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8.xml" ContentType="application/vnd.openxmlformats-officedocument.presentationml.slide+xml"/>
  <Override PartName="/ppt/slides/slide5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0.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52.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54.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25.xml" ContentType="application/vnd.openxmlformats-officedocument.presentationml.slide+xml"/>
  <Override PartName="/ppt/slides/slide32.xml" ContentType="application/vnd.openxmlformats-officedocument.presentationml.slide+xml"/>
  <Override PartName="/ppt/slides/slide49.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5.xml" ContentType="application/vnd.openxmlformats-officedocument.presentationml.slide+xml"/>
  <Override PartName="/ppt/slides/slide47.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8.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24.xml" ContentType="application/vnd.openxmlformats-officedocument.presentationml.slide+xml"/>
  <Override PartName="/ppt/slides/slide5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59.xml" ContentType="application/vnd.openxmlformats-officedocument.presentationml.slide+xml"/>
  <Override PartName="/ppt/slides/slide19.xml" ContentType="application/vnd.openxmlformats-officedocument.presentationml.slide+xml"/>
  <Override PartName="/ppt/slides/slide5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21.xml" ContentType="application/vnd.openxmlformats-officedocument.presentationml.slide+xml"/>
  <Override PartName="/ppt/slides/slide60.xml" ContentType="application/vnd.openxmlformats-officedocument.presentationml.slide+xml"/>
  <Override PartName="/ppt/slides/slide62.xml" ContentType="application/vnd.openxmlformats-officedocument.presentationml.slide+xml"/>
  <Override PartName="/ppt/slides/slide17.xml" ContentType="application/vnd.openxmlformats-officedocument.presentationml.slide+xml"/>
  <Override PartName="/ppt/slides/slide61.xml" ContentType="application/vnd.openxmlformats-officedocument.presentationml.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29.xml" ContentType="application/vnd.openxmlformats-officedocument.presentationml.notesSlide+xml"/>
  <Override PartName="/ppt/notesSlides/notesSlide22.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0.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64"/>
  </p:notesMasterIdLst>
  <p:sldIdLst>
    <p:sldId id="256" r:id="rId2"/>
    <p:sldId id="283" r:id="rId3"/>
    <p:sldId id="411" r:id="rId4"/>
    <p:sldId id="264" r:id="rId5"/>
    <p:sldId id="417" r:id="rId6"/>
    <p:sldId id="423" r:id="rId7"/>
    <p:sldId id="425" r:id="rId8"/>
    <p:sldId id="426" r:id="rId9"/>
    <p:sldId id="427" r:id="rId10"/>
    <p:sldId id="440" r:id="rId11"/>
    <p:sldId id="441" r:id="rId12"/>
    <p:sldId id="429" r:id="rId13"/>
    <p:sldId id="430" r:id="rId14"/>
    <p:sldId id="431" r:id="rId15"/>
    <p:sldId id="414" r:id="rId16"/>
    <p:sldId id="433" r:id="rId17"/>
    <p:sldId id="435" r:id="rId18"/>
    <p:sldId id="436" r:id="rId19"/>
    <p:sldId id="437" r:id="rId20"/>
    <p:sldId id="438" r:id="rId21"/>
    <p:sldId id="507" r:id="rId22"/>
    <p:sldId id="443" r:id="rId23"/>
    <p:sldId id="444" r:id="rId24"/>
    <p:sldId id="448" r:id="rId25"/>
    <p:sldId id="450" r:id="rId26"/>
    <p:sldId id="451" r:id="rId27"/>
    <p:sldId id="456" r:id="rId28"/>
    <p:sldId id="457" r:id="rId29"/>
    <p:sldId id="458" r:id="rId30"/>
    <p:sldId id="459" r:id="rId31"/>
    <p:sldId id="460" r:id="rId32"/>
    <p:sldId id="462" r:id="rId33"/>
    <p:sldId id="463" r:id="rId34"/>
    <p:sldId id="464" r:id="rId35"/>
    <p:sldId id="508" r:id="rId36"/>
    <p:sldId id="465" r:id="rId37"/>
    <p:sldId id="466" r:id="rId38"/>
    <p:sldId id="467" r:id="rId39"/>
    <p:sldId id="468" r:id="rId40"/>
    <p:sldId id="470" r:id="rId41"/>
    <p:sldId id="471" r:id="rId42"/>
    <p:sldId id="472" r:id="rId43"/>
    <p:sldId id="473" r:id="rId44"/>
    <p:sldId id="476" r:id="rId45"/>
    <p:sldId id="477" r:id="rId46"/>
    <p:sldId id="482" r:id="rId47"/>
    <p:sldId id="483" r:id="rId48"/>
    <p:sldId id="484" r:id="rId49"/>
    <p:sldId id="486" r:id="rId50"/>
    <p:sldId id="487" r:id="rId51"/>
    <p:sldId id="509" r:id="rId52"/>
    <p:sldId id="510" r:id="rId53"/>
    <p:sldId id="532" r:id="rId54"/>
    <p:sldId id="533" r:id="rId55"/>
    <p:sldId id="534" r:id="rId56"/>
    <p:sldId id="531" r:id="rId57"/>
    <p:sldId id="525" r:id="rId58"/>
    <p:sldId id="526" r:id="rId59"/>
    <p:sldId id="527" r:id="rId60"/>
    <p:sldId id="528" r:id="rId61"/>
    <p:sldId id="529" r:id="rId62"/>
    <p:sldId id="53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8" d="100"/>
          <a:sy n="78" d="100"/>
        </p:scale>
        <p:origin x="-76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586"/>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383BF6-2EEB-4312-B147-136E6505D90B}" type="datetimeFigureOut">
              <a:rPr lang="en-US" smtClean="0"/>
              <a:pPr/>
              <a:t>12/10/2020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2B17D2-4642-49A3-A37F-F8B0E528B5C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567AD-6B76-4E72-BB2F-34B209DDAD52}" type="slidenum">
              <a:rPr lang="en-US"/>
              <a:pPr/>
              <a:t>10</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r>
              <a:rPr lang="en-US"/>
              <a:t>This slide illustrates a typical demand curve.  You might ask students why it is important to know more than simply the actual demand over time.  Why, for example, would one wish to be able to break out a “seasonality” factor?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8EA24-FD84-4F2C-9136-2A7B2BFD139C}" type="slidenum">
              <a:rPr lang="en-US"/>
              <a:pPr/>
              <a:t>20</a:t>
            </a:fld>
            <a:endParaRPr lang="en-US"/>
          </a:p>
        </p:txBody>
      </p:sp>
      <p:sp>
        <p:nvSpPr>
          <p:cNvPr id="177154" name="Rectangle 1026"/>
          <p:cNvSpPr>
            <a:spLocks noGrp="1" noRot="1" noChangeAspect="1" noChangeArrowheads="1" noTextEdit="1"/>
          </p:cNvSpPr>
          <p:nvPr>
            <p:ph type="sldImg"/>
          </p:nvPr>
        </p:nvSpPr>
        <p:spPr>
          <a:ln/>
        </p:spPr>
      </p:sp>
      <p:sp>
        <p:nvSpPr>
          <p:cNvPr id="177155" name="Rectangle 1027"/>
          <p:cNvSpPr>
            <a:spLocks noGrp="1" noChangeArrowheads="1"/>
          </p:cNvSpPr>
          <p:nvPr>
            <p:ph type="body" idx="1"/>
          </p:nvPr>
        </p:nvSpPr>
        <p:spPr/>
        <p:txBody>
          <a:bodyPr/>
          <a:lstStyle/>
          <a:p>
            <a:r>
              <a:rPr lang="en-US"/>
              <a:t>You might discuss some of the difficulties with this technique.  Certainly there is the issue that what consumers say is often not what they do.  There are other problems such as that consumers sometime wish to please the surveyor; and for unusual, future, products, consumers may have a very imperfect frame of reference within which to consider the question.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2B64F-E877-4A58-AD39-5AD853FDFE1A}" type="slidenum">
              <a:rPr lang="en-US"/>
              <a:pPr/>
              <a:t>21</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a:t>A point you may wish to make here is that only in the case of linear regression  are we assuming that we know “why” something happened.  General time-series models are based exclusively on “what” happened in the past; not at all on “why.”  Does operating in a time of drastic change imply limitations on our ability to use time series models?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29D044-0ABA-4A90-B1DB-AF0713FE5FFD}" type="slidenum">
              <a:rPr lang="en-US"/>
              <a:pPr/>
              <a:t>22</a:t>
            </a:fld>
            <a:endParaRPr lang="en-US"/>
          </a:p>
        </p:txBody>
      </p:sp>
      <p:sp>
        <p:nvSpPr>
          <p:cNvPr id="197634" name="Rectangle 1026"/>
          <p:cNvSpPr>
            <a:spLocks noGrp="1" noRot="1" noChangeAspect="1" noChangeArrowheads="1" noTextEdit="1"/>
          </p:cNvSpPr>
          <p:nvPr>
            <p:ph type="sldImg"/>
          </p:nvPr>
        </p:nvSpPr>
        <p:spPr>
          <a:ln/>
        </p:spPr>
      </p:sp>
      <p:sp>
        <p:nvSpPr>
          <p:cNvPr id="197635" name="Rectangle 1027"/>
          <p:cNvSpPr>
            <a:spLocks noGrp="1" noChangeArrowheads="1"/>
          </p:cNvSpPr>
          <p:nvPr>
            <p:ph type="body" idx="1"/>
          </p:nvPr>
        </p:nvSpPr>
        <p:spPr/>
        <p:txBody>
          <a:bodyPr/>
          <a:lstStyle/>
          <a:p>
            <a:r>
              <a:rPr lang="en-US"/>
              <a:t>This slide introduces the naïve approach.  Subsequent slides introduce other methodologies.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ECF28-F0A2-40F8-87BD-0031646DEF12}" type="slidenum">
              <a:rPr lang="en-US"/>
              <a:pPr/>
              <a:t>23</a:t>
            </a:fld>
            <a:endParaRPr lang="en-US"/>
          </a:p>
        </p:txBody>
      </p:sp>
      <p:sp>
        <p:nvSpPr>
          <p:cNvPr id="199682" name="Rectangle 2"/>
          <p:cNvSpPr>
            <a:spLocks noGrp="1" noChangeArrowheads="1"/>
          </p:cNvSpPr>
          <p:nvPr>
            <p:ph type="body" idx="1"/>
          </p:nvPr>
        </p:nvSpPr>
        <p:spPr>
          <a:noFill/>
          <a:ln/>
        </p:spPr>
        <p:txBody>
          <a:bodyPr lIns="90488" tIns="44450" rIns="90488" bIns="44450"/>
          <a:lstStyle/>
          <a:p>
            <a:r>
              <a:rPr lang="en-US"/>
              <a:t>At this point, you might discuss the impact of the number of periods included in the calculation.  The more periods you include, the closer you come to the overall average; the fewer, the closer you come to the value in the previous period.  What is the tradeoff?</a:t>
            </a:r>
          </a:p>
        </p:txBody>
      </p:sp>
      <p:sp>
        <p:nvSpPr>
          <p:cNvPr id="199683"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09E94-4BD1-448F-8793-5F79D75F392B}" type="slidenum">
              <a:rPr lang="en-US"/>
              <a:pPr/>
              <a:t>26</a:t>
            </a:fld>
            <a:endParaRPr lang="en-US"/>
          </a:p>
        </p:txBody>
      </p:sp>
      <p:sp>
        <p:nvSpPr>
          <p:cNvPr id="416770" name="Rectangle 2"/>
          <p:cNvSpPr>
            <a:spLocks noGrp="1" noChangeArrowheads="1"/>
          </p:cNvSpPr>
          <p:nvPr>
            <p:ph type="body" idx="1"/>
          </p:nvPr>
        </p:nvSpPr>
        <p:spPr>
          <a:noFill/>
          <a:ln/>
        </p:spPr>
        <p:txBody>
          <a:bodyPr lIns="90488" tIns="44450" rIns="90488" bIns="44450"/>
          <a:lstStyle/>
          <a:p>
            <a:r>
              <a:rPr lang="en-US"/>
              <a:t>This slide shows the resulting forecast.  Students might be asked to comment on the useful ness of this forecast.</a:t>
            </a:r>
          </a:p>
        </p:txBody>
      </p:sp>
      <p:sp>
        <p:nvSpPr>
          <p:cNvPr id="416771"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96ED2C-C39C-40D6-8262-A9052DB02D85}" type="slidenum">
              <a:rPr lang="en-US"/>
              <a:pPr/>
              <a:t>27</a:t>
            </a:fld>
            <a:endParaRPr lang="en-US"/>
          </a:p>
        </p:txBody>
      </p:sp>
      <p:sp>
        <p:nvSpPr>
          <p:cNvPr id="211970" name="Rectangle 2050"/>
          <p:cNvSpPr>
            <a:spLocks noGrp="1" noRot="1" noChangeAspect="1" noChangeArrowheads="1" noTextEdit="1"/>
          </p:cNvSpPr>
          <p:nvPr>
            <p:ph type="sldImg"/>
          </p:nvPr>
        </p:nvSpPr>
        <p:spPr>
          <a:ln/>
        </p:spPr>
      </p:sp>
      <p:sp>
        <p:nvSpPr>
          <p:cNvPr id="211971" name="Rectangle 2051"/>
          <p:cNvSpPr>
            <a:spLocks noGrp="1" noChangeArrowheads="1"/>
          </p:cNvSpPr>
          <p:nvPr>
            <p:ph type="body" idx="1"/>
          </p:nvPr>
        </p:nvSpPr>
        <p:spPr/>
        <p:txBody>
          <a:bodyPr/>
          <a:lstStyle/>
          <a:p>
            <a:r>
              <a:rPr lang="en-US"/>
              <a:t>This slide introduces the “weighted moving average” method.  It is probably most important to discuss choice of the weights.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F3BC8-4D81-41FB-AF95-0F22D3CD13D2}" type="slidenum">
              <a:rPr lang="en-US"/>
              <a:pPr/>
              <a:t>30</a:t>
            </a:fld>
            <a:endParaRPr lang="en-US"/>
          </a:p>
        </p:txBody>
      </p:sp>
      <p:sp>
        <p:nvSpPr>
          <p:cNvPr id="214018" name="Rectangle 2050"/>
          <p:cNvSpPr>
            <a:spLocks noGrp="1" noRot="1" noChangeAspect="1" noChangeArrowheads="1" noTextEdit="1"/>
          </p:cNvSpPr>
          <p:nvPr>
            <p:ph type="sldImg"/>
          </p:nvPr>
        </p:nvSpPr>
        <p:spPr>
          <a:ln/>
        </p:spPr>
      </p:sp>
      <p:sp>
        <p:nvSpPr>
          <p:cNvPr id="214019" name="Rectangle 2051"/>
          <p:cNvSpPr>
            <a:spLocks noGrp="1" noChangeArrowheads="1"/>
          </p:cNvSpPr>
          <p:nvPr>
            <p:ph type="body" idx="1"/>
          </p:nvPr>
        </p:nvSpPr>
        <p:spPr/>
        <p:txBody>
          <a:bodyPr/>
          <a:lstStyle/>
          <a:p>
            <a:r>
              <a:rPr lang="en-US"/>
              <a:t>These points should have been brought out in the example, but can be summarized here.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F1B117-9585-41E9-A272-F0F5A66FE064}" type="slidenum">
              <a:rPr lang="en-US"/>
              <a:pPr/>
              <a:t>31</a:t>
            </a:fld>
            <a:endParaRPr lang="en-US"/>
          </a:p>
        </p:txBody>
      </p:sp>
      <p:sp>
        <p:nvSpPr>
          <p:cNvPr id="395266" name="Rectangle 2"/>
          <p:cNvSpPr>
            <a:spLocks noGrp="1" noChangeArrowheads="1"/>
          </p:cNvSpPr>
          <p:nvPr>
            <p:ph type="body" idx="1"/>
          </p:nvPr>
        </p:nvSpPr>
        <p:spPr>
          <a:noFill/>
          <a:ln/>
        </p:spPr>
        <p:txBody>
          <a:bodyPr lIns="90488" tIns="44450" rIns="90488" bIns="44450"/>
          <a:lstStyle/>
          <a:p>
            <a:r>
              <a:rPr lang="en-US"/>
              <a:t>This slide illustrates graphically the results of the example forecast.</a:t>
            </a:r>
          </a:p>
        </p:txBody>
      </p:sp>
      <p:sp>
        <p:nvSpPr>
          <p:cNvPr id="395267"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80CEE-351E-41C2-B7E5-BF254F2A039A}" type="slidenum">
              <a:rPr lang="en-US"/>
              <a:pPr/>
              <a:t>32</a:t>
            </a:fld>
            <a:endParaRPr lang="en-US"/>
          </a:p>
        </p:txBody>
      </p:sp>
      <p:sp>
        <p:nvSpPr>
          <p:cNvPr id="427010" name="Rectangle 2"/>
          <p:cNvSpPr>
            <a:spLocks noGrp="1" noChangeArrowheads="1"/>
          </p:cNvSpPr>
          <p:nvPr>
            <p:ph type="body" idx="1"/>
          </p:nvPr>
        </p:nvSpPr>
        <p:spPr>
          <a:noFill/>
          <a:ln/>
        </p:spPr>
        <p:txBody>
          <a:bodyPr lIns="90488" tIns="44450" rIns="90488" bIns="44450"/>
          <a:lstStyle/>
          <a:p>
            <a:r>
              <a:rPr lang="en-US"/>
              <a:t>This slide illustrates graphically the results of the example forecast.</a:t>
            </a:r>
          </a:p>
        </p:txBody>
      </p:sp>
      <p:sp>
        <p:nvSpPr>
          <p:cNvPr id="427011"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CC749-301D-4D35-BFB8-7F0984F832D9}" type="slidenum">
              <a:rPr lang="en-US"/>
              <a:pPr/>
              <a:t>33</a:t>
            </a:fld>
            <a:endParaRPr lang="en-US"/>
          </a:p>
        </p:txBody>
      </p:sp>
      <p:sp>
        <p:nvSpPr>
          <p:cNvPr id="216066" name="Rectangle 2"/>
          <p:cNvSpPr>
            <a:spLocks noGrp="1" noChangeArrowheads="1"/>
          </p:cNvSpPr>
          <p:nvPr>
            <p:ph type="body" idx="1"/>
          </p:nvPr>
        </p:nvSpPr>
        <p:spPr>
          <a:noFill/>
          <a:ln/>
        </p:spPr>
        <p:txBody>
          <a:bodyPr lIns="90488" tIns="44450" rIns="90488" bIns="44450"/>
          <a:lstStyle/>
          <a:p>
            <a:r>
              <a:rPr lang="en-US"/>
              <a:t>This slide introduces the exponential smoothing method of time series forecasting.  The following slide contains the equations, and an example follows.</a:t>
            </a:r>
          </a:p>
        </p:txBody>
      </p:sp>
      <p:sp>
        <p:nvSpPr>
          <p:cNvPr id="216067"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DEC76-D09C-46B4-A8F4-C1702459DE72}" type="slidenum">
              <a:rPr lang="en-US"/>
              <a:pPr/>
              <a:t>11</a:t>
            </a:fld>
            <a:endParaRPr lang="en-US"/>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r>
              <a:rPr lang="en-US"/>
              <a:t>This slide illustrates a typical demand curve.  You might ask students why it is important to know more than simply the actual demand over time.  Why, for example, would one wish to be able to break out a “seasonality” factor?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53050-285B-4535-8DF6-F9E901F3AF60}" type="slidenum">
              <a:rPr lang="en-US"/>
              <a:pPr/>
              <a:t>34</a:t>
            </a:fld>
            <a:endParaRPr lang="en-US"/>
          </a:p>
        </p:txBody>
      </p:sp>
      <p:sp>
        <p:nvSpPr>
          <p:cNvPr id="218114" name="Rectangle 2"/>
          <p:cNvSpPr>
            <a:spLocks noGrp="1" noChangeArrowheads="1"/>
          </p:cNvSpPr>
          <p:nvPr>
            <p:ph type="body" idx="1"/>
          </p:nvPr>
        </p:nvSpPr>
        <p:spPr>
          <a:noFill/>
          <a:ln/>
        </p:spPr>
        <p:txBody>
          <a:bodyPr lIns="90488" tIns="44450" rIns="90488" bIns="44450"/>
          <a:lstStyle/>
          <a:p>
            <a:r>
              <a:rPr lang="en-US"/>
              <a:t>You may wish to discuss several points:</a:t>
            </a:r>
          </a:p>
          <a:p>
            <a:endParaRPr lang="en-US"/>
          </a:p>
          <a:p>
            <a:r>
              <a:rPr lang="en-US"/>
              <a:t>     - this is just a moving average wherein every point in included in the forecast, but the weights of the points continuously decrease as they extend further back in time.</a:t>
            </a:r>
          </a:p>
          <a:p>
            <a:r>
              <a:rPr lang="en-US"/>
              <a:t>     - the equation actually used to calculate the forecast is convenient for programming on the computer since it requires as data only the actual and forecast values from the previous time point.</a:t>
            </a:r>
          </a:p>
          <a:p>
            <a:r>
              <a:rPr lang="en-US"/>
              <a:t>     - we need a formal process and criteria for choosing the “best” smoothing constant.</a:t>
            </a:r>
          </a:p>
        </p:txBody>
      </p:sp>
      <p:sp>
        <p:nvSpPr>
          <p:cNvPr id="218115"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BE8123-C2B9-4EF8-994E-65CB6AEC3030}" type="slidenum">
              <a:rPr lang="en-US"/>
              <a:pPr/>
              <a:t>35</a:t>
            </a:fld>
            <a:endParaRPr lang="en-US"/>
          </a:p>
        </p:txBody>
      </p:sp>
      <p:sp>
        <p:nvSpPr>
          <p:cNvPr id="695298" name="Rectangle 2"/>
          <p:cNvSpPr>
            <a:spLocks noGrp="1" noChangeArrowheads="1"/>
          </p:cNvSpPr>
          <p:nvPr>
            <p:ph type="body" idx="1"/>
          </p:nvPr>
        </p:nvSpPr>
        <p:spPr>
          <a:noFill/>
          <a:ln/>
        </p:spPr>
        <p:txBody>
          <a:bodyPr lIns="90488" tIns="44450" rIns="90488" bIns="44450"/>
          <a:lstStyle/>
          <a:p>
            <a:r>
              <a:rPr lang="en-US"/>
              <a:t>This slide illustrates the decrease in magnitude of the smoothing constant.  In the Power Point presentation, the several previous slides  show the steps leading to this slide. </a:t>
            </a:r>
          </a:p>
        </p:txBody>
      </p:sp>
      <p:sp>
        <p:nvSpPr>
          <p:cNvPr id="695299"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1EB19E-48E7-4D52-8FB8-CEF7D163ADBA}" type="slidenum">
              <a:rPr lang="en-US"/>
              <a:pPr/>
              <a:t>36</a:t>
            </a:fld>
            <a:endParaRPr lang="en-US"/>
          </a:p>
        </p:txBody>
      </p:sp>
      <p:sp>
        <p:nvSpPr>
          <p:cNvPr id="220162" name="Rectangle 2"/>
          <p:cNvSpPr>
            <a:spLocks noGrp="1" noChangeArrowheads="1"/>
          </p:cNvSpPr>
          <p:nvPr>
            <p:ph type="body" idx="1"/>
          </p:nvPr>
        </p:nvSpPr>
        <p:spPr>
          <a:noFill/>
          <a:ln/>
        </p:spPr>
        <p:txBody>
          <a:bodyPr lIns="90488" tIns="44450" rIns="90488" bIns="44450"/>
          <a:lstStyle/>
          <a:p>
            <a:r>
              <a:rPr lang="en-US"/>
              <a:t>This slide begins an exponential smoothing example.</a:t>
            </a:r>
          </a:p>
        </p:txBody>
      </p:sp>
      <p:sp>
        <p:nvSpPr>
          <p:cNvPr id="220163"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A4BA27-7412-4D05-AD99-630DC42A9DF9}" type="slidenum">
              <a:rPr lang="en-US"/>
              <a:pPr/>
              <a:t>37</a:t>
            </a:fld>
            <a:endParaRPr lang="en-US"/>
          </a:p>
        </p:txBody>
      </p:sp>
      <p:sp>
        <p:nvSpPr>
          <p:cNvPr id="230402" name="Rectangle 2"/>
          <p:cNvSpPr>
            <a:spLocks noGrp="1" noChangeArrowheads="1"/>
          </p:cNvSpPr>
          <p:nvPr>
            <p:ph type="body" idx="1"/>
          </p:nvPr>
        </p:nvSpPr>
        <p:spPr>
          <a:ln/>
        </p:spPr>
        <p:txBody>
          <a:bodyPr lIns="90488" tIns="44450" rIns="90488" bIns="44450"/>
          <a:lstStyle/>
          <a:p>
            <a:endParaRPr lang="en-US"/>
          </a:p>
        </p:txBody>
      </p:sp>
      <p:sp>
        <p:nvSpPr>
          <p:cNvPr id="230403"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F420A0-88A7-40F1-82FC-61C7B7E5B617}" type="slidenum">
              <a:rPr lang="en-US"/>
              <a:pPr/>
              <a:t>38</a:t>
            </a:fld>
            <a:endParaRPr lang="en-US"/>
          </a:p>
        </p:txBody>
      </p:sp>
      <p:sp>
        <p:nvSpPr>
          <p:cNvPr id="232450" name="Rectangle 2"/>
          <p:cNvSpPr>
            <a:spLocks noGrp="1" noChangeArrowheads="1"/>
          </p:cNvSpPr>
          <p:nvPr>
            <p:ph type="body" idx="1"/>
          </p:nvPr>
        </p:nvSpPr>
        <p:spPr>
          <a:ln/>
        </p:spPr>
        <p:txBody>
          <a:bodyPr lIns="90488" tIns="44450" rIns="90488" bIns="44450"/>
          <a:lstStyle/>
          <a:p>
            <a:endParaRPr lang="en-US"/>
          </a:p>
        </p:txBody>
      </p:sp>
      <p:sp>
        <p:nvSpPr>
          <p:cNvPr id="232451"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5A6576-F8C2-4224-8E58-A395A913D663}" type="slidenum">
              <a:rPr lang="en-US"/>
              <a:pPr/>
              <a:t>39</a:t>
            </a:fld>
            <a:endParaRPr lang="en-US"/>
          </a:p>
        </p:txBody>
      </p:sp>
      <p:sp>
        <p:nvSpPr>
          <p:cNvPr id="238594" name="Rectangle 2"/>
          <p:cNvSpPr>
            <a:spLocks noGrp="1" noChangeArrowheads="1"/>
          </p:cNvSpPr>
          <p:nvPr>
            <p:ph type="body" idx="1"/>
          </p:nvPr>
        </p:nvSpPr>
        <p:spPr>
          <a:noFill/>
          <a:ln/>
        </p:spPr>
        <p:txBody>
          <a:bodyPr lIns="90488" tIns="44450" rIns="90488" bIns="44450"/>
          <a:lstStyle/>
          <a:p>
            <a:r>
              <a:rPr lang="en-US"/>
              <a:t>This slide illustrates the result of the steps used to make the forecast desired in the example.  In the PowerPoint presentation, there are additional slides to illustrate the individual steps.</a:t>
            </a:r>
          </a:p>
        </p:txBody>
      </p:sp>
      <p:sp>
        <p:nvSpPr>
          <p:cNvPr id="238595"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97A18F-E106-47C5-8E00-3D75B5064588}" type="slidenum">
              <a:rPr lang="en-US"/>
              <a:pPr/>
              <a:t>40</a:t>
            </a:fld>
            <a:endParaRPr lang="en-US"/>
          </a:p>
        </p:txBody>
      </p:sp>
      <p:sp>
        <p:nvSpPr>
          <p:cNvPr id="240642" name="Rectangle 2"/>
          <p:cNvSpPr>
            <a:spLocks noGrp="1" noChangeArrowheads="1"/>
          </p:cNvSpPr>
          <p:nvPr>
            <p:ph type="body" idx="1"/>
          </p:nvPr>
        </p:nvSpPr>
        <p:spPr>
          <a:noFill/>
          <a:ln/>
        </p:spPr>
        <p:txBody>
          <a:bodyPr lIns="90488" tIns="44450" rIns="90488" bIns="44450"/>
          <a:lstStyle/>
          <a:p>
            <a:r>
              <a:rPr lang="en-US"/>
              <a:t>This slide illustrates graphically the results of the example forecast.</a:t>
            </a:r>
          </a:p>
        </p:txBody>
      </p:sp>
      <p:sp>
        <p:nvSpPr>
          <p:cNvPr id="240643"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A29F89-343D-4712-A572-FD4E408AB551}" type="slidenum">
              <a:rPr lang="en-US"/>
              <a:pPr/>
              <a:t>41</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r>
              <a:rPr lang="en-US"/>
              <a:t>These points should have been brought out in the example, but can be summarized here.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D61B28-E6DD-400C-8C11-FACF472F120B}" type="slidenum">
              <a:rPr lang="en-US"/>
              <a:pPr/>
              <a:t>42</a:t>
            </a:fld>
            <a:endParaRPr lang="en-US"/>
          </a:p>
        </p:txBody>
      </p:sp>
      <p:sp>
        <p:nvSpPr>
          <p:cNvPr id="393218" name="Rectangle 2"/>
          <p:cNvSpPr>
            <a:spLocks noGrp="1" noChangeArrowheads="1"/>
          </p:cNvSpPr>
          <p:nvPr>
            <p:ph type="body" idx="1"/>
          </p:nvPr>
        </p:nvSpPr>
        <p:spPr>
          <a:noFill/>
          <a:ln/>
        </p:spPr>
        <p:txBody>
          <a:bodyPr lIns="90488" tIns="44450" rIns="90488" bIns="44450"/>
          <a:lstStyle/>
          <a:p>
            <a:r>
              <a:rPr lang="en-US"/>
              <a:t>This slide illustrates graphically the results of the example forecast.</a:t>
            </a:r>
          </a:p>
        </p:txBody>
      </p:sp>
      <p:sp>
        <p:nvSpPr>
          <p:cNvPr id="393219"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2C9C1-55AA-4BF1-9A89-D17D32C85C55}" type="slidenum">
              <a:rPr lang="en-US"/>
              <a:pPr/>
              <a:t>43</a:t>
            </a:fld>
            <a:endParaRPr lang="en-US"/>
          </a:p>
        </p:txBody>
      </p:sp>
      <p:sp>
        <p:nvSpPr>
          <p:cNvPr id="397314" name="Rectangle 2"/>
          <p:cNvSpPr>
            <a:spLocks noGrp="1" noChangeArrowheads="1"/>
          </p:cNvSpPr>
          <p:nvPr>
            <p:ph type="body" idx="1"/>
          </p:nvPr>
        </p:nvSpPr>
        <p:spPr>
          <a:noFill/>
          <a:ln/>
        </p:spPr>
        <p:txBody>
          <a:bodyPr lIns="90488" tIns="44450" rIns="90488" bIns="44450"/>
          <a:lstStyle/>
          <a:p>
            <a:r>
              <a:rPr lang="en-US"/>
              <a:t>This slide illustrates graphically the results of the example forecast.</a:t>
            </a:r>
          </a:p>
        </p:txBody>
      </p:sp>
      <p:sp>
        <p:nvSpPr>
          <p:cNvPr id="397315"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7BB5DC-1A49-46C8-A982-9234B6697CEE}" type="slidenum">
              <a:rPr lang="en-US"/>
              <a:pPr/>
              <a:t>12</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a:t>At this point, it may be useful to point out the “time horizons” considered by different industries.  For example, some colleges and universities look 30 to fifty years ahead, industries engaged in long distance transportation (steam ship, railroad) or provision of basic power (electrical and gas utilities, etc.) also look far ahead (20 to 100 years).  Ask them to give examples of industries having much shorter long-range horizons.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69F03-864B-47BD-9314-0508B0B71A62}" type="slidenum">
              <a:rPr lang="en-US"/>
              <a:pPr/>
              <a:t>44</a:t>
            </a:fld>
            <a:endParaRPr lang="en-US"/>
          </a:p>
        </p:txBody>
      </p:sp>
      <p:sp>
        <p:nvSpPr>
          <p:cNvPr id="314370" name="Rectangle 2"/>
          <p:cNvSpPr>
            <a:spLocks noGrp="1" noChangeArrowheads="1"/>
          </p:cNvSpPr>
          <p:nvPr>
            <p:ph type="body" idx="1"/>
          </p:nvPr>
        </p:nvSpPr>
        <p:spPr>
          <a:noFill/>
          <a:ln/>
        </p:spPr>
        <p:txBody>
          <a:bodyPr lIns="90488" tIns="44450" rIns="90488" bIns="44450"/>
          <a:lstStyle/>
          <a:p>
            <a:r>
              <a:rPr lang="en-US"/>
              <a:t>This slide illustrates the equations for two measures of forecast error.  Students might be asked if there is an occasion when one method might be preferred over the other.</a:t>
            </a:r>
          </a:p>
        </p:txBody>
      </p:sp>
      <p:sp>
        <p:nvSpPr>
          <p:cNvPr id="314371"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D7359-D8D5-4C59-92D8-D9AB4ADABC9E}" type="slidenum">
              <a:rPr lang="en-US"/>
              <a:pPr/>
              <a:t>45</a:t>
            </a:fld>
            <a:endParaRPr lang="en-US"/>
          </a:p>
        </p:txBody>
      </p:sp>
      <p:sp>
        <p:nvSpPr>
          <p:cNvPr id="410626" name="Rectangle 2"/>
          <p:cNvSpPr>
            <a:spLocks noGrp="1" noChangeArrowheads="1"/>
          </p:cNvSpPr>
          <p:nvPr>
            <p:ph type="body" idx="1"/>
          </p:nvPr>
        </p:nvSpPr>
        <p:spPr>
          <a:noFill/>
          <a:ln/>
        </p:spPr>
        <p:txBody>
          <a:bodyPr lIns="90488" tIns="44450" rIns="90488" bIns="44450"/>
          <a:lstStyle/>
          <a:p>
            <a:r>
              <a:rPr lang="en-US"/>
              <a:t>This slide illustrates the equations for two measures of forecast error.  Students might be asked if there is an occasion when one method might be preferred over the other.</a:t>
            </a:r>
          </a:p>
        </p:txBody>
      </p:sp>
      <p:sp>
        <p:nvSpPr>
          <p:cNvPr id="410627"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E33CF9-15C1-4272-883F-FB69AD5A9E88}" type="slidenum">
              <a:rPr lang="en-US"/>
              <a:pPr/>
              <a:t>46</a:t>
            </a:fld>
            <a:endParaRPr lang="en-US"/>
          </a:p>
        </p:txBody>
      </p:sp>
      <p:sp>
        <p:nvSpPr>
          <p:cNvPr id="445442" name="Rectangle 2"/>
          <p:cNvSpPr>
            <a:spLocks noGrp="1" noChangeArrowheads="1"/>
          </p:cNvSpPr>
          <p:nvPr>
            <p:ph type="body" idx="1"/>
          </p:nvPr>
        </p:nvSpPr>
        <p:spPr>
          <a:noFill/>
          <a:ln/>
        </p:spPr>
        <p:txBody>
          <a:bodyPr lIns="90488" tIns="44450" rIns="90488" bIns="44450"/>
          <a:lstStyle/>
          <a:p>
            <a:r>
              <a:rPr lang="en-US"/>
              <a:t>This slide introduces the equation produced in linear trend progression.  </a:t>
            </a:r>
          </a:p>
        </p:txBody>
      </p:sp>
      <p:sp>
        <p:nvSpPr>
          <p:cNvPr id="445443"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2F6126-8CD2-45D6-8F8A-A99ED2A0E59F}" type="slidenum">
              <a:rPr lang="en-US"/>
              <a:pPr/>
              <a:t>47</a:t>
            </a:fld>
            <a:endParaRPr lang="en-US"/>
          </a:p>
        </p:txBody>
      </p:sp>
      <p:sp>
        <p:nvSpPr>
          <p:cNvPr id="409602" name="Rectangle 2"/>
          <p:cNvSpPr>
            <a:spLocks noGrp="1" noChangeArrowheads="1"/>
          </p:cNvSpPr>
          <p:nvPr>
            <p:ph type="body" idx="1"/>
          </p:nvPr>
        </p:nvSpPr>
        <p:spPr>
          <a:noFill/>
          <a:ln/>
        </p:spPr>
        <p:txBody>
          <a:bodyPr lIns="90488" tIns="44450" rIns="90488" bIns="44450"/>
          <a:lstStyle/>
          <a:p>
            <a:r>
              <a:rPr lang="en-US"/>
              <a:t>This slide introduces the equation produced in linear trend progression.  </a:t>
            </a:r>
          </a:p>
        </p:txBody>
      </p:sp>
      <p:sp>
        <p:nvSpPr>
          <p:cNvPr id="409603"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0C5E16-B66A-4F59-88BF-AF140304AE3D}" type="slidenum">
              <a:rPr lang="en-US"/>
              <a:pPr/>
              <a:t>48</a:t>
            </a:fld>
            <a:endParaRPr lang="en-US"/>
          </a:p>
        </p:txBody>
      </p:sp>
      <p:sp>
        <p:nvSpPr>
          <p:cNvPr id="415746" name="Rectangle 2"/>
          <p:cNvSpPr>
            <a:spLocks noGrp="1" noChangeArrowheads="1"/>
          </p:cNvSpPr>
          <p:nvPr>
            <p:ph type="body" idx="1"/>
          </p:nvPr>
        </p:nvSpPr>
        <p:spPr>
          <a:ln/>
        </p:spPr>
        <p:txBody>
          <a:bodyPr lIns="90488" tIns="44450" rIns="90488" bIns="44450"/>
          <a:lstStyle/>
          <a:p>
            <a:endParaRPr lang="en-US"/>
          </a:p>
        </p:txBody>
      </p:sp>
      <p:sp>
        <p:nvSpPr>
          <p:cNvPr id="415747"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45B7C-B39A-4F09-A398-462C8AC68BE5}" type="slidenum">
              <a:rPr lang="en-US"/>
              <a:pPr/>
              <a:t>49</a:t>
            </a:fld>
            <a:endParaRPr lang="en-US"/>
          </a:p>
        </p:txBody>
      </p:sp>
      <p:sp>
        <p:nvSpPr>
          <p:cNvPr id="302082" name="Rectangle 2050"/>
          <p:cNvSpPr>
            <a:spLocks noGrp="1" noChangeArrowheads="1"/>
          </p:cNvSpPr>
          <p:nvPr>
            <p:ph type="body" idx="1"/>
          </p:nvPr>
        </p:nvSpPr>
        <p:spPr>
          <a:noFill/>
          <a:ln/>
        </p:spPr>
        <p:txBody>
          <a:bodyPr lIns="90488" tIns="44450" rIns="90488" bIns="44450"/>
          <a:lstStyle/>
          <a:p>
            <a:r>
              <a:rPr lang="en-US"/>
              <a:t>This slide can frame the start of a discussion of correlation..  You should probably expect to add to this a discussion of cause and effect, emphasizing in particular that correlation does not imply a cause and effect relationship.  Ask student to suggest examples of significant correlation of unrelated phenomenon.</a:t>
            </a:r>
          </a:p>
        </p:txBody>
      </p:sp>
      <p:sp>
        <p:nvSpPr>
          <p:cNvPr id="302083" name="Rectangle 2051"/>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ACAD9-FC15-4202-BA4E-560117EE533B}" type="slidenum">
              <a:rPr lang="en-US"/>
              <a:pPr/>
              <a:t>50</a:t>
            </a:fld>
            <a:endParaRPr lang="en-US"/>
          </a:p>
        </p:txBody>
      </p:sp>
      <p:sp>
        <p:nvSpPr>
          <p:cNvPr id="308226" name="Rectangle 2050"/>
          <p:cNvSpPr>
            <a:spLocks noGrp="1" noChangeArrowheads="1"/>
          </p:cNvSpPr>
          <p:nvPr>
            <p:ph type="body" idx="1"/>
          </p:nvPr>
        </p:nvSpPr>
        <p:spPr>
          <a:noFill/>
          <a:ln/>
        </p:spPr>
        <p:txBody>
          <a:bodyPr lIns="90488" tIns="44450" rIns="90488" bIns="44450"/>
          <a:lstStyle/>
          <a:p>
            <a:r>
              <a:rPr lang="en-US"/>
              <a:t>This slide presents additional examples of the meaning of the correlation coefficient.</a:t>
            </a:r>
          </a:p>
        </p:txBody>
      </p:sp>
      <p:sp>
        <p:nvSpPr>
          <p:cNvPr id="308227" name="Rectangle 2051"/>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45B7C-B39A-4F09-A398-462C8AC68BE5}" type="slidenum">
              <a:rPr lang="en-US"/>
              <a:pPr/>
              <a:t>51</a:t>
            </a:fld>
            <a:endParaRPr lang="en-US"/>
          </a:p>
        </p:txBody>
      </p:sp>
      <p:sp>
        <p:nvSpPr>
          <p:cNvPr id="302082" name="Rectangle 2050"/>
          <p:cNvSpPr>
            <a:spLocks noGrp="1" noChangeArrowheads="1"/>
          </p:cNvSpPr>
          <p:nvPr>
            <p:ph type="body" idx="1"/>
          </p:nvPr>
        </p:nvSpPr>
        <p:spPr>
          <a:noFill/>
          <a:ln/>
        </p:spPr>
        <p:txBody>
          <a:bodyPr lIns="90488" tIns="44450" rIns="90488" bIns="44450"/>
          <a:lstStyle/>
          <a:p>
            <a:r>
              <a:rPr lang="en-US"/>
              <a:t>This slide can frame the start of a discussion of correlation..  You should probably expect to add to this a discussion of cause and effect, emphasizing in particular that correlation does not imply a cause and effect relationship.  Ask student to suggest examples of significant correlation of unrelated phenomenon.</a:t>
            </a:r>
          </a:p>
        </p:txBody>
      </p:sp>
      <p:sp>
        <p:nvSpPr>
          <p:cNvPr id="302083" name="Rectangle 2051"/>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2B0289-7806-4CF5-9B7C-C1B511109E9E}" type="slidenum">
              <a:rPr lang="en-US"/>
              <a:pPr/>
              <a:t>13</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r>
              <a:rPr lang="en-US"/>
              <a:t>At this point it may be helpful to discuss the actual variables one might wish to forecast in the various time periods.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80639E-7EDF-482C-9593-1E0B3E310B84}" type="slidenum">
              <a:rPr lang="en-US"/>
              <a:pPr/>
              <a:t>14</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r>
              <a:rPr lang="en-US"/>
              <a:t>A point to be made here is that one requires a forecasting “plan,” not merely the selection of a particular forecasting methodology.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3F759-1C60-44C5-A4D3-8023C7F1EBC9}" type="slidenum">
              <a:rPr lang="en-US"/>
              <a:pPr/>
              <a:t>16</a:t>
            </a:fld>
            <a:endParaRPr lang="en-US"/>
          </a:p>
        </p:txBody>
      </p:sp>
      <p:sp>
        <p:nvSpPr>
          <p:cNvPr id="166914" name="Rectangle 1026"/>
          <p:cNvSpPr>
            <a:spLocks noGrp="1" noRot="1" noChangeAspect="1" noChangeArrowheads="1" noTextEdit="1"/>
          </p:cNvSpPr>
          <p:nvPr>
            <p:ph type="sldImg"/>
          </p:nvPr>
        </p:nvSpPr>
        <p:spPr>
          <a:ln/>
        </p:spPr>
      </p:sp>
      <p:sp>
        <p:nvSpPr>
          <p:cNvPr id="166915" name="Rectangle 1027"/>
          <p:cNvSpPr>
            <a:spLocks noGrp="1" noChangeArrowheads="1"/>
          </p:cNvSpPr>
          <p:nvPr>
            <p:ph type="body" idx="1"/>
          </p:nvPr>
        </p:nvSpPr>
        <p:spPr/>
        <p:txBody>
          <a:bodyPr/>
          <a:lstStyle/>
          <a:p>
            <a:r>
              <a:rPr lang="en-US"/>
              <a:t>This slide distinguishes between Quantitative and Qualitative forecasting.  If you accept the argument that the future is one of perpetual, and perhaps significant  change, you may wish to ask students to consider whether quantitative forecasting will ever be sufficient in the future - or will we always need to employ qualitative forecasting also. (Consider Tupperware’s ‘jury of executive opinion.’)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188F31-55C3-4829-A30C-B4BE67545228}" type="slidenum">
              <a:rPr lang="en-US"/>
              <a:pPr/>
              <a:t>17</a:t>
            </a:fld>
            <a:endParaRPr 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r>
              <a:rPr lang="en-US"/>
              <a:t>Ask your students to consider other potential disadvantages. (Politics?)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3D7367-1991-4972-8D72-5CF0675C6969}" type="slidenum">
              <a:rPr lang="en-US"/>
              <a:pPr/>
              <a:t>18</a:t>
            </a:fld>
            <a:endParaRPr lang="en-US"/>
          </a:p>
        </p:txBody>
      </p:sp>
      <p:sp>
        <p:nvSpPr>
          <p:cNvPr id="173058" name="Rectangle 1026"/>
          <p:cNvSpPr>
            <a:spLocks noGrp="1" noRot="1" noChangeAspect="1" noChangeArrowheads="1" noTextEdit="1"/>
          </p:cNvSpPr>
          <p:nvPr>
            <p:ph type="sldImg"/>
          </p:nvPr>
        </p:nvSpPr>
        <p:spPr>
          <a:ln/>
        </p:spPr>
      </p:sp>
      <p:sp>
        <p:nvSpPr>
          <p:cNvPr id="173059" name="Rectangle 1027"/>
          <p:cNvSpPr>
            <a:spLocks noGrp="1" noChangeArrowheads="1"/>
          </p:cNvSpPr>
          <p:nvPr>
            <p:ph type="body" idx="1"/>
          </p:nvPr>
        </p:nvSpPr>
        <p:spPr/>
        <p:txBody>
          <a:bodyPr/>
          <a:lstStyle/>
          <a:p>
            <a:r>
              <a:rPr lang="en-US"/>
              <a:t>You might ask your students to consider what problems might occur when trying to use this method to predict sales of a potential new product.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D3C90-EFCE-4019-9345-9B9D2F7609F5}" type="slidenum">
              <a:rPr lang="en-US"/>
              <a:pPr/>
              <a:t>19</a:t>
            </a:fld>
            <a:endParaRPr lang="en-US"/>
          </a:p>
        </p:txBody>
      </p:sp>
      <p:sp>
        <p:nvSpPr>
          <p:cNvPr id="175106" name="Rectangle 1026"/>
          <p:cNvSpPr>
            <a:spLocks noGrp="1" noRot="1" noChangeAspect="1" noChangeArrowheads="1" noTextEdit="1"/>
          </p:cNvSpPr>
          <p:nvPr>
            <p:ph type="sldImg"/>
          </p:nvPr>
        </p:nvSpPr>
        <p:spPr>
          <a:ln/>
        </p:spPr>
      </p:sp>
      <p:sp>
        <p:nvSpPr>
          <p:cNvPr id="175107" name="Rectangle 1027"/>
          <p:cNvSpPr>
            <a:spLocks noGrp="1" noChangeArrowheads="1"/>
          </p:cNvSpPr>
          <p:nvPr>
            <p:ph type="body" idx="1"/>
          </p:nvPr>
        </p:nvSpPr>
        <p:spPr/>
        <p:txBody>
          <a:bodyPr/>
          <a:lstStyle/>
          <a:p>
            <a:r>
              <a:rPr lang="en-US"/>
              <a:t>You might ask your students to consider whether there are special examples where this technique is required.  ( Questions of technology transfer or assessment, for example; or other questions where information from many different disciplines is required.)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7C41ED6-1B78-4ECA-9BBA-049DEDBD5E56}" type="datetime1">
              <a:rPr lang="en-US" smtClean="0"/>
              <a:pPr/>
              <a:t>12/10/2020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19B3BD9-E539-4F5C-A31A-567F7849BDC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53A568-ED54-4E5C-AA26-0C867E155FA0}" type="datetime1">
              <a:rPr lang="en-US" smtClean="0"/>
              <a:pPr/>
              <a:t>12/10/2020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9B3BD9-E539-4F5C-A31A-567F7849BD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75238A-B588-45EF-872C-ED9F83A37AF7}" type="datetime1">
              <a:rPr lang="en-US" smtClean="0"/>
              <a:pPr/>
              <a:t>12/10/2020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9B3BD9-E539-4F5C-A31A-567F7849BDC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77334" y="163286"/>
            <a:ext cx="7771694" cy="1143000"/>
          </a:xfrm>
        </p:spPr>
        <p:txBody>
          <a:bodyPr lIns="100008" tIns="50004" rIns="100008" bIns="50004"/>
          <a:lstStyle/>
          <a:p>
            <a:r>
              <a:rPr lang="en-US" smtClean="0"/>
              <a:t>Click to edit Master title style</a:t>
            </a:r>
            <a:endParaRPr lang="en-US"/>
          </a:p>
        </p:txBody>
      </p:sp>
      <p:sp>
        <p:nvSpPr>
          <p:cNvPr id="3" name="Text Placeholder 2"/>
          <p:cNvSpPr>
            <a:spLocks noGrp="1"/>
          </p:cNvSpPr>
          <p:nvPr>
            <p:ph type="body" sz="half" idx="1"/>
          </p:nvPr>
        </p:nvSpPr>
        <p:spPr>
          <a:xfrm>
            <a:off x="686153" y="1981541"/>
            <a:ext cx="3801180" cy="4114459"/>
          </a:xfrm>
        </p:spPr>
        <p:txBody>
          <a:bodyPr lIns="100008" tIns="50004" rIns="100008" bIns="500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56667" y="1981541"/>
            <a:ext cx="3801181" cy="4114459"/>
          </a:xfrm>
        </p:spPr>
        <p:txBody>
          <a:bodyPr lIns="100008" tIns="50004" rIns="100008" bIns="50004"/>
          <a:lstStyle/>
          <a:p>
            <a:endParaRPr lang="en-US"/>
          </a:p>
        </p:txBody>
      </p:sp>
      <p:sp>
        <p:nvSpPr>
          <p:cNvPr id="5" name="Slide Number Placeholder 4"/>
          <p:cNvSpPr>
            <a:spLocks noGrp="1"/>
          </p:cNvSpPr>
          <p:nvPr>
            <p:ph type="sldNum" sz="quarter" idx="10"/>
          </p:nvPr>
        </p:nvSpPr>
        <p:spPr>
          <a:xfrm>
            <a:off x="3961695" y="6249081"/>
            <a:ext cx="1220611" cy="455839"/>
          </a:xfrm>
        </p:spPr>
        <p:txBody>
          <a:bodyPr lIns="100008" tIns="50004" rIns="100008" bIns="50004"/>
          <a:lstStyle>
            <a:lvl1pPr>
              <a:defRPr/>
            </a:lvl1pPr>
          </a:lstStyle>
          <a:p>
            <a:r>
              <a:rPr lang="en-US" dirty="0"/>
              <a:t>4-</a:t>
            </a:r>
            <a:fld id="{4DCD79AE-EE67-4390-8898-CEE8B4CA07DA}" type="slidenum">
              <a:rPr lang="en-US"/>
              <a:pPr/>
              <a:t>‹#›</a:t>
            </a:fld>
            <a:endParaRPr lang="en-US" sz="1400"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77334" y="163286"/>
            <a:ext cx="7771694" cy="1143000"/>
          </a:xfrm>
        </p:spPr>
        <p:txBody>
          <a:bodyPr lIns="100008" tIns="50004" rIns="100008" bIns="50004"/>
          <a:lstStyle/>
          <a:p>
            <a:r>
              <a:rPr lang="en-US" smtClean="0"/>
              <a:t>Click to edit Master title style</a:t>
            </a:r>
            <a:endParaRPr lang="en-US"/>
          </a:p>
        </p:txBody>
      </p:sp>
      <p:sp>
        <p:nvSpPr>
          <p:cNvPr id="3" name="Chart Placeholder 2"/>
          <p:cNvSpPr>
            <a:spLocks noGrp="1"/>
          </p:cNvSpPr>
          <p:nvPr>
            <p:ph type="chart" idx="1"/>
          </p:nvPr>
        </p:nvSpPr>
        <p:spPr>
          <a:xfrm>
            <a:off x="686154" y="1981541"/>
            <a:ext cx="7771694" cy="4114459"/>
          </a:xfrm>
        </p:spPr>
        <p:txBody>
          <a:bodyPr lIns="100008" tIns="50004" rIns="100008" bIns="50004"/>
          <a:lstStyle/>
          <a:p>
            <a:endParaRPr lang="en-US"/>
          </a:p>
        </p:txBody>
      </p:sp>
      <p:sp>
        <p:nvSpPr>
          <p:cNvPr id="4" name="Slide Number Placeholder 3"/>
          <p:cNvSpPr>
            <a:spLocks noGrp="1"/>
          </p:cNvSpPr>
          <p:nvPr>
            <p:ph type="sldNum" sz="quarter" idx="10"/>
          </p:nvPr>
        </p:nvSpPr>
        <p:spPr>
          <a:xfrm>
            <a:off x="3961695" y="6249081"/>
            <a:ext cx="1220611" cy="455839"/>
          </a:xfrm>
        </p:spPr>
        <p:txBody>
          <a:bodyPr lIns="100008" tIns="50004" rIns="100008" bIns="50004"/>
          <a:lstStyle>
            <a:lvl1pPr>
              <a:defRPr/>
            </a:lvl1pPr>
          </a:lstStyle>
          <a:p>
            <a:r>
              <a:rPr lang="en-US" dirty="0"/>
              <a:t>4-</a:t>
            </a:r>
            <a:fld id="{A4EF29F1-00F2-4709-A7E5-54E497A90BF4}" type="slidenum">
              <a:rPr lang="en-US"/>
              <a:pPr/>
              <a:t>‹#›</a:t>
            </a:fld>
            <a:endParaRPr lang="en-US" sz="1400"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77334" y="163286"/>
            <a:ext cx="7771694" cy="1143000"/>
          </a:xfrm>
        </p:spPr>
        <p:txBody>
          <a:bodyPr lIns="100008" tIns="50004" rIns="100008" bIns="50004"/>
          <a:lstStyle/>
          <a:p>
            <a:r>
              <a:rPr lang="en-US" smtClean="0"/>
              <a:t>Click to edit Master title style</a:t>
            </a:r>
            <a:endParaRPr lang="en-US"/>
          </a:p>
        </p:txBody>
      </p:sp>
      <p:sp>
        <p:nvSpPr>
          <p:cNvPr id="3" name="Table Placeholder 2"/>
          <p:cNvSpPr>
            <a:spLocks noGrp="1"/>
          </p:cNvSpPr>
          <p:nvPr>
            <p:ph type="tbl" idx="1"/>
          </p:nvPr>
        </p:nvSpPr>
        <p:spPr>
          <a:xfrm>
            <a:off x="686154" y="1981541"/>
            <a:ext cx="7771694" cy="4114459"/>
          </a:xfrm>
        </p:spPr>
        <p:txBody>
          <a:bodyPr lIns="100008" tIns="50004" rIns="100008" bIns="50004"/>
          <a:lstStyle/>
          <a:p>
            <a:endParaRPr lang="en-US"/>
          </a:p>
        </p:txBody>
      </p:sp>
      <p:sp>
        <p:nvSpPr>
          <p:cNvPr id="4" name="Slide Number Placeholder 3"/>
          <p:cNvSpPr>
            <a:spLocks noGrp="1"/>
          </p:cNvSpPr>
          <p:nvPr>
            <p:ph type="sldNum" sz="quarter" idx="10"/>
          </p:nvPr>
        </p:nvSpPr>
        <p:spPr>
          <a:xfrm>
            <a:off x="3961695" y="6249081"/>
            <a:ext cx="1220611" cy="455839"/>
          </a:xfrm>
        </p:spPr>
        <p:txBody>
          <a:bodyPr lIns="100008" tIns="50004" rIns="100008" bIns="50004"/>
          <a:lstStyle>
            <a:lvl1pPr>
              <a:defRPr/>
            </a:lvl1pPr>
          </a:lstStyle>
          <a:p>
            <a:r>
              <a:rPr lang="en-US" dirty="0"/>
              <a:t>4-</a:t>
            </a:r>
            <a:fld id="{72E21395-F077-44A7-9FFE-43B3481FF660}" type="slidenum">
              <a:rPr lang="en-US"/>
              <a:pPr/>
              <a:t>‹#›</a:t>
            </a:fld>
            <a:endParaRPr lang="en-US" sz="1400"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77334" y="163286"/>
            <a:ext cx="7771694" cy="1143000"/>
          </a:xfrm>
        </p:spPr>
        <p:txBody>
          <a:bodyPr lIns="100008" tIns="50004" rIns="100008" bIns="50004"/>
          <a:lstStyle/>
          <a:p>
            <a:r>
              <a:rPr lang="en-US" smtClean="0"/>
              <a:t>Click to edit Master title style</a:t>
            </a:r>
            <a:endParaRPr lang="en-US"/>
          </a:p>
        </p:txBody>
      </p:sp>
      <p:sp>
        <p:nvSpPr>
          <p:cNvPr id="3" name="Content Placeholder 2"/>
          <p:cNvSpPr>
            <a:spLocks noGrp="1"/>
          </p:cNvSpPr>
          <p:nvPr>
            <p:ph sz="quarter" idx="1"/>
          </p:nvPr>
        </p:nvSpPr>
        <p:spPr>
          <a:xfrm>
            <a:off x="686153" y="1981541"/>
            <a:ext cx="3801180" cy="1974736"/>
          </a:xfrm>
        </p:spPr>
        <p:txBody>
          <a:bodyPr lIns="100008" tIns="50004" rIns="100008" bIns="500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56667" y="1981541"/>
            <a:ext cx="3801181" cy="1974736"/>
          </a:xfrm>
        </p:spPr>
        <p:txBody>
          <a:bodyPr lIns="100008" tIns="50004" rIns="100008" bIns="500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6153" y="4119563"/>
            <a:ext cx="3801180" cy="1976438"/>
          </a:xfrm>
        </p:spPr>
        <p:txBody>
          <a:bodyPr lIns="100008" tIns="50004" rIns="100008" bIns="500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6667" y="4119563"/>
            <a:ext cx="3801181" cy="1976438"/>
          </a:xfrm>
        </p:spPr>
        <p:txBody>
          <a:bodyPr lIns="100008" tIns="50004" rIns="100008" bIns="500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3961695" y="6249081"/>
            <a:ext cx="1220611" cy="455839"/>
          </a:xfrm>
        </p:spPr>
        <p:txBody>
          <a:bodyPr lIns="100008" tIns="50004" rIns="100008" bIns="50004"/>
          <a:lstStyle>
            <a:lvl1pPr>
              <a:defRPr/>
            </a:lvl1pPr>
          </a:lstStyle>
          <a:p>
            <a:r>
              <a:rPr lang="en-US" dirty="0"/>
              <a:t>4-</a:t>
            </a:r>
            <a:fld id="{C11E699F-A5E7-4BEA-B11F-4C49C663D5C6}" type="slidenum">
              <a:rPr lang="en-US"/>
              <a:pPr/>
              <a:t>‹#›</a:t>
            </a:fld>
            <a:endParaRPr lang="en-US" sz="1400"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2882E6-4E18-41ED-B695-67813E12CC8D}" type="datetime1">
              <a:rPr lang="en-US" smtClean="0"/>
              <a:pPr/>
              <a:t>12/10/2020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9B3BD9-E539-4F5C-A31A-567F7849BD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4F75374-4AEA-42DD-8A26-E6763242E850}" type="datetime1">
              <a:rPr lang="en-US" smtClean="0"/>
              <a:pPr/>
              <a:t>12/10/2020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9B3BD9-E539-4F5C-A31A-567F7849BDC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96F6D3-6961-4382-8C57-BDDC84534107}" type="datetime1">
              <a:rPr lang="en-US" smtClean="0"/>
              <a:pPr/>
              <a:t>12/10/2020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19B3BD9-E539-4F5C-A31A-567F7849BD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988B6D9-1828-4E2E-92EE-2A204D98C605}" type="datetime1">
              <a:rPr lang="en-US" smtClean="0"/>
              <a:pPr/>
              <a:t>12/10/2020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19B3BD9-E539-4F5C-A31A-567F7849BD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C89D293-100F-474E-ADA1-E15D608BDF48}" type="datetime1">
              <a:rPr lang="en-US" smtClean="0"/>
              <a:pPr/>
              <a:t>12/10/2020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19B3BD9-E539-4F5C-A31A-567F7849BD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B9C5321-D7DD-4BF3-AD63-2AFFC047499E}" type="datetime1">
              <a:rPr lang="en-US" smtClean="0"/>
              <a:pPr/>
              <a:t>12/10/2020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19B3BD9-E539-4F5C-A31A-567F7849BDC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E9DF37-0AC0-4057-9E5F-FE8E95F68F60}" type="datetime1">
              <a:rPr lang="en-US" smtClean="0"/>
              <a:pPr/>
              <a:t>12/10/2020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19B3BD9-E539-4F5C-A31A-567F7849BD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497B6CD-2A14-45A7-AE69-4BBBC6259220}" type="datetime1">
              <a:rPr lang="en-US" smtClean="0"/>
              <a:pPr/>
              <a:t>12/10/2020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19B3BD9-E539-4F5C-A31A-567F7849BDC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2C6FEA8-63DC-421D-89AC-409A2FF526EB}" type="datetime1">
              <a:rPr lang="en-US" smtClean="0"/>
              <a:pPr/>
              <a:t>12/10/2020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19B3BD9-E539-4F5C-A31A-567F7849BDC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810000"/>
            <a:ext cx="7391400" cy="2386584"/>
          </a:xfrm>
        </p:spPr>
        <p:txBody>
          <a:bodyPr>
            <a:normAutofit fontScale="90000"/>
          </a:bodyPr>
          <a:lstStyle/>
          <a:p>
            <a:pPr algn="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solidFill>
                  <a:srgbClr val="FFC000"/>
                </a:solidFill>
              </a:rPr>
              <a:t>By</a:t>
            </a:r>
            <a:br>
              <a:rPr lang="en-US" sz="2800" dirty="0" smtClean="0">
                <a:solidFill>
                  <a:srgbClr val="FFC000"/>
                </a:solidFill>
              </a:rPr>
            </a:br>
            <a:endParaRPr lang="en-US" sz="2800" dirty="0"/>
          </a:p>
        </p:txBody>
      </p:sp>
      <p:sp>
        <p:nvSpPr>
          <p:cNvPr id="3" name="Subtitle 2"/>
          <p:cNvSpPr>
            <a:spLocks noGrp="1"/>
          </p:cNvSpPr>
          <p:nvPr>
            <p:ph type="subTitle" idx="1"/>
          </p:nvPr>
        </p:nvSpPr>
        <p:spPr>
          <a:xfrm>
            <a:off x="1219200" y="1447800"/>
            <a:ext cx="7924800" cy="1752600"/>
          </a:xfrm>
        </p:spPr>
        <p:txBody>
          <a:bodyPr>
            <a:normAutofit/>
          </a:bodyPr>
          <a:lstStyle/>
          <a:p>
            <a:pPr algn="ctr"/>
            <a:r>
              <a:rPr lang="en-US" sz="4800" b="1" dirty="0" smtClean="0">
                <a:solidFill>
                  <a:srgbClr val="00B0F0"/>
                </a:solidFill>
                <a:effectLst>
                  <a:outerShdw blurRad="38100" dist="38100" dir="2700000" algn="tl">
                    <a:srgbClr val="000000">
                      <a:alpha val="43137"/>
                    </a:srgbClr>
                  </a:outerShdw>
                </a:effectLst>
                <a:latin typeface="Cambria" pitchFamily="18" charset="0"/>
              </a:rPr>
              <a:t>Temporal Data Analytics for Business Intelligence</a:t>
            </a:r>
          </a:p>
          <a:p>
            <a:pPr algn="ctr"/>
            <a:endParaRPr lang="en-US" sz="4800" b="1" dirty="0" smtClean="0"/>
          </a:p>
          <a:p>
            <a:pPr algn="ctr"/>
            <a:endParaRPr lang="en-US" sz="4800" b="1" dirty="0" smtClean="0"/>
          </a:p>
          <a:p>
            <a:pPr algn="ctr"/>
            <a:endParaRPr lang="en-US" sz="4800" b="1" dirty="0" smtClean="0"/>
          </a:p>
          <a:p>
            <a:pPr algn="ctr"/>
            <a:endParaRPr lang="en-US" sz="4800" b="1" dirty="0" smtClean="0"/>
          </a:p>
          <a:p>
            <a:pPr algn="ctr"/>
            <a:endParaRPr lang="en-US" sz="4800" b="1" dirty="0" smtClean="0"/>
          </a:p>
          <a:p>
            <a:pPr algn="ctr"/>
            <a:endParaRPr lang="en-US" sz="4800" b="1" dirty="0" smtClean="0"/>
          </a:p>
          <a:p>
            <a:pPr algn="ctr"/>
            <a:endParaRPr lang="en-US" sz="4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2"/>
          <p:cNvSpPr>
            <a:spLocks noGrp="1"/>
          </p:cNvSpPr>
          <p:nvPr>
            <p:ph type="sldNum" sz="quarter" idx="10"/>
          </p:nvPr>
        </p:nvSpPr>
        <p:spPr/>
        <p:txBody>
          <a:bodyPr lIns="100008" tIns="50004" rIns="100008" bIns="50004"/>
          <a:lstStyle/>
          <a:p>
            <a:r>
              <a:rPr lang="en-US" dirty="0"/>
              <a:t>4-</a:t>
            </a:r>
            <a:fld id="{4275B3E3-9974-4FAB-BDD8-04593AAA1F46}" type="slidenum">
              <a:rPr lang="en-US"/>
              <a:pPr/>
              <a:t>10</a:t>
            </a:fld>
            <a:endParaRPr lang="en-US" sz="1400" dirty="0"/>
          </a:p>
        </p:txBody>
      </p:sp>
      <p:sp>
        <p:nvSpPr>
          <p:cNvPr id="159746" name="Rectangle 1026"/>
          <p:cNvSpPr>
            <a:spLocks noGrp="1" noChangeArrowheads="1"/>
          </p:cNvSpPr>
          <p:nvPr>
            <p:ph type="title"/>
          </p:nvPr>
        </p:nvSpPr>
        <p:spPr>
          <a:xfrm>
            <a:off x="649111" y="190500"/>
            <a:ext cx="8128000" cy="1143000"/>
          </a:xfrm>
        </p:spPr>
        <p:txBody>
          <a:bodyPr lIns="100008" tIns="50004" rIns="100008" bIns="50004">
            <a:normAutofit/>
          </a:bodyPr>
          <a:lstStyle/>
          <a:p>
            <a:pPr algn="ctr">
              <a:lnSpc>
                <a:spcPct val="80000"/>
              </a:lnSpc>
            </a:pPr>
            <a:r>
              <a:rPr lang="en-US" sz="4000" dirty="0">
                <a:latin typeface="Cambria" pitchFamily="18" charset="0"/>
              </a:rPr>
              <a:t>Product Demand over 4 Years</a:t>
            </a:r>
          </a:p>
        </p:txBody>
      </p:sp>
      <p:sp>
        <p:nvSpPr>
          <p:cNvPr id="159749" name="Freeform 1029"/>
          <p:cNvSpPr>
            <a:spLocks/>
          </p:cNvSpPr>
          <p:nvPr/>
        </p:nvSpPr>
        <p:spPr bwMode="auto">
          <a:xfrm>
            <a:off x="1695098" y="2236675"/>
            <a:ext cx="5981347" cy="3110933"/>
          </a:xfrm>
          <a:custGeom>
            <a:avLst/>
            <a:gdLst/>
            <a:ahLst/>
            <a:cxnLst>
              <a:cxn ang="0">
                <a:pos x="0" y="1800"/>
              </a:cxn>
              <a:cxn ang="0">
                <a:pos x="116" y="1497"/>
              </a:cxn>
              <a:cxn ang="0">
                <a:pos x="246" y="1034"/>
              </a:cxn>
              <a:cxn ang="0">
                <a:pos x="376" y="1106"/>
              </a:cxn>
              <a:cxn ang="0">
                <a:pos x="427" y="1468"/>
              </a:cxn>
              <a:cxn ang="0">
                <a:pos x="506" y="1719"/>
              </a:cxn>
              <a:cxn ang="0">
                <a:pos x="671" y="1757"/>
              </a:cxn>
              <a:cxn ang="0">
                <a:pos x="767" y="1661"/>
              </a:cxn>
              <a:cxn ang="0">
                <a:pos x="815" y="1757"/>
              </a:cxn>
              <a:cxn ang="0">
                <a:pos x="837" y="1813"/>
              </a:cxn>
              <a:cxn ang="0">
                <a:pos x="863" y="1661"/>
              </a:cxn>
              <a:cxn ang="0">
                <a:pos x="898" y="1394"/>
              </a:cxn>
              <a:cxn ang="0">
                <a:pos x="955" y="1215"/>
              </a:cxn>
              <a:cxn ang="0">
                <a:pos x="1034" y="1077"/>
              </a:cxn>
              <a:cxn ang="0">
                <a:pos x="1099" y="1034"/>
              </a:cxn>
              <a:cxn ang="0">
                <a:pos x="1157" y="1092"/>
              </a:cxn>
              <a:cxn ang="0">
                <a:pos x="1184" y="1162"/>
              </a:cxn>
              <a:cxn ang="0">
                <a:pos x="1328" y="1416"/>
              </a:cxn>
              <a:cxn ang="0">
                <a:pos x="1526" y="1569"/>
              </a:cxn>
              <a:cxn ang="0">
                <a:pos x="1642" y="1394"/>
              </a:cxn>
              <a:cxn ang="0">
                <a:pos x="1714" y="882"/>
              </a:cxn>
              <a:cxn ang="0">
                <a:pos x="1786" y="593"/>
              </a:cxn>
              <a:cxn ang="0">
                <a:pos x="1901" y="456"/>
              </a:cxn>
              <a:cxn ang="0">
                <a:pos x="2063" y="845"/>
              </a:cxn>
              <a:cxn ang="0">
                <a:pos x="2169" y="998"/>
              </a:cxn>
              <a:cxn ang="0">
                <a:pos x="2429" y="969"/>
              </a:cxn>
              <a:cxn ang="0">
                <a:pos x="2473" y="579"/>
              </a:cxn>
              <a:cxn ang="0">
                <a:pos x="2530" y="268"/>
              </a:cxn>
              <a:cxn ang="0">
                <a:pos x="2660" y="116"/>
              </a:cxn>
              <a:cxn ang="0">
                <a:pos x="2913" y="543"/>
              </a:cxn>
              <a:cxn ang="0">
                <a:pos x="3109" y="839"/>
              </a:cxn>
              <a:cxn ang="0">
                <a:pos x="3253" y="167"/>
              </a:cxn>
              <a:cxn ang="0">
                <a:pos x="3391" y="0"/>
              </a:cxn>
            </a:cxnLst>
            <a:rect l="0" t="0" r="r" b="b"/>
            <a:pathLst>
              <a:path w="3391" h="1829">
                <a:moveTo>
                  <a:pt x="0" y="1800"/>
                </a:moveTo>
                <a:cubicBezTo>
                  <a:pt x="18" y="1750"/>
                  <a:pt x="75" y="1625"/>
                  <a:pt x="116" y="1497"/>
                </a:cubicBezTo>
                <a:cubicBezTo>
                  <a:pt x="157" y="1369"/>
                  <a:pt x="203" y="1099"/>
                  <a:pt x="246" y="1034"/>
                </a:cubicBezTo>
                <a:cubicBezTo>
                  <a:pt x="289" y="969"/>
                  <a:pt x="346" y="1034"/>
                  <a:pt x="376" y="1106"/>
                </a:cubicBezTo>
                <a:cubicBezTo>
                  <a:pt x="406" y="1178"/>
                  <a:pt x="405" y="1366"/>
                  <a:pt x="427" y="1468"/>
                </a:cubicBezTo>
                <a:cubicBezTo>
                  <a:pt x="449" y="1570"/>
                  <a:pt x="465" y="1671"/>
                  <a:pt x="506" y="1719"/>
                </a:cubicBezTo>
                <a:cubicBezTo>
                  <a:pt x="547" y="1767"/>
                  <a:pt x="628" y="1767"/>
                  <a:pt x="671" y="1757"/>
                </a:cubicBezTo>
                <a:cubicBezTo>
                  <a:pt x="714" y="1747"/>
                  <a:pt x="743" y="1661"/>
                  <a:pt x="767" y="1661"/>
                </a:cubicBezTo>
                <a:cubicBezTo>
                  <a:pt x="791" y="1661"/>
                  <a:pt x="803" y="1732"/>
                  <a:pt x="815" y="1757"/>
                </a:cubicBezTo>
                <a:cubicBezTo>
                  <a:pt x="827" y="1782"/>
                  <a:pt x="829" y="1829"/>
                  <a:pt x="837" y="1813"/>
                </a:cubicBezTo>
                <a:cubicBezTo>
                  <a:pt x="845" y="1797"/>
                  <a:pt x="853" y="1731"/>
                  <a:pt x="863" y="1661"/>
                </a:cubicBezTo>
                <a:cubicBezTo>
                  <a:pt x="873" y="1591"/>
                  <a:pt x="883" y="1468"/>
                  <a:pt x="898" y="1394"/>
                </a:cubicBezTo>
                <a:cubicBezTo>
                  <a:pt x="913" y="1320"/>
                  <a:pt x="932" y="1268"/>
                  <a:pt x="955" y="1215"/>
                </a:cubicBezTo>
                <a:cubicBezTo>
                  <a:pt x="978" y="1162"/>
                  <a:pt x="1010" y="1107"/>
                  <a:pt x="1034" y="1077"/>
                </a:cubicBezTo>
                <a:cubicBezTo>
                  <a:pt x="1058" y="1047"/>
                  <a:pt x="1079" y="1032"/>
                  <a:pt x="1099" y="1034"/>
                </a:cubicBezTo>
                <a:cubicBezTo>
                  <a:pt x="1119" y="1036"/>
                  <a:pt x="1143" y="1071"/>
                  <a:pt x="1157" y="1092"/>
                </a:cubicBezTo>
                <a:cubicBezTo>
                  <a:pt x="1171" y="1113"/>
                  <a:pt x="1156" y="1108"/>
                  <a:pt x="1184" y="1162"/>
                </a:cubicBezTo>
                <a:cubicBezTo>
                  <a:pt x="1212" y="1216"/>
                  <a:pt x="1271" y="1348"/>
                  <a:pt x="1328" y="1416"/>
                </a:cubicBezTo>
                <a:cubicBezTo>
                  <a:pt x="1385" y="1484"/>
                  <a:pt x="1474" y="1573"/>
                  <a:pt x="1526" y="1569"/>
                </a:cubicBezTo>
                <a:cubicBezTo>
                  <a:pt x="1578" y="1565"/>
                  <a:pt x="1611" y="1509"/>
                  <a:pt x="1642" y="1394"/>
                </a:cubicBezTo>
                <a:cubicBezTo>
                  <a:pt x="1673" y="1279"/>
                  <a:pt x="1690" y="1015"/>
                  <a:pt x="1714" y="882"/>
                </a:cubicBezTo>
                <a:cubicBezTo>
                  <a:pt x="1738" y="749"/>
                  <a:pt x="1755" y="664"/>
                  <a:pt x="1786" y="593"/>
                </a:cubicBezTo>
                <a:cubicBezTo>
                  <a:pt x="1817" y="522"/>
                  <a:pt x="1855" y="414"/>
                  <a:pt x="1901" y="456"/>
                </a:cubicBezTo>
                <a:cubicBezTo>
                  <a:pt x="1947" y="498"/>
                  <a:pt x="2018" y="755"/>
                  <a:pt x="2063" y="845"/>
                </a:cubicBezTo>
                <a:cubicBezTo>
                  <a:pt x="2108" y="935"/>
                  <a:pt x="2108" y="977"/>
                  <a:pt x="2169" y="998"/>
                </a:cubicBezTo>
                <a:cubicBezTo>
                  <a:pt x="2230" y="1019"/>
                  <a:pt x="2378" y="1039"/>
                  <a:pt x="2429" y="969"/>
                </a:cubicBezTo>
                <a:cubicBezTo>
                  <a:pt x="2480" y="899"/>
                  <a:pt x="2456" y="696"/>
                  <a:pt x="2473" y="579"/>
                </a:cubicBezTo>
                <a:cubicBezTo>
                  <a:pt x="2490" y="462"/>
                  <a:pt x="2499" y="345"/>
                  <a:pt x="2530" y="268"/>
                </a:cubicBezTo>
                <a:cubicBezTo>
                  <a:pt x="2561" y="191"/>
                  <a:pt x="2596" y="70"/>
                  <a:pt x="2660" y="116"/>
                </a:cubicBezTo>
                <a:cubicBezTo>
                  <a:pt x="2724" y="162"/>
                  <a:pt x="2838" y="423"/>
                  <a:pt x="2913" y="543"/>
                </a:cubicBezTo>
                <a:cubicBezTo>
                  <a:pt x="2988" y="663"/>
                  <a:pt x="3052" y="902"/>
                  <a:pt x="3109" y="839"/>
                </a:cubicBezTo>
                <a:cubicBezTo>
                  <a:pt x="3166" y="776"/>
                  <a:pt x="3206" y="307"/>
                  <a:pt x="3253" y="167"/>
                </a:cubicBezTo>
                <a:cubicBezTo>
                  <a:pt x="3300" y="27"/>
                  <a:pt x="3362" y="35"/>
                  <a:pt x="3391" y="0"/>
                </a:cubicBezTo>
              </a:path>
            </a:pathLst>
          </a:custGeom>
          <a:noFill/>
          <a:ln w="50800" cmpd="sng">
            <a:solidFill>
              <a:srgbClr val="6600FF"/>
            </a:solidFill>
            <a:round/>
            <a:headEnd/>
            <a:tailEnd/>
          </a:ln>
          <a:effectLst/>
        </p:spPr>
        <p:txBody>
          <a:bodyPr wrap="none" lIns="100008" tIns="50004" rIns="100008" bIns="50004" anchor="ctr"/>
          <a:lstStyle/>
          <a:p>
            <a:endParaRPr lang="en-US"/>
          </a:p>
        </p:txBody>
      </p:sp>
      <p:sp>
        <p:nvSpPr>
          <p:cNvPr id="159750" name="Line 1030"/>
          <p:cNvSpPr>
            <a:spLocks noChangeShapeType="1"/>
          </p:cNvSpPr>
          <p:nvPr/>
        </p:nvSpPr>
        <p:spPr bwMode="auto">
          <a:xfrm>
            <a:off x="1016000" y="5715000"/>
            <a:ext cx="7366000" cy="0"/>
          </a:xfrm>
          <a:prstGeom prst="line">
            <a:avLst/>
          </a:prstGeom>
          <a:noFill/>
          <a:ln w="38100">
            <a:solidFill>
              <a:schemeClr val="tx1"/>
            </a:solidFill>
            <a:round/>
            <a:headEnd/>
            <a:tailEnd/>
          </a:ln>
          <a:effectLst/>
        </p:spPr>
        <p:txBody>
          <a:bodyPr wrap="none" lIns="100008" tIns="50004" rIns="100008" bIns="50004" anchor="ctr"/>
          <a:lstStyle/>
          <a:p>
            <a:endParaRPr lang="en-US"/>
          </a:p>
        </p:txBody>
      </p:sp>
      <p:sp>
        <p:nvSpPr>
          <p:cNvPr id="159751" name="Line 1031"/>
          <p:cNvSpPr>
            <a:spLocks noChangeShapeType="1"/>
          </p:cNvSpPr>
          <p:nvPr/>
        </p:nvSpPr>
        <p:spPr bwMode="auto">
          <a:xfrm flipV="1">
            <a:off x="1354667" y="1959429"/>
            <a:ext cx="0" cy="4082143"/>
          </a:xfrm>
          <a:prstGeom prst="line">
            <a:avLst/>
          </a:prstGeom>
          <a:noFill/>
          <a:ln w="38100">
            <a:solidFill>
              <a:schemeClr val="tx1"/>
            </a:solidFill>
            <a:round/>
            <a:headEnd/>
            <a:tailEnd/>
          </a:ln>
          <a:effectLst/>
        </p:spPr>
        <p:txBody>
          <a:bodyPr wrap="none" lIns="100008" tIns="50004" rIns="100008" bIns="50004" anchor="ctr"/>
          <a:lstStyle/>
          <a:p>
            <a:endParaRPr lang="en-US"/>
          </a:p>
        </p:txBody>
      </p:sp>
      <p:sp>
        <p:nvSpPr>
          <p:cNvPr id="159752" name="Line 1032"/>
          <p:cNvSpPr>
            <a:spLocks noChangeShapeType="1"/>
          </p:cNvSpPr>
          <p:nvPr/>
        </p:nvSpPr>
        <p:spPr bwMode="auto">
          <a:xfrm>
            <a:off x="2794000" y="5551714"/>
            <a:ext cx="0" cy="163286"/>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159753" name="Line 1033"/>
          <p:cNvSpPr>
            <a:spLocks noChangeShapeType="1"/>
          </p:cNvSpPr>
          <p:nvPr/>
        </p:nvSpPr>
        <p:spPr bwMode="auto">
          <a:xfrm>
            <a:off x="1344083" y="5715000"/>
            <a:ext cx="0" cy="163286"/>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159754" name="Line 1034"/>
          <p:cNvSpPr>
            <a:spLocks noChangeShapeType="1"/>
          </p:cNvSpPr>
          <p:nvPr/>
        </p:nvSpPr>
        <p:spPr bwMode="auto">
          <a:xfrm>
            <a:off x="4265083" y="5551714"/>
            <a:ext cx="0" cy="163286"/>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159755" name="Line 1035"/>
          <p:cNvSpPr>
            <a:spLocks noChangeShapeType="1"/>
          </p:cNvSpPr>
          <p:nvPr/>
        </p:nvSpPr>
        <p:spPr bwMode="auto">
          <a:xfrm>
            <a:off x="5693833" y="5551714"/>
            <a:ext cx="0" cy="163286"/>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159756" name="Line 1036"/>
          <p:cNvSpPr>
            <a:spLocks noChangeShapeType="1"/>
          </p:cNvSpPr>
          <p:nvPr/>
        </p:nvSpPr>
        <p:spPr bwMode="auto">
          <a:xfrm>
            <a:off x="7059083" y="5551714"/>
            <a:ext cx="0" cy="163286"/>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159757" name="Text Box 1037"/>
          <p:cNvSpPr txBox="1">
            <a:spLocks noChangeArrowheads="1"/>
          </p:cNvSpPr>
          <p:nvPr/>
        </p:nvSpPr>
        <p:spPr bwMode="auto">
          <a:xfrm>
            <a:off x="2444750" y="5752420"/>
            <a:ext cx="742502" cy="531872"/>
          </a:xfrm>
          <a:prstGeom prst="rect">
            <a:avLst/>
          </a:prstGeom>
          <a:noFill/>
          <a:ln w="9525">
            <a:noFill/>
            <a:miter lim="800000"/>
            <a:headEnd/>
            <a:tailEnd/>
          </a:ln>
          <a:effectLst/>
        </p:spPr>
        <p:txBody>
          <a:bodyPr wrap="none" lIns="100008" tIns="50004" rIns="100008" bIns="50004">
            <a:spAutoFit/>
          </a:bodyPr>
          <a:lstStyle/>
          <a:p>
            <a:pPr algn="ctr">
              <a:lnSpc>
                <a:spcPct val="70000"/>
              </a:lnSpc>
            </a:pPr>
            <a:r>
              <a:rPr lang="en-US" sz="2000" b="1" dirty="0"/>
              <a:t>Year</a:t>
            </a:r>
          </a:p>
          <a:p>
            <a:pPr algn="ctr">
              <a:lnSpc>
                <a:spcPct val="70000"/>
              </a:lnSpc>
            </a:pPr>
            <a:r>
              <a:rPr lang="en-US" sz="2000" b="1" dirty="0"/>
              <a:t>1</a:t>
            </a:r>
          </a:p>
        </p:txBody>
      </p:sp>
      <p:sp>
        <p:nvSpPr>
          <p:cNvPr id="159758" name="Text Box 1038"/>
          <p:cNvSpPr txBox="1">
            <a:spLocks noChangeArrowheads="1"/>
          </p:cNvSpPr>
          <p:nvPr/>
        </p:nvSpPr>
        <p:spPr bwMode="auto">
          <a:xfrm>
            <a:off x="3915833" y="5745616"/>
            <a:ext cx="742502" cy="531872"/>
          </a:xfrm>
          <a:prstGeom prst="rect">
            <a:avLst/>
          </a:prstGeom>
          <a:noFill/>
          <a:ln w="9525">
            <a:noFill/>
            <a:miter lim="800000"/>
            <a:headEnd/>
            <a:tailEnd/>
          </a:ln>
          <a:effectLst/>
        </p:spPr>
        <p:txBody>
          <a:bodyPr wrap="none" lIns="100008" tIns="50004" rIns="100008" bIns="50004">
            <a:spAutoFit/>
          </a:bodyPr>
          <a:lstStyle/>
          <a:p>
            <a:pPr algn="ctr">
              <a:lnSpc>
                <a:spcPct val="70000"/>
              </a:lnSpc>
            </a:pPr>
            <a:r>
              <a:rPr lang="en-US" sz="2000" b="1" dirty="0"/>
              <a:t>Year</a:t>
            </a:r>
          </a:p>
          <a:p>
            <a:pPr algn="ctr">
              <a:lnSpc>
                <a:spcPct val="70000"/>
              </a:lnSpc>
            </a:pPr>
            <a:r>
              <a:rPr lang="en-US" sz="2000" b="1" dirty="0"/>
              <a:t>2</a:t>
            </a:r>
          </a:p>
        </p:txBody>
      </p:sp>
      <p:sp>
        <p:nvSpPr>
          <p:cNvPr id="159759" name="Text Box 1039"/>
          <p:cNvSpPr txBox="1">
            <a:spLocks noChangeArrowheads="1"/>
          </p:cNvSpPr>
          <p:nvPr/>
        </p:nvSpPr>
        <p:spPr bwMode="auto">
          <a:xfrm>
            <a:off x="5334000" y="5745616"/>
            <a:ext cx="742502" cy="531872"/>
          </a:xfrm>
          <a:prstGeom prst="rect">
            <a:avLst/>
          </a:prstGeom>
          <a:noFill/>
          <a:ln w="9525">
            <a:noFill/>
            <a:miter lim="800000"/>
            <a:headEnd/>
            <a:tailEnd/>
          </a:ln>
          <a:effectLst/>
        </p:spPr>
        <p:txBody>
          <a:bodyPr wrap="none" lIns="100008" tIns="50004" rIns="100008" bIns="50004">
            <a:spAutoFit/>
          </a:bodyPr>
          <a:lstStyle/>
          <a:p>
            <a:pPr algn="ctr">
              <a:lnSpc>
                <a:spcPct val="70000"/>
              </a:lnSpc>
            </a:pPr>
            <a:r>
              <a:rPr lang="en-US" sz="2000" b="1" dirty="0"/>
              <a:t>Year</a:t>
            </a:r>
          </a:p>
          <a:p>
            <a:pPr algn="ctr">
              <a:lnSpc>
                <a:spcPct val="70000"/>
              </a:lnSpc>
            </a:pPr>
            <a:r>
              <a:rPr lang="en-US" sz="2000" b="1" dirty="0"/>
              <a:t>3</a:t>
            </a:r>
          </a:p>
        </p:txBody>
      </p:sp>
      <p:sp>
        <p:nvSpPr>
          <p:cNvPr id="159760" name="Text Box 1040"/>
          <p:cNvSpPr txBox="1">
            <a:spLocks noChangeArrowheads="1"/>
          </p:cNvSpPr>
          <p:nvPr/>
        </p:nvSpPr>
        <p:spPr bwMode="auto">
          <a:xfrm>
            <a:off x="6688667" y="5745616"/>
            <a:ext cx="742502" cy="531872"/>
          </a:xfrm>
          <a:prstGeom prst="rect">
            <a:avLst/>
          </a:prstGeom>
          <a:noFill/>
          <a:ln w="9525">
            <a:noFill/>
            <a:miter lim="800000"/>
            <a:headEnd/>
            <a:tailEnd/>
          </a:ln>
          <a:effectLst/>
        </p:spPr>
        <p:txBody>
          <a:bodyPr wrap="none" lIns="100008" tIns="50004" rIns="100008" bIns="50004">
            <a:spAutoFit/>
          </a:bodyPr>
          <a:lstStyle/>
          <a:p>
            <a:pPr algn="ctr">
              <a:lnSpc>
                <a:spcPct val="70000"/>
              </a:lnSpc>
            </a:pPr>
            <a:r>
              <a:rPr lang="en-US" sz="2000" b="1" dirty="0"/>
              <a:t>Year</a:t>
            </a:r>
          </a:p>
          <a:p>
            <a:pPr algn="ctr">
              <a:lnSpc>
                <a:spcPct val="70000"/>
              </a:lnSpc>
            </a:pPr>
            <a:r>
              <a:rPr lang="en-US" sz="2000" b="1" dirty="0"/>
              <a:t>4</a:t>
            </a:r>
          </a:p>
        </p:txBody>
      </p:sp>
      <p:sp>
        <p:nvSpPr>
          <p:cNvPr id="159766" name="Text Box 1046"/>
          <p:cNvSpPr txBox="1">
            <a:spLocks noChangeArrowheads="1"/>
          </p:cNvSpPr>
          <p:nvPr/>
        </p:nvSpPr>
        <p:spPr bwMode="auto">
          <a:xfrm rot="-5400000">
            <a:off x="-1076153" y="3607239"/>
            <a:ext cx="4286614" cy="439539"/>
          </a:xfrm>
          <a:prstGeom prst="rect">
            <a:avLst/>
          </a:prstGeom>
          <a:noFill/>
          <a:ln w="9525">
            <a:noFill/>
            <a:miter lim="800000"/>
            <a:headEnd/>
            <a:tailEnd/>
          </a:ln>
          <a:effectLst/>
        </p:spPr>
        <p:txBody>
          <a:bodyPr wrap="none" lIns="100008" tIns="50004" rIns="100008" bIns="50004">
            <a:spAutoFit/>
          </a:bodyPr>
          <a:lstStyle/>
          <a:p>
            <a:r>
              <a:rPr lang="en-US" sz="2200" b="1" dirty="0"/>
              <a:t>Demand for product or service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2"/>
          <p:cNvSpPr>
            <a:spLocks noGrp="1"/>
          </p:cNvSpPr>
          <p:nvPr>
            <p:ph type="sldNum" sz="quarter" idx="10"/>
          </p:nvPr>
        </p:nvSpPr>
        <p:spPr/>
        <p:txBody>
          <a:bodyPr lIns="100008" tIns="50004" rIns="100008" bIns="50004"/>
          <a:lstStyle/>
          <a:p>
            <a:r>
              <a:rPr lang="en-US" dirty="0"/>
              <a:t>4-</a:t>
            </a:r>
            <a:fld id="{B32C00E3-EE91-45ED-8900-596BC7151E15}" type="slidenum">
              <a:rPr lang="en-US"/>
              <a:pPr/>
              <a:t>11</a:t>
            </a:fld>
            <a:endParaRPr lang="en-US" sz="1400" dirty="0"/>
          </a:p>
        </p:txBody>
      </p:sp>
      <p:sp>
        <p:nvSpPr>
          <p:cNvPr id="435228" name="Freeform 28"/>
          <p:cNvSpPr>
            <a:spLocks/>
          </p:cNvSpPr>
          <p:nvPr/>
        </p:nvSpPr>
        <p:spPr bwMode="auto">
          <a:xfrm>
            <a:off x="1619250" y="2078491"/>
            <a:ext cx="6655153" cy="2765652"/>
          </a:xfrm>
          <a:custGeom>
            <a:avLst/>
            <a:gdLst/>
            <a:ahLst/>
            <a:cxnLst>
              <a:cxn ang="0">
                <a:pos x="0" y="1626"/>
              </a:cxn>
              <a:cxn ang="0">
                <a:pos x="557" y="1423"/>
              </a:cxn>
              <a:cxn ang="0">
                <a:pos x="1540" y="1416"/>
              </a:cxn>
              <a:cxn ang="0">
                <a:pos x="1836" y="1127"/>
              </a:cxn>
              <a:cxn ang="0">
                <a:pos x="2212" y="715"/>
              </a:cxn>
              <a:cxn ang="0">
                <a:pos x="2638" y="542"/>
              </a:cxn>
              <a:cxn ang="0">
                <a:pos x="3296" y="578"/>
              </a:cxn>
              <a:cxn ang="0">
                <a:pos x="3773" y="0"/>
              </a:cxn>
            </a:cxnLst>
            <a:rect l="0" t="0" r="r" b="b"/>
            <a:pathLst>
              <a:path w="3773" h="1626">
                <a:moveTo>
                  <a:pt x="0" y="1626"/>
                </a:moveTo>
                <a:cubicBezTo>
                  <a:pt x="93" y="1592"/>
                  <a:pt x="300" y="1458"/>
                  <a:pt x="557" y="1423"/>
                </a:cubicBezTo>
                <a:cubicBezTo>
                  <a:pt x="814" y="1388"/>
                  <a:pt x="1327" y="1465"/>
                  <a:pt x="1540" y="1416"/>
                </a:cubicBezTo>
                <a:cubicBezTo>
                  <a:pt x="1753" y="1367"/>
                  <a:pt x="1724" y="1244"/>
                  <a:pt x="1836" y="1127"/>
                </a:cubicBezTo>
                <a:cubicBezTo>
                  <a:pt x="1948" y="1010"/>
                  <a:pt x="2078" y="812"/>
                  <a:pt x="2212" y="715"/>
                </a:cubicBezTo>
                <a:cubicBezTo>
                  <a:pt x="2346" y="618"/>
                  <a:pt x="2457" y="565"/>
                  <a:pt x="2638" y="542"/>
                </a:cubicBezTo>
                <a:cubicBezTo>
                  <a:pt x="2819" y="519"/>
                  <a:pt x="3107" y="668"/>
                  <a:pt x="3296" y="578"/>
                </a:cubicBezTo>
                <a:cubicBezTo>
                  <a:pt x="3485" y="488"/>
                  <a:pt x="3674" y="120"/>
                  <a:pt x="3773" y="0"/>
                </a:cubicBezTo>
              </a:path>
            </a:pathLst>
          </a:custGeom>
          <a:noFill/>
          <a:ln w="50800" cmpd="sng">
            <a:solidFill>
              <a:srgbClr val="99CC00"/>
            </a:solidFill>
            <a:round/>
            <a:headEnd/>
            <a:tailEnd/>
          </a:ln>
          <a:effectLst/>
        </p:spPr>
        <p:txBody>
          <a:bodyPr wrap="none" lIns="100008" tIns="50004" rIns="100008" bIns="50004" anchor="ctr"/>
          <a:lstStyle/>
          <a:p>
            <a:endParaRPr lang="en-US"/>
          </a:p>
        </p:txBody>
      </p:sp>
      <p:sp>
        <p:nvSpPr>
          <p:cNvPr id="435202" name="Rectangle 2"/>
          <p:cNvSpPr>
            <a:spLocks noGrp="1" noChangeArrowheads="1"/>
          </p:cNvSpPr>
          <p:nvPr>
            <p:ph type="title"/>
          </p:nvPr>
        </p:nvSpPr>
        <p:spPr>
          <a:xfrm>
            <a:off x="649111" y="190500"/>
            <a:ext cx="8128000" cy="1143000"/>
          </a:xfrm>
        </p:spPr>
        <p:txBody>
          <a:bodyPr lIns="100008" tIns="50004" rIns="100008" bIns="50004"/>
          <a:lstStyle/>
          <a:p>
            <a:pPr algn="ctr">
              <a:lnSpc>
                <a:spcPct val="80000"/>
              </a:lnSpc>
            </a:pPr>
            <a:r>
              <a:rPr lang="en-US" sz="4400" dirty="0" smtClean="0">
                <a:latin typeface="Cambria" pitchFamily="18" charset="0"/>
              </a:rPr>
              <a:t>Product Demand over 4 Years</a:t>
            </a:r>
            <a:endParaRPr lang="en-US" dirty="0"/>
          </a:p>
        </p:txBody>
      </p:sp>
      <p:sp>
        <p:nvSpPr>
          <p:cNvPr id="435203" name="Text Box 3"/>
          <p:cNvSpPr txBox="1">
            <a:spLocks noChangeArrowheads="1"/>
          </p:cNvSpPr>
          <p:nvPr/>
        </p:nvSpPr>
        <p:spPr bwMode="auto">
          <a:xfrm>
            <a:off x="5686778" y="4565197"/>
            <a:ext cx="1795639" cy="1116647"/>
          </a:xfrm>
          <a:prstGeom prst="rect">
            <a:avLst/>
          </a:prstGeom>
          <a:noFill/>
          <a:ln w="9525">
            <a:noFill/>
            <a:miter lim="800000"/>
            <a:headEnd/>
            <a:tailEnd/>
          </a:ln>
          <a:effectLst/>
        </p:spPr>
        <p:txBody>
          <a:bodyPr lIns="100008" tIns="50004" rIns="100008" bIns="50004">
            <a:spAutoFit/>
          </a:bodyPr>
          <a:lstStyle/>
          <a:p>
            <a:r>
              <a:rPr lang="en-US" sz="2200" b="1" dirty="0">
                <a:solidFill>
                  <a:srgbClr val="6600FF"/>
                </a:solidFill>
              </a:rPr>
              <a:t>Actual demand line</a:t>
            </a:r>
            <a:endParaRPr lang="en-US" sz="2200" b="1" dirty="0">
              <a:solidFill>
                <a:srgbClr val="FFCC00"/>
              </a:solidFill>
            </a:endParaRPr>
          </a:p>
        </p:txBody>
      </p:sp>
      <p:sp>
        <p:nvSpPr>
          <p:cNvPr id="435204" name="Line 4"/>
          <p:cNvSpPr>
            <a:spLocks noChangeShapeType="1"/>
          </p:cNvSpPr>
          <p:nvPr/>
        </p:nvSpPr>
        <p:spPr bwMode="auto">
          <a:xfrm flipV="1">
            <a:off x="1778000" y="2286000"/>
            <a:ext cx="6350000" cy="2939143"/>
          </a:xfrm>
          <a:prstGeom prst="line">
            <a:avLst/>
          </a:prstGeom>
          <a:noFill/>
          <a:ln w="38100">
            <a:solidFill>
              <a:srgbClr val="FF3399"/>
            </a:solidFill>
            <a:round/>
            <a:headEnd/>
            <a:tailEnd/>
          </a:ln>
          <a:effectLst/>
        </p:spPr>
        <p:txBody>
          <a:bodyPr wrap="none" lIns="100008" tIns="50004" rIns="100008" bIns="50004" anchor="ctr"/>
          <a:lstStyle/>
          <a:p>
            <a:endParaRPr lang="en-US"/>
          </a:p>
        </p:txBody>
      </p:sp>
      <p:sp>
        <p:nvSpPr>
          <p:cNvPr id="435205" name="Freeform 5"/>
          <p:cNvSpPr>
            <a:spLocks/>
          </p:cNvSpPr>
          <p:nvPr/>
        </p:nvSpPr>
        <p:spPr bwMode="auto">
          <a:xfrm>
            <a:off x="1695098" y="2236675"/>
            <a:ext cx="5981347" cy="3110933"/>
          </a:xfrm>
          <a:custGeom>
            <a:avLst/>
            <a:gdLst/>
            <a:ahLst/>
            <a:cxnLst>
              <a:cxn ang="0">
                <a:pos x="0" y="1800"/>
              </a:cxn>
              <a:cxn ang="0">
                <a:pos x="116" y="1497"/>
              </a:cxn>
              <a:cxn ang="0">
                <a:pos x="246" y="1034"/>
              </a:cxn>
              <a:cxn ang="0">
                <a:pos x="376" y="1106"/>
              </a:cxn>
              <a:cxn ang="0">
                <a:pos x="427" y="1468"/>
              </a:cxn>
              <a:cxn ang="0">
                <a:pos x="506" y="1719"/>
              </a:cxn>
              <a:cxn ang="0">
                <a:pos x="671" y="1757"/>
              </a:cxn>
              <a:cxn ang="0">
                <a:pos x="767" y="1661"/>
              </a:cxn>
              <a:cxn ang="0">
                <a:pos x="815" y="1757"/>
              </a:cxn>
              <a:cxn ang="0">
                <a:pos x="837" y="1813"/>
              </a:cxn>
              <a:cxn ang="0">
                <a:pos x="863" y="1661"/>
              </a:cxn>
              <a:cxn ang="0">
                <a:pos x="898" y="1394"/>
              </a:cxn>
              <a:cxn ang="0">
                <a:pos x="955" y="1215"/>
              </a:cxn>
              <a:cxn ang="0">
                <a:pos x="1034" y="1077"/>
              </a:cxn>
              <a:cxn ang="0">
                <a:pos x="1099" y="1034"/>
              </a:cxn>
              <a:cxn ang="0">
                <a:pos x="1157" y="1092"/>
              </a:cxn>
              <a:cxn ang="0">
                <a:pos x="1184" y="1162"/>
              </a:cxn>
              <a:cxn ang="0">
                <a:pos x="1328" y="1416"/>
              </a:cxn>
              <a:cxn ang="0">
                <a:pos x="1526" y="1569"/>
              </a:cxn>
              <a:cxn ang="0">
                <a:pos x="1642" y="1394"/>
              </a:cxn>
              <a:cxn ang="0">
                <a:pos x="1714" y="882"/>
              </a:cxn>
              <a:cxn ang="0">
                <a:pos x="1786" y="593"/>
              </a:cxn>
              <a:cxn ang="0">
                <a:pos x="1901" y="456"/>
              </a:cxn>
              <a:cxn ang="0">
                <a:pos x="2063" y="845"/>
              </a:cxn>
              <a:cxn ang="0">
                <a:pos x="2169" y="998"/>
              </a:cxn>
              <a:cxn ang="0">
                <a:pos x="2429" y="969"/>
              </a:cxn>
              <a:cxn ang="0">
                <a:pos x="2473" y="579"/>
              </a:cxn>
              <a:cxn ang="0">
                <a:pos x="2530" y="268"/>
              </a:cxn>
              <a:cxn ang="0">
                <a:pos x="2660" y="116"/>
              </a:cxn>
              <a:cxn ang="0">
                <a:pos x="2913" y="543"/>
              </a:cxn>
              <a:cxn ang="0">
                <a:pos x="3109" y="839"/>
              </a:cxn>
              <a:cxn ang="0">
                <a:pos x="3253" y="167"/>
              </a:cxn>
              <a:cxn ang="0">
                <a:pos x="3391" y="0"/>
              </a:cxn>
            </a:cxnLst>
            <a:rect l="0" t="0" r="r" b="b"/>
            <a:pathLst>
              <a:path w="3391" h="1829">
                <a:moveTo>
                  <a:pt x="0" y="1800"/>
                </a:moveTo>
                <a:cubicBezTo>
                  <a:pt x="18" y="1750"/>
                  <a:pt x="75" y="1625"/>
                  <a:pt x="116" y="1497"/>
                </a:cubicBezTo>
                <a:cubicBezTo>
                  <a:pt x="157" y="1369"/>
                  <a:pt x="203" y="1099"/>
                  <a:pt x="246" y="1034"/>
                </a:cubicBezTo>
                <a:cubicBezTo>
                  <a:pt x="289" y="969"/>
                  <a:pt x="346" y="1034"/>
                  <a:pt x="376" y="1106"/>
                </a:cubicBezTo>
                <a:cubicBezTo>
                  <a:pt x="406" y="1178"/>
                  <a:pt x="405" y="1366"/>
                  <a:pt x="427" y="1468"/>
                </a:cubicBezTo>
                <a:cubicBezTo>
                  <a:pt x="449" y="1570"/>
                  <a:pt x="465" y="1671"/>
                  <a:pt x="506" y="1719"/>
                </a:cubicBezTo>
                <a:cubicBezTo>
                  <a:pt x="547" y="1767"/>
                  <a:pt x="628" y="1767"/>
                  <a:pt x="671" y="1757"/>
                </a:cubicBezTo>
                <a:cubicBezTo>
                  <a:pt x="714" y="1747"/>
                  <a:pt x="743" y="1661"/>
                  <a:pt x="767" y="1661"/>
                </a:cubicBezTo>
                <a:cubicBezTo>
                  <a:pt x="791" y="1661"/>
                  <a:pt x="803" y="1732"/>
                  <a:pt x="815" y="1757"/>
                </a:cubicBezTo>
                <a:cubicBezTo>
                  <a:pt x="827" y="1782"/>
                  <a:pt x="829" y="1829"/>
                  <a:pt x="837" y="1813"/>
                </a:cubicBezTo>
                <a:cubicBezTo>
                  <a:pt x="845" y="1797"/>
                  <a:pt x="853" y="1731"/>
                  <a:pt x="863" y="1661"/>
                </a:cubicBezTo>
                <a:cubicBezTo>
                  <a:pt x="873" y="1591"/>
                  <a:pt x="883" y="1468"/>
                  <a:pt x="898" y="1394"/>
                </a:cubicBezTo>
                <a:cubicBezTo>
                  <a:pt x="913" y="1320"/>
                  <a:pt x="932" y="1268"/>
                  <a:pt x="955" y="1215"/>
                </a:cubicBezTo>
                <a:cubicBezTo>
                  <a:pt x="978" y="1162"/>
                  <a:pt x="1010" y="1107"/>
                  <a:pt x="1034" y="1077"/>
                </a:cubicBezTo>
                <a:cubicBezTo>
                  <a:pt x="1058" y="1047"/>
                  <a:pt x="1079" y="1032"/>
                  <a:pt x="1099" y="1034"/>
                </a:cubicBezTo>
                <a:cubicBezTo>
                  <a:pt x="1119" y="1036"/>
                  <a:pt x="1143" y="1071"/>
                  <a:pt x="1157" y="1092"/>
                </a:cubicBezTo>
                <a:cubicBezTo>
                  <a:pt x="1171" y="1113"/>
                  <a:pt x="1156" y="1108"/>
                  <a:pt x="1184" y="1162"/>
                </a:cubicBezTo>
                <a:cubicBezTo>
                  <a:pt x="1212" y="1216"/>
                  <a:pt x="1271" y="1348"/>
                  <a:pt x="1328" y="1416"/>
                </a:cubicBezTo>
                <a:cubicBezTo>
                  <a:pt x="1385" y="1484"/>
                  <a:pt x="1474" y="1573"/>
                  <a:pt x="1526" y="1569"/>
                </a:cubicBezTo>
                <a:cubicBezTo>
                  <a:pt x="1578" y="1565"/>
                  <a:pt x="1611" y="1509"/>
                  <a:pt x="1642" y="1394"/>
                </a:cubicBezTo>
                <a:cubicBezTo>
                  <a:pt x="1673" y="1279"/>
                  <a:pt x="1690" y="1015"/>
                  <a:pt x="1714" y="882"/>
                </a:cubicBezTo>
                <a:cubicBezTo>
                  <a:pt x="1738" y="749"/>
                  <a:pt x="1755" y="664"/>
                  <a:pt x="1786" y="593"/>
                </a:cubicBezTo>
                <a:cubicBezTo>
                  <a:pt x="1817" y="522"/>
                  <a:pt x="1855" y="414"/>
                  <a:pt x="1901" y="456"/>
                </a:cubicBezTo>
                <a:cubicBezTo>
                  <a:pt x="1947" y="498"/>
                  <a:pt x="2018" y="755"/>
                  <a:pt x="2063" y="845"/>
                </a:cubicBezTo>
                <a:cubicBezTo>
                  <a:pt x="2108" y="935"/>
                  <a:pt x="2108" y="977"/>
                  <a:pt x="2169" y="998"/>
                </a:cubicBezTo>
                <a:cubicBezTo>
                  <a:pt x="2230" y="1019"/>
                  <a:pt x="2378" y="1039"/>
                  <a:pt x="2429" y="969"/>
                </a:cubicBezTo>
                <a:cubicBezTo>
                  <a:pt x="2480" y="899"/>
                  <a:pt x="2456" y="696"/>
                  <a:pt x="2473" y="579"/>
                </a:cubicBezTo>
                <a:cubicBezTo>
                  <a:pt x="2490" y="462"/>
                  <a:pt x="2499" y="345"/>
                  <a:pt x="2530" y="268"/>
                </a:cubicBezTo>
                <a:cubicBezTo>
                  <a:pt x="2561" y="191"/>
                  <a:pt x="2596" y="70"/>
                  <a:pt x="2660" y="116"/>
                </a:cubicBezTo>
                <a:cubicBezTo>
                  <a:pt x="2724" y="162"/>
                  <a:pt x="2838" y="423"/>
                  <a:pt x="2913" y="543"/>
                </a:cubicBezTo>
                <a:cubicBezTo>
                  <a:pt x="2988" y="663"/>
                  <a:pt x="3052" y="902"/>
                  <a:pt x="3109" y="839"/>
                </a:cubicBezTo>
                <a:cubicBezTo>
                  <a:pt x="3166" y="776"/>
                  <a:pt x="3206" y="307"/>
                  <a:pt x="3253" y="167"/>
                </a:cubicBezTo>
                <a:cubicBezTo>
                  <a:pt x="3300" y="27"/>
                  <a:pt x="3362" y="35"/>
                  <a:pt x="3391" y="0"/>
                </a:cubicBezTo>
              </a:path>
            </a:pathLst>
          </a:custGeom>
          <a:noFill/>
          <a:ln w="50800" cmpd="sng">
            <a:solidFill>
              <a:srgbClr val="6600FF"/>
            </a:solidFill>
            <a:round/>
            <a:headEnd/>
            <a:tailEnd/>
          </a:ln>
          <a:effectLst/>
        </p:spPr>
        <p:txBody>
          <a:bodyPr wrap="none" lIns="100008" tIns="50004" rIns="100008" bIns="50004" anchor="ctr"/>
          <a:lstStyle/>
          <a:p>
            <a:endParaRPr lang="en-US"/>
          </a:p>
        </p:txBody>
      </p:sp>
      <p:sp>
        <p:nvSpPr>
          <p:cNvPr id="435206" name="Line 6"/>
          <p:cNvSpPr>
            <a:spLocks noChangeShapeType="1"/>
          </p:cNvSpPr>
          <p:nvPr/>
        </p:nvSpPr>
        <p:spPr bwMode="auto">
          <a:xfrm>
            <a:off x="1016000" y="5715000"/>
            <a:ext cx="7366000" cy="0"/>
          </a:xfrm>
          <a:prstGeom prst="line">
            <a:avLst/>
          </a:prstGeom>
          <a:noFill/>
          <a:ln w="38100">
            <a:solidFill>
              <a:schemeClr val="tx1"/>
            </a:solidFill>
            <a:round/>
            <a:headEnd/>
            <a:tailEnd/>
          </a:ln>
          <a:effectLst/>
        </p:spPr>
        <p:txBody>
          <a:bodyPr wrap="none" lIns="100008" tIns="50004" rIns="100008" bIns="50004" anchor="ctr"/>
          <a:lstStyle/>
          <a:p>
            <a:endParaRPr lang="en-US"/>
          </a:p>
        </p:txBody>
      </p:sp>
      <p:sp>
        <p:nvSpPr>
          <p:cNvPr id="435207" name="Line 7"/>
          <p:cNvSpPr>
            <a:spLocks noChangeShapeType="1"/>
          </p:cNvSpPr>
          <p:nvPr/>
        </p:nvSpPr>
        <p:spPr bwMode="auto">
          <a:xfrm flipV="1">
            <a:off x="1354667" y="1959429"/>
            <a:ext cx="0" cy="4082143"/>
          </a:xfrm>
          <a:prstGeom prst="line">
            <a:avLst/>
          </a:prstGeom>
          <a:noFill/>
          <a:ln w="38100">
            <a:solidFill>
              <a:schemeClr val="tx1"/>
            </a:solidFill>
            <a:round/>
            <a:headEnd/>
            <a:tailEnd/>
          </a:ln>
          <a:effectLst/>
        </p:spPr>
        <p:txBody>
          <a:bodyPr wrap="none" lIns="100008" tIns="50004" rIns="100008" bIns="50004" anchor="ctr"/>
          <a:lstStyle/>
          <a:p>
            <a:endParaRPr lang="en-US"/>
          </a:p>
        </p:txBody>
      </p:sp>
      <p:sp>
        <p:nvSpPr>
          <p:cNvPr id="435208" name="Line 8"/>
          <p:cNvSpPr>
            <a:spLocks noChangeShapeType="1"/>
          </p:cNvSpPr>
          <p:nvPr/>
        </p:nvSpPr>
        <p:spPr bwMode="auto">
          <a:xfrm>
            <a:off x="2794000" y="5551714"/>
            <a:ext cx="0" cy="163286"/>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435209" name="Line 9"/>
          <p:cNvSpPr>
            <a:spLocks noChangeShapeType="1"/>
          </p:cNvSpPr>
          <p:nvPr/>
        </p:nvSpPr>
        <p:spPr bwMode="auto">
          <a:xfrm>
            <a:off x="1344083" y="5715000"/>
            <a:ext cx="0" cy="163286"/>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435210" name="Line 10"/>
          <p:cNvSpPr>
            <a:spLocks noChangeShapeType="1"/>
          </p:cNvSpPr>
          <p:nvPr/>
        </p:nvSpPr>
        <p:spPr bwMode="auto">
          <a:xfrm>
            <a:off x="4265083" y="5551714"/>
            <a:ext cx="0" cy="163286"/>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435211" name="Line 11"/>
          <p:cNvSpPr>
            <a:spLocks noChangeShapeType="1"/>
          </p:cNvSpPr>
          <p:nvPr/>
        </p:nvSpPr>
        <p:spPr bwMode="auto">
          <a:xfrm>
            <a:off x="5693833" y="5551714"/>
            <a:ext cx="0" cy="163286"/>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435212" name="Line 12"/>
          <p:cNvSpPr>
            <a:spLocks noChangeShapeType="1"/>
          </p:cNvSpPr>
          <p:nvPr/>
        </p:nvSpPr>
        <p:spPr bwMode="auto">
          <a:xfrm>
            <a:off x="7059083" y="5551714"/>
            <a:ext cx="0" cy="163286"/>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435213" name="Text Box 13"/>
          <p:cNvSpPr txBox="1">
            <a:spLocks noChangeArrowheads="1"/>
          </p:cNvSpPr>
          <p:nvPr/>
        </p:nvSpPr>
        <p:spPr bwMode="auto">
          <a:xfrm>
            <a:off x="2444750" y="5752420"/>
            <a:ext cx="742502" cy="531872"/>
          </a:xfrm>
          <a:prstGeom prst="rect">
            <a:avLst/>
          </a:prstGeom>
          <a:noFill/>
          <a:ln w="9525">
            <a:noFill/>
            <a:miter lim="800000"/>
            <a:headEnd/>
            <a:tailEnd/>
          </a:ln>
          <a:effectLst/>
        </p:spPr>
        <p:txBody>
          <a:bodyPr wrap="none" lIns="100008" tIns="50004" rIns="100008" bIns="50004">
            <a:spAutoFit/>
          </a:bodyPr>
          <a:lstStyle/>
          <a:p>
            <a:pPr algn="ctr">
              <a:lnSpc>
                <a:spcPct val="70000"/>
              </a:lnSpc>
            </a:pPr>
            <a:r>
              <a:rPr lang="en-US" sz="2000" b="1" dirty="0"/>
              <a:t>Year</a:t>
            </a:r>
          </a:p>
          <a:p>
            <a:pPr algn="ctr">
              <a:lnSpc>
                <a:spcPct val="70000"/>
              </a:lnSpc>
            </a:pPr>
            <a:r>
              <a:rPr lang="en-US" sz="2000" b="1" dirty="0"/>
              <a:t>1</a:t>
            </a:r>
          </a:p>
        </p:txBody>
      </p:sp>
      <p:sp>
        <p:nvSpPr>
          <p:cNvPr id="435214" name="Text Box 14"/>
          <p:cNvSpPr txBox="1">
            <a:spLocks noChangeArrowheads="1"/>
          </p:cNvSpPr>
          <p:nvPr/>
        </p:nvSpPr>
        <p:spPr bwMode="auto">
          <a:xfrm>
            <a:off x="3915833" y="5745616"/>
            <a:ext cx="742502" cy="531872"/>
          </a:xfrm>
          <a:prstGeom prst="rect">
            <a:avLst/>
          </a:prstGeom>
          <a:noFill/>
          <a:ln w="9525">
            <a:noFill/>
            <a:miter lim="800000"/>
            <a:headEnd/>
            <a:tailEnd/>
          </a:ln>
          <a:effectLst/>
        </p:spPr>
        <p:txBody>
          <a:bodyPr wrap="none" lIns="100008" tIns="50004" rIns="100008" bIns="50004">
            <a:spAutoFit/>
          </a:bodyPr>
          <a:lstStyle/>
          <a:p>
            <a:pPr algn="ctr">
              <a:lnSpc>
                <a:spcPct val="70000"/>
              </a:lnSpc>
            </a:pPr>
            <a:r>
              <a:rPr lang="en-US" sz="2000" b="1" dirty="0"/>
              <a:t>Year</a:t>
            </a:r>
          </a:p>
          <a:p>
            <a:pPr algn="ctr">
              <a:lnSpc>
                <a:spcPct val="70000"/>
              </a:lnSpc>
            </a:pPr>
            <a:r>
              <a:rPr lang="en-US" sz="2000" b="1" dirty="0"/>
              <a:t>2</a:t>
            </a:r>
          </a:p>
        </p:txBody>
      </p:sp>
      <p:sp>
        <p:nvSpPr>
          <p:cNvPr id="435215" name="Text Box 15"/>
          <p:cNvSpPr txBox="1">
            <a:spLocks noChangeArrowheads="1"/>
          </p:cNvSpPr>
          <p:nvPr/>
        </p:nvSpPr>
        <p:spPr bwMode="auto">
          <a:xfrm>
            <a:off x="5334000" y="5745616"/>
            <a:ext cx="742502" cy="531872"/>
          </a:xfrm>
          <a:prstGeom prst="rect">
            <a:avLst/>
          </a:prstGeom>
          <a:noFill/>
          <a:ln w="9525">
            <a:noFill/>
            <a:miter lim="800000"/>
            <a:headEnd/>
            <a:tailEnd/>
          </a:ln>
          <a:effectLst/>
        </p:spPr>
        <p:txBody>
          <a:bodyPr wrap="none" lIns="100008" tIns="50004" rIns="100008" bIns="50004">
            <a:spAutoFit/>
          </a:bodyPr>
          <a:lstStyle/>
          <a:p>
            <a:pPr algn="ctr">
              <a:lnSpc>
                <a:spcPct val="70000"/>
              </a:lnSpc>
            </a:pPr>
            <a:r>
              <a:rPr lang="en-US" sz="2000" b="1" dirty="0"/>
              <a:t>Year</a:t>
            </a:r>
          </a:p>
          <a:p>
            <a:pPr algn="ctr">
              <a:lnSpc>
                <a:spcPct val="70000"/>
              </a:lnSpc>
            </a:pPr>
            <a:r>
              <a:rPr lang="en-US" sz="2000" b="1" dirty="0"/>
              <a:t>3</a:t>
            </a:r>
          </a:p>
        </p:txBody>
      </p:sp>
      <p:sp>
        <p:nvSpPr>
          <p:cNvPr id="435216" name="Text Box 16"/>
          <p:cNvSpPr txBox="1">
            <a:spLocks noChangeArrowheads="1"/>
          </p:cNvSpPr>
          <p:nvPr/>
        </p:nvSpPr>
        <p:spPr bwMode="auto">
          <a:xfrm>
            <a:off x="6688667" y="5745616"/>
            <a:ext cx="742502" cy="531872"/>
          </a:xfrm>
          <a:prstGeom prst="rect">
            <a:avLst/>
          </a:prstGeom>
          <a:noFill/>
          <a:ln w="9525">
            <a:noFill/>
            <a:miter lim="800000"/>
            <a:headEnd/>
            <a:tailEnd/>
          </a:ln>
          <a:effectLst/>
        </p:spPr>
        <p:txBody>
          <a:bodyPr wrap="none" lIns="100008" tIns="50004" rIns="100008" bIns="50004">
            <a:spAutoFit/>
          </a:bodyPr>
          <a:lstStyle/>
          <a:p>
            <a:pPr algn="ctr">
              <a:lnSpc>
                <a:spcPct val="70000"/>
              </a:lnSpc>
            </a:pPr>
            <a:r>
              <a:rPr lang="en-US" sz="2000" b="1" dirty="0"/>
              <a:t>Year</a:t>
            </a:r>
          </a:p>
          <a:p>
            <a:pPr algn="ctr">
              <a:lnSpc>
                <a:spcPct val="70000"/>
              </a:lnSpc>
            </a:pPr>
            <a:r>
              <a:rPr lang="en-US" sz="2000" b="1" dirty="0"/>
              <a:t>4</a:t>
            </a:r>
          </a:p>
        </p:txBody>
      </p:sp>
      <p:sp>
        <p:nvSpPr>
          <p:cNvPr id="435217" name="Text Box 17"/>
          <p:cNvSpPr txBox="1">
            <a:spLocks noChangeArrowheads="1"/>
          </p:cNvSpPr>
          <p:nvPr/>
        </p:nvSpPr>
        <p:spPr bwMode="auto">
          <a:xfrm>
            <a:off x="2014361" y="1729809"/>
            <a:ext cx="2180075" cy="439539"/>
          </a:xfrm>
          <a:prstGeom prst="rect">
            <a:avLst/>
          </a:prstGeom>
          <a:noFill/>
          <a:ln w="9525">
            <a:noFill/>
            <a:miter lim="800000"/>
            <a:headEnd/>
            <a:tailEnd/>
          </a:ln>
          <a:effectLst/>
        </p:spPr>
        <p:txBody>
          <a:bodyPr wrap="none" lIns="100008" tIns="50004" rIns="100008" bIns="50004">
            <a:spAutoFit/>
          </a:bodyPr>
          <a:lstStyle/>
          <a:p>
            <a:r>
              <a:rPr lang="en-US" sz="2200" b="1" dirty="0"/>
              <a:t>Seasonal peaks</a:t>
            </a:r>
          </a:p>
        </p:txBody>
      </p:sp>
      <p:sp>
        <p:nvSpPr>
          <p:cNvPr id="435218" name="Text Box 18"/>
          <p:cNvSpPr txBox="1">
            <a:spLocks noChangeArrowheads="1"/>
          </p:cNvSpPr>
          <p:nvPr/>
        </p:nvSpPr>
        <p:spPr bwMode="auto">
          <a:xfrm>
            <a:off x="5778500" y="1386229"/>
            <a:ext cx="2568771" cy="439539"/>
          </a:xfrm>
          <a:prstGeom prst="rect">
            <a:avLst/>
          </a:prstGeom>
          <a:noFill/>
          <a:ln w="9525">
            <a:noFill/>
            <a:miter lim="800000"/>
            <a:headEnd/>
            <a:tailEnd/>
          </a:ln>
          <a:effectLst/>
        </p:spPr>
        <p:txBody>
          <a:bodyPr wrap="none" lIns="100008" tIns="50004" rIns="100008" bIns="50004">
            <a:spAutoFit/>
          </a:bodyPr>
          <a:lstStyle/>
          <a:p>
            <a:r>
              <a:rPr lang="en-US" sz="2200" b="1" dirty="0">
                <a:solidFill>
                  <a:srgbClr val="FF3399"/>
                </a:solidFill>
              </a:rPr>
              <a:t>Trend component</a:t>
            </a:r>
            <a:endParaRPr lang="en-US" sz="2200" b="1" dirty="0"/>
          </a:p>
        </p:txBody>
      </p:sp>
      <p:sp>
        <p:nvSpPr>
          <p:cNvPr id="435219" name="Text Box 19"/>
          <p:cNvSpPr txBox="1">
            <a:spLocks noChangeArrowheads="1"/>
          </p:cNvSpPr>
          <p:nvPr/>
        </p:nvSpPr>
        <p:spPr bwMode="auto">
          <a:xfrm rot="-5400000">
            <a:off x="-1076153" y="3607239"/>
            <a:ext cx="4286614" cy="439539"/>
          </a:xfrm>
          <a:prstGeom prst="rect">
            <a:avLst/>
          </a:prstGeom>
          <a:noFill/>
          <a:ln w="9525">
            <a:noFill/>
            <a:miter lim="800000"/>
            <a:headEnd/>
            <a:tailEnd/>
          </a:ln>
          <a:effectLst/>
        </p:spPr>
        <p:txBody>
          <a:bodyPr wrap="none" lIns="100008" tIns="50004" rIns="100008" bIns="50004">
            <a:spAutoFit/>
          </a:bodyPr>
          <a:lstStyle/>
          <a:p>
            <a:r>
              <a:rPr lang="en-US" sz="2200" b="1" dirty="0"/>
              <a:t>Demand for product or service</a:t>
            </a:r>
          </a:p>
        </p:txBody>
      </p:sp>
      <p:sp>
        <p:nvSpPr>
          <p:cNvPr id="435220" name="Freeform 20"/>
          <p:cNvSpPr>
            <a:spLocks/>
          </p:cNvSpPr>
          <p:nvPr/>
        </p:nvSpPr>
        <p:spPr bwMode="auto">
          <a:xfrm>
            <a:off x="6501695" y="1784238"/>
            <a:ext cx="612070" cy="858950"/>
          </a:xfrm>
          <a:custGeom>
            <a:avLst/>
            <a:gdLst/>
            <a:ahLst/>
            <a:cxnLst>
              <a:cxn ang="0">
                <a:pos x="0" y="0"/>
              </a:cxn>
              <a:cxn ang="0">
                <a:pos x="109" y="144"/>
              </a:cxn>
              <a:cxn ang="0">
                <a:pos x="203" y="36"/>
              </a:cxn>
              <a:cxn ang="0">
                <a:pos x="296" y="296"/>
              </a:cxn>
            </a:cxnLst>
            <a:rect l="0" t="0" r="r" b="b"/>
            <a:pathLst>
              <a:path w="296" h="296">
                <a:moveTo>
                  <a:pt x="0" y="0"/>
                </a:moveTo>
                <a:cubicBezTo>
                  <a:pt x="18" y="24"/>
                  <a:pt x="75" y="138"/>
                  <a:pt x="109" y="144"/>
                </a:cubicBezTo>
                <a:cubicBezTo>
                  <a:pt x="143" y="150"/>
                  <a:pt x="172" y="11"/>
                  <a:pt x="203" y="36"/>
                </a:cubicBezTo>
                <a:cubicBezTo>
                  <a:pt x="234" y="61"/>
                  <a:pt x="277" y="242"/>
                  <a:pt x="296" y="296"/>
                </a:cubicBezTo>
              </a:path>
            </a:pathLst>
          </a:custGeom>
          <a:noFill/>
          <a:ln w="28575" cmpd="sng">
            <a:solidFill>
              <a:srgbClr val="FF3399"/>
            </a:solidFill>
            <a:round/>
            <a:headEnd type="none" w="med" len="med"/>
            <a:tailEnd type="arrow" w="med" len="med"/>
          </a:ln>
          <a:effectLst/>
        </p:spPr>
        <p:txBody>
          <a:bodyPr wrap="none" lIns="100008" tIns="50004" rIns="100008" bIns="50004" anchor="ctr"/>
          <a:lstStyle/>
          <a:p>
            <a:endParaRPr lang="en-US"/>
          </a:p>
        </p:txBody>
      </p:sp>
      <p:sp>
        <p:nvSpPr>
          <p:cNvPr id="435221" name="Freeform 21"/>
          <p:cNvSpPr>
            <a:spLocks/>
          </p:cNvSpPr>
          <p:nvPr/>
        </p:nvSpPr>
        <p:spPr bwMode="auto">
          <a:xfrm>
            <a:off x="6106583" y="3847420"/>
            <a:ext cx="333376" cy="714375"/>
          </a:xfrm>
          <a:custGeom>
            <a:avLst/>
            <a:gdLst/>
            <a:ahLst/>
            <a:cxnLst>
              <a:cxn ang="0">
                <a:pos x="87" y="420"/>
              </a:cxn>
              <a:cxn ang="0">
                <a:pos x="51" y="239"/>
              </a:cxn>
              <a:cxn ang="0">
                <a:pos x="181" y="268"/>
              </a:cxn>
              <a:cxn ang="0">
                <a:pos x="0" y="0"/>
              </a:cxn>
            </a:cxnLst>
            <a:rect l="0" t="0" r="r" b="b"/>
            <a:pathLst>
              <a:path w="189" h="420">
                <a:moveTo>
                  <a:pt x="87" y="420"/>
                </a:moveTo>
                <a:cubicBezTo>
                  <a:pt x="81" y="390"/>
                  <a:pt x="35" y="264"/>
                  <a:pt x="51" y="239"/>
                </a:cubicBezTo>
                <a:cubicBezTo>
                  <a:pt x="67" y="214"/>
                  <a:pt x="189" y="308"/>
                  <a:pt x="181" y="268"/>
                </a:cubicBezTo>
                <a:cubicBezTo>
                  <a:pt x="173" y="228"/>
                  <a:pt x="38" y="56"/>
                  <a:pt x="0" y="0"/>
                </a:cubicBezTo>
              </a:path>
            </a:pathLst>
          </a:custGeom>
          <a:noFill/>
          <a:ln w="28575" cmpd="sng">
            <a:solidFill>
              <a:srgbClr val="6600FF"/>
            </a:solidFill>
            <a:round/>
            <a:headEnd type="none" w="med" len="med"/>
            <a:tailEnd type="triangle" w="med" len="med"/>
          </a:ln>
          <a:effectLst/>
        </p:spPr>
        <p:txBody>
          <a:bodyPr wrap="none" lIns="100008" tIns="50004" rIns="100008" bIns="50004" anchor="ctr"/>
          <a:lstStyle/>
          <a:p>
            <a:endParaRPr lang="en-US"/>
          </a:p>
        </p:txBody>
      </p:sp>
      <p:sp>
        <p:nvSpPr>
          <p:cNvPr id="435222" name="Text Box 22"/>
          <p:cNvSpPr txBox="1">
            <a:spLocks noChangeArrowheads="1"/>
          </p:cNvSpPr>
          <p:nvPr/>
        </p:nvSpPr>
        <p:spPr bwMode="auto">
          <a:xfrm>
            <a:off x="3538362" y="4832238"/>
            <a:ext cx="1287639" cy="1455202"/>
          </a:xfrm>
          <a:prstGeom prst="rect">
            <a:avLst/>
          </a:prstGeom>
          <a:noFill/>
          <a:ln w="9525">
            <a:noFill/>
            <a:miter lim="800000"/>
            <a:headEnd/>
            <a:tailEnd/>
          </a:ln>
          <a:effectLst/>
        </p:spPr>
        <p:txBody>
          <a:bodyPr lIns="100008" tIns="50004" rIns="100008" bIns="50004">
            <a:spAutoFit/>
          </a:bodyPr>
          <a:lstStyle/>
          <a:p>
            <a:r>
              <a:rPr lang="en-US" sz="2200" b="1" dirty="0"/>
              <a:t>Random variation</a:t>
            </a:r>
          </a:p>
        </p:txBody>
      </p:sp>
      <p:sp>
        <p:nvSpPr>
          <p:cNvPr id="435223" name="Freeform 23"/>
          <p:cNvSpPr>
            <a:spLocks/>
          </p:cNvSpPr>
          <p:nvPr/>
        </p:nvSpPr>
        <p:spPr bwMode="auto">
          <a:xfrm>
            <a:off x="3217334" y="5048251"/>
            <a:ext cx="423333" cy="290853"/>
          </a:xfrm>
          <a:custGeom>
            <a:avLst/>
            <a:gdLst/>
            <a:ahLst/>
            <a:cxnLst>
              <a:cxn ang="0">
                <a:pos x="240" y="120"/>
              </a:cxn>
              <a:cxn ang="0">
                <a:pos x="96" y="152"/>
              </a:cxn>
              <a:cxn ang="0">
                <a:pos x="160" y="8"/>
              </a:cxn>
              <a:cxn ang="0">
                <a:pos x="0" y="104"/>
              </a:cxn>
            </a:cxnLst>
            <a:rect l="0" t="0" r="r" b="b"/>
            <a:pathLst>
              <a:path w="240" h="171">
                <a:moveTo>
                  <a:pt x="240" y="120"/>
                </a:moveTo>
                <a:cubicBezTo>
                  <a:pt x="216" y="125"/>
                  <a:pt x="109" y="171"/>
                  <a:pt x="96" y="152"/>
                </a:cubicBezTo>
                <a:cubicBezTo>
                  <a:pt x="83" y="133"/>
                  <a:pt x="176" y="16"/>
                  <a:pt x="160" y="8"/>
                </a:cubicBezTo>
                <a:cubicBezTo>
                  <a:pt x="144" y="0"/>
                  <a:pt x="33" y="84"/>
                  <a:pt x="0" y="104"/>
                </a:cubicBezTo>
              </a:path>
            </a:pathLst>
          </a:custGeom>
          <a:noFill/>
          <a:ln w="28575" cmpd="sng">
            <a:solidFill>
              <a:schemeClr val="tx1"/>
            </a:solidFill>
            <a:round/>
            <a:headEnd type="none" w="med" len="med"/>
            <a:tailEnd type="triangle" w="med" len="med"/>
          </a:ln>
          <a:effectLst/>
        </p:spPr>
        <p:txBody>
          <a:bodyPr wrap="none" lIns="100008" tIns="50004" rIns="100008" bIns="50004" anchor="ctr"/>
          <a:lstStyle/>
          <a:p>
            <a:endParaRPr lang="en-US"/>
          </a:p>
        </p:txBody>
      </p:sp>
      <p:sp>
        <p:nvSpPr>
          <p:cNvPr id="435224" name="Freeform 24"/>
          <p:cNvSpPr>
            <a:spLocks/>
          </p:cNvSpPr>
          <p:nvPr/>
        </p:nvSpPr>
        <p:spPr bwMode="auto">
          <a:xfrm>
            <a:off x="2218973" y="2109107"/>
            <a:ext cx="575028" cy="1702594"/>
          </a:xfrm>
          <a:custGeom>
            <a:avLst/>
            <a:gdLst/>
            <a:ahLst/>
            <a:cxnLst>
              <a:cxn ang="0">
                <a:pos x="326" y="0"/>
              </a:cxn>
              <a:cxn ang="0">
                <a:pos x="0" y="1001"/>
              </a:cxn>
            </a:cxnLst>
            <a:rect l="0" t="0" r="r" b="b"/>
            <a:pathLst>
              <a:path w="326" h="1001">
                <a:moveTo>
                  <a:pt x="326" y="0"/>
                </a:moveTo>
                <a:lnTo>
                  <a:pt x="0" y="1001"/>
                </a:lnTo>
              </a:path>
            </a:pathLst>
          </a:custGeom>
          <a:noFill/>
          <a:ln w="28575">
            <a:solidFill>
              <a:schemeClr val="tx1"/>
            </a:solidFill>
            <a:round/>
            <a:headEnd/>
            <a:tailEnd type="triangle" w="med" len="med"/>
          </a:ln>
          <a:effectLst/>
        </p:spPr>
        <p:txBody>
          <a:bodyPr wrap="none" lIns="100008" tIns="50004" rIns="100008" bIns="50004" anchor="ctr"/>
          <a:lstStyle/>
          <a:p>
            <a:endParaRPr lang="en-US"/>
          </a:p>
        </p:txBody>
      </p:sp>
      <p:sp>
        <p:nvSpPr>
          <p:cNvPr id="435225" name="Freeform 25"/>
          <p:cNvSpPr>
            <a:spLocks/>
          </p:cNvSpPr>
          <p:nvPr/>
        </p:nvSpPr>
        <p:spPr bwMode="auto">
          <a:xfrm>
            <a:off x="2836333" y="2122715"/>
            <a:ext cx="721431" cy="1785938"/>
          </a:xfrm>
          <a:custGeom>
            <a:avLst/>
            <a:gdLst/>
            <a:ahLst/>
            <a:cxnLst>
              <a:cxn ang="0">
                <a:pos x="0" y="0"/>
              </a:cxn>
              <a:cxn ang="0">
                <a:pos x="409" y="1050"/>
              </a:cxn>
            </a:cxnLst>
            <a:rect l="0" t="0" r="r" b="b"/>
            <a:pathLst>
              <a:path w="409" h="1050">
                <a:moveTo>
                  <a:pt x="0" y="0"/>
                </a:moveTo>
                <a:lnTo>
                  <a:pt x="409" y="1050"/>
                </a:lnTo>
              </a:path>
            </a:pathLst>
          </a:custGeom>
          <a:noFill/>
          <a:ln w="28575">
            <a:solidFill>
              <a:schemeClr val="tx1"/>
            </a:solidFill>
            <a:round/>
            <a:headEnd/>
            <a:tailEnd type="triangle" w="med" len="med"/>
          </a:ln>
          <a:effectLst/>
        </p:spPr>
        <p:txBody>
          <a:bodyPr wrap="none" lIns="100008" tIns="50004" rIns="100008" bIns="50004" anchor="ctr"/>
          <a:lstStyle/>
          <a:p>
            <a:endParaRPr lang="en-US"/>
          </a:p>
        </p:txBody>
      </p:sp>
      <p:sp>
        <p:nvSpPr>
          <p:cNvPr id="435226" name="Freeform 26"/>
          <p:cNvSpPr>
            <a:spLocks/>
          </p:cNvSpPr>
          <p:nvPr/>
        </p:nvSpPr>
        <p:spPr bwMode="auto">
          <a:xfrm>
            <a:off x="2836333" y="2122715"/>
            <a:ext cx="2060222" cy="767103"/>
          </a:xfrm>
          <a:custGeom>
            <a:avLst/>
            <a:gdLst/>
            <a:ahLst/>
            <a:cxnLst>
              <a:cxn ang="0">
                <a:pos x="0" y="0"/>
              </a:cxn>
              <a:cxn ang="0">
                <a:pos x="1168" y="451"/>
              </a:cxn>
            </a:cxnLst>
            <a:rect l="0" t="0" r="r" b="b"/>
            <a:pathLst>
              <a:path w="1168" h="451">
                <a:moveTo>
                  <a:pt x="0" y="0"/>
                </a:moveTo>
                <a:lnTo>
                  <a:pt x="1168" y="451"/>
                </a:lnTo>
              </a:path>
            </a:pathLst>
          </a:custGeom>
          <a:noFill/>
          <a:ln w="28575">
            <a:solidFill>
              <a:schemeClr val="tx1"/>
            </a:solidFill>
            <a:round/>
            <a:headEnd/>
            <a:tailEnd type="triangle" w="med" len="med"/>
          </a:ln>
          <a:effectLst/>
        </p:spPr>
        <p:txBody>
          <a:bodyPr wrap="none" lIns="100008" tIns="50004" rIns="100008" bIns="50004" anchor="ctr"/>
          <a:lstStyle/>
          <a:p>
            <a:endParaRPr lang="en-US"/>
          </a:p>
        </p:txBody>
      </p:sp>
      <p:sp>
        <p:nvSpPr>
          <p:cNvPr id="435227" name="Freeform 27"/>
          <p:cNvSpPr>
            <a:spLocks/>
          </p:cNvSpPr>
          <p:nvPr/>
        </p:nvSpPr>
        <p:spPr bwMode="auto">
          <a:xfrm>
            <a:off x="2864556" y="2095500"/>
            <a:ext cx="3280833" cy="314666"/>
          </a:xfrm>
          <a:custGeom>
            <a:avLst/>
            <a:gdLst/>
            <a:ahLst/>
            <a:cxnLst>
              <a:cxn ang="0">
                <a:pos x="0" y="0"/>
              </a:cxn>
              <a:cxn ang="0">
                <a:pos x="1860" y="185"/>
              </a:cxn>
            </a:cxnLst>
            <a:rect l="0" t="0" r="r" b="b"/>
            <a:pathLst>
              <a:path w="1860" h="185">
                <a:moveTo>
                  <a:pt x="0" y="0"/>
                </a:moveTo>
                <a:lnTo>
                  <a:pt x="1860" y="185"/>
                </a:lnTo>
              </a:path>
            </a:pathLst>
          </a:custGeom>
          <a:noFill/>
          <a:ln w="28575">
            <a:solidFill>
              <a:schemeClr val="tx1"/>
            </a:solidFill>
            <a:round/>
            <a:headEnd/>
            <a:tailEnd type="triangle" w="med" len="med"/>
          </a:ln>
          <a:effectLst/>
        </p:spPr>
        <p:txBody>
          <a:bodyPr wrap="none" lIns="100008" tIns="50004" rIns="100008" bIns="50004" anchor="ctr"/>
          <a:lstStyle/>
          <a:p>
            <a:endParaRPr lang="en-US"/>
          </a:p>
        </p:txBody>
      </p:sp>
      <p:sp>
        <p:nvSpPr>
          <p:cNvPr id="435229" name="Freeform 29"/>
          <p:cNvSpPr>
            <a:spLocks/>
          </p:cNvSpPr>
          <p:nvPr/>
        </p:nvSpPr>
        <p:spPr bwMode="auto">
          <a:xfrm>
            <a:off x="7565321" y="3104131"/>
            <a:ext cx="509763" cy="1022236"/>
          </a:xfrm>
          <a:custGeom>
            <a:avLst/>
            <a:gdLst/>
            <a:ahLst/>
            <a:cxnLst>
              <a:cxn ang="0">
                <a:pos x="289" y="601"/>
              </a:cxn>
              <a:cxn ang="0">
                <a:pos x="183" y="309"/>
              </a:cxn>
              <a:cxn ang="0">
                <a:pos x="77" y="416"/>
              </a:cxn>
              <a:cxn ang="0">
                <a:pos x="0" y="0"/>
              </a:cxn>
            </a:cxnLst>
            <a:rect l="0" t="0" r="r" b="b"/>
            <a:pathLst>
              <a:path w="289" h="601">
                <a:moveTo>
                  <a:pt x="289" y="601"/>
                </a:moveTo>
                <a:cubicBezTo>
                  <a:pt x="271" y="552"/>
                  <a:pt x="218" y="340"/>
                  <a:pt x="183" y="309"/>
                </a:cubicBezTo>
                <a:cubicBezTo>
                  <a:pt x="148" y="278"/>
                  <a:pt x="107" y="467"/>
                  <a:pt x="77" y="416"/>
                </a:cubicBezTo>
                <a:cubicBezTo>
                  <a:pt x="47" y="365"/>
                  <a:pt x="16" y="87"/>
                  <a:pt x="0" y="0"/>
                </a:cubicBezTo>
              </a:path>
            </a:pathLst>
          </a:custGeom>
          <a:noFill/>
          <a:ln w="28575" cmpd="sng">
            <a:solidFill>
              <a:schemeClr val="accent1"/>
            </a:solidFill>
            <a:round/>
            <a:headEnd type="none" w="med" len="med"/>
            <a:tailEnd type="arrow" w="med" len="med"/>
          </a:ln>
          <a:effectLst/>
        </p:spPr>
        <p:txBody>
          <a:bodyPr wrap="none" lIns="100008" tIns="50004" rIns="100008" bIns="50004" anchor="ctr"/>
          <a:lstStyle/>
          <a:p>
            <a:endParaRPr lang="en-US"/>
          </a:p>
        </p:txBody>
      </p:sp>
      <p:sp>
        <p:nvSpPr>
          <p:cNvPr id="435230" name="Text Box 30"/>
          <p:cNvSpPr txBox="1">
            <a:spLocks noChangeArrowheads="1"/>
          </p:cNvSpPr>
          <p:nvPr/>
        </p:nvSpPr>
        <p:spPr bwMode="auto">
          <a:xfrm>
            <a:off x="7348362" y="4027715"/>
            <a:ext cx="1515181" cy="1116647"/>
          </a:xfrm>
          <a:prstGeom prst="rect">
            <a:avLst/>
          </a:prstGeom>
          <a:noFill/>
          <a:ln w="9525">
            <a:noFill/>
            <a:miter lim="800000"/>
            <a:headEnd/>
            <a:tailEnd/>
          </a:ln>
          <a:effectLst/>
        </p:spPr>
        <p:txBody>
          <a:bodyPr lIns="100008" tIns="50004" rIns="100008" bIns="50004">
            <a:spAutoFit/>
          </a:bodyPr>
          <a:lstStyle/>
          <a:p>
            <a:pPr algn="ctr"/>
            <a:r>
              <a:rPr lang="en-US" sz="2200" b="1" dirty="0">
                <a:solidFill>
                  <a:schemeClr val="accent1"/>
                </a:solidFill>
              </a:rPr>
              <a:t>Cyclic component</a:t>
            </a:r>
            <a:endParaRPr lang="en-US" sz="2200" b="1" dirty="0">
              <a:solidFill>
                <a:srgbClr val="FFCC0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lIns="100008" tIns="50004" rIns="100008" bIns="50004"/>
          <a:lstStyle/>
          <a:p>
            <a:r>
              <a:rPr lang="en-US" dirty="0"/>
              <a:t>4-</a:t>
            </a:r>
            <a:fld id="{4525ADF0-79F9-489B-ABF5-089E3006E039}" type="slidenum">
              <a:rPr lang="en-US"/>
              <a:pPr/>
              <a:t>12</a:t>
            </a:fld>
            <a:endParaRPr lang="en-US" sz="1400" dirty="0"/>
          </a:p>
        </p:txBody>
      </p:sp>
      <p:sp>
        <p:nvSpPr>
          <p:cNvPr id="147458" name="Rectangle 2"/>
          <p:cNvSpPr>
            <a:spLocks noGrp="1" noChangeArrowheads="1"/>
          </p:cNvSpPr>
          <p:nvPr>
            <p:ph type="body" idx="1"/>
          </p:nvPr>
        </p:nvSpPr>
        <p:spPr>
          <a:xfrm>
            <a:off x="1143000" y="1387929"/>
            <a:ext cx="7565320" cy="4708071"/>
          </a:xfrm>
          <a:noFill/>
          <a:ln/>
        </p:spPr>
        <p:txBody>
          <a:bodyPr lIns="98954" tIns="48608" rIns="98954" bIns="48608">
            <a:normAutofit/>
          </a:bodyPr>
          <a:lstStyle/>
          <a:p>
            <a:pPr>
              <a:spcBef>
                <a:spcPct val="40000"/>
              </a:spcBef>
            </a:pPr>
            <a:r>
              <a:rPr lang="en-US" sz="2400" dirty="0">
                <a:latin typeface="Cambria" pitchFamily="18" charset="0"/>
              </a:rPr>
              <a:t>Short-range forecast: Usually &lt; 3 months.</a:t>
            </a:r>
          </a:p>
          <a:p>
            <a:pPr lvl="1">
              <a:spcBef>
                <a:spcPct val="40000"/>
              </a:spcBef>
            </a:pPr>
            <a:r>
              <a:rPr lang="en-US" sz="2400" dirty="0">
                <a:latin typeface="Cambria" pitchFamily="18" charset="0"/>
              </a:rPr>
              <a:t>Job scheduling, worker assignments.</a:t>
            </a:r>
          </a:p>
          <a:p>
            <a:pPr lvl="3">
              <a:spcBef>
                <a:spcPct val="40000"/>
              </a:spcBef>
            </a:pPr>
            <a:endParaRPr lang="en-US" sz="2400" dirty="0">
              <a:latin typeface="Cambria" pitchFamily="18" charset="0"/>
            </a:endParaRPr>
          </a:p>
          <a:p>
            <a:pPr>
              <a:spcBef>
                <a:spcPct val="40000"/>
              </a:spcBef>
            </a:pPr>
            <a:r>
              <a:rPr lang="en-US" sz="2400" dirty="0">
                <a:latin typeface="Cambria" pitchFamily="18" charset="0"/>
              </a:rPr>
              <a:t>Medium-range forecast: 3 months to 3 years.</a:t>
            </a:r>
          </a:p>
          <a:p>
            <a:pPr lvl="1">
              <a:spcBef>
                <a:spcPct val="40000"/>
              </a:spcBef>
            </a:pPr>
            <a:r>
              <a:rPr lang="en-US" sz="2400" dirty="0">
                <a:latin typeface="Cambria" pitchFamily="18" charset="0"/>
              </a:rPr>
              <a:t>Sales &amp; production planning, budgeting.</a:t>
            </a:r>
          </a:p>
          <a:p>
            <a:pPr lvl="3">
              <a:spcBef>
                <a:spcPct val="40000"/>
              </a:spcBef>
            </a:pPr>
            <a:endParaRPr lang="en-US" sz="2400" dirty="0">
              <a:latin typeface="Cambria" pitchFamily="18" charset="0"/>
            </a:endParaRPr>
          </a:p>
          <a:p>
            <a:pPr>
              <a:spcBef>
                <a:spcPct val="40000"/>
              </a:spcBef>
            </a:pPr>
            <a:r>
              <a:rPr lang="en-US" sz="2400" dirty="0">
                <a:latin typeface="Cambria" pitchFamily="18" charset="0"/>
              </a:rPr>
              <a:t>Long-range forecast: &gt; 3 years.</a:t>
            </a:r>
          </a:p>
          <a:p>
            <a:pPr lvl="1">
              <a:spcBef>
                <a:spcPct val="40000"/>
              </a:spcBef>
            </a:pPr>
            <a:r>
              <a:rPr lang="en-US" sz="2400" dirty="0">
                <a:latin typeface="Cambria" pitchFamily="18" charset="0"/>
              </a:rPr>
              <a:t>New product planning, facility location.</a:t>
            </a:r>
          </a:p>
        </p:txBody>
      </p:sp>
      <p:sp>
        <p:nvSpPr>
          <p:cNvPr id="147459" name="Rectangle 3"/>
          <p:cNvSpPr>
            <a:spLocks noGrp="1" noChangeArrowheads="1"/>
          </p:cNvSpPr>
          <p:nvPr>
            <p:ph type="title"/>
          </p:nvPr>
        </p:nvSpPr>
        <p:spPr>
          <a:xfrm>
            <a:off x="1143000" y="244929"/>
            <a:ext cx="7747000" cy="745671"/>
          </a:xfrm>
        </p:spPr>
        <p:txBody>
          <a:bodyPr lIns="100008" tIns="50004" rIns="100008" bIns="50004">
            <a:normAutofit fontScale="90000"/>
          </a:bodyPr>
          <a:lstStyle/>
          <a:p>
            <a:pPr algn="ctr">
              <a:lnSpc>
                <a:spcPct val="80000"/>
              </a:lnSpc>
            </a:pPr>
            <a:r>
              <a:rPr lang="en-US" sz="4000" dirty="0">
                <a:latin typeface="Cambria" pitchFamily="18" charset="0"/>
              </a:rPr>
              <a:t>Types of Forecasts by Time Horizon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lIns="100008" tIns="50004" rIns="100008" bIns="50004"/>
          <a:lstStyle/>
          <a:p>
            <a:r>
              <a:rPr lang="en-US" dirty="0"/>
              <a:t>4-</a:t>
            </a:r>
            <a:fld id="{E224880C-0AB3-4467-A676-BE898DF553F5}" type="slidenum">
              <a:rPr lang="en-US"/>
              <a:pPr/>
              <a:t>13</a:t>
            </a:fld>
            <a:endParaRPr lang="en-US" sz="1400" dirty="0"/>
          </a:p>
        </p:txBody>
      </p:sp>
      <p:sp>
        <p:nvSpPr>
          <p:cNvPr id="149506" name="Rectangle 2"/>
          <p:cNvSpPr>
            <a:spLocks noGrp="1" noChangeArrowheads="1"/>
          </p:cNvSpPr>
          <p:nvPr>
            <p:ph type="title"/>
          </p:nvPr>
        </p:nvSpPr>
        <p:spPr>
          <a:xfrm>
            <a:off x="1371600" y="528978"/>
            <a:ext cx="7772400" cy="690222"/>
          </a:xfrm>
        </p:spPr>
        <p:txBody>
          <a:bodyPr lIns="99994" tIns="49997" rIns="99994" bIns="49997" anchor="t">
            <a:normAutofit/>
          </a:bodyPr>
          <a:lstStyle/>
          <a:p>
            <a:pPr algn="ctr">
              <a:lnSpc>
                <a:spcPct val="80000"/>
              </a:lnSpc>
            </a:pPr>
            <a:r>
              <a:rPr lang="en-US" sz="4000" dirty="0">
                <a:latin typeface="Cambria" pitchFamily="18" charset="0"/>
              </a:rPr>
              <a:t>Short- vs. Long-term Forecasting</a:t>
            </a:r>
          </a:p>
        </p:txBody>
      </p:sp>
      <p:sp>
        <p:nvSpPr>
          <p:cNvPr id="149507" name="Rectangle 3"/>
          <p:cNvSpPr>
            <a:spLocks noGrp="1" noChangeArrowheads="1"/>
          </p:cNvSpPr>
          <p:nvPr>
            <p:ph type="body" idx="1"/>
          </p:nvPr>
        </p:nvSpPr>
        <p:spPr>
          <a:xfrm>
            <a:off x="1219199" y="1452562"/>
            <a:ext cx="7450315" cy="4653643"/>
          </a:xfrm>
        </p:spPr>
        <p:txBody>
          <a:bodyPr lIns="99994" tIns="49997" rIns="99994" bIns="49997">
            <a:normAutofit/>
          </a:bodyPr>
          <a:lstStyle/>
          <a:p>
            <a:r>
              <a:rPr lang="en-US" sz="2400" b="1" i="1" dirty="0">
                <a:solidFill>
                  <a:srgbClr val="FF3399"/>
                </a:solidFill>
                <a:latin typeface="Cambria" pitchFamily="18" charset="0"/>
              </a:rPr>
              <a:t>Medium &amp; Long range</a:t>
            </a:r>
            <a:r>
              <a:rPr lang="en-US" sz="2400" b="1" dirty="0">
                <a:latin typeface="Cambria" pitchFamily="18" charset="0"/>
              </a:rPr>
              <a:t> forecasts:</a:t>
            </a:r>
          </a:p>
          <a:p>
            <a:pPr lvl="1"/>
            <a:r>
              <a:rPr lang="en-US" sz="2400" dirty="0">
                <a:latin typeface="Cambria" pitchFamily="18" charset="0"/>
              </a:rPr>
              <a:t>Long range for </a:t>
            </a:r>
            <a:r>
              <a:rPr lang="en-US" sz="2400" i="1" dirty="0">
                <a:solidFill>
                  <a:srgbClr val="FF3399"/>
                </a:solidFill>
                <a:latin typeface="Cambria" pitchFamily="18" charset="0"/>
              </a:rPr>
              <a:t>design</a:t>
            </a:r>
            <a:r>
              <a:rPr lang="en-US" sz="2400" dirty="0">
                <a:latin typeface="Cambria" pitchFamily="18" charset="0"/>
              </a:rPr>
              <a:t> of system. </a:t>
            </a:r>
          </a:p>
          <a:p>
            <a:pPr lvl="1"/>
            <a:r>
              <a:rPr lang="en-US" sz="2400" dirty="0">
                <a:latin typeface="Cambria" pitchFamily="18" charset="0"/>
              </a:rPr>
              <a:t>Deal with comprehensive issues. </a:t>
            </a:r>
          </a:p>
          <a:p>
            <a:pPr lvl="1"/>
            <a:r>
              <a:rPr lang="en-US" sz="2400" dirty="0">
                <a:latin typeface="Cambria" pitchFamily="18" charset="0"/>
              </a:rPr>
              <a:t>Support management decisions regarding planning. </a:t>
            </a:r>
          </a:p>
          <a:p>
            <a:pPr lvl="2"/>
            <a:endParaRPr lang="en-US" dirty="0">
              <a:latin typeface="Cambria" pitchFamily="18" charset="0"/>
            </a:endParaRPr>
          </a:p>
          <a:p>
            <a:r>
              <a:rPr lang="en-US" sz="2400" b="1" i="1" dirty="0">
                <a:solidFill>
                  <a:srgbClr val="FF3399"/>
                </a:solidFill>
                <a:latin typeface="Cambria" pitchFamily="18" charset="0"/>
              </a:rPr>
              <a:t>Short-term</a:t>
            </a:r>
            <a:r>
              <a:rPr lang="en-US" sz="2400" b="1" dirty="0">
                <a:latin typeface="Cambria" pitchFamily="18" charset="0"/>
              </a:rPr>
              <a:t> forecasts:</a:t>
            </a:r>
          </a:p>
          <a:p>
            <a:pPr lvl="1"/>
            <a:r>
              <a:rPr lang="en-US" sz="2400" dirty="0">
                <a:latin typeface="Cambria" pitchFamily="18" charset="0"/>
              </a:rPr>
              <a:t>To plan </a:t>
            </a:r>
            <a:r>
              <a:rPr lang="en-US" sz="2400" i="1" dirty="0">
                <a:solidFill>
                  <a:srgbClr val="FF3399"/>
                </a:solidFill>
                <a:latin typeface="Cambria" pitchFamily="18" charset="0"/>
              </a:rPr>
              <a:t>detailed use</a:t>
            </a:r>
            <a:r>
              <a:rPr lang="en-US" sz="2400" dirty="0">
                <a:latin typeface="Cambria" pitchFamily="18" charset="0"/>
              </a:rPr>
              <a:t> of system. </a:t>
            </a:r>
          </a:p>
          <a:p>
            <a:pPr lvl="1"/>
            <a:r>
              <a:rPr lang="en-US" sz="2400" dirty="0">
                <a:latin typeface="Cambria" pitchFamily="18" charset="0"/>
              </a:rPr>
              <a:t>Usually use quantitative techniques.</a:t>
            </a:r>
          </a:p>
          <a:p>
            <a:pPr lvl="1"/>
            <a:r>
              <a:rPr lang="en-US" sz="2400" dirty="0">
                <a:latin typeface="Cambria" pitchFamily="18" charset="0"/>
              </a:rPr>
              <a:t>More accurate than longer-term forecasts.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lIns="100008" tIns="50004" rIns="100008" bIns="50004"/>
          <a:lstStyle/>
          <a:p>
            <a:r>
              <a:rPr lang="en-US" dirty="0"/>
              <a:t>4-</a:t>
            </a:r>
            <a:fld id="{443C81A6-C8DA-4DE3-9889-6AE64EFCF707}" type="slidenum">
              <a:rPr lang="en-US"/>
              <a:pPr/>
              <a:t>14</a:t>
            </a:fld>
            <a:endParaRPr lang="en-US" sz="1400" dirty="0"/>
          </a:p>
        </p:txBody>
      </p:sp>
      <p:sp>
        <p:nvSpPr>
          <p:cNvPr id="157698" name="Rectangle 2"/>
          <p:cNvSpPr>
            <a:spLocks noGrp="1" noChangeArrowheads="1"/>
          </p:cNvSpPr>
          <p:nvPr>
            <p:ph type="title"/>
          </p:nvPr>
        </p:nvSpPr>
        <p:spPr>
          <a:xfrm>
            <a:off x="1372306" y="228600"/>
            <a:ext cx="7771694" cy="898071"/>
          </a:xfrm>
        </p:spPr>
        <p:txBody>
          <a:bodyPr lIns="99994" tIns="49997" rIns="99994" bIns="49997" anchor="t">
            <a:normAutofit/>
          </a:bodyPr>
          <a:lstStyle/>
          <a:p>
            <a:pPr algn="ctr"/>
            <a:r>
              <a:rPr lang="en-US" sz="4000" dirty="0">
                <a:latin typeface="Cambria" pitchFamily="18" charset="0"/>
              </a:rPr>
              <a:t>Eight Steps in Forecasting</a:t>
            </a:r>
          </a:p>
        </p:txBody>
      </p:sp>
      <p:sp>
        <p:nvSpPr>
          <p:cNvPr id="157699" name="Rectangle 3"/>
          <p:cNvSpPr>
            <a:spLocks noGrp="1" noChangeArrowheads="1"/>
          </p:cNvSpPr>
          <p:nvPr>
            <p:ph type="body" idx="1"/>
          </p:nvPr>
        </p:nvSpPr>
        <p:spPr>
          <a:xfrm>
            <a:off x="1447799" y="1357313"/>
            <a:ext cx="6983589" cy="4481853"/>
          </a:xfrm>
          <a:noFill/>
          <a:ln/>
        </p:spPr>
        <p:txBody>
          <a:bodyPr lIns="91415" tIns="45707" rIns="91415" bIns="45707">
            <a:normAutofit/>
          </a:bodyPr>
          <a:lstStyle/>
          <a:p>
            <a:pPr>
              <a:spcBef>
                <a:spcPct val="30000"/>
              </a:spcBef>
            </a:pPr>
            <a:r>
              <a:rPr lang="en-US" sz="2400" dirty="0">
                <a:latin typeface="Cambria" pitchFamily="18" charset="0"/>
              </a:rPr>
              <a:t>Determine the use of the forecast.</a:t>
            </a:r>
          </a:p>
          <a:p>
            <a:pPr>
              <a:spcBef>
                <a:spcPct val="30000"/>
              </a:spcBef>
            </a:pPr>
            <a:r>
              <a:rPr lang="en-US" sz="2400" dirty="0">
                <a:latin typeface="Cambria" pitchFamily="18" charset="0"/>
              </a:rPr>
              <a:t>Select the items to be forecast.</a:t>
            </a:r>
          </a:p>
          <a:p>
            <a:pPr>
              <a:spcBef>
                <a:spcPct val="30000"/>
              </a:spcBef>
            </a:pPr>
            <a:r>
              <a:rPr lang="en-US" sz="2400" dirty="0">
                <a:latin typeface="Cambria" pitchFamily="18" charset="0"/>
              </a:rPr>
              <a:t>Determine the time horizon of the forecast.</a:t>
            </a:r>
          </a:p>
          <a:p>
            <a:pPr>
              <a:spcBef>
                <a:spcPct val="30000"/>
              </a:spcBef>
            </a:pPr>
            <a:r>
              <a:rPr lang="en-US" sz="2400" dirty="0">
                <a:latin typeface="Cambria" pitchFamily="18" charset="0"/>
              </a:rPr>
              <a:t>Select the forecasting model(s).</a:t>
            </a:r>
          </a:p>
          <a:p>
            <a:pPr>
              <a:spcBef>
                <a:spcPct val="30000"/>
              </a:spcBef>
            </a:pPr>
            <a:r>
              <a:rPr lang="en-US" sz="2400" dirty="0">
                <a:latin typeface="Cambria" pitchFamily="18" charset="0"/>
              </a:rPr>
              <a:t>Gather the data.</a:t>
            </a:r>
          </a:p>
          <a:p>
            <a:pPr>
              <a:spcBef>
                <a:spcPct val="30000"/>
              </a:spcBef>
            </a:pPr>
            <a:r>
              <a:rPr lang="en-US" sz="2400" dirty="0">
                <a:latin typeface="Cambria" pitchFamily="18" charset="0"/>
              </a:rPr>
              <a:t>Make the forecast.</a:t>
            </a:r>
          </a:p>
          <a:p>
            <a:pPr>
              <a:spcBef>
                <a:spcPct val="30000"/>
              </a:spcBef>
            </a:pPr>
            <a:r>
              <a:rPr lang="en-US" sz="2400" dirty="0">
                <a:latin typeface="Cambria" pitchFamily="18" charset="0"/>
              </a:rPr>
              <a:t>Validate and implement results. </a:t>
            </a:r>
          </a:p>
          <a:p>
            <a:pPr>
              <a:spcBef>
                <a:spcPct val="30000"/>
              </a:spcBef>
            </a:pPr>
            <a:r>
              <a:rPr lang="en-US" sz="2400" dirty="0">
                <a:solidFill>
                  <a:srgbClr val="FF0000"/>
                </a:solidFill>
                <a:latin typeface="Cambria" pitchFamily="18" charset="0"/>
              </a:rPr>
              <a:t>Monitor</a:t>
            </a:r>
            <a:r>
              <a:rPr lang="en-US" sz="2400" dirty="0">
                <a:latin typeface="Cambria" pitchFamily="18" charset="0"/>
              </a:rPr>
              <a:t> forecasts and adjust when needed.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latin typeface="Cambria" pitchFamily="18" charset="0"/>
              </a:rPr>
              <a:t>Classification of Prediction Techniques</a:t>
            </a:r>
            <a:endParaRPr lang="en-US" sz="4000" dirty="0">
              <a:latin typeface="Cambria" pitchFamily="18" charset="0"/>
            </a:endParaRPr>
          </a:p>
        </p:txBody>
      </p:sp>
      <p:sp>
        <p:nvSpPr>
          <p:cNvPr id="4" name="Date Placeholder 3"/>
          <p:cNvSpPr>
            <a:spLocks noGrp="1"/>
          </p:cNvSpPr>
          <p:nvPr>
            <p:ph type="dt" sz="half" idx="10"/>
          </p:nvPr>
        </p:nvSpPr>
        <p:spPr/>
        <p:txBody>
          <a:bodyPr/>
          <a:lstStyle/>
          <a:p>
            <a:fld id="{0F2882E6-4E18-41ED-B695-67813E12CC8D}" type="datetime1">
              <a:rPr lang="en-US" smtClean="0"/>
              <a:pPr/>
              <a:t>12/10/2020</a:t>
            </a:fld>
            <a:endParaRPr lang="en-US"/>
          </a:p>
        </p:txBody>
      </p:sp>
      <p:sp>
        <p:nvSpPr>
          <p:cNvPr id="5" name="Slide Number Placeholder 4"/>
          <p:cNvSpPr>
            <a:spLocks noGrp="1"/>
          </p:cNvSpPr>
          <p:nvPr>
            <p:ph type="sldNum" sz="quarter" idx="12"/>
          </p:nvPr>
        </p:nvSpPr>
        <p:spPr/>
        <p:txBody>
          <a:bodyPr/>
          <a:lstStyle/>
          <a:p>
            <a:fld id="{619B3BD9-E539-4F5C-A31A-567F7849BDCE}" type="slidenum">
              <a:rPr lang="en-US" smtClean="0"/>
              <a:pPr/>
              <a:t>15</a:t>
            </a:fld>
            <a:endParaRPr lang="en-US"/>
          </a:p>
        </p:txBody>
      </p:sp>
      <p:pic>
        <p:nvPicPr>
          <p:cNvPr id="6" name="Content Placeholder 5"/>
          <p:cNvPicPr>
            <a:picLocks noGrp="1"/>
          </p:cNvPicPr>
          <p:nvPr>
            <p:ph idx="1"/>
          </p:nvPr>
        </p:nvPicPr>
        <p:blipFill>
          <a:blip r:embed="rId2">
            <a:lum bright="-10000" contrast="30000"/>
          </a:blip>
          <a:srcRect/>
          <a:stretch>
            <a:fillRect/>
          </a:stretch>
        </p:blipFill>
        <p:spPr bwMode="auto">
          <a:xfrm>
            <a:off x="1435100" y="1523815"/>
            <a:ext cx="7499350" cy="46485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lIns="100008" tIns="50004" rIns="100008" bIns="50004"/>
          <a:lstStyle/>
          <a:p>
            <a:r>
              <a:rPr lang="en-US" dirty="0"/>
              <a:t>4-</a:t>
            </a:r>
            <a:fld id="{1D1C01FD-9366-4105-83C6-DEECA2796BFB}" type="slidenum">
              <a:rPr lang="en-US"/>
              <a:pPr/>
              <a:t>16</a:t>
            </a:fld>
            <a:endParaRPr lang="en-US" sz="1400" dirty="0"/>
          </a:p>
        </p:txBody>
      </p:sp>
      <p:sp>
        <p:nvSpPr>
          <p:cNvPr id="165890" name="Rectangle 2"/>
          <p:cNvSpPr>
            <a:spLocks noGrp="1" noChangeArrowheads="1"/>
          </p:cNvSpPr>
          <p:nvPr>
            <p:ph type="title"/>
          </p:nvPr>
        </p:nvSpPr>
        <p:spPr>
          <a:xfrm>
            <a:off x="677334" y="408215"/>
            <a:ext cx="7771694" cy="898071"/>
          </a:xfrm>
        </p:spPr>
        <p:txBody>
          <a:bodyPr lIns="99994" tIns="49997" rIns="99994" bIns="49997" anchor="t">
            <a:normAutofit/>
          </a:bodyPr>
          <a:lstStyle/>
          <a:p>
            <a:pPr algn="ctr"/>
            <a:r>
              <a:rPr lang="en-US" sz="4000" dirty="0">
                <a:latin typeface="Cambria" pitchFamily="18" charset="0"/>
              </a:rPr>
              <a:t>Forecasting Approaches</a:t>
            </a:r>
          </a:p>
        </p:txBody>
      </p:sp>
      <p:sp>
        <p:nvSpPr>
          <p:cNvPr id="165891" name="Rectangle 3"/>
          <p:cNvSpPr>
            <a:spLocks noChangeArrowheads="1"/>
          </p:cNvSpPr>
          <p:nvPr/>
        </p:nvSpPr>
        <p:spPr bwMode="auto">
          <a:xfrm>
            <a:off x="4921250" y="1752600"/>
            <a:ext cx="4222750" cy="4708071"/>
          </a:xfrm>
          <a:prstGeom prst="rect">
            <a:avLst/>
          </a:prstGeom>
          <a:noFill/>
          <a:ln w="12700">
            <a:noFill/>
            <a:miter lim="800000"/>
            <a:headEnd/>
            <a:tailEnd/>
          </a:ln>
          <a:effectLst/>
        </p:spPr>
        <p:txBody>
          <a:bodyPr lIns="98954" tIns="48608" rIns="98954" bIns="48608"/>
          <a:lstStyle/>
          <a:p>
            <a:pPr marL="375030" indent="-375030">
              <a:spcBef>
                <a:spcPct val="20000"/>
              </a:spcBef>
              <a:buClr>
                <a:srgbClr val="FF9933"/>
              </a:buClr>
              <a:buFont typeface="Symbol" pitchFamily="18" charset="2"/>
              <a:buChar char="¨"/>
            </a:pPr>
            <a:r>
              <a:rPr lang="en-US" sz="2000" dirty="0">
                <a:latin typeface="Cambria" pitchFamily="18" charset="0"/>
              </a:rPr>
              <a:t>Used when situation is ‘stable’ &amp; historical data exist.</a:t>
            </a:r>
          </a:p>
          <a:p>
            <a:pPr marL="812564" lvl="1" indent="-312525">
              <a:spcBef>
                <a:spcPct val="11000"/>
              </a:spcBef>
              <a:buClr>
                <a:srgbClr val="FF9933"/>
              </a:buClr>
              <a:buSzPct val="80000"/>
              <a:buFont typeface="Symbol" pitchFamily="18" charset="2"/>
              <a:buChar char="¨"/>
            </a:pPr>
            <a:r>
              <a:rPr lang="en-US" sz="2000" dirty="0">
                <a:latin typeface="Cambria" pitchFamily="18" charset="0"/>
              </a:rPr>
              <a:t>Existing products &amp; current technology.</a:t>
            </a:r>
          </a:p>
          <a:p>
            <a:pPr marL="812564" lvl="1" indent="-312525">
              <a:spcBef>
                <a:spcPct val="11000"/>
              </a:spcBef>
              <a:buClr>
                <a:srgbClr val="FF9933"/>
              </a:buClr>
              <a:buSzPct val="80000"/>
              <a:buFont typeface="Symbol" pitchFamily="18" charset="2"/>
              <a:buChar char="¨"/>
            </a:pPr>
            <a:r>
              <a:rPr lang="en-US" sz="2000" dirty="0">
                <a:latin typeface="Cambria" pitchFamily="18" charset="0"/>
              </a:rPr>
              <a:t>No significant changes expected.</a:t>
            </a:r>
          </a:p>
          <a:p>
            <a:pPr marL="375030" indent="-375030">
              <a:spcBef>
                <a:spcPct val="24000"/>
              </a:spcBef>
              <a:buClr>
                <a:srgbClr val="FF9933"/>
              </a:buClr>
              <a:buFont typeface="Symbol" pitchFamily="18" charset="2"/>
              <a:buChar char="¨"/>
            </a:pPr>
            <a:r>
              <a:rPr lang="en-US" sz="2000" dirty="0">
                <a:latin typeface="Cambria" pitchFamily="18" charset="0"/>
              </a:rPr>
              <a:t>Involves mathematical techniques.</a:t>
            </a:r>
          </a:p>
          <a:p>
            <a:pPr marL="812564" lvl="1" indent="-312525">
              <a:spcBef>
                <a:spcPct val="24000"/>
              </a:spcBef>
              <a:buClr>
                <a:srgbClr val="FF9933"/>
              </a:buClr>
              <a:buSzPct val="80000"/>
              <a:buFont typeface="Symbol" pitchFamily="18" charset="2"/>
              <a:buChar char="¨"/>
            </a:pPr>
            <a:r>
              <a:rPr lang="en-US" sz="2000" dirty="0">
                <a:latin typeface="Cambria" pitchFamily="18" charset="0"/>
              </a:rPr>
              <a:t>Example: forecasting sales of color televisions</a:t>
            </a:r>
            <a:r>
              <a:rPr lang="en-US" sz="2000" b="1" dirty="0">
                <a:latin typeface="Cambria" pitchFamily="18" charset="0"/>
              </a:rPr>
              <a:t>.</a:t>
            </a:r>
          </a:p>
        </p:txBody>
      </p:sp>
      <p:sp>
        <p:nvSpPr>
          <p:cNvPr id="165892" name="Rectangle 4"/>
          <p:cNvSpPr>
            <a:spLocks noChangeArrowheads="1"/>
          </p:cNvSpPr>
          <p:nvPr/>
        </p:nvSpPr>
        <p:spPr bwMode="auto">
          <a:xfrm>
            <a:off x="4148667" y="1211036"/>
            <a:ext cx="4944181" cy="529053"/>
          </a:xfrm>
          <a:prstGeom prst="rect">
            <a:avLst/>
          </a:prstGeom>
          <a:noFill/>
          <a:ln w="12700">
            <a:noFill/>
            <a:miter lim="800000"/>
            <a:headEnd/>
            <a:tailEnd/>
          </a:ln>
          <a:effectLst/>
        </p:spPr>
        <p:txBody>
          <a:bodyPr lIns="98954" tIns="48608" rIns="98954" bIns="48608">
            <a:spAutoFit/>
          </a:bodyPr>
          <a:lstStyle/>
          <a:p>
            <a:pPr algn="ctr">
              <a:spcBef>
                <a:spcPct val="50000"/>
              </a:spcBef>
            </a:pPr>
            <a:r>
              <a:rPr lang="en-US" sz="2800" b="1" u="sng" dirty="0">
                <a:solidFill>
                  <a:schemeClr val="accent2"/>
                </a:solidFill>
                <a:latin typeface="Cambria" pitchFamily="18" charset="0"/>
              </a:rPr>
              <a:t>Quantitative Methods</a:t>
            </a:r>
          </a:p>
        </p:txBody>
      </p:sp>
      <p:sp>
        <p:nvSpPr>
          <p:cNvPr id="165893" name="Rectangle 5"/>
          <p:cNvSpPr>
            <a:spLocks noChangeArrowheads="1"/>
          </p:cNvSpPr>
          <p:nvPr/>
        </p:nvSpPr>
        <p:spPr bwMode="auto">
          <a:xfrm>
            <a:off x="1066800" y="1828800"/>
            <a:ext cx="3962400" cy="4267200"/>
          </a:xfrm>
          <a:prstGeom prst="rect">
            <a:avLst/>
          </a:prstGeom>
          <a:noFill/>
          <a:ln w="12700">
            <a:noFill/>
            <a:miter lim="800000"/>
            <a:headEnd/>
            <a:tailEnd/>
          </a:ln>
          <a:effectLst/>
        </p:spPr>
        <p:txBody>
          <a:bodyPr lIns="98954" tIns="48608" rIns="98954" bIns="48608"/>
          <a:lstStyle/>
          <a:p>
            <a:pPr marL="375030" indent="-375030">
              <a:spcBef>
                <a:spcPct val="20000"/>
              </a:spcBef>
              <a:buClr>
                <a:srgbClr val="FF9933"/>
              </a:buClr>
              <a:buFont typeface="Symbol" pitchFamily="18" charset="2"/>
              <a:buChar char="¨"/>
            </a:pPr>
            <a:r>
              <a:rPr lang="en-US" sz="2000" dirty="0">
                <a:latin typeface="Cambria" pitchFamily="18" charset="0"/>
              </a:rPr>
              <a:t>Used when little data or time exist.</a:t>
            </a:r>
          </a:p>
          <a:p>
            <a:pPr marL="812564" lvl="1" indent="-312525">
              <a:spcBef>
                <a:spcPct val="11000"/>
              </a:spcBef>
              <a:buClr>
                <a:srgbClr val="FF9933"/>
              </a:buClr>
              <a:buSzPct val="80000"/>
              <a:buFont typeface="Symbol" pitchFamily="18" charset="2"/>
              <a:buChar char="¨"/>
            </a:pPr>
            <a:r>
              <a:rPr lang="en-US" sz="2000" dirty="0">
                <a:latin typeface="Cambria" pitchFamily="18" charset="0"/>
              </a:rPr>
              <a:t>New products &amp; technology.</a:t>
            </a:r>
          </a:p>
          <a:p>
            <a:pPr marL="812564" lvl="1" indent="-312525">
              <a:spcBef>
                <a:spcPct val="11000"/>
              </a:spcBef>
              <a:buClr>
                <a:srgbClr val="FF9933"/>
              </a:buClr>
              <a:buSzPct val="80000"/>
              <a:buFont typeface="Symbol" pitchFamily="18" charset="2"/>
              <a:buChar char="¨"/>
            </a:pPr>
            <a:r>
              <a:rPr lang="en-US" sz="2000" dirty="0">
                <a:latin typeface="Cambria" pitchFamily="18" charset="0"/>
              </a:rPr>
              <a:t>Long time horizon.</a:t>
            </a:r>
          </a:p>
          <a:p>
            <a:pPr marL="812564" lvl="1" indent="-312525">
              <a:spcBef>
                <a:spcPct val="11000"/>
              </a:spcBef>
              <a:buClr>
                <a:srgbClr val="FF9933"/>
              </a:buClr>
              <a:buSzPct val="80000"/>
              <a:buFont typeface="Symbol" pitchFamily="18" charset="2"/>
              <a:buChar char="¨"/>
            </a:pPr>
            <a:r>
              <a:rPr lang="en-US" sz="2000" dirty="0">
                <a:latin typeface="Cambria" pitchFamily="18" charset="0"/>
              </a:rPr>
              <a:t>Major changes expected.</a:t>
            </a:r>
          </a:p>
          <a:p>
            <a:pPr marL="375030" indent="-375030">
              <a:spcBef>
                <a:spcPct val="24000"/>
              </a:spcBef>
              <a:buClr>
                <a:srgbClr val="FF9933"/>
              </a:buClr>
              <a:buFont typeface="Symbol" pitchFamily="18" charset="2"/>
              <a:buChar char="¨"/>
            </a:pPr>
            <a:r>
              <a:rPr lang="en-US" sz="2000" dirty="0">
                <a:latin typeface="Cambria" pitchFamily="18" charset="0"/>
              </a:rPr>
              <a:t>Involves intuition, experience.</a:t>
            </a:r>
          </a:p>
          <a:p>
            <a:pPr marL="812564" lvl="1" indent="-312525">
              <a:spcBef>
                <a:spcPct val="24000"/>
              </a:spcBef>
              <a:buClr>
                <a:srgbClr val="FF9933"/>
              </a:buClr>
              <a:buSzPct val="80000"/>
              <a:buFont typeface="Symbol" pitchFamily="18" charset="2"/>
              <a:buChar char="¨"/>
            </a:pPr>
            <a:r>
              <a:rPr lang="en-US" sz="2000" dirty="0">
                <a:latin typeface="Cambria" pitchFamily="18" charset="0"/>
              </a:rPr>
              <a:t>Example: forecasting for           e-commerce sales.</a:t>
            </a:r>
          </a:p>
        </p:txBody>
      </p:sp>
      <p:sp>
        <p:nvSpPr>
          <p:cNvPr id="165894" name="Rectangle 6"/>
          <p:cNvSpPr>
            <a:spLocks noChangeArrowheads="1"/>
          </p:cNvSpPr>
          <p:nvPr/>
        </p:nvSpPr>
        <p:spPr bwMode="auto">
          <a:xfrm>
            <a:off x="457200" y="1219200"/>
            <a:ext cx="4783667" cy="529053"/>
          </a:xfrm>
          <a:prstGeom prst="rect">
            <a:avLst/>
          </a:prstGeom>
          <a:noFill/>
          <a:ln w="12700">
            <a:noFill/>
            <a:miter lim="800000"/>
            <a:headEnd/>
            <a:tailEnd/>
          </a:ln>
          <a:effectLst/>
        </p:spPr>
        <p:txBody>
          <a:bodyPr lIns="98954" tIns="48608" rIns="98954" bIns="48608">
            <a:spAutoFit/>
          </a:bodyPr>
          <a:lstStyle/>
          <a:p>
            <a:pPr algn="ctr">
              <a:spcBef>
                <a:spcPct val="50000"/>
              </a:spcBef>
            </a:pPr>
            <a:r>
              <a:rPr lang="en-US" sz="2800" b="1" u="sng" dirty="0">
                <a:solidFill>
                  <a:srgbClr val="FFC000"/>
                </a:solidFill>
                <a:latin typeface="Cambria" pitchFamily="18" charset="0"/>
              </a:rPr>
              <a:t>Qualitative Methods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lIns="100008" tIns="50004" rIns="100008" bIns="50004"/>
          <a:lstStyle/>
          <a:p>
            <a:r>
              <a:rPr lang="en-US" dirty="0"/>
              <a:t>4-</a:t>
            </a:r>
            <a:fld id="{EFEFB858-B547-489C-8692-FDCCFDF0AB15}" type="slidenum">
              <a:rPr lang="en-US"/>
              <a:pPr/>
              <a:t>17</a:t>
            </a:fld>
            <a:endParaRPr lang="en-US" sz="1400" dirty="0"/>
          </a:p>
        </p:txBody>
      </p:sp>
      <p:sp>
        <p:nvSpPr>
          <p:cNvPr id="169986" name="Rectangle 2"/>
          <p:cNvSpPr>
            <a:spLocks noChangeArrowheads="1"/>
          </p:cNvSpPr>
          <p:nvPr/>
        </p:nvSpPr>
        <p:spPr bwMode="auto">
          <a:xfrm>
            <a:off x="1143000" y="1371600"/>
            <a:ext cx="5914320" cy="4124665"/>
          </a:xfrm>
          <a:prstGeom prst="rect">
            <a:avLst/>
          </a:prstGeom>
          <a:noFill/>
          <a:ln w="12700">
            <a:noFill/>
            <a:miter lim="800000"/>
            <a:headEnd/>
            <a:tailEnd/>
          </a:ln>
          <a:effectLst/>
        </p:spPr>
        <p:txBody>
          <a:bodyPr lIns="98954" tIns="48608" rIns="98954" bIns="48608"/>
          <a:lstStyle/>
          <a:p>
            <a:pPr marL="375030" indent="-375030">
              <a:spcBef>
                <a:spcPct val="40000"/>
              </a:spcBef>
              <a:buClr>
                <a:srgbClr val="FF9933"/>
              </a:buClr>
              <a:buFont typeface="Symbol" pitchFamily="18" charset="2"/>
              <a:buChar char="¨"/>
            </a:pPr>
            <a:r>
              <a:rPr lang="en-US" sz="2000" dirty="0">
                <a:latin typeface="Cambria" pitchFamily="18" charset="0"/>
              </a:rPr>
              <a:t>Seek opinions/estimates from small group of high-level managers working together.</a:t>
            </a:r>
          </a:p>
          <a:p>
            <a:pPr marL="375030" indent="-375030">
              <a:spcBef>
                <a:spcPct val="40000"/>
              </a:spcBef>
              <a:buClr>
                <a:srgbClr val="FF9933"/>
              </a:buClr>
              <a:buFont typeface="Symbol" pitchFamily="18" charset="2"/>
              <a:buChar char="¨"/>
            </a:pPr>
            <a:r>
              <a:rPr lang="en-US" sz="2000" dirty="0">
                <a:latin typeface="Cambria" pitchFamily="18" charset="0"/>
              </a:rPr>
              <a:t>Combines managerial experience with statistical models.</a:t>
            </a:r>
          </a:p>
          <a:p>
            <a:pPr marL="1248363" lvl="2" indent="-248284">
              <a:spcBef>
                <a:spcPct val="40000"/>
              </a:spcBef>
              <a:buClr>
                <a:srgbClr val="FF9933"/>
              </a:buClr>
              <a:buSzPct val="80000"/>
              <a:buFont typeface="Symbol" pitchFamily="18" charset="2"/>
              <a:buChar char="¨"/>
            </a:pPr>
            <a:endParaRPr lang="en-US" sz="2000" dirty="0">
              <a:latin typeface="Cambria" pitchFamily="18" charset="0"/>
            </a:endParaRPr>
          </a:p>
          <a:p>
            <a:pPr marL="375030" indent="-375030">
              <a:spcBef>
                <a:spcPct val="40000"/>
              </a:spcBef>
              <a:buClr>
                <a:schemeClr val="tx1"/>
              </a:buClr>
              <a:buFontTx/>
              <a:buChar char="+"/>
            </a:pPr>
            <a:r>
              <a:rPr lang="en-US" sz="2000" dirty="0">
                <a:latin typeface="Cambria" pitchFamily="18" charset="0"/>
              </a:rPr>
              <a:t>Relatively quick.</a:t>
            </a:r>
          </a:p>
          <a:p>
            <a:pPr marL="375030" indent="-375030">
              <a:spcBef>
                <a:spcPct val="40000"/>
              </a:spcBef>
              <a:buClr>
                <a:schemeClr val="tx1"/>
              </a:buClr>
              <a:buFontTx/>
              <a:buChar char="-"/>
            </a:pPr>
            <a:r>
              <a:rPr lang="en-US" sz="2000" dirty="0">
                <a:latin typeface="Cambria" pitchFamily="18" charset="0"/>
              </a:rPr>
              <a:t>‘Group-think’.</a:t>
            </a:r>
          </a:p>
          <a:p>
            <a:pPr marL="375030" indent="-375030">
              <a:spcBef>
                <a:spcPct val="20000"/>
              </a:spcBef>
              <a:buClr>
                <a:schemeClr val="tx1"/>
              </a:buClr>
              <a:buFontTx/>
              <a:buChar char="-"/>
            </a:pPr>
            <a:r>
              <a:rPr lang="en-US" sz="2000" dirty="0">
                <a:latin typeface="Cambria" pitchFamily="18" charset="0"/>
              </a:rPr>
              <a:t>Leader may dominate</a:t>
            </a:r>
            <a:r>
              <a:rPr lang="en-US" sz="2800" b="1" dirty="0"/>
              <a:t>.</a:t>
            </a:r>
          </a:p>
        </p:txBody>
      </p:sp>
      <p:pic>
        <p:nvPicPr>
          <p:cNvPr id="169987" name="Picture 3"/>
          <p:cNvPicPr>
            <a:picLocks noChangeArrowheads="1"/>
          </p:cNvPicPr>
          <p:nvPr/>
        </p:nvPicPr>
        <p:blipFill>
          <a:blip r:embed="rId3"/>
          <a:srcRect/>
          <a:stretch>
            <a:fillRect/>
          </a:stretch>
        </p:blipFill>
        <p:spPr bwMode="auto">
          <a:xfrm>
            <a:off x="4758972" y="3537858"/>
            <a:ext cx="4199820" cy="2813277"/>
          </a:xfrm>
          <a:prstGeom prst="rect">
            <a:avLst/>
          </a:prstGeom>
          <a:noFill/>
          <a:ln w="12700">
            <a:noFill/>
            <a:miter lim="800000"/>
            <a:headEnd/>
            <a:tailEnd/>
          </a:ln>
          <a:effectLst>
            <a:outerShdw dist="17961" dir="18900000" algn="ctr" rotWithShape="0">
              <a:schemeClr val="folHlink"/>
            </a:outerShdw>
          </a:effectLst>
        </p:spPr>
      </p:pic>
      <p:sp>
        <p:nvSpPr>
          <p:cNvPr id="169989" name="Rectangle 5"/>
          <p:cNvSpPr>
            <a:spLocks noGrp="1" noChangeArrowheads="1"/>
          </p:cNvSpPr>
          <p:nvPr>
            <p:ph type="title"/>
          </p:nvPr>
        </p:nvSpPr>
        <p:spPr>
          <a:xfrm>
            <a:off x="1372306" y="457200"/>
            <a:ext cx="7771694" cy="816429"/>
          </a:xfrm>
        </p:spPr>
        <p:txBody>
          <a:bodyPr lIns="100008" tIns="50004" rIns="100008" bIns="50004">
            <a:normAutofit/>
          </a:bodyPr>
          <a:lstStyle/>
          <a:p>
            <a:pPr algn="ctr"/>
            <a:r>
              <a:rPr lang="en-US" sz="3600" dirty="0">
                <a:latin typeface="Cambria" pitchFamily="18" charset="0"/>
              </a:rPr>
              <a:t>Jury of Executive Opinion</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lide Number Placeholder 3"/>
          <p:cNvSpPr>
            <a:spLocks noGrp="1"/>
          </p:cNvSpPr>
          <p:nvPr>
            <p:ph type="sldNum" sz="quarter" idx="10"/>
          </p:nvPr>
        </p:nvSpPr>
        <p:spPr/>
        <p:txBody>
          <a:bodyPr lIns="100008" tIns="50004" rIns="100008" bIns="50004"/>
          <a:lstStyle/>
          <a:p>
            <a:r>
              <a:rPr lang="en-US" dirty="0"/>
              <a:t>4-</a:t>
            </a:r>
            <a:fld id="{B084D391-7810-47F0-B79F-2E35369B1238}" type="slidenum">
              <a:rPr lang="en-US"/>
              <a:pPr/>
              <a:t>18</a:t>
            </a:fld>
            <a:endParaRPr lang="en-US" sz="1400" dirty="0"/>
          </a:p>
        </p:txBody>
      </p:sp>
      <p:sp>
        <p:nvSpPr>
          <p:cNvPr id="172034" name="Rectangle 2"/>
          <p:cNvSpPr>
            <a:spLocks noGrp="1" noChangeArrowheads="1"/>
          </p:cNvSpPr>
          <p:nvPr>
            <p:ph type="title"/>
          </p:nvPr>
        </p:nvSpPr>
        <p:spPr>
          <a:xfrm>
            <a:off x="1372306" y="304800"/>
            <a:ext cx="7771694" cy="816429"/>
          </a:xfrm>
        </p:spPr>
        <p:txBody>
          <a:bodyPr lIns="99994" tIns="49997" rIns="99994" bIns="49997" anchor="t">
            <a:normAutofit/>
          </a:bodyPr>
          <a:lstStyle/>
          <a:p>
            <a:pPr algn="ctr"/>
            <a:r>
              <a:rPr lang="en-US" sz="4000" dirty="0">
                <a:latin typeface="Cambria" pitchFamily="18" charset="0"/>
              </a:rPr>
              <a:t>Sales Force Composite</a:t>
            </a:r>
          </a:p>
        </p:txBody>
      </p:sp>
      <p:sp>
        <p:nvSpPr>
          <p:cNvPr id="172035" name="Rectangle 3"/>
          <p:cNvSpPr>
            <a:spLocks noChangeArrowheads="1"/>
          </p:cNvSpPr>
          <p:nvPr/>
        </p:nvSpPr>
        <p:spPr bwMode="auto">
          <a:xfrm>
            <a:off x="1219200" y="1371600"/>
            <a:ext cx="5018263" cy="4340679"/>
          </a:xfrm>
          <a:prstGeom prst="rect">
            <a:avLst/>
          </a:prstGeom>
          <a:noFill/>
          <a:ln w="12700">
            <a:noFill/>
            <a:miter lim="800000"/>
            <a:headEnd/>
            <a:tailEnd/>
          </a:ln>
          <a:effectLst/>
        </p:spPr>
        <p:txBody>
          <a:bodyPr lIns="98954" tIns="48608" rIns="98954" bIns="48608"/>
          <a:lstStyle/>
          <a:p>
            <a:pPr marL="375030" indent="-375030">
              <a:spcBef>
                <a:spcPct val="30000"/>
              </a:spcBef>
              <a:buClr>
                <a:srgbClr val="FF9933"/>
              </a:buClr>
              <a:buFont typeface="Symbol" pitchFamily="18" charset="2"/>
              <a:buChar char="¨"/>
            </a:pPr>
            <a:r>
              <a:rPr lang="en-US" sz="2000" dirty="0">
                <a:latin typeface="Cambria" pitchFamily="18" charset="0"/>
              </a:rPr>
              <a:t>Each salesperson projects their sales.</a:t>
            </a:r>
          </a:p>
          <a:p>
            <a:pPr marL="375030" indent="-375030">
              <a:spcBef>
                <a:spcPct val="30000"/>
              </a:spcBef>
              <a:buClr>
                <a:srgbClr val="FF9933"/>
              </a:buClr>
              <a:buFont typeface="Symbol" pitchFamily="18" charset="2"/>
              <a:buChar char="¨"/>
            </a:pPr>
            <a:r>
              <a:rPr lang="en-US" sz="2000" dirty="0">
                <a:latin typeface="Cambria" pitchFamily="18" charset="0"/>
              </a:rPr>
              <a:t>Aggregate projections at district &amp; national levels.</a:t>
            </a:r>
          </a:p>
          <a:p>
            <a:pPr marL="1248363" lvl="2" indent="-248284">
              <a:spcBef>
                <a:spcPct val="30000"/>
              </a:spcBef>
              <a:buClr>
                <a:srgbClr val="FF9933"/>
              </a:buClr>
              <a:buSzPct val="80000"/>
              <a:buFont typeface="Symbol" pitchFamily="18" charset="2"/>
              <a:buChar char="¨"/>
            </a:pPr>
            <a:endParaRPr lang="en-US" sz="2000" dirty="0">
              <a:latin typeface="Cambria" pitchFamily="18" charset="0"/>
            </a:endParaRPr>
          </a:p>
          <a:p>
            <a:pPr marL="375030" indent="-375030">
              <a:spcBef>
                <a:spcPct val="30000"/>
              </a:spcBef>
              <a:buClr>
                <a:schemeClr val="tx1"/>
              </a:buClr>
              <a:buFontTx/>
              <a:buChar char="+"/>
            </a:pPr>
            <a:r>
              <a:rPr lang="en-US" sz="2000" dirty="0">
                <a:latin typeface="Cambria" pitchFamily="18" charset="0"/>
              </a:rPr>
              <a:t>Sales rep’s know customers.</a:t>
            </a:r>
          </a:p>
          <a:p>
            <a:pPr marL="375030" indent="-375030">
              <a:spcBef>
                <a:spcPct val="30000"/>
              </a:spcBef>
              <a:buClr>
                <a:schemeClr val="tx1"/>
              </a:buClr>
              <a:buFontTx/>
              <a:buChar char="-"/>
            </a:pPr>
            <a:r>
              <a:rPr lang="en-US" sz="2000" dirty="0">
                <a:latin typeface="Cambria" pitchFamily="18" charset="0"/>
              </a:rPr>
              <a:t>Must not reward inaccurate forecasts.</a:t>
            </a:r>
          </a:p>
          <a:p>
            <a:pPr marL="812564" lvl="1" indent="-312525">
              <a:spcBef>
                <a:spcPct val="30000"/>
              </a:spcBef>
              <a:buClr>
                <a:srgbClr val="FF9933"/>
              </a:buClr>
              <a:buSzPct val="80000"/>
              <a:buFont typeface="Symbol" pitchFamily="18" charset="2"/>
              <a:buChar char="¨"/>
            </a:pPr>
            <a:r>
              <a:rPr lang="en-US" sz="2000" dirty="0">
                <a:latin typeface="Cambria" pitchFamily="18" charset="0"/>
              </a:rPr>
              <a:t>May over- or under-forecast to acquire more resources.</a:t>
            </a:r>
          </a:p>
        </p:txBody>
      </p:sp>
      <p:grpSp>
        <p:nvGrpSpPr>
          <p:cNvPr id="2" name="Group 363"/>
          <p:cNvGrpSpPr>
            <a:grpSpLocks/>
          </p:cNvGrpSpPr>
          <p:nvPr/>
        </p:nvGrpSpPr>
        <p:grpSpPr bwMode="auto">
          <a:xfrm>
            <a:off x="5362222" y="2401661"/>
            <a:ext cx="3400778" cy="3610995"/>
            <a:chOff x="3040" y="1412"/>
            <a:chExt cx="1798" cy="2123"/>
          </a:xfrm>
        </p:grpSpPr>
        <p:sp>
          <p:nvSpPr>
            <p:cNvPr id="172037" name="Freeform 5"/>
            <p:cNvSpPr>
              <a:spLocks/>
            </p:cNvSpPr>
            <p:nvPr/>
          </p:nvSpPr>
          <p:spPr bwMode="auto">
            <a:xfrm>
              <a:off x="3501" y="1721"/>
              <a:ext cx="902" cy="216"/>
            </a:xfrm>
            <a:custGeom>
              <a:avLst/>
              <a:gdLst/>
              <a:ahLst/>
              <a:cxnLst>
                <a:cxn ang="0">
                  <a:pos x="0" y="1001"/>
                </a:cxn>
                <a:cxn ang="0">
                  <a:pos x="29" y="1030"/>
                </a:cxn>
                <a:cxn ang="0">
                  <a:pos x="1319" y="1030"/>
                </a:cxn>
                <a:cxn ang="0">
                  <a:pos x="1319" y="29"/>
                </a:cxn>
                <a:cxn ang="0">
                  <a:pos x="1291" y="0"/>
                </a:cxn>
                <a:cxn ang="0">
                  <a:pos x="0" y="1001"/>
                </a:cxn>
              </a:cxnLst>
              <a:rect l="0" t="0" r="r" b="b"/>
              <a:pathLst>
                <a:path w="1320" h="1031">
                  <a:moveTo>
                    <a:pt x="0" y="1001"/>
                  </a:moveTo>
                  <a:lnTo>
                    <a:pt x="29" y="1030"/>
                  </a:lnTo>
                  <a:lnTo>
                    <a:pt x="1319" y="1030"/>
                  </a:lnTo>
                  <a:lnTo>
                    <a:pt x="1319" y="29"/>
                  </a:lnTo>
                  <a:lnTo>
                    <a:pt x="1291" y="0"/>
                  </a:lnTo>
                  <a:lnTo>
                    <a:pt x="0" y="1001"/>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38" name="Freeform 6"/>
            <p:cNvSpPr>
              <a:spLocks/>
            </p:cNvSpPr>
            <p:nvPr/>
          </p:nvSpPr>
          <p:spPr bwMode="auto">
            <a:xfrm>
              <a:off x="3501" y="1721"/>
              <a:ext cx="906" cy="216"/>
            </a:xfrm>
            <a:custGeom>
              <a:avLst/>
              <a:gdLst/>
              <a:ahLst/>
              <a:cxnLst>
                <a:cxn ang="0">
                  <a:pos x="0" y="1007"/>
                </a:cxn>
                <a:cxn ang="0">
                  <a:pos x="29" y="1036"/>
                </a:cxn>
                <a:cxn ang="0">
                  <a:pos x="1325" y="1036"/>
                </a:cxn>
                <a:cxn ang="0">
                  <a:pos x="1325" y="29"/>
                </a:cxn>
                <a:cxn ang="0">
                  <a:pos x="1297" y="0"/>
                </a:cxn>
                <a:cxn ang="0">
                  <a:pos x="0" y="1007"/>
                </a:cxn>
              </a:cxnLst>
              <a:rect l="0" t="0" r="r" b="b"/>
              <a:pathLst>
                <a:path w="1326" h="1037">
                  <a:moveTo>
                    <a:pt x="0" y="1007"/>
                  </a:moveTo>
                  <a:lnTo>
                    <a:pt x="29" y="1036"/>
                  </a:lnTo>
                  <a:lnTo>
                    <a:pt x="1325" y="1036"/>
                  </a:lnTo>
                  <a:lnTo>
                    <a:pt x="1325" y="29"/>
                  </a:lnTo>
                  <a:lnTo>
                    <a:pt x="1297" y="0"/>
                  </a:lnTo>
                  <a:lnTo>
                    <a:pt x="0" y="100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39" name="Freeform 7"/>
            <p:cNvSpPr>
              <a:spLocks/>
            </p:cNvSpPr>
            <p:nvPr/>
          </p:nvSpPr>
          <p:spPr bwMode="auto">
            <a:xfrm>
              <a:off x="3501" y="1721"/>
              <a:ext cx="883" cy="216"/>
            </a:xfrm>
            <a:custGeom>
              <a:avLst/>
              <a:gdLst/>
              <a:ahLst/>
              <a:cxnLst>
                <a:cxn ang="0">
                  <a:pos x="1291" y="1001"/>
                </a:cxn>
                <a:cxn ang="0">
                  <a:pos x="1291" y="0"/>
                </a:cxn>
                <a:cxn ang="0">
                  <a:pos x="0" y="0"/>
                </a:cxn>
                <a:cxn ang="0">
                  <a:pos x="0" y="1001"/>
                </a:cxn>
                <a:cxn ang="0">
                  <a:pos x="1291" y="1001"/>
                </a:cxn>
              </a:cxnLst>
              <a:rect l="0" t="0" r="r" b="b"/>
              <a:pathLst>
                <a:path w="1292" h="1002">
                  <a:moveTo>
                    <a:pt x="1291" y="1001"/>
                  </a:moveTo>
                  <a:lnTo>
                    <a:pt x="1291" y="0"/>
                  </a:lnTo>
                  <a:lnTo>
                    <a:pt x="0" y="0"/>
                  </a:lnTo>
                  <a:lnTo>
                    <a:pt x="0" y="1001"/>
                  </a:lnTo>
                  <a:lnTo>
                    <a:pt x="1291" y="1001"/>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40" name="Freeform 8"/>
            <p:cNvSpPr>
              <a:spLocks/>
            </p:cNvSpPr>
            <p:nvPr/>
          </p:nvSpPr>
          <p:spPr bwMode="auto">
            <a:xfrm>
              <a:off x="3501" y="1721"/>
              <a:ext cx="887" cy="216"/>
            </a:xfrm>
            <a:custGeom>
              <a:avLst/>
              <a:gdLst/>
              <a:ahLst/>
              <a:cxnLst>
                <a:cxn ang="0">
                  <a:pos x="1297" y="1007"/>
                </a:cxn>
                <a:cxn ang="0">
                  <a:pos x="1297" y="0"/>
                </a:cxn>
                <a:cxn ang="0">
                  <a:pos x="0" y="0"/>
                </a:cxn>
                <a:cxn ang="0">
                  <a:pos x="0" y="1007"/>
                </a:cxn>
                <a:cxn ang="0">
                  <a:pos x="1297" y="1007"/>
                </a:cxn>
              </a:cxnLst>
              <a:rect l="0" t="0" r="r" b="b"/>
              <a:pathLst>
                <a:path w="1298" h="1008">
                  <a:moveTo>
                    <a:pt x="1297" y="1007"/>
                  </a:moveTo>
                  <a:lnTo>
                    <a:pt x="1297" y="0"/>
                  </a:lnTo>
                  <a:lnTo>
                    <a:pt x="0" y="0"/>
                  </a:lnTo>
                  <a:lnTo>
                    <a:pt x="0" y="1007"/>
                  </a:lnTo>
                  <a:lnTo>
                    <a:pt x="1297" y="100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41" name="Freeform 9"/>
            <p:cNvSpPr>
              <a:spLocks/>
            </p:cNvSpPr>
            <p:nvPr/>
          </p:nvSpPr>
          <p:spPr bwMode="auto">
            <a:xfrm>
              <a:off x="3614" y="1551"/>
              <a:ext cx="675" cy="216"/>
            </a:xfrm>
            <a:custGeom>
              <a:avLst/>
              <a:gdLst/>
              <a:ahLst/>
              <a:cxnLst>
                <a:cxn ang="0">
                  <a:pos x="987" y="146"/>
                </a:cxn>
                <a:cxn ang="0">
                  <a:pos x="987" y="0"/>
                </a:cxn>
                <a:cxn ang="0">
                  <a:pos x="0" y="0"/>
                </a:cxn>
                <a:cxn ang="0">
                  <a:pos x="0" y="146"/>
                </a:cxn>
                <a:cxn ang="0">
                  <a:pos x="987" y="146"/>
                </a:cxn>
              </a:cxnLst>
              <a:rect l="0" t="0" r="r" b="b"/>
              <a:pathLst>
                <a:path w="988" h="147">
                  <a:moveTo>
                    <a:pt x="987" y="146"/>
                  </a:moveTo>
                  <a:lnTo>
                    <a:pt x="987" y="0"/>
                  </a:lnTo>
                  <a:lnTo>
                    <a:pt x="0" y="0"/>
                  </a:lnTo>
                  <a:lnTo>
                    <a:pt x="0" y="146"/>
                  </a:lnTo>
                  <a:lnTo>
                    <a:pt x="987" y="146"/>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42" name="Freeform 10"/>
            <p:cNvSpPr>
              <a:spLocks/>
            </p:cNvSpPr>
            <p:nvPr/>
          </p:nvSpPr>
          <p:spPr bwMode="auto">
            <a:xfrm>
              <a:off x="4524" y="2179"/>
              <a:ext cx="208" cy="216"/>
            </a:xfrm>
            <a:custGeom>
              <a:avLst/>
              <a:gdLst/>
              <a:ahLst/>
              <a:cxnLst>
                <a:cxn ang="0">
                  <a:pos x="124" y="129"/>
                </a:cxn>
                <a:cxn ang="0">
                  <a:pos x="142" y="95"/>
                </a:cxn>
                <a:cxn ang="0">
                  <a:pos x="171" y="54"/>
                </a:cxn>
                <a:cxn ang="0">
                  <a:pos x="206" y="19"/>
                </a:cxn>
                <a:cxn ang="0">
                  <a:pos x="243" y="4"/>
                </a:cxn>
                <a:cxn ang="0">
                  <a:pos x="275" y="1"/>
                </a:cxn>
                <a:cxn ang="0">
                  <a:pos x="293" y="17"/>
                </a:cxn>
                <a:cxn ang="0">
                  <a:pos x="293" y="57"/>
                </a:cxn>
                <a:cxn ang="0">
                  <a:pos x="279" y="112"/>
                </a:cxn>
                <a:cxn ang="0">
                  <a:pos x="270" y="147"/>
                </a:cxn>
                <a:cxn ang="0">
                  <a:pos x="266" y="164"/>
                </a:cxn>
                <a:cxn ang="0">
                  <a:pos x="265" y="169"/>
                </a:cxn>
                <a:cxn ang="0">
                  <a:pos x="277" y="164"/>
                </a:cxn>
                <a:cxn ang="0">
                  <a:pos x="296" y="168"/>
                </a:cxn>
                <a:cxn ang="0">
                  <a:pos x="303" y="188"/>
                </a:cxn>
                <a:cxn ang="0">
                  <a:pos x="292" y="210"/>
                </a:cxn>
                <a:cxn ang="0">
                  <a:pos x="273" y="224"/>
                </a:cxn>
                <a:cxn ang="0">
                  <a:pos x="265" y="231"/>
                </a:cxn>
                <a:cxn ang="0">
                  <a:pos x="265" y="246"/>
                </a:cxn>
                <a:cxn ang="0">
                  <a:pos x="266" y="277"/>
                </a:cxn>
                <a:cxn ang="0">
                  <a:pos x="269" y="314"/>
                </a:cxn>
                <a:cxn ang="0">
                  <a:pos x="275" y="353"/>
                </a:cxn>
                <a:cxn ang="0">
                  <a:pos x="278" y="398"/>
                </a:cxn>
                <a:cxn ang="0">
                  <a:pos x="274" y="449"/>
                </a:cxn>
                <a:cxn ang="0">
                  <a:pos x="258" y="494"/>
                </a:cxn>
                <a:cxn ang="0">
                  <a:pos x="229" y="519"/>
                </a:cxn>
                <a:cxn ang="0">
                  <a:pos x="216" y="528"/>
                </a:cxn>
                <a:cxn ang="0">
                  <a:pos x="165" y="677"/>
                </a:cxn>
                <a:cxn ang="0">
                  <a:pos x="107" y="593"/>
                </a:cxn>
                <a:cxn ang="0">
                  <a:pos x="96" y="573"/>
                </a:cxn>
                <a:cxn ang="0">
                  <a:pos x="75" y="544"/>
                </a:cxn>
                <a:cxn ang="0">
                  <a:pos x="39" y="518"/>
                </a:cxn>
                <a:cxn ang="0">
                  <a:pos x="10" y="508"/>
                </a:cxn>
                <a:cxn ang="0">
                  <a:pos x="1" y="505"/>
                </a:cxn>
                <a:cxn ang="0">
                  <a:pos x="3" y="495"/>
                </a:cxn>
                <a:cxn ang="0">
                  <a:pos x="16" y="458"/>
                </a:cxn>
                <a:cxn ang="0">
                  <a:pos x="35" y="412"/>
                </a:cxn>
                <a:cxn ang="0">
                  <a:pos x="60" y="375"/>
                </a:cxn>
                <a:cxn ang="0">
                  <a:pos x="103" y="330"/>
                </a:cxn>
                <a:cxn ang="0">
                  <a:pos x="135" y="290"/>
                </a:cxn>
                <a:cxn ang="0">
                  <a:pos x="130" y="297"/>
                </a:cxn>
                <a:cxn ang="0">
                  <a:pos x="112" y="317"/>
                </a:cxn>
                <a:cxn ang="0">
                  <a:pos x="83" y="330"/>
                </a:cxn>
                <a:cxn ang="0">
                  <a:pos x="48" y="322"/>
                </a:cxn>
                <a:cxn ang="0">
                  <a:pos x="23" y="291"/>
                </a:cxn>
                <a:cxn ang="0">
                  <a:pos x="23" y="252"/>
                </a:cxn>
                <a:cxn ang="0">
                  <a:pos x="42" y="211"/>
                </a:cxn>
                <a:cxn ang="0">
                  <a:pos x="79" y="178"/>
                </a:cxn>
                <a:cxn ang="0">
                  <a:pos x="120" y="150"/>
                </a:cxn>
                <a:cxn ang="0">
                  <a:pos x="120" y="138"/>
                </a:cxn>
              </a:cxnLst>
              <a:rect l="0" t="0" r="r" b="b"/>
              <a:pathLst>
                <a:path w="304" h="678">
                  <a:moveTo>
                    <a:pt x="120" y="138"/>
                  </a:moveTo>
                  <a:lnTo>
                    <a:pt x="120" y="137"/>
                  </a:lnTo>
                  <a:lnTo>
                    <a:pt x="122" y="134"/>
                  </a:lnTo>
                  <a:lnTo>
                    <a:pt x="124" y="129"/>
                  </a:lnTo>
                  <a:lnTo>
                    <a:pt x="126" y="122"/>
                  </a:lnTo>
                  <a:lnTo>
                    <a:pt x="131" y="114"/>
                  </a:lnTo>
                  <a:lnTo>
                    <a:pt x="136" y="105"/>
                  </a:lnTo>
                  <a:lnTo>
                    <a:pt x="142" y="95"/>
                  </a:lnTo>
                  <a:lnTo>
                    <a:pt x="148" y="85"/>
                  </a:lnTo>
                  <a:lnTo>
                    <a:pt x="156" y="74"/>
                  </a:lnTo>
                  <a:lnTo>
                    <a:pt x="163" y="63"/>
                  </a:lnTo>
                  <a:lnTo>
                    <a:pt x="171" y="54"/>
                  </a:lnTo>
                  <a:lnTo>
                    <a:pt x="179" y="43"/>
                  </a:lnTo>
                  <a:lnTo>
                    <a:pt x="187" y="34"/>
                  </a:lnTo>
                  <a:lnTo>
                    <a:pt x="197" y="26"/>
                  </a:lnTo>
                  <a:lnTo>
                    <a:pt x="206" y="19"/>
                  </a:lnTo>
                  <a:lnTo>
                    <a:pt x="216" y="14"/>
                  </a:lnTo>
                  <a:lnTo>
                    <a:pt x="226" y="10"/>
                  </a:lnTo>
                  <a:lnTo>
                    <a:pt x="234" y="7"/>
                  </a:lnTo>
                  <a:lnTo>
                    <a:pt x="243" y="4"/>
                  </a:lnTo>
                  <a:lnTo>
                    <a:pt x="252" y="2"/>
                  </a:lnTo>
                  <a:lnTo>
                    <a:pt x="261" y="1"/>
                  </a:lnTo>
                  <a:lnTo>
                    <a:pt x="268" y="0"/>
                  </a:lnTo>
                  <a:lnTo>
                    <a:pt x="275" y="1"/>
                  </a:lnTo>
                  <a:lnTo>
                    <a:pt x="280" y="3"/>
                  </a:lnTo>
                  <a:lnTo>
                    <a:pt x="286" y="6"/>
                  </a:lnTo>
                  <a:lnTo>
                    <a:pt x="290" y="11"/>
                  </a:lnTo>
                  <a:lnTo>
                    <a:pt x="293" y="17"/>
                  </a:lnTo>
                  <a:lnTo>
                    <a:pt x="295" y="25"/>
                  </a:lnTo>
                  <a:lnTo>
                    <a:pt x="296" y="34"/>
                  </a:lnTo>
                  <a:lnTo>
                    <a:pt x="296" y="45"/>
                  </a:lnTo>
                  <a:lnTo>
                    <a:pt x="293" y="57"/>
                  </a:lnTo>
                  <a:lnTo>
                    <a:pt x="290" y="72"/>
                  </a:lnTo>
                  <a:lnTo>
                    <a:pt x="286" y="87"/>
                  </a:lnTo>
                  <a:lnTo>
                    <a:pt x="282" y="100"/>
                  </a:lnTo>
                  <a:lnTo>
                    <a:pt x="279" y="112"/>
                  </a:lnTo>
                  <a:lnTo>
                    <a:pt x="277" y="122"/>
                  </a:lnTo>
                  <a:lnTo>
                    <a:pt x="274" y="132"/>
                  </a:lnTo>
                  <a:lnTo>
                    <a:pt x="272" y="140"/>
                  </a:lnTo>
                  <a:lnTo>
                    <a:pt x="270" y="147"/>
                  </a:lnTo>
                  <a:lnTo>
                    <a:pt x="269" y="152"/>
                  </a:lnTo>
                  <a:lnTo>
                    <a:pt x="268" y="157"/>
                  </a:lnTo>
                  <a:lnTo>
                    <a:pt x="267" y="161"/>
                  </a:lnTo>
                  <a:lnTo>
                    <a:pt x="266" y="164"/>
                  </a:lnTo>
                  <a:lnTo>
                    <a:pt x="265" y="166"/>
                  </a:lnTo>
                  <a:lnTo>
                    <a:pt x="265" y="168"/>
                  </a:lnTo>
                  <a:lnTo>
                    <a:pt x="265" y="169"/>
                  </a:lnTo>
                  <a:lnTo>
                    <a:pt x="265" y="169"/>
                  </a:lnTo>
                  <a:lnTo>
                    <a:pt x="266" y="169"/>
                  </a:lnTo>
                  <a:lnTo>
                    <a:pt x="268" y="168"/>
                  </a:lnTo>
                  <a:lnTo>
                    <a:pt x="273" y="166"/>
                  </a:lnTo>
                  <a:lnTo>
                    <a:pt x="277" y="164"/>
                  </a:lnTo>
                  <a:lnTo>
                    <a:pt x="281" y="163"/>
                  </a:lnTo>
                  <a:lnTo>
                    <a:pt x="287" y="163"/>
                  </a:lnTo>
                  <a:lnTo>
                    <a:pt x="291" y="164"/>
                  </a:lnTo>
                  <a:lnTo>
                    <a:pt x="296" y="168"/>
                  </a:lnTo>
                  <a:lnTo>
                    <a:pt x="299" y="171"/>
                  </a:lnTo>
                  <a:lnTo>
                    <a:pt x="301" y="176"/>
                  </a:lnTo>
                  <a:lnTo>
                    <a:pt x="303" y="182"/>
                  </a:lnTo>
                  <a:lnTo>
                    <a:pt x="303" y="188"/>
                  </a:lnTo>
                  <a:lnTo>
                    <a:pt x="303" y="194"/>
                  </a:lnTo>
                  <a:lnTo>
                    <a:pt x="301" y="200"/>
                  </a:lnTo>
                  <a:lnTo>
                    <a:pt x="298" y="205"/>
                  </a:lnTo>
                  <a:lnTo>
                    <a:pt x="292" y="210"/>
                  </a:lnTo>
                  <a:lnTo>
                    <a:pt x="286" y="214"/>
                  </a:lnTo>
                  <a:lnTo>
                    <a:pt x="280" y="218"/>
                  </a:lnTo>
                  <a:lnTo>
                    <a:pt x="277" y="221"/>
                  </a:lnTo>
                  <a:lnTo>
                    <a:pt x="273" y="224"/>
                  </a:lnTo>
                  <a:lnTo>
                    <a:pt x="269" y="227"/>
                  </a:lnTo>
                  <a:lnTo>
                    <a:pt x="267" y="229"/>
                  </a:lnTo>
                  <a:lnTo>
                    <a:pt x="265" y="230"/>
                  </a:lnTo>
                  <a:lnTo>
                    <a:pt x="265" y="231"/>
                  </a:lnTo>
                  <a:lnTo>
                    <a:pt x="265" y="233"/>
                  </a:lnTo>
                  <a:lnTo>
                    <a:pt x="265" y="236"/>
                  </a:lnTo>
                  <a:lnTo>
                    <a:pt x="265" y="241"/>
                  </a:lnTo>
                  <a:lnTo>
                    <a:pt x="265" y="246"/>
                  </a:lnTo>
                  <a:lnTo>
                    <a:pt x="265" y="253"/>
                  </a:lnTo>
                  <a:lnTo>
                    <a:pt x="265" y="260"/>
                  </a:lnTo>
                  <a:lnTo>
                    <a:pt x="266" y="268"/>
                  </a:lnTo>
                  <a:lnTo>
                    <a:pt x="266" y="277"/>
                  </a:lnTo>
                  <a:lnTo>
                    <a:pt x="267" y="285"/>
                  </a:lnTo>
                  <a:lnTo>
                    <a:pt x="267" y="294"/>
                  </a:lnTo>
                  <a:lnTo>
                    <a:pt x="268" y="304"/>
                  </a:lnTo>
                  <a:lnTo>
                    <a:pt x="269" y="314"/>
                  </a:lnTo>
                  <a:lnTo>
                    <a:pt x="270" y="324"/>
                  </a:lnTo>
                  <a:lnTo>
                    <a:pt x="271" y="333"/>
                  </a:lnTo>
                  <a:lnTo>
                    <a:pt x="273" y="343"/>
                  </a:lnTo>
                  <a:lnTo>
                    <a:pt x="275" y="353"/>
                  </a:lnTo>
                  <a:lnTo>
                    <a:pt x="276" y="363"/>
                  </a:lnTo>
                  <a:lnTo>
                    <a:pt x="277" y="375"/>
                  </a:lnTo>
                  <a:lnTo>
                    <a:pt x="278" y="387"/>
                  </a:lnTo>
                  <a:lnTo>
                    <a:pt x="278" y="398"/>
                  </a:lnTo>
                  <a:lnTo>
                    <a:pt x="278" y="411"/>
                  </a:lnTo>
                  <a:lnTo>
                    <a:pt x="277" y="424"/>
                  </a:lnTo>
                  <a:lnTo>
                    <a:pt x="276" y="437"/>
                  </a:lnTo>
                  <a:lnTo>
                    <a:pt x="274" y="449"/>
                  </a:lnTo>
                  <a:lnTo>
                    <a:pt x="271" y="461"/>
                  </a:lnTo>
                  <a:lnTo>
                    <a:pt x="267" y="473"/>
                  </a:lnTo>
                  <a:lnTo>
                    <a:pt x="263" y="484"/>
                  </a:lnTo>
                  <a:lnTo>
                    <a:pt x="258" y="494"/>
                  </a:lnTo>
                  <a:lnTo>
                    <a:pt x="251" y="502"/>
                  </a:lnTo>
                  <a:lnTo>
                    <a:pt x="244" y="509"/>
                  </a:lnTo>
                  <a:lnTo>
                    <a:pt x="235" y="515"/>
                  </a:lnTo>
                  <a:lnTo>
                    <a:pt x="229" y="519"/>
                  </a:lnTo>
                  <a:lnTo>
                    <a:pt x="224" y="522"/>
                  </a:lnTo>
                  <a:lnTo>
                    <a:pt x="220" y="525"/>
                  </a:lnTo>
                  <a:lnTo>
                    <a:pt x="217" y="527"/>
                  </a:lnTo>
                  <a:lnTo>
                    <a:pt x="216" y="528"/>
                  </a:lnTo>
                  <a:lnTo>
                    <a:pt x="214" y="529"/>
                  </a:lnTo>
                  <a:lnTo>
                    <a:pt x="214" y="530"/>
                  </a:lnTo>
                  <a:lnTo>
                    <a:pt x="232" y="651"/>
                  </a:lnTo>
                  <a:lnTo>
                    <a:pt x="165" y="677"/>
                  </a:lnTo>
                  <a:lnTo>
                    <a:pt x="93" y="639"/>
                  </a:lnTo>
                  <a:lnTo>
                    <a:pt x="108" y="596"/>
                  </a:lnTo>
                  <a:lnTo>
                    <a:pt x="108" y="595"/>
                  </a:lnTo>
                  <a:lnTo>
                    <a:pt x="107" y="593"/>
                  </a:lnTo>
                  <a:lnTo>
                    <a:pt x="105" y="590"/>
                  </a:lnTo>
                  <a:lnTo>
                    <a:pt x="103" y="585"/>
                  </a:lnTo>
                  <a:lnTo>
                    <a:pt x="100" y="580"/>
                  </a:lnTo>
                  <a:lnTo>
                    <a:pt x="96" y="573"/>
                  </a:lnTo>
                  <a:lnTo>
                    <a:pt x="92" y="566"/>
                  </a:lnTo>
                  <a:lnTo>
                    <a:pt x="87" y="559"/>
                  </a:lnTo>
                  <a:lnTo>
                    <a:pt x="80" y="552"/>
                  </a:lnTo>
                  <a:lnTo>
                    <a:pt x="75" y="544"/>
                  </a:lnTo>
                  <a:lnTo>
                    <a:pt x="67" y="537"/>
                  </a:lnTo>
                  <a:lnTo>
                    <a:pt x="58" y="530"/>
                  </a:lnTo>
                  <a:lnTo>
                    <a:pt x="50" y="523"/>
                  </a:lnTo>
                  <a:lnTo>
                    <a:pt x="39" y="518"/>
                  </a:lnTo>
                  <a:lnTo>
                    <a:pt x="28" y="513"/>
                  </a:lnTo>
                  <a:lnTo>
                    <a:pt x="17" y="509"/>
                  </a:lnTo>
                  <a:lnTo>
                    <a:pt x="13" y="508"/>
                  </a:lnTo>
                  <a:lnTo>
                    <a:pt x="10" y="508"/>
                  </a:lnTo>
                  <a:lnTo>
                    <a:pt x="7" y="507"/>
                  </a:lnTo>
                  <a:lnTo>
                    <a:pt x="4" y="506"/>
                  </a:lnTo>
                  <a:lnTo>
                    <a:pt x="3" y="506"/>
                  </a:lnTo>
                  <a:lnTo>
                    <a:pt x="1" y="505"/>
                  </a:lnTo>
                  <a:lnTo>
                    <a:pt x="0" y="505"/>
                  </a:lnTo>
                  <a:lnTo>
                    <a:pt x="1" y="504"/>
                  </a:lnTo>
                  <a:lnTo>
                    <a:pt x="2" y="500"/>
                  </a:lnTo>
                  <a:lnTo>
                    <a:pt x="3" y="495"/>
                  </a:lnTo>
                  <a:lnTo>
                    <a:pt x="6" y="487"/>
                  </a:lnTo>
                  <a:lnTo>
                    <a:pt x="8" y="478"/>
                  </a:lnTo>
                  <a:lnTo>
                    <a:pt x="12" y="469"/>
                  </a:lnTo>
                  <a:lnTo>
                    <a:pt x="16" y="458"/>
                  </a:lnTo>
                  <a:lnTo>
                    <a:pt x="20" y="447"/>
                  </a:lnTo>
                  <a:lnTo>
                    <a:pt x="25" y="435"/>
                  </a:lnTo>
                  <a:lnTo>
                    <a:pt x="29" y="424"/>
                  </a:lnTo>
                  <a:lnTo>
                    <a:pt x="35" y="412"/>
                  </a:lnTo>
                  <a:lnTo>
                    <a:pt x="41" y="401"/>
                  </a:lnTo>
                  <a:lnTo>
                    <a:pt x="46" y="392"/>
                  </a:lnTo>
                  <a:lnTo>
                    <a:pt x="53" y="383"/>
                  </a:lnTo>
                  <a:lnTo>
                    <a:pt x="60" y="375"/>
                  </a:lnTo>
                  <a:lnTo>
                    <a:pt x="66" y="369"/>
                  </a:lnTo>
                  <a:lnTo>
                    <a:pt x="78" y="357"/>
                  </a:lnTo>
                  <a:lnTo>
                    <a:pt x="91" y="344"/>
                  </a:lnTo>
                  <a:lnTo>
                    <a:pt x="103" y="330"/>
                  </a:lnTo>
                  <a:lnTo>
                    <a:pt x="114" y="317"/>
                  </a:lnTo>
                  <a:lnTo>
                    <a:pt x="123" y="306"/>
                  </a:lnTo>
                  <a:lnTo>
                    <a:pt x="130" y="296"/>
                  </a:lnTo>
                  <a:lnTo>
                    <a:pt x="135" y="290"/>
                  </a:lnTo>
                  <a:lnTo>
                    <a:pt x="136" y="288"/>
                  </a:lnTo>
                  <a:lnTo>
                    <a:pt x="135" y="290"/>
                  </a:lnTo>
                  <a:lnTo>
                    <a:pt x="133" y="293"/>
                  </a:lnTo>
                  <a:lnTo>
                    <a:pt x="130" y="297"/>
                  </a:lnTo>
                  <a:lnTo>
                    <a:pt x="126" y="302"/>
                  </a:lnTo>
                  <a:lnTo>
                    <a:pt x="123" y="307"/>
                  </a:lnTo>
                  <a:lnTo>
                    <a:pt x="117" y="312"/>
                  </a:lnTo>
                  <a:lnTo>
                    <a:pt x="112" y="317"/>
                  </a:lnTo>
                  <a:lnTo>
                    <a:pt x="105" y="321"/>
                  </a:lnTo>
                  <a:lnTo>
                    <a:pt x="99" y="325"/>
                  </a:lnTo>
                  <a:lnTo>
                    <a:pt x="91" y="328"/>
                  </a:lnTo>
                  <a:lnTo>
                    <a:pt x="83" y="330"/>
                  </a:lnTo>
                  <a:lnTo>
                    <a:pt x="76" y="331"/>
                  </a:lnTo>
                  <a:lnTo>
                    <a:pt x="67" y="330"/>
                  </a:lnTo>
                  <a:lnTo>
                    <a:pt x="57" y="327"/>
                  </a:lnTo>
                  <a:lnTo>
                    <a:pt x="48" y="322"/>
                  </a:lnTo>
                  <a:lnTo>
                    <a:pt x="39" y="316"/>
                  </a:lnTo>
                  <a:lnTo>
                    <a:pt x="32" y="308"/>
                  </a:lnTo>
                  <a:lnTo>
                    <a:pt x="27" y="300"/>
                  </a:lnTo>
                  <a:lnTo>
                    <a:pt x="23" y="291"/>
                  </a:lnTo>
                  <a:lnTo>
                    <a:pt x="21" y="282"/>
                  </a:lnTo>
                  <a:lnTo>
                    <a:pt x="20" y="272"/>
                  </a:lnTo>
                  <a:lnTo>
                    <a:pt x="21" y="262"/>
                  </a:lnTo>
                  <a:lnTo>
                    <a:pt x="23" y="252"/>
                  </a:lnTo>
                  <a:lnTo>
                    <a:pt x="25" y="241"/>
                  </a:lnTo>
                  <a:lnTo>
                    <a:pt x="29" y="231"/>
                  </a:lnTo>
                  <a:lnTo>
                    <a:pt x="35" y="221"/>
                  </a:lnTo>
                  <a:lnTo>
                    <a:pt x="42" y="211"/>
                  </a:lnTo>
                  <a:lnTo>
                    <a:pt x="50" y="201"/>
                  </a:lnTo>
                  <a:lnTo>
                    <a:pt x="59" y="193"/>
                  </a:lnTo>
                  <a:lnTo>
                    <a:pt x="69" y="185"/>
                  </a:lnTo>
                  <a:lnTo>
                    <a:pt x="79" y="178"/>
                  </a:lnTo>
                  <a:lnTo>
                    <a:pt x="98" y="168"/>
                  </a:lnTo>
                  <a:lnTo>
                    <a:pt x="110" y="160"/>
                  </a:lnTo>
                  <a:lnTo>
                    <a:pt x="117" y="154"/>
                  </a:lnTo>
                  <a:lnTo>
                    <a:pt x="120" y="150"/>
                  </a:lnTo>
                  <a:lnTo>
                    <a:pt x="120" y="147"/>
                  </a:lnTo>
                  <a:lnTo>
                    <a:pt x="120" y="145"/>
                  </a:lnTo>
                  <a:lnTo>
                    <a:pt x="119" y="142"/>
                  </a:lnTo>
                  <a:lnTo>
                    <a:pt x="120" y="138"/>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43" name="Freeform 11"/>
            <p:cNvSpPr>
              <a:spLocks/>
            </p:cNvSpPr>
            <p:nvPr/>
          </p:nvSpPr>
          <p:spPr bwMode="auto">
            <a:xfrm>
              <a:off x="4524" y="2179"/>
              <a:ext cx="212" cy="216"/>
            </a:xfrm>
            <a:custGeom>
              <a:avLst/>
              <a:gdLst/>
              <a:ahLst/>
              <a:cxnLst>
                <a:cxn ang="0">
                  <a:pos x="124" y="135"/>
                </a:cxn>
                <a:cxn ang="0">
                  <a:pos x="139" y="106"/>
                </a:cxn>
                <a:cxn ang="0">
                  <a:pos x="166" y="64"/>
                </a:cxn>
                <a:cxn ang="0">
                  <a:pos x="201" y="26"/>
                </a:cxn>
                <a:cxn ang="0">
                  <a:pos x="239" y="7"/>
                </a:cxn>
                <a:cxn ang="0">
                  <a:pos x="273" y="0"/>
                </a:cxn>
                <a:cxn ang="0">
                  <a:pos x="296" y="11"/>
                </a:cxn>
                <a:cxn ang="0">
                  <a:pos x="302" y="45"/>
                </a:cxn>
                <a:cxn ang="0">
                  <a:pos x="288" y="101"/>
                </a:cxn>
                <a:cxn ang="0">
                  <a:pos x="277" y="141"/>
                </a:cxn>
                <a:cxn ang="0">
                  <a:pos x="272" y="162"/>
                </a:cxn>
                <a:cxn ang="0">
                  <a:pos x="270" y="170"/>
                </a:cxn>
                <a:cxn ang="0">
                  <a:pos x="278" y="167"/>
                </a:cxn>
                <a:cxn ang="0">
                  <a:pos x="297" y="165"/>
                </a:cxn>
                <a:cxn ang="0">
                  <a:pos x="309" y="184"/>
                </a:cxn>
                <a:cxn ang="0">
                  <a:pos x="304" y="207"/>
                </a:cxn>
                <a:cxn ang="0">
                  <a:pos x="282" y="223"/>
                </a:cxn>
                <a:cxn ang="0">
                  <a:pos x="270" y="232"/>
                </a:cxn>
                <a:cxn ang="0">
                  <a:pos x="270" y="243"/>
                </a:cxn>
                <a:cxn ang="0">
                  <a:pos x="271" y="270"/>
                </a:cxn>
                <a:cxn ang="0">
                  <a:pos x="273" y="307"/>
                </a:cxn>
                <a:cxn ang="0">
                  <a:pos x="278" y="346"/>
                </a:cxn>
                <a:cxn ang="0">
                  <a:pos x="283" y="390"/>
                </a:cxn>
                <a:cxn ang="0">
                  <a:pos x="281" y="441"/>
                </a:cxn>
                <a:cxn ang="0">
                  <a:pos x="268" y="488"/>
                </a:cxn>
                <a:cxn ang="0">
                  <a:pos x="240" y="520"/>
                </a:cxn>
                <a:cxn ang="0">
                  <a:pos x="221" y="532"/>
                </a:cxn>
                <a:cxn ang="0">
                  <a:pos x="237" y="657"/>
                </a:cxn>
                <a:cxn ang="0">
                  <a:pos x="110" y="600"/>
                </a:cxn>
                <a:cxn ang="0">
                  <a:pos x="102" y="585"/>
                </a:cxn>
                <a:cxn ang="0">
                  <a:pos x="82" y="557"/>
                </a:cxn>
                <a:cxn ang="0">
                  <a:pos x="51" y="528"/>
                </a:cxn>
                <a:cxn ang="0">
                  <a:pos x="13" y="513"/>
                </a:cxn>
                <a:cxn ang="0">
                  <a:pos x="3" y="510"/>
                </a:cxn>
                <a:cxn ang="0">
                  <a:pos x="2" y="504"/>
                </a:cxn>
                <a:cxn ang="0">
                  <a:pos x="12" y="473"/>
                </a:cxn>
                <a:cxn ang="0">
                  <a:pos x="30" y="428"/>
                </a:cxn>
                <a:cxn ang="0">
                  <a:pos x="54" y="386"/>
                </a:cxn>
                <a:cxn ang="0">
                  <a:pos x="93" y="347"/>
                </a:cxn>
                <a:cxn ang="0">
                  <a:pos x="133" y="299"/>
                </a:cxn>
                <a:cxn ang="0">
                  <a:pos x="136" y="296"/>
                </a:cxn>
                <a:cxn ang="0">
                  <a:pos x="119" y="315"/>
                </a:cxn>
                <a:cxn ang="0">
                  <a:pos x="93" y="331"/>
                </a:cxn>
                <a:cxn ang="0">
                  <a:pos x="58" y="330"/>
                </a:cxn>
                <a:cxn ang="0">
                  <a:pos x="28" y="303"/>
                </a:cxn>
                <a:cxn ang="0">
                  <a:pos x="21" y="264"/>
                </a:cxn>
                <a:cxn ang="0">
                  <a:pos x="36" y="223"/>
                </a:cxn>
                <a:cxn ang="0">
                  <a:pos x="70" y="187"/>
                </a:cxn>
                <a:cxn ang="0">
                  <a:pos x="119" y="155"/>
                </a:cxn>
                <a:cxn ang="0">
                  <a:pos x="121" y="143"/>
                </a:cxn>
              </a:cxnLst>
              <a:rect l="0" t="0" r="r" b="b"/>
              <a:pathLst>
                <a:path w="310" h="684">
                  <a:moveTo>
                    <a:pt x="122" y="139"/>
                  </a:moveTo>
                  <a:lnTo>
                    <a:pt x="122" y="139"/>
                  </a:lnTo>
                  <a:lnTo>
                    <a:pt x="122" y="138"/>
                  </a:lnTo>
                  <a:lnTo>
                    <a:pt x="124" y="135"/>
                  </a:lnTo>
                  <a:lnTo>
                    <a:pt x="126" y="130"/>
                  </a:lnTo>
                  <a:lnTo>
                    <a:pt x="129" y="123"/>
                  </a:lnTo>
                  <a:lnTo>
                    <a:pt x="134" y="115"/>
                  </a:lnTo>
                  <a:lnTo>
                    <a:pt x="139" y="106"/>
                  </a:lnTo>
                  <a:lnTo>
                    <a:pt x="145" y="96"/>
                  </a:lnTo>
                  <a:lnTo>
                    <a:pt x="151" y="86"/>
                  </a:lnTo>
                  <a:lnTo>
                    <a:pt x="159" y="75"/>
                  </a:lnTo>
                  <a:lnTo>
                    <a:pt x="166" y="64"/>
                  </a:lnTo>
                  <a:lnTo>
                    <a:pt x="174" y="54"/>
                  </a:lnTo>
                  <a:lnTo>
                    <a:pt x="183" y="43"/>
                  </a:lnTo>
                  <a:lnTo>
                    <a:pt x="191" y="34"/>
                  </a:lnTo>
                  <a:lnTo>
                    <a:pt x="201" y="26"/>
                  </a:lnTo>
                  <a:lnTo>
                    <a:pt x="210" y="19"/>
                  </a:lnTo>
                  <a:lnTo>
                    <a:pt x="220" y="14"/>
                  </a:lnTo>
                  <a:lnTo>
                    <a:pt x="230" y="10"/>
                  </a:lnTo>
                  <a:lnTo>
                    <a:pt x="239" y="7"/>
                  </a:lnTo>
                  <a:lnTo>
                    <a:pt x="248" y="4"/>
                  </a:lnTo>
                  <a:lnTo>
                    <a:pt x="257" y="2"/>
                  </a:lnTo>
                  <a:lnTo>
                    <a:pt x="266" y="1"/>
                  </a:lnTo>
                  <a:lnTo>
                    <a:pt x="273" y="0"/>
                  </a:lnTo>
                  <a:lnTo>
                    <a:pt x="280" y="1"/>
                  </a:lnTo>
                  <a:lnTo>
                    <a:pt x="286" y="3"/>
                  </a:lnTo>
                  <a:lnTo>
                    <a:pt x="292" y="6"/>
                  </a:lnTo>
                  <a:lnTo>
                    <a:pt x="296" y="11"/>
                  </a:lnTo>
                  <a:lnTo>
                    <a:pt x="299" y="17"/>
                  </a:lnTo>
                  <a:lnTo>
                    <a:pt x="301" y="25"/>
                  </a:lnTo>
                  <a:lnTo>
                    <a:pt x="302" y="34"/>
                  </a:lnTo>
                  <a:lnTo>
                    <a:pt x="302" y="45"/>
                  </a:lnTo>
                  <a:lnTo>
                    <a:pt x="299" y="58"/>
                  </a:lnTo>
                  <a:lnTo>
                    <a:pt x="296" y="73"/>
                  </a:lnTo>
                  <a:lnTo>
                    <a:pt x="292" y="88"/>
                  </a:lnTo>
                  <a:lnTo>
                    <a:pt x="288" y="101"/>
                  </a:lnTo>
                  <a:lnTo>
                    <a:pt x="285" y="113"/>
                  </a:lnTo>
                  <a:lnTo>
                    <a:pt x="282" y="123"/>
                  </a:lnTo>
                  <a:lnTo>
                    <a:pt x="279" y="133"/>
                  </a:lnTo>
                  <a:lnTo>
                    <a:pt x="277" y="141"/>
                  </a:lnTo>
                  <a:lnTo>
                    <a:pt x="275" y="148"/>
                  </a:lnTo>
                  <a:lnTo>
                    <a:pt x="274" y="153"/>
                  </a:lnTo>
                  <a:lnTo>
                    <a:pt x="273" y="158"/>
                  </a:lnTo>
                  <a:lnTo>
                    <a:pt x="272" y="162"/>
                  </a:lnTo>
                  <a:lnTo>
                    <a:pt x="271" y="165"/>
                  </a:lnTo>
                  <a:lnTo>
                    <a:pt x="270" y="167"/>
                  </a:lnTo>
                  <a:lnTo>
                    <a:pt x="270" y="169"/>
                  </a:lnTo>
                  <a:lnTo>
                    <a:pt x="270" y="170"/>
                  </a:lnTo>
                  <a:lnTo>
                    <a:pt x="270" y="171"/>
                  </a:lnTo>
                  <a:lnTo>
                    <a:pt x="271" y="171"/>
                  </a:lnTo>
                  <a:lnTo>
                    <a:pt x="273" y="169"/>
                  </a:lnTo>
                  <a:lnTo>
                    <a:pt x="278" y="167"/>
                  </a:lnTo>
                  <a:lnTo>
                    <a:pt x="282" y="165"/>
                  </a:lnTo>
                  <a:lnTo>
                    <a:pt x="287" y="164"/>
                  </a:lnTo>
                  <a:lnTo>
                    <a:pt x="293" y="164"/>
                  </a:lnTo>
                  <a:lnTo>
                    <a:pt x="297" y="165"/>
                  </a:lnTo>
                  <a:lnTo>
                    <a:pt x="302" y="169"/>
                  </a:lnTo>
                  <a:lnTo>
                    <a:pt x="305" y="173"/>
                  </a:lnTo>
                  <a:lnTo>
                    <a:pt x="307" y="178"/>
                  </a:lnTo>
                  <a:lnTo>
                    <a:pt x="309" y="184"/>
                  </a:lnTo>
                  <a:lnTo>
                    <a:pt x="309" y="190"/>
                  </a:lnTo>
                  <a:lnTo>
                    <a:pt x="309" y="196"/>
                  </a:lnTo>
                  <a:lnTo>
                    <a:pt x="307" y="202"/>
                  </a:lnTo>
                  <a:lnTo>
                    <a:pt x="304" y="207"/>
                  </a:lnTo>
                  <a:lnTo>
                    <a:pt x="298" y="212"/>
                  </a:lnTo>
                  <a:lnTo>
                    <a:pt x="292" y="216"/>
                  </a:lnTo>
                  <a:lnTo>
                    <a:pt x="286" y="220"/>
                  </a:lnTo>
                  <a:lnTo>
                    <a:pt x="282" y="223"/>
                  </a:lnTo>
                  <a:lnTo>
                    <a:pt x="278" y="226"/>
                  </a:lnTo>
                  <a:lnTo>
                    <a:pt x="274" y="229"/>
                  </a:lnTo>
                  <a:lnTo>
                    <a:pt x="272" y="231"/>
                  </a:lnTo>
                  <a:lnTo>
                    <a:pt x="270" y="232"/>
                  </a:lnTo>
                  <a:lnTo>
                    <a:pt x="270" y="233"/>
                  </a:lnTo>
                  <a:lnTo>
                    <a:pt x="270" y="235"/>
                  </a:lnTo>
                  <a:lnTo>
                    <a:pt x="270" y="238"/>
                  </a:lnTo>
                  <a:lnTo>
                    <a:pt x="270" y="243"/>
                  </a:lnTo>
                  <a:lnTo>
                    <a:pt x="270" y="248"/>
                  </a:lnTo>
                  <a:lnTo>
                    <a:pt x="270" y="255"/>
                  </a:lnTo>
                  <a:lnTo>
                    <a:pt x="270" y="262"/>
                  </a:lnTo>
                  <a:lnTo>
                    <a:pt x="271" y="270"/>
                  </a:lnTo>
                  <a:lnTo>
                    <a:pt x="271" y="279"/>
                  </a:lnTo>
                  <a:lnTo>
                    <a:pt x="272" y="288"/>
                  </a:lnTo>
                  <a:lnTo>
                    <a:pt x="272" y="297"/>
                  </a:lnTo>
                  <a:lnTo>
                    <a:pt x="273" y="307"/>
                  </a:lnTo>
                  <a:lnTo>
                    <a:pt x="274" y="317"/>
                  </a:lnTo>
                  <a:lnTo>
                    <a:pt x="275" y="327"/>
                  </a:lnTo>
                  <a:lnTo>
                    <a:pt x="276" y="336"/>
                  </a:lnTo>
                  <a:lnTo>
                    <a:pt x="278" y="346"/>
                  </a:lnTo>
                  <a:lnTo>
                    <a:pt x="280" y="356"/>
                  </a:lnTo>
                  <a:lnTo>
                    <a:pt x="281" y="366"/>
                  </a:lnTo>
                  <a:lnTo>
                    <a:pt x="282" y="378"/>
                  </a:lnTo>
                  <a:lnTo>
                    <a:pt x="283" y="390"/>
                  </a:lnTo>
                  <a:lnTo>
                    <a:pt x="283" y="402"/>
                  </a:lnTo>
                  <a:lnTo>
                    <a:pt x="283" y="415"/>
                  </a:lnTo>
                  <a:lnTo>
                    <a:pt x="282" y="428"/>
                  </a:lnTo>
                  <a:lnTo>
                    <a:pt x="281" y="441"/>
                  </a:lnTo>
                  <a:lnTo>
                    <a:pt x="279" y="453"/>
                  </a:lnTo>
                  <a:lnTo>
                    <a:pt x="276" y="465"/>
                  </a:lnTo>
                  <a:lnTo>
                    <a:pt x="272" y="477"/>
                  </a:lnTo>
                  <a:lnTo>
                    <a:pt x="268" y="488"/>
                  </a:lnTo>
                  <a:lnTo>
                    <a:pt x="263" y="498"/>
                  </a:lnTo>
                  <a:lnTo>
                    <a:pt x="256" y="506"/>
                  </a:lnTo>
                  <a:lnTo>
                    <a:pt x="249" y="514"/>
                  </a:lnTo>
                  <a:lnTo>
                    <a:pt x="240" y="520"/>
                  </a:lnTo>
                  <a:lnTo>
                    <a:pt x="234" y="524"/>
                  </a:lnTo>
                  <a:lnTo>
                    <a:pt x="228" y="527"/>
                  </a:lnTo>
                  <a:lnTo>
                    <a:pt x="224" y="530"/>
                  </a:lnTo>
                  <a:lnTo>
                    <a:pt x="221" y="532"/>
                  </a:lnTo>
                  <a:lnTo>
                    <a:pt x="220" y="533"/>
                  </a:lnTo>
                  <a:lnTo>
                    <a:pt x="218" y="534"/>
                  </a:lnTo>
                  <a:lnTo>
                    <a:pt x="218" y="535"/>
                  </a:lnTo>
                  <a:lnTo>
                    <a:pt x="237" y="657"/>
                  </a:lnTo>
                  <a:lnTo>
                    <a:pt x="168" y="683"/>
                  </a:lnTo>
                  <a:lnTo>
                    <a:pt x="95" y="645"/>
                  </a:lnTo>
                  <a:lnTo>
                    <a:pt x="110" y="601"/>
                  </a:lnTo>
                  <a:lnTo>
                    <a:pt x="110" y="600"/>
                  </a:lnTo>
                  <a:lnTo>
                    <a:pt x="109" y="598"/>
                  </a:lnTo>
                  <a:lnTo>
                    <a:pt x="107" y="595"/>
                  </a:lnTo>
                  <a:lnTo>
                    <a:pt x="105" y="590"/>
                  </a:lnTo>
                  <a:lnTo>
                    <a:pt x="102" y="585"/>
                  </a:lnTo>
                  <a:lnTo>
                    <a:pt x="98" y="578"/>
                  </a:lnTo>
                  <a:lnTo>
                    <a:pt x="94" y="571"/>
                  </a:lnTo>
                  <a:lnTo>
                    <a:pt x="89" y="564"/>
                  </a:lnTo>
                  <a:lnTo>
                    <a:pt x="82" y="557"/>
                  </a:lnTo>
                  <a:lnTo>
                    <a:pt x="76" y="549"/>
                  </a:lnTo>
                  <a:lnTo>
                    <a:pt x="68" y="542"/>
                  </a:lnTo>
                  <a:lnTo>
                    <a:pt x="59" y="535"/>
                  </a:lnTo>
                  <a:lnTo>
                    <a:pt x="51" y="528"/>
                  </a:lnTo>
                  <a:lnTo>
                    <a:pt x="40" y="523"/>
                  </a:lnTo>
                  <a:lnTo>
                    <a:pt x="29" y="518"/>
                  </a:lnTo>
                  <a:lnTo>
                    <a:pt x="17" y="514"/>
                  </a:lnTo>
                  <a:lnTo>
                    <a:pt x="13" y="513"/>
                  </a:lnTo>
                  <a:lnTo>
                    <a:pt x="10" y="512"/>
                  </a:lnTo>
                  <a:lnTo>
                    <a:pt x="7" y="511"/>
                  </a:lnTo>
                  <a:lnTo>
                    <a:pt x="4" y="510"/>
                  </a:lnTo>
                  <a:lnTo>
                    <a:pt x="3" y="510"/>
                  </a:lnTo>
                  <a:lnTo>
                    <a:pt x="1" y="509"/>
                  </a:lnTo>
                  <a:lnTo>
                    <a:pt x="0" y="509"/>
                  </a:lnTo>
                  <a:lnTo>
                    <a:pt x="1" y="508"/>
                  </a:lnTo>
                  <a:lnTo>
                    <a:pt x="2" y="504"/>
                  </a:lnTo>
                  <a:lnTo>
                    <a:pt x="3" y="499"/>
                  </a:lnTo>
                  <a:lnTo>
                    <a:pt x="6" y="491"/>
                  </a:lnTo>
                  <a:lnTo>
                    <a:pt x="8" y="482"/>
                  </a:lnTo>
                  <a:lnTo>
                    <a:pt x="12" y="473"/>
                  </a:lnTo>
                  <a:lnTo>
                    <a:pt x="16" y="462"/>
                  </a:lnTo>
                  <a:lnTo>
                    <a:pt x="20" y="451"/>
                  </a:lnTo>
                  <a:lnTo>
                    <a:pt x="25" y="439"/>
                  </a:lnTo>
                  <a:lnTo>
                    <a:pt x="30" y="428"/>
                  </a:lnTo>
                  <a:lnTo>
                    <a:pt x="36" y="416"/>
                  </a:lnTo>
                  <a:lnTo>
                    <a:pt x="42" y="405"/>
                  </a:lnTo>
                  <a:lnTo>
                    <a:pt x="47" y="395"/>
                  </a:lnTo>
                  <a:lnTo>
                    <a:pt x="54" y="386"/>
                  </a:lnTo>
                  <a:lnTo>
                    <a:pt x="61" y="378"/>
                  </a:lnTo>
                  <a:lnTo>
                    <a:pt x="67" y="372"/>
                  </a:lnTo>
                  <a:lnTo>
                    <a:pt x="80" y="360"/>
                  </a:lnTo>
                  <a:lnTo>
                    <a:pt x="93" y="347"/>
                  </a:lnTo>
                  <a:lnTo>
                    <a:pt x="105" y="333"/>
                  </a:lnTo>
                  <a:lnTo>
                    <a:pt x="116" y="320"/>
                  </a:lnTo>
                  <a:lnTo>
                    <a:pt x="125" y="309"/>
                  </a:lnTo>
                  <a:lnTo>
                    <a:pt x="133" y="299"/>
                  </a:lnTo>
                  <a:lnTo>
                    <a:pt x="138" y="293"/>
                  </a:lnTo>
                  <a:lnTo>
                    <a:pt x="139" y="291"/>
                  </a:lnTo>
                  <a:lnTo>
                    <a:pt x="138" y="293"/>
                  </a:lnTo>
                  <a:lnTo>
                    <a:pt x="136" y="296"/>
                  </a:lnTo>
                  <a:lnTo>
                    <a:pt x="133" y="300"/>
                  </a:lnTo>
                  <a:lnTo>
                    <a:pt x="129" y="305"/>
                  </a:lnTo>
                  <a:lnTo>
                    <a:pt x="125" y="310"/>
                  </a:lnTo>
                  <a:lnTo>
                    <a:pt x="119" y="315"/>
                  </a:lnTo>
                  <a:lnTo>
                    <a:pt x="114" y="320"/>
                  </a:lnTo>
                  <a:lnTo>
                    <a:pt x="107" y="324"/>
                  </a:lnTo>
                  <a:lnTo>
                    <a:pt x="101" y="328"/>
                  </a:lnTo>
                  <a:lnTo>
                    <a:pt x="93" y="331"/>
                  </a:lnTo>
                  <a:lnTo>
                    <a:pt x="85" y="333"/>
                  </a:lnTo>
                  <a:lnTo>
                    <a:pt x="77" y="334"/>
                  </a:lnTo>
                  <a:lnTo>
                    <a:pt x="68" y="333"/>
                  </a:lnTo>
                  <a:lnTo>
                    <a:pt x="58" y="330"/>
                  </a:lnTo>
                  <a:lnTo>
                    <a:pt x="49" y="325"/>
                  </a:lnTo>
                  <a:lnTo>
                    <a:pt x="40" y="319"/>
                  </a:lnTo>
                  <a:lnTo>
                    <a:pt x="33" y="311"/>
                  </a:lnTo>
                  <a:lnTo>
                    <a:pt x="28" y="303"/>
                  </a:lnTo>
                  <a:lnTo>
                    <a:pt x="23" y="294"/>
                  </a:lnTo>
                  <a:lnTo>
                    <a:pt x="21" y="284"/>
                  </a:lnTo>
                  <a:lnTo>
                    <a:pt x="20" y="274"/>
                  </a:lnTo>
                  <a:lnTo>
                    <a:pt x="21" y="264"/>
                  </a:lnTo>
                  <a:lnTo>
                    <a:pt x="23" y="254"/>
                  </a:lnTo>
                  <a:lnTo>
                    <a:pt x="26" y="243"/>
                  </a:lnTo>
                  <a:lnTo>
                    <a:pt x="30" y="233"/>
                  </a:lnTo>
                  <a:lnTo>
                    <a:pt x="36" y="223"/>
                  </a:lnTo>
                  <a:lnTo>
                    <a:pt x="43" y="213"/>
                  </a:lnTo>
                  <a:lnTo>
                    <a:pt x="51" y="203"/>
                  </a:lnTo>
                  <a:lnTo>
                    <a:pt x="60" y="195"/>
                  </a:lnTo>
                  <a:lnTo>
                    <a:pt x="70" y="187"/>
                  </a:lnTo>
                  <a:lnTo>
                    <a:pt x="81" y="180"/>
                  </a:lnTo>
                  <a:lnTo>
                    <a:pt x="100" y="169"/>
                  </a:lnTo>
                  <a:lnTo>
                    <a:pt x="112" y="161"/>
                  </a:lnTo>
                  <a:lnTo>
                    <a:pt x="119" y="155"/>
                  </a:lnTo>
                  <a:lnTo>
                    <a:pt x="122" y="151"/>
                  </a:lnTo>
                  <a:lnTo>
                    <a:pt x="122" y="148"/>
                  </a:lnTo>
                  <a:lnTo>
                    <a:pt x="122" y="146"/>
                  </a:lnTo>
                  <a:lnTo>
                    <a:pt x="121" y="143"/>
                  </a:lnTo>
                  <a:lnTo>
                    <a:pt x="122" y="139"/>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44" name="Freeform 12"/>
            <p:cNvSpPr>
              <a:spLocks/>
            </p:cNvSpPr>
            <p:nvPr/>
          </p:nvSpPr>
          <p:spPr bwMode="auto">
            <a:xfrm>
              <a:off x="4578" y="2253"/>
              <a:ext cx="75" cy="216"/>
            </a:xfrm>
            <a:custGeom>
              <a:avLst/>
              <a:gdLst/>
              <a:ahLst/>
              <a:cxnLst>
                <a:cxn ang="0">
                  <a:pos x="69" y="79"/>
                </a:cxn>
                <a:cxn ang="0">
                  <a:pos x="75" y="78"/>
                </a:cxn>
                <a:cxn ang="0">
                  <a:pos x="83" y="77"/>
                </a:cxn>
                <a:cxn ang="0">
                  <a:pos x="91" y="74"/>
                </a:cxn>
                <a:cxn ang="0">
                  <a:pos x="100" y="70"/>
                </a:cxn>
                <a:cxn ang="0">
                  <a:pos x="106" y="63"/>
                </a:cxn>
                <a:cxn ang="0">
                  <a:pos x="110" y="54"/>
                </a:cxn>
                <a:cxn ang="0">
                  <a:pos x="108" y="41"/>
                </a:cxn>
                <a:cxn ang="0">
                  <a:pos x="101" y="25"/>
                </a:cxn>
                <a:cxn ang="0">
                  <a:pos x="92" y="11"/>
                </a:cxn>
                <a:cxn ang="0">
                  <a:pos x="83" y="4"/>
                </a:cxn>
                <a:cxn ang="0">
                  <a:pos x="75" y="2"/>
                </a:cxn>
                <a:cxn ang="0">
                  <a:pos x="68" y="5"/>
                </a:cxn>
                <a:cxn ang="0">
                  <a:pos x="63" y="8"/>
                </a:cxn>
                <a:cxn ang="0">
                  <a:pos x="59" y="14"/>
                </a:cxn>
                <a:cxn ang="0">
                  <a:pos x="56" y="18"/>
                </a:cxn>
                <a:cxn ang="0">
                  <a:pos x="55" y="20"/>
                </a:cxn>
                <a:cxn ang="0">
                  <a:pos x="54" y="18"/>
                </a:cxn>
                <a:cxn ang="0">
                  <a:pos x="52" y="13"/>
                </a:cxn>
                <a:cxn ang="0">
                  <a:pos x="47" y="7"/>
                </a:cxn>
                <a:cxn ang="0">
                  <a:pos x="42" y="2"/>
                </a:cxn>
                <a:cxn ang="0">
                  <a:pos x="34" y="0"/>
                </a:cxn>
                <a:cxn ang="0">
                  <a:pos x="26" y="2"/>
                </a:cxn>
                <a:cxn ang="0">
                  <a:pos x="16" y="11"/>
                </a:cxn>
                <a:cxn ang="0">
                  <a:pos x="6" y="28"/>
                </a:cxn>
                <a:cxn ang="0">
                  <a:pos x="2" y="37"/>
                </a:cxn>
                <a:cxn ang="0">
                  <a:pos x="0" y="46"/>
                </a:cxn>
                <a:cxn ang="0">
                  <a:pos x="1" y="52"/>
                </a:cxn>
                <a:cxn ang="0">
                  <a:pos x="4" y="58"/>
                </a:cxn>
                <a:cxn ang="0">
                  <a:pos x="9" y="62"/>
                </a:cxn>
                <a:cxn ang="0">
                  <a:pos x="12" y="66"/>
                </a:cxn>
                <a:cxn ang="0">
                  <a:pos x="18" y="69"/>
                </a:cxn>
                <a:cxn ang="0">
                  <a:pos x="22" y="72"/>
                </a:cxn>
                <a:cxn ang="0">
                  <a:pos x="69" y="79"/>
                </a:cxn>
              </a:cxnLst>
              <a:rect l="0" t="0" r="r" b="b"/>
              <a:pathLst>
                <a:path w="111" h="80">
                  <a:moveTo>
                    <a:pt x="69" y="79"/>
                  </a:moveTo>
                  <a:lnTo>
                    <a:pt x="75" y="78"/>
                  </a:lnTo>
                  <a:lnTo>
                    <a:pt x="83" y="77"/>
                  </a:lnTo>
                  <a:lnTo>
                    <a:pt x="91" y="74"/>
                  </a:lnTo>
                  <a:lnTo>
                    <a:pt x="100" y="70"/>
                  </a:lnTo>
                  <a:lnTo>
                    <a:pt x="106" y="63"/>
                  </a:lnTo>
                  <a:lnTo>
                    <a:pt x="110" y="54"/>
                  </a:lnTo>
                  <a:lnTo>
                    <a:pt x="108" y="41"/>
                  </a:lnTo>
                  <a:lnTo>
                    <a:pt x="101" y="25"/>
                  </a:lnTo>
                  <a:lnTo>
                    <a:pt x="92" y="11"/>
                  </a:lnTo>
                  <a:lnTo>
                    <a:pt x="83" y="4"/>
                  </a:lnTo>
                  <a:lnTo>
                    <a:pt x="75" y="2"/>
                  </a:lnTo>
                  <a:lnTo>
                    <a:pt x="68" y="5"/>
                  </a:lnTo>
                  <a:lnTo>
                    <a:pt x="63" y="8"/>
                  </a:lnTo>
                  <a:lnTo>
                    <a:pt x="59" y="14"/>
                  </a:lnTo>
                  <a:lnTo>
                    <a:pt x="56" y="18"/>
                  </a:lnTo>
                  <a:lnTo>
                    <a:pt x="55" y="20"/>
                  </a:lnTo>
                  <a:lnTo>
                    <a:pt x="54" y="18"/>
                  </a:lnTo>
                  <a:lnTo>
                    <a:pt x="52" y="13"/>
                  </a:lnTo>
                  <a:lnTo>
                    <a:pt x="47" y="7"/>
                  </a:lnTo>
                  <a:lnTo>
                    <a:pt x="42" y="2"/>
                  </a:lnTo>
                  <a:lnTo>
                    <a:pt x="34" y="0"/>
                  </a:lnTo>
                  <a:lnTo>
                    <a:pt x="26" y="2"/>
                  </a:lnTo>
                  <a:lnTo>
                    <a:pt x="16" y="11"/>
                  </a:lnTo>
                  <a:lnTo>
                    <a:pt x="6" y="28"/>
                  </a:lnTo>
                  <a:lnTo>
                    <a:pt x="2" y="37"/>
                  </a:lnTo>
                  <a:lnTo>
                    <a:pt x="0" y="46"/>
                  </a:lnTo>
                  <a:lnTo>
                    <a:pt x="1" y="52"/>
                  </a:lnTo>
                  <a:lnTo>
                    <a:pt x="4" y="58"/>
                  </a:lnTo>
                  <a:lnTo>
                    <a:pt x="9" y="62"/>
                  </a:lnTo>
                  <a:lnTo>
                    <a:pt x="12" y="66"/>
                  </a:lnTo>
                  <a:lnTo>
                    <a:pt x="18" y="69"/>
                  </a:lnTo>
                  <a:lnTo>
                    <a:pt x="22" y="72"/>
                  </a:lnTo>
                  <a:lnTo>
                    <a:pt x="69" y="79"/>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45" name="Freeform 13"/>
            <p:cNvSpPr>
              <a:spLocks/>
            </p:cNvSpPr>
            <p:nvPr/>
          </p:nvSpPr>
          <p:spPr bwMode="auto">
            <a:xfrm>
              <a:off x="4578" y="2253"/>
              <a:ext cx="80" cy="216"/>
            </a:xfrm>
            <a:custGeom>
              <a:avLst/>
              <a:gdLst/>
              <a:ahLst/>
              <a:cxnLst>
                <a:cxn ang="0">
                  <a:pos x="73" y="85"/>
                </a:cxn>
                <a:cxn ang="0">
                  <a:pos x="73" y="85"/>
                </a:cxn>
                <a:cxn ang="0">
                  <a:pos x="79" y="84"/>
                </a:cxn>
                <a:cxn ang="0">
                  <a:pos x="87" y="83"/>
                </a:cxn>
                <a:cxn ang="0">
                  <a:pos x="96" y="80"/>
                </a:cxn>
                <a:cxn ang="0">
                  <a:pos x="105" y="75"/>
                </a:cxn>
                <a:cxn ang="0">
                  <a:pos x="112" y="68"/>
                </a:cxn>
                <a:cxn ang="0">
                  <a:pos x="116" y="58"/>
                </a:cxn>
                <a:cxn ang="0">
                  <a:pos x="114" y="44"/>
                </a:cxn>
                <a:cxn ang="0">
                  <a:pos x="107" y="27"/>
                </a:cxn>
                <a:cxn ang="0">
                  <a:pos x="97" y="12"/>
                </a:cxn>
                <a:cxn ang="0">
                  <a:pos x="87" y="4"/>
                </a:cxn>
                <a:cxn ang="0">
                  <a:pos x="79" y="2"/>
                </a:cxn>
                <a:cxn ang="0">
                  <a:pos x="72" y="5"/>
                </a:cxn>
                <a:cxn ang="0">
                  <a:pos x="66" y="9"/>
                </a:cxn>
                <a:cxn ang="0">
                  <a:pos x="62" y="15"/>
                </a:cxn>
                <a:cxn ang="0">
                  <a:pos x="59" y="19"/>
                </a:cxn>
                <a:cxn ang="0">
                  <a:pos x="58" y="21"/>
                </a:cxn>
                <a:cxn ang="0">
                  <a:pos x="57" y="19"/>
                </a:cxn>
                <a:cxn ang="0">
                  <a:pos x="55" y="14"/>
                </a:cxn>
                <a:cxn ang="0">
                  <a:pos x="50" y="8"/>
                </a:cxn>
                <a:cxn ang="0">
                  <a:pos x="44" y="2"/>
                </a:cxn>
                <a:cxn ang="0">
                  <a:pos x="36" y="0"/>
                </a:cxn>
                <a:cxn ang="0">
                  <a:pos x="27" y="2"/>
                </a:cxn>
                <a:cxn ang="0">
                  <a:pos x="17" y="12"/>
                </a:cxn>
                <a:cxn ang="0">
                  <a:pos x="6" y="30"/>
                </a:cxn>
                <a:cxn ang="0">
                  <a:pos x="2" y="40"/>
                </a:cxn>
                <a:cxn ang="0">
                  <a:pos x="0" y="49"/>
                </a:cxn>
                <a:cxn ang="0">
                  <a:pos x="1" y="56"/>
                </a:cxn>
                <a:cxn ang="0">
                  <a:pos x="4" y="62"/>
                </a:cxn>
                <a:cxn ang="0">
                  <a:pos x="9" y="67"/>
                </a:cxn>
                <a:cxn ang="0">
                  <a:pos x="13" y="71"/>
                </a:cxn>
                <a:cxn ang="0">
                  <a:pos x="19" y="74"/>
                </a:cxn>
                <a:cxn ang="0">
                  <a:pos x="23" y="77"/>
                </a:cxn>
                <a:cxn ang="0">
                  <a:pos x="73" y="85"/>
                </a:cxn>
              </a:cxnLst>
              <a:rect l="0" t="0" r="r" b="b"/>
              <a:pathLst>
                <a:path w="117" h="86">
                  <a:moveTo>
                    <a:pt x="73" y="85"/>
                  </a:moveTo>
                  <a:lnTo>
                    <a:pt x="73" y="85"/>
                  </a:lnTo>
                  <a:lnTo>
                    <a:pt x="79" y="84"/>
                  </a:lnTo>
                  <a:lnTo>
                    <a:pt x="87" y="83"/>
                  </a:lnTo>
                  <a:lnTo>
                    <a:pt x="96" y="80"/>
                  </a:lnTo>
                  <a:lnTo>
                    <a:pt x="105" y="75"/>
                  </a:lnTo>
                  <a:lnTo>
                    <a:pt x="112" y="68"/>
                  </a:lnTo>
                  <a:lnTo>
                    <a:pt x="116" y="58"/>
                  </a:lnTo>
                  <a:lnTo>
                    <a:pt x="114" y="44"/>
                  </a:lnTo>
                  <a:lnTo>
                    <a:pt x="107" y="27"/>
                  </a:lnTo>
                  <a:lnTo>
                    <a:pt x="97" y="12"/>
                  </a:lnTo>
                  <a:lnTo>
                    <a:pt x="87" y="4"/>
                  </a:lnTo>
                  <a:lnTo>
                    <a:pt x="79" y="2"/>
                  </a:lnTo>
                  <a:lnTo>
                    <a:pt x="72" y="5"/>
                  </a:lnTo>
                  <a:lnTo>
                    <a:pt x="66" y="9"/>
                  </a:lnTo>
                  <a:lnTo>
                    <a:pt x="62" y="15"/>
                  </a:lnTo>
                  <a:lnTo>
                    <a:pt x="59" y="19"/>
                  </a:lnTo>
                  <a:lnTo>
                    <a:pt x="58" y="21"/>
                  </a:lnTo>
                  <a:lnTo>
                    <a:pt x="57" y="19"/>
                  </a:lnTo>
                  <a:lnTo>
                    <a:pt x="55" y="14"/>
                  </a:lnTo>
                  <a:lnTo>
                    <a:pt x="50" y="8"/>
                  </a:lnTo>
                  <a:lnTo>
                    <a:pt x="44" y="2"/>
                  </a:lnTo>
                  <a:lnTo>
                    <a:pt x="36" y="0"/>
                  </a:lnTo>
                  <a:lnTo>
                    <a:pt x="27" y="2"/>
                  </a:lnTo>
                  <a:lnTo>
                    <a:pt x="17" y="12"/>
                  </a:lnTo>
                  <a:lnTo>
                    <a:pt x="6" y="30"/>
                  </a:lnTo>
                  <a:lnTo>
                    <a:pt x="2" y="40"/>
                  </a:lnTo>
                  <a:lnTo>
                    <a:pt x="0" y="49"/>
                  </a:lnTo>
                  <a:lnTo>
                    <a:pt x="1" y="56"/>
                  </a:lnTo>
                  <a:lnTo>
                    <a:pt x="4" y="62"/>
                  </a:lnTo>
                  <a:lnTo>
                    <a:pt x="9" y="67"/>
                  </a:lnTo>
                  <a:lnTo>
                    <a:pt x="13" y="71"/>
                  </a:lnTo>
                  <a:lnTo>
                    <a:pt x="19" y="74"/>
                  </a:lnTo>
                  <a:lnTo>
                    <a:pt x="23" y="77"/>
                  </a:lnTo>
                  <a:lnTo>
                    <a:pt x="73" y="85"/>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46" name="Freeform 14"/>
            <p:cNvSpPr>
              <a:spLocks/>
            </p:cNvSpPr>
            <p:nvPr/>
          </p:nvSpPr>
          <p:spPr bwMode="auto">
            <a:xfrm>
              <a:off x="4578" y="2253"/>
              <a:ext cx="80" cy="216"/>
            </a:xfrm>
            <a:custGeom>
              <a:avLst/>
              <a:gdLst/>
              <a:ahLst/>
              <a:cxnLst>
                <a:cxn ang="0">
                  <a:pos x="73" y="85"/>
                </a:cxn>
                <a:cxn ang="0">
                  <a:pos x="73" y="85"/>
                </a:cxn>
                <a:cxn ang="0">
                  <a:pos x="79" y="84"/>
                </a:cxn>
                <a:cxn ang="0">
                  <a:pos x="87" y="83"/>
                </a:cxn>
                <a:cxn ang="0">
                  <a:pos x="96" y="80"/>
                </a:cxn>
                <a:cxn ang="0">
                  <a:pos x="105" y="75"/>
                </a:cxn>
                <a:cxn ang="0">
                  <a:pos x="112" y="68"/>
                </a:cxn>
                <a:cxn ang="0">
                  <a:pos x="116" y="58"/>
                </a:cxn>
                <a:cxn ang="0">
                  <a:pos x="114" y="44"/>
                </a:cxn>
                <a:cxn ang="0">
                  <a:pos x="107" y="27"/>
                </a:cxn>
                <a:cxn ang="0">
                  <a:pos x="97" y="12"/>
                </a:cxn>
                <a:cxn ang="0">
                  <a:pos x="87" y="4"/>
                </a:cxn>
                <a:cxn ang="0">
                  <a:pos x="79" y="2"/>
                </a:cxn>
                <a:cxn ang="0">
                  <a:pos x="72" y="5"/>
                </a:cxn>
                <a:cxn ang="0">
                  <a:pos x="66" y="9"/>
                </a:cxn>
                <a:cxn ang="0">
                  <a:pos x="62" y="15"/>
                </a:cxn>
                <a:cxn ang="0">
                  <a:pos x="59" y="19"/>
                </a:cxn>
                <a:cxn ang="0">
                  <a:pos x="58" y="21"/>
                </a:cxn>
                <a:cxn ang="0">
                  <a:pos x="57" y="19"/>
                </a:cxn>
                <a:cxn ang="0">
                  <a:pos x="55" y="14"/>
                </a:cxn>
                <a:cxn ang="0">
                  <a:pos x="50" y="8"/>
                </a:cxn>
                <a:cxn ang="0">
                  <a:pos x="44" y="2"/>
                </a:cxn>
                <a:cxn ang="0">
                  <a:pos x="36" y="0"/>
                </a:cxn>
                <a:cxn ang="0">
                  <a:pos x="27" y="2"/>
                </a:cxn>
                <a:cxn ang="0">
                  <a:pos x="17" y="12"/>
                </a:cxn>
                <a:cxn ang="0">
                  <a:pos x="6" y="30"/>
                </a:cxn>
                <a:cxn ang="0">
                  <a:pos x="2" y="40"/>
                </a:cxn>
                <a:cxn ang="0">
                  <a:pos x="0" y="49"/>
                </a:cxn>
                <a:cxn ang="0">
                  <a:pos x="1" y="56"/>
                </a:cxn>
                <a:cxn ang="0">
                  <a:pos x="4" y="62"/>
                </a:cxn>
                <a:cxn ang="0">
                  <a:pos x="9" y="67"/>
                </a:cxn>
                <a:cxn ang="0">
                  <a:pos x="13" y="71"/>
                </a:cxn>
                <a:cxn ang="0">
                  <a:pos x="19" y="74"/>
                </a:cxn>
                <a:cxn ang="0">
                  <a:pos x="23" y="77"/>
                </a:cxn>
              </a:cxnLst>
              <a:rect l="0" t="0" r="r" b="b"/>
              <a:pathLst>
                <a:path w="117" h="86">
                  <a:moveTo>
                    <a:pt x="73" y="85"/>
                  </a:moveTo>
                  <a:lnTo>
                    <a:pt x="73" y="85"/>
                  </a:lnTo>
                  <a:lnTo>
                    <a:pt x="79" y="84"/>
                  </a:lnTo>
                  <a:lnTo>
                    <a:pt x="87" y="83"/>
                  </a:lnTo>
                  <a:lnTo>
                    <a:pt x="96" y="80"/>
                  </a:lnTo>
                  <a:lnTo>
                    <a:pt x="105" y="75"/>
                  </a:lnTo>
                  <a:lnTo>
                    <a:pt x="112" y="68"/>
                  </a:lnTo>
                  <a:lnTo>
                    <a:pt x="116" y="58"/>
                  </a:lnTo>
                  <a:lnTo>
                    <a:pt x="114" y="44"/>
                  </a:lnTo>
                  <a:lnTo>
                    <a:pt x="107" y="27"/>
                  </a:lnTo>
                  <a:lnTo>
                    <a:pt x="97" y="12"/>
                  </a:lnTo>
                  <a:lnTo>
                    <a:pt x="87" y="4"/>
                  </a:lnTo>
                  <a:lnTo>
                    <a:pt x="79" y="2"/>
                  </a:lnTo>
                  <a:lnTo>
                    <a:pt x="72" y="5"/>
                  </a:lnTo>
                  <a:lnTo>
                    <a:pt x="66" y="9"/>
                  </a:lnTo>
                  <a:lnTo>
                    <a:pt x="62" y="15"/>
                  </a:lnTo>
                  <a:lnTo>
                    <a:pt x="59" y="19"/>
                  </a:lnTo>
                  <a:lnTo>
                    <a:pt x="58" y="21"/>
                  </a:lnTo>
                  <a:lnTo>
                    <a:pt x="57" y="19"/>
                  </a:lnTo>
                  <a:lnTo>
                    <a:pt x="55" y="14"/>
                  </a:lnTo>
                  <a:lnTo>
                    <a:pt x="50" y="8"/>
                  </a:lnTo>
                  <a:lnTo>
                    <a:pt x="44" y="2"/>
                  </a:lnTo>
                  <a:lnTo>
                    <a:pt x="36" y="0"/>
                  </a:lnTo>
                  <a:lnTo>
                    <a:pt x="27" y="2"/>
                  </a:lnTo>
                  <a:lnTo>
                    <a:pt x="17" y="12"/>
                  </a:lnTo>
                  <a:lnTo>
                    <a:pt x="6" y="30"/>
                  </a:lnTo>
                  <a:lnTo>
                    <a:pt x="2" y="40"/>
                  </a:lnTo>
                  <a:lnTo>
                    <a:pt x="0" y="49"/>
                  </a:lnTo>
                  <a:lnTo>
                    <a:pt x="1" y="56"/>
                  </a:lnTo>
                  <a:lnTo>
                    <a:pt x="4" y="62"/>
                  </a:lnTo>
                  <a:lnTo>
                    <a:pt x="9" y="67"/>
                  </a:lnTo>
                  <a:lnTo>
                    <a:pt x="13" y="71"/>
                  </a:lnTo>
                  <a:lnTo>
                    <a:pt x="19" y="74"/>
                  </a:lnTo>
                  <a:lnTo>
                    <a:pt x="23" y="7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47" name="Freeform 15"/>
            <p:cNvSpPr>
              <a:spLocks/>
            </p:cNvSpPr>
            <p:nvPr/>
          </p:nvSpPr>
          <p:spPr bwMode="auto">
            <a:xfrm>
              <a:off x="4662" y="2727"/>
              <a:ext cx="127" cy="216"/>
            </a:xfrm>
            <a:custGeom>
              <a:avLst/>
              <a:gdLst/>
              <a:ahLst/>
              <a:cxnLst>
                <a:cxn ang="0">
                  <a:pos x="0" y="438"/>
                </a:cxn>
                <a:cxn ang="0">
                  <a:pos x="0" y="0"/>
                </a:cxn>
                <a:cxn ang="0">
                  <a:pos x="186" y="219"/>
                </a:cxn>
                <a:cxn ang="0">
                  <a:pos x="186" y="657"/>
                </a:cxn>
                <a:cxn ang="0">
                  <a:pos x="0" y="438"/>
                </a:cxn>
              </a:cxnLst>
              <a:rect l="0" t="0" r="r" b="b"/>
              <a:pathLst>
                <a:path w="187" h="658">
                  <a:moveTo>
                    <a:pt x="0" y="438"/>
                  </a:moveTo>
                  <a:lnTo>
                    <a:pt x="0" y="0"/>
                  </a:lnTo>
                  <a:lnTo>
                    <a:pt x="186" y="219"/>
                  </a:lnTo>
                  <a:lnTo>
                    <a:pt x="186" y="657"/>
                  </a:lnTo>
                  <a:lnTo>
                    <a:pt x="0" y="438"/>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48" name="Freeform 16"/>
            <p:cNvSpPr>
              <a:spLocks/>
            </p:cNvSpPr>
            <p:nvPr/>
          </p:nvSpPr>
          <p:spPr bwMode="auto">
            <a:xfrm>
              <a:off x="4662" y="2727"/>
              <a:ext cx="132" cy="216"/>
            </a:xfrm>
            <a:custGeom>
              <a:avLst/>
              <a:gdLst/>
              <a:ahLst/>
              <a:cxnLst>
                <a:cxn ang="0">
                  <a:pos x="0" y="442"/>
                </a:cxn>
                <a:cxn ang="0">
                  <a:pos x="0" y="0"/>
                </a:cxn>
                <a:cxn ang="0">
                  <a:pos x="192" y="221"/>
                </a:cxn>
                <a:cxn ang="0">
                  <a:pos x="192" y="663"/>
                </a:cxn>
                <a:cxn ang="0">
                  <a:pos x="0" y="442"/>
                </a:cxn>
              </a:cxnLst>
              <a:rect l="0" t="0" r="r" b="b"/>
              <a:pathLst>
                <a:path w="193" h="664">
                  <a:moveTo>
                    <a:pt x="0" y="442"/>
                  </a:moveTo>
                  <a:lnTo>
                    <a:pt x="0" y="0"/>
                  </a:lnTo>
                  <a:lnTo>
                    <a:pt x="192" y="221"/>
                  </a:lnTo>
                  <a:lnTo>
                    <a:pt x="192" y="663"/>
                  </a:lnTo>
                  <a:lnTo>
                    <a:pt x="0" y="44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49" name="Freeform 17"/>
            <p:cNvSpPr>
              <a:spLocks/>
            </p:cNvSpPr>
            <p:nvPr/>
          </p:nvSpPr>
          <p:spPr bwMode="auto">
            <a:xfrm>
              <a:off x="4793" y="2906"/>
              <a:ext cx="41" cy="216"/>
            </a:xfrm>
            <a:custGeom>
              <a:avLst/>
              <a:gdLst/>
              <a:ahLst/>
              <a:cxnLst>
                <a:cxn ang="0">
                  <a:pos x="59" y="436"/>
                </a:cxn>
                <a:cxn ang="0">
                  <a:pos x="59" y="0"/>
                </a:cxn>
                <a:cxn ang="0">
                  <a:pos x="0" y="0"/>
                </a:cxn>
                <a:cxn ang="0">
                  <a:pos x="0" y="436"/>
                </a:cxn>
                <a:cxn ang="0">
                  <a:pos x="59" y="436"/>
                </a:cxn>
              </a:cxnLst>
              <a:rect l="0" t="0" r="r" b="b"/>
              <a:pathLst>
                <a:path w="60" h="437">
                  <a:moveTo>
                    <a:pt x="59" y="436"/>
                  </a:moveTo>
                  <a:lnTo>
                    <a:pt x="59" y="0"/>
                  </a:lnTo>
                  <a:lnTo>
                    <a:pt x="0" y="0"/>
                  </a:lnTo>
                  <a:lnTo>
                    <a:pt x="0" y="436"/>
                  </a:lnTo>
                  <a:lnTo>
                    <a:pt x="59" y="436"/>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50" name="Freeform 18"/>
            <p:cNvSpPr>
              <a:spLocks/>
            </p:cNvSpPr>
            <p:nvPr/>
          </p:nvSpPr>
          <p:spPr bwMode="auto">
            <a:xfrm>
              <a:off x="4793" y="2906"/>
              <a:ext cx="45" cy="216"/>
            </a:xfrm>
            <a:custGeom>
              <a:avLst/>
              <a:gdLst/>
              <a:ahLst/>
              <a:cxnLst>
                <a:cxn ang="0">
                  <a:pos x="65" y="442"/>
                </a:cxn>
                <a:cxn ang="0">
                  <a:pos x="65" y="0"/>
                </a:cxn>
                <a:cxn ang="0">
                  <a:pos x="0" y="0"/>
                </a:cxn>
                <a:cxn ang="0">
                  <a:pos x="0" y="442"/>
                </a:cxn>
                <a:cxn ang="0">
                  <a:pos x="65" y="442"/>
                </a:cxn>
              </a:cxnLst>
              <a:rect l="0" t="0" r="r" b="b"/>
              <a:pathLst>
                <a:path w="66" h="443">
                  <a:moveTo>
                    <a:pt x="65" y="442"/>
                  </a:moveTo>
                  <a:lnTo>
                    <a:pt x="65" y="0"/>
                  </a:lnTo>
                  <a:lnTo>
                    <a:pt x="0" y="0"/>
                  </a:lnTo>
                  <a:lnTo>
                    <a:pt x="0" y="442"/>
                  </a:lnTo>
                  <a:lnTo>
                    <a:pt x="65" y="44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51" name="Freeform 19"/>
            <p:cNvSpPr>
              <a:spLocks/>
            </p:cNvSpPr>
            <p:nvPr/>
          </p:nvSpPr>
          <p:spPr bwMode="auto">
            <a:xfrm>
              <a:off x="4662" y="2727"/>
              <a:ext cx="172" cy="216"/>
            </a:xfrm>
            <a:custGeom>
              <a:avLst/>
              <a:gdLst/>
              <a:ahLst/>
              <a:cxnLst>
                <a:cxn ang="0">
                  <a:pos x="188" y="215"/>
                </a:cxn>
                <a:cxn ang="0">
                  <a:pos x="251" y="215"/>
                </a:cxn>
                <a:cxn ang="0">
                  <a:pos x="60" y="4"/>
                </a:cxn>
                <a:cxn ang="0">
                  <a:pos x="0" y="0"/>
                </a:cxn>
                <a:cxn ang="0">
                  <a:pos x="188" y="215"/>
                </a:cxn>
              </a:cxnLst>
              <a:rect l="0" t="0" r="r" b="b"/>
              <a:pathLst>
                <a:path w="252" h="216">
                  <a:moveTo>
                    <a:pt x="188" y="215"/>
                  </a:moveTo>
                  <a:lnTo>
                    <a:pt x="251" y="215"/>
                  </a:lnTo>
                  <a:lnTo>
                    <a:pt x="60" y="4"/>
                  </a:lnTo>
                  <a:lnTo>
                    <a:pt x="0" y="0"/>
                  </a:lnTo>
                  <a:lnTo>
                    <a:pt x="188" y="215"/>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52" name="Freeform 20"/>
            <p:cNvSpPr>
              <a:spLocks/>
            </p:cNvSpPr>
            <p:nvPr/>
          </p:nvSpPr>
          <p:spPr bwMode="auto">
            <a:xfrm>
              <a:off x="4662" y="2727"/>
              <a:ext cx="176" cy="216"/>
            </a:xfrm>
            <a:custGeom>
              <a:avLst/>
              <a:gdLst/>
              <a:ahLst/>
              <a:cxnLst>
                <a:cxn ang="0">
                  <a:pos x="192" y="221"/>
                </a:cxn>
                <a:cxn ang="0">
                  <a:pos x="257" y="221"/>
                </a:cxn>
                <a:cxn ang="0">
                  <a:pos x="61" y="4"/>
                </a:cxn>
                <a:cxn ang="0">
                  <a:pos x="0" y="0"/>
                </a:cxn>
                <a:cxn ang="0">
                  <a:pos x="192" y="221"/>
                </a:cxn>
              </a:cxnLst>
              <a:rect l="0" t="0" r="r" b="b"/>
              <a:pathLst>
                <a:path w="258" h="222">
                  <a:moveTo>
                    <a:pt x="192" y="221"/>
                  </a:moveTo>
                  <a:lnTo>
                    <a:pt x="257" y="221"/>
                  </a:lnTo>
                  <a:lnTo>
                    <a:pt x="61" y="4"/>
                  </a:lnTo>
                  <a:lnTo>
                    <a:pt x="0" y="0"/>
                  </a:lnTo>
                  <a:lnTo>
                    <a:pt x="192" y="22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53" name="Freeform 21"/>
            <p:cNvSpPr>
              <a:spLocks/>
            </p:cNvSpPr>
            <p:nvPr/>
          </p:nvSpPr>
          <p:spPr bwMode="auto">
            <a:xfrm>
              <a:off x="4313" y="3158"/>
              <a:ext cx="451" cy="216"/>
            </a:xfrm>
            <a:custGeom>
              <a:avLst/>
              <a:gdLst/>
              <a:ahLst/>
              <a:cxnLst>
                <a:cxn ang="0">
                  <a:pos x="0" y="0"/>
                </a:cxn>
                <a:cxn ang="0">
                  <a:pos x="143" y="164"/>
                </a:cxn>
                <a:cxn ang="0">
                  <a:pos x="659" y="164"/>
                </a:cxn>
                <a:cxn ang="0">
                  <a:pos x="517" y="0"/>
                </a:cxn>
                <a:cxn ang="0">
                  <a:pos x="0" y="0"/>
                </a:cxn>
              </a:cxnLst>
              <a:rect l="0" t="0" r="r" b="b"/>
              <a:pathLst>
                <a:path w="660" h="165">
                  <a:moveTo>
                    <a:pt x="0" y="0"/>
                  </a:moveTo>
                  <a:lnTo>
                    <a:pt x="143" y="164"/>
                  </a:lnTo>
                  <a:lnTo>
                    <a:pt x="659" y="164"/>
                  </a:lnTo>
                  <a:lnTo>
                    <a:pt x="517" y="0"/>
                  </a:lnTo>
                  <a:lnTo>
                    <a:pt x="0"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54" name="Freeform 22"/>
            <p:cNvSpPr>
              <a:spLocks/>
            </p:cNvSpPr>
            <p:nvPr/>
          </p:nvSpPr>
          <p:spPr bwMode="auto">
            <a:xfrm>
              <a:off x="4313" y="3158"/>
              <a:ext cx="455" cy="216"/>
            </a:xfrm>
            <a:custGeom>
              <a:avLst/>
              <a:gdLst/>
              <a:ahLst/>
              <a:cxnLst>
                <a:cxn ang="0">
                  <a:pos x="0" y="0"/>
                </a:cxn>
                <a:cxn ang="0">
                  <a:pos x="144" y="170"/>
                </a:cxn>
                <a:cxn ang="0">
                  <a:pos x="665" y="170"/>
                </a:cxn>
                <a:cxn ang="0">
                  <a:pos x="522" y="0"/>
                </a:cxn>
                <a:cxn ang="0">
                  <a:pos x="0" y="0"/>
                </a:cxn>
              </a:cxnLst>
              <a:rect l="0" t="0" r="r" b="b"/>
              <a:pathLst>
                <a:path w="666" h="171">
                  <a:moveTo>
                    <a:pt x="0" y="0"/>
                  </a:moveTo>
                  <a:lnTo>
                    <a:pt x="144" y="170"/>
                  </a:lnTo>
                  <a:lnTo>
                    <a:pt x="665" y="170"/>
                  </a:lnTo>
                  <a:lnTo>
                    <a:pt x="522" y="0"/>
                  </a:lnTo>
                  <a:lnTo>
                    <a:pt x="0"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55" name="Freeform 23"/>
            <p:cNvSpPr>
              <a:spLocks/>
            </p:cNvSpPr>
            <p:nvPr/>
          </p:nvSpPr>
          <p:spPr bwMode="auto">
            <a:xfrm>
              <a:off x="4397" y="3093"/>
              <a:ext cx="339" cy="216"/>
            </a:xfrm>
            <a:custGeom>
              <a:avLst/>
              <a:gdLst/>
              <a:ahLst/>
              <a:cxnLst>
                <a:cxn ang="0">
                  <a:pos x="483" y="59"/>
                </a:cxn>
                <a:cxn ang="0">
                  <a:pos x="487" y="62"/>
                </a:cxn>
                <a:cxn ang="0">
                  <a:pos x="494" y="70"/>
                </a:cxn>
                <a:cxn ang="0">
                  <a:pos x="496" y="84"/>
                </a:cxn>
                <a:cxn ang="0">
                  <a:pos x="483" y="102"/>
                </a:cxn>
                <a:cxn ang="0">
                  <a:pos x="467" y="120"/>
                </a:cxn>
                <a:cxn ang="0">
                  <a:pos x="460" y="135"/>
                </a:cxn>
                <a:cxn ang="0">
                  <a:pos x="455" y="148"/>
                </a:cxn>
                <a:cxn ang="0">
                  <a:pos x="448" y="162"/>
                </a:cxn>
                <a:cxn ang="0">
                  <a:pos x="439" y="177"/>
                </a:cxn>
                <a:cxn ang="0">
                  <a:pos x="430" y="188"/>
                </a:cxn>
                <a:cxn ang="0">
                  <a:pos x="417" y="196"/>
                </a:cxn>
                <a:cxn ang="0">
                  <a:pos x="393" y="197"/>
                </a:cxn>
                <a:cxn ang="0">
                  <a:pos x="380" y="196"/>
                </a:cxn>
                <a:cxn ang="0">
                  <a:pos x="369" y="196"/>
                </a:cxn>
                <a:cxn ang="0">
                  <a:pos x="359" y="196"/>
                </a:cxn>
                <a:cxn ang="0">
                  <a:pos x="349" y="197"/>
                </a:cxn>
                <a:cxn ang="0">
                  <a:pos x="340" y="198"/>
                </a:cxn>
                <a:cxn ang="0">
                  <a:pos x="329" y="199"/>
                </a:cxn>
                <a:cxn ang="0">
                  <a:pos x="318" y="200"/>
                </a:cxn>
                <a:cxn ang="0">
                  <a:pos x="304" y="200"/>
                </a:cxn>
                <a:cxn ang="0">
                  <a:pos x="288" y="200"/>
                </a:cxn>
                <a:cxn ang="0">
                  <a:pos x="269" y="200"/>
                </a:cxn>
                <a:cxn ang="0">
                  <a:pos x="247" y="200"/>
                </a:cxn>
                <a:cxn ang="0">
                  <a:pos x="224" y="200"/>
                </a:cxn>
                <a:cxn ang="0">
                  <a:pos x="202" y="200"/>
                </a:cxn>
                <a:cxn ang="0">
                  <a:pos x="181" y="200"/>
                </a:cxn>
                <a:cxn ang="0">
                  <a:pos x="162" y="200"/>
                </a:cxn>
                <a:cxn ang="0">
                  <a:pos x="146" y="200"/>
                </a:cxn>
                <a:cxn ang="0">
                  <a:pos x="121" y="201"/>
                </a:cxn>
                <a:cxn ang="0">
                  <a:pos x="99" y="202"/>
                </a:cxn>
                <a:cxn ang="0">
                  <a:pos x="84" y="203"/>
                </a:cxn>
                <a:cxn ang="0">
                  <a:pos x="79" y="204"/>
                </a:cxn>
                <a:cxn ang="0">
                  <a:pos x="243" y="3"/>
                </a:cxn>
              </a:cxnLst>
              <a:rect l="0" t="0" r="r" b="b"/>
              <a:pathLst>
                <a:path w="497" h="205">
                  <a:moveTo>
                    <a:pt x="455" y="70"/>
                  </a:moveTo>
                  <a:lnTo>
                    <a:pt x="483" y="59"/>
                  </a:lnTo>
                  <a:lnTo>
                    <a:pt x="484" y="60"/>
                  </a:lnTo>
                  <a:lnTo>
                    <a:pt x="487" y="62"/>
                  </a:lnTo>
                  <a:lnTo>
                    <a:pt x="491" y="66"/>
                  </a:lnTo>
                  <a:lnTo>
                    <a:pt x="494" y="70"/>
                  </a:lnTo>
                  <a:lnTo>
                    <a:pt x="496" y="77"/>
                  </a:lnTo>
                  <a:lnTo>
                    <a:pt x="496" y="84"/>
                  </a:lnTo>
                  <a:lnTo>
                    <a:pt x="491" y="92"/>
                  </a:lnTo>
                  <a:lnTo>
                    <a:pt x="483" y="102"/>
                  </a:lnTo>
                  <a:lnTo>
                    <a:pt x="474" y="112"/>
                  </a:lnTo>
                  <a:lnTo>
                    <a:pt x="467" y="120"/>
                  </a:lnTo>
                  <a:lnTo>
                    <a:pt x="463" y="127"/>
                  </a:lnTo>
                  <a:lnTo>
                    <a:pt x="460" y="135"/>
                  </a:lnTo>
                  <a:lnTo>
                    <a:pt x="457" y="141"/>
                  </a:lnTo>
                  <a:lnTo>
                    <a:pt x="455" y="148"/>
                  </a:lnTo>
                  <a:lnTo>
                    <a:pt x="452" y="154"/>
                  </a:lnTo>
                  <a:lnTo>
                    <a:pt x="448" y="162"/>
                  </a:lnTo>
                  <a:lnTo>
                    <a:pt x="443" y="170"/>
                  </a:lnTo>
                  <a:lnTo>
                    <a:pt x="439" y="177"/>
                  </a:lnTo>
                  <a:lnTo>
                    <a:pt x="435" y="184"/>
                  </a:lnTo>
                  <a:lnTo>
                    <a:pt x="430" y="188"/>
                  </a:lnTo>
                  <a:lnTo>
                    <a:pt x="425" y="192"/>
                  </a:lnTo>
                  <a:lnTo>
                    <a:pt x="417" y="196"/>
                  </a:lnTo>
                  <a:lnTo>
                    <a:pt x="406" y="197"/>
                  </a:lnTo>
                  <a:lnTo>
                    <a:pt x="393" y="197"/>
                  </a:lnTo>
                  <a:lnTo>
                    <a:pt x="386" y="196"/>
                  </a:lnTo>
                  <a:lnTo>
                    <a:pt x="380" y="196"/>
                  </a:lnTo>
                  <a:lnTo>
                    <a:pt x="373" y="196"/>
                  </a:lnTo>
                  <a:lnTo>
                    <a:pt x="369" y="196"/>
                  </a:lnTo>
                  <a:lnTo>
                    <a:pt x="364" y="196"/>
                  </a:lnTo>
                  <a:lnTo>
                    <a:pt x="359" y="196"/>
                  </a:lnTo>
                  <a:lnTo>
                    <a:pt x="354" y="197"/>
                  </a:lnTo>
                  <a:lnTo>
                    <a:pt x="349" y="197"/>
                  </a:lnTo>
                  <a:lnTo>
                    <a:pt x="344" y="198"/>
                  </a:lnTo>
                  <a:lnTo>
                    <a:pt x="340" y="198"/>
                  </a:lnTo>
                  <a:lnTo>
                    <a:pt x="334" y="199"/>
                  </a:lnTo>
                  <a:lnTo>
                    <a:pt x="329" y="199"/>
                  </a:lnTo>
                  <a:lnTo>
                    <a:pt x="324" y="200"/>
                  </a:lnTo>
                  <a:lnTo>
                    <a:pt x="318" y="200"/>
                  </a:lnTo>
                  <a:lnTo>
                    <a:pt x="311" y="200"/>
                  </a:lnTo>
                  <a:lnTo>
                    <a:pt x="304" y="200"/>
                  </a:lnTo>
                  <a:lnTo>
                    <a:pt x="296" y="200"/>
                  </a:lnTo>
                  <a:lnTo>
                    <a:pt x="288" y="200"/>
                  </a:lnTo>
                  <a:lnTo>
                    <a:pt x="278" y="200"/>
                  </a:lnTo>
                  <a:lnTo>
                    <a:pt x="269" y="200"/>
                  </a:lnTo>
                  <a:lnTo>
                    <a:pt x="258" y="200"/>
                  </a:lnTo>
                  <a:lnTo>
                    <a:pt x="247" y="200"/>
                  </a:lnTo>
                  <a:lnTo>
                    <a:pt x="235" y="200"/>
                  </a:lnTo>
                  <a:lnTo>
                    <a:pt x="224" y="200"/>
                  </a:lnTo>
                  <a:lnTo>
                    <a:pt x="213" y="200"/>
                  </a:lnTo>
                  <a:lnTo>
                    <a:pt x="202" y="200"/>
                  </a:lnTo>
                  <a:lnTo>
                    <a:pt x="191" y="200"/>
                  </a:lnTo>
                  <a:lnTo>
                    <a:pt x="181" y="200"/>
                  </a:lnTo>
                  <a:lnTo>
                    <a:pt x="171" y="200"/>
                  </a:lnTo>
                  <a:lnTo>
                    <a:pt x="162" y="200"/>
                  </a:lnTo>
                  <a:lnTo>
                    <a:pt x="154" y="200"/>
                  </a:lnTo>
                  <a:lnTo>
                    <a:pt x="146" y="200"/>
                  </a:lnTo>
                  <a:lnTo>
                    <a:pt x="133" y="200"/>
                  </a:lnTo>
                  <a:lnTo>
                    <a:pt x="121" y="201"/>
                  </a:lnTo>
                  <a:lnTo>
                    <a:pt x="110" y="201"/>
                  </a:lnTo>
                  <a:lnTo>
                    <a:pt x="99" y="202"/>
                  </a:lnTo>
                  <a:lnTo>
                    <a:pt x="91" y="203"/>
                  </a:lnTo>
                  <a:lnTo>
                    <a:pt x="84" y="203"/>
                  </a:lnTo>
                  <a:lnTo>
                    <a:pt x="80" y="204"/>
                  </a:lnTo>
                  <a:lnTo>
                    <a:pt x="79" y="204"/>
                  </a:lnTo>
                  <a:lnTo>
                    <a:pt x="0" y="0"/>
                  </a:lnTo>
                  <a:lnTo>
                    <a:pt x="243" y="3"/>
                  </a:lnTo>
                  <a:lnTo>
                    <a:pt x="455" y="7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56" name="Freeform 24"/>
            <p:cNvSpPr>
              <a:spLocks/>
            </p:cNvSpPr>
            <p:nvPr/>
          </p:nvSpPr>
          <p:spPr bwMode="auto">
            <a:xfrm>
              <a:off x="4397" y="3093"/>
              <a:ext cx="343" cy="216"/>
            </a:xfrm>
            <a:custGeom>
              <a:avLst/>
              <a:gdLst/>
              <a:ahLst/>
              <a:cxnLst>
                <a:cxn ang="0">
                  <a:pos x="489" y="61"/>
                </a:cxn>
                <a:cxn ang="0">
                  <a:pos x="493" y="64"/>
                </a:cxn>
                <a:cxn ang="0">
                  <a:pos x="500" y="72"/>
                </a:cxn>
                <a:cxn ang="0">
                  <a:pos x="502" y="86"/>
                </a:cxn>
                <a:cxn ang="0">
                  <a:pos x="489" y="105"/>
                </a:cxn>
                <a:cxn ang="0">
                  <a:pos x="473" y="124"/>
                </a:cxn>
                <a:cxn ang="0">
                  <a:pos x="466" y="139"/>
                </a:cxn>
                <a:cxn ang="0">
                  <a:pos x="460" y="152"/>
                </a:cxn>
                <a:cxn ang="0">
                  <a:pos x="453" y="167"/>
                </a:cxn>
                <a:cxn ang="0">
                  <a:pos x="444" y="182"/>
                </a:cxn>
                <a:cxn ang="0">
                  <a:pos x="435" y="194"/>
                </a:cxn>
                <a:cxn ang="0">
                  <a:pos x="422" y="202"/>
                </a:cxn>
                <a:cxn ang="0">
                  <a:pos x="398" y="203"/>
                </a:cxn>
                <a:cxn ang="0">
                  <a:pos x="385" y="202"/>
                </a:cxn>
                <a:cxn ang="0">
                  <a:pos x="373" y="202"/>
                </a:cxn>
                <a:cxn ang="0">
                  <a:pos x="363" y="202"/>
                </a:cxn>
                <a:cxn ang="0">
                  <a:pos x="353" y="203"/>
                </a:cxn>
                <a:cxn ang="0">
                  <a:pos x="344" y="204"/>
                </a:cxn>
                <a:cxn ang="0">
                  <a:pos x="333" y="205"/>
                </a:cxn>
                <a:cxn ang="0">
                  <a:pos x="322" y="206"/>
                </a:cxn>
                <a:cxn ang="0">
                  <a:pos x="308" y="206"/>
                </a:cxn>
                <a:cxn ang="0">
                  <a:pos x="291" y="206"/>
                </a:cxn>
                <a:cxn ang="0">
                  <a:pos x="272" y="206"/>
                </a:cxn>
                <a:cxn ang="0">
                  <a:pos x="250" y="206"/>
                </a:cxn>
                <a:cxn ang="0">
                  <a:pos x="227" y="206"/>
                </a:cxn>
                <a:cxn ang="0">
                  <a:pos x="204" y="206"/>
                </a:cxn>
                <a:cxn ang="0">
                  <a:pos x="183" y="206"/>
                </a:cxn>
                <a:cxn ang="0">
                  <a:pos x="164" y="206"/>
                </a:cxn>
                <a:cxn ang="0">
                  <a:pos x="148" y="206"/>
                </a:cxn>
                <a:cxn ang="0">
                  <a:pos x="122" y="207"/>
                </a:cxn>
                <a:cxn ang="0">
                  <a:pos x="100" y="208"/>
                </a:cxn>
                <a:cxn ang="0">
                  <a:pos x="85" y="209"/>
                </a:cxn>
                <a:cxn ang="0">
                  <a:pos x="80" y="210"/>
                </a:cxn>
                <a:cxn ang="0">
                  <a:pos x="246" y="3"/>
                </a:cxn>
              </a:cxnLst>
              <a:rect l="0" t="0" r="r" b="b"/>
              <a:pathLst>
                <a:path w="503" h="211">
                  <a:moveTo>
                    <a:pt x="460" y="72"/>
                  </a:moveTo>
                  <a:lnTo>
                    <a:pt x="489" y="61"/>
                  </a:lnTo>
                  <a:lnTo>
                    <a:pt x="490" y="62"/>
                  </a:lnTo>
                  <a:lnTo>
                    <a:pt x="493" y="64"/>
                  </a:lnTo>
                  <a:lnTo>
                    <a:pt x="497" y="68"/>
                  </a:lnTo>
                  <a:lnTo>
                    <a:pt x="500" y="72"/>
                  </a:lnTo>
                  <a:lnTo>
                    <a:pt x="502" y="79"/>
                  </a:lnTo>
                  <a:lnTo>
                    <a:pt x="502" y="86"/>
                  </a:lnTo>
                  <a:lnTo>
                    <a:pt x="497" y="95"/>
                  </a:lnTo>
                  <a:lnTo>
                    <a:pt x="489" y="105"/>
                  </a:lnTo>
                  <a:lnTo>
                    <a:pt x="480" y="115"/>
                  </a:lnTo>
                  <a:lnTo>
                    <a:pt x="473" y="124"/>
                  </a:lnTo>
                  <a:lnTo>
                    <a:pt x="469" y="131"/>
                  </a:lnTo>
                  <a:lnTo>
                    <a:pt x="466" y="139"/>
                  </a:lnTo>
                  <a:lnTo>
                    <a:pt x="463" y="145"/>
                  </a:lnTo>
                  <a:lnTo>
                    <a:pt x="460" y="152"/>
                  </a:lnTo>
                  <a:lnTo>
                    <a:pt x="457" y="159"/>
                  </a:lnTo>
                  <a:lnTo>
                    <a:pt x="453" y="167"/>
                  </a:lnTo>
                  <a:lnTo>
                    <a:pt x="448" y="175"/>
                  </a:lnTo>
                  <a:lnTo>
                    <a:pt x="444" y="182"/>
                  </a:lnTo>
                  <a:lnTo>
                    <a:pt x="440" y="189"/>
                  </a:lnTo>
                  <a:lnTo>
                    <a:pt x="435" y="194"/>
                  </a:lnTo>
                  <a:lnTo>
                    <a:pt x="430" y="198"/>
                  </a:lnTo>
                  <a:lnTo>
                    <a:pt x="422" y="202"/>
                  </a:lnTo>
                  <a:lnTo>
                    <a:pt x="411" y="203"/>
                  </a:lnTo>
                  <a:lnTo>
                    <a:pt x="398" y="203"/>
                  </a:lnTo>
                  <a:lnTo>
                    <a:pt x="391" y="202"/>
                  </a:lnTo>
                  <a:lnTo>
                    <a:pt x="385" y="202"/>
                  </a:lnTo>
                  <a:lnTo>
                    <a:pt x="378" y="202"/>
                  </a:lnTo>
                  <a:lnTo>
                    <a:pt x="373" y="202"/>
                  </a:lnTo>
                  <a:lnTo>
                    <a:pt x="368" y="202"/>
                  </a:lnTo>
                  <a:lnTo>
                    <a:pt x="363" y="202"/>
                  </a:lnTo>
                  <a:lnTo>
                    <a:pt x="358" y="203"/>
                  </a:lnTo>
                  <a:lnTo>
                    <a:pt x="353" y="203"/>
                  </a:lnTo>
                  <a:lnTo>
                    <a:pt x="348" y="204"/>
                  </a:lnTo>
                  <a:lnTo>
                    <a:pt x="344" y="204"/>
                  </a:lnTo>
                  <a:lnTo>
                    <a:pt x="338" y="205"/>
                  </a:lnTo>
                  <a:lnTo>
                    <a:pt x="333" y="205"/>
                  </a:lnTo>
                  <a:lnTo>
                    <a:pt x="328" y="206"/>
                  </a:lnTo>
                  <a:lnTo>
                    <a:pt x="322" y="206"/>
                  </a:lnTo>
                  <a:lnTo>
                    <a:pt x="315" y="206"/>
                  </a:lnTo>
                  <a:lnTo>
                    <a:pt x="308" y="206"/>
                  </a:lnTo>
                  <a:lnTo>
                    <a:pt x="300" y="206"/>
                  </a:lnTo>
                  <a:lnTo>
                    <a:pt x="291" y="206"/>
                  </a:lnTo>
                  <a:lnTo>
                    <a:pt x="281" y="206"/>
                  </a:lnTo>
                  <a:lnTo>
                    <a:pt x="272" y="206"/>
                  </a:lnTo>
                  <a:lnTo>
                    <a:pt x="261" y="206"/>
                  </a:lnTo>
                  <a:lnTo>
                    <a:pt x="250" y="206"/>
                  </a:lnTo>
                  <a:lnTo>
                    <a:pt x="238" y="206"/>
                  </a:lnTo>
                  <a:lnTo>
                    <a:pt x="227" y="206"/>
                  </a:lnTo>
                  <a:lnTo>
                    <a:pt x="216" y="206"/>
                  </a:lnTo>
                  <a:lnTo>
                    <a:pt x="204" y="206"/>
                  </a:lnTo>
                  <a:lnTo>
                    <a:pt x="193" y="206"/>
                  </a:lnTo>
                  <a:lnTo>
                    <a:pt x="183" y="206"/>
                  </a:lnTo>
                  <a:lnTo>
                    <a:pt x="173" y="206"/>
                  </a:lnTo>
                  <a:lnTo>
                    <a:pt x="164" y="206"/>
                  </a:lnTo>
                  <a:lnTo>
                    <a:pt x="156" y="206"/>
                  </a:lnTo>
                  <a:lnTo>
                    <a:pt x="148" y="206"/>
                  </a:lnTo>
                  <a:lnTo>
                    <a:pt x="135" y="206"/>
                  </a:lnTo>
                  <a:lnTo>
                    <a:pt x="122" y="207"/>
                  </a:lnTo>
                  <a:lnTo>
                    <a:pt x="111" y="207"/>
                  </a:lnTo>
                  <a:lnTo>
                    <a:pt x="100" y="208"/>
                  </a:lnTo>
                  <a:lnTo>
                    <a:pt x="92" y="209"/>
                  </a:lnTo>
                  <a:lnTo>
                    <a:pt x="85" y="209"/>
                  </a:lnTo>
                  <a:lnTo>
                    <a:pt x="81" y="210"/>
                  </a:lnTo>
                  <a:lnTo>
                    <a:pt x="80" y="210"/>
                  </a:lnTo>
                  <a:lnTo>
                    <a:pt x="0" y="0"/>
                  </a:lnTo>
                  <a:lnTo>
                    <a:pt x="246" y="3"/>
                  </a:lnTo>
                  <a:lnTo>
                    <a:pt x="460" y="7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57" name="Freeform 25"/>
            <p:cNvSpPr>
              <a:spLocks/>
            </p:cNvSpPr>
            <p:nvPr/>
          </p:nvSpPr>
          <p:spPr bwMode="auto">
            <a:xfrm>
              <a:off x="4464" y="2751"/>
              <a:ext cx="97" cy="216"/>
            </a:xfrm>
            <a:custGeom>
              <a:avLst/>
              <a:gdLst/>
              <a:ahLst/>
              <a:cxnLst>
                <a:cxn ang="0">
                  <a:pos x="130" y="1"/>
                </a:cxn>
                <a:cxn ang="0">
                  <a:pos x="123" y="9"/>
                </a:cxn>
                <a:cxn ang="0">
                  <a:pos x="113" y="25"/>
                </a:cxn>
                <a:cxn ang="0">
                  <a:pos x="105" y="50"/>
                </a:cxn>
                <a:cxn ang="0">
                  <a:pos x="104" y="77"/>
                </a:cxn>
                <a:cxn ang="0">
                  <a:pos x="104" y="91"/>
                </a:cxn>
                <a:cxn ang="0">
                  <a:pos x="104" y="102"/>
                </a:cxn>
                <a:cxn ang="0">
                  <a:pos x="104" y="110"/>
                </a:cxn>
                <a:cxn ang="0">
                  <a:pos x="104" y="118"/>
                </a:cxn>
                <a:cxn ang="0">
                  <a:pos x="103" y="126"/>
                </a:cxn>
                <a:cxn ang="0">
                  <a:pos x="102" y="135"/>
                </a:cxn>
                <a:cxn ang="0">
                  <a:pos x="101" y="147"/>
                </a:cxn>
                <a:cxn ang="0">
                  <a:pos x="100" y="165"/>
                </a:cxn>
                <a:cxn ang="0">
                  <a:pos x="98" y="181"/>
                </a:cxn>
                <a:cxn ang="0">
                  <a:pos x="95" y="191"/>
                </a:cxn>
                <a:cxn ang="0">
                  <a:pos x="92" y="208"/>
                </a:cxn>
                <a:cxn ang="0">
                  <a:pos x="88" y="229"/>
                </a:cxn>
                <a:cxn ang="0">
                  <a:pos x="79" y="249"/>
                </a:cxn>
                <a:cxn ang="0">
                  <a:pos x="65" y="270"/>
                </a:cxn>
                <a:cxn ang="0">
                  <a:pos x="48" y="290"/>
                </a:cxn>
                <a:cxn ang="0">
                  <a:pos x="32" y="311"/>
                </a:cxn>
                <a:cxn ang="0">
                  <a:pos x="16" y="331"/>
                </a:cxn>
                <a:cxn ang="0">
                  <a:pos x="5" y="345"/>
                </a:cxn>
                <a:cxn ang="0">
                  <a:pos x="0" y="356"/>
                </a:cxn>
                <a:cxn ang="0">
                  <a:pos x="2" y="362"/>
                </a:cxn>
                <a:cxn ang="0">
                  <a:pos x="14" y="361"/>
                </a:cxn>
                <a:cxn ang="0">
                  <a:pos x="34" y="356"/>
                </a:cxn>
                <a:cxn ang="0">
                  <a:pos x="57" y="348"/>
                </a:cxn>
                <a:cxn ang="0">
                  <a:pos x="81" y="339"/>
                </a:cxn>
                <a:cxn ang="0">
                  <a:pos x="103" y="331"/>
                </a:cxn>
                <a:cxn ang="0">
                  <a:pos x="121" y="323"/>
                </a:cxn>
                <a:cxn ang="0">
                  <a:pos x="130" y="318"/>
                </a:cxn>
                <a:cxn ang="0">
                  <a:pos x="142" y="156"/>
                </a:cxn>
              </a:cxnLst>
              <a:rect l="0" t="0" r="r" b="b"/>
              <a:pathLst>
                <a:path w="143" h="363">
                  <a:moveTo>
                    <a:pt x="132" y="0"/>
                  </a:moveTo>
                  <a:lnTo>
                    <a:pt x="130" y="1"/>
                  </a:lnTo>
                  <a:lnTo>
                    <a:pt x="128" y="4"/>
                  </a:lnTo>
                  <a:lnTo>
                    <a:pt x="123" y="9"/>
                  </a:lnTo>
                  <a:lnTo>
                    <a:pt x="118" y="15"/>
                  </a:lnTo>
                  <a:lnTo>
                    <a:pt x="113" y="25"/>
                  </a:lnTo>
                  <a:lnTo>
                    <a:pt x="108" y="36"/>
                  </a:lnTo>
                  <a:lnTo>
                    <a:pt x="105" y="50"/>
                  </a:lnTo>
                  <a:lnTo>
                    <a:pt x="104" y="68"/>
                  </a:lnTo>
                  <a:lnTo>
                    <a:pt x="104" y="77"/>
                  </a:lnTo>
                  <a:lnTo>
                    <a:pt x="104" y="85"/>
                  </a:lnTo>
                  <a:lnTo>
                    <a:pt x="104" y="91"/>
                  </a:lnTo>
                  <a:lnTo>
                    <a:pt x="104" y="96"/>
                  </a:lnTo>
                  <a:lnTo>
                    <a:pt x="104" y="102"/>
                  </a:lnTo>
                  <a:lnTo>
                    <a:pt x="104" y="106"/>
                  </a:lnTo>
                  <a:lnTo>
                    <a:pt x="104" y="110"/>
                  </a:lnTo>
                  <a:lnTo>
                    <a:pt x="104" y="115"/>
                  </a:lnTo>
                  <a:lnTo>
                    <a:pt x="104" y="118"/>
                  </a:lnTo>
                  <a:lnTo>
                    <a:pt x="103" y="122"/>
                  </a:lnTo>
                  <a:lnTo>
                    <a:pt x="103" y="126"/>
                  </a:lnTo>
                  <a:lnTo>
                    <a:pt x="103" y="131"/>
                  </a:lnTo>
                  <a:lnTo>
                    <a:pt x="102" y="135"/>
                  </a:lnTo>
                  <a:lnTo>
                    <a:pt x="102" y="141"/>
                  </a:lnTo>
                  <a:lnTo>
                    <a:pt x="101" y="147"/>
                  </a:lnTo>
                  <a:lnTo>
                    <a:pt x="101" y="153"/>
                  </a:lnTo>
                  <a:lnTo>
                    <a:pt x="100" y="165"/>
                  </a:lnTo>
                  <a:lnTo>
                    <a:pt x="99" y="174"/>
                  </a:lnTo>
                  <a:lnTo>
                    <a:pt x="98" y="181"/>
                  </a:lnTo>
                  <a:lnTo>
                    <a:pt x="96" y="186"/>
                  </a:lnTo>
                  <a:lnTo>
                    <a:pt x="95" y="191"/>
                  </a:lnTo>
                  <a:lnTo>
                    <a:pt x="94" y="198"/>
                  </a:lnTo>
                  <a:lnTo>
                    <a:pt x="92" y="208"/>
                  </a:lnTo>
                  <a:lnTo>
                    <a:pt x="90" y="221"/>
                  </a:lnTo>
                  <a:lnTo>
                    <a:pt x="88" y="229"/>
                  </a:lnTo>
                  <a:lnTo>
                    <a:pt x="84" y="239"/>
                  </a:lnTo>
                  <a:lnTo>
                    <a:pt x="79" y="249"/>
                  </a:lnTo>
                  <a:lnTo>
                    <a:pt x="72" y="259"/>
                  </a:lnTo>
                  <a:lnTo>
                    <a:pt x="65" y="270"/>
                  </a:lnTo>
                  <a:lnTo>
                    <a:pt x="57" y="280"/>
                  </a:lnTo>
                  <a:lnTo>
                    <a:pt x="48" y="290"/>
                  </a:lnTo>
                  <a:lnTo>
                    <a:pt x="40" y="301"/>
                  </a:lnTo>
                  <a:lnTo>
                    <a:pt x="32" y="311"/>
                  </a:lnTo>
                  <a:lnTo>
                    <a:pt x="23" y="321"/>
                  </a:lnTo>
                  <a:lnTo>
                    <a:pt x="16" y="331"/>
                  </a:lnTo>
                  <a:lnTo>
                    <a:pt x="10" y="338"/>
                  </a:lnTo>
                  <a:lnTo>
                    <a:pt x="5" y="345"/>
                  </a:lnTo>
                  <a:lnTo>
                    <a:pt x="1" y="352"/>
                  </a:lnTo>
                  <a:lnTo>
                    <a:pt x="0" y="356"/>
                  </a:lnTo>
                  <a:lnTo>
                    <a:pt x="0" y="360"/>
                  </a:lnTo>
                  <a:lnTo>
                    <a:pt x="2" y="362"/>
                  </a:lnTo>
                  <a:lnTo>
                    <a:pt x="8" y="362"/>
                  </a:lnTo>
                  <a:lnTo>
                    <a:pt x="14" y="361"/>
                  </a:lnTo>
                  <a:lnTo>
                    <a:pt x="23" y="359"/>
                  </a:lnTo>
                  <a:lnTo>
                    <a:pt x="34" y="356"/>
                  </a:lnTo>
                  <a:lnTo>
                    <a:pt x="45" y="353"/>
                  </a:lnTo>
                  <a:lnTo>
                    <a:pt x="57" y="348"/>
                  </a:lnTo>
                  <a:lnTo>
                    <a:pt x="68" y="344"/>
                  </a:lnTo>
                  <a:lnTo>
                    <a:pt x="81" y="339"/>
                  </a:lnTo>
                  <a:lnTo>
                    <a:pt x="92" y="334"/>
                  </a:lnTo>
                  <a:lnTo>
                    <a:pt x="103" y="331"/>
                  </a:lnTo>
                  <a:lnTo>
                    <a:pt x="112" y="326"/>
                  </a:lnTo>
                  <a:lnTo>
                    <a:pt x="121" y="323"/>
                  </a:lnTo>
                  <a:lnTo>
                    <a:pt x="127" y="320"/>
                  </a:lnTo>
                  <a:lnTo>
                    <a:pt x="130" y="318"/>
                  </a:lnTo>
                  <a:lnTo>
                    <a:pt x="132" y="318"/>
                  </a:lnTo>
                  <a:lnTo>
                    <a:pt x="142" y="156"/>
                  </a:lnTo>
                  <a:lnTo>
                    <a:pt x="132"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58" name="Freeform 26"/>
            <p:cNvSpPr>
              <a:spLocks/>
            </p:cNvSpPr>
            <p:nvPr/>
          </p:nvSpPr>
          <p:spPr bwMode="auto">
            <a:xfrm>
              <a:off x="4464" y="2751"/>
              <a:ext cx="101" cy="216"/>
            </a:xfrm>
            <a:custGeom>
              <a:avLst/>
              <a:gdLst/>
              <a:ahLst/>
              <a:cxnLst>
                <a:cxn ang="0">
                  <a:pos x="138" y="0"/>
                </a:cxn>
                <a:cxn ang="0">
                  <a:pos x="133" y="4"/>
                </a:cxn>
                <a:cxn ang="0">
                  <a:pos x="123" y="15"/>
                </a:cxn>
                <a:cxn ang="0">
                  <a:pos x="113" y="37"/>
                </a:cxn>
                <a:cxn ang="0">
                  <a:pos x="108" y="69"/>
                </a:cxn>
                <a:cxn ang="0">
                  <a:pos x="108" y="86"/>
                </a:cxn>
                <a:cxn ang="0">
                  <a:pos x="108" y="98"/>
                </a:cxn>
                <a:cxn ang="0">
                  <a:pos x="108" y="108"/>
                </a:cxn>
                <a:cxn ang="0">
                  <a:pos x="108" y="117"/>
                </a:cxn>
                <a:cxn ang="0">
                  <a:pos x="107" y="124"/>
                </a:cxn>
                <a:cxn ang="0">
                  <a:pos x="107" y="133"/>
                </a:cxn>
                <a:cxn ang="0">
                  <a:pos x="106" y="143"/>
                </a:cxn>
                <a:cxn ang="0">
                  <a:pos x="105" y="156"/>
                </a:cxn>
                <a:cxn ang="0">
                  <a:pos x="103" y="177"/>
                </a:cxn>
                <a:cxn ang="0">
                  <a:pos x="100" y="189"/>
                </a:cxn>
                <a:cxn ang="0">
                  <a:pos x="98" y="201"/>
                </a:cxn>
                <a:cxn ang="0">
                  <a:pos x="94" y="225"/>
                </a:cxn>
                <a:cxn ang="0">
                  <a:pos x="88" y="243"/>
                </a:cxn>
                <a:cxn ang="0">
                  <a:pos x="75" y="263"/>
                </a:cxn>
                <a:cxn ang="0">
                  <a:pos x="59" y="285"/>
                </a:cxn>
                <a:cxn ang="0">
                  <a:pos x="42" y="306"/>
                </a:cxn>
                <a:cxn ang="0">
                  <a:pos x="24" y="326"/>
                </a:cxn>
                <a:cxn ang="0">
                  <a:pos x="10" y="344"/>
                </a:cxn>
                <a:cxn ang="0">
                  <a:pos x="1" y="358"/>
                </a:cxn>
                <a:cxn ang="0">
                  <a:pos x="0" y="366"/>
                </a:cxn>
                <a:cxn ang="0">
                  <a:pos x="8" y="368"/>
                </a:cxn>
                <a:cxn ang="0">
                  <a:pos x="24" y="365"/>
                </a:cxn>
                <a:cxn ang="0">
                  <a:pos x="47" y="359"/>
                </a:cxn>
                <a:cxn ang="0">
                  <a:pos x="71" y="350"/>
                </a:cxn>
                <a:cxn ang="0">
                  <a:pos x="96" y="340"/>
                </a:cxn>
                <a:cxn ang="0">
                  <a:pos x="117" y="331"/>
                </a:cxn>
                <a:cxn ang="0">
                  <a:pos x="132" y="325"/>
                </a:cxn>
                <a:cxn ang="0">
                  <a:pos x="138" y="323"/>
                </a:cxn>
                <a:cxn ang="0">
                  <a:pos x="138" y="0"/>
                </a:cxn>
              </a:cxnLst>
              <a:rect l="0" t="0" r="r" b="b"/>
              <a:pathLst>
                <a:path w="149" h="369">
                  <a:moveTo>
                    <a:pt x="138" y="0"/>
                  </a:moveTo>
                  <a:lnTo>
                    <a:pt x="138" y="0"/>
                  </a:lnTo>
                  <a:lnTo>
                    <a:pt x="136" y="1"/>
                  </a:lnTo>
                  <a:lnTo>
                    <a:pt x="133" y="4"/>
                  </a:lnTo>
                  <a:lnTo>
                    <a:pt x="128" y="9"/>
                  </a:lnTo>
                  <a:lnTo>
                    <a:pt x="123" y="15"/>
                  </a:lnTo>
                  <a:lnTo>
                    <a:pt x="118" y="25"/>
                  </a:lnTo>
                  <a:lnTo>
                    <a:pt x="113" y="37"/>
                  </a:lnTo>
                  <a:lnTo>
                    <a:pt x="109" y="51"/>
                  </a:lnTo>
                  <a:lnTo>
                    <a:pt x="108" y="69"/>
                  </a:lnTo>
                  <a:lnTo>
                    <a:pt x="108" y="78"/>
                  </a:lnTo>
                  <a:lnTo>
                    <a:pt x="108" y="86"/>
                  </a:lnTo>
                  <a:lnTo>
                    <a:pt x="108" y="93"/>
                  </a:lnTo>
                  <a:lnTo>
                    <a:pt x="108" y="98"/>
                  </a:lnTo>
                  <a:lnTo>
                    <a:pt x="108" y="104"/>
                  </a:lnTo>
                  <a:lnTo>
                    <a:pt x="108" y="108"/>
                  </a:lnTo>
                  <a:lnTo>
                    <a:pt x="108" y="112"/>
                  </a:lnTo>
                  <a:lnTo>
                    <a:pt x="108" y="117"/>
                  </a:lnTo>
                  <a:lnTo>
                    <a:pt x="108" y="120"/>
                  </a:lnTo>
                  <a:lnTo>
                    <a:pt x="107" y="124"/>
                  </a:lnTo>
                  <a:lnTo>
                    <a:pt x="107" y="128"/>
                  </a:lnTo>
                  <a:lnTo>
                    <a:pt x="107" y="133"/>
                  </a:lnTo>
                  <a:lnTo>
                    <a:pt x="106" y="137"/>
                  </a:lnTo>
                  <a:lnTo>
                    <a:pt x="106" y="143"/>
                  </a:lnTo>
                  <a:lnTo>
                    <a:pt x="105" y="149"/>
                  </a:lnTo>
                  <a:lnTo>
                    <a:pt x="105" y="156"/>
                  </a:lnTo>
                  <a:lnTo>
                    <a:pt x="104" y="168"/>
                  </a:lnTo>
                  <a:lnTo>
                    <a:pt x="103" y="177"/>
                  </a:lnTo>
                  <a:lnTo>
                    <a:pt x="102" y="184"/>
                  </a:lnTo>
                  <a:lnTo>
                    <a:pt x="100" y="189"/>
                  </a:lnTo>
                  <a:lnTo>
                    <a:pt x="99" y="194"/>
                  </a:lnTo>
                  <a:lnTo>
                    <a:pt x="98" y="201"/>
                  </a:lnTo>
                  <a:lnTo>
                    <a:pt x="96" y="211"/>
                  </a:lnTo>
                  <a:lnTo>
                    <a:pt x="94" y="225"/>
                  </a:lnTo>
                  <a:lnTo>
                    <a:pt x="92" y="233"/>
                  </a:lnTo>
                  <a:lnTo>
                    <a:pt x="88" y="243"/>
                  </a:lnTo>
                  <a:lnTo>
                    <a:pt x="82" y="253"/>
                  </a:lnTo>
                  <a:lnTo>
                    <a:pt x="75" y="263"/>
                  </a:lnTo>
                  <a:lnTo>
                    <a:pt x="68" y="274"/>
                  </a:lnTo>
                  <a:lnTo>
                    <a:pt x="59" y="285"/>
                  </a:lnTo>
                  <a:lnTo>
                    <a:pt x="50" y="295"/>
                  </a:lnTo>
                  <a:lnTo>
                    <a:pt x="42" y="306"/>
                  </a:lnTo>
                  <a:lnTo>
                    <a:pt x="33" y="316"/>
                  </a:lnTo>
                  <a:lnTo>
                    <a:pt x="24" y="326"/>
                  </a:lnTo>
                  <a:lnTo>
                    <a:pt x="17" y="336"/>
                  </a:lnTo>
                  <a:lnTo>
                    <a:pt x="10" y="344"/>
                  </a:lnTo>
                  <a:lnTo>
                    <a:pt x="5" y="351"/>
                  </a:lnTo>
                  <a:lnTo>
                    <a:pt x="1" y="358"/>
                  </a:lnTo>
                  <a:lnTo>
                    <a:pt x="0" y="362"/>
                  </a:lnTo>
                  <a:lnTo>
                    <a:pt x="0" y="366"/>
                  </a:lnTo>
                  <a:lnTo>
                    <a:pt x="2" y="368"/>
                  </a:lnTo>
                  <a:lnTo>
                    <a:pt x="8" y="368"/>
                  </a:lnTo>
                  <a:lnTo>
                    <a:pt x="15" y="367"/>
                  </a:lnTo>
                  <a:lnTo>
                    <a:pt x="24" y="365"/>
                  </a:lnTo>
                  <a:lnTo>
                    <a:pt x="35" y="362"/>
                  </a:lnTo>
                  <a:lnTo>
                    <a:pt x="47" y="359"/>
                  </a:lnTo>
                  <a:lnTo>
                    <a:pt x="59" y="354"/>
                  </a:lnTo>
                  <a:lnTo>
                    <a:pt x="71" y="350"/>
                  </a:lnTo>
                  <a:lnTo>
                    <a:pt x="84" y="345"/>
                  </a:lnTo>
                  <a:lnTo>
                    <a:pt x="96" y="340"/>
                  </a:lnTo>
                  <a:lnTo>
                    <a:pt x="107" y="336"/>
                  </a:lnTo>
                  <a:lnTo>
                    <a:pt x="117" y="331"/>
                  </a:lnTo>
                  <a:lnTo>
                    <a:pt x="126" y="328"/>
                  </a:lnTo>
                  <a:lnTo>
                    <a:pt x="132" y="325"/>
                  </a:lnTo>
                  <a:lnTo>
                    <a:pt x="136" y="323"/>
                  </a:lnTo>
                  <a:lnTo>
                    <a:pt x="138" y="323"/>
                  </a:lnTo>
                  <a:lnTo>
                    <a:pt x="148" y="159"/>
                  </a:lnTo>
                  <a:lnTo>
                    <a:pt x="138"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59" name="Freeform 27"/>
            <p:cNvSpPr>
              <a:spLocks/>
            </p:cNvSpPr>
            <p:nvPr/>
          </p:nvSpPr>
          <p:spPr bwMode="auto">
            <a:xfrm>
              <a:off x="4412" y="3295"/>
              <a:ext cx="352" cy="216"/>
            </a:xfrm>
            <a:custGeom>
              <a:avLst/>
              <a:gdLst/>
              <a:ahLst/>
              <a:cxnLst>
                <a:cxn ang="0">
                  <a:pos x="0" y="62"/>
                </a:cxn>
                <a:cxn ang="0">
                  <a:pos x="0" y="0"/>
                </a:cxn>
                <a:cxn ang="0">
                  <a:pos x="515" y="0"/>
                </a:cxn>
                <a:cxn ang="0">
                  <a:pos x="515" y="62"/>
                </a:cxn>
                <a:cxn ang="0">
                  <a:pos x="0" y="62"/>
                </a:cxn>
              </a:cxnLst>
              <a:rect l="0" t="0" r="r" b="b"/>
              <a:pathLst>
                <a:path w="516" h="63">
                  <a:moveTo>
                    <a:pt x="0" y="62"/>
                  </a:moveTo>
                  <a:lnTo>
                    <a:pt x="0" y="0"/>
                  </a:lnTo>
                  <a:lnTo>
                    <a:pt x="515" y="0"/>
                  </a:lnTo>
                  <a:lnTo>
                    <a:pt x="515" y="62"/>
                  </a:lnTo>
                  <a:lnTo>
                    <a:pt x="0" y="62"/>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60" name="Freeform 28"/>
            <p:cNvSpPr>
              <a:spLocks/>
            </p:cNvSpPr>
            <p:nvPr/>
          </p:nvSpPr>
          <p:spPr bwMode="auto">
            <a:xfrm>
              <a:off x="4412" y="3295"/>
              <a:ext cx="356" cy="216"/>
            </a:xfrm>
            <a:custGeom>
              <a:avLst/>
              <a:gdLst/>
              <a:ahLst/>
              <a:cxnLst>
                <a:cxn ang="0">
                  <a:pos x="0" y="68"/>
                </a:cxn>
                <a:cxn ang="0">
                  <a:pos x="0" y="0"/>
                </a:cxn>
                <a:cxn ang="0">
                  <a:pos x="521" y="0"/>
                </a:cxn>
                <a:cxn ang="0">
                  <a:pos x="521" y="68"/>
                </a:cxn>
                <a:cxn ang="0">
                  <a:pos x="0" y="68"/>
                </a:cxn>
              </a:cxnLst>
              <a:rect l="0" t="0" r="r" b="b"/>
              <a:pathLst>
                <a:path w="522" h="69">
                  <a:moveTo>
                    <a:pt x="0" y="68"/>
                  </a:moveTo>
                  <a:lnTo>
                    <a:pt x="0" y="0"/>
                  </a:lnTo>
                  <a:lnTo>
                    <a:pt x="521" y="0"/>
                  </a:lnTo>
                  <a:lnTo>
                    <a:pt x="521" y="68"/>
                  </a:lnTo>
                  <a:lnTo>
                    <a:pt x="0" y="68"/>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61" name="Freeform 29"/>
            <p:cNvSpPr>
              <a:spLocks/>
            </p:cNvSpPr>
            <p:nvPr/>
          </p:nvSpPr>
          <p:spPr bwMode="auto">
            <a:xfrm>
              <a:off x="4310" y="3158"/>
              <a:ext cx="98" cy="216"/>
            </a:xfrm>
            <a:custGeom>
              <a:avLst/>
              <a:gdLst/>
              <a:ahLst/>
              <a:cxnLst>
                <a:cxn ang="0">
                  <a:pos x="143" y="166"/>
                </a:cxn>
                <a:cxn ang="0">
                  <a:pos x="143" y="232"/>
                </a:cxn>
                <a:cxn ang="0">
                  <a:pos x="0" y="66"/>
                </a:cxn>
                <a:cxn ang="0">
                  <a:pos x="5" y="0"/>
                </a:cxn>
                <a:cxn ang="0">
                  <a:pos x="143" y="166"/>
                </a:cxn>
              </a:cxnLst>
              <a:rect l="0" t="0" r="r" b="b"/>
              <a:pathLst>
                <a:path w="144" h="233">
                  <a:moveTo>
                    <a:pt x="143" y="166"/>
                  </a:moveTo>
                  <a:lnTo>
                    <a:pt x="143" y="232"/>
                  </a:lnTo>
                  <a:lnTo>
                    <a:pt x="0" y="66"/>
                  </a:lnTo>
                  <a:lnTo>
                    <a:pt x="5" y="0"/>
                  </a:lnTo>
                  <a:lnTo>
                    <a:pt x="143" y="166"/>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62" name="Freeform 30"/>
            <p:cNvSpPr>
              <a:spLocks/>
            </p:cNvSpPr>
            <p:nvPr/>
          </p:nvSpPr>
          <p:spPr bwMode="auto">
            <a:xfrm>
              <a:off x="4310" y="3158"/>
              <a:ext cx="102" cy="216"/>
            </a:xfrm>
            <a:custGeom>
              <a:avLst/>
              <a:gdLst/>
              <a:ahLst/>
              <a:cxnLst>
                <a:cxn ang="0">
                  <a:pos x="149" y="170"/>
                </a:cxn>
                <a:cxn ang="0">
                  <a:pos x="149" y="238"/>
                </a:cxn>
                <a:cxn ang="0">
                  <a:pos x="0" y="68"/>
                </a:cxn>
                <a:cxn ang="0">
                  <a:pos x="5" y="0"/>
                </a:cxn>
                <a:cxn ang="0">
                  <a:pos x="149" y="170"/>
                </a:cxn>
              </a:cxnLst>
              <a:rect l="0" t="0" r="r" b="b"/>
              <a:pathLst>
                <a:path w="150" h="239">
                  <a:moveTo>
                    <a:pt x="149" y="170"/>
                  </a:moveTo>
                  <a:lnTo>
                    <a:pt x="149" y="238"/>
                  </a:lnTo>
                  <a:lnTo>
                    <a:pt x="0" y="68"/>
                  </a:lnTo>
                  <a:lnTo>
                    <a:pt x="5" y="0"/>
                  </a:lnTo>
                  <a:lnTo>
                    <a:pt x="149" y="17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63" name="Freeform 31"/>
            <p:cNvSpPr>
              <a:spLocks/>
            </p:cNvSpPr>
            <p:nvPr/>
          </p:nvSpPr>
          <p:spPr bwMode="auto">
            <a:xfrm>
              <a:off x="4434" y="2645"/>
              <a:ext cx="311" cy="216"/>
            </a:xfrm>
            <a:custGeom>
              <a:avLst/>
              <a:gdLst/>
              <a:ahLst/>
              <a:cxnLst>
                <a:cxn ang="0">
                  <a:pos x="397" y="1"/>
                </a:cxn>
                <a:cxn ang="0">
                  <a:pos x="406" y="32"/>
                </a:cxn>
                <a:cxn ang="0">
                  <a:pos x="397" y="56"/>
                </a:cxn>
                <a:cxn ang="0">
                  <a:pos x="413" y="85"/>
                </a:cxn>
                <a:cxn ang="0">
                  <a:pos x="423" y="123"/>
                </a:cxn>
                <a:cxn ang="0">
                  <a:pos x="429" y="160"/>
                </a:cxn>
                <a:cxn ang="0">
                  <a:pos x="431" y="194"/>
                </a:cxn>
                <a:cxn ang="0">
                  <a:pos x="430" y="245"/>
                </a:cxn>
                <a:cxn ang="0">
                  <a:pos x="447" y="280"/>
                </a:cxn>
                <a:cxn ang="0">
                  <a:pos x="454" y="312"/>
                </a:cxn>
                <a:cxn ang="0">
                  <a:pos x="451" y="341"/>
                </a:cxn>
                <a:cxn ang="0">
                  <a:pos x="420" y="375"/>
                </a:cxn>
                <a:cxn ang="0">
                  <a:pos x="382" y="424"/>
                </a:cxn>
                <a:cxn ang="0">
                  <a:pos x="371" y="453"/>
                </a:cxn>
                <a:cxn ang="0">
                  <a:pos x="338" y="471"/>
                </a:cxn>
                <a:cxn ang="0">
                  <a:pos x="308" y="463"/>
                </a:cxn>
                <a:cxn ang="0">
                  <a:pos x="302" y="485"/>
                </a:cxn>
                <a:cxn ang="0">
                  <a:pos x="274" y="507"/>
                </a:cxn>
                <a:cxn ang="0">
                  <a:pos x="235" y="535"/>
                </a:cxn>
                <a:cxn ang="0">
                  <a:pos x="199" y="540"/>
                </a:cxn>
                <a:cxn ang="0">
                  <a:pos x="172" y="525"/>
                </a:cxn>
                <a:cxn ang="0">
                  <a:pos x="160" y="442"/>
                </a:cxn>
                <a:cxn ang="0">
                  <a:pos x="177" y="436"/>
                </a:cxn>
                <a:cxn ang="0">
                  <a:pos x="204" y="424"/>
                </a:cxn>
                <a:cxn ang="0">
                  <a:pos x="238" y="412"/>
                </a:cxn>
                <a:cxn ang="0">
                  <a:pos x="271" y="406"/>
                </a:cxn>
                <a:cxn ang="0">
                  <a:pos x="313" y="389"/>
                </a:cxn>
                <a:cxn ang="0">
                  <a:pos x="315" y="385"/>
                </a:cxn>
                <a:cxn ang="0">
                  <a:pos x="316" y="361"/>
                </a:cxn>
                <a:cxn ang="0">
                  <a:pos x="312" y="342"/>
                </a:cxn>
                <a:cxn ang="0">
                  <a:pos x="319" y="327"/>
                </a:cxn>
                <a:cxn ang="0">
                  <a:pos x="314" y="310"/>
                </a:cxn>
                <a:cxn ang="0">
                  <a:pos x="306" y="290"/>
                </a:cxn>
                <a:cxn ang="0">
                  <a:pos x="295" y="255"/>
                </a:cxn>
                <a:cxn ang="0">
                  <a:pos x="290" y="222"/>
                </a:cxn>
                <a:cxn ang="0">
                  <a:pos x="294" y="211"/>
                </a:cxn>
                <a:cxn ang="0">
                  <a:pos x="290" y="217"/>
                </a:cxn>
                <a:cxn ang="0">
                  <a:pos x="295" y="253"/>
                </a:cxn>
                <a:cxn ang="0">
                  <a:pos x="321" y="334"/>
                </a:cxn>
                <a:cxn ang="0">
                  <a:pos x="328" y="358"/>
                </a:cxn>
                <a:cxn ang="0">
                  <a:pos x="322" y="342"/>
                </a:cxn>
                <a:cxn ang="0">
                  <a:pos x="314" y="355"/>
                </a:cxn>
                <a:cxn ang="0">
                  <a:pos x="158" y="440"/>
                </a:cxn>
                <a:cxn ang="0">
                  <a:pos x="152" y="412"/>
                </a:cxn>
                <a:cxn ang="0">
                  <a:pos x="170" y="365"/>
                </a:cxn>
                <a:cxn ang="0">
                  <a:pos x="171" y="326"/>
                </a:cxn>
                <a:cxn ang="0">
                  <a:pos x="173" y="300"/>
                </a:cxn>
                <a:cxn ang="0">
                  <a:pos x="175" y="273"/>
                </a:cxn>
                <a:cxn ang="0">
                  <a:pos x="175" y="249"/>
                </a:cxn>
                <a:cxn ang="0">
                  <a:pos x="169" y="207"/>
                </a:cxn>
                <a:cxn ang="0">
                  <a:pos x="167" y="153"/>
                </a:cxn>
                <a:cxn ang="0">
                  <a:pos x="180" y="120"/>
                </a:cxn>
                <a:cxn ang="0">
                  <a:pos x="253" y="101"/>
                </a:cxn>
                <a:cxn ang="0">
                  <a:pos x="332" y="49"/>
                </a:cxn>
                <a:cxn ang="0">
                  <a:pos x="381" y="6"/>
                </a:cxn>
              </a:cxnLst>
              <a:rect l="0" t="0" r="r" b="b"/>
              <a:pathLst>
                <a:path w="455" h="604">
                  <a:moveTo>
                    <a:pt x="386" y="1"/>
                  </a:moveTo>
                  <a:lnTo>
                    <a:pt x="387" y="1"/>
                  </a:lnTo>
                  <a:lnTo>
                    <a:pt x="389" y="0"/>
                  </a:lnTo>
                  <a:lnTo>
                    <a:pt x="393" y="0"/>
                  </a:lnTo>
                  <a:lnTo>
                    <a:pt x="397" y="1"/>
                  </a:lnTo>
                  <a:lnTo>
                    <a:pt x="400" y="3"/>
                  </a:lnTo>
                  <a:lnTo>
                    <a:pt x="404" y="7"/>
                  </a:lnTo>
                  <a:lnTo>
                    <a:pt x="406" y="13"/>
                  </a:lnTo>
                  <a:lnTo>
                    <a:pt x="407" y="22"/>
                  </a:lnTo>
                  <a:lnTo>
                    <a:pt x="406" y="32"/>
                  </a:lnTo>
                  <a:lnTo>
                    <a:pt x="404" y="39"/>
                  </a:lnTo>
                  <a:lnTo>
                    <a:pt x="401" y="44"/>
                  </a:lnTo>
                  <a:lnTo>
                    <a:pt x="399" y="49"/>
                  </a:lnTo>
                  <a:lnTo>
                    <a:pt x="397" y="52"/>
                  </a:lnTo>
                  <a:lnTo>
                    <a:pt x="397" y="56"/>
                  </a:lnTo>
                  <a:lnTo>
                    <a:pt x="399" y="61"/>
                  </a:lnTo>
                  <a:lnTo>
                    <a:pt x="403" y="69"/>
                  </a:lnTo>
                  <a:lnTo>
                    <a:pt x="407" y="73"/>
                  </a:lnTo>
                  <a:lnTo>
                    <a:pt x="410" y="79"/>
                  </a:lnTo>
                  <a:lnTo>
                    <a:pt x="413" y="85"/>
                  </a:lnTo>
                  <a:lnTo>
                    <a:pt x="415" y="92"/>
                  </a:lnTo>
                  <a:lnTo>
                    <a:pt x="417" y="99"/>
                  </a:lnTo>
                  <a:lnTo>
                    <a:pt x="419" y="107"/>
                  </a:lnTo>
                  <a:lnTo>
                    <a:pt x="421" y="115"/>
                  </a:lnTo>
                  <a:lnTo>
                    <a:pt x="423" y="123"/>
                  </a:lnTo>
                  <a:lnTo>
                    <a:pt x="424" y="131"/>
                  </a:lnTo>
                  <a:lnTo>
                    <a:pt x="425" y="139"/>
                  </a:lnTo>
                  <a:lnTo>
                    <a:pt x="427" y="146"/>
                  </a:lnTo>
                  <a:lnTo>
                    <a:pt x="428" y="153"/>
                  </a:lnTo>
                  <a:lnTo>
                    <a:pt x="429" y="160"/>
                  </a:lnTo>
                  <a:lnTo>
                    <a:pt x="430" y="166"/>
                  </a:lnTo>
                  <a:lnTo>
                    <a:pt x="431" y="172"/>
                  </a:lnTo>
                  <a:lnTo>
                    <a:pt x="432" y="176"/>
                  </a:lnTo>
                  <a:lnTo>
                    <a:pt x="432" y="185"/>
                  </a:lnTo>
                  <a:lnTo>
                    <a:pt x="431" y="194"/>
                  </a:lnTo>
                  <a:lnTo>
                    <a:pt x="430" y="203"/>
                  </a:lnTo>
                  <a:lnTo>
                    <a:pt x="428" y="213"/>
                  </a:lnTo>
                  <a:lnTo>
                    <a:pt x="427" y="224"/>
                  </a:lnTo>
                  <a:lnTo>
                    <a:pt x="428" y="234"/>
                  </a:lnTo>
                  <a:lnTo>
                    <a:pt x="430" y="245"/>
                  </a:lnTo>
                  <a:lnTo>
                    <a:pt x="435" y="255"/>
                  </a:lnTo>
                  <a:lnTo>
                    <a:pt x="438" y="261"/>
                  </a:lnTo>
                  <a:lnTo>
                    <a:pt x="442" y="267"/>
                  </a:lnTo>
                  <a:lnTo>
                    <a:pt x="444" y="273"/>
                  </a:lnTo>
                  <a:lnTo>
                    <a:pt x="447" y="280"/>
                  </a:lnTo>
                  <a:lnTo>
                    <a:pt x="449" y="286"/>
                  </a:lnTo>
                  <a:lnTo>
                    <a:pt x="450" y="293"/>
                  </a:lnTo>
                  <a:lnTo>
                    <a:pt x="452" y="299"/>
                  </a:lnTo>
                  <a:lnTo>
                    <a:pt x="453" y="306"/>
                  </a:lnTo>
                  <a:lnTo>
                    <a:pt x="454" y="312"/>
                  </a:lnTo>
                  <a:lnTo>
                    <a:pt x="454" y="319"/>
                  </a:lnTo>
                  <a:lnTo>
                    <a:pt x="454" y="325"/>
                  </a:lnTo>
                  <a:lnTo>
                    <a:pt x="453" y="331"/>
                  </a:lnTo>
                  <a:lnTo>
                    <a:pt x="452" y="336"/>
                  </a:lnTo>
                  <a:lnTo>
                    <a:pt x="451" y="341"/>
                  </a:lnTo>
                  <a:lnTo>
                    <a:pt x="449" y="345"/>
                  </a:lnTo>
                  <a:lnTo>
                    <a:pt x="446" y="349"/>
                  </a:lnTo>
                  <a:lnTo>
                    <a:pt x="440" y="356"/>
                  </a:lnTo>
                  <a:lnTo>
                    <a:pt x="431" y="365"/>
                  </a:lnTo>
                  <a:lnTo>
                    <a:pt x="420" y="375"/>
                  </a:lnTo>
                  <a:lnTo>
                    <a:pt x="411" y="386"/>
                  </a:lnTo>
                  <a:lnTo>
                    <a:pt x="400" y="397"/>
                  </a:lnTo>
                  <a:lnTo>
                    <a:pt x="392" y="407"/>
                  </a:lnTo>
                  <a:lnTo>
                    <a:pt x="385" y="416"/>
                  </a:lnTo>
                  <a:lnTo>
                    <a:pt x="382" y="424"/>
                  </a:lnTo>
                  <a:lnTo>
                    <a:pt x="381" y="431"/>
                  </a:lnTo>
                  <a:lnTo>
                    <a:pt x="379" y="437"/>
                  </a:lnTo>
                  <a:lnTo>
                    <a:pt x="377" y="443"/>
                  </a:lnTo>
                  <a:lnTo>
                    <a:pt x="374" y="449"/>
                  </a:lnTo>
                  <a:lnTo>
                    <a:pt x="371" y="453"/>
                  </a:lnTo>
                  <a:lnTo>
                    <a:pt x="366" y="458"/>
                  </a:lnTo>
                  <a:lnTo>
                    <a:pt x="360" y="462"/>
                  </a:lnTo>
                  <a:lnTo>
                    <a:pt x="353" y="466"/>
                  </a:lnTo>
                  <a:lnTo>
                    <a:pt x="345" y="469"/>
                  </a:lnTo>
                  <a:lnTo>
                    <a:pt x="338" y="471"/>
                  </a:lnTo>
                  <a:lnTo>
                    <a:pt x="330" y="470"/>
                  </a:lnTo>
                  <a:lnTo>
                    <a:pt x="323" y="468"/>
                  </a:lnTo>
                  <a:lnTo>
                    <a:pt x="316" y="467"/>
                  </a:lnTo>
                  <a:lnTo>
                    <a:pt x="311" y="465"/>
                  </a:lnTo>
                  <a:lnTo>
                    <a:pt x="308" y="463"/>
                  </a:lnTo>
                  <a:lnTo>
                    <a:pt x="307" y="463"/>
                  </a:lnTo>
                  <a:lnTo>
                    <a:pt x="307" y="481"/>
                  </a:lnTo>
                  <a:lnTo>
                    <a:pt x="306" y="481"/>
                  </a:lnTo>
                  <a:lnTo>
                    <a:pt x="305" y="483"/>
                  </a:lnTo>
                  <a:lnTo>
                    <a:pt x="302" y="485"/>
                  </a:lnTo>
                  <a:lnTo>
                    <a:pt x="299" y="488"/>
                  </a:lnTo>
                  <a:lnTo>
                    <a:pt x="294" y="492"/>
                  </a:lnTo>
                  <a:lnTo>
                    <a:pt x="289" y="497"/>
                  </a:lnTo>
                  <a:lnTo>
                    <a:pt x="282" y="501"/>
                  </a:lnTo>
                  <a:lnTo>
                    <a:pt x="274" y="507"/>
                  </a:lnTo>
                  <a:lnTo>
                    <a:pt x="266" y="512"/>
                  </a:lnTo>
                  <a:lnTo>
                    <a:pt x="259" y="519"/>
                  </a:lnTo>
                  <a:lnTo>
                    <a:pt x="251" y="524"/>
                  </a:lnTo>
                  <a:lnTo>
                    <a:pt x="243" y="530"/>
                  </a:lnTo>
                  <a:lnTo>
                    <a:pt x="235" y="535"/>
                  </a:lnTo>
                  <a:lnTo>
                    <a:pt x="228" y="539"/>
                  </a:lnTo>
                  <a:lnTo>
                    <a:pt x="220" y="541"/>
                  </a:lnTo>
                  <a:lnTo>
                    <a:pt x="214" y="542"/>
                  </a:lnTo>
                  <a:lnTo>
                    <a:pt x="207" y="542"/>
                  </a:lnTo>
                  <a:lnTo>
                    <a:pt x="199" y="540"/>
                  </a:lnTo>
                  <a:lnTo>
                    <a:pt x="192" y="537"/>
                  </a:lnTo>
                  <a:lnTo>
                    <a:pt x="186" y="534"/>
                  </a:lnTo>
                  <a:lnTo>
                    <a:pt x="180" y="530"/>
                  </a:lnTo>
                  <a:lnTo>
                    <a:pt x="175" y="527"/>
                  </a:lnTo>
                  <a:lnTo>
                    <a:pt x="172" y="525"/>
                  </a:lnTo>
                  <a:lnTo>
                    <a:pt x="171" y="525"/>
                  </a:lnTo>
                  <a:lnTo>
                    <a:pt x="175" y="550"/>
                  </a:lnTo>
                  <a:lnTo>
                    <a:pt x="14" y="603"/>
                  </a:lnTo>
                  <a:lnTo>
                    <a:pt x="0" y="492"/>
                  </a:lnTo>
                  <a:lnTo>
                    <a:pt x="160" y="442"/>
                  </a:lnTo>
                  <a:lnTo>
                    <a:pt x="168" y="485"/>
                  </a:lnTo>
                  <a:lnTo>
                    <a:pt x="171" y="439"/>
                  </a:lnTo>
                  <a:lnTo>
                    <a:pt x="172" y="438"/>
                  </a:lnTo>
                  <a:lnTo>
                    <a:pt x="174" y="438"/>
                  </a:lnTo>
                  <a:lnTo>
                    <a:pt x="177" y="436"/>
                  </a:lnTo>
                  <a:lnTo>
                    <a:pt x="181" y="434"/>
                  </a:lnTo>
                  <a:lnTo>
                    <a:pt x="186" y="432"/>
                  </a:lnTo>
                  <a:lnTo>
                    <a:pt x="191" y="429"/>
                  </a:lnTo>
                  <a:lnTo>
                    <a:pt x="197" y="427"/>
                  </a:lnTo>
                  <a:lnTo>
                    <a:pt x="204" y="424"/>
                  </a:lnTo>
                  <a:lnTo>
                    <a:pt x="210" y="421"/>
                  </a:lnTo>
                  <a:lnTo>
                    <a:pt x="218" y="419"/>
                  </a:lnTo>
                  <a:lnTo>
                    <a:pt x="224" y="416"/>
                  </a:lnTo>
                  <a:lnTo>
                    <a:pt x="231" y="414"/>
                  </a:lnTo>
                  <a:lnTo>
                    <a:pt x="238" y="412"/>
                  </a:lnTo>
                  <a:lnTo>
                    <a:pt x="244" y="411"/>
                  </a:lnTo>
                  <a:lnTo>
                    <a:pt x="249" y="410"/>
                  </a:lnTo>
                  <a:lnTo>
                    <a:pt x="254" y="409"/>
                  </a:lnTo>
                  <a:lnTo>
                    <a:pt x="263" y="408"/>
                  </a:lnTo>
                  <a:lnTo>
                    <a:pt x="271" y="406"/>
                  </a:lnTo>
                  <a:lnTo>
                    <a:pt x="281" y="403"/>
                  </a:lnTo>
                  <a:lnTo>
                    <a:pt x="291" y="399"/>
                  </a:lnTo>
                  <a:lnTo>
                    <a:pt x="300" y="395"/>
                  </a:lnTo>
                  <a:lnTo>
                    <a:pt x="307" y="391"/>
                  </a:lnTo>
                  <a:lnTo>
                    <a:pt x="313" y="389"/>
                  </a:lnTo>
                  <a:lnTo>
                    <a:pt x="314" y="388"/>
                  </a:lnTo>
                  <a:lnTo>
                    <a:pt x="349" y="409"/>
                  </a:lnTo>
                  <a:lnTo>
                    <a:pt x="314" y="388"/>
                  </a:lnTo>
                  <a:lnTo>
                    <a:pt x="315" y="387"/>
                  </a:lnTo>
                  <a:lnTo>
                    <a:pt x="315" y="385"/>
                  </a:lnTo>
                  <a:lnTo>
                    <a:pt x="316" y="381"/>
                  </a:lnTo>
                  <a:lnTo>
                    <a:pt x="317" y="377"/>
                  </a:lnTo>
                  <a:lnTo>
                    <a:pt x="317" y="372"/>
                  </a:lnTo>
                  <a:lnTo>
                    <a:pt x="317" y="367"/>
                  </a:lnTo>
                  <a:lnTo>
                    <a:pt x="316" y="361"/>
                  </a:lnTo>
                  <a:lnTo>
                    <a:pt x="314" y="355"/>
                  </a:lnTo>
                  <a:lnTo>
                    <a:pt x="312" y="352"/>
                  </a:lnTo>
                  <a:lnTo>
                    <a:pt x="311" y="347"/>
                  </a:lnTo>
                  <a:lnTo>
                    <a:pt x="311" y="345"/>
                  </a:lnTo>
                  <a:lnTo>
                    <a:pt x="312" y="342"/>
                  </a:lnTo>
                  <a:lnTo>
                    <a:pt x="313" y="340"/>
                  </a:lnTo>
                  <a:lnTo>
                    <a:pt x="315" y="337"/>
                  </a:lnTo>
                  <a:lnTo>
                    <a:pt x="316" y="335"/>
                  </a:lnTo>
                  <a:lnTo>
                    <a:pt x="318" y="331"/>
                  </a:lnTo>
                  <a:lnTo>
                    <a:pt x="319" y="327"/>
                  </a:lnTo>
                  <a:lnTo>
                    <a:pt x="319" y="323"/>
                  </a:lnTo>
                  <a:lnTo>
                    <a:pt x="318" y="320"/>
                  </a:lnTo>
                  <a:lnTo>
                    <a:pt x="317" y="317"/>
                  </a:lnTo>
                  <a:lnTo>
                    <a:pt x="315" y="313"/>
                  </a:lnTo>
                  <a:lnTo>
                    <a:pt x="314" y="310"/>
                  </a:lnTo>
                  <a:lnTo>
                    <a:pt x="312" y="306"/>
                  </a:lnTo>
                  <a:lnTo>
                    <a:pt x="311" y="302"/>
                  </a:lnTo>
                  <a:lnTo>
                    <a:pt x="310" y="299"/>
                  </a:lnTo>
                  <a:lnTo>
                    <a:pt x="308" y="295"/>
                  </a:lnTo>
                  <a:lnTo>
                    <a:pt x="306" y="290"/>
                  </a:lnTo>
                  <a:lnTo>
                    <a:pt x="304" y="284"/>
                  </a:lnTo>
                  <a:lnTo>
                    <a:pt x="302" y="277"/>
                  </a:lnTo>
                  <a:lnTo>
                    <a:pt x="300" y="270"/>
                  </a:lnTo>
                  <a:lnTo>
                    <a:pt x="297" y="263"/>
                  </a:lnTo>
                  <a:lnTo>
                    <a:pt x="295" y="255"/>
                  </a:lnTo>
                  <a:lnTo>
                    <a:pt x="293" y="249"/>
                  </a:lnTo>
                  <a:lnTo>
                    <a:pt x="292" y="241"/>
                  </a:lnTo>
                  <a:lnTo>
                    <a:pt x="291" y="234"/>
                  </a:lnTo>
                  <a:lnTo>
                    <a:pt x="290" y="228"/>
                  </a:lnTo>
                  <a:lnTo>
                    <a:pt x="290" y="222"/>
                  </a:lnTo>
                  <a:lnTo>
                    <a:pt x="291" y="218"/>
                  </a:lnTo>
                  <a:lnTo>
                    <a:pt x="293" y="214"/>
                  </a:lnTo>
                  <a:lnTo>
                    <a:pt x="296" y="212"/>
                  </a:lnTo>
                  <a:lnTo>
                    <a:pt x="295" y="212"/>
                  </a:lnTo>
                  <a:lnTo>
                    <a:pt x="294" y="211"/>
                  </a:lnTo>
                  <a:lnTo>
                    <a:pt x="293" y="211"/>
                  </a:lnTo>
                  <a:lnTo>
                    <a:pt x="292" y="211"/>
                  </a:lnTo>
                  <a:lnTo>
                    <a:pt x="291" y="212"/>
                  </a:lnTo>
                  <a:lnTo>
                    <a:pt x="290" y="214"/>
                  </a:lnTo>
                  <a:lnTo>
                    <a:pt x="290" y="217"/>
                  </a:lnTo>
                  <a:lnTo>
                    <a:pt x="290" y="221"/>
                  </a:lnTo>
                  <a:lnTo>
                    <a:pt x="290" y="227"/>
                  </a:lnTo>
                  <a:lnTo>
                    <a:pt x="291" y="234"/>
                  </a:lnTo>
                  <a:lnTo>
                    <a:pt x="293" y="243"/>
                  </a:lnTo>
                  <a:lnTo>
                    <a:pt x="295" y="253"/>
                  </a:lnTo>
                  <a:lnTo>
                    <a:pt x="300" y="267"/>
                  </a:lnTo>
                  <a:lnTo>
                    <a:pt x="304" y="283"/>
                  </a:lnTo>
                  <a:lnTo>
                    <a:pt x="311" y="302"/>
                  </a:lnTo>
                  <a:lnTo>
                    <a:pt x="317" y="320"/>
                  </a:lnTo>
                  <a:lnTo>
                    <a:pt x="321" y="334"/>
                  </a:lnTo>
                  <a:lnTo>
                    <a:pt x="325" y="345"/>
                  </a:lnTo>
                  <a:lnTo>
                    <a:pt x="327" y="352"/>
                  </a:lnTo>
                  <a:lnTo>
                    <a:pt x="328" y="356"/>
                  </a:lnTo>
                  <a:lnTo>
                    <a:pt x="329" y="358"/>
                  </a:lnTo>
                  <a:lnTo>
                    <a:pt x="328" y="358"/>
                  </a:lnTo>
                  <a:lnTo>
                    <a:pt x="328" y="356"/>
                  </a:lnTo>
                  <a:lnTo>
                    <a:pt x="327" y="353"/>
                  </a:lnTo>
                  <a:lnTo>
                    <a:pt x="325" y="350"/>
                  </a:lnTo>
                  <a:lnTo>
                    <a:pt x="324" y="346"/>
                  </a:lnTo>
                  <a:lnTo>
                    <a:pt x="322" y="342"/>
                  </a:lnTo>
                  <a:lnTo>
                    <a:pt x="320" y="338"/>
                  </a:lnTo>
                  <a:lnTo>
                    <a:pt x="319" y="334"/>
                  </a:lnTo>
                  <a:lnTo>
                    <a:pt x="318" y="332"/>
                  </a:lnTo>
                  <a:lnTo>
                    <a:pt x="318" y="331"/>
                  </a:lnTo>
                  <a:lnTo>
                    <a:pt x="314" y="355"/>
                  </a:lnTo>
                  <a:lnTo>
                    <a:pt x="314" y="388"/>
                  </a:lnTo>
                  <a:lnTo>
                    <a:pt x="254" y="409"/>
                  </a:lnTo>
                  <a:lnTo>
                    <a:pt x="171" y="439"/>
                  </a:lnTo>
                  <a:lnTo>
                    <a:pt x="160" y="442"/>
                  </a:lnTo>
                  <a:lnTo>
                    <a:pt x="158" y="440"/>
                  </a:lnTo>
                  <a:lnTo>
                    <a:pt x="155" y="437"/>
                  </a:lnTo>
                  <a:lnTo>
                    <a:pt x="153" y="433"/>
                  </a:lnTo>
                  <a:lnTo>
                    <a:pt x="151" y="428"/>
                  </a:lnTo>
                  <a:lnTo>
                    <a:pt x="151" y="421"/>
                  </a:lnTo>
                  <a:lnTo>
                    <a:pt x="152" y="412"/>
                  </a:lnTo>
                  <a:lnTo>
                    <a:pt x="157" y="402"/>
                  </a:lnTo>
                  <a:lnTo>
                    <a:pt x="161" y="392"/>
                  </a:lnTo>
                  <a:lnTo>
                    <a:pt x="165" y="382"/>
                  </a:lnTo>
                  <a:lnTo>
                    <a:pt x="168" y="373"/>
                  </a:lnTo>
                  <a:lnTo>
                    <a:pt x="170" y="365"/>
                  </a:lnTo>
                  <a:lnTo>
                    <a:pt x="171" y="356"/>
                  </a:lnTo>
                  <a:lnTo>
                    <a:pt x="171" y="349"/>
                  </a:lnTo>
                  <a:lnTo>
                    <a:pt x="171" y="340"/>
                  </a:lnTo>
                  <a:lnTo>
                    <a:pt x="171" y="331"/>
                  </a:lnTo>
                  <a:lnTo>
                    <a:pt x="171" y="326"/>
                  </a:lnTo>
                  <a:lnTo>
                    <a:pt x="172" y="321"/>
                  </a:lnTo>
                  <a:lnTo>
                    <a:pt x="172" y="316"/>
                  </a:lnTo>
                  <a:lnTo>
                    <a:pt x="172" y="311"/>
                  </a:lnTo>
                  <a:lnTo>
                    <a:pt x="173" y="306"/>
                  </a:lnTo>
                  <a:lnTo>
                    <a:pt x="173" y="300"/>
                  </a:lnTo>
                  <a:lnTo>
                    <a:pt x="174" y="295"/>
                  </a:lnTo>
                  <a:lnTo>
                    <a:pt x="174" y="289"/>
                  </a:lnTo>
                  <a:lnTo>
                    <a:pt x="175" y="284"/>
                  </a:lnTo>
                  <a:lnTo>
                    <a:pt x="175" y="279"/>
                  </a:lnTo>
                  <a:lnTo>
                    <a:pt x="175" y="273"/>
                  </a:lnTo>
                  <a:lnTo>
                    <a:pt x="176" y="268"/>
                  </a:lnTo>
                  <a:lnTo>
                    <a:pt x="176" y="262"/>
                  </a:lnTo>
                  <a:lnTo>
                    <a:pt x="176" y="258"/>
                  </a:lnTo>
                  <a:lnTo>
                    <a:pt x="175" y="252"/>
                  </a:lnTo>
                  <a:lnTo>
                    <a:pt x="175" y="249"/>
                  </a:lnTo>
                  <a:lnTo>
                    <a:pt x="174" y="243"/>
                  </a:lnTo>
                  <a:lnTo>
                    <a:pt x="173" y="236"/>
                  </a:lnTo>
                  <a:lnTo>
                    <a:pt x="172" y="227"/>
                  </a:lnTo>
                  <a:lnTo>
                    <a:pt x="171" y="217"/>
                  </a:lnTo>
                  <a:lnTo>
                    <a:pt x="169" y="207"/>
                  </a:lnTo>
                  <a:lnTo>
                    <a:pt x="168" y="196"/>
                  </a:lnTo>
                  <a:lnTo>
                    <a:pt x="168" y="185"/>
                  </a:lnTo>
                  <a:lnTo>
                    <a:pt x="167" y="174"/>
                  </a:lnTo>
                  <a:lnTo>
                    <a:pt x="167" y="163"/>
                  </a:lnTo>
                  <a:lnTo>
                    <a:pt x="167" y="153"/>
                  </a:lnTo>
                  <a:lnTo>
                    <a:pt x="168" y="144"/>
                  </a:lnTo>
                  <a:lnTo>
                    <a:pt x="170" y="136"/>
                  </a:lnTo>
                  <a:lnTo>
                    <a:pt x="172" y="129"/>
                  </a:lnTo>
                  <a:lnTo>
                    <a:pt x="176" y="124"/>
                  </a:lnTo>
                  <a:lnTo>
                    <a:pt x="180" y="120"/>
                  </a:lnTo>
                  <a:lnTo>
                    <a:pt x="186" y="119"/>
                  </a:lnTo>
                  <a:lnTo>
                    <a:pt x="202" y="118"/>
                  </a:lnTo>
                  <a:lnTo>
                    <a:pt x="218" y="114"/>
                  </a:lnTo>
                  <a:lnTo>
                    <a:pt x="236" y="108"/>
                  </a:lnTo>
                  <a:lnTo>
                    <a:pt x="253" y="101"/>
                  </a:lnTo>
                  <a:lnTo>
                    <a:pt x="269" y="92"/>
                  </a:lnTo>
                  <a:lnTo>
                    <a:pt x="286" y="82"/>
                  </a:lnTo>
                  <a:lnTo>
                    <a:pt x="302" y="71"/>
                  </a:lnTo>
                  <a:lnTo>
                    <a:pt x="318" y="59"/>
                  </a:lnTo>
                  <a:lnTo>
                    <a:pt x="332" y="49"/>
                  </a:lnTo>
                  <a:lnTo>
                    <a:pt x="345" y="38"/>
                  </a:lnTo>
                  <a:lnTo>
                    <a:pt x="356" y="29"/>
                  </a:lnTo>
                  <a:lnTo>
                    <a:pt x="366" y="20"/>
                  </a:lnTo>
                  <a:lnTo>
                    <a:pt x="374" y="12"/>
                  </a:lnTo>
                  <a:lnTo>
                    <a:pt x="381" y="6"/>
                  </a:lnTo>
                  <a:lnTo>
                    <a:pt x="384" y="2"/>
                  </a:lnTo>
                  <a:lnTo>
                    <a:pt x="386" y="1"/>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64" name="Freeform 32"/>
            <p:cNvSpPr>
              <a:spLocks/>
            </p:cNvSpPr>
            <p:nvPr/>
          </p:nvSpPr>
          <p:spPr bwMode="auto">
            <a:xfrm>
              <a:off x="4434" y="2645"/>
              <a:ext cx="315" cy="216"/>
            </a:xfrm>
            <a:custGeom>
              <a:avLst/>
              <a:gdLst/>
              <a:ahLst/>
              <a:cxnLst>
                <a:cxn ang="0">
                  <a:pos x="398" y="0"/>
                </a:cxn>
                <a:cxn ang="0">
                  <a:pos x="412" y="22"/>
                </a:cxn>
                <a:cxn ang="0">
                  <a:pos x="402" y="53"/>
                </a:cxn>
                <a:cxn ang="0">
                  <a:pos x="415" y="80"/>
                </a:cxn>
                <a:cxn ang="0">
                  <a:pos x="427" y="116"/>
                </a:cxn>
                <a:cxn ang="0">
                  <a:pos x="434" y="155"/>
                </a:cxn>
                <a:cxn ang="0">
                  <a:pos x="438" y="187"/>
                </a:cxn>
                <a:cxn ang="0">
                  <a:pos x="434" y="236"/>
                </a:cxn>
                <a:cxn ang="0">
                  <a:pos x="450" y="276"/>
                </a:cxn>
                <a:cxn ang="0">
                  <a:pos x="459" y="309"/>
                </a:cxn>
                <a:cxn ang="0">
                  <a:pos x="458" y="339"/>
                </a:cxn>
                <a:cxn ang="0">
                  <a:pos x="437" y="369"/>
                </a:cxn>
                <a:cxn ang="0">
                  <a:pos x="390" y="420"/>
                </a:cxn>
                <a:cxn ang="0">
                  <a:pos x="379" y="453"/>
                </a:cxn>
                <a:cxn ang="0">
                  <a:pos x="350" y="474"/>
                </a:cxn>
                <a:cxn ang="0">
                  <a:pos x="315" y="470"/>
                </a:cxn>
                <a:cxn ang="0">
                  <a:pos x="309" y="488"/>
                </a:cxn>
                <a:cxn ang="0">
                  <a:pos x="286" y="506"/>
                </a:cxn>
                <a:cxn ang="0">
                  <a:pos x="246" y="535"/>
                </a:cxn>
                <a:cxn ang="0">
                  <a:pos x="210" y="547"/>
                </a:cxn>
                <a:cxn ang="0">
                  <a:pos x="177" y="532"/>
                </a:cxn>
                <a:cxn ang="0">
                  <a:pos x="0" y="497"/>
                </a:cxn>
                <a:cxn ang="0">
                  <a:pos x="176" y="442"/>
                </a:cxn>
                <a:cxn ang="0">
                  <a:pos x="200" y="431"/>
                </a:cxn>
                <a:cxn ang="0">
                  <a:pos x="234" y="418"/>
                </a:cxn>
                <a:cxn ang="0">
                  <a:pos x="266" y="412"/>
                </a:cxn>
                <a:cxn ang="0">
                  <a:pos x="311" y="395"/>
                </a:cxn>
                <a:cxn ang="0">
                  <a:pos x="319" y="391"/>
                </a:cxn>
                <a:cxn ang="0">
                  <a:pos x="321" y="371"/>
                </a:cxn>
                <a:cxn ang="0">
                  <a:pos x="315" y="348"/>
                </a:cxn>
                <a:cxn ang="0">
                  <a:pos x="322" y="334"/>
                </a:cxn>
                <a:cxn ang="0">
                  <a:pos x="319" y="316"/>
                </a:cxn>
                <a:cxn ang="0">
                  <a:pos x="312" y="298"/>
                </a:cxn>
                <a:cxn ang="0">
                  <a:pos x="301" y="266"/>
                </a:cxn>
                <a:cxn ang="0">
                  <a:pos x="294" y="230"/>
                </a:cxn>
                <a:cxn ang="0">
                  <a:pos x="299" y="214"/>
                </a:cxn>
                <a:cxn ang="0">
                  <a:pos x="294" y="216"/>
                </a:cxn>
                <a:cxn ang="0">
                  <a:pos x="297" y="245"/>
                </a:cxn>
                <a:cxn ang="0">
                  <a:pos x="321" y="323"/>
                </a:cxn>
                <a:cxn ang="0">
                  <a:pos x="333" y="362"/>
                </a:cxn>
                <a:cxn ang="0">
                  <a:pos x="328" y="349"/>
                </a:cxn>
                <a:cxn ang="0">
                  <a:pos x="322" y="334"/>
                </a:cxn>
                <a:cxn ang="0">
                  <a:pos x="162" y="446"/>
                </a:cxn>
                <a:cxn ang="0">
                  <a:pos x="153" y="425"/>
                </a:cxn>
                <a:cxn ang="0">
                  <a:pos x="170" y="377"/>
                </a:cxn>
                <a:cxn ang="0">
                  <a:pos x="173" y="334"/>
                </a:cxn>
                <a:cxn ang="0">
                  <a:pos x="175" y="309"/>
                </a:cxn>
                <a:cxn ang="0">
                  <a:pos x="177" y="282"/>
                </a:cxn>
                <a:cxn ang="0">
                  <a:pos x="177" y="255"/>
                </a:cxn>
                <a:cxn ang="0">
                  <a:pos x="173" y="219"/>
                </a:cxn>
                <a:cxn ang="0">
                  <a:pos x="169" y="165"/>
                </a:cxn>
                <a:cxn ang="0">
                  <a:pos x="178" y="125"/>
                </a:cxn>
                <a:cxn ang="0">
                  <a:pos x="239" y="109"/>
                </a:cxn>
                <a:cxn ang="0">
                  <a:pos x="322" y="60"/>
                </a:cxn>
                <a:cxn ang="0">
                  <a:pos x="379" y="12"/>
                </a:cxn>
              </a:cxnLst>
              <a:rect l="0" t="0" r="r" b="b"/>
              <a:pathLst>
                <a:path w="461" h="610">
                  <a:moveTo>
                    <a:pt x="391" y="1"/>
                  </a:moveTo>
                  <a:lnTo>
                    <a:pt x="391" y="1"/>
                  </a:lnTo>
                  <a:lnTo>
                    <a:pt x="392" y="1"/>
                  </a:lnTo>
                  <a:lnTo>
                    <a:pt x="394" y="0"/>
                  </a:lnTo>
                  <a:lnTo>
                    <a:pt x="398" y="0"/>
                  </a:lnTo>
                  <a:lnTo>
                    <a:pt x="402" y="1"/>
                  </a:lnTo>
                  <a:lnTo>
                    <a:pt x="405" y="3"/>
                  </a:lnTo>
                  <a:lnTo>
                    <a:pt x="409" y="7"/>
                  </a:lnTo>
                  <a:lnTo>
                    <a:pt x="411" y="13"/>
                  </a:lnTo>
                  <a:lnTo>
                    <a:pt x="412" y="22"/>
                  </a:lnTo>
                  <a:lnTo>
                    <a:pt x="411" y="32"/>
                  </a:lnTo>
                  <a:lnTo>
                    <a:pt x="409" y="39"/>
                  </a:lnTo>
                  <a:lnTo>
                    <a:pt x="406" y="44"/>
                  </a:lnTo>
                  <a:lnTo>
                    <a:pt x="404" y="49"/>
                  </a:lnTo>
                  <a:lnTo>
                    <a:pt x="402" y="53"/>
                  </a:lnTo>
                  <a:lnTo>
                    <a:pt x="402" y="57"/>
                  </a:lnTo>
                  <a:lnTo>
                    <a:pt x="404" y="62"/>
                  </a:lnTo>
                  <a:lnTo>
                    <a:pt x="408" y="70"/>
                  </a:lnTo>
                  <a:lnTo>
                    <a:pt x="412" y="74"/>
                  </a:lnTo>
                  <a:lnTo>
                    <a:pt x="415" y="80"/>
                  </a:lnTo>
                  <a:lnTo>
                    <a:pt x="418" y="86"/>
                  </a:lnTo>
                  <a:lnTo>
                    <a:pt x="420" y="93"/>
                  </a:lnTo>
                  <a:lnTo>
                    <a:pt x="423" y="100"/>
                  </a:lnTo>
                  <a:lnTo>
                    <a:pt x="425" y="108"/>
                  </a:lnTo>
                  <a:lnTo>
                    <a:pt x="427" y="116"/>
                  </a:lnTo>
                  <a:lnTo>
                    <a:pt x="429" y="124"/>
                  </a:lnTo>
                  <a:lnTo>
                    <a:pt x="430" y="132"/>
                  </a:lnTo>
                  <a:lnTo>
                    <a:pt x="431" y="140"/>
                  </a:lnTo>
                  <a:lnTo>
                    <a:pt x="433" y="147"/>
                  </a:lnTo>
                  <a:lnTo>
                    <a:pt x="434" y="155"/>
                  </a:lnTo>
                  <a:lnTo>
                    <a:pt x="435" y="162"/>
                  </a:lnTo>
                  <a:lnTo>
                    <a:pt x="436" y="168"/>
                  </a:lnTo>
                  <a:lnTo>
                    <a:pt x="437" y="174"/>
                  </a:lnTo>
                  <a:lnTo>
                    <a:pt x="438" y="178"/>
                  </a:lnTo>
                  <a:lnTo>
                    <a:pt x="438" y="187"/>
                  </a:lnTo>
                  <a:lnTo>
                    <a:pt x="437" y="196"/>
                  </a:lnTo>
                  <a:lnTo>
                    <a:pt x="436" y="205"/>
                  </a:lnTo>
                  <a:lnTo>
                    <a:pt x="434" y="215"/>
                  </a:lnTo>
                  <a:lnTo>
                    <a:pt x="433" y="226"/>
                  </a:lnTo>
                  <a:lnTo>
                    <a:pt x="434" y="236"/>
                  </a:lnTo>
                  <a:lnTo>
                    <a:pt x="436" y="247"/>
                  </a:lnTo>
                  <a:lnTo>
                    <a:pt x="441" y="258"/>
                  </a:lnTo>
                  <a:lnTo>
                    <a:pt x="444" y="264"/>
                  </a:lnTo>
                  <a:lnTo>
                    <a:pt x="448" y="270"/>
                  </a:lnTo>
                  <a:lnTo>
                    <a:pt x="450" y="276"/>
                  </a:lnTo>
                  <a:lnTo>
                    <a:pt x="453" y="283"/>
                  </a:lnTo>
                  <a:lnTo>
                    <a:pt x="455" y="289"/>
                  </a:lnTo>
                  <a:lnTo>
                    <a:pt x="456" y="296"/>
                  </a:lnTo>
                  <a:lnTo>
                    <a:pt x="458" y="302"/>
                  </a:lnTo>
                  <a:lnTo>
                    <a:pt x="459" y="309"/>
                  </a:lnTo>
                  <a:lnTo>
                    <a:pt x="460" y="315"/>
                  </a:lnTo>
                  <a:lnTo>
                    <a:pt x="460" y="322"/>
                  </a:lnTo>
                  <a:lnTo>
                    <a:pt x="460" y="328"/>
                  </a:lnTo>
                  <a:lnTo>
                    <a:pt x="459" y="334"/>
                  </a:lnTo>
                  <a:lnTo>
                    <a:pt x="458" y="339"/>
                  </a:lnTo>
                  <a:lnTo>
                    <a:pt x="457" y="344"/>
                  </a:lnTo>
                  <a:lnTo>
                    <a:pt x="455" y="348"/>
                  </a:lnTo>
                  <a:lnTo>
                    <a:pt x="452" y="352"/>
                  </a:lnTo>
                  <a:lnTo>
                    <a:pt x="446" y="360"/>
                  </a:lnTo>
                  <a:lnTo>
                    <a:pt x="437" y="369"/>
                  </a:lnTo>
                  <a:lnTo>
                    <a:pt x="426" y="379"/>
                  </a:lnTo>
                  <a:lnTo>
                    <a:pt x="416" y="390"/>
                  </a:lnTo>
                  <a:lnTo>
                    <a:pt x="405" y="401"/>
                  </a:lnTo>
                  <a:lnTo>
                    <a:pt x="397" y="411"/>
                  </a:lnTo>
                  <a:lnTo>
                    <a:pt x="390" y="420"/>
                  </a:lnTo>
                  <a:lnTo>
                    <a:pt x="387" y="428"/>
                  </a:lnTo>
                  <a:lnTo>
                    <a:pt x="386" y="435"/>
                  </a:lnTo>
                  <a:lnTo>
                    <a:pt x="384" y="441"/>
                  </a:lnTo>
                  <a:lnTo>
                    <a:pt x="382" y="447"/>
                  </a:lnTo>
                  <a:lnTo>
                    <a:pt x="379" y="453"/>
                  </a:lnTo>
                  <a:lnTo>
                    <a:pt x="376" y="458"/>
                  </a:lnTo>
                  <a:lnTo>
                    <a:pt x="371" y="463"/>
                  </a:lnTo>
                  <a:lnTo>
                    <a:pt x="365" y="467"/>
                  </a:lnTo>
                  <a:lnTo>
                    <a:pt x="358" y="471"/>
                  </a:lnTo>
                  <a:lnTo>
                    <a:pt x="350" y="474"/>
                  </a:lnTo>
                  <a:lnTo>
                    <a:pt x="342" y="476"/>
                  </a:lnTo>
                  <a:lnTo>
                    <a:pt x="334" y="475"/>
                  </a:lnTo>
                  <a:lnTo>
                    <a:pt x="327" y="473"/>
                  </a:lnTo>
                  <a:lnTo>
                    <a:pt x="320" y="472"/>
                  </a:lnTo>
                  <a:lnTo>
                    <a:pt x="315" y="470"/>
                  </a:lnTo>
                  <a:lnTo>
                    <a:pt x="312" y="468"/>
                  </a:lnTo>
                  <a:lnTo>
                    <a:pt x="311" y="468"/>
                  </a:lnTo>
                  <a:lnTo>
                    <a:pt x="311" y="486"/>
                  </a:lnTo>
                  <a:lnTo>
                    <a:pt x="310" y="486"/>
                  </a:lnTo>
                  <a:lnTo>
                    <a:pt x="309" y="488"/>
                  </a:lnTo>
                  <a:lnTo>
                    <a:pt x="306" y="490"/>
                  </a:lnTo>
                  <a:lnTo>
                    <a:pt x="303" y="493"/>
                  </a:lnTo>
                  <a:lnTo>
                    <a:pt x="298" y="497"/>
                  </a:lnTo>
                  <a:lnTo>
                    <a:pt x="293" y="502"/>
                  </a:lnTo>
                  <a:lnTo>
                    <a:pt x="286" y="506"/>
                  </a:lnTo>
                  <a:lnTo>
                    <a:pt x="278" y="512"/>
                  </a:lnTo>
                  <a:lnTo>
                    <a:pt x="270" y="517"/>
                  </a:lnTo>
                  <a:lnTo>
                    <a:pt x="262" y="524"/>
                  </a:lnTo>
                  <a:lnTo>
                    <a:pt x="254" y="529"/>
                  </a:lnTo>
                  <a:lnTo>
                    <a:pt x="246" y="535"/>
                  </a:lnTo>
                  <a:lnTo>
                    <a:pt x="238" y="540"/>
                  </a:lnTo>
                  <a:lnTo>
                    <a:pt x="231" y="544"/>
                  </a:lnTo>
                  <a:lnTo>
                    <a:pt x="223" y="546"/>
                  </a:lnTo>
                  <a:lnTo>
                    <a:pt x="217" y="547"/>
                  </a:lnTo>
                  <a:lnTo>
                    <a:pt x="210" y="547"/>
                  </a:lnTo>
                  <a:lnTo>
                    <a:pt x="202" y="545"/>
                  </a:lnTo>
                  <a:lnTo>
                    <a:pt x="195" y="542"/>
                  </a:lnTo>
                  <a:lnTo>
                    <a:pt x="188" y="539"/>
                  </a:lnTo>
                  <a:lnTo>
                    <a:pt x="182" y="535"/>
                  </a:lnTo>
                  <a:lnTo>
                    <a:pt x="177" y="532"/>
                  </a:lnTo>
                  <a:lnTo>
                    <a:pt x="174" y="530"/>
                  </a:lnTo>
                  <a:lnTo>
                    <a:pt x="173" y="530"/>
                  </a:lnTo>
                  <a:lnTo>
                    <a:pt x="177" y="555"/>
                  </a:lnTo>
                  <a:lnTo>
                    <a:pt x="14" y="609"/>
                  </a:lnTo>
                  <a:lnTo>
                    <a:pt x="0" y="497"/>
                  </a:lnTo>
                  <a:lnTo>
                    <a:pt x="162" y="446"/>
                  </a:lnTo>
                  <a:lnTo>
                    <a:pt x="170" y="490"/>
                  </a:lnTo>
                  <a:lnTo>
                    <a:pt x="173" y="443"/>
                  </a:lnTo>
                  <a:lnTo>
                    <a:pt x="174" y="442"/>
                  </a:lnTo>
                  <a:lnTo>
                    <a:pt x="176" y="442"/>
                  </a:lnTo>
                  <a:lnTo>
                    <a:pt x="179" y="440"/>
                  </a:lnTo>
                  <a:lnTo>
                    <a:pt x="183" y="438"/>
                  </a:lnTo>
                  <a:lnTo>
                    <a:pt x="188" y="436"/>
                  </a:lnTo>
                  <a:lnTo>
                    <a:pt x="194" y="433"/>
                  </a:lnTo>
                  <a:lnTo>
                    <a:pt x="200" y="431"/>
                  </a:lnTo>
                  <a:lnTo>
                    <a:pt x="207" y="428"/>
                  </a:lnTo>
                  <a:lnTo>
                    <a:pt x="213" y="425"/>
                  </a:lnTo>
                  <a:lnTo>
                    <a:pt x="221" y="423"/>
                  </a:lnTo>
                  <a:lnTo>
                    <a:pt x="227" y="420"/>
                  </a:lnTo>
                  <a:lnTo>
                    <a:pt x="234" y="418"/>
                  </a:lnTo>
                  <a:lnTo>
                    <a:pt x="241" y="416"/>
                  </a:lnTo>
                  <a:lnTo>
                    <a:pt x="247" y="415"/>
                  </a:lnTo>
                  <a:lnTo>
                    <a:pt x="252" y="414"/>
                  </a:lnTo>
                  <a:lnTo>
                    <a:pt x="257" y="413"/>
                  </a:lnTo>
                  <a:lnTo>
                    <a:pt x="266" y="412"/>
                  </a:lnTo>
                  <a:lnTo>
                    <a:pt x="275" y="410"/>
                  </a:lnTo>
                  <a:lnTo>
                    <a:pt x="285" y="407"/>
                  </a:lnTo>
                  <a:lnTo>
                    <a:pt x="295" y="403"/>
                  </a:lnTo>
                  <a:lnTo>
                    <a:pt x="304" y="399"/>
                  </a:lnTo>
                  <a:lnTo>
                    <a:pt x="311" y="395"/>
                  </a:lnTo>
                  <a:lnTo>
                    <a:pt x="317" y="393"/>
                  </a:lnTo>
                  <a:lnTo>
                    <a:pt x="318" y="392"/>
                  </a:lnTo>
                  <a:lnTo>
                    <a:pt x="354" y="413"/>
                  </a:lnTo>
                  <a:lnTo>
                    <a:pt x="318" y="392"/>
                  </a:lnTo>
                  <a:lnTo>
                    <a:pt x="319" y="391"/>
                  </a:lnTo>
                  <a:lnTo>
                    <a:pt x="319" y="389"/>
                  </a:lnTo>
                  <a:lnTo>
                    <a:pt x="320" y="385"/>
                  </a:lnTo>
                  <a:lnTo>
                    <a:pt x="321" y="381"/>
                  </a:lnTo>
                  <a:lnTo>
                    <a:pt x="321" y="376"/>
                  </a:lnTo>
                  <a:lnTo>
                    <a:pt x="321" y="371"/>
                  </a:lnTo>
                  <a:lnTo>
                    <a:pt x="320" y="365"/>
                  </a:lnTo>
                  <a:lnTo>
                    <a:pt x="318" y="359"/>
                  </a:lnTo>
                  <a:lnTo>
                    <a:pt x="316" y="355"/>
                  </a:lnTo>
                  <a:lnTo>
                    <a:pt x="315" y="350"/>
                  </a:lnTo>
                  <a:lnTo>
                    <a:pt x="315" y="348"/>
                  </a:lnTo>
                  <a:lnTo>
                    <a:pt x="316" y="345"/>
                  </a:lnTo>
                  <a:lnTo>
                    <a:pt x="317" y="343"/>
                  </a:lnTo>
                  <a:lnTo>
                    <a:pt x="319" y="340"/>
                  </a:lnTo>
                  <a:lnTo>
                    <a:pt x="320" y="338"/>
                  </a:lnTo>
                  <a:lnTo>
                    <a:pt x="322" y="334"/>
                  </a:lnTo>
                  <a:lnTo>
                    <a:pt x="323" y="330"/>
                  </a:lnTo>
                  <a:lnTo>
                    <a:pt x="323" y="326"/>
                  </a:lnTo>
                  <a:lnTo>
                    <a:pt x="322" y="323"/>
                  </a:lnTo>
                  <a:lnTo>
                    <a:pt x="321" y="320"/>
                  </a:lnTo>
                  <a:lnTo>
                    <a:pt x="319" y="316"/>
                  </a:lnTo>
                  <a:lnTo>
                    <a:pt x="318" y="313"/>
                  </a:lnTo>
                  <a:lnTo>
                    <a:pt x="316" y="309"/>
                  </a:lnTo>
                  <a:lnTo>
                    <a:pt x="315" y="305"/>
                  </a:lnTo>
                  <a:lnTo>
                    <a:pt x="314" y="302"/>
                  </a:lnTo>
                  <a:lnTo>
                    <a:pt x="312" y="298"/>
                  </a:lnTo>
                  <a:lnTo>
                    <a:pt x="310" y="293"/>
                  </a:lnTo>
                  <a:lnTo>
                    <a:pt x="308" y="287"/>
                  </a:lnTo>
                  <a:lnTo>
                    <a:pt x="306" y="280"/>
                  </a:lnTo>
                  <a:lnTo>
                    <a:pt x="304" y="273"/>
                  </a:lnTo>
                  <a:lnTo>
                    <a:pt x="301" y="266"/>
                  </a:lnTo>
                  <a:lnTo>
                    <a:pt x="299" y="258"/>
                  </a:lnTo>
                  <a:lnTo>
                    <a:pt x="297" y="251"/>
                  </a:lnTo>
                  <a:lnTo>
                    <a:pt x="296" y="243"/>
                  </a:lnTo>
                  <a:lnTo>
                    <a:pt x="295" y="236"/>
                  </a:lnTo>
                  <a:lnTo>
                    <a:pt x="294" y="230"/>
                  </a:lnTo>
                  <a:lnTo>
                    <a:pt x="294" y="224"/>
                  </a:lnTo>
                  <a:lnTo>
                    <a:pt x="295" y="220"/>
                  </a:lnTo>
                  <a:lnTo>
                    <a:pt x="297" y="216"/>
                  </a:lnTo>
                  <a:lnTo>
                    <a:pt x="300" y="214"/>
                  </a:lnTo>
                  <a:lnTo>
                    <a:pt x="299" y="214"/>
                  </a:lnTo>
                  <a:lnTo>
                    <a:pt x="298" y="213"/>
                  </a:lnTo>
                  <a:lnTo>
                    <a:pt x="297" y="213"/>
                  </a:lnTo>
                  <a:lnTo>
                    <a:pt x="296" y="213"/>
                  </a:lnTo>
                  <a:lnTo>
                    <a:pt x="295" y="214"/>
                  </a:lnTo>
                  <a:lnTo>
                    <a:pt x="294" y="216"/>
                  </a:lnTo>
                  <a:lnTo>
                    <a:pt x="294" y="219"/>
                  </a:lnTo>
                  <a:lnTo>
                    <a:pt x="294" y="223"/>
                  </a:lnTo>
                  <a:lnTo>
                    <a:pt x="294" y="229"/>
                  </a:lnTo>
                  <a:lnTo>
                    <a:pt x="295" y="236"/>
                  </a:lnTo>
                  <a:lnTo>
                    <a:pt x="297" y="245"/>
                  </a:lnTo>
                  <a:lnTo>
                    <a:pt x="299" y="256"/>
                  </a:lnTo>
                  <a:lnTo>
                    <a:pt x="304" y="270"/>
                  </a:lnTo>
                  <a:lnTo>
                    <a:pt x="308" y="286"/>
                  </a:lnTo>
                  <a:lnTo>
                    <a:pt x="315" y="305"/>
                  </a:lnTo>
                  <a:lnTo>
                    <a:pt x="321" y="323"/>
                  </a:lnTo>
                  <a:lnTo>
                    <a:pt x="325" y="337"/>
                  </a:lnTo>
                  <a:lnTo>
                    <a:pt x="329" y="348"/>
                  </a:lnTo>
                  <a:lnTo>
                    <a:pt x="331" y="355"/>
                  </a:lnTo>
                  <a:lnTo>
                    <a:pt x="332" y="360"/>
                  </a:lnTo>
                  <a:lnTo>
                    <a:pt x="333" y="362"/>
                  </a:lnTo>
                  <a:lnTo>
                    <a:pt x="332" y="362"/>
                  </a:lnTo>
                  <a:lnTo>
                    <a:pt x="332" y="360"/>
                  </a:lnTo>
                  <a:lnTo>
                    <a:pt x="331" y="357"/>
                  </a:lnTo>
                  <a:lnTo>
                    <a:pt x="329" y="353"/>
                  </a:lnTo>
                  <a:lnTo>
                    <a:pt x="328" y="349"/>
                  </a:lnTo>
                  <a:lnTo>
                    <a:pt x="326" y="345"/>
                  </a:lnTo>
                  <a:lnTo>
                    <a:pt x="324" y="341"/>
                  </a:lnTo>
                  <a:lnTo>
                    <a:pt x="323" y="337"/>
                  </a:lnTo>
                  <a:lnTo>
                    <a:pt x="322" y="335"/>
                  </a:lnTo>
                  <a:lnTo>
                    <a:pt x="322" y="334"/>
                  </a:lnTo>
                  <a:lnTo>
                    <a:pt x="318" y="359"/>
                  </a:lnTo>
                  <a:lnTo>
                    <a:pt x="318" y="392"/>
                  </a:lnTo>
                  <a:lnTo>
                    <a:pt x="257" y="413"/>
                  </a:lnTo>
                  <a:lnTo>
                    <a:pt x="173" y="443"/>
                  </a:lnTo>
                  <a:lnTo>
                    <a:pt x="162" y="446"/>
                  </a:lnTo>
                  <a:lnTo>
                    <a:pt x="160" y="444"/>
                  </a:lnTo>
                  <a:lnTo>
                    <a:pt x="157" y="441"/>
                  </a:lnTo>
                  <a:lnTo>
                    <a:pt x="155" y="437"/>
                  </a:lnTo>
                  <a:lnTo>
                    <a:pt x="153" y="432"/>
                  </a:lnTo>
                  <a:lnTo>
                    <a:pt x="153" y="425"/>
                  </a:lnTo>
                  <a:lnTo>
                    <a:pt x="154" y="416"/>
                  </a:lnTo>
                  <a:lnTo>
                    <a:pt x="159" y="406"/>
                  </a:lnTo>
                  <a:lnTo>
                    <a:pt x="163" y="396"/>
                  </a:lnTo>
                  <a:lnTo>
                    <a:pt x="167" y="386"/>
                  </a:lnTo>
                  <a:lnTo>
                    <a:pt x="170" y="377"/>
                  </a:lnTo>
                  <a:lnTo>
                    <a:pt x="172" y="369"/>
                  </a:lnTo>
                  <a:lnTo>
                    <a:pt x="173" y="360"/>
                  </a:lnTo>
                  <a:lnTo>
                    <a:pt x="173" y="352"/>
                  </a:lnTo>
                  <a:lnTo>
                    <a:pt x="173" y="343"/>
                  </a:lnTo>
                  <a:lnTo>
                    <a:pt x="173" y="334"/>
                  </a:lnTo>
                  <a:lnTo>
                    <a:pt x="173" y="329"/>
                  </a:lnTo>
                  <a:lnTo>
                    <a:pt x="174" y="324"/>
                  </a:lnTo>
                  <a:lnTo>
                    <a:pt x="174" y="319"/>
                  </a:lnTo>
                  <a:lnTo>
                    <a:pt x="174" y="314"/>
                  </a:lnTo>
                  <a:lnTo>
                    <a:pt x="175" y="309"/>
                  </a:lnTo>
                  <a:lnTo>
                    <a:pt x="175" y="303"/>
                  </a:lnTo>
                  <a:lnTo>
                    <a:pt x="176" y="298"/>
                  </a:lnTo>
                  <a:lnTo>
                    <a:pt x="176" y="292"/>
                  </a:lnTo>
                  <a:lnTo>
                    <a:pt x="177" y="287"/>
                  </a:lnTo>
                  <a:lnTo>
                    <a:pt x="177" y="282"/>
                  </a:lnTo>
                  <a:lnTo>
                    <a:pt x="177" y="276"/>
                  </a:lnTo>
                  <a:lnTo>
                    <a:pt x="178" y="271"/>
                  </a:lnTo>
                  <a:lnTo>
                    <a:pt x="178" y="265"/>
                  </a:lnTo>
                  <a:lnTo>
                    <a:pt x="178" y="261"/>
                  </a:lnTo>
                  <a:lnTo>
                    <a:pt x="177" y="255"/>
                  </a:lnTo>
                  <a:lnTo>
                    <a:pt x="177" y="251"/>
                  </a:lnTo>
                  <a:lnTo>
                    <a:pt x="176" y="245"/>
                  </a:lnTo>
                  <a:lnTo>
                    <a:pt x="175" y="238"/>
                  </a:lnTo>
                  <a:lnTo>
                    <a:pt x="174" y="229"/>
                  </a:lnTo>
                  <a:lnTo>
                    <a:pt x="173" y="219"/>
                  </a:lnTo>
                  <a:lnTo>
                    <a:pt x="171" y="209"/>
                  </a:lnTo>
                  <a:lnTo>
                    <a:pt x="170" y="198"/>
                  </a:lnTo>
                  <a:lnTo>
                    <a:pt x="170" y="187"/>
                  </a:lnTo>
                  <a:lnTo>
                    <a:pt x="169" y="176"/>
                  </a:lnTo>
                  <a:lnTo>
                    <a:pt x="169" y="165"/>
                  </a:lnTo>
                  <a:lnTo>
                    <a:pt x="169" y="155"/>
                  </a:lnTo>
                  <a:lnTo>
                    <a:pt x="170" y="145"/>
                  </a:lnTo>
                  <a:lnTo>
                    <a:pt x="172" y="137"/>
                  </a:lnTo>
                  <a:lnTo>
                    <a:pt x="174" y="130"/>
                  </a:lnTo>
                  <a:lnTo>
                    <a:pt x="178" y="125"/>
                  </a:lnTo>
                  <a:lnTo>
                    <a:pt x="182" y="121"/>
                  </a:lnTo>
                  <a:lnTo>
                    <a:pt x="188" y="120"/>
                  </a:lnTo>
                  <a:lnTo>
                    <a:pt x="205" y="119"/>
                  </a:lnTo>
                  <a:lnTo>
                    <a:pt x="221" y="115"/>
                  </a:lnTo>
                  <a:lnTo>
                    <a:pt x="239" y="109"/>
                  </a:lnTo>
                  <a:lnTo>
                    <a:pt x="256" y="102"/>
                  </a:lnTo>
                  <a:lnTo>
                    <a:pt x="273" y="93"/>
                  </a:lnTo>
                  <a:lnTo>
                    <a:pt x="290" y="83"/>
                  </a:lnTo>
                  <a:lnTo>
                    <a:pt x="306" y="72"/>
                  </a:lnTo>
                  <a:lnTo>
                    <a:pt x="322" y="60"/>
                  </a:lnTo>
                  <a:lnTo>
                    <a:pt x="336" y="49"/>
                  </a:lnTo>
                  <a:lnTo>
                    <a:pt x="350" y="38"/>
                  </a:lnTo>
                  <a:lnTo>
                    <a:pt x="361" y="29"/>
                  </a:lnTo>
                  <a:lnTo>
                    <a:pt x="371" y="20"/>
                  </a:lnTo>
                  <a:lnTo>
                    <a:pt x="379" y="12"/>
                  </a:lnTo>
                  <a:lnTo>
                    <a:pt x="386" y="6"/>
                  </a:lnTo>
                  <a:lnTo>
                    <a:pt x="389" y="2"/>
                  </a:lnTo>
                  <a:lnTo>
                    <a:pt x="391" y="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65" name="Freeform 33"/>
            <p:cNvSpPr>
              <a:spLocks/>
            </p:cNvSpPr>
            <p:nvPr/>
          </p:nvSpPr>
          <p:spPr bwMode="auto">
            <a:xfrm>
              <a:off x="4611" y="2621"/>
              <a:ext cx="90" cy="216"/>
            </a:xfrm>
            <a:custGeom>
              <a:avLst/>
              <a:gdLst/>
              <a:ahLst/>
              <a:cxnLst>
                <a:cxn ang="0">
                  <a:pos x="106" y="1"/>
                </a:cxn>
                <a:cxn ang="0">
                  <a:pos x="111" y="0"/>
                </a:cxn>
                <a:cxn ang="0">
                  <a:pos x="119" y="1"/>
                </a:cxn>
                <a:cxn ang="0">
                  <a:pos x="126" y="9"/>
                </a:cxn>
                <a:cxn ang="0">
                  <a:pos x="130" y="20"/>
                </a:cxn>
                <a:cxn ang="0">
                  <a:pos x="130" y="31"/>
                </a:cxn>
                <a:cxn ang="0">
                  <a:pos x="127" y="43"/>
                </a:cxn>
                <a:cxn ang="0">
                  <a:pos x="122" y="54"/>
                </a:cxn>
                <a:cxn ang="0">
                  <a:pos x="116" y="67"/>
                </a:cxn>
                <a:cxn ang="0">
                  <a:pos x="109" y="79"/>
                </a:cxn>
                <a:cxn ang="0">
                  <a:pos x="101" y="89"/>
                </a:cxn>
                <a:cxn ang="0">
                  <a:pos x="95" y="99"/>
                </a:cxn>
                <a:cxn ang="0">
                  <a:pos x="88" y="108"/>
                </a:cxn>
                <a:cxn ang="0">
                  <a:pos x="77" y="117"/>
                </a:cxn>
                <a:cxn ang="0">
                  <a:pos x="65" y="129"/>
                </a:cxn>
                <a:cxn ang="0">
                  <a:pos x="52" y="141"/>
                </a:cxn>
                <a:cxn ang="0">
                  <a:pos x="37" y="153"/>
                </a:cxn>
                <a:cxn ang="0">
                  <a:pos x="26" y="165"/>
                </a:cxn>
                <a:cxn ang="0">
                  <a:pos x="15" y="176"/>
                </a:cxn>
                <a:cxn ang="0">
                  <a:pos x="10" y="184"/>
                </a:cxn>
                <a:cxn ang="0">
                  <a:pos x="8" y="190"/>
                </a:cxn>
                <a:cxn ang="0">
                  <a:pos x="7" y="191"/>
                </a:cxn>
                <a:cxn ang="0">
                  <a:pos x="4" y="188"/>
                </a:cxn>
                <a:cxn ang="0">
                  <a:pos x="3" y="180"/>
                </a:cxn>
                <a:cxn ang="0">
                  <a:pos x="2" y="171"/>
                </a:cxn>
                <a:cxn ang="0">
                  <a:pos x="1" y="158"/>
                </a:cxn>
                <a:cxn ang="0">
                  <a:pos x="0" y="145"/>
                </a:cxn>
                <a:cxn ang="0">
                  <a:pos x="1" y="131"/>
                </a:cxn>
                <a:cxn ang="0">
                  <a:pos x="3" y="118"/>
                </a:cxn>
                <a:cxn ang="0">
                  <a:pos x="11" y="105"/>
                </a:cxn>
                <a:cxn ang="0">
                  <a:pos x="24" y="92"/>
                </a:cxn>
                <a:cxn ang="0">
                  <a:pos x="40" y="78"/>
                </a:cxn>
                <a:cxn ang="0">
                  <a:pos x="58" y="64"/>
                </a:cxn>
                <a:cxn ang="0">
                  <a:pos x="76" y="48"/>
                </a:cxn>
                <a:cxn ang="0">
                  <a:pos x="91" y="31"/>
                </a:cxn>
                <a:cxn ang="0">
                  <a:pos x="101" y="12"/>
                </a:cxn>
              </a:cxnLst>
              <a:rect l="0" t="0" r="r" b="b"/>
              <a:pathLst>
                <a:path w="131" h="193">
                  <a:moveTo>
                    <a:pt x="105" y="2"/>
                  </a:moveTo>
                  <a:lnTo>
                    <a:pt x="106" y="1"/>
                  </a:lnTo>
                  <a:lnTo>
                    <a:pt x="108" y="0"/>
                  </a:lnTo>
                  <a:lnTo>
                    <a:pt x="111" y="0"/>
                  </a:lnTo>
                  <a:lnTo>
                    <a:pt x="115" y="0"/>
                  </a:lnTo>
                  <a:lnTo>
                    <a:pt x="119" y="1"/>
                  </a:lnTo>
                  <a:lnTo>
                    <a:pt x="122" y="3"/>
                  </a:lnTo>
                  <a:lnTo>
                    <a:pt x="126" y="9"/>
                  </a:lnTo>
                  <a:lnTo>
                    <a:pt x="129" y="16"/>
                  </a:lnTo>
                  <a:lnTo>
                    <a:pt x="130" y="20"/>
                  </a:lnTo>
                  <a:lnTo>
                    <a:pt x="130" y="26"/>
                  </a:lnTo>
                  <a:lnTo>
                    <a:pt x="130" y="31"/>
                  </a:lnTo>
                  <a:lnTo>
                    <a:pt x="129" y="37"/>
                  </a:lnTo>
                  <a:lnTo>
                    <a:pt x="127" y="43"/>
                  </a:lnTo>
                  <a:lnTo>
                    <a:pt x="125" y="48"/>
                  </a:lnTo>
                  <a:lnTo>
                    <a:pt x="122" y="54"/>
                  </a:lnTo>
                  <a:lnTo>
                    <a:pt x="119" y="61"/>
                  </a:lnTo>
                  <a:lnTo>
                    <a:pt x="116" y="67"/>
                  </a:lnTo>
                  <a:lnTo>
                    <a:pt x="113" y="73"/>
                  </a:lnTo>
                  <a:lnTo>
                    <a:pt x="109" y="79"/>
                  </a:lnTo>
                  <a:lnTo>
                    <a:pt x="105" y="84"/>
                  </a:lnTo>
                  <a:lnTo>
                    <a:pt x="101" y="89"/>
                  </a:lnTo>
                  <a:lnTo>
                    <a:pt x="98" y="95"/>
                  </a:lnTo>
                  <a:lnTo>
                    <a:pt x="95" y="99"/>
                  </a:lnTo>
                  <a:lnTo>
                    <a:pt x="91" y="104"/>
                  </a:lnTo>
                  <a:lnTo>
                    <a:pt x="88" y="108"/>
                  </a:lnTo>
                  <a:lnTo>
                    <a:pt x="82" y="112"/>
                  </a:lnTo>
                  <a:lnTo>
                    <a:pt x="77" y="117"/>
                  </a:lnTo>
                  <a:lnTo>
                    <a:pt x="72" y="123"/>
                  </a:lnTo>
                  <a:lnTo>
                    <a:pt x="65" y="129"/>
                  </a:lnTo>
                  <a:lnTo>
                    <a:pt x="58" y="135"/>
                  </a:lnTo>
                  <a:lnTo>
                    <a:pt x="52" y="141"/>
                  </a:lnTo>
                  <a:lnTo>
                    <a:pt x="45" y="146"/>
                  </a:lnTo>
                  <a:lnTo>
                    <a:pt x="37" y="153"/>
                  </a:lnTo>
                  <a:lnTo>
                    <a:pt x="32" y="159"/>
                  </a:lnTo>
                  <a:lnTo>
                    <a:pt x="26" y="165"/>
                  </a:lnTo>
                  <a:lnTo>
                    <a:pt x="20" y="170"/>
                  </a:lnTo>
                  <a:lnTo>
                    <a:pt x="15" y="176"/>
                  </a:lnTo>
                  <a:lnTo>
                    <a:pt x="12" y="179"/>
                  </a:lnTo>
                  <a:lnTo>
                    <a:pt x="10" y="184"/>
                  </a:lnTo>
                  <a:lnTo>
                    <a:pt x="9" y="188"/>
                  </a:lnTo>
                  <a:lnTo>
                    <a:pt x="8" y="190"/>
                  </a:lnTo>
                  <a:lnTo>
                    <a:pt x="7" y="192"/>
                  </a:lnTo>
                  <a:lnTo>
                    <a:pt x="7" y="191"/>
                  </a:lnTo>
                  <a:lnTo>
                    <a:pt x="6" y="190"/>
                  </a:lnTo>
                  <a:lnTo>
                    <a:pt x="4" y="188"/>
                  </a:lnTo>
                  <a:lnTo>
                    <a:pt x="4" y="185"/>
                  </a:lnTo>
                  <a:lnTo>
                    <a:pt x="3" y="180"/>
                  </a:lnTo>
                  <a:lnTo>
                    <a:pt x="2" y="176"/>
                  </a:lnTo>
                  <a:lnTo>
                    <a:pt x="2" y="171"/>
                  </a:lnTo>
                  <a:lnTo>
                    <a:pt x="1" y="165"/>
                  </a:lnTo>
                  <a:lnTo>
                    <a:pt x="1" y="158"/>
                  </a:lnTo>
                  <a:lnTo>
                    <a:pt x="0" y="152"/>
                  </a:lnTo>
                  <a:lnTo>
                    <a:pt x="0" y="145"/>
                  </a:lnTo>
                  <a:lnTo>
                    <a:pt x="0" y="139"/>
                  </a:lnTo>
                  <a:lnTo>
                    <a:pt x="1" y="131"/>
                  </a:lnTo>
                  <a:lnTo>
                    <a:pt x="1" y="124"/>
                  </a:lnTo>
                  <a:lnTo>
                    <a:pt x="3" y="118"/>
                  </a:lnTo>
                  <a:lnTo>
                    <a:pt x="7" y="112"/>
                  </a:lnTo>
                  <a:lnTo>
                    <a:pt x="11" y="105"/>
                  </a:lnTo>
                  <a:lnTo>
                    <a:pt x="17" y="99"/>
                  </a:lnTo>
                  <a:lnTo>
                    <a:pt x="24" y="92"/>
                  </a:lnTo>
                  <a:lnTo>
                    <a:pt x="33" y="85"/>
                  </a:lnTo>
                  <a:lnTo>
                    <a:pt x="40" y="78"/>
                  </a:lnTo>
                  <a:lnTo>
                    <a:pt x="49" y="71"/>
                  </a:lnTo>
                  <a:lnTo>
                    <a:pt x="58" y="64"/>
                  </a:lnTo>
                  <a:lnTo>
                    <a:pt x="67" y="56"/>
                  </a:lnTo>
                  <a:lnTo>
                    <a:pt x="76" y="48"/>
                  </a:lnTo>
                  <a:lnTo>
                    <a:pt x="83" y="40"/>
                  </a:lnTo>
                  <a:lnTo>
                    <a:pt x="91" y="31"/>
                  </a:lnTo>
                  <a:lnTo>
                    <a:pt x="97" y="21"/>
                  </a:lnTo>
                  <a:lnTo>
                    <a:pt x="101" y="12"/>
                  </a:lnTo>
                  <a:lnTo>
                    <a:pt x="105" y="2"/>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66" name="Freeform 34"/>
            <p:cNvSpPr>
              <a:spLocks/>
            </p:cNvSpPr>
            <p:nvPr/>
          </p:nvSpPr>
          <p:spPr bwMode="auto">
            <a:xfrm>
              <a:off x="4611" y="2621"/>
              <a:ext cx="94" cy="216"/>
            </a:xfrm>
            <a:custGeom>
              <a:avLst/>
              <a:gdLst/>
              <a:ahLst/>
              <a:cxnLst>
                <a:cxn ang="0">
                  <a:pos x="110" y="2"/>
                </a:cxn>
                <a:cxn ang="0">
                  <a:pos x="113" y="0"/>
                </a:cxn>
                <a:cxn ang="0">
                  <a:pos x="120" y="0"/>
                </a:cxn>
                <a:cxn ang="0">
                  <a:pos x="128" y="3"/>
                </a:cxn>
                <a:cxn ang="0">
                  <a:pos x="135" y="16"/>
                </a:cxn>
                <a:cxn ang="0">
                  <a:pos x="136" y="27"/>
                </a:cxn>
                <a:cxn ang="0">
                  <a:pos x="135" y="38"/>
                </a:cxn>
                <a:cxn ang="0">
                  <a:pos x="131" y="50"/>
                </a:cxn>
                <a:cxn ang="0">
                  <a:pos x="125" y="63"/>
                </a:cxn>
                <a:cxn ang="0">
                  <a:pos x="118" y="75"/>
                </a:cxn>
                <a:cxn ang="0">
                  <a:pos x="110" y="87"/>
                </a:cxn>
                <a:cxn ang="0">
                  <a:pos x="103" y="98"/>
                </a:cxn>
                <a:cxn ang="0">
                  <a:pos x="95" y="107"/>
                </a:cxn>
                <a:cxn ang="0">
                  <a:pos x="86" y="116"/>
                </a:cxn>
                <a:cxn ang="0">
                  <a:pos x="75" y="127"/>
                </a:cxn>
                <a:cxn ang="0">
                  <a:pos x="61" y="139"/>
                </a:cxn>
                <a:cxn ang="0">
                  <a:pos x="47" y="151"/>
                </a:cxn>
                <a:cxn ang="0">
                  <a:pos x="33" y="164"/>
                </a:cxn>
                <a:cxn ang="0">
                  <a:pos x="21" y="175"/>
                </a:cxn>
                <a:cxn ang="0">
                  <a:pos x="13" y="185"/>
                </a:cxn>
                <a:cxn ang="0">
                  <a:pos x="9" y="194"/>
                </a:cxn>
                <a:cxn ang="0">
                  <a:pos x="7" y="198"/>
                </a:cxn>
                <a:cxn ang="0">
                  <a:pos x="6" y="196"/>
                </a:cxn>
                <a:cxn ang="0">
                  <a:pos x="4" y="191"/>
                </a:cxn>
                <a:cxn ang="0">
                  <a:pos x="2" y="182"/>
                </a:cxn>
                <a:cxn ang="0">
                  <a:pos x="1" y="170"/>
                </a:cxn>
                <a:cxn ang="0">
                  <a:pos x="0" y="157"/>
                </a:cxn>
                <a:cxn ang="0">
                  <a:pos x="0" y="143"/>
                </a:cxn>
                <a:cxn ang="0">
                  <a:pos x="1" y="128"/>
                </a:cxn>
                <a:cxn ang="0">
                  <a:pos x="7" y="115"/>
                </a:cxn>
                <a:cxn ang="0">
                  <a:pos x="18" y="102"/>
                </a:cxn>
                <a:cxn ang="0">
                  <a:pos x="34" y="88"/>
                </a:cxn>
                <a:cxn ang="0">
                  <a:pos x="51" y="73"/>
                </a:cxn>
                <a:cxn ang="0">
                  <a:pos x="70" y="58"/>
                </a:cxn>
                <a:cxn ang="0">
                  <a:pos x="87" y="41"/>
                </a:cxn>
                <a:cxn ang="0">
                  <a:pos x="101" y="22"/>
                </a:cxn>
                <a:cxn ang="0">
                  <a:pos x="110" y="2"/>
                </a:cxn>
              </a:cxnLst>
              <a:rect l="0" t="0" r="r" b="b"/>
              <a:pathLst>
                <a:path w="137" h="199">
                  <a:moveTo>
                    <a:pt x="110" y="2"/>
                  </a:moveTo>
                  <a:lnTo>
                    <a:pt x="110" y="2"/>
                  </a:lnTo>
                  <a:lnTo>
                    <a:pt x="111" y="1"/>
                  </a:lnTo>
                  <a:lnTo>
                    <a:pt x="113" y="0"/>
                  </a:lnTo>
                  <a:lnTo>
                    <a:pt x="116" y="0"/>
                  </a:lnTo>
                  <a:lnTo>
                    <a:pt x="120" y="0"/>
                  </a:lnTo>
                  <a:lnTo>
                    <a:pt x="124" y="1"/>
                  </a:lnTo>
                  <a:lnTo>
                    <a:pt x="128" y="3"/>
                  </a:lnTo>
                  <a:lnTo>
                    <a:pt x="132" y="9"/>
                  </a:lnTo>
                  <a:lnTo>
                    <a:pt x="135" y="16"/>
                  </a:lnTo>
                  <a:lnTo>
                    <a:pt x="136" y="21"/>
                  </a:lnTo>
                  <a:lnTo>
                    <a:pt x="136" y="27"/>
                  </a:lnTo>
                  <a:lnTo>
                    <a:pt x="136" y="32"/>
                  </a:lnTo>
                  <a:lnTo>
                    <a:pt x="135" y="38"/>
                  </a:lnTo>
                  <a:lnTo>
                    <a:pt x="133" y="44"/>
                  </a:lnTo>
                  <a:lnTo>
                    <a:pt x="131" y="50"/>
                  </a:lnTo>
                  <a:lnTo>
                    <a:pt x="128" y="56"/>
                  </a:lnTo>
                  <a:lnTo>
                    <a:pt x="125" y="63"/>
                  </a:lnTo>
                  <a:lnTo>
                    <a:pt x="121" y="69"/>
                  </a:lnTo>
                  <a:lnTo>
                    <a:pt x="118" y="75"/>
                  </a:lnTo>
                  <a:lnTo>
                    <a:pt x="114" y="81"/>
                  </a:lnTo>
                  <a:lnTo>
                    <a:pt x="110" y="87"/>
                  </a:lnTo>
                  <a:lnTo>
                    <a:pt x="106" y="92"/>
                  </a:lnTo>
                  <a:lnTo>
                    <a:pt x="103" y="98"/>
                  </a:lnTo>
                  <a:lnTo>
                    <a:pt x="99" y="102"/>
                  </a:lnTo>
                  <a:lnTo>
                    <a:pt x="95" y="107"/>
                  </a:lnTo>
                  <a:lnTo>
                    <a:pt x="92" y="111"/>
                  </a:lnTo>
                  <a:lnTo>
                    <a:pt x="86" y="116"/>
                  </a:lnTo>
                  <a:lnTo>
                    <a:pt x="81" y="121"/>
                  </a:lnTo>
                  <a:lnTo>
                    <a:pt x="75" y="127"/>
                  </a:lnTo>
                  <a:lnTo>
                    <a:pt x="68" y="133"/>
                  </a:lnTo>
                  <a:lnTo>
                    <a:pt x="61" y="139"/>
                  </a:lnTo>
                  <a:lnTo>
                    <a:pt x="54" y="145"/>
                  </a:lnTo>
                  <a:lnTo>
                    <a:pt x="47" y="151"/>
                  </a:lnTo>
                  <a:lnTo>
                    <a:pt x="39" y="158"/>
                  </a:lnTo>
                  <a:lnTo>
                    <a:pt x="33" y="164"/>
                  </a:lnTo>
                  <a:lnTo>
                    <a:pt x="27" y="170"/>
                  </a:lnTo>
                  <a:lnTo>
                    <a:pt x="21" y="175"/>
                  </a:lnTo>
                  <a:lnTo>
                    <a:pt x="16" y="181"/>
                  </a:lnTo>
                  <a:lnTo>
                    <a:pt x="13" y="185"/>
                  </a:lnTo>
                  <a:lnTo>
                    <a:pt x="10" y="190"/>
                  </a:lnTo>
                  <a:lnTo>
                    <a:pt x="9" y="194"/>
                  </a:lnTo>
                  <a:lnTo>
                    <a:pt x="8" y="196"/>
                  </a:lnTo>
                  <a:lnTo>
                    <a:pt x="7" y="198"/>
                  </a:lnTo>
                  <a:lnTo>
                    <a:pt x="7" y="197"/>
                  </a:lnTo>
                  <a:lnTo>
                    <a:pt x="6" y="196"/>
                  </a:lnTo>
                  <a:lnTo>
                    <a:pt x="4" y="194"/>
                  </a:lnTo>
                  <a:lnTo>
                    <a:pt x="4" y="191"/>
                  </a:lnTo>
                  <a:lnTo>
                    <a:pt x="3" y="186"/>
                  </a:lnTo>
                  <a:lnTo>
                    <a:pt x="2" y="182"/>
                  </a:lnTo>
                  <a:lnTo>
                    <a:pt x="2" y="176"/>
                  </a:lnTo>
                  <a:lnTo>
                    <a:pt x="1" y="170"/>
                  </a:lnTo>
                  <a:lnTo>
                    <a:pt x="1" y="163"/>
                  </a:lnTo>
                  <a:lnTo>
                    <a:pt x="0" y="157"/>
                  </a:lnTo>
                  <a:lnTo>
                    <a:pt x="0" y="150"/>
                  </a:lnTo>
                  <a:lnTo>
                    <a:pt x="0" y="143"/>
                  </a:lnTo>
                  <a:lnTo>
                    <a:pt x="1" y="135"/>
                  </a:lnTo>
                  <a:lnTo>
                    <a:pt x="1" y="128"/>
                  </a:lnTo>
                  <a:lnTo>
                    <a:pt x="3" y="122"/>
                  </a:lnTo>
                  <a:lnTo>
                    <a:pt x="7" y="115"/>
                  </a:lnTo>
                  <a:lnTo>
                    <a:pt x="11" y="108"/>
                  </a:lnTo>
                  <a:lnTo>
                    <a:pt x="18" y="102"/>
                  </a:lnTo>
                  <a:lnTo>
                    <a:pt x="25" y="95"/>
                  </a:lnTo>
                  <a:lnTo>
                    <a:pt x="34" y="88"/>
                  </a:lnTo>
                  <a:lnTo>
                    <a:pt x="42" y="80"/>
                  </a:lnTo>
                  <a:lnTo>
                    <a:pt x="51" y="73"/>
                  </a:lnTo>
                  <a:lnTo>
                    <a:pt x="61" y="66"/>
                  </a:lnTo>
                  <a:lnTo>
                    <a:pt x="70" y="58"/>
                  </a:lnTo>
                  <a:lnTo>
                    <a:pt x="79" y="50"/>
                  </a:lnTo>
                  <a:lnTo>
                    <a:pt x="87" y="41"/>
                  </a:lnTo>
                  <a:lnTo>
                    <a:pt x="95" y="32"/>
                  </a:lnTo>
                  <a:lnTo>
                    <a:pt x="101" y="22"/>
                  </a:lnTo>
                  <a:lnTo>
                    <a:pt x="106" y="12"/>
                  </a:lnTo>
                  <a:lnTo>
                    <a:pt x="110" y="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67" name="Freeform 35"/>
            <p:cNvSpPr>
              <a:spLocks/>
            </p:cNvSpPr>
            <p:nvPr/>
          </p:nvSpPr>
          <p:spPr bwMode="auto">
            <a:xfrm>
              <a:off x="4561" y="2687"/>
              <a:ext cx="47" cy="216"/>
            </a:xfrm>
            <a:custGeom>
              <a:avLst/>
              <a:gdLst/>
              <a:ahLst/>
              <a:cxnLst>
                <a:cxn ang="0">
                  <a:pos x="42" y="0"/>
                </a:cxn>
                <a:cxn ang="0">
                  <a:pos x="69" y="43"/>
                </a:cxn>
                <a:cxn ang="0">
                  <a:pos x="68" y="44"/>
                </a:cxn>
                <a:cxn ang="0">
                  <a:pos x="63" y="47"/>
                </a:cxn>
                <a:cxn ang="0">
                  <a:pos x="57" y="52"/>
                </a:cxn>
                <a:cxn ang="0">
                  <a:pos x="50" y="58"/>
                </a:cxn>
                <a:cxn ang="0">
                  <a:pos x="42" y="63"/>
                </a:cxn>
                <a:cxn ang="0">
                  <a:pos x="35" y="72"/>
                </a:cxn>
                <a:cxn ang="0">
                  <a:pos x="29" y="79"/>
                </a:cxn>
                <a:cxn ang="0">
                  <a:pos x="26" y="88"/>
                </a:cxn>
                <a:cxn ang="0">
                  <a:pos x="24" y="95"/>
                </a:cxn>
                <a:cxn ang="0">
                  <a:pos x="22" y="100"/>
                </a:cxn>
                <a:cxn ang="0">
                  <a:pos x="22" y="103"/>
                </a:cxn>
                <a:cxn ang="0">
                  <a:pos x="22" y="104"/>
                </a:cxn>
                <a:cxn ang="0">
                  <a:pos x="22" y="103"/>
                </a:cxn>
                <a:cxn ang="0">
                  <a:pos x="22" y="102"/>
                </a:cxn>
                <a:cxn ang="0">
                  <a:pos x="22" y="101"/>
                </a:cxn>
                <a:cxn ang="0">
                  <a:pos x="20" y="99"/>
                </a:cxn>
                <a:cxn ang="0">
                  <a:pos x="17" y="95"/>
                </a:cxn>
                <a:cxn ang="0">
                  <a:pos x="14" y="90"/>
                </a:cxn>
                <a:cxn ang="0">
                  <a:pos x="10" y="84"/>
                </a:cxn>
                <a:cxn ang="0">
                  <a:pos x="7" y="78"/>
                </a:cxn>
                <a:cxn ang="0">
                  <a:pos x="4" y="70"/>
                </a:cxn>
                <a:cxn ang="0">
                  <a:pos x="1" y="62"/>
                </a:cxn>
                <a:cxn ang="0">
                  <a:pos x="0" y="54"/>
                </a:cxn>
                <a:cxn ang="0">
                  <a:pos x="0" y="45"/>
                </a:cxn>
                <a:cxn ang="0">
                  <a:pos x="1" y="37"/>
                </a:cxn>
                <a:cxn ang="0">
                  <a:pos x="4" y="28"/>
                </a:cxn>
                <a:cxn ang="0">
                  <a:pos x="10" y="20"/>
                </a:cxn>
                <a:cxn ang="0">
                  <a:pos x="18" y="13"/>
                </a:cxn>
                <a:cxn ang="0">
                  <a:pos x="29" y="6"/>
                </a:cxn>
                <a:cxn ang="0">
                  <a:pos x="42" y="0"/>
                </a:cxn>
              </a:cxnLst>
              <a:rect l="0" t="0" r="r" b="b"/>
              <a:pathLst>
                <a:path w="70" h="105">
                  <a:moveTo>
                    <a:pt x="42" y="0"/>
                  </a:moveTo>
                  <a:lnTo>
                    <a:pt x="69" y="43"/>
                  </a:lnTo>
                  <a:lnTo>
                    <a:pt x="68" y="44"/>
                  </a:lnTo>
                  <a:lnTo>
                    <a:pt x="63" y="47"/>
                  </a:lnTo>
                  <a:lnTo>
                    <a:pt x="57" y="52"/>
                  </a:lnTo>
                  <a:lnTo>
                    <a:pt x="50" y="58"/>
                  </a:lnTo>
                  <a:lnTo>
                    <a:pt x="42" y="63"/>
                  </a:lnTo>
                  <a:lnTo>
                    <a:pt x="35" y="72"/>
                  </a:lnTo>
                  <a:lnTo>
                    <a:pt x="29" y="79"/>
                  </a:lnTo>
                  <a:lnTo>
                    <a:pt x="26" y="88"/>
                  </a:lnTo>
                  <a:lnTo>
                    <a:pt x="24" y="95"/>
                  </a:lnTo>
                  <a:lnTo>
                    <a:pt x="22" y="100"/>
                  </a:lnTo>
                  <a:lnTo>
                    <a:pt x="22" y="103"/>
                  </a:lnTo>
                  <a:lnTo>
                    <a:pt x="22" y="104"/>
                  </a:lnTo>
                  <a:lnTo>
                    <a:pt x="22" y="103"/>
                  </a:lnTo>
                  <a:lnTo>
                    <a:pt x="22" y="102"/>
                  </a:lnTo>
                  <a:lnTo>
                    <a:pt x="22" y="101"/>
                  </a:lnTo>
                  <a:lnTo>
                    <a:pt x="20" y="99"/>
                  </a:lnTo>
                  <a:lnTo>
                    <a:pt x="17" y="95"/>
                  </a:lnTo>
                  <a:lnTo>
                    <a:pt x="14" y="90"/>
                  </a:lnTo>
                  <a:lnTo>
                    <a:pt x="10" y="84"/>
                  </a:lnTo>
                  <a:lnTo>
                    <a:pt x="7" y="78"/>
                  </a:lnTo>
                  <a:lnTo>
                    <a:pt x="4" y="70"/>
                  </a:lnTo>
                  <a:lnTo>
                    <a:pt x="1" y="62"/>
                  </a:lnTo>
                  <a:lnTo>
                    <a:pt x="0" y="54"/>
                  </a:lnTo>
                  <a:lnTo>
                    <a:pt x="0" y="45"/>
                  </a:lnTo>
                  <a:lnTo>
                    <a:pt x="1" y="37"/>
                  </a:lnTo>
                  <a:lnTo>
                    <a:pt x="4" y="28"/>
                  </a:lnTo>
                  <a:lnTo>
                    <a:pt x="10" y="20"/>
                  </a:lnTo>
                  <a:lnTo>
                    <a:pt x="18" y="13"/>
                  </a:lnTo>
                  <a:lnTo>
                    <a:pt x="29" y="6"/>
                  </a:lnTo>
                  <a:lnTo>
                    <a:pt x="42"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68" name="Freeform 36"/>
            <p:cNvSpPr>
              <a:spLocks/>
            </p:cNvSpPr>
            <p:nvPr/>
          </p:nvSpPr>
          <p:spPr bwMode="auto">
            <a:xfrm>
              <a:off x="4561" y="2687"/>
              <a:ext cx="51" cy="216"/>
            </a:xfrm>
            <a:custGeom>
              <a:avLst/>
              <a:gdLst/>
              <a:ahLst/>
              <a:cxnLst>
                <a:cxn ang="0">
                  <a:pos x="46" y="0"/>
                </a:cxn>
                <a:cxn ang="0">
                  <a:pos x="75" y="46"/>
                </a:cxn>
                <a:cxn ang="0">
                  <a:pos x="74" y="47"/>
                </a:cxn>
                <a:cxn ang="0">
                  <a:pos x="69" y="50"/>
                </a:cxn>
                <a:cxn ang="0">
                  <a:pos x="62" y="55"/>
                </a:cxn>
                <a:cxn ang="0">
                  <a:pos x="54" y="61"/>
                </a:cxn>
                <a:cxn ang="0">
                  <a:pos x="46" y="67"/>
                </a:cxn>
                <a:cxn ang="0">
                  <a:pos x="38" y="76"/>
                </a:cxn>
                <a:cxn ang="0">
                  <a:pos x="32" y="84"/>
                </a:cxn>
                <a:cxn ang="0">
                  <a:pos x="28" y="93"/>
                </a:cxn>
                <a:cxn ang="0">
                  <a:pos x="26" y="101"/>
                </a:cxn>
                <a:cxn ang="0">
                  <a:pos x="24" y="106"/>
                </a:cxn>
                <a:cxn ang="0">
                  <a:pos x="24" y="109"/>
                </a:cxn>
                <a:cxn ang="0">
                  <a:pos x="24" y="110"/>
                </a:cxn>
                <a:cxn ang="0">
                  <a:pos x="24" y="109"/>
                </a:cxn>
                <a:cxn ang="0">
                  <a:pos x="24" y="108"/>
                </a:cxn>
                <a:cxn ang="0">
                  <a:pos x="24" y="107"/>
                </a:cxn>
                <a:cxn ang="0">
                  <a:pos x="22" y="105"/>
                </a:cxn>
                <a:cxn ang="0">
                  <a:pos x="18" y="101"/>
                </a:cxn>
                <a:cxn ang="0">
                  <a:pos x="15" y="95"/>
                </a:cxn>
                <a:cxn ang="0">
                  <a:pos x="11" y="89"/>
                </a:cxn>
                <a:cxn ang="0">
                  <a:pos x="8" y="82"/>
                </a:cxn>
                <a:cxn ang="0">
                  <a:pos x="4" y="74"/>
                </a:cxn>
                <a:cxn ang="0">
                  <a:pos x="1" y="66"/>
                </a:cxn>
                <a:cxn ang="0">
                  <a:pos x="0" y="57"/>
                </a:cxn>
                <a:cxn ang="0">
                  <a:pos x="0" y="48"/>
                </a:cxn>
                <a:cxn ang="0">
                  <a:pos x="1" y="39"/>
                </a:cxn>
                <a:cxn ang="0">
                  <a:pos x="4" y="30"/>
                </a:cxn>
                <a:cxn ang="0">
                  <a:pos x="11" y="21"/>
                </a:cxn>
                <a:cxn ang="0">
                  <a:pos x="20" y="14"/>
                </a:cxn>
                <a:cxn ang="0">
                  <a:pos x="31" y="6"/>
                </a:cxn>
                <a:cxn ang="0">
                  <a:pos x="46" y="0"/>
                </a:cxn>
              </a:cxnLst>
              <a:rect l="0" t="0" r="r" b="b"/>
              <a:pathLst>
                <a:path w="76" h="111">
                  <a:moveTo>
                    <a:pt x="46" y="0"/>
                  </a:moveTo>
                  <a:lnTo>
                    <a:pt x="75" y="46"/>
                  </a:lnTo>
                  <a:lnTo>
                    <a:pt x="74" y="47"/>
                  </a:lnTo>
                  <a:lnTo>
                    <a:pt x="69" y="50"/>
                  </a:lnTo>
                  <a:lnTo>
                    <a:pt x="62" y="55"/>
                  </a:lnTo>
                  <a:lnTo>
                    <a:pt x="54" y="61"/>
                  </a:lnTo>
                  <a:lnTo>
                    <a:pt x="46" y="67"/>
                  </a:lnTo>
                  <a:lnTo>
                    <a:pt x="38" y="76"/>
                  </a:lnTo>
                  <a:lnTo>
                    <a:pt x="32" y="84"/>
                  </a:lnTo>
                  <a:lnTo>
                    <a:pt x="28" y="93"/>
                  </a:lnTo>
                  <a:lnTo>
                    <a:pt x="26" y="101"/>
                  </a:lnTo>
                  <a:lnTo>
                    <a:pt x="24" y="106"/>
                  </a:lnTo>
                  <a:lnTo>
                    <a:pt x="24" y="109"/>
                  </a:lnTo>
                  <a:lnTo>
                    <a:pt x="24" y="110"/>
                  </a:lnTo>
                  <a:lnTo>
                    <a:pt x="24" y="109"/>
                  </a:lnTo>
                  <a:lnTo>
                    <a:pt x="24" y="108"/>
                  </a:lnTo>
                  <a:lnTo>
                    <a:pt x="24" y="107"/>
                  </a:lnTo>
                  <a:lnTo>
                    <a:pt x="22" y="105"/>
                  </a:lnTo>
                  <a:lnTo>
                    <a:pt x="18" y="101"/>
                  </a:lnTo>
                  <a:lnTo>
                    <a:pt x="15" y="95"/>
                  </a:lnTo>
                  <a:lnTo>
                    <a:pt x="11" y="89"/>
                  </a:lnTo>
                  <a:lnTo>
                    <a:pt x="8" y="82"/>
                  </a:lnTo>
                  <a:lnTo>
                    <a:pt x="4" y="74"/>
                  </a:lnTo>
                  <a:lnTo>
                    <a:pt x="1" y="66"/>
                  </a:lnTo>
                  <a:lnTo>
                    <a:pt x="0" y="57"/>
                  </a:lnTo>
                  <a:lnTo>
                    <a:pt x="0" y="48"/>
                  </a:lnTo>
                  <a:lnTo>
                    <a:pt x="1" y="39"/>
                  </a:lnTo>
                  <a:lnTo>
                    <a:pt x="4" y="30"/>
                  </a:lnTo>
                  <a:lnTo>
                    <a:pt x="11" y="21"/>
                  </a:lnTo>
                  <a:lnTo>
                    <a:pt x="20" y="14"/>
                  </a:lnTo>
                  <a:lnTo>
                    <a:pt x="31" y="6"/>
                  </a:lnTo>
                  <a:lnTo>
                    <a:pt x="46"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69" name="Freeform 37"/>
            <p:cNvSpPr>
              <a:spLocks/>
            </p:cNvSpPr>
            <p:nvPr/>
          </p:nvSpPr>
          <p:spPr bwMode="auto">
            <a:xfrm>
              <a:off x="3084" y="2584"/>
              <a:ext cx="128" cy="216"/>
            </a:xfrm>
            <a:custGeom>
              <a:avLst/>
              <a:gdLst/>
              <a:ahLst/>
              <a:cxnLst>
                <a:cxn ang="0">
                  <a:pos x="186" y="438"/>
                </a:cxn>
                <a:cxn ang="0">
                  <a:pos x="186" y="0"/>
                </a:cxn>
                <a:cxn ang="0">
                  <a:pos x="0" y="218"/>
                </a:cxn>
                <a:cxn ang="0">
                  <a:pos x="0" y="657"/>
                </a:cxn>
                <a:cxn ang="0">
                  <a:pos x="186" y="438"/>
                </a:cxn>
              </a:cxnLst>
              <a:rect l="0" t="0" r="r" b="b"/>
              <a:pathLst>
                <a:path w="187" h="658">
                  <a:moveTo>
                    <a:pt x="186" y="438"/>
                  </a:moveTo>
                  <a:lnTo>
                    <a:pt x="186" y="0"/>
                  </a:lnTo>
                  <a:lnTo>
                    <a:pt x="0" y="218"/>
                  </a:lnTo>
                  <a:lnTo>
                    <a:pt x="0" y="657"/>
                  </a:lnTo>
                  <a:lnTo>
                    <a:pt x="186" y="438"/>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70" name="Freeform 38"/>
            <p:cNvSpPr>
              <a:spLocks/>
            </p:cNvSpPr>
            <p:nvPr/>
          </p:nvSpPr>
          <p:spPr bwMode="auto">
            <a:xfrm>
              <a:off x="3084" y="2584"/>
              <a:ext cx="132" cy="216"/>
            </a:xfrm>
            <a:custGeom>
              <a:avLst/>
              <a:gdLst/>
              <a:ahLst/>
              <a:cxnLst>
                <a:cxn ang="0">
                  <a:pos x="192" y="442"/>
                </a:cxn>
                <a:cxn ang="0">
                  <a:pos x="192" y="0"/>
                </a:cxn>
                <a:cxn ang="0">
                  <a:pos x="0" y="220"/>
                </a:cxn>
                <a:cxn ang="0">
                  <a:pos x="0" y="663"/>
                </a:cxn>
                <a:cxn ang="0">
                  <a:pos x="192" y="442"/>
                </a:cxn>
              </a:cxnLst>
              <a:rect l="0" t="0" r="r" b="b"/>
              <a:pathLst>
                <a:path w="193" h="664">
                  <a:moveTo>
                    <a:pt x="192" y="442"/>
                  </a:moveTo>
                  <a:lnTo>
                    <a:pt x="192" y="0"/>
                  </a:lnTo>
                  <a:lnTo>
                    <a:pt x="0" y="220"/>
                  </a:lnTo>
                  <a:lnTo>
                    <a:pt x="0" y="663"/>
                  </a:lnTo>
                  <a:lnTo>
                    <a:pt x="192" y="44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71" name="Freeform 39"/>
            <p:cNvSpPr>
              <a:spLocks/>
            </p:cNvSpPr>
            <p:nvPr/>
          </p:nvSpPr>
          <p:spPr bwMode="auto">
            <a:xfrm>
              <a:off x="3040" y="2762"/>
              <a:ext cx="41" cy="216"/>
            </a:xfrm>
            <a:custGeom>
              <a:avLst/>
              <a:gdLst/>
              <a:ahLst/>
              <a:cxnLst>
                <a:cxn ang="0">
                  <a:pos x="0" y="437"/>
                </a:cxn>
                <a:cxn ang="0">
                  <a:pos x="0" y="0"/>
                </a:cxn>
                <a:cxn ang="0">
                  <a:pos x="59" y="0"/>
                </a:cxn>
                <a:cxn ang="0">
                  <a:pos x="59" y="437"/>
                </a:cxn>
                <a:cxn ang="0">
                  <a:pos x="0" y="437"/>
                </a:cxn>
              </a:cxnLst>
              <a:rect l="0" t="0" r="r" b="b"/>
              <a:pathLst>
                <a:path w="60" h="438">
                  <a:moveTo>
                    <a:pt x="0" y="437"/>
                  </a:moveTo>
                  <a:lnTo>
                    <a:pt x="0" y="0"/>
                  </a:lnTo>
                  <a:lnTo>
                    <a:pt x="59" y="0"/>
                  </a:lnTo>
                  <a:lnTo>
                    <a:pt x="59" y="437"/>
                  </a:lnTo>
                  <a:lnTo>
                    <a:pt x="0" y="437"/>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72" name="Freeform 40"/>
            <p:cNvSpPr>
              <a:spLocks/>
            </p:cNvSpPr>
            <p:nvPr/>
          </p:nvSpPr>
          <p:spPr bwMode="auto">
            <a:xfrm>
              <a:off x="3040" y="2762"/>
              <a:ext cx="45" cy="216"/>
            </a:xfrm>
            <a:custGeom>
              <a:avLst/>
              <a:gdLst/>
              <a:ahLst/>
              <a:cxnLst>
                <a:cxn ang="0">
                  <a:pos x="0" y="443"/>
                </a:cxn>
                <a:cxn ang="0">
                  <a:pos x="0" y="0"/>
                </a:cxn>
                <a:cxn ang="0">
                  <a:pos x="65" y="0"/>
                </a:cxn>
                <a:cxn ang="0">
                  <a:pos x="65" y="443"/>
                </a:cxn>
                <a:cxn ang="0">
                  <a:pos x="0" y="443"/>
                </a:cxn>
              </a:cxnLst>
              <a:rect l="0" t="0" r="r" b="b"/>
              <a:pathLst>
                <a:path w="66" h="444">
                  <a:moveTo>
                    <a:pt x="0" y="443"/>
                  </a:moveTo>
                  <a:lnTo>
                    <a:pt x="0" y="0"/>
                  </a:lnTo>
                  <a:lnTo>
                    <a:pt x="65" y="0"/>
                  </a:lnTo>
                  <a:lnTo>
                    <a:pt x="65" y="443"/>
                  </a:lnTo>
                  <a:lnTo>
                    <a:pt x="0" y="443"/>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73" name="Freeform 41"/>
            <p:cNvSpPr>
              <a:spLocks/>
            </p:cNvSpPr>
            <p:nvPr/>
          </p:nvSpPr>
          <p:spPr bwMode="auto">
            <a:xfrm>
              <a:off x="3040" y="2584"/>
              <a:ext cx="172" cy="216"/>
            </a:xfrm>
            <a:custGeom>
              <a:avLst/>
              <a:gdLst/>
              <a:ahLst/>
              <a:cxnLst>
                <a:cxn ang="0">
                  <a:pos x="63" y="214"/>
                </a:cxn>
                <a:cxn ang="0">
                  <a:pos x="0" y="214"/>
                </a:cxn>
                <a:cxn ang="0">
                  <a:pos x="191" y="3"/>
                </a:cxn>
                <a:cxn ang="0">
                  <a:pos x="251" y="0"/>
                </a:cxn>
                <a:cxn ang="0">
                  <a:pos x="63" y="214"/>
                </a:cxn>
              </a:cxnLst>
              <a:rect l="0" t="0" r="r" b="b"/>
              <a:pathLst>
                <a:path w="252" h="215">
                  <a:moveTo>
                    <a:pt x="63" y="214"/>
                  </a:moveTo>
                  <a:lnTo>
                    <a:pt x="0" y="214"/>
                  </a:lnTo>
                  <a:lnTo>
                    <a:pt x="191" y="3"/>
                  </a:lnTo>
                  <a:lnTo>
                    <a:pt x="251" y="0"/>
                  </a:lnTo>
                  <a:lnTo>
                    <a:pt x="63" y="214"/>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74" name="Freeform 42"/>
            <p:cNvSpPr>
              <a:spLocks/>
            </p:cNvSpPr>
            <p:nvPr/>
          </p:nvSpPr>
          <p:spPr bwMode="auto">
            <a:xfrm>
              <a:off x="3040" y="2584"/>
              <a:ext cx="176" cy="216"/>
            </a:xfrm>
            <a:custGeom>
              <a:avLst/>
              <a:gdLst/>
              <a:ahLst/>
              <a:cxnLst>
                <a:cxn ang="0">
                  <a:pos x="65" y="220"/>
                </a:cxn>
                <a:cxn ang="0">
                  <a:pos x="0" y="220"/>
                </a:cxn>
                <a:cxn ang="0">
                  <a:pos x="196" y="3"/>
                </a:cxn>
                <a:cxn ang="0">
                  <a:pos x="257" y="0"/>
                </a:cxn>
                <a:cxn ang="0">
                  <a:pos x="65" y="220"/>
                </a:cxn>
              </a:cxnLst>
              <a:rect l="0" t="0" r="r" b="b"/>
              <a:pathLst>
                <a:path w="258" h="221">
                  <a:moveTo>
                    <a:pt x="65" y="220"/>
                  </a:moveTo>
                  <a:lnTo>
                    <a:pt x="0" y="220"/>
                  </a:lnTo>
                  <a:lnTo>
                    <a:pt x="196" y="3"/>
                  </a:lnTo>
                  <a:lnTo>
                    <a:pt x="257" y="0"/>
                  </a:lnTo>
                  <a:lnTo>
                    <a:pt x="65" y="22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75" name="Freeform 43"/>
            <p:cNvSpPr>
              <a:spLocks/>
            </p:cNvSpPr>
            <p:nvPr/>
          </p:nvSpPr>
          <p:spPr bwMode="auto">
            <a:xfrm>
              <a:off x="3109" y="3014"/>
              <a:ext cx="451" cy="216"/>
            </a:xfrm>
            <a:custGeom>
              <a:avLst/>
              <a:gdLst/>
              <a:ahLst/>
              <a:cxnLst>
                <a:cxn ang="0">
                  <a:pos x="659" y="0"/>
                </a:cxn>
                <a:cxn ang="0">
                  <a:pos x="517" y="164"/>
                </a:cxn>
                <a:cxn ang="0">
                  <a:pos x="0" y="164"/>
                </a:cxn>
                <a:cxn ang="0">
                  <a:pos x="143" y="0"/>
                </a:cxn>
                <a:cxn ang="0">
                  <a:pos x="659" y="0"/>
                </a:cxn>
              </a:cxnLst>
              <a:rect l="0" t="0" r="r" b="b"/>
              <a:pathLst>
                <a:path w="660" h="165">
                  <a:moveTo>
                    <a:pt x="659" y="0"/>
                  </a:moveTo>
                  <a:lnTo>
                    <a:pt x="517" y="164"/>
                  </a:lnTo>
                  <a:lnTo>
                    <a:pt x="0" y="164"/>
                  </a:lnTo>
                  <a:lnTo>
                    <a:pt x="143" y="0"/>
                  </a:lnTo>
                  <a:lnTo>
                    <a:pt x="659"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76" name="Freeform 44"/>
            <p:cNvSpPr>
              <a:spLocks/>
            </p:cNvSpPr>
            <p:nvPr/>
          </p:nvSpPr>
          <p:spPr bwMode="auto">
            <a:xfrm>
              <a:off x="3109" y="3014"/>
              <a:ext cx="455" cy="216"/>
            </a:xfrm>
            <a:custGeom>
              <a:avLst/>
              <a:gdLst/>
              <a:ahLst/>
              <a:cxnLst>
                <a:cxn ang="0">
                  <a:pos x="665" y="0"/>
                </a:cxn>
                <a:cxn ang="0">
                  <a:pos x="522" y="170"/>
                </a:cxn>
                <a:cxn ang="0">
                  <a:pos x="0" y="170"/>
                </a:cxn>
                <a:cxn ang="0">
                  <a:pos x="144" y="0"/>
                </a:cxn>
                <a:cxn ang="0">
                  <a:pos x="665" y="0"/>
                </a:cxn>
              </a:cxnLst>
              <a:rect l="0" t="0" r="r" b="b"/>
              <a:pathLst>
                <a:path w="666" h="171">
                  <a:moveTo>
                    <a:pt x="665" y="0"/>
                  </a:moveTo>
                  <a:lnTo>
                    <a:pt x="522" y="170"/>
                  </a:lnTo>
                  <a:lnTo>
                    <a:pt x="0" y="170"/>
                  </a:lnTo>
                  <a:lnTo>
                    <a:pt x="144" y="0"/>
                  </a:lnTo>
                  <a:lnTo>
                    <a:pt x="665"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77" name="Freeform 45"/>
            <p:cNvSpPr>
              <a:spLocks/>
            </p:cNvSpPr>
            <p:nvPr/>
          </p:nvSpPr>
          <p:spPr bwMode="auto">
            <a:xfrm>
              <a:off x="3138" y="2949"/>
              <a:ext cx="339" cy="216"/>
            </a:xfrm>
            <a:custGeom>
              <a:avLst/>
              <a:gdLst/>
              <a:ahLst/>
              <a:cxnLst>
                <a:cxn ang="0">
                  <a:pos x="13" y="60"/>
                </a:cxn>
                <a:cxn ang="0">
                  <a:pos x="9" y="63"/>
                </a:cxn>
                <a:cxn ang="0">
                  <a:pos x="2" y="71"/>
                </a:cxn>
                <a:cxn ang="0">
                  <a:pos x="0" y="85"/>
                </a:cxn>
                <a:cxn ang="0">
                  <a:pos x="13" y="102"/>
                </a:cxn>
                <a:cxn ang="0">
                  <a:pos x="29" y="120"/>
                </a:cxn>
                <a:cxn ang="0">
                  <a:pos x="36" y="135"/>
                </a:cxn>
                <a:cxn ang="0">
                  <a:pos x="41" y="148"/>
                </a:cxn>
                <a:cxn ang="0">
                  <a:pos x="48" y="162"/>
                </a:cxn>
                <a:cxn ang="0">
                  <a:pos x="57" y="177"/>
                </a:cxn>
                <a:cxn ang="0">
                  <a:pos x="66" y="188"/>
                </a:cxn>
                <a:cxn ang="0">
                  <a:pos x="79" y="196"/>
                </a:cxn>
                <a:cxn ang="0">
                  <a:pos x="102" y="197"/>
                </a:cxn>
                <a:cxn ang="0">
                  <a:pos x="116" y="196"/>
                </a:cxn>
                <a:cxn ang="0">
                  <a:pos x="127" y="196"/>
                </a:cxn>
                <a:cxn ang="0">
                  <a:pos x="137" y="197"/>
                </a:cxn>
                <a:cxn ang="0">
                  <a:pos x="147" y="198"/>
                </a:cxn>
                <a:cxn ang="0">
                  <a:pos x="156" y="199"/>
                </a:cxn>
                <a:cxn ang="0">
                  <a:pos x="166" y="200"/>
                </a:cxn>
                <a:cxn ang="0">
                  <a:pos x="178" y="200"/>
                </a:cxn>
                <a:cxn ang="0">
                  <a:pos x="192" y="201"/>
                </a:cxn>
                <a:cxn ang="0">
                  <a:pos x="208" y="201"/>
                </a:cxn>
                <a:cxn ang="0">
                  <a:pos x="227" y="201"/>
                </a:cxn>
                <a:cxn ang="0">
                  <a:pos x="249" y="201"/>
                </a:cxn>
                <a:cxn ang="0">
                  <a:pos x="272" y="201"/>
                </a:cxn>
                <a:cxn ang="0">
                  <a:pos x="293" y="201"/>
                </a:cxn>
                <a:cxn ang="0">
                  <a:pos x="315" y="201"/>
                </a:cxn>
                <a:cxn ang="0">
                  <a:pos x="333" y="201"/>
                </a:cxn>
                <a:cxn ang="0">
                  <a:pos x="349" y="201"/>
                </a:cxn>
                <a:cxn ang="0">
                  <a:pos x="374" y="202"/>
                </a:cxn>
                <a:cxn ang="0">
                  <a:pos x="396" y="203"/>
                </a:cxn>
                <a:cxn ang="0">
                  <a:pos x="411" y="204"/>
                </a:cxn>
                <a:cxn ang="0">
                  <a:pos x="417" y="205"/>
                </a:cxn>
                <a:cxn ang="0">
                  <a:pos x="253" y="4"/>
                </a:cxn>
              </a:cxnLst>
              <a:rect l="0" t="0" r="r" b="b"/>
              <a:pathLst>
                <a:path w="497" h="206">
                  <a:moveTo>
                    <a:pt x="41" y="71"/>
                  </a:moveTo>
                  <a:lnTo>
                    <a:pt x="13" y="60"/>
                  </a:lnTo>
                  <a:lnTo>
                    <a:pt x="12" y="61"/>
                  </a:lnTo>
                  <a:lnTo>
                    <a:pt x="9" y="63"/>
                  </a:lnTo>
                  <a:lnTo>
                    <a:pt x="5" y="66"/>
                  </a:lnTo>
                  <a:lnTo>
                    <a:pt x="2" y="71"/>
                  </a:lnTo>
                  <a:lnTo>
                    <a:pt x="0" y="77"/>
                  </a:lnTo>
                  <a:lnTo>
                    <a:pt x="0" y="85"/>
                  </a:lnTo>
                  <a:lnTo>
                    <a:pt x="5" y="92"/>
                  </a:lnTo>
                  <a:lnTo>
                    <a:pt x="13" y="102"/>
                  </a:lnTo>
                  <a:lnTo>
                    <a:pt x="22" y="112"/>
                  </a:lnTo>
                  <a:lnTo>
                    <a:pt x="29" y="120"/>
                  </a:lnTo>
                  <a:lnTo>
                    <a:pt x="33" y="128"/>
                  </a:lnTo>
                  <a:lnTo>
                    <a:pt x="36" y="135"/>
                  </a:lnTo>
                  <a:lnTo>
                    <a:pt x="39" y="141"/>
                  </a:lnTo>
                  <a:lnTo>
                    <a:pt x="41" y="148"/>
                  </a:lnTo>
                  <a:lnTo>
                    <a:pt x="43" y="154"/>
                  </a:lnTo>
                  <a:lnTo>
                    <a:pt x="48" y="162"/>
                  </a:lnTo>
                  <a:lnTo>
                    <a:pt x="53" y="170"/>
                  </a:lnTo>
                  <a:lnTo>
                    <a:pt x="57" y="177"/>
                  </a:lnTo>
                  <a:lnTo>
                    <a:pt x="61" y="184"/>
                  </a:lnTo>
                  <a:lnTo>
                    <a:pt x="66" y="188"/>
                  </a:lnTo>
                  <a:lnTo>
                    <a:pt x="71" y="193"/>
                  </a:lnTo>
                  <a:lnTo>
                    <a:pt x="79" y="196"/>
                  </a:lnTo>
                  <a:lnTo>
                    <a:pt x="89" y="198"/>
                  </a:lnTo>
                  <a:lnTo>
                    <a:pt x="102" y="197"/>
                  </a:lnTo>
                  <a:lnTo>
                    <a:pt x="110" y="197"/>
                  </a:lnTo>
                  <a:lnTo>
                    <a:pt x="116" y="196"/>
                  </a:lnTo>
                  <a:lnTo>
                    <a:pt x="122" y="196"/>
                  </a:lnTo>
                  <a:lnTo>
                    <a:pt x="127" y="196"/>
                  </a:lnTo>
                  <a:lnTo>
                    <a:pt x="132" y="197"/>
                  </a:lnTo>
                  <a:lnTo>
                    <a:pt x="137" y="197"/>
                  </a:lnTo>
                  <a:lnTo>
                    <a:pt x="142" y="197"/>
                  </a:lnTo>
                  <a:lnTo>
                    <a:pt x="147" y="198"/>
                  </a:lnTo>
                  <a:lnTo>
                    <a:pt x="151" y="198"/>
                  </a:lnTo>
                  <a:lnTo>
                    <a:pt x="156" y="199"/>
                  </a:lnTo>
                  <a:lnTo>
                    <a:pt x="161" y="199"/>
                  </a:lnTo>
                  <a:lnTo>
                    <a:pt x="166" y="200"/>
                  </a:lnTo>
                  <a:lnTo>
                    <a:pt x="172" y="200"/>
                  </a:lnTo>
                  <a:lnTo>
                    <a:pt x="178" y="200"/>
                  </a:lnTo>
                  <a:lnTo>
                    <a:pt x="185" y="201"/>
                  </a:lnTo>
                  <a:lnTo>
                    <a:pt x="192" y="201"/>
                  </a:lnTo>
                  <a:lnTo>
                    <a:pt x="200" y="201"/>
                  </a:lnTo>
                  <a:lnTo>
                    <a:pt x="208" y="201"/>
                  </a:lnTo>
                  <a:lnTo>
                    <a:pt x="217" y="201"/>
                  </a:lnTo>
                  <a:lnTo>
                    <a:pt x="227" y="201"/>
                  </a:lnTo>
                  <a:lnTo>
                    <a:pt x="238" y="201"/>
                  </a:lnTo>
                  <a:lnTo>
                    <a:pt x="249" y="201"/>
                  </a:lnTo>
                  <a:lnTo>
                    <a:pt x="260" y="201"/>
                  </a:lnTo>
                  <a:lnTo>
                    <a:pt x="272" y="201"/>
                  </a:lnTo>
                  <a:lnTo>
                    <a:pt x="283" y="201"/>
                  </a:lnTo>
                  <a:lnTo>
                    <a:pt x="293" y="201"/>
                  </a:lnTo>
                  <a:lnTo>
                    <a:pt x="304" y="201"/>
                  </a:lnTo>
                  <a:lnTo>
                    <a:pt x="315" y="201"/>
                  </a:lnTo>
                  <a:lnTo>
                    <a:pt x="325" y="201"/>
                  </a:lnTo>
                  <a:lnTo>
                    <a:pt x="333" y="201"/>
                  </a:lnTo>
                  <a:lnTo>
                    <a:pt x="342" y="201"/>
                  </a:lnTo>
                  <a:lnTo>
                    <a:pt x="349" y="201"/>
                  </a:lnTo>
                  <a:lnTo>
                    <a:pt x="363" y="201"/>
                  </a:lnTo>
                  <a:lnTo>
                    <a:pt x="374" y="202"/>
                  </a:lnTo>
                  <a:lnTo>
                    <a:pt x="386" y="202"/>
                  </a:lnTo>
                  <a:lnTo>
                    <a:pt x="396" y="203"/>
                  </a:lnTo>
                  <a:lnTo>
                    <a:pt x="405" y="204"/>
                  </a:lnTo>
                  <a:lnTo>
                    <a:pt x="411" y="204"/>
                  </a:lnTo>
                  <a:lnTo>
                    <a:pt x="415" y="205"/>
                  </a:lnTo>
                  <a:lnTo>
                    <a:pt x="417" y="205"/>
                  </a:lnTo>
                  <a:lnTo>
                    <a:pt x="496" y="0"/>
                  </a:lnTo>
                  <a:lnTo>
                    <a:pt x="253" y="4"/>
                  </a:lnTo>
                  <a:lnTo>
                    <a:pt x="41" y="71"/>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78" name="Freeform 46"/>
            <p:cNvSpPr>
              <a:spLocks/>
            </p:cNvSpPr>
            <p:nvPr/>
          </p:nvSpPr>
          <p:spPr bwMode="auto">
            <a:xfrm>
              <a:off x="3138" y="2949"/>
              <a:ext cx="343" cy="216"/>
            </a:xfrm>
            <a:custGeom>
              <a:avLst/>
              <a:gdLst/>
              <a:ahLst/>
              <a:cxnLst>
                <a:cxn ang="0">
                  <a:pos x="13" y="62"/>
                </a:cxn>
                <a:cxn ang="0">
                  <a:pos x="9" y="65"/>
                </a:cxn>
                <a:cxn ang="0">
                  <a:pos x="2" y="73"/>
                </a:cxn>
                <a:cxn ang="0">
                  <a:pos x="0" y="87"/>
                </a:cxn>
                <a:cxn ang="0">
                  <a:pos x="13" y="105"/>
                </a:cxn>
                <a:cxn ang="0">
                  <a:pos x="29" y="124"/>
                </a:cxn>
                <a:cxn ang="0">
                  <a:pos x="36" y="139"/>
                </a:cxn>
                <a:cxn ang="0">
                  <a:pos x="41" y="152"/>
                </a:cxn>
                <a:cxn ang="0">
                  <a:pos x="49" y="167"/>
                </a:cxn>
                <a:cxn ang="0">
                  <a:pos x="58" y="182"/>
                </a:cxn>
                <a:cxn ang="0">
                  <a:pos x="67" y="194"/>
                </a:cxn>
                <a:cxn ang="0">
                  <a:pos x="80" y="202"/>
                </a:cxn>
                <a:cxn ang="0">
                  <a:pos x="103" y="203"/>
                </a:cxn>
                <a:cxn ang="0">
                  <a:pos x="117" y="202"/>
                </a:cxn>
                <a:cxn ang="0">
                  <a:pos x="129" y="202"/>
                </a:cxn>
                <a:cxn ang="0">
                  <a:pos x="139" y="203"/>
                </a:cxn>
                <a:cxn ang="0">
                  <a:pos x="149" y="204"/>
                </a:cxn>
                <a:cxn ang="0">
                  <a:pos x="158" y="205"/>
                </a:cxn>
                <a:cxn ang="0">
                  <a:pos x="168" y="206"/>
                </a:cxn>
                <a:cxn ang="0">
                  <a:pos x="180" y="206"/>
                </a:cxn>
                <a:cxn ang="0">
                  <a:pos x="194" y="207"/>
                </a:cxn>
                <a:cxn ang="0">
                  <a:pos x="211" y="207"/>
                </a:cxn>
                <a:cxn ang="0">
                  <a:pos x="230" y="207"/>
                </a:cxn>
                <a:cxn ang="0">
                  <a:pos x="252" y="207"/>
                </a:cxn>
                <a:cxn ang="0">
                  <a:pos x="275" y="207"/>
                </a:cxn>
                <a:cxn ang="0">
                  <a:pos x="297" y="207"/>
                </a:cxn>
                <a:cxn ang="0">
                  <a:pos x="319" y="207"/>
                </a:cxn>
                <a:cxn ang="0">
                  <a:pos x="337" y="207"/>
                </a:cxn>
                <a:cxn ang="0">
                  <a:pos x="353" y="207"/>
                </a:cxn>
                <a:cxn ang="0">
                  <a:pos x="379" y="208"/>
                </a:cxn>
                <a:cxn ang="0">
                  <a:pos x="401" y="209"/>
                </a:cxn>
                <a:cxn ang="0">
                  <a:pos x="416" y="210"/>
                </a:cxn>
                <a:cxn ang="0">
                  <a:pos x="422" y="211"/>
                </a:cxn>
                <a:cxn ang="0">
                  <a:pos x="256" y="4"/>
                </a:cxn>
              </a:cxnLst>
              <a:rect l="0" t="0" r="r" b="b"/>
              <a:pathLst>
                <a:path w="503" h="212">
                  <a:moveTo>
                    <a:pt x="42" y="73"/>
                  </a:moveTo>
                  <a:lnTo>
                    <a:pt x="13" y="62"/>
                  </a:lnTo>
                  <a:lnTo>
                    <a:pt x="12" y="63"/>
                  </a:lnTo>
                  <a:lnTo>
                    <a:pt x="9" y="65"/>
                  </a:lnTo>
                  <a:lnTo>
                    <a:pt x="5" y="68"/>
                  </a:lnTo>
                  <a:lnTo>
                    <a:pt x="2" y="73"/>
                  </a:lnTo>
                  <a:lnTo>
                    <a:pt x="0" y="79"/>
                  </a:lnTo>
                  <a:lnTo>
                    <a:pt x="0" y="87"/>
                  </a:lnTo>
                  <a:lnTo>
                    <a:pt x="5" y="95"/>
                  </a:lnTo>
                  <a:lnTo>
                    <a:pt x="13" y="105"/>
                  </a:lnTo>
                  <a:lnTo>
                    <a:pt x="22" y="115"/>
                  </a:lnTo>
                  <a:lnTo>
                    <a:pt x="29" y="124"/>
                  </a:lnTo>
                  <a:lnTo>
                    <a:pt x="33" y="132"/>
                  </a:lnTo>
                  <a:lnTo>
                    <a:pt x="36" y="139"/>
                  </a:lnTo>
                  <a:lnTo>
                    <a:pt x="39" y="145"/>
                  </a:lnTo>
                  <a:lnTo>
                    <a:pt x="41" y="152"/>
                  </a:lnTo>
                  <a:lnTo>
                    <a:pt x="44" y="159"/>
                  </a:lnTo>
                  <a:lnTo>
                    <a:pt x="49" y="167"/>
                  </a:lnTo>
                  <a:lnTo>
                    <a:pt x="54" y="175"/>
                  </a:lnTo>
                  <a:lnTo>
                    <a:pt x="58" y="182"/>
                  </a:lnTo>
                  <a:lnTo>
                    <a:pt x="62" y="189"/>
                  </a:lnTo>
                  <a:lnTo>
                    <a:pt x="67" y="194"/>
                  </a:lnTo>
                  <a:lnTo>
                    <a:pt x="72" y="199"/>
                  </a:lnTo>
                  <a:lnTo>
                    <a:pt x="80" y="202"/>
                  </a:lnTo>
                  <a:lnTo>
                    <a:pt x="90" y="204"/>
                  </a:lnTo>
                  <a:lnTo>
                    <a:pt x="103" y="203"/>
                  </a:lnTo>
                  <a:lnTo>
                    <a:pt x="111" y="203"/>
                  </a:lnTo>
                  <a:lnTo>
                    <a:pt x="117" y="202"/>
                  </a:lnTo>
                  <a:lnTo>
                    <a:pt x="123" y="202"/>
                  </a:lnTo>
                  <a:lnTo>
                    <a:pt x="129" y="202"/>
                  </a:lnTo>
                  <a:lnTo>
                    <a:pt x="134" y="203"/>
                  </a:lnTo>
                  <a:lnTo>
                    <a:pt x="139" y="203"/>
                  </a:lnTo>
                  <a:lnTo>
                    <a:pt x="144" y="203"/>
                  </a:lnTo>
                  <a:lnTo>
                    <a:pt x="149" y="204"/>
                  </a:lnTo>
                  <a:lnTo>
                    <a:pt x="153" y="204"/>
                  </a:lnTo>
                  <a:lnTo>
                    <a:pt x="158" y="205"/>
                  </a:lnTo>
                  <a:lnTo>
                    <a:pt x="163" y="205"/>
                  </a:lnTo>
                  <a:lnTo>
                    <a:pt x="168" y="206"/>
                  </a:lnTo>
                  <a:lnTo>
                    <a:pt x="174" y="206"/>
                  </a:lnTo>
                  <a:lnTo>
                    <a:pt x="180" y="206"/>
                  </a:lnTo>
                  <a:lnTo>
                    <a:pt x="187" y="207"/>
                  </a:lnTo>
                  <a:lnTo>
                    <a:pt x="194" y="207"/>
                  </a:lnTo>
                  <a:lnTo>
                    <a:pt x="202" y="207"/>
                  </a:lnTo>
                  <a:lnTo>
                    <a:pt x="211" y="207"/>
                  </a:lnTo>
                  <a:lnTo>
                    <a:pt x="220" y="207"/>
                  </a:lnTo>
                  <a:lnTo>
                    <a:pt x="230" y="207"/>
                  </a:lnTo>
                  <a:lnTo>
                    <a:pt x="241" y="207"/>
                  </a:lnTo>
                  <a:lnTo>
                    <a:pt x="252" y="207"/>
                  </a:lnTo>
                  <a:lnTo>
                    <a:pt x="263" y="207"/>
                  </a:lnTo>
                  <a:lnTo>
                    <a:pt x="275" y="207"/>
                  </a:lnTo>
                  <a:lnTo>
                    <a:pt x="286" y="207"/>
                  </a:lnTo>
                  <a:lnTo>
                    <a:pt x="297" y="207"/>
                  </a:lnTo>
                  <a:lnTo>
                    <a:pt x="308" y="207"/>
                  </a:lnTo>
                  <a:lnTo>
                    <a:pt x="319" y="207"/>
                  </a:lnTo>
                  <a:lnTo>
                    <a:pt x="329" y="207"/>
                  </a:lnTo>
                  <a:lnTo>
                    <a:pt x="337" y="207"/>
                  </a:lnTo>
                  <a:lnTo>
                    <a:pt x="346" y="207"/>
                  </a:lnTo>
                  <a:lnTo>
                    <a:pt x="353" y="207"/>
                  </a:lnTo>
                  <a:lnTo>
                    <a:pt x="367" y="207"/>
                  </a:lnTo>
                  <a:lnTo>
                    <a:pt x="379" y="208"/>
                  </a:lnTo>
                  <a:lnTo>
                    <a:pt x="391" y="208"/>
                  </a:lnTo>
                  <a:lnTo>
                    <a:pt x="401" y="209"/>
                  </a:lnTo>
                  <a:lnTo>
                    <a:pt x="410" y="210"/>
                  </a:lnTo>
                  <a:lnTo>
                    <a:pt x="416" y="210"/>
                  </a:lnTo>
                  <a:lnTo>
                    <a:pt x="420" y="211"/>
                  </a:lnTo>
                  <a:lnTo>
                    <a:pt x="422" y="211"/>
                  </a:lnTo>
                  <a:lnTo>
                    <a:pt x="502" y="0"/>
                  </a:lnTo>
                  <a:lnTo>
                    <a:pt x="256" y="4"/>
                  </a:lnTo>
                  <a:lnTo>
                    <a:pt x="42" y="73"/>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79" name="Freeform 47"/>
            <p:cNvSpPr>
              <a:spLocks/>
            </p:cNvSpPr>
            <p:nvPr/>
          </p:nvSpPr>
          <p:spPr bwMode="auto">
            <a:xfrm>
              <a:off x="3351" y="2865"/>
              <a:ext cx="74" cy="216"/>
            </a:xfrm>
            <a:custGeom>
              <a:avLst/>
              <a:gdLst/>
              <a:ahLst/>
              <a:cxnLst>
                <a:cxn ang="0">
                  <a:pos x="9" y="21"/>
                </a:cxn>
                <a:cxn ang="0">
                  <a:pos x="9" y="20"/>
                </a:cxn>
                <a:cxn ang="0">
                  <a:pos x="13" y="17"/>
                </a:cxn>
                <a:cxn ang="0">
                  <a:pos x="20" y="14"/>
                </a:cxn>
                <a:cxn ang="0">
                  <a:pos x="27" y="10"/>
                </a:cxn>
                <a:cxn ang="0">
                  <a:pos x="36" y="7"/>
                </a:cxn>
                <a:cxn ang="0">
                  <a:pos x="45" y="4"/>
                </a:cxn>
                <a:cxn ang="0">
                  <a:pos x="52" y="1"/>
                </a:cxn>
                <a:cxn ang="0">
                  <a:pos x="60" y="0"/>
                </a:cxn>
                <a:cxn ang="0">
                  <a:pos x="67" y="1"/>
                </a:cxn>
                <a:cxn ang="0">
                  <a:pos x="77" y="2"/>
                </a:cxn>
                <a:cxn ang="0">
                  <a:pos x="86" y="4"/>
                </a:cxn>
                <a:cxn ang="0">
                  <a:pos x="95" y="8"/>
                </a:cxn>
                <a:cxn ang="0">
                  <a:pos x="102" y="13"/>
                </a:cxn>
                <a:cxn ang="0">
                  <a:pos x="107" y="21"/>
                </a:cxn>
                <a:cxn ang="0">
                  <a:pos x="108" y="29"/>
                </a:cxn>
                <a:cxn ang="0">
                  <a:pos x="104" y="42"/>
                </a:cxn>
                <a:cxn ang="0">
                  <a:pos x="98" y="52"/>
                </a:cxn>
                <a:cxn ang="0">
                  <a:pos x="92" y="61"/>
                </a:cxn>
                <a:cxn ang="0">
                  <a:pos x="86" y="67"/>
                </a:cxn>
                <a:cxn ang="0">
                  <a:pos x="81" y="70"/>
                </a:cxn>
                <a:cxn ang="0">
                  <a:pos x="77" y="73"/>
                </a:cxn>
                <a:cxn ang="0">
                  <a:pos x="73" y="77"/>
                </a:cxn>
                <a:cxn ang="0">
                  <a:pos x="71" y="81"/>
                </a:cxn>
                <a:cxn ang="0">
                  <a:pos x="70" y="86"/>
                </a:cxn>
                <a:cxn ang="0">
                  <a:pos x="68" y="93"/>
                </a:cxn>
                <a:cxn ang="0">
                  <a:pos x="63" y="100"/>
                </a:cxn>
                <a:cxn ang="0">
                  <a:pos x="55" y="105"/>
                </a:cxn>
                <a:cxn ang="0">
                  <a:pos x="45" y="110"/>
                </a:cxn>
                <a:cxn ang="0">
                  <a:pos x="35" y="114"/>
                </a:cxn>
                <a:cxn ang="0">
                  <a:pos x="25" y="115"/>
                </a:cxn>
                <a:cxn ang="0">
                  <a:pos x="16" y="113"/>
                </a:cxn>
                <a:cxn ang="0">
                  <a:pos x="9" y="107"/>
                </a:cxn>
                <a:cxn ang="0">
                  <a:pos x="6" y="103"/>
                </a:cxn>
                <a:cxn ang="0">
                  <a:pos x="4" y="97"/>
                </a:cxn>
                <a:cxn ang="0">
                  <a:pos x="2" y="91"/>
                </a:cxn>
                <a:cxn ang="0">
                  <a:pos x="1" y="85"/>
                </a:cxn>
                <a:cxn ang="0">
                  <a:pos x="0" y="78"/>
                </a:cxn>
                <a:cxn ang="0">
                  <a:pos x="1" y="70"/>
                </a:cxn>
                <a:cxn ang="0">
                  <a:pos x="1" y="64"/>
                </a:cxn>
                <a:cxn ang="0">
                  <a:pos x="2" y="56"/>
                </a:cxn>
                <a:cxn ang="0">
                  <a:pos x="3" y="49"/>
                </a:cxn>
                <a:cxn ang="0">
                  <a:pos x="4" y="43"/>
                </a:cxn>
                <a:cxn ang="0">
                  <a:pos x="5" y="37"/>
                </a:cxn>
                <a:cxn ang="0">
                  <a:pos x="6" y="31"/>
                </a:cxn>
                <a:cxn ang="0">
                  <a:pos x="7" y="27"/>
                </a:cxn>
                <a:cxn ang="0">
                  <a:pos x="8" y="24"/>
                </a:cxn>
                <a:cxn ang="0">
                  <a:pos x="9" y="22"/>
                </a:cxn>
                <a:cxn ang="0">
                  <a:pos x="9" y="21"/>
                </a:cxn>
              </a:cxnLst>
              <a:rect l="0" t="0" r="r" b="b"/>
              <a:pathLst>
                <a:path w="109" h="116">
                  <a:moveTo>
                    <a:pt x="9" y="21"/>
                  </a:moveTo>
                  <a:lnTo>
                    <a:pt x="9" y="20"/>
                  </a:lnTo>
                  <a:lnTo>
                    <a:pt x="13" y="17"/>
                  </a:lnTo>
                  <a:lnTo>
                    <a:pt x="20" y="14"/>
                  </a:lnTo>
                  <a:lnTo>
                    <a:pt x="27" y="10"/>
                  </a:lnTo>
                  <a:lnTo>
                    <a:pt x="36" y="7"/>
                  </a:lnTo>
                  <a:lnTo>
                    <a:pt x="45" y="4"/>
                  </a:lnTo>
                  <a:lnTo>
                    <a:pt x="52" y="1"/>
                  </a:lnTo>
                  <a:lnTo>
                    <a:pt x="60" y="0"/>
                  </a:lnTo>
                  <a:lnTo>
                    <a:pt x="67" y="1"/>
                  </a:lnTo>
                  <a:lnTo>
                    <a:pt x="77" y="2"/>
                  </a:lnTo>
                  <a:lnTo>
                    <a:pt x="86" y="4"/>
                  </a:lnTo>
                  <a:lnTo>
                    <a:pt x="95" y="8"/>
                  </a:lnTo>
                  <a:lnTo>
                    <a:pt x="102" y="13"/>
                  </a:lnTo>
                  <a:lnTo>
                    <a:pt x="107" y="21"/>
                  </a:lnTo>
                  <a:lnTo>
                    <a:pt x="108" y="29"/>
                  </a:lnTo>
                  <a:lnTo>
                    <a:pt x="104" y="42"/>
                  </a:lnTo>
                  <a:lnTo>
                    <a:pt x="98" y="52"/>
                  </a:lnTo>
                  <a:lnTo>
                    <a:pt x="92" y="61"/>
                  </a:lnTo>
                  <a:lnTo>
                    <a:pt x="86" y="67"/>
                  </a:lnTo>
                  <a:lnTo>
                    <a:pt x="81" y="70"/>
                  </a:lnTo>
                  <a:lnTo>
                    <a:pt x="77" y="73"/>
                  </a:lnTo>
                  <a:lnTo>
                    <a:pt x="73" y="77"/>
                  </a:lnTo>
                  <a:lnTo>
                    <a:pt x="71" y="81"/>
                  </a:lnTo>
                  <a:lnTo>
                    <a:pt x="70" y="86"/>
                  </a:lnTo>
                  <a:lnTo>
                    <a:pt x="68" y="93"/>
                  </a:lnTo>
                  <a:lnTo>
                    <a:pt x="63" y="100"/>
                  </a:lnTo>
                  <a:lnTo>
                    <a:pt x="55" y="105"/>
                  </a:lnTo>
                  <a:lnTo>
                    <a:pt x="45" y="110"/>
                  </a:lnTo>
                  <a:lnTo>
                    <a:pt x="35" y="114"/>
                  </a:lnTo>
                  <a:lnTo>
                    <a:pt x="25" y="115"/>
                  </a:lnTo>
                  <a:lnTo>
                    <a:pt x="16" y="113"/>
                  </a:lnTo>
                  <a:lnTo>
                    <a:pt x="9" y="107"/>
                  </a:lnTo>
                  <a:lnTo>
                    <a:pt x="6" y="103"/>
                  </a:lnTo>
                  <a:lnTo>
                    <a:pt x="4" y="97"/>
                  </a:lnTo>
                  <a:lnTo>
                    <a:pt x="2" y="91"/>
                  </a:lnTo>
                  <a:lnTo>
                    <a:pt x="1" y="85"/>
                  </a:lnTo>
                  <a:lnTo>
                    <a:pt x="0" y="78"/>
                  </a:lnTo>
                  <a:lnTo>
                    <a:pt x="1" y="70"/>
                  </a:lnTo>
                  <a:lnTo>
                    <a:pt x="1" y="64"/>
                  </a:lnTo>
                  <a:lnTo>
                    <a:pt x="2" y="56"/>
                  </a:lnTo>
                  <a:lnTo>
                    <a:pt x="3" y="49"/>
                  </a:lnTo>
                  <a:lnTo>
                    <a:pt x="4" y="43"/>
                  </a:lnTo>
                  <a:lnTo>
                    <a:pt x="5" y="37"/>
                  </a:lnTo>
                  <a:lnTo>
                    <a:pt x="6" y="31"/>
                  </a:lnTo>
                  <a:lnTo>
                    <a:pt x="7" y="27"/>
                  </a:lnTo>
                  <a:lnTo>
                    <a:pt x="8" y="24"/>
                  </a:lnTo>
                  <a:lnTo>
                    <a:pt x="9" y="22"/>
                  </a:lnTo>
                  <a:lnTo>
                    <a:pt x="9" y="21"/>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80" name="Freeform 48"/>
            <p:cNvSpPr>
              <a:spLocks/>
            </p:cNvSpPr>
            <p:nvPr/>
          </p:nvSpPr>
          <p:spPr bwMode="auto">
            <a:xfrm>
              <a:off x="3351" y="2865"/>
              <a:ext cx="79" cy="216"/>
            </a:xfrm>
            <a:custGeom>
              <a:avLst/>
              <a:gdLst/>
              <a:ahLst/>
              <a:cxnLst>
                <a:cxn ang="0">
                  <a:pos x="9" y="22"/>
                </a:cxn>
                <a:cxn ang="0">
                  <a:pos x="9" y="22"/>
                </a:cxn>
                <a:cxn ang="0">
                  <a:pos x="10" y="21"/>
                </a:cxn>
                <a:cxn ang="0">
                  <a:pos x="14" y="18"/>
                </a:cxn>
                <a:cxn ang="0">
                  <a:pos x="21" y="15"/>
                </a:cxn>
                <a:cxn ang="0">
                  <a:pos x="29" y="11"/>
                </a:cxn>
                <a:cxn ang="0">
                  <a:pos x="38" y="7"/>
                </a:cxn>
                <a:cxn ang="0">
                  <a:pos x="47" y="4"/>
                </a:cxn>
                <a:cxn ang="0">
                  <a:pos x="55" y="1"/>
                </a:cxn>
                <a:cxn ang="0">
                  <a:pos x="63" y="0"/>
                </a:cxn>
                <a:cxn ang="0">
                  <a:pos x="71" y="1"/>
                </a:cxn>
                <a:cxn ang="0">
                  <a:pos x="81" y="2"/>
                </a:cxn>
                <a:cxn ang="0">
                  <a:pos x="91" y="4"/>
                </a:cxn>
                <a:cxn ang="0">
                  <a:pos x="100" y="8"/>
                </a:cxn>
                <a:cxn ang="0">
                  <a:pos x="108" y="14"/>
                </a:cxn>
                <a:cxn ang="0">
                  <a:pos x="113" y="22"/>
                </a:cxn>
                <a:cxn ang="0">
                  <a:pos x="114" y="31"/>
                </a:cxn>
                <a:cxn ang="0">
                  <a:pos x="110" y="44"/>
                </a:cxn>
                <a:cxn ang="0">
                  <a:pos x="103" y="55"/>
                </a:cxn>
                <a:cxn ang="0">
                  <a:pos x="97" y="64"/>
                </a:cxn>
                <a:cxn ang="0">
                  <a:pos x="91" y="70"/>
                </a:cxn>
                <a:cxn ang="0">
                  <a:pos x="85" y="74"/>
                </a:cxn>
                <a:cxn ang="0">
                  <a:pos x="81" y="77"/>
                </a:cxn>
                <a:cxn ang="0">
                  <a:pos x="77" y="81"/>
                </a:cxn>
                <a:cxn ang="0">
                  <a:pos x="75" y="85"/>
                </a:cxn>
                <a:cxn ang="0">
                  <a:pos x="74" y="91"/>
                </a:cxn>
                <a:cxn ang="0">
                  <a:pos x="72" y="98"/>
                </a:cxn>
                <a:cxn ang="0">
                  <a:pos x="66" y="105"/>
                </a:cxn>
                <a:cxn ang="0">
                  <a:pos x="58" y="111"/>
                </a:cxn>
                <a:cxn ang="0">
                  <a:pos x="48" y="116"/>
                </a:cxn>
                <a:cxn ang="0">
                  <a:pos x="37" y="120"/>
                </a:cxn>
                <a:cxn ang="0">
                  <a:pos x="26" y="121"/>
                </a:cxn>
                <a:cxn ang="0">
                  <a:pos x="17" y="119"/>
                </a:cxn>
                <a:cxn ang="0">
                  <a:pos x="9" y="113"/>
                </a:cxn>
                <a:cxn ang="0">
                  <a:pos x="6" y="108"/>
                </a:cxn>
                <a:cxn ang="0">
                  <a:pos x="4" y="102"/>
                </a:cxn>
                <a:cxn ang="0">
                  <a:pos x="2" y="96"/>
                </a:cxn>
                <a:cxn ang="0">
                  <a:pos x="1" y="89"/>
                </a:cxn>
                <a:cxn ang="0">
                  <a:pos x="0" y="82"/>
                </a:cxn>
                <a:cxn ang="0">
                  <a:pos x="1" y="74"/>
                </a:cxn>
                <a:cxn ang="0">
                  <a:pos x="1" y="67"/>
                </a:cxn>
                <a:cxn ang="0">
                  <a:pos x="2" y="59"/>
                </a:cxn>
                <a:cxn ang="0">
                  <a:pos x="3" y="52"/>
                </a:cxn>
                <a:cxn ang="0">
                  <a:pos x="4" y="45"/>
                </a:cxn>
                <a:cxn ang="0">
                  <a:pos x="5" y="39"/>
                </a:cxn>
                <a:cxn ang="0">
                  <a:pos x="6" y="33"/>
                </a:cxn>
                <a:cxn ang="0">
                  <a:pos x="7" y="28"/>
                </a:cxn>
                <a:cxn ang="0">
                  <a:pos x="8" y="25"/>
                </a:cxn>
                <a:cxn ang="0">
                  <a:pos x="9" y="23"/>
                </a:cxn>
                <a:cxn ang="0">
                  <a:pos x="9" y="22"/>
                </a:cxn>
              </a:cxnLst>
              <a:rect l="0" t="0" r="r" b="b"/>
              <a:pathLst>
                <a:path w="115" h="122">
                  <a:moveTo>
                    <a:pt x="9" y="22"/>
                  </a:moveTo>
                  <a:lnTo>
                    <a:pt x="9" y="22"/>
                  </a:lnTo>
                  <a:lnTo>
                    <a:pt x="10" y="21"/>
                  </a:lnTo>
                  <a:lnTo>
                    <a:pt x="14" y="18"/>
                  </a:lnTo>
                  <a:lnTo>
                    <a:pt x="21" y="15"/>
                  </a:lnTo>
                  <a:lnTo>
                    <a:pt x="29" y="11"/>
                  </a:lnTo>
                  <a:lnTo>
                    <a:pt x="38" y="7"/>
                  </a:lnTo>
                  <a:lnTo>
                    <a:pt x="47" y="4"/>
                  </a:lnTo>
                  <a:lnTo>
                    <a:pt x="55" y="1"/>
                  </a:lnTo>
                  <a:lnTo>
                    <a:pt x="63" y="0"/>
                  </a:lnTo>
                  <a:lnTo>
                    <a:pt x="71" y="1"/>
                  </a:lnTo>
                  <a:lnTo>
                    <a:pt x="81" y="2"/>
                  </a:lnTo>
                  <a:lnTo>
                    <a:pt x="91" y="4"/>
                  </a:lnTo>
                  <a:lnTo>
                    <a:pt x="100" y="8"/>
                  </a:lnTo>
                  <a:lnTo>
                    <a:pt x="108" y="14"/>
                  </a:lnTo>
                  <a:lnTo>
                    <a:pt x="113" y="22"/>
                  </a:lnTo>
                  <a:lnTo>
                    <a:pt x="114" y="31"/>
                  </a:lnTo>
                  <a:lnTo>
                    <a:pt x="110" y="44"/>
                  </a:lnTo>
                  <a:lnTo>
                    <a:pt x="103" y="55"/>
                  </a:lnTo>
                  <a:lnTo>
                    <a:pt x="97" y="64"/>
                  </a:lnTo>
                  <a:lnTo>
                    <a:pt x="91" y="70"/>
                  </a:lnTo>
                  <a:lnTo>
                    <a:pt x="85" y="74"/>
                  </a:lnTo>
                  <a:lnTo>
                    <a:pt x="81" y="77"/>
                  </a:lnTo>
                  <a:lnTo>
                    <a:pt x="77" y="81"/>
                  </a:lnTo>
                  <a:lnTo>
                    <a:pt x="75" y="85"/>
                  </a:lnTo>
                  <a:lnTo>
                    <a:pt x="74" y="91"/>
                  </a:lnTo>
                  <a:lnTo>
                    <a:pt x="72" y="98"/>
                  </a:lnTo>
                  <a:lnTo>
                    <a:pt x="66" y="105"/>
                  </a:lnTo>
                  <a:lnTo>
                    <a:pt x="58" y="111"/>
                  </a:lnTo>
                  <a:lnTo>
                    <a:pt x="48" y="116"/>
                  </a:lnTo>
                  <a:lnTo>
                    <a:pt x="37" y="120"/>
                  </a:lnTo>
                  <a:lnTo>
                    <a:pt x="26" y="121"/>
                  </a:lnTo>
                  <a:lnTo>
                    <a:pt x="17" y="119"/>
                  </a:lnTo>
                  <a:lnTo>
                    <a:pt x="9" y="113"/>
                  </a:lnTo>
                  <a:lnTo>
                    <a:pt x="6" y="108"/>
                  </a:lnTo>
                  <a:lnTo>
                    <a:pt x="4" y="102"/>
                  </a:lnTo>
                  <a:lnTo>
                    <a:pt x="2" y="96"/>
                  </a:lnTo>
                  <a:lnTo>
                    <a:pt x="1" y="89"/>
                  </a:lnTo>
                  <a:lnTo>
                    <a:pt x="0" y="82"/>
                  </a:lnTo>
                  <a:lnTo>
                    <a:pt x="1" y="74"/>
                  </a:lnTo>
                  <a:lnTo>
                    <a:pt x="1" y="67"/>
                  </a:lnTo>
                  <a:lnTo>
                    <a:pt x="2" y="59"/>
                  </a:lnTo>
                  <a:lnTo>
                    <a:pt x="3" y="52"/>
                  </a:lnTo>
                  <a:lnTo>
                    <a:pt x="4" y="45"/>
                  </a:lnTo>
                  <a:lnTo>
                    <a:pt x="5" y="39"/>
                  </a:lnTo>
                  <a:lnTo>
                    <a:pt x="6" y="33"/>
                  </a:lnTo>
                  <a:lnTo>
                    <a:pt x="7" y="28"/>
                  </a:lnTo>
                  <a:lnTo>
                    <a:pt x="8" y="25"/>
                  </a:lnTo>
                  <a:lnTo>
                    <a:pt x="9" y="23"/>
                  </a:lnTo>
                  <a:lnTo>
                    <a:pt x="9" y="2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81" name="Freeform 49"/>
            <p:cNvSpPr>
              <a:spLocks/>
            </p:cNvSpPr>
            <p:nvPr/>
          </p:nvSpPr>
          <p:spPr bwMode="auto">
            <a:xfrm>
              <a:off x="3379" y="2859"/>
              <a:ext cx="74" cy="216"/>
            </a:xfrm>
            <a:custGeom>
              <a:avLst/>
              <a:gdLst/>
              <a:ahLst/>
              <a:cxnLst>
                <a:cxn ang="0">
                  <a:pos x="42" y="0"/>
                </a:cxn>
                <a:cxn ang="0">
                  <a:pos x="40" y="1"/>
                </a:cxn>
                <a:cxn ang="0">
                  <a:pos x="35" y="2"/>
                </a:cxn>
                <a:cxn ang="0">
                  <a:pos x="27" y="5"/>
                </a:cxn>
                <a:cxn ang="0">
                  <a:pos x="19" y="8"/>
                </a:cxn>
                <a:cxn ang="0">
                  <a:pos x="12" y="11"/>
                </a:cxn>
                <a:cxn ang="0">
                  <a:pos x="5" y="16"/>
                </a:cxn>
                <a:cxn ang="0">
                  <a:pos x="1" y="22"/>
                </a:cxn>
                <a:cxn ang="0">
                  <a:pos x="0" y="28"/>
                </a:cxn>
                <a:cxn ang="0">
                  <a:pos x="2" y="34"/>
                </a:cxn>
                <a:cxn ang="0">
                  <a:pos x="4" y="40"/>
                </a:cxn>
                <a:cxn ang="0">
                  <a:pos x="6" y="45"/>
                </a:cxn>
                <a:cxn ang="0">
                  <a:pos x="8" y="50"/>
                </a:cxn>
                <a:cxn ang="0">
                  <a:pos x="10" y="53"/>
                </a:cxn>
                <a:cxn ang="0">
                  <a:pos x="14" y="55"/>
                </a:cxn>
                <a:cxn ang="0">
                  <a:pos x="17" y="56"/>
                </a:cxn>
                <a:cxn ang="0">
                  <a:pos x="21" y="55"/>
                </a:cxn>
                <a:cxn ang="0">
                  <a:pos x="26" y="53"/>
                </a:cxn>
                <a:cxn ang="0">
                  <a:pos x="29" y="48"/>
                </a:cxn>
                <a:cxn ang="0">
                  <a:pos x="35" y="43"/>
                </a:cxn>
                <a:cxn ang="0">
                  <a:pos x="41" y="36"/>
                </a:cxn>
                <a:cxn ang="0">
                  <a:pos x="46" y="31"/>
                </a:cxn>
                <a:cxn ang="0">
                  <a:pos x="53" y="29"/>
                </a:cxn>
                <a:cxn ang="0">
                  <a:pos x="59" y="29"/>
                </a:cxn>
                <a:cxn ang="0">
                  <a:pos x="65" y="31"/>
                </a:cxn>
                <a:cxn ang="0">
                  <a:pos x="69" y="37"/>
                </a:cxn>
                <a:cxn ang="0">
                  <a:pos x="68" y="44"/>
                </a:cxn>
                <a:cxn ang="0">
                  <a:pos x="63" y="52"/>
                </a:cxn>
                <a:cxn ang="0">
                  <a:pos x="58" y="61"/>
                </a:cxn>
                <a:cxn ang="0">
                  <a:pos x="49" y="70"/>
                </a:cxn>
                <a:cxn ang="0">
                  <a:pos x="42" y="78"/>
                </a:cxn>
                <a:cxn ang="0">
                  <a:pos x="35" y="87"/>
                </a:cxn>
                <a:cxn ang="0">
                  <a:pos x="31" y="93"/>
                </a:cxn>
                <a:cxn ang="0">
                  <a:pos x="28" y="99"/>
                </a:cxn>
                <a:cxn ang="0">
                  <a:pos x="27" y="105"/>
                </a:cxn>
                <a:cxn ang="0">
                  <a:pos x="27" y="110"/>
                </a:cxn>
                <a:cxn ang="0">
                  <a:pos x="27" y="113"/>
                </a:cxn>
                <a:cxn ang="0">
                  <a:pos x="29" y="117"/>
                </a:cxn>
                <a:cxn ang="0">
                  <a:pos x="33" y="119"/>
                </a:cxn>
                <a:cxn ang="0">
                  <a:pos x="38" y="121"/>
                </a:cxn>
                <a:cxn ang="0">
                  <a:pos x="45" y="121"/>
                </a:cxn>
                <a:cxn ang="0">
                  <a:pos x="50" y="120"/>
                </a:cxn>
                <a:cxn ang="0">
                  <a:pos x="57" y="116"/>
                </a:cxn>
                <a:cxn ang="0">
                  <a:pos x="63" y="111"/>
                </a:cxn>
                <a:cxn ang="0">
                  <a:pos x="72" y="103"/>
                </a:cxn>
                <a:cxn ang="0">
                  <a:pos x="80" y="94"/>
                </a:cxn>
                <a:cxn ang="0">
                  <a:pos x="88" y="85"/>
                </a:cxn>
                <a:cxn ang="0">
                  <a:pos x="96" y="74"/>
                </a:cxn>
                <a:cxn ang="0">
                  <a:pos x="101" y="63"/>
                </a:cxn>
                <a:cxn ang="0">
                  <a:pos x="105" y="52"/>
                </a:cxn>
                <a:cxn ang="0">
                  <a:pos x="107" y="42"/>
                </a:cxn>
                <a:cxn ang="0">
                  <a:pos x="106" y="31"/>
                </a:cxn>
                <a:cxn ang="0">
                  <a:pos x="101" y="22"/>
                </a:cxn>
                <a:cxn ang="0">
                  <a:pos x="94" y="13"/>
                </a:cxn>
                <a:cxn ang="0">
                  <a:pos x="81" y="8"/>
                </a:cxn>
                <a:cxn ang="0">
                  <a:pos x="63" y="3"/>
                </a:cxn>
                <a:cxn ang="0">
                  <a:pos x="42" y="0"/>
                </a:cxn>
              </a:cxnLst>
              <a:rect l="0" t="0" r="r" b="b"/>
              <a:pathLst>
                <a:path w="108" h="122">
                  <a:moveTo>
                    <a:pt x="42" y="0"/>
                  </a:moveTo>
                  <a:lnTo>
                    <a:pt x="40" y="1"/>
                  </a:lnTo>
                  <a:lnTo>
                    <a:pt x="35" y="2"/>
                  </a:lnTo>
                  <a:lnTo>
                    <a:pt x="27" y="5"/>
                  </a:lnTo>
                  <a:lnTo>
                    <a:pt x="19" y="8"/>
                  </a:lnTo>
                  <a:lnTo>
                    <a:pt x="12" y="11"/>
                  </a:lnTo>
                  <a:lnTo>
                    <a:pt x="5" y="16"/>
                  </a:lnTo>
                  <a:lnTo>
                    <a:pt x="1" y="22"/>
                  </a:lnTo>
                  <a:lnTo>
                    <a:pt x="0" y="28"/>
                  </a:lnTo>
                  <a:lnTo>
                    <a:pt x="2" y="34"/>
                  </a:lnTo>
                  <a:lnTo>
                    <a:pt x="4" y="40"/>
                  </a:lnTo>
                  <a:lnTo>
                    <a:pt x="6" y="45"/>
                  </a:lnTo>
                  <a:lnTo>
                    <a:pt x="8" y="50"/>
                  </a:lnTo>
                  <a:lnTo>
                    <a:pt x="10" y="53"/>
                  </a:lnTo>
                  <a:lnTo>
                    <a:pt x="14" y="55"/>
                  </a:lnTo>
                  <a:lnTo>
                    <a:pt x="17" y="56"/>
                  </a:lnTo>
                  <a:lnTo>
                    <a:pt x="21" y="55"/>
                  </a:lnTo>
                  <a:lnTo>
                    <a:pt x="26" y="53"/>
                  </a:lnTo>
                  <a:lnTo>
                    <a:pt x="29" y="48"/>
                  </a:lnTo>
                  <a:lnTo>
                    <a:pt x="35" y="43"/>
                  </a:lnTo>
                  <a:lnTo>
                    <a:pt x="41" y="36"/>
                  </a:lnTo>
                  <a:lnTo>
                    <a:pt x="46" y="31"/>
                  </a:lnTo>
                  <a:lnTo>
                    <a:pt x="53" y="29"/>
                  </a:lnTo>
                  <a:lnTo>
                    <a:pt x="59" y="29"/>
                  </a:lnTo>
                  <a:lnTo>
                    <a:pt x="65" y="31"/>
                  </a:lnTo>
                  <a:lnTo>
                    <a:pt x="69" y="37"/>
                  </a:lnTo>
                  <a:lnTo>
                    <a:pt x="68" y="44"/>
                  </a:lnTo>
                  <a:lnTo>
                    <a:pt x="63" y="52"/>
                  </a:lnTo>
                  <a:lnTo>
                    <a:pt x="58" y="61"/>
                  </a:lnTo>
                  <a:lnTo>
                    <a:pt x="49" y="70"/>
                  </a:lnTo>
                  <a:lnTo>
                    <a:pt x="42" y="78"/>
                  </a:lnTo>
                  <a:lnTo>
                    <a:pt x="35" y="87"/>
                  </a:lnTo>
                  <a:lnTo>
                    <a:pt x="31" y="93"/>
                  </a:lnTo>
                  <a:lnTo>
                    <a:pt x="28" y="99"/>
                  </a:lnTo>
                  <a:lnTo>
                    <a:pt x="27" y="105"/>
                  </a:lnTo>
                  <a:lnTo>
                    <a:pt x="27" y="110"/>
                  </a:lnTo>
                  <a:lnTo>
                    <a:pt x="27" y="113"/>
                  </a:lnTo>
                  <a:lnTo>
                    <a:pt x="29" y="117"/>
                  </a:lnTo>
                  <a:lnTo>
                    <a:pt x="33" y="119"/>
                  </a:lnTo>
                  <a:lnTo>
                    <a:pt x="38" y="121"/>
                  </a:lnTo>
                  <a:lnTo>
                    <a:pt x="45" y="121"/>
                  </a:lnTo>
                  <a:lnTo>
                    <a:pt x="50" y="120"/>
                  </a:lnTo>
                  <a:lnTo>
                    <a:pt x="57" y="116"/>
                  </a:lnTo>
                  <a:lnTo>
                    <a:pt x="63" y="111"/>
                  </a:lnTo>
                  <a:lnTo>
                    <a:pt x="72" y="103"/>
                  </a:lnTo>
                  <a:lnTo>
                    <a:pt x="80" y="94"/>
                  </a:lnTo>
                  <a:lnTo>
                    <a:pt x="88" y="85"/>
                  </a:lnTo>
                  <a:lnTo>
                    <a:pt x="96" y="74"/>
                  </a:lnTo>
                  <a:lnTo>
                    <a:pt x="101" y="63"/>
                  </a:lnTo>
                  <a:lnTo>
                    <a:pt x="105" y="52"/>
                  </a:lnTo>
                  <a:lnTo>
                    <a:pt x="107" y="42"/>
                  </a:lnTo>
                  <a:lnTo>
                    <a:pt x="106" y="31"/>
                  </a:lnTo>
                  <a:lnTo>
                    <a:pt x="101" y="22"/>
                  </a:lnTo>
                  <a:lnTo>
                    <a:pt x="94" y="13"/>
                  </a:lnTo>
                  <a:lnTo>
                    <a:pt x="81" y="8"/>
                  </a:lnTo>
                  <a:lnTo>
                    <a:pt x="63" y="3"/>
                  </a:lnTo>
                  <a:lnTo>
                    <a:pt x="42"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82" name="Freeform 50"/>
            <p:cNvSpPr>
              <a:spLocks/>
            </p:cNvSpPr>
            <p:nvPr/>
          </p:nvSpPr>
          <p:spPr bwMode="auto">
            <a:xfrm>
              <a:off x="3379" y="2859"/>
              <a:ext cx="78" cy="216"/>
            </a:xfrm>
            <a:custGeom>
              <a:avLst/>
              <a:gdLst/>
              <a:ahLst/>
              <a:cxnLst>
                <a:cxn ang="0">
                  <a:pos x="44" y="0"/>
                </a:cxn>
                <a:cxn ang="0">
                  <a:pos x="44" y="0"/>
                </a:cxn>
                <a:cxn ang="0">
                  <a:pos x="42" y="1"/>
                </a:cxn>
                <a:cxn ang="0">
                  <a:pos x="37" y="2"/>
                </a:cxn>
                <a:cxn ang="0">
                  <a:pos x="29" y="5"/>
                </a:cxn>
                <a:cxn ang="0">
                  <a:pos x="20" y="8"/>
                </a:cxn>
                <a:cxn ang="0">
                  <a:pos x="13" y="12"/>
                </a:cxn>
                <a:cxn ang="0">
                  <a:pos x="5" y="17"/>
                </a:cxn>
                <a:cxn ang="0">
                  <a:pos x="1" y="23"/>
                </a:cxn>
                <a:cxn ang="0">
                  <a:pos x="0" y="29"/>
                </a:cxn>
                <a:cxn ang="0">
                  <a:pos x="2" y="36"/>
                </a:cxn>
                <a:cxn ang="0">
                  <a:pos x="4" y="42"/>
                </a:cxn>
                <a:cxn ang="0">
                  <a:pos x="6" y="47"/>
                </a:cxn>
                <a:cxn ang="0">
                  <a:pos x="8" y="52"/>
                </a:cxn>
                <a:cxn ang="0">
                  <a:pos x="11" y="56"/>
                </a:cxn>
                <a:cxn ang="0">
                  <a:pos x="15" y="58"/>
                </a:cxn>
                <a:cxn ang="0">
                  <a:pos x="18" y="59"/>
                </a:cxn>
                <a:cxn ang="0">
                  <a:pos x="22" y="58"/>
                </a:cxn>
                <a:cxn ang="0">
                  <a:pos x="27" y="56"/>
                </a:cxn>
                <a:cxn ang="0">
                  <a:pos x="31" y="50"/>
                </a:cxn>
                <a:cxn ang="0">
                  <a:pos x="37" y="45"/>
                </a:cxn>
                <a:cxn ang="0">
                  <a:pos x="43" y="38"/>
                </a:cxn>
                <a:cxn ang="0">
                  <a:pos x="49" y="33"/>
                </a:cxn>
                <a:cxn ang="0">
                  <a:pos x="56" y="30"/>
                </a:cxn>
                <a:cxn ang="0">
                  <a:pos x="62" y="30"/>
                </a:cxn>
                <a:cxn ang="0">
                  <a:pos x="69" y="33"/>
                </a:cxn>
                <a:cxn ang="0">
                  <a:pos x="73" y="39"/>
                </a:cxn>
                <a:cxn ang="0">
                  <a:pos x="72" y="46"/>
                </a:cxn>
                <a:cxn ang="0">
                  <a:pos x="67" y="55"/>
                </a:cxn>
                <a:cxn ang="0">
                  <a:pos x="61" y="64"/>
                </a:cxn>
                <a:cxn ang="0">
                  <a:pos x="52" y="73"/>
                </a:cxn>
                <a:cxn ang="0">
                  <a:pos x="44" y="82"/>
                </a:cxn>
                <a:cxn ang="0">
                  <a:pos x="37" y="91"/>
                </a:cxn>
                <a:cxn ang="0">
                  <a:pos x="33" y="98"/>
                </a:cxn>
                <a:cxn ang="0">
                  <a:pos x="30" y="104"/>
                </a:cxn>
                <a:cxn ang="0">
                  <a:pos x="29" y="110"/>
                </a:cxn>
                <a:cxn ang="0">
                  <a:pos x="29" y="115"/>
                </a:cxn>
                <a:cxn ang="0">
                  <a:pos x="29" y="119"/>
                </a:cxn>
                <a:cxn ang="0">
                  <a:pos x="31" y="123"/>
                </a:cxn>
                <a:cxn ang="0">
                  <a:pos x="35" y="125"/>
                </a:cxn>
                <a:cxn ang="0">
                  <a:pos x="40" y="127"/>
                </a:cxn>
                <a:cxn ang="0">
                  <a:pos x="48" y="127"/>
                </a:cxn>
                <a:cxn ang="0">
                  <a:pos x="53" y="126"/>
                </a:cxn>
                <a:cxn ang="0">
                  <a:pos x="60" y="122"/>
                </a:cxn>
                <a:cxn ang="0">
                  <a:pos x="67" y="116"/>
                </a:cxn>
                <a:cxn ang="0">
                  <a:pos x="76" y="108"/>
                </a:cxn>
                <a:cxn ang="0">
                  <a:pos x="85" y="99"/>
                </a:cxn>
                <a:cxn ang="0">
                  <a:pos x="93" y="89"/>
                </a:cxn>
                <a:cxn ang="0">
                  <a:pos x="101" y="78"/>
                </a:cxn>
                <a:cxn ang="0">
                  <a:pos x="107" y="66"/>
                </a:cxn>
                <a:cxn ang="0">
                  <a:pos x="111" y="55"/>
                </a:cxn>
                <a:cxn ang="0">
                  <a:pos x="113" y="44"/>
                </a:cxn>
                <a:cxn ang="0">
                  <a:pos x="112" y="33"/>
                </a:cxn>
                <a:cxn ang="0">
                  <a:pos x="107" y="23"/>
                </a:cxn>
                <a:cxn ang="0">
                  <a:pos x="99" y="14"/>
                </a:cxn>
                <a:cxn ang="0">
                  <a:pos x="86" y="8"/>
                </a:cxn>
                <a:cxn ang="0">
                  <a:pos x="67" y="3"/>
                </a:cxn>
                <a:cxn ang="0">
                  <a:pos x="44" y="0"/>
                </a:cxn>
              </a:cxnLst>
              <a:rect l="0" t="0" r="r" b="b"/>
              <a:pathLst>
                <a:path w="114" h="128">
                  <a:moveTo>
                    <a:pt x="44" y="0"/>
                  </a:moveTo>
                  <a:lnTo>
                    <a:pt x="44" y="0"/>
                  </a:lnTo>
                  <a:lnTo>
                    <a:pt x="42" y="1"/>
                  </a:lnTo>
                  <a:lnTo>
                    <a:pt x="37" y="2"/>
                  </a:lnTo>
                  <a:lnTo>
                    <a:pt x="29" y="5"/>
                  </a:lnTo>
                  <a:lnTo>
                    <a:pt x="20" y="8"/>
                  </a:lnTo>
                  <a:lnTo>
                    <a:pt x="13" y="12"/>
                  </a:lnTo>
                  <a:lnTo>
                    <a:pt x="5" y="17"/>
                  </a:lnTo>
                  <a:lnTo>
                    <a:pt x="1" y="23"/>
                  </a:lnTo>
                  <a:lnTo>
                    <a:pt x="0" y="29"/>
                  </a:lnTo>
                  <a:lnTo>
                    <a:pt x="2" y="36"/>
                  </a:lnTo>
                  <a:lnTo>
                    <a:pt x="4" y="42"/>
                  </a:lnTo>
                  <a:lnTo>
                    <a:pt x="6" y="47"/>
                  </a:lnTo>
                  <a:lnTo>
                    <a:pt x="8" y="52"/>
                  </a:lnTo>
                  <a:lnTo>
                    <a:pt x="11" y="56"/>
                  </a:lnTo>
                  <a:lnTo>
                    <a:pt x="15" y="58"/>
                  </a:lnTo>
                  <a:lnTo>
                    <a:pt x="18" y="59"/>
                  </a:lnTo>
                  <a:lnTo>
                    <a:pt x="22" y="58"/>
                  </a:lnTo>
                  <a:lnTo>
                    <a:pt x="27" y="56"/>
                  </a:lnTo>
                  <a:lnTo>
                    <a:pt x="31" y="50"/>
                  </a:lnTo>
                  <a:lnTo>
                    <a:pt x="37" y="45"/>
                  </a:lnTo>
                  <a:lnTo>
                    <a:pt x="43" y="38"/>
                  </a:lnTo>
                  <a:lnTo>
                    <a:pt x="49" y="33"/>
                  </a:lnTo>
                  <a:lnTo>
                    <a:pt x="56" y="30"/>
                  </a:lnTo>
                  <a:lnTo>
                    <a:pt x="62" y="30"/>
                  </a:lnTo>
                  <a:lnTo>
                    <a:pt x="69" y="33"/>
                  </a:lnTo>
                  <a:lnTo>
                    <a:pt x="73" y="39"/>
                  </a:lnTo>
                  <a:lnTo>
                    <a:pt x="72" y="46"/>
                  </a:lnTo>
                  <a:lnTo>
                    <a:pt x="67" y="55"/>
                  </a:lnTo>
                  <a:lnTo>
                    <a:pt x="61" y="64"/>
                  </a:lnTo>
                  <a:lnTo>
                    <a:pt x="52" y="73"/>
                  </a:lnTo>
                  <a:lnTo>
                    <a:pt x="44" y="82"/>
                  </a:lnTo>
                  <a:lnTo>
                    <a:pt x="37" y="91"/>
                  </a:lnTo>
                  <a:lnTo>
                    <a:pt x="33" y="98"/>
                  </a:lnTo>
                  <a:lnTo>
                    <a:pt x="30" y="104"/>
                  </a:lnTo>
                  <a:lnTo>
                    <a:pt x="29" y="110"/>
                  </a:lnTo>
                  <a:lnTo>
                    <a:pt x="29" y="115"/>
                  </a:lnTo>
                  <a:lnTo>
                    <a:pt x="29" y="119"/>
                  </a:lnTo>
                  <a:lnTo>
                    <a:pt x="31" y="123"/>
                  </a:lnTo>
                  <a:lnTo>
                    <a:pt x="35" y="125"/>
                  </a:lnTo>
                  <a:lnTo>
                    <a:pt x="40" y="127"/>
                  </a:lnTo>
                  <a:lnTo>
                    <a:pt x="48" y="127"/>
                  </a:lnTo>
                  <a:lnTo>
                    <a:pt x="53" y="126"/>
                  </a:lnTo>
                  <a:lnTo>
                    <a:pt x="60" y="122"/>
                  </a:lnTo>
                  <a:lnTo>
                    <a:pt x="67" y="116"/>
                  </a:lnTo>
                  <a:lnTo>
                    <a:pt x="76" y="108"/>
                  </a:lnTo>
                  <a:lnTo>
                    <a:pt x="85" y="99"/>
                  </a:lnTo>
                  <a:lnTo>
                    <a:pt x="93" y="89"/>
                  </a:lnTo>
                  <a:lnTo>
                    <a:pt x="101" y="78"/>
                  </a:lnTo>
                  <a:lnTo>
                    <a:pt x="107" y="66"/>
                  </a:lnTo>
                  <a:lnTo>
                    <a:pt x="111" y="55"/>
                  </a:lnTo>
                  <a:lnTo>
                    <a:pt x="113" y="44"/>
                  </a:lnTo>
                  <a:lnTo>
                    <a:pt x="112" y="33"/>
                  </a:lnTo>
                  <a:lnTo>
                    <a:pt x="107" y="23"/>
                  </a:lnTo>
                  <a:lnTo>
                    <a:pt x="99" y="14"/>
                  </a:lnTo>
                  <a:lnTo>
                    <a:pt x="86" y="8"/>
                  </a:lnTo>
                  <a:lnTo>
                    <a:pt x="67" y="3"/>
                  </a:lnTo>
                  <a:lnTo>
                    <a:pt x="44"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83" name="Freeform 51"/>
            <p:cNvSpPr>
              <a:spLocks/>
            </p:cNvSpPr>
            <p:nvPr/>
          </p:nvSpPr>
          <p:spPr bwMode="auto">
            <a:xfrm>
              <a:off x="3313" y="2607"/>
              <a:ext cx="37" cy="216"/>
            </a:xfrm>
            <a:custGeom>
              <a:avLst/>
              <a:gdLst/>
              <a:ahLst/>
              <a:cxnLst>
                <a:cxn ang="0">
                  <a:pos x="9" y="0"/>
                </a:cxn>
                <a:cxn ang="0">
                  <a:pos x="11" y="2"/>
                </a:cxn>
                <a:cxn ang="0">
                  <a:pos x="14" y="4"/>
                </a:cxn>
                <a:cxn ang="0">
                  <a:pos x="17" y="9"/>
                </a:cxn>
                <a:cxn ang="0">
                  <a:pos x="23" y="16"/>
                </a:cxn>
                <a:cxn ang="0">
                  <a:pos x="27" y="26"/>
                </a:cxn>
                <a:cxn ang="0">
                  <a:pos x="31" y="36"/>
                </a:cxn>
                <a:cxn ang="0">
                  <a:pos x="34" y="51"/>
                </a:cxn>
                <a:cxn ang="0">
                  <a:pos x="35" y="68"/>
                </a:cxn>
                <a:cxn ang="0">
                  <a:pos x="35" y="77"/>
                </a:cxn>
                <a:cxn ang="0">
                  <a:pos x="35" y="84"/>
                </a:cxn>
                <a:cxn ang="0">
                  <a:pos x="35" y="91"/>
                </a:cxn>
                <a:cxn ang="0">
                  <a:pos x="35" y="97"/>
                </a:cxn>
                <a:cxn ang="0">
                  <a:pos x="35" y="102"/>
                </a:cxn>
                <a:cxn ang="0">
                  <a:pos x="35" y="107"/>
                </a:cxn>
                <a:cxn ang="0">
                  <a:pos x="36" y="111"/>
                </a:cxn>
                <a:cxn ang="0">
                  <a:pos x="36" y="115"/>
                </a:cxn>
                <a:cxn ang="0">
                  <a:pos x="36" y="119"/>
                </a:cxn>
                <a:cxn ang="0">
                  <a:pos x="36" y="123"/>
                </a:cxn>
                <a:cxn ang="0">
                  <a:pos x="36" y="127"/>
                </a:cxn>
                <a:cxn ang="0">
                  <a:pos x="37" y="131"/>
                </a:cxn>
                <a:cxn ang="0">
                  <a:pos x="37" y="135"/>
                </a:cxn>
                <a:cxn ang="0">
                  <a:pos x="38" y="140"/>
                </a:cxn>
                <a:cxn ang="0">
                  <a:pos x="38" y="147"/>
                </a:cxn>
                <a:cxn ang="0">
                  <a:pos x="39" y="153"/>
                </a:cxn>
                <a:cxn ang="0">
                  <a:pos x="40" y="166"/>
                </a:cxn>
                <a:cxn ang="0">
                  <a:pos x="41" y="175"/>
                </a:cxn>
                <a:cxn ang="0">
                  <a:pos x="41" y="181"/>
                </a:cxn>
                <a:cxn ang="0">
                  <a:pos x="42" y="185"/>
                </a:cxn>
                <a:cxn ang="0">
                  <a:pos x="43" y="191"/>
                </a:cxn>
                <a:cxn ang="0">
                  <a:pos x="45" y="198"/>
                </a:cxn>
                <a:cxn ang="0">
                  <a:pos x="46" y="208"/>
                </a:cxn>
                <a:cxn ang="0">
                  <a:pos x="49" y="221"/>
                </a:cxn>
                <a:cxn ang="0">
                  <a:pos x="50" y="229"/>
                </a:cxn>
                <a:cxn ang="0">
                  <a:pos x="50" y="236"/>
                </a:cxn>
                <a:cxn ang="0">
                  <a:pos x="51" y="244"/>
                </a:cxn>
                <a:cxn ang="0">
                  <a:pos x="52" y="251"/>
                </a:cxn>
                <a:cxn ang="0">
                  <a:pos x="52" y="258"/>
                </a:cxn>
                <a:cxn ang="0">
                  <a:pos x="53" y="265"/>
                </a:cxn>
                <a:cxn ang="0">
                  <a:pos x="53" y="272"/>
                </a:cxn>
                <a:cxn ang="0">
                  <a:pos x="54" y="278"/>
                </a:cxn>
                <a:cxn ang="0">
                  <a:pos x="53" y="284"/>
                </a:cxn>
                <a:cxn ang="0">
                  <a:pos x="53" y="289"/>
                </a:cxn>
                <a:cxn ang="0">
                  <a:pos x="52" y="294"/>
                </a:cxn>
                <a:cxn ang="0">
                  <a:pos x="52" y="299"/>
                </a:cxn>
                <a:cxn ang="0">
                  <a:pos x="51" y="303"/>
                </a:cxn>
                <a:cxn ang="0">
                  <a:pos x="50" y="307"/>
                </a:cxn>
                <a:cxn ang="0">
                  <a:pos x="50" y="310"/>
                </a:cxn>
                <a:cxn ang="0">
                  <a:pos x="49" y="313"/>
                </a:cxn>
                <a:cxn ang="0">
                  <a:pos x="45" y="315"/>
                </a:cxn>
                <a:cxn ang="0">
                  <a:pos x="39" y="313"/>
                </a:cxn>
                <a:cxn ang="0">
                  <a:pos x="32" y="306"/>
                </a:cxn>
                <a:cxn ang="0">
                  <a:pos x="25" y="297"/>
                </a:cxn>
                <a:cxn ang="0">
                  <a:pos x="18" y="289"/>
                </a:cxn>
                <a:cxn ang="0">
                  <a:pos x="12" y="280"/>
                </a:cxn>
                <a:cxn ang="0">
                  <a:pos x="7" y="273"/>
                </a:cxn>
                <a:cxn ang="0">
                  <a:pos x="6" y="271"/>
                </a:cxn>
                <a:cxn ang="0">
                  <a:pos x="0" y="157"/>
                </a:cxn>
                <a:cxn ang="0">
                  <a:pos x="9" y="0"/>
                </a:cxn>
              </a:cxnLst>
              <a:rect l="0" t="0" r="r" b="b"/>
              <a:pathLst>
                <a:path w="55" h="316">
                  <a:moveTo>
                    <a:pt x="9" y="0"/>
                  </a:moveTo>
                  <a:lnTo>
                    <a:pt x="11" y="2"/>
                  </a:lnTo>
                  <a:lnTo>
                    <a:pt x="14" y="4"/>
                  </a:lnTo>
                  <a:lnTo>
                    <a:pt x="17" y="9"/>
                  </a:lnTo>
                  <a:lnTo>
                    <a:pt x="23" y="16"/>
                  </a:lnTo>
                  <a:lnTo>
                    <a:pt x="27" y="26"/>
                  </a:lnTo>
                  <a:lnTo>
                    <a:pt x="31" y="36"/>
                  </a:lnTo>
                  <a:lnTo>
                    <a:pt x="34" y="51"/>
                  </a:lnTo>
                  <a:lnTo>
                    <a:pt x="35" y="68"/>
                  </a:lnTo>
                  <a:lnTo>
                    <a:pt x="35" y="77"/>
                  </a:lnTo>
                  <a:lnTo>
                    <a:pt x="35" y="84"/>
                  </a:lnTo>
                  <a:lnTo>
                    <a:pt x="35" y="91"/>
                  </a:lnTo>
                  <a:lnTo>
                    <a:pt x="35" y="97"/>
                  </a:lnTo>
                  <a:lnTo>
                    <a:pt x="35" y="102"/>
                  </a:lnTo>
                  <a:lnTo>
                    <a:pt x="35" y="107"/>
                  </a:lnTo>
                  <a:lnTo>
                    <a:pt x="36" y="111"/>
                  </a:lnTo>
                  <a:lnTo>
                    <a:pt x="36" y="115"/>
                  </a:lnTo>
                  <a:lnTo>
                    <a:pt x="36" y="119"/>
                  </a:lnTo>
                  <a:lnTo>
                    <a:pt x="36" y="123"/>
                  </a:lnTo>
                  <a:lnTo>
                    <a:pt x="36" y="127"/>
                  </a:lnTo>
                  <a:lnTo>
                    <a:pt x="37" y="131"/>
                  </a:lnTo>
                  <a:lnTo>
                    <a:pt x="37" y="135"/>
                  </a:lnTo>
                  <a:lnTo>
                    <a:pt x="38" y="140"/>
                  </a:lnTo>
                  <a:lnTo>
                    <a:pt x="38" y="147"/>
                  </a:lnTo>
                  <a:lnTo>
                    <a:pt x="39" y="153"/>
                  </a:lnTo>
                  <a:lnTo>
                    <a:pt x="40" y="166"/>
                  </a:lnTo>
                  <a:lnTo>
                    <a:pt x="41" y="175"/>
                  </a:lnTo>
                  <a:lnTo>
                    <a:pt x="41" y="181"/>
                  </a:lnTo>
                  <a:lnTo>
                    <a:pt x="42" y="185"/>
                  </a:lnTo>
                  <a:lnTo>
                    <a:pt x="43" y="191"/>
                  </a:lnTo>
                  <a:lnTo>
                    <a:pt x="45" y="198"/>
                  </a:lnTo>
                  <a:lnTo>
                    <a:pt x="46" y="208"/>
                  </a:lnTo>
                  <a:lnTo>
                    <a:pt x="49" y="221"/>
                  </a:lnTo>
                  <a:lnTo>
                    <a:pt x="50" y="229"/>
                  </a:lnTo>
                  <a:lnTo>
                    <a:pt x="50" y="236"/>
                  </a:lnTo>
                  <a:lnTo>
                    <a:pt x="51" y="244"/>
                  </a:lnTo>
                  <a:lnTo>
                    <a:pt x="52" y="251"/>
                  </a:lnTo>
                  <a:lnTo>
                    <a:pt x="52" y="258"/>
                  </a:lnTo>
                  <a:lnTo>
                    <a:pt x="53" y="265"/>
                  </a:lnTo>
                  <a:lnTo>
                    <a:pt x="53" y="272"/>
                  </a:lnTo>
                  <a:lnTo>
                    <a:pt x="54" y="278"/>
                  </a:lnTo>
                  <a:lnTo>
                    <a:pt x="53" y="284"/>
                  </a:lnTo>
                  <a:lnTo>
                    <a:pt x="53" y="289"/>
                  </a:lnTo>
                  <a:lnTo>
                    <a:pt x="52" y="294"/>
                  </a:lnTo>
                  <a:lnTo>
                    <a:pt x="52" y="299"/>
                  </a:lnTo>
                  <a:lnTo>
                    <a:pt x="51" y="303"/>
                  </a:lnTo>
                  <a:lnTo>
                    <a:pt x="50" y="307"/>
                  </a:lnTo>
                  <a:lnTo>
                    <a:pt x="50" y="310"/>
                  </a:lnTo>
                  <a:lnTo>
                    <a:pt x="49" y="313"/>
                  </a:lnTo>
                  <a:lnTo>
                    <a:pt x="45" y="315"/>
                  </a:lnTo>
                  <a:lnTo>
                    <a:pt x="39" y="313"/>
                  </a:lnTo>
                  <a:lnTo>
                    <a:pt x="32" y="306"/>
                  </a:lnTo>
                  <a:lnTo>
                    <a:pt x="25" y="297"/>
                  </a:lnTo>
                  <a:lnTo>
                    <a:pt x="18" y="289"/>
                  </a:lnTo>
                  <a:lnTo>
                    <a:pt x="12" y="280"/>
                  </a:lnTo>
                  <a:lnTo>
                    <a:pt x="7" y="273"/>
                  </a:lnTo>
                  <a:lnTo>
                    <a:pt x="6" y="271"/>
                  </a:lnTo>
                  <a:lnTo>
                    <a:pt x="0" y="157"/>
                  </a:lnTo>
                  <a:lnTo>
                    <a:pt x="9"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84" name="Freeform 52"/>
            <p:cNvSpPr>
              <a:spLocks/>
            </p:cNvSpPr>
            <p:nvPr/>
          </p:nvSpPr>
          <p:spPr bwMode="auto">
            <a:xfrm>
              <a:off x="3313" y="2607"/>
              <a:ext cx="41" cy="216"/>
            </a:xfrm>
            <a:custGeom>
              <a:avLst/>
              <a:gdLst/>
              <a:ahLst/>
              <a:cxnLst>
                <a:cxn ang="0">
                  <a:pos x="10" y="0"/>
                </a:cxn>
                <a:cxn ang="0">
                  <a:pos x="10" y="0"/>
                </a:cxn>
                <a:cxn ang="0">
                  <a:pos x="12" y="2"/>
                </a:cxn>
                <a:cxn ang="0">
                  <a:pos x="15" y="4"/>
                </a:cxn>
                <a:cxn ang="0">
                  <a:pos x="19" y="9"/>
                </a:cxn>
                <a:cxn ang="0">
                  <a:pos x="25" y="16"/>
                </a:cxn>
                <a:cxn ang="0">
                  <a:pos x="30" y="26"/>
                </a:cxn>
                <a:cxn ang="0">
                  <a:pos x="34" y="37"/>
                </a:cxn>
                <a:cxn ang="0">
                  <a:pos x="38" y="52"/>
                </a:cxn>
                <a:cxn ang="0">
                  <a:pos x="39" y="69"/>
                </a:cxn>
                <a:cxn ang="0">
                  <a:pos x="39" y="78"/>
                </a:cxn>
                <a:cxn ang="0">
                  <a:pos x="39" y="86"/>
                </a:cxn>
                <a:cxn ang="0">
                  <a:pos x="39" y="93"/>
                </a:cxn>
                <a:cxn ang="0">
                  <a:pos x="39" y="99"/>
                </a:cxn>
                <a:cxn ang="0">
                  <a:pos x="39" y="104"/>
                </a:cxn>
                <a:cxn ang="0">
                  <a:pos x="39" y="109"/>
                </a:cxn>
                <a:cxn ang="0">
                  <a:pos x="40" y="113"/>
                </a:cxn>
                <a:cxn ang="0">
                  <a:pos x="40" y="117"/>
                </a:cxn>
                <a:cxn ang="0">
                  <a:pos x="40" y="121"/>
                </a:cxn>
                <a:cxn ang="0">
                  <a:pos x="40" y="125"/>
                </a:cxn>
                <a:cxn ang="0">
                  <a:pos x="40" y="129"/>
                </a:cxn>
                <a:cxn ang="0">
                  <a:pos x="41" y="133"/>
                </a:cxn>
                <a:cxn ang="0">
                  <a:pos x="41" y="138"/>
                </a:cxn>
                <a:cxn ang="0">
                  <a:pos x="42" y="143"/>
                </a:cxn>
                <a:cxn ang="0">
                  <a:pos x="42" y="150"/>
                </a:cxn>
                <a:cxn ang="0">
                  <a:pos x="43" y="156"/>
                </a:cxn>
                <a:cxn ang="0">
                  <a:pos x="44" y="169"/>
                </a:cxn>
                <a:cxn ang="0">
                  <a:pos x="45" y="178"/>
                </a:cxn>
                <a:cxn ang="0">
                  <a:pos x="46" y="184"/>
                </a:cxn>
                <a:cxn ang="0">
                  <a:pos x="47" y="189"/>
                </a:cxn>
                <a:cxn ang="0">
                  <a:pos x="48" y="195"/>
                </a:cxn>
                <a:cxn ang="0">
                  <a:pos x="50" y="202"/>
                </a:cxn>
                <a:cxn ang="0">
                  <a:pos x="51" y="212"/>
                </a:cxn>
                <a:cxn ang="0">
                  <a:pos x="54" y="225"/>
                </a:cxn>
                <a:cxn ang="0">
                  <a:pos x="55" y="233"/>
                </a:cxn>
                <a:cxn ang="0">
                  <a:pos x="56" y="241"/>
                </a:cxn>
                <a:cxn ang="0">
                  <a:pos x="57" y="249"/>
                </a:cxn>
                <a:cxn ang="0">
                  <a:pos x="58" y="256"/>
                </a:cxn>
                <a:cxn ang="0">
                  <a:pos x="58" y="263"/>
                </a:cxn>
                <a:cxn ang="0">
                  <a:pos x="59" y="270"/>
                </a:cxn>
                <a:cxn ang="0">
                  <a:pos x="59" y="277"/>
                </a:cxn>
                <a:cxn ang="0">
                  <a:pos x="60" y="283"/>
                </a:cxn>
                <a:cxn ang="0">
                  <a:pos x="59" y="289"/>
                </a:cxn>
                <a:cxn ang="0">
                  <a:pos x="59" y="295"/>
                </a:cxn>
                <a:cxn ang="0">
                  <a:pos x="58" y="300"/>
                </a:cxn>
                <a:cxn ang="0">
                  <a:pos x="58" y="305"/>
                </a:cxn>
                <a:cxn ang="0">
                  <a:pos x="57" y="309"/>
                </a:cxn>
                <a:cxn ang="0">
                  <a:pos x="56" y="313"/>
                </a:cxn>
                <a:cxn ang="0">
                  <a:pos x="55" y="316"/>
                </a:cxn>
                <a:cxn ang="0">
                  <a:pos x="54" y="319"/>
                </a:cxn>
                <a:cxn ang="0">
                  <a:pos x="50" y="321"/>
                </a:cxn>
                <a:cxn ang="0">
                  <a:pos x="43" y="319"/>
                </a:cxn>
                <a:cxn ang="0">
                  <a:pos x="36" y="312"/>
                </a:cxn>
                <a:cxn ang="0">
                  <a:pos x="28" y="303"/>
                </a:cxn>
                <a:cxn ang="0">
                  <a:pos x="20" y="294"/>
                </a:cxn>
                <a:cxn ang="0">
                  <a:pos x="13" y="285"/>
                </a:cxn>
                <a:cxn ang="0">
                  <a:pos x="8" y="278"/>
                </a:cxn>
                <a:cxn ang="0">
                  <a:pos x="7" y="276"/>
                </a:cxn>
                <a:cxn ang="0">
                  <a:pos x="0" y="160"/>
                </a:cxn>
                <a:cxn ang="0">
                  <a:pos x="10" y="0"/>
                </a:cxn>
              </a:cxnLst>
              <a:rect l="0" t="0" r="r" b="b"/>
              <a:pathLst>
                <a:path w="61" h="322">
                  <a:moveTo>
                    <a:pt x="10" y="0"/>
                  </a:moveTo>
                  <a:lnTo>
                    <a:pt x="10" y="0"/>
                  </a:lnTo>
                  <a:lnTo>
                    <a:pt x="12" y="2"/>
                  </a:lnTo>
                  <a:lnTo>
                    <a:pt x="15" y="4"/>
                  </a:lnTo>
                  <a:lnTo>
                    <a:pt x="19" y="9"/>
                  </a:lnTo>
                  <a:lnTo>
                    <a:pt x="25" y="16"/>
                  </a:lnTo>
                  <a:lnTo>
                    <a:pt x="30" y="26"/>
                  </a:lnTo>
                  <a:lnTo>
                    <a:pt x="34" y="37"/>
                  </a:lnTo>
                  <a:lnTo>
                    <a:pt x="38" y="52"/>
                  </a:lnTo>
                  <a:lnTo>
                    <a:pt x="39" y="69"/>
                  </a:lnTo>
                  <a:lnTo>
                    <a:pt x="39" y="78"/>
                  </a:lnTo>
                  <a:lnTo>
                    <a:pt x="39" y="86"/>
                  </a:lnTo>
                  <a:lnTo>
                    <a:pt x="39" y="93"/>
                  </a:lnTo>
                  <a:lnTo>
                    <a:pt x="39" y="99"/>
                  </a:lnTo>
                  <a:lnTo>
                    <a:pt x="39" y="104"/>
                  </a:lnTo>
                  <a:lnTo>
                    <a:pt x="39" y="109"/>
                  </a:lnTo>
                  <a:lnTo>
                    <a:pt x="40" y="113"/>
                  </a:lnTo>
                  <a:lnTo>
                    <a:pt x="40" y="117"/>
                  </a:lnTo>
                  <a:lnTo>
                    <a:pt x="40" y="121"/>
                  </a:lnTo>
                  <a:lnTo>
                    <a:pt x="40" y="125"/>
                  </a:lnTo>
                  <a:lnTo>
                    <a:pt x="40" y="129"/>
                  </a:lnTo>
                  <a:lnTo>
                    <a:pt x="41" y="133"/>
                  </a:lnTo>
                  <a:lnTo>
                    <a:pt x="41" y="138"/>
                  </a:lnTo>
                  <a:lnTo>
                    <a:pt x="42" y="143"/>
                  </a:lnTo>
                  <a:lnTo>
                    <a:pt x="42" y="150"/>
                  </a:lnTo>
                  <a:lnTo>
                    <a:pt x="43" y="156"/>
                  </a:lnTo>
                  <a:lnTo>
                    <a:pt x="44" y="169"/>
                  </a:lnTo>
                  <a:lnTo>
                    <a:pt x="45" y="178"/>
                  </a:lnTo>
                  <a:lnTo>
                    <a:pt x="46" y="184"/>
                  </a:lnTo>
                  <a:lnTo>
                    <a:pt x="47" y="189"/>
                  </a:lnTo>
                  <a:lnTo>
                    <a:pt x="48" y="195"/>
                  </a:lnTo>
                  <a:lnTo>
                    <a:pt x="50" y="202"/>
                  </a:lnTo>
                  <a:lnTo>
                    <a:pt x="51" y="212"/>
                  </a:lnTo>
                  <a:lnTo>
                    <a:pt x="54" y="225"/>
                  </a:lnTo>
                  <a:lnTo>
                    <a:pt x="55" y="233"/>
                  </a:lnTo>
                  <a:lnTo>
                    <a:pt x="56" y="241"/>
                  </a:lnTo>
                  <a:lnTo>
                    <a:pt x="57" y="249"/>
                  </a:lnTo>
                  <a:lnTo>
                    <a:pt x="58" y="256"/>
                  </a:lnTo>
                  <a:lnTo>
                    <a:pt x="58" y="263"/>
                  </a:lnTo>
                  <a:lnTo>
                    <a:pt x="59" y="270"/>
                  </a:lnTo>
                  <a:lnTo>
                    <a:pt x="59" y="277"/>
                  </a:lnTo>
                  <a:lnTo>
                    <a:pt x="60" y="283"/>
                  </a:lnTo>
                  <a:lnTo>
                    <a:pt x="59" y="289"/>
                  </a:lnTo>
                  <a:lnTo>
                    <a:pt x="59" y="295"/>
                  </a:lnTo>
                  <a:lnTo>
                    <a:pt x="58" y="300"/>
                  </a:lnTo>
                  <a:lnTo>
                    <a:pt x="58" y="305"/>
                  </a:lnTo>
                  <a:lnTo>
                    <a:pt x="57" y="309"/>
                  </a:lnTo>
                  <a:lnTo>
                    <a:pt x="56" y="313"/>
                  </a:lnTo>
                  <a:lnTo>
                    <a:pt x="55" y="316"/>
                  </a:lnTo>
                  <a:lnTo>
                    <a:pt x="54" y="319"/>
                  </a:lnTo>
                  <a:lnTo>
                    <a:pt x="50" y="321"/>
                  </a:lnTo>
                  <a:lnTo>
                    <a:pt x="43" y="319"/>
                  </a:lnTo>
                  <a:lnTo>
                    <a:pt x="36" y="312"/>
                  </a:lnTo>
                  <a:lnTo>
                    <a:pt x="28" y="303"/>
                  </a:lnTo>
                  <a:lnTo>
                    <a:pt x="20" y="294"/>
                  </a:lnTo>
                  <a:lnTo>
                    <a:pt x="13" y="285"/>
                  </a:lnTo>
                  <a:lnTo>
                    <a:pt x="8" y="278"/>
                  </a:lnTo>
                  <a:lnTo>
                    <a:pt x="7" y="276"/>
                  </a:lnTo>
                  <a:lnTo>
                    <a:pt x="0" y="160"/>
                  </a:lnTo>
                  <a:lnTo>
                    <a:pt x="10"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85" name="Freeform 53"/>
            <p:cNvSpPr>
              <a:spLocks/>
            </p:cNvSpPr>
            <p:nvPr/>
          </p:nvSpPr>
          <p:spPr bwMode="auto">
            <a:xfrm>
              <a:off x="3194" y="2171"/>
              <a:ext cx="253" cy="216"/>
            </a:xfrm>
            <a:custGeom>
              <a:avLst/>
              <a:gdLst/>
              <a:ahLst/>
              <a:cxnLst>
                <a:cxn ang="0">
                  <a:pos x="267" y="164"/>
                </a:cxn>
                <a:cxn ang="0">
                  <a:pos x="280" y="162"/>
                </a:cxn>
                <a:cxn ang="0">
                  <a:pos x="300" y="162"/>
                </a:cxn>
                <a:cxn ang="0">
                  <a:pos x="323" y="167"/>
                </a:cxn>
                <a:cxn ang="0">
                  <a:pos x="341" y="181"/>
                </a:cxn>
                <a:cxn ang="0">
                  <a:pos x="351" y="207"/>
                </a:cxn>
                <a:cxn ang="0">
                  <a:pos x="352" y="233"/>
                </a:cxn>
                <a:cxn ang="0">
                  <a:pos x="347" y="258"/>
                </a:cxn>
                <a:cxn ang="0">
                  <a:pos x="337" y="278"/>
                </a:cxn>
                <a:cxn ang="0">
                  <a:pos x="321" y="291"/>
                </a:cxn>
                <a:cxn ang="0">
                  <a:pos x="303" y="293"/>
                </a:cxn>
                <a:cxn ang="0">
                  <a:pos x="276" y="288"/>
                </a:cxn>
                <a:cxn ang="0">
                  <a:pos x="268" y="281"/>
                </a:cxn>
                <a:cxn ang="0">
                  <a:pos x="268" y="280"/>
                </a:cxn>
                <a:cxn ang="0">
                  <a:pos x="278" y="285"/>
                </a:cxn>
                <a:cxn ang="0">
                  <a:pos x="296" y="292"/>
                </a:cxn>
                <a:cxn ang="0">
                  <a:pos x="319" y="299"/>
                </a:cxn>
                <a:cxn ang="0">
                  <a:pos x="348" y="320"/>
                </a:cxn>
                <a:cxn ang="0">
                  <a:pos x="367" y="358"/>
                </a:cxn>
                <a:cxn ang="0">
                  <a:pos x="369" y="385"/>
                </a:cxn>
                <a:cxn ang="0">
                  <a:pos x="368" y="418"/>
                </a:cxn>
                <a:cxn ang="0">
                  <a:pos x="358" y="450"/>
                </a:cxn>
                <a:cxn ang="0">
                  <a:pos x="338" y="474"/>
                </a:cxn>
                <a:cxn ang="0">
                  <a:pos x="303" y="486"/>
                </a:cxn>
                <a:cxn ang="0">
                  <a:pos x="259" y="483"/>
                </a:cxn>
                <a:cxn ang="0">
                  <a:pos x="222" y="473"/>
                </a:cxn>
                <a:cxn ang="0">
                  <a:pos x="195" y="458"/>
                </a:cxn>
                <a:cxn ang="0">
                  <a:pos x="176" y="437"/>
                </a:cxn>
                <a:cxn ang="0">
                  <a:pos x="164" y="416"/>
                </a:cxn>
                <a:cxn ang="0">
                  <a:pos x="157" y="387"/>
                </a:cxn>
                <a:cxn ang="0">
                  <a:pos x="154" y="359"/>
                </a:cxn>
                <a:cxn ang="0">
                  <a:pos x="153" y="348"/>
                </a:cxn>
                <a:cxn ang="0">
                  <a:pos x="103" y="501"/>
                </a:cxn>
                <a:cxn ang="0">
                  <a:pos x="0" y="402"/>
                </a:cxn>
                <a:cxn ang="0">
                  <a:pos x="5" y="376"/>
                </a:cxn>
                <a:cxn ang="0">
                  <a:pos x="13" y="338"/>
                </a:cxn>
                <a:cxn ang="0">
                  <a:pos x="26" y="292"/>
                </a:cxn>
                <a:cxn ang="0">
                  <a:pos x="44" y="247"/>
                </a:cxn>
                <a:cxn ang="0">
                  <a:pos x="75" y="203"/>
                </a:cxn>
                <a:cxn ang="0">
                  <a:pos x="93" y="181"/>
                </a:cxn>
                <a:cxn ang="0">
                  <a:pos x="92" y="185"/>
                </a:cxn>
                <a:cxn ang="0">
                  <a:pos x="87" y="189"/>
                </a:cxn>
                <a:cxn ang="0">
                  <a:pos x="69" y="187"/>
                </a:cxn>
                <a:cxn ang="0">
                  <a:pos x="60" y="150"/>
                </a:cxn>
                <a:cxn ang="0">
                  <a:pos x="74" y="111"/>
                </a:cxn>
                <a:cxn ang="0">
                  <a:pos x="93" y="106"/>
                </a:cxn>
                <a:cxn ang="0">
                  <a:pos x="104" y="110"/>
                </a:cxn>
                <a:cxn ang="0">
                  <a:pos x="102" y="78"/>
                </a:cxn>
                <a:cxn ang="0">
                  <a:pos x="96" y="42"/>
                </a:cxn>
                <a:cxn ang="0">
                  <a:pos x="275" y="1"/>
                </a:cxn>
                <a:cxn ang="0">
                  <a:pos x="287" y="8"/>
                </a:cxn>
                <a:cxn ang="0">
                  <a:pos x="305" y="25"/>
                </a:cxn>
                <a:cxn ang="0">
                  <a:pos x="316" y="54"/>
                </a:cxn>
                <a:cxn ang="0">
                  <a:pos x="305" y="100"/>
                </a:cxn>
                <a:cxn ang="0">
                  <a:pos x="263" y="165"/>
                </a:cxn>
              </a:cxnLst>
              <a:rect l="0" t="0" r="r" b="b"/>
              <a:pathLst>
                <a:path w="370" h="502">
                  <a:moveTo>
                    <a:pt x="263" y="165"/>
                  </a:moveTo>
                  <a:lnTo>
                    <a:pt x="264" y="165"/>
                  </a:lnTo>
                  <a:lnTo>
                    <a:pt x="267" y="164"/>
                  </a:lnTo>
                  <a:lnTo>
                    <a:pt x="270" y="163"/>
                  </a:lnTo>
                  <a:lnTo>
                    <a:pt x="275" y="162"/>
                  </a:lnTo>
                  <a:lnTo>
                    <a:pt x="280" y="162"/>
                  </a:lnTo>
                  <a:lnTo>
                    <a:pt x="286" y="161"/>
                  </a:lnTo>
                  <a:lnTo>
                    <a:pt x="293" y="161"/>
                  </a:lnTo>
                  <a:lnTo>
                    <a:pt x="300" y="162"/>
                  </a:lnTo>
                  <a:lnTo>
                    <a:pt x="308" y="163"/>
                  </a:lnTo>
                  <a:lnTo>
                    <a:pt x="316" y="165"/>
                  </a:lnTo>
                  <a:lnTo>
                    <a:pt x="323" y="167"/>
                  </a:lnTo>
                  <a:lnTo>
                    <a:pt x="330" y="171"/>
                  </a:lnTo>
                  <a:lnTo>
                    <a:pt x="336" y="176"/>
                  </a:lnTo>
                  <a:lnTo>
                    <a:pt x="341" y="181"/>
                  </a:lnTo>
                  <a:lnTo>
                    <a:pt x="345" y="189"/>
                  </a:lnTo>
                  <a:lnTo>
                    <a:pt x="349" y="197"/>
                  </a:lnTo>
                  <a:lnTo>
                    <a:pt x="351" y="207"/>
                  </a:lnTo>
                  <a:lnTo>
                    <a:pt x="352" y="215"/>
                  </a:lnTo>
                  <a:lnTo>
                    <a:pt x="353" y="225"/>
                  </a:lnTo>
                  <a:lnTo>
                    <a:pt x="352" y="233"/>
                  </a:lnTo>
                  <a:lnTo>
                    <a:pt x="351" y="242"/>
                  </a:lnTo>
                  <a:lnTo>
                    <a:pt x="350" y="251"/>
                  </a:lnTo>
                  <a:lnTo>
                    <a:pt x="347" y="258"/>
                  </a:lnTo>
                  <a:lnTo>
                    <a:pt x="344" y="265"/>
                  </a:lnTo>
                  <a:lnTo>
                    <a:pt x="340" y="272"/>
                  </a:lnTo>
                  <a:lnTo>
                    <a:pt x="337" y="278"/>
                  </a:lnTo>
                  <a:lnTo>
                    <a:pt x="332" y="283"/>
                  </a:lnTo>
                  <a:lnTo>
                    <a:pt x="327" y="287"/>
                  </a:lnTo>
                  <a:lnTo>
                    <a:pt x="321" y="291"/>
                  </a:lnTo>
                  <a:lnTo>
                    <a:pt x="316" y="292"/>
                  </a:lnTo>
                  <a:lnTo>
                    <a:pt x="309" y="293"/>
                  </a:lnTo>
                  <a:lnTo>
                    <a:pt x="303" y="293"/>
                  </a:lnTo>
                  <a:lnTo>
                    <a:pt x="291" y="292"/>
                  </a:lnTo>
                  <a:lnTo>
                    <a:pt x="282" y="290"/>
                  </a:lnTo>
                  <a:lnTo>
                    <a:pt x="276" y="288"/>
                  </a:lnTo>
                  <a:lnTo>
                    <a:pt x="272" y="285"/>
                  </a:lnTo>
                  <a:lnTo>
                    <a:pt x="269" y="283"/>
                  </a:lnTo>
                  <a:lnTo>
                    <a:pt x="268" y="281"/>
                  </a:lnTo>
                  <a:lnTo>
                    <a:pt x="267" y="280"/>
                  </a:lnTo>
                  <a:lnTo>
                    <a:pt x="267" y="279"/>
                  </a:lnTo>
                  <a:lnTo>
                    <a:pt x="268" y="280"/>
                  </a:lnTo>
                  <a:lnTo>
                    <a:pt x="270" y="281"/>
                  </a:lnTo>
                  <a:lnTo>
                    <a:pt x="274" y="283"/>
                  </a:lnTo>
                  <a:lnTo>
                    <a:pt x="278" y="285"/>
                  </a:lnTo>
                  <a:lnTo>
                    <a:pt x="283" y="288"/>
                  </a:lnTo>
                  <a:lnTo>
                    <a:pt x="289" y="290"/>
                  </a:lnTo>
                  <a:lnTo>
                    <a:pt x="296" y="292"/>
                  </a:lnTo>
                  <a:lnTo>
                    <a:pt x="303" y="293"/>
                  </a:lnTo>
                  <a:lnTo>
                    <a:pt x="310" y="295"/>
                  </a:lnTo>
                  <a:lnTo>
                    <a:pt x="319" y="299"/>
                  </a:lnTo>
                  <a:lnTo>
                    <a:pt x="329" y="304"/>
                  </a:lnTo>
                  <a:lnTo>
                    <a:pt x="338" y="311"/>
                  </a:lnTo>
                  <a:lnTo>
                    <a:pt x="348" y="320"/>
                  </a:lnTo>
                  <a:lnTo>
                    <a:pt x="356" y="330"/>
                  </a:lnTo>
                  <a:lnTo>
                    <a:pt x="363" y="343"/>
                  </a:lnTo>
                  <a:lnTo>
                    <a:pt x="367" y="358"/>
                  </a:lnTo>
                  <a:lnTo>
                    <a:pt x="368" y="367"/>
                  </a:lnTo>
                  <a:lnTo>
                    <a:pt x="369" y="376"/>
                  </a:lnTo>
                  <a:lnTo>
                    <a:pt x="369" y="385"/>
                  </a:lnTo>
                  <a:lnTo>
                    <a:pt x="369" y="396"/>
                  </a:lnTo>
                  <a:lnTo>
                    <a:pt x="369" y="407"/>
                  </a:lnTo>
                  <a:lnTo>
                    <a:pt x="368" y="418"/>
                  </a:lnTo>
                  <a:lnTo>
                    <a:pt x="366" y="429"/>
                  </a:lnTo>
                  <a:lnTo>
                    <a:pt x="362" y="440"/>
                  </a:lnTo>
                  <a:lnTo>
                    <a:pt x="358" y="450"/>
                  </a:lnTo>
                  <a:lnTo>
                    <a:pt x="352" y="459"/>
                  </a:lnTo>
                  <a:lnTo>
                    <a:pt x="345" y="467"/>
                  </a:lnTo>
                  <a:lnTo>
                    <a:pt x="338" y="474"/>
                  </a:lnTo>
                  <a:lnTo>
                    <a:pt x="328" y="480"/>
                  </a:lnTo>
                  <a:lnTo>
                    <a:pt x="317" y="484"/>
                  </a:lnTo>
                  <a:lnTo>
                    <a:pt x="303" y="486"/>
                  </a:lnTo>
                  <a:lnTo>
                    <a:pt x="288" y="487"/>
                  </a:lnTo>
                  <a:lnTo>
                    <a:pt x="273" y="485"/>
                  </a:lnTo>
                  <a:lnTo>
                    <a:pt x="259" y="483"/>
                  </a:lnTo>
                  <a:lnTo>
                    <a:pt x="245" y="481"/>
                  </a:lnTo>
                  <a:lnTo>
                    <a:pt x="233" y="477"/>
                  </a:lnTo>
                  <a:lnTo>
                    <a:pt x="222" y="473"/>
                  </a:lnTo>
                  <a:lnTo>
                    <a:pt x="212" y="468"/>
                  </a:lnTo>
                  <a:lnTo>
                    <a:pt x="203" y="463"/>
                  </a:lnTo>
                  <a:lnTo>
                    <a:pt x="195" y="458"/>
                  </a:lnTo>
                  <a:lnTo>
                    <a:pt x="188" y="452"/>
                  </a:lnTo>
                  <a:lnTo>
                    <a:pt x="181" y="445"/>
                  </a:lnTo>
                  <a:lnTo>
                    <a:pt x="176" y="437"/>
                  </a:lnTo>
                  <a:lnTo>
                    <a:pt x="171" y="431"/>
                  </a:lnTo>
                  <a:lnTo>
                    <a:pt x="167" y="423"/>
                  </a:lnTo>
                  <a:lnTo>
                    <a:pt x="164" y="416"/>
                  </a:lnTo>
                  <a:lnTo>
                    <a:pt x="161" y="408"/>
                  </a:lnTo>
                  <a:lnTo>
                    <a:pt x="160" y="400"/>
                  </a:lnTo>
                  <a:lnTo>
                    <a:pt x="157" y="387"/>
                  </a:lnTo>
                  <a:lnTo>
                    <a:pt x="155" y="376"/>
                  </a:lnTo>
                  <a:lnTo>
                    <a:pt x="154" y="367"/>
                  </a:lnTo>
                  <a:lnTo>
                    <a:pt x="154" y="359"/>
                  </a:lnTo>
                  <a:lnTo>
                    <a:pt x="154" y="354"/>
                  </a:lnTo>
                  <a:lnTo>
                    <a:pt x="153" y="350"/>
                  </a:lnTo>
                  <a:lnTo>
                    <a:pt x="153" y="348"/>
                  </a:lnTo>
                  <a:lnTo>
                    <a:pt x="153" y="347"/>
                  </a:lnTo>
                  <a:lnTo>
                    <a:pt x="160" y="400"/>
                  </a:lnTo>
                  <a:lnTo>
                    <a:pt x="103" y="501"/>
                  </a:lnTo>
                  <a:lnTo>
                    <a:pt x="0" y="408"/>
                  </a:lnTo>
                  <a:lnTo>
                    <a:pt x="0" y="406"/>
                  </a:lnTo>
                  <a:lnTo>
                    <a:pt x="0" y="402"/>
                  </a:lnTo>
                  <a:lnTo>
                    <a:pt x="1" y="396"/>
                  </a:lnTo>
                  <a:lnTo>
                    <a:pt x="3" y="387"/>
                  </a:lnTo>
                  <a:lnTo>
                    <a:pt x="5" y="376"/>
                  </a:lnTo>
                  <a:lnTo>
                    <a:pt x="7" y="365"/>
                  </a:lnTo>
                  <a:lnTo>
                    <a:pt x="10" y="352"/>
                  </a:lnTo>
                  <a:lnTo>
                    <a:pt x="13" y="338"/>
                  </a:lnTo>
                  <a:lnTo>
                    <a:pt x="17" y="323"/>
                  </a:lnTo>
                  <a:lnTo>
                    <a:pt x="21" y="307"/>
                  </a:lnTo>
                  <a:lnTo>
                    <a:pt x="26" y="292"/>
                  </a:lnTo>
                  <a:lnTo>
                    <a:pt x="31" y="277"/>
                  </a:lnTo>
                  <a:lnTo>
                    <a:pt x="37" y="262"/>
                  </a:lnTo>
                  <a:lnTo>
                    <a:pt x="44" y="247"/>
                  </a:lnTo>
                  <a:lnTo>
                    <a:pt x="52" y="233"/>
                  </a:lnTo>
                  <a:lnTo>
                    <a:pt x="60" y="221"/>
                  </a:lnTo>
                  <a:lnTo>
                    <a:pt x="75" y="203"/>
                  </a:lnTo>
                  <a:lnTo>
                    <a:pt x="85" y="191"/>
                  </a:lnTo>
                  <a:lnTo>
                    <a:pt x="91" y="184"/>
                  </a:lnTo>
                  <a:lnTo>
                    <a:pt x="93" y="181"/>
                  </a:lnTo>
                  <a:lnTo>
                    <a:pt x="94" y="182"/>
                  </a:lnTo>
                  <a:lnTo>
                    <a:pt x="93" y="183"/>
                  </a:lnTo>
                  <a:lnTo>
                    <a:pt x="92" y="185"/>
                  </a:lnTo>
                  <a:lnTo>
                    <a:pt x="92" y="186"/>
                  </a:lnTo>
                  <a:lnTo>
                    <a:pt x="91" y="188"/>
                  </a:lnTo>
                  <a:lnTo>
                    <a:pt x="87" y="189"/>
                  </a:lnTo>
                  <a:lnTo>
                    <a:pt x="82" y="190"/>
                  </a:lnTo>
                  <a:lnTo>
                    <a:pt x="75" y="190"/>
                  </a:lnTo>
                  <a:lnTo>
                    <a:pt x="69" y="187"/>
                  </a:lnTo>
                  <a:lnTo>
                    <a:pt x="64" y="180"/>
                  </a:lnTo>
                  <a:lnTo>
                    <a:pt x="61" y="168"/>
                  </a:lnTo>
                  <a:lnTo>
                    <a:pt x="60" y="150"/>
                  </a:lnTo>
                  <a:lnTo>
                    <a:pt x="63" y="131"/>
                  </a:lnTo>
                  <a:lnTo>
                    <a:pt x="68" y="119"/>
                  </a:lnTo>
                  <a:lnTo>
                    <a:pt x="74" y="111"/>
                  </a:lnTo>
                  <a:lnTo>
                    <a:pt x="81" y="107"/>
                  </a:lnTo>
                  <a:lnTo>
                    <a:pt x="87" y="106"/>
                  </a:lnTo>
                  <a:lnTo>
                    <a:pt x="93" y="106"/>
                  </a:lnTo>
                  <a:lnTo>
                    <a:pt x="99" y="109"/>
                  </a:lnTo>
                  <a:lnTo>
                    <a:pt x="103" y="111"/>
                  </a:lnTo>
                  <a:lnTo>
                    <a:pt x="104" y="110"/>
                  </a:lnTo>
                  <a:lnTo>
                    <a:pt x="105" y="103"/>
                  </a:lnTo>
                  <a:lnTo>
                    <a:pt x="104" y="92"/>
                  </a:lnTo>
                  <a:lnTo>
                    <a:pt x="102" y="78"/>
                  </a:lnTo>
                  <a:lnTo>
                    <a:pt x="100" y="64"/>
                  </a:lnTo>
                  <a:lnTo>
                    <a:pt x="97" y="51"/>
                  </a:lnTo>
                  <a:lnTo>
                    <a:pt x="96" y="42"/>
                  </a:lnTo>
                  <a:lnTo>
                    <a:pt x="95" y="40"/>
                  </a:lnTo>
                  <a:lnTo>
                    <a:pt x="274" y="0"/>
                  </a:lnTo>
                  <a:lnTo>
                    <a:pt x="275" y="1"/>
                  </a:lnTo>
                  <a:lnTo>
                    <a:pt x="278" y="2"/>
                  </a:lnTo>
                  <a:lnTo>
                    <a:pt x="282" y="4"/>
                  </a:lnTo>
                  <a:lnTo>
                    <a:pt x="287" y="8"/>
                  </a:lnTo>
                  <a:lnTo>
                    <a:pt x="294" y="12"/>
                  </a:lnTo>
                  <a:lnTo>
                    <a:pt x="299" y="17"/>
                  </a:lnTo>
                  <a:lnTo>
                    <a:pt x="305" y="25"/>
                  </a:lnTo>
                  <a:lnTo>
                    <a:pt x="310" y="33"/>
                  </a:lnTo>
                  <a:lnTo>
                    <a:pt x="314" y="42"/>
                  </a:lnTo>
                  <a:lnTo>
                    <a:pt x="316" y="54"/>
                  </a:lnTo>
                  <a:lnTo>
                    <a:pt x="315" y="68"/>
                  </a:lnTo>
                  <a:lnTo>
                    <a:pt x="311" y="83"/>
                  </a:lnTo>
                  <a:lnTo>
                    <a:pt x="305" y="100"/>
                  </a:lnTo>
                  <a:lnTo>
                    <a:pt x="295" y="120"/>
                  </a:lnTo>
                  <a:lnTo>
                    <a:pt x="281" y="141"/>
                  </a:lnTo>
                  <a:lnTo>
                    <a:pt x="263" y="165"/>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86" name="Freeform 54"/>
            <p:cNvSpPr>
              <a:spLocks/>
            </p:cNvSpPr>
            <p:nvPr/>
          </p:nvSpPr>
          <p:spPr bwMode="auto">
            <a:xfrm>
              <a:off x="3194" y="2171"/>
              <a:ext cx="257" cy="216"/>
            </a:xfrm>
            <a:custGeom>
              <a:avLst/>
              <a:gdLst/>
              <a:ahLst/>
              <a:cxnLst>
                <a:cxn ang="0">
                  <a:pos x="268" y="167"/>
                </a:cxn>
                <a:cxn ang="0">
                  <a:pos x="279" y="164"/>
                </a:cxn>
                <a:cxn ang="0">
                  <a:pos x="298" y="163"/>
                </a:cxn>
                <a:cxn ang="0">
                  <a:pos x="321" y="167"/>
                </a:cxn>
                <a:cxn ang="0">
                  <a:pos x="341" y="178"/>
                </a:cxn>
                <a:cxn ang="0">
                  <a:pos x="355" y="199"/>
                </a:cxn>
                <a:cxn ang="0">
                  <a:pos x="359" y="228"/>
                </a:cxn>
                <a:cxn ang="0">
                  <a:pos x="356" y="254"/>
                </a:cxn>
                <a:cxn ang="0">
                  <a:pos x="346" y="275"/>
                </a:cxn>
                <a:cxn ang="0">
                  <a:pos x="332" y="290"/>
                </a:cxn>
                <a:cxn ang="0">
                  <a:pos x="314" y="297"/>
                </a:cxn>
                <a:cxn ang="0">
                  <a:pos x="287" y="293"/>
                </a:cxn>
                <a:cxn ang="0">
                  <a:pos x="273" y="286"/>
                </a:cxn>
                <a:cxn ang="0">
                  <a:pos x="271" y="282"/>
                </a:cxn>
                <a:cxn ang="0">
                  <a:pos x="278" y="286"/>
                </a:cxn>
                <a:cxn ang="0">
                  <a:pos x="294" y="293"/>
                </a:cxn>
                <a:cxn ang="0">
                  <a:pos x="315" y="299"/>
                </a:cxn>
                <a:cxn ang="0">
                  <a:pos x="344" y="315"/>
                </a:cxn>
                <a:cxn ang="0">
                  <a:pos x="369" y="347"/>
                </a:cxn>
                <a:cxn ang="0">
                  <a:pos x="375" y="380"/>
                </a:cxn>
                <a:cxn ang="0">
                  <a:pos x="375" y="412"/>
                </a:cxn>
                <a:cxn ang="0">
                  <a:pos x="368" y="445"/>
                </a:cxn>
                <a:cxn ang="0">
                  <a:pos x="351" y="473"/>
                </a:cxn>
                <a:cxn ang="0">
                  <a:pos x="322" y="490"/>
                </a:cxn>
                <a:cxn ang="0">
                  <a:pos x="277" y="491"/>
                </a:cxn>
                <a:cxn ang="0">
                  <a:pos x="237" y="483"/>
                </a:cxn>
                <a:cxn ang="0">
                  <a:pos x="206" y="469"/>
                </a:cxn>
                <a:cxn ang="0">
                  <a:pos x="184" y="450"/>
                </a:cxn>
                <a:cxn ang="0">
                  <a:pos x="170" y="428"/>
                </a:cxn>
                <a:cxn ang="0">
                  <a:pos x="163" y="405"/>
                </a:cxn>
                <a:cxn ang="0">
                  <a:pos x="157" y="371"/>
                </a:cxn>
                <a:cxn ang="0">
                  <a:pos x="155" y="354"/>
                </a:cxn>
                <a:cxn ang="0">
                  <a:pos x="163" y="405"/>
                </a:cxn>
                <a:cxn ang="0">
                  <a:pos x="0" y="411"/>
                </a:cxn>
                <a:cxn ang="0">
                  <a:pos x="3" y="392"/>
                </a:cxn>
                <a:cxn ang="0">
                  <a:pos x="10" y="356"/>
                </a:cxn>
                <a:cxn ang="0">
                  <a:pos x="21" y="311"/>
                </a:cxn>
                <a:cxn ang="0">
                  <a:pos x="38" y="265"/>
                </a:cxn>
                <a:cxn ang="0">
                  <a:pos x="61" y="224"/>
                </a:cxn>
                <a:cxn ang="0">
                  <a:pos x="92" y="186"/>
                </a:cxn>
                <a:cxn ang="0">
                  <a:pos x="95" y="185"/>
                </a:cxn>
                <a:cxn ang="0">
                  <a:pos x="92" y="190"/>
                </a:cxn>
                <a:cxn ang="0">
                  <a:pos x="76" y="192"/>
                </a:cxn>
                <a:cxn ang="0">
                  <a:pos x="62" y="170"/>
                </a:cxn>
                <a:cxn ang="0">
                  <a:pos x="69" y="120"/>
                </a:cxn>
                <a:cxn ang="0">
                  <a:pos x="88" y="107"/>
                </a:cxn>
                <a:cxn ang="0">
                  <a:pos x="105" y="112"/>
                </a:cxn>
                <a:cxn ang="0">
                  <a:pos x="106" y="93"/>
                </a:cxn>
                <a:cxn ang="0">
                  <a:pos x="99" y="52"/>
                </a:cxn>
                <a:cxn ang="0">
                  <a:pos x="278" y="0"/>
                </a:cxn>
                <a:cxn ang="0">
                  <a:pos x="287" y="4"/>
                </a:cxn>
                <a:cxn ang="0">
                  <a:pos x="304" y="17"/>
                </a:cxn>
                <a:cxn ang="0">
                  <a:pos x="319" y="43"/>
                </a:cxn>
                <a:cxn ang="0">
                  <a:pos x="316" y="84"/>
                </a:cxn>
                <a:cxn ang="0">
                  <a:pos x="286" y="143"/>
                </a:cxn>
              </a:cxnLst>
              <a:rect l="0" t="0" r="r" b="b"/>
              <a:pathLst>
                <a:path w="376" h="508">
                  <a:moveTo>
                    <a:pt x="267" y="167"/>
                  </a:moveTo>
                  <a:lnTo>
                    <a:pt x="267" y="167"/>
                  </a:lnTo>
                  <a:lnTo>
                    <a:pt x="268" y="167"/>
                  </a:lnTo>
                  <a:lnTo>
                    <a:pt x="271" y="166"/>
                  </a:lnTo>
                  <a:lnTo>
                    <a:pt x="274" y="165"/>
                  </a:lnTo>
                  <a:lnTo>
                    <a:pt x="279" y="164"/>
                  </a:lnTo>
                  <a:lnTo>
                    <a:pt x="285" y="164"/>
                  </a:lnTo>
                  <a:lnTo>
                    <a:pt x="291" y="163"/>
                  </a:lnTo>
                  <a:lnTo>
                    <a:pt x="298" y="163"/>
                  </a:lnTo>
                  <a:lnTo>
                    <a:pt x="305" y="164"/>
                  </a:lnTo>
                  <a:lnTo>
                    <a:pt x="313" y="165"/>
                  </a:lnTo>
                  <a:lnTo>
                    <a:pt x="321" y="167"/>
                  </a:lnTo>
                  <a:lnTo>
                    <a:pt x="328" y="169"/>
                  </a:lnTo>
                  <a:lnTo>
                    <a:pt x="335" y="173"/>
                  </a:lnTo>
                  <a:lnTo>
                    <a:pt x="341" y="178"/>
                  </a:lnTo>
                  <a:lnTo>
                    <a:pt x="347" y="183"/>
                  </a:lnTo>
                  <a:lnTo>
                    <a:pt x="351" y="191"/>
                  </a:lnTo>
                  <a:lnTo>
                    <a:pt x="355" y="199"/>
                  </a:lnTo>
                  <a:lnTo>
                    <a:pt x="357" y="209"/>
                  </a:lnTo>
                  <a:lnTo>
                    <a:pt x="358" y="218"/>
                  </a:lnTo>
                  <a:lnTo>
                    <a:pt x="359" y="228"/>
                  </a:lnTo>
                  <a:lnTo>
                    <a:pt x="358" y="236"/>
                  </a:lnTo>
                  <a:lnTo>
                    <a:pt x="357" y="245"/>
                  </a:lnTo>
                  <a:lnTo>
                    <a:pt x="356" y="254"/>
                  </a:lnTo>
                  <a:lnTo>
                    <a:pt x="353" y="261"/>
                  </a:lnTo>
                  <a:lnTo>
                    <a:pt x="350" y="268"/>
                  </a:lnTo>
                  <a:lnTo>
                    <a:pt x="346" y="275"/>
                  </a:lnTo>
                  <a:lnTo>
                    <a:pt x="342" y="281"/>
                  </a:lnTo>
                  <a:lnTo>
                    <a:pt x="337" y="286"/>
                  </a:lnTo>
                  <a:lnTo>
                    <a:pt x="332" y="290"/>
                  </a:lnTo>
                  <a:lnTo>
                    <a:pt x="326" y="294"/>
                  </a:lnTo>
                  <a:lnTo>
                    <a:pt x="321" y="296"/>
                  </a:lnTo>
                  <a:lnTo>
                    <a:pt x="314" y="297"/>
                  </a:lnTo>
                  <a:lnTo>
                    <a:pt x="308" y="297"/>
                  </a:lnTo>
                  <a:lnTo>
                    <a:pt x="296" y="295"/>
                  </a:lnTo>
                  <a:lnTo>
                    <a:pt x="287" y="293"/>
                  </a:lnTo>
                  <a:lnTo>
                    <a:pt x="280" y="291"/>
                  </a:lnTo>
                  <a:lnTo>
                    <a:pt x="276" y="288"/>
                  </a:lnTo>
                  <a:lnTo>
                    <a:pt x="273" y="286"/>
                  </a:lnTo>
                  <a:lnTo>
                    <a:pt x="272" y="284"/>
                  </a:lnTo>
                  <a:lnTo>
                    <a:pt x="271" y="283"/>
                  </a:lnTo>
                  <a:lnTo>
                    <a:pt x="271" y="282"/>
                  </a:lnTo>
                  <a:lnTo>
                    <a:pt x="272" y="283"/>
                  </a:lnTo>
                  <a:lnTo>
                    <a:pt x="274" y="284"/>
                  </a:lnTo>
                  <a:lnTo>
                    <a:pt x="278" y="286"/>
                  </a:lnTo>
                  <a:lnTo>
                    <a:pt x="283" y="288"/>
                  </a:lnTo>
                  <a:lnTo>
                    <a:pt x="288" y="291"/>
                  </a:lnTo>
                  <a:lnTo>
                    <a:pt x="294" y="293"/>
                  </a:lnTo>
                  <a:lnTo>
                    <a:pt x="301" y="295"/>
                  </a:lnTo>
                  <a:lnTo>
                    <a:pt x="308" y="297"/>
                  </a:lnTo>
                  <a:lnTo>
                    <a:pt x="315" y="299"/>
                  </a:lnTo>
                  <a:lnTo>
                    <a:pt x="324" y="303"/>
                  </a:lnTo>
                  <a:lnTo>
                    <a:pt x="334" y="308"/>
                  </a:lnTo>
                  <a:lnTo>
                    <a:pt x="344" y="315"/>
                  </a:lnTo>
                  <a:lnTo>
                    <a:pt x="354" y="324"/>
                  </a:lnTo>
                  <a:lnTo>
                    <a:pt x="362" y="334"/>
                  </a:lnTo>
                  <a:lnTo>
                    <a:pt x="369" y="347"/>
                  </a:lnTo>
                  <a:lnTo>
                    <a:pt x="373" y="362"/>
                  </a:lnTo>
                  <a:lnTo>
                    <a:pt x="374" y="371"/>
                  </a:lnTo>
                  <a:lnTo>
                    <a:pt x="375" y="380"/>
                  </a:lnTo>
                  <a:lnTo>
                    <a:pt x="375" y="390"/>
                  </a:lnTo>
                  <a:lnTo>
                    <a:pt x="375" y="401"/>
                  </a:lnTo>
                  <a:lnTo>
                    <a:pt x="375" y="412"/>
                  </a:lnTo>
                  <a:lnTo>
                    <a:pt x="374" y="423"/>
                  </a:lnTo>
                  <a:lnTo>
                    <a:pt x="372" y="434"/>
                  </a:lnTo>
                  <a:lnTo>
                    <a:pt x="368" y="445"/>
                  </a:lnTo>
                  <a:lnTo>
                    <a:pt x="364" y="455"/>
                  </a:lnTo>
                  <a:lnTo>
                    <a:pt x="358" y="464"/>
                  </a:lnTo>
                  <a:lnTo>
                    <a:pt x="351" y="473"/>
                  </a:lnTo>
                  <a:lnTo>
                    <a:pt x="343" y="480"/>
                  </a:lnTo>
                  <a:lnTo>
                    <a:pt x="333" y="486"/>
                  </a:lnTo>
                  <a:lnTo>
                    <a:pt x="322" y="490"/>
                  </a:lnTo>
                  <a:lnTo>
                    <a:pt x="308" y="492"/>
                  </a:lnTo>
                  <a:lnTo>
                    <a:pt x="293" y="493"/>
                  </a:lnTo>
                  <a:lnTo>
                    <a:pt x="277" y="491"/>
                  </a:lnTo>
                  <a:lnTo>
                    <a:pt x="263" y="489"/>
                  </a:lnTo>
                  <a:lnTo>
                    <a:pt x="249" y="487"/>
                  </a:lnTo>
                  <a:lnTo>
                    <a:pt x="237" y="483"/>
                  </a:lnTo>
                  <a:lnTo>
                    <a:pt x="226" y="479"/>
                  </a:lnTo>
                  <a:lnTo>
                    <a:pt x="215" y="474"/>
                  </a:lnTo>
                  <a:lnTo>
                    <a:pt x="206" y="469"/>
                  </a:lnTo>
                  <a:lnTo>
                    <a:pt x="198" y="463"/>
                  </a:lnTo>
                  <a:lnTo>
                    <a:pt x="191" y="457"/>
                  </a:lnTo>
                  <a:lnTo>
                    <a:pt x="184" y="450"/>
                  </a:lnTo>
                  <a:lnTo>
                    <a:pt x="179" y="442"/>
                  </a:lnTo>
                  <a:lnTo>
                    <a:pt x="174" y="436"/>
                  </a:lnTo>
                  <a:lnTo>
                    <a:pt x="170" y="428"/>
                  </a:lnTo>
                  <a:lnTo>
                    <a:pt x="167" y="421"/>
                  </a:lnTo>
                  <a:lnTo>
                    <a:pt x="164" y="413"/>
                  </a:lnTo>
                  <a:lnTo>
                    <a:pt x="163" y="405"/>
                  </a:lnTo>
                  <a:lnTo>
                    <a:pt x="160" y="392"/>
                  </a:lnTo>
                  <a:lnTo>
                    <a:pt x="158" y="380"/>
                  </a:lnTo>
                  <a:lnTo>
                    <a:pt x="157" y="371"/>
                  </a:lnTo>
                  <a:lnTo>
                    <a:pt x="156" y="363"/>
                  </a:lnTo>
                  <a:lnTo>
                    <a:pt x="156" y="358"/>
                  </a:lnTo>
                  <a:lnTo>
                    <a:pt x="155" y="354"/>
                  </a:lnTo>
                  <a:lnTo>
                    <a:pt x="155" y="352"/>
                  </a:lnTo>
                  <a:lnTo>
                    <a:pt x="155" y="351"/>
                  </a:lnTo>
                  <a:lnTo>
                    <a:pt x="163" y="405"/>
                  </a:lnTo>
                  <a:lnTo>
                    <a:pt x="105" y="507"/>
                  </a:lnTo>
                  <a:lnTo>
                    <a:pt x="0" y="413"/>
                  </a:lnTo>
                  <a:lnTo>
                    <a:pt x="0" y="411"/>
                  </a:lnTo>
                  <a:lnTo>
                    <a:pt x="0" y="407"/>
                  </a:lnTo>
                  <a:lnTo>
                    <a:pt x="1" y="401"/>
                  </a:lnTo>
                  <a:lnTo>
                    <a:pt x="3" y="392"/>
                  </a:lnTo>
                  <a:lnTo>
                    <a:pt x="5" y="381"/>
                  </a:lnTo>
                  <a:lnTo>
                    <a:pt x="7" y="369"/>
                  </a:lnTo>
                  <a:lnTo>
                    <a:pt x="10" y="356"/>
                  </a:lnTo>
                  <a:lnTo>
                    <a:pt x="13" y="342"/>
                  </a:lnTo>
                  <a:lnTo>
                    <a:pt x="17" y="327"/>
                  </a:lnTo>
                  <a:lnTo>
                    <a:pt x="21" y="311"/>
                  </a:lnTo>
                  <a:lnTo>
                    <a:pt x="26" y="295"/>
                  </a:lnTo>
                  <a:lnTo>
                    <a:pt x="32" y="280"/>
                  </a:lnTo>
                  <a:lnTo>
                    <a:pt x="38" y="265"/>
                  </a:lnTo>
                  <a:lnTo>
                    <a:pt x="45" y="250"/>
                  </a:lnTo>
                  <a:lnTo>
                    <a:pt x="53" y="236"/>
                  </a:lnTo>
                  <a:lnTo>
                    <a:pt x="61" y="224"/>
                  </a:lnTo>
                  <a:lnTo>
                    <a:pt x="76" y="205"/>
                  </a:lnTo>
                  <a:lnTo>
                    <a:pt x="86" y="193"/>
                  </a:lnTo>
                  <a:lnTo>
                    <a:pt x="92" y="186"/>
                  </a:lnTo>
                  <a:lnTo>
                    <a:pt x="95" y="183"/>
                  </a:lnTo>
                  <a:lnTo>
                    <a:pt x="96" y="184"/>
                  </a:lnTo>
                  <a:lnTo>
                    <a:pt x="95" y="185"/>
                  </a:lnTo>
                  <a:lnTo>
                    <a:pt x="94" y="187"/>
                  </a:lnTo>
                  <a:lnTo>
                    <a:pt x="94" y="188"/>
                  </a:lnTo>
                  <a:lnTo>
                    <a:pt x="92" y="190"/>
                  </a:lnTo>
                  <a:lnTo>
                    <a:pt x="88" y="191"/>
                  </a:lnTo>
                  <a:lnTo>
                    <a:pt x="83" y="192"/>
                  </a:lnTo>
                  <a:lnTo>
                    <a:pt x="76" y="192"/>
                  </a:lnTo>
                  <a:lnTo>
                    <a:pt x="70" y="189"/>
                  </a:lnTo>
                  <a:lnTo>
                    <a:pt x="65" y="182"/>
                  </a:lnTo>
                  <a:lnTo>
                    <a:pt x="62" y="170"/>
                  </a:lnTo>
                  <a:lnTo>
                    <a:pt x="61" y="152"/>
                  </a:lnTo>
                  <a:lnTo>
                    <a:pt x="64" y="133"/>
                  </a:lnTo>
                  <a:lnTo>
                    <a:pt x="69" y="120"/>
                  </a:lnTo>
                  <a:lnTo>
                    <a:pt x="75" y="112"/>
                  </a:lnTo>
                  <a:lnTo>
                    <a:pt x="82" y="108"/>
                  </a:lnTo>
                  <a:lnTo>
                    <a:pt x="88" y="107"/>
                  </a:lnTo>
                  <a:lnTo>
                    <a:pt x="95" y="107"/>
                  </a:lnTo>
                  <a:lnTo>
                    <a:pt x="101" y="110"/>
                  </a:lnTo>
                  <a:lnTo>
                    <a:pt x="105" y="112"/>
                  </a:lnTo>
                  <a:lnTo>
                    <a:pt x="106" y="111"/>
                  </a:lnTo>
                  <a:lnTo>
                    <a:pt x="107" y="104"/>
                  </a:lnTo>
                  <a:lnTo>
                    <a:pt x="106" y="93"/>
                  </a:lnTo>
                  <a:lnTo>
                    <a:pt x="104" y="79"/>
                  </a:lnTo>
                  <a:lnTo>
                    <a:pt x="102" y="65"/>
                  </a:lnTo>
                  <a:lnTo>
                    <a:pt x="99" y="52"/>
                  </a:lnTo>
                  <a:lnTo>
                    <a:pt x="98" y="43"/>
                  </a:lnTo>
                  <a:lnTo>
                    <a:pt x="97" y="40"/>
                  </a:lnTo>
                  <a:lnTo>
                    <a:pt x="278" y="0"/>
                  </a:lnTo>
                  <a:lnTo>
                    <a:pt x="279" y="1"/>
                  </a:lnTo>
                  <a:lnTo>
                    <a:pt x="283" y="2"/>
                  </a:lnTo>
                  <a:lnTo>
                    <a:pt x="287" y="4"/>
                  </a:lnTo>
                  <a:lnTo>
                    <a:pt x="292" y="8"/>
                  </a:lnTo>
                  <a:lnTo>
                    <a:pt x="299" y="12"/>
                  </a:lnTo>
                  <a:lnTo>
                    <a:pt x="304" y="17"/>
                  </a:lnTo>
                  <a:lnTo>
                    <a:pt x="310" y="25"/>
                  </a:lnTo>
                  <a:lnTo>
                    <a:pt x="315" y="33"/>
                  </a:lnTo>
                  <a:lnTo>
                    <a:pt x="319" y="43"/>
                  </a:lnTo>
                  <a:lnTo>
                    <a:pt x="321" y="55"/>
                  </a:lnTo>
                  <a:lnTo>
                    <a:pt x="320" y="69"/>
                  </a:lnTo>
                  <a:lnTo>
                    <a:pt x="316" y="84"/>
                  </a:lnTo>
                  <a:lnTo>
                    <a:pt x="310" y="101"/>
                  </a:lnTo>
                  <a:lnTo>
                    <a:pt x="300" y="121"/>
                  </a:lnTo>
                  <a:lnTo>
                    <a:pt x="286" y="143"/>
                  </a:lnTo>
                  <a:lnTo>
                    <a:pt x="267" y="16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87" name="Freeform 55"/>
            <p:cNvSpPr>
              <a:spLocks/>
            </p:cNvSpPr>
            <p:nvPr/>
          </p:nvSpPr>
          <p:spPr bwMode="auto">
            <a:xfrm>
              <a:off x="3109" y="3151"/>
              <a:ext cx="353" cy="216"/>
            </a:xfrm>
            <a:custGeom>
              <a:avLst/>
              <a:gdLst/>
              <a:ahLst/>
              <a:cxnLst>
                <a:cxn ang="0">
                  <a:pos x="516" y="63"/>
                </a:cxn>
                <a:cxn ang="0">
                  <a:pos x="516" y="0"/>
                </a:cxn>
                <a:cxn ang="0">
                  <a:pos x="0" y="0"/>
                </a:cxn>
                <a:cxn ang="0">
                  <a:pos x="0" y="63"/>
                </a:cxn>
                <a:cxn ang="0">
                  <a:pos x="516" y="63"/>
                </a:cxn>
              </a:cxnLst>
              <a:rect l="0" t="0" r="r" b="b"/>
              <a:pathLst>
                <a:path w="517" h="64">
                  <a:moveTo>
                    <a:pt x="516" y="63"/>
                  </a:moveTo>
                  <a:lnTo>
                    <a:pt x="516" y="0"/>
                  </a:lnTo>
                  <a:lnTo>
                    <a:pt x="0" y="0"/>
                  </a:lnTo>
                  <a:lnTo>
                    <a:pt x="0" y="63"/>
                  </a:lnTo>
                  <a:lnTo>
                    <a:pt x="516" y="63"/>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88" name="Freeform 56"/>
            <p:cNvSpPr>
              <a:spLocks/>
            </p:cNvSpPr>
            <p:nvPr/>
          </p:nvSpPr>
          <p:spPr bwMode="auto">
            <a:xfrm>
              <a:off x="3109" y="3151"/>
              <a:ext cx="357" cy="216"/>
            </a:xfrm>
            <a:custGeom>
              <a:avLst/>
              <a:gdLst/>
              <a:ahLst/>
              <a:cxnLst>
                <a:cxn ang="0">
                  <a:pos x="522" y="69"/>
                </a:cxn>
                <a:cxn ang="0">
                  <a:pos x="522" y="0"/>
                </a:cxn>
                <a:cxn ang="0">
                  <a:pos x="0" y="0"/>
                </a:cxn>
                <a:cxn ang="0">
                  <a:pos x="0" y="69"/>
                </a:cxn>
                <a:cxn ang="0">
                  <a:pos x="522" y="69"/>
                </a:cxn>
              </a:cxnLst>
              <a:rect l="0" t="0" r="r" b="b"/>
              <a:pathLst>
                <a:path w="523" h="70">
                  <a:moveTo>
                    <a:pt x="522" y="69"/>
                  </a:moveTo>
                  <a:lnTo>
                    <a:pt x="522" y="0"/>
                  </a:lnTo>
                  <a:lnTo>
                    <a:pt x="0" y="0"/>
                  </a:lnTo>
                  <a:lnTo>
                    <a:pt x="0" y="69"/>
                  </a:lnTo>
                  <a:lnTo>
                    <a:pt x="522" y="69"/>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89" name="Freeform 57"/>
            <p:cNvSpPr>
              <a:spLocks/>
            </p:cNvSpPr>
            <p:nvPr/>
          </p:nvSpPr>
          <p:spPr bwMode="auto">
            <a:xfrm>
              <a:off x="3466" y="3014"/>
              <a:ext cx="97" cy="216"/>
            </a:xfrm>
            <a:custGeom>
              <a:avLst/>
              <a:gdLst/>
              <a:ahLst/>
              <a:cxnLst>
                <a:cxn ang="0">
                  <a:pos x="0" y="166"/>
                </a:cxn>
                <a:cxn ang="0">
                  <a:pos x="0" y="233"/>
                </a:cxn>
                <a:cxn ang="0">
                  <a:pos x="142" y="67"/>
                </a:cxn>
                <a:cxn ang="0">
                  <a:pos x="137" y="0"/>
                </a:cxn>
                <a:cxn ang="0">
                  <a:pos x="0" y="166"/>
                </a:cxn>
              </a:cxnLst>
              <a:rect l="0" t="0" r="r" b="b"/>
              <a:pathLst>
                <a:path w="143" h="234">
                  <a:moveTo>
                    <a:pt x="0" y="166"/>
                  </a:moveTo>
                  <a:lnTo>
                    <a:pt x="0" y="233"/>
                  </a:lnTo>
                  <a:lnTo>
                    <a:pt x="142" y="67"/>
                  </a:lnTo>
                  <a:lnTo>
                    <a:pt x="137" y="0"/>
                  </a:lnTo>
                  <a:lnTo>
                    <a:pt x="0" y="166"/>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90" name="Freeform 58"/>
            <p:cNvSpPr>
              <a:spLocks/>
            </p:cNvSpPr>
            <p:nvPr/>
          </p:nvSpPr>
          <p:spPr bwMode="auto">
            <a:xfrm>
              <a:off x="3466" y="3014"/>
              <a:ext cx="102" cy="216"/>
            </a:xfrm>
            <a:custGeom>
              <a:avLst/>
              <a:gdLst/>
              <a:ahLst/>
              <a:cxnLst>
                <a:cxn ang="0">
                  <a:pos x="0" y="170"/>
                </a:cxn>
                <a:cxn ang="0">
                  <a:pos x="0" y="239"/>
                </a:cxn>
                <a:cxn ang="0">
                  <a:pos x="148" y="69"/>
                </a:cxn>
                <a:cxn ang="0">
                  <a:pos x="143" y="0"/>
                </a:cxn>
                <a:cxn ang="0">
                  <a:pos x="0" y="170"/>
                </a:cxn>
              </a:cxnLst>
              <a:rect l="0" t="0" r="r" b="b"/>
              <a:pathLst>
                <a:path w="149" h="240">
                  <a:moveTo>
                    <a:pt x="0" y="170"/>
                  </a:moveTo>
                  <a:lnTo>
                    <a:pt x="0" y="239"/>
                  </a:lnTo>
                  <a:lnTo>
                    <a:pt x="148" y="69"/>
                  </a:lnTo>
                  <a:lnTo>
                    <a:pt x="143" y="0"/>
                  </a:lnTo>
                  <a:lnTo>
                    <a:pt x="0" y="17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91" name="Freeform 59"/>
            <p:cNvSpPr>
              <a:spLocks/>
            </p:cNvSpPr>
            <p:nvPr/>
          </p:nvSpPr>
          <p:spPr bwMode="auto">
            <a:xfrm>
              <a:off x="3129" y="2502"/>
              <a:ext cx="234" cy="216"/>
            </a:xfrm>
            <a:custGeom>
              <a:avLst/>
              <a:gdLst/>
              <a:ahLst/>
              <a:cxnLst>
                <a:cxn ang="0">
                  <a:pos x="57" y="0"/>
                </a:cxn>
                <a:cxn ang="0">
                  <a:pos x="47" y="31"/>
                </a:cxn>
                <a:cxn ang="0">
                  <a:pos x="57" y="56"/>
                </a:cxn>
                <a:cxn ang="0">
                  <a:pos x="41" y="84"/>
                </a:cxn>
                <a:cxn ang="0">
                  <a:pos x="30" y="122"/>
                </a:cxn>
                <a:cxn ang="0">
                  <a:pos x="25" y="160"/>
                </a:cxn>
                <a:cxn ang="0">
                  <a:pos x="23" y="193"/>
                </a:cxn>
                <a:cxn ang="0">
                  <a:pos x="24" y="243"/>
                </a:cxn>
                <a:cxn ang="0">
                  <a:pos x="7" y="279"/>
                </a:cxn>
                <a:cxn ang="0">
                  <a:pos x="0" y="312"/>
                </a:cxn>
                <a:cxn ang="0">
                  <a:pos x="3" y="339"/>
                </a:cxn>
                <a:cxn ang="0">
                  <a:pos x="33" y="375"/>
                </a:cxn>
                <a:cxn ang="0">
                  <a:pos x="72" y="423"/>
                </a:cxn>
                <a:cxn ang="0">
                  <a:pos x="83" y="452"/>
                </a:cxn>
                <a:cxn ang="0">
                  <a:pos x="116" y="470"/>
                </a:cxn>
                <a:cxn ang="0">
                  <a:pos x="145" y="463"/>
                </a:cxn>
                <a:cxn ang="0">
                  <a:pos x="151" y="485"/>
                </a:cxn>
                <a:cxn ang="0">
                  <a:pos x="178" y="506"/>
                </a:cxn>
                <a:cxn ang="0">
                  <a:pos x="218" y="533"/>
                </a:cxn>
                <a:cxn ang="0">
                  <a:pos x="254" y="539"/>
                </a:cxn>
                <a:cxn ang="0">
                  <a:pos x="281" y="524"/>
                </a:cxn>
                <a:cxn ang="0">
                  <a:pos x="292" y="441"/>
                </a:cxn>
                <a:cxn ang="0">
                  <a:pos x="276" y="435"/>
                </a:cxn>
                <a:cxn ang="0">
                  <a:pos x="249" y="423"/>
                </a:cxn>
                <a:cxn ang="0">
                  <a:pos x="215" y="412"/>
                </a:cxn>
                <a:cxn ang="0">
                  <a:pos x="182" y="405"/>
                </a:cxn>
                <a:cxn ang="0">
                  <a:pos x="141" y="388"/>
                </a:cxn>
                <a:cxn ang="0">
                  <a:pos x="139" y="384"/>
                </a:cxn>
                <a:cxn ang="0">
                  <a:pos x="138" y="361"/>
                </a:cxn>
                <a:cxn ang="0">
                  <a:pos x="142" y="341"/>
                </a:cxn>
                <a:cxn ang="0">
                  <a:pos x="135" y="325"/>
                </a:cxn>
                <a:cxn ang="0">
                  <a:pos x="140" y="309"/>
                </a:cxn>
                <a:cxn ang="0">
                  <a:pos x="147" y="290"/>
                </a:cxn>
                <a:cxn ang="0">
                  <a:pos x="158" y="255"/>
                </a:cxn>
                <a:cxn ang="0">
                  <a:pos x="163" y="222"/>
                </a:cxn>
                <a:cxn ang="0">
                  <a:pos x="159" y="211"/>
                </a:cxn>
                <a:cxn ang="0">
                  <a:pos x="163" y="217"/>
                </a:cxn>
                <a:cxn ang="0">
                  <a:pos x="157" y="253"/>
                </a:cxn>
                <a:cxn ang="0">
                  <a:pos x="132" y="333"/>
                </a:cxn>
                <a:cxn ang="0">
                  <a:pos x="126" y="355"/>
                </a:cxn>
                <a:cxn ang="0">
                  <a:pos x="134" y="336"/>
                </a:cxn>
                <a:cxn ang="0">
                  <a:pos x="140" y="387"/>
                </a:cxn>
                <a:cxn ang="0">
                  <a:pos x="295" y="439"/>
                </a:cxn>
                <a:cxn ang="0">
                  <a:pos x="300" y="412"/>
                </a:cxn>
                <a:cxn ang="0">
                  <a:pos x="283" y="364"/>
                </a:cxn>
                <a:cxn ang="0">
                  <a:pos x="281" y="320"/>
                </a:cxn>
                <a:cxn ang="0">
                  <a:pos x="277" y="267"/>
                </a:cxn>
                <a:cxn ang="0">
                  <a:pos x="281" y="227"/>
                </a:cxn>
                <a:cxn ang="0">
                  <a:pos x="286" y="174"/>
                </a:cxn>
                <a:cxn ang="0">
                  <a:pos x="281" y="129"/>
                </a:cxn>
                <a:cxn ang="0">
                  <a:pos x="234" y="114"/>
                </a:cxn>
                <a:cxn ang="0">
                  <a:pos x="150" y="70"/>
                </a:cxn>
                <a:cxn ang="0">
                  <a:pos x="87" y="19"/>
                </a:cxn>
              </a:cxnLst>
              <a:rect l="0" t="0" r="r" b="b"/>
              <a:pathLst>
                <a:path w="343" h="557">
                  <a:moveTo>
                    <a:pt x="68" y="0"/>
                  </a:moveTo>
                  <a:lnTo>
                    <a:pt x="67" y="0"/>
                  </a:lnTo>
                  <a:lnTo>
                    <a:pt x="65" y="0"/>
                  </a:lnTo>
                  <a:lnTo>
                    <a:pt x="61" y="0"/>
                  </a:lnTo>
                  <a:lnTo>
                    <a:pt x="57" y="0"/>
                  </a:lnTo>
                  <a:lnTo>
                    <a:pt x="53" y="2"/>
                  </a:lnTo>
                  <a:lnTo>
                    <a:pt x="50" y="6"/>
                  </a:lnTo>
                  <a:lnTo>
                    <a:pt x="47" y="13"/>
                  </a:lnTo>
                  <a:lnTo>
                    <a:pt x="46" y="22"/>
                  </a:lnTo>
                  <a:lnTo>
                    <a:pt x="47" y="31"/>
                  </a:lnTo>
                  <a:lnTo>
                    <a:pt x="49" y="39"/>
                  </a:lnTo>
                  <a:lnTo>
                    <a:pt x="52" y="44"/>
                  </a:lnTo>
                  <a:lnTo>
                    <a:pt x="55" y="48"/>
                  </a:lnTo>
                  <a:lnTo>
                    <a:pt x="57" y="51"/>
                  </a:lnTo>
                  <a:lnTo>
                    <a:pt x="57" y="56"/>
                  </a:lnTo>
                  <a:lnTo>
                    <a:pt x="55" y="61"/>
                  </a:lnTo>
                  <a:lnTo>
                    <a:pt x="50" y="68"/>
                  </a:lnTo>
                  <a:lnTo>
                    <a:pt x="47" y="73"/>
                  </a:lnTo>
                  <a:lnTo>
                    <a:pt x="44" y="78"/>
                  </a:lnTo>
                  <a:lnTo>
                    <a:pt x="41" y="84"/>
                  </a:lnTo>
                  <a:lnTo>
                    <a:pt x="39" y="91"/>
                  </a:lnTo>
                  <a:lnTo>
                    <a:pt x="36" y="99"/>
                  </a:lnTo>
                  <a:lnTo>
                    <a:pt x="34" y="107"/>
                  </a:lnTo>
                  <a:lnTo>
                    <a:pt x="32" y="114"/>
                  </a:lnTo>
                  <a:lnTo>
                    <a:pt x="30" y="122"/>
                  </a:lnTo>
                  <a:lnTo>
                    <a:pt x="29" y="131"/>
                  </a:lnTo>
                  <a:lnTo>
                    <a:pt x="28" y="138"/>
                  </a:lnTo>
                  <a:lnTo>
                    <a:pt x="27" y="145"/>
                  </a:lnTo>
                  <a:lnTo>
                    <a:pt x="26" y="153"/>
                  </a:lnTo>
                  <a:lnTo>
                    <a:pt x="25" y="160"/>
                  </a:lnTo>
                  <a:lnTo>
                    <a:pt x="24" y="166"/>
                  </a:lnTo>
                  <a:lnTo>
                    <a:pt x="23" y="171"/>
                  </a:lnTo>
                  <a:lnTo>
                    <a:pt x="22" y="176"/>
                  </a:lnTo>
                  <a:lnTo>
                    <a:pt x="22" y="184"/>
                  </a:lnTo>
                  <a:lnTo>
                    <a:pt x="23" y="193"/>
                  </a:lnTo>
                  <a:lnTo>
                    <a:pt x="24" y="203"/>
                  </a:lnTo>
                  <a:lnTo>
                    <a:pt x="26" y="213"/>
                  </a:lnTo>
                  <a:lnTo>
                    <a:pt x="26" y="223"/>
                  </a:lnTo>
                  <a:lnTo>
                    <a:pt x="26" y="233"/>
                  </a:lnTo>
                  <a:lnTo>
                    <a:pt x="24" y="243"/>
                  </a:lnTo>
                  <a:lnTo>
                    <a:pt x="19" y="254"/>
                  </a:lnTo>
                  <a:lnTo>
                    <a:pt x="16" y="260"/>
                  </a:lnTo>
                  <a:lnTo>
                    <a:pt x="12" y="266"/>
                  </a:lnTo>
                  <a:lnTo>
                    <a:pt x="10" y="272"/>
                  </a:lnTo>
                  <a:lnTo>
                    <a:pt x="7" y="279"/>
                  </a:lnTo>
                  <a:lnTo>
                    <a:pt x="5" y="285"/>
                  </a:lnTo>
                  <a:lnTo>
                    <a:pt x="4" y="292"/>
                  </a:lnTo>
                  <a:lnTo>
                    <a:pt x="2" y="299"/>
                  </a:lnTo>
                  <a:lnTo>
                    <a:pt x="1" y="305"/>
                  </a:lnTo>
                  <a:lnTo>
                    <a:pt x="0" y="312"/>
                  </a:lnTo>
                  <a:lnTo>
                    <a:pt x="0" y="318"/>
                  </a:lnTo>
                  <a:lnTo>
                    <a:pt x="0" y="324"/>
                  </a:lnTo>
                  <a:lnTo>
                    <a:pt x="1" y="329"/>
                  </a:lnTo>
                  <a:lnTo>
                    <a:pt x="2" y="335"/>
                  </a:lnTo>
                  <a:lnTo>
                    <a:pt x="3" y="339"/>
                  </a:lnTo>
                  <a:lnTo>
                    <a:pt x="5" y="344"/>
                  </a:lnTo>
                  <a:lnTo>
                    <a:pt x="8" y="348"/>
                  </a:lnTo>
                  <a:lnTo>
                    <a:pt x="14" y="355"/>
                  </a:lnTo>
                  <a:lnTo>
                    <a:pt x="23" y="365"/>
                  </a:lnTo>
                  <a:lnTo>
                    <a:pt x="33" y="375"/>
                  </a:lnTo>
                  <a:lnTo>
                    <a:pt x="43" y="386"/>
                  </a:lnTo>
                  <a:lnTo>
                    <a:pt x="54" y="397"/>
                  </a:lnTo>
                  <a:lnTo>
                    <a:pt x="62" y="407"/>
                  </a:lnTo>
                  <a:lnTo>
                    <a:pt x="69" y="416"/>
                  </a:lnTo>
                  <a:lnTo>
                    <a:pt x="72" y="423"/>
                  </a:lnTo>
                  <a:lnTo>
                    <a:pt x="73" y="430"/>
                  </a:lnTo>
                  <a:lnTo>
                    <a:pt x="75" y="436"/>
                  </a:lnTo>
                  <a:lnTo>
                    <a:pt x="77" y="442"/>
                  </a:lnTo>
                  <a:lnTo>
                    <a:pt x="80" y="447"/>
                  </a:lnTo>
                  <a:lnTo>
                    <a:pt x="83" y="452"/>
                  </a:lnTo>
                  <a:lnTo>
                    <a:pt x="87" y="457"/>
                  </a:lnTo>
                  <a:lnTo>
                    <a:pt x="92" y="462"/>
                  </a:lnTo>
                  <a:lnTo>
                    <a:pt x="100" y="466"/>
                  </a:lnTo>
                  <a:lnTo>
                    <a:pt x="108" y="469"/>
                  </a:lnTo>
                  <a:lnTo>
                    <a:pt x="116" y="470"/>
                  </a:lnTo>
                  <a:lnTo>
                    <a:pt x="124" y="470"/>
                  </a:lnTo>
                  <a:lnTo>
                    <a:pt x="131" y="468"/>
                  </a:lnTo>
                  <a:lnTo>
                    <a:pt x="138" y="467"/>
                  </a:lnTo>
                  <a:lnTo>
                    <a:pt x="143" y="464"/>
                  </a:lnTo>
                  <a:lnTo>
                    <a:pt x="145" y="463"/>
                  </a:lnTo>
                  <a:lnTo>
                    <a:pt x="146" y="462"/>
                  </a:lnTo>
                  <a:lnTo>
                    <a:pt x="146" y="481"/>
                  </a:lnTo>
                  <a:lnTo>
                    <a:pt x="147" y="481"/>
                  </a:lnTo>
                  <a:lnTo>
                    <a:pt x="148" y="483"/>
                  </a:lnTo>
                  <a:lnTo>
                    <a:pt x="151" y="485"/>
                  </a:lnTo>
                  <a:lnTo>
                    <a:pt x="154" y="488"/>
                  </a:lnTo>
                  <a:lnTo>
                    <a:pt x="159" y="492"/>
                  </a:lnTo>
                  <a:lnTo>
                    <a:pt x="164" y="496"/>
                  </a:lnTo>
                  <a:lnTo>
                    <a:pt x="171" y="501"/>
                  </a:lnTo>
                  <a:lnTo>
                    <a:pt x="178" y="506"/>
                  </a:lnTo>
                  <a:lnTo>
                    <a:pt x="187" y="511"/>
                  </a:lnTo>
                  <a:lnTo>
                    <a:pt x="195" y="517"/>
                  </a:lnTo>
                  <a:lnTo>
                    <a:pt x="202" y="523"/>
                  </a:lnTo>
                  <a:lnTo>
                    <a:pt x="210" y="529"/>
                  </a:lnTo>
                  <a:lnTo>
                    <a:pt x="218" y="533"/>
                  </a:lnTo>
                  <a:lnTo>
                    <a:pt x="225" y="538"/>
                  </a:lnTo>
                  <a:lnTo>
                    <a:pt x="232" y="540"/>
                  </a:lnTo>
                  <a:lnTo>
                    <a:pt x="239" y="541"/>
                  </a:lnTo>
                  <a:lnTo>
                    <a:pt x="246" y="540"/>
                  </a:lnTo>
                  <a:lnTo>
                    <a:pt x="254" y="539"/>
                  </a:lnTo>
                  <a:lnTo>
                    <a:pt x="260" y="535"/>
                  </a:lnTo>
                  <a:lnTo>
                    <a:pt x="267" y="532"/>
                  </a:lnTo>
                  <a:lnTo>
                    <a:pt x="273" y="529"/>
                  </a:lnTo>
                  <a:lnTo>
                    <a:pt x="278" y="526"/>
                  </a:lnTo>
                  <a:lnTo>
                    <a:pt x="281" y="524"/>
                  </a:lnTo>
                  <a:lnTo>
                    <a:pt x="282" y="523"/>
                  </a:lnTo>
                  <a:lnTo>
                    <a:pt x="278" y="548"/>
                  </a:lnTo>
                  <a:lnTo>
                    <a:pt x="328" y="556"/>
                  </a:lnTo>
                  <a:lnTo>
                    <a:pt x="342" y="444"/>
                  </a:lnTo>
                  <a:lnTo>
                    <a:pt x="292" y="441"/>
                  </a:lnTo>
                  <a:lnTo>
                    <a:pt x="285" y="484"/>
                  </a:lnTo>
                  <a:lnTo>
                    <a:pt x="282" y="437"/>
                  </a:lnTo>
                  <a:lnTo>
                    <a:pt x="281" y="437"/>
                  </a:lnTo>
                  <a:lnTo>
                    <a:pt x="279" y="436"/>
                  </a:lnTo>
                  <a:lnTo>
                    <a:pt x="276" y="435"/>
                  </a:lnTo>
                  <a:lnTo>
                    <a:pt x="272" y="433"/>
                  </a:lnTo>
                  <a:lnTo>
                    <a:pt x="267" y="431"/>
                  </a:lnTo>
                  <a:lnTo>
                    <a:pt x="261" y="428"/>
                  </a:lnTo>
                  <a:lnTo>
                    <a:pt x="256" y="425"/>
                  </a:lnTo>
                  <a:lnTo>
                    <a:pt x="249" y="423"/>
                  </a:lnTo>
                  <a:lnTo>
                    <a:pt x="243" y="420"/>
                  </a:lnTo>
                  <a:lnTo>
                    <a:pt x="235" y="418"/>
                  </a:lnTo>
                  <a:lnTo>
                    <a:pt x="229" y="416"/>
                  </a:lnTo>
                  <a:lnTo>
                    <a:pt x="222" y="414"/>
                  </a:lnTo>
                  <a:lnTo>
                    <a:pt x="215" y="412"/>
                  </a:lnTo>
                  <a:lnTo>
                    <a:pt x="209" y="410"/>
                  </a:lnTo>
                  <a:lnTo>
                    <a:pt x="204" y="410"/>
                  </a:lnTo>
                  <a:lnTo>
                    <a:pt x="200" y="409"/>
                  </a:lnTo>
                  <a:lnTo>
                    <a:pt x="191" y="408"/>
                  </a:lnTo>
                  <a:lnTo>
                    <a:pt x="182" y="405"/>
                  </a:lnTo>
                  <a:lnTo>
                    <a:pt x="171" y="402"/>
                  </a:lnTo>
                  <a:lnTo>
                    <a:pt x="161" y="398"/>
                  </a:lnTo>
                  <a:lnTo>
                    <a:pt x="152" y="394"/>
                  </a:lnTo>
                  <a:lnTo>
                    <a:pt x="146" y="391"/>
                  </a:lnTo>
                  <a:lnTo>
                    <a:pt x="141" y="388"/>
                  </a:lnTo>
                  <a:lnTo>
                    <a:pt x="140" y="387"/>
                  </a:lnTo>
                  <a:lnTo>
                    <a:pt x="103" y="409"/>
                  </a:lnTo>
                  <a:lnTo>
                    <a:pt x="140" y="387"/>
                  </a:lnTo>
                  <a:lnTo>
                    <a:pt x="139" y="386"/>
                  </a:lnTo>
                  <a:lnTo>
                    <a:pt x="139" y="384"/>
                  </a:lnTo>
                  <a:lnTo>
                    <a:pt x="138" y="381"/>
                  </a:lnTo>
                  <a:lnTo>
                    <a:pt x="137" y="376"/>
                  </a:lnTo>
                  <a:lnTo>
                    <a:pt x="137" y="372"/>
                  </a:lnTo>
                  <a:lnTo>
                    <a:pt x="137" y="366"/>
                  </a:lnTo>
                  <a:lnTo>
                    <a:pt x="138" y="361"/>
                  </a:lnTo>
                  <a:lnTo>
                    <a:pt x="140" y="355"/>
                  </a:lnTo>
                  <a:lnTo>
                    <a:pt x="142" y="350"/>
                  </a:lnTo>
                  <a:lnTo>
                    <a:pt x="143" y="346"/>
                  </a:lnTo>
                  <a:lnTo>
                    <a:pt x="143" y="343"/>
                  </a:lnTo>
                  <a:lnTo>
                    <a:pt x="142" y="341"/>
                  </a:lnTo>
                  <a:lnTo>
                    <a:pt x="141" y="338"/>
                  </a:lnTo>
                  <a:lnTo>
                    <a:pt x="139" y="336"/>
                  </a:lnTo>
                  <a:lnTo>
                    <a:pt x="138" y="333"/>
                  </a:lnTo>
                  <a:lnTo>
                    <a:pt x="136" y="329"/>
                  </a:lnTo>
                  <a:lnTo>
                    <a:pt x="135" y="325"/>
                  </a:lnTo>
                  <a:lnTo>
                    <a:pt x="135" y="323"/>
                  </a:lnTo>
                  <a:lnTo>
                    <a:pt x="136" y="319"/>
                  </a:lnTo>
                  <a:lnTo>
                    <a:pt x="137" y="316"/>
                  </a:lnTo>
                  <a:lnTo>
                    <a:pt x="139" y="313"/>
                  </a:lnTo>
                  <a:lnTo>
                    <a:pt x="140" y="309"/>
                  </a:lnTo>
                  <a:lnTo>
                    <a:pt x="142" y="306"/>
                  </a:lnTo>
                  <a:lnTo>
                    <a:pt x="143" y="302"/>
                  </a:lnTo>
                  <a:lnTo>
                    <a:pt x="143" y="299"/>
                  </a:lnTo>
                  <a:lnTo>
                    <a:pt x="145" y="295"/>
                  </a:lnTo>
                  <a:lnTo>
                    <a:pt x="147" y="290"/>
                  </a:lnTo>
                  <a:lnTo>
                    <a:pt x="149" y="284"/>
                  </a:lnTo>
                  <a:lnTo>
                    <a:pt x="151" y="277"/>
                  </a:lnTo>
                  <a:lnTo>
                    <a:pt x="153" y="270"/>
                  </a:lnTo>
                  <a:lnTo>
                    <a:pt x="155" y="263"/>
                  </a:lnTo>
                  <a:lnTo>
                    <a:pt x="158" y="255"/>
                  </a:lnTo>
                  <a:lnTo>
                    <a:pt x="160" y="247"/>
                  </a:lnTo>
                  <a:lnTo>
                    <a:pt x="161" y="240"/>
                  </a:lnTo>
                  <a:lnTo>
                    <a:pt x="162" y="233"/>
                  </a:lnTo>
                  <a:lnTo>
                    <a:pt x="163" y="228"/>
                  </a:lnTo>
                  <a:lnTo>
                    <a:pt x="163" y="222"/>
                  </a:lnTo>
                  <a:lnTo>
                    <a:pt x="162" y="218"/>
                  </a:lnTo>
                  <a:lnTo>
                    <a:pt x="160" y="214"/>
                  </a:lnTo>
                  <a:lnTo>
                    <a:pt x="157" y="212"/>
                  </a:lnTo>
                  <a:lnTo>
                    <a:pt x="158" y="211"/>
                  </a:lnTo>
                  <a:lnTo>
                    <a:pt x="159" y="211"/>
                  </a:lnTo>
                  <a:lnTo>
                    <a:pt x="160" y="211"/>
                  </a:lnTo>
                  <a:lnTo>
                    <a:pt x="161" y="211"/>
                  </a:lnTo>
                  <a:lnTo>
                    <a:pt x="162" y="212"/>
                  </a:lnTo>
                  <a:lnTo>
                    <a:pt x="163" y="213"/>
                  </a:lnTo>
                  <a:lnTo>
                    <a:pt x="163" y="217"/>
                  </a:lnTo>
                  <a:lnTo>
                    <a:pt x="163" y="220"/>
                  </a:lnTo>
                  <a:lnTo>
                    <a:pt x="163" y="226"/>
                  </a:lnTo>
                  <a:lnTo>
                    <a:pt x="162" y="232"/>
                  </a:lnTo>
                  <a:lnTo>
                    <a:pt x="160" y="242"/>
                  </a:lnTo>
                  <a:lnTo>
                    <a:pt x="157" y="253"/>
                  </a:lnTo>
                  <a:lnTo>
                    <a:pt x="153" y="267"/>
                  </a:lnTo>
                  <a:lnTo>
                    <a:pt x="149" y="283"/>
                  </a:lnTo>
                  <a:lnTo>
                    <a:pt x="143" y="302"/>
                  </a:lnTo>
                  <a:lnTo>
                    <a:pt x="137" y="320"/>
                  </a:lnTo>
                  <a:lnTo>
                    <a:pt x="132" y="333"/>
                  </a:lnTo>
                  <a:lnTo>
                    <a:pt x="129" y="343"/>
                  </a:lnTo>
                  <a:lnTo>
                    <a:pt x="127" y="351"/>
                  </a:lnTo>
                  <a:lnTo>
                    <a:pt x="126" y="355"/>
                  </a:lnTo>
                  <a:lnTo>
                    <a:pt x="125" y="358"/>
                  </a:lnTo>
                  <a:lnTo>
                    <a:pt x="126" y="355"/>
                  </a:lnTo>
                  <a:lnTo>
                    <a:pt x="127" y="353"/>
                  </a:lnTo>
                  <a:lnTo>
                    <a:pt x="129" y="349"/>
                  </a:lnTo>
                  <a:lnTo>
                    <a:pt x="130" y="344"/>
                  </a:lnTo>
                  <a:lnTo>
                    <a:pt x="132" y="340"/>
                  </a:lnTo>
                  <a:lnTo>
                    <a:pt x="134" y="336"/>
                  </a:lnTo>
                  <a:lnTo>
                    <a:pt x="135" y="332"/>
                  </a:lnTo>
                  <a:lnTo>
                    <a:pt x="136" y="330"/>
                  </a:lnTo>
                  <a:lnTo>
                    <a:pt x="136" y="329"/>
                  </a:lnTo>
                  <a:lnTo>
                    <a:pt x="140" y="355"/>
                  </a:lnTo>
                  <a:lnTo>
                    <a:pt x="140" y="387"/>
                  </a:lnTo>
                  <a:lnTo>
                    <a:pt x="200" y="409"/>
                  </a:lnTo>
                  <a:lnTo>
                    <a:pt x="282" y="437"/>
                  </a:lnTo>
                  <a:lnTo>
                    <a:pt x="292" y="441"/>
                  </a:lnTo>
                  <a:lnTo>
                    <a:pt x="293" y="440"/>
                  </a:lnTo>
                  <a:lnTo>
                    <a:pt x="295" y="439"/>
                  </a:lnTo>
                  <a:lnTo>
                    <a:pt x="297" y="436"/>
                  </a:lnTo>
                  <a:lnTo>
                    <a:pt x="300" y="432"/>
                  </a:lnTo>
                  <a:lnTo>
                    <a:pt x="301" y="426"/>
                  </a:lnTo>
                  <a:lnTo>
                    <a:pt x="302" y="420"/>
                  </a:lnTo>
                  <a:lnTo>
                    <a:pt x="300" y="412"/>
                  </a:lnTo>
                  <a:lnTo>
                    <a:pt x="296" y="402"/>
                  </a:lnTo>
                  <a:lnTo>
                    <a:pt x="291" y="391"/>
                  </a:lnTo>
                  <a:lnTo>
                    <a:pt x="288" y="382"/>
                  </a:lnTo>
                  <a:lnTo>
                    <a:pt x="285" y="373"/>
                  </a:lnTo>
                  <a:lnTo>
                    <a:pt x="283" y="364"/>
                  </a:lnTo>
                  <a:lnTo>
                    <a:pt x="282" y="356"/>
                  </a:lnTo>
                  <a:lnTo>
                    <a:pt x="282" y="348"/>
                  </a:lnTo>
                  <a:lnTo>
                    <a:pt x="282" y="339"/>
                  </a:lnTo>
                  <a:lnTo>
                    <a:pt x="282" y="329"/>
                  </a:lnTo>
                  <a:lnTo>
                    <a:pt x="281" y="320"/>
                  </a:lnTo>
                  <a:lnTo>
                    <a:pt x="281" y="311"/>
                  </a:lnTo>
                  <a:lnTo>
                    <a:pt x="280" y="300"/>
                  </a:lnTo>
                  <a:lnTo>
                    <a:pt x="279" y="289"/>
                  </a:lnTo>
                  <a:lnTo>
                    <a:pt x="278" y="278"/>
                  </a:lnTo>
                  <a:lnTo>
                    <a:pt x="277" y="267"/>
                  </a:lnTo>
                  <a:lnTo>
                    <a:pt x="277" y="257"/>
                  </a:lnTo>
                  <a:lnTo>
                    <a:pt x="278" y="247"/>
                  </a:lnTo>
                  <a:lnTo>
                    <a:pt x="279" y="242"/>
                  </a:lnTo>
                  <a:lnTo>
                    <a:pt x="280" y="234"/>
                  </a:lnTo>
                  <a:lnTo>
                    <a:pt x="281" y="227"/>
                  </a:lnTo>
                  <a:lnTo>
                    <a:pt x="282" y="217"/>
                  </a:lnTo>
                  <a:lnTo>
                    <a:pt x="284" y="207"/>
                  </a:lnTo>
                  <a:lnTo>
                    <a:pt x="285" y="196"/>
                  </a:lnTo>
                  <a:lnTo>
                    <a:pt x="285" y="185"/>
                  </a:lnTo>
                  <a:lnTo>
                    <a:pt x="286" y="174"/>
                  </a:lnTo>
                  <a:lnTo>
                    <a:pt x="286" y="163"/>
                  </a:lnTo>
                  <a:lnTo>
                    <a:pt x="286" y="152"/>
                  </a:lnTo>
                  <a:lnTo>
                    <a:pt x="285" y="143"/>
                  </a:lnTo>
                  <a:lnTo>
                    <a:pt x="283" y="136"/>
                  </a:lnTo>
                  <a:lnTo>
                    <a:pt x="281" y="129"/>
                  </a:lnTo>
                  <a:lnTo>
                    <a:pt x="277" y="124"/>
                  </a:lnTo>
                  <a:lnTo>
                    <a:pt x="273" y="120"/>
                  </a:lnTo>
                  <a:lnTo>
                    <a:pt x="267" y="119"/>
                  </a:lnTo>
                  <a:lnTo>
                    <a:pt x="251" y="117"/>
                  </a:lnTo>
                  <a:lnTo>
                    <a:pt x="234" y="114"/>
                  </a:lnTo>
                  <a:lnTo>
                    <a:pt x="217" y="108"/>
                  </a:lnTo>
                  <a:lnTo>
                    <a:pt x="200" y="100"/>
                  </a:lnTo>
                  <a:lnTo>
                    <a:pt x="184" y="91"/>
                  </a:lnTo>
                  <a:lnTo>
                    <a:pt x="167" y="81"/>
                  </a:lnTo>
                  <a:lnTo>
                    <a:pt x="150" y="70"/>
                  </a:lnTo>
                  <a:lnTo>
                    <a:pt x="136" y="59"/>
                  </a:lnTo>
                  <a:lnTo>
                    <a:pt x="122" y="48"/>
                  </a:lnTo>
                  <a:lnTo>
                    <a:pt x="108" y="38"/>
                  </a:lnTo>
                  <a:lnTo>
                    <a:pt x="97" y="28"/>
                  </a:lnTo>
                  <a:lnTo>
                    <a:pt x="87" y="19"/>
                  </a:lnTo>
                  <a:lnTo>
                    <a:pt x="80" y="11"/>
                  </a:lnTo>
                  <a:lnTo>
                    <a:pt x="73" y="5"/>
                  </a:lnTo>
                  <a:lnTo>
                    <a:pt x="70" y="2"/>
                  </a:lnTo>
                  <a:lnTo>
                    <a:pt x="68"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92" name="Freeform 60"/>
            <p:cNvSpPr>
              <a:spLocks/>
            </p:cNvSpPr>
            <p:nvPr/>
          </p:nvSpPr>
          <p:spPr bwMode="auto">
            <a:xfrm>
              <a:off x="3129" y="2502"/>
              <a:ext cx="238" cy="216"/>
            </a:xfrm>
            <a:custGeom>
              <a:avLst/>
              <a:gdLst/>
              <a:ahLst/>
              <a:cxnLst>
                <a:cxn ang="0">
                  <a:pos x="62" y="0"/>
                </a:cxn>
                <a:cxn ang="0">
                  <a:pos x="47" y="22"/>
                </a:cxn>
                <a:cxn ang="0">
                  <a:pos x="58" y="52"/>
                </a:cxn>
                <a:cxn ang="0">
                  <a:pos x="45" y="79"/>
                </a:cxn>
                <a:cxn ang="0">
                  <a:pos x="33" y="115"/>
                </a:cxn>
                <a:cxn ang="0">
                  <a:pos x="26" y="155"/>
                </a:cxn>
                <a:cxn ang="0">
                  <a:pos x="22" y="186"/>
                </a:cxn>
                <a:cxn ang="0">
                  <a:pos x="26" y="236"/>
                </a:cxn>
                <a:cxn ang="0">
                  <a:pos x="10" y="275"/>
                </a:cxn>
                <a:cxn ang="0">
                  <a:pos x="1" y="308"/>
                </a:cxn>
                <a:cxn ang="0">
                  <a:pos x="2" y="339"/>
                </a:cxn>
                <a:cxn ang="0">
                  <a:pos x="23" y="369"/>
                </a:cxn>
                <a:cxn ang="0">
                  <a:pos x="70" y="420"/>
                </a:cxn>
                <a:cxn ang="0">
                  <a:pos x="81" y="452"/>
                </a:cxn>
                <a:cxn ang="0">
                  <a:pos x="110" y="474"/>
                </a:cxn>
                <a:cxn ang="0">
                  <a:pos x="145" y="469"/>
                </a:cxn>
                <a:cxn ang="0">
                  <a:pos x="151" y="488"/>
                </a:cxn>
                <a:cxn ang="0">
                  <a:pos x="174" y="506"/>
                </a:cxn>
                <a:cxn ang="0">
                  <a:pos x="214" y="535"/>
                </a:cxn>
                <a:cxn ang="0">
                  <a:pos x="250" y="546"/>
                </a:cxn>
                <a:cxn ang="0">
                  <a:pos x="283" y="532"/>
                </a:cxn>
                <a:cxn ang="0">
                  <a:pos x="348" y="449"/>
                </a:cxn>
                <a:cxn ang="0">
                  <a:pos x="284" y="441"/>
                </a:cxn>
                <a:cxn ang="0">
                  <a:pos x="260" y="430"/>
                </a:cxn>
                <a:cxn ang="0">
                  <a:pos x="226" y="418"/>
                </a:cxn>
                <a:cxn ang="0">
                  <a:pos x="194" y="412"/>
                </a:cxn>
                <a:cxn ang="0">
                  <a:pos x="149" y="395"/>
                </a:cxn>
                <a:cxn ang="0">
                  <a:pos x="141" y="390"/>
                </a:cxn>
                <a:cxn ang="0">
                  <a:pos x="139" y="370"/>
                </a:cxn>
                <a:cxn ang="0">
                  <a:pos x="145" y="347"/>
                </a:cxn>
                <a:cxn ang="0">
                  <a:pos x="138" y="333"/>
                </a:cxn>
                <a:cxn ang="0">
                  <a:pos x="141" y="316"/>
                </a:cxn>
                <a:cxn ang="0">
                  <a:pos x="148" y="298"/>
                </a:cxn>
                <a:cxn ang="0">
                  <a:pos x="158" y="266"/>
                </a:cxn>
                <a:cxn ang="0">
                  <a:pos x="166" y="230"/>
                </a:cxn>
                <a:cxn ang="0">
                  <a:pos x="161" y="213"/>
                </a:cxn>
                <a:cxn ang="0">
                  <a:pos x="166" y="215"/>
                </a:cxn>
                <a:cxn ang="0">
                  <a:pos x="163" y="245"/>
                </a:cxn>
                <a:cxn ang="0">
                  <a:pos x="139" y="323"/>
                </a:cxn>
                <a:cxn ang="0">
                  <a:pos x="127" y="362"/>
                </a:cxn>
                <a:cxn ang="0">
                  <a:pos x="134" y="344"/>
                </a:cxn>
                <a:cxn ang="0">
                  <a:pos x="142" y="359"/>
                </a:cxn>
                <a:cxn ang="0">
                  <a:pos x="298" y="445"/>
                </a:cxn>
                <a:cxn ang="0">
                  <a:pos x="307" y="425"/>
                </a:cxn>
                <a:cxn ang="0">
                  <a:pos x="290" y="377"/>
                </a:cxn>
                <a:cxn ang="0">
                  <a:pos x="287" y="333"/>
                </a:cxn>
                <a:cxn ang="0">
                  <a:pos x="283" y="281"/>
                </a:cxn>
                <a:cxn ang="0">
                  <a:pos x="285" y="237"/>
                </a:cxn>
                <a:cxn ang="0">
                  <a:pos x="290" y="187"/>
                </a:cxn>
                <a:cxn ang="0">
                  <a:pos x="288" y="137"/>
                </a:cxn>
                <a:cxn ang="0">
                  <a:pos x="255" y="118"/>
                </a:cxn>
                <a:cxn ang="0">
                  <a:pos x="170" y="82"/>
                </a:cxn>
                <a:cxn ang="0">
                  <a:pos x="99" y="28"/>
                </a:cxn>
                <a:cxn ang="0">
                  <a:pos x="69" y="0"/>
                </a:cxn>
              </a:cxnLst>
              <a:rect l="0" t="0" r="r" b="b"/>
              <a:pathLst>
                <a:path w="349" h="563">
                  <a:moveTo>
                    <a:pt x="69" y="0"/>
                  </a:moveTo>
                  <a:lnTo>
                    <a:pt x="69" y="0"/>
                  </a:lnTo>
                  <a:lnTo>
                    <a:pt x="68" y="0"/>
                  </a:lnTo>
                  <a:lnTo>
                    <a:pt x="66" y="0"/>
                  </a:lnTo>
                  <a:lnTo>
                    <a:pt x="62" y="0"/>
                  </a:lnTo>
                  <a:lnTo>
                    <a:pt x="58" y="0"/>
                  </a:lnTo>
                  <a:lnTo>
                    <a:pt x="54" y="2"/>
                  </a:lnTo>
                  <a:lnTo>
                    <a:pt x="51" y="6"/>
                  </a:lnTo>
                  <a:lnTo>
                    <a:pt x="48" y="13"/>
                  </a:lnTo>
                  <a:lnTo>
                    <a:pt x="47" y="22"/>
                  </a:lnTo>
                  <a:lnTo>
                    <a:pt x="48" y="31"/>
                  </a:lnTo>
                  <a:lnTo>
                    <a:pt x="50" y="39"/>
                  </a:lnTo>
                  <a:lnTo>
                    <a:pt x="53" y="44"/>
                  </a:lnTo>
                  <a:lnTo>
                    <a:pt x="56" y="49"/>
                  </a:lnTo>
                  <a:lnTo>
                    <a:pt x="58" y="52"/>
                  </a:lnTo>
                  <a:lnTo>
                    <a:pt x="58" y="57"/>
                  </a:lnTo>
                  <a:lnTo>
                    <a:pt x="56" y="62"/>
                  </a:lnTo>
                  <a:lnTo>
                    <a:pt x="51" y="69"/>
                  </a:lnTo>
                  <a:lnTo>
                    <a:pt x="48" y="74"/>
                  </a:lnTo>
                  <a:lnTo>
                    <a:pt x="45" y="79"/>
                  </a:lnTo>
                  <a:lnTo>
                    <a:pt x="42" y="85"/>
                  </a:lnTo>
                  <a:lnTo>
                    <a:pt x="40" y="92"/>
                  </a:lnTo>
                  <a:lnTo>
                    <a:pt x="37" y="100"/>
                  </a:lnTo>
                  <a:lnTo>
                    <a:pt x="35" y="108"/>
                  </a:lnTo>
                  <a:lnTo>
                    <a:pt x="33" y="115"/>
                  </a:lnTo>
                  <a:lnTo>
                    <a:pt x="31" y="123"/>
                  </a:lnTo>
                  <a:lnTo>
                    <a:pt x="30" y="132"/>
                  </a:lnTo>
                  <a:lnTo>
                    <a:pt x="28" y="139"/>
                  </a:lnTo>
                  <a:lnTo>
                    <a:pt x="27" y="147"/>
                  </a:lnTo>
                  <a:lnTo>
                    <a:pt x="26" y="155"/>
                  </a:lnTo>
                  <a:lnTo>
                    <a:pt x="25" y="162"/>
                  </a:lnTo>
                  <a:lnTo>
                    <a:pt x="24" y="168"/>
                  </a:lnTo>
                  <a:lnTo>
                    <a:pt x="23" y="173"/>
                  </a:lnTo>
                  <a:lnTo>
                    <a:pt x="22" y="178"/>
                  </a:lnTo>
                  <a:lnTo>
                    <a:pt x="22" y="186"/>
                  </a:lnTo>
                  <a:lnTo>
                    <a:pt x="23" y="195"/>
                  </a:lnTo>
                  <a:lnTo>
                    <a:pt x="24" y="205"/>
                  </a:lnTo>
                  <a:lnTo>
                    <a:pt x="26" y="215"/>
                  </a:lnTo>
                  <a:lnTo>
                    <a:pt x="26" y="225"/>
                  </a:lnTo>
                  <a:lnTo>
                    <a:pt x="26" y="236"/>
                  </a:lnTo>
                  <a:lnTo>
                    <a:pt x="24" y="246"/>
                  </a:lnTo>
                  <a:lnTo>
                    <a:pt x="19" y="257"/>
                  </a:lnTo>
                  <a:lnTo>
                    <a:pt x="16" y="263"/>
                  </a:lnTo>
                  <a:lnTo>
                    <a:pt x="12" y="269"/>
                  </a:lnTo>
                  <a:lnTo>
                    <a:pt x="10" y="275"/>
                  </a:lnTo>
                  <a:lnTo>
                    <a:pt x="7" y="282"/>
                  </a:lnTo>
                  <a:lnTo>
                    <a:pt x="5" y="288"/>
                  </a:lnTo>
                  <a:lnTo>
                    <a:pt x="4" y="295"/>
                  </a:lnTo>
                  <a:lnTo>
                    <a:pt x="2" y="302"/>
                  </a:lnTo>
                  <a:lnTo>
                    <a:pt x="1" y="308"/>
                  </a:lnTo>
                  <a:lnTo>
                    <a:pt x="0" y="315"/>
                  </a:lnTo>
                  <a:lnTo>
                    <a:pt x="0" y="321"/>
                  </a:lnTo>
                  <a:lnTo>
                    <a:pt x="0" y="328"/>
                  </a:lnTo>
                  <a:lnTo>
                    <a:pt x="1" y="333"/>
                  </a:lnTo>
                  <a:lnTo>
                    <a:pt x="2" y="339"/>
                  </a:lnTo>
                  <a:lnTo>
                    <a:pt x="3" y="343"/>
                  </a:lnTo>
                  <a:lnTo>
                    <a:pt x="5" y="348"/>
                  </a:lnTo>
                  <a:lnTo>
                    <a:pt x="8" y="352"/>
                  </a:lnTo>
                  <a:lnTo>
                    <a:pt x="14" y="359"/>
                  </a:lnTo>
                  <a:lnTo>
                    <a:pt x="23" y="369"/>
                  </a:lnTo>
                  <a:lnTo>
                    <a:pt x="34" y="379"/>
                  </a:lnTo>
                  <a:lnTo>
                    <a:pt x="44" y="390"/>
                  </a:lnTo>
                  <a:lnTo>
                    <a:pt x="55" y="401"/>
                  </a:lnTo>
                  <a:lnTo>
                    <a:pt x="63" y="411"/>
                  </a:lnTo>
                  <a:lnTo>
                    <a:pt x="70" y="420"/>
                  </a:lnTo>
                  <a:lnTo>
                    <a:pt x="73" y="428"/>
                  </a:lnTo>
                  <a:lnTo>
                    <a:pt x="74" y="435"/>
                  </a:lnTo>
                  <a:lnTo>
                    <a:pt x="76" y="441"/>
                  </a:lnTo>
                  <a:lnTo>
                    <a:pt x="78" y="447"/>
                  </a:lnTo>
                  <a:lnTo>
                    <a:pt x="81" y="452"/>
                  </a:lnTo>
                  <a:lnTo>
                    <a:pt x="84" y="457"/>
                  </a:lnTo>
                  <a:lnTo>
                    <a:pt x="89" y="462"/>
                  </a:lnTo>
                  <a:lnTo>
                    <a:pt x="94" y="467"/>
                  </a:lnTo>
                  <a:lnTo>
                    <a:pt x="102" y="471"/>
                  </a:lnTo>
                  <a:lnTo>
                    <a:pt x="110" y="474"/>
                  </a:lnTo>
                  <a:lnTo>
                    <a:pt x="118" y="475"/>
                  </a:lnTo>
                  <a:lnTo>
                    <a:pt x="126" y="475"/>
                  </a:lnTo>
                  <a:lnTo>
                    <a:pt x="133" y="473"/>
                  </a:lnTo>
                  <a:lnTo>
                    <a:pt x="140" y="472"/>
                  </a:lnTo>
                  <a:lnTo>
                    <a:pt x="145" y="469"/>
                  </a:lnTo>
                  <a:lnTo>
                    <a:pt x="148" y="468"/>
                  </a:lnTo>
                  <a:lnTo>
                    <a:pt x="149" y="467"/>
                  </a:lnTo>
                  <a:lnTo>
                    <a:pt x="149" y="486"/>
                  </a:lnTo>
                  <a:lnTo>
                    <a:pt x="150" y="486"/>
                  </a:lnTo>
                  <a:lnTo>
                    <a:pt x="151" y="488"/>
                  </a:lnTo>
                  <a:lnTo>
                    <a:pt x="154" y="490"/>
                  </a:lnTo>
                  <a:lnTo>
                    <a:pt x="157" y="493"/>
                  </a:lnTo>
                  <a:lnTo>
                    <a:pt x="162" y="497"/>
                  </a:lnTo>
                  <a:lnTo>
                    <a:pt x="167" y="501"/>
                  </a:lnTo>
                  <a:lnTo>
                    <a:pt x="174" y="506"/>
                  </a:lnTo>
                  <a:lnTo>
                    <a:pt x="181" y="511"/>
                  </a:lnTo>
                  <a:lnTo>
                    <a:pt x="190" y="517"/>
                  </a:lnTo>
                  <a:lnTo>
                    <a:pt x="198" y="523"/>
                  </a:lnTo>
                  <a:lnTo>
                    <a:pt x="206" y="529"/>
                  </a:lnTo>
                  <a:lnTo>
                    <a:pt x="214" y="535"/>
                  </a:lnTo>
                  <a:lnTo>
                    <a:pt x="222" y="539"/>
                  </a:lnTo>
                  <a:lnTo>
                    <a:pt x="229" y="544"/>
                  </a:lnTo>
                  <a:lnTo>
                    <a:pt x="236" y="546"/>
                  </a:lnTo>
                  <a:lnTo>
                    <a:pt x="243" y="547"/>
                  </a:lnTo>
                  <a:lnTo>
                    <a:pt x="250" y="546"/>
                  </a:lnTo>
                  <a:lnTo>
                    <a:pt x="258" y="545"/>
                  </a:lnTo>
                  <a:lnTo>
                    <a:pt x="265" y="541"/>
                  </a:lnTo>
                  <a:lnTo>
                    <a:pt x="272" y="538"/>
                  </a:lnTo>
                  <a:lnTo>
                    <a:pt x="278" y="535"/>
                  </a:lnTo>
                  <a:lnTo>
                    <a:pt x="283" y="532"/>
                  </a:lnTo>
                  <a:lnTo>
                    <a:pt x="286" y="530"/>
                  </a:lnTo>
                  <a:lnTo>
                    <a:pt x="287" y="529"/>
                  </a:lnTo>
                  <a:lnTo>
                    <a:pt x="283" y="554"/>
                  </a:lnTo>
                  <a:lnTo>
                    <a:pt x="334" y="562"/>
                  </a:lnTo>
                  <a:lnTo>
                    <a:pt x="348" y="449"/>
                  </a:lnTo>
                  <a:lnTo>
                    <a:pt x="297" y="446"/>
                  </a:lnTo>
                  <a:lnTo>
                    <a:pt x="290" y="489"/>
                  </a:lnTo>
                  <a:lnTo>
                    <a:pt x="287" y="442"/>
                  </a:lnTo>
                  <a:lnTo>
                    <a:pt x="286" y="442"/>
                  </a:lnTo>
                  <a:lnTo>
                    <a:pt x="284" y="441"/>
                  </a:lnTo>
                  <a:lnTo>
                    <a:pt x="281" y="440"/>
                  </a:lnTo>
                  <a:lnTo>
                    <a:pt x="277" y="438"/>
                  </a:lnTo>
                  <a:lnTo>
                    <a:pt x="272" y="436"/>
                  </a:lnTo>
                  <a:lnTo>
                    <a:pt x="266" y="433"/>
                  </a:lnTo>
                  <a:lnTo>
                    <a:pt x="260" y="430"/>
                  </a:lnTo>
                  <a:lnTo>
                    <a:pt x="253" y="428"/>
                  </a:lnTo>
                  <a:lnTo>
                    <a:pt x="247" y="425"/>
                  </a:lnTo>
                  <a:lnTo>
                    <a:pt x="239" y="423"/>
                  </a:lnTo>
                  <a:lnTo>
                    <a:pt x="233" y="420"/>
                  </a:lnTo>
                  <a:lnTo>
                    <a:pt x="226" y="418"/>
                  </a:lnTo>
                  <a:lnTo>
                    <a:pt x="219" y="416"/>
                  </a:lnTo>
                  <a:lnTo>
                    <a:pt x="213" y="414"/>
                  </a:lnTo>
                  <a:lnTo>
                    <a:pt x="208" y="414"/>
                  </a:lnTo>
                  <a:lnTo>
                    <a:pt x="203" y="413"/>
                  </a:lnTo>
                  <a:lnTo>
                    <a:pt x="194" y="412"/>
                  </a:lnTo>
                  <a:lnTo>
                    <a:pt x="185" y="409"/>
                  </a:lnTo>
                  <a:lnTo>
                    <a:pt x="174" y="406"/>
                  </a:lnTo>
                  <a:lnTo>
                    <a:pt x="164" y="402"/>
                  </a:lnTo>
                  <a:lnTo>
                    <a:pt x="155" y="398"/>
                  </a:lnTo>
                  <a:lnTo>
                    <a:pt x="149" y="395"/>
                  </a:lnTo>
                  <a:lnTo>
                    <a:pt x="143" y="392"/>
                  </a:lnTo>
                  <a:lnTo>
                    <a:pt x="142" y="391"/>
                  </a:lnTo>
                  <a:lnTo>
                    <a:pt x="105" y="413"/>
                  </a:lnTo>
                  <a:lnTo>
                    <a:pt x="142" y="391"/>
                  </a:lnTo>
                  <a:lnTo>
                    <a:pt x="141" y="390"/>
                  </a:lnTo>
                  <a:lnTo>
                    <a:pt x="141" y="388"/>
                  </a:lnTo>
                  <a:lnTo>
                    <a:pt x="140" y="385"/>
                  </a:lnTo>
                  <a:lnTo>
                    <a:pt x="139" y="380"/>
                  </a:lnTo>
                  <a:lnTo>
                    <a:pt x="139" y="376"/>
                  </a:lnTo>
                  <a:lnTo>
                    <a:pt x="139" y="370"/>
                  </a:lnTo>
                  <a:lnTo>
                    <a:pt x="140" y="365"/>
                  </a:lnTo>
                  <a:lnTo>
                    <a:pt x="142" y="359"/>
                  </a:lnTo>
                  <a:lnTo>
                    <a:pt x="144" y="354"/>
                  </a:lnTo>
                  <a:lnTo>
                    <a:pt x="145" y="350"/>
                  </a:lnTo>
                  <a:lnTo>
                    <a:pt x="145" y="347"/>
                  </a:lnTo>
                  <a:lnTo>
                    <a:pt x="144" y="345"/>
                  </a:lnTo>
                  <a:lnTo>
                    <a:pt x="143" y="342"/>
                  </a:lnTo>
                  <a:lnTo>
                    <a:pt x="141" y="340"/>
                  </a:lnTo>
                  <a:lnTo>
                    <a:pt x="140" y="337"/>
                  </a:lnTo>
                  <a:lnTo>
                    <a:pt x="138" y="333"/>
                  </a:lnTo>
                  <a:lnTo>
                    <a:pt x="137" y="329"/>
                  </a:lnTo>
                  <a:lnTo>
                    <a:pt x="137" y="326"/>
                  </a:lnTo>
                  <a:lnTo>
                    <a:pt x="138" y="322"/>
                  </a:lnTo>
                  <a:lnTo>
                    <a:pt x="139" y="319"/>
                  </a:lnTo>
                  <a:lnTo>
                    <a:pt x="141" y="316"/>
                  </a:lnTo>
                  <a:lnTo>
                    <a:pt x="142" y="312"/>
                  </a:lnTo>
                  <a:lnTo>
                    <a:pt x="144" y="309"/>
                  </a:lnTo>
                  <a:lnTo>
                    <a:pt x="145" y="305"/>
                  </a:lnTo>
                  <a:lnTo>
                    <a:pt x="146" y="302"/>
                  </a:lnTo>
                  <a:lnTo>
                    <a:pt x="148" y="298"/>
                  </a:lnTo>
                  <a:lnTo>
                    <a:pt x="150" y="293"/>
                  </a:lnTo>
                  <a:lnTo>
                    <a:pt x="152" y="287"/>
                  </a:lnTo>
                  <a:lnTo>
                    <a:pt x="154" y="280"/>
                  </a:lnTo>
                  <a:lnTo>
                    <a:pt x="156" y="273"/>
                  </a:lnTo>
                  <a:lnTo>
                    <a:pt x="158" y="266"/>
                  </a:lnTo>
                  <a:lnTo>
                    <a:pt x="161" y="258"/>
                  </a:lnTo>
                  <a:lnTo>
                    <a:pt x="163" y="250"/>
                  </a:lnTo>
                  <a:lnTo>
                    <a:pt x="164" y="243"/>
                  </a:lnTo>
                  <a:lnTo>
                    <a:pt x="165" y="236"/>
                  </a:lnTo>
                  <a:lnTo>
                    <a:pt x="166" y="230"/>
                  </a:lnTo>
                  <a:lnTo>
                    <a:pt x="166" y="224"/>
                  </a:lnTo>
                  <a:lnTo>
                    <a:pt x="165" y="220"/>
                  </a:lnTo>
                  <a:lnTo>
                    <a:pt x="163" y="216"/>
                  </a:lnTo>
                  <a:lnTo>
                    <a:pt x="160" y="214"/>
                  </a:lnTo>
                  <a:lnTo>
                    <a:pt x="161" y="213"/>
                  </a:lnTo>
                  <a:lnTo>
                    <a:pt x="162" y="213"/>
                  </a:lnTo>
                  <a:lnTo>
                    <a:pt x="163" y="213"/>
                  </a:lnTo>
                  <a:lnTo>
                    <a:pt x="164" y="213"/>
                  </a:lnTo>
                  <a:lnTo>
                    <a:pt x="165" y="214"/>
                  </a:lnTo>
                  <a:lnTo>
                    <a:pt x="166" y="215"/>
                  </a:lnTo>
                  <a:lnTo>
                    <a:pt x="166" y="219"/>
                  </a:lnTo>
                  <a:lnTo>
                    <a:pt x="166" y="222"/>
                  </a:lnTo>
                  <a:lnTo>
                    <a:pt x="166" y="228"/>
                  </a:lnTo>
                  <a:lnTo>
                    <a:pt x="165" y="235"/>
                  </a:lnTo>
                  <a:lnTo>
                    <a:pt x="163" y="245"/>
                  </a:lnTo>
                  <a:lnTo>
                    <a:pt x="160" y="256"/>
                  </a:lnTo>
                  <a:lnTo>
                    <a:pt x="156" y="270"/>
                  </a:lnTo>
                  <a:lnTo>
                    <a:pt x="152" y="286"/>
                  </a:lnTo>
                  <a:lnTo>
                    <a:pt x="145" y="305"/>
                  </a:lnTo>
                  <a:lnTo>
                    <a:pt x="139" y="323"/>
                  </a:lnTo>
                  <a:lnTo>
                    <a:pt x="134" y="337"/>
                  </a:lnTo>
                  <a:lnTo>
                    <a:pt x="131" y="347"/>
                  </a:lnTo>
                  <a:lnTo>
                    <a:pt x="129" y="355"/>
                  </a:lnTo>
                  <a:lnTo>
                    <a:pt x="128" y="359"/>
                  </a:lnTo>
                  <a:lnTo>
                    <a:pt x="127" y="362"/>
                  </a:lnTo>
                  <a:lnTo>
                    <a:pt x="128" y="359"/>
                  </a:lnTo>
                  <a:lnTo>
                    <a:pt x="129" y="357"/>
                  </a:lnTo>
                  <a:lnTo>
                    <a:pt x="131" y="353"/>
                  </a:lnTo>
                  <a:lnTo>
                    <a:pt x="132" y="348"/>
                  </a:lnTo>
                  <a:lnTo>
                    <a:pt x="134" y="344"/>
                  </a:lnTo>
                  <a:lnTo>
                    <a:pt x="136" y="340"/>
                  </a:lnTo>
                  <a:lnTo>
                    <a:pt x="137" y="336"/>
                  </a:lnTo>
                  <a:lnTo>
                    <a:pt x="138" y="334"/>
                  </a:lnTo>
                  <a:lnTo>
                    <a:pt x="138" y="333"/>
                  </a:lnTo>
                  <a:lnTo>
                    <a:pt x="142" y="359"/>
                  </a:lnTo>
                  <a:lnTo>
                    <a:pt x="142" y="391"/>
                  </a:lnTo>
                  <a:lnTo>
                    <a:pt x="203" y="413"/>
                  </a:lnTo>
                  <a:lnTo>
                    <a:pt x="287" y="442"/>
                  </a:lnTo>
                  <a:lnTo>
                    <a:pt x="297" y="446"/>
                  </a:lnTo>
                  <a:lnTo>
                    <a:pt x="298" y="445"/>
                  </a:lnTo>
                  <a:lnTo>
                    <a:pt x="300" y="444"/>
                  </a:lnTo>
                  <a:lnTo>
                    <a:pt x="302" y="441"/>
                  </a:lnTo>
                  <a:lnTo>
                    <a:pt x="305" y="437"/>
                  </a:lnTo>
                  <a:lnTo>
                    <a:pt x="306" y="431"/>
                  </a:lnTo>
                  <a:lnTo>
                    <a:pt x="307" y="425"/>
                  </a:lnTo>
                  <a:lnTo>
                    <a:pt x="305" y="416"/>
                  </a:lnTo>
                  <a:lnTo>
                    <a:pt x="301" y="406"/>
                  </a:lnTo>
                  <a:lnTo>
                    <a:pt x="296" y="395"/>
                  </a:lnTo>
                  <a:lnTo>
                    <a:pt x="293" y="386"/>
                  </a:lnTo>
                  <a:lnTo>
                    <a:pt x="290" y="377"/>
                  </a:lnTo>
                  <a:lnTo>
                    <a:pt x="288" y="368"/>
                  </a:lnTo>
                  <a:lnTo>
                    <a:pt x="287" y="360"/>
                  </a:lnTo>
                  <a:lnTo>
                    <a:pt x="287" y="352"/>
                  </a:lnTo>
                  <a:lnTo>
                    <a:pt x="287" y="343"/>
                  </a:lnTo>
                  <a:lnTo>
                    <a:pt x="287" y="333"/>
                  </a:lnTo>
                  <a:lnTo>
                    <a:pt x="286" y="323"/>
                  </a:lnTo>
                  <a:lnTo>
                    <a:pt x="286" y="314"/>
                  </a:lnTo>
                  <a:lnTo>
                    <a:pt x="285" y="303"/>
                  </a:lnTo>
                  <a:lnTo>
                    <a:pt x="284" y="292"/>
                  </a:lnTo>
                  <a:lnTo>
                    <a:pt x="283" y="281"/>
                  </a:lnTo>
                  <a:lnTo>
                    <a:pt x="282" y="270"/>
                  </a:lnTo>
                  <a:lnTo>
                    <a:pt x="282" y="260"/>
                  </a:lnTo>
                  <a:lnTo>
                    <a:pt x="283" y="250"/>
                  </a:lnTo>
                  <a:lnTo>
                    <a:pt x="284" y="245"/>
                  </a:lnTo>
                  <a:lnTo>
                    <a:pt x="285" y="237"/>
                  </a:lnTo>
                  <a:lnTo>
                    <a:pt x="286" y="229"/>
                  </a:lnTo>
                  <a:lnTo>
                    <a:pt x="287" y="219"/>
                  </a:lnTo>
                  <a:lnTo>
                    <a:pt x="289" y="209"/>
                  </a:lnTo>
                  <a:lnTo>
                    <a:pt x="290" y="198"/>
                  </a:lnTo>
                  <a:lnTo>
                    <a:pt x="290" y="187"/>
                  </a:lnTo>
                  <a:lnTo>
                    <a:pt x="291" y="176"/>
                  </a:lnTo>
                  <a:lnTo>
                    <a:pt x="291" y="165"/>
                  </a:lnTo>
                  <a:lnTo>
                    <a:pt x="291" y="154"/>
                  </a:lnTo>
                  <a:lnTo>
                    <a:pt x="290" y="145"/>
                  </a:lnTo>
                  <a:lnTo>
                    <a:pt x="288" y="137"/>
                  </a:lnTo>
                  <a:lnTo>
                    <a:pt x="286" y="130"/>
                  </a:lnTo>
                  <a:lnTo>
                    <a:pt x="282" y="125"/>
                  </a:lnTo>
                  <a:lnTo>
                    <a:pt x="278" y="121"/>
                  </a:lnTo>
                  <a:lnTo>
                    <a:pt x="272" y="120"/>
                  </a:lnTo>
                  <a:lnTo>
                    <a:pt x="255" y="118"/>
                  </a:lnTo>
                  <a:lnTo>
                    <a:pt x="238" y="115"/>
                  </a:lnTo>
                  <a:lnTo>
                    <a:pt x="221" y="109"/>
                  </a:lnTo>
                  <a:lnTo>
                    <a:pt x="204" y="101"/>
                  </a:lnTo>
                  <a:lnTo>
                    <a:pt x="187" y="92"/>
                  </a:lnTo>
                  <a:lnTo>
                    <a:pt x="170" y="82"/>
                  </a:lnTo>
                  <a:lnTo>
                    <a:pt x="153" y="71"/>
                  </a:lnTo>
                  <a:lnTo>
                    <a:pt x="138" y="60"/>
                  </a:lnTo>
                  <a:lnTo>
                    <a:pt x="124" y="49"/>
                  </a:lnTo>
                  <a:lnTo>
                    <a:pt x="110" y="38"/>
                  </a:lnTo>
                  <a:lnTo>
                    <a:pt x="99" y="28"/>
                  </a:lnTo>
                  <a:lnTo>
                    <a:pt x="89" y="19"/>
                  </a:lnTo>
                  <a:lnTo>
                    <a:pt x="81" y="11"/>
                  </a:lnTo>
                  <a:lnTo>
                    <a:pt x="74" y="5"/>
                  </a:lnTo>
                  <a:lnTo>
                    <a:pt x="71" y="2"/>
                  </a:lnTo>
                  <a:lnTo>
                    <a:pt x="69"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93" name="Freeform 61"/>
            <p:cNvSpPr>
              <a:spLocks/>
            </p:cNvSpPr>
            <p:nvPr/>
          </p:nvSpPr>
          <p:spPr bwMode="auto">
            <a:xfrm>
              <a:off x="3173" y="2477"/>
              <a:ext cx="90" cy="216"/>
            </a:xfrm>
            <a:custGeom>
              <a:avLst/>
              <a:gdLst/>
              <a:ahLst/>
              <a:cxnLst>
                <a:cxn ang="0">
                  <a:pos x="24" y="2"/>
                </a:cxn>
                <a:cxn ang="0">
                  <a:pos x="19" y="0"/>
                </a:cxn>
                <a:cxn ang="0">
                  <a:pos x="11" y="1"/>
                </a:cxn>
                <a:cxn ang="0">
                  <a:pos x="4" y="9"/>
                </a:cxn>
                <a:cxn ang="0">
                  <a:pos x="0" y="21"/>
                </a:cxn>
                <a:cxn ang="0">
                  <a:pos x="0" y="32"/>
                </a:cxn>
                <a:cxn ang="0">
                  <a:pos x="3" y="44"/>
                </a:cxn>
                <a:cxn ang="0">
                  <a:pos x="8" y="55"/>
                </a:cxn>
                <a:cxn ang="0">
                  <a:pos x="13" y="68"/>
                </a:cxn>
                <a:cxn ang="0">
                  <a:pos x="20" y="80"/>
                </a:cxn>
                <a:cxn ang="0">
                  <a:pos x="28" y="90"/>
                </a:cxn>
                <a:cxn ang="0">
                  <a:pos x="35" y="100"/>
                </a:cxn>
                <a:cxn ang="0">
                  <a:pos x="42" y="108"/>
                </a:cxn>
                <a:cxn ang="0">
                  <a:pos x="53" y="118"/>
                </a:cxn>
                <a:cxn ang="0">
                  <a:pos x="65" y="129"/>
                </a:cxn>
                <a:cxn ang="0">
                  <a:pos x="78" y="142"/>
                </a:cxn>
                <a:cxn ang="0">
                  <a:pos x="92" y="153"/>
                </a:cxn>
                <a:cxn ang="0">
                  <a:pos x="104" y="165"/>
                </a:cxn>
                <a:cxn ang="0">
                  <a:pos x="115" y="176"/>
                </a:cxn>
                <a:cxn ang="0">
                  <a:pos x="120" y="185"/>
                </a:cxn>
                <a:cxn ang="0">
                  <a:pos x="122" y="191"/>
                </a:cxn>
                <a:cxn ang="0">
                  <a:pos x="124" y="191"/>
                </a:cxn>
                <a:cxn ang="0">
                  <a:pos x="126" y="185"/>
                </a:cxn>
                <a:cxn ang="0">
                  <a:pos x="128" y="176"/>
                </a:cxn>
                <a:cxn ang="0">
                  <a:pos x="129" y="165"/>
                </a:cxn>
                <a:cxn ang="0">
                  <a:pos x="130" y="152"/>
                </a:cxn>
                <a:cxn ang="0">
                  <a:pos x="130" y="139"/>
                </a:cxn>
                <a:cxn ang="0">
                  <a:pos x="129" y="125"/>
                </a:cxn>
                <a:cxn ang="0">
                  <a:pos x="123" y="112"/>
                </a:cxn>
                <a:cxn ang="0">
                  <a:pos x="113" y="99"/>
                </a:cxn>
                <a:cxn ang="0">
                  <a:pos x="98" y="85"/>
                </a:cxn>
                <a:cxn ang="0">
                  <a:pos x="81" y="72"/>
                </a:cxn>
                <a:cxn ang="0">
                  <a:pos x="63" y="56"/>
                </a:cxn>
                <a:cxn ang="0">
                  <a:pos x="47" y="41"/>
                </a:cxn>
                <a:cxn ang="0">
                  <a:pos x="33" y="22"/>
                </a:cxn>
                <a:cxn ang="0">
                  <a:pos x="25" y="2"/>
                </a:cxn>
              </a:cxnLst>
              <a:rect l="0" t="0" r="r" b="b"/>
              <a:pathLst>
                <a:path w="131" h="193">
                  <a:moveTo>
                    <a:pt x="25" y="2"/>
                  </a:moveTo>
                  <a:lnTo>
                    <a:pt x="24" y="2"/>
                  </a:lnTo>
                  <a:lnTo>
                    <a:pt x="22" y="1"/>
                  </a:lnTo>
                  <a:lnTo>
                    <a:pt x="19" y="0"/>
                  </a:lnTo>
                  <a:lnTo>
                    <a:pt x="15" y="0"/>
                  </a:lnTo>
                  <a:lnTo>
                    <a:pt x="11" y="1"/>
                  </a:lnTo>
                  <a:lnTo>
                    <a:pt x="8" y="4"/>
                  </a:lnTo>
                  <a:lnTo>
                    <a:pt x="4" y="9"/>
                  </a:lnTo>
                  <a:lnTo>
                    <a:pt x="1" y="16"/>
                  </a:lnTo>
                  <a:lnTo>
                    <a:pt x="0" y="21"/>
                  </a:lnTo>
                  <a:lnTo>
                    <a:pt x="0" y="26"/>
                  </a:lnTo>
                  <a:lnTo>
                    <a:pt x="0" y="32"/>
                  </a:lnTo>
                  <a:lnTo>
                    <a:pt x="1" y="38"/>
                  </a:lnTo>
                  <a:lnTo>
                    <a:pt x="3" y="44"/>
                  </a:lnTo>
                  <a:lnTo>
                    <a:pt x="5" y="49"/>
                  </a:lnTo>
                  <a:lnTo>
                    <a:pt x="8" y="55"/>
                  </a:lnTo>
                  <a:lnTo>
                    <a:pt x="11" y="61"/>
                  </a:lnTo>
                  <a:lnTo>
                    <a:pt x="13" y="68"/>
                  </a:lnTo>
                  <a:lnTo>
                    <a:pt x="17" y="74"/>
                  </a:lnTo>
                  <a:lnTo>
                    <a:pt x="20" y="80"/>
                  </a:lnTo>
                  <a:lnTo>
                    <a:pt x="25" y="84"/>
                  </a:lnTo>
                  <a:lnTo>
                    <a:pt x="28" y="90"/>
                  </a:lnTo>
                  <a:lnTo>
                    <a:pt x="32" y="95"/>
                  </a:lnTo>
                  <a:lnTo>
                    <a:pt x="35" y="100"/>
                  </a:lnTo>
                  <a:lnTo>
                    <a:pt x="38" y="104"/>
                  </a:lnTo>
                  <a:lnTo>
                    <a:pt x="42" y="108"/>
                  </a:lnTo>
                  <a:lnTo>
                    <a:pt x="47" y="113"/>
                  </a:lnTo>
                  <a:lnTo>
                    <a:pt x="53" y="118"/>
                  </a:lnTo>
                  <a:lnTo>
                    <a:pt x="58" y="124"/>
                  </a:lnTo>
                  <a:lnTo>
                    <a:pt x="65" y="129"/>
                  </a:lnTo>
                  <a:lnTo>
                    <a:pt x="72" y="136"/>
                  </a:lnTo>
                  <a:lnTo>
                    <a:pt x="78" y="142"/>
                  </a:lnTo>
                  <a:lnTo>
                    <a:pt x="85" y="147"/>
                  </a:lnTo>
                  <a:lnTo>
                    <a:pt x="92" y="153"/>
                  </a:lnTo>
                  <a:lnTo>
                    <a:pt x="98" y="160"/>
                  </a:lnTo>
                  <a:lnTo>
                    <a:pt x="104" y="165"/>
                  </a:lnTo>
                  <a:lnTo>
                    <a:pt x="110" y="171"/>
                  </a:lnTo>
                  <a:lnTo>
                    <a:pt x="115" y="176"/>
                  </a:lnTo>
                  <a:lnTo>
                    <a:pt x="118" y="180"/>
                  </a:lnTo>
                  <a:lnTo>
                    <a:pt x="120" y="185"/>
                  </a:lnTo>
                  <a:lnTo>
                    <a:pt x="121" y="188"/>
                  </a:lnTo>
                  <a:lnTo>
                    <a:pt x="122" y="191"/>
                  </a:lnTo>
                  <a:lnTo>
                    <a:pt x="123" y="192"/>
                  </a:lnTo>
                  <a:lnTo>
                    <a:pt x="124" y="191"/>
                  </a:lnTo>
                  <a:lnTo>
                    <a:pt x="126" y="188"/>
                  </a:lnTo>
                  <a:lnTo>
                    <a:pt x="126" y="185"/>
                  </a:lnTo>
                  <a:lnTo>
                    <a:pt x="127" y="181"/>
                  </a:lnTo>
                  <a:lnTo>
                    <a:pt x="128" y="176"/>
                  </a:lnTo>
                  <a:lnTo>
                    <a:pt x="128" y="172"/>
                  </a:lnTo>
                  <a:lnTo>
                    <a:pt x="129" y="165"/>
                  </a:lnTo>
                  <a:lnTo>
                    <a:pt x="129" y="159"/>
                  </a:lnTo>
                  <a:lnTo>
                    <a:pt x="130" y="152"/>
                  </a:lnTo>
                  <a:lnTo>
                    <a:pt x="130" y="145"/>
                  </a:lnTo>
                  <a:lnTo>
                    <a:pt x="130" y="139"/>
                  </a:lnTo>
                  <a:lnTo>
                    <a:pt x="129" y="132"/>
                  </a:lnTo>
                  <a:lnTo>
                    <a:pt x="129" y="125"/>
                  </a:lnTo>
                  <a:lnTo>
                    <a:pt x="127" y="118"/>
                  </a:lnTo>
                  <a:lnTo>
                    <a:pt x="123" y="112"/>
                  </a:lnTo>
                  <a:lnTo>
                    <a:pt x="119" y="106"/>
                  </a:lnTo>
                  <a:lnTo>
                    <a:pt x="113" y="99"/>
                  </a:lnTo>
                  <a:lnTo>
                    <a:pt x="106" y="92"/>
                  </a:lnTo>
                  <a:lnTo>
                    <a:pt x="98" y="85"/>
                  </a:lnTo>
                  <a:lnTo>
                    <a:pt x="89" y="79"/>
                  </a:lnTo>
                  <a:lnTo>
                    <a:pt x="81" y="72"/>
                  </a:lnTo>
                  <a:lnTo>
                    <a:pt x="72" y="64"/>
                  </a:lnTo>
                  <a:lnTo>
                    <a:pt x="63" y="56"/>
                  </a:lnTo>
                  <a:lnTo>
                    <a:pt x="54" y="48"/>
                  </a:lnTo>
                  <a:lnTo>
                    <a:pt x="47" y="41"/>
                  </a:lnTo>
                  <a:lnTo>
                    <a:pt x="39" y="32"/>
                  </a:lnTo>
                  <a:lnTo>
                    <a:pt x="33" y="22"/>
                  </a:lnTo>
                  <a:lnTo>
                    <a:pt x="29" y="13"/>
                  </a:lnTo>
                  <a:lnTo>
                    <a:pt x="25" y="2"/>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94" name="Freeform 62"/>
            <p:cNvSpPr>
              <a:spLocks/>
            </p:cNvSpPr>
            <p:nvPr/>
          </p:nvSpPr>
          <p:spPr bwMode="auto">
            <a:xfrm>
              <a:off x="3173" y="2477"/>
              <a:ext cx="94" cy="216"/>
            </a:xfrm>
            <a:custGeom>
              <a:avLst/>
              <a:gdLst/>
              <a:ahLst/>
              <a:cxnLst>
                <a:cxn ang="0">
                  <a:pos x="26" y="2"/>
                </a:cxn>
                <a:cxn ang="0">
                  <a:pos x="23" y="1"/>
                </a:cxn>
                <a:cxn ang="0">
                  <a:pos x="16" y="0"/>
                </a:cxn>
                <a:cxn ang="0">
                  <a:pos x="8" y="4"/>
                </a:cxn>
                <a:cxn ang="0">
                  <a:pos x="1" y="17"/>
                </a:cxn>
                <a:cxn ang="0">
                  <a:pos x="0" y="27"/>
                </a:cxn>
                <a:cxn ang="0">
                  <a:pos x="1" y="39"/>
                </a:cxn>
                <a:cxn ang="0">
                  <a:pos x="5" y="51"/>
                </a:cxn>
                <a:cxn ang="0">
                  <a:pos x="11" y="63"/>
                </a:cxn>
                <a:cxn ang="0">
                  <a:pos x="18" y="76"/>
                </a:cxn>
                <a:cxn ang="0">
                  <a:pos x="26" y="87"/>
                </a:cxn>
                <a:cxn ang="0">
                  <a:pos x="33" y="98"/>
                </a:cxn>
                <a:cxn ang="0">
                  <a:pos x="40" y="107"/>
                </a:cxn>
                <a:cxn ang="0">
                  <a:pos x="49" y="117"/>
                </a:cxn>
                <a:cxn ang="0">
                  <a:pos x="61" y="128"/>
                </a:cxn>
                <a:cxn ang="0">
                  <a:pos x="75" y="140"/>
                </a:cxn>
                <a:cxn ang="0">
                  <a:pos x="89" y="152"/>
                </a:cxn>
                <a:cxn ang="0">
                  <a:pos x="103" y="165"/>
                </a:cxn>
                <a:cxn ang="0">
                  <a:pos x="115" y="176"/>
                </a:cxn>
                <a:cxn ang="0">
                  <a:pos x="123" y="186"/>
                </a:cxn>
                <a:cxn ang="0">
                  <a:pos x="127" y="194"/>
                </a:cxn>
                <a:cxn ang="0">
                  <a:pos x="129" y="198"/>
                </a:cxn>
                <a:cxn ang="0">
                  <a:pos x="132" y="194"/>
                </a:cxn>
                <a:cxn ang="0">
                  <a:pos x="133" y="187"/>
                </a:cxn>
                <a:cxn ang="0">
                  <a:pos x="134" y="177"/>
                </a:cxn>
                <a:cxn ang="0">
                  <a:pos x="135" y="164"/>
                </a:cxn>
                <a:cxn ang="0">
                  <a:pos x="136" y="150"/>
                </a:cxn>
                <a:cxn ang="0">
                  <a:pos x="135" y="136"/>
                </a:cxn>
                <a:cxn ang="0">
                  <a:pos x="133" y="122"/>
                </a:cxn>
                <a:cxn ang="0">
                  <a:pos x="125" y="109"/>
                </a:cxn>
                <a:cxn ang="0">
                  <a:pos x="111" y="95"/>
                </a:cxn>
                <a:cxn ang="0">
                  <a:pos x="93" y="81"/>
                </a:cxn>
                <a:cxn ang="0">
                  <a:pos x="75" y="66"/>
                </a:cxn>
                <a:cxn ang="0">
                  <a:pos x="57" y="50"/>
                </a:cxn>
                <a:cxn ang="0">
                  <a:pos x="41" y="33"/>
                </a:cxn>
                <a:cxn ang="0">
                  <a:pos x="30" y="13"/>
                </a:cxn>
              </a:cxnLst>
              <a:rect l="0" t="0" r="r" b="b"/>
              <a:pathLst>
                <a:path w="137" h="199">
                  <a:moveTo>
                    <a:pt x="26" y="2"/>
                  </a:moveTo>
                  <a:lnTo>
                    <a:pt x="26" y="2"/>
                  </a:lnTo>
                  <a:lnTo>
                    <a:pt x="25" y="2"/>
                  </a:lnTo>
                  <a:lnTo>
                    <a:pt x="23" y="1"/>
                  </a:lnTo>
                  <a:lnTo>
                    <a:pt x="20" y="0"/>
                  </a:lnTo>
                  <a:lnTo>
                    <a:pt x="16" y="0"/>
                  </a:lnTo>
                  <a:lnTo>
                    <a:pt x="12" y="1"/>
                  </a:lnTo>
                  <a:lnTo>
                    <a:pt x="8" y="4"/>
                  </a:lnTo>
                  <a:lnTo>
                    <a:pt x="4" y="9"/>
                  </a:lnTo>
                  <a:lnTo>
                    <a:pt x="1" y="17"/>
                  </a:lnTo>
                  <a:lnTo>
                    <a:pt x="0" y="22"/>
                  </a:lnTo>
                  <a:lnTo>
                    <a:pt x="0" y="27"/>
                  </a:lnTo>
                  <a:lnTo>
                    <a:pt x="0" y="33"/>
                  </a:lnTo>
                  <a:lnTo>
                    <a:pt x="1" y="39"/>
                  </a:lnTo>
                  <a:lnTo>
                    <a:pt x="3" y="45"/>
                  </a:lnTo>
                  <a:lnTo>
                    <a:pt x="5" y="51"/>
                  </a:lnTo>
                  <a:lnTo>
                    <a:pt x="8" y="57"/>
                  </a:lnTo>
                  <a:lnTo>
                    <a:pt x="11" y="63"/>
                  </a:lnTo>
                  <a:lnTo>
                    <a:pt x="14" y="70"/>
                  </a:lnTo>
                  <a:lnTo>
                    <a:pt x="18" y="76"/>
                  </a:lnTo>
                  <a:lnTo>
                    <a:pt x="21" y="82"/>
                  </a:lnTo>
                  <a:lnTo>
                    <a:pt x="26" y="87"/>
                  </a:lnTo>
                  <a:lnTo>
                    <a:pt x="29" y="93"/>
                  </a:lnTo>
                  <a:lnTo>
                    <a:pt x="33" y="98"/>
                  </a:lnTo>
                  <a:lnTo>
                    <a:pt x="37" y="103"/>
                  </a:lnTo>
                  <a:lnTo>
                    <a:pt x="40" y="107"/>
                  </a:lnTo>
                  <a:lnTo>
                    <a:pt x="44" y="111"/>
                  </a:lnTo>
                  <a:lnTo>
                    <a:pt x="49" y="117"/>
                  </a:lnTo>
                  <a:lnTo>
                    <a:pt x="55" y="122"/>
                  </a:lnTo>
                  <a:lnTo>
                    <a:pt x="61" y="128"/>
                  </a:lnTo>
                  <a:lnTo>
                    <a:pt x="68" y="133"/>
                  </a:lnTo>
                  <a:lnTo>
                    <a:pt x="75" y="140"/>
                  </a:lnTo>
                  <a:lnTo>
                    <a:pt x="82" y="146"/>
                  </a:lnTo>
                  <a:lnTo>
                    <a:pt x="89" y="152"/>
                  </a:lnTo>
                  <a:lnTo>
                    <a:pt x="96" y="158"/>
                  </a:lnTo>
                  <a:lnTo>
                    <a:pt x="103" y="165"/>
                  </a:lnTo>
                  <a:lnTo>
                    <a:pt x="109" y="170"/>
                  </a:lnTo>
                  <a:lnTo>
                    <a:pt x="115" y="176"/>
                  </a:lnTo>
                  <a:lnTo>
                    <a:pt x="120" y="181"/>
                  </a:lnTo>
                  <a:lnTo>
                    <a:pt x="123" y="186"/>
                  </a:lnTo>
                  <a:lnTo>
                    <a:pt x="126" y="191"/>
                  </a:lnTo>
                  <a:lnTo>
                    <a:pt x="127" y="194"/>
                  </a:lnTo>
                  <a:lnTo>
                    <a:pt x="128" y="197"/>
                  </a:lnTo>
                  <a:lnTo>
                    <a:pt x="129" y="198"/>
                  </a:lnTo>
                  <a:lnTo>
                    <a:pt x="130" y="197"/>
                  </a:lnTo>
                  <a:lnTo>
                    <a:pt x="132" y="194"/>
                  </a:lnTo>
                  <a:lnTo>
                    <a:pt x="132" y="191"/>
                  </a:lnTo>
                  <a:lnTo>
                    <a:pt x="133" y="187"/>
                  </a:lnTo>
                  <a:lnTo>
                    <a:pt x="134" y="182"/>
                  </a:lnTo>
                  <a:lnTo>
                    <a:pt x="134" y="177"/>
                  </a:lnTo>
                  <a:lnTo>
                    <a:pt x="135" y="170"/>
                  </a:lnTo>
                  <a:lnTo>
                    <a:pt x="135" y="164"/>
                  </a:lnTo>
                  <a:lnTo>
                    <a:pt x="136" y="157"/>
                  </a:lnTo>
                  <a:lnTo>
                    <a:pt x="136" y="150"/>
                  </a:lnTo>
                  <a:lnTo>
                    <a:pt x="136" y="143"/>
                  </a:lnTo>
                  <a:lnTo>
                    <a:pt x="135" y="136"/>
                  </a:lnTo>
                  <a:lnTo>
                    <a:pt x="135" y="129"/>
                  </a:lnTo>
                  <a:lnTo>
                    <a:pt x="133" y="122"/>
                  </a:lnTo>
                  <a:lnTo>
                    <a:pt x="129" y="116"/>
                  </a:lnTo>
                  <a:lnTo>
                    <a:pt x="125" y="109"/>
                  </a:lnTo>
                  <a:lnTo>
                    <a:pt x="118" y="102"/>
                  </a:lnTo>
                  <a:lnTo>
                    <a:pt x="111" y="95"/>
                  </a:lnTo>
                  <a:lnTo>
                    <a:pt x="102" y="88"/>
                  </a:lnTo>
                  <a:lnTo>
                    <a:pt x="93" y="81"/>
                  </a:lnTo>
                  <a:lnTo>
                    <a:pt x="85" y="74"/>
                  </a:lnTo>
                  <a:lnTo>
                    <a:pt x="75" y="66"/>
                  </a:lnTo>
                  <a:lnTo>
                    <a:pt x="66" y="58"/>
                  </a:lnTo>
                  <a:lnTo>
                    <a:pt x="57" y="50"/>
                  </a:lnTo>
                  <a:lnTo>
                    <a:pt x="49" y="42"/>
                  </a:lnTo>
                  <a:lnTo>
                    <a:pt x="41" y="33"/>
                  </a:lnTo>
                  <a:lnTo>
                    <a:pt x="35" y="23"/>
                  </a:lnTo>
                  <a:lnTo>
                    <a:pt x="30" y="13"/>
                  </a:lnTo>
                  <a:lnTo>
                    <a:pt x="26" y="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95" name="Freeform 63"/>
            <p:cNvSpPr>
              <a:spLocks/>
            </p:cNvSpPr>
            <p:nvPr/>
          </p:nvSpPr>
          <p:spPr bwMode="auto">
            <a:xfrm>
              <a:off x="3266" y="2543"/>
              <a:ext cx="47" cy="216"/>
            </a:xfrm>
            <a:custGeom>
              <a:avLst/>
              <a:gdLst/>
              <a:ahLst/>
              <a:cxnLst>
                <a:cxn ang="0">
                  <a:pos x="26" y="0"/>
                </a:cxn>
                <a:cxn ang="0">
                  <a:pos x="0" y="44"/>
                </a:cxn>
                <a:cxn ang="0">
                  <a:pos x="1" y="45"/>
                </a:cxn>
                <a:cxn ang="0">
                  <a:pos x="6" y="48"/>
                </a:cxn>
                <a:cxn ang="0">
                  <a:pos x="12" y="52"/>
                </a:cxn>
                <a:cxn ang="0">
                  <a:pos x="19" y="58"/>
                </a:cxn>
                <a:cxn ang="0">
                  <a:pos x="26" y="64"/>
                </a:cxn>
                <a:cxn ang="0">
                  <a:pos x="33" y="72"/>
                </a:cxn>
                <a:cxn ang="0">
                  <a:pos x="39" y="80"/>
                </a:cxn>
                <a:cxn ang="0">
                  <a:pos x="43" y="89"/>
                </a:cxn>
                <a:cxn ang="0">
                  <a:pos x="45" y="96"/>
                </a:cxn>
                <a:cxn ang="0">
                  <a:pos x="46" y="101"/>
                </a:cxn>
                <a:cxn ang="0">
                  <a:pos x="47" y="104"/>
                </a:cxn>
                <a:cxn ang="0">
                  <a:pos x="47" y="105"/>
                </a:cxn>
                <a:cxn ang="0">
                  <a:pos x="47" y="104"/>
                </a:cxn>
                <a:cxn ang="0">
                  <a:pos x="46" y="103"/>
                </a:cxn>
                <a:cxn ang="0">
                  <a:pos x="47" y="102"/>
                </a:cxn>
                <a:cxn ang="0">
                  <a:pos x="49" y="100"/>
                </a:cxn>
                <a:cxn ang="0">
                  <a:pos x="52" y="96"/>
                </a:cxn>
                <a:cxn ang="0">
                  <a:pos x="55" y="91"/>
                </a:cxn>
                <a:cxn ang="0">
                  <a:pos x="58" y="85"/>
                </a:cxn>
                <a:cxn ang="0">
                  <a:pos x="62" y="79"/>
                </a:cxn>
                <a:cxn ang="0">
                  <a:pos x="65" y="71"/>
                </a:cxn>
                <a:cxn ang="0">
                  <a:pos x="67" y="62"/>
                </a:cxn>
                <a:cxn ang="0">
                  <a:pos x="69" y="55"/>
                </a:cxn>
                <a:cxn ang="0">
                  <a:pos x="69" y="46"/>
                </a:cxn>
                <a:cxn ang="0">
                  <a:pos x="68" y="38"/>
                </a:cxn>
                <a:cxn ang="0">
                  <a:pos x="64" y="29"/>
                </a:cxn>
                <a:cxn ang="0">
                  <a:pos x="59" y="21"/>
                </a:cxn>
                <a:cxn ang="0">
                  <a:pos x="51" y="13"/>
                </a:cxn>
                <a:cxn ang="0">
                  <a:pos x="40" y="7"/>
                </a:cxn>
                <a:cxn ang="0">
                  <a:pos x="26" y="0"/>
                </a:cxn>
              </a:cxnLst>
              <a:rect l="0" t="0" r="r" b="b"/>
              <a:pathLst>
                <a:path w="70" h="106">
                  <a:moveTo>
                    <a:pt x="26" y="0"/>
                  </a:moveTo>
                  <a:lnTo>
                    <a:pt x="0" y="44"/>
                  </a:lnTo>
                  <a:lnTo>
                    <a:pt x="1" y="45"/>
                  </a:lnTo>
                  <a:lnTo>
                    <a:pt x="6" y="48"/>
                  </a:lnTo>
                  <a:lnTo>
                    <a:pt x="12" y="52"/>
                  </a:lnTo>
                  <a:lnTo>
                    <a:pt x="19" y="58"/>
                  </a:lnTo>
                  <a:lnTo>
                    <a:pt x="26" y="64"/>
                  </a:lnTo>
                  <a:lnTo>
                    <a:pt x="33" y="72"/>
                  </a:lnTo>
                  <a:lnTo>
                    <a:pt x="39" y="80"/>
                  </a:lnTo>
                  <a:lnTo>
                    <a:pt x="43" y="89"/>
                  </a:lnTo>
                  <a:lnTo>
                    <a:pt x="45" y="96"/>
                  </a:lnTo>
                  <a:lnTo>
                    <a:pt x="46" y="101"/>
                  </a:lnTo>
                  <a:lnTo>
                    <a:pt x="47" y="104"/>
                  </a:lnTo>
                  <a:lnTo>
                    <a:pt x="47" y="105"/>
                  </a:lnTo>
                  <a:lnTo>
                    <a:pt x="47" y="104"/>
                  </a:lnTo>
                  <a:lnTo>
                    <a:pt x="46" y="103"/>
                  </a:lnTo>
                  <a:lnTo>
                    <a:pt x="47" y="102"/>
                  </a:lnTo>
                  <a:lnTo>
                    <a:pt x="49" y="100"/>
                  </a:lnTo>
                  <a:lnTo>
                    <a:pt x="52" y="96"/>
                  </a:lnTo>
                  <a:lnTo>
                    <a:pt x="55" y="91"/>
                  </a:lnTo>
                  <a:lnTo>
                    <a:pt x="58" y="85"/>
                  </a:lnTo>
                  <a:lnTo>
                    <a:pt x="62" y="79"/>
                  </a:lnTo>
                  <a:lnTo>
                    <a:pt x="65" y="71"/>
                  </a:lnTo>
                  <a:lnTo>
                    <a:pt x="67" y="62"/>
                  </a:lnTo>
                  <a:lnTo>
                    <a:pt x="69" y="55"/>
                  </a:lnTo>
                  <a:lnTo>
                    <a:pt x="69" y="46"/>
                  </a:lnTo>
                  <a:lnTo>
                    <a:pt x="68" y="38"/>
                  </a:lnTo>
                  <a:lnTo>
                    <a:pt x="64" y="29"/>
                  </a:lnTo>
                  <a:lnTo>
                    <a:pt x="59" y="21"/>
                  </a:lnTo>
                  <a:lnTo>
                    <a:pt x="51" y="13"/>
                  </a:lnTo>
                  <a:lnTo>
                    <a:pt x="40" y="7"/>
                  </a:lnTo>
                  <a:lnTo>
                    <a:pt x="26"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96" name="Freeform 64"/>
            <p:cNvSpPr>
              <a:spLocks/>
            </p:cNvSpPr>
            <p:nvPr/>
          </p:nvSpPr>
          <p:spPr bwMode="auto">
            <a:xfrm>
              <a:off x="3266" y="2543"/>
              <a:ext cx="51" cy="216"/>
            </a:xfrm>
            <a:custGeom>
              <a:avLst/>
              <a:gdLst/>
              <a:ahLst/>
              <a:cxnLst>
                <a:cxn ang="0">
                  <a:pos x="28" y="0"/>
                </a:cxn>
                <a:cxn ang="0">
                  <a:pos x="0" y="47"/>
                </a:cxn>
                <a:cxn ang="0">
                  <a:pos x="1" y="48"/>
                </a:cxn>
                <a:cxn ang="0">
                  <a:pos x="6" y="51"/>
                </a:cxn>
                <a:cxn ang="0">
                  <a:pos x="13" y="55"/>
                </a:cxn>
                <a:cxn ang="0">
                  <a:pos x="21" y="61"/>
                </a:cxn>
                <a:cxn ang="0">
                  <a:pos x="28" y="68"/>
                </a:cxn>
                <a:cxn ang="0">
                  <a:pos x="36" y="76"/>
                </a:cxn>
                <a:cxn ang="0">
                  <a:pos x="42" y="85"/>
                </a:cxn>
                <a:cxn ang="0">
                  <a:pos x="47" y="94"/>
                </a:cxn>
                <a:cxn ang="0">
                  <a:pos x="49" y="102"/>
                </a:cxn>
                <a:cxn ang="0">
                  <a:pos x="50" y="107"/>
                </a:cxn>
                <a:cxn ang="0">
                  <a:pos x="51" y="110"/>
                </a:cxn>
                <a:cxn ang="0">
                  <a:pos x="51" y="111"/>
                </a:cxn>
                <a:cxn ang="0">
                  <a:pos x="51" y="110"/>
                </a:cxn>
                <a:cxn ang="0">
                  <a:pos x="50" y="109"/>
                </a:cxn>
                <a:cxn ang="0">
                  <a:pos x="51" y="108"/>
                </a:cxn>
                <a:cxn ang="0">
                  <a:pos x="53" y="106"/>
                </a:cxn>
                <a:cxn ang="0">
                  <a:pos x="56" y="101"/>
                </a:cxn>
                <a:cxn ang="0">
                  <a:pos x="60" y="96"/>
                </a:cxn>
                <a:cxn ang="0">
                  <a:pos x="63" y="90"/>
                </a:cxn>
                <a:cxn ang="0">
                  <a:pos x="67" y="83"/>
                </a:cxn>
                <a:cxn ang="0">
                  <a:pos x="71" y="75"/>
                </a:cxn>
                <a:cxn ang="0">
                  <a:pos x="73" y="66"/>
                </a:cxn>
                <a:cxn ang="0">
                  <a:pos x="75" y="58"/>
                </a:cxn>
                <a:cxn ang="0">
                  <a:pos x="75" y="49"/>
                </a:cxn>
                <a:cxn ang="0">
                  <a:pos x="74" y="40"/>
                </a:cxn>
                <a:cxn ang="0">
                  <a:pos x="70" y="31"/>
                </a:cxn>
                <a:cxn ang="0">
                  <a:pos x="64" y="22"/>
                </a:cxn>
                <a:cxn ang="0">
                  <a:pos x="55" y="14"/>
                </a:cxn>
                <a:cxn ang="0">
                  <a:pos x="43" y="7"/>
                </a:cxn>
                <a:cxn ang="0">
                  <a:pos x="28" y="0"/>
                </a:cxn>
              </a:cxnLst>
              <a:rect l="0" t="0" r="r" b="b"/>
              <a:pathLst>
                <a:path w="76" h="112">
                  <a:moveTo>
                    <a:pt x="28" y="0"/>
                  </a:moveTo>
                  <a:lnTo>
                    <a:pt x="0" y="47"/>
                  </a:lnTo>
                  <a:lnTo>
                    <a:pt x="1" y="48"/>
                  </a:lnTo>
                  <a:lnTo>
                    <a:pt x="6" y="51"/>
                  </a:lnTo>
                  <a:lnTo>
                    <a:pt x="13" y="55"/>
                  </a:lnTo>
                  <a:lnTo>
                    <a:pt x="21" y="61"/>
                  </a:lnTo>
                  <a:lnTo>
                    <a:pt x="28" y="68"/>
                  </a:lnTo>
                  <a:lnTo>
                    <a:pt x="36" y="76"/>
                  </a:lnTo>
                  <a:lnTo>
                    <a:pt x="42" y="85"/>
                  </a:lnTo>
                  <a:lnTo>
                    <a:pt x="47" y="94"/>
                  </a:lnTo>
                  <a:lnTo>
                    <a:pt x="49" y="102"/>
                  </a:lnTo>
                  <a:lnTo>
                    <a:pt x="50" y="107"/>
                  </a:lnTo>
                  <a:lnTo>
                    <a:pt x="51" y="110"/>
                  </a:lnTo>
                  <a:lnTo>
                    <a:pt x="51" y="111"/>
                  </a:lnTo>
                  <a:lnTo>
                    <a:pt x="51" y="110"/>
                  </a:lnTo>
                  <a:lnTo>
                    <a:pt x="50" y="109"/>
                  </a:lnTo>
                  <a:lnTo>
                    <a:pt x="51" y="108"/>
                  </a:lnTo>
                  <a:lnTo>
                    <a:pt x="53" y="106"/>
                  </a:lnTo>
                  <a:lnTo>
                    <a:pt x="56" y="101"/>
                  </a:lnTo>
                  <a:lnTo>
                    <a:pt x="60" y="96"/>
                  </a:lnTo>
                  <a:lnTo>
                    <a:pt x="63" y="90"/>
                  </a:lnTo>
                  <a:lnTo>
                    <a:pt x="67" y="83"/>
                  </a:lnTo>
                  <a:lnTo>
                    <a:pt x="71" y="75"/>
                  </a:lnTo>
                  <a:lnTo>
                    <a:pt x="73" y="66"/>
                  </a:lnTo>
                  <a:lnTo>
                    <a:pt x="75" y="58"/>
                  </a:lnTo>
                  <a:lnTo>
                    <a:pt x="75" y="49"/>
                  </a:lnTo>
                  <a:lnTo>
                    <a:pt x="74" y="40"/>
                  </a:lnTo>
                  <a:lnTo>
                    <a:pt x="70" y="31"/>
                  </a:lnTo>
                  <a:lnTo>
                    <a:pt x="64" y="22"/>
                  </a:lnTo>
                  <a:lnTo>
                    <a:pt x="55" y="14"/>
                  </a:lnTo>
                  <a:lnTo>
                    <a:pt x="43" y="7"/>
                  </a:lnTo>
                  <a:lnTo>
                    <a:pt x="28"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97" name="Freeform 65"/>
            <p:cNvSpPr>
              <a:spLocks/>
            </p:cNvSpPr>
            <p:nvPr/>
          </p:nvSpPr>
          <p:spPr bwMode="auto">
            <a:xfrm>
              <a:off x="3190" y="2097"/>
              <a:ext cx="262" cy="216"/>
            </a:xfrm>
            <a:custGeom>
              <a:avLst/>
              <a:gdLst/>
              <a:ahLst/>
              <a:cxnLst>
                <a:cxn ang="0">
                  <a:pos x="243" y="119"/>
                </a:cxn>
                <a:cxn ang="0">
                  <a:pos x="215" y="145"/>
                </a:cxn>
                <a:cxn ang="0">
                  <a:pos x="190" y="165"/>
                </a:cxn>
                <a:cxn ang="0">
                  <a:pos x="174" y="199"/>
                </a:cxn>
                <a:cxn ang="0">
                  <a:pos x="165" y="235"/>
                </a:cxn>
                <a:cxn ang="0">
                  <a:pos x="161" y="255"/>
                </a:cxn>
                <a:cxn ang="0">
                  <a:pos x="131" y="198"/>
                </a:cxn>
                <a:cxn ang="0">
                  <a:pos x="96" y="193"/>
                </a:cxn>
                <a:cxn ang="0">
                  <a:pos x="69" y="222"/>
                </a:cxn>
                <a:cxn ang="0">
                  <a:pos x="65" y="250"/>
                </a:cxn>
                <a:cxn ang="0">
                  <a:pos x="35" y="232"/>
                </a:cxn>
                <a:cxn ang="0">
                  <a:pos x="23" y="235"/>
                </a:cxn>
                <a:cxn ang="0">
                  <a:pos x="18" y="245"/>
                </a:cxn>
                <a:cxn ang="0">
                  <a:pos x="8" y="239"/>
                </a:cxn>
                <a:cxn ang="0">
                  <a:pos x="27" y="202"/>
                </a:cxn>
                <a:cxn ang="0">
                  <a:pos x="42" y="181"/>
                </a:cxn>
                <a:cxn ang="0">
                  <a:pos x="39" y="176"/>
                </a:cxn>
                <a:cxn ang="0">
                  <a:pos x="20" y="175"/>
                </a:cxn>
                <a:cxn ang="0">
                  <a:pos x="7" y="197"/>
                </a:cxn>
                <a:cxn ang="0">
                  <a:pos x="5" y="207"/>
                </a:cxn>
                <a:cxn ang="0">
                  <a:pos x="0" y="189"/>
                </a:cxn>
                <a:cxn ang="0">
                  <a:pos x="19" y="157"/>
                </a:cxn>
                <a:cxn ang="0">
                  <a:pos x="47" y="142"/>
                </a:cxn>
                <a:cxn ang="0">
                  <a:pos x="50" y="139"/>
                </a:cxn>
                <a:cxn ang="0">
                  <a:pos x="39" y="130"/>
                </a:cxn>
                <a:cxn ang="0">
                  <a:pos x="17" y="136"/>
                </a:cxn>
                <a:cxn ang="0">
                  <a:pos x="6" y="143"/>
                </a:cxn>
                <a:cxn ang="0">
                  <a:pos x="1" y="128"/>
                </a:cxn>
                <a:cxn ang="0">
                  <a:pos x="5" y="97"/>
                </a:cxn>
                <a:cxn ang="0">
                  <a:pos x="28" y="91"/>
                </a:cxn>
                <a:cxn ang="0">
                  <a:pos x="33" y="90"/>
                </a:cxn>
                <a:cxn ang="0">
                  <a:pos x="57" y="64"/>
                </a:cxn>
                <a:cxn ang="0">
                  <a:pos x="61" y="55"/>
                </a:cxn>
                <a:cxn ang="0">
                  <a:pos x="91" y="40"/>
                </a:cxn>
                <a:cxn ang="0">
                  <a:pos x="114" y="31"/>
                </a:cxn>
                <a:cxn ang="0">
                  <a:pos x="178" y="31"/>
                </a:cxn>
                <a:cxn ang="0">
                  <a:pos x="210" y="30"/>
                </a:cxn>
                <a:cxn ang="0">
                  <a:pos x="201" y="14"/>
                </a:cxn>
                <a:cxn ang="0">
                  <a:pos x="192" y="3"/>
                </a:cxn>
                <a:cxn ang="0">
                  <a:pos x="195" y="0"/>
                </a:cxn>
                <a:cxn ang="0">
                  <a:pos x="220" y="5"/>
                </a:cxn>
                <a:cxn ang="0">
                  <a:pos x="244" y="22"/>
                </a:cxn>
                <a:cxn ang="0">
                  <a:pos x="276" y="21"/>
                </a:cxn>
                <a:cxn ang="0">
                  <a:pos x="308" y="60"/>
                </a:cxn>
                <a:cxn ang="0">
                  <a:pos x="321" y="85"/>
                </a:cxn>
                <a:cxn ang="0">
                  <a:pos x="342" y="90"/>
                </a:cxn>
                <a:cxn ang="0">
                  <a:pos x="367" y="78"/>
                </a:cxn>
                <a:cxn ang="0">
                  <a:pos x="375" y="78"/>
                </a:cxn>
                <a:cxn ang="0">
                  <a:pos x="382" y="95"/>
                </a:cxn>
                <a:cxn ang="0">
                  <a:pos x="367" y="120"/>
                </a:cxn>
                <a:cxn ang="0">
                  <a:pos x="344" y="136"/>
                </a:cxn>
                <a:cxn ang="0">
                  <a:pos x="310" y="141"/>
                </a:cxn>
                <a:cxn ang="0">
                  <a:pos x="272" y="127"/>
                </a:cxn>
              </a:cxnLst>
              <a:rect l="0" t="0" r="r" b="b"/>
              <a:pathLst>
                <a:path w="383" h="257">
                  <a:moveTo>
                    <a:pt x="251" y="111"/>
                  </a:moveTo>
                  <a:lnTo>
                    <a:pt x="250" y="112"/>
                  </a:lnTo>
                  <a:lnTo>
                    <a:pt x="248" y="115"/>
                  </a:lnTo>
                  <a:lnTo>
                    <a:pt x="243" y="119"/>
                  </a:lnTo>
                  <a:lnTo>
                    <a:pt x="238" y="125"/>
                  </a:lnTo>
                  <a:lnTo>
                    <a:pt x="231" y="131"/>
                  </a:lnTo>
                  <a:lnTo>
                    <a:pt x="223" y="138"/>
                  </a:lnTo>
                  <a:lnTo>
                    <a:pt x="215" y="145"/>
                  </a:lnTo>
                  <a:lnTo>
                    <a:pt x="204" y="150"/>
                  </a:lnTo>
                  <a:lnTo>
                    <a:pt x="199" y="153"/>
                  </a:lnTo>
                  <a:lnTo>
                    <a:pt x="194" y="159"/>
                  </a:lnTo>
                  <a:lnTo>
                    <a:pt x="190" y="165"/>
                  </a:lnTo>
                  <a:lnTo>
                    <a:pt x="185" y="173"/>
                  </a:lnTo>
                  <a:lnTo>
                    <a:pt x="181" y="181"/>
                  </a:lnTo>
                  <a:lnTo>
                    <a:pt x="178" y="190"/>
                  </a:lnTo>
                  <a:lnTo>
                    <a:pt x="174" y="199"/>
                  </a:lnTo>
                  <a:lnTo>
                    <a:pt x="172" y="208"/>
                  </a:lnTo>
                  <a:lnTo>
                    <a:pt x="169" y="218"/>
                  </a:lnTo>
                  <a:lnTo>
                    <a:pt x="167" y="226"/>
                  </a:lnTo>
                  <a:lnTo>
                    <a:pt x="165" y="235"/>
                  </a:lnTo>
                  <a:lnTo>
                    <a:pt x="164" y="241"/>
                  </a:lnTo>
                  <a:lnTo>
                    <a:pt x="162" y="247"/>
                  </a:lnTo>
                  <a:lnTo>
                    <a:pt x="161" y="252"/>
                  </a:lnTo>
                  <a:lnTo>
                    <a:pt x="161" y="255"/>
                  </a:lnTo>
                  <a:lnTo>
                    <a:pt x="161" y="256"/>
                  </a:lnTo>
                  <a:lnTo>
                    <a:pt x="140" y="256"/>
                  </a:lnTo>
                  <a:lnTo>
                    <a:pt x="133" y="199"/>
                  </a:lnTo>
                  <a:lnTo>
                    <a:pt x="131" y="198"/>
                  </a:lnTo>
                  <a:lnTo>
                    <a:pt x="125" y="196"/>
                  </a:lnTo>
                  <a:lnTo>
                    <a:pt x="117" y="194"/>
                  </a:lnTo>
                  <a:lnTo>
                    <a:pt x="106" y="193"/>
                  </a:lnTo>
                  <a:lnTo>
                    <a:pt x="96" y="193"/>
                  </a:lnTo>
                  <a:lnTo>
                    <a:pt x="86" y="195"/>
                  </a:lnTo>
                  <a:lnTo>
                    <a:pt x="78" y="200"/>
                  </a:lnTo>
                  <a:lnTo>
                    <a:pt x="72" y="210"/>
                  </a:lnTo>
                  <a:lnTo>
                    <a:pt x="69" y="222"/>
                  </a:lnTo>
                  <a:lnTo>
                    <a:pt x="67" y="231"/>
                  </a:lnTo>
                  <a:lnTo>
                    <a:pt x="65" y="238"/>
                  </a:lnTo>
                  <a:lnTo>
                    <a:pt x="65" y="245"/>
                  </a:lnTo>
                  <a:lnTo>
                    <a:pt x="65" y="250"/>
                  </a:lnTo>
                  <a:lnTo>
                    <a:pt x="65" y="254"/>
                  </a:lnTo>
                  <a:lnTo>
                    <a:pt x="65" y="256"/>
                  </a:lnTo>
                  <a:lnTo>
                    <a:pt x="36" y="232"/>
                  </a:lnTo>
                  <a:lnTo>
                    <a:pt x="35" y="232"/>
                  </a:lnTo>
                  <a:lnTo>
                    <a:pt x="33" y="232"/>
                  </a:lnTo>
                  <a:lnTo>
                    <a:pt x="30" y="232"/>
                  </a:lnTo>
                  <a:lnTo>
                    <a:pt x="27" y="233"/>
                  </a:lnTo>
                  <a:lnTo>
                    <a:pt x="23" y="235"/>
                  </a:lnTo>
                  <a:lnTo>
                    <a:pt x="20" y="237"/>
                  </a:lnTo>
                  <a:lnTo>
                    <a:pt x="18" y="241"/>
                  </a:lnTo>
                  <a:lnTo>
                    <a:pt x="19" y="245"/>
                  </a:lnTo>
                  <a:lnTo>
                    <a:pt x="18" y="245"/>
                  </a:lnTo>
                  <a:lnTo>
                    <a:pt x="15" y="245"/>
                  </a:lnTo>
                  <a:lnTo>
                    <a:pt x="12" y="245"/>
                  </a:lnTo>
                  <a:lnTo>
                    <a:pt x="10" y="243"/>
                  </a:lnTo>
                  <a:lnTo>
                    <a:pt x="8" y="239"/>
                  </a:lnTo>
                  <a:lnTo>
                    <a:pt x="8" y="234"/>
                  </a:lnTo>
                  <a:lnTo>
                    <a:pt x="12" y="225"/>
                  </a:lnTo>
                  <a:lnTo>
                    <a:pt x="19" y="214"/>
                  </a:lnTo>
                  <a:lnTo>
                    <a:pt x="27" y="202"/>
                  </a:lnTo>
                  <a:lnTo>
                    <a:pt x="33" y="193"/>
                  </a:lnTo>
                  <a:lnTo>
                    <a:pt x="37" y="187"/>
                  </a:lnTo>
                  <a:lnTo>
                    <a:pt x="40" y="183"/>
                  </a:lnTo>
                  <a:lnTo>
                    <a:pt x="42" y="181"/>
                  </a:lnTo>
                  <a:lnTo>
                    <a:pt x="43" y="179"/>
                  </a:lnTo>
                  <a:lnTo>
                    <a:pt x="43" y="178"/>
                  </a:lnTo>
                  <a:lnTo>
                    <a:pt x="42" y="178"/>
                  </a:lnTo>
                  <a:lnTo>
                    <a:pt x="39" y="176"/>
                  </a:lnTo>
                  <a:lnTo>
                    <a:pt x="35" y="175"/>
                  </a:lnTo>
                  <a:lnTo>
                    <a:pt x="31" y="174"/>
                  </a:lnTo>
                  <a:lnTo>
                    <a:pt x="25" y="174"/>
                  </a:lnTo>
                  <a:lnTo>
                    <a:pt x="20" y="175"/>
                  </a:lnTo>
                  <a:lnTo>
                    <a:pt x="15" y="179"/>
                  </a:lnTo>
                  <a:lnTo>
                    <a:pt x="12" y="186"/>
                  </a:lnTo>
                  <a:lnTo>
                    <a:pt x="10" y="192"/>
                  </a:lnTo>
                  <a:lnTo>
                    <a:pt x="7" y="197"/>
                  </a:lnTo>
                  <a:lnTo>
                    <a:pt x="6" y="201"/>
                  </a:lnTo>
                  <a:lnTo>
                    <a:pt x="6" y="204"/>
                  </a:lnTo>
                  <a:lnTo>
                    <a:pt x="5" y="206"/>
                  </a:lnTo>
                  <a:lnTo>
                    <a:pt x="5" y="207"/>
                  </a:lnTo>
                  <a:lnTo>
                    <a:pt x="4" y="205"/>
                  </a:lnTo>
                  <a:lnTo>
                    <a:pt x="3" y="201"/>
                  </a:lnTo>
                  <a:lnTo>
                    <a:pt x="1" y="195"/>
                  </a:lnTo>
                  <a:lnTo>
                    <a:pt x="0" y="189"/>
                  </a:lnTo>
                  <a:lnTo>
                    <a:pt x="0" y="181"/>
                  </a:lnTo>
                  <a:lnTo>
                    <a:pt x="3" y="172"/>
                  </a:lnTo>
                  <a:lnTo>
                    <a:pt x="9" y="164"/>
                  </a:lnTo>
                  <a:lnTo>
                    <a:pt x="19" y="157"/>
                  </a:lnTo>
                  <a:lnTo>
                    <a:pt x="30" y="151"/>
                  </a:lnTo>
                  <a:lnTo>
                    <a:pt x="37" y="148"/>
                  </a:lnTo>
                  <a:lnTo>
                    <a:pt x="43" y="144"/>
                  </a:lnTo>
                  <a:lnTo>
                    <a:pt x="47" y="142"/>
                  </a:lnTo>
                  <a:lnTo>
                    <a:pt x="49" y="141"/>
                  </a:lnTo>
                  <a:lnTo>
                    <a:pt x="50" y="140"/>
                  </a:lnTo>
                  <a:lnTo>
                    <a:pt x="51" y="140"/>
                  </a:lnTo>
                  <a:lnTo>
                    <a:pt x="50" y="139"/>
                  </a:lnTo>
                  <a:lnTo>
                    <a:pt x="49" y="137"/>
                  </a:lnTo>
                  <a:lnTo>
                    <a:pt x="47" y="135"/>
                  </a:lnTo>
                  <a:lnTo>
                    <a:pt x="43" y="132"/>
                  </a:lnTo>
                  <a:lnTo>
                    <a:pt x="39" y="130"/>
                  </a:lnTo>
                  <a:lnTo>
                    <a:pt x="34" y="129"/>
                  </a:lnTo>
                  <a:lnTo>
                    <a:pt x="29" y="130"/>
                  </a:lnTo>
                  <a:lnTo>
                    <a:pt x="23" y="132"/>
                  </a:lnTo>
                  <a:lnTo>
                    <a:pt x="17" y="136"/>
                  </a:lnTo>
                  <a:lnTo>
                    <a:pt x="12" y="139"/>
                  </a:lnTo>
                  <a:lnTo>
                    <a:pt x="9" y="141"/>
                  </a:lnTo>
                  <a:lnTo>
                    <a:pt x="7" y="142"/>
                  </a:lnTo>
                  <a:lnTo>
                    <a:pt x="6" y="143"/>
                  </a:lnTo>
                  <a:lnTo>
                    <a:pt x="5" y="143"/>
                  </a:lnTo>
                  <a:lnTo>
                    <a:pt x="4" y="141"/>
                  </a:lnTo>
                  <a:lnTo>
                    <a:pt x="3" y="136"/>
                  </a:lnTo>
                  <a:lnTo>
                    <a:pt x="1" y="128"/>
                  </a:lnTo>
                  <a:lnTo>
                    <a:pt x="0" y="119"/>
                  </a:lnTo>
                  <a:lnTo>
                    <a:pt x="0" y="111"/>
                  </a:lnTo>
                  <a:lnTo>
                    <a:pt x="2" y="103"/>
                  </a:lnTo>
                  <a:lnTo>
                    <a:pt x="5" y="97"/>
                  </a:lnTo>
                  <a:lnTo>
                    <a:pt x="12" y="94"/>
                  </a:lnTo>
                  <a:lnTo>
                    <a:pt x="19" y="93"/>
                  </a:lnTo>
                  <a:lnTo>
                    <a:pt x="24" y="92"/>
                  </a:lnTo>
                  <a:lnTo>
                    <a:pt x="28" y="91"/>
                  </a:lnTo>
                  <a:lnTo>
                    <a:pt x="31" y="91"/>
                  </a:lnTo>
                  <a:lnTo>
                    <a:pt x="32" y="90"/>
                  </a:lnTo>
                  <a:lnTo>
                    <a:pt x="32" y="90"/>
                  </a:lnTo>
                  <a:lnTo>
                    <a:pt x="33" y="90"/>
                  </a:lnTo>
                  <a:lnTo>
                    <a:pt x="26" y="62"/>
                  </a:lnTo>
                  <a:lnTo>
                    <a:pt x="58" y="65"/>
                  </a:lnTo>
                  <a:lnTo>
                    <a:pt x="58" y="64"/>
                  </a:lnTo>
                  <a:lnTo>
                    <a:pt x="57" y="64"/>
                  </a:lnTo>
                  <a:lnTo>
                    <a:pt x="56" y="63"/>
                  </a:lnTo>
                  <a:lnTo>
                    <a:pt x="56" y="60"/>
                  </a:lnTo>
                  <a:lnTo>
                    <a:pt x="58" y="58"/>
                  </a:lnTo>
                  <a:lnTo>
                    <a:pt x="61" y="55"/>
                  </a:lnTo>
                  <a:lnTo>
                    <a:pt x="67" y="52"/>
                  </a:lnTo>
                  <a:lnTo>
                    <a:pt x="76" y="47"/>
                  </a:lnTo>
                  <a:lnTo>
                    <a:pt x="85" y="44"/>
                  </a:lnTo>
                  <a:lnTo>
                    <a:pt x="91" y="40"/>
                  </a:lnTo>
                  <a:lnTo>
                    <a:pt x="96" y="37"/>
                  </a:lnTo>
                  <a:lnTo>
                    <a:pt x="100" y="34"/>
                  </a:lnTo>
                  <a:lnTo>
                    <a:pt x="106" y="32"/>
                  </a:lnTo>
                  <a:lnTo>
                    <a:pt x="114" y="31"/>
                  </a:lnTo>
                  <a:lnTo>
                    <a:pt x="126" y="30"/>
                  </a:lnTo>
                  <a:lnTo>
                    <a:pt x="144" y="30"/>
                  </a:lnTo>
                  <a:lnTo>
                    <a:pt x="161" y="30"/>
                  </a:lnTo>
                  <a:lnTo>
                    <a:pt x="178" y="31"/>
                  </a:lnTo>
                  <a:lnTo>
                    <a:pt x="190" y="31"/>
                  </a:lnTo>
                  <a:lnTo>
                    <a:pt x="200" y="31"/>
                  </a:lnTo>
                  <a:lnTo>
                    <a:pt x="206" y="31"/>
                  </a:lnTo>
                  <a:lnTo>
                    <a:pt x="210" y="30"/>
                  </a:lnTo>
                  <a:lnTo>
                    <a:pt x="210" y="27"/>
                  </a:lnTo>
                  <a:lnTo>
                    <a:pt x="208" y="22"/>
                  </a:lnTo>
                  <a:lnTo>
                    <a:pt x="204" y="18"/>
                  </a:lnTo>
                  <a:lnTo>
                    <a:pt x="201" y="14"/>
                  </a:lnTo>
                  <a:lnTo>
                    <a:pt x="197" y="10"/>
                  </a:lnTo>
                  <a:lnTo>
                    <a:pt x="195" y="7"/>
                  </a:lnTo>
                  <a:lnTo>
                    <a:pt x="193" y="5"/>
                  </a:lnTo>
                  <a:lnTo>
                    <a:pt x="192" y="3"/>
                  </a:lnTo>
                  <a:lnTo>
                    <a:pt x="191" y="2"/>
                  </a:lnTo>
                  <a:lnTo>
                    <a:pt x="190" y="1"/>
                  </a:lnTo>
                  <a:lnTo>
                    <a:pt x="191" y="1"/>
                  </a:lnTo>
                  <a:lnTo>
                    <a:pt x="195" y="0"/>
                  </a:lnTo>
                  <a:lnTo>
                    <a:pt x="200" y="0"/>
                  </a:lnTo>
                  <a:lnTo>
                    <a:pt x="206" y="0"/>
                  </a:lnTo>
                  <a:lnTo>
                    <a:pt x="213" y="2"/>
                  </a:lnTo>
                  <a:lnTo>
                    <a:pt x="220" y="5"/>
                  </a:lnTo>
                  <a:lnTo>
                    <a:pt x="226" y="9"/>
                  </a:lnTo>
                  <a:lnTo>
                    <a:pt x="232" y="16"/>
                  </a:lnTo>
                  <a:lnTo>
                    <a:pt x="238" y="21"/>
                  </a:lnTo>
                  <a:lnTo>
                    <a:pt x="244" y="22"/>
                  </a:lnTo>
                  <a:lnTo>
                    <a:pt x="252" y="22"/>
                  </a:lnTo>
                  <a:lnTo>
                    <a:pt x="259" y="21"/>
                  </a:lnTo>
                  <a:lnTo>
                    <a:pt x="267" y="21"/>
                  </a:lnTo>
                  <a:lnTo>
                    <a:pt x="276" y="21"/>
                  </a:lnTo>
                  <a:lnTo>
                    <a:pt x="285" y="26"/>
                  </a:lnTo>
                  <a:lnTo>
                    <a:pt x="293" y="36"/>
                  </a:lnTo>
                  <a:lnTo>
                    <a:pt x="301" y="49"/>
                  </a:lnTo>
                  <a:lnTo>
                    <a:pt x="308" y="60"/>
                  </a:lnTo>
                  <a:lnTo>
                    <a:pt x="312" y="68"/>
                  </a:lnTo>
                  <a:lnTo>
                    <a:pt x="315" y="75"/>
                  </a:lnTo>
                  <a:lnTo>
                    <a:pt x="318" y="81"/>
                  </a:lnTo>
                  <a:lnTo>
                    <a:pt x="321" y="85"/>
                  </a:lnTo>
                  <a:lnTo>
                    <a:pt x="324" y="88"/>
                  </a:lnTo>
                  <a:lnTo>
                    <a:pt x="329" y="90"/>
                  </a:lnTo>
                  <a:lnTo>
                    <a:pt x="335" y="91"/>
                  </a:lnTo>
                  <a:lnTo>
                    <a:pt x="342" y="90"/>
                  </a:lnTo>
                  <a:lnTo>
                    <a:pt x="349" y="87"/>
                  </a:lnTo>
                  <a:lnTo>
                    <a:pt x="356" y="84"/>
                  </a:lnTo>
                  <a:lnTo>
                    <a:pt x="362" y="81"/>
                  </a:lnTo>
                  <a:lnTo>
                    <a:pt x="367" y="78"/>
                  </a:lnTo>
                  <a:lnTo>
                    <a:pt x="371" y="76"/>
                  </a:lnTo>
                  <a:lnTo>
                    <a:pt x="372" y="76"/>
                  </a:lnTo>
                  <a:lnTo>
                    <a:pt x="373" y="76"/>
                  </a:lnTo>
                  <a:lnTo>
                    <a:pt x="375" y="78"/>
                  </a:lnTo>
                  <a:lnTo>
                    <a:pt x="378" y="80"/>
                  </a:lnTo>
                  <a:lnTo>
                    <a:pt x="380" y="84"/>
                  </a:lnTo>
                  <a:lnTo>
                    <a:pt x="382" y="89"/>
                  </a:lnTo>
                  <a:lnTo>
                    <a:pt x="382" y="95"/>
                  </a:lnTo>
                  <a:lnTo>
                    <a:pt x="380" y="103"/>
                  </a:lnTo>
                  <a:lnTo>
                    <a:pt x="375" y="111"/>
                  </a:lnTo>
                  <a:lnTo>
                    <a:pt x="372" y="115"/>
                  </a:lnTo>
                  <a:lnTo>
                    <a:pt x="367" y="120"/>
                  </a:lnTo>
                  <a:lnTo>
                    <a:pt x="362" y="125"/>
                  </a:lnTo>
                  <a:lnTo>
                    <a:pt x="356" y="129"/>
                  </a:lnTo>
                  <a:lnTo>
                    <a:pt x="350" y="133"/>
                  </a:lnTo>
                  <a:lnTo>
                    <a:pt x="344" y="136"/>
                  </a:lnTo>
                  <a:lnTo>
                    <a:pt x="336" y="139"/>
                  </a:lnTo>
                  <a:lnTo>
                    <a:pt x="328" y="140"/>
                  </a:lnTo>
                  <a:lnTo>
                    <a:pt x="320" y="141"/>
                  </a:lnTo>
                  <a:lnTo>
                    <a:pt x="310" y="141"/>
                  </a:lnTo>
                  <a:lnTo>
                    <a:pt x="301" y="140"/>
                  </a:lnTo>
                  <a:lnTo>
                    <a:pt x="291" y="137"/>
                  </a:lnTo>
                  <a:lnTo>
                    <a:pt x="282" y="133"/>
                  </a:lnTo>
                  <a:lnTo>
                    <a:pt x="272" y="127"/>
                  </a:lnTo>
                  <a:lnTo>
                    <a:pt x="262" y="120"/>
                  </a:lnTo>
                  <a:lnTo>
                    <a:pt x="251" y="111"/>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098" name="Freeform 66"/>
            <p:cNvSpPr>
              <a:spLocks/>
            </p:cNvSpPr>
            <p:nvPr/>
          </p:nvSpPr>
          <p:spPr bwMode="auto">
            <a:xfrm>
              <a:off x="3190" y="2097"/>
              <a:ext cx="266" cy="216"/>
            </a:xfrm>
            <a:custGeom>
              <a:avLst/>
              <a:gdLst/>
              <a:ahLst/>
              <a:cxnLst>
                <a:cxn ang="0">
                  <a:pos x="252" y="118"/>
                </a:cxn>
                <a:cxn ang="0">
                  <a:pos x="227" y="141"/>
                </a:cxn>
                <a:cxn ang="0">
                  <a:pos x="197" y="163"/>
                </a:cxn>
                <a:cxn ang="0">
                  <a:pos x="181" y="194"/>
                </a:cxn>
                <a:cxn ang="0">
                  <a:pos x="170" y="231"/>
                </a:cxn>
                <a:cxn ang="0">
                  <a:pos x="164" y="258"/>
                </a:cxn>
                <a:cxn ang="0">
                  <a:pos x="135" y="204"/>
                </a:cxn>
                <a:cxn ang="0">
                  <a:pos x="108" y="198"/>
                </a:cxn>
                <a:cxn ang="0">
                  <a:pos x="73" y="215"/>
                </a:cxn>
                <a:cxn ang="0">
                  <a:pos x="66" y="251"/>
                </a:cxn>
                <a:cxn ang="0">
                  <a:pos x="37" y="237"/>
                </a:cxn>
                <a:cxn ang="0">
                  <a:pos x="27" y="238"/>
                </a:cxn>
                <a:cxn ang="0">
                  <a:pos x="19" y="251"/>
                </a:cxn>
                <a:cxn ang="0">
                  <a:pos x="10" y="249"/>
                </a:cxn>
                <a:cxn ang="0">
                  <a:pos x="19" y="219"/>
                </a:cxn>
                <a:cxn ang="0">
                  <a:pos x="41" y="187"/>
                </a:cxn>
                <a:cxn ang="0">
                  <a:pos x="43" y="182"/>
                </a:cxn>
                <a:cxn ang="0">
                  <a:pos x="25" y="178"/>
                </a:cxn>
                <a:cxn ang="0">
                  <a:pos x="10" y="197"/>
                </a:cxn>
                <a:cxn ang="0">
                  <a:pos x="5" y="211"/>
                </a:cxn>
                <a:cxn ang="0">
                  <a:pos x="1" y="200"/>
                </a:cxn>
                <a:cxn ang="0">
                  <a:pos x="9" y="168"/>
                </a:cxn>
                <a:cxn ang="0">
                  <a:pos x="44" y="147"/>
                </a:cxn>
                <a:cxn ang="0">
                  <a:pos x="52" y="143"/>
                </a:cxn>
                <a:cxn ang="0">
                  <a:pos x="44" y="135"/>
                </a:cxn>
                <a:cxn ang="0">
                  <a:pos x="23" y="135"/>
                </a:cxn>
                <a:cxn ang="0">
                  <a:pos x="7" y="145"/>
                </a:cxn>
                <a:cxn ang="0">
                  <a:pos x="3" y="139"/>
                </a:cxn>
                <a:cxn ang="0">
                  <a:pos x="2" y="105"/>
                </a:cxn>
                <a:cxn ang="0">
                  <a:pos x="24" y="94"/>
                </a:cxn>
                <a:cxn ang="0">
                  <a:pos x="33" y="92"/>
                </a:cxn>
                <a:cxn ang="0">
                  <a:pos x="59" y="66"/>
                </a:cxn>
                <a:cxn ang="0">
                  <a:pos x="59" y="59"/>
                </a:cxn>
                <a:cxn ang="0">
                  <a:pos x="86" y="45"/>
                </a:cxn>
                <a:cxn ang="0">
                  <a:pos x="108" y="33"/>
                </a:cxn>
                <a:cxn ang="0">
                  <a:pos x="164" y="31"/>
                </a:cxn>
                <a:cxn ang="0">
                  <a:pos x="209" y="32"/>
                </a:cxn>
                <a:cxn ang="0">
                  <a:pos x="207" y="18"/>
                </a:cxn>
                <a:cxn ang="0">
                  <a:pos x="196" y="5"/>
                </a:cxn>
                <a:cxn ang="0">
                  <a:pos x="194" y="1"/>
                </a:cxn>
                <a:cxn ang="0">
                  <a:pos x="216" y="2"/>
                </a:cxn>
                <a:cxn ang="0">
                  <a:pos x="242" y="22"/>
                </a:cxn>
                <a:cxn ang="0">
                  <a:pos x="271" y="21"/>
                </a:cxn>
                <a:cxn ang="0">
                  <a:pos x="306" y="50"/>
                </a:cxn>
                <a:cxn ang="0">
                  <a:pos x="323" y="83"/>
                </a:cxn>
                <a:cxn ang="0">
                  <a:pos x="340" y="93"/>
                </a:cxn>
                <a:cxn ang="0">
                  <a:pos x="368" y="83"/>
                </a:cxn>
                <a:cxn ang="0">
                  <a:pos x="379" y="78"/>
                </a:cxn>
                <a:cxn ang="0">
                  <a:pos x="388" y="91"/>
                </a:cxn>
                <a:cxn ang="0">
                  <a:pos x="378" y="118"/>
                </a:cxn>
                <a:cxn ang="0">
                  <a:pos x="355" y="136"/>
                </a:cxn>
                <a:cxn ang="0">
                  <a:pos x="325" y="144"/>
                </a:cxn>
                <a:cxn ang="0">
                  <a:pos x="286" y="136"/>
                </a:cxn>
              </a:cxnLst>
              <a:rect l="0" t="0" r="r" b="b"/>
              <a:pathLst>
                <a:path w="389" h="263">
                  <a:moveTo>
                    <a:pt x="255" y="114"/>
                  </a:moveTo>
                  <a:lnTo>
                    <a:pt x="255" y="114"/>
                  </a:lnTo>
                  <a:lnTo>
                    <a:pt x="254" y="115"/>
                  </a:lnTo>
                  <a:lnTo>
                    <a:pt x="252" y="118"/>
                  </a:lnTo>
                  <a:lnTo>
                    <a:pt x="247" y="122"/>
                  </a:lnTo>
                  <a:lnTo>
                    <a:pt x="242" y="128"/>
                  </a:lnTo>
                  <a:lnTo>
                    <a:pt x="235" y="134"/>
                  </a:lnTo>
                  <a:lnTo>
                    <a:pt x="227" y="141"/>
                  </a:lnTo>
                  <a:lnTo>
                    <a:pt x="218" y="148"/>
                  </a:lnTo>
                  <a:lnTo>
                    <a:pt x="207" y="154"/>
                  </a:lnTo>
                  <a:lnTo>
                    <a:pt x="202" y="157"/>
                  </a:lnTo>
                  <a:lnTo>
                    <a:pt x="197" y="163"/>
                  </a:lnTo>
                  <a:lnTo>
                    <a:pt x="193" y="169"/>
                  </a:lnTo>
                  <a:lnTo>
                    <a:pt x="188" y="177"/>
                  </a:lnTo>
                  <a:lnTo>
                    <a:pt x="184" y="185"/>
                  </a:lnTo>
                  <a:lnTo>
                    <a:pt x="181" y="194"/>
                  </a:lnTo>
                  <a:lnTo>
                    <a:pt x="177" y="204"/>
                  </a:lnTo>
                  <a:lnTo>
                    <a:pt x="175" y="213"/>
                  </a:lnTo>
                  <a:lnTo>
                    <a:pt x="172" y="223"/>
                  </a:lnTo>
                  <a:lnTo>
                    <a:pt x="170" y="231"/>
                  </a:lnTo>
                  <a:lnTo>
                    <a:pt x="168" y="240"/>
                  </a:lnTo>
                  <a:lnTo>
                    <a:pt x="167" y="247"/>
                  </a:lnTo>
                  <a:lnTo>
                    <a:pt x="165" y="253"/>
                  </a:lnTo>
                  <a:lnTo>
                    <a:pt x="164" y="258"/>
                  </a:lnTo>
                  <a:lnTo>
                    <a:pt x="164" y="261"/>
                  </a:lnTo>
                  <a:lnTo>
                    <a:pt x="164" y="262"/>
                  </a:lnTo>
                  <a:lnTo>
                    <a:pt x="142" y="262"/>
                  </a:lnTo>
                  <a:lnTo>
                    <a:pt x="135" y="204"/>
                  </a:lnTo>
                  <a:lnTo>
                    <a:pt x="133" y="203"/>
                  </a:lnTo>
                  <a:lnTo>
                    <a:pt x="127" y="201"/>
                  </a:lnTo>
                  <a:lnTo>
                    <a:pt x="119" y="199"/>
                  </a:lnTo>
                  <a:lnTo>
                    <a:pt x="108" y="198"/>
                  </a:lnTo>
                  <a:lnTo>
                    <a:pt x="98" y="198"/>
                  </a:lnTo>
                  <a:lnTo>
                    <a:pt x="87" y="200"/>
                  </a:lnTo>
                  <a:lnTo>
                    <a:pt x="79" y="205"/>
                  </a:lnTo>
                  <a:lnTo>
                    <a:pt x="73" y="215"/>
                  </a:lnTo>
                  <a:lnTo>
                    <a:pt x="70" y="227"/>
                  </a:lnTo>
                  <a:lnTo>
                    <a:pt x="68" y="236"/>
                  </a:lnTo>
                  <a:lnTo>
                    <a:pt x="66" y="244"/>
                  </a:lnTo>
                  <a:lnTo>
                    <a:pt x="66" y="251"/>
                  </a:lnTo>
                  <a:lnTo>
                    <a:pt x="66" y="256"/>
                  </a:lnTo>
                  <a:lnTo>
                    <a:pt x="66" y="260"/>
                  </a:lnTo>
                  <a:lnTo>
                    <a:pt x="66" y="262"/>
                  </a:lnTo>
                  <a:lnTo>
                    <a:pt x="37" y="237"/>
                  </a:lnTo>
                  <a:lnTo>
                    <a:pt x="36" y="237"/>
                  </a:lnTo>
                  <a:lnTo>
                    <a:pt x="34" y="237"/>
                  </a:lnTo>
                  <a:lnTo>
                    <a:pt x="30" y="237"/>
                  </a:lnTo>
                  <a:lnTo>
                    <a:pt x="27" y="238"/>
                  </a:lnTo>
                  <a:lnTo>
                    <a:pt x="23" y="240"/>
                  </a:lnTo>
                  <a:lnTo>
                    <a:pt x="20" y="243"/>
                  </a:lnTo>
                  <a:lnTo>
                    <a:pt x="18" y="247"/>
                  </a:lnTo>
                  <a:lnTo>
                    <a:pt x="19" y="251"/>
                  </a:lnTo>
                  <a:lnTo>
                    <a:pt x="18" y="251"/>
                  </a:lnTo>
                  <a:lnTo>
                    <a:pt x="15" y="251"/>
                  </a:lnTo>
                  <a:lnTo>
                    <a:pt x="12" y="251"/>
                  </a:lnTo>
                  <a:lnTo>
                    <a:pt x="10" y="249"/>
                  </a:lnTo>
                  <a:lnTo>
                    <a:pt x="8" y="245"/>
                  </a:lnTo>
                  <a:lnTo>
                    <a:pt x="8" y="239"/>
                  </a:lnTo>
                  <a:lnTo>
                    <a:pt x="12" y="230"/>
                  </a:lnTo>
                  <a:lnTo>
                    <a:pt x="19" y="219"/>
                  </a:lnTo>
                  <a:lnTo>
                    <a:pt x="27" y="207"/>
                  </a:lnTo>
                  <a:lnTo>
                    <a:pt x="34" y="198"/>
                  </a:lnTo>
                  <a:lnTo>
                    <a:pt x="38" y="191"/>
                  </a:lnTo>
                  <a:lnTo>
                    <a:pt x="41" y="187"/>
                  </a:lnTo>
                  <a:lnTo>
                    <a:pt x="43" y="185"/>
                  </a:lnTo>
                  <a:lnTo>
                    <a:pt x="44" y="183"/>
                  </a:lnTo>
                  <a:lnTo>
                    <a:pt x="44" y="182"/>
                  </a:lnTo>
                  <a:lnTo>
                    <a:pt x="43" y="182"/>
                  </a:lnTo>
                  <a:lnTo>
                    <a:pt x="40" y="180"/>
                  </a:lnTo>
                  <a:lnTo>
                    <a:pt x="36" y="179"/>
                  </a:lnTo>
                  <a:lnTo>
                    <a:pt x="31" y="178"/>
                  </a:lnTo>
                  <a:lnTo>
                    <a:pt x="25" y="178"/>
                  </a:lnTo>
                  <a:lnTo>
                    <a:pt x="20" y="179"/>
                  </a:lnTo>
                  <a:lnTo>
                    <a:pt x="15" y="183"/>
                  </a:lnTo>
                  <a:lnTo>
                    <a:pt x="12" y="190"/>
                  </a:lnTo>
                  <a:lnTo>
                    <a:pt x="10" y="197"/>
                  </a:lnTo>
                  <a:lnTo>
                    <a:pt x="7" y="202"/>
                  </a:lnTo>
                  <a:lnTo>
                    <a:pt x="6" y="206"/>
                  </a:lnTo>
                  <a:lnTo>
                    <a:pt x="6" y="209"/>
                  </a:lnTo>
                  <a:lnTo>
                    <a:pt x="5" y="211"/>
                  </a:lnTo>
                  <a:lnTo>
                    <a:pt x="5" y="212"/>
                  </a:lnTo>
                  <a:lnTo>
                    <a:pt x="4" y="210"/>
                  </a:lnTo>
                  <a:lnTo>
                    <a:pt x="3" y="206"/>
                  </a:lnTo>
                  <a:lnTo>
                    <a:pt x="1" y="200"/>
                  </a:lnTo>
                  <a:lnTo>
                    <a:pt x="0" y="193"/>
                  </a:lnTo>
                  <a:lnTo>
                    <a:pt x="0" y="185"/>
                  </a:lnTo>
                  <a:lnTo>
                    <a:pt x="3" y="176"/>
                  </a:lnTo>
                  <a:lnTo>
                    <a:pt x="9" y="168"/>
                  </a:lnTo>
                  <a:lnTo>
                    <a:pt x="19" y="161"/>
                  </a:lnTo>
                  <a:lnTo>
                    <a:pt x="30" y="155"/>
                  </a:lnTo>
                  <a:lnTo>
                    <a:pt x="38" y="151"/>
                  </a:lnTo>
                  <a:lnTo>
                    <a:pt x="44" y="147"/>
                  </a:lnTo>
                  <a:lnTo>
                    <a:pt x="48" y="145"/>
                  </a:lnTo>
                  <a:lnTo>
                    <a:pt x="50" y="144"/>
                  </a:lnTo>
                  <a:lnTo>
                    <a:pt x="51" y="143"/>
                  </a:lnTo>
                  <a:lnTo>
                    <a:pt x="52" y="143"/>
                  </a:lnTo>
                  <a:lnTo>
                    <a:pt x="51" y="142"/>
                  </a:lnTo>
                  <a:lnTo>
                    <a:pt x="50" y="140"/>
                  </a:lnTo>
                  <a:lnTo>
                    <a:pt x="48" y="138"/>
                  </a:lnTo>
                  <a:lnTo>
                    <a:pt x="44" y="135"/>
                  </a:lnTo>
                  <a:lnTo>
                    <a:pt x="40" y="133"/>
                  </a:lnTo>
                  <a:lnTo>
                    <a:pt x="35" y="132"/>
                  </a:lnTo>
                  <a:lnTo>
                    <a:pt x="29" y="133"/>
                  </a:lnTo>
                  <a:lnTo>
                    <a:pt x="23" y="135"/>
                  </a:lnTo>
                  <a:lnTo>
                    <a:pt x="17" y="139"/>
                  </a:lnTo>
                  <a:lnTo>
                    <a:pt x="12" y="142"/>
                  </a:lnTo>
                  <a:lnTo>
                    <a:pt x="9" y="144"/>
                  </a:lnTo>
                  <a:lnTo>
                    <a:pt x="7" y="145"/>
                  </a:lnTo>
                  <a:lnTo>
                    <a:pt x="6" y="146"/>
                  </a:lnTo>
                  <a:lnTo>
                    <a:pt x="5" y="146"/>
                  </a:lnTo>
                  <a:lnTo>
                    <a:pt x="4" y="144"/>
                  </a:lnTo>
                  <a:lnTo>
                    <a:pt x="3" y="139"/>
                  </a:lnTo>
                  <a:lnTo>
                    <a:pt x="1" y="131"/>
                  </a:lnTo>
                  <a:lnTo>
                    <a:pt x="0" y="122"/>
                  </a:lnTo>
                  <a:lnTo>
                    <a:pt x="0" y="114"/>
                  </a:lnTo>
                  <a:lnTo>
                    <a:pt x="2" y="105"/>
                  </a:lnTo>
                  <a:lnTo>
                    <a:pt x="5" y="99"/>
                  </a:lnTo>
                  <a:lnTo>
                    <a:pt x="12" y="96"/>
                  </a:lnTo>
                  <a:lnTo>
                    <a:pt x="19" y="95"/>
                  </a:lnTo>
                  <a:lnTo>
                    <a:pt x="24" y="94"/>
                  </a:lnTo>
                  <a:lnTo>
                    <a:pt x="28" y="93"/>
                  </a:lnTo>
                  <a:lnTo>
                    <a:pt x="31" y="93"/>
                  </a:lnTo>
                  <a:lnTo>
                    <a:pt x="32" y="92"/>
                  </a:lnTo>
                  <a:lnTo>
                    <a:pt x="33" y="92"/>
                  </a:lnTo>
                  <a:lnTo>
                    <a:pt x="34" y="92"/>
                  </a:lnTo>
                  <a:lnTo>
                    <a:pt x="26" y="63"/>
                  </a:lnTo>
                  <a:lnTo>
                    <a:pt x="59" y="67"/>
                  </a:lnTo>
                  <a:lnTo>
                    <a:pt x="59" y="66"/>
                  </a:lnTo>
                  <a:lnTo>
                    <a:pt x="58" y="65"/>
                  </a:lnTo>
                  <a:lnTo>
                    <a:pt x="57" y="64"/>
                  </a:lnTo>
                  <a:lnTo>
                    <a:pt x="57" y="61"/>
                  </a:lnTo>
                  <a:lnTo>
                    <a:pt x="59" y="59"/>
                  </a:lnTo>
                  <a:lnTo>
                    <a:pt x="62" y="56"/>
                  </a:lnTo>
                  <a:lnTo>
                    <a:pt x="68" y="53"/>
                  </a:lnTo>
                  <a:lnTo>
                    <a:pt x="77" y="48"/>
                  </a:lnTo>
                  <a:lnTo>
                    <a:pt x="86" y="45"/>
                  </a:lnTo>
                  <a:lnTo>
                    <a:pt x="92" y="41"/>
                  </a:lnTo>
                  <a:lnTo>
                    <a:pt x="97" y="38"/>
                  </a:lnTo>
                  <a:lnTo>
                    <a:pt x="102" y="35"/>
                  </a:lnTo>
                  <a:lnTo>
                    <a:pt x="108" y="33"/>
                  </a:lnTo>
                  <a:lnTo>
                    <a:pt x="116" y="32"/>
                  </a:lnTo>
                  <a:lnTo>
                    <a:pt x="128" y="31"/>
                  </a:lnTo>
                  <a:lnTo>
                    <a:pt x="146" y="31"/>
                  </a:lnTo>
                  <a:lnTo>
                    <a:pt x="164" y="31"/>
                  </a:lnTo>
                  <a:lnTo>
                    <a:pt x="181" y="32"/>
                  </a:lnTo>
                  <a:lnTo>
                    <a:pt x="193" y="32"/>
                  </a:lnTo>
                  <a:lnTo>
                    <a:pt x="203" y="32"/>
                  </a:lnTo>
                  <a:lnTo>
                    <a:pt x="209" y="32"/>
                  </a:lnTo>
                  <a:lnTo>
                    <a:pt x="213" y="31"/>
                  </a:lnTo>
                  <a:lnTo>
                    <a:pt x="213" y="28"/>
                  </a:lnTo>
                  <a:lnTo>
                    <a:pt x="211" y="23"/>
                  </a:lnTo>
                  <a:lnTo>
                    <a:pt x="207" y="18"/>
                  </a:lnTo>
                  <a:lnTo>
                    <a:pt x="204" y="14"/>
                  </a:lnTo>
                  <a:lnTo>
                    <a:pt x="200" y="10"/>
                  </a:lnTo>
                  <a:lnTo>
                    <a:pt x="198" y="7"/>
                  </a:lnTo>
                  <a:lnTo>
                    <a:pt x="196" y="5"/>
                  </a:lnTo>
                  <a:lnTo>
                    <a:pt x="195" y="3"/>
                  </a:lnTo>
                  <a:lnTo>
                    <a:pt x="194" y="2"/>
                  </a:lnTo>
                  <a:lnTo>
                    <a:pt x="193" y="1"/>
                  </a:lnTo>
                  <a:lnTo>
                    <a:pt x="194" y="1"/>
                  </a:lnTo>
                  <a:lnTo>
                    <a:pt x="198" y="0"/>
                  </a:lnTo>
                  <a:lnTo>
                    <a:pt x="203" y="0"/>
                  </a:lnTo>
                  <a:lnTo>
                    <a:pt x="209" y="0"/>
                  </a:lnTo>
                  <a:lnTo>
                    <a:pt x="216" y="2"/>
                  </a:lnTo>
                  <a:lnTo>
                    <a:pt x="223" y="5"/>
                  </a:lnTo>
                  <a:lnTo>
                    <a:pt x="230" y="9"/>
                  </a:lnTo>
                  <a:lnTo>
                    <a:pt x="236" y="16"/>
                  </a:lnTo>
                  <a:lnTo>
                    <a:pt x="242" y="22"/>
                  </a:lnTo>
                  <a:lnTo>
                    <a:pt x="248" y="23"/>
                  </a:lnTo>
                  <a:lnTo>
                    <a:pt x="256" y="23"/>
                  </a:lnTo>
                  <a:lnTo>
                    <a:pt x="263" y="21"/>
                  </a:lnTo>
                  <a:lnTo>
                    <a:pt x="271" y="21"/>
                  </a:lnTo>
                  <a:lnTo>
                    <a:pt x="280" y="22"/>
                  </a:lnTo>
                  <a:lnTo>
                    <a:pt x="289" y="27"/>
                  </a:lnTo>
                  <a:lnTo>
                    <a:pt x="298" y="37"/>
                  </a:lnTo>
                  <a:lnTo>
                    <a:pt x="306" y="50"/>
                  </a:lnTo>
                  <a:lnTo>
                    <a:pt x="313" y="61"/>
                  </a:lnTo>
                  <a:lnTo>
                    <a:pt x="317" y="70"/>
                  </a:lnTo>
                  <a:lnTo>
                    <a:pt x="320" y="77"/>
                  </a:lnTo>
                  <a:lnTo>
                    <a:pt x="323" y="83"/>
                  </a:lnTo>
                  <a:lnTo>
                    <a:pt x="326" y="87"/>
                  </a:lnTo>
                  <a:lnTo>
                    <a:pt x="329" y="90"/>
                  </a:lnTo>
                  <a:lnTo>
                    <a:pt x="334" y="92"/>
                  </a:lnTo>
                  <a:lnTo>
                    <a:pt x="340" y="93"/>
                  </a:lnTo>
                  <a:lnTo>
                    <a:pt x="347" y="92"/>
                  </a:lnTo>
                  <a:lnTo>
                    <a:pt x="354" y="89"/>
                  </a:lnTo>
                  <a:lnTo>
                    <a:pt x="362" y="86"/>
                  </a:lnTo>
                  <a:lnTo>
                    <a:pt x="368" y="83"/>
                  </a:lnTo>
                  <a:lnTo>
                    <a:pt x="373" y="80"/>
                  </a:lnTo>
                  <a:lnTo>
                    <a:pt x="377" y="78"/>
                  </a:lnTo>
                  <a:lnTo>
                    <a:pt x="378" y="78"/>
                  </a:lnTo>
                  <a:lnTo>
                    <a:pt x="379" y="78"/>
                  </a:lnTo>
                  <a:lnTo>
                    <a:pt x="381" y="80"/>
                  </a:lnTo>
                  <a:lnTo>
                    <a:pt x="384" y="82"/>
                  </a:lnTo>
                  <a:lnTo>
                    <a:pt x="386" y="86"/>
                  </a:lnTo>
                  <a:lnTo>
                    <a:pt x="388" y="91"/>
                  </a:lnTo>
                  <a:lnTo>
                    <a:pt x="388" y="97"/>
                  </a:lnTo>
                  <a:lnTo>
                    <a:pt x="386" y="105"/>
                  </a:lnTo>
                  <a:lnTo>
                    <a:pt x="381" y="114"/>
                  </a:lnTo>
                  <a:lnTo>
                    <a:pt x="378" y="118"/>
                  </a:lnTo>
                  <a:lnTo>
                    <a:pt x="373" y="123"/>
                  </a:lnTo>
                  <a:lnTo>
                    <a:pt x="368" y="128"/>
                  </a:lnTo>
                  <a:lnTo>
                    <a:pt x="362" y="132"/>
                  </a:lnTo>
                  <a:lnTo>
                    <a:pt x="355" y="136"/>
                  </a:lnTo>
                  <a:lnTo>
                    <a:pt x="349" y="139"/>
                  </a:lnTo>
                  <a:lnTo>
                    <a:pt x="341" y="142"/>
                  </a:lnTo>
                  <a:lnTo>
                    <a:pt x="333" y="143"/>
                  </a:lnTo>
                  <a:lnTo>
                    <a:pt x="325" y="144"/>
                  </a:lnTo>
                  <a:lnTo>
                    <a:pt x="315" y="144"/>
                  </a:lnTo>
                  <a:lnTo>
                    <a:pt x="306" y="143"/>
                  </a:lnTo>
                  <a:lnTo>
                    <a:pt x="296" y="140"/>
                  </a:lnTo>
                  <a:lnTo>
                    <a:pt x="286" y="136"/>
                  </a:lnTo>
                  <a:lnTo>
                    <a:pt x="276" y="130"/>
                  </a:lnTo>
                  <a:lnTo>
                    <a:pt x="266" y="123"/>
                  </a:lnTo>
                  <a:lnTo>
                    <a:pt x="255" y="114"/>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099" name="Freeform 67"/>
            <p:cNvSpPr>
              <a:spLocks/>
            </p:cNvSpPr>
            <p:nvPr/>
          </p:nvSpPr>
          <p:spPr bwMode="auto">
            <a:xfrm>
              <a:off x="3330" y="2262"/>
              <a:ext cx="81" cy="216"/>
            </a:xfrm>
            <a:custGeom>
              <a:avLst/>
              <a:gdLst/>
              <a:ahLst/>
              <a:cxnLst>
                <a:cxn ang="0">
                  <a:pos x="62" y="70"/>
                </a:cxn>
                <a:cxn ang="0">
                  <a:pos x="62" y="72"/>
                </a:cxn>
                <a:cxn ang="0">
                  <a:pos x="61" y="78"/>
                </a:cxn>
                <a:cxn ang="0">
                  <a:pos x="60" y="86"/>
                </a:cxn>
                <a:cxn ang="0">
                  <a:pos x="57" y="96"/>
                </a:cxn>
                <a:cxn ang="0">
                  <a:pos x="53" y="107"/>
                </a:cxn>
                <a:cxn ang="0">
                  <a:pos x="48" y="118"/>
                </a:cxn>
                <a:cxn ang="0">
                  <a:pos x="39" y="127"/>
                </a:cxn>
                <a:cxn ang="0">
                  <a:pos x="28" y="136"/>
                </a:cxn>
                <a:cxn ang="0">
                  <a:pos x="22" y="138"/>
                </a:cxn>
                <a:cxn ang="0">
                  <a:pos x="16" y="139"/>
                </a:cxn>
                <a:cxn ang="0">
                  <a:pos x="11" y="139"/>
                </a:cxn>
                <a:cxn ang="0">
                  <a:pos x="8" y="138"/>
                </a:cxn>
                <a:cxn ang="0">
                  <a:pos x="5" y="135"/>
                </a:cxn>
                <a:cxn ang="0">
                  <a:pos x="2" y="132"/>
                </a:cxn>
                <a:cxn ang="0">
                  <a:pos x="1" y="127"/>
                </a:cxn>
                <a:cxn ang="0">
                  <a:pos x="0" y="121"/>
                </a:cxn>
                <a:cxn ang="0">
                  <a:pos x="0" y="114"/>
                </a:cxn>
                <a:cxn ang="0">
                  <a:pos x="1" y="105"/>
                </a:cxn>
                <a:cxn ang="0">
                  <a:pos x="3" y="97"/>
                </a:cxn>
                <a:cxn ang="0">
                  <a:pos x="5" y="87"/>
                </a:cxn>
                <a:cxn ang="0">
                  <a:pos x="9" y="76"/>
                </a:cxn>
                <a:cxn ang="0">
                  <a:pos x="13" y="64"/>
                </a:cxn>
                <a:cxn ang="0">
                  <a:pos x="18" y="52"/>
                </a:cxn>
                <a:cxn ang="0">
                  <a:pos x="24" y="38"/>
                </a:cxn>
                <a:cxn ang="0">
                  <a:pos x="36" y="17"/>
                </a:cxn>
                <a:cxn ang="0">
                  <a:pos x="47" y="7"/>
                </a:cxn>
                <a:cxn ang="0">
                  <a:pos x="54" y="4"/>
                </a:cxn>
                <a:cxn ang="0">
                  <a:pos x="61" y="8"/>
                </a:cxn>
                <a:cxn ang="0">
                  <a:pos x="66" y="14"/>
                </a:cxn>
                <a:cxn ang="0">
                  <a:pos x="69" y="22"/>
                </a:cxn>
                <a:cxn ang="0">
                  <a:pos x="71" y="29"/>
                </a:cxn>
                <a:cxn ang="0">
                  <a:pos x="72" y="32"/>
                </a:cxn>
                <a:cxn ang="0">
                  <a:pos x="72" y="30"/>
                </a:cxn>
                <a:cxn ang="0">
                  <a:pos x="74" y="26"/>
                </a:cxn>
                <a:cxn ang="0">
                  <a:pos x="76" y="21"/>
                </a:cxn>
                <a:cxn ang="0">
                  <a:pos x="79" y="14"/>
                </a:cxn>
                <a:cxn ang="0">
                  <a:pos x="83" y="9"/>
                </a:cxn>
                <a:cxn ang="0">
                  <a:pos x="87" y="4"/>
                </a:cxn>
                <a:cxn ang="0">
                  <a:pos x="91" y="1"/>
                </a:cxn>
                <a:cxn ang="0">
                  <a:pos x="96" y="0"/>
                </a:cxn>
                <a:cxn ang="0">
                  <a:pos x="101" y="2"/>
                </a:cxn>
                <a:cxn ang="0">
                  <a:pos x="106" y="7"/>
                </a:cxn>
                <a:cxn ang="0">
                  <a:pos x="109" y="12"/>
                </a:cxn>
                <a:cxn ang="0">
                  <a:pos x="113" y="18"/>
                </a:cxn>
                <a:cxn ang="0">
                  <a:pos x="116" y="25"/>
                </a:cxn>
                <a:cxn ang="0">
                  <a:pos x="117" y="33"/>
                </a:cxn>
                <a:cxn ang="0">
                  <a:pos x="118" y="41"/>
                </a:cxn>
                <a:cxn ang="0">
                  <a:pos x="117" y="49"/>
                </a:cxn>
                <a:cxn ang="0">
                  <a:pos x="62" y="70"/>
                </a:cxn>
              </a:cxnLst>
              <a:rect l="0" t="0" r="r" b="b"/>
              <a:pathLst>
                <a:path w="119" h="140">
                  <a:moveTo>
                    <a:pt x="62" y="70"/>
                  </a:moveTo>
                  <a:lnTo>
                    <a:pt x="62" y="72"/>
                  </a:lnTo>
                  <a:lnTo>
                    <a:pt x="61" y="78"/>
                  </a:lnTo>
                  <a:lnTo>
                    <a:pt x="60" y="86"/>
                  </a:lnTo>
                  <a:lnTo>
                    <a:pt x="57" y="96"/>
                  </a:lnTo>
                  <a:lnTo>
                    <a:pt x="53" y="107"/>
                  </a:lnTo>
                  <a:lnTo>
                    <a:pt x="48" y="118"/>
                  </a:lnTo>
                  <a:lnTo>
                    <a:pt x="39" y="127"/>
                  </a:lnTo>
                  <a:lnTo>
                    <a:pt x="28" y="136"/>
                  </a:lnTo>
                  <a:lnTo>
                    <a:pt x="22" y="138"/>
                  </a:lnTo>
                  <a:lnTo>
                    <a:pt x="16" y="139"/>
                  </a:lnTo>
                  <a:lnTo>
                    <a:pt x="11" y="139"/>
                  </a:lnTo>
                  <a:lnTo>
                    <a:pt x="8" y="138"/>
                  </a:lnTo>
                  <a:lnTo>
                    <a:pt x="5" y="135"/>
                  </a:lnTo>
                  <a:lnTo>
                    <a:pt x="2" y="132"/>
                  </a:lnTo>
                  <a:lnTo>
                    <a:pt x="1" y="127"/>
                  </a:lnTo>
                  <a:lnTo>
                    <a:pt x="0" y="121"/>
                  </a:lnTo>
                  <a:lnTo>
                    <a:pt x="0" y="114"/>
                  </a:lnTo>
                  <a:lnTo>
                    <a:pt x="1" y="105"/>
                  </a:lnTo>
                  <a:lnTo>
                    <a:pt x="3" y="97"/>
                  </a:lnTo>
                  <a:lnTo>
                    <a:pt x="5" y="87"/>
                  </a:lnTo>
                  <a:lnTo>
                    <a:pt x="9" y="76"/>
                  </a:lnTo>
                  <a:lnTo>
                    <a:pt x="13" y="64"/>
                  </a:lnTo>
                  <a:lnTo>
                    <a:pt x="18" y="52"/>
                  </a:lnTo>
                  <a:lnTo>
                    <a:pt x="24" y="38"/>
                  </a:lnTo>
                  <a:lnTo>
                    <a:pt x="36" y="17"/>
                  </a:lnTo>
                  <a:lnTo>
                    <a:pt x="47" y="7"/>
                  </a:lnTo>
                  <a:lnTo>
                    <a:pt x="54" y="4"/>
                  </a:lnTo>
                  <a:lnTo>
                    <a:pt x="61" y="8"/>
                  </a:lnTo>
                  <a:lnTo>
                    <a:pt x="66" y="14"/>
                  </a:lnTo>
                  <a:lnTo>
                    <a:pt x="69" y="22"/>
                  </a:lnTo>
                  <a:lnTo>
                    <a:pt x="71" y="29"/>
                  </a:lnTo>
                  <a:lnTo>
                    <a:pt x="72" y="32"/>
                  </a:lnTo>
                  <a:lnTo>
                    <a:pt x="72" y="30"/>
                  </a:lnTo>
                  <a:lnTo>
                    <a:pt x="74" y="26"/>
                  </a:lnTo>
                  <a:lnTo>
                    <a:pt x="76" y="21"/>
                  </a:lnTo>
                  <a:lnTo>
                    <a:pt x="79" y="14"/>
                  </a:lnTo>
                  <a:lnTo>
                    <a:pt x="83" y="9"/>
                  </a:lnTo>
                  <a:lnTo>
                    <a:pt x="87" y="4"/>
                  </a:lnTo>
                  <a:lnTo>
                    <a:pt x="91" y="1"/>
                  </a:lnTo>
                  <a:lnTo>
                    <a:pt x="96" y="0"/>
                  </a:lnTo>
                  <a:lnTo>
                    <a:pt x="101" y="2"/>
                  </a:lnTo>
                  <a:lnTo>
                    <a:pt x="106" y="7"/>
                  </a:lnTo>
                  <a:lnTo>
                    <a:pt x="109" y="12"/>
                  </a:lnTo>
                  <a:lnTo>
                    <a:pt x="113" y="18"/>
                  </a:lnTo>
                  <a:lnTo>
                    <a:pt x="116" y="25"/>
                  </a:lnTo>
                  <a:lnTo>
                    <a:pt x="117" y="33"/>
                  </a:lnTo>
                  <a:lnTo>
                    <a:pt x="118" y="41"/>
                  </a:lnTo>
                  <a:lnTo>
                    <a:pt x="117" y="49"/>
                  </a:lnTo>
                  <a:lnTo>
                    <a:pt x="62" y="7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00" name="Freeform 68"/>
            <p:cNvSpPr>
              <a:spLocks/>
            </p:cNvSpPr>
            <p:nvPr/>
          </p:nvSpPr>
          <p:spPr bwMode="auto">
            <a:xfrm>
              <a:off x="3330" y="2262"/>
              <a:ext cx="85" cy="216"/>
            </a:xfrm>
            <a:custGeom>
              <a:avLst/>
              <a:gdLst/>
              <a:ahLst/>
              <a:cxnLst>
                <a:cxn ang="0">
                  <a:pos x="65" y="73"/>
                </a:cxn>
                <a:cxn ang="0">
                  <a:pos x="65" y="73"/>
                </a:cxn>
                <a:cxn ang="0">
                  <a:pos x="65" y="75"/>
                </a:cxn>
                <a:cxn ang="0">
                  <a:pos x="64" y="81"/>
                </a:cxn>
                <a:cxn ang="0">
                  <a:pos x="63" y="90"/>
                </a:cxn>
                <a:cxn ang="0">
                  <a:pos x="60" y="100"/>
                </a:cxn>
                <a:cxn ang="0">
                  <a:pos x="56" y="112"/>
                </a:cxn>
                <a:cxn ang="0">
                  <a:pos x="50" y="123"/>
                </a:cxn>
                <a:cxn ang="0">
                  <a:pos x="41" y="133"/>
                </a:cxn>
                <a:cxn ang="0">
                  <a:pos x="29" y="142"/>
                </a:cxn>
                <a:cxn ang="0">
                  <a:pos x="23" y="144"/>
                </a:cxn>
                <a:cxn ang="0">
                  <a:pos x="17" y="145"/>
                </a:cxn>
                <a:cxn ang="0">
                  <a:pos x="12" y="145"/>
                </a:cxn>
                <a:cxn ang="0">
                  <a:pos x="8" y="144"/>
                </a:cxn>
                <a:cxn ang="0">
                  <a:pos x="5" y="141"/>
                </a:cxn>
                <a:cxn ang="0">
                  <a:pos x="2" y="138"/>
                </a:cxn>
                <a:cxn ang="0">
                  <a:pos x="1" y="132"/>
                </a:cxn>
                <a:cxn ang="0">
                  <a:pos x="0" y="126"/>
                </a:cxn>
                <a:cxn ang="0">
                  <a:pos x="0" y="119"/>
                </a:cxn>
                <a:cxn ang="0">
                  <a:pos x="1" y="110"/>
                </a:cxn>
                <a:cxn ang="0">
                  <a:pos x="3" y="101"/>
                </a:cxn>
                <a:cxn ang="0">
                  <a:pos x="5" y="91"/>
                </a:cxn>
                <a:cxn ang="0">
                  <a:pos x="9" y="79"/>
                </a:cxn>
                <a:cxn ang="0">
                  <a:pos x="14" y="67"/>
                </a:cxn>
                <a:cxn ang="0">
                  <a:pos x="19" y="54"/>
                </a:cxn>
                <a:cxn ang="0">
                  <a:pos x="25" y="40"/>
                </a:cxn>
                <a:cxn ang="0">
                  <a:pos x="38" y="18"/>
                </a:cxn>
                <a:cxn ang="0">
                  <a:pos x="49" y="7"/>
                </a:cxn>
                <a:cxn ang="0">
                  <a:pos x="57" y="4"/>
                </a:cxn>
                <a:cxn ang="0">
                  <a:pos x="64" y="8"/>
                </a:cxn>
                <a:cxn ang="0">
                  <a:pos x="69" y="15"/>
                </a:cxn>
                <a:cxn ang="0">
                  <a:pos x="73" y="23"/>
                </a:cxn>
                <a:cxn ang="0">
                  <a:pos x="75" y="30"/>
                </a:cxn>
                <a:cxn ang="0">
                  <a:pos x="76" y="33"/>
                </a:cxn>
                <a:cxn ang="0">
                  <a:pos x="76" y="31"/>
                </a:cxn>
                <a:cxn ang="0">
                  <a:pos x="78" y="27"/>
                </a:cxn>
                <a:cxn ang="0">
                  <a:pos x="80" y="22"/>
                </a:cxn>
                <a:cxn ang="0">
                  <a:pos x="83" y="15"/>
                </a:cxn>
                <a:cxn ang="0">
                  <a:pos x="87" y="9"/>
                </a:cxn>
                <a:cxn ang="0">
                  <a:pos x="91" y="4"/>
                </a:cxn>
                <a:cxn ang="0">
                  <a:pos x="96" y="1"/>
                </a:cxn>
                <a:cxn ang="0">
                  <a:pos x="101" y="0"/>
                </a:cxn>
                <a:cxn ang="0">
                  <a:pos x="106" y="2"/>
                </a:cxn>
                <a:cxn ang="0">
                  <a:pos x="111" y="7"/>
                </a:cxn>
                <a:cxn ang="0">
                  <a:pos x="115" y="12"/>
                </a:cxn>
                <a:cxn ang="0">
                  <a:pos x="119" y="19"/>
                </a:cxn>
                <a:cxn ang="0">
                  <a:pos x="122" y="26"/>
                </a:cxn>
                <a:cxn ang="0">
                  <a:pos x="123" y="34"/>
                </a:cxn>
                <a:cxn ang="0">
                  <a:pos x="124" y="43"/>
                </a:cxn>
                <a:cxn ang="0">
                  <a:pos x="123" y="51"/>
                </a:cxn>
                <a:cxn ang="0">
                  <a:pos x="65" y="73"/>
                </a:cxn>
              </a:cxnLst>
              <a:rect l="0" t="0" r="r" b="b"/>
              <a:pathLst>
                <a:path w="125" h="146">
                  <a:moveTo>
                    <a:pt x="65" y="73"/>
                  </a:moveTo>
                  <a:lnTo>
                    <a:pt x="65" y="73"/>
                  </a:lnTo>
                  <a:lnTo>
                    <a:pt x="65" y="75"/>
                  </a:lnTo>
                  <a:lnTo>
                    <a:pt x="64" y="81"/>
                  </a:lnTo>
                  <a:lnTo>
                    <a:pt x="63" y="90"/>
                  </a:lnTo>
                  <a:lnTo>
                    <a:pt x="60" y="100"/>
                  </a:lnTo>
                  <a:lnTo>
                    <a:pt x="56" y="112"/>
                  </a:lnTo>
                  <a:lnTo>
                    <a:pt x="50" y="123"/>
                  </a:lnTo>
                  <a:lnTo>
                    <a:pt x="41" y="133"/>
                  </a:lnTo>
                  <a:lnTo>
                    <a:pt x="29" y="142"/>
                  </a:lnTo>
                  <a:lnTo>
                    <a:pt x="23" y="144"/>
                  </a:lnTo>
                  <a:lnTo>
                    <a:pt x="17" y="145"/>
                  </a:lnTo>
                  <a:lnTo>
                    <a:pt x="12" y="145"/>
                  </a:lnTo>
                  <a:lnTo>
                    <a:pt x="8" y="144"/>
                  </a:lnTo>
                  <a:lnTo>
                    <a:pt x="5" y="141"/>
                  </a:lnTo>
                  <a:lnTo>
                    <a:pt x="2" y="138"/>
                  </a:lnTo>
                  <a:lnTo>
                    <a:pt x="1" y="132"/>
                  </a:lnTo>
                  <a:lnTo>
                    <a:pt x="0" y="126"/>
                  </a:lnTo>
                  <a:lnTo>
                    <a:pt x="0" y="119"/>
                  </a:lnTo>
                  <a:lnTo>
                    <a:pt x="1" y="110"/>
                  </a:lnTo>
                  <a:lnTo>
                    <a:pt x="3" y="101"/>
                  </a:lnTo>
                  <a:lnTo>
                    <a:pt x="5" y="91"/>
                  </a:lnTo>
                  <a:lnTo>
                    <a:pt x="9" y="79"/>
                  </a:lnTo>
                  <a:lnTo>
                    <a:pt x="14" y="67"/>
                  </a:lnTo>
                  <a:lnTo>
                    <a:pt x="19" y="54"/>
                  </a:lnTo>
                  <a:lnTo>
                    <a:pt x="25" y="40"/>
                  </a:lnTo>
                  <a:lnTo>
                    <a:pt x="38" y="18"/>
                  </a:lnTo>
                  <a:lnTo>
                    <a:pt x="49" y="7"/>
                  </a:lnTo>
                  <a:lnTo>
                    <a:pt x="57" y="4"/>
                  </a:lnTo>
                  <a:lnTo>
                    <a:pt x="64" y="8"/>
                  </a:lnTo>
                  <a:lnTo>
                    <a:pt x="69" y="15"/>
                  </a:lnTo>
                  <a:lnTo>
                    <a:pt x="73" y="23"/>
                  </a:lnTo>
                  <a:lnTo>
                    <a:pt x="75" y="30"/>
                  </a:lnTo>
                  <a:lnTo>
                    <a:pt x="76" y="33"/>
                  </a:lnTo>
                  <a:lnTo>
                    <a:pt x="76" y="31"/>
                  </a:lnTo>
                  <a:lnTo>
                    <a:pt x="78" y="27"/>
                  </a:lnTo>
                  <a:lnTo>
                    <a:pt x="80" y="22"/>
                  </a:lnTo>
                  <a:lnTo>
                    <a:pt x="83" y="15"/>
                  </a:lnTo>
                  <a:lnTo>
                    <a:pt x="87" y="9"/>
                  </a:lnTo>
                  <a:lnTo>
                    <a:pt x="91" y="4"/>
                  </a:lnTo>
                  <a:lnTo>
                    <a:pt x="96" y="1"/>
                  </a:lnTo>
                  <a:lnTo>
                    <a:pt x="101" y="0"/>
                  </a:lnTo>
                  <a:lnTo>
                    <a:pt x="106" y="2"/>
                  </a:lnTo>
                  <a:lnTo>
                    <a:pt x="111" y="7"/>
                  </a:lnTo>
                  <a:lnTo>
                    <a:pt x="115" y="12"/>
                  </a:lnTo>
                  <a:lnTo>
                    <a:pt x="119" y="19"/>
                  </a:lnTo>
                  <a:lnTo>
                    <a:pt x="122" y="26"/>
                  </a:lnTo>
                  <a:lnTo>
                    <a:pt x="123" y="34"/>
                  </a:lnTo>
                  <a:lnTo>
                    <a:pt x="124" y="43"/>
                  </a:lnTo>
                  <a:lnTo>
                    <a:pt x="123" y="51"/>
                  </a:lnTo>
                  <a:lnTo>
                    <a:pt x="65" y="73"/>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01" name="Freeform 69"/>
            <p:cNvSpPr>
              <a:spLocks/>
            </p:cNvSpPr>
            <p:nvPr/>
          </p:nvSpPr>
          <p:spPr bwMode="auto">
            <a:xfrm>
              <a:off x="3330" y="2262"/>
              <a:ext cx="85" cy="216"/>
            </a:xfrm>
            <a:custGeom>
              <a:avLst/>
              <a:gdLst/>
              <a:ahLst/>
              <a:cxnLst>
                <a:cxn ang="0">
                  <a:pos x="65" y="73"/>
                </a:cxn>
                <a:cxn ang="0">
                  <a:pos x="65" y="73"/>
                </a:cxn>
                <a:cxn ang="0">
                  <a:pos x="65" y="75"/>
                </a:cxn>
                <a:cxn ang="0">
                  <a:pos x="64" y="81"/>
                </a:cxn>
                <a:cxn ang="0">
                  <a:pos x="63" y="90"/>
                </a:cxn>
                <a:cxn ang="0">
                  <a:pos x="60" y="100"/>
                </a:cxn>
                <a:cxn ang="0">
                  <a:pos x="56" y="112"/>
                </a:cxn>
                <a:cxn ang="0">
                  <a:pos x="50" y="123"/>
                </a:cxn>
                <a:cxn ang="0">
                  <a:pos x="41" y="133"/>
                </a:cxn>
                <a:cxn ang="0">
                  <a:pos x="29" y="142"/>
                </a:cxn>
                <a:cxn ang="0">
                  <a:pos x="23" y="144"/>
                </a:cxn>
                <a:cxn ang="0">
                  <a:pos x="17" y="145"/>
                </a:cxn>
                <a:cxn ang="0">
                  <a:pos x="12" y="145"/>
                </a:cxn>
                <a:cxn ang="0">
                  <a:pos x="8" y="144"/>
                </a:cxn>
                <a:cxn ang="0">
                  <a:pos x="5" y="141"/>
                </a:cxn>
                <a:cxn ang="0">
                  <a:pos x="2" y="138"/>
                </a:cxn>
                <a:cxn ang="0">
                  <a:pos x="1" y="132"/>
                </a:cxn>
                <a:cxn ang="0">
                  <a:pos x="0" y="126"/>
                </a:cxn>
                <a:cxn ang="0">
                  <a:pos x="0" y="119"/>
                </a:cxn>
                <a:cxn ang="0">
                  <a:pos x="1" y="110"/>
                </a:cxn>
                <a:cxn ang="0">
                  <a:pos x="3" y="101"/>
                </a:cxn>
                <a:cxn ang="0">
                  <a:pos x="5" y="91"/>
                </a:cxn>
                <a:cxn ang="0">
                  <a:pos x="9" y="79"/>
                </a:cxn>
                <a:cxn ang="0">
                  <a:pos x="14" y="67"/>
                </a:cxn>
                <a:cxn ang="0">
                  <a:pos x="19" y="54"/>
                </a:cxn>
                <a:cxn ang="0">
                  <a:pos x="25" y="40"/>
                </a:cxn>
                <a:cxn ang="0">
                  <a:pos x="38" y="18"/>
                </a:cxn>
                <a:cxn ang="0">
                  <a:pos x="49" y="7"/>
                </a:cxn>
                <a:cxn ang="0">
                  <a:pos x="57" y="4"/>
                </a:cxn>
                <a:cxn ang="0">
                  <a:pos x="64" y="8"/>
                </a:cxn>
                <a:cxn ang="0">
                  <a:pos x="69" y="15"/>
                </a:cxn>
                <a:cxn ang="0">
                  <a:pos x="73" y="23"/>
                </a:cxn>
                <a:cxn ang="0">
                  <a:pos x="75" y="30"/>
                </a:cxn>
                <a:cxn ang="0">
                  <a:pos x="76" y="33"/>
                </a:cxn>
                <a:cxn ang="0">
                  <a:pos x="76" y="31"/>
                </a:cxn>
                <a:cxn ang="0">
                  <a:pos x="78" y="27"/>
                </a:cxn>
                <a:cxn ang="0">
                  <a:pos x="80" y="22"/>
                </a:cxn>
                <a:cxn ang="0">
                  <a:pos x="83" y="15"/>
                </a:cxn>
                <a:cxn ang="0">
                  <a:pos x="87" y="9"/>
                </a:cxn>
                <a:cxn ang="0">
                  <a:pos x="91" y="4"/>
                </a:cxn>
                <a:cxn ang="0">
                  <a:pos x="96" y="1"/>
                </a:cxn>
                <a:cxn ang="0">
                  <a:pos x="101" y="0"/>
                </a:cxn>
                <a:cxn ang="0">
                  <a:pos x="106" y="2"/>
                </a:cxn>
                <a:cxn ang="0">
                  <a:pos x="111" y="7"/>
                </a:cxn>
                <a:cxn ang="0">
                  <a:pos x="115" y="12"/>
                </a:cxn>
                <a:cxn ang="0">
                  <a:pos x="119" y="19"/>
                </a:cxn>
                <a:cxn ang="0">
                  <a:pos x="122" y="26"/>
                </a:cxn>
                <a:cxn ang="0">
                  <a:pos x="123" y="34"/>
                </a:cxn>
                <a:cxn ang="0">
                  <a:pos x="124" y="43"/>
                </a:cxn>
                <a:cxn ang="0">
                  <a:pos x="123" y="51"/>
                </a:cxn>
              </a:cxnLst>
              <a:rect l="0" t="0" r="r" b="b"/>
              <a:pathLst>
                <a:path w="125" h="146">
                  <a:moveTo>
                    <a:pt x="65" y="73"/>
                  </a:moveTo>
                  <a:lnTo>
                    <a:pt x="65" y="73"/>
                  </a:lnTo>
                  <a:lnTo>
                    <a:pt x="65" y="75"/>
                  </a:lnTo>
                  <a:lnTo>
                    <a:pt x="64" y="81"/>
                  </a:lnTo>
                  <a:lnTo>
                    <a:pt x="63" y="90"/>
                  </a:lnTo>
                  <a:lnTo>
                    <a:pt x="60" y="100"/>
                  </a:lnTo>
                  <a:lnTo>
                    <a:pt x="56" y="112"/>
                  </a:lnTo>
                  <a:lnTo>
                    <a:pt x="50" y="123"/>
                  </a:lnTo>
                  <a:lnTo>
                    <a:pt x="41" y="133"/>
                  </a:lnTo>
                  <a:lnTo>
                    <a:pt x="29" y="142"/>
                  </a:lnTo>
                  <a:lnTo>
                    <a:pt x="23" y="144"/>
                  </a:lnTo>
                  <a:lnTo>
                    <a:pt x="17" y="145"/>
                  </a:lnTo>
                  <a:lnTo>
                    <a:pt x="12" y="145"/>
                  </a:lnTo>
                  <a:lnTo>
                    <a:pt x="8" y="144"/>
                  </a:lnTo>
                  <a:lnTo>
                    <a:pt x="5" y="141"/>
                  </a:lnTo>
                  <a:lnTo>
                    <a:pt x="2" y="138"/>
                  </a:lnTo>
                  <a:lnTo>
                    <a:pt x="1" y="132"/>
                  </a:lnTo>
                  <a:lnTo>
                    <a:pt x="0" y="126"/>
                  </a:lnTo>
                  <a:lnTo>
                    <a:pt x="0" y="119"/>
                  </a:lnTo>
                  <a:lnTo>
                    <a:pt x="1" y="110"/>
                  </a:lnTo>
                  <a:lnTo>
                    <a:pt x="3" y="101"/>
                  </a:lnTo>
                  <a:lnTo>
                    <a:pt x="5" y="91"/>
                  </a:lnTo>
                  <a:lnTo>
                    <a:pt x="9" y="79"/>
                  </a:lnTo>
                  <a:lnTo>
                    <a:pt x="14" y="67"/>
                  </a:lnTo>
                  <a:lnTo>
                    <a:pt x="19" y="54"/>
                  </a:lnTo>
                  <a:lnTo>
                    <a:pt x="25" y="40"/>
                  </a:lnTo>
                  <a:lnTo>
                    <a:pt x="38" y="18"/>
                  </a:lnTo>
                  <a:lnTo>
                    <a:pt x="49" y="7"/>
                  </a:lnTo>
                  <a:lnTo>
                    <a:pt x="57" y="4"/>
                  </a:lnTo>
                  <a:lnTo>
                    <a:pt x="64" y="8"/>
                  </a:lnTo>
                  <a:lnTo>
                    <a:pt x="69" y="15"/>
                  </a:lnTo>
                  <a:lnTo>
                    <a:pt x="73" y="23"/>
                  </a:lnTo>
                  <a:lnTo>
                    <a:pt x="75" y="30"/>
                  </a:lnTo>
                  <a:lnTo>
                    <a:pt x="76" y="33"/>
                  </a:lnTo>
                  <a:lnTo>
                    <a:pt x="76" y="31"/>
                  </a:lnTo>
                  <a:lnTo>
                    <a:pt x="78" y="27"/>
                  </a:lnTo>
                  <a:lnTo>
                    <a:pt x="80" y="22"/>
                  </a:lnTo>
                  <a:lnTo>
                    <a:pt x="83" y="15"/>
                  </a:lnTo>
                  <a:lnTo>
                    <a:pt x="87" y="9"/>
                  </a:lnTo>
                  <a:lnTo>
                    <a:pt x="91" y="4"/>
                  </a:lnTo>
                  <a:lnTo>
                    <a:pt x="96" y="1"/>
                  </a:lnTo>
                  <a:lnTo>
                    <a:pt x="101" y="0"/>
                  </a:lnTo>
                  <a:lnTo>
                    <a:pt x="106" y="2"/>
                  </a:lnTo>
                  <a:lnTo>
                    <a:pt x="111" y="7"/>
                  </a:lnTo>
                  <a:lnTo>
                    <a:pt x="115" y="12"/>
                  </a:lnTo>
                  <a:lnTo>
                    <a:pt x="119" y="19"/>
                  </a:lnTo>
                  <a:lnTo>
                    <a:pt x="122" y="26"/>
                  </a:lnTo>
                  <a:lnTo>
                    <a:pt x="123" y="34"/>
                  </a:lnTo>
                  <a:lnTo>
                    <a:pt x="124" y="43"/>
                  </a:lnTo>
                  <a:lnTo>
                    <a:pt x="123" y="5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02" name="Freeform 70"/>
            <p:cNvSpPr>
              <a:spLocks/>
            </p:cNvSpPr>
            <p:nvPr/>
          </p:nvSpPr>
          <p:spPr bwMode="auto">
            <a:xfrm>
              <a:off x="3211" y="2651"/>
              <a:ext cx="1447" cy="216"/>
            </a:xfrm>
            <a:custGeom>
              <a:avLst/>
              <a:gdLst/>
              <a:ahLst/>
              <a:cxnLst>
                <a:cxn ang="0">
                  <a:pos x="570" y="7"/>
                </a:cxn>
                <a:cxn ang="0">
                  <a:pos x="0" y="820"/>
                </a:cxn>
                <a:cxn ang="0">
                  <a:pos x="2117" y="820"/>
                </a:cxn>
                <a:cxn ang="0">
                  <a:pos x="1561" y="0"/>
                </a:cxn>
                <a:cxn ang="0">
                  <a:pos x="570" y="7"/>
                </a:cxn>
              </a:cxnLst>
              <a:rect l="0" t="0" r="r" b="b"/>
              <a:pathLst>
                <a:path w="2118" h="821">
                  <a:moveTo>
                    <a:pt x="570" y="7"/>
                  </a:moveTo>
                  <a:lnTo>
                    <a:pt x="0" y="820"/>
                  </a:lnTo>
                  <a:lnTo>
                    <a:pt x="2117" y="820"/>
                  </a:lnTo>
                  <a:lnTo>
                    <a:pt x="1561" y="0"/>
                  </a:lnTo>
                  <a:lnTo>
                    <a:pt x="570" y="7"/>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03" name="Freeform 71"/>
            <p:cNvSpPr>
              <a:spLocks/>
            </p:cNvSpPr>
            <p:nvPr/>
          </p:nvSpPr>
          <p:spPr bwMode="auto">
            <a:xfrm>
              <a:off x="3211" y="2651"/>
              <a:ext cx="1451" cy="216"/>
            </a:xfrm>
            <a:custGeom>
              <a:avLst/>
              <a:gdLst/>
              <a:ahLst/>
              <a:cxnLst>
                <a:cxn ang="0">
                  <a:pos x="572" y="7"/>
                </a:cxn>
                <a:cxn ang="0">
                  <a:pos x="0" y="826"/>
                </a:cxn>
                <a:cxn ang="0">
                  <a:pos x="2123" y="826"/>
                </a:cxn>
                <a:cxn ang="0">
                  <a:pos x="1565" y="0"/>
                </a:cxn>
                <a:cxn ang="0">
                  <a:pos x="572" y="7"/>
                </a:cxn>
              </a:cxnLst>
              <a:rect l="0" t="0" r="r" b="b"/>
              <a:pathLst>
                <a:path w="2124" h="827">
                  <a:moveTo>
                    <a:pt x="572" y="7"/>
                  </a:moveTo>
                  <a:lnTo>
                    <a:pt x="0" y="826"/>
                  </a:lnTo>
                  <a:lnTo>
                    <a:pt x="2123" y="826"/>
                  </a:lnTo>
                  <a:lnTo>
                    <a:pt x="1565" y="0"/>
                  </a:lnTo>
                  <a:lnTo>
                    <a:pt x="572" y="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04" name="Freeform 72"/>
            <p:cNvSpPr>
              <a:spLocks/>
            </p:cNvSpPr>
            <p:nvPr/>
          </p:nvSpPr>
          <p:spPr bwMode="auto">
            <a:xfrm>
              <a:off x="3211" y="3319"/>
              <a:ext cx="1447" cy="216"/>
            </a:xfrm>
            <a:custGeom>
              <a:avLst/>
              <a:gdLst/>
              <a:ahLst/>
              <a:cxnLst>
                <a:cxn ang="0">
                  <a:pos x="2117" y="59"/>
                </a:cxn>
                <a:cxn ang="0">
                  <a:pos x="2117" y="0"/>
                </a:cxn>
                <a:cxn ang="0">
                  <a:pos x="0" y="0"/>
                </a:cxn>
                <a:cxn ang="0">
                  <a:pos x="0" y="59"/>
                </a:cxn>
                <a:cxn ang="0">
                  <a:pos x="2117" y="59"/>
                </a:cxn>
              </a:cxnLst>
              <a:rect l="0" t="0" r="r" b="b"/>
              <a:pathLst>
                <a:path w="2118" h="60">
                  <a:moveTo>
                    <a:pt x="2117" y="59"/>
                  </a:moveTo>
                  <a:lnTo>
                    <a:pt x="2117" y="0"/>
                  </a:lnTo>
                  <a:lnTo>
                    <a:pt x="0" y="0"/>
                  </a:lnTo>
                  <a:lnTo>
                    <a:pt x="0" y="59"/>
                  </a:lnTo>
                  <a:lnTo>
                    <a:pt x="2117" y="59"/>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05" name="Freeform 73"/>
            <p:cNvSpPr>
              <a:spLocks/>
            </p:cNvSpPr>
            <p:nvPr/>
          </p:nvSpPr>
          <p:spPr bwMode="auto">
            <a:xfrm>
              <a:off x="3211" y="3319"/>
              <a:ext cx="1451" cy="216"/>
            </a:xfrm>
            <a:custGeom>
              <a:avLst/>
              <a:gdLst/>
              <a:ahLst/>
              <a:cxnLst>
                <a:cxn ang="0">
                  <a:pos x="2123" y="65"/>
                </a:cxn>
                <a:cxn ang="0">
                  <a:pos x="2123" y="0"/>
                </a:cxn>
                <a:cxn ang="0">
                  <a:pos x="0" y="0"/>
                </a:cxn>
                <a:cxn ang="0">
                  <a:pos x="0" y="65"/>
                </a:cxn>
                <a:cxn ang="0">
                  <a:pos x="2123" y="65"/>
                </a:cxn>
              </a:cxnLst>
              <a:rect l="0" t="0" r="r" b="b"/>
              <a:pathLst>
                <a:path w="2124" h="66">
                  <a:moveTo>
                    <a:pt x="2123" y="65"/>
                  </a:moveTo>
                  <a:lnTo>
                    <a:pt x="2123" y="0"/>
                  </a:lnTo>
                  <a:lnTo>
                    <a:pt x="0" y="0"/>
                  </a:lnTo>
                  <a:lnTo>
                    <a:pt x="0" y="65"/>
                  </a:lnTo>
                  <a:lnTo>
                    <a:pt x="2123" y="65"/>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06" name="Freeform 74"/>
            <p:cNvSpPr>
              <a:spLocks/>
            </p:cNvSpPr>
            <p:nvPr/>
          </p:nvSpPr>
          <p:spPr bwMode="auto">
            <a:xfrm>
              <a:off x="3815" y="2614"/>
              <a:ext cx="42" cy="216"/>
            </a:xfrm>
            <a:custGeom>
              <a:avLst/>
              <a:gdLst/>
              <a:ahLst/>
              <a:cxnLst>
                <a:cxn ang="0">
                  <a:pos x="17" y="146"/>
                </a:cxn>
                <a:cxn ang="0">
                  <a:pos x="24" y="145"/>
                </a:cxn>
                <a:cxn ang="0">
                  <a:pos x="29" y="142"/>
                </a:cxn>
                <a:cxn ang="0">
                  <a:pos x="35" y="136"/>
                </a:cxn>
                <a:cxn ang="0">
                  <a:pos x="41" y="128"/>
                </a:cxn>
                <a:cxn ang="0">
                  <a:pos x="46" y="117"/>
                </a:cxn>
                <a:cxn ang="0">
                  <a:pos x="50" y="106"/>
                </a:cxn>
                <a:cxn ang="0">
                  <a:pos x="55" y="92"/>
                </a:cxn>
                <a:cxn ang="0">
                  <a:pos x="57" y="78"/>
                </a:cxn>
                <a:cxn ang="0">
                  <a:pos x="59" y="63"/>
                </a:cxn>
                <a:cxn ang="0">
                  <a:pos x="60" y="49"/>
                </a:cxn>
                <a:cxn ang="0">
                  <a:pos x="59" y="37"/>
                </a:cxn>
                <a:cxn ang="0">
                  <a:pos x="58" y="25"/>
                </a:cxn>
                <a:cxn ang="0">
                  <a:pos x="55" y="16"/>
                </a:cxn>
                <a:cxn ang="0">
                  <a:pos x="52" y="8"/>
                </a:cxn>
                <a:cxn ang="0">
                  <a:pos x="47" y="3"/>
                </a:cxn>
                <a:cxn ang="0">
                  <a:pos x="42" y="0"/>
                </a:cxn>
                <a:cxn ang="0">
                  <a:pos x="36" y="1"/>
                </a:cxn>
                <a:cxn ang="0">
                  <a:pos x="30" y="4"/>
                </a:cxn>
                <a:cxn ang="0">
                  <a:pos x="25" y="10"/>
                </a:cxn>
                <a:cxn ang="0">
                  <a:pos x="19" y="18"/>
                </a:cxn>
                <a:cxn ang="0">
                  <a:pos x="14" y="29"/>
                </a:cxn>
                <a:cxn ang="0">
                  <a:pos x="9" y="40"/>
                </a:cxn>
                <a:cxn ang="0">
                  <a:pos x="5" y="54"/>
                </a:cxn>
                <a:cxn ang="0">
                  <a:pos x="3" y="68"/>
                </a:cxn>
                <a:cxn ang="0">
                  <a:pos x="1" y="83"/>
                </a:cxn>
                <a:cxn ang="0">
                  <a:pos x="0" y="96"/>
                </a:cxn>
                <a:cxn ang="0">
                  <a:pos x="1" y="110"/>
                </a:cxn>
                <a:cxn ang="0">
                  <a:pos x="2" y="121"/>
                </a:cxn>
                <a:cxn ang="0">
                  <a:pos x="5" y="130"/>
                </a:cxn>
                <a:cxn ang="0">
                  <a:pos x="8" y="137"/>
                </a:cxn>
                <a:cxn ang="0">
                  <a:pos x="13" y="143"/>
                </a:cxn>
                <a:cxn ang="0">
                  <a:pos x="17" y="146"/>
                </a:cxn>
              </a:cxnLst>
              <a:rect l="0" t="0" r="r" b="b"/>
              <a:pathLst>
                <a:path w="61" h="147">
                  <a:moveTo>
                    <a:pt x="17" y="146"/>
                  </a:moveTo>
                  <a:lnTo>
                    <a:pt x="24" y="145"/>
                  </a:lnTo>
                  <a:lnTo>
                    <a:pt x="29" y="142"/>
                  </a:lnTo>
                  <a:lnTo>
                    <a:pt x="35" y="136"/>
                  </a:lnTo>
                  <a:lnTo>
                    <a:pt x="41" y="128"/>
                  </a:lnTo>
                  <a:lnTo>
                    <a:pt x="46" y="117"/>
                  </a:lnTo>
                  <a:lnTo>
                    <a:pt x="50" y="106"/>
                  </a:lnTo>
                  <a:lnTo>
                    <a:pt x="55" y="92"/>
                  </a:lnTo>
                  <a:lnTo>
                    <a:pt x="57" y="78"/>
                  </a:lnTo>
                  <a:lnTo>
                    <a:pt x="59" y="63"/>
                  </a:lnTo>
                  <a:lnTo>
                    <a:pt x="60" y="49"/>
                  </a:lnTo>
                  <a:lnTo>
                    <a:pt x="59" y="37"/>
                  </a:lnTo>
                  <a:lnTo>
                    <a:pt x="58" y="25"/>
                  </a:lnTo>
                  <a:lnTo>
                    <a:pt x="55" y="16"/>
                  </a:lnTo>
                  <a:lnTo>
                    <a:pt x="52" y="8"/>
                  </a:lnTo>
                  <a:lnTo>
                    <a:pt x="47" y="3"/>
                  </a:lnTo>
                  <a:lnTo>
                    <a:pt x="42" y="0"/>
                  </a:lnTo>
                  <a:lnTo>
                    <a:pt x="36" y="1"/>
                  </a:lnTo>
                  <a:lnTo>
                    <a:pt x="30" y="4"/>
                  </a:lnTo>
                  <a:lnTo>
                    <a:pt x="25" y="10"/>
                  </a:lnTo>
                  <a:lnTo>
                    <a:pt x="19" y="18"/>
                  </a:lnTo>
                  <a:lnTo>
                    <a:pt x="14" y="29"/>
                  </a:lnTo>
                  <a:lnTo>
                    <a:pt x="9" y="40"/>
                  </a:lnTo>
                  <a:lnTo>
                    <a:pt x="5" y="54"/>
                  </a:lnTo>
                  <a:lnTo>
                    <a:pt x="3" y="68"/>
                  </a:lnTo>
                  <a:lnTo>
                    <a:pt x="1" y="83"/>
                  </a:lnTo>
                  <a:lnTo>
                    <a:pt x="0" y="96"/>
                  </a:lnTo>
                  <a:lnTo>
                    <a:pt x="1" y="110"/>
                  </a:lnTo>
                  <a:lnTo>
                    <a:pt x="2" y="121"/>
                  </a:lnTo>
                  <a:lnTo>
                    <a:pt x="5" y="130"/>
                  </a:lnTo>
                  <a:lnTo>
                    <a:pt x="8" y="137"/>
                  </a:lnTo>
                  <a:lnTo>
                    <a:pt x="13" y="143"/>
                  </a:lnTo>
                  <a:lnTo>
                    <a:pt x="17" y="146"/>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07" name="Freeform 75"/>
            <p:cNvSpPr>
              <a:spLocks/>
            </p:cNvSpPr>
            <p:nvPr/>
          </p:nvSpPr>
          <p:spPr bwMode="auto">
            <a:xfrm>
              <a:off x="3815" y="2614"/>
              <a:ext cx="46" cy="216"/>
            </a:xfrm>
            <a:custGeom>
              <a:avLst/>
              <a:gdLst/>
              <a:ahLst/>
              <a:cxnLst>
                <a:cxn ang="0">
                  <a:pos x="19" y="152"/>
                </a:cxn>
                <a:cxn ang="0">
                  <a:pos x="19" y="152"/>
                </a:cxn>
                <a:cxn ang="0">
                  <a:pos x="26" y="151"/>
                </a:cxn>
                <a:cxn ang="0">
                  <a:pos x="32" y="148"/>
                </a:cxn>
                <a:cxn ang="0">
                  <a:pos x="39" y="142"/>
                </a:cxn>
                <a:cxn ang="0">
                  <a:pos x="45" y="133"/>
                </a:cxn>
                <a:cxn ang="0">
                  <a:pos x="51" y="122"/>
                </a:cxn>
                <a:cxn ang="0">
                  <a:pos x="55" y="110"/>
                </a:cxn>
                <a:cxn ang="0">
                  <a:pos x="60" y="96"/>
                </a:cxn>
                <a:cxn ang="0">
                  <a:pos x="63" y="81"/>
                </a:cxn>
                <a:cxn ang="0">
                  <a:pos x="65" y="66"/>
                </a:cxn>
                <a:cxn ang="0">
                  <a:pos x="66" y="51"/>
                </a:cxn>
                <a:cxn ang="0">
                  <a:pos x="65" y="38"/>
                </a:cxn>
                <a:cxn ang="0">
                  <a:pos x="64" y="26"/>
                </a:cxn>
                <a:cxn ang="0">
                  <a:pos x="61" y="17"/>
                </a:cxn>
                <a:cxn ang="0">
                  <a:pos x="57" y="8"/>
                </a:cxn>
                <a:cxn ang="0">
                  <a:pos x="52" y="3"/>
                </a:cxn>
                <a:cxn ang="0">
                  <a:pos x="46" y="0"/>
                </a:cxn>
                <a:cxn ang="0">
                  <a:pos x="40" y="1"/>
                </a:cxn>
                <a:cxn ang="0">
                  <a:pos x="33" y="4"/>
                </a:cxn>
                <a:cxn ang="0">
                  <a:pos x="27" y="10"/>
                </a:cxn>
                <a:cxn ang="0">
                  <a:pos x="21" y="19"/>
                </a:cxn>
                <a:cxn ang="0">
                  <a:pos x="15" y="30"/>
                </a:cxn>
                <a:cxn ang="0">
                  <a:pos x="10" y="42"/>
                </a:cxn>
                <a:cxn ang="0">
                  <a:pos x="6" y="56"/>
                </a:cxn>
                <a:cxn ang="0">
                  <a:pos x="3" y="71"/>
                </a:cxn>
                <a:cxn ang="0">
                  <a:pos x="1" y="86"/>
                </a:cxn>
                <a:cxn ang="0">
                  <a:pos x="0" y="100"/>
                </a:cxn>
                <a:cxn ang="0">
                  <a:pos x="1" y="114"/>
                </a:cxn>
                <a:cxn ang="0">
                  <a:pos x="2" y="126"/>
                </a:cxn>
                <a:cxn ang="0">
                  <a:pos x="5" y="135"/>
                </a:cxn>
                <a:cxn ang="0">
                  <a:pos x="9" y="143"/>
                </a:cxn>
                <a:cxn ang="0">
                  <a:pos x="14" y="149"/>
                </a:cxn>
                <a:cxn ang="0">
                  <a:pos x="19" y="152"/>
                </a:cxn>
              </a:cxnLst>
              <a:rect l="0" t="0" r="r" b="b"/>
              <a:pathLst>
                <a:path w="67" h="153">
                  <a:moveTo>
                    <a:pt x="19" y="152"/>
                  </a:moveTo>
                  <a:lnTo>
                    <a:pt x="19" y="152"/>
                  </a:lnTo>
                  <a:lnTo>
                    <a:pt x="26" y="151"/>
                  </a:lnTo>
                  <a:lnTo>
                    <a:pt x="32" y="148"/>
                  </a:lnTo>
                  <a:lnTo>
                    <a:pt x="39" y="142"/>
                  </a:lnTo>
                  <a:lnTo>
                    <a:pt x="45" y="133"/>
                  </a:lnTo>
                  <a:lnTo>
                    <a:pt x="51" y="122"/>
                  </a:lnTo>
                  <a:lnTo>
                    <a:pt x="55" y="110"/>
                  </a:lnTo>
                  <a:lnTo>
                    <a:pt x="60" y="96"/>
                  </a:lnTo>
                  <a:lnTo>
                    <a:pt x="63" y="81"/>
                  </a:lnTo>
                  <a:lnTo>
                    <a:pt x="65" y="66"/>
                  </a:lnTo>
                  <a:lnTo>
                    <a:pt x="66" y="51"/>
                  </a:lnTo>
                  <a:lnTo>
                    <a:pt x="65" y="38"/>
                  </a:lnTo>
                  <a:lnTo>
                    <a:pt x="64" y="26"/>
                  </a:lnTo>
                  <a:lnTo>
                    <a:pt x="61" y="17"/>
                  </a:lnTo>
                  <a:lnTo>
                    <a:pt x="57" y="8"/>
                  </a:lnTo>
                  <a:lnTo>
                    <a:pt x="52" y="3"/>
                  </a:lnTo>
                  <a:lnTo>
                    <a:pt x="46" y="0"/>
                  </a:lnTo>
                  <a:lnTo>
                    <a:pt x="40" y="1"/>
                  </a:lnTo>
                  <a:lnTo>
                    <a:pt x="33" y="4"/>
                  </a:lnTo>
                  <a:lnTo>
                    <a:pt x="27" y="10"/>
                  </a:lnTo>
                  <a:lnTo>
                    <a:pt x="21" y="19"/>
                  </a:lnTo>
                  <a:lnTo>
                    <a:pt x="15" y="30"/>
                  </a:lnTo>
                  <a:lnTo>
                    <a:pt x="10" y="42"/>
                  </a:lnTo>
                  <a:lnTo>
                    <a:pt x="6" y="56"/>
                  </a:lnTo>
                  <a:lnTo>
                    <a:pt x="3" y="71"/>
                  </a:lnTo>
                  <a:lnTo>
                    <a:pt x="1" y="86"/>
                  </a:lnTo>
                  <a:lnTo>
                    <a:pt x="0" y="100"/>
                  </a:lnTo>
                  <a:lnTo>
                    <a:pt x="1" y="114"/>
                  </a:lnTo>
                  <a:lnTo>
                    <a:pt x="2" y="126"/>
                  </a:lnTo>
                  <a:lnTo>
                    <a:pt x="5" y="135"/>
                  </a:lnTo>
                  <a:lnTo>
                    <a:pt x="9" y="143"/>
                  </a:lnTo>
                  <a:lnTo>
                    <a:pt x="14" y="149"/>
                  </a:lnTo>
                  <a:lnTo>
                    <a:pt x="19" y="15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08" name="Freeform 76"/>
            <p:cNvSpPr>
              <a:spLocks/>
            </p:cNvSpPr>
            <p:nvPr/>
          </p:nvSpPr>
          <p:spPr bwMode="auto">
            <a:xfrm>
              <a:off x="4044" y="2612"/>
              <a:ext cx="40" cy="216"/>
            </a:xfrm>
            <a:custGeom>
              <a:avLst/>
              <a:gdLst/>
              <a:ahLst/>
              <a:cxnLst>
                <a:cxn ang="0">
                  <a:pos x="38" y="147"/>
                </a:cxn>
                <a:cxn ang="0">
                  <a:pos x="43" y="145"/>
                </a:cxn>
                <a:cxn ang="0">
                  <a:pos x="48" y="140"/>
                </a:cxn>
                <a:cxn ang="0">
                  <a:pos x="52" y="133"/>
                </a:cxn>
                <a:cxn ang="0">
                  <a:pos x="54" y="123"/>
                </a:cxn>
                <a:cxn ang="0">
                  <a:pos x="56" y="111"/>
                </a:cxn>
                <a:cxn ang="0">
                  <a:pos x="58" y="99"/>
                </a:cxn>
                <a:cxn ang="0">
                  <a:pos x="58" y="85"/>
                </a:cxn>
                <a:cxn ang="0">
                  <a:pos x="56" y="70"/>
                </a:cxn>
                <a:cxn ang="0">
                  <a:pos x="54" y="56"/>
                </a:cxn>
                <a:cxn ang="0">
                  <a:pos x="51" y="42"/>
                </a:cxn>
                <a:cxn ang="0">
                  <a:pos x="47" y="30"/>
                </a:cxn>
                <a:cxn ang="0">
                  <a:pos x="43" y="19"/>
                </a:cxn>
                <a:cxn ang="0">
                  <a:pos x="37" y="11"/>
                </a:cxn>
                <a:cxn ang="0">
                  <a:pos x="32" y="5"/>
                </a:cxn>
                <a:cxn ang="0">
                  <a:pos x="26" y="1"/>
                </a:cxn>
                <a:cxn ang="0">
                  <a:pos x="21" y="0"/>
                </a:cxn>
                <a:cxn ang="0">
                  <a:pos x="15" y="2"/>
                </a:cxn>
                <a:cxn ang="0">
                  <a:pos x="10" y="8"/>
                </a:cxn>
                <a:cxn ang="0">
                  <a:pos x="6" y="14"/>
                </a:cxn>
                <a:cxn ang="0">
                  <a:pos x="4" y="24"/>
                </a:cxn>
                <a:cxn ang="0">
                  <a:pos x="1" y="36"/>
                </a:cxn>
                <a:cxn ang="0">
                  <a:pos x="0" y="48"/>
                </a:cxn>
                <a:cxn ang="0">
                  <a:pos x="0" y="62"/>
                </a:cxn>
                <a:cxn ang="0">
                  <a:pos x="1" y="78"/>
                </a:cxn>
                <a:cxn ang="0">
                  <a:pos x="4" y="92"/>
                </a:cxn>
                <a:cxn ang="0">
                  <a:pos x="7" y="106"/>
                </a:cxn>
                <a:cxn ang="0">
                  <a:pos x="11" y="118"/>
                </a:cxn>
                <a:cxn ang="0">
                  <a:pos x="15" y="128"/>
                </a:cxn>
                <a:cxn ang="0">
                  <a:pos x="21" y="136"/>
                </a:cxn>
                <a:cxn ang="0">
                  <a:pos x="26" y="142"/>
                </a:cxn>
                <a:cxn ang="0">
                  <a:pos x="32" y="146"/>
                </a:cxn>
                <a:cxn ang="0">
                  <a:pos x="38" y="147"/>
                </a:cxn>
              </a:cxnLst>
              <a:rect l="0" t="0" r="r" b="b"/>
              <a:pathLst>
                <a:path w="59" h="148">
                  <a:moveTo>
                    <a:pt x="38" y="147"/>
                  </a:moveTo>
                  <a:lnTo>
                    <a:pt x="43" y="145"/>
                  </a:lnTo>
                  <a:lnTo>
                    <a:pt x="48" y="140"/>
                  </a:lnTo>
                  <a:lnTo>
                    <a:pt x="52" y="133"/>
                  </a:lnTo>
                  <a:lnTo>
                    <a:pt x="54" y="123"/>
                  </a:lnTo>
                  <a:lnTo>
                    <a:pt x="56" y="111"/>
                  </a:lnTo>
                  <a:lnTo>
                    <a:pt x="58" y="99"/>
                  </a:lnTo>
                  <a:lnTo>
                    <a:pt x="58" y="85"/>
                  </a:lnTo>
                  <a:lnTo>
                    <a:pt x="56" y="70"/>
                  </a:lnTo>
                  <a:lnTo>
                    <a:pt x="54" y="56"/>
                  </a:lnTo>
                  <a:lnTo>
                    <a:pt x="51" y="42"/>
                  </a:lnTo>
                  <a:lnTo>
                    <a:pt x="47" y="30"/>
                  </a:lnTo>
                  <a:lnTo>
                    <a:pt x="43" y="19"/>
                  </a:lnTo>
                  <a:lnTo>
                    <a:pt x="37" y="11"/>
                  </a:lnTo>
                  <a:lnTo>
                    <a:pt x="32" y="5"/>
                  </a:lnTo>
                  <a:lnTo>
                    <a:pt x="26" y="1"/>
                  </a:lnTo>
                  <a:lnTo>
                    <a:pt x="21" y="0"/>
                  </a:lnTo>
                  <a:lnTo>
                    <a:pt x="15" y="2"/>
                  </a:lnTo>
                  <a:lnTo>
                    <a:pt x="10" y="8"/>
                  </a:lnTo>
                  <a:lnTo>
                    <a:pt x="6" y="14"/>
                  </a:lnTo>
                  <a:lnTo>
                    <a:pt x="4" y="24"/>
                  </a:lnTo>
                  <a:lnTo>
                    <a:pt x="1" y="36"/>
                  </a:lnTo>
                  <a:lnTo>
                    <a:pt x="0" y="48"/>
                  </a:lnTo>
                  <a:lnTo>
                    <a:pt x="0" y="62"/>
                  </a:lnTo>
                  <a:lnTo>
                    <a:pt x="1" y="78"/>
                  </a:lnTo>
                  <a:lnTo>
                    <a:pt x="4" y="92"/>
                  </a:lnTo>
                  <a:lnTo>
                    <a:pt x="7" y="106"/>
                  </a:lnTo>
                  <a:lnTo>
                    <a:pt x="11" y="118"/>
                  </a:lnTo>
                  <a:lnTo>
                    <a:pt x="15" y="128"/>
                  </a:lnTo>
                  <a:lnTo>
                    <a:pt x="21" y="136"/>
                  </a:lnTo>
                  <a:lnTo>
                    <a:pt x="26" y="142"/>
                  </a:lnTo>
                  <a:lnTo>
                    <a:pt x="32" y="146"/>
                  </a:lnTo>
                  <a:lnTo>
                    <a:pt x="38" y="147"/>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09" name="Freeform 77"/>
            <p:cNvSpPr>
              <a:spLocks/>
            </p:cNvSpPr>
            <p:nvPr/>
          </p:nvSpPr>
          <p:spPr bwMode="auto">
            <a:xfrm>
              <a:off x="4044" y="2612"/>
              <a:ext cx="44" cy="216"/>
            </a:xfrm>
            <a:custGeom>
              <a:avLst/>
              <a:gdLst/>
              <a:ahLst/>
              <a:cxnLst>
                <a:cxn ang="0">
                  <a:pos x="42" y="153"/>
                </a:cxn>
                <a:cxn ang="0">
                  <a:pos x="42" y="153"/>
                </a:cxn>
                <a:cxn ang="0">
                  <a:pos x="47" y="151"/>
                </a:cxn>
                <a:cxn ang="0">
                  <a:pos x="53" y="146"/>
                </a:cxn>
                <a:cxn ang="0">
                  <a:pos x="57" y="138"/>
                </a:cxn>
                <a:cxn ang="0">
                  <a:pos x="60" y="128"/>
                </a:cxn>
                <a:cxn ang="0">
                  <a:pos x="62" y="116"/>
                </a:cxn>
                <a:cxn ang="0">
                  <a:pos x="64" y="103"/>
                </a:cxn>
                <a:cxn ang="0">
                  <a:pos x="64" y="88"/>
                </a:cxn>
                <a:cxn ang="0">
                  <a:pos x="62" y="73"/>
                </a:cxn>
                <a:cxn ang="0">
                  <a:pos x="60" y="58"/>
                </a:cxn>
                <a:cxn ang="0">
                  <a:pos x="56" y="44"/>
                </a:cxn>
                <a:cxn ang="0">
                  <a:pos x="52" y="31"/>
                </a:cxn>
                <a:cxn ang="0">
                  <a:pos x="47" y="20"/>
                </a:cxn>
                <a:cxn ang="0">
                  <a:pos x="41" y="11"/>
                </a:cxn>
                <a:cxn ang="0">
                  <a:pos x="35" y="5"/>
                </a:cxn>
                <a:cxn ang="0">
                  <a:pos x="29" y="1"/>
                </a:cxn>
                <a:cxn ang="0">
                  <a:pos x="23" y="0"/>
                </a:cxn>
                <a:cxn ang="0">
                  <a:pos x="17" y="2"/>
                </a:cxn>
                <a:cxn ang="0">
                  <a:pos x="11" y="8"/>
                </a:cxn>
                <a:cxn ang="0">
                  <a:pos x="7" y="15"/>
                </a:cxn>
                <a:cxn ang="0">
                  <a:pos x="4" y="25"/>
                </a:cxn>
                <a:cxn ang="0">
                  <a:pos x="1" y="37"/>
                </a:cxn>
                <a:cxn ang="0">
                  <a:pos x="0" y="50"/>
                </a:cxn>
                <a:cxn ang="0">
                  <a:pos x="0" y="65"/>
                </a:cxn>
                <a:cxn ang="0">
                  <a:pos x="1" y="81"/>
                </a:cxn>
                <a:cxn ang="0">
                  <a:pos x="4" y="96"/>
                </a:cxn>
                <a:cxn ang="0">
                  <a:pos x="8" y="110"/>
                </a:cxn>
                <a:cxn ang="0">
                  <a:pos x="12" y="123"/>
                </a:cxn>
                <a:cxn ang="0">
                  <a:pos x="17" y="133"/>
                </a:cxn>
                <a:cxn ang="0">
                  <a:pos x="23" y="142"/>
                </a:cxn>
                <a:cxn ang="0">
                  <a:pos x="29" y="148"/>
                </a:cxn>
                <a:cxn ang="0">
                  <a:pos x="35" y="152"/>
                </a:cxn>
                <a:cxn ang="0">
                  <a:pos x="42" y="153"/>
                </a:cxn>
              </a:cxnLst>
              <a:rect l="0" t="0" r="r" b="b"/>
              <a:pathLst>
                <a:path w="65" h="154">
                  <a:moveTo>
                    <a:pt x="42" y="153"/>
                  </a:moveTo>
                  <a:lnTo>
                    <a:pt x="42" y="153"/>
                  </a:lnTo>
                  <a:lnTo>
                    <a:pt x="47" y="151"/>
                  </a:lnTo>
                  <a:lnTo>
                    <a:pt x="53" y="146"/>
                  </a:lnTo>
                  <a:lnTo>
                    <a:pt x="57" y="138"/>
                  </a:lnTo>
                  <a:lnTo>
                    <a:pt x="60" y="128"/>
                  </a:lnTo>
                  <a:lnTo>
                    <a:pt x="62" y="116"/>
                  </a:lnTo>
                  <a:lnTo>
                    <a:pt x="64" y="103"/>
                  </a:lnTo>
                  <a:lnTo>
                    <a:pt x="64" y="88"/>
                  </a:lnTo>
                  <a:lnTo>
                    <a:pt x="62" y="73"/>
                  </a:lnTo>
                  <a:lnTo>
                    <a:pt x="60" y="58"/>
                  </a:lnTo>
                  <a:lnTo>
                    <a:pt x="56" y="44"/>
                  </a:lnTo>
                  <a:lnTo>
                    <a:pt x="52" y="31"/>
                  </a:lnTo>
                  <a:lnTo>
                    <a:pt x="47" y="20"/>
                  </a:lnTo>
                  <a:lnTo>
                    <a:pt x="41" y="11"/>
                  </a:lnTo>
                  <a:lnTo>
                    <a:pt x="35" y="5"/>
                  </a:lnTo>
                  <a:lnTo>
                    <a:pt x="29" y="1"/>
                  </a:lnTo>
                  <a:lnTo>
                    <a:pt x="23" y="0"/>
                  </a:lnTo>
                  <a:lnTo>
                    <a:pt x="17" y="2"/>
                  </a:lnTo>
                  <a:lnTo>
                    <a:pt x="11" y="8"/>
                  </a:lnTo>
                  <a:lnTo>
                    <a:pt x="7" y="15"/>
                  </a:lnTo>
                  <a:lnTo>
                    <a:pt x="4" y="25"/>
                  </a:lnTo>
                  <a:lnTo>
                    <a:pt x="1" y="37"/>
                  </a:lnTo>
                  <a:lnTo>
                    <a:pt x="0" y="50"/>
                  </a:lnTo>
                  <a:lnTo>
                    <a:pt x="0" y="65"/>
                  </a:lnTo>
                  <a:lnTo>
                    <a:pt x="1" y="81"/>
                  </a:lnTo>
                  <a:lnTo>
                    <a:pt x="4" y="96"/>
                  </a:lnTo>
                  <a:lnTo>
                    <a:pt x="8" y="110"/>
                  </a:lnTo>
                  <a:lnTo>
                    <a:pt x="12" y="123"/>
                  </a:lnTo>
                  <a:lnTo>
                    <a:pt x="17" y="133"/>
                  </a:lnTo>
                  <a:lnTo>
                    <a:pt x="23" y="142"/>
                  </a:lnTo>
                  <a:lnTo>
                    <a:pt x="29" y="148"/>
                  </a:lnTo>
                  <a:lnTo>
                    <a:pt x="35" y="152"/>
                  </a:lnTo>
                  <a:lnTo>
                    <a:pt x="42" y="153"/>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10" name="Freeform 78"/>
            <p:cNvSpPr>
              <a:spLocks/>
            </p:cNvSpPr>
            <p:nvPr/>
          </p:nvSpPr>
          <p:spPr bwMode="auto">
            <a:xfrm>
              <a:off x="3702" y="2421"/>
              <a:ext cx="479" cy="216"/>
            </a:xfrm>
            <a:custGeom>
              <a:avLst/>
              <a:gdLst/>
              <a:ahLst/>
              <a:cxnLst>
                <a:cxn ang="0">
                  <a:pos x="277" y="1"/>
                </a:cxn>
                <a:cxn ang="0">
                  <a:pos x="256" y="3"/>
                </a:cxn>
                <a:cxn ang="0">
                  <a:pos x="240" y="18"/>
                </a:cxn>
                <a:cxn ang="0">
                  <a:pos x="228" y="30"/>
                </a:cxn>
                <a:cxn ang="0">
                  <a:pos x="199" y="39"/>
                </a:cxn>
                <a:cxn ang="0">
                  <a:pos x="175" y="58"/>
                </a:cxn>
                <a:cxn ang="0">
                  <a:pos x="163" y="77"/>
                </a:cxn>
                <a:cxn ang="0">
                  <a:pos x="144" y="105"/>
                </a:cxn>
                <a:cxn ang="0">
                  <a:pos x="123" y="135"/>
                </a:cxn>
                <a:cxn ang="0">
                  <a:pos x="111" y="152"/>
                </a:cxn>
                <a:cxn ang="0">
                  <a:pos x="98" y="147"/>
                </a:cxn>
                <a:cxn ang="0">
                  <a:pos x="72" y="142"/>
                </a:cxn>
                <a:cxn ang="0">
                  <a:pos x="72" y="157"/>
                </a:cxn>
                <a:cxn ang="0">
                  <a:pos x="74" y="167"/>
                </a:cxn>
                <a:cxn ang="0">
                  <a:pos x="67" y="186"/>
                </a:cxn>
                <a:cxn ang="0">
                  <a:pos x="54" y="205"/>
                </a:cxn>
                <a:cxn ang="0">
                  <a:pos x="1" y="269"/>
                </a:cxn>
                <a:cxn ang="0">
                  <a:pos x="1" y="302"/>
                </a:cxn>
                <a:cxn ang="0">
                  <a:pos x="22" y="336"/>
                </a:cxn>
                <a:cxn ang="0">
                  <a:pos x="45" y="360"/>
                </a:cxn>
                <a:cxn ang="0">
                  <a:pos x="75" y="363"/>
                </a:cxn>
                <a:cxn ang="0">
                  <a:pos x="94" y="366"/>
                </a:cxn>
                <a:cxn ang="0">
                  <a:pos x="123" y="375"/>
                </a:cxn>
                <a:cxn ang="0">
                  <a:pos x="155" y="381"/>
                </a:cxn>
                <a:cxn ang="0">
                  <a:pos x="167" y="373"/>
                </a:cxn>
                <a:cxn ang="0">
                  <a:pos x="160" y="333"/>
                </a:cxn>
                <a:cxn ang="0">
                  <a:pos x="181" y="271"/>
                </a:cxn>
                <a:cxn ang="0">
                  <a:pos x="201" y="235"/>
                </a:cxn>
                <a:cxn ang="0">
                  <a:pos x="222" y="237"/>
                </a:cxn>
                <a:cxn ang="0">
                  <a:pos x="268" y="285"/>
                </a:cxn>
                <a:cxn ang="0">
                  <a:pos x="323" y="348"/>
                </a:cxn>
                <a:cxn ang="0">
                  <a:pos x="363" y="395"/>
                </a:cxn>
                <a:cxn ang="0">
                  <a:pos x="507" y="243"/>
                </a:cxn>
                <a:cxn ang="0">
                  <a:pos x="525" y="232"/>
                </a:cxn>
                <a:cxn ang="0">
                  <a:pos x="539" y="279"/>
                </a:cxn>
                <a:cxn ang="0">
                  <a:pos x="540" y="322"/>
                </a:cxn>
                <a:cxn ang="0">
                  <a:pos x="541" y="358"/>
                </a:cxn>
                <a:cxn ang="0">
                  <a:pos x="547" y="376"/>
                </a:cxn>
                <a:cxn ang="0">
                  <a:pos x="569" y="373"/>
                </a:cxn>
                <a:cxn ang="0">
                  <a:pos x="599" y="363"/>
                </a:cxn>
                <a:cxn ang="0">
                  <a:pos x="625" y="364"/>
                </a:cxn>
                <a:cxn ang="0">
                  <a:pos x="668" y="362"/>
                </a:cxn>
                <a:cxn ang="0">
                  <a:pos x="696" y="348"/>
                </a:cxn>
                <a:cxn ang="0">
                  <a:pos x="700" y="326"/>
                </a:cxn>
                <a:cxn ang="0">
                  <a:pos x="699" y="297"/>
                </a:cxn>
                <a:cxn ang="0">
                  <a:pos x="695" y="271"/>
                </a:cxn>
                <a:cxn ang="0">
                  <a:pos x="686" y="242"/>
                </a:cxn>
                <a:cxn ang="0">
                  <a:pos x="675" y="219"/>
                </a:cxn>
                <a:cxn ang="0">
                  <a:pos x="661" y="207"/>
                </a:cxn>
                <a:cxn ang="0">
                  <a:pos x="639" y="188"/>
                </a:cxn>
                <a:cxn ang="0">
                  <a:pos x="631" y="169"/>
                </a:cxn>
                <a:cxn ang="0">
                  <a:pos x="617" y="156"/>
                </a:cxn>
                <a:cxn ang="0">
                  <a:pos x="591" y="151"/>
                </a:cxn>
                <a:cxn ang="0">
                  <a:pos x="545" y="119"/>
                </a:cxn>
                <a:cxn ang="0">
                  <a:pos x="525" y="90"/>
                </a:cxn>
                <a:cxn ang="0">
                  <a:pos x="501" y="72"/>
                </a:cxn>
                <a:cxn ang="0">
                  <a:pos x="486" y="64"/>
                </a:cxn>
                <a:cxn ang="0">
                  <a:pos x="456" y="22"/>
                </a:cxn>
                <a:cxn ang="0">
                  <a:pos x="408" y="12"/>
                </a:cxn>
                <a:cxn ang="0">
                  <a:pos x="367" y="15"/>
                </a:cxn>
                <a:cxn ang="0">
                  <a:pos x="324" y="10"/>
                </a:cxn>
                <a:cxn ang="0">
                  <a:pos x="292" y="5"/>
                </a:cxn>
              </a:cxnLst>
              <a:rect l="0" t="0" r="r" b="b"/>
              <a:pathLst>
                <a:path w="701" h="403">
                  <a:moveTo>
                    <a:pt x="283" y="3"/>
                  </a:moveTo>
                  <a:lnTo>
                    <a:pt x="282" y="2"/>
                  </a:lnTo>
                  <a:lnTo>
                    <a:pt x="280" y="2"/>
                  </a:lnTo>
                  <a:lnTo>
                    <a:pt x="277" y="1"/>
                  </a:lnTo>
                  <a:lnTo>
                    <a:pt x="272" y="0"/>
                  </a:lnTo>
                  <a:lnTo>
                    <a:pt x="267" y="0"/>
                  </a:lnTo>
                  <a:lnTo>
                    <a:pt x="262" y="1"/>
                  </a:lnTo>
                  <a:lnTo>
                    <a:pt x="256" y="3"/>
                  </a:lnTo>
                  <a:lnTo>
                    <a:pt x="251" y="6"/>
                  </a:lnTo>
                  <a:lnTo>
                    <a:pt x="246" y="10"/>
                  </a:lnTo>
                  <a:lnTo>
                    <a:pt x="242" y="14"/>
                  </a:lnTo>
                  <a:lnTo>
                    <a:pt x="240" y="18"/>
                  </a:lnTo>
                  <a:lnTo>
                    <a:pt x="238" y="21"/>
                  </a:lnTo>
                  <a:lnTo>
                    <a:pt x="235" y="24"/>
                  </a:lnTo>
                  <a:lnTo>
                    <a:pt x="232" y="27"/>
                  </a:lnTo>
                  <a:lnTo>
                    <a:pt x="228" y="30"/>
                  </a:lnTo>
                  <a:lnTo>
                    <a:pt x="222" y="31"/>
                  </a:lnTo>
                  <a:lnTo>
                    <a:pt x="215" y="33"/>
                  </a:lnTo>
                  <a:lnTo>
                    <a:pt x="207" y="35"/>
                  </a:lnTo>
                  <a:lnTo>
                    <a:pt x="199" y="39"/>
                  </a:lnTo>
                  <a:lnTo>
                    <a:pt x="192" y="43"/>
                  </a:lnTo>
                  <a:lnTo>
                    <a:pt x="185" y="47"/>
                  </a:lnTo>
                  <a:lnTo>
                    <a:pt x="179" y="52"/>
                  </a:lnTo>
                  <a:lnTo>
                    <a:pt x="175" y="58"/>
                  </a:lnTo>
                  <a:lnTo>
                    <a:pt x="172" y="63"/>
                  </a:lnTo>
                  <a:lnTo>
                    <a:pt x="170" y="67"/>
                  </a:lnTo>
                  <a:lnTo>
                    <a:pt x="167" y="71"/>
                  </a:lnTo>
                  <a:lnTo>
                    <a:pt x="163" y="77"/>
                  </a:lnTo>
                  <a:lnTo>
                    <a:pt x="159" y="83"/>
                  </a:lnTo>
                  <a:lnTo>
                    <a:pt x="155" y="91"/>
                  </a:lnTo>
                  <a:lnTo>
                    <a:pt x="149" y="98"/>
                  </a:lnTo>
                  <a:lnTo>
                    <a:pt x="144" y="105"/>
                  </a:lnTo>
                  <a:lnTo>
                    <a:pt x="138" y="113"/>
                  </a:lnTo>
                  <a:lnTo>
                    <a:pt x="133" y="121"/>
                  </a:lnTo>
                  <a:lnTo>
                    <a:pt x="128" y="128"/>
                  </a:lnTo>
                  <a:lnTo>
                    <a:pt x="123" y="135"/>
                  </a:lnTo>
                  <a:lnTo>
                    <a:pt x="119" y="141"/>
                  </a:lnTo>
                  <a:lnTo>
                    <a:pt x="115" y="146"/>
                  </a:lnTo>
                  <a:lnTo>
                    <a:pt x="113" y="150"/>
                  </a:lnTo>
                  <a:lnTo>
                    <a:pt x="111" y="152"/>
                  </a:lnTo>
                  <a:lnTo>
                    <a:pt x="110" y="153"/>
                  </a:lnTo>
                  <a:lnTo>
                    <a:pt x="109" y="152"/>
                  </a:lnTo>
                  <a:lnTo>
                    <a:pt x="104" y="150"/>
                  </a:lnTo>
                  <a:lnTo>
                    <a:pt x="98" y="147"/>
                  </a:lnTo>
                  <a:lnTo>
                    <a:pt x="90" y="143"/>
                  </a:lnTo>
                  <a:lnTo>
                    <a:pt x="83" y="141"/>
                  </a:lnTo>
                  <a:lnTo>
                    <a:pt x="77" y="140"/>
                  </a:lnTo>
                  <a:lnTo>
                    <a:pt x="72" y="142"/>
                  </a:lnTo>
                  <a:lnTo>
                    <a:pt x="71" y="146"/>
                  </a:lnTo>
                  <a:lnTo>
                    <a:pt x="71" y="150"/>
                  </a:lnTo>
                  <a:lnTo>
                    <a:pt x="71" y="154"/>
                  </a:lnTo>
                  <a:lnTo>
                    <a:pt x="72" y="157"/>
                  </a:lnTo>
                  <a:lnTo>
                    <a:pt x="73" y="159"/>
                  </a:lnTo>
                  <a:lnTo>
                    <a:pt x="73" y="162"/>
                  </a:lnTo>
                  <a:lnTo>
                    <a:pt x="74" y="164"/>
                  </a:lnTo>
                  <a:lnTo>
                    <a:pt x="74" y="167"/>
                  </a:lnTo>
                  <a:lnTo>
                    <a:pt x="74" y="170"/>
                  </a:lnTo>
                  <a:lnTo>
                    <a:pt x="73" y="174"/>
                  </a:lnTo>
                  <a:lnTo>
                    <a:pt x="71" y="180"/>
                  </a:lnTo>
                  <a:lnTo>
                    <a:pt x="67" y="186"/>
                  </a:lnTo>
                  <a:lnTo>
                    <a:pt x="63" y="192"/>
                  </a:lnTo>
                  <a:lnTo>
                    <a:pt x="59" y="197"/>
                  </a:lnTo>
                  <a:lnTo>
                    <a:pt x="57" y="202"/>
                  </a:lnTo>
                  <a:lnTo>
                    <a:pt x="54" y="205"/>
                  </a:lnTo>
                  <a:lnTo>
                    <a:pt x="53" y="206"/>
                  </a:lnTo>
                  <a:lnTo>
                    <a:pt x="3" y="263"/>
                  </a:lnTo>
                  <a:lnTo>
                    <a:pt x="2" y="265"/>
                  </a:lnTo>
                  <a:lnTo>
                    <a:pt x="1" y="269"/>
                  </a:lnTo>
                  <a:lnTo>
                    <a:pt x="0" y="275"/>
                  </a:lnTo>
                  <a:lnTo>
                    <a:pt x="0" y="284"/>
                  </a:lnTo>
                  <a:lnTo>
                    <a:pt x="0" y="293"/>
                  </a:lnTo>
                  <a:lnTo>
                    <a:pt x="1" y="302"/>
                  </a:lnTo>
                  <a:lnTo>
                    <a:pt x="4" y="311"/>
                  </a:lnTo>
                  <a:lnTo>
                    <a:pt x="10" y="320"/>
                  </a:lnTo>
                  <a:lnTo>
                    <a:pt x="16" y="328"/>
                  </a:lnTo>
                  <a:lnTo>
                    <a:pt x="22" y="336"/>
                  </a:lnTo>
                  <a:lnTo>
                    <a:pt x="27" y="343"/>
                  </a:lnTo>
                  <a:lnTo>
                    <a:pt x="33" y="350"/>
                  </a:lnTo>
                  <a:lnTo>
                    <a:pt x="38" y="355"/>
                  </a:lnTo>
                  <a:lnTo>
                    <a:pt x="45" y="360"/>
                  </a:lnTo>
                  <a:lnTo>
                    <a:pt x="52" y="362"/>
                  </a:lnTo>
                  <a:lnTo>
                    <a:pt x="60" y="363"/>
                  </a:lnTo>
                  <a:lnTo>
                    <a:pt x="68" y="363"/>
                  </a:lnTo>
                  <a:lnTo>
                    <a:pt x="75" y="363"/>
                  </a:lnTo>
                  <a:lnTo>
                    <a:pt x="80" y="364"/>
                  </a:lnTo>
                  <a:lnTo>
                    <a:pt x="85" y="364"/>
                  </a:lnTo>
                  <a:lnTo>
                    <a:pt x="89" y="365"/>
                  </a:lnTo>
                  <a:lnTo>
                    <a:pt x="94" y="366"/>
                  </a:lnTo>
                  <a:lnTo>
                    <a:pt x="99" y="368"/>
                  </a:lnTo>
                  <a:lnTo>
                    <a:pt x="107" y="369"/>
                  </a:lnTo>
                  <a:lnTo>
                    <a:pt x="115" y="372"/>
                  </a:lnTo>
                  <a:lnTo>
                    <a:pt x="123" y="375"/>
                  </a:lnTo>
                  <a:lnTo>
                    <a:pt x="132" y="377"/>
                  </a:lnTo>
                  <a:lnTo>
                    <a:pt x="140" y="379"/>
                  </a:lnTo>
                  <a:lnTo>
                    <a:pt x="147" y="380"/>
                  </a:lnTo>
                  <a:lnTo>
                    <a:pt x="155" y="381"/>
                  </a:lnTo>
                  <a:lnTo>
                    <a:pt x="160" y="381"/>
                  </a:lnTo>
                  <a:lnTo>
                    <a:pt x="165" y="380"/>
                  </a:lnTo>
                  <a:lnTo>
                    <a:pt x="167" y="378"/>
                  </a:lnTo>
                  <a:lnTo>
                    <a:pt x="167" y="373"/>
                  </a:lnTo>
                  <a:lnTo>
                    <a:pt x="165" y="367"/>
                  </a:lnTo>
                  <a:lnTo>
                    <a:pt x="162" y="358"/>
                  </a:lnTo>
                  <a:lnTo>
                    <a:pt x="161" y="346"/>
                  </a:lnTo>
                  <a:lnTo>
                    <a:pt x="160" y="333"/>
                  </a:lnTo>
                  <a:lnTo>
                    <a:pt x="162" y="318"/>
                  </a:lnTo>
                  <a:lnTo>
                    <a:pt x="169" y="302"/>
                  </a:lnTo>
                  <a:lnTo>
                    <a:pt x="175" y="286"/>
                  </a:lnTo>
                  <a:lnTo>
                    <a:pt x="181" y="271"/>
                  </a:lnTo>
                  <a:lnTo>
                    <a:pt x="187" y="259"/>
                  </a:lnTo>
                  <a:lnTo>
                    <a:pt x="192" y="249"/>
                  </a:lnTo>
                  <a:lnTo>
                    <a:pt x="196" y="241"/>
                  </a:lnTo>
                  <a:lnTo>
                    <a:pt x="201" y="235"/>
                  </a:lnTo>
                  <a:lnTo>
                    <a:pt x="206" y="232"/>
                  </a:lnTo>
                  <a:lnTo>
                    <a:pt x="211" y="231"/>
                  </a:lnTo>
                  <a:lnTo>
                    <a:pt x="215" y="233"/>
                  </a:lnTo>
                  <a:lnTo>
                    <a:pt x="222" y="237"/>
                  </a:lnTo>
                  <a:lnTo>
                    <a:pt x="231" y="246"/>
                  </a:lnTo>
                  <a:lnTo>
                    <a:pt x="242" y="257"/>
                  </a:lnTo>
                  <a:lnTo>
                    <a:pt x="254" y="270"/>
                  </a:lnTo>
                  <a:lnTo>
                    <a:pt x="268" y="285"/>
                  </a:lnTo>
                  <a:lnTo>
                    <a:pt x="282" y="301"/>
                  </a:lnTo>
                  <a:lnTo>
                    <a:pt x="295" y="316"/>
                  </a:lnTo>
                  <a:lnTo>
                    <a:pt x="309" y="332"/>
                  </a:lnTo>
                  <a:lnTo>
                    <a:pt x="323" y="348"/>
                  </a:lnTo>
                  <a:lnTo>
                    <a:pt x="335" y="363"/>
                  </a:lnTo>
                  <a:lnTo>
                    <a:pt x="346" y="375"/>
                  </a:lnTo>
                  <a:lnTo>
                    <a:pt x="355" y="386"/>
                  </a:lnTo>
                  <a:lnTo>
                    <a:pt x="363" y="395"/>
                  </a:lnTo>
                  <a:lnTo>
                    <a:pt x="367" y="400"/>
                  </a:lnTo>
                  <a:lnTo>
                    <a:pt x="369" y="402"/>
                  </a:lnTo>
                  <a:lnTo>
                    <a:pt x="506" y="245"/>
                  </a:lnTo>
                  <a:lnTo>
                    <a:pt x="507" y="243"/>
                  </a:lnTo>
                  <a:lnTo>
                    <a:pt x="510" y="239"/>
                  </a:lnTo>
                  <a:lnTo>
                    <a:pt x="514" y="235"/>
                  </a:lnTo>
                  <a:lnTo>
                    <a:pt x="519" y="232"/>
                  </a:lnTo>
                  <a:lnTo>
                    <a:pt x="525" y="232"/>
                  </a:lnTo>
                  <a:lnTo>
                    <a:pt x="529" y="236"/>
                  </a:lnTo>
                  <a:lnTo>
                    <a:pt x="534" y="247"/>
                  </a:lnTo>
                  <a:lnTo>
                    <a:pt x="538" y="267"/>
                  </a:lnTo>
                  <a:lnTo>
                    <a:pt x="539" y="279"/>
                  </a:lnTo>
                  <a:lnTo>
                    <a:pt x="540" y="291"/>
                  </a:lnTo>
                  <a:lnTo>
                    <a:pt x="540" y="302"/>
                  </a:lnTo>
                  <a:lnTo>
                    <a:pt x="540" y="312"/>
                  </a:lnTo>
                  <a:lnTo>
                    <a:pt x="540" y="322"/>
                  </a:lnTo>
                  <a:lnTo>
                    <a:pt x="540" y="332"/>
                  </a:lnTo>
                  <a:lnTo>
                    <a:pt x="540" y="342"/>
                  </a:lnTo>
                  <a:lnTo>
                    <a:pt x="540" y="350"/>
                  </a:lnTo>
                  <a:lnTo>
                    <a:pt x="541" y="358"/>
                  </a:lnTo>
                  <a:lnTo>
                    <a:pt x="542" y="364"/>
                  </a:lnTo>
                  <a:lnTo>
                    <a:pt x="543" y="369"/>
                  </a:lnTo>
                  <a:lnTo>
                    <a:pt x="544" y="373"/>
                  </a:lnTo>
                  <a:lnTo>
                    <a:pt x="547" y="376"/>
                  </a:lnTo>
                  <a:lnTo>
                    <a:pt x="550" y="378"/>
                  </a:lnTo>
                  <a:lnTo>
                    <a:pt x="554" y="378"/>
                  </a:lnTo>
                  <a:lnTo>
                    <a:pt x="559" y="377"/>
                  </a:lnTo>
                  <a:lnTo>
                    <a:pt x="569" y="373"/>
                  </a:lnTo>
                  <a:lnTo>
                    <a:pt x="578" y="369"/>
                  </a:lnTo>
                  <a:lnTo>
                    <a:pt x="586" y="367"/>
                  </a:lnTo>
                  <a:lnTo>
                    <a:pt x="592" y="365"/>
                  </a:lnTo>
                  <a:lnTo>
                    <a:pt x="599" y="363"/>
                  </a:lnTo>
                  <a:lnTo>
                    <a:pt x="605" y="362"/>
                  </a:lnTo>
                  <a:lnTo>
                    <a:pt x="611" y="362"/>
                  </a:lnTo>
                  <a:lnTo>
                    <a:pt x="617" y="363"/>
                  </a:lnTo>
                  <a:lnTo>
                    <a:pt x="625" y="364"/>
                  </a:lnTo>
                  <a:lnTo>
                    <a:pt x="635" y="365"/>
                  </a:lnTo>
                  <a:lnTo>
                    <a:pt x="646" y="364"/>
                  </a:lnTo>
                  <a:lnTo>
                    <a:pt x="657" y="363"/>
                  </a:lnTo>
                  <a:lnTo>
                    <a:pt x="668" y="362"/>
                  </a:lnTo>
                  <a:lnTo>
                    <a:pt x="678" y="359"/>
                  </a:lnTo>
                  <a:lnTo>
                    <a:pt x="686" y="356"/>
                  </a:lnTo>
                  <a:lnTo>
                    <a:pt x="692" y="352"/>
                  </a:lnTo>
                  <a:lnTo>
                    <a:pt x="696" y="348"/>
                  </a:lnTo>
                  <a:lnTo>
                    <a:pt x="698" y="343"/>
                  </a:lnTo>
                  <a:lnTo>
                    <a:pt x="699" y="338"/>
                  </a:lnTo>
                  <a:lnTo>
                    <a:pt x="700" y="332"/>
                  </a:lnTo>
                  <a:lnTo>
                    <a:pt x="700" y="326"/>
                  </a:lnTo>
                  <a:lnTo>
                    <a:pt x="700" y="319"/>
                  </a:lnTo>
                  <a:lnTo>
                    <a:pt x="699" y="310"/>
                  </a:lnTo>
                  <a:lnTo>
                    <a:pt x="699" y="302"/>
                  </a:lnTo>
                  <a:lnTo>
                    <a:pt x="699" y="297"/>
                  </a:lnTo>
                  <a:lnTo>
                    <a:pt x="698" y="292"/>
                  </a:lnTo>
                  <a:lnTo>
                    <a:pt x="698" y="285"/>
                  </a:lnTo>
                  <a:lnTo>
                    <a:pt x="696" y="279"/>
                  </a:lnTo>
                  <a:lnTo>
                    <a:pt x="695" y="271"/>
                  </a:lnTo>
                  <a:lnTo>
                    <a:pt x="693" y="264"/>
                  </a:lnTo>
                  <a:lnTo>
                    <a:pt x="691" y="256"/>
                  </a:lnTo>
                  <a:lnTo>
                    <a:pt x="689" y="249"/>
                  </a:lnTo>
                  <a:lnTo>
                    <a:pt x="686" y="242"/>
                  </a:lnTo>
                  <a:lnTo>
                    <a:pt x="684" y="235"/>
                  </a:lnTo>
                  <a:lnTo>
                    <a:pt x="681" y="230"/>
                  </a:lnTo>
                  <a:lnTo>
                    <a:pt x="678" y="224"/>
                  </a:lnTo>
                  <a:lnTo>
                    <a:pt x="675" y="219"/>
                  </a:lnTo>
                  <a:lnTo>
                    <a:pt x="673" y="215"/>
                  </a:lnTo>
                  <a:lnTo>
                    <a:pt x="670" y="212"/>
                  </a:lnTo>
                  <a:lnTo>
                    <a:pt x="667" y="210"/>
                  </a:lnTo>
                  <a:lnTo>
                    <a:pt x="661" y="207"/>
                  </a:lnTo>
                  <a:lnTo>
                    <a:pt x="655" y="202"/>
                  </a:lnTo>
                  <a:lnTo>
                    <a:pt x="649" y="198"/>
                  </a:lnTo>
                  <a:lnTo>
                    <a:pt x="644" y="193"/>
                  </a:lnTo>
                  <a:lnTo>
                    <a:pt x="639" y="188"/>
                  </a:lnTo>
                  <a:lnTo>
                    <a:pt x="635" y="183"/>
                  </a:lnTo>
                  <a:lnTo>
                    <a:pt x="633" y="177"/>
                  </a:lnTo>
                  <a:lnTo>
                    <a:pt x="631" y="173"/>
                  </a:lnTo>
                  <a:lnTo>
                    <a:pt x="631" y="169"/>
                  </a:lnTo>
                  <a:lnTo>
                    <a:pt x="629" y="166"/>
                  </a:lnTo>
                  <a:lnTo>
                    <a:pt x="626" y="163"/>
                  </a:lnTo>
                  <a:lnTo>
                    <a:pt x="622" y="160"/>
                  </a:lnTo>
                  <a:lnTo>
                    <a:pt x="617" y="156"/>
                  </a:lnTo>
                  <a:lnTo>
                    <a:pt x="612" y="154"/>
                  </a:lnTo>
                  <a:lnTo>
                    <a:pt x="606" y="153"/>
                  </a:lnTo>
                  <a:lnTo>
                    <a:pt x="599" y="153"/>
                  </a:lnTo>
                  <a:lnTo>
                    <a:pt x="591" y="151"/>
                  </a:lnTo>
                  <a:lnTo>
                    <a:pt x="580" y="146"/>
                  </a:lnTo>
                  <a:lnTo>
                    <a:pt x="568" y="138"/>
                  </a:lnTo>
                  <a:lnTo>
                    <a:pt x="556" y="129"/>
                  </a:lnTo>
                  <a:lnTo>
                    <a:pt x="545" y="119"/>
                  </a:lnTo>
                  <a:lnTo>
                    <a:pt x="536" y="110"/>
                  </a:lnTo>
                  <a:lnTo>
                    <a:pt x="529" y="101"/>
                  </a:lnTo>
                  <a:lnTo>
                    <a:pt x="527" y="95"/>
                  </a:lnTo>
                  <a:lnTo>
                    <a:pt x="525" y="90"/>
                  </a:lnTo>
                  <a:lnTo>
                    <a:pt x="521" y="85"/>
                  </a:lnTo>
                  <a:lnTo>
                    <a:pt x="515" y="80"/>
                  </a:lnTo>
                  <a:lnTo>
                    <a:pt x="508" y="76"/>
                  </a:lnTo>
                  <a:lnTo>
                    <a:pt x="501" y="72"/>
                  </a:lnTo>
                  <a:lnTo>
                    <a:pt x="494" y="69"/>
                  </a:lnTo>
                  <a:lnTo>
                    <a:pt x="490" y="67"/>
                  </a:lnTo>
                  <a:lnTo>
                    <a:pt x="488" y="67"/>
                  </a:lnTo>
                  <a:lnTo>
                    <a:pt x="486" y="64"/>
                  </a:lnTo>
                  <a:lnTo>
                    <a:pt x="482" y="56"/>
                  </a:lnTo>
                  <a:lnTo>
                    <a:pt x="475" y="44"/>
                  </a:lnTo>
                  <a:lnTo>
                    <a:pt x="467" y="33"/>
                  </a:lnTo>
                  <a:lnTo>
                    <a:pt x="456" y="22"/>
                  </a:lnTo>
                  <a:lnTo>
                    <a:pt x="444" y="13"/>
                  </a:lnTo>
                  <a:lnTo>
                    <a:pt x="430" y="8"/>
                  </a:lnTo>
                  <a:lnTo>
                    <a:pt x="416" y="10"/>
                  </a:lnTo>
                  <a:lnTo>
                    <a:pt x="408" y="12"/>
                  </a:lnTo>
                  <a:lnTo>
                    <a:pt x="399" y="14"/>
                  </a:lnTo>
                  <a:lnTo>
                    <a:pt x="389" y="15"/>
                  </a:lnTo>
                  <a:lnTo>
                    <a:pt x="378" y="15"/>
                  </a:lnTo>
                  <a:lnTo>
                    <a:pt x="367" y="15"/>
                  </a:lnTo>
                  <a:lnTo>
                    <a:pt x="357" y="14"/>
                  </a:lnTo>
                  <a:lnTo>
                    <a:pt x="345" y="13"/>
                  </a:lnTo>
                  <a:lnTo>
                    <a:pt x="335" y="11"/>
                  </a:lnTo>
                  <a:lnTo>
                    <a:pt x="324" y="10"/>
                  </a:lnTo>
                  <a:lnTo>
                    <a:pt x="314" y="9"/>
                  </a:lnTo>
                  <a:lnTo>
                    <a:pt x="305" y="7"/>
                  </a:lnTo>
                  <a:lnTo>
                    <a:pt x="298" y="6"/>
                  </a:lnTo>
                  <a:lnTo>
                    <a:pt x="292" y="5"/>
                  </a:lnTo>
                  <a:lnTo>
                    <a:pt x="288" y="4"/>
                  </a:lnTo>
                  <a:lnTo>
                    <a:pt x="284" y="3"/>
                  </a:lnTo>
                  <a:lnTo>
                    <a:pt x="283" y="3"/>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11" name="Freeform 79"/>
            <p:cNvSpPr>
              <a:spLocks/>
            </p:cNvSpPr>
            <p:nvPr/>
          </p:nvSpPr>
          <p:spPr bwMode="auto">
            <a:xfrm>
              <a:off x="3702" y="2421"/>
              <a:ext cx="483" cy="216"/>
            </a:xfrm>
            <a:custGeom>
              <a:avLst/>
              <a:gdLst/>
              <a:ahLst/>
              <a:cxnLst>
                <a:cxn ang="0">
                  <a:pos x="282" y="2"/>
                </a:cxn>
                <a:cxn ang="0">
                  <a:pos x="264" y="1"/>
                </a:cxn>
                <a:cxn ang="0">
                  <a:pos x="244" y="14"/>
                </a:cxn>
                <a:cxn ang="0">
                  <a:pos x="234" y="27"/>
                </a:cxn>
                <a:cxn ang="0">
                  <a:pos x="209" y="36"/>
                </a:cxn>
                <a:cxn ang="0">
                  <a:pos x="181" y="53"/>
                </a:cxn>
                <a:cxn ang="0">
                  <a:pos x="168" y="72"/>
                </a:cxn>
                <a:cxn ang="0">
                  <a:pos x="150" y="99"/>
                </a:cxn>
                <a:cxn ang="0">
                  <a:pos x="129" y="130"/>
                </a:cxn>
                <a:cxn ang="0">
                  <a:pos x="114" y="152"/>
                </a:cxn>
                <a:cxn ang="0">
                  <a:pos x="105" y="152"/>
                </a:cxn>
                <a:cxn ang="0">
                  <a:pos x="78" y="142"/>
                </a:cxn>
                <a:cxn ang="0">
                  <a:pos x="72" y="156"/>
                </a:cxn>
                <a:cxn ang="0">
                  <a:pos x="75" y="166"/>
                </a:cxn>
                <a:cxn ang="0">
                  <a:pos x="72" y="183"/>
                </a:cxn>
                <a:cxn ang="0">
                  <a:pos x="57" y="205"/>
                </a:cxn>
                <a:cxn ang="0">
                  <a:pos x="2" y="269"/>
                </a:cxn>
                <a:cxn ang="0">
                  <a:pos x="0" y="297"/>
                </a:cxn>
                <a:cxn ang="0">
                  <a:pos x="16" y="333"/>
                </a:cxn>
                <a:cxn ang="0">
                  <a:pos x="38" y="360"/>
                </a:cxn>
                <a:cxn ang="0">
                  <a:pos x="69" y="368"/>
                </a:cxn>
                <a:cxn ang="0">
                  <a:pos x="90" y="370"/>
                </a:cxn>
                <a:cxn ang="0">
                  <a:pos x="116" y="378"/>
                </a:cxn>
                <a:cxn ang="0">
                  <a:pos x="148" y="386"/>
                </a:cxn>
                <a:cxn ang="0">
                  <a:pos x="168" y="384"/>
                </a:cxn>
                <a:cxn ang="0">
                  <a:pos x="162" y="351"/>
                </a:cxn>
                <a:cxn ang="0">
                  <a:pos x="177" y="290"/>
                </a:cxn>
                <a:cxn ang="0">
                  <a:pos x="198" y="245"/>
                </a:cxn>
                <a:cxn ang="0">
                  <a:pos x="217" y="236"/>
                </a:cxn>
                <a:cxn ang="0">
                  <a:pos x="256" y="274"/>
                </a:cxn>
                <a:cxn ang="0">
                  <a:pos x="312" y="337"/>
                </a:cxn>
                <a:cxn ang="0">
                  <a:pos x="358" y="392"/>
                </a:cxn>
                <a:cxn ang="0">
                  <a:pos x="510" y="249"/>
                </a:cxn>
                <a:cxn ang="0">
                  <a:pos x="523" y="235"/>
                </a:cxn>
                <a:cxn ang="0">
                  <a:pos x="543" y="271"/>
                </a:cxn>
                <a:cxn ang="0">
                  <a:pos x="545" y="317"/>
                </a:cxn>
                <a:cxn ang="0">
                  <a:pos x="545" y="355"/>
                </a:cxn>
                <a:cxn ang="0">
                  <a:pos x="549" y="379"/>
                </a:cxn>
                <a:cxn ang="0">
                  <a:pos x="564" y="383"/>
                </a:cxn>
                <a:cxn ang="0">
                  <a:pos x="597" y="370"/>
                </a:cxn>
                <a:cxn ang="0">
                  <a:pos x="622" y="368"/>
                </a:cxn>
                <a:cxn ang="0">
                  <a:pos x="663" y="368"/>
                </a:cxn>
                <a:cxn ang="0">
                  <a:pos x="698" y="357"/>
                </a:cxn>
                <a:cxn ang="0">
                  <a:pos x="706" y="337"/>
                </a:cxn>
                <a:cxn ang="0">
                  <a:pos x="705" y="307"/>
                </a:cxn>
                <a:cxn ang="0">
                  <a:pos x="702" y="283"/>
                </a:cxn>
                <a:cxn ang="0">
                  <a:pos x="695" y="253"/>
                </a:cxn>
                <a:cxn ang="0">
                  <a:pos x="684" y="227"/>
                </a:cxn>
                <a:cxn ang="0">
                  <a:pos x="673" y="213"/>
                </a:cxn>
                <a:cxn ang="0">
                  <a:pos x="650" y="196"/>
                </a:cxn>
                <a:cxn ang="0">
                  <a:pos x="636" y="176"/>
                </a:cxn>
                <a:cxn ang="0">
                  <a:pos x="627" y="162"/>
                </a:cxn>
                <a:cxn ang="0">
                  <a:pos x="604" y="155"/>
                </a:cxn>
                <a:cxn ang="0">
                  <a:pos x="561" y="131"/>
                </a:cxn>
                <a:cxn ang="0">
                  <a:pos x="532" y="96"/>
                </a:cxn>
                <a:cxn ang="0">
                  <a:pos x="512" y="77"/>
                </a:cxn>
                <a:cxn ang="0">
                  <a:pos x="492" y="68"/>
                </a:cxn>
                <a:cxn ang="0">
                  <a:pos x="471" y="33"/>
                </a:cxn>
                <a:cxn ang="0">
                  <a:pos x="420" y="10"/>
                </a:cxn>
                <a:cxn ang="0">
                  <a:pos x="381" y="15"/>
                </a:cxn>
                <a:cxn ang="0">
                  <a:pos x="338" y="11"/>
                </a:cxn>
                <a:cxn ang="0">
                  <a:pos x="301" y="6"/>
                </a:cxn>
                <a:cxn ang="0">
                  <a:pos x="285" y="3"/>
                </a:cxn>
              </a:cxnLst>
              <a:rect l="0" t="0" r="r" b="b"/>
              <a:pathLst>
                <a:path w="707" h="409">
                  <a:moveTo>
                    <a:pt x="285" y="3"/>
                  </a:moveTo>
                  <a:lnTo>
                    <a:pt x="285" y="3"/>
                  </a:lnTo>
                  <a:lnTo>
                    <a:pt x="284" y="2"/>
                  </a:lnTo>
                  <a:lnTo>
                    <a:pt x="282" y="2"/>
                  </a:lnTo>
                  <a:lnTo>
                    <a:pt x="279" y="1"/>
                  </a:lnTo>
                  <a:lnTo>
                    <a:pt x="274" y="0"/>
                  </a:lnTo>
                  <a:lnTo>
                    <a:pt x="269" y="0"/>
                  </a:lnTo>
                  <a:lnTo>
                    <a:pt x="264" y="1"/>
                  </a:lnTo>
                  <a:lnTo>
                    <a:pt x="258" y="3"/>
                  </a:lnTo>
                  <a:lnTo>
                    <a:pt x="253" y="6"/>
                  </a:lnTo>
                  <a:lnTo>
                    <a:pt x="248" y="10"/>
                  </a:lnTo>
                  <a:lnTo>
                    <a:pt x="244" y="14"/>
                  </a:lnTo>
                  <a:lnTo>
                    <a:pt x="242" y="18"/>
                  </a:lnTo>
                  <a:lnTo>
                    <a:pt x="240" y="21"/>
                  </a:lnTo>
                  <a:lnTo>
                    <a:pt x="237" y="24"/>
                  </a:lnTo>
                  <a:lnTo>
                    <a:pt x="234" y="27"/>
                  </a:lnTo>
                  <a:lnTo>
                    <a:pt x="230" y="30"/>
                  </a:lnTo>
                  <a:lnTo>
                    <a:pt x="224" y="31"/>
                  </a:lnTo>
                  <a:lnTo>
                    <a:pt x="217" y="33"/>
                  </a:lnTo>
                  <a:lnTo>
                    <a:pt x="209" y="36"/>
                  </a:lnTo>
                  <a:lnTo>
                    <a:pt x="201" y="40"/>
                  </a:lnTo>
                  <a:lnTo>
                    <a:pt x="194" y="44"/>
                  </a:lnTo>
                  <a:lnTo>
                    <a:pt x="187" y="48"/>
                  </a:lnTo>
                  <a:lnTo>
                    <a:pt x="181" y="53"/>
                  </a:lnTo>
                  <a:lnTo>
                    <a:pt x="176" y="59"/>
                  </a:lnTo>
                  <a:lnTo>
                    <a:pt x="173" y="64"/>
                  </a:lnTo>
                  <a:lnTo>
                    <a:pt x="171" y="68"/>
                  </a:lnTo>
                  <a:lnTo>
                    <a:pt x="168" y="72"/>
                  </a:lnTo>
                  <a:lnTo>
                    <a:pt x="164" y="78"/>
                  </a:lnTo>
                  <a:lnTo>
                    <a:pt x="160" y="84"/>
                  </a:lnTo>
                  <a:lnTo>
                    <a:pt x="156" y="92"/>
                  </a:lnTo>
                  <a:lnTo>
                    <a:pt x="150" y="99"/>
                  </a:lnTo>
                  <a:lnTo>
                    <a:pt x="145" y="107"/>
                  </a:lnTo>
                  <a:lnTo>
                    <a:pt x="139" y="115"/>
                  </a:lnTo>
                  <a:lnTo>
                    <a:pt x="134" y="123"/>
                  </a:lnTo>
                  <a:lnTo>
                    <a:pt x="129" y="130"/>
                  </a:lnTo>
                  <a:lnTo>
                    <a:pt x="124" y="137"/>
                  </a:lnTo>
                  <a:lnTo>
                    <a:pt x="120" y="143"/>
                  </a:lnTo>
                  <a:lnTo>
                    <a:pt x="116" y="148"/>
                  </a:lnTo>
                  <a:lnTo>
                    <a:pt x="114" y="152"/>
                  </a:lnTo>
                  <a:lnTo>
                    <a:pt x="112" y="154"/>
                  </a:lnTo>
                  <a:lnTo>
                    <a:pt x="111" y="155"/>
                  </a:lnTo>
                  <a:lnTo>
                    <a:pt x="110" y="154"/>
                  </a:lnTo>
                  <a:lnTo>
                    <a:pt x="105" y="152"/>
                  </a:lnTo>
                  <a:lnTo>
                    <a:pt x="99" y="149"/>
                  </a:lnTo>
                  <a:lnTo>
                    <a:pt x="91" y="145"/>
                  </a:lnTo>
                  <a:lnTo>
                    <a:pt x="84" y="143"/>
                  </a:lnTo>
                  <a:lnTo>
                    <a:pt x="78" y="142"/>
                  </a:lnTo>
                  <a:lnTo>
                    <a:pt x="73" y="144"/>
                  </a:lnTo>
                  <a:lnTo>
                    <a:pt x="72" y="148"/>
                  </a:lnTo>
                  <a:lnTo>
                    <a:pt x="72" y="152"/>
                  </a:lnTo>
                  <a:lnTo>
                    <a:pt x="72" y="156"/>
                  </a:lnTo>
                  <a:lnTo>
                    <a:pt x="73" y="159"/>
                  </a:lnTo>
                  <a:lnTo>
                    <a:pt x="74" y="161"/>
                  </a:lnTo>
                  <a:lnTo>
                    <a:pt x="74" y="164"/>
                  </a:lnTo>
                  <a:lnTo>
                    <a:pt x="75" y="166"/>
                  </a:lnTo>
                  <a:lnTo>
                    <a:pt x="75" y="169"/>
                  </a:lnTo>
                  <a:lnTo>
                    <a:pt x="75" y="173"/>
                  </a:lnTo>
                  <a:lnTo>
                    <a:pt x="74" y="177"/>
                  </a:lnTo>
                  <a:lnTo>
                    <a:pt x="72" y="183"/>
                  </a:lnTo>
                  <a:lnTo>
                    <a:pt x="68" y="189"/>
                  </a:lnTo>
                  <a:lnTo>
                    <a:pt x="64" y="195"/>
                  </a:lnTo>
                  <a:lnTo>
                    <a:pt x="60" y="200"/>
                  </a:lnTo>
                  <a:lnTo>
                    <a:pt x="57" y="205"/>
                  </a:lnTo>
                  <a:lnTo>
                    <a:pt x="54" y="208"/>
                  </a:lnTo>
                  <a:lnTo>
                    <a:pt x="53" y="209"/>
                  </a:lnTo>
                  <a:lnTo>
                    <a:pt x="3" y="267"/>
                  </a:lnTo>
                  <a:lnTo>
                    <a:pt x="2" y="269"/>
                  </a:lnTo>
                  <a:lnTo>
                    <a:pt x="1" y="273"/>
                  </a:lnTo>
                  <a:lnTo>
                    <a:pt x="0" y="279"/>
                  </a:lnTo>
                  <a:lnTo>
                    <a:pt x="0" y="288"/>
                  </a:lnTo>
                  <a:lnTo>
                    <a:pt x="0" y="297"/>
                  </a:lnTo>
                  <a:lnTo>
                    <a:pt x="1" y="307"/>
                  </a:lnTo>
                  <a:lnTo>
                    <a:pt x="4" y="316"/>
                  </a:lnTo>
                  <a:lnTo>
                    <a:pt x="10" y="325"/>
                  </a:lnTo>
                  <a:lnTo>
                    <a:pt x="16" y="333"/>
                  </a:lnTo>
                  <a:lnTo>
                    <a:pt x="22" y="341"/>
                  </a:lnTo>
                  <a:lnTo>
                    <a:pt x="27" y="348"/>
                  </a:lnTo>
                  <a:lnTo>
                    <a:pt x="33" y="355"/>
                  </a:lnTo>
                  <a:lnTo>
                    <a:pt x="38" y="360"/>
                  </a:lnTo>
                  <a:lnTo>
                    <a:pt x="45" y="365"/>
                  </a:lnTo>
                  <a:lnTo>
                    <a:pt x="52" y="367"/>
                  </a:lnTo>
                  <a:lnTo>
                    <a:pt x="61" y="368"/>
                  </a:lnTo>
                  <a:lnTo>
                    <a:pt x="69" y="368"/>
                  </a:lnTo>
                  <a:lnTo>
                    <a:pt x="76" y="368"/>
                  </a:lnTo>
                  <a:lnTo>
                    <a:pt x="81" y="369"/>
                  </a:lnTo>
                  <a:lnTo>
                    <a:pt x="86" y="369"/>
                  </a:lnTo>
                  <a:lnTo>
                    <a:pt x="90" y="370"/>
                  </a:lnTo>
                  <a:lnTo>
                    <a:pt x="95" y="371"/>
                  </a:lnTo>
                  <a:lnTo>
                    <a:pt x="100" y="373"/>
                  </a:lnTo>
                  <a:lnTo>
                    <a:pt x="108" y="375"/>
                  </a:lnTo>
                  <a:lnTo>
                    <a:pt x="116" y="378"/>
                  </a:lnTo>
                  <a:lnTo>
                    <a:pt x="124" y="381"/>
                  </a:lnTo>
                  <a:lnTo>
                    <a:pt x="133" y="383"/>
                  </a:lnTo>
                  <a:lnTo>
                    <a:pt x="141" y="385"/>
                  </a:lnTo>
                  <a:lnTo>
                    <a:pt x="148" y="386"/>
                  </a:lnTo>
                  <a:lnTo>
                    <a:pt x="156" y="387"/>
                  </a:lnTo>
                  <a:lnTo>
                    <a:pt x="161" y="387"/>
                  </a:lnTo>
                  <a:lnTo>
                    <a:pt x="166" y="386"/>
                  </a:lnTo>
                  <a:lnTo>
                    <a:pt x="168" y="384"/>
                  </a:lnTo>
                  <a:lnTo>
                    <a:pt x="168" y="379"/>
                  </a:lnTo>
                  <a:lnTo>
                    <a:pt x="166" y="372"/>
                  </a:lnTo>
                  <a:lnTo>
                    <a:pt x="163" y="363"/>
                  </a:lnTo>
                  <a:lnTo>
                    <a:pt x="162" y="351"/>
                  </a:lnTo>
                  <a:lnTo>
                    <a:pt x="161" y="338"/>
                  </a:lnTo>
                  <a:lnTo>
                    <a:pt x="163" y="323"/>
                  </a:lnTo>
                  <a:lnTo>
                    <a:pt x="170" y="307"/>
                  </a:lnTo>
                  <a:lnTo>
                    <a:pt x="177" y="290"/>
                  </a:lnTo>
                  <a:lnTo>
                    <a:pt x="183" y="275"/>
                  </a:lnTo>
                  <a:lnTo>
                    <a:pt x="189" y="263"/>
                  </a:lnTo>
                  <a:lnTo>
                    <a:pt x="194" y="253"/>
                  </a:lnTo>
                  <a:lnTo>
                    <a:pt x="198" y="245"/>
                  </a:lnTo>
                  <a:lnTo>
                    <a:pt x="203" y="239"/>
                  </a:lnTo>
                  <a:lnTo>
                    <a:pt x="208" y="235"/>
                  </a:lnTo>
                  <a:lnTo>
                    <a:pt x="213" y="234"/>
                  </a:lnTo>
                  <a:lnTo>
                    <a:pt x="217" y="236"/>
                  </a:lnTo>
                  <a:lnTo>
                    <a:pt x="224" y="241"/>
                  </a:lnTo>
                  <a:lnTo>
                    <a:pt x="233" y="250"/>
                  </a:lnTo>
                  <a:lnTo>
                    <a:pt x="244" y="261"/>
                  </a:lnTo>
                  <a:lnTo>
                    <a:pt x="256" y="274"/>
                  </a:lnTo>
                  <a:lnTo>
                    <a:pt x="270" y="289"/>
                  </a:lnTo>
                  <a:lnTo>
                    <a:pt x="284" y="305"/>
                  </a:lnTo>
                  <a:lnTo>
                    <a:pt x="298" y="321"/>
                  </a:lnTo>
                  <a:lnTo>
                    <a:pt x="312" y="337"/>
                  </a:lnTo>
                  <a:lnTo>
                    <a:pt x="326" y="353"/>
                  </a:lnTo>
                  <a:lnTo>
                    <a:pt x="338" y="368"/>
                  </a:lnTo>
                  <a:lnTo>
                    <a:pt x="349" y="381"/>
                  </a:lnTo>
                  <a:lnTo>
                    <a:pt x="358" y="392"/>
                  </a:lnTo>
                  <a:lnTo>
                    <a:pt x="366" y="401"/>
                  </a:lnTo>
                  <a:lnTo>
                    <a:pt x="370" y="406"/>
                  </a:lnTo>
                  <a:lnTo>
                    <a:pt x="372" y="408"/>
                  </a:lnTo>
                  <a:lnTo>
                    <a:pt x="510" y="249"/>
                  </a:lnTo>
                  <a:lnTo>
                    <a:pt x="511" y="247"/>
                  </a:lnTo>
                  <a:lnTo>
                    <a:pt x="514" y="243"/>
                  </a:lnTo>
                  <a:lnTo>
                    <a:pt x="518" y="238"/>
                  </a:lnTo>
                  <a:lnTo>
                    <a:pt x="523" y="235"/>
                  </a:lnTo>
                  <a:lnTo>
                    <a:pt x="529" y="235"/>
                  </a:lnTo>
                  <a:lnTo>
                    <a:pt x="534" y="240"/>
                  </a:lnTo>
                  <a:lnTo>
                    <a:pt x="539" y="251"/>
                  </a:lnTo>
                  <a:lnTo>
                    <a:pt x="543" y="271"/>
                  </a:lnTo>
                  <a:lnTo>
                    <a:pt x="544" y="283"/>
                  </a:lnTo>
                  <a:lnTo>
                    <a:pt x="545" y="295"/>
                  </a:lnTo>
                  <a:lnTo>
                    <a:pt x="545" y="306"/>
                  </a:lnTo>
                  <a:lnTo>
                    <a:pt x="545" y="317"/>
                  </a:lnTo>
                  <a:lnTo>
                    <a:pt x="545" y="327"/>
                  </a:lnTo>
                  <a:lnTo>
                    <a:pt x="545" y="337"/>
                  </a:lnTo>
                  <a:lnTo>
                    <a:pt x="545" y="347"/>
                  </a:lnTo>
                  <a:lnTo>
                    <a:pt x="545" y="355"/>
                  </a:lnTo>
                  <a:lnTo>
                    <a:pt x="546" y="363"/>
                  </a:lnTo>
                  <a:lnTo>
                    <a:pt x="547" y="369"/>
                  </a:lnTo>
                  <a:lnTo>
                    <a:pt x="548" y="375"/>
                  </a:lnTo>
                  <a:lnTo>
                    <a:pt x="549" y="379"/>
                  </a:lnTo>
                  <a:lnTo>
                    <a:pt x="552" y="382"/>
                  </a:lnTo>
                  <a:lnTo>
                    <a:pt x="555" y="384"/>
                  </a:lnTo>
                  <a:lnTo>
                    <a:pt x="559" y="384"/>
                  </a:lnTo>
                  <a:lnTo>
                    <a:pt x="564" y="383"/>
                  </a:lnTo>
                  <a:lnTo>
                    <a:pt x="574" y="379"/>
                  </a:lnTo>
                  <a:lnTo>
                    <a:pt x="583" y="375"/>
                  </a:lnTo>
                  <a:lnTo>
                    <a:pt x="591" y="372"/>
                  </a:lnTo>
                  <a:lnTo>
                    <a:pt x="597" y="370"/>
                  </a:lnTo>
                  <a:lnTo>
                    <a:pt x="604" y="368"/>
                  </a:lnTo>
                  <a:lnTo>
                    <a:pt x="610" y="367"/>
                  </a:lnTo>
                  <a:lnTo>
                    <a:pt x="616" y="367"/>
                  </a:lnTo>
                  <a:lnTo>
                    <a:pt x="622" y="368"/>
                  </a:lnTo>
                  <a:lnTo>
                    <a:pt x="630" y="369"/>
                  </a:lnTo>
                  <a:lnTo>
                    <a:pt x="640" y="370"/>
                  </a:lnTo>
                  <a:lnTo>
                    <a:pt x="652" y="369"/>
                  </a:lnTo>
                  <a:lnTo>
                    <a:pt x="663" y="368"/>
                  </a:lnTo>
                  <a:lnTo>
                    <a:pt x="674" y="367"/>
                  </a:lnTo>
                  <a:lnTo>
                    <a:pt x="684" y="364"/>
                  </a:lnTo>
                  <a:lnTo>
                    <a:pt x="692" y="361"/>
                  </a:lnTo>
                  <a:lnTo>
                    <a:pt x="698" y="357"/>
                  </a:lnTo>
                  <a:lnTo>
                    <a:pt x="702" y="353"/>
                  </a:lnTo>
                  <a:lnTo>
                    <a:pt x="704" y="348"/>
                  </a:lnTo>
                  <a:lnTo>
                    <a:pt x="705" y="343"/>
                  </a:lnTo>
                  <a:lnTo>
                    <a:pt x="706" y="337"/>
                  </a:lnTo>
                  <a:lnTo>
                    <a:pt x="706" y="331"/>
                  </a:lnTo>
                  <a:lnTo>
                    <a:pt x="706" y="324"/>
                  </a:lnTo>
                  <a:lnTo>
                    <a:pt x="705" y="315"/>
                  </a:lnTo>
                  <a:lnTo>
                    <a:pt x="705" y="307"/>
                  </a:lnTo>
                  <a:lnTo>
                    <a:pt x="705" y="301"/>
                  </a:lnTo>
                  <a:lnTo>
                    <a:pt x="704" y="296"/>
                  </a:lnTo>
                  <a:lnTo>
                    <a:pt x="704" y="289"/>
                  </a:lnTo>
                  <a:lnTo>
                    <a:pt x="702" y="283"/>
                  </a:lnTo>
                  <a:lnTo>
                    <a:pt x="701" y="275"/>
                  </a:lnTo>
                  <a:lnTo>
                    <a:pt x="699" y="268"/>
                  </a:lnTo>
                  <a:lnTo>
                    <a:pt x="697" y="260"/>
                  </a:lnTo>
                  <a:lnTo>
                    <a:pt x="695" y="253"/>
                  </a:lnTo>
                  <a:lnTo>
                    <a:pt x="692" y="246"/>
                  </a:lnTo>
                  <a:lnTo>
                    <a:pt x="690" y="239"/>
                  </a:lnTo>
                  <a:lnTo>
                    <a:pt x="687" y="233"/>
                  </a:lnTo>
                  <a:lnTo>
                    <a:pt x="684" y="227"/>
                  </a:lnTo>
                  <a:lnTo>
                    <a:pt x="681" y="222"/>
                  </a:lnTo>
                  <a:lnTo>
                    <a:pt x="679" y="218"/>
                  </a:lnTo>
                  <a:lnTo>
                    <a:pt x="676" y="215"/>
                  </a:lnTo>
                  <a:lnTo>
                    <a:pt x="673" y="213"/>
                  </a:lnTo>
                  <a:lnTo>
                    <a:pt x="667" y="210"/>
                  </a:lnTo>
                  <a:lnTo>
                    <a:pt x="661" y="205"/>
                  </a:lnTo>
                  <a:lnTo>
                    <a:pt x="655" y="201"/>
                  </a:lnTo>
                  <a:lnTo>
                    <a:pt x="650" y="196"/>
                  </a:lnTo>
                  <a:lnTo>
                    <a:pt x="644" y="191"/>
                  </a:lnTo>
                  <a:lnTo>
                    <a:pt x="640" y="186"/>
                  </a:lnTo>
                  <a:lnTo>
                    <a:pt x="638" y="180"/>
                  </a:lnTo>
                  <a:lnTo>
                    <a:pt x="636" y="176"/>
                  </a:lnTo>
                  <a:lnTo>
                    <a:pt x="636" y="172"/>
                  </a:lnTo>
                  <a:lnTo>
                    <a:pt x="634" y="168"/>
                  </a:lnTo>
                  <a:lnTo>
                    <a:pt x="631" y="165"/>
                  </a:lnTo>
                  <a:lnTo>
                    <a:pt x="627" y="162"/>
                  </a:lnTo>
                  <a:lnTo>
                    <a:pt x="622" y="158"/>
                  </a:lnTo>
                  <a:lnTo>
                    <a:pt x="617" y="156"/>
                  </a:lnTo>
                  <a:lnTo>
                    <a:pt x="611" y="155"/>
                  </a:lnTo>
                  <a:lnTo>
                    <a:pt x="604" y="155"/>
                  </a:lnTo>
                  <a:lnTo>
                    <a:pt x="596" y="153"/>
                  </a:lnTo>
                  <a:lnTo>
                    <a:pt x="585" y="148"/>
                  </a:lnTo>
                  <a:lnTo>
                    <a:pt x="573" y="140"/>
                  </a:lnTo>
                  <a:lnTo>
                    <a:pt x="561" y="131"/>
                  </a:lnTo>
                  <a:lnTo>
                    <a:pt x="550" y="121"/>
                  </a:lnTo>
                  <a:lnTo>
                    <a:pt x="541" y="112"/>
                  </a:lnTo>
                  <a:lnTo>
                    <a:pt x="534" y="103"/>
                  </a:lnTo>
                  <a:lnTo>
                    <a:pt x="532" y="96"/>
                  </a:lnTo>
                  <a:lnTo>
                    <a:pt x="530" y="91"/>
                  </a:lnTo>
                  <a:lnTo>
                    <a:pt x="525" y="86"/>
                  </a:lnTo>
                  <a:lnTo>
                    <a:pt x="519" y="81"/>
                  </a:lnTo>
                  <a:lnTo>
                    <a:pt x="512" y="77"/>
                  </a:lnTo>
                  <a:lnTo>
                    <a:pt x="505" y="73"/>
                  </a:lnTo>
                  <a:lnTo>
                    <a:pt x="498" y="70"/>
                  </a:lnTo>
                  <a:lnTo>
                    <a:pt x="494" y="68"/>
                  </a:lnTo>
                  <a:lnTo>
                    <a:pt x="492" y="68"/>
                  </a:lnTo>
                  <a:lnTo>
                    <a:pt x="490" y="65"/>
                  </a:lnTo>
                  <a:lnTo>
                    <a:pt x="486" y="57"/>
                  </a:lnTo>
                  <a:lnTo>
                    <a:pt x="479" y="45"/>
                  </a:lnTo>
                  <a:lnTo>
                    <a:pt x="471" y="33"/>
                  </a:lnTo>
                  <a:lnTo>
                    <a:pt x="460" y="22"/>
                  </a:lnTo>
                  <a:lnTo>
                    <a:pt x="448" y="13"/>
                  </a:lnTo>
                  <a:lnTo>
                    <a:pt x="434" y="8"/>
                  </a:lnTo>
                  <a:lnTo>
                    <a:pt x="420" y="10"/>
                  </a:lnTo>
                  <a:lnTo>
                    <a:pt x="411" y="12"/>
                  </a:lnTo>
                  <a:lnTo>
                    <a:pt x="402" y="14"/>
                  </a:lnTo>
                  <a:lnTo>
                    <a:pt x="392" y="15"/>
                  </a:lnTo>
                  <a:lnTo>
                    <a:pt x="381" y="15"/>
                  </a:lnTo>
                  <a:lnTo>
                    <a:pt x="370" y="15"/>
                  </a:lnTo>
                  <a:lnTo>
                    <a:pt x="360" y="14"/>
                  </a:lnTo>
                  <a:lnTo>
                    <a:pt x="348" y="13"/>
                  </a:lnTo>
                  <a:lnTo>
                    <a:pt x="338" y="11"/>
                  </a:lnTo>
                  <a:lnTo>
                    <a:pt x="327" y="10"/>
                  </a:lnTo>
                  <a:lnTo>
                    <a:pt x="317" y="9"/>
                  </a:lnTo>
                  <a:lnTo>
                    <a:pt x="308" y="7"/>
                  </a:lnTo>
                  <a:lnTo>
                    <a:pt x="301" y="6"/>
                  </a:lnTo>
                  <a:lnTo>
                    <a:pt x="294" y="5"/>
                  </a:lnTo>
                  <a:lnTo>
                    <a:pt x="290" y="4"/>
                  </a:lnTo>
                  <a:lnTo>
                    <a:pt x="286" y="3"/>
                  </a:lnTo>
                  <a:lnTo>
                    <a:pt x="285" y="3"/>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12" name="Freeform 80"/>
            <p:cNvSpPr>
              <a:spLocks/>
            </p:cNvSpPr>
            <p:nvPr/>
          </p:nvSpPr>
          <p:spPr bwMode="auto">
            <a:xfrm>
              <a:off x="3787" y="2578"/>
              <a:ext cx="57" cy="216"/>
            </a:xfrm>
            <a:custGeom>
              <a:avLst/>
              <a:gdLst/>
              <a:ahLst/>
              <a:cxnLst>
                <a:cxn ang="0">
                  <a:pos x="55" y="0"/>
                </a:cxn>
                <a:cxn ang="0">
                  <a:pos x="52" y="2"/>
                </a:cxn>
                <a:cxn ang="0">
                  <a:pos x="44" y="3"/>
                </a:cxn>
                <a:cxn ang="0">
                  <a:pos x="33" y="7"/>
                </a:cxn>
                <a:cxn ang="0">
                  <a:pos x="21" y="10"/>
                </a:cxn>
                <a:cxn ang="0">
                  <a:pos x="10" y="14"/>
                </a:cxn>
                <a:cxn ang="0">
                  <a:pos x="2" y="19"/>
                </a:cxn>
                <a:cxn ang="0">
                  <a:pos x="0" y="22"/>
                </a:cxn>
                <a:cxn ang="0">
                  <a:pos x="4" y="25"/>
                </a:cxn>
                <a:cxn ang="0">
                  <a:pos x="12" y="26"/>
                </a:cxn>
                <a:cxn ang="0">
                  <a:pos x="20" y="26"/>
                </a:cxn>
                <a:cxn ang="0">
                  <a:pos x="26" y="26"/>
                </a:cxn>
                <a:cxn ang="0">
                  <a:pos x="33" y="25"/>
                </a:cxn>
                <a:cxn ang="0">
                  <a:pos x="37" y="24"/>
                </a:cxn>
                <a:cxn ang="0">
                  <a:pos x="43" y="23"/>
                </a:cxn>
                <a:cxn ang="0">
                  <a:pos x="48" y="24"/>
                </a:cxn>
                <a:cxn ang="0">
                  <a:pos x="55" y="25"/>
                </a:cxn>
                <a:cxn ang="0">
                  <a:pos x="61" y="27"/>
                </a:cxn>
                <a:cxn ang="0">
                  <a:pos x="66" y="29"/>
                </a:cxn>
                <a:cxn ang="0">
                  <a:pos x="71" y="31"/>
                </a:cxn>
                <a:cxn ang="0">
                  <a:pos x="75" y="32"/>
                </a:cxn>
                <a:cxn ang="0">
                  <a:pos x="78" y="33"/>
                </a:cxn>
                <a:cxn ang="0">
                  <a:pos x="80" y="34"/>
                </a:cxn>
                <a:cxn ang="0">
                  <a:pos x="81" y="34"/>
                </a:cxn>
                <a:cxn ang="0">
                  <a:pos x="82" y="34"/>
                </a:cxn>
                <a:cxn ang="0">
                  <a:pos x="55" y="0"/>
                </a:cxn>
              </a:cxnLst>
              <a:rect l="0" t="0" r="r" b="b"/>
              <a:pathLst>
                <a:path w="83" h="35">
                  <a:moveTo>
                    <a:pt x="55" y="0"/>
                  </a:moveTo>
                  <a:lnTo>
                    <a:pt x="52" y="2"/>
                  </a:lnTo>
                  <a:lnTo>
                    <a:pt x="44" y="3"/>
                  </a:lnTo>
                  <a:lnTo>
                    <a:pt x="33" y="7"/>
                  </a:lnTo>
                  <a:lnTo>
                    <a:pt x="21" y="10"/>
                  </a:lnTo>
                  <a:lnTo>
                    <a:pt x="10" y="14"/>
                  </a:lnTo>
                  <a:lnTo>
                    <a:pt x="2" y="19"/>
                  </a:lnTo>
                  <a:lnTo>
                    <a:pt x="0" y="22"/>
                  </a:lnTo>
                  <a:lnTo>
                    <a:pt x="4" y="25"/>
                  </a:lnTo>
                  <a:lnTo>
                    <a:pt x="12" y="26"/>
                  </a:lnTo>
                  <a:lnTo>
                    <a:pt x="20" y="26"/>
                  </a:lnTo>
                  <a:lnTo>
                    <a:pt x="26" y="26"/>
                  </a:lnTo>
                  <a:lnTo>
                    <a:pt x="33" y="25"/>
                  </a:lnTo>
                  <a:lnTo>
                    <a:pt x="37" y="24"/>
                  </a:lnTo>
                  <a:lnTo>
                    <a:pt x="43" y="23"/>
                  </a:lnTo>
                  <a:lnTo>
                    <a:pt x="48" y="24"/>
                  </a:lnTo>
                  <a:lnTo>
                    <a:pt x="55" y="25"/>
                  </a:lnTo>
                  <a:lnTo>
                    <a:pt x="61" y="27"/>
                  </a:lnTo>
                  <a:lnTo>
                    <a:pt x="66" y="29"/>
                  </a:lnTo>
                  <a:lnTo>
                    <a:pt x="71" y="31"/>
                  </a:lnTo>
                  <a:lnTo>
                    <a:pt x="75" y="32"/>
                  </a:lnTo>
                  <a:lnTo>
                    <a:pt x="78" y="33"/>
                  </a:lnTo>
                  <a:lnTo>
                    <a:pt x="80" y="34"/>
                  </a:lnTo>
                  <a:lnTo>
                    <a:pt x="81" y="34"/>
                  </a:lnTo>
                  <a:lnTo>
                    <a:pt x="82" y="34"/>
                  </a:lnTo>
                  <a:lnTo>
                    <a:pt x="55"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13" name="Freeform 81"/>
            <p:cNvSpPr>
              <a:spLocks/>
            </p:cNvSpPr>
            <p:nvPr/>
          </p:nvSpPr>
          <p:spPr bwMode="auto">
            <a:xfrm>
              <a:off x="3787" y="2578"/>
              <a:ext cx="61" cy="216"/>
            </a:xfrm>
            <a:custGeom>
              <a:avLst/>
              <a:gdLst/>
              <a:ahLst/>
              <a:cxnLst>
                <a:cxn ang="0">
                  <a:pos x="59" y="0"/>
                </a:cxn>
                <a:cxn ang="0">
                  <a:pos x="59" y="0"/>
                </a:cxn>
                <a:cxn ang="0">
                  <a:pos x="56" y="2"/>
                </a:cxn>
                <a:cxn ang="0">
                  <a:pos x="47" y="4"/>
                </a:cxn>
                <a:cxn ang="0">
                  <a:pos x="35" y="8"/>
                </a:cxn>
                <a:cxn ang="0">
                  <a:pos x="22" y="12"/>
                </a:cxn>
                <a:cxn ang="0">
                  <a:pos x="11" y="17"/>
                </a:cxn>
                <a:cxn ang="0">
                  <a:pos x="2" y="22"/>
                </a:cxn>
                <a:cxn ang="0">
                  <a:pos x="0" y="26"/>
                </a:cxn>
                <a:cxn ang="0">
                  <a:pos x="4" y="29"/>
                </a:cxn>
                <a:cxn ang="0">
                  <a:pos x="13" y="31"/>
                </a:cxn>
                <a:cxn ang="0">
                  <a:pos x="21" y="31"/>
                </a:cxn>
                <a:cxn ang="0">
                  <a:pos x="28" y="31"/>
                </a:cxn>
                <a:cxn ang="0">
                  <a:pos x="35" y="29"/>
                </a:cxn>
                <a:cxn ang="0">
                  <a:pos x="40" y="28"/>
                </a:cxn>
                <a:cxn ang="0">
                  <a:pos x="46" y="27"/>
                </a:cxn>
                <a:cxn ang="0">
                  <a:pos x="52" y="28"/>
                </a:cxn>
                <a:cxn ang="0">
                  <a:pos x="59" y="29"/>
                </a:cxn>
                <a:cxn ang="0">
                  <a:pos x="65" y="32"/>
                </a:cxn>
                <a:cxn ang="0">
                  <a:pos x="71" y="34"/>
                </a:cxn>
                <a:cxn ang="0">
                  <a:pos x="76" y="36"/>
                </a:cxn>
                <a:cxn ang="0">
                  <a:pos x="80" y="38"/>
                </a:cxn>
                <a:cxn ang="0">
                  <a:pos x="84" y="39"/>
                </a:cxn>
                <a:cxn ang="0">
                  <a:pos x="86" y="40"/>
                </a:cxn>
                <a:cxn ang="0">
                  <a:pos x="87" y="40"/>
                </a:cxn>
                <a:cxn ang="0">
                  <a:pos x="88" y="40"/>
                </a:cxn>
                <a:cxn ang="0">
                  <a:pos x="59" y="0"/>
                </a:cxn>
              </a:cxnLst>
              <a:rect l="0" t="0" r="r" b="b"/>
              <a:pathLst>
                <a:path w="89" h="41">
                  <a:moveTo>
                    <a:pt x="59" y="0"/>
                  </a:moveTo>
                  <a:lnTo>
                    <a:pt x="59" y="0"/>
                  </a:lnTo>
                  <a:lnTo>
                    <a:pt x="56" y="2"/>
                  </a:lnTo>
                  <a:lnTo>
                    <a:pt x="47" y="4"/>
                  </a:lnTo>
                  <a:lnTo>
                    <a:pt x="35" y="8"/>
                  </a:lnTo>
                  <a:lnTo>
                    <a:pt x="22" y="12"/>
                  </a:lnTo>
                  <a:lnTo>
                    <a:pt x="11" y="17"/>
                  </a:lnTo>
                  <a:lnTo>
                    <a:pt x="2" y="22"/>
                  </a:lnTo>
                  <a:lnTo>
                    <a:pt x="0" y="26"/>
                  </a:lnTo>
                  <a:lnTo>
                    <a:pt x="4" y="29"/>
                  </a:lnTo>
                  <a:lnTo>
                    <a:pt x="13" y="31"/>
                  </a:lnTo>
                  <a:lnTo>
                    <a:pt x="21" y="31"/>
                  </a:lnTo>
                  <a:lnTo>
                    <a:pt x="28" y="31"/>
                  </a:lnTo>
                  <a:lnTo>
                    <a:pt x="35" y="29"/>
                  </a:lnTo>
                  <a:lnTo>
                    <a:pt x="40" y="28"/>
                  </a:lnTo>
                  <a:lnTo>
                    <a:pt x="46" y="27"/>
                  </a:lnTo>
                  <a:lnTo>
                    <a:pt x="52" y="28"/>
                  </a:lnTo>
                  <a:lnTo>
                    <a:pt x="59" y="29"/>
                  </a:lnTo>
                  <a:lnTo>
                    <a:pt x="65" y="32"/>
                  </a:lnTo>
                  <a:lnTo>
                    <a:pt x="71" y="34"/>
                  </a:lnTo>
                  <a:lnTo>
                    <a:pt x="76" y="36"/>
                  </a:lnTo>
                  <a:lnTo>
                    <a:pt x="80" y="38"/>
                  </a:lnTo>
                  <a:lnTo>
                    <a:pt x="84" y="39"/>
                  </a:lnTo>
                  <a:lnTo>
                    <a:pt x="86" y="40"/>
                  </a:lnTo>
                  <a:lnTo>
                    <a:pt x="87" y="40"/>
                  </a:lnTo>
                  <a:lnTo>
                    <a:pt x="88" y="40"/>
                  </a:lnTo>
                  <a:lnTo>
                    <a:pt x="59"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14" name="Freeform 82"/>
            <p:cNvSpPr>
              <a:spLocks/>
            </p:cNvSpPr>
            <p:nvPr/>
          </p:nvSpPr>
          <p:spPr bwMode="auto">
            <a:xfrm>
              <a:off x="3787" y="2578"/>
              <a:ext cx="61" cy="216"/>
            </a:xfrm>
            <a:custGeom>
              <a:avLst/>
              <a:gdLst/>
              <a:ahLst/>
              <a:cxnLst>
                <a:cxn ang="0">
                  <a:pos x="59" y="0"/>
                </a:cxn>
                <a:cxn ang="0">
                  <a:pos x="59" y="0"/>
                </a:cxn>
                <a:cxn ang="0">
                  <a:pos x="56" y="2"/>
                </a:cxn>
                <a:cxn ang="0">
                  <a:pos x="47" y="4"/>
                </a:cxn>
                <a:cxn ang="0">
                  <a:pos x="35" y="8"/>
                </a:cxn>
                <a:cxn ang="0">
                  <a:pos x="22" y="12"/>
                </a:cxn>
                <a:cxn ang="0">
                  <a:pos x="11" y="17"/>
                </a:cxn>
                <a:cxn ang="0">
                  <a:pos x="2" y="22"/>
                </a:cxn>
                <a:cxn ang="0">
                  <a:pos x="0" y="26"/>
                </a:cxn>
                <a:cxn ang="0">
                  <a:pos x="4" y="29"/>
                </a:cxn>
                <a:cxn ang="0">
                  <a:pos x="13" y="31"/>
                </a:cxn>
                <a:cxn ang="0">
                  <a:pos x="21" y="31"/>
                </a:cxn>
                <a:cxn ang="0">
                  <a:pos x="28" y="31"/>
                </a:cxn>
                <a:cxn ang="0">
                  <a:pos x="35" y="29"/>
                </a:cxn>
                <a:cxn ang="0">
                  <a:pos x="40" y="28"/>
                </a:cxn>
                <a:cxn ang="0">
                  <a:pos x="46" y="27"/>
                </a:cxn>
                <a:cxn ang="0">
                  <a:pos x="52" y="28"/>
                </a:cxn>
                <a:cxn ang="0">
                  <a:pos x="59" y="29"/>
                </a:cxn>
                <a:cxn ang="0">
                  <a:pos x="65" y="32"/>
                </a:cxn>
                <a:cxn ang="0">
                  <a:pos x="71" y="34"/>
                </a:cxn>
                <a:cxn ang="0">
                  <a:pos x="76" y="36"/>
                </a:cxn>
                <a:cxn ang="0">
                  <a:pos x="80" y="38"/>
                </a:cxn>
                <a:cxn ang="0">
                  <a:pos x="84" y="39"/>
                </a:cxn>
                <a:cxn ang="0">
                  <a:pos x="86" y="40"/>
                </a:cxn>
                <a:cxn ang="0">
                  <a:pos x="87" y="40"/>
                </a:cxn>
                <a:cxn ang="0">
                  <a:pos x="88" y="40"/>
                </a:cxn>
              </a:cxnLst>
              <a:rect l="0" t="0" r="r" b="b"/>
              <a:pathLst>
                <a:path w="89" h="41">
                  <a:moveTo>
                    <a:pt x="59" y="0"/>
                  </a:moveTo>
                  <a:lnTo>
                    <a:pt x="59" y="0"/>
                  </a:lnTo>
                  <a:lnTo>
                    <a:pt x="56" y="2"/>
                  </a:lnTo>
                  <a:lnTo>
                    <a:pt x="47" y="4"/>
                  </a:lnTo>
                  <a:lnTo>
                    <a:pt x="35" y="8"/>
                  </a:lnTo>
                  <a:lnTo>
                    <a:pt x="22" y="12"/>
                  </a:lnTo>
                  <a:lnTo>
                    <a:pt x="11" y="17"/>
                  </a:lnTo>
                  <a:lnTo>
                    <a:pt x="2" y="22"/>
                  </a:lnTo>
                  <a:lnTo>
                    <a:pt x="0" y="26"/>
                  </a:lnTo>
                  <a:lnTo>
                    <a:pt x="4" y="29"/>
                  </a:lnTo>
                  <a:lnTo>
                    <a:pt x="13" y="31"/>
                  </a:lnTo>
                  <a:lnTo>
                    <a:pt x="21" y="31"/>
                  </a:lnTo>
                  <a:lnTo>
                    <a:pt x="28" y="31"/>
                  </a:lnTo>
                  <a:lnTo>
                    <a:pt x="35" y="29"/>
                  </a:lnTo>
                  <a:lnTo>
                    <a:pt x="40" y="28"/>
                  </a:lnTo>
                  <a:lnTo>
                    <a:pt x="46" y="27"/>
                  </a:lnTo>
                  <a:lnTo>
                    <a:pt x="52" y="28"/>
                  </a:lnTo>
                  <a:lnTo>
                    <a:pt x="59" y="29"/>
                  </a:lnTo>
                  <a:lnTo>
                    <a:pt x="65" y="32"/>
                  </a:lnTo>
                  <a:lnTo>
                    <a:pt x="71" y="34"/>
                  </a:lnTo>
                  <a:lnTo>
                    <a:pt x="76" y="36"/>
                  </a:lnTo>
                  <a:lnTo>
                    <a:pt x="80" y="38"/>
                  </a:lnTo>
                  <a:lnTo>
                    <a:pt x="84" y="39"/>
                  </a:lnTo>
                  <a:lnTo>
                    <a:pt x="86" y="40"/>
                  </a:lnTo>
                  <a:lnTo>
                    <a:pt x="87" y="40"/>
                  </a:lnTo>
                  <a:lnTo>
                    <a:pt x="88" y="4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15" name="Freeform 83"/>
            <p:cNvSpPr>
              <a:spLocks/>
            </p:cNvSpPr>
            <p:nvPr/>
          </p:nvSpPr>
          <p:spPr bwMode="auto">
            <a:xfrm>
              <a:off x="4043" y="2592"/>
              <a:ext cx="51" cy="216"/>
            </a:xfrm>
            <a:custGeom>
              <a:avLst/>
              <a:gdLst/>
              <a:ahLst/>
              <a:cxnLst>
                <a:cxn ang="0">
                  <a:pos x="74" y="1"/>
                </a:cxn>
                <a:cxn ang="0">
                  <a:pos x="73" y="1"/>
                </a:cxn>
                <a:cxn ang="0">
                  <a:pos x="72" y="0"/>
                </a:cxn>
                <a:cxn ang="0">
                  <a:pos x="70" y="0"/>
                </a:cxn>
                <a:cxn ang="0">
                  <a:pos x="67" y="0"/>
                </a:cxn>
                <a:cxn ang="0">
                  <a:pos x="63" y="0"/>
                </a:cxn>
                <a:cxn ang="0">
                  <a:pos x="56" y="1"/>
                </a:cxn>
                <a:cxn ang="0">
                  <a:pos x="50" y="2"/>
                </a:cxn>
                <a:cxn ang="0">
                  <a:pos x="41" y="3"/>
                </a:cxn>
                <a:cxn ang="0">
                  <a:pos x="31" y="6"/>
                </a:cxn>
                <a:cxn ang="0">
                  <a:pos x="22" y="8"/>
                </a:cxn>
                <a:cxn ang="0">
                  <a:pos x="15" y="12"/>
                </a:cxn>
                <a:cxn ang="0">
                  <a:pos x="9" y="14"/>
                </a:cxn>
                <a:cxn ang="0">
                  <a:pos x="4" y="18"/>
                </a:cxn>
                <a:cxn ang="0">
                  <a:pos x="1" y="22"/>
                </a:cxn>
                <a:cxn ang="0">
                  <a:pos x="0" y="27"/>
                </a:cxn>
                <a:cxn ang="0">
                  <a:pos x="0" y="31"/>
                </a:cxn>
                <a:cxn ang="0">
                  <a:pos x="74" y="1"/>
                </a:cxn>
              </a:cxnLst>
              <a:rect l="0" t="0" r="r" b="b"/>
              <a:pathLst>
                <a:path w="75" h="32">
                  <a:moveTo>
                    <a:pt x="74" y="1"/>
                  </a:moveTo>
                  <a:lnTo>
                    <a:pt x="73" y="1"/>
                  </a:lnTo>
                  <a:lnTo>
                    <a:pt x="72" y="0"/>
                  </a:lnTo>
                  <a:lnTo>
                    <a:pt x="70" y="0"/>
                  </a:lnTo>
                  <a:lnTo>
                    <a:pt x="67" y="0"/>
                  </a:lnTo>
                  <a:lnTo>
                    <a:pt x="63" y="0"/>
                  </a:lnTo>
                  <a:lnTo>
                    <a:pt x="56" y="1"/>
                  </a:lnTo>
                  <a:lnTo>
                    <a:pt x="50" y="2"/>
                  </a:lnTo>
                  <a:lnTo>
                    <a:pt x="41" y="3"/>
                  </a:lnTo>
                  <a:lnTo>
                    <a:pt x="31" y="6"/>
                  </a:lnTo>
                  <a:lnTo>
                    <a:pt x="22" y="8"/>
                  </a:lnTo>
                  <a:lnTo>
                    <a:pt x="15" y="12"/>
                  </a:lnTo>
                  <a:lnTo>
                    <a:pt x="9" y="14"/>
                  </a:lnTo>
                  <a:lnTo>
                    <a:pt x="4" y="18"/>
                  </a:lnTo>
                  <a:lnTo>
                    <a:pt x="1" y="22"/>
                  </a:lnTo>
                  <a:lnTo>
                    <a:pt x="0" y="27"/>
                  </a:lnTo>
                  <a:lnTo>
                    <a:pt x="0" y="31"/>
                  </a:lnTo>
                  <a:lnTo>
                    <a:pt x="74" y="1"/>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16" name="Freeform 84"/>
            <p:cNvSpPr>
              <a:spLocks/>
            </p:cNvSpPr>
            <p:nvPr/>
          </p:nvSpPr>
          <p:spPr bwMode="auto">
            <a:xfrm>
              <a:off x="4043" y="2592"/>
              <a:ext cx="55" cy="216"/>
            </a:xfrm>
            <a:custGeom>
              <a:avLst/>
              <a:gdLst/>
              <a:ahLst/>
              <a:cxnLst>
                <a:cxn ang="0">
                  <a:pos x="80" y="1"/>
                </a:cxn>
                <a:cxn ang="0">
                  <a:pos x="80" y="1"/>
                </a:cxn>
                <a:cxn ang="0">
                  <a:pos x="79" y="1"/>
                </a:cxn>
                <a:cxn ang="0">
                  <a:pos x="78" y="0"/>
                </a:cxn>
                <a:cxn ang="0">
                  <a:pos x="76" y="0"/>
                </a:cxn>
                <a:cxn ang="0">
                  <a:pos x="72" y="0"/>
                </a:cxn>
                <a:cxn ang="0">
                  <a:pos x="68" y="0"/>
                </a:cxn>
                <a:cxn ang="0">
                  <a:pos x="61" y="1"/>
                </a:cxn>
                <a:cxn ang="0">
                  <a:pos x="54" y="2"/>
                </a:cxn>
                <a:cxn ang="0">
                  <a:pos x="44" y="4"/>
                </a:cxn>
                <a:cxn ang="0">
                  <a:pos x="33" y="7"/>
                </a:cxn>
                <a:cxn ang="0">
                  <a:pos x="24" y="10"/>
                </a:cxn>
                <a:cxn ang="0">
                  <a:pos x="16" y="14"/>
                </a:cxn>
                <a:cxn ang="0">
                  <a:pos x="10" y="17"/>
                </a:cxn>
                <a:cxn ang="0">
                  <a:pos x="4" y="22"/>
                </a:cxn>
                <a:cxn ang="0">
                  <a:pos x="1" y="26"/>
                </a:cxn>
                <a:cxn ang="0">
                  <a:pos x="0" y="32"/>
                </a:cxn>
                <a:cxn ang="0">
                  <a:pos x="0" y="37"/>
                </a:cxn>
                <a:cxn ang="0">
                  <a:pos x="80" y="1"/>
                </a:cxn>
              </a:cxnLst>
              <a:rect l="0" t="0" r="r" b="b"/>
              <a:pathLst>
                <a:path w="81" h="38">
                  <a:moveTo>
                    <a:pt x="80" y="1"/>
                  </a:moveTo>
                  <a:lnTo>
                    <a:pt x="80" y="1"/>
                  </a:lnTo>
                  <a:lnTo>
                    <a:pt x="79" y="1"/>
                  </a:lnTo>
                  <a:lnTo>
                    <a:pt x="78" y="0"/>
                  </a:lnTo>
                  <a:lnTo>
                    <a:pt x="76" y="0"/>
                  </a:lnTo>
                  <a:lnTo>
                    <a:pt x="72" y="0"/>
                  </a:lnTo>
                  <a:lnTo>
                    <a:pt x="68" y="0"/>
                  </a:lnTo>
                  <a:lnTo>
                    <a:pt x="61" y="1"/>
                  </a:lnTo>
                  <a:lnTo>
                    <a:pt x="54" y="2"/>
                  </a:lnTo>
                  <a:lnTo>
                    <a:pt x="44" y="4"/>
                  </a:lnTo>
                  <a:lnTo>
                    <a:pt x="33" y="7"/>
                  </a:lnTo>
                  <a:lnTo>
                    <a:pt x="24" y="10"/>
                  </a:lnTo>
                  <a:lnTo>
                    <a:pt x="16" y="14"/>
                  </a:lnTo>
                  <a:lnTo>
                    <a:pt x="10" y="17"/>
                  </a:lnTo>
                  <a:lnTo>
                    <a:pt x="4" y="22"/>
                  </a:lnTo>
                  <a:lnTo>
                    <a:pt x="1" y="26"/>
                  </a:lnTo>
                  <a:lnTo>
                    <a:pt x="0" y="32"/>
                  </a:lnTo>
                  <a:lnTo>
                    <a:pt x="0" y="37"/>
                  </a:lnTo>
                  <a:lnTo>
                    <a:pt x="80" y="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17" name="Freeform 85"/>
            <p:cNvSpPr>
              <a:spLocks/>
            </p:cNvSpPr>
            <p:nvPr/>
          </p:nvSpPr>
          <p:spPr bwMode="auto">
            <a:xfrm>
              <a:off x="4043" y="2592"/>
              <a:ext cx="55" cy="216"/>
            </a:xfrm>
            <a:custGeom>
              <a:avLst/>
              <a:gdLst/>
              <a:ahLst/>
              <a:cxnLst>
                <a:cxn ang="0">
                  <a:pos x="80" y="1"/>
                </a:cxn>
                <a:cxn ang="0">
                  <a:pos x="80" y="1"/>
                </a:cxn>
                <a:cxn ang="0">
                  <a:pos x="79" y="1"/>
                </a:cxn>
                <a:cxn ang="0">
                  <a:pos x="78" y="0"/>
                </a:cxn>
                <a:cxn ang="0">
                  <a:pos x="76" y="0"/>
                </a:cxn>
                <a:cxn ang="0">
                  <a:pos x="72" y="0"/>
                </a:cxn>
                <a:cxn ang="0">
                  <a:pos x="68" y="0"/>
                </a:cxn>
                <a:cxn ang="0">
                  <a:pos x="61" y="1"/>
                </a:cxn>
                <a:cxn ang="0">
                  <a:pos x="54" y="2"/>
                </a:cxn>
                <a:cxn ang="0">
                  <a:pos x="44" y="4"/>
                </a:cxn>
                <a:cxn ang="0">
                  <a:pos x="33" y="7"/>
                </a:cxn>
                <a:cxn ang="0">
                  <a:pos x="24" y="10"/>
                </a:cxn>
                <a:cxn ang="0">
                  <a:pos x="16" y="14"/>
                </a:cxn>
                <a:cxn ang="0">
                  <a:pos x="10" y="17"/>
                </a:cxn>
                <a:cxn ang="0">
                  <a:pos x="4" y="22"/>
                </a:cxn>
                <a:cxn ang="0">
                  <a:pos x="1" y="26"/>
                </a:cxn>
                <a:cxn ang="0">
                  <a:pos x="0" y="32"/>
                </a:cxn>
                <a:cxn ang="0">
                  <a:pos x="0" y="37"/>
                </a:cxn>
              </a:cxnLst>
              <a:rect l="0" t="0" r="r" b="b"/>
              <a:pathLst>
                <a:path w="81" h="38">
                  <a:moveTo>
                    <a:pt x="80" y="1"/>
                  </a:moveTo>
                  <a:lnTo>
                    <a:pt x="80" y="1"/>
                  </a:lnTo>
                  <a:lnTo>
                    <a:pt x="79" y="1"/>
                  </a:lnTo>
                  <a:lnTo>
                    <a:pt x="78" y="0"/>
                  </a:lnTo>
                  <a:lnTo>
                    <a:pt x="76" y="0"/>
                  </a:lnTo>
                  <a:lnTo>
                    <a:pt x="72" y="0"/>
                  </a:lnTo>
                  <a:lnTo>
                    <a:pt x="68" y="0"/>
                  </a:lnTo>
                  <a:lnTo>
                    <a:pt x="61" y="1"/>
                  </a:lnTo>
                  <a:lnTo>
                    <a:pt x="54" y="2"/>
                  </a:lnTo>
                  <a:lnTo>
                    <a:pt x="44" y="4"/>
                  </a:lnTo>
                  <a:lnTo>
                    <a:pt x="33" y="7"/>
                  </a:lnTo>
                  <a:lnTo>
                    <a:pt x="24" y="10"/>
                  </a:lnTo>
                  <a:lnTo>
                    <a:pt x="16" y="14"/>
                  </a:lnTo>
                  <a:lnTo>
                    <a:pt x="10" y="17"/>
                  </a:lnTo>
                  <a:lnTo>
                    <a:pt x="4" y="22"/>
                  </a:lnTo>
                  <a:lnTo>
                    <a:pt x="1" y="26"/>
                  </a:lnTo>
                  <a:lnTo>
                    <a:pt x="0" y="32"/>
                  </a:lnTo>
                  <a:lnTo>
                    <a:pt x="0" y="3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18" name="Freeform 86"/>
            <p:cNvSpPr>
              <a:spLocks/>
            </p:cNvSpPr>
            <p:nvPr/>
          </p:nvSpPr>
          <p:spPr bwMode="auto">
            <a:xfrm>
              <a:off x="3501" y="1721"/>
              <a:ext cx="902" cy="216"/>
            </a:xfrm>
            <a:custGeom>
              <a:avLst/>
              <a:gdLst/>
              <a:ahLst/>
              <a:cxnLst>
                <a:cxn ang="0">
                  <a:pos x="0" y="1001"/>
                </a:cxn>
                <a:cxn ang="0">
                  <a:pos x="29" y="1030"/>
                </a:cxn>
                <a:cxn ang="0">
                  <a:pos x="1319" y="1030"/>
                </a:cxn>
                <a:cxn ang="0">
                  <a:pos x="1319" y="29"/>
                </a:cxn>
                <a:cxn ang="0">
                  <a:pos x="1291" y="0"/>
                </a:cxn>
                <a:cxn ang="0">
                  <a:pos x="0" y="1001"/>
                </a:cxn>
              </a:cxnLst>
              <a:rect l="0" t="0" r="r" b="b"/>
              <a:pathLst>
                <a:path w="1320" h="1031">
                  <a:moveTo>
                    <a:pt x="0" y="1001"/>
                  </a:moveTo>
                  <a:lnTo>
                    <a:pt x="29" y="1030"/>
                  </a:lnTo>
                  <a:lnTo>
                    <a:pt x="1319" y="1030"/>
                  </a:lnTo>
                  <a:lnTo>
                    <a:pt x="1319" y="29"/>
                  </a:lnTo>
                  <a:lnTo>
                    <a:pt x="1291" y="0"/>
                  </a:lnTo>
                  <a:lnTo>
                    <a:pt x="0" y="1001"/>
                  </a:lnTo>
                </a:path>
              </a:pathLst>
            </a:custGeom>
            <a:solidFill>
              <a:srgbClr val="333333"/>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19" name="Freeform 87"/>
            <p:cNvSpPr>
              <a:spLocks/>
            </p:cNvSpPr>
            <p:nvPr/>
          </p:nvSpPr>
          <p:spPr bwMode="auto">
            <a:xfrm>
              <a:off x="3501" y="1721"/>
              <a:ext cx="906" cy="216"/>
            </a:xfrm>
            <a:custGeom>
              <a:avLst/>
              <a:gdLst/>
              <a:ahLst/>
              <a:cxnLst>
                <a:cxn ang="0">
                  <a:pos x="0" y="1007"/>
                </a:cxn>
                <a:cxn ang="0">
                  <a:pos x="29" y="1036"/>
                </a:cxn>
                <a:cxn ang="0">
                  <a:pos x="1325" y="1036"/>
                </a:cxn>
                <a:cxn ang="0">
                  <a:pos x="1325" y="29"/>
                </a:cxn>
                <a:cxn ang="0">
                  <a:pos x="1297" y="0"/>
                </a:cxn>
                <a:cxn ang="0">
                  <a:pos x="0" y="1007"/>
                </a:cxn>
              </a:cxnLst>
              <a:rect l="0" t="0" r="r" b="b"/>
              <a:pathLst>
                <a:path w="1326" h="1037">
                  <a:moveTo>
                    <a:pt x="0" y="1007"/>
                  </a:moveTo>
                  <a:lnTo>
                    <a:pt x="29" y="1036"/>
                  </a:lnTo>
                  <a:lnTo>
                    <a:pt x="1325" y="1036"/>
                  </a:lnTo>
                  <a:lnTo>
                    <a:pt x="1325" y="29"/>
                  </a:lnTo>
                  <a:lnTo>
                    <a:pt x="1297" y="0"/>
                  </a:lnTo>
                  <a:lnTo>
                    <a:pt x="0" y="100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20" name="Freeform 88"/>
            <p:cNvSpPr>
              <a:spLocks/>
            </p:cNvSpPr>
            <p:nvPr/>
          </p:nvSpPr>
          <p:spPr bwMode="auto">
            <a:xfrm>
              <a:off x="3501" y="1721"/>
              <a:ext cx="883" cy="216"/>
            </a:xfrm>
            <a:custGeom>
              <a:avLst/>
              <a:gdLst/>
              <a:ahLst/>
              <a:cxnLst>
                <a:cxn ang="0">
                  <a:pos x="1291" y="1001"/>
                </a:cxn>
                <a:cxn ang="0">
                  <a:pos x="1291" y="0"/>
                </a:cxn>
                <a:cxn ang="0">
                  <a:pos x="0" y="0"/>
                </a:cxn>
                <a:cxn ang="0">
                  <a:pos x="0" y="1001"/>
                </a:cxn>
                <a:cxn ang="0">
                  <a:pos x="1291" y="1001"/>
                </a:cxn>
              </a:cxnLst>
              <a:rect l="0" t="0" r="r" b="b"/>
              <a:pathLst>
                <a:path w="1292" h="1002">
                  <a:moveTo>
                    <a:pt x="1291" y="1001"/>
                  </a:moveTo>
                  <a:lnTo>
                    <a:pt x="1291" y="0"/>
                  </a:lnTo>
                  <a:lnTo>
                    <a:pt x="0" y="0"/>
                  </a:lnTo>
                  <a:lnTo>
                    <a:pt x="0" y="1001"/>
                  </a:lnTo>
                  <a:lnTo>
                    <a:pt x="1291" y="1001"/>
                  </a:lnTo>
                </a:path>
              </a:pathLst>
            </a:custGeom>
            <a:solidFill>
              <a:srgbClr val="CCCCCC"/>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21" name="Freeform 89"/>
            <p:cNvSpPr>
              <a:spLocks/>
            </p:cNvSpPr>
            <p:nvPr/>
          </p:nvSpPr>
          <p:spPr bwMode="auto">
            <a:xfrm>
              <a:off x="3501" y="1721"/>
              <a:ext cx="887" cy="216"/>
            </a:xfrm>
            <a:custGeom>
              <a:avLst/>
              <a:gdLst/>
              <a:ahLst/>
              <a:cxnLst>
                <a:cxn ang="0">
                  <a:pos x="1297" y="1007"/>
                </a:cxn>
                <a:cxn ang="0">
                  <a:pos x="1297" y="0"/>
                </a:cxn>
                <a:cxn ang="0">
                  <a:pos x="0" y="0"/>
                </a:cxn>
                <a:cxn ang="0">
                  <a:pos x="0" y="1007"/>
                </a:cxn>
                <a:cxn ang="0">
                  <a:pos x="1297" y="1007"/>
                </a:cxn>
              </a:cxnLst>
              <a:rect l="0" t="0" r="r" b="b"/>
              <a:pathLst>
                <a:path w="1298" h="1008">
                  <a:moveTo>
                    <a:pt x="1297" y="1007"/>
                  </a:moveTo>
                  <a:lnTo>
                    <a:pt x="1297" y="0"/>
                  </a:lnTo>
                  <a:lnTo>
                    <a:pt x="0" y="0"/>
                  </a:lnTo>
                  <a:lnTo>
                    <a:pt x="0" y="1007"/>
                  </a:lnTo>
                  <a:lnTo>
                    <a:pt x="1297" y="100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22" name="Freeform 90"/>
            <p:cNvSpPr>
              <a:spLocks/>
            </p:cNvSpPr>
            <p:nvPr/>
          </p:nvSpPr>
          <p:spPr bwMode="auto">
            <a:xfrm>
              <a:off x="3533" y="1750"/>
              <a:ext cx="818" cy="216"/>
            </a:xfrm>
            <a:custGeom>
              <a:avLst/>
              <a:gdLst/>
              <a:ahLst/>
              <a:cxnLst>
                <a:cxn ang="0">
                  <a:pos x="1196" y="927"/>
                </a:cxn>
                <a:cxn ang="0">
                  <a:pos x="1196" y="0"/>
                </a:cxn>
                <a:cxn ang="0">
                  <a:pos x="0" y="0"/>
                </a:cxn>
                <a:cxn ang="0">
                  <a:pos x="0" y="927"/>
                </a:cxn>
                <a:cxn ang="0">
                  <a:pos x="1196" y="927"/>
                </a:cxn>
              </a:cxnLst>
              <a:rect l="0" t="0" r="r" b="b"/>
              <a:pathLst>
                <a:path w="1197" h="928">
                  <a:moveTo>
                    <a:pt x="1196" y="927"/>
                  </a:moveTo>
                  <a:lnTo>
                    <a:pt x="1196" y="0"/>
                  </a:lnTo>
                  <a:lnTo>
                    <a:pt x="0" y="0"/>
                  </a:lnTo>
                  <a:lnTo>
                    <a:pt x="0" y="927"/>
                  </a:lnTo>
                  <a:lnTo>
                    <a:pt x="1196" y="927"/>
                  </a:lnTo>
                </a:path>
              </a:pathLst>
            </a:custGeom>
            <a:solidFill>
              <a:srgbClr val="FFFFF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23" name="Freeform 91"/>
            <p:cNvSpPr>
              <a:spLocks/>
            </p:cNvSpPr>
            <p:nvPr/>
          </p:nvSpPr>
          <p:spPr bwMode="auto">
            <a:xfrm>
              <a:off x="3533" y="1750"/>
              <a:ext cx="822" cy="216"/>
            </a:xfrm>
            <a:custGeom>
              <a:avLst/>
              <a:gdLst/>
              <a:ahLst/>
              <a:cxnLst>
                <a:cxn ang="0">
                  <a:pos x="1202" y="933"/>
                </a:cxn>
                <a:cxn ang="0">
                  <a:pos x="1202" y="0"/>
                </a:cxn>
                <a:cxn ang="0">
                  <a:pos x="0" y="0"/>
                </a:cxn>
                <a:cxn ang="0">
                  <a:pos x="0" y="933"/>
                </a:cxn>
                <a:cxn ang="0">
                  <a:pos x="1202" y="933"/>
                </a:cxn>
              </a:cxnLst>
              <a:rect l="0" t="0" r="r" b="b"/>
              <a:pathLst>
                <a:path w="1203" h="934">
                  <a:moveTo>
                    <a:pt x="1202" y="933"/>
                  </a:moveTo>
                  <a:lnTo>
                    <a:pt x="1202" y="0"/>
                  </a:lnTo>
                  <a:lnTo>
                    <a:pt x="0" y="0"/>
                  </a:lnTo>
                  <a:lnTo>
                    <a:pt x="0" y="933"/>
                  </a:lnTo>
                  <a:lnTo>
                    <a:pt x="1202" y="933"/>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24" name="Freeform 92"/>
            <p:cNvSpPr>
              <a:spLocks/>
            </p:cNvSpPr>
            <p:nvPr/>
          </p:nvSpPr>
          <p:spPr bwMode="auto">
            <a:xfrm>
              <a:off x="3614" y="1412"/>
              <a:ext cx="675" cy="216"/>
            </a:xfrm>
            <a:custGeom>
              <a:avLst/>
              <a:gdLst/>
              <a:ahLst/>
              <a:cxnLst>
                <a:cxn ang="0">
                  <a:pos x="987" y="318"/>
                </a:cxn>
                <a:cxn ang="0">
                  <a:pos x="987" y="0"/>
                </a:cxn>
                <a:cxn ang="0">
                  <a:pos x="0" y="0"/>
                </a:cxn>
                <a:cxn ang="0">
                  <a:pos x="0" y="318"/>
                </a:cxn>
                <a:cxn ang="0">
                  <a:pos x="987" y="318"/>
                </a:cxn>
              </a:cxnLst>
              <a:rect l="0" t="0" r="r" b="b"/>
              <a:pathLst>
                <a:path w="988" h="319">
                  <a:moveTo>
                    <a:pt x="987" y="318"/>
                  </a:moveTo>
                  <a:lnTo>
                    <a:pt x="987" y="0"/>
                  </a:lnTo>
                  <a:lnTo>
                    <a:pt x="0" y="0"/>
                  </a:lnTo>
                  <a:lnTo>
                    <a:pt x="0" y="318"/>
                  </a:lnTo>
                  <a:lnTo>
                    <a:pt x="987" y="318"/>
                  </a:lnTo>
                </a:path>
              </a:pathLst>
            </a:custGeom>
            <a:solidFill>
              <a:srgbClr val="E5E5E5"/>
            </a:solidFill>
            <a:ln w="12700" cap="rnd" cmpd="sng">
              <a:solidFill>
                <a:schemeClr val="bg2"/>
              </a:solidFill>
              <a:prstDash val="solid"/>
              <a:round/>
              <a:headEnd type="none" w="med" len="med"/>
              <a:tailEnd type="none" w="med" len="med"/>
            </a:ln>
            <a:effectLst/>
          </p:spPr>
          <p:txBody>
            <a:bodyPr lIns="90463" tIns="44437" rIns="90463" bIns="44437">
              <a:spAutoFit/>
            </a:bodyPr>
            <a:lstStyle/>
            <a:p>
              <a:endParaRPr lang="en-US"/>
            </a:p>
          </p:txBody>
        </p:sp>
        <p:sp>
          <p:nvSpPr>
            <p:cNvPr id="172125" name="Line 93"/>
            <p:cNvSpPr>
              <a:spLocks noChangeShapeType="1"/>
            </p:cNvSpPr>
            <p:nvPr/>
          </p:nvSpPr>
          <p:spPr bwMode="auto">
            <a:xfrm>
              <a:off x="3538" y="1776"/>
              <a:ext cx="811" cy="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26" name="Line 94"/>
            <p:cNvSpPr>
              <a:spLocks noChangeShapeType="1"/>
            </p:cNvSpPr>
            <p:nvPr/>
          </p:nvSpPr>
          <p:spPr bwMode="auto">
            <a:xfrm>
              <a:off x="3538" y="1823"/>
              <a:ext cx="811" cy="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27" name="Line 95"/>
            <p:cNvSpPr>
              <a:spLocks noChangeShapeType="1"/>
            </p:cNvSpPr>
            <p:nvPr/>
          </p:nvSpPr>
          <p:spPr bwMode="auto">
            <a:xfrm>
              <a:off x="3538" y="1917"/>
              <a:ext cx="811" cy="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28" name="Line 96"/>
            <p:cNvSpPr>
              <a:spLocks noChangeShapeType="1"/>
            </p:cNvSpPr>
            <p:nvPr/>
          </p:nvSpPr>
          <p:spPr bwMode="auto">
            <a:xfrm>
              <a:off x="3538" y="2011"/>
              <a:ext cx="811" cy="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29" name="Line 97"/>
            <p:cNvSpPr>
              <a:spLocks noChangeShapeType="1"/>
            </p:cNvSpPr>
            <p:nvPr/>
          </p:nvSpPr>
          <p:spPr bwMode="auto">
            <a:xfrm>
              <a:off x="3538" y="2104"/>
              <a:ext cx="811" cy="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30" name="Line 98"/>
            <p:cNvSpPr>
              <a:spLocks noChangeShapeType="1"/>
            </p:cNvSpPr>
            <p:nvPr/>
          </p:nvSpPr>
          <p:spPr bwMode="auto">
            <a:xfrm>
              <a:off x="3538" y="2198"/>
              <a:ext cx="811" cy="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31" name="Line 99"/>
            <p:cNvSpPr>
              <a:spLocks noChangeShapeType="1"/>
            </p:cNvSpPr>
            <p:nvPr/>
          </p:nvSpPr>
          <p:spPr bwMode="auto">
            <a:xfrm>
              <a:off x="3538" y="2291"/>
              <a:ext cx="811" cy="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32" name="Line 100"/>
            <p:cNvSpPr>
              <a:spLocks noChangeShapeType="1"/>
            </p:cNvSpPr>
            <p:nvPr/>
          </p:nvSpPr>
          <p:spPr bwMode="auto">
            <a:xfrm>
              <a:off x="3538" y="2385"/>
              <a:ext cx="811" cy="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33" name="Line 101"/>
            <p:cNvSpPr>
              <a:spLocks noChangeShapeType="1"/>
            </p:cNvSpPr>
            <p:nvPr/>
          </p:nvSpPr>
          <p:spPr bwMode="auto">
            <a:xfrm>
              <a:off x="3538" y="2478"/>
              <a:ext cx="811" cy="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34" name="Line 102"/>
            <p:cNvSpPr>
              <a:spLocks noChangeShapeType="1"/>
            </p:cNvSpPr>
            <p:nvPr/>
          </p:nvSpPr>
          <p:spPr bwMode="auto">
            <a:xfrm>
              <a:off x="3582" y="1754"/>
              <a:ext cx="0" cy="748"/>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35" name="Line 103"/>
            <p:cNvSpPr>
              <a:spLocks noChangeShapeType="1"/>
            </p:cNvSpPr>
            <p:nvPr/>
          </p:nvSpPr>
          <p:spPr bwMode="auto">
            <a:xfrm>
              <a:off x="3691" y="1754"/>
              <a:ext cx="0" cy="748"/>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36" name="Line 104"/>
            <p:cNvSpPr>
              <a:spLocks noChangeShapeType="1"/>
            </p:cNvSpPr>
            <p:nvPr/>
          </p:nvSpPr>
          <p:spPr bwMode="auto">
            <a:xfrm>
              <a:off x="3800" y="1754"/>
              <a:ext cx="0" cy="748"/>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37" name="Line 105"/>
            <p:cNvSpPr>
              <a:spLocks noChangeShapeType="1"/>
            </p:cNvSpPr>
            <p:nvPr/>
          </p:nvSpPr>
          <p:spPr bwMode="auto">
            <a:xfrm>
              <a:off x="3963" y="1754"/>
              <a:ext cx="0" cy="748"/>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38" name="Line 106"/>
            <p:cNvSpPr>
              <a:spLocks noChangeShapeType="1"/>
            </p:cNvSpPr>
            <p:nvPr/>
          </p:nvSpPr>
          <p:spPr bwMode="auto">
            <a:xfrm>
              <a:off x="4073" y="1754"/>
              <a:ext cx="0" cy="748"/>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39" name="Line 107"/>
            <p:cNvSpPr>
              <a:spLocks noChangeShapeType="1"/>
            </p:cNvSpPr>
            <p:nvPr/>
          </p:nvSpPr>
          <p:spPr bwMode="auto">
            <a:xfrm>
              <a:off x="4181" y="1754"/>
              <a:ext cx="0" cy="748"/>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40" name="Line 108"/>
            <p:cNvSpPr>
              <a:spLocks noChangeShapeType="1"/>
            </p:cNvSpPr>
            <p:nvPr/>
          </p:nvSpPr>
          <p:spPr bwMode="auto">
            <a:xfrm>
              <a:off x="4290" y="1754"/>
              <a:ext cx="0" cy="748"/>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41" name="Freeform 109"/>
            <p:cNvSpPr>
              <a:spLocks/>
            </p:cNvSpPr>
            <p:nvPr/>
          </p:nvSpPr>
          <p:spPr bwMode="auto">
            <a:xfrm>
              <a:off x="3533" y="1750"/>
              <a:ext cx="816" cy="216"/>
            </a:xfrm>
            <a:custGeom>
              <a:avLst/>
              <a:gdLst/>
              <a:ahLst/>
              <a:cxnLst>
                <a:cxn ang="0">
                  <a:pos x="1193" y="26"/>
                </a:cxn>
                <a:cxn ang="0">
                  <a:pos x="1193" y="0"/>
                </a:cxn>
                <a:cxn ang="0">
                  <a:pos x="0" y="0"/>
                </a:cxn>
                <a:cxn ang="0">
                  <a:pos x="0" y="26"/>
                </a:cxn>
                <a:cxn ang="0">
                  <a:pos x="1193" y="26"/>
                </a:cxn>
              </a:cxnLst>
              <a:rect l="0" t="0" r="r" b="b"/>
              <a:pathLst>
                <a:path w="1194" h="27">
                  <a:moveTo>
                    <a:pt x="1193" y="26"/>
                  </a:moveTo>
                  <a:lnTo>
                    <a:pt x="1193" y="0"/>
                  </a:lnTo>
                  <a:lnTo>
                    <a:pt x="0" y="0"/>
                  </a:lnTo>
                  <a:lnTo>
                    <a:pt x="0" y="26"/>
                  </a:lnTo>
                  <a:lnTo>
                    <a:pt x="1193" y="26"/>
                  </a:lnTo>
                </a:path>
              </a:pathLst>
            </a:custGeom>
            <a:solidFill>
              <a:srgbClr val="666666"/>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42" name="Freeform 110"/>
            <p:cNvSpPr>
              <a:spLocks/>
            </p:cNvSpPr>
            <p:nvPr/>
          </p:nvSpPr>
          <p:spPr bwMode="auto">
            <a:xfrm>
              <a:off x="3533" y="1750"/>
              <a:ext cx="16" cy="216"/>
            </a:xfrm>
            <a:custGeom>
              <a:avLst/>
              <a:gdLst/>
              <a:ahLst/>
              <a:cxnLst>
                <a:cxn ang="0">
                  <a:pos x="0" y="0"/>
                </a:cxn>
                <a:cxn ang="0">
                  <a:pos x="23" y="32"/>
                </a:cxn>
                <a:cxn ang="0">
                  <a:pos x="23" y="928"/>
                </a:cxn>
                <a:cxn ang="0">
                  <a:pos x="0" y="928"/>
                </a:cxn>
                <a:cxn ang="0">
                  <a:pos x="0" y="0"/>
                </a:cxn>
              </a:cxnLst>
              <a:rect l="0" t="0" r="r" b="b"/>
              <a:pathLst>
                <a:path w="24" h="929">
                  <a:moveTo>
                    <a:pt x="0" y="0"/>
                  </a:moveTo>
                  <a:lnTo>
                    <a:pt x="23" y="32"/>
                  </a:lnTo>
                  <a:lnTo>
                    <a:pt x="23" y="928"/>
                  </a:lnTo>
                  <a:lnTo>
                    <a:pt x="0" y="928"/>
                  </a:lnTo>
                  <a:lnTo>
                    <a:pt x="0" y="0"/>
                  </a:lnTo>
                </a:path>
              </a:pathLst>
            </a:custGeom>
            <a:solidFill>
              <a:srgbClr val="333333"/>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43" name="Freeform 111"/>
            <p:cNvSpPr>
              <a:spLocks/>
            </p:cNvSpPr>
            <p:nvPr/>
          </p:nvSpPr>
          <p:spPr bwMode="auto">
            <a:xfrm>
              <a:off x="3561" y="2373"/>
              <a:ext cx="5" cy="216"/>
            </a:xfrm>
            <a:custGeom>
              <a:avLst/>
              <a:gdLst/>
              <a:ahLst/>
              <a:cxnLst>
                <a:cxn ang="0">
                  <a:pos x="2" y="0"/>
                </a:cxn>
                <a:cxn ang="0">
                  <a:pos x="0" y="1"/>
                </a:cxn>
                <a:cxn ang="0">
                  <a:pos x="0" y="3"/>
                </a:cxn>
                <a:cxn ang="0">
                  <a:pos x="0" y="4"/>
                </a:cxn>
                <a:cxn ang="0">
                  <a:pos x="0" y="6"/>
                </a:cxn>
                <a:cxn ang="0">
                  <a:pos x="1" y="7"/>
                </a:cxn>
                <a:cxn ang="0">
                  <a:pos x="2" y="7"/>
                </a:cxn>
                <a:cxn ang="0">
                  <a:pos x="4" y="8"/>
                </a:cxn>
                <a:cxn ang="0">
                  <a:pos x="5" y="7"/>
                </a:cxn>
                <a:cxn ang="0">
                  <a:pos x="2" y="0"/>
                </a:cxn>
              </a:cxnLst>
              <a:rect l="0" t="0" r="r" b="b"/>
              <a:pathLst>
                <a:path w="6" h="9">
                  <a:moveTo>
                    <a:pt x="2" y="0"/>
                  </a:moveTo>
                  <a:lnTo>
                    <a:pt x="0" y="1"/>
                  </a:lnTo>
                  <a:lnTo>
                    <a:pt x="0" y="3"/>
                  </a:lnTo>
                  <a:lnTo>
                    <a:pt x="0" y="4"/>
                  </a:lnTo>
                  <a:lnTo>
                    <a:pt x="0" y="6"/>
                  </a:lnTo>
                  <a:lnTo>
                    <a:pt x="1" y="7"/>
                  </a:lnTo>
                  <a:lnTo>
                    <a:pt x="2" y="7"/>
                  </a:lnTo>
                  <a:lnTo>
                    <a:pt x="4" y="8"/>
                  </a:lnTo>
                  <a:lnTo>
                    <a:pt x="5" y="7"/>
                  </a:lnTo>
                  <a:lnTo>
                    <a:pt x="2"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44" name="Freeform 112"/>
            <p:cNvSpPr>
              <a:spLocks/>
            </p:cNvSpPr>
            <p:nvPr/>
          </p:nvSpPr>
          <p:spPr bwMode="auto">
            <a:xfrm>
              <a:off x="3564" y="2304"/>
              <a:ext cx="103" cy="216"/>
            </a:xfrm>
            <a:custGeom>
              <a:avLst/>
              <a:gdLst/>
              <a:ahLst/>
              <a:cxnLst>
                <a:cxn ang="0">
                  <a:pos x="143" y="0"/>
                </a:cxn>
                <a:cxn ang="0">
                  <a:pos x="138" y="2"/>
                </a:cxn>
                <a:cxn ang="0">
                  <a:pos x="0" y="81"/>
                </a:cxn>
                <a:cxn ang="0">
                  <a:pos x="7" y="93"/>
                </a:cxn>
                <a:cxn ang="0">
                  <a:pos x="145" y="13"/>
                </a:cxn>
                <a:cxn ang="0">
                  <a:pos x="140" y="14"/>
                </a:cxn>
                <a:cxn ang="0">
                  <a:pos x="145" y="13"/>
                </a:cxn>
                <a:cxn ang="0">
                  <a:pos x="148" y="11"/>
                </a:cxn>
                <a:cxn ang="0">
                  <a:pos x="149" y="8"/>
                </a:cxn>
                <a:cxn ang="0">
                  <a:pos x="149" y="7"/>
                </a:cxn>
                <a:cxn ang="0">
                  <a:pos x="148" y="4"/>
                </a:cxn>
                <a:cxn ang="0">
                  <a:pos x="146" y="2"/>
                </a:cxn>
                <a:cxn ang="0">
                  <a:pos x="143" y="1"/>
                </a:cxn>
                <a:cxn ang="0">
                  <a:pos x="141" y="0"/>
                </a:cxn>
                <a:cxn ang="0">
                  <a:pos x="138" y="2"/>
                </a:cxn>
                <a:cxn ang="0">
                  <a:pos x="143" y="0"/>
                </a:cxn>
              </a:cxnLst>
              <a:rect l="0" t="0" r="r" b="b"/>
              <a:pathLst>
                <a:path w="150" h="94">
                  <a:moveTo>
                    <a:pt x="143" y="0"/>
                  </a:moveTo>
                  <a:lnTo>
                    <a:pt x="138" y="2"/>
                  </a:lnTo>
                  <a:lnTo>
                    <a:pt x="0" y="81"/>
                  </a:lnTo>
                  <a:lnTo>
                    <a:pt x="7" y="93"/>
                  </a:lnTo>
                  <a:lnTo>
                    <a:pt x="145" y="13"/>
                  </a:lnTo>
                  <a:lnTo>
                    <a:pt x="140" y="14"/>
                  </a:lnTo>
                  <a:lnTo>
                    <a:pt x="145" y="13"/>
                  </a:lnTo>
                  <a:lnTo>
                    <a:pt x="148" y="11"/>
                  </a:lnTo>
                  <a:lnTo>
                    <a:pt x="149" y="8"/>
                  </a:lnTo>
                  <a:lnTo>
                    <a:pt x="149" y="7"/>
                  </a:lnTo>
                  <a:lnTo>
                    <a:pt x="148" y="4"/>
                  </a:lnTo>
                  <a:lnTo>
                    <a:pt x="146" y="2"/>
                  </a:lnTo>
                  <a:lnTo>
                    <a:pt x="143" y="1"/>
                  </a:lnTo>
                  <a:lnTo>
                    <a:pt x="141" y="0"/>
                  </a:lnTo>
                  <a:lnTo>
                    <a:pt x="138" y="2"/>
                  </a:lnTo>
                  <a:lnTo>
                    <a:pt x="143"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45" name="Freeform 113"/>
            <p:cNvSpPr>
              <a:spLocks/>
            </p:cNvSpPr>
            <p:nvPr/>
          </p:nvSpPr>
          <p:spPr bwMode="auto">
            <a:xfrm>
              <a:off x="3664" y="2304"/>
              <a:ext cx="42" cy="216"/>
            </a:xfrm>
            <a:custGeom>
              <a:avLst/>
              <a:gdLst/>
              <a:ahLst/>
              <a:cxnLst>
                <a:cxn ang="0">
                  <a:pos x="48" y="11"/>
                </a:cxn>
                <a:cxn ang="0">
                  <a:pos x="55" y="8"/>
                </a:cxn>
                <a:cxn ang="0">
                  <a:pos x="3" y="0"/>
                </a:cxn>
                <a:cxn ang="0">
                  <a:pos x="0" y="12"/>
                </a:cxn>
                <a:cxn ang="0">
                  <a:pos x="52" y="20"/>
                </a:cxn>
                <a:cxn ang="0">
                  <a:pos x="59" y="18"/>
                </a:cxn>
                <a:cxn ang="0">
                  <a:pos x="52" y="20"/>
                </a:cxn>
                <a:cxn ang="0">
                  <a:pos x="55" y="20"/>
                </a:cxn>
                <a:cxn ang="0">
                  <a:pos x="57" y="19"/>
                </a:cxn>
                <a:cxn ang="0">
                  <a:pos x="59" y="18"/>
                </a:cxn>
                <a:cxn ang="0">
                  <a:pos x="60" y="15"/>
                </a:cxn>
                <a:cxn ang="0">
                  <a:pos x="60" y="14"/>
                </a:cxn>
                <a:cxn ang="0">
                  <a:pos x="59" y="12"/>
                </a:cxn>
                <a:cxn ang="0">
                  <a:pos x="57" y="10"/>
                </a:cxn>
                <a:cxn ang="0">
                  <a:pos x="55" y="8"/>
                </a:cxn>
                <a:cxn ang="0">
                  <a:pos x="48" y="11"/>
                </a:cxn>
              </a:cxnLst>
              <a:rect l="0" t="0" r="r" b="b"/>
              <a:pathLst>
                <a:path w="61" h="21">
                  <a:moveTo>
                    <a:pt x="48" y="11"/>
                  </a:moveTo>
                  <a:lnTo>
                    <a:pt x="55" y="8"/>
                  </a:lnTo>
                  <a:lnTo>
                    <a:pt x="3" y="0"/>
                  </a:lnTo>
                  <a:lnTo>
                    <a:pt x="0" y="12"/>
                  </a:lnTo>
                  <a:lnTo>
                    <a:pt x="52" y="20"/>
                  </a:lnTo>
                  <a:lnTo>
                    <a:pt x="59" y="18"/>
                  </a:lnTo>
                  <a:lnTo>
                    <a:pt x="52" y="20"/>
                  </a:lnTo>
                  <a:lnTo>
                    <a:pt x="55" y="20"/>
                  </a:lnTo>
                  <a:lnTo>
                    <a:pt x="57" y="19"/>
                  </a:lnTo>
                  <a:lnTo>
                    <a:pt x="59" y="18"/>
                  </a:lnTo>
                  <a:lnTo>
                    <a:pt x="60" y="15"/>
                  </a:lnTo>
                  <a:lnTo>
                    <a:pt x="60" y="14"/>
                  </a:lnTo>
                  <a:lnTo>
                    <a:pt x="59" y="12"/>
                  </a:lnTo>
                  <a:lnTo>
                    <a:pt x="57" y="10"/>
                  </a:lnTo>
                  <a:lnTo>
                    <a:pt x="55" y="8"/>
                  </a:lnTo>
                  <a:lnTo>
                    <a:pt x="48" y="11"/>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46" name="Freeform 114"/>
            <p:cNvSpPr>
              <a:spLocks/>
            </p:cNvSpPr>
            <p:nvPr/>
          </p:nvSpPr>
          <p:spPr bwMode="auto">
            <a:xfrm>
              <a:off x="3700" y="2280"/>
              <a:ext cx="27" cy="216"/>
            </a:xfrm>
            <a:custGeom>
              <a:avLst/>
              <a:gdLst/>
              <a:ahLst/>
              <a:cxnLst>
                <a:cxn ang="0">
                  <a:pos x="33" y="0"/>
                </a:cxn>
                <a:cxn ang="0">
                  <a:pos x="28" y="3"/>
                </a:cxn>
                <a:cxn ang="0">
                  <a:pos x="0" y="39"/>
                </a:cxn>
                <a:cxn ang="0">
                  <a:pos x="10" y="47"/>
                </a:cxn>
                <a:cxn ang="0">
                  <a:pos x="37" y="11"/>
                </a:cxn>
                <a:cxn ang="0">
                  <a:pos x="33" y="13"/>
                </a:cxn>
                <a:cxn ang="0">
                  <a:pos x="37" y="11"/>
                </a:cxn>
                <a:cxn ang="0">
                  <a:pos x="39" y="9"/>
                </a:cxn>
                <a:cxn ang="0">
                  <a:pos x="39" y="6"/>
                </a:cxn>
                <a:cxn ang="0">
                  <a:pos x="38" y="4"/>
                </a:cxn>
                <a:cxn ang="0">
                  <a:pos x="36" y="2"/>
                </a:cxn>
                <a:cxn ang="0">
                  <a:pos x="35" y="1"/>
                </a:cxn>
                <a:cxn ang="0">
                  <a:pos x="32" y="0"/>
                </a:cxn>
                <a:cxn ang="0">
                  <a:pos x="29" y="1"/>
                </a:cxn>
                <a:cxn ang="0">
                  <a:pos x="28" y="3"/>
                </a:cxn>
                <a:cxn ang="0">
                  <a:pos x="33" y="0"/>
                </a:cxn>
              </a:cxnLst>
              <a:rect l="0" t="0" r="r" b="b"/>
              <a:pathLst>
                <a:path w="40" h="48">
                  <a:moveTo>
                    <a:pt x="33" y="0"/>
                  </a:moveTo>
                  <a:lnTo>
                    <a:pt x="28" y="3"/>
                  </a:lnTo>
                  <a:lnTo>
                    <a:pt x="0" y="39"/>
                  </a:lnTo>
                  <a:lnTo>
                    <a:pt x="10" y="47"/>
                  </a:lnTo>
                  <a:lnTo>
                    <a:pt x="37" y="11"/>
                  </a:lnTo>
                  <a:lnTo>
                    <a:pt x="33" y="13"/>
                  </a:lnTo>
                  <a:lnTo>
                    <a:pt x="37" y="11"/>
                  </a:lnTo>
                  <a:lnTo>
                    <a:pt x="39" y="9"/>
                  </a:lnTo>
                  <a:lnTo>
                    <a:pt x="39" y="6"/>
                  </a:lnTo>
                  <a:lnTo>
                    <a:pt x="38" y="4"/>
                  </a:lnTo>
                  <a:lnTo>
                    <a:pt x="36" y="2"/>
                  </a:lnTo>
                  <a:lnTo>
                    <a:pt x="35" y="1"/>
                  </a:lnTo>
                  <a:lnTo>
                    <a:pt x="32" y="0"/>
                  </a:lnTo>
                  <a:lnTo>
                    <a:pt x="29" y="1"/>
                  </a:lnTo>
                  <a:lnTo>
                    <a:pt x="28" y="3"/>
                  </a:lnTo>
                  <a:lnTo>
                    <a:pt x="33"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47" name="Freeform 115"/>
            <p:cNvSpPr>
              <a:spLocks/>
            </p:cNvSpPr>
            <p:nvPr/>
          </p:nvSpPr>
          <p:spPr bwMode="auto">
            <a:xfrm>
              <a:off x="3726" y="2280"/>
              <a:ext cx="76" cy="216"/>
            </a:xfrm>
            <a:custGeom>
              <a:avLst/>
              <a:gdLst/>
              <a:ahLst/>
              <a:cxnLst>
                <a:cxn ang="0">
                  <a:pos x="97" y="3"/>
                </a:cxn>
                <a:cxn ang="0">
                  <a:pos x="103" y="1"/>
                </a:cxn>
                <a:cxn ang="0">
                  <a:pos x="0" y="0"/>
                </a:cxn>
                <a:cxn ang="0">
                  <a:pos x="0" y="9"/>
                </a:cxn>
                <a:cxn ang="0">
                  <a:pos x="103" y="9"/>
                </a:cxn>
                <a:cxn ang="0">
                  <a:pos x="109" y="7"/>
                </a:cxn>
                <a:cxn ang="0">
                  <a:pos x="103" y="9"/>
                </a:cxn>
                <a:cxn ang="0">
                  <a:pos x="108" y="8"/>
                </a:cxn>
                <a:cxn ang="0">
                  <a:pos x="110" y="5"/>
                </a:cxn>
                <a:cxn ang="0">
                  <a:pos x="108" y="2"/>
                </a:cxn>
                <a:cxn ang="0">
                  <a:pos x="103" y="1"/>
                </a:cxn>
                <a:cxn ang="0">
                  <a:pos x="97" y="3"/>
                </a:cxn>
              </a:cxnLst>
              <a:rect l="0" t="0" r="r" b="b"/>
              <a:pathLst>
                <a:path w="111" h="10">
                  <a:moveTo>
                    <a:pt x="97" y="3"/>
                  </a:moveTo>
                  <a:lnTo>
                    <a:pt x="103" y="1"/>
                  </a:lnTo>
                  <a:lnTo>
                    <a:pt x="0" y="0"/>
                  </a:lnTo>
                  <a:lnTo>
                    <a:pt x="0" y="9"/>
                  </a:lnTo>
                  <a:lnTo>
                    <a:pt x="103" y="9"/>
                  </a:lnTo>
                  <a:lnTo>
                    <a:pt x="109" y="7"/>
                  </a:lnTo>
                  <a:lnTo>
                    <a:pt x="103" y="9"/>
                  </a:lnTo>
                  <a:lnTo>
                    <a:pt x="108" y="8"/>
                  </a:lnTo>
                  <a:lnTo>
                    <a:pt x="110" y="5"/>
                  </a:lnTo>
                  <a:lnTo>
                    <a:pt x="108" y="2"/>
                  </a:lnTo>
                  <a:lnTo>
                    <a:pt x="103" y="1"/>
                  </a:lnTo>
                  <a:lnTo>
                    <a:pt x="97" y="3"/>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48" name="Freeform 116"/>
            <p:cNvSpPr>
              <a:spLocks/>
            </p:cNvSpPr>
            <p:nvPr/>
          </p:nvSpPr>
          <p:spPr bwMode="auto">
            <a:xfrm>
              <a:off x="3796" y="2229"/>
              <a:ext cx="24" cy="216"/>
            </a:xfrm>
            <a:custGeom>
              <a:avLst/>
              <a:gdLst/>
              <a:ahLst/>
              <a:cxnLst>
                <a:cxn ang="0">
                  <a:pos x="27" y="0"/>
                </a:cxn>
                <a:cxn ang="0">
                  <a:pos x="22" y="5"/>
                </a:cxn>
                <a:cxn ang="0">
                  <a:pos x="0" y="62"/>
                </a:cxn>
                <a:cxn ang="0">
                  <a:pos x="11" y="68"/>
                </a:cxn>
                <a:cxn ang="0">
                  <a:pos x="33" y="9"/>
                </a:cxn>
                <a:cxn ang="0">
                  <a:pos x="29" y="14"/>
                </a:cxn>
                <a:cxn ang="0">
                  <a:pos x="33" y="9"/>
                </a:cxn>
                <a:cxn ang="0">
                  <a:pos x="34" y="6"/>
                </a:cxn>
                <a:cxn ang="0">
                  <a:pos x="33" y="4"/>
                </a:cxn>
                <a:cxn ang="0">
                  <a:pos x="31" y="2"/>
                </a:cxn>
                <a:cxn ang="0">
                  <a:pos x="30" y="1"/>
                </a:cxn>
                <a:cxn ang="0">
                  <a:pos x="27" y="0"/>
                </a:cxn>
                <a:cxn ang="0">
                  <a:pos x="26" y="1"/>
                </a:cxn>
                <a:cxn ang="0">
                  <a:pos x="23" y="2"/>
                </a:cxn>
                <a:cxn ang="0">
                  <a:pos x="22" y="5"/>
                </a:cxn>
                <a:cxn ang="0">
                  <a:pos x="27" y="0"/>
                </a:cxn>
              </a:cxnLst>
              <a:rect l="0" t="0" r="r" b="b"/>
              <a:pathLst>
                <a:path w="35" h="69">
                  <a:moveTo>
                    <a:pt x="27" y="0"/>
                  </a:moveTo>
                  <a:lnTo>
                    <a:pt x="22" y="5"/>
                  </a:lnTo>
                  <a:lnTo>
                    <a:pt x="0" y="62"/>
                  </a:lnTo>
                  <a:lnTo>
                    <a:pt x="11" y="68"/>
                  </a:lnTo>
                  <a:lnTo>
                    <a:pt x="33" y="9"/>
                  </a:lnTo>
                  <a:lnTo>
                    <a:pt x="29" y="14"/>
                  </a:lnTo>
                  <a:lnTo>
                    <a:pt x="33" y="9"/>
                  </a:lnTo>
                  <a:lnTo>
                    <a:pt x="34" y="6"/>
                  </a:lnTo>
                  <a:lnTo>
                    <a:pt x="33" y="4"/>
                  </a:lnTo>
                  <a:lnTo>
                    <a:pt x="31" y="2"/>
                  </a:lnTo>
                  <a:lnTo>
                    <a:pt x="30" y="1"/>
                  </a:lnTo>
                  <a:lnTo>
                    <a:pt x="27" y="0"/>
                  </a:lnTo>
                  <a:lnTo>
                    <a:pt x="26" y="1"/>
                  </a:lnTo>
                  <a:lnTo>
                    <a:pt x="23" y="2"/>
                  </a:lnTo>
                  <a:lnTo>
                    <a:pt x="22" y="5"/>
                  </a:lnTo>
                  <a:lnTo>
                    <a:pt x="27"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49" name="Freeform 117"/>
            <p:cNvSpPr>
              <a:spLocks/>
            </p:cNvSpPr>
            <p:nvPr/>
          </p:nvSpPr>
          <p:spPr bwMode="auto">
            <a:xfrm>
              <a:off x="3818" y="2214"/>
              <a:ext cx="103" cy="216"/>
            </a:xfrm>
            <a:custGeom>
              <a:avLst/>
              <a:gdLst/>
              <a:ahLst/>
              <a:cxnLst>
                <a:cxn ang="0">
                  <a:pos x="138" y="2"/>
                </a:cxn>
                <a:cxn ang="0">
                  <a:pos x="141" y="0"/>
                </a:cxn>
                <a:cxn ang="0">
                  <a:pos x="0" y="15"/>
                </a:cxn>
                <a:cxn ang="0">
                  <a:pos x="2" y="27"/>
                </a:cxn>
                <a:cxn ang="0">
                  <a:pos x="143" y="12"/>
                </a:cxn>
                <a:cxn ang="0">
                  <a:pos x="148" y="11"/>
                </a:cxn>
                <a:cxn ang="0">
                  <a:pos x="143" y="12"/>
                </a:cxn>
                <a:cxn ang="0">
                  <a:pos x="146" y="11"/>
                </a:cxn>
                <a:cxn ang="0">
                  <a:pos x="149" y="10"/>
                </a:cxn>
                <a:cxn ang="0">
                  <a:pos x="149" y="8"/>
                </a:cxn>
                <a:cxn ang="0">
                  <a:pos x="150" y="6"/>
                </a:cxn>
                <a:cxn ang="0">
                  <a:pos x="149" y="3"/>
                </a:cxn>
                <a:cxn ang="0">
                  <a:pos x="147" y="2"/>
                </a:cxn>
                <a:cxn ang="0">
                  <a:pos x="144" y="1"/>
                </a:cxn>
                <a:cxn ang="0">
                  <a:pos x="141" y="0"/>
                </a:cxn>
                <a:cxn ang="0">
                  <a:pos x="138" y="2"/>
                </a:cxn>
              </a:cxnLst>
              <a:rect l="0" t="0" r="r" b="b"/>
              <a:pathLst>
                <a:path w="151" h="28">
                  <a:moveTo>
                    <a:pt x="138" y="2"/>
                  </a:moveTo>
                  <a:lnTo>
                    <a:pt x="141" y="0"/>
                  </a:lnTo>
                  <a:lnTo>
                    <a:pt x="0" y="15"/>
                  </a:lnTo>
                  <a:lnTo>
                    <a:pt x="2" y="27"/>
                  </a:lnTo>
                  <a:lnTo>
                    <a:pt x="143" y="12"/>
                  </a:lnTo>
                  <a:lnTo>
                    <a:pt x="148" y="11"/>
                  </a:lnTo>
                  <a:lnTo>
                    <a:pt x="143" y="12"/>
                  </a:lnTo>
                  <a:lnTo>
                    <a:pt x="146" y="11"/>
                  </a:lnTo>
                  <a:lnTo>
                    <a:pt x="149" y="10"/>
                  </a:lnTo>
                  <a:lnTo>
                    <a:pt x="149" y="8"/>
                  </a:lnTo>
                  <a:lnTo>
                    <a:pt x="150" y="6"/>
                  </a:lnTo>
                  <a:lnTo>
                    <a:pt x="149" y="3"/>
                  </a:lnTo>
                  <a:lnTo>
                    <a:pt x="147" y="2"/>
                  </a:lnTo>
                  <a:lnTo>
                    <a:pt x="144" y="1"/>
                  </a:lnTo>
                  <a:lnTo>
                    <a:pt x="141" y="0"/>
                  </a:lnTo>
                  <a:lnTo>
                    <a:pt x="138" y="2"/>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50" name="Freeform 118"/>
            <p:cNvSpPr>
              <a:spLocks/>
            </p:cNvSpPr>
            <p:nvPr/>
          </p:nvSpPr>
          <p:spPr bwMode="auto">
            <a:xfrm>
              <a:off x="3915" y="2156"/>
              <a:ext cx="52" cy="216"/>
            </a:xfrm>
            <a:custGeom>
              <a:avLst/>
              <a:gdLst/>
              <a:ahLst/>
              <a:cxnLst>
                <a:cxn ang="0">
                  <a:pos x="68" y="0"/>
                </a:cxn>
                <a:cxn ang="0">
                  <a:pos x="62" y="2"/>
                </a:cxn>
                <a:cxn ang="0">
                  <a:pos x="0" y="69"/>
                </a:cxn>
                <a:cxn ang="0">
                  <a:pos x="10" y="79"/>
                </a:cxn>
                <a:cxn ang="0">
                  <a:pos x="72" y="11"/>
                </a:cxn>
                <a:cxn ang="0">
                  <a:pos x="68" y="14"/>
                </a:cxn>
                <a:cxn ang="0">
                  <a:pos x="72" y="11"/>
                </a:cxn>
                <a:cxn ang="0">
                  <a:pos x="73" y="9"/>
                </a:cxn>
                <a:cxn ang="0">
                  <a:pos x="74" y="7"/>
                </a:cxn>
                <a:cxn ang="0">
                  <a:pos x="73" y="5"/>
                </a:cxn>
                <a:cxn ang="0">
                  <a:pos x="72" y="2"/>
                </a:cxn>
                <a:cxn ang="0">
                  <a:pos x="69" y="0"/>
                </a:cxn>
                <a:cxn ang="0">
                  <a:pos x="68" y="0"/>
                </a:cxn>
                <a:cxn ang="0">
                  <a:pos x="65" y="0"/>
                </a:cxn>
                <a:cxn ang="0">
                  <a:pos x="62" y="2"/>
                </a:cxn>
                <a:cxn ang="0">
                  <a:pos x="68" y="0"/>
                </a:cxn>
              </a:cxnLst>
              <a:rect l="0" t="0" r="r" b="b"/>
              <a:pathLst>
                <a:path w="75" h="80">
                  <a:moveTo>
                    <a:pt x="68" y="0"/>
                  </a:moveTo>
                  <a:lnTo>
                    <a:pt x="62" y="2"/>
                  </a:lnTo>
                  <a:lnTo>
                    <a:pt x="0" y="69"/>
                  </a:lnTo>
                  <a:lnTo>
                    <a:pt x="10" y="79"/>
                  </a:lnTo>
                  <a:lnTo>
                    <a:pt x="72" y="11"/>
                  </a:lnTo>
                  <a:lnTo>
                    <a:pt x="68" y="14"/>
                  </a:lnTo>
                  <a:lnTo>
                    <a:pt x="72" y="11"/>
                  </a:lnTo>
                  <a:lnTo>
                    <a:pt x="73" y="9"/>
                  </a:lnTo>
                  <a:lnTo>
                    <a:pt x="74" y="7"/>
                  </a:lnTo>
                  <a:lnTo>
                    <a:pt x="73" y="5"/>
                  </a:lnTo>
                  <a:lnTo>
                    <a:pt x="72" y="2"/>
                  </a:lnTo>
                  <a:lnTo>
                    <a:pt x="69" y="0"/>
                  </a:lnTo>
                  <a:lnTo>
                    <a:pt x="68" y="0"/>
                  </a:lnTo>
                  <a:lnTo>
                    <a:pt x="65" y="0"/>
                  </a:lnTo>
                  <a:lnTo>
                    <a:pt x="62" y="2"/>
                  </a:lnTo>
                  <a:lnTo>
                    <a:pt x="68"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51" name="Freeform 119"/>
            <p:cNvSpPr>
              <a:spLocks/>
            </p:cNvSpPr>
            <p:nvPr/>
          </p:nvSpPr>
          <p:spPr bwMode="auto">
            <a:xfrm>
              <a:off x="3965" y="2155"/>
              <a:ext cx="107" cy="216"/>
            </a:xfrm>
            <a:custGeom>
              <a:avLst/>
              <a:gdLst/>
              <a:ahLst/>
              <a:cxnLst>
                <a:cxn ang="0">
                  <a:pos x="142" y="4"/>
                </a:cxn>
                <a:cxn ang="0">
                  <a:pos x="148" y="0"/>
                </a:cxn>
                <a:cxn ang="0">
                  <a:pos x="0" y="1"/>
                </a:cxn>
                <a:cxn ang="0">
                  <a:pos x="0" y="10"/>
                </a:cxn>
                <a:cxn ang="0">
                  <a:pos x="148" y="9"/>
                </a:cxn>
                <a:cxn ang="0">
                  <a:pos x="155" y="6"/>
                </a:cxn>
                <a:cxn ang="0">
                  <a:pos x="148" y="9"/>
                </a:cxn>
                <a:cxn ang="0">
                  <a:pos x="153" y="8"/>
                </a:cxn>
                <a:cxn ang="0">
                  <a:pos x="155" y="5"/>
                </a:cxn>
                <a:cxn ang="0">
                  <a:pos x="153" y="1"/>
                </a:cxn>
                <a:cxn ang="0">
                  <a:pos x="148" y="0"/>
                </a:cxn>
                <a:cxn ang="0">
                  <a:pos x="142" y="4"/>
                </a:cxn>
              </a:cxnLst>
              <a:rect l="0" t="0" r="r" b="b"/>
              <a:pathLst>
                <a:path w="156" h="11">
                  <a:moveTo>
                    <a:pt x="142" y="4"/>
                  </a:moveTo>
                  <a:lnTo>
                    <a:pt x="148" y="0"/>
                  </a:lnTo>
                  <a:lnTo>
                    <a:pt x="0" y="1"/>
                  </a:lnTo>
                  <a:lnTo>
                    <a:pt x="0" y="10"/>
                  </a:lnTo>
                  <a:lnTo>
                    <a:pt x="148" y="9"/>
                  </a:lnTo>
                  <a:lnTo>
                    <a:pt x="155" y="6"/>
                  </a:lnTo>
                  <a:lnTo>
                    <a:pt x="148" y="9"/>
                  </a:lnTo>
                  <a:lnTo>
                    <a:pt x="153" y="8"/>
                  </a:lnTo>
                  <a:lnTo>
                    <a:pt x="155" y="5"/>
                  </a:lnTo>
                  <a:lnTo>
                    <a:pt x="153" y="1"/>
                  </a:lnTo>
                  <a:lnTo>
                    <a:pt x="148" y="0"/>
                  </a:lnTo>
                  <a:lnTo>
                    <a:pt x="142" y="4"/>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52" name="Freeform 120"/>
            <p:cNvSpPr>
              <a:spLocks/>
            </p:cNvSpPr>
            <p:nvPr/>
          </p:nvSpPr>
          <p:spPr bwMode="auto">
            <a:xfrm>
              <a:off x="4066" y="1948"/>
              <a:ext cx="53" cy="216"/>
            </a:xfrm>
            <a:custGeom>
              <a:avLst/>
              <a:gdLst/>
              <a:ahLst/>
              <a:cxnLst>
                <a:cxn ang="0">
                  <a:pos x="66" y="2"/>
                </a:cxn>
                <a:cxn ang="0">
                  <a:pos x="63" y="5"/>
                </a:cxn>
                <a:cxn ang="0">
                  <a:pos x="0" y="257"/>
                </a:cxn>
                <a:cxn ang="0">
                  <a:pos x="13" y="261"/>
                </a:cxn>
                <a:cxn ang="0">
                  <a:pos x="77" y="10"/>
                </a:cxn>
                <a:cxn ang="0">
                  <a:pos x="74" y="13"/>
                </a:cxn>
                <a:cxn ang="0">
                  <a:pos x="77" y="10"/>
                </a:cxn>
                <a:cxn ang="0">
                  <a:pos x="77" y="7"/>
                </a:cxn>
                <a:cxn ang="0">
                  <a:pos x="76" y="4"/>
                </a:cxn>
                <a:cxn ang="0">
                  <a:pos x="74" y="2"/>
                </a:cxn>
                <a:cxn ang="0">
                  <a:pos x="71" y="0"/>
                </a:cxn>
                <a:cxn ang="0">
                  <a:pos x="69" y="0"/>
                </a:cxn>
                <a:cxn ang="0">
                  <a:pos x="67" y="1"/>
                </a:cxn>
                <a:cxn ang="0">
                  <a:pos x="65" y="2"/>
                </a:cxn>
                <a:cxn ang="0">
                  <a:pos x="63" y="5"/>
                </a:cxn>
                <a:cxn ang="0">
                  <a:pos x="66" y="2"/>
                </a:cxn>
              </a:cxnLst>
              <a:rect l="0" t="0" r="r" b="b"/>
              <a:pathLst>
                <a:path w="78" h="262">
                  <a:moveTo>
                    <a:pt x="66" y="2"/>
                  </a:moveTo>
                  <a:lnTo>
                    <a:pt x="63" y="5"/>
                  </a:lnTo>
                  <a:lnTo>
                    <a:pt x="0" y="257"/>
                  </a:lnTo>
                  <a:lnTo>
                    <a:pt x="13" y="261"/>
                  </a:lnTo>
                  <a:lnTo>
                    <a:pt x="77" y="10"/>
                  </a:lnTo>
                  <a:lnTo>
                    <a:pt x="74" y="13"/>
                  </a:lnTo>
                  <a:lnTo>
                    <a:pt x="77" y="10"/>
                  </a:lnTo>
                  <a:lnTo>
                    <a:pt x="77" y="7"/>
                  </a:lnTo>
                  <a:lnTo>
                    <a:pt x="76" y="4"/>
                  </a:lnTo>
                  <a:lnTo>
                    <a:pt x="74" y="2"/>
                  </a:lnTo>
                  <a:lnTo>
                    <a:pt x="71" y="0"/>
                  </a:lnTo>
                  <a:lnTo>
                    <a:pt x="69" y="0"/>
                  </a:lnTo>
                  <a:lnTo>
                    <a:pt x="67" y="1"/>
                  </a:lnTo>
                  <a:lnTo>
                    <a:pt x="65" y="2"/>
                  </a:lnTo>
                  <a:lnTo>
                    <a:pt x="63" y="5"/>
                  </a:lnTo>
                  <a:lnTo>
                    <a:pt x="66" y="2"/>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53" name="Freeform 121"/>
            <p:cNvSpPr>
              <a:spLocks/>
            </p:cNvSpPr>
            <p:nvPr/>
          </p:nvSpPr>
          <p:spPr bwMode="auto">
            <a:xfrm>
              <a:off x="4114" y="1900"/>
              <a:ext cx="62" cy="216"/>
            </a:xfrm>
            <a:custGeom>
              <a:avLst/>
              <a:gdLst/>
              <a:ahLst/>
              <a:cxnLst>
                <a:cxn ang="0">
                  <a:pos x="85" y="0"/>
                </a:cxn>
                <a:cxn ang="0">
                  <a:pos x="79" y="1"/>
                </a:cxn>
                <a:cxn ang="0">
                  <a:pos x="0" y="56"/>
                </a:cxn>
                <a:cxn ang="0">
                  <a:pos x="8" y="66"/>
                </a:cxn>
                <a:cxn ang="0">
                  <a:pos x="86" y="12"/>
                </a:cxn>
                <a:cxn ang="0">
                  <a:pos x="80" y="13"/>
                </a:cxn>
                <a:cxn ang="0">
                  <a:pos x="86" y="12"/>
                </a:cxn>
                <a:cxn ang="0">
                  <a:pos x="89" y="10"/>
                </a:cxn>
                <a:cxn ang="0">
                  <a:pos x="89" y="7"/>
                </a:cxn>
                <a:cxn ang="0">
                  <a:pos x="89" y="6"/>
                </a:cxn>
                <a:cxn ang="0">
                  <a:pos x="88" y="3"/>
                </a:cxn>
                <a:cxn ang="0">
                  <a:pos x="86" y="1"/>
                </a:cxn>
                <a:cxn ang="0">
                  <a:pos x="83" y="0"/>
                </a:cxn>
                <a:cxn ang="0">
                  <a:pos x="82" y="0"/>
                </a:cxn>
                <a:cxn ang="0">
                  <a:pos x="79" y="1"/>
                </a:cxn>
                <a:cxn ang="0">
                  <a:pos x="85" y="0"/>
                </a:cxn>
              </a:cxnLst>
              <a:rect l="0" t="0" r="r" b="b"/>
              <a:pathLst>
                <a:path w="90" h="67">
                  <a:moveTo>
                    <a:pt x="85" y="0"/>
                  </a:moveTo>
                  <a:lnTo>
                    <a:pt x="79" y="1"/>
                  </a:lnTo>
                  <a:lnTo>
                    <a:pt x="0" y="56"/>
                  </a:lnTo>
                  <a:lnTo>
                    <a:pt x="8" y="66"/>
                  </a:lnTo>
                  <a:lnTo>
                    <a:pt x="86" y="12"/>
                  </a:lnTo>
                  <a:lnTo>
                    <a:pt x="80" y="13"/>
                  </a:lnTo>
                  <a:lnTo>
                    <a:pt x="86" y="12"/>
                  </a:lnTo>
                  <a:lnTo>
                    <a:pt x="89" y="10"/>
                  </a:lnTo>
                  <a:lnTo>
                    <a:pt x="89" y="7"/>
                  </a:lnTo>
                  <a:lnTo>
                    <a:pt x="89" y="6"/>
                  </a:lnTo>
                  <a:lnTo>
                    <a:pt x="88" y="3"/>
                  </a:lnTo>
                  <a:lnTo>
                    <a:pt x="86" y="1"/>
                  </a:lnTo>
                  <a:lnTo>
                    <a:pt x="83" y="0"/>
                  </a:lnTo>
                  <a:lnTo>
                    <a:pt x="82" y="0"/>
                  </a:lnTo>
                  <a:lnTo>
                    <a:pt x="79" y="1"/>
                  </a:lnTo>
                  <a:lnTo>
                    <a:pt x="85"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54" name="Freeform 122"/>
            <p:cNvSpPr>
              <a:spLocks/>
            </p:cNvSpPr>
            <p:nvPr/>
          </p:nvSpPr>
          <p:spPr bwMode="auto">
            <a:xfrm>
              <a:off x="4172" y="1900"/>
              <a:ext cx="43" cy="216"/>
            </a:xfrm>
            <a:custGeom>
              <a:avLst/>
              <a:gdLst/>
              <a:ahLst/>
              <a:cxnLst>
                <a:cxn ang="0">
                  <a:pos x="47" y="27"/>
                </a:cxn>
                <a:cxn ang="0">
                  <a:pos x="57" y="22"/>
                </a:cxn>
                <a:cxn ang="0">
                  <a:pos x="5" y="0"/>
                </a:cxn>
                <a:cxn ang="0">
                  <a:pos x="0" y="12"/>
                </a:cxn>
                <a:cxn ang="0">
                  <a:pos x="52" y="33"/>
                </a:cxn>
                <a:cxn ang="0">
                  <a:pos x="61" y="28"/>
                </a:cxn>
                <a:cxn ang="0">
                  <a:pos x="52" y="33"/>
                </a:cxn>
                <a:cxn ang="0">
                  <a:pos x="55" y="35"/>
                </a:cxn>
                <a:cxn ang="0">
                  <a:pos x="56" y="33"/>
                </a:cxn>
                <a:cxn ang="0">
                  <a:pos x="59" y="32"/>
                </a:cxn>
                <a:cxn ang="0">
                  <a:pos x="60" y="31"/>
                </a:cxn>
                <a:cxn ang="0">
                  <a:pos x="61" y="28"/>
                </a:cxn>
                <a:cxn ang="0">
                  <a:pos x="61" y="26"/>
                </a:cxn>
                <a:cxn ang="0">
                  <a:pos x="59" y="24"/>
                </a:cxn>
                <a:cxn ang="0">
                  <a:pos x="57" y="22"/>
                </a:cxn>
                <a:cxn ang="0">
                  <a:pos x="47" y="27"/>
                </a:cxn>
              </a:cxnLst>
              <a:rect l="0" t="0" r="r" b="b"/>
              <a:pathLst>
                <a:path w="62" h="36">
                  <a:moveTo>
                    <a:pt x="47" y="27"/>
                  </a:moveTo>
                  <a:lnTo>
                    <a:pt x="57" y="22"/>
                  </a:lnTo>
                  <a:lnTo>
                    <a:pt x="5" y="0"/>
                  </a:lnTo>
                  <a:lnTo>
                    <a:pt x="0" y="12"/>
                  </a:lnTo>
                  <a:lnTo>
                    <a:pt x="52" y="33"/>
                  </a:lnTo>
                  <a:lnTo>
                    <a:pt x="61" y="28"/>
                  </a:lnTo>
                  <a:lnTo>
                    <a:pt x="52" y="33"/>
                  </a:lnTo>
                  <a:lnTo>
                    <a:pt x="55" y="35"/>
                  </a:lnTo>
                  <a:lnTo>
                    <a:pt x="56" y="33"/>
                  </a:lnTo>
                  <a:lnTo>
                    <a:pt x="59" y="32"/>
                  </a:lnTo>
                  <a:lnTo>
                    <a:pt x="60" y="31"/>
                  </a:lnTo>
                  <a:lnTo>
                    <a:pt x="61" y="28"/>
                  </a:lnTo>
                  <a:lnTo>
                    <a:pt x="61" y="26"/>
                  </a:lnTo>
                  <a:lnTo>
                    <a:pt x="59" y="24"/>
                  </a:lnTo>
                  <a:lnTo>
                    <a:pt x="57" y="22"/>
                  </a:lnTo>
                  <a:lnTo>
                    <a:pt x="47" y="27"/>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55" name="Freeform 123"/>
            <p:cNvSpPr>
              <a:spLocks/>
            </p:cNvSpPr>
            <p:nvPr/>
          </p:nvSpPr>
          <p:spPr bwMode="auto">
            <a:xfrm>
              <a:off x="4208" y="1874"/>
              <a:ext cx="9" cy="216"/>
            </a:xfrm>
            <a:custGeom>
              <a:avLst/>
              <a:gdLst/>
              <a:ahLst/>
              <a:cxnLst>
                <a:cxn ang="0">
                  <a:pos x="7" y="0"/>
                </a:cxn>
                <a:cxn ang="0">
                  <a:pos x="3" y="6"/>
                </a:cxn>
                <a:cxn ang="0">
                  <a:pos x="0" y="58"/>
                </a:cxn>
                <a:cxn ang="0">
                  <a:pos x="10" y="59"/>
                </a:cxn>
                <a:cxn ang="0">
                  <a:pos x="13" y="7"/>
                </a:cxn>
                <a:cxn ang="0">
                  <a:pos x="9" y="14"/>
                </a:cxn>
                <a:cxn ang="0">
                  <a:pos x="13" y="7"/>
                </a:cxn>
                <a:cxn ang="0">
                  <a:pos x="12" y="3"/>
                </a:cxn>
                <a:cxn ang="0">
                  <a:pos x="8" y="0"/>
                </a:cxn>
                <a:cxn ang="0">
                  <a:pos x="5" y="2"/>
                </a:cxn>
                <a:cxn ang="0">
                  <a:pos x="3" y="6"/>
                </a:cxn>
                <a:cxn ang="0">
                  <a:pos x="7" y="0"/>
                </a:cxn>
              </a:cxnLst>
              <a:rect l="0" t="0" r="r" b="b"/>
              <a:pathLst>
                <a:path w="14" h="60">
                  <a:moveTo>
                    <a:pt x="7" y="0"/>
                  </a:moveTo>
                  <a:lnTo>
                    <a:pt x="3" y="6"/>
                  </a:lnTo>
                  <a:lnTo>
                    <a:pt x="0" y="58"/>
                  </a:lnTo>
                  <a:lnTo>
                    <a:pt x="10" y="59"/>
                  </a:lnTo>
                  <a:lnTo>
                    <a:pt x="13" y="7"/>
                  </a:lnTo>
                  <a:lnTo>
                    <a:pt x="9" y="14"/>
                  </a:lnTo>
                  <a:lnTo>
                    <a:pt x="13" y="7"/>
                  </a:lnTo>
                  <a:lnTo>
                    <a:pt x="12" y="3"/>
                  </a:lnTo>
                  <a:lnTo>
                    <a:pt x="8" y="0"/>
                  </a:lnTo>
                  <a:lnTo>
                    <a:pt x="5" y="2"/>
                  </a:lnTo>
                  <a:lnTo>
                    <a:pt x="3" y="6"/>
                  </a:lnTo>
                  <a:lnTo>
                    <a:pt x="7"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56" name="Freeform 124"/>
            <p:cNvSpPr>
              <a:spLocks/>
            </p:cNvSpPr>
            <p:nvPr/>
          </p:nvSpPr>
          <p:spPr bwMode="auto">
            <a:xfrm>
              <a:off x="4215" y="1860"/>
              <a:ext cx="58" cy="216"/>
            </a:xfrm>
            <a:custGeom>
              <a:avLst/>
              <a:gdLst/>
              <a:ahLst/>
              <a:cxnLst>
                <a:cxn ang="0">
                  <a:pos x="70" y="6"/>
                </a:cxn>
                <a:cxn ang="0">
                  <a:pos x="76" y="0"/>
                </a:cxn>
                <a:cxn ang="0">
                  <a:pos x="0" y="14"/>
                </a:cxn>
                <a:cxn ang="0">
                  <a:pos x="3" y="26"/>
                </a:cxn>
                <a:cxn ang="0">
                  <a:pos x="78" y="12"/>
                </a:cxn>
                <a:cxn ang="0">
                  <a:pos x="84" y="7"/>
                </a:cxn>
                <a:cxn ang="0">
                  <a:pos x="78" y="12"/>
                </a:cxn>
                <a:cxn ang="0">
                  <a:pos x="81" y="11"/>
                </a:cxn>
                <a:cxn ang="0">
                  <a:pos x="83" y="9"/>
                </a:cxn>
                <a:cxn ang="0">
                  <a:pos x="84" y="7"/>
                </a:cxn>
                <a:cxn ang="0">
                  <a:pos x="84" y="5"/>
                </a:cxn>
                <a:cxn ang="0">
                  <a:pos x="83" y="2"/>
                </a:cxn>
                <a:cxn ang="0">
                  <a:pos x="81" y="1"/>
                </a:cxn>
                <a:cxn ang="0">
                  <a:pos x="78" y="0"/>
                </a:cxn>
                <a:cxn ang="0">
                  <a:pos x="76" y="0"/>
                </a:cxn>
                <a:cxn ang="0">
                  <a:pos x="70" y="6"/>
                </a:cxn>
              </a:cxnLst>
              <a:rect l="0" t="0" r="r" b="b"/>
              <a:pathLst>
                <a:path w="85" h="27">
                  <a:moveTo>
                    <a:pt x="70" y="6"/>
                  </a:moveTo>
                  <a:lnTo>
                    <a:pt x="76" y="0"/>
                  </a:lnTo>
                  <a:lnTo>
                    <a:pt x="0" y="14"/>
                  </a:lnTo>
                  <a:lnTo>
                    <a:pt x="3" y="26"/>
                  </a:lnTo>
                  <a:lnTo>
                    <a:pt x="78" y="12"/>
                  </a:lnTo>
                  <a:lnTo>
                    <a:pt x="84" y="7"/>
                  </a:lnTo>
                  <a:lnTo>
                    <a:pt x="78" y="12"/>
                  </a:lnTo>
                  <a:lnTo>
                    <a:pt x="81" y="11"/>
                  </a:lnTo>
                  <a:lnTo>
                    <a:pt x="83" y="9"/>
                  </a:lnTo>
                  <a:lnTo>
                    <a:pt x="84" y="7"/>
                  </a:lnTo>
                  <a:lnTo>
                    <a:pt x="84" y="5"/>
                  </a:lnTo>
                  <a:lnTo>
                    <a:pt x="83" y="2"/>
                  </a:lnTo>
                  <a:lnTo>
                    <a:pt x="81" y="1"/>
                  </a:lnTo>
                  <a:lnTo>
                    <a:pt x="78" y="0"/>
                  </a:lnTo>
                  <a:lnTo>
                    <a:pt x="76" y="0"/>
                  </a:lnTo>
                  <a:lnTo>
                    <a:pt x="70" y="6"/>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57" name="Freeform 125"/>
            <p:cNvSpPr>
              <a:spLocks/>
            </p:cNvSpPr>
            <p:nvPr/>
          </p:nvSpPr>
          <p:spPr bwMode="auto">
            <a:xfrm>
              <a:off x="4266" y="1779"/>
              <a:ext cx="17" cy="216"/>
            </a:xfrm>
            <a:custGeom>
              <a:avLst/>
              <a:gdLst/>
              <a:ahLst/>
              <a:cxnLst>
                <a:cxn ang="0">
                  <a:pos x="18" y="1"/>
                </a:cxn>
                <a:cxn ang="0">
                  <a:pos x="12" y="0"/>
                </a:cxn>
                <a:cxn ang="0">
                  <a:pos x="0" y="102"/>
                </a:cxn>
                <a:cxn ang="0">
                  <a:pos x="12" y="104"/>
                </a:cxn>
                <a:cxn ang="0">
                  <a:pos x="24" y="2"/>
                </a:cxn>
                <a:cxn ang="0">
                  <a:pos x="18" y="1"/>
                </a:cxn>
              </a:cxnLst>
              <a:rect l="0" t="0" r="r" b="b"/>
              <a:pathLst>
                <a:path w="25" h="105">
                  <a:moveTo>
                    <a:pt x="18" y="1"/>
                  </a:moveTo>
                  <a:lnTo>
                    <a:pt x="12" y="0"/>
                  </a:lnTo>
                  <a:lnTo>
                    <a:pt x="0" y="102"/>
                  </a:lnTo>
                  <a:lnTo>
                    <a:pt x="12" y="104"/>
                  </a:lnTo>
                  <a:lnTo>
                    <a:pt x="24" y="2"/>
                  </a:lnTo>
                  <a:lnTo>
                    <a:pt x="18" y="1"/>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58" name="Freeform 126"/>
            <p:cNvSpPr>
              <a:spLocks/>
            </p:cNvSpPr>
            <p:nvPr/>
          </p:nvSpPr>
          <p:spPr bwMode="auto">
            <a:xfrm>
              <a:off x="4276" y="1774"/>
              <a:ext cx="7" cy="216"/>
            </a:xfrm>
            <a:custGeom>
              <a:avLst/>
              <a:gdLst/>
              <a:ahLst/>
              <a:cxnLst>
                <a:cxn ang="0">
                  <a:pos x="9" y="2"/>
                </a:cxn>
                <a:cxn ang="0">
                  <a:pos x="8" y="1"/>
                </a:cxn>
                <a:cxn ang="0">
                  <a:pos x="8" y="1"/>
                </a:cxn>
                <a:cxn ang="0">
                  <a:pos x="7" y="0"/>
                </a:cxn>
                <a:cxn ang="0">
                  <a:pos x="5" y="0"/>
                </a:cxn>
                <a:cxn ang="0">
                  <a:pos x="3" y="0"/>
                </a:cxn>
                <a:cxn ang="0">
                  <a:pos x="2" y="0"/>
                </a:cxn>
                <a:cxn ang="0">
                  <a:pos x="1" y="1"/>
                </a:cxn>
                <a:cxn ang="0">
                  <a:pos x="0" y="2"/>
                </a:cxn>
                <a:cxn ang="0">
                  <a:pos x="9" y="2"/>
                </a:cxn>
              </a:cxnLst>
              <a:rect l="0" t="0" r="r" b="b"/>
              <a:pathLst>
                <a:path w="10" h="3">
                  <a:moveTo>
                    <a:pt x="9" y="2"/>
                  </a:moveTo>
                  <a:lnTo>
                    <a:pt x="8" y="1"/>
                  </a:lnTo>
                  <a:lnTo>
                    <a:pt x="8" y="1"/>
                  </a:lnTo>
                  <a:lnTo>
                    <a:pt x="7" y="0"/>
                  </a:lnTo>
                  <a:lnTo>
                    <a:pt x="5" y="0"/>
                  </a:lnTo>
                  <a:lnTo>
                    <a:pt x="3" y="0"/>
                  </a:lnTo>
                  <a:lnTo>
                    <a:pt x="2" y="0"/>
                  </a:lnTo>
                  <a:lnTo>
                    <a:pt x="1" y="1"/>
                  </a:lnTo>
                  <a:lnTo>
                    <a:pt x="0" y="2"/>
                  </a:lnTo>
                  <a:lnTo>
                    <a:pt x="9" y="2"/>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59" name="Freeform 127"/>
            <p:cNvSpPr>
              <a:spLocks/>
            </p:cNvSpPr>
            <p:nvPr/>
          </p:nvSpPr>
          <p:spPr bwMode="auto">
            <a:xfrm>
              <a:off x="3569" y="2380"/>
              <a:ext cx="4" cy="216"/>
            </a:xfrm>
            <a:custGeom>
              <a:avLst/>
              <a:gdLst/>
              <a:ahLst/>
              <a:cxnLst>
                <a:cxn ang="0">
                  <a:pos x="1" y="0"/>
                </a:cxn>
                <a:cxn ang="0">
                  <a:pos x="0" y="1"/>
                </a:cxn>
                <a:cxn ang="0">
                  <a:pos x="0" y="3"/>
                </a:cxn>
                <a:cxn ang="0">
                  <a:pos x="0" y="4"/>
                </a:cxn>
                <a:cxn ang="0">
                  <a:pos x="0" y="5"/>
                </a:cxn>
                <a:cxn ang="0">
                  <a:pos x="1" y="6"/>
                </a:cxn>
                <a:cxn ang="0">
                  <a:pos x="2" y="7"/>
                </a:cxn>
                <a:cxn ang="0">
                  <a:pos x="3" y="7"/>
                </a:cxn>
                <a:cxn ang="0">
                  <a:pos x="5" y="6"/>
                </a:cxn>
                <a:cxn ang="0">
                  <a:pos x="1" y="0"/>
                </a:cxn>
              </a:cxnLst>
              <a:rect l="0" t="0" r="r" b="b"/>
              <a:pathLst>
                <a:path w="6" h="8">
                  <a:moveTo>
                    <a:pt x="1" y="0"/>
                  </a:moveTo>
                  <a:lnTo>
                    <a:pt x="0" y="1"/>
                  </a:lnTo>
                  <a:lnTo>
                    <a:pt x="0" y="3"/>
                  </a:lnTo>
                  <a:lnTo>
                    <a:pt x="0" y="4"/>
                  </a:lnTo>
                  <a:lnTo>
                    <a:pt x="0" y="5"/>
                  </a:lnTo>
                  <a:lnTo>
                    <a:pt x="1" y="6"/>
                  </a:lnTo>
                  <a:lnTo>
                    <a:pt x="2" y="7"/>
                  </a:lnTo>
                  <a:lnTo>
                    <a:pt x="3" y="7"/>
                  </a:lnTo>
                  <a:lnTo>
                    <a:pt x="5" y="6"/>
                  </a:lnTo>
                  <a:lnTo>
                    <a:pt x="1" y="0"/>
                  </a:lnTo>
                </a:path>
              </a:pathLst>
            </a:custGeom>
            <a:solidFill>
              <a:srgbClr val="666666"/>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60" name="Freeform 128"/>
            <p:cNvSpPr>
              <a:spLocks/>
            </p:cNvSpPr>
            <p:nvPr/>
          </p:nvSpPr>
          <p:spPr bwMode="auto">
            <a:xfrm>
              <a:off x="3707" y="2286"/>
              <a:ext cx="27" cy="216"/>
            </a:xfrm>
            <a:custGeom>
              <a:avLst/>
              <a:gdLst/>
              <a:ahLst/>
              <a:cxnLst>
                <a:cxn ang="0">
                  <a:pos x="33" y="0"/>
                </a:cxn>
                <a:cxn ang="0">
                  <a:pos x="28" y="3"/>
                </a:cxn>
                <a:cxn ang="0">
                  <a:pos x="0" y="40"/>
                </a:cxn>
                <a:cxn ang="0">
                  <a:pos x="10" y="47"/>
                </a:cxn>
                <a:cxn ang="0">
                  <a:pos x="38" y="11"/>
                </a:cxn>
                <a:cxn ang="0">
                  <a:pos x="33" y="13"/>
                </a:cxn>
                <a:cxn ang="0">
                  <a:pos x="38" y="11"/>
                </a:cxn>
                <a:cxn ang="0">
                  <a:pos x="39" y="8"/>
                </a:cxn>
                <a:cxn ang="0">
                  <a:pos x="39" y="5"/>
                </a:cxn>
                <a:cxn ang="0">
                  <a:pos x="38" y="4"/>
                </a:cxn>
                <a:cxn ang="0">
                  <a:pos x="36" y="2"/>
                </a:cxn>
                <a:cxn ang="0">
                  <a:pos x="35" y="1"/>
                </a:cxn>
                <a:cxn ang="0">
                  <a:pos x="32" y="1"/>
                </a:cxn>
                <a:cxn ang="0">
                  <a:pos x="29" y="1"/>
                </a:cxn>
                <a:cxn ang="0">
                  <a:pos x="28" y="3"/>
                </a:cxn>
                <a:cxn ang="0">
                  <a:pos x="33" y="0"/>
                </a:cxn>
              </a:cxnLst>
              <a:rect l="0" t="0" r="r" b="b"/>
              <a:pathLst>
                <a:path w="40" h="48">
                  <a:moveTo>
                    <a:pt x="33" y="0"/>
                  </a:moveTo>
                  <a:lnTo>
                    <a:pt x="28" y="3"/>
                  </a:lnTo>
                  <a:lnTo>
                    <a:pt x="0" y="40"/>
                  </a:lnTo>
                  <a:lnTo>
                    <a:pt x="10" y="47"/>
                  </a:lnTo>
                  <a:lnTo>
                    <a:pt x="38" y="11"/>
                  </a:lnTo>
                  <a:lnTo>
                    <a:pt x="33" y="13"/>
                  </a:lnTo>
                  <a:lnTo>
                    <a:pt x="38" y="11"/>
                  </a:lnTo>
                  <a:lnTo>
                    <a:pt x="39" y="8"/>
                  </a:lnTo>
                  <a:lnTo>
                    <a:pt x="39" y="5"/>
                  </a:lnTo>
                  <a:lnTo>
                    <a:pt x="38" y="4"/>
                  </a:lnTo>
                  <a:lnTo>
                    <a:pt x="36" y="2"/>
                  </a:lnTo>
                  <a:lnTo>
                    <a:pt x="35" y="1"/>
                  </a:lnTo>
                  <a:lnTo>
                    <a:pt x="32" y="1"/>
                  </a:lnTo>
                  <a:lnTo>
                    <a:pt x="29" y="1"/>
                  </a:lnTo>
                  <a:lnTo>
                    <a:pt x="28" y="3"/>
                  </a:lnTo>
                  <a:lnTo>
                    <a:pt x="33" y="0"/>
                  </a:lnTo>
                </a:path>
              </a:pathLst>
            </a:custGeom>
            <a:solidFill>
              <a:srgbClr val="666666"/>
            </a:solidFill>
            <a:ln w="50800" cap="rnd" cmpd="sng">
              <a:solidFill>
                <a:srgbClr val="FC0128"/>
              </a:solidFill>
              <a:prstDash val="solid"/>
              <a:round/>
              <a:headEnd type="none" w="med" len="med"/>
              <a:tailEnd type="none" w="med" len="med"/>
            </a:ln>
            <a:effectLst/>
          </p:spPr>
          <p:txBody>
            <a:bodyPr lIns="90463" tIns="44437" rIns="90463" bIns="44437">
              <a:spAutoFit/>
            </a:bodyPr>
            <a:lstStyle/>
            <a:p>
              <a:endParaRPr lang="en-US"/>
            </a:p>
          </p:txBody>
        </p:sp>
        <p:sp>
          <p:nvSpPr>
            <p:cNvPr id="172161" name="Freeform 129"/>
            <p:cNvSpPr>
              <a:spLocks/>
            </p:cNvSpPr>
            <p:nvPr/>
          </p:nvSpPr>
          <p:spPr bwMode="auto">
            <a:xfrm>
              <a:off x="3825" y="2221"/>
              <a:ext cx="103" cy="216"/>
            </a:xfrm>
            <a:custGeom>
              <a:avLst/>
              <a:gdLst/>
              <a:ahLst/>
              <a:cxnLst>
                <a:cxn ang="0">
                  <a:pos x="138" y="2"/>
                </a:cxn>
                <a:cxn ang="0">
                  <a:pos x="142" y="0"/>
                </a:cxn>
                <a:cxn ang="0">
                  <a:pos x="0" y="15"/>
                </a:cxn>
                <a:cxn ang="0">
                  <a:pos x="2" y="27"/>
                </a:cxn>
                <a:cxn ang="0">
                  <a:pos x="144" y="12"/>
                </a:cxn>
                <a:cxn ang="0">
                  <a:pos x="148" y="11"/>
                </a:cxn>
                <a:cxn ang="0">
                  <a:pos x="144" y="12"/>
                </a:cxn>
                <a:cxn ang="0">
                  <a:pos x="147" y="11"/>
                </a:cxn>
                <a:cxn ang="0">
                  <a:pos x="149" y="10"/>
                </a:cxn>
                <a:cxn ang="0">
                  <a:pos x="150" y="8"/>
                </a:cxn>
                <a:cxn ang="0">
                  <a:pos x="150" y="5"/>
                </a:cxn>
                <a:cxn ang="0">
                  <a:pos x="149" y="3"/>
                </a:cxn>
                <a:cxn ang="0">
                  <a:pos x="147" y="2"/>
                </a:cxn>
                <a:cxn ang="0">
                  <a:pos x="145" y="1"/>
                </a:cxn>
                <a:cxn ang="0">
                  <a:pos x="142" y="0"/>
                </a:cxn>
                <a:cxn ang="0">
                  <a:pos x="138" y="2"/>
                </a:cxn>
              </a:cxnLst>
              <a:rect l="0" t="0" r="r" b="b"/>
              <a:pathLst>
                <a:path w="151" h="28">
                  <a:moveTo>
                    <a:pt x="138" y="2"/>
                  </a:moveTo>
                  <a:lnTo>
                    <a:pt x="142" y="0"/>
                  </a:lnTo>
                  <a:lnTo>
                    <a:pt x="0" y="15"/>
                  </a:lnTo>
                  <a:lnTo>
                    <a:pt x="2" y="27"/>
                  </a:lnTo>
                  <a:lnTo>
                    <a:pt x="144" y="12"/>
                  </a:lnTo>
                  <a:lnTo>
                    <a:pt x="148" y="11"/>
                  </a:lnTo>
                  <a:lnTo>
                    <a:pt x="144" y="12"/>
                  </a:lnTo>
                  <a:lnTo>
                    <a:pt x="147" y="11"/>
                  </a:lnTo>
                  <a:lnTo>
                    <a:pt x="149" y="10"/>
                  </a:lnTo>
                  <a:lnTo>
                    <a:pt x="150" y="8"/>
                  </a:lnTo>
                  <a:lnTo>
                    <a:pt x="150" y="5"/>
                  </a:lnTo>
                  <a:lnTo>
                    <a:pt x="149" y="3"/>
                  </a:lnTo>
                  <a:lnTo>
                    <a:pt x="147" y="2"/>
                  </a:lnTo>
                  <a:lnTo>
                    <a:pt x="145" y="1"/>
                  </a:lnTo>
                  <a:lnTo>
                    <a:pt x="142" y="0"/>
                  </a:lnTo>
                  <a:lnTo>
                    <a:pt x="138" y="2"/>
                  </a:lnTo>
                </a:path>
              </a:pathLst>
            </a:custGeom>
            <a:solidFill>
              <a:srgbClr val="666666"/>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62" name="Freeform 130"/>
            <p:cNvSpPr>
              <a:spLocks/>
            </p:cNvSpPr>
            <p:nvPr/>
          </p:nvSpPr>
          <p:spPr bwMode="auto">
            <a:xfrm>
              <a:off x="3923" y="2162"/>
              <a:ext cx="51" cy="216"/>
            </a:xfrm>
            <a:custGeom>
              <a:avLst/>
              <a:gdLst/>
              <a:ahLst/>
              <a:cxnLst>
                <a:cxn ang="0">
                  <a:pos x="67" y="0"/>
                </a:cxn>
                <a:cxn ang="0">
                  <a:pos x="62" y="2"/>
                </a:cxn>
                <a:cxn ang="0">
                  <a:pos x="0" y="69"/>
                </a:cxn>
                <a:cxn ang="0">
                  <a:pos x="9" y="79"/>
                </a:cxn>
                <a:cxn ang="0">
                  <a:pos x="71" y="11"/>
                </a:cxn>
                <a:cxn ang="0">
                  <a:pos x="67" y="13"/>
                </a:cxn>
                <a:cxn ang="0">
                  <a:pos x="71" y="11"/>
                </a:cxn>
                <a:cxn ang="0">
                  <a:pos x="73" y="9"/>
                </a:cxn>
                <a:cxn ang="0">
                  <a:pos x="73" y="7"/>
                </a:cxn>
                <a:cxn ang="0">
                  <a:pos x="73" y="4"/>
                </a:cxn>
                <a:cxn ang="0">
                  <a:pos x="71" y="2"/>
                </a:cxn>
                <a:cxn ang="0">
                  <a:pos x="69" y="0"/>
                </a:cxn>
                <a:cxn ang="0">
                  <a:pos x="67" y="0"/>
                </a:cxn>
                <a:cxn ang="0">
                  <a:pos x="64" y="0"/>
                </a:cxn>
                <a:cxn ang="0">
                  <a:pos x="62" y="2"/>
                </a:cxn>
                <a:cxn ang="0">
                  <a:pos x="67" y="0"/>
                </a:cxn>
              </a:cxnLst>
              <a:rect l="0" t="0" r="r" b="b"/>
              <a:pathLst>
                <a:path w="74" h="80">
                  <a:moveTo>
                    <a:pt x="67" y="0"/>
                  </a:moveTo>
                  <a:lnTo>
                    <a:pt x="62" y="2"/>
                  </a:lnTo>
                  <a:lnTo>
                    <a:pt x="0" y="69"/>
                  </a:lnTo>
                  <a:lnTo>
                    <a:pt x="9" y="79"/>
                  </a:lnTo>
                  <a:lnTo>
                    <a:pt x="71" y="11"/>
                  </a:lnTo>
                  <a:lnTo>
                    <a:pt x="67" y="13"/>
                  </a:lnTo>
                  <a:lnTo>
                    <a:pt x="71" y="11"/>
                  </a:lnTo>
                  <a:lnTo>
                    <a:pt x="73" y="9"/>
                  </a:lnTo>
                  <a:lnTo>
                    <a:pt x="73" y="7"/>
                  </a:lnTo>
                  <a:lnTo>
                    <a:pt x="73" y="4"/>
                  </a:lnTo>
                  <a:lnTo>
                    <a:pt x="71" y="2"/>
                  </a:lnTo>
                  <a:lnTo>
                    <a:pt x="69" y="0"/>
                  </a:lnTo>
                  <a:lnTo>
                    <a:pt x="67" y="0"/>
                  </a:lnTo>
                  <a:lnTo>
                    <a:pt x="64" y="0"/>
                  </a:lnTo>
                  <a:lnTo>
                    <a:pt x="62" y="2"/>
                  </a:lnTo>
                  <a:lnTo>
                    <a:pt x="67" y="0"/>
                  </a:lnTo>
                </a:path>
              </a:pathLst>
            </a:custGeom>
            <a:solidFill>
              <a:srgbClr val="666666"/>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63" name="Freeform 131"/>
            <p:cNvSpPr>
              <a:spLocks/>
            </p:cNvSpPr>
            <p:nvPr/>
          </p:nvSpPr>
          <p:spPr bwMode="auto">
            <a:xfrm>
              <a:off x="3972" y="2162"/>
              <a:ext cx="107" cy="216"/>
            </a:xfrm>
            <a:custGeom>
              <a:avLst/>
              <a:gdLst/>
              <a:ahLst/>
              <a:cxnLst>
                <a:cxn ang="0">
                  <a:pos x="142" y="3"/>
                </a:cxn>
                <a:cxn ang="0">
                  <a:pos x="148" y="0"/>
                </a:cxn>
                <a:cxn ang="0">
                  <a:pos x="0" y="1"/>
                </a:cxn>
                <a:cxn ang="0">
                  <a:pos x="0" y="9"/>
                </a:cxn>
                <a:cxn ang="0">
                  <a:pos x="148" y="9"/>
                </a:cxn>
                <a:cxn ang="0">
                  <a:pos x="156" y="6"/>
                </a:cxn>
                <a:cxn ang="0">
                  <a:pos x="148" y="9"/>
                </a:cxn>
                <a:cxn ang="0">
                  <a:pos x="154" y="8"/>
                </a:cxn>
                <a:cxn ang="0">
                  <a:pos x="156" y="5"/>
                </a:cxn>
                <a:cxn ang="0">
                  <a:pos x="154" y="1"/>
                </a:cxn>
                <a:cxn ang="0">
                  <a:pos x="148" y="0"/>
                </a:cxn>
                <a:cxn ang="0">
                  <a:pos x="142" y="3"/>
                </a:cxn>
              </a:cxnLst>
              <a:rect l="0" t="0" r="r" b="b"/>
              <a:pathLst>
                <a:path w="157" h="10">
                  <a:moveTo>
                    <a:pt x="142" y="3"/>
                  </a:moveTo>
                  <a:lnTo>
                    <a:pt x="148" y="0"/>
                  </a:lnTo>
                  <a:lnTo>
                    <a:pt x="0" y="1"/>
                  </a:lnTo>
                  <a:lnTo>
                    <a:pt x="0" y="9"/>
                  </a:lnTo>
                  <a:lnTo>
                    <a:pt x="148" y="9"/>
                  </a:lnTo>
                  <a:lnTo>
                    <a:pt x="156" y="6"/>
                  </a:lnTo>
                  <a:lnTo>
                    <a:pt x="148" y="9"/>
                  </a:lnTo>
                  <a:lnTo>
                    <a:pt x="154" y="8"/>
                  </a:lnTo>
                  <a:lnTo>
                    <a:pt x="156" y="5"/>
                  </a:lnTo>
                  <a:lnTo>
                    <a:pt x="154" y="1"/>
                  </a:lnTo>
                  <a:lnTo>
                    <a:pt x="148" y="0"/>
                  </a:lnTo>
                  <a:lnTo>
                    <a:pt x="142" y="3"/>
                  </a:lnTo>
                </a:path>
              </a:pathLst>
            </a:custGeom>
            <a:solidFill>
              <a:srgbClr val="666666"/>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64" name="Freeform 132"/>
            <p:cNvSpPr>
              <a:spLocks/>
            </p:cNvSpPr>
            <p:nvPr/>
          </p:nvSpPr>
          <p:spPr bwMode="auto">
            <a:xfrm>
              <a:off x="4215" y="1881"/>
              <a:ext cx="10" cy="216"/>
            </a:xfrm>
            <a:custGeom>
              <a:avLst/>
              <a:gdLst/>
              <a:ahLst/>
              <a:cxnLst>
                <a:cxn ang="0">
                  <a:pos x="7" y="0"/>
                </a:cxn>
                <a:cxn ang="0">
                  <a:pos x="3" y="6"/>
                </a:cxn>
                <a:cxn ang="0">
                  <a:pos x="0" y="59"/>
                </a:cxn>
                <a:cxn ang="0">
                  <a:pos x="10" y="60"/>
                </a:cxn>
                <a:cxn ang="0">
                  <a:pos x="13" y="7"/>
                </a:cxn>
                <a:cxn ang="0">
                  <a:pos x="9" y="13"/>
                </a:cxn>
                <a:cxn ang="0">
                  <a:pos x="13" y="7"/>
                </a:cxn>
                <a:cxn ang="0">
                  <a:pos x="11" y="2"/>
                </a:cxn>
                <a:cxn ang="0">
                  <a:pos x="8" y="0"/>
                </a:cxn>
                <a:cxn ang="0">
                  <a:pos x="5" y="1"/>
                </a:cxn>
                <a:cxn ang="0">
                  <a:pos x="3" y="6"/>
                </a:cxn>
                <a:cxn ang="0">
                  <a:pos x="7" y="0"/>
                </a:cxn>
              </a:cxnLst>
              <a:rect l="0" t="0" r="r" b="b"/>
              <a:pathLst>
                <a:path w="14" h="61">
                  <a:moveTo>
                    <a:pt x="7" y="0"/>
                  </a:moveTo>
                  <a:lnTo>
                    <a:pt x="3" y="6"/>
                  </a:lnTo>
                  <a:lnTo>
                    <a:pt x="0" y="59"/>
                  </a:lnTo>
                  <a:lnTo>
                    <a:pt x="10" y="60"/>
                  </a:lnTo>
                  <a:lnTo>
                    <a:pt x="13" y="7"/>
                  </a:lnTo>
                  <a:lnTo>
                    <a:pt x="9" y="13"/>
                  </a:lnTo>
                  <a:lnTo>
                    <a:pt x="13" y="7"/>
                  </a:lnTo>
                  <a:lnTo>
                    <a:pt x="11" y="2"/>
                  </a:lnTo>
                  <a:lnTo>
                    <a:pt x="8" y="0"/>
                  </a:lnTo>
                  <a:lnTo>
                    <a:pt x="5" y="1"/>
                  </a:lnTo>
                  <a:lnTo>
                    <a:pt x="3" y="6"/>
                  </a:lnTo>
                  <a:lnTo>
                    <a:pt x="7" y="0"/>
                  </a:lnTo>
                </a:path>
              </a:pathLst>
            </a:custGeom>
            <a:solidFill>
              <a:srgbClr val="666666"/>
            </a:solidFill>
            <a:ln w="50800" cap="rnd" cmpd="sng">
              <a:solidFill>
                <a:srgbClr val="FC0128"/>
              </a:solidFill>
              <a:prstDash val="solid"/>
              <a:round/>
              <a:headEnd type="none" w="med" len="med"/>
              <a:tailEnd type="none" w="med" len="med"/>
            </a:ln>
            <a:effectLst/>
          </p:spPr>
          <p:txBody>
            <a:bodyPr lIns="90463" tIns="44437" rIns="90463" bIns="44437">
              <a:spAutoFit/>
            </a:bodyPr>
            <a:lstStyle/>
            <a:p>
              <a:endParaRPr lang="en-US"/>
            </a:p>
          </p:txBody>
        </p:sp>
        <p:grpSp>
          <p:nvGrpSpPr>
            <p:cNvPr id="3" name="Group 133"/>
            <p:cNvGrpSpPr>
              <a:grpSpLocks/>
            </p:cNvGrpSpPr>
            <p:nvPr/>
          </p:nvGrpSpPr>
          <p:grpSpPr bwMode="auto">
            <a:xfrm>
              <a:off x="3571" y="1786"/>
              <a:ext cx="719" cy="742"/>
              <a:chOff x="3656" y="1745"/>
              <a:chExt cx="1052" cy="918"/>
            </a:xfrm>
          </p:grpSpPr>
          <p:sp>
            <p:nvSpPr>
              <p:cNvPr id="172166" name="Freeform 134"/>
              <p:cNvSpPr>
                <a:spLocks/>
              </p:cNvSpPr>
              <p:nvPr/>
            </p:nvSpPr>
            <p:spPr bwMode="auto">
              <a:xfrm>
                <a:off x="3656" y="2396"/>
                <a:ext cx="150" cy="267"/>
              </a:xfrm>
              <a:custGeom>
                <a:avLst/>
                <a:gdLst/>
                <a:ahLst/>
                <a:cxnLst>
                  <a:cxn ang="0">
                    <a:pos x="143" y="0"/>
                  </a:cxn>
                  <a:cxn ang="0">
                    <a:pos x="138" y="1"/>
                  </a:cxn>
                  <a:cxn ang="0">
                    <a:pos x="0" y="81"/>
                  </a:cxn>
                  <a:cxn ang="0">
                    <a:pos x="8" y="92"/>
                  </a:cxn>
                  <a:cxn ang="0">
                    <a:pos x="145" y="13"/>
                  </a:cxn>
                  <a:cxn ang="0">
                    <a:pos x="140" y="14"/>
                  </a:cxn>
                  <a:cxn ang="0">
                    <a:pos x="145" y="13"/>
                  </a:cxn>
                  <a:cxn ang="0">
                    <a:pos x="148" y="11"/>
                  </a:cxn>
                  <a:cxn ang="0">
                    <a:pos x="149" y="8"/>
                  </a:cxn>
                  <a:cxn ang="0">
                    <a:pos x="149" y="7"/>
                  </a:cxn>
                  <a:cxn ang="0">
                    <a:pos x="148" y="4"/>
                  </a:cxn>
                  <a:cxn ang="0">
                    <a:pos x="147" y="2"/>
                  </a:cxn>
                  <a:cxn ang="0">
                    <a:pos x="144" y="1"/>
                  </a:cxn>
                  <a:cxn ang="0">
                    <a:pos x="141" y="0"/>
                  </a:cxn>
                  <a:cxn ang="0">
                    <a:pos x="138" y="1"/>
                  </a:cxn>
                  <a:cxn ang="0">
                    <a:pos x="143" y="0"/>
                  </a:cxn>
                </a:cxnLst>
                <a:rect l="0" t="0" r="r" b="b"/>
                <a:pathLst>
                  <a:path w="150" h="93">
                    <a:moveTo>
                      <a:pt x="143" y="0"/>
                    </a:moveTo>
                    <a:lnTo>
                      <a:pt x="138" y="1"/>
                    </a:lnTo>
                    <a:lnTo>
                      <a:pt x="0" y="81"/>
                    </a:lnTo>
                    <a:lnTo>
                      <a:pt x="8" y="92"/>
                    </a:lnTo>
                    <a:lnTo>
                      <a:pt x="145" y="13"/>
                    </a:lnTo>
                    <a:lnTo>
                      <a:pt x="140" y="14"/>
                    </a:lnTo>
                    <a:lnTo>
                      <a:pt x="145" y="13"/>
                    </a:lnTo>
                    <a:lnTo>
                      <a:pt x="148" y="11"/>
                    </a:lnTo>
                    <a:lnTo>
                      <a:pt x="149" y="8"/>
                    </a:lnTo>
                    <a:lnTo>
                      <a:pt x="149" y="7"/>
                    </a:lnTo>
                    <a:lnTo>
                      <a:pt x="148" y="4"/>
                    </a:lnTo>
                    <a:lnTo>
                      <a:pt x="147" y="2"/>
                    </a:lnTo>
                    <a:lnTo>
                      <a:pt x="144" y="1"/>
                    </a:lnTo>
                    <a:lnTo>
                      <a:pt x="141" y="0"/>
                    </a:lnTo>
                    <a:lnTo>
                      <a:pt x="138" y="1"/>
                    </a:lnTo>
                    <a:lnTo>
                      <a:pt x="143" y="0"/>
                    </a:lnTo>
                  </a:path>
                </a:pathLst>
              </a:custGeom>
              <a:solidFill>
                <a:srgbClr val="666666"/>
              </a:solidFill>
              <a:ln w="50800" cap="rnd" cmpd="sng">
                <a:solidFill>
                  <a:srgbClr val="FC0128"/>
                </a:solidFill>
                <a:prstDash val="solid"/>
                <a:round/>
                <a:headEnd type="none" w="med" len="med"/>
                <a:tailEnd type="none" w="med" len="med"/>
              </a:ln>
              <a:effectLst/>
            </p:spPr>
            <p:txBody>
              <a:bodyPr lIns="90463" tIns="44437" rIns="90463" bIns="44437">
                <a:spAutoFit/>
              </a:bodyPr>
              <a:lstStyle/>
              <a:p>
                <a:endParaRPr lang="en-US"/>
              </a:p>
            </p:txBody>
          </p:sp>
          <p:sp>
            <p:nvSpPr>
              <p:cNvPr id="172167" name="Freeform 135"/>
              <p:cNvSpPr>
                <a:spLocks/>
              </p:cNvSpPr>
              <p:nvPr/>
            </p:nvSpPr>
            <p:spPr bwMode="auto">
              <a:xfrm>
                <a:off x="3802" y="2394"/>
                <a:ext cx="62" cy="267"/>
              </a:xfrm>
              <a:custGeom>
                <a:avLst/>
                <a:gdLst/>
                <a:ahLst/>
                <a:cxnLst>
                  <a:cxn ang="0">
                    <a:pos x="48" y="12"/>
                  </a:cxn>
                  <a:cxn ang="0">
                    <a:pos x="56" y="9"/>
                  </a:cxn>
                  <a:cxn ang="0">
                    <a:pos x="3" y="0"/>
                  </a:cxn>
                  <a:cxn ang="0">
                    <a:pos x="0" y="12"/>
                  </a:cxn>
                  <a:cxn ang="0">
                    <a:pos x="53" y="20"/>
                  </a:cxn>
                  <a:cxn ang="0">
                    <a:pos x="59" y="18"/>
                  </a:cxn>
                  <a:cxn ang="0">
                    <a:pos x="53" y="20"/>
                  </a:cxn>
                  <a:cxn ang="0">
                    <a:pos x="56" y="20"/>
                  </a:cxn>
                  <a:cxn ang="0">
                    <a:pos x="57" y="19"/>
                  </a:cxn>
                  <a:cxn ang="0">
                    <a:pos x="59" y="18"/>
                  </a:cxn>
                  <a:cxn ang="0">
                    <a:pos x="61" y="16"/>
                  </a:cxn>
                  <a:cxn ang="0">
                    <a:pos x="61" y="14"/>
                  </a:cxn>
                  <a:cxn ang="0">
                    <a:pos x="59" y="12"/>
                  </a:cxn>
                  <a:cxn ang="0">
                    <a:pos x="58" y="10"/>
                  </a:cxn>
                  <a:cxn ang="0">
                    <a:pos x="56" y="9"/>
                  </a:cxn>
                  <a:cxn ang="0">
                    <a:pos x="48" y="12"/>
                  </a:cxn>
                </a:cxnLst>
                <a:rect l="0" t="0" r="r" b="b"/>
                <a:pathLst>
                  <a:path w="62" h="21">
                    <a:moveTo>
                      <a:pt x="48" y="12"/>
                    </a:moveTo>
                    <a:lnTo>
                      <a:pt x="56" y="9"/>
                    </a:lnTo>
                    <a:lnTo>
                      <a:pt x="3" y="0"/>
                    </a:lnTo>
                    <a:lnTo>
                      <a:pt x="0" y="12"/>
                    </a:lnTo>
                    <a:lnTo>
                      <a:pt x="53" y="20"/>
                    </a:lnTo>
                    <a:lnTo>
                      <a:pt x="59" y="18"/>
                    </a:lnTo>
                    <a:lnTo>
                      <a:pt x="53" y="20"/>
                    </a:lnTo>
                    <a:lnTo>
                      <a:pt x="56" y="20"/>
                    </a:lnTo>
                    <a:lnTo>
                      <a:pt x="57" y="19"/>
                    </a:lnTo>
                    <a:lnTo>
                      <a:pt x="59" y="18"/>
                    </a:lnTo>
                    <a:lnTo>
                      <a:pt x="61" y="16"/>
                    </a:lnTo>
                    <a:lnTo>
                      <a:pt x="61" y="14"/>
                    </a:lnTo>
                    <a:lnTo>
                      <a:pt x="59" y="12"/>
                    </a:lnTo>
                    <a:lnTo>
                      <a:pt x="58" y="10"/>
                    </a:lnTo>
                    <a:lnTo>
                      <a:pt x="56" y="9"/>
                    </a:lnTo>
                    <a:lnTo>
                      <a:pt x="48" y="12"/>
                    </a:lnTo>
                  </a:path>
                </a:pathLst>
              </a:custGeom>
              <a:solidFill>
                <a:srgbClr val="666666"/>
              </a:solidFill>
              <a:ln w="50800" cap="rnd" cmpd="sng">
                <a:solidFill>
                  <a:srgbClr val="FC0128"/>
                </a:solidFill>
                <a:prstDash val="solid"/>
                <a:round/>
                <a:headEnd type="none" w="med" len="med"/>
                <a:tailEnd type="none" w="med" len="med"/>
              </a:ln>
              <a:effectLst/>
            </p:spPr>
            <p:txBody>
              <a:bodyPr lIns="90463" tIns="44437" rIns="90463" bIns="44437">
                <a:spAutoFit/>
              </a:bodyPr>
              <a:lstStyle/>
              <a:p>
                <a:endParaRPr lang="en-US"/>
              </a:p>
            </p:txBody>
          </p:sp>
          <p:sp>
            <p:nvSpPr>
              <p:cNvPr id="172168" name="Freeform 136"/>
              <p:cNvSpPr>
                <a:spLocks/>
              </p:cNvSpPr>
              <p:nvPr/>
            </p:nvSpPr>
            <p:spPr bwMode="auto">
              <a:xfrm>
                <a:off x="3893" y="2364"/>
                <a:ext cx="111" cy="267"/>
              </a:xfrm>
              <a:custGeom>
                <a:avLst/>
                <a:gdLst/>
                <a:ahLst/>
                <a:cxnLst>
                  <a:cxn ang="0">
                    <a:pos x="97" y="3"/>
                  </a:cxn>
                  <a:cxn ang="0">
                    <a:pos x="103" y="1"/>
                  </a:cxn>
                  <a:cxn ang="0">
                    <a:pos x="0" y="0"/>
                  </a:cxn>
                  <a:cxn ang="0">
                    <a:pos x="0" y="9"/>
                  </a:cxn>
                  <a:cxn ang="0">
                    <a:pos x="103" y="9"/>
                  </a:cxn>
                  <a:cxn ang="0">
                    <a:pos x="110" y="6"/>
                  </a:cxn>
                  <a:cxn ang="0">
                    <a:pos x="103" y="9"/>
                  </a:cxn>
                  <a:cxn ang="0">
                    <a:pos x="108" y="8"/>
                  </a:cxn>
                  <a:cxn ang="0">
                    <a:pos x="110" y="5"/>
                  </a:cxn>
                  <a:cxn ang="0">
                    <a:pos x="108" y="2"/>
                  </a:cxn>
                  <a:cxn ang="0">
                    <a:pos x="103" y="1"/>
                  </a:cxn>
                  <a:cxn ang="0">
                    <a:pos x="97" y="3"/>
                  </a:cxn>
                </a:cxnLst>
                <a:rect l="0" t="0" r="r" b="b"/>
                <a:pathLst>
                  <a:path w="111" h="10">
                    <a:moveTo>
                      <a:pt x="97" y="3"/>
                    </a:moveTo>
                    <a:lnTo>
                      <a:pt x="103" y="1"/>
                    </a:lnTo>
                    <a:lnTo>
                      <a:pt x="0" y="0"/>
                    </a:lnTo>
                    <a:lnTo>
                      <a:pt x="0" y="9"/>
                    </a:lnTo>
                    <a:lnTo>
                      <a:pt x="103" y="9"/>
                    </a:lnTo>
                    <a:lnTo>
                      <a:pt x="110" y="6"/>
                    </a:lnTo>
                    <a:lnTo>
                      <a:pt x="103" y="9"/>
                    </a:lnTo>
                    <a:lnTo>
                      <a:pt x="108" y="8"/>
                    </a:lnTo>
                    <a:lnTo>
                      <a:pt x="110" y="5"/>
                    </a:lnTo>
                    <a:lnTo>
                      <a:pt x="108" y="2"/>
                    </a:lnTo>
                    <a:lnTo>
                      <a:pt x="103" y="1"/>
                    </a:lnTo>
                    <a:lnTo>
                      <a:pt x="97" y="3"/>
                    </a:lnTo>
                  </a:path>
                </a:pathLst>
              </a:custGeom>
              <a:solidFill>
                <a:srgbClr val="666666"/>
              </a:solidFill>
              <a:ln w="50800" cap="rnd" cmpd="sng">
                <a:solidFill>
                  <a:srgbClr val="FC0128"/>
                </a:solidFill>
                <a:prstDash val="solid"/>
                <a:round/>
                <a:headEnd type="none" w="med" len="med"/>
                <a:tailEnd type="none" w="med" len="med"/>
              </a:ln>
              <a:effectLst/>
            </p:spPr>
            <p:txBody>
              <a:bodyPr lIns="90463" tIns="44437" rIns="90463" bIns="44437">
                <a:spAutoFit/>
              </a:bodyPr>
              <a:lstStyle/>
              <a:p>
                <a:endParaRPr lang="en-US"/>
              </a:p>
            </p:txBody>
          </p:sp>
          <p:sp>
            <p:nvSpPr>
              <p:cNvPr id="172169" name="Freeform 137"/>
              <p:cNvSpPr>
                <a:spLocks/>
              </p:cNvSpPr>
              <p:nvPr/>
            </p:nvSpPr>
            <p:spPr bwMode="auto">
              <a:xfrm>
                <a:off x="3995" y="2301"/>
                <a:ext cx="35" cy="267"/>
              </a:xfrm>
              <a:custGeom>
                <a:avLst/>
                <a:gdLst/>
                <a:ahLst/>
                <a:cxnLst>
                  <a:cxn ang="0">
                    <a:pos x="27" y="0"/>
                  </a:cxn>
                  <a:cxn ang="0">
                    <a:pos x="22" y="5"/>
                  </a:cxn>
                  <a:cxn ang="0">
                    <a:pos x="0" y="62"/>
                  </a:cxn>
                  <a:cxn ang="0">
                    <a:pos x="12" y="67"/>
                  </a:cxn>
                  <a:cxn ang="0">
                    <a:pos x="34" y="9"/>
                  </a:cxn>
                  <a:cxn ang="0">
                    <a:pos x="29" y="14"/>
                  </a:cxn>
                  <a:cxn ang="0">
                    <a:pos x="34" y="9"/>
                  </a:cxn>
                  <a:cxn ang="0">
                    <a:pos x="34" y="6"/>
                  </a:cxn>
                  <a:cxn ang="0">
                    <a:pos x="33" y="4"/>
                  </a:cxn>
                  <a:cxn ang="0">
                    <a:pos x="32" y="2"/>
                  </a:cxn>
                  <a:cxn ang="0">
                    <a:pos x="31" y="0"/>
                  </a:cxn>
                  <a:cxn ang="0">
                    <a:pos x="28" y="0"/>
                  </a:cxn>
                  <a:cxn ang="0">
                    <a:pos x="26" y="0"/>
                  </a:cxn>
                  <a:cxn ang="0">
                    <a:pos x="24" y="2"/>
                  </a:cxn>
                  <a:cxn ang="0">
                    <a:pos x="22" y="5"/>
                  </a:cxn>
                  <a:cxn ang="0">
                    <a:pos x="27" y="0"/>
                  </a:cxn>
                </a:cxnLst>
                <a:rect l="0" t="0" r="r" b="b"/>
                <a:pathLst>
                  <a:path w="35" h="68">
                    <a:moveTo>
                      <a:pt x="27" y="0"/>
                    </a:moveTo>
                    <a:lnTo>
                      <a:pt x="22" y="5"/>
                    </a:lnTo>
                    <a:lnTo>
                      <a:pt x="0" y="62"/>
                    </a:lnTo>
                    <a:lnTo>
                      <a:pt x="12" y="67"/>
                    </a:lnTo>
                    <a:lnTo>
                      <a:pt x="34" y="9"/>
                    </a:lnTo>
                    <a:lnTo>
                      <a:pt x="29" y="14"/>
                    </a:lnTo>
                    <a:lnTo>
                      <a:pt x="34" y="9"/>
                    </a:lnTo>
                    <a:lnTo>
                      <a:pt x="34" y="6"/>
                    </a:lnTo>
                    <a:lnTo>
                      <a:pt x="33" y="4"/>
                    </a:lnTo>
                    <a:lnTo>
                      <a:pt x="32" y="2"/>
                    </a:lnTo>
                    <a:lnTo>
                      <a:pt x="31" y="0"/>
                    </a:lnTo>
                    <a:lnTo>
                      <a:pt x="28" y="0"/>
                    </a:lnTo>
                    <a:lnTo>
                      <a:pt x="26" y="0"/>
                    </a:lnTo>
                    <a:lnTo>
                      <a:pt x="24" y="2"/>
                    </a:lnTo>
                    <a:lnTo>
                      <a:pt x="22" y="5"/>
                    </a:lnTo>
                    <a:lnTo>
                      <a:pt x="27" y="0"/>
                    </a:lnTo>
                  </a:path>
                </a:pathLst>
              </a:custGeom>
              <a:solidFill>
                <a:srgbClr val="666666"/>
              </a:solidFill>
              <a:ln w="50800" cap="rnd" cmpd="sng">
                <a:solidFill>
                  <a:srgbClr val="FC0128"/>
                </a:solidFill>
                <a:prstDash val="solid"/>
                <a:round/>
                <a:headEnd type="none" w="med" len="med"/>
                <a:tailEnd type="none" w="med" len="med"/>
              </a:ln>
              <a:effectLst/>
            </p:spPr>
            <p:txBody>
              <a:bodyPr lIns="90463" tIns="44437" rIns="90463" bIns="44437">
                <a:spAutoFit/>
              </a:bodyPr>
              <a:lstStyle/>
              <a:p>
                <a:endParaRPr lang="en-US"/>
              </a:p>
            </p:txBody>
          </p:sp>
          <p:sp>
            <p:nvSpPr>
              <p:cNvPr id="172170" name="Freeform 138"/>
              <p:cNvSpPr>
                <a:spLocks/>
              </p:cNvSpPr>
              <p:nvPr/>
            </p:nvSpPr>
            <p:spPr bwMode="auto">
              <a:xfrm>
                <a:off x="4390" y="1955"/>
                <a:ext cx="78" cy="267"/>
              </a:xfrm>
              <a:custGeom>
                <a:avLst/>
                <a:gdLst/>
                <a:ahLst/>
                <a:cxnLst>
                  <a:cxn ang="0">
                    <a:pos x="67" y="1"/>
                  </a:cxn>
                  <a:cxn ang="0">
                    <a:pos x="63" y="5"/>
                  </a:cxn>
                  <a:cxn ang="0">
                    <a:pos x="0" y="255"/>
                  </a:cxn>
                  <a:cxn ang="0">
                    <a:pos x="14" y="260"/>
                  </a:cxn>
                  <a:cxn ang="0">
                    <a:pos x="77" y="9"/>
                  </a:cxn>
                  <a:cxn ang="0">
                    <a:pos x="74" y="13"/>
                  </a:cxn>
                  <a:cxn ang="0">
                    <a:pos x="77" y="9"/>
                  </a:cxn>
                  <a:cxn ang="0">
                    <a:pos x="77" y="6"/>
                  </a:cxn>
                  <a:cxn ang="0">
                    <a:pos x="76" y="3"/>
                  </a:cxn>
                  <a:cxn ang="0">
                    <a:pos x="74" y="1"/>
                  </a:cxn>
                  <a:cxn ang="0">
                    <a:pos x="72" y="0"/>
                  </a:cxn>
                  <a:cxn ang="0">
                    <a:pos x="70" y="0"/>
                  </a:cxn>
                  <a:cxn ang="0">
                    <a:pos x="67" y="0"/>
                  </a:cxn>
                  <a:cxn ang="0">
                    <a:pos x="65" y="2"/>
                  </a:cxn>
                  <a:cxn ang="0">
                    <a:pos x="63" y="5"/>
                  </a:cxn>
                  <a:cxn ang="0">
                    <a:pos x="67" y="1"/>
                  </a:cxn>
                </a:cxnLst>
                <a:rect l="0" t="0" r="r" b="b"/>
                <a:pathLst>
                  <a:path w="78" h="261">
                    <a:moveTo>
                      <a:pt x="67" y="1"/>
                    </a:moveTo>
                    <a:lnTo>
                      <a:pt x="63" y="5"/>
                    </a:lnTo>
                    <a:lnTo>
                      <a:pt x="0" y="255"/>
                    </a:lnTo>
                    <a:lnTo>
                      <a:pt x="14" y="260"/>
                    </a:lnTo>
                    <a:lnTo>
                      <a:pt x="77" y="9"/>
                    </a:lnTo>
                    <a:lnTo>
                      <a:pt x="74" y="13"/>
                    </a:lnTo>
                    <a:lnTo>
                      <a:pt x="77" y="9"/>
                    </a:lnTo>
                    <a:lnTo>
                      <a:pt x="77" y="6"/>
                    </a:lnTo>
                    <a:lnTo>
                      <a:pt x="76" y="3"/>
                    </a:lnTo>
                    <a:lnTo>
                      <a:pt x="74" y="1"/>
                    </a:lnTo>
                    <a:lnTo>
                      <a:pt x="72" y="0"/>
                    </a:lnTo>
                    <a:lnTo>
                      <a:pt x="70" y="0"/>
                    </a:lnTo>
                    <a:lnTo>
                      <a:pt x="67" y="0"/>
                    </a:lnTo>
                    <a:lnTo>
                      <a:pt x="65" y="2"/>
                    </a:lnTo>
                    <a:lnTo>
                      <a:pt x="63" y="5"/>
                    </a:lnTo>
                    <a:lnTo>
                      <a:pt x="67" y="1"/>
                    </a:lnTo>
                  </a:path>
                </a:pathLst>
              </a:custGeom>
              <a:solidFill>
                <a:srgbClr val="666666"/>
              </a:solidFill>
              <a:ln w="50800" cap="rnd" cmpd="sng">
                <a:solidFill>
                  <a:srgbClr val="FC0128"/>
                </a:solidFill>
                <a:prstDash val="solid"/>
                <a:round/>
                <a:headEnd type="none" w="med" len="med"/>
                <a:tailEnd type="none" w="med" len="med"/>
              </a:ln>
              <a:effectLst/>
            </p:spPr>
            <p:txBody>
              <a:bodyPr lIns="90463" tIns="44437" rIns="90463" bIns="44437">
                <a:spAutoFit/>
              </a:bodyPr>
              <a:lstStyle/>
              <a:p>
                <a:endParaRPr lang="en-US"/>
              </a:p>
            </p:txBody>
          </p:sp>
          <p:sp>
            <p:nvSpPr>
              <p:cNvPr id="172171" name="Freeform 139"/>
              <p:cNvSpPr>
                <a:spLocks/>
              </p:cNvSpPr>
              <p:nvPr/>
            </p:nvSpPr>
            <p:spPr bwMode="auto">
              <a:xfrm>
                <a:off x="4462" y="1896"/>
                <a:ext cx="90" cy="267"/>
              </a:xfrm>
              <a:custGeom>
                <a:avLst/>
                <a:gdLst/>
                <a:ahLst/>
                <a:cxnLst>
                  <a:cxn ang="0">
                    <a:pos x="85" y="0"/>
                  </a:cxn>
                  <a:cxn ang="0">
                    <a:pos x="79" y="1"/>
                  </a:cxn>
                  <a:cxn ang="0">
                    <a:pos x="0" y="55"/>
                  </a:cxn>
                  <a:cxn ang="0">
                    <a:pos x="7" y="66"/>
                  </a:cxn>
                  <a:cxn ang="0">
                    <a:pos x="86" y="11"/>
                  </a:cxn>
                  <a:cxn ang="0">
                    <a:pos x="80" y="12"/>
                  </a:cxn>
                  <a:cxn ang="0">
                    <a:pos x="86" y="11"/>
                  </a:cxn>
                  <a:cxn ang="0">
                    <a:pos x="88" y="9"/>
                  </a:cxn>
                  <a:cxn ang="0">
                    <a:pos x="89" y="7"/>
                  </a:cxn>
                  <a:cxn ang="0">
                    <a:pos x="89" y="5"/>
                  </a:cxn>
                  <a:cxn ang="0">
                    <a:pos x="87" y="2"/>
                  </a:cxn>
                  <a:cxn ang="0">
                    <a:pos x="85" y="1"/>
                  </a:cxn>
                  <a:cxn ang="0">
                    <a:pos x="83" y="0"/>
                  </a:cxn>
                  <a:cxn ang="0">
                    <a:pos x="81" y="0"/>
                  </a:cxn>
                  <a:cxn ang="0">
                    <a:pos x="79" y="1"/>
                  </a:cxn>
                  <a:cxn ang="0">
                    <a:pos x="85" y="0"/>
                  </a:cxn>
                </a:cxnLst>
                <a:rect l="0" t="0" r="r" b="b"/>
                <a:pathLst>
                  <a:path w="90" h="67">
                    <a:moveTo>
                      <a:pt x="85" y="0"/>
                    </a:moveTo>
                    <a:lnTo>
                      <a:pt x="79" y="1"/>
                    </a:lnTo>
                    <a:lnTo>
                      <a:pt x="0" y="55"/>
                    </a:lnTo>
                    <a:lnTo>
                      <a:pt x="7" y="66"/>
                    </a:lnTo>
                    <a:lnTo>
                      <a:pt x="86" y="11"/>
                    </a:lnTo>
                    <a:lnTo>
                      <a:pt x="80" y="12"/>
                    </a:lnTo>
                    <a:lnTo>
                      <a:pt x="86" y="11"/>
                    </a:lnTo>
                    <a:lnTo>
                      <a:pt x="88" y="9"/>
                    </a:lnTo>
                    <a:lnTo>
                      <a:pt x="89" y="7"/>
                    </a:lnTo>
                    <a:lnTo>
                      <a:pt x="89" y="5"/>
                    </a:lnTo>
                    <a:lnTo>
                      <a:pt x="87" y="2"/>
                    </a:lnTo>
                    <a:lnTo>
                      <a:pt x="85" y="1"/>
                    </a:lnTo>
                    <a:lnTo>
                      <a:pt x="83" y="0"/>
                    </a:lnTo>
                    <a:lnTo>
                      <a:pt x="81" y="0"/>
                    </a:lnTo>
                    <a:lnTo>
                      <a:pt x="79" y="1"/>
                    </a:lnTo>
                    <a:lnTo>
                      <a:pt x="85" y="0"/>
                    </a:lnTo>
                  </a:path>
                </a:pathLst>
              </a:custGeom>
              <a:solidFill>
                <a:srgbClr val="666666"/>
              </a:solidFill>
              <a:ln w="50800" cap="rnd" cmpd="sng">
                <a:solidFill>
                  <a:srgbClr val="FC0128"/>
                </a:solidFill>
                <a:prstDash val="solid"/>
                <a:round/>
                <a:headEnd type="none" w="med" len="med"/>
                <a:tailEnd type="none" w="med" len="med"/>
              </a:ln>
              <a:effectLst/>
            </p:spPr>
            <p:txBody>
              <a:bodyPr lIns="90463" tIns="44437" rIns="90463" bIns="44437">
                <a:spAutoFit/>
              </a:bodyPr>
              <a:lstStyle/>
              <a:p>
                <a:endParaRPr lang="en-US"/>
              </a:p>
            </p:txBody>
          </p:sp>
          <p:sp>
            <p:nvSpPr>
              <p:cNvPr id="172172" name="Freeform 140"/>
              <p:cNvSpPr>
                <a:spLocks/>
              </p:cNvSpPr>
              <p:nvPr/>
            </p:nvSpPr>
            <p:spPr bwMode="auto">
              <a:xfrm>
                <a:off x="4547" y="1896"/>
                <a:ext cx="61" cy="267"/>
              </a:xfrm>
              <a:custGeom>
                <a:avLst/>
                <a:gdLst/>
                <a:ahLst/>
                <a:cxnLst>
                  <a:cxn ang="0">
                    <a:pos x="47" y="27"/>
                  </a:cxn>
                  <a:cxn ang="0">
                    <a:pos x="56" y="21"/>
                  </a:cxn>
                  <a:cxn ang="0">
                    <a:pos x="5" y="0"/>
                  </a:cxn>
                  <a:cxn ang="0">
                    <a:pos x="0" y="11"/>
                  </a:cxn>
                  <a:cxn ang="0">
                    <a:pos x="51" y="33"/>
                  </a:cxn>
                  <a:cxn ang="0">
                    <a:pos x="60" y="28"/>
                  </a:cxn>
                  <a:cxn ang="0">
                    <a:pos x="51" y="33"/>
                  </a:cxn>
                  <a:cxn ang="0">
                    <a:pos x="54" y="34"/>
                  </a:cxn>
                  <a:cxn ang="0">
                    <a:pos x="56" y="33"/>
                  </a:cxn>
                  <a:cxn ang="0">
                    <a:pos x="58" y="31"/>
                  </a:cxn>
                  <a:cxn ang="0">
                    <a:pos x="60" y="30"/>
                  </a:cxn>
                  <a:cxn ang="0">
                    <a:pos x="60" y="28"/>
                  </a:cxn>
                  <a:cxn ang="0">
                    <a:pos x="60" y="26"/>
                  </a:cxn>
                  <a:cxn ang="0">
                    <a:pos x="59" y="23"/>
                  </a:cxn>
                  <a:cxn ang="0">
                    <a:pos x="56" y="21"/>
                  </a:cxn>
                  <a:cxn ang="0">
                    <a:pos x="47" y="27"/>
                  </a:cxn>
                </a:cxnLst>
                <a:rect l="0" t="0" r="r" b="b"/>
                <a:pathLst>
                  <a:path w="61" h="35">
                    <a:moveTo>
                      <a:pt x="47" y="27"/>
                    </a:moveTo>
                    <a:lnTo>
                      <a:pt x="56" y="21"/>
                    </a:lnTo>
                    <a:lnTo>
                      <a:pt x="5" y="0"/>
                    </a:lnTo>
                    <a:lnTo>
                      <a:pt x="0" y="11"/>
                    </a:lnTo>
                    <a:lnTo>
                      <a:pt x="51" y="33"/>
                    </a:lnTo>
                    <a:lnTo>
                      <a:pt x="60" y="28"/>
                    </a:lnTo>
                    <a:lnTo>
                      <a:pt x="51" y="33"/>
                    </a:lnTo>
                    <a:lnTo>
                      <a:pt x="54" y="34"/>
                    </a:lnTo>
                    <a:lnTo>
                      <a:pt x="56" y="33"/>
                    </a:lnTo>
                    <a:lnTo>
                      <a:pt x="58" y="31"/>
                    </a:lnTo>
                    <a:lnTo>
                      <a:pt x="60" y="30"/>
                    </a:lnTo>
                    <a:lnTo>
                      <a:pt x="60" y="28"/>
                    </a:lnTo>
                    <a:lnTo>
                      <a:pt x="60" y="26"/>
                    </a:lnTo>
                    <a:lnTo>
                      <a:pt x="59" y="23"/>
                    </a:lnTo>
                    <a:lnTo>
                      <a:pt x="56" y="21"/>
                    </a:lnTo>
                    <a:lnTo>
                      <a:pt x="47" y="27"/>
                    </a:lnTo>
                  </a:path>
                </a:pathLst>
              </a:custGeom>
              <a:solidFill>
                <a:srgbClr val="666666"/>
              </a:solidFill>
              <a:ln w="50800" cap="rnd" cmpd="sng">
                <a:solidFill>
                  <a:srgbClr val="FC0128"/>
                </a:solidFill>
                <a:prstDash val="solid"/>
                <a:round/>
                <a:headEnd type="none" w="med" len="med"/>
                <a:tailEnd type="none" w="med" len="med"/>
              </a:ln>
              <a:effectLst/>
            </p:spPr>
            <p:txBody>
              <a:bodyPr lIns="90463" tIns="44437" rIns="90463" bIns="44437">
                <a:spAutoFit/>
              </a:bodyPr>
              <a:lstStyle/>
              <a:p>
                <a:endParaRPr lang="en-US"/>
              </a:p>
            </p:txBody>
          </p:sp>
          <p:sp>
            <p:nvSpPr>
              <p:cNvPr id="172173" name="Freeform 141"/>
              <p:cNvSpPr>
                <a:spLocks/>
              </p:cNvSpPr>
              <p:nvPr/>
            </p:nvSpPr>
            <p:spPr bwMode="auto">
              <a:xfrm>
                <a:off x="4609" y="1847"/>
                <a:ext cx="84" cy="267"/>
              </a:xfrm>
              <a:custGeom>
                <a:avLst/>
                <a:gdLst/>
                <a:ahLst/>
                <a:cxnLst>
                  <a:cxn ang="0">
                    <a:pos x="70" y="5"/>
                  </a:cxn>
                  <a:cxn ang="0">
                    <a:pos x="76" y="0"/>
                  </a:cxn>
                  <a:cxn ang="0">
                    <a:pos x="0" y="13"/>
                  </a:cxn>
                  <a:cxn ang="0">
                    <a:pos x="3" y="24"/>
                  </a:cxn>
                  <a:cxn ang="0">
                    <a:pos x="78" y="11"/>
                  </a:cxn>
                  <a:cxn ang="0">
                    <a:pos x="83" y="6"/>
                  </a:cxn>
                  <a:cxn ang="0">
                    <a:pos x="78" y="11"/>
                  </a:cxn>
                  <a:cxn ang="0">
                    <a:pos x="81" y="10"/>
                  </a:cxn>
                  <a:cxn ang="0">
                    <a:pos x="82" y="9"/>
                  </a:cxn>
                  <a:cxn ang="0">
                    <a:pos x="83" y="6"/>
                  </a:cxn>
                  <a:cxn ang="0">
                    <a:pos x="83" y="4"/>
                  </a:cxn>
                  <a:cxn ang="0">
                    <a:pos x="82" y="2"/>
                  </a:cxn>
                  <a:cxn ang="0">
                    <a:pos x="80" y="1"/>
                  </a:cxn>
                  <a:cxn ang="0">
                    <a:pos x="78" y="0"/>
                  </a:cxn>
                  <a:cxn ang="0">
                    <a:pos x="76" y="0"/>
                  </a:cxn>
                  <a:cxn ang="0">
                    <a:pos x="70" y="5"/>
                  </a:cxn>
                </a:cxnLst>
                <a:rect l="0" t="0" r="r" b="b"/>
                <a:pathLst>
                  <a:path w="84" h="25">
                    <a:moveTo>
                      <a:pt x="70" y="5"/>
                    </a:moveTo>
                    <a:lnTo>
                      <a:pt x="76" y="0"/>
                    </a:lnTo>
                    <a:lnTo>
                      <a:pt x="0" y="13"/>
                    </a:lnTo>
                    <a:lnTo>
                      <a:pt x="3" y="24"/>
                    </a:lnTo>
                    <a:lnTo>
                      <a:pt x="78" y="11"/>
                    </a:lnTo>
                    <a:lnTo>
                      <a:pt x="83" y="6"/>
                    </a:lnTo>
                    <a:lnTo>
                      <a:pt x="78" y="11"/>
                    </a:lnTo>
                    <a:lnTo>
                      <a:pt x="81" y="10"/>
                    </a:lnTo>
                    <a:lnTo>
                      <a:pt x="82" y="9"/>
                    </a:lnTo>
                    <a:lnTo>
                      <a:pt x="83" y="6"/>
                    </a:lnTo>
                    <a:lnTo>
                      <a:pt x="83" y="4"/>
                    </a:lnTo>
                    <a:lnTo>
                      <a:pt x="82" y="2"/>
                    </a:lnTo>
                    <a:lnTo>
                      <a:pt x="80" y="1"/>
                    </a:lnTo>
                    <a:lnTo>
                      <a:pt x="78" y="0"/>
                    </a:lnTo>
                    <a:lnTo>
                      <a:pt x="76" y="0"/>
                    </a:lnTo>
                    <a:lnTo>
                      <a:pt x="70" y="5"/>
                    </a:lnTo>
                  </a:path>
                </a:pathLst>
              </a:custGeom>
              <a:solidFill>
                <a:srgbClr val="666666"/>
              </a:solidFill>
              <a:ln w="50800" cap="rnd" cmpd="sng">
                <a:solidFill>
                  <a:srgbClr val="FC0128"/>
                </a:solidFill>
                <a:prstDash val="solid"/>
                <a:round/>
                <a:headEnd type="none" w="med" len="med"/>
                <a:tailEnd type="none" w="med" len="med"/>
              </a:ln>
              <a:effectLst/>
            </p:spPr>
            <p:txBody>
              <a:bodyPr lIns="90463" tIns="44437" rIns="90463" bIns="44437">
                <a:spAutoFit/>
              </a:bodyPr>
              <a:lstStyle/>
              <a:p>
                <a:endParaRPr lang="en-US"/>
              </a:p>
            </p:txBody>
          </p:sp>
          <p:sp>
            <p:nvSpPr>
              <p:cNvPr id="172174" name="Freeform 142"/>
              <p:cNvSpPr>
                <a:spLocks/>
              </p:cNvSpPr>
              <p:nvPr/>
            </p:nvSpPr>
            <p:spPr bwMode="auto">
              <a:xfrm>
                <a:off x="4684" y="1745"/>
                <a:ext cx="24" cy="267"/>
              </a:xfrm>
              <a:custGeom>
                <a:avLst/>
                <a:gdLst/>
                <a:ahLst/>
                <a:cxnLst>
                  <a:cxn ang="0">
                    <a:pos x="17" y="1"/>
                  </a:cxn>
                  <a:cxn ang="0">
                    <a:pos x="11" y="0"/>
                  </a:cxn>
                  <a:cxn ang="0">
                    <a:pos x="0" y="102"/>
                  </a:cxn>
                  <a:cxn ang="0">
                    <a:pos x="11" y="104"/>
                  </a:cxn>
                  <a:cxn ang="0">
                    <a:pos x="23" y="2"/>
                  </a:cxn>
                  <a:cxn ang="0">
                    <a:pos x="17" y="1"/>
                  </a:cxn>
                </a:cxnLst>
                <a:rect l="0" t="0" r="r" b="b"/>
                <a:pathLst>
                  <a:path w="24" h="105">
                    <a:moveTo>
                      <a:pt x="17" y="1"/>
                    </a:moveTo>
                    <a:lnTo>
                      <a:pt x="11" y="0"/>
                    </a:lnTo>
                    <a:lnTo>
                      <a:pt x="0" y="102"/>
                    </a:lnTo>
                    <a:lnTo>
                      <a:pt x="11" y="104"/>
                    </a:lnTo>
                    <a:lnTo>
                      <a:pt x="23" y="2"/>
                    </a:lnTo>
                    <a:lnTo>
                      <a:pt x="17" y="1"/>
                    </a:lnTo>
                  </a:path>
                </a:pathLst>
              </a:custGeom>
              <a:solidFill>
                <a:srgbClr val="666666"/>
              </a:solidFill>
              <a:ln w="50800" cap="rnd" cmpd="sng">
                <a:solidFill>
                  <a:srgbClr val="FC0128"/>
                </a:solidFill>
                <a:prstDash val="solid"/>
                <a:round/>
                <a:headEnd type="none" w="med" len="med"/>
                <a:tailEnd type="none" w="med" len="med"/>
              </a:ln>
              <a:effectLst/>
            </p:spPr>
            <p:txBody>
              <a:bodyPr lIns="90463" tIns="44437" rIns="90463" bIns="44437">
                <a:spAutoFit/>
              </a:bodyPr>
              <a:lstStyle/>
              <a:p>
                <a:endParaRPr lang="en-US"/>
              </a:p>
            </p:txBody>
          </p:sp>
        </p:grpSp>
        <p:sp>
          <p:nvSpPr>
            <p:cNvPr id="172175" name="Freeform 143"/>
            <p:cNvSpPr>
              <a:spLocks/>
            </p:cNvSpPr>
            <p:nvPr/>
          </p:nvSpPr>
          <p:spPr bwMode="auto">
            <a:xfrm>
              <a:off x="4283" y="1780"/>
              <a:ext cx="7" cy="216"/>
            </a:xfrm>
            <a:custGeom>
              <a:avLst/>
              <a:gdLst/>
              <a:ahLst/>
              <a:cxnLst>
                <a:cxn ang="0">
                  <a:pos x="9" y="2"/>
                </a:cxn>
                <a:cxn ang="0">
                  <a:pos x="8" y="1"/>
                </a:cxn>
                <a:cxn ang="0">
                  <a:pos x="8" y="1"/>
                </a:cxn>
                <a:cxn ang="0">
                  <a:pos x="7" y="0"/>
                </a:cxn>
                <a:cxn ang="0">
                  <a:pos x="5" y="0"/>
                </a:cxn>
                <a:cxn ang="0">
                  <a:pos x="4" y="0"/>
                </a:cxn>
                <a:cxn ang="0">
                  <a:pos x="2" y="0"/>
                </a:cxn>
                <a:cxn ang="0">
                  <a:pos x="1" y="1"/>
                </a:cxn>
                <a:cxn ang="0">
                  <a:pos x="0" y="2"/>
                </a:cxn>
                <a:cxn ang="0">
                  <a:pos x="9" y="2"/>
                </a:cxn>
              </a:cxnLst>
              <a:rect l="0" t="0" r="r" b="b"/>
              <a:pathLst>
                <a:path w="10" h="3">
                  <a:moveTo>
                    <a:pt x="9" y="2"/>
                  </a:moveTo>
                  <a:lnTo>
                    <a:pt x="8" y="1"/>
                  </a:lnTo>
                  <a:lnTo>
                    <a:pt x="8" y="1"/>
                  </a:lnTo>
                  <a:lnTo>
                    <a:pt x="7" y="0"/>
                  </a:lnTo>
                  <a:lnTo>
                    <a:pt x="5" y="0"/>
                  </a:lnTo>
                  <a:lnTo>
                    <a:pt x="4" y="0"/>
                  </a:lnTo>
                  <a:lnTo>
                    <a:pt x="2" y="0"/>
                  </a:lnTo>
                  <a:lnTo>
                    <a:pt x="1" y="1"/>
                  </a:lnTo>
                  <a:lnTo>
                    <a:pt x="0" y="2"/>
                  </a:lnTo>
                  <a:lnTo>
                    <a:pt x="9" y="2"/>
                  </a:lnTo>
                </a:path>
              </a:pathLst>
            </a:custGeom>
            <a:solidFill>
              <a:srgbClr val="666666"/>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76" name="Freeform 144"/>
            <p:cNvSpPr>
              <a:spLocks/>
            </p:cNvSpPr>
            <p:nvPr/>
          </p:nvSpPr>
          <p:spPr bwMode="auto">
            <a:xfrm>
              <a:off x="4524" y="2179"/>
              <a:ext cx="208" cy="216"/>
            </a:xfrm>
            <a:custGeom>
              <a:avLst/>
              <a:gdLst/>
              <a:ahLst/>
              <a:cxnLst>
                <a:cxn ang="0">
                  <a:pos x="124" y="129"/>
                </a:cxn>
                <a:cxn ang="0">
                  <a:pos x="142" y="95"/>
                </a:cxn>
                <a:cxn ang="0">
                  <a:pos x="171" y="54"/>
                </a:cxn>
                <a:cxn ang="0">
                  <a:pos x="206" y="19"/>
                </a:cxn>
                <a:cxn ang="0">
                  <a:pos x="243" y="4"/>
                </a:cxn>
                <a:cxn ang="0">
                  <a:pos x="275" y="1"/>
                </a:cxn>
                <a:cxn ang="0">
                  <a:pos x="293" y="17"/>
                </a:cxn>
                <a:cxn ang="0">
                  <a:pos x="293" y="57"/>
                </a:cxn>
                <a:cxn ang="0">
                  <a:pos x="279" y="112"/>
                </a:cxn>
                <a:cxn ang="0">
                  <a:pos x="270" y="147"/>
                </a:cxn>
                <a:cxn ang="0">
                  <a:pos x="266" y="164"/>
                </a:cxn>
                <a:cxn ang="0">
                  <a:pos x="265" y="169"/>
                </a:cxn>
                <a:cxn ang="0">
                  <a:pos x="277" y="164"/>
                </a:cxn>
                <a:cxn ang="0">
                  <a:pos x="296" y="168"/>
                </a:cxn>
                <a:cxn ang="0">
                  <a:pos x="303" y="188"/>
                </a:cxn>
                <a:cxn ang="0">
                  <a:pos x="292" y="210"/>
                </a:cxn>
                <a:cxn ang="0">
                  <a:pos x="273" y="224"/>
                </a:cxn>
                <a:cxn ang="0">
                  <a:pos x="265" y="231"/>
                </a:cxn>
                <a:cxn ang="0">
                  <a:pos x="265" y="246"/>
                </a:cxn>
                <a:cxn ang="0">
                  <a:pos x="266" y="277"/>
                </a:cxn>
                <a:cxn ang="0">
                  <a:pos x="269" y="314"/>
                </a:cxn>
                <a:cxn ang="0">
                  <a:pos x="275" y="353"/>
                </a:cxn>
                <a:cxn ang="0">
                  <a:pos x="278" y="398"/>
                </a:cxn>
                <a:cxn ang="0">
                  <a:pos x="274" y="449"/>
                </a:cxn>
                <a:cxn ang="0">
                  <a:pos x="258" y="494"/>
                </a:cxn>
                <a:cxn ang="0">
                  <a:pos x="229" y="519"/>
                </a:cxn>
                <a:cxn ang="0">
                  <a:pos x="216" y="528"/>
                </a:cxn>
                <a:cxn ang="0">
                  <a:pos x="165" y="677"/>
                </a:cxn>
                <a:cxn ang="0">
                  <a:pos x="107" y="593"/>
                </a:cxn>
                <a:cxn ang="0">
                  <a:pos x="96" y="573"/>
                </a:cxn>
                <a:cxn ang="0">
                  <a:pos x="75" y="544"/>
                </a:cxn>
                <a:cxn ang="0">
                  <a:pos x="39" y="518"/>
                </a:cxn>
                <a:cxn ang="0">
                  <a:pos x="10" y="508"/>
                </a:cxn>
                <a:cxn ang="0">
                  <a:pos x="1" y="505"/>
                </a:cxn>
                <a:cxn ang="0">
                  <a:pos x="3" y="495"/>
                </a:cxn>
                <a:cxn ang="0">
                  <a:pos x="16" y="458"/>
                </a:cxn>
                <a:cxn ang="0">
                  <a:pos x="35" y="412"/>
                </a:cxn>
                <a:cxn ang="0">
                  <a:pos x="60" y="375"/>
                </a:cxn>
                <a:cxn ang="0">
                  <a:pos x="103" y="330"/>
                </a:cxn>
                <a:cxn ang="0">
                  <a:pos x="135" y="290"/>
                </a:cxn>
                <a:cxn ang="0">
                  <a:pos x="130" y="297"/>
                </a:cxn>
                <a:cxn ang="0">
                  <a:pos x="112" y="317"/>
                </a:cxn>
                <a:cxn ang="0">
                  <a:pos x="83" y="330"/>
                </a:cxn>
                <a:cxn ang="0">
                  <a:pos x="48" y="322"/>
                </a:cxn>
                <a:cxn ang="0">
                  <a:pos x="23" y="291"/>
                </a:cxn>
                <a:cxn ang="0">
                  <a:pos x="23" y="252"/>
                </a:cxn>
                <a:cxn ang="0">
                  <a:pos x="42" y="211"/>
                </a:cxn>
                <a:cxn ang="0">
                  <a:pos x="79" y="178"/>
                </a:cxn>
                <a:cxn ang="0">
                  <a:pos x="120" y="150"/>
                </a:cxn>
                <a:cxn ang="0">
                  <a:pos x="120" y="138"/>
                </a:cxn>
              </a:cxnLst>
              <a:rect l="0" t="0" r="r" b="b"/>
              <a:pathLst>
                <a:path w="304" h="678">
                  <a:moveTo>
                    <a:pt x="120" y="138"/>
                  </a:moveTo>
                  <a:lnTo>
                    <a:pt x="120" y="137"/>
                  </a:lnTo>
                  <a:lnTo>
                    <a:pt x="122" y="134"/>
                  </a:lnTo>
                  <a:lnTo>
                    <a:pt x="124" y="129"/>
                  </a:lnTo>
                  <a:lnTo>
                    <a:pt x="126" y="122"/>
                  </a:lnTo>
                  <a:lnTo>
                    <a:pt x="131" y="114"/>
                  </a:lnTo>
                  <a:lnTo>
                    <a:pt x="136" y="105"/>
                  </a:lnTo>
                  <a:lnTo>
                    <a:pt x="142" y="95"/>
                  </a:lnTo>
                  <a:lnTo>
                    <a:pt x="148" y="85"/>
                  </a:lnTo>
                  <a:lnTo>
                    <a:pt x="156" y="74"/>
                  </a:lnTo>
                  <a:lnTo>
                    <a:pt x="163" y="63"/>
                  </a:lnTo>
                  <a:lnTo>
                    <a:pt x="171" y="54"/>
                  </a:lnTo>
                  <a:lnTo>
                    <a:pt x="179" y="43"/>
                  </a:lnTo>
                  <a:lnTo>
                    <a:pt x="187" y="34"/>
                  </a:lnTo>
                  <a:lnTo>
                    <a:pt x="197" y="26"/>
                  </a:lnTo>
                  <a:lnTo>
                    <a:pt x="206" y="19"/>
                  </a:lnTo>
                  <a:lnTo>
                    <a:pt x="216" y="14"/>
                  </a:lnTo>
                  <a:lnTo>
                    <a:pt x="226" y="10"/>
                  </a:lnTo>
                  <a:lnTo>
                    <a:pt x="234" y="7"/>
                  </a:lnTo>
                  <a:lnTo>
                    <a:pt x="243" y="4"/>
                  </a:lnTo>
                  <a:lnTo>
                    <a:pt x="252" y="2"/>
                  </a:lnTo>
                  <a:lnTo>
                    <a:pt x="261" y="1"/>
                  </a:lnTo>
                  <a:lnTo>
                    <a:pt x="268" y="0"/>
                  </a:lnTo>
                  <a:lnTo>
                    <a:pt x="275" y="1"/>
                  </a:lnTo>
                  <a:lnTo>
                    <a:pt x="280" y="3"/>
                  </a:lnTo>
                  <a:lnTo>
                    <a:pt x="286" y="6"/>
                  </a:lnTo>
                  <a:lnTo>
                    <a:pt x="290" y="11"/>
                  </a:lnTo>
                  <a:lnTo>
                    <a:pt x="293" y="17"/>
                  </a:lnTo>
                  <a:lnTo>
                    <a:pt x="295" y="25"/>
                  </a:lnTo>
                  <a:lnTo>
                    <a:pt x="296" y="34"/>
                  </a:lnTo>
                  <a:lnTo>
                    <a:pt x="296" y="45"/>
                  </a:lnTo>
                  <a:lnTo>
                    <a:pt x="293" y="57"/>
                  </a:lnTo>
                  <a:lnTo>
                    <a:pt x="290" y="72"/>
                  </a:lnTo>
                  <a:lnTo>
                    <a:pt x="286" y="87"/>
                  </a:lnTo>
                  <a:lnTo>
                    <a:pt x="282" y="100"/>
                  </a:lnTo>
                  <a:lnTo>
                    <a:pt x="279" y="112"/>
                  </a:lnTo>
                  <a:lnTo>
                    <a:pt x="277" y="122"/>
                  </a:lnTo>
                  <a:lnTo>
                    <a:pt x="274" y="132"/>
                  </a:lnTo>
                  <a:lnTo>
                    <a:pt x="272" y="140"/>
                  </a:lnTo>
                  <a:lnTo>
                    <a:pt x="270" y="147"/>
                  </a:lnTo>
                  <a:lnTo>
                    <a:pt x="269" y="152"/>
                  </a:lnTo>
                  <a:lnTo>
                    <a:pt x="268" y="157"/>
                  </a:lnTo>
                  <a:lnTo>
                    <a:pt x="267" y="161"/>
                  </a:lnTo>
                  <a:lnTo>
                    <a:pt x="266" y="164"/>
                  </a:lnTo>
                  <a:lnTo>
                    <a:pt x="265" y="166"/>
                  </a:lnTo>
                  <a:lnTo>
                    <a:pt x="265" y="168"/>
                  </a:lnTo>
                  <a:lnTo>
                    <a:pt x="265" y="169"/>
                  </a:lnTo>
                  <a:lnTo>
                    <a:pt x="265" y="169"/>
                  </a:lnTo>
                  <a:lnTo>
                    <a:pt x="266" y="169"/>
                  </a:lnTo>
                  <a:lnTo>
                    <a:pt x="268" y="168"/>
                  </a:lnTo>
                  <a:lnTo>
                    <a:pt x="273" y="166"/>
                  </a:lnTo>
                  <a:lnTo>
                    <a:pt x="277" y="164"/>
                  </a:lnTo>
                  <a:lnTo>
                    <a:pt x="281" y="163"/>
                  </a:lnTo>
                  <a:lnTo>
                    <a:pt x="287" y="163"/>
                  </a:lnTo>
                  <a:lnTo>
                    <a:pt x="291" y="164"/>
                  </a:lnTo>
                  <a:lnTo>
                    <a:pt x="296" y="168"/>
                  </a:lnTo>
                  <a:lnTo>
                    <a:pt x="299" y="171"/>
                  </a:lnTo>
                  <a:lnTo>
                    <a:pt x="301" y="176"/>
                  </a:lnTo>
                  <a:lnTo>
                    <a:pt x="303" y="182"/>
                  </a:lnTo>
                  <a:lnTo>
                    <a:pt x="303" y="188"/>
                  </a:lnTo>
                  <a:lnTo>
                    <a:pt x="303" y="194"/>
                  </a:lnTo>
                  <a:lnTo>
                    <a:pt x="301" y="200"/>
                  </a:lnTo>
                  <a:lnTo>
                    <a:pt x="298" y="205"/>
                  </a:lnTo>
                  <a:lnTo>
                    <a:pt x="292" y="210"/>
                  </a:lnTo>
                  <a:lnTo>
                    <a:pt x="286" y="214"/>
                  </a:lnTo>
                  <a:lnTo>
                    <a:pt x="280" y="218"/>
                  </a:lnTo>
                  <a:lnTo>
                    <a:pt x="277" y="221"/>
                  </a:lnTo>
                  <a:lnTo>
                    <a:pt x="273" y="224"/>
                  </a:lnTo>
                  <a:lnTo>
                    <a:pt x="269" y="227"/>
                  </a:lnTo>
                  <a:lnTo>
                    <a:pt x="267" y="229"/>
                  </a:lnTo>
                  <a:lnTo>
                    <a:pt x="265" y="230"/>
                  </a:lnTo>
                  <a:lnTo>
                    <a:pt x="265" y="231"/>
                  </a:lnTo>
                  <a:lnTo>
                    <a:pt x="265" y="233"/>
                  </a:lnTo>
                  <a:lnTo>
                    <a:pt x="265" y="236"/>
                  </a:lnTo>
                  <a:lnTo>
                    <a:pt x="265" y="241"/>
                  </a:lnTo>
                  <a:lnTo>
                    <a:pt x="265" y="246"/>
                  </a:lnTo>
                  <a:lnTo>
                    <a:pt x="265" y="253"/>
                  </a:lnTo>
                  <a:lnTo>
                    <a:pt x="265" y="260"/>
                  </a:lnTo>
                  <a:lnTo>
                    <a:pt x="266" y="268"/>
                  </a:lnTo>
                  <a:lnTo>
                    <a:pt x="266" y="277"/>
                  </a:lnTo>
                  <a:lnTo>
                    <a:pt x="267" y="285"/>
                  </a:lnTo>
                  <a:lnTo>
                    <a:pt x="267" y="294"/>
                  </a:lnTo>
                  <a:lnTo>
                    <a:pt x="268" y="304"/>
                  </a:lnTo>
                  <a:lnTo>
                    <a:pt x="269" y="314"/>
                  </a:lnTo>
                  <a:lnTo>
                    <a:pt x="270" y="324"/>
                  </a:lnTo>
                  <a:lnTo>
                    <a:pt x="271" y="333"/>
                  </a:lnTo>
                  <a:lnTo>
                    <a:pt x="273" y="343"/>
                  </a:lnTo>
                  <a:lnTo>
                    <a:pt x="275" y="353"/>
                  </a:lnTo>
                  <a:lnTo>
                    <a:pt x="276" y="363"/>
                  </a:lnTo>
                  <a:lnTo>
                    <a:pt x="277" y="375"/>
                  </a:lnTo>
                  <a:lnTo>
                    <a:pt x="278" y="387"/>
                  </a:lnTo>
                  <a:lnTo>
                    <a:pt x="278" y="398"/>
                  </a:lnTo>
                  <a:lnTo>
                    <a:pt x="278" y="411"/>
                  </a:lnTo>
                  <a:lnTo>
                    <a:pt x="277" y="424"/>
                  </a:lnTo>
                  <a:lnTo>
                    <a:pt x="276" y="437"/>
                  </a:lnTo>
                  <a:lnTo>
                    <a:pt x="274" y="449"/>
                  </a:lnTo>
                  <a:lnTo>
                    <a:pt x="271" y="461"/>
                  </a:lnTo>
                  <a:lnTo>
                    <a:pt x="267" y="473"/>
                  </a:lnTo>
                  <a:lnTo>
                    <a:pt x="263" y="484"/>
                  </a:lnTo>
                  <a:lnTo>
                    <a:pt x="258" y="494"/>
                  </a:lnTo>
                  <a:lnTo>
                    <a:pt x="251" y="502"/>
                  </a:lnTo>
                  <a:lnTo>
                    <a:pt x="244" y="509"/>
                  </a:lnTo>
                  <a:lnTo>
                    <a:pt x="235" y="515"/>
                  </a:lnTo>
                  <a:lnTo>
                    <a:pt x="229" y="519"/>
                  </a:lnTo>
                  <a:lnTo>
                    <a:pt x="224" y="522"/>
                  </a:lnTo>
                  <a:lnTo>
                    <a:pt x="220" y="525"/>
                  </a:lnTo>
                  <a:lnTo>
                    <a:pt x="217" y="527"/>
                  </a:lnTo>
                  <a:lnTo>
                    <a:pt x="216" y="528"/>
                  </a:lnTo>
                  <a:lnTo>
                    <a:pt x="214" y="529"/>
                  </a:lnTo>
                  <a:lnTo>
                    <a:pt x="214" y="530"/>
                  </a:lnTo>
                  <a:lnTo>
                    <a:pt x="232" y="651"/>
                  </a:lnTo>
                  <a:lnTo>
                    <a:pt x="165" y="677"/>
                  </a:lnTo>
                  <a:lnTo>
                    <a:pt x="93" y="639"/>
                  </a:lnTo>
                  <a:lnTo>
                    <a:pt x="108" y="596"/>
                  </a:lnTo>
                  <a:lnTo>
                    <a:pt x="108" y="595"/>
                  </a:lnTo>
                  <a:lnTo>
                    <a:pt x="107" y="593"/>
                  </a:lnTo>
                  <a:lnTo>
                    <a:pt x="105" y="590"/>
                  </a:lnTo>
                  <a:lnTo>
                    <a:pt x="103" y="585"/>
                  </a:lnTo>
                  <a:lnTo>
                    <a:pt x="100" y="580"/>
                  </a:lnTo>
                  <a:lnTo>
                    <a:pt x="96" y="573"/>
                  </a:lnTo>
                  <a:lnTo>
                    <a:pt x="92" y="566"/>
                  </a:lnTo>
                  <a:lnTo>
                    <a:pt x="87" y="559"/>
                  </a:lnTo>
                  <a:lnTo>
                    <a:pt x="80" y="552"/>
                  </a:lnTo>
                  <a:lnTo>
                    <a:pt x="75" y="544"/>
                  </a:lnTo>
                  <a:lnTo>
                    <a:pt x="67" y="537"/>
                  </a:lnTo>
                  <a:lnTo>
                    <a:pt x="58" y="530"/>
                  </a:lnTo>
                  <a:lnTo>
                    <a:pt x="50" y="523"/>
                  </a:lnTo>
                  <a:lnTo>
                    <a:pt x="39" y="518"/>
                  </a:lnTo>
                  <a:lnTo>
                    <a:pt x="28" y="513"/>
                  </a:lnTo>
                  <a:lnTo>
                    <a:pt x="17" y="509"/>
                  </a:lnTo>
                  <a:lnTo>
                    <a:pt x="13" y="508"/>
                  </a:lnTo>
                  <a:lnTo>
                    <a:pt x="10" y="508"/>
                  </a:lnTo>
                  <a:lnTo>
                    <a:pt x="7" y="507"/>
                  </a:lnTo>
                  <a:lnTo>
                    <a:pt x="4" y="506"/>
                  </a:lnTo>
                  <a:lnTo>
                    <a:pt x="3" y="506"/>
                  </a:lnTo>
                  <a:lnTo>
                    <a:pt x="1" y="505"/>
                  </a:lnTo>
                  <a:lnTo>
                    <a:pt x="0" y="505"/>
                  </a:lnTo>
                  <a:lnTo>
                    <a:pt x="1" y="504"/>
                  </a:lnTo>
                  <a:lnTo>
                    <a:pt x="2" y="500"/>
                  </a:lnTo>
                  <a:lnTo>
                    <a:pt x="3" y="495"/>
                  </a:lnTo>
                  <a:lnTo>
                    <a:pt x="6" y="487"/>
                  </a:lnTo>
                  <a:lnTo>
                    <a:pt x="8" y="478"/>
                  </a:lnTo>
                  <a:lnTo>
                    <a:pt x="12" y="469"/>
                  </a:lnTo>
                  <a:lnTo>
                    <a:pt x="16" y="458"/>
                  </a:lnTo>
                  <a:lnTo>
                    <a:pt x="20" y="447"/>
                  </a:lnTo>
                  <a:lnTo>
                    <a:pt x="25" y="435"/>
                  </a:lnTo>
                  <a:lnTo>
                    <a:pt x="29" y="424"/>
                  </a:lnTo>
                  <a:lnTo>
                    <a:pt x="35" y="412"/>
                  </a:lnTo>
                  <a:lnTo>
                    <a:pt x="41" y="401"/>
                  </a:lnTo>
                  <a:lnTo>
                    <a:pt x="46" y="392"/>
                  </a:lnTo>
                  <a:lnTo>
                    <a:pt x="53" y="383"/>
                  </a:lnTo>
                  <a:lnTo>
                    <a:pt x="60" y="375"/>
                  </a:lnTo>
                  <a:lnTo>
                    <a:pt x="66" y="369"/>
                  </a:lnTo>
                  <a:lnTo>
                    <a:pt x="78" y="357"/>
                  </a:lnTo>
                  <a:lnTo>
                    <a:pt x="91" y="344"/>
                  </a:lnTo>
                  <a:lnTo>
                    <a:pt x="103" y="330"/>
                  </a:lnTo>
                  <a:lnTo>
                    <a:pt x="114" y="317"/>
                  </a:lnTo>
                  <a:lnTo>
                    <a:pt x="123" y="306"/>
                  </a:lnTo>
                  <a:lnTo>
                    <a:pt x="130" y="296"/>
                  </a:lnTo>
                  <a:lnTo>
                    <a:pt x="135" y="290"/>
                  </a:lnTo>
                  <a:lnTo>
                    <a:pt x="136" y="288"/>
                  </a:lnTo>
                  <a:lnTo>
                    <a:pt x="135" y="290"/>
                  </a:lnTo>
                  <a:lnTo>
                    <a:pt x="133" y="293"/>
                  </a:lnTo>
                  <a:lnTo>
                    <a:pt x="130" y="297"/>
                  </a:lnTo>
                  <a:lnTo>
                    <a:pt x="126" y="302"/>
                  </a:lnTo>
                  <a:lnTo>
                    <a:pt x="123" y="307"/>
                  </a:lnTo>
                  <a:lnTo>
                    <a:pt x="117" y="312"/>
                  </a:lnTo>
                  <a:lnTo>
                    <a:pt x="112" y="317"/>
                  </a:lnTo>
                  <a:lnTo>
                    <a:pt x="105" y="321"/>
                  </a:lnTo>
                  <a:lnTo>
                    <a:pt x="99" y="325"/>
                  </a:lnTo>
                  <a:lnTo>
                    <a:pt x="91" y="328"/>
                  </a:lnTo>
                  <a:lnTo>
                    <a:pt x="83" y="330"/>
                  </a:lnTo>
                  <a:lnTo>
                    <a:pt x="76" y="331"/>
                  </a:lnTo>
                  <a:lnTo>
                    <a:pt x="67" y="330"/>
                  </a:lnTo>
                  <a:lnTo>
                    <a:pt x="57" y="327"/>
                  </a:lnTo>
                  <a:lnTo>
                    <a:pt x="48" y="322"/>
                  </a:lnTo>
                  <a:lnTo>
                    <a:pt x="39" y="316"/>
                  </a:lnTo>
                  <a:lnTo>
                    <a:pt x="32" y="308"/>
                  </a:lnTo>
                  <a:lnTo>
                    <a:pt x="27" y="300"/>
                  </a:lnTo>
                  <a:lnTo>
                    <a:pt x="23" y="291"/>
                  </a:lnTo>
                  <a:lnTo>
                    <a:pt x="21" y="282"/>
                  </a:lnTo>
                  <a:lnTo>
                    <a:pt x="20" y="272"/>
                  </a:lnTo>
                  <a:lnTo>
                    <a:pt x="21" y="262"/>
                  </a:lnTo>
                  <a:lnTo>
                    <a:pt x="23" y="252"/>
                  </a:lnTo>
                  <a:lnTo>
                    <a:pt x="25" y="241"/>
                  </a:lnTo>
                  <a:lnTo>
                    <a:pt x="29" y="231"/>
                  </a:lnTo>
                  <a:lnTo>
                    <a:pt x="35" y="221"/>
                  </a:lnTo>
                  <a:lnTo>
                    <a:pt x="42" y="211"/>
                  </a:lnTo>
                  <a:lnTo>
                    <a:pt x="50" y="201"/>
                  </a:lnTo>
                  <a:lnTo>
                    <a:pt x="59" y="193"/>
                  </a:lnTo>
                  <a:lnTo>
                    <a:pt x="69" y="185"/>
                  </a:lnTo>
                  <a:lnTo>
                    <a:pt x="79" y="178"/>
                  </a:lnTo>
                  <a:lnTo>
                    <a:pt x="98" y="168"/>
                  </a:lnTo>
                  <a:lnTo>
                    <a:pt x="110" y="160"/>
                  </a:lnTo>
                  <a:lnTo>
                    <a:pt x="117" y="154"/>
                  </a:lnTo>
                  <a:lnTo>
                    <a:pt x="120" y="150"/>
                  </a:lnTo>
                  <a:lnTo>
                    <a:pt x="120" y="147"/>
                  </a:lnTo>
                  <a:lnTo>
                    <a:pt x="120" y="145"/>
                  </a:lnTo>
                  <a:lnTo>
                    <a:pt x="119" y="142"/>
                  </a:lnTo>
                  <a:lnTo>
                    <a:pt x="120" y="138"/>
                  </a:lnTo>
                </a:path>
              </a:pathLst>
            </a:custGeom>
            <a:solidFill>
              <a:srgbClr val="E5E5E5"/>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77" name="Freeform 145"/>
            <p:cNvSpPr>
              <a:spLocks/>
            </p:cNvSpPr>
            <p:nvPr/>
          </p:nvSpPr>
          <p:spPr bwMode="auto">
            <a:xfrm>
              <a:off x="4524" y="2179"/>
              <a:ext cx="212" cy="216"/>
            </a:xfrm>
            <a:custGeom>
              <a:avLst/>
              <a:gdLst/>
              <a:ahLst/>
              <a:cxnLst>
                <a:cxn ang="0">
                  <a:pos x="124" y="135"/>
                </a:cxn>
                <a:cxn ang="0">
                  <a:pos x="139" y="106"/>
                </a:cxn>
                <a:cxn ang="0">
                  <a:pos x="166" y="64"/>
                </a:cxn>
                <a:cxn ang="0">
                  <a:pos x="201" y="26"/>
                </a:cxn>
                <a:cxn ang="0">
                  <a:pos x="239" y="7"/>
                </a:cxn>
                <a:cxn ang="0">
                  <a:pos x="273" y="0"/>
                </a:cxn>
                <a:cxn ang="0">
                  <a:pos x="296" y="11"/>
                </a:cxn>
                <a:cxn ang="0">
                  <a:pos x="302" y="45"/>
                </a:cxn>
                <a:cxn ang="0">
                  <a:pos x="288" y="101"/>
                </a:cxn>
                <a:cxn ang="0">
                  <a:pos x="277" y="141"/>
                </a:cxn>
                <a:cxn ang="0">
                  <a:pos x="272" y="162"/>
                </a:cxn>
                <a:cxn ang="0">
                  <a:pos x="270" y="170"/>
                </a:cxn>
                <a:cxn ang="0">
                  <a:pos x="278" y="167"/>
                </a:cxn>
                <a:cxn ang="0">
                  <a:pos x="297" y="165"/>
                </a:cxn>
                <a:cxn ang="0">
                  <a:pos x="309" y="184"/>
                </a:cxn>
                <a:cxn ang="0">
                  <a:pos x="304" y="207"/>
                </a:cxn>
                <a:cxn ang="0">
                  <a:pos x="282" y="223"/>
                </a:cxn>
                <a:cxn ang="0">
                  <a:pos x="270" y="232"/>
                </a:cxn>
                <a:cxn ang="0">
                  <a:pos x="270" y="243"/>
                </a:cxn>
                <a:cxn ang="0">
                  <a:pos x="271" y="270"/>
                </a:cxn>
                <a:cxn ang="0">
                  <a:pos x="273" y="307"/>
                </a:cxn>
                <a:cxn ang="0">
                  <a:pos x="278" y="346"/>
                </a:cxn>
                <a:cxn ang="0">
                  <a:pos x="283" y="390"/>
                </a:cxn>
                <a:cxn ang="0">
                  <a:pos x="281" y="441"/>
                </a:cxn>
                <a:cxn ang="0">
                  <a:pos x="268" y="488"/>
                </a:cxn>
                <a:cxn ang="0">
                  <a:pos x="240" y="520"/>
                </a:cxn>
                <a:cxn ang="0">
                  <a:pos x="221" y="532"/>
                </a:cxn>
                <a:cxn ang="0">
                  <a:pos x="237" y="657"/>
                </a:cxn>
                <a:cxn ang="0">
                  <a:pos x="110" y="600"/>
                </a:cxn>
                <a:cxn ang="0">
                  <a:pos x="102" y="585"/>
                </a:cxn>
                <a:cxn ang="0">
                  <a:pos x="82" y="557"/>
                </a:cxn>
                <a:cxn ang="0">
                  <a:pos x="51" y="528"/>
                </a:cxn>
                <a:cxn ang="0">
                  <a:pos x="13" y="513"/>
                </a:cxn>
                <a:cxn ang="0">
                  <a:pos x="3" y="510"/>
                </a:cxn>
                <a:cxn ang="0">
                  <a:pos x="2" y="504"/>
                </a:cxn>
                <a:cxn ang="0">
                  <a:pos x="12" y="473"/>
                </a:cxn>
                <a:cxn ang="0">
                  <a:pos x="30" y="428"/>
                </a:cxn>
                <a:cxn ang="0">
                  <a:pos x="54" y="386"/>
                </a:cxn>
                <a:cxn ang="0">
                  <a:pos x="93" y="347"/>
                </a:cxn>
                <a:cxn ang="0">
                  <a:pos x="133" y="299"/>
                </a:cxn>
                <a:cxn ang="0">
                  <a:pos x="136" y="296"/>
                </a:cxn>
                <a:cxn ang="0">
                  <a:pos x="119" y="315"/>
                </a:cxn>
                <a:cxn ang="0">
                  <a:pos x="93" y="331"/>
                </a:cxn>
                <a:cxn ang="0">
                  <a:pos x="58" y="330"/>
                </a:cxn>
                <a:cxn ang="0">
                  <a:pos x="28" y="303"/>
                </a:cxn>
                <a:cxn ang="0">
                  <a:pos x="21" y="264"/>
                </a:cxn>
                <a:cxn ang="0">
                  <a:pos x="36" y="223"/>
                </a:cxn>
                <a:cxn ang="0">
                  <a:pos x="70" y="187"/>
                </a:cxn>
                <a:cxn ang="0">
                  <a:pos x="119" y="155"/>
                </a:cxn>
                <a:cxn ang="0">
                  <a:pos x="121" y="143"/>
                </a:cxn>
              </a:cxnLst>
              <a:rect l="0" t="0" r="r" b="b"/>
              <a:pathLst>
                <a:path w="310" h="684">
                  <a:moveTo>
                    <a:pt x="122" y="139"/>
                  </a:moveTo>
                  <a:lnTo>
                    <a:pt x="122" y="139"/>
                  </a:lnTo>
                  <a:lnTo>
                    <a:pt x="122" y="138"/>
                  </a:lnTo>
                  <a:lnTo>
                    <a:pt x="124" y="135"/>
                  </a:lnTo>
                  <a:lnTo>
                    <a:pt x="126" y="130"/>
                  </a:lnTo>
                  <a:lnTo>
                    <a:pt x="129" y="123"/>
                  </a:lnTo>
                  <a:lnTo>
                    <a:pt x="134" y="115"/>
                  </a:lnTo>
                  <a:lnTo>
                    <a:pt x="139" y="106"/>
                  </a:lnTo>
                  <a:lnTo>
                    <a:pt x="145" y="96"/>
                  </a:lnTo>
                  <a:lnTo>
                    <a:pt x="151" y="86"/>
                  </a:lnTo>
                  <a:lnTo>
                    <a:pt x="159" y="75"/>
                  </a:lnTo>
                  <a:lnTo>
                    <a:pt x="166" y="64"/>
                  </a:lnTo>
                  <a:lnTo>
                    <a:pt x="174" y="54"/>
                  </a:lnTo>
                  <a:lnTo>
                    <a:pt x="183" y="43"/>
                  </a:lnTo>
                  <a:lnTo>
                    <a:pt x="191" y="34"/>
                  </a:lnTo>
                  <a:lnTo>
                    <a:pt x="201" y="26"/>
                  </a:lnTo>
                  <a:lnTo>
                    <a:pt x="210" y="19"/>
                  </a:lnTo>
                  <a:lnTo>
                    <a:pt x="220" y="14"/>
                  </a:lnTo>
                  <a:lnTo>
                    <a:pt x="230" y="10"/>
                  </a:lnTo>
                  <a:lnTo>
                    <a:pt x="239" y="7"/>
                  </a:lnTo>
                  <a:lnTo>
                    <a:pt x="248" y="4"/>
                  </a:lnTo>
                  <a:lnTo>
                    <a:pt x="257" y="2"/>
                  </a:lnTo>
                  <a:lnTo>
                    <a:pt x="266" y="1"/>
                  </a:lnTo>
                  <a:lnTo>
                    <a:pt x="273" y="0"/>
                  </a:lnTo>
                  <a:lnTo>
                    <a:pt x="280" y="1"/>
                  </a:lnTo>
                  <a:lnTo>
                    <a:pt x="286" y="3"/>
                  </a:lnTo>
                  <a:lnTo>
                    <a:pt x="292" y="6"/>
                  </a:lnTo>
                  <a:lnTo>
                    <a:pt x="296" y="11"/>
                  </a:lnTo>
                  <a:lnTo>
                    <a:pt x="299" y="17"/>
                  </a:lnTo>
                  <a:lnTo>
                    <a:pt x="301" y="25"/>
                  </a:lnTo>
                  <a:lnTo>
                    <a:pt x="302" y="34"/>
                  </a:lnTo>
                  <a:lnTo>
                    <a:pt x="302" y="45"/>
                  </a:lnTo>
                  <a:lnTo>
                    <a:pt x="299" y="58"/>
                  </a:lnTo>
                  <a:lnTo>
                    <a:pt x="296" y="73"/>
                  </a:lnTo>
                  <a:lnTo>
                    <a:pt x="292" y="88"/>
                  </a:lnTo>
                  <a:lnTo>
                    <a:pt x="288" y="101"/>
                  </a:lnTo>
                  <a:lnTo>
                    <a:pt x="285" y="113"/>
                  </a:lnTo>
                  <a:lnTo>
                    <a:pt x="282" y="123"/>
                  </a:lnTo>
                  <a:lnTo>
                    <a:pt x="279" y="133"/>
                  </a:lnTo>
                  <a:lnTo>
                    <a:pt x="277" y="141"/>
                  </a:lnTo>
                  <a:lnTo>
                    <a:pt x="275" y="148"/>
                  </a:lnTo>
                  <a:lnTo>
                    <a:pt x="274" y="153"/>
                  </a:lnTo>
                  <a:lnTo>
                    <a:pt x="273" y="158"/>
                  </a:lnTo>
                  <a:lnTo>
                    <a:pt x="272" y="162"/>
                  </a:lnTo>
                  <a:lnTo>
                    <a:pt x="271" y="165"/>
                  </a:lnTo>
                  <a:lnTo>
                    <a:pt x="270" y="167"/>
                  </a:lnTo>
                  <a:lnTo>
                    <a:pt x="270" y="169"/>
                  </a:lnTo>
                  <a:lnTo>
                    <a:pt x="270" y="170"/>
                  </a:lnTo>
                  <a:lnTo>
                    <a:pt x="270" y="171"/>
                  </a:lnTo>
                  <a:lnTo>
                    <a:pt x="271" y="171"/>
                  </a:lnTo>
                  <a:lnTo>
                    <a:pt x="273" y="169"/>
                  </a:lnTo>
                  <a:lnTo>
                    <a:pt x="278" y="167"/>
                  </a:lnTo>
                  <a:lnTo>
                    <a:pt x="282" y="165"/>
                  </a:lnTo>
                  <a:lnTo>
                    <a:pt x="287" y="164"/>
                  </a:lnTo>
                  <a:lnTo>
                    <a:pt x="293" y="164"/>
                  </a:lnTo>
                  <a:lnTo>
                    <a:pt x="297" y="165"/>
                  </a:lnTo>
                  <a:lnTo>
                    <a:pt x="302" y="169"/>
                  </a:lnTo>
                  <a:lnTo>
                    <a:pt x="305" y="173"/>
                  </a:lnTo>
                  <a:lnTo>
                    <a:pt x="307" y="178"/>
                  </a:lnTo>
                  <a:lnTo>
                    <a:pt x="309" y="184"/>
                  </a:lnTo>
                  <a:lnTo>
                    <a:pt x="309" y="190"/>
                  </a:lnTo>
                  <a:lnTo>
                    <a:pt x="309" y="196"/>
                  </a:lnTo>
                  <a:lnTo>
                    <a:pt x="307" y="202"/>
                  </a:lnTo>
                  <a:lnTo>
                    <a:pt x="304" y="207"/>
                  </a:lnTo>
                  <a:lnTo>
                    <a:pt x="298" y="212"/>
                  </a:lnTo>
                  <a:lnTo>
                    <a:pt x="292" y="216"/>
                  </a:lnTo>
                  <a:lnTo>
                    <a:pt x="286" y="220"/>
                  </a:lnTo>
                  <a:lnTo>
                    <a:pt x="282" y="223"/>
                  </a:lnTo>
                  <a:lnTo>
                    <a:pt x="278" y="226"/>
                  </a:lnTo>
                  <a:lnTo>
                    <a:pt x="274" y="229"/>
                  </a:lnTo>
                  <a:lnTo>
                    <a:pt x="272" y="231"/>
                  </a:lnTo>
                  <a:lnTo>
                    <a:pt x="270" y="232"/>
                  </a:lnTo>
                  <a:lnTo>
                    <a:pt x="270" y="233"/>
                  </a:lnTo>
                  <a:lnTo>
                    <a:pt x="270" y="235"/>
                  </a:lnTo>
                  <a:lnTo>
                    <a:pt x="270" y="238"/>
                  </a:lnTo>
                  <a:lnTo>
                    <a:pt x="270" y="243"/>
                  </a:lnTo>
                  <a:lnTo>
                    <a:pt x="270" y="248"/>
                  </a:lnTo>
                  <a:lnTo>
                    <a:pt x="270" y="255"/>
                  </a:lnTo>
                  <a:lnTo>
                    <a:pt x="270" y="262"/>
                  </a:lnTo>
                  <a:lnTo>
                    <a:pt x="271" y="270"/>
                  </a:lnTo>
                  <a:lnTo>
                    <a:pt x="271" y="279"/>
                  </a:lnTo>
                  <a:lnTo>
                    <a:pt x="272" y="288"/>
                  </a:lnTo>
                  <a:lnTo>
                    <a:pt x="272" y="297"/>
                  </a:lnTo>
                  <a:lnTo>
                    <a:pt x="273" y="307"/>
                  </a:lnTo>
                  <a:lnTo>
                    <a:pt x="274" y="317"/>
                  </a:lnTo>
                  <a:lnTo>
                    <a:pt x="275" y="327"/>
                  </a:lnTo>
                  <a:lnTo>
                    <a:pt x="276" y="336"/>
                  </a:lnTo>
                  <a:lnTo>
                    <a:pt x="278" y="346"/>
                  </a:lnTo>
                  <a:lnTo>
                    <a:pt x="280" y="356"/>
                  </a:lnTo>
                  <a:lnTo>
                    <a:pt x="281" y="366"/>
                  </a:lnTo>
                  <a:lnTo>
                    <a:pt x="282" y="378"/>
                  </a:lnTo>
                  <a:lnTo>
                    <a:pt x="283" y="390"/>
                  </a:lnTo>
                  <a:lnTo>
                    <a:pt x="283" y="402"/>
                  </a:lnTo>
                  <a:lnTo>
                    <a:pt x="283" y="415"/>
                  </a:lnTo>
                  <a:lnTo>
                    <a:pt x="282" y="428"/>
                  </a:lnTo>
                  <a:lnTo>
                    <a:pt x="281" y="441"/>
                  </a:lnTo>
                  <a:lnTo>
                    <a:pt x="279" y="453"/>
                  </a:lnTo>
                  <a:lnTo>
                    <a:pt x="276" y="465"/>
                  </a:lnTo>
                  <a:lnTo>
                    <a:pt x="272" y="477"/>
                  </a:lnTo>
                  <a:lnTo>
                    <a:pt x="268" y="488"/>
                  </a:lnTo>
                  <a:lnTo>
                    <a:pt x="263" y="498"/>
                  </a:lnTo>
                  <a:lnTo>
                    <a:pt x="256" y="506"/>
                  </a:lnTo>
                  <a:lnTo>
                    <a:pt x="249" y="514"/>
                  </a:lnTo>
                  <a:lnTo>
                    <a:pt x="240" y="520"/>
                  </a:lnTo>
                  <a:lnTo>
                    <a:pt x="234" y="524"/>
                  </a:lnTo>
                  <a:lnTo>
                    <a:pt x="228" y="527"/>
                  </a:lnTo>
                  <a:lnTo>
                    <a:pt x="224" y="530"/>
                  </a:lnTo>
                  <a:lnTo>
                    <a:pt x="221" y="532"/>
                  </a:lnTo>
                  <a:lnTo>
                    <a:pt x="220" y="533"/>
                  </a:lnTo>
                  <a:lnTo>
                    <a:pt x="218" y="534"/>
                  </a:lnTo>
                  <a:lnTo>
                    <a:pt x="218" y="535"/>
                  </a:lnTo>
                  <a:lnTo>
                    <a:pt x="237" y="657"/>
                  </a:lnTo>
                  <a:lnTo>
                    <a:pt x="168" y="683"/>
                  </a:lnTo>
                  <a:lnTo>
                    <a:pt x="95" y="645"/>
                  </a:lnTo>
                  <a:lnTo>
                    <a:pt x="110" y="601"/>
                  </a:lnTo>
                  <a:lnTo>
                    <a:pt x="110" y="600"/>
                  </a:lnTo>
                  <a:lnTo>
                    <a:pt x="109" y="598"/>
                  </a:lnTo>
                  <a:lnTo>
                    <a:pt x="107" y="595"/>
                  </a:lnTo>
                  <a:lnTo>
                    <a:pt x="105" y="590"/>
                  </a:lnTo>
                  <a:lnTo>
                    <a:pt x="102" y="585"/>
                  </a:lnTo>
                  <a:lnTo>
                    <a:pt x="98" y="578"/>
                  </a:lnTo>
                  <a:lnTo>
                    <a:pt x="94" y="571"/>
                  </a:lnTo>
                  <a:lnTo>
                    <a:pt x="89" y="564"/>
                  </a:lnTo>
                  <a:lnTo>
                    <a:pt x="82" y="557"/>
                  </a:lnTo>
                  <a:lnTo>
                    <a:pt x="76" y="549"/>
                  </a:lnTo>
                  <a:lnTo>
                    <a:pt x="68" y="542"/>
                  </a:lnTo>
                  <a:lnTo>
                    <a:pt x="59" y="535"/>
                  </a:lnTo>
                  <a:lnTo>
                    <a:pt x="51" y="528"/>
                  </a:lnTo>
                  <a:lnTo>
                    <a:pt x="40" y="523"/>
                  </a:lnTo>
                  <a:lnTo>
                    <a:pt x="29" y="518"/>
                  </a:lnTo>
                  <a:lnTo>
                    <a:pt x="17" y="514"/>
                  </a:lnTo>
                  <a:lnTo>
                    <a:pt x="13" y="513"/>
                  </a:lnTo>
                  <a:lnTo>
                    <a:pt x="10" y="512"/>
                  </a:lnTo>
                  <a:lnTo>
                    <a:pt x="7" y="511"/>
                  </a:lnTo>
                  <a:lnTo>
                    <a:pt x="4" y="510"/>
                  </a:lnTo>
                  <a:lnTo>
                    <a:pt x="3" y="510"/>
                  </a:lnTo>
                  <a:lnTo>
                    <a:pt x="1" y="509"/>
                  </a:lnTo>
                  <a:lnTo>
                    <a:pt x="0" y="509"/>
                  </a:lnTo>
                  <a:lnTo>
                    <a:pt x="1" y="508"/>
                  </a:lnTo>
                  <a:lnTo>
                    <a:pt x="2" y="504"/>
                  </a:lnTo>
                  <a:lnTo>
                    <a:pt x="3" y="499"/>
                  </a:lnTo>
                  <a:lnTo>
                    <a:pt x="6" y="491"/>
                  </a:lnTo>
                  <a:lnTo>
                    <a:pt x="8" y="482"/>
                  </a:lnTo>
                  <a:lnTo>
                    <a:pt x="12" y="473"/>
                  </a:lnTo>
                  <a:lnTo>
                    <a:pt x="16" y="462"/>
                  </a:lnTo>
                  <a:lnTo>
                    <a:pt x="20" y="451"/>
                  </a:lnTo>
                  <a:lnTo>
                    <a:pt x="25" y="439"/>
                  </a:lnTo>
                  <a:lnTo>
                    <a:pt x="30" y="428"/>
                  </a:lnTo>
                  <a:lnTo>
                    <a:pt x="36" y="416"/>
                  </a:lnTo>
                  <a:lnTo>
                    <a:pt x="42" y="405"/>
                  </a:lnTo>
                  <a:lnTo>
                    <a:pt x="47" y="395"/>
                  </a:lnTo>
                  <a:lnTo>
                    <a:pt x="54" y="386"/>
                  </a:lnTo>
                  <a:lnTo>
                    <a:pt x="61" y="378"/>
                  </a:lnTo>
                  <a:lnTo>
                    <a:pt x="67" y="372"/>
                  </a:lnTo>
                  <a:lnTo>
                    <a:pt x="80" y="360"/>
                  </a:lnTo>
                  <a:lnTo>
                    <a:pt x="93" y="347"/>
                  </a:lnTo>
                  <a:lnTo>
                    <a:pt x="105" y="333"/>
                  </a:lnTo>
                  <a:lnTo>
                    <a:pt x="116" y="320"/>
                  </a:lnTo>
                  <a:lnTo>
                    <a:pt x="125" y="309"/>
                  </a:lnTo>
                  <a:lnTo>
                    <a:pt x="133" y="299"/>
                  </a:lnTo>
                  <a:lnTo>
                    <a:pt x="138" y="293"/>
                  </a:lnTo>
                  <a:lnTo>
                    <a:pt x="139" y="291"/>
                  </a:lnTo>
                  <a:lnTo>
                    <a:pt x="138" y="293"/>
                  </a:lnTo>
                  <a:lnTo>
                    <a:pt x="136" y="296"/>
                  </a:lnTo>
                  <a:lnTo>
                    <a:pt x="133" y="300"/>
                  </a:lnTo>
                  <a:lnTo>
                    <a:pt x="129" y="305"/>
                  </a:lnTo>
                  <a:lnTo>
                    <a:pt x="125" y="310"/>
                  </a:lnTo>
                  <a:lnTo>
                    <a:pt x="119" y="315"/>
                  </a:lnTo>
                  <a:lnTo>
                    <a:pt x="114" y="320"/>
                  </a:lnTo>
                  <a:lnTo>
                    <a:pt x="107" y="324"/>
                  </a:lnTo>
                  <a:lnTo>
                    <a:pt x="101" y="328"/>
                  </a:lnTo>
                  <a:lnTo>
                    <a:pt x="93" y="331"/>
                  </a:lnTo>
                  <a:lnTo>
                    <a:pt x="85" y="333"/>
                  </a:lnTo>
                  <a:lnTo>
                    <a:pt x="77" y="334"/>
                  </a:lnTo>
                  <a:lnTo>
                    <a:pt x="68" y="333"/>
                  </a:lnTo>
                  <a:lnTo>
                    <a:pt x="58" y="330"/>
                  </a:lnTo>
                  <a:lnTo>
                    <a:pt x="49" y="325"/>
                  </a:lnTo>
                  <a:lnTo>
                    <a:pt x="40" y="319"/>
                  </a:lnTo>
                  <a:lnTo>
                    <a:pt x="33" y="311"/>
                  </a:lnTo>
                  <a:lnTo>
                    <a:pt x="28" y="303"/>
                  </a:lnTo>
                  <a:lnTo>
                    <a:pt x="23" y="294"/>
                  </a:lnTo>
                  <a:lnTo>
                    <a:pt x="21" y="284"/>
                  </a:lnTo>
                  <a:lnTo>
                    <a:pt x="20" y="274"/>
                  </a:lnTo>
                  <a:lnTo>
                    <a:pt x="21" y="264"/>
                  </a:lnTo>
                  <a:lnTo>
                    <a:pt x="23" y="254"/>
                  </a:lnTo>
                  <a:lnTo>
                    <a:pt x="26" y="243"/>
                  </a:lnTo>
                  <a:lnTo>
                    <a:pt x="30" y="233"/>
                  </a:lnTo>
                  <a:lnTo>
                    <a:pt x="36" y="223"/>
                  </a:lnTo>
                  <a:lnTo>
                    <a:pt x="43" y="213"/>
                  </a:lnTo>
                  <a:lnTo>
                    <a:pt x="51" y="203"/>
                  </a:lnTo>
                  <a:lnTo>
                    <a:pt x="60" y="195"/>
                  </a:lnTo>
                  <a:lnTo>
                    <a:pt x="70" y="187"/>
                  </a:lnTo>
                  <a:lnTo>
                    <a:pt x="81" y="180"/>
                  </a:lnTo>
                  <a:lnTo>
                    <a:pt x="100" y="169"/>
                  </a:lnTo>
                  <a:lnTo>
                    <a:pt x="112" y="161"/>
                  </a:lnTo>
                  <a:lnTo>
                    <a:pt x="119" y="155"/>
                  </a:lnTo>
                  <a:lnTo>
                    <a:pt x="122" y="151"/>
                  </a:lnTo>
                  <a:lnTo>
                    <a:pt x="122" y="148"/>
                  </a:lnTo>
                  <a:lnTo>
                    <a:pt x="122" y="146"/>
                  </a:lnTo>
                  <a:lnTo>
                    <a:pt x="121" y="143"/>
                  </a:lnTo>
                  <a:lnTo>
                    <a:pt x="122" y="139"/>
                  </a:lnTo>
                </a:path>
              </a:pathLst>
            </a:custGeom>
            <a:solidFill>
              <a:srgbClr val="FDE3BA"/>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78" name="Line 146"/>
            <p:cNvSpPr>
              <a:spLocks noChangeShapeType="1"/>
            </p:cNvSpPr>
            <p:nvPr/>
          </p:nvSpPr>
          <p:spPr bwMode="auto">
            <a:xfrm>
              <a:off x="4688" y="2318"/>
              <a:ext cx="10" cy="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79" name="Line 147"/>
            <p:cNvSpPr>
              <a:spLocks noChangeShapeType="1"/>
            </p:cNvSpPr>
            <p:nvPr/>
          </p:nvSpPr>
          <p:spPr bwMode="auto">
            <a:xfrm>
              <a:off x="4688" y="2325"/>
              <a:ext cx="10" cy="1"/>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80" name="Line 148"/>
            <p:cNvSpPr>
              <a:spLocks noChangeShapeType="1"/>
            </p:cNvSpPr>
            <p:nvPr/>
          </p:nvSpPr>
          <p:spPr bwMode="auto">
            <a:xfrm>
              <a:off x="4688" y="2332"/>
              <a:ext cx="10" cy="1"/>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81" name="Line 149"/>
            <p:cNvSpPr>
              <a:spLocks noChangeShapeType="1"/>
            </p:cNvSpPr>
            <p:nvPr/>
          </p:nvSpPr>
          <p:spPr bwMode="auto">
            <a:xfrm>
              <a:off x="4688" y="2339"/>
              <a:ext cx="10" cy="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82" name="Line 150"/>
            <p:cNvSpPr>
              <a:spLocks noChangeShapeType="1"/>
            </p:cNvSpPr>
            <p:nvPr/>
          </p:nvSpPr>
          <p:spPr bwMode="auto">
            <a:xfrm>
              <a:off x="4688" y="2346"/>
              <a:ext cx="10" cy="1"/>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183" name="Freeform 151"/>
            <p:cNvSpPr>
              <a:spLocks/>
            </p:cNvSpPr>
            <p:nvPr/>
          </p:nvSpPr>
          <p:spPr bwMode="auto">
            <a:xfrm>
              <a:off x="4666" y="2125"/>
              <a:ext cx="33" cy="216"/>
            </a:xfrm>
            <a:custGeom>
              <a:avLst/>
              <a:gdLst/>
              <a:ahLst/>
              <a:cxnLst>
                <a:cxn ang="0">
                  <a:pos x="2" y="93"/>
                </a:cxn>
                <a:cxn ang="0">
                  <a:pos x="2" y="93"/>
                </a:cxn>
                <a:cxn ang="0">
                  <a:pos x="2" y="92"/>
                </a:cxn>
                <a:cxn ang="0">
                  <a:pos x="1" y="90"/>
                </a:cxn>
                <a:cxn ang="0">
                  <a:pos x="1" y="85"/>
                </a:cxn>
                <a:cxn ang="0">
                  <a:pos x="0" y="81"/>
                </a:cxn>
                <a:cxn ang="0">
                  <a:pos x="0" y="75"/>
                </a:cxn>
                <a:cxn ang="0">
                  <a:pos x="0" y="68"/>
                </a:cxn>
                <a:cxn ang="0">
                  <a:pos x="1" y="61"/>
                </a:cxn>
                <a:cxn ang="0">
                  <a:pos x="2" y="53"/>
                </a:cxn>
                <a:cxn ang="0">
                  <a:pos x="4" y="45"/>
                </a:cxn>
                <a:cxn ang="0">
                  <a:pos x="6" y="37"/>
                </a:cxn>
                <a:cxn ang="0">
                  <a:pos x="11" y="29"/>
                </a:cxn>
                <a:cxn ang="0">
                  <a:pos x="15" y="22"/>
                </a:cxn>
                <a:cxn ang="0">
                  <a:pos x="21" y="15"/>
                </a:cxn>
                <a:cxn ang="0">
                  <a:pos x="29" y="9"/>
                </a:cxn>
                <a:cxn ang="0">
                  <a:pos x="38" y="4"/>
                </a:cxn>
                <a:cxn ang="0">
                  <a:pos x="48" y="0"/>
                </a:cxn>
              </a:cxnLst>
              <a:rect l="0" t="0" r="r" b="b"/>
              <a:pathLst>
                <a:path w="49" h="94">
                  <a:moveTo>
                    <a:pt x="2" y="93"/>
                  </a:moveTo>
                  <a:lnTo>
                    <a:pt x="2" y="93"/>
                  </a:lnTo>
                  <a:lnTo>
                    <a:pt x="2" y="92"/>
                  </a:lnTo>
                  <a:lnTo>
                    <a:pt x="1" y="90"/>
                  </a:lnTo>
                  <a:lnTo>
                    <a:pt x="1" y="85"/>
                  </a:lnTo>
                  <a:lnTo>
                    <a:pt x="0" y="81"/>
                  </a:lnTo>
                  <a:lnTo>
                    <a:pt x="0" y="75"/>
                  </a:lnTo>
                  <a:lnTo>
                    <a:pt x="0" y="68"/>
                  </a:lnTo>
                  <a:lnTo>
                    <a:pt x="1" y="61"/>
                  </a:lnTo>
                  <a:lnTo>
                    <a:pt x="2" y="53"/>
                  </a:lnTo>
                  <a:lnTo>
                    <a:pt x="4" y="45"/>
                  </a:lnTo>
                  <a:lnTo>
                    <a:pt x="6" y="37"/>
                  </a:lnTo>
                  <a:lnTo>
                    <a:pt x="11" y="29"/>
                  </a:lnTo>
                  <a:lnTo>
                    <a:pt x="15" y="22"/>
                  </a:lnTo>
                  <a:lnTo>
                    <a:pt x="21" y="15"/>
                  </a:lnTo>
                  <a:lnTo>
                    <a:pt x="29" y="9"/>
                  </a:lnTo>
                  <a:lnTo>
                    <a:pt x="38" y="4"/>
                  </a:lnTo>
                  <a:lnTo>
                    <a:pt x="48" y="0"/>
                  </a:lnTo>
                </a:path>
              </a:pathLst>
            </a:custGeom>
            <a:noFill/>
            <a:ln w="12700" cap="rnd" cmpd="sng">
              <a:solidFill>
                <a:schemeClr val="tx1"/>
              </a:solidFill>
              <a:prstDash val="solid"/>
              <a:round/>
              <a:headEnd type="none" w="med" len="med"/>
              <a:tailEnd type="none" w="med" len="med"/>
            </a:ln>
            <a:effectLst/>
          </p:spPr>
          <p:txBody>
            <a:bodyPr lIns="90463" tIns="44437" rIns="90463" bIns="44437">
              <a:spAutoFit/>
            </a:bodyPr>
            <a:lstStyle/>
            <a:p>
              <a:endParaRPr lang="en-US"/>
            </a:p>
          </p:txBody>
        </p:sp>
        <p:sp>
          <p:nvSpPr>
            <p:cNvPr id="172184" name="Freeform 152"/>
            <p:cNvSpPr>
              <a:spLocks/>
            </p:cNvSpPr>
            <p:nvPr/>
          </p:nvSpPr>
          <p:spPr bwMode="auto">
            <a:xfrm>
              <a:off x="4681" y="2133"/>
              <a:ext cx="43" cy="216"/>
            </a:xfrm>
            <a:custGeom>
              <a:avLst/>
              <a:gdLst/>
              <a:ahLst/>
              <a:cxnLst>
                <a:cxn ang="0">
                  <a:pos x="0" y="76"/>
                </a:cxn>
                <a:cxn ang="0">
                  <a:pos x="0" y="76"/>
                </a:cxn>
                <a:cxn ang="0">
                  <a:pos x="1" y="73"/>
                </a:cxn>
                <a:cxn ang="0">
                  <a:pos x="5" y="66"/>
                </a:cxn>
                <a:cxn ang="0">
                  <a:pos x="10" y="56"/>
                </a:cxn>
                <a:cxn ang="0">
                  <a:pos x="18" y="43"/>
                </a:cxn>
                <a:cxn ang="0">
                  <a:pos x="27" y="30"/>
                </a:cxn>
                <a:cxn ang="0">
                  <a:pos x="38" y="18"/>
                </a:cxn>
                <a:cxn ang="0">
                  <a:pos x="50" y="7"/>
                </a:cxn>
                <a:cxn ang="0">
                  <a:pos x="62" y="0"/>
                </a:cxn>
              </a:cxnLst>
              <a:rect l="0" t="0" r="r" b="b"/>
              <a:pathLst>
                <a:path w="63" h="77">
                  <a:moveTo>
                    <a:pt x="0" y="76"/>
                  </a:moveTo>
                  <a:lnTo>
                    <a:pt x="0" y="76"/>
                  </a:lnTo>
                  <a:lnTo>
                    <a:pt x="1" y="73"/>
                  </a:lnTo>
                  <a:lnTo>
                    <a:pt x="5" y="66"/>
                  </a:lnTo>
                  <a:lnTo>
                    <a:pt x="10" y="56"/>
                  </a:lnTo>
                  <a:lnTo>
                    <a:pt x="18" y="43"/>
                  </a:lnTo>
                  <a:lnTo>
                    <a:pt x="27" y="30"/>
                  </a:lnTo>
                  <a:lnTo>
                    <a:pt x="38" y="18"/>
                  </a:lnTo>
                  <a:lnTo>
                    <a:pt x="50" y="7"/>
                  </a:lnTo>
                  <a:lnTo>
                    <a:pt x="62" y="0"/>
                  </a:lnTo>
                </a:path>
              </a:pathLst>
            </a:custGeom>
            <a:noFill/>
            <a:ln w="12700" cap="rnd" cmpd="sng">
              <a:solidFill>
                <a:schemeClr val="tx1"/>
              </a:solidFill>
              <a:prstDash val="solid"/>
              <a:round/>
              <a:headEnd type="none" w="med" len="med"/>
              <a:tailEnd type="none" w="med" len="med"/>
            </a:ln>
            <a:effectLst/>
          </p:spPr>
          <p:txBody>
            <a:bodyPr lIns="90463" tIns="44437" rIns="90463" bIns="44437">
              <a:spAutoFit/>
            </a:bodyPr>
            <a:lstStyle/>
            <a:p>
              <a:endParaRPr lang="en-US"/>
            </a:p>
          </p:txBody>
        </p:sp>
        <p:sp>
          <p:nvSpPr>
            <p:cNvPr id="172185" name="Freeform 153"/>
            <p:cNvSpPr>
              <a:spLocks/>
            </p:cNvSpPr>
            <p:nvPr/>
          </p:nvSpPr>
          <p:spPr bwMode="auto">
            <a:xfrm>
              <a:off x="4701" y="2136"/>
              <a:ext cx="43" cy="216"/>
            </a:xfrm>
            <a:custGeom>
              <a:avLst/>
              <a:gdLst/>
              <a:ahLst/>
              <a:cxnLst>
                <a:cxn ang="0">
                  <a:pos x="0" y="67"/>
                </a:cxn>
                <a:cxn ang="0">
                  <a:pos x="0" y="67"/>
                </a:cxn>
                <a:cxn ang="0">
                  <a:pos x="1" y="65"/>
                </a:cxn>
                <a:cxn ang="0">
                  <a:pos x="3" y="58"/>
                </a:cxn>
                <a:cxn ang="0">
                  <a:pos x="8" y="49"/>
                </a:cxn>
                <a:cxn ang="0">
                  <a:pos x="15" y="38"/>
                </a:cxn>
                <a:cxn ang="0">
                  <a:pos x="23" y="27"/>
                </a:cxn>
                <a:cxn ang="0">
                  <a:pos x="34" y="16"/>
                </a:cxn>
                <a:cxn ang="0">
                  <a:pos x="47" y="7"/>
                </a:cxn>
                <a:cxn ang="0">
                  <a:pos x="62" y="0"/>
                </a:cxn>
              </a:cxnLst>
              <a:rect l="0" t="0" r="r" b="b"/>
              <a:pathLst>
                <a:path w="63" h="68">
                  <a:moveTo>
                    <a:pt x="0" y="67"/>
                  </a:moveTo>
                  <a:lnTo>
                    <a:pt x="0" y="67"/>
                  </a:lnTo>
                  <a:lnTo>
                    <a:pt x="1" y="65"/>
                  </a:lnTo>
                  <a:lnTo>
                    <a:pt x="3" y="58"/>
                  </a:lnTo>
                  <a:lnTo>
                    <a:pt x="8" y="49"/>
                  </a:lnTo>
                  <a:lnTo>
                    <a:pt x="15" y="38"/>
                  </a:lnTo>
                  <a:lnTo>
                    <a:pt x="23" y="27"/>
                  </a:lnTo>
                  <a:lnTo>
                    <a:pt x="34" y="16"/>
                  </a:lnTo>
                  <a:lnTo>
                    <a:pt x="47" y="7"/>
                  </a:lnTo>
                  <a:lnTo>
                    <a:pt x="62" y="0"/>
                  </a:lnTo>
                </a:path>
              </a:pathLst>
            </a:custGeom>
            <a:noFill/>
            <a:ln w="12700" cap="rnd" cmpd="sng">
              <a:solidFill>
                <a:schemeClr val="tx1"/>
              </a:solidFill>
              <a:prstDash val="solid"/>
              <a:round/>
              <a:headEnd type="none" w="med" len="med"/>
              <a:tailEnd type="none" w="med" len="med"/>
            </a:ln>
            <a:effectLst/>
          </p:spPr>
          <p:txBody>
            <a:bodyPr lIns="90463" tIns="44437" rIns="90463" bIns="44437">
              <a:spAutoFit/>
            </a:bodyPr>
            <a:lstStyle/>
            <a:p>
              <a:endParaRPr lang="en-US"/>
            </a:p>
          </p:txBody>
        </p:sp>
        <p:sp>
          <p:nvSpPr>
            <p:cNvPr id="172186" name="Freeform 154"/>
            <p:cNvSpPr>
              <a:spLocks/>
            </p:cNvSpPr>
            <p:nvPr/>
          </p:nvSpPr>
          <p:spPr bwMode="auto">
            <a:xfrm>
              <a:off x="4716" y="2142"/>
              <a:ext cx="45" cy="216"/>
            </a:xfrm>
            <a:custGeom>
              <a:avLst/>
              <a:gdLst/>
              <a:ahLst/>
              <a:cxnLst>
                <a:cxn ang="0">
                  <a:pos x="0" y="62"/>
                </a:cxn>
                <a:cxn ang="0">
                  <a:pos x="0" y="62"/>
                </a:cxn>
                <a:cxn ang="0">
                  <a:pos x="2" y="60"/>
                </a:cxn>
                <a:cxn ang="0">
                  <a:pos x="7" y="54"/>
                </a:cxn>
                <a:cxn ang="0">
                  <a:pos x="15" y="46"/>
                </a:cxn>
                <a:cxn ang="0">
                  <a:pos x="25" y="36"/>
                </a:cxn>
                <a:cxn ang="0">
                  <a:pos x="35" y="26"/>
                </a:cxn>
                <a:cxn ang="0">
                  <a:pos x="46" y="16"/>
                </a:cxn>
                <a:cxn ang="0">
                  <a:pos x="56" y="6"/>
                </a:cxn>
                <a:cxn ang="0">
                  <a:pos x="64" y="0"/>
                </a:cxn>
              </a:cxnLst>
              <a:rect l="0" t="0" r="r" b="b"/>
              <a:pathLst>
                <a:path w="65" h="63">
                  <a:moveTo>
                    <a:pt x="0" y="62"/>
                  </a:moveTo>
                  <a:lnTo>
                    <a:pt x="0" y="62"/>
                  </a:lnTo>
                  <a:lnTo>
                    <a:pt x="2" y="60"/>
                  </a:lnTo>
                  <a:lnTo>
                    <a:pt x="7" y="54"/>
                  </a:lnTo>
                  <a:lnTo>
                    <a:pt x="15" y="46"/>
                  </a:lnTo>
                  <a:lnTo>
                    <a:pt x="25" y="36"/>
                  </a:lnTo>
                  <a:lnTo>
                    <a:pt x="35" y="26"/>
                  </a:lnTo>
                  <a:lnTo>
                    <a:pt x="46" y="16"/>
                  </a:lnTo>
                  <a:lnTo>
                    <a:pt x="56" y="6"/>
                  </a:lnTo>
                  <a:lnTo>
                    <a:pt x="64" y="0"/>
                  </a:lnTo>
                </a:path>
              </a:pathLst>
            </a:custGeom>
            <a:noFill/>
            <a:ln w="12700" cap="rnd" cmpd="sng">
              <a:solidFill>
                <a:schemeClr val="tx1"/>
              </a:solidFill>
              <a:prstDash val="solid"/>
              <a:round/>
              <a:headEnd type="none" w="med" len="med"/>
              <a:tailEnd type="none" w="med" len="med"/>
            </a:ln>
            <a:effectLst/>
          </p:spPr>
          <p:txBody>
            <a:bodyPr lIns="90463" tIns="44437" rIns="90463" bIns="44437">
              <a:spAutoFit/>
            </a:bodyPr>
            <a:lstStyle/>
            <a:p>
              <a:endParaRPr lang="en-US"/>
            </a:p>
          </p:txBody>
        </p:sp>
        <p:sp>
          <p:nvSpPr>
            <p:cNvPr id="172187" name="Freeform 155"/>
            <p:cNvSpPr>
              <a:spLocks/>
            </p:cNvSpPr>
            <p:nvPr/>
          </p:nvSpPr>
          <p:spPr bwMode="auto">
            <a:xfrm>
              <a:off x="4615" y="2166"/>
              <a:ext cx="47" cy="216"/>
            </a:xfrm>
            <a:custGeom>
              <a:avLst/>
              <a:gdLst/>
              <a:ahLst/>
              <a:cxnLst>
                <a:cxn ang="0">
                  <a:pos x="68" y="50"/>
                </a:cxn>
                <a:cxn ang="0">
                  <a:pos x="68" y="50"/>
                </a:cxn>
                <a:cxn ang="0">
                  <a:pos x="65" y="50"/>
                </a:cxn>
                <a:cxn ang="0">
                  <a:pos x="57" y="47"/>
                </a:cxn>
                <a:cxn ang="0">
                  <a:pos x="46" y="44"/>
                </a:cxn>
                <a:cxn ang="0">
                  <a:pos x="34" y="39"/>
                </a:cxn>
                <a:cxn ang="0">
                  <a:pos x="21" y="31"/>
                </a:cxn>
                <a:cxn ang="0">
                  <a:pos x="10" y="22"/>
                </a:cxn>
                <a:cxn ang="0">
                  <a:pos x="3" y="12"/>
                </a:cxn>
                <a:cxn ang="0">
                  <a:pos x="0" y="0"/>
                </a:cxn>
              </a:cxnLst>
              <a:rect l="0" t="0" r="r" b="b"/>
              <a:pathLst>
                <a:path w="69" h="51">
                  <a:moveTo>
                    <a:pt x="68" y="50"/>
                  </a:moveTo>
                  <a:lnTo>
                    <a:pt x="68" y="50"/>
                  </a:lnTo>
                  <a:lnTo>
                    <a:pt x="65" y="50"/>
                  </a:lnTo>
                  <a:lnTo>
                    <a:pt x="57" y="47"/>
                  </a:lnTo>
                  <a:lnTo>
                    <a:pt x="46" y="44"/>
                  </a:lnTo>
                  <a:lnTo>
                    <a:pt x="34" y="39"/>
                  </a:lnTo>
                  <a:lnTo>
                    <a:pt x="21" y="31"/>
                  </a:lnTo>
                  <a:lnTo>
                    <a:pt x="10" y="22"/>
                  </a:lnTo>
                  <a:lnTo>
                    <a:pt x="3" y="12"/>
                  </a:lnTo>
                  <a:lnTo>
                    <a:pt x="0" y="0"/>
                  </a:lnTo>
                </a:path>
              </a:pathLst>
            </a:custGeom>
            <a:noFill/>
            <a:ln w="12700" cap="rnd" cmpd="sng">
              <a:solidFill>
                <a:schemeClr val="tx1"/>
              </a:solidFill>
              <a:prstDash val="solid"/>
              <a:round/>
              <a:headEnd type="none" w="med" len="med"/>
              <a:tailEnd type="none" w="med" len="med"/>
            </a:ln>
            <a:effectLst/>
          </p:spPr>
          <p:txBody>
            <a:bodyPr lIns="90463" tIns="44437" rIns="90463" bIns="44437">
              <a:spAutoFit/>
            </a:bodyPr>
            <a:lstStyle/>
            <a:p>
              <a:endParaRPr lang="en-US"/>
            </a:p>
          </p:txBody>
        </p:sp>
        <p:sp>
          <p:nvSpPr>
            <p:cNvPr id="172188" name="Freeform 156"/>
            <p:cNvSpPr>
              <a:spLocks/>
            </p:cNvSpPr>
            <p:nvPr/>
          </p:nvSpPr>
          <p:spPr bwMode="auto">
            <a:xfrm>
              <a:off x="4592" y="2195"/>
              <a:ext cx="72" cy="216"/>
            </a:xfrm>
            <a:custGeom>
              <a:avLst/>
              <a:gdLst/>
              <a:ahLst/>
              <a:cxnLst>
                <a:cxn ang="0">
                  <a:pos x="104" y="26"/>
                </a:cxn>
                <a:cxn ang="0">
                  <a:pos x="104" y="26"/>
                </a:cxn>
                <a:cxn ang="0">
                  <a:pos x="103" y="26"/>
                </a:cxn>
                <a:cxn ang="0">
                  <a:pos x="101" y="25"/>
                </a:cxn>
                <a:cxn ang="0">
                  <a:pos x="97" y="24"/>
                </a:cxn>
                <a:cxn ang="0">
                  <a:pos x="92" y="22"/>
                </a:cxn>
                <a:cxn ang="0">
                  <a:pos x="86" y="21"/>
                </a:cxn>
                <a:cxn ang="0">
                  <a:pos x="79" y="19"/>
                </a:cxn>
                <a:cxn ang="0">
                  <a:pos x="71" y="17"/>
                </a:cxn>
                <a:cxn ang="0">
                  <a:pos x="63" y="14"/>
                </a:cxn>
                <a:cxn ang="0">
                  <a:pos x="54" y="12"/>
                </a:cxn>
                <a:cxn ang="0">
                  <a:pos x="46" y="9"/>
                </a:cxn>
                <a:cxn ang="0">
                  <a:pos x="37" y="7"/>
                </a:cxn>
                <a:cxn ang="0">
                  <a:pos x="29" y="5"/>
                </a:cxn>
                <a:cxn ang="0">
                  <a:pos x="20" y="4"/>
                </a:cxn>
                <a:cxn ang="0">
                  <a:pos x="13" y="2"/>
                </a:cxn>
                <a:cxn ang="0">
                  <a:pos x="6" y="1"/>
                </a:cxn>
                <a:cxn ang="0">
                  <a:pos x="0" y="0"/>
                </a:cxn>
              </a:cxnLst>
              <a:rect l="0" t="0" r="r" b="b"/>
              <a:pathLst>
                <a:path w="105" h="27">
                  <a:moveTo>
                    <a:pt x="104" y="26"/>
                  </a:moveTo>
                  <a:lnTo>
                    <a:pt x="104" y="26"/>
                  </a:lnTo>
                  <a:lnTo>
                    <a:pt x="103" y="26"/>
                  </a:lnTo>
                  <a:lnTo>
                    <a:pt x="101" y="25"/>
                  </a:lnTo>
                  <a:lnTo>
                    <a:pt x="97" y="24"/>
                  </a:lnTo>
                  <a:lnTo>
                    <a:pt x="92" y="22"/>
                  </a:lnTo>
                  <a:lnTo>
                    <a:pt x="86" y="21"/>
                  </a:lnTo>
                  <a:lnTo>
                    <a:pt x="79" y="19"/>
                  </a:lnTo>
                  <a:lnTo>
                    <a:pt x="71" y="17"/>
                  </a:lnTo>
                  <a:lnTo>
                    <a:pt x="63" y="14"/>
                  </a:lnTo>
                  <a:lnTo>
                    <a:pt x="54" y="12"/>
                  </a:lnTo>
                  <a:lnTo>
                    <a:pt x="46" y="9"/>
                  </a:lnTo>
                  <a:lnTo>
                    <a:pt x="37" y="7"/>
                  </a:lnTo>
                  <a:lnTo>
                    <a:pt x="29" y="5"/>
                  </a:lnTo>
                  <a:lnTo>
                    <a:pt x="20" y="4"/>
                  </a:lnTo>
                  <a:lnTo>
                    <a:pt x="13" y="2"/>
                  </a:lnTo>
                  <a:lnTo>
                    <a:pt x="6" y="1"/>
                  </a:lnTo>
                  <a:lnTo>
                    <a:pt x="0" y="0"/>
                  </a:lnTo>
                </a:path>
              </a:pathLst>
            </a:custGeom>
            <a:noFill/>
            <a:ln w="12700" cap="rnd" cmpd="sng">
              <a:solidFill>
                <a:schemeClr val="tx1"/>
              </a:solidFill>
              <a:prstDash val="solid"/>
              <a:round/>
              <a:headEnd type="none" w="med" len="med"/>
              <a:tailEnd type="none" w="med" len="med"/>
            </a:ln>
            <a:effectLst/>
          </p:spPr>
          <p:txBody>
            <a:bodyPr lIns="90463" tIns="44437" rIns="90463" bIns="44437">
              <a:spAutoFit/>
            </a:bodyPr>
            <a:lstStyle/>
            <a:p>
              <a:endParaRPr lang="en-US"/>
            </a:p>
          </p:txBody>
        </p:sp>
        <p:sp>
          <p:nvSpPr>
            <p:cNvPr id="172189" name="Freeform 157"/>
            <p:cNvSpPr>
              <a:spLocks/>
            </p:cNvSpPr>
            <p:nvPr/>
          </p:nvSpPr>
          <p:spPr bwMode="auto">
            <a:xfrm>
              <a:off x="4578" y="2253"/>
              <a:ext cx="75" cy="216"/>
            </a:xfrm>
            <a:custGeom>
              <a:avLst/>
              <a:gdLst/>
              <a:ahLst/>
              <a:cxnLst>
                <a:cxn ang="0">
                  <a:pos x="69" y="79"/>
                </a:cxn>
                <a:cxn ang="0">
                  <a:pos x="75" y="78"/>
                </a:cxn>
                <a:cxn ang="0">
                  <a:pos x="83" y="77"/>
                </a:cxn>
                <a:cxn ang="0">
                  <a:pos x="91" y="74"/>
                </a:cxn>
                <a:cxn ang="0">
                  <a:pos x="100" y="70"/>
                </a:cxn>
                <a:cxn ang="0">
                  <a:pos x="106" y="63"/>
                </a:cxn>
                <a:cxn ang="0">
                  <a:pos x="110" y="54"/>
                </a:cxn>
                <a:cxn ang="0">
                  <a:pos x="108" y="41"/>
                </a:cxn>
                <a:cxn ang="0">
                  <a:pos x="101" y="25"/>
                </a:cxn>
                <a:cxn ang="0">
                  <a:pos x="92" y="11"/>
                </a:cxn>
                <a:cxn ang="0">
                  <a:pos x="83" y="4"/>
                </a:cxn>
                <a:cxn ang="0">
                  <a:pos x="75" y="2"/>
                </a:cxn>
                <a:cxn ang="0">
                  <a:pos x="68" y="5"/>
                </a:cxn>
                <a:cxn ang="0">
                  <a:pos x="63" y="8"/>
                </a:cxn>
                <a:cxn ang="0">
                  <a:pos x="59" y="14"/>
                </a:cxn>
                <a:cxn ang="0">
                  <a:pos x="56" y="18"/>
                </a:cxn>
                <a:cxn ang="0">
                  <a:pos x="55" y="20"/>
                </a:cxn>
                <a:cxn ang="0">
                  <a:pos x="54" y="18"/>
                </a:cxn>
                <a:cxn ang="0">
                  <a:pos x="52" y="13"/>
                </a:cxn>
                <a:cxn ang="0">
                  <a:pos x="47" y="7"/>
                </a:cxn>
                <a:cxn ang="0">
                  <a:pos x="42" y="2"/>
                </a:cxn>
                <a:cxn ang="0">
                  <a:pos x="34" y="0"/>
                </a:cxn>
                <a:cxn ang="0">
                  <a:pos x="26" y="2"/>
                </a:cxn>
                <a:cxn ang="0">
                  <a:pos x="16" y="11"/>
                </a:cxn>
                <a:cxn ang="0">
                  <a:pos x="6" y="28"/>
                </a:cxn>
                <a:cxn ang="0">
                  <a:pos x="2" y="37"/>
                </a:cxn>
                <a:cxn ang="0">
                  <a:pos x="0" y="46"/>
                </a:cxn>
                <a:cxn ang="0">
                  <a:pos x="1" y="52"/>
                </a:cxn>
                <a:cxn ang="0">
                  <a:pos x="4" y="58"/>
                </a:cxn>
                <a:cxn ang="0">
                  <a:pos x="9" y="62"/>
                </a:cxn>
                <a:cxn ang="0">
                  <a:pos x="12" y="66"/>
                </a:cxn>
                <a:cxn ang="0">
                  <a:pos x="18" y="69"/>
                </a:cxn>
                <a:cxn ang="0">
                  <a:pos x="22" y="72"/>
                </a:cxn>
                <a:cxn ang="0">
                  <a:pos x="69" y="79"/>
                </a:cxn>
              </a:cxnLst>
              <a:rect l="0" t="0" r="r" b="b"/>
              <a:pathLst>
                <a:path w="111" h="80">
                  <a:moveTo>
                    <a:pt x="69" y="79"/>
                  </a:moveTo>
                  <a:lnTo>
                    <a:pt x="75" y="78"/>
                  </a:lnTo>
                  <a:lnTo>
                    <a:pt x="83" y="77"/>
                  </a:lnTo>
                  <a:lnTo>
                    <a:pt x="91" y="74"/>
                  </a:lnTo>
                  <a:lnTo>
                    <a:pt x="100" y="70"/>
                  </a:lnTo>
                  <a:lnTo>
                    <a:pt x="106" y="63"/>
                  </a:lnTo>
                  <a:lnTo>
                    <a:pt x="110" y="54"/>
                  </a:lnTo>
                  <a:lnTo>
                    <a:pt x="108" y="41"/>
                  </a:lnTo>
                  <a:lnTo>
                    <a:pt x="101" y="25"/>
                  </a:lnTo>
                  <a:lnTo>
                    <a:pt x="92" y="11"/>
                  </a:lnTo>
                  <a:lnTo>
                    <a:pt x="83" y="4"/>
                  </a:lnTo>
                  <a:lnTo>
                    <a:pt x="75" y="2"/>
                  </a:lnTo>
                  <a:lnTo>
                    <a:pt x="68" y="5"/>
                  </a:lnTo>
                  <a:lnTo>
                    <a:pt x="63" y="8"/>
                  </a:lnTo>
                  <a:lnTo>
                    <a:pt x="59" y="14"/>
                  </a:lnTo>
                  <a:lnTo>
                    <a:pt x="56" y="18"/>
                  </a:lnTo>
                  <a:lnTo>
                    <a:pt x="55" y="20"/>
                  </a:lnTo>
                  <a:lnTo>
                    <a:pt x="54" y="18"/>
                  </a:lnTo>
                  <a:lnTo>
                    <a:pt x="52" y="13"/>
                  </a:lnTo>
                  <a:lnTo>
                    <a:pt x="47" y="7"/>
                  </a:lnTo>
                  <a:lnTo>
                    <a:pt x="42" y="2"/>
                  </a:lnTo>
                  <a:lnTo>
                    <a:pt x="34" y="0"/>
                  </a:lnTo>
                  <a:lnTo>
                    <a:pt x="26" y="2"/>
                  </a:lnTo>
                  <a:lnTo>
                    <a:pt x="16" y="11"/>
                  </a:lnTo>
                  <a:lnTo>
                    <a:pt x="6" y="28"/>
                  </a:lnTo>
                  <a:lnTo>
                    <a:pt x="2" y="37"/>
                  </a:lnTo>
                  <a:lnTo>
                    <a:pt x="0" y="46"/>
                  </a:lnTo>
                  <a:lnTo>
                    <a:pt x="1" y="52"/>
                  </a:lnTo>
                  <a:lnTo>
                    <a:pt x="4" y="58"/>
                  </a:lnTo>
                  <a:lnTo>
                    <a:pt x="9" y="62"/>
                  </a:lnTo>
                  <a:lnTo>
                    <a:pt x="12" y="66"/>
                  </a:lnTo>
                  <a:lnTo>
                    <a:pt x="18" y="69"/>
                  </a:lnTo>
                  <a:lnTo>
                    <a:pt x="22" y="72"/>
                  </a:lnTo>
                  <a:lnTo>
                    <a:pt x="69" y="79"/>
                  </a:lnTo>
                </a:path>
              </a:pathLst>
            </a:custGeom>
            <a:solidFill>
              <a:srgbClr val="FFFFF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90" name="Freeform 158"/>
            <p:cNvSpPr>
              <a:spLocks/>
            </p:cNvSpPr>
            <p:nvPr/>
          </p:nvSpPr>
          <p:spPr bwMode="auto">
            <a:xfrm>
              <a:off x="4578" y="2253"/>
              <a:ext cx="80" cy="216"/>
            </a:xfrm>
            <a:custGeom>
              <a:avLst/>
              <a:gdLst/>
              <a:ahLst/>
              <a:cxnLst>
                <a:cxn ang="0">
                  <a:pos x="73" y="85"/>
                </a:cxn>
                <a:cxn ang="0">
                  <a:pos x="73" y="85"/>
                </a:cxn>
                <a:cxn ang="0">
                  <a:pos x="79" y="84"/>
                </a:cxn>
                <a:cxn ang="0">
                  <a:pos x="87" y="83"/>
                </a:cxn>
                <a:cxn ang="0">
                  <a:pos x="96" y="80"/>
                </a:cxn>
                <a:cxn ang="0">
                  <a:pos x="105" y="75"/>
                </a:cxn>
                <a:cxn ang="0">
                  <a:pos x="112" y="68"/>
                </a:cxn>
                <a:cxn ang="0">
                  <a:pos x="116" y="58"/>
                </a:cxn>
                <a:cxn ang="0">
                  <a:pos x="114" y="44"/>
                </a:cxn>
                <a:cxn ang="0">
                  <a:pos x="107" y="27"/>
                </a:cxn>
                <a:cxn ang="0">
                  <a:pos x="97" y="12"/>
                </a:cxn>
                <a:cxn ang="0">
                  <a:pos x="87" y="4"/>
                </a:cxn>
                <a:cxn ang="0">
                  <a:pos x="79" y="2"/>
                </a:cxn>
                <a:cxn ang="0">
                  <a:pos x="72" y="5"/>
                </a:cxn>
                <a:cxn ang="0">
                  <a:pos x="66" y="9"/>
                </a:cxn>
                <a:cxn ang="0">
                  <a:pos x="62" y="15"/>
                </a:cxn>
                <a:cxn ang="0">
                  <a:pos x="59" y="19"/>
                </a:cxn>
                <a:cxn ang="0">
                  <a:pos x="58" y="21"/>
                </a:cxn>
                <a:cxn ang="0">
                  <a:pos x="57" y="19"/>
                </a:cxn>
                <a:cxn ang="0">
                  <a:pos x="55" y="14"/>
                </a:cxn>
                <a:cxn ang="0">
                  <a:pos x="50" y="8"/>
                </a:cxn>
                <a:cxn ang="0">
                  <a:pos x="44" y="2"/>
                </a:cxn>
                <a:cxn ang="0">
                  <a:pos x="36" y="0"/>
                </a:cxn>
                <a:cxn ang="0">
                  <a:pos x="27" y="2"/>
                </a:cxn>
                <a:cxn ang="0">
                  <a:pos x="17" y="12"/>
                </a:cxn>
                <a:cxn ang="0">
                  <a:pos x="6" y="30"/>
                </a:cxn>
                <a:cxn ang="0">
                  <a:pos x="2" y="40"/>
                </a:cxn>
                <a:cxn ang="0">
                  <a:pos x="0" y="49"/>
                </a:cxn>
                <a:cxn ang="0">
                  <a:pos x="1" y="56"/>
                </a:cxn>
                <a:cxn ang="0">
                  <a:pos x="4" y="62"/>
                </a:cxn>
                <a:cxn ang="0">
                  <a:pos x="9" y="67"/>
                </a:cxn>
                <a:cxn ang="0">
                  <a:pos x="13" y="71"/>
                </a:cxn>
                <a:cxn ang="0">
                  <a:pos x="19" y="74"/>
                </a:cxn>
                <a:cxn ang="0">
                  <a:pos x="23" y="77"/>
                </a:cxn>
              </a:cxnLst>
              <a:rect l="0" t="0" r="r" b="b"/>
              <a:pathLst>
                <a:path w="117" h="86">
                  <a:moveTo>
                    <a:pt x="73" y="85"/>
                  </a:moveTo>
                  <a:lnTo>
                    <a:pt x="73" y="85"/>
                  </a:lnTo>
                  <a:lnTo>
                    <a:pt x="79" y="84"/>
                  </a:lnTo>
                  <a:lnTo>
                    <a:pt x="87" y="83"/>
                  </a:lnTo>
                  <a:lnTo>
                    <a:pt x="96" y="80"/>
                  </a:lnTo>
                  <a:lnTo>
                    <a:pt x="105" y="75"/>
                  </a:lnTo>
                  <a:lnTo>
                    <a:pt x="112" y="68"/>
                  </a:lnTo>
                  <a:lnTo>
                    <a:pt x="116" y="58"/>
                  </a:lnTo>
                  <a:lnTo>
                    <a:pt x="114" y="44"/>
                  </a:lnTo>
                  <a:lnTo>
                    <a:pt x="107" y="27"/>
                  </a:lnTo>
                  <a:lnTo>
                    <a:pt x="97" y="12"/>
                  </a:lnTo>
                  <a:lnTo>
                    <a:pt x="87" y="4"/>
                  </a:lnTo>
                  <a:lnTo>
                    <a:pt x="79" y="2"/>
                  </a:lnTo>
                  <a:lnTo>
                    <a:pt x="72" y="5"/>
                  </a:lnTo>
                  <a:lnTo>
                    <a:pt x="66" y="9"/>
                  </a:lnTo>
                  <a:lnTo>
                    <a:pt x="62" y="15"/>
                  </a:lnTo>
                  <a:lnTo>
                    <a:pt x="59" y="19"/>
                  </a:lnTo>
                  <a:lnTo>
                    <a:pt x="58" y="21"/>
                  </a:lnTo>
                  <a:lnTo>
                    <a:pt x="57" y="19"/>
                  </a:lnTo>
                  <a:lnTo>
                    <a:pt x="55" y="14"/>
                  </a:lnTo>
                  <a:lnTo>
                    <a:pt x="50" y="8"/>
                  </a:lnTo>
                  <a:lnTo>
                    <a:pt x="44" y="2"/>
                  </a:lnTo>
                  <a:lnTo>
                    <a:pt x="36" y="0"/>
                  </a:lnTo>
                  <a:lnTo>
                    <a:pt x="27" y="2"/>
                  </a:lnTo>
                  <a:lnTo>
                    <a:pt x="17" y="12"/>
                  </a:lnTo>
                  <a:lnTo>
                    <a:pt x="6" y="30"/>
                  </a:lnTo>
                  <a:lnTo>
                    <a:pt x="2" y="40"/>
                  </a:lnTo>
                  <a:lnTo>
                    <a:pt x="0" y="49"/>
                  </a:lnTo>
                  <a:lnTo>
                    <a:pt x="1" y="56"/>
                  </a:lnTo>
                  <a:lnTo>
                    <a:pt x="4" y="62"/>
                  </a:lnTo>
                  <a:lnTo>
                    <a:pt x="9" y="67"/>
                  </a:lnTo>
                  <a:lnTo>
                    <a:pt x="13" y="71"/>
                  </a:lnTo>
                  <a:lnTo>
                    <a:pt x="19" y="74"/>
                  </a:lnTo>
                  <a:lnTo>
                    <a:pt x="23" y="7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91" name="Freeform 159"/>
            <p:cNvSpPr>
              <a:spLocks/>
            </p:cNvSpPr>
            <p:nvPr/>
          </p:nvSpPr>
          <p:spPr bwMode="auto">
            <a:xfrm>
              <a:off x="4649" y="2238"/>
              <a:ext cx="22" cy="216"/>
            </a:xfrm>
            <a:custGeom>
              <a:avLst/>
              <a:gdLst/>
              <a:ahLst/>
              <a:cxnLst>
                <a:cxn ang="0">
                  <a:pos x="8" y="0"/>
                </a:cxn>
                <a:cxn ang="0">
                  <a:pos x="31" y="37"/>
                </a:cxn>
                <a:cxn ang="0">
                  <a:pos x="17" y="46"/>
                </a:cxn>
                <a:cxn ang="0">
                  <a:pos x="0" y="14"/>
                </a:cxn>
                <a:cxn ang="0">
                  <a:pos x="8" y="0"/>
                </a:cxn>
              </a:cxnLst>
              <a:rect l="0" t="0" r="r" b="b"/>
              <a:pathLst>
                <a:path w="32" h="47">
                  <a:moveTo>
                    <a:pt x="8" y="0"/>
                  </a:moveTo>
                  <a:lnTo>
                    <a:pt x="31" y="37"/>
                  </a:lnTo>
                  <a:lnTo>
                    <a:pt x="17" y="46"/>
                  </a:lnTo>
                  <a:lnTo>
                    <a:pt x="0" y="14"/>
                  </a:lnTo>
                  <a:lnTo>
                    <a:pt x="8"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92" name="Freeform 160"/>
            <p:cNvSpPr>
              <a:spLocks/>
            </p:cNvSpPr>
            <p:nvPr/>
          </p:nvSpPr>
          <p:spPr bwMode="auto">
            <a:xfrm>
              <a:off x="4582" y="2221"/>
              <a:ext cx="26" cy="216"/>
            </a:xfrm>
            <a:custGeom>
              <a:avLst/>
              <a:gdLst/>
              <a:ahLst/>
              <a:cxnLst>
                <a:cxn ang="0">
                  <a:pos x="9" y="35"/>
                </a:cxn>
                <a:cxn ang="0">
                  <a:pos x="0" y="29"/>
                </a:cxn>
                <a:cxn ang="0">
                  <a:pos x="26" y="0"/>
                </a:cxn>
                <a:cxn ang="0">
                  <a:pos x="38" y="12"/>
                </a:cxn>
                <a:cxn ang="0">
                  <a:pos x="9" y="35"/>
                </a:cxn>
              </a:cxnLst>
              <a:rect l="0" t="0" r="r" b="b"/>
              <a:pathLst>
                <a:path w="39" h="36">
                  <a:moveTo>
                    <a:pt x="9" y="35"/>
                  </a:moveTo>
                  <a:lnTo>
                    <a:pt x="0" y="29"/>
                  </a:lnTo>
                  <a:lnTo>
                    <a:pt x="26" y="0"/>
                  </a:lnTo>
                  <a:lnTo>
                    <a:pt x="38" y="12"/>
                  </a:lnTo>
                  <a:lnTo>
                    <a:pt x="9" y="35"/>
                  </a:lnTo>
                </a:path>
              </a:pathLst>
            </a:custGeom>
            <a:noFill/>
            <a:ln w="12700" cap="rnd" cmpd="sng">
              <a:solidFill>
                <a:schemeClr val="tx1"/>
              </a:solidFill>
              <a:prstDash val="solid"/>
              <a:round/>
              <a:headEnd type="none" w="med" len="med"/>
              <a:tailEnd type="none" w="med" len="med"/>
            </a:ln>
            <a:effectLst/>
          </p:spPr>
          <p:txBody>
            <a:bodyPr lIns="90463" tIns="44437" rIns="90463" bIns="44437">
              <a:spAutoFit/>
            </a:bodyPr>
            <a:lstStyle/>
            <a:p>
              <a:endParaRPr lang="en-US"/>
            </a:p>
          </p:txBody>
        </p:sp>
        <p:sp>
          <p:nvSpPr>
            <p:cNvPr id="172193" name="Freeform 161"/>
            <p:cNvSpPr>
              <a:spLocks/>
            </p:cNvSpPr>
            <p:nvPr/>
          </p:nvSpPr>
          <p:spPr bwMode="auto">
            <a:xfrm>
              <a:off x="4599" y="2283"/>
              <a:ext cx="5" cy="216"/>
            </a:xfrm>
            <a:custGeom>
              <a:avLst/>
              <a:gdLst/>
              <a:ahLst/>
              <a:cxnLst>
                <a:cxn ang="0">
                  <a:pos x="3" y="14"/>
                </a:cxn>
                <a:cxn ang="0">
                  <a:pos x="4" y="14"/>
                </a:cxn>
                <a:cxn ang="0">
                  <a:pos x="5" y="13"/>
                </a:cxn>
                <a:cxn ang="0">
                  <a:pos x="6" y="10"/>
                </a:cxn>
                <a:cxn ang="0">
                  <a:pos x="6" y="7"/>
                </a:cxn>
                <a:cxn ang="0">
                  <a:pos x="6" y="4"/>
                </a:cxn>
                <a:cxn ang="0">
                  <a:pos x="5" y="2"/>
                </a:cxn>
                <a:cxn ang="0">
                  <a:pos x="4" y="1"/>
                </a:cxn>
                <a:cxn ang="0">
                  <a:pos x="3" y="0"/>
                </a:cxn>
                <a:cxn ang="0">
                  <a:pos x="2" y="1"/>
                </a:cxn>
                <a:cxn ang="0">
                  <a:pos x="1" y="2"/>
                </a:cxn>
                <a:cxn ang="0">
                  <a:pos x="0" y="4"/>
                </a:cxn>
                <a:cxn ang="0">
                  <a:pos x="0" y="7"/>
                </a:cxn>
                <a:cxn ang="0">
                  <a:pos x="0" y="10"/>
                </a:cxn>
                <a:cxn ang="0">
                  <a:pos x="1" y="13"/>
                </a:cxn>
                <a:cxn ang="0">
                  <a:pos x="2" y="14"/>
                </a:cxn>
                <a:cxn ang="0">
                  <a:pos x="3" y="14"/>
                </a:cxn>
              </a:cxnLst>
              <a:rect l="0" t="0" r="r" b="b"/>
              <a:pathLst>
                <a:path w="7" h="15">
                  <a:moveTo>
                    <a:pt x="3" y="14"/>
                  </a:moveTo>
                  <a:lnTo>
                    <a:pt x="4" y="14"/>
                  </a:lnTo>
                  <a:lnTo>
                    <a:pt x="5" y="13"/>
                  </a:lnTo>
                  <a:lnTo>
                    <a:pt x="6" y="10"/>
                  </a:lnTo>
                  <a:lnTo>
                    <a:pt x="6" y="7"/>
                  </a:lnTo>
                  <a:lnTo>
                    <a:pt x="6" y="4"/>
                  </a:lnTo>
                  <a:lnTo>
                    <a:pt x="5" y="2"/>
                  </a:lnTo>
                  <a:lnTo>
                    <a:pt x="4" y="1"/>
                  </a:lnTo>
                  <a:lnTo>
                    <a:pt x="3" y="0"/>
                  </a:lnTo>
                  <a:lnTo>
                    <a:pt x="2" y="1"/>
                  </a:lnTo>
                  <a:lnTo>
                    <a:pt x="1" y="2"/>
                  </a:lnTo>
                  <a:lnTo>
                    <a:pt x="0" y="4"/>
                  </a:lnTo>
                  <a:lnTo>
                    <a:pt x="0" y="7"/>
                  </a:lnTo>
                  <a:lnTo>
                    <a:pt x="0" y="10"/>
                  </a:lnTo>
                  <a:lnTo>
                    <a:pt x="1" y="13"/>
                  </a:lnTo>
                  <a:lnTo>
                    <a:pt x="2" y="14"/>
                  </a:lnTo>
                  <a:lnTo>
                    <a:pt x="3" y="14"/>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94" name="Freeform 162"/>
            <p:cNvSpPr>
              <a:spLocks/>
            </p:cNvSpPr>
            <p:nvPr/>
          </p:nvSpPr>
          <p:spPr bwMode="auto">
            <a:xfrm>
              <a:off x="4599" y="2283"/>
              <a:ext cx="9" cy="216"/>
            </a:xfrm>
            <a:custGeom>
              <a:avLst/>
              <a:gdLst/>
              <a:ahLst/>
              <a:cxnLst>
                <a:cxn ang="0">
                  <a:pos x="5" y="20"/>
                </a:cxn>
                <a:cxn ang="0">
                  <a:pos x="5" y="20"/>
                </a:cxn>
                <a:cxn ang="0">
                  <a:pos x="8" y="20"/>
                </a:cxn>
                <a:cxn ang="0">
                  <a:pos x="10" y="18"/>
                </a:cxn>
                <a:cxn ang="0">
                  <a:pos x="11" y="14"/>
                </a:cxn>
                <a:cxn ang="0">
                  <a:pos x="12" y="10"/>
                </a:cxn>
                <a:cxn ang="0">
                  <a:pos x="11" y="6"/>
                </a:cxn>
                <a:cxn ang="0">
                  <a:pos x="10" y="3"/>
                </a:cxn>
                <a:cxn ang="0">
                  <a:pos x="8" y="1"/>
                </a:cxn>
                <a:cxn ang="0">
                  <a:pos x="5" y="0"/>
                </a:cxn>
                <a:cxn ang="0">
                  <a:pos x="3" y="1"/>
                </a:cxn>
                <a:cxn ang="0">
                  <a:pos x="1" y="3"/>
                </a:cxn>
                <a:cxn ang="0">
                  <a:pos x="0" y="6"/>
                </a:cxn>
                <a:cxn ang="0">
                  <a:pos x="0" y="10"/>
                </a:cxn>
                <a:cxn ang="0">
                  <a:pos x="0" y="14"/>
                </a:cxn>
                <a:cxn ang="0">
                  <a:pos x="1" y="18"/>
                </a:cxn>
                <a:cxn ang="0">
                  <a:pos x="3" y="20"/>
                </a:cxn>
                <a:cxn ang="0">
                  <a:pos x="5" y="20"/>
                </a:cxn>
              </a:cxnLst>
              <a:rect l="0" t="0" r="r" b="b"/>
              <a:pathLst>
                <a:path w="13" h="21">
                  <a:moveTo>
                    <a:pt x="5" y="20"/>
                  </a:moveTo>
                  <a:lnTo>
                    <a:pt x="5" y="20"/>
                  </a:lnTo>
                  <a:lnTo>
                    <a:pt x="8" y="20"/>
                  </a:lnTo>
                  <a:lnTo>
                    <a:pt x="10" y="18"/>
                  </a:lnTo>
                  <a:lnTo>
                    <a:pt x="11" y="14"/>
                  </a:lnTo>
                  <a:lnTo>
                    <a:pt x="12" y="10"/>
                  </a:lnTo>
                  <a:lnTo>
                    <a:pt x="11" y="6"/>
                  </a:lnTo>
                  <a:lnTo>
                    <a:pt x="10" y="3"/>
                  </a:lnTo>
                  <a:lnTo>
                    <a:pt x="8" y="1"/>
                  </a:lnTo>
                  <a:lnTo>
                    <a:pt x="5" y="0"/>
                  </a:lnTo>
                  <a:lnTo>
                    <a:pt x="3" y="1"/>
                  </a:lnTo>
                  <a:lnTo>
                    <a:pt x="1" y="3"/>
                  </a:lnTo>
                  <a:lnTo>
                    <a:pt x="0" y="6"/>
                  </a:lnTo>
                  <a:lnTo>
                    <a:pt x="0" y="10"/>
                  </a:lnTo>
                  <a:lnTo>
                    <a:pt x="0" y="14"/>
                  </a:lnTo>
                  <a:lnTo>
                    <a:pt x="1" y="18"/>
                  </a:lnTo>
                  <a:lnTo>
                    <a:pt x="3" y="20"/>
                  </a:lnTo>
                  <a:lnTo>
                    <a:pt x="5" y="2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95" name="Freeform 163"/>
            <p:cNvSpPr>
              <a:spLocks/>
            </p:cNvSpPr>
            <p:nvPr/>
          </p:nvSpPr>
          <p:spPr bwMode="auto">
            <a:xfrm>
              <a:off x="4623" y="2289"/>
              <a:ext cx="5" cy="216"/>
            </a:xfrm>
            <a:custGeom>
              <a:avLst/>
              <a:gdLst/>
              <a:ahLst/>
              <a:cxnLst>
                <a:cxn ang="0">
                  <a:pos x="3" y="15"/>
                </a:cxn>
                <a:cxn ang="0">
                  <a:pos x="4" y="14"/>
                </a:cxn>
                <a:cxn ang="0">
                  <a:pos x="5" y="13"/>
                </a:cxn>
                <a:cxn ang="0">
                  <a:pos x="6" y="11"/>
                </a:cxn>
                <a:cxn ang="0">
                  <a:pos x="6" y="8"/>
                </a:cxn>
                <a:cxn ang="0">
                  <a:pos x="6" y="4"/>
                </a:cxn>
                <a:cxn ang="0">
                  <a:pos x="5" y="2"/>
                </a:cxn>
                <a:cxn ang="0">
                  <a:pos x="4" y="1"/>
                </a:cxn>
                <a:cxn ang="0">
                  <a:pos x="3" y="0"/>
                </a:cxn>
                <a:cxn ang="0">
                  <a:pos x="2" y="1"/>
                </a:cxn>
                <a:cxn ang="0">
                  <a:pos x="1" y="2"/>
                </a:cxn>
                <a:cxn ang="0">
                  <a:pos x="1" y="4"/>
                </a:cxn>
                <a:cxn ang="0">
                  <a:pos x="0" y="8"/>
                </a:cxn>
                <a:cxn ang="0">
                  <a:pos x="1" y="11"/>
                </a:cxn>
                <a:cxn ang="0">
                  <a:pos x="1" y="13"/>
                </a:cxn>
                <a:cxn ang="0">
                  <a:pos x="2" y="14"/>
                </a:cxn>
                <a:cxn ang="0">
                  <a:pos x="3" y="15"/>
                </a:cxn>
              </a:cxnLst>
              <a:rect l="0" t="0" r="r" b="b"/>
              <a:pathLst>
                <a:path w="7" h="16">
                  <a:moveTo>
                    <a:pt x="3" y="15"/>
                  </a:moveTo>
                  <a:lnTo>
                    <a:pt x="4" y="14"/>
                  </a:lnTo>
                  <a:lnTo>
                    <a:pt x="5" y="13"/>
                  </a:lnTo>
                  <a:lnTo>
                    <a:pt x="6" y="11"/>
                  </a:lnTo>
                  <a:lnTo>
                    <a:pt x="6" y="8"/>
                  </a:lnTo>
                  <a:lnTo>
                    <a:pt x="6" y="4"/>
                  </a:lnTo>
                  <a:lnTo>
                    <a:pt x="5" y="2"/>
                  </a:lnTo>
                  <a:lnTo>
                    <a:pt x="4" y="1"/>
                  </a:lnTo>
                  <a:lnTo>
                    <a:pt x="3" y="0"/>
                  </a:lnTo>
                  <a:lnTo>
                    <a:pt x="2" y="1"/>
                  </a:lnTo>
                  <a:lnTo>
                    <a:pt x="1" y="2"/>
                  </a:lnTo>
                  <a:lnTo>
                    <a:pt x="1" y="4"/>
                  </a:lnTo>
                  <a:lnTo>
                    <a:pt x="0" y="8"/>
                  </a:lnTo>
                  <a:lnTo>
                    <a:pt x="1" y="11"/>
                  </a:lnTo>
                  <a:lnTo>
                    <a:pt x="1" y="13"/>
                  </a:lnTo>
                  <a:lnTo>
                    <a:pt x="2" y="14"/>
                  </a:lnTo>
                  <a:lnTo>
                    <a:pt x="3" y="15"/>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196" name="Freeform 164"/>
            <p:cNvSpPr>
              <a:spLocks/>
            </p:cNvSpPr>
            <p:nvPr/>
          </p:nvSpPr>
          <p:spPr bwMode="auto">
            <a:xfrm>
              <a:off x="4623" y="2289"/>
              <a:ext cx="9" cy="216"/>
            </a:xfrm>
            <a:custGeom>
              <a:avLst/>
              <a:gdLst/>
              <a:ahLst/>
              <a:cxnLst>
                <a:cxn ang="0">
                  <a:pos x="6" y="21"/>
                </a:cxn>
                <a:cxn ang="0">
                  <a:pos x="6" y="21"/>
                </a:cxn>
                <a:cxn ang="0">
                  <a:pos x="8" y="20"/>
                </a:cxn>
                <a:cxn ang="0">
                  <a:pos x="10" y="18"/>
                </a:cxn>
                <a:cxn ang="0">
                  <a:pos x="11" y="15"/>
                </a:cxn>
                <a:cxn ang="0">
                  <a:pos x="12" y="11"/>
                </a:cxn>
                <a:cxn ang="0">
                  <a:pos x="11" y="6"/>
                </a:cxn>
                <a:cxn ang="0">
                  <a:pos x="10" y="3"/>
                </a:cxn>
                <a:cxn ang="0">
                  <a:pos x="8" y="1"/>
                </a:cxn>
                <a:cxn ang="0">
                  <a:pos x="6" y="0"/>
                </a:cxn>
                <a:cxn ang="0">
                  <a:pos x="4" y="1"/>
                </a:cxn>
                <a:cxn ang="0">
                  <a:pos x="2" y="3"/>
                </a:cxn>
                <a:cxn ang="0">
                  <a:pos x="1" y="6"/>
                </a:cxn>
                <a:cxn ang="0">
                  <a:pos x="0" y="11"/>
                </a:cxn>
                <a:cxn ang="0">
                  <a:pos x="1" y="15"/>
                </a:cxn>
                <a:cxn ang="0">
                  <a:pos x="2" y="18"/>
                </a:cxn>
                <a:cxn ang="0">
                  <a:pos x="4" y="20"/>
                </a:cxn>
                <a:cxn ang="0">
                  <a:pos x="6" y="21"/>
                </a:cxn>
              </a:cxnLst>
              <a:rect l="0" t="0" r="r" b="b"/>
              <a:pathLst>
                <a:path w="13" h="22">
                  <a:moveTo>
                    <a:pt x="6" y="21"/>
                  </a:moveTo>
                  <a:lnTo>
                    <a:pt x="6" y="21"/>
                  </a:lnTo>
                  <a:lnTo>
                    <a:pt x="8" y="20"/>
                  </a:lnTo>
                  <a:lnTo>
                    <a:pt x="10" y="18"/>
                  </a:lnTo>
                  <a:lnTo>
                    <a:pt x="11" y="15"/>
                  </a:lnTo>
                  <a:lnTo>
                    <a:pt x="12" y="11"/>
                  </a:lnTo>
                  <a:lnTo>
                    <a:pt x="11" y="6"/>
                  </a:lnTo>
                  <a:lnTo>
                    <a:pt x="10" y="3"/>
                  </a:lnTo>
                  <a:lnTo>
                    <a:pt x="8" y="1"/>
                  </a:lnTo>
                  <a:lnTo>
                    <a:pt x="6" y="0"/>
                  </a:lnTo>
                  <a:lnTo>
                    <a:pt x="4" y="1"/>
                  </a:lnTo>
                  <a:lnTo>
                    <a:pt x="2" y="3"/>
                  </a:lnTo>
                  <a:lnTo>
                    <a:pt x="1" y="6"/>
                  </a:lnTo>
                  <a:lnTo>
                    <a:pt x="0" y="11"/>
                  </a:lnTo>
                  <a:lnTo>
                    <a:pt x="1" y="15"/>
                  </a:lnTo>
                  <a:lnTo>
                    <a:pt x="2" y="18"/>
                  </a:lnTo>
                  <a:lnTo>
                    <a:pt x="4" y="20"/>
                  </a:lnTo>
                  <a:lnTo>
                    <a:pt x="6" y="2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97" name="Freeform 165"/>
            <p:cNvSpPr>
              <a:spLocks/>
            </p:cNvSpPr>
            <p:nvPr/>
          </p:nvSpPr>
          <p:spPr bwMode="auto">
            <a:xfrm>
              <a:off x="4524" y="2444"/>
              <a:ext cx="143" cy="216"/>
            </a:xfrm>
            <a:custGeom>
              <a:avLst/>
              <a:gdLst/>
              <a:ahLst/>
              <a:cxnLst>
                <a:cxn ang="0">
                  <a:pos x="0" y="181"/>
                </a:cxn>
                <a:cxn ang="0">
                  <a:pos x="0" y="181"/>
                </a:cxn>
                <a:cxn ang="0">
                  <a:pos x="2" y="181"/>
                </a:cxn>
                <a:cxn ang="0">
                  <a:pos x="6" y="181"/>
                </a:cxn>
                <a:cxn ang="0">
                  <a:pos x="13" y="182"/>
                </a:cxn>
                <a:cxn ang="0">
                  <a:pos x="22" y="182"/>
                </a:cxn>
                <a:cxn ang="0">
                  <a:pos x="33" y="183"/>
                </a:cxn>
                <a:cxn ang="0">
                  <a:pos x="46" y="183"/>
                </a:cxn>
                <a:cxn ang="0">
                  <a:pos x="59" y="184"/>
                </a:cxn>
                <a:cxn ang="0">
                  <a:pos x="75" y="184"/>
                </a:cxn>
                <a:cxn ang="0">
                  <a:pos x="90" y="184"/>
                </a:cxn>
                <a:cxn ang="0">
                  <a:pos x="106" y="183"/>
                </a:cxn>
                <a:cxn ang="0">
                  <a:pos x="122" y="182"/>
                </a:cxn>
                <a:cxn ang="0">
                  <a:pos x="137" y="180"/>
                </a:cxn>
                <a:cxn ang="0">
                  <a:pos x="152" y="178"/>
                </a:cxn>
                <a:cxn ang="0">
                  <a:pos x="166" y="175"/>
                </a:cxn>
                <a:cxn ang="0">
                  <a:pos x="179" y="171"/>
                </a:cxn>
                <a:cxn ang="0">
                  <a:pos x="190" y="166"/>
                </a:cxn>
                <a:cxn ang="0">
                  <a:pos x="197" y="161"/>
                </a:cxn>
                <a:cxn ang="0">
                  <a:pos x="202" y="155"/>
                </a:cxn>
                <a:cxn ang="0">
                  <a:pos x="206" y="147"/>
                </a:cxn>
                <a:cxn ang="0">
                  <a:pos x="207" y="137"/>
                </a:cxn>
                <a:cxn ang="0">
                  <a:pos x="208" y="127"/>
                </a:cxn>
                <a:cxn ang="0">
                  <a:pos x="208" y="115"/>
                </a:cxn>
                <a:cxn ang="0">
                  <a:pos x="206" y="104"/>
                </a:cxn>
                <a:cxn ang="0">
                  <a:pos x="204" y="91"/>
                </a:cxn>
                <a:cxn ang="0">
                  <a:pos x="202" y="78"/>
                </a:cxn>
                <a:cxn ang="0">
                  <a:pos x="200" y="66"/>
                </a:cxn>
                <a:cxn ang="0">
                  <a:pos x="198" y="53"/>
                </a:cxn>
                <a:cxn ang="0">
                  <a:pos x="196" y="41"/>
                </a:cxn>
                <a:cxn ang="0">
                  <a:pos x="195" y="29"/>
                </a:cxn>
                <a:cxn ang="0">
                  <a:pos x="195" y="18"/>
                </a:cxn>
                <a:cxn ang="0">
                  <a:pos x="195" y="8"/>
                </a:cxn>
                <a:cxn ang="0">
                  <a:pos x="197" y="0"/>
                </a:cxn>
              </a:cxnLst>
              <a:rect l="0" t="0" r="r" b="b"/>
              <a:pathLst>
                <a:path w="209" h="185">
                  <a:moveTo>
                    <a:pt x="0" y="181"/>
                  </a:moveTo>
                  <a:lnTo>
                    <a:pt x="0" y="181"/>
                  </a:lnTo>
                  <a:lnTo>
                    <a:pt x="2" y="181"/>
                  </a:lnTo>
                  <a:lnTo>
                    <a:pt x="6" y="181"/>
                  </a:lnTo>
                  <a:lnTo>
                    <a:pt x="13" y="182"/>
                  </a:lnTo>
                  <a:lnTo>
                    <a:pt x="22" y="182"/>
                  </a:lnTo>
                  <a:lnTo>
                    <a:pt x="33" y="183"/>
                  </a:lnTo>
                  <a:lnTo>
                    <a:pt x="46" y="183"/>
                  </a:lnTo>
                  <a:lnTo>
                    <a:pt x="59" y="184"/>
                  </a:lnTo>
                  <a:lnTo>
                    <a:pt x="75" y="184"/>
                  </a:lnTo>
                  <a:lnTo>
                    <a:pt x="90" y="184"/>
                  </a:lnTo>
                  <a:lnTo>
                    <a:pt x="106" y="183"/>
                  </a:lnTo>
                  <a:lnTo>
                    <a:pt x="122" y="182"/>
                  </a:lnTo>
                  <a:lnTo>
                    <a:pt x="137" y="180"/>
                  </a:lnTo>
                  <a:lnTo>
                    <a:pt x="152" y="178"/>
                  </a:lnTo>
                  <a:lnTo>
                    <a:pt x="166" y="175"/>
                  </a:lnTo>
                  <a:lnTo>
                    <a:pt x="179" y="171"/>
                  </a:lnTo>
                  <a:lnTo>
                    <a:pt x="190" y="166"/>
                  </a:lnTo>
                  <a:lnTo>
                    <a:pt x="197" y="161"/>
                  </a:lnTo>
                  <a:lnTo>
                    <a:pt x="202" y="155"/>
                  </a:lnTo>
                  <a:lnTo>
                    <a:pt x="206" y="147"/>
                  </a:lnTo>
                  <a:lnTo>
                    <a:pt x="207" y="137"/>
                  </a:lnTo>
                  <a:lnTo>
                    <a:pt x="208" y="127"/>
                  </a:lnTo>
                  <a:lnTo>
                    <a:pt x="208" y="115"/>
                  </a:lnTo>
                  <a:lnTo>
                    <a:pt x="206" y="104"/>
                  </a:lnTo>
                  <a:lnTo>
                    <a:pt x="204" y="91"/>
                  </a:lnTo>
                  <a:lnTo>
                    <a:pt x="202" y="78"/>
                  </a:lnTo>
                  <a:lnTo>
                    <a:pt x="200" y="66"/>
                  </a:lnTo>
                  <a:lnTo>
                    <a:pt x="198" y="53"/>
                  </a:lnTo>
                  <a:lnTo>
                    <a:pt x="196" y="41"/>
                  </a:lnTo>
                  <a:lnTo>
                    <a:pt x="195" y="29"/>
                  </a:lnTo>
                  <a:lnTo>
                    <a:pt x="195" y="18"/>
                  </a:lnTo>
                  <a:lnTo>
                    <a:pt x="195" y="8"/>
                  </a:lnTo>
                  <a:lnTo>
                    <a:pt x="197"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98" name="Freeform 166"/>
            <p:cNvSpPr>
              <a:spLocks/>
            </p:cNvSpPr>
            <p:nvPr/>
          </p:nvSpPr>
          <p:spPr bwMode="auto">
            <a:xfrm>
              <a:off x="4636" y="2415"/>
              <a:ext cx="43" cy="216"/>
            </a:xfrm>
            <a:custGeom>
              <a:avLst/>
              <a:gdLst/>
              <a:ahLst/>
              <a:cxnLst>
                <a:cxn ang="0">
                  <a:pos x="0" y="21"/>
                </a:cxn>
                <a:cxn ang="0">
                  <a:pos x="0" y="21"/>
                </a:cxn>
                <a:cxn ang="0">
                  <a:pos x="2" y="19"/>
                </a:cxn>
                <a:cxn ang="0">
                  <a:pos x="6" y="14"/>
                </a:cxn>
                <a:cxn ang="0">
                  <a:pos x="11" y="8"/>
                </a:cxn>
                <a:cxn ang="0">
                  <a:pos x="19" y="3"/>
                </a:cxn>
                <a:cxn ang="0">
                  <a:pos x="28" y="0"/>
                </a:cxn>
                <a:cxn ang="0">
                  <a:pos x="38" y="1"/>
                </a:cxn>
                <a:cxn ang="0">
                  <a:pos x="50" y="7"/>
                </a:cxn>
                <a:cxn ang="0">
                  <a:pos x="62" y="21"/>
                </a:cxn>
              </a:cxnLst>
              <a:rect l="0" t="0" r="r" b="b"/>
              <a:pathLst>
                <a:path w="63" h="22">
                  <a:moveTo>
                    <a:pt x="0" y="21"/>
                  </a:moveTo>
                  <a:lnTo>
                    <a:pt x="0" y="21"/>
                  </a:lnTo>
                  <a:lnTo>
                    <a:pt x="2" y="19"/>
                  </a:lnTo>
                  <a:lnTo>
                    <a:pt x="6" y="14"/>
                  </a:lnTo>
                  <a:lnTo>
                    <a:pt x="11" y="8"/>
                  </a:lnTo>
                  <a:lnTo>
                    <a:pt x="19" y="3"/>
                  </a:lnTo>
                  <a:lnTo>
                    <a:pt x="28" y="0"/>
                  </a:lnTo>
                  <a:lnTo>
                    <a:pt x="38" y="1"/>
                  </a:lnTo>
                  <a:lnTo>
                    <a:pt x="50" y="7"/>
                  </a:lnTo>
                  <a:lnTo>
                    <a:pt x="62" y="2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199" name="Freeform 167"/>
            <p:cNvSpPr>
              <a:spLocks/>
            </p:cNvSpPr>
            <p:nvPr/>
          </p:nvSpPr>
          <p:spPr bwMode="auto">
            <a:xfrm>
              <a:off x="4662" y="2727"/>
              <a:ext cx="127" cy="216"/>
            </a:xfrm>
            <a:custGeom>
              <a:avLst/>
              <a:gdLst/>
              <a:ahLst/>
              <a:cxnLst>
                <a:cxn ang="0">
                  <a:pos x="0" y="438"/>
                </a:cxn>
                <a:cxn ang="0">
                  <a:pos x="0" y="0"/>
                </a:cxn>
                <a:cxn ang="0">
                  <a:pos x="186" y="219"/>
                </a:cxn>
                <a:cxn ang="0">
                  <a:pos x="186" y="657"/>
                </a:cxn>
                <a:cxn ang="0">
                  <a:pos x="0" y="438"/>
                </a:cxn>
              </a:cxnLst>
              <a:rect l="0" t="0" r="r" b="b"/>
              <a:pathLst>
                <a:path w="187" h="658">
                  <a:moveTo>
                    <a:pt x="0" y="438"/>
                  </a:moveTo>
                  <a:lnTo>
                    <a:pt x="0" y="0"/>
                  </a:lnTo>
                  <a:lnTo>
                    <a:pt x="186" y="219"/>
                  </a:lnTo>
                  <a:lnTo>
                    <a:pt x="186" y="657"/>
                  </a:lnTo>
                  <a:lnTo>
                    <a:pt x="0" y="438"/>
                  </a:lnTo>
                </a:path>
              </a:pathLst>
            </a:custGeom>
            <a:solidFill>
              <a:srgbClr val="51DC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00" name="Freeform 168"/>
            <p:cNvSpPr>
              <a:spLocks/>
            </p:cNvSpPr>
            <p:nvPr/>
          </p:nvSpPr>
          <p:spPr bwMode="auto">
            <a:xfrm>
              <a:off x="4662" y="2727"/>
              <a:ext cx="132" cy="216"/>
            </a:xfrm>
            <a:custGeom>
              <a:avLst/>
              <a:gdLst/>
              <a:ahLst/>
              <a:cxnLst>
                <a:cxn ang="0">
                  <a:pos x="0" y="442"/>
                </a:cxn>
                <a:cxn ang="0">
                  <a:pos x="0" y="0"/>
                </a:cxn>
                <a:cxn ang="0">
                  <a:pos x="192" y="221"/>
                </a:cxn>
                <a:cxn ang="0">
                  <a:pos x="192" y="663"/>
                </a:cxn>
                <a:cxn ang="0">
                  <a:pos x="0" y="442"/>
                </a:cxn>
              </a:cxnLst>
              <a:rect l="0" t="0" r="r" b="b"/>
              <a:pathLst>
                <a:path w="193" h="664">
                  <a:moveTo>
                    <a:pt x="0" y="442"/>
                  </a:moveTo>
                  <a:lnTo>
                    <a:pt x="0" y="0"/>
                  </a:lnTo>
                  <a:lnTo>
                    <a:pt x="192" y="221"/>
                  </a:lnTo>
                  <a:lnTo>
                    <a:pt x="192" y="663"/>
                  </a:lnTo>
                  <a:lnTo>
                    <a:pt x="0" y="44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01" name="Freeform 169"/>
            <p:cNvSpPr>
              <a:spLocks/>
            </p:cNvSpPr>
            <p:nvPr/>
          </p:nvSpPr>
          <p:spPr bwMode="auto">
            <a:xfrm>
              <a:off x="4793" y="2906"/>
              <a:ext cx="41" cy="216"/>
            </a:xfrm>
            <a:custGeom>
              <a:avLst/>
              <a:gdLst/>
              <a:ahLst/>
              <a:cxnLst>
                <a:cxn ang="0">
                  <a:pos x="59" y="436"/>
                </a:cxn>
                <a:cxn ang="0">
                  <a:pos x="59" y="0"/>
                </a:cxn>
                <a:cxn ang="0">
                  <a:pos x="0" y="0"/>
                </a:cxn>
                <a:cxn ang="0">
                  <a:pos x="0" y="436"/>
                </a:cxn>
                <a:cxn ang="0">
                  <a:pos x="59" y="436"/>
                </a:cxn>
              </a:cxnLst>
              <a:rect l="0" t="0" r="r" b="b"/>
              <a:pathLst>
                <a:path w="60" h="437">
                  <a:moveTo>
                    <a:pt x="59" y="436"/>
                  </a:moveTo>
                  <a:lnTo>
                    <a:pt x="59" y="0"/>
                  </a:lnTo>
                  <a:lnTo>
                    <a:pt x="0" y="0"/>
                  </a:lnTo>
                  <a:lnTo>
                    <a:pt x="0" y="436"/>
                  </a:lnTo>
                  <a:lnTo>
                    <a:pt x="59" y="436"/>
                  </a:lnTo>
                </a:path>
              </a:pathLst>
            </a:custGeom>
            <a:solidFill>
              <a:srgbClr val="CCCCCC"/>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02" name="Freeform 170"/>
            <p:cNvSpPr>
              <a:spLocks/>
            </p:cNvSpPr>
            <p:nvPr/>
          </p:nvSpPr>
          <p:spPr bwMode="auto">
            <a:xfrm>
              <a:off x="4793" y="2906"/>
              <a:ext cx="45" cy="216"/>
            </a:xfrm>
            <a:custGeom>
              <a:avLst/>
              <a:gdLst/>
              <a:ahLst/>
              <a:cxnLst>
                <a:cxn ang="0">
                  <a:pos x="65" y="442"/>
                </a:cxn>
                <a:cxn ang="0">
                  <a:pos x="65" y="0"/>
                </a:cxn>
                <a:cxn ang="0">
                  <a:pos x="0" y="0"/>
                </a:cxn>
                <a:cxn ang="0">
                  <a:pos x="0" y="442"/>
                </a:cxn>
                <a:cxn ang="0">
                  <a:pos x="65" y="442"/>
                </a:cxn>
              </a:cxnLst>
              <a:rect l="0" t="0" r="r" b="b"/>
              <a:pathLst>
                <a:path w="66" h="443">
                  <a:moveTo>
                    <a:pt x="65" y="442"/>
                  </a:moveTo>
                  <a:lnTo>
                    <a:pt x="65" y="0"/>
                  </a:lnTo>
                  <a:lnTo>
                    <a:pt x="0" y="0"/>
                  </a:lnTo>
                  <a:lnTo>
                    <a:pt x="0" y="442"/>
                  </a:lnTo>
                  <a:lnTo>
                    <a:pt x="65" y="442"/>
                  </a:lnTo>
                </a:path>
              </a:pathLst>
            </a:custGeom>
            <a:solidFill>
              <a:srgbClr val="51DC00"/>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03" name="Freeform 171"/>
            <p:cNvSpPr>
              <a:spLocks/>
            </p:cNvSpPr>
            <p:nvPr/>
          </p:nvSpPr>
          <p:spPr bwMode="auto">
            <a:xfrm>
              <a:off x="4662" y="2727"/>
              <a:ext cx="172" cy="216"/>
            </a:xfrm>
            <a:custGeom>
              <a:avLst/>
              <a:gdLst/>
              <a:ahLst/>
              <a:cxnLst>
                <a:cxn ang="0">
                  <a:pos x="188" y="215"/>
                </a:cxn>
                <a:cxn ang="0">
                  <a:pos x="251" y="215"/>
                </a:cxn>
                <a:cxn ang="0">
                  <a:pos x="60" y="4"/>
                </a:cxn>
                <a:cxn ang="0">
                  <a:pos x="0" y="0"/>
                </a:cxn>
                <a:cxn ang="0">
                  <a:pos x="188" y="215"/>
                </a:cxn>
              </a:cxnLst>
              <a:rect l="0" t="0" r="r" b="b"/>
              <a:pathLst>
                <a:path w="252" h="216">
                  <a:moveTo>
                    <a:pt x="188" y="215"/>
                  </a:moveTo>
                  <a:lnTo>
                    <a:pt x="251" y="215"/>
                  </a:lnTo>
                  <a:lnTo>
                    <a:pt x="60" y="4"/>
                  </a:lnTo>
                  <a:lnTo>
                    <a:pt x="0" y="0"/>
                  </a:lnTo>
                  <a:lnTo>
                    <a:pt x="188" y="215"/>
                  </a:lnTo>
                </a:path>
              </a:pathLst>
            </a:custGeom>
            <a:solidFill>
              <a:srgbClr val="51DC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04" name="Freeform 172"/>
            <p:cNvSpPr>
              <a:spLocks/>
            </p:cNvSpPr>
            <p:nvPr/>
          </p:nvSpPr>
          <p:spPr bwMode="auto">
            <a:xfrm>
              <a:off x="4662" y="2727"/>
              <a:ext cx="176" cy="216"/>
            </a:xfrm>
            <a:custGeom>
              <a:avLst/>
              <a:gdLst/>
              <a:ahLst/>
              <a:cxnLst>
                <a:cxn ang="0">
                  <a:pos x="192" y="221"/>
                </a:cxn>
                <a:cxn ang="0">
                  <a:pos x="257" y="221"/>
                </a:cxn>
                <a:cxn ang="0">
                  <a:pos x="61" y="4"/>
                </a:cxn>
                <a:cxn ang="0">
                  <a:pos x="0" y="0"/>
                </a:cxn>
                <a:cxn ang="0">
                  <a:pos x="192" y="221"/>
                </a:cxn>
              </a:cxnLst>
              <a:rect l="0" t="0" r="r" b="b"/>
              <a:pathLst>
                <a:path w="258" h="222">
                  <a:moveTo>
                    <a:pt x="192" y="221"/>
                  </a:moveTo>
                  <a:lnTo>
                    <a:pt x="257" y="221"/>
                  </a:lnTo>
                  <a:lnTo>
                    <a:pt x="61" y="4"/>
                  </a:lnTo>
                  <a:lnTo>
                    <a:pt x="0" y="0"/>
                  </a:lnTo>
                  <a:lnTo>
                    <a:pt x="192" y="22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05" name="Freeform 173"/>
            <p:cNvSpPr>
              <a:spLocks/>
            </p:cNvSpPr>
            <p:nvPr/>
          </p:nvSpPr>
          <p:spPr bwMode="auto">
            <a:xfrm>
              <a:off x="4313" y="3158"/>
              <a:ext cx="451" cy="216"/>
            </a:xfrm>
            <a:custGeom>
              <a:avLst/>
              <a:gdLst/>
              <a:ahLst/>
              <a:cxnLst>
                <a:cxn ang="0">
                  <a:pos x="0" y="0"/>
                </a:cxn>
                <a:cxn ang="0">
                  <a:pos x="143" y="164"/>
                </a:cxn>
                <a:cxn ang="0">
                  <a:pos x="659" y="164"/>
                </a:cxn>
                <a:cxn ang="0">
                  <a:pos x="517" y="0"/>
                </a:cxn>
                <a:cxn ang="0">
                  <a:pos x="0" y="0"/>
                </a:cxn>
              </a:cxnLst>
              <a:rect l="0" t="0" r="r" b="b"/>
              <a:pathLst>
                <a:path w="660" h="165">
                  <a:moveTo>
                    <a:pt x="0" y="0"/>
                  </a:moveTo>
                  <a:lnTo>
                    <a:pt x="143" y="164"/>
                  </a:lnTo>
                  <a:lnTo>
                    <a:pt x="659" y="164"/>
                  </a:lnTo>
                  <a:lnTo>
                    <a:pt x="517" y="0"/>
                  </a:lnTo>
                  <a:lnTo>
                    <a:pt x="0" y="0"/>
                  </a:lnTo>
                </a:path>
              </a:pathLst>
            </a:custGeom>
            <a:solidFill>
              <a:srgbClr val="51DC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06" name="Freeform 174"/>
            <p:cNvSpPr>
              <a:spLocks/>
            </p:cNvSpPr>
            <p:nvPr/>
          </p:nvSpPr>
          <p:spPr bwMode="auto">
            <a:xfrm>
              <a:off x="4313" y="3158"/>
              <a:ext cx="455" cy="216"/>
            </a:xfrm>
            <a:custGeom>
              <a:avLst/>
              <a:gdLst/>
              <a:ahLst/>
              <a:cxnLst>
                <a:cxn ang="0">
                  <a:pos x="0" y="0"/>
                </a:cxn>
                <a:cxn ang="0">
                  <a:pos x="144" y="170"/>
                </a:cxn>
                <a:cxn ang="0">
                  <a:pos x="665" y="170"/>
                </a:cxn>
                <a:cxn ang="0">
                  <a:pos x="522" y="0"/>
                </a:cxn>
                <a:cxn ang="0">
                  <a:pos x="0" y="0"/>
                </a:cxn>
              </a:cxnLst>
              <a:rect l="0" t="0" r="r" b="b"/>
              <a:pathLst>
                <a:path w="666" h="171">
                  <a:moveTo>
                    <a:pt x="0" y="0"/>
                  </a:moveTo>
                  <a:lnTo>
                    <a:pt x="144" y="170"/>
                  </a:lnTo>
                  <a:lnTo>
                    <a:pt x="665" y="170"/>
                  </a:lnTo>
                  <a:lnTo>
                    <a:pt x="522" y="0"/>
                  </a:lnTo>
                  <a:lnTo>
                    <a:pt x="0"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07" name="Freeform 175"/>
            <p:cNvSpPr>
              <a:spLocks/>
            </p:cNvSpPr>
            <p:nvPr/>
          </p:nvSpPr>
          <p:spPr bwMode="auto">
            <a:xfrm>
              <a:off x="4397" y="3093"/>
              <a:ext cx="339" cy="216"/>
            </a:xfrm>
            <a:custGeom>
              <a:avLst/>
              <a:gdLst/>
              <a:ahLst/>
              <a:cxnLst>
                <a:cxn ang="0">
                  <a:pos x="483" y="59"/>
                </a:cxn>
                <a:cxn ang="0">
                  <a:pos x="487" y="62"/>
                </a:cxn>
                <a:cxn ang="0">
                  <a:pos x="494" y="70"/>
                </a:cxn>
                <a:cxn ang="0">
                  <a:pos x="496" y="84"/>
                </a:cxn>
                <a:cxn ang="0">
                  <a:pos x="483" y="102"/>
                </a:cxn>
                <a:cxn ang="0">
                  <a:pos x="467" y="120"/>
                </a:cxn>
                <a:cxn ang="0">
                  <a:pos x="460" y="135"/>
                </a:cxn>
                <a:cxn ang="0">
                  <a:pos x="455" y="148"/>
                </a:cxn>
                <a:cxn ang="0">
                  <a:pos x="448" y="162"/>
                </a:cxn>
                <a:cxn ang="0">
                  <a:pos x="439" y="177"/>
                </a:cxn>
                <a:cxn ang="0">
                  <a:pos x="430" y="188"/>
                </a:cxn>
                <a:cxn ang="0">
                  <a:pos x="417" y="196"/>
                </a:cxn>
                <a:cxn ang="0">
                  <a:pos x="393" y="197"/>
                </a:cxn>
                <a:cxn ang="0">
                  <a:pos x="380" y="196"/>
                </a:cxn>
                <a:cxn ang="0">
                  <a:pos x="369" y="196"/>
                </a:cxn>
                <a:cxn ang="0">
                  <a:pos x="359" y="196"/>
                </a:cxn>
                <a:cxn ang="0">
                  <a:pos x="349" y="197"/>
                </a:cxn>
                <a:cxn ang="0">
                  <a:pos x="340" y="198"/>
                </a:cxn>
                <a:cxn ang="0">
                  <a:pos x="329" y="199"/>
                </a:cxn>
                <a:cxn ang="0">
                  <a:pos x="318" y="200"/>
                </a:cxn>
                <a:cxn ang="0">
                  <a:pos x="304" y="200"/>
                </a:cxn>
                <a:cxn ang="0">
                  <a:pos x="288" y="200"/>
                </a:cxn>
                <a:cxn ang="0">
                  <a:pos x="269" y="200"/>
                </a:cxn>
                <a:cxn ang="0">
                  <a:pos x="247" y="200"/>
                </a:cxn>
                <a:cxn ang="0">
                  <a:pos x="224" y="200"/>
                </a:cxn>
                <a:cxn ang="0">
                  <a:pos x="202" y="200"/>
                </a:cxn>
                <a:cxn ang="0">
                  <a:pos x="181" y="200"/>
                </a:cxn>
                <a:cxn ang="0">
                  <a:pos x="162" y="200"/>
                </a:cxn>
                <a:cxn ang="0">
                  <a:pos x="146" y="200"/>
                </a:cxn>
                <a:cxn ang="0">
                  <a:pos x="121" y="201"/>
                </a:cxn>
                <a:cxn ang="0">
                  <a:pos x="99" y="202"/>
                </a:cxn>
                <a:cxn ang="0">
                  <a:pos x="84" y="203"/>
                </a:cxn>
                <a:cxn ang="0">
                  <a:pos x="79" y="204"/>
                </a:cxn>
                <a:cxn ang="0">
                  <a:pos x="243" y="3"/>
                </a:cxn>
              </a:cxnLst>
              <a:rect l="0" t="0" r="r" b="b"/>
              <a:pathLst>
                <a:path w="497" h="205">
                  <a:moveTo>
                    <a:pt x="455" y="70"/>
                  </a:moveTo>
                  <a:lnTo>
                    <a:pt x="483" y="59"/>
                  </a:lnTo>
                  <a:lnTo>
                    <a:pt x="484" y="60"/>
                  </a:lnTo>
                  <a:lnTo>
                    <a:pt x="487" y="62"/>
                  </a:lnTo>
                  <a:lnTo>
                    <a:pt x="491" y="66"/>
                  </a:lnTo>
                  <a:lnTo>
                    <a:pt x="494" y="70"/>
                  </a:lnTo>
                  <a:lnTo>
                    <a:pt x="496" y="77"/>
                  </a:lnTo>
                  <a:lnTo>
                    <a:pt x="496" y="84"/>
                  </a:lnTo>
                  <a:lnTo>
                    <a:pt x="491" y="92"/>
                  </a:lnTo>
                  <a:lnTo>
                    <a:pt x="483" y="102"/>
                  </a:lnTo>
                  <a:lnTo>
                    <a:pt x="474" y="112"/>
                  </a:lnTo>
                  <a:lnTo>
                    <a:pt x="467" y="120"/>
                  </a:lnTo>
                  <a:lnTo>
                    <a:pt x="463" y="127"/>
                  </a:lnTo>
                  <a:lnTo>
                    <a:pt x="460" y="135"/>
                  </a:lnTo>
                  <a:lnTo>
                    <a:pt x="457" y="141"/>
                  </a:lnTo>
                  <a:lnTo>
                    <a:pt x="455" y="148"/>
                  </a:lnTo>
                  <a:lnTo>
                    <a:pt x="452" y="154"/>
                  </a:lnTo>
                  <a:lnTo>
                    <a:pt x="448" y="162"/>
                  </a:lnTo>
                  <a:lnTo>
                    <a:pt x="443" y="170"/>
                  </a:lnTo>
                  <a:lnTo>
                    <a:pt x="439" y="177"/>
                  </a:lnTo>
                  <a:lnTo>
                    <a:pt x="435" y="184"/>
                  </a:lnTo>
                  <a:lnTo>
                    <a:pt x="430" y="188"/>
                  </a:lnTo>
                  <a:lnTo>
                    <a:pt x="425" y="192"/>
                  </a:lnTo>
                  <a:lnTo>
                    <a:pt x="417" y="196"/>
                  </a:lnTo>
                  <a:lnTo>
                    <a:pt x="406" y="197"/>
                  </a:lnTo>
                  <a:lnTo>
                    <a:pt x="393" y="197"/>
                  </a:lnTo>
                  <a:lnTo>
                    <a:pt x="386" y="196"/>
                  </a:lnTo>
                  <a:lnTo>
                    <a:pt x="380" y="196"/>
                  </a:lnTo>
                  <a:lnTo>
                    <a:pt x="373" y="196"/>
                  </a:lnTo>
                  <a:lnTo>
                    <a:pt x="369" y="196"/>
                  </a:lnTo>
                  <a:lnTo>
                    <a:pt x="364" y="196"/>
                  </a:lnTo>
                  <a:lnTo>
                    <a:pt x="359" y="196"/>
                  </a:lnTo>
                  <a:lnTo>
                    <a:pt x="354" y="197"/>
                  </a:lnTo>
                  <a:lnTo>
                    <a:pt x="349" y="197"/>
                  </a:lnTo>
                  <a:lnTo>
                    <a:pt x="344" y="198"/>
                  </a:lnTo>
                  <a:lnTo>
                    <a:pt x="340" y="198"/>
                  </a:lnTo>
                  <a:lnTo>
                    <a:pt x="334" y="199"/>
                  </a:lnTo>
                  <a:lnTo>
                    <a:pt x="329" y="199"/>
                  </a:lnTo>
                  <a:lnTo>
                    <a:pt x="324" y="200"/>
                  </a:lnTo>
                  <a:lnTo>
                    <a:pt x="318" y="200"/>
                  </a:lnTo>
                  <a:lnTo>
                    <a:pt x="311" y="200"/>
                  </a:lnTo>
                  <a:lnTo>
                    <a:pt x="304" y="200"/>
                  </a:lnTo>
                  <a:lnTo>
                    <a:pt x="296" y="200"/>
                  </a:lnTo>
                  <a:lnTo>
                    <a:pt x="288" y="200"/>
                  </a:lnTo>
                  <a:lnTo>
                    <a:pt x="278" y="200"/>
                  </a:lnTo>
                  <a:lnTo>
                    <a:pt x="269" y="200"/>
                  </a:lnTo>
                  <a:lnTo>
                    <a:pt x="258" y="200"/>
                  </a:lnTo>
                  <a:lnTo>
                    <a:pt x="247" y="200"/>
                  </a:lnTo>
                  <a:lnTo>
                    <a:pt x="235" y="200"/>
                  </a:lnTo>
                  <a:lnTo>
                    <a:pt x="224" y="200"/>
                  </a:lnTo>
                  <a:lnTo>
                    <a:pt x="213" y="200"/>
                  </a:lnTo>
                  <a:lnTo>
                    <a:pt x="202" y="200"/>
                  </a:lnTo>
                  <a:lnTo>
                    <a:pt x="191" y="200"/>
                  </a:lnTo>
                  <a:lnTo>
                    <a:pt x="181" y="200"/>
                  </a:lnTo>
                  <a:lnTo>
                    <a:pt x="171" y="200"/>
                  </a:lnTo>
                  <a:lnTo>
                    <a:pt x="162" y="200"/>
                  </a:lnTo>
                  <a:lnTo>
                    <a:pt x="154" y="200"/>
                  </a:lnTo>
                  <a:lnTo>
                    <a:pt x="146" y="200"/>
                  </a:lnTo>
                  <a:lnTo>
                    <a:pt x="133" y="200"/>
                  </a:lnTo>
                  <a:lnTo>
                    <a:pt x="121" y="201"/>
                  </a:lnTo>
                  <a:lnTo>
                    <a:pt x="110" y="201"/>
                  </a:lnTo>
                  <a:lnTo>
                    <a:pt x="99" y="202"/>
                  </a:lnTo>
                  <a:lnTo>
                    <a:pt x="91" y="203"/>
                  </a:lnTo>
                  <a:lnTo>
                    <a:pt x="84" y="203"/>
                  </a:lnTo>
                  <a:lnTo>
                    <a:pt x="80" y="204"/>
                  </a:lnTo>
                  <a:lnTo>
                    <a:pt x="79" y="204"/>
                  </a:lnTo>
                  <a:lnTo>
                    <a:pt x="0" y="0"/>
                  </a:lnTo>
                  <a:lnTo>
                    <a:pt x="243" y="3"/>
                  </a:lnTo>
                  <a:lnTo>
                    <a:pt x="455" y="70"/>
                  </a:lnTo>
                </a:path>
              </a:pathLst>
            </a:custGeom>
            <a:solidFill>
              <a:srgbClr val="618FFD"/>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08" name="Freeform 176"/>
            <p:cNvSpPr>
              <a:spLocks/>
            </p:cNvSpPr>
            <p:nvPr/>
          </p:nvSpPr>
          <p:spPr bwMode="auto">
            <a:xfrm>
              <a:off x="4397" y="3093"/>
              <a:ext cx="343" cy="216"/>
            </a:xfrm>
            <a:custGeom>
              <a:avLst/>
              <a:gdLst/>
              <a:ahLst/>
              <a:cxnLst>
                <a:cxn ang="0">
                  <a:pos x="489" y="61"/>
                </a:cxn>
                <a:cxn ang="0">
                  <a:pos x="493" y="64"/>
                </a:cxn>
                <a:cxn ang="0">
                  <a:pos x="500" y="72"/>
                </a:cxn>
                <a:cxn ang="0">
                  <a:pos x="502" y="86"/>
                </a:cxn>
                <a:cxn ang="0">
                  <a:pos x="489" y="105"/>
                </a:cxn>
                <a:cxn ang="0">
                  <a:pos x="473" y="124"/>
                </a:cxn>
                <a:cxn ang="0">
                  <a:pos x="466" y="139"/>
                </a:cxn>
                <a:cxn ang="0">
                  <a:pos x="460" y="152"/>
                </a:cxn>
                <a:cxn ang="0">
                  <a:pos x="453" y="167"/>
                </a:cxn>
                <a:cxn ang="0">
                  <a:pos x="444" y="182"/>
                </a:cxn>
                <a:cxn ang="0">
                  <a:pos x="435" y="194"/>
                </a:cxn>
                <a:cxn ang="0">
                  <a:pos x="422" y="202"/>
                </a:cxn>
                <a:cxn ang="0">
                  <a:pos x="398" y="203"/>
                </a:cxn>
                <a:cxn ang="0">
                  <a:pos x="385" y="202"/>
                </a:cxn>
                <a:cxn ang="0">
                  <a:pos x="373" y="202"/>
                </a:cxn>
                <a:cxn ang="0">
                  <a:pos x="363" y="202"/>
                </a:cxn>
                <a:cxn ang="0">
                  <a:pos x="353" y="203"/>
                </a:cxn>
                <a:cxn ang="0">
                  <a:pos x="344" y="204"/>
                </a:cxn>
                <a:cxn ang="0">
                  <a:pos x="333" y="205"/>
                </a:cxn>
                <a:cxn ang="0">
                  <a:pos x="322" y="206"/>
                </a:cxn>
                <a:cxn ang="0">
                  <a:pos x="308" y="206"/>
                </a:cxn>
                <a:cxn ang="0">
                  <a:pos x="291" y="206"/>
                </a:cxn>
                <a:cxn ang="0">
                  <a:pos x="272" y="206"/>
                </a:cxn>
                <a:cxn ang="0">
                  <a:pos x="250" y="206"/>
                </a:cxn>
                <a:cxn ang="0">
                  <a:pos x="227" y="206"/>
                </a:cxn>
                <a:cxn ang="0">
                  <a:pos x="204" y="206"/>
                </a:cxn>
                <a:cxn ang="0">
                  <a:pos x="183" y="206"/>
                </a:cxn>
                <a:cxn ang="0">
                  <a:pos x="164" y="206"/>
                </a:cxn>
                <a:cxn ang="0">
                  <a:pos x="148" y="206"/>
                </a:cxn>
                <a:cxn ang="0">
                  <a:pos x="122" y="207"/>
                </a:cxn>
                <a:cxn ang="0">
                  <a:pos x="100" y="208"/>
                </a:cxn>
                <a:cxn ang="0">
                  <a:pos x="85" y="209"/>
                </a:cxn>
                <a:cxn ang="0">
                  <a:pos x="80" y="210"/>
                </a:cxn>
                <a:cxn ang="0">
                  <a:pos x="246" y="3"/>
                </a:cxn>
              </a:cxnLst>
              <a:rect l="0" t="0" r="r" b="b"/>
              <a:pathLst>
                <a:path w="503" h="211">
                  <a:moveTo>
                    <a:pt x="460" y="72"/>
                  </a:moveTo>
                  <a:lnTo>
                    <a:pt x="489" y="61"/>
                  </a:lnTo>
                  <a:lnTo>
                    <a:pt x="490" y="62"/>
                  </a:lnTo>
                  <a:lnTo>
                    <a:pt x="493" y="64"/>
                  </a:lnTo>
                  <a:lnTo>
                    <a:pt x="497" y="68"/>
                  </a:lnTo>
                  <a:lnTo>
                    <a:pt x="500" y="72"/>
                  </a:lnTo>
                  <a:lnTo>
                    <a:pt x="502" y="79"/>
                  </a:lnTo>
                  <a:lnTo>
                    <a:pt x="502" y="86"/>
                  </a:lnTo>
                  <a:lnTo>
                    <a:pt x="497" y="95"/>
                  </a:lnTo>
                  <a:lnTo>
                    <a:pt x="489" y="105"/>
                  </a:lnTo>
                  <a:lnTo>
                    <a:pt x="480" y="115"/>
                  </a:lnTo>
                  <a:lnTo>
                    <a:pt x="473" y="124"/>
                  </a:lnTo>
                  <a:lnTo>
                    <a:pt x="469" y="131"/>
                  </a:lnTo>
                  <a:lnTo>
                    <a:pt x="466" y="139"/>
                  </a:lnTo>
                  <a:lnTo>
                    <a:pt x="463" y="145"/>
                  </a:lnTo>
                  <a:lnTo>
                    <a:pt x="460" y="152"/>
                  </a:lnTo>
                  <a:lnTo>
                    <a:pt x="457" y="159"/>
                  </a:lnTo>
                  <a:lnTo>
                    <a:pt x="453" y="167"/>
                  </a:lnTo>
                  <a:lnTo>
                    <a:pt x="448" y="175"/>
                  </a:lnTo>
                  <a:lnTo>
                    <a:pt x="444" y="182"/>
                  </a:lnTo>
                  <a:lnTo>
                    <a:pt x="440" y="189"/>
                  </a:lnTo>
                  <a:lnTo>
                    <a:pt x="435" y="194"/>
                  </a:lnTo>
                  <a:lnTo>
                    <a:pt x="430" y="198"/>
                  </a:lnTo>
                  <a:lnTo>
                    <a:pt x="422" y="202"/>
                  </a:lnTo>
                  <a:lnTo>
                    <a:pt x="411" y="203"/>
                  </a:lnTo>
                  <a:lnTo>
                    <a:pt x="398" y="203"/>
                  </a:lnTo>
                  <a:lnTo>
                    <a:pt x="391" y="202"/>
                  </a:lnTo>
                  <a:lnTo>
                    <a:pt x="385" y="202"/>
                  </a:lnTo>
                  <a:lnTo>
                    <a:pt x="378" y="202"/>
                  </a:lnTo>
                  <a:lnTo>
                    <a:pt x="373" y="202"/>
                  </a:lnTo>
                  <a:lnTo>
                    <a:pt x="368" y="202"/>
                  </a:lnTo>
                  <a:lnTo>
                    <a:pt x="363" y="202"/>
                  </a:lnTo>
                  <a:lnTo>
                    <a:pt x="358" y="203"/>
                  </a:lnTo>
                  <a:lnTo>
                    <a:pt x="353" y="203"/>
                  </a:lnTo>
                  <a:lnTo>
                    <a:pt x="348" y="204"/>
                  </a:lnTo>
                  <a:lnTo>
                    <a:pt x="344" y="204"/>
                  </a:lnTo>
                  <a:lnTo>
                    <a:pt x="338" y="205"/>
                  </a:lnTo>
                  <a:lnTo>
                    <a:pt x="333" y="205"/>
                  </a:lnTo>
                  <a:lnTo>
                    <a:pt x="328" y="206"/>
                  </a:lnTo>
                  <a:lnTo>
                    <a:pt x="322" y="206"/>
                  </a:lnTo>
                  <a:lnTo>
                    <a:pt x="315" y="206"/>
                  </a:lnTo>
                  <a:lnTo>
                    <a:pt x="308" y="206"/>
                  </a:lnTo>
                  <a:lnTo>
                    <a:pt x="300" y="206"/>
                  </a:lnTo>
                  <a:lnTo>
                    <a:pt x="291" y="206"/>
                  </a:lnTo>
                  <a:lnTo>
                    <a:pt x="281" y="206"/>
                  </a:lnTo>
                  <a:lnTo>
                    <a:pt x="272" y="206"/>
                  </a:lnTo>
                  <a:lnTo>
                    <a:pt x="261" y="206"/>
                  </a:lnTo>
                  <a:lnTo>
                    <a:pt x="250" y="206"/>
                  </a:lnTo>
                  <a:lnTo>
                    <a:pt x="238" y="206"/>
                  </a:lnTo>
                  <a:lnTo>
                    <a:pt x="227" y="206"/>
                  </a:lnTo>
                  <a:lnTo>
                    <a:pt x="216" y="206"/>
                  </a:lnTo>
                  <a:lnTo>
                    <a:pt x="204" y="206"/>
                  </a:lnTo>
                  <a:lnTo>
                    <a:pt x="193" y="206"/>
                  </a:lnTo>
                  <a:lnTo>
                    <a:pt x="183" y="206"/>
                  </a:lnTo>
                  <a:lnTo>
                    <a:pt x="173" y="206"/>
                  </a:lnTo>
                  <a:lnTo>
                    <a:pt x="164" y="206"/>
                  </a:lnTo>
                  <a:lnTo>
                    <a:pt x="156" y="206"/>
                  </a:lnTo>
                  <a:lnTo>
                    <a:pt x="148" y="206"/>
                  </a:lnTo>
                  <a:lnTo>
                    <a:pt x="135" y="206"/>
                  </a:lnTo>
                  <a:lnTo>
                    <a:pt x="122" y="207"/>
                  </a:lnTo>
                  <a:lnTo>
                    <a:pt x="111" y="207"/>
                  </a:lnTo>
                  <a:lnTo>
                    <a:pt x="100" y="208"/>
                  </a:lnTo>
                  <a:lnTo>
                    <a:pt x="92" y="209"/>
                  </a:lnTo>
                  <a:lnTo>
                    <a:pt x="85" y="209"/>
                  </a:lnTo>
                  <a:lnTo>
                    <a:pt x="81" y="210"/>
                  </a:lnTo>
                  <a:lnTo>
                    <a:pt x="80" y="210"/>
                  </a:lnTo>
                  <a:lnTo>
                    <a:pt x="0" y="0"/>
                  </a:lnTo>
                  <a:lnTo>
                    <a:pt x="246" y="3"/>
                  </a:lnTo>
                  <a:lnTo>
                    <a:pt x="460" y="7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09" name="Freeform 177"/>
            <p:cNvSpPr>
              <a:spLocks/>
            </p:cNvSpPr>
            <p:nvPr/>
          </p:nvSpPr>
          <p:spPr bwMode="auto">
            <a:xfrm>
              <a:off x="4464" y="2751"/>
              <a:ext cx="97" cy="216"/>
            </a:xfrm>
            <a:custGeom>
              <a:avLst/>
              <a:gdLst/>
              <a:ahLst/>
              <a:cxnLst>
                <a:cxn ang="0">
                  <a:pos x="130" y="1"/>
                </a:cxn>
                <a:cxn ang="0">
                  <a:pos x="123" y="9"/>
                </a:cxn>
                <a:cxn ang="0">
                  <a:pos x="113" y="25"/>
                </a:cxn>
                <a:cxn ang="0">
                  <a:pos x="105" y="50"/>
                </a:cxn>
                <a:cxn ang="0">
                  <a:pos x="104" y="77"/>
                </a:cxn>
                <a:cxn ang="0">
                  <a:pos x="104" y="91"/>
                </a:cxn>
                <a:cxn ang="0">
                  <a:pos x="104" y="102"/>
                </a:cxn>
                <a:cxn ang="0">
                  <a:pos x="104" y="110"/>
                </a:cxn>
                <a:cxn ang="0">
                  <a:pos x="104" y="118"/>
                </a:cxn>
                <a:cxn ang="0">
                  <a:pos x="103" y="126"/>
                </a:cxn>
                <a:cxn ang="0">
                  <a:pos x="102" y="135"/>
                </a:cxn>
                <a:cxn ang="0">
                  <a:pos x="101" y="147"/>
                </a:cxn>
                <a:cxn ang="0">
                  <a:pos x="100" y="165"/>
                </a:cxn>
                <a:cxn ang="0">
                  <a:pos x="98" y="181"/>
                </a:cxn>
                <a:cxn ang="0">
                  <a:pos x="95" y="191"/>
                </a:cxn>
                <a:cxn ang="0">
                  <a:pos x="92" y="208"/>
                </a:cxn>
                <a:cxn ang="0">
                  <a:pos x="88" y="229"/>
                </a:cxn>
                <a:cxn ang="0">
                  <a:pos x="79" y="249"/>
                </a:cxn>
                <a:cxn ang="0">
                  <a:pos x="65" y="270"/>
                </a:cxn>
                <a:cxn ang="0">
                  <a:pos x="48" y="290"/>
                </a:cxn>
                <a:cxn ang="0">
                  <a:pos x="32" y="311"/>
                </a:cxn>
                <a:cxn ang="0">
                  <a:pos x="16" y="331"/>
                </a:cxn>
                <a:cxn ang="0">
                  <a:pos x="5" y="345"/>
                </a:cxn>
                <a:cxn ang="0">
                  <a:pos x="0" y="356"/>
                </a:cxn>
                <a:cxn ang="0">
                  <a:pos x="2" y="362"/>
                </a:cxn>
                <a:cxn ang="0">
                  <a:pos x="14" y="361"/>
                </a:cxn>
                <a:cxn ang="0">
                  <a:pos x="34" y="356"/>
                </a:cxn>
                <a:cxn ang="0">
                  <a:pos x="57" y="348"/>
                </a:cxn>
                <a:cxn ang="0">
                  <a:pos x="81" y="339"/>
                </a:cxn>
                <a:cxn ang="0">
                  <a:pos x="103" y="331"/>
                </a:cxn>
                <a:cxn ang="0">
                  <a:pos x="121" y="323"/>
                </a:cxn>
                <a:cxn ang="0">
                  <a:pos x="130" y="318"/>
                </a:cxn>
                <a:cxn ang="0">
                  <a:pos x="142" y="156"/>
                </a:cxn>
              </a:cxnLst>
              <a:rect l="0" t="0" r="r" b="b"/>
              <a:pathLst>
                <a:path w="143" h="363">
                  <a:moveTo>
                    <a:pt x="132" y="0"/>
                  </a:moveTo>
                  <a:lnTo>
                    <a:pt x="130" y="1"/>
                  </a:lnTo>
                  <a:lnTo>
                    <a:pt x="128" y="4"/>
                  </a:lnTo>
                  <a:lnTo>
                    <a:pt x="123" y="9"/>
                  </a:lnTo>
                  <a:lnTo>
                    <a:pt x="118" y="15"/>
                  </a:lnTo>
                  <a:lnTo>
                    <a:pt x="113" y="25"/>
                  </a:lnTo>
                  <a:lnTo>
                    <a:pt x="108" y="36"/>
                  </a:lnTo>
                  <a:lnTo>
                    <a:pt x="105" y="50"/>
                  </a:lnTo>
                  <a:lnTo>
                    <a:pt x="104" y="68"/>
                  </a:lnTo>
                  <a:lnTo>
                    <a:pt x="104" y="77"/>
                  </a:lnTo>
                  <a:lnTo>
                    <a:pt x="104" y="85"/>
                  </a:lnTo>
                  <a:lnTo>
                    <a:pt x="104" y="91"/>
                  </a:lnTo>
                  <a:lnTo>
                    <a:pt x="104" y="96"/>
                  </a:lnTo>
                  <a:lnTo>
                    <a:pt x="104" y="102"/>
                  </a:lnTo>
                  <a:lnTo>
                    <a:pt x="104" y="106"/>
                  </a:lnTo>
                  <a:lnTo>
                    <a:pt x="104" y="110"/>
                  </a:lnTo>
                  <a:lnTo>
                    <a:pt x="104" y="115"/>
                  </a:lnTo>
                  <a:lnTo>
                    <a:pt x="104" y="118"/>
                  </a:lnTo>
                  <a:lnTo>
                    <a:pt x="103" y="122"/>
                  </a:lnTo>
                  <a:lnTo>
                    <a:pt x="103" y="126"/>
                  </a:lnTo>
                  <a:lnTo>
                    <a:pt x="103" y="131"/>
                  </a:lnTo>
                  <a:lnTo>
                    <a:pt x="102" y="135"/>
                  </a:lnTo>
                  <a:lnTo>
                    <a:pt x="102" y="141"/>
                  </a:lnTo>
                  <a:lnTo>
                    <a:pt x="101" y="147"/>
                  </a:lnTo>
                  <a:lnTo>
                    <a:pt x="101" y="153"/>
                  </a:lnTo>
                  <a:lnTo>
                    <a:pt x="100" y="165"/>
                  </a:lnTo>
                  <a:lnTo>
                    <a:pt x="99" y="174"/>
                  </a:lnTo>
                  <a:lnTo>
                    <a:pt x="98" y="181"/>
                  </a:lnTo>
                  <a:lnTo>
                    <a:pt x="96" y="186"/>
                  </a:lnTo>
                  <a:lnTo>
                    <a:pt x="95" y="191"/>
                  </a:lnTo>
                  <a:lnTo>
                    <a:pt x="94" y="198"/>
                  </a:lnTo>
                  <a:lnTo>
                    <a:pt x="92" y="208"/>
                  </a:lnTo>
                  <a:lnTo>
                    <a:pt x="90" y="221"/>
                  </a:lnTo>
                  <a:lnTo>
                    <a:pt x="88" y="229"/>
                  </a:lnTo>
                  <a:lnTo>
                    <a:pt x="84" y="239"/>
                  </a:lnTo>
                  <a:lnTo>
                    <a:pt x="79" y="249"/>
                  </a:lnTo>
                  <a:lnTo>
                    <a:pt x="72" y="259"/>
                  </a:lnTo>
                  <a:lnTo>
                    <a:pt x="65" y="270"/>
                  </a:lnTo>
                  <a:lnTo>
                    <a:pt x="57" y="280"/>
                  </a:lnTo>
                  <a:lnTo>
                    <a:pt x="48" y="290"/>
                  </a:lnTo>
                  <a:lnTo>
                    <a:pt x="40" y="301"/>
                  </a:lnTo>
                  <a:lnTo>
                    <a:pt x="32" y="311"/>
                  </a:lnTo>
                  <a:lnTo>
                    <a:pt x="23" y="321"/>
                  </a:lnTo>
                  <a:lnTo>
                    <a:pt x="16" y="331"/>
                  </a:lnTo>
                  <a:lnTo>
                    <a:pt x="10" y="338"/>
                  </a:lnTo>
                  <a:lnTo>
                    <a:pt x="5" y="345"/>
                  </a:lnTo>
                  <a:lnTo>
                    <a:pt x="1" y="352"/>
                  </a:lnTo>
                  <a:lnTo>
                    <a:pt x="0" y="356"/>
                  </a:lnTo>
                  <a:lnTo>
                    <a:pt x="0" y="360"/>
                  </a:lnTo>
                  <a:lnTo>
                    <a:pt x="2" y="362"/>
                  </a:lnTo>
                  <a:lnTo>
                    <a:pt x="8" y="362"/>
                  </a:lnTo>
                  <a:lnTo>
                    <a:pt x="14" y="361"/>
                  </a:lnTo>
                  <a:lnTo>
                    <a:pt x="23" y="359"/>
                  </a:lnTo>
                  <a:lnTo>
                    <a:pt x="34" y="356"/>
                  </a:lnTo>
                  <a:lnTo>
                    <a:pt x="45" y="353"/>
                  </a:lnTo>
                  <a:lnTo>
                    <a:pt x="57" y="348"/>
                  </a:lnTo>
                  <a:lnTo>
                    <a:pt x="68" y="344"/>
                  </a:lnTo>
                  <a:lnTo>
                    <a:pt x="81" y="339"/>
                  </a:lnTo>
                  <a:lnTo>
                    <a:pt x="92" y="334"/>
                  </a:lnTo>
                  <a:lnTo>
                    <a:pt x="103" y="331"/>
                  </a:lnTo>
                  <a:lnTo>
                    <a:pt x="112" y="326"/>
                  </a:lnTo>
                  <a:lnTo>
                    <a:pt x="121" y="323"/>
                  </a:lnTo>
                  <a:lnTo>
                    <a:pt x="127" y="320"/>
                  </a:lnTo>
                  <a:lnTo>
                    <a:pt x="130" y="318"/>
                  </a:lnTo>
                  <a:lnTo>
                    <a:pt x="132" y="318"/>
                  </a:lnTo>
                  <a:lnTo>
                    <a:pt x="142" y="156"/>
                  </a:lnTo>
                  <a:lnTo>
                    <a:pt x="132" y="0"/>
                  </a:lnTo>
                </a:path>
              </a:pathLst>
            </a:custGeom>
            <a:solidFill>
              <a:srgbClr val="CCCCCC"/>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10" name="Freeform 178"/>
            <p:cNvSpPr>
              <a:spLocks/>
            </p:cNvSpPr>
            <p:nvPr/>
          </p:nvSpPr>
          <p:spPr bwMode="auto">
            <a:xfrm>
              <a:off x="4464" y="2751"/>
              <a:ext cx="101" cy="216"/>
            </a:xfrm>
            <a:custGeom>
              <a:avLst/>
              <a:gdLst/>
              <a:ahLst/>
              <a:cxnLst>
                <a:cxn ang="0">
                  <a:pos x="138" y="0"/>
                </a:cxn>
                <a:cxn ang="0">
                  <a:pos x="133" y="4"/>
                </a:cxn>
                <a:cxn ang="0">
                  <a:pos x="123" y="15"/>
                </a:cxn>
                <a:cxn ang="0">
                  <a:pos x="113" y="37"/>
                </a:cxn>
                <a:cxn ang="0">
                  <a:pos x="108" y="69"/>
                </a:cxn>
                <a:cxn ang="0">
                  <a:pos x="108" y="86"/>
                </a:cxn>
                <a:cxn ang="0">
                  <a:pos x="108" y="98"/>
                </a:cxn>
                <a:cxn ang="0">
                  <a:pos x="108" y="108"/>
                </a:cxn>
                <a:cxn ang="0">
                  <a:pos x="108" y="117"/>
                </a:cxn>
                <a:cxn ang="0">
                  <a:pos x="107" y="124"/>
                </a:cxn>
                <a:cxn ang="0">
                  <a:pos x="107" y="133"/>
                </a:cxn>
                <a:cxn ang="0">
                  <a:pos x="106" y="143"/>
                </a:cxn>
                <a:cxn ang="0">
                  <a:pos x="105" y="156"/>
                </a:cxn>
                <a:cxn ang="0">
                  <a:pos x="103" y="177"/>
                </a:cxn>
                <a:cxn ang="0">
                  <a:pos x="100" y="189"/>
                </a:cxn>
                <a:cxn ang="0">
                  <a:pos x="98" y="201"/>
                </a:cxn>
                <a:cxn ang="0">
                  <a:pos x="94" y="225"/>
                </a:cxn>
                <a:cxn ang="0">
                  <a:pos x="88" y="243"/>
                </a:cxn>
                <a:cxn ang="0">
                  <a:pos x="75" y="263"/>
                </a:cxn>
                <a:cxn ang="0">
                  <a:pos x="59" y="285"/>
                </a:cxn>
                <a:cxn ang="0">
                  <a:pos x="42" y="306"/>
                </a:cxn>
                <a:cxn ang="0">
                  <a:pos x="24" y="326"/>
                </a:cxn>
                <a:cxn ang="0">
                  <a:pos x="10" y="344"/>
                </a:cxn>
                <a:cxn ang="0">
                  <a:pos x="1" y="358"/>
                </a:cxn>
                <a:cxn ang="0">
                  <a:pos x="0" y="366"/>
                </a:cxn>
                <a:cxn ang="0">
                  <a:pos x="8" y="368"/>
                </a:cxn>
                <a:cxn ang="0">
                  <a:pos x="24" y="365"/>
                </a:cxn>
                <a:cxn ang="0">
                  <a:pos x="47" y="359"/>
                </a:cxn>
                <a:cxn ang="0">
                  <a:pos x="71" y="350"/>
                </a:cxn>
                <a:cxn ang="0">
                  <a:pos x="96" y="340"/>
                </a:cxn>
                <a:cxn ang="0">
                  <a:pos x="117" y="331"/>
                </a:cxn>
                <a:cxn ang="0">
                  <a:pos x="132" y="325"/>
                </a:cxn>
                <a:cxn ang="0">
                  <a:pos x="138" y="323"/>
                </a:cxn>
                <a:cxn ang="0">
                  <a:pos x="138" y="0"/>
                </a:cxn>
              </a:cxnLst>
              <a:rect l="0" t="0" r="r" b="b"/>
              <a:pathLst>
                <a:path w="149" h="369">
                  <a:moveTo>
                    <a:pt x="138" y="0"/>
                  </a:moveTo>
                  <a:lnTo>
                    <a:pt x="138" y="0"/>
                  </a:lnTo>
                  <a:lnTo>
                    <a:pt x="136" y="1"/>
                  </a:lnTo>
                  <a:lnTo>
                    <a:pt x="133" y="4"/>
                  </a:lnTo>
                  <a:lnTo>
                    <a:pt x="128" y="9"/>
                  </a:lnTo>
                  <a:lnTo>
                    <a:pt x="123" y="15"/>
                  </a:lnTo>
                  <a:lnTo>
                    <a:pt x="118" y="25"/>
                  </a:lnTo>
                  <a:lnTo>
                    <a:pt x="113" y="37"/>
                  </a:lnTo>
                  <a:lnTo>
                    <a:pt x="109" y="51"/>
                  </a:lnTo>
                  <a:lnTo>
                    <a:pt x="108" y="69"/>
                  </a:lnTo>
                  <a:lnTo>
                    <a:pt x="108" y="78"/>
                  </a:lnTo>
                  <a:lnTo>
                    <a:pt x="108" y="86"/>
                  </a:lnTo>
                  <a:lnTo>
                    <a:pt x="108" y="93"/>
                  </a:lnTo>
                  <a:lnTo>
                    <a:pt x="108" y="98"/>
                  </a:lnTo>
                  <a:lnTo>
                    <a:pt x="108" y="104"/>
                  </a:lnTo>
                  <a:lnTo>
                    <a:pt x="108" y="108"/>
                  </a:lnTo>
                  <a:lnTo>
                    <a:pt x="108" y="112"/>
                  </a:lnTo>
                  <a:lnTo>
                    <a:pt x="108" y="117"/>
                  </a:lnTo>
                  <a:lnTo>
                    <a:pt x="108" y="120"/>
                  </a:lnTo>
                  <a:lnTo>
                    <a:pt x="107" y="124"/>
                  </a:lnTo>
                  <a:lnTo>
                    <a:pt x="107" y="128"/>
                  </a:lnTo>
                  <a:lnTo>
                    <a:pt x="107" y="133"/>
                  </a:lnTo>
                  <a:lnTo>
                    <a:pt x="106" y="137"/>
                  </a:lnTo>
                  <a:lnTo>
                    <a:pt x="106" y="143"/>
                  </a:lnTo>
                  <a:lnTo>
                    <a:pt x="105" y="149"/>
                  </a:lnTo>
                  <a:lnTo>
                    <a:pt x="105" y="156"/>
                  </a:lnTo>
                  <a:lnTo>
                    <a:pt x="104" y="168"/>
                  </a:lnTo>
                  <a:lnTo>
                    <a:pt x="103" y="177"/>
                  </a:lnTo>
                  <a:lnTo>
                    <a:pt x="102" y="184"/>
                  </a:lnTo>
                  <a:lnTo>
                    <a:pt x="100" y="189"/>
                  </a:lnTo>
                  <a:lnTo>
                    <a:pt x="99" y="194"/>
                  </a:lnTo>
                  <a:lnTo>
                    <a:pt x="98" y="201"/>
                  </a:lnTo>
                  <a:lnTo>
                    <a:pt x="96" y="211"/>
                  </a:lnTo>
                  <a:lnTo>
                    <a:pt x="94" y="225"/>
                  </a:lnTo>
                  <a:lnTo>
                    <a:pt x="92" y="233"/>
                  </a:lnTo>
                  <a:lnTo>
                    <a:pt x="88" y="243"/>
                  </a:lnTo>
                  <a:lnTo>
                    <a:pt x="82" y="253"/>
                  </a:lnTo>
                  <a:lnTo>
                    <a:pt x="75" y="263"/>
                  </a:lnTo>
                  <a:lnTo>
                    <a:pt x="68" y="274"/>
                  </a:lnTo>
                  <a:lnTo>
                    <a:pt x="59" y="285"/>
                  </a:lnTo>
                  <a:lnTo>
                    <a:pt x="50" y="295"/>
                  </a:lnTo>
                  <a:lnTo>
                    <a:pt x="42" y="306"/>
                  </a:lnTo>
                  <a:lnTo>
                    <a:pt x="33" y="316"/>
                  </a:lnTo>
                  <a:lnTo>
                    <a:pt x="24" y="326"/>
                  </a:lnTo>
                  <a:lnTo>
                    <a:pt x="17" y="336"/>
                  </a:lnTo>
                  <a:lnTo>
                    <a:pt x="10" y="344"/>
                  </a:lnTo>
                  <a:lnTo>
                    <a:pt x="5" y="351"/>
                  </a:lnTo>
                  <a:lnTo>
                    <a:pt x="1" y="358"/>
                  </a:lnTo>
                  <a:lnTo>
                    <a:pt x="0" y="362"/>
                  </a:lnTo>
                  <a:lnTo>
                    <a:pt x="0" y="366"/>
                  </a:lnTo>
                  <a:lnTo>
                    <a:pt x="2" y="368"/>
                  </a:lnTo>
                  <a:lnTo>
                    <a:pt x="8" y="368"/>
                  </a:lnTo>
                  <a:lnTo>
                    <a:pt x="15" y="367"/>
                  </a:lnTo>
                  <a:lnTo>
                    <a:pt x="24" y="365"/>
                  </a:lnTo>
                  <a:lnTo>
                    <a:pt x="35" y="362"/>
                  </a:lnTo>
                  <a:lnTo>
                    <a:pt x="47" y="359"/>
                  </a:lnTo>
                  <a:lnTo>
                    <a:pt x="59" y="354"/>
                  </a:lnTo>
                  <a:lnTo>
                    <a:pt x="71" y="350"/>
                  </a:lnTo>
                  <a:lnTo>
                    <a:pt x="84" y="345"/>
                  </a:lnTo>
                  <a:lnTo>
                    <a:pt x="96" y="340"/>
                  </a:lnTo>
                  <a:lnTo>
                    <a:pt x="107" y="336"/>
                  </a:lnTo>
                  <a:lnTo>
                    <a:pt x="117" y="331"/>
                  </a:lnTo>
                  <a:lnTo>
                    <a:pt x="126" y="328"/>
                  </a:lnTo>
                  <a:lnTo>
                    <a:pt x="132" y="325"/>
                  </a:lnTo>
                  <a:lnTo>
                    <a:pt x="136" y="323"/>
                  </a:lnTo>
                  <a:lnTo>
                    <a:pt x="138" y="323"/>
                  </a:lnTo>
                  <a:lnTo>
                    <a:pt x="148" y="159"/>
                  </a:lnTo>
                  <a:lnTo>
                    <a:pt x="138"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11" name="Freeform 179"/>
            <p:cNvSpPr>
              <a:spLocks/>
            </p:cNvSpPr>
            <p:nvPr/>
          </p:nvSpPr>
          <p:spPr bwMode="auto">
            <a:xfrm>
              <a:off x="4537" y="2929"/>
              <a:ext cx="211" cy="218"/>
            </a:xfrm>
            <a:custGeom>
              <a:avLst/>
              <a:gdLst/>
              <a:ahLst/>
              <a:cxnLst>
                <a:cxn ang="0">
                  <a:pos x="295" y="1"/>
                </a:cxn>
                <a:cxn ang="0">
                  <a:pos x="296" y="8"/>
                </a:cxn>
                <a:cxn ang="0">
                  <a:pos x="296" y="20"/>
                </a:cxn>
                <a:cxn ang="0">
                  <a:pos x="297" y="35"/>
                </a:cxn>
                <a:cxn ang="0">
                  <a:pos x="298" y="54"/>
                </a:cxn>
                <a:cxn ang="0">
                  <a:pos x="299" y="72"/>
                </a:cxn>
                <a:cxn ang="0">
                  <a:pos x="301" y="91"/>
                </a:cxn>
                <a:cxn ang="0">
                  <a:pos x="302" y="107"/>
                </a:cxn>
                <a:cxn ang="0">
                  <a:pos x="304" y="124"/>
                </a:cxn>
                <a:cxn ang="0">
                  <a:pos x="307" y="138"/>
                </a:cxn>
                <a:cxn ang="0">
                  <a:pos x="307" y="148"/>
                </a:cxn>
                <a:cxn ang="0">
                  <a:pos x="303" y="157"/>
                </a:cxn>
                <a:cxn ang="0">
                  <a:pos x="296" y="167"/>
                </a:cxn>
                <a:cxn ang="0">
                  <a:pos x="294" y="180"/>
                </a:cxn>
                <a:cxn ang="0">
                  <a:pos x="292" y="197"/>
                </a:cxn>
                <a:cxn ang="0">
                  <a:pos x="290" y="216"/>
                </a:cxn>
                <a:cxn ang="0">
                  <a:pos x="286" y="235"/>
                </a:cxn>
                <a:cxn ang="0">
                  <a:pos x="281" y="251"/>
                </a:cxn>
                <a:cxn ang="0">
                  <a:pos x="273" y="264"/>
                </a:cxn>
                <a:cxn ang="0">
                  <a:pos x="258" y="269"/>
                </a:cxn>
                <a:cxn ang="0">
                  <a:pos x="232" y="267"/>
                </a:cxn>
                <a:cxn ang="0">
                  <a:pos x="214" y="263"/>
                </a:cxn>
                <a:cxn ang="0">
                  <a:pos x="204" y="259"/>
                </a:cxn>
                <a:cxn ang="0">
                  <a:pos x="192" y="252"/>
                </a:cxn>
                <a:cxn ang="0">
                  <a:pos x="170" y="244"/>
                </a:cxn>
                <a:cxn ang="0">
                  <a:pos x="149" y="238"/>
                </a:cxn>
                <a:cxn ang="0">
                  <a:pos x="133" y="235"/>
                </a:cxn>
                <a:cxn ang="0">
                  <a:pos x="119" y="234"/>
                </a:cxn>
                <a:cxn ang="0">
                  <a:pos x="106" y="234"/>
                </a:cxn>
                <a:cxn ang="0">
                  <a:pos x="93" y="233"/>
                </a:cxn>
                <a:cxn ang="0">
                  <a:pos x="77" y="230"/>
                </a:cxn>
                <a:cxn ang="0">
                  <a:pos x="59" y="226"/>
                </a:cxn>
                <a:cxn ang="0">
                  <a:pos x="41" y="220"/>
                </a:cxn>
                <a:cxn ang="0">
                  <a:pos x="25" y="213"/>
                </a:cxn>
                <a:cxn ang="0">
                  <a:pos x="12" y="206"/>
                </a:cxn>
                <a:cxn ang="0">
                  <a:pos x="2" y="197"/>
                </a:cxn>
                <a:cxn ang="0">
                  <a:pos x="0" y="186"/>
                </a:cxn>
                <a:cxn ang="0">
                  <a:pos x="9" y="173"/>
                </a:cxn>
                <a:cxn ang="0">
                  <a:pos x="26" y="158"/>
                </a:cxn>
                <a:cxn ang="0">
                  <a:pos x="48" y="144"/>
                </a:cxn>
                <a:cxn ang="0">
                  <a:pos x="72" y="130"/>
                </a:cxn>
                <a:cxn ang="0">
                  <a:pos x="94" y="117"/>
                </a:cxn>
                <a:cxn ang="0">
                  <a:pos x="113" y="109"/>
                </a:cxn>
                <a:cxn ang="0">
                  <a:pos x="124" y="104"/>
                </a:cxn>
                <a:cxn ang="0">
                  <a:pos x="295" y="0"/>
                </a:cxn>
              </a:cxnLst>
              <a:rect l="0" t="0" r="r" b="b"/>
              <a:pathLst>
                <a:path w="308" h="270">
                  <a:moveTo>
                    <a:pt x="295" y="0"/>
                  </a:moveTo>
                  <a:lnTo>
                    <a:pt x="295" y="1"/>
                  </a:lnTo>
                  <a:lnTo>
                    <a:pt x="295" y="4"/>
                  </a:lnTo>
                  <a:lnTo>
                    <a:pt x="296" y="8"/>
                  </a:lnTo>
                  <a:lnTo>
                    <a:pt x="296" y="13"/>
                  </a:lnTo>
                  <a:lnTo>
                    <a:pt x="296" y="20"/>
                  </a:lnTo>
                  <a:lnTo>
                    <a:pt x="297" y="27"/>
                  </a:lnTo>
                  <a:lnTo>
                    <a:pt x="297" y="35"/>
                  </a:lnTo>
                  <a:lnTo>
                    <a:pt x="297" y="45"/>
                  </a:lnTo>
                  <a:lnTo>
                    <a:pt x="298" y="54"/>
                  </a:lnTo>
                  <a:lnTo>
                    <a:pt x="298" y="64"/>
                  </a:lnTo>
                  <a:lnTo>
                    <a:pt x="299" y="72"/>
                  </a:lnTo>
                  <a:lnTo>
                    <a:pt x="300" y="82"/>
                  </a:lnTo>
                  <a:lnTo>
                    <a:pt x="301" y="91"/>
                  </a:lnTo>
                  <a:lnTo>
                    <a:pt x="301" y="100"/>
                  </a:lnTo>
                  <a:lnTo>
                    <a:pt x="302" y="107"/>
                  </a:lnTo>
                  <a:lnTo>
                    <a:pt x="303" y="113"/>
                  </a:lnTo>
                  <a:lnTo>
                    <a:pt x="304" y="124"/>
                  </a:lnTo>
                  <a:lnTo>
                    <a:pt x="306" y="132"/>
                  </a:lnTo>
                  <a:lnTo>
                    <a:pt x="307" y="138"/>
                  </a:lnTo>
                  <a:lnTo>
                    <a:pt x="307" y="143"/>
                  </a:lnTo>
                  <a:lnTo>
                    <a:pt x="307" y="148"/>
                  </a:lnTo>
                  <a:lnTo>
                    <a:pt x="306" y="153"/>
                  </a:lnTo>
                  <a:lnTo>
                    <a:pt x="303" y="157"/>
                  </a:lnTo>
                  <a:lnTo>
                    <a:pt x="299" y="163"/>
                  </a:lnTo>
                  <a:lnTo>
                    <a:pt x="296" y="167"/>
                  </a:lnTo>
                  <a:lnTo>
                    <a:pt x="295" y="173"/>
                  </a:lnTo>
                  <a:lnTo>
                    <a:pt x="294" y="180"/>
                  </a:lnTo>
                  <a:lnTo>
                    <a:pt x="293" y="188"/>
                  </a:lnTo>
                  <a:lnTo>
                    <a:pt x="292" y="197"/>
                  </a:lnTo>
                  <a:lnTo>
                    <a:pt x="291" y="206"/>
                  </a:lnTo>
                  <a:lnTo>
                    <a:pt x="290" y="216"/>
                  </a:lnTo>
                  <a:lnTo>
                    <a:pt x="289" y="225"/>
                  </a:lnTo>
                  <a:lnTo>
                    <a:pt x="286" y="235"/>
                  </a:lnTo>
                  <a:lnTo>
                    <a:pt x="284" y="244"/>
                  </a:lnTo>
                  <a:lnTo>
                    <a:pt x="281" y="251"/>
                  </a:lnTo>
                  <a:lnTo>
                    <a:pt x="278" y="258"/>
                  </a:lnTo>
                  <a:lnTo>
                    <a:pt x="273" y="264"/>
                  </a:lnTo>
                  <a:lnTo>
                    <a:pt x="266" y="267"/>
                  </a:lnTo>
                  <a:lnTo>
                    <a:pt x="258" y="269"/>
                  </a:lnTo>
                  <a:lnTo>
                    <a:pt x="249" y="269"/>
                  </a:lnTo>
                  <a:lnTo>
                    <a:pt x="232" y="267"/>
                  </a:lnTo>
                  <a:lnTo>
                    <a:pt x="221" y="265"/>
                  </a:lnTo>
                  <a:lnTo>
                    <a:pt x="214" y="263"/>
                  </a:lnTo>
                  <a:lnTo>
                    <a:pt x="209" y="261"/>
                  </a:lnTo>
                  <a:lnTo>
                    <a:pt x="204" y="259"/>
                  </a:lnTo>
                  <a:lnTo>
                    <a:pt x="200" y="256"/>
                  </a:lnTo>
                  <a:lnTo>
                    <a:pt x="192" y="252"/>
                  </a:lnTo>
                  <a:lnTo>
                    <a:pt x="181" y="247"/>
                  </a:lnTo>
                  <a:lnTo>
                    <a:pt x="170" y="244"/>
                  </a:lnTo>
                  <a:lnTo>
                    <a:pt x="159" y="240"/>
                  </a:lnTo>
                  <a:lnTo>
                    <a:pt x="149" y="238"/>
                  </a:lnTo>
                  <a:lnTo>
                    <a:pt x="141" y="236"/>
                  </a:lnTo>
                  <a:lnTo>
                    <a:pt x="133" y="235"/>
                  </a:lnTo>
                  <a:lnTo>
                    <a:pt x="126" y="234"/>
                  </a:lnTo>
                  <a:lnTo>
                    <a:pt x="119" y="234"/>
                  </a:lnTo>
                  <a:lnTo>
                    <a:pt x="111" y="234"/>
                  </a:lnTo>
                  <a:lnTo>
                    <a:pt x="106" y="234"/>
                  </a:lnTo>
                  <a:lnTo>
                    <a:pt x="100" y="234"/>
                  </a:lnTo>
                  <a:lnTo>
                    <a:pt x="93" y="233"/>
                  </a:lnTo>
                  <a:lnTo>
                    <a:pt x="85" y="232"/>
                  </a:lnTo>
                  <a:lnTo>
                    <a:pt x="77" y="230"/>
                  </a:lnTo>
                  <a:lnTo>
                    <a:pt x="69" y="228"/>
                  </a:lnTo>
                  <a:lnTo>
                    <a:pt x="59" y="226"/>
                  </a:lnTo>
                  <a:lnTo>
                    <a:pt x="50" y="223"/>
                  </a:lnTo>
                  <a:lnTo>
                    <a:pt x="41" y="220"/>
                  </a:lnTo>
                  <a:lnTo>
                    <a:pt x="32" y="217"/>
                  </a:lnTo>
                  <a:lnTo>
                    <a:pt x="25" y="213"/>
                  </a:lnTo>
                  <a:lnTo>
                    <a:pt x="18" y="210"/>
                  </a:lnTo>
                  <a:lnTo>
                    <a:pt x="12" y="206"/>
                  </a:lnTo>
                  <a:lnTo>
                    <a:pt x="7" y="202"/>
                  </a:lnTo>
                  <a:lnTo>
                    <a:pt x="2" y="197"/>
                  </a:lnTo>
                  <a:lnTo>
                    <a:pt x="0" y="191"/>
                  </a:lnTo>
                  <a:lnTo>
                    <a:pt x="0" y="186"/>
                  </a:lnTo>
                  <a:lnTo>
                    <a:pt x="3" y="179"/>
                  </a:lnTo>
                  <a:lnTo>
                    <a:pt x="9" y="173"/>
                  </a:lnTo>
                  <a:lnTo>
                    <a:pt x="17" y="165"/>
                  </a:lnTo>
                  <a:lnTo>
                    <a:pt x="26" y="158"/>
                  </a:lnTo>
                  <a:lnTo>
                    <a:pt x="36" y="151"/>
                  </a:lnTo>
                  <a:lnTo>
                    <a:pt x="48" y="144"/>
                  </a:lnTo>
                  <a:lnTo>
                    <a:pt x="60" y="137"/>
                  </a:lnTo>
                  <a:lnTo>
                    <a:pt x="72" y="130"/>
                  </a:lnTo>
                  <a:lnTo>
                    <a:pt x="83" y="123"/>
                  </a:lnTo>
                  <a:lnTo>
                    <a:pt x="94" y="117"/>
                  </a:lnTo>
                  <a:lnTo>
                    <a:pt x="104" y="112"/>
                  </a:lnTo>
                  <a:lnTo>
                    <a:pt x="113" y="109"/>
                  </a:lnTo>
                  <a:lnTo>
                    <a:pt x="119" y="106"/>
                  </a:lnTo>
                  <a:lnTo>
                    <a:pt x="124" y="104"/>
                  </a:lnTo>
                  <a:lnTo>
                    <a:pt x="125" y="103"/>
                  </a:lnTo>
                  <a:lnTo>
                    <a:pt x="295" y="0"/>
                  </a:lnTo>
                </a:path>
              </a:pathLst>
            </a:custGeom>
            <a:solidFill>
              <a:srgbClr val="D9D9D9"/>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12" name="Freeform 180"/>
            <p:cNvSpPr>
              <a:spLocks/>
            </p:cNvSpPr>
            <p:nvPr/>
          </p:nvSpPr>
          <p:spPr bwMode="auto">
            <a:xfrm>
              <a:off x="4537" y="2929"/>
              <a:ext cx="215" cy="223"/>
            </a:xfrm>
            <a:custGeom>
              <a:avLst/>
              <a:gdLst/>
              <a:ahLst/>
              <a:cxnLst>
                <a:cxn ang="0">
                  <a:pos x="301" y="0"/>
                </a:cxn>
                <a:cxn ang="0">
                  <a:pos x="301" y="4"/>
                </a:cxn>
                <a:cxn ang="0">
                  <a:pos x="302" y="13"/>
                </a:cxn>
                <a:cxn ang="0">
                  <a:pos x="303" y="28"/>
                </a:cxn>
                <a:cxn ang="0">
                  <a:pos x="303" y="46"/>
                </a:cxn>
                <a:cxn ang="0">
                  <a:pos x="304" y="65"/>
                </a:cxn>
                <a:cxn ang="0">
                  <a:pos x="306" y="84"/>
                </a:cxn>
                <a:cxn ang="0">
                  <a:pos x="307" y="102"/>
                </a:cxn>
                <a:cxn ang="0">
                  <a:pos x="309" y="116"/>
                </a:cxn>
                <a:cxn ang="0">
                  <a:pos x="312" y="135"/>
                </a:cxn>
                <a:cxn ang="0">
                  <a:pos x="313" y="146"/>
                </a:cxn>
                <a:cxn ang="0">
                  <a:pos x="312" y="156"/>
                </a:cxn>
                <a:cxn ang="0">
                  <a:pos x="305" y="167"/>
                </a:cxn>
                <a:cxn ang="0">
                  <a:pos x="301" y="177"/>
                </a:cxn>
                <a:cxn ang="0">
                  <a:pos x="299" y="192"/>
                </a:cxn>
                <a:cxn ang="0">
                  <a:pos x="297" y="211"/>
                </a:cxn>
                <a:cxn ang="0">
                  <a:pos x="295" y="230"/>
                </a:cxn>
                <a:cxn ang="0">
                  <a:pos x="290" y="249"/>
                </a:cxn>
                <a:cxn ang="0">
                  <a:pos x="283" y="264"/>
                </a:cxn>
                <a:cxn ang="0">
                  <a:pos x="271" y="273"/>
                </a:cxn>
                <a:cxn ang="0">
                  <a:pos x="254" y="275"/>
                </a:cxn>
                <a:cxn ang="0">
                  <a:pos x="225" y="271"/>
                </a:cxn>
                <a:cxn ang="0">
                  <a:pos x="213" y="267"/>
                </a:cxn>
                <a:cxn ang="0">
                  <a:pos x="204" y="262"/>
                </a:cxn>
                <a:cxn ang="0">
                  <a:pos x="185" y="253"/>
                </a:cxn>
                <a:cxn ang="0">
                  <a:pos x="162" y="245"/>
                </a:cxn>
                <a:cxn ang="0">
                  <a:pos x="144" y="241"/>
                </a:cxn>
                <a:cxn ang="0">
                  <a:pos x="128" y="239"/>
                </a:cxn>
                <a:cxn ang="0">
                  <a:pos x="113" y="239"/>
                </a:cxn>
                <a:cxn ang="0">
                  <a:pos x="102" y="239"/>
                </a:cxn>
                <a:cxn ang="0">
                  <a:pos x="87" y="237"/>
                </a:cxn>
                <a:cxn ang="0">
                  <a:pos x="70" y="233"/>
                </a:cxn>
                <a:cxn ang="0">
                  <a:pos x="51" y="228"/>
                </a:cxn>
                <a:cxn ang="0">
                  <a:pos x="33" y="222"/>
                </a:cxn>
                <a:cxn ang="0">
                  <a:pos x="18" y="215"/>
                </a:cxn>
                <a:cxn ang="0">
                  <a:pos x="7" y="206"/>
                </a:cxn>
                <a:cxn ang="0">
                  <a:pos x="0" y="195"/>
                </a:cxn>
                <a:cxn ang="0">
                  <a:pos x="3" y="183"/>
                </a:cxn>
                <a:cxn ang="0">
                  <a:pos x="17" y="169"/>
                </a:cxn>
                <a:cxn ang="0">
                  <a:pos x="37" y="154"/>
                </a:cxn>
                <a:cxn ang="0">
                  <a:pos x="61" y="140"/>
                </a:cxn>
                <a:cxn ang="0">
                  <a:pos x="85" y="126"/>
                </a:cxn>
                <a:cxn ang="0">
                  <a:pos x="106" y="115"/>
                </a:cxn>
                <a:cxn ang="0">
                  <a:pos x="121" y="108"/>
                </a:cxn>
                <a:cxn ang="0">
                  <a:pos x="127" y="105"/>
                </a:cxn>
              </a:cxnLst>
              <a:rect l="0" t="0" r="r" b="b"/>
              <a:pathLst>
                <a:path w="314" h="276">
                  <a:moveTo>
                    <a:pt x="301" y="0"/>
                  </a:moveTo>
                  <a:lnTo>
                    <a:pt x="301" y="0"/>
                  </a:lnTo>
                  <a:lnTo>
                    <a:pt x="301" y="1"/>
                  </a:lnTo>
                  <a:lnTo>
                    <a:pt x="301" y="4"/>
                  </a:lnTo>
                  <a:lnTo>
                    <a:pt x="302" y="8"/>
                  </a:lnTo>
                  <a:lnTo>
                    <a:pt x="302" y="13"/>
                  </a:lnTo>
                  <a:lnTo>
                    <a:pt x="302" y="20"/>
                  </a:lnTo>
                  <a:lnTo>
                    <a:pt x="303" y="28"/>
                  </a:lnTo>
                  <a:lnTo>
                    <a:pt x="303" y="36"/>
                  </a:lnTo>
                  <a:lnTo>
                    <a:pt x="303" y="46"/>
                  </a:lnTo>
                  <a:lnTo>
                    <a:pt x="304" y="55"/>
                  </a:lnTo>
                  <a:lnTo>
                    <a:pt x="304" y="65"/>
                  </a:lnTo>
                  <a:lnTo>
                    <a:pt x="305" y="74"/>
                  </a:lnTo>
                  <a:lnTo>
                    <a:pt x="306" y="84"/>
                  </a:lnTo>
                  <a:lnTo>
                    <a:pt x="307" y="93"/>
                  </a:lnTo>
                  <a:lnTo>
                    <a:pt x="307" y="102"/>
                  </a:lnTo>
                  <a:lnTo>
                    <a:pt x="308" y="109"/>
                  </a:lnTo>
                  <a:lnTo>
                    <a:pt x="309" y="116"/>
                  </a:lnTo>
                  <a:lnTo>
                    <a:pt x="310" y="127"/>
                  </a:lnTo>
                  <a:lnTo>
                    <a:pt x="312" y="135"/>
                  </a:lnTo>
                  <a:lnTo>
                    <a:pt x="313" y="141"/>
                  </a:lnTo>
                  <a:lnTo>
                    <a:pt x="313" y="146"/>
                  </a:lnTo>
                  <a:lnTo>
                    <a:pt x="313" y="151"/>
                  </a:lnTo>
                  <a:lnTo>
                    <a:pt x="312" y="156"/>
                  </a:lnTo>
                  <a:lnTo>
                    <a:pt x="309" y="161"/>
                  </a:lnTo>
                  <a:lnTo>
                    <a:pt x="305" y="167"/>
                  </a:lnTo>
                  <a:lnTo>
                    <a:pt x="302" y="171"/>
                  </a:lnTo>
                  <a:lnTo>
                    <a:pt x="301" y="177"/>
                  </a:lnTo>
                  <a:lnTo>
                    <a:pt x="300" y="184"/>
                  </a:lnTo>
                  <a:lnTo>
                    <a:pt x="299" y="192"/>
                  </a:lnTo>
                  <a:lnTo>
                    <a:pt x="298" y="201"/>
                  </a:lnTo>
                  <a:lnTo>
                    <a:pt x="297" y="211"/>
                  </a:lnTo>
                  <a:lnTo>
                    <a:pt x="296" y="221"/>
                  </a:lnTo>
                  <a:lnTo>
                    <a:pt x="295" y="230"/>
                  </a:lnTo>
                  <a:lnTo>
                    <a:pt x="292" y="240"/>
                  </a:lnTo>
                  <a:lnTo>
                    <a:pt x="290" y="249"/>
                  </a:lnTo>
                  <a:lnTo>
                    <a:pt x="287" y="257"/>
                  </a:lnTo>
                  <a:lnTo>
                    <a:pt x="283" y="264"/>
                  </a:lnTo>
                  <a:lnTo>
                    <a:pt x="278" y="270"/>
                  </a:lnTo>
                  <a:lnTo>
                    <a:pt x="271" y="273"/>
                  </a:lnTo>
                  <a:lnTo>
                    <a:pt x="263" y="275"/>
                  </a:lnTo>
                  <a:lnTo>
                    <a:pt x="254" y="275"/>
                  </a:lnTo>
                  <a:lnTo>
                    <a:pt x="237" y="273"/>
                  </a:lnTo>
                  <a:lnTo>
                    <a:pt x="225" y="271"/>
                  </a:lnTo>
                  <a:lnTo>
                    <a:pt x="218" y="269"/>
                  </a:lnTo>
                  <a:lnTo>
                    <a:pt x="213" y="267"/>
                  </a:lnTo>
                  <a:lnTo>
                    <a:pt x="208" y="265"/>
                  </a:lnTo>
                  <a:lnTo>
                    <a:pt x="204" y="262"/>
                  </a:lnTo>
                  <a:lnTo>
                    <a:pt x="196" y="258"/>
                  </a:lnTo>
                  <a:lnTo>
                    <a:pt x="185" y="253"/>
                  </a:lnTo>
                  <a:lnTo>
                    <a:pt x="173" y="249"/>
                  </a:lnTo>
                  <a:lnTo>
                    <a:pt x="162" y="245"/>
                  </a:lnTo>
                  <a:lnTo>
                    <a:pt x="152" y="243"/>
                  </a:lnTo>
                  <a:lnTo>
                    <a:pt x="144" y="241"/>
                  </a:lnTo>
                  <a:lnTo>
                    <a:pt x="136" y="240"/>
                  </a:lnTo>
                  <a:lnTo>
                    <a:pt x="128" y="239"/>
                  </a:lnTo>
                  <a:lnTo>
                    <a:pt x="121" y="239"/>
                  </a:lnTo>
                  <a:lnTo>
                    <a:pt x="113" y="239"/>
                  </a:lnTo>
                  <a:lnTo>
                    <a:pt x="108" y="239"/>
                  </a:lnTo>
                  <a:lnTo>
                    <a:pt x="102" y="239"/>
                  </a:lnTo>
                  <a:lnTo>
                    <a:pt x="95" y="238"/>
                  </a:lnTo>
                  <a:lnTo>
                    <a:pt x="87" y="237"/>
                  </a:lnTo>
                  <a:lnTo>
                    <a:pt x="79" y="235"/>
                  </a:lnTo>
                  <a:lnTo>
                    <a:pt x="70" y="233"/>
                  </a:lnTo>
                  <a:lnTo>
                    <a:pt x="60" y="231"/>
                  </a:lnTo>
                  <a:lnTo>
                    <a:pt x="51" y="228"/>
                  </a:lnTo>
                  <a:lnTo>
                    <a:pt x="42" y="225"/>
                  </a:lnTo>
                  <a:lnTo>
                    <a:pt x="33" y="222"/>
                  </a:lnTo>
                  <a:lnTo>
                    <a:pt x="25" y="218"/>
                  </a:lnTo>
                  <a:lnTo>
                    <a:pt x="18" y="215"/>
                  </a:lnTo>
                  <a:lnTo>
                    <a:pt x="12" y="211"/>
                  </a:lnTo>
                  <a:lnTo>
                    <a:pt x="7" y="206"/>
                  </a:lnTo>
                  <a:lnTo>
                    <a:pt x="2" y="201"/>
                  </a:lnTo>
                  <a:lnTo>
                    <a:pt x="0" y="195"/>
                  </a:lnTo>
                  <a:lnTo>
                    <a:pt x="0" y="190"/>
                  </a:lnTo>
                  <a:lnTo>
                    <a:pt x="3" y="183"/>
                  </a:lnTo>
                  <a:lnTo>
                    <a:pt x="9" y="177"/>
                  </a:lnTo>
                  <a:lnTo>
                    <a:pt x="17" y="169"/>
                  </a:lnTo>
                  <a:lnTo>
                    <a:pt x="26" y="162"/>
                  </a:lnTo>
                  <a:lnTo>
                    <a:pt x="37" y="154"/>
                  </a:lnTo>
                  <a:lnTo>
                    <a:pt x="49" y="147"/>
                  </a:lnTo>
                  <a:lnTo>
                    <a:pt x="61" y="140"/>
                  </a:lnTo>
                  <a:lnTo>
                    <a:pt x="73" y="133"/>
                  </a:lnTo>
                  <a:lnTo>
                    <a:pt x="85" y="126"/>
                  </a:lnTo>
                  <a:lnTo>
                    <a:pt x="96" y="120"/>
                  </a:lnTo>
                  <a:lnTo>
                    <a:pt x="106" y="115"/>
                  </a:lnTo>
                  <a:lnTo>
                    <a:pt x="115" y="111"/>
                  </a:lnTo>
                  <a:lnTo>
                    <a:pt x="121" y="108"/>
                  </a:lnTo>
                  <a:lnTo>
                    <a:pt x="126" y="106"/>
                  </a:lnTo>
                  <a:lnTo>
                    <a:pt x="127" y="105"/>
                  </a:lnTo>
                  <a:lnTo>
                    <a:pt x="301"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13" name="Freeform 181"/>
            <p:cNvSpPr>
              <a:spLocks/>
            </p:cNvSpPr>
            <p:nvPr/>
          </p:nvSpPr>
          <p:spPr bwMode="auto">
            <a:xfrm>
              <a:off x="4412" y="3295"/>
              <a:ext cx="352" cy="216"/>
            </a:xfrm>
            <a:custGeom>
              <a:avLst/>
              <a:gdLst/>
              <a:ahLst/>
              <a:cxnLst>
                <a:cxn ang="0">
                  <a:pos x="0" y="62"/>
                </a:cxn>
                <a:cxn ang="0">
                  <a:pos x="0" y="0"/>
                </a:cxn>
                <a:cxn ang="0">
                  <a:pos x="515" y="0"/>
                </a:cxn>
                <a:cxn ang="0">
                  <a:pos x="515" y="62"/>
                </a:cxn>
                <a:cxn ang="0">
                  <a:pos x="0" y="62"/>
                </a:cxn>
              </a:cxnLst>
              <a:rect l="0" t="0" r="r" b="b"/>
              <a:pathLst>
                <a:path w="516" h="63">
                  <a:moveTo>
                    <a:pt x="0" y="62"/>
                  </a:moveTo>
                  <a:lnTo>
                    <a:pt x="0" y="0"/>
                  </a:lnTo>
                  <a:lnTo>
                    <a:pt x="515" y="0"/>
                  </a:lnTo>
                  <a:lnTo>
                    <a:pt x="515" y="62"/>
                  </a:lnTo>
                  <a:lnTo>
                    <a:pt x="0" y="62"/>
                  </a:lnTo>
                </a:path>
              </a:pathLst>
            </a:custGeom>
            <a:solidFill>
              <a:srgbClr val="CCCCCC"/>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14" name="Freeform 182"/>
            <p:cNvSpPr>
              <a:spLocks/>
            </p:cNvSpPr>
            <p:nvPr/>
          </p:nvSpPr>
          <p:spPr bwMode="auto">
            <a:xfrm>
              <a:off x="4412" y="3295"/>
              <a:ext cx="356" cy="216"/>
            </a:xfrm>
            <a:custGeom>
              <a:avLst/>
              <a:gdLst/>
              <a:ahLst/>
              <a:cxnLst>
                <a:cxn ang="0">
                  <a:pos x="0" y="68"/>
                </a:cxn>
                <a:cxn ang="0">
                  <a:pos x="0" y="0"/>
                </a:cxn>
                <a:cxn ang="0">
                  <a:pos x="521" y="0"/>
                </a:cxn>
                <a:cxn ang="0">
                  <a:pos x="521" y="68"/>
                </a:cxn>
                <a:cxn ang="0">
                  <a:pos x="0" y="68"/>
                </a:cxn>
              </a:cxnLst>
              <a:rect l="0" t="0" r="r" b="b"/>
              <a:pathLst>
                <a:path w="522" h="69">
                  <a:moveTo>
                    <a:pt x="0" y="68"/>
                  </a:moveTo>
                  <a:lnTo>
                    <a:pt x="0" y="0"/>
                  </a:lnTo>
                  <a:lnTo>
                    <a:pt x="521" y="0"/>
                  </a:lnTo>
                  <a:lnTo>
                    <a:pt x="521" y="68"/>
                  </a:lnTo>
                  <a:lnTo>
                    <a:pt x="0" y="68"/>
                  </a:lnTo>
                </a:path>
              </a:pathLst>
            </a:custGeom>
            <a:solidFill>
              <a:srgbClr val="51DC00"/>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15" name="Freeform 183"/>
            <p:cNvSpPr>
              <a:spLocks/>
            </p:cNvSpPr>
            <p:nvPr/>
          </p:nvSpPr>
          <p:spPr bwMode="auto">
            <a:xfrm>
              <a:off x="4310" y="3158"/>
              <a:ext cx="98" cy="216"/>
            </a:xfrm>
            <a:custGeom>
              <a:avLst/>
              <a:gdLst/>
              <a:ahLst/>
              <a:cxnLst>
                <a:cxn ang="0">
                  <a:pos x="143" y="166"/>
                </a:cxn>
                <a:cxn ang="0">
                  <a:pos x="143" y="232"/>
                </a:cxn>
                <a:cxn ang="0">
                  <a:pos x="0" y="66"/>
                </a:cxn>
                <a:cxn ang="0">
                  <a:pos x="5" y="0"/>
                </a:cxn>
                <a:cxn ang="0">
                  <a:pos x="143" y="166"/>
                </a:cxn>
              </a:cxnLst>
              <a:rect l="0" t="0" r="r" b="b"/>
              <a:pathLst>
                <a:path w="144" h="233">
                  <a:moveTo>
                    <a:pt x="143" y="166"/>
                  </a:moveTo>
                  <a:lnTo>
                    <a:pt x="143" y="232"/>
                  </a:lnTo>
                  <a:lnTo>
                    <a:pt x="0" y="66"/>
                  </a:lnTo>
                  <a:lnTo>
                    <a:pt x="5" y="0"/>
                  </a:lnTo>
                  <a:lnTo>
                    <a:pt x="143" y="166"/>
                  </a:lnTo>
                </a:path>
              </a:pathLst>
            </a:custGeom>
            <a:solidFill>
              <a:srgbClr val="999999"/>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16" name="Freeform 184"/>
            <p:cNvSpPr>
              <a:spLocks/>
            </p:cNvSpPr>
            <p:nvPr/>
          </p:nvSpPr>
          <p:spPr bwMode="auto">
            <a:xfrm>
              <a:off x="4310" y="3158"/>
              <a:ext cx="102" cy="216"/>
            </a:xfrm>
            <a:custGeom>
              <a:avLst/>
              <a:gdLst/>
              <a:ahLst/>
              <a:cxnLst>
                <a:cxn ang="0">
                  <a:pos x="149" y="170"/>
                </a:cxn>
                <a:cxn ang="0">
                  <a:pos x="149" y="238"/>
                </a:cxn>
                <a:cxn ang="0">
                  <a:pos x="0" y="68"/>
                </a:cxn>
                <a:cxn ang="0">
                  <a:pos x="5" y="0"/>
                </a:cxn>
                <a:cxn ang="0">
                  <a:pos x="149" y="170"/>
                </a:cxn>
              </a:cxnLst>
              <a:rect l="0" t="0" r="r" b="b"/>
              <a:pathLst>
                <a:path w="150" h="239">
                  <a:moveTo>
                    <a:pt x="149" y="170"/>
                  </a:moveTo>
                  <a:lnTo>
                    <a:pt x="149" y="238"/>
                  </a:lnTo>
                  <a:lnTo>
                    <a:pt x="0" y="68"/>
                  </a:lnTo>
                  <a:lnTo>
                    <a:pt x="5" y="0"/>
                  </a:lnTo>
                  <a:lnTo>
                    <a:pt x="149" y="17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17" name="Freeform 185"/>
            <p:cNvSpPr>
              <a:spLocks/>
            </p:cNvSpPr>
            <p:nvPr/>
          </p:nvSpPr>
          <p:spPr bwMode="auto">
            <a:xfrm>
              <a:off x="4434" y="2645"/>
              <a:ext cx="311" cy="216"/>
            </a:xfrm>
            <a:custGeom>
              <a:avLst/>
              <a:gdLst/>
              <a:ahLst/>
              <a:cxnLst>
                <a:cxn ang="0">
                  <a:pos x="397" y="1"/>
                </a:cxn>
                <a:cxn ang="0">
                  <a:pos x="406" y="32"/>
                </a:cxn>
                <a:cxn ang="0">
                  <a:pos x="397" y="56"/>
                </a:cxn>
                <a:cxn ang="0">
                  <a:pos x="413" y="85"/>
                </a:cxn>
                <a:cxn ang="0">
                  <a:pos x="423" y="123"/>
                </a:cxn>
                <a:cxn ang="0">
                  <a:pos x="429" y="160"/>
                </a:cxn>
                <a:cxn ang="0">
                  <a:pos x="431" y="194"/>
                </a:cxn>
                <a:cxn ang="0">
                  <a:pos x="430" y="245"/>
                </a:cxn>
                <a:cxn ang="0">
                  <a:pos x="447" y="280"/>
                </a:cxn>
                <a:cxn ang="0">
                  <a:pos x="454" y="312"/>
                </a:cxn>
                <a:cxn ang="0">
                  <a:pos x="451" y="341"/>
                </a:cxn>
                <a:cxn ang="0">
                  <a:pos x="420" y="375"/>
                </a:cxn>
                <a:cxn ang="0">
                  <a:pos x="382" y="424"/>
                </a:cxn>
                <a:cxn ang="0">
                  <a:pos x="371" y="453"/>
                </a:cxn>
                <a:cxn ang="0">
                  <a:pos x="338" y="471"/>
                </a:cxn>
                <a:cxn ang="0">
                  <a:pos x="308" y="463"/>
                </a:cxn>
                <a:cxn ang="0">
                  <a:pos x="302" y="485"/>
                </a:cxn>
                <a:cxn ang="0">
                  <a:pos x="274" y="507"/>
                </a:cxn>
                <a:cxn ang="0">
                  <a:pos x="235" y="535"/>
                </a:cxn>
                <a:cxn ang="0">
                  <a:pos x="199" y="540"/>
                </a:cxn>
                <a:cxn ang="0">
                  <a:pos x="172" y="525"/>
                </a:cxn>
                <a:cxn ang="0">
                  <a:pos x="160" y="442"/>
                </a:cxn>
                <a:cxn ang="0">
                  <a:pos x="177" y="436"/>
                </a:cxn>
                <a:cxn ang="0">
                  <a:pos x="204" y="424"/>
                </a:cxn>
                <a:cxn ang="0">
                  <a:pos x="238" y="412"/>
                </a:cxn>
                <a:cxn ang="0">
                  <a:pos x="271" y="406"/>
                </a:cxn>
                <a:cxn ang="0">
                  <a:pos x="313" y="389"/>
                </a:cxn>
                <a:cxn ang="0">
                  <a:pos x="315" y="385"/>
                </a:cxn>
                <a:cxn ang="0">
                  <a:pos x="316" y="361"/>
                </a:cxn>
                <a:cxn ang="0">
                  <a:pos x="312" y="342"/>
                </a:cxn>
                <a:cxn ang="0">
                  <a:pos x="319" y="327"/>
                </a:cxn>
                <a:cxn ang="0">
                  <a:pos x="314" y="310"/>
                </a:cxn>
                <a:cxn ang="0">
                  <a:pos x="306" y="290"/>
                </a:cxn>
                <a:cxn ang="0">
                  <a:pos x="295" y="255"/>
                </a:cxn>
                <a:cxn ang="0">
                  <a:pos x="290" y="222"/>
                </a:cxn>
                <a:cxn ang="0">
                  <a:pos x="294" y="211"/>
                </a:cxn>
                <a:cxn ang="0">
                  <a:pos x="290" y="217"/>
                </a:cxn>
                <a:cxn ang="0">
                  <a:pos x="295" y="253"/>
                </a:cxn>
                <a:cxn ang="0">
                  <a:pos x="321" y="334"/>
                </a:cxn>
                <a:cxn ang="0">
                  <a:pos x="328" y="358"/>
                </a:cxn>
                <a:cxn ang="0">
                  <a:pos x="322" y="342"/>
                </a:cxn>
                <a:cxn ang="0">
                  <a:pos x="314" y="355"/>
                </a:cxn>
                <a:cxn ang="0">
                  <a:pos x="158" y="440"/>
                </a:cxn>
                <a:cxn ang="0">
                  <a:pos x="152" y="412"/>
                </a:cxn>
                <a:cxn ang="0">
                  <a:pos x="170" y="365"/>
                </a:cxn>
                <a:cxn ang="0">
                  <a:pos x="171" y="326"/>
                </a:cxn>
                <a:cxn ang="0">
                  <a:pos x="173" y="300"/>
                </a:cxn>
                <a:cxn ang="0">
                  <a:pos x="175" y="273"/>
                </a:cxn>
                <a:cxn ang="0">
                  <a:pos x="175" y="249"/>
                </a:cxn>
                <a:cxn ang="0">
                  <a:pos x="169" y="207"/>
                </a:cxn>
                <a:cxn ang="0">
                  <a:pos x="167" y="153"/>
                </a:cxn>
                <a:cxn ang="0">
                  <a:pos x="180" y="120"/>
                </a:cxn>
                <a:cxn ang="0">
                  <a:pos x="253" y="101"/>
                </a:cxn>
                <a:cxn ang="0">
                  <a:pos x="332" y="49"/>
                </a:cxn>
                <a:cxn ang="0">
                  <a:pos x="381" y="6"/>
                </a:cxn>
              </a:cxnLst>
              <a:rect l="0" t="0" r="r" b="b"/>
              <a:pathLst>
                <a:path w="455" h="604">
                  <a:moveTo>
                    <a:pt x="386" y="1"/>
                  </a:moveTo>
                  <a:lnTo>
                    <a:pt x="387" y="1"/>
                  </a:lnTo>
                  <a:lnTo>
                    <a:pt x="389" y="0"/>
                  </a:lnTo>
                  <a:lnTo>
                    <a:pt x="393" y="0"/>
                  </a:lnTo>
                  <a:lnTo>
                    <a:pt x="397" y="1"/>
                  </a:lnTo>
                  <a:lnTo>
                    <a:pt x="400" y="3"/>
                  </a:lnTo>
                  <a:lnTo>
                    <a:pt x="404" y="7"/>
                  </a:lnTo>
                  <a:lnTo>
                    <a:pt x="406" y="13"/>
                  </a:lnTo>
                  <a:lnTo>
                    <a:pt x="407" y="22"/>
                  </a:lnTo>
                  <a:lnTo>
                    <a:pt x="406" y="32"/>
                  </a:lnTo>
                  <a:lnTo>
                    <a:pt x="404" y="39"/>
                  </a:lnTo>
                  <a:lnTo>
                    <a:pt x="401" y="44"/>
                  </a:lnTo>
                  <a:lnTo>
                    <a:pt x="399" y="49"/>
                  </a:lnTo>
                  <a:lnTo>
                    <a:pt x="397" y="52"/>
                  </a:lnTo>
                  <a:lnTo>
                    <a:pt x="397" y="56"/>
                  </a:lnTo>
                  <a:lnTo>
                    <a:pt x="399" y="61"/>
                  </a:lnTo>
                  <a:lnTo>
                    <a:pt x="403" y="69"/>
                  </a:lnTo>
                  <a:lnTo>
                    <a:pt x="407" y="73"/>
                  </a:lnTo>
                  <a:lnTo>
                    <a:pt x="410" y="79"/>
                  </a:lnTo>
                  <a:lnTo>
                    <a:pt x="413" y="85"/>
                  </a:lnTo>
                  <a:lnTo>
                    <a:pt x="415" y="92"/>
                  </a:lnTo>
                  <a:lnTo>
                    <a:pt x="417" y="99"/>
                  </a:lnTo>
                  <a:lnTo>
                    <a:pt x="419" y="107"/>
                  </a:lnTo>
                  <a:lnTo>
                    <a:pt x="421" y="115"/>
                  </a:lnTo>
                  <a:lnTo>
                    <a:pt x="423" y="123"/>
                  </a:lnTo>
                  <a:lnTo>
                    <a:pt x="424" y="131"/>
                  </a:lnTo>
                  <a:lnTo>
                    <a:pt x="425" y="139"/>
                  </a:lnTo>
                  <a:lnTo>
                    <a:pt x="427" y="146"/>
                  </a:lnTo>
                  <a:lnTo>
                    <a:pt x="428" y="153"/>
                  </a:lnTo>
                  <a:lnTo>
                    <a:pt x="429" y="160"/>
                  </a:lnTo>
                  <a:lnTo>
                    <a:pt x="430" y="166"/>
                  </a:lnTo>
                  <a:lnTo>
                    <a:pt x="431" y="172"/>
                  </a:lnTo>
                  <a:lnTo>
                    <a:pt x="432" y="176"/>
                  </a:lnTo>
                  <a:lnTo>
                    <a:pt x="432" y="185"/>
                  </a:lnTo>
                  <a:lnTo>
                    <a:pt x="431" y="194"/>
                  </a:lnTo>
                  <a:lnTo>
                    <a:pt x="430" y="203"/>
                  </a:lnTo>
                  <a:lnTo>
                    <a:pt x="428" y="213"/>
                  </a:lnTo>
                  <a:lnTo>
                    <a:pt x="427" y="224"/>
                  </a:lnTo>
                  <a:lnTo>
                    <a:pt x="428" y="234"/>
                  </a:lnTo>
                  <a:lnTo>
                    <a:pt x="430" y="245"/>
                  </a:lnTo>
                  <a:lnTo>
                    <a:pt x="435" y="255"/>
                  </a:lnTo>
                  <a:lnTo>
                    <a:pt x="438" y="261"/>
                  </a:lnTo>
                  <a:lnTo>
                    <a:pt x="442" y="267"/>
                  </a:lnTo>
                  <a:lnTo>
                    <a:pt x="444" y="273"/>
                  </a:lnTo>
                  <a:lnTo>
                    <a:pt x="447" y="280"/>
                  </a:lnTo>
                  <a:lnTo>
                    <a:pt x="449" y="286"/>
                  </a:lnTo>
                  <a:lnTo>
                    <a:pt x="450" y="293"/>
                  </a:lnTo>
                  <a:lnTo>
                    <a:pt x="452" y="299"/>
                  </a:lnTo>
                  <a:lnTo>
                    <a:pt x="453" y="306"/>
                  </a:lnTo>
                  <a:lnTo>
                    <a:pt x="454" y="312"/>
                  </a:lnTo>
                  <a:lnTo>
                    <a:pt x="454" y="319"/>
                  </a:lnTo>
                  <a:lnTo>
                    <a:pt x="454" y="325"/>
                  </a:lnTo>
                  <a:lnTo>
                    <a:pt x="453" y="331"/>
                  </a:lnTo>
                  <a:lnTo>
                    <a:pt x="452" y="336"/>
                  </a:lnTo>
                  <a:lnTo>
                    <a:pt x="451" y="341"/>
                  </a:lnTo>
                  <a:lnTo>
                    <a:pt x="449" y="345"/>
                  </a:lnTo>
                  <a:lnTo>
                    <a:pt x="446" y="349"/>
                  </a:lnTo>
                  <a:lnTo>
                    <a:pt x="440" y="356"/>
                  </a:lnTo>
                  <a:lnTo>
                    <a:pt x="431" y="365"/>
                  </a:lnTo>
                  <a:lnTo>
                    <a:pt x="420" y="375"/>
                  </a:lnTo>
                  <a:lnTo>
                    <a:pt x="411" y="386"/>
                  </a:lnTo>
                  <a:lnTo>
                    <a:pt x="400" y="397"/>
                  </a:lnTo>
                  <a:lnTo>
                    <a:pt x="392" y="407"/>
                  </a:lnTo>
                  <a:lnTo>
                    <a:pt x="385" y="416"/>
                  </a:lnTo>
                  <a:lnTo>
                    <a:pt x="382" y="424"/>
                  </a:lnTo>
                  <a:lnTo>
                    <a:pt x="381" y="431"/>
                  </a:lnTo>
                  <a:lnTo>
                    <a:pt x="379" y="437"/>
                  </a:lnTo>
                  <a:lnTo>
                    <a:pt x="377" y="443"/>
                  </a:lnTo>
                  <a:lnTo>
                    <a:pt x="374" y="449"/>
                  </a:lnTo>
                  <a:lnTo>
                    <a:pt x="371" y="453"/>
                  </a:lnTo>
                  <a:lnTo>
                    <a:pt x="366" y="458"/>
                  </a:lnTo>
                  <a:lnTo>
                    <a:pt x="360" y="462"/>
                  </a:lnTo>
                  <a:lnTo>
                    <a:pt x="353" y="466"/>
                  </a:lnTo>
                  <a:lnTo>
                    <a:pt x="345" y="469"/>
                  </a:lnTo>
                  <a:lnTo>
                    <a:pt x="338" y="471"/>
                  </a:lnTo>
                  <a:lnTo>
                    <a:pt x="330" y="470"/>
                  </a:lnTo>
                  <a:lnTo>
                    <a:pt x="323" y="468"/>
                  </a:lnTo>
                  <a:lnTo>
                    <a:pt x="316" y="467"/>
                  </a:lnTo>
                  <a:lnTo>
                    <a:pt x="311" y="465"/>
                  </a:lnTo>
                  <a:lnTo>
                    <a:pt x="308" y="463"/>
                  </a:lnTo>
                  <a:lnTo>
                    <a:pt x="307" y="463"/>
                  </a:lnTo>
                  <a:lnTo>
                    <a:pt x="307" y="481"/>
                  </a:lnTo>
                  <a:lnTo>
                    <a:pt x="306" y="481"/>
                  </a:lnTo>
                  <a:lnTo>
                    <a:pt x="305" y="483"/>
                  </a:lnTo>
                  <a:lnTo>
                    <a:pt x="302" y="485"/>
                  </a:lnTo>
                  <a:lnTo>
                    <a:pt x="299" y="488"/>
                  </a:lnTo>
                  <a:lnTo>
                    <a:pt x="294" y="492"/>
                  </a:lnTo>
                  <a:lnTo>
                    <a:pt x="289" y="497"/>
                  </a:lnTo>
                  <a:lnTo>
                    <a:pt x="282" y="501"/>
                  </a:lnTo>
                  <a:lnTo>
                    <a:pt x="274" y="507"/>
                  </a:lnTo>
                  <a:lnTo>
                    <a:pt x="266" y="512"/>
                  </a:lnTo>
                  <a:lnTo>
                    <a:pt x="259" y="519"/>
                  </a:lnTo>
                  <a:lnTo>
                    <a:pt x="251" y="524"/>
                  </a:lnTo>
                  <a:lnTo>
                    <a:pt x="243" y="530"/>
                  </a:lnTo>
                  <a:lnTo>
                    <a:pt x="235" y="535"/>
                  </a:lnTo>
                  <a:lnTo>
                    <a:pt x="228" y="539"/>
                  </a:lnTo>
                  <a:lnTo>
                    <a:pt x="220" y="541"/>
                  </a:lnTo>
                  <a:lnTo>
                    <a:pt x="214" y="542"/>
                  </a:lnTo>
                  <a:lnTo>
                    <a:pt x="207" y="542"/>
                  </a:lnTo>
                  <a:lnTo>
                    <a:pt x="199" y="540"/>
                  </a:lnTo>
                  <a:lnTo>
                    <a:pt x="192" y="537"/>
                  </a:lnTo>
                  <a:lnTo>
                    <a:pt x="186" y="534"/>
                  </a:lnTo>
                  <a:lnTo>
                    <a:pt x="180" y="530"/>
                  </a:lnTo>
                  <a:lnTo>
                    <a:pt x="175" y="527"/>
                  </a:lnTo>
                  <a:lnTo>
                    <a:pt x="172" y="525"/>
                  </a:lnTo>
                  <a:lnTo>
                    <a:pt x="171" y="525"/>
                  </a:lnTo>
                  <a:lnTo>
                    <a:pt x="175" y="550"/>
                  </a:lnTo>
                  <a:lnTo>
                    <a:pt x="14" y="603"/>
                  </a:lnTo>
                  <a:lnTo>
                    <a:pt x="0" y="492"/>
                  </a:lnTo>
                  <a:lnTo>
                    <a:pt x="160" y="442"/>
                  </a:lnTo>
                  <a:lnTo>
                    <a:pt x="168" y="485"/>
                  </a:lnTo>
                  <a:lnTo>
                    <a:pt x="171" y="439"/>
                  </a:lnTo>
                  <a:lnTo>
                    <a:pt x="172" y="438"/>
                  </a:lnTo>
                  <a:lnTo>
                    <a:pt x="174" y="438"/>
                  </a:lnTo>
                  <a:lnTo>
                    <a:pt x="177" y="436"/>
                  </a:lnTo>
                  <a:lnTo>
                    <a:pt x="181" y="434"/>
                  </a:lnTo>
                  <a:lnTo>
                    <a:pt x="186" y="432"/>
                  </a:lnTo>
                  <a:lnTo>
                    <a:pt x="191" y="429"/>
                  </a:lnTo>
                  <a:lnTo>
                    <a:pt x="197" y="427"/>
                  </a:lnTo>
                  <a:lnTo>
                    <a:pt x="204" y="424"/>
                  </a:lnTo>
                  <a:lnTo>
                    <a:pt x="210" y="421"/>
                  </a:lnTo>
                  <a:lnTo>
                    <a:pt x="218" y="419"/>
                  </a:lnTo>
                  <a:lnTo>
                    <a:pt x="224" y="416"/>
                  </a:lnTo>
                  <a:lnTo>
                    <a:pt x="231" y="414"/>
                  </a:lnTo>
                  <a:lnTo>
                    <a:pt x="238" y="412"/>
                  </a:lnTo>
                  <a:lnTo>
                    <a:pt x="244" y="411"/>
                  </a:lnTo>
                  <a:lnTo>
                    <a:pt x="249" y="410"/>
                  </a:lnTo>
                  <a:lnTo>
                    <a:pt x="254" y="409"/>
                  </a:lnTo>
                  <a:lnTo>
                    <a:pt x="263" y="408"/>
                  </a:lnTo>
                  <a:lnTo>
                    <a:pt x="271" y="406"/>
                  </a:lnTo>
                  <a:lnTo>
                    <a:pt x="281" y="403"/>
                  </a:lnTo>
                  <a:lnTo>
                    <a:pt x="291" y="399"/>
                  </a:lnTo>
                  <a:lnTo>
                    <a:pt x="300" y="395"/>
                  </a:lnTo>
                  <a:lnTo>
                    <a:pt x="307" y="391"/>
                  </a:lnTo>
                  <a:lnTo>
                    <a:pt x="313" y="389"/>
                  </a:lnTo>
                  <a:lnTo>
                    <a:pt x="314" y="388"/>
                  </a:lnTo>
                  <a:lnTo>
                    <a:pt x="349" y="409"/>
                  </a:lnTo>
                  <a:lnTo>
                    <a:pt x="314" y="388"/>
                  </a:lnTo>
                  <a:lnTo>
                    <a:pt x="315" y="387"/>
                  </a:lnTo>
                  <a:lnTo>
                    <a:pt x="315" y="385"/>
                  </a:lnTo>
                  <a:lnTo>
                    <a:pt x="316" y="381"/>
                  </a:lnTo>
                  <a:lnTo>
                    <a:pt x="317" y="377"/>
                  </a:lnTo>
                  <a:lnTo>
                    <a:pt x="317" y="372"/>
                  </a:lnTo>
                  <a:lnTo>
                    <a:pt x="317" y="367"/>
                  </a:lnTo>
                  <a:lnTo>
                    <a:pt x="316" y="361"/>
                  </a:lnTo>
                  <a:lnTo>
                    <a:pt x="314" y="355"/>
                  </a:lnTo>
                  <a:lnTo>
                    <a:pt x="312" y="352"/>
                  </a:lnTo>
                  <a:lnTo>
                    <a:pt x="311" y="347"/>
                  </a:lnTo>
                  <a:lnTo>
                    <a:pt x="311" y="345"/>
                  </a:lnTo>
                  <a:lnTo>
                    <a:pt x="312" y="342"/>
                  </a:lnTo>
                  <a:lnTo>
                    <a:pt x="313" y="340"/>
                  </a:lnTo>
                  <a:lnTo>
                    <a:pt x="315" y="337"/>
                  </a:lnTo>
                  <a:lnTo>
                    <a:pt x="316" y="335"/>
                  </a:lnTo>
                  <a:lnTo>
                    <a:pt x="318" y="331"/>
                  </a:lnTo>
                  <a:lnTo>
                    <a:pt x="319" y="327"/>
                  </a:lnTo>
                  <a:lnTo>
                    <a:pt x="319" y="323"/>
                  </a:lnTo>
                  <a:lnTo>
                    <a:pt x="318" y="320"/>
                  </a:lnTo>
                  <a:lnTo>
                    <a:pt x="317" y="317"/>
                  </a:lnTo>
                  <a:lnTo>
                    <a:pt x="315" y="313"/>
                  </a:lnTo>
                  <a:lnTo>
                    <a:pt x="314" y="310"/>
                  </a:lnTo>
                  <a:lnTo>
                    <a:pt x="312" y="306"/>
                  </a:lnTo>
                  <a:lnTo>
                    <a:pt x="311" y="302"/>
                  </a:lnTo>
                  <a:lnTo>
                    <a:pt x="310" y="299"/>
                  </a:lnTo>
                  <a:lnTo>
                    <a:pt x="308" y="295"/>
                  </a:lnTo>
                  <a:lnTo>
                    <a:pt x="306" y="290"/>
                  </a:lnTo>
                  <a:lnTo>
                    <a:pt x="304" y="284"/>
                  </a:lnTo>
                  <a:lnTo>
                    <a:pt x="302" y="277"/>
                  </a:lnTo>
                  <a:lnTo>
                    <a:pt x="300" y="270"/>
                  </a:lnTo>
                  <a:lnTo>
                    <a:pt x="297" y="263"/>
                  </a:lnTo>
                  <a:lnTo>
                    <a:pt x="295" y="255"/>
                  </a:lnTo>
                  <a:lnTo>
                    <a:pt x="293" y="249"/>
                  </a:lnTo>
                  <a:lnTo>
                    <a:pt x="292" y="241"/>
                  </a:lnTo>
                  <a:lnTo>
                    <a:pt x="291" y="234"/>
                  </a:lnTo>
                  <a:lnTo>
                    <a:pt x="290" y="228"/>
                  </a:lnTo>
                  <a:lnTo>
                    <a:pt x="290" y="222"/>
                  </a:lnTo>
                  <a:lnTo>
                    <a:pt x="291" y="218"/>
                  </a:lnTo>
                  <a:lnTo>
                    <a:pt x="293" y="214"/>
                  </a:lnTo>
                  <a:lnTo>
                    <a:pt x="296" y="212"/>
                  </a:lnTo>
                  <a:lnTo>
                    <a:pt x="295" y="212"/>
                  </a:lnTo>
                  <a:lnTo>
                    <a:pt x="294" y="211"/>
                  </a:lnTo>
                  <a:lnTo>
                    <a:pt x="293" y="211"/>
                  </a:lnTo>
                  <a:lnTo>
                    <a:pt x="292" y="211"/>
                  </a:lnTo>
                  <a:lnTo>
                    <a:pt x="291" y="212"/>
                  </a:lnTo>
                  <a:lnTo>
                    <a:pt x="290" y="214"/>
                  </a:lnTo>
                  <a:lnTo>
                    <a:pt x="290" y="217"/>
                  </a:lnTo>
                  <a:lnTo>
                    <a:pt x="290" y="221"/>
                  </a:lnTo>
                  <a:lnTo>
                    <a:pt x="290" y="227"/>
                  </a:lnTo>
                  <a:lnTo>
                    <a:pt x="291" y="234"/>
                  </a:lnTo>
                  <a:lnTo>
                    <a:pt x="293" y="243"/>
                  </a:lnTo>
                  <a:lnTo>
                    <a:pt x="295" y="253"/>
                  </a:lnTo>
                  <a:lnTo>
                    <a:pt x="300" y="267"/>
                  </a:lnTo>
                  <a:lnTo>
                    <a:pt x="304" y="283"/>
                  </a:lnTo>
                  <a:lnTo>
                    <a:pt x="311" y="302"/>
                  </a:lnTo>
                  <a:lnTo>
                    <a:pt x="317" y="320"/>
                  </a:lnTo>
                  <a:lnTo>
                    <a:pt x="321" y="334"/>
                  </a:lnTo>
                  <a:lnTo>
                    <a:pt x="325" y="345"/>
                  </a:lnTo>
                  <a:lnTo>
                    <a:pt x="327" y="352"/>
                  </a:lnTo>
                  <a:lnTo>
                    <a:pt x="328" y="356"/>
                  </a:lnTo>
                  <a:lnTo>
                    <a:pt x="329" y="358"/>
                  </a:lnTo>
                  <a:lnTo>
                    <a:pt x="328" y="358"/>
                  </a:lnTo>
                  <a:lnTo>
                    <a:pt x="328" y="356"/>
                  </a:lnTo>
                  <a:lnTo>
                    <a:pt x="327" y="353"/>
                  </a:lnTo>
                  <a:lnTo>
                    <a:pt x="325" y="350"/>
                  </a:lnTo>
                  <a:lnTo>
                    <a:pt x="324" y="346"/>
                  </a:lnTo>
                  <a:lnTo>
                    <a:pt x="322" y="342"/>
                  </a:lnTo>
                  <a:lnTo>
                    <a:pt x="320" y="338"/>
                  </a:lnTo>
                  <a:lnTo>
                    <a:pt x="319" y="334"/>
                  </a:lnTo>
                  <a:lnTo>
                    <a:pt x="318" y="332"/>
                  </a:lnTo>
                  <a:lnTo>
                    <a:pt x="318" y="331"/>
                  </a:lnTo>
                  <a:lnTo>
                    <a:pt x="314" y="355"/>
                  </a:lnTo>
                  <a:lnTo>
                    <a:pt x="314" y="388"/>
                  </a:lnTo>
                  <a:lnTo>
                    <a:pt x="254" y="409"/>
                  </a:lnTo>
                  <a:lnTo>
                    <a:pt x="171" y="439"/>
                  </a:lnTo>
                  <a:lnTo>
                    <a:pt x="160" y="442"/>
                  </a:lnTo>
                  <a:lnTo>
                    <a:pt x="158" y="440"/>
                  </a:lnTo>
                  <a:lnTo>
                    <a:pt x="155" y="437"/>
                  </a:lnTo>
                  <a:lnTo>
                    <a:pt x="153" y="433"/>
                  </a:lnTo>
                  <a:lnTo>
                    <a:pt x="151" y="428"/>
                  </a:lnTo>
                  <a:lnTo>
                    <a:pt x="151" y="421"/>
                  </a:lnTo>
                  <a:lnTo>
                    <a:pt x="152" y="412"/>
                  </a:lnTo>
                  <a:lnTo>
                    <a:pt x="157" y="402"/>
                  </a:lnTo>
                  <a:lnTo>
                    <a:pt x="161" y="392"/>
                  </a:lnTo>
                  <a:lnTo>
                    <a:pt x="165" y="382"/>
                  </a:lnTo>
                  <a:lnTo>
                    <a:pt x="168" y="373"/>
                  </a:lnTo>
                  <a:lnTo>
                    <a:pt x="170" y="365"/>
                  </a:lnTo>
                  <a:lnTo>
                    <a:pt x="171" y="356"/>
                  </a:lnTo>
                  <a:lnTo>
                    <a:pt x="171" y="349"/>
                  </a:lnTo>
                  <a:lnTo>
                    <a:pt x="171" y="340"/>
                  </a:lnTo>
                  <a:lnTo>
                    <a:pt x="171" y="331"/>
                  </a:lnTo>
                  <a:lnTo>
                    <a:pt x="171" y="326"/>
                  </a:lnTo>
                  <a:lnTo>
                    <a:pt x="172" y="321"/>
                  </a:lnTo>
                  <a:lnTo>
                    <a:pt x="172" y="316"/>
                  </a:lnTo>
                  <a:lnTo>
                    <a:pt x="172" y="311"/>
                  </a:lnTo>
                  <a:lnTo>
                    <a:pt x="173" y="306"/>
                  </a:lnTo>
                  <a:lnTo>
                    <a:pt x="173" y="300"/>
                  </a:lnTo>
                  <a:lnTo>
                    <a:pt x="174" y="295"/>
                  </a:lnTo>
                  <a:lnTo>
                    <a:pt x="174" y="289"/>
                  </a:lnTo>
                  <a:lnTo>
                    <a:pt x="175" y="284"/>
                  </a:lnTo>
                  <a:lnTo>
                    <a:pt x="175" y="279"/>
                  </a:lnTo>
                  <a:lnTo>
                    <a:pt x="175" y="273"/>
                  </a:lnTo>
                  <a:lnTo>
                    <a:pt x="176" y="268"/>
                  </a:lnTo>
                  <a:lnTo>
                    <a:pt x="176" y="262"/>
                  </a:lnTo>
                  <a:lnTo>
                    <a:pt x="176" y="258"/>
                  </a:lnTo>
                  <a:lnTo>
                    <a:pt x="175" y="252"/>
                  </a:lnTo>
                  <a:lnTo>
                    <a:pt x="175" y="249"/>
                  </a:lnTo>
                  <a:lnTo>
                    <a:pt x="174" y="243"/>
                  </a:lnTo>
                  <a:lnTo>
                    <a:pt x="173" y="236"/>
                  </a:lnTo>
                  <a:lnTo>
                    <a:pt x="172" y="227"/>
                  </a:lnTo>
                  <a:lnTo>
                    <a:pt x="171" y="217"/>
                  </a:lnTo>
                  <a:lnTo>
                    <a:pt x="169" y="207"/>
                  </a:lnTo>
                  <a:lnTo>
                    <a:pt x="168" y="196"/>
                  </a:lnTo>
                  <a:lnTo>
                    <a:pt x="168" y="185"/>
                  </a:lnTo>
                  <a:lnTo>
                    <a:pt x="167" y="174"/>
                  </a:lnTo>
                  <a:lnTo>
                    <a:pt x="167" y="163"/>
                  </a:lnTo>
                  <a:lnTo>
                    <a:pt x="167" y="153"/>
                  </a:lnTo>
                  <a:lnTo>
                    <a:pt x="168" y="144"/>
                  </a:lnTo>
                  <a:lnTo>
                    <a:pt x="170" y="136"/>
                  </a:lnTo>
                  <a:lnTo>
                    <a:pt x="172" y="129"/>
                  </a:lnTo>
                  <a:lnTo>
                    <a:pt x="176" y="124"/>
                  </a:lnTo>
                  <a:lnTo>
                    <a:pt x="180" y="120"/>
                  </a:lnTo>
                  <a:lnTo>
                    <a:pt x="186" y="119"/>
                  </a:lnTo>
                  <a:lnTo>
                    <a:pt x="202" y="118"/>
                  </a:lnTo>
                  <a:lnTo>
                    <a:pt x="218" y="114"/>
                  </a:lnTo>
                  <a:lnTo>
                    <a:pt x="236" y="108"/>
                  </a:lnTo>
                  <a:lnTo>
                    <a:pt x="253" y="101"/>
                  </a:lnTo>
                  <a:lnTo>
                    <a:pt x="269" y="92"/>
                  </a:lnTo>
                  <a:lnTo>
                    <a:pt x="286" y="82"/>
                  </a:lnTo>
                  <a:lnTo>
                    <a:pt x="302" y="71"/>
                  </a:lnTo>
                  <a:lnTo>
                    <a:pt x="318" y="59"/>
                  </a:lnTo>
                  <a:lnTo>
                    <a:pt x="332" y="49"/>
                  </a:lnTo>
                  <a:lnTo>
                    <a:pt x="345" y="38"/>
                  </a:lnTo>
                  <a:lnTo>
                    <a:pt x="356" y="29"/>
                  </a:lnTo>
                  <a:lnTo>
                    <a:pt x="366" y="20"/>
                  </a:lnTo>
                  <a:lnTo>
                    <a:pt x="374" y="12"/>
                  </a:lnTo>
                  <a:lnTo>
                    <a:pt x="381" y="6"/>
                  </a:lnTo>
                  <a:lnTo>
                    <a:pt x="384" y="2"/>
                  </a:lnTo>
                  <a:lnTo>
                    <a:pt x="386" y="1"/>
                  </a:lnTo>
                </a:path>
              </a:pathLst>
            </a:custGeom>
            <a:solidFill>
              <a:srgbClr val="D9D9D9"/>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18" name="Freeform 186"/>
            <p:cNvSpPr>
              <a:spLocks/>
            </p:cNvSpPr>
            <p:nvPr/>
          </p:nvSpPr>
          <p:spPr bwMode="auto">
            <a:xfrm>
              <a:off x="4434" y="2645"/>
              <a:ext cx="315" cy="216"/>
            </a:xfrm>
            <a:custGeom>
              <a:avLst/>
              <a:gdLst/>
              <a:ahLst/>
              <a:cxnLst>
                <a:cxn ang="0">
                  <a:pos x="398" y="0"/>
                </a:cxn>
                <a:cxn ang="0">
                  <a:pos x="412" y="22"/>
                </a:cxn>
                <a:cxn ang="0">
                  <a:pos x="402" y="53"/>
                </a:cxn>
                <a:cxn ang="0">
                  <a:pos x="415" y="80"/>
                </a:cxn>
                <a:cxn ang="0">
                  <a:pos x="427" y="116"/>
                </a:cxn>
                <a:cxn ang="0">
                  <a:pos x="434" y="155"/>
                </a:cxn>
                <a:cxn ang="0">
                  <a:pos x="438" y="187"/>
                </a:cxn>
                <a:cxn ang="0">
                  <a:pos x="434" y="236"/>
                </a:cxn>
                <a:cxn ang="0">
                  <a:pos x="450" y="276"/>
                </a:cxn>
                <a:cxn ang="0">
                  <a:pos x="459" y="309"/>
                </a:cxn>
                <a:cxn ang="0">
                  <a:pos x="458" y="339"/>
                </a:cxn>
                <a:cxn ang="0">
                  <a:pos x="437" y="369"/>
                </a:cxn>
                <a:cxn ang="0">
                  <a:pos x="390" y="420"/>
                </a:cxn>
                <a:cxn ang="0">
                  <a:pos x="379" y="453"/>
                </a:cxn>
                <a:cxn ang="0">
                  <a:pos x="350" y="474"/>
                </a:cxn>
                <a:cxn ang="0">
                  <a:pos x="315" y="470"/>
                </a:cxn>
                <a:cxn ang="0">
                  <a:pos x="309" y="488"/>
                </a:cxn>
                <a:cxn ang="0">
                  <a:pos x="286" y="506"/>
                </a:cxn>
                <a:cxn ang="0">
                  <a:pos x="246" y="535"/>
                </a:cxn>
                <a:cxn ang="0">
                  <a:pos x="210" y="547"/>
                </a:cxn>
                <a:cxn ang="0">
                  <a:pos x="177" y="532"/>
                </a:cxn>
                <a:cxn ang="0">
                  <a:pos x="0" y="497"/>
                </a:cxn>
                <a:cxn ang="0">
                  <a:pos x="176" y="442"/>
                </a:cxn>
                <a:cxn ang="0">
                  <a:pos x="200" y="431"/>
                </a:cxn>
                <a:cxn ang="0">
                  <a:pos x="234" y="418"/>
                </a:cxn>
                <a:cxn ang="0">
                  <a:pos x="266" y="412"/>
                </a:cxn>
                <a:cxn ang="0">
                  <a:pos x="311" y="395"/>
                </a:cxn>
                <a:cxn ang="0">
                  <a:pos x="319" y="391"/>
                </a:cxn>
                <a:cxn ang="0">
                  <a:pos x="321" y="371"/>
                </a:cxn>
                <a:cxn ang="0">
                  <a:pos x="315" y="348"/>
                </a:cxn>
                <a:cxn ang="0">
                  <a:pos x="322" y="334"/>
                </a:cxn>
                <a:cxn ang="0">
                  <a:pos x="319" y="316"/>
                </a:cxn>
                <a:cxn ang="0">
                  <a:pos x="312" y="298"/>
                </a:cxn>
                <a:cxn ang="0">
                  <a:pos x="301" y="266"/>
                </a:cxn>
                <a:cxn ang="0">
                  <a:pos x="294" y="230"/>
                </a:cxn>
                <a:cxn ang="0">
                  <a:pos x="299" y="214"/>
                </a:cxn>
                <a:cxn ang="0">
                  <a:pos x="294" y="216"/>
                </a:cxn>
                <a:cxn ang="0">
                  <a:pos x="297" y="245"/>
                </a:cxn>
                <a:cxn ang="0">
                  <a:pos x="321" y="323"/>
                </a:cxn>
                <a:cxn ang="0">
                  <a:pos x="333" y="362"/>
                </a:cxn>
                <a:cxn ang="0">
                  <a:pos x="328" y="349"/>
                </a:cxn>
                <a:cxn ang="0">
                  <a:pos x="322" y="334"/>
                </a:cxn>
                <a:cxn ang="0">
                  <a:pos x="162" y="446"/>
                </a:cxn>
                <a:cxn ang="0">
                  <a:pos x="153" y="425"/>
                </a:cxn>
                <a:cxn ang="0">
                  <a:pos x="170" y="377"/>
                </a:cxn>
                <a:cxn ang="0">
                  <a:pos x="173" y="334"/>
                </a:cxn>
                <a:cxn ang="0">
                  <a:pos x="175" y="309"/>
                </a:cxn>
                <a:cxn ang="0">
                  <a:pos x="177" y="282"/>
                </a:cxn>
                <a:cxn ang="0">
                  <a:pos x="177" y="255"/>
                </a:cxn>
                <a:cxn ang="0">
                  <a:pos x="173" y="219"/>
                </a:cxn>
                <a:cxn ang="0">
                  <a:pos x="169" y="165"/>
                </a:cxn>
                <a:cxn ang="0">
                  <a:pos x="178" y="125"/>
                </a:cxn>
                <a:cxn ang="0">
                  <a:pos x="239" y="109"/>
                </a:cxn>
                <a:cxn ang="0">
                  <a:pos x="322" y="60"/>
                </a:cxn>
                <a:cxn ang="0">
                  <a:pos x="379" y="12"/>
                </a:cxn>
              </a:cxnLst>
              <a:rect l="0" t="0" r="r" b="b"/>
              <a:pathLst>
                <a:path w="461" h="610">
                  <a:moveTo>
                    <a:pt x="391" y="1"/>
                  </a:moveTo>
                  <a:lnTo>
                    <a:pt x="391" y="1"/>
                  </a:lnTo>
                  <a:lnTo>
                    <a:pt x="392" y="1"/>
                  </a:lnTo>
                  <a:lnTo>
                    <a:pt x="394" y="0"/>
                  </a:lnTo>
                  <a:lnTo>
                    <a:pt x="398" y="0"/>
                  </a:lnTo>
                  <a:lnTo>
                    <a:pt x="402" y="1"/>
                  </a:lnTo>
                  <a:lnTo>
                    <a:pt x="405" y="3"/>
                  </a:lnTo>
                  <a:lnTo>
                    <a:pt x="409" y="7"/>
                  </a:lnTo>
                  <a:lnTo>
                    <a:pt x="411" y="13"/>
                  </a:lnTo>
                  <a:lnTo>
                    <a:pt x="412" y="22"/>
                  </a:lnTo>
                  <a:lnTo>
                    <a:pt x="411" y="32"/>
                  </a:lnTo>
                  <a:lnTo>
                    <a:pt x="409" y="39"/>
                  </a:lnTo>
                  <a:lnTo>
                    <a:pt x="406" y="44"/>
                  </a:lnTo>
                  <a:lnTo>
                    <a:pt x="404" y="49"/>
                  </a:lnTo>
                  <a:lnTo>
                    <a:pt x="402" y="53"/>
                  </a:lnTo>
                  <a:lnTo>
                    <a:pt x="402" y="57"/>
                  </a:lnTo>
                  <a:lnTo>
                    <a:pt x="404" y="62"/>
                  </a:lnTo>
                  <a:lnTo>
                    <a:pt x="408" y="70"/>
                  </a:lnTo>
                  <a:lnTo>
                    <a:pt x="412" y="74"/>
                  </a:lnTo>
                  <a:lnTo>
                    <a:pt x="415" y="80"/>
                  </a:lnTo>
                  <a:lnTo>
                    <a:pt x="418" y="86"/>
                  </a:lnTo>
                  <a:lnTo>
                    <a:pt x="420" y="93"/>
                  </a:lnTo>
                  <a:lnTo>
                    <a:pt x="423" y="100"/>
                  </a:lnTo>
                  <a:lnTo>
                    <a:pt x="425" y="108"/>
                  </a:lnTo>
                  <a:lnTo>
                    <a:pt x="427" y="116"/>
                  </a:lnTo>
                  <a:lnTo>
                    <a:pt x="429" y="124"/>
                  </a:lnTo>
                  <a:lnTo>
                    <a:pt x="430" y="132"/>
                  </a:lnTo>
                  <a:lnTo>
                    <a:pt x="431" y="140"/>
                  </a:lnTo>
                  <a:lnTo>
                    <a:pt x="433" y="147"/>
                  </a:lnTo>
                  <a:lnTo>
                    <a:pt x="434" y="155"/>
                  </a:lnTo>
                  <a:lnTo>
                    <a:pt x="435" y="162"/>
                  </a:lnTo>
                  <a:lnTo>
                    <a:pt x="436" y="168"/>
                  </a:lnTo>
                  <a:lnTo>
                    <a:pt x="437" y="174"/>
                  </a:lnTo>
                  <a:lnTo>
                    <a:pt x="438" y="178"/>
                  </a:lnTo>
                  <a:lnTo>
                    <a:pt x="438" y="187"/>
                  </a:lnTo>
                  <a:lnTo>
                    <a:pt x="437" y="196"/>
                  </a:lnTo>
                  <a:lnTo>
                    <a:pt x="436" y="205"/>
                  </a:lnTo>
                  <a:lnTo>
                    <a:pt x="434" y="215"/>
                  </a:lnTo>
                  <a:lnTo>
                    <a:pt x="433" y="226"/>
                  </a:lnTo>
                  <a:lnTo>
                    <a:pt x="434" y="236"/>
                  </a:lnTo>
                  <a:lnTo>
                    <a:pt x="436" y="247"/>
                  </a:lnTo>
                  <a:lnTo>
                    <a:pt x="441" y="258"/>
                  </a:lnTo>
                  <a:lnTo>
                    <a:pt x="444" y="264"/>
                  </a:lnTo>
                  <a:lnTo>
                    <a:pt x="448" y="270"/>
                  </a:lnTo>
                  <a:lnTo>
                    <a:pt x="450" y="276"/>
                  </a:lnTo>
                  <a:lnTo>
                    <a:pt x="453" y="283"/>
                  </a:lnTo>
                  <a:lnTo>
                    <a:pt x="455" y="289"/>
                  </a:lnTo>
                  <a:lnTo>
                    <a:pt x="456" y="296"/>
                  </a:lnTo>
                  <a:lnTo>
                    <a:pt x="458" y="302"/>
                  </a:lnTo>
                  <a:lnTo>
                    <a:pt x="459" y="309"/>
                  </a:lnTo>
                  <a:lnTo>
                    <a:pt x="460" y="315"/>
                  </a:lnTo>
                  <a:lnTo>
                    <a:pt x="460" y="322"/>
                  </a:lnTo>
                  <a:lnTo>
                    <a:pt x="460" y="328"/>
                  </a:lnTo>
                  <a:lnTo>
                    <a:pt x="459" y="334"/>
                  </a:lnTo>
                  <a:lnTo>
                    <a:pt x="458" y="339"/>
                  </a:lnTo>
                  <a:lnTo>
                    <a:pt x="457" y="344"/>
                  </a:lnTo>
                  <a:lnTo>
                    <a:pt x="455" y="348"/>
                  </a:lnTo>
                  <a:lnTo>
                    <a:pt x="452" y="352"/>
                  </a:lnTo>
                  <a:lnTo>
                    <a:pt x="446" y="360"/>
                  </a:lnTo>
                  <a:lnTo>
                    <a:pt x="437" y="369"/>
                  </a:lnTo>
                  <a:lnTo>
                    <a:pt x="426" y="379"/>
                  </a:lnTo>
                  <a:lnTo>
                    <a:pt x="416" y="390"/>
                  </a:lnTo>
                  <a:lnTo>
                    <a:pt x="405" y="401"/>
                  </a:lnTo>
                  <a:lnTo>
                    <a:pt x="397" y="411"/>
                  </a:lnTo>
                  <a:lnTo>
                    <a:pt x="390" y="420"/>
                  </a:lnTo>
                  <a:lnTo>
                    <a:pt x="387" y="428"/>
                  </a:lnTo>
                  <a:lnTo>
                    <a:pt x="386" y="435"/>
                  </a:lnTo>
                  <a:lnTo>
                    <a:pt x="384" y="441"/>
                  </a:lnTo>
                  <a:lnTo>
                    <a:pt x="382" y="447"/>
                  </a:lnTo>
                  <a:lnTo>
                    <a:pt x="379" y="453"/>
                  </a:lnTo>
                  <a:lnTo>
                    <a:pt x="376" y="458"/>
                  </a:lnTo>
                  <a:lnTo>
                    <a:pt x="371" y="463"/>
                  </a:lnTo>
                  <a:lnTo>
                    <a:pt x="365" y="467"/>
                  </a:lnTo>
                  <a:lnTo>
                    <a:pt x="358" y="471"/>
                  </a:lnTo>
                  <a:lnTo>
                    <a:pt x="350" y="474"/>
                  </a:lnTo>
                  <a:lnTo>
                    <a:pt x="342" y="476"/>
                  </a:lnTo>
                  <a:lnTo>
                    <a:pt x="334" y="475"/>
                  </a:lnTo>
                  <a:lnTo>
                    <a:pt x="327" y="473"/>
                  </a:lnTo>
                  <a:lnTo>
                    <a:pt x="320" y="472"/>
                  </a:lnTo>
                  <a:lnTo>
                    <a:pt x="315" y="470"/>
                  </a:lnTo>
                  <a:lnTo>
                    <a:pt x="312" y="468"/>
                  </a:lnTo>
                  <a:lnTo>
                    <a:pt x="311" y="468"/>
                  </a:lnTo>
                  <a:lnTo>
                    <a:pt x="311" y="486"/>
                  </a:lnTo>
                  <a:lnTo>
                    <a:pt x="310" y="486"/>
                  </a:lnTo>
                  <a:lnTo>
                    <a:pt x="309" y="488"/>
                  </a:lnTo>
                  <a:lnTo>
                    <a:pt x="306" y="490"/>
                  </a:lnTo>
                  <a:lnTo>
                    <a:pt x="303" y="493"/>
                  </a:lnTo>
                  <a:lnTo>
                    <a:pt x="298" y="497"/>
                  </a:lnTo>
                  <a:lnTo>
                    <a:pt x="293" y="502"/>
                  </a:lnTo>
                  <a:lnTo>
                    <a:pt x="286" y="506"/>
                  </a:lnTo>
                  <a:lnTo>
                    <a:pt x="278" y="512"/>
                  </a:lnTo>
                  <a:lnTo>
                    <a:pt x="270" y="517"/>
                  </a:lnTo>
                  <a:lnTo>
                    <a:pt x="262" y="524"/>
                  </a:lnTo>
                  <a:lnTo>
                    <a:pt x="254" y="529"/>
                  </a:lnTo>
                  <a:lnTo>
                    <a:pt x="246" y="535"/>
                  </a:lnTo>
                  <a:lnTo>
                    <a:pt x="238" y="540"/>
                  </a:lnTo>
                  <a:lnTo>
                    <a:pt x="231" y="544"/>
                  </a:lnTo>
                  <a:lnTo>
                    <a:pt x="223" y="546"/>
                  </a:lnTo>
                  <a:lnTo>
                    <a:pt x="217" y="547"/>
                  </a:lnTo>
                  <a:lnTo>
                    <a:pt x="210" y="547"/>
                  </a:lnTo>
                  <a:lnTo>
                    <a:pt x="202" y="545"/>
                  </a:lnTo>
                  <a:lnTo>
                    <a:pt x="195" y="542"/>
                  </a:lnTo>
                  <a:lnTo>
                    <a:pt x="188" y="539"/>
                  </a:lnTo>
                  <a:lnTo>
                    <a:pt x="182" y="535"/>
                  </a:lnTo>
                  <a:lnTo>
                    <a:pt x="177" y="532"/>
                  </a:lnTo>
                  <a:lnTo>
                    <a:pt x="174" y="530"/>
                  </a:lnTo>
                  <a:lnTo>
                    <a:pt x="173" y="530"/>
                  </a:lnTo>
                  <a:lnTo>
                    <a:pt x="177" y="555"/>
                  </a:lnTo>
                  <a:lnTo>
                    <a:pt x="14" y="609"/>
                  </a:lnTo>
                  <a:lnTo>
                    <a:pt x="0" y="497"/>
                  </a:lnTo>
                  <a:lnTo>
                    <a:pt x="162" y="446"/>
                  </a:lnTo>
                  <a:lnTo>
                    <a:pt x="170" y="490"/>
                  </a:lnTo>
                  <a:lnTo>
                    <a:pt x="173" y="443"/>
                  </a:lnTo>
                  <a:lnTo>
                    <a:pt x="174" y="442"/>
                  </a:lnTo>
                  <a:lnTo>
                    <a:pt x="176" y="442"/>
                  </a:lnTo>
                  <a:lnTo>
                    <a:pt x="179" y="440"/>
                  </a:lnTo>
                  <a:lnTo>
                    <a:pt x="183" y="438"/>
                  </a:lnTo>
                  <a:lnTo>
                    <a:pt x="188" y="436"/>
                  </a:lnTo>
                  <a:lnTo>
                    <a:pt x="194" y="433"/>
                  </a:lnTo>
                  <a:lnTo>
                    <a:pt x="200" y="431"/>
                  </a:lnTo>
                  <a:lnTo>
                    <a:pt x="207" y="428"/>
                  </a:lnTo>
                  <a:lnTo>
                    <a:pt x="213" y="425"/>
                  </a:lnTo>
                  <a:lnTo>
                    <a:pt x="221" y="423"/>
                  </a:lnTo>
                  <a:lnTo>
                    <a:pt x="227" y="420"/>
                  </a:lnTo>
                  <a:lnTo>
                    <a:pt x="234" y="418"/>
                  </a:lnTo>
                  <a:lnTo>
                    <a:pt x="241" y="416"/>
                  </a:lnTo>
                  <a:lnTo>
                    <a:pt x="247" y="415"/>
                  </a:lnTo>
                  <a:lnTo>
                    <a:pt x="252" y="414"/>
                  </a:lnTo>
                  <a:lnTo>
                    <a:pt x="257" y="413"/>
                  </a:lnTo>
                  <a:lnTo>
                    <a:pt x="266" y="412"/>
                  </a:lnTo>
                  <a:lnTo>
                    <a:pt x="275" y="410"/>
                  </a:lnTo>
                  <a:lnTo>
                    <a:pt x="285" y="407"/>
                  </a:lnTo>
                  <a:lnTo>
                    <a:pt x="295" y="403"/>
                  </a:lnTo>
                  <a:lnTo>
                    <a:pt x="304" y="399"/>
                  </a:lnTo>
                  <a:lnTo>
                    <a:pt x="311" y="395"/>
                  </a:lnTo>
                  <a:lnTo>
                    <a:pt x="317" y="393"/>
                  </a:lnTo>
                  <a:lnTo>
                    <a:pt x="318" y="392"/>
                  </a:lnTo>
                  <a:lnTo>
                    <a:pt x="354" y="413"/>
                  </a:lnTo>
                  <a:lnTo>
                    <a:pt x="318" y="392"/>
                  </a:lnTo>
                  <a:lnTo>
                    <a:pt x="319" y="391"/>
                  </a:lnTo>
                  <a:lnTo>
                    <a:pt x="319" y="389"/>
                  </a:lnTo>
                  <a:lnTo>
                    <a:pt x="320" y="385"/>
                  </a:lnTo>
                  <a:lnTo>
                    <a:pt x="321" y="381"/>
                  </a:lnTo>
                  <a:lnTo>
                    <a:pt x="321" y="376"/>
                  </a:lnTo>
                  <a:lnTo>
                    <a:pt x="321" y="371"/>
                  </a:lnTo>
                  <a:lnTo>
                    <a:pt x="320" y="365"/>
                  </a:lnTo>
                  <a:lnTo>
                    <a:pt x="318" y="359"/>
                  </a:lnTo>
                  <a:lnTo>
                    <a:pt x="316" y="355"/>
                  </a:lnTo>
                  <a:lnTo>
                    <a:pt x="315" y="350"/>
                  </a:lnTo>
                  <a:lnTo>
                    <a:pt x="315" y="348"/>
                  </a:lnTo>
                  <a:lnTo>
                    <a:pt x="316" y="345"/>
                  </a:lnTo>
                  <a:lnTo>
                    <a:pt x="317" y="343"/>
                  </a:lnTo>
                  <a:lnTo>
                    <a:pt x="319" y="340"/>
                  </a:lnTo>
                  <a:lnTo>
                    <a:pt x="320" y="338"/>
                  </a:lnTo>
                  <a:lnTo>
                    <a:pt x="322" y="334"/>
                  </a:lnTo>
                  <a:lnTo>
                    <a:pt x="323" y="330"/>
                  </a:lnTo>
                  <a:lnTo>
                    <a:pt x="323" y="326"/>
                  </a:lnTo>
                  <a:lnTo>
                    <a:pt x="322" y="323"/>
                  </a:lnTo>
                  <a:lnTo>
                    <a:pt x="321" y="320"/>
                  </a:lnTo>
                  <a:lnTo>
                    <a:pt x="319" y="316"/>
                  </a:lnTo>
                  <a:lnTo>
                    <a:pt x="318" y="313"/>
                  </a:lnTo>
                  <a:lnTo>
                    <a:pt x="316" y="309"/>
                  </a:lnTo>
                  <a:lnTo>
                    <a:pt x="315" y="305"/>
                  </a:lnTo>
                  <a:lnTo>
                    <a:pt x="314" y="302"/>
                  </a:lnTo>
                  <a:lnTo>
                    <a:pt x="312" y="298"/>
                  </a:lnTo>
                  <a:lnTo>
                    <a:pt x="310" y="293"/>
                  </a:lnTo>
                  <a:lnTo>
                    <a:pt x="308" y="287"/>
                  </a:lnTo>
                  <a:lnTo>
                    <a:pt x="306" y="280"/>
                  </a:lnTo>
                  <a:lnTo>
                    <a:pt x="304" y="273"/>
                  </a:lnTo>
                  <a:lnTo>
                    <a:pt x="301" y="266"/>
                  </a:lnTo>
                  <a:lnTo>
                    <a:pt x="299" y="258"/>
                  </a:lnTo>
                  <a:lnTo>
                    <a:pt x="297" y="251"/>
                  </a:lnTo>
                  <a:lnTo>
                    <a:pt x="296" y="243"/>
                  </a:lnTo>
                  <a:lnTo>
                    <a:pt x="295" y="236"/>
                  </a:lnTo>
                  <a:lnTo>
                    <a:pt x="294" y="230"/>
                  </a:lnTo>
                  <a:lnTo>
                    <a:pt x="294" y="224"/>
                  </a:lnTo>
                  <a:lnTo>
                    <a:pt x="295" y="220"/>
                  </a:lnTo>
                  <a:lnTo>
                    <a:pt x="297" y="216"/>
                  </a:lnTo>
                  <a:lnTo>
                    <a:pt x="300" y="214"/>
                  </a:lnTo>
                  <a:lnTo>
                    <a:pt x="299" y="214"/>
                  </a:lnTo>
                  <a:lnTo>
                    <a:pt x="298" y="213"/>
                  </a:lnTo>
                  <a:lnTo>
                    <a:pt x="297" y="213"/>
                  </a:lnTo>
                  <a:lnTo>
                    <a:pt x="296" y="213"/>
                  </a:lnTo>
                  <a:lnTo>
                    <a:pt x="295" y="214"/>
                  </a:lnTo>
                  <a:lnTo>
                    <a:pt x="294" y="216"/>
                  </a:lnTo>
                  <a:lnTo>
                    <a:pt x="294" y="219"/>
                  </a:lnTo>
                  <a:lnTo>
                    <a:pt x="294" y="223"/>
                  </a:lnTo>
                  <a:lnTo>
                    <a:pt x="294" y="229"/>
                  </a:lnTo>
                  <a:lnTo>
                    <a:pt x="295" y="236"/>
                  </a:lnTo>
                  <a:lnTo>
                    <a:pt x="297" y="245"/>
                  </a:lnTo>
                  <a:lnTo>
                    <a:pt x="299" y="256"/>
                  </a:lnTo>
                  <a:lnTo>
                    <a:pt x="304" y="270"/>
                  </a:lnTo>
                  <a:lnTo>
                    <a:pt x="308" y="286"/>
                  </a:lnTo>
                  <a:lnTo>
                    <a:pt x="315" y="305"/>
                  </a:lnTo>
                  <a:lnTo>
                    <a:pt x="321" y="323"/>
                  </a:lnTo>
                  <a:lnTo>
                    <a:pt x="325" y="337"/>
                  </a:lnTo>
                  <a:lnTo>
                    <a:pt x="329" y="348"/>
                  </a:lnTo>
                  <a:lnTo>
                    <a:pt x="331" y="355"/>
                  </a:lnTo>
                  <a:lnTo>
                    <a:pt x="332" y="360"/>
                  </a:lnTo>
                  <a:lnTo>
                    <a:pt x="333" y="362"/>
                  </a:lnTo>
                  <a:lnTo>
                    <a:pt x="332" y="362"/>
                  </a:lnTo>
                  <a:lnTo>
                    <a:pt x="332" y="360"/>
                  </a:lnTo>
                  <a:lnTo>
                    <a:pt x="331" y="357"/>
                  </a:lnTo>
                  <a:lnTo>
                    <a:pt x="329" y="353"/>
                  </a:lnTo>
                  <a:lnTo>
                    <a:pt x="328" y="349"/>
                  </a:lnTo>
                  <a:lnTo>
                    <a:pt x="326" y="345"/>
                  </a:lnTo>
                  <a:lnTo>
                    <a:pt x="324" y="341"/>
                  </a:lnTo>
                  <a:lnTo>
                    <a:pt x="323" y="337"/>
                  </a:lnTo>
                  <a:lnTo>
                    <a:pt x="322" y="335"/>
                  </a:lnTo>
                  <a:lnTo>
                    <a:pt x="322" y="334"/>
                  </a:lnTo>
                  <a:lnTo>
                    <a:pt x="318" y="359"/>
                  </a:lnTo>
                  <a:lnTo>
                    <a:pt x="318" y="392"/>
                  </a:lnTo>
                  <a:lnTo>
                    <a:pt x="257" y="413"/>
                  </a:lnTo>
                  <a:lnTo>
                    <a:pt x="173" y="443"/>
                  </a:lnTo>
                  <a:lnTo>
                    <a:pt x="162" y="446"/>
                  </a:lnTo>
                  <a:lnTo>
                    <a:pt x="160" y="444"/>
                  </a:lnTo>
                  <a:lnTo>
                    <a:pt x="157" y="441"/>
                  </a:lnTo>
                  <a:lnTo>
                    <a:pt x="155" y="437"/>
                  </a:lnTo>
                  <a:lnTo>
                    <a:pt x="153" y="432"/>
                  </a:lnTo>
                  <a:lnTo>
                    <a:pt x="153" y="425"/>
                  </a:lnTo>
                  <a:lnTo>
                    <a:pt x="154" y="416"/>
                  </a:lnTo>
                  <a:lnTo>
                    <a:pt x="159" y="406"/>
                  </a:lnTo>
                  <a:lnTo>
                    <a:pt x="163" y="396"/>
                  </a:lnTo>
                  <a:lnTo>
                    <a:pt x="167" y="386"/>
                  </a:lnTo>
                  <a:lnTo>
                    <a:pt x="170" y="377"/>
                  </a:lnTo>
                  <a:lnTo>
                    <a:pt x="172" y="369"/>
                  </a:lnTo>
                  <a:lnTo>
                    <a:pt x="173" y="360"/>
                  </a:lnTo>
                  <a:lnTo>
                    <a:pt x="173" y="352"/>
                  </a:lnTo>
                  <a:lnTo>
                    <a:pt x="173" y="343"/>
                  </a:lnTo>
                  <a:lnTo>
                    <a:pt x="173" y="334"/>
                  </a:lnTo>
                  <a:lnTo>
                    <a:pt x="173" y="329"/>
                  </a:lnTo>
                  <a:lnTo>
                    <a:pt x="174" y="324"/>
                  </a:lnTo>
                  <a:lnTo>
                    <a:pt x="174" y="319"/>
                  </a:lnTo>
                  <a:lnTo>
                    <a:pt x="174" y="314"/>
                  </a:lnTo>
                  <a:lnTo>
                    <a:pt x="175" y="309"/>
                  </a:lnTo>
                  <a:lnTo>
                    <a:pt x="175" y="303"/>
                  </a:lnTo>
                  <a:lnTo>
                    <a:pt x="176" y="298"/>
                  </a:lnTo>
                  <a:lnTo>
                    <a:pt x="176" y="292"/>
                  </a:lnTo>
                  <a:lnTo>
                    <a:pt x="177" y="287"/>
                  </a:lnTo>
                  <a:lnTo>
                    <a:pt x="177" y="282"/>
                  </a:lnTo>
                  <a:lnTo>
                    <a:pt x="177" y="276"/>
                  </a:lnTo>
                  <a:lnTo>
                    <a:pt x="178" y="271"/>
                  </a:lnTo>
                  <a:lnTo>
                    <a:pt x="178" y="265"/>
                  </a:lnTo>
                  <a:lnTo>
                    <a:pt x="178" y="261"/>
                  </a:lnTo>
                  <a:lnTo>
                    <a:pt x="177" y="255"/>
                  </a:lnTo>
                  <a:lnTo>
                    <a:pt x="177" y="251"/>
                  </a:lnTo>
                  <a:lnTo>
                    <a:pt x="176" y="245"/>
                  </a:lnTo>
                  <a:lnTo>
                    <a:pt x="175" y="238"/>
                  </a:lnTo>
                  <a:lnTo>
                    <a:pt x="174" y="229"/>
                  </a:lnTo>
                  <a:lnTo>
                    <a:pt x="173" y="219"/>
                  </a:lnTo>
                  <a:lnTo>
                    <a:pt x="171" y="209"/>
                  </a:lnTo>
                  <a:lnTo>
                    <a:pt x="170" y="198"/>
                  </a:lnTo>
                  <a:lnTo>
                    <a:pt x="170" y="187"/>
                  </a:lnTo>
                  <a:lnTo>
                    <a:pt x="169" y="176"/>
                  </a:lnTo>
                  <a:lnTo>
                    <a:pt x="169" y="165"/>
                  </a:lnTo>
                  <a:lnTo>
                    <a:pt x="169" y="155"/>
                  </a:lnTo>
                  <a:lnTo>
                    <a:pt x="170" y="145"/>
                  </a:lnTo>
                  <a:lnTo>
                    <a:pt x="172" y="137"/>
                  </a:lnTo>
                  <a:lnTo>
                    <a:pt x="174" y="130"/>
                  </a:lnTo>
                  <a:lnTo>
                    <a:pt x="178" y="125"/>
                  </a:lnTo>
                  <a:lnTo>
                    <a:pt x="182" y="121"/>
                  </a:lnTo>
                  <a:lnTo>
                    <a:pt x="188" y="120"/>
                  </a:lnTo>
                  <a:lnTo>
                    <a:pt x="205" y="119"/>
                  </a:lnTo>
                  <a:lnTo>
                    <a:pt x="221" y="115"/>
                  </a:lnTo>
                  <a:lnTo>
                    <a:pt x="239" y="109"/>
                  </a:lnTo>
                  <a:lnTo>
                    <a:pt x="256" y="102"/>
                  </a:lnTo>
                  <a:lnTo>
                    <a:pt x="273" y="93"/>
                  </a:lnTo>
                  <a:lnTo>
                    <a:pt x="290" y="83"/>
                  </a:lnTo>
                  <a:lnTo>
                    <a:pt x="306" y="72"/>
                  </a:lnTo>
                  <a:lnTo>
                    <a:pt x="322" y="60"/>
                  </a:lnTo>
                  <a:lnTo>
                    <a:pt x="336" y="49"/>
                  </a:lnTo>
                  <a:lnTo>
                    <a:pt x="350" y="38"/>
                  </a:lnTo>
                  <a:lnTo>
                    <a:pt x="361" y="29"/>
                  </a:lnTo>
                  <a:lnTo>
                    <a:pt x="371" y="20"/>
                  </a:lnTo>
                  <a:lnTo>
                    <a:pt x="379" y="12"/>
                  </a:lnTo>
                  <a:lnTo>
                    <a:pt x="386" y="6"/>
                  </a:lnTo>
                  <a:lnTo>
                    <a:pt x="389" y="2"/>
                  </a:lnTo>
                  <a:lnTo>
                    <a:pt x="391" y="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19" name="Freeform 187"/>
            <p:cNvSpPr>
              <a:spLocks/>
            </p:cNvSpPr>
            <p:nvPr/>
          </p:nvSpPr>
          <p:spPr bwMode="auto">
            <a:xfrm>
              <a:off x="4580" y="2733"/>
              <a:ext cx="34" cy="216"/>
            </a:xfrm>
            <a:custGeom>
              <a:avLst/>
              <a:gdLst/>
              <a:ahLst/>
              <a:cxnLst>
                <a:cxn ang="0">
                  <a:pos x="42" y="0"/>
                </a:cxn>
                <a:cxn ang="0">
                  <a:pos x="49" y="50"/>
                </a:cxn>
                <a:cxn ang="0">
                  <a:pos x="0" y="56"/>
                </a:cxn>
                <a:cxn ang="0">
                  <a:pos x="22" y="0"/>
                </a:cxn>
                <a:cxn ang="0">
                  <a:pos x="42" y="0"/>
                </a:cxn>
              </a:cxnLst>
              <a:rect l="0" t="0" r="r" b="b"/>
              <a:pathLst>
                <a:path w="50" h="57">
                  <a:moveTo>
                    <a:pt x="42" y="0"/>
                  </a:moveTo>
                  <a:lnTo>
                    <a:pt x="49" y="50"/>
                  </a:lnTo>
                  <a:lnTo>
                    <a:pt x="0" y="56"/>
                  </a:lnTo>
                  <a:lnTo>
                    <a:pt x="22" y="0"/>
                  </a:lnTo>
                  <a:lnTo>
                    <a:pt x="42" y="0"/>
                  </a:lnTo>
                </a:path>
              </a:pathLst>
            </a:custGeom>
            <a:solidFill>
              <a:srgbClr val="191919"/>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20" name="Freeform 188"/>
            <p:cNvSpPr>
              <a:spLocks/>
            </p:cNvSpPr>
            <p:nvPr/>
          </p:nvSpPr>
          <p:spPr bwMode="auto">
            <a:xfrm>
              <a:off x="4580" y="2733"/>
              <a:ext cx="38" cy="216"/>
            </a:xfrm>
            <a:custGeom>
              <a:avLst/>
              <a:gdLst/>
              <a:ahLst/>
              <a:cxnLst>
                <a:cxn ang="0">
                  <a:pos x="47" y="0"/>
                </a:cxn>
                <a:cxn ang="0">
                  <a:pos x="55" y="55"/>
                </a:cxn>
                <a:cxn ang="0">
                  <a:pos x="0" y="62"/>
                </a:cxn>
                <a:cxn ang="0">
                  <a:pos x="25" y="0"/>
                </a:cxn>
                <a:cxn ang="0">
                  <a:pos x="47" y="0"/>
                </a:cxn>
              </a:cxnLst>
              <a:rect l="0" t="0" r="r" b="b"/>
              <a:pathLst>
                <a:path w="56" h="63">
                  <a:moveTo>
                    <a:pt x="47" y="0"/>
                  </a:moveTo>
                  <a:lnTo>
                    <a:pt x="55" y="55"/>
                  </a:lnTo>
                  <a:lnTo>
                    <a:pt x="0" y="62"/>
                  </a:lnTo>
                  <a:lnTo>
                    <a:pt x="25" y="0"/>
                  </a:lnTo>
                  <a:lnTo>
                    <a:pt x="47"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21" name="Freeform 189"/>
            <p:cNvSpPr>
              <a:spLocks/>
            </p:cNvSpPr>
            <p:nvPr/>
          </p:nvSpPr>
          <p:spPr bwMode="auto">
            <a:xfrm>
              <a:off x="4572" y="2780"/>
              <a:ext cx="34" cy="216"/>
            </a:xfrm>
            <a:custGeom>
              <a:avLst/>
              <a:gdLst/>
              <a:ahLst/>
              <a:cxnLst>
                <a:cxn ang="0">
                  <a:pos x="45" y="0"/>
                </a:cxn>
                <a:cxn ang="0">
                  <a:pos x="45" y="5"/>
                </a:cxn>
                <a:cxn ang="0">
                  <a:pos x="45" y="14"/>
                </a:cxn>
                <a:cxn ang="0">
                  <a:pos x="46" y="26"/>
                </a:cxn>
                <a:cxn ang="0">
                  <a:pos x="46" y="43"/>
                </a:cxn>
                <a:cxn ang="0">
                  <a:pos x="46" y="61"/>
                </a:cxn>
                <a:cxn ang="0">
                  <a:pos x="46" y="81"/>
                </a:cxn>
                <a:cxn ang="0">
                  <a:pos x="47" y="103"/>
                </a:cxn>
                <a:cxn ang="0">
                  <a:pos x="47" y="125"/>
                </a:cxn>
                <a:cxn ang="0">
                  <a:pos x="47" y="147"/>
                </a:cxn>
                <a:cxn ang="0">
                  <a:pos x="48" y="167"/>
                </a:cxn>
                <a:cxn ang="0">
                  <a:pos x="48" y="188"/>
                </a:cxn>
                <a:cxn ang="0">
                  <a:pos x="48" y="204"/>
                </a:cxn>
                <a:cxn ang="0">
                  <a:pos x="48" y="220"/>
                </a:cxn>
                <a:cxn ang="0">
                  <a:pos x="49" y="232"/>
                </a:cxn>
                <a:cxn ang="0">
                  <a:pos x="49" y="238"/>
                </a:cxn>
                <a:cxn ang="0">
                  <a:pos x="49" y="240"/>
                </a:cxn>
                <a:cxn ang="0">
                  <a:pos x="0" y="255"/>
                </a:cxn>
                <a:cxn ang="0">
                  <a:pos x="10" y="4"/>
                </a:cxn>
                <a:cxn ang="0">
                  <a:pos x="45" y="0"/>
                </a:cxn>
              </a:cxnLst>
              <a:rect l="0" t="0" r="r" b="b"/>
              <a:pathLst>
                <a:path w="50" h="256">
                  <a:moveTo>
                    <a:pt x="45" y="0"/>
                  </a:moveTo>
                  <a:lnTo>
                    <a:pt x="45" y="5"/>
                  </a:lnTo>
                  <a:lnTo>
                    <a:pt x="45" y="14"/>
                  </a:lnTo>
                  <a:lnTo>
                    <a:pt x="46" y="26"/>
                  </a:lnTo>
                  <a:lnTo>
                    <a:pt x="46" y="43"/>
                  </a:lnTo>
                  <a:lnTo>
                    <a:pt x="46" y="61"/>
                  </a:lnTo>
                  <a:lnTo>
                    <a:pt x="46" y="81"/>
                  </a:lnTo>
                  <a:lnTo>
                    <a:pt x="47" y="103"/>
                  </a:lnTo>
                  <a:lnTo>
                    <a:pt x="47" y="125"/>
                  </a:lnTo>
                  <a:lnTo>
                    <a:pt x="47" y="147"/>
                  </a:lnTo>
                  <a:lnTo>
                    <a:pt x="48" y="167"/>
                  </a:lnTo>
                  <a:lnTo>
                    <a:pt x="48" y="188"/>
                  </a:lnTo>
                  <a:lnTo>
                    <a:pt x="48" y="204"/>
                  </a:lnTo>
                  <a:lnTo>
                    <a:pt x="48" y="220"/>
                  </a:lnTo>
                  <a:lnTo>
                    <a:pt x="49" y="232"/>
                  </a:lnTo>
                  <a:lnTo>
                    <a:pt x="49" y="238"/>
                  </a:lnTo>
                  <a:lnTo>
                    <a:pt x="49" y="240"/>
                  </a:lnTo>
                  <a:lnTo>
                    <a:pt x="0" y="255"/>
                  </a:lnTo>
                  <a:lnTo>
                    <a:pt x="10" y="4"/>
                  </a:lnTo>
                  <a:lnTo>
                    <a:pt x="45" y="0"/>
                  </a:lnTo>
                </a:path>
              </a:pathLst>
            </a:custGeom>
            <a:solidFill>
              <a:srgbClr val="333333"/>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22" name="Freeform 190"/>
            <p:cNvSpPr>
              <a:spLocks/>
            </p:cNvSpPr>
            <p:nvPr/>
          </p:nvSpPr>
          <p:spPr bwMode="auto">
            <a:xfrm>
              <a:off x="4572" y="2780"/>
              <a:ext cx="38" cy="216"/>
            </a:xfrm>
            <a:custGeom>
              <a:avLst/>
              <a:gdLst/>
              <a:ahLst/>
              <a:cxnLst>
                <a:cxn ang="0">
                  <a:pos x="51" y="0"/>
                </a:cxn>
                <a:cxn ang="0">
                  <a:pos x="51" y="0"/>
                </a:cxn>
                <a:cxn ang="0">
                  <a:pos x="51" y="5"/>
                </a:cxn>
                <a:cxn ang="0">
                  <a:pos x="51" y="14"/>
                </a:cxn>
                <a:cxn ang="0">
                  <a:pos x="52" y="27"/>
                </a:cxn>
                <a:cxn ang="0">
                  <a:pos x="52" y="44"/>
                </a:cxn>
                <a:cxn ang="0">
                  <a:pos x="52" y="62"/>
                </a:cxn>
                <a:cxn ang="0">
                  <a:pos x="52" y="83"/>
                </a:cxn>
                <a:cxn ang="0">
                  <a:pos x="53" y="105"/>
                </a:cxn>
                <a:cxn ang="0">
                  <a:pos x="53" y="128"/>
                </a:cxn>
                <a:cxn ang="0">
                  <a:pos x="53" y="150"/>
                </a:cxn>
                <a:cxn ang="0">
                  <a:pos x="54" y="171"/>
                </a:cxn>
                <a:cxn ang="0">
                  <a:pos x="54" y="192"/>
                </a:cxn>
                <a:cxn ang="0">
                  <a:pos x="54" y="209"/>
                </a:cxn>
                <a:cxn ang="0">
                  <a:pos x="54" y="225"/>
                </a:cxn>
                <a:cxn ang="0">
                  <a:pos x="55" y="237"/>
                </a:cxn>
                <a:cxn ang="0">
                  <a:pos x="55" y="244"/>
                </a:cxn>
                <a:cxn ang="0">
                  <a:pos x="55" y="246"/>
                </a:cxn>
                <a:cxn ang="0">
                  <a:pos x="0" y="261"/>
                </a:cxn>
                <a:cxn ang="0">
                  <a:pos x="11" y="4"/>
                </a:cxn>
                <a:cxn ang="0">
                  <a:pos x="51" y="0"/>
                </a:cxn>
              </a:cxnLst>
              <a:rect l="0" t="0" r="r" b="b"/>
              <a:pathLst>
                <a:path w="56" h="262">
                  <a:moveTo>
                    <a:pt x="51" y="0"/>
                  </a:moveTo>
                  <a:lnTo>
                    <a:pt x="51" y="0"/>
                  </a:lnTo>
                  <a:lnTo>
                    <a:pt x="51" y="5"/>
                  </a:lnTo>
                  <a:lnTo>
                    <a:pt x="51" y="14"/>
                  </a:lnTo>
                  <a:lnTo>
                    <a:pt x="52" y="27"/>
                  </a:lnTo>
                  <a:lnTo>
                    <a:pt x="52" y="44"/>
                  </a:lnTo>
                  <a:lnTo>
                    <a:pt x="52" y="62"/>
                  </a:lnTo>
                  <a:lnTo>
                    <a:pt x="52" y="83"/>
                  </a:lnTo>
                  <a:lnTo>
                    <a:pt x="53" y="105"/>
                  </a:lnTo>
                  <a:lnTo>
                    <a:pt x="53" y="128"/>
                  </a:lnTo>
                  <a:lnTo>
                    <a:pt x="53" y="150"/>
                  </a:lnTo>
                  <a:lnTo>
                    <a:pt x="54" y="171"/>
                  </a:lnTo>
                  <a:lnTo>
                    <a:pt x="54" y="192"/>
                  </a:lnTo>
                  <a:lnTo>
                    <a:pt x="54" y="209"/>
                  </a:lnTo>
                  <a:lnTo>
                    <a:pt x="54" y="225"/>
                  </a:lnTo>
                  <a:lnTo>
                    <a:pt x="55" y="237"/>
                  </a:lnTo>
                  <a:lnTo>
                    <a:pt x="55" y="244"/>
                  </a:lnTo>
                  <a:lnTo>
                    <a:pt x="55" y="246"/>
                  </a:lnTo>
                  <a:lnTo>
                    <a:pt x="0" y="261"/>
                  </a:lnTo>
                  <a:lnTo>
                    <a:pt x="11" y="4"/>
                  </a:lnTo>
                  <a:lnTo>
                    <a:pt x="51"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23" name="Freeform 191"/>
            <p:cNvSpPr>
              <a:spLocks/>
            </p:cNvSpPr>
            <p:nvPr/>
          </p:nvSpPr>
          <p:spPr bwMode="auto">
            <a:xfrm>
              <a:off x="4611" y="2621"/>
              <a:ext cx="90" cy="216"/>
            </a:xfrm>
            <a:custGeom>
              <a:avLst/>
              <a:gdLst/>
              <a:ahLst/>
              <a:cxnLst>
                <a:cxn ang="0">
                  <a:pos x="106" y="1"/>
                </a:cxn>
                <a:cxn ang="0">
                  <a:pos x="111" y="0"/>
                </a:cxn>
                <a:cxn ang="0">
                  <a:pos x="119" y="1"/>
                </a:cxn>
                <a:cxn ang="0">
                  <a:pos x="126" y="9"/>
                </a:cxn>
                <a:cxn ang="0">
                  <a:pos x="130" y="20"/>
                </a:cxn>
                <a:cxn ang="0">
                  <a:pos x="130" y="31"/>
                </a:cxn>
                <a:cxn ang="0">
                  <a:pos x="127" y="43"/>
                </a:cxn>
                <a:cxn ang="0">
                  <a:pos x="122" y="54"/>
                </a:cxn>
                <a:cxn ang="0">
                  <a:pos x="116" y="67"/>
                </a:cxn>
                <a:cxn ang="0">
                  <a:pos x="109" y="79"/>
                </a:cxn>
                <a:cxn ang="0">
                  <a:pos x="101" y="89"/>
                </a:cxn>
                <a:cxn ang="0">
                  <a:pos x="95" y="99"/>
                </a:cxn>
                <a:cxn ang="0">
                  <a:pos x="88" y="108"/>
                </a:cxn>
                <a:cxn ang="0">
                  <a:pos x="77" y="117"/>
                </a:cxn>
                <a:cxn ang="0">
                  <a:pos x="65" y="129"/>
                </a:cxn>
                <a:cxn ang="0">
                  <a:pos x="52" y="141"/>
                </a:cxn>
                <a:cxn ang="0">
                  <a:pos x="37" y="153"/>
                </a:cxn>
                <a:cxn ang="0">
                  <a:pos x="26" y="165"/>
                </a:cxn>
                <a:cxn ang="0">
                  <a:pos x="15" y="176"/>
                </a:cxn>
                <a:cxn ang="0">
                  <a:pos x="10" y="184"/>
                </a:cxn>
                <a:cxn ang="0">
                  <a:pos x="8" y="190"/>
                </a:cxn>
                <a:cxn ang="0">
                  <a:pos x="7" y="191"/>
                </a:cxn>
                <a:cxn ang="0">
                  <a:pos x="4" y="188"/>
                </a:cxn>
                <a:cxn ang="0">
                  <a:pos x="3" y="180"/>
                </a:cxn>
                <a:cxn ang="0">
                  <a:pos x="2" y="171"/>
                </a:cxn>
                <a:cxn ang="0">
                  <a:pos x="1" y="158"/>
                </a:cxn>
                <a:cxn ang="0">
                  <a:pos x="0" y="145"/>
                </a:cxn>
                <a:cxn ang="0">
                  <a:pos x="1" y="131"/>
                </a:cxn>
                <a:cxn ang="0">
                  <a:pos x="3" y="118"/>
                </a:cxn>
                <a:cxn ang="0">
                  <a:pos x="11" y="105"/>
                </a:cxn>
                <a:cxn ang="0">
                  <a:pos x="24" y="92"/>
                </a:cxn>
                <a:cxn ang="0">
                  <a:pos x="40" y="78"/>
                </a:cxn>
                <a:cxn ang="0">
                  <a:pos x="58" y="64"/>
                </a:cxn>
                <a:cxn ang="0">
                  <a:pos x="76" y="48"/>
                </a:cxn>
                <a:cxn ang="0">
                  <a:pos x="91" y="31"/>
                </a:cxn>
                <a:cxn ang="0">
                  <a:pos x="101" y="12"/>
                </a:cxn>
              </a:cxnLst>
              <a:rect l="0" t="0" r="r" b="b"/>
              <a:pathLst>
                <a:path w="131" h="193">
                  <a:moveTo>
                    <a:pt x="105" y="2"/>
                  </a:moveTo>
                  <a:lnTo>
                    <a:pt x="106" y="1"/>
                  </a:lnTo>
                  <a:lnTo>
                    <a:pt x="108" y="0"/>
                  </a:lnTo>
                  <a:lnTo>
                    <a:pt x="111" y="0"/>
                  </a:lnTo>
                  <a:lnTo>
                    <a:pt x="115" y="0"/>
                  </a:lnTo>
                  <a:lnTo>
                    <a:pt x="119" y="1"/>
                  </a:lnTo>
                  <a:lnTo>
                    <a:pt x="122" y="3"/>
                  </a:lnTo>
                  <a:lnTo>
                    <a:pt x="126" y="9"/>
                  </a:lnTo>
                  <a:lnTo>
                    <a:pt x="129" y="16"/>
                  </a:lnTo>
                  <a:lnTo>
                    <a:pt x="130" y="20"/>
                  </a:lnTo>
                  <a:lnTo>
                    <a:pt x="130" y="26"/>
                  </a:lnTo>
                  <a:lnTo>
                    <a:pt x="130" y="31"/>
                  </a:lnTo>
                  <a:lnTo>
                    <a:pt x="129" y="37"/>
                  </a:lnTo>
                  <a:lnTo>
                    <a:pt x="127" y="43"/>
                  </a:lnTo>
                  <a:lnTo>
                    <a:pt x="125" y="48"/>
                  </a:lnTo>
                  <a:lnTo>
                    <a:pt x="122" y="54"/>
                  </a:lnTo>
                  <a:lnTo>
                    <a:pt x="119" y="61"/>
                  </a:lnTo>
                  <a:lnTo>
                    <a:pt x="116" y="67"/>
                  </a:lnTo>
                  <a:lnTo>
                    <a:pt x="113" y="73"/>
                  </a:lnTo>
                  <a:lnTo>
                    <a:pt x="109" y="79"/>
                  </a:lnTo>
                  <a:lnTo>
                    <a:pt x="105" y="84"/>
                  </a:lnTo>
                  <a:lnTo>
                    <a:pt x="101" y="89"/>
                  </a:lnTo>
                  <a:lnTo>
                    <a:pt x="98" y="95"/>
                  </a:lnTo>
                  <a:lnTo>
                    <a:pt x="95" y="99"/>
                  </a:lnTo>
                  <a:lnTo>
                    <a:pt x="91" y="104"/>
                  </a:lnTo>
                  <a:lnTo>
                    <a:pt x="88" y="108"/>
                  </a:lnTo>
                  <a:lnTo>
                    <a:pt x="82" y="112"/>
                  </a:lnTo>
                  <a:lnTo>
                    <a:pt x="77" y="117"/>
                  </a:lnTo>
                  <a:lnTo>
                    <a:pt x="72" y="123"/>
                  </a:lnTo>
                  <a:lnTo>
                    <a:pt x="65" y="129"/>
                  </a:lnTo>
                  <a:lnTo>
                    <a:pt x="58" y="135"/>
                  </a:lnTo>
                  <a:lnTo>
                    <a:pt x="52" y="141"/>
                  </a:lnTo>
                  <a:lnTo>
                    <a:pt x="45" y="146"/>
                  </a:lnTo>
                  <a:lnTo>
                    <a:pt x="37" y="153"/>
                  </a:lnTo>
                  <a:lnTo>
                    <a:pt x="32" y="159"/>
                  </a:lnTo>
                  <a:lnTo>
                    <a:pt x="26" y="165"/>
                  </a:lnTo>
                  <a:lnTo>
                    <a:pt x="20" y="170"/>
                  </a:lnTo>
                  <a:lnTo>
                    <a:pt x="15" y="176"/>
                  </a:lnTo>
                  <a:lnTo>
                    <a:pt x="12" y="179"/>
                  </a:lnTo>
                  <a:lnTo>
                    <a:pt x="10" y="184"/>
                  </a:lnTo>
                  <a:lnTo>
                    <a:pt x="9" y="188"/>
                  </a:lnTo>
                  <a:lnTo>
                    <a:pt x="8" y="190"/>
                  </a:lnTo>
                  <a:lnTo>
                    <a:pt x="7" y="192"/>
                  </a:lnTo>
                  <a:lnTo>
                    <a:pt x="7" y="191"/>
                  </a:lnTo>
                  <a:lnTo>
                    <a:pt x="6" y="190"/>
                  </a:lnTo>
                  <a:lnTo>
                    <a:pt x="4" y="188"/>
                  </a:lnTo>
                  <a:lnTo>
                    <a:pt x="4" y="185"/>
                  </a:lnTo>
                  <a:lnTo>
                    <a:pt x="3" y="180"/>
                  </a:lnTo>
                  <a:lnTo>
                    <a:pt x="2" y="176"/>
                  </a:lnTo>
                  <a:lnTo>
                    <a:pt x="2" y="171"/>
                  </a:lnTo>
                  <a:lnTo>
                    <a:pt x="1" y="165"/>
                  </a:lnTo>
                  <a:lnTo>
                    <a:pt x="1" y="158"/>
                  </a:lnTo>
                  <a:lnTo>
                    <a:pt x="0" y="152"/>
                  </a:lnTo>
                  <a:lnTo>
                    <a:pt x="0" y="145"/>
                  </a:lnTo>
                  <a:lnTo>
                    <a:pt x="0" y="139"/>
                  </a:lnTo>
                  <a:lnTo>
                    <a:pt x="1" y="131"/>
                  </a:lnTo>
                  <a:lnTo>
                    <a:pt x="1" y="124"/>
                  </a:lnTo>
                  <a:lnTo>
                    <a:pt x="3" y="118"/>
                  </a:lnTo>
                  <a:lnTo>
                    <a:pt x="7" y="112"/>
                  </a:lnTo>
                  <a:lnTo>
                    <a:pt x="11" y="105"/>
                  </a:lnTo>
                  <a:lnTo>
                    <a:pt x="17" y="99"/>
                  </a:lnTo>
                  <a:lnTo>
                    <a:pt x="24" y="92"/>
                  </a:lnTo>
                  <a:lnTo>
                    <a:pt x="33" y="85"/>
                  </a:lnTo>
                  <a:lnTo>
                    <a:pt x="40" y="78"/>
                  </a:lnTo>
                  <a:lnTo>
                    <a:pt x="49" y="71"/>
                  </a:lnTo>
                  <a:lnTo>
                    <a:pt x="58" y="64"/>
                  </a:lnTo>
                  <a:lnTo>
                    <a:pt x="67" y="56"/>
                  </a:lnTo>
                  <a:lnTo>
                    <a:pt x="76" y="48"/>
                  </a:lnTo>
                  <a:lnTo>
                    <a:pt x="83" y="40"/>
                  </a:lnTo>
                  <a:lnTo>
                    <a:pt x="91" y="31"/>
                  </a:lnTo>
                  <a:lnTo>
                    <a:pt x="97" y="21"/>
                  </a:lnTo>
                  <a:lnTo>
                    <a:pt x="101" y="12"/>
                  </a:lnTo>
                  <a:lnTo>
                    <a:pt x="105" y="2"/>
                  </a:lnTo>
                </a:path>
              </a:pathLst>
            </a:custGeom>
            <a:solidFill>
              <a:srgbClr val="FFFFF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24" name="Freeform 192"/>
            <p:cNvSpPr>
              <a:spLocks/>
            </p:cNvSpPr>
            <p:nvPr/>
          </p:nvSpPr>
          <p:spPr bwMode="auto">
            <a:xfrm>
              <a:off x="4611" y="2621"/>
              <a:ext cx="94" cy="216"/>
            </a:xfrm>
            <a:custGeom>
              <a:avLst/>
              <a:gdLst/>
              <a:ahLst/>
              <a:cxnLst>
                <a:cxn ang="0">
                  <a:pos x="110" y="2"/>
                </a:cxn>
                <a:cxn ang="0">
                  <a:pos x="113" y="0"/>
                </a:cxn>
                <a:cxn ang="0">
                  <a:pos x="120" y="0"/>
                </a:cxn>
                <a:cxn ang="0">
                  <a:pos x="128" y="3"/>
                </a:cxn>
                <a:cxn ang="0">
                  <a:pos x="135" y="16"/>
                </a:cxn>
                <a:cxn ang="0">
                  <a:pos x="136" y="27"/>
                </a:cxn>
                <a:cxn ang="0">
                  <a:pos x="135" y="38"/>
                </a:cxn>
                <a:cxn ang="0">
                  <a:pos x="131" y="50"/>
                </a:cxn>
                <a:cxn ang="0">
                  <a:pos x="125" y="63"/>
                </a:cxn>
                <a:cxn ang="0">
                  <a:pos x="118" y="75"/>
                </a:cxn>
                <a:cxn ang="0">
                  <a:pos x="110" y="87"/>
                </a:cxn>
                <a:cxn ang="0">
                  <a:pos x="103" y="98"/>
                </a:cxn>
                <a:cxn ang="0">
                  <a:pos x="95" y="107"/>
                </a:cxn>
                <a:cxn ang="0">
                  <a:pos x="86" y="116"/>
                </a:cxn>
                <a:cxn ang="0">
                  <a:pos x="75" y="127"/>
                </a:cxn>
                <a:cxn ang="0">
                  <a:pos x="61" y="139"/>
                </a:cxn>
                <a:cxn ang="0">
                  <a:pos x="47" y="151"/>
                </a:cxn>
                <a:cxn ang="0">
                  <a:pos x="33" y="164"/>
                </a:cxn>
                <a:cxn ang="0">
                  <a:pos x="21" y="175"/>
                </a:cxn>
                <a:cxn ang="0">
                  <a:pos x="13" y="185"/>
                </a:cxn>
                <a:cxn ang="0">
                  <a:pos x="9" y="194"/>
                </a:cxn>
                <a:cxn ang="0">
                  <a:pos x="7" y="198"/>
                </a:cxn>
                <a:cxn ang="0">
                  <a:pos x="6" y="196"/>
                </a:cxn>
                <a:cxn ang="0">
                  <a:pos x="4" y="191"/>
                </a:cxn>
                <a:cxn ang="0">
                  <a:pos x="2" y="182"/>
                </a:cxn>
                <a:cxn ang="0">
                  <a:pos x="1" y="170"/>
                </a:cxn>
                <a:cxn ang="0">
                  <a:pos x="0" y="157"/>
                </a:cxn>
                <a:cxn ang="0">
                  <a:pos x="0" y="143"/>
                </a:cxn>
                <a:cxn ang="0">
                  <a:pos x="1" y="128"/>
                </a:cxn>
                <a:cxn ang="0">
                  <a:pos x="7" y="115"/>
                </a:cxn>
                <a:cxn ang="0">
                  <a:pos x="18" y="102"/>
                </a:cxn>
                <a:cxn ang="0">
                  <a:pos x="34" y="88"/>
                </a:cxn>
                <a:cxn ang="0">
                  <a:pos x="51" y="73"/>
                </a:cxn>
                <a:cxn ang="0">
                  <a:pos x="70" y="58"/>
                </a:cxn>
                <a:cxn ang="0">
                  <a:pos x="87" y="41"/>
                </a:cxn>
                <a:cxn ang="0">
                  <a:pos x="101" y="22"/>
                </a:cxn>
                <a:cxn ang="0">
                  <a:pos x="110" y="2"/>
                </a:cxn>
              </a:cxnLst>
              <a:rect l="0" t="0" r="r" b="b"/>
              <a:pathLst>
                <a:path w="137" h="199">
                  <a:moveTo>
                    <a:pt x="110" y="2"/>
                  </a:moveTo>
                  <a:lnTo>
                    <a:pt x="110" y="2"/>
                  </a:lnTo>
                  <a:lnTo>
                    <a:pt x="111" y="1"/>
                  </a:lnTo>
                  <a:lnTo>
                    <a:pt x="113" y="0"/>
                  </a:lnTo>
                  <a:lnTo>
                    <a:pt x="116" y="0"/>
                  </a:lnTo>
                  <a:lnTo>
                    <a:pt x="120" y="0"/>
                  </a:lnTo>
                  <a:lnTo>
                    <a:pt x="124" y="1"/>
                  </a:lnTo>
                  <a:lnTo>
                    <a:pt x="128" y="3"/>
                  </a:lnTo>
                  <a:lnTo>
                    <a:pt x="132" y="9"/>
                  </a:lnTo>
                  <a:lnTo>
                    <a:pt x="135" y="16"/>
                  </a:lnTo>
                  <a:lnTo>
                    <a:pt x="136" y="21"/>
                  </a:lnTo>
                  <a:lnTo>
                    <a:pt x="136" y="27"/>
                  </a:lnTo>
                  <a:lnTo>
                    <a:pt x="136" y="32"/>
                  </a:lnTo>
                  <a:lnTo>
                    <a:pt x="135" y="38"/>
                  </a:lnTo>
                  <a:lnTo>
                    <a:pt x="133" y="44"/>
                  </a:lnTo>
                  <a:lnTo>
                    <a:pt x="131" y="50"/>
                  </a:lnTo>
                  <a:lnTo>
                    <a:pt x="128" y="56"/>
                  </a:lnTo>
                  <a:lnTo>
                    <a:pt x="125" y="63"/>
                  </a:lnTo>
                  <a:lnTo>
                    <a:pt x="121" y="69"/>
                  </a:lnTo>
                  <a:lnTo>
                    <a:pt x="118" y="75"/>
                  </a:lnTo>
                  <a:lnTo>
                    <a:pt x="114" y="81"/>
                  </a:lnTo>
                  <a:lnTo>
                    <a:pt x="110" y="87"/>
                  </a:lnTo>
                  <a:lnTo>
                    <a:pt x="106" y="92"/>
                  </a:lnTo>
                  <a:lnTo>
                    <a:pt x="103" y="98"/>
                  </a:lnTo>
                  <a:lnTo>
                    <a:pt x="99" y="102"/>
                  </a:lnTo>
                  <a:lnTo>
                    <a:pt x="95" y="107"/>
                  </a:lnTo>
                  <a:lnTo>
                    <a:pt x="92" y="111"/>
                  </a:lnTo>
                  <a:lnTo>
                    <a:pt x="86" y="116"/>
                  </a:lnTo>
                  <a:lnTo>
                    <a:pt x="81" y="121"/>
                  </a:lnTo>
                  <a:lnTo>
                    <a:pt x="75" y="127"/>
                  </a:lnTo>
                  <a:lnTo>
                    <a:pt x="68" y="133"/>
                  </a:lnTo>
                  <a:lnTo>
                    <a:pt x="61" y="139"/>
                  </a:lnTo>
                  <a:lnTo>
                    <a:pt x="54" y="145"/>
                  </a:lnTo>
                  <a:lnTo>
                    <a:pt x="47" y="151"/>
                  </a:lnTo>
                  <a:lnTo>
                    <a:pt x="39" y="158"/>
                  </a:lnTo>
                  <a:lnTo>
                    <a:pt x="33" y="164"/>
                  </a:lnTo>
                  <a:lnTo>
                    <a:pt x="27" y="170"/>
                  </a:lnTo>
                  <a:lnTo>
                    <a:pt x="21" y="175"/>
                  </a:lnTo>
                  <a:lnTo>
                    <a:pt x="16" y="181"/>
                  </a:lnTo>
                  <a:lnTo>
                    <a:pt x="13" y="185"/>
                  </a:lnTo>
                  <a:lnTo>
                    <a:pt x="10" y="190"/>
                  </a:lnTo>
                  <a:lnTo>
                    <a:pt x="9" y="194"/>
                  </a:lnTo>
                  <a:lnTo>
                    <a:pt x="8" y="196"/>
                  </a:lnTo>
                  <a:lnTo>
                    <a:pt x="7" y="198"/>
                  </a:lnTo>
                  <a:lnTo>
                    <a:pt x="7" y="197"/>
                  </a:lnTo>
                  <a:lnTo>
                    <a:pt x="6" y="196"/>
                  </a:lnTo>
                  <a:lnTo>
                    <a:pt x="4" y="194"/>
                  </a:lnTo>
                  <a:lnTo>
                    <a:pt x="4" y="191"/>
                  </a:lnTo>
                  <a:lnTo>
                    <a:pt x="3" y="186"/>
                  </a:lnTo>
                  <a:lnTo>
                    <a:pt x="2" y="182"/>
                  </a:lnTo>
                  <a:lnTo>
                    <a:pt x="2" y="176"/>
                  </a:lnTo>
                  <a:lnTo>
                    <a:pt x="1" y="170"/>
                  </a:lnTo>
                  <a:lnTo>
                    <a:pt x="1" y="163"/>
                  </a:lnTo>
                  <a:lnTo>
                    <a:pt x="0" y="157"/>
                  </a:lnTo>
                  <a:lnTo>
                    <a:pt x="0" y="150"/>
                  </a:lnTo>
                  <a:lnTo>
                    <a:pt x="0" y="143"/>
                  </a:lnTo>
                  <a:lnTo>
                    <a:pt x="1" y="135"/>
                  </a:lnTo>
                  <a:lnTo>
                    <a:pt x="1" y="128"/>
                  </a:lnTo>
                  <a:lnTo>
                    <a:pt x="3" y="122"/>
                  </a:lnTo>
                  <a:lnTo>
                    <a:pt x="7" y="115"/>
                  </a:lnTo>
                  <a:lnTo>
                    <a:pt x="11" y="108"/>
                  </a:lnTo>
                  <a:lnTo>
                    <a:pt x="18" y="102"/>
                  </a:lnTo>
                  <a:lnTo>
                    <a:pt x="25" y="95"/>
                  </a:lnTo>
                  <a:lnTo>
                    <a:pt x="34" y="88"/>
                  </a:lnTo>
                  <a:lnTo>
                    <a:pt x="42" y="80"/>
                  </a:lnTo>
                  <a:lnTo>
                    <a:pt x="51" y="73"/>
                  </a:lnTo>
                  <a:lnTo>
                    <a:pt x="61" y="66"/>
                  </a:lnTo>
                  <a:lnTo>
                    <a:pt x="70" y="58"/>
                  </a:lnTo>
                  <a:lnTo>
                    <a:pt x="79" y="50"/>
                  </a:lnTo>
                  <a:lnTo>
                    <a:pt x="87" y="41"/>
                  </a:lnTo>
                  <a:lnTo>
                    <a:pt x="95" y="32"/>
                  </a:lnTo>
                  <a:lnTo>
                    <a:pt x="101" y="22"/>
                  </a:lnTo>
                  <a:lnTo>
                    <a:pt x="106" y="12"/>
                  </a:lnTo>
                  <a:lnTo>
                    <a:pt x="110" y="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25" name="Freeform 193"/>
            <p:cNvSpPr>
              <a:spLocks/>
            </p:cNvSpPr>
            <p:nvPr/>
          </p:nvSpPr>
          <p:spPr bwMode="auto">
            <a:xfrm>
              <a:off x="4561" y="2687"/>
              <a:ext cx="47" cy="216"/>
            </a:xfrm>
            <a:custGeom>
              <a:avLst/>
              <a:gdLst/>
              <a:ahLst/>
              <a:cxnLst>
                <a:cxn ang="0">
                  <a:pos x="42" y="0"/>
                </a:cxn>
                <a:cxn ang="0">
                  <a:pos x="69" y="43"/>
                </a:cxn>
                <a:cxn ang="0">
                  <a:pos x="68" y="44"/>
                </a:cxn>
                <a:cxn ang="0">
                  <a:pos x="63" y="47"/>
                </a:cxn>
                <a:cxn ang="0">
                  <a:pos x="57" y="52"/>
                </a:cxn>
                <a:cxn ang="0">
                  <a:pos x="50" y="58"/>
                </a:cxn>
                <a:cxn ang="0">
                  <a:pos x="42" y="63"/>
                </a:cxn>
                <a:cxn ang="0">
                  <a:pos x="35" y="72"/>
                </a:cxn>
                <a:cxn ang="0">
                  <a:pos x="29" y="79"/>
                </a:cxn>
                <a:cxn ang="0">
                  <a:pos x="26" y="88"/>
                </a:cxn>
                <a:cxn ang="0">
                  <a:pos x="24" y="95"/>
                </a:cxn>
                <a:cxn ang="0">
                  <a:pos x="22" y="100"/>
                </a:cxn>
                <a:cxn ang="0">
                  <a:pos x="22" y="103"/>
                </a:cxn>
                <a:cxn ang="0">
                  <a:pos x="22" y="104"/>
                </a:cxn>
                <a:cxn ang="0">
                  <a:pos x="22" y="103"/>
                </a:cxn>
                <a:cxn ang="0">
                  <a:pos x="22" y="102"/>
                </a:cxn>
                <a:cxn ang="0">
                  <a:pos x="22" y="101"/>
                </a:cxn>
                <a:cxn ang="0">
                  <a:pos x="20" y="99"/>
                </a:cxn>
                <a:cxn ang="0">
                  <a:pos x="17" y="95"/>
                </a:cxn>
                <a:cxn ang="0">
                  <a:pos x="14" y="90"/>
                </a:cxn>
                <a:cxn ang="0">
                  <a:pos x="10" y="84"/>
                </a:cxn>
                <a:cxn ang="0">
                  <a:pos x="7" y="78"/>
                </a:cxn>
                <a:cxn ang="0">
                  <a:pos x="4" y="70"/>
                </a:cxn>
                <a:cxn ang="0">
                  <a:pos x="1" y="62"/>
                </a:cxn>
                <a:cxn ang="0">
                  <a:pos x="0" y="54"/>
                </a:cxn>
                <a:cxn ang="0">
                  <a:pos x="0" y="45"/>
                </a:cxn>
                <a:cxn ang="0">
                  <a:pos x="1" y="37"/>
                </a:cxn>
                <a:cxn ang="0">
                  <a:pos x="4" y="28"/>
                </a:cxn>
                <a:cxn ang="0">
                  <a:pos x="10" y="20"/>
                </a:cxn>
                <a:cxn ang="0">
                  <a:pos x="18" y="13"/>
                </a:cxn>
                <a:cxn ang="0">
                  <a:pos x="29" y="6"/>
                </a:cxn>
                <a:cxn ang="0">
                  <a:pos x="42" y="0"/>
                </a:cxn>
              </a:cxnLst>
              <a:rect l="0" t="0" r="r" b="b"/>
              <a:pathLst>
                <a:path w="70" h="105">
                  <a:moveTo>
                    <a:pt x="42" y="0"/>
                  </a:moveTo>
                  <a:lnTo>
                    <a:pt x="69" y="43"/>
                  </a:lnTo>
                  <a:lnTo>
                    <a:pt x="68" y="44"/>
                  </a:lnTo>
                  <a:lnTo>
                    <a:pt x="63" y="47"/>
                  </a:lnTo>
                  <a:lnTo>
                    <a:pt x="57" y="52"/>
                  </a:lnTo>
                  <a:lnTo>
                    <a:pt x="50" y="58"/>
                  </a:lnTo>
                  <a:lnTo>
                    <a:pt x="42" y="63"/>
                  </a:lnTo>
                  <a:lnTo>
                    <a:pt x="35" y="72"/>
                  </a:lnTo>
                  <a:lnTo>
                    <a:pt x="29" y="79"/>
                  </a:lnTo>
                  <a:lnTo>
                    <a:pt x="26" y="88"/>
                  </a:lnTo>
                  <a:lnTo>
                    <a:pt x="24" y="95"/>
                  </a:lnTo>
                  <a:lnTo>
                    <a:pt x="22" y="100"/>
                  </a:lnTo>
                  <a:lnTo>
                    <a:pt x="22" y="103"/>
                  </a:lnTo>
                  <a:lnTo>
                    <a:pt x="22" y="104"/>
                  </a:lnTo>
                  <a:lnTo>
                    <a:pt x="22" y="103"/>
                  </a:lnTo>
                  <a:lnTo>
                    <a:pt x="22" y="102"/>
                  </a:lnTo>
                  <a:lnTo>
                    <a:pt x="22" y="101"/>
                  </a:lnTo>
                  <a:lnTo>
                    <a:pt x="20" y="99"/>
                  </a:lnTo>
                  <a:lnTo>
                    <a:pt x="17" y="95"/>
                  </a:lnTo>
                  <a:lnTo>
                    <a:pt x="14" y="90"/>
                  </a:lnTo>
                  <a:lnTo>
                    <a:pt x="10" y="84"/>
                  </a:lnTo>
                  <a:lnTo>
                    <a:pt x="7" y="78"/>
                  </a:lnTo>
                  <a:lnTo>
                    <a:pt x="4" y="70"/>
                  </a:lnTo>
                  <a:lnTo>
                    <a:pt x="1" y="62"/>
                  </a:lnTo>
                  <a:lnTo>
                    <a:pt x="0" y="54"/>
                  </a:lnTo>
                  <a:lnTo>
                    <a:pt x="0" y="45"/>
                  </a:lnTo>
                  <a:lnTo>
                    <a:pt x="1" y="37"/>
                  </a:lnTo>
                  <a:lnTo>
                    <a:pt x="4" y="28"/>
                  </a:lnTo>
                  <a:lnTo>
                    <a:pt x="10" y="20"/>
                  </a:lnTo>
                  <a:lnTo>
                    <a:pt x="18" y="13"/>
                  </a:lnTo>
                  <a:lnTo>
                    <a:pt x="29" y="6"/>
                  </a:lnTo>
                  <a:lnTo>
                    <a:pt x="42" y="0"/>
                  </a:lnTo>
                </a:path>
              </a:pathLst>
            </a:custGeom>
            <a:solidFill>
              <a:srgbClr val="FFFFF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26" name="Freeform 194"/>
            <p:cNvSpPr>
              <a:spLocks/>
            </p:cNvSpPr>
            <p:nvPr/>
          </p:nvSpPr>
          <p:spPr bwMode="auto">
            <a:xfrm>
              <a:off x="4561" y="2687"/>
              <a:ext cx="51" cy="216"/>
            </a:xfrm>
            <a:custGeom>
              <a:avLst/>
              <a:gdLst/>
              <a:ahLst/>
              <a:cxnLst>
                <a:cxn ang="0">
                  <a:pos x="46" y="0"/>
                </a:cxn>
                <a:cxn ang="0">
                  <a:pos x="75" y="46"/>
                </a:cxn>
                <a:cxn ang="0">
                  <a:pos x="74" y="47"/>
                </a:cxn>
                <a:cxn ang="0">
                  <a:pos x="69" y="50"/>
                </a:cxn>
                <a:cxn ang="0">
                  <a:pos x="62" y="55"/>
                </a:cxn>
                <a:cxn ang="0">
                  <a:pos x="54" y="61"/>
                </a:cxn>
                <a:cxn ang="0">
                  <a:pos x="46" y="67"/>
                </a:cxn>
                <a:cxn ang="0">
                  <a:pos x="38" y="76"/>
                </a:cxn>
                <a:cxn ang="0">
                  <a:pos x="32" y="84"/>
                </a:cxn>
                <a:cxn ang="0">
                  <a:pos x="28" y="93"/>
                </a:cxn>
                <a:cxn ang="0">
                  <a:pos x="26" y="101"/>
                </a:cxn>
                <a:cxn ang="0">
                  <a:pos x="24" y="106"/>
                </a:cxn>
                <a:cxn ang="0">
                  <a:pos x="24" y="109"/>
                </a:cxn>
                <a:cxn ang="0">
                  <a:pos x="24" y="110"/>
                </a:cxn>
                <a:cxn ang="0">
                  <a:pos x="24" y="109"/>
                </a:cxn>
                <a:cxn ang="0">
                  <a:pos x="24" y="108"/>
                </a:cxn>
                <a:cxn ang="0">
                  <a:pos x="24" y="107"/>
                </a:cxn>
                <a:cxn ang="0">
                  <a:pos x="22" y="105"/>
                </a:cxn>
                <a:cxn ang="0">
                  <a:pos x="18" y="101"/>
                </a:cxn>
                <a:cxn ang="0">
                  <a:pos x="15" y="95"/>
                </a:cxn>
                <a:cxn ang="0">
                  <a:pos x="11" y="89"/>
                </a:cxn>
                <a:cxn ang="0">
                  <a:pos x="8" y="82"/>
                </a:cxn>
                <a:cxn ang="0">
                  <a:pos x="4" y="74"/>
                </a:cxn>
                <a:cxn ang="0">
                  <a:pos x="1" y="66"/>
                </a:cxn>
                <a:cxn ang="0">
                  <a:pos x="0" y="57"/>
                </a:cxn>
                <a:cxn ang="0">
                  <a:pos x="0" y="48"/>
                </a:cxn>
                <a:cxn ang="0">
                  <a:pos x="1" y="39"/>
                </a:cxn>
                <a:cxn ang="0">
                  <a:pos x="4" y="30"/>
                </a:cxn>
                <a:cxn ang="0">
                  <a:pos x="11" y="21"/>
                </a:cxn>
                <a:cxn ang="0">
                  <a:pos x="20" y="14"/>
                </a:cxn>
                <a:cxn ang="0">
                  <a:pos x="31" y="6"/>
                </a:cxn>
                <a:cxn ang="0">
                  <a:pos x="46" y="0"/>
                </a:cxn>
              </a:cxnLst>
              <a:rect l="0" t="0" r="r" b="b"/>
              <a:pathLst>
                <a:path w="76" h="111">
                  <a:moveTo>
                    <a:pt x="46" y="0"/>
                  </a:moveTo>
                  <a:lnTo>
                    <a:pt x="75" y="46"/>
                  </a:lnTo>
                  <a:lnTo>
                    <a:pt x="74" y="47"/>
                  </a:lnTo>
                  <a:lnTo>
                    <a:pt x="69" y="50"/>
                  </a:lnTo>
                  <a:lnTo>
                    <a:pt x="62" y="55"/>
                  </a:lnTo>
                  <a:lnTo>
                    <a:pt x="54" y="61"/>
                  </a:lnTo>
                  <a:lnTo>
                    <a:pt x="46" y="67"/>
                  </a:lnTo>
                  <a:lnTo>
                    <a:pt x="38" y="76"/>
                  </a:lnTo>
                  <a:lnTo>
                    <a:pt x="32" y="84"/>
                  </a:lnTo>
                  <a:lnTo>
                    <a:pt x="28" y="93"/>
                  </a:lnTo>
                  <a:lnTo>
                    <a:pt x="26" y="101"/>
                  </a:lnTo>
                  <a:lnTo>
                    <a:pt x="24" y="106"/>
                  </a:lnTo>
                  <a:lnTo>
                    <a:pt x="24" y="109"/>
                  </a:lnTo>
                  <a:lnTo>
                    <a:pt x="24" y="110"/>
                  </a:lnTo>
                  <a:lnTo>
                    <a:pt x="24" y="109"/>
                  </a:lnTo>
                  <a:lnTo>
                    <a:pt x="24" y="108"/>
                  </a:lnTo>
                  <a:lnTo>
                    <a:pt x="24" y="107"/>
                  </a:lnTo>
                  <a:lnTo>
                    <a:pt x="22" y="105"/>
                  </a:lnTo>
                  <a:lnTo>
                    <a:pt x="18" y="101"/>
                  </a:lnTo>
                  <a:lnTo>
                    <a:pt x="15" y="95"/>
                  </a:lnTo>
                  <a:lnTo>
                    <a:pt x="11" y="89"/>
                  </a:lnTo>
                  <a:lnTo>
                    <a:pt x="8" y="82"/>
                  </a:lnTo>
                  <a:lnTo>
                    <a:pt x="4" y="74"/>
                  </a:lnTo>
                  <a:lnTo>
                    <a:pt x="1" y="66"/>
                  </a:lnTo>
                  <a:lnTo>
                    <a:pt x="0" y="57"/>
                  </a:lnTo>
                  <a:lnTo>
                    <a:pt x="0" y="48"/>
                  </a:lnTo>
                  <a:lnTo>
                    <a:pt x="1" y="39"/>
                  </a:lnTo>
                  <a:lnTo>
                    <a:pt x="4" y="30"/>
                  </a:lnTo>
                  <a:lnTo>
                    <a:pt x="11" y="21"/>
                  </a:lnTo>
                  <a:lnTo>
                    <a:pt x="20" y="14"/>
                  </a:lnTo>
                  <a:lnTo>
                    <a:pt x="31" y="6"/>
                  </a:lnTo>
                  <a:lnTo>
                    <a:pt x="46"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27" name="Freeform 195"/>
            <p:cNvSpPr>
              <a:spLocks/>
            </p:cNvSpPr>
            <p:nvPr/>
          </p:nvSpPr>
          <p:spPr bwMode="auto">
            <a:xfrm>
              <a:off x="3084" y="2584"/>
              <a:ext cx="128" cy="216"/>
            </a:xfrm>
            <a:custGeom>
              <a:avLst/>
              <a:gdLst/>
              <a:ahLst/>
              <a:cxnLst>
                <a:cxn ang="0">
                  <a:pos x="186" y="438"/>
                </a:cxn>
                <a:cxn ang="0">
                  <a:pos x="186" y="0"/>
                </a:cxn>
                <a:cxn ang="0">
                  <a:pos x="0" y="218"/>
                </a:cxn>
                <a:cxn ang="0">
                  <a:pos x="0" y="657"/>
                </a:cxn>
                <a:cxn ang="0">
                  <a:pos x="186" y="438"/>
                </a:cxn>
              </a:cxnLst>
              <a:rect l="0" t="0" r="r" b="b"/>
              <a:pathLst>
                <a:path w="187" h="658">
                  <a:moveTo>
                    <a:pt x="186" y="438"/>
                  </a:moveTo>
                  <a:lnTo>
                    <a:pt x="186" y="0"/>
                  </a:lnTo>
                  <a:lnTo>
                    <a:pt x="0" y="218"/>
                  </a:lnTo>
                  <a:lnTo>
                    <a:pt x="0" y="657"/>
                  </a:lnTo>
                  <a:lnTo>
                    <a:pt x="186" y="438"/>
                  </a:lnTo>
                </a:path>
              </a:pathLst>
            </a:custGeom>
            <a:solidFill>
              <a:srgbClr val="51DC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28" name="Freeform 196"/>
            <p:cNvSpPr>
              <a:spLocks/>
            </p:cNvSpPr>
            <p:nvPr/>
          </p:nvSpPr>
          <p:spPr bwMode="auto">
            <a:xfrm>
              <a:off x="3084" y="2584"/>
              <a:ext cx="132" cy="216"/>
            </a:xfrm>
            <a:custGeom>
              <a:avLst/>
              <a:gdLst/>
              <a:ahLst/>
              <a:cxnLst>
                <a:cxn ang="0">
                  <a:pos x="192" y="442"/>
                </a:cxn>
                <a:cxn ang="0">
                  <a:pos x="192" y="0"/>
                </a:cxn>
                <a:cxn ang="0">
                  <a:pos x="0" y="220"/>
                </a:cxn>
                <a:cxn ang="0">
                  <a:pos x="0" y="663"/>
                </a:cxn>
                <a:cxn ang="0">
                  <a:pos x="192" y="442"/>
                </a:cxn>
              </a:cxnLst>
              <a:rect l="0" t="0" r="r" b="b"/>
              <a:pathLst>
                <a:path w="193" h="664">
                  <a:moveTo>
                    <a:pt x="192" y="442"/>
                  </a:moveTo>
                  <a:lnTo>
                    <a:pt x="192" y="0"/>
                  </a:lnTo>
                  <a:lnTo>
                    <a:pt x="0" y="220"/>
                  </a:lnTo>
                  <a:lnTo>
                    <a:pt x="0" y="663"/>
                  </a:lnTo>
                  <a:lnTo>
                    <a:pt x="192" y="44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29" name="Freeform 197"/>
            <p:cNvSpPr>
              <a:spLocks/>
            </p:cNvSpPr>
            <p:nvPr/>
          </p:nvSpPr>
          <p:spPr bwMode="auto">
            <a:xfrm>
              <a:off x="3040" y="2762"/>
              <a:ext cx="41" cy="216"/>
            </a:xfrm>
            <a:custGeom>
              <a:avLst/>
              <a:gdLst/>
              <a:ahLst/>
              <a:cxnLst>
                <a:cxn ang="0">
                  <a:pos x="0" y="437"/>
                </a:cxn>
                <a:cxn ang="0">
                  <a:pos x="0" y="0"/>
                </a:cxn>
                <a:cxn ang="0">
                  <a:pos x="59" y="0"/>
                </a:cxn>
                <a:cxn ang="0">
                  <a:pos x="59" y="437"/>
                </a:cxn>
                <a:cxn ang="0">
                  <a:pos x="0" y="437"/>
                </a:cxn>
              </a:cxnLst>
              <a:rect l="0" t="0" r="r" b="b"/>
              <a:pathLst>
                <a:path w="60" h="438">
                  <a:moveTo>
                    <a:pt x="0" y="437"/>
                  </a:moveTo>
                  <a:lnTo>
                    <a:pt x="0" y="0"/>
                  </a:lnTo>
                  <a:lnTo>
                    <a:pt x="59" y="0"/>
                  </a:lnTo>
                  <a:lnTo>
                    <a:pt x="59" y="437"/>
                  </a:lnTo>
                  <a:lnTo>
                    <a:pt x="0" y="437"/>
                  </a:lnTo>
                </a:path>
              </a:pathLst>
            </a:custGeom>
            <a:solidFill>
              <a:srgbClr val="CCCCCC"/>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30" name="Freeform 198"/>
            <p:cNvSpPr>
              <a:spLocks/>
            </p:cNvSpPr>
            <p:nvPr/>
          </p:nvSpPr>
          <p:spPr bwMode="auto">
            <a:xfrm>
              <a:off x="3040" y="2762"/>
              <a:ext cx="45" cy="216"/>
            </a:xfrm>
            <a:custGeom>
              <a:avLst/>
              <a:gdLst/>
              <a:ahLst/>
              <a:cxnLst>
                <a:cxn ang="0">
                  <a:pos x="0" y="443"/>
                </a:cxn>
                <a:cxn ang="0">
                  <a:pos x="0" y="0"/>
                </a:cxn>
                <a:cxn ang="0">
                  <a:pos x="65" y="0"/>
                </a:cxn>
                <a:cxn ang="0">
                  <a:pos x="65" y="443"/>
                </a:cxn>
                <a:cxn ang="0">
                  <a:pos x="0" y="443"/>
                </a:cxn>
              </a:cxnLst>
              <a:rect l="0" t="0" r="r" b="b"/>
              <a:pathLst>
                <a:path w="66" h="444">
                  <a:moveTo>
                    <a:pt x="0" y="443"/>
                  </a:moveTo>
                  <a:lnTo>
                    <a:pt x="0" y="0"/>
                  </a:lnTo>
                  <a:lnTo>
                    <a:pt x="65" y="0"/>
                  </a:lnTo>
                  <a:lnTo>
                    <a:pt x="65" y="443"/>
                  </a:lnTo>
                  <a:lnTo>
                    <a:pt x="0" y="443"/>
                  </a:lnTo>
                </a:path>
              </a:pathLst>
            </a:custGeom>
            <a:solidFill>
              <a:srgbClr val="51DC00"/>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31" name="Freeform 199"/>
            <p:cNvSpPr>
              <a:spLocks/>
            </p:cNvSpPr>
            <p:nvPr/>
          </p:nvSpPr>
          <p:spPr bwMode="auto">
            <a:xfrm>
              <a:off x="3040" y="2584"/>
              <a:ext cx="172" cy="216"/>
            </a:xfrm>
            <a:custGeom>
              <a:avLst/>
              <a:gdLst/>
              <a:ahLst/>
              <a:cxnLst>
                <a:cxn ang="0">
                  <a:pos x="63" y="214"/>
                </a:cxn>
                <a:cxn ang="0">
                  <a:pos x="0" y="214"/>
                </a:cxn>
                <a:cxn ang="0">
                  <a:pos x="191" y="3"/>
                </a:cxn>
                <a:cxn ang="0">
                  <a:pos x="251" y="0"/>
                </a:cxn>
                <a:cxn ang="0">
                  <a:pos x="63" y="214"/>
                </a:cxn>
              </a:cxnLst>
              <a:rect l="0" t="0" r="r" b="b"/>
              <a:pathLst>
                <a:path w="252" h="215">
                  <a:moveTo>
                    <a:pt x="63" y="214"/>
                  </a:moveTo>
                  <a:lnTo>
                    <a:pt x="0" y="214"/>
                  </a:lnTo>
                  <a:lnTo>
                    <a:pt x="191" y="3"/>
                  </a:lnTo>
                  <a:lnTo>
                    <a:pt x="251" y="0"/>
                  </a:lnTo>
                  <a:lnTo>
                    <a:pt x="63" y="214"/>
                  </a:lnTo>
                </a:path>
              </a:pathLst>
            </a:custGeom>
            <a:solidFill>
              <a:srgbClr val="51DC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32" name="Freeform 200"/>
            <p:cNvSpPr>
              <a:spLocks/>
            </p:cNvSpPr>
            <p:nvPr/>
          </p:nvSpPr>
          <p:spPr bwMode="auto">
            <a:xfrm>
              <a:off x="3040" y="2584"/>
              <a:ext cx="176" cy="216"/>
            </a:xfrm>
            <a:custGeom>
              <a:avLst/>
              <a:gdLst/>
              <a:ahLst/>
              <a:cxnLst>
                <a:cxn ang="0">
                  <a:pos x="65" y="220"/>
                </a:cxn>
                <a:cxn ang="0">
                  <a:pos x="0" y="220"/>
                </a:cxn>
                <a:cxn ang="0">
                  <a:pos x="196" y="3"/>
                </a:cxn>
                <a:cxn ang="0">
                  <a:pos x="257" y="0"/>
                </a:cxn>
                <a:cxn ang="0">
                  <a:pos x="65" y="220"/>
                </a:cxn>
              </a:cxnLst>
              <a:rect l="0" t="0" r="r" b="b"/>
              <a:pathLst>
                <a:path w="258" h="221">
                  <a:moveTo>
                    <a:pt x="65" y="220"/>
                  </a:moveTo>
                  <a:lnTo>
                    <a:pt x="0" y="220"/>
                  </a:lnTo>
                  <a:lnTo>
                    <a:pt x="196" y="3"/>
                  </a:lnTo>
                  <a:lnTo>
                    <a:pt x="257" y="0"/>
                  </a:lnTo>
                  <a:lnTo>
                    <a:pt x="65" y="22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33" name="Freeform 201"/>
            <p:cNvSpPr>
              <a:spLocks/>
            </p:cNvSpPr>
            <p:nvPr/>
          </p:nvSpPr>
          <p:spPr bwMode="auto">
            <a:xfrm>
              <a:off x="3109" y="3014"/>
              <a:ext cx="451" cy="216"/>
            </a:xfrm>
            <a:custGeom>
              <a:avLst/>
              <a:gdLst/>
              <a:ahLst/>
              <a:cxnLst>
                <a:cxn ang="0">
                  <a:pos x="659" y="0"/>
                </a:cxn>
                <a:cxn ang="0">
                  <a:pos x="517" y="164"/>
                </a:cxn>
                <a:cxn ang="0">
                  <a:pos x="0" y="164"/>
                </a:cxn>
                <a:cxn ang="0">
                  <a:pos x="143" y="0"/>
                </a:cxn>
                <a:cxn ang="0">
                  <a:pos x="659" y="0"/>
                </a:cxn>
              </a:cxnLst>
              <a:rect l="0" t="0" r="r" b="b"/>
              <a:pathLst>
                <a:path w="660" h="165">
                  <a:moveTo>
                    <a:pt x="659" y="0"/>
                  </a:moveTo>
                  <a:lnTo>
                    <a:pt x="517" y="164"/>
                  </a:lnTo>
                  <a:lnTo>
                    <a:pt x="0" y="164"/>
                  </a:lnTo>
                  <a:lnTo>
                    <a:pt x="143" y="0"/>
                  </a:lnTo>
                  <a:lnTo>
                    <a:pt x="659" y="0"/>
                  </a:lnTo>
                </a:path>
              </a:pathLst>
            </a:custGeom>
            <a:solidFill>
              <a:srgbClr val="51DC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34" name="Freeform 202"/>
            <p:cNvSpPr>
              <a:spLocks/>
            </p:cNvSpPr>
            <p:nvPr/>
          </p:nvSpPr>
          <p:spPr bwMode="auto">
            <a:xfrm>
              <a:off x="3109" y="3014"/>
              <a:ext cx="455" cy="216"/>
            </a:xfrm>
            <a:custGeom>
              <a:avLst/>
              <a:gdLst/>
              <a:ahLst/>
              <a:cxnLst>
                <a:cxn ang="0">
                  <a:pos x="665" y="0"/>
                </a:cxn>
                <a:cxn ang="0">
                  <a:pos x="522" y="170"/>
                </a:cxn>
                <a:cxn ang="0">
                  <a:pos x="0" y="170"/>
                </a:cxn>
                <a:cxn ang="0">
                  <a:pos x="144" y="0"/>
                </a:cxn>
                <a:cxn ang="0">
                  <a:pos x="665" y="0"/>
                </a:cxn>
              </a:cxnLst>
              <a:rect l="0" t="0" r="r" b="b"/>
              <a:pathLst>
                <a:path w="666" h="171">
                  <a:moveTo>
                    <a:pt x="665" y="0"/>
                  </a:moveTo>
                  <a:lnTo>
                    <a:pt x="522" y="170"/>
                  </a:lnTo>
                  <a:lnTo>
                    <a:pt x="0" y="170"/>
                  </a:lnTo>
                  <a:lnTo>
                    <a:pt x="144" y="0"/>
                  </a:lnTo>
                  <a:lnTo>
                    <a:pt x="665"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35" name="Freeform 203"/>
            <p:cNvSpPr>
              <a:spLocks/>
            </p:cNvSpPr>
            <p:nvPr/>
          </p:nvSpPr>
          <p:spPr bwMode="auto">
            <a:xfrm>
              <a:off x="3138" y="2949"/>
              <a:ext cx="339" cy="216"/>
            </a:xfrm>
            <a:custGeom>
              <a:avLst/>
              <a:gdLst/>
              <a:ahLst/>
              <a:cxnLst>
                <a:cxn ang="0">
                  <a:pos x="13" y="60"/>
                </a:cxn>
                <a:cxn ang="0">
                  <a:pos x="9" y="63"/>
                </a:cxn>
                <a:cxn ang="0">
                  <a:pos x="2" y="71"/>
                </a:cxn>
                <a:cxn ang="0">
                  <a:pos x="0" y="85"/>
                </a:cxn>
                <a:cxn ang="0">
                  <a:pos x="13" y="102"/>
                </a:cxn>
                <a:cxn ang="0">
                  <a:pos x="29" y="120"/>
                </a:cxn>
                <a:cxn ang="0">
                  <a:pos x="36" y="135"/>
                </a:cxn>
                <a:cxn ang="0">
                  <a:pos x="41" y="148"/>
                </a:cxn>
                <a:cxn ang="0">
                  <a:pos x="48" y="162"/>
                </a:cxn>
                <a:cxn ang="0">
                  <a:pos x="57" y="177"/>
                </a:cxn>
                <a:cxn ang="0">
                  <a:pos x="66" y="188"/>
                </a:cxn>
                <a:cxn ang="0">
                  <a:pos x="79" y="196"/>
                </a:cxn>
                <a:cxn ang="0">
                  <a:pos x="102" y="197"/>
                </a:cxn>
                <a:cxn ang="0">
                  <a:pos x="116" y="196"/>
                </a:cxn>
                <a:cxn ang="0">
                  <a:pos x="127" y="196"/>
                </a:cxn>
                <a:cxn ang="0">
                  <a:pos x="137" y="197"/>
                </a:cxn>
                <a:cxn ang="0">
                  <a:pos x="147" y="198"/>
                </a:cxn>
                <a:cxn ang="0">
                  <a:pos x="156" y="199"/>
                </a:cxn>
                <a:cxn ang="0">
                  <a:pos x="166" y="200"/>
                </a:cxn>
                <a:cxn ang="0">
                  <a:pos x="178" y="200"/>
                </a:cxn>
                <a:cxn ang="0">
                  <a:pos x="192" y="201"/>
                </a:cxn>
                <a:cxn ang="0">
                  <a:pos x="208" y="201"/>
                </a:cxn>
                <a:cxn ang="0">
                  <a:pos x="227" y="201"/>
                </a:cxn>
                <a:cxn ang="0">
                  <a:pos x="249" y="201"/>
                </a:cxn>
                <a:cxn ang="0">
                  <a:pos x="272" y="201"/>
                </a:cxn>
                <a:cxn ang="0">
                  <a:pos x="293" y="201"/>
                </a:cxn>
                <a:cxn ang="0">
                  <a:pos x="315" y="201"/>
                </a:cxn>
                <a:cxn ang="0">
                  <a:pos x="333" y="201"/>
                </a:cxn>
                <a:cxn ang="0">
                  <a:pos x="349" y="201"/>
                </a:cxn>
                <a:cxn ang="0">
                  <a:pos x="374" y="202"/>
                </a:cxn>
                <a:cxn ang="0">
                  <a:pos x="396" y="203"/>
                </a:cxn>
                <a:cxn ang="0">
                  <a:pos x="411" y="204"/>
                </a:cxn>
                <a:cxn ang="0">
                  <a:pos x="417" y="205"/>
                </a:cxn>
                <a:cxn ang="0">
                  <a:pos x="253" y="4"/>
                </a:cxn>
              </a:cxnLst>
              <a:rect l="0" t="0" r="r" b="b"/>
              <a:pathLst>
                <a:path w="497" h="206">
                  <a:moveTo>
                    <a:pt x="41" y="71"/>
                  </a:moveTo>
                  <a:lnTo>
                    <a:pt x="13" y="60"/>
                  </a:lnTo>
                  <a:lnTo>
                    <a:pt x="12" y="61"/>
                  </a:lnTo>
                  <a:lnTo>
                    <a:pt x="9" y="63"/>
                  </a:lnTo>
                  <a:lnTo>
                    <a:pt x="5" y="66"/>
                  </a:lnTo>
                  <a:lnTo>
                    <a:pt x="2" y="71"/>
                  </a:lnTo>
                  <a:lnTo>
                    <a:pt x="0" y="77"/>
                  </a:lnTo>
                  <a:lnTo>
                    <a:pt x="0" y="85"/>
                  </a:lnTo>
                  <a:lnTo>
                    <a:pt x="5" y="92"/>
                  </a:lnTo>
                  <a:lnTo>
                    <a:pt x="13" y="102"/>
                  </a:lnTo>
                  <a:lnTo>
                    <a:pt x="22" y="112"/>
                  </a:lnTo>
                  <a:lnTo>
                    <a:pt x="29" y="120"/>
                  </a:lnTo>
                  <a:lnTo>
                    <a:pt x="33" y="128"/>
                  </a:lnTo>
                  <a:lnTo>
                    <a:pt x="36" y="135"/>
                  </a:lnTo>
                  <a:lnTo>
                    <a:pt x="39" y="141"/>
                  </a:lnTo>
                  <a:lnTo>
                    <a:pt x="41" y="148"/>
                  </a:lnTo>
                  <a:lnTo>
                    <a:pt x="43" y="154"/>
                  </a:lnTo>
                  <a:lnTo>
                    <a:pt x="48" y="162"/>
                  </a:lnTo>
                  <a:lnTo>
                    <a:pt x="53" y="170"/>
                  </a:lnTo>
                  <a:lnTo>
                    <a:pt x="57" y="177"/>
                  </a:lnTo>
                  <a:lnTo>
                    <a:pt x="61" y="184"/>
                  </a:lnTo>
                  <a:lnTo>
                    <a:pt x="66" y="188"/>
                  </a:lnTo>
                  <a:lnTo>
                    <a:pt x="71" y="193"/>
                  </a:lnTo>
                  <a:lnTo>
                    <a:pt x="79" y="196"/>
                  </a:lnTo>
                  <a:lnTo>
                    <a:pt x="89" y="198"/>
                  </a:lnTo>
                  <a:lnTo>
                    <a:pt x="102" y="197"/>
                  </a:lnTo>
                  <a:lnTo>
                    <a:pt x="110" y="197"/>
                  </a:lnTo>
                  <a:lnTo>
                    <a:pt x="116" y="196"/>
                  </a:lnTo>
                  <a:lnTo>
                    <a:pt x="122" y="196"/>
                  </a:lnTo>
                  <a:lnTo>
                    <a:pt x="127" y="196"/>
                  </a:lnTo>
                  <a:lnTo>
                    <a:pt x="132" y="197"/>
                  </a:lnTo>
                  <a:lnTo>
                    <a:pt x="137" y="197"/>
                  </a:lnTo>
                  <a:lnTo>
                    <a:pt x="142" y="197"/>
                  </a:lnTo>
                  <a:lnTo>
                    <a:pt x="147" y="198"/>
                  </a:lnTo>
                  <a:lnTo>
                    <a:pt x="151" y="198"/>
                  </a:lnTo>
                  <a:lnTo>
                    <a:pt x="156" y="199"/>
                  </a:lnTo>
                  <a:lnTo>
                    <a:pt x="161" y="199"/>
                  </a:lnTo>
                  <a:lnTo>
                    <a:pt x="166" y="200"/>
                  </a:lnTo>
                  <a:lnTo>
                    <a:pt x="172" y="200"/>
                  </a:lnTo>
                  <a:lnTo>
                    <a:pt x="178" y="200"/>
                  </a:lnTo>
                  <a:lnTo>
                    <a:pt x="185" y="201"/>
                  </a:lnTo>
                  <a:lnTo>
                    <a:pt x="192" y="201"/>
                  </a:lnTo>
                  <a:lnTo>
                    <a:pt x="200" y="201"/>
                  </a:lnTo>
                  <a:lnTo>
                    <a:pt x="208" y="201"/>
                  </a:lnTo>
                  <a:lnTo>
                    <a:pt x="217" y="201"/>
                  </a:lnTo>
                  <a:lnTo>
                    <a:pt x="227" y="201"/>
                  </a:lnTo>
                  <a:lnTo>
                    <a:pt x="238" y="201"/>
                  </a:lnTo>
                  <a:lnTo>
                    <a:pt x="249" y="201"/>
                  </a:lnTo>
                  <a:lnTo>
                    <a:pt x="260" y="201"/>
                  </a:lnTo>
                  <a:lnTo>
                    <a:pt x="272" y="201"/>
                  </a:lnTo>
                  <a:lnTo>
                    <a:pt x="283" y="201"/>
                  </a:lnTo>
                  <a:lnTo>
                    <a:pt x="293" y="201"/>
                  </a:lnTo>
                  <a:lnTo>
                    <a:pt x="304" y="201"/>
                  </a:lnTo>
                  <a:lnTo>
                    <a:pt x="315" y="201"/>
                  </a:lnTo>
                  <a:lnTo>
                    <a:pt x="325" y="201"/>
                  </a:lnTo>
                  <a:lnTo>
                    <a:pt x="333" y="201"/>
                  </a:lnTo>
                  <a:lnTo>
                    <a:pt x="342" y="201"/>
                  </a:lnTo>
                  <a:lnTo>
                    <a:pt x="349" y="201"/>
                  </a:lnTo>
                  <a:lnTo>
                    <a:pt x="363" y="201"/>
                  </a:lnTo>
                  <a:lnTo>
                    <a:pt x="374" y="202"/>
                  </a:lnTo>
                  <a:lnTo>
                    <a:pt x="386" y="202"/>
                  </a:lnTo>
                  <a:lnTo>
                    <a:pt x="396" y="203"/>
                  </a:lnTo>
                  <a:lnTo>
                    <a:pt x="405" y="204"/>
                  </a:lnTo>
                  <a:lnTo>
                    <a:pt x="411" y="204"/>
                  </a:lnTo>
                  <a:lnTo>
                    <a:pt x="415" y="205"/>
                  </a:lnTo>
                  <a:lnTo>
                    <a:pt x="417" y="205"/>
                  </a:lnTo>
                  <a:lnTo>
                    <a:pt x="496" y="0"/>
                  </a:lnTo>
                  <a:lnTo>
                    <a:pt x="253" y="4"/>
                  </a:lnTo>
                  <a:lnTo>
                    <a:pt x="41" y="71"/>
                  </a:lnTo>
                </a:path>
              </a:pathLst>
            </a:custGeom>
            <a:solidFill>
              <a:srgbClr val="666666"/>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36" name="Freeform 204"/>
            <p:cNvSpPr>
              <a:spLocks/>
            </p:cNvSpPr>
            <p:nvPr/>
          </p:nvSpPr>
          <p:spPr bwMode="auto">
            <a:xfrm>
              <a:off x="3138" y="2949"/>
              <a:ext cx="343" cy="216"/>
            </a:xfrm>
            <a:custGeom>
              <a:avLst/>
              <a:gdLst/>
              <a:ahLst/>
              <a:cxnLst>
                <a:cxn ang="0">
                  <a:pos x="13" y="62"/>
                </a:cxn>
                <a:cxn ang="0">
                  <a:pos x="9" y="65"/>
                </a:cxn>
                <a:cxn ang="0">
                  <a:pos x="2" y="73"/>
                </a:cxn>
                <a:cxn ang="0">
                  <a:pos x="0" y="87"/>
                </a:cxn>
                <a:cxn ang="0">
                  <a:pos x="13" y="105"/>
                </a:cxn>
                <a:cxn ang="0">
                  <a:pos x="29" y="124"/>
                </a:cxn>
                <a:cxn ang="0">
                  <a:pos x="36" y="139"/>
                </a:cxn>
                <a:cxn ang="0">
                  <a:pos x="41" y="152"/>
                </a:cxn>
                <a:cxn ang="0">
                  <a:pos x="49" y="167"/>
                </a:cxn>
                <a:cxn ang="0">
                  <a:pos x="58" y="182"/>
                </a:cxn>
                <a:cxn ang="0">
                  <a:pos x="67" y="194"/>
                </a:cxn>
                <a:cxn ang="0">
                  <a:pos x="80" y="202"/>
                </a:cxn>
                <a:cxn ang="0">
                  <a:pos x="103" y="203"/>
                </a:cxn>
                <a:cxn ang="0">
                  <a:pos x="117" y="202"/>
                </a:cxn>
                <a:cxn ang="0">
                  <a:pos x="129" y="202"/>
                </a:cxn>
                <a:cxn ang="0">
                  <a:pos x="139" y="203"/>
                </a:cxn>
                <a:cxn ang="0">
                  <a:pos x="149" y="204"/>
                </a:cxn>
                <a:cxn ang="0">
                  <a:pos x="158" y="205"/>
                </a:cxn>
                <a:cxn ang="0">
                  <a:pos x="168" y="206"/>
                </a:cxn>
                <a:cxn ang="0">
                  <a:pos x="180" y="206"/>
                </a:cxn>
                <a:cxn ang="0">
                  <a:pos x="194" y="207"/>
                </a:cxn>
                <a:cxn ang="0">
                  <a:pos x="211" y="207"/>
                </a:cxn>
                <a:cxn ang="0">
                  <a:pos x="230" y="207"/>
                </a:cxn>
                <a:cxn ang="0">
                  <a:pos x="252" y="207"/>
                </a:cxn>
                <a:cxn ang="0">
                  <a:pos x="275" y="207"/>
                </a:cxn>
                <a:cxn ang="0">
                  <a:pos x="297" y="207"/>
                </a:cxn>
                <a:cxn ang="0">
                  <a:pos x="319" y="207"/>
                </a:cxn>
                <a:cxn ang="0">
                  <a:pos x="337" y="207"/>
                </a:cxn>
                <a:cxn ang="0">
                  <a:pos x="353" y="207"/>
                </a:cxn>
                <a:cxn ang="0">
                  <a:pos x="379" y="208"/>
                </a:cxn>
                <a:cxn ang="0">
                  <a:pos x="401" y="209"/>
                </a:cxn>
                <a:cxn ang="0">
                  <a:pos x="416" y="210"/>
                </a:cxn>
                <a:cxn ang="0">
                  <a:pos x="422" y="211"/>
                </a:cxn>
                <a:cxn ang="0">
                  <a:pos x="256" y="4"/>
                </a:cxn>
              </a:cxnLst>
              <a:rect l="0" t="0" r="r" b="b"/>
              <a:pathLst>
                <a:path w="503" h="212">
                  <a:moveTo>
                    <a:pt x="42" y="73"/>
                  </a:moveTo>
                  <a:lnTo>
                    <a:pt x="13" y="62"/>
                  </a:lnTo>
                  <a:lnTo>
                    <a:pt x="12" y="63"/>
                  </a:lnTo>
                  <a:lnTo>
                    <a:pt x="9" y="65"/>
                  </a:lnTo>
                  <a:lnTo>
                    <a:pt x="5" y="68"/>
                  </a:lnTo>
                  <a:lnTo>
                    <a:pt x="2" y="73"/>
                  </a:lnTo>
                  <a:lnTo>
                    <a:pt x="0" y="79"/>
                  </a:lnTo>
                  <a:lnTo>
                    <a:pt x="0" y="87"/>
                  </a:lnTo>
                  <a:lnTo>
                    <a:pt x="5" y="95"/>
                  </a:lnTo>
                  <a:lnTo>
                    <a:pt x="13" y="105"/>
                  </a:lnTo>
                  <a:lnTo>
                    <a:pt x="22" y="115"/>
                  </a:lnTo>
                  <a:lnTo>
                    <a:pt x="29" y="124"/>
                  </a:lnTo>
                  <a:lnTo>
                    <a:pt x="33" y="132"/>
                  </a:lnTo>
                  <a:lnTo>
                    <a:pt x="36" y="139"/>
                  </a:lnTo>
                  <a:lnTo>
                    <a:pt x="39" y="145"/>
                  </a:lnTo>
                  <a:lnTo>
                    <a:pt x="41" y="152"/>
                  </a:lnTo>
                  <a:lnTo>
                    <a:pt x="44" y="159"/>
                  </a:lnTo>
                  <a:lnTo>
                    <a:pt x="49" y="167"/>
                  </a:lnTo>
                  <a:lnTo>
                    <a:pt x="54" y="175"/>
                  </a:lnTo>
                  <a:lnTo>
                    <a:pt x="58" y="182"/>
                  </a:lnTo>
                  <a:lnTo>
                    <a:pt x="62" y="189"/>
                  </a:lnTo>
                  <a:lnTo>
                    <a:pt x="67" y="194"/>
                  </a:lnTo>
                  <a:lnTo>
                    <a:pt x="72" y="199"/>
                  </a:lnTo>
                  <a:lnTo>
                    <a:pt x="80" y="202"/>
                  </a:lnTo>
                  <a:lnTo>
                    <a:pt x="90" y="204"/>
                  </a:lnTo>
                  <a:lnTo>
                    <a:pt x="103" y="203"/>
                  </a:lnTo>
                  <a:lnTo>
                    <a:pt x="111" y="203"/>
                  </a:lnTo>
                  <a:lnTo>
                    <a:pt x="117" y="202"/>
                  </a:lnTo>
                  <a:lnTo>
                    <a:pt x="123" y="202"/>
                  </a:lnTo>
                  <a:lnTo>
                    <a:pt x="129" y="202"/>
                  </a:lnTo>
                  <a:lnTo>
                    <a:pt x="134" y="203"/>
                  </a:lnTo>
                  <a:lnTo>
                    <a:pt x="139" y="203"/>
                  </a:lnTo>
                  <a:lnTo>
                    <a:pt x="144" y="203"/>
                  </a:lnTo>
                  <a:lnTo>
                    <a:pt x="149" y="204"/>
                  </a:lnTo>
                  <a:lnTo>
                    <a:pt x="153" y="204"/>
                  </a:lnTo>
                  <a:lnTo>
                    <a:pt x="158" y="205"/>
                  </a:lnTo>
                  <a:lnTo>
                    <a:pt x="163" y="205"/>
                  </a:lnTo>
                  <a:lnTo>
                    <a:pt x="168" y="206"/>
                  </a:lnTo>
                  <a:lnTo>
                    <a:pt x="174" y="206"/>
                  </a:lnTo>
                  <a:lnTo>
                    <a:pt x="180" y="206"/>
                  </a:lnTo>
                  <a:lnTo>
                    <a:pt x="187" y="207"/>
                  </a:lnTo>
                  <a:lnTo>
                    <a:pt x="194" y="207"/>
                  </a:lnTo>
                  <a:lnTo>
                    <a:pt x="202" y="207"/>
                  </a:lnTo>
                  <a:lnTo>
                    <a:pt x="211" y="207"/>
                  </a:lnTo>
                  <a:lnTo>
                    <a:pt x="220" y="207"/>
                  </a:lnTo>
                  <a:lnTo>
                    <a:pt x="230" y="207"/>
                  </a:lnTo>
                  <a:lnTo>
                    <a:pt x="241" y="207"/>
                  </a:lnTo>
                  <a:lnTo>
                    <a:pt x="252" y="207"/>
                  </a:lnTo>
                  <a:lnTo>
                    <a:pt x="263" y="207"/>
                  </a:lnTo>
                  <a:lnTo>
                    <a:pt x="275" y="207"/>
                  </a:lnTo>
                  <a:lnTo>
                    <a:pt x="286" y="207"/>
                  </a:lnTo>
                  <a:lnTo>
                    <a:pt x="297" y="207"/>
                  </a:lnTo>
                  <a:lnTo>
                    <a:pt x="308" y="207"/>
                  </a:lnTo>
                  <a:lnTo>
                    <a:pt x="319" y="207"/>
                  </a:lnTo>
                  <a:lnTo>
                    <a:pt x="329" y="207"/>
                  </a:lnTo>
                  <a:lnTo>
                    <a:pt x="337" y="207"/>
                  </a:lnTo>
                  <a:lnTo>
                    <a:pt x="346" y="207"/>
                  </a:lnTo>
                  <a:lnTo>
                    <a:pt x="353" y="207"/>
                  </a:lnTo>
                  <a:lnTo>
                    <a:pt x="367" y="207"/>
                  </a:lnTo>
                  <a:lnTo>
                    <a:pt x="379" y="208"/>
                  </a:lnTo>
                  <a:lnTo>
                    <a:pt x="391" y="208"/>
                  </a:lnTo>
                  <a:lnTo>
                    <a:pt x="401" y="209"/>
                  </a:lnTo>
                  <a:lnTo>
                    <a:pt x="410" y="210"/>
                  </a:lnTo>
                  <a:lnTo>
                    <a:pt x="416" y="210"/>
                  </a:lnTo>
                  <a:lnTo>
                    <a:pt x="420" y="211"/>
                  </a:lnTo>
                  <a:lnTo>
                    <a:pt x="422" y="211"/>
                  </a:lnTo>
                  <a:lnTo>
                    <a:pt x="502" y="0"/>
                  </a:lnTo>
                  <a:lnTo>
                    <a:pt x="256" y="4"/>
                  </a:lnTo>
                  <a:lnTo>
                    <a:pt x="42" y="73"/>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37" name="Freeform 205"/>
            <p:cNvSpPr>
              <a:spLocks/>
            </p:cNvSpPr>
            <p:nvPr/>
          </p:nvSpPr>
          <p:spPr bwMode="auto">
            <a:xfrm>
              <a:off x="3351" y="2865"/>
              <a:ext cx="74" cy="216"/>
            </a:xfrm>
            <a:custGeom>
              <a:avLst/>
              <a:gdLst/>
              <a:ahLst/>
              <a:cxnLst>
                <a:cxn ang="0">
                  <a:pos x="9" y="21"/>
                </a:cxn>
                <a:cxn ang="0">
                  <a:pos x="9" y="20"/>
                </a:cxn>
                <a:cxn ang="0">
                  <a:pos x="13" y="17"/>
                </a:cxn>
                <a:cxn ang="0">
                  <a:pos x="20" y="14"/>
                </a:cxn>
                <a:cxn ang="0">
                  <a:pos x="27" y="10"/>
                </a:cxn>
                <a:cxn ang="0">
                  <a:pos x="36" y="7"/>
                </a:cxn>
                <a:cxn ang="0">
                  <a:pos x="45" y="4"/>
                </a:cxn>
                <a:cxn ang="0">
                  <a:pos x="52" y="1"/>
                </a:cxn>
                <a:cxn ang="0">
                  <a:pos x="60" y="0"/>
                </a:cxn>
                <a:cxn ang="0">
                  <a:pos x="67" y="1"/>
                </a:cxn>
                <a:cxn ang="0">
                  <a:pos x="77" y="2"/>
                </a:cxn>
                <a:cxn ang="0">
                  <a:pos x="86" y="4"/>
                </a:cxn>
                <a:cxn ang="0">
                  <a:pos x="95" y="8"/>
                </a:cxn>
                <a:cxn ang="0">
                  <a:pos x="102" y="13"/>
                </a:cxn>
                <a:cxn ang="0">
                  <a:pos x="107" y="21"/>
                </a:cxn>
                <a:cxn ang="0">
                  <a:pos x="108" y="29"/>
                </a:cxn>
                <a:cxn ang="0">
                  <a:pos x="104" y="42"/>
                </a:cxn>
                <a:cxn ang="0">
                  <a:pos x="98" y="52"/>
                </a:cxn>
                <a:cxn ang="0">
                  <a:pos x="92" y="61"/>
                </a:cxn>
                <a:cxn ang="0">
                  <a:pos x="86" y="67"/>
                </a:cxn>
                <a:cxn ang="0">
                  <a:pos x="81" y="70"/>
                </a:cxn>
                <a:cxn ang="0">
                  <a:pos x="77" y="73"/>
                </a:cxn>
                <a:cxn ang="0">
                  <a:pos x="73" y="77"/>
                </a:cxn>
                <a:cxn ang="0">
                  <a:pos x="71" y="81"/>
                </a:cxn>
                <a:cxn ang="0">
                  <a:pos x="70" y="86"/>
                </a:cxn>
                <a:cxn ang="0">
                  <a:pos x="68" y="93"/>
                </a:cxn>
                <a:cxn ang="0">
                  <a:pos x="63" y="100"/>
                </a:cxn>
                <a:cxn ang="0">
                  <a:pos x="55" y="105"/>
                </a:cxn>
                <a:cxn ang="0">
                  <a:pos x="45" y="110"/>
                </a:cxn>
                <a:cxn ang="0">
                  <a:pos x="35" y="114"/>
                </a:cxn>
                <a:cxn ang="0">
                  <a:pos x="25" y="115"/>
                </a:cxn>
                <a:cxn ang="0">
                  <a:pos x="16" y="113"/>
                </a:cxn>
                <a:cxn ang="0">
                  <a:pos x="9" y="107"/>
                </a:cxn>
                <a:cxn ang="0">
                  <a:pos x="6" y="103"/>
                </a:cxn>
                <a:cxn ang="0">
                  <a:pos x="4" y="97"/>
                </a:cxn>
                <a:cxn ang="0">
                  <a:pos x="2" y="91"/>
                </a:cxn>
                <a:cxn ang="0">
                  <a:pos x="1" y="85"/>
                </a:cxn>
                <a:cxn ang="0">
                  <a:pos x="0" y="78"/>
                </a:cxn>
                <a:cxn ang="0">
                  <a:pos x="1" y="70"/>
                </a:cxn>
                <a:cxn ang="0">
                  <a:pos x="1" y="64"/>
                </a:cxn>
                <a:cxn ang="0">
                  <a:pos x="2" y="56"/>
                </a:cxn>
                <a:cxn ang="0">
                  <a:pos x="3" y="49"/>
                </a:cxn>
                <a:cxn ang="0">
                  <a:pos x="4" y="43"/>
                </a:cxn>
                <a:cxn ang="0">
                  <a:pos x="5" y="37"/>
                </a:cxn>
                <a:cxn ang="0">
                  <a:pos x="6" y="31"/>
                </a:cxn>
                <a:cxn ang="0">
                  <a:pos x="7" y="27"/>
                </a:cxn>
                <a:cxn ang="0">
                  <a:pos x="8" y="24"/>
                </a:cxn>
                <a:cxn ang="0">
                  <a:pos x="9" y="22"/>
                </a:cxn>
                <a:cxn ang="0">
                  <a:pos x="9" y="21"/>
                </a:cxn>
              </a:cxnLst>
              <a:rect l="0" t="0" r="r" b="b"/>
              <a:pathLst>
                <a:path w="109" h="116">
                  <a:moveTo>
                    <a:pt x="9" y="21"/>
                  </a:moveTo>
                  <a:lnTo>
                    <a:pt x="9" y="20"/>
                  </a:lnTo>
                  <a:lnTo>
                    <a:pt x="13" y="17"/>
                  </a:lnTo>
                  <a:lnTo>
                    <a:pt x="20" y="14"/>
                  </a:lnTo>
                  <a:lnTo>
                    <a:pt x="27" y="10"/>
                  </a:lnTo>
                  <a:lnTo>
                    <a:pt x="36" y="7"/>
                  </a:lnTo>
                  <a:lnTo>
                    <a:pt x="45" y="4"/>
                  </a:lnTo>
                  <a:lnTo>
                    <a:pt x="52" y="1"/>
                  </a:lnTo>
                  <a:lnTo>
                    <a:pt x="60" y="0"/>
                  </a:lnTo>
                  <a:lnTo>
                    <a:pt x="67" y="1"/>
                  </a:lnTo>
                  <a:lnTo>
                    <a:pt x="77" y="2"/>
                  </a:lnTo>
                  <a:lnTo>
                    <a:pt x="86" y="4"/>
                  </a:lnTo>
                  <a:lnTo>
                    <a:pt x="95" y="8"/>
                  </a:lnTo>
                  <a:lnTo>
                    <a:pt x="102" y="13"/>
                  </a:lnTo>
                  <a:lnTo>
                    <a:pt x="107" y="21"/>
                  </a:lnTo>
                  <a:lnTo>
                    <a:pt x="108" y="29"/>
                  </a:lnTo>
                  <a:lnTo>
                    <a:pt x="104" y="42"/>
                  </a:lnTo>
                  <a:lnTo>
                    <a:pt x="98" y="52"/>
                  </a:lnTo>
                  <a:lnTo>
                    <a:pt x="92" y="61"/>
                  </a:lnTo>
                  <a:lnTo>
                    <a:pt x="86" y="67"/>
                  </a:lnTo>
                  <a:lnTo>
                    <a:pt x="81" y="70"/>
                  </a:lnTo>
                  <a:lnTo>
                    <a:pt x="77" y="73"/>
                  </a:lnTo>
                  <a:lnTo>
                    <a:pt x="73" y="77"/>
                  </a:lnTo>
                  <a:lnTo>
                    <a:pt x="71" y="81"/>
                  </a:lnTo>
                  <a:lnTo>
                    <a:pt x="70" y="86"/>
                  </a:lnTo>
                  <a:lnTo>
                    <a:pt x="68" y="93"/>
                  </a:lnTo>
                  <a:lnTo>
                    <a:pt x="63" y="100"/>
                  </a:lnTo>
                  <a:lnTo>
                    <a:pt x="55" y="105"/>
                  </a:lnTo>
                  <a:lnTo>
                    <a:pt x="45" y="110"/>
                  </a:lnTo>
                  <a:lnTo>
                    <a:pt x="35" y="114"/>
                  </a:lnTo>
                  <a:lnTo>
                    <a:pt x="25" y="115"/>
                  </a:lnTo>
                  <a:lnTo>
                    <a:pt x="16" y="113"/>
                  </a:lnTo>
                  <a:lnTo>
                    <a:pt x="9" y="107"/>
                  </a:lnTo>
                  <a:lnTo>
                    <a:pt x="6" y="103"/>
                  </a:lnTo>
                  <a:lnTo>
                    <a:pt x="4" y="97"/>
                  </a:lnTo>
                  <a:lnTo>
                    <a:pt x="2" y="91"/>
                  </a:lnTo>
                  <a:lnTo>
                    <a:pt x="1" y="85"/>
                  </a:lnTo>
                  <a:lnTo>
                    <a:pt x="0" y="78"/>
                  </a:lnTo>
                  <a:lnTo>
                    <a:pt x="1" y="70"/>
                  </a:lnTo>
                  <a:lnTo>
                    <a:pt x="1" y="64"/>
                  </a:lnTo>
                  <a:lnTo>
                    <a:pt x="2" y="56"/>
                  </a:lnTo>
                  <a:lnTo>
                    <a:pt x="3" y="49"/>
                  </a:lnTo>
                  <a:lnTo>
                    <a:pt x="4" y="43"/>
                  </a:lnTo>
                  <a:lnTo>
                    <a:pt x="5" y="37"/>
                  </a:lnTo>
                  <a:lnTo>
                    <a:pt x="6" y="31"/>
                  </a:lnTo>
                  <a:lnTo>
                    <a:pt x="7" y="27"/>
                  </a:lnTo>
                  <a:lnTo>
                    <a:pt x="8" y="24"/>
                  </a:lnTo>
                  <a:lnTo>
                    <a:pt x="9" y="22"/>
                  </a:lnTo>
                  <a:lnTo>
                    <a:pt x="9" y="21"/>
                  </a:lnTo>
                </a:path>
              </a:pathLst>
            </a:custGeom>
            <a:solidFill>
              <a:srgbClr val="FDE3BA"/>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38" name="Freeform 206"/>
            <p:cNvSpPr>
              <a:spLocks/>
            </p:cNvSpPr>
            <p:nvPr/>
          </p:nvSpPr>
          <p:spPr bwMode="auto">
            <a:xfrm>
              <a:off x="3351" y="2865"/>
              <a:ext cx="79" cy="216"/>
            </a:xfrm>
            <a:custGeom>
              <a:avLst/>
              <a:gdLst/>
              <a:ahLst/>
              <a:cxnLst>
                <a:cxn ang="0">
                  <a:pos x="9" y="22"/>
                </a:cxn>
                <a:cxn ang="0">
                  <a:pos x="9" y="22"/>
                </a:cxn>
                <a:cxn ang="0">
                  <a:pos x="10" y="21"/>
                </a:cxn>
                <a:cxn ang="0">
                  <a:pos x="14" y="18"/>
                </a:cxn>
                <a:cxn ang="0">
                  <a:pos x="21" y="15"/>
                </a:cxn>
                <a:cxn ang="0">
                  <a:pos x="29" y="11"/>
                </a:cxn>
                <a:cxn ang="0">
                  <a:pos x="38" y="7"/>
                </a:cxn>
                <a:cxn ang="0">
                  <a:pos x="47" y="4"/>
                </a:cxn>
                <a:cxn ang="0">
                  <a:pos x="55" y="1"/>
                </a:cxn>
                <a:cxn ang="0">
                  <a:pos x="63" y="0"/>
                </a:cxn>
                <a:cxn ang="0">
                  <a:pos x="71" y="1"/>
                </a:cxn>
                <a:cxn ang="0">
                  <a:pos x="81" y="2"/>
                </a:cxn>
                <a:cxn ang="0">
                  <a:pos x="91" y="4"/>
                </a:cxn>
                <a:cxn ang="0">
                  <a:pos x="100" y="8"/>
                </a:cxn>
                <a:cxn ang="0">
                  <a:pos x="108" y="14"/>
                </a:cxn>
                <a:cxn ang="0">
                  <a:pos x="113" y="22"/>
                </a:cxn>
                <a:cxn ang="0">
                  <a:pos x="114" y="31"/>
                </a:cxn>
                <a:cxn ang="0">
                  <a:pos x="110" y="44"/>
                </a:cxn>
                <a:cxn ang="0">
                  <a:pos x="103" y="55"/>
                </a:cxn>
                <a:cxn ang="0">
                  <a:pos x="97" y="64"/>
                </a:cxn>
                <a:cxn ang="0">
                  <a:pos x="91" y="70"/>
                </a:cxn>
                <a:cxn ang="0">
                  <a:pos x="85" y="74"/>
                </a:cxn>
                <a:cxn ang="0">
                  <a:pos x="81" y="77"/>
                </a:cxn>
                <a:cxn ang="0">
                  <a:pos x="77" y="81"/>
                </a:cxn>
                <a:cxn ang="0">
                  <a:pos x="75" y="85"/>
                </a:cxn>
                <a:cxn ang="0">
                  <a:pos x="74" y="91"/>
                </a:cxn>
                <a:cxn ang="0">
                  <a:pos x="72" y="98"/>
                </a:cxn>
                <a:cxn ang="0">
                  <a:pos x="66" y="105"/>
                </a:cxn>
                <a:cxn ang="0">
                  <a:pos x="58" y="111"/>
                </a:cxn>
                <a:cxn ang="0">
                  <a:pos x="48" y="116"/>
                </a:cxn>
                <a:cxn ang="0">
                  <a:pos x="37" y="120"/>
                </a:cxn>
                <a:cxn ang="0">
                  <a:pos x="26" y="121"/>
                </a:cxn>
                <a:cxn ang="0">
                  <a:pos x="17" y="119"/>
                </a:cxn>
                <a:cxn ang="0">
                  <a:pos x="9" y="113"/>
                </a:cxn>
                <a:cxn ang="0">
                  <a:pos x="6" y="108"/>
                </a:cxn>
                <a:cxn ang="0">
                  <a:pos x="4" y="102"/>
                </a:cxn>
                <a:cxn ang="0">
                  <a:pos x="2" y="96"/>
                </a:cxn>
                <a:cxn ang="0">
                  <a:pos x="1" y="89"/>
                </a:cxn>
                <a:cxn ang="0">
                  <a:pos x="0" y="82"/>
                </a:cxn>
                <a:cxn ang="0">
                  <a:pos x="1" y="74"/>
                </a:cxn>
                <a:cxn ang="0">
                  <a:pos x="1" y="67"/>
                </a:cxn>
                <a:cxn ang="0">
                  <a:pos x="2" y="59"/>
                </a:cxn>
                <a:cxn ang="0">
                  <a:pos x="3" y="52"/>
                </a:cxn>
                <a:cxn ang="0">
                  <a:pos x="4" y="45"/>
                </a:cxn>
                <a:cxn ang="0">
                  <a:pos x="5" y="39"/>
                </a:cxn>
                <a:cxn ang="0">
                  <a:pos x="6" y="33"/>
                </a:cxn>
                <a:cxn ang="0">
                  <a:pos x="7" y="28"/>
                </a:cxn>
                <a:cxn ang="0">
                  <a:pos x="8" y="25"/>
                </a:cxn>
                <a:cxn ang="0">
                  <a:pos x="9" y="23"/>
                </a:cxn>
                <a:cxn ang="0">
                  <a:pos x="9" y="22"/>
                </a:cxn>
              </a:cxnLst>
              <a:rect l="0" t="0" r="r" b="b"/>
              <a:pathLst>
                <a:path w="115" h="122">
                  <a:moveTo>
                    <a:pt x="9" y="22"/>
                  </a:moveTo>
                  <a:lnTo>
                    <a:pt x="9" y="22"/>
                  </a:lnTo>
                  <a:lnTo>
                    <a:pt x="10" y="21"/>
                  </a:lnTo>
                  <a:lnTo>
                    <a:pt x="14" y="18"/>
                  </a:lnTo>
                  <a:lnTo>
                    <a:pt x="21" y="15"/>
                  </a:lnTo>
                  <a:lnTo>
                    <a:pt x="29" y="11"/>
                  </a:lnTo>
                  <a:lnTo>
                    <a:pt x="38" y="7"/>
                  </a:lnTo>
                  <a:lnTo>
                    <a:pt x="47" y="4"/>
                  </a:lnTo>
                  <a:lnTo>
                    <a:pt x="55" y="1"/>
                  </a:lnTo>
                  <a:lnTo>
                    <a:pt x="63" y="0"/>
                  </a:lnTo>
                  <a:lnTo>
                    <a:pt x="71" y="1"/>
                  </a:lnTo>
                  <a:lnTo>
                    <a:pt x="81" y="2"/>
                  </a:lnTo>
                  <a:lnTo>
                    <a:pt x="91" y="4"/>
                  </a:lnTo>
                  <a:lnTo>
                    <a:pt x="100" y="8"/>
                  </a:lnTo>
                  <a:lnTo>
                    <a:pt x="108" y="14"/>
                  </a:lnTo>
                  <a:lnTo>
                    <a:pt x="113" y="22"/>
                  </a:lnTo>
                  <a:lnTo>
                    <a:pt x="114" y="31"/>
                  </a:lnTo>
                  <a:lnTo>
                    <a:pt x="110" y="44"/>
                  </a:lnTo>
                  <a:lnTo>
                    <a:pt x="103" y="55"/>
                  </a:lnTo>
                  <a:lnTo>
                    <a:pt x="97" y="64"/>
                  </a:lnTo>
                  <a:lnTo>
                    <a:pt x="91" y="70"/>
                  </a:lnTo>
                  <a:lnTo>
                    <a:pt x="85" y="74"/>
                  </a:lnTo>
                  <a:lnTo>
                    <a:pt x="81" y="77"/>
                  </a:lnTo>
                  <a:lnTo>
                    <a:pt x="77" y="81"/>
                  </a:lnTo>
                  <a:lnTo>
                    <a:pt x="75" y="85"/>
                  </a:lnTo>
                  <a:lnTo>
                    <a:pt x="74" y="91"/>
                  </a:lnTo>
                  <a:lnTo>
                    <a:pt x="72" y="98"/>
                  </a:lnTo>
                  <a:lnTo>
                    <a:pt x="66" y="105"/>
                  </a:lnTo>
                  <a:lnTo>
                    <a:pt x="58" y="111"/>
                  </a:lnTo>
                  <a:lnTo>
                    <a:pt x="48" y="116"/>
                  </a:lnTo>
                  <a:lnTo>
                    <a:pt x="37" y="120"/>
                  </a:lnTo>
                  <a:lnTo>
                    <a:pt x="26" y="121"/>
                  </a:lnTo>
                  <a:lnTo>
                    <a:pt x="17" y="119"/>
                  </a:lnTo>
                  <a:lnTo>
                    <a:pt x="9" y="113"/>
                  </a:lnTo>
                  <a:lnTo>
                    <a:pt x="6" y="108"/>
                  </a:lnTo>
                  <a:lnTo>
                    <a:pt x="4" y="102"/>
                  </a:lnTo>
                  <a:lnTo>
                    <a:pt x="2" y="96"/>
                  </a:lnTo>
                  <a:lnTo>
                    <a:pt x="1" y="89"/>
                  </a:lnTo>
                  <a:lnTo>
                    <a:pt x="0" y="82"/>
                  </a:lnTo>
                  <a:lnTo>
                    <a:pt x="1" y="74"/>
                  </a:lnTo>
                  <a:lnTo>
                    <a:pt x="1" y="67"/>
                  </a:lnTo>
                  <a:lnTo>
                    <a:pt x="2" y="59"/>
                  </a:lnTo>
                  <a:lnTo>
                    <a:pt x="3" y="52"/>
                  </a:lnTo>
                  <a:lnTo>
                    <a:pt x="4" y="45"/>
                  </a:lnTo>
                  <a:lnTo>
                    <a:pt x="5" y="39"/>
                  </a:lnTo>
                  <a:lnTo>
                    <a:pt x="6" y="33"/>
                  </a:lnTo>
                  <a:lnTo>
                    <a:pt x="7" y="28"/>
                  </a:lnTo>
                  <a:lnTo>
                    <a:pt x="8" y="25"/>
                  </a:lnTo>
                  <a:lnTo>
                    <a:pt x="9" y="23"/>
                  </a:lnTo>
                  <a:lnTo>
                    <a:pt x="9" y="2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39" name="Freeform 207"/>
            <p:cNvSpPr>
              <a:spLocks/>
            </p:cNvSpPr>
            <p:nvPr/>
          </p:nvSpPr>
          <p:spPr bwMode="auto">
            <a:xfrm>
              <a:off x="3379" y="2859"/>
              <a:ext cx="74" cy="216"/>
            </a:xfrm>
            <a:custGeom>
              <a:avLst/>
              <a:gdLst/>
              <a:ahLst/>
              <a:cxnLst>
                <a:cxn ang="0">
                  <a:pos x="42" y="0"/>
                </a:cxn>
                <a:cxn ang="0">
                  <a:pos x="40" y="1"/>
                </a:cxn>
                <a:cxn ang="0">
                  <a:pos x="35" y="2"/>
                </a:cxn>
                <a:cxn ang="0">
                  <a:pos x="27" y="5"/>
                </a:cxn>
                <a:cxn ang="0">
                  <a:pos x="19" y="8"/>
                </a:cxn>
                <a:cxn ang="0">
                  <a:pos x="12" y="11"/>
                </a:cxn>
                <a:cxn ang="0">
                  <a:pos x="5" y="16"/>
                </a:cxn>
                <a:cxn ang="0">
                  <a:pos x="1" y="22"/>
                </a:cxn>
                <a:cxn ang="0">
                  <a:pos x="0" y="28"/>
                </a:cxn>
                <a:cxn ang="0">
                  <a:pos x="2" y="34"/>
                </a:cxn>
                <a:cxn ang="0">
                  <a:pos x="4" y="40"/>
                </a:cxn>
                <a:cxn ang="0">
                  <a:pos x="6" y="45"/>
                </a:cxn>
                <a:cxn ang="0">
                  <a:pos x="8" y="50"/>
                </a:cxn>
                <a:cxn ang="0">
                  <a:pos x="10" y="53"/>
                </a:cxn>
                <a:cxn ang="0">
                  <a:pos x="14" y="55"/>
                </a:cxn>
                <a:cxn ang="0">
                  <a:pos x="17" y="56"/>
                </a:cxn>
                <a:cxn ang="0">
                  <a:pos x="21" y="55"/>
                </a:cxn>
                <a:cxn ang="0">
                  <a:pos x="26" y="53"/>
                </a:cxn>
                <a:cxn ang="0">
                  <a:pos x="29" y="48"/>
                </a:cxn>
                <a:cxn ang="0">
                  <a:pos x="35" y="43"/>
                </a:cxn>
                <a:cxn ang="0">
                  <a:pos x="41" y="36"/>
                </a:cxn>
                <a:cxn ang="0">
                  <a:pos x="46" y="31"/>
                </a:cxn>
                <a:cxn ang="0">
                  <a:pos x="53" y="29"/>
                </a:cxn>
                <a:cxn ang="0">
                  <a:pos x="59" y="29"/>
                </a:cxn>
                <a:cxn ang="0">
                  <a:pos x="65" y="31"/>
                </a:cxn>
                <a:cxn ang="0">
                  <a:pos x="69" y="37"/>
                </a:cxn>
                <a:cxn ang="0">
                  <a:pos x="68" y="44"/>
                </a:cxn>
                <a:cxn ang="0">
                  <a:pos x="63" y="52"/>
                </a:cxn>
                <a:cxn ang="0">
                  <a:pos x="58" y="61"/>
                </a:cxn>
                <a:cxn ang="0">
                  <a:pos x="49" y="70"/>
                </a:cxn>
                <a:cxn ang="0">
                  <a:pos x="42" y="78"/>
                </a:cxn>
                <a:cxn ang="0">
                  <a:pos x="35" y="87"/>
                </a:cxn>
                <a:cxn ang="0">
                  <a:pos x="31" y="93"/>
                </a:cxn>
                <a:cxn ang="0">
                  <a:pos x="28" y="99"/>
                </a:cxn>
                <a:cxn ang="0">
                  <a:pos x="27" y="105"/>
                </a:cxn>
                <a:cxn ang="0">
                  <a:pos x="27" y="110"/>
                </a:cxn>
                <a:cxn ang="0">
                  <a:pos x="27" y="113"/>
                </a:cxn>
                <a:cxn ang="0">
                  <a:pos x="29" y="117"/>
                </a:cxn>
                <a:cxn ang="0">
                  <a:pos x="33" y="119"/>
                </a:cxn>
                <a:cxn ang="0">
                  <a:pos x="38" y="121"/>
                </a:cxn>
                <a:cxn ang="0">
                  <a:pos x="45" y="121"/>
                </a:cxn>
                <a:cxn ang="0">
                  <a:pos x="50" y="120"/>
                </a:cxn>
                <a:cxn ang="0">
                  <a:pos x="57" y="116"/>
                </a:cxn>
                <a:cxn ang="0">
                  <a:pos x="63" y="111"/>
                </a:cxn>
                <a:cxn ang="0">
                  <a:pos x="72" y="103"/>
                </a:cxn>
                <a:cxn ang="0">
                  <a:pos x="80" y="94"/>
                </a:cxn>
                <a:cxn ang="0">
                  <a:pos x="88" y="85"/>
                </a:cxn>
                <a:cxn ang="0">
                  <a:pos x="96" y="74"/>
                </a:cxn>
                <a:cxn ang="0">
                  <a:pos x="101" y="63"/>
                </a:cxn>
                <a:cxn ang="0">
                  <a:pos x="105" y="52"/>
                </a:cxn>
                <a:cxn ang="0">
                  <a:pos x="107" y="42"/>
                </a:cxn>
                <a:cxn ang="0">
                  <a:pos x="106" y="31"/>
                </a:cxn>
                <a:cxn ang="0">
                  <a:pos x="101" y="22"/>
                </a:cxn>
                <a:cxn ang="0">
                  <a:pos x="94" y="13"/>
                </a:cxn>
                <a:cxn ang="0">
                  <a:pos x="81" y="8"/>
                </a:cxn>
                <a:cxn ang="0">
                  <a:pos x="63" y="3"/>
                </a:cxn>
                <a:cxn ang="0">
                  <a:pos x="42" y="0"/>
                </a:cxn>
              </a:cxnLst>
              <a:rect l="0" t="0" r="r" b="b"/>
              <a:pathLst>
                <a:path w="108" h="122">
                  <a:moveTo>
                    <a:pt x="42" y="0"/>
                  </a:moveTo>
                  <a:lnTo>
                    <a:pt x="40" y="1"/>
                  </a:lnTo>
                  <a:lnTo>
                    <a:pt x="35" y="2"/>
                  </a:lnTo>
                  <a:lnTo>
                    <a:pt x="27" y="5"/>
                  </a:lnTo>
                  <a:lnTo>
                    <a:pt x="19" y="8"/>
                  </a:lnTo>
                  <a:lnTo>
                    <a:pt x="12" y="11"/>
                  </a:lnTo>
                  <a:lnTo>
                    <a:pt x="5" y="16"/>
                  </a:lnTo>
                  <a:lnTo>
                    <a:pt x="1" y="22"/>
                  </a:lnTo>
                  <a:lnTo>
                    <a:pt x="0" y="28"/>
                  </a:lnTo>
                  <a:lnTo>
                    <a:pt x="2" y="34"/>
                  </a:lnTo>
                  <a:lnTo>
                    <a:pt x="4" y="40"/>
                  </a:lnTo>
                  <a:lnTo>
                    <a:pt x="6" y="45"/>
                  </a:lnTo>
                  <a:lnTo>
                    <a:pt x="8" y="50"/>
                  </a:lnTo>
                  <a:lnTo>
                    <a:pt x="10" y="53"/>
                  </a:lnTo>
                  <a:lnTo>
                    <a:pt x="14" y="55"/>
                  </a:lnTo>
                  <a:lnTo>
                    <a:pt x="17" y="56"/>
                  </a:lnTo>
                  <a:lnTo>
                    <a:pt x="21" y="55"/>
                  </a:lnTo>
                  <a:lnTo>
                    <a:pt x="26" y="53"/>
                  </a:lnTo>
                  <a:lnTo>
                    <a:pt x="29" y="48"/>
                  </a:lnTo>
                  <a:lnTo>
                    <a:pt x="35" y="43"/>
                  </a:lnTo>
                  <a:lnTo>
                    <a:pt x="41" y="36"/>
                  </a:lnTo>
                  <a:lnTo>
                    <a:pt x="46" y="31"/>
                  </a:lnTo>
                  <a:lnTo>
                    <a:pt x="53" y="29"/>
                  </a:lnTo>
                  <a:lnTo>
                    <a:pt x="59" y="29"/>
                  </a:lnTo>
                  <a:lnTo>
                    <a:pt x="65" y="31"/>
                  </a:lnTo>
                  <a:lnTo>
                    <a:pt x="69" y="37"/>
                  </a:lnTo>
                  <a:lnTo>
                    <a:pt x="68" y="44"/>
                  </a:lnTo>
                  <a:lnTo>
                    <a:pt x="63" y="52"/>
                  </a:lnTo>
                  <a:lnTo>
                    <a:pt x="58" y="61"/>
                  </a:lnTo>
                  <a:lnTo>
                    <a:pt x="49" y="70"/>
                  </a:lnTo>
                  <a:lnTo>
                    <a:pt x="42" y="78"/>
                  </a:lnTo>
                  <a:lnTo>
                    <a:pt x="35" y="87"/>
                  </a:lnTo>
                  <a:lnTo>
                    <a:pt x="31" y="93"/>
                  </a:lnTo>
                  <a:lnTo>
                    <a:pt x="28" y="99"/>
                  </a:lnTo>
                  <a:lnTo>
                    <a:pt x="27" y="105"/>
                  </a:lnTo>
                  <a:lnTo>
                    <a:pt x="27" y="110"/>
                  </a:lnTo>
                  <a:lnTo>
                    <a:pt x="27" y="113"/>
                  </a:lnTo>
                  <a:lnTo>
                    <a:pt x="29" y="117"/>
                  </a:lnTo>
                  <a:lnTo>
                    <a:pt x="33" y="119"/>
                  </a:lnTo>
                  <a:lnTo>
                    <a:pt x="38" y="121"/>
                  </a:lnTo>
                  <a:lnTo>
                    <a:pt x="45" y="121"/>
                  </a:lnTo>
                  <a:lnTo>
                    <a:pt x="50" y="120"/>
                  </a:lnTo>
                  <a:lnTo>
                    <a:pt x="57" y="116"/>
                  </a:lnTo>
                  <a:lnTo>
                    <a:pt x="63" y="111"/>
                  </a:lnTo>
                  <a:lnTo>
                    <a:pt x="72" y="103"/>
                  </a:lnTo>
                  <a:lnTo>
                    <a:pt x="80" y="94"/>
                  </a:lnTo>
                  <a:lnTo>
                    <a:pt x="88" y="85"/>
                  </a:lnTo>
                  <a:lnTo>
                    <a:pt x="96" y="74"/>
                  </a:lnTo>
                  <a:lnTo>
                    <a:pt x="101" y="63"/>
                  </a:lnTo>
                  <a:lnTo>
                    <a:pt x="105" y="52"/>
                  </a:lnTo>
                  <a:lnTo>
                    <a:pt x="107" y="42"/>
                  </a:lnTo>
                  <a:lnTo>
                    <a:pt x="106" y="31"/>
                  </a:lnTo>
                  <a:lnTo>
                    <a:pt x="101" y="22"/>
                  </a:lnTo>
                  <a:lnTo>
                    <a:pt x="94" y="13"/>
                  </a:lnTo>
                  <a:lnTo>
                    <a:pt x="81" y="8"/>
                  </a:lnTo>
                  <a:lnTo>
                    <a:pt x="63" y="3"/>
                  </a:lnTo>
                  <a:lnTo>
                    <a:pt x="42" y="0"/>
                  </a:lnTo>
                </a:path>
              </a:pathLst>
            </a:custGeom>
            <a:solidFill>
              <a:srgbClr val="E5E5E5"/>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40" name="Freeform 208"/>
            <p:cNvSpPr>
              <a:spLocks/>
            </p:cNvSpPr>
            <p:nvPr/>
          </p:nvSpPr>
          <p:spPr bwMode="auto">
            <a:xfrm>
              <a:off x="3379" y="2859"/>
              <a:ext cx="78" cy="216"/>
            </a:xfrm>
            <a:custGeom>
              <a:avLst/>
              <a:gdLst/>
              <a:ahLst/>
              <a:cxnLst>
                <a:cxn ang="0">
                  <a:pos x="44" y="0"/>
                </a:cxn>
                <a:cxn ang="0">
                  <a:pos x="44" y="0"/>
                </a:cxn>
                <a:cxn ang="0">
                  <a:pos x="42" y="1"/>
                </a:cxn>
                <a:cxn ang="0">
                  <a:pos x="37" y="2"/>
                </a:cxn>
                <a:cxn ang="0">
                  <a:pos x="29" y="5"/>
                </a:cxn>
                <a:cxn ang="0">
                  <a:pos x="20" y="8"/>
                </a:cxn>
                <a:cxn ang="0">
                  <a:pos x="13" y="12"/>
                </a:cxn>
                <a:cxn ang="0">
                  <a:pos x="5" y="17"/>
                </a:cxn>
                <a:cxn ang="0">
                  <a:pos x="1" y="23"/>
                </a:cxn>
                <a:cxn ang="0">
                  <a:pos x="0" y="29"/>
                </a:cxn>
                <a:cxn ang="0">
                  <a:pos x="2" y="36"/>
                </a:cxn>
                <a:cxn ang="0">
                  <a:pos x="4" y="42"/>
                </a:cxn>
                <a:cxn ang="0">
                  <a:pos x="6" y="47"/>
                </a:cxn>
                <a:cxn ang="0">
                  <a:pos x="8" y="52"/>
                </a:cxn>
                <a:cxn ang="0">
                  <a:pos x="11" y="56"/>
                </a:cxn>
                <a:cxn ang="0">
                  <a:pos x="15" y="58"/>
                </a:cxn>
                <a:cxn ang="0">
                  <a:pos x="18" y="59"/>
                </a:cxn>
                <a:cxn ang="0">
                  <a:pos x="22" y="58"/>
                </a:cxn>
                <a:cxn ang="0">
                  <a:pos x="27" y="56"/>
                </a:cxn>
                <a:cxn ang="0">
                  <a:pos x="31" y="50"/>
                </a:cxn>
                <a:cxn ang="0">
                  <a:pos x="37" y="45"/>
                </a:cxn>
                <a:cxn ang="0">
                  <a:pos x="43" y="38"/>
                </a:cxn>
                <a:cxn ang="0">
                  <a:pos x="49" y="33"/>
                </a:cxn>
                <a:cxn ang="0">
                  <a:pos x="56" y="30"/>
                </a:cxn>
                <a:cxn ang="0">
                  <a:pos x="62" y="30"/>
                </a:cxn>
                <a:cxn ang="0">
                  <a:pos x="69" y="33"/>
                </a:cxn>
                <a:cxn ang="0">
                  <a:pos x="73" y="39"/>
                </a:cxn>
                <a:cxn ang="0">
                  <a:pos x="72" y="46"/>
                </a:cxn>
                <a:cxn ang="0">
                  <a:pos x="67" y="55"/>
                </a:cxn>
                <a:cxn ang="0">
                  <a:pos x="61" y="64"/>
                </a:cxn>
                <a:cxn ang="0">
                  <a:pos x="52" y="73"/>
                </a:cxn>
                <a:cxn ang="0">
                  <a:pos x="44" y="82"/>
                </a:cxn>
                <a:cxn ang="0">
                  <a:pos x="37" y="91"/>
                </a:cxn>
                <a:cxn ang="0">
                  <a:pos x="33" y="98"/>
                </a:cxn>
                <a:cxn ang="0">
                  <a:pos x="30" y="104"/>
                </a:cxn>
                <a:cxn ang="0">
                  <a:pos x="29" y="110"/>
                </a:cxn>
                <a:cxn ang="0">
                  <a:pos x="29" y="115"/>
                </a:cxn>
                <a:cxn ang="0">
                  <a:pos x="29" y="119"/>
                </a:cxn>
                <a:cxn ang="0">
                  <a:pos x="31" y="123"/>
                </a:cxn>
                <a:cxn ang="0">
                  <a:pos x="35" y="125"/>
                </a:cxn>
                <a:cxn ang="0">
                  <a:pos x="40" y="127"/>
                </a:cxn>
                <a:cxn ang="0">
                  <a:pos x="48" y="127"/>
                </a:cxn>
                <a:cxn ang="0">
                  <a:pos x="53" y="126"/>
                </a:cxn>
                <a:cxn ang="0">
                  <a:pos x="60" y="122"/>
                </a:cxn>
                <a:cxn ang="0">
                  <a:pos x="67" y="116"/>
                </a:cxn>
                <a:cxn ang="0">
                  <a:pos x="76" y="108"/>
                </a:cxn>
                <a:cxn ang="0">
                  <a:pos x="85" y="99"/>
                </a:cxn>
                <a:cxn ang="0">
                  <a:pos x="93" y="89"/>
                </a:cxn>
                <a:cxn ang="0">
                  <a:pos x="101" y="78"/>
                </a:cxn>
                <a:cxn ang="0">
                  <a:pos x="107" y="66"/>
                </a:cxn>
                <a:cxn ang="0">
                  <a:pos x="111" y="55"/>
                </a:cxn>
                <a:cxn ang="0">
                  <a:pos x="113" y="44"/>
                </a:cxn>
                <a:cxn ang="0">
                  <a:pos x="112" y="33"/>
                </a:cxn>
                <a:cxn ang="0">
                  <a:pos x="107" y="23"/>
                </a:cxn>
                <a:cxn ang="0">
                  <a:pos x="99" y="14"/>
                </a:cxn>
                <a:cxn ang="0">
                  <a:pos x="86" y="8"/>
                </a:cxn>
                <a:cxn ang="0">
                  <a:pos x="67" y="3"/>
                </a:cxn>
                <a:cxn ang="0">
                  <a:pos x="44" y="0"/>
                </a:cxn>
              </a:cxnLst>
              <a:rect l="0" t="0" r="r" b="b"/>
              <a:pathLst>
                <a:path w="114" h="128">
                  <a:moveTo>
                    <a:pt x="44" y="0"/>
                  </a:moveTo>
                  <a:lnTo>
                    <a:pt x="44" y="0"/>
                  </a:lnTo>
                  <a:lnTo>
                    <a:pt x="42" y="1"/>
                  </a:lnTo>
                  <a:lnTo>
                    <a:pt x="37" y="2"/>
                  </a:lnTo>
                  <a:lnTo>
                    <a:pt x="29" y="5"/>
                  </a:lnTo>
                  <a:lnTo>
                    <a:pt x="20" y="8"/>
                  </a:lnTo>
                  <a:lnTo>
                    <a:pt x="13" y="12"/>
                  </a:lnTo>
                  <a:lnTo>
                    <a:pt x="5" y="17"/>
                  </a:lnTo>
                  <a:lnTo>
                    <a:pt x="1" y="23"/>
                  </a:lnTo>
                  <a:lnTo>
                    <a:pt x="0" y="29"/>
                  </a:lnTo>
                  <a:lnTo>
                    <a:pt x="2" y="36"/>
                  </a:lnTo>
                  <a:lnTo>
                    <a:pt x="4" y="42"/>
                  </a:lnTo>
                  <a:lnTo>
                    <a:pt x="6" y="47"/>
                  </a:lnTo>
                  <a:lnTo>
                    <a:pt x="8" y="52"/>
                  </a:lnTo>
                  <a:lnTo>
                    <a:pt x="11" y="56"/>
                  </a:lnTo>
                  <a:lnTo>
                    <a:pt x="15" y="58"/>
                  </a:lnTo>
                  <a:lnTo>
                    <a:pt x="18" y="59"/>
                  </a:lnTo>
                  <a:lnTo>
                    <a:pt x="22" y="58"/>
                  </a:lnTo>
                  <a:lnTo>
                    <a:pt x="27" y="56"/>
                  </a:lnTo>
                  <a:lnTo>
                    <a:pt x="31" y="50"/>
                  </a:lnTo>
                  <a:lnTo>
                    <a:pt x="37" y="45"/>
                  </a:lnTo>
                  <a:lnTo>
                    <a:pt x="43" y="38"/>
                  </a:lnTo>
                  <a:lnTo>
                    <a:pt x="49" y="33"/>
                  </a:lnTo>
                  <a:lnTo>
                    <a:pt x="56" y="30"/>
                  </a:lnTo>
                  <a:lnTo>
                    <a:pt x="62" y="30"/>
                  </a:lnTo>
                  <a:lnTo>
                    <a:pt x="69" y="33"/>
                  </a:lnTo>
                  <a:lnTo>
                    <a:pt x="73" y="39"/>
                  </a:lnTo>
                  <a:lnTo>
                    <a:pt x="72" y="46"/>
                  </a:lnTo>
                  <a:lnTo>
                    <a:pt x="67" y="55"/>
                  </a:lnTo>
                  <a:lnTo>
                    <a:pt x="61" y="64"/>
                  </a:lnTo>
                  <a:lnTo>
                    <a:pt x="52" y="73"/>
                  </a:lnTo>
                  <a:lnTo>
                    <a:pt x="44" y="82"/>
                  </a:lnTo>
                  <a:lnTo>
                    <a:pt x="37" y="91"/>
                  </a:lnTo>
                  <a:lnTo>
                    <a:pt x="33" y="98"/>
                  </a:lnTo>
                  <a:lnTo>
                    <a:pt x="30" y="104"/>
                  </a:lnTo>
                  <a:lnTo>
                    <a:pt x="29" y="110"/>
                  </a:lnTo>
                  <a:lnTo>
                    <a:pt x="29" y="115"/>
                  </a:lnTo>
                  <a:lnTo>
                    <a:pt x="29" y="119"/>
                  </a:lnTo>
                  <a:lnTo>
                    <a:pt x="31" y="123"/>
                  </a:lnTo>
                  <a:lnTo>
                    <a:pt x="35" y="125"/>
                  </a:lnTo>
                  <a:lnTo>
                    <a:pt x="40" y="127"/>
                  </a:lnTo>
                  <a:lnTo>
                    <a:pt x="48" y="127"/>
                  </a:lnTo>
                  <a:lnTo>
                    <a:pt x="53" y="126"/>
                  </a:lnTo>
                  <a:lnTo>
                    <a:pt x="60" y="122"/>
                  </a:lnTo>
                  <a:lnTo>
                    <a:pt x="67" y="116"/>
                  </a:lnTo>
                  <a:lnTo>
                    <a:pt x="76" y="108"/>
                  </a:lnTo>
                  <a:lnTo>
                    <a:pt x="85" y="99"/>
                  </a:lnTo>
                  <a:lnTo>
                    <a:pt x="93" y="89"/>
                  </a:lnTo>
                  <a:lnTo>
                    <a:pt x="101" y="78"/>
                  </a:lnTo>
                  <a:lnTo>
                    <a:pt x="107" y="66"/>
                  </a:lnTo>
                  <a:lnTo>
                    <a:pt x="111" y="55"/>
                  </a:lnTo>
                  <a:lnTo>
                    <a:pt x="113" y="44"/>
                  </a:lnTo>
                  <a:lnTo>
                    <a:pt x="112" y="33"/>
                  </a:lnTo>
                  <a:lnTo>
                    <a:pt x="107" y="23"/>
                  </a:lnTo>
                  <a:lnTo>
                    <a:pt x="99" y="14"/>
                  </a:lnTo>
                  <a:lnTo>
                    <a:pt x="86" y="8"/>
                  </a:lnTo>
                  <a:lnTo>
                    <a:pt x="67" y="3"/>
                  </a:lnTo>
                  <a:lnTo>
                    <a:pt x="44" y="0"/>
                  </a:lnTo>
                </a:path>
              </a:pathLst>
            </a:custGeom>
            <a:solidFill>
              <a:srgbClr val="FDE3BA"/>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41" name="Freeform 209"/>
            <p:cNvSpPr>
              <a:spLocks/>
            </p:cNvSpPr>
            <p:nvPr/>
          </p:nvSpPr>
          <p:spPr bwMode="auto">
            <a:xfrm>
              <a:off x="3313" y="2607"/>
              <a:ext cx="37" cy="216"/>
            </a:xfrm>
            <a:custGeom>
              <a:avLst/>
              <a:gdLst/>
              <a:ahLst/>
              <a:cxnLst>
                <a:cxn ang="0">
                  <a:pos x="9" y="0"/>
                </a:cxn>
                <a:cxn ang="0">
                  <a:pos x="11" y="2"/>
                </a:cxn>
                <a:cxn ang="0">
                  <a:pos x="14" y="4"/>
                </a:cxn>
                <a:cxn ang="0">
                  <a:pos x="17" y="9"/>
                </a:cxn>
                <a:cxn ang="0">
                  <a:pos x="23" y="16"/>
                </a:cxn>
                <a:cxn ang="0">
                  <a:pos x="27" y="26"/>
                </a:cxn>
                <a:cxn ang="0">
                  <a:pos x="31" y="36"/>
                </a:cxn>
                <a:cxn ang="0">
                  <a:pos x="34" y="51"/>
                </a:cxn>
                <a:cxn ang="0">
                  <a:pos x="35" y="68"/>
                </a:cxn>
                <a:cxn ang="0">
                  <a:pos x="35" y="77"/>
                </a:cxn>
                <a:cxn ang="0">
                  <a:pos x="35" y="84"/>
                </a:cxn>
                <a:cxn ang="0">
                  <a:pos x="35" y="91"/>
                </a:cxn>
                <a:cxn ang="0">
                  <a:pos x="35" y="97"/>
                </a:cxn>
                <a:cxn ang="0">
                  <a:pos x="35" y="102"/>
                </a:cxn>
                <a:cxn ang="0">
                  <a:pos x="35" y="107"/>
                </a:cxn>
                <a:cxn ang="0">
                  <a:pos x="36" y="111"/>
                </a:cxn>
                <a:cxn ang="0">
                  <a:pos x="36" y="115"/>
                </a:cxn>
                <a:cxn ang="0">
                  <a:pos x="36" y="119"/>
                </a:cxn>
                <a:cxn ang="0">
                  <a:pos x="36" y="123"/>
                </a:cxn>
                <a:cxn ang="0">
                  <a:pos x="36" y="127"/>
                </a:cxn>
                <a:cxn ang="0">
                  <a:pos x="37" y="131"/>
                </a:cxn>
                <a:cxn ang="0">
                  <a:pos x="37" y="135"/>
                </a:cxn>
                <a:cxn ang="0">
                  <a:pos x="38" y="140"/>
                </a:cxn>
                <a:cxn ang="0">
                  <a:pos x="38" y="147"/>
                </a:cxn>
                <a:cxn ang="0">
                  <a:pos x="39" y="153"/>
                </a:cxn>
                <a:cxn ang="0">
                  <a:pos x="40" y="166"/>
                </a:cxn>
                <a:cxn ang="0">
                  <a:pos x="41" y="175"/>
                </a:cxn>
                <a:cxn ang="0">
                  <a:pos x="41" y="181"/>
                </a:cxn>
                <a:cxn ang="0">
                  <a:pos x="42" y="185"/>
                </a:cxn>
                <a:cxn ang="0">
                  <a:pos x="43" y="191"/>
                </a:cxn>
                <a:cxn ang="0">
                  <a:pos x="45" y="198"/>
                </a:cxn>
                <a:cxn ang="0">
                  <a:pos x="46" y="208"/>
                </a:cxn>
                <a:cxn ang="0">
                  <a:pos x="49" y="221"/>
                </a:cxn>
                <a:cxn ang="0">
                  <a:pos x="50" y="229"/>
                </a:cxn>
                <a:cxn ang="0">
                  <a:pos x="50" y="236"/>
                </a:cxn>
                <a:cxn ang="0">
                  <a:pos x="51" y="244"/>
                </a:cxn>
                <a:cxn ang="0">
                  <a:pos x="52" y="251"/>
                </a:cxn>
                <a:cxn ang="0">
                  <a:pos x="52" y="258"/>
                </a:cxn>
                <a:cxn ang="0">
                  <a:pos x="53" y="265"/>
                </a:cxn>
                <a:cxn ang="0">
                  <a:pos x="53" y="272"/>
                </a:cxn>
                <a:cxn ang="0">
                  <a:pos x="54" y="278"/>
                </a:cxn>
                <a:cxn ang="0">
                  <a:pos x="53" y="284"/>
                </a:cxn>
                <a:cxn ang="0">
                  <a:pos x="53" y="289"/>
                </a:cxn>
                <a:cxn ang="0">
                  <a:pos x="52" y="294"/>
                </a:cxn>
                <a:cxn ang="0">
                  <a:pos x="52" y="299"/>
                </a:cxn>
                <a:cxn ang="0">
                  <a:pos x="51" y="303"/>
                </a:cxn>
                <a:cxn ang="0">
                  <a:pos x="50" y="307"/>
                </a:cxn>
                <a:cxn ang="0">
                  <a:pos x="50" y="310"/>
                </a:cxn>
                <a:cxn ang="0">
                  <a:pos x="49" y="313"/>
                </a:cxn>
                <a:cxn ang="0">
                  <a:pos x="45" y="315"/>
                </a:cxn>
                <a:cxn ang="0">
                  <a:pos x="39" y="313"/>
                </a:cxn>
                <a:cxn ang="0">
                  <a:pos x="32" y="306"/>
                </a:cxn>
                <a:cxn ang="0">
                  <a:pos x="25" y="297"/>
                </a:cxn>
                <a:cxn ang="0">
                  <a:pos x="18" y="289"/>
                </a:cxn>
                <a:cxn ang="0">
                  <a:pos x="12" y="280"/>
                </a:cxn>
                <a:cxn ang="0">
                  <a:pos x="7" y="273"/>
                </a:cxn>
                <a:cxn ang="0">
                  <a:pos x="6" y="271"/>
                </a:cxn>
                <a:cxn ang="0">
                  <a:pos x="0" y="157"/>
                </a:cxn>
                <a:cxn ang="0">
                  <a:pos x="9" y="0"/>
                </a:cxn>
              </a:cxnLst>
              <a:rect l="0" t="0" r="r" b="b"/>
              <a:pathLst>
                <a:path w="55" h="316">
                  <a:moveTo>
                    <a:pt x="9" y="0"/>
                  </a:moveTo>
                  <a:lnTo>
                    <a:pt x="11" y="2"/>
                  </a:lnTo>
                  <a:lnTo>
                    <a:pt x="14" y="4"/>
                  </a:lnTo>
                  <a:lnTo>
                    <a:pt x="17" y="9"/>
                  </a:lnTo>
                  <a:lnTo>
                    <a:pt x="23" y="16"/>
                  </a:lnTo>
                  <a:lnTo>
                    <a:pt x="27" y="26"/>
                  </a:lnTo>
                  <a:lnTo>
                    <a:pt x="31" y="36"/>
                  </a:lnTo>
                  <a:lnTo>
                    <a:pt x="34" y="51"/>
                  </a:lnTo>
                  <a:lnTo>
                    <a:pt x="35" y="68"/>
                  </a:lnTo>
                  <a:lnTo>
                    <a:pt x="35" y="77"/>
                  </a:lnTo>
                  <a:lnTo>
                    <a:pt x="35" y="84"/>
                  </a:lnTo>
                  <a:lnTo>
                    <a:pt x="35" y="91"/>
                  </a:lnTo>
                  <a:lnTo>
                    <a:pt x="35" y="97"/>
                  </a:lnTo>
                  <a:lnTo>
                    <a:pt x="35" y="102"/>
                  </a:lnTo>
                  <a:lnTo>
                    <a:pt x="35" y="107"/>
                  </a:lnTo>
                  <a:lnTo>
                    <a:pt x="36" y="111"/>
                  </a:lnTo>
                  <a:lnTo>
                    <a:pt x="36" y="115"/>
                  </a:lnTo>
                  <a:lnTo>
                    <a:pt x="36" y="119"/>
                  </a:lnTo>
                  <a:lnTo>
                    <a:pt x="36" y="123"/>
                  </a:lnTo>
                  <a:lnTo>
                    <a:pt x="36" y="127"/>
                  </a:lnTo>
                  <a:lnTo>
                    <a:pt x="37" y="131"/>
                  </a:lnTo>
                  <a:lnTo>
                    <a:pt x="37" y="135"/>
                  </a:lnTo>
                  <a:lnTo>
                    <a:pt x="38" y="140"/>
                  </a:lnTo>
                  <a:lnTo>
                    <a:pt x="38" y="147"/>
                  </a:lnTo>
                  <a:lnTo>
                    <a:pt x="39" y="153"/>
                  </a:lnTo>
                  <a:lnTo>
                    <a:pt x="40" y="166"/>
                  </a:lnTo>
                  <a:lnTo>
                    <a:pt x="41" y="175"/>
                  </a:lnTo>
                  <a:lnTo>
                    <a:pt x="41" y="181"/>
                  </a:lnTo>
                  <a:lnTo>
                    <a:pt x="42" y="185"/>
                  </a:lnTo>
                  <a:lnTo>
                    <a:pt x="43" y="191"/>
                  </a:lnTo>
                  <a:lnTo>
                    <a:pt x="45" y="198"/>
                  </a:lnTo>
                  <a:lnTo>
                    <a:pt x="46" y="208"/>
                  </a:lnTo>
                  <a:lnTo>
                    <a:pt x="49" y="221"/>
                  </a:lnTo>
                  <a:lnTo>
                    <a:pt x="50" y="229"/>
                  </a:lnTo>
                  <a:lnTo>
                    <a:pt x="50" y="236"/>
                  </a:lnTo>
                  <a:lnTo>
                    <a:pt x="51" y="244"/>
                  </a:lnTo>
                  <a:lnTo>
                    <a:pt x="52" y="251"/>
                  </a:lnTo>
                  <a:lnTo>
                    <a:pt x="52" y="258"/>
                  </a:lnTo>
                  <a:lnTo>
                    <a:pt x="53" y="265"/>
                  </a:lnTo>
                  <a:lnTo>
                    <a:pt x="53" y="272"/>
                  </a:lnTo>
                  <a:lnTo>
                    <a:pt x="54" y="278"/>
                  </a:lnTo>
                  <a:lnTo>
                    <a:pt x="53" y="284"/>
                  </a:lnTo>
                  <a:lnTo>
                    <a:pt x="53" y="289"/>
                  </a:lnTo>
                  <a:lnTo>
                    <a:pt x="52" y="294"/>
                  </a:lnTo>
                  <a:lnTo>
                    <a:pt x="52" y="299"/>
                  </a:lnTo>
                  <a:lnTo>
                    <a:pt x="51" y="303"/>
                  </a:lnTo>
                  <a:lnTo>
                    <a:pt x="50" y="307"/>
                  </a:lnTo>
                  <a:lnTo>
                    <a:pt x="50" y="310"/>
                  </a:lnTo>
                  <a:lnTo>
                    <a:pt x="49" y="313"/>
                  </a:lnTo>
                  <a:lnTo>
                    <a:pt x="45" y="315"/>
                  </a:lnTo>
                  <a:lnTo>
                    <a:pt x="39" y="313"/>
                  </a:lnTo>
                  <a:lnTo>
                    <a:pt x="32" y="306"/>
                  </a:lnTo>
                  <a:lnTo>
                    <a:pt x="25" y="297"/>
                  </a:lnTo>
                  <a:lnTo>
                    <a:pt x="18" y="289"/>
                  </a:lnTo>
                  <a:lnTo>
                    <a:pt x="12" y="280"/>
                  </a:lnTo>
                  <a:lnTo>
                    <a:pt x="7" y="273"/>
                  </a:lnTo>
                  <a:lnTo>
                    <a:pt x="6" y="271"/>
                  </a:lnTo>
                  <a:lnTo>
                    <a:pt x="0" y="157"/>
                  </a:lnTo>
                  <a:lnTo>
                    <a:pt x="9" y="0"/>
                  </a:lnTo>
                </a:path>
              </a:pathLst>
            </a:custGeom>
            <a:solidFill>
              <a:srgbClr val="CCCCCC"/>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42" name="Freeform 210"/>
            <p:cNvSpPr>
              <a:spLocks/>
            </p:cNvSpPr>
            <p:nvPr/>
          </p:nvSpPr>
          <p:spPr bwMode="auto">
            <a:xfrm>
              <a:off x="3313" y="2607"/>
              <a:ext cx="41" cy="216"/>
            </a:xfrm>
            <a:custGeom>
              <a:avLst/>
              <a:gdLst/>
              <a:ahLst/>
              <a:cxnLst>
                <a:cxn ang="0">
                  <a:pos x="10" y="0"/>
                </a:cxn>
                <a:cxn ang="0">
                  <a:pos x="10" y="0"/>
                </a:cxn>
                <a:cxn ang="0">
                  <a:pos x="12" y="2"/>
                </a:cxn>
                <a:cxn ang="0">
                  <a:pos x="15" y="4"/>
                </a:cxn>
                <a:cxn ang="0">
                  <a:pos x="19" y="9"/>
                </a:cxn>
                <a:cxn ang="0">
                  <a:pos x="25" y="16"/>
                </a:cxn>
                <a:cxn ang="0">
                  <a:pos x="30" y="26"/>
                </a:cxn>
                <a:cxn ang="0">
                  <a:pos x="34" y="37"/>
                </a:cxn>
                <a:cxn ang="0">
                  <a:pos x="38" y="52"/>
                </a:cxn>
                <a:cxn ang="0">
                  <a:pos x="39" y="69"/>
                </a:cxn>
                <a:cxn ang="0">
                  <a:pos x="39" y="78"/>
                </a:cxn>
                <a:cxn ang="0">
                  <a:pos x="39" y="86"/>
                </a:cxn>
                <a:cxn ang="0">
                  <a:pos x="39" y="93"/>
                </a:cxn>
                <a:cxn ang="0">
                  <a:pos x="39" y="99"/>
                </a:cxn>
                <a:cxn ang="0">
                  <a:pos x="39" y="104"/>
                </a:cxn>
                <a:cxn ang="0">
                  <a:pos x="39" y="109"/>
                </a:cxn>
                <a:cxn ang="0">
                  <a:pos x="40" y="113"/>
                </a:cxn>
                <a:cxn ang="0">
                  <a:pos x="40" y="117"/>
                </a:cxn>
                <a:cxn ang="0">
                  <a:pos x="40" y="121"/>
                </a:cxn>
                <a:cxn ang="0">
                  <a:pos x="40" y="125"/>
                </a:cxn>
                <a:cxn ang="0">
                  <a:pos x="40" y="129"/>
                </a:cxn>
                <a:cxn ang="0">
                  <a:pos x="41" y="133"/>
                </a:cxn>
                <a:cxn ang="0">
                  <a:pos x="41" y="138"/>
                </a:cxn>
                <a:cxn ang="0">
                  <a:pos x="42" y="143"/>
                </a:cxn>
                <a:cxn ang="0">
                  <a:pos x="42" y="150"/>
                </a:cxn>
                <a:cxn ang="0">
                  <a:pos x="43" y="156"/>
                </a:cxn>
                <a:cxn ang="0">
                  <a:pos x="44" y="169"/>
                </a:cxn>
                <a:cxn ang="0">
                  <a:pos x="45" y="178"/>
                </a:cxn>
                <a:cxn ang="0">
                  <a:pos x="46" y="184"/>
                </a:cxn>
                <a:cxn ang="0">
                  <a:pos x="47" y="189"/>
                </a:cxn>
                <a:cxn ang="0">
                  <a:pos x="48" y="195"/>
                </a:cxn>
                <a:cxn ang="0">
                  <a:pos x="50" y="202"/>
                </a:cxn>
                <a:cxn ang="0">
                  <a:pos x="51" y="212"/>
                </a:cxn>
                <a:cxn ang="0">
                  <a:pos x="54" y="225"/>
                </a:cxn>
                <a:cxn ang="0">
                  <a:pos x="55" y="233"/>
                </a:cxn>
                <a:cxn ang="0">
                  <a:pos x="56" y="241"/>
                </a:cxn>
                <a:cxn ang="0">
                  <a:pos x="57" y="249"/>
                </a:cxn>
                <a:cxn ang="0">
                  <a:pos x="58" y="256"/>
                </a:cxn>
                <a:cxn ang="0">
                  <a:pos x="58" y="263"/>
                </a:cxn>
                <a:cxn ang="0">
                  <a:pos x="59" y="270"/>
                </a:cxn>
                <a:cxn ang="0">
                  <a:pos x="59" y="277"/>
                </a:cxn>
                <a:cxn ang="0">
                  <a:pos x="60" y="283"/>
                </a:cxn>
                <a:cxn ang="0">
                  <a:pos x="59" y="289"/>
                </a:cxn>
                <a:cxn ang="0">
                  <a:pos x="59" y="295"/>
                </a:cxn>
                <a:cxn ang="0">
                  <a:pos x="58" y="300"/>
                </a:cxn>
                <a:cxn ang="0">
                  <a:pos x="58" y="305"/>
                </a:cxn>
                <a:cxn ang="0">
                  <a:pos x="57" y="309"/>
                </a:cxn>
                <a:cxn ang="0">
                  <a:pos x="56" y="313"/>
                </a:cxn>
                <a:cxn ang="0">
                  <a:pos x="55" y="316"/>
                </a:cxn>
                <a:cxn ang="0">
                  <a:pos x="54" y="319"/>
                </a:cxn>
                <a:cxn ang="0">
                  <a:pos x="50" y="321"/>
                </a:cxn>
                <a:cxn ang="0">
                  <a:pos x="43" y="319"/>
                </a:cxn>
                <a:cxn ang="0">
                  <a:pos x="36" y="312"/>
                </a:cxn>
                <a:cxn ang="0">
                  <a:pos x="28" y="303"/>
                </a:cxn>
                <a:cxn ang="0">
                  <a:pos x="20" y="294"/>
                </a:cxn>
                <a:cxn ang="0">
                  <a:pos x="13" y="285"/>
                </a:cxn>
                <a:cxn ang="0">
                  <a:pos x="8" y="278"/>
                </a:cxn>
                <a:cxn ang="0">
                  <a:pos x="7" y="276"/>
                </a:cxn>
                <a:cxn ang="0">
                  <a:pos x="0" y="160"/>
                </a:cxn>
                <a:cxn ang="0">
                  <a:pos x="10" y="0"/>
                </a:cxn>
              </a:cxnLst>
              <a:rect l="0" t="0" r="r" b="b"/>
              <a:pathLst>
                <a:path w="61" h="322">
                  <a:moveTo>
                    <a:pt x="10" y="0"/>
                  </a:moveTo>
                  <a:lnTo>
                    <a:pt x="10" y="0"/>
                  </a:lnTo>
                  <a:lnTo>
                    <a:pt x="12" y="2"/>
                  </a:lnTo>
                  <a:lnTo>
                    <a:pt x="15" y="4"/>
                  </a:lnTo>
                  <a:lnTo>
                    <a:pt x="19" y="9"/>
                  </a:lnTo>
                  <a:lnTo>
                    <a:pt x="25" y="16"/>
                  </a:lnTo>
                  <a:lnTo>
                    <a:pt x="30" y="26"/>
                  </a:lnTo>
                  <a:lnTo>
                    <a:pt x="34" y="37"/>
                  </a:lnTo>
                  <a:lnTo>
                    <a:pt x="38" y="52"/>
                  </a:lnTo>
                  <a:lnTo>
                    <a:pt x="39" y="69"/>
                  </a:lnTo>
                  <a:lnTo>
                    <a:pt x="39" y="78"/>
                  </a:lnTo>
                  <a:lnTo>
                    <a:pt x="39" y="86"/>
                  </a:lnTo>
                  <a:lnTo>
                    <a:pt x="39" y="93"/>
                  </a:lnTo>
                  <a:lnTo>
                    <a:pt x="39" y="99"/>
                  </a:lnTo>
                  <a:lnTo>
                    <a:pt x="39" y="104"/>
                  </a:lnTo>
                  <a:lnTo>
                    <a:pt x="39" y="109"/>
                  </a:lnTo>
                  <a:lnTo>
                    <a:pt x="40" y="113"/>
                  </a:lnTo>
                  <a:lnTo>
                    <a:pt x="40" y="117"/>
                  </a:lnTo>
                  <a:lnTo>
                    <a:pt x="40" y="121"/>
                  </a:lnTo>
                  <a:lnTo>
                    <a:pt x="40" y="125"/>
                  </a:lnTo>
                  <a:lnTo>
                    <a:pt x="40" y="129"/>
                  </a:lnTo>
                  <a:lnTo>
                    <a:pt x="41" y="133"/>
                  </a:lnTo>
                  <a:lnTo>
                    <a:pt x="41" y="138"/>
                  </a:lnTo>
                  <a:lnTo>
                    <a:pt x="42" y="143"/>
                  </a:lnTo>
                  <a:lnTo>
                    <a:pt x="42" y="150"/>
                  </a:lnTo>
                  <a:lnTo>
                    <a:pt x="43" y="156"/>
                  </a:lnTo>
                  <a:lnTo>
                    <a:pt x="44" y="169"/>
                  </a:lnTo>
                  <a:lnTo>
                    <a:pt x="45" y="178"/>
                  </a:lnTo>
                  <a:lnTo>
                    <a:pt x="46" y="184"/>
                  </a:lnTo>
                  <a:lnTo>
                    <a:pt x="47" y="189"/>
                  </a:lnTo>
                  <a:lnTo>
                    <a:pt x="48" y="195"/>
                  </a:lnTo>
                  <a:lnTo>
                    <a:pt x="50" y="202"/>
                  </a:lnTo>
                  <a:lnTo>
                    <a:pt x="51" y="212"/>
                  </a:lnTo>
                  <a:lnTo>
                    <a:pt x="54" y="225"/>
                  </a:lnTo>
                  <a:lnTo>
                    <a:pt x="55" y="233"/>
                  </a:lnTo>
                  <a:lnTo>
                    <a:pt x="56" y="241"/>
                  </a:lnTo>
                  <a:lnTo>
                    <a:pt x="57" y="249"/>
                  </a:lnTo>
                  <a:lnTo>
                    <a:pt x="58" y="256"/>
                  </a:lnTo>
                  <a:lnTo>
                    <a:pt x="58" y="263"/>
                  </a:lnTo>
                  <a:lnTo>
                    <a:pt x="59" y="270"/>
                  </a:lnTo>
                  <a:lnTo>
                    <a:pt x="59" y="277"/>
                  </a:lnTo>
                  <a:lnTo>
                    <a:pt x="60" y="283"/>
                  </a:lnTo>
                  <a:lnTo>
                    <a:pt x="59" y="289"/>
                  </a:lnTo>
                  <a:lnTo>
                    <a:pt x="59" y="295"/>
                  </a:lnTo>
                  <a:lnTo>
                    <a:pt x="58" y="300"/>
                  </a:lnTo>
                  <a:lnTo>
                    <a:pt x="58" y="305"/>
                  </a:lnTo>
                  <a:lnTo>
                    <a:pt x="57" y="309"/>
                  </a:lnTo>
                  <a:lnTo>
                    <a:pt x="56" y="313"/>
                  </a:lnTo>
                  <a:lnTo>
                    <a:pt x="55" y="316"/>
                  </a:lnTo>
                  <a:lnTo>
                    <a:pt x="54" y="319"/>
                  </a:lnTo>
                  <a:lnTo>
                    <a:pt x="50" y="321"/>
                  </a:lnTo>
                  <a:lnTo>
                    <a:pt x="43" y="319"/>
                  </a:lnTo>
                  <a:lnTo>
                    <a:pt x="36" y="312"/>
                  </a:lnTo>
                  <a:lnTo>
                    <a:pt x="28" y="303"/>
                  </a:lnTo>
                  <a:lnTo>
                    <a:pt x="20" y="294"/>
                  </a:lnTo>
                  <a:lnTo>
                    <a:pt x="13" y="285"/>
                  </a:lnTo>
                  <a:lnTo>
                    <a:pt x="8" y="278"/>
                  </a:lnTo>
                  <a:lnTo>
                    <a:pt x="7" y="276"/>
                  </a:lnTo>
                  <a:lnTo>
                    <a:pt x="0" y="160"/>
                  </a:lnTo>
                  <a:lnTo>
                    <a:pt x="10"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43" name="Freeform 211"/>
            <p:cNvSpPr>
              <a:spLocks/>
            </p:cNvSpPr>
            <p:nvPr/>
          </p:nvSpPr>
          <p:spPr bwMode="auto">
            <a:xfrm>
              <a:off x="3194" y="2171"/>
              <a:ext cx="253" cy="216"/>
            </a:xfrm>
            <a:custGeom>
              <a:avLst/>
              <a:gdLst/>
              <a:ahLst/>
              <a:cxnLst>
                <a:cxn ang="0">
                  <a:pos x="267" y="164"/>
                </a:cxn>
                <a:cxn ang="0">
                  <a:pos x="280" y="162"/>
                </a:cxn>
                <a:cxn ang="0">
                  <a:pos x="300" y="162"/>
                </a:cxn>
                <a:cxn ang="0">
                  <a:pos x="323" y="167"/>
                </a:cxn>
                <a:cxn ang="0">
                  <a:pos x="341" y="181"/>
                </a:cxn>
                <a:cxn ang="0">
                  <a:pos x="351" y="207"/>
                </a:cxn>
                <a:cxn ang="0">
                  <a:pos x="352" y="233"/>
                </a:cxn>
                <a:cxn ang="0">
                  <a:pos x="347" y="258"/>
                </a:cxn>
                <a:cxn ang="0">
                  <a:pos x="337" y="278"/>
                </a:cxn>
                <a:cxn ang="0">
                  <a:pos x="321" y="291"/>
                </a:cxn>
                <a:cxn ang="0">
                  <a:pos x="303" y="293"/>
                </a:cxn>
                <a:cxn ang="0">
                  <a:pos x="276" y="288"/>
                </a:cxn>
                <a:cxn ang="0">
                  <a:pos x="268" y="281"/>
                </a:cxn>
                <a:cxn ang="0">
                  <a:pos x="268" y="280"/>
                </a:cxn>
                <a:cxn ang="0">
                  <a:pos x="278" y="285"/>
                </a:cxn>
                <a:cxn ang="0">
                  <a:pos x="296" y="292"/>
                </a:cxn>
                <a:cxn ang="0">
                  <a:pos x="319" y="299"/>
                </a:cxn>
                <a:cxn ang="0">
                  <a:pos x="348" y="320"/>
                </a:cxn>
                <a:cxn ang="0">
                  <a:pos x="367" y="358"/>
                </a:cxn>
                <a:cxn ang="0">
                  <a:pos x="369" y="385"/>
                </a:cxn>
                <a:cxn ang="0">
                  <a:pos x="368" y="418"/>
                </a:cxn>
                <a:cxn ang="0">
                  <a:pos x="358" y="450"/>
                </a:cxn>
                <a:cxn ang="0">
                  <a:pos x="338" y="474"/>
                </a:cxn>
                <a:cxn ang="0">
                  <a:pos x="303" y="486"/>
                </a:cxn>
                <a:cxn ang="0">
                  <a:pos x="259" y="483"/>
                </a:cxn>
                <a:cxn ang="0">
                  <a:pos x="222" y="473"/>
                </a:cxn>
                <a:cxn ang="0">
                  <a:pos x="195" y="458"/>
                </a:cxn>
                <a:cxn ang="0">
                  <a:pos x="176" y="437"/>
                </a:cxn>
                <a:cxn ang="0">
                  <a:pos x="164" y="416"/>
                </a:cxn>
                <a:cxn ang="0">
                  <a:pos x="157" y="387"/>
                </a:cxn>
                <a:cxn ang="0">
                  <a:pos x="154" y="359"/>
                </a:cxn>
                <a:cxn ang="0">
                  <a:pos x="153" y="348"/>
                </a:cxn>
                <a:cxn ang="0">
                  <a:pos x="103" y="501"/>
                </a:cxn>
                <a:cxn ang="0">
                  <a:pos x="0" y="402"/>
                </a:cxn>
                <a:cxn ang="0">
                  <a:pos x="5" y="376"/>
                </a:cxn>
                <a:cxn ang="0">
                  <a:pos x="13" y="338"/>
                </a:cxn>
                <a:cxn ang="0">
                  <a:pos x="26" y="292"/>
                </a:cxn>
                <a:cxn ang="0">
                  <a:pos x="44" y="247"/>
                </a:cxn>
                <a:cxn ang="0">
                  <a:pos x="75" y="203"/>
                </a:cxn>
                <a:cxn ang="0">
                  <a:pos x="93" y="181"/>
                </a:cxn>
                <a:cxn ang="0">
                  <a:pos x="92" y="185"/>
                </a:cxn>
                <a:cxn ang="0">
                  <a:pos x="87" y="189"/>
                </a:cxn>
                <a:cxn ang="0">
                  <a:pos x="69" y="187"/>
                </a:cxn>
                <a:cxn ang="0">
                  <a:pos x="60" y="150"/>
                </a:cxn>
                <a:cxn ang="0">
                  <a:pos x="74" y="111"/>
                </a:cxn>
                <a:cxn ang="0">
                  <a:pos x="93" y="106"/>
                </a:cxn>
                <a:cxn ang="0">
                  <a:pos x="104" y="110"/>
                </a:cxn>
                <a:cxn ang="0">
                  <a:pos x="102" y="78"/>
                </a:cxn>
                <a:cxn ang="0">
                  <a:pos x="96" y="42"/>
                </a:cxn>
                <a:cxn ang="0">
                  <a:pos x="275" y="1"/>
                </a:cxn>
                <a:cxn ang="0">
                  <a:pos x="287" y="8"/>
                </a:cxn>
                <a:cxn ang="0">
                  <a:pos x="305" y="25"/>
                </a:cxn>
                <a:cxn ang="0">
                  <a:pos x="316" y="54"/>
                </a:cxn>
                <a:cxn ang="0">
                  <a:pos x="305" y="100"/>
                </a:cxn>
                <a:cxn ang="0">
                  <a:pos x="263" y="165"/>
                </a:cxn>
              </a:cxnLst>
              <a:rect l="0" t="0" r="r" b="b"/>
              <a:pathLst>
                <a:path w="370" h="502">
                  <a:moveTo>
                    <a:pt x="263" y="165"/>
                  </a:moveTo>
                  <a:lnTo>
                    <a:pt x="264" y="165"/>
                  </a:lnTo>
                  <a:lnTo>
                    <a:pt x="267" y="164"/>
                  </a:lnTo>
                  <a:lnTo>
                    <a:pt x="270" y="163"/>
                  </a:lnTo>
                  <a:lnTo>
                    <a:pt x="275" y="162"/>
                  </a:lnTo>
                  <a:lnTo>
                    <a:pt x="280" y="162"/>
                  </a:lnTo>
                  <a:lnTo>
                    <a:pt x="286" y="161"/>
                  </a:lnTo>
                  <a:lnTo>
                    <a:pt x="293" y="161"/>
                  </a:lnTo>
                  <a:lnTo>
                    <a:pt x="300" y="162"/>
                  </a:lnTo>
                  <a:lnTo>
                    <a:pt x="308" y="163"/>
                  </a:lnTo>
                  <a:lnTo>
                    <a:pt x="316" y="165"/>
                  </a:lnTo>
                  <a:lnTo>
                    <a:pt x="323" y="167"/>
                  </a:lnTo>
                  <a:lnTo>
                    <a:pt x="330" y="171"/>
                  </a:lnTo>
                  <a:lnTo>
                    <a:pt x="336" y="176"/>
                  </a:lnTo>
                  <a:lnTo>
                    <a:pt x="341" y="181"/>
                  </a:lnTo>
                  <a:lnTo>
                    <a:pt x="345" y="189"/>
                  </a:lnTo>
                  <a:lnTo>
                    <a:pt x="349" y="197"/>
                  </a:lnTo>
                  <a:lnTo>
                    <a:pt x="351" y="207"/>
                  </a:lnTo>
                  <a:lnTo>
                    <a:pt x="352" y="215"/>
                  </a:lnTo>
                  <a:lnTo>
                    <a:pt x="353" y="225"/>
                  </a:lnTo>
                  <a:lnTo>
                    <a:pt x="352" y="233"/>
                  </a:lnTo>
                  <a:lnTo>
                    <a:pt x="351" y="242"/>
                  </a:lnTo>
                  <a:lnTo>
                    <a:pt x="350" y="251"/>
                  </a:lnTo>
                  <a:lnTo>
                    <a:pt x="347" y="258"/>
                  </a:lnTo>
                  <a:lnTo>
                    <a:pt x="344" y="265"/>
                  </a:lnTo>
                  <a:lnTo>
                    <a:pt x="340" y="272"/>
                  </a:lnTo>
                  <a:lnTo>
                    <a:pt x="337" y="278"/>
                  </a:lnTo>
                  <a:lnTo>
                    <a:pt x="332" y="283"/>
                  </a:lnTo>
                  <a:lnTo>
                    <a:pt x="327" y="287"/>
                  </a:lnTo>
                  <a:lnTo>
                    <a:pt x="321" y="291"/>
                  </a:lnTo>
                  <a:lnTo>
                    <a:pt x="316" y="292"/>
                  </a:lnTo>
                  <a:lnTo>
                    <a:pt x="309" y="293"/>
                  </a:lnTo>
                  <a:lnTo>
                    <a:pt x="303" y="293"/>
                  </a:lnTo>
                  <a:lnTo>
                    <a:pt x="291" y="292"/>
                  </a:lnTo>
                  <a:lnTo>
                    <a:pt x="282" y="290"/>
                  </a:lnTo>
                  <a:lnTo>
                    <a:pt x="276" y="288"/>
                  </a:lnTo>
                  <a:lnTo>
                    <a:pt x="272" y="285"/>
                  </a:lnTo>
                  <a:lnTo>
                    <a:pt x="269" y="283"/>
                  </a:lnTo>
                  <a:lnTo>
                    <a:pt x="268" y="281"/>
                  </a:lnTo>
                  <a:lnTo>
                    <a:pt x="267" y="280"/>
                  </a:lnTo>
                  <a:lnTo>
                    <a:pt x="267" y="279"/>
                  </a:lnTo>
                  <a:lnTo>
                    <a:pt x="268" y="280"/>
                  </a:lnTo>
                  <a:lnTo>
                    <a:pt x="270" y="281"/>
                  </a:lnTo>
                  <a:lnTo>
                    <a:pt x="274" y="283"/>
                  </a:lnTo>
                  <a:lnTo>
                    <a:pt x="278" y="285"/>
                  </a:lnTo>
                  <a:lnTo>
                    <a:pt x="283" y="288"/>
                  </a:lnTo>
                  <a:lnTo>
                    <a:pt x="289" y="290"/>
                  </a:lnTo>
                  <a:lnTo>
                    <a:pt x="296" y="292"/>
                  </a:lnTo>
                  <a:lnTo>
                    <a:pt x="303" y="293"/>
                  </a:lnTo>
                  <a:lnTo>
                    <a:pt x="310" y="295"/>
                  </a:lnTo>
                  <a:lnTo>
                    <a:pt x="319" y="299"/>
                  </a:lnTo>
                  <a:lnTo>
                    <a:pt x="329" y="304"/>
                  </a:lnTo>
                  <a:lnTo>
                    <a:pt x="338" y="311"/>
                  </a:lnTo>
                  <a:lnTo>
                    <a:pt x="348" y="320"/>
                  </a:lnTo>
                  <a:lnTo>
                    <a:pt x="356" y="330"/>
                  </a:lnTo>
                  <a:lnTo>
                    <a:pt x="363" y="343"/>
                  </a:lnTo>
                  <a:lnTo>
                    <a:pt x="367" y="358"/>
                  </a:lnTo>
                  <a:lnTo>
                    <a:pt x="368" y="367"/>
                  </a:lnTo>
                  <a:lnTo>
                    <a:pt x="369" y="376"/>
                  </a:lnTo>
                  <a:lnTo>
                    <a:pt x="369" y="385"/>
                  </a:lnTo>
                  <a:lnTo>
                    <a:pt x="369" y="396"/>
                  </a:lnTo>
                  <a:lnTo>
                    <a:pt x="369" y="407"/>
                  </a:lnTo>
                  <a:lnTo>
                    <a:pt x="368" y="418"/>
                  </a:lnTo>
                  <a:lnTo>
                    <a:pt x="366" y="429"/>
                  </a:lnTo>
                  <a:lnTo>
                    <a:pt x="362" y="440"/>
                  </a:lnTo>
                  <a:lnTo>
                    <a:pt x="358" y="450"/>
                  </a:lnTo>
                  <a:lnTo>
                    <a:pt x="352" y="459"/>
                  </a:lnTo>
                  <a:lnTo>
                    <a:pt x="345" y="467"/>
                  </a:lnTo>
                  <a:lnTo>
                    <a:pt x="338" y="474"/>
                  </a:lnTo>
                  <a:lnTo>
                    <a:pt x="328" y="480"/>
                  </a:lnTo>
                  <a:lnTo>
                    <a:pt x="317" y="484"/>
                  </a:lnTo>
                  <a:lnTo>
                    <a:pt x="303" y="486"/>
                  </a:lnTo>
                  <a:lnTo>
                    <a:pt x="288" y="487"/>
                  </a:lnTo>
                  <a:lnTo>
                    <a:pt x="273" y="485"/>
                  </a:lnTo>
                  <a:lnTo>
                    <a:pt x="259" y="483"/>
                  </a:lnTo>
                  <a:lnTo>
                    <a:pt x="245" y="481"/>
                  </a:lnTo>
                  <a:lnTo>
                    <a:pt x="233" y="477"/>
                  </a:lnTo>
                  <a:lnTo>
                    <a:pt x="222" y="473"/>
                  </a:lnTo>
                  <a:lnTo>
                    <a:pt x="212" y="468"/>
                  </a:lnTo>
                  <a:lnTo>
                    <a:pt x="203" y="463"/>
                  </a:lnTo>
                  <a:lnTo>
                    <a:pt x="195" y="458"/>
                  </a:lnTo>
                  <a:lnTo>
                    <a:pt x="188" y="452"/>
                  </a:lnTo>
                  <a:lnTo>
                    <a:pt x="181" y="445"/>
                  </a:lnTo>
                  <a:lnTo>
                    <a:pt x="176" y="437"/>
                  </a:lnTo>
                  <a:lnTo>
                    <a:pt x="171" y="431"/>
                  </a:lnTo>
                  <a:lnTo>
                    <a:pt x="167" y="423"/>
                  </a:lnTo>
                  <a:lnTo>
                    <a:pt x="164" y="416"/>
                  </a:lnTo>
                  <a:lnTo>
                    <a:pt x="161" y="408"/>
                  </a:lnTo>
                  <a:lnTo>
                    <a:pt x="160" y="400"/>
                  </a:lnTo>
                  <a:lnTo>
                    <a:pt x="157" y="387"/>
                  </a:lnTo>
                  <a:lnTo>
                    <a:pt x="155" y="376"/>
                  </a:lnTo>
                  <a:lnTo>
                    <a:pt x="154" y="367"/>
                  </a:lnTo>
                  <a:lnTo>
                    <a:pt x="154" y="359"/>
                  </a:lnTo>
                  <a:lnTo>
                    <a:pt x="154" y="354"/>
                  </a:lnTo>
                  <a:lnTo>
                    <a:pt x="153" y="350"/>
                  </a:lnTo>
                  <a:lnTo>
                    <a:pt x="153" y="348"/>
                  </a:lnTo>
                  <a:lnTo>
                    <a:pt x="153" y="347"/>
                  </a:lnTo>
                  <a:lnTo>
                    <a:pt x="160" y="400"/>
                  </a:lnTo>
                  <a:lnTo>
                    <a:pt x="103" y="501"/>
                  </a:lnTo>
                  <a:lnTo>
                    <a:pt x="0" y="408"/>
                  </a:lnTo>
                  <a:lnTo>
                    <a:pt x="0" y="406"/>
                  </a:lnTo>
                  <a:lnTo>
                    <a:pt x="0" y="402"/>
                  </a:lnTo>
                  <a:lnTo>
                    <a:pt x="1" y="396"/>
                  </a:lnTo>
                  <a:lnTo>
                    <a:pt x="3" y="387"/>
                  </a:lnTo>
                  <a:lnTo>
                    <a:pt x="5" y="376"/>
                  </a:lnTo>
                  <a:lnTo>
                    <a:pt x="7" y="365"/>
                  </a:lnTo>
                  <a:lnTo>
                    <a:pt x="10" y="352"/>
                  </a:lnTo>
                  <a:lnTo>
                    <a:pt x="13" y="338"/>
                  </a:lnTo>
                  <a:lnTo>
                    <a:pt x="17" y="323"/>
                  </a:lnTo>
                  <a:lnTo>
                    <a:pt x="21" y="307"/>
                  </a:lnTo>
                  <a:lnTo>
                    <a:pt x="26" y="292"/>
                  </a:lnTo>
                  <a:lnTo>
                    <a:pt x="31" y="277"/>
                  </a:lnTo>
                  <a:lnTo>
                    <a:pt x="37" y="262"/>
                  </a:lnTo>
                  <a:lnTo>
                    <a:pt x="44" y="247"/>
                  </a:lnTo>
                  <a:lnTo>
                    <a:pt x="52" y="233"/>
                  </a:lnTo>
                  <a:lnTo>
                    <a:pt x="60" y="221"/>
                  </a:lnTo>
                  <a:lnTo>
                    <a:pt x="75" y="203"/>
                  </a:lnTo>
                  <a:lnTo>
                    <a:pt x="85" y="191"/>
                  </a:lnTo>
                  <a:lnTo>
                    <a:pt x="91" y="184"/>
                  </a:lnTo>
                  <a:lnTo>
                    <a:pt x="93" y="181"/>
                  </a:lnTo>
                  <a:lnTo>
                    <a:pt x="94" y="182"/>
                  </a:lnTo>
                  <a:lnTo>
                    <a:pt x="93" y="183"/>
                  </a:lnTo>
                  <a:lnTo>
                    <a:pt x="92" y="185"/>
                  </a:lnTo>
                  <a:lnTo>
                    <a:pt x="92" y="186"/>
                  </a:lnTo>
                  <a:lnTo>
                    <a:pt x="91" y="188"/>
                  </a:lnTo>
                  <a:lnTo>
                    <a:pt x="87" y="189"/>
                  </a:lnTo>
                  <a:lnTo>
                    <a:pt x="82" y="190"/>
                  </a:lnTo>
                  <a:lnTo>
                    <a:pt x="75" y="190"/>
                  </a:lnTo>
                  <a:lnTo>
                    <a:pt x="69" y="187"/>
                  </a:lnTo>
                  <a:lnTo>
                    <a:pt x="64" y="180"/>
                  </a:lnTo>
                  <a:lnTo>
                    <a:pt x="61" y="168"/>
                  </a:lnTo>
                  <a:lnTo>
                    <a:pt x="60" y="150"/>
                  </a:lnTo>
                  <a:lnTo>
                    <a:pt x="63" y="131"/>
                  </a:lnTo>
                  <a:lnTo>
                    <a:pt x="68" y="119"/>
                  </a:lnTo>
                  <a:lnTo>
                    <a:pt x="74" y="111"/>
                  </a:lnTo>
                  <a:lnTo>
                    <a:pt x="81" y="107"/>
                  </a:lnTo>
                  <a:lnTo>
                    <a:pt x="87" y="106"/>
                  </a:lnTo>
                  <a:lnTo>
                    <a:pt x="93" y="106"/>
                  </a:lnTo>
                  <a:lnTo>
                    <a:pt x="99" y="109"/>
                  </a:lnTo>
                  <a:lnTo>
                    <a:pt x="103" y="111"/>
                  </a:lnTo>
                  <a:lnTo>
                    <a:pt x="104" y="110"/>
                  </a:lnTo>
                  <a:lnTo>
                    <a:pt x="105" y="103"/>
                  </a:lnTo>
                  <a:lnTo>
                    <a:pt x="104" y="92"/>
                  </a:lnTo>
                  <a:lnTo>
                    <a:pt x="102" y="78"/>
                  </a:lnTo>
                  <a:lnTo>
                    <a:pt x="100" y="64"/>
                  </a:lnTo>
                  <a:lnTo>
                    <a:pt x="97" y="51"/>
                  </a:lnTo>
                  <a:lnTo>
                    <a:pt x="96" y="42"/>
                  </a:lnTo>
                  <a:lnTo>
                    <a:pt x="95" y="40"/>
                  </a:lnTo>
                  <a:lnTo>
                    <a:pt x="274" y="0"/>
                  </a:lnTo>
                  <a:lnTo>
                    <a:pt x="275" y="1"/>
                  </a:lnTo>
                  <a:lnTo>
                    <a:pt x="278" y="2"/>
                  </a:lnTo>
                  <a:lnTo>
                    <a:pt x="282" y="4"/>
                  </a:lnTo>
                  <a:lnTo>
                    <a:pt x="287" y="8"/>
                  </a:lnTo>
                  <a:lnTo>
                    <a:pt x="294" y="12"/>
                  </a:lnTo>
                  <a:lnTo>
                    <a:pt x="299" y="17"/>
                  </a:lnTo>
                  <a:lnTo>
                    <a:pt x="305" y="25"/>
                  </a:lnTo>
                  <a:lnTo>
                    <a:pt x="310" y="33"/>
                  </a:lnTo>
                  <a:lnTo>
                    <a:pt x="314" y="42"/>
                  </a:lnTo>
                  <a:lnTo>
                    <a:pt x="316" y="54"/>
                  </a:lnTo>
                  <a:lnTo>
                    <a:pt x="315" y="68"/>
                  </a:lnTo>
                  <a:lnTo>
                    <a:pt x="311" y="83"/>
                  </a:lnTo>
                  <a:lnTo>
                    <a:pt x="305" y="100"/>
                  </a:lnTo>
                  <a:lnTo>
                    <a:pt x="295" y="120"/>
                  </a:lnTo>
                  <a:lnTo>
                    <a:pt x="281" y="141"/>
                  </a:lnTo>
                  <a:lnTo>
                    <a:pt x="263" y="165"/>
                  </a:lnTo>
                </a:path>
              </a:pathLst>
            </a:custGeom>
            <a:solidFill>
              <a:srgbClr val="FDE3BA"/>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44" name="Freeform 212"/>
            <p:cNvSpPr>
              <a:spLocks/>
            </p:cNvSpPr>
            <p:nvPr/>
          </p:nvSpPr>
          <p:spPr bwMode="auto">
            <a:xfrm>
              <a:off x="3194" y="2171"/>
              <a:ext cx="257" cy="216"/>
            </a:xfrm>
            <a:custGeom>
              <a:avLst/>
              <a:gdLst/>
              <a:ahLst/>
              <a:cxnLst>
                <a:cxn ang="0">
                  <a:pos x="268" y="167"/>
                </a:cxn>
                <a:cxn ang="0">
                  <a:pos x="279" y="164"/>
                </a:cxn>
                <a:cxn ang="0">
                  <a:pos x="298" y="163"/>
                </a:cxn>
                <a:cxn ang="0">
                  <a:pos x="321" y="167"/>
                </a:cxn>
                <a:cxn ang="0">
                  <a:pos x="341" y="178"/>
                </a:cxn>
                <a:cxn ang="0">
                  <a:pos x="355" y="199"/>
                </a:cxn>
                <a:cxn ang="0">
                  <a:pos x="359" y="228"/>
                </a:cxn>
                <a:cxn ang="0">
                  <a:pos x="356" y="254"/>
                </a:cxn>
                <a:cxn ang="0">
                  <a:pos x="346" y="275"/>
                </a:cxn>
                <a:cxn ang="0">
                  <a:pos x="332" y="290"/>
                </a:cxn>
                <a:cxn ang="0">
                  <a:pos x="314" y="297"/>
                </a:cxn>
                <a:cxn ang="0">
                  <a:pos x="287" y="293"/>
                </a:cxn>
                <a:cxn ang="0">
                  <a:pos x="273" y="286"/>
                </a:cxn>
                <a:cxn ang="0">
                  <a:pos x="271" y="282"/>
                </a:cxn>
                <a:cxn ang="0">
                  <a:pos x="278" y="286"/>
                </a:cxn>
                <a:cxn ang="0">
                  <a:pos x="294" y="293"/>
                </a:cxn>
                <a:cxn ang="0">
                  <a:pos x="315" y="299"/>
                </a:cxn>
                <a:cxn ang="0">
                  <a:pos x="344" y="315"/>
                </a:cxn>
                <a:cxn ang="0">
                  <a:pos x="369" y="347"/>
                </a:cxn>
                <a:cxn ang="0">
                  <a:pos x="375" y="380"/>
                </a:cxn>
                <a:cxn ang="0">
                  <a:pos x="375" y="412"/>
                </a:cxn>
                <a:cxn ang="0">
                  <a:pos x="368" y="445"/>
                </a:cxn>
                <a:cxn ang="0">
                  <a:pos x="351" y="473"/>
                </a:cxn>
                <a:cxn ang="0">
                  <a:pos x="322" y="490"/>
                </a:cxn>
                <a:cxn ang="0">
                  <a:pos x="277" y="491"/>
                </a:cxn>
                <a:cxn ang="0">
                  <a:pos x="237" y="483"/>
                </a:cxn>
                <a:cxn ang="0">
                  <a:pos x="206" y="469"/>
                </a:cxn>
                <a:cxn ang="0">
                  <a:pos x="184" y="450"/>
                </a:cxn>
                <a:cxn ang="0">
                  <a:pos x="170" y="428"/>
                </a:cxn>
                <a:cxn ang="0">
                  <a:pos x="163" y="405"/>
                </a:cxn>
                <a:cxn ang="0">
                  <a:pos x="157" y="371"/>
                </a:cxn>
                <a:cxn ang="0">
                  <a:pos x="155" y="354"/>
                </a:cxn>
                <a:cxn ang="0">
                  <a:pos x="163" y="405"/>
                </a:cxn>
                <a:cxn ang="0">
                  <a:pos x="0" y="411"/>
                </a:cxn>
                <a:cxn ang="0">
                  <a:pos x="3" y="392"/>
                </a:cxn>
                <a:cxn ang="0">
                  <a:pos x="10" y="356"/>
                </a:cxn>
                <a:cxn ang="0">
                  <a:pos x="21" y="311"/>
                </a:cxn>
                <a:cxn ang="0">
                  <a:pos x="38" y="265"/>
                </a:cxn>
                <a:cxn ang="0">
                  <a:pos x="61" y="224"/>
                </a:cxn>
                <a:cxn ang="0">
                  <a:pos x="92" y="186"/>
                </a:cxn>
                <a:cxn ang="0">
                  <a:pos x="95" y="185"/>
                </a:cxn>
                <a:cxn ang="0">
                  <a:pos x="92" y="190"/>
                </a:cxn>
                <a:cxn ang="0">
                  <a:pos x="76" y="192"/>
                </a:cxn>
                <a:cxn ang="0">
                  <a:pos x="62" y="170"/>
                </a:cxn>
                <a:cxn ang="0">
                  <a:pos x="69" y="120"/>
                </a:cxn>
                <a:cxn ang="0">
                  <a:pos x="88" y="107"/>
                </a:cxn>
                <a:cxn ang="0">
                  <a:pos x="105" y="112"/>
                </a:cxn>
                <a:cxn ang="0">
                  <a:pos x="106" y="93"/>
                </a:cxn>
                <a:cxn ang="0">
                  <a:pos x="99" y="52"/>
                </a:cxn>
                <a:cxn ang="0">
                  <a:pos x="278" y="0"/>
                </a:cxn>
                <a:cxn ang="0">
                  <a:pos x="287" y="4"/>
                </a:cxn>
                <a:cxn ang="0">
                  <a:pos x="304" y="17"/>
                </a:cxn>
                <a:cxn ang="0">
                  <a:pos x="319" y="43"/>
                </a:cxn>
                <a:cxn ang="0">
                  <a:pos x="316" y="84"/>
                </a:cxn>
                <a:cxn ang="0">
                  <a:pos x="286" y="143"/>
                </a:cxn>
              </a:cxnLst>
              <a:rect l="0" t="0" r="r" b="b"/>
              <a:pathLst>
                <a:path w="376" h="508">
                  <a:moveTo>
                    <a:pt x="267" y="167"/>
                  </a:moveTo>
                  <a:lnTo>
                    <a:pt x="267" y="167"/>
                  </a:lnTo>
                  <a:lnTo>
                    <a:pt x="268" y="167"/>
                  </a:lnTo>
                  <a:lnTo>
                    <a:pt x="271" y="166"/>
                  </a:lnTo>
                  <a:lnTo>
                    <a:pt x="274" y="165"/>
                  </a:lnTo>
                  <a:lnTo>
                    <a:pt x="279" y="164"/>
                  </a:lnTo>
                  <a:lnTo>
                    <a:pt x="285" y="164"/>
                  </a:lnTo>
                  <a:lnTo>
                    <a:pt x="291" y="163"/>
                  </a:lnTo>
                  <a:lnTo>
                    <a:pt x="298" y="163"/>
                  </a:lnTo>
                  <a:lnTo>
                    <a:pt x="305" y="164"/>
                  </a:lnTo>
                  <a:lnTo>
                    <a:pt x="313" y="165"/>
                  </a:lnTo>
                  <a:lnTo>
                    <a:pt x="321" y="167"/>
                  </a:lnTo>
                  <a:lnTo>
                    <a:pt x="328" y="169"/>
                  </a:lnTo>
                  <a:lnTo>
                    <a:pt x="335" y="173"/>
                  </a:lnTo>
                  <a:lnTo>
                    <a:pt x="341" y="178"/>
                  </a:lnTo>
                  <a:lnTo>
                    <a:pt x="347" y="183"/>
                  </a:lnTo>
                  <a:lnTo>
                    <a:pt x="351" y="191"/>
                  </a:lnTo>
                  <a:lnTo>
                    <a:pt x="355" y="199"/>
                  </a:lnTo>
                  <a:lnTo>
                    <a:pt x="357" y="209"/>
                  </a:lnTo>
                  <a:lnTo>
                    <a:pt x="358" y="218"/>
                  </a:lnTo>
                  <a:lnTo>
                    <a:pt x="359" y="228"/>
                  </a:lnTo>
                  <a:lnTo>
                    <a:pt x="358" y="236"/>
                  </a:lnTo>
                  <a:lnTo>
                    <a:pt x="357" y="245"/>
                  </a:lnTo>
                  <a:lnTo>
                    <a:pt x="356" y="254"/>
                  </a:lnTo>
                  <a:lnTo>
                    <a:pt x="353" y="261"/>
                  </a:lnTo>
                  <a:lnTo>
                    <a:pt x="350" y="268"/>
                  </a:lnTo>
                  <a:lnTo>
                    <a:pt x="346" y="275"/>
                  </a:lnTo>
                  <a:lnTo>
                    <a:pt x="342" y="281"/>
                  </a:lnTo>
                  <a:lnTo>
                    <a:pt x="337" y="286"/>
                  </a:lnTo>
                  <a:lnTo>
                    <a:pt x="332" y="290"/>
                  </a:lnTo>
                  <a:lnTo>
                    <a:pt x="326" y="294"/>
                  </a:lnTo>
                  <a:lnTo>
                    <a:pt x="321" y="296"/>
                  </a:lnTo>
                  <a:lnTo>
                    <a:pt x="314" y="297"/>
                  </a:lnTo>
                  <a:lnTo>
                    <a:pt x="308" y="297"/>
                  </a:lnTo>
                  <a:lnTo>
                    <a:pt x="296" y="295"/>
                  </a:lnTo>
                  <a:lnTo>
                    <a:pt x="287" y="293"/>
                  </a:lnTo>
                  <a:lnTo>
                    <a:pt x="280" y="291"/>
                  </a:lnTo>
                  <a:lnTo>
                    <a:pt x="276" y="288"/>
                  </a:lnTo>
                  <a:lnTo>
                    <a:pt x="273" y="286"/>
                  </a:lnTo>
                  <a:lnTo>
                    <a:pt x="272" y="284"/>
                  </a:lnTo>
                  <a:lnTo>
                    <a:pt x="271" y="283"/>
                  </a:lnTo>
                  <a:lnTo>
                    <a:pt x="271" y="282"/>
                  </a:lnTo>
                  <a:lnTo>
                    <a:pt x="272" y="283"/>
                  </a:lnTo>
                  <a:lnTo>
                    <a:pt x="274" y="284"/>
                  </a:lnTo>
                  <a:lnTo>
                    <a:pt x="278" y="286"/>
                  </a:lnTo>
                  <a:lnTo>
                    <a:pt x="283" y="288"/>
                  </a:lnTo>
                  <a:lnTo>
                    <a:pt x="288" y="291"/>
                  </a:lnTo>
                  <a:lnTo>
                    <a:pt x="294" y="293"/>
                  </a:lnTo>
                  <a:lnTo>
                    <a:pt x="301" y="295"/>
                  </a:lnTo>
                  <a:lnTo>
                    <a:pt x="308" y="297"/>
                  </a:lnTo>
                  <a:lnTo>
                    <a:pt x="315" y="299"/>
                  </a:lnTo>
                  <a:lnTo>
                    <a:pt x="324" y="303"/>
                  </a:lnTo>
                  <a:lnTo>
                    <a:pt x="334" y="308"/>
                  </a:lnTo>
                  <a:lnTo>
                    <a:pt x="344" y="315"/>
                  </a:lnTo>
                  <a:lnTo>
                    <a:pt x="354" y="324"/>
                  </a:lnTo>
                  <a:lnTo>
                    <a:pt x="362" y="334"/>
                  </a:lnTo>
                  <a:lnTo>
                    <a:pt x="369" y="347"/>
                  </a:lnTo>
                  <a:lnTo>
                    <a:pt x="373" y="362"/>
                  </a:lnTo>
                  <a:lnTo>
                    <a:pt x="374" y="371"/>
                  </a:lnTo>
                  <a:lnTo>
                    <a:pt x="375" y="380"/>
                  </a:lnTo>
                  <a:lnTo>
                    <a:pt x="375" y="390"/>
                  </a:lnTo>
                  <a:lnTo>
                    <a:pt x="375" y="401"/>
                  </a:lnTo>
                  <a:lnTo>
                    <a:pt x="375" y="412"/>
                  </a:lnTo>
                  <a:lnTo>
                    <a:pt x="374" y="423"/>
                  </a:lnTo>
                  <a:lnTo>
                    <a:pt x="372" y="434"/>
                  </a:lnTo>
                  <a:lnTo>
                    <a:pt x="368" y="445"/>
                  </a:lnTo>
                  <a:lnTo>
                    <a:pt x="364" y="455"/>
                  </a:lnTo>
                  <a:lnTo>
                    <a:pt x="358" y="464"/>
                  </a:lnTo>
                  <a:lnTo>
                    <a:pt x="351" y="473"/>
                  </a:lnTo>
                  <a:lnTo>
                    <a:pt x="343" y="480"/>
                  </a:lnTo>
                  <a:lnTo>
                    <a:pt x="333" y="486"/>
                  </a:lnTo>
                  <a:lnTo>
                    <a:pt x="322" y="490"/>
                  </a:lnTo>
                  <a:lnTo>
                    <a:pt x="308" y="492"/>
                  </a:lnTo>
                  <a:lnTo>
                    <a:pt x="293" y="493"/>
                  </a:lnTo>
                  <a:lnTo>
                    <a:pt x="277" y="491"/>
                  </a:lnTo>
                  <a:lnTo>
                    <a:pt x="263" y="489"/>
                  </a:lnTo>
                  <a:lnTo>
                    <a:pt x="249" y="487"/>
                  </a:lnTo>
                  <a:lnTo>
                    <a:pt x="237" y="483"/>
                  </a:lnTo>
                  <a:lnTo>
                    <a:pt x="226" y="479"/>
                  </a:lnTo>
                  <a:lnTo>
                    <a:pt x="215" y="474"/>
                  </a:lnTo>
                  <a:lnTo>
                    <a:pt x="206" y="469"/>
                  </a:lnTo>
                  <a:lnTo>
                    <a:pt x="198" y="463"/>
                  </a:lnTo>
                  <a:lnTo>
                    <a:pt x="191" y="457"/>
                  </a:lnTo>
                  <a:lnTo>
                    <a:pt x="184" y="450"/>
                  </a:lnTo>
                  <a:lnTo>
                    <a:pt x="179" y="442"/>
                  </a:lnTo>
                  <a:lnTo>
                    <a:pt x="174" y="436"/>
                  </a:lnTo>
                  <a:lnTo>
                    <a:pt x="170" y="428"/>
                  </a:lnTo>
                  <a:lnTo>
                    <a:pt x="167" y="421"/>
                  </a:lnTo>
                  <a:lnTo>
                    <a:pt x="164" y="413"/>
                  </a:lnTo>
                  <a:lnTo>
                    <a:pt x="163" y="405"/>
                  </a:lnTo>
                  <a:lnTo>
                    <a:pt x="160" y="392"/>
                  </a:lnTo>
                  <a:lnTo>
                    <a:pt x="158" y="380"/>
                  </a:lnTo>
                  <a:lnTo>
                    <a:pt x="157" y="371"/>
                  </a:lnTo>
                  <a:lnTo>
                    <a:pt x="156" y="363"/>
                  </a:lnTo>
                  <a:lnTo>
                    <a:pt x="156" y="358"/>
                  </a:lnTo>
                  <a:lnTo>
                    <a:pt x="155" y="354"/>
                  </a:lnTo>
                  <a:lnTo>
                    <a:pt x="155" y="352"/>
                  </a:lnTo>
                  <a:lnTo>
                    <a:pt x="155" y="351"/>
                  </a:lnTo>
                  <a:lnTo>
                    <a:pt x="163" y="405"/>
                  </a:lnTo>
                  <a:lnTo>
                    <a:pt x="105" y="507"/>
                  </a:lnTo>
                  <a:lnTo>
                    <a:pt x="0" y="413"/>
                  </a:lnTo>
                  <a:lnTo>
                    <a:pt x="0" y="411"/>
                  </a:lnTo>
                  <a:lnTo>
                    <a:pt x="0" y="407"/>
                  </a:lnTo>
                  <a:lnTo>
                    <a:pt x="1" y="401"/>
                  </a:lnTo>
                  <a:lnTo>
                    <a:pt x="3" y="392"/>
                  </a:lnTo>
                  <a:lnTo>
                    <a:pt x="5" y="381"/>
                  </a:lnTo>
                  <a:lnTo>
                    <a:pt x="7" y="369"/>
                  </a:lnTo>
                  <a:lnTo>
                    <a:pt x="10" y="356"/>
                  </a:lnTo>
                  <a:lnTo>
                    <a:pt x="13" y="342"/>
                  </a:lnTo>
                  <a:lnTo>
                    <a:pt x="17" y="327"/>
                  </a:lnTo>
                  <a:lnTo>
                    <a:pt x="21" y="311"/>
                  </a:lnTo>
                  <a:lnTo>
                    <a:pt x="26" y="295"/>
                  </a:lnTo>
                  <a:lnTo>
                    <a:pt x="32" y="280"/>
                  </a:lnTo>
                  <a:lnTo>
                    <a:pt x="38" y="265"/>
                  </a:lnTo>
                  <a:lnTo>
                    <a:pt x="45" y="250"/>
                  </a:lnTo>
                  <a:lnTo>
                    <a:pt x="53" y="236"/>
                  </a:lnTo>
                  <a:lnTo>
                    <a:pt x="61" y="224"/>
                  </a:lnTo>
                  <a:lnTo>
                    <a:pt x="76" y="205"/>
                  </a:lnTo>
                  <a:lnTo>
                    <a:pt x="86" y="193"/>
                  </a:lnTo>
                  <a:lnTo>
                    <a:pt x="92" y="186"/>
                  </a:lnTo>
                  <a:lnTo>
                    <a:pt x="95" y="183"/>
                  </a:lnTo>
                  <a:lnTo>
                    <a:pt x="96" y="184"/>
                  </a:lnTo>
                  <a:lnTo>
                    <a:pt x="95" y="185"/>
                  </a:lnTo>
                  <a:lnTo>
                    <a:pt x="94" y="187"/>
                  </a:lnTo>
                  <a:lnTo>
                    <a:pt x="94" y="188"/>
                  </a:lnTo>
                  <a:lnTo>
                    <a:pt x="92" y="190"/>
                  </a:lnTo>
                  <a:lnTo>
                    <a:pt x="88" y="191"/>
                  </a:lnTo>
                  <a:lnTo>
                    <a:pt x="83" y="192"/>
                  </a:lnTo>
                  <a:lnTo>
                    <a:pt x="76" y="192"/>
                  </a:lnTo>
                  <a:lnTo>
                    <a:pt x="70" y="189"/>
                  </a:lnTo>
                  <a:lnTo>
                    <a:pt x="65" y="182"/>
                  </a:lnTo>
                  <a:lnTo>
                    <a:pt x="62" y="170"/>
                  </a:lnTo>
                  <a:lnTo>
                    <a:pt x="61" y="152"/>
                  </a:lnTo>
                  <a:lnTo>
                    <a:pt x="64" y="133"/>
                  </a:lnTo>
                  <a:lnTo>
                    <a:pt x="69" y="120"/>
                  </a:lnTo>
                  <a:lnTo>
                    <a:pt x="75" y="112"/>
                  </a:lnTo>
                  <a:lnTo>
                    <a:pt x="82" y="108"/>
                  </a:lnTo>
                  <a:lnTo>
                    <a:pt x="88" y="107"/>
                  </a:lnTo>
                  <a:lnTo>
                    <a:pt x="95" y="107"/>
                  </a:lnTo>
                  <a:lnTo>
                    <a:pt x="101" y="110"/>
                  </a:lnTo>
                  <a:lnTo>
                    <a:pt x="105" y="112"/>
                  </a:lnTo>
                  <a:lnTo>
                    <a:pt x="106" y="111"/>
                  </a:lnTo>
                  <a:lnTo>
                    <a:pt x="107" y="104"/>
                  </a:lnTo>
                  <a:lnTo>
                    <a:pt x="106" y="93"/>
                  </a:lnTo>
                  <a:lnTo>
                    <a:pt x="104" y="79"/>
                  </a:lnTo>
                  <a:lnTo>
                    <a:pt x="102" y="65"/>
                  </a:lnTo>
                  <a:lnTo>
                    <a:pt x="99" y="52"/>
                  </a:lnTo>
                  <a:lnTo>
                    <a:pt x="98" y="43"/>
                  </a:lnTo>
                  <a:lnTo>
                    <a:pt x="97" y="40"/>
                  </a:lnTo>
                  <a:lnTo>
                    <a:pt x="278" y="0"/>
                  </a:lnTo>
                  <a:lnTo>
                    <a:pt x="279" y="1"/>
                  </a:lnTo>
                  <a:lnTo>
                    <a:pt x="283" y="2"/>
                  </a:lnTo>
                  <a:lnTo>
                    <a:pt x="287" y="4"/>
                  </a:lnTo>
                  <a:lnTo>
                    <a:pt x="292" y="8"/>
                  </a:lnTo>
                  <a:lnTo>
                    <a:pt x="299" y="12"/>
                  </a:lnTo>
                  <a:lnTo>
                    <a:pt x="304" y="17"/>
                  </a:lnTo>
                  <a:lnTo>
                    <a:pt x="310" y="25"/>
                  </a:lnTo>
                  <a:lnTo>
                    <a:pt x="315" y="33"/>
                  </a:lnTo>
                  <a:lnTo>
                    <a:pt x="319" y="43"/>
                  </a:lnTo>
                  <a:lnTo>
                    <a:pt x="321" y="55"/>
                  </a:lnTo>
                  <a:lnTo>
                    <a:pt x="320" y="69"/>
                  </a:lnTo>
                  <a:lnTo>
                    <a:pt x="316" y="84"/>
                  </a:lnTo>
                  <a:lnTo>
                    <a:pt x="310" y="101"/>
                  </a:lnTo>
                  <a:lnTo>
                    <a:pt x="300" y="121"/>
                  </a:lnTo>
                  <a:lnTo>
                    <a:pt x="286" y="143"/>
                  </a:lnTo>
                  <a:lnTo>
                    <a:pt x="267" y="16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45" name="Freeform 213"/>
            <p:cNvSpPr>
              <a:spLocks/>
            </p:cNvSpPr>
            <p:nvPr/>
          </p:nvSpPr>
          <p:spPr bwMode="auto">
            <a:xfrm>
              <a:off x="3125" y="2786"/>
              <a:ext cx="211" cy="218"/>
            </a:xfrm>
            <a:custGeom>
              <a:avLst/>
              <a:gdLst/>
              <a:ahLst/>
              <a:cxnLst>
                <a:cxn ang="0">
                  <a:pos x="13" y="1"/>
                </a:cxn>
                <a:cxn ang="0">
                  <a:pos x="12" y="7"/>
                </a:cxn>
                <a:cxn ang="0">
                  <a:pos x="12" y="20"/>
                </a:cxn>
                <a:cxn ang="0">
                  <a:pos x="11" y="35"/>
                </a:cxn>
                <a:cxn ang="0">
                  <a:pos x="10" y="54"/>
                </a:cxn>
                <a:cxn ang="0">
                  <a:pos x="9" y="72"/>
                </a:cxn>
                <a:cxn ang="0">
                  <a:pos x="7" y="90"/>
                </a:cxn>
                <a:cxn ang="0">
                  <a:pos x="6" y="107"/>
                </a:cxn>
                <a:cxn ang="0">
                  <a:pos x="4" y="123"/>
                </a:cxn>
                <a:cxn ang="0">
                  <a:pos x="1" y="138"/>
                </a:cxn>
                <a:cxn ang="0">
                  <a:pos x="1" y="148"/>
                </a:cxn>
                <a:cxn ang="0">
                  <a:pos x="4" y="157"/>
                </a:cxn>
                <a:cxn ang="0">
                  <a:pos x="12" y="166"/>
                </a:cxn>
                <a:cxn ang="0">
                  <a:pos x="14" y="179"/>
                </a:cxn>
                <a:cxn ang="0">
                  <a:pos x="16" y="197"/>
                </a:cxn>
                <a:cxn ang="0">
                  <a:pos x="18" y="215"/>
                </a:cxn>
                <a:cxn ang="0">
                  <a:pos x="21" y="235"/>
                </a:cxn>
                <a:cxn ang="0">
                  <a:pos x="26" y="251"/>
                </a:cxn>
                <a:cxn ang="0">
                  <a:pos x="35" y="263"/>
                </a:cxn>
                <a:cxn ang="0">
                  <a:pos x="49" y="269"/>
                </a:cxn>
                <a:cxn ang="0">
                  <a:pos x="76" y="266"/>
                </a:cxn>
                <a:cxn ang="0">
                  <a:pos x="94" y="263"/>
                </a:cxn>
                <a:cxn ang="0">
                  <a:pos x="103" y="259"/>
                </a:cxn>
                <a:cxn ang="0">
                  <a:pos x="116" y="252"/>
                </a:cxn>
                <a:cxn ang="0">
                  <a:pos x="138" y="243"/>
                </a:cxn>
                <a:cxn ang="0">
                  <a:pos x="159" y="237"/>
                </a:cxn>
                <a:cxn ang="0">
                  <a:pos x="175" y="234"/>
                </a:cxn>
                <a:cxn ang="0">
                  <a:pos x="189" y="233"/>
                </a:cxn>
                <a:cxn ang="0">
                  <a:pos x="202" y="233"/>
                </a:cxn>
                <a:cxn ang="0">
                  <a:pos x="215" y="232"/>
                </a:cxn>
                <a:cxn ang="0">
                  <a:pos x="230" y="229"/>
                </a:cxn>
                <a:cxn ang="0">
                  <a:pos x="248" y="225"/>
                </a:cxn>
                <a:cxn ang="0">
                  <a:pos x="266" y="220"/>
                </a:cxn>
                <a:cxn ang="0">
                  <a:pos x="282" y="213"/>
                </a:cxn>
                <a:cxn ang="0">
                  <a:pos x="296" y="205"/>
                </a:cxn>
                <a:cxn ang="0">
                  <a:pos x="305" y="196"/>
                </a:cxn>
                <a:cxn ang="0">
                  <a:pos x="307" y="185"/>
                </a:cxn>
                <a:cxn ang="0">
                  <a:pos x="298" y="172"/>
                </a:cxn>
                <a:cxn ang="0">
                  <a:pos x="281" y="157"/>
                </a:cxn>
                <a:cxn ang="0">
                  <a:pos x="260" y="143"/>
                </a:cxn>
                <a:cxn ang="0">
                  <a:pos x="235" y="129"/>
                </a:cxn>
                <a:cxn ang="0">
                  <a:pos x="213" y="117"/>
                </a:cxn>
                <a:cxn ang="0">
                  <a:pos x="195" y="108"/>
                </a:cxn>
                <a:cxn ang="0">
                  <a:pos x="184" y="103"/>
                </a:cxn>
                <a:cxn ang="0">
                  <a:pos x="13" y="0"/>
                </a:cxn>
              </a:cxnLst>
              <a:rect l="0" t="0" r="r" b="b"/>
              <a:pathLst>
                <a:path w="308" h="270">
                  <a:moveTo>
                    <a:pt x="13" y="0"/>
                  </a:moveTo>
                  <a:lnTo>
                    <a:pt x="13" y="1"/>
                  </a:lnTo>
                  <a:lnTo>
                    <a:pt x="13" y="3"/>
                  </a:lnTo>
                  <a:lnTo>
                    <a:pt x="12" y="7"/>
                  </a:lnTo>
                  <a:lnTo>
                    <a:pt x="12" y="13"/>
                  </a:lnTo>
                  <a:lnTo>
                    <a:pt x="12" y="20"/>
                  </a:lnTo>
                  <a:lnTo>
                    <a:pt x="11" y="27"/>
                  </a:lnTo>
                  <a:lnTo>
                    <a:pt x="11" y="35"/>
                  </a:lnTo>
                  <a:lnTo>
                    <a:pt x="11" y="44"/>
                  </a:lnTo>
                  <a:lnTo>
                    <a:pt x="10" y="54"/>
                  </a:lnTo>
                  <a:lnTo>
                    <a:pt x="10" y="64"/>
                  </a:lnTo>
                  <a:lnTo>
                    <a:pt x="9" y="72"/>
                  </a:lnTo>
                  <a:lnTo>
                    <a:pt x="8" y="82"/>
                  </a:lnTo>
                  <a:lnTo>
                    <a:pt x="7" y="90"/>
                  </a:lnTo>
                  <a:lnTo>
                    <a:pt x="7" y="99"/>
                  </a:lnTo>
                  <a:lnTo>
                    <a:pt x="6" y="107"/>
                  </a:lnTo>
                  <a:lnTo>
                    <a:pt x="5" y="112"/>
                  </a:lnTo>
                  <a:lnTo>
                    <a:pt x="4" y="123"/>
                  </a:lnTo>
                  <a:lnTo>
                    <a:pt x="2" y="132"/>
                  </a:lnTo>
                  <a:lnTo>
                    <a:pt x="1" y="138"/>
                  </a:lnTo>
                  <a:lnTo>
                    <a:pt x="0" y="143"/>
                  </a:lnTo>
                  <a:lnTo>
                    <a:pt x="1" y="148"/>
                  </a:lnTo>
                  <a:lnTo>
                    <a:pt x="2" y="152"/>
                  </a:lnTo>
                  <a:lnTo>
                    <a:pt x="4" y="157"/>
                  </a:lnTo>
                  <a:lnTo>
                    <a:pt x="9" y="162"/>
                  </a:lnTo>
                  <a:lnTo>
                    <a:pt x="12" y="166"/>
                  </a:lnTo>
                  <a:lnTo>
                    <a:pt x="13" y="172"/>
                  </a:lnTo>
                  <a:lnTo>
                    <a:pt x="14" y="179"/>
                  </a:lnTo>
                  <a:lnTo>
                    <a:pt x="15" y="188"/>
                  </a:lnTo>
                  <a:lnTo>
                    <a:pt x="16" y="197"/>
                  </a:lnTo>
                  <a:lnTo>
                    <a:pt x="17" y="205"/>
                  </a:lnTo>
                  <a:lnTo>
                    <a:pt x="18" y="215"/>
                  </a:lnTo>
                  <a:lnTo>
                    <a:pt x="19" y="225"/>
                  </a:lnTo>
                  <a:lnTo>
                    <a:pt x="21" y="235"/>
                  </a:lnTo>
                  <a:lnTo>
                    <a:pt x="24" y="243"/>
                  </a:lnTo>
                  <a:lnTo>
                    <a:pt x="26" y="251"/>
                  </a:lnTo>
                  <a:lnTo>
                    <a:pt x="30" y="257"/>
                  </a:lnTo>
                  <a:lnTo>
                    <a:pt x="35" y="263"/>
                  </a:lnTo>
                  <a:lnTo>
                    <a:pt x="41" y="267"/>
                  </a:lnTo>
                  <a:lnTo>
                    <a:pt x="49" y="269"/>
                  </a:lnTo>
                  <a:lnTo>
                    <a:pt x="59" y="269"/>
                  </a:lnTo>
                  <a:lnTo>
                    <a:pt x="76" y="266"/>
                  </a:lnTo>
                  <a:lnTo>
                    <a:pt x="86" y="264"/>
                  </a:lnTo>
                  <a:lnTo>
                    <a:pt x="94" y="263"/>
                  </a:lnTo>
                  <a:lnTo>
                    <a:pt x="99" y="261"/>
                  </a:lnTo>
                  <a:lnTo>
                    <a:pt x="103" y="259"/>
                  </a:lnTo>
                  <a:lnTo>
                    <a:pt x="108" y="255"/>
                  </a:lnTo>
                  <a:lnTo>
                    <a:pt x="116" y="252"/>
                  </a:lnTo>
                  <a:lnTo>
                    <a:pt x="127" y="247"/>
                  </a:lnTo>
                  <a:lnTo>
                    <a:pt x="138" y="243"/>
                  </a:lnTo>
                  <a:lnTo>
                    <a:pt x="149" y="240"/>
                  </a:lnTo>
                  <a:lnTo>
                    <a:pt x="159" y="237"/>
                  </a:lnTo>
                  <a:lnTo>
                    <a:pt x="167" y="235"/>
                  </a:lnTo>
                  <a:lnTo>
                    <a:pt x="175" y="234"/>
                  </a:lnTo>
                  <a:lnTo>
                    <a:pt x="181" y="233"/>
                  </a:lnTo>
                  <a:lnTo>
                    <a:pt x="189" y="233"/>
                  </a:lnTo>
                  <a:lnTo>
                    <a:pt x="197" y="233"/>
                  </a:lnTo>
                  <a:lnTo>
                    <a:pt x="202" y="233"/>
                  </a:lnTo>
                  <a:lnTo>
                    <a:pt x="208" y="233"/>
                  </a:lnTo>
                  <a:lnTo>
                    <a:pt x="215" y="232"/>
                  </a:lnTo>
                  <a:lnTo>
                    <a:pt x="223" y="231"/>
                  </a:lnTo>
                  <a:lnTo>
                    <a:pt x="230" y="229"/>
                  </a:lnTo>
                  <a:lnTo>
                    <a:pt x="239" y="228"/>
                  </a:lnTo>
                  <a:lnTo>
                    <a:pt x="248" y="225"/>
                  </a:lnTo>
                  <a:lnTo>
                    <a:pt x="258" y="223"/>
                  </a:lnTo>
                  <a:lnTo>
                    <a:pt x="266" y="220"/>
                  </a:lnTo>
                  <a:lnTo>
                    <a:pt x="275" y="217"/>
                  </a:lnTo>
                  <a:lnTo>
                    <a:pt x="282" y="213"/>
                  </a:lnTo>
                  <a:lnTo>
                    <a:pt x="289" y="209"/>
                  </a:lnTo>
                  <a:lnTo>
                    <a:pt x="296" y="205"/>
                  </a:lnTo>
                  <a:lnTo>
                    <a:pt x="301" y="202"/>
                  </a:lnTo>
                  <a:lnTo>
                    <a:pt x="305" y="196"/>
                  </a:lnTo>
                  <a:lnTo>
                    <a:pt x="307" y="191"/>
                  </a:lnTo>
                  <a:lnTo>
                    <a:pt x="307" y="185"/>
                  </a:lnTo>
                  <a:lnTo>
                    <a:pt x="304" y="179"/>
                  </a:lnTo>
                  <a:lnTo>
                    <a:pt x="298" y="172"/>
                  </a:lnTo>
                  <a:lnTo>
                    <a:pt x="290" y="165"/>
                  </a:lnTo>
                  <a:lnTo>
                    <a:pt x="281" y="157"/>
                  </a:lnTo>
                  <a:lnTo>
                    <a:pt x="271" y="150"/>
                  </a:lnTo>
                  <a:lnTo>
                    <a:pt x="260" y="143"/>
                  </a:lnTo>
                  <a:lnTo>
                    <a:pt x="248" y="136"/>
                  </a:lnTo>
                  <a:lnTo>
                    <a:pt x="235" y="129"/>
                  </a:lnTo>
                  <a:lnTo>
                    <a:pt x="225" y="122"/>
                  </a:lnTo>
                  <a:lnTo>
                    <a:pt x="213" y="117"/>
                  </a:lnTo>
                  <a:lnTo>
                    <a:pt x="203" y="112"/>
                  </a:lnTo>
                  <a:lnTo>
                    <a:pt x="195" y="108"/>
                  </a:lnTo>
                  <a:lnTo>
                    <a:pt x="188" y="105"/>
                  </a:lnTo>
                  <a:lnTo>
                    <a:pt x="184" y="103"/>
                  </a:lnTo>
                  <a:lnTo>
                    <a:pt x="182" y="102"/>
                  </a:lnTo>
                  <a:lnTo>
                    <a:pt x="13" y="0"/>
                  </a:lnTo>
                </a:path>
              </a:pathLst>
            </a:custGeom>
            <a:solidFill>
              <a:srgbClr val="CCCCCC"/>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46" name="Freeform 214"/>
            <p:cNvSpPr>
              <a:spLocks/>
            </p:cNvSpPr>
            <p:nvPr/>
          </p:nvSpPr>
          <p:spPr bwMode="auto">
            <a:xfrm>
              <a:off x="3125" y="2786"/>
              <a:ext cx="215" cy="223"/>
            </a:xfrm>
            <a:custGeom>
              <a:avLst/>
              <a:gdLst/>
              <a:ahLst/>
              <a:cxnLst>
                <a:cxn ang="0">
                  <a:pos x="13" y="0"/>
                </a:cxn>
                <a:cxn ang="0">
                  <a:pos x="13" y="3"/>
                </a:cxn>
                <a:cxn ang="0">
                  <a:pos x="12" y="13"/>
                </a:cxn>
                <a:cxn ang="0">
                  <a:pos x="11" y="28"/>
                </a:cxn>
                <a:cxn ang="0">
                  <a:pos x="11" y="45"/>
                </a:cxn>
                <a:cxn ang="0">
                  <a:pos x="10" y="65"/>
                </a:cxn>
                <a:cxn ang="0">
                  <a:pos x="8" y="84"/>
                </a:cxn>
                <a:cxn ang="0">
                  <a:pos x="7" y="101"/>
                </a:cxn>
                <a:cxn ang="0">
                  <a:pos x="5" y="115"/>
                </a:cxn>
                <a:cxn ang="0">
                  <a:pos x="2" y="135"/>
                </a:cxn>
                <a:cxn ang="0">
                  <a:pos x="0" y="146"/>
                </a:cxn>
                <a:cxn ang="0">
                  <a:pos x="2" y="155"/>
                </a:cxn>
                <a:cxn ang="0">
                  <a:pos x="9" y="166"/>
                </a:cxn>
                <a:cxn ang="0">
                  <a:pos x="13" y="176"/>
                </a:cxn>
                <a:cxn ang="0">
                  <a:pos x="15" y="192"/>
                </a:cxn>
                <a:cxn ang="0">
                  <a:pos x="17" y="210"/>
                </a:cxn>
                <a:cxn ang="0">
                  <a:pos x="19" y="230"/>
                </a:cxn>
                <a:cxn ang="0">
                  <a:pos x="24" y="248"/>
                </a:cxn>
                <a:cxn ang="0">
                  <a:pos x="31" y="263"/>
                </a:cxn>
                <a:cxn ang="0">
                  <a:pos x="42" y="273"/>
                </a:cxn>
                <a:cxn ang="0">
                  <a:pos x="60" y="275"/>
                </a:cxn>
                <a:cxn ang="0">
                  <a:pos x="88" y="270"/>
                </a:cxn>
                <a:cxn ang="0">
                  <a:pos x="101" y="267"/>
                </a:cxn>
                <a:cxn ang="0">
                  <a:pos x="110" y="261"/>
                </a:cxn>
                <a:cxn ang="0">
                  <a:pos x="129" y="253"/>
                </a:cxn>
                <a:cxn ang="0">
                  <a:pos x="152" y="245"/>
                </a:cxn>
                <a:cxn ang="0">
                  <a:pos x="170" y="240"/>
                </a:cxn>
                <a:cxn ang="0">
                  <a:pos x="185" y="238"/>
                </a:cxn>
                <a:cxn ang="0">
                  <a:pos x="201" y="238"/>
                </a:cxn>
                <a:cxn ang="0">
                  <a:pos x="212" y="238"/>
                </a:cxn>
                <a:cxn ang="0">
                  <a:pos x="227" y="236"/>
                </a:cxn>
                <a:cxn ang="0">
                  <a:pos x="244" y="233"/>
                </a:cxn>
                <a:cxn ang="0">
                  <a:pos x="263" y="228"/>
                </a:cxn>
                <a:cxn ang="0">
                  <a:pos x="280" y="222"/>
                </a:cxn>
                <a:cxn ang="0">
                  <a:pos x="295" y="214"/>
                </a:cxn>
                <a:cxn ang="0">
                  <a:pos x="307" y="206"/>
                </a:cxn>
                <a:cxn ang="0">
                  <a:pos x="313" y="195"/>
                </a:cxn>
                <a:cxn ang="0">
                  <a:pos x="310" y="183"/>
                </a:cxn>
                <a:cxn ang="0">
                  <a:pos x="296" y="169"/>
                </a:cxn>
                <a:cxn ang="0">
                  <a:pos x="276" y="153"/>
                </a:cxn>
                <a:cxn ang="0">
                  <a:pos x="253" y="139"/>
                </a:cxn>
                <a:cxn ang="0">
                  <a:pos x="229" y="125"/>
                </a:cxn>
                <a:cxn ang="0">
                  <a:pos x="207" y="114"/>
                </a:cxn>
                <a:cxn ang="0">
                  <a:pos x="192" y="107"/>
                </a:cxn>
                <a:cxn ang="0">
                  <a:pos x="186" y="104"/>
                </a:cxn>
              </a:cxnLst>
              <a:rect l="0" t="0" r="r" b="b"/>
              <a:pathLst>
                <a:path w="314" h="276">
                  <a:moveTo>
                    <a:pt x="13" y="0"/>
                  </a:moveTo>
                  <a:lnTo>
                    <a:pt x="13" y="0"/>
                  </a:lnTo>
                  <a:lnTo>
                    <a:pt x="13" y="1"/>
                  </a:lnTo>
                  <a:lnTo>
                    <a:pt x="13" y="3"/>
                  </a:lnTo>
                  <a:lnTo>
                    <a:pt x="12" y="7"/>
                  </a:lnTo>
                  <a:lnTo>
                    <a:pt x="12" y="13"/>
                  </a:lnTo>
                  <a:lnTo>
                    <a:pt x="12" y="20"/>
                  </a:lnTo>
                  <a:lnTo>
                    <a:pt x="11" y="28"/>
                  </a:lnTo>
                  <a:lnTo>
                    <a:pt x="11" y="36"/>
                  </a:lnTo>
                  <a:lnTo>
                    <a:pt x="11" y="45"/>
                  </a:lnTo>
                  <a:lnTo>
                    <a:pt x="10" y="55"/>
                  </a:lnTo>
                  <a:lnTo>
                    <a:pt x="10" y="65"/>
                  </a:lnTo>
                  <a:lnTo>
                    <a:pt x="9" y="74"/>
                  </a:lnTo>
                  <a:lnTo>
                    <a:pt x="8" y="84"/>
                  </a:lnTo>
                  <a:lnTo>
                    <a:pt x="7" y="92"/>
                  </a:lnTo>
                  <a:lnTo>
                    <a:pt x="7" y="101"/>
                  </a:lnTo>
                  <a:lnTo>
                    <a:pt x="6" y="109"/>
                  </a:lnTo>
                  <a:lnTo>
                    <a:pt x="5" y="115"/>
                  </a:lnTo>
                  <a:lnTo>
                    <a:pt x="4" y="126"/>
                  </a:lnTo>
                  <a:lnTo>
                    <a:pt x="2" y="135"/>
                  </a:lnTo>
                  <a:lnTo>
                    <a:pt x="1" y="141"/>
                  </a:lnTo>
                  <a:lnTo>
                    <a:pt x="0" y="146"/>
                  </a:lnTo>
                  <a:lnTo>
                    <a:pt x="1" y="151"/>
                  </a:lnTo>
                  <a:lnTo>
                    <a:pt x="2" y="155"/>
                  </a:lnTo>
                  <a:lnTo>
                    <a:pt x="4" y="160"/>
                  </a:lnTo>
                  <a:lnTo>
                    <a:pt x="9" y="166"/>
                  </a:lnTo>
                  <a:lnTo>
                    <a:pt x="12" y="170"/>
                  </a:lnTo>
                  <a:lnTo>
                    <a:pt x="13" y="176"/>
                  </a:lnTo>
                  <a:lnTo>
                    <a:pt x="14" y="183"/>
                  </a:lnTo>
                  <a:lnTo>
                    <a:pt x="15" y="192"/>
                  </a:lnTo>
                  <a:lnTo>
                    <a:pt x="16" y="201"/>
                  </a:lnTo>
                  <a:lnTo>
                    <a:pt x="17" y="210"/>
                  </a:lnTo>
                  <a:lnTo>
                    <a:pt x="18" y="220"/>
                  </a:lnTo>
                  <a:lnTo>
                    <a:pt x="19" y="230"/>
                  </a:lnTo>
                  <a:lnTo>
                    <a:pt x="21" y="240"/>
                  </a:lnTo>
                  <a:lnTo>
                    <a:pt x="24" y="248"/>
                  </a:lnTo>
                  <a:lnTo>
                    <a:pt x="27" y="257"/>
                  </a:lnTo>
                  <a:lnTo>
                    <a:pt x="31" y="263"/>
                  </a:lnTo>
                  <a:lnTo>
                    <a:pt x="36" y="269"/>
                  </a:lnTo>
                  <a:lnTo>
                    <a:pt x="42" y="273"/>
                  </a:lnTo>
                  <a:lnTo>
                    <a:pt x="50" y="275"/>
                  </a:lnTo>
                  <a:lnTo>
                    <a:pt x="60" y="275"/>
                  </a:lnTo>
                  <a:lnTo>
                    <a:pt x="77" y="272"/>
                  </a:lnTo>
                  <a:lnTo>
                    <a:pt x="88" y="270"/>
                  </a:lnTo>
                  <a:lnTo>
                    <a:pt x="96" y="269"/>
                  </a:lnTo>
                  <a:lnTo>
                    <a:pt x="101" y="267"/>
                  </a:lnTo>
                  <a:lnTo>
                    <a:pt x="105" y="265"/>
                  </a:lnTo>
                  <a:lnTo>
                    <a:pt x="110" y="261"/>
                  </a:lnTo>
                  <a:lnTo>
                    <a:pt x="118" y="258"/>
                  </a:lnTo>
                  <a:lnTo>
                    <a:pt x="129" y="253"/>
                  </a:lnTo>
                  <a:lnTo>
                    <a:pt x="141" y="248"/>
                  </a:lnTo>
                  <a:lnTo>
                    <a:pt x="152" y="245"/>
                  </a:lnTo>
                  <a:lnTo>
                    <a:pt x="162" y="242"/>
                  </a:lnTo>
                  <a:lnTo>
                    <a:pt x="170" y="240"/>
                  </a:lnTo>
                  <a:lnTo>
                    <a:pt x="178" y="239"/>
                  </a:lnTo>
                  <a:lnTo>
                    <a:pt x="185" y="238"/>
                  </a:lnTo>
                  <a:lnTo>
                    <a:pt x="193" y="238"/>
                  </a:lnTo>
                  <a:lnTo>
                    <a:pt x="201" y="238"/>
                  </a:lnTo>
                  <a:lnTo>
                    <a:pt x="206" y="238"/>
                  </a:lnTo>
                  <a:lnTo>
                    <a:pt x="212" y="238"/>
                  </a:lnTo>
                  <a:lnTo>
                    <a:pt x="219" y="237"/>
                  </a:lnTo>
                  <a:lnTo>
                    <a:pt x="227" y="236"/>
                  </a:lnTo>
                  <a:lnTo>
                    <a:pt x="235" y="234"/>
                  </a:lnTo>
                  <a:lnTo>
                    <a:pt x="244" y="233"/>
                  </a:lnTo>
                  <a:lnTo>
                    <a:pt x="253" y="230"/>
                  </a:lnTo>
                  <a:lnTo>
                    <a:pt x="263" y="228"/>
                  </a:lnTo>
                  <a:lnTo>
                    <a:pt x="271" y="225"/>
                  </a:lnTo>
                  <a:lnTo>
                    <a:pt x="280" y="222"/>
                  </a:lnTo>
                  <a:lnTo>
                    <a:pt x="288" y="218"/>
                  </a:lnTo>
                  <a:lnTo>
                    <a:pt x="295" y="214"/>
                  </a:lnTo>
                  <a:lnTo>
                    <a:pt x="302" y="210"/>
                  </a:lnTo>
                  <a:lnTo>
                    <a:pt x="307" y="206"/>
                  </a:lnTo>
                  <a:lnTo>
                    <a:pt x="311" y="200"/>
                  </a:lnTo>
                  <a:lnTo>
                    <a:pt x="313" y="195"/>
                  </a:lnTo>
                  <a:lnTo>
                    <a:pt x="313" y="189"/>
                  </a:lnTo>
                  <a:lnTo>
                    <a:pt x="310" y="183"/>
                  </a:lnTo>
                  <a:lnTo>
                    <a:pt x="304" y="176"/>
                  </a:lnTo>
                  <a:lnTo>
                    <a:pt x="296" y="169"/>
                  </a:lnTo>
                  <a:lnTo>
                    <a:pt x="287" y="161"/>
                  </a:lnTo>
                  <a:lnTo>
                    <a:pt x="276" y="153"/>
                  </a:lnTo>
                  <a:lnTo>
                    <a:pt x="265" y="146"/>
                  </a:lnTo>
                  <a:lnTo>
                    <a:pt x="253" y="139"/>
                  </a:lnTo>
                  <a:lnTo>
                    <a:pt x="240" y="132"/>
                  </a:lnTo>
                  <a:lnTo>
                    <a:pt x="229" y="125"/>
                  </a:lnTo>
                  <a:lnTo>
                    <a:pt x="217" y="120"/>
                  </a:lnTo>
                  <a:lnTo>
                    <a:pt x="207" y="114"/>
                  </a:lnTo>
                  <a:lnTo>
                    <a:pt x="199" y="110"/>
                  </a:lnTo>
                  <a:lnTo>
                    <a:pt x="192" y="107"/>
                  </a:lnTo>
                  <a:lnTo>
                    <a:pt x="188" y="105"/>
                  </a:lnTo>
                  <a:lnTo>
                    <a:pt x="186" y="104"/>
                  </a:lnTo>
                  <a:lnTo>
                    <a:pt x="13"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47" name="Freeform 215"/>
            <p:cNvSpPr>
              <a:spLocks/>
            </p:cNvSpPr>
            <p:nvPr/>
          </p:nvSpPr>
          <p:spPr bwMode="auto">
            <a:xfrm>
              <a:off x="3109" y="3151"/>
              <a:ext cx="353" cy="216"/>
            </a:xfrm>
            <a:custGeom>
              <a:avLst/>
              <a:gdLst/>
              <a:ahLst/>
              <a:cxnLst>
                <a:cxn ang="0">
                  <a:pos x="516" y="63"/>
                </a:cxn>
                <a:cxn ang="0">
                  <a:pos x="516" y="0"/>
                </a:cxn>
                <a:cxn ang="0">
                  <a:pos x="0" y="0"/>
                </a:cxn>
                <a:cxn ang="0">
                  <a:pos x="0" y="63"/>
                </a:cxn>
                <a:cxn ang="0">
                  <a:pos x="516" y="63"/>
                </a:cxn>
              </a:cxnLst>
              <a:rect l="0" t="0" r="r" b="b"/>
              <a:pathLst>
                <a:path w="517" h="64">
                  <a:moveTo>
                    <a:pt x="516" y="63"/>
                  </a:moveTo>
                  <a:lnTo>
                    <a:pt x="516" y="0"/>
                  </a:lnTo>
                  <a:lnTo>
                    <a:pt x="0" y="0"/>
                  </a:lnTo>
                  <a:lnTo>
                    <a:pt x="0" y="63"/>
                  </a:lnTo>
                  <a:lnTo>
                    <a:pt x="516" y="63"/>
                  </a:lnTo>
                </a:path>
              </a:pathLst>
            </a:custGeom>
            <a:solidFill>
              <a:srgbClr val="CCCCCC"/>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48" name="Freeform 216"/>
            <p:cNvSpPr>
              <a:spLocks/>
            </p:cNvSpPr>
            <p:nvPr/>
          </p:nvSpPr>
          <p:spPr bwMode="auto">
            <a:xfrm>
              <a:off x="3109" y="3151"/>
              <a:ext cx="357" cy="216"/>
            </a:xfrm>
            <a:custGeom>
              <a:avLst/>
              <a:gdLst/>
              <a:ahLst/>
              <a:cxnLst>
                <a:cxn ang="0">
                  <a:pos x="522" y="69"/>
                </a:cxn>
                <a:cxn ang="0">
                  <a:pos x="522" y="0"/>
                </a:cxn>
                <a:cxn ang="0">
                  <a:pos x="0" y="0"/>
                </a:cxn>
                <a:cxn ang="0">
                  <a:pos x="0" y="69"/>
                </a:cxn>
                <a:cxn ang="0">
                  <a:pos x="522" y="69"/>
                </a:cxn>
              </a:cxnLst>
              <a:rect l="0" t="0" r="r" b="b"/>
              <a:pathLst>
                <a:path w="523" h="70">
                  <a:moveTo>
                    <a:pt x="522" y="69"/>
                  </a:moveTo>
                  <a:lnTo>
                    <a:pt x="522" y="0"/>
                  </a:lnTo>
                  <a:lnTo>
                    <a:pt x="0" y="0"/>
                  </a:lnTo>
                  <a:lnTo>
                    <a:pt x="0" y="69"/>
                  </a:lnTo>
                  <a:lnTo>
                    <a:pt x="522" y="69"/>
                  </a:lnTo>
                </a:path>
              </a:pathLst>
            </a:custGeom>
            <a:solidFill>
              <a:srgbClr val="51DC00"/>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49" name="Freeform 217"/>
            <p:cNvSpPr>
              <a:spLocks/>
            </p:cNvSpPr>
            <p:nvPr/>
          </p:nvSpPr>
          <p:spPr bwMode="auto">
            <a:xfrm>
              <a:off x="3466" y="3014"/>
              <a:ext cx="97" cy="216"/>
            </a:xfrm>
            <a:custGeom>
              <a:avLst/>
              <a:gdLst/>
              <a:ahLst/>
              <a:cxnLst>
                <a:cxn ang="0">
                  <a:pos x="0" y="166"/>
                </a:cxn>
                <a:cxn ang="0">
                  <a:pos x="0" y="233"/>
                </a:cxn>
                <a:cxn ang="0">
                  <a:pos x="142" y="67"/>
                </a:cxn>
                <a:cxn ang="0">
                  <a:pos x="137" y="0"/>
                </a:cxn>
                <a:cxn ang="0">
                  <a:pos x="0" y="166"/>
                </a:cxn>
              </a:cxnLst>
              <a:rect l="0" t="0" r="r" b="b"/>
              <a:pathLst>
                <a:path w="143" h="234">
                  <a:moveTo>
                    <a:pt x="0" y="166"/>
                  </a:moveTo>
                  <a:lnTo>
                    <a:pt x="0" y="233"/>
                  </a:lnTo>
                  <a:lnTo>
                    <a:pt x="142" y="67"/>
                  </a:lnTo>
                  <a:lnTo>
                    <a:pt x="137" y="0"/>
                  </a:lnTo>
                  <a:lnTo>
                    <a:pt x="0" y="166"/>
                  </a:lnTo>
                </a:path>
              </a:pathLst>
            </a:custGeom>
            <a:solidFill>
              <a:srgbClr val="999999"/>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50" name="Freeform 218"/>
            <p:cNvSpPr>
              <a:spLocks/>
            </p:cNvSpPr>
            <p:nvPr/>
          </p:nvSpPr>
          <p:spPr bwMode="auto">
            <a:xfrm>
              <a:off x="3466" y="3014"/>
              <a:ext cx="102" cy="216"/>
            </a:xfrm>
            <a:custGeom>
              <a:avLst/>
              <a:gdLst/>
              <a:ahLst/>
              <a:cxnLst>
                <a:cxn ang="0">
                  <a:pos x="0" y="170"/>
                </a:cxn>
                <a:cxn ang="0">
                  <a:pos x="0" y="239"/>
                </a:cxn>
                <a:cxn ang="0">
                  <a:pos x="148" y="69"/>
                </a:cxn>
                <a:cxn ang="0">
                  <a:pos x="143" y="0"/>
                </a:cxn>
                <a:cxn ang="0">
                  <a:pos x="0" y="170"/>
                </a:cxn>
              </a:cxnLst>
              <a:rect l="0" t="0" r="r" b="b"/>
              <a:pathLst>
                <a:path w="149" h="240">
                  <a:moveTo>
                    <a:pt x="0" y="170"/>
                  </a:moveTo>
                  <a:lnTo>
                    <a:pt x="0" y="239"/>
                  </a:lnTo>
                  <a:lnTo>
                    <a:pt x="148" y="69"/>
                  </a:lnTo>
                  <a:lnTo>
                    <a:pt x="143" y="0"/>
                  </a:lnTo>
                  <a:lnTo>
                    <a:pt x="0" y="17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51" name="Freeform 219"/>
            <p:cNvSpPr>
              <a:spLocks/>
            </p:cNvSpPr>
            <p:nvPr/>
          </p:nvSpPr>
          <p:spPr bwMode="auto">
            <a:xfrm>
              <a:off x="3129" y="2502"/>
              <a:ext cx="234" cy="216"/>
            </a:xfrm>
            <a:custGeom>
              <a:avLst/>
              <a:gdLst/>
              <a:ahLst/>
              <a:cxnLst>
                <a:cxn ang="0">
                  <a:pos x="57" y="0"/>
                </a:cxn>
                <a:cxn ang="0">
                  <a:pos x="47" y="31"/>
                </a:cxn>
                <a:cxn ang="0">
                  <a:pos x="57" y="56"/>
                </a:cxn>
                <a:cxn ang="0">
                  <a:pos x="41" y="84"/>
                </a:cxn>
                <a:cxn ang="0">
                  <a:pos x="30" y="122"/>
                </a:cxn>
                <a:cxn ang="0">
                  <a:pos x="25" y="160"/>
                </a:cxn>
                <a:cxn ang="0">
                  <a:pos x="23" y="193"/>
                </a:cxn>
                <a:cxn ang="0">
                  <a:pos x="24" y="243"/>
                </a:cxn>
                <a:cxn ang="0">
                  <a:pos x="7" y="279"/>
                </a:cxn>
                <a:cxn ang="0">
                  <a:pos x="0" y="312"/>
                </a:cxn>
                <a:cxn ang="0">
                  <a:pos x="3" y="339"/>
                </a:cxn>
                <a:cxn ang="0">
                  <a:pos x="33" y="375"/>
                </a:cxn>
                <a:cxn ang="0">
                  <a:pos x="72" y="423"/>
                </a:cxn>
                <a:cxn ang="0">
                  <a:pos x="83" y="452"/>
                </a:cxn>
                <a:cxn ang="0">
                  <a:pos x="116" y="470"/>
                </a:cxn>
                <a:cxn ang="0">
                  <a:pos x="145" y="463"/>
                </a:cxn>
                <a:cxn ang="0">
                  <a:pos x="151" y="485"/>
                </a:cxn>
                <a:cxn ang="0">
                  <a:pos x="178" y="506"/>
                </a:cxn>
                <a:cxn ang="0">
                  <a:pos x="218" y="533"/>
                </a:cxn>
                <a:cxn ang="0">
                  <a:pos x="254" y="539"/>
                </a:cxn>
                <a:cxn ang="0">
                  <a:pos x="281" y="524"/>
                </a:cxn>
                <a:cxn ang="0">
                  <a:pos x="292" y="441"/>
                </a:cxn>
                <a:cxn ang="0">
                  <a:pos x="276" y="435"/>
                </a:cxn>
                <a:cxn ang="0">
                  <a:pos x="249" y="423"/>
                </a:cxn>
                <a:cxn ang="0">
                  <a:pos x="215" y="412"/>
                </a:cxn>
                <a:cxn ang="0">
                  <a:pos x="182" y="405"/>
                </a:cxn>
                <a:cxn ang="0">
                  <a:pos x="141" y="388"/>
                </a:cxn>
                <a:cxn ang="0">
                  <a:pos x="139" y="384"/>
                </a:cxn>
                <a:cxn ang="0">
                  <a:pos x="138" y="361"/>
                </a:cxn>
                <a:cxn ang="0">
                  <a:pos x="142" y="341"/>
                </a:cxn>
                <a:cxn ang="0">
                  <a:pos x="135" y="325"/>
                </a:cxn>
                <a:cxn ang="0">
                  <a:pos x="140" y="309"/>
                </a:cxn>
                <a:cxn ang="0">
                  <a:pos x="147" y="290"/>
                </a:cxn>
                <a:cxn ang="0">
                  <a:pos x="158" y="255"/>
                </a:cxn>
                <a:cxn ang="0">
                  <a:pos x="163" y="222"/>
                </a:cxn>
                <a:cxn ang="0">
                  <a:pos x="159" y="211"/>
                </a:cxn>
                <a:cxn ang="0">
                  <a:pos x="163" y="217"/>
                </a:cxn>
                <a:cxn ang="0">
                  <a:pos x="157" y="253"/>
                </a:cxn>
                <a:cxn ang="0">
                  <a:pos x="132" y="333"/>
                </a:cxn>
                <a:cxn ang="0">
                  <a:pos x="126" y="355"/>
                </a:cxn>
                <a:cxn ang="0">
                  <a:pos x="134" y="336"/>
                </a:cxn>
                <a:cxn ang="0">
                  <a:pos x="140" y="387"/>
                </a:cxn>
                <a:cxn ang="0">
                  <a:pos x="295" y="439"/>
                </a:cxn>
                <a:cxn ang="0">
                  <a:pos x="300" y="412"/>
                </a:cxn>
                <a:cxn ang="0">
                  <a:pos x="283" y="364"/>
                </a:cxn>
                <a:cxn ang="0">
                  <a:pos x="281" y="320"/>
                </a:cxn>
                <a:cxn ang="0">
                  <a:pos x="277" y="267"/>
                </a:cxn>
                <a:cxn ang="0">
                  <a:pos x="281" y="227"/>
                </a:cxn>
                <a:cxn ang="0">
                  <a:pos x="286" y="174"/>
                </a:cxn>
                <a:cxn ang="0">
                  <a:pos x="281" y="129"/>
                </a:cxn>
                <a:cxn ang="0">
                  <a:pos x="234" y="114"/>
                </a:cxn>
                <a:cxn ang="0">
                  <a:pos x="150" y="70"/>
                </a:cxn>
                <a:cxn ang="0">
                  <a:pos x="87" y="19"/>
                </a:cxn>
              </a:cxnLst>
              <a:rect l="0" t="0" r="r" b="b"/>
              <a:pathLst>
                <a:path w="343" h="557">
                  <a:moveTo>
                    <a:pt x="68" y="0"/>
                  </a:moveTo>
                  <a:lnTo>
                    <a:pt x="67" y="0"/>
                  </a:lnTo>
                  <a:lnTo>
                    <a:pt x="65" y="0"/>
                  </a:lnTo>
                  <a:lnTo>
                    <a:pt x="61" y="0"/>
                  </a:lnTo>
                  <a:lnTo>
                    <a:pt x="57" y="0"/>
                  </a:lnTo>
                  <a:lnTo>
                    <a:pt x="53" y="2"/>
                  </a:lnTo>
                  <a:lnTo>
                    <a:pt x="50" y="6"/>
                  </a:lnTo>
                  <a:lnTo>
                    <a:pt x="47" y="13"/>
                  </a:lnTo>
                  <a:lnTo>
                    <a:pt x="46" y="22"/>
                  </a:lnTo>
                  <a:lnTo>
                    <a:pt x="47" y="31"/>
                  </a:lnTo>
                  <a:lnTo>
                    <a:pt x="49" y="39"/>
                  </a:lnTo>
                  <a:lnTo>
                    <a:pt x="52" y="44"/>
                  </a:lnTo>
                  <a:lnTo>
                    <a:pt x="55" y="48"/>
                  </a:lnTo>
                  <a:lnTo>
                    <a:pt x="57" y="51"/>
                  </a:lnTo>
                  <a:lnTo>
                    <a:pt x="57" y="56"/>
                  </a:lnTo>
                  <a:lnTo>
                    <a:pt x="55" y="61"/>
                  </a:lnTo>
                  <a:lnTo>
                    <a:pt x="50" y="68"/>
                  </a:lnTo>
                  <a:lnTo>
                    <a:pt x="47" y="73"/>
                  </a:lnTo>
                  <a:lnTo>
                    <a:pt x="44" y="78"/>
                  </a:lnTo>
                  <a:lnTo>
                    <a:pt x="41" y="84"/>
                  </a:lnTo>
                  <a:lnTo>
                    <a:pt x="39" y="91"/>
                  </a:lnTo>
                  <a:lnTo>
                    <a:pt x="36" y="99"/>
                  </a:lnTo>
                  <a:lnTo>
                    <a:pt x="34" y="107"/>
                  </a:lnTo>
                  <a:lnTo>
                    <a:pt x="32" y="114"/>
                  </a:lnTo>
                  <a:lnTo>
                    <a:pt x="30" y="122"/>
                  </a:lnTo>
                  <a:lnTo>
                    <a:pt x="29" y="131"/>
                  </a:lnTo>
                  <a:lnTo>
                    <a:pt x="28" y="138"/>
                  </a:lnTo>
                  <a:lnTo>
                    <a:pt x="27" y="145"/>
                  </a:lnTo>
                  <a:lnTo>
                    <a:pt x="26" y="153"/>
                  </a:lnTo>
                  <a:lnTo>
                    <a:pt x="25" y="160"/>
                  </a:lnTo>
                  <a:lnTo>
                    <a:pt x="24" y="166"/>
                  </a:lnTo>
                  <a:lnTo>
                    <a:pt x="23" y="171"/>
                  </a:lnTo>
                  <a:lnTo>
                    <a:pt x="22" y="176"/>
                  </a:lnTo>
                  <a:lnTo>
                    <a:pt x="22" y="184"/>
                  </a:lnTo>
                  <a:lnTo>
                    <a:pt x="23" y="193"/>
                  </a:lnTo>
                  <a:lnTo>
                    <a:pt x="24" y="203"/>
                  </a:lnTo>
                  <a:lnTo>
                    <a:pt x="26" y="213"/>
                  </a:lnTo>
                  <a:lnTo>
                    <a:pt x="26" y="223"/>
                  </a:lnTo>
                  <a:lnTo>
                    <a:pt x="26" y="233"/>
                  </a:lnTo>
                  <a:lnTo>
                    <a:pt x="24" y="243"/>
                  </a:lnTo>
                  <a:lnTo>
                    <a:pt x="19" y="254"/>
                  </a:lnTo>
                  <a:lnTo>
                    <a:pt x="16" y="260"/>
                  </a:lnTo>
                  <a:lnTo>
                    <a:pt x="12" y="266"/>
                  </a:lnTo>
                  <a:lnTo>
                    <a:pt x="10" y="272"/>
                  </a:lnTo>
                  <a:lnTo>
                    <a:pt x="7" y="279"/>
                  </a:lnTo>
                  <a:lnTo>
                    <a:pt x="5" y="285"/>
                  </a:lnTo>
                  <a:lnTo>
                    <a:pt x="4" y="292"/>
                  </a:lnTo>
                  <a:lnTo>
                    <a:pt x="2" y="299"/>
                  </a:lnTo>
                  <a:lnTo>
                    <a:pt x="1" y="305"/>
                  </a:lnTo>
                  <a:lnTo>
                    <a:pt x="0" y="312"/>
                  </a:lnTo>
                  <a:lnTo>
                    <a:pt x="0" y="318"/>
                  </a:lnTo>
                  <a:lnTo>
                    <a:pt x="0" y="324"/>
                  </a:lnTo>
                  <a:lnTo>
                    <a:pt x="1" y="329"/>
                  </a:lnTo>
                  <a:lnTo>
                    <a:pt x="2" y="335"/>
                  </a:lnTo>
                  <a:lnTo>
                    <a:pt x="3" y="339"/>
                  </a:lnTo>
                  <a:lnTo>
                    <a:pt x="5" y="344"/>
                  </a:lnTo>
                  <a:lnTo>
                    <a:pt x="8" y="348"/>
                  </a:lnTo>
                  <a:lnTo>
                    <a:pt x="14" y="355"/>
                  </a:lnTo>
                  <a:lnTo>
                    <a:pt x="23" y="365"/>
                  </a:lnTo>
                  <a:lnTo>
                    <a:pt x="33" y="375"/>
                  </a:lnTo>
                  <a:lnTo>
                    <a:pt x="43" y="386"/>
                  </a:lnTo>
                  <a:lnTo>
                    <a:pt x="54" y="397"/>
                  </a:lnTo>
                  <a:lnTo>
                    <a:pt x="62" y="407"/>
                  </a:lnTo>
                  <a:lnTo>
                    <a:pt x="69" y="416"/>
                  </a:lnTo>
                  <a:lnTo>
                    <a:pt x="72" y="423"/>
                  </a:lnTo>
                  <a:lnTo>
                    <a:pt x="73" y="430"/>
                  </a:lnTo>
                  <a:lnTo>
                    <a:pt x="75" y="436"/>
                  </a:lnTo>
                  <a:lnTo>
                    <a:pt x="77" y="442"/>
                  </a:lnTo>
                  <a:lnTo>
                    <a:pt x="80" y="447"/>
                  </a:lnTo>
                  <a:lnTo>
                    <a:pt x="83" y="452"/>
                  </a:lnTo>
                  <a:lnTo>
                    <a:pt x="87" y="457"/>
                  </a:lnTo>
                  <a:lnTo>
                    <a:pt x="92" y="462"/>
                  </a:lnTo>
                  <a:lnTo>
                    <a:pt x="100" y="466"/>
                  </a:lnTo>
                  <a:lnTo>
                    <a:pt x="108" y="469"/>
                  </a:lnTo>
                  <a:lnTo>
                    <a:pt x="116" y="470"/>
                  </a:lnTo>
                  <a:lnTo>
                    <a:pt x="124" y="470"/>
                  </a:lnTo>
                  <a:lnTo>
                    <a:pt x="131" y="468"/>
                  </a:lnTo>
                  <a:lnTo>
                    <a:pt x="138" y="467"/>
                  </a:lnTo>
                  <a:lnTo>
                    <a:pt x="143" y="464"/>
                  </a:lnTo>
                  <a:lnTo>
                    <a:pt x="145" y="463"/>
                  </a:lnTo>
                  <a:lnTo>
                    <a:pt x="146" y="462"/>
                  </a:lnTo>
                  <a:lnTo>
                    <a:pt x="146" y="481"/>
                  </a:lnTo>
                  <a:lnTo>
                    <a:pt x="147" y="481"/>
                  </a:lnTo>
                  <a:lnTo>
                    <a:pt x="148" y="483"/>
                  </a:lnTo>
                  <a:lnTo>
                    <a:pt x="151" y="485"/>
                  </a:lnTo>
                  <a:lnTo>
                    <a:pt x="154" y="488"/>
                  </a:lnTo>
                  <a:lnTo>
                    <a:pt x="159" y="492"/>
                  </a:lnTo>
                  <a:lnTo>
                    <a:pt x="164" y="496"/>
                  </a:lnTo>
                  <a:lnTo>
                    <a:pt x="171" y="501"/>
                  </a:lnTo>
                  <a:lnTo>
                    <a:pt x="178" y="506"/>
                  </a:lnTo>
                  <a:lnTo>
                    <a:pt x="187" y="511"/>
                  </a:lnTo>
                  <a:lnTo>
                    <a:pt x="195" y="517"/>
                  </a:lnTo>
                  <a:lnTo>
                    <a:pt x="202" y="523"/>
                  </a:lnTo>
                  <a:lnTo>
                    <a:pt x="210" y="529"/>
                  </a:lnTo>
                  <a:lnTo>
                    <a:pt x="218" y="533"/>
                  </a:lnTo>
                  <a:lnTo>
                    <a:pt x="225" y="538"/>
                  </a:lnTo>
                  <a:lnTo>
                    <a:pt x="232" y="540"/>
                  </a:lnTo>
                  <a:lnTo>
                    <a:pt x="239" y="541"/>
                  </a:lnTo>
                  <a:lnTo>
                    <a:pt x="246" y="540"/>
                  </a:lnTo>
                  <a:lnTo>
                    <a:pt x="254" y="539"/>
                  </a:lnTo>
                  <a:lnTo>
                    <a:pt x="260" y="535"/>
                  </a:lnTo>
                  <a:lnTo>
                    <a:pt x="267" y="532"/>
                  </a:lnTo>
                  <a:lnTo>
                    <a:pt x="273" y="529"/>
                  </a:lnTo>
                  <a:lnTo>
                    <a:pt x="278" y="526"/>
                  </a:lnTo>
                  <a:lnTo>
                    <a:pt x="281" y="524"/>
                  </a:lnTo>
                  <a:lnTo>
                    <a:pt x="282" y="523"/>
                  </a:lnTo>
                  <a:lnTo>
                    <a:pt x="278" y="548"/>
                  </a:lnTo>
                  <a:lnTo>
                    <a:pt x="328" y="556"/>
                  </a:lnTo>
                  <a:lnTo>
                    <a:pt x="342" y="444"/>
                  </a:lnTo>
                  <a:lnTo>
                    <a:pt x="292" y="441"/>
                  </a:lnTo>
                  <a:lnTo>
                    <a:pt x="285" y="484"/>
                  </a:lnTo>
                  <a:lnTo>
                    <a:pt x="282" y="437"/>
                  </a:lnTo>
                  <a:lnTo>
                    <a:pt x="281" y="437"/>
                  </a:lnTo>
                  <a:lnTo>
                    <a:pt x="279" y="436"/>
                  </a:lnTo>
                  <a:lnTo>
                    <a:pt x="276" y="435"/>
                  </a:lnTo>
                  <a:lnTo>
                    <a:pt x="272" y="433"/>
                  </a:lnTo>
                  <a:lnTo>
                    <a:pt x="267" y="431"/>
                  </a:lnTo>
                  <a:lnTo>
                    <a:pt x="261" y="428"/>
                  </a:lnTo>
                  <a:lnTo>
                    <a:pt x="256" y="425"/>
                  </a:lnTo>
                  <a:lnTo>
                    <a:pt x="249" y="423"/>
                  </a:lnTo>
                  <a:lnTo>
                    <a:pt x="243" y="420"/>
                  </a:lnTo>
                  <a:lnTo>
                    <a:pt x="235" y="418"/>
                  </a:lnTo>
                  <a:lnTo>
                    <a:pt x="229" y="416"/>
                  </a:lnTo>
                  <a:lnTo>
                    <a:pt x="222" y="414"/>
                  </a:lnTo>
                  <a:lnTo>
                    <a:pt x="215" y="412"/>
                  </a:lnTo>
                  <a:lnTo>
                    <a:pt x="209" y="410"/>
                  </a:lnTo>
                  <a:lnTo>
                    <a:pt x="204" y="410"/>
                  </a:lnTo>
                  <a:lnTo>
                    <a:pt x="200" y="409"/>
                  </a:lnTo>
                  <a:lnTo>
                    <a:pt x="191" y="408"/>
                  </a:lnTo>
                  <a:lnTo>
                    <a:pt x="182" y="405"/>
                  </a:lnTo>
                  <a:lnTo>
                    <a:pt x="171" y="402"/>
                  </a:lnTo>
                  <a:lnTo>
                    <a:pt x="161" y="398"/>
                  </a:lnTo>
                  <a:lnTo>
                    <a:pt x="152" y="394"/>
                  </a:lnTo>
                  <a:lnTo>
                    <a:pt x="146" y="391"/>
                  </a:lnTo>
                  <a:lnTo>
                    <a:pt x="141" y="388"/>
                  </a:lnTo>
                  <a:lnTo>
                    <a:pt x="140" y="387"/>
                  </a:lnTo>
                  <a:lnTo>
                    <a:pt x="103" y="409"/>
                  </a:lnTo>
                  <a:lnTo>
                    <a:pt x="140" y="387"/>
                  </a:lnTo>
                  <a:lnTo>
                    <a:pt x="139" y="386"/>
                  </a:lnTo>
                  <a:lnTo>
                    <a:pt x="139" y="384"/>
                  </a:lnTo>
                  <a:lnTo>
                    <a:pt x="138" y="381"/>
                  </a:lnTo>
                  <a:lnTo>
                    <a:pt x="137" y="376"/>
                  </a:lnTo>
                  <a:lnTo>
                    <a:pt x="137" y="372"/>
                  </a:lnTo>
                  <a:lnTo>
                    <a:pt x="137" y="366"/>
                  </a:lnTo>
                  <a:lnTo>
                    <a:pt x="138" y="361"/>
                  </a:lnTo>
                  <a:lnTo>
                    <a:pt x="140" y="355"/>
                  </a:lnTo>
                  <a:lnTo>
                    <a:pt x="142" y="350"/>
                  </a:lnTo>
                  <a:lnTo>
                    <a:pt x="143" y="346"/>
                  </a:lnTo>
                  <a:lnTo>
                    <a:pt x="143" y="343"/>
                  </a:lnTo>
                  <a:lnTo>
                    <a:pt x="142" y="341"/>
                  </a:lnTo>
                  <a:lnTo>
                    <a:pt x="141" y="338"/>
                  </a:lnTo>
                  <a:lnTo>
                    <a:pt x="139" y="336"/>
                  </a:lnTo>
                  <a:lnTo>
                    <a:pt x="138" y="333"/>
                  </a:lnTo>
                  <a:lnTo>
                    <a:pt x="136" y="329"/>
                  </a:lnTo>
                  <a:lnTo>
                    <a:pt x="135" y="325"/>
                  </a:lnTo>
                  <a:lnTo>
                    <a:pt x="135" y="323"/>
                  </a:lnTo>
                  <a:lnTo>
                    <a:pt x="136" y="319"/>
                  </a:lnTo>
                  <a:lnTo>
                    <a:pt x="137" y="316"/>
                  </a:lnTo>
                  <a:lnTo>
                    <a:pt x="139" y="313"/>
                  </a:lnTo>
                  <a:lnTo>
                    <a:pt x="140" y="309"/>
                  </a:lnTo>
                  <a:lnTo>
                    <a:pt x="142" y="306"/>
                  </a:lnTo>
                  <a:lnTo>
                    <a:pt x="143" y="302"/>
                  </a:lnTo>
                  <a:lnTo>
                    <a:pt x="143" y="299"/>
                  </a:lnTo>
                  <a:lnTo>
                    <a:pt x="145" y="295"/>
                  </a:lnTo>
                  <a:lnTo>
                    <a:pt x="147" y="290"/>
                  </a:lnTo>
                  <a:lnTo>
                    <a:pt x="149" y="284"/>
                  </a:lnTo>
                  <a:lnTo>
                    <a:pt x="151" y="277"/>
                  </a:lnTo>
                  <a:lnTo>
                    <a:pt x="153" y="270"/>
                  </a:lnTo>
                  <a:lnTo>
                    <a:pt x="155" y="263"/>
                  </a:lnTo>
                  <a:lnTo>
                    <a:pt x="158" y="255"/>
                  </a:lnTo>
                  <a:lnTo>
                    <a:pt x="160" y="247"/>
                  </a:lnTo>
                  <a:lnTo>
                    <a:pt x="161" y="240"/>
                  </a:lnTo>
                  <a:lnTo>
                    <a:pt x="162" y="233"/>
                  </a:lnTo>
                  <a:lnTo>
                    <a:pt x="163" y="228"/>
                  </a:lnTo>
                  <a:lnTo>
                    <a:pt x="163" y="222"/>
                  </a:lnTo>
                  <a:lnTo>
                    <a:pt x="162" y="218"/>
                  </a:lnTo>
                  <a:lnTo>
                    <a:pt x="160" y="214"/>
                  </a:lnTo>
                  <a:lnTo>
                    <a:pt x="157" y="212"/>
                  </a:lnTo>
                  <a:lnTo>
                    <a:pt x="158" y="211"/>
                  </a:lnTo>
                  <a:lnTo>
                    <a:pt x="159" y="211"/>
                  </a:lnTo>
                  <a:lnTo>
                    <a:pt x="160" y="211"/>
                  </a:lnTo>
                  <a:lnTo>
                    <a:pt x="161" y="211"/>
                  </a:lnTo>
                  <a:lnTo>
                    <a:pt x="162" y="212"/>
                  </a:lnTo>
                  <a:lnTo>
                    <a:pt x="163" y="213"/>
                  </a:lnTo>
                  <a:lnTo>
                    <a:pt x="163" y="217"/>
                  </a:lnTo>
                  <a:lnTo>
                    <a:pt x="163" y="220"/>
                  </a:lnTo>
                  <a:lnTo>
                    <a:pt x="163" y="226"/>
                  </a:lnTo>
                  <a:lnTo>
                    <a:pt x="162" y="232"/>
                  </a:lnTo>
                  <a:lnTo>
                    <a:pt x="160" y="242"/>
                  </a:lnTo>
                  <a:lnTo>
                    <a:pt x="157" y="253"/>
                  </a:lnTo>
                  <a:lnTo>
                    <a:pt x="153" y="267"/>
                  </a:lnTo>
                  <a:lnTo>
                    <a:pt x="149" y="283"/>
                  </a:lnTo>
                  <a:lnTo>
                    <a:pt x="143" y="302"/>
                  </a:lnTo>
                  <a:lnTo>
                    <a:pt x="137" y="320"/>
                  </a:lnTo>
                  <a:lnTo>
                    <a:pt x="132" y="333"/>
                  </a:lnTo>
                  <a:lnTo>
                    <a:pt x="129" y="343"/>
                  </a:lnTo>
                  <a:lnTo>
                    <a:pt x="127" y="351"/>
                  </a:lnTo>
                  <a:lnTo>
                    <a:pt x="126" y="355"/>
                  </a:lnTo>
                  <a:lnTo>
                    <a:pt x="125" y="358"/>
                  </a:lnTo>
                  <a:lnTo>
                    <a:pt x="126" y="355"/>
                  </a:lnTo>
                  <a:lnTo>
                    <a:pt x="127" y="353"/>
                  </a:lnTo>
                  <a:lnTo>
                    <a:pt x="129" y="349"/>
                  </a:lnTo>
                  <a:lnTo>
                    <a:pt x="130" y="344"/>
                  </a:lnTo>
                  <a:lnTo>
                    <a:pt x="132" y="340"/>
                  </a:lnTo>
                  <a:lnTo>
                    <a:pt x="134" y="336"/>
                  </a:lnTo>
                  <a:lnTo>
                    <a:pt x="135" y="332"/>
                  </a:lnTo>
                  <a:lnTo>
                    <a:pt x="136" y="330"/>
                  </a:lnTo>
                  <a:lnTo>
                    <a:pt x="136" y="329"/>
                  </a:lnTo>
                  <a:lnTo>
                    <a:pt x="140" y="355"/>
                  </a:lnTo>
                  <a:lnTo>
                    <a:pt x="140" y="387"/>
                  </a:lnTo>
                  <a:lnTo>
                    <a:pt x="200" y="409"/>
                  </a:lnTo>
                  <a:lnTo>
                    <a:pt x="282" y="437"/>
                  </a:lnTo>
                  <a:lnTo>
                    <a:pt x="292" y="441"/>
                  </a:lnTo>
                  <a:lnTo>
                    <a:pt x="293" y="440"/>
                  </a:lnTo>
                  <a:lnTo>
                    <a:pt x="295" y="439"/>
                  </a:lnTo>
                  <a:lnTo>
                    <a:pt x="297" y="436"/>
                  </a:lnTo>
                  <a:lnTo>
                    <a:pt x="300" y="432"/>
                  </a:lnTo>
                  <a:lnTo>
                    <a:pt x="301" y="426"/>
                  </a:lnTo>
                  <a:lnTo>
                    <a:pt x="302" y="420"/>
                  </a:lnTo>
                  <a:lnTo>
                    <a:pt x="300" y="412"/>
                  </a:lnTo>
                  <a:lnTo>
                    <a:pt x="296" y="402"/>
                  </a:lnTo>
                  <a:lnTo>
                    <a:pt x="291" y="391"/>
                  </a:lnTo>
                  <a:lnTo>
                    <a:pt x="288" y="382"/>
                  </a:lnTo>
                  <a:lnTo>
                    <a:pt x="285" y="373"/>
                  </a:lnTo>
                  <a:lnTo>
                    <a:pt x="283" y="364"/>
                  </a:lnTo>
                  <a:lnTo>
                    <a:pt x="282" y="356"/>
                  </a:lnTo>
                  <a:lnTo>
                    <a:pt x="282" y="348"/>
                  </a:lnTo>
                  <a:lnTo>
                    <a:pt x="282" y="339"/>
                  </a:lnTo>
                  <a:lnTo>
                    <a:pt x="282" y="329"/>
                  </a:lnTo>
                  <a:lnTo>
                    <a:pt x="281" y="320"/>
                  </a:lnTo>
                  <a:lnTo>
                    <a:pt x="281" y="311"/>
                  </a:lnTo>
                  <a:lnTo>
                    <a:pt x="280" y="300"/>
                  </a:lnTo>
                  <a:lnTo>
                    <a:pt x="279" y="289"/>
                  </a:lnTo>
                  <a:lnTo>
                    <a:pt x="278" y="278"/>
                  </a:lnTo>
                  <a:lnTo>
                    <a:pt x="277" y="267"/>
                  </a:lnTo>
                  <a:lnTo>
                    <a:pt x="277" y="257"/>
                  </a:lnTo>
                  <a:lnTo>
                    <a:pt x="278" y="247"/>
                  </a:lnTo>
                  <a:lnTo>
                    <a:pt x="279" y="242"/>
                  </a:lnTo>
                  <a:lnTo>
                    <a:pt x="280" y="234"/>
                  </a:lnTo>
                  <a:lnTo>
                    <a:pt x="281" y="227"/>
                  </a:lnTo>
                  <a:lnTo>
                    <a:pt x="282" y="217"/>
                  </a:lnTo>
                  <a:lnTo>
                    <a:pt x="284" y="207"/>
                  </a:lnTo>
                  <a:lnTo>
                    <a:pt x="285" y="196"/>
                  </a:lnTo>
                  <a:lnTo>
                    <a:pt x="285" y="185"/>
                  </a:lnTo>
                  <a:lnTo>
                    <a:pt x="286" y="174"/>
                  </a:lnTo>
                  <a:lnTo>
                    <a:pt x="286" y="163"/>
                  </a:lnTo>
                  <a:lnTo>
                    <a:pt x="286" y="152"/>
                  </a:lnTo>
                  <a:lnTo>
                    <a:pt x="285" y="143"/>
                  </a:lnTo>
                  <a:lnTo>
                    <a:pt x="283" y="136"/>
                  </a:lnTo>
                  <a:lnTo>
                    <a:pt x="281" y="129"/>
                  </a:lnTo>
                  <a:lnTo>
                    <a:pt x="277" y="124"/>
                  </a:lnTo>
                  <a:lnTo>
                    <a:pt x="273" y="120"/>
                  </a:lnTo>
                  <a:lnTo>
                    <a:pt x="267" y="119"/>
                  </a:lnTo>
                  <a:lnTo>
                    <a:pt x="251" y="117"/>
                  </a:lnTo>
                  <a:lnTo>
                    <a:pt x="234" y="114"/>
                  </a:lnTo>
                  <a:lnTo>
                    <a:pt x="217" y="108"/>
                  </a:lnTo>
                  <a:lnTo>
                    <a:pt x="200" y="100"/>
                  </a:lnTo>
                  <a:lnTo>
                    <a:pt x="184" y="91"/>
                  </a:lnTo>
                  <a:lnTo>
                    <a:pt x="167" y="81"/>
                  </a:lnTo>
                  <a:lnTo>
                    <a:pt x="150" y="70"/>
                  </a:lnTo>
                  <a:lnTo>
                    <a:pt x="136" y="59"/>
                  </a:lnTo>
                  <a:lnTo>
                    <a:pt x="122" y="48"/>
                  </a:lnTo>
                  <a:lnTo>
                    <a:pt x="108" y="38"/>
                  </a:lnTo>
                  <a:lnTo>
                    <a:pt x="97" y="28"/>
                  </a:lnTo>
                  <a:lnTo>
                    <a:pt x="87" y="19"/>
                  </a:lnTo>
                  <a:lnTo>
                    <a:pt x="80" y="11"/>
                  </a:lnTo>
                  <a:lnTo>
                    <a:pt x="73" y="5"/>
                  </a:lnTo>
                  <a:lnTo>
                    <a:pt x="70" y="2"/>
                  </a:lnTo>
                  <a:lnTo>
                    <a:pt x="68" y="0"/>
                  </a:lnTo>
                </a:path>
              </a:pathLst>
            </a:custGeom>
            <a:solidFill>
              <a:srgbClr val="D9D9D9"/>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52" name="Freeform 220"/>
            <p:cNvSpPr>
              <a:spLocks/>
            </p:cNvSpPr>
            <p:nvPr/>
          </p:nvSpPr>
          <p:spPr bwMode="auto">
            <a:xfrm>
              <a:off x="3129" y="2502"/>
              <a:ext cx="238" cy="216"/>
            </a:xfrm>
            <a:custGeom>
              <a:avLst/>
              <a:gdLst/>
              <a:ahLst/>
              <a:cxnLst>
                <a:cxn ang="0">
                  <a:pos x="62" y="0"/>
                </a:cxn>
                <a:cxn ang="0">
                  <a:pos x="47" y="22"/>
                </a:cxn>
                <a:cxn ang="0">
                  <a:pos x="58" y="52"/>
                </a:cxn>
                <a:cxn ang="0">
                  <a:pos x="45" y="79"/>
                </a:cxn>
                <a:cxn ang="0">
                  <a:pos x="33" y="115"/>
                </a:cxn>
                <a:cxn ang="0">
                  <a:pos x="26" y="155"/>
                </a:cxn>
                <a:cxn ang="0">
                  <a:pos x="22" y="186"/>
                </a:cxn>
                <a:cxn ang="0">
                  <a:pos x="26" y="236"/>
                </a:cxn>
                <a:cxn ang="0">
                  <a:pos x="10" y="275"/>
                </a:cxn>
                <a:cxn ang="0">
                  <a:pos x="1" y="308"/>
                </a:cxn>
                <a:cxn ang="0">
                  <a:pos x="2" y="339"/>
                </a:cxn>
                <a:cxn ang="0">
                  <a:pos x="23" y="369"/>
                </a:cxn>
                <a:cxn ang="0">
                  <a:pos x="70" y="420"/>
                </a:cxn>
                <a:cxn ang="0">
                  <a:pos x="81" y="452"/>
                </a:cxn>
                <a:cxn ang="0">
                  <a:pos x="110" y="474"/>
                </a:cxn>
                <a:cxn ang="0">
                  <a:pos x="145" y="469"/>
                </a:cxn>
                <a:cxn ang="0">
                  <a:pos x="151" y="488"/>
                </a:cxn>
                <a:cxn ang="0">
                  <a:pos x="174" y="506"/>
                </a:cxn>
                <a:cxn ang="0">
                  <a:pos x="214" y="535"/>
                </a:cxn>
                <a:cxn ang="0">
                  <a:pos x="250" y="546"/>
                </a:cxn>
                <a:cxn ang="0">
                  <a:pos x="283" y="532"/>
                </a:cxn>
                <a:cxn ang="0">
                  <a:pos x="348" y="449"/>
                </a:cxn>
                <a:cxn ang="0">
                  <a:pos x="284" y="441"/>
                </a:cxn>
                <a:cxn ang="0">
                  <a:pos x="260" y="430"/>
                </a:cxn>
                <a:cxn ang="0">
                  <a:pos x="226" y="418"/>
                </a:cxn>
                <a:cxn ang="0">
                  <a:pos x="194" y="412"/>
                </a:cxn>
                <a:cxn ang="0">
                  <a:pos x="149" y="395"/>
                </a:cxn>
                <a:cxn ang="0">
                  <a:pos x="141" y="390"/>
                </a:cxn>
                <a:cxn ang="0">
                  <a:pos x="139" y="370"/>
                </a:cxn>
                <a:cxn ang="0">
                  <a:pos x="145" y="347"/>
                </a:cxn>
                <a:cxn ang="0">
                  <a:pos x="138" y="333"/>
                </a:cxn>
                <a:cxn ang="0">
                  <a:pos x="141" y="316"/>
                </a:cxn>
                <a:cxn ang="0">
                  <a:pos x="148" y="298"/>
                </a:cxn>
                <a:cxn ang="0">
                  <a:pos x="158" y="266"/>
                </a:cxn>
                <a:cxn ang="0">
                  <a:pos x="166" y="230"/>
                </a:cxn>
                <a:cxn ang="0">
                  <a:pos x="161" y="213"/>
                </a:cxn>
                <a:cxn ang="0">
                  <a:pos x="166" y="215"/>
                </a:cxn>
                <a:cxn ang="0">
                  <a:pos x="163" y="245"/>
                </a:cxn>
                <a:cxn ang="0">
                  <a:pos x="139" y="323"/>
                </a:cxn>
                <a:cxn ang="0">
                  <a:pos x="127" y="362"/>
                </a:cxn>
                <a:cxn ang="0">
                  <a:pos x="134" y="344"/>
                </a:cxn>
                <a:cxn ang="0">
                  <a:pos x="142" y="359"/>
                </a:cxn>
                <a:cxn ang="0">
                  <a:pos x="298" y="445"/>
                </a:cxn>
                <a:cxn ang="0">
                  <a:pos x="307" y="425"/>
                </a:cxn>
                <a:cxn ang="0">
                  <a:pos x="290" y="377"/>
                </a:cxn>
                <a:cxn ang="0">
                  <a:pos x="287" y="333"/>
                </a:cxn>
                <a:cxn ang="0">
                  <a:pos x="283" y="281"/>
                </a:cxn>
                <a:cxn ang="0">
                  <a:pos x="285" y="237"/>
                </a:cxn>
                <a:cxn ang="0">
                  <a:pos x="290" y="187"/>
                </a:cxn>
                <a:cxn ang="0">
                  <a:pos x="288" y="137"/>
                </a:cxn>
                <a:cxn ang="0">
                  <a:pos x="255" y="118"/>
                </a:cxn>
                <a:cxn ang="0">
                  <a:pos x="170" y="82"/>
                </a:cxn>
                <a:cxn ang="0">
                  <a:pos x="99" y="28"/>
                </a:cxn>
                <a:cxn ang="0">
                  <a:pos x="69" y="0"/>
                </a:cxn>
              </a:cxnLst>
              <a:rect l="0" t="0" r="r" b="b"/>
              <a:pathLst>
                <a:path w="349" h="563">
                  <a:moveTo>
                    <a:pt x="69" y="0"/>
                  </a:moveTo>
                  <a:lnTo>
                    <a:pt x="69" y="0"/>
                  </a:lnTo>
                  <a:lnTo>
                    <a:pt x="68" y="0"/>
                  </a:lnTo>
                  <a:lnTo>
                    <a:pt x="66" y="0"/>
                  </a:lnTo>
                  <a:lnTo>
                    <a:pt x="62" y="0"/>
                  </a:lnTo>
                  <a:lnTo>
                    <a:pt x="58" y="0"/>
                  </a:lnTo>
                  <a:lnTo>
                    <a:pt x="54" y="2"/>
                  </a:lnTo>
                  <a:lnTo>
                    <a:pt x="51" y="6"/>
                  </a:lnTo>
                  <a:lnTo>
                    <a:pt x="48" y="13"/>
                  </a:lnTo>
                  <a:lnTo>
                    <a:pt x="47" y="22"/>
                  </a:lnTo>
                  <a:lnTo>
                    <a:pt x="48" y="31"/>
                  </a:lnTo>
                  <a:lnTo>
                    <a:pt x="50" y="39"/>
                  </a:lnTo>
                  <a:lnTo>
                    <a:pt x="53" y="44"/>
                  </a:lnTo>
                  <a:lnTo>
                    <a:pt x="56" y="49"/>
                  </a:lnTo>
                  <a:lnTo>
                    <a:pt x="58" y="52"/>
                  </a:lnTo>
                  <a:lnTo>
                    <a:pt x="58" y="57"/>
                  </a:lnTo>
                  <a:lnTo>
                    <a:pt x="56" y="62"/>
                  </a:lnTo>
                  <a:lnTo>
                    <a:pt x="51" y="69"/>
                  </a:lnTo>
                  <a:lnTo>
                    <a:pt x="48" y="74"/>
                  </a:lnTo>
                  <a:lnTo>
                    <a:pt x="45" y="79"/>
                  </a:lnTo>
                  <a:lnTo>
                    <a:pt x="42" y="85"/>
                  </a:lnTo>
                  <a:lnTo>
                    <a:pt x="40" y="92"/>
                  </a:lnTo>
                  <a:lnTo>
                    <a:pt x="37" y="100"/>
                  </a:lnTo>
                  <a:lnTo>
                    <a:pt x="35" y="108"/>
                  </a:lnTo>
                  <a:lnTo>
                    <a:pt x="33" y="115"/>
                  </a:lnTo>
                  <a:lnTo>
                    <a:pt x="31" y="123"/>
                  </a:lnTo>
                  <a:lnTo>
                    <a:pt x="30" y="132"/>
                  </a:lnTo>
                  <a:lnTo>
                    <a:pt x="28" y="139"/>
                  </a:lnTo>
                  <a:lnTo>
                    <a:pt x="27" y="147"/>
                  </a:lnTo>
                  <a:lnTo>
                    <a:pt x="26" y="155"/>
                  </a:lnTo>
                  <a:lnTo>
                    <a:pt x="25" y="162"/>
                  </a:lnTo>
                  <a:lnTo>
                    <a:pt x="24" y="168"/>
                  </a:lnTo>
                  <a:lnTo>
                    <a:pt x="23" y="173"/>
                  </a:lnTo>
                  <a:lnTo>
                    <a:pt x="22" y="178"/>
                  </a:lnTo>
                  <a:lnTo>
                    <a:pt x="22" y="186"/>
                  </a:lnTo>
                  <a:lnTo>
                    <a:pt x="23" y="195"/>
                  </a:lnTo>
                  <a:lnTo>
                    <a:pt x="24" y="205"/>
                  </a:lnTo>
                  <a:lnTo>
                    <a:pt x="26" y="215"/>
                  </a:lnTo>
                  <a:lnTo>
                    <a:pt x="26" y="225"/>
                  </a:lnTo>
                  <a:lnTo>
                    <a:pt x="26" y="236"/>
                  </a:lnTo>
                  <a:lnTo>
                    <a:pt x="24" y="246"/>
                  </a:lnTo>
                  <a:lnTo>
                    <a:pt x="19" y="257"/>
                  </a:lnTo>
                  <a:lnTo>
                    <a:pt x="16" y="263"/>
                  </a:lnTo>
                  <a:lnTo>
                    <a:pt x="12" y="269"/>
                  </a:lnTo>
                  <a:lnTo>
                    <a:pt x="10" y="275"/>
                  </a:lnTo>
                  <a:lnTo>
                    <a:pt x="7" y="282"/>
                  </a:lnTo>
                  <a:lnTo>
                    <a:pt x="5" y="288"/>
                  </a:lnTo>
                  <a:lnTo>
                    <a:pt x="4" y="295"/>
                  </a:lnTo>
                  <a:lnTo>
                    <a:pt x="2" y="302"/>
                  </a:lnTo>
                  <a:lnTo>
                    <a:pt x="1" y="308"/>
                  </a:lnTo>
                  <a:lnTo>
                    <a:pt x="0" y="315"/>
                  </a:lnTo>
                  <a:lnTo>
                    <a:pt x="0" y="321"/>
                  </a:lnTo>
                  <a:lnTo>
                    <a:pt x="0" y="328"/>
                  </a:lnTo>
                  <a:lnTo>
                    <a:pt x="1" y="333"/>
                  </a:lnTo>
                  <a:lnTo>
                    <a:pt x="2" y="339"/>
                  </a:lnTo>
                  <a:lnTo>
                    <a:pt x="3" y="343"/>
                  </a:lnTo>
                  <a:lnTo>
                    <a:pt x="5" y="348"/>
                  </a:lnTo>
                  <a:lnTo>
                    <a:pt x="8" y="352"/>
                  </a:lnTo>
                  <a:lnTo>
                    <a:pt x="14" y="359"/>
                  </a:lnTo>
                  <a:lnTo>
                    <a:pt x="23" y="369"/>
                  </a:lnTo>
                  <a:lnTo>
                    <a:pt x="34" y="379"/>
                  </a:lnTo>
                  <a:lnTo>
                    <a:pt x="44" y="390"/>
                  </a:lnTo>
                  <a:lnTo>
                    <a:pt x="55" y="401"/>
                  </a:lnTo>
                  <a:lnTo>
                    <a:pt x="63" y="411"/>
                  </a:lnTo>
                  <a:lnTo>
                    <a:pt x="70" y="420"/>
                  </a:lnTo>
                  <a:lnTo>
                    <a:pt x="73" y="428"/>
                  </a:lnTo>
                  <a:lnTo>
                    <a:pt x="74" y="435"/>
                  </a:lnTo>
                  <a:lnTo>
                    <a:pt x="76" y="441"/>
                  </a:lnTo>
                  <a:lnTo>
                    <a:pt x="78" y="447"/>
                  </a:lnTo>
                  <a:lnTo>
                    <a:pt x="81" y="452"/>
                  </a:lnTo>
                  <a:lnTo>
                    <a:pt x="84" y="457"/>
                  </a:lnTo>
                  <a:lnTo>
                    <a:pt x="89" y="462"/>
                  </a:lnTo>
                  <a:lnTo>
                    <a:pt x="94" y="467"/>
                  </a:lnTo>
                  <a:lnTo>
                    <a:pt x="102" y="471"/>
                  </a:lnTo>
                  <a:lnTo>
                    <a:pt x="110" y="474"/>
                  </a:lnTo>
                  <a:lnTo>
                    <a:pt x="118" y="475"/>
                  </a:lnTo>
                  <a:lnTo>
                    <a:pt x="126" y="475"/>
                  </a:lnTo>
                  <a:lnTo>
                    <a:pt x="133" y="473"/>
                  </a:lnTo>
                  <a:lnTo>
                    <a:pt x="140" y="472"/>
                  </a:lnTo>
                  <a:lnTo>
                    <a:pt x="145" y="469"/>
                  </a:lnTo>
                  <a:lnTo>
                    <a:pt x="148" y="468"/>
                  </a:lnTo>
                  <a:lnTo>
                    <a:pt x="149" y="467"/>
                  </a:lnTo>
                  <a:lnTo>
                    <a:pt x="149" y="486"/>
                  </a:lnTo>
                  <a:lnTo>
                    <a:pt x="150" y="486"/>
                  </a:lnTo>
                  <a:lnTo>
                    <a:pt x="151" y="488"/>
                  </a:lnTo>
                  <a:lnTo>
                    <a:pt x="154" y="490"/>
                  </a:lnTo>
                  <a:lnTo>
                    <a:pt x="157" y="493"/>
                  </a:lnTo>
                  <a:lnTo>
                    <a:pt x="162" y="497"/>
                  </a:lnTo>
                  <a:lnTo>
                    <a:pt x="167" y="501"/>
                  </a:lnTo>
                  <a:lnTo>
                    <a:pt x="174" y="506"/>
                  </a:lnTo>
                  <a:lnTo>
                    <a:pt x="181" y="511"/>
                  </a:lnTo>
                  <a:lnTo>
                    <a:pt x="190" y="517"/>
                  </a:lnTo>
                  <a:lnTo>
                    <a:pt x="198" y="523"/>
                  </a:lnTo>
                  <a:lnTo>
                    <a:pt x="206" y="529"/>
                  </a:lnTo>
                  <a:lnTo>
                    <a:pt x="214" y="535"/>
                  </a:lnTo>
                  <a:lnTo>
                    <a:pt x="222" y="539"/>
                  </a:lnTo>
                  <a:lnTo>
                    <a:pt x="229" y="544"/>
                  </a:lnTo>
                  <a:lnTo>
                    <a:pt x="236" y="546"/>
                  </a:lnTo>
                  <a:lnTo>
                    <a:pt x="243" y="547"/>
                  </a:lnTo>
                  <a:lnTo>
                    <a:pt x="250" y="546"/>
                  </a:lnTo>
                  <a:lnTo>
                    <a:pt x="258" y="545"/>
                  </a:lnTo>
                  <a:lnTo>
                    <a:pt x="265" y="541"/>
                  </a:lnTo>
                  <a:lnTo>
                    <a:pt x="272" y="538"/>
                  </a:lnTo>
                  <a:lnTo>
                    <a:pt x="278" y="535"/>
                  </a:lnTo>
                  <a:lnTo>
                    <a:pt x="283" y="532"/>
                  </a:lnTo>
                  <a:lnTo>
                    <a:pt x="286" y="530"/>
                  </a:lnTo>
                  <a:lnTo>
                    <a:pt x="287" y="529"/>
                  </a:lnTo>
                  <a:lnTo>
                    <a:pt x="283" y="554"/>
                  </a:lnTo>
                  <a:lnTo>
                    <a:pt x="334" y="562"/>
                  </a:lnTo>
                  <a:lnTo>
                    <a:pt x="348" y="449"/>
                  </a:lnTo>
                  <a:lnTo>
                    <a:pt x="297" y="446"/>
                  </a:lnTo>
                  <a:lnTo>
                    <a:pt x="290" y="489"/>
                  </a:lnTo>
                  <a:lnTo>
                    <a:pt x="287" y="442"/>
                  </a:lnTo>
                  <a:lnTo>
                    <a:pt x="286" y="442"/>
                  </a:lnTo>
                  <a:lnTo>
                    <a:pt x="284" y="441"/>
                  </a:lnTo>
                  <a:lnTo>
                    <a:pt x="281" y="440"/>
                  </a:lnTo>
                  <a:lnTo>
                    <a:pt x="277" y="438"/>
                  </a:lnTo>
                  <a:lnTo>
                    <a:pt x="272" y="436"/>
                  </a:lnTo>
                  <a:lnTo>
                    <a:pt x="266" y="433"/>
                  </a:lnTo>
                  <a:lnTo>
                    <a:pt x="260" y="430"/>
                  </a:lnTo>
                  <a:lnTo>
                    <a:pt x="253" y="428"/>
                  </a:lnTo>
                  <a:lnTo>
                    <a:pt x="247" y="425"/>
                  </a:lnTo>
                  <a:lnTo>
                    <a:pt x="239" y="423"/>
                  </a:lnTo>
                  <a:lnTo>
                    <a:pt x="233" y="420"/>
                  </a:lnTo>
                  <a:lnTo>
                    <a:pt x="226" y="418"/>
                  </a:lnTo>
                  <a:lnTo>
                    <a:pt x="219" y="416"/>
                  </a:lnTo>
                  <a:lnTo>
                    <a:pt x="213" y="414"/>
                  </a:lnTo>
                  <a:lnTo>
                    <a:pt x="208" y="414"/>
                  </a:lnTo>
                  <a:lnTo>
                    <a:pt x="203" y="413"/>
                  </a:lnTo>
                  <a:lnTo>
                    <a:pt x="194" y="412"/>
                  </a:lnTo>
                  <a:lnTo>
                    <a:pt x="185" y="409"/>
                  </a:lnTo>
                  <a:lnTo>
                    <a:pt x="174" y="406"/>
                  </a:lnTo>
                  <a:lnTo>
                    <a:pt x="164" y="402"/>
                  </a:lnTo>
                  <a:lnTo>
                    <a:pt x="155" y="398"/>
                  </a:lnTo>
                  <a:lnTo>
                    <a:pt x="149" y="395"/>
                  </a:lnTo>
                  <a:lnTo>
                    <a:pt x="143" y="392"/>
                  </a:lnTo>
                  <a:lnTo>
                    <a:pt x="142" y="391"/>
                  </a:lnTo>
                  <a:lnTo>
                    <a:pt x="105" y="413"/>
                  </a:lnTo>
                  <a:lnTo>
                    <a:pt x="142" y="391"/>
                  </a:lnTo>
                  <a:lnTo>
                    <a:pt x="141" y="390"/>
                  </a:lnTo>
                  <a:lnTo>
                    <a:pt x="141" y="388"/>
                  </a:lnTo>
                  <a:lnTo>
                    <a:pt x="140" y="385"/>
                  </a:lnTo>
                  <a:lnTo>
                    <a:pt x="139" y="380"/>
                  </a:lnTo>
                  <a:lnTo>
                    <a:pt x="139" y="376"/>
                  </a:lnTo>
                  <a:lnTo>
                    <a:pt x="139" y="370"/>
                  </a:lnTo>
                  <a:lnTo>
                    <a:pt x="140" y="365"/>
                  </a:lnTo>
                  <a:lnTo>
                    <a:pt x="142" y="359"/>
                  </a:lnTo>
                  <a:lnTo>
                    <a:pt x="144" y="354"/>
                  </a:lnTo>
                  <a:lnTo>
                    <a:pt x="145" y="350"/>
                  </a:lnTo>
                  <a:lnTo>
                    <a:pt x="145" y="347"/>
                  </a:lnTo>
                  <a:lnTo>
                    <a:pt x="144" y="345"/>
                  </a:lnTo>
                  <a:lnTo>
                    <a:pt x="143" y="342"/>
                  </a:lnTo>
                  <a:lnTo>
                    <a:pt x="141" y="340"/>
                  </a:lnTo>
                  <a:lnTo>
                    <a:pt x="140" y="337"/>
                  </a:lnTo>
                  <a:lnTo>
                    <a:pt x="138" y="333"/>
                  </a:lnTo>
                  <a:lnTo>
                    <a:pt x="137" y="329"/>
                  </a:lnTo>
                  <a:lnTo>
                    <a:pt x="137" y="326"/>
                  </a:lnTo>
                  <a:lnTo>
                    <a:pt x="138" y="322"/>
                  </a:lnTo>
                  <a:lnTo>
                    <a:pt x="139" y="319"/>
                  </a:lnTo>
                  <a:lnTo>
                    <a:pt x="141" y="316"/>
                  </a:lnTo>
                  <a:lnTo>
                    <a:pt x="142" y="312"/>
                  </a:lnTo>
                  <a:lnTo>
                    <a:pt x="144" y="309"/>
                  </a:lnTo>
                  <a:lnTo>
                    <a:pt x="145" y="305"/>
                  </a:lnTo>
                  <a:lnTo>
                    <a:pt x="146" y="302"/>
                  </a:lnTo>
                  <a:lnTo>
                    <a:pt x="148" y="298"/>
                  </a:lnTo>
                  <a:lnTo>
                    <a:pt x="150" y="293"/>
                  </a:lnTo>
                  <a:lnTo>
                    <a:pt x="152" y="287"/>
                  </a:lnTo>
                  <a:lnTo>
                    <a:pt x="154" y="280"/>
                  </a:lnTo>
                  <a:lnTo>
                    <a:pt x="156" y="273"/>
                  </a:lnTo>
                  <a:lnTo>
                    <a:pt x="158" y="266"/>
                  </a:lnTo>
                  <a:lnTo>
                    <a:pt x="161" y="258"/>
                  </a:lnTo>
                  <a:lnTo>
                    <a:pt x="163" y="250"/>
                  </a:lnTo>
                  <a:lnTo>
                    <a:pt x="164" y="243"/>
                  </a:lnTo>
                  <a:lnTo>
                    <a:pt x="165" y="236"/>
                  </a:lnTo>
                  <a:lnTo>
                    <a:pt x="166" y="230"/>
                  </a:lnTo>
                  <a:lnTo>
                    <a:pt x="166" y="224"/>
                  </a:lnTo>
                  <a:lnTo>
                    <a:pt x="165" y="220"/>
                  </a:lnTo>
                  <a:lnTo>
                    <a:pt x="163" y="216"/>
                  </a:lnTo>
                  <a:lnTo>
                    <a:pt x="160" y="214"/>
                  </a:lnTo>
                  <a:lnTo>
                    <a:pt x="161" y="213"/>
                  </a:lnTo>
                  <a:lnTo>
                    <a:pt x="162" y="213"/>
                  </a:lnTo>
                  <a:lnTo>
                    <a:pt x="163" y="213"/>
                  </a:lnTo>
                  <a:lnTo>
                    <a:pt x="164" y="213"/>
                  </a:lnTo>
                  <a:lnTo>
                    <a:pt x="165" y="214"/>
                  </a:lnTo>
                  <a:lnTo>
                    <a:pt x="166" y="215"/>
                  </a:lnTo>
                  <a:lnTo>
                    <a:pt x="166" y="219"/>
                  </a:lnTo>
                  <a:lnTo>
                    <a:pt x="166" y="222"/>
                  </a:lnTo>
                  <a:lnTo>
                    <a:pt x="166" y="228"/>
                  </a:lnTo>
                  <a:lnTo>
                    <a:pt x="165" y="235"/>
                  </a:lnTo>
                  <a:lnTo>
                    <a:pt x="163" y="245"/>
                  </a:lnTo>
                  <a:lnTo>
                    <a:pt x="160" y="256"/>
                  </a:lnTo>
                  <a:lnTo>
                    <a:pt x="156" y="270"/>
                  </a:lnTo>
                  <a:lnTo>
                    <a:pt x="152" y="286"/>
                  </a:lnTo>
                  <a:lnTo>
                    <a:pt x="145" y="305"/>
                  </a:lnTo>
                  <a:lnTo>
                    <a:pt x="139" y="323"/>
                  </a:lnTo>
                  <a:lnTo>
                    <a:pt x="134" y="337"/>
                  </a:lnTo>
                  <a:lnTo>
                    <a:pt x="131" y="347"/>
                  </a:lnTo>
                  <a:lnTo>
                    <a:pt x="129" y="355"/>
                  </a:lnTo>
                  <a:lnTo>
                    <a:pt x="128" y="359"/>
                  </a:lnTo>
                  <a:lnTo>
                    <a:pt x="127" y="362"/>
                  </a:lnTo>
                  <a:lnTo>
                    <a:pt x="128" y="359"/>
                  </a:lnTo>
                  <a:lnTo>
                    <a:pt x="129" y="357"/>
                  </a:lnTo>
                  <a:lnTo>
                    <a:pt x="131" y="353"/>
                  </a:lnTo>
                  <a:lnTo>
                    <a:pt x="132" y="348"/>
                  </a:lnTo>
                  <a:lnTo>
                    <a:pt x="134" y="344"/>
                  </a:lnTo>
                  <a:lnTo>
                    <a:pt x="136" y="340"/>
                  </a:lnTo>
                  <a:lnTo>
                    <a:pt x="137" y="336"/>
                  </a:lnTo>
                  <a:lnTo>
                    <a:pt x="138" y="334"/>
                  </a:lnTo>
                  <a:lnTo>
                    <a:pt x="138" y="333"/>
                  </a:lnTo>
                  <a:lnTo>
                    <a:pt x="142" y="359"/>
                  </a:lnTo>
                  <a:lnTo>
                    <a:pt x="142" y="391"/>
                  </a:lnTo>
                  <a:lnTo>
                    <a:pt x="203" y="413"/>
                  </a:lnTo>
                  <a:lnTo>
                    <a:pt x="287" y="442"/>
                  </a:lnTo>
                  <a:lnTo>
                    <a:pt x="297" y="446"/>
                  </a:lnTo>
                  <a:lnTo>
                    <a:pt x="298" y="445"/>
                  </a:lnTo>
                  <a:lnTo>
                    <a:pt x="300" y="444"/>
                  </a:lnTo>
                  <a:lnTo>
                    <a:pt x="302" y="441"/>
                  </a:lnTo>
                  <a:lnTo>
                    <a:pt x="305" y="437"/>
                  </a:lnTo>
                  <a:lnTo>
                    <a:pt x="306" y="431"/>
                  </a:lnTo>
                  <a:lnTo>
                    <a:pt x="307" y="425"/>
                  </a:lnTo>
                  <a:lnTo>
                    <a:pt x="305" y="416"/>
                  </a:lnTo>
                  <a:lnTo>
                    <a:pt x="301" y="406"/>
                  </a:lnTo>
                  <a:lnTo>
                    <a:pt x="296" y="395"/>
                  </a:lnTo>
                  <a:lnTo>
                    <a:pt x="293" y="386"/>
                  </a:lnTo>
                  <a:lnTo>
                    <a:pt x="290" y="377"/>
                  </a:lnTo>
                  <a:lnTo>
                    <a:pt x="288" y="368"/>
                  </a:lnTo>
                  <a:lnTo>
                    <a:pt x="287" y="360"/>
                  </a:lnTo>
                  <a:lnTo>
                    <a:pt x="287" y="352"/>
                  </a:lnTo>
                  <a:lnTo>
                    <a:pt x="287" y="343"/>
                  </a:lnTo>
                  <a:lnTo>
                    <a:pt x="287" y="333"/>
                  </a:lnTo>
                  <a:lnTo>
                    <a:pt x="286" y="323"/>
                  </a:lnTo>
                  <a:lnTo>
                    <a:pt x="286" y="314"/>
                  </a:lnTo>
                  <a:lnTo>
                    <a:pt x="285" y="303"/>
                  </a:lnTo>
                  <a:lnTo>
                    <a:pt x="284" y="292"/>
                  </a:lnTo>
                  <a:lnTo>
                    <a:pt x="283" y="281"/>
                  </a:lnTo>
                  <a:lnTo>
                    <a:pt x="282" y="270"/>
                  </a:lnTo>
                  <a:lnTo>
                    <a:pt x="282" y="260"/>
                  </a:lnTo>
                  <a:lnTo>
                    <a:pt x="283" y="250"/>
                  </a:lnTo>
                  <a:lnTo>
                    <a:pt x="284" y="245"/>
                  </a:lnTo>
                  <a:lnTo>
                    <a:pt x="285" y="237"/>
                  </a:lnTo>
                  <a:lnTo>
                    <a:pt x="286" y="229"/>
                  </a:lnTo>
                  <a:lnTo>
                    <a:pt x="287" y="219"/>
                  </a:lnTo>
                  <a:lnTo>
                    <a:pt x="289" y="209"/>
                  </a:lnTo>
                  <a:lnTo>
                    <a:pt x="290" y="198"/>
                  </a:lnTo>
                  <a:lnTo>
                    <a:pt x="290" y="187"/>
                  </a:lnTo>
                  <a:lnTo>
                    <a:pt x="291" y="176"/>
                  </a:lnTo>
                  <a:lnTo>
                    <a:pt x="291" y="165"/>
                  </a:lnTo>
                  <a:lnTo>
                    <a:pt x="291" y="154"/>
                  </a:lnTo>
                  <a:lnTo>
                    <a:pt x="290" y="145"/>
                  </a:lnTo>
                  <a:lnTo>
                    <a:pt x="288" y="137"/>
                  </a:lnTo>
                  <a:lnTo>
                    <a:pt x="286" y="130"/>
                  </a:lnTo>
                  <a:lnTo>
                    <a:pt x="282" y="125"/>
                  </a:lnTo>
                  <a:lnTo>
                    <a:pt x="278" y="121"/>
                  </a:lnTo>
                  <a:lnTo>
                    <a:pt x="272" y="120"/>
                  </a:lnTo>
                  <a:lnTo>
                    <a:pt x="255" y="118"/>
                  </a:lnTo>
                  <a:lnTo>
                    <a:pt x="238" y="115"/>
                  </a:lnTo>
                  <a:lnTo>
                    <a:pt x="221" y="109"/>
                  </a:lnTo>
                  <a:lnTo>
                    <a:pt x="204" y="101"/>
                  </a:lnTo>
                  <a:lnTo>
                    <a:pt x="187" y="92"/>
                  </a:lnTo>
                  <a:lnTo>
                    <a:pt x="170" y="82"/>
                  </a:lnTo>
                  <a:lnTo>
                    <a:pt x="153" y="71"/>
                  </a:lnTo>
                  <a:lnTo>
                    <a:pt x="138" y="60"/>
                  </a:lnTo>
                  <a:lnTo>
                    <a:pt x="124" y="49"/>
                  </a:lnTo>
                  <a:lnTo>
                    <a:pt x="110" y="38"/>
                  </a:lnTo>
                  <a:lnTo>
                    <a:pt x="99" y="28"/>
                  </a:lnTo>
                  <a:lnTo>
                    <a:pt x="89" y="19"/>
                  </a:lnTo>
                  <a:lnTo>
                    <a:pt x="81" y="11"/>
                  </a:lnTo>
                  <a:lnTo>
                    <a:pt x="74" y="5"/>
                  </a:lnTo>
                  <a:lnTo>
                    <a:pt x="71" y="2"/>
                  </a:lnTo>
                  <a:lnTo>
                    <a:pt x="69"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53" name="Freeform 221"/>
            <p:cNvSpPr>
              <a:spLocks/>
            </p:cNvSpPr>
            <p:nvPr/>
          </p:nvSpPr>
          <p:spPr bwMode="auto">
            <a:xfrm>
              <a:off x="3260" y="2590"/>
              <a:ext cx="34" cy="216"/>
            </a:xfrm>
            <a:custGeom>
              <a:avLst/>
              <a:gdLst/>
              <a:ahLst/>
              <a:cxnLst>
                <a:cxn ang="0">
                  <a:pos x="7" y="0"/>
                </a:cxn>
                <a:cxn ang="0">
                  <a:pos x="0" y="49"/>
                </a:cxn>
                <a:cxn ang="0">
                  <a:pos x="49" y="56"/>
                </a:cxn>
                <a:cxn ang="0">
                  <a:pos x="27" y="0"/>
                </a:cxn>
                <a:cxn ang="0">
                  <a:pos x="7" y="0"/>
                </a:cxn>
              </a:cxnLst>
              <a:rect l="0" t="0" r="r" b="b"/>
              <a:pathLst>
                <a:path w="50" h="57">
                  <a:moveTo>
                    <a:pt x="7" y="0"/>
                  </a:moveTo>
                  <a:lnTo>
                    <a:pt x="0" y="49"/>
                  </a:lnTo>
                  <a:lnTo>
                    <a:pt x="49" y="56"/>
                  </a:lnTo>
                  <a:lnTo>
                    <a:pt x="27" y="0"/>
                  </a:lnTo>
                  <a:lnTo>
                    <a:pt x="7" y="0"/>
                  </a:lnTo>
                </a:path>
              </a:pathLst>
            </a:custGeom>
            <a:solidFill>
              <a:srgbClr val="B2B2B2"/>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54" name="Freeform 222"/>
            <p:cNvSpPr>
              <a:spLocks/>
            </p:cNvSpPr>
            <p:nvPr/>
          </p:nvSpPr>
          <p:spPr bwMode="auto">
            <a:xfrm>
              <a:off x="3260" y="2590"/>
              <a:ext cx="38" cy="216"/>
            </a:xfrm>
            <a:custGeom>
              <a:avLst/>
              <a:gdLst/>
              <a:ahLst/>
              <a:cxnLst>
                <a:cxn ang="0">
                  <a:pos x="8" y="0"/>
                </a:cxn>
                <a:cxn ang="0">
                  <a:pos x="0" y="54"/>
                </a:cxn>
                <a:cxn ang="0">
                  <a:pos x="55" y="62"/>
                </a:cxn>
                <a:cxn ang="0">
                  <a:pos x="30" y="0"/>
                </a:cxn>
                <a:cxn ang="0">
                  <a:pos x="8" y="0"/>
                </a:cxn>
              </a:cxnLst>
              <a:rect l="0" t="0" r="r" b="b"/>
              <a:pathLst>
                <a:path w="56" h="63">
                  <a:moveTo>
                    <a:pt x="8" y="0"/>
                  </a:moveTo>
                  <a:lnTo>
                    <a:pt x="0" y="54"/>
                  </a:lnTo>
                  <a:lnTo>
                    <a:pt x="55" y="62"/>
                  </a:lnTo>
                  <a:lnTo>
                    <a:pt x="30" y="0"/>
                  </a:lnTo>
                  <a:lnTo>
                    <a:pt x="8" y="0"/>
                  </a:lnTo>
                </a:path>
              </a:pathLst>
            </a:custGeom>
            <a:solidFill>
              <a:schemeClr val="accent1"/>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55" name="Freeform 223"/>
            <p:cNvSpPr>
              <a:spLocks/>
            </p:cNvSpPr>
            <p:nvPr/>
          </p:nvSpPr>
          <p:spPr bwMode="auto">
            <a:xfrm>
              <a:off x="3268" y="2637"/>
              <a:ext cx="34" cy="216"/>
            </a:xfrm>
            <a:custGeom>
              <a:avLst/>
              <a:gdLst/>
              <a:ahLst/>
              <a:cxnLst>
                <a:cxn ang="0">
                  <a:pos x="4" y="0"/>
                </a:cxn>
                <a:cxn ang="0">
                  <a:pos x="4" y="5"/>
                </a:cxn>
                <a:cxn ang="0">
                  <a:pos x="4" y="14"/>
                </a:cxn>
                <a:cxn ang="0">
                  <a:pos x="3" y="26"/>
                </a:cxn>
                <a:cxn ang="0">
                  <a:pos x="3" y="42"/>
                </a:cxn>
                <a:cxn ang="0">
                  <a:pos x="3" y="61"/>
                </a:cxn>
                <a:cxn ang="0">
                  <a:pos x="3" y="81"/>
                </a:cxn>
                <a:cxn ang="0">
                  <a:pos x="2" y="103"/>
                </a:cxn>
                <a:cxn ang="0">
                  <a:pos x="2" y="124"/>
                </a:cxn>
                <a:cxn ang="0">
                  <a:pos x="2" y="147"/>
                </a:cxn>
                <a:cxn ang="0">
                  <a:pos x="1" y="167"/>
                </a:cxn>
                <a:cxn ang="0">
                  <a:pos x="1" y="187"/>
                </a:cxn>
                <a:cxn ang="0">
                  <a:pos x="1" y="204"/>
                </a:cxn>
                <a:cxn ang="0">
                  <a:pos x="1" y="219"/>
                </a:cxn>
                <a:cxn ang="0">
                  <a:pos x="0" y="231"/>
                </a:cxn>
                <a:cxn ang="0">
                  <a:pos x="0" y="238"/>
                </a:cxn>
                <a:cxn ang="0">
                  <a:pos x="0" y="240"/>
                </a:cxn>
                <a:cxn ang="0">
                  <a:pos x="49" y="255"/>
                </a:cxn>
                <a:cxn ang="0">
                  <a:pos x="39" y="4"/>
                </a:cxn>
                <a:cxn ang="0">
                  <a:pos x="4" y="0"/>
                </a:cxn>
              </a:cxnLst>
              <a:rect l="0" t="0" r="r" b="b"/>
              <a:pathLst>
                <a:path w="50" h="256">
                  <a:moveTo>
                    <a:pt x="4" y="0"/>
                  </a:moveTo>
                  <a:lnTo>
                    <a:pt x="4" y="5"/>
                  </a:lnTo>
                  <a:lnTo>
                    <a:pt x="4" y="14"/>
                  </a:lnTo>
                  <a:lnTo>
                    <a:pt x="3" y="26"/>
                  </a:lnTo>
                  <a:lnTo>
                    <a:pt x="3" y="42"/>
                  </a:lnTo>
                  <a:lnTo>
                    <a:pt x="3" y="61"/>
                  </a:lnTo>
                  <a:lnTo>
                    <a:pt x="3" y="81"/>
                  </a:lnTo>
                  <a:lnTo>
                    <a:pt x="2" y="103"/>
                  </a:lnTo>
                  <a:lnTo>
                    <a:pt x="2" y="124"/>
                  </a:lnTo>
                  <a:lnTo>
                    <a:pt x="2" y="147"/>
                  </a:lnTo>
                  <a:lnTo>
                    <a:pt x="1" y="167"/>
                  </a:lnTo>
                  <a:lnTo>
                    <a:pt x="1" y="187"/>
                  </a:lnTo>
                  <a:lnTo>
                    <a:pt x="1" y="204"/>
                  </a:lnTo>
                  <a:lnTo>
                    <a:pt x="1" y="219"/>
                  </a:lnTo>
                  <a:lnTo>
                    <a:pt x="0" y="231"/>
                  </a:lnTo>
                  <a:lnTo>
                    <a:pt x="0" y="238"/>
                  </a:lnTo>
                  <a:lnTo>
                    <a:pt x="0" y="240"/>
                  </a:lnTo>
                  <a:lnTo>
                    <a:pt x="49" y="255"/>
                  </a:lnTo>
                  <a:lnTo>
                    <a:pt x="39" y="4"/>
                  </a:lnTo>
                  <a:lnTo>
                    <a:pt x="4" y="0"/>
                  </a:lnTo>
                </a:path>
              </a:pathLst>
            </a:custGeom>
            <a:solidFill>
              <a:schemeClr val="accent1"/>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56" name="Freeform 224"/>
            <p:cNvSpPr>
              <a:spLocks/>
            </p:cNvSpPr>
            <p:nvPr/>
          </p:nvSpPr>
          <p:spPr bwMode="auto">
            <a:xfrm>
              <a:off x="3268" y="2637"/>
              <a:ext cx="38" cy="216"/>
            </a:xfrm>
            <a:custGeom>
              <a:avLst/>
              <a:gdLst/>
              <a:ahLst/>
              <a:cxnLst>
                <a:cxn ang="0">
                  <a:pos x="4" y="0"/>
                </a:cxn>
                <a:cxn ang="0">
                  <a:pos x="4" y="0"/>
                </a:cxn>
                <a:cxn ang="0">
                  <a:pos x="4" y="5"/>
                </a:cxn>
                <a:cxn ang="0">
                  <a:pos x="4" y="14"/>
                </a:cxn>
                <a:cxn ang="0">
                  <a:pos x="3" y="27"/>
                </a:cxn>
                <a:cxn ang="0">
                  <a:pos x="3" y="43"/>
                </a:cxn>
                <a:cxn ang="0">
                  <a:pos x="3" y="62"/>
                </a:cxn>
                <a:cxn ang="0">
                  <a:pos x="3" y="83"/>
                </a:cxn>
                <a:cxn ang="0">
                  <a:pos x="2" y="105"/>
                </a:cxn>
                <a:cxn ang="0">
                  <a:pos x="2" y="127"/>
                </a:cxn>
                <a:cxn ang="0">
                  <a:pos x="2" y="150"/>
                </a:cxn>
                <a:cxn ang="0">
                  <a:pos x="1" y="171"/>
                </a:cxn>
                <a:cxn ang="0">
                  <a:pos x="1" y="191"/>
                </a:cxn>
                <a:cxn ang="0">
                  <a:pos x="1" y="209"/>
                </a:cxn>
                <a:cxn ang="0">
                  <a:pos x="1" y="224"/>
                </a:cxn>
                <a:cxn ang="0">
                  <a:pos x="0" y="236"/>
                </a:cxn>
                <a:cxn ang="0">
                  <a:pos x="0" y="244"/>
                </a:cxn>
                <a:cxn ang="0">
                  <a:pos x="0" y="246"/>
                </a:cxn>
                <a:cxn ang="0">
                  <a:pos x="55" y="261"/>
                </a:cxn>
                <a:cxn ang="0">
                  <a:pos x="44" y="4"/>
                </a:cxn>
                <a:cxn ang="0">
                  <a:pos x="4" y="0"/>
                </a:cxn>
              </a:cxnLst>
              <a:rect l="0" t="0" r="r" b="b"/>
              <a:pathLst>
                <a:path w="56" h="262">
                  <a:moveTo>
                    <a:pt x="4" y="0"/>
                  </a:moveTo>
                  <a:lnTo>
                    <a:pt x="4" y="0"/>
                  </a:lnTo>
                  <a:lnTo>
                    <a:pt x="4" y="5"/>
                  </a:lnTo>
                  <a:lnTo>
                    <a:pt x="4" y="14"/>
                  </a:lnTo>
                  <a:lnTo>
                    <a:pt x="3" y="27"/>
                  </a:lnTo>
                  <a:lnTo>
                    <a:pt x="3" y="43"/>
                  </a:lnTo>
                  <a:lnTo>
                    <a:pt x="3" y="62"/>
                  </a:lnTo>
                  <a:lnTo>
                    <a:pt x="3" y="83"/>
                  </a:lnTo>
                  <a:lnTo>
                    <a:pt x="2" y="105"/>
                  </a:lnTo>
                  <a:lnTo>
                    <a:pt x="2" y="127"/>
                  </a:lnTo>
                  <a:lnTo>
                    <a:pt x="2" y="150"/>
                  </a:lnTo>
                  <a:lnTo>
                    <a:pt x="1" y="171"/>
                  </a:lnTo>
                  <a:lnTo>
                    <a:pt x="1" y="191"/>
                  </a:lnTo>
                  <a:lnTo>
                    <a:pt x="1" y="209"/>
                  </a:lnTo>
                  <a:lnTo>
                    <a:pt x="1" y="224"/>
                  </a:lnTo>
                  <a:lnTo>
                    <a:pt x="0" y="236"/>
                  </a:lnTo>
                  <a:lnTo>
                    <a:pt x="0" y="244"/>
                  </a:lnTo>
                  <a:lnTo>
                    <a:pt x="0" y="246"/>
                  </a:lnTo>
                  <a:lnTo>
                    <a:pt x="55" y="261"/>
                  </a:lnTo>
                  <a:lnTo>
                    <a:pt x="44" y="4"/>
                  </a:lnTo>
                  <a:lnTo>
                    <a:pt x="4"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57" name="Freeform 225"/>
            <p:cNvSpPr>
              <a:spLocks/>
            </p:cNvSpPr>
            <p:nvPr/>
          </p:nvSpPr>
          <p:spPr bwMode="auto">
            <a:xfrm>
              <a:off x="3173" y="2477"/>
              <a:ext cx="90" cy="216"/>
            </a:xfrm>
            <a:custGeom>
              <a:avLst/>
              <a:gdLst/>
              <a:ahLst/>
              <a:cxnLst>
                <a:cxn ang="0">
                  <a:pos x="24" y="2"/>
                </a:cxn>
                <a:cxn ang="0">
                  <a:pos x="19" y="0"/>
                </a:cxn>
                <a:cxn ang="0">
                  <a:pos x="11" y="1"/>
                </a:cxn>
                <a:cxn ang="0">
                  <a:pos x="4" y="9"/>
                </a:cxn>
                <a:cxn ang="0">
                  <a:pos x="0" y="21"/>
                </a:cxn>
                <a:cxn ang="0">
                  <a:pos x="0" y="32"/>
                </a:cxn>
                <a:cxn ang="0">
                  <a:pos x="3" y="44"/>
                </a:cxn>
                <a:cxn ang="0">
                  <a:pos x="8" y="55"/>
                </a:cxn>
                <a:cxn ang="0">
                  <a:pos x="13" y="68"/>
                </a:cxn>
                <a:cxn ang="0">
                  <a:pos x="20" y="80"/>
                </a:cxn>
                <a:cxn ang="0">
                  <a:pos x="28" y="90"/>
                </a:cxn>
                <a:cxn ang="0">
                  <a:pos x="35" y="100"/>
                </a:cxn>
                <a:cxn ang="0">
                  <a:pos x="42" y="108"/>
                </a:cxn>
                <a:cxn ang="0">
                  <a:pos x="53" y="118"/>
                </a:cxn>
                <a:cxn ang="0">
                  <a:pos x="65" y="129"/>
                </a:cxn>
                <a:cxn ang="0">
                  <a:pos x="78" y="142"/>
                </a:cxn>
                <a:cxn ang="0">
                  <a:pos x="92" y="153"/>
                </a:cxn>
                <a:cxn ang="0">
                  <a:pos x="104" y="165"/>
                </a:cxn>
                <a:cxn ang="0">
                  <a:pos x="115" y="176"/>
                </a:cxn>
                <a:cxn ang="0">
                  <a:pos x="120" y="185"/>
                </a:cxn>
                <a:cxn ang="0">
                  <a:pos x="122" y="191"/>
                </a:cxn>
                <a:cxn ang="0">
                  <a:pos x="124" y="191"/>
                </a:cxn>
                <a:cxn ang="0">
                  <a:pos x="126" y="185"/>
                </a:cxn>
                <a:cxn ang="0">
                  <a:pos x="128" y="176"/>
                </a:cxn>
                <a:cxn ang="0">
                  <a:pos x="129" y="165"/>
                </a:cxn>
                <a:cxn ang="0">
                  <a:pos x="130" y="152"/>
                </a:cxn>
                <a:cxn ang="0">
                  <a:pos x="130" y="139"/>
                </a:cxn>
                <a:cxn ang="0">
                  <a:pos x="129" y="125"/>
                </a:cxn>
                <a:cxn ang="0">
                  <a:pos x="123" y="112"/>
                </a:cxn>
                <a:cxn ang="0">
                  <a:pos x="113" y="99"/>
                </a:cxn>
                <a:cxn ang="0">
                  <a:pos x="98" y="85"/>
                </a:cxn>
                <a:cxn ang="0">
                  <a:pos x="81" y="72"/>
                </a:cxn>
                <a:cxn ang="0">
                  <a:pos x="63" y="56"/>
                </a:cxn>
                <a:cxn ang="0">
                  <a:pos x="47" y="41"/>
                </a:cxn>
                <a:cxn ang="0">
                  <a:pos x="33" y="22"/>
                </a:cxn>
                <a:cxn ang="0">
                  <a:pos x="25" y="2"/>
                </a:cxn>
              </a:cxnLst>
              <a:rect l="0" t="0" r="r" b="b"/>
              <a:pathLst>
                <a:path w="131" h="193">
                  <a:moveTo>
                    <a:pt x="25" y="2"/>
                  </a:moveTo>
                  <a:lnTo>
                    <a:pt x="24" y="2"/>
                  </a:lnTo>
                  <a:lnTo>
                    <a:pt x="22" y="1"/>
                  </a:lnTo>
                  <a:lnTo>
                    <a:pt x="19" y="0"/>
                  </a:lnTo>
                  <a:lnTo>
                    <a:pt x="15" y="0"/>
                  </a:lnTo>
                  <a:lnTo>
                    <a:pt x="11" y="1"/>
                  </a:lnTo>
                  <a:lnTo>
                    <a:pt x="8" y="4"/>
                  </a:lnTo>
                  <a:lnTo>
                    <a:pt x="4" y="9"/>
                  </a:lnTo>
                  <a:lnTo>
                    <a:pt x="1" y="16"/>
                  </a:lnTo>
                  <a:lnTo>
                    <a:pt x="0" y="21"/>
                  </a:lnTo>
                  <a:lnTo>
                    <a:pt x="0" y="26"/>
                  </a:lnTo>
                  <a:lnTo>
                    <a:pt x="0" y="32"/>
                  </a:lnTo>
                  <a:lnTo>
                    <a:pt x="1" y="38"/>
                  </a:lnTo>
                  <a:lnTo>
                    <a:pt x="3" y="44"/>
                  </a:lnTo>
                  <a:lnTo>
                    <a:pt x="5" y="49"/>
                  </a:lnTo>
                  <a:lnTo>
                    <a:pt x="8" y="55"/>
                  </a:lnTo>
                  <a:lnTo>
                    <a:pt x="11" y="61"/>
                  </a:lnTo>
                  <a:lnTo>
                    <a:pt x="13" y="68"/>
                  </a:lnTo>
                  <a:lnTo>
                    <a:pt x="17" y="74"/>
                  </a:lnTo>
                  <a:lnTo>
                    <a:pt x="20" y="80"/>
                  </a:lnTo>
                  <a:lnTo>
                    <a:pt x="25" y="84"/>
                  </a:lnTo>
                  <a:lnTo>
                    <a:pt x="28" y="90"/>
                  </a:lnTo>
                  <a:lnTo>
                    <a:pt x="32" y="95"/>
                  </a:lnTo>
                  <a:lnTo>
                    <a:pt x="35" y="100"/>
                  </a:lnTo>
                  <a:lnTo>
                    <a:pt x="38" y="104"/>
                  </a:lnTo>
                  <a:lnTo>
                    <a:pt x="42" y="108"/>
                  </a:lnTo>
                  <a:lnTo>
                    <a:pt x="47" y="113"/>
                  </a:lnTo>
                  <a:lnTo>
                    <a:pt x="53" y="118"/>
                  </a:lnTo>
                  <a:lnTo>
                    <a:pt x="58" y="124"/>
                  </a:lnTo>
                  <a:lnTo>
                    <a:pt x="65" y="129"/>
                  </a:lnTo>
                  <a:lnTo>
                    <a:pt x="72" y="136"/>
                  </a:lnTo>
                  <a:lnTo>
                    <a:pt x="78" y="142"/>
                  </a:lnTo>
                  <a:lnTo>
                    <a:pt x="85" y="147"/>
                  </a:lnTo>
                  <a:lnTo>
                    <a:pt x="92" y="153"/>
                  </a:lnTo>
                  <a:lnTo>
                    <a:pt x="98" y="160"/>
                  </a:lnTo>
                  <a:lnTo>
                    <a:pt x="104" y="165"/>
                  </a:lnTo>
                  <a:lnTo>
                    <a:pt x="110" y="171"/>
                  </a:lnTo>
                  <a:lnTo>
                    <a:pt x="115" y="176"/>
                  </a:lnTo>
                  <a:lnTo>
                    <a:pt x="118" y="180"/>
                  </a:lnTo>
                  <a:lnTo>
                    <a:pt x="120" y="185"/>
                  </a:lnTo>
                  <a:lnTo>
                    <a:pt x="121" y="188"/>
                  </a:lnTo>
                  <a:lnTo>
                    <a:pt x="122" y="191"/>
                  </a:lnTo>
                  <a:lnTo>
                    <a:pt x="123" y="192"/>
                  </a:lnTo>
                  <a:lnTo>
                    <a:pt x="124" y="191"/>
                  </a:lnTo>
                  <a:lnTo>
                    <a:pt x="126" y="188"/>
                  </a:lnTo>
                  <a:lnTo>
                    <a:pt x="126" y="185"/>
                  </a:lnTo>
                  <a:lnTo>
                    <a:pt x="127" y="181"/>
                  </a:lnTo>
                  <a:lnTo>
                    <a:pt x="128" y="176"/>
                  </a:lnTo>
                  <a:lnTo>
                    <a:pt x="128" y="172"/>
                  </a:lnTo>
                  <a:lnTo>
                    <a:pt x="129" y="165"/>
                  </a:lnTo>
                  <a:lnTo>
                    <a:pt x="129" y="159"/>
                  </a:lnTo>
                  <a:lnTo>
                    <a:pt x="130" y="152"/>
                  </a:lnTo>
                  <a:lnTo>
                    <a:pt x="130" y="145"/>
                  </a:lnTo>
                  <a:lnTo>
                    <a:pt x="130" y="139"/>
                  </a:lnTo>
                  <a:lnTo>
                    <a:pt x="129" y="132"/>
                  </a:lnTo>
                  <a:lnTo>
                    <a:pt x="129" y="125"/>
                  </a:lnTo>
                  <a:lnTo>
                    <a:pt x="127" y="118"/>
                  </a:lnTo>
                  <a:lnTo>
                    <a:pt x="123" y="112"/>
                  </a:lnTo>
                  <a:lnTo>
                    <a:pt x="119" y="106"/>
                  </a:lnTo>
                  <a:lnTo>
                    <a:pt x="113" y="99"/>
                  </a:lnTo>
                  <a:lnTo>
                    <a:pt x="106" y="92"/>
                  </a:lnTo>
                  <a:lnTo>
                    <a:pt x="98" y="85"/>
                  </a:lnTo>
                  <a:lnTo>
                    <a:pt x="89" y="79"/>
                  </a:lnTo>
                  <a:lnTo>
                    <a:pt x="81" y="72"/>
                  </a:lnTo>
                  <a:lnTo>
                    <a:pt x="72" y="64"/>
                  </a:lnTo>
                  <a:lnTo>
                    <a:pt x="63" y="56"/>
                  </a:lnTo>
                  <a:lnTo>
                    <a:pt x="54" y="48"/>
                  </a:lnTo>
                  <a:lnTo>
                    <a:pt x="47" y="41"/>
                  </a:lnTo>
                  <a:lnTo>
                    <a:pt x="39" y="32"/>
                  </a:lnTo>
                  <a:lnTo>
                    <a:pt x="33" y="22"/>
                  </a:lnTo>
                  <a:lnTo>
                    <a:pt x="29" y="13"/>
                  </a:lnTo>
                  <a:lnTo>
                    <a:pt x="25" y="2"/>
                  </a:lnTo>
                </a:path>
              </a:pathLst>
            </a:custGeom>
            <a:solidFill>
              <a:srgbClr val="CCCCCC"/>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58" name="Freeform 226"/>
            <p:cNvSpPr>
              <a:spLocks/>
            </p:cNvSpPr>
            <p:nvPr/>
          </p:nvSpPr>
          <p:spPr bwMode="auto">
            <a:xfrm>
              <a:off x="3173" y="2477"/>
              <a:ext cx="94" cy="216"/>
            </a:xfrm>
            <a:custGeom>
              <a:avLst/>
              <a:gdLst/>
              <a:ahLst/>
              <a:cxnLst>
                <a:cxn ang="0">
                  <a:pos x="26" y="2"/>
                </a:cxn>
                <a:cxn ang="0">
                  <a:pos x="23" y="1"/>
                </a:cxn>
                <a:cxn ang="0">
                  <a:pos x="16" y="0"/>
                </a:cxn>
                <a:cxn ang="0">
                  <a:pos x="8" y="4"/>
                </a:cxn>
                <a:cxn ang="0">
                  <a:pos x="1" y="17"/>
                </a:cxn>
                <a:cxn ang="0">
                  <a:pos x="0" y="27"/>
                </a:cxn>
                <a:cxn ang="0">
                  <a:pos x="1" y="39"/>
                </a:cxn>
                <a:cxn ang="0">
                  <a:pos x="5" y="51"/>
                </a:cxn>
                <a:cxn ang="0">
                  <a:pos x="11" y="63"/>
                </a:cxn>
                <a:cxn ang="0">
                  <a:pos x="18" y="76"/>
                </a:cxn>
                <a:cxn ang="0">
                  <a:pos x="26" y="87"/>
                </a:cxn>
                <a:cxn ang="0">
                  <a:pos x="33" y="98"/>
                </a:cxn>
                <a:cxn ang="0">
                  <a:pos x="40" y="107"/>
                </a:cxn>
                <a:cxn ang="0">
                  <a:pos x="49" y="117"/>
                </a:cxn>
                <a:cxn ang="0">
                  <a:pos x="61" y="128"/>
                </a:cxn>
                <a:cxn ang="0">
                  <a:pos x="75" y="140"/>
                </a:cxn>
                <a:cxn ang="0">
                  <a:pos x="89" y="152"/>
                </a:cxn>
                <a:cxn ang="0">
                  <a:pos x="103" y="165"/>
                </a:cxn>
                <a:cxn ang="0">
                  <a:pos x="115" y="176"/>
                </a:cxn>
                <a:cxn ang="0">
                  <a:pos x="123" y="186"/>
                </a:cxn>
                <a:cxn ang="0">
                  <a:pos x="127" y="194"/>
                </a:cxn>
                <a:cxn ang="0">
                  <a:pos x="129" y="198"/>
                </a:cxn>
                <a:cxn ang="0">
                  <a:pos x="132" y="194"/>
                </a:cxn>
                <a:cxn ang="0">
                  <a:pos x="133" y="187"/>
                </a:cxn>
                <a:cxn ang="0">
                  <a:pos x="134" y="177"/>
                </a:cxn>
                <a:cxn ang="0">
                  <a:pos x="135" y="164"/>
                </a:cxn>
                <a:cxn ang="0">
                  <a:pos x="136" y="150"/>
                </a:cxn>
                <a:cxn ang="0">
                  <a:pos x="135" y="136"/>
                </a:cxn>
                <a:cxn ang="0">
                  <a:pos x="133" y="122"/>
                </a:cxn>
                <a:cxn ang="0">
                  <a:pos x="125" y="109"/>
                </a:cxn>
                <a:cxn ang="0">
                  <a:pos x="111" y="95"/>
                </a:cxn>
                <a:cxn ang="0">
                  <a:pos x="93" y="81"/>
                </a:cxn>
                <a:cxn ang="0">
                  <a:pos x="75" y="66"/>
                </a:cxn>
                <a:cxn ang="0">
                  <a:pos x="57" y="50"/>
                </a:cxn>
                <a:cxn ang="0">
                  <a:pos x="41" y="33"/>
                </a:cxn>
                <a:cxn ang="0">
                  <a:pos x="30" y="13"/>
                </a:cxn>
              </a:cxnLst>
              <a:rect l="0" t="0" r="r" b="b"/>
              <a:pathLst>
                <a:path w="137" h="199">
                  <a:moveTo>
                    <a:pt x="26" y="2"/>
                  </a:moveTo>
                  <a:lnTo>
                    <a:pt x="26" y="2"/>
                  </a:lnTo>
                  <a:lnTo>
                    <a:pt x="25" y="2"/>
                  </a:lnTo>
                  <a:lnTo>
                    <a:pt x="23" y="1"/>
                  </a:lnTo>
                  <a:lnTo>
                    <a:pt x="20" y="0"/>
                  </a:lnTo>
                  <a:lnTo>
                    <a:pt x="16" y="0"/>
                  </a:lnTo>
                  <a:lnTo>
                    <a:pt x="12" y="1"/>
                  </a:lnTo>
                  <a:lnTo>
                    <a:pt x="8" y="4"/>
                  </a:lnTo>
                  <a:lnTo>
                    <a:pt x="4" y="9"/>
                  </a:lnTo>
                  <a:lnTo>
                    <a:pt x="1" y="17"/>
                  </a:lnTo>
                  <a:lnTo>
                    <a:pt x="0" y="22"/>
                  </a:lnTo>
                  <a:lnTo>
                    <a:pt x="0" y="27"/>
                  </a:lnTo>
                  <a:lnTo>
                    <a:pt x="0" y="33"/>
                  </a:lnTo>
                  <a:lnTo>
                    <a:pt x="1" y="39"/>
                  </a:lnTo>
                  <a:lnTo>
                    <a:pt x="3" y="45"/>
                  </a:lnTo>
                  <a:lnTo>
                    <a:pt x="5" y="51"/>
                  </a:lnTo>
                  <a:lnTo>
                    <a:pt x="8" y="57"/>
                  </a:lnTo>
                  <a:lnTo>
                    <a:pt x="11" y="63"/>
                  </a:lnTo>
                  <a:lnTo>
                    <a:pt x="14" y="70"/>
                  </a:lnTo>
                  <a:lnTo>
                    <a:pt x="18" y="76"/>
                  </a:lnTo>
                  <a:lnTo>
                    <a:pt x="21" y="82"/>
                  </a:lnTo>
                  <a:lnTo>
                    <a:pt x="26" y="87"/>
                  </a:lnTo>
                  <a:lnTo>
                    <a:pt x="29" y="93"/>
                  </a:lnTo>
                  <a:lnTo>
                    <a:pt x="33" y="98"/>
                  </a:lnTo>
                  <a:lnTo>
                    <a:pt x="37" y="103"/>
                  </a:lnTo>
                  <a:lnTo>
                    <a:pt x="40" y="107"/>
                  </a:lnTo>
                  <a:lnTo>
                    <a:pt x="44" y="111"/>
                  </a:lnTo>
                  <a:lnTo>
                    <a:pt x="49" y="117"/>
                  </a:lnTo>
                  <a:lnTo>
                    <a:pt x="55" y="122"/>
                  </a:lnTo>
                  <a:lnTo>
                    <a:pt x="61" y="128"/>
                  </a:lnTo>
                  <a:lnTo>
                    <a:pt x="68" y="133"/>
                  </a:lnTo>
                  <a:lnTo>
                    <a:pt x="75" y="140"/>
                  </a:lnTo>
                  <a:lnTo>
                    <a:pt x="82" y="146"/>
                  </a:lnTo>
                  <a:lnTo>
                    <a:pt x="89" y="152"/>
                  </a:lnTo>
                  <a:lnTo>
                    <a:pt x="96" y="158"/>
                  </a:lnTo>
                  <a:lnTo>
                    <a:pt x="103" y="165"/>
                  </a:lnTo>
                  <a:lnTo>
                    <a:pt x="109" y="170"/>
                  </a:lnTo>
                  <a:lnTo>
                    <a:pt x="115" y="176"/>
                  </a:lnTo>
                  <a:lnTo>
                    <a:pt x="120" y="181"/>
                  </a:lnTo>
                  <a:lnTo>
                    <a:pt x="123" y="186"/>
                  </a:lnTo>
                  <a:lnTo>
                    <a:pt x="126" y="191"/>
                  </a:lnTo>
                  <a:lnTo>
                    <a:pt x="127" y="194"/>
                  </a:lnTo>
                  <a:lnTo>
                    <a:pt x="128" y="197"/>
                  </a:lnTo>
                  <a:lnTo>
                    <a:pt x="129" y="198"/>
                  </a:lnTo>
                  <a:lnTo>
                    <a:pt x="130" y="197"/>
                  </a:lnTo>
                  <a:lnTo>
                    <a:pt x="132" y="194"/>
                  </a:lnTo>
                  <a:lnTo>
                    <a:pt x="132" y="191"/>
                  </a:lnTo>
                  <a:lnTo>
                    <a:pt x="133" y="187"/>
                  </a:lnTo>
                  <a:lnTo>
                    <a:pt x="134" y="182"/>
                  </a:lnTo>
                  <a:lnTo>
                    <a:pt x="134" y="177"/>
                  </a:lnTo>
                  <a:lnTo>
                    <a:pt x="135" y="170"/>
                  </a:lnTo>
                  <a:lnTo>
                    <a:pt x="135" y="164"/>
                  </a:lnTo>
                  <a:lnTo>
                    <a:pt x="136" y="157"/>
                  </a:lnTo>
                  <a:lnTo>
                    <a:pt x="136" y="150"/>
                  </a:lnTo>
                  <a:lnTo>
                    <a:pt x="136" y="143"/>
                  </a:lnTo>
                  <a:lnTo>
                    <a:pt x="135" y="136"/>
                  </a:lnTo>
                  <a:lnTo>
                    <a:pt x="135" y="129"/>
                  </a:lnTo>
                  <a:lnTo>
                    <a:pt x="133" y="122"/>
                  </a:lnTo>
                  <a:lnTo>
                    <a:pt x="129" y="116"/>
                  </a:lnTo>
                  <a:lnTo>
                    <a:pt x="125" y="109"/>
                  </a:lnTo>
                  <a:lnTo>
                    <a:pt x="118" y="102"/>
                  </a:lnTo>
                  <a:lnTo>
                    <a:pt x="111" y="95"/>
                  </a:lnTo>
                  <a:lnTo>
                    <a:pt x="102" y="88"/>
                  </a:lnTo>
                  <a:lnTo>
                    <a:pt x="93" y="81"/>
                  </a:lnTo>
                  <a:lnTo>
                    <a:pt x="85" y="74"/>
                  </a:lnTo>
                  <a:lnTo>
                    <a:pt x="75" y="66"/>
                  </a:lnTo>
                  <a:lnTo>
                    <a:pt x="66" y="58"/>
                  </a:lnTo>
                  <a:lnTo>
                    <a:pt x="57" y="50"/>
                  </a:lnTo>
                  <a:lnTo>
                    <a:pt x="49" y="42"/>
                  </a:lnTo>
                  <a:lnTo>
                    <a:pt x="41" y="33"/>
                  </a:lnTo>
                  <a:lnTo>
                    <a:pt x="35" y="23"/>
                  </a:lnTo>
                  <a:lnTo>
                    <a:pt x="30" y="13"/>
                  </a:lnTo>
                  <a:lnTo>
                    <a:pt x="26" y="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59" name="Freeform 227"/>
            <p:cNvSpPr>
              <a:spLocks/>
            </p:cNvSpPr>
            <p:nvPr/>
          </p:nvSpPr>
          <p:spPr bwMode="auto">
            <a:xfrm>
              <a:off x="3266" y="2543"/>
              <a:ext cx="47" cy="216"/>
            </a:xfrm>
            <a:custGeom>
              <a:avLst/>
              <a:gdLst/>
              <a:ahLst/>
              <a:cxnLst>
                <a:cxn ang="0">
                  <a:pos x="26" y="0"/>
                </a:cxn>
                <a:cxn ang="0">
                  <a:pos x="0" y="44"/>
                </a:cxn>
                <a:cxn ang="0">
                  <a:pos x="1" y="45"/>
                </a:cxn>
                <a:cxn ang="0">
                  <a:pos x="6" y="48"/>
                </a:cxn>
                <a:cxn ang="0">
                  <a:pos x="12" y="52"/>
                </a:cxn>
                <a:cxn ang="0">
                  <a:pos x="19" y="58"/>
                </a:cxn>
                <a:cxn ang="0">
                  <a:pos x="26" y="64"/>
                </a:cxn>
                <a:cxn ang="0">
                  <a:pos x="33" y="72"/>
                </a:cxn>
                <a:cxn ang="0">
                  <a:pos x="39" y="80"/>
                </a:cxn>
                <a:cxn ang="0">
                  <a:pos x="43" y="89"/>
                </a:cxn>
                <a:cxn ang="0">
                  <a:pos x="45" y="96"/>
                </a:cxn>
                <a:cxn ang="0">
                  <a:pos x="46" y="101"/>
                </a:cxn>
                <a:cxn ang="0">
                  <a:pos x="47" y="104"/>
                </a:cxn>
                <a:cxn ang="0">
                  <a:pos x="47" y="105"/>
                </a:cxn>
                <a:cxn ang="0">
                  <a:pos x="47" y="104"/>
                </a:cxn>
                <a:cxn ang="0">
                  <a:pos x="46" y="103"/>
                </a:cxn>
                <a:cxn ang="0">
                  <a:pos x="47" y="102"/>
                </a:cxn>
                <a:cxn ang="0">
                  <a:pos x="49" y="100"/>
                </a:cxn>
                <a:cxn ang="0">
                  <a:pos x="52" y="96"/>
                </a:cxn>
                <a:cxn ang="0">
                  <a:pos x="55" y="91"/>
                </a:cxn>
                <a:cxn ang="0">
                  <a:pos x="58" y="85"/>
                </a:cxn>
                <a:cxn ang="0">
                  <a:pos x="62" y="79"/>
                </a:cxn>
                <a:cxn ang="0">
                  <a:pos x="65" y="71"/>
                </a:cxn>
                <a:cxn ang="0">
                  <a:pos x="67" y="62"/>
                </a:cxn>
                <a:cxn ang="0">
                  <a:pos x="69" y="55"/>
                </a:cxn>
                <a:cxn ang="0">
                  <a:pos x="69" y="46"/>
                </a:cxn>
                <a:cxn ang="0">
                  <a:pos x="68" y="38"/>
                </a:cxn>
                <a:cxn ang="0">
                  <a:pos x="64" y="29"/>
                </a:cxn>
                <a:cxn ang="0">
                  <a:pos x="59" y="21"/>
                </a:cxn>
                <a:cxn ang="0">
                  <a:pos x="51" y="13"/>
                </a:cxn>
                <a:cxn ang="0">
                  <a:pos x="40" y="7"/>
                </a:cxn>
                <a:cxn ang="0">
                  <a:pos x="26" y="0"/>
                </a:cxn>
              </a:cxnLst>
              <a:rect l="0" t="0" r="r" b="b"/>
              <a:pathLst>
                <a:path w="70" h="106">
                  <a:moveTo>
                    <a:pt x="26" y="0"/>
                  </a:moveTo>
                  <a:lnTo>
                    <a:pt x="0" y="44"/>
                  </a:lnTo>
                  <a:lnTo>
                    <a:pt x="1" y="45"/>
                  </a:lnTo>
                  <a:lnTo>
                    <a:pt x="6" y="48"/>
                  </a:lnTo>
                  <a:lnTo>
                    <a:pt x="12" y="52"/>
                  </a:lnTo>
                  <a:lnTo>
                    <a:pt x="19" y="58"/>
                  </a:lnTo>
                  <a:lnTo>
                    <a:pt x="26" y="64"/>
                  </a:lnTo>
                  <a:lnTo>
                    <a:pt x="33" y="72"/>
                  </a:lnTo>
                  <a:lnTo>
                    <a:pt x="39" y="80"/>
                  </a:lnTo>
                  <a:lnTo>
                    <a:pt x="43" y="89"/>
                  </a:lnTo>
                  <a:lnTo>
                    <a:pt x="45" y="96"/>
                  </a:lnTo>
                  <a:lnTo>
                    <a:pt x="46" y="101"/>
                  </a:lnTo>
                  <a:lnTo>
                    <a:pt x="47" y="104"/>
                  </a:lnTo>
                  <a:lnTo>
                    <a:pt x="47" y="105"/>
                  </a:lnTo>
                  <a:lnTo>
                    <a:pt x="47" y="104"/>
                  </a:lnTo>
                  <a:lnTo>
                    <a:pt x="46" y="103"/>
                  </a:lnTo>
                  <a:lnTo>
                    <a:pt x="47" y="102"/>
                  </a:lnTo>
                  <a:lnTo>
                    <a:pt x="49" y="100"/>
                  </a:lnTo>
                  <a:lnTo>
                    <a:pt x="52" y="96"/>
                  </a:lnTo>
                  <a:lnTo>
                    <a:pt x="55" y="91"/>
                  </a:lnTo>
                  <a:lnTo>
                    <a:pt x="58" y="85"/>
                  </a:lnTo>
                  <a:lnTo>
                    <a:pt x="62" y="79"/>
                  </a:lnTo>
                  <a:lnTo>
                    <a:pt x="65" y="71"/>
                  </a:lnTo>
                  <a:lnTo>
                    <a:pt x="67" y="62"/>
                  </a:lnTo>
                  <a:lnTo>
                    <a:pt x="69" y="55"/>
                  </a:lnTo>
                  <a:lnTo>
                    <a:pt x="69" y="46"/>
                  </a:lnTo>
                  <a:lnTo>
                    <a:pt x="68" y="38"/>
                  </a:lnTo>
                  <a:lnTo>
                    <a:pt x="64" y="29"/>
                  </a:lnTo>
                  <a:lnTo>
                    <a:pt x="59" y="21"/>
                  </a:lnTo>
                  <a:lnTo>
                    <a:pt x="51" y="13"/>
                  </a:lnTo>
                  <a:lnTo>
                    <a:pt x="40" y="7"/>
                  </a:lnTo>
                  <a:lnTo>
                    <a:pt x="26" y="0"/>
                  </a:lnTo>
                </a:path>
              </a:pathLst>
            </a:custGeom>
            <a:solidFill>
              <a:srgbClr val="BFBFB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60" name="Freeform 228"/>
            <p:cNvSpPr>
              <a:spLocks/>
            </p:cNvSpPr>
            <p:nvPr/>
          </p:nvSpPr>
          <p:spPr bwMode="auto">
            <a:xfrm>
              <a:off x="3266" y="2543"/>
              <a:ext cx="51" cy="216"/>
            </a:xfrm>
            <a:custGeom>
              <a:avLst/>
              <a:gdLst/>
              <a:ahLst/>
              <a:cxnLst>
                <a:cxn ang="0">
                  <a:pos x="28" y="0"/>
                </a:cxn>
                <a:cxn ang="0">
                  <a:pos x="0" y="47"/>
                </a:cxn>
                <a:cxn ang="0">
                  <a:pos x="1" y="48"/>
                </a:cxn>
                <a:cxn ang="0">
                  <a:pos x="6" y="51"/>
                </a:cxn>
                <a:cxn ang="0">
                  <a:pos x="13" y="55"/>
                </a:cxn>
                <a:cxn ang="0">
                  <a:pos x="21" y="61"/>
                </a:cxn>
                <a:cxn ang="0">
                  <a:pos x="28" y="68"/>
                </a:cxn>
                <a:cxn ang="0">
                  <a:pos x="36" y="76"/>
                </a:cxn>
                <a:cxn ang="0">
                  <a:pos x="42" y="85"/>
                </a:cxn>
                <a:cxn ang="0">
                  <a:pos x="47" y="94"/>
                </a:cxn>
                <a:cxn ang="0">
                  <a:pos x="49" y="102"/>
                </a:cxn>
                <a:cxn ang="0">
                  <a:pos x="50" y="107"/>
                </a:cxn>
                <a:cxn ang="0">
                  <a:pos x="51" y="110"/>
                </a:cxn>
                <a:cxn ang="0">
                  <a:pos x="51" y="111"/>
                </a:cxn>
                <a:cxn ang="0">
                  <a:pos x="51" y="110"/>
                </a:cxn>
                <a:cxn ang="0">
                  <a:pos x="50" y="109"/>
                </a:cxn>
                <a:cxn ang="0">
                  <a:pos x="51" y="108"/>
                </a:cxn>
                <a:cxn ang="0">
                  <a:pos x="53" y="106"/>
                </a:cxn>
                <a:cxn ang="0">
                  <a:pos x="56" y="101"/>
                </a:cxn>
                <a:cxn ang="0">
                  <a:pos x="60" y="96"/>
                </a:cxn>
                <a:cxn ang="0">
                  <a:pos x="63" y="90"/>
                </a:cxn>
                <a:cxn ang="0">
                  <a:pos x="67" y="83"/>
                </a:cxn>
                <a:cxn ang="0">
                  <a:pos x="71" y="75"/>
                </a:cxn>
                <a:cxn ang="0">
                  <a:pos x="73" y="66"/>
                </a:cxn>
                <a:cxn ang="0">
                  <a:pos x="75" y="58"/>
                </a:cxn>
                <a:cxn ang="0">
                  <a:pos x="75" y="49"/>
                </a:cxn>
                <a:cxn ang="0">
                  <a:pos x="74" y="40"/>
                </a:cxn>
                <a:cxn ang="0">
                  <a:pos x="70" y="31"/>
                </a:cxn>
                <a:cxn ang="0">
                  <a:pos x="64" y="22"/>
                </a:cxn>
                <a:cxn ang="0">
                  <a:pos x="55" y="14"/>
                </a:cxn>
                <a:cxn ang="0">
                  <a:pos x="43" y="7"/>
                </a:cxn>
                <a:cxn ang="0">
                  <a:pos x="28" y="0"/>
                </a:cxn>
              </a:cxnLst>
              <a:rect l="0" t="0" r="r" b="b"/>
              <a:pathLst>
                <a:path w="76" h="112">
                  <a:moveTo>
                    <a:pt x="28" y="0"/>
                  </a:moveTo>
                  <a:lnTo>
                    <a:pt x="0" y="47"/>
                  </a:lnTo>
                  <a:lnTo>
                    <a:pt x="1" y="48"/>
                  </a:lnTo>
                  <a:lnTo>
                    <a:pt x="6" y="51"/>
                  </a:lnTo>
                  <a:lnTo>
                    <a:pt x="13" y="55"/>
                  </a:lnTo>
                  <a:lnTo>
                    <a:pt x="21" y="61"/>
                  </a:lnTo>
                  <a:lnTo>
                    <a:pt x="28" y="68"/>
                  </a:lnTo>
                  <a:lnTo>
                    <a:pt x="36" y="76"/>
                  </a:lnTo>
                  <a:lnTo>
                    <a:pt x="42" y="85"/>
                  </a:lnTo>
                  <a:lnTo>
                    <a:pt x="47" y="94"/>
                  </a:lnTo>
                  <a:lnTo>
                    <a:pt x="49" y="102"/>
                  </a:lnTo>
                  <a:lnTo>
                    <a:pt x="50" y="107"/>
                  </a:lnTo>
                  <a:lnTo>
                    <a:pt x="51" y="110"/>
                  </a:lnTo>
                  <a:lnTo>
                    <a:pt x="51" y="111"/>
                  </a:lnTo>
                  <a:lnTo>
                    <a:pt x="51" y="110"/>
                  </a:lnTo>
                  <a:lnTo>
                    <a:pt x="50" y="109"/>
                  </a:lnTo>
                  <a:lnTo>
                    <a:pt x="51" y="108"/>
                  </a:lnTo>
                  <a:lnTo>
                    <a:pt x="53" y="106"/>
                  </a:lnTo>
                  <a:lnTo>
                    <a:pt x="56" y="101"/>
                  </a:lnTo>
                  <a:lnTo>
                    <a:pt x="60" y="96"/>
                  </a:lnTo>
                  <a:lnTo>
                    <a:pt x="63" y="90"/>
                  </a:lnTo>
                  <a:lnTo>
                    <a:pt x="67" y="83"/>
                  </a:lnTo>
                  <a:lnTo>
                    <a:pt x="71" y="75"/>
                  </a:lnTo>
                  <a:lnTo>
                    <a:pt x="73" y="66"/>
                  </a:lnTo>
                  <a:lnTo>
                    <a:pt x="75" y="58"/>
                  </a:lnTo>
                  <a:lnTo>
                    <a:pt x="75" y="49"/>
                  </a:lnTo>
                  <a:lnTo>
                    <a:pt x="74" y="40"/>
                  </a:lnTo>
                  <a:lnTo>
                    <a:pt x="70" y="31"/>
                  </a:lnTo>
                  <a:lnTo>
                    <a:pt x="64" y="22"/>
                  </a:lnTo>
                  <a:lnTo>
                    <a:pt x="55" y="14"/>
                  </a:lnTo>
                  <a:lnTo>
                    <a:pt x="43" y="7"/>
                  </a:lnTo>
                  <a:lnTo>
                    <a:pt x="28"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61" name="Freeform 229"/>
            <p:cNvSpPr>
              <a:spLocks/>
            </p:cNvSpPr>
            <p:nvPr/>
          </p:nvSpPr>
          <p:spPr bwMode="auto">
            <a:xfrm>
              <a:off x="3190" y="2097"/>
              <a:ext cx="262" cy="216"/>
            </a:xfrm>
            <a:custGeom>
              <a:avLst/>
              <a:gdLst/>
              <a:ahLst/>
              <a:cxnLst>
                <a:cxn ang="0">
                  <a:pos x="243" y="119"/>
                </a:cxn>
                <a:cxn ang="0">
                  <a:pos x="215" y="145"/>
                </a:cxn>
                <a:cxn ang="0">
                  <a:pos x="190" y="165"/>
                </a:cxn>
                <a:cxn ang="0">
                  <a:pos x="174" y="199"/>
                </a:cxn>
                <a:cxn ang="0">
                  <a:pos x="165" y="235"/>
                </a:cxn>
                <a:cxn ang="0">
                  <a:pos x="161" y="255"/>
                </a:cxn>
                <a:cxn ang="0">
                  <a:pos x="131" y="198"/>
                </a:cxn>
                <a:cxn ang="0">
                  <a:pos x="96" y="193"/>
                </a:cxn>
                <a:cxn ang="0">
                  <a:pos x="69" y="222"/>
                </a:cxn>
                <a:cxn ang="0">
                  <a:pos x="65" y="250"/>
                </a:cxn>
                <a:cxn ang="0">
                  <a:pos x="35" y="232"/>
                </a:cxn>
                <a:cxn ang="0">
                  <a:pos x="23" y="235"/>
                </a:cxn>
                <a:cxn ang="0">
                  <a:pos x="18" y="245"/>
                </a:cxn>
                <a:cxn ang="0">
                  <a:pos x="8" y="239"/>
                </a:cxn>
                <a:cxn ang="0">
                  <a:pos x="27" y="202"/>
                </a:cxn>
                <a:cxn ang="0">
                  <a:pos x="42" y="181"/>
                </a:cxn>
                <a:cxn ang="0">
                  <a:pos x="39" y="176"/>
                </a:cxn>
                <a:cxn ang="0">
                  <a:pos x="20" y="175"/>
                </a:cxn>
                <a:cxn ang="0">
                  <a:pos x="7" y="197"/>
                </a:cxn>
                <a:cxn ang="0">
                  <a:pos x="5" y="207"/>
                </a:cxn>
                <a:cxn ang="0">
                  <a:pos x="0" y="189"/>
                </a:cxn>
                <a:cxn ang="0">
                  <a:pos x="19" y="157"/>
                </a:cxn>
                <a:cxn ang="0">
                  <a:pos x="47" y="142"/>
                </a:cxn>
                <a:cxn ang="0">
                  <a:pos x="50" y="139"/>
                </a:cxn>
                <a:cxn ang="0">
                  <a:pos x="39" y="130"/>
                </a:cxn>
                <a:cxn ang="0">
                  <a:pos x="17" y="136"/>
                </a:cxn>
                <a:cxn ang="0">
                  <a:pos x="6" y="143"/>
                </a:cxn>
                <a:cxn ang="0">
                  <a:pos x="1" y="128"/>
                </a:cxn>
                <a:cxn ang="0">
                  <a:pos x="5" y="97"/>
                </a:cxn>
                <a:cxn ang="0">
                  <a:pos x="28" y="91"/>
                </a:cxn>
                <a:cxn ang="0">
                  <a:pos x="33" y="90"/>
                </a:cxn>
                <a:cxn ang="0">
                  <a:pos x="57" y="64"/>
                </a:cxn>
                <a:cxn ang="0">
                  <a:pos x="61" y="55"/>
                </a:cxn>
                <a:cxn ang="0">
                  <a:pos x="91" y="40"/>
                </a:cxn>
                <a:cxn ang="0">
                  <a:pos x="114" y="31"/>
                </a:cxn>
                <a:cxn ang="0">
                  <a:pos x="178" y="31"/>
                </a:cxn>
                <a:cxn ang="0">
                  <a:pos x="210" y="30"/>
                </a:cxn>
                <a:cxn ang="0">
                  <a:pos x="201" y="14"/>
                </a:cxn>
                <a:cxn ang="0">
                  <a:pos x="192" y="3"/>
                </a:cxn>
                <a:cxn ang="0">
                  <a:pos x="195" y="0"/>
                </a:cxn>
                <a:cxn ang="0">
                  <a:pos x="220" y="5"/>
                </a:cxn>
                <a:cxn ang="0">
                  <a:pos x="244" y="22"/>
                </a:cxn>
                <a:cxn ang="0">
                  <a:pos x="276" y="21"/>
                </a:cxn>
                <a:cxn ang="0">
                  <a:pos x="308" y="60"/>
                </a:cxn>
                <a:cxn ang="0">
                  <a:pos x="321" y="85"/>
                </a:cxn>
                <a:cxn ang="0">
                  <a:pos x="342" y="90"/>
                </a:cxn>
                <a:cxn ang="0">
                  <a:pos x="367" y="78"/>
                </a:cxn>
                <a:cxn ang="0">
                  <a:pos x="375" y="78"/>
                </a:cxn>
                <a:cxn ang="0">
                  <a:pos x="382" y="95"/>
                </a:cxn>
                <a:cxn ang="0">
                  <a:pos x="367" y="120"/>
                </a:cxn>
                <a:cxn ang="0">
                  <a:pos x="344" y="136"/>
                </a:cxn>
                <a:cxn ang="0">
                  <a:pos x="310" y="141"/>
                </a:cxn>
                <a:cxn ang="0">
                  <a:pos x="272" y="127"/>
                </a:cxn>
              </a:cxnLst>
              <a:rect l="0" t="0" r="r" b="b"/>
              <a:pathLst>
                <a:path w="383" h="257">
                  <a:moveTo>
                    <a:pt x="251" y="111"/>
                  </a:moveTo>
                  <a:lnTo>
                    <a:pt x="250" y="112"/>
                  </a:lnTo>
                  <a:lnTo>
                    <a:pt x="248" y="115"/>
                  </a:lnTo>
                  <a:lnTo>
                    <a:pt x="243" y="119"/>
                  </a:lnTo>
                  <a:lnTo>
                    <a:pt x="238" y="125"/>
                  </a:lnTo>
                  <a:lnTo>
                    <a:pt x="231" y="131"/>
                  </a:lnTo>
                  <a:lnTo>
                    <a:pt x="223" y="138"/>
                  </a:lnTo>
                  <a:lnTo>
                    <a:pt x="215" y="145"/>
                  </a:lnTo>
                  <a:lnTo>
                    <a:pt x="204" y="150"/>
                  </a:lnTo>
                  <a:lnTo>
                    <a:pt x="199" y="153"/>
                  </a:lnTo>
                  <a:lnTo>
                    <a:pt x="194" y="159"/>
                  </a:lnTo>
                  <a:lnTo>
                    <a:pt x="190" y="165"/>
                  </a:lnTo>
                  <a:lnTo>
                    <a:pt x="185" y="173"/>
                  </a:lnTo>
                  <a:lnTo>
                    <a:pt x="181" y="181"/>
                  </a:lnTo>
                  <a:lnTo>
                    <a:pt x="178" y="190"/>
                  </a:lnTo>
                  <a:lnTo>
                    <a:pt x="174" y="199"/>
                  </a:lnTo>
                  <a:lnTo>
                    <a:pt x="172" y="208"/>
                  </a:lnTo>
                  <a:lnTo>
                    <a:pt x="169" y="218"/>
                  </a:lnTo>
                  <a:lnTo>
                    <a:pt x="167" y="226"/>
                  </a:lnTo>
                  <a:lnTo>
                    <a:pt x="165" y="235"/>
                  </a:lnTo>
                  <a:lnTo>
                    <a:pt x="164" y="241"/>
                  </a:lnTo>
                  <a:lnTo>
                    <a:pt x="162" y="247"/>
                  </a:lnTo>
                  <a:lnTo>
                    <a:pt x="161" y="252"/>
                  </a:lnTo>
                  <a:lnTo>
                    <a:pt x="161" y="255"/>
                  </a:lnTo>
                  <a:lnTo>
                    <a:pt x="161" y="256"/>
                  </a:lnTo>
                  <a:lnTo>
                    <a:pt x="140" y="256"/>
                  </a:lnTo>
                  <a:lnTo>
                    <a:pt x="133" y="199"/>
                  </a:lnTo>
                  <a:lnTo>
                    <a:pt x="131" y="198"/>
                  </a:lnTo>
                  <a:lnTo>
                    <a:pt x="125" y="196"/>
                  </a:lnTo>
                  <a:lnTo>
                    <a:pt x="117" y="194"/>
                  </a:lnTo>
                  <a:lnTo>
                    <a:pt x="106" y="193"/>
                  </a:lnTo>
                  <a:lnTo>
                    <a:pt x="96" y="193"/>
                  </a:lnTo>
                  <a:lnTo>
                    <a:pt x="86" y="195"/>
                  </a:lnTo>
                  <a:lnTo>
                    <a:pt x="78" y="200"/>
                  </a:lnTo>
                  <a:lnTo>
                    <a:pt x="72" y="210"/>
                  </a:lnTo>
                  <a:lnTo>
                    <a:pt x="69" y="222"/>
                  </a:lnTo>
                  <a:lnTo>
                    <a:pt x="67" y="231"/>
                  </a:lnTo>
                  <a:lnTo>
                    <a:pt x="65" y="238"/>
                  </a:lnTo>
                  <a:lnTo>
                    <a:pt x="65" y="245"/>
                  </a:lnTo>
                  <a:lnTo>
                    <a:pt x="65" y="250"/>
                  </a:lnTo>
                  <a:lnTo>
                    <a:pt x="65" y="254"/>
                  </a:lnTo>
                  <a:lnTo>
                    <a:pt x="65" y="256"/>
                  </a:lnTo>
                  <a:lnTo>
                    <a:pt x="36" y="232"/>
                  </a:lnTo>
                  <a:lnTo>
                    <a:pt x="35" y="232"/>
                  </a:lnTo>
                  <a:lnTo>
                    <a:pt x="33" y="232"/>
                  </a:lnTo>
                  <a:lnTo>
                    <a:pt x="30" y="232"/>
                  </a:lnTo>
                  <a:lnTo>
                    <a:pt x="27" y="233"/>
                  </a:lnTo>
                  <a:lnTo>
                    <a:pt x="23" y="235"/>
                  </a:lnTo>
                  <a:lnTo>
                    <a:pt x="20" y="237"/>
                  </a:lnTo>
                  <a:lnTo>
                    <a:pt x="18" y="241"/>
                  </a:lnTo>
                  <a:lnTo>
                    <a:pt x="19" y="245"/>
                  </a:lnTo>
                  <a:lnTo>
                    <a:pt x="18" y="245"/>
                  </a:lnTo>
                  <a:lnTo>
                    <a:pt x="15" y="245"/>
                  </a:lnTo>
                  <a:lnTo>
                    <a:pt x="12" y="245"/>
                  </a:lnTo>
                  <a:lnTo>
                    <a:pt x="10" y="243"/>
                  </a:lnTo>
                  <a:lnTo>
                    <a:pt x="8" y="239"/>
                  </a:lnTo>
                  <a:lnTo>
                    <a:pt x="8" y="234"/>
                  </a:lnTo>
                  <a:lnTo>
                    <a:pt x="12" y="225"/>
                  </a:lnTo>
                  <a:lnTo>
                    <a:pt x="19" y="214"/>
                  </a:lnTo>
                  <a:lnTo>
                    <a:pt x="27" y="202"/>
                  </a:lnTo>
                  <a:lnTo>
                    <a:pt x="33" y="193"/>
                  </a:lnTo>
                  <a:lnTo>
                    <a:pt x="37" y="187"/>
                  </a:lnTo>
                  <a:lnTo>
                    <a:pt x="40" y="183"/>
                  </a:lnTo>
                  <a:lnTo>
                    <a:pt x="42" y="181"/>
                  </a:lnTo>
                  <a:lnTo>
                    <a:pt x="43" y="179"/>
                  </a:lnTo>
                  <a:lnTo>
                    <a:pt x="43" y="178"/>
                  </a:lnTo>
                  <a:lnTo>
                    <a:pt x="42" y="178"/>
                  </a:lnTo>
                  <a:lnTo>
                    <a:pt x="39" y="176"/>
                  </a:lnTo>
                  <a:lnTo>
                    <a:pt x="35" y="175"/>
                  </a:lnTo>
                  <a:lnTo>
                    <a:pt x="31" y="174"/>
                  </a:lnTo>
                  <a:lnTo>
                    <a:pt x="25" y="174"/>
                  </a:lnTo>
                  <a:lnTo>
                    <a:pt x="20" y="175"/>
                  </a:lnTo>
                  <a:lnTo>
                    <a:pt x="15" y="179"/>
                  </a:lnTo>
                  <a:lnTo>
                    <a:pt x="12" y="186"/>
                  </a:lnTo>
                  <a:lnTo>
                    <a:pt x="10" y="192"/>
                  </a:lnTo>
                  <a:lnTo>
                    <a:pt x="7" y="197"/>
                  </a:lnTo>
                  <a:lnTo>
                    <a:pt x="6" y="201"/>
                  </a:lnTo>
                  <a:lnTo>
                    <a:pt x="6" y="204"/>
                  </a:lnTo>
                  <a:lnTo>
                    <a:pt x="5" y="206"/>
                  </a:lnTo>
                  <a:lnTo>
                    <a:pt x="5" y="207"/>
                  </a:lnTo>
                  <a:lnTo>
                    <a:pt x="4" y="205"/>
                  </a:lnTo>
                  <a:lnTo>
                    <a:pt x="3" y="201"/>
                  </a:lnTo>
                  <a:lnTo>
                    <a:pt x="1" y="195"/>
                  </a:lnTo>
                  <a:lnTo>
                    <a:pt x="0" y="189"/>
                  </a:lnTo>
                  <a:lnTo>
                    <a:pt x="0" y="181"/>
                  </a:lnTo>
                  <a:lnTo>
                    <a:pt x="3" y="172"/>
                  </a:lnTo>
                  <a:lnTo>
                    <a:pt x="9" y="164"/>
                  </a:lnTo>
                  <a:lnTo>
                    <a:pt x="19" y="157"/>
                  </a:lnTo>
                  <a:lnTo>
                    <a:pt x="30" y="151"/>
                  </a:lnTo>
                  <a:lnTo>
                    <a:pt x="37" y="148"/>
                  </a:lnTo>
                  <a:lnTo>
                    <a:pt x="43" y="144"/>
                  </a:lnTo>
                  <a:lnTo>
                    <a:pt x="47" y="142"/>
                  </a:lnTo>
                  <a:lnTo>
                    <a:pt x="49" y="141"/>
                  </a:lnTo>
                  <a:lnTo>
                    <a:pt x="50" y="140"/>
                  </a:lnTo>
                  <a:lnTo>
                    <a:pt x="51" y="140"/>
                  </a:lnTo>
                  <a:lnTo>
                    <a:pt x="50" y="139"/>
                  </a:lnTo>
                  <a:lnTo>
                    <a:pt x="49" y="137"/>
                  </a:lnTo>
                  <a:lnTo>
                    <a:pt x="47" y="135"/>
                  </a:lnTo>
                  <a:lnTo>
                    <a:pt x="43" y="132"/>
                  </a:lnTo>
                  <a:lnTo>
                    <a:pt x="39" y="130"/>
                  </a:lnTo>
                  <a:lnTo>
                    <a:pt x="34" y="129"/>
                  </a:lnTo>
                  <a:lnTo>
                    <a:pt x="29" y="130"/>
                  </a:lnTo>
                  <a:lnTo>
                    <a:pt x="23" y="132"/>
                  </a:lnTo>
                  <a:lnTo>
                    <a:pt x="17" y="136"/>
                  </a:lnTo>
                  <a:lnTo>
                    <a:pt x="12" y="139"/>
                  </a:lnTo>
                  <a:lnTo>
                    <a:pt x="9" y="141"/>
                  </a:lnTo>
                  <a:lnTo>
                    <a:pt x="7" y="142"/>
                  </a:lnTo>
                  <a:lnTo>
                    <a:pt x="6" y="143"/>
                  </a:lnTo>
                  <a:lnTo>
                    <a:pt x="5" y="143"/>
                  </a:lnTo>
                  <a:lnTo>
                    <a:pt x="4" y="141"/>
                  </a:lnTo>
                  <a:lnTo>
                    <a:pt x="3" y="136"/>
                  </a:lnTo>
                  <a:lnTo>
                    <a:pt x="1" y="128"/>
                  </a:lnTo>
                  <a:lnTo>
                    <a:pt x="0" y="119"/>
                  </a:lnTo>
                  <a:lnTo>
                    <a:pt x="0" y="111"/>
                  </a:lnTo>
                  <a:lnTo>
                    <a:pt x="2" y="103"/>
                  </a:lnTo>
                  <a:lnTo>
                    <a:pt x="5" y="97"/>
                  </a:lnTo>
                  <a:lnTo>
                    <a:pt x="12" y="94"/>
                  </a:lnTo>
                  <a:lnTo>
                    <a:pt x="19" y="93"/>
                  </a:lnTo>
                  <a:lnTo>
                    <a:pt x="24" y="92"/>
                  </a:lnTo>
                  <a:lnTo>
                    <a:pt x="28" y="91"/>
                  </a:lnTo>
                  <a:lnTo>
                    <a:pt x="31" y="91"/>
                  </a:lnTo>
                  <a:lnTo>
                    <a:pt x="32" y="90"/>
                  </a:lnTo>
                  <a:lnTo>
                    <a:pt x="32" y="90"/>
                  </a:lnTo>
                  <a:lnTo>
                    <a:pt x="33" y="90"/>
                  </a:lnTo>
                  <a:lnTo>
                    <a:pt x="26" y="62"/>
                  </a:lnTo>
                  <a:lnTo>
                    <a:pt x="58" y="65"/>
                  </a:lnTo>
                  <a:lnTo>
                    <a:pt x="58" y="64"/>
                  </a:lnTo>
                  <a:lnTo>
                    <a:pt x="57" y="64"/>
                  </a:lnTo>
                  <a:lnTo>
                    <a:pt x="56" y="63"/>
                  </a:lnTo>
                  <a:lnTo>
                    <a:pt x="56" y="60"/>
                  </a:lnTo>
                  <a:lnTo>
                    <a:pt x="58" y="58"/>
                  </a:lnTo>
                  <a:lnTo>
                    <a:pt x="61" y="55"/>
                  </a:lnTo>
                  <a:lnTo>
                    <a:pt x="67" y="52"/>
                  </a:lnTo>
                  <a:lnTo>
                    <a:pt x="76" y="47"/>
                  </a:lnTo>
                  <a:lnTo>
                    <a:pt x="85" y="44"/>
                  </a:lnTo>
                  <a:lnTo>
                    <a:pt x="91" y="40"/>
                  </a:lnTo>
                  <a:lnTo>
                    <a:pt x="96" y="37"/>
                  </a:lnTo>
                  <a:lnTo>
                    <a:pt x="100" y="34"/>
                  </a:lnTo>
                  <a:lnTo>
                    <a:pt x="106" y="32"/>
                  </a:lnTo>
                  <a:lnTo>
                    <a:pt x="114" y="31"/>
                  </a:lnTo>
                  <a:lnTo>
                    <a:pt x="126" y="30"/>
                  </a:lnTo>
                  <a:lnTo>
                    <a:pt x="144" y="30"/>
                  </a:lnTo>
                  <a:lnTo>
                    <a:pt x="161" y="30"/>
                  </a:lnTo>
                  <a:lnTo>
                    <a:pt x="178" y="31"/>
                  </a:lnTo>
                  <a:lnTo>
                    <a:pt x="190" y="31"/>
                  </a:lnTo>
                  <a:lnTo>
                    <a:pt x="200" y="31"/>
                  </a:lnTo>
                  <a:lnTo>
                    <a:pt x="206" y="31"/>
                  </a:lnTo>
                  <a:lnTo>
                    <a:pt x="210" y="30"/>
                  </a:lnTo>
                  <a:lnTo>
                    <a:pt x="210" y="27"/>
                  </a:lnTo>
                  <a:lnTo>
                    <a:pt x="208" y="22"/>
                  </a:lnTo>
                  <a:lnTo>
                    <a:pt x="204" y="18"/>
                  </a:lnTo>
                  <a:lnTo>
                    <a:pt x="201" y="14"/>
                  </a:lnTo>
                  <a:lnTo>
                    <a:pt x="197" y="10"/>
                  </a:lnTo>
                  <a:lnTo>
                    <a:pt x="195" y="7"/>
                  </a:lnTo>
                  <a:lnTo>
                    <a:pt x="193" y="5"/>
                  </a:lnTo>
                  <a:lnTo>
                    <a:pt x="192" y="3"/>
                  </a:lnTo>
                  <a:lnTo>
                    <a:pt x="191" y="2"/>
                  </a:lnTo>
                  <a:lnTo>
                    <a:pt x="190" y="1"/>
                  </a:lnTo>
                  <a:lnTo>
                    <a:pt x="191" y="1"/>
                  </a:lnTo>
                  <a:lnTo>
                    <a:pt x="195" y="0"/>
                  </a:lnTo>
                  <a:lnTo>
                    <a:pt x="200" y="0"/>
                  </a:lnTo>
                  <a:lnTo>
                    <a:pt x="206" y="0"/>
                  </a:lnTo>
                  <a:lnTo>
                    <a:pt x="213" y="2"/>
                  </a:lnTo>
                  <a:lnTo>
                    <a:pt x="220" y="5"/>
                  </a:lnTo>
                  <a:lnTo>
                    <a:pt x="226" y="9"/>
                  </a:lnTo>
                  <a:lnTo>
                    <a:pt x="232" y="16"/>
                  </a:lnTo>
                  <a:lnTo>
                    <a:pt x="238" y="21"/>
                  </a:lnTo>
                  <a:lnTo>
                    <a:pt x="244" y="22"/>
                  </a:lnTo>
                  <a:lnTo>
                    <a:pt x="252" y="22"/>
                  </a:lnTo>
                  <a:lnTo>
                    <a:pt x="259" y="21"/>
                  </a:lnTo>
                  <a:lnTo>
                    <a:pt x="267" y="21"/>
                  </a:lnTo>
                  <a:lnTo>
                    <a:pt x="276" y="21"/>
                  </a:lnTo>
                  <a:lnTo>
                    <a:pt x="285" y="26"/>
                  </a:lnTo>
                  <a:lnTo>
                    <a:pt x="293" y="36"/>
                  </a:lnTo>
                  <a:lnTo>
                    <a:pt x="301" y="49"/>
                  </a:lnTo>
                  <a:lnTo>
                    <a:pt x="308" y="60"/>
                  </a:lnTo>
                  <a:lnTo>
                    <a:pt x="312" y="68"/>
                  </a:lnTo>
                  <a:lnTo>
                    <a:pt x="315" y="75"/>
                  </a:lnTo>
                  <a:lnTo>
                    <a:pt x="318" y="81"/>
                  </a:lnTo>
                  <a:lnTo>
                    <a:pt x="321" y="85"/>
                  </a:lnTo>
                  <a:lnTo>
                    <a:pt x="324" y="88"/>
                  </a:lnTo>
                  <a:lnTo>
                    <a:pt x="329" y="90"/>
                  </a:lnTo>
                  <a:lnTo>
                    <a:pt x="335" y="91"/>
                  </a:lnTo>
                  <a:lnTo>
                    <a:pt x="342" y="90"/>
                  </a:lnTo>
                  <a:lnTo>
                    <a:pt x="349" y="87"/>
                  </a:lnTo>
                  <a:lnTo>
                    <a:pt x="356" y="84"/>
                  </a:lnTo>
                  <a:lnTo>
                    <a:pt x="362" y="81"/>
                  </a:lnTo>
                  <a:lnTo>
                    <a:pt x="367" y="78"/>
                  </a:lnTo>
                  <a:lnTo>
                    <a:pt x="371" y="76"/>
                  </a:lnTo>
                  <a:lnTo>
                    <a:pt x="372" y="76"/>
                  </a:lnTo>
                  <a:lnTo>
                    <a:pt x="373" y="76"/>
                  </a:lnTo>
                  <a:lnTo>
                    <a:pt x="375" y="78"/>
                  </a:lnTo>
                  <a:lnTo>
                    <a:pt x="378" y="80"/>
                  </a:lnTo>
                  <a:lnTo>
                    <a:pt x="380" y="84"/>
                  </a:lnTo>
                  <a:lnTo>
                    <a:pt x="382" y="89"/>
                  </a:lnTo>
                  <a:lnTo>
                    <a:pt x="382" y="95"/>
                  </a:lnTo>
                  <a:lnTo>
                    <a:pt x="380" y="103"/>
                  </a:lnTo>
                  <a:lnTo>
                    <a:pt x="375" y="111"/>
                  </a:lnTo>
                  <a:lnTo>
                    <a:pt x="372" y="115"/>
                  </a:lnTo>
                  <a:lnTo>
                    <a:pt x="367" y="120"/>
                  </a:lnTo>
                  <a:lnTo>
                    <a:pt x="362" y="125"/>
                  </a:lnTo>
                  <a:lnTo>
                    <a:pt x="356" y="129"/>
                  </a:lnTo>
                  <a:lnTo>
                    <a:pt x="350" y="133"/>
                  </a:lnTo>
                  <a:lnTo>
                    <a:pt x="344" y="136"/>
                  </a:lnTo>
                  <a:lnTo>
                    <a:pt x="336" y="139"/>
                  </a:lnTo>
                  <a:lnTo>
                    <a:pt x="328" y="140"/>
                  </a:lnTo>
                  <a:lnTo>
                    <a:pt x="320" y="141"/>
                  </a:lnTo>
                  <a:lnTo>
                    <a:pt x="310" y="141"/>
                  </a:lnTo>
                  <a:lnTo>
                    <a:pt x="301" y="140"/>
                  </a:lnTo>
                  <a:lnTo>
                    <a:pt x="291" y="137"/>
                  </a:lnTo>
                  <a:lnTo>
                    <a:pt x="282" y="133"/>
                  </a:lnTo>
                  <a:lnTo>
                    <a:pt x="272" y="127"/>
                  </a:lnTo>
                  <a:lnTo>
                    <a:pt x="262" y="120"/>
                  </a:lnTo>
                  <a:lnTo>
                    <a:pt x="251" y="111"/>
                  </a:lnTo>
                </a:path>
              </a:pathLst>
            </a:custGeom>
            <a:solidFill>
              <a:srgbClr val="7144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62" name="Freeform 230"/>
            <p:cNvSpPr>
              <a:spLocks/>
            </p:cNvSpPr>
            <p:nvPr/>
          </p:nvSpPr>
          <p:spPr bwMode="auto">
            <a:xfrm>
              <a:off x="3190" y="2097"/>
              <a:ext cx="266" cy="216"/>
            </a:xfrm>
            <a:custGeom>
              <a:avLst/>
              <a:gdLst/>
              <a:ahLst/>
              <a:cxnLst>
                <a:cxn ang="0">
                  <a:pos x="252" y="118"/>
                </a:cxn>
                <a:cxn ang="0">
                  <a:pos x="227" y="141"/>
                </a:cxn>
                <a:cxn ang="0">
                  <a:pos x="197" y="163"/>
                </a:cxn>
                <a:cxn ang="0">
                  <a:pos x="181" y="194"/>
                </a:cxn>
                <a:cxn ang="0">
                  <a:pos x="170" y="231"/>
                </a:cxn>
                <a:cxn ang="0">
                  <a:pos x="164" y="258"/>
                </a:cxn>
                <a:cxn ang="0">
                  <a:pos x="135" y="204"/>
                </a:cxn>
                <a:cxn ang="0">
                  <a:pos x="108" y="198"/>
                </a:cxn>
                <a:cxn ang="0">
                  <a:pos x="73" y="215"/>
                </a:cxn>
                <a:cxn ang="0">
                  <a:pos x="66" y="251"/>
                </a:cxn>
                <a:cxn ang="0">
                  <a:pos x="37" y="237"/>
                </a:cxn>
                <a:cxn ang="0">
                  <a:pos x="27" y="238"/>
                </a:cxn>
                <a:cxn ang="0">
                  <a:pos x="19" y="251"/>
                </a:cxn>
                <a:cxn ang="0">
                  <a:pos x="10" y="249"/>
                </a:cxn>
                <a:cxn ang="0">
                  <a:pos x="19" y="219"/>
                </a:cxn>
                <a:cxn ang="0">
                  <a:pos x="41" y="187"/>
                </a:cxn>
                <a:cxn ang="0">
                  <a:pos x="43" y="182"/>
                </a:cxn>
                <a:cxn ang="0">
                  <a:pos x="25" y="178"/>
                </a:cxn>
                <a:cxn ang="0">
                  <a:pos x="10" y="197"/>
                </a:cxn>
                <a:cxn ang="0">
                  <a:pos x="5" y="211"/>
                </a:cxn>
                <a:cxn ang="0">
                  <a:pos x="1" y="200"/>
                </a:cxn>
                <a:cxn ang="0">
                  <a:pos x="9" y="168"/>
                </a:cxn>
                <a:cxn ang="0">
                  <a:pos x="44" y="147"/>
                </a:cxn>
                <a:cxn ang="0">
                  <a:pos x="52" y="143"/>
                </a:cxn>
                <a:cxn ang="0">
                  <a:pos x="44" y="135"/>
                </a:cxn>
                <a:cxn ang="0">
                  <a:pos x="23" y="135"/>
                </a:cxn>
                <a:cxn ang="0">
                  <a:pos x="7" y="145"/>
                </a:cxn>
                <a:cxn ang="0">
                  <a:pos x="3" y="139"/>
                </a:cxn>
                <a:cxn ang="0">
                  <a:pos x="2" y="105"/>
                </a:cxn>
                <a:cxn ang="0">
                  <a:pos x="24" y="94"/>
                </a:cxn>
                <a:cxn ang="0">
                  <a:pos x="33" y="92"/>
                </a:cxn>
                <a:cxn ang="0">
                  <a:pos x="59" y="66"/>
                </a:cxn>
                <a:cxn ang="0">
                  <a:pos x="59" y="59"/>
                </a:cxn>
                <a:cxn ang="0">
                  <a:pos x="86" y="45"/>
                </a:cxn>
                <a:cxn ang="0">
                  <a:pos x="108" y="33"/>
                </a:cxn>
                <a:cxn ang="0">
                  <a:pos x="164" y="31"/>
                </a:cxn>
                <a:cxn ang="0">
                  <a:pos x="209" y="32"/>
                </a:cxn>
                <a:cxn ang="0">
                  <a:pos x="207" y="18"/>
                </a:cxn>
                <a:cxn ang="0">
                  <a:pos x="196" y="5"/>
                </a:cxn>
                <a:cxn ang="0">
                  <a:pos x="194" y="1"/>
                </a:cxn>
                <a:cxn ang="0">
                  <a:pos x="216" y="2"/>
                </a:cxn>
                <a:cxn ang="0">
                  <a:pos x="242" y="22"/>
                </a:cxn>
                <a:cxn ang="0">
                  <a:pos x="271" y="21"/>
                </a:cxn>
                <a:cxn ang="0">
                  <a:pos x="306" y="50"/>
                </a:cxn>
                <a:cxn ang="0">
                  <a:pos x="323" y="83"/>
                </a:cxn>
                <a:cxn ang="0">
                  <a:pos x="340" y="93"/>
                </a:cxn>
                <a:cxn ang="0">
                  <a:pos x="368" y="83"/>
                </a:cxn>
                <a:cxn ang="0">
                  <a:pos x="379" y="78"/>
                </a:cxn>
                <a:cxn ang="0">
                  <a:pos x="388" y="91"/>
                </a:cxn>
                <a:cxn ang="0">
                  <a:pos x="378" y="118"/>
                </a:cxn>
                <a:cxn ang="0">
                  <a:pos x="355" y="136"/>
                </a:cxn>
                <a:cxn ang="0">
                  <a:pos x="325" y="144"/>
                </a:cxn>
                <a:cxn ang="0">
                  <a:pos x="286" y="136"/>
                </a:cxn>
              </a:cxnLst>
              <a:rect l="0" t="0" r="r" b="b"/>
              <a:pathLst>
                <a:path w="389" h="263">
                  <a:moveTo>
                    <a:pt x="255" y="114"/>
                  </a:moveTo>
                  <a:lnTo>
                    <a:pt x="255" y="114"/>
                  </a:lnTo>
                  <a:lnTo>
                    <a:pt x="254" y="115"/>
                  </a:lnTo>
                  <a:lnTo>
                    <a:pt x="252" y="118"/>
                  </a:lnTo>
                  <a:lnTo>
                    <a:pt x="247" y="122"/>
                  </a:lnTo>
                  <a:lnTo>
                    <a:pt x="242" y="128"/>
                  </a:lnTo>
                  <a:lnTo>
                    <a:pt x="235" y="134"/>
                  </a:lnTo>
                  <a:lnTo>
                    <a:pt x="227" y="141"/>
                  </a:lnTo>
                  <a:lnTo>
                    <a:pt x="218" y="148"/>
                  </a:lnTo>
                  <a:lnTo>
                    <a:pt x="207" y="154"/>
                  </a:lnTo>
                  <a:lnTo>
                    <a:pt x="202" y="157"/>
                  </a:lnTo>
                  <a:lnTo>
                    <a:pt x="197" y="163"/>
                  </a:lnTo>
                  <a:lnTo>
                    <a:pt x="193" y="169"/>
                  </a:lnTo>
                  <a:lnTo>
                    <a:pt x="188" y="177"/>
                  </a:lnTo>
                  <a:lnTo>
                    <a:pt x="184" y="185"/>
                  </a:lnTo>
                  <a:lnTo>
                    <a:pt x="181" y="194"/>
                  </a:lnTo>
                  <a:lnTo>
                    <a:pt x="177" y="204"/>
                  </a:lnTo>
                  <a:lnTo>
                    <a:pt x="175" y="213"/>
                  </a:lnTo>
                  <a:lnTo>
                    <a:pt x="172" y="223"/>
                  </a:lnTo>
                  <a:lnTo>
                    <a:pt x="170" y="231"/>
                  </a:lnTo>
                  <a:lnTo>
                    <a:pt x="168" y="240"/>
                  </a:lnTo>
                  <a:lnTo>
                    <a:pt x="167" y="247"/>
                  </a:lnTo>
                  <a:lnTo>
                    <a:pt x="165" y="253"/>
                  </a:lnTo>
                  <a:lnTo>
                    <a:pt x="164" y="258"/>
                  </a:lnTo>
                  <a:lnTo>
                    <a:pt x="164" y="261"/>
                  </a:lnTo>
                  <a:lnTo>
                    <a:pt x="164" y="262"/>
                  </a:lnTo>
                  <a:lnTo>
                    <a:pt x="142" y="262"/>
                  </a:lnTo>
                  <a:lnTo>
                    <a:pt x="135" y="204"/>
                  </a:lnTo>
                  <a:lnTo>
                    <a:pt x="133" y="203"/>
                  </a:lnTo>
                  <a:lnTo>
                    <a:pt x="127" y="201"/>
                  </a:lnTo>
                  <a:lnTo>
                    <a:pt x="119" y="199"/>
                  </a:lnTo>
                  <a:lnTo>
                    <a:pt x="108" y="198"/>
                  </a:lnTo>
                  <a:lnTo>
                    <a:pt x="98" y="198"/>
                  </a:lnTo>
                  <a:lnTo>
                    <a:pt x="87" y="200"/>
                  </a:lnTo>
                  <a:lnTo>
                    <a:pt x="79" y="205"/>
                  </a:lnTo>
                  <a:lnTo>
                    <a:pt x="73" y="215"/>
                  </a:lnTo>
                  <a:lnTo>
                    <a:pt x="70" y="227"/>
                  </a:lnTo>
                  <a:lnTo>
                    <a:pt x="68" y="236"/>
                  </a:lnTo>
                  <a:lnTo>
                    <a:pt x="66" y="244"/>
                  </a:lnTo>
                  <a:lnTo>
                    <a:pt x="66" y="251"/>
                  </a:lnTo>
                  <a:lnTo>
                    <a:pt x="66" y="256"/>
                  </a:lnTo>
                  <a:lnTo>
                    <a:pt x="66" y="260"/>
                  </a:lnTo>
                  <a:lnTo>
                    <a:pt x="66" y="262"/>
                  </a:lnTo>
                  <a:lnTo>
                    <a:pt x="37" y="237"/>
                  </a:lnTo>
                  <a:lnTo>
                    <a:pt x="36" y="237"/>
                  </a:lnTo>
                  <a:lnTo>
                    <a:pt x="34" y="237"/>
                  </a:lnTo>
                  <a:lnTo>
                    <a:pt x="30" y="237"/>
                  </a:lnTo>
                  <a:lnTo>
                    <a:pt x="27" y="238"/>
                  </a:lnTo>
                  <a:lnTo>
                    <a:pt x="23" y="240"/>
                  </a:lnTo>
                  <a:lnTo>
                    <a:pt x="20" y="243"/>
                  </a:lnTo>
                  <a:lnTo>
                    <a:pt x="18" y="247"/>
                  </a:lnTo>
                  <a:lnTo>
                    <a:pt x="19" y="251"/>
                  </a:lnTo>
                  <a:lnTo>
                    <a:pt x="18" y="251"/>
                  </a:lnTo>
                  <a:lnTo>
                    <a:pt x="15" y="251"/>
                  </a:lnTo>
                  <a:lnTo>
                    <a:pt x="12" y="251"/>
                  </a:lnTo>
                  <a:lnTo>
                    <a:pt x="10" y="249"/>
                  </a:lnTo>
                  <a:lnTo>
                    <a:pt x="8" y="245"/>
                  </a:lnTo>
                  <a:lnTo>
                    <a:pt x="8" y="239"/>
                  </a:lnTo>
                  <a:lnTo>
                    <a:pt x="12" y="230"/>
                  </a:lnTo>
                  <a:lnTo>
                    <a:pt x="19" y="219"/>
                  </a:lnTo>
                  <a:lnTo>
                    <a:pt x="27" y="207"/>
                  </a:lnTo>
                  <a:lnTo>
                    <a:pt x="34" y="198"/>
                  </a:lnTo>
                  <a:lnTo>
                    <a:pt x="38" y="191"/>
                  </a:lnTo>
                  <a:lnTo>
                    <a:pt x="41" y="187"/>
                  </a:lnTo>
                  <a:lnTo>
                    <a:pt x="43" y="185"/>
                  </a:lnTo>
                  <a:lnTo>
                    <a:pt x="44" y="183"/>
                  </a:lnTo>
                  <a:lnTo>
                    <a:pt x="44" y="182"/>
                  </a:lnTo>
                  <a:lnTo>
                    <a:pt x="43" y="182"/>
                  </a:lnTo>
                  <a:lnTo>
                    <a:pt x="40" y="180"/>
                  </a:lnTo>
                  <a:lnTo>
                    <a:pt x="36" y="179"/>
                  </a:lnTo>
                  <a:lnTo>
                    <a:pt x="31" y="178"/>
                  </a:lnTo>
                  <a:lnTo>
                    <a:pt x="25" y="178"/>
                  </a:lnTo>
                  <a:lnTo>
                    <a:pt x="20" y="179"/>
                  </a:lnTo>
                  <a:lnTo>
                    <a:pt x="15" y="183"/>
                  </a:lnTo>
                  <a:lnTo>
                    <a:pt x="12" y="190"/>
                  </a:lnTo>
                  <a:lnTo>
                    <a:pt x="10" y="197"/>
                  </a:lnTo>
                  <a:lnTo>
                    <a:pt x="7" y="202"/>
                  </a:lnTo>
                  <a:lnTo>
                    <a:pt x="6" y="206"/>
                  </a:lnTo>
                  <a:lnTo>
                    <a:pt x="6" y="209"/>
                  </a:lnTo>
                  <a:lnTo>
                    <a:pt x="5" y="211"/>
                  </a:lnTo>
                  <a:lnTo>
                    <a:pt x="5" y="212"/>
                  </a:lnTo>
                  <a:lnTo>
                    <a:pt x="4" y="210"/>
                  </a:lnTo>
                  <a:lnTo>
                    <a:pt x="3" y="206"/>
                  </a:lnTo>
                  <a:lnTo>
                    <a:pt x="1" y="200"/>
                  </a:lnTo>
                  <a:lnTo>
                    <a:pt x="0" y="193"/>
                  </a:lnTo>
                  <a:lnTo>
                    <a:pt x="0" y="185"/>
                  </a:lnTo>
                  <a:lnTo>
                    <a:pt x="3" y="176"/>
                  </a:lnTo>
                  <a:lnTo>
                    <a:pt x="9" y="168"/>
                  </a:lnTo>
                  <a:lnTo>
                    <a:pt x="19" y="161"/>
                  </a:lnTo>
                  <a:lnTo>
                    <a:pt x="30" y="155"/>
                  </a:lnTo>
                  <a:lnTo>
                    <a:pt x="38" y="151"/>
                  </a:lnTo>
                  <a:lnTo>
                    <a:pt x="44" y="147"/>
                  </a:lnTo>
                  <a:lnTo>
                    <a:pt x="48" y="145"/>
                  </a:lnTo>
                  <a:lnTo>
                    <a:pt x="50" y="144"/>
                  </a:lnTo>
                  <a:lnTo>
                    <a:pt x="51" y="143"/>
                  </a:lnTo>
                  <a:lnTo>
                    <a:pt x="52" y="143"/>
                  </a:lnTo>
                  <a:lnTo>
                    <a:pt x="51" y="142"/>
                  </a:lnTo>
                  <a:lnTo>
                    <a:pt x="50" y="140"/>
                  </a:lnTo>
                  <a:lnTo>
                    <a:pt x="48" y="138"/>
                  </a:lnTo>
                  <a:lnTo>
                    <a:pt x="44" y="135"/>
                  </a:lnTo>
                  <a:lnTo>
                    <a:pt x="40" y="133"/>
                  </a:lnTo>
                  <a:lnTo>
                    <a:pt x="35" y="132"/>
                  </a:lnTo>
                  <a:lnTo>
                    <a:pt x="29" y="133"/>
                  </a:lnTo>
                  <a:lnTo>
                    <a:pt x="23" y="135"/>
                  </a:lnTo>
                  <a:lnTo>
                    <a:pt x="17" y="139"/>
                  </a:lnTo>
                  <a:lnTo>
                    <a:pt x="12" y="142"/>
                  </a:lnTo>
                  <a:lnTo>
                    <a:pt x="9" y="144"/>
                  </a:lnTo>
                  <a:lnTo>
                    <a:pt x="7" y="145"/>
                  </a:lnTo>
                  <a:lnTo>
                    <a:pt x="6" y="146"/>
                  </a:lnTo>
                  <a:lnTo>
                    <a:pt x="5" y="146"/>
                  </a:lnTo>
                  <a:lnTo>
                    <a:pt x="4" y="144"/>
                  </a:lnTo>
                  <a:lnTo>
                    <a:pt x="3" y="139"/>
                  </a:lnTo>
                  <a:lnTo>
                    <a:pt x="1" y="131"/>
                  </a:lnTo>
                  <a:lnTo>
                    <a:pt x="0" y="122"/>
                  </a:lnTo>
                  <a:lnTo>
                    <a:pt x="0" y="114"/>
                  </a:lnTo>
                  <a:lnTo>
                    <a:pt x="2" y="105"/>
                  </a:lnTo>
                  <a:lnTo>
                    <a:pt x="5" y="99"/>
                  </a:lnTo>
                  <a:lnTo>
                    <a:pt x="12" y="96"/>
                  </a:lnTo>
                  <a:lnTo>
                    <a:pt x="19" y="95"/>
                  </a:lnTo>
                  <a:lnTo>
                    <a:pt x="24" y="94"/>
                  </a:lnTo>
                  <a:lnTo>
                    <a:pt x="28" y="93"/>
                  </a:lnTo>
                  <a:lnTo>
                    <a:pt x="31" y="93"/>
                  </a:lnTo>
                  <a:lnTo>
                    <a:pt x="32" y="92"/>
                  </a:lnTo>
                  <a:lnTo>
                    <a:pt x="33" y="92"/>
                  </a:lnTo>
                  <a:lnTo>
                    <a:pt x="34" y="92"/>
                  </a:lnTo>
                  <a:lnTo>
                    <a:pt x="26" y="63"/>
                  </a:lnTo>
                  <a:lnTo>
                    <a:pt x="59" y="67"/>
                  </a:lnTo>
                  <a:lnTo>
                    <a:pt x="59" y="66"/>
                  </a:lnTo>
                  <a:lnTo>
                    <a:pt x="58" y="65"/>
                  </a:lnTo>
                  <a:lnTo>
                    <a:pt x="57" y="64"/>
                  </a:lnTo>
                  <a:lnTo>
                    <a:pt x="57" y="61"/>
                  </a:lnTo>
                  <a:lnTo>
                    <a:pt x="59" y="59"/>
                  </a:lnTo>
                  <a:lnTo>
                    <a:pt x="62" y="56"/>
                  </a:lnTo>
                  <a:lnTo>
                    <a:pt x="68" y="53"/>
                  </a:lnTo>
                  <a:lnTo>
                    <a:pt x="77" y="48"/>
                  </a:lnTo>
                  <a:lnTo>
                    <a:pt x="86" y="45"/>
                  </a:lnTo>
                  <a:lnTo>
                    <a:pt x="92" y="41"/>
                  </a:lnTo>
                  <a:lnTo>
                    <a:pt x="97" y="38"/>
                  </a:lnTo>
                  <a:lnTo>
                    <a:pt x="102" y="35"/>
                  </a:lnTo>
                  <a:lnTo>
                    <a:pt x="108" y="33"/>
                  </a:lnTo>
                  <a:lnTo>
                    <a:pt x="116" y="32"/>
                  </a:lnTo>
                  <a:lnTo>
                    <a:pt x="128" y="31"/>
                  </a:lnTo>
                  <a:lnTo>
                    <a:pt x="146" y="31"/>
                  </a:lnTo>
                  <a:lnTo>
                    <a:pt x="164" y="31"/>
                  </a:lnTo>
                  <a:lnTo>
                    <a:pt x="181" y="32"/>
                  </a:lnTo>
                  <a:lnTo>
                    <a:pt x="193" y="32"/>
                  </a:lnTo>
                  <a:lnTo>
                    <a:pt x="203" y="32"/>
                  </a:lnTo>
                  <a:lnTo>
                    <a:pt x="209" y="32"/>
                  </a:lnTo>
                  <a:lnTo>
                    <a:pt x="213" y="31"/>
                  </a:lnTo>
                  <a:lnTo>
                    <a:pt x="213" y="28"/>
                  </a:lnTo>
                  <a:lnTo>
                    <a:pt x="211" y="23"/>
                  </a:lnTo>
                  <a:lnTo>
                    <a:pt x="207" y="18"/>
                  </a:lnTo>
                  <a:lnTo>
                    <a:pt x="204" y="14"/>
                  </a:lnTo>
                  <a:lnTo>
                    <a:pt x="200" y="10"/>
                  </a:lnTo>
                  <a:lnTo>
                    <a:pt x="198" y="7"/>
                  </a:lnTo>
                  <a:lnTo>
                    <a:pt x="196" y="5"/>
                  </a:lnTo>
                  <a:lnTo>
                    <a:pt x="195" y="3"/>
                  </a:lnTo>
                  <a:lnTo>
                    <a:pt x="194" y="2"/>
                  </a:lnTo>
                  <a:lnTo>
                    <a:pt x="193" y="1"/>
                  </a:lnTo>
                  <a:lnTo>
                    <a:pt x="194" y="1"/>
                  </a:lnTo>
                  <a:lnTo>
                    <a:pt x="198" y="0"/>
                  </a:lnTo>
                  <a:lnTo>
                    <a:pt x="203" y="0"/>
                  </a:lnTo>
                  <a:lnTo>
                    <a:pt x="209" y="0"/>
                  </a:lnTo>
                  <a:lnTo>
                    <a:pt x="216" y="2"/>
                  </a:lnTo>
                  <a:lnTo>
                    <a:pt x="223" y="5"/>
                  </a:lnTo>
                  <a:lnTo>
                    <a:pt x="230" y="9"/>
                  </a:lnTo>
                  <a:lnTo>
                    <a:pt x="236" y="16"/>
                  </a:lnTo>
                  <a:lnTo>
                    <a:pt x="242" y="22"/>
                  </a:lnTo>
                  <a:lnTo>
                    <a:pt x="248" y="23"/>
                  </a:lnTo>
                  <a:lnTo>
                    <a:pt x="256" y="23"/>
                  </a:lnTo>
                  <a:lnTo>
                    <a:pt x="263" y="21"/>
                  </a:lnTo>
                  <a:lnTo>
                    <a:pt x="271" y="21"/>
                  </a:lnTo>
                  <a:lnTo>
                    <a:pt x="280" y="22"/>
                  </a:lnTo>
                  <a:lnTo>
                    <a:pt x="289" y="27"/>
                  </a:lnTo>
                  <a:lnTo>
                    <a:pt x="298" y="37"/>
                  </a:lnTo>
                  <a:lnTo>
                    <a:pt x="306" y="50"/>
                  </a:lnTo>
                  <a:lnTo>
                    <a:pt x="313" y="61"/>
                  </a:lnTo>
                  <a:lnTo>
                    <a:pt x="317" y="70"/>
                  </a:lnTo>
                  <a:lnTo>
                    <a:pt x="320" y="77"/>
                  </a:lnTo>
                  <a:lnTo>
                    <a:pt x="323" y="83"/>
                  </a:lnTo>
                  <a:lnTo>
                    <a:pt x="326" y="87"/>
                  </a:lnTo>
                  <a:lnTo>
                    <a:pt x="329" y="90"/>
                  </a:lnTo>
                  <a:lnTo>
                    <a:pt x="334" y="92"/>
                  </a:lnTo>
                  <a:lnTo>
                    <a:pt x="340" y="93"/>
                  </a:lnTo>
                  <a:lnTo>
                    <a:pt x="347" y="92"/>
                  </a:lnTo>
                  <a:lnTo>
                    <a:pt x="354" y="89"/>
                  </a:lnTo>
                  <a:lnTo>
                    <a:pt x="362" y="86"/>
                  </a:lnTo>
                  <a:lnTo>
                    <a:pt x="368" y="83"/>
                  </a:lnTo>
                  <a:lnTo>
                    <a:pt x="373" y="80"/>
                  </a:lnTo>
                  <a:lnTo>
                    <a:pt x="377" y="78"/>
                  </a:lnTo>
                  <a:lnTo>
                    <a:pt x="378" y="78"/>
                  </a:lnTo>
                  <a:lnTo>
                    <a:pt x="379" y="78"/>
                  </a:lnTo>
                  <a:lnTo>
                    <a:pt x="381" y="80"/>
                  </a:lnTo>
                  <a:lnTo>
                    <a:pt x="384" y="82"/>
                  </a:lnTo>
                  <a:lnTo>
                    <a:pt x="386" y="86"/>
                  </a:lnTo>
                  <a:lnTo>
                    <a:pt x="388" y="91"/>
                  </a:lnTo>
                  <a:lnTo>
                    <a:pt x="388" y="97"/>
                  </a:lnTo>
                  <a:lnTo>
                    <a:pt x="386" y="105"/>
                  </a:lnTo>
                  <a:lnTo>
                    <a:pt x="381" y="114"/>
                  </a:lnTo>
                  <a:lnTo>
                    <a:pt x="378" y="118"/>
                  </a:lnTo>
                  <a:lnTo>
                    <a:pt x="373" y="123"/>
                  </a:lnTo>
                  <a:lnTo>
                    <a:pt x="368" y="128"/>
                  </a:lnTo>
                  <a:lnTo>
                    <a:pt x="362" y="132"/>
                  </a:lnTo>
                  <a:lnTo>
                    <a:pt x="355" y="136"/>
                  </a:lnTo>
                  <a:lnTo>
                    <a:pt x="349" y="139"/>
                  </a:lnTo>
                  <a:lnTo>
                    <a:pt x="341" y="142"/>
                  </a:lnTo>
                  <a:lnTo>
                    <a:pt x="333" y="143"/>
                  </a:lnTo>
                  <a:lnTo>
                    <a:pt x="325" y="144"/>
                  </a:lnTo>
                  <a:lnTo>
                    <a:pt x="315" y="144"/>
                  </a:lnTo>
                  <a:lnTo>
                    <a:pt x="306" y="143"/>
                  </a:lnTo>
                  <a:lnTo>
                    <a:pt x="296" y="140"/>
                  </a:lnTo>
                  <a:lnTo>
                    <a:pt x="286" y="136"/>
                  </a:lnTo>
                  <a:lnTo>
                    <a:pt x="276" y="130"/>
                  </a:lnTo>
                  <a:lnTo>
                    <a:pt x="266" y="123"/>
                  </a:lnTo>
                  <a:lnTo>
                    <a:pt x="255" y="114"/>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63" name="Freeform 231"/>
            <p:cNvSpPr>
              <a:spLocks/>
            </p:cNvSpPr>
            <p:nvPr/>
          </p:nvSpPr>
          <p:spPr bwMode="auto">
            <a:xfrm>
              <a:off x="3330" y="2233"/>
              <a:ext cx="21" cy="216"/>
            </a:xfrm>
            <a:custGeom>
              <a:avLst/>
              <a:gdLst/>
              <a:ahLst/>
              <a:cxnLst>
                <a:cxn ang="0">
                  <a:pos x="0" y="45"/>
                </a:cxn>
                <a:cxn ang="0">
                  <a:pos x="30" y="6"/>
                </a:cxn>
                <a:cxn ang="0">
                  <a:pos x="9" y="0"/>
                </a:cxn>
                <a:cxn ang="0">
                  <a:pos x="0" y="45"/>
                </a:cxn>
              </a:cxnLst>
              <a:rect l="0" t="0" r="r" b="b"/>
              <a:pathLst>
                <a:path w="31" h="46">
                  <a:moveTo>
                    <a:pt x="0" y="45"/>
                  </a:moveTo>
                  <a:lnTo>
                    <a:pt x="30" y="6"/>
                  </a:lnTo>
                  <a:lnTo>
                    <a:pt x="9" y="0"/>
                  </a:lnTo>
                  <a:lnTo>
                    <a:pt x="0" y="45"/>
                  </a:lnTo>
                </a:path>
              </a:pathLst>
            </a:custGeom>
            <a:solidFill>
              <a:srgbClr val="999999"/>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64" name="Freeform 232"/>
            <p:cNvSpPr>
              <a:spLocks/>
            </p:cNvSpPr>
            <p:nvPr/>
          </p:nvSpPr>
          <p:spPr bwMode="auto">
            <a:xfrm>
              <a:off x="3330" y="2233"/>
              <a:ext cx="25" cy="216"/>
            </a:xfrm>
            <a:custGeom>
              <a:avLst/>
              <a:gdLst/>
              <a:ahLst/>
              <a:cxnLst>
                <a:cxn ang="0">
                  <a:pos x="0" y="51"/>
                </a:cxn>
                <a:cxn ang="0">
                  <a:pos x="36" y="7"/>
                </a:cxn>
                <a:cxn ang="0">
                  <a:pos x="11" y="0"/>
                </a:cxn>
                <a:cxn ang="0">
                  <a:pos x="0" y="51"/>
                </a:cxn>
              </a:cxnLst>
              <a:rect l="0" t="0" r="r" b="b"/>
              <a:pathLst>
                <a:path w="37" h="52">
                  <a:moveTo>
                    <a:pt x="0" y="51"/>
                  </a:moveTo>
                  <a:lnTo>
                    <a:pt x="36" y="7"/>
                  </a:lnTo>
                  <a:lnTo>
                    <a:pt x="11" y="0"/>
                  </a:lnTo>
                  <a:lnTo>
                    <a:pt x="0" y="5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65" name="Freeform 233"/>
            <p:cNvSpPr>
              <a:spLocks/>
            </p:cNvSpPr>
            <p:nvPr/>
          </p:nvSpPr>
          <p:spPr bwMode="auto">
            <a:xfrm>
              <a:off x="3394" y="2224"/>
              <a:ext cx="24" cy="216"/>
            </a:xfrm>
            <a:custGeom>
              <a:avLst/>
              <a:gdLst/>
              <a:ahLst/>
              <a:cxnLst>
                <a:cxn ang="0">
                  <a:pos x="34" y="41"/>
                </a:cxn>
                <a:cxn ang="0">
                  <a:pos x="0" y="12"/>
                </a:cxn>
                <a:cxn ang="0">
                  <a:pos x="13" y="0"/>
                </a:cxn>
                <a:cxn ang="0">
                  <a:pos x="34" y="41"/>
                </a:cxn>
              </a:cxnLst>
              <a:rect l="0" t="0" r="r" b="b"/>
              <a:pathLst>
                <a:path w="35" h="42">
                  <a:moveTo>
                    <a:pt x="34" y="41"/>
                  </a:moveTo>
                  <a:lnTo>
                    <a:pt x="0" y="12"/>
                  </a:lnTo>
                  <a:lnTo>
                    <a:pt x="13" y="0"/>
                  </a:lnTo>
                  <a:lnTo>
                    <a:pt x="34" y="41"/>
                  </a:lnTo>
                </a:path>
              </a:pathLst>
            </a:custGeom>
            <a:solidFill>
              <a:srgbClr val="999999"/>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66" name="Freeform 234"/>
            <p:cNvSpPr>
              <a:spLocks/>
            </p:cNvSpPr>
            <p:nvPr/>
          </p:nvSpPr>
          <p:spPr bwMode="auto">
            <a:xfrm>
              <a:off x="3394" y="2224"/>
              <a:ext cx="28" cy="216"/>
            </a:xfrm>
            <a:custGeom>
              <a:avLst/>
              <a:gdLst/>
              <a:ahLst/>
              <a:cxnLst>
                <a:cxn ang="0">
                  <a:pos x="40" y="47"/>
                </a:cxn>
                <a:cxn ang="0">
                  <a:pos x="0" y="14"/>
                </a:cxn>
                <a:cxn ang="0">
                  <a:pos x="15" y="0"/>
                </a:cxn>
                <a:cxn ang="0">
                  <a:pos x="40" y="47"/>
                </a:cxn>
              </a:cxnLst>
              <a:rect l="0" t="0" r="r" b="b"/>
              <a:pathLst>
                <a:path w="41" h="48">
                  <a:moveTo>
                    <a:pt x="40" y="47"/>
                  </a:moveTo>
                  <a:lnTo>
                    <a:pt x="0" y="14"/>
                  </a:lnTo>
                  <a:lnTo>
                    <a:pt x="15" y="0"/>
                  </a:lnTo>
                  <a:lnTo>
                    <a:pt x="40" y="4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67" name="Freeform 235"/>
            <p:cNvSpPr>
              <a:spLocks/>
            </p:cNvSpPr>
            <p:nvPr/>
          </p:nvSpPr>
          <p:spPr bwMode="auto">
            <a:xfrm>
              <a:off x="3330" y="2262"/>
              <a:ext cx="81" cy="216"/>
            </a:xfrm>
            <a:custGeom>
              <a:avLst/>
              <a:gdLst/>
              <a:ahLst/>
              <a:cxnLst>
                <a:cxn ang="0">
                  <a:pos x="62" y="70"/>
                </a:cxn>
                <a:cxn ang="0">
                  <a:pos x="62" y="72"/>
                </a:cxn>
                <a:cxn ang="0">
                  <a:pos x="61" y="78"/>
                </a:cxn>
                <a:cxn ang="0">
                  <a:pos x="60" y="86"/>
                </a:cxn>
                <a:cxn ang="0">
                  <a:pos x="57" y="96"/>
                </a:cxn>
                <a:cxn ang="0">
                  <a:pos x="53" y="107"/>
                </a:cxn>
                <a:cxn ang="0">
                  <a:pos x="48" y="118"/>
                </a:cxn>
                <a:cxn ang="0">
                  <a:pos x="39" y="127"/>
                </a:cxn>
                <a:cxn ang="0">
                  <a:pos x="28" y="136"/>
                </a:cxn>
                <a:cxn ang="0">
                  <a:pos x="22" y="138"/>
                </a:cxn>
                <a:cxn ang="0">
                  <a:pos x="16" y="139"/>
                </a:cxn>
                <a:cxn ang="0">
                  <a:pos x="11" y="139"/>
                </a:cxn>
                <a:cxn ang="0">
                  <a:pos x="8" y="138"/>
                </a:cxn>
                <a:cxn ang="0">
                  <a:pos x="5" y="135"/>
                </a:cxn>
                <a:cxn ang="0">
                  <a:pos x="2" y="132"/>
                </a:cxn>
                <a:cxn ang="0">
                  <a:pos x="1" y="127"/>
                </a:cxn>
                <a:cxn ang="0">
                  <a:pos x="0" y="121"/>
                </a:cxn>
                <a:cxn ang="0">
                  <a:pos x="0" y="114"/>
                </a:cxn>
                <a:cxn ang="0">
                  <a:pos x="1" y="105"/>
                </a:cxn>
                <a:cxn ang="0">
                  <a:pos x="3" y="97"/>
                </a:cxn>
                <a:cxn ang="0">
                  <a:pos x="5" y="87"/>
                </a:cxn>
                <a:cxn ang="0">
                  <a:pos x="9" y="76"/>
                </a:cxn>
                <a:cxn ang="0">
                  <a:pos x="13" y="64"/>
                </a:cxn>
                <a:cxn ang="0">
                  <a:pos x="18" y="52"/>
                </a:cxn>
                <a:cxn ang="0">
                  <a:pos x="24" y="38"/>
                </a:cxn>
                <a:cxn ang="0">
                  <a:pos x="36" y="17"/>
                </a:cxn>
                <a:cxn ang="0">
                  <a:pos x="47" y="7"/>
                </a:cxn>
                <a:cxn ang="0">
                  <a:pos x="54" y="4"/>
                </a:cxn>
                <a:cxn ang="0">
                  <a:pos x="61" y="8"/>
                </a:cxn>
                <a:cxn ang="0">
                  <a:pos x="66" y="14"/>
                </a:cxn>
                <a:cxn ang="0">
                  <a:pos x="69" y="22"/>
                </a:cxn>
                <a:cxn ang="0">
                  <a:pos x="71" y="29"/>
                </a:cxn>
                <a:cxn ang="0">
                  <a:pos x="72" y="32"/>
                </a:cxn>
                <a:cxn ang="0">
                  <a:pos x="72" y="30"/>
                </a:cxn>
                <a:cxn ang="0">
                  <a:pos x="74" y="26"/>
                </a:cxn>
                <a:cxn ang="0">
                  <a:pos x="76" y="21"/>
                </a:cxn>
                <a:cxn ang="0">
                  <a:pos x="79" y="14"/>
                </a:cxn>
                <a:cxn ang="0">
                  <a:pos x="83" y="9"/>
                </a:cxn>
                <a:cxn ang="0">
                  <a:pos x="87" y="4"/>
                </a:cxn>
                <a:cxn ang="0">
                  <a:pos x="91" y="1"/>
                </a:cxn>
                <a:cxn ang="0">
                  <a:pos x="96" y="0"/>
                </a:cxn>
                <a:cxn ang="0">
                  <a:pos x="101" y="2"/>
                </a:cxn>
                <a:cxn ang="0">
                  <a:pos x="106" y="7"/>
                </a:cxn>
                <a:cxn ang="0">
                  <a:pos x="109" y="12"/>
                </a:cxn>
                <a:cxn ang="0">
                  <a:pos x="113" y="18"/>
                </a:cxn>
                <a:cxn ang="0">
                  <a:pos x="116" y="25"/>
                </a:cxn>
                <a:cxn ang="0">
                  <a:pos x="117" y="33"/>
                </a:cxn>
                <a:cxn ang="0">
                  <a:pos x="118" y="41"/>
                </a:cxn>
                <a:cxn ang="0">
                  <a:pos x="117" y="49"/>
                </a:cxn>
                <a:cxn ang="0">
                  <a:pos x="62" y="70"/>
                </a:cxn>
              </a:cxnLst>
              <a:rect l="0" t="0" r="r" b="b"/>
              <a:pathLst>
                <a:path w="119" h="140">
                  <a:moveTo>
                    <a:pt x="62" y="70"/>
                  </a:moveTo>
                  <a:lnTo>
                    <a:pt x="62" y="72"/>
                  </a:lnTo>
                  <a:lnTo>
                    <a:pt x="61" y="78"/>
                  </a:lnTo>
                  <a:lnTo>
                    <a:pt x="60" y="86"/>
                  </a:lnTo>
                  <a:lnTo>
                    <a:pt x="57" y="96"/>
                  </a:lnTo>
                  <a:lnTo>
                    <a:pt x="53" y="107"/>
                  </a:lnTo>
                  <a:lnTo>
                    <a:pt x="48" y="118"/>
                  </a:lnTo>
                  <a:lnTo>
                    <a:pt x="39" y="127"/>
                  </a:lnTo>
                  <a:lnTo>
                    <a:pt x="28" y="136"/>
                  </a:lnTo>
                  <a:lnTo>
                    <a:pt x="22" y="138"/>
                  </a:lnTo>
                  <a:lnTo>
                    <a:pt x="16" y="139"/>
                  </a:lnTo>
                  <a:lnTo>
                    <a:pt x="11" y="139"/>
                  </a:lnTo>
                  <a:lnTo>
                    <a:pt x="8" y="138"/>
                  </a:lnTo>
                  <a:lnTo>
                    <a:pt x="5" y="135"/>
                  </a:lnTo>
                  <a:lnTo>
                    <a:pt x="2" y="132"/>
                  </a:lnTo>
                  <a:lnTo>
                    <a:pt x="1" y="127"/>
                  </a:lnTo>
                  <a:lnTo>
                    <a:pt x="0" y="121"/>
                  </a:lnTo>
                  <a:lnTo>
                    <a:pt x="0" y="114"/>
                  </a:lnTo>
                  <a:lnTo>
                    <a:pt x="1" y="105"/>
                  </a:lnTo>
                  <a:lnTo>
                    <a:pt x="3" y="97"/>
                  </a:lnTo>
                  <a:lnTo>
                    <a:pt x="5" y="87"/>
                  </a:lnTo>
                  <a:lnTo>
                    <a:pt x="9" y="76"/>
                  </a:lnTo>
                  <a:lnTo>
                    <a:pt x="13" y="64"/>
                  </a:lnTo>
                  <a:lnTo>
                    <a:pt x="18" y="52"/>
                  </a:lnTo>
                  <a:lnTo>
                    <a:pt x="24" y="38"/>
                  </a:lnTo>
                  <a:lnTo>
                    <a:pt x="36" y="17"/>
                  </a:lnTo>
                  <a:lnTo>
                    <a:pt x="47" y="7"/>
                  </a:lnTo>
                  <a:lnTo>
                    <a:pt x="54" y="4"/>
                  </a:lnTo>
                  <a:lnTo>
                    <a:pt x="61" y="8"/>
                  </a:lnTo>
                  <a:lnTo>
                    <a:pt x="66" y="14"/>
                  </a:lnTo>
                  <a:lnTo>
                    <a:pt x="69" y="22"/>
                  </a:lnTo>
                  <a:lnTo>
                    <a:pt x="71" y="29"/>
                  </a:lnTo>
                  <a:lnTo>
                    <a:pt x="72" y="32"/>
                  </a:lnTo>
                  <a:lnTo>
                    <a:pt x="72" y="30"/>
                  </a:lnTo>
                  <a:lnTo>
                    <a:pt x="74" y="26"/>
                  </a:lnTo>
                  <a:lnTo>
                    <a:pt x="76" y="21"/>
                  </a:lnTo>
                  <a:lnTo>
                    <a:pt x="79" y="14"/>
                  </a:lnTo>
                  <a:lnTo>
                    <a:pt x="83" y="9"/>
                  </a:lnTo>
                  <a:lnTo>
                    <a:pt x="87" y="4"/>
                  </a:lnTo>
                  <a:lnTo>
                    <a:pt x="91" y="1"/>
                  </a:lnTo>
                  <a:lnTo>
                    <a:pt x="96" y="0"/>
                  </a:lnTo>
                  <a:lnTo>
                    <a:pt x="101" y="2"/>
                  </a:lnTo>
                  <a:lnTo>
                    <a:pt x="106" y="7"/>
                  </a:lnTo>
                  <a:lnTo>
                    <a:pt x="109" y="12"/>
                  </a:lnTo>
                  <a:lnTo>
                    <a:pt x="113" y="18"/>
                  </a:lnTo>
                  <a:lnTo>
                    <a:pt x="116" y="25"/>
                  </a:lnTo>
                  <a:lnTo>
                    <a:pt x="117" y="33"/>
                  </a:lnTo>
                  <a:lnTo>
                    <a:pt x="118" y="41"/>
                  </a:lnTo>
                  <a:lnTo>
                    <a:pt x="117" y="49"/>
                  </a:lnTo>
                  <a:lnTo>
                    <a:pt x="62" y="70"/>
                  </a:lnTo>
                </a:path>
              </a:pathLst>
            </a:custGeom>
            <a:solidFill>
              <a:srgbClr val="FFFFF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68" name="Freeform 236"/>
            <p:cNvSpPr>
              <a:spLocks/>
            </p:cNvSpPr>
            <p:nvPr/>
          </p:nvSpPr>
          <p:spPr bwMode="auto">
            <a:xfrm>
              <a:off x="3330" y="2262"/>
              <a:ext cx="85" cy="216"/>
            </a:xfrm>
            <a:custGeom>
              <a:avLst/>
              <a:gdLst/>
              <a:ahLst/>
              <a:cxnLst>
                <a:cxn ang="0">
                  <a:pos x="65" y="73"/>
                </a:cxn>
                <a:cxn ang="0">
                  <a:pos x="65" y="73"/>
                </a:cxn>
                <a:cxn ang="0">
                  <a:pos x="65" y="75"/>
                </a:cxn>
                <a:cxn ang="0">
                  <a:pos x="64" y="81"/>
                </a:cxn>
                <a:cxn ang="0">
                  <a:pos x="63" y="90"/>
                </a:cxn>
                <a:cxn ang="0">
                  <a:pos x="60" y="100"/>
                </a:cxn>
                <a:cxn ang="0">
                  <a:pos x="56" y="112"/>
                </a:cxn>
                <a:cxn ang="0">
                  <a:pos x="50" y="123"/>
                </a:cxn>
                <a:cxn ang="0">
                  <a:pos x="41" y="133"/>
                </a:cxn>
                <a:cxn ang="0">
                  <a:pos x="29" y="142"/>
                </a:cxn>
                <a:cxn ang="0">
                  <a:pos x="23" y="144"/>
                </a:cxn>
                <a:cxn ang="0">
                  <a:pos x="17" y="145"/>
                </a:cxn>
                <a:cxn ang="0">
                  <a:pos x="12" y="145"/>
                </a:cxn>
                <a:cxn ang="0">
                  <a:pos x="8" y="144"/>
                </a:cxn>
                <a:cxn ang="0">
                  <a:pos x="5" y="141"/>
                </a:cxn>
                <a:cxn ang="0">
                  <a:pos x="2" y="138"/>
                </a:cxn>
                <a:cxn ang="0">
                  <a:pos x="1" y="132"/>
                </a:cxn>
                <a:cxn ang="0">
                  <a:pos x="0" y="126"/>
                </a:cxn>
                <a:cxn ang="0">
                  <a:pos x="0" y="119"/>
                </a:cxn>
                <a:cxn ang="0">
                  <a:pos x="1" y="110"/>
                </a:cxn>
                <a:cxn ang="0">
                  <a:pos x="3" y="101"/>
                </a:cxn>
                <a:cxn ang="0">
                  <a:pos x="5" y="91"/>
                </a:cxn>
                <a:cxn ang="0">
                  <a:pos x="9" y="79"/>
                </a:cxn>
                <a:cxn ang="0">
                  <a:pos x="14" y="67"/>
                </a:cxn>
                <a:cxn ang="0">
                  <a:pos x="19" y="54"/>
                </a:cxn>
                <a:cxn ang="0">
                  <a:pos x="25" y="40"/>
                </a:cxn>
                <a:cxn ang="0">
                  <a:pos x="38" y="18"/>
                </a:cxn>
                <a:cxn ang="0">
                  <a:pos x="49" y="7"/>
                </a:cxn>
                <a:cxn ang="0">
                  <a:pos x="57" y="4"/>
                </a:cxn>
                <a:cxn ang="0">
                  <a:pos x="64" y="8"/>
                </a:cxn>
                <a:cxn ang="0">
                  <a:pos x="69" y="15"/>
                </a:cxn>
                <a:cxn ang="0">
                  <a:pos x="73" y="23"/>
                </a:cxn>
                <a:cxn ang="0">
                  <a:pos x="75" y="30"/>
                </a:cxn>
                <a:cxn ang="0">
                  <a:pos x="76" y="33"/>
                </a:cxn>
                <a:cxn ang="0">
                  <a:pos x="76" y="31"/>
                </a:cxn>
                <a:cxn ang="0">
                  <a:pos x="78" y="27"/>
                </a:cxn>
                <a:cxn ang="0">
                  <a:pos x="80" y="22"/>
                </a:cxn>
                <a:cxn ang="0">
                  <a:pos x="83" y="15"/>
                </a:cxn>
                <a:cxn ang="0">
                  <a:pos x="87" y="9"/>
                </a:cxn>
                <a:cxn ang="0">
                  <a:pos x="91" y="4"/>
                </a:cxn>
                <a:cxn ang="0">
                  <a:pos x="96" y="1"/>
                </a:cxn>
                <a:cxn ang="0">
                  <a:pos x="101" y="0"/>
                </a:cxn>
                <a:cxn ang="0">
                  <a:pos x="106" y="2"/>
                </a:cxn>
                <a:cxn ang="0">
                  <a:pos x="111" y="7"/>
                </a:cxn>
                <a:cxn ang="0">
                  <a:pos x="115" y="12"/>
                </a:cxn>
                <a:cxn ang="0">
                  <a:pos x="119" y="19"/>
                </a:cxn>
                <a:cxn ang="0">
                  <a:pos x="122" y="26"/>
                </a:cxn>
                <a:cxn ang="0">
                  <a:pos x="123" y="34"/>
                </a:cxn>
                <a:cxn ang="0">
                  <a:pos x="124" y="43"/>
                </a:cxn>
                <a:cxn ang="0">
                  <a:pos x="123" y="51"/>
                </a:cxn>
              </a:cxnLst>
              <a:rect l="0" t="0" r="r" b="b"/>
              <a:pathLst>
                <a:path w="125" h="146">
                  <a:moveTo>
                    <a:pt x="65" y="73"/>
                  </a:moveTo>
                  <a:lnTo>
                    <a:pt x="65" y="73"/>
                  </a:lnTo>
                  <a:lnTo>
                    <a:pt x="65" y="75"/>
                  </a:lnTo>
                  <a:lnTo>
                    <a:pt x="64" y="81"/>
                  </a:lnTo>
                  <a:lnTo>
                    <a:pt x="63" y="90"/>
                  </a:lnTo>
                  <a:lnTo>
                    <a:pt x="60" y="100"/>
                  </a:lnTo>
                  <a:lnTo>
                    <a:pt x="56" y="112"/>
                  </a:lnTo>
                  <a:lnTo>
                    <a:pt x="50" y="123"/>
                  </a:lnTo>
                  <a:lnTo>
                    <a:pt x="41" y="133"/>
                  </a:lnTo>
                  <a:lnTo>
                    <a:pt x="29" y="142"/>
                  </a:lnTo>
                  <a:lnTo>
                    <a:pt x="23" y="144"/>
                  </a:lnTo>
                  <a:lnTo>
                    <a:pt x="17" y="145"/>
                  </a:lnTo>
                  <a:lnTo>
                    <a:pt x="12" y="145"/>
                  </a:lnTo>
                  <a:lnTo>
                    <a:pt x="8" y="144"/>
                  </a:lnTo>
                  <a:lnTo>
                    <a:pt x="5" y="141"/>
                  </a:lnTo>
                  <a:lnTo>
                    <a:pt x="2" y="138"/>
                  </a:lnTo>
                  <a:lnTo>
                    <a:pt x="1" y="132"/>
                  </a:lnTo>
                  <a:lnTo>
                    <a:pt x="0" y="126"/>
                  </a:lnTo>
                  <a:lnTo>
                    <a:pt x="0" y="119"/>
                  </a:lnTo>
                  <a:lnTo>
                    <a:pt x="1" y="110"/>
                  </a:lnTo>
                  <a:lnTo>
                    <a:pt x="3" y="101"/>
                  </a:lnTo>
                  <a:lnTo>
                    <a:pt x="5" y="91"/>
                  </a:lnTo>
                  <a:lnTo>
                    <a:pt x="9" y="79"/>
                  </a:lnTo>
                  <a:lnTo>
                    <a:pt x="14" y="67"/>
                  </a:lnTo>
                  <a:lnTo>
                    <a:pt x="19" y="54"/>
                  </a:lnTo>
                  <a:lnTo>
                    <a:pt x="25" y="40"/>
                  </a:lnTo>
                  <a:lnTo>
                    <a:pt x="38" y="18"/>
                  </a:lnTo>
                  <a:lnTo>
                    <a:pt x="49" y="7"/>
                  </a:lnTo>
                  <a:lnTo>
                    <a:pt x="57" y="4"/>
                  </a:lnTo>
                  <a:lnTo>
                    <a:pt x="64" y="8"/>
                  </a:lnTo>
                  <a:lnTo>
                    <a:pt x="69" y="15"/>
                  </a:lnTo>
                  <a:lnTo>
                    <a:pt x="73" y="23"/>
                  </a:lnTo>
                  <a:lnTo>
                    <a:pt x="75" y="30"/>
                  </a:lnTo>
                  <a:lnTo>
                    <a:pt x="76" y="33"/>
                  </a:lnTo>
                  <a:lnTo>
                    <a:pt x="76" y="31"/>
                  </a:lnTo>
                  <a:lnTo>
                    <a:pt x="78" y="27"/>
                  </a:lnTo>
                  <a:lnTo>
                    <a:pt x="80" y="22"/>
                  </a:lnTo>
                  <a:lnTo>
                    <a:pt x="83" y="15"/>
                  </a:lnTo>
                  <a:lnTo>
                    <a:pt x="87" y="9"/>
                  </a:lnTo>
                  <a:lnTo>
                    <a:pt x="91" y="4"/>
                  </a:lnTo>
                  <a:lnTo>
                    <a:pt x="96" y="1"/>
                  </a:lnTo>
                  <a:lnTo>
                    <a:pt x="101" y="0"/>
                  </a:lnTo>
                  <a:lnTo>
                    <a:pt x="106" y="2"/>
                  </a:lnTo>
                  <a:lnTo>
                    <a:pt x="111" y="7"/>
                  </a:lnTo>
                  <a:lnTo>
                    <a:pt x="115" y="12"/>
                  </a:lnTo>
                  <a:lnTo>
                    <a:pt x="119" y="19"/>
                  </a:lnTo>
                  <a:lnTo>
                    <a:pt x="122" y="26"/>
                  </a:lnTo>
                  <a:lnTo>
                    <a:pt x="123" y="34"/>
                  </a:lnTo>
                  <a:lnTo>
                    <a:pt x="124" y="43"/>
                  </a:lnTo>
                  <a:lnTo>
                    <a:pt x="123" y="5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69" name="Freeform 237"/>
            <p:cNvSpPr>
              <a:spLocks/>
            </p:cNvSpPr>
            <p:nvPr/>
          </p:nvSpPr>
          <p:spPr bwMode="auto">
            <a:xfrm>
              <a:off x="3381" y="2282"/>
              <a:ext cx="7" cy="216"/>
            </a:xfrm>
            <a:custGeom>
              <a:avLst/>
              <a:gdLst/>
              <a:ahLst/>
              <a:cxnLst>
                <a:cxn ang="0">
                  <a:pos x="4" y="25"/>
                </a:cxn>
                <a:cxn ang="0">
                  <a:pos x="5" y="24"/>
                </a:cxn>
                <a:cxn ang="0">
                  <a:pos x="7" y="24"/>
                </a:cxn>
                <a:cxn ang="0">
                  <a:pos x="7" y="23"/>
                </a:cxn>
                <a:cxn ang="0">
                  <a:pos x="8" y="21"/>
                </a:cxn>
                <a:cxn ang="0">
                  <a:pos x="8" y="19"/>
                </a:cxn>
                <a:cxn ang="0">
                  <a:pos x="9" y="17"/>
                </a:cxn>
                <a:cxn ang="0">
                  <a:pos x="9" y="15"/>
                </a:cxn>
                <a:cxn ang="0">
                  <a:pos x="9" y="12"/>
                </a:cxn>
                <a:cxn ang="0">
                  <a:pos x="9" y="7"/>
                </a:cxn>
                <a:cxn ang="0">
                  <a:pos x="8" y="3"/>
                </a:cxn>
                <a:cxn ang="0">
                  <a:pos x="7" y="1"/>
                </a:cxn>
                <a:cxn ang="0">
                  <a:pos x="4" y="0"/>
                </a:cxn>
                <a:cxn ang="0">
                  <a:pos x="2" y="1"/>
                </a:cxn>
                <a:cxn ang="0">
                  <a:pos x="1" y="3"/>
                </a:cxn>
                <a:cxn ang="0">
                  <a:pos x="1" y="7"/>
                </a:cxn>
                <a:cxn ang="0">
                  <a:pos x="0" y="12"/>
                </a:cxn>
                <a:cxn ang="0">
                  <a:pos x="0" y="15"/>
                </a:cxn>
                <a:cxn ang="0">
                  <a:pos x="1" y="17"/>
                </a:cxn>
                <a:cxn ang="0">
                  <a:pos x="1" y="19"/>
                </a:cxn>
                <a:cxn ang="0">
                  <a:pos x="1" y="21"/>
                </a:cxn>
                <a:cxn ang="0">
                  <a:pos x="2" y="23"/>
                </a:cxn>
                <a:cxn ang="0">
                  <a:pos x="2" y="24"/>
                </a:cxn>
                <a:cxn ang="0">
                  <a:pos x="4" y="24"/>
                </a:cxn>
                <a:cxn ang="0">
                  <a:pos x="4" y="25"/>
                </a:cxn>
              </a:cxnLst>
              <a:rect l="0" t="0" r="r" b="b"/>
              <a:pathLst>
                <a:path w="10" h="26">
                  <a:moveTo>
                    <a:pt x="4" y="25"/>
                  </a:moveTo>
                  <a:lnTo>
                    <a:pt x="5" y="24"/>
                  </a:lnTo>
                  <a:lnTo>
                    <a:pt x="7" y="24"/>
                  </a:lnTo>
                  <a:lnTo>
                    <a:pt x="7" y="23"/>
                  </a:lnTo>
                  <a:lnTo>
                    <a:pt x="8" y="21"/>
                  </a:lnTo>
                  <a:lnTo>
                    <a:pt x="8" y="19"/>
                  </a:lnTo>
                  <a:lnTo>
                    <a:pt x="9" y="17"/>
                  </a:lnTo>
                  <a:lnTo>
                    <a:pt x="9" y="15"/>
                  </a:lnTo>
                  <a:lnTo>
                    <a:pt x="9" y="12"/>
                  </a:lnTo>
                  <a:lnTo>
                    <a:pt x="9" y="7"/>
                  </a:lnTo>
                  <a:lnTo>
                    <a:pt x="8" y="3"/>
                  </a:lnTo>
                  <a:lnTo>
                    <a:pt x="7" y="1"/>
                  </a:lnTo>
                  <a:lnTo>
                    <a:pt x="4" y="0"/>
                  </a:lnTo>
                  <a:lnTo>
                    <a:pt x="2" y="1"/>
                  </a:lnTo>
                  <a:lnTo>
                    <a:pt x="1" y="3"/>
                  </a:lnTo>
                  <a:lnTo>
                    <a:pt x="1" y="7"/>
                  </a:lnTo>
                  <a:lnTo>
                    <a:pt x="0" y="12"/>
                  </a:lnTo>
                  <a:lnTo>
                    <a:pt x="0" y="15"/>
                  </a:lnTo>
                  <a:lnTo>
                    <a:pt x="1" y="17"/>
                  </a:lnTo>
                  <a:lnTo>
                    <a:pt x="1" y="19"/>
                  </a:lnTo>
                  <a:lnTo>
                    <a:pt x="1" y="21"/>
                  </a:lnTo>
                  <a:lnTo>
                    <a:pt x="2" y="23"/>
                  </a:lnTo>
                  <a:lnTo>
                    <a:pt x="2" y="24"/>
                  </a:lnTo>
                  <a:lnTo>
                    <a:pt x="4" y="24"/>
                  </a:lnTo>
                  <a:lnTo>
                    <a:pt x="4" y="25"/>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70" name="Freeform 238"/>
            <p:cNvSpPr>
              <a:spLocks/>
            </p:cNvSpPr>
            <p:nvPr/>
          </p:nvSpPr>
          <p:spPr bwMode="auto">
            <a:xfrm>
              <a:off x="3381" y="2282"/>
              <a:ext cx="11" cy="216"/>
            </a:xfrm>
            <a:custGeom>
              <a:avLst/>
              <a:gdLst/>
              <a:ahLst/>
              <a:cxnLst>
                <a:cxn ang="0">
                  <a:pos x="7" y="31"/>
                </a:cxn>
                <a:cxn ang="0">
                  <a:pos x="7" y="31"/>
                </a:cxn>
                <a:cxn ang="0">
                  <a:pos x="9" y="30"/>
                </a:cxn>
                <a:cxn ang="0">
                  <a:pos x="11" y="30"/>
                </a:cxn>
                <a:cxn ang="0">
                  <a:pos x="12" y="28"/>
                </a:cxn>
                <a:cxn ang="0">
                  <a:pos x="13" y="26"/>
                </a:cxn>
                <a:cxn ang="0">
                  <a:pos x="14" y="24"/>
                </a:cxn>
                <a:cxn ang="0">
                  <a:pos x="15" y="21"/>
                </a:cxn>
                <a:cxn ang="0">
                  <a:pos x="15" y="18"/>
                </a:cxn>
                <a:cxn ang="0">
                  <a:pos x="15" y="15"/>
                </a:cxn>
                <a:cxn ang="0">
                  <a:pos x="15" y="9"/>
                </a:cxn>
                <a:cxn ang="0">
                  <a:pos x="13" y="4"/>
                </a:cxn>
                <a:cxn ang="0">
                  <a:pos x="11" y="1"/>
                </a:cxn>
                <a:cxn ang="0">
                  <a:pos x="7" y="0"/>
                </a:cxn>
                <a:cxn ang="0">
                  <a:pos x="4" y="1"/>
                </a:cxn>
                <a:cxn ang="0">
                  <a:pos x="2" y="4"/>
                </a:cxn>
                <a:cxn ang="0">
                  <a:pos x="1" y="9"/>
                </a:cxn>
                <a:cxn ang="0">
                  <a:pos x="0" y="15"/>
                </a:cxn>
                <a:cxn ang="0">
                  <a:pos x="0" y="18"/>
                </a:cxn>
                <a:cxn ang="0">
                  <a:pos x="1" y="21"/>
                </a:cxn>
                <a:cxn ang="0">
                  <a:pos x="1" y="24"/>
                </a:cxn>
                <a:cxn ang="0">
                  <a:pos x="2" y="26"/>
                </a:cxn>
                <a:cxn ang="0">
                  <a:pos x="3" y="28"/>
                </a:cxn>
                <a:cxn ang="0">
                  <a:pos x="4" y="30"/>
                </a:cxn>
                <a:cxn ang="0">
                  <a:pos x="6" y="30"/>
                </a:cxn>
                <a:cxn ang="0">
                  <a:pos x="7" y="31"/>
                </a:cxn>
              </a:cxnLst>
              <a:rect l="0" t="0" r="r" b="b"/>
              <a:pathLst>
                <a:path w="16" h="32">
                  <a:moveTo>
                    <a:pt x="7" y="31"/>
                  </a:moveTo>
                  <a:lnTo>
                    <a:pt x="7" y="31"/>
                  </a:lnTo>
                  <a:lnTo>
                    <a:pt x="9" y="30"/>
                  </a:lnTo>
                  <a:lnTo>
                    <a:pt x="11" y="30"/>
                  </a:lnTo>
                  <a:lnTo>
                    <a:pt x="12" y="28"/>
                  </a:lnTo>
                  <a:lnTo>
                    <a:pt x="13" y="26"/>
                  </a:lnTo>
                  <a:lnTo>
                    <a:pt x="14" y="24"/>
                  </a:lnTo>
                  <a:lnTo>
                    <a:pt x="15" y="21"/>
                  </a:lnTo>
                  <a:lnTo>
                    <a:pt x="15" y="18"/>
                  </a:lnTo>
                  <a:lnTo>
                    <a:pt x="15" y="15"/>
                  </a:lnTo>
                  <a:lnTo>
                    <a:pt x="15" y="9"/>
                  </a:lnTo>
                  <a:lnTo>
                    <a:pt x="13" y="4"/>
                  </a:lnTo>
                  <a:lnTo>
                    <a:pt x="11" y="1"/>
                  </a:lnTo>
                  <a:lnTo>
                    <a:pt x="7" y="0"/>
                  </a:lnTo>
                  <a:lnTo>
                    <a:pt x="4" y="1"/>
                  </a:lnTo>
                  <a:lnTo>
                    <a:pt x="2" y="4"/>
                  </a:lnTo>
                  <a:lnTo>
                    <a:pt x="1" y="9"/>
                  </a:lnTo>
                  <a:lnTo>
                    <a:pt x="0" y="15"/>
                  </a:lnTo>
                  <a:lnTo>
                    <a:pt x="0" y="18"/>
                  </a:lnTo>
                  <a:lnTo>
                    <a:pt x="1" y="21"/>
                  </a:lnTo>
                  <a:lnTo>
                    <a:pt x="1" y="24"/>
                  </a:lnTo>
                  <a:lnTo>
                    <a:pt x="2" y="26"/>
                  </a:lnTo>
                  <a:lnTo>
                    <a:pt x="3" y="28"/>
                  </a:lnTo>
                  <a:lnTo>
                    <a:pt x="4" y="30"/>
                  </a:lnTo>
                  <a:lnTo>
                    <a:pt x="6" y="30"/>
                  </a:lnTo>
                  <a:lnTo>
                    <a:pt x="7" y="3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71" name="Freeform 239"/>
            <p:cNvSpPr>
              <a:spLocks/>
            </p:cNvSpPr>
            <p:nvPr/>
          </p:nvSpPr>
          <p:spPr bwMode="auto">
            <a:xfrm>
              <a:off x="3364" y="2285"/>
              <a:ext cx="7" cy="216"/>
            </a:xfrm>
            <a:custGeom>
              <a:avLst/>
              <a:gdLst/>
              <a:ahLst/>
              <a:cxnLst>
                <a:cxn ang="0">
                  <a:pos x="4" y="24"/>
                </a:cxn>
                <a:cxn ang="0">
                  <a:pos x="5" y="24"/>
                </a:cxn>
                <a:cxn ang="0">
                  <a:pos x="7" y="23"/>
                </a:cxn>
                <a:cxn ang="0">
                  <a:pos x="7" y="22"/>
                </a:cxn>
                <a:cxn ang="0">
                  <a:pos x="8" y="21"/>
                </a:cxn>
                <a:cxn ang="0">
                  <a:pos x="8" y="18"/>
                </a:cxn>
                <a:cxn ang="0">
                  <a:pos x="8" y="16"/>
                </a:cxn>
                <a:cxn ang="0">
                  <a:pos x="9" y="14"/>
                </a:cxn>
                <a:cxn ang="0">
                  <a:pos x="9" y="12"/>
                </a:cxn>
                <a:cxn ang="0">
                  <a:pos x="8" y="7"/>
                </a:cxn>
                <a:cxn ang="0">
                  <a:pos x="8" y="3"/>
                </a:cxn>
                <a:cxn ang="0">
                  <a:pos x="7" y="1"/>
                </a:cxn>
                <a:cxn ang="0">
                  <a:pos x="4" y="0"/>
                </a:cxn>
                <a:cxn ang="0">
                  <a:pos x="2" y="1"/>
                </a:cxn>
                <a:cxn ang="0">
                  <a:pos x="1" y="3"/>
                </a:cxn>
                <a:cxn ang="0">
                  <a:pos x="0" y="7"/>
                </a:cxn>
                <a:cxn ang="0">
                  <a:pos x="0" y="12"/>
                </a:cxn>
                <a:cxn ang="0">
                  <a:pos x="0" y="14"/>
                </a:cxn>
                <a:cxn ang="0">
                  <a:pos x="0" y="16"/>
                </a:cxn>
                <a:cxn ang="0">
                  <a:pos x="1" y="18"/>
                </a:cxn>
                <a:cxn ang="0">
                  <a:pos x="1" y="21"/>
                </a:cxn>
                <a:cxn ang="0">
                  <a:pos x="2" y="22"/>
                </a:cxn>
                <a:cxn ang="0">
                  <a:pos x="2" y="23"/>
                </a:cxn>
                <a:cxn ang="0">
                  <a:pos x="4" y="24"/>
                </a:cxn>
                <a:cxn ang="0">
                  <a:pos x="4" y="24"/>
                </a:cxn>
              </a:cxnLst>
              <a:rect l="0" t="0" r="r" b="b"/>
              <a:pathLst>
                <a:path w="10" h="25">
                  <a:moveTo>
                    <a:pt x="4" y="24"/>
                  </a:moveTo>
                  <a:lnTo>
                    <a:pt x="5" y="24"/>
                  </a:lnTo>
                  <a:lnTo>
                    <a:pt x="7" y="23"/>
                  </a:lnTo>
                  <a:lnTo>
                    <a:pt x="7" y="22"/>
                  </a:lnTo>
                  <a:lnTo>
                    <a:pt x="8" y="21"/>
                  </a:lnTo>
                  <a:lnTo>
                    <a:pt x="8" y="18"/>
                  </a:lnTo>
                  <a:lnTo>
                    <a:pt x="8" y="16"/>
                  </a:lnTo>
                  <a:lnTo>
                    <a:pt x="9" y="14"/>
                  </a:lnTo>
                  <a:lnTo>
                    <a:pt x="9" y="12"/>
                  </a:lnTo>
                  <a:lnTo>
                    <a:pt x="8" y="7"/>
                  </a:lnTo>
                  <a:lnTo>
                    <a:pt x="8" y="3"/>
                  </a:lnTo>
                  <a:lnTo>
                    <a:pt x="7" y="1"/>
                  </a:lnTo>
                  <a:lnTo>
                    <a:pt x="4" y="0"/>
                  </a:lnTo>
                  <a:lnTo>
                    <a:pt x="2" y="1"/>
                  </a:lnTo>
                  <a:lnTo>
                    <a:pt x="1" y="3"/>
                  </a:lnTo>
                  <a:lnTo>
                    <a:pt x="0" y="7"/>
                  </a:lnTo>
                  <a:lnTo>
                    <a:pt x="0" y="12"/>
                  </a:lnTo>
                  <a:lnTo>
                    <a:pt x="0" y="14"/>
                  </a:lnTo>
                  <a:lnTo>
                    <a:pt x="0" y="16"/>
                  </a:lnTo>
                  <a:lnTo>
                    <a:pt x="1" y="18"/>
                  </a:lnTo>
                  <a:lnTo>
                    <a:pt x="1" y="21"/>
                  </a:lnTo>
                  <a:lnTo>
                    <a:pt x="2" y="22"/>
                  </a:lnTo>
                  <a:lnTo>
                    <a:pt x="2" y="23"/>
                  </a:lnTo>
                  <a:lnTo>
                    <a:pt x="4" y="24"/>
                  </a:lnTo>
                  <a:lnTo>
                    <a:pt x="4" y="24"/>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72" name="Freeform 240"/>
            <p:cNvSpPr>
              <a:spLocks/>
            </p:cNvSpPr>
            <p:nvPr/>
          </p:nvSpPr>
          <p:spPr bwMode="auto">
            <a:xfrm>
              <a:off x="3364" y="2285"/>
              <a:ext cx="11" cy="216"/>
            </a:xfrm>
            <a:custGeom>
              <a:avLst/>
              <a:gdLst/>
              <a:ahLst/>
              <a:cxnLst>
                <a:cxn ang="0">
                  <a:pos x="7" y="30"/>
                </a:cxn>
                <a:cxn ang="0">
                  <a:pos x="7" y="30"/>
                </a:cxn>
                <a:cxn ang="0">
                  <a:pos x="9" y="30"/>
                </a:cxn>
                <a:cxn ang="0">
                  <a:pos x="11" y="29"/>
                </a:cxn>
                <a:cxn ang="0">
                  <a:pos x="12" y="28"/>
                </a:cxn>
                <a:cxn ang="0">
                  <a:pos x="13" y="26"/>
                </a:cxn>
                <a:cxn ang="0">
                  <a:pos x="14" y="23"/>
                </a:cxn>
                <a:cxn ang="0">
                  <a:pos x="14" y="20"/>
                </a:cxn>
                <a:cxn ang="0">
                  <a:pos x="15" y="18"/>
                </a:cxn>
                <a:cxn ang="0">
                  <a:pos x="15" y="15"/>
                </a:cxn>
                <a:cxn ang="0">
                  <a:pos x="14" y="9"/>
                </a:cxn>
                <a:cxn ang="0">
                  <a:pos x="13" y="4"/>
                </a:cxn>
                <a:cxn ang="0">
                  <a:pos x="11" y="1"/>
                </a:cxn>
                <a:cxn ang="0">
                  <a:pos x="7" y="0"/>
                </a:cxn>
                <a:cxn ang="0">
                  <a:pos x="4" y="1"/>
                </a:cxn>
                <a:cxn ang="0">
                  <a:pos x="2" y="4"/>
                </a:cxn>
                <a:cxn ang="0">
                  <a:pos x="0" y="9"/>
                </a:cxn>
                <a:cxn ang="0">
                  <a:pos x="0" y="15"/>
                </a:cxn>
                <a:cxn ang="0">
                  <a:pos x="0" y="18"/>
                </a:cxn>
                <a:cxn ang="0">
                  <a:pos x="0" y="20"/>
                </a:cxn>
                <a:cxn ang="0">
                  <a:pos x="1" y="23"/>
                </a:cxn>
                <a:cxn ang="0">
                  <a:pos x="2" y="26"/>
                </a:cxn>
                <a:cxn ang="0">
                  <a:pos x="3" y="28"/>
                </a:cxn>
                <a:cxn ang="0">
                  <a:pos x="4" y="29"/>
                </a:cxn>
                <a:cxn ang="0">
                  <a:pos x="6" y="30"/>
                </a:cxn>
                <a:cxn ang="0">
                  <a:pos x="7" y="30"/>
                </a:cxn>
              </a:cxnLst>
              <a:rect l="0" t="0" r="r" b="b"/>
              <a:pathLst>
                <a:path w="16" h="31">
                  <a:moveTo>
                    <a:pt x="7" y="30"/>
                  </a:moveTo>
                  <a:lnTo>
                    <a:pt x="7" y="30"/>
                  </a:lnTo>
                  <a:lnTo>
                    <a:pt x="9" y="30"/>
                  </a:lnTo>
                  <a:lnTo>
                    <a:pt x="11" y="29"/>
                  </a:lnTo>
                  <a:lnTo>
                    <a:pt x="12" y="28"/>
                  </a:lnTo>
                  <a:lnTo>
                    <a:pt x="13" y="26"/>
                  </a:lnTo>
                  <a:lnTo>
                    <a:pt x="14" y="23"/>
                  </a:lnTo>
                  <a:lnTo>
                    <a:pt x="14" y="20"/>
                  </a:lnTo>
                  <a:lnTo>
                    <a:pt x="15" y="18"/>
                  </a:lnTo>
                  <a:lnTo>
                    <a:pt x="15" y="15"/>
                  </a:lnTo>
                  <a:lnTo>
                    <a:pt x="14" y="9"/>
                  </a:lnTo>
                  <a:lnTo>
                    <a:pt x="13" y="4"/>
                  </a:lnTo>
                  <a:lnTo>
                    <a:pt x="11" y="1"/>
                  </a:lnTo>
                  <a:lnTo>
                    <a:pt x="7" y="0"/>
                  </a:lnTo>
                  <a:lnTo>
                    <a:pt x="4" y="1"/>
                  </a:lnTo>
                  <a:lnTo>
                    <a:pt x="2" y="4"/>
                  </a:lnTo>
                  <a:lnTo>
                    <a:pt x="0" y="9"/>
                  </a:lnTo>
                  <a:lnTo>
                    <a:pt x="0" y="15"/>
                  </a:lnTo>
                  <a:lnTo>
                    <a:pt x="0" y="18"/>
                  </a:lnTo>
                  <a:lnTo>
                    <a:pt x="0" y="20"/>
                  </a:lnTo>
                  <a:lnTo>
                    <a:pt x="1" y="23"/>
                  </a:lnTo>
                  <a:lnTo>
                    <a:pt x="2" y="26"/>
                  </a:lnTo>
                  <a:lnTo>
                    <a:pt x="3" y="28"/>
                  </a:lnTo>
                  <a:lnTo>
                    <a:pt x="4" y="29"/>
                  </a:lnTo>
                  <a:lnTo>
                    <a:pt x="6" y="30"/>
                  </a:lnTo>
                  <a:lnTo>
                    <a:pt x="7" y="3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73" name="Freeform 241"/>
            <p:cNvSpPr>
              <a:spLocks/>
            </p:cNvSpPr>
            <p:nvPr/>
          </p:nvSpPr>
          <p:spPr bwMode="auto">
            <a:xfrm>
              <a:off x="3330" y="2429"/>
              <a:ext cx="67" cy="216"/>
            </a:xfrm>
            <a:custGeom>
              <a:avLst/>
              <a:gdLst/>
              <a:ahLst/>
              <a:cxnLst>
                <a:cxn ang="0">
                  <a:pos x="98" y="69"/>
                </a:cxn>
                <a:cxn ang="0">
                  <a:pos x="98" y="69"/>
                </a:cxn>
                <a:cxn ang="0">
                  <a:pos x="98" y="70"/>
                </a:cxn>
                <a:cxn ang="0">
                  <a:pos x="97" y="72"/>
                </a:cxn>
                <a:cxn ang="0">
                  <a:pos x="94" y="75"/>
                </a:cxn>
                <a:cxn ang="0">
                  <a:pos x="91" y="79"/>
                </a:cxn>
                <a:cxn ang="0">
                  <a:pos x="86" y="83"/>
                </a:cxn>
                <a:cxn ang="0">
                  <a:pos x="79" y="87"/>
                </a:cxn>
                <a:cxn ang="0">
                  <a:pos x="70" y="89"/>
                </a:cxn>
                <a:cxn ang="0">
                  <a:pos x="58" y="90"/>
                </a:cxn>
                <a:cxn ang="0">
                  <a:pos x="51" y="90"/>
                </a:cxn>
                <a:cxn ang="0">
                  <a:pos x="45" y="87"/>
                </a:cxn>
                <a:cxn ang="0">
                  <a:pos x="39" y="84"/>
                </a:cxn>
                <a:cxn ang="0">
                  <a:pos x="33" y="80"/>
                </a:cxn>
                <a:cxn ang="0">
                  <a:pos x="28" y="74"/>
                </a:cxn>
                <a:cxn ang="0">
                  <a:pos x="23" y="68"/>
                </a:cxn>
                <a:cxn ang="0">
                  <a:pos x="18" y="61"/>
                </a:cxn>
                <a:cxn ang="0">
                  <a:pos x="14" y="54"/>
                </a:cxn>
                <a:cxn ang="0">
                  <a:pos x="10" y="47"/>
                </a:cxn>
                <a:cxn ang="0">
                  <a:pos x="7" y="40"/>
                </a:cxn>
                <a:cxn ang="0">
                  <a:pos x="4" y="32"/>
                </a:cxn>
                <a:cxn ang="0">
                  <a:pos x="2" y="24"/>
                </a:cxn>
                <a:cxn ang="0">
                  <a:pos x="1" y="18"/>
                </a:cxn>
                <a:cxn ang="0">
                  <a:pos x="0" y="11"/>
                </a:cxn>
                <a:cxn ang="0">
                  <a:pos x="0" y="5"/>
                </a:cxn>
                <a:cxn ang="0">
                  <a:pos x="0" y="0"/>
                </a:cxn>
              </a:cxnLst>
              <a:rect l="0" t="0" r="r" b="b"/>
              <a:pathLst>
                <a:path w="99" h="91">
                  <a:moveTo>
                    <a:pt x="98" y="69"/>
                  </a:moveTo>
                  <a:lnTo>
                    <a:pt x="98" y="69"/>
                  </a:lnTo>
                  <a:lnTo>
                    <a:pt x="98" y="70"/>
                  </a:lnTo>
                  <a:lnTo>
                    <a:pt x="97" y="72"/>
                  </a:lnTo>
                  <a:lnTo>
                    <a:pt x="94" y="75"/>
                  </a:lnTo>
                  <a:lnTo>
                    <a:pt x="91" y="79"/>
                  </a:lnTo>
                  <a:lnTo>
                    <a:pt x="86" y="83"/>
                  </a:lnTo>
                  <a:lnTo>
                    <a:pt x="79" y="87"/>
                  </a:lnTo>
                  <a:lnTo>
                    <a:pt x="70" y="89"/>
                  </a:lnTo>
                  <a:lnTo>
                    <a:pt x="58" y="90"/>
                  </a:lnTo>
                  <a:lnTo>
                    <a:pt x="51" y="90"/>
                  </a:lnTo>
                  <a:lnTo>
                    <a:pt x="45" y="87"/>
                  </a:lnTo>
                  <a:lnTo>
                    <a:pt x="39" y="84"/>
                  </a:lnTo>
                  <a:lnTo>
                    <a:pt x="33" y="80"/>
                  </a:lnTo>
                  <a:lnTo>
                    <a:pt x="28" y="74"/>
                  </a:lnTo>
                  <a:lnTo>
                    <a:pt x="23" y="68"/>
                  </a:lnTo>
                  <a:lnTo>
                    <a:pt x="18" y="61"/>
                  </a:lnTo>
                  <a:lnTo>
                    <a:pt x="14" y="54"/>
                  </a:lnTo>
                  <a:lnTo>
                    <a:pt x="10" y="47"/>
                  </a:lnTo>
                  <a:lnTo>
                    <a:pt x="7" y="40"/>
                  </a:lnTo>
                  <a:lnTo>
                    <a:pt x="4" y="32"/>
                  </a:lnTo>
                  <a:lnTo>
                    <a:pt x="2" y="24"/>
                  </a:lnTo>
                  <a:lnTo>
                    <a:pt x="1" y="18"/>
                  </a:lnTo>
                  <a:lnTo>
                    <a:pt x="0" y="11"/>
                  </a:lnTo>
                  <a:lnTo>
                    <a:pt x="0" y="5"/>
                  </a:lnTo>
                  <a:lnTo>
                    <a:pt x="0"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74" name="Freeform 242"/>
            <p:cNvSpPr>
              <a:spLocks/>
            </p:cNvSpPr>
            <p:nvPr/>
          </p:nvSpPr>
          <p:spPr bwMode="auto">
            <a:xfrm>
              <a:off x="3317" y="2407"/>
              <a:ext cx="28" cy="216"/>
            </a:xfrm>
            <a:custGeom>
              <a:avLst/>
              <a:gdLst/>
              <a:ahLst/>
              <a:cxnLst>
                <a:cxn ang="0">
                  <a:pos x="39" y="12"/>
                </a:cxn>
                <a:cxn ang="0">
                  <a:pos x="39" y="12"/>
                </a:cxn>
                <a:cxn ang="0">
                  <a:pos x="38" y="11"/>
                </a:cxn>
                <a:cxn ang="0">
                  <a:pos x="34" y="8"/>
                </a:cxn>
                <a:cxn ang="0">
                  <a:pos x="28" y="4"/>
                </a:cxn>
                <a:cxn ang="0">
                  <a:pos x="21" y="1"/>
                </a:cxn>
                <a:cxn ang="0">
                  <a:pos x="14" y="0"/>
                </a:cxn>
                <a:cxn ang="0">
                  <a:pos x="8" y="1"/>
                </a:cxn>
                <a:cxn ang="0">
                  <a:pos x="2" y="8"/>
                </a:cxn>
                <a:cxn ang="0">
                  <a:pos x="0" y="20"/>
                </a:cxn>
              </a:cxnLst>
              <a:rect l="0" t="0" r="r" b="b"/>
              <a:pathLst>
                <a:path w="40" h="21">
                  <a:moveTo>
                    <a:pt x="39" y="12"/>
                  </a:moveTo>
                  <a:lnTo>
                    <a:pt x="39" y="12"/>
                  </a:lnTo>
                  <a:lnTo>
                    <a:pt x="38" y="11"/>
                  </a:lnTo>
                  <a:lnTo>
                    <a:pt x="34" y="8"/>
                  </a:lnTo>
                  <a:lnTo>
                    <a:pt x="28" y="4"/>
                  </a:lnTo>
                  <a:lnTo>
                    <a:pt x="21" y="1"/>
                  </a:lnTo>
                  <a:lnTo>
                    <a:pt x="14" y="0"/>
                  </a:lnTo>
                  <a:lnTo>
                    <a:pt x="8" y="1"/>
                  </a:lnTo>
                  <a:lnTo>
                    <a:pt x="2" y="8"/>
                  </a:lnTo>
                  <a:lnTo>
                    <a:pt x="0" y="2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75" name="Freeform 243"/>
            <p:cNvSpPr>
              <a:spLocks/>
            </p:cNvSpPr>
            <p:nvPr/>
          </p:nvSpPr>
          <p:spPr bwMode="auto">
            <a:xfrm>
              <a:off x="3211" y="2651"/>
              <a:ext cx="1447" cy="216"/>
            </a:xfrm>
            <a:custGeom>
              <a:avLst/>
              <a:gdLst/>
              <a:ahLst/>
              <a:cxnLst>
                <a:cxn ang="0">
                  <a:pos x="570" y="7"/>
                </a:cxn>
                <a:cxn ang="0">
                  <a:pos x="0" y="820"/>
                </a:cxn>
                <a:cxn ang="0">
                  <a:pos x="2117" y="820"/>
                </a:cxn>
                <a:cxn ang="0">
                  <a:pos x="1561" y="0"/>
                </a:cxn>
                <a:cxn ang="0">
                  <a:pos x="570" y="7"/>
                </a:cxn>
              </a:cxnLst>
              <a:rect l="0" t="0" r="r" b="b"/>
              <a:pathLst>
                <a:path w="2118" h="821">
                  <a:moveTo>
                    <a:pt x="570" y="7"/>
                  </a:moveTo>
                  <a:lnTo>
                    <a:pt x="0" y="820"/>
                  </a:lnTo>
                  <a:lnTo>
                    <a:pt x="2117" y="820"/>
                  </a:lnTo>
                  <a:lnTo>
                    <a:pt x="1561" y="0"/>
                  </a:lnTo>
                  <a:lnTo>
                    <a:pt x="570" y="7"/>
                  </a:lnTo>
                </a:path>
              </a:pathLst>
            </a:custGeom>
            <a:solidFill>
              <a:srgbClr val="919191"/>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76" name="Freeform 244"/>
            <p:cNvSpPr>
              <a:spLocks/>
            </p:cNvSpPr>
            <p:nvPr/>
          </p:nvSpPr>
          <p:spPr bwMode="auto">
            <a:xfrm>
              <a:off x="3211" y="2651"/>
              <a:ext cx="1451" cy="216"/>
            </a:xfrm>
            <a:custGeom>
              <a:avLst/>
              <a:gdLst/>
              <a:ahLst/>
              <a:cxnLst>
                <a:cxn ang="0">
                  <a:pos x="572" y="7"/>
                </a:cxn>
                <a:cxn ang="0">
                  <a:pos x="0" y="826"/>
                </a:cxn>
                <a:cxn ang="0">
                  <a:pos x="2123" y="826"/>
                </a:cxn>
                <a:cxn ang="0">
                  <a:pos x="1565" y="0"/>
                </a:cxn>
                <a:cxn ang="0">
                  <a:pos x="572" y="7"/>
                </a:cxn>
              </a:cxnLst>
              <a:rect l="0" t="0" r="r" b="b"/>
              <a:pathLst>
                <a:path w="2124" h="827">
                  <a:moveTo>
                    <a:pt x="572" y="7"/>
                  </a:moveTo>
                  <a:lnTo>
                    <a:pt x="0" y="826"/>
                  </a:lnTo>
                  <a:lnTo>
                    <a:pt x="2123" y="826"/>
                  </a:lnTo>
                  <a:lnTo>
                    <a:pt x="1565" y="0"/>
                  </a:lnTo>
                  <a:lnTo>
                    <a:pt x="572" y="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77" name="Freeform 245"/>
            <p:cNvSpPr>
              <a:spLocks/>
            </p:cNvSpPr>
            <p:nvPr/>
          </p:nvSpPr>
          <p:spPr bwMode="auto">
            <a:xfrm>
              <a:off x="3613" y="2687"/>
              <a:ext cx="642" cy="216"/>
            </a:xfrm>
            <a:custGeom>
              <a:avLst/>
              <a:gdLst/>
              <a:ahLst/>
              <a:cxnLst>
                <a:cxn ang="0">
                  <a:pos x="164" y="2"/>
                </a:cxn>
                <a:cxn ang="0">
                  <a:pos x="151" y="14"/>
                </a:cxn>
                <a:cxn ang="0">
                  <a:pos x="128" y="36"/>
                </a:cxn>
                <a:cxn ang="0">
                  <a:pos x="98" y="67"/>
                </a:cxn>
                <a:cxn ang="0">
                  <a:pos x="67" y="108"/>
                </a:cxn>
                <a:cxn ang="0">
                  <a:pos x="35" y="157"/>
                </a:cxn>
                <a:cxn ang="0">
                  <a:pos x="13" y="190"/>
                </a:cxn>
                <a:cxn ang="0">
                  <a:pos x="3" y="206"/>
                </a:cxn>
                <a:cxn ang="0">
                  <a:pos x="0" y="210"/>
                </a:cxn>
                <a:cxn ang="0">
                  <a:pos x="1" y="207"/>
                </a:cxn>
                <a:cxn ang="0">
                  <a:pos x="1" y="213"/>
                </a:cxn>
                <a:cxn ang="0">
                  <a:pos x="8" y="222"/>
                </a:cxn>
                <a:cxn ang="0">
                  <a:pos x="27" y="225"/>
                </a:cxn>
                <a:cxn ang="0">
                  <a:pos x="48" y="224"/>
                </a:cxn>
                <a:cxn ang="0">
                  <a:pos x="80" y="222"/>
                </a:cxn>
                <a:cxn ang="0">
                  <a:pos x="123" y="220"/>
                </a:cxn>
                <a:cxn ang="0">
                  <a:pos x="173" y="217"/>
                </a:cxn>
                <a:cxn ang="0">
                  <a:pos x="228" y="214"/>
                </a:cxn>
                <a:cxn ang="0">
                  <a:pos x="283" y="212"/>
                </a:cxn>
                <a:cxn ang="0">
                  <a:pos x="337" y="210"/>
                </a:cxn>
                <a:cxn ang="0">
                  <a:pos x="386" y="210"/>
                </a:cxn>
                <a:cxn ang="0">
                  <a:pos x="428" y="210"/>
                </a:cxn>
                <a:cxn ang="0">
                  <a:pos x="461" y="213"/>
                </a:cxn>
                <a:cxn ang="0">
                  <a:pos x="487" y="217"/>
                </a:cxn>
                <a:cxn ang="0">
                  <a:pos x="523" y="219"/>
                </a:cxn>
                <a:cxn ang="0">
                  <a:pos x="567" y="220"/>
                </a:cxn>
                <a:cxn ang="0">
                  <a:pos x="618" y="220"/>
                </a:cxn>
                <a:cxn ang="0">
                  <a:pos x="672" y="219"/>
                </a:cxn>
                <a:cxn ang="0">
                  <a:pos x="726" y="218"/>
                </a:cxn>
                <a:cxn ang="0">
                  <a:pos x="778" y="217"/>
                </a:cxn>
                <a:cxn ang="0">
                  <a:pos x="825" y="217"/>
                </a:cxn>
                <a:cxn ang="0">
                  <a:pos x="864" y="216"/>
                </a:cxn>
                <a:cxn ang="0">
                  <a:pos x="893" y="216"/>
                </a:cxn>
                <a:cxn ang="0">
                  <a:pos x="908" y="218"/>
                </a:cxn>
                <a:cxn ang="0">
                  <a:pos x="932" y="216"/>
                </a:cxn>
                <a:cxn ang="0">
                  <a:pos x="938" y="198"/>
                </a:cxn>
                <a:cxn ang="0">
                  <a:pos x="932" y="173"/>
                </a:cxn>
                <a:cxn ang="0">
                  <a:pos x="924" y="151"/>
                </a:cxn>
                <a:cxn ang="0">
                  <a:pos x="915" y="124"/>
                </a:cxn>
                <a:cxn ang="0">
                  <a:pos x="906" y="96"/>
                </a:cxn>
                <a:cxn ang="0">
                  <a:pos x="895" y="71"/>
                </a:cxn>
                <a:cxn ang="0">
                  <a:pos x="883" y="53"/>
                </a:cxn>
                <a:cxn ang="0">
                  <a:pos x="872" y="40"/>
                </a:cxn>
                <a:cxn ang="0">
                  <a:pos x="861" y="30"/>
                </a:cxn>
                <a:cxn ang="0">
                  <a:pos x="848" y="24"/>
                </a:cxn>
                <a:cxn ang="0">
                  <a:pos x="829" y="20"/>
                </a:cxn>
                <a:cxn ang="0">
                  <a:pos x="801" y="20"/>
                </a:cxn>
                <a:cxn ang="0">
                  <a:pos x="772" y="21"/>
                </a:cxn>
                <a:cxn ang="0">
                  <a:pos x="727" y="20"/>
                </a:cxn>
                <a:cxn ang="0">
                  <a:pos x="666" y="19"/>
                </a:cxn>
                <a:cxn ang="0">
                  <a:pos x="590" y="17"/>
                </a:cxn>
                <a:cxn ang="0">
                  <a:pos x="510" y="14"/>
                </a:cxn>
                <a:cxn ang="0">
                  <a:pos x="427" y="10"/>
                </a:cxn>
                <a:cxn ang="0">
                  <a:pos x="347" y="7"/>
                </a:cxn>
                <a:cxn ang="0">
                  <a:pos x="276" y="4"/>
                </a:cxn>
                <a:cxn ang="0">
                  <a:pos x="219" y="2"/>
                </a:cxn>
                <a:cxn ang="0">
                  <a:pos x="181" y="0"/>
                </a:cxn>
                <a:cxn ang="0">
                  <a:pos x="167" y="0"/>
                </a:cxn>
              </a:cxnLst>
              <a:rect l="0" t="0" r="r" b="b"/>
              <a:pathLst>
                <a:path w="939" h="226">
                  <a:moveTo>
                    <a:pt x="167" y="0"/>
                  </a:moveTo>
                  <a:lnTo>
                    <a:pt x="167" y="0"/>
                  </a:lnTo>
                  <a:lnTo>
                    <a:pt x="164" y="2"/>
                  </a:lnTo>
                  <a:lnTo>
                    <a:pt x="161" y="5"/>
                  </a:lnTo>
                  <a:lnTo>
                    <a:pt x="156" y="9"/>
                  </a:lnTo>
                  <a:lnTo>
                    <a:pt x="151" y="14"/>
                  </a:lnTo>
                  <a:lnTo>
                    <a:pt x="144" y="19"/>
                  </a:lnTo>
                  <a:lnTo>
                    <a:pt x="136" y="27"/>
                  </a:lnTo>
                  <a:lnTo>
                    <a:pt x="128" y="36"/>
                  </a:lnTo>
                  <a:lnTo>
                    <a:pt x="118" y="45"/>
                  </a:lnTo>
                  <a:lnTo>
                    <a:pt x="108" y="56"/>
                  </a:lnTo>
                  <a:lnTo>
                    <a:pt x="98" y="67"/>
                  </a:lnTo>
                  <a:lnTo>
                    <a:pt x="87" y="80"/>
                  </a:lnTo>
                  <a:lnTo>
                    <a:pt x="77" y="94"/>
                  </a:lnTo>
                  <a:lnTo>
                    <a:pt x="67" y="108"/>
                  </a:lnTo>
                  <a:lnTo>
                    <a:pt x="56" y="124"/>
                  </a:lnTo>
                  <a:lnTo>
                    <a:pt x="45" y="141"/>
                  </a:lnTo>
                  <a:lnTo>
                    <a:pt x="35" y="157"/>
                  </a:lnTo>
                  <a:lnTo>
                    <a:pt x="26" y="169"/>
                  </a:lnTo>
                  <a:lnTo>
                    <a:pt x="19" y="181"/>
                  </a:lnTo>
                  <a:lnTo>
                    <a:pt x="13" y="190"/>
                  </a:lnTo>
                  <a:lnTo>
                    <a:pt x="9" y="197"/>
                  </a:lnTo>
                  <a:lnTo>
                    <a:pt x="6" y="203"/>
                  </a:lnTo>
                  <a:lnTo>
                    <a:pt x="3" y="206"/>
                  </a:lnTo>
                  <a:lnTo>
                    <a:pt x="1" y="208"/>
                  </a:lnTo>
                  <a:lnTo>
                    <a:pt x="0" y="209"/>
                  </a:lnTo>
                  <a:lnTo>
                    <a:pt x="0" y="210"/>
                  </a:lnTo>
                  <a:lnTo>
                    <a:pt x="0" y="209"/>
                  </a:lnTo>
                  <a:lnTo>
                    <a:pt x="1" y="208"/>
                  </a:lnTo>
                  <a:lnTo>
                    <a:pt x="1" y="207"/>
                  </a:lnTo>
                  <a:lnTo>
                    <a:pt x="1" y="208"/>
                  </a:lnTo>
                  <a:lnTo>
                    <a:pt x="1" y="210"/>
                  </a:lnTo>
                  <a:lnTo>
                    <a:pt x="1" y="213"/>
                  </a:lnTo>
                  <a:lnTo>
                    <a:pt x="1" y="216"/>
                  </a:lnTo>
                  <a:lnTo>
                    <a:pt x="3" y="219"/>
                  </a:lnTo>
                  <a:lnTo>
                    <a:pt x="8" y="222"/>
                  </a:lnTo>
                  <a:lnTo>
                    <a:pt x="14" y="225"/>
                  </a:lnTo>
                  <a:lnTo>
                    <a:pt x="23" y="225"/>
                  </a:lnTo>
                  <a:lnTo>
                    <a:pt x="27" y="225"/>
                  </a:lnTo>
                  <a:lnTo>
                    <a:pt x="32" y="225"/>
                  </a:lnTo>
                  <a:lnTo>
                    <a:pt x="39" y="225"/>
                  </a:lnTo>
                  <a:lnTo>
                    <a:pt x="48" y="224"/>
                  </a:lnTo>
                  <a:lnTo>
                    <a:pt x="57" y="224"/>
                  </a:lnTo>
                  <a:lnTo>
                    <a:pt x="69" y="223"/>
                  </a:lnTo>
                  <a:lnTo>
                    <a:pt x="80" y="222"/>
                  </a:lnTo>
                  <a:lnTo>
                    <a:pt x="93" y="221"/>
                  </a:lnTo>
                  <a:lnTo>
                    <a:pt x="108" y="220"/>
                  </a:lnTo>
                  <a:lnTo>
                    <a:pt x="123" y="220"/>
                  </a:lnTo>
                  <a:lnTo>
                    <a:pt x="139" y="219"/>
                  </a:lnTo>
                  <a:lnTo>
                    <a:pt x="156" y="218"/>
                  </a:lnTo>
                  <a:lnTo>
                    <a:pt x="173" y="217"/>
                  </a:lnTo>
                  <a:lnTo>
                    <a:pt x="191" y="216"/>
                  </a:lnTo>
                  <a:lnTo>
                    <a:pt x="209" y="215"/>
                  </a:lnTo>
                  <a:lnTo>
                    <a:pt x="228" y="214"/>
                  </a:lnTo>
                  <a:lnTo>
                    <a:pt x="245" y="214"/>
                  </a:lnTo>
                  <a:lnTo>
                    <a:pt x="264" y="213"/>
                  </a:lnTo>
                  <a:lnTo>
                    <a:pt x="283" y="212"/>
                  </a:lnTo>
                  <a:lnTo>
                    <a:pt x="301" y="212"/>
                  </a:lnTo>
                  <a:lnTo>
                    <a:pt x="319" y="211"/>
                  </a:lnTo>
                  <a:lnTo>
                    <a:pt x="337" y="210"/>
                  </a:lnTo>
                  <a:lnTo>
                    <a:pt x="354" y="210"/>
                  </a:lnTo>
                  <a:lnTo>
                    <a:pt x="371" y="210"/>
                  </a:lnTo>
                  <a:lnTo>
                    <a:pt x="386" y="210"/>
                  </a:lnTo>
                  <a:lnTo>
                    <a:pt x="400" y="210"/>
                  </a:lnTo>
                  <a:lnTo>
                    <a:pt x="415" y="210"/>
                  </a:lnTo>
                  <a:lnTo>
                    <a:pt x="428" y="210"/>
                  </a:lnTo>
                  <a:lnTo>
                    <a:pt x="441" y="211"/>
                  </a:lnTo>
                  <a:lnTo>
                    <a:pt x="452" y="212"/>
                  </a:lnTo>
                  <a:lnTo>
                    <a:pt x="461" y="213"/>
                  </a:lnTo>
                  <a:lnTo>
                    <a:pt x="469" y="214"/>
                  </a:lnTo>
                  <a:lnTo>
                    <a:pt x="478" y="215"/>
                  </a:lnTo>
                  <a:lnTo>
                    <a:pt x="487" y="217"/>
                  </a:lnTo>
                  <a:lnTo>
                    <a:pt x="498" y="217"/>
                  </a:lnTo>
                  <a:lnTo>
                    <a:pt x="510" y="218"/>
                  </a:lnTo>
                  <a:lnTo>
                    <a:pt x="523" y="219"/>
                  </a:lnTo>
                  <a:lnTo>
                    <a:pt x="537" y="219"/>
                  </a:lnTo>
                  <a:lnTo>
                    <a:pt x="551" y="220"/>
                  </a:lnTo>
                  <a:lnTo>
                    <a:pt x="567" y="220"/>
                  </a:lnTo>
                  <a:lnTo>
                    <a:pt x="584" y="220"/>
                  </a:lnTo>
                  <a:lnTo>
                    <a:pt x="600" y="220"/>
                  </a:lnTo>
                  <a:lnTo>
                    <a:pt x="618" y="220"/>
                  </a:lnTo>
                  <a:lnTo>
                    <a:pt x="636" y="220"/>
                  </a:lnTo>
                  <a:lnTo>
                    <a:pt x="654" y="220"/>
                  </a:lnTo>
                  <a:lnTo>
                    <a:pt x="672" y="219"/>
                  </a:lnTo>
                  <a:lnTo>
                    <a:pt x="690" y="219"/>
                  </a:lnTo>
                  <a:lnTo>
                    <a:pt x="707" y="219"/>
                  </a:lnTo>
                  <a:lnTo>
                    <a:pt x="726" y="218"/>
                  </a:lnTo>
                  <a:lnTo>
                    <a:pt x="743" y="218"/>
                  </a:lnTo>
                  <a:lnTo>
                    <a:pt x="761" y="218"/>
                  </a:lnTo>
                  <a:lnTo>
                    <a:pt x="778" y="217"/>
                  </a:lnTo>
                  <a:lnTo>
                    <a:pt x="794" y="217"/>
                  </a:lnTo>
                  <a:lnTo>
                    <a:pt x="810" y="217"/>
                  </a:lnTo>
                  <a:lnTo>
                    <a:pt x="825" y="217"/>
                  </a:lnTo>
                  <a:lnTo>
                    <a:pt x="839" y="216"/>
                  </a:lnTo>
                  <a:lnTo>
                    <a:pt x="852" y="216"/>
                  </a:lnTo>
                  <a:lnTo>
                    <a:pt x="864" y="216"/>
                  </a:lnTo>
                  <a:lnTo>
                    <a:pt x="875" y="216"/>
                  </a:lnTo>
                  <a:lnTo>
                    <a:pt x="884" y="216"/>
                  </a:lnTo>
                  <a:lnTo>
                    <a:pt x="893" y="216"/>
                  </a:lnTo>
                  <a:lnTo>
                    <a:pt x="899" y="217"/>
                  </a:lnTo>
                  <a:lnTo>
                    <a:pt x="905" y="217"/>
                  </a:lnTo>
                  <a:lnTo>
                    <a:pt x="908" y="218"/>
                  </a:lnTo>
                  <a:lnTo>
                    <a:pt x="918" y="219"/>
                  </a:lnTo>
                  <a:lnTo>
                    <a:pt x="926" y="219"/>
                  </a:lnTo>
                  <a:lnTo>
                    <a:pt x="932" y="216"/>
                  </a:lnTo>
                  <a:lnTo>
                    <a:pt x="936" y="212"/>
                  </a:lnTo>
                  <a:lnTo>
                    <a:pt x="938" y="206"/>
                  </a:lnTo>
                  <a:lnTo>
                    <a:pt x="938" y="198"/>
                  </a:lnTo>
                  <a:lnTo>
                    <a:pt x="937" y="190"/>
                  </a:lnTo>
                  <a:lnTo>
                    <a:pt x="934" y="179"/>
                  </a:lnTo>
                  <a:lnTo>
                    <a:pt x="932" y="173"/>
                  </a:lnTo>
                  <a:lnTo>
                    <a:pt x="929" y="167"/>
                  </a:lnTo>
                  <a:lnTo>
                    <a:pt x="927" y="159"/>
                  </a:lnTo>
                  <a:lnTo>
                    <a:pt x="924" y="151"/>
                  </a:lnTo>
                  <a:lnTo>
                    <a:pt x="921" y="142"/>
                  </a:lnTo>
                  <a:lnTo>
                    <a:pt x="919" y="133"/>
                  </a:lnTo>
                  <a:lnTo>
                    <a:pt x="915" y="124"/>
                  </a:lnTo>
                  <a:lnTo>
                    <a:pt x="912" y="114"/>
                  </a:lnTo>
                  <a:lnTo>
                    <a:pt x="909" y="105"/>
                  </a:lnTo>
                  <a:lnTo>
                    <a:pt x="906" y="96"/>
                  </a:lnTo>
                  <a:lnTo>
                    <a:pt x="902" y="87"/>
                  </a:lnTo>
                  <a:lnTo>
                    <a:pt x="898" y="79"/>
                  </a:lnTo>
                  <a:lnTo>
                    <a:pt x="895" y="71"/>
                  </a:lnTo>
                  <a:lnTo>
                    <a:pt x="890" y="64"/>
                  </a:lnTo>
                  <a:lnTo>
                    <a:pt x="887" y="57"/>
                  </a:lnTo>
                  <a:lnTo>
                    <a:pt x="883" y="53"/>
                  </a:lnTo>
                  <a:lnTo>
                    <a:pt x="879" y="48"/>
                  </a:lnTo>
                  <a:lnTo>
                    <a:pt x="875" y="44"/>
                  </a:lnTo>
                  <a:lnTo>
                    <a:pt x="872" y="40"/>
                  </a:lnTo>
                  <a:lnTo>
                    <a:pt x="868" y="37"/>
                  </a:lnTo>
                  <a:lnTo>
                    <a:pt x="864" y="33"/>
                  </a:lnTo>
                  <a:lnTo>
                    <a:pt x="861" y="30"/>
                  </a:lnTo>
                  <a:lnTo>
                    <a:pt x="858" y="28"/>
                  </a:lnTo>
                  <a:lnTo>
                    <a:pt x="853" y="26"/>
                  </a:lnTo>
                  <a:lnTo>
                    <a:pt x="848" y="24"/>
                  </a:lnTo>
                  <a:lnTo>
                    <a:pt x="842" y="23"/>
                  </a:lnTo>
                  <a:lnTo>
                    <a:pt x="836" y="21"/>
                  </a:lnTo>
                  <a:lnTo>
                    <a:pt x="829" y="20"/>
                  </a:lnTo>
                  <a:lnTo>
                    <a:pt x="821" y="20"/>
                  </a:lnTo>
                  <a:lnTo>
                    <a:pt x="812" y="20"/>
                  </a:lnTo>
                  <a:lnTo>
                    <a:pt x="801" y="20"/>
                  </a:lnTo>
                  <a:lnTo>
                    <a:pt x="790" y="20"/>
                  </a:lnTo>
                  <a:lnTo>
                    <a:pt x="782" y="20"/>
                  </a:lnTo>
                  <a:lnTo>
                    <a:pt x="772" y="21"/>
                  </a:lnTo>
                  <a:lnTo>
                    <a:pt x="759" y="20"/>
                  </a:lnTo>
                  <a:lnTo>
                    <a:pt x="744" y="20"/>
                  </a:lnTo>
                  <a:lnTo>
                    <a:pt x="727" y="20"/>
                  </a:lnTo>
                  <a:lnTo>
                    <a:pt x="708" y="19"/>
                  </a:lnTo>
                  <a:lnTo>
                    <a:pt x="688" y="19"/>
                  </a:lnTo>
                  <a:lnTo>
                    <a:pt x="666" y="19"/>
                  </a:lnTo>
                  <a:lnTo>
                    <a:pt x="642" y="19"/>
                  </a:lnTo>
                  <a:lnTo>
                    <a:pt x="616" y="18"/>
                  </a:lnTo>
                  <a:lnTo>
                    <a:pt x="590" y="17"/>
                  </a:lnTo>
                  <a:lnTo>
                    <a:pt x="564" y="16"/>
                  </a:lnTo>
                  <a:lnTo>
                    <a:pt x="538" y="15"/>
                  </a:lnTo>
                  <a:lnTo>
                    <a:pt x="510" y="14"/>
                  </a:lnTo>
                  <a:lnTo>
                    <a:pt x="482" y="13"/>
                  </a:lnTo>
                  <a:lnTo>
                    <a:pt x="454" y="12"/>
                  </a:lnTo>
                  <a:lnTo>
                    <a:pt x="427" y="10"/>
                  </a:lnTo>
                  <a:lnTo>
                    <a:pt x="399" y="9"/>
                  </a:lnTo>
                  <a:lnTo>
                    <a:pt x="373" y="8"/>
                  </a:lnTo>
                  <a:lnTo>
                    <a:pt x="347" y="7"/>
                  </a:lnTo>
                  <a:lnTo>
                    <a:pt x="322" y="6"/>
                  </a:lnTo>
                  <a:lnTo>
                    <a:pt x="298" y="5"/>
                  </a:lnTo>
                  <a:lnTo>
                    <a:pt x="276" y="4"/>
                  </a:lnTo>
                  <a:lnTo>
                    <a:pt x="255" y="3"/>
                  </a:lnTo>
                  <a:lnTo>
                    <a:pt x="236" y="3"/>
                  </a:lnTo>
                  <a:lnTo>
                    <a:pt x="219" y="2"/>
                  </a:lnTo>
                  <a:lnTo>
                    <a:pt x="204" y="1"/>
                  </a:lnTo>
                  <a:lnTo>
                    <a:pt x="191" y="1"/>
                  </a:lnTo>
                  <a:lnTo>
                    <a:pt x="181" y="0"/>
                  </a:lnTo>
                  <a:lnTo>
                    <a:pt x="174" y="0"/>
                  </a:lnTo>
                  <a:lnTo>
                    <a:pt x="169" y="0"/>
                  </a:lnTo>
                  <a:lnTo>
                    <a:pt x="167" y="0"/>
                  </a:lnTo>
                </a:path>
              </a:pathLst>
            </a:custGeom>
            <a:solidFill>
              <a:srgbClr val="FFFFF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78" name="Freeform 246"/>
            <p:cNvSpPr>
              <a:spLocks/>
            </p:cNvSpPr>
            <p:nvPr/>
          </p:nvSpPr>
          <p:spPr bwMode="auto">
            <a:xfrm>
              <a:off x="3613" y="2687"/>
              <a:ext cx="646" cy="216"/>
            </a:xfrm>
            <a:custGeom>
              <a:avLst/>
              <a:gdLst/>
              <a:ahLst/>
              <a:cxnLst>
                <a:cxn ang="0">
                  <a:pos x="165" y="2"/>
                </a:cxn>
                <a:cxn ang="0">
                  <a:pos x="152" y="14"/>
                </a:cxn>
                <a:cxn ang="0">
                  <a:pos x="129" y="37"/>
                </a:cxn>
                <a:cxn ang="0">
                  <a:pos x="99" y="69"/>
                </a:cxn>
                <a:cxn ang="0">
                  <a:pos x="67" y="111"/>
                </a:cxn>
                <a:cxn ang="0">
                  <a:pos x="35" y="161"/>
                </a:cxn>
                <a:cxn ang="0">
                  <a:pos x="13" y="195"/>
                </a:cxn>
                <a:cxn ang="0">
                  <a:pos x="3" y="211"/>
                </a:cxn>
                <a:cxn ang="0">
                  <a:pos x="0" y="216"/>
                </a:cxn>
                <a:cxn ang="0">
                  <a:pos x="1" y="213"/>
                </a:cxn>
                <a:cxn ang="0">
                  <a:pos x="1" y="219"/>
                </a:cxn>
                <a:cxn ang="0">
                  <a:pos x="8" y="228"/>
                </a:cxn>
                <a:cxn ang="0">
                  <a:pos x="27" y="231"/>
                </a:cxn>
                <a:cxn ang="0">
                  <a:pos x="48" y="230"/>
                </a:cxn>
                <a:cxn ang="0">
                  <a:pos x="81" y="228"/>
                </a:cxn>
                <a:cxn ang="0">
                  <a:pos x="124" y="226"/>
                </a:cxn>
                <a:cxn ang="0">
                  <a:pos x="174" y="223"/>
                </a:cxn>
                <a:cxn ang="0">
                  <a:pos x="229" y="220"/>
                </a:cxn>
                <a:cxn ang="0">
                  <a:pos x="285" y="218"/>
                </a:cxn>
                <a:cxn ang="0">
                  <a:pos x="339" y="216"/>
                </a:cxn>
                <a:cxn ang="0">
                  <a:pos x="388" y="216"/>
                </a:cxn>
                <a:cxn ang="0">
                  <a:pos x="431" y="216"/>
                </a:cxn>
                <a:cxn ang="0">
                  <a:pos x="464" y="219"/>
                </a:cxn>
                <a:cxn ang="0">
                  <a:pos x="490" y="223"/>
                </a:cxn>
                <a:cxn ang="0">
                  <a:pos x="526" y="225"/>
                </a:cxn>
                <a:cxn ang="0">
                  <a:pos x="571" y="226"/>
                </a:cxn>
                <a:cxn ang="0">
                  <a:pos x="622" y="226"/>
                </a:cxn>
                <a:cxn ang="0">
                  <a:pos x="676" y="225"/>
                </a:cxn>
                <a:cxn ang="0">
                  <a:pos x="731" y="224"/>
                </a:cxn>
                <a:cxn ang="0">
                  <a:pos x="783" y="223"/>
                </a:cxn>
                <a:cxn ang="0">
                  <a:pos x="830" y="223"/>
                </a:cxn>
                <a:cxn ang="0">
                  <a:pos x="870" y="222"/>
                </a:cxn>
                <a:cxn ang="0">
                  <a:pos x="899" y="222"/>
                </a:cxn>
                <a:cxn ang="0">
                  <a:pos x="914" y="224"/>
                </a:cxn>
                <a:cxn ang="0">
                  <a:pos x="938" y="222"/>
                </a:cxn>
                <a:cxn ang="0">
                  <a:pos x="944" y="203"/>
                </a:cxn>
                <a:cxn ang="0">
                  <a:pos x="938" y="178"/>
                </a:cxn>
                <a:cxn ang="0">
                  <a:pos x="930" y="155"/>
                </a:cxn>
                <a:cxn ang="0">
                  <a:pos x="921" y="127"/>
                </a:cxn>
                <a:cxn ang="0">
                  <a:pos x="912" y="99"/>
                </a:cxn>
                <a:cxn ang="0">
                  <a:pos x="901" y="73"/>
                </a:cxn>
                <a:cxn ang="0">
                  <a:pos x="889" y="54"/>
                </a:cxn>
                <a:cxn ang="0">
                  <a:pos x="878" y="41"/>
                </a:cxn>
                <a:cxn ang="0">
                  <a:pos x="867" y="31"/>
                </a:cxn>
                <a:cxn ang="0">
                  <a:pos x="853" y="25"/>
                </a:cxn>
                <a:cxn ang="0">
                  <a:pos x="834" y="21"/>
                </a:cxn>
                <a:cxn ang="0">
                  <a:pos x="806" y="21"/>
                </a:cxn>
                <a:cxn ang="0">
                  <a:pos x="777" y="22"/>
                </a:cxn>
                <a:cxn ang="0">
                  <a:pos x="732" y="21"/>
                </a:cxn>
                <a:cxn ang="0">
                  <a:pos x="670" y="19"/>
                </a:cxn>
                <a:cxn ang="0">
                  <a:pos x="594" y="17"/>
                </a:cxn>
                <a:cxn ang="0">
                  <a:pos x="513" y="14"/>
                </a:cxn>
                <a:cxn ang="0">
                  <a:pos x="430" y="10"/>
                </a:cxn>
                <a:cxn ang="0">
                  <a:pos x="349" y="7"/>
                </a:cxn>
                <a:cxn ang="0">
                  <a:pos x="278" y="4"/>
                </a:cxn>
                <a:cxn ang="0">
                  <a:pos x="220" y="2"/>
                </a:cxn>
                <a:cxn ang="0">
                  <a:pos x="182" y="0"/>
                </a:cxn>
                <a:cxn ang="0">
                  <a:pos x="168" y="0"/>
                </a:cxn>
              </a:cxnLst>
              <a:rect l="0" t="0" r="r" b="b"/>
              <a:pathLst>
                <a:path w="945" h="232">
                  <a:moveTo>
                    <a:pt x="168" y="0"/>
                  </a:moveTo>
                  <a:lnTo>
                    <a:pt x="168" y="0"/>
                  </a:lnTo>
                  <a:lnTo>
                    <a:pt x="165" y="2"/>
                  </a:lnTo>
                  <a:lnTo>
                    <a:pt x="162" y="5"/>
                  </a:lnTo>
                  <a:lnTo>
                    <a:pt x="157" y="9"/>
                  </a:lnTo>
                  <a:lnTo>
                    <a:pt x="152" y="14"/>
                  </a:lnTo>
                  <a:lnTo>
                    <a:pt x="145" y="20"/>
                  </a:lnTo>
                  <a:lnTo>
                    <a:pt x="137" y="28"/>
                  </a:lnTo>
                  <a:lnTo>
                    <a:pt x="129" y="37"/>
                  </a:lnTo>
                  <a:lnTo>
                    <a:pt x="119" y="46"/>
                  </a:lnTo>
                  <a:lnTo>
                    <a:pt x="109" y="57"/>
                  </a:lnTo>
                  <a:lnTo>
                    <a:pt x="99" y="69"/>
                  </a:lnTo>
                  <a:lnTo>
                    <a:pt x="88" y="82"/>
                  </a:lnTo>
                  <a:lnTo>
                    <a:pt x="77" y="96"/>
                  </a:lnTo>
                  <a:lnTo>
                    <a:pt x="67" y="111"/>
                  </a:lnTo>
                  <a:lnTo>
                    <a:pt x="56" y="127"/>
                  </a:lnTo>
                  <a:lnTo>
                    <a:pt x="45" y="145"/>
                  </a:lnTo>
                  <a:lnTo>
                    <a:pt x="35" y="161"/>
                  </a:lnTo>
                  <a:lnTo>
                    <a:pt x="26" y="174"/>
                  </a:lnTo>
                  <a:lnTo>
                    <a:pt x="19" y="186"/>
                  </a:lnTo>
                  <a:lnTo>
                    <a:pt x="13" y="195"/>
                  </a:lnTo>
                  <a:lnTo>
                    <a:pt x="9" y="202"/>
                  </a:lnTo>
                  <a:lnTo>
                    <a:pt x="6" y="208"/>
                  </a:lnTo>
                  <a:lnTo>
                    <a:pt x="3" y="211"/>
                  </a:lnTo>
                  <a:lnTo>
                    <a:pt x="1" y="214"/>
                  </a:lnTo>
                  <a:lnTo>
                    <a:pt x="0" y="215"/>
                  </a:lnTo>
                  <a:lnTo>
                    <a:pt x="0" y="216"/>
                  </a:lnTo>
                  <a:lnTo>
                    <a:pt x="0" y="215"/>
                  </a:lnTo>
                  <a:lnTo>
                    <a:pt x="1" y="214"/>
                  </a:lnTo>
                  <a:lnTo>
                    <a:pt x="1" y="213"/>
                  </a:lnTo>
                  <a:lnTo>
                    <a:pt x="1" y="214"/>
                  </a:lnTo>
                  <a:lnTo>
                    <a:pt x="1" y="216"/>
                  </a:lnTo>
                  <a:lnTo>
                    <a:pt x="1" y="219"/>
                  </a:lnTo>
                  <a:lnTo>
                    <a:pt x="1" y="222"/>
                  </a:lnTo>
                  <a:lnTo>
                    <a:pt x="3" y="225"/>
                  </a:lnTo>
                  <a:lnTo>
                    <a:pt x="8" y="228"/>
                  </a:lnTo>
                  <a:lnTo>
                    <a:pt x="14" y="231"/>
                  </a:lnTo>
                  <a:lnTo>
                    <a:pt x="23" y="231"/>
                  </a:lnTo>
                  <a:lnTo>
                    <a:pt x="27" y="231"/>
                  </a:lnTo>
                  <a:lnTo>
                    <a:pt x="32" y="231"/>
                  </a:lnTo>
                  <a:lnTo>
                    <a:pt x="39" y="231"/>
                  </a:lnTo>
                  <a:lnTo>
                    <a:pt x="48" y="230"/>
                  </a:lnTo>
                  <a:lnTo>
                    <a:pt x="57" y="230"/>
                  </a:lnTo>
                  <a:lnTo>
                    <a:pt x="69" y="229"/>
                  </a:lnTo>
                  <a:lnTo>
                    <a:pt x="81" y="228"/>
                  </a:lnTo>
                  <a:lnTo>
                    <a:pt x="94" y="227"/>
                  </a:lnTo>
                  <a:lnTo>
                    <a:pt x="109" y="226"/>
                  </a:lnTo>
                  <a:lnTo>
                    <a:pt x="124" y="226"/>
                  </a:lnTo>
                  <a:lnTo>
                    <a:pt x="140" y="225"/>
                  </a:lnTo>
                  <a:lnTo>
                    <a:pt x="157" y="224"/>
                  </a:lnTo>
                  <a:lnTo>
                    <a:pt x="174" y="223"/>
                  </a:lnTo>
                  <a:lnTo>
                    <a:pt x="192" y="222"/>
                  </a:lnTo>
                  <a:lnTo>
                    <a:pt x="210" y="221"/>
                  </a:lnTo>
                  <a:lnTo>
                    <a:pt x="229" y="220"/>
                  </a:lnTo>
                  <a:lnTo>
                    <a:pt x="247" y="220"/>
                  </a:lnTo>
                  <a:lnTo>
                    <a:pt x="266" y="219"/>
                  </a:lnTo>
                  <a:lnTo>
                    <a:pt x="285" y="218"/>
                  </a:lnTo>
                  <a:lnTo>
                    <a:pt x="303" y="218"/>
                  </a:lnTo>
                  <a:lnTo>
                    <a:pt x="321" y="217"/>
                  </a:lnTo>
                  <a:lnTo>
                    <a:pt x="339" y="216"/>
                  </a:lnTo>
                  <a:lnTo>
                    <a:pt x="356" y="216"/>
                  </a:lnTo>
                  <a:lnTo>
                    <a:pt x="373" y="216"/>
                  </a:lnTo>
                  <a:lnTo>
                    <a:pt x="388" y="216"/>
                  </a:lnTo>
                  <a:lnTo>
                    <a:pt x="403" y="216"/>
                  </a:lnTo>
                  <a:lnTo>
                    <a:pt x="418" y="216"/>
                  </a:lnTo>
                  <a:lnTo>
                    <a:pt x="431" y="216"/>
                  </a:lnTo>
                  <a:lnTo>
                    <a:pt x="444" y="217"/>
                  </a:lnTo>
                  <a:lnTo>
                    <a:pt x="455" y="218"/>
                  </a:lnTo>
                  <a:lnTo>
                    <a:pt x="464" y="219"/>
                  </a:lnTo>
                  <a:lnTo>
                    <a:pt x="472" y="220"/>
                  </a:lnTo>
                  <a:lnTo>
                    <a:pt x="481" y="221"/>
                  </a:lnTo>
                  <a:lnTo>
                    <a:pt x="490" y="223"/>
                  </a:lnTo>
                  <a:lnTo>
                    <a:pt x="501" y="223"/>
                  </a:lnTo>
                  <a:lnTo>
                    <a:pt x="513" y="224"/>
                  </a:lnTo>
                  <a:lnTo>
                    <a:pt x="526" y="225"/>
                  </a:lnTo>
                  <a:lnTo>
                    <a:pt x="540" y="225"/>
                  </a:lnTo>
                  <a:lnTo>
                    <a:pt x="555" y="226"/>
                  </a:lnTo>
                  <a:lnTo>
                    <a:pt x="571" y="226"/>
                  </a:lnTo>
                  <a:lnTo>
                    <a:pt x="588" y="226"/>
                  </a:lnTo>
                  <a:lnTo>
                    <a:pt x="604" y="226"/>
                  </a:lnTo>
                  <a:lnTo>
                    <a:pt x="622" y="226"/>
                  </a:lnTo>
                  <a:lnTo>
                    <a:pt x="640" y="226"/>
                  </a:lnTo>
                  <a:lnTo>
                    <a:pt x="658" y="226"/>
                  </a:lnTo>
                  <a:lnTo>
                    <a:pt x="676" y="225"/>
                  </a:lnTo>
                  <a:lnTo>
                    <a:pt x="694" y="225"/>
                  </a:lnTo>
                  <a:lnTo>
                    <a:pt x="712" y="225"/>
                  </a:lnTo>
                  <a:lnTo>
                    <a:pt x="731" y="224"/>
                  </a:lnTo>
                  <a:lnTo>
                    <a:pt x="748" y="224"/>
                  </a:lnTo>
                  <a:lnTo>
                    <a:pt x="766" y="224"/>
                  </a:lnTo>
                  <a:lnTo>
                    <a:pt x="783" y="223"/>
                  </a:lnTo>
                  <a:lnTo>
                    <a:pt x="799" y="223"/>
                  </a:lnTo>
                  <a:lnTo>
                    <a:pt x="815" y="223"/>
                  </a:lnTo>
                  <a:lnTo>
                    <a:pt x="830" y="223"/>
                  </a:lnTo>
                  <a:lnTo>
                    <a:pt x="844" y="222"/>
                  </a:lnTo>
                  <a:lnTo>
                    <a:pt x="857" y="222"/>
                  </a:lnTo>
                  <a:lnTo>
                    <a:pt x="870" y="222"/>
                  </a:lnTo>
                  <a:lnTo>
                    <a:pt x="881" y="222"/>
                  </a:lnTo>
                  <a:lnTo>
                    <a:pt x="890" y="222"/>
                  </a:lnTo>
                  <a:lnTo>
                    <a:pt x="899" y="222"/>
                  </a:lnTo>
                  <a:lnTo>
                    <a:pt x="905" y="223"/>
                  </a:lnTo>
                  <a:lnTo>
                    <a:pt x="911" y="223"/>
                  </a:lnTo>
                  <a:lnTo>
                    <a:pt x="914" y="224"/>
                  </a:lnTo>
                  <a:lnTo>
                    <a:pt x="924" y="225"/>
                  </a:lnTo>
                  <a:lnTo>
                    <a:pt x="932" y="225"/>
                  </a:lnTo>
                  <a:lnTo>
                    <a:pt x="938" y="222"/>
                  </a:lnTo>
                  <a:lnTo>
                    <a:pt x="942" y="218"/>
                  </a:lnTo>
                  <a:lnTo>
                    <a:pt x="944" y="211"/>
                  </a:lnTo>
                  <a:lnTo>
                    <a:pt x="944" y="203"/>
                  </a:lnTo>
                  <a:lnTo>
                    <a:pt x="943" y="195"/>
                  </a:lnTo>
                  <a:lnTo>
                    <a:pt x="940" y="184"/>
                  </a:lnTo>
                  <a:lnTo>
                    <a:pt x="938" y="178"/>
                  </a:lnTo>
                  <a:lnTo>
                    <a:pt x="935" y="171"/>
                  </a:lnTo>
                  <a:lnTo>
                    <a:pt x="933" y="163"/>
                  </a:lnTo>
                  <a:lnTo>
                    <a:pt x="930" y="155"/>
                  </a:lnTo>
                  <a:lnTo>
                    <a:pt x="927" y="146"/>
                  </a:lnTo>
                  <a:lnTo>
                    <a:pt x="925" y="137"/>
                  </a:lnTo>
                  <a:lnTo>
                    <a:pt x="921" y="127"/>
                  </a:lnTo>
                  <a:lnTo>
                    <a:pt x="918" y="117"/>
                  </a:lnTo>
                  <a:lnTo>
                    <a:pt x="915" y="108"/>
                  </a:lnTo>
                  <a:lnTo>
                    <a:pt x="912" y="99"/>
                  </a:lnTo>
                  <a:lnTo>
                    <a:pt x="908" y="89"/>
                  </a:lnTo>
                  <a:lnTo>
                    <a:pt x="904" y="81"/>
                  </a:lnTo>
                  <a:lnTo>
                    <a:pt x="901" y="73"/>
                  </a:lnTo>
                  <a:lnTo>
                    <a:pt x="896" y="66"/>
                  </a:lnTo>
                  <a:lnTo>
                    <a:pt x="893" y="59"/>
                  </a:lnTo>
                  <a:lnTo>
                    <a:pt x="889" y="54"/>
                  </a:lnTo>
                  <a:lnTo>
                    <a:pt x="885" y="49"/>
                  </a:lnTo>
                  <a:lnTo>
                    <a:pt x="881" y="45"/>
                  </a:lnTo>
                  <a:lnTo>
                    <a:pt x="878" y="41"/>
                  </a:lnTo>
                  <a:lnTo>
                    <a:pt x="874" y="38"/>
                  </a:lnTo>
                  <a:lnTo>
                    <a:pt x="870" y="34"/>
                  </a:lnTo>
                  <a:lnTo>
                    <a:pt x="867" y="31"/>
                  </a:lnTo>
                  <a:lnTo>
                    <a:pt x="863" y="29"/>
                  </a:lnTo>
                  <a:lnTo>
                    <a:pt x="858" y="27"/>
                  </a:lnTo>
                  <a:lnTo>
                    <a:pt x="853" y="25"/>
                  </a:lnTo>
                  <a:lnTo>
                    <a:pt x="847" y="24"/>
                  </a:lnTo>
                  <a:lnTo>
                    <a:pt x="841" y="22"/>
                  </a:lnTo>
                  <a:lnTo>
                    <a:pt x="834" y="21"/>
                  </a:lnTo>
                  <a:lnTo>
                    <a:pt x="826" y="21"/>
                  </a:lnTo>
                  <a:lnTo>
                    <a:pt x="817" y="21"/>
                  </a:lnTo>
                  <a:lnTo>
                    <a:pt x="806" y="21"/>
                  </a:lnTo>
                  <a:lnTo>
                    <a:pt x="795" y="21"/>
                  </a:lnTo>
                  <a:lnTo>
                    <a:pt x="787" y="21"/>
                  </a:lnTo>
                  <a:lnTo>
                    <a:pt x="777" y="22"/>
                  </a:lnTo>
                  <a:lnTo>
                    <a:pt x="764" y="21"/>
                  </a:lnTo>
                  <a:lnTo>
                    <a:pt x="749" y="21"/>
                  </a:lnTo>
                  <a:lnTo>
                    <a:pt x="732" y="21"/>
                  </a:lnTo>
                  <a:lnTo>
                    <a:pt x="713" y="20"/>
                  </a:lnTo>
                  <a:lnTo>
                    <a:pt x="692" y="20"/>
                  </a:lnTo>
                  <a:lnTo>
                    <a:pt x="670" y="19"/>
                  </a:lnTo>
                  <a:lnTo>
                    <a:pt x="646" y="19"/>
                  </a:lnTo>
                  <a:lnTo>
                    <a:pt x="620" y="18"/>
                  </a:lnTo>
                  <a:lnTo>
                    <a:pt x="594" y="17"/>
                  </a:lnTo>
                  <a:lnTo>
                    <a:pt x="568" y="16"/>
                  </a:lnTo>
                  <a:lnTo>
                    <a:pt x="541" y="15"/>
                  </a:lnTo>
                  <a:lnTo>
                    <a:pt x="513" y="14"/>
                  </a:lnTo>
                  <a:lnTo>
                    <a:pt x="485" y="13"/>
                  </a:lnTo>
                  <a:lnTo>
                    <a:pt x="457" y="12"/>
                  </a:lnTo>
                  <a:lnTo>
                    <a:pt x="430" y="10"/>
                  </a:lnTo>
                  <a:lnTo>
                    <a:pt x="402" y="9"/>
                  </a:lnTo>
                  <a:lnTo>
                    <a:pt x="375" y="8"/>
                  </a:lnTo>
                  <a:lnTo>
                    <a:pt x="349" y="7"/>
                  </a:lnTo>
                  <a:lnTo>
                    <a:pt x="324" y="6"/>
                  </a:lnTo>
                  <a:lnTo>
                    <a:pt x="300" y="5"/>
                  </a:lnTo>
                  <a:lnTo>
                    <a:pt x="278" y="4"/>
                  </a:lnTo>
                  <a:lnTo>
                    <a:pt x="257" y="3"/>
                  </a:lnTo>
                  <a:lnTo>
                    <a:pt x="238" y="3"/>
                  </a:lnTo>
                  <a:lnTo>
                    <a:pt x="220" y="2"/>
                  </a:lnTo>
                  <a:lnTo>
                    <a:pt x="205" y="1"/>
                  </a:lnTo>
                  <a:lnTo>
                    <a:pt x="192" y="1"/>
                  </a:lnTo>
                  <a:lnTo>
                    <a:pt x="182" y="0"/>
                  </a:lnTo>
                  <a:lnTo>
                    <a:pt x="175" y="0"/>
                  </a:lnTo>
                  <a:lnTo>
                    <a:pt x="170" y="0"/>
                  </a:lnTo>
                  <a:lnTo>
                    <a:pt x="168"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79" name="Freeform 247"/>
            <p:cNvSpPr>
              <a:spLocks/>
            </p:cNvSpPr>
            <p:nvPr/>
          </p:nvSpPr>
          <p:spPr bwMode="auto">
            <a:xfrm>
              <a:off x="3662" y="2684"/>
              <a:ext cx="95" cy="216"/>
            </a:xfrm>
            <a:custGeom>
              <a:avLst/>
              <a:gdLst/>
              <a:ahLst/>
              <a:cxnLst>
                <a:cxn ang="0">
                  <a:pos x="3" y="224"/>
                </a:cxn>
                <a:cxn ang="0">
                  <a:pos x="6" y="227"/>
                </a:cxn>
                <a:cxn ang="0">
                  <a:pos x="138" y="5"/>
                </a:cxn>
                <a:cxn ang="0">
                  <a:pos x="131" y="0"/>
                </a:cxn>
                <a:cxn ang="0">
                  <a:pos x="0" y="222"/>
                </a:cxn>
                <a:cxn ang="0">
                  <a:pos x="3" y="224"/>
                </a:cxn>
              </a:cxnLst>
              <a:rect l="0" t="0" r="r" b="b"/>
              <a:pathLst>
                <a:path w="139" h="228">
                  <a:moveTo>
                    <a:pt x="3" y="224"/>
                  </a:moveTo>
                  <a:lnTo>
                    <a:pt x="6" y="227"/>
                  </a:lnTo>
                  <a:lnTo>
                    <a:pt x="138" y="5"/>
                  </a:lnTo>
                  <a:lnTo>
                    <a:pt x="131" y="0"/>
                  </a:lnTo>
                  <a:lnTo>
                    <a:pt x="0" y="222"/>
                  </a:lnTo>
                  <a:lnTo>
                    <a:pt x="3" y="224"/>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80" name="Freeform 248"/>
            <p:cNvSpPr>
              <a:spLocks/>
            </p:cNvSpPr>
            <p:nvPr/>
          </p:nvSpPr>
          <p:spPr bwMode="auto">
            <a:xfrm>
              <a:off x="4174" y="2701"/>
              <a:ext cx="31" cy="216"/>
            </a:xfrm>
            <a:custGeom>
              <a:avLst/>
              <a:gdLst/>
              <a:ahLst/>
              <a:cxnLst>
                <a:cxn ang="0">
                  <a:pos x="45" y="200"/>
                </a:cxn>
                <a:cxn ang="0">
                  <a:pos x="43" y="184"/>
                </a:cxn>
                <a:cxn ang="0">
                  <a:pos x="41" y="166"/>
                </a:cxn>
                <a:cxn ang="0">
                  <a:pos x="39" y="150"/>
                </a:cxn>
                <a:cxn ang="0">
                  <a:pos x="36" y="132"/>
                </a:cxn>
                <a:cxn ang="0">
                  <a:pos x="33" y="116"/>
                </a:cxn>
                <a:cxn ang="0">
                  <a:pos x="30" y="98"/>
                </a:cxn>
                <a:cxn ang="0">
                  <a:pos x="26" y="82"/>
                </a:cxn>
                <a:cxn ang="0">
                  <a:pos x="23" y="67"/>
                </a:cxn>
                <a:cxn ang="0">
                  <a:pos x="20" y="52"/>
                </a:cxn>
                <a:cxn ang="0">
                  <a:pos x="17" y="40"/>
                </a:cxn>
                <a:cxn ang="0">
                  <a:pos x="14" y="28"/>
                </a:cxn>
                <a:cxn ang="0">
                  <a:pos x="11" y="18"/>
                </a:cxn>
                <a:cxn ang="0">
                  <a:pos x="10" y="11"/>
                </a:cxn>
                <a:cxn ang="0">
                  <a:pos x="8" y="5"/>
                </a:cxn>
                <a:cxn ang="0">
                  <a:pos x="7" y="1"/>
                </a:cxn>
                <a:cxn ang="0">
                  <a:pos x="6" y="0"/>
                </a:cxn>
                <a:cxn ang="0">
                  <a:pos x="0" y="2"/>
                </a:cxn>
                <a:cxn ang="0">
                  <a:pos x="0" y="3"/>
                </a:cxn>
                <a:cxn ang="0">
                  <a:pos x="1" y="7"/>
                </a:cxn>
                <a:cxn ang="0">
                  <a:pos x="3" y="13"/>
                </a:cxn>
                <a:cxn ang="0">
                  <a:pos x="4" y="20"/>
                </a:cxn>
                <a:cxn ang="0">
                  <a:pos x="8" y="31"/>
                </a:cxn>
                <a:cxn ang="0">
                  <a:pos x="11" y="42"/>
                </a:cxn>
                <a:cxn ang="0">
                  <a:pos x="13" y="55"/>
                </a:cxn>
                <a:cxn ang="0">
                  <a:pos x="17" y="69"/>
                </a:cxn>
                <a:cxn ang="0">
                  <a:pos x="20" y="84"/>
                </a:cxn>
                <a:cxn ang="0">
                  <a:pos x="23" y="99"/>
                </a:cxn>
                <a:cxn ang="0">
                  <a:pos x="26" y="117"/>
                </a:cxn>
                <a:cxn ang="0">
                  <a:pos x="30" y="133"/>
                </a:cxn>
                <a:cxn ang="0">
                  <a:pos x="33" y="151"/>
                </a:cxn>
                <a:cxn ang="0">
                  <a:pos x="34" y="167"/>
                </a:cxn>
                <a:cxn ang="0">
                  <a:pos x="37" y="184"/>
                </a:cxn>
                <a:cxn ang="0">
                  <a:pos x="39" y="201"/>
                </a:cxn>
                <a:cxn ang="0">
                  <a:pos x="45" y="200"/>
                </a:cxn>
              </a:cxnLst>
              <a:rect l="0" t="0" r="r" b="b"/>
              <a:pathLst>
                <a:path w="46" h="202">
                  <a:moveTo>
                    <a:pt x="45" y="200"/>
                  </a:moveTo>
                  <a:lnTo>
                    <a:pt x="43" y="184"/>
                  </a:lnTo>
                  <a:lnTo>
                    <a:pt x="41" y="166"/>
                  </a:lnTo>
                  <a:lnTo>
                    <a:pt x="39" y="150"/>
                  </a:lnTo>
                  <a:lnTo>
                    <a:pt x="36" y="132"/>
                  </a:lnTo>
                  <a:lnTo>
                    <a:pt x="33" y="116"/>
                  </a:lnTo>
                  <a:lnTo>
                    <a:pt x="30" y="98"/>
                  </a:lnTo>
                  <a:lnTo>
                    <a:pt x="26" y="82"/>
                  </a:lnTo>
                  <a:lnTo>
                    <a:pt x="23" y="67"/>
                  </a:lnTo>
                  <a:lnTo>
                    <a:pt x="20" y="52"/>
                  </a:lnTo>
                  <a:lnTo>
                    <a:pt x="17" y="40"/>
                  </a:lnTo>
                  <a:lnTo>
                    <a:pt x="14" y="28"/>
                  </a:lnTo>
                  <a:lnTo>
                    <a:pt x="11" y="18"/>
                  </a:lnTo>
                  <a:lnTo>
                    <a:pt x="10" y="11"/>
                  </a:lnTo>
                  <a:lnTo>
                    <a:pt x="8" y="5"/>
                  </a:lnTo>
                  <a:lnTo>
                    <a:pt x="7" y="1"/>
                  </a:lnTo>
                  <a:lnTo>
                    <a:pt x="6" y="0"/>
                  </a:lnTo>
                  <a:lnTo>
                    <a:pt x="0" y="2"/>
                  </a:lnTo>
                  <a:lnTo>
                    <a:pt x="0" y="3"/>
                  </a:lnTo>
                  <a:lnTo>
                    <a:pt x="1" y="7"/>
                  </a:lnTo>
                  <a:lnTo>
                    <a:pt x="3" y="13"/>
                  </a:lnTo>
                  <a:lnTo>
                    <a:pt x="4" y="20"/>
                  </a:lnTo>
                  <a:lnTo>
                    <a:pt x="8" y="31"/>
                  </a:lnTo>
                  <a:lnTo>
                    <a:pt x="11" y="42"/>
                  </a:lnTo>
                  <a:lnTo>
                    <a:pt x="13" y="55"/>
                  </a:lnTo>
                  <a:lnTo>
                    <a:pt x="17" y="69"/>
                  </a:lnTo>
                  <a:lnTo>
                    <a:pt x="20" y="84"/>
                  </a:lnTo>
                  <a:lnTo>
                    <a:pt x="23" y="99"/>
                  </a:lnTo>
                  <a:lnTo>
                    <a:pt x="26" y="117"/>
                  </a:lnTo>
                  <a:lnTo>
                    <a:pt x="30" y="133"/>
                  </a:lnTo>
                  <a:lnTo>
                    <a:pt x="33" y="151"/>
                  </a:lnTo>
                  <a:lnTo>
                    <a:pt x="34" y="167"/>
                  </a:lnTo>
                  <a:lnTo>
                    <a:pt x="37" y="184"/>
                  </a:lnTo>
                  <a:lnTo>
                    <a:pt x="39" y="201"/>
                  </a:lnTo>
                  <a:lnTo>
                    <a:pt x="45" y="20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81" name="Freeform 249"/>
            <p:cNvSpPr>
              <a:spLocks/>
            </p:cNvSpPr>
            <p:nvPr/>
          </p:nvSpPr>
          <p:spPr bwMode="auto">
            <a:xfrm>
              <a:off x="3211" y="3319"/>
              <a:ext cx="1447" cy="216"/>
            </a:xfrm>
            <a:custGeom>
              <a:avLst/>
              <a:gdLst/>
              <a:ahLst/>
              <a:cxnLst>
                <a:cxn ang="0">
                  <a:pos x="2117" y="59"/>
                </a:cxn>
                <a:cxn ang="0">
                  <a:pos x="2117" y="0"/>
                </a:cxn>
                <a:cxn ang="0">
                  <a:pos x="0" y="0"/>
                </a:cxn>
                <a:cxn ang="0">
                  <a:pos x="0" y="59"/>
                </a:cxn>
                <a:cxn ang="0">
                  <a:pos x="2117" y="59"/>
                </a:cxn>
              </a:cxnLst>
              <a:rect l="0" t="0" r="r" b="b"/>
              <a:pathLst>
                <a:path w="2118" h="60">
                  <a:moveTo>
                    <a:pt x="2117" y="59"/>
                  </a:moveTo>
                  <a:lnTo>
                    <a:pt x="2117" y="0"/>
                  </a:lnTo>
                  <a:lnTo>
                    <a:pt x="0" y="0"/>
                  </a:lnTo>
                  <a:lnTo>
                    <a:pt x="0" y="59"/>
                  </a:lnTo>
                  <a:lnTo>
                    <a:pt x="2117" y="59"/>
                  </a:lnTo>
                </a:path>
              </a:pathLst>
            </a:custGeom>
            <a:solidFill>
              <a:srgbClr val="333333"/>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82" name="Freeform 250"/>
            <p:cNvSpPr>
              <a:spLocks/>
            </p:cNvSpPr>
            <p:nvPr/>
          </p:nvSpPr>
          <p:spPr bwMode="auto">
            <a:xfrm>
              <a:off x="3211" y="3319"/>
              <a:ext cx="1451" cy="216"/>
            </a:xfrm>
            <a:custGeom>
              <a:avLst/>
              <a:gdLst/>
              <a:ahLst/>
              <a:cxnLst>
                <a:cxn ang="0">
                  <a:pos x="2123" y="65"/>
                </a:cxn>
                <a:cxn ang="0">
                  <a:pos x="2123" y="0"/>
                </a:cxn>
                <a:cxn ang="0">
                  <a:pos x="0" y="0"/>
                </a:cxn>
                <a:cxn ang="0">
                  <a:pos x="0" y="65"/>
                </a:cxn>
                <a:cxn ang="0">
                  <a:pos x="2123" y="65"/>
                </a:cxn>
              </a:cxnLst>
              <a:rect l="0" t="0" r="r" b="b"/>
              <a:pathLst>
                <a:path w="2124" h="66">
                  <a:moveTo>
                    <a:pt x="2123" y="65"/>
                  </a:moveTo>
                  <a:lnTo>
                    <a:pt x="2123" y="0"/>
                  </a:lnTo>
                  <a:lnTo>
                    <a:pt x="0" y="0"/>
                  </a:lnTo>
                  <a:lnTo>
                    <a:pt x="0" y="65"/>
                  </a:lnTo>
                  <a:lnTo>
                    <a:pt x="2123" y="65"/>
                  </a:lnTo>
                </a:path>
              </a:pathLst>
            </a:custGeom>
            <a:solidFill>
              <a:srgbClr val="676767"/>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83" name="Freeform 251"/>
            <p:cNvSpPr>
              <a:spLocks/>
            </p:cNvSpPr>
            <p:nvPr/>
          </p:nvSpPr>
          <p:spPr bwMode="auto">
            <a:xfrm>
              <a:off x="3815" y="2614"/>
              <a:ext cx="42" cy="216"/>
            </a:xfrm>
            <a:custGeom>
              <a:avLst/>
              <a:gdLst/>
              <a:ahLst/>
              <a:cxnLst>
                <a:cxn ang="0">
                  <a:pos x="17" y="146"/>
                </a:cxn>
                <a:cxn ang="0">
                  <a:pos x="24" y="145"/>
                </a:cxn>
                <a:cxn ang="0">
                  <a:pos x="29" y="142"/>
                </a:cxn>
                <a:cxn ang="0">
                  <a:pos x="35" y="136"/>
                </a:cxn>
                <a:cxn ang="0">
                  <a:pos x="41" y="128"/>
                </a:cxn>
                <a:cxn ang="0">
                  <a:pos x="46" y="117"/>
                </a:cxn>
                <a:cxn ang="0">
                  <a:pos x="50" y="106"/>
                </a:cxn>
                <a:cxn ang="0">
                  <a:pos x="55" y="92"/>
                </a:cxn>
                <a:cxn ang="0">
                  <a:pos x="57" y="78"/>
                </a:cxn>
                <a:cxn ang="0">
                  <a:pos x="59" y="63"/>
                </a:cxn>
                <a:cxn ang="0">
                  <a:pos x="60" y="49"/>
                </a:cxn>
                <a:cxn ang="0">
                  <a:pos x="59" y="37"/>
                </a:cxn>
                <a:cxn ang="0">
                  <a:pos x="58" y="25"/>
                </a:cxn>
                <a:cxn ang="0">
                  <a:pos x="55" y="16"/>
                </a:cxn>
                <a:cxn ang="0">
                  <a:pos x="52" y="8"/>
                </a:cxn>
                <a:cxn ang="0">
                  <a:pos x="47" y="3"/>
                </a:cxn>
                <a:cxn ang="0">
                  <a:pos x="42" y="0"/>
                </a:cxn>
                <a:cxn ang="0">
                  <a:pos x="36" y="1"/>
                </a:cxn>
                <a:cxn ang="0">
                  <a:pos x="30" y="4"/>
                </a:cxn>
                <a:cxn ang="0">
                  <a:pos x="25" y="10"/>
                </a:cxn>
                <a:cxn ang="0">
                  <a:pos x="19" y="18"/>
                </a:cxn>
                <a:cxn ang="0">
                  <a:pos x="14" y="29"/>
                </a:cxn>
                <a:cxn ang="0">
                  <a:pos x="9" y="40"/>
                </a:cxn>
                <a:cxn ang="0">
                  <a:pos x="5" y="54"/>
                </a:cxn>
                <a:cxn ang="0">
                  <a:pos x="3" y="68"/>
                </a:cxn>
                <a:cxn ang="0">
                  <a:pos x="1" y="83"/>
                </a:cxn>
                <a:cxn ang="0">
                  <a:pos x="0" y="96"/>
                </a:cxn>
                <a:cxn ang="0">
                  <a:pos x="1" y="110"/>
                </a:cxn>
                <a:cxn ang="0">
                  <a:pos x="2" y="121"/>
                </a:cxn>
                <a:cxn ang="0">
                  <a:pos x="5" y="130"/>
                </a:cxn>
                <a:cxn ang="0">
                  <a:pos x="8" y="137"/>
                </a:cxn>
                <a:cxn ang="0">
                  <a:pos x="13" y="143"/>
                </a:cxn>
                <a:cxn ang="0">
                  <a:pos x="17" y="146"/>
                </a:cxn>
              </a:cxnLst>
              <a:rect l="0" t="0" r="r" b="b"/>
              <a:pathLst>
                <a:path w="61" h="147">
                  <a:moveTo>
                    <a:pt x="17" y="146"/>
                  </a:moveTo>
                  <a:lnTo>
                    <a:pt x="24" y="145"/>
                  </a:lnTo>
                  <a:lnTo>
                    <a:pt x="29" y="142"/>
                  </a:lnTo>
                  <a:lnTo>
                    <a:pt x="35" y="136"/>
                  </a:lnTo>
                  <a:lnTo>
                    <a:pt x="41" y="128"/>
                  </a:lnTo>
                  <a:lnTo>
                    <a:pt x="46" y="117"/>
                  </a:lnTo>
                  <a:lnTo>
                    <a:pt x="50" y="106"/>
                  </a:lnTo>
                  <a:lnTo>
                    <a:pt x="55" y="92"/>
                  </a:lnTo>
                  <a:lnTo>
                    <a:pt x="57" y="78"/>
                  </a:lnTo>
                  <a:lnTo>
                    <a:pt x="59" y="63"/>
                  </a:lnTo>
                  <a:lnTo>
                    <a:pt x="60" y="49"/>
                  </a:lnTo>
                  <a:lnTo>
                    <a:pt x="59" y="37"/>
                  </a:lnTo>
                  <a:lnTo>
                    <a:pt x="58" y="25"/>
                  </a:lnTo>
                  <a:lnTo>
                    <a:pt x="55" y="16"/>
                  </a:lnTo>
                  <a:lnTo>
                    <a:pt x="52" y="8"/>
                  </a:lnTo>
                  <a:lnTo>
                    <a:pt x="47" y="3"/>
                  </a:lnTo>
                  <a:lnTo>
                    <a:pt x="42" y="0"/>
                  </a:lnTo>
                  <a:lnTo>
                    <a:pt x="36" y="1"/>
                  </a:lnTo>
                  <a:lnTo>
                    <a:pt x="30" y="4"/>
                  </a:lnTo>
                  <a:lnTo>
                    <a:pt x="25" y="10"/>
                  </a:lnTo>
                  <a:lnTo>
                    <a:pt x="19" y="18"/>
                  </a:lnTo>
                  <a:lnTo>
                    <a:pt x="14" y="29"/>
                  </a:lnTo>
                  <a:lnTo>
                    <a:pt x="9" y="40"/>
                  </a:lnTo>
                  <a:lnTo>
                    <a:pt x="5" y="54"/>
                  </a:lnTo>
                  <a:lnTo>
                    <a:pt x="3" y="68"/>
                  </a:lnTo>
                  <a:lnTo>
                    <a:pt x="1" y="83"/>
                  </a:lnTo>
                  <a:lnTo>
                    <a:pt x="0" y="96"/>
                  </a:lnTo>
                  <a:lnTo>
                    <a:pt x="1" y="110"/>
                  </a:lnTo>
                  <a:lnTo>
                    <a:pt x="2" y="121"/>
                  </a:lnTo>
                  <a:lnTo>
                    <a:pt x="5" y="130"/>
                  </a:lnTo>
                  <a:lnTo>
                    <a:pt x="8" y="137"/>
                  </a:lnTo>
                  <a:lnTo>
                    <a:pt x="13" y="143"/>
                  </a:lnTo>
                  <a:lnTo>
                    <a:pt x="17" y="146"/>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84" name="Freeform 252"/>
            <p:cNvSpPr>
              <a:spLocks/>
            </p:cNvSpPr>
            <p:nvPr/>
          </p:nvSpPr>
          <p:spPr bwMode="auto">
            <a:xfrm>
              <a:off x="3815" y="2614"/>
              <a:ext cx="46" cy="216"/>
            </a:xfrm>
            <a:custGeom>
              <a:avLst/>
              <a:gdLst/>
              <a:ahLst/>
              <a:cxnLst>
                <a:cxn ang="0">
                  <a:pos x="19" y="152"/>
                </a:cxn>
                <a:cxn ang="0">
                  <a:pos x="19" y="152"/>
                </a:cxn>
                <a:cxn ang="0">
                  <a:pos x="26" y="151"/>
                </a:cxn>
                <a:cxn ang="0">
                  <a:pos x="32" y="148"/>
                </a:cxn>
                <a:cxn ang="0">
                  <a:pos x="39" y="142"/>
                </a:cxn>
                <a:cxn ang="0">
                  <a:pos x="45" y="133"/>
                </a:cxn>
                <a:cxn ang="0">
                  <a:pos x="51" y="122"/>
                </a:cxn>
                <a:cxn ang="0">
                  <a:pos x="55" y="110"/>
                </a:cxn>
                <a:cxn ang="0">
                  <a:pos x="60" y="96"/>
                </a:cxn>
                <a:cxn ang="0">
                  <a:pos x="63" y="81"/>
                </a:cxn>
                <a:cxn ang="0">
                  <a:pos x="65" y="66"/>
                </a:cxn>
                <a:cxn ang="0">
                  <a:pos x="66" y="51"/>
                </a:cxn>
                <a:cxn ang="0">
                  <a:pos x="65" y="38"/>
                </a:cxn>
                <a:cxn ang="0">
                  <a:pos x="64" y="26"/>
                </a:cxn>
                <a:cxn ang="0">
                  <a:pos x="61" y="17"/>
                </a:cxn>
                <a:cxn ang="0">
                  <a:pos x="57" y="8"/>
                </a:cxn>
                <a:cxn ang="0">
                  <a:pos x="52" y="3"/>
                </a:cxn>
                <a:cxn ang="0">
                  <a:pos x="46" y="0"/>
                </a:cxn>
                <a:cxn ang="0">
                  <a:pos x="40" y="1"/>
                </a:cxn>
                <a:cxn ang="0">
                  <a:pos x="33" y="4"/>
                </a:cxn>
                <a:cxn ang="0">
                  <a:pos x="27" y="10"/>
                </a:cxn>
                <a:cxn ang="0">
                  <a:pos x="21" y="19"/>
                </a:cxn>
                <a:cxn ang="0">
                  <a:pos x="15" y="30"/>
                </a:cxn>
                <a:cxn ang="0">
                  <a:pos x="10" y="42"/>
                </a:cxn>
                <a:cxn ang="0">
                  <a:pos x="6" y="56"/>
                </a:cxn>
                <a:cxn ang="0">
                  <a:pos x="3" y="71"/>
                </a:cxn>
                <a:cxn ang="0">
                  <a:pos x="1" y="86"/>
                </a:cxn>
                <a:cxn ang="0">
                  <a:pos x="0" y="100"/>
                </a:cxn>
                <a:cxn ang="0">
                  <a:pos x="1" y="114"/>
                </a:cxn>
                <a:cxn ang="0">
                  <a:pos x="2" y="126"/>
                </a:cxn>
                <a:cxn ang="0">
                  <a:pos x="5" y="135"/>
                </a:cxn>
                <a:cxn ang="0">
                  <a:pos x="9" y="143"/>
                </a:cxn>
                <a:cxn ang="0">
                  <a:pos x="14" y="149"/>
                </a:cxn>
                <a:cxn ang="0">
                  <a:pos x="19" y="152"/>
                </a:cxn>
              </a:cxnLst>
              <a:rect l="0" t="0" r="r" b="b"/>
              <a:pathLst>
                <a:path w="67" h="153">
                  <a:moveTo>
                    <a:pt x="19" y="152"/>
                  </a:moveTo>
                  <a:lnTo>
                    <a:pt x="19" y="152"/>
                  </a:lnTo>
                  <a:lnTo>
                    <a:pt x="26" y="151"/>
                  </a:lnTo>
                  <a:lnTo>
                    <a:pt x="32" y="148"/>
                  </a:lnTo>
                  <a:lnTo>
                    <a:pt x="39" y="142"/>
                  </a:lnTo>
                  <a:lnTo>
                    <a:pt x="45" y="133"/>
                  </a:lnTo>
                  <a:lnTo>
                    <a:pt x="51" y="122"/>
                  </a:lnTo>
                  <a:lnTo>
                    <a:pt x="55" y="110"/>
                  </a:lnTo>
                  <a:lnTo>
                    <a:pt x="60" y="96"/>
                  </a:lnTo>
                  <a:lnTo>
                    <a:pt x="63" y="81"/>
                  </a:lnTo>
                  <a:lnTo>
                    <a:pt x="65" y="66"/>
                  </a:lnTo>
                  <a:lnTo>
                    <a:pt x="66" y="51"/>
                  </a:lnTo>
                  <a:lnTo>
                    <a:pt x="65" y="38"/>
                  </a:lnTo>
                  <a:lnTo>
                    <a:pt x="64" y="26"/>
                  </a:lnTo>
                  <a:lnTo>
                    <a:pt x="61" y="17"/>
                  </a:lnTo>
                  <a:lnTo>
                    <a:pt x="57" y="8"/>
                  </a:lnTo>
                  <a:lnTo>
                    <a:pt x="52" y="3"/>
                  </a:lnTo>
                  <a:lnTo>
                    <a:pt x="46" y="0"/>
                  </a:lnTo>
                  <a:lnTo>
                    <a:pt x="40" y="1"/>
                  </a:lnTo>
                  <a:lnTo>
                    <a:pt x="33" y="4"/>
                  </a:lnTo>
                  <a:lnTo>
                    <a:pt x="27" y="10"/>
                  </a:lnTo>
                  <a:lnTo>
                    <a:pt x="21" y="19"/>
                  </a:lnTo>
                  <a:lnTo>
                    <a:pt x="15" y="30"/>
                  </a:lnTo>
                  <a:lnTo>
                    <a:pt x="10" y="42"/>
                  </a:lnTo>
                  <a:lnTo>
                    <a:pt x="6" y="56"/>
                  </a:lnTo>
                  <a:lnTo>
                    <a:pt x="3" y="71"/>
                  </a:lnTo>
                  <a:lnTo>
                    <a:pt x="1" y="86"/>
                  </a:lnTo>
                  <a:lnTo>
                    <a:pt x="0" y="100"/>
                  </a:lnTo>
                  <a:lnTo>
                    <a:pt x="1" y="114"/>
                  </a:lnTo>
                  <a:lnTo>
                    <a:pt x="2" y="126"/>
                  </a:lnTo>
                  <a:lnTo>
                    <a:pt x="5" y="135"/>
                  </a:lnTo>
                  <a:lnTo>
                    <a:pt x="9" y="143"/>
                  </a:lnTo>
                  <a:lnTo>
                    <a:pt x="14" y="149"/>
                  </a:lnTo>
                  <a:lnTo>
                    <a:pt x="19" y="15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85" name="Freeform 253"/>
            <p:cNvSpPr>
              <a:spLocks/>
            </p:cNvSpPr>
            <p:nvPr/>
          </p:nvSpPr>
          <p:spPr bwMode="auto">
            <a:xfrm>
              <a:off x="4044" y="2612"/>
              <a:ext cx="40" cy="216"/>
            </a:xfrm>
            <a:custGeom>
              <a:avLst/>
              <a:gdLst/>
              <a:ahLst/>
              <a:cxnLst>
                <a:cxn ang="0">
                  <a:pos x="38" y="147"/>
                </a:cxn>
                <a:cxn ang="0">
                  <a:pos x="43" y="145"/>
                </a:cxn>
                <a:cxn ang="0">
                  <a:pos x="48" y="140"/>
                </a:cxn>
                <a:cxn ang="0">
                  <a:pos x="52" y="133"/>
                </a:cxn>
                <a:cxn ang="0">
                  <a:pos x="54" y="123"/>
                </a:cxn>
                <a:cxn ang="0">
                  <a:pos x="56" y="111"/>
                </a:cxn>
                <a:cxn ang="0">
                  <a:pos x="58" y="99"/>
                </a:cxn>
                <a:cxn ang="0">
                  <a:pos x="58" y="85"/>
                </a:cxn>
                <a:cxn ang="0">
                  <a:pos x="56" y="70"/>
                </a:cxn>
                <a:cxn ang="0">
                  <a:pos x="54" y="56"/>
                </a:cxn>
                <a:cxn ang="0">
                  <a:pos x="51" y="42"/>
                </a:cxn>
                <a:cxn ang="0">
                  <a:pos x="47" y="30"/>
                </a:cxn>
                <a:cxn ang="0">
                  <a:pos x="43" y="19"/>
                </a:cxn>
                <a:cxn ang="0">
                  <a:pos x="37" y="11"/>
                </a:cxn>
                <a:cxn ang="0">
                  <a:pos x="32" y="5"/>
                </a:cxn>
                <a:cxn ang="0">
                  <a:pos x="26" y="1"/>
                </a:cxn>
                <a:cxn ang="0">
                  <a:pos x="21" y="0"/>
                </a:cxn>
                <a:cxn ang="0">
                  <a:pos x="15" y="2"/>
                </a:cxn>
                <a:cxn ang="0">
                  <a:pos x="10" y="8"/>
                </a:cxn>
                <a:cxn ang="0">
                  <a:pos x="6" y="14"/>
                </a:cxn>
                <a:cxn ang="0">
                  <a:pos x="4" y="24"/>
                </a:cxn>
                <a:cxn ang="0">
                  <a:pos x="1" y="36"/>
                </a:cxn>
                <a:cxn ang="0">
                  <a:pos x="0" y="48"/>
                </a:cxn>
                <a:cxn ang="0">
                  <a:pos x="0" y="62"/>
                </a:cxn>
                <a:cxn ang="0">
                  <a:pos x="1" y="78"/>
                </a:cxn>
                <a:cxn ang="0">
                  <a:pos x="4" y="92"/>
                </a:cxn>
                <a:cxn ang="0">
                  <a:pos x="7" y="106"/>
                </a:cxn>
                <a:cxn ang="0">
                  <a:pos x="11" y="118"/>
                </a:cxn>
                <a:cxn ang="0">
                  <a:pos x="15" y="128"/>
                </a:cxn>
                <a:cxn ang="0">
                  <a:pos x="21" y="136"/>
                </a:cxn>
                <a:cxn ang="0">
                  <a:pos x="26" y="142"/>
                </a:cxn>
                <a:cxn ang="0">
                  <a:pos x="32" y="146"/>
                </a:cxn>
                <a:cxn ang="0">
                  <a:pos x="38" y="147"/>
                </a:cxn>
              </a:cxnLst>
              <a:rect l="0" t="0" r="r" b="b"/>
              <a:pathLst>
                <a:path w="59" h="148">
                  <a:moveTo>
                    <a:pt x="38" y="147"/>
                  </a:moveTo>
                  <a:lnTo>
                    <a:pt x="43" y="145"/>
                  </a:lnTo>
                  <a:lnTo>
                    <a:pt x="48" y="140"/>
                  </a:lnTo>
                  <a:lnTo>
                    <a:pt x="52" y="133"/>
                  </a:lnTo>
                  <a:lnTo>
                    <a:pt x="54" y="123"/>
                  </a:lnTo>
                  <a:lnTo>
                    <a:pt x="56" y="111"/>
                  </a:lnTo>
                  <a:lnTo>
                    <a:pt x="58" y="99"/>
                  </a:lnTo>
                  <a:lnTo>
                    <a:pt x="58" y="85"/>
                  </a:lnTo>
                  <a:lnTo>
                    <a:pt x="56" y="70"/>
                  </a:lnTo>
                  <a:lnTo>
                    <a:pt x="54" y="56"/>
                  </a:lnTo>
                  <a:lnTo>
                    <a:pt x="51" y="42"/>
                  </a:lnTo>
                  <a:lnTo>
                    <a:pt x="47" y="30"/>
                  </a:lnTo>
                  <a:lnTo>
                    <a:pt x="43" y="19"/>
                  </a:lnTo>
                  <a:lnTo>
                    <a:pt x="37" y="11"/>
                  </a:lnTo>
                  <a:lnTo>
                    <a:pt x="32" y="5"/>
                  </a:lnTo>
                  <a:lnTo>
                    <a:pt x="26" y="1"/>
                  </a:lnTo>
                  <a:lnTo>
                    <a:pt x="21" y="0"/>
                  </a:lnTo>
                  <a:lnTo>
                    <a:pt x="15" y="2"/>
                  </a:lnTo>
                  <a:lnTo>
                    <a:pt x="10" y="8"/>
                  </a:lnTo>
                  <a:lnTo>
                    <a:pt x="6" y="14"/>
                  </a:lnTo>
                  <a:lnTo>
                    <a:pt x="4" y="24"/>
                  </a:lnTo>
                  <a:lnTo>
                    <a:pt x="1" y="36"/>
                  </a:lnTo>
                  <a:lnTo>
                    <a:pt x="0" y="48"/>
                  </a:lnTo>
                  <a:lnTo>
                    <a:pt x="0" y="62"/>
                  </a:lnTo>
                  <a:lnTo>
                    <a:pt x="1" y="78"/>
                  </a:lnTo>
                  <a:lnTo>
                    <a:pt x="4" y="92"/>
                  </a:lnTo>
                  <a:lnTo>
                    <a:pt x="7" y="106"/>
                  </a:lnTo>
                  <a:lnTo>
                    <a:pt x="11" y="118"/>
                  </a:lnTo>
                  <a:lnTo>
                    <a:pt x="15" y="128"/>
                  </a:lnTo>
                  <a:lnTo>
                    <a:pt x="21" y="136"/>
                  </a:lnTo>
                  <a:lnTo>
                    <a:pt x="26" y="142"/>
                  </a:lnTo>
                  <a:lnTo>
                    <a:pt x="32" y="146"/>
                  </a:lnTo>
                  <a:lnTo>
                    <a:pt x="38" y="147"/>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86" name="Freeform 254"/>
            <p:cNvSpPr>
              <a:spLocks/>
            </p:cNvSpPr>
            <p:nvPr/>
          </p:nvSpPr>
          <p:spPr bwMode="auto">
            <a:xfrm>
              <a:off x="4044" y="2612"/>
              <a:ext cx="44" cy="216"/>
            </a:xfrm>
            <a:custGeom>
              <a:avLst/>
              <a:gdLst/>
              <a:ahLst/>
              <a:cxnLst>
                <a:cxn ang="0">
                  <a:pos x="42" y="153"/>
                </a:cxn>
                <a:cxn ang="0">
                  <a:pos x="42" y="153"/>
                </a:cxn>
                <a:cxn ang="0">
                  <a:pos x="47" y="151"/>
                </a:cxn>
                <a:cxn ang="0">
                  <a:pos x="53" y="146"/>
                </a:cxn>
                <a:cxn ang="0">
                  <a:pos x="57" y="138"/>
                </a:cxn>
                <a:cxn ang="0">
                  <a:pos x="60" y="128"/>
                </a:cxn>
                <a:cxn ang="0">
                  <a:pos x="62" y="116"/>
                </a:cxn>
                <a:cxn ang="0">
                  <a:pos x="64" y="103"/>
                </a:cxn>
                <a:cxn ang="0">
                  <a:pos x="64" y="88"/>
                </a:cxn>
                <a:cxn ang="0">
                  <a:pos x="62" y="73"/>
                </a:cxn>
                <a:cxn ang="0">
                  <a:pos x="60" y="58"/>
                </a:cxn>
                <a:cxn ang="0">
                  <a:pos x="56" y="44"/>
                </a:cxn>
                <a:cxn ang="0">
                  <a:pos x="52" y="31"/>
                </a:cxn>
                <a:cxn ang="0">
                  <a:pos x="47" y="20"/>
                </a:cxn>
                <a:cxn ang="0">
                  <a:pos x="41" y="11"/>
                </a:cxn>
                <a:cxn ang="0">
                  <a:pos x="35" y="5"/>
                </a:cxn>
                <a:cxn ang="0">
                  <a:pos x="29" y="1"/>
                </a:cxn>
                <a:cxn ang="0">
                  <a:pos x="23" y="0"/>
                </a:cxn>
                <a:cxn ang="0">
                  <a:pos x="17" y="2"/>
                </a:cxn>
                <a:cxn ang="0">
                  <a:pos x="11" y="8"/>
                </a:cxn>
                <a:cxn ang="0">
                  <a:pos x="7" y="15"/>
                </a:cxn>
                <a:cxn ang="0">
                  <a:pos x="4" y="25"/>
                </a:cxn>
                <a:cxn ang="0">
                  <a:pos x="1" y="37"/>
                </a:cxn>
                <a:cxn ang="0">
                  <a:pos x="0" y="50"/>
                </a:cxn>
                <a:cxn ang="0">
                  <a:pos x="0" y="65"/>
                </a:cxn>
                <a:cxn ang="0">
                  <a:pos x="1" y="81"/>
                </a:cxn>
                <a:cxn ang="0">
                  <a:pos x="4" y="96"/>
                </a:cxn>
                <a:cxn ang="0">
                  <a:pos x="8" y="110"/>
                </a:cxn>
                <a:cxn ang="0">
                  <a:pos x="12" y="123"/>
                </a:cxn>
                <a:cxn ang="0">
                  <a:pos x="17" y="133"/>
                </a:cxn>
                <a:cxn ang="0">
                  <a:pos x="23" y="142"/>
                </a:cxn>
                <a:cxn ang="0">
                  <a:pos x="29" y="148"/>
                </a:cxn>
                <a:cxn ang="0">
                  <a:pos x="35" y="152"/>
                </a:cxn>
                <a:cxn ang="0">
                  <a:pos x="42" y="153"/>
                </a:cxn>
              </a:cxnLst>
              <a:rect l="0" t="0" r="r" b="b"/>
              <a:pathLst>
                <a:path w="65" h="154">
                  <a:moveTo>
                    <a:pt x="42" y="153"/>
                  </a:moveTo>
                  <a:lnTo>
                    <a:pt x="42" y="153"/>
                  </a:lnTo>
                  <a:lnTo>
                    <a:pt x="47" y="151"/>
                  </a:lnTo>
                  <a:lnTo>
                    <a:pt x="53" y="146"/>
                  </a:lnTo>
                  <a:lnTo>
                    <a:pt x="57" y="138"/>
                  </a:lnTo>
                  <a:lnTo>
                    <a:pt x="60" y="128"/>
                  </a:lnTo>
                  <a:lnTo>
                    <a:pt x="62" y="116"/>
                  </a:lnTo>
                  <a:lnTo>
                    <a:pt x="64" y="103"/>
                  </a:lnTo>
                  <a:lnTo>
                    <a:pt x="64" y="88"/>
                  </a:lnTo>
                  <a:lnTo>
                    <a:pt x="62" y="73"/>
                  </a:lnTo>
                  <a:lnTo>
                    <a:pt x="60" y="58"/>
                  </a:lnTo>
                  <a:lnTo>
                    <a:pt x="56" y="44"/>
                  </a:lnTo>
                  <a:lnTo>
                    <a:pt x="52" y="31"/>
                  </a:lnTo>
                  <a:lnTo>
                    <a:pt x="47" y="20"/>
                  </a:lnTo>
                  <a:lnTo>
                    <a:pt x="41" y="11"/>
                  </a:lnTo>
                  <a:lnTo>
                    <a:pt x="35" y="5"/>
                  </a:lnTo>
                  <a:lnTo>
                    <a:pt x="29" y="1"/>
                  </a:lnTo>
                  <a:lnTo>
                    <a:pt x="23" y="0"/>
                  </a:lnTo>
                  <a:lnTo>
                    <a:pt x="17" y="2"/>
                  </a:lnTo>
                  <a:lnTo>
                    <a:pt x="11" y="8"/>
                  </a:lnTo>
                  <a:lnTo>
                    <a:pt x="7" y="15"/>
                  </a:lnTo>
                  <a:lnTo>
                    <a:pt x="4" y="25"/>
                  </a:lnTo>
                  <a:lnTo>
                    <a:pt x="1" y="37"/>
                  </a:lnTo>
                  <a:lnTo>
                    <a:pt x="0" y="50"/>
                  </a:lnTo>
                  <a:lnTo>
                    <a:pt x="0" y="65"/>
                  </a:lnTo>
                  <a:lnTo>
                    <a:pt x="1" y="81"/>
                  </a:lnTo>
                  <a:lnTo>
                    <a:pt x="4" y="96"/>
                  </a:lnTo>
                  <a:lnTo>
                    <a:pt x="8" y="110"/>
                  </a:lnTo>
                  <a:lnTo>
                    <a:pt x="12" y="123"/>
                  </a:lnTo>
                  <a:lnTo>
                    <a:pt x="17" y="133"/>
                  </a:lnTo>
                  <a:lnTo>
                    <a:pt x="23" y="142"/>
                  </a:lnTo>
                  <a:lnTo>
                    <a:pt x="29" y="148"/>
                  </a:lnTo>
                  <a:lnTo>
                    <a:pt x="35" y="152"/>
                  </a:lnTo>
                  <a:lnTo>
                    <a:pt x="42" y="153"/>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87" name="Freeform 255"/>
            <p:cNvSpPr>
              <a:spLocks/>
            </p:cNvSpPr>
            <p:nvPr/>
          </p:nvSpPr>
          <p:spPr bwMode="auto">
            <a:xfrm>
              <a:off x="3702" y="2421"/>
              <a:ext cx="479" cy="216"/>
            </a:xfrm>
            <a:custGeom>
              <a:avLst/>
              <a:gdLst/>
              <a:ahLst/>
              <a:cxnLst>
                <a:cxn ang="0">
                  <a:pos x="277" y="1"/>
                </a:cxn>
                <a:cxn ang="0">
                  <a:pos x="256" y="3"/>
                </a:cxn>
                <a:cxn ang="0">
                  <a:pos x="240" y="18"/>
                </a:cxn>
                <a:cxn ang="0">
                  <a:pos x="228" y="30"/>
                </a:cxn>
                <a:cxn ang="0">
                  <a:pos x="199" y="39"/>
                </a:cxn>
                <a:cxn ang="0">
                  <a:pos x="175" y="58"/>
                </a:cxn>
                <a:cxn ang="0">
                  <a:pos x="163" y="77"/>
                </a:cxn>
                <a:cxn ang="0">
                  <a:pos x="144" y="105"/>
                </a:cxn>
                <a:cxn ang="0">
                  <a:pos x="123" y="135"/>
                </a:cxn>
                <a:cxn ang="0">
                  <a:pos x="111" y="152"/>
                </a:cxn>
                <a:cxn ang="0">
                  <a:pos x="98" y="147"/>
                </a:cxn>
                <a:cxn ang="0">
                  <a:pos x="72" y="142"/>
                </a:cxn>
                <a:cxn ang="0">
                  <a:pos x="72" y="157"/>
                </a:cxn>
                <a:cxn ang="0">
                  <a:pos x="74" y="167"/>
                </a:cxn>
                <a:cxn ang="0">
                  <a:pos x="67" y="186"/>
                </a:cxn>
                <a:cxn ang="0">
                  <a:pos x="54" y="205"/>
                </a:cxn>
                <a:cxn ang="0">
                  <a:pos x="1" y="269"/>
                </a:cxn>
                <a:cxn ang="0">
                  <a:pos x="1" y="302"/>
                </a:cxn>
                <a:cxn ang="0">
                  <a:pos x="22" y="336"/>
                </a:cxn>
                <a:cxn ang="0">
                  <a:pos x="45" y="360"/>
                </a:cxn>
                <a:cxn ang="0">
                  <a:pos x="75" y="363"/>
                </a:cxn>
                <a:cxn ang="0">
                  <a:pos x="94" y="366"/>
                </a:cxn>
                <a:cxn ang="0">
                  <a:pos x="123" y="375"/>
                </a:cxn>
                <a:cxn ang="0">
                  <a:pos x="155" y="381"/>
                </a:cxn>
                <a:cxn ang="0">
                  <a:pos x="167" y="373"/>
                </a:cxn>
                <a:cxn ang="0">
                  <a:pos x="160" y="333"/>
                </a:cxn>
                <a:cxn ang="0">
                  <a:pos x="181" y="271"/>
                </a:cxn>
                <a:cxn ang="0">
                  <a:pos x="201" y="235"/>
                </a:cxn>
                <a:cxn ang="0">
                  <a:pos x="222" y="237"/>
                </a:cxn>
                <a:cxn ang="0">
                  <a:pos x="268" y="285"/>
                </a:cxn>
                <a:cxn ang="0">
                  <a:pos x="323" y="348"/>
                </a:cxn>
                <a:cxn ang="0">
                  <a:pos x="363" y="395"/>
                </a:cxn>
                <a:cxn ang="0">
                  <a:pos x="507" y="243"/>
                </a:cxn>
                <a:cxn ang="0">
                  <a:pos x="525" y="232"/>
                </a:cxn>
                <a:cxn ang="0">
                  <a:pos x="539" y="279"/>
                </a:cxn>
                <a:cxn ang="0">
                  <a:pos x="540" y="322"/>
                </a:cxn>
                <a:cxn ang="0">
                  <a:pos x="541" y="358"/>
                </a:cxn>
                <a:cxn ang="0">
                  <a:pos x="547" y="376"/>
                </a:cxn>
                <a:cxn ang="0">
                  <a:pos x="569" y="373"/>
                </a:cxn>
                <a:cxn ang="0">
                  <a:pos x="599" y="363"/>
                </a:cxn>
                <a:cxn ang="0">
                  <a:pos x="625" y="364"/>
                </a:cxn>
                <a:cxn ang="0">
                  <a:pos x="668" y="362"/>
                </a:cxn>
                <a:cxn ang="0">
                  <a:pos x="696" y="348"/>
                </a:cxn>
                <a:cxn ang="0">
                  <a:pos x="700" y="326"/>
                </a:cxn>
                <a:cxn ang="0">
                  <a:pos x="699" y="297"/>
                </a:cxn>
                <a:cxn ang="0">
                  <a:pos x="695" y="271"/>
                </a:cxn>
                <a:cxn ang="0">
                  <a:pos x="686" y="242"/>
                </a:cxn>
                <a:cxn ang="0">
                  <a:pos x="675" y="219"/>
                </a:cxn>
                <a:cxn ang="0">
                  <a:pos x="661" y="207"/>
                </a:cxn>
                <a:cxn ang="0">
                  <a:pos x="639" y="188"/>
                </a:cxn>
                <a:cxn ang="0">
                  <a:pos x="631" y="169"/>
                </a:cxn>
                <a:cxn ang="0">
                  <a:pos x="617" y="156"/>
                </a:cxn>
                <a:cxn ang="0">
                  <a:pos x="591" y="151"/>
                </a:cxn>
                <a:cxn ang="0">
                  <a:pos x="545" y="119"/>
                </a:cxn>
                <a:cxn ang="0">
                  <a:pos x="525" y="90"/>
                </a:cxn>
                <a:cxn ang="0">
                  <a:pos x="501" y="72"/>
                </a:cxn>
                <a:cxn ang="0">
                  <a:pos x="486" y="64"/>
                </a:cxn>
                <a:cxn ang="0">
                  <a:pos x="456" y="22"/>
                </a:cxn>
                <a:cxn ang="0">
                  <a:pos x="408" y="12"/>
                </a:cxn>
                <a:cxn ang="0">
                  <a:pos x="367" y="15"/>
                </a:cxn>
                <a:cxn ang="0">
                  <a:pos x="324" y="10"/>
                </a:cxn>
                <a:cxn ang="0">
                  <a:pos x="292" y="5"/>
                </a:cxn>
              </a:cxnLst>
              <a:rect l="0" t="0" r="r" b="b"/>
              <a:pathLst>
                <a:path w="701" h="403">
                  <a:moveTo>
                    <a:pt x="283" y="3"/>
                  </a:moveTo>
                  <a:lnTo>
                    <a:pt x="282" y="2"/>
                  </a:lnTo>
                  <a:lnTo>
                    <a:pt x="280" y="2"/>
                  </a:lnTo>
                  <a:lnTo>
                    <a:pt x="277" y="1"/>
                  </a:lnTo>
                  <a:lnTo>
                    <a:pt x="272" y="0"/>
                  </a:lnTo>
                  <a:lnTo>
                    <a:pt x="267" y="0"/>
                  </a:lnTo>
                  <a:lnTo>
                    <a:pt x="262" y="1"/>
                  </a:lnTo>
                  <a:lnTo>
                    <a:pt x="256" y="3"/>
                  </a:lnTo>
                  <a:lnTo>
                    <a:pt x="251" y="6"/>
                  </a:lnTo>
                  <a:lnTo>
                    <a:pt x="246" y="10"/>
                  </a:lnTo>
                  <a:lnTo>
                    <a:pt x="242" y="14"/>
                  </a:lnTo>
                  <a:lnTo>
                    <a:pt x="240" y="18"/>
                  </a:lnTo>
                  <a:lnTo>
                    <a:pt x="238" y="21"/>
                  </a:lnTo>
                  <a:lnTo>
                    <a:pt x="235" y="24"/>
                  </a:lnTo>
                  <a:lnTo>
                    <a:pt x="232" y="27"/>
                  </a:lnTo>
                  <a:lnTo>
                    <a:pt x="228" y="30"/>
                  </a:lnTo>
                  <a:lnTo>
                    <a:pt x="222" y="31"/>
                  </a:lnTo>
                  <a:lnTo>
                    <a:pt x="215" y="33"/>
                  </a:lnTo>
                  <a:lnTo>
                    <a:pt x="207" y="35"/>
                  </a:lnTo>
                  <a:lnTo>
                    <a:pt x="199" y="39"/>
                  </a:lnTo>
                  <a:lnTo>
                    <a:pt x="192" y="43"/>
                  </a:lnTo>
                  <a:lnTo>
                    <a:pt x="185" y="47"/>
                  </a:lnTo>
                  <a:lnTo>
                    <a:pt x="179" y="52"/>
                  </a:lnTo>
                  <a:lnTo>
                    <a:pt x="175" y="58"/>
                  </a:lnTo>
                  <a:lnTo>
                    <a:pt x="172" y="63"/>
                  </a:lnTo>
                  <a:lnTo>
                    <a:pt x="170" y="67"/>
                  </a:lnTo>
                  <a:lnTo>
                    <a:pt x="167" y="71"/>
                  </a:lnTo>
                  <a:lnTo>
                    <a:pt x="163" y="77"/>
                  </a:lnTo>
                  <a:lnTo>
                    <a:pt x="159" y="83"/>
                  </a:lnTo>
                  <a:lnTo>
                    <a:pt x="155" y="91"/>
                  </a:lnTo>
                  <a:lnTo>
                    <a:pt x="149" y="98"/>
                  </a:lnTo>
                  <a:lnTo>
                    <a:pt x="144" y="105"/>
                  </a:lnTo>
                  <a:lnTo>
                    <a:pt x="138" y="113"/>
                  </a:lnTo>
                  <a:lnTo>
                    <a:pt x="133" y="121"/>
                  </a:lnTo>
                  <a:lnTo>
                    <a:pt x="128" y="128"/>
                  </a:lnTo>
                  <a:lnTo>
                    <a:pt x="123" y="135"/>
                  </a:lnTo>
                  <a:lnTo>
                    <a:pt x="119" y="141"/>
                  </a:lnTo>
                  <a:lnTo>
                    <a:pt x="115" y="146"/>
                  </a:lnTo>
                  <a:lnTo>
                    <a:pt x="113" y="150"/>
                  </a:lnTo>
                  <a:lnTo>
                    <a:pt x="111" y="152"/>
                  </a:lnTo>
                  <a:lnTo>
                    <a:pt x="110" y="153"/>
                  </a:lnTo>
                  <a:lnTo>
                    <a:pt x="109" y="152"/>
                  </a:lnTo>
                  <a:lnTo>
                    <a:pt x="104" y="150"/>
                  </a:lnTo>
                  <a:lnTo>
                    <a:pt x="98" y="147"/>
                  </a:lnTo>
                  <a:lnTo>
                    <a:pt x="90" y="143"/>
                  </a:lnTo>
                  <a:lnTo>
                    <a:pt x="83" y="141"/>
                  </a:lnTo>
                  <a:lnTo>
                    <a:pt x="77" y="140"/>
                  </a:lnTo>
                  <a:lnTo>
                    <a:pt x="72" y="142"/>
                  </a:lnTo>
                  <a:lnTo>
                    <a:pt x="71" y="146"/>
                  </a:lnTo>
                  <a:lnTo>
                    <a:pt x="71" y="150"/>
                  </a:lnTo>
                  <a:lnTo>
                    <a:pt x="71" y="154"/>
                  </a:lnTo>
                  <a:lnTo>
                    <a:pt x="72" y="157"/>
                  </a:lnTo>
                  <a:lnTo>
                    <a:pt x="73" y="159"/>
                  </a:lnTo>
                  <a:lnTo>
                    <a:pt x="73" y="162"/>
                  </a:lnTo>
                  <a:lnTo>
                    <a:pt x="74" y="164"/>
                  </a:lnTo>
                  <a:lnTo>
                    <a:pt x="74" y="167"/>
                  </a:lnTo>
                  <a:lnTo>
                    <a:pt x="74" y="170"/>
                  </a:lnTo>
                  <a:lnTo>
                    <a:pt x="73" y="174"/>
                  </a:lnTo>
                  <a:lnTo>
                    <a:pt x="71" y="180"/>
                  </a:lnTo>
                  <a:lnTo>
                    <a:pt x="67" y="186"/>
                  </a:lnTo>
                  <a:lnTo>
                    <a:pt x="63" y="192"/>
                  </a:lnTo>
                  <a:lnTo>
                    <a:pt x="59" y="197"/>
                  </a:lnTo>
                  <a:lnTo>
                    <a:pt x="57" y="202"/>
                  </a:lnTo>
                  <a:lnTo>
                    <a:pt x="54" y="205"/>
                  </a:lnTo>
                  <a:lnTo>
                    <a:pt x="53" y="206"/>
                  </a:lnTo>
                  <a:lnTo>
                    <a:pt x="3" y="263"/>
                  </a:lnTo>
                  <a:lnTo>
                    <a:pt x="2" y="265"/>
                  </a:lnTo>
                  <a:lnTo>
                    <a:pt x="1" y="269"/>
                  </a:lnTo>
                  <a:lnTo>
                    <a:pt x="0" y="275"/>
                  </a:lnTo>
                  <a:lnTo>
                    <a:pt x="0" y="284"/>
                  </a:lnTo>
                  <a:lnTo>
                    <a:pt x="0" y="293"/>
                  </a:lnTo>
                  <a:lnTo>
                    <a:pt x="1" y="302"/>
                  </a:lnTo>
                  <a:lnTo>
                    <a:pt x="4" y="311"/>
                  </a:lnTo>
                  <a:lnTo>
                    <a:pt x="10" y="320"/>
                  </a:lnTo>
                  <a:lnTo>
                    <a:pt x="16" y="328"/>
                  </a:lnTo>
                  <a:lnTo>
                    <a:pt x="22" y="336"/>
                  </a:lnTo>
                  <a:lnTo>
                    <a:pt x="27" y="343"/>
                  </a:lnTo>
                  <a:lnTo>
                    <a:pt x="33" y="350"/>
                  </a:lnTo>
                  <a:lnTo>
                    <a:pt x="38" y="355"/>
                  </a:lnTo>
                  <a:lnTo>
                    <a:pt x="45" y="360"/>
                  </a:lnTo>
                  <a:lnTo>
                    <a:pt x="52" y="362"/>
                  </a:lnTo>
                  <a:lnTo>
                    <a:pt x="60" y="363"/>
                  </a:lnTo>
                  <a:lnTo>
                    <a:pt x="68" y="363"/>
                  </a:lnTo>
                  <a:lnTo>
                    <a:pt x="75" y="363"/>
                  </a:lnTo>
                  <a:lnTo>
                    <a:pt x="80" y="364"/>
                  </a:lnTo>
                  <a:lnTo>
                    <a:pt x="85" y="364"/>
                  </a:lnTo>
                  <a:lnTo>
                    <a:pt x="89" y="365"/>
                  </a:lnTo>
                  <a:lnTo>
                    <a:pt x="94" y="366"/>
                  </a:lnTo>
                  <a:lnTo>
                    <a:pt x="99" y="368"/>
                  </a:lnTo>
                  <a:lnTo>
                    <a:pt x="107" y="369"/>
                  </a:lnTo>
                  <a:lnTo>
                    <a:pt x="115" y="372"/>
                  </a:lnTo>
                  <a:lnTo>
                    <a:pt x="123" y="375"/>
                  </a:lnTo>
                  <a:lnTo>
                    <a:pt x="132" y="377"/>
                  </a:lnTo>
                  <a:lnTo>
                    <a:pt x="140" y="379"/>
                  </a:lnTo>
                  <a:lnTo>
                    <a:pt x="147" y="380"/>
                  </a:lnTo>
                  <a:lnTo>
                    <a:pt x="155" y="381"/>
                  </a:lnTo>
                  <a:lnTo>
                    <a:pt x="160" y="381"/>
                  </a:lnTo>
                  <a:lnTo>
                    <a:pt x="165" y="380"/>
                  </a:lnTo>
                  <a:lnTo>
                    <a:pt x="167" y="378"/>
                  </a:lnTo>
                  <a:lnTo>
                    <a:pt x="167" y="373"/>
                  </a:lnTo>
                  <a:lnTo>
                    <a:pt x="165" y="367"/>
                  </a:lnTo>
                  <a:lnTo>
                    <a:pt x="162" y="358"/>
                  </a:lnTo>
                  <a:lnTo>
                    <a:pt x="161" y="346"/>
                  </a:lnTo>
                  <a:lnTo>
                    <a:pt x="160" y="333"/>
                  </a:lnTo>
                  <a:lnTo>
                    <a:pt x="162" y="318"/>
                  </a:lnTo>
                  <a:lnTo>
                    <a:pt x="169" y="302"/>
                  </a:lnTo>
                  <a:lnTo>
                    <a:pt x="175" y="286"/>
                  </a:lnTo>
                  <a:lnTo>
                    <a:pt x="181" y="271"/>
                  </a:lnTo>
                  <a:lnTo>
                    <a:pt x="187" y="259"/>
                  </a:lnTo>
                  <a:lnTo>
                    <a:pt x="192" y="249"/>
                  </a:lnTo>
                  <a:lnTo>
                    <a:pt x="196" y="241"/>
                  </a:lnTo>
                  <a:lnTo>
                    <a:pt x="201" y="235"/>
                  </a:lnTo>
                  <a:lnTo>
                    <a:pt x="206" y="232"/>
                  </a:lnTo>
                  <a:lnTo>
                    <a:pt x="211" y="231"/>
                  </a:lnTo>
                  <a:lnTo>
                    <a:pt x="215" y="233"/>
                  </a:lnTo>
                  <a:lnTo>
                    <a:pt x="222" y="237"/>
                  </a:lnTo>
                  <a:lnTo>
                    <a:pt x="231" y="246"/>
                  </a:lnTo>
                  <a:lnTo>
                    <a:pt x="242" y="257"/>
                  </a:lnTo>
                  <a:lnTo>
                    <a:pt x="254" y="270"/>
                  </a:lnTo>
                  <a:lnTo>
                    <a:pt x="268" y="285"/>
                  </a:lnTo>
                  <a:lnTo>
                    <a:pt x="282" y="301"/>
                  </a:lnTo>
                  <a:lnTo>
                    <a:pt x="295" y="316"/>
                  </a:lnTo>
                  <a:lnTo>
                    <a:pt x="309" y="332"/>
                  </a:lnTo>
                  <a:lnTo>
                    <a:pt x="323" y="348"/>
                  </a:lnTo>
                  <a:lnTo>
                    <a:pt x="335" y="363"/>
                  </a:lnTo>
                  <a:lnTo>
                    <a:pt x="346" y="375"/>
                  </a:lnTo>
                  <a:lnTo>
                    <a:pt x="355" y="386"/>
                  </a:lnTo>
                  <a:lnTo>
                    <a:pt x="363" y="395"/>
                  </a:lnTo>
                  <a:lnTo>
                    <a:pt x="367" y="400"/>
                  </a:lnTo>
                  <a:lnTo>
                    <a:pt x="369" y="402"/>
                  </a:lnTo>
                  <a:lnTo>
                    <a:pt x="506" y="245"/>
                  </a:lnTo>
                  <a:lnTo>
                    <a:pt x="507" y="243"/>
                  </a:lnTo>
                  <a:lnTo>
                    <a:pt x="510" y="239"/>
                  </a:lnTo>
                  <a:lnTo>
                    <a:pt x="514" y="235"/>
                  </a:lnTo>
                  <a:lnTo>
                    <a:pt x="519" y="232"/>
                  </a:lnTo>
                  <a:lnTo>
                    <a:pt x="525" y="232"/>
                  </a:lnTo>
                  <a:lnTo>
                    <a:pt x="529" y="236"/>
                  </a:lnTo>
                  <a:lnTo>
                    <a:pt x="534" y="247"/>
                  </a:lnTo>
                  <a:lnTo>
                    <a:pt x="538" y="267"/>
                  </a:lnTo>
                  <a:lnTo>
                    <a:pt x="539" y="279"/>
                  </a:lnTo>
                  <a:lnTo>
                    <a:pt x="540" y="291"/>
                  </a:lnTo>
                  <a:lnTo>
                    <a:pt x="540" y="302"/>
                  </a:lnTo>
                  <a:lnTo>
                    <a:pt x="540" y="312"/>
                  </a:lnTo>
                  <a:lnTo>
                    <a:pt x="540" y="322"/>
                  </a:lnTo>
                  <a:lnTo>
                    <a:pt x="540" y="332"/>
                  </a:lnTo>
                  <a:lnTo>
                    <a:pt x="540" y="342"/>
                  </a:lnTo>
                  <a:lnTo>
                    <a:pt x="540" y="350"/>
                  </a:lnTo>
                  <a:lnTo>
                    <a:pt x="541" y="358"/>
                  </a:lnTo>
                  <a:lnTo>
                    <a:pt x="542" y="364"/>
                  </a:lnTo>
                  <a:lnTo>
                    <a:pt x="543" y="369"/>
                  </a:lnTo>
                  <a:lnTo>
                    <a:pt x="544" y="373"/>
                  </a:lnTo>
                  <a:lnTo>
                    <a:pt x="547" y="376"/>
                  </a:lnTo>
                  <a:lnTo>
                    <a:pt x="550" y="378"/>
                  </a:lnTo>
                  <a:lnTo>
                    <a:pt x="554" y="378"/>
                  </a:lnTo>
                  <a:lnTo>
                    <a:pt x="559" y="377"/>
                  </a:lnTo>
                  <a:lnTo>
                    <a:pt x="569" y="373"/>
                  </a:lnTo>
                  <a:lnTo>
                    <a:pt x="578" y="369"/>
                  </a:lnTo>
                  <a:lnTo>
                    <a:pt x="586" y="367"/>
                  </a:lnTo>
                  <a:lnTo>
                    <a:pt x="592" y="365"/>
                  </a:lnTo>
                  <a:lnTo>
                    <a:pt x="599" y="363"/>
                  </a:lnTo>
                  <a:lnTo>
                    <a:pt x="605" y="362"/>
                  </a:lnTo>
                  <a:lnTo>
                    <a:pt x="611" y="362"/>
                  </a:lnTo>
                  <a:lnTo>
                    <a:pt x="617" y="363"/>
                  </a:lnTo>
                  <a:lnTo>
                    <a:pt x="625" y="364"/>
                  </a:lnTo>
                  <a:lnTo>
                    <a:pt x="635" y="365"/>
                  </a:lnTo>
                  <a:lnTo>
                    <a:pt x="646" y="364"/>
                  </a:lnTo>
                  <a:lnTo>
                    <a:pt x="657" y="363"/>
                  </a:lnTo>
                  <a:lnTo>
                    <a:pt x="668" y="362"/>
                  </a:lnTo>
                  <a:lnTo>
                    <a:pt x="678" y="359"/>
                  </a:lnTo>
                  <a:lnTo>
                    <a:pt x="686" y="356"/>
                  </a:lnTo>
                  <a:lnTo>
                    <a:pt x="692" y="352"/>
                  </a:lnTo>
                  <a:lnTo>
                    <a:pt x="696" y="348"/>
                  </a:lnTo>
                  <a:lnTo>
                    <a:pt x="698" y="343"/>
                  </a:lnTo>
                  <a:lnTo>
                    <a:pt x="699" y="338"/>
                  </a:lnTo>
                  <a:lnTo>
                    <a:pt x="700" y="332"/>
                  </a:lnTo>
                  <a:lnTo>
                    <a:pt x="700" y="326"/>
                  </a:lnTo>
                  <a:lnTo>
                    <a:pt x="700" y="319"/>
                  </a:lnTo>
                  <a:lnTo>
                    <a:pt x="699" y="310"/>
                  </a:lnTo>
                  <a:lnTo>
                    <a:pt x="699" y="302"/>
                  </a:lnTo>
                  <a:lnTo>
                    <a:pt x="699" y="297"/>
                  </a:lnTo>
                  <a:lnTo>
                    <a:pt x="698" y="292"/>
                  </a:lnTo>
                  <a:lnTo>
                    <a:pt x="698" y="285"/>
                  </a:lnTo>
                  <a:lnTo>
                    <a:pt x="696" y="279"/>
                  </a:lnTo>
                  <a:lnTo>
                    <a:pt x="695" y="271"/>
                  </a:lnTo>
                  <a:lnTo>
                    <a:pt x="693" y="264"/>
                  </a:lnTo>
                  <a:lnTo>
                    <a:pt x="691" y="256"/>
                  </a:lnTo>
                  <a:lnTo>
                    <a:pt x="689" y="249"/>
                  </a:lnTo>
                  <a:lnTo>
                    <a:pt x="686" y="242"/>
                  </a:lnTo>
                  <a:lnTo>
                    <a:pt x="684" y="235"/>
                  </a:lnTo>
                  <a:lnTo>
                    <a:pt x="681" y="230"/>
                  </a:lnTo>
                  <a:lnTo>
                    <a:pt x="678" y="224"/>
                  </a:lnTo>
                  <a:lnTo>
                    <a:pt x="675" y="219"/>
                  </a:lnTo>
                  <a:lnTo>
                    <a:pt x="673" y="215"/>
                  </a:lnTo>
                  <a:lnTo>
                    <a:pt x="670" y="212"/>
                  </a:lnTo>
                  <a:lnTo>
                    <a:pt x="667" y="210"/>
                  </a:lnTo>
                  <a:lnTo>
                    <a:pt x="661" y="207"/>
                  </a:lnTo>
                  <a:lnTo>
                    <a:pt x="655" y="202"/>
                  </a:lnTo>
                  <a:lnTo>
                    <a:pt x="649" y="198"/>
                  </a:lnTo>
                  <a:lnTo>
                    <a:pt x="644" y="193"/>
                  </a:lnTo>
                  <a:lnTo>
                    <a:pt x="639" y="188"/>
                  </a:lnTo>
                  <a:lnTo>
                    <a:pt x="635" y="183"/>
                  </a:lnTo>
                  <a:lnTo>
                    <a:pt x="633" y="177"/>
                  </a:lnTo>
                  <a:lnTo>
                    <a:pt x="631" y="173"/>
                  </a:lnTo>
                  <a:lnTo>
                    <a:pt x="631" y="169"/>
                  </a:lnTo>
                  <a:lnTo>
                    <a:pt x="629" y="166"/>
                  </a:lnTo>
                  <a:lnTo>
                    <a:pt x="626" y="163"/>
                  </a:lnTo>
                  <a:lnTo>
                    <a:pt x="622" y="160"/>
                  </a:lnTo>
                  <a:lnTo>
                    <a:pt x="617" y="156"/>
                  </a:lnTo>
                  <a:lnTo>
                    <a:pt x="612" y="154"/>
                  </a:lnTo>
                  <a:lnTo>
                    <a:pt x="606" y="153"/>
                  </a:lnTo>
                  <a:lnTo>
                    <a:pt x="599" y="153"/>
                  </a:lnTo>
                  <a:lnTo>
                    <a:pt x="591" y="151"/>
                  </a:lnTo>
                  <a:lnTo>
                    <a:pt x="580" y="146"/>
                  </a:lnTo>
                  <a:lnTo>
                    <a:pt x="568" y="138"/>
                  </a:lnTo>
                  <a:lnTo>
                    <a:pt x="556" y="129"/>
                  </a:lnTo>
                  <a:lnTo>
                    <a:pt x="545" y="119"/>
                  </a:lnTo>
                  <a:lnTo>
                    <a:pt x="536" y="110"/>
                  </a:lnTo>
                  <a:lnTo>
                    <a:pt x="529" y="101"/>
                  </a:lnTo>
                  <a:lnTo>
                    <a:pt x="527" y="95"/>
                  </a:lnTo>
                  <a:lnTo>
                    <a:pt x="525" y="90"/>
                  </a:lnTo>
                  <a:lnTo>
                    <a:pt x="521" y="85"/>
                  </a:lnTo>
                  <a:lnTo>
                    <a:pt x="515" y="80"/>
                  </a:lnTo>
                  <a:lnTo>
                    <a:pt x="508" y="76"/>
                  </a:lnTo>
                  <a:lnTo>
                    <a:pt x="501" y="72"/>
                  </a:lnTo>
                  <a:lnTo>
                    <a:pt x="494" y="69"/>
                  </a:lnTo>
                  <a:lnTo>
                    <a:pt x="490" y="67"/>
                  </a:lnTo>
                  <a:lnTo>
                    <a:pt x="488" y="67"/>
                  </a:lnTo>
                  <a:lnTo>
                    <a:pt x="486" y="64"/>
                  </a:lnTo>
                  <a:lnTo>
                    <a:pt x="482" y="56"/>
                  </a:lnTo>
                  <a:lnTo>
                    <a:pt x="475" y="44"/>
                  </a:lnTo>
                  <a:lnTo>
                    <a:pt x="467" y="33"/>
                  </a:lnTo>
                  <a:lnTo>
                    <a:pt x="456" y="22"/>
                  </a:lnTo>
                  <a:lnTo>
                    <a:pt x="444" y="13"/>
                  </a:lnTo>
                  <a:lnTo>
                    <a:pt x="430" y="8"/>
                  </a:lnTo>
                  <a:lnTo>
                    <a:pt x="416" y="10"/>
                  </a:lnTo>
                  <a:lnTo>
                    <a:pt x="408" y="12"/>
                  </a:lnTo>
                  <a:lnTo>
                    <a:pt x="399" y="14"/>
                  </a:lnTo>
                  <a:lnTo>
                    <a:pt x="389" y="15"/>
                  </a:lnTo>
                  <a:lnTo>
                    <a:pt x="378" y="15"/>
                  </a:lnTo>
                  <a:lnTo>
                    <a:pt x="367" y="15"/>
                  </a:lnTo>
                  <a:lnTo>
                    <a:pt x="357" y="14"/>
                  </a:lnTo>
                  <a:lnTo>
                    <a:pt x="345" y="13"/>
                  </a:lnTo>
                  <a:lnTo>
                    <a:pt x="335" y="11"/>
                  </a:lnTo>
                  <a:lnTo>
                    <a:pt x="324" y="10"/>
                  </a:lnTo>
                  <a:lnTo>
                    <a:pt x="314" y="9"/>
                  </a:lnTo>
                  <a:lnTo>
                    <a:pt x="305" y="7"/>
                  </a:lnTo>
                  <a:lnTo>
                    <a:pt x="298" y="6"/>
                  </a:lnTo>
                  <a:lnTo>
                    <a:pt x="292" y="5"/>
                  </a:lnTo>
                  <a:lnTo>
                    <a:pt x="288" y="4"/>
                  </a:lnTo>
                  <a:lnTo>
                    <a:pt x="284" y="3"/>
                  </a:lnTo>
                  <a:lnTo>
                    <a:pt x="283" y="3"/>
                  </a:lnTo>
                </a:path>
              </a:pathLst>
            </a:custGeom>
            <a:solidFill>
              <a:srgbClr val="BFBFB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88" name="Freeform 256"/>
            <p:cNvSpPr>
              <a:spLocks/>
            </p:cNvSpPr>
            <p:nvPr/>
          </p:nvSpPr>
          <p:spPr bwMode="auto">
            <a:xfrm>
              <a:off x="3702" y="2421"/>
              <a:ext cx="483" cy="216"/>
            </a:xfrm>
            <a:custGeom>
              <a:avLst/>
              <a:gdLst/>
              <a:ahLst/>
              <a:cxnLst>
                <a:cxn ang="0">
                  <a:pos x="282" y="2"/>
                </a:cxn>
                <a:cxn ang="0">
                  <a:pos x="264" y="1"/>
                </a:cxn>
                <a:cxn ang="0">
                  <a:pos x="244" y="14"/>
                </a:cxn>
                <a:cxn ang="0">
                  <a:pos x="234" y="27"/>
                </a:cxn>
                <a:cxn ang="0">
                  <a:pos x="209" y="36"/>
                </a:cxn>
                <a:cxn ang="0">
                  <a:pos x="181" y="53"/>
                </a:cxn>
                <a:cxn ang="0">
                  <a:pos x="168" y="72"/>
                </a:cxn>
                <a:cxn ang="0">
                  <a:pos x="150" y="99"/>
                </a:cxn>
                <a:cxn ang="0">
                  <a:pos x="129" y="130"/>
                </a:cxn>
                <a:cxn ang="0">
                  <a:pos x="114" y="152"/>
                </a:cxn>
                <a:cxn ang="0">
                  <a:pos x="105" y="152"/>
                </a:cxn>
                <a:cxn ang="0">
                  <a:pos x="78" y="142"/>
                </a:cxn>
                <a:cxn ang="0">
                  <a:pos x="72" y="156"/>
                </a:cxn>
                <a:cxn ang="0">
                  <a:pos x="75" y="166"/>
                </a:cxn>
                <a:cxn ang="0">
                  <a:pos x="72" y="183"/>
                </a:cxn>
                <a:cxn ang="0">
                  <a:pos x="57" y="205"/>
                </a:cxn>
                <a:cxn ang="0">
                  <a:pos x="2" y="269"/>
                </a:cxn>
                <a:cxn ang="0">
                  <a:pos x="0" y="297"/>
                </a:cxn>
                <a:cxn ang="0">
                  <a:pos x="16" y="333"/>
                </a:cxn>
                <a:cxn ang="0">
                  <a:pos x="38" y="360"/>
                </a:cxn>
                <a:cxn ang="0">
                  <a:pos x="69" y="368"/>
                </a:cxn>
                <a:cxn ang="0">
                  <a:pos x="90" y="370"/>
                </a:cxn>
                <a:cxn ang="0">
                  <a:pos x="116" y="378"/>
                </a:cxn>
                <a:cxn ang="0">
                  <a:pos x="148" y="386"/>
                </a:cxn>
                <a:cxn ang="0">
                  <a:pos x="168" y="384"/>
                </a:cxn>
                <a:cxn ang="0">
                  <a:pos x="162" y="351"/>
                </a:cxn>
                <a:cxn ang="0">
                  <a:pos x="177" y="290"/>
                </a:cxn>
                <a:cxn ang="0">
                  <a:pos x="198" y="245"/>
                </a:cxn>
                <a:cxn ang="0">
                  <a:pos x="217" y="236"/>
                </a:cxn>
                <a:cxn ang="0">
                  <a:pos x="256" y="274"/>
                </a:cxn>
                <a:cxn ang="0">
                  <a:pos x="312" y="337"/>
                </a:cxn>
                <a:cxn ang="0">
                  <a:pos x="358" y="392"/>
                </a:cxn>
                <a:cxn ang="0">
                  <a:pos x="510" y="249"/>
                </a:cxn>
                <a:cxn ang="0">
                  <a:pos x="523" y="235"/>
                </a:cxn>
                <a:cxn ang="0">
                  <a:pos x="543" y="271"/>
                </a:cxn>
                <a:cxn ang="0">
                  <a:pos x="545" y="317"/>
                </a:cxn>
                <a:cxn ang="0">
                  <a:pos x="545" y="355"/>
                </a:cxn>
                <a:cxn ang="0">
                  <a:pos x="549" y="379"/>
                </a:cxn>
                <a:cxn ang="0">
                  <a:pos x="564" y="383"/>
                </a:cxn>
                <a:cxn ang="0">
                  <a:pos x="597" y="370"/>
                </a:cxn>
                <a:cxn ang="0">
                  <a:pos x="622" y="368"/>
                </a:cxn>
                <a:cxn ang="0">
                  <a:pos x="663" y="368"/>
                </a:cxn>
                <a:cxn ang="0">
                  <a:pos x="698" y="357"/>
                </a:cxn>
                <a:cxn ang="0">
                  <a:pos x="706" y="337"/>
                </a:cxn>
                <a:cxn ang="0">
                  <a:pos x="705" y="307"/>
                </a:cxn>
                <a:cxn ang="0">
                  <a:pos x="702" y="283"/>
                </a:cxn>
                <a:cxn ang="0">
                  <a:pos x="695" y="253"/>
                </a:cxn>
                <a:cxn ang="0">
                  <a:pos x="684" y="227"/>
                </a:cxn>
                <a:cxn ang="0">
                  <a:pos x="673" y="213"/>
                </a:cxn>
                <a:cxn ang="0">
                  <a:pos x="650" y="196"/>
                </a:cxn>
                <a:cxn ang="0">
                  <a:pos x="636" y="176"/>
                </a:cxn>
                <a:cxn ang="0">
                  <a:pos x="627" y="162"/>
                </a:cxn>
                <a:cxn ang="0">
                  <a:pos x="604" y="155"/>
                </a:cxn>
                <a:cxn ang="0">
                  <a:pos x="561" y="131"/>
                </a:cxn>
                <a:cxn ang="0">
                  <a:pos x="532" y="96"/>
                </a:cxn>
                <a:cxn ang="0">
                  <a:pos x="512" y="77"/>
                </a:cxn>
                <a:cxn ang="0">
                  <a:pos x="492" y="68"/>
                </a:cxn>
                <a:cxn ang="0">
                  <a:pos x="471" y="33"/>
                </a:cxn>
                <a:cxn ang="0">
                  <a:pos x="420" y="10"/>
                </a:cxn>
                <a:cxn ang="0">
                  <a:pos x="381" y="15"/>
                </a:cxn>
                <a:cxn ang="0">
                  <a:pos x="338" y="11"/>
                </a:cxn>
                <a:cxn ang="0">
                  <a:pos x="301" y="6"/>
                </a:cxn>
                <a:cxn ang="0">
                  <a:pos x="285" y="3"/>
                </a:cxn>
              </a:cxnLst>
              <a:rect l="0" t="0" r="r" b="b"/>
              <a:pathLst>
                <a:path w="707" h="409">
                  <a:moveTo>
                    <a:pt x="285" y="3"/>
                  </a:moveTo>
                  <a:lnTo>
                    <a:pt x="285" y="3"/>
                  </a:lnTo>
                  <a:lnTo>
                    <a:pt x="284" y="2"/>
                  </a:lnTo>
                  <a:lnTo>
                    <a:pt x="282" y="2"/>
                  </a:lnTo>
                  <a:lnTo>
                    <a:pt x="279" y="1"/>
                  </a:lnTo>
                  <a:lnTo>
                    <a:pt x="274" y="0"/>
                  </a:lnTo>
                  <a:lnTo>
                    <a:pt x="269" y="0"/>
                  </a:lnTo>
                  <a:lnTo>
                    <a:pt x="264" y="1"/>
                  </a:lnTo>
                  <a:lnTo>
                    <a:pt x="258" y="3"/>
                  </a:lnTo>
                  <a:lnTo>
                    <a:pt x="253" y="6"/>
                  </a:lnTo>
                  <a:lnTo>
                    <a:pt x="248" y="10"/>
                  </a:lnTo>
                  <a:lnTo>
                    <a:pt x="244" y="14"/>
                  </a:lnTo>
                  <a:lnTo>
                    <a:pt x="242" y="18"/>
                  </a:lnTo>
                  <a:lnTo>
                    <a:pt x="240" y="21"/>
                  </a:lnTo>
                  <a:lnTo>
                    <a:pt x="237" y="24"/>
                  </a:lnTo>
                  <a:lnTo>
                    <a:pt x="234" y="27"/>
                  </a:lnTo>
                  <a:lnTo>
                    <a:pt x="230" y="30"/>
                  </a:lnTo>
                  <a:lnTo>
                    <a:pt x="224" y="31"/>
                  </a:lnTo>
                  <a:lnTo>
                    <a:pt x="217" y="33"/>
                  </a:lnTo>
                  <a:lnTo>
                    <a:pt x="209" y="36"/>
                  </a:lnTo>
                  <a:lnTo>
                    <a:pt x="201" y="40"/>
                  </a:lnTo>
                  <a:lnTo>
                    <a:pt x="194" y="44"/>
                  </a:lnTo>
                  <a:lnTo>
                    <a:pt x="187" y="48"/>
                  </a:lnTo>
                  <a:lnTo>
                    <a:pt x="181" y="53"/>
                  </a:lnTo>
                  <a:lnTo>
                    <a:pt x="176" y="59"/>
                  </a:lnTo>
                  <a:lnTo>
                    <a:pt x="173" y="64"/>
                  </a:lnTo>
                  <a:lnTo>
                    <a:pt x="171" y="68"/>
                  </a:lnTo>
                  <a:lnTo>
                    <a:pt x="168" y="72"/>
                  </a:lnTo>
                  <a:lnTo>
                    <a:pt x="164" y="78"/>
                  </a:lnTo>
                  <a:lnTo>
                    <a:pt x="160" y="84"/>
                  </a:lnTo>
                  <a:lnTo>
                    <a:pt x="156" y="92"/>
                  </a:lnTo>
                  <a:lnTo>
                    <a:pt x="150" y="99"/>
                  </a:lnTo>
                  <a:lnTo>
                    <a:pt x="145" y="107"/>
                  </a:lnTo>
                  <a:lnTo>
                    <a:pt x="139" y="115"/>
                  </a:lnTo>
                  <a:lnTo>
                    <a:pt x="134" y="123"/>
                  </a:lnTo>
                  <a:lnTo>
                    <a:pt x="129" y="130"/>
                  </a:lnTo>
                  <a:lnTo>
                    <a:pt x="124" y="137"/>
                  </a:lnTo>
                  <a:lnTo>
                    <a:pt x="120" y="143"/>
                  </a:lnTo>
                  <a:lnTo>
                    <a:pt x="116" y="148"/>
                  </a:lnTo>
                  <a:lnTo>
                    <a:pt x="114" y="152"/>
                  </a:lnTo>
                  <a:lnTo>
                    <a:pt x="112" y="154"/>
                  </a:lnTo>
                  <a:lnTo>
                    <a:pt x="111" y="155"/>
                  </a:lnTo>
                  <a:lnTo>
                    <a:pt x="110" y="154"/>
                  </a:lnTo>
                  <a:lnTo>
                    <a:pt x="105" y="152"/>
                  </a:lnTo>
                  <a:lnTo>
                    <a:pt x="99" y="149"/>
                  </a:lnTo>
                  <a:lnTo>
                    <a:pt x="91" y="145"/>
                  </a:lnTo>
                  <a:lnTo>
                    <a:pt x="84" y="143"/>
                  </a:lnTo>
                  <a:lnTo>
                    <a:pt x="78" y="142"/>
                  </a:lnTo>
                  <a:lnTo>
                    <a:pt x="73" y="144"/>
                  </a:lnTo>
                  <a:lnTo>
                    <a:pt x="72" y="148"/>
                  </a:lnTo>
                  <a:lnTo>
                    <a:pt x="72" y="152"/>
                  </a:lnTo>
                  <a:lnTo>
                    <a:pt x="72" y="156"/>
                  </a:lnTo>
                  <a:lnTo>
                    <a:pt x="73" y="159"/>
                  </a:lnTo>
                  <a:lnTo>
                    <a:pt x="74" y="161"/>
                  </a:lnTo>
                  <a:lnTo>
                    <a:pt x="74" y="164"/>
                  </a:lnTo>
                  <a:lnTo>
                    <a:pt x="75" y="166"/>
                  </a:lnTo>
                  <a:lnTo>
                    <a:pt x="75" y="169"/>
                  </a:lnTo>
                  <a:lnTo>
                    <a:pt x="75" y="173"/>
                  </a:lnTo>
                  <a:lnTo>
                    <a:pt x="74" y="177"/>
                  </a:lnTo>
                  <a:lnTo>
                    <a:pt x="72" y="183"/>
                  </a:lnTo>
                  <a:lnTo>
                    <a:pt x="68" y="189"/>
                  </a:lnTo>
                  <a:lnTo>
                    <a:pt x="64" y="195"/>
                  </a:lnTo>
                  <a:lnTo>
                    <a:pt x="60" y="200"/>
                  </a:lnTo>
                  <a:lnTo>
                    <a:pt x="57" y="205"/>
                  </a:lnTo>
                  <a:lnTo>
                    <a:pt x="54" y="208"/>
                  </a:lnTo>
                  <a:lnTo>
                    <a:pt x="53" y="209"/>
                  </a:lnTo>
                  <a:lnTo>
                    <a:pt x="3" y="267"/>
                  </a:lnTo>
                  <a:lnTo>
                    <a:pt x="2" y="269"/>
                  </a:lnTo>
                  <a:lnTo>
                    <a:pt x="1" y="273"/>
                  </a:lnTo>
                  <a:lnTo>
                    <a:pt x="0" y="279"/>
                  </a:lnTo>
                  <a:lnTo>
                    <a:pt x="0" y="288"/>
                  </a:lnTo>
                  <a:lnTo>
                    <a:pt x="0" y="297"/>
                  </a:lnTo>
                  <a:lnTo>
                    <a:pt x="1" y="307"/>
                  </a:lnTo>
                  <a:lnTo>
                    <a:pt x="4" y="316"/>
                  </a:lnTo>
                  <a:lnTo>
                    <a:pt x="10" y="325"/>
                  </a:lnTo>
                  <a:lnTo>
                    <a:pt x="16" y="333"/>
                  </a:lnTo>
                  <a:lnTo>
                    <a:pt x="22" y="341"/>
                  </a:lnTo>
                  <a:lnTo>
                    <a:pt x="27" y="348"/>
                  </a:lnTo>
                  <a:lnTo>
                    <a:pt x="33" y="355"/>
                  </a:lnTo>
                  <a:lnTo>
                    <a:pt x="38" y="360"/>
                  </a:lnTo>
                  <a:lnTo>
                    <a:pt x="45" y="365"/>
                  </a:lnTo>
                  <a:lnTo>
                    <a:pt x="52" y="367"/>
                  </a:lnTo>
                  <a:lnTo>
                    <a:pt x="61" y="368"/>
                  </a:lnTo>
                  <a:lnTo>
                    <a:pt x="69" y="368"/>
                  </a:lnTo>
                  <a:lnTo>
                    <a:pt x="76" y="368"/>
                  </a:lnTo>
                  <a:lnTo>
                    <a:pt x="81" y="369"/>
                  </a:lnTo>
                  <a:lnTo>
                    <a:pt x="86" y="369"/>
                  </a:lnTo>
                  <a:lnTo>
                    <a:pt x="90" y="370"/>
                  </a:lnTo>
                  <a:lnTo>
                    <a:pt x="95" y="371"/>
                  </a:lnTo>
                  <a:lnTo>
                    <a:pt x="100" y="373"/>
                  </a:lnTo>
                  <a:lnTo>
                    <a:pt x="108" y="375"/>
                  </a:lnTo>
                  <a:lnTo>
                    <a:pt x="116" y="378"/>
                  </a:lnTo>
                  <a:lnTo>
                    <a:pt x="124" y="381"/>
                  </a:lnTo>
                  <a:lnTo>
                    <a:pt x="133" y="383"/>
                  </a:lnTo>
                  <a:lnTo>
                    <a:pt x="141" y="385"/>
                  </a:lnTo>
                  <a:lnTo>
                    <a:pt x="148" y="386"/>
                  </a:lnTo>
                  <a:lnTo>
                    <a:pt x="156" y="387"/>
                  </a:lnTo>
                  <a:lnTo>
                    <a:pt x="161" y="387"/>
                  </a:lnTo>
                  <a:lnTo>
                    <a:pt x="166" y="386"/>
                  </a:lnTo>
                  <a:lnTo>
                    <a:pt x="168" y="384"/>
                  </a:lnTo>
                  <a:lnTo>
                    <a:pt x="168" y="379"/>
                  </a:lnTo>
                  <a:lnTo>
                    <a:pt x="166" y="372"/>
                  </a:lnTo>
                  <a:lnTo>
                    <a:pt x="163" y="363"/>
                  </a:lnTo>
                  <a:lnTo>
                    <a:pt x="162" y="351"/>
                  </a:lnTo>
                  <a:lnTo>
                    <a:pt x="161" y="338"/>
                  </a:lnTo>
                  <a:lnTo>
                    <a:pt x="163" y="323"/>
                  </a:lnTo>
                  <a:lnTo>
                    <a:pt x="170" y="307"/>
                  </a:lnTo>
                  <a:lnTo>
                    <a:pt x="177" y="290"/>
                  </a:lnTo>
                  <a:lnTo>
                    <a:pt x="183" y="275"/>
                  </a:lnTo>
                  <a:lnTo>
                    <a:pt x="189" y="263"/>
                  </a:lnTo>
                  <a:lnTo>
                    <a:pt x="194" y="253"/>
                  </a:lnTo>
                  <a:lnTo>
                    <a:pt x="198" y="245"/>
                  </a:lnTo>
                  <a:lnTo>
                    <a:pt x="203" y="239"/>
                  </a:lnTo>
                  <a:lnTo>
                    <a:pt x="208" y="235"/>
                  </a:lnTo>
                  <a:lnTo>
                    <a:pt x="213" y="234"/>
                  </a:lnTo>
                  <a:lnTo>
                    <a:pt x="217" y="236"/>
                  </a:lnTo>
                  <a:lnTo>
                    <a:pt x="224" y="241"/>
                  </a:lnTo>
                  <a:lnTo>
                    <a:pt x="233" y="250"/>
                  </a:lnTo>
                  <a:lnTo>
                    <a:pt x="244" y="261"/>
                  </a:lnTo>
                  <a:lnTo>
                    <a:pt x="256" y="274"/>
                  </a:lnTo>
                  <a:lnTo>
                    <a:pt x="270" y="289"/>
                  </a:lnTo>
                  <a:lnTo>
                    <a:pt x="284" y="305"/>
                  </a:lnTo>
                  <a:lnTo>
                    <a:pt x="298" y="321"/>
                  </a:lnTo>
                  <a:lnTo>
                    <a:pt x="312" y="337"/>
                  </a:lnTo>
                  <a:lnTo>
                    <a:pt x="326" y="353"/>
                  </a:lnTo>
                  <a:lnTo>
                    <a:pt x="338" y="368"/>
                  </a:lnTo>
                  <a:lnTo>
                    <a:pt x="349" y="381"/>
                  </a:lnTo>
                  <a:lnTo>
                    <a:pt x="358" y="392"/>
                  </a:lnTo>
                  <a:lnTo>
                    <a:pt x="366" y="401"/>
                  </a:lnTo>
                  <a:lnTo>
                    <a:pt x="370" y="406"/>
                  </a:lnTo>
                  <a:lnTo>
                    <a:pt x="372" y="408"/>
                  </a:lnTo>
                  <a:lnTo>
                    <a:pt x="510" y="249"/>
                  </a:lnTo>
                  <a:lnTo>
                    <a:pt x="511" y="247"/>
                  </a:lnTo>
                  <a:lnTo>
                    <a:pt x="514" y="243"/>
                  </a:lnTo>
                  <a:lnTo>
                    <a:pt x="518" y="238"/>
                  </a:lnTo>
                  <a:lnTo>
                    <a:pt x="523" y="235"/>
                  </a:lnTo>
                  <a:lnTo>
                    <a:pt x="529" y="235"/>
                  </a:lnTo>
                  <a:lnTo>
                    <a:pt x="534" y="240"/>
                  </a:lnTo>
                  <a:lnTo>
                    <a:pt x="539" y="251"/>
                  </a:lnTo>
                  <a:lnTo>
                    <a:pt x="543" y="271"/>
                  </a:lnTo>
                  <a:lnTo>
                    <a:pt x="544" y="283"/>
                  </a:lnTo>
                  <a:lnTo>
                    <a:pt x="545" y="295"/>
                  </a:lnTo>
                  <a:lnTo>
                    <a:pt x="545" y="306"/>
                  </a:lnTo>
                  <a:lnTo>
                    <a:pt x="545" y="317"/>
                  </a:lnTo>
                  <a:lnTo>
                    <a:pt x="545" y="327"/>
                  </a:lnTo>
                  <a:lnTo>
                    <a:pt x="545" y="337"/>
                  </a:lnTo>
                  <a:lnTo>
                    <a:pt x="545" y="347"/>
                  </a:lnTo>
                  <a:lnTo>
                    <a:pt x="545" y="355"/>
                  </a:lnTo>
                  <a:lnTo>
                    <a:pt x="546" y="363"/>
                  </a:lnTo>
                  <a:lnTo>
                    <a:pt x="547" y="369"/>
                  </a:lnTo>
                  <a:lnTo>
                    <a:pt x="548" y="375"/>
                  </a:lnTo>
                  <a:lnTo>
                    <a:pt x="549" y="379"/>
                  </a:lnTo>
                  <a:lnTo>
                    <a:pt x="552" y="382"/>
                  </a:lnTo>
                  <a:lnTo>
                    <a:pt x="555" y="384"/>
                  </a:lnTo>
                  <a:lnTo>
                    <a:pt x="559" y="384"/>
                  </a:lnTo>
                  <a:lnTo>
                    <a:pt x="564" y="383"/>
                  </a:lnTo>
                  <a:lnTo>
                    <a:pt x="574" y="379"/>
                  </a:lnTo>
                  <a:lnTo>
                    <a:pt x="583" y="375"/>
                  </a:lnTo>
                  <a:lnTo>
                    <a:pt x="591" y="372"/>
                  </a:lnTo>
                  <a:lnTo>
                    <a:pt x="597" y="370"/>
                  </a:lnTo>
                  <a:lnTo>
                    <a:pt x="604" y="368"/>
                  </a:lnTo>
                  <a:lnTo>
                    <a:pt x="610" y="367"/>
                  </a:lnTo>
                  <a:lnTo>
                    <a:pt x="616" y="367"/>
                  </a:lnTo>
                  <a:lnTo>
                    <a:pt x="622" y="368"/>
                  </a:lnTo>
                  <a:lnTo>
                    <a:pt x="630" y="369"/>
                  </a:lnTo>
                  <a:lnTo>
                    <a:pt x="640" y="370"/>
                  </a:lnTo>
                  <a:lnTo>
                    <a:pt x="652" y="369"/>
                  </a:lnTo>
                  <a:lnTo>
                    <a:pt x="663" y="368"/>
                  </a:lnTo>
                  <a:lnTo>
                    <a:pt x="674" y="367"/>
                  </a:lnTo>
                  <a:lnTo>
                    <a:pt x="684" y="364"/>
                  </a:lnTo>
                  <a:lnTo>
                    <a:pt x="692" y="361"/>
                  </a:lnTo>
                  <a:lnTo>
                    <a:pt x="698" y="357"/>
                  </a:lnTo>
                  <a:lnTo>
                    <a:pt x="702" y="353"/>
                  </a:lnTo>
                  <a:lnTo>
                    <a:pt x="704" y="348"/>
                  </a:lnTo>
                  <a:lnTo>
                    <a:pt x="705" y="343"/>
                  </a:lnTo>
                  <a:lnTo>
                    <a:pt x="706" y="337"/>
                  </a:lnTo>
                  <a:lnTo>
                    <a:pt x="706" y="331"/>
                  </a:lnTo>
                  <a:lnTo>
                    <a:pt x="706" y="324"/>
                  </a:lnTo>
                  <a:lnTo>
                    <a:pt x="705" y="315"/>
                  </a:lnTo>
                  <a:lnTo>
                    <a:pt x="705" y="307"/>
                  </a:lnTo>
                  <a:lnTo>
                    <a:pt x="705" y="301"/>
                  </a:lnTo>
                  <a:lnTo>
                    <a:pt x="704" y="296"/>
                  </a:lnTo>
                  <a:lnTo>
                    <a:pt x="704" y="289"/>
                  </a:lnTo>
                  <a:lnTo>
                    <a:pt x="702" y="283"/>
                  </a:lnTo>
                  <a:lnTo>
                    <a:pt x="701" y="275"/>
                  </a:lnTo>
                  <a:lnTo>
                    <a:pt x="699" y="268"/>
                  </a:lnTo>
                  <a:lnTo>
                    <a:pt x="697" y="260"/>
                  </a:lnTo>
                  <a:lnTo>
                    <a:pt x="695" y="253"/>
                  </a:lnTo>
                  <a:lnTo>
                    <a:pt x="692" y="246"/>
                  </a:lnTo>
                  <a:lnTo>
                    <a:pt x="690" y="239"/>
                  </a:lnTo>
                  <a:lnTo>
                    <a:pt x="687" y="233"/>
                  </a:lnTo>
                  <a:lnTo>
                    <a:pt x="684" y="227"/>
                  </a:lnTo>
                  <a:lnTo>
                    <a:pt x="681" y="222"/>
                  </a:lnTo>
                  <a:lnTo>
                    <a:pt x="679" y="218"/>
                  </a:lnTo>
                  <a:lnTo>
                    <a:pt x="676" y="215"/>
                  </a:lnTo>
                  <a:lnTo>
                    <a:pt x="673" y="213"/>
                  </a:lnTo>
                  <a:lnTo>
                    <a:pt x="667" y="210"/>
                  </a:lnTo>
                  <a:lnTo>
                    <a:pt x="661" y="205"/>
                  </a:lnTo>
                  <a:lnTo>
                    <a:pt x="655" y="201"/>
                  </a:lnTo>
                  <a:lnTo>
                    <a:pt x="650" y="196"/>
                  </a:lnTo>
                  <a:lnTo>
                    <a:pt x="644" y="191"/>
                  </a:lnTo>
                  <a:lnTo>
                    <a:pt x="640" y="186"/>
                  </a:lnTo>
                  <a:lnTo>
                    <a:pt x="638" y="180"/>
                  </a:lnTo>
                  <a:lnTo>
                    <a:pt x="636" y="176"/>
                  </a:lnTo>
                  <a:lnTo>
                    <a:pt x="636" y="172"/>
                  </a:lnTo>
                  <a:lnTo>
                    <a:pt x="634" y="168"/>
                  </a:lnTo>
                  <a:lnTo>
                    <a:pt x="631" y="165"/>
                  </a:lnTo>
                  <a:lnTo>
                    <a:pt x="627" y="162"/>
                  </a:lnTo>
                  <a:lnTo>
                    <a:pt x="622" y="158"/>
                  </a:lnTo>
                  <a:lnTo>
                    <a:pt x="617" y="156"/>
                  </a:lnTo>
                  <a:lnTo>
                    <a:pt x="611" y="155"/>
                  </a:lnTo>
                  <a:lnTo>
                    <a:pt x="604" y="155"/>
                  </a:lnTo>
                  <a:lnTo>
                    <a:pt x="596" y="153"/>
                  </a:lnTo>
                  <a:lnTo>
                    <a:pt x="585" y="148"/>
                  </a:lnTo>
                  <a:lnTo>
                    <a:pt x="573" y="140"/>
                  </a:lnTo>
                  <a:lnTo>
                    <a:pt x="561" y="131"/>
                  </a:lnTo>
                  <a:lnTo>
                    <a:pt x="550" y="121"/>
                  </a:lnTo>
                  <a:lnTo>
                    <a:pt x="541" y="112"/>
                  </a:lnTo>
                  <a:lnTo>
                    <a:pt x="534" y="103"/>
                  </a:lnTo>
                  <a:lnTo>
                    <a:pt x="532" y="96"/>
                  </a:lnTo>
                  <a:lnTo>
                    <a:pt x="530" y="91"/>
                  </a:lnTo>
                  <a:lnTo>
                    <a:pt x="525" y="86"/>
                  </a:lnTo>
                  <a:lnTo>
                    <a:pt x="519" y="81"/>
                  </a:lnTo>
                  <a:lnTo>
                    <a:pt x="512" y="77"/>
                  </a:lnTo>
                  <a:lnTo>
                    <a:pt x="505" y="73"/>
                  </a:lnTo>
                  <a:lnTo>
                    <a:pt x="498" y="70"/>
                  </a:lnTo>
                  <a:lnTo>
                    <a:pt x="494" y="68"/>
                  </a:lnTo>
                  <a:lnTo>
                    <a:pt x="492" y="68"/>
                  </a:lnTo>
                  <a:lnTo>
                    <a:pt x="490" y="65"/>
                  </a:lnTo>
                  <a:lnTo>
                    <a:pt x="486" y="57"/>
                  </a:lnTo>
                  <a:lnTo>
                    <a:pt x="479" y="45"/>
                  </a:lnTo>
                  <a:lnTo>
                    <a:pt x="471" y="33"/>
                  </a:lnTo>
                  <a:lnTo>
                    <a:pt x="460" y="22"/>
                  </a:lnTo>
                  <a:lnTo>
                    <a:pt x="448" y="13"/>
                  </a:lnTo>
                  <a:lnTo>
                    <a:pt x="434" y="8"/>
                  </a:lnTo>
                  <a:lnTo>
                    <a:pt x="420" y="10"/>
                  </a:lnTo>
                  <a:lnTo>
                    <a:pt x="411" y="12"/>
                  </a:lnTo>
                  <a:lnTo>
                    <a:pt x="402" y="14"/>
                  </a:lnTo>
                  <a:lnTo>
                    <a:pt x="392" y="15"/>
                  </a:lnTo>
                  <a:lnTo>
                    <a:pt x="381" y="15"/>
                  </a:lnTo>
                  <a:lnTo>
                    <a:pt x="370" y="15"/>
                  </a:lnTo>
                  <a:lnTo>
                    <a:pt x="360" y="14"/>
                  </a:lnTo>
                  <a:lnTo>
                    <a:pt x="348" y="13"/>
                  </a:lnTo>
                  <a:lnTo>
                    <a:pt x="338" y="11"/>
                  </a:lnTo>
                  <a:lnTo>
                    <a:pt x="327" y="10"/>
                  </a:lnTo>
                  <a:lnTo>
                    <a:pt x="317" y="9"/>
                  </a:lnTo>
                  <a:lnTo>
                    <a:pt x="308" y="7"/>
                  </a:lnTo>
                  <a:lnTo>
                    <a:pt x="301" y="6"/>
                  </a:lnTo>
                  <a:lnTo>
                    <a:pt x="294" y="5"/>
                  </a:lnTo>
                  <a:lnTo>
                    <a:pt x="290" y="4"/>
                  </a:lnTo>
                  <a:lnTo>
                    <a:pt x="286" y="3"/>
                  </a:lnTo>
                  <a:lnTo>
                    <a:pt x="285" y="3"/>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89" name="Freeform 257"/>
            <p:cNvSpPr>
              <a:spLocks/>
            </p:cNvSpPr>
            <p:nvPr/>
          </p:nvSpPr>
          <p:spPr bwMode="auto">
            <a:xfrm>
              <a:off x="3835" y="2082"/>
              <a:ext cx="38" cy="216"/>
            </a:xfrm>
            <a:custGeom>
              <a:avLst/>
              <a:gdLst/>
              <a:ahLst/>
              <a:cxnLst>
                <a:cxn ang="0">
                  <a:pos x="27" y="60"/>
                </a:cxn>
                <a:cxn ang="0">
                  <a:pos x="33" y="60"/>
                </a:cxn>
                <a:cxn ang="0">
                  <a:pos x="38" y="58"/>
                </a:cxn>
                <a:cxn ang="0">
                  <a:pos x="43" y="55"/>
                </a:cxn>
                <a:cxn ang="0">
                  <a:pos x="47" y="51"/>
                </a:cxn>
                <a:cxn ang="0">
                  <a:pos x="50" y="47"/>
                </a:cxn>
                <a:cxn ang="0">
                  <a:pos x="53" y="42"/>
                </a:cxn>
                <a:cxn ang="0">
                  <a:pos x="55" y="36"/>
                </a:cxn>
                <a:cxn ang="0">
                  <a:pos x="55" y="30"/>
                </a:cxn>
                <a:cxn ang="0">
                  <a:pos x="55" y="24"/>
                </a:cxn>
                <a:cxn ang="0">
                  <a:pos x="53" y="18"/>
                </a:cxn>
                <a:cxn ang="0">
                  <a:pos x="50" y="13"/>
                </a:cxn>
                <a:cxn ang="0">
                  <a:pos x="47" y="9"/>
                </a:cxn>
                <a:cxn ang="0">
                  <a:pos x="43" y="5"/>
                </a:cxn>
                <a:cxn ang="0">
                  <a:pos x="38" y="2"/>
                </a:cxn>
                <a:cxn ang="0">
                  <a:pos x="33" y="0"/>
                </a:cxn>
                <a:cxn ang="0">
                  <a:pos x="27" y="0"/>
                </a:cxn>
                <a:cxn ang="0">
                  <a:pos x="22" y="0"/>
                </a:cxn>
                <a:cxn ang="0">
                  <a:pos x="16" y="2"/>
                </a:cxn>
                <a:cxn ang="0">
                  <a:pos x="12" y="5"/>
                </a:cxn>
                <a:cxn ang="0">
                  <a:pos x="8" y="9"/>
                </a:cxn>
                <a:cxn ang="0">
                  <a:pos x="5" y="13"/>
                </a:cxn>
                <a:cxn ang="0">
                  <a:pos x="2" y="18"/>
                </a:cxn>
                <a:cxn ang="0">
                  <a:pos x="0" y="24"/>
                </a:cxn>
                <a:cxn ang="0">
                  <a:pos x="0" y="30"/>
                </a:cxn>
                <a:cxn ang="0">
                  <a:pos x="0" y="36"/>
                </a:cxn>
                <a:cxn ang="0">
                  <a:pos x="2" y="42"/>
                </a:cxn>
                <a:cxn ang="0">
                  <a:pos x="5" y="47"/>
                </a:cxn>
                <a:cxn ang="0">
                  <a:pos x="8" y="51"/>
                </a:cxn>
                <a:cxn ang="0">
                  <a:pos x="12" y="55"/>
                </a:cxn>
                <a:cxn ang="0">
                  <a:pos x="16" y="58"/>
                </a:cxn>
                <a:cxn ang="0">
                  <a:pos x="22" y="60"/>
                </a:cxn>
                <a:cxn ang="0">
                  <a:pos x="27" y="60"/>
                </a:cxn>
              </a:cxnLst>
              <a:rect l="0" t="0" r="r" b="b"/>
              <a:pathLst>
                <a:path w="56" h="61">
                  <a:moveTo>
                    <a:pt x="27" y="60"/>
                  </a:moveTo>
                  <a:lnTo>
                    <a:pt x="33" y="60"/>
                  </a:lnTo>
                  <a:lnTo>
                    <a:pt x="38" y="58"/>
                  </a:lnTo>
                  <a:lnTo>
                    <a:pt x="43" y="55"/>
                  </a:lnTo>
                  <a:lnTo>
                    <a:pt x="47" y="51"/>
                  </a:lnTo>
                  <a:lnTo>
                    <a:pt x="50" y="47"/>
                  </a:lnTo>
                  <a:lnTo>
                    <a:pt x="53" y="42"/>
                  </a:lnTo>
                  <a:lnTo>
                    <a:pt x="55" y="36"/>
                  </a:lnTo>
                  <a:lnTo>
                    <a:pt x="55" y="30"/>
                  </a:lnTo>
                  <a:lnTo>
                    <a:pt x="55" y="24"/>
                  </a:lnTo>
                  <a:lnTo>
                    <a:pt x="53" y="18"/>
                  </a:lnTo>
                  <a:lnTo>
                    <a:pt x="50" y="13"/>
                  </a:lnTo>
                  <a:lnTo>
                    <a:pt x="47" y="9"/>
                  </a:lnTo>
                  <a:lnTo>
                    <a:pt x="43" y="5"/>
                  </a:lnTo>
                  <a:lnTo>
                    <a:pt x="38" y="2"/>
                  </a:lnTo>
                  <a:lnTo>
                    <a:pt x="33" y="0"/>
                  </a:lnTo>
                  <a:lnTo>
                    <a:pt x="27" y="0"/>
                  </a:lnTo>
                  <a:lnTo>
                    <a:pt x="22" y="0"/>
                  </a:lnTo>
                  <a:lnTo>
                    <a:pt x="16" y="2"/>
                  </a:lnTo>
                  <a:lnTo>
                    <a:pt x="12" y="5"/>
                  </a:lnTo>
                  <a:lnTo>
                    <a:pt x="8" y="9"/>
                  </a:lnTo>
                  <a:lnTo>
                    <a:pt x="5" y="13"/>
                  </a:lnTo>
                  <a:lnTo>
                    <a:pt x="2" y="18"/>
                  </a:lnTo>
                  <a:lnTo>
                    <a:pt x="0" y="24"/>
                  </a:lnTo>
                  <a:lnTo>
                    <a:pt x="0" y="30"/>
                  </a:lnTo>
                  <a:lnTo>
                    <a:pt x="0" y="36"/>
                  </a:lnTo>
                  <a:lnTo>
                    <a:pt x="2" y="42"/>
                  </a:lnTo>
                  <a:lnTo>
                    <a:pt x="5" y="47"/>
                  </a:lnTo>
                  <a:lnTo>
                    <a:pt x="8" y="51"/>
                  </a:lnTo>
                  <a:lnTo>
                    <a:pt x="12" y="55"/>
                  </a:lnTo>
                  <a:lnTo>
                    <a:pt x="16" y="58"/>
                  </a:lnTo>
                  <a:lnTo>
                    <a:pt x="22" y="60"/>
                  </a:lnTo>
                  <a:lnTo>
                    <a:pt x="27" y="60"/>
                  </a:lnTo>
                </a:path>
              </a:pathLst>
            </a:custGeom>
            <a:solidFill>
              <a:srgbClr val="D9D9D9"/>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90" name="Freeform 258"/>
            <p:cNvSpPr>
              <a:spLocks/>
            </p:cNvSpPr>
            <p:nvPr/>
          </p:nvSpPr>
          <p:spPr bwMode="auto">
            <a:xfrm>
              <a:off x="3835" y="2082"/>
              <a:ext cx="42" cy="216"/>
            </a:xfrm>
            <a:custGeom>
              <a:avLst/>
              <a:gdLst/>
              <a:ahLst/>
              <a:cxnLst>
                <a:cxn ang="0">
                  <a:pos x="30" y="66"/>
                </a:cxn>
                <a:cxn ang="0">
                  <a:pos x="30" y="66"/>
                </a:cxn>
                <a:cxn ang="0">
                  <a:pos x="37" y="66"/>
                </a:cxn>
                <a:cxn ang="0">
                  <a:pos x="42" y="64"/>
                </a:cxn>
                <a:cxn ang="0">
                  <a:pos x="48" y="61"/>
                </a:cxn>
                <a:cxn ang="0">
                  <a:pos x="52" y="56"/>
                </a:cxn>
                <a:cxn ang="0">
                  <a:pos x="56" y="52"/>
                </a:cxn>
                <a:cxn ang="0">
                  <a:pos x="59" y="46"/>
                </a:cxn>
                <a:cxn ang="0">
                  <a:pos x="61" y="40"/>
                </a:cxn>
                <a:cxn ang="0">
                  <a:pos x="61" y="33"/>
                </a:cxn>
                <a:cxn ang="0">
                  <a:pos x="61" y="26"/>
                </a:cxn>
                <a:cxn ang="0">
                  <a:pos x="59" y="20"/>
                </a:cxn>
                <a:cxn ang="0">
                  <a:pos x="56" y="14"/>
                </a:cxn>
                <a:cxn ang="0">
                  <a:pos x="52" y="10"/>
                </a:cxn>
                <a:cxn ang="0">
                  <a:pos x="48" y="5"/>
                </a:cxn>
                <a:cxn ang="0">
                  <a:pos x="42" y="2"/>
                </a:cxn>
                <a:cxn ang="0">
                  <a:pos x="37" y="0"/>
                </a:cxn>
                <a:cxn ang="0">
                  <a:pos x="30" y="0"/>
                </a:cxn>
                <a:cxn ang="0">
                  <a:pos x="24" y="0"/>
                </a:cxn>
                <a:cxn ang="0">
                  <a:pos x="18" y="2"/>
                </a:cxn>
                <a:cxn ang="0">
                  <a:pos x="13" y="5"/>
                </a:cxn>
                <a:cxn ang="0">
                  <a:pos x="9" y="10"/>
                </a:cxn>
                <a:cxn ang="0">
                  <a:pos x="5" y="14"/>
                </a:cxn>
                <a:cxn ang="0">
                  <a:pos x="2" y="20"/>
                </a:cxn>
                <a:cxn ang="0">
                  <a:pos x="0" y="26"/>
                </a:cxn>
                <a:cxn ang="0">
                  <a:pos x="0" y="33"/>
                </a:cxn>
                <a:cxn ang="0">
                  <a:pos x="0" y="40"/>
                </a:cxn>
                <a:cxn ang="0">
                  <a:pos x="2" y="46"/>
                </a:cxn>
                <a:cxn ang="0">
                  <a:pos x="5" y="52"/>
                </a:cxn>
                <a:cxn ang="0">
                  <a:pos x="9" y="56"/>
                </a:cxn>
                <a:cxn ang="0">
                  <a:pos x="13" y="61"/>
                </a:cxn>
                <a:cxn ang="0">
                  <a:pos x="18" y="64"/>
                </a:cxn>
                <a:cxn ang="0">
                  <a:pos x="24" y="66"/>
                </a:cxn>
                <a:cxn ang="0">
                  <a:pos x="30" y="66"/>
                </a:cxn>
              </a:cxnLst>
              <a:rect l="0" t="0" r="r" b="b"/>
              <a:pathLst>
                <a:path w="62" h="67">
                  <a:moveTo>
                    <a:pt x="30" y="66"/>
                  </a:moveTo>
                  <a:lnTo>
                    <a:pt x="30" y="66"/>
                  </a:lnTo>
                  <a:lnTo>
                    <a:pt x="37" y="66"/>
                  </a:lnTo>
                  <a:lnTo>
                    <a:pt x="42" y="64"/>
                  </a:lnTo>
                  <a:lnTo>
                    <a:pt x="48" y="61"/>
                  </a:lnTo>
                  <a:lnTo>
                    <a:pt x="52" y="56"/>
                  </a:lnTo>
                  <a:lnTo>
                    <a:pt x="56" y="52"/>
                  </a:lnTo>
                  <a:lnTo>
                    <a:pt x="59" y="46"/>
                  </a:lnTo>
                  <a:lnTo>
                    <a:pt x="61" y="40"/>
                  </a:lnTo>
                  <a:lnTo>
                    <a:pt x="61" y="33"/>
                  </a:lnTo>
                  <a:lnTo>
                    <a:pt x="61" y="26"/>
                  </a:lnTo>
                  <a:lnTo>
                    <a:pt x="59" y="20"/>
                  </a:lnTo>
                  <a:lnTo>
                    <a:pt x="56" y="14"/>
                  </a:lnTo>
                  <a:lnTo>
                    <a:pt x="52" y="10"/>
                  </a:lnTo>
                  <a:lnTo>
                    <a:pt x="48" y="5"/>
                  </a:lnTo>
                  <a:lnTo>
                    <a:pt x="42" y="2"/>
                  </a:lnTo>
                  <a:lnTo>
                    <a:pt x="37" y="0"/>
                  </a:lnTo>
                  <a:lnTo>
                    <a:pt x="30" y="0"/>
                  </a:lnTo>
                  <a:lnTo>
                    <a:pt x="24" y="0"/>
                  </a:lnTo>
                  <a:lnTo>
                    <a:pt x="18" y="2"/>
                  </a:lnTo>
                  <a:lnTo>
                    <a:pt x="13" y="5"/>
                  </a:lnTo>
                  <a:lnTo>
                    <a:pt x="9" y="10"/>
                  </a:lnTo>
                  <a:lnTo>
                    <a:pt x="5" y="14"/>
                  </a:lnTo>
                  <a:lnTo>
                    <a:pt x="2" y="20"/>
                  </a:lnTo>
                  <a:lnTo>
                    <a:pt x="0" y="26"/>
                  </a:lnTo>
                  <a:lnTo>
                    <a:pt x="0" y="33"/>
                  </a:lnTo>
                  <a:lnTo>
                    <a:pt x="0" y="40"/>
                  </a:lnTo>
                  <a:lnTo>
                    <a:pt x="2" y="46"/>
                  </a:lnTo>
                  <a:lnTo>
                    <a:pt x="5" y="52"/>
                  </a:lnTo>
                  <a:lnTo>
                    <a:pt x="9" y="56"/>
                  </a:lnTo>
                  <a:lnTo>
                    <a:pt x="13" y="61"/>
                  </a:lnTo>
                  <a:lnTo>
                    <a:pt x="18" y="64"/>
                  </a:lnTo>
                  <a:lnTo>
                    <a:pt x="24" y="66"/>
                  </a:lnTo>
                  <a:lnTo>
                    <a:pt x="30" y="66"/>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91" name="Freeform 259"/>
            <p:cNvSpPr>
              <a:spLocks/>
            </p:cNvSpPr>
            <p:nvPr/>
          </p:nvSpPr>
          <p:spPr bwMode="auto">
            <a:xfrm>
              <a:off x="4018" y="2079"/>
              <a:ext cx="38" cy="216"/>
            </a:xfrm>
            <a:custGeom>
              <a:avLst/>
              <a:gdLst/>
              <a:ahLst/>
              <a:cxnLst>
                <a:cxn ang="0">
                  <a:pos x="28" y="61"/>
                </a:cxn>
                <a:cxn ang="0">
                  <a:pos x="33" y="60"/>
                </a:cxn>
                <a:cxn ang="0">
                  <a:pos x="39" y="58"/>
                </a:cxn>
                <a:cxn ang="0">
                  <a:pos x="43" y="56"/>
                </a:cxn>
                <a:cxn ang="0">
                  <a:pos x="47" y="52"/>
                </a:cxn>
                <a:cxn ang="0">
                  <a:pos x="50" y="47"/>
                </a:cxn>
                <a:cxn ang="0">
                  <a:pos x="53" y="42"/>
                </a:cxn>
                <a:cxn ang="0">
                  <a:pos x="55" y="36"/>
                </a:cxn>
                <a:cxn ang="0">
                  <a:pos x="55" y="30"/>
                </a:cxn>
                <a:cxn ang="0">
                  <a:pos x="55" y="25"/>
                </a:cxn>
                <a:cxn ang="0">
                  <a:pos x="53" y="18"/>
                </a:cxn>
                <a:cxn ang="0">
                  <a:pos x="50" y="14"/>
                </a:cxn>
                <a:cxn ang="0">
                  <a:pos x="47" y="8"/>
                </a:cxn>
                <a:cxn ang="0">
                  <a:pos x="43" y="5"/>
                </a:cxn>
                <a:cxn ang="0">
                  <a:pos x="39" y="3"/>
                </a:cxn>
                <a:cxn ang="0">
                  <a:pos x="33" y="1"/>
                </a:cxn>
                <a:cxn ang="0">
                  <a:pos x="28" y="0"/>
                </a:cxn>
                <a:cxn ang="0">
                  <a:pos x="22" y="1"/>
                </a:cxn>
                <a:cxn ang="0">
                  <a:pos x="17" y="3"/>
                </a:cxn>
                <a:cxn ang="0">
                  <a:pos x="12" y="5"/>
                </a:cxn>
                <a:cxn ang="0">
                  <a:pos x="8" y="8"/>
                </a:cxn>
                <a:cxn ang="0">
                  <a:pos x="5" y="14"/>
                </a:cxn>
                <a:cxn ang="0">
                  <a:pos x="2" y="18"/>
                </a:cxn>
                <a:cxn ang="0">
                  <a:pos x="0" y="25"/>
                </a:cxn>
                <a:cxn ang="0">
                  <a:pos x="0" y="30"/>
                </a:cxn>
                <a:cxn ang="0">
                  <a:pos x="0" y="36"/>
                </a:cxn>
                <a:cxn ang="0">
                  <a:pos x="2" y="42"/>
                </a:cxn>
                <a:cxn ang="0">
                  <a:pos x="5" y="47"/>
                </a:cxn>
                <a:cxn ang="0">
                  <a:pos x="8" y="52"/>
                </a:cxn>
                <a:cxn ang="0">
                  <a:pos x="12" y="56"/>
                </a:cxn>
                <a:cxn ang="0">
                  <a:pos x="17" y="58"/>
                </a:cxn>
                <a:cxn ang="0">
                  <a:pos x="22" y="60"/>
                </a:cxn>
                <a:cxn ang="0">
                  <a:pos x="28" y="61"/>
                </a:cxn>
              </a:cxnLst>
              <a:rect l="0" t="0" r="r" b="b"/>
              <a:pathLst>
                <a:path w="56" h="62">
                  <a:moveTo>
                    <a:pt x="28" y="61"/>
                  </a:moveTo>
                  <a:lnTo>
                    <a:pt x="33" y="60"/>
                  </a:lnTo>
                  <a:lnTo>
                    <a:pt x="39" y="58"/>
                  </a:lnTo>
                  <a:lnTo>
                    <a:pt x="43" y="56"/>
                  </a:lnTo>
                  <a:lnTo>
                    <a:pt x="47" y="52"/>
                  </a:lnTo>
                  <a:lnTo>
                    <a:pt x="50" y="47"/>
                  </a:lnTo>
                  <a:lnTo>
                    <a:pt x="53" y="42"/>
                  </a:lnTo>
                  <a:lnTo>
                    <a:pt x="55" y="36"/>
                  </a:lnTo>
                  <a:lnTo>
                    <a:pt x="55" y="30"/>
                  </a:lnTo>
                  <a:lnTo>
                    <a:pt x="55" y="25"/>
                  </a:lnTo>
                  <a:lnTo>
                    <a:pt x="53" y="18"/>
                  </a:lnTo>
                  <a:lnTo>
                    <a:pt x="50" y="14"/>
                  </a:lnTo>
                  <a:lnTo>
                    <a:pt x="47" y="8"/>
                  </a:lnTo>
                  <a:lnTo>
                    <a:pt x="43" y="5"/>
                  </a:lnTo>
                  <a:lnTo>
                    <a:pt x="39" y="3"/>
                  </a:lnTo>
                  <a:lnTo>
                    <a:pt x="33" y="1"/>
                  </a:lnTo>
                  <a:lnTo>
                    <a:pt x="28" y="0"/>
                  </a:lnTo>
                  <a:lnTo>
                    <a:pt x="22" y="1"/>
                  </a:lnTo>
                  <a:lnTo>
                    <a:pt x="17" y="3"/>
                  </a:lnTo>
                  <a:lnTo>
                    <a:pt x="12" y="5"/>
                  </a:lnTo>
                  <a:lnTo>
                    <a:pt x="8" y="8"/>
                  </a:lnTo>
                  <a:lnTo>
                    <a:pt x="5" y="14"/>
                  </a:lnTo>
                  <a:lnTo>
                    <a:pt x="2" y="18"/>
                  </a:lnTo>
                  <a:lnTo>
                    <a:pt x="0" y="25"/>
                  </a:lnTo>
                  <a:lnTo>
                    <a:pt x="0" y="30"/>
                  </a:lnTo>
                  <a:lnTo>
                    <a:pt x="0" y="36"/>
                  </a:lnTo>
                  <a:lnTo>
                    <a:pt x="2" y="42"/>
                  </a:lnTo>
                  <a:lnTo>
                    <a:pt x="5" y="47"/>
                  </a:lnTo>
                  <a:lnTo>
                    <a:pt x="8" y="52"/>
                  </a:lnTo>
                  <a:lnTo>
                    <a:pt x="12" y="56"/>
                  </a:lnTo>
                  <a:lnTo>
                    <a:pt x="17" y="58"/>
                  </a:lnTo>
                  <a:lnTo>
                    <a:pt x="22" y="60"/>
                  </a:lnTo>
                  <a:lnTo>
                    <a:pt x="28" y="61"/>
                  </a:lnTo>
                </a:path>
              </a:pathLst>
            </a:custGeom>
            <a:solidFill>
              <a:srgbClr val="D9D9D9"/>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92" name="Freeform 260"/>
            <p:cNvSpPr>
              <a:spLocks/>
            </p:cNvSpPr>
            <p:nvPr/>
          </p:nvSpPr>
          <p:spPr bwMode="auto">
            <a:xfrm>
              <a:off x="4018" y="2079"/>
              <a:ext cx="42" cy="216"/>
            </a:xfrm>
            <a:custGeom>
              <a:avLst/>
              <a:gdLst/>
              <a:ahLst/>
              <a:cxnLst>
                <a:cxn ang="0">
                  <a:pos x="31" y="67"/>
                </a:cxn>
                <a:cxn ang="0">
                  <a:pos x="31" y="67"/>
                </a:cxn>
                <a:cxn ang="0">
                  <a:pos x="37" y="66"/>
                </a:cxn>
                <a:cxn ang="0">
                  <a:pos x="43" y="64"/>
                </a:cxn>
                <a:cxn ang="0">
                  <a:pos x="48" y="61"/>
                </a:cxn>
                <a:cxn ang="0">
                  <a:pos x="52" y="57"/>
                </a:cxn>
                <a:cxn ang="0">
                  <a:pos x="56" y="52"/>
                </a:cxn>
                <a:cxn ang="0">
                  <a:pos x="59" y="46"/>
                </a:cxn>
                <a:cxn ang="0">
                  <a:pos x="61" y="40"/>
                </a:cxn>
                <a:cxn ang="0">
                  <a:pos x="61" y="33"/>
                </a:cxn>
                <a:cxn ang="0">
                  <a:pos x="61" y="27"/>
                </a:cxn>
                <a:cxn ang="0">
                  <a:pos x="59" y="20"/>
                </a:cxn>
                <a:cxn ang="0">
                  <a:pos x="56" y="15"/>
                </a:cxn>
                <a:cxn ang="0">
                  <a:pos x="52" y="9"/>
                </a:cxn>
                <a:cxn ang="0">
                  <a:pos x="48" y="6"/>
                </a:cxn>
                <a:cxn ang="0">
                  <a:pos x="43" y="3"/>
                </a:cxn>
                <a:cxn ang="0">
                  <a:pos x="37" y="1"/>
                </a:cxn>
                <a:cxn ang="0">
                  <a:pos x="31" y="0"/>
                </a:cxn>
                <a:cxn ang="0">
                  <a:pos x="24" y="1"/>
                </a:cxn>
                <a:cxn ang="0">
                  <a:pos x="19" y="3"/>
                </a:cxn>
                <a:cxn ang="0">
                  <a:pos x="13" y="6"/>
                </a:cxn>
                <a:cxn ang="0">
                  <a:pos x="9" y="9"/>
                </a:cxn>
                <a:cxn ang="0">
                  <a:pos x="5" y="15"/>
                </a:cxn>
                <a:cxn ang="0">
                  <a:pos x="2" y="20"/>
                </a:cxn>
                <a:cxn ang="0">
                  <a:pos x="0" y="27"/>
                </a:cxn>
                <a:cxn ang="0">
                  <a:pos x="0" y="33"/>
                </a:cxn>
                <a:cxn ang="0">
                  <a:pos x="0" y="40"/>
                </a:cxn>
                <a:cxn ang="0">
                  <a:pos x="2" y="46"/>
                </a:cxn>
                <a:cxn ang="0">
                  <a:pos x="5" y="52"/>
                </a:cxn>
                <a:cxn ang="0">
                  <a:pos x="9" y="57"/>
                </a:cxn>
                <a:cxn ang="0">
                  <a:pos x="13" y="61"/>
                </a:cxn>
                <a:cxn ang="0">
                  <a:pos x="19" y="64"/>
                </a:cxn>
                <a:cxn ang="0">
                  <a:pos x="24" y="66"/>
                </a:cxn>
                <a:cxn ang="0">
                  <a:pos x="31" y="67"/>
                </a:cxn>
              </a:cxnLst>
              <a:rect l="0" t="0" r="r" b="b"/>
              <a:pathLst>
                <a:path w="62" h="68">
                  <a:moveTo>
                    <a:pt x="31" y="67"/>
                  </a:moveTo>
                  <a:lnTo>
                    <a:pt x="31" y="67"/>
                  </a:lnTo>
                  <a:lnTo>
                    <a:pt x="37" y="66"/>
                  </a:lnTo>
                  <a:lnTo>
                    <a:pt x="43" y="64"/>
                  </a:lnTo>
                  <a:lnTo>
                    <a:pt x="48" y="61"/>
                  </a:lnTo>
                  <a:lnTo>
                    <a:pt x="52" y="57"/>
                  </a:lnTo>
                  <a:lnTo>
                    <a:pt x="56" y="52"/>
                  </a:lnTo>
                  <a:lnTo>
                    <a:pt x="59" y="46"/>
                  </a:lnTo>
                  <a:lnTo>
                    <a:pt x="61" y="40"/>
                  </a:lnTo>
                  <a:lnTo>
                    <a:pt x="61" y="33"/>
                  </a:lnTo>
                  <a:lnTo>
                    <a:pt x="61" y="27"/>
                  </a:lnTo>
                  <a:lnTo>
                    <a:pt x="59" y="20"/>
                  </a:lnTo>
                  <a:lnTo>
                    <a:pt x="56" y="15"/>
                  </a:lnTo>
                  <a:lnTo>
                    <a:pt x="52" y="9"/>
                  </a:lnTo>
                  <a:lnTo>
                    <a:pt x="48" y="6"/>
                  </a:lnTo>
                  <a:lnTo>
                    <a:pt x="43" y="3"/>
                  </a:lnTo>
                  <a:lnTo>
                    <a:pt x="37" y="1"/>
                  </a:lnTo>
                  <a:lnTo>
                    <a:pt x="31" y="0"/>
                  </a:lnTo>
                  <a:lnTo>
                    <a:pt x="24" y="1"/>
                  </a:lnTo>
                  <a:lnTo>
                    <a:pt x="19" y="3"/>
                  </a:lnTo>
                  <a:lnTo>
                    <a:pt x="13" y="6"/>
                  </a:lnTo>
                  <a:lnTo>
                    <a:pt x="9" y="9"/>
                  </a:lnTo>
                  <a:lnTo>
                    <a:pt x="5" y="15"/>
                  </a:lnTo>
                  <a:lnTo>
                    <a:pt x="2" y="20"/>
                  </a:lnTo>
                  <a:lnTo>
                    <a:pt x="0" y="27"/>
                  </a:lnTo>
                  <a:lnTo>
                    <a:pt x="0" y="33"/>
                  </a:lnTo>
                  <a:lnTo>
                    <a:pt x="0" y="40"/>
                  </a:lnTo>
                  <a:lnTo>
                    <a:pt x="2" y="46"/>
                  </a:lnTo>
                  <a:lnTo>
                    <a:pt x="5" y="52"/>
                  </a:lnTo>
                  <a:lnTo>
                    <a:pt x="9" y="57"/>
                  </a:lnTo>
                  <a:lnTo>
                    <a:pt x="13" y="61"/>
                  </a:lnTo>
                  <a:lnTo>
                    <a:pt x="19" y="64"/>
                  </a:lnTo>
                  <a:lnTo>
                    <a:pt x="24" y="66"/>
                  </a:lnTo>
                  <a:lnTo>
                    <a:pt x="31" y="6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93" name="Freeform 261"/>
            <p:cNvSpPr>
              <a:spLocks/>
            </p:cNvSpPr>
            <p:nvPr/>
          </p:nvSpPr>
          <p:spPr bwMode="auto">
            <a:xfrm>
              <a:off x="3808" y="1940"/>
              <a:ext cx="267" cy="216"/>
            </a:xfrm>
            <a:custGeom>
              <a:avLst/>
              <a:gdLst/>
              <a:ahLst/>
              <a:cxnLst>
                <a:cxn ang="0">
                  <a:pos x="68" y="230"/>
                </a:cxn>
                <a:cxn ang="0">
                  <a:pos x="30" y="236"/>
                </a:cxn>
                <a:cxn ang="0">
                  <a:pos x="1" y="274"/>
                </a:cxn>
                <a:cxn ang="0">
                  <a:pos x="1" y="305"/>
                </a:cxn>
                <a:cxn ang="0">
                  <a:pos x="11" y="328"/>
                </a:cxn>
                <a:cxn ang="0">
                  <a:pos x="26" y="345"/>
                </a:cxn>
                <a:cxn ang="0">
                  <a:pos x="41" y="357"/>
                </a:cxn>
                <a:cxn ang="0">
                  <a:pos x="56" y="365"/>
                </a:cxn>
                <a:cxn ang="0">
                  <a:pos x="70" y="376"/>
                </a:cxn>
                <a:cxn ang="0">
                  <a:pos x="96" y="402"/>
                </a:cxn>
                <a:cxn ang="0">
                  <a:pos x="127" y="439"/>
                </a:cxn>
                <a:cxn ang="0">
                  <a:pos x="157" y="483"/>
                </a:cxn>
                <a:cxn ang="0">
                  <a:pos x="177" y="528"/>
                </a:cxn>
                <a:cxn ang="0">
                  <a:pos x="181" y="580"/>
                </a:cxn>
                <a:cxn ang="0">
                  <a:pos x="181" y="612"/>
                </a:cxn>
                <a:cxn ang="0">
                  <a:pos x="181" y="613"/>
                </a:cxn>
                <a:cxn ang="0">
                  <a:pos x="213" y="615"/>
                </a:cxn>
                <a:cxn ang="0">
                  <a:pos x="214" y="596"/>
                </a:cxn>
                <a:cxn ang="0">
                  <a:pos x="215" y="537"/>
                </a:cxn>
                <a:cxn ang="0">
                  <a:pos x="228" y="481"/>
                </a:cxn>
                <a:cxn ang="0">
                  <a:pos x="255" y="437"/>
                </a:cxn>
                <a:cxn ang="0">
                  <a:pos x="285" y="403"/>
                </a:cxn>
                <a:cxn ang="0">
                  <a:pos x="312" y="379"/>
                </a:cxn>
                <a:cxn ang="0">
                  <a:pos x="329" y="367"/>
                </a:cxn>
                <a:cxn ang="0">
                  <a:pos x="342" y="360"/>
                </a:cxn>
                <a:cxn ang="0">
                  <a:pos x="358" y="351"/>
                </a:cxn>
                <a:cxn ang="0">
                  <a:pos x="374" y="337"/>
                </a:cxn>
                <a:cxn ang="0">
                  <a:pos x="386" y="317"/>
                </a:cxn>
                <a:cxn ang="0">
                  <a:pos x="389" y="289"/>
                </a:cxn>
                <a:cxn ang="0">
                  <a:pos x="375" y="248"/>
                </a:cxn>
                <a:cxn ang="0">
                  <a:pos x="345" y="230"/>
                </a:cxn>
                <a:cxn ang="0">
                  <a:pos x="328" y="229"/>
                </a:cxn>
                <a:cxn ang="0">
                  <a:pos x="308" y="152"/>
                </a:cxn>
                <a:cxn ang="0">
                  <a:pos x="299" y="121"/>
                </a:cxn>
                <a:cxn ang="0">
                  <a:pos x="283" y="79"/>
                </a:cxn>
                <a:cxn ang="0">
                  <a:pos x="261" y="37"/>
                </a:cxn>
                <a:cxn ang="0">
                  <a:pos x="231" y="7"/>
                </a:cxn>
                <a:cxn ang="0">
                  <a:pos x="204" y="1"/>
                </a:cxn>
                <a:cxn ang="0">
                  <a:pos x="182" y="15"/>
                </a:cxn>
                <a:cxn ang="0">
                  <a:pos x="159" y="40"/>
                </a:cxn>
                <a:cxn ang="0">
                  <a:pos x="136" y="66"/>
                </a:cxn>
                <a:cxn ang="0">
                  <a:pos x="119" y="88"/>
                </a:cxn>
                <a:cxn ang="0">
                  <a:pos x="113" y="97"/>
                </a:cxn>
                <a:cxn ang="0">
                  <a:pos x="83" y="158"/>
                </a:cxn>
                <a:cxn ang="0">
                  <a:pos x="77" y="183"/>
                </a:cxn>
                <a:cxn ang="0">
                  <a:pos x="79" y="232"/>
                </a:cxn>
              </a:cxnLst>
              <a:rect l="0" t="0" r="r" b="b"/>
              <a:pathLst>
                <a:path w="390" h="616">
                  <a:moveTo>
                    <a:pt x="79" y="232"/>
                  </a:moveTo>
                  <a:lnTo>
                    <a:pt x="76" y="231"/>
                  </a:lnTo>
                  <a:lnTo>
                    <a:pt x="68" y="230"/>
                  </a:lnTo>
                  <a:lnTo>
                    <a:pt x="56" y="230"/>
                  </a:lnTo>
                  <a:lnTo>
                    <a:pt x="43" y="232"/>
                  </a:lnTo>
                  <a:lnTo>
                    <a:pt x="30" y="236"/>
                  </a:lnTo>
                  <a:lnTo>
                    <a:pt x="17" y="244"/>
                  </a:lnTo>
                  <a:lnTo>
                    <a:pt x="6" y="256"/>
                  </a:lnTo>
                  <a:lnTo>
                    <a:pt x="1" y="274"/>
                  </a:lnTo>
                  <a:lnTo>
                    <a:pt x="0" y="285"/>
                  </a:lnTo>
                  <a:lnTo>
                    <a:pt x="0" y="295"/>
                  </a:lnTo>
                  <a:lnTo>
                    <a:pt x="1" y="305"/>
                  </a:lnTo>
                  <a:lnTo>
                    <a:pt x="4" y="313"/>
                  </a:lnTo>
                  <a:lnTo>
                    <a:pt x="7" y="321"/>
                  </a:lnTo>
                  <a:lnTo>
                    <a:pt x="11" y="328"/>
                  </a:lnTo>
                  <a:lnTo>
                    <a:pt x="15" y="334"/>
                  </a:lnTo>
                  <a:lnTo>
                    <a:pt x="20" y="340"/>
                  </a:lnTo>
                  <a:lnTo>
                    <a:pt x="26" y="345"/>
                  </a:lnTo>
                  <a:lnTo>
                    <a:pt x="31" y="349"/>
                  </a:lnTo>
                  <a:lnTo>
                    <a:pt x="36" y="354"/>
                  </a:lnTo>
                  <a:lnTo>
                    <a:pt x="41" y="357"/>
                  </a:lnTo>
                  <a:lnTo>
                    <a:pt x="47" y="359"/>
                  </a:lnTo>
                  <a:lnTo>
                    <a:pt x="52" y="362"/>
                  </a:lnTo>
                  <a:lnTo>
                    <a:pt x="56" y="365"/>
                  </a:lnTo>
                  <a:lnTo>
                    <a:pt x="60" y="367"/>
                  </a:lnTo>
                  <a:lnTo>
                    <a:pt x="64" y="370"/>
                  </a:lnTo>
                  <a:lnTo>
                    <a:pt x="70" y="376"/>
                  </a:lnTo>
                  <a:lnTo>
                    <a:pt x="77" y="383"/>
                  </a:lnTo>
                  <a:lnTo>
                    <a:pt x="86" y="392"/>
                  </a:lnTo>
                  <a:lnTo>
                    <a:pt x="96" y="402"/>
                  </a:lnTo>
                  <a:lnTo>
                    <a:pt x="106" y="413"/>
                  </a:lnTo>
                  <a:lnTo>
                    <a:pt x="116" y="426"/>
                  </a:lnTo>
                  <a:lnTo>
                    <a:pt x="127" y="439"/>
                  </a:lnTo>
                  <a:lnTo>
                    <a:pt x="138" y="453"/>
                  </a:lnTo>
                  <a:lnTo>
                    <a:pt x="148" y="467"/>
                  </a:lnTo>
                  <a:lnTo>
                    <a:pt x="157" y="483"/>
                  </a:lnTo>
                  <a:lnTo>
                    <a:pt x="165" y="498"/>
                  </a:lnTo>
                  <a:lnTo>
                    <a:pt x="171" y="513"/>
                  </a:lnTo>
                  <a:lnTo>
                    <a:pt x="177" y="528"/>
                  </a:lnTo>
                  <a:lnTo>
                    <a:pt x="180" y="544"/>
                  </a:lnTo>
                  <a:lnTo>
                    <a:pt x="181" y="558"/>
                  </a:lnTo>
                  <a:lnTo>
                    <a:pt x="181" y="580"/>
                  </a:lnTo>
                  <a:lnTo>
                    <a:pt x="181" y="596"/>
                  </a:lnTo>
                  <a:lnTo>
                    <a:pt x="181" y="606"/>
                  </a:lnTo>
                  <a:lnTo>
                    <a:pt x="181" y="612"/>
                  </a:lnTo>
                  <a:lnTo>
                    <a:pt x="181" y="615"/>
                  </a:lnTo>
                  <a:lnTo>
                    <a:pt x="181" y="614"/>
                  </a:lnTo>
                  <a:lnTo>
                    <a:pt x="181" y="613"/>
                  </a:lnTo>
                  <a:lnTo>
                    <a:pt x="213" y="613"/>
                  </a:lnTo>
                  <a:lnTo>
                    <a:pt x="213" y="614"/>
                  </a:lnTo>
                  <a:lnTo>
                    <a:pt x="213" y="615"/>
                  </a:lnTo>
                  <a:lnTo>
                    <a:pt x="214" y="612"/>
                  </a:lnTo>
                  <a:lnTo>
                    <a:pt x="214" y="606"/>
                  </a:lnTo>
                  <a:lnTo>
                    <a:pt x="214" y="596"/>
                  </a:lnTo>
                  <a:lnTo>
                    <a:pt x="214" y="580"/>
                  </a:lnTo>
                  <a:lnTo>
                    <a:pt x="214" y="558"/>
                  </a:lnTo>
                  <a:lnTo>
                    <a:pt x="215" y="537"/>
                  </a:lnTo>
                  <a:lnTo>
                    <a:pt x="218" y="517"/>
                  </a:lnTo>
                  <a:lnTo>
                    <a:pt x="223" y="499"/>
                  </a:lnTo>
                  <a:lnTo>
                    <a:pt x="228" y="481"/>
                  </a:lnTo>
                  <a:lnTo>
                    <a:pt x="236" y="465"/>
                  </a:lnTo>
                  <a:lnTo>
                    <a:pt x="245" y="451"/>
                  </a:lnTo>
                  <a:lnTo>
                    <a:pt x="255" y="437"/>
                  </a:lnTo>
                  <a:lnTo>
                    <a:pt x="265" y="424"/>
                  </a:lnTo>
                  <a:lnTo>
                    <a:pt x="275" y="413"/>
                  </a:lnTo>
                  <a:lnTo>
                    <a:pt x="285" y="403"/>
                  </a:lnTo>
                  <a:lnTo>
                    <a:pt x="294" y="394"/>
                  </a:lnTo>
                  <a:lnTo>
                    <a:pt x="303" y="386"/>
                  </a:lnTo>
                  <a:lnTo>
                    <a:pt x="312" y="379"/>
                  </a:lnTo>
                  <a:lnTo>
                    <a:pt x="319" y="374"/>
                  </a:lnTo>
                  <a:lnTo>
                    <a:pt x="325" y="370"/>
                  </a:lnTo>
                  <a:lnTo>
                    <a:pt x="329" y="367"/>
                  </a:lnTo>
                  <a:lnTo>
                    <a:pt x="333" y="365"/>
                  </a:lnTo>
                  <a:lnTo>
                    <a:pt x="337" y="363"/>
                  </a:lnTo>
                  <a:lnTo>
                    <a:pt x="342" y="360"/>
                  </a:lnTo>
                  <a:lnTo>
                    <a:pt x="347" y="358"/>
                  </a:lnTo>
                  <a:lnTo>
                    <a:pt x="353" y="355"/>
                  </a:lnTo>
                  <a:lnTo>
                    <a:pt x="358" y="351"/>
                  </a:lnTo>
                  <a:lnTo>
                    <a:pt x="363" y="347"/>
                  </a:lnTo>
                  <a:lnTo>
                    <a:pt x="369" y="342"/>
                  </a:lnTo>
                  <a:lnTo>
                    <a:pt x="374" y="337"/>
                  </a:lnTo>
                  <a:lnTo>
                    <a:pt x="379" y="331"/>
                  </a:lnTo>
                  <a:lnTo>
                    <a:pt x="382" y="324"/>
                  </a:lnTo>
                  <a:lnTo>
                    <a:pt x="386" y="317"/>
                  </a:lnTo>
                  <a:lnTo>
                    <a:pt x="388" y="309"/>
                  </a:lnTo>
                  <a:lnTo>
                    <a:pt x="389" y="299"/>
                  </a:lnTo>
                  <a:lnTo>
                    <a:pt x="389" y="289"/>
                  </a:lnTo>
                  <a:lnTo>
                    <a:pt x="388" y="279"/>
                  </a:lnTo>
                  <a:lnTo>
                    <a:pt x="383" y="260"/>
                  </a:lnTo>
                  <a:lnTo>
                    <a:pt x="375" y="248"/>
                  </a:lnTo>
                  <a:lnTo>
                    <a:pt x="365" y="239"/>
                  </a:lnTo>
                  <a:lnTo>
                    <a:pt x="356" y="233"/>
                  </a:lnTo>
                  <a:lnTo>
                    <a:pt x="345" y="230"/>
                  </a:lnTo>
                  <a:lnTo>
                    <a:pt x="336" y="229"/>
                  </a:lnTo>
                  <a:lnTo>
                    <a:pt x="330" y="229"/>
                  </a:lnTo>
                  <a:lnTo>
                    <a:pt x="328" y="229"/>
                  </a:lnTo>
                  <a:lnTo>
                    <a:pt x="309" y="157"/>
                  </a:lnTo>
                  <a:lnTo>
                    <a:pt x="309" y="156"/>
                  </a:lnTo>
                  <a:lnTo>
                    <a:pt x="308" y="152"/>
                  </a:lnTo>
                  <a:lnTo>
                    <a:pt x="305" y="144"/>
                  </a:lnTo>
                  <a:lnTo>
                    <a:pt x="302" y="133"/>
                  </a:lnTo>
                  <a:lnTo>
                    <a:pt x="299" y="121"/>
                  </a:lnTo>
                  <a:lnTo>
                    <a:pt x="294" y="108"/>
                  </a:lnTo>
                  <a:lnTo>
                    <a:pt x="290" y="94"/>
                  </a:lnTo>
                  <a:lnTo>
                    <a:pt x="283" y="79"/>
                  </a:lnTo>
                  <a:lnTo>
                    <a:pt x="277" y="64"/>
                  </a:lnTo>
                  <a:lnTo>
                    <a:pt x="269" y="50"/>
                  </a:lnTo>
                  <a:lnTo>
                    <a:pt x="261" y="37"/>
                  </a:lnTo>
                  <a:lnTo>
                    <a:pt x="252" y="25"/>
                  </a:lnTo>
                  <a:lnTo>
                    <a:pt x="242" y="14"/>
                  </a:lnTo>
                  <a:lnTo>
                    <a:pt x="231" y="7"/>
                  </a:lnTo>
                  <a:lnTo>
                    <a:pt x="221" y="1"/>
                  </a:lnTo>
                  <a:lnTo>
                    <a:pt x="209" y="0"/>
                  </a:lnTo>
                  <a:lnTo>
                    <a:pt x="204" y="1"/>
                  </a:lnTo>
                  <a:lnTo>
                    <a:pt x="197" y="4"/>
                  </a:lnTo>
                  <a:lnTo>
                    <a:pt x="190" y="9"/>
                  </a:lnTo>
                  <a:lnTo>
                    <a:pt x="182" y="15"/>
                  </a:lnTo>
                  <a:lnTo>
                    <a:pt x="174" y="23"/>
                  </a:lnTo>
                  <a:lnTo>
                    <a:pt x="166" y="31"/>
                  </a:lnTo>
                  <a:lnTo>
                    <a:pt x="159" y="40"/>
                  </a:lnTo>
                  <a:lnTo>
                    <a:pt x="151" y="49"/>
                  </a:lnTo>
                  <a:lnTo>
                    <a:pt x="143" y="57"/>
                  </a:lnTo>
                  <a:lnTo>
                    <a:pt x="136" y="66"/>
                  </a:lnTo>
                  <a:lnTo>
                    <a:pt x="130" y="74"/>
                  </a:lnTo>
                  <a:lnTo>
                    <a:pt x="124" y="82"/>
                  </a:lnTo>
                  <a:lnTo>
                    <a:pt x="119" y="88"/>
                  </a:lnTo>
                  <a:lnTo>
                    <a:pt x="116" y="93"/>
                  </a:lnTo>
                  <a:lnTo>
                    <a:pt x="113" y="96"/>
                  </a:lnTo>
                  <a:lnTo>
                    <a:pt x="113" y="97"/>
                  </a:lnTo>
                  <a:lnTo>
                    <a:pt x="85" y="154"/>
                  </a:lnTo>
                  <a:lnTo>
                    <a:pt x="84" y="155"/>
                  </a:lnTo>
                  <a:lnTo>
                    <a:pt x="83" y="158"/>
                  </a:lnTo>
                  <a:lnTo>
                    <a:pt x="81" y="164"/>
                  </a:lnTo>
                  <a:lnTo>
                    <a:pt x="79" y="172"/>
                  </a:lnTo>
                  <a:lnTo>
                    <a:pt x="77" y="183"/>
                  </a:lnTo>
                  <a:lnTo>
                    <a:pt x="77" y="196"/>
                  </a:lnTo>
                  <a:lnTo>
                    <a:pt x="77" y="212"/>
                  </a:lnTo>
                  <a:lnTo>
                    <a:pt x="79" y="232"/>
                  </a:lnTo>
                </a:path>
              </a:pathLst>
            </a:custGeom>
            <a:solidFill>
              <a:srgbClr val="FDE3BA"/>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94" name="Freeform 262"/>
            <p:cNvSpPr>
              <a:spLocks/>
            </p:cNvSpPr>
            <p:nvPr/>
          </p:nvSpPr>
          <p:spPr bwMode="auto">
            <a:xfrm>
              <a:off x="3808" y="1940"/>
              <a:ext cx="271" cy="216"/>
            </a:xfrm>
            <a:custGeom>
              <a:avLst/>
              <a:gdLst/>
              <a:ahLst/>
              <a:cxnLst>
                <a:cxn ang="0">
                  <a:pos x="77" y="233"/>
                </a:cxn>
                <a:cxn ang="0">
                  <a:pos x="44" y="234"/>
                </a:cxn>
                <a:cxn ang="0">
                  <a:pos x="6" y="259"/>
                </a:cxn>
                <a:cxn ang="0">
                  <a:pos x="0" y="298"/>
                </a:cxn>
                <a:cxn ang="0">
                  <a:pos x="7" y="324"/>
                </a:cxn>
                <a:cxn ang="0">
                  <a:pos x="20" y="343"/>
                </a:cxn>
                <a:cxn ang="0">
                  <a:pos x="37" y="357"/>
                </a:cxn>
                <a:cxn ang="0">
                  <a:pos x="53" y="366"/>
                </a:cxn>
                <a:cxn ang="0">
                  <a:pos x="65" y="374"/>
                </a:cxn>
                <a:cxn ang="0">
                  <a:pos x="87" y="396"/>
                </a:cxn>
                <a:cxn ang="0">
                  <a:pos x="118" y="430"/>
                </a:cxn>
                <a:cxn ang="0">
                  <a:pos x="150" y="472"/>
                </a:cxn>
                <a:cxn ang="0">
                  <a:pos x="174" y="518"/>
                </a:cxn>
                <a:cxn ang="0">
                  <a:pos x="184" y="563"/>
                </a:cxn>
                <a:cxn ang="0">
                  <a:pos x="184" y="612"/>
                </a:cxn>
                <a:cxn ang="0">
                  <a:pos x="184" y="620"/>
                </a:cxn>
                <a:cxn ang="0">
                  <a:pos x="216" y="620"/>
                </a:cxn>
                <a:cxn ang="0">
                  <a:pos x="217" y="612"/>
                </a:cxn>
                <a:cxn ang="0">
                  <a:pos x="217" y="563"/>
                </a:cxn>
                <a:cxn ang="0">
                  <a:pos x="226" y="504"/>
                </a:cxn>
                <a:cxn ang="0">
                  <a:pos x="249" y="455"/>
                </a:cxn>
                <a:cxn ang="0">
                  <a:pos x="279" y="417"/>
                </a:cxn>
                <a:cxn ang="0">
                  <a:pos x="308" y="390"/>
                </a:cxn>
                <a:cxn ang="0">
                  <a:pos x="330" y="374"/>
                </a:cxn>
                <a:cxn ang="0">
                  <a:pos x="342" y="367"/>
                </a:cxn>
                <a:cxn ang="0">
                  <a:pos x="358" y="358"/>
                </a:cxn>
                <a:cxn ang="0">
                  <a:pos x="375" y="345"/>
                </a:cxn>
                <a:cxn ang="0">
                  <a:pos x="388" y="327"/>
                </a:cxn>
                <a:cxn ang="0">
                  <a:pos x="395" y="302"/>
                </a:cxn>
                <a:cxn ang="0">
                  <a:pos x="389" y="263"/>
                </a:cxn>
                <a:cxn ang="0">
                  <a:pos x="361" y="235"/>
                </a:cxn>
                <a:cxn ang="0">
                  <a:pos x="335" y="231"/>
                </a:cxn>
                <a:cxn ang="0">
                  <a:pos x="314" y="158"/>
                </a:cxn>
                <a:cxn ang="0">
                  <a:pos x="307" y="134"/>
                </a:cxn>
                <a:cxn ang="0">
                  <a:pos x="294" y="95"/>
                </a:cxn>
                <a:cxn ang="0">
                  <a:pos x="273" y="50"/>
                </a:cxn>
                <a:cxn ang="0">
                  <a:pos x="246" y="14"/>
                </a:cxn>
                <a:cxn ang="0">
                  <a:pos x="212" y="0"/>
                </a:cxn>
                <a:cxn ang="0">
                  <a:pos x="193" y="9"/>
                </a:cxn>
                <a:cxn ang="0">
                  <a:pos x="169" y="31"/>
                </a:cxn>
                <a:cxn ang="0">
                  <a:pos x="145" y="58"/>
                </a:cxn>
                <a:cxn ang="0">
                  <a:pos x="126" y="83"/>
                </a:cxn>
                <a:cxn ang="0">
                  <a:pos x="115" y="97"/>
                </a:cxn>
                <a:cxn ang="0">
                  <a:pos x="85" y="157"/>
                </a:cxn>
                <a:cxn ang="0">
                  <a:pos x="80" y="174"/>
                </a:cxn>
                <a:cxn ang="0">
                  <a:pos x="78" y="214"/>
                </a:cxn>
              </a:cxnLst>
              <a:rect l="0" t="0" r="r" b="b"/>
              <a:pathLst>
                <a:path w="396" h="622">
                  <a:moveTo>
                    <a:pt x="80" y="234"/>
                  </a:moveTo>
                  <a:lnTo>
                    <a:pt x="80" y="234"/>
                  </a:lnTo>
                  <a:lnTo>
                    <a:pt x="77" y="233"/>
                  </a:lnTo>
                  <a:lnTo>
                    <a:pt x="69" y="232"/>
                  </a:lnTo>
                  <a:lnTo>
                    <a:pt x="57" y="232"/>
                  </a:lnTo>
                  <a:lnTo>
                    <a:pt x="44" y="234"/>
                  </a:lnTo>
                  <a:lnTo>
                    <a:pt x="30" y="238"/>
                  </a:lnTo>
                  <a:lnTo>
                    <a:pt x="17" y="246"/>
                  </a:lnTo>
                  <a:lnTo>
                    <a:pt x="6" y="259"/>
                  </a:lnTo>
                  <a:lnTo>
                    <a:pt x="1" y="277"/>
                  </a:lnTo>
                  <a:lnTo>
                    <a:pt x="0" y="288"/>
                  </a:lnTo>
                  <a:lnTo>
                    <a:pt x="0" y="298"/>
                  </a:lnTo>
                  <a:lnTo>
                    <a:pt x="1" y="308"/>
                  </a:lnTo>
                  <a:lnTo>
                    <a:pt x="4" y="316"/>
                  </a:lnTo>
                  <a:lnTo>
                    <a:pt x="7" y="324"/>
                  </a:lnTo>
                  <a:lnTo>
                    <a:pt x="11" y="331"/>
                  </a:lnTo>
                  <a:lnTo>
                    <a:pt x="15" y="337"/>
                  </a:lnTo>
                  <a:lnTo>
                    <a:pt x="20" y="343"/>
                  </a:lnTo>
                  <a:lnTo>
                    <a:pt x="26" y="348"/>
                  </a:lnTo>
                  <a:lnTo>
                    <a:pt x="31" y="352"/>
                  </a:lnTo>
                  <a:lnTo>
                    <a:pt x="37" y="357"/>
                  </a:lnTo>
                  <a:lnTo>
                    <a:pt x="42" y="360"/>
                  </a:lnTo>
                  <a:lnTo>
                    <a:pt x="48" y="363"/>
                  </a:lnTo>
                  <a:lnTo>
                    <a:pt x="53" y="366"/>
                  </a:lnTo>
                  <a:lnTo>
                    <a:pt x="57" y="369"/>
                  </a:lnTo>
                  <a:lnTo>
                    <a:pt x="61" y="371"/>
                  </a:lnTo>
                  <a:lnTo>
                    <a:pt x="65" y="374"/>
                  </a:lnTo>
                  <a:lnTo>
                    <a:pt x="71" y="380"/>
                  </a:lnTo>
                  <a:lnTo>
                    <a:pt x="78" y="387"/>
                  </a:lnTo>
                  <a:lnTo>
                    <a:pt x="87" y="396"/>
                  </a:lnTo>
                  <a:lnTo>
                    <a:pt x="97" y="406"/>
                  </a:lnTo>
                  <a:lnTo>
                    <a:pt x="108" y="417"/>
                  </a:lnTo>
                  <a:lnTo>
                    <a:pt x="118" y="430"/>
                  </a:lnTo>
                  <a:lnTo>
                    <a:pt x="129" y="443"/>
                  </a:lnTo>
                  <a:lnTo>
                    <a:pt x="140" y="457"/>
                  </a:lnTo>
                  <a:lnTo>
                    <a:pt x="150" y="472"/>
                  </a:lnTo>
                  <a:lnTo>
                    <a:pt x="159" y="488"/>
                  </a:lnTo>
                  <a:lnTo>
                    <a:pt x="168" y="503"/>
                  </a:lnTo>
                  <a:lnTo>
                    <a:pt x="174" y="518"/>
                  </a:lnTo>
                  <a:lnTo>
                    <a:pt x="180" y="533"/>
                  </a:lnTo>
                  <a:lnTo>
                    <a:pt x="183" y="549"/>
                  </a:lnTo>
                  <a:lnTo>
                    <a:pt x="184" y="563"/>
                  </a:lnTo>
                  <a:lnTo>
                    <a:pt x="184" y="586"/>
                  </a:lnTo>
                  <a:lnTo>
                    <a:pt x="184" y="602"/>
                  </a:lnTo>
                  <a:lnTo>
                    <a:pt x="184" y="612"/>
                  </a:lnTo>
                  <a:lnTo>
                    <a:pt x="184" y="618"/>
                  </a:lnTo>
                  <a:lnTo>
                    <a:pt x="184" y="621"/>
                  </a:lnTo>
                  <a:lnTo>
                    <a:pt x="184" y="620"/>
                  </a:lnTo>
                  <a:lnTo>
                    <a:pt x="184" y="619"/>
                  </a:lnTo>
                  <a:lnTo>
                    <a:pt x="216" y="619"/>
                  </a:lnTo>
                  <a:lnTo>
                    <a:pt x="216" y="620"/>
                  </a:lnTo>
                  <a:lnTo>
                    <a:pt x="216" y="621"/>
                  </a:lnTo>
                  <a:lnTo>
                    <a:pt x="217" y="618"/>
                  </a:lnTo>
                  <a:lnTo>
                    <a:pt x="217" y="612"/>
                  </a:lnTo>
                  <a:lnTo>
                    <a:pt x="217" y="602"/>
                  </a:lnTo>
                  <a:lnTo>
                    <a:pt x="217" y="586"/>
                  </a:lnTo>
                  <a:lnTo>
                    <a:pt x="217" y="563"/>
                  </a:lnTo>
                  <a:lnTo>
                    <a:pt x="218" y="542"/>
                  </a:lnTo>
                  <a:lnTo>
                    <a:pt x="221" y="522"/>
                  </a:lnTo>
                  <a:lnTo>
                    <a:pt x="226" y="504"/>
                  </a:lnTo>
                  <a:lnTo>
                    <a:pt x="232" y="486"/>
                  </a:lnTo>
                  <a:lnTo>
                    <a:pt x="240" y="470"/>
                  </a:lnTo>
                  <a:lnTo>
                    <a:pt x="249" y="455"/>
                  </a:lnTo>
                  <a:lnTo>
                    <a:pt x="259" y="441"/>
                  </a:lnTo>
                  <a:lnTo>
                    <a:pt x="269" y="428"/>
                  </a:lnTo>
                  <a:lnTo>
                    <a:pt x="279" y="417"/>
                  </a:lnTo>
                  <a:lnTo>
                    <a:pt x="289" y="407"/>
                  </a:lnTo>
                  <a:lnTo>
                    <a:pt x="299" y="398"/>
                  </a:lnTo>
                  <a:lnTo>
                    <a:pt x="308" y="390"/>
                  </a:lnTo>
                  <a:lnTo>
                    <a:pt x="317" y="383"/>
                  </a:lnTo>
                  <a:lnTo>
                    <a:pt x="324" y="378"/>
                  </a:lnTo>
                  <a:lnTo>
                    <a:pt x="330" y="374"/>
                  </a:lnTo>
                  <a:lnTo>
                    <a:pt x="334" y="371"/>
                  </a:lnTo>
                  <a:lnTo>
                    <a:pt x="338" y="369"/>
                  </a:lnTo>
                  <a:lnTo>
                    <a:pt x="342" y="367"/>
                  </a:lnTo>
                  <a:lnTo>
                    <a:pt x="347" y="364"/>
                  </a:lnTo>
                  <a:lnTo>
                    <a:pt x="352" y="361"/>
                  </a:lnTo>
                  <a:lnTo>
                    <a:pt x="358" y="358"/>
                  </a:lnTo>
                  <a:lnTo>
                    <a:pt x="364" y="354"/>
                  </a:lnTo>
                  <a:lnTo>
                    <a:pt x="369" y="350"/>
                  </a:lnTo>
                  <a:lnTo>
                    <a:pt x="375" y="345"/>
                  </a:lnTo>
                  <a:lnTo>
                    <a:pt x="380" y="340"/>
                  </a:lnTo>
                  <a:lnTo>
                    <a:pt x="385" y="334"/>
                  </a:lnTo>
                  <a:lnTo>
                    <a:pt x="388" y="327"/>
                  </a:lnTo>
                  <a:lnTo>
                    <a:pt x="392" y="320"/>
                  </a:lnTo>
                  <a:lnTo>
                    <a:pt x="394" y="312"/>
                  </a:lnTo>
                  <a:lnTo>
                    <a:pt x="395" y="302"/>
                  </a:lnTo>
                  <a:lnTo>
                    <a:pt x="395" y="292"/>
                  </a:lnTo>
                  <a:lnTo>
                    <a:pt x="394" y="282"/>
                  </a:lnTo>
                  <a:lnTo>
                    <a:pt x="389" y="263"/>
                  </a:lnTo>
                  <a:lnTo>
                    <a:pt x="381" y="250"/>
                  </a:lnTo>
                  <a:lnTo>
                    <a:pt x="371" y="241"/>
                  </a:lnTo>
                  <a:lnTo>
                    <a:pt x="361" y="235"/>
                  </a:lnTo>
                  <a:lnTo>
                    <a:pt x="350" y="232"/>
                  </a:lnTo>
                  <a:lnTo>
                    <a:pt x="341" y="231"/>
                  </a:lnTo>
                  <a:lnTo>
                    <a:pt x="335" y="231"/>
                  </a:lnTo>
                  <a:lnTo>
                    <a:pt x="333" y="231"/>
                  </a:lnTo>
                  <a:lnTo>
                    <a:pt x="314" y="159"/>
                  </a:lnTo>
                  <a:lnTo>
                    <a:pt x="314" y="158"/>
                  </a:lnTo>
                  <a:lnTo>
                    <a:pt x="313" y="153"/>
                  </a:lnTo>
                  <a:lnTo>
                    <a:pt x="310" y="145"/>
                  </a:lnTo>
                  <a:lnTo>
                    <a:pt x="307" y="134"/>
                  </a:lnTo>
                  <a:lnTo>
                    <a:pt x="304" y="122"/>
                  </a:lnTo>
                  <a:lnTo>
                    <a:pt x="299" y="109"/>
                  </a:lnTo>
                  <a:lnTo>
                    <a:pt x="294" y="95"/>
                  </a:lnTo>
                  <a:lnTo>
                    <a:pt x="287" y="80"/>
                  </a:lnTo>
                  <a:lnTo>
                    <a:pt x="281" y="65"/>
                  </a:lnTo>
                  <a:lnTo>
                    <a:pt x="273" y="50"/>
                  </a:lnTo>
                  <a:lnTo>
                    <a:pt x="265" y="37"/>
                  </a:lnTo>
                  <a:lnTo>
                    <a:pt x="256" y="25"/>
                  </a:lnTo>
                  <a:lnTo>
                    <a:pt x="246" y="14"/>
                  </a:lnTo>
                  <a:lnTo>
                    <a:pt x="235" y="7"/>
                  </a:lnTo>
                  <a:lnTo>
                    <a:pt x="224" y="1"/>
                  </a:lnTo>
                  <a:lnTo>
                    <a:pt x="212" y="0"/>
                  </a:lnTo>
                  <a:lnTo>
                    <a:pt x="207" y="1"/>
                  </a:lnTo>
                  <a:lnTo>
                    <a:pt x="200" y="4"/>
                  </a:lnTo>
                  <a:lnTo>
                    <a:pt x="193" y="9"/>
                  </a:lnTo>
                  <a:lnTo>
                    <a:pt x="185" y="15"/>
                  </a:lnTo>
                  <a:lnTo>
                    <a:pt x="177" y="23"/>
                  </a:lnTo>
                  <a:lnTo>
                    <a:pt x="169" y="31"/>
                  </a:lnTo>
                  <a:lnTo>
                    <a:pt x="161" y="40"/>
                  </a:lnTo>
                  <a:lnTo>
                    <a:pt x="153" y="49"/>
                  </a:lnTo>
                  <a:lnTo>
                    <a:pt x="145" y="58"/>
                  </a:lnTo>
                  <a:lnTo>
                    <a:pt x="138" y="67"/>
                  </a:lnTo>
                  <a:lnTo>
                    <a:pt x="132" y="75"/>
                  </a:lnTo>
                  <a:lnTo>
                    <a:pt x="126" y="83"/>
                  </a:lnTo>
                  <a:lnTo>
                    <a:pt x="121" y="89"/>
                  </a:lnTo>
                  <a:lnTo>
                    <a:pt x="118" y="94"/>
                  </a:lnTo>
                  <a:lnTo>
                    <a:pt x="115" y="97"/>
                  </a:lnTo>
                  <a:lnTo>
                    <a:pt x="115" y="98"/>
                  </a:lnTo>
                  <a:lnTo>
                    <a:pt x="86" y="156"/>
                  </a:lnTo>
                  <a:lnTo>
                    <a:pt x="85" y="157"/>
                  </a:lnTo>
                  <a:lnTo>
                    <a:pt x="84" y="160"/>
                  </a:lnTo>
                  <a:lnTo>
                    <a:pt x="82" y="166"/>
                  </a:lnTo>
                  <a:lnTo>
                    <a:pt x="80" y="174"/>
                  </a:lnTo>
                  <a:lnTo>
                    <a:pt x="78" y="185"/>
                  </a:lnTo>
                  <a:lnTo>
                    <a:pt x="78" y="198"/>
                  </a:lnTo>
                  <a:lnTo>
                    <a:pt x="78" y="214"/>
                  </a:lnTo>
                  <a:lnTo>
                    <a:pt x="80" y="234"/>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95" name="Freeform 263"/>
            <p:cNvSpPr>
              <a:spLocks/>
            </p:cNvSpPr>
            <p:nvPr/>
          </p:nvSpPr>
          <p:spPr bwMode="auto">
            <a:xfrm>
              <a:off x="3818" y="1999"/>
              <a:ext cx="87" cy="216"/>
            </a:xfrm>
            <a:custGeom>
              <a:avLst/>
              <a:gdLst/>
              <a:ahLst/>
              <a:cxnLst>
                <a:cxn ang="0">
                  <a:pos x="114" y="7"/>
                </a:cxn>
                <a:cxn ang="0">
                  <a:pos x="113" y="6"/>
                </a:cxn>
                <a:cxn ang="0">
                  <a:pos x="111" y="5"/>
                </a:cxn>
                <a:cxn ang="0">
                  <a:pos x="107" y="4"/>
                </a:cxn>
                <a:cxn ang="0">
                  <a:pos x="102" y="2"/>
                </a:cxn>
                <a:cxn ang="0">
                  <a:pos x="95" y="1"/>
                </a:cxn>
                <a:cxn ang="0">
                  <a:pos x="89" y="0"/>
                </a:cxn>
                <a:cxn ang="0">
                  <a:pos x="81" y="1"/>
                </a:cxn>
                <a:cxn ang="0">
                  <a:pos x="72" y="3"/>
                </a:cxn>
                <a:cxn ang="0">
                  <a:pos x="64" y="6"/>
                </a:cxn>
                <a:cxn ang="0">
                  <a:pos x="58" y="7"/>
                </a:cxn>
                <a:cxn ang="0">
                  <a:pos x="54" y="9"/>
                </a:cxn>
                <a:cxn ang="0">
                  <a:pos x="51" y="9"/>
                </a:cxn>
                <a:cxn ang="0">
                  <a:pos x="50" y="10"/>
                </a:cxn>
                <a:cxn ang="0">
                  <a:pos x="49" y="10"/>
                </a:cxn>
                <a:cxn ang="0">
                  <a:pos x="48" y="10"/>
                </a:cxn>
                <a:cxn ang="0">
                  <a:pos x="90" y="33"/>
                </a:cxn>
                <a:cxn ang="0">
                  <a:pos x="48" y="44"/>
                </a:cxn>
                <a:cxn ang="0">
                  <a:pos x="55" y="58"/>
                </a:cxn>
                <a:cxn ang="0">
                  <a:pos x="31" y="72"/>
                </a:cxn>
                <a:cxn ang="0">
                  <a:pos x="48" y="82"/>
                </a:cxn>
                <a:cxn ang="0">
                  <a:pos x="24" y="86"/>
                </a:cxn>
                <a:cxn ang="0">
                  <a:pos x="39" y="97"/>
                </a:cxn>
                <a:cxn ang="0">
                  <a:pos x="0" y="110"/>
                </a:cxn>
                <a:cxn ang="0">
                  <a:pos x="0" y="124"/>
                </a:cxn>
                <a:cxn ang="0">
                  <a:pos x="62" y="99"/>
                </a:cxn>
                <a:cxn ang="0">
                  <a:pos x="82" y="124"/>
                </a:cxn>
                <a:cxn ang="0">
                  <a:pos x="69" y="79"/>
                </a:cxn>
                <a:cxn ang="0">
                  <a:pos x="86" y="99"/>
                </a:cxn>
                <a:cxn ang="0">
                  <a:pos x="79" y="75"/>
                </a:cxn>
                <a:cxn ang="0">
                  <a:pos x="96" y="79"/>
                </a:cxn>
                <a:cxn ang="0">
                  <a:pos x="86" y="58"/>
                </a:cxn>
                <a:cxn ang="0">
                  <a:pos x="107" y="62"/>
                </a:cxn>
                <a:cxn ang="0">
                  <a:pos x="117" y="41"/>
                </a:cxn>
                <a:cxn ang="0">
                  <a:pos x="107" y="37"/>
                </a:cxn>
                <a:cxn ang="0">
                  <a:pos x="127" y="24"/>
                </a:cxn>
                <a:cxn ang="0">
                  <a:pos x="114" y="7"/>
                </a:cxn>
              </a:cxnLst>
              <a:rect l="0" t="0" r="r" b="b"/>
              <a:pathLst>
                <a:path w="128" h="125">
                  <a:moveTo>
                    <a:pt x="114" y="7"/>
                  </a:moveTo>
                  <a:lnTo>
                    <a:pt x="113" y="6"/>
                  </a:lnTo>
                  <a:lnTo>
                    <a:pt x="111" y="5"/>
                  </a:lnTo>
                  <a:lnTo>
                    <a:pt x="107" y="4"/>
                  </a:lnTo>
                  <a:lnTo>
                    <a:pt x="102" y="2"/>
                  </a:lnTo>
                  <a:lnTo>
                    <a:pt x="95" y="1"/>
                  </a:lnTo>
                  <a:lnTo>
                    <a:pt x="89" y="0"/>
                  </a:lnTo>
                  <a:lnTo>
                    <a:pt x="81" y="1"/>
                  </a:lnTo>
                  <a:lnTo>
                    <a:pt x="72" y="3"/>
                  </a:lnTo>
                  <a:lnTo>
                    <a:pt x="64" y="6"/>
                  </a:lnTo>
                  <a:lnTo>
                    <a:pt x="58" y="7"/>
                  </a:lnTo>
                  <a:lnTo>
                    <a:pt x="54" y="9"/>
                  </a:lnTo>
                  <a:lnTo>
                    <a:pt x="51" y="9"/>
                  </a:lnTo>
                  <a:lnTo>
                    <a:pt x="50" y="10"/>
                  </a:lnTo>
                  <a:lnTo>
                    <a:pt x="49" y="10"/>
                  </a:lnTo>
                  <a:lnTo>
                    <a:pt x="48" y="10"/>
                  </a:lnTo>
                  <a:lnTo>
                    <a:pt x="90" y="33"/>
                  </a:lnTo>
                  <a:lnTo>
                    <a:pt x="48" y="44"/>
                  </a:lnTo>
                  <a:lnTo>
                    <a:pt x="55" y="58"/>
                  </a:lnTo>
                  <a:lnTo>
                    <a:pt x="31" y="72"/>
                  </a:lnTo>
                  <a:lnTo>
                    <a:pt x="48" y="82"/>
                  </a:lnTo>
                  <a:lnTo>
                    <a:pt x="24" y="86"/>
                  </a:lnTo>
                  <a:lnTo>
                    <a:pt x="39" y="97"/>
                  </a:lnTo>
                  <a:lnTo>
                    <a:pt x="0" y="110"/>
                  </a:lnTo>
                  <a:lnTo>
                    <a:pt x="0" y="124"/>
                  </a:lnTo>
                  <a:lnTo>
                    <a:pt x="62" y="99"/>
                  </a:lnTo>
                  <a:lnTo>
                    <a:pt x="82" y="124"/>
                  </a:lnTo>
                  <a:lnTo>
                    <a:pt x="69" y="79"/>
                  </a:lnTo>
                  <a:lnTo>
                    <a:pt x="86" y="99"/>
                  </a:lnTo>
                  <a:lnTo>
                    <a:pt x="79" y="75"/>
                  </a:lnTo>
                  <a:lnTo>
                    <a:pt x="96" y="79"/>
                  </a:lnTo>
                  <a:lnTo>
                    <a:pt x="86" y="58"/>
                  </a:lnTo>
                  <a:lnTo>
                    <a:pt x="107" y="62"/>
                  </a:lnTo>
                  <a:lnTo>
                    <a:pt x="117" y="41"/>
                  </a:lnTo>
                  <a:lnTo>
                    <a:pt x="107" y="37"/>
                  </a:lnTo>
                  <a:lnTo>
                    <a:pt x="127" y="24"/>
                  </a:lnTo>
                  <a:lnTo>
                    <a:pt x="114" y="7"/>
                  </a:lnTo>
                </a:path>
              </a:pathLst>
            </a:custGeom>
            <a:solidFill>
              <a:srgbClr val="FFFFF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96" name="Freeform 264"/>
            <p:cNvSpPr>
              <a:spLocks/>
            </p:cNvSpPr>
            <p:nvPr/>
          </p:nvSpPr>
          <p:spPr bwMode="auto">
            <a:xfrm>
              <a:off x="3818" y="1999"/>
              <a:ext cx="91" cy="216"/>
            </a:xfrm>
            <a:custGeom>
              <a:avLst/>
              <a:gdLst/>
              <a:ahLst/>
              <a:cxnLst>
                <a:cxn ang="0">
                  <a:pos x="119" y="7"/>
                </a:cxn>
                <a:cxn ang="0">
                  <a:pos x="119" y="7"/>
                </a:cxn>
                <a:cxn ang="0">
                  <a:pos x="118" y="6"/>
                </a:cxn>
                <a:cxn ang="0">
                  <a:pos x="116" y="5"/>
                </a:cxn>
                <a:cxn ang="0">
                  <a:pos x="112" y="4"/>
                </a:cxn>
                <a:cxn ang="0">
                  <a:pos x="107" y="2"/>
                </a:cxn>
                <a:cxn ang="0">
                  <a:pos x="100" y="1"/>
                </a:cxn>
                <a:cxn ang="0">
                  <a:pos x="93" y="0"/>
                </a:cxn>
                <a:cxn ang="0">
                  <a:pos x="85" y="1"/>
                </a:cxn>
                <a:cxn ang="0">
                  <a:pos x="75" y="3"/>
                </a:cxn>
                <a:cxn ang="0">
                  <a:pos x="67" y="6"/>
                </a:cxn>
                <a:cxn ang="0">
                  <a:pos x="61" y="7"/>
                </a:cxn>
                <a:cxn ang="0">
                  <a:pos x="57" y="9"/>
                </a:cxn>
                <a:cxn ang="0">
                  <a:pos x="53" y="9"/>
                </a:cxn>
                <a:cxn ang="0">
                  <a:pos x="52" y="10"/>
                </a:cxn>
                <a:cxn ang="0">
                  <a:pos x="51" y="10"/>
                </a:cxn>
                <a:cxn ang="0">
                  <a:pos x="50" y="10"/>
                </a:cxn>
                <a:cxn ang="0">
                  <a:pos x="94" y="35"/>
                </a:cxn>
                <a:cxn ang="0">
                  <a:pos x="50" y="46"/>
                </a:cxn>
                <a:cxn ang="0">
                  <a:pos x="58" y="61"/>
                </a:cxn>
                <a:cxn ang="0">
                  <a:pos x="32" y="76"/>
                </a:cxn>
                <a:cxn ang="0">
                  <a:pos x="50" y="86"/>
                </a:cxn>
                <a:cxn ang="0">
                  <a:pos x="25" y="90"/>
                </a:cxn>
                <a:cxn ang="0">
                  <a:pos x="41" y="102"/>
                </a:cxn>
                <a:cxn ang="0">
                  <a:pos x="0" y="115"/>
                </a:cxn>
                <a:cxn ang="0">
                  <a:pos x="0" y="130"/>
                </a:cxn>
                <a:cxn ang="0">
                  <a:pos x="65" y="104"/>
                </a:cxn>
                <a:cxn ang="0">
                  <a:pos x="86" y="130"/>
                </a:cxn>
                <a:cxn ang="0">
                  <a:pos x="72" y="83"/>
                </a:cxn>
                <a:cxn ang="0">
                  <a:pos x="90" y="104"/>
                </a:cxn>
                <a:cxn ang="0">
                  <a:pos x="83" y="79"/>
                </a:cxn>
                <a:cxn ang="0">
                  <a:pos x="101" y="83"/>
                </a:cxn>
                <a:cxn ang="0">
                  <a:pos x="90" y="61"/>
                </a:cxn>
                <a:cxn ang="0">
                  <a:pos x="112" y="65"/>
                </a:cxn>
                <a:cxn ang="0">
                  <a:pos x="123" y="43"/>
                </a:cxn>
                <a:cxn ang="0">
                  <a:pos x="112" y="39"/>
                </a:cxn>
                <a:cxn ang="0">
                  <a:pos x="133" y="25"/>
                </a:cxn>
                <a:cxn ang="0">
                  <a:pos x="119" y="7"/>
                </a:cxn>
              </a:cxnLst>
              <a:rect l="0" t="0" r="r" b="b"/>
              <a:pathLst>
                <a:path w="134" h="131">
                  <a:moveTo>
                    <a:pt x="119" y="7"/>
                  </a:moveTo>
                  <a:lnTo>
                    <a:pt x="119" y="7"/>
                  </a:lnTo>
                  <a:lnTo>
                    <a:pt x="118" y="6"/>
                  </a:lnTo>
                  <a:lnTo>
                    <a:pt x="116" y="5"/>
                  </a:lnTo>
                  <a:lnTo>
                    <a:pt x="112" y="4"/>
                  </a:lnTo>
                  <a:lnTo>
                    <a:pt x="107" y="2"/>
                  </a:lnTo>
                  <a:lnTo>
                    <a:pt x="100" y="1"/>
                  </a:lnTo>
                  <a:lnTo>
                    <a:pt x="93" y="0"/>
                  </a:lnTo>
                  <a:lnTo>
                    <a:pt x="85" y="1"/>
                  </a:lnTo>
                  <a:lnTo>
                    <a:pt x="75" y="3"/>
                  </a:lnTo>
                  <a:lnTo>
                    <a:pt x="67" y="6"/>
                  </a:lnTo>
                  <a:lnTo>
                    <a:pt x="61" y="7"/>
                  </a:lnTo>
                  <a:lnTo>
                    <a:pt x="57" y="9"/>
                  </a:lnTo>
                  <a:lnTo>
                    <a:pt x="53" y="9"/>
                  </a:lnTo>
                  <a:lnTo>
                    <a:pt x="52" y="10"/>
                  </a:lnTo>
                  <a:lnTo>
                    <a:pt x="51" y="10"/>
                  </a:lnTo>
                  <a:lnTo>
                    <a:pt x="50" y="10"/>
                  </a:lnTo>
                  <a:lnTo>
                    <a:pt x="94" y="35"/>
                  </a:lnTo>
                  <a:lnTo>
                    <a:pt x="50" y="46"/>
                  </a:lnTo>
                  <a:lnTo>
                    <a:pt x="58" y="61"/>
                  </a:lnTo>
                  <a:lnTo>
                    <a:pt x="32" y="76"/>
                  </a:lnTo>
                  <a:lnTo>
                    <a:pt x="50" y="86"/>
                  </a:lnTo>
                  <a:lnTo>
                    <a:pt x="25" y="90"/>
                  </a:lnTo>
                  <a:lnTo>
                    <a:pt x="41" y="102"/>
                  </a:lnTo>
                  <a:lnTo>
                    <a:pt x="0" y="115"/>
                  </a:lnTo>
                  <a:lnTo>
                    <a:pt x="0" y="130"/>
                  </a:lnTo>
                  <a:lnTo>
                    <a:pt x="65" y="104"/>
                  </a:lnTo>
                  <a:lnTo>
                    <a:pt x="86" y="130"/>
                  </a:lnTo>
                  <a:lnTo>
                    <a:pt x="72" y="83"/>
                  </a:lnTo>
                  <a:lnTo>
                    <a:pt x="90" y="104"/>
                  </a:lnTo>
                  <a:lnTo>
                    <a:pt x="83" y="79"/>
                  </a:lnTo>
                  <a:lnTo>
                    <a:pt x="101" y="83"/>
                  </a:lnTo>
                  <a:lnTo>
                    <a:pt x="90" y="61"/>
                  </a:lnTo>
                  <a:lnTo>
                    <a:pt x="112" y="65"/>
                  </a:lnTo>
                  <a:lnTo>
                    <a:pt x="123" y="43"/>
                  </a:lnTo>
                  <a:lnTo>
                    <a:pt x="112" y="39"/>
                  </a:lnTo>
                  <a:lnTo>
                    <a:pt x="133" y="25"/>
                  </a:lnTo>
                  <a:lnTo>
                    <a:pt x="119" y="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97" name="Freeform 265"/>
            <p:cNvSpPr>
              <a:spLocks/>
            </p:cNvSpPr>
            <p:nvPr/>
          </p:nvSpPr>
          <p:spPr bwMode="auto">
            <a:xfrm>
              <a:off x="4000" y="2005"/>
              <a:ext cx="59" cy="216"/>
            </a:xfrm>
            <a:custGeom>
              <a:avLst/>
              <a:gdLst/>
              <a:ahLst/>
              <a:cxnLst>
                <a:cxn ang="0">
                  <a:pos x="0" y="17"/>
                </a:cxn>
                <a:cxn ang="0">
                  <a:pos x="1" y="16"/>
                </a:cxn>
                <a:cxn ang="0">
                  <a:pos x="4" y="14"/>
                </a:cxn>
                <a:cxn ang="0">
                  <a:pos x="7" y="11"/>
                </a:cxn>
                <a:cxn ang="0">
                  <a:pos x="12" y="9"/>
                </a:cxn>
                <a:cxn ang="0">
                  <a:pos x="19" y="5"/>
                </a:cxn>
                <a:cxn ang="0">
                  <a:pos x="24" y="2"/>
                </a:cxn>
                <a:cxn ang="0">
                  <a:pos x="32" y="1"/>
                </a:cxn>
                <a:cxn ang="0">
                  <a:pos x="37" y="0"/>
                </a:cxn>
                <a:cxn ang="0">
                  <a:pos x="44" y="0"/>
                </a:cxn>
                <a:cxn ang="0">
                  <a:pos x="49" y="1"/>
                </a:cxn>
                <a:cxn ang="0">
                  <a:pos x="54" y="2"/>
                </a:cxn>
                <a:cxn ang="0">
                  <a:pos x="58" y="3"/>
                </a:cxn>
                <a:cxn ang="0">
                  <a:pos x="61" y="5"/>
                </a:cxn>
                <a:cxn ang="0">
                  <a:pos x="63" y="6"/>
                </a:cxn>
                <a:cxn ang="0">
                  <a:pos x="64" y="6"/>
                </a:cxn>
                <a:cxn ang="0">
                  <a:pos x="64" y="7"/>
                </a:cxn>
                <a:cxn ang="0">
                  <a:pos x="45" y="20"/>
                </a:cxn>
                <a:cxn ang="0">
                  <a:pos x="71" y="27"/>
                </a:cxn>
                <a:cxn ang="0">
                  <a:pos x="58" y="48"/>
                </a:cxn>
                <a:cxn ang="0">
                  <a:pos x="78" y="55"/>
                </a:cxn>
                <a:cxn ang="0">
                  <a:pos x="64" y="66"/>
                </a:cxn>
                <a:cxn ang="0">
                  <a:pos x="85" y="75"/>
                </a:cxn>
                <a:cxn ang="0">
                  <a:pos x="75" y="86"/>
                </a:cxn>
                <a:cxn ang="0">
                  <a:pos x="85" y="100"/>
                </a:cxn>
                <a:cxn ang="0">
                  <a:pos x="81" y="119"/>
                </a:cxn>
                <a:cxn ang="0">
                  <a:pos x="35" y="109"/>
                </a:cxn>
                <a:cxn ang="0">
                  <a:pos x="21" y="89"/>
                </a:cxn>
                <a:cxn ang="0">
                  <a:pos x="31" y="75"/>
                </a:cxn>
                <a:cxn ang="0">
                  <a:pos x="14" y="45"/>
                </a:cxn>
                <a:cxn ang="0">
                  <a:pos x="4" y="27"/>
                </a:cxn>
                <a:cxn ang="0">
                  <a:pos x="0" y="17"/>
                </a:cxn>
              </a:cxnLst>
              <a:rect l="0" t="0" r="r" b="b"/>
              <a:pathLst>
                <a:path w="86" h="120">
                  <a:moveTo>
                    <a:pt x="0" y="17"/>
                  </a:moveTo>
                  <a:lnTo>
                    <a:pt x="1" y="16"/>
                  </a:lnTo>
                  <a:lnTo>
                    <a:pt x="4" y="14"/>
                  </a:lnTo>
                  <a:lnTo>
                    <a:pt x="7" y="11"/>
                  </a:lnTo>
                  <a:lnTo>
                    <a:pt x="12" y="9"/>
                  </a:lnTo>
                  <a:lnTo>
                    <a:pt x="19" y="5"/>
                  </a:lnTo>
                  <a:lnTo>
                    <a:pt x="24" y="2"/>
                  </a:lnTo>
                  <a:lnTo>
                    <a:pt x="32" y="1"/>
                  </a:lnTo>
                  <a:lnTo>
                    <a:pt x="37" y="0"/>
                  </a:lnTo>
                  <a:lnTo>
                    <a:pt x="44" y="0"/>
                  </a:lnTo>
                  <a:lnTo>
                    <a:pt x="49" y="1"/>
                  </a:lnTo>
                  <a:lnTo>
                    <a:pt x="54" y="2"/>
                  </a:lnTo>
                  <a:lnTo>
                    <a:pt x="58" y="3"/>
                  </a:lnTo>
                  <a:lnTo>
                    <a:pt x="61" y="5"/>
                  </a:lnTo>
                  <a:lnTo>
                    <a:pt x="63" y="6"/>
                  </a:lnTo>
                  <a:lnTo>
                    <a:pt x="64" y="6"/>
                  </a:lnTo>
                  <a:lnTo>
                    <a:pt x="64" y="7"/>
                  </a:lnTo>
                  <a:lnTo>
                    <a:pt x="45" y="20"/>
                  </a:lnTo>
                  <a:lnTo>
                    <a:pt x="71" y="27"/>
                  </a:lnTo>
                  <a:lnTo>
                    <a:pt x="58" y="48"/>
                  </a:lnTo>
                  <a:lnTo>
                    <a:pt x="78" y="55"/>
                  </a:lnTo>
                  <a:lnTo>
                    <a:pt x="64" y="66"/>
                  </a:lnTo>
                  <a:lnTo>
                    <a:pt x="85" y="75"/>
                  </a:lnTo>
                  <a:lnTo>
                    <a:pt x="75" y="86"/>
                  </a:lnTo>
                  <a:lnTo>
                    <a:pt x="85" y="100"/>
                  </a:lnTo>
                  <a:lnTo>
                    <a:pt x="81" y="119"/>
                  </a:lnTo>
                  <a:lnTo>
                    <a:pt x="35" y="109"/>
                  </a:lnTo>
                  <a:lnTo>
                    <a:pt x="21" y="89"/>
                  </a:lnTo>
                  <a:lnTo>
                    <a:pt x="31" y="75"/>
                  </a:lnTo>
                  <a:lnTo>
                    <a:pt x="14" y="45"/>
                  </a:lnTo>
                  <a:lnTo>
                    <a:pt x="4" y="27"/>
                  </a:lnTo>
                  <a:lnTo>
                    <a:pt x="0" y="17"/>
                  </a:lnTo>
                </a:path>
              </a:pathLst>
            </a:custGeom>
            <a:solidFill>
              <a:srgbClr val="FFFFF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298" name="Freeform 266"/>
            <p:cNvSpPr>
              <a:spLocks/>
            </p:cNvSpPr>
            <p:nvPr/>
          </p:nvSpPr>
          <p:spPr bwMode="auto">
            <a:xfrm>
              <a:off x="4000" y="2005"/>
              <a:ext cx="63" cy="216"/>
            </a:xfrm>
            <a:custGeom>
              <a:avLst/>
              <a:gdLst/>
              <a:ahLst/>
              <a:cxnLst>
                <a:cxn ang="0">
                  <a:pos x="0" y="18"/>
                </a:cxn>
                <a:cxn ang="0">
                  <a:pos x="0" y="18"/>
                </a:cxn>
                <a:cxn ang="0">
                  <a:pos x="1" y="17"/>
                </a:cxn>
                <a:cxn ang="0">
                  <a:pos x="4" y="15"/>
                </a:cxn>
                <a:cxn ang="0">
                  <a:pos x="8" y="12"/>
                </a:cxn>
                <a:cxn ang="0">
                  <a:pos x="13" y="9"/>
                </a:cxn>
                <a:cxn ang="0">
                  <a:pos x="20" y="5"/>
                </a:cxn>
                <a:cxn ang="0">
                  <a:pos x="26" y="2"/>
                </a:cxn>
                <a:cxn ang="0">
                  <a:pos x="34" y="1"/>
                </a:cxn>
                <a:cxn ang="0">
                  <a:pos x="40" y="0"/>
                </a:cxn>
                <a:cxn ang="0">
                  <a:pos x="47" y="0"/>
                </a:cxn>
                <a:cxn ang="0">
                  <a:pos x="52" y="1"/>
                </a:cxn>
                <a:cxn ang="0">
                  <a:pos x="58" y="2"/>
                </a:cxn>
                <a:cxn ang="0">
                  <a:pos x="62" y="3"/>
                </a:cxn>
                <a:cxn ang="0">
                  <a:pos x="65" y="5"/>
                </a:cxn>
                <a:cxn ang="0">
                  <a:pos x="67" y="6"/>
                </a:cxn>
                <a:cxn ang="0">
                  <a:pos x="69" y="6"/>
                </a:cxn>
                <a:cxn ang="0">
                  <a:pos x="69" y="7"/>
                </a:cxn>
                <a:cxn ang="0">
                  <a:pos x="48" y="21"/>
                </a:cxn>
                <a:cxn ang="0">
                  <a:pos x="76" y="28"/>
                </a:cxn>
                <a:cxn ang="0">
                  <a:pos x="62" y="50"/>
                </a:cxn>
                <a:cxn ang="0">
                  <a:pos x="84" y="58"/>
                </a:cxn>
                <a:cxn ang="0">
                  <a:pos x="69" y="69"/>
                </a:cxn>
                <a:cxn ang="0">
                  <a:pos x="91" y="79"/>
                </a:cxn>
                <a:cxn ang="0">
                  <a:pos x="80" y="90"/>
                </a:cxn>
                <a:cxn ang="0">
                  <a:pos x="91" y="105"/>
                </a:cxn>
                <a:cxn ang="0">
                  <a:pos x="87" y="125"/>
                </a:cxn>
                <a:cxn ang="0">
                  <a:pos x="37" y="115"/>
                </a:cxn>
                <a:cxn ang="0">
                  <a:pos x="22" y="94"/>
                </a:cxn>
                <a:cxn ang="0">
                  <a:pos x="33" y="79"/>
                </a:cxn>
                <a:cxn ang="0">
                  <a:pos x="15" y="47"/>
                </a:cxn>
                <a:cxn ang="0">
                  <a:pos x="4" y="28"/>
                </a:cxn>
                <a:cxn ang="0">
                  <a:pos x="0" y="18"/>
                </a:cxn>
              </a:cxnLst>
              <a:rect l="0" t="0" r="r" b="b"/>
              <a:pathLst>
                <a:path w="92" h="126">
                  <a:moveTo>
                    <a:pt x="0" y="18"/>
                  </a:moveTo>
                  <a:lnTo>
                    <a:pt x="0" y="18"/>
                  </a:lnTo>
                  <a:lnTo>
                    <a:pt x="1" y="17"/>
                  </a:lnTo>
                  <a:lnTo>
                    <a:pt x="4" y="15"/>
                  </a:lnTo>
                  <a:lnTo>
                    <a:pt x="8" y="12"/>
                  </a:lnTo>
                  <a:lnTo>
                    <a:pt x="13" y="9"/>
                  </a:lnTo>
                  <a:lnTo>
                    <a:pt x="20" y="5"/>
                  </a:lnTo>
                  <a:lnTo>
                    <a:pt x="26" y="2"/>
                  </a:lnTo>
                  <a:lnTo>
                    <a:pt x="34" y="1"/>
                  </a:lnTo>
                  <a:lnTo>
                    <a:pt x="40" y="0"/>
                  </a:lnTo>
                  <a:lnTo>
                    <a:pt x="47" y="0"/>
                  </a:lnTo>
                  <a:lnTo>
                    <a:pt x="52" y="1"/>
                  </a:lnTo>
                  <a:lnTo>
                    <a:pt x="58" y="2"/>
                  </a:lnTo>
                  <a:lnTo>
                    <a:pt x="62" y="3"/>
                  </a:lnTo>
                  <a:lnTo>
                    <a:pt x="65" y="5"/>
                  </a:lnTo>
                  <a:lnTo>
                    <a:pt x="67" y="6"/>
                  </a:lnTo>
                  <a:lnTo>
                    <a:pt x="69" y="6"/>
                  </a:lnTo>
                  <a:lnTo>
                    <a:pt x="69" y="7"/>
                  </a:lnTo>
                  <a:lnTo>
                    <a:pt x="48" y="21"/>
                  </a:lnTo>
                  <a:lnTo>
                    <a:pt x="76" y="28"/>
                  </a:lnTo>
                  <a:lnTo>
                    <a:pt x="62" y="50"/>
                  </a:lnTo>
                  <a:lnTo>
                    <a:pt x="84" y="58"/>
                  </a:lnTo>
                  <a:lnTo>
                    <a:pt x="69" y="69"/>
                  </a:lnTo>
                  <a:lnTo>
                    <a:pt x="91" y="79"/>
                  </a:lnTo>
                  <a:lnTo>
                    <a:pt x="80" y="90"/>
                  </a:lnTo>
                  <a:lnTo>
                    <a:pt x="91" y="105"/>
                  </a:lnTo>
                  <a:lnTo>
                    <a:pt x="87" y="125"/>
                  </a:lnTo>
                  <a:lnTo>
                    <a:pt x="37" y="115"/>
                  </a:lnTo>
                  <a:lnTo>
                    <a:pt x="22" y="94"/>
                  </a:lnTo>
                  <a:lnTo>
                    <a:pt x="33" y="79"/>
                  </a:lnTo>
                  <a:lnTo>
                    <a:pt x="15" y="47"/>
                  </a:lnTo>
                  <a:lnTo>
                    <a:pt x="4" y="28"/>
                  </a:lnTo>
                  <a:lnTo>
                    <a:pt x="0" y="18"/>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299" name="Line 267"/>
            <p:cNvSpPr>
              <a:spLocks noChangeShapeType="1"/>
            </p:cNvSpPr>
            <p:nvPr/>
          </p:nvSpPr>
          <p:spPr bwMode="auto">
            <a:xfrm flipV="1">
              <a:off x="3866" y="2083"/>
              <a:ext cx="13" cy="1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00" name="Line 268"/>
            <p:cNvSpPr>
              <a:spLocks noChangeShapeType="1"/>
            </p:cNvSpPr>
            <p:nvPr/>
          </p:nvSpPr>
          <p:spPr bwMode="auto">
            <a:xfrm flipV="1">
              <a:off x="3865" y="2089"/>
              <a:ext cx="13" cy="1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01" name="Line 269"/>
            <p:cNvSpPr>
              <a:spLocks noChangeShapeType="1"/>
            </p:cNvSpPr>
            <p:nvPr/>
          </p:nvSpPr>
          <p:spPr bwMode="auto">
            <a:xfrm flipV="1">
              <a:off x="3863" y="2095"/>
              <a:ext cx="13" cy="9"/>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02" name="Line 270"/>
            <p:cNvSpPr>
              <a:spLocks noChangeShapeType="1"/>
            </p:cNvSpPr>
            <p:nvPr/>
          </p:nvSpPr>
          <p:spPr bwMode="auto">
            <a:xfrm flipV="1">
              <a:off x="3862" y="2101"/>
              <a:ext cx="13" cy="9"/>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03" name="Line 271"/>
            <p:cNvSpPr>
              <a:spLocks noChangeShapeType="1"/>
            </p:cNvSpPr>
            <p:nvPr/>
          </p:nvSpPr>
          <p:spPr bwMode="auto">
            <a:xfrm flipV="1">
              <a:off x="3861" y="2107"/>
              <a:ext cx="13" cy="9"/>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04" name="Line 272"/>
            <p:cNvSpPr>
              <a:spLocks noChangeShapeType="1"/>
            </p:cNvSpPr>
            <p:nvPr/>
          </p:nvSpPr>
          <p:spPr bwMode="auto">
            <a:xfrm flipV="1">
              <a:off x="3862" y="2114"/>
              <a:ext cx="13" cy="10"/>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05" name="Line 273"/>
            <p:cNvSpPr>
              <a:spLocks noChangeShapeType="1"/>
            </p:cNvSpPr>
            <p:nvPr/>
          </p:nvSpPr>
          <p:spPr bwMode="auto">
            <a:xfrm>
              <a:off x="4012" y="2083"/>
              <a:ext cx="8" cy="2"/>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06" name="Line 274"/>
            <p:cNvSpPr>
              <a:spLocks noChangeShapeType="1"/>
            </p:cNvSpPr>
            <p:nvPr/>
          </p:nvSpPr>
          <p:spPr bwMode="auto">
            <a:xfrm>
              <a:off x="4015" y="2090"/>
              <a:ext cx="8" cy="1"/>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07" name="Line 275"/>
            <p:cNvSpPr>
              <a:spLocks noChangeShapeType="1"/>
            </p:cNvSpPr>
            <p:nvPr/>
          </p:nvSpPr>
          <p:spPr bwMode="auto">
            <a:xfrm>
              <a:off x="4017" y="2095"/>
              <a:ext cx="8" cy="2"/>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08" name="Line 276"/>
            <p:cNvSpPr>
              <a:spLocks noChangeShapeType="1"/>
            </p:cNvSpPr>
            <p:nvPr/>
          </p:nvSpPr>
          <p:spPr bwMode="auto">
            <a:xfrm>
              <a:off x="4019" y="2101"/>
              <a:ext cx="8" cy="2"/>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09" name="Line 277"/>
            <p:cNvSpPr>
              <a:spLocks noChangeShapeType="1"/>
            </p:cNvSpPr>
            <p:nvPr/>
          </p:nvSpPr>
          <p:spPr bwMode="auto">
            <a:xfrm>
              <a:off x="4021" y="2107"/>
              <a:ext cx="9" cy="1"/>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10" name="Line 278"/>
            <p:cNvSpPr>
              <a:spLocks noChangeShapeType="1"/>
            </p:cNvSpPr>
            <p:nvPr/>
          </p:nvSpPr>
          <p:spPr bwMode="auto">
            <a:xfrm>
              <a:off x="4024" y="2113"/>
              <a:ext cx="8" cy="1"/>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11" name="Freeform 279"/>
            <p:cNvSpPr>
              <a:spLocks/>
            </p:cNvSpPr>
            <p:nvPr/>
          </p:nvSpPr>
          <p:spPr bwMode="auto">
            <a:xfrm>
              <a:off x="3908" y="2426"/>
              <a:ext cx="57" cy="216"/>
            </a:xfrm>
            <a:custGeom>
              <a:avLst/>
              <a:gdLst/>
              <a:ahLst/>
              <a:cxnLst>
                <a:cxn ang="0">
                  <a:pos x="32" y="0"/>
                </a:cxn>
                <a:cxn ang="0">
                  <a:pos x="30" y="1"/>
                </a:cxn>
                <a:cxn ang="0">
                  <a:pos x="25" y="4"/>
                </a:cxn>
                <a:cxn ang="0">
                  <a:pos x="20" y="7"/>
                </a:cxn>
                <a:cxn ang="0">
                  <a:pos x="13" y="12"/>
                </a:cxn>
                <a:cxn ang="0">
                  <a:pos x="7" y="17"/>
                </a:cxn>
                <a:cxn ang="0">
                  <a:pos x="2" y="22"/>
                </a:cxn>
                <a:cxn ang="0">
                  <a:pos x="0" y="28"/>
                </a:cxn>
                <a:cxn ang="0">
                  <a:pos x="1" y="33"/>
                </a:cxn>
                <a:cxn ang="0">
                  <a:pos x="5" y="39"/>
                </a:cxn>
                <a:cxn ang="0">
                  <a:pos x="9" y="44"/>
                </a:cxn>
                <a:cxn ang="0">
                  <a:pos x="13" y="50"/>
                </a:cxn>
                <a:cxn ang="0">
                  <a:pos x="17" y="55"/>
                </a:cxn>
                <a:cxn ang="0">
                  <a:pos x="21" y="60"/>
                </a:cxn>
                <a:cxn ang="0">
                  <a:pos x="25" y="63"/>
                </a:cxn>
                <a:cxn ang="0">
                  <a:pos x="30" y="66"/>
                </a:cxn>
                <a:cxn ang="0">
                  <a:pos x="35" y="67"/>
                </a:cxn>
                <a:cxn ang="0">
                  <a:pos x="41" y="66"/>
                </a:cxn>
                <a:cxn ang="0">
                  <a:pos x="48" y="64"/>
                </a:cxn>
                <a:cxn ang="0">
                  <a:pos x="55" y="61"/>
                </a:cxn>
                <a:cxn ang="0">
                  <a:pos x="62" y="57"/>
                </a:cxn>
                <a:cxn ang="0">
                  <a:pos x="70" y="53"/>
                </a:cxn>
                <a:cxn ang="0">
                  <a:pos x="76" y="49"/>
                </a:cxn>
                <a:cxn ang="0">
                  <a:pos x="80" y="44"/>
                </a:cxn>
                <a:cxn ang="0">
                  <a:pos x="82" y="40"/>
                </a:cxn>
                <a:cxn ang="0">
                  <a:pos x="83" y="36"/>
                </a:cxn>
                <a:cxn ang="0">
                  <a:pos x="81" y="30"/>
                </a:cxn>
                <a:cxn ang="0">
                  <a:pos x="78" y="25"/>
                </a:cxn>
                <a:cxn ang="0">
                  <a:pos x="75" y="20"/>
                </a:cxn>
                <a:cxn ang="0">
                  <a:pos x="72" y="15"/>
                </a:cxn>
                <a:cxn ang="0">
                  <a:pos x="68" y="11"/>
                </a:cxn>
                <a:cxn ang="0">
                  <a:pos x="66" y="8"/>
                </a:cxn>
                <a:cxn ang="0">
                  <a:pos x="65" y="7"/>
                </a:cxn>
                <a:cxn ang="0">
                  <a:pos x="32" y="0"/>
                </a:cxn>
              </a:cxnLst>
              <a:rect l="0" t="0" r="r" b="b"/>
              <a:pathLst>
                <a:path w="84" h="68">
                  <a:moveTo>
                    <a:pt x="32" y="0"/>
                  </a:moveTo>
                  <a:lnTo>
                    <a:pt x="30" y="1"/>
                  </a:lnTo>
                  <a:lnTo>
                    <a:pt x="25" y="4"/>
                  </a:lnTo>
                  <a:lnTo>
                    <a:pt x="20" y="7"/>
                  </a:lnTo>
                  <a:lnTo>
                    <a:pt x="13" y="12"/>
                  </a:lnTo>
                  <a:lnTo>
                    <a:pt x="7" y="17"/>
                  </a:lnTo>
                  <a:lnTo>
                    <a:pt x="2" y="22"/>
                  </a:lnTo>
                  <a:lnTo>
                    <a:pt x="0" y="28"/>
                  </a:lnTo>
                  <a:lnTo>
                    <a:pt x="1" y="33"/>
                  </a:lnTo>
                  <a:lnTo>
                    <a:pt x="5" y="39"/>
                  </a:lnTo>
                  <a:lnTo>
                    <a:pt x="9" y="44"/>
                  </a:lnTo>
                  <a:lnTo>
                    <a:pt x="13" y="50"/>
                  </a:lnTo>
                  <a:lnTo>
                    <a:pt x="17" y="55"/>
                  </a:lnTo>
                  <a:lnTo>
                    <a:pt x="21" y="60"/>
                  </a:lnTo>
                  <a:lnTo>
                    <a:pt x="25" y="63"/>
                  </a:lnTo>
                  <a:lnTo>
                    <a:pt x="30" y="66"/>
                  </a:lnTo>
                  <a:lnTo>
                    <a:pt x="35" y="67"/>
                  </a:lnTo>
                  <a:lnTo>
                    <a:pt x="41" y="66"/>
                  </a:lnTo>
                  <a:lnTo>
                    <a:pt x="48" y="64"/>
                  </a:lnTo>
                  <a:lnTo>
                    <a:pt x="55" y="61"/>
                  </a:lnTo>
                  <a:lnTo>
                    <a:pt x="62" y="57"/>
                  </a:lnTo>
                  <a:lnTo>
                    <a:pt x="70" y="53"/>
                  </a:lnTo>
                  <a:lnTo>
                    <a:pt x="76" y="49"/>
                  </a:lnTo>
                  <a:lnTo>
                    <a:pt x="80" y="44"/>
                  </a:lnTo>
                  <a:lnTo>
                    <a:pt x="82" y="40"/>
                  </a:lnTo>
                  <a:lnTo>
                    <a:pt x="83" y="36"/>
                  </a:lnTo>
                  <a:lnTo>
                    <a:pt x="81" y="30"/>
                  </a:lnTo>
                  <a:lnTo>
                    <a:pt x="78" y="25"/>
                  </a:lnTo>
                  <a:lnTo>
                    <a:pt x="75" y="20"/>
                  </a:lnTo>
                  <a:lnTo>
                    <a:pt x="72" y="15"/>
                  </a:lnTo>
                  <a:lnTo>
                    <a:pt x="68" y="11"/>
                  </a:lnTo>
                  <a:lnTo>
                    <a:pt x="66" y="8"/>
                  </a:lnTo>
                  <a:lnTo>
                    <a:pt x="65" y="7"/>
                  </a:lnTo>
                  <a:lnTo>
                    <a:pt x="32" y="0"/>
                  </a:lnTo>
                </a:path>
              </a:pathLst>
            </a:custGeom>
            <a:solidFill>
              <a:schemeClr val="accent2"/>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12" name="Freeform 280"/>
            <p:cNvSpPr>
              <a:spLocks/>
            </p:cNvSpPr>
            <p:nvPr/>
          </p:nvSpPr>
          <p:spPr bwMode="auto">
            <a:xfrm>
              <a:off x="3908" y="2426"/>
              <a:ext cx="61" cy="216"/>
            </a:xfrm>
            <a:custGeom>
              <a:avLst/>
              <a:gdLst/>
              <a:ahLst/>
              <a:cxnLst>
                <a:cxn ang="0">
                  <a:pos x="34" y="0"/>
                </a:cxn>
                <a:cxn ang="0">
                  <a:pos x="34" y="0"/>
                </a:cxn>
                <a:cxn ang="0">
                  <a:pos x="32" y="1"/>
                </a:cxn>
                <a:cxn ang="0">
                  <a:pos x="27" y="4"/>
                </a:cxn>
                <a:cxn ang="0">
                  <a:pos x="21" y="8"/>
                </a:cxn>
                <a:cxn ang="0">
                  <a:pos x="14" y="13"/>
                </a:cxn>
                <a:cxn ang="0">
                  <a:pos x="7" y="18"/>
                </a:cxn>
                <a:cxn ang="0">
                  <a:pos x="2" y="24"/>
                </a:cxn>
                <a:cxn ang="0">
                  <a:pos x="0" y="30"/>
                </a:cxn>
                <a:cxn ang="0">
                  <a:pos x="1" y="36"/>
                </a:cxn>
                <a:cxn ang="0">
                  <a:pos x="5" y="42"/>
                </a:cxn>
                <a:cxn ang="0">
                  <a:pos x="10" y="48"/>
                </a:cxn>
                <a:cxn ang="0">
                  <a:pos x="14" y="54"/>
                </a:cxn>
                <a:cxn ang="0">
                  <a:pos x="18" y="60"/>
                </a:cxn>
                <a:cxn ang="0">
                  <a:pos x="23" y="65"/>
                </a:cxn>
                <a:cxn ang="0">
                  <a:pos x="27" y="69"/>
                </a:cxn>
                <a:cxn ang="0">
                  <a:pos x="32" y="72"/>
                </a:cxn>
                <a:cxn ang="0">
                  <a:pos x="38" y="73"/>
                </a:cxn>
                <a:cxn ang="0">
                  <a:pos x="44" y="72"/>
                </a:cxn>
                <a:cxn ang="0">
                  <a:pos x="51" y="70"/>
                </a:cxn>
                <a:cxn ang="0">
                  <a:pos x="59" y="66"/>
                </a:cxn>
                <a:cxn ang="0">
                  <a:pos x="67" y="62"/>
                </a:cxn>
                <a:cxn ang="0">
                  <a:pos x="75" y="58"/>
                </a:cxn>
                <a:cxn ang="0">
                  <a:pos x="81" y="53"/>
                </a:cxn>
                <a:cxn ang="0">
                  <a:pos x="86" y="48"/>
                </a:cxn>
                <a:cxn ang="0">
                  <a:pos x="88" y="44"/>
                </a:cxn>
                <a:cxn ang="0">
                  <a:pos x="89" y="39"/>
                </a:cxn>
                <a:cxn ang="0">
                  <a:pos x="87" y="33"/>
                </a:cxn>
                <a:cxn ang="0">
                  <a:pos x="84" y="27"/>
                </a:cxn>
                <a:cxn ang="0">
                  <a:pos x="80" y="22"/>
                </a:cxn>
                <a:cxn ang="0">
                  <a:pos x="77" y="16"/>
                </a:cxn>
                <a:cxn ang="0">
                  <a:pos x="73" y="12"/>
                </a:cxn>
                <a:cxn ang="0">
                  <a:pos x="71" y="9"/>
                </a:cxn>
                <a:cxn ang="0">
                  <a:pos x="70" y="8"/>
                </a:cxn>
                <a:cxn ang="0">
                  <a:pos x="34" y="0"/>
                </a:cxn>
              </a:cxnLst>
              <a:rect l="0" t="0" r="r" b="b"/>
              <a:pathLst>
                <a:path w="90" h="74">
                  <a:moveTo>
                    <a:pt x="34" y="0"/>
                  </a:moveTo>
                  <a:lnTo>
                    <a:pt x="34" y="0"/>
                  </a:lnTo>
                  <a:lnTo>
                    <a:pt x="32" y="1"/>
                  </a:lnTo>
                  <a:lnTo>
                    <a:pt x="27" y="4"/>
                  </a:lnTo>
                  <a:lnTo>
                    <a:pt x="21" y="8"/>
                  </a:lnTo>
                  <a:lnTo>
                    <a:pt x="14" y="13"/>
                  </a:lnTo>
                  <a:lnTo>
                    <a:pt x="7" y="18"/>
                  </a:lnTo>
                  <a:lnTo>
                    <a:pt x="2" y="24"/>
                  </a:lnTo>
                  <a:lnTo>
                    <a:pt x="0" y="30"/>
                  </a:lnTo>
                  <a:lnTo>
                    <a:pt x="1" y="36"/>
                  </a:lnTo>
                  <a:lnTo>
                    <a:pt x="5" y="42"/>
                  </a:lnTo>
                  <a:lnTo>
                    <a:pt x="10" y="48"/>
                  </a:lnTo>
                  <a:lnTo>
                    <a:pt x="14" y="54"/>
                  </a:lnTo>
                  <a:lnTo>
                    <a:pt x="18" y="60"/>
                  </a:lnTo>
                  <a:lnTo>
                    <a:pt x="23" y="65"/>
                  </a:lnTo>
                  <a:lnTo>
                    <a:pt x="27" y="69"/>
                  </a:lnTo>
                  <a:lnTo>
                    <a:pt x="32" y="72"/>
                  </a:lnTo>
                  <a:lnTo>
                    <a:pt x="38" y="73"/>
                  </a:lnTo>
                  <a:lnTo>
                    <a:pt x="44" y="72"/>
                  </a:lnTo>
                  <a:lnTo>
                    <a:pt x="51" y="70"/>
                  </a:lnTo>
                  <a:lnTo>
                    <a:pt x="59" y="66"/>
                  </a:lnTo>
                  <a:lnTo>
                    <a:pt x="67" y="62"/>
                  </a:lnTo>
                  <a:lnTo>
                    <a:pt x="75" y="58"/>
                  </a:lnTo>
                  <a:lnTo>
                    <a:pt x="81" y="53"/>
                  </a:lnTo>
                  <a:lnTo>
                    <a:pt x="86" y="48"/>
                  </a:lnTo>
                  <a:lnTo>
                    <a:pt x="88" y="44"/>
                  </a:lnTo>
                  <a:lnTo>
                    <a:pt x="89" y="39"/>
                  </a:lnTo>
                  <a:lnTo>
                    <a:pt x="87" y="33"/>
                  </a:lnTo>
                  <a:lnTo>
                    <a:pt x="84" y="27"/>
                  </a:lnTo>
                  <a:lnTo>
                    <a:pt x="80" y="22"/>
                  </a:lnTo>
                  <a:lnTo>
                    <a:pt x="77" y="16"/>
                  </a:lnTo>
                  <a:lnTo>
                    <a:pt x="73" y="12"/>
                  </a:lnTo>
                  <a:lnTo>
                    <a:pt x="71" y="9"/>
                  </a:lnTo>
                  <a:lnTo>
                    <a:pt x="70" y="8"/>
                  </a:lnTo>
                  <a:lnTo>
                    <a:pt x="34"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13" name="Freeform 281"/>
            <p:cNvSpPr>
              <a:spLocks/>
            </p:cNvSpPr>
            <p:nvPr/>
          </p:nvSpPr>
          <p:spPr bwMode="auto">
            <a:xfrm>
              <a:off x="3787" y="2578"/>
              <a:ext cx="57" cy="216"/>
            </a:xfrm>
            <a:custGeom>
              <a:avLst/>
              <a:gdLst/>
              <a:ahLst/>
              <a:cxnLst>
                <a:cxn ang="0">
                  <a:pos x="55" y="0"/>
                </a:cxn>
                <a:cxn ang="0">
                  <a:pos x="52" y="2"/>
                </a:cxn>
                <a:cxn ang="0">
                  <a:pos x="44" y="3"/>
                </a:cxn>
                <a:cxn ang="0">
                  <a:pos x="33" y="7"/>
                </a:cxn>
                <a:cxn ang="0">
                  <a:pos x="21" y="10"/>
                </a:cxn>
                <a:cxn ang="0">
                  <a:pos x="10" y="14"/>
                </a:cxn>
                <a:cxn ang="0">
                  <a:pos x="2" y="19"/>
                </a:cxn>
                <a:cxn ang="0">
                  <a:pos x="0" y="22"/>
                </a:cxn>
                <a:cxn ang="0">
                  <a:pos x="4" y="25"/>
                </a:cxn>
                <a:cxn ang="0">
                  <a:pos x="12" y="26"/>
                </a:cxn>
                <a:cxn ang="0">
                  <a:pos x="20" y="26"/>
                </a:cxn>
                <a:cxn ang="0">
                  <a:pos x="26" y="26"/>
                </a:cxn>
                <a:cxn ang="0">
                  <a:pos x="33" y="25"/>
                </a:cxn>
                <a:cxn ang="0">
                  <a:pos x="37" y="24"/>
                </a:cxn>
                <a:cxn ang="0">
                  <a:pos x="43" y="23"/>
                </a:cxn>
                <a:cxn ang="0">
                  <a:pos x="48" y="24"/>
                </a:cxn>
                <a:cxn ang="0">
                  <a:pos x="55" y="25"/>
                </a:cxn>
                <a:cxn ang="0">
                  <a:pos x="61" y="27"/>
                </a:cxn>
                <a:cxn ang="0">
                  <a:pos x="66" y="29"/>
                </a:cxn>
                <a:cxn ang="0">
                  <a:pos x="71" y="31"/>
                </a:cxn>
                <a:cxn ang="0">
                  <a:pos x="75" y="32"/>
                </a:cxn>
                <a:cxn ang="0">
                  <a:pos x="78" y="33"/>
                </a:cxn>
                <a:cxn ang="0">
                  <a:pos x="80" y="34"/>
                </a:cxn>
                <a:cxn ang="0">
                  <a:pos x="81" y="34"/>
                </a:cxn>
                <a:cxn ang="0">
                  <a:pos x="82" y="34"/>
                </a:cxn>
                <a:cxn ang="0">
                  <a:pos x="55" y="0"/>
                </a:cxn>
              </a:cxnLst>
              <a:rect l="0" t="0" r="r" b="b"/>
              <a:pathLst>
                <a:path w="83" h="35">
                  <a:moveTo>
                    <a:pt x="55" y="0"/>
                  </a:moveTo>
                  <a:lnTo>
                    <a:pt x="52" y="2"/>
                  </a:lnTo>
                  <a:lnTo>
                    <a:pt x="44" y="3"/>
                  </a:lnTo>
                  <a:lnTo>
                    <a:pt x="33" y="7"/>
                  </a:lnTo>
                  <a:lnTo>
                    <a:pt x="21" y="10"/>
                  </a:lnTo>
                  <a:lnTo>
                    <a:pt x="10" y="14"/>
                  </a:lnTo>
                  <a:lnTo>
                    <a:pt x="2" y="19"/>
                  </a:lnTo>
                  <a:lnTo>
                    <a:pt x="0" y="22"/>
                  </a:lnTo>
                  <a:lnTo>
                    <a:pt x="4" y="25"/>
                  </a:lnTo>
                  <a:lnTo>
                    <a:pt x="12" y="26"/>
                  </a:lnTo>
                  <a:lnTo>
                    <a:pt x="20" y="26"/>
                  </a:lnTo>
                  <a:lnTo>
                    <a:pt x="26" y="26"/>
                  </a:lnTo>
                  <a:lnTo>
                    <a:pt x="33" y="25"/>
                  </a:lnTo>
                  <a:lnTo>
                    <a:pt x="37" y="24"/>
                  </a:lnTo>
                  <a:lnTo>
                    <a:pt x="43" y="23"/>
                  </a:lnTo>
                  <a:lnTo>
                    <a:pt x="48" y="24"/>
                  </a:lnTo>
                  <a:lnTo>
                    <a:pt x="55" y="25"/>
                  </a:lnTo>
                  <a:lnTo>
                    <a:pt x="61" y="27"/>
                  </a:lnTo>
                  <a:lnTo>
                    <a:pt x="66" y="29"/>
                  </a:lnTo>
                  <a:lnTo>
                    <a:pt x="71" y="31"/>
                  </a:lnTo>
                  <a:lnTo>
                    <a:pt x="75" y="32"/>
                  </a:lnTo>
                  <a:lnTo>
                    <a:pt x="78" y="33"/>
                  </a:lnTo>
                  <a:lnTo>
                    <a:pt x="80" y="34"/>
                  </a:lnTo>
                  <a:lnTo>
                    <a:pt x="81" y="34"/>
                  </a:lnTo>
                  <a:lnTo>
                    <a:pt x="82" y="34"/>
                  </a:lnTo>
                  <a:lnTo>
                    <a:pt x="55"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14" name="Freeform 282"/>
            <p:cNvSpPr>
              <a:spLocks/>
            </p:cNvSpPr>
            <p:nvPr/>
          </p:nvSpPr>
          <p:spPr bwMode="auto">
            <a:xfrm>
              <a:off x="3787" y="2578"/>
              <a:ext cx="61" cy="216"/>
            </a:xfrm>
            <a:custGeom>
              <a:avLst/>
              <a:gdLst/>
              <a:ahLst/>
              <a:cxnLst>
                <a:cxn ang="0">
                  <a:pos x="59" y="0"/>
                </a:cxn>
                <a:cxn ang="0">
                  <a:pos x="59" y="0"/>
                </a:cxn>
                <a:cxn ang="0">
                  <a:pos x="56" y="2"/>
                </a:cxn>
                <a:cxn ang="0">
                  <a:pos x="47" y="4"/>
                </a:cxn>
                <a:cxn ang="0">
                  <a:pos x="35" y="8"/>
                </a:cxn>
                <a:cxn ang="0">
                  <a:pos x="22" y="12"/>
                </a:cxn>
                <a:cxn ang="0">
                  <a:pos x="11" y="17"/>
                </a:cxn>
                <a:cxn ang="0">
                  <a:pos x="2" y="22"/>
                </a:cxn>
                <a:cxn ang="0">
                  <a:pos x="0" y="26"/>
                </a:cxn>
                <a:cxn ang="0">
                  <a:pos x="4" y="29"/>
                </a:cxn>
                <a:cxn ang="0">
                  <a:pos x="13" y="31"/>
                </a:cxn>
                <a:cxn ang="0">
                  <a:pos x="21" y="31"/>
                </a:cxn>
                <a:cxn ang="0">
                  <a:pos x="28" y="31"/>
                </a:cxn>
                <a:cxn ang="0">
                  <a:pos x="35" y="29"/>
                </a:cxn>
                <a:cxn ang="0">
                  <a:pos x="40" y="28"/>
                </a:cxn>
                <a:cxn ang="0">
                  <a:pos x="46" y="27"/>
                </a:cxn>
                <a:cxn ang="0">
                  <a:pos x="52" y="28"/>
                </a:cxn>
                <a:cxn ang="0">
                  <a:pos x="59" y="29"/>
                </a:cxn>
                <a:cxn ang="0">
                  <a:pos x="65" y="32"/>
                </a:cxn>
                <a:cxn ang="0">
                  <a:pos x="71" y="34"/>
                </a:cxn>
                <a:cxn ang="0">
                  <a:pos x="76" y="36"/>
                </a:cxn>
                <a:cxn ang="0">
                  <a:pos x="80" y="38"/>
                </a:cxn>
                <a:cxn ang="0">
                  <a:pos x="84" y="39"/>
                </a:cxn>
                <a:cxn ang="0">
                  <a:pos x="86" y="40"/>
                </a:cxn>
                <a:cxn ang="0">
                  <a:pos x="87" y="40"/>
                </a:cxn>
                <a:cxn ang="0">
                  <a:pos x="88" y="40"/>
                </a:cxn>
              </a:cxnLst>
              <a:rect l="0" t="0" r="r" b="b"/>
              <a:pathLst>
                <a:path w="89" h="41">
                  <a:moveTo>
                    <a:pt x="59" y="0"/>
                  </a:moveTo>
                  <a:lnTo>
                    <a:pt x="59" y="0"/>
                  </a:lnTo>
                  <a:lnTo>
                    <a:pt x="56" y="2"/>
                  </a:lnTo>
                  <a:lnTo>
                    <a:pt x="47" y="4"/>
                  </a:lnTo>
                  <a:lnTo>
                    <a:pt x="35" y="8"/>
                  </a:lnTo>
                  <a:lnTo>
                    <a:pt x="22" y="12"/>
                  </a:lnTo>
                  <a:lnTo>
                    <a:pt x="11" y="17"/>
                  </a:lnTo>
                  <a:lnTo>
                    <a:pt x="2" y="22"/>
                  </a:lnTo>
                  <a:lnTo>
                    <a:pt x="0" y="26"/>
                  </a:lnTo>
                  <a:lnTo>
                    <a:pt x="4" y="29"/>
                  </a:lnTo>
                  <a:lnTo>
                    <a:pt x="13" y="31"/>
                  </a:lnTo>
                  <a:lnTo>
                    <a:pt x="21" y="31"/>
                  </a:lnTo>
                  <a:lnTo>
                    <a:pt x="28" y="31"/>
                  </a:lnTo>
                  <a:lnTo>
                    <a:pt x="35" y="29"/>
                  </a:lnTo>
                  <a:lnTo>
                    <a:pt x="40" y="28"/>
                  </a:lnTo>
                  <a:lnTo>
                    <a:pt x="46" y="27"/>
                  </a:lnTo>
                  <a:lnTo>
                    <a:pt x="52" y="28"/>
                  </a:lnTo>
                  <a:lnTo>
                    <a:pt x="59" y="29"/>
                  </a:lnTo>
                  <a:lnTo>
                    <a:pt x="65" y="32"/>
                  </a:lnTo>
                  <a:lnTo>
                    <a:pt x="71" y="34"/>
                  </a:lnTo>
                  <a:lnTo>
                    <a:pt x="76" y="36"/>
                  </a:lnTo>
                  <a:lnTo>
                    <a:pt x="80" y="38"/>
                  </a:lnTo>
                  <a:lnTo>
                    <a:pt x="84" y="39"/>
                  </a:lnTo>
                  <a:lnTo>
                    <a:pt x="86" y="40"/>
                  </a:lnTo>
                  <a:lnTo>
                    <a:pt x="87" y="40"/>
                  </a:lnTo>
                  <a:lnTo>
                    <a:pt x="88" y="4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15" name="Freeform 283"/>
            <p:cNvSpPr>
              <a:spLocks/>
            </p:cNvSpPr>
            <p:nvPr/>
          </p:nvSpPr>
          <p:spPr bwMode="auto">
            <a:xfrm>
              <a:off x="4043" y="2592"/>
              <a:ext cx="51" cy="216"/>
            </a:xfrm>
            <a:custGeom>
              <a:avLst/>
              <a:gdLst/>
              <a:ahLst/>
              <a:cxnLst>
                <a:cxn ang="0">
                  <a:pos x="74" y="1"/>
                </a:cxn>
                <a:cxn ang="0">
                  <a:pos x="73" y="1"/>
                </a:cxn>
                <a:cxn ang="0">
                  <a:pos x="72" y="0"/>
                </a:cxn>
                <a:cxn ang="0">
                  <a:pos x="70" y="0"/>
                </a:cxn>
                <a:cxn ang="0">
                  <a:pos x="67" y="0"/>
                </a:cxn>
                <a:cxn ang="0">
                  <a:pos x="63" y="0"/>
                </a:cxn>
                <a:cxn ang="0">
                  <a:pos x="56" y="1"/>
                </a:cxn>
                <a:cxn ang="0">
                  <a:pos x="50" y="2"/>
                </a:cxn>
                <a:cxn ang="0">
                  <a:pos x="41" y="3"/>
                </a:cxn>
                <a:cxn ang="0">
                  <a:pos x="31" y="6"/>
                </a:cxn>
                <a:cxn ang="0">
                  <a:pos x="22" y="8"/>
                </a:cxn>
                <a:cxn ang="0">
                  <a:pos x="15" y="12"/>
                </a:cxn>
                <a:cxn ang="0">
                  <a:pos x="9" y="14"/>
                </a:cxn>
                <a:cxn ang="0">
                  <a:pos x="4" y="18"/>
                </a:cxn>
                <a:cxn ang="0">
                  <a:pos x="1" y="22"/>
                </a:cxn>
                <a:cxn ang="0">
                  <a:pos x="0" y="27"/>
                </a:cxn>
                <a:cxn ang="0">
                  <a:pos x="0" y="31"/>
                </a:cxn>
                <a:cxn ang="0">
                  <a:pos x="74" y="1"/>
                </a:cxn>
              </a:cxnLst>
              <a:rect l="0" t="0" r="r" b="b"/>
              <a:pathLst>
                <a:path w="75" h="32">
                  <a:moveTo>
                    <a:pt x="74" y="1"/>
                  </a:moveTo>
                  <a:lnTo>
                    <a:pt x="73" y="1"/>
                  </a:lnTo>
                  <a:lnTo>
                    <a:pt x="72" y="0"/>
                  </a:lnTo>
                  <a:lnTo>
                    <a:pt x="70" y="0"/>
                  </a:lnTo>
                  <a:lnTo>
                    <a:pt x="67" y="0"/>
                  </a:lnTo>
                  <a:lnTo>
                    <a:pt x="63" y="0"/>
                  </a:lnTo>
                  <a:lnTo>
                    <a:pt x="56" y="1"/>
                  </a:lnTo>
                  <a:lnTo>
                    <a:pt x="50" y="2"/>
                  </a:lnTo>
                  <a:lnTo>
                    <a:pt x="41" y="3"/>
                  </a:lnTo>
                  <a:lnTo>
                    <a:pt x="31" y="6"/>
                  </a:lnTo>
                  <a:lnTo>
                    <a:pt x="22" y="8"/>
                  </a:lnTo>
                  <a:lnTo>
                    <a:pt x="15" y="12"/>
                  </a:lnTo>
                  <a:lnTo>
                    <a:pt x="9" y="14"/>
                  </a:lnTo>
                  <a:lnTo>
                    <a:pt x="4" y="18"/>
                  </a:lnTo>
                  <a:lnTo>
                    <a:pt x="1" y="22"/>
                  </a:lnTo>
                  <a:lnTo>
                    <a:pt x="0" y="27"/>
                  </a:lnTo>
                  <a:lnTo>
                    <a:pt x="0" y="31"/>
                  </a:lnTo>
                  <a:lnTo>
                    <a:pt x="74" y="1"/>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16" name="Freeform 284"/>
            <p:cNvSpPr>
              <a:spLocks/>
            </p:cNvSpPr>
            <p:nvPr/>
          </p:nvSpPr>
          <p:spPr bwMode="auto">
            <a:xfrm>
              <a:off x="4043" y="2592"/>
              <a:ext cx="55" cy="216"/>
            </a:xfrm>
            <a:custGeom>
              <a:avLst/>
              <a:gdLst/>
              <a:ahLst/>
              <a:cxnLst>
                <a:cxn ang="0">
                  <a:pos x="80" y="1"/>
                </a:cxn>
                <a:cxn ang="0">
                  <a:pos x="80" y="1"/>
                </a:cxn>
                <a:cxn ang="0">
                  <a:pos x="79" y="1"/>
                </a:cxn>
                <a:cxn ang="0">
                  <a:pos x="78" y="0"/>
                </a:cxn>
                <a:cxn ang="0">
                  <a:pos x="76" y="0"/>
                </a:cxn>
                <a:cxn ang="0">
                  <a:pos x="72" y="0"/>
                </a:cxn>
                <a:cxn ang="0">
                  <a:pos x="68" y="0"/>
                </a:cxn>
                <a:cxn ang="0">
                  <a:pos x="61" y="1"/>
                </a:cxn>
                <a:cxn ang="0">
                  <a:pos x="54" y="2"/>
                </a:cxn>
                <a:cxn ang="0">
                  <a:pos x="44" y="4"/>
                </a:cxn>
                <a:cxn ang="0">
                  <a:pos x="33" y="7"/>
                </a:cxn>
                <a:cxn ang="0">
                  <a:pos x="24" y="10"/>
                </a:cxn>
                <a:cxn ang="0">
                  <a:pos x="16" y="14"/>
                </a:cxn>
                <a:cxn ang="0">
                  <a:pos x="10" y="17"/>
                </a:cxn>
                <a:cxn ang="0">
                  <a:pos x="4" y="22"/>
                </a:cxn>
                <a:cxn ang="0">
                  <a:pos x="1" y="26"/>
                </a:cxn>
                <a:cxn ang="0">
                  <a:pos x="0" y="32"/>
                </a:cxn>
                <a:cxn ang="0">
                  <a:pos x="0" y="37"/>
                </a:cxn>
              </a:cxnLst>
              <a:rect l="0" t="0" r="r" b="b"/>
              <a:pathLst>
                <a:path w="81" h="38">
                  <a:moveTo>
                    <a:pt x="80" y="1"/>
                  </a:moveTo>
                  <a:lnTo>
                    <a:pt x="80" y="1"/>
                  </a:lnTo>
                  <a:lnTo>
                    <a:pt x="79" y="1"/>
                  </a:lnTo>
                  <a:lnTo>
                    <a:pt x="78" y="0"/>
                  </a:lnTo>
                  <a:lnTo>
                    <a:pt x="76" y="0"/>
                  </a:lnTo>
                  <a:lnTo>
                    <a:pt x="72" y="0"/>
                  </a:lnTo>
                  <a:lnTo>
                    <a:pt x="68" y="0"/>
                  </a:lnTo>
                  <a:lnTo>
                    <a:pt x="61" y="1"/>
                  </a:lnTo>
                  <a:lnTo>
                    <a:pt x="54" y="2"/>
                  </a:lnTo>
                  <a:lnTo>
                    <a:pt x="44" y="4"/>
                  </a:lnTo>
                  <a:lnTo>
                    <a:pt x="33" y="7"/>
                  </a:lnTo>
                  <a:lnTo>
                    <a:pt x="24" y="10"/>
                  </a:lnTo>
                  <a:lnTo>
                    <a:pt x="16" y="14"/>
                  </a:lnTo>
                  <a:lnTo>
                    <a:pt x="10" y="17"/>
                  </a:lnTo>
                  <a:lnTo>
                    <a:pt x="4" y="22"/>
                  </a:lnTo>
                  <a:lnTo>
                    <a:pt x="1" y="26"/>
                  </a:lnTo>
                  <a:lnTo>
                    <a:pt x="0" y="32"/>
                  </a:lnTo>
                  <a:lnTo>
                    <a:pt x="0" y="3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17" name="Freeform 285"/>
            <p:cNvSpPr>
              <a:spLocks/>
            </p:cNvSpPr>
            <p:nvPr/>
          </p:nvSpPr>
          <p:spPr bwMode="auto">
            <a:xfrm>
              <a:off x="3887" y="2045"/>
              <a:ext cx="115" cy="216"/>
            </a:xfrm>
            <a:custGeom>
              <a:avLst/>
              <a:gdLst/>
              <a:ahLst/>
              <a:cxnLst>
                <a:cxn ang="0">
                  <a:pos x="91" y="16"/>
                </a:cxn>
                <a:cxn ang="0">
                  <a:pos x="98" y="8"/>
                </a:cxn>
                <a:cxn ang="0">
                  <a:pos x="112" y="0"/>
                </a:cxn>
                <a:cxn ang="0">
                  <a:pos x="126" y="10"/>
                </a:cxn>
                <a:cxn ang="0">
                  <a:pos x="138" y="34"/>
                </a:cxn>
                <a:cxn ang="0">
                  <a:pos x="147" y="52"/>
                </a:cxn>
                <a:cxn ang="0">
                  <a:pos x="154" y="67"/>
                </a:cxn>
                <a:cxn ang="0">
                  <a:pos x="160" y="81"/>
                </a:cxn>
                <a:cxn ang="0">
                  <a:pos x="164" y="94"/>
                </a:cxn>
                <a:cxn ang="0">
                  <a:pos x="166" y="104"/>
                </a:cxn>
                <a:cxn ang="0">
                  <a:pos x="163" y="114"/>
                </a:cxn>
                <a:cxn ang="0">
                  <a:pos x="155" y="120"/>
                </a:cxn>
                <a:cxn ang="0">
                  <a:pos x="136" y="127"/>
                </a:cxn>
                <a:cxn ang="0">
                  <a:pos x="117" y="125"/>
                </a:cxn>
                <a:cxn ang="0">
                  <a:pos x="105" y="115"/>
                </a:cxn>
                <a:cxn ang="0">
                  <a:pos x="96" y="103"/>
                </a:cxn>
                <a:cxn ang="0">
                  <a:pos x="74" y="97"/>
                </a:cxn>
                <a:cxn ang="0">
                  <a:pos x="66" y="109"/>
                </a:cxn>
                <a:cxn ang="0">
                  <a:pos x="55" y="120"/>
                </a:cxn>
                <a:cxn ang="0">
                  <a:pos x="41" y="127"/>
                </a:cxn>
                <a:cxn ang="0">
                  <a:pos x="17" y="123"/>
                </a:cxn>
                <a:cxn ang="0">
                  <a:pos x="7" y="117"/>
                </a:cxn>
                <a:cxn ang="0">
                  <a:pos x="1" y="109"/>
                </a:cxn>
                <a:cxn ang="0">
                  <a:pos x="0" y="99"/>
                </a:cxn>
                <a:cxn ang="0">
                  <a:pos x="3" y="88"/>
                </a:cxn>
                <a:cxn ang="0">
                  <a:pos x="9" y="74"/>
                </a:cxn>
                <a:cxn ang="0">
                  <a:pos x="15" y="59"/>
                </a:cxn>
                <a:cxn ang="0">
                  <a:pos x="23" y="43"/>
                </a:cxn>
                <a:cxn ang="0">
                  <a:pos x="32" y="25"/>
                </a:cxn>
                <a:cxn ang="0">
                  <a:pos x="49" y="2"/>
                </a:cxn>
                <a:cxn ang="0">
                  <a:pos x="69" y="2"/>
                </a:cxn>
                <a:cxn ang="0">
                  <a:pos x="84" y="12"/>
                </a:cxn>
                <a:cxn ang="0">
                  <a:pos x="90" y="19"/>
                </a:cxn>
              </a:cxnLst>
              <a:rect l="0" t="0" r="r" b="b"/>
              <a:pathLst>
                <a:path w="167" h="128">
                  <a:moveTo>
                    <a:pt x="90" y="19"/>
                  </a:moveTo>
                  <a:lnTo>
                    <a:pt x="91" y="16"/>
                  </a:lnTo>
                  <a:lnTo>
                    <a:pt x="94" y="12"/>
                  </a:lnTo>
                  <a:lnTo>
                    <a:pt x="98" y="8"/>
                  </a:lnTo>
                  <a:lnTo>
                    <a:pt x="104" y="2"/>
                  </a:lnTo>
                  <a:lnTo>
                    <a:pt x="112" y="0"/>
                  </a:lnTo>
                  <a:lnTo>
                    <a:pt x="119" y="2"/>
                  </a:lnTo>
                  <a:lnTo>
                    <a:pt x="126" y="10"/>
                  </a:lnTo>
                  <a:lnTo>
                    <a:pt x="134" y="25"/>
                  </a:lnTo>
                  <a:lnTo>
                    <a:pt x="138" y="34"/>
                  </a:lnTo>
                  <a:lnTo>
                    <a:pt x="143" y="43"/>
                  </a:lnTo>
                  <a:lnTo>
                    <a:pt x="147" y="52"/>
                  </a:lnTo>
                  <a:lnTo>
                    <a:pt x="151" y="59"/>
                  </a:lnTo>
                  <a:lnTo>
                    <a:pt x="154" y="67"/>
                  </a:lnTo>
                  <a:lnTo>
                    <a:pt x="157" y="74"/>
                  </a:lnTo>
                  <a:lnTo>
                    <a:pt x="160" y="81"/>
                  </a:lnTo>
                  <a:lnTo>
                    <a:pt x="163" y="88"/>
                  </a:lnTo>
                  <a:lnTo>
                    <a:pt x="164" y="94"/>
                  </a:lnTo>
                  <a:lnTo>
                    <a:pt x="165" y="99"/>
                  </a:lnTo>
                  <a:lnTo>
                    <a:pt x="166" y="104"/>
                  </a:lnTo>
                  <a:lnTo>
                    <a:pt x="165" y="109"/>
                  </a:lnTo>
                  <a:lnTo>
                    <a:pt x="163" y="114"/>
                  </a:lnTo>
                  <a:lnTo>
                    <a:pt x="159" y="117"/>
                  </a:lnTo>
                  <a:lnTo>
                    <a:pt x="155" y="120"/>
                  </a:lnTo>
                  <a:lnTo>
                    <a:pt x="149" y="123"/>
                  </a:lnTo>
                  <a:lnTo>
                    <a:pt x="136" y="127"/>
                  </a:lnTo>
                  <a:lnTo>
                    <a:pt x="125" y="127"/>
                  </a:lnTo>
                  <a:lnTo>
                    <a:pt x="117" y="125"/>
                  </a:lnTo>
                  <a:lnTo>
                    <a:pt x="111" y="120"/>
                  </a:lnTo>
                  <a:lnTo>
                    <a:pt x="105" y="115"/>
                  </a:lnTo>
                  <a:lnTo>
                    <a:pt x="100" y="109"/>
                  </a:lnTo>
                  <a:lnTo>
                    <a:pt x="96" y="103"/>
                  </a:lnTo>
                  <a:lnTo>
                    <a:pt x="92" y="97"/>
                  </a:lnTo>
                  <a:lnTo>
                    <a:pt x="74" y="97"/>
                  </a:lnTo>
                  <a:lnTo>
                    <a:pt x="70" y="103"/>
                  </a:lnTo>
                  <a:lnTo>
                    <a:pt x="66" y="109"/>
                  </a:lnTo>
                  <a:lnTo>
                    <a:pt x="61" y="115"/>
                  </a:lnTo>
                  <a:lnTo>
                    <a:pt x="55" y="120"/>
                  </a:lnTo>
                  <a:lnTo>
                    <a:pt x="48" y="125"/>
                  </a:lnTo>
                  <a:lnTo>
                    <a:pt x="41" y="127"/>
                  </a:lnTo>
                  <a:lnTo>
                    <a:pt x="30" y="127"/>
                  </a:lnTo>
                  <a:lnTo>
                    <a:pt x="17" y="123"/>
                  </a:lnTo>
                  <a:lnTo>
                    <a:pt x="11" y="120"/>
                  </a:lnTo>
                  <a:lnTo>
                    <a:pt x="7" y="117"/>
                  </a:lnTo>
                  <a:lnTo>
                    <a:pt x="3" y="114"/>
                  </a:lnTo>
                  <a:lnTo>
                    <a:pt x="1" y="109"/>
                  </a:lnTo>
                  <a:lnTo>
                    <a:pt x="0" y="104"/>
                  </a:lnTo>
                  <a:lnTo>
                    <a:pt x="0" y="99"/>
                  </a:lnTo>
                  <a:lnTo>
                    <a:pt x="1" y="94"/>
                  </a:lnTo>
                  <a:lnTo>
                    <a:pt x="3" y="88"/>
                  </a:lnTo>
                  <a:lnTo>
                    <a:pt x="6" y="81"/>
                  </a:lnTo>
                  <a:lnTo>
                    <a:pt x="9" y="74"/>
                  </a:lnTo>
                  <a:lnTo>
                    <a:pt x="12" y="67"/>
                  </a:lnTo>
                  <a:lnTo>
                    <a:pt x="15" y="59"/>
                  </a:lnTo>
                  <a:lnTo>
                    <a:pt x="19" y="52"/>
                  </a:lnTo>
                  <a:lnTo>
                    <a:pt x="23" y="43"/>
                  </a:lnTo>
                  <a:lnTo>
                    <a:pt x="28" y="34"/>
                  </a:lnTo>
                  <a:lnTo>
                    <a:pt x="32" y="25"/>
                  </a:lnTo>
                  <a:lnTo>
                    <a:pt x="40" y="10"/>
                  </a:lnTo>
                  <a:lnTo>
                    <a:pt x="49" y="2"/>
                  </a:lnTo>
                  <a:lnTo>
                    <a:pt x="59" y="0"/>
                  </a:lnTo>
                  <a:lnTo>
                    <a:pt x="69" y="2"/>
                  </a:lnTo>
                  <a:lnTo>
                    <a:pt x="77" y="8"/>
                  </a:lnTo>
                  <a:lnTo>
                    <a:pt x="84" y="12"/>
                  </a:lnTo>
                  <a:lnTo>
                    <a:pt x="89" y="16"/>
                  </a:lnTo>
                  <a:lnTo>
                    <a:pt x="90" y="19"/>
                  </a:lnTo>
                </a:path>
              </a:pathLst>
            </a:custGeom>
            <a:solidFill>
              <a:srgbClr val="FFFFF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18" name="Freeform 286"/>
            <p:cNvSpPr>
              <a:spLocks/>
            </p:cNvSpPr>
            <p:nvPr/>
          </p:nvSpPr>
          <p:spPr bwMode="auto">
            <a:xfrm>
              <a:off x="3887" y="2045"/>
              <a:ext cx="119" cy="216"/>
            </a:xfrm>
            <a:custGeom>
              <a:avLst/>
              <a:gdLst/>
              <a:ahLst/>
              <a:cxnLst>
                <a:cxn ang="0">
                  <a:pos x="93" y="20"/>
                </a:cxn>
                <a:cxn ang="0">
                  <a:pos x="97" y="13"/>
                </a:cxn>
                <a:cxn ang="0">
                  <a:pos x="108" y="2"/>
                </a:cxn>
                <a:cxn ang="0">
                  <a:pos x="123" y="2"/>
                </a:cxn>
                <a:cxn ang="0">
                  <a:pos x="139" y="26"/>
                </a:cxn>
                <a:cxn ang="0">
                  <a:pos x="148" y="45"/>
                </a:cxn>
                <a:cxn ang="0">
                  <a:pos x="156" y="62"/>
                </a:cxn>
                <a:cxn ang="0">
                  <a:pos x="163" y="78"/>
                </a:cxn>
                <a:cxn ang="0">
                  <a:pos x="169" y="92"/>
                </a:cxn>
                <a:cxn ang="0">
                  <a:pos x="171" y="104"/>
                </a:cxn>
                <a:cxn ang="0">
                  <a:pos x="171" y="114"/>
                </a:cxn>
                <a:cxn ang="0">
                  <a:pos x="165" y="123"/>
                </a:cxn>
                <a:cxn ang="0">
                  <a:pos x="154" y="129"/>
                </a:cxn>
                <a:cxn ang="0">
                  <a:pos x="130" y="133"/>
                </a:cxn>
                <a:cxn ang="0">
                  <a:pos x="115" y="126"/>
                </a:cxn>
                <a:cxn ang="0">
                  <a:pos x="104" y="114"/>
                </a:cxn>
                <a:cxn ang="0">
                  <a:pos x="95" y="102"/>
                </a:cxn>
                <a:cxn ang="0">
                  <a:pos x="73" y="108"/>
                </a:cxn>
                <a:cxn ang="0">
                  <a:pos x="63" y="120"/>
                </a:cxn>
                <a:cxn ang="0">
                  <a:pos x="50" y="131"/>
                </a:cxn>
                <a:cxn ang="0">
                  <a:pos x="31" y="133"/>
                </a:cxn>
                <a:cxn ang="0">
                  <a:pos x="11" y="126"/>
                </a:cxn>
                <a:cxn ang="0">
                  <a:pos x="3" y="119"/>
                </a:cxn>
                <a:cxn ang="0">
                  <a:pos x="0" y="109"/>
                </a:cxn>
                <a:cxn ang="0">
                  <a:pos x="1" y="98"/>
                </a:cxn>
                <a:cxn ang="0">
                  <a:pos x="6" y="85"/>
                </a:cxn>
                <a:cxn ang="0">
                  <a:pos x="12" y="70"/>
                </a:cxn>
                <a:cxn ang="0">
                  <a:pos x="20" y="54"/>
                </a:cxn>
                <a:cxn ang="0">
                  <a:pos x="29" y="36"/>
                </a:cxn>
                <a:cxn ang="0">
                  <a:pos x="41" y="10"/>
                </a:cxn>
                <a:cxn ang="0">
                  <a:pos x="61" y="0"/>
                </a:cxn>
                <a:cxn ang="0">
                  <a:pos x="80" y="8"/>
                </a:cxn>
                <a:cxn ang="0">
                  <a:pos x="92" y="17"/>
                </a:cxn>
              </a:cxnLst>
              <a:rect l="0" t="0" r="r" b="b"/>
              <a:pathLst>
                <a:path w="173" h="134">
                  <a:moveTo>
                    <a:pt x="93" y="20"/>
                  </a:moveTo>
                  <a:lnTo>
                    <a:pt x="93" y="20"/>
                  </a:lnTo>
                  <a:lnTo>
                    <a:pt x="94" y="17"/>
                  </a:lnTo>
                  <a:lnTo>
                    <a:pt x="97" y="13"/>
                  </a:lnTo>
                  <a:lnTo>
                    <a:pt x="102" y="8"/>
                  </a:lnTo>
                  <a:lnTo>
                    <a:pt x="108" y="2"/>
                  </a:lnTo>
                  <a:lnTo>
                    <a:pt x="116" y="0"/>
                  </a:lnTo>
                  <a:lnTo>
                    <a:pt x="123" y="2"/>
                  </a:lnTo>
                  <a:lnTo>
                    <a:pt x="131" y="10"/>
                  </a:lnTo>
                  <a:lnTo>
                    <a:pt x="139" y="26"/>
                  </a:lnTo>
                  <a:lnTo>
                    <a:pt x="143" y="36"/>
                  </a:lnTo>
                  <a:lnTo>
                    <a:pt x="148" y="45"/>
                  </a:lnTo>
                  <a:lnTo>
                    <a:pt x="152" y="54"/>
                  </a:lnTo>
                  <a:lnTo>
                    <a:pt x="156" y="62"/>
                  </a:lnTo>
                  <a:lnTo>
                    <a:pt x="160" y="70"/>
                  </a:lnTo>
                  <a:lnTo>
                    <a:pt x="163" y="78"/>
                  </a:lnTo>
                  <a:lnTo>
                    <a:pt x="166" y="85"/>
                  </a:lnTo>
                  <a:lnTo>
                    <a:pt x="169" y="92"/>
                  </a:lnTo>
                  <a:lnTo>
                    <a:pt x="170" y="98"/>
                  </a:lnTo>
                  <a:lnTo>
                    <a:pt x="171" y="104"/>
                  </a:lnTo>
                  <a:lnTo>
                    <a:pt x="172" y="109"/>
                  </a:lnTo>
                  <a:lnTo>
                    <a:pt x="171" y="114"/>
                  </a:lnTo>
                  <a:lnTo>
                    <a:pt x="169" y="119"/>
                  </a:lnTo>
                  <a:lnTo>
                    <a:pt x="165" y="123"/>
                  </a:lnTo>
                  <a:lnTo>
                    <a:pt x="161" y="126"/>
                  </a:lnTo>
                  <a:lnTo>
                    <a:pt x="154" y="129"/>
                  </a:lnTo>
                  <a:lnTo>
                    <a:pt x="141" y="133"/>
                  </a:lnTo>
                  <a:lnTo>
                    <a:pt x="130" y="133"/>
                  </a:lnTo>
                  <a:lnTo>
                    <a:pt x="121" y="131"/>
                  </a:lnTo>
                  <a:lnTo>
                    <a:pt x="115" y="126"/>
                  </a:lnTo>
                  <a:lnTo>
                    <a:pt x="109" y="120"/>
                  </a:lnTo>
                  <a:lnTo>
                    <a:pt x="104" y="114"/>
                  </a:lnTo>
                  <a:lnTo>
                    <a:pt x="99" y="108"/>
                  </a:lnTo>
                  <a:lnTo>
                    <a:pt x="95" y="102"/>
                  </a:lnTo>
                  <a:lnTo>
                    <a:pt x="77" y="102"/>
                  </a:lnTo>
                  <a:lnTo>
                    <a:pt x="73" y="108"/>
                  </a:lnTo>
                  <a:lnTo>
                    <a:pt x="68" y="114"/>
                  </a:lnTo>
                  <a:lnTo>
                    <a:pt x="63" y="120"/>
                  </a:lnTo>
                  <a:lnTo>
                    <a:pt x="57" y="126"/>
                  </a:lnTo>
                  <a:lnTo>
                    <a:pt x="50" y="131"/>
                  </a:lnTo>
                  <a:lnTo>
                    <a:pt x="42" y="133"/>
                  </a:lnTo>
                  <a:lnTo>
                    <a:pt x="31" y="133"/>
                  </a:lnTo>
                  <a:lnTo>
                    <a:pt x="18" y="129"/>
                  </a:lnTo>
                  <a:lnTo>
                    <a:pt x="11" y="126"/>
                  </a:lnTo>
                  <a:lnTo>
                    <a:pt x="7" y="123"/>
                  </a:lnTo>
                  <a:lnTo>
                    <a:pt x="3" y="119"/>
                  </a:lnTo>
                  <a:lnTo>
                    <a:pt x="1" y="114"/>
                  </a:lnTo>
                  <a:lnTo>
                    <a:pt x="0" y="109"/>
                  </a:lnTo>
                  <a:lnTo>
                    <a:pt x="0" y="104"/>
                  </a:lnTo>
                  <a:lnTo>
                    <a:pt x="1" y="98"/>
                  </a:lnTo>
                  <a:lnTo>
                    <a:pt x="3" y="92"/>
                  </a:lnTo>
                  <a:lnTo>
                    <a:pt x="6" y="85"/>
                  </a:lnTo>
                  <a:lnTo>
                    <a:pt x="9" y="78"/>
                  </a:lnTo>
                  <a:lnTo>
                    <a:pt x="12" y="70"/>
                  </a:lnTo>
                  <a:lnTo>
                    <a:pt x="16" y="62"/>
                  </a:lnTo>
                  <a:lnTo>
                    <a:pt x="20" y="54"/>
                  </a:lnTo>
                  <a:lnTo>
                    <a:pt x="24" y="45"/>
                  </a:lnTo>
                  <a:lnTo>
                    <a:pt x="29" y="36"/>
                  </a:lnTo>
                  <a:lnTo>
                    <a:pt x="33" y="26"/>
                  </a:lnTo>
                  <a:lnTo>
                    <a:pt x="41" y="10"/>
                  </a:lnTo>
                  <a:lnTo>
                    <a:pt x="51" y="2"/>
                  </a:lnTo>
                  <a:lnTo>
                    <a:pt x="61" y="0"/>
                  </a:lnTo>
                  <a:lnTo>
                    <a:pt x="71" y="2"/>
                  </a:lnTo>
                  <a:lnTo>
                    <a:pt x="80" y="8"/>
                  </a:lnTo>
                  <a:lnTo>
                    <a:pt x="87" y="13"/>
                  </a:lnTo>
                  <a:lnTo>
                    <a:pt x="92" y="17"/>
                  </a:lnTo>
                  <a:lnTo>
                    <a:pt x="93" y="2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19" name="Freeform 287"/>
            <p:cNvSpPr>
              <a:spLocks/>
            </p:cNvSpPr>
            <p:nvPr/>
          </p:nvSpPr>
          <p:spPr bwMode="auto">
            <a:xfrm>
              <a:off x="3928" y="2081"/>
              <a:ext cx="11" cy="216"/>
            </a:xfrm>
            <a:custGeom>
              <a:avLst/>
              <a:gdLst/>
              <a:ahLst/>
              <a:cxnLst>
                <a:cxn ang="0">
                  <a:pos x="8" y="14"/>
                </a:cxn>
                <a:cxn ang="0">
                  <a:pos x="11" y="13"/>
                </a:cxn>
                <a:cxn ang="0">
                  <a:pos x="13" y="12"/>
                </a:cxn>
                <a:cxn ang="0">
                  <a:pos x="14" y="10"/>
                </a:cxn>
                <a:cxn ang="0">
                  <a:pos x="15" y="7"/>
                </a:cxn>
                <a:cxn ang="0">
                  <a:pos x="14" y="4"/>
                </a:cxn>
                <a:cxn ang="0">
                  <a:pos x="13" y="2"/>
                </a:cxn>
                <a:cxn ang="0">
                  <a:pos x="11" y="1"/>
                </a:cxn>
                <a:cxn ang="0">
                  <a:pos x="8" y="0"/>
                </a:cxn>
                <a:cxn ang="0">
                  <a:pos x="5" y="1"/>
                </a:cxn>
                <a:cxn ang="0">
                  <a:pos x="2" y="2"/>
                </a:cxn>
                <a:cxn ang="0">
                  <a:pos x="1" y="4"/>
                </a:cxn>
                <a:cxn ang="0">
                  <a:pos x="0" y="7"/>
                </a:cxn>
                <a:cxn ang="0">
                  <a:pos x="1" y="10"/>
                </a:cxn>
                <a:cxn ang="0">
                  <a:pos x="2" y="12"/>
                </a:cxn>
                <a:cxn ang="0">
                  <a:pos x="5" y="13"/>
                </a:cxn>
                <a:cxn ang="0">
                  <a:pos x="8" y="14"/>
                </a:cxn>
              </a:cxnLst>
              <a:rect l="0" t="0" r="r" b="b"/>
              <a:pathLst>
                <a:path w="16" h="15">
                  <a:moveTo>
                    <a:pt x="8" y="14"/>
                  </a:moveTo>
                  <a:lnTo>
                    <a:pt x="11" y="13"/>
                  </a:lnTo>
                  <a:lnTo>
                    <a:pt x="13" y="12"/>
                  </a:lnTo>
                  <a:lnTo>
                    <a:pt x="14" y="10"/>
                  </a:lnTo>
                  <a:lnTo>
                    <a:pt x="15" y="7"/>
                  </a:lnTo>
                  <a:lnTo>
                    <a:pt x="14" y="4"/>
                  </a:lnTo>
                  <a:lnTo>
                    <a:pt x="13" y="2"/>
                  </a:lnTo>
                  <a:lnTo>
                    <a:pt x="11" y="1"/>
                  </a:lnTo>
                  <a:lnTo>
                    <a:pt x="8" y="0"/>
                  </a:lnTo>
                  <a:lnTo>
                    <a:pt x="5" y="1"/>
                  </a:lnTo>
                  <a:lnTo>
                    <a:pt x="2" y="2"/>
                  </a:lnTo>
                  <a:lnTo>
                    <a:pt x="1" y="4"/>
                  </a:lnTo>
                  <a:lnTo>
                    <a:pt x="0" y="7"/>
                  </a:lnTo>
                  <a:lnTo>
                    <a:pt x="1" y="10"/>
                  </a:lnTo>
                  <a:lnTo>
                    <a:pt x="2" y="12"/>
                  </a:lnTo>
                  <a:lnTo>
                    <a:pt x="5" y="13"/>
                  </a:lnTo>
                  <a:lnTo>
                    <a:pt x="8" y="14"/>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20" name="Freeform 288"/>
            <p:cNvSpPr>
              <a:spLocks/>
            </p:cNvSpPr>
            <p:nvPr/>
          </p:nvSpPr>
          <p:spPr bwMode="auto">
            <a:xfrm>
              <a:off x="3928" y="2081"/>
              <a:ext cx="15" cy="216"/>
            </a:xfrm>
            <a:custGeom>
              <a:avLst/>
              <a:gdLst/>
              <a:ahLst/>
              <a:cxnLst>
                <a:cxn ang="0">
                  <a:pos x="11" y="20"/>
                </a:cxn>
                <a:cxn ang="0">
                  <a:pos x="11" y="20"/>
                </a:cxn>
                <a:cxn ang="0">
                  <a:pos x="15" y="19"/>
                </a:cxn>
                <a:cxn ang="0">
                  <a:pos x="18" y="17"/>
                </a:cxn>
                <a:cxn ang="0">
                  <a:pos x="20" y="14"/>
                </a:cxn>
                <a:cxn ang="0">
                  <a:pos x="21" y="10"/>
                </a:cxn>
                <a:cxn ang="0">
                  <a:pos x="20" y="6"/>
                </a:cxn>
                <a:cxn ang="0">
                  <a:pos x="18" y="3"/>
                </a:cxn>
                <a:cxn ang="0">
                  <a:pos x="15" y="1"/>
                </a:cxn>
                <a:cxn ang="0">
                  <a:pos x="11" y="0"/>
                </a:cxn>
                <a:cxn ang="0">
                  <a:pos x="7" y="1"/>
                </a:cxn>
                <a:cxn ang="0">
                  <a:pos x="3" y="3"/>
                </a:cxn>
                <a:cxn ang="0">
                  <a:pos x="1" y="6"/>
                </a:cxn>
                <a:cxn ang="0">
                  <a:pos x="0" y="10"/>
                </a:cxn>
                <a:cxn ang="0">
                  <a:pos x="1" y="14"/>
                </a:cxn>
                <a:cxn ang="0">
                  <a:pos x="3" y="17"/>
                </a:cxn>
                <a:cxn ang="0">
                  <a:pos x="7" y="19"/>
                </a:cxn>
                <a:cxn ang="0">
                  <a:pos x="11" y="20"/>
                </a:cxn>
              </a:cxnLst>
              <a:rect l="0" t="0" r="r" b="b"/>
              <a:pathLst>
                <a:path w="22" h="21">
                  <a:moveTo>
                    <a:pt x="11" y="20"/>
                  </a:moveTo>
                  <a:lnTo>
                    <a:pt x="11" y="20"/>
                  </a:lnTo>
                  <a:lnTo>
                    <a:pt x="15" y="19"/>
                  </a:lnTo>
                  <a:lnTo>
                    <a:pt x="18" y="17"/>
                  </a:lnTo>
                  <a:lnTo>
                    <a:pt x="20" y="14"/>
                  </a:lnTo>
                  <a:lnTo>
                    <a:pt x="21" y="10"/>
                  </a:lnTo>
                  <a:lnTo>
                    <a:pt x="20" y="6"/>
                  </a:lnTo>
                  <a:lnTo>
                    <a:pt x="18" y="3"/>
                  </a:lnTo>
                  <a:lnTo>
                    <a:pt x="15" y="1"/>
                  </a:lnTo>
                  <a:lnTo>
                    <a:pt x="11" y="0"/>
                  </a:lnTo>
                  <a:lnTo>
                    <a:pt x="7" y="1"/>
                  </a:lnTo>
                  <a:lnTo>
                    <a:pt x="3" y="3"/>
                  </a:lnTo>
                  <a:lnTo>
                    <a:pt x="1" y="6"/>
                  </a:lnTo>
                  <a:lnTo>
                    <a:pt x="0" y="10"/>
                  </a:lnTo>
                  <a:lnTo>
                    <a:pt x="1" y="14"/>
                  </a:lnTo>
                  <a:lnTo>
                    <a:pt x="3" y="17"/>
                  </a:lnTo>
                  <a:lnTo>
                    <a:pt x="7" y="19"/>
                  </a:lnTo>
                  <a:lnTo>
                    <a:pt x="11" y="2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21" name="Freeform 289"/>
            <p:cNvSpPr>
              <a:spLocks/>
            </p:cNvSpPr>
            <p:nvPr/>
          </p:nvSpPr>
          <p:spPr bwMode="auto">
            <a:xfrm>
              <a:off x="3946" y="2087"/>
              <a:ext cx="11" cy="216"/>
            </a:xfrm>
            <a:custGeom>
              <a:avLst/>
              <a:gdLst/>
              <a:ahLst/>
              <a:cxnLst>
                <a:cxn ang="0">
                  <a:pos x="7" y="15"/>
                </a:cxn>
                <a:cxn ang="0">
                  <a:pos x="11" y="14"/>
                </a:cxn>
                <a:cxn ang="0">
                  <a:pos x="13" y="13"/>
                </a:cxn>
                <a:cxn ang="0">
                  <a:pos x="14" y="11"/>
                </a:cxn>
                <a:cxn ang="0">
                  <a:pos x="15" y="8"/>
                </a:cxn>
                <a:cxn ang="0">
                  <a:pos x="14" y="5"/>
                </a:cxn>
                <a:cxn ang="0">
                  <a:pos x="13" y="3"/>
                </a:cxn>
                <a:cxn ang="0">
                  <a:pos x="11" y="1"/>
                </a:cxn>
                <a:cxn ang="0">
                  <a:pos x="7" y="0"/>
                </a:cxn>
                <a:cxn ang="0">
                  <a:pos x="4" y="1"/>
                </a:cxn>
                <a:cxn ang="0">
                  <a:pos x="2" y="3"/>
                </a:cxn>
                <a:cxn ang="0">
                  <a:pos x="1" y="5"/>
                </a:cxn>
                <a:cxn ang="0">
                  <a:pos x="0" y="8"/>
                </a:cxn>
                <a:cxn ang="0">
                  <a:pos x="1" y="11"/>
                </a:cxn>
                <a:cxn ang="0">
                  <a:pos x="2" y="13"/>
                </a:cxn>
                <a:cxn ang="0">
                  <a:pos x="4" y="14"/>
                </a:cxn>
                <a:cxn ang="0">
                  <a:pos x="7" y="15"/>
                </a:cxn>
              </a:cxnLst>
              <a:rect l="0" t="0" r="r" b="b"/>
              <a:pathLst>
                <a:path w="16" h="16">
                  <a:moveTo>
                    <a:pt x="7" y="15"/>
                  </a:moveTo>
                  <a:lnTo>
                    <a:pt x="11" y="14"/>
                  </a:lnTo>
                  <a:lnTo>
                    <a:pt x="13" y="13"/>
                  </a:lnTo>
                  <a:lnTo>
                    <a:pt x="14" y="11"/>
                  </a:lnTo>
                  <a:lnTo>
                    <a:pt x="15" y="8"/>
                  </a:lnTo>
                  <a:lnTo>
                    <a:pt x="14" y="5"/>
                  </a:lnTo>
                  <a:lnTo>
                    <a:pt x="13" y="3"/>
                  </a:lnTo>
                  <a:lnTo>
                    <a:pt x="11" y="1"/>
                  </a:lnTo>
                  <a:lnTo>
                    <a:pt x="7" y="0"/>
                  </a:lnTo>
                  <a:lnTo>
                    <a:pt x="4" y="1"/>
                  </a:lnTo>
                  <a:lnTo>
                    <a:pt x="2" y="3"/>
                  </a:lnTo>
                  <a:lnTo>
                    <a:pt x="1" y="5"/>
                  </a:lnTo>
                  <a:lnTo>
                    <a:pt x="0" y="8"/>
                  </a:lnTo>
                  <a:lnTo>
                    <a:pt x="1" y="11"/>
                  </a:lnTo>
                  <a:lnTo>
                    <a:pt x="2" y="13"/>
                  </a:lnTo>
                  <a:lnTo>
                    <a:pt x="4" y="14"/>
                  </a:lnTo>
                  <a:lnTo>
                    <a:pt x="7" y="15"/>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22" name="Freeform 290"/>
            <p:cNvSpPr>
              <a:spLocks/>
            </p:cNvSpPr>
            <p:nvPr/>
          </p:nvSpPr>
          <p:spPr bwMode="auto">
            <a:xfrm>
              <a:off x="3946" y="2087"/>
              <a:ext cx="15" cy="216"/>
            </a:xfrm>
            <a:custGeom>
              <a:avLst/>
              <a:gdLst/>
              <a:ahLst/>
              <a:cxnLst>
                <a:cxn ang="0">
                  <a:pos x="10" y="21"/>
                </a:cxn>
                <a:cxn ang="0">
                  <a:pos x="10" y="21"/>
                </a:cxn>
                <a:cxn ang="0">
                  <a:pos x="15" y="20"/>
                </a:cxn>
                <a:cxn ang="0">
                  <a:pos x="18" y="18"/>
                </a:cxn>
                <a:cxn ang="0">
                  <a:pos x="20" y="15"/>
                </a:cxn>
                <a:cxn ang="0">
                  <a:pos x="21" y="11"/>
                </a:cxn>
                <a:cxn ang="0">
                  <a:pos x="20" y="7"/>
                </a:cxn>
                <a:cxn ang="0">
                  <a:pos x="18" y="4"/>
                </a:cxn>
                <a:cxn ang="0">
                  <a:pos x="15" y="1"/>
                </a:cxn>
                <a:cxn ang="0">
                  <a:pos x="10" y="0"/>
                </a:cxn>
                <a:cxn ang="0">
                  <a:pos x="6" y="1"/>
                </a:cxn>
                <a:cxn ang="0">
                  <a:pos x="3" y="4"/>
                </a:cxn>
                <a:cxn ang="0">
                  <a:pos x="1" y="7"/>
                </a:cxn>
                <a:cxn ang="0">
                  <a:pos x="0" y="11"/>
                </a:cxn>
                <a:cxn ang="0">
                  <a:pos x="1" y="15"/>
                </a:cxn>
                <a:cxn ang="0">
                  <a:pos x="3" y="18"/>
                </a:cxn>
                <a:cxn ang="0">
                  <a:pos x="6" y="20"/>
                </a:cxn>
                <a:cxn ang="0">
                  <a:pos x="10" y="21"/>
                </a:cxn>
              </a:cxnLst>
              <a:rect l="0" t="0" r="r" b="b"/>
              <a:pathLst>
                <a:path w="22" h="22">
                  <a:moveTo>
                    <a:pt x="10" y="21"/>
                  </a:moveTo>
                  <a:lnTo>
                    <a:pt x="10" y="21"/>
                  </a:lnTo>
                  <a:lnTo>
                    <a:pt x="15" y="20"/>
                  </a:lnTo>
                  <a:lnTo>
                    <a:pt x="18" y="18"/>
                  </a:lnTo>
                  <a:lnTo>
                    <a:pt x="20" y="15"/>
                  </a:lnTo>
                  <a:lnTo>
                    <a:pt x="21" y="11"/>
                  </a:lnTo>
                  <a:lnTo>
                    <a:pt x="20" y="7"/>
                  </a:lnTo>
                  <a:lnTo>
                    <a:pt x="18" y="4"/>
                  </a:lnTo>
                  <a:lnTo>
                    <a:pt x="15" y="1"/>
                  </a:lnTo>
                  <a:lnTo>
                    <a:pt x="10" y="0"/>
                  </a:lnTo>
                  <a:lnTo>
                    <a:pt x="6" y="1"/>
                  </a:lnTo>
                  <a:lnTo>
                    <a:pt x="3" y="4"/>
                  </a:lnTo>
                  <a:lnTo>
                    <a:pt x="1" y="7"/>
                  </a:lnTo>
                  <a:lnTo>
                    <a:pt x="0" y="11"/>
                  </a:lnTo>
                  <a:lnTo>
                    <a:pt x="1" y="15"/>
                  </a:lnTo>
                  <a:lnTo>
                    <a:pt x="3" y="18"/>
                  </a:lnTo>
                  <a:lnTo>
                    <a:pt x="6" y="20"/>
                  </a:lnTo>
                  <a:lnTo>
                    <a:pt x="10" y="2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23" name="Freeform 291"/>
            <p:cNvSpPr>
              <a:spLocks/>
            </p:cNvSpPr>
            <p:nvPr/>
          </p:nvSpPr>
          <p:spPr bwMode="auto">
            <a:xfrm>
              <a:off x="3855" y="2113"/>
              <a:ext cx="178" cy="216"/>
            </a:xfrm>
            <a:custGeom>
              <a:avLst/>
              <a:gdLst/>
              <a:ahLst/>
              <a:cxnLst>
                <a:cxn ang="0">
                  <a:pos x="198" y="135"/>
                </a:cxn>
                <a:cxn ang="0">
                  <a:pos x="209" y="140"/>
                </a:cxn>
                <a:cxn ang="0">
                  <a:pos x="221" y="142"/>
                </a:cxn>
                <a:cxn ang="0">
                  <a:pos x="234" y="141"/>
                </a:cxn>
                <a:cxn ang="0">
                  <a:pos x="246" y="136"/>
                </a:cxn>
                <a:cxn ang="0">
                  <a:pos x="255" y="130"/>
                </a:cxn>
                <a:cxn ang="0">
                  <a:pos x="259" y="121"/>
                </a:cxn>
                <a:cxn ang="0">
                  <a:pos x="259" y="107"/>
                </a:cxn>
                <a:cxn ang="0">
                  <a:pos x="255" y="90"/>
                </a:cxn>
                <a:cxn ang="0">
                  <a:pos x="243" y="76"/>
                </a:cxn>
                <a:cxn ang="0">
                  <a:pos x="226" y="60"/>
                </a:cxn>
                <a:cxn ang="0">
                  <a:pos x="204" y="44"/>
                </a:cxn>
                <a:cxn ang="0">
                  <a:pos x="182" y="29"/>
                </a:cxn>
                <a:cxn ang="0">
                  <a:pos x="160" y="15"/>
                </a:cxn>
                <a:cxn ang="0">
                  <a:pos x="144" y="6"/>
                </a:cxn>
                <a:cxn ang="0">
                  <a:pos x="135" y="0"/>
                </a:cxn>
                <a:cxn ang="0">
                  <a:pos x="127" y="0"/>
                </a:cxn>
                <a:cxn ang="0">
                  <a:pos x="122" y="3"/>
                </a:cxn>
                <a:cxn ang="0">
                  <a:pos x="108" y="11"/>
                </a:cxn>
                <a:cxn ang="0">
                  <a:pos x="89" y="22"/>
                </a:cxn>
                <a:cxn ang="0">
                  <a:pos x="67" y="36"/>
                </a:cxn>
                <a:cxn ang="0">
                  <a:pos x="44" y="52"/>
                </a:cxn>
                <a:cxn ang="0">
                  <a:pos x="24" y="68"/>
                </a:cxn>
                <a:cxn ang="0">
                  <a:pos x="10" y="83"/>
                </a:cxn>
                <a:cxn ang="0">
                  <a:pos x="3" y="96"/>
                </a:cxn>
                <a:cxn ang="0">
                  <a:pos x="0" y="115"/>
                </a:cxn>
                <a:cxn ang="0">
                  <a:pos x="3" y="127"/>
                </a:cxn>
                <a:cxn ang="0">
                  <a:pos x="9" y="132"/>
                </a:cxn>
                <a:cxn ang="0">
                  <a:pos x="20" y="139"/>
                </a:cxn>
                <a:cxn ang="0">
                  <a:pos x="32" y="142"/>
                </a:cxn>
                <a:cxn ang="0">
                  <a:pos x="44" y="141"/>
                </a:cxn>
                <a:cxn ang="0">
                  <a:pos x="54" y="138"/>
                </a:cxn>
                <a:cxn ang="0">
                  <a:pos x="64" y="133"/>
                </a:cxn>
              </a:cxnLst>
              <a:rect l="0" t="0" r="r" b="b"/>
              <a:pathLst>
                <a:path w="260" h="143">
                  <a:moveTo>
                    <a:pt x="194" y="133"/>
                  </a:moveTo>
                  <a:lnTo>
                    <a:pt x="198" y="135"/>
                  </a:lnTo>
                  <a:lnTo>
                    <a:pt x="203" y="138"/>
                  </a:lnTo>
                  <a:lnTo>
                    <a:pt x="209" y="140"/>
                  </a:lnTo>
                  <a:lnTo>
                    <a:pt x="215" y="141"/>
                  </a:lnTo>
                  <a:lnTo>
                    <a:pt x="221" y="142"/>
                  </a:lnTo>
                  <a:lnTo>
                    <a:pt x="228" y="142"/>
                  </a:lnTo>
                  <a:lnTo>
                    <a:pt x="234" y="141"/>
                  </a:lnTo>
                  <a:lnTo>
                    <a:pt x="240" y="139"/>
                  </a:lnTo>
                  <a:lnTo>
                    <a:pt x="246" y="136"/>
                  </a:lnTo>
                  <a:lnTo>
                    <a:pt x="251" y="132"/>
                  </a:lnTo>
                  <a:lnTo>
                    <a:pt x="255" y="130"/>
                  </a:lnTo>
                  <a:lnTo>
                    <a:pt x="257" y="127"/>
                  </a:lnTo>
                  <a:lnTo>
                    <a:pt x="259" y="121"/>
                  </a:lnTo>
                  <a:lnTo>
                    <a:pt x="259" y="115"/>
                  </a:lnTo>
                  <a:lnTo>
                    <a:pt x="259" y="107"/>
                  </a:lnTo>
                  <a:lnTo>
                    <a:pt x="257" y="96"/>
                  </a:lnTo>
                  <a:lnTo>
                    <a:pt x="255" y="90"/>
                  </a:lnTo>
                  <a:lnTo>
                    <a:pt x="250" y="83"/>
                  </a:lnTo>
                  <a:lnTo>
                    <a:pt x="243" y="76"/>
                  </a:lnTo>
                  <a:lnTo>
                    <a:pt x="236" y="68"/>
                  </a:lnTo>
                  <a:lnTo>
                    <a:pt x="226" y="60"/>
                  </a:lnTo>
                  <a:lnTo>
                    <a:pt x="216" y="52"/>
                  </a:lnTo>
                  <a:lnTo>
                    <a:pt x="204" y="44"/>
                  </a:lnTo>
                  <a:lnTo>
                    <a:pt x="194" y="36"/>
                  </a:lnTo>
                  <a:lnTo>
                    <a:pt x="182" y="29"/>
                  </a:lnTo>
                  <a:lnTo>
                    <a:pt x="171" y="22"/>
                  </a:lnTo>
                  <a:lnTo>
                    <a:pt x="160" y="15"/>
                  </a:lnTo>
                  <a:lnTo>
                    <a:pt x="151" y="11"/>
                  </a:lnTo>
                  <a:lnTo>
                    <a:pt x="144" y="6"/>
                  </a:lnTo>
                  <a:lnTo>
                    <a:pt x="138" y="3"/>
                  </a:lnTo>
                  <a:lnTo>
                    <a:pt x="135" y="0"/>
                  </a:lnTo>
                  <a:lnTo>
                    <a:pt x="133" y="0"/>
                  </a:lnTo>
                  <a:lnTo>
                    <a:pt x="127" y="0"/>
                  </a:lnTo>
                  <a:lnTo>
                    <a:pt x="125" y="0"/>
                  </a:lnTo>
                  <a:lnTo>
                    <a:pt x="122" y="3"/>
                  </a:lnTo>
                  <a:lnTo>
                    <a:pt x="116" y="6"/>
                  </a:lnTo>
                  <a:lnTo>
                    <a:pt x="108" y="11"/>
                  </a:lnTo>
                  <a:lnTo>
                    <a:pt x="100" y="15"/>
                  </a:lnTo>
                  <a:lnTo>
                    <a:pt x="89" y="22"/>
                  </a:lnTo>
                  <a:lnTo>
                    <a:pt x="78" y="29"/>
                  </a:lnTo>
                  <a:lnTo>
                    <a:pt x="67" y="36"/>
                  </a:lnTo>
                  <a:lnTo>
                    <a:pt x="56" y="44"/>
                  </a:lnTo>
                  <a:lnTo>
                    <a:pt x="44" y="52"/>
                  </a:lnTo>
                  <a:lnTo>
                    <a:pt x="34" y="60"/>
                  </a:lnTo>
                  <a:lnTo>
                    <a:pt x="24" y="68"/>
                  </a:lnTo>
                  <a:lnTo>
                    <a:pt x="17" y="76"/>
                  </a:lnTo>
                  <a:lnTo>
                    <a:pt x="10" y="83"/>
                  </a:lnTo>
                  <a:lnTo>
                    <a:pt x="5" y="90"/>
                  </a:lnTo>
                  <a:lnTo>
                    <a:pt x="3" y="96"/>
                  </a:lnTo>
                  <a:lnTo>
                    <a:pt x="1" y="107"/>
                  </a:lnTo>
                  <a:lnTo>
                    <a:pt x="0" y="115"/>
                  </a:lnTo>
                  <a:lnTo>
                    <a:pt x="1" y="121"/>
                  </a:lnTo>
                  <a:lnTo>
                    <a:pt x="3" y="127"/>
                  </a:lnTo>
                  <a:lnTo>
                    <a:pt x="5" y="130"/>
                  </a:lnTo>
                  <a:lnTo>
                    <a:pt x="9" y="132"/>
                  </a:lnTo>
                  <a:lnTo>
                    <a:pt x="14" y="136"/>
                  </a:lnTo>
                  <a:lnTo>
                    <a:pt x="20" y="139"/>
                  </a:lnTo>
                  <a:lnTo>
                    <a:pt x="26" y="141"/>
                  </a:lnTo>
                  <a:lnTo>
                    <a:pt x="32" y="142"/>
                  </a:lnTo>
                  <a:lnTo>
                    <a:pt x="38" y="142"/>
                  </a:lnTo>
                  <a:lnTo>
                    <a:pt x="44" y="141"/>
                  </a:lnTo>
                  <a:lnTo>
                    <a:pt x="49" y="140"/>
                  </a:lnTo>
                  <a:lnTo>
                    <a:pt x="54" y="138"/>
                  </a:lnTo>
                  <a:lnTo>
                    <a:pt x="59" y="135"/>
                  </a:lnTo>
                  <a:lnTo>
                    <a:pt x="64" y="133"/>
                  </a:lnTo>
                  <a:lnTo>
                    <a:pt x="194" y="133"/>
                  </a:lnTo>
                </a:path>
              </a:pathLst>
            </a:custGeom>
            <a:solidFill>
              <a:srgbClr val="FDE3BA"/>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24" name="Freeform 292"/>
            <p:cNvSpPr>
              <a:spLocks/>
            </p:cNvSpPr>
            <p:nvPr/>
          </p:nvSpPr>
          <p:spPr bwMode="auto">
            <a:xfrm>
              <a:off x="3855" y="2113"/>
              <a:ext cx="182" cy="216"/>
            </a:xfrm>
            <a:custGeom>
              <a:avLst/>
              <a:gdLst/>
              <a:ahLst/>
              <a:cxnLst>
                <a:cxn ang="0">
                  <a:pos x="198" y="139"/>
                </a:cxn>
                <a:cxn ang="0">
                  <a:pos x="208" y="144"/>
                </a:cxn>
                <a:cxn ang="0">
                  <a:pos x="220" y="147"/>
                </a:cxn>
                <a:cxn ang="0">
                  <a:pos x="233" y="148"/>
                </a:cxn>
                <a:cxn ang="0">
                  <a:pos x="246" y="145"/>
                </a:cxn>
                <a:cxn ang="0">
                  <a:pos x="257" y="138"/>
                </a:cxn>
                <a:cxn ang="0">
                  <a:pos x="263" y="132"/>
                </a:cxn>
                <a:cxn ang="0">
                  <a:pos x="265" y="120"/>
                </a:cxn>
                <a:cxn ang="0">
                  <a:pos x="263" y="100"/>
                </a:cxn>
                <a:cxn ang="0">
                  <a:pos x="256" y="87"/>
                </a:cxn>
                <a:cxn ang="0">
                  <a:pos x="241" y="71"/>
                </a:cxn>
                <a:cxn ang="0">
                  <a:pos x="221" y="54"/>
                </a:cxn>
                <a:cxn ang="0">
                  <a:pos x="198" y="38"/>
                </a:cxn>
                <a:cxn ang="0">
                  <a:pos x="175" y="23"/>
                </a:cxn>
                <a:cxn ang="0">
                  <a:pos x="155" y="11"/>
                </a:cxn>
                <a:cxn ang="0">
                  <a:pos x="141" y="3"/>
                </a:cxn>
                <a:cxn ang="0">
                  <a:pos x="136" y="0"/>
                </a:cxn>
                <a:cxn ang="0">
                  <a:pos x="128" y="0"/>
                </a:cxn>
                <a:cxn ang="0">
                  <a:pos x="119" y="6"/>
                </a:cxn>
                <a:cxn ang="0">
                  <a:pos x="102" y="16"/>
                </a:cxn>
                <a:cxn ang="0">
                  <a:pos x="80" y="30"/>
                </a:cxn>
                <a:cxn ang="0">
                  <a:pos x="57" y="46"/>
                </a:cxn>
                <a:cxn ang="0">
                  <a:pos x="35" y="63"/>
                </a:cxn>
                <a:cxn ang="0">
                  <a:pos x="17" y="79"/>
                </a:cxn>
                <a:cxn ang="0">
                  <a:pos x="5" y="94"/>
                </a:cxn>
                <a:cxn ang="0">
                  <a:pos x="1" y="111"/>
                </a:cxn>
                <a:cxn ang="0">
                  <a:pos x="1" y="126"/>
                </a:cxn>
                <a:cxn ang="0">
                  <a:pos x="5" y="135"/>
                </a:cxn>
                <a:cxn ang="0">
                  <a:pos x="14" y="142"/>
                </a:cxn>
                <a:cxn ang="0">
                  <a:pos x="27" y="147"/>
                </a:cxn>
                <a:cxn ang="0">
                  <a:pos x="39" y="148"/>
                </a:cxn>
                <a:cxn ang="0">
                  <a:pos x="50" y="146"/>
                </a:cxn>
                <a:cxn ang="0">
                  <a:pos x="60" y="141"/>
                </a:cxn>
              </a:cxnLst>
              <a:rect l="0" t="0" r="r" b="b"/>
              <a:pathLst>
                <a:path w="266" h="149">
                  <a:moveTo>
                    <a:pt x="198" y="139"/>
                  </a:moveTo>
                  <a:lnTo>
                    <a:pt x="198" y="139"/>
                  </a:lnTo>
                  <a:lnTo>
                    <a:pt x="203" y="141"/>
                  </a:lnTo>
                  <a:lnTo>
                    <a:pt x="208" y="144"/>
                  </a:lnTo>
                  <a:lnTo>
                    <a:pt x="214" y="146"/>
                  </a:lnTo>
                  <a:lnTo>
                    <a:pt x="220" y="147"/>
                  </a:lnTo>
                  <a:lnTo>
                    <a:pt x="226" y="148"/>
                  </a:lnTo>
                  <a:lnTo>
                    <a:pt x="233" y="148"/>
                  </a:lnTo>
                  <a:lnTo>
                    <a:pt x="239" y="147"/>
                  </a:lnTo>
                  <a:lnTo>
                    <a:pt x="246" y="145"/>
                  </a:lnTo>
                  <a:lnTo>
                    <a:pt x="252" y="142"/>
                  </a:lnTo>
                  <a:lnTo>
                    <a:pt x="257" y="138"/>
                  </a:lnTo>
                  <a:lnTo>
                    <a:pt x="261" y="135"/>
                  </a:lnTo>
                  <a:lnTo>
                    <a:pt x="263" y="132"/>
                  </a:lnTo>
                  <a:lnTo>
                    <a:pt x="265" y="126"/>
                  </a:lnTo>
                  <a:lnTo>
                    <a:pt x="265" y="120"/>
                  </a:lnTo>
                  <a:lnTo>
                    <a:pt x="265" y="111"/>
                  </a:lnTo>
                  <a:lnTo>
                    <a:pt x="263" y="100"/>
                  </a:lnTo>
                  <a:lnTo>
                    <a:pt x="261" y="94"/>
                  </a:lnTo>
                  <a:lnTo>
                    <a:pt x="256" y="87"/>
                  </a:lnTo>
                  <a:lnTo>
                    <a:pt x="249" y="79"/>
                  </a:lnTo>
                  <a:lnTo>
                    <a:pt x="241" y="71"/>
                  </a:lnTo>
                  <a:lnTo>
                    <a:pt x="231" y="63"/>
                  </a:lnTo>
                  <a:lnTo>
                    <a:pt x="221" y="54"/>
                  </a:lnTo>
                  <a:lnTo>
                    <a:pt x="209" y="46"/>
                  </a:lnTo>
                  <a:lnTo>
                    <a:pt x="198" y="38"/>
                  </a:lnTo>
                  <a:lnTo>
                    <a:pt x="186" y="30"/>
                  </a:lnTo>
                  <a:lnTo>
                    <a:pt x="175" y="23"/>
                  </a:lnTo>
                  <a:lnTo>
                    <a:pt x="164" y="16"/>
                  </a:lnTo>
                  <a:lnTo>
                    <a:pt x="155" y="11"/>
                  </a:lnTo>
                  <a:lnTo>
                    <a:pt x="147" y="6"/>
                  </a:lnTo>
                  <a:lnTo>
                    <a:pt x="141" y="3"/>
                  </a:lnTo>
                  <a:lnTo>
                    <a:pt x="138" y="0"/>
                  </a:lnTo>
                  <a:lnTo>
                    <a:pt x="136" y="0"/>
                  </a:lnTo>
                  <a:lnTo>
                    <a:pt x="130" y="0"/>
                  </a:lnTo>
                  <a:lnTo>
                    <a:pt x="128" y="0"/>
                  </a:lnTo>
                  <a:lnTo>
                    <a:pt x="125" y="3"/>
                  </a:lnTo>
                  <a:lnTo>
                    <a:pt x="119" y="6"/>
                  </a:lnTo>
                  <a:lnTo>
                    <a:pt x="111" y="11"/>
                  </a:lnTo>
                  <a:lnTo>
                    <a:pt x="102" y="16"/>
                  </a:lnTo>
                  <a:lnTo>
                    <a:pt x="91" y="23"/>
                  </a:lnTo>
                  <a:lnTo>
                    <a:pt x="80" y="30"/>
                  </a:lnTo>
                  <a:lnTo>
                    <a:pt x="69" y="38"/>
                  </a:lnTo>
                  <a:lnTo>
                    <a:pt x="57" y="46"/>
                  </a:lnTo>
                  <a:lnTo>
                    <a:pt x="45" y="54"/>
                  </a:lnTo>
                  <a:lnTo>
                    <a:pt x="35" y="63"/>
                  </a:lnTo>
                  <a:lnTo>
                    <a:pt x="25" y="71"/>
                  </a:lnTo>
                  <a:lnTo>
                    <a:pt x="17" y="79"/>
                  </a:lnTo>
                  <a:lnTo>
                    <a:pt x="10" y="87"/>
                  </a:lnTo>
                  <a:lnTo>
                    <a:pt x="5" y="94"/>
                  </a:lnTo>
                  <a:lnTo>
                    <a:pt x="3" y="100"/>
                  </a:lnTo>
                  <a:lnTo>
                    <a:pt x="1" y="111"/>
                  </a:lnTo>
                  <a:lnTo>
                    <a:pt x="0" y="120"/>
                  </a:lnTo>
                  <a:lnTo>
                    <a:pt x="1" y="126"/>
                  </a:lnTo>
                  <a:lnTo>
                    <a:pt x="3" y="132"/>
                  </a:lnTo>
                  <a:lnTo>
                    <a:pt x="5" y="135"/>
                  </a:lnTo>
                  <a:lnTo>
                    <a:pt x="9" y="138"/>
                  </a:lnTo>
                  <a:lnTo>
                    <a:pt x="14" y="142"/>
                  </a:lnTo>
                  <a:lnTo>
                    <a:pt x="20" y="145"/>
                  </a:lnTo>
                  <a:lnTo>
                    <a:pt x="27" y="147"/>
                  </a:lnTo>
                  <a:lnTo>
                    <a:pt x="33" y="148"/>
                  </a:lnTo>
                  <a:lnTo>
                    <a:pt x="39" y="148"/>
                  </a:lnTo>
                  <a:lnTo>
                    <a:pt x="45" y="147"/>
                  </a:lnTo>
                  <a:lnTo>
                    <a:pt x="50" y="146"/>
                  </a:lnTo>
                  <a:lnTo>
                    <a:pt x="55" y="144"/>
                  </a:lnTo>
                  <a:lnTo>
                    <a:pt x="60" y="141"/>
                  </a:lnTo>
                  <a:lnTo>
                    <a:pt x="65" y="139"/>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25" name="Freeform 293"/>
            <p:cNvSpPr>
              <a:spLocks/>
            </p:cNvSpPr>
            <p:nvPr/>
          </p:nvSpPr>
          <p:spPr bwMode="auto">
            <a:xfrm>
              <a:off x="3868" y="2208"/>
              <a:ext cx="150" cy="216"/>
            </a:xfrm>
            <a:custGeom>
              <a:avLst/>
              <a:gdLst/>
              <a:ahLst/>
              <a:cxnLst>
                <a:cxn ang="0">
                  <a:pos x="0" y="9"/>
                </a:cxn>
                <a:cxn ang="0">
                  <a:pos x="1" y="8"/>
                </a:cxn>
                <a:cxn ang="0">
                  <a:pos x="3" y="6"/>
                </a:cxn>
                <a:cxn ang="0">
                  <a:pos x="8" y="4"/>
                </a:cxn>
                <a:cxn ang="0">
                  <a:pos x="13" y="2"/>
                </a:cxn>
                <a:cxn ang="0">
                  <a:pos x="18" y="0"/>
                </a:cxn>
                <a:cxn ang="0">
                  <a:pos x="25" y="0"/>
                </a:cxn>
                <a:cxn ang="0">
                  <a:pos x="31" y="2"/>
                </a:cxn>
                <a:cxn ang="0">
                  <a:pos x="37" y="6"/>
                </a:cxn>
                <a:cxn ang="0">
                  <a:pos x="43" y="12"/>
                </a:cxn>
                <a:cxn ang="0">
                  <a:pos x="50" y="19"/>
                </a:cxn>
                <a:cxn ang="0">
                  <a:pos x="58" y="26"/>
                </a:cxn>
                <a:cxn ang="0">
                  <a:pos x="67" y="32"/>
                </a:cxn>
                <a:cxn ang="0">
                  <a:pos x="77" y="37"/>
                </a:cxn>
                <a:cxn ang="0">
                  <a:pos x="88" y="42"/>
                </a:cxn>
                <a:cxn ang="0">
                  <a:pos x="99" y="45"/>
                </a:cxn>
                <a:cxn ang="0">
                  <a:pos x="112" y="46"/>
                </a:cxn>
                <a:cxn ang="0">
                  <a:pos x="124" y="45"/>
                </a:cxn>
                <a:cxn ang="0">
                  <a:pos x="133" y="42"/>
                </a:cxn>
                <a:cxn ang="0">
                  <a:pos x="142" y="38"/>
                </a:cxn>
                <a:cxn ang="0">
                  <a:pos x="148" y="34"/>
                </a:cxn>
                <a:cxn ang="0">
                  <a:pos x="153" y="29"/>
                </a:cxn>
                <a:cxn ang="0">
                  <a:pos x="156" y="26"/>
                </a:cxn>
                <a:cxn ang="0">
                  <a:pos x="158" y="23"/>
                </a:cxn>
                <a:cxn ang="0">
                  <a:pos x="158" y="22"/>
                </a:cxn>
                <a:cxn ang="0">
                  <a:pos x="159" y="21"/>
                </a:cxn>
                <a:cxn ang="0">
                  <a:pos x="161" y="19"/>
                </a:cxn>
                <a:cxn ang="0">
                  <a:pos x="164" y="17"/>
                </a:cxn>
                <a:cxn ang="0">
                  <a:pos x="168" y="13"/>
                </a:cxn>
                <a:cxn ang="0">
                  <a:pos x="173" y="11"/>
                </a:cxn>
                <a:cxn ang="0">
                  <a:pos x="180" y="7"/>
                </a:cxn>
                <a:cxn ang="0">
                  <a:pos x="188" y="6"/>
                </a:cxn>
                <a:cxn ang="0">
                  <a:pos x="196" y="6"/>
                </a:cxn>
                <a:cxn ang="0">
                  <a:pos x="205" y="7"/>
                </a:cxn>
                <a:cxn ang="0">
                  <a:pos x="212" y="9"/>
                </a:cxn>
                <a:cxn ang="0">
                  <a:pos x="216" y="12"/>
                </a:cxn>
                <a:cxn ang="0">
                  <a:pos x="218" y="12"/>
                </a:cxn>
                <a:cxn ang="0">
                  <a:pos x="219" y="14"/>
                </a:cxn>
                <a:cxn ang="0">
                  <a:pos x="219" y="16"/>
                </a:cxn>
                <a:cxn ang="0">
                  <a:pos x="218" y="16"/>
                </a:cxn>
                <a:cxn ang="0">
                  <a:pos x="218" y="17"/>
                </a:cxn>
                <a:cxn ang="0">
                  <a:pos x="0" y="9"/>
                </a:cxn>
              </a:cxnLst>
              <a:rect l="0" t="0" r="r" b="b"/>
              <a:pathLst>
                <a:path w="220" h="47">
                  <a:moveTo>
                    <a:pt x="0" y="9"/>
                  </a:moveTo>
                  <a:lnTo>
                    <a:pt x="1" y="8"/>
                  </a:lnTo>
                  <a:lnTo>
                    <a:pt x="3" y="6"/>
                  </a:lnTo>
                  <a:lnTo>
                    <a:pt x="8" y="4"/>
                  </a:lnTo>
                  <a:lnTo>
                    <a:pt x="13" y="2"/>
                  </a:lnTo>
                  <a:lnTo>
                    <a:pt x="18" y="0"/>
                  </a:lnTo>
                  <a:lnTo>
                    <a:pt x="25" y="0"/>
                  </a:lnTo>
                  <a:lnTo>
                    <a:pt x="31" y="2"/>
                  </a:lnTo>
                  <a:lnTo>
                    <a:pt x="37" y="6"/>
                  </a:lnTo>
                  <a:lnTo>
                    <a:pt x="43" y="12"/>
                  </a:lnTo>
                  <a:lnTo>
                    <a:pt x="50" y="19"/>
                  </a:lnTo>
                  <a:lnTo>
                    <a:pt x="58" y="26"/>
                  </a:lnTo>
                  <a:lnTo>
                    <a:pt x="67" y="32"/>
                  </a:lnTo>
                  <a:lnTo>
                    <a:pt x="77" y="37"/>
                  </a:lnTo>
                  <a:lnTo>
                    <a:pt x="88" y="42"/>
                  </a:lnTo>
                  <a:lnTo>
                    <a:pt x="99" y="45"/>
                  </a:lnTo>
                  <a:lnTo>
                    <a:pt x="112" y="46"/>
                  </a:lnTo>
                  <a:lnTo>
                    <a:pt x="124" y="45"/>
                  </a:lnTo>
                  <a:lnTo>
                    <a:pt x="133" y="42"/>
                  </a:lnTo>
                  <a:lnTo>
                    <a:pt x="142" y="38"/>
                  </a:lnTo>
                  <a:lnTo>
                    <a:pt x="148" y="34"/>
                  </a:lnTo>
                  <a:lnTo>
                    <a:pt x="153" y="29"/>
                  </a:lnTo>
                  <a:lnTo>
                    <a:pt x="156" y="26"/>
                  </a:lnTo>
                  <a:lnTo>
                    <a:pt x="158" y="23"/>
                  </a:lnTo>
                  <a:lnTo>
                    <a:pt x="158" y="22"/>
                  </a:lnTo>
                  <a:lnTo>
                    <a:pt x="159" y="21"/>
                  </a:lnTo>
                  <a:lnTo>
                    <a:pt x="161" y="19"/>
                  </a:lnTo>
                  <a:lnTo>
                    <a:pt x="164" y="17"/>
                  </a:lnTo>
                  <a:lnTo>
                    <a:pt x="168" y="13"/>
                  </a:lnTo>
                  <a:lnTo>
                    <a:pt x="173" y="11"/>
                  </a:lnTo>
                  <a:lnTo>
                    <a:pt x="180" y="7"/>
                  </a:lnTo>
                  <a:lnTo>
                    <a:pt x="188" y="6"/>
                  </a:lnTo>
                  <a:lnTo>
                    <a:pt x="196" y="6"/>
                  </a:lnTo>
                  <a:lnTo>
                    <a:pt x="205" y="7"/>
                  </a:lnTo>
                  <a:lnTo>
                    <a:pt x="212" y="9"/>
                  </a:lnTo>
                  <a:lnTo>
                    <a:pt x="216" y="12"/>
                  </a:lnTo>
                  <a:lnTo>
                    <a:pt x="218" y="12"/>
                  </a:lnTo>
                  <a:lnTo>
                    <a:pt x="219" y="14"/>
                  </a:lnTo>
                  <a:lnTo>
                    <a:pt x="219" y="16"/>
                  </a:lnTo>
                  <a:lnTo>
                    <a:pt x="218" y="16"/>
                  </a:lnTo>
                  <a:lnTo>
                    <a:pt x="218" y="17"/>
                  </a:lnTo>
                  <a:lnTo>
                    <a:pt x="0" y="9"/>
                  </a:lnTo>
                </a:path>
              </a:pathLst>
            </a:custGeom>
            <a:solidFill>
              <a:srgbClr val="FDE3BA"/>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26" name="Freeform 294"/>
            <p:cNvSpPr>
              <a:spLocks/>
            </p:cNvSpPr>
            <p:nvPr/>
          </p:nvSpPr>
          <p:spPr bwMode="auto">
            <a:xfrm>
              <a:off x="3868" y="2208"/>
              <a:ext cx="154" cy="216"/>
            </a:xfrm>
            <a:custGeom>
              <a:avLst/>
              <a:gdLst/>
              <a:ahLst/>
              <a:cxnLst>
                <a:cxn ang="0">
                  <a:pos x="0" y="10"/>
                </a:cxn>
                <a:cxn ang="0">
                  <a:pos x="0" y="10"/>
                </a:cxn>
                <a:cxn ang="0">
                  <a:pos x="1" y="9"/>
                </a:cxn>
                <a:cxn ang="0">
                  <a:pos x="3" y="7"/>
                </a:cxn>
                <a:cxn ang="0">
                  <a:pos x="8" y="4"/>
                </a:cxn>
                <a:cxn ang="0">
                  <a:pos x="13" y="2"/>
                </a:cxn>
                <a:cxn ang="0">
                  <a:pos x="19" y="0"/>
                </a:cxn>
                <a:cxn ang="0">
                  <a:pos x="26" y="0"/>
                </a:cxn>
                <a:cxn ang="0">
                  <a:pos x="32" y="2"/>
                </a:cxn>
                <a:cxn ang="0">
                  <a:pos x="38" y="7"/>
                </a:cxn>
                <a:cxn ang="0">
                  <a:pos x="44" y="14"/>
                </a:cxn>
                <a:cxn ang="0">
                  <a:pos x="51" y="21"/>
                </a:cxn>
                <a:cxn ang="0">
                  <a:pos x="60" y="29"/>
                </a:cxn>
                <a:cxn ang="0">
                  <a:pos x="69" y="36"/>
                </a:cxn>
                <a:cxn ang="0">
                  <a:pos x="79" y="42"/>
                </a:cxn>
                <a:cxn ang="0">
                  <a:pos x="90" y="47"/>
                </a:cxn>
                <a:cxn ang="0">
                  <a:pos x="102" y="51"/>
                </a:cxn>
                <a:cxn ang="0">
                  <a:pos x="115" y="52"/>
                </a:cxn>
                <a:cxn ang="0">
                  <a:pos x="127" y="51"/>
                </a:cxn>
                <a:cxn ang="0">
                  <a:pos x="137" y="48"/>
                </a:cxn>
                <a:cxn ang="0">
                  <a:pos x="146" y="43"/>
                </a:cxn>
                <a:cxn ang="0">
                  <a:pos x="152" y="38"/>
                </a:cxn>
                <a:cxn ang="0">
                  <a:pos x="157" y="33"/>
                </a:cxn>
                <a:cxn ang="0">
                  <a:pos x="160" y="29"/>
                </a:cxn>
                <a:cxn ang="0">
                  <a:pos x="162" y="26"/>
                </a:cxn>
                <a:cxn ang="0">
                  <a:pos x="162" y="25"/>
                </a:cxn>
                <a:cxn ang="0">
                  <a:pos x="163" y="24"/>
                </a:cxn>
                <a:cxn ang="0">
                  <a:pos x="165" y="22"/>
                </a:cxn>
                <a:cxn ang="0">
                  <a:pos x="168" y="19"/>
                </a:cxn>
                <a:cxn ang="0">
                  <a:pos x="173" y="15"/>
                </a:cxn>
                <a:cxn ang="0">
                  <a:pos x="178" y="12"/>
                </a:cxn>
                <a:cxn ang="0">
                  <a:pos x="185" y="8"/>
                </a:cxn>
                <a:cxn ang="0">
                  <a:pos x="193" y="7"/>
                </a:cxn>
                <a:cxn ang="0">
                  <a:pos x="201" y="7"/>
                </a:cxn>
                <a:cxn ang="0">
                  <a:pos x="211" y="8"/>
                </a:cxn>
                <a:cxn ang="0">
                  <a:pos x="218" y="10"/>
                </a:cxn>
                <a:cxn ang="0">
                  <a:pos x="222" y="13"/>
                </a:cxn>
                <a:cxn ang="0">
                  <a:pos x="224" y="14"/>
                </a:cxn>
                <a:cxn ang="0">
                  <a:pos x="225" y="16"/>
                </a:cxn>
                <a:cxn ang="0">
                  <a:pos x="225" y="18"/>
                </a:cxn>
                <a:cxn ang="0">
                  <a:pos x="224" y="18"/>
                </a:cxn>
                <a:cxn ang="0">
                  <a:pos x="224" y="19"/>
                </a:cxn>
              </a:cxnLst>
              <a:rect l="0" t="0" r="r" b="b"/>
              <a:pathLst>
                <a:path w="226" h="53">
                  <a:moveTo>
                    <a:pt x="0" y="10"/>
                  </a:moveTo>
                  <a:lnTo>
                    <a:pt x="0" y="10"/>
                  </a:lnTo>
                  <a:lnTo>
                    <a:pt x="1" y="9"/>
                  </a:lnTo>
                  <a:lnTo>
                    <a:pt x="3" y="7"/>
                  </a:lnTo>
                  <a:lnTo>
                    <a:pt x="8" y="4"/>
                  </a:lnTo>
                  <a:lnTo>
                    <a:pt x="13" y="2"/>
                  </a:lnTo>
                  <a:lnTo>
                    <a:pt x="19" y="0"/>
                  </a:lnTo>
                  <a:lnTo>
                    <a:pt x="26" y="0"/>
                  </a:lnTo>
                  <a:lnTo>
                    <a:pt x="32" y="2"/>
                  </a:lnTo>
                  <a:lnTo>
                    <a:pt x="38" y="7"/>
                  </a:lnTo>
                  <a:lnTo>
                    <a:pt x="44" y="14"/>
                  </a:lnTo>
                  <a:lnTo>
                    <a:pt x="51" y="21"/>
                  </a:lnTo>
                  <a:lnTo>
                    <a:pt x="60" y="29"/>
                  </a:lnTo>
                  <a:lnTo>
                    <a:pt x="69" y="36"/>
                  </a:lnTo>
                  <a:lnTo>
                    <a:pt x="79" y="42"/>
                  </a:lnTo>
                  <a:lnTo>
                    <a:pt x="90" y="47"/>
                  </a:lnTo>
                  <a:lnTo>
                    <a:pt x="102" y="51"/>
                  </a:lnTo>
                  <a:lnTo>
                    <a:pt x="115" y="52"/>
                  </a:lnTo>
                  <a:lnTo>
                    <a:pt x="127" y="51"/>
                  </a:lnTo>
                  <a:lnTo>
                    <a:pt x="137" y="48"/>
                  </a:lnTo>
                  <a:lnTo>
                    <a:pt x="146" y="43"/>
                  </a:lnTo>
                  <a:lnTo>
                    <a:pt x="152" y="38"/>
                  </a:lnTo>
                  <a:lnTo>
                    <a:pt x="157" y="33"/>
                  </a:lnTo>
                  <a:lnTo>
                    <a:pt x="160" y="29"/>
                  </a:lnTo>
                  <a:lnTo>
                    <a:pt x="162" y="26"/>
                  </a:lnTo>
                  <a:lnTo>
                    <a:pt x="162" y="25"/>
                  </a:lnTo>
                  <a:lnTo>
                    <a:pt x="163" y="24"/>
                  </a:lnTo>
                  <a:lnTo>
                    <a:pt x="165" y="22"/>
                  </a:lnTo>
                  <a:lnTo>
                    <a:pt x="168" y="19"/>
                  </a:lnTo>
                  <a:lnTo>
                    <a:pt x="173" y="15"/>
                  </a:lnTo>
                  <a:lnTo>
                    <a:pt x="178" y="12"/>
                  </a:lnTo>
                  <a:lnTo>
                    <a:pt x="185" y="8"/>
                  </a:lnTo>
                  <a:lnTo>
                    <a:pt x="193" y="7"/>
                  </a:lnTo>
                  <a:lnTo>
                    <a:pt x="201" y="7"/>
                  </a:lnTo>
                  <a:lnTo>
                    <a:pt x="211" y="8"/>
                  </a:lnTo>
                  <a:lnTo>
                    <a:pt x="218" y="10"/>
                  </a:lnTo>
                  <a:lnTo>
                    <a:pt x="222" y="13"/>
                  </a:lnTo>
                  <a:lnTo>
                    <a:pt x="224" y="14"/>
                  </a:lnTo>
                  <a:lnTo>
                    <a:pt x="225" y="16"/>
                  </a:lnTo>
                  <a:lnTo>
                    <a:pt x="225" y="18"/>
                  </a:lnTo>
                  <a:lnTo>
                    <a:pt x="224" y="18"/>
                  </a:lnTo>
                  <a:lnTo>
                    <a:pt x="224" y="19"/>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27" name="Freeform 295"/>
            <p:cNvSpPr>
              <a:spLocks/>
            </p:cNvSpPr>
            <p:nvPr/>
          </p:nvSpPr>
          <p:spPr bwMode="auto">
            <a:xfrm>
              <a:off x="3894" y="2399"/>
              <a:ext cx="34" cy="216"/>
            </a:xfrm>
            <a:custGeom>
              <a:avLst/>
              <a:gdLst/>
              <a:ahLst/>
              <a:cxnLst>
                <a:cxn ang="0">
                  <a:pos x="35" y="0"/>
                </a:cxn>
                <a:cxn ang="0">
                  <a:pos x="0" y="14"/>
                </a:cxn>
                <a:cxn ang="0">
                  <a:pos x="19" y="63"/>
                </a:cxn>
                <a:cxn ang="0">
                  <a:pos x="48" y="30"/>
                </a:cxn>
                <a:cxn ang="0">
                  <a:pos x="35" y="0"/>
                </a:cxn>
              </a:cxnLst>
              <a:rect l="0" t="0" r="r" b="b"/>
              <a:pathLst>
                <a:path w="49" h="64">
                  <a:moveTo>
                    <a:pt x="35" y="0"/>
                  </a:moveTo>
                  <a:lnTo>
                    <a:pt x="0" y="14"/>
                  </a:lnTo>
                  <a:lnTo>
                    <a:pt x="19" y="63"/>
                  </a:lnTo>
                  <a:lnTo>
                    <a:pt x="48" y="30"/>
                  </a:lnTo>
                  <a:lnTo>
                    <a:pt x="35" y="0"/>
                  </a:lnTo>
                </a:path>
              </a:pathLst>
            </a:custGeom>
            <a:solidFill>
              <a:srgbClr val="CCCCCC"/>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28" name="Freeform 296"/>
            <p:cNvSpPr>
              <a:spLocks/>
            </p:cNvSpPr>
            <p:nvPr/>
          </p:nvSpPr>
          <p:spPr bwMode="auto">
            <a:xfrm>
              <a:off x="3894" y="2399"/>
              <a:ext cx="38" cy="216"/>
            </a:xfrm>
            <a:custGeom>
              <a:avLst/>
              <a:gdLst/>
              <a:ahLst/>
              <a:cxnLst>
                <a:cxn ang="0">
                  <a:pos x="39" y="0"/>
                </a:cxn>
                <a:cxn ang="0">
                  <a:pos x="0" y="15"/>
                </a:cxn>
                <a:cxn ang="0">
                  <a:pos x="21" y="69"/>
                </a:cxn>
                <a:cxn ang="0">
                  <a:pos x="54" y="33"/>
                </a:cxn>
                <a:cxn ang="0">
                  <a:pos x="39" y="0"/>
                </a:cxn>
              </a:cxnLst>
              <a:rect l="0" t="0" r="r" b="b"/>
              <a:pathLst>
                <a:path w="55" h="70">
                  <a:moveTo>
                    <a:pt x="39" y="0"/>
                  </a:moveTo>
                  <a:lnTo>
                    <a:pt x="0" y="15"/>
                  </a:lnTo>
                  <a:lnTo>
                    <a:pt x="21" y="69"/>
                  </a:lnTo>
                  <a:lnTo>
                    <a:pt x="54" y="33"/>
                  </a:lnTo>
                  <a:lnTo>
                    <a:pt x="39"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29" name="Freeform 297"/>
            <p:cNvSpPr>
              <a:spLocks/>
            </p:cNvSpPr>
            <p:nvPr/>
          </p:nvSpPr>
          <p:spPr bwMode="auto">
            <a:xfrm>
              <a:off x="3951" y="2402"/>
              <a:ext cx="34" cy="216"/>
            </a:xfrm>
            <a:custGeom>
              <a:avLst/>
              <a:gdLst/>
              <a:ahLst/>
              <a:cxnLst>
                <a:cxn ang="0">
                  <a:pos x="20" y="0"/>
                </a:cxn>
                <a:cxn ang="0">
                  <a:pos x="0" y="23"/>
                </a:cxn>
                <a:cxn ang="0">
                  <a:pos x="29" y="56"/>
                </a:cxn>
                <a:cxn ang="0">
                  <a:pos x="49" y="30"/>
                </a:cxn>
                <a:cxn ang="0">
                  <a:pos x="20" y="0"/>
                </a:cxn>
              </a:cxnLst>
              <a:rect l="0" t="0" r="r" b="b"/>
              <a:pathLst>
                <a:path w="50" h="57">
                  <a:moveTo>
                    <a:pt x="20" y="0"/>
                  </a:moveTo>
                  <a:lnTo>
                    <a:pt x="0" y="23"/>
                  </a:lnTo>
                  <a:lnTo>
                    <a:pt x="29" y="56"/>
                  </a:lnTo>
                  <a:lnTo>
                    <a:pt x="49" y="30"/>
                  </a:lnTo>
                  <a:lnTo>
                    <a:pt x="20" y="0"/>
                  </a:lnTo>
                </a:path>
              </a:pathLst>
            </a:custGeom>
            <a:solidFill>
              <a:srgbClr val="CCCCCC"/>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30" name="Freeform 298"/>
            <p:cNvSpPr>
              <a:spLocks/>
            </p:cNvSpPr>
            <p:nvPr/>
          </p:nvSpPr>
          <p:spPr bwMode="auto">
            <a:xfrm>
              <a:off x="3951" y="2402"/>
              <a:ext cx="38" cy="216"/>
            </a:xfrm>
            <a:custGeom>
              <a:avLst/>
              <a:gdLst/>
              <a:ahLst/>
              <a:cxnLst>
                <a:cxn ang="0">
                  <a:pos x="22" y="0"/>
                </a:cxn>
                <a:cxn ang="0">
                  <a:pos x="0" y="26"/>
                </a:cxn>
                <a:cxn ang="0">
                  <a:pos x="33" y="62"/>
                </a:cxn>
                <a:cxn ang="0">
                  <a:pos x="55" y="33"/>
                </a:cxn>
                <a:cxn ang="0">
                  <a:pos x="22" y="0"/>
                </a:cxn>
              </a:cxnLst>
              <a:rect l="0" t="0" r="r" b="b"/>
              <a:pathLst>
                <a:path w="56" h="63">
                  <a:moveTo>
                    <a:pt x="22" y="0"/>
                  </a:moveTo>
                  <a:lnTo>
                    <a:pt x="0" y="26"/>
                  </a:lnTo>
                  <a:lnTo>
                    <a:pt x="33" y="62"/>
                  </a:lnTo>
                  <a:lnTo>
                    <a:pt x="55" y="33"/>
                  </a:lnTo>
                  <a:lnTo>
                    <a:pt x="22"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31" name="Freeform 299"/>
            <p:cNvSpPr>
              <a:spLocks/>
            </p:cNvSpPr>
            <p:nvPr/>
          </p:nvSpPr>
          <p:spPr bwMode="auto">
            <a:xfrm>
              <a:off x="3857" y="2462"/>
              <a:ext cx="166" cy="216"/>
            </a:xfrm>
            <a:custGeom>
              <a:avLst/>
              <a:gdLst/>
              <a:ahLst/>
              <a:cxnLst>
                <a:cxn ang="0">
                  <a:pos x="109" y="7"/>
                </a:cxn>
                <a:cxn ang="0">
                  <a:pos x="95" y="15"/>
                </a:cxn>
                <a:cxn ang="0">
                  <a:pos x="85" y="39"/>
                </a:cxn>
                <a:cxn ang="0">
                  <a:pos x="85" y="60"/>
                </a:cxn>
                <a:cxn ang="0">
                  <a:pos x="84" y="90"/>
                </a:cxn>
                <a:cxn ang="0">
                  <a:pos x="83" y="122"/>
                </a:cxn>
                <a:cxn ang="0">
                  <a:pos x="82" y="148"/>
                </a:cxn>
                <a:cxn ang="0">
                  <a:pos x="81" y="162"/>
                </a:cxn>
                <a:cxn ang="0">
                  <a:pos x="81" y="169"/>
                </a:cxn>
                <a:cxn ang="0">
                  <a:pos x="81" y="195"/>
                </a:cxn>
                <a:cxn ang="0">
                  <a:pos x="80" y="232"/>
                </a:cxn>
                <a:cxn ang="0">
                  <a:pos x="75" y="274"/>
                </a:cxn>
                <a:cxn ang="0">
                  <a:pos x="66" y="311"/>
                </a:cxn>
                <a:cxn ang="0">
                  <a:pos x="52" y="335"/>
                </a:cxn>
                <a:cxn ang="0">
                  <a:pos x="35" y="355"/>
                </a:cxn>
                <a:cxn ang="0">
                  <a:pos x="20" y="376"/>
                </a:cxn>
                <a:cxn ang="0">
                  <a:pos x="8" y="395"/>
                </a:cxn>
                <a:cxn ang="0">
                  <a:pos x="1" y="409"/>
                </a:cxn>
                <a:cxn ang="0">
                  <a:pos x="1" y="418"/>
                </a:cxn>
                <a:cxn ang="0">
                  <a:pos x="6" y="429"/>
                </a:cxn>
                <a:cxn ang="0">
                  <a:pos x="12" y="441"/>
                </a:cxn>
                <a:cxn ang="0">
                  <a:pos x="29" y="456"/>
                </a:cxn>
                <a:cxn ang="0">
                  <a:pos x="60" y="483"/>
                </a:cxn>
                <a:cxn ang="0">
                  <a:pos x="87" y="511"/>
                </a:cxn>
                <a:cxn ang="0">
                  <a:pos x="104" y="533"/>
                </a:cxn>
                <a:cxn ang="0">
                  <a:pos x="134" y="555"/>
                </a:cxn>
                <a:cxn ang="0">
                  <a:pos x="167" y="543"/>
                </a:cxn>
                <a:cxn ang="0">
                  <a:pos x="200" y="504"/>
                </a:cxn>
                <a:cxn ang="0">
                  <a:pos x="227" y="475"/>
                </a:cxn>
                <a:cxn ang="0">
                  <a:pos x="234" y="467"/>
                </a:cxn>
                <a:cxn ang="0">
                  <a:pos x="241" y="447"/>
                </a:cxn>
                <a:cxn ang="0">
                  <a:pos x="241" y="413"/>
                </a:cxn>
                <a:cxn ang="0">
                  <a:pos x="231" y="385"/>
                </a:cxn>
                <a:cxn ang="0">
                  <a:pos x="220" y="358"/>
                </a:cxn>
                <a:cxn ang="0">
                  <a:pos x="207" y="329"/>
                </a:cxn>
                <a:cxn ang="0">
                  <a:pos x="196" y="302"/>
                </a:cxn>
                <a:cxn ang="0">
                  <a:pos x="189" y="279"/>
                </a:cxn>
                <a:cxn ang="0">
                  <a:pos x="187" y="259"/>
                </a:cxn>
                <a:cxn ang="0">
                  <a:pos x="182" y="208"/>
                </a:cxn>
                <a:cxn ang="0">
                  <a:pos x="173" y="134"/>
                </a:cxn>
                <a:cxn ang="0">
                  <a:pos x="157" y="58"/>
                </a:cxn>
                <a:cxn ang="0">
                  <a:pos x="138" y="8"/>
                </a:cxn>
                <a:cxn ang="0">
                  <a:pos x="113" y="6"/>
                </a:cxn>
              </a:cxnLst>
              <a:rect l="0" t="0" r="r" b="b"/>
              <a:pathLst>
                <a:path w="244" h="557">
                  <a:moveTo>
                    <a:pt x="113" y="6"/>
                  </a:moveTo>
                  <a:lnTo>
                    <a:pt x="112" y="6"/>
                  </a:lnTo>
                  <a:lnTo>
                    <a:pt x="109" y="7"/>
                  </a:lnTo>
                  <a:lnTo>
                    <a:pt x="104" y="8"/>
                  </a:lnTo>
                  <a:lnTo>
                    <a:pt x="100" y="11"/>
                  </a:lnTo>
                  <a:lnTo>
                    <a:pt x="95" y="15"/>
                  </a:lnTo>
                  <a:lnTo>
                    <a:pt x="90" y="21"/>
                  </a:lnTo>
                  <a:lnTo>
                    <a:pt x="86" y="29"/>
                  </a:lnTo>
                  <a:lnTo>
                    <a:pt x="85" y="39"/>
                  </a:lnTo>
                  <a:lnTo>
                    <a:pt x="85" y="45"/>
                  </a:lnTo>
                  <a:lnTo>
                    <a:pt x="85" y="51"/>
                  </a:lnTo>
                  <a:lnTo>
                    <a:pt x="85" y="60"/>
                  </a:lnTo>
                  <a:lnTo>
                    <a:pt x="85" y="69"/>
                  </a:lnTo>
                  <a:lnTo>
                    <a:pt x="84" y="80"/>
                  </a:lnTo>
                  <a:lnTo>
                    <a:pt x="84" y="90"/>
                  </a:lnTo>
                  <a:lnTo>
                    <a:pt x="84" y="101"/>
                  </a:lnTo>
                  <a:lnTo>
                    <a:pt x="84" y="112"/>
                  </a:lnTo>
                  <a:lnTo>
                    <a:pt x="83" y="122"/>
                  </a:lnTo>
                  <a:lnTo>
                    <a:pt x="83" y="132"/>
                  </a:lnTo>
                  <a:lnTo>
                    <a:pt x="83" y="140"/>
                  </a:lnTo>
                  <a:lnTo>
                    <a:pt x="82" y="148"/>
                  </a:lnTo>
                  <a:lnTo>
                    <a:pt x="82" y="154"/>
                  </a:lnTo>
                  <a:lnTo>
                    <a:pt x="81" y="159"/>
                  </a:lnTo>
                  <a:lnTo>
                    <a:pt x="81" y="162"/>
                  </a:lnTo>
                  <a:lnTo>
                    <a:pt x="81" y="163"/>
                  </a:lnTo>
                  <a:lnTo>
                    <a:pt x="81" y="165"/>
                  </a:lnTo>
                  <a:lnTo>
                    <a:pt x="81" y="169"/>
                  </a:lnTo>
                  <a:lnTo>
                    <a:pt x="81" y="176"/>
                  </a:lnTo>
                  <a:lnTo>
                    <a:pt x="81" y="184"/>
                  </a:lnTo>
                  <a:lnTo>
                    <a:pt x="81" y="195"/>
                  </a:lnTo>
                  <a:lnTo>
                    <a:pt x="81" y="207"/>
                  </a:lnTo>
                  <a:lnTo>
                    <a:pt x="80" y="219"/>
                  </a:lnTo>
                  <a:lnTo>
                    <a:pt x="80" y="232"/>
                  </a:lnTo>
                  <a:lnTo>
                    <a:pt x="78" y="246"/>
                  </a:lnTo>
                  <a:lnTo>
                    <a:pt x="77" y="260"/>
                  </a:lnTo>
                  <a:lnTo>
                    <a:pt x="75" y="274"/>
                  </a:lnTo>
                  <a:lnTo>
                    <a:pt x="73" y="288"/>
                  </a:lnTo>
                  <a:lnTo>
                    <a:pt x="69" y="300"/>
                  </a:lnTo>
                  <a:lnTo>
                    <a:pt x="66" y="311"/>
                  </a:lnTo>
                  <a:lnTo>
                    <a:pt x="62" y="321"/>
                  </a:lnTo>
                  <a:lnTo>
                    <a:pt x="57" y="328"/>
                  </a:lnTo>
                  <a:lnTo>
                    <a:pt x="52" y="335"/>
                  </a:lnTo>
                  <a:lnTo>
                    <a:pt x="46" y="341"/>
                  </a:lnTo>
                  <a:lnTo>
                    <a:pt x="41" y="349"/>
                  </a:lnTo>
                  <a:lnTo>
                    <a:pt x="35" y="355"/>
                  </a:lnTo>
                  <a:lnTo>
                    <a:pt x="30" y="363"/>
                  </a:lnTo>
                  <a:lnTo>
                    <a:pt x="25" y="369"/>
                  </a:lnTo>
                  <a:lnTo>
                    <a:pt x="20" y="376"/>
                  </a:lnTo>
                  <a:lnTo>
                    <a:pt x="16" y="383"/>
                  </a:lnTo>
                  <a:lnTo>
                    <a:pt x="12" y="389"/>
                  </a:lnTo>
                  <a:lnTo>
                    <a:pt x="8" y="395"/>
                  </a:lnTo>
                  <a:lnTo>
                    <a:pt x="5" y="400"/>
                  </a:lnTo>
                  <a:lnTo>
                    <a:pt x="3" y="405"/>
                  </a:lnTo>
                  <a:lnTo>
                    <a:pt x="1" y="409"/>
                  </a:lnTo>
                  <a:lnTo>
                    <a:pt x="0" y="413"/>
                  </a:lnTo>
                  <a:lnTo>
                    <a:pt x="0" y="416"/>
                  </a:lnTo>
                  <a:lnTo>
                    <a:pt x="1" y="418"/>
                  </a:lnTo>
                  <a:lnTo>
                    <a:pt x="3" y="422"/>
                  </a:lnTo>
                  <a:lnTo>
                    <a:pt x="5" y="425"/>
                  </a:lnTo>
                  <a:lnTo>
                    <a:pt x="6" y="429"/>
                  </a:lnTo>
                  <a:lnTo>
                    <a:pt x="7" y="434"/>
                  </a:lnTo>
                  <a:lnTo>
                    <a:pt x="9" y="437"/>
                  </a:lnTo>
                  <a:lnTo>
                    <a:pt x="12" y="441"/>
                  </a:lnTo>
                  <a:lnTo>
                    <a:pt x="16" y="446"/>
                  </a:lnTo>
                  <a:lnTo>
                    <a:pt x="21" y="450"/>
                  </a:lnTo>
                  <a:lnTo>
                    <a:pt x="29" y="456"/>
                  </a:lnTo>
                  <a:lnTo>
                    <a:pt x="39" y="463"/>
                  </a:lnTo>
                  <a:lnTo>
                    <a:pt x="49" y="473"/>
                  </a:lnTo>
                  <a:lnTo>
                    <a:pt x="60" y="483"/>
                  </a:lnTo>
                  <a:lnTo>
                    <a:pt x="69" y="493"/>
                  </a:lnTo>
                  <a:lnTo>
                    <a:pt x="79" y="504"/>
                  </a:lnTo>
                  <a:lnTo>
                    <a:pt x="87" y="511"/>
                  </a:lnTo>
                  <a:lnTo>
                    <a:pt x="92" y="518"/>
                  </a:lnTo>
                  <a:lnTo>
                    <a:pt x="98" y="524"/>
                  </a:lnTo>
                  <a:lnTo>
                    <a:pt x="104" y="533"/>
                  </a:lnTo>
                  <a:lnTo>
                    <a:pt x="113" y="542"/>
                  </a:lnTo>
                  <a:lnTo>
                    <a:pt x="123" y="549"/>
                  </a:lnTo>
                  <a:lnTo>
                    <a:pt x="134" y="555"/>
                  </a:lnTo>
                  <a:lnTo>
                    <a:pt x="144" y="556"/>
                  </a:lnTo>
                  <a:lnTo>
                    <a:pt x="156" y="553"/>
                  </a:lnTo>
                  <a:lnTo>
                    <a:pt x="167" y="543"/>
                  </a:lnTo>
                  <a:lnTo>
                    <a:pt x="178" y="530"/>
                  </a:lnTo>
                  <a:lnTo>
                    <a:pt x="189" y="516"/>
                  </a:lnTo>
                  <a:lnTo>
                    <a:pt x="200" y="504"/>
                  </a:lnTo>
                  <a:lnTo>
                    <a:pt x="211" y="493"/>
                  </a:lnTo>
                  <a:lnTo>
                    <a:pt x="220" y="483"/>
                  </a:lnTo>
                  <a:lnTo>
                    <a:pt x="227" y="475"/>
                  </a:lnTo>
                  <a:lnTo>
                    <a:pt x="232" y="470"/>
                  </a:lnTo>
                  <a:lnTo>
                    <a:pt x="233" y="468"/>
                  </a:lnTo>
                  <a:lnTo>
                    <a:pt x="234" y="467"/>
                  </a:lnTo>
                  <a:lnTo>
                    <a:pt x="236" y="462"/>
                  </a:lnTo>
                  <a:lnTo>
                    <a:pt x="239" y="456"/>
                  </a:lnTo>
                  <a:lnTo>
                    <a:pt x="241" y="447"/>
                  </a:lnTo>
                  <a:lnTo>
                    <a:pt x="242" y="437"/>
                  </a:lnTo>
                  <a:lnTo>
                    <a:pt x="243" y="425"/>
                  </a:lnTo>
                  <a:lnTo>
                    <a:pt x="241" y="413"/>
                  </a:lnTo>
                  <a:lnTo>
                    <a:pt x="237" y="400"/>
                  </a:lnTo>
                  <a:lnTo>
                    <a:pt x="234" y="393"/>
                  </a:lnTo>
                  <a:lnTo>
                    <a:pt x="231" y="385"/>
                  </a:lnTo>
                  <a:lnTo>
                    <a:pt x="227" y="376"/>
                  </a:lnTo>
                  <a:lnTo>
                    <a:pt x="223" y="367"/>
                  </a:lnTo>
                  <a:lnTo>
                    <a:pt x="220" y="358"/>
                  </a:lnTo>
                  <a:lnTo>
                    <a:pt x="216" y="349"/>
                  </a:lnTo>
                  <a:lnTo>
                    <a:pt x="211" y="339"/>
                  </a:lnTo>
                  <a:lnTo>
                    <a:pt x="207" y="329"/>
                  </a:lnTo>
                  <a:lnTo>
                    <a:pt x="203" y="320"/>
                  </a:lnTo>
                  <a:lnTo>
                    <a:pt x="200" y="311"/>
                  </a:lnTo>
                  <a:lnTo>
                    <a:pt x="196" y="302"/>
                  </a:lnTo>
                  <a:lnTo>
                    <a:pt x="193" y="294"/>
                  </a:lnTo>
                  <a:lnTo>
                    <a:pt x="191" y="286"/>
                  </a:lnTo>
                  <a:lnTo>
                    <a:pt x="189" y="279"/>
                  </a:lnTo>
                  <a:lnTo>
                    <a:pt x="188" y="272"/>
                  </a:lnTo>
                  <a:lnTo>
                    <a:pt x="188" y="267"/>
                  </a:lnTo>
                  <a:lnTo>
                    <a:pt x="187" y="259"/>
                  </a:lnTo>
                  <a:lnTo>
                    <a:pt x="186" y="246"/>
                  </a:lnTo>
                  <a:lnTo>
                    <a:pt x="184" y="230"/>
                  </a:lnTo>
                  <a:lnTo>
                    <a:pt x="182" y="208"/>
                  </a:lnTo>
                  <a:lnTo>
                    <a:pt x="180" y="185"/>
                  </a:lnTo>
                  <a:lnTo>
                    <a:pt x="177" y="159"/>
                  </a:lnTo>
                  <a:lnTo>
                    <a:pt x="173" y="134"/>
                  </a:lnTo>
                  <a:lnTo>
                    <a:pt x="168" y="107"/>
                  </a:lnTo>
                  <a:lnTo>
                    <a:pt x="163" y="81"/>
                  </a:lnTo>
                  <a:lnTo>
                    <a:pt x="157" y="58"/>
                  </a:lnTo>
                  <a:lnTo>
                    <a:pt x="151" y="38"/>
                  </a:lnTo>
                  <a:lnTo>
                    <a:pt x="144" y="20"/>
                  </a:lnTo>
                  <a:lnTo>
                    <a:pt x="138" y="8"/>
                  </a:lnTo>
                  <a:lnTo>
                    <a:pt x="130" y="1"/>
                  </a:lnTo>
                  <a:lnTo>
                    <a:pt x="122" y="0"/>
                  </a:lnTo>
                  <a:lnTo>
                    <a:pt x="113" y="6"/>
                  </a:lnTo>
                </a:path>
              </a:pathLst>
            </a:custGeom>
            <a:solidFill>
              <a:schemeClr val="accent2"/>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32" name="Freeform 300"/>
            <p:cNvSpPr>
              <a:spLocks/>
            </p:cNvSpPr>
            <p:nvPr/>
          </p:nvSpPr>
          <p:spPr bwMode="auto">
            <a:xfrm>
              <a:off x="3857" y="2462"/>
              <a:ext cx="170" cy="216"/>
            </a:xfrm>
            <a:custGeom>
              <a:avLst/>
              <a:gdLst/>
              <a:ahLst/>
              <a:cxnLst>
                <a:cxn ang="0">
                  <a:pos x="115" y="6"/>
                </a:cxn>
                <a:cxn ang="0">
                  <a:pos x="102" y="11"/>
                </a:cxn>
                <a:cxn ang="0">
                  <a:pos x="88" y="29"/>
                </a:cxn>
                <a:cxn ang="0">
                  <a:pos x="87" y="52"/>
                </a:cxn>
                <a:cxn ang="0">
                  <a:pos x="86" y="81"/>
                </a:cxn>
                <a:cxn ang="0">
                  <a:pos x="86" y="113"/>
                </a:cxn>
                <a:cxn ang="0">
                  <a:pos x="85" y="142"/>
                </a:cxn>
                <a:cxn ang="0">
                  <a:pos x="83" y="161"/>
                </a:cxn>
                <a:cxn ang="0">
                  <a:pos x="83" y="167"/>
                </a:cxn>
                <a:cxn ang="0">
                  <a:pos x="83" y="186"/>
                </a:cxn>
                <a:cxn ang="0">
                  <a:pos x="82" y="221"/>
                </a:cxn>
                <a:cxn ang="0">
                  <a:pos x="79" y="263"/>
                </a:cxn>
                <a:cxn ang="0">
                  <a:pos x="71" y="303"/>
                </a:cxn>
                <a:cxn ang="0">
                  <a:pos x="58" y="332"/>
                </a:cxn>
                <a:cxn ang="0">
                  <a:pos x="42" y="353"/>
                </a:cxn>
                <a:cxn ang="0">
                  <a:pos x="26" y="373"/>
                </a:cxn>
                <a:cxn ang="0">
                  <a:pos x="12" y="393"/>
                </a:cxn>
                <a:cxn ang="0">
                  <a:pos x="3" y="409"/>
                </a:cxn>
                <a:cxn ang="0">
                  <a:pos x="0" y="420"/>
                </a:cxn>
                <a:cxn ang="0">
                  <a:pos x="5" y="430"/>
                </a:cxn>
                <a:cxn ang="0">
                  <a:pos x="9" y="442"/>
                </a:cxn>
                <a:cxn ang="0">
                  <a:pos x="22" y="455"/>
                </a:cxn>
                <a:cxn ang="0">
                  <a:pos x="50" y="478"/>
                </a:cxn>
                <a:cxn ang="0">
                  <a:pos x="81" y="509"/>
                </a:cxn>
                <a:cxn ang="0">
                  <a:pos x="100" y="530"/>
                </a:cxn>
                <a:cxn ang="0">
                  <a:pos x="126" y="555"/>
                </a:cxn>
                <a:cxn ang="0">
                  <a:pos x="160" y="559"/>
                </a:cxn>
                <a:cxn ang="0">
                  <a:pos x="194" y="522"/>
                </a:cxn>
                <a:cxn ang="0">
                  <a:pos x="225" y="488"/>
                </a:cxn>
                <a:cxn ang="0">
                  <a:pos x="239" y="473"/>
                </a:cxn>
                <a:cxn ang="0">
                  <a:pos x="245" y="461"/>
                </a:cxn>
                <a:cxn ang="0">
                  <a:pos x="249" y="430"/>
                </a:cxn>
                <a:cxn ang="0">
                  <a:pos x="240" y="397"/>
                </a:cxn>
                <a:cxn ang="0">
                  <a:pos x="229" y="371"/>
                </a:cxn>
                <a:cxn ang="0">
                  <a:pos x="216" y="343"/>
                </a:cxn>
                <a:cxn ang="0">
                  <a:pos x="205" y="314"/>
                </a:cxn>
                <a:cxn ang="0">
                  <a:pos x="196" y="289"/>
                </a:cxn>
                <a:cxn ang="0">
                  <a:pos x="193" y="270"/>
                </a:cxn>
                <a:cxn ang="0">
                  <a:pos x="189" y="232"/>
                </a:cxn>
                <a:cxn ang="0">
                  <a:pos x="181" y="161"/>
                </a:cxn>
                <a:cxn ang="0">
                  <a:pos x="167" y="82"/>
                </a:cxn>
                <a:cxn ang="0">
                  <a:pos x="148" y="20"/>
                </a:cxn>
                <a:cxn ang="0">
                  <a:pos x="125" y="0"/>
                </a:cxn>
              </a:cxnLst>
              <a:rect l="0" t="0" r="r" b="b"/>
              <a:pathLst>
                <a:path w="250" h="563">
                  <a:moveTo>
                    <a:pt x="116" y="6"/>
                  </a:moveTo>
                  <a:lnTo>
                    <a:pt x="116" y="6"/>
                  </a:lnTo>
                  <a:lnTo>
                    <a:pt x="115" y="6"/>
                  </a:lnTo>
                  <a:lnTo>
                    <a:pt x="112" y="7"/>
                  </a:lnTo>
                  <a:lnTo>
                    <a:pt x="107" y="8"/>
                  </a:lnTo>
                  <a:lnTo>
                    <a:pt x="102" y="11"/>
                  </a:lnTo>
                  <a:lnTo>
                    <a:pt x="97" y="15"/>
                  </a:lnTo>
                  <a:lnTo>
                    <a:pt x="92" y="21"/>
                  </a:lnTo>
                  <a:lnTo>
                    <a:pt x="88" y="29"/>
                  </a:lnTo>
                  <a:lnTo>
                    <a:pt x="87" y="39"/>
                  </a:lnTo>
                  <a:lnTo>
                    <a:pt x="87" y="45"/>
                  </a:lnTo>
                  <a:lnTo>
                    <a:pt x="87" y="52"/>
                  </a:lnTo>
                  <a:lnTo>
                    <a:pt x="87" y="61"/>
                  </a:lnTo>
                  <a:lnTo>
                    <a:pt x="87" y="70"/>
                  </a:lnTo>
                  <a:lnTo>
                    <a:pt x="86" y="81"/>
                  </a:lnTo>
                  <a:lnTo>
                    <a:pt x="86" y="91"/>
                  </a:lnTo>
                  <a:lnTo>
                    <a:pt x="86" y="102"/>
                  </a:lnTo>
                  <a:lnTo>
                    <a:pt x="86" y="113"/>
                  </a:lnTo>
                  <a:lnTo>
                    <a:pt x="85" y="123"/>
                  </a:lnTo>
                  <a:lnTo>
                    <a:pt x="85" y="133"/>
                  </a:lnTo>
                  <a:lnTo>
                    <a:pt x="85" y="142"/>
                  </a:lnTo>
                  <a:lnTo>
                    <a:pt x="84" y="150"/>
                  </a:lnTo>
                  <a:lnTo>
                    <a:pt x="84" y="156"/>
                  </a:lnTo>
                  <a:lnTo>
                    <a:pt x="83" y="161"/>
                  </a:lnTo>
                  <a:lnTo>
                    <a:pt x="83" y="164"/>
                  </a:lnTo>
                  <a:lnTo>
                    <a:pt x="83" y="165"/>
                  </a:lnTo>
                  <a:lnTo>
                    <a:pt x="83" y="167"/>
                  </a:lnTo>
                  <a:lnTo>
                    <a:pt x="83" y="171"/>
                  </a:lnTo>
                  <a:lnTo>
                    <a:pt x="83" y="178"/>
                  </a:lnTo>
                  <a:lnTo>
                    <a:pt x="83" y="186"/>
                  </a:lnTo>
                  <a:lnTo>
                    <a:pt x="83" y="197"/>
                  </a:lnTo>
                  <a:lnTo>
                    <a:pt x="83" y="209"/>
                  </a:lnTo>
                  <a:lnTo>
                    <a:pt x="82" y="221"/>
                  </a:lnTo>
                  <a:lnTo>
                    <a:pt x="82" y="235"/>
                  </a:lnTo>
                  <a:lnTo>
                    <a:pt x="80" y="249"/>
                  </a:lnTo>
                  <a:lnTo>
                    <a:pt x="79" y="263"/>
                  </a:lnTo>
                  <a:lnTo>
                    <a:pt x="77" y="277"/>
                  </a:lnTo>
                  <a:lnTo>
                    <a:pt x="75" y="291"/>
                  </a:lnTo>
                  <a:lnTo>
                    <a:pt x="71" y="303"/>
                  </a:lnTo>
                  <a:lnTo>
                    <a:pt x="68" y="314"/>
                  </a:lnTo>
                  <a:lnTo>
                    <a:pt x="64" y="324"/>
                  </a:lnTo>
                  <a:lnTo>
                    <a:pt x="58" y="332"/>
                  </a:lnTo>
                  <a:lnTo>
                    <a:pt x="53" y="339"/>
                  </a:lnTo>
                  <a:lnTo>
                    <a:pt x="47" y="345"/>
                  </a:lnTo>
                  <a:lnTo>
                    <a:pt x="42" y="353"/>
                  </a:lnTo>
                  <a:lnTo>
                    <a:pt x="36" y="359"/>
                  </a:lnTo>
                  <a:lnTo>
                    <a:pt x="31" y="367"/>
                  </a:lnTo>
                  <a:lnTo>
                    <a:pt x="26" y="373"/>
                  </a:lnTo>
                  <a:lnTo>
                    <a:pt x="20" y="380"/>
                  </a:lnTo>
                  <a:lnTo>
                    <a:pt x="16" y="387"/>
                  </a:lnTo>
                  <a:lnTo>
                    <a:pt x="12" y="393"/>
                  </a:lnTo>
                  <a:lnTo>
                    <a:pt x="8" y="399"/>
                  </a:lnTo>
                  <a:lnTo>
                    <a:pt x="5" y="404"/>
                  </a:lnTo>
                  <a:lnTo>
                    <a:pt x="3" y="409"/>
                  </a:lnTo>
                  <a:lnTo>
                    <a:pt x="1" y="413"/>
                  </a:lnTo>
                  <a:lnTo>
                    <a:pt x="0" y="417"/>
                  </a:lnTo>
                  <a:lnTo>
                    <a:pt x="0" y="420"/>
                  </a:lnTo>
                  <a:lnTo>
                    <a:pt x="1" y="423"/>
                  </a:lnTo>
                  <a:lnTo>
                    <a:pt x="3" y="427"/>
                  </a:lnTo>
                  <a:lnTo>
                    <a:pt x="5" y="430"/>
                  </a:lnTo>
                  <a:lnTo>
                    <a:pt x="6" y="434"/>
                  </a:lnTo>
                  <a:lnTo>
                    <a:pt x="7" y="439"/>
                  </a:lnTo>
                  <a:lnTo>
                    <a:pt x="9" y="442"/>
                  </a:lnTo>
                  <a:lnTo>
                    <a:pt x="12" y="446"/>
                  </a:lnTo>
                  <a:lnTo>
                    <a:pt x="16" y="451"/>
                  </a:lnTo>
                  <a:lnTo>
                    <a:pt x="22" y="455"/>
                  </a:lnTo>
                  <a:lnTo>
                    <a:pt x="30" y="461"/>
                  </a:lnTo>
                  <a:lnTo>
                    <a:pt x="40" y="468"/>
                  </a:lnTo>
                  <a:lnTo>
                    <a:pt x="50" y="478"/>
                  </a:lnTo>
                  <a:lnTo>
                    <a:pt x="61" y="488"/>
                  </a:lnTo>
                  <a:lnTo>
                    <a:pt x="71" y="498"/>
                  </a:lnTo>
                  <a:lnTo>
                    <a:pt x="81" y="509"/>
                  </a:lnTo>
                  <a:lnTo>
                    <a:pt x="89" y="517"/>
                  </a:lnTo>
                  <a:lnTo>
                    <a:pt x="94" y="524"/>
                  </a:lnTo>
                  <a:lnTo>
                    <a:pt x="100" y="530"/>
                  </a:lnTo>
                  <a:lnTo>
                    <a:pt x="107" y="539"/>
                  </a:lnTo>
                  <a:lnTo>
                    <a:pt x="116" y="548"/>
                  </a:lnTo>
                  <a:lnTo>
                    <a:pt x="126" y="555"/>
                  </a:lnTo>
                  <a:lnTo>
                    <a:pt x="137" y="561"/>
                  </a:lnTo>
                  <a:lnTo>
                    <a:pt x="148" y="562"/>
                  </a:lnTo>
                  <a:lnTo>
                    <a:pt x="160" y="559"/>
                  </a:lnTo>
                  <a:lnTo>
                    <a:pt x="171" y="549"/>
                  </a:lnTo>
                  <a:lnTo>
                    <a:pt x="182" y="536"/>
                  </a:lnTo>
                  <a:lnTo>
                    <a:pt x="194" y="522"/>
                  </a:lnTo>
                  <a:lnTo>
                    <a:pt x="205" y="509"/>
                  </a:lnTo>
                  <a:lnTo>
                    <a:pt x="216" y="498"/>
                  </a:lnTo>
                  <a:lnTo>
                    <a:pt x="225" y="488"/>
                  </a:lnTo>
                  <a:lnTo>
                    <a:pt x="233" y="480"/>
                  </a:lnTo>
                  <a:lnTo>
                    <a:pt x="238" y="475"/>
                  </a:lnTo>
                  <a:lnTo>
                    <a:pt x="239" y="473"/>
                  </a:lnTo>
                  <a:lnTo>
                    <a:pt x="240" y="472"/>
                  </a:lnTo>
                  <a:lnTo>
                    <a:pt x="242" y="467"/>
                  </a:lnTo>
                  <a:lnTo>
                    <a:pt x="245" y="461"/>
                  </a:lnTo>
                  <a:lnTo>
                    <a:pt x="247" y="452"/>
                  </a:lnTo>
                  <a:lnTo>
                    <a:pt x="248" y="442"/>
                  </a:lnTo>
                  <a:lnTo>
                    <a:pt x="249" y="430"/>
                  </a:lnTo>
                  <a:lnTo>
                    <a:pt x="247" y="417"/>
                  </a:lnTo>
                  <a:lnTo>
                    <a:pt x="243" y="404"/>
                  </a:lnTo>
                  <a:lnTo>
                    <a:pt x="240" y="397"/>
                  </a:lnTo>
                  <a:lnTo>
                    <a:pt x="237" y="389"/>
                  </a:lnTo>
                  <a:lnTo>
                    <a:pt x="233" y="380"/>
                  </a:lnTo>
                  <a:lnTo>
                    <a:pt x="229" y="371"/>
                  </a:lnTo>
                  <a:lnTo>
                    <a:pt x="225" y="362"/>
                  </a:lnTo>
                  <a:lnTo>
                    <a:pt x="221" y="353"/>
                  </a:lnTo>
                  <a:lnTo>
                    <a:pt x="216" y="343"/>
                  </a:lnTo>
                  <a:lnTo>
                    <a:pt x="212" y="333"/>
                  </a:lnTo>
                  <a:lnTo>
                    <a:pt x="208" y="323"/>
                  </a:lnTo>
                  <a:lnTo>
                    <a:pt x="205" y="314"/>
                  </a:lnTo>
                  <a:lnTo>
                    <a:pt x="201" y="305"/>
                  </a:lnTo>
                  <a:lnTo>
                    <a:pt x="198" y="297"/>
                  </a:lnTo>
                  <a:lnTo>
                    <a:pt x="196" y="289"/>
                  </a:lnTo>
                  <a:lnTo>
                    <a:pt x="194" y="282"/>
                  </a:lnTo>
                  <a:lnTo>
                    <a:pt x="193" y="275"/>
                  </a:lnTo>
                  <a:lnTo>
                    <a:pt x="193" y="270"/>
                  </a:lnTo>
                  <a:lnTo>
                    <a:pt x="192" y="262"/>
                  </a:lnTo>
                  <a:lnTo>
                    <a:pt x="191" y="249"/>
                  </a:lnTo>
                  <a:lnTo>
                    <a:pt x="189" y="232"/>
                  </a:lnTo>
                  <a:lnTo>
                    <a:pt x="187" y="210"/>
                  </a:lnTo>
                  <a:lnTo>
                    <a:pt x="184" y="187"/>
                  </a:lnTo>
                  <a:lnTo>
                    <a:pt x="181" y="161"/>
                  </a:lnTo>
                  <a:lnTo>
                    <a:pt x="177" y="135"/>
                  </a:lnTo>
                  <a:lnTo>
                    <a:pt x="172" y="108"/>
                  </a:lnTo>
                  <a:lnTo>
                    <a:pt x="167" y="82"/>
                  </a:lnTo>
                  <a:lnTo>
                    <a:pt x="161" y="59"/>
                  </a:lnTo>
                  <a:lnTo>
                    <a:pt x="155" y="38"/>
                  </a:lnTo>
                  <a:lnTo>
                    <a:pt x="148" y="20"/>
                  </a:lnTo>
                  <a:lnTo>
                    <a:pt x="141" y="8"/>
                  </a:lnTo>
                  <a:lnTo>
                    <a:pt x="133" y="1"/>
                  </a:lnTo>
                  <a:lnTo>
                    <a:pt x="125" y="0"/>
                  </a:lnTo>
                  <a:lnTo>
                    <a:pt x="116" y="6"/>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33" name="Freeform 301"/>
            <p:cNvSpPr>
              <a:spLocks/>
            </p:cNvSpPr>
            <p:nvPr/>
          </p:nvSpPr>
          <p:spPr bwMode="auto">
            <a:xfrm>
              <a:off x="3927" y="2604"/>
              <a:ext cx="39" cy="216"/>
            </a:xfrm>
            <a:custGeom>
              <a:avLst/>
              <a:gdLst/>
              <a:ahLst/>
              <a:cxnLst>
                <a:cxn ang="0">
                  <a:pos x="4" y="12"/>
                </a:cxn>
                <a:cxn ang="0">
                  <a:pos x="5" y="11"/>
                </a:cxn>
                <a:cxn ang="0">
                  <a:pos x="10" y="8"/>
                </a:cxn>
                <a:cxn ang="0">
                  <a:pos x="18" y="6"/>
                </a:cxn>
                <a:cxn ang="0">
                  <a:pos x="25" y="3"/>
                </a:cxn>
                <a:cxn ang="0">
                  <a:pos x="34" y="1"/>
                </a:cxn>
                <a:cxn ang="0">
                  <a:pos x="42" y="0"/>
                </a:cxn>
                <a:cxn ang="0">
                  <a:pos x="49" y="2"/>
                </a:cxn>
                <a:cxn ang="0">
                  <a:pos x="53" y="6"/>
                </a:cxn>
                <a:cxn ang="0">
                  <a:pos x="55" y="12"/>
                </a:cxn>
                <a:cxn ang="0">
                  <a:pos x="56" y="16"/>
                </a:cxn>
                <a:cxn ang="0">
                  <a:pos x="56" y="20"/>
                </a:cxn>
                <a:cxn ang="0">
                  <a:pos x="54" y="23"/>
                </a:cxn>
                <a:cxn ang="0">
                  <a:pos x="52" y="25"/>
                </a:cxn>
                <a:cxn ang="0">
                  <a:pos x="50" y="27"/>
                </a:cxn>
                <a:cxn ang="0">
                  <a:pos x="46" y="29"/>
                </a:cxn>
                <a:cxn ang="0">
                  <a:pos x="42" y="30"/>
                </a:cxn>
                <a:cxn ang="0">
                  <a:pos x="36" y="32"/>
                </a:cxn>
                <a:cxn ang="0">
                  <a:pos x="32" y="33"/>
                </a:cxn>
                <a:cxn ang="0">
                  <a:pos x="27" y="33"/>
                </a:cxn>
                <a:cxn ang="0">
                  <a:pos x="23" y="33"/>
                </a:cxn>
                <a:cxn ang="0">
                  <a:pos x="19" y="33"/>
                </a:cxn>
                <a:cxn ang="0">
                  <a:pos x="15" y="32"/>
                </a:cxn>
                <a:cxn ang="0">
                  <a:pos x="13" y="31"/>
                </a:cxn>
                <a:cxn ang="0">
                  <a:pos x="10" y="30"/>
                </a:cxn>
                <a:cxn ang="0">
                  <a:pos x="8" y="30"/>
                </a:cxn>
                <a:cxn ang="0">
                  <a:pos x="6" y="27"/>
                </a:cxn>
                <a:cxn ang="0">
                  <a:pos x="4" y="25"/>
                </a:cxn>
                <a:cxn ang="0">
                  <a:pos x="2" y="23"/>
                </a:cxn>
                <a:cxn ang="0">
                  <a:pos x="0" y="20"/>
                </a:cxn>
                <a:cxn ang="0">
                  <a:pos x="0" y="17"/>
                </a:cxn>
                <a:cxn ang="0">
                  <a:pos x="1" y="15"/>
                </a:cxn>
                <a:cxn ang="0">
                  <a:pos x="4" y="12"/>
                </a:cxn>
              </a:cxnLst>
              <a:rect l="0" t="0" r="r" b="b"/>
              <a:pathLst>
                <a:path w="57" h="34">
                  <a:moveTo>
                    <a:pt x="4" y="12"/>
                  </a:moveTo>
                  <a:lnTo>
                    <a:pt x="5" y="11"/>
                  </a:lnTo>
                  <a:lnTo>
                    <a:pt x="10" y="8"/>
                  </a:lnTo>
                  <a:lnTo>
                    <a:pt x="18" y="6"/>
                  </a:lnTo>
                  <a:lnTo>
                    <a:pt x="25" y="3"/>
                  </a:lnTo>
                  <a:lnTo>
                    <a:pt x="34" y="1"/>
                  </a:lnTo>
                  <a:lnTo>
                    <a:pt x="42" y="0"/>
                  </a:lnTo>
                  <a:lnTo>
                    <a:pt x="49" y="2"/>
                  </a:lnTo>
                  <a:lnTo>
                    <a:pt x="53" y="6"/>
                  </a:lnTo>
                  <a:lnTo>
                    <a:pt x="55" y="12"/>
                  </a:lnTo>
                  <a:lnTo>
                    <a:pt x="56" y="16"/>
                  </a:lnTo>
                  <a:lnTo>
                    <a:pt x="56" y="20"/>
                  </a:lnTo>
                  <a:lnTo>
                    <a:pt x="54" y="23"/>
                  </a:lnTo>
                  <a:lnTo>
                    <a:pt x="52" y="25"/>
                  </a:lnTo>
                  <a:lnTo>
                    <a:pt x="50" y="27"/>
                  </a:lnTo>
                  <a:lnTo>
                    <a:pt x="46" y="29"/>
                  </a:lnTo>
                  <a:lnTo>
                    <a:pt x="42" y="30"/>
                  </a:lnTo>
                  <a:lnTo>
                    <a:pt x="36" y="32"/>
                  </a:lnTo>
                  <a:lnTo>
                    <a:pt x="32" y="33"/>
                  </a:lnTo>
                  <a:lnTo>
                    <a:pt x="27" y="33"/>
                  </a:lnTo>
                  <a:lnTo>
                    <a:pt x="23" y="33"/>
                  </a:lnTo>
                  <a:lnTo>
                    <a:pt x="19" y="33"/>
                  </a:lnTo>
                  <a:lnTo>
                    <a:pt x="15" y="32"/>
                  </a:lnTo>
                  <a:lnTo>
                    <a:pt x="13" y="31"/>
                  </a:lnTo>
                  <a:lnTo>
                    <a:pt x="10" y="30"/>
                  </a:lnTo>
                  <a:lnTo>
                    <a:pt x="8" y="30"/>
                  </a:lnTo>
                  <a:lnTo>
                    <a:pt x="6" y="27"/>
                  </a:lnTo>
                  <a:lnTo>
                    <a:pt x="4" y="25"/>
                  </a:lnTo>
                  <a:lnTo>
                    <a:pt x="2" y="23"/>
                  </a:lnTo>
                  <a:lnTo>
                    <a:pt x="0" y="20"/>
                  </a:lnTo>
                  <a:lnTo>
                    <a:pt x="0" y="17"/>
                  </a:lnTo>
                  <a:lnTo>
                    <a:pt x="1" y="15"/>
                  </a:lnTo>
                  <a:lnTo>
                    <a:pt x="4" y="12"/>
                  </a:lnTo>
                </a:path>
              </a:pathLst>
            </a:custGeom>
            <a:solidFill>
              <a:srgbClr val="F2F2F2"/>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34" name="Freeform 302"/>
            <p:cNvSpPr>
              <a:spLocks/>
            </p:cNvSpPr>
            <p:nvPr/>
          </p:nvSpPr>
          <p:spPr bwMode="auto">
            <a:xfrm>
              <a:off x="3927" y="2604"/>
              <a:ext cx="43" cy="216"/>
            </a:xfrm>
            <a:custGeom>
              <a:avLst/>
              <a:gdLst/>
              <a:ahLst/>
              <a:cxnLst>
                <a:cxn ang="0">
                  <a:pos x="4" y="14"/>
                </a:cxn>
                <a:cxn ang="0">
                  <a:pos x="4" y="14"/>
                </a:cxn>
                <a:cxn ang="0">
                  <a:pos x="6" y="13"/>
                </a:cxn>
                <a:cxn ang="0">
                  <a:pos x="11" y="10"/>
                </a:cxn>
                <a:cxn ang="0">
                  <a:pos x="20" y="7"/>
                </a:cxn>
                <a:cxn ang="0">
                  <a:pos x="28" y="3"/>
                </a:cxn>
                <a:cxn ang="0">
                  <a:pos x="38" y="1"/>
                </a:cxn>
                <a:cxn ang="0">
                  <a:pos x="47" y="0"/>
                </a:cxn>
                <a:cxn ang="0">
                  <a:pos x="54" y="2"/>
                </a:cxn>
                <a:cxn ang="0">
                  <a:pos x="59" y="7"/>
                </a:cxn>
                <a:cxn ang="0">
                  <a:pos x="61" y="14"/>
                </a:cxn>
                <a:cxn ang="0">
                  <a:pos x="62" y="19"/>
                </a:cxn>
                <a:cxn ang="0">
                  <a:pos x="62" y="24"/>
                </a:cxn>
                <a:cxn ang="0">
                  <a:pos x="60" y="27"/>
                </a:cxn>
                <a:cxn ang="0">
                  <a:pos x="58" y="30"/>
                </a:cxn>
                <a:cxn ang="0">
                  <a:pos x="55" y="32"/>
                </a:cxn>
                <a:cxn ang="0">
                  <a:pos x="51" y="34"/>
                </a:cxn>
                <a:cxn ang="0">
                  <a:pos x="46" y="36"/>
                </a:cxn>
                <a:cxn ang="0">
                  <a:pos x="40" y="38"/>
                </a:cxn>
                <a:cxn ang="0">
                  <a:pos x="35" y="39"/>
                </a:cxn>
                <a:cxn ang="0">
                  <a:pos x="30" y="39"/>
                </a:cxn>
                <a:cxn ang="0">
                  <a:pos x="25" y="39"/>
                </a:cxn>
                <a:cxn ang="0">
                  <a:pos x="21" y="39"/>
                </a:cxn>
                <a:cxn ang="0">
                  <a:pos x="17" y="38"/>
                </a:cxn>
                <a:cxn ang="0">
                  <a:pos x="14" y="37"/>
                </a:cxn>
                <a:cxn ang="0">
                  <a:pos x="11" y="36"/>
                </a:cxn>
                <a:cxn ang="0">
                  <a:pos x="9" y="35"/>
                </a:cxn>
                <a:cxn ang="0">
                  <a:pos x="7" y="32"/>
                </a:cxn>
                <a:cxn ang="0">
                  <a:pos x="4" y="30"/>
                </a:cxn>
                <a:cxn ang="0">
                  <a:pos x="2" y="27"/>
                </a:cxn>
                <a:cxn ang="0">
                  <a:pos x="0" y="24"/>
                </a:cxn>
                <a:cxn ang="0">
                  <a:pos x="0" y="20"/>
                </a:cxn>
                <a:cxn ang="0">
                  <a:pos x="1" y="18"/>
                </a:cxn>
                <a:cxn ang="0">
                  <a:pos x="4" y="14"/>
                </a:cxn>
              </a:cxnLst>
              <a:rect l="0" t="0" r="r" b="b"/>
              <a:pathLst>
                <a:path w="63" h="40">
                  <a:moveTo>
                    <a:pt x="4" y="14"/>
                  </a:moveTo>
                  <a:lnTo>
                    <a:pt x="4" y="14"/>
                  </a:lnTo>
                  <a:lnTo>
                    <a:pt x="6" y="13"/>
                  </a:lnTo>
                  <a:lnTo>
                    <a:pt x="11" y="10"/>
                  </a:lnTo>
                  <a:lnTo>
                    <a:pt x="20" y="7"/>
                  </a:lnTo>
                  <a:lnTo>
                    <a:pt x="28" y="3"/>
                  </a:lnTo>
                  <a:lnTo>
                    <a:pt x="38" y="1"/>
                  </a:lnTo>
                  <a:lnTo>
                    <a:pt x="47" y="0"/>
                  </a:lnTo>
                  <a:lnTo>
                    <a:pt x="54" y="2"/>
                  </a:lnTo>
                  <a:lnTo>
                    <a:pt x="59" y="7"/>
                  </a:lnTo>
                  <a:lnTo>
                    <a:pt x="61" y="14"/>
                  </a:lnTo>
                  <a:lnTo>
                    <a:pt x="62" y="19"/>
                  </a:lnTo>
                  <a:lnTo>
                    <a:pt x="62" y="24"/>
                  </a:lnTo>
                  <a:lnTo>
                    <a:pt x="60" y="27"/>
                  </a:lnTo>
                  <a:lnTo>
                    <a:pt x="58" y="30"/>
                  </a:lnTo>
                  <a:lnTo>
                    <a:pt x="55" y="32"/>
                  </a:lnTo>
                  <a:lnTo>
                    <a:pt x="51" y="34"/>
                  </a:lnTo>
                  <a:lnTo>
                    <a:pt x="46" y="36"/>
                  </a:lnTo>
                  <a:lnTo>
                    <a:pt x="40" y="38"/>
                  </a:lnTo>
                  <a:lnTo>
                    <a:pt x="35" y="39"/>
                  </a:lnTo>
                  <a:lnTo>
                    <a:pt x="30" y="39"/>
                  </a:lnTo>
                  <a:lnTo>
                    <a:pt x="25" y="39"/>
                  </a:lnTo>
                  <a:lnTo>
                    <a:pt x="21" y="39"/>
                  </a:lnTo>
                  <a:lnTo>
                    <a:pt x="17" y="38"/>
                  </a:lnTo>
                  <a:lnTo>
                    <a:pt x="14" y="37"/>
                  </a:lnTo>
                  <a:lnTo>
                    <a:pt x="11" y="36"/>
                  </a:lnTo>
                  <a:lnTo>
                    <a:pt x="9" y="35"/>
                  </a:lnTo>
                  <a:lnTo>
                    <a:pt x="7" y="32"/>
                  </a:lnTo>
                  <a:lnTo>
                    <a:pt x="4" y="30"/>
                  </a:lnTo>
                  <a:lnTo>
                    <a:pt x="2" y="27"/>
                  </a:lnTo>
                  <a:lnTo>
                    <a:pt x="0" y="24"/>
                  </a:lnTo>
                  <a:lnTo>
                    <a:pt x="0" y="20"/>
                  </a:lnTo>
                  <a:lnTo>
                    <a:pt x="1" y="18"/>
                  </a:lnTo>
                  <a:lnTo>
                    <a:pt x="4" y="14"/>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35" name="Freeform 303"/>
            <p:cNvSpPr>
              <a:spLocks/>
            </p:cNvSpPr>
            <p:nvPr/>
          </p:nvSpPr>
          <p:spPr bwMode="auto">
            <a:xfrm>
              <a:off x="3918" y="2590"/>
              <a:ext cx="38" cy="216"/>
            </a:xfrm>
            <a:custGeom>
              <a:avLst/>
              <a:gdLst/>
              <a:ahLst/>
              <a:cxnLst>
                <a:cxn ang="0">
                  <a:pos x="51" y="12"/>
                </a:cxn>
                <a:cxn ang="0">
                  <a:pos x="50" y="11"/>
                </a:cxn>
                <a:cxn ang="0">
                  <a:pos x="45" y="9"/>
                </a:cxn>
                <a:cxn ang="0">
                  <a:pos x="38" y="6"/>
                </a:cxn>
                <a:cxn ang="0">
                  <a:pos x="30" y="3"/>
                </a:cxn>
                <a:cxn ang="0">
                  <a:pos x="21" y="1"/>
                </a:cxn>
                <a:cxn ang="0">
                  <a:pos x="13" y="0"/>
                </a:cxn>
                <a:cxn ang="0">
                  <a:pos x="6" y="2"/>
                </a:cxn>
                <a:cxn ang="0">
                  <a:pos x="3" y="6"/>
                </a:cxn>
                <a:cxn ang="0">
                  <a:pos x="1" y="12"/>
                </a:cxn>
                <a:cxn ang="0">
                  <a:pos x="0" y="16"/>
                </a:cxn>
                <a:cxn ang="0">
                  <a:pos x="0" y="20"/>
                </a:cxn>
                <a:cxn ang="0">
                  <a:pos x="1" y="23"/>
                </a:cxn>
                <a:cxn ang="0">
                  <a:pos x="3" y="26"/>
                </a:cxn>
                <a:cxn ang="0">
                  <a:pos x="5" y="27"/>
                </a:cxn>
                <a:cxn ang="0">
                  <a:pos x="9" y="29"/>
                </a:cxn>
                <a:cxn ang="0">
                  <a:pos x="14" y="31"/>
                </a:cxn>
                <a:cxn ang="0">
                  <a:pos x="19" y="32"/>
                </a:cxn>
                <a:cxn ang="0">
                  <a:pos x="23" y="33"/>
                </a:cxn>
                <a:cxn ang="0">
                  <a:pos x="29" y="34"/>
                </a:cxn>
                <a:cxn ang="0">
                  <a:pos x="32" y="34"/>
                </a:cxn>
                <a:cxn ang="0">
                  <a:pos x="36" y="33"/>
                </a:cxn>
                <a:cxn ang="0">
                  <a:pos x="40" y="32"/>
                </a:cxn>
                <a:cxn ang="0">
                  <a:pos x="42" y="31"/>
                </a:cxn>
                <a:cxn ang="0">
                  <a:pos x="45" y="31"/>
                </a:cxn>
                <a:cxn ang="0">
                  <a:pos x="47" y="30"/>
                </a:cxn>
                <a:cxn ang="0">
                  <a:pos x="50" y="27"/>
                </a:cxn>
                <a:cxn ang="0">
                  <a:pos x="51" y="25"/>
                </a:cxn>
                <a:cxn ang="0">
                  <a:pos x="54" y="23"/>
                </a:cxn>
                <a:cxn ang="0">
                  <a:pos x="55" y="20"/>
                </a:cxn>
                <a:cxn ang="0">
                  <a:pos x="55" y="17"/>
                </a:cxn>
                <a:cxn ang="0">
                  <a:pos x="54" y="14"/>
                </a:cxn>
                <a:cxn ang="0">
                  <a:pos x="51" y="12"/>
                </a:cxn>
              </a:cxnLst>
              <a:rect l="0" t="0" r="r" b="b"/>
              <a:pathLst>
                <a:path w="56" h="35">
                  <a:moveTo>
                    <a:pt x="51" y="12"/>
                  </a:moveTo>
                  <a:lnTo>
                    <a:pt x="50" y="11"/>
                  </a:lnTo>
                  <a:lnTo>
                    <a:pt x="45" y="9"/>
                  </a:lnTo>
                  <a:lnTo>
                    <a:pt x="38" y="6"/>
                  </a:lnTo>
                  <a:lnTo>
                    <a:pt x="30" y="3"/>
                  </a:lnTo>
                  <a:lnTo>
                    <a:pt x="21" y="1"/>
                  </a:lnTo>
                  <a:lnTo>
                    <a:pt x="13" y="0"/>
                  </a:lnTo>
                  <a:lnTo>
                    <a:pt x="6" y="2"/>
                  </a:lnTo>
                  <a:lnTo>
                    <a:pt x="3" y="6"/>
                  </a:lnTo>
                  <a:lnTo>
                    <a:pt x="1" y="12"/>
                  </a:lnTo>
                  <a:lnTo>
                    <a:pt x="0" y="16"/>
                  </a:lnTo>
                  <a:lnTo>
                    <a:pt x="0" y="20"/>
                  </a:lnTo>
                  <a:lnTo>
                    <a:pt x="1" y="23"/>
                  </a:lnTo>
                  <a:lnTo>
                    <a:pt x="3" y="26"/>
                  </a:lnTo>
                  <a:lnTo>
                    <a:pt x="5" y="27"/>
                  </a:lnTo>
                  <a:lnTo>
                    <a:pt x="9" y="29"/>
                  </a:lnTo>
                  <a:lnTo>
                    <a:pt x="14" y="31"/>
                  </a:lnTo>
                  <a:lnTo>
                    <a:pt x="19" y="32"/>
                  </a:lnTo>
                  <a:lnTo>
                    <a:pt x="23" y="33"/>
                  </a:lnTo>
                  <a:lnTo>
                    <a:pt x="29" y="34"/>
                  </a:lnTo>
                  <a:lnTo>
                    <a:pt x="32" y="34"/>
                  </a:lnTo>
                  <a:lnTo>
                    <a:pt x="36" y="33"/>
                  </a:lnTo>
                  <a:lnTo>
                    <a:pt x="40" y="32"/>
                  </a:lnTo>
                  <a:lnTo>
                    <a:pt x="42" y="31"/>
                  </a:lnTo>
                  <a:lnTo>
                    <a:pt x="45" y="31"/>
                  </a:lnTo>
                  <a:lnTo>
                    <a:pt x="47" y="30"/>
                  </a:lnTo>
                  <a:lnTo>
                    <a:pt x="50" y="27"/>
                  </a:lnTo>
                  <a:lnTo>
                    <a:pt x="51" y="25"/>
                  </a:lnTo>
                  <a:lnTo>
                    <a:pt x="54" y="23"/>
                  </a:lnTo>
                  <a:lnTo>
                    <a:pt x="55" y="20"/>
                  </a:lnTo>
                  <a:lnTo>
                    <a:pt x="55" y="17"/>
                  </a:lnTo>
                  <a:lnTo>
                    <a:pt x="54" y="14"/>
                  </a:lnTo>
                  <a:lnTo>
                    <a:pt x="51" y="12"/>
                  </a:lnTo>
                </a:path>
              </a:pathLst>
            </a:custGeom>
            <a:solidFill>
              <a:srgbClr val="FDE3BA"/>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36" name="Freeform 304"/>
            <p:cNvSpPr>
              <a:spLocks/>
            </p:cNvSpPr>
            <p:nvPr/>
          </p:nvSpPr>
          <p:spPr bwMode="auto">
            <a:xfrm>
              <a:off x="3918" y="2590"/>
              <a:ext cx="43" cy="216"/>
            </a:xfrm>
            <a:custGeom>
              <a:avLst/>
              <a:gdLst/>
              <a:ahLst/>
              <a:cxnLst>
                <a:cxn ang="0">
                  <a:pos x="57" y="14"/>
                </a:cxn>
                <a:cxn ang="0">
                  <a:pos x="57" y="14"/>
                </a:cxn>
                <a:cxn ang="0">
                  <a:pos x="55" y="13"/>
                </a:cxn>
                <a:cxn ang="0">
                  <a:pos x="50" y="10"/>
                </a:cxn>
                <a:cxn ang="0">
                  <a:pos x="42" y="7"/>
                </a:cxn>
                <a:cxn ang="0">
                  <a:pos x="33" y="3"/>
                </a:cxn>
                <a:cxn ang="0">
                  <a:pos x="23" y="1"/>
                </a:cxn>
                <a:cxn ang="0">
                  <a:pos x="14" y="0"/>
                </a:cxn>
                <a:cxn ang="0">
                  <a:pos x="7" y="2"/>
                </a:cxn>
                <a:cxn ang="0">
                  <a:pos x="3" y="7"/>
                </a:cxn>
                <a:cxn ang="0">
                  <a:pos x="1" y="14"/>
                </a:cxn>
                <a:cxn ang="0">
                  <a:pos x="0" y="19"/>
                </a:cxn>
                <a:cxn ang="0">
                  <a:pos x="0" y="24"/>
                </a:cxn>
                <a:cxn ang="0">
                  <a:pos x="1" y="27"/>
                </a:cxn>
                <a:cxn ang="0">
                  <a:pos x="3" y="30"/>
                </a:cxn>
                <a:cxn ang="0">
                  <a:pos x="6" y="32"/>
                </a:cxn>
                <a:cxn ang="0">
                  <a:pos x="10" y="34"/>
                </a:cxn>
                <a:cxn ang="0">
                  <a:pos x="15" y="36"/>
                </a:cxn>
                <a:cxn ang="0">
                  <a:pos x="21" y="38"/>
                </a:cxn>
                <a:cxn ang="0">
                  <a:pos x="26" y="39"/>
                </a:cxn>
                <a:cxn ang="0">
                  <a:pos x="32" y="40"/>
                </a:cxn>
                <a:cxn ang="0">
                  <a:pos x="36" y="40"/>
                </a:cxn>
                <a:cxn ang="0">
                  <a:pos x="40" y="39"/>
                </a:cxn>
                <a:cxn ang="0">
                  <a:pos x="44" y="38"/>
                </a:cxn>
                <a:cxn ang="0">
                  <a:pos x="47" y="37"/>
                </a:cxn>
                <a:cxn ang="0">
                  <a:pos x="50" y="36"/>
                </a:cxn>
                <a:cxn ang="0">
                  <a:pos x="52" y="35"/>
                </a:cxn>
                <a:cxn ang="0">
                  <a:pos x="55" y="32"/>
                </a:cxn>
                <a:cxn ang="0">
                  <a:pos x="57" y="29"/>
                </a:cxn>
                <a:cxn ang="0">
                  <a:pos x="60" y="27"/>
                </a:cxn>
                <a:cxn ang="0">
                  <a:pos x="61" y="24"/>
                </a:cxn>
                <a:cxn ang="0">
                  <a:pos x="61" y="20"/>
                </a:cxn>
                <a:cxn ang="0">
                  <a:pos x="60" y="17"/>
                </a:cxn>
                <a:cxn ang="0">
                  <a:pos x="57" y="14"/>
                </a:cxn>
              </a:cxnLst>
              <a:rect l="0" t="0" r="r" b="b"/>
              <a:pathLst>
                <a:path w="62" h="41">
                  <a:moveTo>
                    <a:pt x="57" y="14"/>
                  </a:moveTo>
                  <a:lnTo>
                    <a:pt x="57" y="14"/>
                  </a:lnTo>
                  <a:lnTo>
                    <a:pt x="55" y="13"/>
                  </a:lnTo>
                  <a:lnTo>
                    <a:pt x="50" y="10"/>
                  </a:lnTo>
                  <a:lnTo>
                    <a:pt x="42" y="7"/>
                  </a:lnTo>
                  <a:lnTo>
                    <a:pt x="33" y="3"/>
                  </a:lnTo>
                  <a:lnTo>
                    <a:pt x="23" y="1"/>
                  </a:lnTo>
                  <a:lnTo>
                    <a:pt x="14" y="0"/>
                  </a:lnTo>
                  <a:lnTo>
                    <a:pt x="7" y="2"/>
                  </a:lnTo>
                  <a:lnTo>
                    <a:pt x="3" y="7"/>
                  </a:lnTo>
                  <a:lnTo>
                    <a:pt x="1" y="14"/>
                  </a:lnTo>
                  <a:lnTo>
                    <a:pt x="0" y="19"/>
                  </a:lnTo>
                  <a:lnTo>
                    <a:pt x="0" y="24"/>
                  </a:lnTo>
                  <a:lnTo>
                    <a:pt x="1" y="27"/>
                  </a:lnTo>
                  <a:lnTo>
                    <a:pt x="3" y="30"/>
                  </a:lnTo>
                  <a:lnTo>
                    <a:pt x="6" y="32"/>
                  </a:lnTo>
                  <a:lnTo>
                    <a:pt x="10" y="34"/>
                  </a:lnTo>
                  <a:lnTo>
                    <a:pt x="15" y="36"/>
                  </a:lnTo>
                  <a:lnTo>
                    <a:pt x="21" y="38"/>
                  </a:lnTo>
                  <a:lnTo>
                    <a:pt x="26" y="39"/>
                  </a:lnTo>
                  <a:lnTo>
                    <a:pt x="32" y="40"/>
                  </a:lnTo>
                  <a:lnTo>
                    <a:pt x="36" y="40"/>
                  </a:lnTo>
                  <a:lnTo>
                    <a:pt x="40" y="39"/>
                  </a:lnTo>
                  <a:lnTo>
                    <a:pt x="44" y="38"/>
                  </a:lnTo>
                  <a:lnTo>
                    <a:pt x="47" y="37"/>
                  </a:lnTo>
                  <a:lnTo>
                    <a:pt x="50" y="36"/>
                  </a:lnTo>
                  <a:lnTo>
                    <a:pt x="52" y="35"/>
                  </a:lnTo>
                  <a:lnTo>
                    <a:pt x="55" y="32"/>
                  </a:lnTo>
                  <a:lnTo>
                    <a:pt x="57" y="29"/>
                  </a:lnTo>
                  <a:lnTo>
                    <a:pt x="60" y="27"/>
                  </a:lnTo>
                  <a:lnTo>
                    <a:pt x="61" y="24"/>
                  </a:lnTo>
                  <a:lnTo>
                    <a:pt x="61" y="20"/>
                  </a:lnTo>
                  <a:lnTo>
                    <a:pt x="60" y="17"/>
                  </a:lnTo>
                  <a:lnTo>
                    <a:pt x="57" y="14"/>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37" name="Freeform 305"/>
            <p:cNvSpPr>
              <a:spLocks/>
            </p:cNvSpPr>
            <p:nvPr/>
          </p:nvSpPr>
          <p:spPr bwMode="auto">
            <a:xfrm>
              <a:off x="3938" y="2730"/>
              <a:ext cx="39" cy="216"/>
            </a:xfrm>
            <a:custGeom>
              <a:avLst/>
              <a:gdLst/>
              <a:ahLst/>
              <a:cxnLst>
                <a:cxn ang="0">
                  <a:pos x="5" y="10"/>
                </a:cxn>
                <a:cxn ang="0">
                  <a:pos x="6" y="9"/>
                </a:cxn>
                <a:cxn ang="0">
                  <a:pos x="11" y="8"/>
                </a:cxn>
                <a:cxn ang="0">
                  <a:pos x="18" y="4"/>
                </a:cxn>
                <a:cxn ang="0">
                  <a:pos x="27" y="2"/>
                </a:cxn>
                <a:cxn ang="0">
                  <a:pos x="35" y="0"/>
                </a:cxn>
                <a:cxn ang="0">
                  <a:pos x="43" y="0"/>
                </a:cxn>
                <a:cxn ang="0">
                  <a:pos x="50" y="2"/>
                </a:cxn>
                <a:cxn ang="0">
                  <a:pos x="53" y="7"/>
                </a:cxn>
                <a:cxn ang="0">
                  <a:pos x="54" y="12"/>
                </a:cxn>
                <a:cxn ang="0">
                  <a:pos x="56" y="17"/>
                </a:cxn>
                <a:cxn ang="0">
                  <a:pos x="55" y="20"/>
                </a:cxn>
                <a:cxn ang="0">
                  <a:pos x="54" y="24"/>
                </a:cxn>
                <a:cxn ang="0">
                  <a:pos x="51" y="26"/>
                </a:cxn>
                <a:cxn ang="0">
                  <a:pos x="49" y="28"/>
                </a:cxn>
                <a:cxn ang="0">
                  <a:pos x="45" y="30"/>
                </a:cxn>
                <a:cxn ang="0">
                  <a:pos x="41" y="30"/>
                </a:cxn>
                <a:cxn ang="0">
                  <a:pos x="36" y="32"/>
                </a:cxn>
                <a:cxn ang="0">
                  <a:pos x="31" y="32"/>
                </a:cxn>
                <a:cxn ang="0">
                  <a:pos x="26" y="33"/>
                </a:cxn>
                <a:cxn ang="0">
                  <a:pos x="22" y="32"/>
                </a:cxn>
                <a:cxn ang="0">
                  <a:pos x="18" y="32"/>
                </a:cxn>
                <a:cxn ang="0">
                  <a:pos x="14" y="31"/>
                </a:cxn>
                <a:cxn ang="0">
                  <a:pos x="13" y="30"/>
                </a:cxn>
                <a:cxn ang="0">
                  <a:pos x="10" y="30"/>
                </a:cxn>
                <a:cxn ang="0">
                  <a:pos x="8" y="28"/>
                </a:cxn>
                <a:cxn ang="0">
                  <a:pos x="5" y="26"/>
                </a:cxn>
                <a:cxn ang="0">
                  <a:pos x="4" y="23"/>
                </a:cxn>
                <a:cxn ang="0">
                  <a:pos x="2" y="20"/>
                </a:cxn>
                <a:cxn ang="0">
                  <a:pos x="0" y="18"/>
                </a:cxn>
                <a:cxn ang="0">
                  <a:pos x="0" y="15"/>
                </a:cxn>
                <a:cxn ang="0">
                  <a:pos x="2" y="13"/>
                </a:cxn>
                <a:cxn ang="0">
                  <a:pos x="5" y="10"/>
                </a:cxn>
              </a:cxnLst>
              <a:rect l="0" t="0" r="r" b="b"/>
              <a:pathLst>
                <a:path w="57" h="34">
                  <a:moveTo>
                    <a:pt x="5" y="10"/>
                  </a:moveTo>
                  <a:lnTo>
                    <a:pt x="6" y="9"/>
                  </a:lnTo>
                  <a:lnTo>
                    <a:pt x="11" y="8"/>
                  </a:lnTo>
                  <a:lnTo>
                    <a:pt x="18" y="4"/>
                  </a:lnTo>
                  <a:lnTo>
                    <a:pt x="27" y="2"/>
                  </a:lnTo>
                  <a:lnTo>
                    <a:pt x="35" y="0"/>
                  </a:lnTo>
                  <a:lnTo>
                    <a:pt x="43" y="0"/>
                  </a:lnTo>
                  <a:lnTo>
                    <a:pt x="50" y="2"/>
                  </a:lnTo>
                  <a:lnTo>
                    <a:pt x="53" y="7"/>
                  </a:lnTo>
                  <a:lnTo>
                    <a:pt x="54" y="12"/>
                  </a:lnTo>
                  <a:lnTo>
                    <a:pt x="56" y="17"/>
                  </a:lnTo>
                  <a:lnTo>
                    <a:pt x="55" y="20"/>
                  </a:lnTo>
                  <a:lnTo>
                    <a:pt x="54" y="24"/>
                  </a:lnTo>
                  <a:lnTo>
                    <a:pt x="51" y="26"/>
                  </a:lnTo>
                  <a:lnTo>
                    <a:pt x="49" y="28"/>
                  </a:lnTo>
                  <a:lnTo>
                    <a:pt x="45" y="30"/>
                  </a:lnTo>
                  <a:lnTo>
                    <a:pt x="41" y="30"/>
                  </a:lnTo>
                  <a:lnTo>
                    <a:pt x="36" y="32"/>
                  </a:lnTo>
                  <a:lnTo>
                    <a:pt x="31" y="32"/>
                  </a:lnTo>
                  <a:lnTo>
                    <a:pt x="26" y="33"/>
                  </a:lnTo>
                  <a:lnTo>
                    <a:pt x="22" y="32"/>
                  </a:lnTo>
                  <a:lnTo>
                    <a:pt x="18" y="32"/>
                  </a:lnTo>
                  <a:lnTo>
                    <a:pt x="14" y="31"/>
                  </a:lnTo>
                  <a:lnTo>
                    <a:pt x="13" y="30"/>
                  </a:lnTo>
                  <a:lnTo>
                    <a:pt x="10" y="30"/>
                  </a:lnTo>
                  <a:lnTo>
                    <a:pt x="8" y="28"/>
                  </a:lnTo>
                  <a:lnTo>
                    <a:pt x="5" y="26"/>
                  </a:lnTo>
                  <a:lnTo>
                    <a:pt x="4" y="23"/>
                  </a:lnTo>
                  <a:lnTo>
                    <a:pt x="2" y="20"/>
                  </a:lnTo>
                  <a:lnTo>
                    <a:pt x="0" y="18"/>
                  </a:lnTo>
                  <a:lnTo>
                    <a:pt x="0" y="15"/>
                  </a:lnTo>
                  <a:lnTo>
                    <a:pt x="2" y="13"/>
                  </a:lnTo>
                  <a:lnTo>
                    <a:pt x="5" y="10"/>
                  </a:lnTo>
                </a:path>
              </a:pathLst>
            </a:custGeom>
            <a:solidFill>
              <a:srgbClr val="FDE3BA"/>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38" name="Freeform 306"/>
            <p:cNvSpPr>
              <a:spLocks/>
            </p:cNvSpPr>
            <p:nvPr/>
          </p:nvSpPr>
          <p:spPr bwMode="auto">
            <a:xfrm>
              <a:off x="3938" y="2730"/>
              <a:ext cx="43" cy="216"/>
            </a:xfrm>
            <a:custGeom>
              <a:avLst/>
              <a:gdLst/>
              <a:ahLst/>
              <a:cxnLst>
                <a:cxn ang="0">
                  <a:pos x="5" y="12"/>
                </a:cxn>
                <a:cxn ang="0">
                  <a:pos x="5" y="12"/>
                </a:cxn>
                <a:cxn ang="0">
                  <a:pos x="7" y="11"/>
                </a:cxn>
                <a:cxn ang="0">
                  <a:pos x="12" y="9"/>
                </a:cxn>
                <a:cxn ang="0">
                  <a:pos x="20" y="5"/>
                </a:cxn>
                <a:cxn ang="0">
                  <a:pos x="30" y="2"/>
                </a:cxn>
                <a:cxn ang="0">
                  <a:pos x="39" y="0"/>
                </a:cxn>
                <a:cxn ang="0">
                  <a:pos x="48" y="0"/>
                </a:cxn>
                <a:cxn ang="0">
                  <a:pos x="55" y="2"/>
                </a:cxn>
                <a:cxn ang="0">
                  <a:pos x="59" y="8"/>
                </a:cxn>
                <a:cxn ang="0">
                  <a:pos x="60" y="14"/>
                </a:cxn>
                <a:cxn ang="0">
                  <a:pos x="62" y="20"/>
                </a:cxn>
                <a:cxn ang="0">
                  <a:pos x="61" y="24"/>
                </a:cxn>
                <a:cxn ang="0">
                  <a:pos x="60" y="28"/>
                </a:cxn>
                <a:cxn ang="0">
                  <a:pos x="57" y="31"/>
                </a:cxn>
                <a:cxn ang="0">
                  <a:pos x="54" y="33"/>
                </a:cxn>
                <a:cxn ang="0">
                  <a:pos x="50" y="35"/>
                </a:cxn>
                <a:cxn ang="0">
                  <a:pos x="45" y="36"/>
                </a:cxn>
                <a:cxn ang="0">
                  <a:pos x="40" y="38"/>
                </a:cxn>
                <a:cxn ang="0">
                  <a:pos x="34" y="38"/>
                </a:cxn>
                <a:cxn ang="0">
                  <a:pos x="29" y="39"/>
                </a:cxn>
                <a:cxn ang="0">
                  <a:pos x="24" y="38"/>
                </a:cxn>
                <a:cxn ang="0">
                  <a:pos x="20" y="38"/>
                </a:cxn>
                <a:cxn ang="0">
                  <a:pos x="16" y="37"/>
                </a:cxn>
                <a:cxn ang="0">
                  <a:pos x="14" y="36"/>
                </a:cxn>
                <a:cxn ang="0">
                  <a:pos x="11" y="35"/>
                </a:cxn>
                <a:cxn ang="0">
                  <a:pos x="9" y="33"/>
                </a:cxn>
                <a:cxn ang="0">
                  <a:pos x="6" y="31"/>
                </a:cxn>
                <a:cxn ang="0">
                  <a:pos x="4" y="27"/>
                </a:cxn>
                <a:cxn ang="0">
                  <a:pos x="2" y="24"/>
                </a:cxn>
                <a:cxn ang="0">
                  <a:pos x="0" y="21"/>
                </a:cxn>
                <a:cxn ang="0">
                  <a:pos x="0" y="18"/>
                </a:cxn>
                <a:cxn ang="0">
                  <a:pos x="2" y="15"/>
                </a:cxn>
                <a:cxn ang="0">
                  <a:pos x="5" y="12"/>
                </a:cxn>
              </a:cxnLst>
              <a:rect l="0" t="0" r="r" b="b"/>
              <a:pathLst>
                <a:path w="63" h="40">
                  <a:moveTo>
                    <a:pt x="5" y="12"/>
                  </a:moveTo>
                  <a:lnTo>
                    <a:pt x="5" y="12"/>
                  </a:lnTo>
                  <a:lnTo>
                    <a:pt x="7" y="11"/>
                  </a:lnTo>
                  <a:lnTo>
                    <a:pt x="12" y="9"/>
                  </a:lnTo>
                  <a:lnTo>
                    <a:pt x="20" y="5"/>
                  </a:lnTo>
                  <a:lnTo>
                    <a:pt x="30" y="2"/>
                  </a:lnTo>
                  <a:lnTo>
                    <a:pt x="39" y="0"/>
                  </a:lnTo>
                  <a:lnTo>
                    <a:pt x="48" y="0"/>
                  </a:lnTo>
                  <a:lnTo>
                    <a:pt x="55" y="2"/>
                  </a:lnTo>
                  <a:lnTo>
                    <a:pt x="59" y="8"/>
                  </a:lnTo>
                  <a:lnTo>
                    <a:pt x="60" y="14"/>
                  </a:lnTo>
                  <a:lnTo>
                    <a:pt x="62" y="20"/>
                  </a:lnTo>
                  <a:lnTo>
                    <a:pt x="61" y="24"/>
                  </a:lnTo>
                  <a:lnTo>
                    <a:pt x="60" y="28"/>
                  </a:lnTo>
                  <a:lnTo>
                    <a:pt x="57" y="31"/>
                  </a:lnTo>
                  <a:lnTo>
                    <a:pt x="54" y="33"/>
                  </a:lnTo>
                  <a:lnTo>
                    <a:pt x="50" y="35"/>
                  </a:lnTo>
                  <a:lnTo>
                    <a:pt x="45" y="36"/>
                  </a:lnTo>
                  <a:lnTo>
                    <a:pt x="40" y="38"/>
                  </a:lnTo>
                  <a:lnTo>
                    <a:pt x="34" y="38"/>
                  </a:lnTo>
                  <a:lnTo>
                    <a:pt x="29" y="39"/>
                  </a:lnTo>
                  <a:lnTo>
                    <a:pt x="24" y="38"/>
                  </a:lnTo>
                  <a:lnTo>
                    <a:pt x="20" y="38"/>
                  </a:lnTo>
                  <a:lnTo>
                    <a:pt x="16" y="37"/>
                  </a:lnTo>
                  <a:lnTo>
                    <a:pt x="14" y="36"/>
                  </a:lnTo>
                  <a:lnTo>
                    <a:pt x="11" y="35"/>
                  </a:lnTo>
                  <a:lnTo>
                    <a:pt x="9" y="33"/>
                  </a:lnTo>
                  <a:lnTo>
                    <a:pt x="6" y="31"/>
                  </a:lnTo>
                  <a:lnTo>
                    <a:pt x="4" y="27"/>
                  </a:lnTo>
                  <a:lnTo>
                    <a:pt x="2" y="24"/>
                  </a:lnTo>
                  <a:lnTo>
                    <a:pt x="0" y="21"/>
                  </a:lnTo>
                  <a:lnTo>
                    <a:pt x="0" y="18"/>
                  </a:lnTo>
                  <a:lnTo>
                    <a:pt x="2" y="15"/>
                  </a:lnTo>
                  <a:lnTo>
                    <a:pt x="5" y="1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39" name="Freeform 307"/>
            <p:cNvSpPr>
              <a:spLocks/>
            </p:cNvSpPr>
            <p:nvPr/>
          </p:nvSpPr>
          <p:spPr bwMode="auto">
            <a:xfrm>
              <a:off x="3821" y="2565"/>
              <a:ext cx="124" cy="216"/>
            </a:xfrm>
            <a:custGeom>
              <a:avLst/>
              <a:gdLst/>
              <a:ahLst/>
              <a:cxnLst>
                <a:cxn ang="0">
                  <a:pos x="26" y="84"/>
                </a:cxn>
                <a:cxn ang="0">
                  <a:pos x="37" y="81"/>
                </a:cxn>
                <a:cxn ang="0">
                  <a:pos x="52" y="76"/>
                </a:cxn>
                <a:cxn ang="0">
                  <a:pos x="67" y="72"/>
                </a:cxn>
                <a:cxn ang="0">
                  <a:pos x="75" y="70"/>
                </a:cxn>
                <a:cxn ang="0">
                  <a:pos x="79" y="65"/>
                </a:cxn>
                <a:cxn ang="0">
                  <a:pos x="83" y="59"/>
                </a:cxn>
                <a:cxn ang="0">
                  <a:pos x="86" y="53"/>
                </a:cxn>
                <a:cxn ang="0">
                  <a:pos x="90" y="48"/>
                </a:cxn>
                <a:cxn ang="0">
                  <a:pos x="100" y="34"/>
                </a:cxn>
                <a:cxn ang="0">
                  <a:pos x="111" y="17"/>
                </a:cxn>
                <a:cxn ang="0">
                  <a:pos x="122" y="5"/>
                </a:cxn>
                <a:cxn ang="0">
                  <a:pos x="130" y="1"/>
                </a:cxn>
                <a:cxn ang="0">
                  <a:pos x="137" y="0"/>
                </a:cxn>
                <a:cxn ang="0">
                  <a:pos x="144" y="3"/>
                </a:cxn>
                <a:cxn ang="0">
                  <a:pos x="148" y="10"/>
                </a:cxn>
                <a:cxn ang="0">
                  <a:pos x="149" y="19"/>
                </a:cxn>
                <a:cxn ang="0">
                  <a:pos x="147" y="27"/>
                </a:cxn>
                <a:cxn ang="0">
                  <a:pos x="143" y="35"/>
                </a:cxn>
                <a:cxn ang="0">
                  <a:pos x="137" y="41"/>
                </a:cxn>
                <a:cxn ang="0">
                  <a:pos x="131" y="45"/>
                </a:cxn>
                <a:cxn ang="0">
                  <a:pos x="123" y="50"/>
                </a:cxn>
                <a:cxn ang="0">
                  <a:pos x="116" y="54"/>
                </a:cxn>
                <a:cxn ang="0">
                  <a:pos x="115" y="59"/>
                </a:cxn>
                <a:cxn ang="0">
                  <a:pos x="123" y="63"/>
                </a:cxn>
                <a:cxn ang="0">
                  <a:pos x="140" y="64"/>
                </a:cxn>
                <a:cxn ang="0">
                  <a:pos x="160" y="63"/>
                </a:cxn>
                <a:cxn ang="0">
                  <a:pos x="173" y="61"/>
                </a:cxn>
                <a:cxn ang="0">
                  <a:pos x="181" y="206"/>
                </a:cxn>
                <a:cxn ang="0">
                  <a:pos x="177" y="206"/>
                </a:cxn>
                <a:cxn ang="0">
                  <a:pos x="167" y="205"/>
                </a:cxn>
                <a:cxn ang="0">
                  <a:pos x="154" y="204"/>
                </a:cxn>
                <a:cxn ang="0">
                  <a:pos x="138" y="202"/>
                </a:cxn>
                <a:cxn ang="0">
                  <a:pos x="122" y="200"/>
                </a:cxn>
                <a:cxn ang="0">
                  <a:pos x="107" y="198"/>
                </a:cxn>
                <a:cxn ang="0">
                  <a:pos x="96" y="195"/>
                </a:cxn>
                <a:cxn ang="0">
                  <a:pos x="90" y="191"/>
                </a:cxn>
                <a:cxn ang="0">
                  <a:pos x="85" y="186"/>
                </a:cxn>
                <a:cxn ang="0">
                  <a:pos x="79" y="180"/>
                </a:cxn>
                <a:cxn ang="0">
                  <a:pos x="72" y="175"/>
                </a:cxn>
                <a:cxn ang="0">
                  <a:pos x="61" y="169"/>
                </a:cxn>
                <a:cxn ang="0">
                  <a:pos x="45" y="164"/>
                </a:cxn>
                <a:cxn ang="0">
                  <a:pos x="29" y="162"/>
                </a:cxn>
                <a:cxn ang="0">
                  <a:pos x="14" y="161"/>
                </a:cxn>
                <a:cxn ang="0">
                  <a:pos x="4" y="160"/>
                </a:cxn>
                <a:cxn ang="0">
                  <a:pos x="0" y="153"/>
                </a:cxn>
                <a:cxn ang="0">
                  <a:pos x="1" y="135"/>
                </a:cxn>
                <a:cxn ang="0">
                  <a:pos x="10" y="110"/>
                </a:cxn>
                <a:cxn ang="0">
                  <a:pos x="24" y="85"/>
                </a:cxn>
              </a:cxnLst>
              <a:rect l="0" t="0" r="r" b="b"/>
              <a:pathLst>
                <a:path w="182" h="207">
                  <a:moveTo>
                    <a:pt x="24" y="85"/>
                  </a:moveTo>
                  <a:lnTo>
                    <a:pt x="26" y="84"/>
                  </a:lnTo>
                  <a:lnTo>
                    <a:pt x="31" y="83"/>
                  </a:lnTo>
                  <a:lnTo>
                    <a:pt x="37" y="81"/>
                  </a:lnTo>
                  <a:lnTo>
                    <a:pt x="45" y="79"/>
                  </a:lnTo>
                  <a:lnTo>
                    <a:pt x="52" y="76"/>
                  </a:lnTo>
                  <a:lnTo>
                    <a:pt x="60" y="73"/>
                  </a:lnTo>
                  <a:lnTo>
                    <a:pt x="67" y="72"/>
                  </a:lnTo>
                  <a:lnTo>
                    <a:pt x="72" y="71"/>
                  </a:lnTo>
                  <a:lnTo>
                    <a:pt x="75" y="70"/>
                  </a:lnTo>
                  <a:lnTo>
                    <a:pt x="77" y="68"/>
                  </a:lnTo>
                  <a:lnTo>
                    <a:pt x="79" y="65"/>
                  </a:lnTo>
                  <a:lnTo>
                    <a:pt x="81" y="62"/>
                  </a:lnTo>
                  <a:lnTo>
                    <a:pt x="83" y="59"/>
                  </a:lnTo>
                  <a:lnTo>
                    <a:pt x="84" y="56"/>
                  </a:lnTo>
                  <a:lnTo>
                    <a:pt x="86" y="53"/>
                  </a:lnTo>
                  <a:lnTo>
                    <a:pt x="88" y="51"/>
                  </a:lnTo>
                  <a:lnTo>
                    <a:pt x="90" y="48"/>
                  </a:lnTo>
                  <a:lnTo>
                    <a:pt x="95" y="42"/>
                  </a:lnTo>
                  <a:lnTo>
                    <a:pt x="100" y="34"/>
                  </a:lnTo>
                  <a:lnTo>
                    <a:pt x="106" y="25"/>
                  </a:lnTo>
                  <a:lnTo>
                    <a:pt x="111" y="17"/>
                  </a:lnTo>
                  <a:lnTo>
                    <a:pt x="117" y="11"/>
                  </a:lnTo>
                  <a:lnTo>
                    <a:pt x="122" y="5"/>
                  </a:lnTo>
                  <a:lnTo>
                    <a:pt x="126" y="2"/>
                  </a:lnTo>
                  <a:lnTo>
                    <a:pt x="130" y="1"/>
                  </a:lnTo>
                  <a:lnTo>
                    <a:pt x="134" y="0"/>
                  </a:lnTo>
                  <a:lnTo>
                    <a:pt x="137" y="0"/>
                  </a:lnTo>
                  <a:lnTo>
                    <a:pt x="140" y="1"/>
                  </a:lnTo>
                  <a:lnTo>
                    <a:pt x="144" y="3"/>
                  </a:lnTo>
                  <a:lnTo>
                    <a:pt x="146" y="6"/>
                  </a:lnTo>
                  <a:lnTo>
                    <a:pt x="148" y="10"/>
                  </a:lnTo>
                  <a:lnTo>
                    <a:pt x="149" y="14"/>
                  </a:lnTo>
                  <a:lnTo>
                    <a:pt x="149" y="19"/>
                  </a:lnTo>
                  <a:lnTo>
                    <a:pt x="148" y="23"/>
                  </a:lnTo>
                  <a:lnTo>
                    <a:pt x="147" y="27"/>
                  </a:lnTo>
                  <a:lnTo>
                    <a:pt x="145" y="32"/>
                  </a:lnTo>
                  <a:lnTo>
                    <a:pt x="143" y="35"/>
                  </a:lnTo>
                  <a:lnTo>
                    <a:pt x="140" y="38"/>
                  </a:lnTo>
                  <a:lnTo>
                    <a:pt x="137" y="41"/>
                  </a:lnTo>
                  <a:lnTo>
                    <a:pt x="135" y="43"/>
                  </a:lnTo>
                  <a:lnTo>
                    <a:pt x="131" y="45"/>
                  </a:lnTo>
                  <a:lnTo>
                    <a:pt x="127" y="47"/>
                  </a:lnTo>
                  <a:lnTo>
                    <a:pt x="123" y="50"/>
                  </a:lnTo>
                  <a:lnTo>
                    <a:pt x="119" y="52"/>
                  </a:lnTo>
                  <a:lnTo>
                    <a:pt x="116" y="54"/>
                  </a:lnTo>
                  <a:lnTo>
                    <a:pt x="114" y="57"/>
                  </a:lnTo>
                  <a:lnTo>
                    <a:pt x="115" y="59"/>
                  </a:lnTo>
                  <a:lnTo>
                    <a:pt x="117" y="61"/>
                  </a:lnTo>
                  <a:lnTo>
                    <a:pt x="123" y="63"/>
                  </a:lnTo>
                  <a:lnTo>
                    <a:pt x="131" y="64"/>
                  </a:lnTo>
                  <a:lnTo>
                    <a:pt x="140" y="64"/>
                  </a:lnTo>
                  <a:lnTo>
                    <a:pt x="150" y="64"/>
                  </a:lnTo>
                  <a:lnTo>
                    <a:pt x="160" y="63"/>
                  </a:lnTo>
                  <a:lnTo>
                    <a:pt x="167" y="62"/>
                  </a:lnTo>
                  <a:lnTo>
                    <a:pt x="173" y="61"/>
                  </a:lnTo>
                  <a:lnTo>
                    <a:pt x="175" y="61"/>
                  </a:lnTo>
                  <a:lnTo>
                    <a:pt x="181" y="206"/>
                  </a:lnTo>
                  <a:lnTo>
                    <a:pt x="180" y="206"/>
                  </a:lnTo>
                  <a:lnTo>
                    <a:pt x="177" y="206"/>
                  </a:lnTo>
                  <a:lnTo>
                    <a:pt x="173" y="206"/>
                  </a:lnTo>
                  <a:lnTo>
                    <a:pt x="167" y="205"/>
                  </a:lnTo>
                  <a:lnTo>
                    <a:pt x="161" y="204"/>
                  </a:lnTo>
                  <a:lnTo>
                    <a:pt x="154" y="204"/>
                  </a:lnTo>
                  <a:lnTo>
                    <a:pt x="146" y="203"/>
                  </a:lnTo>
                  <a:lnTo>
                    <a:pt x="138" y="202"/>
                  </a:lnTo>
                  <a:lnTo>
                    <a:pt x="130" y="201"/>
                  </a:lnTo>
                  <a:lnTo>
                    <a:pt x="122" y="200"/>
                  </a:lnTo>
                  <a:lnTo>
                    <a:pt x="114" y="199"/>
                  </a:lnTo>
                  <a:lnTo>
                    <a:pt x="107" y="198"/>
                  </a:lnTo>
                  <a:lnTo>
                    <a:pt x="102" y="196"/>
                  </a:lnTo>
                  <a:lnTo>
                    <a:pt x="96" y="195"/>
                  </a:lnTo>
                  <a:lnTo>
                    <a:pt x="92" y="193"/>
                  </a:lnTo>
                  <a:lnTo>
                    <a:pt x="90" y="191"/>
                  </a:lnTo>
                  <a:lnTo>
                    <a:pt x="88" y="189"/>
                  </a:lnTo>
                  <a:lnTo>
                    <a:pt x="85" y="186"/>
                  </a:lnTo>
                  <a:lnTo>
                    <a:pt x="82" y="183"/>
                  </a:lnTo>
                  <a:lnTo>
                    <a:pt x="79" y="180"/>
                  </a:lnTo>
                  <a:lnTo>
                    <a:pt x="76" y="177"/>
                  </a:lnTo>
                  <a:lnTo>
                    <a:pt x="72" y="175"/>
                  </a:lnTo>
                  <a:lnTo>
                    <a:pt x="67" y="172"/>
                  </a:lnTo>
                  <a:lnTo>
                    <a:pt x="61" y="169"/>
                  </a:lnTo>
                  <a:lnTo>
                    <a:pt x="54" y="166"/>
                  </a:lnTo>
                  <a:lnTo>
                    <a:pt x="45" y="164"/>
                  </a:lnTo>
                  <a:lnTo>
                    <a:pt x="37" y="163"/>
                  </a:lnTo>
                  <a:lnTo>
                    <a:pt x="29" y="162"/>
                  </a:lnTo>
                  <a:lnTo>
                    <a:pt x="21" y="161"/>
                  </a:lnTo>
                  <a:lnTo>
                    <a:pt x="14" y="161"/>
                  </a:lnTo>
                  <a:lnTo>
                    <a:pt x="8" y="160"/>
                  </a:lnTo>
                  <a:lnTo>
                    <a:pt x="4" y="160"/>
                  </a:lnTo>
                  <a:lnTo>
                    <a:pt x="1" y="158"/>
                  </a:lnTo>
                  <a:lnTo>
                    <a:pt x="0" y="153"/>
                  </a:lnTo>
                  <a:lnTo>
                    <a:pt x="0" y="145"/>
                  </a:lnTo>
                  <a:lnTo>
                    <a:pt x="1" y="135"/>
                  </a:lnTo>
                  <a:lnTo>
                    <a:pt x="5" y="122"/>
                  </a:lnTo>
                  <a:lnTo>
                    <a:pt x="10" y="110"/>
                  </a:lnTo>
                  <a:lnTo>
                    <a:pt x="16" y="97"/>
                  </a:lnTo>
                  <a:lnTo>
                    <a:pt x="24" y="85"/>
                  </a:lnTo>
                </a:path>
              </a:pathLst>
            </a:custGeom>
            <a:solidFill>
              <a:srgbClr val="FDE3BA"/>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40" name="Freeform 308"/>
            <p:cNvSpPr>
              <a:spLocks/>
            </p:cNvSpPr>
            <p:nvPr/>
          </p:nvSpPr>
          <p:spPr bwMode="auto">
            <a:xfrm>
              <a:off x="3821" y="2565"/>
              <a:ext cx="129" cy="216"/>
            </a:xfrm>
            <a:custGeom>
              <a:avLst/>
              <a:gdLst/>
              <a:ahLst/>
              <a:cxnLst>
                <a:cxn ang="0">
                  <a:pos x="25" y="87"/>
                </a:cxn>
                <a:cxn ang="0">
                  <a:pos x="32" y="85"/>
                </a:cxn>
                <a:cxn ang="0">
                  <a:pos x="46" y="81"/>
                </a:cxn>
                <a:cxn ang="0">
                  <a:pos x="62" y="75"/>
                </a:cxn>
                <a:cxn ang="0">
                  <a:pos x="74" y="73"/>
                </a:cxn>
                <a:cxn ang="0">
                  <a:pos x="80" y="70"/>
                </a:cxn>
                <a:cxn ang="0">
                  <a:pos x="84" y="64"/>
                </a:cxn>
                <a:cxn ang="0">
                  <a:pos x="87" y="58"/>
                </a:cxn>
                <a:cxn ang="0">
                  <a:pos x="91" y="52"/>
                </a:cxn>
                <a:cxn ang="0">
                  <a:pos x="98" y="43"/>
                </a:cxn>
                <a:cxn ang="0">
                  <a:pos x="109" y="26"/>
                </a:cxn>
                <a:cxn ang="0">
                  <a:pos x="121" y="11"/>
                </a:cxn>
                <a:cxn ang="0">
                  <a:pos x="130" y="2"/>
                </a:cxn>
                <a:cxn ang="0">
                  <a:pos x="138" y="0"/>
                </a:cxn>
                <a:cxn ang="0">
                  <a:pos x="145" y="1"/>
                </a:cxn>
                <a:cxn ang="0">
                  <a:pos x="151" y="6"/>
                </a:cxn>
                <a:cxn ang="0">
                  <a:pos x="154" y="14"/>
                </a:cxn>
                <a:cxn ang="0">
                  <a:pos x="153" y="24"/>
                </a:cxn>
                <a:cxn ang="0">
                  <a:pos x="150" y="33"/>
                </a:cxn>
                <a:cxn ang="0">
                  <a:pos x="145" y="39"/>
                </a:cxn>
                <a:cxn ang="0">
                  <a:pos x="139" y="44"/>
                </a:cxn>
                <a:cxn ang="0">
                  <a:pos x="131" y="48"/>
                </a:cxn>
                <a:cxn ang="0">
                  <a:pos x="123" y="54"/>
                </a:cxn>
                <a:cxn ang="0">
                  <a:pos x="118" y="59"/>
                </a:cxn>
                <a:cxn ang="0">
                  <a:pos x="121" y="63"/>
                </a:cxn>
                <a:cxn ang="0">
                  <a:pos x="135" y="66"/>
                </a:cxn>
                <a:cxn ang="0">
                  <a:pos x="155" y="66"/>
                </a:cxn>
                <a:cxn ang="0">
                  <a:pos x="173" y="64"/>
                </a:cxn>
                <a:cxn ang="0">
                  <a:pos x="181" y="63"/>
                </a:cxn>
                <a:cxn ang="0">
                  <a:pos x="186" y="212"/>
                </a:cxn>
                <a:cxn ang="0">
                  <a:pos x="179" y="212"/>
                </a:cxn>
                <a:cxn ang="0">
                  <a:pos x="166" y="210"/>
                </a:cxn>
                <a:cxn ang="0">
                  <a:pos x="151" y="209"/>
                </a:cxn>
                <a:cxn ang="0">
                  <a:pos x="134" y="207"/>
                </a:cxn>
                <a:cxn ang="0">
                  <a:pos x="118" y="205"/>
                </a:cxn>
                <a:cxn ang="0">
                  <a:pos x="105" y="202"/>
                </a:cxn>
                <a:cxn ang="0">
                  <a:pos x="95" y="199"/>
                </a:cxn>
                <a:cxn ang="0">
                  <a:pos x="91" y="194"/>
                </a:cxn>
                <a:cxn ang="0">
                  <a:pos x="85" y="188"/>
                </a:cxn>
                <a:cxn ang="0">
                  <a:pos x="79" y="182"/>
                </a:cxn>
                <a:cxn ang="0">
                  <a:pos x="69" y="177"/>
                </a:cxn>
                <a:cxn ang="0">
                  <a:pos x="56" y="171"/>
                </a:cxn>
                <a:cxn ang="0">
                  <a:pos x="38" y="168"/>
                </a:cxn>
                <a:cxn ang="0">
                  <a:pos x="22" y="166"/>
                </a:cxn>
                <a:cxn ang="0">
                  <a:pos x="8" y="165"/>
                </a:cxn>
                <a:cxn ang="0">
                  <a:pos x="1" y="163"/>
                </a:cxn>
                <a:cxn ang="0">
                  <a:pos x="0" y="149"/>
                </a:cxn>
                <a:cxn ang="0">
                  <a:pos x="5" y="126"/>
                </a:cxn>
                <a:cxn ang="0">
                  <a:pos x="17" y="100"/>
                </a:cxn>
              </a:cxnLst>
              <a:rect l="0" t="0" r="r" b="b"/>
              <a:pathLst>
                <a:path w="188" h="213">
                  <a:moveTo>
                    <a:pt x="25" y="87"/>
                  </a:moveTo>
                  <a:lnTo>
                    <a:pt x="25" y="87"/>
                  </a:lnTo>
                  <a:lnTo>
                    <a:pt x="27" y="86"/>
                  </a:lnTo>
                  <a:lnTo>
                    <a:pt x="32" y="85"/>
                  </a:lnTo>
                  <a:lnTo>
                    <a:pt x="38" y="83"/>
                  </a:lnTo>
                  <a:lnTo>
                    <a:pt x="46" y="81"/>
                  </a:lnTo>
                  <a:lnTo>
                    <a:pt x="54" y="78"/>
                  </a:lnTo>
                  <a:lnTo>
                    <a:pt x="62" y="75"/>
                  </a:lnTo>
                  <a:lnTo>
                    <a:pt x="69" y="74"/>
                  </a:lnTo>
                  <a:lnTo>
                    <a:pt x="74" y="73"/>
                  </a:lnTo>
                  <a:lnTo>
                    <a:pt x="78" y="72"/>
                  </a:lnTo>
                  <a:lnTo>
                    <a:pt x="80" y="70"/>
                  </a:lnTo>
                  <a:lnTo>
                    <a:pt x="82" y="67"/>
                  </a:lnTo>
                  <a:lnTo>
                    <a:pt x="84" y="64"/>
                  </a:lnTo>
                  <a:lnTo>
                    <a:pt x="86" y="61"/>
                  </a:lnTo>
                  <a:lnTo>
                    <a:pt x="87" y="58"/>
                  </a:lnTo>
                  <a:lnTo>
                    <a:pt x="89" y="55"/>
                  </a:lnTo>
                  <a:lnTo>
                    <a:pt x="91" y="52"/>
                  </a:lnTo>
                  <a:lnTo>
                    <a:pt x="93" y="49"/>
                  </a:lnTo>
                  <a:lnTo>
                    <a:pt x="98" y="43"/>
                  </a:lnTo>
                  <a:lnTo>
                    <a:pt x="103" y="35"/>
                  </a:lnTo>
                  <a:lnTo>
                    <a:pt x="109" y="26"/>
                  </a:lnTo>
                  <a:lnTo>
                    <a:pt x="115" y="18"/>
                  </a:lnTo>
                  <a:lnTo>
                    <a:pt x="121" y="11"/>
                  </a:lnTo>
                  <a:lnTo>
                    <a:pt x="126" y="5"/>
                  </a:lnTo>
                  <a:lnTo>
                    <a:pt x="130" y="2"/>
                  </a:lnTo>
                  <a:lnTo>
                    <a:pt x="134" y="1"/>
                  </a:lnTo>
                  <a:lnTo>
                    <a:pt x="138" y="0"/>
                  </a:lnTo>
                  <a:lnTo>
                    <a:pt x="142" y="0"/>
                  </a:lnTo>
                  <a:lnTo>
                    <a:pt x="145" y="1"/>
                  </a:lnTo>
                  <a:lnTo>
                    <a:pt x="149" y="3"/>
                  </a:lnTo>
                  <a:lnTo>
                    <a:pt x="151" y="6"/>
                  </a:lnTo>
                  <a:lnTo>
                    <a:pt x="153" y="10"/>
                  </a:lnTo>
                  <a:lnTo>
                    <a:pt x="154" y="14"/>
                  </a:lnTo>
                  <a:lnTo>
                    <a:pt x="154" y="20"/>
                  </a:lnTo>
                  <a:lnTo>
                    <a:pt x="153" y="24"/>
                  </a:lnTo>
                  <a:lnTo>
                    <a:pt x="152" y="28"/>
                  </a:lnTo>
                  <a:lnTo>
                    <a:pt x="150" y="33"/>
                  </a:lnTo>
                  <a:lnTo>
                    <a:pt x="148" y="36"/>
                  </a:lnTo>
                  <a:lnTo>
                    <a:pt x="145" y="39"/>
                  </a:lnTo>
                  <a:lnTo>
                    <a:pt x="142" y="42"/>
                  </a:lnTo>
                  <a:lnTo>
                    <a:pt x="139" y="44"/>
                  </a:lnTo>
                  <a:lnTo>
                    <a:pt x="135" y="46"/>
                  </a:lnTo>
                  <a:lnTo>
                    <a:pt x="131" y="48"/>
                  </a:lnTo>
                  <a:lnTo>
                    <a:pt x="127" y="51"/>
                  </a:lnTo>
                  <a:lnTo>
                    <a:pt x="123" y="54"/>
                  </a:lnTo>
                  <a:lnTo>
                    <a:pt x="120" y="56"/>
                  </a:lnTo>
                  <a:lnTo>
                    <a:pt x="118" y="59"/>
                  </a:lnTo>
                  <a:lnTo>
                    <a:pt x="119" y="61"/>
                  </a:lnTo>
                  <a:lnTo>
                    <a:pt x="121" y="63"/>
                  </a:lnTo>
                  <a:lnTo>
                    <a:pt x="127" y="65"/>
                  </a:lnTo>
                  <a:lnTo>
                    <a:pt x="135" y="66"/>
                  </a:lnTo>
                  <a:lnTo>
                    <a:pt x="145" y="66"/>
                  </a:lnTo>
                  <a:lnTo>
                    <a:pt x="155" y="66"/>
                  </a:lnTo>
                  <a:lnTo>
                    <a:pt x="165" y="65"/>
                  </a:lnTo>
                  <a:lnTo>
                    <a:pt x="173" y="64"/>
                  </a:lnTo>
                  <a:lnTo>
                    <a:pt x="179" y="63"/>
                  </a:lnTo>
                  <a:lnTo>
                    <a:pt x="181" y="63"/>
                  </a:lnTo>
                  <a:lnTo>
                    <a:pt x="187" y="212"/>
                  </a:lnTo>
                  <a:lnTo>
                    <a:pt x="186" y="212"/>
                  </a:lnTo>
                  <a:lnTo>
                    <a:pt x="183" y="212"/>
                  </a:lnTo>
                  <a:lnTo>
                    <a:pt x="179" y="212"/>
                  </a:lnTo>
                  <a:lnTo>
                    <a:pt x="173" y="211"/>
                  </a:lnTo>
                  <a:lnTo>
                    <a:pt x="166" y="210"/>
                  </a:lnTo>
                  <a:lnTo>
                    <a:pt x="159" y="210"/>
                  </a:lnTo>
                  <a:lnTo>
                    <a:pt x="151" y="209"/>
                  </a:lnTo>
                  <a:lnTo>
                    <a:pt x="143" y="208"/>
                  </a:lnTo>
                  <a:lnTo>
                    <a:pt x="134" y="207"/>
                  </a:lnTo>
                  <a:lnTo>
                    <a:pt x="126" y="206"/>
                  </a:lnTo>
                  <a:lnTo>
                    <a:pt x="118" y="205"/>
                  </a:lnTo>
                  <a:lnTo>
                    <a:pt x="111" y="204"/>
                  </a:lnTo>
                  <a:lnTo>
                    <a:pt x="105" y="202"/>
                  </a:lnTo>
                  <a:lnTo>
                    <a:pt x="99" y="201"/>
                  </a:lnTo>
                  <a:lnTo>
                    <a:pt x="95" y="199"/>
                  </a:lnTo>
                  <a:lnTo>
                    <a:pt x="93" y="197"/>
                  </a:lnTo>
                  <a:lnTo>
                    <a:pt x="91" y="194"/>
                  </a:lnTo>
                  <a:lnTo>
                    <a:pt x="88" y="191"/>
                  </a:lnTo>
                  <a:lnTo>
                    <a:pt x="85" y="188"/>
                  </a:lnTo>
                  <a:lnTo>
                    <a:pt x="82" y="185"/>
                  </a:lnTo>
                  <a:lnTo>
                    <a:pt x="79" y="182"/>
                  </a:lnTo>
                  <a:lnTo>
                    <a:pt x="74" y="180"/>
                  </a:lnTo>
                  <a:lnTo>
                    <a:pt x="69" y="177"/>
                  </a:lnTo>
                  <a:lnTo>
                    <a:pt x="63" y="174"/>
                  </a:lnTo>
                  <a:lnTo>
                    <a:pt x="56" y="171"/>
                  </a:lnTo>
                  <a:lnTo>
                    <a:pt x="47" y="169"/>
                  </a:lnTo>
                  <a:lnTo>
                    <a:pt x="38" y="168"/>
                  </a:lnTo>
                  <a:lnTo>
                    <a:pt x="30" y="167"/>
                  </a:lnTo>
                  <a:lnTo>
                    <a:pt x="22" y="166"/>
                  </a:lnTo>
                  <a:lnTo>
                    <a:pt x="14" y="166"/>
                  </a:lnTo>
                  <a:lnTo>
                    <a:pt x="8" y="165"/>
                  </a:lnTo>
                  <a:lnTo>
                    <a:pt x="4" y="165"/>
                  </a:lnTo>
                  <a:lnTo>
                    <a:pt x="1" y="163"/>
                  </a:lnTo>
                  <a:lnTo>
                    <a:pt x="0" y="157"/>
                  </a:lnTo>
                  <a:lnTo>
                    <a:pt x="0" y="149"/>
                  </a:lnTo>
                  <a:lnTo>
                    <a:pt x="1" y="139"/>
                  </a:lnTo>
                  <a:lnTo>
                    <a:pt x="5" y="126"/>
                  </a:lnTo>
                  <a:lnTo>
                    <a:pt x="10" y="113"/>
                  </a:lnTo>
                  <a:lnTo>
                    <a:pt x="17" y="100"/>
                  </a:lnTo>
                  <a:lnTo>
                    <a:pt x="25" y="87"/>
                  </a:lnTo>
                </a:path>
              </a:pathLst>
            </a:custGeom>
            <a:solidFill>
              <a:srgbClr val="FDE3BA"/>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41" name="Freeform 309"/>
            <p:cNvSpPr>
              <a:spLocks/>
            </p:cNvSpPr>
            <p:nvPr/>
          </p:nvSpPr>
          <p:spPr bwMode="auto">
            <a:xfrm>
              <a:off x="3949" y="2565"/>
              <a:ext cx="117" cy="216"/>
            </a:xfrm>
            <a:custGeom>
              <a:avLst/>
              <a:gdLst/>
              <a:ahLst/>
              <a:cxnLst>
                <a:cxn ang="0">
                  <a:pos x="156" y="73"/>
                </a:cxn>
                <a:cxn ang="0">
                  <a:pos x="148" y="71"/>
                </a:cxn>
                <a:cxn ang="0">
                  <a:pos x="134" y="68"/>
                </a:cxn>
                <a:cxn ang="0">
                  <a:pos x="119" y="67"/>
                </a:cxn>
                <a:cxn ang="0">
                  <a:pos x="104" y="68"/>
                </a:cxn>
                <a:cxn ang="0">
                  <a:pos x="93" y="68"/>
                </a:cxn>
                <a:cxn ang="0">
                  <a:pos x="83" y="66"/>
                </a:cxn>
                <a:cxn ang="0">
                  <a:pos x="76" y="61"/>
                </a:cxn>
                <a:cxn ang="0">
                  <a:pos x="71" y="52"/>
                </a:cxn>
                <a:cxn ang="0">
                  <a:pos x="63" y="34"/>
                </a:cxn>
                <a:cxn ang="0">
                  <a:pos x="50" y="14"/>
                </a:cxn>
                <a:cxn ang="0">
                  <a:pos x="39" y="1"/>
                </a:cxn>
                <a:cxn ang="0">
                  <a:pos x="28" y="2"/>
                </a:cxn>
                <a:cxn ang="0">
                  <a:pos x="18" y="9"/>
                </a:cxn>
                <a:cxn ang="0">
                  <a:pos x="14" y="16"/>
                </a:cxn>
                <a:cxn ang="0">
                  <a:pos x="13" y="23"/>
                </a:cxn>
                <a:cxn ang="0">
                  <a:pos x="18" y="30"/>
                </a:cxn>
                <a:cxn ang="0">
                  <a:pos x="26" y="36"/>
                </a:cxn>
                <a:cxn ang="0">
                  <a:pos x="34" y="41"/>
                </a:cxn>
                <a:cxn ang="0">
                  <a:pos x="40" y="46"/>
                </a:cxn>
                <a:cxn ang="0">
                  <a:pos x="45" y="50"/>
                </a:cxn>
                <a:cxn ang="0">
                  <a:pos x="46" y="56"/>
                </a:cxn>
                <a:cxn ang="0">
                  <a:pos x="45" y="64"/>
                </a:cxn>
                <a:cxn ang="0">
                  <a:pos x="43" y="68"/>
                </a:cxn>
                <a:cxn ang="0">
                  <a:pos x="0" y="61"/>
                </a:cxn>
                <a:cxn ang="0">
                  <a:pos x="1" y="206"/>
                </a:cxn>
                <a:cxn ang="0">
                  <a:pos x="6" y="205"/>
                </a:cxn>
                <a:cxn ang="0">
                  <a:pos x="16" y="204"/>
                </a:cxn>
                <a:cxn ang="0">
                  <a:pos x="30" y="202"/>
                </a:cxn>
                <a:cxn ang="0">
                  <a:pos x="44" y="200"/>
                </a:cxn>
                <a:cxn ang="0">
                  <a:pos x="59" y="198"/>
                </a:cxn>
                <a:cxn ang="0">
                  <a:pos x="71" y="196"/>
                </a:cxn>
                <a:cxn ang="0">
                  <a:pos x="80" y="194"/>
                </a:cxn>
                <a:cxn ang="0">
                  <a:pos x="86" y="190"/>
                </a:cxn>
                <a:cxn ang="0">
                  <a:pos x="92" y="187"/>
                </a:cxn>
                <a:cxn ang="0">
                  <a:pos x="98" y="182"/>
                </a:cxn>
                <a:cxn ang="0">
                  <a:pos x="104" y="176"/>
                </a:cxn>
                <a:cxn ang="0">
                  <a:pos x="113" y="173"/>
                </a:cxn>
                <a:cxn ang="0">
                  <a:pos x="129" y="170"/>
                </a:cxn>
                <a:cxn ang="0">
                  <a:pos x="148" y="167"/>
                </a:cxn>
                <a:cxn ang="0">
                  <a:pos x="163" y="166"/>
                </a:cxn>
                <a:cxn ang="0">
                  <a:pos x="168" y="164"/>
                </a:cxn>
                <a:cxn ang="0">
                  <a:pos x="170" y="158"/>
                </a:cxn>
                <a:cxn ang="0">
                  <a:pos x="171" y="148"/>
                </a:cxn>
                <a:cxn ang="0">
                  <a:pos x="171" y="135"/>
                </a:cxn>
                <a:cxn ang="0">
                  <a:pos x="170" y="120"/>
                </a:cxn>
                <a:cxn ang="0">
                  <a:pos x="167" y="104"/>
                </a:cxn>
                <a:cxn ang="0">
                  <a:pos x="164" y="90"/>
                </a:cxn>
                <a:cxn ang="0">
                  <a:pos x="159" y="79"/>
                </a:cxn>
              </a:cxnLst>
              <a:rect l="0" t="0" r="r" b="b"/>
              <a:pathLst>
                <a:path w="172" h="207">
                  <a:moveTo>
                    <a:pt x="157" y="74"/>
                  </a:moveTo>
                  <a:lnTo>
                    <a:pt x="156" y="73"/>
                  </a:lnTo>
                  <a:lnTo>
                    <a:pt x="153" y="72"/>
                  </a:lnTo>
                  <a:lnTo>
                    <a:pt x="148" y="71"/>
                  </a:lnTo>
                  <a:lnTo>
                    <a:pt x="141" y="70"/>
                  </a:lnTo>
                  <a:lnTo>
                    <a:pt x="134" y="68"/>
                  </a:lnTo>
                  <a:lnTo>
                    <a:pt x="127" y="67"/>
                  </a:lnTo>
                  <a:lnTo>
                    <a:pt x="119" y="67"/>
                  </a:lnTo>
                  <a:lnTo>
                    <a:pt x="111" y="67"/>
                  </a:lnTo>
                  <a:lnTo>
                    <a:pt x="104" y="68"/>
                  </a:lnTo>
                  <a:lnTo>
                    <a:pt x="99" y="68"/>
                  </a:lnTo>
                  <a:lnTo>
                    <a:pt x="93" y="68"/>
                  </a:lnTo>
                  <a:lnTo>
                    <a:pt x="88" y="67"/>
                  </a:lnTo>
                  <a:lnTo>
                    <a:pt x="83" y="66"/>
                  </a:lnTo>
                  <a:lnTo>
                    <a:pt x="80" y="64"/>
                  </a:lnTo>
                  <a:lnTo>
                    <a:pt x="76" y="61"/>
                  </a:lnTo>
                  <a:lnTo>
                    <a:pt x="74" y="58"/>
                  </a:lnTo>
                  <a:lnTo>
                    <a:pt x="71" y="52"/>
                  </a:lnTo>
                  <a:lnTo>
                    <a:pt x="68" y="44"/>
                  </a:lnTo>
                  <a:lnTo>
                    <a:pt x="63" y="34"/>
                  </a:lnTo>
                  <a:lnTo>
                    <a:pt x="57" y="23"/>
                  </a:lnTo>
                  <a:lnTo>
                    <a:pt x="50" y="14"/>
                  </a:lnTo>
                  <a:lnTo>
                    <a:pt x="44" y="6"/>
                  </a:lnTo>
                  <a:lnTo>
                    <a:pt x="39" y="1"/>
                  </a:lnTo>
                  <a:lnTo>
                    <a:pt x="33" y="0"/>
                  </a:lnTo>
                  <a:lnTo>
                    <a:pt x="28" y="2"/>
                  </a:lnTo>
                  <a:lnTo>
                    <a:pt x="23" y="6"/>
                  </a:lnTo>
                  <a:lnTo>
                    <a:pt x="18" y="9"/>
                  </a:lnTo>
                  <a:lnTo>
                    <a:pt x="15" y="12"/>
                  </a:lnTo>
                  <a:lnTo>
                    <a:pt x="14" y="16"/>
                  </a:lnTo>
                  <a:lnTo>
                    <a:pt x="13" y="19"/>
                  </a:lnTo>
                  <a:lnTo>
                    <a:pt x="13" y="23"/>
                  </a:lnTo>
                  <a:lnTo>
                    <a:pt x="15" y="26"/>
                  </a:lnTo>
                  <a:lnTo>
                    <a:pt x="18" y="30"/>
                  </a:lnTo>
                  <a:lnTo>
                    <a:pt x="22" y="33"/>
                  </a:lnTo>
                  <a:lnTo>
                    <a:pt x="26" y="36"/>
                  </a:lnTo>
                  <a:lnTo>
                    <a:pt x="30" y="38"/>
                  </a:lnTo>
                  <a:lnTo>
                    <a:pt x="34" y="41"/>
                  </a:lnTo>
                  <a:lnTo>
                    <a:pt x="37" y="44"/>
                  </a:lnTo>
                  <a:lnTo>
                    <a:pt x="40" y="46"/>
                  </a:lnTo>
                  <a:lnTo>
                    <a:pt x="43" y="48"/>
                  </a:lnTo>
                  <a:lnTo>
                    <a:pt x="45" y="50"/>
                  </a:lnTo>
                  <a:lnTo>
                    <a:pt x="46" y="53"/>
                  </a:lnTo>
                  <a:lnTo>
                    <a:pt x="46" y="56"/>
                  </a:lnTo>
                  <a:lnTo>
                    <a:pt x="45" y="60"/>
                  </a:lnTo>
                  <a:lnTo>
                    <a:pt x="45" y="64"/>
                  </a:lnTo>
                  <a:lnTo>
                    <a:pt x="44" y="66"/>
                  </a:lnTo>
                  <a:lnTo>
                    <a:pt x="43" y="68"/>
                  </a:lnTo>
                  <a:lnTo>
                    <a:pt x="43" y="69"/>
                  </a:lnTo>
                  <a:lnTo>
                    <a:pt x="0" y="61"/>
                  </a:lnTo>
                  <a:lnTo>
                    <a:pt x="0" y="206"/>
                  </a:lnTo>
                  <a:lnTo>
                    <a:pt x="1" y="206"/>
                  </a:lnTo>
                  <a:lnTo>
                    <a:pt x="3" y="206"/>
                  </a:lnTo>
                  <a:lnTo>
                    <a:pt x="6" y="205"/>
                  </a:lnTo>
                  <a:lnTo>
                    <a:pt x="12" y="204"/>
                  </a:lnTo>
                  <a:lnTo>
                    <a:pt x="16" y="204"/>
                  </a:lnTo>
                  <a:lnTo>
                    <a:pt x="23" y="203"/>
                  </a:lnTo>
                  <a:lnTo>
                    <a:pt x="30" y="202"/>
                  </a:lnTo>
                  <a:lnTo>
                    <a:pt x="38" y="201"/>
                  </a:lnTo>
                  <a:lnTo>
                    <a:pt x="44" y="200"/>
                  </a:lnTo>
                  <a:lnTo>
                    <a:pt x="51" y="199"/>
                  </a:lnTo>
                  <a:lnTo>
                    <a:pt x="59" y="198"/>
                  </a:lnTo>
                  <a:lnTo>
                    <a:pt x="65" y="197"/>
                  </a:lnTo>
                  <a:lnTo>
                    <a:pt x="71" y="196"/>
                  </a:lnTo>
                  <a:lnTo>
                    <a:pt x="75" y="195"/>
                  </a:lnTo>
                  <a:lnTo>
                    <a:pt x="80" y="194"/>
                  </a:lnTo>
                  <a:lnTo>
                    <a:pt x="82" y="192"/>
                  </a:lnTo>
                  <a:lnTo>
                    <a:pt x="86" y="190"/>
                  </a:lnTo>
                  <a:lnTo>
                    <a:pt x="89" y="189"/>
                  </a:lnTo>
                  <a:lnTo>
                    <a:pt x="92" y="187"/>
                  </a:lnTo>
                  <a:lnTo>
                    <a:pt x="95" y="184"/>
                  </a:lnTo>
                  <a:lnTo>
                    <a:pt x="98" y="182"/>
                  </a:lnTo>
                  <a:lnTo>
                    <a:pt x="100" y="179"/>
                  </a:lnTo>
                  <a:lnTo>
                    <a:pt x="104" y="176"/>
                  </a:lnTo>
                  <a:lnTo>
                    <a:pt x="108" y="174"/>
                  </a:lnTo>
                  <a:lnTo>
                    <a:pt x="113" y="173"/>
                  </a:lnTo>
                  <a:lnTo>
                    <a:pt x="121" y="171"/>
                  </a:lnTo>
                  <a:lnTo>
                    <a:pt x="129" y="170"/>
                  </a:lnTo>
                  <a:lnTo>
                    <a:pt x="139" y="168"/>
                  </a:lnTo>
                  <a:lnTo>
                    <a:pt x="148" y="167"/>
                  </a:lnTo>
                  <a:lnTo>
                    <a:pt x="157" y="167"/>
                  </a:lnTo>
                  <a:lnTo>
                    <a:pt x="163" y="166"/>
                  </a:lnTo>
                  <a:lnTo>
                    <a:pt x="167" y="165"/>
                  </a:lnTo>
                  <a:lnTo>
                    <a:pt x="168" y="164"/>
                  </a:lnTo>
                  <a:lnTo>
                    <a:pt x="169" y="162"/>
                  </a:lnTo>
                  <a:lnTo>
                    <a:pt x="170" y="158"/>
                  </a:lnTo>
                  <a:lnTo>
                    <a:pt x="171" y="154"/>
                  </a:lnTo>
                  <a:lnTo>
                    <a:pt x="171" y="148"/>
                  </a:lnTo>
                  <a:lnTo>
                    <a:pt x="171" y="141"/>
                  </a:lnTo>
                  <a:lnTo>
                    <a:pt x="171" y="135"/>
                  </a:lnTo>
                  <a:lnTo>
                    <a:pt x="170" y="127"/>
                  </a:lnTo>
                  <a:lnTo>
                    <a:pt x="170" y="120"/>
                  </a:lnTo>
                  <a:lnTo>
                    <a:pt x="169" y="112"/>
                  </a:lnTo>
                  <a:lnTo>
                    <a:pt x="167" y="104"/>
                  </a:lnTo>
                  <a:lnTo>
                    <a:pt x="166" y="97"/>
                  </a:lnTo>
                  <a:lnTo>
                    <a:pt x="164" y="90"/>
                  </a:lnTo>
                  <a:lnTo>
                    <a:pt x="162" y="84"/>
                  </a:lnTo>
                  <a:lnTo>
                    <a:pt x="159" y="79"/>
                  </a:lnTo>
                  <a:lnTo>
                    <a:pt x="157" y="74"/>
                  </a:lnTo>
                </a:path>
              </a:pathLst>
            </a:custGeom>
            <a:solidFill>
              <a:srgbClr val="FDE3BA"/>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42" name="Freeform 310"/>
            <p:cNvSpPr>
              <a:spLocks/>
            </p:cNvSpPr>
            <p:nvPr/>
          </p:nvSpPr>
          <p:spPr bwMode="auto">
            <a:xfrm>
              <a:off x="3949" y="2565"/>
              <a:ext cx="122" cy="216"/>
            </a:xfrm>
            <a:custGeom>
              <a:avLst/>
              <a:gdLst/>
              <a:ahLst/>
              <a:cxnLst>
                <a:cxn ang="0">
                  <a:pos x="162" y="76"/>
                </a:cxn>
                <a:cxn ang="0">
                  <a:pos x="158" y="74"/>
                </a:cxn>
                <a:cxn ang="0">
                  <a:pos x="146" y="72"/>
                </a:cxn>
                <a:cxn ang="0">
                  <a:pos x="131" y="69"/>
                </a:cxn>
                <a:cxn ang="0">
                  <a:pos x="115" y="69"/>
                </a:cxn>
                <a:cxn ang="0">
                  <a:pos x="102" y="70"/>
                </a:cxn>
                <a:cxn ang="0">
                  <a:pos x="91" y="69"/>
                </a:cxn>
                <a:cxn ang="0">
                  <a:pos x="83" y="66"/>
                </a:cxn>
                <a:cxn ang="0">
                  <a:pos x="77" y="60"/>
                </a:cxn>
                <a:cxn ang="0">
                  <a:pos x="70" y="45"/>
                </a:cxn>
                <a:cxn ang="0">
                  <a:pos x="59" y="24"/>
                </a:cxn>
                <a:cxn ang="0">
                  <a:pos x="46" y="6"/>
                </a:cxn>
                <a:cxn ang="0">
                  <a:pos x="34" y="0"/>
                </a:cxn>
                <a:cxn ang="0">
                  <a:pos x="24" y="6"/>
                </a:cxn>
                <a:cxn ang="0">
                  <a:pos x="16" y="12"/>
                </a:cxn>
                <a:cxn ang="0">
                  <a:pos x="13" y="20"/>
                </a:cxn>
                <a:cxn ang="0">
                  <a:pos x="16" y="27"/>
                </a:cxn>
                <a:cxn ang="0">
                  <a:pos x="23" y="34"/>
                </a:cxn>
                <a:cxn ang="0">
                  <a:pos x="31" y="39"/>
                </a:cxn>
                <a:cxn ang="0">
                  <a:pos x="38" y="45"/>
                </a:cxn>
                <a:cxn ang="0">
                  <a:pos x="44" y="49"/>
                </a:cxn>
                <a:cxn ang="0">
                  <a:pos x="48" y="55"/>
                </a:cxn>
                <a:cxn ang="0">
                  <a:pos x="47" y="62"/>
                </a:cxn>
                <a:cxn ang="0">
                  <a:pos x="46" y="68"/>
                </a:cxn>
                <a:cxn ang="0">
                  <a:pos x="44" y="71"/>
                </a:cxn>
                <a:cxn ang="0">
                  <a:pos x="0" y="212"/>
                </a:cxn>
                <a:cxn ang="0">
                  <a:pos x="3" y="212"/>
                </a:cxn>
                <a:cxn ang="0">
                  <a:pos x="12" y="210"/>
                </a:cxn>
                <a:cxn ang="0">
                  <a:pos x="24" y="209"/>
                </a:cxn>
                <a:cxn ang="0">
                  <a:pos x="39" y="207"/>
                </a:cxn>
                <a:cxn ang="0">
                  <a:pos x="53" y="205"/>
                </a:cxn>
                <a:cxn ang="0">
                  <a:pos x="67" y="203"/>
                </a:cxn>
                <a:cxn ang="0">
                  <a:pos x="78" y="201"/>
                </a:cxn>
                <a:cxn ang="0">
                  <a:pos x="85" y="198"/>
                </a:cxn>
                <a:cxn ang="0">
                  <a:pos x="92" y="194"/>
                </a:cxn>
                <a:cxn ang="0">
                  <a:pos x="98" y="189"/>
                </a:cxn>
                <a:cxn ang="0">
                  <a:pos x="104" y="184"/>
                </a:cxn>
                <a:cxn ang="0">
                  <a:pos x="112" y="179"/>
                </a:cxn>
                <a:cxn ang="0">
                  <a:pos x="125" y="176"/>
                </a:cxn>
                <a:cxn ang="0">
                  <a:pos x="144" y="173"/>
                </a:cxn>
                <a:cxn ang="0">
                  <a:pos x="162" y="172"/>
                </a:cxn>
                <a:cxn ang="0">
                  <a:pos x="173" y="170"/>
                </a:cxn>
                <a:cxn ang="0">
                  <a:pos x="175" y="167"/>
                </a:cxn>
                <a:cxn ang="0">
                  <a:pos x="177" y="158"/>
                </a:cxn>
                <a:cxn ang="0">
                  <a:pos x="177" y="145"/>
                </a:cxn>
                <a:cxn ang="0">
                  <a:pos x="176" y="131"/>
                </a:cxn>
                <a:cxn ang="0">
                  <a:pos x="175" y="115"/>
                </a:cxn>
                <a:cxn ang="0">
                  <a:pos x="172" y="100"/>
                </a:cxn>
                <a:cxn ang="0">
                  <a:pos x="168" y="86"/>
                </a:cxn>
                <a:cxn ang="0">
                  <a:pos x="162" y="76"/>
                </a:cxn>
              </a:cxnLst>
              <a:rect l="0" t="0" r="r" b="b"/>
              <a:pathLst>
                <a:path w="178" h="213">
                  <a:moveTo>
                    <a:pt x="162" y="76"/>
                  </a:moveTo>
                  <a:lnTo>
                    <a:pt x="162" y="76"/>
                  </a:lnTo>
                  <a:lnTo>
                    <a:pt x="161" y="75"/>
                  </a:lnTo>
                  <a:lnTo>
                    <a:pt x="158" y="74"/>
                  </a:lnTo>
                  <a:lnTo>
                    <a:pt x="153" y="73"/>
                  </a:lnTo>
                  <a:lnTo>
                    <a:pt x="146" y="72"/>
                  </a:lnTo>
                  <a:lnTo>
                    <a:pt x="139" y="70"/>
                  </a:lnTo>
                  <a:lnTo>
                    <a:pt x="131" y="69"/>
                  </a:lnTo>
                  <a:lnTo>
                    <a:pt x="123" y="69"/>
                  </a:lnTo>
                  <a:lnTo>
                    <a:pt x="115" y="69"/>
                  </a:lnTo>
                  <a:lnTo>
                    <a:pt x="108" y="70"/>
                  </a:lnTo>
                  <a:lnTo>
                    <a:pt x="102" y="70"/>
                  </a:lnTo>
                  <a:lnTo>
                    <a:pt x="96" y="70"/>
                  </a:lnTo>
                  <a:lnTo>
                    <a:pt x="91" y="69"/>
                  </a:lnTo>
                  <a:lnTo>
                    <a:pt x="86" y="68"/>
                  </a:lnTo>
                  <a:lnTo>
                    <a:pt x="83" y="66"/>
                  </a:lnTo>
                  <a:lnTo>
                    <a:pt x="79" y="63"/>
                  </a:lnTo>
                  <a:lnTo>
                    <a:pt x="77" y="60"/>
                  </a:lnTo>
                  <a:lnTo>
                    <a:pt x="74" y="54"/>
                  </a:lnTo>
                  <a:lnTo>
                    <a:pt x="70" y="45"/>
                  </a:lnTo>
                  <a:lnTo>
                    <a:pt x="65" y="35"/>
                  </a:lnTo>
                  <a:lnTo>
                    <a:pt x="59" y="24"/>
                  </a:lnTo>
                  <a:lnTo>
                    <a:pt x="52" y="14"/>
                  </a:lnTo>
                  <a:lnTo>
                    <a:pt x="46" y="6"/>
                  </a:lnTo>
                  <a:lnTo>
                    <a:pt x="40" y="1"/>
                  </a:lnTo>
                  <a:lnTo>
                    <a:pt x="34" y="0"/>
                  </a:lnTo>
                  <a:lnTo>
                    <a:pt x="29" y="2"/>
                  </a:lnTo>
                  <a:lnTo>
                    <a:pt x="24" y="6"/>
                  </a:lnTo>
                  <a:lnTo>
                    <a:pt x="19" y="9"/>
                  </a:lnTo>
                  <a:lnTo>
                    <a:pt x="16" y="12"/>
                  </a:lnTo>
                  <a:lnTo>
                    <a:pt x="14" y="16"/>
                  </a:lnTo>
                  <a:lnTo>
                    <a:pt x="13" y="20"/>
                  </a:lnTo>
                  <a:lnTo>
                    <a:pt x="13" y="24"/>
                  </a:lnTo>
                  <a:lnTo>
                    <a:pt x="16" y="27"/>
                  </a:lnTo>
                  <a:lnTo>
                    <a:pt x="19" y="31"/>
                  </a:lnTo>
                  <a:lnTo>
                    <a:pt x="23" y="34"/>
                  </a:lnTo>
                  <a:lnTo>
                    <a:pt x="27" y="37"/>
                  </a:lnTo>
                  <a:lnTo>
                    <a:pt x="31" y="39"/>
                  </a:lnTo>
                  <a:lnTo>
                    <a:pt x="35" y="42"/>
                  </a:lnTo>
                  <a:lnTo>
                    <a:pt x="38" y="45"/>
                  </a:lnTo>
                  <a:lnTo>
                    <a:pt x="41" y="47"/>
                  </a:lnTo>
                  <a:lnTo>
                    <a:pt x="44" y="49"/>
                  </a:lnTo>
                  <a:lnTo>
                    <a:pt x="47" y="51"/>
                  </a:lnTo>
                  <a:lnTo>
                    <a:pt x="48" y="55"/>
                  </a:lnTo>
                  <a:lnTo>
                    <a:pt x="48" y="58"/>
                  </a:lnTo>
                  <a:lnTo>
                    <a:pt x="47" y="62"/>
                  </a:lnTo>
                  <a:lnTo>
                    <a:pt x="47" y="66"/>
                  </a:lnTo>
                  <a:lnTo>
                    <a:pt x="46" y="68"/>
                  </a:lnTo>
                  <a:lnTo>
                    <a:pt x="45" y="70"/>
                  </a:lnTo>
                  <a:lnTo>
                    <a:pt x="44" y="71"/>
                  </a:lnTo>
                  <a:lnTo>
                    <a:pt x="0" y="63"/>
                  </a:lnTo>
                  <a:lnTo>
                    <a:pt x="0" y="212"/>
                  </a:lnTo>
                  <a:lnTo>
                    <a:pt x="1" y="212"/>
                  </a:lnTo>
                  <a:lnTo>
                    <a:pt x="3" y="212"/>
                  </a:lnTo>
                  <a:lnTo>
                    <a:pt x="6" y="211"/>
                  </a:lnTo>
                  <a:lnTo>
                    <a:pt x="12" y="210"/>
                  </a:lnTo>
                  <a:lnTo>
                    <a:pt x="17" y="210"/>
                  </a:lnTo>
                  <a:lnTo>
                    <a:pt x="24" y="209"/>
                  </a:lnTo>
                  <a:lnTo>
                    <a:pt x="31" y="208"/>
                  </a:lnTo>
                  <a:lnTo>
                    <a:pt x="39" y="207"/>
                  </a:lnTo>
                  <a:lnTo>
                    <a:pt x="46" y="206"/>
                  </a:lnTo>
                  <a:lnTo>
                    <a:pt x="53" y="205"/>
                  </a:lnTo>
                  <a:lnTo>
                    <a:pt x="61" y="204"/>
                  </a:lnTo>
                  <a:lnTo>
                    <a:pt x="67" y="203"/>
                  </a:lnTo>
                  <a:lnTo>
                    <a:pt x="73" y="202"/>
                  </a:lnTo>
                  <a:lnTo>
                    <a:pt x="78" y="201"/>
                  </a:lnTo>
                  <a:lnTo>
                    <a:pt x="83" y="200"/>
                  </a:lnTo>
                  <a:lnTo>
                    <a:pt x="85" y="198"/>
                  </a:lnTo>
                  <a:lnTo>
                    <a:pt x="89" y="196"/>
                  </a:lnTo>
                  <a:lnTo>
                    <a:pt x="92" y="194"/>
                  </a:lnTo>
                  <a:lnTo>
                    <a:pt x="95" y="192"/>
                  </a:lnTo>
                  <a:lnTo>
                    <a:pt x="98" y="189"/>
                  </a:lnTo>
                  <a:lnTo>
                    <a:pt x="101" y="187"/>
                  </a:lnTo>
                  <a:lnTo>
                    <a:pt x="104" y="184"/>
                  </a:lnTo>
                  <a:lnTo>
                    <a:pt x="108" y="181"/>
                  </a:lnTo>
                  <a:lnTo>
                    <a:pt x="112" y="179"/>
                  </a:lnTo>
                  <a:lnTo>
                    <a:pt x="117" y="178"/>
                  </a:lnTo>
                  <a:lnTo>
                    <a:pt x="125" y="176"/>
                  </a:lnTo>
                  <a:lnTo>
                    <a:pt x="134" y="175"/>
                  </a:lnTo>
                  <a:lnTo>
                    <a:pt x="144" y="173"/>
                  </a:lnTo>
                  <a:lnTo>
                    <a:pt x="153" y="172"/>
                  </a:lnTo>
                  <a:lnTo>
                    <a:pt x="162" y="172"/>
                  </a:lnTo>
                  <a:lnTo>
                    <a:pt x="169" y="171"/>
                  </a:lnTo>
                  <a:lnTo>
                    <a:pt x="173" y="170"/>
                  </a:lnTo>
                  <a:lnTo>
                    <a:pt x="174" y="169"/>
                  </a:lnTo>
                  <a:lnTo>
                    <a:pt x="175" y="167"/>
                  </a:lnTo>
                  <a:lnTo>
                    <a:pt x="176" y="163"/>
                  </a:lnTo>
                  <a:lnTo>
                    <a:pt x="177" y="158"/>
                  </a:lnTo>
                  <a:lnTo>
                    <a:pt x="177" y="152"/>
                  </a:lnTo>
                  <a:lnTo>
                    <a:pt x="177" y="145"/>
                  </a:lnTo>
                  <a:lnTo>
                    <a:pt x="177" y="139"/>
                  </a:lnTo>
                  <a:lnTo>
                    <a:pt x="176" y="131"/>
                  </a:lnTo>
                  <a:lnTo>
                    <a:pt x="176" y="123"/>
                  </a:lnTo>
                  <a:lnTo>
                    <a:pt x="175" y="115"/>
                  </a:lnTo>
                  <a:lnTo>
                    <a:pt x="173" y="107"/>
                  </a:lnTo>
                  <a:lnTo>
                    <a:pt x="172" y="100"/>
                  </a:lnTo>
                  <a:lnTo>
                    <a:pt x="170" y="93"/>
                  </a:lnTo>
                  <a:lnTo>
                    <a:pt x="168" y="86"/>
                  </a:lnTo>
                  <a:lnTo>
                    <a:pt x="165" y="81"/>
                  </a:lnTo>
                  <a:lnTo>
                    <a:pt x="162" y="76"/>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43" name="Freeform 311"/>
            <p:cNvSpPr>
              <a:spLocks/>
            </p:cNvSpPr>
            <p:nvPr/>
          </p:nvSpPr>
          <p:spPr bwMode="auto">
            <a:xfrm>
              <a:off x="3917" y="2632"/>
              <a:ext cx="38" cy="216"/>
            </a:xfrm>
            <a:custGeom>
              <a:avLst/>
              <a:gdLst/>
              <a:ahLst/>
              <a:cxnLst>
                <a:cxn ang="0">
                  <a:pos x="51" y="13"/>
                </a:cxn>
                <a:cxn ang="0">
                  <a:pos x="50" y="12"/>
                </a:cxn>
                <a:cxn ang="0">
                  <a:pos x="45" y="9"/>
                </a:cxn>
                <a:cxn ang="0">
                  <a:pos x="38" y="7"/>
                </a:cxn>
                <a:cxn ang="0">
                  <a:pos x="30" y="3"/>
                </a:cxn>
                <a:cxn ang="0">
                  <a:pos x="21" y="1"/>
                </a:cxn>
                <a:cxn ang="0">
                  <a:pos x="13" y="0"/>
                </a:cxn>
                <a:cxn ang="0">
                  <a:pos x="6" y="2"/>
                </a:cxn>
                <a:cxn ang="0">
                  <a:pos x="3" y="7"/>
                </a:cxn>
                <a:cxn ang="0">
                  <a:pos x="1" y="12"/>
                </a:cxn>
                <a:cxn ang="0">
                  <a:pos x="0" y="17"/>
                </a:cxn>
                <a:cxn ang="0">
                  <a:pos x="0" y="20"/>
                </a:cxn>
                <a:cxn ang="0">
                  <a:pos x="1" y="23"/>
                </a:cxn>
                <a:cxn ang="0">
                  <a:pos x="3" y="26"/>
                </a:cxn>
                <a:cxn ang="0">
                  <a:pos x="5" y="28"/>
                </a:cxn>
                <a:cxn ang="0">
                  <a:pos x="10" y="30"/>
                </a:cxn>
                <a:cxn ang="0">
                  <a:pos x="14" y="31"/>
                </a:cxn>
                <a:cxn ang="0">
                  <a:pos x="19" y="32"/>
                </a:cxn>
                <a:cxn ang="0">
                  <a:pos x="23" y="33"/>
                </a:cxn>
                <a:cxn ang="0">
                  <a:pos x="28" y="34"/>
                </a:cxn>
                <a:cxn ang="0">
                  <a:pos x="32" y="34"/>
                </a:cxn>
                <a:cxn ang="0">
                  <a:pos x="36" y="34"/>
                </a:cxn>
                <a:cxn ang="0">
                  <a:pos x="41" y="33"/>
                </a:cxn>
                <a:cxn ang="0">
                  <a:pos x="43" y="32"/>
                </a:cxn>
                <a:cxn ang="0">
                  <a:pos x="45" y="31"/>
                </a:cxn>
                <a:cxn ang="0">
                  <a:pos x="47" y="30"/>
                </a:cxn>
                <a:cxn ang="0">
                  <a:pos x="50" y="28"/>
                </a:cxn>
                <a:cxn ang="0">
                  <a:pos x="52" y="26"/>
                </a:cxn>
                <a:cxn ang="0">
                  <a:pos x="54" y="23"/>
                </a:cxn>
                <a:cxn ang="0">
                  <a:pos x="55" y="20"/>
                </a:cxn>
                <a:cxn ang="0">
                  <a:pos x="55" y="18"/>
                </a:cxn>
                <a:cxn ang="0">
                  <a:pos x="54" y="15"/>
                </a:cxn>
                <a:cxn ang="0">
                  <a:pos x="51" y="13"/>
                </a:cxn>
              </a:cxnLst>
              <a:rect l="0" t="0" r="r" b="b"/>
              <a:pathLst>
                <a:path w="56" h="35">
                  <a:moveTo>
                    <a:pt x="51" y="13"/>
                  </a:moveTo>
                  <a:lnTo>
                    <a:pt x="50" y="12"/>
                  </a:lnTo>
                  <a:lnTo>
                    <a:pt x="45" y="9"/>
                  </a:lnTo>
                  <a:lnTo>
                    <a:pt x="38" y="7"/>
                  </a:lnTo>
                  <a:lnTo>
                    <a:pt x="30" y="3"/>
                  </a:lnTo>
                  <a:lnTo>
                    <a:pt x="21" y="1"/>
                  </a:lnTo>
                  <a:lnTo>
                    <a:pt x="13" y="0"/>
                  </a:lnTo>
                  <a:lnTo>
                    <a:pt x="6" y="2"/>
                  </a:lnTo>
                  <a:lnTo>
                    <a:pt x="3" y="7"/>
                  </a:lnTo>
                  <a:lnTo>
                    <a:pt x="1" y="12"/>
                  </a:lnTo>
                  <a:lnTo>
                    <a:pt x="0" y="17"/>
                  </a:lnTo>
                  <a:lnTo>
                    <a:pt x="0" y="20"/>
                  </a:lnTo>
                  <a:lnTo>
                    <a:pt x="1" y="23"/>
                  </a:lnTo>
                  <a:lnTo>
                    <a:pt x="3" y="26"/>
                  </a:lnTo>
                  <a:lnTo>
                    <a:pt x="5" y="28"/>
                  </a:lnTo>
                  <a:lnTo>
                    <a:pt x="10" y="30"/>
                  </a:lnTo>
                  <a:lnTo>
                    <a:pt x="14" y="31"/>
                  </a:lnTo>
                  <a:lnTo>
                    <a:pt x="19" y="32"/>
                  </a:lnTo>
                  <a:lnTo>
                    <a:pt x="23" y="33"/>
                  </a:lnTo>
                  <a:lnTo>
                    <a:pt x="28" y="34"/>
                  </a:lnTo>
                  <a:lnTo>
                    <a:pt x="32" y="34"/>
                  </a:lnTo>
                  <a:lnTo>
                    <a:pt x="36" y="34"/>
                  </a:lnTo>
                  <a:lnTo>
                    <a:pt x="41" y="33"/>
                  </a:lnTo>
                  <a:lnTo>
                    <a:pt x="43" y="32"/>
                  </a:lnTo>
                  <a:lnTo>
                    <a:pt x="45" y="31"/>
                  </a:lnTo>
                  <a:lnTo>
                    <a:pt x="47" y="30"/>
                  </a:lnTo>
                  <a:lnTo>
                    <a:pt x="50" y="28"/>
                  </a:lnTo>
                  <a:lnTo>
                    <a:pt x="52" y="26"/>
                  </a:lnTo>
                  <a:lnTo>
                    <a:pt x="54" y="23"/>
                  </a:lnTo>
                  <a:lnTo>
                    <a:pt x="55" y="20"/>
                  </a:lnTo>
                  <a:lnTo>
                    <a:pt x="55" y="18"/>
                  </a:lnTo>
                  <a:lnTo>
                    <a:pt x="54" y="15"/>
                  </a:lnTo>
                  <a:lnTo>
                    <a:pt x="51" y="13"/>
                  </a:lnTo>
                </a:path>
              </a:pathLst>
            </a:custGeom>
            <a:solidFill>
              <a:srgbClr val="F2F2F2"/>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44" name="Freeform 312"/>
            <p:cNvSpPr>
              <a:spLocks/>
            </p:cNvSpPr>
            <p:nvPr/>
          </p:nvSpPr>
          <p:spPr bwMode="auto">
            <a:xfrm>
              <a:off x="3917" y="2632"/>
              <a:ext cx="42" cy="216"/>
            </a:xfrm>
            <a:custGeom>
              <a:avLst/>
              <a:gdLst/>
              <a:ahLst/>
              <a:cxnLst>
                <a:cxn ang="0">
                  <a:pos x="57" y="15"/>
                </a:cxn>
                <a:cxn ang="0">
                  <a:pos x="57" y="15"/>
                </a:cxn>
                <a:cxn ang="0">
                  <a:pos x="55" y="14"/>
                </a:cxn>
                <a:cxn ang="0">
                  <a:pos x="50" y="11"/>
                </a:cxn>
                <a:cxn ang="0">
                  <a:pos x="42" y="8"/>
                </a:cxn>
                <a:cxn ang="0">
                  <a:pos x="33" y="4"/>
                </a:cxn>
                <a:cxn ang="0">
                  <a:pos x="23" y="1"/>
                </a:cxn>
                <a:cxn ang="0">
                  <a:pos x="14" y="0"/>
                </a:cxn>
                <a:cxn ang="0">
                  <a:pos x="7" y="2"/>
                </a:cxn>
                <a:cxn ang="0">
                  <a:pos x="3" y="8"/>
                </a:cxn>
                <a:cxn ang="0">
                  <a:pos x="1" y="14"/>
                </a:cxn>
                <a:cxn ang="0">
                  <a:pos x="0" y="20"/>
                </a:cxn>
                <a:cxn ang="0">
                  <a:pos x="0" y="24"/>
                </a:cxn>
                <a:cxn ang="0">
                  <a:pos x="1" y="27"/>
                </a:cxn>
                <a:cxn ang="0">
                  <a:pos x="3" y="30"/>
                </a:cxn>
                <a:cxn ang="0">
                  <a:pos x="6" y="33"/>
                </a:cxn>
                <a:cxn ang="0">
                  <a:pos x="11" y="35"/>
                </a:cxn>
                <a:cxn ang="0">
                  <a:pos x="16" y="37"/>
                </a:cxn>
                <a:cxn ang="0">
                  <a:pos x="21" y="38"/>
                </a:cxn>
                <a:cxn ang="0">
                  <a:pos x="26" y="39"/>
                </a:cxn>
                <a:cxn ang="0">
                  <a:pos x="31" y="40"/>
                </a:cxn>
                <a:cxn ang="0">
                  <a:pos x="36" y="40"/>
                </a:cxn>
                <a:cxn ang="0">
                  <a:pos x="40" y="40"/>
                </a:cxn>
                <a:cxn ang="0">
                  <a:pos x="45" y="39"/>
                </a:cxn>
                <a:cxn ang="0">
                  <a:pos x="48" y="38"/>
                </a:cxn>
                <a:cxn ang="0">
                  <a:pos x="50" y="37"/>
                </a:cxn>
                <a:cxn ang="0">
                  <a:pos x="52" y="35"/>
                </a:cxn>
                <a:cxn ang="0">
                  <a:pos x="55" y="33"/>
                </a:cxn>
                <a:cxn ang="0">
                  <a:pos x="58" y="30"/>
                </a:cxn>
                <a:cxn ang="0">
                  <a:pos x="60" y="27"/>
                </a:cxn>
                <a:cxn ang="0">
                  <a:pos x="61" y="24"/>
                </a:cxn>
                <a:cxn ang="0">
                  <a:pos x="61" y="21"/>
                </a:cxn>
                <a:cxn ang="0">
                  <a:pos x="60" y="18"/>
                </a:cxn>
                <a:cxn ang="0">
                  <a:pos x="57" y="15"/>
                </a:cxn>
              </a:cxnLst>
              <a:rect l="0" t="0" r="r" b="b"/>
              <a:pathLst>
                <a:path w="62" h="41">
                  <a:moveTo>
                    <a:pt x="57" y="15"/>
                  </a:moveTo>
                  <a:lnTo>
                    <a:pt x="57" y="15"/>
                  </a:lnTo>
                  <a:lnTo>
                    <a:pt x="55" y="14"/>
                  </a:lnTo>
                  <a:lnTo>
                    <a:pt x="50" y="11"/>
                  </a:lnTo>
                  <a:lnTo>
                    <a:pt x="42" y="8"/>
                  </a:lnTo>
                  <a:lnTo>
                    <a:pt x="33" y="4"/>
                  </a:lnTo>
                  <a:lnTo>
                    <a:pt x="23" y="1"/>
                  </a:lnTo>
                  <a:lnTo>
                    <a:pt x="14" y="0"/>
                  </a:lnTo>
                  <a:lnTo>
                    <a:pt x="7" y="2"/>
                  </a:lnTo>
                  <a:lnTo>
                    <a:pt x="3" y="8"/>
                  </a:lnTo>
                  <a:lnTo>
                    <a:pt x="1" y="14"/>
                  </a:lnTo>
                  <a:lnTo>
                    <a:pt x="0" y="20"/>
                  </a:lnTo>
                  <a:lnTo>
                    <a:pt x="0" y="24"/>
                  </a:lnTo>
                  <a:lnTo>
                    <a:pt x="1" y="27"/>
                  </a:lnTo>
                  <a:lnTo>
                    <a:pt x="3" y="30"/>
                  </a:lnTo>
                  <a:lnTo>
                    <a:pt x="6" y="33"/>
                  </a:lnTo>
                  <a:lnTo>
                    <a:pt x="11" y="35"/>
                  </a:lnTo>
                  <a:lnTo>
                    <a:pt x="16" y="37"/>
                  </a:lnTo>
                  <a:lnTo>
                    <a:pt x="21" y="38"/>
                  </a:lnTo>
                  <a:lnTo>
                    <a:pt x="26" y="39"/>
                  </a:lnTo>
                  <a:lnTo>
                    <a:pt x="31" y="40"/>
                  </a:lnTo>
                  <a:lnTo>
                    <a:pt x="36" y="40"/>
                  </a:lnTo>
                  <a:lnTo>
                    <a:pt x="40" y="40"/>
                  </a:lnTo>
                  <a:lnTo>
                    <a:pt x="45" y="39"/>
                  </a:lnTo>
                  <a:lnTo>
                    <a:pt x="48" y="38"/>
                  </a:lnTo>
                  <a:lnTo>
                    <a:pt x="50" y="37"/>
                  </a:lnTo>
                  <a:lnTo>
                    <a:pt x="52" y="35"/>
                  </a:lnTo>
                  <a:lnTo>
                    <a:pt x="55" y="33"/>
                  </a:lnTo>
                  <a:lnTo>
                    <a:pt x="58" y="30"/>
                  </a:lnTo>
                  <a:lnTo>
                    <a:pt x="60" y="27"/>
                  </a:lnTo>
                  <a:lnTo>
                    <a:pt x="61" y="24"/>
                  </a:lnTo>
                  <a:lnTo>
                    <a:pt x="61" y="21"/>
                  </a:lnTo>
                  <a:lnTo>
                    <a:pt x="60" y="18"/>
                  </a:lnTo>
                  <a:lnTo>
                    <a:pt x="57" y="15"/>
                  </a:lnTo>
                </a:path>
              </a:pathLst>
            </a:custGeom>
            <a:solidFill>
              <a:srgbClr val="FDE3BA"/>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45" name="Freeform 313"/>
            <p:cNvSpPr>
              <a:spLocks/>
            </p:cNvSpPr>
            <p:nvPr/>
          </p:nvSpPr>
          <p:spPr bwMode="auto">
            <a:xfrm>
              <a:off x="3915" y="2678"/>
              <a:ext cx="39" cy="216"/>
            </a:xfrm>
            <a:custGeom>
              <a:avLst/>
              <a:gdLst/>
              <a:ahLst/>
              <a:cxnLst>
                <a:cxn ang="0">
                  <a:pos x="51" y="12"/>
                </a:cxn>
                <a:cxn ang="0">
                  <a:pos x="50" y="11"/>
                </a:cxn>
                <a:cxn ang="0">
                  <a:pos x="45" y="8"/>
                </a:cxn>
                <a:cxn ang="0">
                  <a:pos x="38" y="6"/>
                </a:cxn>
                <a:cxn ang="0">
                  <a:pos x="30" y="3"/>
                </a:cxn>
                <a:cxn ang="0">
                  <a:pos x="22" y="1"/>
                </a:cxn>
                <a:cxn ang="0">
                  <a:pos x="14" y="0"/>
                </a:cxn>
                <a:cxn ang="0">
                  <a:pos x="6" y="2"/>
                </a:cxn>
                <a:cxn ang="0">
                  <a:pos x="3" y="6"/>
                </a:cxn>
                <a:cxn ang="0">
                  <a:pos x="1" y="12"/>
                </a:cxn>
                <a:cxn ang="0">
                  <a:pos x="0" y="16"/>
                </a:cxn>
                <a:cxn ang="0">
                  <a:pos x="0" y="19"/>
                </a:cxn>
                <a:cxn ang="0">
                  <a:pos x="1" y="23"/>
                </a:cxn>
                <a:cxn ang="0">
                  <a:pos x="3" y="25"/>
                </a:cxn>
                <a:cxn ang="0">
                  <a:pos x="5" y="27"/>
                </a:cxn>
                <a:cxn ang="0">
                  <a:pos x="10" y="28"/>
                </a:cxn>
                <a:cxn ang="0">
                  <a:pos x="14" y="30"/>
                </a:cxn>
                <a:cxn ang="0">
                  <a:pos x="19" y="31"/>
                </a:cxn>
                <a:cxn ang="0">
                  <a:pos x="24" y="33"/>
                </a:cxn>
                <a:cxn ang="0">
                  <a:pos x="29" y="33"/>
                </a:cxn>
                <a:cxn ang="0">
                  <a:pos x="33" y="33"/>
                </a:cxn>
                <a:cxn ang="0">
                  <a:pos x="37" y="33"/>
                </a:cxn>
                <a:cxn ang="0">
                  <a:pos x="40" y="32"/>
                </a:cxn>
                <a:cxn ang="0">
                  <a:pos x="43" y="31"/>
                </a:cxn>
                <a:cxn ang="0">
                  <a:pos x="45" y="30"/>
                </a:cxn>
                <a:cxn ang="0">
                  <a:pos x="47" y="29"/>
                </a:cxn>
                <a:cxn ang="0">
                  <a:pos x="50" y="27"/>
                </a:cxn>
                <a:cxn ang="0">
                  <a:pos x="51" y="25"/>
                </a:cxn>
                <a:cxn ang="0">
                  <a:pos x="54" y="22"/>
                </a:cxn>
                <a:cxn ang="0">
                  <a:pos x="55" y="20"/>
                </a:cxn>
                <a:cxn ang="0">
                  <a:pos x="56" y="17"/>
                </a:cxn>
                <a:cxn ang="0">
                  <a:pos x="55" y="14"/>
                </a:cxn>
                <a:cxn ang="0">
                  <a:pos x="51" y="12"/>
                </a:cxn>
              </a:cxnLst>
              <a:rect l="0" t="0" r="r" b="b"/>
              <a:pathLst>
                <a:path w="57" h="34">
                  <a:moveTo>
                    <a:pt x="51" y="12"/>
                  </a:moveTo>
                  <a:lnTo>
                    <a:pt x="50" y="11"/>
                  </a:lnTo>
                  <a:lnTo>
                    <a:pt x="45" y="8"/>
                  </a:lnTo>
                  <a:lnTo>
                    <a:pt x="38" y="6"/>
                  </a:lnTo>
                  <a:lnTo>
                    <a:pt x="30" y="3"/>
                  </a:lnTo>
                  <a:lnTo>
                    <a:pt x="22" y="1"/>
                  </a:lnTo>
                  <a:lnTo>
                    <a:pt x="14" y="0"/>
                  </a:lnTo>
                  <a:lnTo>
                    <a:pt x="6" y="2"/>
                  </a:lnTo>
                  <a:lnTo>
                    <a:pt x="3" y="6"/>
                  </a:lnTo>
                  <a:lnTo>
                    <a:pt x="1" y="12"/>
                  </a:lnTo>
                  <a:lnTo>
                    <a:pt x="0" y="16"/>
                  </a:lnTo>
                  <a:lnTo>
                    <a:pt x="0" y="19"/>
                  </a:lnTo>
                  <a:lnTo>
                    <a:pt x="1" y="23"/>
                  </a:lnTo>
                  <a:lnTo>
                    <a:pt x="3" y="25"/>
                  </a:lnTo>
                  <a:lnTo>
                    <a:pt x="5" y="27"/>
                  </a:lnTo>
                  <a:lnTo>
                    <a:pt x="10" y="28"/>
                  </a:lnTo>
                  <a:lnTo>
                    <a:pt x="14" y="30"/>
                  </a:lnTo>
                  <a:lnTo>
                    <a:pt x="19" y="31"/>
                  </a:lnTo>
                  <a:lnTo>
                    <a:pt x="24" y="33"/>
                  </a:lnTo>
                  <a:lnTo>
                    <a:pt x="29" y="33"/>
                  </a:lnTo>
                  <a:lnTo>
                    <a:pt x="33" y="33"/>
                  </a:lnTo>
                  <a:lnTo>
                    <a:pt x="37" y="33"/>
                  </a:lnTo>
                  <a:lnTo>
                    <a:pt x="40" y="32"/>
                  </a:lnTo>
                  <a:lnTo>
                    <a:pt x="43" y="31"/>
                  </a:lnTo>
                  <a:lnTo>
                    <a:pt x="45" y="30"/>
                  </a:lnTo>
                  <a:lnTo>
                    <a:pt x="47" y="29"/>
                  </a:lnTo>
                  <a:lnTo>
                    <a:pt x="50" y="27"/>
                  </a:lnTo>
                  <a:lnTo>
                    <a:pt x="51" y="25"/>
                  </a:lnTo>
                  <a:lnTo>
                    <a:pt x="54" y="22"/>
                  </a:lnTo>
                  <a:lnTo>
                    <a:pt x="55" y="20"/>
                  </a:lnTo>
                  <a:lnTo>
                    <a:pt x="56" y="17"/>
                  </a:lnTo>
                  <a:lnTo>
                    <a:pt x="55" y="14"/>
                  </a:lnTo>
                  <a:lnTo>
                    <a:pt x="51" y="12"/>
                  </a:lnTo>
                </a:path>
              </a:pathLst>
            </a:custGeom>
            <a:solidFill>
              <a:srgbClr val="FDE3BA"/>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46" name="Freeform 314"/>
            <p:cNvSpPr>
              <a:spLocks/>
            </p:cNvSpPr>
            <p:nvPr/>
          </p:nvSpPr>
          <p:spPr bwMode="auto">
            <a:xfrm>
              <a:off x="3915" y="2678"/>
              <a:ext cx="43" cy="216"/>
            </a:xfrm>
            <a:custGeom>
              <a:avLst/>
              <a:gdLst/>
              <a:ahLst/>
              <a:cxnLst>
                <a:cxn ang="0">
                  <a:pos x="57" y="14"/>
                </a:cxn>
                <a:cxn ang="0">
                  <a:pos x="57" y="14"/>
                </a:cxn>
                <a:cxn ang="0">
                  <a:pos x="55" y="13"/>
                </a:cxn>
                <a:cxn ang="0">
                  <a:pos x="50" y="10"/>
                </a:cxn>
                <a:cxn ang="0">
                  <a:pos x="42" y="7"/>
                </a:cxn>
                <a:cxn ang="0">
                  <a:pos x="33" y="3"/>
                </a:cxn>
                <a:cxn ang="0">
                  <a:pos x="24" y="1"/>
                </a:cxn>
                <a:cxn ang="0">
                  <a:pos x="15" y="0"/>
                </a:cxn>
                <a:cxn ang="0">
                  <a:pos x="7" y="2"/>
                </a:cxn>
                <a:cxn ang="0">
                  <a:pos x="3" y="7"/>
                </a:cxn>
                <a:cxn ang="0">
                  <a:pos x="1" y="14"/>
                </a:cxn>
                <a:cxn ang="0">
                  <a:pos x="0" y="19"/>
                </a:cxn>
                <a:cxn ang="0">
                  <a:pos x="0" y="23"/>
                </a:cxn>
                <a:cxn ang="0">
                  <a:pos x="1" y="27"/>
                </a:cxn>
                <a:cxn ang="0">
                  <a:pos x="3" y="29"/>
                </a:cxn>
                <a:cxn ang="0">
                  <a:pos x="6" y="32"/>
                </a:cxn>
                <a:cxn ang="0">
                  <a:pos x="11" y="33"/>
                </a:cxn>
                <a:cxn ang="0">
                  <a:pos x="16" y="36"/>
                </a:cxn>
                <a:cxn ang="0">
                  <a:pos x="21" y="37"/>
                </a:cxn>
                <a:cxn ang="0">
                  <a:pos x="27" y="39"/>
                </a:cxn>
                <a:cxn ang="0">
                  <a:pos x="32" y="39"/>
                </a:cxn>
                <a:cxn ang="0">
                  <a:pos x="37" y="39"/>
                </a:cxn>
                <a:cxn ang="0">
                  <a:pos x="41" y="39"/>
                </a:cxn>
                <a:cxn ang="0">
                  <a:pos x="44" y="38"/>
                </a:cxn>
                <a:cxn ang="0">
                  <a:pos x="48" y="37"/>
                </a:cxn>
                <a:cxn ang="0">
                  <a:pos x="50" y="36"/>
                </a:cxn>
                <a:cxn ang="0">
                  <a:pos x="52" y="34"/>
                </a:cxn>
                <a:cxn ang="0">
                  <a:pos x="55" y="32"/>
                </a:cxn>
                <a:cxn ang="0">
                  <a:pos x="57" y="29"/>
                </a:cxn>
                <a:cxn ang="0">
                  <a:pos x="60" y="26"/>
                </a:cxn>
                <a:cxn ang="0">
                  <a:pos x="61" y="24"/>
                </a:cxn>
                <a:cxn ang="0">
                  <a:pos x="62" y="20"/>
                </a:cxn>
                <a:cxn ang="0">
                  <a:pos x="61" y="17"/>
                </a:cxn>
                <a:cxn ang="0">
                  <a:pos x="57" y="14"/>
                </a:cxn>
              </a:cxnLst>
              <a:rect l="0" t="0" r="r" b="b"/>
              <a:pathLst>
                <a:path w="63" h="40">
                  <a:moveTo>
                    <a:pt x="57" y="14"/>
                  </a:moveTo>
                  <a:lnTo>
                    <a:pt x="57" y="14"/>
                  </a:lnTo>
                  <a:lnTo>
                    <a:pt x="55" y="13"/>
                  </a:lnTo>
                  <a:lnTo>
                    <a:pt x="50" y="10"/>
                  </a:lnTo>
                  <a:lnTo>
                    <a:pt x="42" y="7"/>
                  </a:lnTo>
                  <a:lnTo>
                    <a:pt x="33" y="3"/>
                  </a:lnTo>
                  <a:lnTo>
                    <a:pt x="24" y="1"/>
                  </a:lnTo>
                  <a:lnTo>
                    <a:pt x="15" y="0"/>
                  </a:lnTo>
                  <a:lnTo>
                    <a:pt x="7" y="2"/>
                  </a:lnTo>
                  <a:lnTo>
                    <a:pt x="3" y="7"/>
                  </a:lnTo>
                  <a:lnTo>
                    <a:pt x="1" y="14"/>
                  </a:lnTo>
                  <a:lnTo>
                    <a:pt x="0" y="19"/>
                  </a:lnTo>
                  <a:lnTo>
                    <a:pt x="0" y="23"/>
                  </a:lnTo>
                  <a:lnTo>
                    <a:pt x="1" y="27"/>
                  </a:lnTo>
                  <a:lnTo>
                    <a:pt x="3" y="29"/>
                  </a:lnTo>
                  <a:lnTo>
                    <a:pt x="6" y="32"/>
                  </a:lnTo>
                  <a:lnTo>
                    <a:pt x="11" y="33"/>
                  </a:lnTo>
                  <a:lnTo>
                    <a:pt x="16" y="36"/>
                  </a:lnTo>
                  <a:lnTo>
                    <a:pt x="21" y="37"/>
                  </a:lnTo>
                  <a:lnTo>
                    <a:pt x="27" y="39"/>
                  </a:lnTo>
                  <a:lnTo>
                    <a:pt x="32" y="39"/>
                  </a:lnTo>
                  <a:lnTo>
                    <a:pt x="37" y="39"/>
                  </a:lnTo>
                  <a:lnTo>
                    <a:pt x="41" y="39"/>
                  </a:lnTo>
                  <a:lnTo>
                    <a:pt x="44" y="38"/>
                  </a:lnTo>
                  <a:lnTo>
                    <a:pt x="48" y="37"/>
                  </a:lnTo>
                  <a:lnTo>
                    <a:pt x="50" y="36"/>
                  </a:lnTo>
                  <a:lnTo>
                    <a:pt x="52" y="34"/>
                  </a:lnTo>
                  <a:lnTo>
                    <a:pt x="55" y="32"/>
                  </a:lnTo>
                  <a:lnTo>
                    <a:pt x="57" y="29"/>
                  </a:lnTo>
                  <a:lnTo>
                    <a:pt x="60" y="26"/>
                  </a:lnTo>
                  <a:lnTo>
                    <a:pt x="61" y="24"/>
                  </a:lnTo>
                  <a:lnTo>
                    <a:pt x="62" y="20"/>
                  </a:lnTo>
                  <a:lnTo>
                    <a:pt x="61" y="17"/>
                  </a:lnTo>
                  <a:lnTo>
                    <a:pt x="57" y="14"/>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47" name="Freeform 315"/>
            <p:cNvSpPr>
              <a:spLocks/>
            </p:cNvSpPr>
            <p:nvPr/>
          </p:nvSpPr>
          <p:spPr bwMode="auto">
            <a:xfrm>
              <a:off x="3917" y="2722"/>
              <a:ext cx="38" cy="216"/>
            </a:xfrm>
            <a:custGeom>
              <a:avLst/>
              <a:gdLst/>
              <a:ahLst/>
              <a:cxnLst>
                <a:cxn ang="0">
                  <a:pos x="51" y="12"/>
                </a:cxn>
                <a:cxn ang="0">
                  <a:pos x="50" y="11"/>
                </a:cxn>
                <a:cxn ang="0">
                  <a:pos x="45" y="8"/>
                </a:cxn>
                <a:cxn ang="0">
                  <a:pos x="38" y="6"/>
                </a:cxn>
                <a:cxn ang="0">
                  <a:pos x="30" y="3"/>
                </a:cxn>
                <a:cxn ang="0">
                  <a:pos x="21" y="1"/>
                </a:cxn>
                <a:cxn ang="0">
                  <a:pos x="13" y="0"/>
                </a:cxn>
                <a:cxn ang="0">
                  <a:pos x="6" y="2"/>
                </a:cxn>
                <a:cxn ang="0">
                  <a:pos x="3" y="6"/>
                </a:cxn>
                <a:cxn ang="0">
                  <a:pos x="1" y="12"/>
                </a:cxn>
                <a:cxn ang="0">
                  <a:pos x="0" y="16"/>
                </a:cxn>
                <a:cxn ang="0">
                  <a:pos x="0" y="20"/>
                </a:cxn>
                <a:cxn ang="0">
                  <a:pos x="1" y="23"/>
                </a:cxn>
                <a:cxn ang="0">
                  <a:pos x="3" y="25"/>
                </a:cxn>
                <a:cxn ang="0">
                  <a:pos x="5" y="27"/>
                </a:cxn>
                <a:cxn ang="0">
                  <a:pos x="10" y="29"/>
                </a:cxn>
                <a:cxn ang="0">
                  <a:pos x="14" y="30"/>
                </a:cxn>
                <a:cxn ang="0">
                  <a:pos x="19" y="32"/>
                </a:cxn>
                <a:cxn ang="0">
                  <a:pos x="23" y="33"/>
                </a:cxn>
                <a:cxn ang="0">
                  <a:pos x="28" y="33"/>
                </a:cxn>
                <a:cxn ang="0">
                  <a:pos x="32" y="33"/>
                </a:cxn>
                <a:cxn ang="0">
                  <a:pos x="36" y="33"/>
                </a:cxn>
                <a:cxn ang="0">
                  <a:pos x="41" y="32"/>
                </a:cxn>
                <a:cxn ang="0">
                  <a:pos x="43" y="31"/>
                </a:cxn>
                <a:cxn ang="0">
                  <a:pos x="45" y="30"/>
                </a:cxn>
                <a:cxn ang="0">
                  <a:pos x="47" y="30"/>
                </a:cxn>
                <a:cxn ang="0">
                  <a:pos x="50" y="27"/>
                </a:cxn>
                <a:cxn ang="0">
                  <a:pos x="52" y="25"/>
                </a:cxn>
                <a:cxn ang="0">
                  <a:pos x="54" y="23"/>
                </a:cxn>
                <a:cxn ang="0">
                  <a:pos x="55" y="20"/>
                </a:cxn>
                <a:cxn ang="0">
                  <a:pos x="55" y="17"/>
                </a:cxn>
                <a:cxn ang="0">
                  <a:pos x="54" y="15"/>
                </a:cxn>
                <a:cxn ang="0">
                  <a:pos x="51" y="12"/>
                </a:cxn>
              </a:cxnLst>
              <a:rect l="0" t="0" r="r" b="b"/>
              <a:pathLst>
                <a:path w="56" h="34">
                  <a:moveTo>
                    <a:pt x="51" y="12"/>
                  </a:moveTo>
                  <a:lnTo>
                    <a:pt x="50" y="11"/>
                  </a:lnTo>
                  <a:lnTo>
                    <a:pt x="45" y="8"/>
                  </a:lnTo>
                  <a:lnTo>
                    <a:pt x="38" y="6"/>
                  </a:lnTo>
                  <a:lnTo>
                    <a:pt x="30" y="3"/>
                  </a:lnTo>
                  <a:lnTo>
                    <a:pt x="21" y="1"/>
                  </a:lnTo>
                  <a:lnTo>
                    <a:pt x="13" y="0"/>
                  </a:lnTo>
                  <a:lnTo>
                    <a:pt x="6" y="2"/>
                  </a:lnTo>
                  <a:lnTo>
                    <a:pt x="3" y="6"/>
                  </a:lnTo>
                  <a:lnTo>
                    <a:pt x="1" y="12"/>
                  </a:lnTo>
                  <a:lnTo>
                    <a:pt x="0" y="16"/>
                  </a:lnTo>
                  <a:lnTo>
                    <a:pt x="0" y="20"/>
                  </a:lnTo>
                  <a:lnTo>
                    <a:pt x="1" y="23"/>
                  </a:lnTo>
                  <a:lnTo>
                    <a:pt x="3" y="25"/>
                  </a:lnTo>
                  <a:lnTo>
                    <a:pt x="5" y="27"/>
                  </a:lnTo>
                  <a:lnTo>
                    <a:pt x="10" y="29"/>
                  </a:lnTo>
                  <a:lnTo>
                    <a:pt x="14" y="30"/>
                  </a:lnTo>
                  <a:lnTo>
                    <a:pt x="19" y="32"/>
                  </a:lnTo>
                  <a:lnTo>
                    <a:pt x="23" y="33"/>
                  </a:lnTo>
                  <a:lnTo>
                    <a:pt x="28" y="33"/>
                  </a:lnTo>
                  <a:lnTo>
                    <a:pt x="32" y="33"/>
                  </a:lnTo>
                  <a:lnTo>
                    <a:pt x="36" y="33"/>
                  </a:lnTo>
                  <a:lnTo>
                    <a:pt x="41" y="32"/>
                  </a:lnTo>
                  <a:lnTo>
                    <a:pt x="43" y="31"/>
                  </a:lnTo>
                  <a:lnTo>
                    <a:pt x="45" y="30"/>
                  </a:lnTo>
                  <a:lnTo>
                    <a:pt x="47" y="30"/>
                  </a:lnTo>
                  <a:lnTo>
                    <a:pt x="50" y="27"/>
                  </a:lnTo>
                  <a:lnTo>
                    <a:pt x="52" y="25"/>
                  </a:lnTo>
                  <a:lnTo>
                    <a:pt x="54" y="23"/>
                  </a:lnTo>
                  <a:lnTo>
                    <a:pt x="55" y="20"/>
                  </a:lnTo>
                  <a:lnTo>
                    <a:pt x="55" y="17"/>
                  </a:lnTo>
                  <a:lnTo>
                    <a:pt x="54" y="15"/>
                  </a:lnTo>
                  <a:lnTo>
                    <a:pt x="51" y="12"/>
                  </a:lnTo>
                </a:path>
              </a:pathLst>
            </a:custGeom>
            <a:solidFill>
              <a:srgbClr val="FDE3BA"/>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48" name="Freeform 316"/>
            <p:cNvSpPr>
              <a:spLocks/>
            </p:cNvSpPr>
            <p:nvPr/>
          </p:nvSpPr>
          <p:spPr bwMode="auto">
            <a:xfrm>
              <a:off x="3917" y="2722"/>
              <a:ext cx="42" cy="216"/>
            </a:xfrm>
            <a:custGeom>
              <a:avLst/>
              <a:gdLst/>
              <a:ahLst/>
              <a:cxnLst>
                <a:cxn ang="0">
                  <a:pos x="57" y="14"/>
                </a:cxn>
                <a:cxn ang="0">
                  <a:pos x="57" y="14"/>
                </a:cxn>
                <a:cxn ang="0">
                  <a:pos x="55" y="13"/>
                </a:cxn>
                <a:cxn ang="0">
                  <a:pos x="50" y="10"/>
                </a:cxn>
                <a:cxn ang="0">
                  <a:pos x="42" y="7"/>
                </a:cxn>
                <a:cxn ang="0">
                  <a:pos x="33" y="3"/>
                </a:cxn>
                <a:cxn ang="0">
                  <a:pos x="23" y="1"/>
                </a:cxn>
                <a:cxn ang="0">
                  <a:pos x="14" y="0"/>
                </a:cxn>
                <a:cxn ang="0">
                  <a:pos x="7" y="2"/>
                </a:cxn>
                <a:cxn ang="0">
                  <a:pos x="3" y="7"/>
                </a:cxn>
                <a:cxn ang="0">
                  <a:pos x="1" y="14"/>
                </a:cxn>
                <a:cxn ang="0">
                  <a:pos x="0" y="19"/>
                </a:cxn>
                <a:cxn ang="0">
                  <a:pos x="0" y="24"/>
                </a:cxn>
                <a:cxn ang="0">
                  <a:pos x="1" y="27"/>
                </a:cxn>
                <a:cxn ang="0">
                  <a:pos x="3" y="30"/>
                </a:cxn>
                <a:cxn ang="0">
                  <a:pos x="6" y="32"/>
                </a:cxn>
                <a:cxn ang="0">
                  <a:pos x="11" y="34"/>
                </a:cxn>
                <a:cxn ang="0">
                  <a:pos x="16" y="36"/>
                </a:cxn>
                <a:cxn ang="0">
                  <a:pos x="21" y="38"/>
                </a:cxn>
                <a:cxn ang="0">
                  <a:pos x="26" y="39"/>
                </a:cxn>
                <a:cxn ang="0">
                  <a:pos x="31" y="39"/>
                </a:cxn>
                <a:cxn ang="0">
                  <a:pos x="36" y="39"/>
                </a:cxn>
                <a:cxn ang="0">
                  <a:pos x="40" y="39"/>
                </a:cxn>
                <a:cxn ang="0">
                  <a:pos x="45" y="38"/>
                </a:cxn>
                <a:cxn ang="0">
                  <a:pos x="48" y="37"/>
                </a:cxn>
                <a:cxn ang="0">
                  <a:pos x="50" y="36"/>
                </a:cxn>
                <a:cxn ang="0">
                  <a:pos x="52" y="35"/>
                </a:cxn>
                <a:cxn ang="0">
                  <a:pos x="55" y="32"/>
                </a:cxn>
                <a:cxn ang="0">
                  <a:pos x="58" y="30"/>
                </a:cxn>
                <a:cxn ang="0">
                  <a:pos x="60" y="27"/>
                </a:cxn>
                <a:cxn ang="0">
                  <a:pos x="61" y="24"/>
                </a:cxn>
                <a:cxn ang="0">
                  <a:pos x="61" y="20"/>
                </a:cxn>
                <a:cxn ang="0">
                  <a:pos x="60" y="18"/>
                </a:cxn>
                <a:cxn ang="0">
                  <a:pos x="57" y="14"/>
                </a:cxn>
              </a:cxnLst>
              <a:rect l="0" t="0" r="r" b="b"/>
              <a:pathLst>
                <a:path w="62" h="40">
                  <a:moveTo>
                    <a:pt x="57" y="14"/>
                  </a:moveTo>
                  <a:lnTo>
                    <a:pt x="57" y="14"/>
                  </a:lnTo>
                  <a:lnTo>
                    <a:pt x="55" y="13"/>
                  </a:lnTo>
                  <a:lnTo>
                    <a:pt x="50" y="10"/>
                  </a:lnTo>
                  <a:lnTo>
                    <a:pt x="42" y="7"/>
                  </a:lnTo>
                  <a:lnTo>
                    <a:pt x="33" y="3"/>
                  </a:lnTo>
                  <a:lnTo>
                    <a:pt x="23" y="1"/>
                  </a:lnTo>
                  <a:lnTo>
                    <a:pt x="14" y="0"/>
                  </a:lnTo>
                  <a:lnTo>
                    <a:pt x="7" y="2"/>
                  </a:lnTo>
                  <a:lnTo>
                    <a:pt x="3" y="7"/>
                  </a:lnTo>
                  <a:lnTo>
                    <a:pt x="1" y="14"/>
                  </a:lnTo>
                  <a:lnTo>
                    <a:pt x="0" y="19"/>
                  </a:lnTo>
                  <a:lnTo>
                    <a:pt x="0" y="24"/>
                  </a:lnTo>
                  <a:lnTo>
                    <a:pt x="1" y="27"/>
                  </a:lnTo>
                  <a:lnTo>
                    <a:pt x="3" y="30"/>
                  </a:lnTo>
                  <a:lnTo>
                    <a:pt x="6" y="32"/>
                  </a:lnTo>
                  <a:lnTo>
                    <a:pt x="11" y="34"/>
                  </a:lnTo>
                  <a:lnTo>
                    <a:pt x="16" y="36"/>
                  </a:lnTo>
                  <a:lnTo>
                    <a:pt x="21" y="38"/>
                  </a:lnTo>
                  <a:lnTo>
                    <a:pt x="26" y="39"/>
                  </a:lnTo>
                  <a:lnTo>
                    <a:pt x="31" y="39"/>
                  </a:lnTo>
                  <a:lnTo>
                    <a:pt x="36" y="39"/>
                  </a:lnTo>
                  <a:lnTo>
                    <a:pt x="40" y="39"/>
                  </a:lnTo>
                  <a:lnTo>
                    <a:pt x="45" y="38"/>
                  </a:lnTo>
                  <a:lnTo>
                    <a:pt x="48" y="37"/>
                  </a:lnTo>
                  <a:lnTo>
                    <a:pt x="50" y="36"/>
                  </a:lnTo>
                  <a:lnTo>
                    <a:pt x="52" y="35"/>
                  </a:lnTo>
                  <a:lnTo>
                    <a:pt x="55" y="32"/>
                  </a:lnTo>
                  <a:lnTo>
                    <a:pt x="58" y="30"/>
                  </a:lnTo>
                  <a:lnTo>
                    <a:pt x="60" y="27"/>
                  </a:lnTo>
                  <a:lnTo>
                    <a:pt x="61" y="24"/>
                  </a:lnTo>
                  <a:lnTo>
                    <a:pt x="61" y="20"/>
                  </a:lnTo>
                  <a:lnTo>
                    <a:pt x="60" y="18"/>
                  </a:lnTo>
                  <a:lnTo>
                    <a:pt x="57" y="14"/>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49" name="Freeform 317"/>
            <p:cNvSpPr>
              <a:spLocks/>
            </p:cNvSpPr>
            <p:nvPr/>
          </p:nvSpPr>
          <p:spPr bwMode="auto">
            <a:xfrm>
              <a:off x="3936" y="2655"/>
              <a:ext cx="38" cy="216"/>
            </a:xfrm>
            <a:custGeom>
              <a:avLst/>
              <a:gdLst/>
              <a:ahLst/>
              <a:cxnLst>
                <a:cxn ang="0">
                  <a:pos x="4" y="13"/>
                </a:cxn>
                <a:cxn ang="0">
                  <a:pos x="5" y="12"/>
                </a:cxn>
                <a:cxn ang="0">
                  <a:pos x="10" y="9"/>
                </a:cxn>
                <a:cxn ang="0">
                  <a:pos x="17" y="7"/>
                </a:cxn>
                <a:cxn ang="0">
                  <a:pos x="26" y="3"/>
                </a:cxn>
                <a:cxn ang="0">
                  <a:pos x="34" y="1"/>
                </a:cxn>
                <a:cxn ang="0">
                  <a:pos x="42" y="0"/>
                </a:cxn>
                <a:cxn ang="0">
                  <a:pos x="49" y="3"/>
                </a:cxn>
                <a:cxn ang="0">
                  <a:pos x="52" y="7"/>
                </a:cxn>
                <a:cxn ang="0">
                  <a:pos x="54" y="13"/>
                </a:cxn>
                <a:cxn ang="0">
                  <a:pos x="55" y="17"/>
                </a:cxn>
                <a:cxn ang="0">
                  <a:pos x="55" y="20"/>
                </a:cxn>
                <a:cxn ang="0">
                  <a:pos x="54" y="24"/>
                </a:cxn>
                <a:cxn ang="0">
                  <a:pos x="52" y="26"/>
                </a:cxn>
                <a:cxn ang="0">
                  <a:pos x="50" y="28"/>
                </a:cxn>
                <a:cxn ang="0">
                  <a:pos x="45" y="29"/>
                </a:cxn>
                <a:cxn ang="0">
                  <a:pos x="41" y="31"/>
                </a:cxn>
                <a:cxn ang="0">
                  <a:pos x="37" y="32"/>
                </a:cxn>
                <a:cxn ang="0">
                  <a:pos x="32" y="34"/>
                </a:cxn>
                <a:cxn ang="0">
                  <a:pos x="27" y="34"/>
                </a:cxn>
                <a:cxn ang="0">
                  <a:pos x="23" y="34"/>
                </a:cxn>
                <a:cxn ang="0">
                  <a:pos x="19" y="34"/>
                </a:cxn>
                <a:cxn ang="0">
                  <a:pos x="15" y="33"/>
                </a:cxn>
                <a:cxn ang="0">
                  <a:pos x="13" y="31"/>
                </a:cxn>
                <a:cxn ang="0">
                  <a:pos x="10" y="31"/>
                </a:cxn>
                <a:cxn ang="0">
                  <a:pos x="8" y="30"/>
                </a:cxn>
                <a:cxn ang="0">
                  <a:pos x="5" y="28"/>
                </a:cxn>
                <a:cxn ang="0">
                  <a:pos x="3" y="26"/>
                </a:cxn>
                <a:cxn ang="0">
                  <a:pos x="1" y="23"/>
                </a:cxn>
                <a:cxn ang="0">
                  <a:pos x="0" y="20"/>
                </a:cxn>
                <a:cxn ang="0">
                  <a:pos x="0" y="18"/>
                </a:cxn>
                <a:cxn ang="0">
                  <a:pos x="1" y="15"/>
                </a:cxn>
                <a:cxn ang="0">
                  <a:pos x="4" y="13"/>
                </a:cxn>
              </a:cxnLst>
              <a:rect l="0" t="0" r="r" b="b"/>
              <a:pathLst>
                <a:path w="56" h="35">
                  <a:moveTo>
                    <a:pt x="4" y="13"/>
                  </a:moveTo>
                  <a:lnTo>
                    <a:pt x="5" y="12"/>
                  </a:lnTo>
                  <a:lnTo>
                    <a:pt x="10" y="9"/>
                  </a:lnTo>
                  <a:lnTo>
                    <a:pt x="17" y="7"/>
                  </a:lnTo>
                  <a:lnTo>
                    <a:pt x="26" y="3"/>
                  </a:lnTo>
                  <a:lnTo>
                    <a:pt x="34" y="1"/>
                  </a:lnTo>
                  <a:lnTo>
                    <a:pt x="42" y="0"/>
                  </a:lnTo>
                  <a:lnTo>
                    <a:pt x="49" y="3"/>
                  </a:lnTo>
                  <a:lnTo>
                    <a:pt x="52" y="7"/>
                  </a:lnTo>
                  <a:lnTo>
                    <a:pt x="54" y="13"/>
                  </a:lnTo>
                  <a:lnTo>
                    <a:pt x="55" y="17"/>
                  </a:lnTo>
                  <a:lnTo>
                    <a:pt x="55" y="20"/>
                  </a:lnTo>
                  <a:lnTo>
                    <a:pt x="54" y="24"/>
                  </a:lnTo>
                  <a:lnTo>
                    <a:pt x="52" y="26"/>
                  </a:lnTo>
                  <a:lnTo>
                    <a:pt x="50" y="28"/>
                  </a:lnTo>
                  <a:lnTo>
                    <a:pt x="45" y="29"/>
                  </a:lnTo>
                  <a:lnTo>
                    <a:pt x="41" y="31"/>
                  </a:lnTo>
                  <a:lnTo>
                    <a:pt x="37" y="32"/>
                  </a:lnTo>
                  <a:lnTo>
                    <a:pt x="32" y="34"/>
                  </a:lnTo>
                  <a:lnTo>
                    <a:pt x="27" y="34"/>
                  </a:lnTo>
                  <a:lnTo>
                    <a:pt x="23" y="34"/>
                  </a:lnTo>
                  <a:lnTo>
                    <a:pt x="19" y="34"/>
                  </a:lnTo>
                  <a:lnTo>
                    <a:pt x="15" y="33"/>
                  </a:lnTo>
                  <a:lnTo>
                    <a:pt x="13" y="31"/>
                  </a:lnTo>
                  <a:lnTo>
                    <a:pt x="10" y="31"/>
                  </a:lnTo>
                  <a:lnTo>
                    <a:pt x="8" y="30"/>
                  </a:lnTo>
                  <a:lnTo>
                    <a:pt x="5" y="28"/>
                  </a:lnTo>
                  <a:lnTo>
                    <a:pt x="3" y="26"/>
                  </a:lnTo>
                  <a:lnTo>
                    <a:pt x="1" y="23"/>
                  </a:lnTo>
                  <a:lnTo>
                    <a:pt x="0" y="20"/>
                  </a:lnTo>
                  <a:lnTo>
                    <a:pt x="0" y="18"/>
                  </a:lnTo>
                  <a:lnTo>
                    <a:pt x="1" y="15"/>
                  </a:lnTo>
                  <a:lnTo>
                    <a:pt x="4" y="13"/>
                  </a:lnTo>
                </a:path>
              </a:pathLst>
            </a:custGeom>
            <a:solidFill>
              <a:srgbClr val="F2F2F2"/>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50" name="Freeform 318"/>
            <p:cNvSpPr>
              <a:spLocks/>
            </p:cNvSpPr>
            <p:nvPr/>
          </p:nvSpPr>
          <p:spPr bwMode="auto">
            <a:xfrm>
              <a:off x="3936" y="2655"/>
              <a:ext cx="42" cy="216"/>
            </a:xfrm>
            <a:custGeom>
              <a:avLst/>
              <a:gdLst/>
              <a:ahLst/>
              <a:cxnLst>
                <a:cxn ang="0">
                  <a:pos x="4" y="15"/>
                </a:cxn>
                <a:cxn ang="0">
                  <a:pos x="4" y="15"/>
                </a:cxn>
                <a:cxn ang="0">
                  <a:pos x="6" y="14"/>
                </a:cxn>
                <a:cxn ang="0">
                  <a:pos x="11" y="11"/>
                </a:cxn>
                <a:cxn ang="0">
                  <a:pos x="19" y="8"/>
                </a:cxn>
                <a:cxn ang="0">
                  <a:pos x="29" y="4"/>
                </a:cxn>
                <a:cxn ang="0">
                  <a:pos x="38" y="1"/>
                </a:cxn>
                <a:cxn ang="0">
                  <a:pos x="47" y="0"/>
                </a:cxn>
                <a:cxn ang="0">
                  <a:pos x="54" y="3"/>
                </a:cxn>
                <a:cxn ang="0">
                  <a:pos x="58" y="8"/>
                </a:cxn>
                <a:cxn ang="0">
                  <a:pos x="60" y="15"/>
                </a:cxn>
                <a:cxn ang="0">
                  <a:pos x="61" y="20"/>
                </a:cxn>
                <a:cxn ang="0">
                  <a:pos x="61" y="24"/>
                </a:cxn>
                <a:cxn ang="0">
                  <a:pos x="60" y="28"/>
                </a:cxn>
                <a:cxn ang="0">
                  <a:pos x="58" y="30"/>
                </a:cxn>
                <a:cxn ang="0">
                  <a:pos x="55" y="33"/>
                </a:cxn>
                <a:cxn ang="0">
                  <a:pos x="50" y="34"/>
                </a:cxn>
                <a:cxn ang="0">
                  <a:pos x="46" y="36"/>
                </a:cxn>
                <a:cxn ang="0">
                  <a:pos x="41" y="38"/>
                </a:cxn>
                <a:cxn ang="0">
                  <a:pos x="35" y="40"/>
                </a:cxn>
                <a:cxn ang="0">
                  <a:pos x="30" y="40"/>
                </a:cxn>
                <a:cxn ang="0">
                  <a:pos x="25" y="40"/>
                </a:cxn>
                <a:cxn ang="0">
                  <a:pos x="21" y="40"/>
                </a:cxn>
                <a:cxn ang="0">
                  <a:pos x="17" y="39"/>
                </a:cxn>
                <a:cxn ang="0">
                  <a:pos x="14" y="37"/>
                </a:cxn>
                <a:cxn ang="0">
                  <a:pos x="11" y="36"/>
                </a:cxn>
                <a:cxn ang="0">
                  <a:pos x="9" y="35"/>
                </a:cxn>
                <a:cxn ang="0">
                  <a:pos x="6" y="33"/>
                </a:cxn>
                <a:cxn ang="0">
                  <a:pos x="3" y="30"/>
                </a:cxn>
                <a:cxn ang="0">
                  <a:pos x="1" y="27"/>
                </a:cxn>
                <a:cxn ang="0">
                  <a:pos x="0" y="24"/>
                </a:cxn>
                <a:cxn ang="0">
                  <a:pos x="0" y="21"/>
                </a:cxn>
                <a:cxn ang="0">
                  <a:pos x="1" y="18"/>
                </a:cxn>
                <a:cxn ang="0">
                  <a:pos x="4" y="15"/>
                </a:cxn>
              </a:cxnLst>
              <a:rect l="0" t="0" r="r" b="b"/>
              <a:pathLst>
                <a:path w="62" h="41">
                  <a:moveTo>
                    <a:pt x="4" y="15"/>
                  </a:moveTo>
                  <a:lnTo>
                    <a:pt x="4" y="15"/>
                  </a:lnTo>
                  <a:lnTo>
                    <a:pt x="6" y="14"/>
                  </a:lnTo>
                  <a:lnTo>
                    <a:pt x="11" y="11"/>
                  </a:lnTo>
                  <a:lnTo>
                    <a:pt x="19" y="8"/>
                  </a:lnTo>
                  <a:lnTo>
                    <a:pt x="29" y="4"/>
                  </a:lnTo>
                  <a:lnTo>
                    <a:pt x="38" y="1"/>
                  </a:lnTo>
                  <a:lnTo>
                    <a:pt x="47" y="0"/>
                  </a:lnTo>
                  <a:lnTo>
                    <a:pt x="54" y="3"/>
                  </a:lnTo>
                  <a:lnTo>
                    <a:pt x="58" y="8"/>
                  </a:lnTo>
                  <a:lnTo>
                    <a:pt x="60" y="15"/>
                  </a:lnTo>
                  <a:lnTo>
                    <a:pt x="61" y="20"/>
                  </a:lnTo>
                  <a:lnTo>
                    <a:pt x="61" y="24"/>
                  </a:lnTo>
                  <a:lnTo>
                    <a:pt x="60" y="28"/>
                  </a:lnTo>
                  <a:lnTo>
                    <a:pt x="58" y="30"/>
                  </a:lnTo>
                  <a:lnTo>
                    <a:pt x="55" y="33"/>
                  </a:lnTo>
                  <a:lnTo>
                    <a:pt x="50" y="34"/>
                  </a:lnTo>
                  <a:lnTo>
                    <a:pt x="46" y="36"/>
                  </a:lnTo>
                  <a:lnTo>
                    <a:pt x="41" y="38"/>
                  </a:lnTo>
                  <a:lnTo>
                    <a:pt x="35" y="40"/>
                  </a:lnTo>
                  <a:lnTo>
                    <a:pt x="30" y="40"/>
                  </a:lnTo>
                  <a:lnTo>
                    <a:pt x="25" y="40"/>
                  </a:lnTo>
                  <a:lnTo>
                    <a:pt x="21" y="40"/>
                  </a:lnTo>
                  <a:lnTo>
                    <a:pt x="17" y="39"/>
                  </a:lnTo>
                  <a:lnTo>
                    <a:pt x="14" y="37"/>
                  </a:lnTo>
                  <a:lnTo>
                    <a:pt x="11" y="36"/>
                  </a:lnTo>
                  <a:lnTo>
                    <a:pt x="9" y="35"/>
                  </a:lnTo>
                  <a:lnTo>
                    <a:pt x="6" y="33"/>
                  </a:lnTo>
                  <a:lnTo>
                    <a:pt x="3" y="30"/>
                  </a:lnTo>
                  <a:lnTo>
                    <a:pt x="1" y="27"/>
                  </a:lnTo>
                  <a:lnTo>
                    <a:pt x="0" y="24"/>
                  </a:lnTo>
                  <a:lnTo>
                    <a:pt x="0" y="21"/>
                  </a:lnTo>
                  <a:lnTo>
                    <a:pt x="1" y="18"/>
                  </a:lnTo>
                  <a:lnTo>
                    <a:pt x="4" y="15"/>
                  </a:lnTo>
                </a:path>
              </a:pathLst>
            </a:custGeom>
            <a:solidFill>
              <a:srgbClr val="FDE3BA"/>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51" name="Freeform 319"/>
            <p:cNvSpPr>
              <a:spLocks/>
            </p:cNvSpPr>
            <p:nvPr/>
          </p:nvSpPr>
          <p:spPr bwMode="auto">
            <a:xfrm>
              <a:off x="3936" y="2700"/>
              <a:ext cx="38" cy="216"/>
            </a:xfrm>
            <a:custGeom>
              <a:avLst/>
              <a:gdLst/>
              <a:ahLst/>
              <a:cxnLst>
                <a:cxn ang="0">
                  <a:pos x="4" y="12"/>
                </a:cxn>
                <a:cxn ang="0">
                  <a:pos x="5" y="11"/>
                </a:cxn>
                <a:cxn ang="0">
                  <a:pos x="10" y="8"/>
                </a:cxn>
                <a:cxn ang="0">
                  <a:pos x="17" y="6"/>
                </a:cxn>
                <a:cxn ang="0">
                  <a:pos x="26" y="3"/>
                </a:cxn>
                <a:cxn ang="0">
                  <a:pos x="34" y="1"/>
                </a:cxn>
                <a:cxn ang="0">
                  <a:pos x="42" y="0"/>
                </a:cxn>
                <a:cxn ang="0">
                  <a:pos x="49" y="2"/>
                </a:cxn>
                <a:cxn ang="0">
                  <a:pos x="52" y="6"/>
                </a:cxn>
                <a:cxn ang="0">
                  <a:pos x="54" y="12"/>
                </a:cxn>
                <a:cxn ang="0">
                  <a:pos x="55" y="16"/>
                </a:cxn>
                <a:cxn ang="0">
                  <a:pos x="55" y="20"/>
                </a:cxn>
                <a:cxn ang="0">
                  <a:pos x="54" y="23"/>
                </a:cxn>
                <a:cxn ang="0">
                  <a:pos x="52" y="25"/>
                </a:cxn>
                <a:cxn ang="0">
                  <a:pos x="50" y="27"/>
                </a:cxn>
                <a:cxn ang="0">
                  <a:pos x="45" y="29"/>
                </a:cxn>
                <a:cxn ang="0">
                  <a:pos x="41" y="30"/>
                </a:cxn>
                <a:cxn ang="0">
                  <a:pos x="37" y="32"/>
                </a:cxn>
                <a:cxn ang="0">
                  <a:pos x="32" y="33"/>
                </a:cxn>
                <a:cxn ang="0">
                  <a:pos x="27" y="33"/>
                </a:cxn>
                <a:cxn ang="0">
                  <a:pos x="23" y="33"/>
                </a:cxn>
                <a:cxn ang="0">
                  <a:pos x="19" y="33"/>
                </a:cxn>
                <a:cxn ang="0">
                  <a:pos x="15" y="32"/>
                </a:cxn>
                <a:cxn ang="0">
                  <a:pos x="13" y="31"/>
                </a:cxn>
                <a:cxn ang="0">
                  <a:pos x="10" y="30"/>
                </a:cxn>
                <a:cxn ang="0">
                  <a:pos x="8" y="30"/>
                </a:cxn>
                <a:cxn ang="0">
                  <a:pos x="5" y="27"/>
                </a:cxn>
                <a:cxn ang="0">
                  <a:pos x="3" y="25"/>
                </a:cxn>
                <a:cxn ang="0">
                  <a:pos x="1" y="23"/>
                </a:cxn>
                <a:cxn ang="0">
                  <a:pos x="0" y="20"/>
                </a:cxn>
                <a:cxn ang="0">
                  <a:pos x="0" y="17"/>
                </a:cxn>
                <a:cxn ang="0">
                  <a:pos x="1" y="14"/>
                </a:cxn>
                <a:cxn ang="0">
                  <a:pos x="4" y="12"/>
                </a:cxn>
              </a:cxnLst>
              <a:rect l="0" t="0" r="r" b="b"/>
              <a:pathLst>
                <a:path w="56" h="34">
                  <a:moveTo>
                    <a:pt x="4" y="12"/>
                  </a:moveTo>
                  <a:lnTo>
                    <a:pt x="5" y="11"/>
                  </a:lnTo>
                  <a:lnTo>
                    <a:pt x="10" y="8"/>
                  </a:lnTo>
                  <a:lnTo>
                    <a:pt x="17" y="6"/>
                  </a:lnTo>
                  <a:lnTo>
                    <a:pt x="26" y="3"/>
                  </a:lnTo>
                  <a:lnTo>
                    <a:pt x="34" y="1"/>
                  </a:lnTo>
                  <a:lnTo>
                    <a:pt x="42" y="0"/>
                  </a:lnTo>
                  <a:lnTo>
                    <a:pt x="49" y="2"/>
                  </a:lnTo>
                  <a:lnTo>
                    <a:pt x="52" y="6"/>
                  </a:lnTo>
                  <a:lnTo>
                    <a:pt x="54" y="12"/>
                  </a:lnTo>
                  <a:lnTo>
                    <a:pt x="55" y="16"/>
                  </a:lnTo>
                  <a:lnTo>
                    <a:pt x="55" y="20"/>
                  </a:lnTo>
                  <a:lnTo>
                    <a:pt x="54" y="23"/>
                  </a:lnTo>
                  <a:lnTo>
                    <a:pt x="52" y="25"/>
                  </a:lnTo>
                  <a:lnTo>
                    <a:pt x="50" y="27"/>
                  </a:lnTo>
                  <a:lnTo>
                    <a:pt x="45" y="29"/>
                  </a:lnTo>
                  <a:lnTo>
                    <a:pt x="41" y="30"/>
                  </a:lnTo>
                  <a:lnTo>
                    <a:pt x="37" y="32"/>
                  </a:lnTo>
                  <a:lnTo>
                    <a:pt x="32" y="33"/>
                  </a:lnTo>
                  <a:lnTo>
                    <a:pt x="27" y="33"/>
                  </a:lnTo>
                  <a:lnTo>
                    <a:pt x="23" y="33"/>
                  </a:lnTo>
                  <a:lnTo>
                    <a:pt x="19" y="33"/>
                  </a:lnTo>
                  <a:lnTo>
                    <a:pt x="15" y="32"/>
                  </a:lnTo>
                  <a:lnTo>
                    <a:pt x="13" y="31"/>
                  </a:lnTo>
                  <a:lnTo>
                    <a:pt x="10" y="30"/>
                  </a:lnTo>
                  <a:lnTo>
                    <a:pt x="8" y="30"/>
                  </a:lnTo>
                  <a:lnTo>
                    <a:pt x="5" y="27"/>
                  </a:lnTo>
                  <a:lnTo>
                    <a:pt x="3" y="25"/>
                  </a:lnTo>
                  <a:lnTo>
                    <a:pt x="1" y="23"/>
                  </a:lnTo>
                  <a:lnTo>
                    <a:pt x="0" y="20"/>
                  </a:lnTo>
                  <a:lnTo>
                    <a:pt x="0" y="17"/>
                  </a:lnTo>
                  <a:lnTo>
                    <a:pt x="1" y="14"/>
                  </a:lnTo>
                  <a:lnTo>
                    <a:pt x="4" y="12"/>
                  </a:lnTo>
                </a:path>
              </a:pathLst>
            </a:custGeom>
            <a:solidFill>
              <a:srgbClr val="F2F2F2"/>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52" name="Freeform 320"/>
            <p:cNvSpPr>
              <a:spLocks/>
            </p:cNvSpPr>
            <p:nvPr/>
          </p:nvSpPr>
          <p:spPr bwMode="auto">
            <a:xfrm>
              <a:off x="3936" y="2700"/>
              <a:ext cx="42" cy="216"/>
            </a:xfrm>
            <a:custGeom>
              <a:avLst/>
              <a:gdLst/>
              <a:ahLst/>
              <a:cxnLst>
                <a:cxn ang="0">
                  <a:pos x="4" y="14"/>
                </a:cxn>
                <a:cxn ang="0">
                  <a:pos x="4" y="14"/>
                </a:cxn>
                <a:cxn ang="0">
                  <a:pos x="6" y="13"/>
                </a:cxn>
                <a:cxn ang="0">
                  <a:pos x="11" y="10"/>
                </a:cxn>
                <a:cxn ang="0">
                  <a:pos x="19" y="7"/>
                </a:cxn>
                <a:cxn ang="0">
                  <a:pos x="29" y="3"/>
                </a:cxn>
                <a:cxn ang="0">
                  <a:pos x="38" y="1"/>
                </a:cxn>
                <a:cxn ang="0">
                  <a:pos x="47" y="0"/>
                </a:cxn>
                <a:cxn ang="0">
                  <a:pos x="54" y="2"/>
                </a:cxn>
                <a:cxn ang="0">
                  <a:pos x="58" y="7"/>
                </a:cxn>
                <a:cxn ang="0">
                  <a:pos x="60" y="14"/>
                </a:cxn>
                <a:cxn ang="0">
                  <a:pos x="61" y="19"/>
                </a:cxn>
                <a:cxn ang="0">
                  <a:pos x="61" y="24"/>
                </a:cxn>
                <a:cxn ang="0">
                  <a:pos x="60" y="27"/>
                </a:cxn>
                <a:cxn ang="0">
                  <a:pos x="58" y="29"/>
                </a:cxn>
                <a:cxn ang="0">
                  <a:pos x="55" y="32"/>
                </a:cxn>
                <a:cxn ang="0">
                  <a:pos x="50" y="34"/>
                </a:cxn>
                <a:cxn ang="0">
                  <a:pos x="46" y="36"/>
                </a:cxn>
                <a:cxn ang="0">
                  <a:pos x="41" y="38"/>
                </a:cxn>
                <a:cxn ang="0">
                  <a:pos x="35" y="39"/>
                </a:cxn>
                <a:cxn ang="0">
                  <a:pos x="30" y="39"/>
                </a:cxn>
                <a:cxn ang="0">
                  <a:pos x="25" y="39"/>
                </a:cxn>
                <a:cxn ang="0">
                  <a:pos x="21" y="39"/>
                </a:cxn>
                <a:cxn ang="0">
                  <a:pos x="17" y="38"/>
                </a:cxn>
                <a:cxn ang="0">
                  <a:pos x="14" y="37"/>
                </a:cxn>
                <a:cxn ang="0">
                  <a:pos x="11" y="36"/>
                </a:cxn>
                <a:cxn ang="0">
                  <a:pos x="9" y="35"/>
                </a:cxn>
                <a:cxn ang="0">
                  <a:pos x="6" y="32"/>
                </a:cxn>
                <a:cxn ang="0">
                  <a:pos x="3" y="29"/>
                </a:cxn>
                <a:cxn ang="0">
                  <a:pos x="1" y="27"/>
                </a:cxn>
                <a:cxn ang="0">
                  <a:pos x="0" y="24"/>
                </a:cxn>
                <a:cxn ang="0">
                  <a:pos x="0" y="20"/>
                </a:cxn>
                <a:cxn ang="0">
                  <a:pos x="1" y="17"/>
                </a:cxn>
                <a:cxn ang="0">
                  <a:pos x="4" y="14"/>
                </a:cxn>
              </a:cxnLst>
              <a:rect l="0" t="0" r="r" b="b"/>
              <a:pathLst>
                <a:path w="62" h="40">
                  <a:moveTo>
                    <a:pt x="4" y="14"/>
                  </a:moveTo>
                  <a:lnTo>
                    <a:pt x="4" y="14"/>
                  </a:lnTo>
                  <a:lnTo>
                    <a:pt x="6" y="13"/>
                  </a:lnTo>
                  <a:lnTo>
                    <a:pt x="11" y="10"/>
                  </a:lnTo>
                  <a:lnTo>
                    <a:pt x="19" y="7"/>
                  </a:lnTo>
                  <a:lnTo>
                    <a:pt x="29" y="3"/>
                  </a:lnTo>
                  <a:lnTo>
                    <a:pt x="38" y="1"/>
                  </a:lnTo>
                  <a:lnTo>
                    <a:pt x="47" y="0"/>
                  </a:lnTo>
                  <a:lnTo>
                    <a:pt x="54" y="2"/>
                  </a:lnTo>
                  <a:lnTo>
                    <a:pt x="58" y="7"/>
                  </a:lnTo>
                  <a:lnTo>
                    <a:pt x="60" y="14"/>
                  </a:lnTo>
                  <a:lnTo>
                    <a:pt x="61" y="19"/>
                  </a:lnTo>
                  <a:lnTo>
                    <a:pt x="61" y="24"/>
                  </a:lnTo>
                  <a:lnTo>
                    <a:pt x="60" y="27"/>
                  </a:lnTo>
                  <a:lnTo>
                    <a:pt x="58" y="29"/>
                  </a:lnTo>
                  <a:lnTo>
                    <a:pt x="55" y="32"/>
                  </a:lnTo>
                  <a:lnTo>
                    <a:pt x="50" y="34"/>
                  </a:lnTo>
                  <a:lnTo>
                    <a:pt x="46" y="36"/>
                  </a:lnTo>
                  <a:lnTo>
                    <a:pt x="41" y="38"/>
                  </a:lnTo>
                  <a:lnTo>
                    <a:pt x="35" y="39"/>
                  </a:lnTo>
                  <a:lnTo>
                    <a:pt x="30" y="39"/>
                  </a:lnTo>
                  <a:lnTo>
                    <a:pt x="25" y="39"/>
                  </a:lnTo>
                  <a:lnTo>
                    <a:pt x="21" y="39"/>
                  </a:lnTo>
                  <a:lnTo>
                    <a:pt x="17" y="38"/>
                  </a:lnTo>
                  <a:lnTo>
                    <a:pt x="14" y="37"/>
                  </a:lnTo>
                  <a:lnTo>
                    <a:pt x="11" y="36"/>
                  </a:lnTo>
                  <a:lnTo>
                    <a:pt x="9" y="35"/>
                  </a:lnTo>
                  <a:lnTo>
                    <a:pt x="6" y="32"/>
                  </a:lnTo>
                  <a:lnTo>
                    <a:pt x="3" y="29"/>
                  </a:lnTo>
                  <a:lnTo>
                    <a:pt x="1" y="27"/>
                  </a:lnTo>
                  <a:lnTo>
                    <a:pt x="0" y="24"/>
                  </a:lnTo>
                  <a:lnTo>
                    <a:pt x="0" y="20"/>
                  </a:lnTo>
                  <a:lnTo>
                    <a:pt x="1" y="17"/>
                  </a:lnTo>
                  <a:lnTo>
                    <a:pt x="4" y="14"/>
                  </a:lnTo>
                </a:path>
              </a:pathLst>
            </a:custGeom>
            <a:solidFill>
              <a:srgbClr val="FDE3BA"/>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53" name="Freeform 321"/>
            <p:cNvSpPr>
              <a:spLocks/>
            </p:cNvSpPr>
            <p:nvPr/>
          </p:nvSpPr>
          <p:spPr bwMode="auto">
            <a:xfrm>
              <a:off x="3743" y="2762"/>
              <a:ext cx="38" cy="216"/>
            </a:xfrm>
            <a:custGeom>
              <a:avLst/>
              <a:gdLst/>
              <a:ahLst/>
              <a:cxnLst>
                <a:cxn ang="0">
                  <a:pos x="37" y="4"/>
                </a:cxn>
                <a:cxn ang="0">
                  <a:pos x="0" y="89"/>
                </a:cxn>
                <a:cxn ang="0">
                  <a:pos x="0" y="88"/>
                </a:cxn>
                <a:cxn ang="0">
                  <a:pos x="2" y="86"/>
                </a:cxn>
                <a:cxn ang="0">
                  <a:pos x="5" y="84"/>
                </a:cxn>
                <a:cxn ang="0">
                  <a:pos x="7" y="82"/>
                </a:cxn>
                <a:cxn ang="0">
                  <a:pos x="12" y="82"/>
                </a:cxn>
                <a:cxn ang="0">
                  <a:pos x="15" y="82"/>
                </a:cxn>
                <a:cxn ang="0">
                  <a:pos x="20" y="84"/>
                </a:cxn>
                <a:cxn ang="0">
                  <a:pos x="24" y="89"/>
                </a:cxn>
                <a:cxn ang="0">
                  <a:pos x="54" y="9"/>
                </a:cxn>
                <a:cxn ang="0">
                  <a:pos x="53" y="8"/>
                </a:cxn>
                <a:cxn ang="0">
                  <a:pos x="53" y="7"/>
                </a:cxn>
                <a:cxn ang="0">
                  <a:pos x="51" y="5"/>
                </a:cxn>
                <a:cxn ang="0">
                  <a:pos x="50" y="3"/>
                </a:cxn>
                <a:cxn ang="0">
                  <a:pos x="48" y="1"/>
                </a:cxn>
                <a:cxn ang="0">
                  <a:pos x="45" y="0"/>
                </a:cxn>
                <a:cxn ang="0">
                  <a:pos x="41" y="1"/>
                </a:cxn>
                <a:cxn ang="0">
                  <a:pos x="37" y="4"/>
                </a:cxn>
              </a:cxnLst>
              <a:rect l="0" t="0" r="r" b="b"/>
              <a:pathLst>
                <a:path w="55" h="90">
                  <a:moveTo>
                    <a:pt x="37" y="4"/>
                  </a:moveTo>
                  <a:lnTo>
                    <a:pt x="0" y="89"/>
                  </a:lnTo>
                  <a:lnTo>
                    <a:pt x="0" y="88"/>
                  </a:lnTo>
                  <a:lnTo>
                    <a:pt x="2" y="86"/>
                  </a:lnTo>
                  <a:lnTo>
                    <a:pt x="5" y="84"/>
                  </a:lnTo>
                  <a:lnTo>
                    <a:pt x="7" y="82"/>
                  </a:lnTo>
                  <a:lnTo>
                    <a:pt x="12" y="82"/>
                  </a:lnTo>
                  <a:lnTo>
                    <a:pt x="15" y="82"/>
                  </a:lnTo>
                  <a:lnTo>
                    <a:pt x="20" y="84"/>
                  </a:lnTo>
                  <a:lnTo>
                    <a:pt x="24" y="89"/>
                  </a:lnTo>
                  <a:lnTo>
                    <a:pt x="54" y="9"/>
                  </a:lnTo>
                  <a:lnTo>
                    <a:pt x="53" y="8"/>
                  </a:lnTo>
                  <a:lnTo>
                    <a:pt x="53" y="7"/>
                  </a:lnTo>
                  <a:lnTo>
                    <a:pt x="51" y="5"/>
                  </a:lnTo>
                  <a:lnTo>
                    <a:pt x="50" y="3"/>
                  </a:lnTo>
                  <a:lnTo>
                    <a:pt x="48" y="1"/>
                  </a:lnTo>
                  <a:lnTo>
                    <a:pt x="45" y="0"/>
                  </a:lnTo>
                  <a:lnTo>
                    <a:pt x="41" y="1"/>
                  </a:lnTo>
                  <a:lnTo>
                    <a:pt x="37" y="4"/>
                  </a:lnTo>
                </a:path>
              </a:pathLst>
            </a:custGeom>
            <a:solidFill>
              <a:srgbClr val="E5E5E5"/>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54" name="Freeform 322"/>
            <p:cNvSpPr>
              <a:spLocks/>
            </p:cNvSpPr>
            <p:nvPr/>
          </p:nvSpPr>
          <p:spPr bwMode="auto">
            <a:xfrm>
              <a:off x="3743" y="2762"/>
              <a:ext cx="42" cy="216"/>
            </a:xfrm>
            <a:custGeom>
              <a:avLst/>
              <a:gdLst/>
              <a:ahLst/>
              <a:cxnLst>
                <a:cxn ang="0">
                  <a:pos x="41" y="4"/>
                </a:cxn>
                <a:cxn ang="0">
                  <a:pos x="0" y="95"/>
                </a:cxn>
                <a:cxn ang="0">
                  <a:pos x="0" y="94"/>
                </a:cxn>
                <a:cxn ang="0">
                  <a:pos x="2" y="92"/>
                </a:cxn>
                <a:cxn ang="0">
                  <a:pos x="5" y="90"/>
                </a:cxn>
                <a:cxn ang="0">
                  <a:pos x="8" y="88"/>
                </a:cxn>
                <a:cxn ang="0">
                  <a:pos x="13" y="87"/>
                </a:cxn>
                <a:cxn ang="0">
                  <a:pos x="17" y="87"/>
                </a:cxn>
                <a:cxn ang="0">
                  <a:pos x="22" y="90"/>
                </a:cxn>
                <a:cxn ang="0">
                  <a:pos x="27" y="95"/>
                </a:cxn>
                <a:cxn ang="0">
                  <a:pos x="60" y="10"/>
                </a:cxn>
                <a:cxn ang="0">
                  <a:pos x="59" y="9"/>
                </a:cxn>
                <a:cxn ang="0">
                  <a:pos x="59" y="7"/>
                </a:cxn>
                <a:cxn ang="0">
                  <a:pos x="57" y="5"/>
                </a:cxn>
                <a:cxn ang="0">
                  <a:pos x="55" y="3"/>
                </a:cxn>
                <a:cxn ang="0">
                  <a:pos x="53" y="1"/>
                </a:cxn>
                <a:cxn ang="0">
                  <a:pos x="50" y="0"/>
                </a:cxn>
                <a:cxn ang="0">
                  <a:pos x="46" y="1"/>
                </a:cxn>
                <a:cxn ang="0">
                  <a:pos x="41" y="4"/>
                </a:cxn>
              </a:cxnLst>
              <a:rect l="0" t="0" r="r" b="b"/>
              <a:pathLst>
                <a:path w="61" h="96">
                  <a:moveTo>
                    <a:pt x="41" y="4"/>
                  </a:moveTo>
                  <a:lnTo>
                    <a:pt x="0" y="95"/>
                  </a:lnTo>
                  <a:lnTo>
                    <a:pt x="0" y="94"/>
                  </a:lnTo>
                  <a:lnTo>
                    <a:pt x="2" y="92"/>
                  </a:lnTo>
                  <a:lnTo>
                    <a:pt x="5" y="90"/>
                  </a:lnTo>
                  <a:lnTo>
                    <a:pt x="8" y="88"/>
                  </a:lnTo>
                  <a:lnTo>
                    <a:pt x="13" y="87"/>
                  </a:lnTo>
                  <a:lnTo>
                    <a:pt x="17" y="87"/>
                  </a:lnTo>
                  <a:lnTo>
                    <a:pt x="22" y="90"/>
                  </a:lnTo>
                  <a:lnTo>
                    <a:pt x="27" y="95"/>
                  </a:lnTo>
                  <a:lnTo>
                    <a:pt x="60" y="10"/>
                  </a:lnTo>
                  <a:lnTo>
                    <a:pt x="59" y="9"/>
                  </a:lnTo>
                  <a:lnTo>
                    <a:pt x="59" y="7"/>
                  </a:lnTo>
                  <a:lnTo>
                    <a:pt x="57" y="5"/>
                  </a:lnTo>
                  <a:lnTo>
                    <a:pt x="55" y="3"/>
                  </a:lnTo>
                  <a:lnTo>
                    <a:pt x="53" y="1"/>
                  </a:lnTo>
                  <a:lnTo>
                    <a:pt x="50" y="0"/>
                  </a:lnTo>
                  <a:lnTo>
                    <a:pt x="46" y="1"/>
                  </a:lnTo>
                  <a:lnTo>
                    <a:pt x="41" y="4"/>
                  </a:lnTo>
                </a:path>
              </a:pathLst>
            </a:custGeom>
            <a:solidFill>
              <a:schemeClr val="hlink"/>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55" name="Freeform 323"/>
            <p:cNvSpPr>
              <a:spLocks/>
            </p:cNvSpPr>
            <p:nvPr/>
          </p:nvSpPr>
          <p:spPr bwMode="auto">
            <a:xfrm>
              <a:off x="3743" y="2832"/>
              <a:ext cx="15" cy="216"/>
            </a:xfrm>
            <a:custGeom>
              <a:avLst/>
              <a:gdLst/>
              <a:ahLst/>
              <a:cxnLst>
                <a:cxn ang="0">
                  <a:pos x="0" y="7"/>
                </a:cxn>
                <a:cxn ang="0">
                  <a:pos x="0" y="31"/>
                </a:cxn>
                <a:cxn ang="0">
                  <a:pos x="21" y="7"/>
                </a:cxn>
                <a:cxn ang="0">
                  <a:pos x="20" y="6"/>
                </a:cxn>
                <a:cxn ang="0">
                  <a:pos x="19" y="4"/>
                </a:cxn>
                <a:cxn ang="0">
                  <a:pos x="18" y="3"/>
                </a:cxn>
                <a:cxn ang="0">
                  <a:pos x="15" y="1"/>
                </a:cxn>
                <a:cxn ang="0">
                  <a:pos x="12" y="0"/>
                </a:cxn>
                <a:cxn ang="0">
                  <a:pos x="9" y="0"/>
                </a:cxn>
                <a:cxn ang="0">
                  <a:pos x="5" y="3"/>
                </a:cxn>
                <a:cxn ang="0">
                  <a:pos x="0" y="7"/>
                </a:cxn>
              </a:cxnLst>
              <a:rect l="0" t="0" r="r" b="b"/>
              <a:pathLst>
                <a:path w="22" h="32">
                  <a:moveTo>
                    <a:pt x="0" y="7"/>
                  </a:moveTo>
                  <a:lnTo>
                    <a:pt x="0" y="31"/>
                  </a:lnTo>
                  <a:lnTo>
                    <a:pt x="21" y="7"/>
                  </a:lnTo>
                  <a:lnTo>
                    <a:pt x="20" y="6"/>
                  </a:lnTo>
                  <a:lnTo>
                    <a:pt x="19" y="4"/>
                  </a:lnTo>
                  <a:lnTo>
                    <a:pt x="18" y="3"/>
                  </a:lnTo>
                  <a:lnTo>
                    <a:pt x="15" y="1"/>
                  </a:lnTo>
                  <a:lnTo>
                    <a:pt x="12" y="0"/>
                  </a:lnTo>
                  <a:lnTo>
                    <a:pt x="9" y="0"/>
                  </a:lnTo>
                  <a:lnTo>
                    <a:pt x="5" y="3"/>
                  </a:lnTo>
                  <a:lnTo>
                    <a:pt x="0" y="7"/>
                  </a:lnTo>
                </a:path>
              </a:pathLst>
            </a:custGeom>
            <a:solidFill>
              <a:srgbClr val="FFFFF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56" name="Freeform 324"/>
            <p:cNvSpPr>
              <a:spLocks/>
            </p:cNvSpPr>
            <p:nvPr/>
          </p:nvSpPr>
          <p:spPr bwMode="auto">
            <a:xfrm>
              <a:off x="3743" y="2832"/>
              <a:ext cx="19" cy="216"/>
            </a:xfrm>
            <a:custGeom>
              <a:avLst/>
              <a:gdLst/>
              <a:ahLst/>
              <a:cxnLst>
                <a:cxn ang="0">
                  <a:pos x="0" y="8"/>
                </a:cxn>
                <a:cxn ang="0">
                  <a:pos x="0" y="37"/>
                </a:cxn>
                <a:cxn ang="0">
                  <a:pos x="27" y="8"/>
                </a:cxn>
                <a:cxn ang="0">
                  <a:pos x="26" y="7"/>
                </a:cxn>
                <a:cxn ang="0">
                  <a:pos x="25" y="5"/>
                </a:cxn>
                <a:cxn ang="0">
                  <a:pos x="23" y="3"/>
                </a:cxn>
                <a:cxn ang="0">
                  <a:pos x="19" y="1"/>
                </a:cxn>
                <a:cxn ang="0">
                  <a:pos x="16" y="0"/>
                </a:cxn>
                <a:cxn ang="0">
                  <a:pos x="11" y="0"/>
                </a:cxn>
                <a:cxn ang="0">
                  <a:pos x="6" y="3"/>
                </a:cxn>
                <a:cxn ang="0">
                  <a:pos x="0" y="8"/>
                </a:cxn>
              </a:cxnLst>
              <a:rect l="0" t="0" r="r" b="b"/>
              <a:pathLst>
                <a:path w="28" h="38">
                  <a:moveTo>
                    <a:pt x="0" y="8"/>
                  </a:moveTo>
                  <a:lnTo>
                    <a:pt x="0" y="37"/>
                  </a:lnTo>
                  <a:lnTo>
                    <a:pt x="27" y="8"/>
                  </a:lnTo>
                  <a:lnTo>
                    <a:pt x="26" y="7"/>
                  </a:lnTo>
                  <a:lnTo>
                    <a:pt x="25" y="5"/>
                  </a:lnTo>
                  <a:lnTo>
                    <a:pt x="23" y="3"/>
                  </a:lnTo>
                  <a:lnTo>
                    <a:pt x="19" y="1"/>
                  </a:lnTo>
                  <a:lnTo>
                    <a:pt x="16" y="0"/>
                  </a:lnTo>
                  <a:lnTo>
                    <a:pt x="11" y="0"/>
                  </a:lnTo>
                  <a:lnTo>
                    <a:pt x="6" y="3"/>
                  </a:lnTo>
                  <a:lnTo>
                    <a:pt x="0" y="8"/>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57" name="Freeform 325"/>
            <p:cNvSpPr>
              <a:spLocks/>
            </p:cNvSpPr>
            <p:nvPr/>
          </p:nvSpPr>
          <p:spPr bwMode="auto">
            <a:xfrm>
              <a:off x="3743" y="2850"/>
              <a:ext cx="4" cy="216"/>
            </a:xfrm>
            <a:custGeom>
              <a:avLst/>
              <a:gdLst/>
              <a:ahLst/>
              <a:cxnLst>
                <a:cxn ang="0">
                  <a:pos x="0" y="2"/>
                </a:cxn>
                <a:cxn ang="0">
                  <a:pos x="0" y="9"/>
                </a:cxn>
                <a:cxn ang="0">
                  <a:pos x="5" y="2"/>
                </a:cxn>
                <a:cxn ang="0">
                  <a:pos x="5" y="1"/>
                </a:cxn>
                <a:cxn ang="0">
                  <a:pos x="4" y="0"/>
                </a:cxn>
                <a:cxn ang="0">
                  <a:pos x="2" y="0"/>
                </a:cxn>
                <a:cxn ang="0">
                  <a:pos x="0" y="2"/>
                </a:cxn>
              </a:cxnLst>
              <a:rect l="0" t="0" r="r" b="b"/>
              <a:pathLst>
                <a:path w="6" h="10">
                  <a:moveTo>
                    <a:pt x="0" y="2"/>
                  </a:moveTo>
                  <a:lnTo>
                    <a:pt x="0" y="9"/>
                  </a:lnTo>
                  <a:lnTo>
                    <a:pt x="5" y="2"/>
                  </a:lnTo>
                  <a:lnTo>
                    <a:pt x="5" y="1"/>
                  </a:lnTo>
                  <a:lnTo>
                    <a:pt x="4" y="0"/>
                  </a:lnTo>
                  <a:lnTo>
                    <a:pt x="2" y="0"/>
                  </a:lnTo>
                  <a:lnTo>
                    <a:pt x="0" y="2"/>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58" name="Freeform 326"/>
            <p:cNvSpPr>
              <a:spLocks/>
            </p:cNvSpPr>
            <p:nvPr/>
          </p:nvSpPr>
          <p:spPr bwMode="auto">
            <a:xfrm>
              <a:off x="3743" y="2850"/>
              <a:ext cx="8" cy="216"/>
            </a:xfrm>
            <a:custGeom>
              <a:avLst/>
              <a:gdLst/>
              <a:ahLst/>
              <a:cxnLst>
                <a:cxn ang="0">
                  <a:pos x="0" y="3"/>
                </a:cxn>
                <a:cxn ang="0">
                  <a:pos x="0" y="15"/>
                </a:cxn>
                <a:cxn ang="0">
                  <a:pos x="11" y="3"/>
                </a:cxn>
                <a:cxn ang="0">
                  <a:pos x="10" y="2"/>
                </a:cxn>
                <a:cxn ang="0">
                  <a:pos x="8" y="0"/>
                </a:cxn>
                <a:cxn ang="0">
                  <a:pos x="4" y="0"/>
                </a:cxn>
                <a:cxn ang="0">
                  <a:pos x="0" y="3"/>
                </a:cxn>
              </a:cxnLst>
              <a:rect l="0" t="0" r="r" b="b"/>
              <a:pathLst>
                <a:path w="12" h="16">
                  <a:moveTo>
                    <a:pt x="0" y="3"/>
                  </a:moveTo>
                  <a:lnTo>
                    <a:pt x="0" y="15"/>
                  </a:lnTo>
                  <a:lnTo>
                    <a:pt x="11" y="3"/>
                  </a:lnTo>
                  <a:lnTo>
                    <a:pt x="10" y="2"/>
                  </a:lnTo>
                  <a:lnTo>
                    <a:pt x="8" y="0"/>
                  </a:lnTo>
                  <a:lnTo>
                    <a:pt x="4" y="0"/>
                  </a:lnTo>
                  <a:lnTo>
                    <a:pt x="0" y="3"/>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59" name="Freeform 327"/>
            <p:cNvSpPr>
              <a:spLocks/>
            </p:cNvSpPr>
            <p:nvPr/>
          </p:nvSpPr>
          <p:spPr bwMode="auto">
            <a:xfrm>
              <a:off x="3766" y="2776"/>
              <a:ext cx="15" cy="216"/>
            </a:xfrm>
            <a:custGeom>
              <a:avLst/>
              <a:gdLst/>
              <a:ahLst/>
              <a:cxnLst>
                <a:cxn ang="0">
                  <a:pos x="0" y="4"/>
                </a:cxn>
                <a:cxn ang="0">
                  <a:pos x="0" y="4"/>
                </a:cxn>
                <a:cxn ang="0">
                  <a:pos x="1" y="4"/>
                </a:cxn>
                <a:cxn ang="0">
                  <a:pos x="2" y="3"/>
                </a:cxn>
                <a:cxn ang="0">
                  <a:pos x="4" y="1"/>
                </a:cxn>
                <a:cxn ang="0">
                  <a:pos x="7" y="0"/>
                </a:cxn>
                <a:cxn ang="0">
                  <a:pos x="10" y="0"/>
                </a:cxn>
                <a:cxn ang="0">
                  <a:pos x="14" y="0"/>
                </a:cxn>
                <a:cxn ang="0">
                  <a:pos x="17" y="3"/>
                </a:cxn>
                <a:cxn ang="0">
                  <a:pos x="21" y="7"/>
                </a:cxn>
              </a:cxnLst>
              <a:rect l="0" t="0" r="r" b="b"/>
              <a:pathLst>
                <a:path w="22" h="8">
                  <a:moveTo>
                    <a:pt x="0" y="4"/>
                  </a:moveTo>
                  <a:lnTo>
                    <a:pt x="0" y="4"/>
                  </a:lnTo>
                  <a:lnTo>
                    <a:pt x="1" y="4"/>
                  </a:lnTo>
                  <a:lnTo>
                    <a:pt x="2" y="3"/>
                  </a:lnTo>
                  <a:lnTo>
                    <a:pt x="4" y="1"/>
                  </a:lnTo>
                  <a:lnTo>
                    <a:pt x="7" y="0"/>
                  </a:lnTo>
                  <a:lnTo>
                    <a:pt x="10" y="0"/>
                  </a:lnTo>
                  <a:lnTo>
                    <a:pt x="14" y="0"/>
                  </a:lnTo>
                  <a:lnTo>
                    <a:pt x="17" y="3"/>
                  </a:lnTo>
                  <a:lnTo>
                    <a:pt x="21" y="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60" name="Freeform 328"/>
            <p:cNvSpPr>
              <a:spLocks/>
            </p:cNvSpPr>
            <p:nvPr/>
          </p:nvSpPr>
          <p:spPr bwMode="auto">
            <a:xfrm>
              <a:off x="3722" y="2755"/>
              <a:ext cx="22" cy="216"/>
            </a:xfrm>
            <a:custGeom>
              <a:avLst/>
              <a:gdLst/>
              <a:ahLst/>
              <a:cxnLst>
                <a:cxn ang="0">
                  <a:pos x="16" y="5"/>
                </a:cxn>
                <a:cxn ang="0">
                  <a:pos x="0" y="97"/>
                </a:cxn>
                <a:cxn ang="0">
                  <a:pos x="0" y="96"/>
                </a:cxn>
                <a:cxn ang="0">
                  <a:pos x="1" y="94"/>
                </a:cxn>
                <a:cxn ang="0">
                  <a:pos x="3" y="92"/>
                </a:cxn>
                <a:cxn ang="0">
                  <a:pos x="6" y="89"/>
                </a:cxn>
                <a:cxn ang="0">
                  <a:pos x="8" y="87"/>
                </a:cxn>
                <a:cxn ang="0">
                  <a:pos x="13" y="86"/>
                </a:cxn>
                <a:cxn ang="0">
                  <a:pos x="17" y="88"/>
                </a:cxn>
                <a:cxn ang="0">
                  <a:pos x="22" y="91"/>
                </a:cxn>
                <a:cxn ang="0">
                  <a:pos x="31" y="6"/>
                </a:cxn>
                <a:cxn ang="0">
                  <a:pos x="30" y="4"/>
                </a:cxn>
                <a:cxn ang="0">
                  <a:pos x="28" y="3"/>
                </a:cxn>
                <a:cxn ang="0">
                  <a:pos x="27" y="1"/>
                </a:cxn>
                <a:cxn ang="0">
                  <a:pos x="24" y="0"/>
                </a:cxn>
                <a:cxn ang="0">
                  <a:pos x="22" y="0"/>
                </a:cxn>
                <a:cxn ang="0">
                  <a:pos x="18" y="2"/>
                </a:cxn>
                <a:cxn ang="0">
                  <a:pos x="16" y="5"/>
                </a:cxn>
              </a:cxnLst>
              <a:rect l="0" t="0" r="r" b="b"/>
              <a:pathLst>
                <a:path w="32" h="98">
                  <a:moveTo>
                    <a:pt x="16" y="5"/>
                  </a:moveTo>
                  <a:lnTo>
                    <a:pt x="0" y="97"/>
                  </a:lnTo>
                  <a:lnTo>
                    <a:pt x="0" y="96"/>
                  </a:lnTo>
                  <a:lnTo>
                    <a:pt x="1" y="94"/>
                  </a:lnTo>
                  <a:lnTo>
                    <a:pt x="3" y="92"/>
                  </a:lnTo>
                  <a:lnTo>
                    <a:pt x="6" y="89"/>
                  </a:lnTo>
                  <a:lnTo>
                    <a:pt x="8" y="87"/>
                  </a:lnTo>
                  <a:lnTo>
                    <a:pt x="13" y="86"/>
                  </a:lnTo>
                  <a:lnTo>
                    <a:pt x="17" y="88"/>
                  </a:lnTo>
                  <a:lnTo>
                    <a:pt x="22" y="91"/>
                  </a:lnTo>
                  <a:lnTo>
                    <a:pt x="31" y="6"/>
                  </a:lnTo>
                  <a:lnTo>
                    <a:pt x="30" y="4"/>
                  </a:lnTo>
                  <a:lnTo>
                    <a:pt x="28" y="3"/>
                  </a:lnTo>
                  <a:lnTo>
                    <a:pt x="27" y="1"/>
                  </a:lnTo>
                  <a:lnTo>
                    <a:pt x="24" y="0"/>
                  </a:lnTo>
                  <a:lnTo>
                    <a:pt x="22" y="0"/>
                  </a:lnTo>
                  <a:lnTo>
                    <a:pt x="18" y="2"/>
                  </a:lnTo>
                  <a:lnTo>
                    <a:pt x="16" y="5"/>
                  </a:lnTo>
                </a:path>
              </a:pathLst>
            </a:custGeom>
            <a:solidFill>
              <a:srgbClr val="E5E5E5"/>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61" name="Freeform 329"/>
            <p:cNvSpPr>
              <a:spLocks/>
            </p:cNvSpPr>
            <p:nvPr/>
          </p:nvSpPr>
          <p:spPr bwMode="auto">
            <a:xfrm>
              <a:off x="3722" y="2755"/>
              <a:ext cx="26" cy="216"/>
            </a:xfrm>
            <a:custGeom>
              <a:avLst/>
              <a:gdLst/>
              <a:ahLst/>
              <a:cxnLst>
                <a:cxn ang="0">
                  <a:pos x="19" y="5"/>
                </a:cxn>
                <a:cxn ang="0">
                  <a:pos x="0" y="103"/>
                </a:cxn>
                <a:cxn ang="0">
                  <a:pos x="0" y="102"/>
                </a:cxn>
                <a:cxn ang="0">
                  <a:pos x="1" y="100"/>
                </a:cxn>
                <a:cxn ang="0">
                  <a:pos x="4" y="98"/>
                </a:cxn>
                <a:cxn ang="0">
                  <a:pos x="7" y="94"/>
                </a:cxn>
                <a:cxn ang="0">
                  <a:pos x="10" y="92"/>
                </a:cxn>
                <a:cxn ang="0">
                  <a:pos x="15" y="91"/>
                </a:cxn>
                <a:cxn ang="0">
                  <a:pos x="20" y="93"/>
                </a:cxn>
                <a:cxn ang="0">
                  <a:pos x="26" y="97"/>
                </a:cxn>
                <a:cxn ang="0">
                  <a:pos x="37" y="6"/>
                </a:cxn>
                <a:cxn ang="0">
                  <a:pos x="36" y="4"/>
                </a:cxn>
                <a:cxn ang="0">
                  <a:pos x="34" y="3"/>
                </a:cxn>
                <a:cxn ang="0">
                  <a:pos x="32" y="1"/>
                </a:cxn>
                <a:cxn ang="0">
                  <a:pos x="29" y="0"/>
                </a:cxn>
                <a:cxn ang="0">
                  <a:pos x="26" y="0"/>
                </a:cxn>
                <a:cxn ang="0">
                  <a:pos x="22" y="2"/>
                </a:cxn>
                <a:cxn ang="0">
                  <a:pos x="19" y="5"/>
                </a:cxn>
              </a:cxnLst>
              <a:rect l="0" t="0" r="r" b="b"/>
              <a:pathLst>
                <a:path w="38" h="104">
                  <a:moveTo>
                    <a:pt x="19" y="5"/>
                  </a:moveTo>
                  <a:lnTo>
                    <a:pt x="0" y="103"/>
                  </a:lnTo>
                  <a:lnTo>
                    <a:pt x="0" y="102"/>
                  </a:lnTo>
                  <a:lnTo>
                    <a:pt x="1" y="100"/>
                  </a:lnTo>
                  <a:lnTo>
                    <a:pt x="4" y="98"/>
                  </a:lnTo>
                  <a:lnTo>
                    <a:pt x="7" y="94"/>
                  </a:lnTo>
                  <a:lnTo>
                    <a:pt x="10" y="92"/>
                  </a:lnTo>
                  <a:lnTo>
                    <a:pt x="15" y="91"/>
                  </a:lnTo>
                  <a:lnTo>
                    <a:pt x="20" y="93"/>
                  </a:lnTo>
                  <a:lnTo>
                    <a:pt x="26" y="97"/>
                  </a:lnTo>
                  <a:lnTo>
                    <a:pt x="37" y="6"/>
                  </a:lnTo>
                  <a:lnTo>
                    <a:pt x="36" y="4"/>
                  </a:lnTo>
                  <a:lnTo>
                    <a:pt x="34" y="3"/>
                  </a:lnTo>
                  <a:lnTo>
                    <a:pt x="32" y="1"/>
                  </a:lnTo>
                  <a:lnTo>
                    <a:pt x="29" y="0"/>
                  </a:lnTo>
                  <a:lnTo>
                    <a:pt x="26" y="0"/>
                  </a:lnTo>
                  <a:lnTo>
                    <a:pt x="22" y="2"/>
                  </a:lnTo>
                  <a:lnTo>
                    <a:pt x="19" y="5"/>
                  </a:lnTo>
                </a:path>
              </a:pathLst>
            </a:custGeom>
            <a:solidFill>
              <a:schemeClr val="hlink"/>
            </a:solid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62" name="Freeform 330"/>
            <p:cNvSpPr>
              <a:spLocks/>
            </p:cNvSpPr>
            <p:nvPr/>
          </p:nvSpPr>
          <p:spPr bwMode="auto">
            <a:xfrm>
              <a:off x="3722" y="2829"/>
              <a:ext cx="14" cy="216"/>
            </a:xfrm>
            <a:custGeom>
              <a:avLst/>
              <a:gdLst/>
              <a:ahLst/>
              <a:cxnLst>
                <a:cxn ang="0">
                  <a:pos x="0" y="10"/>
                </a:cxn>
                <a:cxn ang="0">
                  <a:pos x="5" y="34"/>
                </a:cxn>
                <a:cxn ang="0">
                  <a:pos x="20" y="5"/>
                </a:cxn>
                <a:cxn ang="0">
                  <a:pos x="19" y="4"/>
                </a:cxn>
                <a:cxn ang="0">
                  <a:pos x="18" y="3"/>
                </a:cxn>
                <a:cxn ang="0">
                  <a:pos x="16" y="2"/>
                </a:cxn>
                <a:cxn ang="0">
                  <a:pos x="14" y="1"/>
                </a:cxn>
                <a:cxn ang="0">
                  <a:pos x="10" y="0"/>
                </a:cxn>
                <a:cxn ang="0">
                  <a:pos x="7" y="2"/>
                </a:cxn>
                <a:cxn ang="0">
                  <a:pos x="4" y="5"/>
                </a:cxn>
                <a:cxn ang="0">
                  <a:pos x="0" y="10"/>
                </a:cxn>
              </a:cxnLst>
              <a:rect l="0" t="0" r="r" b="b"/>
              <a:pathLst>
                <a:path w="21" h="35">
                  <a:moveTo>
                    <a:pt x="0" y="10"/>
                  </a:moveTo>
                  <a:lnTo>
                    <a:pt x="5" y="34"/>
                  </a:lnTo>
                  <a:lnTo>
                    <a:pt x="20" y="5"/>
                  </a:lnTo>
                  <a:lnTo>
                    <a:pt x="19" y="4"/>
                  </a:lnTo>
                  <a:lnTo>
                    <a:pt x="18" y="3"/>
                  </a:lnTo>
                  <a:lnTo>
                    <a:pt x="16" y="2"/>
                  </a:lnTo>
                  <a:lnTo>
                    <a:pt x="14" y="1"/>
                  </a:lnTo>
                  <a:lnTo>
                    <a:pt x="10" y="0"/>
                  </a:lnTo>
                  <a:lnTo>
                    <a:pt x="7" y="2"/>
                  </a:lnTo>
                  <a:lnTo>
                    <a:pt x="4" y="5"/>
                  </a:lnTo>
                  <a:lnTo>
                    <a:pt x="0" y="10"/>
                  </a:lnTo>
                </a:path>
              </a:pathLst>
            </a:custGeom>
            <a:solidFill>
              <a:srgbClr val="FFFFF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63" name="Freeform 331"/>
            <p:cNvSpPr>
              <a:spLocks/>
            </p:cNvSpPr>
            <p:nvPr/>
          </p:nvSpPr>
          <p:spPr bwMode="auto">
            <a:xfrm>
              <a:off x="3722" y="2829"/>
              <a:ext cx="18" cy="216"/>
            </a:xfrm>
            <a:custGeom>
              <a:avLst/>
              <a:gdLst/>
              <a:ahLst/>
              <a:cxnLst>
                <a:cxn ang="0">
                  <a:pos x="0" y="12"/>
                </a:cxn>
                <a:cxn ang="0">
                  <a:pos x="7" y="40"/>
                </a:cxn>
                <a:cxn ang="0">
                  <a:pos x="26" y="6"/>
                </a:cxn>
                <a:cxn ang="0">
                  <a:pos x="25" y="5"/>
                </a:cxn>
                <a:cxn ang="0">
                  <a:pos x="23" y="3"/>
                </a:cxn>
                <a:cxn ang="0">
                  <a:pos x="21" y="2"/>
                </a:cxn>
                <a:cxn ang="0">
                  <a:pos x="18" y="1"/>
                </a:cxn>
                <a:cxn ang="0">
                  <a:pos x="13" y="0"/>
                </a:cxn>
                <a:cxn ang="0">
                  <a:pos x="9" y="2"/>
                </a:cxn>
                <a:cxn ang="0">
                  <a:pos x="5" y="6"/>
                </a:cxn>
                <a:cxn ang="0">
                  <a:pos x="0" y="12"/>
                </a:cxn>
              </a:cxnLst>
              <a:rect l="0" t="0" r="r" b="b"/>
              <a:pathLst>
                <a:path w="27" h="41">
                  <a:moveTo>
                    <a:pt x="0" y="12"/>
                  </a:moveTo>
                  <a:lnTo>
                    <a:pt x="7" y="40"/>
                  </a:lnTo>
                  <a:lnTo>
                    <a:pt x="26" y="6"/>
                  </a:lnTo>
                  <a:lnTo>
                    <a:pt x="25" y="5"/>
                  </a:lnTo>
                  <a:lnTo>
                    <a:pt x="23" y="3"/>
                  </a:lnTo>
                  <a:lnTo>
                    <a:pt x="21" y="2"/>
                  </a:lnTo>
                  <a:lnTo>
                    <a:pt x="18" y="1"/>
                  </a:lnTo>
                  <a:lnTo>
                    <a:pt x="13" y="0"/>
                  </a:lnTo>
                  <a:lnTo>
                    <a:pt x="9" y="2"/>
                  </a:lnTo>
                  <a:lnTo>
                    <a:pt x="5" y="6"/>
                  </a:lnTo>
                  <a:lnTo>
                    <a:pt x="0" y="1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64" name="Freeform 332"/>
            <p:cNvSpPr>
              <a:spLocks/>
            </p:cNvSpPr>
            <p:nvPr/>
          </p:nvSpPr>
          <p:spPr bwMode="auto">
            <a:xfrm>
              <a:off x="3725" y="2848"/>
              <a:ext cx="3" cy="216"/>
            </a:xfrm>
            <a:custGeom>
              <a:avLst/>
              <a:gdLst/>
              <a:ahLst/>
              <a:cxnLst>
                <a:cxn ang="0">
                  <a:pos x="0" y="3"/>
                </a:cxn>
                <a:cxn ang="0">
                  <a:pos x="1" y="10"/>
                </a:cxn>
                <a:cxn ang="0">
                  <a:pos x="4" y="1"/>
                </a:cxn>
                <a:cxn ang="0">
                  <a:pos x="4" y="1"/>
                </a:cxn>
                <a:cxn ang="0">
                  <a:pos x="3" y="0"/>
                </a:cxn>
                <a:cxn ang="0">
                  <a:pos x="2" y="1"/>
                </a:cxn>
                <a:cxn ang="0">
                  <a:pos x="0" y="3"/>
                </a:cxn>
              </a:cxnLst>
              <a:rect l="0" t="0" r="r" b="b"/>
              <a:pathLst>
                <a:path w="5" h="11">
                  <a:moveTo>
                    <a:pt x="0" y="3"/>
                  </a:moveTo>
                  <a:lnTo>
                    <a:pt x="1" y="10"/>
                  </a:lnTo>
                  <a:lnTo>
                    <a:pt x="4" y="1"/>
                  </a:lnTo>
                  <a:lnTo>
                    <a:pt x="4" y="1"/>
                  </a:lnTo>
                  <a:lnTo>
                    <a:pt x="3" y="0"/>
                  </a:lnTo>
                  <a:lnTo>
                    <a:pt x="2" y="1"/>
                  </a:lnTo>
                  <a:lnTo>
                    <a:pt x="0" y="3"/>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65" name="Freeform 333"/>
            <p:cNvSpPr>
              <a:spLocks/>
            </p:cNvSpPr>
            <p:nvPr/>
          </p:nvSpPr>
          <p:spPr bwMode="auto">
            <a:xfrm>
              <a:off x="3725" y="2848"/>
              <a:ext cx="7" cy="216"/>
            </a:xfrm>
            <a:custGeom>
              <a:avLst/>
              <a:gdLst/>
              <a:ahLst/>
              <a:cxnLst>
                <a:cxn ang="0">
                  <a:pos x="0" y="5"/>
                </a:cxn>
                <a:cxn ang="0">
                  <a:pos x="3" y="16"/>
                </a:cxn>
                <a:cxn ang="0">
                  <a:pos x="10" y="2"/>
                </a:cxn>
                <a:cxn ang="0">
                  <a:pos x="9" y="1"/>
                </a:cxn>
                <a:cxn ang="0">
                  <a:pos x="7" y="0"/>
                </a:cxn>
                <a:cxn ang="0">
                  <a:pos x="4" y="1"/>
                </a:cxn>
                <a:cxn ang="0">
                  <a:pos x="0" y="5"/>
                </a:cxn>
              </a:cxnLst>
              <a:rect l="0" t="0" r="r" b="b"/>
              <a:pathLst>
                <a:path w="11" h="17">
                  <a:moveTo>
                    <a:pt x="0" y="5"/>
                  </a:moveTo>
                  <a:lnTo>
                    <a:pt x="3" y="16"/>
                  </a:lnTo>
                  <a:lnTo>
                    <a:pt x="10" y="2"/>
                  </a:lnTo>
                  <a:lnTo>
                    <a:pt x="9" y="1"/>
                  </a:lnTo>
                  <a:lnTo>
                    <a:pt x="7" y="0"/>
                  </a:lnTo>
                  <a:lnTo>
                    <a:pt x="4" y="1"/>
                  </a:lnTo>
                  <a:lnTo>
                    <a:pt x="0" y="5"/>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66" name="Freeform 334"/>
            <p:cNvSpPr>
              <a:spLocks/>
            </p:cNvSpPr>
            <p:nvPr/>
          </p:nvSpPr>
          <p:spPr bwMode="auto">
            <a:xfrm>
              <a:off x="3732" y="2769"/>
              <a:ext cx="15" cy="216"/>
            </a:xfrm>
            <a:custGeom>
              <a:avLst/>
              <a:gdLst/>
              <a:ahLst/>
              <a:cxnLst>
                <a:cxn ang="0">
                  <a:pos x="0" y="7"/>
                </a:cxn>
                <a:cxn ang="0">
                  <a:pos x="0" y="7"/>
                </a:cxn>
                <a:cxn ang="0">
                  <a:pos x="1" y="7"/>
                </a:cxn>
                <a:cxn ang="0">
                  <a:pos x="2" y="5"/>
                </a:cxn>
                <a:cxn ang="0">
                  <a:pos x="3" y="3"/>
                </a:cxn>
                <a:cxn ang="0">
                  <a:pos x="5" y="1"/>
                </a:cxn>
                <a:cxn ang="0">
                  <a:pos x="8" y="0"/>
                </a:cxn>
                <a:cxn ang="0">
                  <a:pos x="12" y="0"/>
                </a:cxn>
                <a:cxn ang="0">
                  <a:pos x="16" y="1"/>
                </a:cxn>
                <a:cxn ang="0">
                  <a:pos x="21" y="4"/>
                </a:cxn>
              </a:cxnLst>
              <a:rect l="0" t="0" r="r" b="b"/>
              <a:pathLst>
                <a:path w="22" h="8">
                  <a:moveTo>
                    <a:pt x="0" y="7"/>
                  </a:moveTo>
                  <a:lnTo>
                    <a:pt x="0" y="7"/>
                  </a:lnTo>
                  <a:lnTo>
                    <a:pt x="1" y="7"/>
                  </a:lnTo>
                  <a:lnTo>
                    <a:pt x="2" y="5"/>
                  </a:lnTo>
                  <a:lnTo>
                    <a:pt x="3" y="3"/>
                  </a:lnTo>
                  <a:lnTo>
                    <a:pt x="5" y="1"/>
                  </a:lnTo>
                  <a:lnTo>
                    <a:pt x="8" y="0"/>
                  </a:lnTo>
                  <a:lnTo>
                    <a:pt x="12" y="0"/>
                  </a:lnTo>
                  <a:lnTo>
                    <a:pt x="16" y="1"/>
                  </a:lnTo>
                  <a:lnTo>
                    <a:pt x="21" y="4"/>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67" name="Freeform 335"/>
            <p:cNvSpPr>
              <a:spLocks/>
            </p:cNvSpPr>
            <p:nvPr/>
          </p:nvSpPr>
          <p:spPr bwMode="auto">
            <a:xfrm>
              <a:off x="4272" y="2736"/>
              <a:ext cx="67" cy="216"/>
            </a:xfrm>
            <a:custGeom>
              <a:avLst/>
              <a:gdLst/>
              <a:ahLst/>
              <a:cxnLst>
                <a:cxn ang="0">
                  <a:pos x="97" y="135"/>
                </a:cxn>
                <a:cxn ang="0">
                  <a:pos x="97" y="0"/>
                </a:cxn>
                <a:cxn ang="0">
                  <a:pos x="0" y="0"/>
                </a:cxn>
                <a:cxn ang="0">
                  <a:pos x="0" y="135"/>
                </a:cxn>
                <a:cxn ang="0">
                  <a:pos x="97" y="135"/>
                </a:cxn>
              </a:cxnLst>
              <a:rect l="0" t="0" r="r" b="b"/>
              <a:pathLst>
                <a:path w="98" h="136">
                  <a:moveTo>
                    <a:pt x="97" y="135"/>
                  </a:moveTo>
                  <a:lnTo>
                    <a:pt x="97" y="0"/>
                  </a:lnTo>
                  <a:lnTo>
                    <a:pt x="0" y="0"/>
                  </a:lnTo>
                  <a:lnTo>
                    <a:pt x="0" y="135"/>
                  </a:lnTo>
                  <a:lnTo>
                    <a:pt x="97" y="135"/>
                  </a:lnTo>
                </a:path>
              </a:pathLst>
            </a:custGeom>
            <a:solidFill>
              <a:schemeClr val="folHlink"/>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68" name="Freeform 336"/>
            <p:cNvSpPr>
              <a:spLocks/>
            </p:cNvSpPr>
            <p:nvPr/>
          </p:nvSpPr>
          <p:spPr bwMode="auto">
            <a:xfrm>
              <a:off x="4272" y="2736"/>
              <a:ext cx="71" cy="216"/>
            </a:xfrm>
            <a:custGeom>
              <a:avLst/>
              <a:gdLst/>
              <a:ahLst/>
              <a:cxnLst>
                <a:cxn ang="0">
                  <a:pos x="103" y="141"/>
                </a:cxn>
                <a:cxn ang="0">
                  <a:pos x="103" y="0"/>
                </a:cxn>
                <a:cxn ang="0">
                  <a:pos x="0" y="0"/>
                </a:cxn>
                <a:cxn ang="0">
                  <a:pos x="0" y="141"/>
                </a:cxn>
              </a:cxnLst>
              <a:rect l="0" t="0" r="r" b="b"/>
              <a:pathLst>
                <a:path w="104" h="142">
                  <a:moveTo>
                    <a:pt x="103" y="141"/>
                  </a:moveTo>
                  <a:lnTo>
                    <a:pt x="103" y="0"/>
                  </a:lnTo>
                  <a:lnTo>
                    <a:pt x="0" y="0"/>
                  </a:lnTo>
                  <a:lnTo>
                    <a:pt x="0" y="14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69" name="Freeform 337"/>
            <p:cNvSpPr>
              <a:spLocks/>
            </p:cNvSpPr>
            <p:nvPr/>
          </p:nvSpPr>
          <p:spPr bwMode="auto">
            <a:xfrm>
              <a:off x="4272" y="2769"/>
              <a:ext cx="67" cy="216"/>
            </a:xfrm>
            <a:custGeom>
              <a:avLst/>
              <a:gdLst/>
              <a:ahLst/>
              <a:cxnLst>
                <a:cxn ang="0">
                  <a:pos x="49" y="45"/>
                </a:cxn>
                <a:cxn ang="0">
                  <a:pos x="58" y="44"/>
                </a:cxn>
                <a:cxn ang="0">
                  <a:pos x="68" y="43"/>
                </a:cxn>
                <a:cxn ang="0">
                  <a:pos x="76" y="41"/>
                </a:cxn>
                <a:cxn ang="0">
                  <a:pos x="83" y="39"/>
                </a:cxn>
                <a:cxn ang="0">
                  <a:pos x="89" y="34"/>
                </a:cxn>
                <a:cxn ang="0">
                  <a:pos x="93" y="31"/>
                </a:cxn>
                <a:cxn ang="0">
                  <a:pos x="96" y="27"/>
                </a:cxn>
                <a:cxn ang="0">
                  <a:pos x="97" y="22"/>
                </a:cxn>
                <a:cxn ang="0">
                  <a:pos x="96" y="18"/>
                </a:cxn>
                <a:cxn ang="0">
                  <a:pos x="93" y="13"/>
                </a:cxn>
                <a:cxn ang="0">
                  <a:pos x="89" y="10"/>
                </a:cxn>
                <a:cxn ang="0">
                  <a:pos x="83" y="6"/>
                </a:cxn>
                <a:cxn ang="0">
                  <a:pos x="76" y="4"/>
                </a:cxn>
                <a:cxn ang="0">
                  <a:pos x="68" y="2"/>
                </a:cxn>
                <a:cxn ang="0">
                  <a:pos x="58" y="0"/>
                </a:cxn>
                <a:cxn ang="0">
                  <a:pos x="49" y="0"/>
                </a:cxn>
                <a:cxn ang="0">
                  <a:pos x="39" y="0"/>
                </a:cxn>
                <a:cxn ang="0">
                  <a:pos x="30" y="2"/>
                </a:cxn>
                <a:cxn ang="0">
                  <a:pos x="22" y="4"/>
                </a:cxn>
                <a:cxn ang="0">
                  <a:pos x="14" y="6"/>
                </a:cxn>
                <a:cxn ang="0">
                  <a:pos x="8" y="10"/>
                </a:cxn>
                <a:cxn ang="0">
                  <a:pos x="4" y="13"/>
                </a:cxn>
                <a:cxn ang="0">
                  <a:pos x="1" y="18"/>
                </a:cxn>
                <a:cxn ang="0">
                  <a:pos x="0" y="22"/>
                </a:cxn>
                <a:cxn ang="0">
                  <a:pos x="1" y="27"/>
                </a:cxn>
                <a:cxn ang="0">
                  <a:pos x="4" y="31"/>
                </a:cxn>
                <a:cxn ang="0">
                  <a:pos x="8" y="34"/>
                </a:cxn>
                <a:cxn ang="0">
                  <a:pos x="14" y="39"/>
                </a:cxn>
                <a:cxn ang="0">
                  <a:pos x="22" y="41"/>
                </a:cxn>
                <a:cxn ang="0">
                  <a:pos x="30" y="43"/>
                </a:cxn>
                <a:cxn ang="0">
                  <a:pos x="39" y="44"/>
                </a:cxn>
                <a:cxn ang="0">
                  <a:pos x="49" y="45"/>
                </a:cxn>
              </a:cxnLst>
              <a:rect l="0" t="0" r="r" b="b"/>
              <a:pathLst>
                <a:path w="98" h="46">
                  <a:moveTo>
                    <a:pt x="49" y="45"/>
                  </a:moveTo>
                  <a:lnTo>
                    <a:pt x="58" y="44"/>
                  </a:lnTo>
                  <a:lnTo>
                    <a:pt x="68" y="43"/>
                  </a:lnTo>
                  <a:lnTo>
                    <a:pt x="76" y="41"/>
                  </a:lnTo>
                  <a:lnTo>
                    <a:pt x="83" y="39"/>
                  </a:lnTo>
                  <a:lnTo>
                    <a:pt x="89" y="34"/>
                  </a:lnTo>
                  <a:lnTo>
                    <a:pt x="93" y="31"/>
                  </a:lnTo>
                  <a:lnTo>
                    <a:pt x="96" y="27"/>
                  </a:lnTo>
                  <a:lnTo>
                    <a:pt x="97" y="22"/>
                  </a:lnTo>
                  <a:lnTo>
                    <a:pt x="96" y="18"/>
                  </a:lnTo>
                  <a:lnTo>
                    <a:pt x="93" y="13"/>
                  </a:lnTo>
                  <a:lnTo>
                    <a:pt x="89" y="10"/>
                  </a:lnTo>
                  <a:lnTo>
                    <a:pt x="83" y="6"/>
                  </a:lnTo>
                  <a:lnTo>
                    <a:pt x="76" y="4"/>
                  </a:lnTo>
                  <a:lnTo>
                    <a:pt x="68" y="2"/>
                  </a:lnTo>
                  <a:lnTo>
                    <a:pt x="58" y="0"/>
                  </a:lnTo>
                  <a:lnTo>
                    <a:pt x="49" y="0"/>
                  </a:lnTo>
                  <a:lnTo>
                    <a:pt x="39" y="0"/>
                  </a:lnTo>
                  <a:lnTo>
                    <a:pt x="30" y="2"/>
                  </a:lnTo>
                  <a:lnTo>
                    <a:pt x="22" y="4"/>
                  </a:lnTo>
                  <a:lnTo>
                    <a:pt x="14" y="6"/>
                  </a:lnTo>
                  <a:lnTo>
                    <a:pt x="8" y="10"/>
                  </a:lnTo>
                  <a:lnTo>
                    <a:pt x="4" y="13"/>
                  </a:lnTo>
                  <a:lnTo>
                    <a:pt x="1" y="18"/>
                  </a:lnTo>
                  <a:lnTo>
                    <a:pt x="0" y="22"/>
                  </a:lnTo>
                  <a:lnTo>
                    <a:pt x="1" y="27"/>
                  </a:lnTo>
                  <a:lnTo>
                    <a:pt x="4" y="31"/>
                  </a:lnTo>
                  <a:lnTo>
                    <a:pt x="8" y="34"/>
                  </a:lnTo>
                  <a:lnTo>
                    <a:pt x="14" y="39"/>
                  </a:lnTo>
                  <a:lnTo>
                    <a:pt x="22" y="41"/>
                  </a:lnTo>
                  <a:lnTo>
                    <a:pt x="30" y="43"/>
                  </a:lnTo>
                  <a:lnTo>
                    <a:pt x="39" y="44"/>
                  </a:lnTo>
                  <a:lnTo>
                    <a:pt x="49" y="45"/>
                  </a:lnTo>
                </a:path>
              </a:pathLst>
            </a:custGeom>
            <a:solidFill>
              <a:schemeClr val="folHlink"/>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70" name="Freeform 338"/>
            <p:cNvSpPr>
              <a:spLocks/>
            </p:cNvSpPr>
            <p:nvPr/>
          </p:nvSpPr>
          <p:spPr bwMode="auto">
            <a:xfrm>
              <a:off x="4272" y="2769"/>
              <a:ext cx="71" cy="216"/>
            </a:xfrm>
            <a:custGeom>
              <a:avLst/>
              <a:gdLst/>
              <a:ahLst/>
              <a:cxnLst>
                <a:cxn ang="0">
                  <a:pos x="52" y="51"/>
                </a:cxn>
                <a:cxn ang="0">
                  <a:pos x="52" y="51"/>
                </a:cxn>
                <a:cxn ang="0">
                  <a:pos x="62" y="50"/>
                </a:cxn>
                <a:cxn ang="0">
                  <a:pos x="72" y="49"/>
                </a:cxn>
                <a:cxn ang="0">
                  <a:pos x="81" y="47"/>
                </a:cxn>
                <a:cxn ang="0">
                  <a:pos x="88" y="44"/>
                </a:cxn>
                <a:cxn ang="0">
                  <a:pos x="94" y="39"/>
                </a:cxn>
                <a:cxn ang="0">
                  <a:pos x="99" y="35"/>
                </a:cxn>
                <a:cxn ang="0">
                  <a:pos x="102" y="31"/>
                </a:cxn>
                <a:cxn ang="0">
                  <a:pos x="103" y="25"/>
                </a:cxn>
                <a:cxn ang="0">
                  <a:pos x="102" y="20"/>
                </a:cxn>
                <a:cxn ang="0">
                  <a:pos x="99" y="15"/>
                </a:cxn>
                <a:cxn ang="0">
                  <a:pos x="94" y="11"/>
                </a:cxn>
                <a:cxn ang="0">
                  <a:pos x="88" y="7"/>
                </a:cxn>
                <a:cxn ang="0">
                  <a:pos x="81" y="4"/>
                </a:cxn>
                <a:cxn ang="0">
                  <a:pos x="72" y="2"/>
                </a:cxn>
                <a:cxn ang="0">
                  <a:pos x="62" y="0"/>
                </a:cxn>
                <a:cxn ang="0">
                  <a:pos x="52" y="0"/>
                </a:cxn>
                <a:cxn ang="0">
                  <a:pos x="41" y="0"/>
                </a:cxn>
                <a:cxn ang="0">
                  <a:pos x="32" y="2"/>
                </a:cxn>
                <a:cxn ang="0">
                  <a:pos x="23" y="4"/>
                </a:cxn>
                <a:cxn ang="0">
                  <a:pos x="15" y="7"/>
                </a:cxn>
                <a:cxn ang="0">
                  <a:pos x="9" y="11"/>
                </a:cxn>
                <a:cxn ang="0">
                  <a:pos x="4" y="15"/>
                </a:cxn>
                <a:cxn ang="0">
                  <a:pos x="1" y="20"/>
                </a:cxn>
                <a:cxn ang="0">
                  <a:pos x="0" y="25"/>
                </a:cxn>
                <a:cxn ang="0">
                  <a:pos x="1" y="31"/>
                </a:cxn>
                <a:cxn ang="0">
                  <a:pos x="4" y="35"/>
                </a:cxn>
                <a:cxn ang="0">
                  <a:pos x="9" y="39"/>
                </a:cxn>
                <a:cxn ang="0">
                  <a:pos x="15" y="44"/>
                </a:cxn>
                <a:cxn ang="0">
                  <a:pos x="23" y="47"/>
                </a:cxn>
                <a:cxn ang="0">
                  <a:pos x="32" y="49"/>
                </a:cxn>
                <a:cxn ang="0">
                  <a:pos x="41" y="50"/>
                </a:cxn>
                <a:cxn ang="0">
                  <a:pos x="52" y="51"/>
                </a:cxn>
              </a:cxnLst>
              <a:rect l="0" t="0" r="r" b="b"/>
              <a:pathLst>
                <a:path w="104" h="52">
                  <a:moveTo>
                    <a:pt x="52" y="51"/>
                  </a:moveTo>
                  <a:lnTo>
                    <a:pt x="52" y="51"/>
                  </a:lnTo>
                  <a:lnTo>
                    <a:pt x="62" y="50"/>
                  </a:lnTo>
                  <a:lnTo>
                    <a:pt x="72" y="49"/>
                  </a:lnTo>
                  <a:lnTo>
                    <a:pt x="81" y="47"/>
                  </a:lnTo>
                  <a:lnTo>
                    <a:pt x="88" y="44"/>
                  </a:lnTo>
                  <a:lnTo>
                    <a:pt x="94" y="39"/>
                  </a:lnTo>
                  <a:lnTo>
                    <a:pt x="99" y="35"/>
                  </a:lnTo>
                  <a:lnTo>
                    <a:pt x="102" y="31"/>
                  </a:lnTo>
                  <a:lnTo>
                    <a:pt x="103" y="25"/>
                  </a:lnTo>
                  <a:lnTo>
                    <a:pt x="102" y="20"/>
                  </a:lnTo>
                  <a:lnTo>
                    <a:pt x="99" y="15"/>
                  </a:lnTo>
                  <a:lnTo>
                    <a:pt x="94" y="11"/>
                  </a:lnTo>
                  <a:lnTo>
                    <a:pt x="88" y="7"/>
                  </a:lnTo>
                  <a:lnTo>
                    <a:pt x="81" y="4"/>
                  </a:lnTo>
                  <a:lnTo>
                    <a:pt x="72" y="2"/>
                  </a:lnTo>
                  <a:lnTo>
                    <a:pt x="62" y="0"/>
                  </a:lnTo>
                  <a:lnTo>
                    <a:pt x="52" y="0"/>
                  </a:lnTo>
                  <a:lnTo>
                    <a:pt x="41" y="0"/>
                  </a:lnTo>
                  <a:lnTo>
                    <a:pt x="32" y="2"/>
                  </a:lnTo>
                  <a:lnTo>
                    <a:pt x="23" y="4"/>
                  </a:lnTo>
                  <a:lnTo>
                    <a:pt x="15" y="7"/>
                  </a:lnTo>
                  <a:lnTo>
                    <a:pt x="9" y="11"/>
                  </a:lnTo>
                  <a:lnTo>
                    <a:pt x="4" y="15"/>
                  </a:lnTo>
                  <a:lnTo>
                    <a:pt x="1" y="20"/>
                  </a:lnTo>
                  <a:lnTo>
                    <a:pt x="0" y="25"/>
                  </a:lnTo>
                  <a:lnTo>
                    <a:pt x="1" y="31"/>
                  </a:lnTo>
                  <a:lnTo>
                    <a:pt x="4" y="35"/>
                  </a:lnTo>
                  <a:lnTo>
                    <a:pt x="9" y="39"/>
                  </a:lnTo>
                  <a:lnTo>
                    <a:pt x="15" y="44"/>
                  </a:lnTo>
                  <a:lnTo>
                    <a:pt x="23" y="47"/>
                  </a:lnTo>
                  <a:lnTo>
                    <a:pt x="32" y="49"/>
                  </a:lnTo>
                  <a:lnTo>
                    <a:pt x="41" y="50"/>
                  </a:lnTo>
                  <a:lnTo>
                    <a:pt x="52" y="5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71" name="Freeform 339"/>
            <p:cNvSpPr>
              <a:spLocks/>
            </p:cNvSpPr>
            <p:nvPr/>
          </p:nvSpPr>
          <p:spPr bwMode="auto">
            <a:xfrm>
              <a:off x="4272" y="2851"/>
              <a:ext cx="67" cy="216"/>
            </a:xfrm>
            <a:custGeom>
              <a:avLst/>
              <a:gdLst/>
              <a:ahLst/>
              <a:cxnLst>
                <a:cxn ang="0">
                  <a:pos x="0" y="0"/>
                </a:cxn>
                <a:cxn ang="0">
                  <a:pos x="1" y="4"/>
                </a:cxn>
                <a:cxn ang="0">
                  <a:pos x="4" y="8"/>
                </a:cxn>
                <a:cxn ang="0">
                  <a:pos x="8" y="12"/>
                </a:cxn>
                <a:cxn ang="0">
                  <a:pos x="14" y="14"/>
                </a:cxn>
                <a:cxn ang="0">
                  <a:pos x="22" y="17"/>
                </a:cxn>
                <a:cxn ang="0">
                  <a:pos x="30" y="18"/>
                </a:cxn>
                <a:cxn ang="0">
                  <a:pos x="39" y="19"/>
                </a:cxn>
                <a:cxn ang="0">
                  <a:pos x="49" y="20"/>
                </a:cxn>
                <a:cxn ang="0">
                  <a:pos x="58" y="19"/>
                </a:cxn>
                <a:cxn ang="0">
                  <a:pos x="68" y="18"/>
                </a:cxn>
                <a:cxn ang="0">
                  <a:pos x="76" y="17"/>
                </a:cxn>
                <a:cxn ang="0">
                  <a:pos x="83" y="14"/>
                </a:cxn>
                <a:cxn ang="0">
                  <a:pos x="89" y="12"/>
                </a:cxn>
                <a:cxn ang="0">
                  <a:pos x="93" y="8"/>
                </a:cxn>
                <a:cxn ang="0">
                  <a:pos x="96" y="4"/>
                </a:cxn>
                <a:cxn ang="0">
                  <a:pos x="97" y="0"/>
                </a:cxn>
                <a:cxn ang="0">
                  <a:pos x="0" y="0"/>
                </a:cxn>
              </a:cxnLst>
              <a:rect l="0" t="0" r="r" b="b"/>
              <a:pathLst>
                <a:path w="98" h="21">
                  <a:moveTo>
                    <a:pt x="0" y="0"/>
                  </a:moveTo>
                  <a:lnTo>
                    <a:pt x="1" y="4"/>
                  </a:lnTo>
                  <a:lnTo>
                    <a:pt x="4" y="8"/>
                  </a:lnTo>
                  <a:lnTo>
                    <a:pt x="8" y="12"/>
                  </a:lnTo>
                  <a:lnTo>
                    <a:pt x="14" y="14"/>
                  </a:lnTo>
                  <a:lnTo>
                    <a:pt x="22" y="17"/>
                  </a:lnTo>
                  <a:lnTo>
                    <a:pt x="30" y="18"/>
                  </a:lnTo>
                  <a:lnTo>
                    <a:pt x="39" y="19"/>
                  </a:lnTo>
                  <a:lnTo>
                    <a:pt x="49" y="20"/>
                  </a:lnTo>
                  <a:lnTo>
                    <a:pt x="58" y="19"/>
                  </a:lnTo>
                  <a:lnTo>
                    <a:pt x="68" y="18"/>
                  </a:lnTo>
                  <a:lnTo>
                    <a:pt x="76" y="17"/>
                  </a:lnTo>
                  <a:lnTo>
                    <a:pt x="83" y="14"/>
                  </a:lnTo>
                  <a:lnTo>
                    <a:pt x="89" y="12"/>
                  </a:lnTo>
                  <a:lnTo>
                    <a:pt x="93" y="8"/>
                  </a:lnTo>
                  <a:lnTo>
                    <a:pt x="96" y="4"/>
                  </a:lnTo>
                  <a:lnTo>
                    <a:pt x="97" y="0"/>
                  </a:lnTo>
                  <a:lnTo>
                    <a:pt x="0" y="0"/>
                  </a:lnTo>
                </a:path>
              </a:pathLst>
            </a:custGeom>
            <a:solidFill>
              <a:schemeClr val="folHlink"/>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72" name="Freeform 340"/>
            <p:cNvSpPr>
              <a:spLocks/>
            </p:cNvSpPr>
            <p:nvPr/>
          </p:nvSpPr>
          <p:spPr bwMode="auto">
            <a:xfrm>
              <a:off x="4272" y="2851"/>
              <a:ext cx="71" cy="216"/>
            </a:xfrm>
            <a:custGeom>
              <a:avLst/>
              <a:gdLst/>
              <a:ahLst/>
              <a:cxnLst>
                <a:cxn ang="0">
                  <a:pos x="0" y="0"/>
                </a:cxn>
                <a:cxn ang="0">
                  <a:pos x="0" y="0"/>
                </a:cxn>
                <a:cxn ang="0">
                  <a:pos x="1" y="5"/>
                </a:cxn>
                <a:cxn ang="0">
                  <a:pos x="4" y="10"/>
                </a:cxn>
                <a:cxn ang="0">
                  <a:pos x="9" y="15"/>
                </a:cxn>
                <a:cxn ang="0">
                  <a:pos x="15" y="18"/>
                </a:cxn>
                <a:cxn ang="0">
                  <a:pos x="23" y="22"/>
                </a:cxn>
                <a:cxn ang="0">
                  <a:pos x="32" y="24"/>
                </a:cxn>
                <a:cxn ang="0">
                  <a:pos x="41" y="25"/>
                </a:cxn>
                <a:cxn ang="0">
                  <a:pos x="52" y="26"/>
                </a:cxn>
                <a:cxn ang="0">
                  <a:pos x="62" y="25"/>
                </a:cxn>
                <a:cxn ang="0">
                  <a:pos x="72" y="24"/>
                </a:cxn>
                <a:cxn ang="0">
                  <a:pos x="81" y="22"/>
                </a:cxn>
                <a:cxn ang="0">
                  <a:pos x="88" y="18"/>
                </a:cxn>
                <a:cxn ang="0">
                  <a:pos x="94" y="15"/>
                </a:cxn>
                <a:cxn ang="0">
                  <a:pos x="99" y="10"/>
                </a:cxn>
                <a:cxn ang="0">
                  <a:pos x="102" y="5"/>
                </a:cxn>
                <a:cxn ang="0">
                  <a:pos x="103" y="0"/>
                </a:cxn>
              </a:cxnLst>
              <a:rect l="0" t="0" r="r" b="b"/>
              <a:pathLst>
                <a:path w="104" h="27">
                  <a:moveTo>
                    <a:pt x="0" y="0"/>
                  </a:moveTo>
                  <a:lnTo>
                    <a:pt x="0" y="0"/>
                  </a:lnTo>
                  <a:lnTo>
                    <a:pt x="1" y="5"/>
                  </a:lnTo>
                  <a:lnTo>
                    <a:pt x="4" y="10"/>
                  </a:lnTo>
                  <a:lnTo>
                    <a:pt x="9" y="15"/>
                  </a:lnTo>
                  <a:lnTo>
                    <a:pt x="15" y="18"/>
                  </a:lnTo>
                  <a:lnTo>
                    <a:pt x="23" y="22"/>
                  </a:lnTo>
                  <a:lnTo>
                    <a:pt x="32" y="24"/>
                  </a:lnTo>
                  <a:lnTo>
                    <a:pt x="41" y="25"/>
                  </a:lnTo>
                  <a:lnTo>
                    <a:pt x="52" y="26"/>
                  </a:lnTo>
                  <a:lnTo>
                    <a:pt x="62" y="25"/>
                  </a:lnTo>
                  <a:lnTo>
                    <a:pt x="72" y="24"/>
                  </a:lnTo>
                  <a:lnTo>
                    <a:pt x="81" y="22"/>
                  </a:lnTo>
                  <a:lnTo>
                    <a:pt x="88" y="18"/>
                  </a:lnTo>
                  <a:lnTo>
                    <a:pt x="94" y="15"/>
                  </a:lnTo>
                  <a:lnTo>
                    <a:pt x="99" y="10"/>
                  </a:lnTo>
                  <a:lnTo>
                    <a:pt x="102" y="5"/>
                  </a:lnTo>
                  <a:lnTo>
                    <a:pt x="103"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73" name="Freeform 341"/>
            <p:cNvSpPr>
              <a:spLocks/>
            </p:cNvSpPr>
            <p:nvPr/>
          </p:nvSpPr>
          <p:spPr bwMode="auto">
            <a:xfrm>
              <a:off x="4272" y="2716"/>
              <a:ext cx="67" cy="216"/>
            </a:xfrm>
            <a:custGeom>
              <a:avLst/>
              <a:gdLst/>
              <a:ahLst/>
              <a:cxnLst>
                <a:cxn ang="0">
                  <a:pos x="49" y="45"/>
                </a:cxn>
                <a:cxn ang="0">
                  <a:pos x="58" y="44"/>
                </a:cxn>
                <a:cxn ang="0">
                  <a:pos x="68" y="43"/>
                </a:cxn>
                <a:cxn ang="0">
                  <a:pos x="76" y="41"/>
                </a:cxn>
                <a:cxn ang="0">
                  <a:pos x="83" y="38"/>
                </a:cxn>
                <a:cxn ang="0">
                  <a:pos x="89" y="34"/>
                </a:cxn>
                <a:cxn ang="0">
                  <a:pos x="93" y="31"/>
                </a:cxn>
                <a:cxn ang="0">
                  <a:pos x="96" y="26"/>
                </a:cxn>
                <a:cxn ang="0">
                  <a:pos x="97" y="22"/>
                </a:cxn>
                <a:cxn ang="0">
                  <a:pos x="96" y="18"/>
                </a:cxn>
                <a:cxn ang="0">
                  <a:pos x="93" y="13"/>
                </a:cxn>
                <a:cxn ang="0">
                  <a:pos x="89" y="10"/>
                </a:cxn>
                <a:cxn ang="0">
                  <a:pos x="83" y="6"/>
                </a:cxn>
                <a:cxn ang="0">
                  <a:pos x="76" y="4"/>
                </a:cxn>
                <a:cxn ang="0">
                  <a:pos x="68" y="2"/>
                </a:cxn>
                <a:cxn ang="0">
                  <a:pos x="58" y="0"/>
                </a:cxn>
                <a:cxn ang="0">
                  <a:pos x="49" y="0"/>
                </a:cxn>
                <a:cxn ang="0">
                  <a:pos x="39" y="0"/>
                </a:cxn>
                <a:cxn ang="0">
                  <a:pos x="30" y="2"/>
                </a:cxn>
                <a:cxn ang="0">
                  <a:pos x="22" y="4"/>
                </a:cxn>
                <a:cxn ang="0">
                  <a:pos x="14" y="6"/>
                </a:cxn>
                <a:cxn ang="0">
                  <a:pos x="8" y="10"/>
                </a:cxn>
                <a:cxn ang="0">
                  <a:pos x="4" y="13"/>
                </a:cxn>
                <a:cxn ang="0">
                  <a:pos x="1" y="18"/>
                </a:cxn>
                <a:cxn ang="0">
                  <a:pos x="0" y="22"/>
                </a:cxn>
                <a:cxn ang="0">
                  <a:pos x="1" y="26"/>
                </a:cxn>
                <a:cxn ang="0">
                  <a:pos x="4" y="31"/>
                </a:cxn>
                <a:cxn ang="0">
                  <a:pos x="8" y="34"/>
                </a:cxn>
                <a:cxn ang="0">
                  <a:pos x="14" y="38"/>
                </a:cxn>
                <a:cxn ang="0">
                  <a:pos x="22" y="41"/>
                </a:cxn>
                <a:cxn ang="0">
                  <a:pos x="30" y="43"/>
                </a:cxn>
                <a:cxn ang="0">
                  <a:pos x="39" y="44"/>
                </a:cxn>
                <a:cxn ang="0">
                  <a:pos x="49" y="45"/>
                </a:cxn>
              </a:cxnLst>
              <a:rect l="0" t="0" r="r" b="b"/>
              <a:pathLst>
                <a:path w="98" h="46">
                  <a:moveTo>
                    <a:pt x="49" y="45"/>
                  </a:moveTo>
                  <a:lnTo>
                    <a:pt x="58" y="44"/>
                  </a:lnTo>
                  <a:lnTo>
                    <a:pt x="68" y="43"/>
                  </a:lnTo>
                  <a:lnTo>
                    <a:pt x="76" y="41"/>
                  </a:lnTo>
                  <a:lnTo>
                    <a:pt x="83" y="38"/>
                  </a:lnTo>
                  <a:lnTo>
                    <a:pt x="89" y="34"/>
                  </a:lnTo>
                  <a:lnTo>
                    <a:pt x="93" y="31"/>
                  </a:lnTo>
                  <a:lnTo>
                    <a:pt x="96" y="26"/>
                  </a:lnTo>
                  <a:lnTo>
                    <a:pt x="97" y="22"/>
                  </a:lnTo>
                  <a:lnTo>
                    <a:pt x="96" y="18"/>
                  </a:lnTo>
                  <a:lnTo>
                    <a:pt x="93" y="13"/>
                  </a:lnTo>
                  <a:lnTo>
                    <a:pt x="89" y="10"/>
                  </a:lnTo>
                  <a:lnTo>
                    <a:pt x="83" y="6"/>
                  </a:lnTo>
                  <a:lnTo>
                    <a:pt x="76" y="4"/>
                  </a:lnTo>
                  <a:lnTo>
                    <a:pt x="68" y="2"/>
                  </a:lnTo>
                  <a:lnTo>
                    <a:pt x="58" y="0"/>
                  </a:lnTo>
                  <a:lnTo>
                    <a:pt x="49" y="0"/>
                  </a:lnTo>
                  <a:lnTo>
                    <a:pt x="39" y="0"/>
                  </a:lnTo>
                  <a:lnTo>
                    <a:pt x="30" y="2"/>
                  </a:lnTo>
                  <a:lnTo>
                    <a:pt x="22" y="4"/>
                  </a:lnTo>
                  <a:lnTo>
                    <a:pt x="14" y="6"/>
                  </a:lnTo>
                  <a:lnTo>
                    <a:pt x="8" y="10"/>
                  </a:lnTo>
                  <a:lnTo>
                    <a:pt x="4" y="13"/>
                  </a:lnTo>
                  <a:lnTo>
                    <a:pt x="1" y="18"/>
                  </a:lnTo>
                  <a:lnTo>
                    <a:pt x="0" y="22"/>
                  </a:lnTo>
                  <a:lnTo>
                    <a:pt x="1" y="26"/>
                  </a:lnTo>
                  <a:lnTo>
                    <a:pt x="4" y="31"/>
                  </a:lnTo>
                  <a:lnTo>
                    <a:pt x="8" y="34"/>
                  </a:lnTo>
                  <a:lnTo>
                    <a:pt x="14" y="38"/>
                  </a:lnTo>
                  <a:lnTo>
                    <a:pt x="22" y="41"/>
                  </a:lnTo>
                  <a:lnTo>
                    <a:pt x="30" y="43"/>
                  </a:lnTo>
                  <a:lnTo>
                    <a:pt x="39" y="44"/>
                  </a:lnTo>
                  <a:lnTo>
                    <a:pt x="49" y="45"/>
                  </a:lnTo>
                </a:path>
              </a:pathLst>
            </a:custGeom>
            <a:solidFill>
              <a:srgbClr val="FFFFFF"/>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74" name="Freeform 342"/>
            <p:cNvSpPr>
              <a:spLocks/>
            </p:cNvSpPr>
            <p:nvPr/>
          </p:nvSpPr>
          <p:spPr bwMode="auto">
            <a:xfrm>
              <a:off x="4272" y="2716"/>
              <a:ext cx="71" cy="216"/>
            </a:xfrm>
            <a:custGeom>
              <a:avLst/>
              <a:gdLst/>
              <a:ahLst/>
              <a:cxnLst>
                <a:cxn ang="0">
                  <a:pos x="52" y="51"/>
                </a:cxn>
                <a:cxn ang="0">
                  <a:pos x="52" y="51"/>
                </a:cxn>
                <a:cxn ang="0">
                  <a:pos x="62" y="50"/>
                </a:cxn>
                <a:cxn ang="0">
                  <a:pos x="72" y="49"/>
                </a:cxn>
                <a:cxn ang="0">
                  <a:pos x="81" y="46"/>
                </a:cxn>
                <a:cxn ang="0">
                  <a:pos x="88" y="43"/>
                </a:cxn>
                <a:cxn ang="0">
                  <a:pos x="94" y="39"/>
                </a:cxn>
                <a:cxn ang="0">
                  <a:pos x="99" y="35"/>
                </a:cxn>
                <a:cxn ang="0">
                  <a:pos x="102" y="30"/>
                </a:cxn>
                <a:cxn ang="0">
                  <a:pos x="103" y="25"/>
                </a:cxn>
                <a:cxn ang="0">
                  <a:pos x="102" y="20"/>
                </a:cxn>
                <a:cxn ang="0">
                  <a:pos x="99" y="15"/>
                </a:cxn>
                <a:cxn ang="0">
                  <a:pos x="94" y="11"/>
                </a:cxn>
                <a:cxn ang="0">
                  <a:pos x="88" y="7"/>
                </a:cxn>
                <a:cxn ang="0">
                  <a:pos x="81" y="4"/>
                </a:cxn>
                <a:cxn ang="0">
                  <a:pos x="72" y="2"/>
                </a:cxn>
                <a:cxn ang="0">
                  <a:pos x="62" y="0"/>
                </a:cxn>
                <a:cxn ang="0">
                  <a:pos x="52" y="0"/>
                </a:cxn>
                <a:cxn ang="0">
                  <a:pos x="41" y="0"/>
                </a:cxn>
                <a:cxn ang="0">
                  <a:pos x="32" y="2"/>
                </a:cxn>
                <a:cxn ang="0">
                  <a:pos x="23" y="4"/>
                </a:cxn>
                <a:cxn ang="0">
                  <a:pos x="15" y="7"/>
                </a:cxn>
                <a:cxn ang="0">
                  <a:pos x="9" y="11"/>
                </a:cxn>
                <a:cxn ang="0">
                  <a:pos x="4" y="15"/>
                </a:cxn>
                <a:cxn ang="0">
                  <a:pos x="1" y="20"/>
                </a:cxn>
                <a:cxn ang="0">
                  <a:pos x="0" y="25"/>
                </a:cxn>
                <a:cxn ang="0">
                  <a:pos x="1" y="30"/>
                </a:cxn>
                <a:cxn ang="0">
                  <a:pos x="4" y="35"/>
                </a:cxn>
                <a:cxn ang="0">
                  <a:pos x="9" y="39"/>
                </a:cxn>
                <a:cxn ang="0">
                  <a:pos x="15" y="43"/>
                </a:cxn>
                <a:cxn ang="0">
                  <a:pos x="23" y="46"/>
                </a:cxn>
                <a:cxn ang="0">
                  <a:pos x="32" y="49"/>
                </a:cxn>
                <a:cxn ang="0">
                  <a:pos x="41" y="50"/>
                </a:cxn>
                <a:cxn ang="0">
                  <a:pos x="52" y="51"/>
                </a:cxn>
              </a:cxnLst>
              <a:rect l="0" t="0" r="r" b="b"/>
              <a:pathLst>
                <a:path w="104" h="52">
                  <a:moveTo>
                    <a:pt x="52" y="51"/>
                  </a:moveTo>
                  <a:lnTo>
                    <a:pt x="52" y="51"/>
                  </a:lnTo>
                  <a:lnTo>
                    <a:pt x="62" y="50"/>
                  </a:lnTo>
                  <a:lnTo>
                    <a:pt x="72" y="49"/>
                  </a:lnTo>
                  <a:lnTo>
                    <a:pt x="81" y="46"/>
                  </a:lnTo>
                  <a:lnTo>
                    <a:pt x="88" y="43"/>
                  </a:lnTo>
                  <a:lnTo>
                    <a:pt x="94" y="39"/>
                  </a:lnTo>
                  <a:lnTo>
                    <a:pt x="99" y="35"/>
                  </a:lnTo>
                  <a:lnTo>
                    <a:pt x="102" y="30"/>
                  </a:lnTo>
                  <a:lnTo>
                    <a:pt x="103" y="25"/>
                  </a:lnTo>
                  <a:lnTo>
                    <a:pt x="102" y="20"/>
                  </a:lnTo>
                  <a:lnTo>
                    <a:pt x="99" y="15"/>
                  </a:lnTo>
                  <a:lnTo>
                    <a:pt x="94" y="11"/>
                  </a:lnTo>
                  <a:lnTo>
                    <a:pt x="88" y="7"/>
                  </a:lnTo>
                  <a:lnTo>
                    <a:pt x="81" y="4"/>
                  </a:lnTo>
                  <a:lnTo>
                    <a:pt x="72" y="2"/>
                  </a:lnTo>
                  <a:lnTo>
                    <a:pt x="62" y="0"/>
                  </a:lnTo>
                  <a:lnTo>
                    <a:pt x="52" y="0"/>
                  </a:lnTo>
                  <a:lnTo>
                    <a:pt x="41" y="0"/>
                  </a:lnTo>
                  <a:lnTo>
                    <a:pt x="32" y="2"/>
                  </a:lnTo>
                  <a:lnTo>
                    <a:pt x="23" y="4"/>
                  </a:lnTo>
                  <a:lnTo>
                    <a:pt x="15" y="7"/>
                  </a:lnTo>
                  <a:lnTo>
                    <a:pt x="9" y="11"/>
                  </a:lnTo>
                  <a:lnTo>
                    <a:pt x="4" y="15"/>
                  </a:lnTo>
                  <a:lnTo>
                    <a:pt x="1" y="20"/>
                  </a:lnTo>
                  <a:lnTo>
                    <a:pt x="0" y="25"/>
                  </a:lnTo>
                  <a:lnTo>
                    <a:pt x="1" y="30"/>
                  </a:lnTo>
                  <a:lnTo>
                    <a:pt x="4" y="35"/>
                  </a:lnTo>
                  <a:lnTo>
                    <a:pt x="9" y="39"/>
                  </a:lnTo>
                  <a:lnTo>
                    <a:pt x="15" y="43"/>
                  </a:lnTo>
                  <a:lnTo>
                    <a:pt x="23" y="46"/>
                  </a:lnTo>
                  <a:lnTo>
                    <a:pt x="32" y="49"/>
                  </a:lnTo>
                  <a:lnTo>
                    <a:pt x="41" y="50"/>
                  </a:lnTo>
                  <a:lnTo>
                    <a:pt x="52" y="5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75" name="Freeform 343"/>
            <p:cNvSpPr>
              <a:spLocks/>
            </p:cNvSpPr>
            <p:nvPr/>
          </p:nvSpPr>
          <p:spPr bwMode="auto">
            <a:xfrm>
              <a:off x="3968" y="2008"/>
              <a:ext cx="27" cy="216"/>
            </a:xfrm>
            <a:custGeom>
              <a:avLst/>
              <a:gdLst/>
              <a:ahLst/>
              <a:cxnLst>
                <a:cxn ang="0">
                  <a:pos x="0" y="0"/>
                </a:cxn>
                <a:cxn ang="0">
                  <a:pos x="11" y="0"/>
                </a:cxn>
                <a:cxn ang="0">
                  <a:pos x="11" y="2"/>
                </a:cxn>
                <a:cxn ang="0">
                  <a:pos x="12" y="4"/>
                </a:cxn>
                <a:cxn ang="0">
                  <a:pos x="13" y="5"/>
                </a:cxn>
                <a:cxn ang="0">
                  <a:pos x="16" y="8"/>
                </a:cxn>
                <a:cxn ang="0">
                  <a:pos x="17" y="9"/>
                </a:cxn>
                <a:cxn ang="0">
                  <a:pos x="21" y="11"/>
                </a:cxn>
                <a:cxn ang="0">
                  <a:pos x="25" y="11"/>
                </a:cxn>
                <a:cxn ang="0">
                  <a:pos x="32" y="12"/>
                </a:cxn>
                <a:cxn ang="0">
                  <a:pos x="36" y="12"/>
                </a:cxn>
                <a:cxn ang="0">
                  <a:pos x="38" y="12"/>
                </a:cxn>
                <a:cxn ang="0">
                  <a:pos x="37" y="12"/>
                </a:cxn>
                <a:cxn ang="0">
                  <a:pos x="35" y="14"/>
                </a:cxn>
                <a:cxn ang="0">
                  <a:pos x="32" y="16"/>
                </a:cxn>
                <a:cxn ang="0">
                  <a:pos x="29" y="18"/>
                </a:cxn>
                <a:cxn ang="0">
                  <a:pos x="25" y="19"/>
                </a:cxn>
                <a:cxn ang="0">
                  <a:pos x="21" y="21"/>
                </a:cxn>
                <a:cxn ang="0">
                  <a:pos x="17" y="21"/>
                </a:cxn>
                <a:cxn ang="0">
                  <a:pos x="13" y="19"/>
                </a:cxn>
                <a:cxn ang="0">
                  <a:pos x="9" y="16"/>
                </a:cxn>
                <a:cxn ang="0">
                  <a:pos x="6" y="13"/>
                </a:cxn>
                <a:cxn ang="0">
                  <a:pos x="6" y="11"/>
                </a:cxn>
                <a:cxn ang="0">
                  <a:pos x="6" y="10"/>
                </a:cxn>
                <a:cxn ang="0">
                  <a:pos x="0" y="0"/>
                </a:cxn>
              </a:cxnLst>
              <a:rect l="0" t="0" r="r" b="b"/>
              <a:pathLst>
                <a:path w="39" h="22">
                  <a:moveTo>
                    <a:pt x="0" y="0"/>
                  </a:moveTo>
                  <a:lnTo>
                    <a:pt x="11" y="0"/>
                  </a:lnTo>
                  <a:lnTo>
                    <a:pt x="11" y="2"/>
                  </a:lnTo>
                  <a:lnTo>
                    <a:pt x="12" y="4"/>
                  </a:lnTo>
                  <a:lnTo>
                    <a:pt x="13" y="5"/>
                  </a:lnTo>
                  <a:lnTo>
                    <a:pt x="16" y="8"/>
                  </a:lnTo>
                  <a:lnTo>
                    <a:pt x="17" y="9"/>
                  </a:lnTo>
                  <a:lnTo>
                    <a:pt x="21" y="11"/>
                  </a:lnTo>
                  <a:lnTo>
                    <a:pt x="25" y="11"/>
                  </a:lnTo>
                  <a:lnTo>
                    <a:pt x="32" y="12"/>
                  </a:lnTo>
                  <a:lnTo>
                    <a:pt x="36" y="12"/>
                  </a:lnTo>
                  <a:lnTo>
                    <a:pt x="38" y="12"/>
                  </a:lnTo>
                  <a:lnTo>
                    <a:pt x="37" y="12"/>
                  </a:lnTo>
                  <a:lnTo>
                    <a:pt x="35" y="14"/>
                  </a:lnTo>
                  <a:lnTo>
                    <a:pt x="32" y="16"/>
                  </a:lnTo>
                  <a:lnTo>
                    <a:pt x="29" y="18"/>
                  </a:lnTo>
                  <a:lnTo>
                    <a:pt x="25" y="19"/>
                  </a:lnTo>
                  <a:lnTo>
                    <a:pt x="21" y="21"/>
                  </a:lnTo>
                  <a:lnTo>
                    <a:pt x="17" y="21"/>
                  </a:lnTo>
                  <a:lnTo>
                    <a:pt x="13" y="19"/>
                  </a:lnTo>
                  <a:lnTo>
                    <a:pt x="9" y="16"/>
                  </a:lnTo>
                  <a:lnTo>
                    <a:pt x="6" y="13"/>
                  </a:lnTo>
                  <a:lnTo>
                    <a:pt x="6" y="11"/>
                  </a:lnTo>
                  <a:lnTo>
                    <a:pt x="6" y="10"/>
                  </a:lnTo>
                  <a:lnTo>
                    <a:pt x="0"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76" name="Freeform 344"/>
            <p:cNvSpPr>
              <a:spLocks/>
            </p:cNvSpPr>
            <p:nvPr/>
          </p:nvSpPr>
          <p:spPr bwMode="auto">
            <a:xfrm>
              <a:off x="3968" y="2008"/>
              <a:ext cx="31" cy="216"/>
            </a:xfrm>
            <a:custGeom>
              <a:avLst/>
              <a:gdLst/>
              <a:ahLst/>
              <a:cxnLst>
                <a:cxn ang="0">
                  <a:pos x="0" y="0"/>
                </a:cxn>
                <a:cxn ang="0">
                  <a:pos x="13" y="0"/>
                </a:cxn>
                <a:cxn ang="0">
                  <a:pos x="13" y="2"/>
                </a:cxn>
                <a:cxn ang="0">
                  <a:pos x="14" y="5"/>
                </a:cxn>
                <a:cxn ang="0">
                  <a:pos x="15" y="7"/>
                </a:cxn>
                <a:cxn ang="0">
                  <a:pos x="18" y="10"/>
                </a:cxn>
                <a:cxn ang="0">
                  <a:pos x="20" y="12"/>
                </a:cxn>
                <a:cxn ang="0">
                  <a:pos x="24" y="14"/>
                </a:cxn>
                <a:cxn ang="0">
                  <a:pos x="29" y="14"/>
                </a:cxn>
                <a:cxn ang="0">
                  <a:pos x="37" y="15"/>
                </a:cxn>
                <a:cxn ang="0">
                  <a:pos x="42" y="16"/>
                </a:cxn>
                <a:cxn ang="0">
                  <a:pos x="44" y="16"/>
                </a:cxn>
                <a:cxn ang="0">
                  <a:pos x="43" y="16"/>
                </a:cxn>
                <a:cxn ang="0">
                  <a:pos x="40" y="18"/>
                </a:cxn>
                <a:cxn ang="0">
                  <a:pos x="37" y="20"/>
                </a:cxn>
                <a:cxn ang="0">
                  <a:pos x="34" y="23"/>
                </a:cxn>
                <a:cxn ang="0">
                  <a:pos x="29" y="25"/>
                </a:cxn>
                <a:cxn ang="0">
                  <a:pos x="24" y="27"/>
                </a:cxn>
                <a:cxn ang="0">
                  <a:pos x="20" y="27"/>
                </a:cxn>
                <a:cxn ang="0">
                  <a:pos x="15" y="25"/>
                </a:cxn>
                <a:cxn ang="0">
                  <a:pos x="10" y="20"/>
                </a:cxn>
                <a:cxn ang="0">
                  <a:pos x="7" y="17"/>
                </a:cxn>
                <a:cxn ang="0">
                  <a:pos x="7" y="14"/>
                </a:cxn>
                <a:cxn ang="0">
                  <a:pos x="7" y="13"/>
                </a:cxn>
                <a:cxn ang="0">
                  <a:pos x="0" y="0"/>
                </a:cxn>
              </a:cxnLst>
              <a:rect l="0" t="0" r="r" b="b"/>
              <a:pathLst>
                <a:path w="45" h="28">
                  <a:moveTo>
                    <a:pt x="0" y="0"/>
                  </a:moveTo>
                  <a:lnTo>
                    <a:pt x="13" y="0"/>
                  </a:lnTo>
                  <a:lnTo>
                    <a:pt x="13" y="2"/>
                  </a:lnTo>
                  <a:lnTo>
                    <a:pt x="14" y="5"/>
                  </a:lnTo>
                  <a:lnTo>
                    <a:pt x="15" y="7"/>
                  </a:lnTo>
                  <a:lnTo>
                    <a:pt x="18" y="10"/>
                  </a:lnTo>
                  <a:lnTo>
                    <a:pt x="20" y="12"/>
                  </a:lnTo>
                  <a:lnTo>
                    <a:pt x="24" y="14"/>
                  </a:lnTo>
                  <a:lnTo>
                    <a:pt x="29" y="14"/>
                  </a:lnTo>
                  <a:lnTo>
                    <a:pt x="37" y="15"/>
                  </a:lnTo>
                  <a:lnTo>
                    <a:pt x="42" y="16"/>
                  </a:lnTo>
                  <a:lnTo>
                    <a:pt x="44" y="16"/>
                  </a:lnTo>
                  <a:lnTo>
                    <a:pt x="43" y="16"/>
                  </a:lnTo>
                  <a:lnTo>
                    <a:pt x="40" y="18"/>
                  </a:lnTo>
                  <a:lnTo>
                    <a:pt x="37" y="20"/>
                  </a:lnTo>
                  <a:lnTo>
                    <a:pt x="34" y="23"/>
                  </a:lnTo>
                  <a:lnTo>
                    <a:pt x="29" y="25"/>
                  </a:lnTo>
                  <a:lnTo>
                    <a:pt x="24" y="27"/>
                  </a:lnTo>
                  <a:lnTo>
                    <a:pt x="20" y="27"/>
                  </a:lnTo>
                  <a:lnTo>
                    <a:pt x="15" y="25"/>
                  </a:lnTo>
                  <a:lnTo>
                    <a:pt x="10" y="20"/>
                  </a:lnTo>
                  <a:lnTo>
                    <a:pt x="7" y="17"/>
                  </a:lnTo>
                  <a:lnTo>
                    <a:pt x="7" y="14"/>
                  </a:lnTo>
                  <a:lnTo>
                    <a:pt x="7" y="13"/>
                  </a:lnTo>
                  <a:lnTo>
                    <a:pt x="0"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77" name="Freeform 345"/>
            <p:cNvSpPr>
              <a:spLocks/>
            </p:cNvSpPr>
            <p:nvPr/>
          </p:nvSpPr>
          <p:spPr bwMode="auto">
            <a:xfrm>
              <a:off x="3896" y="2004"/>
              <a:ext cx="38" cy="216"/>
            </a:xfrm>
            <a:custGeom>
              <a:avLst/>
              <a:gdLst/>
              <a:ahLst/>
              <a:cxnLst>
                <a:cxn ang="0">
                  <a:pos x="54" y="0"/>
                </a:cxn>
                <a:cxn ang="0">
                  <a:pos x="30" y="16"/>
                </a:cxn>
                <a:cxn ang="0">
                  <a:pos x="30" y="17"/>
                </a:cxn>
                <a:cxn ang="0">
                  <a:pos x="29" y="19"/>
                </a:cxn>
                <a:cxn ang="0">
                  <a:pos x="28" y="21"/>
                </a:cxn>
                <a:cxn ang="0">
                  <a:pos x="26" y="23"/>
                </a:cxn>
                <a:cxn ang="0">
                  <a:pos x="24" y="24"/>
                </a:cxn>
                <a:cxn ang="0">
                  <a:pos x="21" y="26"/>
                </a:cxn>
                <a:cxn ang="0">
                  <a:pos x="17" y="27"/>
                </a:cxn>
                <a:cxn ang="0">
                  <a:pos x="13" y="27"/>
                </a:cxn>
                <a:cxn ang="0">
                  <a:pos x="5" y="26"/>
                </a:cxn>
                <a:cxn ang="0">
                  <a:pos x="1" y="25"/>
                </a:cxn>
                <a:cxn ang="0">
                  <a:pos x="0" y="25"/>
                </a:cxn>
                <a:cxn ang="0">
                  <a:pos x="0" y="26"/>
                </a:cxn>
                <a:cxn ang="0">
                  <a:pos x="3" y="28"/>
                </a:cxn>
                <a:cxn ang="0">
                  <a:pos x="5" y="30"/>
                </a:cxn>
                <a:cxn ang="0">
                  <a:pos x="7" y="34"/>
                </a:cxn>
                <a:cxn ang="0">
                  <a:pos x="11" y="36"/>
                </a:cxn>
                <a:cxn ang="0">
                  <a:pos x="15" y="38"/>
                </a:cxn>
                <a:cxn ang="0">
                  <a:pos x="19" y="39"/>
                </a:cxn>
                <a:cxn ang="0">
                  <a:pos x="23" y="38"/>
                </a:cxn>
                <a:cxn ang="0">
                  <a:pos x="29" y="35"/>
                </a:cxn>
                <a:cxn ang="0">
                  <a:pos x="32" y="32"/>
                </a:cxn>
                <a:cxn ang="0">
                  <a:pos x="33" y="30"/>
                </a:cxn>
                <a:cxn ang="0">
                  <a:pos x="33" y="29"/>
                </a:cxn>
                <a:cxn ang="0">
                  <a:pos x="54" y="0"/>
                </a:cxn>
              </a:cxnLst>
              <a:rect l="0" t="0" r="r" b="b"/>
              <a:pathLst>
                <a:path w="55" h="40">
                  <a:moveTo>
                    <a:pt x="54" y="0"/>
                  </a:moveTo>
                  <a:lnTo>
                    <a:pt x="30" y="16"/>
                  </a:lnTo>
                  <a:lnTo>
                    <a:pt x="30" y="17"/>
                  </a:lnTo>
                  <a:lnTo>
                    <a:pt x="29" y="19"/>
                  </a:lnTo>
                  <a:lnTo>
                    <a:pt x="28" y="21"/>
                  </a:lnTo>
                  <a:lnTo>
                    <a:pt x="26" y="23"/>
                  </a:lnTo>
                  <a:lnTo>
                    <a:pt x="24" y="24"/>
                  </a:lnTo>
                  <a:lnTo>
                    <a:pt x="21" y="26"/>
                  </a:lnTo>
                  <a:lnTo>
                    <a:pt x="17" y="27"/>
                  </a:lnTo>
                  <a:lnTo>
                    <a:pt x="13" y="27"/>
                  </a:lnTo>
                  <a:lnTo>
                    <a:pt x="5" y="26"/>
                  </a:lnTo>
                  <a:lnTo>
                    <a:pt x="1" y="25"/>
                  </a:lnTo>
                  <a:lnTo>
                    <a:pt x="0" y="25"/>
                  </a:lnTo>
                  <a:lnTo>
                    <a:pt x="0" y="26"/>
                  </a:lnTo>
                  <a:lnTo>
                    <a:pt x="3" y="28"/>
                  </a:lnTo>
                  <a:lnTo>
                    <a:pt x="5" y="30"/>
                  </a:lnTo>
                  <a:lnTo>
                    <a:pt x="7" y="34"/>
                  </a:lnTo>
                  <a:lnTo>
                    <a:pt x="11" y="36"/>
                  </a:lnTo>
                  <a:lnTo>
                    <a:pt x="15" y="38"/>
                  </a:lnTo>
                  <a:lnTo>
                    <a:pt x="19" y="39"/>
                  </a:lnTo>
                  <a:lnTo>
                    <a:pt x="23" y="38"/>
                  </a:lnTo>
                  <a:lnTo>
                    <a:pt x="29" y="35"/>
                  </a:lnTo>
                  <a:lnTo>
                    <a:pt x="32" y="32"/>
                  </a:lnTo>
                  <a:lnTo>
                    <a:pt x="33" y="30"/>
                  </a:lnTo>
                  <a:lnTo>
                    <a:pt x="33" y="29"/>
                  </a:lnTo>
                  <a:lnTo>
                    <a:pt x="54" y="0"/>
                  </a:lnTo>
                </a:path>
              </a:pathLst>
            </a:custGeom>
            <a:solidFill>
              <a:srgbClr val="000000"/>
            </a:solidFill>
            <a:ln w="12700" cap="rnd" cmpd="sng">
              <a:noFill/>
              <a:prstDash val="solid"/>
              <a:round/>
              <a:headEnd type="none" w="med" len="med"/>
              <a:tailEnd type="none" w="med" len="med"/>
            </a:ln>
            <a:effectLst/>
          </p:spPr>
          <p:txBody>
            <a:bodyPr lIns="90463" tIns="44437" rIns="90463" bIns="44437">
              <a:spAutoFit/>
            </a:bodyPr>
            <a:lstStyle/>
            <a:p>
              <a:endParaRPr lang="en-US"/>
            </a:p>
          </p:txBody>
        </p:sp>
        <p:sp>
          <p:nvSpPr>
            <p:cNvPr id="172378" name="Freeform 346"/>
            <p:cNvSpPr>
              <a:spLocks/>
            </p:cNvSpPr>
            <p:nvPr/>
          </p:nvSpPr>
          <p:spPr bwMode="auto">
            <a:xfrm>
              <a:off x="3896" y="2004"/>
              <a:ext cx="42" cy="216"/>
            </a:xfrm>
            <a:custGeom>
              <a:avLst/>
              <a:gdLst/>
              <a:ahLst/>
              <a:cxnLst>
                <a:cxn ang="0">
                  <a:pos x="60" y="0"/>
                </a:cxn>
                <a:cxn ang="0">
                  <a:pos x="33" y="19"/>
                </a:cxn>
                <a:cxn ang="0">
                  <a:pos x="33" y="20"/>
                </a:cxn>
                <a:cxn ang="0">
                  <a:pos x="32" y="22"/>
                </a:cxn>
                <a:cxn ang="0">
                  <a:pos x="31" y="24"/>
                </a:cxn>
                <a:cxn ang="0">
                  <a:pos x="29" y="26"/>
                </a:cxn>
                <a:cxn ang="0">
                  <a:pos x="27" y="28"/>
                </a:cxn>
                <a:cxn ang="0">
                  <a:pos x="23" y="30"/>
                </a:cxn>
                <a:cxn ang="0">
                  <a:pos x="19" y="31"/>
                </a:cxn>
                <a:cxn ang="0">
                  <a:pos x="14" y="31"/>
                </a:cxn>
                <a:cxn ang="0">
                  <a:pos x="6" y="30"/>
                </a:cxn>
                <a:cxn ang="0">
                  <a:pos x="1" y="29"/>
                </a:cxn>
                <a:cxn ang="0">
                  <a:pos x="0" y="29"/>
                </a:cxn>
                <a:cxn ang="0">
                  <a:pos x="0" y="30"/>
                </a:cxn>
                <a:cxn ang="0">
                  <a:pos x="3" y="32"/>
                </a:cxn>
                <a:cxn ang="0">
                  <a:pos x="5" y="35"/>
                </a:cxn>
                <a:cxn ang="0">
                  <a:pos x="8" y="39"/>
                </a:cxn>
                <a:cxn ang="0">
                  <a:pos x="12" y="42"/>
                </a:cxn>
                <a:cxn ang="0">
                  <a:pos x="17" y="44"/>
                </a:cxn>
                <a:cxn ang="0">
                  <a:pos x="21" y="45"/>
                </a:cxn>
                <a:cxn ang="0">
                  <a:pos x="25" y="44"/>
                </a:cxn>
                <a:cxn ang="0">
                  <a:pos x="32" y="40"/>
                </a:cxn>
                <a:cxn ang="0">
                  <a:pos x="36" y="37"/>
                </a:cxn>
                <a:cxn ang="0">
                  <a:pos x="37" y="35"/>
                </a:cxn>
                <a:cxn ang="0">
                  <a:pos x="37" y="34"/>
                </a:cxn>
                <a:cxn ang="0">
                  <a:pos x="60" y="0"/>
                </a:cxn>
              </a:cxnLst>
              <a:rect l="0" t="0" r="r" b="b"/>
              <a:pathLst>
                <a:path w="61" h="46">
                  <a:moveTo>
                    <a:pt x="60" y="0"/>
                  </a:moveTo>
                  <a:lnTo>
                    <a:pt x="33" y="19"/>
                  </a:lnTo>
                  <a:lnTo>
                    <a:pt x="33" y="20"/>
                  </a:lnTo>
                  <a:lnTo>
                    <a:pt x="32" y="22"/>
                  </a:lnTo>
                  <a:lnTo>
                    <a:pt x="31" y="24"/>
                  </a:lnTo>
                  <a:lnTo>
                    <a:pt x="29" y="26"/>
                  </a:lnTo>
                  <a:lnTo>
                    <a:pt x="27" y="28"/>
                  </a:lnTo>
                  <a:lnTo>
                    <a:pt x="23" y="30"/>
                  </a:lnTo>
                  <a:lnTo>
                    <a:pt x="19" y="31"/>
                  </a:lnTo>
                  <a:lnTo>
                    <a:pt x="14" y="31"/>
                  </a:lnTo>
                  <a:lnTo>
                    <a:pt x="6" y="30"/>
                  </a:lnTo>
                  <a:lnTo>
                    <a:pt x="1" y="29"/>
                  </a:lnTo>
                  <a:lnTo>
                    <a:pt x="0" y="29"/>
                  </a:lnTo>
                  <a:lnTo>
                    <a:pt x="0" y="30"/>
                  </a:lnTo>
                  <a:lnTo>
                    <a:pt x="3" y="32"/>
                  </a:lnTo>
                  <a:lnTo>
                    <a:pt x="5" y="35"/>
                  </a:lnTo>
                  <a:lnTo>
                    <a:pt x="8" y="39"/>
                  </a:lnTo>
                  <a:lnTo>
                    <a:pt x="12" y="42"/>
                  </a:lnTo>
                  <a:lnTo>
                    <a:pt x="17" y="44"/>
                  </a:lnTo>
                  <a:lnTo>
                    <a:pt x="21" y="45"/>
                  </a:lnTo>
                  <a:lnTo>
                    <a:pt x="25" y="44"/>
                  </a:lnTo>
                  <a:lnTo>
                    <a:pt x="32" y="40"/>
                  </a:lnTo>
                  <a:lnTo>
                    <a:pt x="36" y="37"/>
                  </a:lnTo>
                  <a:lnTo>
                    <a:pt x="37" y="35"/>
                  </a:lnTo>
                  <a:lnTo>
                    <a:pt x="37" y="34"/>
                  </a:lnTo>
                  <a:lnTo>
                    <a:pt x="60"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79" name="Freeform 347"/>
            <p:cNvSpPr>
              <a:spLocks/>
            </p:cNvSpPr>
            <p:nvPr/>
          </p:nvSpPr>
          <p:spPr bwMode="auto">
            <a:xfrm>
              <a:off x="3831" y="2166"/>
              <a:ext cx="223" cy="216"/>
            </a:xfrm>
            <a:custGeom>
              <a:avLst/>
              <a:gdLst/>
              <a:ahLst/>
              <a:cxnLst>
                <a:cxn ang="0">
                  <a:pos x="326" y="0"/>
                </a:cxn>
                <a:cxn ang="0">
                  <a:pos x="326" y="5"/>
                </a:cxn>
                <a:cxn ang="0">
                  <a:pos x="325" y="14"/>
                </a:cxn>
                <a:cxn ang="0">
                  <a:pos x="323" y="25"/>
                </a:cxn>
                <a:cxn ang="0">
                  <a:pos x="319" y="39"/>
                </a:cxn>
                <a:cxn ang="0">
                  <a:pos x="313" y="54"/>
                </a:cxn>
                <a:cxn ang="0">
                  <a:pos x="306" y="68"/>
                </a:cxn>
                <a:cxn ang="0">
                  <a:pos x="296" y="82"/>
                </a:cxn>
                <a:cxn ang="0">
                  <a:pos x="277" y="101"/>
                </a:cxn>
                <a:cxn ang="0">
                  <a:pos x="252" y="122"/>
                </a:cxn>
                <a:cxn ang="0">
                  <a:pos x="231" y="139"/>
                </a:cxn>
                <a:cxn ang="0">
                  <a:pos x="214" y="153"/>
                </a:cxn>
                <a:cxn ang="0">
                  <a:pos x="201" y="165"/>
                </a:cxn>
                <a:cxn ang="0">
                  <a:pos x="191" y="178"/>
                </a:cxn>
                <a:cxn ang="0">
                  <a:pos x="180" y="190"/>
                </a:cxn>
                <a:cxn ang="0">
                  <a:pos x="167" y="199"/>
                </a:cxn>
                <a:cxn ang="0">
                  <a:pos x="152" y="199"/>
                </a:cxn>
                <a:cxn ang="0">
                  <a:pos x="139" y="192"/>
                </a:cxn>
                <a:cxn ang="0">
                  <a:pos x="128" y="182"/>
                </a:cxn>
                <a:cxn ang="0">
                  <a:pos x="118" y="169"/>
                </a:cxn>
                <a:cxn ang="0">
                  <a:pos x="116" y="166"/>
                </a:cxn>
                <a:cxn ang="0">
                  <a:pos x="112" y="163"/>
                </a:cxn>
                <a:cxn ang="0">
                  <a:pos x="104" y="153"/>
                </a:cxn>
                <a:cxn ang="0">
                  <a:pos x="93" y="140"/>
                </a:cxn>
                <a:cxn ang="0">
                  <a:pos x="82" y="126"/>
                </a:cxn>
                <a:cxn ang="0">
                  <a:pos x="72" y="113"/>
                </a:cxn>
                <a:cxn ang="0">
                  <a:pos x="65" y="103"/>
                </a:cxn>
                <a:cxn ang="0">
                  <a:pos x="62" y="100"/>
                </a:cxn>
                <a:cxn ang="0">
                  <a:pos x="48" y="87"/>
                </a:cxn>
                <a:cxn ang="0">
                  <a:pos x="36" y="73"/>
                </a:cxn>
                <a:cxn ang="0">
                  <a:pos x="25" y="57"/>
                </a:cxn>
                <a:cxn ang="0">
                  <a:pos x="17" y="42"/>
                </a:cxn>
                <a:cxn ang="0">
                  <a:pos x="9" y="29"/>
                </a:cxn>
                <a:cxn ang="0">
                  <a:pos x="5" y="18"/>
                </a:cxn>
                <a:cxn ang="0">
                  <a:pos x="2" y="10"/>
                </a:cxn>
                <a:cxn ang="0">
                  <a:pos x="0" y="7"/>
                </a:cxn>
              </a:cxnLst>
              <a:rect l="0" t="0" r="r" b="b"/>
              <a:pathLst>
                <a:path w="327" h="202">
                  <a:moveTo>
                    <a:pt x="326" y="0"/>
                  </a:moveTo>
                  <a:lnTo>
                    <a:pt x="326" y="0"/>
                  </a:lnTo>
                  <a:lnTo>
                    <a:pt x="326" y="3"/>
                  </a:lnTo>
                  <a:lnTo>
                    <a:pt x="326" y="5"/>
                  </a:lnTo>
                  <a:lnTo>
                    <a:pt x="325" y="9"/>
                  </a:lnTo>
                  <a:lnTo>
                    <a:pt x="325" y="14"/>
                  </a:lnTo>
                  <a:lnTo>
                    <a:pt x="324" y="19"/>
                  </a:lnTo>
                  <a:lnTo>
                    <a:pt x="323" y="25"/>
                  </a:lnTo>
                  <a:lnTo>
                    <a:pt x="321" y="32"/>
                  </a:lnTo>
                  <a:lnTo>
                    <a:pt x="319" y="39"/>
                  </a:lnTo>
                  <a:lnTo>
                    <a:pt x="317" y="46"/>
                  </a:lnTo>
                  <a:lnTo>
                    <a:pt x="313" y="54"/>
                  </a:lnTo>
                  <a:lnTo>
                    <a:pt x="310" y="61"/>
                  </a:lnTo>
                  <a:lnTo>
                    <a:pt x="306" y="68"/>
                  </a:lnTo>
                  <a:lnTo>
                    <a:pt x="301" y="76"/>
                  </a:lnTo>
                  <a:lnTo>
                    <a:pt x="296" y="82"/>
                  </a:lnTo>
                  <a:lnTo>
                    <a:pt x="290" y="89"/>
                  </a:lnTo>
                  <a:lnTo>
                    <a:pt x="277" y="101"/>
                  </a:lnTo>
                  <a:lnTo>
                    <a:pt x="264" y="112"/>
                  </a:lnTo>
                  <a:lnTo>
                    <a:pt x="252" y="122"/>
                  </a:lnTo>
                  <a:lnTo>
                    <a:pt x="241" y="131"/>
                  </a:lnTo>
                  <a:lnTo>
                    <a:pt x="231" y="139"/>
                  </a:lnTo>
                  <a:lnTo>
                    <a:pt x="222" y="146"/>
                  </a:lnTo>
                  <a:lnTo>
                    <a:pt x="214" y="153"/>
                  </a:lnTo>
                  <a:lnTo>
                    <a:pt x="207" y="159"/>
                  </a:lnTo>
                  <a:lnTo>
                    <a:pt x="201" y="165"/>
                  </a:lnTo>
                  <a:lnTo>
                    <a:pt x="196" y="171"/>
                  </a:lnTo>
                  <a:lnTo>
                    <a:pt x="191" y="178"/>
                  </a:lnTo>
                  <a:lnTo>
                    <a:pt x="186" y="184"/>
                  </a:lnTo>
                  <a:lnTo>
                    <a:pt x="180" y="190"/>
                  </a:lnTo>
                  <a:lnTo>
                    <a:pt x="174" y="195"/>
                  </a:lnTo>
                  <a:lnTo>
                    <a:pt x="167" y="199"/>
                  </a:lnTo>
                  <a:lnTo>
                    <a:pt x="160" y="201"/>
                  </a:lnTo>
                  <a:lnTo>
                    <a:pt x="152" y="199"/>
                  </a:lnTo>
                  <a:lnTo>
                    <a:pt x="145" y="196"/>
                  </a:lnTo>
                  <a:lnTo>
                    <a:pt x="139" y="192"/>
                  </a:lnTo>
                  <a:lnTo>
                    <a:pt x="133" y="187"/>
                  </a:lnTo>
                  <a:lnTo>
                    <a:pt x="128" y="182"/>
                  </a:lnTo>
                  <a:lnTo>
                    <a:pt x="123" y="176"/>
                  </a:lnTo>
                  <a:lnTo>
                    <a:pt x="118" y="169"/>
                  </a:lnTo>
                  <a:lnTo>
                    <a:pt x="114" y="163"/>
                  </a:lnTo>
                  <a:lnTo>
                    <a:pt x="116" y="166"/>
                  </a:lnTo>
                  <a:lnTo>
                    <a:pt x="115" y="165"/>
                  </a:lnTo>
                  <a:lnTo>
                    <a:pt x="112" y="163"/>
                  </a:lnTo>
                  <a:lnTo>
                    <a:pt x="108" y="158"/>
                  </a:lnTo>
                  <a:lnTo>
                    <a:pt x="104" y="153"/>
                  </a:lnTo>
                  <a:lnTo>
                    <a:pt x="99" y="146"/>
                  </a:lnTo>
                  <a:lnTo>
                    <a:pt x="93" y="140"/>
                  </a:lnTo>
                  <a:lnTo>
                    <a:pt x="88" y="132"/>
                  </a:lnTo>
                  <a:lnTo>
                    <a:pt x="82" y="126"/>
                  </a:lnTo>
                  <a:lnTo>
                    <a:pt x="77" y="119"/>
                  </a:lnTo>
                  <a:lnTo>
                    <a:pt x="72" y="113"/>
                  </a:lnTo>
                  <a:lnTo>
                    <a:pt x="68" y="107"/>
                  </a:lnTo>
                  <a:lnTo>
                    <a:pt x="65" y="103"/>
                  </a:lnTo>
                  <a:lnTo>
                    <a:pt x="63" y="101"/>
                  </a:lnTo>
                  <a:lnTo>
                    <a:pt x="62" y="100"/>
                  </a:lnTo>
                  <a:lnTo>
                    <a:pt x="55" y="94"/>
                  </a:lnTo>
                  <a:lnTo>
                    <a:pt x="48" y="87"/>
                  </a:lnTo>
                  <a:lnTo>
                    <a:pt x="42" y="80"/>
                  </a:lnTo>
                  <a:lnTo>
                    <a:pt x="36" y="73"/>
                  </a:lnTo>
                  <a:lnTo>
                    <a:pt x="30" y="65"/>
                  </a:lnTo>
                  <a:lnTo>
                    <a:pt x="25" y="57"/>
                  </a:lnTo>
                  <a:lnTo>
                    <a:pt x="20" y="50"/>
                  </a:lnTo>
                  <a:lnTo>
                    <a:pt x="17" y="42"/>
                  </a:lnTo>
                  <a:lnTo>
                    <a:pt x="12" y="35"/>
                  </a:lnTo>
                  <a:lnTo>
                    <a:pt x="9" y="29"/>
                  </a:lnTo>
                  <a:lnTo>
                    <a:pt x="7" y="23"/>
                  </a:lnTo>
                  <a:lnTo>
                    <a:pt x="5" y="18"/>
                  </a:lnTo>
                  <a:lnTo>
                    <a:pt x="3" y="13"/>
                  </a:lnTo>
                  <a:lnTo>
                    <a:pt x="2" y="10"/>
                  </a:lnTo>
                  <a:lnTo>
                    <a:pt x="0" y="8"/>
                  </a:lnTo>
                  <a:lnTo>
                    <a:pt x="0" y="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80" name="Freeform 348"/>
            <p:cNvSpPr>
              <a:spLocks/>
            </p:cNvSpPr>
            <p:nvPr/>
          </p:nvSpPr>
          <p:spPr bwMode="auto">
            <a:xfrm>
              <a:off x="3788" y="2224"/>
              <a:ext cx="92" cy="216"/>
            </a:xfrm>
            <a:custGeom>
              <a:avLst/>
              <a:gdLst/>
              <a:ahLst/>
              <a:cxnLst>
                <a:cxn ang="0">
                  <a:pos x="0" y="36"/>
                </a:cxn>
                <a:cxn ang="0">
                  <a:pos x="0" y="36"/>
                </a:cxn>
                <a:cxn ang="0">
                  <a:pos x="11" y="29"/>
                </a:cxn>
                <a:cxn ang="0">
                  <a:pos x="22" y="22"/>
                </a:cxn>
                <a:cxn ang="0">
                  <a:pos x="34" y="17"/>
                </a:cxn>
                <a:cxn ang="0">
                  <a:pos x="45" y="12"/>
                </a:cxn>
                <a:cxn ang="0">
                  <a:pos x="57" y="9"/>
                </a:cxn>
                <a:cxn ang="0">
                  <a:pos x="68" y="6"/>
                </a:cxn>
                <a:cxn ang="0">
                  <a:pos x="79" y="4"/>
                </a:cxn>
                <a:cxn ang="0">
                  <a:pos x="89" y="2"/>
                </a:cxn>
                <a:cxn ang="0">
                  <a:pos x="98" y="1"/>
                </a:cxn>
                <a:cxn ang="0">
                  <a:pos x="107" y="0"/>
                </a:cxn>
                <a:cxn ang="0">
                  <a:pos x="115" y="0"/>
                </a:cxn>
                <a:cxn ang="0">
                  <a:pos x="121" y="0"/>
                </a:cxn>
                <a:cxn ang="0">
                  <a:pos x="127" y="0"/>
                </a:cxn>
                <a:cxn ang="0">
                  <a:pos x="131" y="0"/>
                </a:cxn>
                <a:cxn ang="0">
                  <a:pos x="133" y="0"/>
                </a:cxn>
                <a:cxn ang="0">
                  <a:pos x="134" y="0"/>
                </a:cxn>
              </a:cxnLst>
              <a:rect l="0" t="0" r="r" b="b"/>
              <a:pathLst>
                <a:path w="135" h="37">
                  <a:moveTo>
                    <a:pt x="0" y="36"/>
                  </a:moveTo>
                  <a:lnTo>
                    <a:pt x="0" y="36"/>
                  </a:lnTo>
                  <a:lnTo>
                    <a:pt x="11" y="29"/>
                  </a:lnTo>
                  <a:lnTo>
                    <a:pt x="22" y="22"/>
                  </a:lnTo>
                  <a:lnTo>
                    <a:pt x="34" y="17"/>
                  </a:lnTo>
                  <a:lnTo>
                    <a:pt x="45" y="12"/>
                  </a:lnTo>
                  <a:lnTo>
                    <a:pt x="57" y="9"/>
                  </a:lnTo>
                  <a:lnTo>
                    <a:pt x="68" y="6"/>
                  </a:lnTo>
                  <a:lnTo>
                    <a:pt x="79" y="4"/>
                  </a:lnTo>
                  <a:lnTo>
                    <a:pt x="89" y="2"/>
                  </a:lnTo>
                  <a:lnTo>
                    <a:pt x="98" y="1"/>
                  </a:lnTo>
                  <a:lnTo>
                    <a:pt x="107" y="0"/>
                  </a:lnTo>
                  <a:lnTo>
                    <a:pt x="115" y="0"/>
                  </a:lnTo>
                  <a:lnTo>
                    <a:pt x="121" y="0"/>
                  </a:lnTo>
                  <a:lnTo>
                    <a:pt x="127" y="0"/>
                  </a:lnTo>
                  <a:lnTo>
                    <a:pt x="131" y="0"/>
                  </a:lnTo>
                  <a:lnTo>
                    <a:pt x="133" y="0"/>
                  </a:lnTo>
                  <a:lnTo>
                    <a:pt x="134" y="0"/>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81" name="Freeform 349"/>
            <p:cNvSpPr>
              <a:spLocks/>
            </p:cNvSpPr>
            <p:nvPr/>
          </p:nvSpPr>
          <p:spPr bwMode="auto">
            <a:xfrm>
              <a:off x="3788" y="2235"/>
              <a:ext cx="87" cy="216"/>
            </a:xfrm>
            <a:custGeom>
              <a:avLst/>
              <a:gdLst/>
              <a:ahLst/>
              <a:cxnLst>
                <a:cxn ang="0">
                  <a:pos x="127" y="0"/>
                </a:cxn>
                <a:cxn ang="0">
                  <a:pos x="127" y="0"/>
                </a:cxn>
                <a:cxn ang="0">
                  <a:pos x="126" y="0"/>
                </a:cxn>
                <a:cxn ang="0">
                  <a:pos x="123" y="1"/>
                </a:cxn>
                <a:cxn ang="0">
                  <a:pos x="119" y="2"/>
                </a:cxn>
                <a:cxn ang="0">
                  <a:pos x="113" y="3"/>
                </a:cxn>
                <a:cxn ang="0">
                  <a:pos x="106" y="4"/>
                </a:cxn>
                <a:cxn ang="0">
                  <a:pos x="98" y="5"/>
                </a:cxn>
                <a:cxn ang="0">
                  <a:pos x="89" y="7"/>
                </a:cxn>
                <a:cxn ang="0">
                  <a:pos x="80" y="10"/>
                </a:cxn>
                <a:cxn ang="0">
                  <a:pos x="70" y="14"/>
                </a:cxn>
                <a:cxn ang="0">
                  <a:pos x="59" y="17"/>
                </a:cxn>
                <a:cxn ang="0">
                  <a:pos x="49" y="21"/>
                </a:cxn>
                <a:cxn ang="0">
                  <a:pos x="38" y="27"/>
                </a:cxn>
                <a:cxn ang="0">
                  <a:pos x="28" y="33"/>
                </a:cxn>
                <a:cxn ang="0">
                  <a:pos x="18" y="39"/>
                </a:cxn>
                <a:cxn ang="0">
                  <a:pos x="9" y="47"/>
                </a:cxn>
                <a:cxn ang="0">
                  <a:pos x="0" y="55"/>
                </a:cxn>
              </a:cxnLst>
              <a:rect l="0" t="0" r="r" b="b"/>
              <a:pathLst>
                <a:path w="128" h="56">
                  <a:moveTo>
                    <a:pt x="127" y="0"/>
                  </a:moveTo>
                  <a:lnTo>
                    <a:pt x="127" y="0"/>
                  </a:lnTo>
                  <a:lnTo>
                    <a:pt x="126" y="0"/>
                  </a:lnTo>
                  <a:lnTo>
                    <a:pt x="123" y="1"/>
                  </a:lnTo>
                  <a:lnTo>
                    <a:pt x="119" y="2"/>
                  </a:lnTo>
                  <a:lnTo>
                    <a:pt x="113" y="3"/>
                  </a:lnTo>
                  <a:lnTo>
                    <a:pt x="106" y="4"/>
                  </a:lnTo>
                  <a:lnTo>
                    <a:pt x="98" y="5"/>
                  </a:lnTo>
                  <a:lnTo>
                    <a:pt x="89" y="7"/>
                  </a:lnTo>
                  <a:lnTo>
                    <a:pt x="80" y="10"/>
                  </a:lnTo>
                  <a:lnTo>
                    <a:pt x="70" y="14"/>
                  </a:lnTo>
                  <a:lnTo>
                    <a:pt x="59" y="17"/>
                  </a:lnTo>
                  <a:lnTo>
                    <a:pt x="49" y="21"/>
                  </a:lnTo>
                  <a:lnTo>
                    <a:pt x="38" y="27"/>
                  </a:lnTo>
                  <a:lnTo>
                    <a:pt x="28" y="33"/>
                  </a:lnTo>
                  <a:lnTo>
                    <a:pt x="18" y="39"/>
                  </a:lnTo>
                  <a:lnTo>
                    <a:pt x="9" y="47"/>
                  </a:lnTo>
                  <a:lnTo>
                    <a:pt x="0" y="55"/>
                  </a:lnTo>
                </a:path>
              </a:pathLst>
            </a:custGeom>
            <a:noFill/>
            <a:ln w="12700" cap="rnd" cmpd="sng">
              <a:solidFill>
                <a:schemeClr val="bg2"/>
              </a:solidFill>
              <a:prstDash val="solid"/>
              <a:round/>
              <a:headEnd type="none" w="med" len="med"/>
              <a:tailEnd type="none" w="med" len="med"/>
            </a:ln>
            <a:effectLst/>
          </p:spPr>
          <p:txBody>
            <a:bodyPr lIns="90463" tIns="44437" rIns="90463" bIns="44437">
              <a:spAutoFit/>
            </a:bodyPr>
            <a:lstStyle/>
            <a:p>
              <a:endParaRPr lang="en-US"/>
            </a:p>
          </p:txBody>
        </p:sp>
        <p:sp>
          <p:nvSpPr>
            <p:cNvPr id="172382" name="Freeform 350"/>
            <p:cNvSpPr>
              <a:spLocks/>
            </p:cNvSpPr>
            <p:nvPr/>
          </p:nvSpPr>
          <p:spPr bwMode="auto">
            <a:xfrm>
              <a:off x="3825" y="2235"/>
              <a:ext cx="72" cy="216"/>
            </a:xfrm>
            <a:custGeom>
              <a:avLst/>
              <a:gdLst/>
              <a:ahLst/>
              <a:cxnLst>
                <a:cxn ang="0">
                  <a:pos x="105" y="0"/>
                </a:cxn>
                <a:cxn ang="0">
                  <a:pos x="105" y="0"/>
                </a:cxn>
                <a:cxn ang="0">
                  <a:pos x="104" y="0"/>
                </a:cxn>
                <a:cxn ang="0">
                  <a:pos x="102" y="2"/>
                </a:cxn>
                <a:cxn ang="0">
                  <a:pos x="98" y="3"/>
                </a:cxn>
                <a:cxn ang="0">
                  <a:pos x="92" y="5"/>
                </a:cxn>
                <a:cxn ang="0">
                  <a:pos x="86" y="7"/>
                </a:cxn>
                <a:cxn ang="0">
                  <a:pos x="79" y="9"/>
                </a:cxn>
                <a:cxn ang="0">
                  <a:pos x="71" y="12"/>
                </a:cxn>
                <a:cxn ang="0">
                  <a:pos x="62" y="16"/>
                </a:cxn>
                <a:cxn ang="0">
                  <a:pos x="54" y="19"/>
                </a:cxn>
                <a:cxn ang="0">
                  <a:pos x="44" y="23"/>
                </a:cxn>
                <a:cxn ang="0">
                  <a:pos x="36" y="28"/>
                </a:cxn>
                <a:cxn ang="0">
                  <a:pos x="27" y="33"/>
                </a:cxn>
                <a:cxn ang="0">
                  <a:pos x="19" y="38"/>
                </a:cxn>
                <a:cxn ang="0">
                  <a:pos x="12" y="43"/>
                </a:cxn>
                <a:cxn ang="0">
                  <a:pos x="5" y="49"/>
                </a:cxn>
                <a:cxn ang="0">
                  <a:pos x="0" y="55"/>
                </a:cxn>
              </a:cxnLst>
              <a:rect l="0" t="0" r="r" b="b"/>
              <a:pathLst>
                <a:path w="106" h="56">
                  <a:moveTo>
                    <a:pt x="105" y="0"/>
                  </a:moveTo>
                  <a:lnTo>
                    <a:pt x="105" y="0"/>
                  </a:lnTo>
                  <a:lnTo>
                    <a:pt x="104" y="0"/>
                  </a:lnTo>
                  <a:lnTo>
                    <a:pt x="102" y="2"/>
                  </a:lnTo>
                  <a:lnTo>
                    <a:pt x="98" y="3"/>
                  </a:lnTo>
                  <a:lnTo>
                    <a:pt x="92" y="5"/>
                  </a:lnTo>
                  <a:lnTo>
                    <a:pt x="86" y="7"/>
                  </a:lnTo>
                  <a:lnTo>
                    <a:pt x="79" y="9"/>
                  </a:lnTo>
                  <a:lnTo>
                    <a:pt x="71" y="12"/>
                  </a:lnTo>
                  <a:lnTo>
                    <a:pt x="62" y="16"/>
                  </a:lnTo>
                  <a:lnTo>
                    <a:pt x="54" y="19"/>
                  </a:lnTo>
                  <a:lnTo>
                    <a:pt x="44" y="23"/>
                  </a:lnTo>
                  <a:lnTo>
                    <a:pt x="36" y="28"/>
                  </a:lnTo>
                  <a:lnTo>
                    <a:pt x="27" y="33"/>
                  </a:lnTo>
                  <a:lnTo>
                    <a:pt x="19" y="38"/>
                  </a:lnTo>
                  <a:lnTo>
                    <a:pt x="12" y="43"/>
                  </a:lnTo>
                  <a:lnTo>
                    <a:pt x="5" y="49"/>
                  </a:lnTo>
                  <a:lnTo>
                    <a:pt x="0" y="55"/>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83" name="Freeform 351"/>
            <p:cNvSpPr>
              <a:spLocks/>
            </p:cNvSpPr>
            <p:nvPr/>
          </p:nvSpPr>
          <p:spPr bwMode="auto">
            <a:xfrm>
              <a:off x="3876" y="2242"/>
              <a:ext cx="28" cy="216"/>
            </a:xfrm>
            <a:custGeom>
              <a:avLst/>
              <a:gdLst/>
              <a:ahLst/>
              <a:cxnLst>
                <a:cxn ang="0">
                  <a:pos x="40" y="0"/>
                </a:cxn>
                <a:cxn ang="0">
                  <a:pos x="40" y="0"/>
                </a:cxn>
                <a:cxn ang="0">
                  <a:pos x="39" y="0"/>
                </a:cxn>
                <a:cxn ang="0">
                  <a:pos x="37" y="2"/>
                </a:cxn>
                <a:cxn ang="0">
                  <a:pos x="33" y="4"/>
                </a:cxn>
                <a:cxn ang="0">
                  <a:pos x="27" y="8"/>
                </a:cxn>
                <a:cxn ang="0">
                  <a:pos x="21" y="12"/>
                </a:cxn>
                <a:cxn ang="0">
                  <a:pos x="14" y="16"/>
                </a:cxn>
                <a:cxn ang="0">
                  <a:pos x="7" y="23"/>
                </a:cxn>
                <a:cxn ang="0">
                  <a:pos x="0" y="29"/>
                </a:cxn>
              </a:cxnLst>
              <a:rect l="0" t="0" r="r" b="b"/>
              <a:pathLst>
                <a:path w="41" h="30">
                  <a:moveTo>
                    <a:pt x="40" y="0"/>
                  </a:moveTo>
                  <a:lnTo>
                    <a:pt x="40" y="0"/>
                  </a:lnTo>
                  <a:lnTo>
                    <a:pt x="39" y="0"/>
                  </a:lnTo>
                  <a:lnTo>
                    <a:pt x="37" y="2"/>
                  </a:lnTo>
                  <a:lnTo>
                    <a:pt x="33" y="4"/>
                  </a:lnTo>
                  <a:lnTo>
                    <a:pt x="27" y="8"/>
                  </a:lnTo>
                  <a:lnTo>
                    <a:pt x="21" y="12"/>
                  </a:lnTo>
                  <a:lnTo>
                    <a:pt x="14" y="16"/>
                  </a:lnTo>
                  <a:lnTo>
                    <a:pt x="7" y="23"/>
                  </a:lnTo>
                  <a:lnTo>
                    <a:pt x="0" y="29"/>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84" name="Line 352"/>
            <p:cNvSpPr>
              <a:spLocks noChangeShapeType="1"/>
            </p:cNvSpPr>
            <p:nvPr/>
          </p:nvSpPr>
          <p:spPr bwMode="auto">
            <a:xfrm flipV="1">
              <a:off x="3904" y="2241"/>
              <a:ext cx="12" cy="33"/>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85" name="Line 353"/>
            <p:cNvSpPr>
              <a:spLocks noChangeShapeType="1"/>
            </p:cNvSpPr>
            <p:nvPr/>
          </p:nvSpPr>
          <p:spPr bwMode="auto">
            <a:xfrm>
              <a:off x="3936" y="2256"/>
              <a:ext cx="3" cy="51"/>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86" name="Line 354"/>
            <p:cNvSpPr>
              <a:spLocks noChangeShapeType="1"/>
            </p:cNvSpPr>
            <p:nvPr/>
          </p:nvSpPr>
          <p:spPr bwMode="auto">
            <a:xfrm>
              <a:off x="3953" y="2259"/>
              <a:ext cx="3" cy="15"/>
            </a:xfrm>
            <a:prstGeom prst="line">
              <a:avLst/>
            </a:prstGeom>
            <a:noFill/>
            <a:ln w="12700">
              <a:solidFill>
                <a:srgbClr val="000000"/>
              </a:solidFill>
              <a:round/>
              <a:headEnd/>
              <a:tailEnd/>
            </a:ln>
            <a:effectLst/>
          </p:spPr>
          <p:txBody>
            <a:bodyPr lIns="90463" tIns="44437" rIns="90463" bIns="44437">
              <a:spAutoFit/>
            </a:bodyPr>
            <a:lstStyle/>
            <a:p>
              <a:endParaRPr lang="en-US"/>
            </a:p>
          </p:txBody>
        </p:sp>
        <p:sp>
          <p:nvSpPr>
            <p:cNvPr id="172387" name="Freeform 355"/>
            <p:cNvSpPr>
              <a:spLocks/>
            </p:cNvSpPr>
            <p:nvPr/>
          </p:nvSpPr>
          <p:spPr bwMode="auto">
            <a:xfrm>
              <a:off x="3974" y="2244"/>
              <a:ext cx="17" cy="216"/>
            </a:xfrm>
            <a:custGeom>
              <a:avLst/>
              <a:gdLst/>
              <a:ahLst/>
              <a:cxnLst>
                <a:cxn ang="0">
                  <a:pos x="0" y="0"/>
                </a:cxn>
                <a:cxn ang="0">
                  <a:pos x="0" y="0"/>
                </a:cxn>
                <a:cxn ang="0">
                  <a:pos x="2" y="1"/>
                </a:cxn>
                <a:cxn ang="0">
                  <a:pos x="4" y="1"/>
                </a:cxn>
                <a:cxn ang="0">
                  <a:pos x="7" y="3"/>
                </a:cxn>
                <a:cxn ang="0">
                  <a:pos x="11" y="6"/>
                </a:cxn>
                <a:cxn ang="0">
                  <a:pos x="15" y="10"/>
                </a:cxn>
                <a:cxn ang="0">
                  <a:pos x="20" y="15"/>
                </a:cxn>
                <a:cxn ang="0">
                  <a:pos x="25" y="22"/>
                </a:cxn>
              </a:cxnLst>
              <a:rect l="0" t="0" r="r" b="b"/>
              <a:pathLst>
                <a:path w="26" h="23">
                  <a:moveTo>
                    <a:pt x="0" y="0"/>
                  </a:moveTo>
                  <a:lnTo>
                    <a:pt x="0" y="0"/>
                  </a:lnTo>
                  <a:lnTo>
                    <a:pt x="2" y="1"/>
                  </a:lnTo>
                  <a:lnTo>
                    <a:pt x="4" y="1"/>
                  </a:lnTo>
                  <a:lnTo>
                    <a:pt x="7" y="3"/>
                  </a:lnTo>
                  <a:lnTo>
                    <a:pt x="11" y="6"/>
                  </a:lnTo>
                  <a:lnTo>
                    <a:pt x="15" y="10"/>
                  </a:lnTo>
                  <a:lnTo>
                    <a:pt x="20" y="15"/>
                  </a:lnTo>
                  <a:lnTo>
                    <a:pt x="25" y="2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88" name="Freeform 356"/>
            <p:cNvSpPr>
              <a:spLocks/>
            </p:cNvSpPr>
            <p:nvPr/>
          </p:nvSpPr>
          <p:spPr bwMode="auto">
            <a:xfrm>
              <a:off x="3978" y="2228"/>
              <a:ext cx="63" cy="216"/>
            </a:xfrm>
            <a:custGeom>
              <a:avLst/>
              <a:gdLst/>
              <a:ahLst/>
              <a:cxnLst>
                <a:cxn ang="0">
                  <a:pos x="0" y="0"/>
                </a:cxn>
                <a:cxn ang="0">
                  <a:pos x="0" y="0"/>
                </a:cxn>
                <a:cxn ang="0">
                  <a:pos x="1" y="1"/>
                </a:cxn>
                <a:cxn ang="0">
                  <a:pos x="3" y="1"/>
                </a:cxn>
                <a:cxn ang="0">
                  <a:pos x="6" y="3"/>
                </a:cxn>
                <a:cxn ang="0">
                  <a:pos x="10" y="4"/>
                </a:cxn>
                <a:cxn ang="0">
                  <a:pos x="16" y="7"/>
                </a:cxn>
                <a:cxn ang="0">
                  <a:pos x="21" y="9"/>
                </a:cxn>
                <a:cxn ang="0">
                  <a:pos x="28" y="13"/>
                </a:cxn>
                <a:cxn ang="0">
                  <a:pos x="35" y="16"/>
                </a:cxn>
                <a:cxn ang="0">
                  <a:pos x="42" y="20"/>
                </a:cxn>
                <a:cxn ang="0">
                  <a:pos x="49" y="25"/>
                </a:cxn>
                <a:cxn ang="0">
                  <a:pos x="57" y="29"/>
                </a:cxn>
                <a:cxn ang="0">
                  <a:pos x="64" y="34"/>
                </a:cxn>
                <a:cxn ang="0">
                  <a:pos x="71" y="40"/>
                </a:cxn>
                <a:cxn ang="0">
                  <a:pos x="78" y="45"/>
                </a:cxn>
                <a:cxn ang="0">
                  <a:pos x="85" y="51"/>
                </a:cxn>
                <a:cxn ang="0">
                  <a:pos x="91" y="57"/>
                </a:cxn>
              </a:cxnLst>
              <a:rect l="0" t="0" r="r" b="b"/>
              <a:pathLst>
                <a:path w="92" h="58">
                  <a:moveTo>
                    <a:pt x="0" y="0"/>
                  </a:moveTo>
                  <a:lnTo>
                    <a:pt x="0" y="0"/>
                  </a:lnTo>
                  <a:lnTo>
                    <a:pt x="1" y="1"/>
                  </a:lnTo>
                  <a:lnTo>
                    <a:pt x="3" y="1"/>
                  </a:lnTo>
                  <a:lnTo>
                    <a:pt x="6" y="3"/>
                  </a:lnTo>
                  <a:lnTo>
                    <a:pt x="10" y="4"/>
                  </a:lnTo>
                  <a:lnTo>
                    <a:pt x="16" y="7"/>
                  </a:lnTo>
                  <a:lnTo>
                    <a:pt x="21" y="9"/>
                  </a:lnTo>
                  <a:lnTo>
                    <a:pt x="28" y="13"/>
                  </a:lnTo>
                  <a:lnTo>
                    <a:pt x="35" y="16"/>
                  </a:lnTo>
                  <a:lnTo>
                    <a:pt x="42" y="20"/>
                  </a:lnTo>
                  <a:lnTo>
                    <a:pt x="49" y="25"/>
                  </a:lnTo>
                  <a:lnTo>
                    <a:pt x="57" y="29"/>
                  </a:lnTo>
                  <a:lnTo>
                    <a:pt x="64" y="34"/>
                  </a:lnTo>
                  <a:lnTo>
                    <a:pt x="71" y="40"/>
                  </a:lnTo>
                  <a:lnTo>
                    <a:pt x="78" y="45"/>
                  </a:lnTo>
                  <a:lnTo>
                    <a:pt x="85" y="51"/>
                  </a:lnTo>
                  <a:lnTo>
                    <a:pt x="91" y="57"/>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89" name="Freeform 357"/>
            <p:cNvSpPr>
              <a:spLocks/>
            </p:cNvSpPr>
            <p:nvPr/>
          </p:nvSpPr>
          <p:spPr bwMode="auto">
            <a:xfrm>
              <a:off x="4010" y="2230"/>
              <a:ext cx="68" cy="216"/>
            </a:xfrm>
            <a:custGeom>
              <a:avLst/>
              <a:gdLst/>
              <a:ahLst/>
              <a:cxnLst>
                <a:cxn ang="0">
                  <a:pos x="0" y="0"/>
                </a:cxn>
                <a:cxn ang="0">
                  <a:pos x="0" y="0"/>
                </a:cxn>
                <a:cxn ang="0">
                  <a:pos x="2" y="0"/>
                </a:cxn>
                <a:cxn ang="0">
                  <a:pos x="6" y="0"/>
                </a:cxn>
                <a:cxn ang="0">
                  <a:pos x="10" y="0"/>
                </a:cxn>
                <a:cxn ang="0">
                  <a:pos x="14" y="1"/>
                </a:cxn>
                <a:cxn ang="0">
                  <a:pos x="20" y="2"/>
                </a:cxn>
                <a:cxn ang="0">
                  <a:pos x="27" y="3"/>
                </a:cxn>
                <a:cxn ang="0">
                  <a:pos x="34" y="4"/>
                </a:cxn>
                <a:cxn ang="0">
                  <a:pos x="42" y="6"/>
                </a:cxn>
                <a:cxn ang="0">
                  <a:pos x="49" y="9"/>
                </a:cxn>
                <a:cxn ang="0">
                  <a:pos x="57" y="11"/>
                </a:cxn>
                <a:cxn ang="0">
                  <a:pos x="66" y="15"/>
                </a:cxn>
                <a:cxn ang="0">
                  <a:pos x="74" y="19"/>
                </a:cxn>
                <a:cxn ang="0">
                  <a:pos x="82" y="24"/>
                </a:cxn>
                <a:cxn ang="0">
                  <a:pos x="90" y="29"/>
                </a:cxn>
                <a:cxn ang="0">
                  <a:pos x="98" y="36"/>
                </a:cxn>
              </a:cxnLst>
              <a:rect l="0" t="0" r="r" b="b"/>
              <a:pathLst>
                <a:path w="99" h="37">
                  <a:moveTo>
                    <a:pt x="0" y="0"/>
                  </a:moveTo>
                  <a:lnTo>
                    <a:pt x="0" y="0"/>
                  </a:lnTo>
                  <a:lnTo>
                    <a:pt x="2" y="0"/>
                  </a:lnTo>
                  <a:lnTo>
                    <a:pt x="6" y="0"/>
                  </a:lnTo>
                  <a:lnTo>
                    <a:pt x="10" y="0"/>
                  </a:lnTo>
                  <a:lnTo>
                    <a:pt x="14" y="1"/>
                  </a:lnTo>
                  <a:lnTo>
                    <a:pt x="20" y="2"/>
                  </a:lnTo>
                  <a:lnTo>
                    <a:pt x="27" y="3"/>
                  </a:lnTo>
                  <a:lnTo>
                    <a:pt x="34" y="4"/>
                  </a:lnTo>
                  <a:lnTo>
                    <a:pt x="42" y="6"/>
                  </a:lnTo>
                  <a:lnTo>
                    <a:pt x="49" y="9"/>
                  </a:lnTo>
                  <a:lnTo>
                    <a:pt x="57" y="11"/>
                  </a:lnTo>
                  <a:lnTo>
                    <a:pt x="66" y="15"/>
                  </a:lnTo>
                  <a:lnTo>
                    <a:pt x="74" y="19"/>
                  </a:lnTo>
                  <a:lnTo>
                    <a:pt x="82" y="24"/>
                  </a:lnTo>
                  <a:lnTo>
                    <a:pt x="90" y="29"/>
                  </a:lnTo>
                  <a:lnTo>
                    <a:pt x="98" y="36"/>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90" name="Freeform 358"/>
            <p:cNvSpPr>
              <a:spLocks/>
            </p:cNvSpPr>
            <p:nvPr/>
          </p:nvSpPr>
          <p:spPr bwMode="auto">
            <a:xfrm>
              <a:off x="4027" y="2221"/>
              <a:ext cx="113" cy="216"/>
            </a:xfrm>
            <a:custGeom>
              <a:avLst/>
              <a:gdLst/>
              <a:ahLst/>
              <a:cxnLst>
                <a:cxn ang="0">
                  <a:pos x="0" y="1"/>
                </a:cxn>
                <a:cxn ang="0">
                  <a:pos x="0" y="1"/>
                </a:cxn>
                <a:cxn ang="0">
                  <a:pos x="1" y="1"/>
                </a:cxn>
                <a:cxn ang="0">
                  <a:pos x="4" y="1"/>
                </a:cxn>
                <a:cxn ang="0">
                  <a:pos x="9" y="0"/>
                </a:cxn>
                <a:cxn ang="0">
                  <a:pos x="14" y="1"/>
                </a:cxn>
                <a:cxn ang="0">
                  <a:pos x="22" y="1"/>
                </a:cxn>
                <a:cxn ang="0">
                  <a:pos x="31" y="1"/>
                </a:cxn>
                <a:cxn ang="0">
                  <a:pos x="41" y="3"/>
                </a:cxn>
                <a:cxn ang="0">
                  <a:pos x="52" y="4"/>
                </a:cxn>
                <a:cxn ang="0">
                  <a:pos x="64" y="6"/>
                </a:cxn>
                <a:cxn ang="0">
                  <a:pos x="77" y="10"/>
                </a:cxn>
                <a:cxn ang="0">
                  <a:pos x="90" y="14"/>
                </a:cxn>
                <a:cxn ang="0">
                  <a:pos x="104" y="19"/>
                </a:cxn>
                <a:cxn ang="0">
                  <a:pos x="119" y="25"/>
                </a:cxn>
                <a:cxn ang="0">
                  <a:pos x="133" y="33"/>
                </a:cxn>
                <a:cxn ang="0">
                  <a:pos x="148" y="41"/>
                </a:cxn>
                <a:cxn ang="0">
                  <a:pos x="163" y="51"/>
                </a:cxn>
              </a:cxnLst>
              <a:rect l="0" t="0" r="r" b="b"/>
              <a:pathLst>
                <a:path w="164" h="52">
                  <a:moveTo>
                    <a:pt x="0" y="1"/>
                  </a:moveTo>
                  <a:lnTo>
                    <a:pt x="0" y="1"/>
                  </a:lnTo>
                  <a:lnTo>
                    <a:pt x="1" y="1"/>
                  </a:lnTo>
                  <a:lnTo>
                    <a:pt x="4" y="1"/>
                  </a:lnTo>
                  <a:lnTo>
                    <a:pt x="9" y="0"/>
                  </a:lnTo>
                  <a:lnTo>
                    <a:pt x="14" y="1"/>
                  </a:lnTo>
                  <a:lnTo>
                    <a:pt x="22" y="1"/>
                  </a:lnTo>
                  <a:lnTo>
                    <a:pt x="31" y="1"/>
                  </a:lnTo>
                  <a:lnTo>
                    <a:pt x="41" y="3"/>
                  </a:lnTo>
                  <a:lnTo>
                    <a:pt x="52" y="4"/>
                  </a:lnTo>
                  <a:lnTo>
                    <a:pt x="64" y="6"/>
                  </a:lnTo>
                  <a:lnTo>
                    <a:pt x="77" y="10"/>
                  </a:lnTo>
                  <a:lnTo>
                    <a:pt x="90" y="14"/>
                  </a:lnTo>
                  <a:lnTo>
                    <a:pt x="104" y="19"/>
                  </a:lnTo>
                  <a:lnTo>
                    <a:pt x="119" y="25"/>
                  </a:lnTo>
                  <a:lnTo>
                    <a:pt x="133" y="33"/>
                  </a:lnTo>
                  <a:lnTo>
                    <a:pt x="148" y="41"/>
                  </a:lnTo>
                  <a:lnTo>
                    <a:pt x="163" y="51"/>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91" name="Freeform 359"/>
            <p:cNvSpPr>
              <a:spLocks/>
            </p:cNvSpPr>
            <p:nvPr/>
          </p:nvSpPr>
          <p:spPr bwMode="auto">
            <a:xfrm>
              <a:off x="3822" y="2158"/>
              <a:ext cx="26" cy="216"/>
            </a:xfrm>
            <a:custGeom>
              <a:avLst/>
              <a:gdLst/>
              <a:ahLst/>
              <a:cxnLst>
                <a:cxn ang="0">
                  <a:pos x="37" y="8"/>
                </a:cxn>
                <a:cxn ang="0">
                  <a:pos x="37" y="8"/>
                </a:cxn>
                <a:cxn ang="0">
                  <a:pos x="35" y="7"/>
                </a:cxn>
                <a:cxn ang="0">
                  <a:pos x="31" y="5"/>
                </a:cxn>
                <a:cxn ang="0">
                  <a:pos x="25" y="2"/>
                </a:cxn>
                <a:cxn ang="0">
                  <a:pos x="19" y="0"/>
                </a:cxn>
                <a:cxn ang="0">
                  <a:pos x="12" y="1"/>
                </a:cxn>
                <a:cxn ang="0">
                  <a:pos x="6" y="4"/>
                </a:cxn>
                <a:cxn ang="0">
                  <a:pos x="2" y="10"/>
                </a:cxn>
                <a:cxn ang="0">
                  <a:pos x="0" y="22"/>
                </a:cxn>
              </a:cxnLst>
              <a:rect l="0" t="0" r="r" b="b"/>
              <a:pathLst>
                <a:path w="38" h="23">
                  <a:moveTo>
                    <a:pt x="37" y="8"/>
                  </a:moveTo>
                  <a:lnTo>
                    <a:pt x="37" y="8"/>
                  </a:lnTo>
                  <a:lnTo>
                    <a:pt x="35" y="7"/>
                  </a:lnTo>
                  <a:lnTo>
                    <a:pt x="31" y="5"/>
                  </a:lnTo>
                  <a:lnTo>
                    <a:pt x="25" y="2"/>
                  </a:lnTo>
                  <a:lnTo>
                    <a:pt x="19" y="0"/>
                  </a:lnTo>
                  <a:lnTo>
                    <a:pt x="12" y="1"/>
                  </a:lnTo>
                  <a:lnTo>
                    <a:pt x="6" y="4"/>
                  </a:lnTo>
                  <a:lnTo>
                    <a:pt x="2" y="10"/>
                  </a:lnTo>
                  <a:lnTo>
                    <a:pt x="0" y="22"/>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92" name="Freeform 360"/>
            <p:cNvSpPr>
              <a:spLocks/>
            </p:cNvSpPr>
            <p:nvPr/>
          </p:nvSpPr>
          <p:spPr bwMode="auto">
            <a:xfrm>
              <a:off x="4039" y="2150"/>
              <a:ext cx="25" cy="216"/>
            </a:xfrm>
            <a:custGeom>
              <a:avLst/>
              <a:gdLst/>
              <a:ahLst/>
              <a:cxnLst>
                <a:cxn ang="0">
                  <a:pos x="0" y="8"/>
                </a:cxn>
                <a:cxn ang="0">
                  <a:pos x="0" y="8"/>
                </a:cxn>
                <a:cxn ang="0">
                  <a:pos x="1" y="7"/>
                </a:cxn>
                <a:cxn ang="0">
                  <a:pos x="5" y="5"/>
                </a:cxn>
                <a:cxn ang="0">
                  <a:pos x="11" y="2"/>
                </a:cxn>
                <a:cxn ang="0">
                  <a:pos x="18" y="0"/>
                </a:cxn>
                <a:cxn ang="0">
                  <a:pos x="24" y="0"/>
                </a:cxn>
                <a:cxn ang="0">
                  <a:pos x="30" y="3"/>
                </a:cxn>
                <a:cxn ang="0">
                  <a:pos x="34" y="11"/>
                </a:cxn>
                <a:cxn ang="0">
                  <a:pos x="36" y="23"/>
                </a:cxn>
              </a:cxnLst>
              <a:rect l="0" t="0" r="r" b="b"/>
              <a:pathLst>
                <a:path w="37" h="24">
                  <a:moveTo>
                    <a:pt x="0" y="8"/>
                  </a:moveTo>
                  <a:lnTo>
                    <a:pt x="0" y="8"/>
                  </a:lnTo>
                  <a:lnTo>
                    <a:pt x="1" y="7"/>
                  </a:lnTo>
                  <a:lnTo>
                    <a:pt x="5" y="5"/>
                  </a:lnTo>
                  <a:lnTo>
                    <a:pt x="11" y="2"/>
                  </a:lnTo>
                  <a:lnTo>
                    <a:pt x="18" y="0"/>
                  </a:lnTo>
                  <a:lnTo>
                    <a:pt x="24" y="0"/>
                  </a:lnTo>
                  <a:lnTo>
                    <a:pt x="30" y="3"/>
                  </a:lnTo>
                  <a:lnTo>
                    <a:pt x="34" y="11"/>
                  </a:lnTo>
                  <a:lnTo>
                    <a:pt x="36" y="23"/>
                  </a:lnTo>
                </a:path>
              </a:pathLst>
            </a:custGeom>
            <a:noFill/>
            <a:ln w="12700" cap="rnd" cmpd="sng">
              <a:solidFill>
                <a:srgbClr val="000000"/>
              </a:solidFill>
              <a:prstDash val="solid"/>
              <a:round/>
              <a:headEnd type="none" w="med" len="med"/>
              <a:tailEnd type="none" w="med" len="med"/>
            </a:ln>
            <a:effectLst/>
          </p:spPr>
          <p:txBody>
            <a:bodyPr lIns="90463" tIns="44437" rIns="90463" bIns="44437">
              <a:spAutoFit/>
            </a:bodyPr>
            <a:lstStyle/>
            <a:p>
              <a:endParaRPr lang="en-US"/>
            </a:p>
          </p:txBody>
        </p:sp>
        <p:sp>
          <p:nvSpPr>
            <p:cNvPr id="172393" name="Rectangle 361"/>
            <p:cNvSpPr>
              <a:spLocks noChangeArrowheads="1"/>
            </p:cNvSpPr>
            <p:nvPr/>
          </p:nvSpPr>
          <p:spPr bwMode="auto">
            <a:xfrm>
              <a:off x="3628" y="1423"/>
              <a:ext cx="646" cy="216"/>
            </a:xfrm>
            <a:prstGeom prst="rect">
              <a:avLst/>
            </a:prstGeom>
            <a:noFill/>
            <a:ln w="12700">
              <a:noFill/>
              <a:miter lim="800000"/>
              <a:headEnd/>
              <a:tailEnd/>
            </a:ln>
            <a:effectLst/>
          </p:spPr>
          <p:txBody>
            <a:bodyPr lIns="90463" tIns="44437" rIns="90463" bIns="44437">
              <a:spAutoFit/>
            </a:bodyPr>
            <a:lstStyle/>
            <a:p>
              <a:pPr algn="ctr">
                <a:spcBef>
                  <a:spcPct val="50000"/>
                </a:spcBef>
              </a:pPr>
              <a:r>
                <a:rPr lang="en-US" b="1">
                  <a:solidFill>
                    <a:srgbClr val="FC0128"/>
                  </a:solidFill>
                  <a:effectLst>
                    <a:outerShdw blurRad="38100" dist="38100" dir="2700000" algn="tl">
                      <a:srgbClr val="000000"/>
                    </a:outerShdw>
                  </a:effectLst>
                  <a:latin typeface="Arial" pitchFamily="34" charset="0"/>
                </a:rPr>
                <a:t>Sales</a:t>
              </a:r>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lIns="100008" tIns="50004" rIns="100008" bIns="50004"/>
          <a:lstStyle/>
          <a:p>
            <a:r>
              <a:rPr lang="en-US" dirty="0"/>
              <a:t>4-</a:t>
            </a:r>
            <a:fld id="{903CECFF-D81C-470C-85E4-3B3CEF64DD4B}" type="slidenum">
              <a:rPr lang="en-US"/>
              <a:pPr/>
              <a:t>19</a:t>
            </a:fld>
            <a:endParaRPr lang="en-US" sz="1400" dirty="0"/>
          </a:p>
        </p:txBody>
      </p:sp>
      <p:sp>
        <p:nvSpPr>
          <p:cNvPr id="174082" name="Rectangle 2"/>
          <p:cNvSpPr>
            <a:spLocks noGrp="1" noChangeArrowheads="1"/>
          </p:cNvSpPr>
          <p:nvPr>
            <p:ph type="title"/>
          </p:nvPr>
        </p:nvSpPr>
        <p:spPr>
          <a:xfrm>
            <a:off x="1372306" y="533400"/>
            <a:ext cx="7771694" cy="816429"/>
          </a:xfrm>
        </p:spPr>
        <p:txBody>
          <a:bodyPr lIns="99994" tIns="49997" rIns="99994" bIns="49997" anchor="t">
            <a:normAutofit/>
          </a:bodyPr>
          <a:lstStyle/>
          <a:p>
            <a:pPr algn="ctr"/>
            <a:r>
              <a:rPr lang="en-US" sz="4000" dirty="0">
                <a:latin typeface="Cambria" pitchFamily="18" charset="0"/>
              </a:rPr>
              <a:t>Delphi Method</a:t>
            </a:r>
          </a:p>
        </p:txBody>
      </p:sp>
      <p:sp>
        <p:nvSpPr>
          <p:cNvPr id="174083" name="Rectangle 3"/>
          <p:cNvSpPr>
            <a:spLocks noGrp="1" noChangeArrowheads="1"/>
          </p:cNvSpPr>
          <p:nvPr>
            <p:ph type="body" idx="1"/>
          </p:nvPr>
        </p:nvSpPr>
        <p:spPr>
          <a:xfrm>
            <a:off x="1143000" y="1752600"/>
            <a:ext cx="4572000" cy="4114460"/>
          </a:xfrm>
          <a:noFill/>
          <a:ln/>
        </p:spPr>
        <p:txBody>
          <a:bodyPr lIns="91415" tIns="45707" rIns="91415" bIns="45707">
            <a:normAutofit/>
          </a:bodyPr>
          <a:lstStyle/>
          <a:p>
            <a:r>
              <a:rPr lang="en-US" sz="2400" dirty="0">
                <a:latin typeface="Cambria" pitchFamily="18" charset="0"/>
              </a:rPr>
              <a:t>Iterative group process.</a:t>
            </a:r>
          </a:p>
          <a:p>
            <a:r>
              <a:rPr lang="en-US" sz="2400" dirty="0">
                <a:latin typeface="Cambria" pitchFamily="18" charset="0"/>
              </a:rPr>
              <a:t>3 types of people:</a:t>
            </a:r>
          </a:p>
          <a:p>
            <a:pPr lvl="1"/>
            <a:r>
              <a:rPr lang="en-US" sz="2400" dirty="0">
                <a:latin typeface="Cambria" pitchFamily="18" charset="0"/>
              </a:rPr>
              <a:t>Decision makers.</a:t>
            </a:r>
          </a:p>
          <a:p>
            <a:pPr lvl="1"/>
            <a:r>
              <a:rPr lang="en-US" sz="2400" dirty="0">
                <a:latin typeface="Cambria" pitchFamily="18" charset="0"/>
              </a:rPr>
              <a:t>Staff.</a:t>
            </a:r>
          </a:p>
          <a:p>
            <a:pPr lvl="1"/>
            <a:r>
              <a:rPr lang="en-US" sz="2400" dirty="0">
                <a:latin typeface="Cambria" pitchFamily="18" charset="0"/>
              </a:rPr>
              <a:t>Respondents.</a:t>
            </a:r>
          </a:p>
          <a:p>
            <a:pPr lvl="1">
              <a:buClr>
                <a:schemeClr val="tx1"/>
              </a:buClr>
              <a:buFontTx/>
              <a:buChar char="+"/>
            </a:pPr>
            <a:endParaRPr lang="en-US" sz="2400" dirty="0">
              <a:latin typeface="Cambria" pitchFamily="18" charset="0"/>
            </a:endParaRPr>
          </a:p>
          <a:p>
            <a:pPr>
              <a:buClr>
                <a:schemeClr val="tx1"/>
              </a:buClr>
              <a:buFontTx/>
              <a:buChar char="+"/>
            </a:pPr>
            <a:r>
              <a:rPr lang="en-US" sz="2400" dirty="0">
                <a:latin typeface="Cambria" pitchFamily="18" charset="0"/>
              </a:rPr>
              <a:t>Reduces ‘group-think’.</a:t>
            </a:r>
          </a:p>
          <a:p>
            <a:pPr>
              <a:buClr>
                <a:schemeClr val="tx1"/>
              </a:buClr>
              <a:buFontTx/>
              <a:buChar char="-"/>
            </a:pPr>
            <a:r>
              <a:rPr lang="en-US" sz="2400" dirty="0">
                <a:latin typeface="Cambria" pitchFamily="18" charset="0"/>
              </a:rPr>
              <a:t>Takes time.</a:t>
            </a:r>
          </a:p>
        </p:txBody>
      </p:sp>
      <p:grpSp>
        <p:nvGrpSpPr>
          <p:cNvPr id="2" name="Group 20"/>
          <p:cNvGrpSpPr>
            <a:grpSpLocks/>
          </p:cNvGrpSpPr>
          <p:nvPr/>
        </p:nvGrpSpPr>
        <p:grpSpPr bwMode="auto">
          <a:xfrm>
            <a:off x="4049889" y="1905001"/>
            <a:ext cx="5094111" cy="4415517"/>
            <a:chOff x="2296" y="1120"/>
            <a:chExt cx="2888" cy="2596"/>
          </a:xfrm>
        </p:grpSpPr>
        <p:grpSp>
          <p:nvGrpSpPr>
            <p:cNvPr id="3" name="Group 18"/>
            <p:cNvGrpSpPr>
              <a:grpSpLocks/>
            </p:cNvGrpSpPr>
            <p:nvPr/>
          </p:nvGrpSpPr>
          <p:grpSpPr bwMode="auto">
            <a:xfrm>
              <a:off x="2465" y="1120"/>
              <a:ext cx="2615" cy="2596"/>
              <a:chOff x="2465" y="1120"/>
              <a:chExt cx="2615" cy="2596"/>
            </a:xfrm>
          </p:grpSpPr>
          <p:sp>
            <p:nvSpPr>
              <p:cNvPr id="174086" name="Freeform 6"/>
              <p:cNvSpPr>
                <a:spLocks/>
              </p:cNvSpPr>
              <p:nvPr/>
            </p:nvSpPr>
            <p:spPr bwMode="auto">
              <a:xfrm>
                <a:off x="3305" y="1120"/>
                <a:ext cx="1537" cy="216"/>
              </a:xfrm>
              <a:custGeom>
                <a:avLst/>
                <a:gdLst/>
                <a:ahLst/>
                <a:cxnLst>
                  <a:cxn ang="0">
                    <a:pos x="606" y="257"/>
                  </a:cxn>
                  <a:cxn ang="0">
                    <a:pos x="663" y="269"/>
                  </a:cxn>
                  <a:cxn ang="0">
                    <a:pos x="705" y="279"/>
                  </a:cxn>
                  <a:cxn ang="0">
                    <a:pos x="751" y="293"/>
                  </a:cxn>
                  <a:cxn ang="0">
                    <a:pos x="797" y="309"/>
                  </a:cxn>
                  <a:cxn ang="0">
                    <a:pos x="849" y="330"/>
                  </a:cxn>
                  <a:cxn ang="0">
                    <a:pos x="899" y="352"/>
                  </a:cxn>
                  <a:cxn ang="0">
                    <a:pos x="948" y="376"/>
                  </a:cxn>
                  <a:cxn ang="0">
                    <a:pos x="990" y="402"/>
                  </a:cxn>
                  <a:cxn ang="0">
                    <a:pos x="1033" y="429"/>
                  </a:cxn>
                  <a:cxn ang="0">
                    <a:pos x="1079" y="463"/>
                  </a:cxn>
                  <a:cxn ang="0">
                    <a:pos x="1120" y="493"/>
                  </a:cxn>
                  <a:cxn ang="0">
                    <a:pos x="1184" y="551"/>
                  </a:cxn>
                  <a:cxn ang="0">
                    <a:pos x="1241" y="607"/>
                  </a:cxn>
                  <a:cxn ang="0">
                    <a:pos x="1284" y="660"/>
                  </a:cxn>
                  <a:cxn ang="0">
                    <a:pos x="1331" y="722"/>
                  </a:cxn>
                  <a:cxn ang="0">
                    <a:pos x="1375" y="789"/>
                  </a:cxn>
                  <a:cxn ang="0">
                    <a:pos x="1412" y="854"/>
                  </a:cxn>
                  <a:cxn ang="0">
                    <a:pos x="1445" y="928"/>
                  </a:cxn>
                  <a:cxn ang="0">
                    <a:pos x="1474" y="1007"/>
                  </a:cxn>
                  <a:cxn ang="0">
                    <a:pos x="1503" y="1103"/>
                  </a:cxn>
                  <a:cxn ang="0">
                    <a:pos x="1521" y="1198"/>
                  </a:cxn>
                  <a:cxn ang="0">
                    <a:pos x="1535" y="1323"/>
                  </a:cxn>
                  <a:cxn ang="0">
                    <a:pos x="1535" y="1427"/>
                  </a:cxn>
                  <a:cxn ang="0">
                    <a:pos x="1524" y="1524"/>
                  </a:cxn>
                  <a:cxn ang="0">
                    <a:pos x="1508" y="1622"/>
                  </a:cxn>
                  <a:cxn ang="0">
                    <a:pos x="1476" y="1733"/>
                  </a:cxn>
                  <a:cxn ang="0">
                    <a:pos x="1439" y="1834"/>
                  </a:cxn>
                  <a:cxn ang="0">
                    <a:pos x="1381" y="1933"/>
                  </a:cxn>
                  <a:cxn ang="0">
                    <a:pos x="953" y="1621"/>
                  </a:cxn>
                  <a:cxn ang="0">
                    <a:pos x="981" y="1544"/>
                  </a:cxn>
                  <a:cxn ang="0">
                    <a:pos x="999" y="1467"/>
                  </a:cxn>
                  <a:cxn ang="0">
                    <a:pos x="1005" y="1396"/>
                  </a:cxn>
                  <a:cxn ang="0">
                    <a:pos x="1002" y="1316"/>
                  </a:cxn>
                  <a:cxn ang="0">
                    <a:pos x="988" y="1226"/>
                  </a:cxn>
                  <a:cxn ang="0">
                    <a:pos x="961" y="1147"/>
                  </a:cxn>
                  <a:cxn ang="0">
                    <a:pos x="927" y="1076"/>
                  </a:cxn>
                  <a:cxn ang="0">
                    <a:pos x="894" y="1027"/>
                  </a:cxn>
                  <a:cxn ang="0">
                    <a:pos x="860" y="982"/>
                  </a:cxn>
                  <a:cxn ang="0">
                    <a:pos x="821" y="942"/>
                  </a:cxn>
                  <a:cxn ang="0">
                    <a:pos x="781" y="904"/>
                  </a:cxn>
                  <a:cxn ang="0">
                    <a:pos x="730" y="869"/>
                  </a:cxn>
                  <a:cxn ang="0">
                    <a:pos x="686" y="843"/>
                  </a:cxn>
                  <a:cxn ang="0">
                    <a:pos x="632" y="816"/>
                  </a:cxn>
                  <a:cxn ang="0">
                    <a:pos x="586" y="800"/>
                  </a:cxn>
                  <a:cxn ang="0">
                    <a:pos x="518" y="786"/>
                  </a:cxn>
                  <a:cxn ang="0">
                    <a:pos x="451" y="780"/>
                  </a:cxn>
                  <a:cxn ang="0">
                    <a:pos x="432" y="1061"/>
                  </a:cxn>
                  <a:cxn ang="0">
                    <a:pos x="431" y="0"/>
                  </a:cxn>
                  <a:cxn ang="0">
                    <a:pos x="455" y="243"/>
                  </a:cxn>
                  <a:cxn ang="0">
                    <a:pos x="523" y="246"/>
                  </a:cxn>
                  <a:cxn ang="0">
                    <a:pos x="585" y="253"/>
                  </a:cxn>
                </a:cxnLst>
                <a:rect l="0" t="0" r="r" b="b"/>
                <a:pathLst>
                  <a:path w="1537" h="1934">
                    <a:moveTo>
                      <a:pt x="585" y="253"/>
                    </a:moveTo>
                    <a:lnTo>
                      <a:pt x="606" y="257"/>
                    </a:lnTo>
                    <a:lnTo>
                      <a:pt x="634" y="262"/>
                    </a:lnTo>
                    <a:lnTo>
                      <a:pt x="663" y="269"/>
                    </a:lnTo>
                    <a:lnTo>
                      <a:pt x="681" y="273"/>
                    </a:lnTo>
                    <a:lnTo>
                      <a:pt x="705" y="279"/>
                    </a:lnTo>
                    <a:lnTo>
                      <a:pt x="727" y="286"/>
                    </a:lnTo>
                    <a:lnTo>
                      <a:pt x="751" y="293"/>
                    </a:lnTo>
                    <a:lnTo>
                      <a:pt x="772" y="299"/>
                    </a:lnTo>
                    <a:lnTo>
                      <a:pt x="797" y="309"/>
                    </a:lnTo>
                    <a:lnTo>
                      <a:pt x="825" y="320"/>
                    </a:lnTo>
                    <a:lnTo>
                      <a:pt x="849" y="330"/>
                    </a:lnTo>
                    <a:lnTo>
                      <a:pt x="872" y="340"/>
                    </a:lnTo>
                    <a:lnTo>
                      <a:pt x="899" y="352"/>
                    </a:lnTo>
                    <a:lnTo>
                      <a:pt x="925" y="364"/>
                    </a:lnTo>
                    <a:lnTo>
                      <a:pt x="948" y="376"/>
                    </a:lnTo>
                    <a:lnTo>
                      <a:pt x="971" y="390"/>
                    </a:lnTo>
                    <a:lnTo>
                      <a:pt x="990" y="402"/>
                    </a:lnTo>
                    <a:lnTo>
                      <a:pt x="1010" y="416"/>
                    </a:lnTo>
                    <a:lnTo>
                      <a:pt x="1033" y="429"/>
                    </a:lnTo>
                    <a:lnTo>
                      <a:pt x="1056" y="446"/>
                    </a:lnTo>
                    <a:lnTo>
                      <a:pt x="1079" y="463"/>
                    </a:lnTo>
                    <a:lnTo>
                      <a:pt x="1100" y="479"/>
                    </a:lnTo>
                    <a:lnTo>
                      <a:pt x="1120" y="493"/>
                    </a:lnTo>
                    <a:lnTo>
                      <a:pt x="1152" y="520"/>
                    </a:lnTo>
                    <a:lnTo>
                      <a:pt x="1184" y="551"/>
                    </a:lnTo>
                    <a:lnTo>
                      <a:pt x="1210" y="574"/>
                    </a:lnTo>
                    <a:lnTo>
                      <a:pt x="1241" y="607"/>
                    </a:lnTo>
                    <a:lnTo>
                      <a:pt x="1261" y="632"/>
                    </a:lnTo>
                    <a:lnTo>
                      <a:pt x="1284" y="660"/>
                    </a:lnTo>
                    <a:lnTo>
                      <a:pt x="1310" y="692"/>
                    </a:lnTo>
                    <a:lnTo>
                      <a:pt x="1331" y="722"/>
                    </a:lnTo>
                    <a:lnTo>
                      <a:pt x="1352" y="756"/>
                    </a:lnTo>
                    <a:lnTo>
                      <a:pt x="1375" y="789"/>
                    </a:lnTo>
                    <a:lnTo>
                      <a:pt x="1394" y="824"/>
                    </a:lnTo>
                    <a:lnTo>
                      <a:pt x="1412" y="854"/>
                    </a:lnTo>
                    <a:lnTo>
                      <a:pt x="1430" y="892"/>
                    </a:lnTo>
                    <a:lnTo>
                      <a:pt x="1445" y="928"/>
                    </a:lnTo>
                    <a:lnTo>
                      <a:pt x="1459" y="966"/>
                    </a:lnTo>
                    <a:lnTo>
                      <a:pt x="1474" y="1007"/>
                    </a:lnTo>
                    <a:lnTo>
                      <a:pt x="1491" y="1057"/>
                    </a:lnTo>
                    <a:lnTo>
                      <a:pt x="1503" y="1103"/>
                    </a:lnTo>
                    <a:lnTo>
                      <a:pt x="1515" y="1151"/>
                    </a:lnTo>
                    <a:lnTo>
                      <a:pt x="1521" y="1198"/>
                    </a:lnTo>
                    <a:lnTo>
                      <a:pt x="1529" y="1253"/>
                    </a:lnTo>
                    <a:lnTo>
                      <a:pt x="1535" y="1323"/>
                    </a:lnTo>
                    <a:lnTo>
                      <a:pt x="1536" y="1374"/>
                    </a:lnTo>
                    <a:lnTo>
                      <a:pt x="1535" y="1427"/>
                    </a:lnTo>
                    <a:lnTo>
                      <a:pt x="1530" y="1477"/>
                    </a:lnTo>
                    <a:lnTo>
                      <a:pt x="1524" y="1524"/>
                    </a:lnTo>
                    <a:lnTo>
                      <a:pt x="1518" y="1572"/>
                    </a:lnTo>
                    <a:lnTo>
                      <a:pt x="1508" y="1622"/>
                    </a:lnTo>
                    <a:lnTo>
                      <a:pt x="1494" y="1676"/>
                    </a:lnTo>
                    <a:lnTo>
                      <a:pt x="1476" y="1733"/>
                    </a:lnTo>
                    <a:lnTo>
                      <a:pt x="1458" y="1784"/>
                    </a:lnTo>
                    <a:lnTo>
                      <a:pt x="1439" y="1834"/>
                    </a:lnTo>
                    <a:lnTo>
                      <a:pt x="1410" y="1883"/>
                    </a:lnTo>
                    <a:lnTo>
                      <a:pt x="1381" y="1933"/>
                    </a:lnTo>
                    <a:lnTo>
                      <a:pt x="928" y="1671"/>
                    </a:lnTo>
                    <a:lnTo>
                      <a:pt x="953" y="1621"/>
                    </a:lnTo>
                    <a:lnTo>
                      <a:pt x="969" y="1584"/>
                    </a:lnTo>
                    <a:lnTo>
                      <a:pt x="981" y="1544"/>
                    </a:lnTo>
                    <a:lnTo>
                      <a:pt x="992" y="1504"/>
                    </a:lnTo>
                    <a:lnTo>
                      <a:pt x="999" y="1467"/>
                    </a:lnTo>
                    <a:lnTo>
                      <a:pt x="1001" y="1431"/>
                    </a:lnTo>
                    <a:lnTo>
                      <a:pt x="1005" y="1396"/>
                    </a:lnTo>
                    <a:lnTo>
                      <a:pt x="1005" y="1358"/>
                    </a:lnTo>
                    <a:lnTo>
                      <a:pt x="1002" y="1316"/>
                    </a:lnTo>
                    <a:lnTo>
                      <a:pt x="996" y="1273"/>
                    </a:lnTo>
                    <a:lnTo>
                      <a:pt x="988" y="1226"/>
                    </a:lnTo>
                    <a:lnTo>
                      <a:pt x="978" y="1189"/>
                    </a:lnTo>
                    <a:lnTo>
                      <a:pt x="961" y="1147"/>
                    </a:lnTo>
                    <a:lnTo>
                      <a:pt x="946" y="1110"/>
                    </a:lnTo>
                    <a:lnTo>
                      <a:pt x="927" y="1076"/>
                    </a:lnTo>
                    <a:lnTo>
                      <a:pt x="911" y="1049"/>
                    </a:lnTo>
                    <a:lnTo>
                      <a:pt x="894" y="1027"/>
                    </a:lnTo>
                    <a:lnTo>
                      <a:pt x="878" y="1004"/>
                    </a:lnTo>
                    <a:lnTo>
                      <a:pt x="860" y="982"/>
                    </a:lnTo>
                    <a:lnTo>
                      <a:pt x="839" y="958"/>
                    </a:lnTo>
                    <a:lnTo>
                      <a:pt x="821" y="942"/>
                    </a:lnTo>
                    <a:lnTo>
                      <a:pt x="801" y="922"/>
                    </a:lnTo>
                    <a:lnTo>
                      <a:pt x="781" y="904"/>
                    </a:lnTo>
                    <a:lnTo>
                      <a:pt x="758" y="887"/>
                    </a:lnTo>
                    <a:lnTo>
                      <a:pt x="730" y="869"/>
                    </a:lnTo>
                    <a:lnTo>
                      <a:pt x="706" y="853"/>
                    </a:lnTo>
                    <a:lnTo>
                      <a:pt x="686" y="843"/>
                    </a:lnTo>
                    <a:lnTo>
                      <a:pt x="658" y="826"/>
                    </a:lnTo>
                    <a:lnTo>
                      <a:pt x="632" y="816"/>
                    </a:lnTo>
                    <a:lnTo>
                      <a:pt x="610" y="808"/>
                    </a:lnTo>
                    <a:lnTo>
                      <a:pt x="586" y="800"/>
                    </a:lnTo>
                    <a:lnTo>
                      <a:pt x="551" y="792"/>
                    </a:lnTo>
                    <a:lnTo>
                      <a:pt x="518" y="786"/>
                    </a:lnTo>
                    <a:lnTo>
                      <a:pt x="484" y="782"/>
                    </a:lnTo>
                    <a:lnTo>
                      <a:pt x="451" y="780"/>
                    </a:lnTo>
                    <a:lnTo>
                      <a:pt x="432" y="779"/>
                    </a:lnTo>
                    <a:lnTo>
                      <a:pt x="432" y="1061"/>
                    </a:lnTo>
                    <a:lnTo>
                      <a:pt x="0" y="538"/>
                    </a:lnTo>
                    <a:lnTo>
                      <a:pt x="431" y="0"/>
                    </a:lnTo>
                    <a:lnTo>
                      <a:pt x="431" y="242"/>
                    </a:lnTo>
                    <a:lnTo>
                      <a:pt x="455" y="243"/>
                    </a:lnTo>
                    <a:lnTo>
                      <a:pt x="488" y="244"/>
                    </a:lnTo>
                    <a:lnTo>
                      <a:pt x="523" y="246"/>
                    </a:lnTo>
                    <a:lnTo>
                      <a:pt x="557" y="250"/>
                    </a:lnTo>
                    <a:lnTo>
                      <a:pt x="585" y="253"/>
                    </a:lnTo>
                  </a:path>
                </a:pathLst>
              </a:custGeom>
              <a:solidFill>
                <a:srgbClr val="FF0000"/>
              </a:solidFill>
              <a:ln w="12700" cap="rnd" cmpd="sng">
                <a:noFill/>
                <a:prstDash val="solid"/>
                <a:round/>
                <a:headEnd type="none" w="med" len="med"/>
                <a:tailEnd type="none" w="med" len="med"/>
              </a:ln>
              <a:effectLst/>
            </p:spPr>
            <p:txBody>
              <a:bodyPr lIns="90450" tIns="44432" rIns="90450" bIns="44432">
                <a:spAutoFit/>
              </a:bodyPr>
              <a:lstStyle/>
              <a:p>
                <a:endParaRPr lang="en-US"/>
              </a:p>
            </p:txBody>
          </p:sp>
          <p:sp>
            <p:nvSpPr>
              <p:cNvPr id="174087" name="Freeform 7"/>
              <p:cNvSpPr>
                <a:spLocks/>
              </p:cNvSpPr>
              <p:nvPr/>
            </p:nvSpPr>
            <p:spPr bwMode="auto">
              <a:xfrm>
                <a:off x="2856" y="2547"/>
                <a:ext cx="2042" cy="216"/>
              </a:xfrm>
              <a:custGeom>
                <a:avLst/>
                <a:gdLst/>
                <a:ahLst/>
                <a:cxnLst>
                  <a:cxn ang="0">
                    <a:pos x="1047" y="1054"/>
                  </a:cxn>
                  <a:cxn ang="0">
                    <a:pos x="1103" y="1043"/>
                  </a:cxn>
                  <a:cxn ang="0">
                    <a:pos x="1147" y="1033"/>
                  </a:cxn>
                  <a:cxn ang="0">
                    <a:pos x="1193" y="1020"/>
                  </a:cxn>
                  <a:cxn ang="0">
                    <a:pos x="1238" y="1003"/>
                  </a:cxn>
                  <a:cxn ang="0">
                    <a:pos x="1292" y="983"/>
                  </a:cxn>
                  <a:cxn ang="0">
                    <a:pos x="1342" y="961"/>
                  </a:cxn>
                  <a:cxn ang="0">
                    <a:pos x="1391" y="936"/>
                  </a:cxn>
                  <a:cxn ang="0">
                    <a:pos x="1431" y="910"/>
                  </a:cxn>
                  <a:cxn ang="0">
                    <a:pos x="1474" y="883"/>
                  </a:cxn>
                  <a:cxn ang="0">
                    <a:pos x="1521" y="852"/>
                  </a:cxn>
                  <a:cxn ang="0">
                    <a:pos x="1561" y="821"/>
                  </a:cxn>
                  <a:cxn ang="0">
                    <a:pos x="1623" y="769"/>
                  </a:cxn>
                  <a:cxn ang="0">
                    <a:pos x="1682" y="707"/>
                  </a:cxn>
                  <a:cxn ang="0">
                    <a:pos x="1726" y="654"/>
                  </a:cxn>
                  <a:cxn ang="0">
                    <a:pos x="1774" y="594"/>
                  </a:cxn>
                  <a:cxn ang="0">
                    <a:pos x="1821" y="524"/>
                  </a:cxn>
                  <a:cxn ang="0">
                    <a:pos x="1826" y="0"/>
                  </a:cxn>
                  <a:cxn ang="0">
                    <a:pos x="1363" y="257"/>
                  </a:cxn>
                  <a:cxn ang="0">
                    <a:pos x="1322" y="310"/>
                  </a:cxn>
                  <a:cxn ang="0">
                    <a:pos x="1280" y="357"/>
                  </a:cxn>
                  <a:cxn ang="0">
                    <a:pos x="1243" y="394"/>
                  </a:cxn>
                  <a:cxn ang="0">
                    <a:pos x="1199" y="428"/>
                  </a:cxn>
                  <a:cxn ang="0">
                    <a:pos x="1148" y="462"/>
                  </a:cxn>
                  <a:cxn ang="0">
                    <a:pos x="1099" y="490"/>
                  </a:cxn>
                  <a:cxn ang="0">
                    <a:pos x="1051" y="507"/>
                  </a:cxn>
                  <a:cxn ang="0">
                    <a:pos x="993" y="525"/>
                  </a:cxn>
                  <a:cxn ang="0">
                    <a:pos x="925" y="533"/>
                  </a:cxn>
                  <a:cxn ang="0">
                    <a:pos x="810" y="537"/>
                  </a:cxn>
                  <a:cxn ang="0">
                    <a:pos x="713" y="519"/>
                  </a:cxn>
                  <a:cxn ang="0">
                    <a:pos x="615" y="484"/>
                  </a:cxn>
                  <a:cxn ang="0">
                    <a:pos x="525" y="434"/>
                  </a:cxn>
                  <a:cxn ang="0">
                    <a:pos x="0" y="676"/>
                  </a:cxn>
                  <a:cxn ang="0">
                    <a:pos x="48" y="727"/>
                  </a:cxn>
                  <a:cxn ang="0">
                    <a:pos x="95" y="772"/>
                  </a:cxn>
                  <a:cxn ang="0">
                    <a:pos x="146" y="818"/>
                  </a:cxn>
                  <a:cxn ang="0">
                    <a:pos x="198" y="856"/>
                  </a:cxn>
                  <a:cxn ang="0">
                    <a:pos x="255" y="894"/>
                  </a:cxn>
                  <a:cxn ang="0">
                    <a:pos x="312" y="928"/>
                  </a:cxn>
                  <a:cxn ang="0">
                    <a:pos x="364" y="956"/>
                  </a:cxn>
                  <a:cxn ang="0">
                    <a:pos x="432" y="987"/>
                  </a:cxn>
                  <a:cxn ang="0">
                    <a:pos x="497" y="1010"/>
                  </a:cxn>
                  <a:cxn ang="0">
                    <a:pos x="556" y="1030"/>
                  </a:cxn>
                  <a:cxn ang="0">
                    <a:pos x="617" y="1046"/>
                  </a:cxn>
                  <a:cxn ang="0">
                    <a:pos x="686" y="1059"/>
                  </a:cxn>
                  <a:cxn ang="0">
                    <a:pos x="760" y="1067"/>
                  </a:cxn>
                  <a:cxn ang="0">
                    <a:pos x="827" y="1070"/>
                  </a:cxn>
                  <a:cxn ang="0">
                    <a:pos x="896" y="1069"/>
                  </a:cxn>
                  <a:cxn ang="0">
                    <a:pos x="965" y="1066"/>
                  </a:cxn>
                  <a:cxn ang="0">
                    <a:pos x="1026" y="1057"/>
                  </a:cxn>
                </a:cxnLst>
                <a:rect l="0" t="0" r="r" b="b"/>
                <a:pathLst>
                  <a:path w="2042" h="1071">
                    <a:moveTo>
                      <a:pt x="1026" y="1057"/>
                    </a:moveTo>
                    <a:lnTo>
                      <a:pt x="1047" y="1054"/>
                    </a:lnTo>
                    <a:lnTo>
                      <a:pt x="1075" y="1049"/>
                    </a:lnTo>
                    <a:lnTo>
                      <a:pt x="1103" y="1043"/>
                    </a:lnTo>
                    <a:lnTo>
                      <a:pt x="1123" y="1039"/>
                    </a:lnTo>
                    <a:lnTo>
                      <a:pt x="1147" y="1033"/>
                    </a:lnTo>
                    <a:lnTo>
                      <a:pt x="1169" y="1026"/>
                    </a:lnTo>
                    <a:lnTo>
                      <a:pt x="1193" y="1020"/>
                    </a:lnTo>
                    <a:lnTo>
                      <a:pt x="1214" y="1013"/>
                    </a:lnTo>
                    <a:lnTo>
                      <a:pt x="1238" y="1003"/>
                    </a:lnTo>
                    <a:lnTo>
                      <a:pt x="1267" y="994"/>
                    </a:lnTo>
                    <a:lnTo>
                      <a:pt x="1292" y="983"/>
                    </a:lnTo>
                    <a:lnTo>
                      <a:pt x="1315" y="973"/>
                    </a:lnTo>
                    <a:lnTo>
                      <a:pt x="1342" y="961"/>
                    </a:lnTo>
                    <a:lnTo>
                      <a:pt x="1368" y="948"/>
                    </a:lnTo>
                    <a:lnTo>
                      <a:pt x="1391" y="936"/>
                    </a:lnTo>
                    <a:lnTo>
                      <a:pt x="1411" y="922"/>
                    </a:lnTo>
                    <a:lnTo>
                      <a:pt x="1431" y="910"/>
                    </a:lnTo>
                    <a:lnTo>
                      <a:pt x="1451" y="896"/>
                    </a:lnTo>
                    <a:lnTo>
                      <a:pt x="1474" y="883"/>
                    </a:lnTo>
                    <a:lnTo>
                      <a:pt x="1498" y="868"/>
                    </a:lnTo>
                    <a:lnTo>
                      <a:pt x="1521" y="852"/>
                    </a:lnTo>
                    <a:lnTo>
                      <a:pt x="1542" y="835"/>
                    </a:lnTo>
                    <a:lnTo>
                      <a:pt x="1561" y="821"/>
                    </a:lnTo>
                    <a:lnTo>
                      <a:pt x="1593" y="795"/>
                    </a:lnTo>
                    <a:lnTo>
                      <a:pt x="1623" y="769"/>
                    </a:lnTo>
                    <a:lnTo>
                      <a:pt x="1652" y="740"/>
                    </a:lnTo>
                    <a:lnTo>
                      <a:pt x="1682" y="707"/>
                    </a:lnTo>
                    <a:lnTo>
                      <a:pt x="1703" y="682"/>
                    </a:lnTo>
                    <a:lnTo>
                      <a:pt x="1726" y="654"/>
                    </a:lnTo>
                    <a:lnTo>
                      <a:pt x="1752" y="624"/>
                    </a:lnTo>
                    <a:lnTo>
                      <a:pt x="1774" y="594"/>
                    </a:lnTo>
                    <a:lnTo>
                      <a:pt x="1796" y="561"/>
                    </a:lnTo>
                    <a:lnTo>
                      <a:pt x="1821" y="524"/>
                    </a:lnTo>
                    <a:lnTo>
                      <a:pt x="2041" y="652"/>
                    </a:lnTo>
                    <a:lnTo>
                      <a:pt x="1826" y="0"/>
                    </a:lnTo>
                    <a:lnTo>
                      <a:pt x="1128" y="124"/>
                    </a:lnTo>
                    <a:lnTo>
                      <a:pt x="1363" y="257"/>
                    </a:lnTo>
                    <a:lnTo>
                      <a:pt x="1343" y="285"/>
                    </a:lnTo>
                    <a:lnTo>
                      <a:pt x="1322" y="310"/>
                    </a:lnTo>
                    <a:lnTo>
                      <a:pt x="1301" y="334"/>
                    </a:lnTo>
                    <a:lnTo>
                      <a:pt x="1280" y="357"/>
                    </a:lnTo>
                    <a:lnTo>
                      <a:pt x="1262" y="374"/>
                    </a:lnTo>
                    <a:lnTo>
                      <a:pt x="1243" y="394"/>
                    </a:lnTo>
                    <a:lnTo>
                      <a:pt x="1222" y="411"/>
                    </a:lnTo>
                    <a:lnTo>
                      <a:pt x="1199" y="428"/>
                    </a:lnTo>
                    <a:lnTo>
                      <a:pt x="1171" y="447"/>
                    </a:lnTo>
                    <a:lnTo>
                      <a:pt x="1148" y="462"/>
                    </a:lnTo>
                    <a:lnTo>
                      <a:pt x="1128" y="473"/>
                    </a:lnTo>
                    <a:lnTo>
                      <a:pt x="1099" y="490"/>
                    </a:lnTo>
                    <a:lnTo>
                      <a:pt x="1073" y="500"/>
                    </a:lnTo>
                    <a:lnTo>
                      <a:pt x="1051" y="507"/>
                    </a:lnTo>
                    <a:lnTo>
                      <a:pt x="1027" y="515"/>
                    </a:lnTo>
                    <a:lnTo>
                      <a:pt x="993" y="525"/>
                    </a:lnTo>
                    <a:lnTo>
                      <a:pt x="959" y="529"/>
                    </a:lnTo>
                    <a:lnTo>
                      <a:pt x="925" y="533"/>
                    </a:lnTo>
                    <a:lnTo>
                      <a:pt x="876" y="535"/>
                    </a:lnTo>
                    <a:lnTo>
                      <a:pt x="810" y="537"/>
                    </a:lnTo>
                    <a:lnTo>
                      <a:pt x="759" y="529"/>
                    </a:lnTo>
                    <a:lnTo>
                      <a:pt x="713" y="519"/>
                    </a:lnTo>
                    <a:lnTo>
                      <a:pt x="661" y="504"/>
                    </a:lnTo>
                    <a:lnTo>
                      <a:pt x="615" y="484"/>
                    </a:lnTo>
                    <a:lnTo>
                      <a:pt x="568" y="461"/>
                    </a:lnTo>
                    <a:lnTo>
                      <a:pt x="525" y="434"/>
                    </a:lnTo>
                    <a:lnTo>
                      <a:pt x="484" y="398"/>
                    </a:lnTo>
                    <a:lnTo>
                      <a:pt x="0" y="676"/>
                    </a:lnTo>
                    <a:lnTo>
                      <a:pt x="20" y="700"/>
                    </a:lnTo>
                    <a:lnTo>
                      <a:pt x="48" y="727"/>
                    </a:lnTo>
                    <a:lnTo>
                      <a:pt x="72" y="749"/>
                    </a:lnTo>
                    <a:lnTo>
                      <a:pt x="95" y="772"/>
                    </a:lnTo>
                    <a:lnTo>
                      <a:pt x="119" y="794"/>
                    </a:lnTo>
                    <a:lnTo>
                      <a:pt x="146" y="818"/>
                    </a:lnTo>
                    <a:lnTo>
                      <a:pt x="172" y="837"/>
                    </a:lnTo>
                    <a:lnTo>
                      <a:pt x="198" y="856"/>
                    </a:lnTo>
                    <a:lnTo>
                      <a:pt x="227" y="874"/>
                    </a:lnTo>
                    <a:lnTo>
                      <a:pt x="255" y="894"/>
                    </a:lnTo>
                    <a:lnTo>
                      <a:pt x="285" y="913"/>
                    </a:lnTo>
                    <a:lnTo>
                      <a:pt x="312" y="928"/>
                    </a:lnTo>
                    <a:lnTo>
                      <a:pt x="339" y="943"/>
                    </a:lnTo>
                    <a:lnTo>
                      <a:pt x="364" y="956"/>
                    </a:lnTo>
                    <a:lnTo>
                      <a:pt x="399" y="973"/>
                    </a:lnTo>
                    <a:lnTo>
                      <a:pt x="432" y="987"/>
                    </a:lnTo>
                    <a:lnTo>
                      <a:pt x="469" y="1001"/>
                    </a:lnTo>
                    <a:lnTo>
                      <a:pt x="497" y="1010"/>
                    </a:lnTo>
                    <a:lnTo>
                      <a:pt x="524" y="1021"/>
                    </a:lnTo>
                    <a:lnTo>
                      <a:pt x="556" y="1030"/>
                    </a:lnTo>
                    <a:lnTo>
                      <a:pt x="587" y="1039"/>
                    </a:lnTo>
                    <a:lnTo>
                      <a:pt x="617" y="1046"/>
                    </a:lnTo>
                    <a:lnTo>
                      <a:pt x="651" y="1053"/>
                    </a:lnTo>
                    <a:lnTo>
                      <a:pt x="686" y="1059"/>
                    </a:lnTo>
                    <a:lnTo>
                      <a:pt x="723" y="1063"/>
                    </a:lnTo>
                    <a:lnTo>
                      <a:pt x="760" y="1067"/>
                    </a:lnTo>
                    <a:lnTo>
                      <a:pt x="789" y="1068"/>
                    </a:lnTo>
                    <a:lnTo>
                      <a:pt x="827" y="1070"/>
                    </a:lnTo>
                    <a:lnTo>
                      <a:pt x="866" y="1070"/>
                    </a:lnTo>
                    <a:lnTo>
                      <a:pt x="896" y="1069"/>
                    </a:lnTo>
                    <a:lnTo>
                      <a:pt x="929" y="1068"/>
                    </a:lnTo>
                    <a:lnTo>
                      <a:pt x="965" y="1066"/>
                    </a:lnTo>
                    <a:lnTo>
                      <a:pt x="998" y="1061"/>
                    </a:lnTo>
                    <a:lnTo>
                      <a:pt x="1026" y="1057"/>
                    </a:lnTo>
                  </a:path>
                </a:pathLst>
              </a:custGeom>
              <a:solidFill>
                <a:srgbClr val="B760F9"/>
              </a:solidFill>
              <a:ln w="12700" cap="rnd" cmpd="sng">
                <a:solidFill>
                  <a:schemeClr val="bg2"/>
                </a:solidFill>
                <a:prstDash val="solid"/>
                <a:round/>
                <a:headEnd type="none" w="med" len="med"/>
                <a:tailEnd type="none" w="med" len="med"/>
              </a:ln>
              <a:effectLst/>
            </p:spPr>
            <p:txBody>
              <a:bodyPr lIns="90450" tIns="44432" rIns="90450" bIns="44432">
                <a:spAutoFit/>
              </a:bodyPr>
              <a:lstStyle/>
              <a:p>
                <a:endParaRPr lang="en-US"/>
              </a:p>
            </p:txBody>
          </p:sp>
          <p:sp>
            <p:nvSpPr>
              <p:cNvPr id="174088" name="Freeform 8"/>
              <p:cNvSpPr>
                <a:spLocks/>
              </p:cNvSpPr>
              <p:nvPr/>
            </p:nvSpPr>
            <p:spPr bwMode="auto">
              <a:xfrm>
                <a:off x="2503" y="1380"/>
                <a:ext cx="1032" cy="216"/>
              </a:xfrm>
              <a:custGeom>
                <a:avLst/>
                <a:gdLst/>
                <a:ahLst/>
                <a:cxnLst>
                  <a:cxn ang="0">
                    <a:pos x="1009" y="4"/>
                  </a:cxn>
                  <a:cxn ang="0">
                    <a:pos x="957" y="14"/>
                  </a:cxn>
                  <a:cxn ang="0">
                    <a:pos x="911" y="26"/>
                  </a:cxn>
                  <a:cxn ang="0">
                    <a:pos x="865" y="39"/>
                  </a:cxn>
                  <a:cxn ang="0">
                    <a:pos x="820" y="56"/>
                  </a:cxn>
                  <a:cxn ang="0">
                    <a:pos x="769" y="77"/>
                  </a:cxn>
                  <a:cxn ang="0">
                    <a:pos x="718" y="99"/>
                  </a:cxn>
                  <a:cxn ang="0">
                    <a:pos x="670" y="123"/>
                  </a:cxn>
                  <a:cxn ang="0">
                    <a:pos x="628" y="148"/>
                  </a:cxn>
                  <a:cxn ang="0">
                    <a:pos x="585" y="175"/>
                  </a:cxn>
                  <a:cxn ang="0">
                    <a:pos x="539" y="209"/>
                  </a:cxn>
                  <a:cxn ang="0">
                    <a:pos x="498" y="240"/>
                  </a:cxn>
                  <a:cxn ang="0">
                    <a:pos x="434" y="299"/>
                  </a:cxn>
                  <a:cxn ang="0">
                    <a:pos x="377" y="356"/>
                  </a:cxn>
                  <a:cxn ang="0">
                    <a:pos x="333" y="408"/>
                  </a:cxn>
                  <a:cxn ang="0">
                    <a:pos x="287" y="469"/>
                  </a:cxn>
                  <a:cxn ang="0">
                    <a:pos x="244" y="536"/>
                  </a:cxn>
                  <a:cxn ang="0">
                    <a:pos x="206" y="601"/>
                  </a:cxn>
                  <a:cxn ang="0">
                    <a:pos x="174" y="675"/>
                  </a:cxn>
                  <a:cxn ang="0">
                    <a:pos x="146" y="753"/>
                  </a:cxn>
                  <a:cxn ang="0">
                    <a:pos x="116" y="850"/>
                  </a:cxn>
                  <a:cxn ang="0">
                    <a:pos x="99" y="945"/>
                  </a:cxn>
                  <a:cxn ang="0">
                    <a:pos x="85" y="1068"/>
                  </a:cxn>
                  <a:cxn ang="0">
                    <a:pos x="85" y="1174"/>
                  </a:cxn>
                  <a:cxn ang="0">
                    <a:pos x="95" y="1272"/>
                  </a:cxn>
                  <a:cxn ang="0">
                    <a:pos x="112" y="1370"/>
                  </a:cxn>
                  <a:cxn ang="0">
                    <a:pos x="143" y="1480"/>
                  </a:cxn>
                  <a:cxn ang="0">
                    <a:pos x="181" y="1581"/>
                  </a:cxn>
                  <a:cxn ang="0">
                    <a:pos x="231" y="1677"/>
                  </a:cxn>
                  <a:cxn ang="0">
                    <a:pos x="708" y="1914"/>
                  </a:cxn>
                  <a:cxn ang="0">
                    <a:pos x="696" y="1408"/>
                  </a:cxn>
                  <a:cxn ang="0">
                    <a:pos x="652" y="1328"/>
                  </a:cxn>
                  <a:cxn ang="0">
                    <a:pos x="627" y="1252"/>
                  </a:cxn>
                  <a:cxn ang="0">
                    <a:pos x="617" y="1178"/>
                  </a:cxn>
                  <a:cxn ang="0">
                    <a:pos x="614" y="1105"/>
                  </a:cxn>
                  <a:cxn ang="0">
                    <a:pos x="621" y="1020"/>
                  </a:cxn>
                  <a:cxn ang="0">
                    <a:pos x="641" y="936"/>
                  </a:cxn>
                  <a:cxn ang="0">
                    <a:pos x="671" y="857"/>
                  </a:cxn>
                  <a:cxn ang="0">
                    <a:pos x="708" y="796"/>
                  </a:cxn>
                  <a:cxn ang="0">
                    <a:pos x="739" y="751"/>
                  </a:cxn>
                  <a:cxn ang="0">
                    <a:pos x="778" y="705"/>
                  </a:cxn>
                  <a:cxn ang="0">
                    <a:pos x="816" y="668"/>
                  </a:cxn>
                  <a:cxn ang="0">
                    <a:pos x="858" y="634"/>
                  </a:cxn>
                  <a:cxn ang="0">
                    <a:pos x="910" y="600"/>
                  </a:cxn>
                  <a:cxn ang="0">
                    <a:pos x="959" y="572"/>
                  </a:cxn>
                  <a:cxn ang="0">
                    <a:pos x="1031" y="548"/>
                  </a:cxn>
                </a:cxnLst>
                <a:rect l="0" t="0" r="r" b="b"/>
                <a:pathLst>
                  <a:path w="1032" h="1915">
                    <a:moveTo>
                      <a:pt x="1031" y="0"/>
                    </a:moveTo>
                    <a:lnTo>
                      <a:pt x="1009" y="4"/>
                    </a:lnTo>
                    <a:lnTo>
                      <a:pt x="986" y="7"/>
                    </a:lnTo>
                    <a:lnTo>
                      <a:pt x="957" y="14"/>
                    </a:lnTo>
                    <a:lnTo>
                      <a:pt x="935" y="19"/>
                    </a:lnTo>
                    <a:lnTo>
                      <a:pt x="911" y="26"/>
                    </a:lnTo>
                    <a:lnTo>
                      <a:pt x="889" y="33"/>
                    </a:lnTo>
                    <a:lnTo>
                      <a:pt x="865" y="39"/>
                    </a:lnTo>
                    <a:lnTo>
                      <a:pt x="843" y="46"/>
                    </a:lnTo>
                    <a:lnTo>
                      <a:pt x="820" y="56"/>
                    </a:lnTo>
                    <a:lnTo>
                      <a:pt x="792" y="66"/>
                    </a:lnTo>
                    <a:lnTo>
                      <a:pt x="769" y="77"/>
                    </a:lnTo>
                    <a:lnTo>
                      <a:pt x="744" y="87"/>
                    </a:lnTo>
                    <a:lnTo>
                      <a:pt x="718" y="99"/>
                    </a:lnTo>
                    <a:lnTo>
                      <a:pt x="693" y="112"/>
                    </a:lnTo>
                    <a:lnTo>
                      <a:pt x="670" y="123"/>
                    </a:lnTo>
                    <a:lnTo>
                      <a:pt x="648" y="137"/>
                    </a:lnTo>
                    <a:lnTo>
                      <a:pt x="628" y="148"/>
                    </a:lnTo>
                    <a:lnTo>
                      <a:pt x="608" y="163"/>
                    </a:lnTo>
                    <a:lnTo>
                      <a:pt x="585" y="175"/>
                    </a:lnTo>
                    <a:lnTo>
                      <a:pt x="562" y="192"/>
                    </a:lnTo>
                    <a:lnTo>
                      <a:pt x="539" y="209"/>
                    </a:lnTo>
                    <a:lnTo>
                      <a:pt x="518" y="226"/>
                    </a:lnTo>
                    <a:lnTo>
                      <a:pt x="498" y="240"/>
                    </a:lnTo>
                    <a:lnTo>
                      <a:pt x="465" y="267"/>
                    </a:lnTo>
                    <a:lnTo>
                      <a:pt x="434" y="299"/>
                    </a:lnTo>
                    <a:lnTo>
                      <a:pt x="408" y="322"/>
                    </a:lnTo>
                    <a:lnTo>
                      <a:pt x="377" y="356"/>
                    </a:lnTo>
                    <a:lnTo>
                      <a:pt x="356" y="380"/>
                    </a:lnTo>
                    <a:lnTo>
                      <a:pt x="333" y="408"/>
                    </a:lnTo>
                    <a:lnTo>
                      <a:pt x="308" y="440"/>
                    </a:lnTo>
                    <a:lnTo>
                      <a:pt x="287" y="469"/>
                    </a:lnTo>
                    <a:lnTo>
                      <a:pt x="266" y="503"/>
                    </a:lnTo>
                    <a:lnTo>
                      <a:pt x="244" y="536"/>
                    </a:lnTo>
                    <a:lnTo>
                      <a:pt x="223" y="571"/>
                    </a:lnTo>
                    <a:lnTo>
                      <a:pt x="206" y="601"/>
                    </a:lnTo>
                    <a:lnTo>
                      <a:pt x="190" y="638"/>
                    </a:lnTo>
                    <a:lnTo>
                      <a:pt x="174" y="675"/>
                    </a:lnTo>
                    <a:lnTo>
                      <a:pt x="160" y="712"/>
                    </a:lnTo>
                    <a:lnTo>
                      <a:pt x="146" y="753"/>
                    </a:lnTo>
                    <a:lnTo>
                      <a:pt x="128" y="804"/>
                    </a:lnTo>
                    <a:lnTo>
                      <a:pt x="116" y="850"/>
                    </a:lnTo>
                    <a:lnTo>
                      <a:pt x="105" y="898"/>
                    </a:lnTo>
                    <a:lnTo>
                      <a:pt x="99" y="945"/>
                    </a:lnTo>
                    <a:lnTo>
                      <a:pt x="90" y="1000"/>
                    </a:lnTo>
                    <a:lnTo>
                      <a:pt x="85" y="1068"/>
                    </a:lnTo>
                    <a:lnTo>
                      <a:pt x="83" y="1121"/>
                    </a:lnTo>
                    <a:lnTo>
                      <a:pt x="85" y="1174"/>
                    </a:lnTo>
                    <a:lnTo>
                      <a:pt x="89" y="1225"/>
                    </a:lnTo>
                    <a:lnTo>
                      <a:pt x="95" y="1272"/>
                    </a:lnTo>
                    <a:lnTo>
                      <a:pt x="101" y="1320"/>
                    </a:lnTo>
                    <a:lnTo>
                      <a:pt x="112" y="1370"/>
                    </a:lnTo>
                    <a:lnTo>
                      <a:pt x="126" y="1424"/>
                    </a:lnTo>
                    <a:lnTo>
                      <a:pt x="143" y="1480"/>
                    </a:lnTo>
                    <a:lnTo>
                      <a:pt x="161" y="1531"/>
                    </a:lnTo>
                    <a:lnTo>
                      <a:pt x="181" y="1581"/>
                    </a:lnTo>
                    <a:lnTo>
                      <a:pt x="203" y="1630"/>
                    </a:lnTo>
                    <a:lnTo>
                      <a:pt x="231" y="1677"/>
                    </a:lnTo>
                    <a:lnTo>
                      <a:pt x="0" y="1809"/>
                    </a:lnTo>
                    <a:lnTo>
                      <a:pt x="708" y="1914"/>
                    </a:lnTo>
                    <a:lnTo>
                      <a:pt x="967" y="1262"/>
                    </a:lnTo>
                    <a:lnTo>
                      <a:pt x="696" y="1408"/>
                    </a:lnTo>
                    <a:lnTo>
                      <a:pt x="669" y="1366"/>
                    </a:lnTo>
                    <a:lnTo>
                      <a:pt x="652" y="1328"/>
                    </a:lnTo>
                    <a:lnTo>
                      <a:pt x="637" y="1290"/>
                    </a:lnTo>
                    <a:lnTo>
                      <a:pt x="627" y="1252"/>
                    </a:lnTo>
                    <a:lnTo>
                      <a:pt x="619" y="1214"/>
                    </a:lnTo>
                    <a:lnTo>
                      <a:pt x="617" y="1178"/>
                    </a:lnTo>
                    <a:lnTo>
                      <a:pt x="614" y="1141"/>
                    </a:lnTo>
                    <a:lnTo>
                      <a:pt x="614" y="1105"/>
                    </a:lnTo>
                    <a:lnTo>
                      <a:pt x="616" y="1062"/>
                    </a:lnTo>
                    <a:lnTo>
                      <a:pt x="621" y="1020"/>
                    </a:lnTo>
                    <a:lnTo>
                      <a:pt x="630" y="973"/>
                    </a:lnTo>
                    <a:lnTo>
                      <a:pt x="641" y="936"/>
                    </a:lnTo>
                    <a:lnTo>
                      <a:pt x="657" y="893"/>
                    </a:lnTo>
                    <a:lnTo>
                      <a:pt x="671" y="857"/>
                    </a:lnTo>
                    <a:lnTo>
                      <a:pt x="691" y="823"/>
                    </a:lnTo>
                    <a:lnTo>
                      <a:pt x="708" y="796"/>
                    </a:lnTo>
                    <a:lnTo>
                      <a:pt x="723" y="773"/>
                    </a:lnTo>
                    <a:lnTo>
                      <a:pt x="739" y="751"/>
                    </a:lnTo>
                    <a:lnTo>
                      <a:pt x="758" y="729"/>
                    </a:lnTo>
                    <a:lnTo>
                      <a:pt x="778" y="705"/>
                    </a:lnTo>
                    <a:lnTo>
                      <a:pt x="796" y="689"/>
                    </a:lnTo>
                    <a:lnTo>
                      <a:pt x="816" y="668"/>
                    </a:lnTo>
                    <a:lnTo>
                      <a:pt x="836" y="651"/>
                    </a:lnTo>
                    <a:lnTo>
                      <a:pt x="858" y="634"/>
                    </a:lnTo>
                    <a:lnTo>
                      <a:pt x="886" y="615"/>
                    </a:lnTo>
                    <a:lnTo>
                      <a:pt x="910" y="600"/>
                    </a:lnTo>
                    <a:lnTo>
                      <a:pt x="930" y="589"/>
                    </a:lnTo>
                    <a:lnTo>
                      <a:pt x="959" y="572"/>
                    </a:lnTo>
                    <a:lnTo>
                      <a:pt x="986" y="561"/>
                    </a:lnTo>
                    <a:lnTo>
                      <a:pt x="1031" y="548"/>
                    </a:lnTo>
                    <a:lnTo>
                      <a:pt x="1031" y="0"/>
                    </a:lnTo>
                  </a:path>
                </a:pathLst>
              </a:custGeom>
              <a:solidFill>
                <a:srgbClr val="00B7A5"/>
              </a:solidFill>
              <a:ln w="12700" cap="rnd" cmpd="sng">
                <a:solidFill>
                  <a:schemeClr val="bg2"/>
                </a:solidFill>
                <a:prstDash val="solid"/>
                <a:round/>
                <a:headEnd type="none" w="med" len="med"/>
                <a:tailEnd type="none" w="med" len="med"/>
              </a:ln>
              <a:effectLst/>
            </p:spPr>
            <p:txBody>
              <a:bodyPr lIns="90450" tIns="44432" rIns="90450" bIns="44432">
                <a:spAutoFit/>
              </a:bodyPr>
              <a:lstStyle/>
              <a:p>
                <a:endParaRPr lang="en-US"/>
              </a:p>
            </p:txBody>
          </p:sp>
          <p:sp>
            <p:nvSpPr>
              <p:cNvPr id="174089" name="Freeform 9"/>
              <p:cNvSpPr>
                <a:spLocks/>
              </p:cNvSpPr>
              <p:nvPr/>
            </p:nvSpPr>
            <p:spPr bwMode="auto">
              <a:xfrm>
                <a:off x="3305" y="1120"/>
                <a:ext cx="1537" cy="216"/>
              </a:xfrm>
              <a:custGeom>
                <a:avLst/>
                <a:gdLst/>
                <a:ahLst/>
                <a:cxnLst>
                  <a:cxn ang="0">
                    <a:pos x="606" y="257"/>
                  </a:cxn>
                  <a:cxn ang="0">
                    <a:pos x="663" y="269"/>
                  </a:cxn>
                  <a:cxn ang="0">
                    <a:pos x="705" y="279"/>
                  </a:cxn>
                  <a:cxn ang="0">
                    <a:pos x="751" y="293"/>
                  </a:cxn>
                  <a:cxn ang="0">
                    <a:pos x="797" y="309"/>
                  </a:cxn>
                  <a:cxn ang="0">
                    <a:pos x="849" y="329"/>
                  </a:cxn>
                  <a:cxn ang="0">
                    <a:pos x="899" y="351"/>
                  </a:cxn>
                  <a:cxn ang="0">
                    <a:pos x="948" y="376"/>
                  </a:cxn>
                  <a:cxn ang="0">
                    <a:pos x="990" y="402"/>
                  </a:cxn>
                  <a:cxn ang="0">
                    <a:pos x="1033" y="429"/>
                  </a:cxn>
                  <a:cxn ang="0">
                    <a:pos x="1079" y="461"/>
                  </a:cxn>
                  <a:cxn ang="0">
                    <a:pos x="1120" y="493"/>
                  </a:cxn>
                  <a:cxn ang="0">
                    <a:pos x="1184" y="550"/>
                  </a:cxn>
                  <a:cxn ang="0">
                    <a:pos x="1241" y="607"/>
                  </a:cxn>
                  <a:cxn ang="0">
                    <a:pos x="1284" y="660"/>
                  </a:cxn>
                  <a:cxn ang="0">
                    <a:pos x="1331" y="722"/>
                  </a:cxn>
                  <a:cxn ang="0">
                    <a:pos x="1375" y="788"/>
                  </a:cxn>
                  <a:cxn ang="0">
                    <a:pos x="1412" y="854"/>
                  </a:cxn>
                  <a:cxn ang="0">
                    <a:pos x="1445" y="928"/>
                  </a:cxn>
                  <a:cxn ang="0">
                    <a:pos x="1474" y="1006"/>
                  </a:cxn>
                  <a:cxn ang="0">
                    <a:pos x="1503" y="1103"/>
                  </a:cxn>
                  <a:cxn ang="0">
                    <a:pos x="1521" y="1197"/>
                  </a:cxn>
                  <a:cxn ang="0">
                    <a:pos x="1535" y="1320"/>
                  </a:cxn>
                  <a:cxn ang="0">
                    <a:pos x="1535" y="1425"/>
                  </a:cxn>
                  <a:cxn ang="0">
                    <a:pos x="1524" y="1523"/>
                  </a:cxn>
                  <a:cxn ang="0">
                    <a:pos x="1508" y="1622"/>
                  </a:cxn>
                  <a:cxn ang="0">
                    <a:pos x="1476" y="1732"/>
                  </a:cxn>
                  <a:cxn ang="0">
                    <a:pos x="993" y="1484"/>
                  </a:cxn>
                  <a:cxn ang="0">
                    <a:pos x="1005" y="1394"/>
                  </a:cxn>
                  <a:cxn ang="0">
                    <a:pos x="1002" y="1313"/>
                  </a:cxn>
                  <a:cxn ang="0">
                    <a:pos x="988" y="1225"/>
                  </a:cxn>
                  <a:cxn ang="0">
                    <a:pos x="961" y="1147"/>
                  </a:cxn>
                  <a:cxn ang="0">
                    <a:pos x="927" y="1075"/>
                  </a:cxn>
                  <a:cxn ang="0">
                    <a:pos x="894" y="1026"/>
                  </a:cxn>
                  <a:cxn ang="0">
                    <a:pos x="860" y="981"/>
                  </a:cxn>
                  <a:cxn ang="0">
                    <a:pos x="821" y="942"/>
                  </a:cxn>
                  <a:cxn ang="0">
                    <a:pos x="781" y="904"/>
                  </a:cxn>
                  <a:cxn ang="0">
                    <a:pos x="730" y="869"/>
                  </a:cxn>
                  <a:cxn ang="0">
                    <a:pos x="686" y="842"/>
                  </a:cxn>
                  <a:cxn ang="0">
                    <a:pos x="632" y="815"/>
                  </a:cxn>
                  <a:cxn ang="0">
                    <a:pos x="586" y="799"/>
                  </a:cxn>
                  <a:cxn ang="0">
                    <a:pos x="518" y="785"/>
                  </a:cxn>
                  <a:cxn ang="0">
                    <a:pos x="451" y="779"/>
                  </a:cxn>
                  <a:cxn ang="0">
                    <a:pos x="432" y="1060"/>
                  </a:cxn>
                  <a:cxn ang="0">
                    <a:pos x="431" y="0"/>
                  </a:cxn>
                  <a:cxn ang="0">
                    <a:pos x="455" y="243"/>
                  </a:cxn>
                  <a:cxn ang="0">
                    <a:pos x="523" y="246"/>
                  </a:cxn>
                  <a:cxn ang="0">
                    <a:pos x="585" y="253"/>
                  </a:cxn>
                </a:cxnLst>
                <a:rect l="0" t="0" r="r" b="b"/>
                <a:pathLst>
                  <a:path w="1537" h="1733">
                    <a:moveTo>
                      <a:pt x="585" y="253"/>
                    </a:moveTo>
                    <a:lnTo>
                      <a:pt x="606" y="257"/>
                    </a:lnTo>
                    <a:lnTo>
                      <a:pt x="634" y="262"/>
                    </a:lnTo>
                    <a:lnTo>
                      <a:pt x="663" y="269"/>
                    </a:lnTo>
                    <a:lnTo>
                      <a:pt x="681" y="273"/>
                    </a:lnTo>
                    <a:lnTo>
                      <a:pt x="705" y="279"/>
                    </a:lnTo>
                    <a:lnTo>
                      <a:pt x="727" y="286"/>
                    </a:lnTo>
                    <a:lnTo>
                      <a:pt x="751" y="293"/>
                    </a:lnTo>
                    <a:lnTo>
                      <a:pt x="772" y="299"/>
                    </a:lnTo>
                    <a:lnTo>
                      <a:pt x="797" y="309"/>
                    </a:lnTo>
                    <a:lnTo>
                      <a:pt x="825" y="320"/>
                    </a:lnTo>
                    <a:lnTo>
                      <a:pt x="849" y="329"/>
                    </a:lnTo>
                    <a:lnTo>
                      <a:pt x="872" y="339"/>
                    </a:lnTo>
                    <a:lnTo>
                      <a:pt x="899" y="351"/>
                    </a:lnTo>
                    <a:lnTo>
                      <a:pt x="925" y="364"/>
                    </a:lnTo>
                    <a:lnTo>
                      <a:pt x="948" y="376"/>
                    </a:lnTo>
                    <a:lnTo>
                      <a:pt x="971" y="390"/>
                    </a:lnTo>
                    <a:lnTo>
                      <a:pt x="990" y="402"/>
                    </a:lnTo>
                    <a:lnTo>
                      <a:pt x="1010" y="416"/>
                    </a:lnTo>
                    <a:lnTo>
                      <a:pt x="1033" y="429"/>
                    </a:lnTo>
                    <a:lnTo>
                      <a:pt x="1056" y="445"/>
                    </a:lnTo>
                    <a:lnTo>
                      <a:pt x="1079" y="461"/>
                    </a:lnTo>
                    <a:lnTo>
                      <a:pt x="1100" y="478"/>
                    </a:lnTo>
                    <a:lnTo>
                      <a:pt x="1120" y="493"/>
                    </a:lnTo>
                    <a:lnTo>
                      <a:pt x="1152" y="520"/>
                    </a:lnTo>
                    <a:lnTo>
                      <a:pt x="1184" y="550"/>
                    </a:lnTo>
                    <a:lnTo>
                      <a:pt x="1210" y="573"/>
                    </a:lnTo>
                    <a:lnTo>
                      <a:pt x="1241" y="607"/>
                    </a:lnTo>
                    <a:lnTo>
                      <a:pt x="1261" y="632"/>
                    </a:lnTo>
                    <a:lnTo>
                      <a:pt x="1284" y="660"/>
                    </a:lnTo>
                    <a:lnTo>
                      <a:pt x="1310" y="692"/>
                    </a:lnTo>
                    <a:lnTo>
                      <a:pt x="1331" y="722"/>
                    </a:lnTo>
                    <a:lnTo>
                      <a:pt x="1352" y="756"/>
                    </a:lnTo>
                    <a:lnTo>
                      <a:pt x="1375" y="788"/>
                    </a:lnTo>
                    <a:lnTo>
                      <a:pt x="1394" y="823"/>
                    </a:lnTo>
                    <a:lnTo>
                      <a:pt x="1412" y="854"/>
                    </a:lnTo>
                    <a:lnTo>
                      <a:pt x="1430" y="892"/>
                    </a:lnTo>
                    <a:lnTo>
                      <a:pt x="1445" y="928"/>
                    </a:lnTo>
                    <a:lnTo>
                      <a:pt x="1459" y="966"/>
                    </a:lnTo>
                    <a:lnTo>
                      <a:pt x="1474" y="1006"/>
                    </a:lnTo>
                    <a:lnTo>
                      <a:pt x="1491" y="1056"/>
                    </a:lnTo>
                    <a:lnTo>
                      <a:pt x="1503" y="1103"/>
                    </a:lnTo>
                    <a:lnTo>
                      <a:pt x="1515" y="1151"/>
                    </a:lnTo>
                    <a:lnTo>
                      <a:pt x="1521" y="1197"/>
                    </a:lnTo>
                    <a:lnTo>
                      <a:pt x="1529" y="1252"/>
                    </a:lnTo>
                    <a:lnTo>
                      <a:pt x="1535" y="1320"/>
                    </a:lnTo>
                    <a:lnTo>
                      <a:pt x="1536" y="1373"/>
                    </a:lnTo>
                    <a:lnTo>
                      <a:pt x="1535" y="1425"/>
                    </a:lnTo>
                    <a:lnTo>
                      <a:pt x="1530" y="1476"/>
                    </a:lnTo>
                    <a:lnTo>
                      <a:pt x="1524" y="1523"/>
                    </a:lnTo>
                    <a:lnTo>
                      <a:pt x="1518" y="1572"/>
                    </a:lnTo>
                    <a:lnTo>
                      <a:pt x="1508" y="1622"/>
                    </a:lnTo>
                    <a:lnTo>
                      <a:pt x="1494" y="1675"/>
                    </a:lnTo>
                    <a:lnTo>
                      <a:pt x="1476" y="1732"/>
                    </a:lnTo>
                    <a:lnTo>
                      <a:pt x="1376" y="1418"/>
                    </a:lnTo>
                    <a:lnTo>
                      <a:pt x="993" y="1484"/>
                    </a:lnTo>
                    <a:lnTo>
                      <a:pt x="1001" y="1429"/>
                    </a:lnTo>
                    <a:lnTo>
                      <a:pt x="1005" y="1394"/>
                    </a:lnTo>
                    <a:lnTo>
                      <a:pt x="1005" y="1357"/>
                    </a:lnTo>
                    <a:lnTo>
                      <a:pt x="1002" y="1313"/>
                    </a:lnTo>
                    <a:lnTo>
                      <a:pt x="996" y="1272"/>
                    </a:lnTo>
                    <a:lnTo>
                      <a:pt x="988" y="1225"/>
                    </a:lnTo>
                    <a:lnTo>
                      <a:pt x="978" y="1189"/>
                    </a:lnTo>
                    <a:lnTo>
                      <a:pt x="961" y="1147"/>
                    </a:lnTo>
                    <a:lnTo>
                      <a:pt x="946" y="1110"/>
                    </a:lnTo>
                    <a:lnTo>
                      <a:pt x="927" y="1075"/>
                    </a:lnTo>
                    <a:lnTo>
                      <a:pt x="911" y="1048"/>
                    </a:lnTo>
                    <a:lnTo>
                      <a:pt x="894" y="1026"/>
                    </a:lnTo>
                    <a:lnTo>
                      <a:pt x="878" y="1003"/>
                    </a:lnTo>
                    <a:lnTo>
                      <a:pt x="860" y="981"/>
                    </a:lnTo>
                    <a:lnTo>
                      <a:pt x="839" y="958"/>
                    </a:lnTo>
                    <a:lnTo>
                      <a:pt x="821" y="942"/>
                    </a:lnTo>
                    <a:lnTo>
                      <a:pt x="801" y="922"/>
                    </a:lnTo>
                    <a:lnTo>
                      <a:pt x="781" y="904"/>
                    </a:lnTo>
                    <a:lnTo>
                      <a:pt x="758" y="887"/>
                    </a:lnTo>
                    <a:lnTo>
                      <a:pt x="730" y="869"/>
                    </a:lnTo>
                    <a:lnTo>
                      <a:pt x="706" y="853"/>
                    </a:lnTo>
                    <a:lnTo>
                      <a:pt x="686" y="842"/>
                    </a:lnTo>
                    <a:lnTo>
                      <a:pt x="658" y="825"/>
                    </a:lnTo>
                    <a:lnTo>
                      <a:pt x="632" y="815"/>
                    </a:lnTo>
                    <a:lnTo>
                      <a:pt x="610" y="807"/>
                    </a:lnTo>
                    <a:lnTo>
                      <a:pt x="586" y="799"/>
                    </a:lnTo>
                    <a:lnTo>
                      <a:pt x="551" y="791"/>
                    </a:lnTo>
                    <a:lnTo>
                      <a:pt x="518" y="785"/>
                    </a:lnTo>
                    <a:lnTo>
                      <a:pt x="484" y="781"/>
                    </a:lnTo>
                    <a:lnTo>
                      <a:pt x="451" y="779"/>
                    </a:lnTo>
                    <a:lnTo>
                      <a:pt x="432" y="778"/>
                    </a:lnTo>
                    <a:lnTo>
                      <a:pt x="432" y="1060"/>
                    </a:lnTo>
                    <a:lnTo>
                      <a:pt x="0" y="538"/>
                    </a:lnTo>
                    <a:lnTo>
                      <a:pt x="431" y="0"/>
                    </a:lnTo>
                    <a:lnTo>
                      <a:pt x="431" y="242"/>
                    </a:lnTo>
                    <a:lnTo>
                      <a:pt x="455" y="243"/>
                    </a:lnTo>
                    <a:lnTo>
                      <a:pt x="488" y="244"/>
                    </a:lnTo>
                    <a:lnTo>
                      <a:pt x="523" y="246"/>
                    </a:lnTo>
                    <a:lnTo>
                      <a:pt x="557" y="250"/>
                    </a:lnTo>
                    <a:lnTo>
                      <a:pt x="585" y="253"/>
                    </a:lnTo>
                  </a:path>
                </a:pathLst>
              </a:custGeom>
              <a:solidFill>
                <a:srgbClr val="FF3399"/>
              </a:solidFill>
              <a:ln w="12700" cap="rnd" cmpd="sng">
                <a:solidFill>
                  <a:schemeClr val="bg2"/>
                </a:solidFill>
                <a:prstDash val="solid"/>
                <a:round/>
                <a:headEnd type="none" w="med" len="med"/>
                <a:tailEnd type="none" w="med" len="med"/>
              </a:ln>
              <a:effectLst/>
            </p:spPr>
            <p:txBody>
              <a:bodyPr lIns="90450" tIns="44432" rIns="90450" bIns="44432">
                <a:spAutoFit/>
              </a:bodyPr>
              <a:lstStyle/>
              <a:p>
                <a:endParaRPr lang="en-US"/>
              </a:p>
            </p:txBody>
          </p:sp>
          <p:sp>
            <p:nvSpPr>
              <p:cNvPr id="174090" name="Rectangle 10"/>
              <p:cNvSpPr>
                <a:spLocks noChangeArrowheads="1"/>
              </p:cNvSpPr>
              <p:nvPr/>
            </p:nvSpPr>
            <p:spPr bwMode="auto">
              <a:xfrm>
                <a:off x="3134" y="3047"/>
                <a:ext cx="1537" cy="216"/>
              </a:xfrm>
              <a:prstGeom prst="rect">
                <a:avLst/>
              </a:prstGeom>
              <a:noFill/>
              <a:ln w="12700">
                <a:noFill/>
                <a:miter lim="800000"/>
                <a:headEnd/>
                <a:tailEnd/>
              </a:ln>
              <a:effectLst/>
            </p:spPr>
            <p:txBody>
              <a:bodyPr lIns="90450" tIns="44432" rIns="90450" bIns="44432">
                <a:spAutoFit/>
              </a:bodyPr>
              <a:lstStyle/>
              <a:p>
                <a:pPr algn="ctr">
                  <a:spcBef>
                    <a:spcPct val="50000"/>
                  </a:spcBef>
                </a:pPr>
                <a:r>
                  <a:rPr lang="en-US" b="1" dirty="0">
                    <a:solidFill>
                      <a:srgbClr val="FF9933"/>
                    </a:solidFill>
                    <a:effectLst>
                      <a:outerShdw blurRad="38100" dist="38100" dir="2700000" algn="tl">
                        <a:srgbClr val="000000"/>
                      </a:outerShdw>
                    </a:effectLst>
                    <a:latin typeface="Arial" pitchFamily="34" charset="0"/>
                  </a:rPr>
                  <a:t>Respondents </a:t>
                </a:r>
              </a:p>
            </p:txBody>
          </p:sp>
          <p:sp>
            <p:nvSpPr>
              <p:cNvPr id="174091" name="Rectangle 11"/>
              <p:cNvSpPr>
                <a:spLocks noChangeArrowheads="1"/>
              </p:cNvSpPr>
              <p:nvPr/>
            </p:nvSpPr>
            <p:spPr bwMode="auto">
              <a:xfrm>
                <a:off x="2465" y="1875"/>
                <a:ext cx="1370" cy="378"/>
              </a:xfrm>
              <a:prstGeom prst="rect">
                <a:avLst/>
              </a:prstGeom>
              <a:noFill/>
              <a:ln w="12700">
                <a:noFill/>
                <a:miter lim="800000"/>
                <a:headEnd/>
                <a:tailEnd/>
              </a:ln>
              <a:effectLst/>
            </p:spPr>
            <p:txBody>
              <a:bodyPr lIns="90450" tIns="44432" rIns="90450" bIns="44432">
                <a:spAutoFit/>
              </a:bodyPr>
              <a:lstStyle/>
              <a:p>
                <a:pPr>
                  <a:spcBef>
                    <a:spcPct val="50000"/>
                  </a:spcBef>
                </a:pPr>
                <a:r>
                  <a:rPr lang="en-US" b="1">
                    <a:solidFill>
                      <a:srgbClr val="FF9933"/>
                    </a:solidFill>
                    <a:effectLst>
                      <a:outerShdw blurRad="38100" dist="38100" dir="2700000" algn="tl">
                        <a:srgbClr val="000000"/>
                      </a:outerShdw>
                    </a:effectLst>
                    <a:latin typeface="Arial" pitchFamily="34" charset="0"/>
                  </a:rPr>
                  <a:t>Staff </a:t>
                </a:r>
                <a:br>
                  <a:rPr lang="en-US" b="1">
                    <a:solidFill>
                      <a:srgbClr val="FF9933"/>
                    </a:solidFill>
                    <a:effectLst>
                      <a:outerShdw blurRad="38100" dist="38100" dir="2700000" algn="tl">
                        <a:srgbClr val="000000"/>
                      </a:outerShdw>
                    </a:effectLst>
                    <a:latin typeface="Arial" pitchFamily="34" charset="0"/>
                  </a:rPr>
                </a:br>
                <a:endParaRPr lang="en-US" b="1">
                  <a:solidFill>
                    <a:srgbClr val="FF9933"/>
                  </a:solidFill>
                  <a:effectLst>
                    <a:outerShdw blurRad="38100" dist="38100" dir="2700000" algn="tl">
                      <a:srgbClr val="000000"/>
                    </a:outerShdw>
                  </a:effectLst>
                  <a:latin typeface="Arial" pitchFamily="34" charset="0"/>
                </a:endParaRPr>
              </a:p>
            </p:txBody>
          </p:sp>
          <p:sp>
            <p:nvSpPr>
              <p:cNvPr id="174093" name="Text Box 13"/>
              <p:cNvSpPr txBox="1">
                <a:spLocks noChangeArrowheads="1"/>
              </p:cNvSpPr>
              <p:nvPr/>
            </p:nvSpPr>
            <p:spPr bwMode="auto">
              <a:xfrm>
                <a:off x="3808" y="1600"/>
                <a:ext cx="1272" cy="253"/>
              </a:xfrm>
              <a:prstGeom prst="rect">
                <a:avLst/>
              </a:prstGeom>
              <a:noFill/>
              <a:ln w="9525">
                <a:noFill/>
                <a:miter lim="800000"/>
                <a:headEnd/>
                <a:tailEnd/>
              </a:ln>
              <a:effectLst/>
            </p:spPr>
            <p:txBody>
              <a:bodyPr lIns="91427" tIns="45714" rIns="91427" bIns="45714">
                <a:spAutoFit/>
              </a:bodyPr>
              <a:lstStyle/>
              <a:p>
                <a:pPr>
                  <a:spcBef>
                    <a:spcPct val="50000"/>
                  </a:spcBef>
                </a:pPr>
                <a:r>
                  <a:rPr lang="en-US" sz="2200" b="1" dirty="0">
                    <a:solidFill>
                      <a:schemeClr val="accent2"/>
                    </a:solidFill>
                  </a:rPr>
                  <a:t>(Make forecast)</a:t>
                </a:r>
                <a:endParaRPr lang="en-US" b="1" dirty="0">
                  <a:solidFill>
                    <a:schemeClr val="accent2"/>
                  </a:solidFill>
                </a:endParaRPr>
              </a:p>
            </p:txBody>
          </p:sp>
          <p:sp>
            <p:nvSpPr>
              <p:cNvPr id="174095" name="Rectangle 15"/>
              <p:cNvSpPr>
                <a:spLocks noChangeArrowheads="1"/>
              </p:cNvSpPr>
              <p:nvPr/>
            </p:nvSpPr>
            <p:spPr bwMode="auto">
              <a:xfrm>
                <a:off x="2600" y="3264"/>
                <a:ext cx="2448" cy="452"/>
              </a:xfrm>
              <a:prstGeom prst="rect">
                <a:avLst/>
              </a:prstGeom>
              <a:noFill/>
              <a:ln w="9525">
                <a:noFill/>
                <a:miter lim="800000"/>
                <a:headEnd/>
                <a:tailEnd/>
              </a:ln>
              <a:effectLst/>
            </p:spPr>
            <p:txBody>
              <a:bodyPr lIns="91427" tIns="45714" rIns="91427" bIns="45714">
                <a:spAutoFit/>
              </a:bodyPr>
              <a:lstStyle/>
              <a:p>
                <a:pPr>
                  <a:spcBef>
                    <a:spcPct val="50000"/>
                  </a:spcBef>
                </a:pPr>
                <a:r>
                  <a:rPr lang="en-US" sz="2200" b="1" dirty="0">
                    <a:solidFill>
                      <a:schemeClr val="accent2"/>
                    </a:solidFill>
                  </a:rPr>
                  <a:t>(Provide input to decision makers)</a:t>
                </a:r>
              </a:p>
            </p:txBody>
          </p:sp>
        </p:grpSp>
        <p:sp>
          <p:nvSpPr>
            <p:cNvPr id="174092" name="Rectangle 12"/>
            <p:cNvSpPr>
              <a:spLocks noChangeArrowheads="1"/>
            </p:cNvSpPr>
            <p:nvPr/>
          </p:nvSpPr>
          <p:spPr bwMode="auto">
            <a:xfrm>
              <a:off x="3389" y="1310"/>
              <a:ext cx="1795" cy="378"/>
            </a:xfrm>
            <a:prstGeom prst="rect">
              <a:avLst/>
            </a:prstGeom>
            <a:noFill/>
            <a:ln w="12700">
              <a:noFill/>
              <a:miter lim="800000"/>
              <a:headEnd/>
              <a:tailEnd/>
            </a:ln>
            <a:effectLst/>
          </p:spPr>
          <p:txBody>
            <a:bodyPr lIns="90450" tIns="44432" rIns="90450" bIns="44432">
              <a:spAutoFit/>
            </a:bodyPr>
            <a:lstStyle/>
            <a:p>
              <a:pPr algn="ctr">
                <a:spcBef>
                  <a:spcPct val="50000"/>
                </a:spcBef>
              </a:pPr>
              <a:r>
                <a:rPr lang="en-US" b="1">
                  <a:solidFill>
                    <a:srgbClr val="FF9933"/>
                  </a:solidFill>
                  <a:effectLst>
                    <a:outerShdw blurRad="38100" dist="38100" dir="2700000" algn="tl">
                      <a:srgbClr val="000000"/>
                    </a:outerShdw>
                  </a:effectLst>
                  <a:latin typeface="Arial" pitchFamily="34" charset="0"/>
                </a:rPr>
                <a:t>Decision Makers</a:t>
              </a:r>
              <a:br>
                <a:rPr lang="en-US" b="1">
                  <a:solidFill>
                    <a:srgbClr val="FF9933"/>
                  </a:solidFill>
                  <a:effectLst>
                    <a:outerShdw blurRad="38100" dist="38100" dir="2700000" algn="tl">
                      <a:srgbClr val="000000"/>
                    </a:outerShdw>
                  </a:effectLst>
                  <a:latin typeface="Arial" pitchFamily="34" charset="0"/>
                </a:rPr>
              </a:br>
              <a:endParaRPr lang="en-US" b="1">
                <a:solidFill>
                  <a:srgbClr val="FF9933"/>
                </a:solidFill>
                <a:effectLst>
                  <a:outerShdw blurRad="38100" dist="38100" dir="2700000" algn="tl">
                    <a:srgbClr val="000000"/>
                  </a:outerShdw>
                </a:effectLst>
                <a:latin typeface="Arial" pitchFamily="34" charset="0"/>
              </a:endParaRPr>
            </a:p>
          </p:txBody>
        </p:sp>
        <p:sp>
          <p:nvSpPr>
            <p:cNvPr id="174094" name="Rectangle 14"/>
            <p:cNvSpPr>
              <a:spLocks noChangeArrowheads="1"/>
            </p:cNvSpPr>
            <p:nvPr/>
          </p:nvSpPr>
          <p:spPr bwMode="auto">
            <a:xfrm>
              <a:off x="2296" y="2080"/>
              <a:ext cx="1056" cy="452"/>
            </a:xfrm>
            <a:prstGeom prst="rect">
              <a:avLst/>
            </a:prstGeom>
            <a:noFill/>
            <a:ln w="9525">
              <a:noFill/>
              <a:miter lim="800000"/>
              <a:headEnd/>
              <a:tailEnd/>
            </a:ln>
            <a:effectLst/>
          </p:spPr>
          <p:txBody>
            <a:bodyPr lIns="91427" tIns="45714" rIns="91427" bIns="45714">
              <a:spAutoFit/>
            </a:bodyPr>
            <a:lstStyle/>
            <a:p>
              <a:pPr>
                <a:spcBef>
                  <a:spcPct val="50000"/>
                </a:spcBef>
              </a:pPr>
              <a:r>
                <a:rPr lang="en-US" sz="2200" b="1" dirty="0"/>
                <a:t>(Administer)</a:t>
              </a:r>
              <a:endParaRPr lang="en-US" b="1" dirty="0">
                <a:solidFill>
                  <a:srgbClr val="FCFEB9"/>
                </a:solidFill>
                <a:effectLst>
                  <a:outerShdw blurRad="38100" dist="38100" dir="2700000" algn="tl">
                    <a:srgbClr val="000000"/>
                  </a:outerShdw>
                </a:effectLst>
              </a:endParaRP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normAutofit fontScale="90000"/>
          </a:bodyPr>
          <a:lstStyle/>
          <a:p>
            <a:pPr algn="ctr"/>
            <a:r>
              <a:rPr lang="en-US" sz="4400" dirty="0" smtClean="0"/>
              <a:t/>
            </a:r>
            <a:br>
              <a:rPr lang="en-US" sz="4400" dirty="0" smtClean="0"/>
            </a:br>
            <a:r>
              <a:rPr lang="en-US" sz="4400" dirty="0" smtClean="0">
                <a:latin typeface="Cambria" pitchFamily="18" charset="0"/>
              </a:rPr>
              <a:t>Conventional DB  Vs Temporal DB</a:t>
            </a:r>
            <a:r>
              <a:rPr lang="en-US" sz="4400" dirty="0" smtClean="0"/>
              <a:t/>
            </a:r>
            <a:br>
              <a:rPr lang="en-US" sz="4400" dirty="0" smtClean="0"/>
            </a:br>
            <a:endParaRPr lang="en-US" dirty="0"/>
          </a:p>
        </p:txBody>
      </p:sp>
      <p:sp>
        <p:nvSpPr>
          <p:cNvPr id="1027" name="Rectangle 3"/>
          <p:cNvSpPr>
            <a:spLocks noGrp="1" noChangeArrowheads="1"/>
          </p:cNvSpPr>
          <p:nvPr>
            <p:ph type="body" idx="1"/>
          </p:nvPr>
        </p:nvSpPr>
        <p:spPr>
          <a:xfrm>
            <a:off x="990600" y="1905000"/>
            <a:ext cx="7888288" cy="4760913"/>
          </a:xfrm>
        </p:spPr>
        <p:txBody>
          <a:bodyPr>
            <a:normAutofit/>
          </a:bodyPr>
          <a:lstStyle/>
          <a:p>
            <a:pPr>
              <a:lnSpc>
                <a:spcPct val="90000"/>
              </a:lnSpc>
            </a:pPr>
            <a:r>
              <a:rPr lang="en-US" sz="2400" b="1" dirty="0">
                <a:latin typeface="Cambria" pitchFamily="18" charset="0"/>
              </a:rPr>
              <a:t>Conventional DBs:</a:t>
            </a:r>
          </a:p>
          <a:p>
            <a:pPr lvl="1">
              <a:lnSpc>
                <a:spcPct val="90000"/>
              </a:lnSpc>
            </a:pPr>
            <a:r>
              <a:rPr lang="en-US" sz="2000" dirty="0">
                <a:latin typeface="Cambria" pitchFamily="18" charset="0"/>
              </a:rPr>
              <a:t>Evolve through transactions from one state to the next</a:t>
            </a:r>
          </a:p>
          <a:p>
            <a:pPr lvl="1">
              <a:lnSpc>
                <a:spcPct val="90000"/>
              </a:lnSpc>
            </a:pPr>
            <a:r>
              <a:rPr lang="en-US" sz="2000" dirty="0">
                <a:latin typeface="Cambria" pitchFamily="18" charset="0"/>
              </a:rPr>
              <a:t>Changes are viewed as modifications to the state</a:t>
            </a:r>
          </a:p>
          <a:p>
            <a:pPr lvl="1">
              <a:lnSpc>
                <a:spcPct val="90000"/>
              </a:lnSpc>
            </a:pPr>
            <a:r>
              <a:rPr lang="en-US" sz="2000" dirty="0">
                <a:latin typeface="Cambria" pitchFamily="18" charset="0"/>
              </a:rPr>
              <a:t>No information about the past</a:t>
            </a:r>
          </a:p>
          <a:p>
            <a:pPr lvl="1">
              <a:lnSpc>
                <a:spcPct val="90000"/>
              </a:lnSpc>
            </a:pPr>
            <a:r>
              <a:rPr lang="en-US" sz="2000" dirty="0">
                <a:latin typeface="Cambria" pitchFamily="18" charset="0"/>
              </a:rPr>
              <a:t>Snapshot of the enterprise</a:t>
            </a:r>
          </a:p>
          <a:p>
            <a:pPr>
              <a:lnSpc>
                <a:spcPct val="90000"/>
              </a:lnSpc>
            </a:pPr>
            <a:r>
              <a:rPr lang="en-US" sz="2400" b="1" dirty="0">
                <a:latin typeface="Cambria" pitchFamily="18" charset="0"/>
              </a:rPr>
              <a:t>Temporal DBs:</a:t>
            </a:r>
          </a:p>
          <a:p>
            <a:pPr lvl="1">
              <a:lnSpc>
                <a:spcPct val="90000"/>
              </a:lnSpc>
            </a:pPr>
            <a:r>
              <a:rPr lang="en-US" sz="2000" dirty="0">
                <a:latin typeface="Cambria" pitchFamily="18" charset="0"/>
              </a:rPr>
              <a:t>Maintain historical information</a:t>
            </a:r>
          </a:p>
          <a:p>
            <a:pPr lvl="1">
              <a:lnSpc>
                <a:spcPct val="90000"/>
              </a:lnSpc>
            </a:pPr>
            <a:r>
              <a:rPr lang="en-US" sz="2000" dirty="0">
                <a:latin typeface="Cambria" pitchFamily="18" charset="0"/>
              </a:rPr>
              <a:t>Changes are viewed as additions to the information stored in the database</a:t>
            </a:r>
          </a:p>
          <a:p>
            <a:pPr lvl="1">
              <a:lnSpc>
                <a:spcPct val="90000"/>
              </a:lnSpc>
            </a:pPr>
            <a:r>
              <a:rPr lang="en-US" sz="2000" dirty="0">
                <a:latin typeface="Cambria" pitchFamily="18" charset="0"/>
              </a:rPr>
              <a:t>Incorporate notion of time in the system</a:t>
            </a:r>
          </a:p>
          <a:p>
            <a:pPr lvl="1">
              <a:lnSpc>
                <a:spcPct val="90000"/>
              </a:lnSpc>
            </a:pPr>
            <a:r>
              <a:rPr lang="en-US" sz="2000" dirty="0">
                <a:latin typeface="Cambria" pitchFamily="18" charset="0"/>
              </a:rPr>
              <a:t>Efficient access to past states</a:t>
            </a:r>
          </a:p>
        </p:txBody>
      </p:sp>
      <p:sp>
        <p:nvSpPr>
          <p:cNvPr id="4" name="Date Placeholder 3"/>
          <p:cNvSpPr>
            <a:spLocks noGrp="1"/>
          </p:cNvSpPr>
          <p:nvPr>
            <p:ph type="dt" sz="half" idx="10"/>
          </p:nvPr>
        </p:nvSpPr>
        <p:spPr/>
        <p:txBody>
          <a:bodyPr/>
          <a:lstStyle/>
          <a:p>
            <a:fld id="{5D769F7D-F4F1-4763-9652-A6F15C60C906}" type="datetime1">
              <a:rPr lang="en-US" smtClean="0"/>
              <a:pPr/>
              <a:t>12/10/2020</a:t>
            </a:fld>
            <a:endParaRPr lang="en-US"/>
          </a:p>
        </p:txBody>
      </p:sp>
      <p:sp>
        <p:nvSpPr>
          <p:cNvPr id="5" name="Slide Number Placeholder 4"/>
          <p:cNvSpPr>
            <a:spLocks noGrp="1"/>
          </p:cNvSpPr>
          <p:nvPr>
            <p:ph type="sldNum" sz="quarter" idx="12"/>
          </p:nvPr>
        </p:nvSpPr>
        <p:spPr/>
        <p:txBody>
          <a:bodyPr/>
          <a:lstStyle/>
          <a:p>
            <a:fld id="{619B3BD9-E539-4F5C-A31A-567F7849BDCE}"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lIns="100008" tIns="50004" rIns="100008" bIns="50004"/>
          <a:lstStyle/>
          <a:p>
            <a:r>
              <a:rPr lang="en-US" dirty="0"/>
              <a:t>4-</a:t>
            </a:r>
            <a:fld id="{FAAA22A6-7F2B-44C8-8CBD-1AA942E96112}" type="slidenum">
              <a:rPr lang="en-US"/>
              <a:pPr/>
              <a:t>20</a:t>
            </a:fld>
            <a:endParaRPr lang="en-US" sz="1400" dirty="0"/>
          </a:p>
        </p:txBody>
      </p:sp>
      <p:sp>
        <p:nvSpPr>
          <p:cNvPr id="176130" name="Rectangle 2"/>
          <p:cNvSpPr>
            <a:spLocks noGrp="1" noChangeArrowheads="1"/>
          </p:cNvSpPr>
          <p:nvPr>
            <p:ph type="title"/>
          </p:nvPr>
        </p:nvSpPr>
        <p:spPr>
          <a:xfrm>
            <a:off x="677334" y="489857"/>
            <a:ext cx="7771694" cy="816429"/>
          </a:xfrm>
        </p:spPr>
        <p:txBody>
          <a:bodyPr lIns="99994" tIns="49997" rIns="99994" bIns="49997" anchor="t">
            <a:normAutofit/>
          </a:bodyPr>
          <a:lstStyle/>
          <a:p>
            <a:pPr algn="ctr"/>
            <a:r>
              <a:rPr lang="en-US" sz="4000" dirty="0">
                <a:latin typeface="Cambria" pitchFamily="18" charset="0"/>
              </a:rPr>
              <a:t>Consumer Market Survey</a:t>
            </a:r>
          </a:p>
        </p:txBody>
      </p:sp>
      <p:sp>
        <p:nvSpPr>
          <p:cNvPr id="176131" name="Rectangle 3"/>
          <p:cNvSpPr>
            <a:spLocks noChangeArrowheads="1"/>
          </p:cNvSpPr>
          <p:nvPr/>
        </p:nvSpPr>
        <p:spPr bwMode="auto">
          <a:xfrm>
            <a:off x="1143000" y="1752600"/>
            <a:ext cx="4328583" cy="4192700"/>
          </a:xfrm>
          <a:prstGeom prst="rect">
            <a:avLst/>
          </a:prstGeom>
          <a:noFill/>
          <a:ln w="12700">
            <a:noFill/>
            <a:miter lim="800000"/>
            <a:headEnd/>
            <a:tailEnd/>
          </a:ln>
          <a:effectLst/>
        </p:spPr>
        <p:txBody>
          <a:bodyPr lIns="98954" tIns="48608" rIns="98954" bIns="48608"/>
          <a:lstStyle/>
          <a:p>
            <a:pPr marL="375030" indent="-375030">
              <a:spcBef>
                <a:spcPct val="20000"/>
              </a:spcBef>
              <a:buClr>
                <a:srgbClr val="FF9933"/>
              </a:buClr>
              <a:buFont typeface="Symbol" pitchFamily="18" charset="2"/>
              <a:buChar char="¨"/>
            </a:pPr>
            <a:r>
              <a:rPr lang="en-US" sz="2400" dirty="0">
                <a:latin typeface="Cambria" pitchFamily="18" charset="0"/>
              </a:rPr>
              <a:t>Ask customers about purchasing plans.</a:t>
            </a:r>
          </a:p>
          <a:p>
            <a:pPr marL="812564" lvl="1" indent="-312525">
              <a:spcBef>
                <a:spcPct val="20000"/>
              </a:spcBef>
              <a:buClr>
                <a:srgbClr val="FF9933"/>
              </a:buClr>
              <a:buSzPct val="80000"/>
              <a:buFont typeface="Symbol" pitchFamily="18" charset="2"/>
              <a:buChar char="¨"/>
            </a:pPr>
            <a:endParaRPr lang="en-US" sz="2400" dirty="0">
              <a:latin typeface="Cambria" pitchFamily="18" charset="0"/>
            </a:endParaRPr>
          </a:p>
          <a:p>
            <a:pPr marL="375030" indent="-375030">
              <a:spcBef>
                <a:spcPct val="20000"/>
              </a:spcBef>
              <a:buClr>
                <a:schemeClr val="tx1"/>
              </a:buClr>
              <a:buFontTx/>
              <a:buChar char="+"/>
            </a:pPr>
            <a:r>
              <a:rPr lang="en-US" sz="2400" dirty="0">
                <a:latin typeface="Cambria" pitchFamily="18" charset="0"/>
              </a:rPr>
              <a:t>Relatively simple.</a:t>
            </a:r>
          </a:p>
          <a:p>
            <a:pPr marL="375030" indent="-375030">
              <a:spcBef>
                <a:spcPct val="20000"/>
              </a:spcBef>
              <a:buClr>
                <a:schemeClr val="tx1"/>
              </a:buClr>
              <a:buFontTx/>
              <a:buChar char="-"/>
            </a:pPr>
            <a:r>
              <a:rPr lang="en-US" sz="2400" dirty="0">
                <a:latin typeface="Cambria" pitchFamily="18" charset="0"/>
              </a:rPr>
              <a:t>What consumers </a:t>
            </a:r>
            <a:r>
              <a:rPr lang="en-US" sz="2400" dirty="0">
                <a:solidFill>
                  <a:schemeClr val="hlink"/>
                </a:solidFill>
                <a:latin typeface="Cambria" pitchFamily="18" charset="0"/>
              </a:rPr>
              <a:t>say</a:t>
            </a:r>
            <a:r>
              <a:rPr lang="en-US" sz="2400" dirty="0">
                <a:latin typeface="Cambria" pitchFamily="18" charset="0"/>
              </a:rPr>
              <a:t>, and what they actually </a:t>
            </a:r>
            <a:r>
              <a:rPr lang="en-US" sz="2400" dirty="0">
                <a:solidFill>
                  <a:schemeClr val="hlink"/>
                </a:solidFill>
                <a:latin typeface="Cambria" pitchFamily="18" charset="0"/>
              </a:rPr>
              <a:t>do</a:t>
            </a:r>
            <a:r>
              <a:rPr lang="en-US" sz="2400" dirty="0">
                <a:latin typeface="Cambria" pitchFamily="18" charset="0"/>
              </a:rPr>
              <a:t> are often different.</a:t>
            </a:r>
          </a:p>
        </p:txBody>
      </p:sp>
      <p:pic>
        <p:nvPicPr>
          <p:cNvPr id="176133" name="Picture 5"/>
          <p:cNvPicPr>
            <a:picLocks noChangeArrowheads="1"/>
          </p:cNvPicPr>
          <p:nvPr/>
        </p:nvPicPr>
        <p:blipFill>
          <a:blip r:embed="rId3"/>
          <a:srcRect/>
          <a:stretch>
            <a:fillRect/>
          </a:stretch>
        </p:blipFill>
        <p:spPr bwMode="auto">
          <a:xfrm>
            <a:off x="4859515" y="2680607"/>
            <a:ext cx="3007430" cy="3524250"/>
          </a:xfrm>
          <a:prstGeom prst="rect">
            <a:avLst/>
          </a:prstGeom>
          <a:noFill/>
          <a:ln w="12700">
            <a:noFill/>
            <a:miter lim="800000"/>
            <a:headEnd/>
            <a:tailEnd/>
          </a:ln>
          <a:effectLst>
            <a:outerShdw dist="17961" dir="18900000" algn="ctr" rotWithShape="0">
              <a:schemeClr val="folHlink"/>
            </a:outerShdw>
          </a:effectLst>
        </p:spPr>
      </p:pic>
      <p:sp>
        <p:nvSpPr>
          <p:cNvPr id="176135" name="AutoShape 7"/>
          <p:cNvSpPr>
            <a:spLocks noChangeArrowheads="1"/>
          </p:cNvSpPr>
          <p:nvPr/>
        </p:nvSpPr>
        <p:spPr bwMode="auto">
          <a:xfrm flipH="1">
            <a:off x="4572000" y="1564821"/>
            <a:ext cx="3556000" cy="1078650"/>
          </a:xfrm>
          <a:prstGeom prst="wedgeRoundRectCallout">
            <a:avLst>
              <a:gd name="adj1" fmla="val -28106"/>
              <a:gd name="adj2" fmla="val 66667"/>
              <a:gd name="adj3" fmla="val 16667"/>
            </a:avLst>
          </a:prstGeom>
          <a:solidFill>
            <a:srgbClr val="E5E5E5"/>
          </a:solidFill>
          <a:ln w="12700">
            <a:solidFill>
              <a:schemeClr val="bg2"/>
            </a:solidFill>
            <a:miter lim="800000"/>
            <a:headEnd/>
            <a:tailEnd/>
          </a:ln>
          <a:effectLst>
            <a:outerShdw dist="35921" dir="2700000" algn="ctr" rotWithShape="0">
              <a:schemeClr val="bg2"/>
            </a:outerShdw>
          </a:effectLst>
        </p:spPr>
        <p:txBody>
          <a:bodyPr lIns="0" tIns="50338" rIns="0" bIns="50338" anchor="ctr" anchorCtr="1"/>
          <a:lstStyle/>
          <a:p>
            <a:pPr algn="ctr"/>
            <a:r>
              <a:rPr lang="en-US" sz="2400" b="1" dirty="0">
                <a:latin typeface="Arial" pitchFamily="34" charset="0"/>
              </a:rPr>
              <a:t>How many hours will you use the Internet next week?</a:t>
            </a:r>
            <a:endParaRPr lang="en-US" b="1" dirty="0">
              <a:latin typeface="Arial"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1371600" y="228600"/>
            <a:ext cx="8974137" cy="1143000"/>
          </a:xfrm>
        </p:spPr>
        <p:txBody>
          <a:bodyPr lIns="99994" tIns="49997" rIns="99994" bIns="49997" anchor="t">
            <a:normAutofit/>
          </a:bodyPr>
          <a:lstStyle/>
          <a:p>
            <a:pPr>
              <a:lnSpc>
                <a:spcPct val="80000"/>
              </a:lnSpc>
            </a:pPr>
            <a:r>
              <a:rPr lang="en-US" sz="3600" dirty="0">
                <a:latin typeface="Cambria" pitchFamily="18" charset="0"/>
              </a:rPr>
              <a:t>Quantitative Forecasting Methods</a:t>
            </a:r>
          </a:p>
        </p:txBody>
      </p:sp>
      <p:sp>
        <p:nvSpPr>
          <p:cNvPr id="696324" name="Rectangle 4"/>
          <p:cNvSpPr>
            <a:spLocks noChangeArrowheads="1"/>
          </p:cNvSpPr>
          <p:nvPr/>
        </p:nvSpPr>
        <p:spPr bwMode="auto">
          <a:xfrm>
            <a:off x="3633788" y="1211263"/>
            <a:ext cx="1828800" cy="422275"/>
          </a:xfrm>
          <a:prstGeom prst="rect">
            <a:avLst/>
          </a:prstGeom>
          <a:noFill/>
          <a:ln w="12700">
            <a:noFill/>
            <a:miter lim="800000"/>
            <a:headEnd/>
            <a:tailEnd/>
          </a:ln>
          <a:effectLst/>
        </p:spPr>
        <p:txBody>
          <a:bodyPr wrap="none" lIns="98939" tIns="48601" rIns="98939" bIns="48601">
            <a:spAutoFit/>
          </a:bodyPr>
          <a:lstStyle/>
          <a:p>
            <a:pPr defTabSz="1000125">
              <a:buClrTx/>
              <a:buFontTx/>
              <a:buNone/>
            </a:pPr>
            <a:r>
              <a:rPr lang="en-US" sz="2200">
                <a:solidFill>
                  <a:srgbClr val="FFFFFF"/>
                </a:solidFill>
              </a:rPr>
              <a:t>Quantitative</a:t>
            </a:r>
          </a:p>
        </p:txBody>
      </p:sp>
      <p:sp>
        <p:nvSpPr>
          <p:cNvPr id="696328" name="Rectangle 8"/>
          <p:cNvSpPr>
            <a:spLocks noChangeArrowheads="1"/>
          </p:cNvSpPr>
          <p:nvPr/>
        </p:nvSpPr>
        <p:spPr bwMode="auto">
          <a:xfrm>
            <a:off x="6807200" y="2824163"/>
            <a:ext cx="1173163" cy="420687"/>
          </a:xfrm>
          <a:prstGeom prst="rect">
            <a:avLst/>
          </a:prstGeom>
          <a:noFill/>
          <a:ln w="12700">
            <a:noFill/>
            <a:miter lim="800000"/>
            <a:headEnd/>
            <a:tailEnd/>
          </a:ln>
          <a:effectLst/>
        </p:spPr>
        <p:txBody>
          <a:bodyPr wrap="none" lIns="98939" tIns="48601" rIns="98939" bIns="48601">
            <a:spAutoFit/>
          </a:bodyPr>
          <a:lstStyle/>
          <a:p>
            <a:pPr defTabSz="1000125">
              <a:buClrTx/>
              <a:buFontTx/>
              <a:buNone/>
            </a:pPr>
            <a:r>
              <a:rPr lang="en-US" sz="2200">
                <a:solidFill>
                  <a:srgbClr val="FFFFFF"/>
                </a:solidFill>
              </a:rPr>
              <a:t>Models</a:t>
            </a:r>
          </a:p>
        </p:txBody>
      </p:sp>
      <p:sp>
        <p:nvSpPr>
          <p:cNvPr id="696331" name="Freeform 11"/>
          <p:cNvSpPr>
            <a:spLocks/>
          </p:cNvSpPr>
          <p:nvPr/>
        </p:nvSpPr>
        <p:spPr bwMode="auto">
          <a:xfrm>
            <a:off x="3565525" y="3579813"/>
            <a:ext cx="2006600" cy="708025"/>
          </a:xfrm>
          <a:custGeom>
            <a:avLst/>
            <a:gdLst/>
            <a:ahLst/>
            <a:cxnLst>
              <a:cxn ang="0">
                <a:pos x="0" y="457"/>
              </a:cxn>
              <a:cxn ang="0">
                <a:pos x="1305" y="457"/>
              </a:cxn>
              <a:cxn ang="0">
                <a:pos x="1305" y="0"/>
              </a:cxn>
              <a:cxn ang="0">
                <a:pos x="0" y="0"/>
              </a:cxn>
              <a:cxn ang="0">
                <a:pos x="0" y="457"/>
              </a:cxn>
            </a:cxnLst>
            <a:rect l="0" t="0" r="r" b="b"/>
            <a:pathLst>
              <a:path w="1306" h="458">
                <a:moveTo>
                  <a:pt x="0" y="457"/>
                </a:moveTo>
                <a:lnTo>
                  <a:pt x="1305" y="457"/>
                </a:lnTo>
                <a:lnTo>
                  <a:pt x="1305" y="0"/>
                </a:lnTo>
                <a:lnTo>
                  <a:pt x="0" y="0"/>
                </a:lnTo>
                <a:lnTo>
                  <a:pt x="0" y="457"/>
                </a:lnTo>
              </a:path>
            </a:pathLst>
          </a:custGeom>
          <a:solidFill>
            <a:srgbClr val="FF3399"/>
          </a:solidFill>
          <a:ln w="25400" cap="rnd" cmpd="sng">
            <a:solidFill>
              <a:srgbClr val="1A1A1A"/>
            </a:solidFill>
            <a:prstDash val="solid"/>
            <a:round/>
            <a:headEnd type="none" w="med" len="med"/>
            <a:tailEnd type="none" w="med" len="med"/>
          </a:ln>
          <a:effectLst/>
        </p:spPr>
        <p:txBody>
          <a:bodyPr wrap="none" lIns="90463" tIns="44437" rIns="90463" bIns="44437">
            <a:spAutoFit/>
          </a:bodyPr>
          <a:lstStyle/>
          <a:p>
            <a:endParaRPr lang="en-US"/>
          </a:p>
        </p:txBody>
      </p:sp>
      <p:sp>
        <p:nvSpPr>
          <p:cNvPr id="696332" name="Rectangle 12"/>
          <p:cNvSpPr>
            <a:spLocks noChangeArrowheads="1"/>
          </p:cNvSpPr>
          <p:nvPr/>
        </p:nvSpPr>
        <p:spPr bwMode="auto">
          <a:xfrm>
            <a:off x="3765550" y="3538538"/>
            <a:ext cx="1489075" cy="433387"/>
          </a:xfrm>
          <a:prstGeom prst="rect">
            <a:avLst/>
          </a:prstGeom>
          <a:noFill/>
          <a:ln w="12700">
            <a:noFill/>
            <a:miter lim="800000"/>
            <a:headEnd/>
            <a:tailEnd/>
          </a:ln>
          <a:effectLst/>
        </p:spPr>
        <p:txBody>
          <a:bodyPr wrap="none" lIns="98939" tIns="48601" rIns="98939" bIns="48601">
            <a:spAutoFit/>
          </a:bodyPr>
          <a:lstStyle/>
          <a:p>
            <a:pPr defTabSz="1000125">
              <a:buClrTx/>
              <a:buFontTx/>
              <a:buNone/>
            </a:pPr>
            <a:r>
              <a:rPr lang="en-US" sz="2200"/>
              <a:t>2. Moving</a:t>
            </a:r>
          </a:p>
        </p:txBody>
      </p:sp>
      <p:sp>
        <p:nvSpPr>
          <p:cNvPr id="696333" name="Rectangle 13"/>
          <p:cNvSpPr>
            <a:spLocks noChangeArrowheads="1"/>
          </p:cNvSpPr>
          <p:nvPr/>
        </p:nvSpPr>
        <p:spPr bwMode="auto">
          <a:xfrm>
            <a:off x="3898900" y="3863975"/>
            <a:ext cx="1300163" cy="433388"/>
          </a:xfrm>
          <a:prstGeom prst="rect">
            <a:avLst/>
          </a:prstGeom>
          <a:noFill/>
          <a:ln w="12700">
            <a:noFill/>
            <a:miter lim="800000"/>
            <a:headEnd/>
            <a:tailEnd/>
          </a:ln>
          <a:effectLst/>
        </p:spPr>
        <p:txBody>
          <a:bodyPr wrap="none" lIns="98939" tIns="48601" rIns="98939" bIns="48601">
            <a:spAutoFit/>
          </a:bodyPr>
          <a:lstStyle/>
          <a:p>
            <a:pPr defTabSz="1000125">
              <a:buClrTx/>
              <a:buFontTx/>
              <a:buNone/>
            </a:pPr>
            <a:r>
              <a:rPr lang="en-US" sz="2200"/>
              <a:t>Average</a:t>
            </a:r>
          </a:p>
        </p:txBody>
      </p:sp>
      <p:sp>
        <p:nvSpPr>
          <p:cNvPr id="696334" name="Freeform 14"/>
          <p:cNvSpPr>
            <a:spLocks/>
          </p:cNvSpPr>
          <p:nvPr/>
        </p:nvSpPr>
        <p:spPr bwMode="auto">
          <a:xfrm>
            <a:off x="4459288" y="3405188"/>
            <a:ext cx="173037" cy="173037"/>
          </a:xfrm>
          <a:custGeom>
            <a:avLst/>
            <a:gdLst/>
            <a:ahLst/>
            <a:cxnLst>
              <a:cxn ang="0">
                <a:pos x="111" y="0"/>
              </a:cxn>
              <a:cxn ang="0">
                <a:pos x="57" y="111"/>
              </a:cxn>
              <a:cxn ang="0">
                <a:pos x="0" y="0"/>
              </a:cxn>
              <a:cxn ang="0">
                <a:pos x="111" y="0"/>
              </a:cxn>
            </a:cxnLst>
            <a:rect l="0" t="0" r="r" b="b"/>
            <a:pathLst>
              <a:path w="112" h="112">
                <a:moveTo>
                  <a:pt x="111" y="0"/>
                </a:moveTo>
                <a:lnTo>
                  <a:pt x="57" y="111"/>
                </a:lnTo>
                <a:lnTo>
                  <a:pt x="0" y="0"/>
                </a:lnTo>
                <a:lnTo>
                  <a:pt x="111" y="0"/>
                </a:lnTo>
              </a:path>
            </a:pathLst>
          </a:custGeom>
          <a:solidFill>
            <a:schemeClr val="tx1"/>
          </a:solidFill>
          <a:ln w="12700" cap="rnd" cmpd="sng">
            <a:noFill/>
            <a:prstDash val="solid"/>
            <a:round/>
            <a:headEnd type="none" w="med" len="med"/>
            <a:tailEnd type="none" w="med" len="med"/>
          </a:ln>
          <a:effectLst/>
        </p:spPr>
        <p:txBody>
          <a:bodyPr wrap="none" lIns="90463" tIns="44437" rIns="90463" bIns="44437">
            <a:spAutoFit/>
          </a:bodyPr>
          <a:lstStyle/>
          <a:p>
            <a:endParaRPr lang="en-US"/>
          </a:p>
        </p:txBody>
      </p:sp>
      <p:sp>
        <p:nvSpPr>
          <p:cNvPr id="696335" name="Freeform 15"/>
          <p:cNvSpPr>
            <a:spLocks/>
          </p:cNvSpPr>
          <p:nvPr/>
        </p:nvSpPr>
        <p:spPr bwMode="auto">
          <a:xfrm>
            <a:off x="2709863" y="3008313"/>
            <a:ext cx="3852862" cy="473075"/>
          </a:xfrm>
          <a:custGeom>
            <a:avLst/>
            <a:gdLst/>
            <a:ahLst/>
            <a:cxnLst>
              <a:cxn ang="0">
                <a:pos x="0" y="0"/>
              </a:cxn>
              <a:cxn ang="0">
                <a:pos x="2504" y="2"/>
              </a:cxn>
              <a:cxn ang="0">
                <a:pos x="2504" y="305"/>
              </a:cxn>
            </a:cxnLst>
            <a:rect l="0" t="0" r="r" b="b"/>
            <a:pathLst>
              <a:path w="2505" h="306">
                <a:moveTo>
                  <a:pt x="0" y="0"/>
                </a:moveTo>
                <a:lnTo>
                  <a:pt x="2504" y="2"/>
                </a:lnTo>
                <a:lnTo>
                  <a:pt x="2504" y="305"/>
                </a:lnTo>
              </a:path>
            </a:pathLst>
          </a:custGeom>
          <a:noFill/>
          <a:ln w="50800" cap="rnd" cmpd="sng">
            <a:solidFill>
              <a:schemeClr val="tx1"/>
            </a:solidFill>
            <a:prstDash val="solid"/>
            <a:round/>
            <a:headEnd type="none" w="med" len="med"/>
            <a:tailEnd type="none" w="med" len="med"/>
          </a:ln>
          <a:effectLst/>
        </p:spPr>
        <p:txBody>
          <a:bodyPr wrap="none" lIns="90463" tIns="44437" rIns="90463" bIns="44437">
            <a:spAutoFit/>
          </a:bodyPr>
          <a:lstStyle/>
          <a:p>
            <a:endParaRPr lang="en-US"/>
          </a:p>
        </p:txBody>
      </p:sp>
      <p:sp>
        <p:nvSpPr>
          <p:cNvPr id="696336" name="Freeform 16"/>
          <p:cNvSpPr>
            <a:spLocks/>
          </p:cNvSpPr>
          <p:nvPr/>
        </p:nvSpPr>
        <p:spPr bwMode="auto">
          <a:xfrm>
            <a:off x="1514475" y="3579813"/>
            <a:ext cx="1852613" cy="708025"/>
          </a:xfrm>
          <a:custGeom>
            <a:avLst/>
            <a:gdLst/>
            <a:ahLst/>
            <a:cxnLst>
              <a:cxn ang="0">
                <a:pos x="0" y="457"/>
              </a:cxn>
              <a:cxn ang="0">
                <a:pos x="851" y="457"/>
              </a:cxn>
              <a:cxn ang="0">
                <a:pos x="851" y="0"/>
              </a:cxn>
              <a:cxn ang="0">
                <a:pos x="0" y="0"/>
              </a:cxn>
              <a:cxn ang="0">
                <a:pos x="0" y="457"/>
              </a:cxn>
            </a:cxnLst>
            <a:rect l="0" t="0" r="r" b="b"/>
            <a:pathLst>
              <a:path w="852" h="458">
                <a:moveTo>
                  <a:pt x="0" y="457"/>
                </a:moveTo>
                <a:lnTo>
                  <a:pt x="851" y="457"/>
                </a:lnTo>
                <a:lnTo>
                  <a:pt x="851" y="0"/>
                </a:lnTo>
                <a:lnTo>
                  <a:pt x="0" y="0"/>
                </a:lnTo>
                <a:lnTo>
                  <a:pt x="0" y="457"/>
                </a:lnTo>
              </a:path>
            </a:pathLst>
          </a:custGeom>
          <a:solidFill>
            <a:srgbClr val="FF3399"/>
          </a:solidFill>
          <a:ln w="25400" cap="rnd" cmpd="sng">
            <a:solidFill>
              <a:srgbClr val="1A1A1A"/>
            </a:solidFill>
            <a:prstDash val="solid"/>
            <a:round/>
            <a:headEnd type="none" w="med" len="med"/>
            <a:tailEnd type="none" w="med" len="med"/>
          </a:ln>
          <a:effectLst/>
        </p:spPr>
        <p:txBody>
          <a:bodyPr lIns="90463" tIns="44437" rIns="90463" bIns="44437">
            <a:spAutoFit/>
          </a:bodyPr>
          <a:lstStyle/>
          <a:p>
            <a:endParaRPr lang="en-US"/>
          </a:p>
        </p:txBody>
      </p:sp>
      <p:sp>
        <p:nvSpPr>
          <p:cNvPr id="696337" name="Rectangle 17"/>
          <p:cNvSpPr>
            <a:spLocks noChangeArrowheads="1"/>
          </p:cNvSpPr>
          <p:nvPr/>
        </p:nvSpPr>
        <p:spPr bwMode="auto">
          <a:xfrm>
            <a:off x="1708150" y="3689350"/>
            <a:ext cx="1254125" cy="433388"/>
          </a:xfrm>
          <a:prstGeom prst="rect">
            <a:avLst/>
          </a:prstGeom>
          <a:noFill/>
          <a:ln w="12700">
            <a:noFill/>
            <a:miter lim="800000"/>
            <a:headEnd/>
            <a:tailEnd/>
          </a:ln>
          <a:effectLst/>
        </p:spPr>
        <p:txBody>
          <a:bodyPr wrap="none" lIns="98939" tIns="48601" rIns="98939" bIns="48601">
            <a:spAutoFit/>
          </a:bodyPr>
          <a:lstStyle/>
          <a:p>
            <a:pPr defTabSz="1000125">
              <a:buClrTx/>
              <a:buFontTx/>
              <a:buNone/>
            </a:pPr>
            <a:r>
              <a:rPr lang="en-US" sz="2200"/>
              <a:t>1. Naive</a:t>
            </a:r>
          </a:p>
        </p:txBody>
      </p:sp>
      <p:sp>
        <p:nvSpPr>
          <p:cNvPr id="696338" name="Line 18"/>
          <p:cNvSpPr>
            <a:spLocks noChangeShapeType="1"/>
          </p:cNvSpPr>
          <p:nvPr/>
        </p:nvSpPr>
        <p:spPr bwMode="auto">
          <a:xfrm>
            <a:off x="4562475" y="2509838"/>
            <a:ext cx="0" cy="925512"/>
          </a:xfrm>
          <a:prstGeom prst="line">
            <a:avLst/>
          </a:prstGeom>
          <a:noFill/>
          <a:ln w="50800">
            <a:solidFill>
              <a:schemeClr val="tx1"/>
            </a:solidFill>
            <a:round/>
            <a:headEnd/>
            <a:tailEnd/>
          </a:ln>
          <a:effectLst/>
        </p:spPr>
        <p:txBody>
          <a:bodyPr wrap="none" lIns="90463" tIns="44437" rIns="90463" bIns="44437">
            <a:spAutoFit/>
          </a:bodyPr>
          <a:lstStyle/>
          <a:p>
            <a:endParaRPr lang="en-US"/>
          </a:p>
        </p:txBody>
      </p:sp>
      <p:sp>
        <p:nvSpPr>
          <p:cNvPr id="696339" name="Line 19"/>
          <p:cNvSpPr>
            <a:spLocks noChangeShapeType="1"/>
          </p:cNvSpPr>
          <p:nvPr/>
        </p:nvSpPr>
        <p:spPr bwMode="auto">
          <a:xfrm>
            <a:off x="2713038" y="3011488"/>
            <a:ext cx="0" cy="450850"/>
          </a:xfrm>
          <a:prstGeom prst="line">
            <a:avLst/>
          </a:prstGeom>
          <a:noFill/>
          <a:ln w="50800">
            <a:solidFill>
              <a:schemeClr val="tx1"/>
            </a:solidFill>
            <a:round/>
            <a:headEnd/>
            <a:tailEnd/>
          </a:ln>
          <a:effectLst/>
        </p:spPr>
        <p:txBody>
          <a:bodyPr wrap="none" lIns="90463" tIns="44437" rIns="90463" bIns="44437">
            <a:spAutoFit/>
          </a:bodyPr>
          <a:lstStyle/>
          <a:p>
            <a:endParaRPr lang="en-US"/>
          </a:p>
        </p:txBody>
      </p:sp>
      <p:sp>
        <p:nvSpPr>
          <p:cNvPr id="696340" name="Freeform 20"/>
          <p:cNvSpPr>
            <a:spLocks/>
          </p:cNvSpPr>
          <p:nvPr/>
        </p:nvSpPr>
        <p:spPr bwMode="auto">
          <a:xfrm>
            <a:off x="2606675" y="3405188"/>
            <a:ext cx="173038" cy="173037"/>
          </a:xfrm>
          <a:custGeom>
            <a:avLst/>
            <a:gdLst/>
            <a:ahLst/>
            <a:cxnLst>
              <a:cxn ang="0">
                <a:pos x="111" y="0"/>
              </a:cxn>
              <a:cxn ang="0">
                <a:pos x="57" y="111"/>
              </a:cxn>
              <a:cxn ang="0">
                <a:pos x="0" y="0"/>
              </a:cxn>
              <a:cxn ang="0">
                <a:pos x="111" y="0"/>
              </a:cxn>
            </a:cxnLst>
            <a:rect l="0" t="0" r="r" b="b"/>
            <a:pathLst>
              <a:path w="112" h="112">
                <a:moveTo>
                  <a:pt x="111" y="0"/>
                </a:moveTo>
                <a:lnTo>
                  <a:pt x="57" y="111"/>
                </a:lnTo>
                <a:lnTo>
                  <a:pt x="0" y="0"/>
                </a:lnTo>
                <a:lnTo>
                  <a:pt x="111" y="0"/>
                </a:lnTo>
              </a:path>
            </a:pathLst>
          </a:custGeom>
          <a:solidFill>
            <a:schemeClr val="tx1"/>
          </a:solidFill>
          <a:ln w="12700" cap="rnd" cmpd="sng">
            <a:noFill/>
            <a:prstDash val="solid"/>
            <a:round/>
            <a:headEnd type="none" w="med" len="med"/>
            <a:tailEnd type="none" w="med" len="med"/>
          </a:ln>
          <a:effectLst/>
        </p:spPr>
        <p:txBody>
          <a:bodyPr wrap="none" lIns="90463" tIns="44437" rIns="90463" bIns="44437">
            <a:spAutoFit/>
          </a:bodyPr>
          <a:lstStyle/>
          <a:p>
            <a:endParaRPr lang="en-US"/>
          </a:p>
        </p:txBody>
      </p:sp>
      <p:sp>
        <p:nvSpPr>
          <p:cNvPr id="696341" name="Freeform 21"/>
          <p:cNvSpPr>
            <a:spLocks/>
          </p:cNvSpPr>
          <p:nvPr/>
        </p:nvSpPr>
        <p:spPr bwMode="auto">
          <a:xfrm>
            <a:off x="3711575" y="1676400"/>
            <a:ext cx="1762125" cy="798513"/>
          </a:xfrm>
          <a:custGeom>
            <a:avLst/>
            <a:gdLst/>
            <a:ahLst/>
            <a:cxnLst>
              <a:cxn ang="0">
                <a:pos x="0" y="515"/>
              </a:cxn>
              <a:cxn ang="0">
                <a:pos x="1144" y="515"/>
              </a:cxn>
              <a:cxn ang="0">
                <a:pos x="1144" y="0"/>
              </a:cxn>
              <a:cxn ang="0">
                <a:pos x="0" y="0"/>
              </a:cxn>
              <a:cxn ang="0">
                <a:pos x="0" y="515"/>
              </a:cxn>
            </a:cxnLst>
            <a:rect l="0" t="0" r="r" b="b"/>
            <a:pathLst>
              <a:path w="1145" h="516">
                <a:moveTo>
                  <a:pt x="0" y="515"/>
                </a:moveTo>
                <a:lnTo>
                  <a:pt x="1144" y="515"/>
                </a:lnTo>
                <a:lnTo>
                  <a:pt x="1144" y="0"/>
                </a:lnTo>
                <a:lnTo>
                  <a:pt x="0" y="0"/>
                </a:lnTo>
                <a:lnTo>
                  <a:pt x="0" y="515"/>
                </a:lnTo>
              </a:path>
            </a:pathLst>
          </a:custGeom>
          <a:solidFill>
            <a:srgbClr val="FF3399"/>
          </a:solidFill>
          <a:ln w="25400" cap="rnd" cmpd="sng">
            <a:solidFill>
              <a:srgbClr val="1A1A1A"/>
            </a:solidFill>
            <a:prstDash val="solid"/>
            <a:round/>
            <a:headEnd type="none" w="med" len="med"/>
            <a:tailEnd type="none" w="med" len="med"/>
          </a:ln>
          <a:effectLst/>
        </p:spPr>
        <p:txBody>
          <a:bodyPr wrap="none" lIns="90463" tIns="44437" rIns="90463" bIns="44437">
            <a:spAutoFit/>
          </a:bodyPr>
          <a:lstStyle/>
          <a:p>
            <a:endParaRPr lang="en-US"/>
          </a:p>
        </p:txBody>
      </p:sp>
      <p:sp>
        <p:nvSpPr>
          <p:cNvPr id="696342" name="Rectangle 22"/>
          <p:cNvSpPr>
            <a:spLocks noChangeArrowheads="1"/>
          </p:cNvSpPr>
          <p:nvPr/>
        </p:nvSpPr>
        <p:spPr bwMode="auto">
          <a:xfrm>
            <a:off x="3676650" y="1676400"/>
            <a:ext cx="1765300" cy="433388"/>
          </a:xfrm>
          <a:prstGeom prst="rect">
            <a:avLst/>
          </a:prstGeom>
          <a:noFill/>
          <a:ln w="12700">
            <a:noFill/>
            <a:miter lim="800000"/>
            <a:headEnd/>
            <a:tailEnd/>
          </a:ln>
          <a:effectLst/>
        </p:spPr>
        <p:txBody>
          <a:bodyPr wrap="none" lIns="98939" tIns="48601" rIns="98939" bIns="48601">
            <a:spAutoFit/>
          </a:bodyPr>
          <a:lstStyle/>
          <a:p>
            <a:pPr defTabSz="1000125">
              <a:buClrTx/>
              <a:buFontTx/>
              <a:buNone/>
            </a:pPr>
            <a:r>
              <a:rPr lang="en-US" sz="2200"/>
              <a:t>Time Series</a:t>
            </a:r>
          </a:p>
        </p:txBody>
      </p:sp>
      <p:sp>
        <p:nvSpPr>
          <p:cNvPr id="696343" name="Rectangle 23"/>
          <p:cNvSpPr>
            <a:spLocks noChangeArrowheads="1"/>
          </p:cNvSpPr>
          <p:nvPr/>
        </p:nvSpPr>
        <p:spPr bwMode="auto">
          <a:xfrm>
            <a:off x="3997325" y="2030413"/>
            <a:ext cx="1162050" cy="433387"/>
          </a:xfrm>
          <a:prstGeom prst="rect">
            <a:avLst/>
          </a:prstGeom>
          <a:noFill/>
          <a:ln w="12700">
            <a:noFill/>
            <a:miter lim="800000"/>
            <a:headEnd/>
            <a:tailEnd/>
          </a:ln>
          <a:effectLst/>
        </p:spPr>
        <p:txBody>
          <a:bodyPr wrap="none" lIns="98939" tIns="48601" rIns="98939" bIns="48601">
            <a:spAutoFit/>
          </a:bodyPr>
          <a:lstStyle/>
          <a:p>
            <a:pPr defTabSz="1000125">
              <a:buClrTx/>
              <a:buFontTx/>
              <a:buNone/>
            </a:pPr>
            <a:r>
              <a:rPr lang="en-US" sz="2200"/>
              <a:t>Models</a:t>
            </a:r>
          </a:p>
        </p:txBody>
      </p:sp>
      <p:sp>
        <p:nvSpPr>
          <p:cNvPr id="696347" name="Freeform 27"/>
          <p:cNvSpPr>
            <a:spLocks/>
          </p:cNvSpPr>
          <p:nvPr/>
        </p:nvSpPr>
        <p:spPr bwMode="auto">
          <a:xfrm>
            <a:off x="5772150" y="3578225"/>
            <a:ext cx="2076450" cy="735013"/>
          </a:xfrm>
          <a:custGeom>
            <a:avLst/>
            <a:gdLst/>
            <a:ahLst/>
            <a:cxnLst>
              <a:cxn ang="0">
                <a:pos x="0" y="457"/>
              </a:cxn>
              <a:cxn ang="0">
                <a:pos x="1024" y="457"/>
              </a:cxn>
              <a:cxn ang="0">
                <a:pos x="1024" y="0"/>
              </a:cxn>
              <a:cxn ang="0">
                <a:pos x="0" y="0"/>
              </a:cxn>
              <a:cxn ang="0">
                <a:pos x="0" y="457"/>
              </a:cxn>
            </a:cxnLst>
            <a:rect l="0" t="0" r="r" b="b"/>
            <a:pathLst>
              <a:path w="1025" h="458">
                <a:moveTo>
                  <a:pt x="0" y="457"/>
                </a:moveTo>
                <a:lnTo>
                  <a:pt x="1024" y="457"/>
                </a:lnTo>
                <a:lnTo>
                  <a:pt x="1024" y="0"/>
                </a:lnTo>
                <a:lnTo>
                  <a:pt x="0" y="0"/>
                </a:lnTo>
                <a:lnTo>
                  <a:pt x="0" y="457"/>
                </a:lnTo>
              </a:path>
            </a:pathLst>
          </a:custGeom>
          <a:solidFill>
            <a:srgbClr val="FF3399"/>
          </a:solidFill>
          <a:ln w="25400" cap="rnd" cmpd="sng">
            <a:solidFill>
              <a:srgbClr val="1A1A1A"/>
            </a:solidFill>
            <a:prstDash val="solid"/>
            <a:round/>
            <a:headEnd type="none" w="med" len="med"/>
            <a:tailEnd type="none" w="med" len="med"/>
          </a:ln>
          <a:effectLst/>
        </p:spPr>
        <p:txBody>
          <a:bodyPr lIns="90463" tIns="44437" rIns="90463" bIns="44437">
            <a:spAutoFit/>
          </a:bodyPr>
          <a:lstStyle/>
          <a:p>
            <a:endParaRPr lang="en-US"/>
          </a:p>
        </p:txBody>
      </p:sp>
      <p:sp>
        <p:nvSpPr>
          <p:cNvPr id="696348" name="Rectangle 28"/>
          <p:cNvSpPr>
            <a:spLocks noChangeArrowheads="1"/>
          </p:cNvSpPr>
          <p:nvPr/>
        </p:nvSpPr>
        <p:spPr bwMode="auto">
          <a:xfrm>
            <a:off x="5670550" y="3584575"/>
            <a:ext cx="2095500" cy="433388"/>
          </a:xfrm>
          <a:prstGeom prst="rect">
            <a:avLst/>
          </a:prstGeom>
          <a:noFill/>
          <a:ln w="12700">
            <a:noFill/>
            <a:miter lim="800000"/>
            <a:headEnd/>
            <a:tailEnd/>
          </a:ln>
          <a:effectLst/>
        </p:spPr>
        <p:txBody>
          <a:bodyPr wrap="none" lIns="98939" tIns="48601" rIns="98939" bIns="48601">
            <a:spAutoFit/>
          </a:bodyPr>
          <a:lstStyle/>
          <a:p>
            <a:pPr defTabSz="1000125">
              <a:buClrTx/>
              <a:buFontTx/>
              <a:buNone/>
            </a:pPr>
            <a:r>
              <a:rPr lang="en-US" sz="2200"/>
              <a:t>3. Exponential</a:t>
            </a:r>
          </a:p>
        </p:txBody>
      </p:sp>
      <p:sp>
        <p:nvSpPr>
          <p:cNvPr id="696349" name="Freeform 29"/>
          <p:cNvSpPr>
            <a:spLocks/>
          </p:cNvSpPr>
          <p:nvPr/>
        </p:nvSpPr>
        <p:spPr bwMode="auto">
          <a:xfrm>
            <a:off x="6467475" y="3430588"/>
            <a:ext cx="171450" cy="173037"/>
          </a:xfrm>
          <a:custGeom>
            <a:avLst/>
            <a:gdLst/>
            <a:ahLst/>
            <a:cxnLst>
              <a:cxn ang="0">
                <a:pos x="111" y="0"/>
              </a:cxn>
              <a:cxn ang="0">
                <a:pos x="57" y="111"/>
              </a:cxn>
              <a:cxn ang="0">
                <a:pos x="0" y="0"/>
              </a:cxn>
              <a:cxn ang="0">
                <a:pos x="111" y="0"/>
              </a:cxn>
            </a:cxnLst>
            <a:rect l="0" t="0" r="r" b="b"/>
            <a:pathLst>
              <a:path w="112" h="112">
                <a:moveTo>
                  <a:pt x="111" y="0"/>
                </a:moveTo>
                <a:lnTo>
                  <a:pt x="57" y="111"/>
                </a:lnTo>
                <a:lnTo>
                  <a:pt x="0" y="0"/>
                </a:lnTo>
                <a:lnTo>
                  <a:pt x="111" y="0"/>
                </a:lnTo>
              </a:path>
            </a:pathLst>
          </a:custGeom>
          <a:solidFill>
            <a:schemeClr val="tx1"/>
          </a:solidFill>
          <a:ln w="12700" cap="rnd" cmpd="sng">
            <a:noFill/>
            <a:prstDash val="solid"/>
            <a:round/>
            <a:headEnd type="none" w="med" len="med"/>
            <a:tailEnd type="none" w="med" len="med"/>
          </a:ln>
          <a:effectLst/>
        </p:spPr>
        <p:txBody>
          <a:bodyPr wrap="none" lIns="90463" tIns="44437" rIns="90463" bIns="44437">
            <a:spAutoFit/>
          </a:bodyPr>
          <a:lstStyle/>
          <a:p>
            <a:endParaRPr lang="en-US"/>
          </a:p>
        </p:txBody>
      </p:sp>
      <p:sp>
        <p:nvSpPr>
          <p:cNvPr id="696350" name="Rectangle 30"/>
          <p:cNvSpPr>
            <a:spLocks noChangeArrowheads="1"/>
          </p:cNvSpPr>
          <p:nvPr/>
        </p:nvSpPr>
        <p:spPr bwMode="auto">
          <a:xfrm>
            <a:off x="5930900" y="3886200"/>
            <a:ext cx="1658938" cy="433388"/>
          </a:xfrm>
          <a:prstGeom prst="rect">
            <a:avLst/>
          </a:prstGeom>
          <a:noFill/>
          <a:ln w="12700">
            <a:noFill/>
            <a:miter lim="800000"/>
            <a:headEnd/>
            <a:tailEnd/>
          </a:ln>
          <a:effectLst/>
        </p:spPr>
        <p:txBody>
          <a:bodyPr wrap="none" lIns="98939" tIns="48601" rIns="98939" bIns="48601">
            <a:spAutoFit/>
          </a:bodyPr>
          <a:lstStyle/>
          <a:p>
            <a:pPr defTabSz="1000125">
              <a:buClrTx/>
              <a:buFontTx/>
              <a:buNone/>
            </a:pPr>
            <a:r>
              <a:rPr lang="en-US" sz="2200"/>
              <a:t>Smoothing</a:t>
            </a:r>
          </a:p>
        </p:txBody>
      </p:sp>
      <p:sp>
        <p:nvSpPr>
          <p:cNvPr id="696351" name="Rectangle 31"/>
          <p:cNvSpPr>
            <a:spLocks noChangeArrowheads="1"/>
          </p:cNvSpPr>
          <p:nvPr/>
        </p:nvSpPr>
        <p:spPr bwMode="auto">
          <a:xfrm>
            <a:off x="3554413" y="4297363"/>
            <a:ext cx="2032000" cy="649287"/>
          </a:xfrm>
          <a:prstGeom prst="rect">
            <a:avLst/>
          </a:prstGeom>
          <a:solidFill>
            <a:srgbClr val="99CCFF"/>
          </a:solidFill>
          <a:ln w="9525">
            <a:solidFill>
              <a:schemeClr val="tx1"/>
            </a:solidFill>
            <a:miter lim="800000"/>
            <a:headEnd/>
            <a:tailEnd/>
          </a:ln>
          <a:effectLst/>
        </p:spPr>
        <p:txBody>
          <a:bodyPr wrap="none" lIns="100008" tIns="50004" rIns="100008" bIns="50004" anchor="ctr"/>
          <a:lstStyle/>
          <a:p>
            <a:pPr defTabSz="1000125">
              <a:buClrTx/>
              <a:buFontTx/>
              <a:buNone/>
            </a:pPr>
            <a:r>
              <a:rPr lang="en-US" sz="2200">
                <a:latin typeface="Arial Narrow" pitchFamily="34" charset="0"/>
              </a:rPr>
              <a:t>a) simple</a:t>
            </a:r>
          </a:p>
          <a:p>
            <a:pPr defTabSz="1000125">
              <a:buClrTx/>
              <a:buFontTx/>
              <a:buNone/>
            </a:pPr>
            <a:r>
              <a:rPr lang="en-US" sz="2200">
                <a:latin typeface="Arial Narrow" pitchFamily="34" charset="0"/>
              </a:rPr>
              <a:t>b) weighted</a:t>
            </a:r>
          </a:p>
        </p:txBody>
      </p:sp>
      <p:sp>
        <p:nvSpPr>
          <p:cNvPr id="696352" name="Rectangle 32"/>
          <p:cNvSpPr>
            <a:spLocks noChangeArrowheads="1"/>
          </p:cNvSpPr>
          <p:nvPr/>
        </p:nvSpPr>
        <p:spPr bwMode="auto">
          <a:xfrm>
            <a:off x="5770563" y="4310063"/>
            <a:ext cx="2074862" cy="995362"/>
          </a:xfrm>
          <a:prstGeom prst="rect">
            <a:avLst/>
          </a:prstGeom>
          <a:solidFill>
            <a:srgbClr val="99CCFF"/>
          </a:solidFill>
          <a:ln w="9525">
            <a:solidFill>
              <a:schemeClr val="tx1"/>
            </a:solidFill>
            <a:miter lim="800000"/>
            <a:headEnd/>
            <a:tailEnd/>
          </a:ln>
          <a:effectLst/>
        </p:spPr>
        <p:txBody>
          <a:bodyPr wrap="none" lIns="100008" tIns="50004" rIns="100008" bIns="50004" anchor="ctr"/>
          <a:lstStyle/>
          <a:p>
            <a:pPr defTabSz="1000125">
              <a:buClrTx/>
              <a:buFontTx/>
              <a:buNone/>
            </a:pPr>
            <a:r>
              <a:rPr lang="en-US" sz="2200">
                <a:latin typeface="Arial Narrow" pitchFamily="34" charset="0"/>
              </a:rPr>
              <a:t>a) level</a:t>
            </a:r>
          </a:p>
          <a:p>
            <a:pPr defTabSz="1000125">
              <a:buClrTx/>
              <a:buFontTx/>
              <a:buNone/>
            </a:pPr>
            <a:r>
              <a:rPr lang="en-US" sz="2200">
                <a:solidFill>
                  <a:schemeClr val="bg1"/>
                </a:solidFill>
                <a:latin typeface="Arial Narrow" pitchFamily="34" charset="0"/>
              </a:rPr>
              <a:t>b) trend</a:t>
            </a:r>
          </a:p>
          <a:p>
            <a:pPr defTabSz="1000125">
              <a:buClrTx/>
              <a:buFontTx/>
              <a:buNone/>
            </a:pPr>
            <a:r>
              <a:rPr lang="en-US" sz="2200">
                <a:solidFill>
                  <a:schemeClr val="bg1"/>
                </a:solidFill>
                <a:latin typeface="Arial Narrow" pitchFamily="34" charset="0"/>
              </a:rPr>
              <a:t>c) seasonality</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lide Number Placeholder 3"/>
          <p:cNvSpPr>
            <a:spLocks noGrp="1"/>
          </p:cNvSpPr>
          <p:nvPr>
            <p:ph type="sldNum" sz="quarter" idx="10"/>
          </p:nvPr>
        </p:nvSpPr>
        <p:spPr/>
        <p:txBody>
          <a:bodyPr lIns="100008" tIns="50004" rIns="100008" bIns="50004"/>
          <a:lstStyle/>
          <a:p>
            <a:r>
              <a:rPr lang="en-US" dirty="0"/>
              <a:t>4-</a:t>
            </a:r>
            <a:fld id="{7CF8793F-11AA-45DC-8311-982A9D58874D}" type="slidenum">
              <a:rPr lang="en-US"/>
              <a:pPr/>
              <a:t>22</a:t>
            </a:fld>
            <a:endParaRPr lang="en-US" sz="1400" dirty="0"/>
          </a:p>
        </p:txBody>
      </p:sp>
      <p:sp>
        <p:nvSpPr>
          <p:cNvPr id="196610" name="Rectangle 2"/>
          <p:cNvSpPr>
            <a:spLocks noGrp="1" noChangeArrowheads="1"/>
          </p:cNvSpPr>
          <p:nvPr>
            <p:ph type="title"/>
          </p:nvPr>
        </p:nvSpPr>
        <p:spPr>
          <a:xfrm>
            <a:off x="1372306" y="381000"/>
            <a:ext cx="7771694" cy="816429"/>
          </a:xfrm>
        </p:spPr>
        <p:txBody>
          <a:bodyPr lIns="99994" tIns="49997" rIns="99994" bIns="49997" anchor="t">
            <a:normAutofit/>
          </a:bodyPr>
          <a:lstStyle/>
          <a:p>
            <a:pPr algn="ctr"/>
            <a:r>
              <a:rPr lang="en-US" sz="4000" dirty="0">
                <a:latin typeface="Cambria" pitchFamily="18" charset="0"/>
              </a:rPr>
              <a:t>Naive Approach</a:t>
            </a:r>
          </a:p>
        </p:txBody>
      </p:sp>
      <p:sp>
        <p:nvSpPr>
          <p:cNvPr id="196611" name="Rectangle 3"/>
          <p:cNvSpPr>
            <a:spLocks noChangeArrowheads="1"/>
          </p:cNvSpPr>
          <p:nvPr/>
        </p:nvSpPr>
        <p:spPr bwMode="auto">
          <a:xfrm>
            <a:off x="990600" y="1600200"/>
            <a:ext cx="5632097" cy="3675630"/>
          </a:xfrm>
          <a:prstGeom prst="rect">
            <a:avLst/>
          </a:prstGeom>
          <a:noFill/>
          <a:ln w="12700">
            <a:noFill/>
            <a:miter lim="800000"/>
            <a:headEnd/>
            <a:tailEnd/>
          </a:ln>
          <a:effectLst/>
        </p:spPr>
        <p:txBody>
          <a:bodyPr lIns="98954" tIns="48608" rIns="98954" bIns="48608"/>
          <a:lstStyle/>
          <a:p>
            <a:pPr marL="375030" indent="-375030">
              <a:spcBef>
                <a:spcPct val="40000"/>
              </a:spcBef>
              <a:buClr>
                <a:srgbClr val="FF9933"/>
              </a:buClr>
              <a:buFont typeface="Symbol" pitchFamily="18" charset="2"/>
              <a:buChar char="¨"/>
            </a:pPr>
            <a:r>
              <a:rPr lang="en-US" sz="2000" dirty="0">
                <a:latin typeface="Cambria" pitchFamily="18" charset="0"/>
              </a:rPr>
              <a:t>Demand in </a:t>
            </a:r>
            <a:r>
              <a:rPr lang="en-US" sz="2000" i="1" dirty="0">
                <a:solidFill>
                  <a:srgbClr val="3333CC"/>
                </a:solidFill>
                <a:latin typeface="Cambria" pitchFamily="18" charset="0"/>
              </a:rPr>
              <a:t>next</a:t>
            </a:r>
            <a:r>
              <a:rPr lang="en-US" sz="2000" dirty="0">
                <a:solidFill>
                  <a:srgbClr val="3333CC"/>
                </a:solidFill>
                <a:latin typeface="Cambria" pitchFamily="18" charset="0"/>
              </a:rPr>
              <a:t> </a:t>
            </a:r>
            <a:r>
              <a:rPr lang="en-US" sz="2000" dirty="0">
                <a:latin typeface="Cambria" pitchFamily="18" charset="0"/>
              </a:rPr>
              <a:t>period is the same as demand in </a:t>
            </a:r>
            <a:r>
              <a:rPr lang="en-US" sz="2000" i="1" dirty="0">
                <a:solidFill>
                  <a:srgbClr val="3333CC"/>
                </a:solidFill>
                <a:latin typeface="Cambria" pitchFamily="18" charset="0"/>
              </a:rPr>
              <a:t>most recent</a:t>
            </a:r>
            <a:r>
              <a:rPr lang="en-US" sz="2000" dirty="0">
                <a:solidFill>
                  <a:srgbClr val="3333CC"/>
                </a:solidFill>
                <a:latin typeface="Cambria" pitchFamily="18" charset="0"/>
              </a:rPr>
              <a:t> </a:t>
            </a:r>
            <a:r>
              <a:rPr lang="en-US" sz="2000" dirty="0">
                <a:latin typeface="Cambria" pitchFamily="18" charset="0"/>
              </a:rPr>
              <a:t>period.</a:t>
            </a:r>
          </a:p>
          <a:p>
            <a:pPr marL="812564" lvl="1" indent="-312525">
              <a:spcBef>
                <a:spcPct val="40000"/>
              </a:spcBef>
              <a:buClr>
                <a:srgbClr val="FF9933"/>
              </a:buClr>
              <a:buSzPct val="80000"/>
              <a:buFont typeface="Symbol" pitchFamily="18" charset="2"/>
              <a:buChar char="¨"/>
            </a:pPr>
            <a:r>
              <a:rPr lang="en-US" sz="2000" dirty="0">
                <a:latin typeface="Cambria" pitchFamily="18" charset="0"/>
              </a:rPr>
              <a:t>e.g., If May sales were 48, then June sales will be 48.</a:t>
            </a:r>
          </a:p>
          <a:p>
            <a:pPr marL="375030" indent="-375030">
              <a:spcBef>
                <a:spcPct val="40000"/>
              </a:spcBef>
              <a:buClr>
                <a:srgbClr val="FF9933"/>
              </a:buClr>
              <a:buFont typeface="Symbol" pitchFamily="18" charset="2"/>
              <a:buChar char="¨"/>
            </a:pPr>
            <a:r>
              <a:rPr lang="en-US" sz="2000" dirty="0">
                <a:latin typeface="Cambria" pitchFamily="18" charset="0"/>
              </a:rPr>
              <a:t>Sometimes cost effective &amp; efficient.</a:t>
            </a:r>
          </a:p>
          <a:p>
            <a:pPr marL="375030" indent="-375030">
              <a:spcBef>
                <a:spcPct val="40000"/>
              </a:spcBef>
              <a:buClr>
                <a:srgbClr val="FF9933"/>
              </a:buClr>
              <a:buFont typeface="Symbol" pitchFamily="18" charset="2"/>
              <a:buChar char="¨"/>
            </a:pPr>
            <a:r>
              <a:rPr lang="en-US" sz="2000" dirty="0">
                <a:latin typeface="Cambria" pitchFamily="18" charset="0"/>
              </a:rPr>
              <a:t>Usually not good.</a:t>
            </a:r>
          </a:p>
        </p:txBody>
      </p:sp>
      <p:grpSp>
        <p:nvGrpSpPr>
          <p:cNvPr id="2" name="Group 5"/>
          <p:cNvGrpSpPr>
            <a:grpSpLocks/>
          </p:cNvGrpSpPr>
          <p:nvPr/>
        </p:nvGrpSpPr>
        <p:grpSpPr bwMode="auto">
          <a:xfrm>
            <a:off x="6070520" y="2286000"/>
            <a:ext cx="2540080" cy="3276600"/>
            <a:chOff x="2791" y="1370"/>
            <a:chExt cx="2235" cy="2554"/>
          </a:xfrm>
        </p:grpSpPr>
        <p:sp>
          <p:nvSpPr>
            <p:cNvPr id="196614" name="Freeform 6"/>
            <p:cNvSpPr>
              <a:spLocks/>
            </p:cNvSpPr>
            <p:nvPr/>
          </p:nvSpPr>
          <p:spPr bwMode="auto">
            <a:xfrm>
              <a:off x="2791" y="2914"/>
              <a:ext cx="133" cy="263"/>
            </a:xfrm>
            <a:custGeom>
              <a:avLst/>
              <a:gdLst/>
              <a:ahLst/>
              <a:cxnLst>
                <a:cxn ang="0">
                  <a:pos x="0" y="0"/>
                </a:cxn>
                <a:cxn ang="0">
                  <a:pos x="2348" y="0"/>
                </a:cxn>
                <a:cxn ang="0">
                  <a:pos x="2348" y="945"/>
                </a:cxn>
                <a:cxn ang="0">
                  <a:pos x="0" y="945"/>
                </a:cxn>
                <a:cxn ang="0">
                  <a:pos x="0" y="0"/>
                </a:cxn>
              </a:cxnLst>
              <a:rect l="0" t="0" r="r" b="b"/>
              <a:pathLst>
                <a:path w="2349" h="946">
                  <a:moveTo>
                    <a:pt x="0" y="0"/>
                  </a:moveTo>
                  <a:lnTo>
                    <a:pt x="2348" y="0"/>
                  </a:lnTo>
                  <a:lnTo>
                    <a:pt x="2348" y="945"/>
                  </a:lnTo>
                  <a:lnTo>
                    <a:pt x="0" y="945"/>
                  </a:lnTo>
                  <a:lnTo>
                    <a:pt x="0" y="0"/>
                  </a:lnTo>
                </a:path>
              </a:pathLst>
            </a:custGeom>
            <a:solidFill>
              <a:srgbClr val="65E5E5"/>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15" name="Freeform 7"/>
            <p:cNvSpPr>
              <a:spLocks/>
            </p:cNvSpPr>
            <p:nvPr/>
          </p:nvSpPr>
          <p:spPr bwMode="auto">
            <a:xfrm>
              <a:off x="2791" y="2914"/>
              <a:ext cx="133" cy="263"/>
            </a:xfrm>
            <a:custGeom>
              <a:avLst/>
              <a:gdLst/>
              <a:ahLst/>
              <a:cxnLst>
                <a:cxn ang="0">
                  <a:pos x="0" y="0"/>
                </a:cxn>
                <a:cxn ang="0">
                  <a:pos x="2354" y="0"/>
                </a:cxn>
                <a:cxn ang="0">
                  <a:pos x="2354" y="951"/>
                </a:cxn>
                <a:cxn ang="0">
                  <a:pos x="0" y="951"/>
                </a:cxn>
                <a:cxn ang="0">
                  <a:pos x="0" y="0"/>
                </a:cxn>
              </a:cxnLst>
              <a:rect l="0" t="0" r="r" b="b"/>
              <a:pathLst>
                <a:path w="2355" h="952">
                  <a:moveTo>
                    <a:pt x="0" y="0"/>
                  </a:moveTo>
                  <a:lnTo>
                    <a:pt x="2354" y="0"/>
                  </a:lnTo>
                  <a:lnTo>
                    <a:pt x="2354" y="951"/>
                  </a:lnTo>
                  <a:lnTo>
                    <a:pt x="0" y="951"/>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16" name="Freeform 8"/>
            <p:cNvSpPr>
              <a:spLocks/>
            </p:cNvSpPr>
            <p:nvPr/>
          </p:nvSpPr>
          <p:spPr bwMode="auto">
            <a:xfrm>
              <a:off x="2849" y="2784"/>
              <a:ext cx="133" cy="263"/>
            </a:xfrm>
            <a:custGeom>
              <a:avLst/>
              <a:gdLst/>
              <a:ahLst/>
              <a:cxnLst>
                <a:cxn ang="0">
                  <a:pos x="2155" y="165"/>
                </a:cxn>
                <a:cxn ang="0">
                  <a:pos x="0" y="165"/>
                </a:cxn>
                <a:cxn ang="0">
                  <a:pos x="211" y="0"/>
                </a:cxn>
                <a:cxn ang="0">
                  <a:pos x="1976" y="0"/>
                </a:cxn>
                <a:cxn ang="0">
                  <a:pos x="2155" y="165"/>
                </a:cxn>
                <a:cxn ang="0">
                  <a:pos x="1906" y="703"/>
                </a:cxn>
                <a:cxn ang="0">
                  <a:pos x="1747" y="425"/>
                </a:cxn>
                <a:cxn ang="0">
                  <a:pos x="1747" y="197"/>
                </a:cxn>
                <a:cxn ang="0">
                  <a:pos x="1906" y="197"/>
                </a:cxn>
                <a:cxn ang="0">
                  <a:pos x="1906" y="703"/>
                </a:cxn>
                <a:cxn ang="0">
                  <a:pos x="225" y="703"/>
                </a:cxn>
                <a:cxn ang="0">
                  <a:pos x="383" y="425"/>
                </a:cxn>
                <a:cxn ang="0">
                  <a:pos x="383" y="197"/>
                </a:cxn>
                <a:cxn ang="0">
                  <a:pos x="225" y="197"/>
                </a:cxn>
                <a:cxn ang="0">
                  <a:pos x="225" y="703"/>
                </a:cxn>
                <a:cxn ang="0">
                  <a:pos x="2155" y="165"/>
                </a:cxn>
              </a:cxnLst>
              <a:rect l="0" t="0" r="r" b="b"/>
              <a:pathLst>
                <a:path w="2156" h="704">
                  <a:moveTo>
                    <a:pt x="2155" y="165"/>
                  </a:moveTo>
                  <a:lnTo>
                    <a:pt x="0" y="165"/>
                  </a:lnTo>
                  <a:lnTo>
                    <a:pt x="211" y="0"/>
                  </a:lnTo>
                  <a:lnTo>
                    <a:pt x="1976" y="0"/>
                  </a:lnTo>
                  <a:lnTo>
                    <a:pt x="2155" y="165"/>
                  </a:lnTo>
                  <a:lnTo>
                    <a:pt x="1906" y="703"/>
                  </a:lnTo>
                  <a:lnTo>
                    <a:pt x="1747" y="425"/>
                  </a:lnTo>
                  <a:lnTo>
                    <a:pt x="1747" y="197"/>
                  </a:lnTo>
                  <a:lnTo>
                    <a:pt x="1906" y="197"/>
                  </a:lnTo>
                  <a:lnTo>
                    <a:pt x="1906" y="703"/>
                  </a:lnTo>
                  <a:lnTo>
                    <a:pt x="225" y="703"/>
                  </a:lnTo>
                  <a:lnTo>
                    <a:pt x="383" y="425"/>
                  </a:lnTo>
                  <a:lnTo>
                    <a:pt x="383" y="197"/>
                  </a:lnTo>
                  <a:lnTo>
                    <a:pt x="225" y="197"/>
                  </a:lnTo>
                  <a:lnTo>
                    <a:pt x="225" y="703"/>
                  </a:lnTo>
                  <a:lnTo>
                    <a:pt x="2155" y="165"/>
                  </a:lnTo>
                </a:path>
              </a:pathLst>
            </a:custGeom>
            <a:solidFill>
              <a:srgbClr val="F7DD91"/>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17" name="Freeform 9"/>
            <p:cNvSpPr>
              <a:spLocks/>
            </p:cNvSpPr>
            <p:nvPr/>
          </p:nvSpPr>
          <p:spPr bwMode="auto">
            <a:xfrm>
              <a:off x="2849" y="2784"/>
              <a:ext cx="133" cy="263"/>
            </a:xfrm>
            <a:custGeom>
              <a:avLst/>
              <a:gdLst/>
              <a:ahLst/>
              <a:cxnLst>
                <a:cxn ang="0">
                  <a:pos x="2161" y="166"/>
                </a:cxn>
                <a:cxn ang="0">
                  <a:pos x="0" y="166"/>
                </a:cxn>
                <a:cxn ang="0">
                  <a:pos x="212" y="0"/>
                </a:cxn>
                <a:cxn ang="0">
                  <a:pos x="1982" y="0"/>
                </a:cxn>
                <a:cxn ang="0">
                  <a:pos x="2161" y="166"/>
                </a:cxn>
              </a:cxnLst>
              <a:rect l="0" t="0" r="r" b="b"/>
              <a:pathLst>
                <a:path w="2162" h="167">
                  <a:moveTo>
                    <a:pt x="2161" y="166"/>
                  </a:moveTo>
                  <a:lnTo>
                    <a:pt x="0" y="166"/>
                  </a:lnTo>
                  <a:lnTo>
                    <a:pt x="212" y="0"/>
                  </a:lnTo>
                  <a:lnTo>
                    <a:pt x="1982" y="0"/>
                  </a:lnTo>
                  <a:lnTo>
                    <a:pt x="2161" y="166"/>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18" name="Freeform 10"/>
            <p:cNvSpPr>
              <a:spLocks/>
            </p:cNvSpPr>
            <p:nvPr/>
          </p:nvSpPr>
          <p:spPr bwMode="auto">
            <a:xfrm>
              <a:off x="4601" y="2983"/>
              <a:ext cx="133" cy="263"/>
            </a:xfrm>
            <a:custGeom>
              <a:avLst/>
              <a:gdLst/>
              <a:ahLst/>
              <a:cxnLst>
                <a:cxn ang="0">
                  <a:pos x="159" y="510"/>
                </a:cxn>
                <a:cxn ang="0">
                  <a:pos x="0" y="230"/>
                </a:cxn>
                <a:cxn ang="0">
                  <a:pos x="0" y="0"/>
                </a:cxn>
                <a:cxn ang="0">
                  <a:pos x="159" y="0"/>
                </a:cxn>
                <a:cxn ang="0">
                  <a:pos x="159" y="510"/>
                </a:cxn>
              </a:cxnLst>
              <a:rect l="0" t="0" r="r" b="b"/>
              <a:pathLst>
                <a:path w="160" h="511">
                  <a:moveTo>
                    <a:pt x="159" y="510"/>
                  </a:moveTo>
                  <a:lnTo>
                    <a:pt x="0" y="230"/>
                  </a:lnTo>
                  <a:lnTo>
                    <a:pt x="0" y="0"/>
                  </a:lnTo>
                  <a:lnTo>
                    <a:pt x="159" y="0"/>
                  </a:lnTo>
                  <a:lnTo>
                    <a:pt x="159" y="51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19" name="Freeform 11"/>
            <p:cNvSpPr>
              <a:spLocks/>
            </p:cNvSpPr>
            <p:nvPr/>
          </p:nvSpPr>
          <p:spPr bwMode="auto">
            <a:xfrm>
              <a:off x="3075" y="2983"/>
              <a:ext cx="133" cy="263"/>
            </a:xfrm>
            <a:custGeom>
              <a:avLst/>
              <a:gdLst/>
              <a:ahLst/>
              <a:cxnLst>
                <a:cxn ang="0">
                  <a:pos x="0" y="510"/>
                </a:cxn>
                <a:cxn ang="0">
                  <a:pos x="158" y="230"/>
                </a:cxn>
                <a:cxn ang="0">
                  <a:pos x="158" y="0"/>
                </a:cxn>
                <a:cxn ang="0">
                  <a:pos x="0" y="0"/>
                </a:cxn>
                <a:cxn ang="0">
                  <a:pos x="0" y="510"/>
                </a:cxn>
              </a:cxnLst>
              <a:rect l="0" t="0" r="r" b="b"/>
              <a:pathLst>
                <a:path w="159" h="511">
                  <a:moveTo>
                    <a:pt x="0" y="510"/>
                  </a:moveTo>
                  <a:lnTo>
                    <a:pt x="158" y="230"/>
                  </a:lnTo>
                  <a:lnTo>
                    <a:pt x="158" y="0"/>
                  </a:lnTo>
                  <a:lnTo>
                    <a:pt x="0" y="0"/>
                  </a:lnTo>
                  <a:lnTo>
                    <a:pt x="0" y="51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20" name="Freeform 12"/>
            <p:cNvSpPr>
              <a:spLocks/>
            </p:cNvSpPr>
            <p:nvPr/>
          </p:nvSpPr>
          <p:spPr bwMode="auto">
            <a:xfrm>
              <a:off x="2849" y="2950"/>
              <a:ext cx="133" cy="263"/>
            </a:xfrm>
            <a:custGeom>
              <a:avLst/>
              <a:gdLst/>
              <a:ahLst/>
              <a:cxnLst>
                <a:cxn ang="0">
                  <a:pos x="1959" y="32"/>
                </a:cxn>
                <a:cxn ang="0">
                  <a:pos x="1958" y="537"/>
                </a:cxn>
                <a:cxn ang="0">
                  <a:pos x="1906" y="537"/>
                </a:cxn>
                <a:cxn ang="0">
                  <a:pos x="1906" y="32"/>
                </a:cxn>
                <a:cxn ang="0">
                  <a:pos x="1959" y="32"/>
                </a:cxn>
                <a:cxn ang="0">
                  <a:pos x="173" y="33"/>
                </a:cxn>
                <a:cxn ang="0">
                  <a:pos x="173" y="538"/>
                </a:cxn>
                <a:cxn ang="0">
                  <a:pos x="225" y="538"/>
                </a:cxn>
                <a:cxn ang="0">
                  <a:pos x="225" y="33"/>
                </a:cxn>
                <a:cxn ang="0">
                  <a:pos x="173" y="33"/>
                </a:cxn>
                <a:cxn ang="0">
                  <a:pos x="0" y="0"/>
                </a:cxn>
                <a:cxn ang="0">
                  <a:pos x="0" y="33"/>
                </a:cxn>
                <a:cxn ang="0">
                  <a:pos x="2155" y="32"/>
                </a:cxn>
                <a:cxn ang="0">
                  <a:pos x="2155" y="0"/>
                </a:cxn>
                <a:cxn ang="0">
                  <a:pos x="0" y="0"/>
                </a:cxn>
                <a:cxn ang="0">
                  <a:pos x="1959" y="32"/>
                </a:cxn>
              </a:cxnLst>
              <a:rect l="0" t="0" r="r" b="b"/>
              <a:pathLst>
                <a:path w="2156" h="539">
                  <a:moveTo>
                    <a:pt x="1959" y="32"/>
                  </a:moveTo>
                  <a:lnTo>
                    <a:pt x="1958" y="537"/>
                  </a:lnTo>
                  <a:lnTo>
                    <a:pt x="1906" y="537"/>
                  </a:lnTo>
                  <a:lnTo>
                    <a:pt x="1906" y="32"/>
                  </a:lnTo>
                  <a:lnTo>
                    <a:pt x="1959" y="32"/>
                  </a:lnTo>
                  <a:lnTo>
                    <a:pt x="173" y="33"/>
                  </a:lnTo>
                  <a:lnTo>
                    <a:pt x="173" y="538"/>
                  </a:lnTo>
                  <a:lnTo>
                    <a:pt x="225" y="538"/>
                  </a:lnTo>
                  <a:lnTo>
                    <a:pt x="225" y="33"/>
                  </a:lnTo>
                  <a:lnTo>
                    <a:pt x="173" y="33"/>
                  </a:lnTo>
                  <a:lnTo>
                    <a:pt x="0" y="0"/>
                  </a:lnTo>
                  <a:lnTo>
                    <a:pt x="0" y="33"/>
                  </a:lnTo>
                  <a:lnTo>
                    <a:pt x="2155" y="32"/>
                  </a:lnTo>
                  <a:lnTo>
                    <a:pt x="2155" y="0"/>
                  </a:lnTo>
                  <a:lnTo>
                    <a:pt x="0" y="0"/>
                  </a:lnTo>
                  <a:lnTo>
                    <a:pt x="1959" y="32"/>
                  </a:lnTo>
                </a:path>
              </a:pathLst>
            </a:custGeom>
            <a:solidFill>
              <a:srgbClr val="E0C67A"/>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21" name="Freeform 13"/>
            <p:cNvSpPr>
              <a:spLocks/>
            </p:cNvSpPr>
            <p:nvPr/>
          </p:nvSpPr>
          <p:spPr bwMode="auto">
            <a:xfrm>
              <a:off x="4760" y="2982"/>
              <a:ext cx="133" cy="263"/>
            </a:xfrm>
            <a:custGeom>
              <a:avLst/>
              <a:gdLst/>
              <a:ahLst/>
              <a:cxnLst>
                <a:cxn ang="0">
                  <a:pos x="53" y="0"/>
                </a:cxn>
                <a:cxn ang="0">
                  <a:pos x="52" y="511"/>
                </a:cxn>
                <a:cxn ang="0">
                  <a:pos x="0" y="511"/>
                </a:cxn>
                <a:cxn ang="0">
                  <a:pos x="0" y="0"/>
                </a:cxn>
                <a:cxn ang="0">
                  <a:pos x="53" y="0"/>
                </a:cxn>
              </a:cxnLst>
              <a:rect l="0" t="0" r="r" b="b"/>
              <a:pathLst>
                <a:path w="54" h="512">
                  <a:moveTo>
                    <a:pt x="53" y="0"/>
                  </a:moveTo>
                  <a:lnTo>
                    <a:pt x="52" y="511"/>
                  </a:lnTo>
                  <a:lnTo>
                    <a:pt x="0" y="511"/>
                  </a:lnTo>
                  <a:lnTo>
                    <a:pt x="0" y="0"/>
                  </a:lnTo>
                  <a:lnTo>
                    <a:pt x="53"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22" name="Freeform 14"/>
            <p:cNvSpPr>
              <a:spLocks/>
            </p:cNvSpPr>
            <p:nvPr/>
          </p:nvSpPr>
          <p:spPr bwMode="auto">
            <a:xfrm>
              <a:off x="3022" y="2983"/>
              <a:ext cx="133" cy="263"/>
            </a:xfrm>
            <a:custGeom>
              <a:avLst/>
              <a:gdLst/>
              <a:ahLst/>
              <a:cxnLst>
                <a:cxn ang="0">
                  <a:pos x="0" y="0"/>
                </a:cxn>
                <a:cxn ang="0">
                  <a:pos x="0" y="511"/>
                </a:cxn>
                <a:cxn ang="0">
                  <a:pos x="53" y="511"/>
                </a:cxn>
                <a:cxn ang="0">
                  <a:pos x="53" y="0"/>
                </a:cxn>
                <a:cxn ang="0">
                  <a:pos x="0" y="0"/>
                </a:cxn>
              </a:cxnLst>
              <a:rect l="0" t="0" r="r" b="b"/>
              <a:pathLst>
                <a:path w="54" h="512">
                  <a:moveTo>
                    <a:pt x="0" y="0"/>
                  </a:moveTo>
                  <a:lnTo>
                    <a:pt x="0" y="511"/>
                  </a:lnTo>
                  <a:lnTo>
                    <a:pt x="53" y="511"/>
                  </a:lnTo>
                  <a:lnTo>
                    <a:pt x="53" y="0"/>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23" name="Freeform 15"/>
            <p:cNvSpPr>
              <a:spLocks/>
            </p:cNvSpPr>
            <p:nvPr/>
          </p:nvSpPr>
          <p:spPr bwMode="auto">
            <a:xfrm>
              <a:off x="2849" y="2950"/>
              <a:ext cx="133" cy="263"/>
            </a:xfrm>
            <a:custGeom>
              <a:avLst/>
              <a:gdLst/>
              <a:ahLst/>
              <a:cxnLst>
                <a:cxn ang="0">
                  <a:pos x="0" y="0"/>
                </a:cxn>
                <a:cxn ang="0">
                  <a:pos x="0" y="33"/>
                </a:cxn>
                <a:cxn ang="0">
                  <a:pos x="2161" y="32"/>
                </a:cxn>
                <a:cxn ang="0">
                  <a:pos x="2161" y="0"/>
                </a:cxn>
                <a:cxn ang="0">
                  <a:pos x="0" y="0"/>
                </a:cxn>
              </a:cxnLst>
              <a:rect l="0" t="0" r="r" b="b"/>
              <a:pathLst>
                <a:path w="2162" h="34">
                  <a:moveTo>
                    <a:pt x="0" y="0"/>
                  </a:moveTo>
                  <a:lnTo>
                    <a:pt x="0" y="33"/>
                  </a:lnTo>
                  <a:lnTo>
                    <a:pt x="2161" y="32"/>
                  </a:lnTo>
                  <a:lnTo>
                    <a:pt x="2161" y="0"/>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24" name="Freeform 16"/>
            <p:cNvSpPr>
              <a:spLocks/>
            </p:cNvSpPr>
            <p:nvPr/>
          </p:nvSpPr>
          <p:spPr bwMode="auto">
            <a:xfrm>
              <a:off x="2851" y="2982"/>
              <a:ext cx="133" cy="263"/>
            </a:xfrm>
            <a:custGeom>
              <a:avLst/>
              <a:gdLst/>
              <a:ahLst/>
              <a:cxnLst>
                <a:cxn ang="0">
                  <a:pos x="1983" y="0"/>
                </a:cxn>
                <a:cxn ang="0">
                  <a:pos x="2155" y="118"/>
                </a:cxn>
                <a:cxn ang="0">
                  <a:pos x="2155" y="141"/>
                </a:cxn>
                <a:cxn ang="0">
                  <a:pos x="1956" y="141"/>
                </a:cxn>
                <a:cxn ang="0">
                  <a:pos x="1956" y="0"/>
                </a:cxn>
                <a:cxn ang="0">
                  <a:pos x="1983" y="0"/>
                </a:cxn>
                <a:cxn ang="0">
                  <a:pos x="223" y="29"/>
                </a:cxn>
                <a:cxn ang="0">
                  <a:pos x="381" y="112"/>
                </a:cxn>
                <a:cxn ang="0">
                  <a:pos x="381" y="141"/>
                </a:cxn>
                <a:cxn ang="0">
                  <a:pos x="1745" y="141"/>
                </a:cxn>
                <a:cxn ang="0">
                  <a:pos x="1745" y="118"/>
                </a:cxn>
                <a:cxn ang="0">
                  <a:pos x="1904" y="29"/>
                </a:cxn>
                <a:cxn ang="0">
                  <a:pos x="1904" y="1"/>
                </a:cxn>
                <a:cxn ang="0">
                  <a:pos x="223" y="1"/>
                </a:cxn>
                <a:cxn ang="0">
                  <a:pos x="223" y="29"/>
                </a:cxn>
                <a:cxn ang="0">
                  <a:pos x="171" y="17"/>
                </a:cxn>
                <a:cxn ang="0">
                  <a:pos x="0" y="117"/>
                </a:cxn>
                <a:cxn ang="0">
                  <a:pos x="0" y="141"/>
                </a:cxn>
                <a:cxn ang="0">
                  <a:pos x="171" y="141"/>
                </a:cxn>
                <a:cxn ang="0">
                  <a:pos x="171" y="17"/>
                </a:cxn>
                <a:cxn ang="0">
                  <a:pos x="1983" y="0"/>
                </a:cxn>
              </a:cxnLst>
              <a:rect l="0" t="0" r="r" b="b"/>
              <a:pathLst>
                <a:path w="2156" h="142">
                  <a:moveTo>
                    <a:pt x="1983" y="0"/>
                  </a:moveTo>
                  <a:lnTo>
                    <a:pt x="2155" y="118"/>
                  </a:lnTo>
                  <a:lnTo>
                    <a:pt x="2155" y="141"/>
                  </a:lnTo>
                  <a:lnTo>
                    <a:pt x="1956" y="141"/>
                  </a:lnTo>
                  <a:lnTo>
                    <a:pt x="1956" y="0"/>
                  </a:lnTo>
                  <a:lnTo>
                    <a:pt x="1983" y="0"/>
                  </a:lnTo>
                  <a:lnTo>
                    <a:pt x="223" y="29"/>
                  </a:lnTo>
                  <a:lnTo>
                    <a:pt x="381" y="112"/>
                  </a:lnTo>
                  <a:lnTo>
                    <a:pt x="381" y="141"/>
                  </a:lnTo>
                  <a:lnTo>
                    <a:pt x="1745" y="141"/>
                  </a:lnTo>
                  <a:lnTo>
                    <a:pt x="1745" y="118"/>
                  </a:lnTo>
                  <a:lnTo>
                    <a:pt x="1904" y="29"/>
                  </a:lnTo>
                  <a:lnTo>
                    <a:pt x="1904" y="1"/>
                  </a:lnTo>
                  <a:lnTo>
                    <a:pt x="223" y="1"/>
                  </a:lnTo>
                  <a:lnTo>
                    <a:pt x="223" y="29"/>
                  </a:lnTo>
                  <a:lnTo>
                    <a:pt x="171" y="17"/>
                  </a:lnTo>
                  <a:lnTo>
                    <a:pt x="0" y="117"/>
                  </a:lnTo>
                  <a:lnTo>
                    <a:pt x="0" y="141"/>
                  </a:lnTo>
                  <a:lnTo>
                    <a:pt x="171" y="141"/>
                  </a:lnTo>
                  <a:lnTo>
                    <a:pt x="171" y="17"/>
                  </a:lnTo>
                  <a:lnTo>
                    <a:pt x="1983" y="0"/>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25" name="Freeform 17"/>
            <p:cNvSpPr>
              <a:spLocks/>
            </p:cNvSpPr>
            <p:nvPr/>
          </p:nvSpPr>
          <p:spPr bwMode="auto">
            <a:xfrm>
              <a:off x="4812" y="2982"/>
              <a:ext cx="133" cy="263"/>
            </a:xfrm>
            <a:custGeom>
              <a:avLst/>
              <a:gdLst/>
              <a:ahLst/>
              <a:cxnLst>
                <a:cxn ang="0">
                  <a:pos x="28" y="0"/>
                </a:cxn>
                <a:cxn ang="0">
                  <a:pos x="200" y="123"/>
                </a:cxn>
                <a:cxn ang="0">
                  <a:pos x="200" y="147"/>
                </a:cxn>
                <a:cxn ang="0">
                  <a:pos x="0" y="147"/>
                </a:cxn>
                <a:cxn ang="0">
                  <a:pos x="0" y="0"/>
                </a:cxn>
                <a:cxn ang="0">
                  <a:pos x="28" y="0"/>
                </a:cxn>
              </a:cxnLst>
              <a:rect l="0" t="0" r="r" b="b"/>
              <a:pathLst>
                <a:path w="201" h="148">
                  <a:moveTo>
                    <a:pt x="28" y="0"/>
                  </a:moveTo>
                  <a:lnTo>
                    <a:pt x="200" y="123"/>
                  </a:lnTo>
                  <a:lnTo>
                    <a:pt x="200" y="147"/>
                  </a:lnTo>
                  <a:lnTo>
                    <a:pt x="0" y="147"/>
                  </a:lnTo>
                  <a:lnTo>
                    <a:pt x="0" y="0"/>
                  </a:lnTo>
                  <a:lnTo>
                    <a:pt x="28"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26" name="Freeform 18"/>
            <p:cNvSpPr>
              <a:spLocks/>
            </p:cNvSpPr>
            <p:nvPr/>
          </p:nvSpPr>
          <p:spPr bwMode="auto">
            <a:xfrm>
              <a:off x="3075" y="2983"/>
              <a:ext cx="133" cy="263"/>
            </a:xfrm>
            <a:custGeom>
              <a:avLst/>
              <a:gdLst/>
              <a:ahLst/>
              <a:cxnLst>
                <a:cxn ang="0">
                  <a:pos x="0" y="29"/>
                </a:cxn>
                <a:cxn ang="0">
                  <a:pos x="158" y="116"/>
                </a:cxn>
                <a:cxn ang="0">
                  <a:pos x="158" y="146"/>
                </a:cxn>
                <a:cxn ang="0">
                  <a:pos x="1526" y="146"/>
                </a:cxn>
                <a:cxn ang="0">
                  <a:pos x="1526" y="122"/>
                </a:cxn>
                <a:cxn ang="0">
                  <a:pos x="1685" y="29"/>
                </a:cxn>
                <a:cxn ang="0">
                  <a:pos x="1685" y="0"/>
                </a:cxn>
                <a:cxn ang="0">
                  <a:pos x="0" y="0"/>
                </a:cxn>
                <a:cxn ang="0">
                  <a:pos x="0" y="29"/>
                </a:cxn>
              </a:cxnLst>
              <a:rect l="0" t="0" r="r" b="b"/>
              <a:pathLst>
                <a:path w="1686" h="147">
                  <a:moveTo>
                    <a:pt x="0" y="29"/>
                  </a:moveTo>
                  <a:lnTo>
                    <a:pt x="158" y="116"/>
                  </a:lnTo>
                  <a:lnTo>
                    <a:pt x="158" y="146"/>
                  </a:lnTo>
                  <a:lnTo>
                    <a:pt x="1526" y="146"/>
                  </a:lnTo>
                  <a:lnTo>
                    <a:pt x="1526" y="122"/>
                  </a:lnTo>
                  <a:lnTo>
                    <a:pt x="1685" y="29"/>
                  </a:lnTo>
                  <a:lnTo>
                    <a:pt x="1685" y="0"/>
                  </a:lnTo>
                  <a:lnTo>
                    <a:pt x="0" y="0"/>
                  </a:lnTo>
                  <a:lnTo>
                    <a:pt x="0" y="29"/>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27" name="Freeform 19"/>
            <p:cNvSpPr>
              <a:spLocks/>
            </p:cNvSpPr>
            <p:nvPr/>
          </p:nvSpPr>
          <p:spPr bwMode="auto">
            <a:xfrm>
              <a:off x="2851" y="3000"/>
              <a:ext cx="133" cy="263"/>
            </a:xfrm>
            <a:custGeom>
              <a:avLst/>
              <a:gdLst/>
              <a:ahLst/>
              <a:cxnLst>
                <a:cxn ang="0">
                  <a:pos x="171" y="0"/>
                </a:cxn>
                <a:cxn ang="0">
                  <a:pos x="0" y="104"/>
                </a:cxn>
                <a:cxn ang="0">
                  <a:pos x="0" y="129"/>
                </a:cxn>
                <a:cxn ang="0">
                  <a:pos x="171" y="129"/>
                </a:cxn>
                <a:cxn ang="0">
                  <a:pos x="171" y="0"/>
                </a:cxn>
              </a:cxnLst>
              <a:rect l="0" t="0" r="r" b="b"/>
              <a:pathLst>
                <a:path w="172" h="130">
                  <a:moveTo>
                    <a:pt x="171" y="0"/>
                  </a:moveTo>
                  <a:lnTo>
                    <a:pt x="0" y="104"/>
                  </a:lnTo>
                  <a:lnTo>
                    <a:pt x="0" y="129"/>
                  </a:lnTo>
                  <a:lnTo>
                    <a:pt x="171" y="129"/>
                  </a:lnTo>
                  <a:lnTo>
                    <a:pt x="171"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28" name="Freeform 20"/>
            <p:cNvSpPr>
              <a:spLocks/>
            </p:cNvSpPr>
            <p:nvPr/>
          </p:nvSpPr>
          <p:spPr bwMode="auto">
            <a:xfrm>
              <a:off x="3389" y="2707"/>
              <a:ext cx="133" cy="263"/>
            </a:xfrm>
            <a:custGeom>
              <a:avLst/>
              <a:gdLst/>
              <a:ahLst/>
              <a:cxnLst>
                <a:cxn ang="0">
                  <a:pos x="0" y="80"/>
                </a:cxn>
                <a:cxn ang="0">
                  <a:pos x="517" y="80"/>
                </a:cxn>
                <a:cxn ang="0">
                  <a:pos x="438" y="0"/>
                </a:cxn>
                <a:cxn ang="0">
                  <a:pos x="57" y="0"/>
                </a:cxn>
                <a:cxn ang="0">
                  <a:pos x="0" y="80"/>
                </a:cxn>
              </a:cxnLst>
              <a:rect l="0" t="0" r="r" b="b"/>
              <a:pathLst>
                <a:path w="518" h="81">
                  <a:moveTo>
                    <a:pt x="0" y="80"/>
                  </a:moveTo>
                  <a:lnTo>
                    <a:pt x="517" y="80"/>
                  </a:lnTo>
                  <a:lnTo>
                    <a:pt x="438" y="0"/>
                  </a:lnTo>
                  <a:lnTo>
                    <a:pt x="57" y="0"/>
                  </a:lnTo>
                  <a:lnTo>
                    <a:pt x="0" y="80"/>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29" name="Freeform 21"/>
            <p:cNvSpPr>
              <a:spLocks/>
            </p:cNvSpPr>
            <p:nvPr/>
          </p:nvSpPr>
          <p:spPr bwMode="auto">
            <a:xfrm>
              <a:off x="3389" y="2707"/>
              <a:ext cx="133" cy="263"/>
            </a:xfrm>
            <a:custGeom>
              <a:avLst/>
              <a:gdLst/>
              <a:ahLst/>
              <a:cxnLst>
                <a:cxn ang="0">
                  <a:pos x="0" y="86"/>
                </a:cxn>
                <a:cxn ang="0">
                  <a:pos x="523" y="86"/>
                </a:cxn>
                <a:cxn ang="0">
                  <a:pos x="443" y="0"/>
                </a:cxn>
                <a:cxn ang="0">
                  <a:pos x="58" y="0"/>
                </a:cxn>
                <a:cxn ang="0">
                  <a:pos x="0" y="86"/>
                </a:cxn>
              </a:cxnLst>
              <a:rect l="0" t="0" r="r" b="b"/>
              <a:pathLst>
                <a:path w="524" h="87">
                  <a:moveTo>
                    <a:pt x="0" y="86"/>
                  </a:moveTo>
                  <a:lnTo>
                    <a:pt x="523" y="86"/>
                  </a:lnTo>
                  <a:lnTo>
                    <a:pt x="443" y="0"/>
                  </a:lnTo>
                  <a:lnTo>
                    <a:pt x="58" y="0"/>
                  </a:lnTo>
                  <a:lnTo>
                    <a:pt x="0" y="86"/>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30" name="Freeform 22"/>
            <p:cNvSpPr>
              <a:spLocks/>
            </p:cNvSpPr>
            <p:nvPr/>
          </p:nvSpPr>
          <p:spPr bwMode="auto">
            <a:xfrm>
              <a:off x="3430" y="2508"/>
              <a:ext cx="133" cy="263"/>
            </a:xfrm>
            <a:custGeom>
              <a:avLst/>
              <a:gdLst/>
              <a:ahLst/>
              <a:cxnLst>
                <a:cxn ang="0">
                  <a:pos x="17" y="192"/>
                </a:cxn>
                <a:cxn ang="0">
                  <a:pos x="0" y="0"/>
                </a:cxn>
                <a:cxn ang="0">
                  <a:pos x="406" y="0"/>
                </a:cxn>
                <a:cxn ang="0">
                  <a:pos x="396" y="192"/>
                </a:cxn>
                <a:cxn ang="0">
                  <a:pos x="17" y="192"/>
                </a:cxn>
              </a:cxnLst>
              <a:rect l="0" t="0" r="r" b="b"/>
              <a:pathLst>
                <a:path w="407" h="193">
                  <a:moveTo>
                    <a:pt x="17" y="192"/>
                  </a:moveTo>
                  <a:lnTo>
                    <a:pt x="0" y="0"/>
                  </a:lnTo>
                  <a:lnTo>
                    <a:pt x="406" y="0"/>
                  </a:lnTo>
                  <a:lnTo>
                    <a:pt x="396" y="192"/>
                  </a:lnTo>
                  <a:lnTo>
                    <a:pt x="17" y="192"/>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31" name="Freeform 23"/>
            <p:cNvSpPr>
              <a:spLocks/>
            </p:cNvSpPr>
            <p:nvPr/>
          </p:nvSpPr>
          <p:spPr bwMode="auto">
            <a:xfrm>
              <a:off x="3430" y="2508"/>
              <a:ext cx="133" cy="263"/>
            </a:xfrm>
            <a:custGeom>
              <a:avLst/>
              <a:gdLst/>
              <a:ahLst/>
              <a:cxnLst>
                <a:cxn ang="0">
                  <a:pos x="17" y="198"/>
                </a:cxn>
                <a:cxn ang="0">
                  <a:pos x="0" y="0"/>
                </a:cxn>
                <a:cxn ang="0">
                  <a:pos x="412" y="0"/>
                </a:cxn>
                <a:cxn ang="0">
                  <a:pos x="402" y="198"/>
                </a:cxn>
                <a:cxn ang="0">
                  <a:pos x="17" y="198"/>
                </a:cxn>
              </a:cxnLst>
              <a:rect l="0" t="0" r="r" b="b"/>
              <a:pathLst>
                <a:path w="413" h="199">
                  <a:moveTo>
                    <a:pt x="17" y="198"/>
                  </a:moveTo>
                  <a:lnTo>
                    <a:pt x="0" y="0"/>
                  </a:lnTo>
                  <a:lnTo>
                    <a:pt x="412" y="0"/>
                  </a:lnTo>
                  <a:lnTo>
                    <a:pt x="402" y="198"/>
                  </a:lnTo>
                  <a:lnTo>
                    <a:pt x="17" y="198"/>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32" name="Freeform 24"/>
            <p:cNvSpPr>
              <a:spLocks/>
            </p:cNvSpPr>
            <p:nvPr/>
          </p:nvSpPr>
          <p:spPr bwMode="auto">
            <a:xfrm>
              <a:off x="3389" y="2508"/>
              <a:ext cx="133" cy="263"/>
            </a:xfrm>
            <a:custGeom>
              <a:avLst/>
              <a:gdLst/>
              <a:ahLst/>
              <a:cxnLst>
                <a:cxn ang="0">
                  <a:pos x="438" y="224"/>
                </a:cxn>
                <a:cxn ang="0">
                  <a:pos x="492" y="279"/>
                </a:cxn>
                <a:cxn ang="0">
                  <a:pos x="517" y="279"/>
                </a:cxn>
                <a:cxn ang="0">
                  <a:pos x="438" y="195"/>
                </a:cxn>
                <a:cxn ang="0">
                  <a:pos x="438" y="224"/>
                </a:cxn>
                <a:cxn ang="0">
                  <a:pos x="57" y="224"/>
                </a:cxn>
                <a:cxn ang="0">
                  <a:pos x="20" y="279"/>
                </a:cxn>
                <a:cxn ang="0">
                  <a:pos x="0" y="279"/>
                </a:cxn>
                <a:cxn ang="0">
                  <a:pos x="57" y="195"/>
                </a:cxn>
                <a:cxn ang="0">
                  <a:pos x="57" y="224"/>
                </a:cxn>
                <a:cxn ang="0">
                  <a:pos x="57" y="194"/>
                </a:cxn>
                <a:cxn ang="0">
                  <a:pos x="41" y="0"/>
                </a:cxn>
                <a:cxn ang="0">
                  <a:pos x="49" y="0"/>
                </a:cxn>
                <a:cxn ang="0">
                  <a:pos x="64" y="180"/>
                </a:cxn>
                <a:cxn ang="0">
                  <a:pos x="57" y="194"/>
                </a:cxn>
                <a:cxn ang="0">
                  <a:pos x="428" y="180"/>
                </a:cxn>
                <a:cxn ang="0">
                  <a:pos x="438" y="0"/>
                </a:cxn>
                <a:cxn ang="0">
                  <a:pos x="448" y="0"/>
                </a:cxn>
                <a:cxn ang="0">
                  <a:pos x="438" y="195"/>
                </a:cxn>
                <a:cxn ang="0">
                  <a:pos x="428" y="180"/>
                </a:cxn>
                <a:cxn ang="0">
                  <a:pos x="438" y="224"/>
                </a:cxn>
              </a:cxnLst>
              <a:rect l="0" t="0" r="r" b="b"/>
              <a:pathLst>
                <a:path w="518" h="280">
                  <a:moveTo>
                    <a:pt x="438" y="224"/>
                  </a:moveTo>
                  <a:lnTo>
                    <a:pt x="492" y="279"/>
                  </a:lnTo>
                  <a:lnTo>
                    <a:pt x="517" y="279"/>
                  </a:lnTo>
                  <a:lnTo>
                    <a:pt x="438" y="195"/>
                  </a:lnTo>
                  <a:lnTo>
                    <a:pt x="438" y="224"/>
                  </a:lnTo>
                  <a:lnTo>
                    <a:pt x="57" y="224"/>
                  </a:lnTo>
                  <a:lnTo>
                    <a:pt x="20" y="279"/>
                  </a:lnTo>
                  <a:lnTo>
                    <a:pt x="0" y="279"/>
                  </a:lnTo>
                  <a:lnTo>
                    <a:pt x="57" y="195"/>
                  </a:lnTo>
                  <a:lnTo>
                    <a:pt x="57" y="224"/>
                  </a:lnTo>
                  <a:lnTo>
                    <a:pt x="57" y="194"/>
                  </a:lnTo>
                  <a:lnTo>
                    <a:pt x="41" y="0"/>
                  </a:lnTo>
                  <a:lnTo>
                    <a:pt x="49" y="0"/>
                  </a:lnTo>
                  <a:lnTo>
                    <a:pt x="64" y="180"/>
                  </a:lnTo>
                  <a:lnTo>
                    <a:pt x="57" y="194"/>
                  </a:lnTo>
                  <a:lnTo>
                    <a:pt x="428" y="180"/>
                  </a:lnTo>
                  <a:lnTo>
                    <a:pt x="438" y="0"/>
                  </a:lnTo>
                  <a:lnTo>
                    <a:pt x="448" y="0"/>
                  </a:lnTo>
                  <a:lnTo>
                    <a:pt x="438" y="195"/>
                  </a:lnTo>
                  <a:lnTo>
                    <a:pt x="428" y="180"/>
                  </a:lnTo>
                  <a:lnTo>
                    <a:pt x="438" y="224"/>
                  </a:lnTo>
                </a:path>
              </a:pathLst>
            </a:custGeom>
            <a:solidFill>
              <a:srgbClr val="7F7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33" name="Freeform 25"/>
            <p:cNvSpPr>
              <a:spLocks/>
            </p:cNvSpPr>
            <p:nvPr/>
          </p:nvSpPr>
          <p:spPr bwMode="auto">
            <a:xfrm>
              <a:off x="3832" y="2707"/>
              <a:ext cx="133" cy="263"/>
            </a:xfrm>
            <a:custGeom>
              <a:avLst/>
              <a:gdLst/>
              <a:ahLst/>
              <a:cxnLst>
                <a:cxn ang="0">
                  <a:pos x="0" y="30"/>
                </a:cxn>
                <a:cxn ang="0">
                  <a:pos x="55" y="86"/>
                </a:cxn>
                <a:cxn ang="0">
                  <a:pos x="80" y="86"/>
                </a:cxn>
                <a:cxn ang="0">
                  <a:pos x="0" y="0"/>
                </a:cxn>
                <a:cxn ang="0">
                  <a:pos x="0" y="30"/>
                </a:cxn>
              </a:cxnLst>
              <a:rect l="0" t="0" r="r" b="b"/>
              <a:pathLst>
                <a:path w="81" h="87">
                  <a:moveTo>
                    <a:pt x="0" y="30"/>
                  </a:moveTo>
                  <a:lnTo>
                    <a:pt x="55" y="86"/>
                  </a:lnTo>
                  <a:lnTo>
                    <a:pt x="80" y="86"/>
                  </a:lnTo>
                  <a:lnTo>
                    <a:pt x="0" y="0"/>
                  </a:lnTo>
                  <a:lnTo>
                    <a:pt x="0" y="3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34" name="Freeform 26"/>
            <p:cNvSpPr>
              <a:spLocks/>
            </p:cNvSpPr>
            <p:nvPr/>
          </p:nvSpPr>
          <p:spPr bwMode="auto">
            <a:xfrm>
              <a:off x="3389" y="2707"/>
              <a:ext cx="133" cy="263"/>
            </a:xfrm>
            <a:custGeom>
              <a:avLst/>
              <a:gdLst/>
              <a:ahLst/>
              <a:cxnLst>
                <a:cxn ang="0">
                  <a:pos x="58" y="30"/>
                </a:cxn>
                <a:cxn ang="0">
                  <a:pos x="20" y="86"/>
                </a:cxn>
                <a:cxn ang="0">
                  <a:pos x="0" y="86"/>
                </a:cxn>
                <a:cxn ang="0">
                  <a:pos x="58" y="0"/>
                </a:cxn>
                <a:cxn ang="0">
                  <a:pos x="58" y="30"/>
                </a:cxn>
              </a:cxnLst>
              <a:rect l="0" t="0" r="r" b="b"/>
              <a:pathLst>
                <a:path w="59" h="87">
                  <a:moveTo>
                    <a:pt x="58" y="30"/>
                  </a:moveTo>
                  <a:lnTo>
                    <a:pt x="20" y="86"/>
                  </a:lnTo>
                  <a:lnTo>
                    <a:pt x="0" y="86"/>
                  </a:lnTo>
                  <a:lnTo>
                    <a:pt x="58" y="0"/>
                  </a:lnTo>
                  <a:lnTo>
                    <a:pt x="58" y="3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35" name="Freeform 27"/>
            <p:cNvSpPr>
              <a:spLocks/>
            </p:cNvSpPr>
            <p:nvPr/>
          </p:nvSpPr>
          <p:spPr bwMode="auto">
            <a:xfrm>
              <a:off x="3430" y="2508"/>
              <a:ext cx="133" cy="263"/>
            </a:xfrm>
            <a:custGeom>
              <a:avLst/>
              <a:gdLst/>
              <a:ahLst/>
              <a:cxnLst>
                <a:cxn ang="0">
                  <a:pos x="17" y="198"/>
                </a:cxn>
                <a:cxn ang="0">
                  <a:pos x="0" y="0"/>
                </a:cxn>
                <a:cxn ang="0">
                  <a:pos x="9" y="0"/>
                </a:cxn>
                <a:cxn ang="0">
                  <a:pos x="24" y="184"/>
                </a:cxn>
                <a:cxn ang="0">
                  <a:pos x="17" y="198"/>
                </a:cxn>
              </a:cxnLst>
              <a:rect l="0" t="0" r="r" b="b"/>
              <a:pathLst>
                <a:path w="25" h="199">
                  <a:moveTo>
                    <a:pt x="17" y="198"/>
                  </a:moveTo>
                  <a:lnTo>
                    <a:pt x="0" y="0"/>
                  </a:lnTo>
                  <a:lnTo>
                    <a:pt x="9" y="0"/>
                  </a:lnTo>
                  <a:lnTo>
                    <a:pt x="24" y="184"/>
                  </a:lnTo>
                  <a:lnTo>
                    <a:pt x="17" y="198"/>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36" name="Freeform 28"/>
            <p:cNvSpPr>
              <a:spLocks/>
            </p:cNvSpPr>
            <p:nvPr/>
          </p:nvSpPr>
          <p:spPr bwMode="auto">
            <a:xfrm>
              <a:off x="3822" y="2508"/>
              <a:ext cx="133" cy="263"/>
            </a:xfrm>
            <a:custGeom>
              <a:avLst/>
              <a:gdLst/>
              <a:ahLst/>
              <a:cxnLst>
                <a:cxn ang="0">
                  <a:pos x="0" y="184"/>
                </a:cxn>
                <a:cxn ang="0">
                  <a:pos x="10" y="0"/>
                </a:cxn>
                <a:cxn ang="0">
                  <a:pos x="20" y="0"/>
                </a:cxn>
                <a:cxn ang="0">
                  <a:pos x="10" y="199"/>
                </a:cxn>
                <a:cxn ang="0">
                  <a:pos x="0" y="184"/>
                </a:cxn>
              </a:cxnLst>
              <a:rect l="0" t="0" r="r" b="b"/>
              <a:pathLst>
                <a:path w="21" h="200">
                  <a:moveTo>
                    <a:pt x="0" y="184"/>
                  </a:moveTo>
                  <a:lnTo>
                    <a:pt x="10" y="0"/>
                  </a:lnTo>
                  <a:lnTo>
                    <a:pt x="20" y="0"/>
                  </a:lnTo>
                  <a:lnTo>
                    <a:pt x="10" y="199"/>
                  </a:lnTo>
                  <a:lnTo>
                    <a:pt x="0" y="184"/>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37" name="Freeform 29"/>
            <p:cNvSpPr>
              <a:spLocks/>
            </p:cNvSpPr>
            <p:nvPr/>
          </p:nvSpPr>
          <p:spPr bwMode="auto">
            <a:xfrm>
              <a:off x="3462" y="2521"/>
              <a:ext cx="133" cy="263"/>
            </a:xfrm>
            <a:custGeom>
              <a:avLst/>
              <a:gdLst/>
              <a:ahLst/>
              <a:cxnLst>
                <a:cxn ang="0">
                  <a:pos x="4" y="69"/>
                </a:cxn>
                <a:cxn ang="0">
                  <a:pos x="0" y="0"/>
                </a:cxn>
                <a:cxn ang="0">
                  <a:pos x="152" y="0"/>
                </a:cxn>
                <a:cxn ang="0">
                  <a:pos x="152" y="69"/>
                </a:cxn>
                <a:cxn ang="0">
                  <a:pos x="4" y="69"/>
                </a:cxn>
              </a:cxnLst>
              <a:rect l="0" t="0" r="r" b="b"/>
              <a:pathLst>
                <a:path w="153" h="70">
                  <a:moveTo>
                    <a:pt x="4" y="69"/>
                  </a:moveTo>
                  <a:lnTo>
                    <a:pt x="0" y="0"/>
                  </a:lnTo>
                  <a:lnTo>
                    <a:pt x="152" y="0"/>
                  </a:lnTo>
                  <a:lnTo>
                    <a:pt x="152" y="69"/>
                  </a:lnTo>
                  <a:lnTo>
                    <a:pt x="4" y="69"/>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38" name="Freeform 30"/>
            <p:cNvSpPr>
              <a:spLocks/>
            </p:cNvSpPr>
            <p:nvPr/>
          </p:nvSpPr>
          <p:spPr bwMode="auto">
            <a:xfrm>
              <a:off x="3462" y="2521"/>
              <a:ext cx="133" cy="263"/>
            </a:xfrm>
            <a:custGeom>
              <a:avLst/>
              <a:gdLst/>
              <a:ahLst/>
              <a:cxnLst>
                <a:cxn ang="0">
                  <a:pos x="4" y="75"/>
                </a:cxn>
                <a:cxn ang="0">
                  <a:pos x="0" y="0"/>
                </a:cxn>
                <a:cxn ang="0">
                  <a:pos x="158" y="0"/>
                </a:cxn>
                <a:cxn ang="0">
                  <a:pos x="158" y="75"/>
                </a:cxn>
                <a:cxn ang="0">
                  <a:pos x="4" y="75"/>
                </a:cxn>
              </a:cxnLst>
              <a:rect l="0" t="0" r="r" b="b"/>
              <a:pathLst>
                <a:path w="159" h="76">
                  <a:moveTo>
                    <a:pt x="4" y="75"/>
                  </a:moveTo>
                  <a:lnTo>
                    <a:pt x="0" y="0"/>
                  </a:lnTo>
                  <a:lnTo>
                    <a:pt x="158" y="0"/>
                  </a:lnTo>
                  <a:lnTo>
                    <a:pt x="158" y="75"/>
                  </a:lnTo>
                  <a:lnTo>
                    <a:pt x="4" y="75"/>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39" name="Line 31"/>
            <p:cNvSpPr>
              <a:spLocks noChangeShapeType="1"/>
            </p:cNvSpPr>
            <p:nvPr/>
          </p:nvSpPr>
          <p:spPr bwMode="auto">
            <a:xfrm>
              <a:off x="3472" y="2547"/>
              <a:ext cx="139" cy="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640" name="Freeform 32"/>
            <p:cNvSpPr>
              <a:spLocks/>
            </p:cNvSpPr>
            <p:nvPr/>
          </p:nvSpPr>
          <p:spPr bwMode="auto">
            <a:xfrm>
              <a:off x="3430" y="2501"/>
              <a:ext cx="133" cy="263"/>
            </a:xfrm>
            <a:custGeom>
              <a:avLst/>
              <a:gdLst/>
              <a:ahLst/>
              <a:cxnLst>
                <a:cxn ang="0">
                  <a:pos x="0" y="7"/>
                </a:cxn>
                <a:cxn ang="0">
                  <a:pos x="9" y="0"/>
                </a:cxn>
                <a:cxn ang="0">
                  <a:pos x="397" y="0"/>
                </a:cxn>
                <a:cxn ang="0">
                  <a:pos x="406" y="7"/>
                </a:cxn>
                <a:cxn ang="0">
                  <a:pos x="0" y="7"/>
                </a:cxn>
                <a:cxn ang="0">
                  <a:pos x="17" y="201"/>
                </a:cxn>
                <a:cxn ang="0">
                  <a:pos x="17" y="229"/>
                </a:cxn>
                <a:cxn ang="0">
                  <a:pos x="396" y="230"/>
                </a:cxn>
                <a:cxn ang="0">
                  <a:pos x="396" y="201"/>
                </a:cxn>
                <a:cxn ang="0">
                  <a:pos x="17" y="201"/>
                </a:cxn>
                <a:cxn ang="0">
                  <a:pos x="17" y="200"/>
                </a:cxn>
                <a:cxn ang="0">
                  <a:pos x="24" y="186"/>
                </a:cxn>
                <a:cxn ang="0">
                  <a:pos x="386" y="186"/>
                </a:cxn>
                <a:cxn ang="0">
                  <a:pos x="396" y="200"/>
                </a:cxn>
                <a:cxn ang="0">
                  <a:pos x="17" y="200"/>
                </a:cxn>
                <a:cxn ang="0">
                  <a:pos x="0" y="7"/>
                </a:cxn>
              </a:cxnLst>
              <a:rect l="0" t="0" r="r" b="b"/>
              <a:pathLst>
                <a:path w="407" h="231">
                  <a:moveTo>
                    <a:pt x="0" y="7"/>
                  </a:moveTo>
                  <a:lnTo>
                    <a:pt x="9" y="0"/>
                  </a:lnTo>
                  <a:lnTo>
                    <a:pt x="397" y="0"/>
                  </a:lnTo>
                  <a:lnTo>
                    <a:pt x="406" y="7"/>
                  </a:lnTo>
                  <a:lnTo>
                    <a:pt x="0" y="7"/>
                  </a:lnTo>
                  <a:lnTo>
                    <a:pt x="17" y="201"/>
                  </a:lnTo>
                  <a:lnTo>
                    <a:pt x="17" y="229"/>
                  </a:lnTo>
                  <a:lnTo>
                    <a:pt x="396" y="230"/>
                  </a:lnTo>
                  <a:lnTo>
                    <a:pt x="396" y="201"/>
                  </a:lnTo>
                  <a:lnTo>
                    <a:pt x="17" y="201"/>
                  </a:lnTo>
                  <a:lnTo>
                    <a:pt x="17" y="200"/>
                  </a:lnTo>
                  <a:lnTo>
                    <a:pt x="24" y="186"/>
                  </a:lnTo>
                  <a:lnTo>
                    <a:pt x="386" y="186"/>
                  </a:lnTo>
                  <a:lnTo>
                    <a:pt x="396" y="200"/>
                  </a:lnTo>
                  <a:lnTo>
                    <a:pt x="17" y="200"/>
                  </a:lnTo>
                  <a:lnTo>
                    <a:pt x="0" y="7"/>
                  </a:lnTo>
                </a:path>
              </a:pathLst>
            </a:custGeom>
            <a:solidFill>
              <a:srgbClr val="B2B2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41" name="Freeform 33"/>
            <p:cNvSpPr>
              <a:spLocks/>
            </p:cNvSpPr>
            <p:nvPr/>
          </p:nvSpPr>
          <p:spPr bwMode="auto">
            <a:xfrm>
              <a:off x="3447" y="2707"/>
              <a:ext cx="133" cy="263"/>
            </a:xfrm>
            <a:custGeom>
              <a:avLst/>
              <a:gdLst/>
              <a:ahLst/>
              <a:cxnLst>
                <a:cxn ang="0">
                  <a:pos x="0" y="0"/>
                </a:cxn>
                <a:cxn ang="0">
                  <a:pos x="0" y="29"/>
                </a:cxn>
                <a:cxn ang="0">
                  <a:pos x="385" y="30"/>
                </a:cxn>
                <a:cxn ang="0">
                  <a:pos x="385" y="0"/>
                </a:cxn>
                <a:cxn ang="0">
                  <a:pos x="0" y="0"/>
                </a:cxn>
              </a:cxnLst>
              <a:rect l="0" t="0" r="r" b="b"/>
              <a:pathLst>
                <a:path w="386" h="31">
                  <a:moveTo>
                    <a:pt x="0" y="0"/>
                  </a:moveTo>
                  <a:lnTo>
                    <a:pt x="0" y="29"/>
                  </a:lnTo>
                  <a:lnTo>
                    <a:pt x="385" y="30"/>
                  </a:lnTo>
                  <a:lnTo>
                    <a:pt x="385" y="0"/>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42" name="Freeform 34"/>
            <p:cNvSpPr>
              <a:spLocks/>
            </p:cNvSpPr>
            <p:nvPr/>
          </p:nvSpPr>
          <p:spPr bwMode="auto">
            <a:xfrm>
              <a:off x="3447" y="2692"/>
              <a:ext cx="133" cy="263"/>
            </a:xfrm>
            <a:custGeom>
              <a:avLst/>
              <a:gdLst/>
              <a:ahLst/>
              <a:cxnLst>
                <a:cxn ang="0">
                  <a:pos x="0" y="14"/>
                </a:cxn>
                <a:cxn ang="0">
                  <a:pos x="7" y="0"/>
                </a:cxn>
                <a:cxn ang="0">
                  <a:pos x="375" y="0"/>
                </a:cxn>
                <a:cxn ang="0">
                  <a:pos x="385" y="14"/>
                </a:cxn>
                <a:cxn ang="0">
                  <a:pos x="0" y="14"/>
                </a:cxn>
              </a:cxnLst>
              <a:rect l="0" t="0" r="r" b="b"/>
              <a:pathLst>
                <a:path w="386" h="15">
                  <a:moveTo>
                    <a:pt x="0" y="14"/>
                  </a:moveTo>
                  <a:lnTo>
                    <a:pt x="7" y="0"/>
                  </a:lnTo>
                  <a:lnTo>
                    <a:pt x="375" y="0"/>
                  </a:lnTo>
                  <a:lnTo>
                    <a:pt x="385" y="14"/>
                  </a:lnTo>
                  <a:lnTo>
                    <a:pt x="0" y="14"/>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43" name="Freeform 35"/>
            <p:cNvSpPr>
              <a:spLocks/>
            </p:cNvSpPr>
            <p:nvPr/>
          </p:nvSpPr>
          <p:spPr bwMode="auto">
            <a:xfrm>
              <a:off x="3442" y="2596"/>
              <a:ext cx="133" cy="263"/>
            </a:xfrm>
            <a:custGeom>
              <a:avLst/>
              <a:gdLst/>
              <a:ahLst/>
              <a:cxnLst>
                <a:cxn ang="0">
                  <a:pos x="0" y="0"/>
                </a:cxn>
                <a:cxn ang="0">
                  <a:pos x="384" y="0"/>
                </a:cxn>
                <a:cxn ang="0">
                  <a:pos x="378" y="98"/>
                </a:cxn>
                <a:cxn ang="0">
                  <a:pos x="9" y="98"/>
                </a:cxn>
                <a:cxn ang="0">
                  <a:pos x="0" y="0"/>
                </a:cxn>
              </a:cxnLst>
              <a:rect l="0" t="0" r="r" b="b"/>
              <a:pathLst>
                <a:path w="385" h="99">
                  <a:moveTo>
                    <a:pt x="0" y="0"/>
                  </a:moveTo>
                  <a:lnTo>
                    <a:pt x="384" y="0"/>
                  </a:lnTo>
                  <a:lnTo>
                    <a:pt x="378" y="98"/>
                  </a:lnTo>
                  <a:lnTo>
                    <a:pt x="9" y="98"/>
                  </a:lnTo>
                  <a:lnTo>
                    <a:pt x="0" y="0"/>
                  </a:lnTo>
                </a:path>
              </a:pathLst>
            </a:custGeom>
            <a:solidFill>
              <a:srgbClr val="BFBFB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44" name="Freeform 36"/>
            <p:cNvSpPr>
              <a:spLocks/>
            </p:cNvSpPr>
            <p:nvPr/>
          </p:nvSpPr>
          <p:spPr bwMode="auto">
            <a:xfrm>
              <a:off x="3442" y="2596"/>
              <a:ext cx="133" cy="263"/>
            </a:xfrm>
            <a:custGeom>
              <a:avLst/>
              <a:gdLst/>
              <a:ahLst/>
              <a:cxnLst>
                <a:cxn ang="0">
                  <a:pos x="0" y="0"/>
                </a:cxn>
                <a:cxn ang="0">
                  <a:pos x="390" y="0"/>
                </a:cxn>
                <a:cxn ang="0">
                  <a:pos x="384" y="104"/>
                </a:cxn>
                <a:cxn ang="0">
                  <a:pos x="9" y="104"/>
                </a:cxn>
                <a:cxn ang="0">
                  <a:pos x="0" y="0"/>
                </a:cxn>
              </a:cxnLst>
              <a:rect l="0" t="0" r="r" b="b"/>
              <a:pathLst>
                <a:path w="391" h="105">
                  <a:moveTo>
                    <a:pt x="0" y="0"/>
                  </a:moveTo>
                  <a:lnTo>
                    <a:pt x="390" y="0"/>
                  </a:lnTo>
                  <a:lnTo>
                    <a:pt x="384" y="104"/>
                  </a:lnTo>
                  <a:lnTo>
                    <a:pt x="9" y="104"/>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45" name="Freeform 37"/>
            <p:cNvSpPr>
              <a:spLocks/>
            </p:cNvSpPr>
            <p:nvPr/>
          </p:nvSpPr>
          <p:spPr bwMode="auto">
            <a:xfrm>
              <a:off x="3746" y="2625"/>
              <a:ext cx="133" cy="263"/>
            </a:xfrm>
            <a:custGeom>
              <a:avLst/>
              <a:gdLst/>
              <a:ahLst/>
              <a:cxnLst>
                <a:cxn ang="0">
                  <a:pos x="4" y="0"/>
                </a:cxn>
                <a:cxn ang="0">
                  <a:pos x="73" y="0"/>
                </a:cxn>
                <a:cxn ang="0">
                  <a:pos x="69" y="72"/>
                </a:cxn>
                <a:cxn ang="0">
                  <a:pos x="0" y="72"/>
                </a:cxn>
                <a:cxn ang="0">
                  <a:pos x="4" y="0"/>
                </a:cxn>
              </a:cxnLst>
              <a:rect l="0" t="0" r="r" b="b"/>
              <a:pathLst>
                <a:path w="74" h="73">
                  <a:moveTo>
                    <a:pt x="4" y="0"/>
                  </a:moveTo>
                  <a:lnTo>
                    <a:pt x="73" y="0"/>
                  </a:lnTo>
                  <a:lnTo>
                    <a:pt x="69" y="72"/>
                  </a:lnTo>
                  <a:lnTo>
                    <a:pt x="0" y="72"/>
                  </a:lnTo>
                  <a:lnTo>
                    <a:pt x="4"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46" name="Freeform 38"/>
            <p:cNvSpPr>
              <a:spLocks/>
            </p:cNvSpPr>
            <p:nvPr/>
          </p:nvSpPr>
          <p:spPr bwMode="auto">
            <a:xfrm>
              <a:off x="3397" y="2864"/>
              <a:ext cx="133" cy="263"/>
            </a:xfrm>
            <a:custGeom>
              <a:avLst/>
              <a:gdLst/>
              <a:ahLst/>
              <a:cxnLst>
                <a:cxn ang="0">
                  <a:pos x="504" y="4"/>
                </a:cxn>
                <a:cxn ang="0">
                  <a:pos x="502" y="2"/>
                </a:cxn>
                <a:cxn ang="0">
                  <a:pos x="500" y="0"/>
                </a:cxn>
                <a:cxn ang="0">
                  <a:pos x="499" y="0"/>
                </a:cxn>
                <a:cxn ang="0">
                  <a:pos x="3" y="0"/>
                </a:cxn>
                <a:cxn ang="0">
                  <a:pos x="2" y="0"/>
                </a:cxn>
                <a:cxn ang="0">
                  <a:pos x="1" y="2"/>
                </a:cxn>
                <a:cxn ang="0">
                  <a:pos x="0" y="2"/>
                </a:cxn>
                <a:cxn ang="0">
                  <a:pos x="0" y="4"/>
                </a:cxn>
                <a:cxn ang="0">
                  <a:pos x="504" y="4"/>
                </a:cxn>
              </a:cxnLst>
              <a:rect l="0" t="0" r="r" b="b"/>
              <a:pathLst>
                <a:path w="505" h="5">
                  <a:moveTo>
                    <a:pt x="504" y="4"/>
                  </a:moveTo>
                  <a:lnTo>
                    <a:pt x="502" y="2"/>
                  </a:lnTo>
                  <a:lnTo>
                    <a:pt x="500" y="0"/>
                  </a:lnTo>
                  <a:lnTo>
                    <a:pt x="499" y="0"/>
                  </a:lnTo>
                  <a:lnTo>
                    <a:pt x="3" y="0"/>
                  </a:lnTo>
                  <a:lnTo>
                    <a:pt x="2" y="0"/>
                  </a:lnTo>
                  <a:lnTo>
                    <a:pt x="1" y="2"/>
                  </a:lnTo>
                  <a:lnTo>
                    <a:pt x="0" y="2"/>
                  </a:lnTo>
                  <a:lnTo>
                    <a:pt x="0" y="4"/>
                  </a:lnTo>
                  <a:lnTo>
                    <a:pt x="504" y="4"/>
                  </a:lnTo>
                </a:path>
              </a:pathLst>
            </a:custGeom>
            <a:solidFill>
              <a:srgbClr val="8787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47" name="Freeform 39"/>
            <p:cNvSpPr>
              <a:spLocks/>
            </p:cNvSpPr>
            <p:nvPr/>
          </p:nvSpPr>
          <p:spPr bwMode="auto">
            <a:xfrm>
              <a:off x="3393" y="2864"/>
              <a:ext cx="133" cy="263"/>
            </a:xfrm>
            <a:custGeom>
              <a:avLst/>
              <a:gdLst/>
              <a:ahLst/>
              <a:cxnLst>
                <a:cxn ang="0">
                  <a:pos x="510" y="2"/>
                </a:cxn>
                <a:cxn ang="0">
                  <a:pos x="509" y="1"/>
                </a:cxn>
                <a:cxn ang="0">
                  <a:pos x="508" y="0"/>
                </a:cxn>
                <a:cxn ang="0">
                  <a:pos x="506" y="0"/>
                </a:cxn>
                <a:cxn ang="0">
                  <a:pos x="503" y="0"/>
                </a:cxn>
                <a:cxn ang="0">
                  <a:pos x="7" y="0"/>
                </a:cxn>
                <a:cxn ang="0">
                  <a:pos x="5" y="0"/>
                </a:cxn>
                <a:cxn ang="0">
                  <a:pos x="3" y="0"/>
                </a:cxn>
                <a:cxn ang="0">
                  <a:pos x="2" y="1"/>
                </a:cxn>
                <a:cxn ang="0">
                  <a:pos x="0" y="2"/>
                </a:cxn>
                <a:cxn ang="0">
                  <a:pos x="510" y="2"/>
                </a:cxn>
              </a:cxnLst>
              <a:rect l="0" t="0" r="r" b="b"/>
              <a:pathLst>
                <a:path w="511" h="3">
                  <a:moveTo>
                    <a:pt x="510" y="2"/>
                  </a:moveTo>
                  <a:lnTo>
                    <a:pt x="509" y="1"/>
                  </a:lnTo>
                  <a:lnTo>
                    <a:pt x="508" y="0"/>
                  </a:lnTo>
                  <a:lnTo>
                    <a:pt x="506" y="0"/>
                  </a:lnTo>
                  <a:lnTo>
                    <a:pt x="503" y="0"/>
                  </a:lnTo>
                  <a:lnTo>
                    <a:pt x="7" y="0"/>
                  </a:lnTo>
                  <a:lnTo>
                    <a:pt x="5" y="0"/>
                  </a:lnTo>
                  <a:lnTo>
                    <a:pt x="3" y="0"/>
                  </a:lnTo>
                  <a:lnTo>
                    <a:pt x="2" y="1"/>
                  </a:lnTo>
                  <a:lnTo>
                    <a:pt x="0" y="2"/>
                  </a:lnTo>
                  <a:lnTo>
                    <a:pt x="510" y="2"/>
                  </a:lnTo>
                </a:path>
              </a:pathLst>
            </a:custGeom>
            <a:solidFill>
              <a:srgbClr val="8A8A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48" name="Freeform 40"/>
            <p:cNvSpPr>
              <a:spLocks/>
            </p:cNvSpPr>
            <p:nvPr/>
          </p:nvSpPr>
          <p:spPr bwMode="auto">
            <a:xfrm>
              <a:off x="3392" y="2862"/>
              <a:ext cx="133" cy="263"/>
            </a:xfrm>
            <a:custGeom>
              <a:avLst/>
              <a:gdLst/>
              <a:ahLst/>
              <a:cxnLst>
                <a:cxn ang="0">
                  <a:pos x="509" y="0"/>
                </a:cxn>
                <a:cxn ang="0">
                  <a:pos x="510" y="0"/>
                </a:cxn>
                <a:cxn ang="0">
                  <a:pos x="511" y="1"/>
                </a:cxn>
                <a:cxn ang="0">
                  <a:pos x="512" y="2"/>
                </a:cxn>
                <a:cxn ang="0">
                  <a:pos x="512" y="3"/>
                </a:cxn>
                <a:cxn ang="0">
                  <a:pos x="0" y="3"/>
                </a:cxn>
                <a:cxn ang="0">
                  <a:pos x="1" y="2"/>
                </a:cxn>
                <a:cxn ang="0">
                  <a:pos x="2" y="1"/>
                </a:cxn>
                <a:cxn ang="0">
                  <a:pos x="3" y="0"/>
                </a:cxn>
                <a:cxn ang="0">
                  <a:pos x="5" y="0"/>
                </a:cxn>
                <a:cxn ang="0">
                  <a:pos x="509" y="0"/>
                </a:cxn>
              </a:cxnLst>
              <a:rect l="0" t="0" r="r" b="b"/>
              <a:pathLst>
                <a:path w="513" h="4">
                  <a:moveTo>
                    <a:pt x="509" y="0"/>
                  </a:moveTo>
                  <a:lnTo>
                    <a:pt x="510" y="0"/>
                  </a:lnTo>
                  <a:lnTo>
                    <a:pt x="511" y="1"/>
                  </a:lnTo>
                  <a:lnTo>
                    <a:pt x="512" y="2"/>
                  </a:lnTo>
                  <a:lnTo>
                    <a:pt x="512" y="3"/>
                  </a:lnTo>
                  <a:lnTo>
                    <a:pt x="0" y="3"/>
                  </a:lnTo>
                  <a:lnTo>
                    <a:pt x="1" y="2"/>
                  </a:lnTo>
                  <a:lnTo>
                    <a:pt x="2" y="1"/>
                  </a:lnTo>
                  <a:lnTo>
                    <a:pt x="3" y="0"/>
                  </a:lnTo>
                  <a:lnTo>
                    <a:pt x="5" y="0"/>
                  </a:lnTo>
                  <a:lnTo>
                    <a:pt x="509" y="0"/>
                  </a:lnTo>
                </a:path>
              </a:pathLst>
            </a:custGeom>
            <a:solidFill>
              <a:srgbClr val="8C8C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49" name="Freeform 41"/>
            <p:cNvSpPr>
              <a:spLocks/>
            </p:cNvSpPr>
            <p:nvPr/>
          </p:nvSpPr>
          <p:spPr bwMode="auto">
            <a:xfrm>
              <a:off x="3391" y="2860"/>
              <a:ext cx="133" cy="263"/>
            </a:xfrm>
            <a:custGeom>
              <a:avLst/>
              <a:gdLst/>
              <a:ahLst/>
              <a:cxnLst>
                <a:cxn ang="0">
                  <a:pos x="512" y="0"/>
                </a:cxn>
                <a:cxn ang="0">
                  <a:pos x="513" y="0"/>
                </a:cxn>
                <a:cxn ang="0">
                  <a:pos x="513" y="1"/>
                </a:cxn>
                <a:cxn ang="0">
                  <a:pos x="514" y="2"/>
                </a:cxn>
                <a:cxn ang="0">
                  <a:pos x="515" y="3"/>
                </a:cxn>
                <a:cxn ang="0">
                  <a:pos x="0" y="3"/>
                </a:cxn>
                <a:cxn ang="0">
                  <a:pos x="0" y="2"/>
                </a:cxn>
                <a:cxn ang="0">
                  <a:pos x="1" y="1"/>
                </a:cxn>
                <a:cxn ang="0">
                  <a:pos x="2" y="0"/>
                </a:cxn>
                <a:cxn ang="0">
                  <a:pos x="512" y="0"/>
                </a:cxn>
              </a:cxnLst>
              <a:rect l="0" t="0" r="r" b="b"/>
              <a:pathLst>
                <a:path w="516" h="4">
                  <a:moveTo>
                    <a:pt x="512" y="0"/>
                  </a:moveTo>
                  <a:lnTo>
                    <a:pt x="513" y="0"/>
                  </a:lnTo>
                  <a:lnTo>
                    <a:pt x="513" y="1"/>
                  </a:lnTo>
                  <a:lnTo>
                    <a:pt x="514" y="2"/>
                  </a:lnTo>
                  <a:lnTo>
                    <a:pt x="515" y="3"/>
                  </a:lnTo>
                  <a:lnTo>
                    <a:pt x="0" y="3"/>
                  </a:lnTo>
                  <a:lnTo>
                    <a:pt x="0" y="2"/>
                  </a:lnTo>
                  <a:lnTo>
                    <a:pt x="1" y="1"/>
                  </a:lnTo>
                  <a:lnTo>
                    <a:pt x="2" y="0"/>
                  </a:lnTo>
                  <a:lnTo>
                    <a:pt x="512" y="0"/>
                  </a:lnTo>
                </a:path>
              </a:pathLst>
            </a:custGeom>
            <a:solidFill>
              <a:srgbClr val="8F8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50" name="Freeform 42"/>
            <p:cNvSpPr>
              <a:spLocks/>
            </p:cNvSpPr>
            <p:nvPr/>
          </p:nvSpPr>
          <p:spPr bwMode="auto">
            <a:xfrm>
              <a:off x="3390" y="2859"/>
              <a:ext cx="133" cy="263"/>
            </a:xfrm>
            <a:custGeom>
              <a:avLst/>
              <a:gdLst/>
              <a:ahLst/>
              <a:cxnLst>
                <a:cxn ang="0">
                  <a:pos x="514" y="0"/>
                </a:cxn>
                <a:cxn ang="0">
                  <a:pos x="515" y="0"/>
                </a:cxn>
                <a:cxn ang="0">
                  <a:pos x="516" y="0"/>
                </a:cxn>
                <a:cxn ang="0">
                  <a:pos x="516" y="1"/>
                </a:cxn>
                <a:cxn ang="0">
                  <a:pos x="516" y="2"/>
                </a:cxn>
                <a:cxn ang="0">
                  <a:pos x="0" y="2"/>
                </a:cxn>
                <a:cxn ang="0">
                  <a:pos x="1" y="1"/>
                </a:cxn>
                <a:cxn ang="0">
                  <a:pos x="1" y="0"/>
                </a:cxn>
                <a:cxn ang="0">
                  <a:pos x="2" y="0"/>
                </a:cxn>
                <a:cxn ang="0">
                  <a:pos x="514" y="0"/>
                </a:cxn>
              </a:cxnLst>
              <a:rect l="0" t="0" r="r" b="b"/>
              <a:pathLst>
                <a:path w="517" h="3">
                  <a:moveTo>
                    <a:pt x="514" y="0"/>
                  </a:moveTo>
                  <a:lnTo>
                    <a:pt x="515" y="0"/>
                  </a:lnTo>
                  <a:lnTo>
                    <a:pt x="516" y="0"/>
                  </a:lnTo>
                  <a:lnTo>
                    <a:pt x="516" y="1"/>
                  </a:lnTo>
                  <a:lnTo>
                    <a:pt x="516" y="2"/>
                  </a:lnTo>
                  <a:lnTo>
                    <a:pt x="0" y="2"/>
                  </a:lnTo>
                  <a:lnTo>
                    <a:pt x="1" y="1"/>
                  </a:lnTo>
                  <a:lnTo>
                    <a:pt x="1" y="0"/>
                  </a:lnTo>
                  <a:lnTo>
                    <a:pt x="2" y="0"/>
                  </a:lnTo>
                  <a:lnTo>
                    <a:pt x="514" y="0"/>
                  </a:lnTo>
                </a:path>
              </a:pathLst>
            </a:custGeom>
            <a:solidFill>
              <a:srgbClr val="9191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51" name="Freeform 43"/>
            <p:cNvSpPr>
              <a:spLocks/>
            </p:cNvSpPr>
            <p:nvPr/>
          </p:nvSpPr>
          <p:spPr bwMode="auto">
            <a:xfrm>
              <a:off x="3390" y="2857"/>
              <a:ext cx="133" cy="263"/>
            </a:xfrm>
            <a:custGeom>
              <a:avLst/>
              <a:gdLst/>
              <a:ahLst/>
              <a:cxnLst>
                <a:cxn ang="0">
                  <a:pos x="516" y="0"/>
                </a:cxn>
                <a:cxn ang="0">
                  <a:pos x="516" y="0"/>
                </a:cxn>
                <a:cxn ang="0">
                  <a:pos x="516" y="1"/>
                </a:cxn>
                <a:cxn ang="0">
                  <a:pos x="516" y="1"/>
                </a:cxn>
                <a:cxn ang="0">
                  <a:pos x="516" y="2"/>
                </a:cxn>
                <a:cxn ang="0">
                  <a:pos x="0" y="2"/>
                </a:cxn>
                <a:cxn ang="0">
                  <a:pos x="0" y="1"/>
                </a:cxn>
                <a:cxn ang="0">
                  <a:pos x="0" y="0"/>
                </a:cxn>
                <a:cxn ang="0">
                  <a:pos x="0" y="0"/>
                </a:cxn>
                <a:cxn ang="0">
                  <a:pos x="1" y="0"/>
                </a:cxn>
                <a:cxn ang="0">
                  <a:pos x="516" y="0"/>
                </a:cxn>
              </a:cxnLst>
              <a:rect l="0" t="0" r="r" b="b"/>
              <a:pathLst>
                <a:path w="517" h="3">
                  <a:moveTo>
                    <a:pt x="516" y="0"/>
                  </a:moveTo>
                  <a:lnTo>
                    <a:pt x="516" y="0"/>
                  </a:lnTo>
                  <a:lnTo>
                    <a:pt x="516" y="1"/>
                  </a:lnTo>
                  <a:lnTo>
                    <a:pt x="516" y="1"/>
                  </a:lnTo>
                  <a:lnTo>
                    <a:pt x="516" y="2"/>
                  </a:lnTo>
                  <a:lnTo>
                    <a:pt x="0" y="2"/>
                  </a:lnTo>
                  <a:lnTo>
                    <a:pt x="0" y="1"/>
                  </a:lnTo>
                  <a:lnTo>
                    <a:pt x="0" y="0"/>
                  </a:lnTo>
                  <a:lnTo>
                    <a:pt x="0" y="0"/>
                  </a:lnTo>
                  <a:lnTo>
                    <a:pt x="1" y="0"/>
                  </a:lnTo>
                  <a:lnTo>
                    <a:pt x="516" y="0"/>
                  </a:lnTo>
                </a:path>
              </a:pathLst>
            </a:custGeom>
            <a:solidFill>
              <a:srgbClr val="9494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52" name="Freeform 44"/>
            <p:cNvSpPr>
              <a:spLocks/>
            </p:cNvSpPr>
            <p:nvPr/>
          </p:nvSpPr>
          <p:spPr bwMode="auto">
            <a:xfrm>
              <a:off x="3390" y="2855"/>
              <a:ext cx="133" cy="263"/>
            </a:xfrm>
            <a:custGeom>
              <a:avLst/>
              <a:gdLst/>
              <a:ahLst/>
              <a:cxnLst>
                <a:cxn ang="0">
                  <a:pos x="516" y="3"/>
                </a:cxn>
                <a:cxn ang="0">
                  <a:pos x="516" y="2"/>
                </a:cxn>
                <a:cxn ang="0">
                  <a:pos x="516" y="1"/>
                </a:cxn>
                <a:cxn ang="0">
                  <a:pos x="516" y="0"/>
                </a:cxn>
                <a:cxn ang="0">
                  <a:pos x="0" y="0"/>
                </a:cxn>
                <a:cxn ang="0">
                  <a:pos x="0" y="1"/>
                </a:cxn>
                <a:cxn ang="0">
                  <a:pos x="0" y="2"/>
                </a:cxn>
                <a:cxn ang="0">
                  <a:pos x="0" y="3"/>
                </a:cxn>
                <a:cxn ang="0">
                  <a:pos x="516" y="3"/>
                </a:cxn>
              </a:cxnLst>
              <a:rect l="0" t="0" r="r" b="b"/>
              <a:pathLst>
                <a:path w="517" h="4">
                  <a:moveTo>
                    <a:pt x="516" y="3"/>
                  </a:moveTo>
                  <a:lnTo>
                    <a:pt x="516" y="2"/>
                  </a:lnTo>
                  <a:lnTo>
                    <a:pt x="516" y="1"/>
                  </a:lnTo>
                  <a:lnTo>
                    <a:pt x="516" y="0"/>
                  </a:lnTo>
                  <a:lnTo>
                    <a:pt x="0" y="0"/>
                  </a:lnTo>
                  <a:lnTo>
                    <a:pt x="0" y="1"/>
                  </a:lnTo>
                  <a:lnTo>
                    <a:pt x="0" y="2"/>
                  </a:lnTo>
                  <a:lnTo>
                    <a:pt x="0" y="3"/>
                  </a:lnTo>
                  <a:lnTo>
                    <a:pt x="516" y="3"/>
                  </a:lnTo>
                </a:path>
              </a:pathLst>
            </a:custGeom>
            <a:solidFill>
              <a:srgbClr val="9696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53" name="Freeform 45"/>
            <p:cNvSpPr>
              <a:spLocks/>
            </p:cNvSpPr>
            <p:nvPr/>
          </p:nvSpPr>
          <p:spPr bwMode="auto">
            <a:xfrm>
              <a:off x="3390" y="2853"/>
              <a:ext cx="133" cy="263"/>
            </a:xfrm>
            <a:custGeom>
              <a:avLst/>
              <a:gdLst/>
              <a:ahLst/>
              <a:cxnLst>
                <a:cxn ang="0">
                  <a:pos x="516" y="3"/>
                </a:cxn>
                <a:cxn ang="0">
                  <a:pos x="516" y="0"/>
                </a:cxn>
                <a:cxn ang="0">
                  <a:pos x="0" y="0"/>
                </a:cxn>
                <a:cxn ang="0">
                  <a:pos x="0" y="3"/>
                </a:cxn>
                <a:cxn ang="0">
                  <a:pos x="516" y="3"/>
                </a:cxn>
              </a:cxnLst>
              <a:rect l="0" t="0" r="r" b="b"/>
              <a:pathLst>
                <a:path w="517" h="4">
                  <a:moveTo>
                    <a:pt x="516" y="3"/>
                  </a:moveTo>
                  <a:lnTo>
                    <a:pt x="516" y="0"/>
                  </a:lnTo>
                  <a:lnTo>
                    <a:pt x="0" y="0"/>
                  </a:lnTo>
                  <a:lnTo>
                    <a:pt x="0" y="3"/>
                  </a:lnTo>
                  <a:lnTo>
                    <a:pt x="516" y="3"/>
                  </a:lnTo>
                </a:path>
              </a:pathLst>
            </a:custGeom>
            <a:solidFill>
              <a:srgbClr val="9999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54" name="Freeform 46"/>
            <p:cNvSpPr>
              <a:spLocks/>
            </p:cNvSpPr>
            <p:nvPr/>
          </p:nvSpPr>
          <p:spPr bwMode="auto">
            <a:xfrm>
              <a:off x="3390" y="2852"/>
              <a:ext cx="133" cy="263"/>
            </a:xfrm>
            <a:custGeom>
              <a:avLst/>
              <a:gdLst/>
              <a:ahLst/>
              <a:cxnLst>
                <a:cxn ang="0">
                  <a:pos x="516" y="0"/>
                </a:cxn>
                <a:cxn ang="0">
                  <a:pos x="516" y="2"/>
                </a:cxn>
                <a:cxn ang="0">
                  <a:pos x="0" y="2"/>
                </a:cxn>
                <a:cxn ang="0">
                  <a:pos x="0" y="0"/>
                </a:cxn>
                <a:cxn ang="0">
                  <a:pos x="516" y="0"/>
                </a:cxn>
              </a:cxnLst>
              <a:rect l="0" t="0" r="r" b="b"/>
              <a:pathLst>
                <a:path w="517" h="3">
                  <a:moveTo>
                    <a:pt x="516" y="0"/>
                  </a:moveTo>
                  <a:lnTo>
                    <a:pt x="516" y="2"/>
                  </a:lnTo>
                  <a:lnTo>
                    <a:pt x="0" y="2"/>
                  </a:lnTo>
                  <a:lnTo>
                    <a:pt x="0" y="0"/>
                  </a:lnTo>
                  <a:lnTo>
                    <a:pt x="516" y="0"/>
                  </a:lnTo>
                </a:path>
              </a:pathLst>
            </a:custGeom>
            <a:solidFill>
              <a:srgbClr val="9C9C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55" name="Freeform 47"/>
            <p:cNvSpPr>
              <a:spLocks/>
            </p:cNvSpPr>
            <p:nvPr/>
          </p:nvSpPr>
          <p:spPr bwMode="auto">
            <a:xfrm>
              <a:off x="3390" y="2850"/>
              <a:ext cx="133" cy="263"/>
            </a:xfrm>
            <a:custGeom>
              <a:avLst/>
              <a:gdLst/>
              <a:ahLst/>
              <a:cxnLst>
                <a:cxn ang="0">
                  <a:pos x="516" y="0"/>
                </a:cxn>
                <a:cxn ang="0">
                  <a:pos x="516" y="3"/>
                </a:cxn>
                <a:cxn ang="0">
                  <a:pos x="0" y="3"/>
                </a:cxn>
                <a:cxn ang="0">
                  <a:pos x="0" y="0"/>
                </a:cxn>
                <a:cxn ang="0">
                  <a:pos x="516" y="0"/>
                </a:cxn>
              </a:cxnLst>
              <a:rect l="0" t="0" r="r" b="b"/>
              <a:pathLst>
                <a:path w="517" h="4">
                  <a:moveTo>
                    <a:pt x="516" y="0"/>
                  </a:moveTo>
                  <a:lnTo>
                    <a:pt x="516" y="3"/>
                  </a:lnTo>
                  <a:lnTo>
                    <a:pt x="0" y="3"/>
                  </a:lnTo>
                  <a:lnTo>
                    <a:pt x="0" y="0"/>
                  </a:lnTo>
                  <a:lnTo>
                    <a:pt x="516" y="0"/>
                  </a:lnTo>
                </a:path>
              </a:pathLst>
            </a:custGeom>
            <a:solidFill>
              <a:srgbClr val="9E9E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56" name="Freeform 48"/>
            <p:cNvSpPr>
              <a:spLocks/>
            </p:cNvSpPr>
            <p:nvPr/>
          </p:nvSpPr>
          <p:spPr bwMode="auto">
            <a:xfrm>
              <a:off x="3390" y="2848"/>
              <a:ext cx="133" cy="263"/>
            </a:xfrm>
            <a:custGeom>
              <a:avLst/>
              <a:gdLst/>
              <a:ahLst/>
              <a:cxnLst>
                <a:cxn ang="0">
                  <a:pos x="516" y="0"/>
                </a:cxn>
                <a:cxn ang="0">
                  <a:pos x="516" y="3"/>
                </a:cxn>
                <a:cxn ang="0">
                  <a:pos x="0" y="3"/>
                </a:cxn>
                <a:cxn ang="0">
                  <a:pos x="0" y="0"/>
                </a:cxn>
                <a:cxn ang="0">
                  <a:pos x="516" y="0"/>
                </a:cxn>
              </a:cxnLst>
              <a:rect l="0" t="0" r="r" b="b"/>
              <a:pathLst>
                <a:path w="517" h="4">
                  <a:moveTo>
                    <a:pt x="516" y="0"/>
                  </a:moveTo>
                  <a:lnTo>
                    <a:pt x="516" y="3"/>
                  </a:lnTo>
                  <a:lnTo>
                    <a:pt x="0" y="3"/>
                  </a:lnTo>
                  <a:lnTo>
                    <a:pt x="0" y="0"/>
                  </a:lnTo>
                  <a:lnTo>
                    <a:pt x="516" y="0"/>
                  </a:lnTo>
                </a:path>
              </a:pathLst>
            </a:custGeom>
            <a:solidFill>
              <a:srgbClr val="A1A1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57" name="Freeform 49"/>
            <p:cNvSpPr>
              <a:spLocks/>
            </p:cNvSpPr>
            <p:nvPr/>
          </p:nvSpPr>
          <p:spPr bwMode="auto">
            <a:xfrm>
              <a:off x="3390" y="2847"/>
              <a:ext cx="133" cy="263"/>
            </a:xfrm>
            <a:custGeom>
              <a:avLst/>
              <a:gdLst/>
              <a:ahLst/>
              <a:cxnLst>
                <a:cxn ang="0">
                  <a:pos x="516" y="0"/>
                </a:cxn>
                <a:cxn ang="0">
                  <a:pos x="516" y="2"/>
                </a:cxn>
                <a:cxn ang="0">
                  <a:pos x="0" y="2"/>
                </a:cxn>
                <a:cxn ang="0">
                  <a:pos x="0" y="0"/>
                </a:cxn>
                <a:cxn ang="0">
                  <a:pos x="516" y="0"/>
                </a:cxn>
              </a:cxnLst>
              <a:rect l="0" t="0" r="r" b="b"/>
              <a:pathLst>
                <a:path w="517" h="3">
                  <a:moveTo>
                    <a:pt x="516" y="0"/>
                  </a:moveTo>
                  <a:lnTo>
                    <a:pt x="516" y="2"/>
                  </a:lnTo>
                  <a:lnTo>
                    <a:pt x="0" y="2"/>
                  </a:lnTo>
                  <a:lnTo>
                    <a:pt x="0" y="0"/>
                  </a:lnTo>
                  <a:lnTo>
                    <a:pt x="516" y="0"/>
                  </a:lnTo>
                </a:path>
              </a:pathLst>
            </a:custGeom>
            <a:solidFill>
              <a:srgbClr val="A3A3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58" name="Freeform 50"/>
            <p:cNvSpPr>
              <a:spLocks/>
            </p:cNvSpPr>
            <p:nvPr/>
          </p:nvSpPr>
          <p:spPr bwMode="auto">
            <a:xfrm>
              <a:off x="3390" y="2845"/>
              <a:ext cx="133" cy="263"/>
            </a:xfrm>
            <a:custGeom>
              <a:avLst/>
              <a:gdLst/>
              <a:ahLst/>
              <a:cxnLst>
                <a:cxn ang="0">
                  <a:pos x="258" y="3"/>
                </a:cxn>
                <a:cxn ang="0">
                  <a:pos x="516" y="2"/>
                </a:cxn>
                <a:cxn ang="0">
                  <a:pos x="516" y="0"/>
                </a:cxn>
                <a:cxn ang="0">
                  <a:pos x="0" y="0"/>
                </a:cxn>
                <a:cxn ang="0">
                  <a:pos x="0" y="3"/>
                </a:cxn>
                <a:cxn ang="0">
                  <a:pos x="258" y="3"/>
                </a:cxn>
              </a:cxnLst>
              <a:rect l="0" t="0" r="r" b="b"/>
              <a:pathLst>
                <a:path w="517" h="4">
                  <a:moveTo>
                    <a:pt x="258" y="3"/>
                  </a:moveTo>
                  <a:lnTo>
                    <a:pt x="516" y="2"/>
                  </a:lnTo>
                  <a:lnTo>
                    <a:pt x="516" y="0"/>
                  </a:lnTo>
                  <a:lnTo>
                    <a:pt x="0" y="0"/>
                  </a:lnTo>
                  <a:lnTo>
                    <a:pt x="0" y="3"/>
                  </a:lnTo>
                  <a:lnTo>
                    <a:pt x="258" y="3"/>
                  </a:lnTo>
                </a:path>
              </a:pathLst>
            </a:custGeom>
            <a:solidFill>
              <a:srgbClr val="A6A6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59" name="Freeform 51"/>
            <p:cNvSpPr>
              <a:spLocks/>
            </p:cNvSpPr>
            <p:nvPr/>
          </p:nvSpPr>
          <p:spPr bwMode="auto">
            <a:xfrm>
              <a:off x="3390" y="2843"/>
              <a:ext cx="133" cy="263"/>
            </a:xfrm>
            <a:custGeom>
              <a:avLst/>
              <a:gdLst/>
              <a:ahLst/>
              <a:cxnLst>
                <a:cxn ang="0">
                  <a:pos x="0" y="5"/>
                </a:cxn>
                <a:cxn ang="0">
                  <a:pos x="516" y="0"/>
                </a:cxn>
                <a:cxn ang="0">
                  <a:pos x="0" y="0"/>
                </a:cxn>
                <a:cxn ang="0">
                  <a:pos x="0" y="5"/>
                </a:cxn>
              </a:cxnLst>
              <a:rect l="0" t="0" r="r" b="b"/>
              <a:pathLst>
                <a:path w="517" h="6">
                  <a:moveTo>
                    <a:pt x="0" y="5"/>
                  </a:moveTo>
                  <a:lnTo>
                    <a:pt x="516" y="0"/>
                  </a:lnTo>
                  <a:lnTo>
                    <a:pt x="0" y="0"/>
                  </a:lnTo>
                  <a:lnTo>
                    <a:pt x="0" y="5"/>
                  </a:lnTo>
                </a:path>
              </a:pathLst>
            </a:custGeom>
            <a:solidFill>
              <a:srgbClr val="A8A8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60" name="Freeform 52"/>
            <p:cNvSpPr>
              <a:spLocks/>
            </p:cNvSpPr>
            <p:nvPr/>
          </p:nvSpPr>
          <p:spPr bwMode="auto">
            <a:xfrm>
              <a:off x="3389" y="2849"/>
              <a:ext cx="133" cy="263"/>
            </a:xfrm>
            <a:custGeom>
              <a:avLst/>
              <a:gdLst/>
              <a:ahLst/>
              <a:cxnLst>
                <a:cxn ang="0">
                  <a:pos x="0" y="0"/>
                </a:cxn>
                <a:cxn ang="0">
                  <a:pos x="523" y="0"/>
                </a:cxn>
                <a:cxn ang="0">
                  <a:pos x="523" y="10"/>
                </a:cxn>
                <a:cxn ang="0">
                  <a:pos x="523" y="14"/>
                </a:cxn>
                <a:cxn ang="0">
                  <a:pos x="521" y="17"/>
                </a:cxn>
                <a:cxn ang="0">
                  <a:pos x="518" y="20"/>
                </a:cxn>
                <a:cxn ang="0">
                  <a:pos x="513" y="21"/>
                </a:cxn>
                <a:cxn ang="0">
                  <a:pos x="10" y="21"/>
                </a:cxn>
                <a:cxn ang="0">
                  <a:pos x="6" y="20"/>
                </a:cxn>
                <a:cxn ang="0">
                  <a:pos x="3" y="17"/>
                </a:cxn>
                <a:cxn ang="0">
                  <a:pos x="1" y="14"/>
                </a:cxn>
                <a:cxn ang="0">
                  <a:pos x="0" y="10"/>
                </a:cxn>
                <a:cxn ang="0">
                  <a:pos x="0" y="0"/>
                </a:cxn>
              </a:cxnLst>
              <a:rect l="0" t="0" r="r" b="b"/>
              <a:pathLst>
                <a:path w="524" h="22">
                  <a:moveTo>
                    <a:pt x="0" y="0"/>
                  </a:moveTo>
                  <a:lnTo>
                    <a:pt x="523" y="0"/>
                  </a:lnTo>
                  <a:lnTo>
                    <a:pt x="523" y="10"/>
                  </a:lnTo>
                  <a:lnTo>
                    <a:pt x="523" y="14"/>
                  </a:lnTo>
                  <a:lnTo>
                    <a:pt x="521" y="17"/>
                  </a:lnTo>
                  <a:lnTo>
                    <a:pt x="518" y="20"/>
                  </a:lnTo>
                  <a:lnTo>
                    <a:pt x="513" y="21"/>
                  </a:lnTo>
                  <a:lnTo>
                    <a:pt x="10" y="21"/>
                  </a:lnTo>
                  <a:lnTo>
                    <a:pt x="6" y="20"/>
                  </a:lnTo>
                  <a:lnTo>
                    <a:pt x="3" y="17"/>
                  </a:lnTo>
                  <a:lnTo>
                    <a:pt x="1" y="14"/>
                  </a:lnTo>
                  <a:lnTo>
                    <a:pt x="0" y="10"/>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61" name="Freeform 53"/>
            <p:cNvSpPr>
              <a:spLocks/>
            </p:cNvSpPr>
            <p:nvPr/>
          </p:nvSpPr>
          <p:spPr bwMode="auto">
            <a:xfrm>
              <a:off x="3393" y="2843"/>
              <a:ext cx="133" cy="263"/>
            </a:xfrm>
            <a:custGeom>
              <a:avLst/>
              <a:gdLst/>
              <a:ahLst/>
              <a:cxnLst>
                <a:cxn ang="0">
                  <a:pos x="0" y="0"/>
                </a:cxn>
                <a:cxn ang="0">
                  <a:pos x="0" y="2"/>
                </a:cxn>
                <a:cxn ang="0">
                  <a:pos x="509" y="2"/>
                </a:cxn>
                <a:cxn ang="0">
                  <a:pos x="509" y="0"/>
                </a:cxn>
                <a:cxn ang="0">
                  <a:pos x="0" y="0"/>
                </a:cxn>
              </a:cxnLst>
              <a:rect l="0" t="0" r="r" b="b"/>
              <a:pathLst>
                <a:path w="510" h="3">
                  <a:moveTo>
                    <a:pt x="0" y="0"/>
                  </a:moveTo>
                  <a:lnTo>
                    <a:pt x="0" y="2"/>
                  </a:lnTo>
                  <a:lnTo>
                    <a:pt x="509" y="2"/>
                  </a:lnTo>
                  <a:lnTo>
                    <a:pt x="509" y="0"/>
                  </a:lnTo>
                  <a:lnTo>
                    <a:pt x="0" y="0"/>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62" name="Freeform 54"/>
            <p:cNvSpPr>
              <a:spLocks/>
            </p:cNvSpPr>
            <p:nvPr/>
          </p:nvSpPr>
          <p:spPr bwMode="auto">
            <a:xfrm>
              <a:off x="3393" y="2845"/>
              <a:ext cx="133" cy="263"/>
            </a:xfrm>
            <a:custGeom>
              <a:avLst/>
              <a:gdLst/>
              <a:ahLst/>
              <a:cxnLst>
                <a:cxn ang="0">
                  <a:pos x="0" y="4"/>
                </a:cxn>
                <a:cxn ang="0">
                  <a:pos x="0" y="0"/>
                </a:cxn>
                <a:cxn ang="0">
                  <a:pos x="515" y="0"/>
                </a:cxn>
                <a:cxn ang="0">
                  <a:pos x="515" y="4"/>
                </a:cxn>
                <a:cxn ang="0">
                  <a:pos x="0" y="4"/>
                </a:cxn>
              </a:cxnLst>
              <a:rect l="0" t="0" r="r" b="b"/>
              <a:pathLst>
                <a:path w="516" h="5">
                  <a:moveTo>
                    <a:pt x="0" y="4"/>
                  </a:moveTo>
                  <a:lnTo>
                    <a:pt x="0" y="0"/>
                  </a:lnTo>
                  <a:lnTo>
                    <a:pt x="515" y="0"/>
                  </a:lnTo>
                  <a:lnTo>
                    <a:pt x="515" y="4"/>
                  </a:lnTo>
                  <a:lnTo>
                    <a:pt x="0" y="4"/>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63" name="Freeform 55"/>
            <p:cNvSpPr>
              <a:spLocks/>
            </p:cNvSpPr>
            <p:nvPr/>
          </p:nvSpPr>
          <p:spPr bwMode="auto">
            <a:xfrm>
              <a:off x="3389" y="2793"/>
              <a:ext cx="133" cy="263"/>
            </a:xfrm>
            <a:custGeom>
              <a:avLst/>
              <a:gdLst/>
              <a:ahLst/>
              <a:cxnLst>
                <a:cxn ang="0">
                  <a:pos x="0" y="0"/>
                </a:cxn>
                <a:cxn ang="0">
                  <a:pos x="0" y="46"/>
                </a:cxn>
                <a:cxn ang="0">
                  <a:pos x="517" y="46"/>
                </a:cxn>
                <a:cxn ang="0">
                  <a:pos x="517" y="0"/>
                </a:cxn>
                <a:cxn ang="0">
                  <a:pos x="0" y="0"/>
                </a:cxn>
              </a:cxnLst>
              <a:rect l="0" t="0" r="r" b="b"/>
              <a:pathLst>
                <a:path w="518" h="47">
                  <a:moveTo>
                    <a:pt x="0" y="0"/>
                  </a:moveTo>
                  <a:lnTo>
                    <a:pt x="0" y="46"/>
                  </a:lnTo>
                  <a:lnTo>
                    <a:pt x="517" y="46"/>
                  </a:lnTo>
                  <a:lnTo>
                    <a:pt x="517" y="0"/>
                  </a:lnTo>
                  <a:lnTo>
                    <a:pt x="0" y="0"/>
                  </a:lnTo>
                </a:path>
              </a:pathLst>
            </a:custGeom>
            <a:solidFill>
              <a:srgbClr val="B2B2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64" name="Freeform 56"/>
            <p:cNvSpPr>
              <a:spLocks/>
            </p:cNvSpPr>
            <p:nvPr/>
          </p:nvSpPr>
          <p:spPr bwMode="auto">
            <a:xfrm>
              <a:off x="3389" y="2793"/>
              <a:ext cx="133" cy="263"/>
            </a:xfrm>
            <a:custGeom>
              <a:avLst/>
              <a:gdLst/>
              <a:ahLst/>
              <a:cxnLst>
                <a:cxn ang="0">
                  <a:pos x="0" y="0"/>
                </a:cxn>
                <a:cxn ang="0">
                  <a:pos x="0" y="52"/>
                </a:cxn>
                <a:cxn ang="0">
                  <a:pos x="523" y="52"/>
                </a:cxn>
                <a:cxn ang="0">
                  <a:pos x="523" y="0"/>
                </a:cxn>
                <a:cxn ang="0">
                  <a:pos x="0" y="0"/>
                </a:cxn>
              </a:cxnLst>
              <a:rect l="0" t="0" r="r" b="b"/>
              <a:pathLst>
                <a:path w="524" h="53">
                  <a:moveTo>
                    <a:pt x="0" y="0"/>
                  </a:moveTo>
                  <a:lnTo>
                    <a:pt x="0" y="52"/>
                  </a:lnTo>
                  <a:lnTo>
                    <a:pt x="523" y="52"/>
                  </a:lnTo>
                  <a:lnTo>
                    <a:pt x="523" y="0"/>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65" name="Freeform 57"/>
            <p:cNvSpPr>
              <a:spLocks/>
            </p:cNvSpPr>
            <p:nvPr/>
          </p:nvSpPr>
          <p:spPr bwMode="auto">
            <a:xfrm>
              <a:off x="3553" y="2805"/>
              <a:ext cx="133" cy="263"/>
            </a:xfrm>
            <a:custGeom>
              <a:avLst/>
              <a:gdLst/>
              <a:ahLst/>
              <a:cxnLst>
                <a:cxn ang="0">
                  <a:pos x="169" y="0"/>
                </a:cxn>
                <a:cxn ang="0">
                  <a:pos x="155" y="0"/>
                </a:cxn>
                <a:cxn ang="0">
                  <a:pos x="153" y="0"/>
                </a:cxn>
                <a:cxn ang="0">
                  <a:pos x="152" y="1"/>
                </a:cxn>
                <a:cxn ang="0">
                  <a:pos x="151" y="2"/>
                </a:cxn>
                <a:cxn ang="0">
                  <a:pos x="151" y="3"/>
                </a:cxn>
                <a:cxn ang="0">
                  <a:pos x="151" y="17"/>
                </a:cxn>
                <a:cxn ang="0">
                  <a:pos x="151" y="18"/>
                </a:cxn>
                <a:cxn ang="0">
                  <a:pos x="152" y="19"/>
                </a:cxn>
                <a:cxn ang="0">
                  <a:pos x="153" y="19"/>
                </a:cxn>
                <a:cxn ang="0">
                  <a:pos x="155" y="19"/>
                </a:cxn>
                <a:cxn ang="0">
                  <a:pos x="169" y="19"/>
                </a:cxn>
                <a:cxn ang="0">
                  <a:pos x="170" y="19"/>
                </a:cxn>
                <a:cxn ang="0">
                  <a:pos x="171" y="19"/>
                </a:cxn>
                <a:cxn ang="0">
                  <a:pos x="171" y="18"/>
                </a:cxn>
                <a:cxn ang="0">
                  <a:pos x="171" y="17"/>
                </a:cxn>
                <a:cxn ang="0">
                  <a:pos x="171" y="3"/>
                </a:cxn>
                <a:cxn ang="0">
                  <a:pos x="171" y="2"/>
                </a:cxn>
                <a:cxn ang="0">
                  <a:pos x="171" y="1"/>
                </a:cxn>
                <a:cxn ang="0">
                  <a:pos x="170" y="0"/>
                </a:cxn>
                <a:cxn ang="0">
                  <a:pos x="169" y="0"/>
                </a:cxn>
                <a:cxn ang="0">
                  <a:pos x="23" y="8"/>
                </a:cxn>
                <a:cxn ang="0">
                  <a:pos x="23" y="45"/>
                </a:cxn>
                <a:cxn ang="0">
                  <a:pos x="150" y="45"/>
                </a:cxn>
                <a:cxn ang="0">
                  <a:pos x="150" y="8"/>
                </a:cxn>
                <a:cxn ang="0">
                  <a:pos x="147" y="4"/>
                </a:cxn>
                <a:cxn ang="0">
                  <a:pos x="141" y="4"/>
                </a:cxn>
                <a:cxn ang="0">
                  <a:pos x="135" y="4"/>
                </a:cxn>
                <a:cxn ang="0">
                  <a:pos x="132" y="8"/>
                </a:cxn>
                <a:cxn ang="0">
                  <a:pos x="132" y="33"/>
                </a:cxn>
                <a:cxn ang="0">
                  <a:pos x="123" y="30"/>
                </a:cxn>
                <a:cxn ang="0">
                  <a:pos x="112" y="28"/>
                </a:cxn>
                <a:cxn ang="0">
                  <a:pos x="100" y="26"/>
                </a:cxn>
                <a:cxn ang="0">
                  <a:pos x="87" y="26"/>
                </a:cxn>
                <a:cxn ang="0">
                  <a:pos x="73" y="26"/>
                </a:cxn>
                <a:cxn ang="0">
                  <a:pos x="61" y="28"/>
                </a:cxn>
                <a:cxn ang="0">
                  <a:pos x="50" y="29"/>
                </a:cxn>
                <a:cxn ang="0">
                  <a:pos x="41" y="33"/>
                </a:cxn>
                <a:cxn ang="0">
                  <a:pos x="41" y="8"/>
                </a:cxn>
                <a:cxn ang="0">
                  <a:pos x="38" y="4"/>
                </a:cxn>
                <a:cxn ang="0">
                  <a:pos x="31" y="4"/>
                </a:cxn>
                <a:cxn ang="0">
                  <a:pos x="25" y="4"/>
                </a:cxn>
                <a:cxn ang="0">
                  <a:pos x="23" y="8"/>
                </a:cxn>
                <a:cxn ang="0">
                  <a:pos x="3" y="0"/>
                </a:cxn>
                <a:cxn ang="0">
                  <a:pos x="17" y="0"/>
                </a:cxn>
                <a:cxn ang="0">
                  <a:pos x="19" y="1"/>
                </a:cxn>
                <a:cxn ang="0">
                  <a:pos x="19" y="2"/>
                </a:cxn>
                <a:cxn ang="0">
                  <a:pos x="19" y="3"/>
                </a:cxn>
                <a:cxn ang="0">
                  <a:pos x="19" y="17"/>
                </a:cxn>
                <a:cxn ang="0">
                  <a:pos x="19" y="18"/>
                </a:cxn>
                <a:cxn ang="0">
                  <a:pos x="19" y="19"/>
                </a:cxn>
                <a:cxn ang="0">
                  <a:pos x="17" y="19"/>
                </a:cxn>
                <a:cxn ang="0">
                  <a:pos x="3" y="19"/>
                </a:cxn>
                <a:cxn ang="0">
                  <a:pos x="1" y="19"/>
                </a:cxn>
                <a:cxn ang="0">
                  <a:pos x="1" y="19"/>
                </a:cxn>
                <a:cxn ang="0">
                  <a:pos x="0" y="18"/>
                </a:cxn>
                <a:cxn ang="0">
                  <a:pos x="0" y="17"/>
                </a:cxn>
                <a:cxn ang="0">
                  <a:pos x="0" y="3"/>
                </a:cxn>
                <a:cxn ang="0">
                  <a:pos x="0" y="2"/>
                </a:cxn>
                <a:cxn ang="0">
                  <a:pos x="1" y="1"/>
                </a:cxn>
                <a:cxn ang="0">
                  <a:pos x="1" y="0"/>
                </a:cxn>
                <a:cxn ang="0">
                  <a:pos x="3" y="0"/>
                </a:cxn>
                <a:cxn ang="0">
                  <a:pos x="169" y="0"/>
                </a:cxn>
              </a:cxnLst>
              <a:rect l="0" t="0" r="r" b="b"/>
              <a:pathLst>
                <a:path w="172" h="46">
                  <a:moveTo>
                    <a:pt x="169" y="0"/>
                  </a:moveTo>
                  <a:lnTo>
                    <a:pt x="155" y="0"/>
                  </a:lnTo>
                  <a:lnTo>
                    <a:pt x="153" y="0"/>
                  </a:lnTo>
                  <a:lnTo>
                    <a:pt x="152" y="1"/>
                  </a:lnTo>
                  <a:lnTo>
                    <a:pt x="151" y="2"/>
                  </a:lnTo>
                  <a:lnTo>
                    <a:pt x="151" y="3"/>
                  </a:lnTo>
                  <a:lnTo>
                    <a:pt x="151" y="17"/>
                  </a:lnTo>
                  <a:lnTo>
                    <a:pt x="151" y="18"/>
                  </a:lnTo>
                  <a:lnTo>
                    <a:pt x="152" y="19"/>
                  </a:lnTo>
                  <a:lnTo>
                    <a:pt x="153" y="19"/>
                  </a:lnTo>
                  <a:lnTo>
                    <a:pt x="155" y="19"/>
                  </a:lnTo>
                  <a:lnTo>
                    <a:pt x="169" y="19"/>
                  </a:lnTo>
                  <a:lnTo>
                    <a:pt x="170" y="19"/>
                  </a:lnTo>
                  <a:lnTo>
                    <a:pt x="171" y="19"/>
                  </a:lnTo>
                  <a:lnTo>
                    <a:pt x="171" y="18"/>
                  </a:lnTo>
                  <a:lnTo>
                    <a:pt x="171" y="17"/>
                  </a:lnTo>
                  <a:lnTo>
                    <a:pt x="171" y="3"/>
                  </a:lnTo>
                  <a:lnTo>
                    <a:pt x="171" y="2"/>
                  </a:lnTo>
                  <a:lnTo>
                    <a:pt x="171" y="1"/>
                  </a:lnTo>
                  <a:lnTo>
                    <a:pt x="170" y="0"/>
                  </a:lnTo>
                  <a:lnTo>
                    <a:pt x="169" y="0"/>
                  </a:lnTo>
                  <a:lnTo>
                    <a:pt x="23" y="8"/>
                  </a:lnTo>
                  <a:lnTo>
                    <a:pt x="23" y="45"/>
                  </a:lnTo>
                  <a:lnTo>
                    <a:pt x="150" y="45"/>
                  </a:lnTo>
                  <a:lnTo>
                    <a:pt x="150" y="8"/>
                  </a:lnTo>
                  <a:lnTo>
                    <a:pt x="147" y="4"/>
                  </a:lnTo>
                  <a:lnTo>
                    <a:pt x="141" y="4"/>
                  </a:lnTo>
                  <a:lnTo>
                    <a:pt x="135" y="4"/>
                  </a:lnTo>
                  <a:lnTo>
                    <a:pt x="132" y="8"/>
                  </a:lnTo>
                  <a:lnTo>
                    <a:pt x="132" y="33"/>
                  </a:lnTo>
                  <a:lnTo>
                    <a:pt x="123" y="30"/>
                  </a:lnTo>
                  <a:lnTo>
                    <a:pt x="112" y="28"/>
                  </a:lnTo>
                  <a:lnTo>
                    <a:pt x="100" y="26"/>
                  </a:lnTo>
                  <a:lnTo>
                    <a:pt x="87" y="26"/>
                  </a:lnTo>
                  <a:lnTo>
                    <a:pt x="73" y="26"/>
                  </a:lnTo>
                  <a:lnTo>
                    <a:pt x="61" y="28"/>
                  </a:lnTo>
                  <a:lnTo>
                    <a:pt x="50" y="29"/>
                  </a:lnTo>
                  <a:lnTo>
                    <a:pt x="41" y="33"/>
                  </a:lnTo>
                  <a:lnTo>
                    <a:pt x="41" y="8"/>
                  </a:lnTo>
                  <a:lnTo>
                    <a:pt x="38" y="4"/>
                  </a:lnTo>
                  <a:lnTo>
                    <a:pt x="31" y="4"/>
                  </a:lnTo>
                  <a:lnTo>
                    <a:pt x="25" y="4"/>
                  </a:lnTo>
                  <a:lnTo>
                    <a:pt x="23" y="8"/>
                  </a:lnTo>
                  <a:lnTo>
                    <a:pt x="3" y="0"/>
                  </a:lnTo>
                  <a:lnTo>
                    <a:pt x="17" y="0"/>
                  </a:lnTo>
                  <a:lnTo>
                    <a:pt x="19" y="1"/>
                  </a:lnTo>
                  <a:lnTo>
                    <a:pt x="19" y="2"/>
                  </a:lnTo>
                  <a:lnTo>
                    <a:pt x="19" y="3"/>
                  </a:lnTo>
                  <a:lnTo>
                    <a:pt x="19" y="17"/>
                  </a:lnTo>
                  <a:lnTo>
                    <a:pt x="19" y="18"/>
                  </a:lnTo>
                  <a:lnTo>
                    <a:pt x="19" y="19"/>
                  </a:lnTo>
                  <a:lnTo>
                    <a:pt x="17" y="19"/>
                  </a:lnTo>
                  <a:lnTo>
                    <a:pt x="3" y="19"/>
                  </a:lnTo>
                  <a:lnTo>
                    <a:pt x="1" y="19"/>
                  </a:lnTo>
                  <a:lnTo>
                    <a:pt x="1" y="19"/>
                  </a:lnTo>
                  <a:lnTo>
                    <a:pt x="0" y="18"/>
                  </a:lnTo>
                  <a:lnTo>
                    <a:pt x="0" y="17"/>
                  </a:lnTo>
                  <a:lnTo>
                    <a:pt x="0" y="3"/>
                  </a:lnTo>
                  <a:lnTo>
                    <a:pt x="0" y="2"/>
                  </a:lnTo>
                  <a:lnTo>
                    <a:pt x="1" y="1"/>
                  </a:lnTo>
                  <a:lnTo>
                    <a:pt x="1" y="0"/>
                  </a:lnTo>
                  <a:lnTo>
                    <a:pt x="3" y="0"/>
                  </a:lnTo>
                  <a:lnTo>
                    <a:pt x="169" y="0"/>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66" name="Freeform 58"/>
            <p:cNvSpPr>
              <a:spLocks/>
            </p:cNvSpPr>
            <p:nvPr/>
          </p:nvSpPr>
          <p:spPr bwMode="auto">
            <a:xfrm>
              <a:off x="3709" y="2805"/>
              <a:ext cx="133" cy="263"/>
            </a:xfrm>
            <a:custGeom>
              <a:avLst/>
              <a:gdLst/>
              <a:ahLst/>
              <a:cxnLst>
                <a:cxn ang="0">
                  <a:pos x="19" y="0"/>
                </a:cxn>
                <a:cxn ang="0">
                  <a:pos x="4" y="0"/>
                </a:cxn>
                <a:cxn ang="0">
                  <a:pos x="2" y="0"/>
                </a:cxn>
                <a:cxn ang="0">
                  <a:pos x="1" y="1"/>
                </a:cxn>
                <a:cxn ang="0">
                  <a:pos x="0" y="2"/>
                </a:cxn>
                <a:cxn ang="0">
                  <a:pos x="0" y="3"/>
                </a:cxn>
                <a:cxn ang="0">
                  <a:pos x="0" y="19"/>
                </a:cxn>
                <a:cxn ang="0">
                  <a:pos x="0" y="20"/>
                </a:cxn>
                <a:cxn ang="0">
                  <a:pos x="1" y="21"/>
                </a:cxn>
                <a:cxn ang="0">
                  <a:pos x="2" y="22"/>
                </a:cxn>
                <a:cxn ang="0">
                  <a:pos x="4" y="22"/>
                </a:cxn>
                <a:cxn ang="0">
                  <a:pos x="19" y="22"/>
                </a:cxn>
                <a:cxn ang="0">
                  <a:pos x="20" y="22"/>
                </a:cxn>
                <a:cxn ang="0">
                  <a:pos x="21" y="21"/>
                </a:cxn>
                <a:cxn ang="0">
                  <a:pos x="21" y="20"/>
                </a:cxn>
                <a:cxn ang="0">
                  <a:pos x="21" y="19"/>
                </a:cxn>
                <a:cxn ang="0">
                  <a:pos x="21" y="3"/>
                </a:cxn>
                <a:cxn ang="0">
                  <a:pos x="21" y="2"/>
                </a:cxn>
                <a:cxn ang="0">
                  <a:pos x="21" y="1"/>
                </a:cxn>
                <a:cxn ang="0">
                  <a:pos x="20" y="0"/>
                </a:cxn>
                <a:cxn ang="0">
                  <a:pos x="19" y="0"/>
                </a:cxn>
              </a:cxnLst>
              <a:rect l="0" t="0" r="r" b="b"/>
              <a:pathLst>
                <a:path w="22" h="23">
                  <a:moveTo>
                    <a:pt x="19" y="0"/>
                  </a:moveTo>
                  <a:lnTo>
                    <a:pt x="4" y="0"/>
                  </a:lnTo>
                  <a:lnTo>
                    <a:pt x="2" y="0"/>
                  </a:lnTo>
                  <a:lnTo>
                    <a:pt x="1" y="1"/>
                  </a:lnTo>
                  <a:lnTo>
                    <a:pt x="0" y="2"/>
                  </a:lnTo>
                  <a:lnTo>
                    <a:pt x="0" y="3"/>
                  </a:lnTo>
                  <a:lnTo>
                    <a:pt x="0" y="19"/>
                  </a:lnTo>
                  <a:lnTo>
                    <a:pt x="0" y="20"/>
                  </a:lnTo>
                  <a:lnTo>
                    <a:pt x="1" y="21"/>
                  </a:lnTo>
                  <a:lnTo>
                    <a:pt x="2" y="22"/>
                  </a:lnTo>
                  <a:lnTo>
                    <a:pt x="4" y="22"/>
                  </a:lnTo>
                  <a:lnTo>
                    <a:pt x="19" y="22"/>
                  </a:lnTo>
                  <a:lnTo>
                    <a:pt x="20" y="22"/>
                  </a:lnTo>
                  <a:lnTo>
                    <a:pt x="21" y="21"/>
                  </a:lnTo>
                  <a:lnTo>
                    <a:pt x="21" y="20"/>
                  </a:lnTo>
                  <a:lnTo>
                    <a:pt x="21" y="19"/>
                  </a:lnTo>
                  <a:lnTo>
                    <a:pt x="21" y="3"/>
                  </a:lnTo>
                  <a:lnTo>
                    <a:pt x="21" y="2"/>
                  </a:lnTo>
                  <a:lnTo>
                    <a:pt x="21" y="1"/>
                  </a:lnTo>
                  <a:lnTo>
                    <a:pt x="20" y="0"/>
                  </a:lnTo>
                  <a:lnTo>
                    <a:pt x="19"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67" name="Freeform 59"/>
            <p:cNvSpPr>
              <a:spLocks/>
            </p:cNvSpPr>
            <p:nvPr/>
          </p:nvSpPr>
          <p:spPr bwMode="auto">
            <a:xfrm>
              <a:off x="3577" y="2809"/>
              <a:ext cx="133" cy="263"/>
            </a:xfrm>
            <a:custGeom>
              <a:avLst/>
              <a:gdLst/>
              <a:ahLst/>
              <a:cxnLst>
                <a:cxn ang="0">
                  <a:pos x="0" y="5"/>
                </a:cxn>
                <a:cxn ang="0">
                  <a:pos x="0" y="47"/>
                </a:cxn>
                <a:cxn ang="0">
                  <a:pos x="131" y="47"/>
                </a:cxn>
                <a:cxn ang="0">
                  <a:pos x="131" y="5"/>
                </a:cxn>
                <a:cxn ang="0">
                  <a:pos x="128" y="1"/>
                </a:cxn>
                <a:cxn ang="0">
                  <a:pos x="122" y="1"/>
                </a:cxn>
                <a:cxn ang="0">
                  <a:pos x="116" y="1"/>
                </a:cxn>
                <a:cxn ang="0">
                  <a:pos x="113" y="5"/>
                </a:cxn>
                <a:cxn ang="0">
                  <a:pos x="113" y="33"/>
                </a:cxn>
                <a:cxn ang="0">
                  <a:pos x="103" y="30"/>
                </a:cxn>
                <a:cxn ang="0">
                  <a:pos x="92" y="28"/>
                </a:cxn>
                <a:cxn ang="0">
                  <a:pos x="79" y="26"/>
                </a:cxn>
                <a:cxn ang="0">
                  <a:pos x="66" y="26"/>
                </a:cxn>
                <a:cxn ang="0">
                  <a:pos x="52" y="26"/>
                </a:cxn>
                <a:cxn ang="0">
                  <a:pos x="39" y="28"/>
                </a:cxn>
                <a:cxn ang="0">
                  <a:pos x="28" y="29"/>
                </a:cxn>
                <a:cxn ang="0">
                  <a:pos x="18" y="33"/>
                </a:cxn>
                <a:cxn ang="0">
                  <a:pos x="18" y="5"/>
                </a:cxn>
                <a:cxn ang="0">
                  <a:pos x="15" y="1"/>
                </a:cxn>
                <a:cxn ang="0">
                  <a:pos x="8" y="0"/>
                </a:cxn>
                <a:cxn ang="0">
                  <a:pos x="2" y="1"/>
                </a:cxn>
                <a:cxn ang="0">
                  <a:pos x="0" y="5"/>
                </a:cxn>
              </a:cxnLst>
              <a:rect l="0" t="0" r="r" b="b"/>
              <a:pathLst>
                <a:path w="132" h="48">
                  <a:moveTo>
                    <a:pt x="0" y="5"/>
                  </a:moveTo>
                  <a:lnTo>
                    <a:pt x="0" y="47"/>
                  </a:lnTo>
                  <a:lnTo>
                    <a:pt x="131" y="47"/>
                  </a:lnTo>
                  <a:lnTo>
                    <a:pt x="131" y="5"/>
                  </a:lnTo>
                  <a:lnTo>
                    <a:pt x="128" y="1"/>
                  </a:lnTo>
                  <a:lnTo>
                    <a:pt x="122" y="1"/>
                  </a:lnTo>
                  <a:lnTo>
                    <a:pt x="116" y="1"/>
                  </a:lnTo>
                  <a:lnTo>
                    <a:pt x="113" y="5"/>
                  </a:lnTo>
                  <a:lnTo>
                    <a:pt x="113" y="33"/>
                  </a:lnTo>
                  <a:lnTo>
                    <a:pt x="103" y="30"/>
                  </a:lnTo>
                  <a:lnTo>
                    <a:pt x="92" y="28"/>
                  </a:lnTo>
                  <a:lnTo>
                    <a:pt x="79" y="26"/>
                  </a:lnTo>
                  <a:lnTo>
                    <a:pt x="66" y="26"/>
                  </a:lnTo>
                  <a:lnTo>
                    <a:pt x="52" y="26"/>
                  </a:lnTo>
                  <a:lnTo>
                    <a:pt x="39" y="28"/>
                  </a:lnTo>
                  <a:lnTo>
                    <a:pt x="28" y="29"/>
                  </a:lnTo>
                  <a:lnTo>
                    <a:pt x="18" y="33"/>
                  </a:lnTo>
                  <a:lnTo>
                    <a:pt x="18" y="5"/>
                  </a:lnTo>
                  <a:lnTo>
                    <a:pt x="15" y="1"/>
                  </a:lnTo>
                  <a:lnTo>
                    <a:pt x="8" y="0"/>
                  </a:lnTo>
                  <a:lnTo>
                    <a:pt x="2" y="1"/>
                  </a:lnTo>
                  <a:lnTo>
                    <a:pt x="0" y="5"/>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68" name="Freeform 60"/>
            <p:cNvSpPr>
              <a:spLocks/>
            </p:cNvSpPr>
            <p:nvPr/>
          </p:nvSpPr>
          <p:spPr bwMode="auto">
            <a:xfrm>
              <a:off x="3553" y="2805"/>
              <a:ext cx="133" cy="263"/>
            </a:xfrm>
            <a:custGeom>
              <a:avLst/>
              <a:gdLst/>
              <a:ahLst/>
              <a:cxnLst>
                <a:cxn ang="0">
                  <a:pos x="3" y="0"/>
                </a:cxn>
                <a:cxn ang="0">
                  <a:pos x="18" y="0"/>
                </a:cxn>
                <a:cxn ang="0">
                  <a:pos x="20" y="1"/>
                </a:cxn>
                <a:cxn ang="0">
                  <a:pos x="20" y="2"/>
                </a:cxn>
                <a:cxn ang="0">
                  <a:pos x="20" y="3"/>
                </a:cxn>
                <a:cxn ang="0">
                  <a:pos x="20" y="19"/>
                </a:cxn>
                <a:cxn ang="0">
                  <a:pos x="20" y="20"/>
                </a:cxn>
                <a:cxn ang="0">
                  <a:pos x="20" y="21"/>
                </a:cxn>
                <a:cxn ang="0">
                  <a:pos x="18" y="22"/>
                </a:cxn>
                <a:cxn ang="0">
                  <a:pos x="3" y="22"/>
                </a:cxn>
                <a:cxn ang="0">
                  <a:pos x="1" y="22"/>
                </a:cxn>
                <a:cxn ang="0">
                  <a:pos x="1" y="21"/>
                </a:cxn>
                <a:cxn ang="0">
                  <a:pos x="0" y="20"/>
                </a:cxn>
                <a:cxn ang="0">
                  <a:pos x="0" y="19"/>
                </a:cxn>
                <a:cxn ang="0">
                  <a:pos x="0" y="3"/>
                </a:cxn>
                <a:cxn ang="0">
                  <a:pos x="0" y="2"/>
                </a:cxn>
                <a:cxn ang="0">
                  <a:pos x="1" y="1"/>
                </a:cxn>
                <a:cxn ang="0">
                  <a:pos x="1" y="0"/>
                </a:cxn>
                <a:cxn ang="0">
                  <a:pos x="3" y="0"/>
                </a:cxn>
              </a:cxnLst>
              <a:rect l="0" t="0" r="r" b="b"/>
              <a:pathLst>
                <a:path w="21" h="23">
                  <a:moveTo>
                    <a:pt x="3" y="0"/>
                  </a:moveTo>
                  <a:lnTo>
                    <a:pt x="18" y="0"/>
                  </a:lnTo>
                  <a:lnTo>
                    <a:pt x="20" y="1"/>
                  </a:lnTo>
                  <a:lnTo>
                    <a:pt x="20" y="2"/>
                  </a:lnTo>
                  <a:lnTo>
                    <a:pt x="20" y="3"/>
                  </a:lnTo>
                  <a:lnTo>
                    <a:pt x="20" y="19"/>
                  </a:lnTo>
                  <a:lnTo>
                    <a:pt x="20" y="20"/>
                  </a:lnTo>
                  <a:lnTo>
                    <a:pt x="20" y="21"/>
                  </a:lnTo>
                  <a:lnTo>
                    <a:pt x="18" y="22"/>
                  </a:lnTo>
                  <a:lnTo>
                    <a:pt x="3" y="22"/>
                  </a:lnTo>
                  <a:lnTo>
                    <a:pt x="1" y="22"/>
                  </a:lnTo>
                  <a:lnTo>
                    <a:pt x="1" y="21"/>
                  </a:lnTo>
                  <a:lnTo>
                    <a:pt x="0" y="20"/>
                  </a:lnTo>
                  <a:lnTo>
                    <a:pt x="0" y="19"/>
                  </a:lnTo>
                  <a:lnTo>
                    <a:pt x="0" y="3"/>
                  </a:lnTo>
                  <a:lnTo>
                    <a:pt x="0" y="2"/>
                  </a:lnTo>
                  <a:lnTo>
                    <a:pt x="1" y="1"/>
                  </a:lnTo>
                  <a:lnTo>
                    <a:pt x="1" y="0"/>
                  </a:lnTo>
                  <a:lnTo>
                    <a:pt x="3"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69" name="Freeform 61"/>
            <p:cNvSpPr>
              <a:spLocks/>
            </p:cNvSpPr>
            <p:nvPr/>
          </p:nvSpPr>
          <p:spPr bwMode="auto">
            <a:xfrm>
              <a:off x="3550" y="2807"/>
              <a:ext cx="133" cy="263"/>
            </a:xfrm>
            <a:custGeom>
              <a:avLst/>
              <a:gdLst/>
              <a:ahLst/>
              <a:cxnLst>
                <a:cxn ang="0">
                  <a:pos x="174" y="0"/>
                </a:cxn>
                <a:cxn ang="0">
                  <a:pos x="160" y="0"/>
                </a:cxn>
                <a:cxn ang="0">
                  <a:pos x="158" y="0"/>
                </a:cxn>
                <a:cxn ang="0">
                  <a:pos x="158" y="1"/>
                </a:cxn>
                <a:cxn ang="0">
                  <a:pos x="158" y="1"/>
                </a:cxn>
                <a:cxn ang="0">
                  <a:pos x="158" y="13"/>
                </a:cxn>
                <a:cxn ang="0">
                  <a:pos x="158" y="14"/>
                </a:cxn>
                <a:cxn ang="0">
                  <a:pos x="158" y="15"/>
                </a:cxn>
                <a:cxn ang="0">
                  <a:pos x="160" y="15"/>
                </a:cxn>
                <a:cxn ang="0">
                  <a:pos x="174" y="15"/>
                </a:cxn>
                <a:cxn ang="0">
                  <a:pos x="175" y="15"/>
                </a:cxn>
                <a:cxn ang="0">
                  <a:pos x="176" y="15"/>
                </a:cxn>
                <a:cxn ang="0">
                  <a:pos x="177" y="14"/>
                </a:cxn>
                <a:cxn ang="0">
                  <a:pos x="177" y="13"/>
                </a:cxn>
                <a:cxn ang="0">
                  <a:pos x="177" y="1"/>
                </a:cxn>
                <a:cxn ang="0">
                  <a:pos x="177" y="1"/>
                </a:cxn>
                <a:cxn ang="0">
                  <a:pos x="176" y="0"/>
                </a:cxn>
                <a:cxn ang="0">
                  <a:pos x="175" y="0"/>
                </a:cxn>
                <a:cxn ang="0">
                  <a:pos x="174" y="0"/>
                </a:cxn>
                <a:cxn ang="0">
                  <a:pos x="3" y="0"/>
                </a:cxn>
                <a:cxn ang="0">
                  <a:pos x="17" y="0"/>
                </a:cxn>
                <a:cxn ang="0">
                  <a:pos x="18" y="0"/>
                </a:cxn>
                <a:cxn ang="0">
                  <a:pos x="19" y="0"/>
                </a:cxn>
                <a:cxn ang="0">
                  <a:pos x="20" y="1"/>
                </a:cxn>
                <a:cxn ang="0">
                  <a:pos x="20" y="1"/>
                </a:cxn>
                <a:cxn ang="0">
                  <a:pos x="20" y="13"/>
                </a:cxn>
                <a:cxn ang="0">
                  <a:pos x="20" y="14"/>
                </a:cxn>
                <a:cxn ang="0">
                  <a:pos x="19" y="15"/>
                </a:cxn>
                <a:cxn ang="0">
                  <a:pos x="18" y="15"/>
                </a:cxn>
                <a:cxn ang="0">
                  <a:pos x="17" y="15"/>
                </a:cxn>
                <a:cxn ang="0">
                  <a:pos x="3" y="15"/>
                </a:cxn>
                <a:cxn ang="0">
                  <a:pos x="2" y="15"/>
                </a:cxn>
                <a:cxn ang="0">
                  <a:pos x="0" y="15"/>
                </a:cxn>
                <a:cxn ang="0">
                  <a:pos x="0" y="14"/>
                </a:cxn>
                <a:cxn ang="0">
                  <a:pos x="0" y="13"/>
                </a:cxn>
                <a:cxn ang="0">
                  <a:pos x="0" y="1"/>
                </a:cxn>
                <a:cxn ang="0">
                  <a:pos x="0" y="1"/>
                </a:cxn>
                <a:cxn ang="0">
                  <a:pos x="0" y="0"/>
                </a:cxn>
                <a:cxn ang="0">
                  <a:pos x="2" y="0"/>
                </a:cxn>
                <a:cxn ang="0">
                  <a:pos x="3" y="0"/>
                </a:cxn>
                <a:cxn ang="0">
                  <a:pos x="174" y="0"/>
                </a:cxn>
              </a:cxnLst>
              <a:rect l="0" t="0" r="r" b="b"/>
              <a:pathLst>
                <a:path w="178" h="16">
                  <a:moveTo>
                    <a:pt x="174" y="0"/>
                  </a:moveTo>
                  <a:lnTo>
                    <a:pt x="160" y="0"/>
                  </a:lnTo>
                  <a:lnTo>
                    <a:pt x="158" y="0"/>
                  </a:lnTo>
                  <a:lnTo>
                    <a:pt x="158" y="1"/>
                  </a:lnTo>
                  <a:lnTo>
                    <a:pt x="158" y="1"/>
                  </a:lnTo>
                  <a:lnTo>
                    <a:pt x="158" y="13"/>
                  </a:lnTo>
                  <a:lnTo>
                    <a:pt x="158" y="14"/>
                  </a:lnTo>
                  <a:lnTo>
                    <a:pt x="158" y="15"/>
                  </a:lnTo>
                  <a:lnTo>
                    <a:pt x="160" y="15"/>
                  </a:lnTo>
                  <a:lnTo>
                    <a:pt x="174" y="15"/>
                  </a:lnTo>
                  <a:lnTo>
                    <a:pt x="175" y="15"/>
                  </a:lnTo>
                  <a:lnTo>
                    <a:pt x="176" y="15"/>
                  </a:lnTo>
                  <a:lnTo>
                    <a:pt x="177" y="14"/>
                  </a:lnTo>
                  <a:lnTo>
                    <a:pt x="177" y="13"/>
                  </a:lnTo>
                  <a:lnTo>
                    <a:pt x="177" y="1"/>
                  </a:lnTo>
                  <a:lnTo>
                    <a:pt x="177" y="1"/>
                  </a:lnTo>
                  <a:lnTo>
                    <a:pt x="176" y="0"/>
                  </a:lnTo>
                  <a:lnTo>
                    <a:pt x="175" y="0"/>
                  </a:lnTo>
                  <a:lnTo>
                    <a:pt x="174" y="0"/>
                  </a:lnTo>
                  <a:lnTo>
                    <a:pt x="3" y="0"/>
                  </a:lnTo>
                  <a:lnTo>
                    <a:pt x="17" y="0"/>
                  </a:lnTo>
                  <a:lnTo>
                    <a:pt x="18" y="0"/>
                  </a:lnTo>
                  <a:lnTo>
                    <a:pt x="19" y="0"/>
                  </a:lnTo>
                  <a:lnTo>
                    <a:pt x="20" y="1"/>
                  </a:lnTo>
                  <a:lnTo>
                    <a:pt x="20" y="1"/>
                  </a:lnTo>
                  <a:lnTo>
                    <a:pt x="20" y="13"/>
                  </a:lnTo>
                  <a:lnTo>
                    <a:pt x="20" y="14"/>
                  </a:lnTo>
                  <a:lnTo>
                    <a:pt x="19" y="15"/>
                  </a:lnTo>
                  <a:lnTo>
                    <a:pt x="18" y="15"/>
                  </a:lnTo>
                  <a:lnTo>
                    <a:pt x="17" y="15"/>
                  </a:lnTo>
                  <a:lnTo>
                    <a:pt x="3" y="15"/>
                  </a:lnTo>
                  <a:lnTo>
                    <a:pt x="2" y="15"/>
                  </a:lnTo>
                  <a:lnTo>
                    <a:pt x="0" y="15"/>
                  </a:lnTo>
                  <a:lnTo>
                    <a:pt x="0" y="14"/>
                  </a:lnTo>
                  <a:lnTo>
                    <a:pt x="0" y="13"/>
                  </a:lnTo>
                  <a:lnTo>
                    <a:pt x="0" y="1"/>
                  </a:lnTo>
                  <a:lnTo>
                    <a:pt x="0" y="1"/>
                  </a:lnTo>
                  <a:lnTo>
                    <a:pt x="0" y="0"/>
                  </a:lnTo>
                  <a:lnTo>
                    <a:pt x="2" y="0"/>
                  </a:lnTo>
                  <a:lnTo>
                    <a:pt x="3" y="0"/>
                  </a:lnTo>
                  <a:lnTo>
                    <a:pt x="174" y="0"/>
                  </a:lnTo>
                </a:path>
              </a:pathLst>
            </a:custGeom>
            <a:solidFill>
              <a:srgbClr val="FFB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70" name="Freeform 62"/>
            <p:cNvSpPr>
              <a:spLocks/>
            </p:cNvSpPr>
            <p:nvPr/>
          </p:nvSpPr>
          <p:spPr bwMode="auto">
            <a:xfrm>
              <a:off x="3713" y="2807"/>
              <a:ext cx="133" cy="263"/>
            </a:xfrm>
            <a:custGeom>
              <a:avLst/>
              <a:gdLst/>
              <a:ahLst/>
              <a:cxnLst>
                <a:cxn ang="0">
                  <a:pos x="17" y="0"/>
                </a:cxn>
                <a:cxn ang="0">
                  <a:pos x="2" y="0"/>
                </a:cxn>
                <a:cxn ang="0">
                  <a:pos x="0" y="0"/>
                </a:cxn>
                <a:cxn ang="0">
                  <a:pos x="0" y="1"/>
                </a:cxn>
                <a:cxn ang="0">
                  <a:pos x="0" y="2"/>
                </a:cxn>
                <a:cxn ang="0">
                  <a:pos x="0" y="18"/>
                </a:cxn>
                <a:cxn ang="0">
                  <a:pos x="0" y="19"/>
                </a:cxn>
                <a:cxn ang="0">
                  <a:pos x="0" y="21"/>
                </a:cxn>
                <a:cxn ang="0">
                  <a:pos x="2" y="21"/>
                </a:cxn>
                <a:cxn ang="0">
                  <a:pos x="17" y="21"/>
                </a:cxn>
                <a:cxn ang="0">
                  <a:pos x="18" y="21"/>
                </a:cxn>
                <a:cxn ang="0">
                  <a:pos x="19" y="21"/>
                </a:cxn>
                <a:cxn ang="0">
                  <a:pos x="20" y="19"/>
                </a:cxn>
                <a:cxn ang="0">
                  <a:pos x="20" y="18"/>
                </a:cxn>
                <a:cxn ang="0">
                  <a:pos x="20" y="2"/>
                </a:cxn>
                <a:cxn ang="0">
                  <a:pos x="20" y="1"/>
                </a:cxn>
                <a:cxn ang="0">
                  <a:pos x="19" y="0"/>
                </a:cxn>
                <a:cxn ang="0">
                  <a:pos x="18" y="0"/>
                </a:cxn>
                <a:cxn ang="0">
                  <a:pos x="17" y="0"/>
                </a:cxn>
              </a:cxnLst>
              <a:rect l="0" t="0" r="r" b="b"/>
              <a:pathLst>
                <a:path w="21" h="22">
                  <a:moveTo>
                    <a:pt x="17" y="0"/>
                  </a:moveTo>
                  <a:lnTo>
                    <a:pt x="2" y="0"/>
                  </a:lnTo>
                  <a:lnTo>
                    <a:pt x="0" y="0"/>
                  </a:lnTo>
                  <a:lnTo>
                    <a:pt x="0" y="1"/>
                  </a:lnTo>
                  <a:lnTo>
                    <a:pt x="0" y="2"/>
                  </a:lnTo>
                  <a:lnTo>
                    <a:pt x="0" y="18"/>
                  </a:lnTo>
                  <a:lnTo>
                    <a:pt x="0" y="19"/>
                  </a:lnTo>
                  <a:lnTo>
                    <a:pt x="0" y="21"/>
                  </a:lnTo>
                  <a:lnTo>
                    <a:pt x="2" y="21"/>
                  </a:lnTo>
                  <a:lnTo>
                    <a:pt x="17" y="21"/>
                  </a:lnTo>
                  <a:lnTo>
                    <a:pt x="18" y="21"/>
                  </a:lnTo>
                  <a:lnTo>
                    <a:pt x="19" y="21"/>
                  </a:lnTo>
                  <a:lnTo>
                    <a:pt x="20" y="19"/>
                  </a:lnTo>
                  <a:lnTo>
                    <a:pt x="20" y="18"/>
                  </a:lnTo>
                  <a:lnTo>
                    <a:pt x="20" y="2"/>
                  </a:lnTo>
                  <a:lnTo>
                    <a:pt x="20" y="1"/>
                  </a:lnTo>
                  <a:lnTo>
                    <a:pt x="19" y="0"/>
                  </a:lnTo>
                  <a:lnTo>
                    <a:pt x="18" y="0"/>
                  </a:lnTo>
                  <a:lnTo>
                    <a:pt x="17"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71" name="Freeform 63"/>
            <p:cNvSpPr>
              <a:spLocks/>
            </p:cNvSpPr>
            <p:nvPr/>
          </p:nvSpPr>
          <p:spPr bwMode="auto">
            <a:xfrm>
              <a:off x="3550" y="2807"/>
              <a:ext cx="133" cy="263"/>
            </a:xfrm>
            <a:custGeom>
              <a:avLst/>
              <a:gdLst/>
              <a:ahLst/>
              <a:cxnLst>
                <a:cxn ang="0">
                  <a:pos x="3" y="0"/>
                </a:cxn>
                <a:cxn ang="0">
                  <a:pos x="18" y="0"/>
                </a:cxn>
                <a:cxn ang="0">
                  <a:pos x="19" y="0"/>
                </a:cxn>
                <a:cxn ang="0">
                  <a:pos x="20" y="0"/>
                </a:cxn>
                <a:cxn ang="0">
                  <a:pos x="21" y="1"/>
                </a:cxn>
                <a:cxn ang="0">
                  <a:pos x="21" y="2"/>
                </a:cxn>
                <a:cxn ang="0">
                  <a:pos x="21" y="18"/>
                </a:cxn>
                <a:cxn ang="0">
                  <a:pos x="21" y="19"/>
                </a:cxn>
                <a:cxn ang="0">
                  <a:pos x="20" y="21"/>
                </a:cxn>
                <a:cxn ang="0">
                  <a:pos x="19" y="21"/>
                </a:cxn>
                <a:cxn ang="0">
                  <a:pos x="18" y="21"/>
                </a:cxn>
                <a:cxn ang="0">
                  <a:pos x="3" y="21"/>
                </a:cxn>
                <a:cxn ang="0">
                  <a:pos x="2" y="21"/>
                </a:cxn>
                <a:cxn ang="0">
                  <a:pos x="0" y="21"/>
                </a:cxn>
                <a:cxn ang="0">
                  <a:pos x="0" y="19"/>
                </a:cxn>
                <a:cxn ang="0">
                  <a:pos x="0" y="18"/>
                </a:cxn>
                <a:cxn ang="0">
                  <a:pos x="0" y="2"/>
                </a:cxn>
                <a:cxn ang="0">
                  <a:pos x="0" y="1"/>
                </a:cxn>
                <a:cxn ang="0">
                  <a:pos x="0" y="0"/>
                </a:cxn>
                <a:cxn ang="0">
                  <a:pos x="2" y="0"/>
                </a:cxn>
                <a:cxn ang="0">
                  <a:pos x="3" y="0"/>
                </a:cxn>
              </a:cxnLst>
              <a:rect l="0" t="0" r="r" b="b"/>
              <a:pathLst>
                <a:path w="22" h="22">
                  <a:moveTo>
                    <a:pt x="3" y="0"/>
                  </a:moveTo>
                  <a:lnTo>
                    <a:pt x="18" y="0"/>
                  </a:lnTo>
                  <a:lnTo>
                    <a:pt x="19" y="0"/>
                  </a:lnTo>
                  <a:lnTo>
                    <a:pt x="20" y="0"/>
                  </a:lnTo>
                  <a:lnTo>
                    <a:pt x="21" y="1"/>
                  </a:lnTo>
                  <a:lnTo>
                    <a:pt x="21" y="2"/>
                  </a:lnTo>
                  <a:lnTo>
                    <a:pt x="21" y="18"/>
                  </a:lnTo>
                  <a:lnTo>
                    <a:pt x="21" y="19"/>
                  </a:lnTo>
                  <a:lnTo>
                    <a:pt x="20" y="21"/>
                  </a:lnTo>
                  <a:lnTo>
                    <a:pt x="19" y="21"/>
                  </a:lnTo>
                  <a:lnTo>
                    <a:pt x="18" y="21"/>
                  </a:lnTo>
                  <a:lnTo>
                    <a:pt x="3" y="21"/>
                  </a:lnTo>
                  <a:lnTo>
                    <a:pt x="2" y="21"/>
                  </a:lnTo>
                  <a:lnTo>
                    <a:pt x="0" y="21"/>
                  </a:lnTo>
                  <a:lnTo>
                    <a:pt x="0" y="19"/>
                  </a:lnTo>
                  <a:lnTo>
                    <a:pt x="0" y="18"/>
                  </a:lnTo>
                  <a:lnTo>
                    <a:pt x="0" y="2"/>
                  </a:lnTo>
                  <a:lnTo>
                    <a:pt x="0" y="1"/>
                  </a:lnTo>
                  <a:lnTo>
                    <a:pt x="0" y="0"/>
                  </a:lnTo>
                  <a:lnTo>
                    <a:pt x="2" y="0"/>
                  </a:lnTo>
                  <a:lnTo>
                    <a:pt x="3"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72" name="Freeform 64"/>
            <p:cNvSpPr>
              <a:spLocks/>
            </p:cNvSpPr>
            <p:nvPr/>
          </p:nvSpPr>
          <p:spPr bwMode="auto">
            <a:xfrm>
              <a:off x="3551" y="2810"/>
              <a:ext cx="133" cy="263"/>
            </a:xfrm>
            <a:custGeom>
              <a:avLst/>
              <a:gdLst/>
              <a:ahLst/>
              <a:cxnLst>
                <a:cxn ang="0">
                  <a:pos x="171" y="0"/>
                </a:cxn>
                <a:cxn ang="0">
                  <a:pos x="159" y="0"/>
                </a:cxn>
                <a:cxn ang="0">
                  <a:pos x="159" y="0"/>
                </a:cxn>
                <a:cxn ang="0">
                  <a:pos x="158" y="1"/>
                </a:cxn>
                <a:cxn ang="0">
                  <a:pos x="158" y="10"/>
                </a:cxn>
                <a:cxn ang="0">
                  <a:pos x="158" y="10"/>
                </a:cxn>
                <a:cxn ang="0">
                  <a:pos x="159" y="10"/>
                </a:cxn>
                <a:cxn ang="0">
                  <a:pos x="159" y="11"/>
                </a:cxn>
                <a:cxn ang="0">
                  <a:pos x="159" y="11"/>
                </a:cxn>
                <a:cxn ang="0">
                  <a:pos x="171" y="11"/>
                </a:cxn>
                <a:cxn ang="0">
                  <a:pos x="172" y="11"/>
                </a:cxn>
                <a:cxn ang="0">
                  <a:pos x="172" y="10"/>
                </a:cxn>
                <a:cxn ang="0">
                  <a:pos x="173" y="10"/>
                </a:cxn>
                <a:cxn ang="0">
                  <a:pos x="173" y="10"/>
                </a:cxn>
                <a:cxn ang="0">
                  <a:pos x="173" y="1"/>
                </a:cxn>
                <a:cxn ang="0">
                  <a:pos x="172" y="0"/>
                </a:cxn>
                <a:cxn ang="0">
                  <a:pos x="171" y="0"/>
                </a:cxn>
                <a:cxn ang="0">
                  <a:pos x="2" y="0"/>
                </a:cxn>
                <a:cxn ang="0">
                  <a:pos x="14" y="0"/>
                </a:cxn>
                <a:cxn ang="0">
                  <a:pos x="14" y="0"/>
                </a:cxn>
                <a:cxn ang="0">
                  <a:pos x="15" y="1"/>
                </a:cxn>
                <a:cxn ang="0">
                  <a:pos x="15" y="1"/>
                </a:cxn>
                <a:cxn ang="0">
                  <a:pos x="15" y="10"/>
                </a:cxn>
                <a:cxn ang="0">
                  <a:pos x="15" y="10"/>
                </a:cxn>
                <a:cxn ang="0">
                  <a:pos x="14" y="10"/>
                </a:cxn>
                <a:cxn ang="0">
                  <a:pos x="14" y="11"/>
                </a:cxn>
                <a:cxn ang="0">
                  <a:pos x="14" y="11"/>
                </a:cxn>
                <a:cxn ang="0">
                  <a:pos x="2" y="11"/>
                </a:cxn>
                <a:cxn ang="0">
                  <a:pos x="1" y="11"/>
                </a:cxn>
                <a:cxn ang="0">
                  <a:pos x="1" y="10"/>
                </a:cxn>
                <a:cxn ang="0">
                  <a:pos x="0" y="10"/>
                </a:cxn>
                <a:cxn ang="0">
                  <a:pos x="0" y="10"/>
                </a:cxn>
                <a:cxn ang="0">
                  <a:pos x="0" y="1"/>
                </a:cxn>
                <a:cxn ang="0">
                  <a:pos x="0" y="1"/>
                </a:cxn>
                <a:cxn ang="0">
                  <a:pos x="1" y="0"/>
                </a:cxn>
                <a:cxn ang="0">
                  <a:pos x="2" y="0"/>
                </a:cxn>
                <a:cxn ang="0">
                  <a:pos x="171" y="0"/>
                </a:cxn>
              </a:cxnLst>
              <a:rect l="0" t="0" r="r" b="b"/>
              <a:pathLst>
                <a:path w="174" h="12">
                  <a:moveTo>
                    <a:pt x="171" y="0"/>
                  </a:moveTo>
                  <a:lnTo>
                    <a:pt x="159" y="0"/>
                  </a:lnTo>
                  <a:lnTo>
                    <a:pt x="159" y="0"/>
                  </a:lnTo>
                  <a:lnTo>
                    <a:pt x="158" y="1"/>
                  </a:lnTo>
                  <a:lnTo>
                    <a:pt x="158" y="10"/>
                  </a:lnTo>
                  <a:lnTo>
                    <a:pt x="158" y="10"/>
                  </a:lnTo>
                  <a:lnTo>
                    <a:pt x="159" y="10"/>
                  </a:lnTo>
                  <a:lnTo>
                    <a:pt x="159" y="11"/>
                  </a:lnTo>
                  <a:lnTo>
                    <a:pt x="159" y="11"/>
                  </a:lnTo>
                  <a:lnTo>
                    <a:pt x="171" y="11"/>
                  </a:lnTo>
                  <a:lnTo>
                    <a:pt x="172" y="11"/>
                  </a:lnTo>
                  <a:lnTo>
                    <a:pt x="172" y="10"/>
                  </a:lnTo>
                  <a:lnTo>
                    <a:pt x="173" y="10"/>
                  </a:lnTo>
                  <a:lnTo>
                    <a:pt x="173" y="10"/>
                  </a:lnTo>
                  <a:lnTo>
                    <a:pt x="173" y="1"/>
                  </a:lnTo>
                  <a:lnTo>
                    <a:pt x="172" y="0"/>
                  </a:lnTo>
                  <a:lnTo>
                    <a:pt x="171" y="0"/>
                  </a:lnTo>
                  <a:lnTo>
                    <a:pt x="2" y="0"/>
                  </a:lnTo>
                  <a:lnTo>
                    <a:pt x="14" y="0"/>
                  </a:lnTo>
                  <a:lnTo>
                    <a:pt x="14" y="0"/>
                  </a:lnTo>
                  <a:lnTo>
                    <a:pt x="15" y="1"/>
                  </a:lnTo>
                  <a:lnTo>
                    <a:pt x="15" y="1"/>
                  </a:lnTo>
                  <a:lnTo>
                    <a:pt x="15" y="10"/>
                  </a:lnTo>
                  <a:lnTo>
                    <a:pt x="15" y="10"/>
                  </a:lnTo>
                  <a:lnTo>
                    <a:pt x="14" y="10"/>
                  </a:lnTo>
                  <a:lnTo>
                    <a:pt x="14" y="11"/>
                  </a:lnTo>
                  <a:lnTo>
                    <a:pt x="14" y="11"/>
                  </a:lnTo>
                  <a:lnTo>
                    <a:pt x="2" y="11"/>
                  </a:lnTo>
                  <a:lnTo>
                    <a:pt x="1" y="11"/>
                  </a:lnTo>
                  <a:lnTo>
                    <a:pt x="1" y="10"/>
                  </a:lnTo>
                  <a:lnTo>
                    <a:pt x="0" y="10"/>
                  </a:lnTo>
                  <a:lnTo>
                    <a:pt x="0" y="10"/>
                  </a:lnTo>
                  <a:lnTo>
                    <a:pt x="0" y="1"/>
                  </a:lnTo>
                  <a:lnTo>
                    <a:pt x="0" y="1"/>
                  </a:lnTo>
                  <a:lnTo>
                    <a:pt x="1" y="0"/>
                  </a:lnTo>
                  <a:lnTo>
                    <a:pt x="2" y="0"/>
                  </a:lnTo>
                  <a:lnTo>
                    <a:pt x="171" y="0"/>
                  </a:lnTo>
                </a:path>
              </a:pathLst>
            </a:custGeom>
            <a:solidFill>
              <a:srgbClr val="FFF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73" name="Freeform 65"/>
            <p:cNvSpPr>
              <a:spLocks/>
            </p:cNvSpPr>
            <p:nvPr/>
          </p:nvSpPr>
          <p:spPr bwMode="auto">
            <a:xfrm>
              <a:off x="3714" y="2810"/>
              <a:ext cx="133" cy="263"/>
            </a:xfrm>
            <a:custGeom>
              <a:avLst/>
              <a:gdLst/>
              <a:ahLst/>
              <a:cxnLst>
                <a:cxn ang="0">
                  <a:pos x="14" y="0"/>
                </a:cxn>
                <a:cxn ang="0">
                  <a:pos x="2" y="0"/>
                </a:cxn>
                <a:cxn ang="0">
                  <a:pos x="1" y="0"/>
                </a:cxn>
                <a:cxn ang="0">
                  <a:pos x="0" y="2"/>
                </a:cxn>
                <a:cxn ang="0">
                  <a:pos x="0" y="15"/>
                </a:cxn>
                <a:cxn ang="0">
                  <a:pos x="0" y="16"/>
                </a:cxn>
                <a:cxn ang="0">
                  <a:pos x="1" y="16"/>
                </a:cxn>
                <a:cxn ang="0">
                  <a:pos x="1" y="17"/>
                </a:cxn>
                <a:cxn ang="0">
                  <a:pos x="2" y="17"/>
                </a:cxn>
                <a:cxn ang="0">
                  <a:pos x="14" y="17"/>
                </a:cxn>
                <a:cxn ang="0">
                  <a:pos x="15" y="17"/>
                </a:cxn>
                <a:cxn ang="0">
                  <a:pos x="15" y="16"/>
                </a:cxn>
                <a:cxn ang="0">
                  <a:pos x="16" y="16"/>
                </a:cxn>
                <a:cxn ang="0">
                  <a:pos x="16" y="15"/>
                </a:cxn>
                <a:cxn ang="0">
                  <a:pos x="16" y="2"/>
                </a:cxn>
                <a:cxn ang="0">
                  <a:pos x="15" y="0"/>
                </a:cxn>
                <a:cxn ang="0">
                  <a:pos x="14" y="0"/>
                </a:cxn>
              </a:cxnLst>
              <a:rect l="0" t="0" r="r" b="b"/>
              <a:pathLst>
                <a:path w="17" h="18">
                  <a:moveTo>
                    <a:pt x="14" y="0"/>
                  </a:moveTo>
                  <a:lnTo>
                    <a:pt x="2" y="0"/>
                  </a:lnTo>
                  <a:lnTo>
                    <a:pt x="1" y="0"/>
                  </a:lnTo>
                  <a:lnTo>
                    <a:pt x="0" y="2"/>
                  </a:lnTo>
                  <a:lnTo>
                    <a:pt x="0" y="15"/>
                  </a:lnTo>
                  <a:lnTo>
                    <a:pt x="0" y="16"/>
                  </a:lnTo>
                  <a:lnTo>
                    <a:pt x="1" y="16"/>
                  </a:lnTo>
                  <a:lnTo>
                    <a:pt x="1" y="17"/>
                  </a:lnTo>
                  <a:lnTo>
                    <a:pt x="2" y="17"/>
                  </a:lnTo>
                  <a:lnTo>
                    <a:pt x="14" y="17"/>
                  </a:lnTo>
                  <a:lnTo>
                    <a:pt x="15" y="17"/>
                  </a:lnTo>
                  <a:lnTo>
                    <a:pt x="15" y="16"/>
                  </a:lnTo>
                  <a:lnTo>
                    <a:pt x="16" y="16"/>
                  </a:lnTo>
                  <a:lnTo>
                    <a:pt x="16" y="15"/>
                  </a:lnTo>
                  <a:lnTo>
                    <a:pt x="16" y="2"/>
                  </a:lnTo>
                  <a:lnTo>
                    <a:pt x="15" y="0"/>
                  </a:lnTo>
                  <a:lnTo>
                    <a:pt x="14" y="0"/>
                  </a:lnTo>
                </a:path>
              </a:pathLst>
            </a:custGeom>
            <a:noFill/>
            <a:ln w="12700" cap="rnd" cmpd="sng">
              <a:solidFill>
                <a:srgbClr val="FFFF00"/>
              </a:solidFill>
              <a:prstDash val="solid"/>
              <a:round/>
              <a:headEnd type="none" w="med" len="med"/>
              <a:tailEnd type="none" w="med" len="med"/>
            </a:ln>
            <a:effectLst/>
          </p:spPr>
          <p:txBody>
            <a:bodyPr wrap="none" lIns="90476" tIns="44444" rIns="90476" bIns="44444">
              <a:spAutoFit/>
            </a:bodyPr>
            <a:lstStyle/>
            <a:p>
              <a:endParaRPr lang="en-US"/>
            </a:p>
          </p:txBody>
        </p:sp>
        <p:sp>
          <p:nvSpPr>
            <p:cNvPr id="196674" name="Freeform 66"/>
            <p:cNvSpPr>
              <a:spLocks/>
            </p:cNvSpPr>
            <p:nvPr/>
          </p:nvSpPr>
          <p:spPr bwMode="auto">
            <a:xfrm>
              <a:off x="3551" y="2810"/>
              <a:ext cx="133" cy="263"/>
            </a:xfrm>
            <a:custGeom>
              <a:avLst/>
              <a:gdLst/>
              <a:ahLst/>
              <a:cxnLst>
                <a:cxn ang="0">
                  <a:pos x="2" y="0"/>
                </a:cxn>
                <a:cxn ang="0">
                  <a:pos x="14" y="0"/>
                </a:cxn>
                <a:cxn ang="0">
                  <a:pos x="15" y="0"/>
                </a:cxn>
                <a:cxn ang="0">
                  <a:pos x="16" y="1"/>
                </a:cxn>
                <a:cxn ang="0">
                  <a:pos x="16" y="2"/>
                </a:cxn>
                <a:cxn ang="0">
                  <a:pos x="16" y="15"/>
                </a:cxn>
                <a:cxn ang="0">
                  <a:pos x="16" y="16"/>
                </a:cxn>
                <a:cxn ang="0">
                  <a:pos x="15" y="16"/>
                </a:cxn>
                <a:cxn ang="0">
                  <a:pos x="15" y="17"/>
                </a:cxn>
                <a:cxn ang="0">
                  <a:pos x="14" y="17"/>
                </a:cxn>
                <a:cxn ang="0">
                  <a:pos x="2" y="17"/>
                </a:cxn>
                <a:cxn ang="0">
                  <a:pos x="1" y="17"/>
                </a:cxn>
                <a:cxn ang="0">
                  <a:pos x="1" y="16"/>
                </a:cxn>
                <a:cxn ang="0">
                  <a:pos x="0" y="16"/>
                </a:cxn>
                <a:cxn ang="0">
                  <a:pos x="0" y="15"/>
                </a:cxn>
                <a:cxn ang="0">
                  <a:pos x="0" y="2"/>
                </a:cxn>
                <a:cxn ang="0">
                  <a:pos x="0" y="1"/>
                </a:cxn>
                <a:cxn ang="0">
                  <a:pos x="1" y="0"/>
                </a:cxn>
                <a:cxn ang="0">
                  <a:pos x="2" y="0"/>
                </a:cxn>
              </a:cxnLst>
              <a:rect l="0" t="0" r="r" b="b"/>
              <a:pathLst>
                <a:path w="17" h="18">
                  <a:moveTo>
                    <a:pt x="2" y="0"/>
                  </a:moveTo>
                  <a:lnTo>
                    <a:pt x="14" y="0"/>
                  </a:lnTo>
                  <a:lnTo>
                    <a:pt x="15" y="0"/>
                  </a:lnTo>
                  <a:lnTo>
                    <a:pt x="16" y="1"/>
                  </a:lnTo>
                  <a:lnTo>
                    <a:pt x="16" y="2"/>
                  </a:lnTo>
                  <a:lnTo>
                    <a:pt x="16" y="15"/>
                  </a:lnTo>
                  <a:lnTo>
                    <a:pt x="16" y="16"/>
                  </a:lnTo>
                  <a:lnTo>
                    <a:pt x="15" y="16"/>
                  </a:lnTo>
                  <a:lnTo>
                    <a:pt x="15" y="17"/>
                  </a:lnTo>
                  <a:lnTo>
                    <a:pt x="14" y="17"/>
                  </a:lnTo>
                  <a:lnTo>
                    <a:pt x="2" y="17"/>
                  </a:lnTo>
                  <a:lnTo>
                    <a:pt x="1" y="17"/>
                  </a:lnTo>
                  <a:lnTo>
                    <a:pt x="1" y="16"/>
                  </a:lnTo>
                  <a:lnTo>
                    <a:pt x="0" y="16"/>
                  </a:lnTo>
                  <a:lnTo>
                    <a:pt x="0" y="15"/>
                  </a:lnTo>
                  <a:lnTo>
                    <a:pt x="0" y="2"/>
                  </a:lnTo>
                  <a:lnTo>
                    <a:pt x="0" y="1"/>
                  </a:lnTo>
                  <a:lnTo>
                    <a:pt x="1" y="0"/>
                  </a:lnTo>
                  <a:lnTo>
                    <a:pt x="2" y="0"/>
                  </a:lnTo>
                </a:path>
              </a:pathLst>
            </a:custGeom>
            <a:noFill/>
            <a:ln w="12700" cap="rnd" cmpd="sng">
              <a:solidFill>
                <a:srgbClr val="FFFF00"/>
              </a:solidFill>
              <a:prstDash val="solid"/>
              <a:round/>
              <a:headEnd type="none" w="med" len="med"/>
              <a:tailEnd type="none" w="med" len="med"/>
            </a:ln>
            <a:effectLst/>
          </p:spPr>
          <p:txBody>
            <a:bodyPr wrap="none" lIns="90476" tIns="44444" rIns="90476" bIns="44444">
              <a:spAutoFit/>
            </a:bodyPr>
            <a:lstStyle/>
            <a:p>
              <a:endParaRPr lang="en-US"/>
            </a:p>
          </p:txBody>
        </p:sp>
        <p:sp>
          <p:nvSpPr>
            <p:cNvPr id="196675" name="Freeform 67"/>
            <p:cNvSpPr>
              <a:spLocks/>
            </p:cNvSpPr>
            <p:nvPr/>
          </p:nvSpPr>
          <p:spPr bwMode="auto">
            <a:xfrm>
              <a:off x="3552" y="2814"/>
              <a:ext cx="133" cy="263"/>
            </a:xfrm>
            <a:custGeom>
              <a:avLst/>
              <a:gdLst/>
              <a:ahLst/>
              <a:cxnLst>
                <a:cxn ang="0">
                  <a:pos x="167" y="0"/>
                </a:cxn>
                <a:cxn ang="0">
                  <a:pos x="159" y="0"/>
                </a:cxn>
                <a:cxn ang="0">
                  <a:pos x="158" y="0"/>
                </a:cxn>
                <a:cxn ang="0">
                  <a:pos x="158" y="1"/>
                </a:cxn>
                <a:cxn ang="0">
                  <a:pos x="158" y="1"/>
                </a:cxn>
                <a:cxn ang="0">
                  <a:pos x="158" y="5"/>
                </a:cxn>
                <a:cxn ang="0">
                  <a:pos x="158" y="6"/>
                </a:cxn>
                <a:cxn ang="0">
                  <a:pos x="158" y="6"/>
                </a:cxn>
                <a:cxn ang="0">
                  <a:pos x="159" y="6"/>
                </a:cxn>
                <a:cxn ang="0">
                  <a:pos x="167" y="6"/>
                </a:cxn>
                <a:cxn ang="0">
                  <a:pos x="168" y="6"/>
                </a:cxn>
                <a:cxn ang="0">
                  <a:pos x="169" y="6"/>
                </a:cxn>
                <a:cxn ang="0">
                  <a:pos x="169" y="5"/>
                </a:cxn>
                <a:cxn ang="0">
                  <a:pos x="169" y="1"/>
                </a:cxn>
                <a:cxn ang="0">
                  <a:pos x="169" y="1"/>
                </a:cxn>
                <a:cxn ang="0">
                  <a:pos x="169" y="0"/>
                </a:cxn>
                <a:cxn ang="0">
                  <a:pos x="168" y="0"/>
                </a:cxn>
                <a:cxn ang="0">
                  <a:pos x="167" y="0"/>
                </a:cxn>
                <a:cxn ang="0">
                  <a:pos x="2" y="0"/>
                </a:cxn>
                <a:cxn ang="0">
                  <a:pos x="10" y="0"/>
                </a:cxn>
                <a:cxn ang="0">
                  <a:pos x="11" y="0"/>
                </a:cxn>
                <a:cxn ang="0">
                  <a:pos x="11" y="1"/>
                </a:cxn>
                <a:cxn ang="0">
                  <a:pos x="11" y="1"/>
                </a:cxn>
                <a:cxn ang="0">
                  <a:pos x="11" y="5"/>
                </a:cxn>
                <a:cxn ang="0">
                  <a:pos x="11" y="6"/>
                </a:cxn>
                <a:cxn ang="0">
                  <a:pos x="11" y="6"/>
                </a:cxn>
                <a:cxn ang="0">
                  <a:pos x="10" y="6"/>
                </a:cxn>
                <a:cxn ang="0">
                  <a:pos x="2" y="6"/>
                </a:cxn>
                <a:cxn ang="0">
                  <a:pos x="1" y="6"/>
                </a:cxn>
                <a:cxn ang="0">
                  <a:pos x="0" y="6"/>
                </a:cxn>
                <a:cxn ang="0">
                  <a:pos x="0" y="5"/>
                </a:cxn>
                <a:cxn ang="0">
                  <a:pos x="0" y="1"/>
                </a:cxn>
                <a:cxn ang="0">
                  <a:pos x="0" y="1"/>
                </a:cxn>
                <a:cxn ang="0">
                  <a:pos x="0" y="0"/>
                </a:cxn>
                <a:cxn ang="0">
                  <a:pos x="1" y="0"/>
                </a:cxn>
                <a:cxn ang="0">
                  <a:pos x="2" y="0"/>
                </a:cxn>
                <a:cxn ang="0">
                  <a:pos x="167" y="0"/>
                </a:cxn>
              </a:cxnLst>
              <a:rect l="0" t="0" r="r" b="b"/>
              <a:pathLst>
                <a:path w="170" h="7">
                  <a:moveTo>
                    <a:pt x="167" y="0"/>
                  </a:moveTo>
                  <a:lnTo>
                    <a:pt x="159" y="0"/>
                  </a:lnTo>
                  <a:lnTo>
                    <a:pt x="158" y="0"/>
                  </a:lnTo>
                  <a:lnTo>
                    <a:pt x="158" y="1"/>
                  </a:lnTo>
                  <a:lnTo>
                    <a:pt x="158" y="1"/>
                  </a:lnTo>
                  <a:lnTo>
                    <a:pt x="158" y="5"/>
                  </a:lnTo>
                  <a:lnTo>
                    <a:pt x="158" y="6"/>
                  </a:lnTo>
                  <a:lnTo>
                    <a:pt x="158" y="6"/>
                  </a:lnTo>
                  <a:lnTo>
                    <a:pt x="159" y="6"/>
                  </a:lnTo>
                  <a:lnTo>
                    <a:pt x="167" y="6"/>
                  </a:lnTo>
                  <a:lnTo>
                    <a:pt x="168" y="6"/>
                  </a:lnTo>
                  <a:lnTo>
                    <a:pt x="169" y="6"/>
                  </a:lnTo>
                  <a:lnTo>
                    <a:pt x="169" y="5"/>
                  </a:lnTo>
                  <a:lnTo>
                    <a:pt x="169" y="1"/>
                  </a:lnTo>
                  <a:lnTo>
                    <a:pt x="169" y="1"/>
                  </a:lnTo>
                  <a:lnTo>
                    <a:pt x="169" y="0"/>
                  </a:lnTo>
                  <a:lnTo>
                    <a:pt x="168" y="0"/>
                  </a:lnTo>
                  <a:lnTo>
                    <a:pt x="167" y="0"/>
                  </a:lnTo>
                  <a:lnTo>
                    <a:pt x="2" y="0"/>
                  </a:lnTo>
                  <a:lnTo>
                    <a:pt x="10" y="0"/>
                  </a:lnTo>
                  <a:lnTo>
                    <a:pt x="11" y="0"/>
                  </a:lnTo>
                  <a:lnTo>
                    <a:pt x="11" y="1"/>
                  </a:lnTo>
                  <a:lnTo>
                    <a:pt x="11" y="1"/>
                  </a:lnTo>
                  <a:lnTo>
                    <a:pt x="11" y="5"/>
                  </a:lnTo>
                  <a:lnTo>
                    <a:pt x="11" y="6"/>
                  </a:lnTo>
                  <a:lnTo>
                    <a:pt x="11" y="6"/>
                  </a:lnTo>
                  <a:lnTo>
                    <a:pt x="10" y="6"/>
                  </a:lnTo>
                  <a:lnTo>
                    <a:pt x="2" y="6"/>
                  </a:lnTo>
                  <a:lnTo>
                    <a:pt x="1" y="6"/>
                  </a:lnTo>
                  <a:lnTo>
                    <a:pt x="0" y="6"/>
                  </a:lnTo>
                  <a:lnTo>
                    <a:pt x="0" y="5"/>
                  </a:lnTo>
                  <a:lnTo>
                    <a:pt x="0" y="1"/>
                  </a:lnTo>
                  <a:lnTo>
                    <a:pt x="0" y="1"/>
                  </a:lnTo>
                  <a:lnTo>
                    <a:pt x="0" y="0"/>
                  </a:lnTo>
                  <a:lnTo>
                    <a:pt x="1" y="0"/>
                  </a:lnTo>
                  <a:lnTo>
                    <a:pt x="2" y="0"/>
                  </a:lnTo>
                  <a:lnTo>
                    <a:pt x="167" y="0"/>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76" name="Freeform 68"/>
            <p:cNvSpPr>
              <a:spLocks/>
            </p:cNvSpPr>
            <p:nvPr/>
          </p:nvSpPr>
          <p:spPr bwMode="auto">
            <a:xfrm>
              <a:off x="3716" y="2814"/>
              <a:ext cx="133" cy="263"/>
            </a:xfrm>
            <a:custGeom>
              <a:avLst/>
              <a:gdLst/>
              <a:ahLst/>
              <a:cxnLst>
                <a:cxn ang="0">
                  <a:pos x="9" y="0"/>
                </a:cxn>
                <a:cxn ang="0">
                  <a:pos x="1" y="0"/>
                </a:cxn>
                <a:cxn ang="0">
                  <a:pos x="0" y="0"/>
                </a:cxn>
                <a:cxn ang="0">
                  <a:pos x="0" y="1"/>
                </a:cxn>
                <a:cxn ang="0">
                  <a:pos x="0" y="2"/>
                </a:cxn>
                <a:cxn ang="0">
                  <a:pos x="0" y="10"/>
                </a:cxn>
                <a:cxn ang="0">
                  <a:pos x="0" y="11"/>
                </a:cxn>
                <a:cxn ang="0">
                  <a:pos x="0" y="12"/>
                </a:cxn>
                <a:cxn ang="0">
                  <a:pos x="1" y="12"/>
                </a:cxn>
                <a:cxn ang="0">
                  <a:pos x="9" y="12"/>
                </a:cxn>
                <a:cxn ang="0">
                  <a:pos x="10" y="12"/>
                </a:cxn>
                <a:cxn ang="0">
                  <a:pos x="11" y="11"/>
                </a:cxn>
                <a:cxn ang="0">
                  <a:pos x="11" y="10"/>
                </a:cxn>
                <a:cxn ang="0">
                  <a:pos x="11" y="2"/>
                </a:cxn>
                <a:cxn ang="0">
                  <a:pos x="11" y="1"/>
                </a:cxn>
                <a:cxn ang="0">
                  <a:pos x="11" y="0"/>
                </a:cxn>
                <a:cxn ang="0">
                  <a:pos x="10" y="0"/>
                </a:cxn>
                <a:cxn ang="0">
                  <a:pos x="9" y="0"/>
                </a:cxn>
              </a:cxnLst>
              <a:rect l="0" t="0" r="r" b="b"/>
              <a:pathLst>
                <a:path w="12" h="13">
                  <a:moveTo>
                    <a:pt x="9" y="0"/>
                  </a:moveTo>
                  <a:lnTo>
                    <a:pt x="1" y="0"/>
                  </a:lnTo>
                  <a:lnTo>
                    <a:pt x="0" y="0"/>
                  </a:lnTo>
                  <a:lnTo>
                    <a:pt x="0" y="1"/>
                  </a:lnTo>
                  <a:lnTo>
                    <a:pt x="0" y="2"/>
                  </a:lnTo>
                  <a:lnTo>
                    <a:pt x="0" y="10"/>
                  </a:lnTo>
                  <a:lnTo>
                    <a:pt x="0" y="11"/>
                  </a:lnTo>
                  <a:lnTo>
                    <a:pt x="0" y="12"/>
                  </a:lnTo>
                  <a:lnTo>
                    <a:pt x="1" y="12"/>
                  </a:lnTo>
                  <a:lnTo>
                    <a:pt x="9" y="12"/>
                  </a:lnTo>
                  <a:lnTo>
                    <a:pt x="10" y="12"/>
                  </a:lnTo>
                  <a:lnTo>
                    <a:pt x="11" y="11"/>
                  </a:lnTo>
                  <a:lnTo>
                    <a:pt x="11" y="10"/>
                  </a:lnTo>
                  <a:lnTo>
                    <a:pt x="11" y="2"/>
                  </a:lnTo>
                  <a:lnTo>
                    <a:pt x="11" y="1"/>
                  </a:lnTo>
                  <a:lnTo>
                    <a:pt x="11" y="0"/>
                  </a:lnTo>
                  <a:lnTo>
                    <a:pt x="10" y="0"/>
                  </a:lnTo>
                  <a:lnTo>
                    <a:pt x="9" y="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sp>
          <p:nvSpPr>
            <p:cNvPr id="196677" name="Freeform 69"/>
            <p:cNvSpPr>
              <a:spLocks/>
            </p:cNvSpPr>
            <p:nvPr/>
          </p:nvSpPr>
          <p:spPr bwMode="auto">
            <a:xfrm>
              <a:off x="3552" y="2814"/>
              <a:ext cx="133" cy="263"/>
            </a:xfrm>
            <a:custGeom>
              <a:avLst/>
              <a:gdLst/>
              <a:ahLst/>
              <a:cxnLst>
                <a:cxn ang="0">
                  <a:pos x="2" y="0"/>
                </a:cxn>
                <a:cxn ang="0">
                  <a:pos x="10" y="0"/>
                </a:cxn>
                <a:cxn ang="0">
                  <a:pos x="11" y="0"/>
                </a:cxn>
                <a:cxn ang="0">
                  <a:pos x="11" y="1"/>
                </a:cxn>
                <a:cxn ang="0">
                  <a:pos x="11" y="2"/>
                </a:cxn>
                <a:cxn ang="0">
                  <a:pos x="11" y="10"/>
                </a:cxn>
                <a:cxn ang="0">
                  <a:pos x="11" y="11"/>
                </a:cxn>
                <a:cxn ang="0">
                  <a:pos x="11" y="12"/>
                </a:cxn>
                <a:cxn ang="0">
                  <a:pos x="10" y="12"/>
                </a:cxn>
                <a:cxn ang="0">
                  <a:pos x="2" y="12"/>
                </a:cxn>
                <a:cxn ang="0">
                  <a:pos x="1" y="12"/>
                </a:cxn>
                <a:cxn ang="0">
                  <a:pos x="0" y="11"/>
                </a:cxn>
                <a:cxn ang="0">
                  <a:pos x="0" y="10"/>
                </a:cxn>
                <a:cxn ang="0">
                  <a:pos x="0" y="2"/>
                </a:cxn>
                <a:cxn ang="0">
                  <a:pos x="0" y="1"/>
                </a:cxn>
                <a:cxn ang="0">
                  <a:pos x="0" y="0"/>
                </a:cxn>
                <a:cxn ang="0">
                  <a:pos x="1" y="0"/>
                </a:cxn>
                <a:cxn ang="0">
                  <a:pos x="2" y="0"/>
                </a:cxn>
              </a:cxnLst>
              <a:rect l="0" t="0" r="r" b="b"/>
              <a:pathLst>
                <a:path w="12" h="13">
                  <a:moveTo>
                    <a:pt x="2" y="0"/>
                  </a:moveTo>
                  <a:lnTo>
                    <a:pt x="10" y="0"/>
                  </a:lnTo>
                  <a:lnTo>
                    <a:pt x="11" y="0"/>
                  </a:lnTo>
                  <a:lnTo>
                    <a:pt x="11" y="1"/>
                  </a:lnTo>
                  <a:lnTo>
                    <a:pt x="11" y="2"/>
                  </a:lnTo>
                  <a:lnTo>
                    <a:pt x="11" y="10"/>
                  </a:lnTo>
                  <a:lnTo>
                    <a:pt x="11" y="11"/>
                  </a:lnTo>
                  <a:lnTo>
                    <a:pt x="11" y="12"/>
                  </a:lnTo>
                  <a:lnTo>
                    <a:pt x="10" y="12"/>
                  </a:lnTo>
                  <a:lnTo>
                    <a:pt x="2" y="12"/>
                  </a:lnTo>
                  <a:lnTo>
                    <a:pt x="1" y="12"/>
                  </a:lnTo>
                  <a:lnTo>
                    <a:pt x="0" y="11"/>
                  </a:lnTo>
                  <a:lnTo>
                    <a:pt x="0" y="10"/>
                  </a:lnTo>
                  <a:lnTo>
                    <a:pt x="0" y="2"/>
                  </a:lnTo>
                  <a:lnTo>
                    <a:pt x="0" y="1"/>
                  </a:lnTo>
                  <a:lnTo>
                    <a:pt x="0" y="0"/>
                  </a:lnTo>
                  <a:lnTo>
                    <a:pt x="1" y="0"/>
                  </a:lnTo>
                  <a:lnTo>
                    <a:pt x="2" y="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sp>
          <p:nvSpPr>
            <p:cNvPr id="196678" name="Freeform 70"/>
            <p:cNvSpPr>
              <a:spLocks/>
            </p:cNvSpPr>
            <p:nvPr/>
          </p:nvSpPr>
          <p:spPr bwMode="auto">
            <a:xfrm>
              <a:off x="3571" y="2810"/>
              <a:ext cx="133" cy="263"/>
            </a:xfrm>
            <a:custGeom>
              <a:avLst/>
              <a:gdLst/>
              <a:ahLst/>
              <a:cxnLst>
                <a:cxn ang="0">
                  <a:pos x="0" y="5"/>
                </a:cxn>
                <a:cxn ang="0">
                  <a:pos x="0" y="4"/>
                </a:cxn>
                <a:cxn ang="0">
                  <a:pos x="0" y="3"/>
                </a:cxn>
                <a:cxn ang="0">
                  <a:pos x="1" y="2"/>
                </a:cxn>
                <a:cxn ang="0">
                  <a:pos x="2" y="1"/>
                </a:cxn>
                <a:cxn ang="0">
                  <a:pos x="2" y="0"/>
                </a:cxn>
                <a:cxn ang="0">
                  <a:pos x="0" y="5"/>
                </a:cxn>
                <a:cxn ang="0">
                  <a:pos x="0" y="41"/>
                </a:cxn>
                <a:cxn ang="0">
                  <a:pos x="0" y="46"/>
                </a:cxn>
                <a:cxn ang="0">
                  <a:pos x="3" y="46"/>
                </a:cxn>
                <a:cxn ang="0">
                  <a:pos x="0" y="41"/>
                </a:cxn>
                <a:cxn ang="0">
                  <a:pos x="136" y="46"/>
                </a:cxn>
                <a:cxn ang="0">
                  <a:pos x="132" y="46"/>
                </a:cxn>
                <a:cxn ang="0">
                  <a:pos x="136" y="35"/>
                </a:cxn>
                <a:cxn ang="0">
                  <a:pos x="136" y="29"/>
                </a:cxn>
                <a:cxn ang="0">
                  <a:pos x="136" y="45"/>
                </a:cxn>
                <a:cxn ang="0">
                  <a:pos x="136" y="46"/>
                </a:cxn>
                <a:cxn ang="0">
                  <a:pos x="136" y="16"/>
                </a:cxn>
                <a:cxn ang="0">
                  <a:pos x="136" y="4"/>
                </a:cxn>
                <a:cxn ang="0">
                  <a:pos x="136" y="2"/>
                </a:cxn>
                <a:cxn ang="0">
                  <a:pos x="135" y="1"/>
                </a:cxn>
                <a:cxn ang="0">
                  <a:pos x="134" y="0"/>
                </a:cxn>
                <a:cxn ang="0">
                  <a:pos x="132" y="0"/>
                </a:cxn>
                <a:cxn ang="0">
                  <a:pos x="136" y="10"/>
                </a:cxn>
                <a:cxn ang="0">
                  <a:pos x="136" y="16"/>
                </a:cxn>
                <a:cxn ang="0">
                  <a:pos x="0" y="5"/>
                </a:cxn>
              </a:cxnLst>
              <a:rect l="0" t="0" r="r" b="b"/>
              <a:pathLst>
                <a:path w="137" h="47">
                  <a:moveTo>
                    <a:pt x="0" y="5"/>
                  </a:moveTo>
                  <a:lnTo>
                    <a:pt x="0" y="4"/>
                  </a:lnTo>
                  <a:lnTo>
                    <a:pt x="0" y="3"/>
                  </a:lnTo>
                  <a:lnTo>
                    <a:pt x="1" y="2"/>
                  </a:lnTo>
                  <a:lnTo>
                    <a:pt x="2" y="1"/>
                  </a:lnTo>
                  <a:lnTo>
                    <a:pt x="2" y="0"/>
                  </a:lnTo>
                  <a:lnTo>
                    <a:pt x="0" y="5"/>
                  </a:lnTo>
                  <a:lnTo>
                    <a:pt x="0" y="41"/>
                  </a:lnTo>
                  <a:lnTo>
                    <a:pt x="0" y="46"/>
                  </a:lnTo>
                  <a:lnTo>
                    <a:pt x="3" y="46"/>
                  </a:lnTo>
                  <a:lnTo>
                    <a:pt x="0" y="41"/>
                  </a:lnTo>
                  <a:lnTo>
                    <a:pt x="136" y="46"/>
                  </a:lnTo>
                  <a:lnTo>
                    <a:pt x="132" y="46"/>
                  </a:lnTo>
                  <a:lnTo>
                    <a:pt x="136" y="35"/>
                  </a:lnTo>
                  <a:lnTo>
                    <a:pt x="136" y="29"/>
                  </a:lnTo>
                  <a:lnTo>
                    <a:pt x="136" y="45"/>
                  </a:lnTo>
                  <a:lnTo>
                    <a:pt x="136" y="46"/>
                  </a:lnTo>
                  <a:lnTo>
                    <a:pt x="136" y="16"/>
                  </a:lnTo>
                  <a:lnTo>
                    <a:pt x="136" y="4"/>
                  </a:lnTo>
                  <a:lnTo>
                    <a:pt x="136" y="2"/>
                  </a:lnTo>
                  <a:lnTo>
                    <a:pt x="135" y="1"/>
                  </a:lnTo>
                  <a:lnTo>
                    <a:pt x="134" y="0"/>
                  </a:lnTo>
                  <a:lnTo>
                    <a:pt x="132" y="0"/>
                  </a:lnTo>
                  <a:lnTo>
                    <a:pt x="136" y="10"/>
                  </a:lnTo>
                  <a:lnTo>
                    <a:pt x="136" y="16"/>
                  </a:lnTo>
                  <a:lnTo>
                    <a:pt x="0" y="5"/>
                  </a:lnTo>
                </a:path>
              </a:pathLst>
            </a:custGeom>
            <a:solidFill>
              <a:srgbClr val="7F7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79" name="Freeform 71"/>
            <p:cNvSpPr>
              <a:spLocks/>
            </p:cNvSpPr>
            <p:nvPr/>
          </p:nvSpPr>
          <p:spPr bwMode="auto">
            <a:xfrm>
              <a:off x="3571" y="2809"/>
              <a:ext cx="133" cy="263"/>
            </a:xfrm>
            <a:custGeom>
              <a:avLst/>
              <a:gdLst/>
              <a:ahLst/>
              <a:cxnLst>
                <a:cxn ang="0">
                  <a:pos x="0" y="43"/>
                </a:cxn>
                <a:cxn ang="0">
                  <a:pos x="0" y="4"/>
                </a:cxn>
                <a:cxn ang="0">
                  <a:pos x="0" y="4"/>
                </a:cxn>
                <a:cxn ang="0">
                  <a:pos x="1" y="4"/>
                </a:cxn>
                <a:cxn ang="0">
                  <a:pos x="1" y="3"/>
                </a:cxn>
                <a:cxn ang="0">
                  <a:pos x="2" y="2"/>
                </a:cxn>
                <a:cxn ang="0">
                  <a:pos x="4" y="1"/>
                </a:cxn>
                <a:cxn ang="0">
                  <a:pos x="5" y="0"/>
                </a:cxn>
                <a:cxn ang="0">
                  <a:pos x="7" y="0"/>
                </a:cxn>
                <a:cxn ang="0">
                  <a:pos x="3" y="11"/>
                </a:cxn>
                <a:cxn ang="0">
                  <a:pos x="2" y="23"/>
                </a:cxn>
                <a:cxn ang="0">
                  <a:pos x="3" y="35"/>
                </a:cxn>
                <a:cxn ang="0">
                  <a:pos x="7" y="47"/>
                </a:cxn>
                <a:cxn ang="0">
                  <a:pos x="2" y="47"/>
                </a:cxn>
                <a:cxn ang="0">
                  <a:pos x="0" y="43"/>
                </a:cxn>
                <a:cxn ang="0">
                  <a:pos x="132" y="47"/>
                </a:cxn>
                <a:cxn ang="0">
                  <a:pos x="127" y="47"/>
                </a:cxn>
                <a:cxn ang="0">
                  <a:pos x="132" y="35"/>
                </a:cxn>
                <a:cxn ang="0">
                  <a:pos x="133" y="23"/>
                </a:cxn>
                <a:cxn ang="0">
                  <a:pos x="136" y="23"/>
                </a:cxn>
                <a:cxn ang="0">
                  <a:pos x="136" y="11"/>
                </a:cxn>
                <a:cxn ang="0">
                  <a:pos x="132" y="1"/>
                </a:cxn>
                <a:cxn ang="0">
                  <a:pos x="131" y="1"/>
                </a:cxn>
                <a:cxn ang="0">
                  <a:pos x="130" y="1"/>
                </a:cxn>
                <a:cxn ang="0">
                  <a:pos x="129" y="1"/>
                </a:cxn>
                <a:cxn ang="0">
                  <a:pos x="127" y="1"/>
                </a:cxn>
                <a:cxn ang="0">
                  <a:pos x="132" y="11"/>
                </a:cxn>
                <a:cxn ang="0">
                  <a:pos x="133" y="23"/>
                </a:cxn>
                <a:cxn ang="0">
                  <a:pos x="136" y="23"/>
                </a:cxn>
                <a:cxn ang="0">
                  <a:pos x="136" y="36"/>
                </a:cxn>
                <a:cxn ang="0">
                  <a:pos x="132" y="47"/>
                </a:cxn>
                <a:cxn ang="0">
                  <a:pos x="0" y="43"/>
                </a:cxn>
              </a:cxnLst>
              <a:rect l="0" t="0" r="r" b="b"/>
              <a:pathLst>
                <a:path w="137" h="48">
                  <a:moveTo>
                    <a:pt x="0" y="43"/>
                  </a:moveTo>
                  <a:lnTo>
                    <a:pt x="0" y="4"/>
                  </a:lnTo>
                  <a:lnTo>
                    <a:pt x="0" y="4"/>
                  </a:lnTo>
                  <a:lnTo>
                    <a:pt x="1" y="4"/>
                  </a:lnTo>
                  <a:lnTo>
                    <a:pt x="1" y="3"/>
                  </a:lnTo>
                  <a:lnTo>
                    <a:pt x="2" y="2"/>
                  </a:lnTo>
                  <a:lnTo>
                    <a:pt x="4" y="1"/>
                  </a:lnTo>
                  <a:lnTo>
                    <a:pt x="5" y="0"/>
                  </a:lnTo>
                  <a:lnTo>
                    <a:pt x="7" y="0"/>
                  </a:lnTo>
                  <a:lnTo>
                    <a:pt x="3" y="11"/>
                  </a:lnTo>
                  <a:lnTo>
                    <a:pt x="2" y="23"/>
                  </a:lnTo>
                  <a:lnTo>
                    <a:pt x="3" y="35"/>
                  </a:lnTo>
                  <a:lnTo>
                    <a:pt x="7" y="47"/>
                  </a:lnTo>
                  <a:lnTo>
                    <a:pt x="2" y="47"/>
                  </a:lnTo>
                  <a:lnTo>
                    <a:pt x="0" y="43"/>
                  </a:lnTo>
                  <a:lnTo>
                    <a:pt x="132" y="47"/>
                  </a:lnTo>
                  <a:lnTo>
                    <a:pt x="127" y="47"/>
                  </a:lnTo>
                  <a:lnTo>
                    <a:pt x="132" y="35"/>
                  </a:lnTo>
                  <a:lnTo>
                    <a:pt x="133" y="23"/>
                  </a:lnTo>
                  <a:lnTo>
                    <a:pt x="136" y="23"/>
                  </a:lnTo>
                  <a:lnTo>
                    <a:pt x="136" y="11"/>
                  </a:lnTo>
                  <a:lnTo>
                    <a:pt x="132" y="1"/>
                  </a:lnTo>
                  <a:lnTo>
                    <a:pt x="131" y="1"/>
                  </a:lnTo>
                  <a:lnTo>
                    <a:pt x="130" y="1"/>
                  </a:lnTo>
                  <a:lnTo>
                    <a:pt x="129" y="1"/>
                  </a:lnTo>
                  <a:lnTo>
                    <a:pt x="127" y="1"/>
                  </a:lnTo>
                  <a:lnTo>
                    <a:pt x="132" y="11"/>
                  </a:lnTo>
                  <a:lnTo>
                    <a:pt x="133" y="23"/>
                  </a:lnTo>
                  <a:lnTo>
                    <a:pt x="136" y="23"/>
                  </a:lnTo>
                  <a:lnTo>
                    <a:pt x="136" y="36"/>
                  </a:lnTo>
                  <a:lnTo>
                    <a:pt x="132" y="47"/>
                  </a:lnTo>
                  <a:lnTo>
                    <a:pt x="0" y="43"/>
                  </a:lnTo>
                </a:path>
              </a:pathLst>
            </a:custGeom>
            <a:solidFill>
              <a:srgbClr val="8585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80" name="Freeform 72"/>
            <p:cNvSpPr>
              <a:spLocks/>
            </p:cNvSpPr>
            <p:nvPr/>
          </p:nvSpPr>
          <p:spPr bwMode="auto">
            <a:xfrm>
              <a:off x="3572" y="2809"/>
              <a:ext cx="133" cy="263"/>
            </a:xfrm>
            <a:custGeom>
              <a:avLst/>
              <a:gdLst/>
              <a:ahLst/>
              <a:cxnLst>
                <a:cxn ang="0">
                  <a:pos x="10" y="47"/>
                </a:cxn>
                <a:cxn ang="0">
                  <a:pos x="5" y="47"/>
                </a:cxn>
                <a:cxn ang="0">
                  <a:pos x="1" y="35"/>
                </a:cxn>
                <a:cxn ang="0">
                  <a:pos x="0" y="23"/>
                </a:cxn>
                <a:cxn ang="0">
                  <a:pos x="1" y="11"/>
                </a:cxn>
                <a:cxn ang="0">
                  <a:pos x="5" y="0"/>
                </a:cxn>
                <a:cxn ang="0">
                  <a:pos x="6" y="0"/>
                </a:cxn>
                <a:cxn ang="0">
                  <a:pos x="8" y="0"/>
                </a:cxn>
                <a:cxn ang="0">
                  <a:pos x="9" y="0"/>
                </a:cxn>
                <a:cxn ang="0">
                  <a:pos x="10" y="0"/>
                </a:cxn>
                <a:cxn ang="0">
                  <a:pos x="10" y="1"/>
                </a:cxn>
                <a:cxn ang="0">
                  <a:pos x="6" y="12"/>
                </a:cxn>
                <a:cxn ang="0">
                  <a:pos x="5" y="23"/>
                </a:cxn>
                <a:cxn ang="0">
                  <a:pos x="6" y="35"/>
                </a:cxn>
                <a:cxn ang="0">
                  <a:pos x="10" y="46"/>
                </a:cxn>
                <a:cxn ang="0">
                  <a:pos x="10" y="47"/>
                </a:cxn>
                <a:cxn ang="0">
                  <a:pos x="127" y="47"/>
                </a:cxn>
                <a:cxn ang="0">
                  <a:pos x="123" y="47"/>
                </a:cxn>
                <a:cxn ang="0">
                  <a:pos x="123" y="46"/>
                </a:cxn>
                <a:cxn ang="0">
                  <a:pos x="127" y="35"/>
                </a:cxn>
                <a:cxn ang="0">
                  <a:pos x="128" y="23"/>
                </a:cxn>
                <a:cxn ang="0">
                  <a:pos x="133" y="23"/>
                </a:cxn>
                <a:cxn ang="0">
                  <a:pos x="131" y="11"/>
                </a:cxn>
                <a:cxn ang="0">
                  <a:pos x="127" y="1"/>
                </a:cxn>
                <a:cxn ang="0">
                  <a:pos x="126" y="0"/>
                </a:cxn>
                <a:cxn ang="0">
                  <a:pos x="125" y="0"/>
                </a:cxn>
                <a:cxn ang="0">
                  <a:pos x="124" y="0"/>
                </a:cxn>
                <a:cxn ang="0">
                  <a:pos x="123" y="1"/>
                </a:cxn>
                <a:cxn ang="0">
                  <a:pos x="127" y="12"/>
                </a:cxn>
                <a:cxn ang="0">
                  <a:pos x="128" y="23"/>
                </a:cxn>
                <a:cxn ang="0">
                  <a:pos x="133" y="23"/>
                </a:cxn>
                <a:cxn ang="0">
                  <a:pos x="131" y="35"/>
                </a:cxn>
                <a:cxn ang="0">
                  <a:pos x="127" y="47"/>
                </a:cxn>
                <a:cxn ang="0">
                  <a:pos x="10" y="47"/>
                </a:cxn>
              </a:cxnLst>
              <a:rect l="0" t="0" r="r" b="b"/>
              <a:pathLst>
                <a:path w="134" h="48">
                  <a:moveTo>
                    <a:pt x="10" y="47"/>
                  </a:moveTo>
                  <a:lnTo>
                    <a:pt x="5" y="47"/>
                  </a:lnTo>
                  <a:lnTo>
                    <a:pt x="1" y="35"/>
                  </a:lnTo>
                  <a:lnTo>
                    <a:pt x="0" y="23"/>
                  </a:lnTo>
                  <a:lnTo>
                    <a:pt x="1" y="11"/>
                  </a:lnTo>
                  <a:lnTo>
                    <a:pt x="5" y="0"/>
                  </a:lnTo>
                  <a:lnTo>
                    <a:pt x="6" y="0"/>
                  </a:lnTo>
                  <a:lnTo>
                    <a:pt x="8" y="0"/>
                  </a:lnTo>
                  <a:lnTo>
                    <a:pt x="9" y="0"/>
                  </a:lnTo>
                  <a:lnTo>
                    <a:pt x="10" y="0"/>
                  </a:lnTo>
                  <a:lnTo>
                    <a:pt x="10" y="1"/>
                  </a:lnTo>
                  <a:lnTo>
                    <a:pt x="6" y="12"/>
                  </a:lnTo>
                  <a:lnTo>
                    <a:pt x="5" y="23"/>
                  </a:lnTo>
                  <a:lnTo>
                    <a:pt x="6" y="35"/>
                  </a:lnTo>
                  <a:lnTo>
                    <a:pt x="10" y="46"/>
                  </a:lnTo>
                  <a:lnTo>
                    <a:pt x="10" y="47"/>
                  </a:lnTo>
                  <a:lnTo>
                    <a:pt x="127" y="47"/>
                  </a:lnTo>
                  <a:lnTo>
                    <a:pt x="123" y="47"/>
                  </a:lnTo>
                  <a:lnTo>
                    <a:pt x="123" y="46"/>
                  </a:lnTo>
                  <a:lnTo>
                    <a:pt x="127" y="35"/>
                  </a:lnTo>
                  <a:lnTo>
                    <a:pt x="128" y="23"/>
                  </a:lnTo>
                  <a:lnTo>
                    <a:pt x="133" y="23"/>
                  </a:lnTo>
                  <a:lnTo>
                    <a:pt x="131" y="11"/>
                  </a:lnTo>
                  <a:lnTo>
                    <a:pt x="127" y="1"/>
                  </a:lnTo>
                  <a:lnTo>
                    <a:pt x="126" y="0"/>
                  </a:lnTo>
                  <a:lnTo>
                    <a:pt x="125" y="0"/>
                  </a:lnTo>
                  <a:lnTo>
                    <a:pt x="124" y="0"/>
                  </a:lnTo>
                  <a:lnTo>
                    <a:pt x="123" y="1"/>
                  </a:lnTo>
                  <a:lnTo>
                    <a:pt x="127" y="12"/>
                  </a:lnTo>
                  <a:lnTo>
                    <a:pt x="128" y="23"/>
                  </a:lnTo>
                  <a:lnTo>
                    <a:pt x="133" y="23"/>
                  </a:lnTo>
                  <a:lnTo>
                    <a:pt x="131" y="35"/>
                  </a:lnTo>
                  <a:lnTo>
                    <a:pt x="127" y="47"/>
                  </a:lnTo>
                  <a:lnTo>
                    <a:pt x="10" y="47"/>
                  </a:lnTo>
                </a:path>
              </a:pathLst>
            </a:custGeom>
            <a:solidFill>
              <a:srgbClr val="8A8A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81" name="Freeform 73"/>
            <p:cNvSpPr>
              <a:spLocks/>
            </p:cNvSpPr>
            <p:nvPr/>
          </p:nvSpPr>
          <p:spPr bwMode="auto">
            <a:xfrm>
              <a:off x="3576" y="2809"/>
              <a:ext cx="133" cy="263"/>
            </a:xfrm>
            <a:custGeom>
              <a:avLst/>
              <a:gdLst/>
              <a:ahLst/>
              <a:cxnLst>
                <a:cxn ang="0">
                  <a:pos x="10" y="47"/>
                </a:cxn>
                <a:cxn ang="0">
                  <a:pos x="5" y="47"/>
                </a:cxn>
                <a:cxn ang="0">
                  <a:pos x="5" y="46"/>
                </a:cxn>
                <a:cxn ang="0">
                  <a:pos x="1" y="35"/>
                </a:cxn>
                <a:cxn ang="0">
                  <a:pos x="0" y="23"/>
                </a:cxn>
                <a:cxn ang="0">
                  <a:pos x="1" y="12"/>
                </a:cxn>
                <a:cxn ang="0">
                  <a:pos x="5" y="1"/>
                </a:cxn>
                <a:cxn ang="0">
                  <a:pos x="6" y="0"/>
                </a:cxn>
                <a:cxn ang="0">
                  <a:pos x="7" y="0"/>
                </a:cxn>
                <a:cxn ang="0">
                  <a:pos x="8" y="0"/>
                </a:cxn>
                <a:cxn ang="0">
                  <a:pos x="9" y="0"/>
                </a:cxn>
                <a:cxn ang="0">
                  <a:pos x="10" y="0"/>
                </a:cxn>
                <a:cxn ang="0">
                  <a:pos x="9" y="3"/>
                </a:cxn>
                <a:cxn ang="0">
                  <a:pos x="6" y="12"/>
                </a:cxn>
                <a:cxn ang="0">
                  <a:pos x="4" y="23"/>
                </a:cxn>
                <a:cxn ang="0">
                  <a:pos x="6" y="34"/>
                </a:cxn>
                <a:cxn ang="0">
                  <a:pos x="9" y="44"/>
                </a:cxn>
                <a:cxn ang="0">
                  <a:pos x="10" y="47"/>
                </a:cxn>
                <a:cxn ang="0">
                  <a:pos x="119" y="47"/>
                </a:cxn>
                <a:cxn ang="0">
                  <a:pos x="115" y="47"/>
                </a:cxn>
                <a:cxn ang="0">
                  <a:pos x="115" y="44"/>
                </a:cxn>
                <a:cxn ang="0">
                  <a:pos x="119" y="34"/>
                </a:cxn>
                <a:cxn ang="0">
                  <a:pos x="120" y="23"/>
                </a:cxn>
                <a:cxn ang="0">
                  <a:pos x="125" y="23"/>
                </a:cxn>
                <a:cxn ang="0">
                  <a:pos x="124" y="12"/>
                </a:cxn>
                <a:cxn ang="0">
                  <a:pos x="120" y="1"/>
                </a:cxn>
                <a:cxn ang="0">
                  <a:pos x="119" y="1"/>
                </a:cxn>
                <a:cxn ang="0">
                  <a:pos x="118" y="1"/>
                </a:cxn>
                <a:cxn ang="0">
                  <a:pos x="117" y="1"/>
                </a:cxn>
                <a:cxn ang="0">
                  <a:pos x="115" y="1"/>
                </a:cxn>
                <a:cxn ang="0">
                  <a:pos x="115" y="1"/>
                </a:cxn>
                <a:cxn ang="0">
                  <a:pos x="115" y="3"/>
                </a:cxn>
                <a:cxn ang="0">
                  <a:pos x="119" y="12"/>
                </a:cxn>
                <a:cxn ang="0">
                  <a:pos x="120" y="23"/>
                </a:cxn>
                <a:cxn ang="0">
                  <a:pos x="125" y="23"/>
                </a:cxn>
                <a:cxn ang="0">
                  <a:pos x="124" y="35"/>
                </a:cxn>
                <a:cxn ang="0">
                  <a:pos x="120" y="46"/>
                </a:cxn>
                <a:cxn ang="0">
                  <a:pos x="119" y="47"/>
                </a:cxn>
                <a:cxn ang="0">
                  <a:pos x="10" y="47"/>
                </a:cxn>
              </a:cxnLst>
              <a:rect l="0" t="0" r="r" b="b"/>
              <a:pathLst>
                <a:path w="126" h="48">
                  <a:moveTo>
                    <a:pt x="10" y="47"/>
                  </a:moveTo>
                  <a:lnTo>
                    <a:pt x="5" y="47"/>
                  </a:lnTo>
                  <a:lnTo>
                    <a:pt x="5" y="46"/>
                  </a:lnTo>
                  <a:lnTo>
                    <a:pt x="1" y="35"/>
                  </a:lnTo>
                  <a:lnTo>
                    <a:pt x="0" y="23"/>
                  </a:lnTo>
                  <a:lnTo>
                    <a:pt x="1" y="12"/>
                  </a:lnTo>
                  <a:lnTo>
                    <a:pt x="5" y="1"/>
                  </a:lnTo>
                  <a:lnTo>
                    <a:pt x="6" y="0"/>
                  </a:lnTo>
                  <a:lnTo>
                    <a:pt x="7" y="0"/>
                  </a:lnTo>
                  <a:lnTo>
                    <a:pt x="8" y="0"/>
                  </a:lnTo>
                  <a:lnTo>
                    <a:pt x="9" y="0"/>
                  </a:lnTo>
                  <a:lnTo>
                    <a:pt x="10" y="0"/>
                  </a:lnTo>
                  <a:lnTo>
                    <a:pt x="9" y="3"/>
                  </a:lnTo>
                  <a:lnTo>
                    <a:pt x="6" y="12"/>
                  </a:lnTo>
                  <a:lnTo>
                    <a:pt x="4" y="23"/>
                  </a:lnTo>
                  <a:lnTo>
                    <a:pt x="6" y="34"/>
                  </a:lnTo>
                  <a:lnTo>
                    <a:pt x="9" y="44"/>
                  </a:lnTo>
                  <a:lnTo>
                    <a:pt x="10" y="47"/>
                  </a:lnTo>
                  <a:lnTo>
                    <a:pt x="119" y="47"/>
                  </a:lnTo>
                  <a:lnTo>
                    <a:pt x="115" y="47"/>
                  </a:lnTo>
                  <a:lnTo>
                    <a:pt x="115" y="44"/>
                  </a:lnTo>
                  <a:lnTo>
                    <a:pt x="119" y="34"/>
                  </a:lnTo>
                  <a:lnTo>
                    <a:pt x="120" y="23"/>
                  </a:lnTo>
                  <a:lnTo>
                    <a:pt x="125" y="23"/>
                  </a:lnTo>
                  <a:lnTo>
                    <a:pt x="124" y="12"/>
                  </a:lnTo>
                  <a:lnTo>
                    <a:pt x="120" y="1"/>
                  </a:lnTo>
                  <a:lnTo>
                    <a:pt x="119" y="1"/>
                  </a:lnTo>
                  <a:lnTo>
                    <a:pt x="118" y="1"/>
                  </a:lnTo>
                  <a:lnTo>
                    <a:pt x="117" y="1"/>
                  </a:lnTo>
                  <a:lnTo>
                    <a:pt x="115" y="1"/>
                  </a:lnTo>
                  <a:lnTo>
                    <a:pt x="115" y="1"/>
                  </a:lnTo>
                  <a:lnTo>
                    <a:pt x="115" y="3"/>
                  </a:lnTo>
                  <a:lnTo>
                    <a:pt x="119" y="12"/>
                  </a:lnTo>
                  <a:lnTo>
                    <a:pt x="120" y="23"/>
                  </a:lnTo>
                  <a:lnTo>
                    <a:pt x="125" y="23"/>
                  </a:lnTo>
                  <a:lnTo>
                    <a:pt x="124" y="35"/>
                  </a:lnTo>
                  <a:lnTo>
                    <a:pt x="120" y="46"/>
                  </a:lnTo>
                  <a:lnTo>
                    <a:pt x="119" y="47"/>
                  </a:lnTo>
                  <a:lnTo>
                    <a:pt x="10" y="47"/>
                  </a:lnTo>
                </a:path>
              </a:pathLst>
            </a:custGeom>
            <a:solidFill>
              <a:srgbClr val="8F8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82" name="Freeform 74"/>
            <p:cNvSpPr>
              <a:spLocks/>
            </p:cNvSpPr>
            <p:nvPr/>
          </p:nvSpPr>
          <p:spPr bwMode="auto">
            <a:xfrm>
              <a:off x="3580" y="2809"/>
              <a:ext cx="133" cy="263"/>
            </a:xfrm>
            <a:custGeom>
              <a:avLst/>
              <a:gdLst/>
              <a:ahLst/>
              <a:cxnLst>
                <a:cxn ang="0">
                  <a:pos x="10" y="47"/>
                </a:cxn>
                <a:cxn ang="0">
                  <a:pos x="5" y="47"/>
                </a:cxn>
                <a:cxn ang="0">
                  <a:pos x="5" y="44"/>
                </a:cxn>
                <a:cxn ang="0">
                  <a:pos x="1" y="34"/>
                </a:cxn>
                <a:cxn ang="0">
                  <a:pos x="0" y="23"/>
                </a:cxn>
                <a:cxn ang="0">
                  <a:pos x="1" y="12"/>
                </a:cxn>
                <a:cxn ang="0">
                  <a:pos x="5" y="2"/>
                </a:cxn>
                <a:cxn ang="0">
                  <a:pos x="6" y="0"/>
                </a:cxn>
                <a:cxn ang="0">
                  <a:pos x="7" y="0"/>
                </a:cxn>
                <a:cxn ang="0">
                  <a:pos x="8" y="1"/>
                </a:cxn>
                <a:cxn ang="0">
                  <a:pos x="9" y="1"/>
                </a:cxn>
                <a:cxn ang="0">
                  <a:pos x="10" y="1"/>
                </a:cxn>
                <a:cxn ang="0">
                  <a:pos x="9" y="4"/>
                </a:cxn>
                <a:cxn ang="0">
                  <a:pos x="5" y="13"/>
                </a:cxn>
                <a:cxn ang="0">
                  <a:pos x="4" y="23"/>
                </a:cxn>
                <a:cxn ang="0">
                  <a:pos x="5" y="34"/>
                </a:cxn>
                <a:cxn ang="0">
                  <a:pos x="9" y="43"/>
                </a:cxn>
                <a:cxn ang="0">
                  <a:pos x="10" y="47"/>
                </a:cxn>
                <a:cxn ang="0">
                  <a:pos x="111" y="47"/>
                </a:cxn>
                <a:cxn ang="0">
                  <a:pos x="107" y="47"/>
                </a:cxn>
                <a:cxn ang="0">
                  <a:pos x="108" y="43"/>
                </a:cxn>
                <a:cxn ang="0">
                  <a:pos x="111" y="34"/>
                </a:cxn>
                <a:cxn ang="0">
                  <a:pos x="113" y="23"/>
                </a:cxn>
                <a:cxn ang="0">
                  <a:pos x="117" y="23"/>
                </a:cxn>
                <a:cxn ang="0">
                  <a:pos x="116" y="12"/>
                </a:cxn>
                <a:cxn ang="0">
                  <a:pos x="112" y="2"/>
                </a:cxn>
                <a:cxn ang="0">
                  <a:pos x="111" y="1"/>
                </a:cxn>
                <a:cxn ang="0">
                  <a:pos x="109" y="1"/>
                </a:cxn>
                <a:cxn ang="0">
                  <a:pos x="108" y="2"/>
                </a:cxn>
                <a:cxn ang="0">
                  <a:pos x="107" y="3"/>
                </a:cxn>
                <a:cxn ang="0">
                  <a:pos x="108" y="4"/>
                </a:cxn>
                <a:cxn ang="0">
                  <a:pos x="111" y="13"/>
                </a:cxn>
                <a:cxn ang="0">
                  <a:pos x="113" y="23"/>
                </a:cxn>
                <a:cxn ang="0">
                  <a:pos x="117" y="23"/>
                </a:cxn>
                <a:cxn ang="0">
                  <a:pos x="116" y="34"/>
                </a:cxn>
                <a:cxn ang="0">
                  <a:pos x="112" y="44"/>
                </a:cxn>
                <a:cxn ang="0">
                  <a:pos x="111" y="47"/>
                </a:cxn>
                <a:cxn ang="0">
                  <a:pos x="10" y="47"/>
                </a:cxn>
              </a:cxnLst>
              <a:rect l="0" t="0" r="r" b="b"/>
              <a:pathLst>
                <a:path w="118" h="48">
                  <a:moveTo>
                    <a:pt x="10" y="47"/>
                  </a:moveTo>
                  <a:lnTo>
                    <a:pt x="5" y="47"/>
                  </a:lnTo>
                  <a:lnTo>
                    <a:pt x="5" y="44"/>
                  </a:lnTo>
                  <a:lnTo>
                    <a:pt x="1" y="34"/>
                  </a:lnTo>
                  <a:lnTo>
                    <a:pt x="0" y="23"/>
                  </a:lnTo>
                  <a:lnTo>
                    <a:pt x="1" y="12"/>
                  </a:lnTo>
                  <a:lnTo>
                    <a:pt x="5" y="2"/>
                  </a:lnTo>
                  <a:lnTo>
                    <a:pt x="6" y="0"/>
                  </a:lnTo>
                  <a:lnTo>
                    <a:pt x="7" y="0"/>
                  </a:lnTo>
                  <a:lnTo>
                    <a:pt x="8" y="1"/>
                  </a:lnTo>
                  <a:lnTo>
                    <a:pt x="9" y="1"/>
                  </a:lnTo>
                  <a:lnTo>
                    <a:pt x="10" y="1"/>
                  </a:lnTo>
                  <a:lnTo>
                    <a:pt x="9" y="4"/>
                  </a:lnTo>
                  <a:lnTo>
                    <a:pt x="5" y="13"/>
                  </a:lnTo>
                  <a:lnTo>
                    <a:pt x="4" y="23"/>
                  </a:lnTo>
                  <a:lnTo>
                    <a:pt x="5" y="34"/>
                  </a:lnTo>
                  <a:lnTo>
                    <a:pt x="9" y="43"/>
                  </a:lnTo>
                  <a:lnTo>
                    <a:pt x="10" y="47"/>
                  </a:lnTo>
                  <a:lnTo>
                    <a:pt x="111" y="47"/>
                  </a:lnTo>
                  <a:lnTo>
                    <a:pt x="107" y="47"/>
                  </a:lnTo>
                  <a:lnTo>
                    <a:pt x="108" y="43"/>
                  </a:lnTo>
                  <a:lnTo>
                    <a:pt x="111" y="34"/>
                  </a:lnTo>
                  <a:lnTo>
                    <a:pt x="113" y="23"/>
                  </a:lnTo>
                  <a:lnTo>
                    <a:pt x="117" y="23"/>
                  </a:lnTo>
                  <a:lnTo>
                    <a:pt x="116" y="12"/>
                  </a:lnTo>
                  <a:lnTo>
                    <a:pt x="112" y="2"/>
                  </a:lnTo>
                  <a:lnTo>
                    <a:pt x="111" y="1"/>
                  </a:lnTo>
                  <a:lnTo>
                    <a:pt x="109" y="1"/>
                  </a:lnTo>
                  <a:lnTo>
                    <a:pt x="108" y="2"/>
                  </a:lnTo>
                  <a:lnTo>
                    <a:pt x="107" y="3"/>
                  </a:lnTo>
                  <a:lnTo>
                    <a:pt x="108" y="4"/>
                  </a:lnTo>
                  <a:lnTo>
                    <a:pt x="111" y="13"/>
                  </a:lnTo>
                  <a:lnTo>
                    <a:pt x="113" y="23"/>
                  </a:lnTo>
                  <a:lnTo>
                    <a:pt x="117" y="23"/>
                  </a:lnTo>
                  <a:lnTo>
                    <a:pt x="116" y="34"/>
                  </a:lnTo>
                  <a:lnTo>
                    <a:pt x="112" y="44"/>
                  </a:lnTo>
                  <a:lnTo>
                    <a:pt x="111" y="47"/>
                  </a:lnTo>
                  <a:lnTo>
                    <a:pt x="10" y="47"/>
                  </a:lnTo>
                </a:path>
              </a:pathLst>
            </a:custGeom>
            <a:solidFill>
              <a:srgbClr val="9494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83" name="Freeform 75"/>
            <p:cNvSpPr>
              <a:spLocks/>
            </p:cNvSpPr>
            <p:nvPr/>
          </p:nvSpPr>
          <p:spPr bwMode="auto">
            <a:xfrm>
              <a:off x="3584" y="2810"/>
              <a:ext cx="133" cy="263"/>
            </a:xfrm>
            <a:custGeom>
              <a:avLst/>
              <a:gdLst/>
              <a:ahLst/>
              <a:cxnLst>
                <a:cxn ang="0">
                  <a:pos x="10" y="46"/>
                </a:cxn>
                <a:cxn ang="0">
                  <a:pos x="6" y="46"/>
                </a:cxn>
                <a:cxn ang="0">
                  <a:pos x="4" y="42"/>
                </a:cxn>
                <a:cxn ang="0">
                  <a:pos x="1" y="33"/>
                </a:cxn>
                <a:cxn ang="0">
                  <a:pos x="0" y="22"/>
                </a:cxn>
                <a:cxn ang="0">
                  <a:pos x="1" y="12"/>
                </a:cxn>
                <a:cxn ang="0">
                  <a:pos x="4" y="3"/>
                </a:cxn>
                <a:cxn ang="0">
                  <a:pos x="5" y="0"/>
                </a:cxn>
                <a:cxn ang="0">
                  <a:pos x="7" y="1"/>
                </a:cxn>
                <a:cxn ang="0">
                  <a:pos x="7" y="2"/>
                </a:cxn>
                <a:cxn ang="0">
                  <a:pos x="8" y="2"/>
                </a:cxn>
                <a:cxn ang="0">
                  <a:pos x="8" y="4"/>
                </a:cxn>
                <a:cxn ang="0">
                  <a:pos x="5" y="12"/>
                </a:cxn>
                <a:cxn ang="0">
                  <a:pos x="4" y="22"/>
                </a:cxn>
                <a:cxn ang="0">
                  <a:pos x="5" y="32"/>
                </a:cxn>
                <a:cxn ang="0">
                  <a:pos x="8" y="41"/>
                </a:cxn>
                <a:cxn ang="0">
                  <a:pos x="10" y="46"/>
                </a:cxn>
                <a:cxn ang="0">
                  <a:pos x="102" y="46"/>
                </a:cxn>
                <a:cxn ang="0">
                  <a:pos x="99" y="46"/>
                </a:cxn>
                <a:cxn ang="0">
                  <a:pos x="100" y="41"/>
                </a:cxn>
                <a:cxn ang="0">
                  <a:pos x="104" y="32"/>
                </a:cxn>
                <a:cxn ang="0">
                  <a:pos x="105" y="22"/>
                </a:cxn>
                <a:cxn ang="0">
                  <a:pos x="109" y="22"/>
                </a:cxn>
                <a:cxn ang="0">
                  <a:pos x="108" y="12"/>
                </a:cxn>
                <a:cxn ang="0">
                  <a:pos x="105" y="3"/>
                </a:cxn>
                <a:cxn ang="0">
                  <a:pos x="104" y="2"/>
                </a:cxn>
                <a:cxn ang="0">
                  <a:pos x="103" y="2"/>
                </a:cxn>
                <a:cxn ang="0">
                  <a:pos x="102" y="3"/>
                </a:cxn>
                <a:cxn ang="0">
                  <a:pos x="102" y="4"/>
                </a:cxn>
                <a:cxn ang="0">
                  <a:pos x="102" y="12"/>
                </a:cxn>
                <a:cxn ang="0">
                  <a:pos x="104" y="12"/>
                </a:cxn>
                <a:cxn ang="0">
                  <a:pos x="105" y="22"/>
                </a:cxn>
                <a:cxn ang="0">
                  <a:pos x="109" y="22"/>
                </a:cxn>
                <a:cxn ang="0">
                  <a:pos x="108" y="33"/>
                </a:cxn>
                <a:cxn ang="0">
                  <a:pos x="105" y="42"/>
                </a:cxn>
                <a:cxn ang="0">
                  <a:pos x="102" y="46"/>
                </a:cxn>
                <a:cxn ang="0">
                  <a:pos x="10" y="46"/>
                </a:cxn>
              </a:cxnLst>
              <a:rect l="0" t="0" r="r" b="b"/>
              <a:pathLst>
                <a:path w="110" h="47">
                  <a:moveTo>
                    <a:pt x="10" y="46"/>
                  </a:moveTo>
                  <a:lnTo>
                    <a:pt x="6" y="46"/>
                  </a:lnTo>
                  <a:lnTo>
                    <a:pt x="4" y="42"/>
                  </a:lnTo>
                  <a:lnTo>
                    <a:pt x="1" y="33"/>
                  </a:lnTo>
                  <a:lnTo>
                    <a:pt x="0" y="22"/>
                  </a:lnTo>
                  <a:lnTo>
                    <a:pt x="1" y="12"/>
                  </a:lnTo>
                  <a:lnTo>
                    <a:pt x="4" y="3"/>
                  </a:lnTo>
                  <a:lnTo>
                    <a:pt x="5" y="0"/>
                  </a:lnTo>
                  <a:lnTo>
                    <a:pt x="7" y="1"/>
                  </a:lnTo>
                  <a:lnTo>
                    <a:pt x="7" y="2"/>
                  </a:lnTo>
                  <a:lnTo>
                    <a:pt x="8" y="2"/>
                  </a:lnTo>
                  <a:lnTo>
                    <a:pt x="8" y="4"/>
                  </a:lnTo>
                  <a:lnTo>
                    <a:pt x="5" y="12"/>
                  </a:lnTo>
                  <a:lnTo>
                    <a:pt x="4" y="22"/>
                  </a:lnTo>
                  <a:lnTo>
                    <a:pt x="5" y="32"/>
                  </a:lnTo>
                  <a:lnTo>
                    <a:pt x="8" y="41"/>
                  </a:lnTo>
                  <a:lnTo>
                    <a:pt x="10" y="46"/>
                  </a:lnTo>
                  <a:lnTo>
                    <a:pt x="102" y="46"/>
                  </a:lnTo>
                  <a:lnTo>
                    <a:pt x="99" y="46"/>
                  </a:lnTo>
                  <a:lnTo>
                    <a:pt x="100" y="41"/>
                  </a:lnTo>
                  <a:lnTo>
                    <a:pt x="104" y="32"/>
                  </a:lnTo>
                  <a:lnTo>
                    <a:pt x="105" y="22"/>
                  </a:lnTo>
                  <a:lnTo>
                    <a:pt x="109" y="22"/>
                  </a:lnTo>
                  <a:lnTo>
                    <a:pt x="108" y="12"/>
                  </a:lnTo>
                  <a:lnTo>
                    <a:pt x="105" y="3"/>
                  </a:lnTo>
                  <a:lnTo>
                    <a:pt x="104" y="2"/>
                  </a:lnTo>
                  <a:lnTo>
                    <a:pt x="103" y="2"/>
                  </a:lnTo>
                  <a:lnTo>
                    <a:pt x="102" y="3"/>
                  </a:lnTo>
                  <a:lnTo>
                    <a:pt x="102" y="4"/>
                  </a:lnTo>
                  <a:lnTo>
                    <a:pt x="102" y="12"/>
                  </a:lnTo>
                  <a:lnTo>
                    <a:pt x="104" y="12"/>
                  </a:lnTo>
                  <a:lnTo>
                    <a:pt x="105" y="22"/>
                  </a:lnTo>
                  <a:lnTo>
                    <a:pt x="109" y="22"/>
                  </a:lnTo>
                  <a:lnTo>
                    <a:pt x="108" y="33"/>
                  </a:lnTo>
                  <a:lnTo>
                    <a:pt x="105" y="42"/>
                  </a:lnTo>
                  <a:lnTo>
                    <a:pt x="102" y="46"/>
                  </a:lnTo>
                  <a:lnTo>
                    <a:pt x="10" y="46"/>
                  </a:lnTo>
                </a:path>
              </a:pathLst>
            </a:custGeom>
            <a:solidFill>
              <a:srgbClr val="9999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84" name="Freeform 76"/>
            <p:cNvSpPr>
              <a:spLocks/>
            </p:cNvSpPr>
            <p:nvPr/>
          </p:nvSpPr>
          <p:spPr bwMode="auto">
            <a:xfrm>
              <a:off x="3587" y="2814"/>
              <a:ext cx="133" cy="263"/>
            </a:xfrm>
            <a:custGeom>
              <a:avLst/>
              <a:gdLst/>
              <a:ahLst/>
              <a:cxnLst>
                <a:cxn ang="0">
                  <a:pos x="11" y="42"/>
                </a:cxn>
                <a:cxn ang="0">
                  <a:pos x="7" y="42"/>
                </a:cxn>
                <a:cxn ang="0">
                  <a:pos x="5" y="37"/>
                </a:cxn>
                <a:cxn ang="0">
                  <a:pos x="2" y="28"/>
                </a:cxn>
                <a:cxn ang="0">
                  <a:pos x="0" y="18"/>
                </a:cxn>
                <a:cxn ang="0">
                  <a:pos x="2" y="9"/>
                </a:cxn>
                <a:cxn ang="0">
                  <a:pos x="5" y="0"/>
                </a:cxn>
                <a:cxn ang="0">
                  <a:pos x="5" y="15"/>
                </a:cxn>
                <a:cxn ang="0">
                  <a:pos x="5" y="18"/>
                </a:cxn>
                <a:cxn ang="0">
                  <a:pos x="5" y="23"/>
                </a:cxn>
                <a:cxn ang="0">
                  <a:pos x="5" y="29"/>
                </a:cxn>
                <a:cxn ang="0">
                  <a:pos x="5" y="28"/>
                </a:cxn>
                <a:cxn ang="0">
                  <a:pos x="6" y="28"/>
                </a:cxn>
                <a:cxn ang="0">
                  <a:pos x="9" y="35"/>
                </a:cxn>
                <a:cxn ang="0">
                  <a:pos x="11" y="42"/>
                </a:cxn>
                <a:cxn ang="0">
                  <a:pos x="95" y="42"/>
                </a:cxn>
                <a:cxn ang="0">
                  <a:pos x="91" y="42"/>
                </a:cxn>
                <a:cxn ang="0">
                  <a:pos x="94" y="35"/>
                </a:cxn>
                <a:cxn ang="0">
                  <a:pos x="97" y="27"/>
                </a:cxn>
                <a:cxn ang="0">
                  <a:pos x="98" y="27"/>
                </a:cxn>
                <a:cxn ang="0">
                  <a:pos x="99" y="28"/>
                </a:cxn>
                <a:cxn ang="0">
                  <a:pos x="99" y="29"/>
                </a:cxn>
                <a:cxn ang="0">
                  <a:pos x="99" y="18"/>
                </a:cxn>
                <a:cxn ang="0">
                  <a:pos x="102" y="18"/>
                </a:cxn>
                <a:cxn ang="0">
                  <a:pos x="101" y="28"/>
                </a:cxn>
                <a:cxn ang="0">
                  <a:pos x="98" y="37"/>
                </a:cxn>
                <a:cxn ang="0">
                  <a:pos x="95" y="42"/>
                </a:cxn>
                <a:cxn ang="0">
                  <a:pos x="99" y="6"/>
                </a:cxn>
                <a:cxn ang="0">
                  <a:pos x="99" y="18"/>
                </a:cxn>
                <a:cxn ang="0">
                  <a:pos x="102" y="18"/>
                </a:cxn>
                <a:cxn ang="0">
                  <a:pos x="101" y="9"/>
                </a:cxn>
                <a:cxn ang="0">
                  <a:pos x="99" y="6"/>
                </a:cxn>
                <a:cxn ang="0">
                  <a:pos x="11" y="42"/>
                </a:cxn>
              </a:cxnLst>
              <a:rect l="0" t="0" r="r" b="b"/>
              <a:pathLst>
                <a:path w="103" h="43">
                  <a:moveTo>
                    <a:pt x="11" y="42"/>
                  </a:moveTo>
                  <a:lnTo>
                    <a:pt x="7" y="42"/>
                  </a:lnTo>
                  <a:lnTo>
                    <a:pt x="5" y="37"/>
                  </a:lnTo>
                  <a:lnTo>
                    <a:pt x="2" y="28"/>
                  </a:lnTo>
                  <a:lnTo>
                    <a:pt x="0" y="18"/>
                  </a:lnTo>
                  <a:lnTo>
                    <a:pt x="2" y="9"/>
                  </a:lnTo>
                  <a:lnTo>
                    <a:pt x="5" y="0"/>
                  </a:lnTo>
                  <a:lnTo>
                    <a:pt x="5" y="15"/>
                  </a:lnTo>
                  <a:lnTo>
                    <a:pt x="5" y="18"/>
                  </a:lnTo>
                  <a:lnTo>
                    <a:pt x="5" y="23"/>
                  </a:lnTo>
                  <a:lnTo>
                    <a:pt x="5" y="29"/>
                  </a:lnTo>
                  <a:lnTo>
                    <a:pt x="5" y="28"/>
                  </a:lnTo>
                  <a:lnTo>
                    <a:pt x="6" y="28"/>
                  </a:lnTo>
                  <a:lnTo>
                    <a:pt x="9" y="35"/>
                  </a:lnTo>
                  <a:lnTo>
                    <a:pt x="11" y="42"/>
                  </a:lnTo>
                  <a:lnTo>
                    <a:pt x="95" y="42"/>
                  </a:lnTo>
                  <a:lnTo>
                    <a:pt x="91" y="42"/>
                  </a:lnTo>
                  <a:lnTo>
                    <a:pt x="94" y="35"/>
                  </a:lnTo>
                  <a:lnTo>
                    <a:pt x="97" y="27"/>
                  </a:lnTo>
                  <a:lnTo>
                    <a:pt x="98" y="27"/>
                  </a:lnTo>
                  <a:lnTo>
                    <a:pt x="99" y="28"/>
                  </a:lnTo>
                  <a:lnTo>
                    <a:pt x="99" y="29"/>
                  </a:lnTo>
                  <a:lnTo>
                    <a:pt x="99" y="18"/>
                  </a:lnTo>
                  <a:lnTo>
                    <a:pt x="102" y="18"/>
                  </a:lnTo>
                  <a:lnTo>
                    <a:pt x="101" y="28"/>
                  </a:lnTo>
                  <a:lnTo>
                    <a:pt x="98" y="37"/>
                  </a:lnTo>
                  <a:lnTo>
                    <a:pt x="95" y="42"/>
                  </a:lnTo>
                  <a:lnTo>
                    <a:pt x="99" y="6"/>
                  </a:lnTo>
                  <a:lnTo>
                    <a:pt x="99" y="18"/>
                  </a:lnTo>
                  <a:lnTo>
                    <a:pt x="102" y="18"/>
                  </a:lnTo>
                  <a:lnTo>
                    <a:pt x="101" y="9"/>
                  </a:lnTo>
                  <a:lnTo>
                    <a:pt x="99" y="6"/>
                  </a:lnTo>
                  <a:lnTo>
                    <a:pt x="11" y="42"/>
                  </a:lnTo>
                </a:path>
              </a:pathLst>
            </a:custGeom>
            <a:solidFill>
              <a:srgbClr val="9E9E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85" name="Freeform 77"/>
            <p:cNvSpPr>
              <a:spLocks/>
            </p:cNvSpPr>
            <p:nvPr/>
          </p:nvSpPr>
          <p:spPr bwMode="auto">
            <a:xfrm>
              <a:off x="3591" y="2825"/>
              <a:ext cx="133" cy="263"/>
            </a:xfrm>
            <a:custGeom>
              <a:avLst/>
              <a:gdLst/>
              <a:ahLst/>
              <a:cxnLst>
                <a:cxn ang="0">
                  <a:pos x="11" y="31"/>
                </a:cxn>
                <a:cxn ang="0">
                  <a:pos x="8" y="31"/>
                </a:cxn>
                <a:cxn ang="0">
                  <a:pos x="4" y="24"/>
                </a:cxn>
                <a:cxn ang="0">
                  <a:pos x="1" y="18"/>
                </a:cxn>
                <a:cxn ang="0">
                  <a:pos x="3" y="17"/>
                </a:cxn>
                <a:cxn ang="0">
                  <a:pos x="5" y="17"/>
                </a:cxn>
                <a:cxn ang="0">
                  <a:pos x="8" y="23"/>
                </a:cxn>
                <a:cxn ang="0">
                  <a:pos x="11" y="30"/>
                </a:cxn>
                <a:cxn ang="0">
                  <a:pos x="11" y="31"/>
                </a:cxn>
                <a:cxn ang="0">
                  <a:pos x="86" y="31"/>
                </a:cxn>
                <a:cxn ang="0">
                  <a:pos x="83" y="31"/>
                </a:cxn>
                <a:cxn ang="0">
                  <a:pos x="84" y="30"/>
                </a:cxn>
                <a:cxn ang="0">
                  <a:pos x="86" y="23"/>
                </a:cxn>
                <a:cxn ang="0">
                  <a:pos x="90" y="16"/>
                </a:cxn>
                <a:cxn ang="0">
                  <a:pos x="90" y="15"/>
                </a:cxn>
                <a:cxn ang="0">
                  <a:pos x="91" y="16"/>
                </a:cxn>
                <a:cxn ang="0">
                  <a:pos x="93" y="17"/>
                </a:cxn>
                <a:cxn ang="0">
                  <a:pos x="91" y="24"/>
                </a:cxn>
                <a:cxn ang="0">
                  <a:pos x="86" y="31"/>
                </a:cxn>
                <a:cxn ang="0">
                  <a:pos x="1" y="1"/>
                </a:cxn>
                <a:cxn ang="0">
                  <a:pos x="1" y="17"/>
                </a:cxn>
                <a:cxn ang="0">
                  <a:pos x="0" y="8"/>
                </a:cxn>
                <a:cxn ang="0">
                  <a:pos x="1" y="0"/>
                </a:cxn>
                <a:cxn ang="0">
                  <a:pos x="1" y="1"/>
                </a:cxn>
                <a:cxn ang="0">
                  <a:pos x="11" y="31"/>
                </a:cxn>
              </a:cxnLst>
              <a:rect l="0" t="0" r="r" b="b"/>
              <a:pathLst>
                <a:path w="94" h="32">
                  <a:moveTo>
                    <a:pt x="11" y="31"/>
                  </a:moveTo>
                  <a:lnTo>
                    <a:pt x="8" y="31"/>
                  </a:lnTo>
                  <a:lnTo>
                    <a:pt x="4" y="24"/>
                  </a:lnTo>
                  <a:lnTo>
                    <a:pt x="1" y="18"/>
                  </a:lnTo>
                  <a:lnTo>
                    <a:pt x="3" y="17"/>
                  </a:lnTo>
                  <a:lnTo>
                    <a:pt x="5" y="17"/>
                  </a:lnTo>
                  <a:lnTo>
                    <a:pt x="8" y="23"/>
                  </a:lnTo>
                  <a:lnTo>
                    <a:pt x="11" y="30"/>
                  </a:lnTo>
                  <a:lnTo>
                    <a:pt x="11" y="31"/>
                  </a:lnTo>
                  <a:lnTo>
                    <a:pt x="86" y="31"/>
                  </a:lnTo>
                  <a:lnTo>
                    <a:pt x="83" y="31"/>
                  </a:lnTo>
                  <a:lnTo>
                    <a:pt x="84" y="30"/>
                  </a:lnTo>
                  <a:lnTo>
                    <a:pt x="86" y="23"/>
                  </a:lnTo>
                  <a:lnTo>
                    <a:pt x="90" y="16"/>
                  </a:lnTo>
                  <a:lnTo>
                    <a:pt x="90" y="15"/>
                  </a:lnTo>
                  <a:lnTo>
                    <a:pt x="91" y="16"/>
                  </a:lnTo>
                  <a:lnTo>
                    <a:pt x="93" y="17"/>
                  </a:lnTo>
                  <a:lnTo>
                    <a:pt x="91" y="24"/>
                  </a:lnTo>
                  <a:lnTo>
                    <a:pt x="86" y="31"/>
                  </a:lnTo>
                  <a:lnTo>
                    <a:pt x="1" y="1"/>
                  </a:lnTo>
                  <a:lnTo>
                    <a:pt x="1" y="17"/>
                  </a:lnTo>
                  <a:lnTo>
                    <a:pt x="0" y="8"/>
                  </a:lnTo>
                  <a:lnTo>
                    <a:pt x="1" y="0"/>
                  </a:lnTo>
                  <a:lnTo>
                    <a:pt x="1" y="1"/>
                  </a:lnTo>
                  <a:lnTo>
                    <a:pt x="11" y="31"/>
                  </a:lnTo>
                </a:path>
              </a:pathLst>
            </a:custGeom>
            <a:solidFill>
              <a:srgbClr val="A3A3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86" name="Freeform 78"/>
            <p:cNvSpPr>
              <a:spLocks/>
            </p:cNvSpPr>
            <p:nvPr/>
          </p:nvSpPr>
          <p:spPr bwMode="auto">
            <a:xfrm>
              <a:off x="3595" y="2843"/>
              <a:ext cx="133" cy="263"/>
            </a:xfrm>
            <a:custGeom>
              <a:avLst/>
              <a:gdLst/>
              <a:ahLst/>
              <a:cxnLst>
                <a:cxn ang="0">
                  <a:pos x="13" y="13"/>
                </a:cxn>
                <a:cxn ang="0">
                  <a:pos x="7" y="12"/>
                </a:cxn>
                <a:cxn ang="0">
                  <a:pos x="4" y="7"/>
                </a:cxn>
                <a:cxn ang="0">
                  <a:pos x="1" y="1"/>
                </a:cxn>
                <a:cxn ang="0">
                  <a:pos x="0" y="1"/>
                </a:cxn>
                <a:cxn ang="0">
                  <a:pos x="1" y="1"/>
                </a:cxn>
                <a:cxn ang="0">
                  <a:pos x="3" y="0"/>
                </a:cxn>
                <a:cxn ang="0">
                  <a:pos x="4" y="0"/>
                </a:cxn>
                <a:cxn ang="0">
                  <a:pos x="5" y="0"/>
                </a:cxn>
                <a:cxn ang="0">
                  <a:pos x="7" y="5"/>
                </a:cxn>
                <a:cxn ang="0">
                  <a:pos x="10" y="11"/>
                </a:cxn>
                <a:cxn ang="0">
                  <a:pos x="13" y="13"/>
                </a:cxn>
                <a:cxn ang="0">
                  <a:pos x="79" y="13"/>
                </a:cxn>
                <a:cxn ang="0">
                  <a:pos x="74" y="13"/>
                </a:cxn>
                <a:cxn ang="0">
                  <a:pos x="76" y="11"/>
                </a:cxn>
                <a:cxn ang="0">
                  <a:pos x="79" y="5"/>
                </a:cxn>
                <a:cxn ang="0">
                  <a:pos x="82" y="0"/>
                </a:cxn>
                <a:cxn ang="0">
                  <a:pos x="83" y="0"/>
                </a:cxn>
                <a:cxn ang="0">
                  <a:pos x="84" y="0"/>
                </a:cxn>
                <a:cxn ang="0">
                  <a:pos x="85" y="0"/>
                </a:cxn>
                <a:cxn ang="0">
                  <a:pos x="86" y="1"/>
                </a:cxn>
                <a:cxn ang="0">
                  <a:pos x="86" y="1"/>
                </a:cxn>
                <a:cxn ang="0">
                  <a:pos x="83" y="7"/>
                </a:cxn>
                <a:cxn ang="0">
                  <a:pos x="79" y="12"/>
                </a:cxn>
                <a:cxn ang="0">
                  <a:pos x="79" y="13"/>
                </a:cxn>
                <a:cxn ang="0">
                  <a:pos x="13" y="13"/>
                </a:cxn>
              </a:cxnLst>
              <a:rect l="0" t="0" r="r" b="b"/>
              <a:pathLst>
                <a:path w="87" h="14">
                  <a:moveTo>
                    <a:pt x="13" y="13"/>
                  </a:moveTo>
                  <a:lnTo>
                    <a:pt x="7" y="12"/>
                  </a:lnTo>
                  <a:lnTo>
                    <a:pt x="4" y="7"/>
                  </a:lnTo>
                  <a:lnTo>
                    <a:pt x="1" y="1"/>
                  </a:lnTo>
                  <a:lnTo>
                    <a:pt x="0" y="1"/>
                  </a:lnTo>
                  <a:lnTo>
                    <a:pt x="1" y="1"/>
                  </a:lnTo>
                  <a:lnTo>
                    <a:pt x="3" y="0"/>
                  </a:lnTo>
                  <a:lnTo>
                    <a:pt x="4" y="0"/>
                  </a:lnTo>
                  <a:lnTo>
                    <a:pt x="5" y="0"/>
                  </a:lnTo>
                  <a:lnTo>
                    <a:pt x="7" y="5"/>
                  </a:lnTo>
                  <a:lnTo>
                    <a:pt x="10" y="11"/>
                  </a:lnTo>
                  <a:lnTo>
                    <a:pt x="13" y="13"/>
                  </a:lnTo>
                  <a:lnTo>
                    <a:pt x="79" y="13"/>
                  </a:lnTo>
                  <a:lnTo>
                    <a:pt x="74" y="13"/>
                  </a:lnTo>
                  <a:lnTo>
                    <a:pt x="76" y="11"/>
                  </a:lnTo>
                  <a:lnTo>
                    <a:pt x="79" y="5"/>
                  </a:lnTo>
                  <a:lnTo>
                    <a:pt x="82" y="0"/>
                  </a:lnTo>
                  <a:lnTo>
                    <a:pt x="83" y="0"/>
                  </a:lnTo>
                  <a:lnTo>
                    <a:pt x="84" y="0"/>
                  </a:lnTo>
                  <a:lnTo>
                    <a:pt x="85" y="0"/>
                  </a:lnTo>
                  <a:lnTo>
                    <a:pt x="86" y="1"/>
                  </a:lnTo>
                  <a:lnTo>
                    <a:pt x="86" y="1"/>
                  </a:lnTo>
                  <a:lnTo>
                    <a:pt x="83" y="7"/>
                  </a:lnTo>
                  <a:lnTo>
                    <a:pt x="79" y="12"/>
                  </a:lnTo>
                  <a:lnTo>
                    <a:pt x="79" y="13"/>
                  </a:lnTo>
                  <a:lnTo>
                    <a:pt x="13" y="13"/>
                  </a:lnTo>
                </a:path>
              </a:pathLst>
            </a:custGeom>
            <a:solidFill>
              <a:srgbClr val="A8A8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87" name="Freeform 79"/>
            <p:cNvSpPr>
              <a:spLocks/>
            </p:cNvSpPr>
            <p:nvPr/>
          </p:nvSpPr>
          <p:spPr bwMode="auto">
            <a:xfrm>
              <a:off x="3599" y="2842"/>
              <a:ext cx="133" cy="263"/>
            </a:xfrm>
            <a:custGeom>
              <a:avLst/>
              <a:gdLst/>
              <a:ahLst/>
              <a:cxnLst>
                <a:cxn ang="0">
                  <a:pos x="14" y="14"/>
                </a:cxn>
                <a:cxn ang="0">
                  <a:pos x="8" y="14"/>
                </a:cxn>
                <a:cxn ang="0">
                  <a:pos x="7" y="12"/>
                </a:cxn>
                <a:cxn ang="0">
                  <a:pos x="3" y="7"/>
                </a:cxn>
                <a:cxn ang="0">
                  <a:pos x="0" y="1"/>
                </a:cxn>
                <a:cxn ang="0">
                  <a:pos x="0" y="1"/>
                </a:cxn>
                <a:cxn ang="0">
                  <a:pos x="1" y="1"/>
                </a:cxn>
                <a:cxn ang="0">
                  <a:pos x="2" y="1"/>
                </a:cxn>
                <a:cxn ang="0">
                  <a:pos x="3" y="0"/>
                </a:cxn>
                <a:cxn ang="0">
                  <a:pos x="4" y="0"/>
                </a:cxn>
                <a:cxn ang="0">
                  <a:pos x="5" y="1"/>
                </a:cxn>
                <a:cxn ang="0">
                  <a:pos x="7" y="6"/>
                </a:cxn>
                <a:cxn ang="0">
                  <a:pos x="10" y="10"/>
                </a:cxn>
                <a:cxn ang="0">
                  <a:pos x="14" y="14"/>
                </a:cxn>
                <a:cxn ang="0">
                  <a:pos x="71" y="14"/>
                </a:cxn>
                <a:cxn ang="0">
                  <a:pos x="64" y="14"/>
                </a:cxn>
                <a:cxn ang="0">
                  <a:pos x="69" y="10"/>
                </a:cxn>
                <a:cxn ang="0">
                  <a:pos x="72" y="6"/>
                </a:cxn>
                <a:cxn ang="0">
                  <a:pos x="74" y="1"/>
                </a:cxn>
                <a:cxn ang="0">
                  <a:pos x="74" y="0"/>
                </a:cxn>
                <a:cxn ang="0">
                  <a:pos x="75" y="0"/>
                </a:cxn>
                <a:cxn ang="0">
                  <a:pos x="76" y="0"/>
                </a:cxn>
                <a:cxn ang="0">
                  <a:pos x="77" y="0"/>
                </a:cxn>
                <a:cxn ang="0">
                  <a:pos x="78" y="1"/>
                </a:cxn>
                <a:cxn ang="0">
                  <a:pos x="78" y="1"/>
                </a:cxn>
                <a:cxn ang="0">
                  <a:pos x="76" y="7"/>
                </a:cxn>
                <a:cxn ang="0">
                  <a:pos x="72" y="12"/>
                </a:cxn>
                <a:cxn ang="0">
                  <a:pos x="71" y="14"/>
                </a:cxn>
                <a:cxn ang="0">
                  <a:pos x="14" y="14"/>
                </a:cxn>
              </a:cxnLst>
              <a:rect l="0" t="0" r="r" b="b"/>
              <a:pathLst>
                <a:path w="79" h="15">
                  <a:moveTo>
                    <a:pt x="14" y="14"/>
                  </a:moveTo>
                  <a:lnTo>
                    <a:pt x="8" y="14"/>
                  </a:lnTo>
                  <a:lnTo>
                    <a:pt x="7" y="12"/>
                  </a:lnTo>
                  <a:lnTo>
                    <a:pt x="3" y="7"/>
                  </a:lnTo>
                  <a:lnTo>
                    <a:pt x="0" y="1"/>
                  </a:lnTo>
                  <a:lnTo>
                    <a:pt x="0" y="1"/>
                  </a:lnTo>
                  <a:lnTo>
                    <a:pt x="1" y="1"/>
                  </a:lnTo>
                  <a:lnTo>
                    <a:pt x="2" y="1"/>
                  </a:lnTo>
                  <a:lnTo>
                    <a:pt x="3" y="0"/>
                  </a:lnTo>
                  <a:lnTo>
                    <a:pt x="4" y="0"/>
                  </a:lnTo>
                  <a:lnTo>
                    <a:pt x="5" y="1"/>
                  </a:lnTo>
                  <a:lnTo>
                    <a:pt x="7" y="6"/>
                  </a:lnTo>
                  <a:lnTo>
                    <a:pt x="10" y="10"/>
                  </a:lnTo>
                  <a:lnTo>
                    <a:pt x="14" y="14"/>
                  </a:lnTo>
                  <a:lnTo>
                    <a:pt x="71" y="14"/>
                  </a:lnTo>
                  <a:lnTo>
                    <a:pt x="64" y="14"/>
                  </a:lnTo>
                  <a:lnTo>
                    <a:pt x="69" y="10"/>
                  </a:lnTo>
                  <a:lnTo>
                    <a:pt x="72" y="6"/>
                  </a:lnTo>
                  <a:lnTo>
                    <a:pt x="74" y="1"/>
                  </a:lnTo>
                  <a:lnTo>
                    <a:pt x="74" y="0"/>
                  </a:lnTo>
                  <a:lnTo>
                    <a:pt x="75" y="0"/>
                  </a:lnTo>
                  <a:lnTo>
                    <a:pt x="76" y="0"/>
                  </a:lnTo>
                  <a:lnTo>
                    <a:pt x="77" y="0"/>
                  </a:lnTo>
                  <a:lnTo>
                    <a:pt x="78" y="1"/>
                  </a:lnTo>
                  <a:lnTo>
                    <a:pt x="78" y="1"/>
                  </a:lnTo>
                  <a:lnTo>
                    <a:pt x="76" y="7"/>
                  </a:lnTo>
                  <a:lnTo>
                    <a:pt x="72" y="12"/>
                  </a:lnTo>
                  <a:lnTo>
                    <a:pt x="71" y="14"/>
                  </a:lnTo>
                  <a:lnTo>
                    <a:pt x="14" y="14"/>
                  </a:lnTo>
                </a:path>
              </a:pathLst>
            </a:custGeom>
            <a:solidFill>
              <a:srgbClr val="B0B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88" name="Freeform 80"/>
            <p:cNvSpPr>
              <a:spLocks/>
            </p:cNvSpPr>
            <p:nvPr/>
          </p:nvSpPr>
          <p:spPr bwMode="auto">
            <a:xfrm>
              <a:off x="3603" y="2841"/>
              <a:ext cx="133" cy="263"/>
            </a:xfrm>
            <a:custGeom>
              <a:avLst/>
              <a:gdLst/>
              <a:ahLst/>
              <a:cxnLst>
                <a:cxn ang="0">
                  <a:pos x="15" y="15"/>
                </a:cxn>
                <a:cxn ang="0">
                  <a:pos x="9" y="15"/>
                </a:cxn>
                <a:cxn ang="0">
                  <a:pos x="6" y="11"/>
                </a:cxn>
                <a:cxn ang="0">
                  <a:pos x="3" y="6"/>
                </a:cxn>
                <a:cxn ang="0">
                  <a:pos x="0" y="1"/>
                </a:cxn>
                <a:cxn ang="0">
                  <a:pos x="0" y="1"/>
                </a:cxn>
                <a:cxn ang="0">
                  <a:pos x="1" y="1"/>
                </a:cxn>
                <a:cxn ang="0">
                  <a:pos x="2" y="1"/>
                </a:cxn>
                <a:cxn ang="0">
                  <a:pos x="3" y="1"/>
                </a:cxn>
                <a:cxn ang="0">
                  <a:pos x="4" y="0"/>
                </a:cxn>
                <a:cxn ang="0">
                  <a:pos x="5" y="1"/>
                </a:cxn>
                <a:cxn ang="0">
                  <a:pos x="6" y="6"/>
                </a:cxn>
                <a:cxn ang="0">
                  <a:pos x="9" y="9"/>
                </a:cxn>
                <a:cxn ang="0">
                  <a:pos x="13" y="13"/>
                </a:cxn>
                <a:cxn ang="0">
                  <a:pos x="15" y="15"/>
                </a:cxn>
                <a:cxn ang="0">
                  <a:pos x="61" y="15"/>
                </a:cxn>
                <a:cxn ang="0">
                  <a:pos x="55" y="15"/>
                </a:cxn>
                <a:cxn ang="0">
                  <a:pos x="58" y="13"/>
                </a:cxn>
                <a:cxn ang="0">
                  <a:pos x="62" y="9"/>
                </a:cxn>
                <a:cxn ang="0">
                  <a:pos x="65" y="6"/>
                </a:cxn>
                <a:cxn ang="0">
                  <a:pos x="66" y="1"/>
                </a:cxn>
                <a:cxn ang="0">
                  <a:pos x="66" y="0"/>
                </a:cxn>
                <a:cxn ang="0">
                  <a:pos x="67" y="0"/>
                </a:cxn>
                <a:cxn ang="0">
                  <a:pos x="68" y="0"/>
                </a:cxn>
                <a:cxn ang="0">
                  <a:pos x="69" y="1"/>
                </a:cxn>
                <a:cxn ang="0">
                  <a:pos x="71" y="1"/>
                </a:cxn>
                <a:cxn ang="0">
                  <a:pos x="71" y="1"/>
                </a:cxn>
                <a:cxn ang="0">
                  <a:pos x="68" y="6"/>
                </a:cxn>
                <a:cxn ang="0">
                  <a:pos x="65" y="11"/>
                </a:cxn>
                <a:cxn ang="0">
                  <a:pos x="61" y="15"/>
                </a:cxn>
                <a:cxn ang="0">
                  <a:pos x="15" y="15"/>
                </a:cxn>
              </a:cxnLst>
              <a:rect l="0" t="0" r="r" b="b"/>
              <a:pathLst>
                <a:path w="72" h="16">
                  <a:moveTo>
                    <a:pt x="15" y="15"/>
                  </a:moveTo>
                  <a:lnTo>
                    <a:pt x="9" y="15"/>
                  </a:lnTo>
                  <a:lnTo>
                    <a:pt x="6" y="11"/>
                  </a:lnTo>
                  <a:lnTo>
                    <a:pt x="3" y="6"/>
                  </a:lnTo>
                  <a:lnTo>
                    <a:pt x="0" y="1"/>
                  </a:lnTo>
                  <a:lnTo>
                    <a:pt x="0" y="1"/>
                  </a:lnTo>
                  <a:lnTo>
                    <a:pt x="1" y="1"/>
                  </a:lnTo>
                  <a:lnTo>
                    <a:pt x="2" y="1"/>
                  </a:lnTo>
                  <a:lnTo>
                    <a:pt x="3" y="1"/>
                  </a:lnTo>
                  <a:lnTo>
                    <a:pt x="4" y="0"/>
                  </a:lnTo>
                  <a:lnTo>
                    <a:pt x="5" y="1"/>
                  </a:lnTo>
                  <a:lnTo>
                    <a:pt x="6" y="6"/>
                  </a:lnTo>
                  <a:lnTo>
                    <a:pt x="9" y="9"/>
                  </a:lnTo>
                  <a:lnTo>
                    <a:pt x="13" y="13"/>
                  </a:lnTo>
                  <a:lnTo>
                    <a:pt x="15" y="15"/>
                  </a:lnTo>
                  <a:lnTo>
                    <a:pt x="61" y="15"/>
                  </a:lnTo>
                  <a:lnTo>
                    <a:pt x="55" y="15"/>
                  </a:lnTo>
                  <a:lnTo>
                    <a:pt x="58" y="13"/>
                  </a:lnTo>
                  <a:lnTo>
                    <a:pt x="62" y="9"/>
                  </a:lnTo>
                  <a:lnTo>
                    <a:pt x="65" y="6"/>
                  </a:lnTo>
                  <a:lnTo>
                    <a:pt x="66" y="1"/>
                  </a:lnTo>
                  <a:lnTo>
                    <a:pt x="66" y="0"/>
                  </a:lnTo>
                  <a:lnTo>
                    <a:pt x="67" y="0"/>
                  </a:lnTo>
                  <a:lnTo>
                    <a:pt x="68" y="0"/>
                  </a:lnTo>
                  <a:lnTo>
                    <a:pt x="69" y="1"/>
                  </a:lnTo>
                  <a:lnTo>
                    <a:pt x="71" y="1"/>
                  </a:lnTo>
                  <a:lnTo>
                    <a:pt x="71" y="1"/>
                  </a:lnTo>
                  <a:lnTo>
                    <a:pt x="68" y="6"/>
                  </a:lnTo>
                  <a:lnTo>
                    <a:pt x="65" y="11"/>
                  </a:lnTo>
                  <a:lnTo>
                    <a:pt x="61" y="15"/>
                  </a:lnTo>
                  <a:lnTo>
                    <a:pt x="15" y="15"/>
                  </a:lnTo>
                </a:path>
              </a:pathLst>
            </a:custGeom>
            <a:solidFill>
              <a:srgbClr val="B5B5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89" name="Freeform 81"/>
            <p:cNvSpPr>
              <a:spLocks/>
            </p:cNvSpPr>
            <p:nvPr/>
          </p:nvSpPr>
          <p:spPr bwMode="auto">
            <a:xfrm>
              <a:off x="3606" y="2840"/>
              <a:ext cx="133" cy="263"/>
            </a:xfrm>
            <a:custGeom>
              <a:avLst/>
              <a:gdLst/>
              <a:ahLst/>
              <a:cxnLst>
                <a:cxn ang="0">
                  <a:pos x="18" y="16"/>
                </a:cxn>
                <a:cxn ang="0">
                  <a:pos x="11" y="16"/>
                </a:cxn>
                <a:cxn ang="0">
                  <a:pos x="10" y="15"/>
                </a:cxn>
                <a:cxn ang="0">
                  <a:pos x="5" y="11"/>
                </a:cxn>
                <a:cxn ang="0">
                  <a:pos x="3" y="7"/>
                </a:cxn>
                <a:cxn ang="0">
                  <a:pos x="1" y="1"/>
                </a:cxn>
                <a:cxn ang="0">
                  <a:pos x="0" y="1"/>
                </a:cxn>
                <a:cxn ang="0">
                  <a:pos x="2" y="1"/>
                </a:cxn>
                <a:cxn ang="0">
                  <a:pos x="3" y="0"/>
                </a:cxn>
                <a:cxn ang="0">
                  <a:pos x="4" y="0"/>
                </a:cxn>
                <a:cxn ang="0">
                  <a:pos x="5" y="0"/>
                </a:cxn>
                <a:cxn ang="0">
                  <a:pos x="5" y="1"/>
                </a:cxn>
                <a:cxn ang="0">
                  <a:pos x="6" y="5"/>
                </a:cxn>
                <a:cxn ang="0">
                  <a:pos x="9" y="9"/>
                </a:cxn>
                <a:cxn ang="0">
                  <a:pos x="13" y="12"/>
                </a:cxn>
                <a:cxn ang="0">
                  <a:pos x="16" y="15"/>
                </a:cxn>
                <a:cxn ang="0">
                  <a:pos x="18" y="16"/>
                </a:cxn>
                <a:cxn ang="0">
                  <a:pos x="53" y="16"/>
                </a:cxn>
                <a:cxn ang="0">
                  <a:pos x="47" y="16"/>
                </a:cxn>
                <a:cxn ang="0">
                  <a:pos x="48" y="15"/>
                </a:cxn>
                <a:cxn ang="0">
                  <a:pos x="52" y="12"/>
                </a:cxn>
                <a:cxn ang="0">
                  <a:pos x="56" y="9"/>
                </a:cxn>
                <a:cxn ang="0">
                  <a:pos x="58" y="5"/>
                </a:cxn>
                <a:cxn ang="0">
                  <a:pos x="59" y="1"/>
                </a:cxn>
                <a:cxn ang="0">
                  <a:pos x="59" y="0"/>
                </a:cxn>
                <a:cxn ang="0">
                  <a:pos x="61" y="0"/>
                </a:cxn>
                <a:cxn ang="0">
                  <a:pos x="63" y="0"/>
                </a:cxn>
                <a:cxn ang="0">
                  <a:pos x="64" y="1"/>
                </a:cxn>
                <a:cxn ang="0">
                  <a:pos x="64" y="1"/>
                </a:cxn>
                <a:cxn ang="0">
                  <a:pos x="62" y="7"/>
                </a:cxn>
                <a:cxn ang="0">
                  <a:pos x="59" y="11"/>
                </a:cxn>
                <a:cxn ang="0">
                  <a:pos x="55" y="15"/>
                </a:cxn>
                <a:cxn ang="0">
                  <a:pos x="53" y="16"/>
                </a:cxn>
                <a:cxn ang="0">
                  <a:pos x="18" y="16"/>
                </a:cxn>
              </a:cxnLst>
              <a:rect l="0" t="0" r="r" b="b"/>
              <a:pathLst>
                <a:path w="65" h="17">
                  <a:moveTo>
                    <a:pt x="18" y="16"/>
                  </a:moveTo>
                  <a:lnTo>
                    <a:pt x="11" y="16"/>
                  </a:lnTo>
                  <a:lnTo>
                    <a:pt x="10" y="15"/>
                  </a:lnTo>
                  <a:lnTo>
                    <a:pt x="5" y="11"/>
                  </a:lnTo>
                  <a:lnTo>
                    <a:pt x="3" y="7"/>
                  </a:lnTo>
                  <a:lnTo>
                    <a:pt x="1" y="1"/>
                  </a:lnTo>
                  <a:lnTo>
                    <a:pt x="0" y="1"/>
                  </a:lnTo>
                  <a:lnTo>
                    <a:pt x="2" y="1"/>
                  </a:lnTo>
                  <a:lnTo>
                    <a:pt x="3" y="0"/>
                  </a:lnTo>
                  <a:lnTo>
                    <a:pt x="4" y="0"/>
                  </a:lnTo>
                  <a:lnTo>
                    <a:pt x="5" y="0"/>
                  </a:lnTo>
                  <a:lnTo>
                    <a:pt x="5" y="1"/>
                  </a:lnTo>
                  <a:lnTo>
                    <a:pt x="6" y="5"/>
                  </a:lnTo>
                  <a:lnTo>
                    <a:pt x="9" y="9"/>
                  </a:lnTo>
                  <a:lnTo>
                    <a:pt x="13" y="12"/>
                  </a:lnTo>
                  <a:lnTo>
                    <a:pt x="16" y="15"/>
                  </a:lnTo>
                  <a:lnTo>
                    <a:pt x="18" y="16"/>
                  </a:lnTo>
                  <a:lnTo>
                    <a:pt x="53" y="16"/>
                  </a:lnTo>
                  <a:lnTo>
                    <a:pt x="47" y="16"/>
                  </a:lnTo>
                  <a:lnTo>
                    <a:pt x="48" y="15"/>
                  </a:lnTo>
                  <a:lnTo>
                    <a:pt x="52" y="12"/>
                  </a:lnTo>
                  <a:lnTo>
                    <a:pt x="56" y="9"/>
                  </a:lnTo>
                  <a:lnTo>
                    <a:pt x="58" y="5"/>
                  </a:lnTo>
                  <a:lnTo>
                    <a:pt x="59" y="1"/>
                  </a:lnTo>
                  <a:lnTo>
                    <a:pt x="59" y="0"/>
                  </a:lnTo>
                  <a:lnTo>
                    <a:pt x="61" y="0"/>
                  </a:lnTo>
                  <a:lnTo>
                    <a:pt x="63" y="0"/>
                  </a:lnTo>
                  <a:lnTo>
                    <a:pt x="64" y="1"/>
                  </a:lnTo>
                  <a:lnTo>
                    <a:pt x="64" y="1"/>
                  </a:lnTo>
                  <a:lnTo>
                    <a:pt x="62" y="7"/>
                  </a:lnTo>
                  <a:lnTo>
                    <a:pt x="59" y="11"/>
                  </a:lnTo>
                  <a:lnTo>
                    <a:pt x="55" y="15"/>
                  </a:lnTo>
                  <a:lnTo>
                    <a:pt x="53" y="16"/>
                  </a:lnTo>
                  <a:lnTo>
                    <a:pt x="18" y="16"/>
                  </a:lnTo>
                </a:path>
              </a:pathLst>
            </a:custGeom>
            <a:solidFill>
              <a:srgbClr val="BABA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90" name="Freeform 82"/>
            <p:cNvSpPr>
              <a:spLocks/>
            </p:cNvSpPr>
            <p:nvPr/>
          </p:nvSpPr>
          <p:spPr bwMode="auto">
            <a:xfrm>
              <a:off x="3610" y="2839"/>
              <a:ext cx="133" cy="263"/>
            </a:xfrm>
            <a:custGeom>
              <a:avLst/>
              <a:gdLst/>
              <a:ahLst/>
              <a:cxnLst>
                <a:cxn ang="0">
                  <a:pos x="23" y="17"/>
                </a:cxn>
                <a:cxn ang="0">
                  <a:pos x="13" y="16"/>
                </a:cxn>
                <a:cxn ang="0">
                  <a:pos x="8" y="13"/>
                </a:cxn>
                <a:cxn ang="0">
                  <a:pos x="5" y="10"/>
                </a:cxn>
                <a:cxn ang="0">
                  <a:pos x="3" y="6"/>
                </a:cxn>
                <a:cxn ang="0">
                  <a:pos x="1" y="2"/>
                </a:cxn>
                <a:cxn ang="0">
                  <a:pos x="0" y="1"/>
                </a:cxn>
                <a:cxn ang="0">
                  <a:pos x="2" y="1"/>
                </a:cxn>
                <a:cxn ang="0">
                  <a:pos x="3" y="1"/>
                </a:cxn>
                <a:cxn ang="0">
                  <a:pos x="5" y="0"/>
                </a:cxn>
                <a:cxn ang="0">
                  <a:pos x="5" y="1"/>
                </a:cxn>
                <a:cxn ang="0">
                  <a:pos x="6" y="4"/>
                </a:cxn>
                <a:cxn ang="0">
                  <a:pos x="8" y="8"/>
                </a:cxn>
                <a:cxn ang="0">
                  <a:pos x="11" y="11"/>
                </a:cxn>
                <a:cxn ang="0">
                  <a:pos x="15" y="13"/>
                </a:cxn>
                <a:cxn ang="0">
                  <a:pos x="19" y="16"/>
                </a:cxn>
                <a:cxn ang="0">
                  <a:pos x="23" y="16"/>
                </a:cxn>
                <a:cxn ang="0">
                  <a:pos x="23" y="17"/>
                </a:cxn>
                <a:cxn ang="0">
                  <a:pos x="43" y="17"/>
                </a:cxn>
                <a:cxn ang="0">
                  <a:pos x="33" y="16"/>
                </a:cxn>
                <a:cxn ang="0">
                  <a:pos x="38" y="16"/>
                </a:cxn>
                <a:cxn ang="0">
                  <a:pos x="42" y="13"/>
                </a:cxn>
                <a:cxn ang="0">
                  <a:pos x="46" y="11"/>
                </a:cxn>
                <a:cxn ang="0">
                  <a:pos x="49" y="8"/>
                </a:cxn>
                <a:cxn ang="0">
                  <a:pos x="51" y="4"/>
                </a:cxn>
                <a:cxn ang="0">
                  <a:pos x="52" y="1"/>
                </a:cxn>
                <a:cxn ang="0">
                  <a:pos x="52" y="0"/>
                </a:cxn>
                <a:cxn ang="0">
                  <a:pos x="53" y="1"/>
                </a:cxn>
                <a:cxn ang="0">
                  <a:pos x="55" y="1"/>
                </a:cxn>
                <a:cxn ang="0">
                  <a:pos x="56" y="1"/>
                </a:cxn>
                <a:cxn ang="0">
                  <a:pos x="56" y="2"/>
                </a:cxn>
                <a:cxn ang="0">
                  <a:pos x="54" y="6"/>
                </a:cxn>
                <a:cxn ang="0">
                  <a:pos x="52" y="10"/>
                </a:cxn>
                <a:cxn ang="0">
                  <a:pos x="49" y="13"/>
                </a:cxn>
                <a:cxn ang="0">
                  <a:pos x="44" y="16"/>
                </a:cxn>
                <a:cxn ang="0">
                  <a:pos x="43" y="17"/>
                </a:cxn>
                <a:cxn ang="0">
                  <a:pos x="23" y="17"/>
                </a:cxn>
              </a:cxnLst>
              <a:rect l="0" t="0" r="r" b="b"/>
              <a:pathLst>
                <a:path w="57" h="18">
                  <a:moveTo>
                    <a:pt x="23" y="17"/>
                  </a:moveTo>
                  <a:lnTo>
                    <a:pt x="13" y="16"/>
                  </a:lnTo>
                  <a:lnTo>
                    <a:pt x="8" y="13"/>
                  </a:lnTo>
                  <a:lnTo>
                    <a:pt x="5" y="10"/>
                  </a:lnTo>
                  <a:lnTo>
                    <a:pt x="3" y="6"/>
                  </a:lnTo>
                  <a:lnTo>
                    <a:pt x="1" y="2"/>
                  </a:lnTo>
                  <a:lnTo>
                    <a:pt x="0" y="1"/>
                  </a:lnTo>
                  <a:lnTo>
                    <a:pt x="2" y="1"/>
                  </a:lnTo>
                  <a:lnTo>
                    <a:pt x="3" y="1"/>
                  </a:lnTo>
                  <a:lnTo>
                    <a:pt x="5" y="0"/>
                  </a:lnTo>
                  <a:lnTo>
                    <a:pt x="5" y="1"/>
                  </a:lnTo>
                  <a:lnTo>
                    <a:pt x="6" y="4"/>
                  </a:lnTo>
                  <a:lnTo>
                    <a:pt x="8" y="8"/>
                  </a:lnTo>
                  <a:lnTo>
                    <a:pt x="11" y="11"/>
                  </a:lnTo>
                  <a:lnTo>
                    <a:pt x="15" y="13"/>
                  </a:lnTo>
                  <a:lnTo>
                    <a:pt x="19" y="16"/>
                  </a:lnTo>
                  <a:lnTo>
                    <a:pt x="23" y="16"/>
                  </a:lnTo>
                  <a:lnTo>
                    <a:pt x="23" y="17"/>
                  </a:lnTo>
                  <a:lnTo>
                    <a:pt x="43" y="17"/>
                  </a:lnTo>
                  <a:lnTo>
                    <a:pt x="33" y="16"/>
                  </a:lnTo>
                  <a:lnTo>
                    <a:pt x="38" y="16"/>
                  </a:lnTo>
                  <a:lnTo>
                    <a:pt x="42" y="13"/>
                  </a:lnTo>
                  <a:lnTo>
                    <a:pt x="46" y="11"/>
                  </a:lnTo>
                  <a:lnTo>
                    <a:pt x="49" y="8"/>
                  </a:lnTo>
                  <a:lnTo>
                    <a:pt x="51" y="4"/>
                  </a:lnTo>
                  <a:lnTo>
                    <a:pt x="52" y="1"/>
                  </a:lnTo>
                  <a:lnTo>
                    <a:pt x="52" y="0"/>
                  </a:lnTo>
                  <a:lnTo>
                    <a:pt x="53" y="1"/>
                  </a:lnTo>
                  <a:lnTo>
                    <a:pt x="55" y="1"/>
                  </a:lnTo>
                  <a:lnTo>
                    <a:pt x="56" y="1"/>
                  </a:lnTo>
                  <a:lnTo>
                    <a:pt x="56" y="2"/>
                  </a:lnTo>
                  <a:lnTo>
                    <a:pt x="54" y="6"/>
                  </a:lnTo>
                  <a:lnTo>
                    <a:pt x="52" y="10"/>
                  </a:lnTo>
                  <a:lnTo>
                    <a:pt x="49" y="13"/>
                  </a:lnTo>
                  <a:lnTo>
                    <a:pt x="44" y="16"/>
                  </a:lnTo>
                  <a:lnTo>
                    <a:pt x="43" y="17"/>
                  </a:lnTo>
                  <a:lnTo>
                    <a:pt x="23" y="17"/>
                  </a:lnTo>
                </a:path>
              </a:pathLst>
            </a:custGeom>
            <a:solidFill>
              <a:srgbClr val="BFB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91" name="Freeform 83"/>
            <p:cNvSpPr>
              <a:spLocks/>
            </p:cNvSpPr>
            <p:nvPr/>
          </p:nvSpPr>
          <p:spPr bwMode="auto">
            <a:xfrm>
              <a:off x="3614" y="2839"/>
              <a:ext cx="133" cy="263"/>
            </a:xfrm>
            <a:custGeom>
              <a:avLst/>
              <a:gdLst/>
              <a:ahLst/>
              <a:cxnLst>
                <a:cxn ang="0">
                  <a:pos x="30" y="17"/>
                </a:cxn>
                <a:cxn ang="0">
                  <a:pos x="18" y="17"/>
                </a:cxn>
                <a:cxn ang="0">
                  <a:pos x="15" y="16"/>
                </a:cxn>
                <a:cxn ang="0">
                  <a:pos x="11" y="13"/>
                </a:cxn>
                <a:cxn ang="0">
                  <a:pos x="7" y="11"/>
                </a:cxn>
                <a:cxn ang="0">
                  <a:pos x="4" y="8"/>
                </a:cxn>
                <a:cxn ang="0">
                  <a:pos x="2" y="4"/>
                </a:cxn>
                <a:cxn ang="0">
                  <a:pos x="1" y="1"/>
                </a:cxn>
                <a:cxn ang="0">
                  <a:pos x="0" y="1"/>
                </a:cxn>
                <a:cxn ang="0">
                  <a:pos x="1" y="0"/>
                </a:cxn>
                <a:cxn ang="0">
                  <a:pos x="3" y="0"/>
                </a:cxn>
                <a:cxn ang="0">
                  <a:pos x="4" y="0"/>
                </a:cxn>
                <a:cxn ang="0">
                  <a:pos x="4" y="1"/>
                </a:cxn>
                <a:cxn ang="0">
                  <a:pos x="5" y="4"/>
                </a:cxn>
                <a:cxn ang="0">
                  <a:pos x="7" y="7"/>
                </a:cxn>
                <a:cxn ang="0">
                  <a:pos x="11" y="9"/>
                </a:cxn>
                <a:cxn ang="0">
                  <a:pos x="13" y="11"/>
                </a:cxn>
                <a:cxn ang="0">
                  <a:pos x="17" y="13"/>
                </a:cxn>
                <a:cxn ang="0">
                  <a:pos x="20" y="13"/>
                </a:cxn>
                <a:cxn ang="0">
                  <a:pos x="24" y="14"/>
                </a:cxn>
                <a:cxn ang="0">
                  <a:pos x="28" y="13"/>
                </a:cxn>
                <a:cxn ang="0">
                  <a:pos x="32" y="13"/>
                </a:cxn>
                <a:cxn ang="0">
                  <a:pos x="36" y="11"/>
                </a:cxn>
                <a:cxn ang="0">
                  <a:pos x="38" y="9"/>
                </a:cxn>
                <a:cxn ang="0">
                  <a:pos x="42" y="7"/>
                </a:cxn>
                <a:cxn ang="0">
                  <a:pos x="43" y="4"/>
                </a:cxn>
                <a:cxn ang="0">
                  <a:pos x="44" y="1"/>
                </a:cxn>
                <a:cxn ang="0">
                  <a:pos x="44" y="0"/>
                </a:cxn>
                <a:cxn ang="0">
                  <a:pos x="45" y="0"/>
                </a:cxn>
                <a:cxn ang="0">
                  <a:pos x="46" y="0"/>
                </a:cxn>
                <a:cxn ang="0">
                  <a:pos x="47" y="0"/>
                </a:cxn>
                <a:cxn ang="0">
                  <a:pos x="48" y="1"/>
                </a:cxn>
                <a:cxn ang="0">
                  <a:pos x="47" y="4"/>
                </a:cxn>
                <a:cxn ang="0">
                  <a:pos x="44" y="8"/>
                </a:cxn>
                <a:cxn ang="0">
                  <a:pos x="42" y="11"/>
                </a:cxn>
                <a:cxn ang="0">
                  <a:pos x="38" y="13"/>
                </a:cxn>
                <a:cxn ang="0">
                  <a:pos x="34" y="16"/>
                </a:cxn>
                <a:cxn ang="0">
                  <a:pos x="30" y="17"/>
                </a:cxn>
              </a:cxnLst>
              <a:rect l="0" t="0" r="r" b="b"/>
              <a:pathLst>
                <a:path w="49" h="18">
                  <a:moveTo>
                    <a:pt x="30" y="17"/>
                  </a:moveTo>
                  <a:lnTo>
                    <a:pt x="18" y="17"/>
                  </a:lnTo>
                  <a:lnTo>
                    <a:pt x="15" y="16"/>
                  </a:lnTo>
                  <a:lnTo>
                    <a:pt x="11" y="13"/>
                  </a:lnTo>
                  <a:lnTo>
                    <a:pt x="7" y="11"/>
                  </a:lnTo>
                  <a:lnTo>
                    <a:pt x="4" y="8"/>
                  </a:lnTo>
                  <a:lnTo>
                    <a:pt x="2" y="4"/>
                  </a:lnTo>
                  <a:lnTo>
                    <a:pt x="1" y="1"/>
                  </a:lnTo>
                  <a:lnTo>
                    <a:pt x="0" y="1"/>
                  </a:lnTo>
                  <a:lnTo>
                    <a:pt x="1" y="0"/>
                  </a:lnTo>
                  <a:lnTo>
                    <a:pt x="3" y="0"/>
                  </a:lnTo>
                  <a:lnTo>
                    <a:pt x="4" y="0"/>
                  </a:lnTo>
                  <a:lnTo>
                    <a:pt x="4" y="1"/>
                  </a:lnTo>
                  <a:lnTo>
                    <a:pt x="5" y="4"/>
                  </a:lnTo>
                  <a:lnTo>
                    <a:pt x="7" y="7"/>
                  </a:lnTo>
                  <a:lnTo>
                    <a:pt x="11" y="9"/>
                  </a:lnTo>
                  <a:lnTo>
                    <a:pt x="13" y="11"/>
                  </a:lnTo>
                  <a:lnTo>
                    <a:pt x="17" y="13"/>
                  </a:lnTo>
                  <a:lnTo>
                    <a:pt x="20" y="13"/>
                  </a:lnTo>
                  <a:lnTo>
                    <a:pt x="24" y="14"/>
                  </a:lnTo>
                  <a:lnTo>
                    <a:pt x="28" y="13"/>
                  </a:lnTo>
                  <a:lnTo>
                    <a:pt x="32" y="13"/>
                  </a:lnTo>
                  <a:lnTo>
                    <a:pt x="36" y="11"/>
                  </a:lnTo>
                  <a:lnTo>
                    <a:pt x="38" y="9"/>
                  </a:lnTo>
                  <a:lnTo>
                    <a:pt x="42" y="7"/>
                  </a:lnTo>
                  <a:lnTo>
                    <a:pt x="43" y="4"/>
                  </a:lnTo>
                  <a:lnTo>
                    <a:pt x="44" y="1"/>
                  </a:lnTo>
                  <a:lnTo>
                    <a:pt x="44" y="0"/>
                  </a:lnTo>
                  <a:lnTo>
                    <a:pt x="45" y="0"/>
                  </a:lnTo>
                  <a:lnTo>
                    <a:pt x="46" y="0"/>
                  </a:lnTo>
                  <a:lnTo>
                    <a:pt x="47" y="0"/>
                  </a:lnTo>
                  <a:lnTo>
                    <a:pt x="48" y="1"/>
                  </a:lnTo>
                  <a:lnTo>
                    <a:pt x="47" y="4"/>
                  </a:lnTo>
                  <a:lnTo>
                    <a:pt x="44" y="8"/>
                  </a:lnTo>
                  <a:lnTo>
                    <a:pt x="42" y="11"/>
                  </a:lnTo>
                  <a:lnTo>
                    <a:pt x="38" y="13"/>
                  </a:lnTo>
                  <a:lnTo>
                    <a:pt x="34" y="16"/>
                  </a:lnTo>
                  <a:lnTo>
                    <a:pt x="30" y="17"/>
                  </a:lnTo>
                </a:path>
              </a:pathLst>
            </a:custGeom>
            <a:solidFill>
              <a:srgbClr val="C4C4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92" name="Freeform 84"/>
            <p:cNvSpPr>
              <a:spLocks/>
            </p:cNvSpPr>
            <p:nvPr/>
          </p:nvSpPr>
          <p:spPr bwMode="auto">
            <a:xfrm>
              <a:off x="3618" y="2838"/>
              <a:ext cx="133" cy="263"/>
            </a:xfrm>
            <a:custGeom>
              <a:avLst/>
              <a:gdLst/>
              <a:ahLst/>
              <a:cxnLst>
                <a:cxn ang="0">
                  <a:pos x="37" y="0"/>
                </a:cxn>
                <a:cxn ang="0">
                  <a:pos x="37" y="0"/>
                </a:cxn>
                <a:cxn ang="0">
                  <a:pos x="38" y="0"/>
                </a:cxn>
                <a:cxn ang="0">
                  <a:pos x="39" y="0"/>
                </a:cxn>
                <a:cxn ang="0">
                  <a:pos x="40" y="1"/>
                </a:cxn>
                <a:cxn ang="0">
                  <a:pos x="40" y="1"/>
                </a:cxn>
                <a:cxn ang="0">
                  <a:pos x="39" y="4"/>
                </a:cxn>
                <a:cxn ang="0">
                  <a:pos x="37" y="7"/>
                </a:cxn>
                <a:cxn ang="0">
                  <a:pos x="35" y="10"/>
                </a:cxn>
                <a:cxn ang="0">
                  <a:pos x="31" y="12"/>
                </a:cxn>
                <a:cxn ang="0">
                  <a:pos x="28" y="14"/>
                </a:cxn>
                <a:cxn ang="0">
                  <a:pos x="24" y="14"/>
                </a:cxn>
                <a:cxn ang="0">
                  <a:pos x="20" y="15"/>
                </a:cxn>
                <a:cxn ang="0">
                  <a:pos x="17" y="14"/>
                </a:cxn>
                <a:cxn ang="0">
                  <a:pos x="13" y="14"/>
                </a:cxn>
                <a:cxn ang="0">
                  <a:pos x="10" y="12"/>
                </a:cxn>
                <a:cxn ang="0">
                  <a:pos x="6" y="10"/>
                </a:cxn>
                <a:cxn ang="0">
                  <a:pos x="3" y="7"/>
                </a:cxn>
                <a:cxn ang="0">
                  <a:pos x="2" y="4"/>
                </a:cxn>
                <a:cxn ang="0">
                  <a:pos x="1" y="1"/>
                </a:cxn>
                <a:cxn ang="0">
                  <a:pos x="0" y="1"/>
                </a:cxn>
                <a:cxn ang="0">
                  <a:pos x="1" y="0"/>
                </a:cxn>
                <a:cxn ang="0">
                  <a:pos x="2" y="0"/>
                </a:cxn>
                <a:cxn ang="0">
                  <a:pos x="3" y="0"/>
                </a:cxn>
                <a:cxn ang="0">
                  <a:pos x="3" y="0"/>
                </a:cxn>
                <a:cxn ang="0">
                  <a:pos x="4" y="1"/>
                </a:cxn>
                <a:cxn ang="0">
                  <a:pos x="5" y="3"/>
                </a:cxn>
                <a:cxn ang="0">
                  <a:pos x="7" y="6"/>
                </a:cxn>
                <a:cxn ang="0">
                  <a:pos x="9" y="8"/>
                </a:cxn>
                <a:cxn ang="0">
                  <a:pos x="11" y="9"/>
                </a:cxn>
                <a:cxn ang="0">
                  <a:pos x="14" y="11"/>
                </a:cxn>
                <a:cxn ang="0">
                  <a:pos x="17" y="11"/>
                </a:cxn>
                <a:cxn ang="0">
                  <a:pos x="20" y="11"/>
                </a:cxn>
                <a:cxn ang="0">
                  <a:pos x="23" y="11"/>
                </a:cxn>
                <a:cxn ang="0">
                  <a:pos x="26" y="11"/>
                </a:cxn>
                <a:cxn ang="0">
                  <a:pos x="30" y="9"/>
                </a:cxn>
                <a:cxn ang="0">
                  <a:pos x="32" y="8"/>
                </a:cxn>
                <a:cxn ang="0">
                  <a:pos x="34" y="6"/>
                </a:cxn>
                <a:cxn ang="0">
                  <a:pos x="36" y="3"/>
                </a:cxn>
                <a:cxn ang="0">
                  <a:pos x="37" y="1"/>
                </a:cxn>
                <a:cxn ang="0">
                  <a:pos x="37" y="0"/>
                </a:cxn>
              </a:cxnLst>
              <a:rect l="0" t="0" r="r" b="b"/>
              <a:pathLst>
                <a:path w="41" h="16">
                  <a:moveTo>
                    <a:pt x="37" y="0"/>
                  </a:moveTo>
                  <a:lnTo>
                    <a:pt x="37" y="0"/>
                  </a:lnTo>
                  <a:lnTo>
                    <a:pt x="38" y="0"/>
                  </a:lnTo>
                  <a:lnTo>
                    <a:pt x="39" y="0"/>
                  </a:lnTo>
                  <a:lnTo>
                    <a:pt x="40" y="1"/>
                  </a:lnTo>
                  <a:lnTo>
                    <a:pt x="40" y="1"/>
                  </a:lnTo>
                  <a:lnTo>
                    <a:pt x="39" y="4"/>
                  </a:lnTo>
                  <a:lnTo>
                    <a:pt x="37" y="7"/>
                  </a:lnTo>
                  <a:lnTo>
                    <a:pt x="35" y="10"/>
                  </a:lnTo>
                  <a:lnTo>
                    <a:pt x="31" y="12"/>
                  </a:lnTo>
                  <a:lnTo>
                    <a:pt x="28" y="14"/>
                  </a:lnTo>
                  <a:lnTo>
                    <a:pt x="24" y="14"/>
                  </a:lnTo>
                  <a:lnTo>
                    <a:pt x="20" y="15"/>
                  </a:lnTo>
                  <a:lnTo>
                    <a:pt x="17" y="14"/>
                  </a:lnTo>
                  <a:lnTo>
                    <a:pt x="13" y="14"/>
                  </a:lnTo>
                  <a:lnTo>
                    <a:pt x="10" y="12"/>
                  </a:lnTo>
                  <a:lnTo>
                    <a:pt x="6" y="10"/>
                  </a:lnTo>
                  <a:lnTo>
                    <a:pt x="3" y="7"/>
                  </a:lnTo>
                  <a:lnTo>
                    <a:pt x="2" y="4"/>
                  </a:lnTo>
                  <a:lnTo>
                    <a:pt x="1" y="1"/>
                  </a:lnTo>
                  <a:lnTo>
                    <a:pt x="0" y="1"/>
                  </a:lnTo>
                  <a:lnTo>
                    <a:pt x="1" y="0"/>
                  </a:lnTo>
                  <a:lnTo>
                    <a:pt x="2" y="0"/>
                  </a:lnTo>
                  <a:lnTo>
                    <a:pt x="3" y="0"/>
                  </a:lnTo>
                  <a:lnTo>
                    <a:pt x="3" y="0"/>
                  </a:lnTo>
                  <a:lnTo>
                    <a:pt x="4" y="1"/>
                  </a:lnTo>
                  <a:lnTo>
                    <a:pt x="5" y="3"/>
                  </a:lnTo>
                  <a:lnTo>
                    <a:pt x="7" y="6"/>
                  </a:lnTo>
                  <a:lnTo>
                    <a:pt x="9" y="8"/>
                  </a:lnTo>
                  <a:lnTo>
                    <a:pt x="11" y="9"/>
                  </a:lnTo>
                  <a:lnTo>
                    <a:pt x="14" y="11"/>
                  </a:lnTo>
                  <a:lnTo>
                    <a:pt x="17" y="11"/>
                  </a:lnTo>
                  <a:lnTo>
                    <a:pt x="20" y="11"/>
                  </a:lnTo>
                  <a:lnTo>
                    <a:pt x="23" y="11"/>
                  </a:lnTo>
                  <a:lnTo>
                    <a:pt x="26" y="11"/>
                  </a:lnTo>
                  <a:lnTo>
                    <a:pt x="30" y="9"/>
                  </a:lnTo>
                  <a:lnTo>
                    <a:pt x="32" y="8"/>
                  </a:lnTo>
                  <a:lnTo>
                    <a:pt x="34" y="6"/>
                  </a:lnTo>
                  <a:lnTo>
                    <a:pt x="36" y="3"/>
                  </a:lnTo>
                  <a:lnTo>
                    <a:pt x="37" y="1"/>
                  </a:lnTo>
                  <a:lnTo>
                    <a:pt x="37" y="0"/>
                  </a:lnTo>
                </a:path>
              </a:pathLst>
            </a:custGeom>
            <a:solidFill>
              <a:srgbClr val="C9C9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93" name="Freeform 85"/>
            <p:cNvSpPr>
              <a:spLocks/>
            </p:cNvSpPr>
            <p:nvPr/>
          </p:nvSpPr>
          <p:spPr bwMode="auto">
            <a:xfrm>
              <a:off x="3622" y="2838"/>
              <a:ext cx="133" cy="263"/>
            </a:xfrm>
            <a:custGeom>
              <a:avLst/>
              <a:gdLst/>
              <a:ahLst/>
              <a:cxnLst>
                <a:cxn ang="0">
                  <a:pos x="29" y="0"/>
                </a:cxn>
                <a:cxn ang="0">
                  <a:pos x="30" y="0"/>
                </a:cxn>
                <a:cxn ang="0">
                  <a:pos x="30" y="0"/>
                </a:cxn>
                <a:cxn ang="0">
                  <a:pos x="31" y="0"/>
                </a:cxn>
                <a:cxn ang="0">
                  <a:pos x="33" y="0"/>
                </a:cxn>
                <a:cxn ang="0">
                  <a:pos x="33" y="1"/>
                </a:cxn>
                <a:cxn ang="0">
                  <a:pos x="32" y="3"/>
                </a:cxn>
                <a:cxn ang="0">
                  <a:pos x="30" y="5"/>
                </a:cxn>
                <a:cxn ang="0">
                  <a:pos x="28" y="7"/>
                </a:cxn>
                <a:cxn ang="0">
                  <a:pos x="25" y="9"/>
                </a:cxn>
                <a:cxn ang="0">
                  <a:pos x="23" y="10"/>
                </a:cxn>
                <a:cxn ang="0">
                  <a:pos x="19" y="10"/>
                </a:cxn>
                <a:cxn ang="0">
                  <a:pos x="16" y="11"/>
                </a:cxn>
                <a:cxn ang="0">
                  <a:pos x="14" y="10"/>
                </a:cxn>
                <a:cxn ang="0">
                  <a:pos x="10" y="10"/>
                </a:cxn>
                <a:cxn ang="0">
                  <a:pos x="8" y="9"/>
                </a:cxn>
                <a:cxn ang="0">
                  <a:pos x="4" y="7"/>
                </a:cxn>
                <a:cxn ang="0">
                  <a:pos x="3" y="5"/>
                </a:cxn>
                <a:cxn ang="0">
                  <a:pos x="1" y="3"/>
                </a:cxn>
                <a:cxn ang="0">
                  <a:pos x="0" y="1"/>
                </a:cxn>
                <a:cxn ang="0">
                  <a:pos x="0" y="0"/>
                </a:cxn>
                <a:cxn ang="0">
                  <a:pos x="1" y="0"/>
                </a:cxn>
                <a:cxn ang="0">
                  <a:pos x="2" y="0"/>
                </a:cxn>
                <a:cxn ang="0">
                  <a:pos x="3" y="0"/>
                </a:cxn>
                <a:cxn ang="0">
                  <a:pos x="3" y="0"/>
                </a:cxn>
                <a:cxn ang="0">
                  <a:pos x="4" y="2"/>
                </a:cxn>
                <a:cxn ang="0">
                  <a:pos x="8" y="5"/>
                </a:cxn>
                <a:cxn ang="0">
                  <a:pos x="12" y="7"/>
                </a:cxn>
                <a:cxn ang="0">
                  <a:pos x="16" y="8"/>
                </a:cxn>
                <a:cxn ang="0">
                  <a:pos x="21" y="7"/>
                </a:cxn>
                <a:cxn ang="0">
                  <a:pos x="25" y="5"/>
                </a:cxn>
                <a:cxn ang="0">
                  <a:pos x="28" y="2"/>
                </a:cxn>
                <a:cxn ang="0">
                  <a:pos x="29" y="0"/>
                </a:cxn>
              </a:cxnLst>
              <a:rect l="0" t="0" r="r" b="b"/>
              <a:pathLst>
                <a:path w="34" h="12">
                  <a:moveTo>
                    <a:pt x="29" y="0"/>
                  </a:moveTo>
                  <a:lnTo>
                    <a:pt x="30" y="0"/>
                  </a:lnTo>
                  <a:lnTo>
                    <a:pt x="30" y="0"/>
                  </a:lnTo>
                  <a:lnTo>
                    <a:pt x="31" y="0"/>
                  </a:lnTo>
                  <a:lnTo>
                    <a:pt x="33" y="0"/>
                  </a:lnTo>
                  <a:lnTo>
                    <a:pt x="33" y="1"/>
                  </a:lnTo>
                  <a:lnTo>
                    <a:pt x="32" y="3"/>
                  </a:lnTo>
                  <a:lnTo>
                    <a:pt x="30" y="5"/>
                  </a:lnTo>
                  <a:lnTo>
                    <a:pt x="28" y="7"/>
                  </a:lnTo>
                  <a:lnTo>
                    <a:pt x="25" y="9"/>
                  </a:lnTo>
                  <a:lnTo>
                    <a:pt x="23" y="10"/>
                  </a:lnTo>
                  <a:lnTo>
                    <a:pt x="19" y="10"/>
                  </a:lnTo>
                  <a:lnTo>
                    <a:pt x="16" y="11"/>
                  </a:lnTo>
                  <a:lnTo>
                    <a:pt x="14" y="10"/>
                  </a:lnTo>
                  <a:lnTo>
                    <a:pt x="10" y="10"/>
                  </a:lnTo>
                  <a:lnTo>
                    <a:pt x="8" y="9"/>
                  </a:lnTo>
                  <a:lnTo>
                    <a:pt x="4" y="7"/>
                  </a:lnTo>
                  <a:lnTo>
                    <a:pt x="3" y="5"/>
                  </a:lnTo>
                  <a:lnTo>
                    <a:pt x="1" y="3"/>
                  </a:lnTo>
                  <a:lnTo>
                    <a:pt x="0" y="1"/>
                  </a:lnTo>
                  <a:lnTo>
                    <a:pt x="0" y="0"/>
                  </a:lnTo>
                  <a:lnTo>
                    <a:pt x="1" y="0"/>
                  </a:lnTo>
                  <a:lnTo>
                    <a:pt x="2" y="0"/>
                  </a:lnTo>
                  <a:lnTo>
                    <a:pt x="3" y="0"/>
                  </a:lnTo>
                  <a:lnTo>
                    <a:pt x="3" y="0"/>
                  </a:lnTo>
                  <a:lnTo>
                    <a:pt x="4" y="2"/>
                  </a:lnTo>
                  <a:lnTo>
                    <a:pt x="8" y="5"/>
                  </a:lnTo>
                  <a:lnTo>
                    <a:pt x="12" y="7"/>
                  </a:lnTo>
                  <a:lnTo>
                    <a:pt x="16" y="8"/>
                  </a:lnTo>
                  <a:lnTo>
                    <a:pt x="21" y="7"/>
                  </a:lnTo>
                  <a:lnTo>
                    <a:pt x="25" y="5"/>
                  </a:lnTo>
                  <a:lnTo>
                    <a:pt x="28" y="2"/>
                  </a:lnTo>
                  <a:lnTo>
                    <a:pt x="29" y="0"/>
                  </a:lnTo>
                </a:path>
              </a:pathLst>
            </a:custGeom>
            <a:solidFill>
              <a:srgbClr val="CFC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94" name="Freeform 86"/>
            <p:cNvSpPr>
              <a:spLocks/>
            </p:cNvSpPr>
            <p:nvPr/>
          </p:nvSpPr>
          <p:spPr bwMode="auto">
            <a:xfrm>
              <a:off x="3626" y="2838"/>
              <a:ext cx="133" cy="263"/>
            </a:xfrm>
            <a:custGeom>
              <a:avLst/>
              <a:gdLst/>
              <a:ahLst/>
              <a:cxnLst>
                <a:cxn ang="0">
                  <a:pos x="21" y="0"/>
                </a:cxn>
                <a:cxn ang="0">
                  <a:pos x="23" y="0"/>
                </a:cxn>
                <a:cxn ang="0">
                  <a:pos x="23" y="0"/>
                </a:cxn>
                <a:cxn ang="0">
                  <a:pos x="25" y="0"/>
                </a:cxn>
                <a:cxn ang="0">
                  <a:pos x="24" y="2"/>
                </a:cxn>
                <a:cxn ang="0">
                  <a:pos x="21" y="4"/>
                </a:cxn>
                <a:cxn ang="0">
                  <a:pos x="17" y="6"/>
                </a:cxn>
                <a:cxn ang="0">
                  <a:pos x="12" y="7"/>
                </a:cxn>
                <a:cxn ang="0">
                  <a:pos x="8" y="6"/>
                </a:cxn>
                <a:cxn ang="0">
                  <a:pos x="4" y="4"/>
                </a:cxn>
                <a:cxn ang="0">
                  <a:pos x="1" y="2"/>
                </a:cxn>
                <a:cxn ang="0">
                  <a:pos x="0" y="0"/>
                </a:cxn>
                <a:cxn ang="0">
                  <a:pos x="1" y="0"/>
                </a:cxn>
                <a:cxn ang="0">
                  <a:pos x="2" y="0"/>
                </a:cxn>
                <a:cxn ang="0">
                  <a:pos x="2" y="0"/>
                </a:cxn>
                <a:cxn ang="0">
                  <a:pos x="3" y="0"/>
                </a:cxn>
                <a:cxn ang="0">
                  <a:pos x="4" y="1"/>
                </a:cxn>
                <a:cxn ang="0">
                  <a:pos x="6" y="3"/>
                </a:cxn>
                <a:cxn ang="0">
                  <a:pos x="9" y="4"/>
                </a:cxn>
                <a:cxn ang="0">
                  <a:pos x="12" y="5"/>
                </a:cxn>
                <a:cxn ang="0">
                  <a:pos x="16" y="4"/>
                </a:cxn>
                <a:cxn ang="0">
                  <a:pos x="19" y="3"/>
                </a:cxn>
                <a:cxn ang="0">
                  <a:pos x="21" y="1"/>
                </a:cxn>
                <a:cxn ang="0">
                  <a:pos x="21" y="0"/>
                </a:cxn>
              </a:cxnLst>
              <a:rect l="0" t="0" r="r" b="b"/>
              <a:pathLst>
                <a:path w="26" h="8">
                  <a:moveTo>
                    <a:pt x="21" y="0"/>
                  </a:moveTo>
                  <a:lnTo>
                    <a:pt x="23" y="0"/>
                  </a:lnTo>
                  <a:lnTo>
                    <a:pt x="23" y="0"/>
                  </a:lnTo>
                  <a:lnTo>
                    <a:pt x="25" y="0"/>
                  </a:lnTo>
                  <a:lnTo>
                    <a:pt x="24" y="2"/>
                  </a:lnTo>
                  <a:lnTo>
                    <a:pt x="21" y="4"/>
                  </a:lnTo>
                  <a:lnTo>
                    <a:pt x="17" y="6"/>
                  </a:lnTo>
                  <a:lnTo>
                    <a:pt x="12" y="7"/>
                  </a:lnTo>
                  <a:lnTo>
                    <a:pt x="8" y="6"/>
                  </a:lnTo>
                  <a:lnTo>
                    <a:pt x="4" y="4"/>
                  </a:lnTo>
                  <a:lnTo>
                    <a:pt x="1" y="2"/>
                  </a:lnTo>
                  <a:lnTo>
                    <a:pt x="0" y="0"/>
                  </a:lnTo>
                  <a:lnTo>
                    <a:pt x="1" y="0"/>
                  </a:lnTo>
                  <a:lnTo>
                    <a:pt x="2" y="0"/>
                  </a:lnTo>
                  <a:lnTo>
                    <a:pt x="2" y="0"/>
                  </a:lnTo>
                  <a:lnTo>
                    <a:pt x="3" y="0"/>
                  </a:lnTo>
                  <a:lnTo>
                    <a:pt x="4" y="1"/>
                  </a:lnTo>
                  <a:lnTo>
                    <a:pt x="6" y="3"/>
                  </a:lnTo>
                  <a:lnTo>
                    <a:pt x="9" y="4"/>
                  </a:lnTo>
                  <a:lnTo>
                    <a:pt x="12" y="5"/>
                  </a:lnTo>
                  <a:lnTo>
                    <a:pt x="16" y="4"/>
                  </a:lnTo>
                  <a:lnTo>
                    <a:pt x="19" y="3"/>
                  </a:lnTo>
                  <a:lnTo>
                    <a:pt x="21" y="1"/>
                  </a:lnTo>
                  <a:lnTo>
                    <a:pt x="21" y="0"/>
                  </a:lnTo>
                </a:path>
              </a:pathLst>
            </a:custGeom>
            <a:solidFill>
              <a:srgbClr val="D4D4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95" name="Freeform 87"/>
            <p:cNvSpPr>
              <a:spLocks/>
            </p:cNvSpPr>
            <p:nvPr/>
          </p:nvSpPr>
          <p:spPr bwMode="auto">
            <a:xfrm>
              <a:off x="3629" y="2837"/>
              <a:ext cx="133" cy="263"/>
            </a:xfrm>
            <a:custGeom>
              <a:avLst/>
              <a:gdLst/>
              <a:ahLst/>
              <a:cxnLst>
                <a:cxn ang="0">
                  <a:pos x="14" y="0"/>
                </a:cxn>
                <a:cxn ang="0">
                  <a:pos x="16" y="0"/>
                </a:cxn>
                <a:cxn ang="0">
                  <a:pos x="17" y="0"/>
                </a:cxn>
                <a:cxn ang="0">
                  <a:pos x="18" y="0"/>
                </a:cxn>
                <a:cxn ang="0">
                  <a:pos x="17" y="1"/>
                </a:cxn>
                <a:cxn ang="0">
                  <a:pos x="16" y="2"/>
                </a:cxn>
                <a:cxn ang="0">
                  <a:pos x="13" y="4"/>
                </a:cxn>
                <a:cxn ang="0">
                  <a:pos x="9" y="4"/>
                </a:cxn>
                <a:cxn ang="0">
                  <a:pos x="6" y="4"/>
                </a:cxn>
                <a:cxn ang="0">
                  <a:pos x="3" y="2"/>
                </a:cxn>
                <a:cxn ang="0">
                  <a:pos x="2" y="1"/>
                </a:cxn>
                <a:cxn ang="0">
                  <a:pos x="0" y="0"/>
                </a:cxn>
                <a:cxn ang="0">
                  <a:pos x="2" y="0"/>
                </a:cxn>
                <a:cxn ang="0">
                  <a:pos x="2" y="0"/>
                </a:cxn>
                <a:cxn ang="0">
                  <a:pos x="3" y="0"/>
                </a:cxn>
                <a:cxn ang="0">
                  <a:pos x="4" y="0"/>
                </a:cxn>
                <a:cxn ang="0">
                  <a:pos x="4" y="0"/>
                </a:cxn>
                <a:cxn ang="0">
                  <a:pos x="5" y="1"/>
                </a:cxn>
                <a:cxn ang="0">
                  <a:pos x="8" y="2"/>
                </a:cxn>
                <a:cxn ang="0">
                  <a:pos x="9" y="2"/>
                </a:cxn>
                <a:cxn ang="0">
                  <a:pos x="11" y="2"/>
                </a:cxn>
                <a:cxn ang="0">
                  <a:pos x="14" y="1"/>
                </a:cxn>
                <a:cxn ang="0">
                  <a:pos x="14" y="0"/>
                </a:cxn>
                <a:cxn ang="0">
                  <a:pos x="14" y="0"/>
                </a:cxn>
              </a:cxnLst>
              <a:rect l="0" t="0" r="r" b="b"/>
              <a:pathLst>
                <a:path w="19" h="5">
                  <a:moveTo>
                    <a:pt x="14" y="0"/>
                  </a:moveTo>
                  <a:lnTo>
                    <a:pt x="16" y="0"/>
                  </a:lnTo>
                  <a:lnTo>
                    <a:pt x="17" y="0"/>
                  </a:lnTo>
                  <a:lnTo>
                    <a:pt x="18" y="0"/>
                  </a:lnTo>
                  <a:lnTo>
                    <a:pt x="17" y="1"/>
                  </a:lnTo>
                  <a:lnTo>
                    <a:pt x="16" y="2"/>
                  </a:lnTo>
                  <a:lnTo>
                    <a:pt x="13" y="4"/>
                  </a:lnTo>
                  <a:lnTo>
                    <a:pt x="9" y="4"/>
                  </a:lnTo>
                  <a:lnTo>
                    <a:pt x="6" y="4"/>
                  </a:lnTo>
                  <a:lnTo>
                    <a:pt x="3" y="2"/>
                  </a:lnTo>
                  <a:lnTo>
                    <a:pt x="2" y="1"/>
                  </a:lnTo>
                  <a:lnTo>
                    <a:pt x="0" y="0"/>
                  </a:lnTo>
                  <a:lnTo>
                    <a:pt x="2" y="0"/>
                  </a:lnTo>
                  <a:lnTo>
                    <a:pt x="2" y="0"/>
                  </a:lnTo>
                  <a:lnTo>
                    <a:pt x="3" y="0"/>
                  </a:lnTo>
                  <a:lnTo>
                    <a:pt x="4" y="0"/>
                  </a:lnTo>
                  <a:lnTo>
                    <a:pt x="4" y="0"/>
                  </a:lnTo>
                  <a:lnTo>
                    <a:pt x="5" y="1"/>
                  </a:lnTo>
                  <a:lnTo>
                    <a:pt x="8" y="2"/>
                  </a:lnTo>
                  <a:lnTo>
                    <a:pt x="9" y="2"/>
                  </a:lnTo>
                  <a:lnTo>
                    <a:pt x="11" y="2"/>
                  </a:lnTo>
                  <a:lnTo>
                    <a:pt x="14" y="1"/>
                  </a:lnTo>
                  <a:lnTo>
                    <a:pt x="14" y="0"/>
                  </a:lnTo>
                  <a:lnTo>
                    <a:pt x="14" y="0"/>
                  </a:lnTo>
                </a:path>
              </a:pathLst>
            </a:custGeom>
            <a:solidFill>
              <a:srgbClr val="D9D9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96" name="Freeform 88"/>
            <p:cNvSpPr>
              <a:spLocks/>
            </p:cNvSpPr>
            <p:nvPr/>
          </p:nvSpPr>
          <p:spPr bwMode="auto">
            <a:xfrm>
              <a:off x="3633" y="2837"/>
              <a:ext cx="133" cy="263"/>
            </a:xfrm>
            <a:custGeom>
              <a:avLst/>
              <a:gdLst/>
              <a:ahLst/>
              <a:cxnLst>
                <a:cxn ang="0">
                  <a:pos x="0" y="0"/>
                </a:cxn>
                <a:cxn ang="0">
                  <a:pos x="3" y="0"/>
                </a:cxn>
                <a:cxn ang="0">
                  <a:pos x="5" y="0"/>
                </a:cxn>
                <a:cxn ang="0">
                  <a:pos x="8" y="0"/>
                </a:cxn>
                <a:cxn ang="0">
                  <a:pos x="10" y="0"/>
                </a:cxn>
                <a:cxn ang="0">
                  <a:pos x="9" y="0"/>
                </a:cxn>
                <a:cxn ang="0">
                  <a:pos x="8" y="0"/>
                </a:cxn>
                <a:cxn ang="0">
                  <a:pos x="5" y="0"/>
                </a:cxn>
                <a:cxn ang="0">
                  <a:pos x="3" y="0"/>
                </a:cxn>
                <a:cxn ang="0">
                  <a:pos x="2" y="0"/>
                </a:cxn>
                <a:cxn ang="0">
                  <a:pos x="1" y="0"/>
                </a:cxn>
                <a:cxn ang="0">
                  <a:pos x="0" y="0"/>
                </a:cxn>
              </a:cxnLst>
              <a:rect l="0" t="0" r="r" b="b"/>
              <a:pathLst>
                <a:path w="11" h="1">
                  <a:moveTo>
                    <a:pt x="0" y="0"/>
                  </a:moveTo>
                  <a:lnTo>
                    <a:pt x="3" y="0"/>
                  </a:lnTo>
                  <a:lnTo>
                    <a:pt x="5" y="0"/>
                  </a:lnTo>
                  <a:lnTo>
                    <a:pt x="8" y="0"/>
                  </a:lnTo>
                  <a:lnTo>
                    <a:pt x="10" y="0"/>
                  </a:lnTo>
                  <a:lnTo>
                    <a:pt x="9" y="0"/>
                  </a:lnTo>
                  <a:lnTo>
                    <a:pt x="8" y="0"/>
                  </a:lnTo>
                  <a:lnTo>
                    <a:pt x="5" y="0"/>
                  </a:lnTo>
                  <a:lnTo>
                    <a:pt x="3" y="0"/>
                  </a:lnTo>
                  <a:lnTo>
                    <a:pt x="2" y="0"/>
                  </a:lnTo>
                  <a:lnTo>
                    <a:pt x="1" y="0"/>
                  </a:lnTo>
                  <a:lnTo>
                    <a:pt x="0" y="0"/>
                  </a:lnTo>
                </a:path>
              </a:pathLst>
            </a:custGeom>
            <a:solidFill>
              <a:srgbClr val="DEDE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97" name="Freeform 89"/>
            <p:cNvSpPr>
              <a:spLocks/>
            </p:cNvSpPr>
            <p:nvPr/>
          </p:nvSpPr>
          <p:spPr bwMode="auto">
            <a:xfrm>
              <a:off x="3638" y="2834"/>
              <a:ext cx="133" cy="263"/>
            </a:xfrm>
            <a:custGeom>
              <a:avLst/>
              <a:gdLst/>
              <a:ahLst/>
              <a:cxnLst>
                <a:cxn ang="0">
                  <a:pos x="0" y="3"/>
                </a:cxn>
                <a:cxn ang="0">
                  <a:pos x="0" y="3"/>
                </a:cxn>
                <a:cxn ang="0">
                  <a:pos x="0" y="3"/>
                </a:cxn>
                <a:cxn ang="0">
                  <a:pos x="1" y="3"/>
                </a:cxn>
                <a:cxn ang="0">
                  <a:pos x="1" y="3"/>
                </a:cxn>
                <a:cxn ang="0">
                  <a:pos x="1" y="2"/>
                </a:cxn>
                <a:cxn ang="0">
                  <a:pos x="1" y="1"/>
                </a:cxn>
                <a:cxn ang="0">
                  <a:pos x="0" y="0"/>
                </a:cxn>
                <a:cxn ang="0">
                  <a:pos x="0" y="1"/>
                </a:cxn>
                <a:cxn ang="0">
                  <a:pos x="0" y="2"/>
                </a:cxn>
                <a:cxn ang="0">
                  <a:pos x="0" y="3"/>
                </a:cxn>
              </a:cxnLst>
              <a:rect l="0" t="0" r="r" b="b"/>
              <a:pathLst>
                <a:path w="2" h="4">
                  <a:moveTo>
                    <a:pt x="0" y="3"/>
                  </a:moveTo>
                  <a:lnTo>
                    <a:pt x="0" y="3"/>
                  </a:lnTo>
                  <a:lnTo>
                    <a:pt x="0" y="3"/>
                  </a:lnTo>
                  <a:lnTo>
                    <a:pt x="1" y="3"/>
                  </a:lnTo>
                  <a:lnTo>
                    <a:pt x="1" y="3"/>
                  </a:lnTo>
                  <a:lnTo>
                    <a:pt x="1" y="2"/>
                  </a:lnTo>
                  <a:lnTo>
                    <a:pt x="1" y="1"/>
                  </a:lnTo>
                  <a:lnTo>
                    <a:pt x="0" y="0"/>
                  </a:lnTo>
                  <a:lnTo>
                    <a:pt x="0" y="1"/>
                  </a:lnTo>
                  <a:lnTo>
                    <a:pt x="0" y="2"/>
                  </a:lnTo>
                  <a:lnTo>
                    <a:pt x="0" y="3"/>
                  </a:lnTo>
                </a:path>
              </a:pathLst>
            </a:custGeom>
            <a:solidFill>
              <a:srgbClr val="E5E5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698" name="Freeform 90"/>
            <p:cNvSpPr>
              <a:spLocks/>
            </p:cNvSpPr>
            <p:nvPr/>
          </p:nvSpPr>
          <p:spPr bwMode="auto">
            <a:xfrm>
              <a:off x="3571" y="2809"/>
              <a:ext cx="133" cy="263"/>
            </a:xfrm>
            <a:custGeom>
              <a:avLst/>
              <a:gdLst/>
              <a:ahLst/>
              <a:cxnLst>
                <a:cxn ang="0">
                  <a:pos x="0" y="5"/>
                </a:cxn>
                <a:cxn ang="0">
                  <a:pos x="0" y="54"/>
                </a:cxn>
                <a:cxn ang="0">
                  <a:pos x="141" y="54"/>
                </a:cxn>
                <a:cxn ang="0">
                  <a:pos x="141" y="5"/>
                </a:cxn>
                <a:cxn ang="0">
                  <a:pos x="140" y="3"/>
                </a:cxn>
                <a:cxn ang="0">
                  <a:pos x="138" y="2"/>
                </a:cxn>
                <a:cxn ang="0">
                  <a:pos x="135" y="1"/>
                </a:cxn>
                <a:cxn ang="0">
                  <a:pos x="131" y="1"/>
                </a:cxn>
                <a:cxn ang="0">
                  <a:pos x="128" y="1"/>
                </a:cxn>
                <a:cxn ang="0">
                  <a:pos x="124" y="2"/>
                </a:cxn>
                <a:cxn ang="0">
                  <a:pos x="122" y="3"/>
                </a:cxn>
                <a:cxn ang="0">
                  <a:pos x="121" y="5"/>
                </a:cxn>
                <a:cxn ang="0">
                  <a:pos x="121" y="38"/>
                </a:cxn>
                <a:cxn ang="0">
                  <a:pos x="111" y="34"/>
                </a:cxn>
                <a:cxn ang="0">
                  <a:pos x="98" y="31"/>
                </a:cxn>
                <a:cxn ang="0">
                  <a:pos x="85" y="29"/>
                </a:cxn>
                <a:cxn ang="0">
                  <a:pos x="70" y="29"/>
                </a:cxn>
                <a:cxn ang="0">
                  <a:pos x="56" y="29"/>
                </a:cxn>
                <a:cxn ang="0">
                  <a:pos x="42" y="31"/>
                </a:cxn>
                <a:cxn ang="0">
                  <a:pos x="30" y="34"/>
                </a:cxn>
                <a:cxn ang="0">
                  <a:pos x="20" y="38"/>
                </a:cxn>
                <a:cxn ang="0">
                  <a:pos x="20" y="5"/>
                </a:cxn>
                <a:cxn ang="0">
                  <a:pos x="19" y="3"/>
                </a:cxn>
                <a:cxn ang="0">
                  <a:pos x="17" y="1"/>
                </a:cxn>
                <a:cxn ang="0">
                  <a:pos x="13" y="1"/>
                </a:cxn>
                <a:cxn ang="0">
                  <a:pos x="10" y="0"/>
                </a:cxn>
                <a:cxn ang="0">
                  <a:pos x="6" y="1"/>
                </a:cxn>
                <a:cxn ang="0">
                  <a:pos x="3" y="1"/>
                </a:cxn>
                <a:cxn ang="0">
                  <a:pos x="0" y="3"/>
                </a:cxn>
                <a:cxn ang="0">
                  <a:pos x="0" y="5"/>
                </a:cxn>
              </a:cxnLst>
              <a:rect l="0" t="0" r="r" b="b"/>
              <a:pathLst>
                <a:path w="142" h="55">
                  <a:moveTo>
                    <a:pt x="0" y="5"/>
                  </a:moveTo>
                  <a:lnTo>
                    <a:pt x="0" y="54"/>
                  </a:lnTo>
                  <a:lnTo>
                    <a:pt x="141" y="54"/>
                  </a:lnTo>
                  <a:lnTo>
                    <a:pt x="141" y="5"/>
                  </a:lnTo>
                  <a:lnTo>
                    <a:pt x="140" y="3"/>
                  </a:lnTo>
                  <a:lnTo>
                    <a:pt x="138" y="2"/>
                  </a:lnTo>
                  <a:lnTo>
                    <a:pt x="135" y="1"/>
                  </a:lnTo>
                  <a:lnTo>
                    <a:pt x="131" y="1"/>
                  </a:lnTo>
                  <a:lnTo>
                    <a:pt x="128" y="1"/>
                  </a:lnTo>
                  <a:lnTo>
                    <a:pt x="124" y="2"/>
                  </a:lnTo>
                  <a:lnTo>
                    <a:pt x="122" y="3"/>
                  </a:lnTo>
                  <a:lnTo>
                    <a:pt x="121" y="5"/>
                  </a:lnTo>
                  <a:lnTo>
                    <a:pt x="121" y="38"/>
                  </a:lnTo>
                  <a:lnTo>
                    <a:pt x="111" y="34"/>
                  </a:lnTo>
                  <a:lnTo>
                    <a:pt x="98" y="31"/>
                  </a:lnTo>
                  <a:lnTo>
                    <a:pt x="85" y="29"/>
                  </a:lnTo>
                  <a:lnTo>
                    <a:pt x="70" y="29"/>
                  </a:lnTo>
                  <a:lnTo>
                    <a:pt x="56" y="29"/>
                  </a:lnTo>
                  <a:lnTo>
                    <a:pt x="42" y="31"/>
                  </a:lnTo>
                  <a:lnTo>
                    <a:pt x="30" y="34"/>
                  </a:lnTo>
                  <a:lnTo>
                    <a:pt x="20" y="38"/>
                  </a:lnTo>
                  <a:lnTo>
                    <a:pt x="20" y="5"/>
                  </a:lnTo>
                  <a:lnTo>
                    <a:pt x="19" y="3"/>
                  </a:lnTo>
                  <a:lnTo>
                    <a:pt x="17" y="1"/>
                  </a:lnTo>
                  <a:lnTo>
                    <a:pt x="13" y="1"/>
                  </a:lnTo>
                  <a:lnTo>
                    <a:pt x="10" y="0"/>
                  </a:lnTo>
                  <a:lnTo>
                    <a:pt x="6" y="1"/>
                  </a:lnTo>
                  <a:lnTo>
                    <a:pt x="3" y="1"/>
                  </a:lnTo>
                  <a:lnTo>
                    <a:pt x="0" y="3"/>
                  </a:lnTo>
                  <a:lnTo>
                    <a:pt x="0" y="5"/>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699" name="Freeform 91"/>
            <p:cNvSpPr>
              <a:spLocks/>
            </p:cNvSpPr>
            <p:nvPr/>
          </p:nvSpPr>
          <p:spPr bwMode="auto">
            <a:xfrm>
              <a:off x="3449" y="2793"/>
              <a:ext cx="133" cy="263"/>
            </a:xfrm>
            <a:custGeom>
              <a:avLst/>
              <a:gdLst/>
              <a:ahLst/>
              <a:cxnLst>
                <a:cxn ang="0">
                  <a:pos x="391" y="34"/>
                </a:cxn>
                <a:cxn ang="0">
                  <a:pos x="389" y="39"/>
                </a:cxn>
                <a:cxn ang="0">
                  <a:pos x="386" y="40"/>
                </a:cxn>
                <a:cxn ang="0">
                  <a:pos x="381" y="42"/>
                </a:cxn>
                <a:cxn ang="0">
                  <a:pos x="375" y="43"/>
                </a:cxn>
                <a:cxn ang="0">
                  <a:pos x="370" y="42"/>
                </a:cxn>
                <a:cxn ang="0">
                  <a:pos x="365" y="40"/>
                </a:cxn>
                <a:cxn ang="0">
                  <a:pos x="361" y="38"/>
                </a:cxn>
                <a:cxn ang="0">
                  <a:pos x="359" y="34"/>
                </a:cxn>
                <a:cxn ang="0">
                  <a:pos x="359" y="0"/>
                </a:cxn>
                <a:cxn ang="0">
                  <a:pos x="391" y="0"/>
                </a:cxn>
                <a:cxn ang="0">
                  <a:pos x="391" y="34"/>
                </a:cxn>
                <a:cxn ang="0">
                  <a:pos x="0" y="34"/>
                </a:cxn>
                <a:cxn ang="0">
                  <a:pos x="2" y="39"/>
                </a:cxn>
                <a:cxn ang="0">
                  <a:pos x="6" y="40"/>
                </a:cxn>
                <a:cxn ang="0">
                  <a:pos x="11" y="42"/>
                </a:cxn>
                <a:cxn ang="0">
                  <a:pos x="16" y="43"/>
                </a:cxn>
                <a:cxn ang="0">
                  <a:pos x="22" y="42"/>
                </a:cxn>
                <a:cxn ang="0">
                  <a:pos x="27" y="40"/>
                </a:cxn>
                <a:cxn ang="0">
                  <a:pos x="31" y="38"/>
                </a:cxn>
                <a:cxn ang="0">
                  <a:pos x="32" y="34"/>
                </a:cxn>
                <a:cxn ang="0">
                  <a:pos x="32" y="0"/>
                </a:cxn>
                <a:cxn ang="0">
                  <a:pos x="0" y="0"/>
                </a:cxn>
                <a:cxn ang="0">
                  <a:pos x="0" y="34"/>
                </a:cxn>
                <a:cxn ang="0">
                  <a:pos x="391" y="34"/>
                </a:cxn>
              </a:cxnLst>
              <a:rect l="0" t="0" r="r" b="b"/>
              <a:pathLst>
                <a:path w="392" h="44">
                  <a:moveTo>
                    <a:pt x="391" y="34"/>
                  </a:moveTo>
                  <a:lnTo>
                    <a:pt x="389" y="39"/>
                  </a:lnTo>
                  <a:lnTo>
                    <a:pt x="386" y="40"/>
                  </a:lnTo>
                  <a:lnTo>
                    <a:pt x="381" y="42"/>
                  </a:lnTo>
                  <a:lnTo>
                    <a:pt x="375" y="43"/>
                  </a:lnTo>
                  <a:lnTo>
                    <a:pt x="370" y="42"/>
                  </a:lnTo>
                  <a:lnTo>
                    <a:pt x="365" y="40"/>
                  </a:lnTo>
                  <a:lnTo>
                    <a:pt x="361" y="38"/>
                  </a:lnTo>
                  <a:lnTo>
                    <a:pt x="359" y="34"/>
                  </a:lnTo>
                  <a:lnTo>
                    <a:pt x="359" y="0"/>
                  </a:lnTo>
                  <a:lnTo>
                    <a:pt x="391" y="0"/>
                  </a:lnTo>
                  <a:lnTo>
                    <a:pt x="391" y="34"/>
                  </a:lnTo>
                  <a:lnTo>
                    <a:pt x="0" y="34"/>
                  </a:lnTo>
                  <a:lnTo>
                    <a:pt x="2" y="39"/>
                  </a:lnTo>
                  <a:lnTo>
                    <a:pt x="6" y="40"/>
                  </a:lnTo>
                  <a:lnTo>
                    <a:pt x="11" y="42"/>
                  </a:lnTo>
                  <a:lnTo>
                    <a:pt x="16" y="43"/>
                  </a:lnTo>
                  <a:lnTo>
                    <a:pt x="22" y="42"/>
                  </a:lnTo>
                  <a:lnTo>
                    <a:pt x="27" y="40"/>
                  </a:lnTo>
                  <a:lnTo>
                    <a:pt x="31" y="38"/>
                  </a:lnTo>
                  <a:lnTo>
                    <a:pt x="32" y="34"/>
                  </a:lnTo>
                  <a:lnTo>
                    <a:pt x="32" y="0"/>
                  </a:lnTo>
                  <a:lnTo>
                    <a:pt x="0" y="0"/>
                  </a:lnTo>
                  <a:lnTo>
                    <a:pt x="0" y="34"/>
                  </a:lnTo>
                  <a:lnTo>
                    <a:pt x="391" y="34"/>
                  </a:lnTo>
                </a:path>
              </a:pathLst>
            </a:custGeom>
            <a:solidFill>
              <a:srgbClr val="FFB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00" name="Freeform 92"/>
            <p:cNvSpPr>
              <a:spLocks/>
            </p:cNvSpPr>
            <p:nvPr/>
          </p:nvSpPr>
          <p:spPr bwMode="auto">
            <a:xfrm>
              <a:off x="3814" y="2793"/>
              <a:ext cx="133" cy="263"/>
            </a:xfrm>
            <a:custGeom>
              <a:avLst/>
              <a:gdLst/>
              <a:ahLst/>
              <a:cxnLst>
                <a:cxn ang="0">
                  <a:pos x="32" y="39"/>
                </a:cxn>
                <a:cxn ang="0">
                  <a:pos x="32" y="39"/>
                </a:cxn>
                <a:cxn ang="0">
                  <a:pos x="30" y="44"/>
                </a:cxn>
                <a:cxn ang="0">
                  <a:pos x="27" y="46"/>
                </a:cxn>
                <a:cxn ang="0">
                  <a:pos x="22" y="48"/>
                </a:cxn>
                <a:cxn ang="0">
                  <a:pos x="16" y="49"/>
                </a:cxn>
                <a:cxn ang="0">
                  <a:pos x="11" y="48"/>
                </a:cxn>
                <a:cxn ang="0">
                  <a:pos x="6" y="46"/>
                </a:cxn>
                <a:cxn ang="0">
                  <a:pos x="2" y="43"/>
                </a:cxn>
                <a:cxn ang="0">
                  <a:pos x="0" y="39"/>
                </a:cxn>
                <a:cxn ang="0">
                  <a:pos x="0" y="0"/>
                </a:cxn>
                <a:cxn ang="0">
                  <a:pos x="32" y="0"/>
                </a:cxn>
                <a:cxn ang="0">
                  <a:pos x="32" y="39"/>
                </a:cxn>
              </a:cxnLst>
              <a:rect l="0" t="0" r="r" b="b"/>
              <a:pathLst>
                <a:path w="33" h="50">
                  <a:moveTo>
                    <a:pt x="32" y="39"/>
                  </a:moveTo>
                  <a:lnTo>
                    <a:pt x="32" y="39"/>
                  </a:lnTo>
                  <a:lnTo>
                    <a:pt x="30" y="44"/>
                  </a:lnTo>
                  <a:lnTo>
                    <a:pt x="27" y="46"/>
                  </a:lnTo>
                  <a:lnTo>
                    <a:pt x="22" y="48"/>
                  </a:lnTo>
                  <a:lnTo>
                    <a:pt x="16" y="49"/>
                  </a:lnTo>
                  <a:lnTo>
                    <a:pt x="11" y="48"/>
                  </a:lnTo>
                  <a:lnTo>
                    <a:pt x="6" y="46"/>
                  </a:lnTo>
                  <a:lnTo>
                    <a:pt x="2" y="43"/>
                  </a:lnTo>
                  <a:lnTo>
                    <a:pt x="0" y="39"/>
                  </a:lnTo>
                  <a:lnTo>
                    <a:pt x="0" y="0"/>
                  </a:lnTo>
                  <a:lnTo>
                    <a:pt x="32" y="0"/>
                  </a:lnTo>
                  <a:lnTo>
                    <a:pt x="32" y="39"/>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01" name="Freeform 93"/>
            <p:cNvSpPr>
              <a:spLocks/>
            </p:cNvSpPr>
            <p:nvPr/>
          </p:nvSpPr>
          <p:spPr bwMode="auto">
            <a:xfrm>
              <a:off x="3449" y="2793"/>
              <a:ext cx="133" cy="263"/>
            </a:xfrm>
            <a:custGeom>
              <a:avLst/>
              <a:gdLst/>
              <a:ahLst/>
              <a:cxnLst>
                <a:cxn ang="0">
                  <a:pos x="0" y="39"/>
                </a:cxn>
                <a:cxn ang="0">
                  <a:pos x="0" y="39"/>
                </a:cxn>
                <a:cxn ang="0">
                  <a:pos x="2" y="44"/>
                </a:cxn>
                <a:cxn ang="0">
                  <a:pos x="6" y="46"/>
                </a:cxn>
                <a:cxn ang="0">
                  <a:pos x="11" y="48"/>
                </a:cxn>
                <a:cxn ang="0">
                  <a:pos x="16" y="49"/>
                </a:cxn>
                <a:cxn ang="0">
                  <a:pos x="22" y="48"/>
                </a:cxn>
                <a:cxn ang="0">
                  <a:pos x="27" y="46"/>
                </a:cxn>
                <a:cxn ang="0">
                  <a:pos x="31" y="43"/>
                </a:cxn>
                <a:cxn ang="0">
                  <a:pos x="32" y="39"/>
                </a:cxn>
                <a:cxn ang="0">
                  <a:pos x="32" y="0"/>
                </a:cxn>
                <a:cxn ang="0">
                  <a:pos x="0" y="0"/>
                </a:cxn>
                <a:cxn ang="0">
                  <a:pos x="0" y="39"/>
                </a:cxn>
              </a:cxnLst>
              <a:rect l="0" t="0" r="r" b="b"/>
              <a:pathLst>
                <a:path w="33" h="50">
                  <a:moveTo>
                    <a:pt x="0" y="39"/>
                  </a:moveTo>
                  <a:lnTo>
                    <a:pt x="0" y="39"/>
                  </a:lnTo>
                  <a:lnTo>
                    <a:pt x="2" y="44"/>
                  </a:lnTo>
                  <a:lnTo>
                    <a:pt x="6" y="46"/>
                  </a:lnTo>
                  <a:lnTo>
                    <a:pt x="11" y="48"/>
                  </a:lnTo>
                  <a:lnTo>
                    <a:pt x="16" y="49"/>
                  </a:lnTo>
                  <a:lnTo>
                    <a:pt x="22" y="48"/>
                  </a:lnTo>
                  <a:lnTo>
                    <a:pt x="27" y="46"/>
                  </a:lnTo>
                  <a:lnTo>
                    <a:pt x="31" y="43"/>
                  </a:lnTo>
                  <a:lnTo>
                    <a:pt x="32" y="39"/>
                  </a:lnTo>
                  <a:lnTo>
                    <a:pt x="32" y="0"/>
                  </a:lnTo>
                  <a:lnTo>
                    <a:pt x="0" y="0"/>
                  </a:lnTo>
                  <a:lnTo>
                    <a:pt x="0" y="39"/>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02" name="Freeform 94"/>
            <p:cNvSpPr>
              <a:spLocks/>
            </p:cNvSpPr>
            <p:nvPr/>
          </p:nvSpPr>
          <p:spPr bwMode="auto">
            <a:xfrm>
              <a:off x="3449" y="2794"/>
              <a:ext cx="133" cy="263"/>
            </a:xfrm>
            <a:custGeom>
              <a:avLst/>
              <a:gdLst/>
              <a:ahLst/>
              <a:cxnLst>
                <a:cxn ang="0">
                  <a:pos x="389" y="0"/>
                </a:cxn>
                <a:cxn ang="0">
                  <a:pos x="391" y="0"/>
                </a:cxn>
                <a:cxn ang="0">
                  <a:pos x="359" y="0"/>
                </a:cxn>
                <a:cxn ang="0">
                  <a:pos x="364" y="0"/>
                </a:cxn>
                <a:cxn ang="0">
                  <a:pos x="389" y="0"/>
                </a:cxn>
                <a:cxn ang="0">
                  <a:pos x="3" y="0"/>
                </a:cxn>
                <a:cxn ang="0">
                  <a:pos x="0" y="0"/>
                </a:cxn>
                <a:cxn ang="0">
                  <a:pos x="32" y="0"/>
                </a:cxn>
                <a:cxn ang="0">
                  <a:pos x="28" y="0"/>
                </a:cxn>
                <a:cxn ang="0">
                  <a:pos x="3" y="0"/>
                </a:cxn>
                <a:cxn ang="0">
                  <a:pos x="389" y="0"/>
                </a:cxn>
              </a:cxnLst>
              <a:rect l="0" t="0" r="r" b="b"/>
              <a:pathLst>
                <a:path w="392" h="1">
                  <a:moveTo>
                    <a:pt x="389" y="0"/>
                  </a:moveTo>
                  <a:lnTo>
                    <a:pt x="391" y="0"/>
                  </a:lnTo>
                  <a:lnTo>
                    <a:pt x="359" y="0"/>
                  </a:lnTo>
                  <a:lnTo>
                    <a:pt x="364" y="0"/>
                  </a:lnTo>
                  <a:lnTo>
                    <a:pt x="389" y="0"/>
                  </a:lnTo>
                  <a:lnTo>
                    <a:pt x="3" y="0"/>
                  </a:lnTo>
                  <a:lnTo>
                    <a:pt x="0" y="0"/>
                  </a:lnTo>
                  <a:lnTo>
                    <a:pt x="32" y="0"/>
                  </a:lnTo>
                  <a:lnTo>
                    <a:pt x="28" y="0"/>
                  </a:lnTo>
                  <a:lnTo>
                    <a:pt x="3" y="0"/>
                  </a:lnTo>
                  <a:lnTo>
                    <a:pt x="389" y="0"/>
                  </a:lnTo>
                </a:path>
              </a:pathLst>
            </a:custGeom>
            <a:solidFill>
              <a:srgbClr val="FFE5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03" name="Freeform 95"/>
            <p:cNvSpPr>
              <a:spLocks/>
            </p:cNvSpPr>
            <p:nvPr/>
          </p:nvSpPr>
          <p:spPr bwMode="auto">
            <a:xfrm>
              <a:off x="3814" y="2794"/>
              <a:ext cx="133" cy="263"/>
            </a:xfrm>
            <a:custGeom>
              <a:avLst/>
              <a:gdLst/>
              <a:ahLst/>
              <a:cxnLst>
                <a:cxn ang="0">
                  <a:pos x="30" y="6"/>
                </a:cxn>
                <a:cxn ang="0">
                  <a:pos x="32" y="0"/>
                </a:cxn>
                <a:cxn ang="0">
                  <a:pos x="0" y="0"/>
                </a:cxn>
                <a:cxn ang="0">
                  <a:pos x="5" y="6"/>
                </a:cxn>
                <a:cxn ang="0">
                  <a:pos x="30" y="6"/>
                </a:cxn>
              </a:cxnLst>
              <a:rect l="0" t="0" r="r" b="b"/>
              <a:pathLst>
                <a:path w="33" h="7">
                  <a:moveTo>
                    <a:pt x="30" y="6"/>
                  </a:moveTo>
                  <a:lnTo>
                    <a:pt x="32" y="0"/>
                  </a:lnTo>
                  <a:lnTo>
                    <a:pt x="0" y="0"/>
                  </a:lnTo>
                  <a:lnTo>
                    <a:pt x="5" y="6"/>
                  </a:lnTo>
                  <a:lnTo>
                    <a:pt x="30" y="6"/>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04" name="Freeform 96"/>
            <p:cNvSpPr>
              <a:spLocks/>
            </p:cNvSpPr>
            <p:nvPr/>
          </p:nvSpPr>
          <p:spPr bwMode="auto">
            <a:xfrm>
              <a:off x="3449" y="2794"/>
              <a:ext cx="133" cy="263"/>
            </a:xfrm>
            <a:custGeom>
              <a:avLst/>
              <a:gdLst/>
              <a:ahLst/>
              <a:cxnLst>
                <a:cxn ang="0">
                  <a:pos x="3" y="6"/>
                </a:cxn>
                <a:cxn ang="0">
                  <a:pos x="0" y="0"/>
                </a:cxn>
                <a:cxn ang="0">
                  <a:pos x="32" y="0"/>
                </a:cxn>
                <a:cxn ang="0">
                  <a:pos x="28" y="6"/>
                </a:cxn>
                <a:cxn ang="0">
                  <a:pos x="3" y="6"/>
                </a:cxn>
              </a:cxnLst>
              <a:rect l="0" t="0" r="r" b="b"/>
              <a:pathLst>
                <a:path w="33" h="7">
                  <a:moveTo>
                    <a:pt x="3" y="6"/>
                  </a:moveTo>
                  <a:lnTo>
                    <a:pt x="0" y="0"/>
                  </a:lnTo>
                  <a:lnTo>
                    <a:pt x="32" y="0"/>
                  </a:lnTo>
                  <a:lnTo>
                    <a:pt x="28" y="6"/>
                  </a:lnTo>
                  <a:lnTo>
                    <a:pt x="3" y="6"/>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05" name="Freeform 97"/>
            <p:cNvSpPr>
              <a:spLocks/>
            </p:cNvSpPr>
            <p:nvPr/>
          </p:nvSpPr>
          <p:spPr bwMode="auto">
            <a:xfrm>
              <a:off x="3438" y="2810"/>
              <a:ext cx="133" cy="263"/>
            </a:xfrm>
            <a:custGeom>
              <a:avLst/>
              <a:gdLst/>
              <a:ahLst/>
              <a:cxnLst>
                <a:cxn ang="0">
                  <a:pos x="401" y="0"/>
                </a:cxn>
                <a:cxn ang="0">
                  <a:pos x="407" y="0"/>
                </a:cxn>
                <a:cxn ang="0">
                  <a:pos x="414" y="36"/>
                </a:cxn>
                <a:cxn ang="0">
                  <a:pos x="369" y="36"/>
                </a:cxn>
                <a:cxn ang="0">
                  <a:pos x="363" y="0"/>
                </a:cxn>
                <a:cxn ang="0">
                  <a:pos x="375" y="0"/>
                </a:cxn>
                <a:cxn ang="0">
                  <a:pos x="375" y="3"/>
                </a:cxn>
                <a:cxn ang="0">
                  <a:pos x="370" y="3"/>
                </a:cxn>
                <a:cxn ang="0">
                  <a:pos x="375" y="31"/>
                </a:cxn>
                <a:cxn ang="0">
                  <a:pos x="407" y="31"/>
                </a:cxn>
                <a:cxn ang="0">
                  <a:pos x="403" y="3"/>
                </a:cxn>
                <a:cxn ang="0">
                  <a:pos x="401" y="3"/>
                </a:cxn>
                <a:cxn ang="0">
                  <a:pos x="401" y="0"/>
                </a:cxn>
                <a:cxn ang="0">
                  <a:pos x="13" y="0"/>
                </a:cxn>
                <a:cxn ang="0">
                  <a:pos x="7" y="0"/>
                </a:cxn>
                <a:cxn ang="0">
                  <a:pos x="0" y="36"/>
                </a:cxn>
                <a:cxn ang="0">
                  <a:pos x="45" y="36"/>
                </a:cxn>
                <a:cxn ang="0">
                  <a:pos x="50" y="0"/>
                </a:cxn>
                <a:cxn ang="0">
                  <a:pos x="38" y="0"/>
                </a:cxn>
                <a:cxn ang="0">
                  <a:pos x="39" y="3"/>
                </a:cxn>
                <a:cxn ang="0">
                  <a:pos x="44" y="3"/>
                </a:cxn>
                <a:cxn ang="0">
                  <a:pos x="39" y="31"/>
                </a:cxn>
                <a:cxn ang="0">
                  <a:pos x="6" y="31"/>
                </a:cxn>
                <a:cxn ang="0">
                  <a:pos x="11" y="3"/>
                </a:cxn>
                <a:cxn ang="0">
                  <a:pos x="13" y="3"/>
                </a:cxn>
                <a:cxn ang="0">
                  <a:pos x="13" y="0"/>
                </a:cxn>
                <a:cxn ang="0">
                  <a:pos x="401" y="0"/>
                </a:cxn>
              </a:cxnLst>
              <a:rect l="0" t="0" r="r" b="b"/>
              <a:pathLst>
                <a:path w="415" h="37">
                  <a:moveTo>
                    <a:pt x="401" y="0"/>
                  </a:moveTo>
                  <a:lnTo>
                    <a:pt x="407" y="0"/>
                  </a:lnTo>
                  <a:lnTo>
                    <a:pt x="414" y="36"/>
                  </a:lnTo>
                  <a:lnTo>
                    <a:pt x="369" y="36"/>
                  </a:lnTo>
                  <a:lnTo>
                    <a:pt x="363" y="0"/>
                  </a:lnTo>
                  <a:lnTo>
                    <a:pt x="375" y="0"/>
                  </a:lnTo>
                  <a:lnTo>
                    <a:pt x="375" y="3"/>
                  </a:lnTo>
                  <a:lnTo>
                    <a:pt x="370" y="3"/>
                  </a:lnTo>
                  <a:lnTo>
                    <a:pt x="375" y="31"/>
                  </a:lnTo>
                  <a:lnTo>
                    <a:pt x="407" y="31"/>
                  </a:lnTo>
                  <a:lnTo>
                    <a:pt x="403" y="3"/>
                  </a:lnTo>
                  <a:lnTo>
                    <a:pt x="401" y="3"/>
                  </a:lnTo>
                  <a:lnTo>
                    <a:pt x="401" y="0"/>
                  </a:lnTo>
                  <a:lnTo>
                    <a:pt x="13" y="0"/>
                  </a:lnTo>
                  <a:lnTo>
                    <a:pt x="7" y="0"/>
                  </a:lnTo>
                  <a:lnTo>
                    <a:pt x="0" y="36"/>
                  </a:lnTo>
                  <a:lnTo>
                    <a:pt x="45" y="36"/>
                  </a:lnTo>
                  <a:lnTo>
                    <a:pt x="50" y="0"/>
                  </a:lnTo>
                  <a:lnTo>
                    <a:pt x="38" y="0"/>
                  </a:lnTo>
                  <a:lnTo>
                    <a:pt x="39" y="3"/>
                  </a:lnTo>
                  <a:lnTo>
                    <a:pt x="44" y="3"/>
                  </a:lnTo>
                  <a:lnTo>
                    <a:pt x="39" y="31"/>
                  </a:lnTo>
                  <a:lnTo>
                    <a:pt x="6" y="31"/>
                  </a:lnTo>
                  <a:lnTo>
                    <a:pt x="11" y="3"/>
                  </a:lnTo>
                  <a:lnTo>
                    <a:pt x="13" y="3"/>
                  </a:lnTo>
                  <a:lnTo>
                    <a:pt x="13" y="0"/>
                  </a:lnTo>
                  <a:lnTo>
                    <a:pt x="401" y="0"/>
                  </a:lnTo>
                </a:path>
              </a:pathLst>
            </a:custGeom>
            <a:solidFill>
              <a:srgbClr val="FFF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06" name="Freeform 98"/>
            <p:cNvSpPr>
              <a:spLocks/>
            </p:cNvSpPr>
            <p:nvPr/>
          </p:nvSpPr>
          <p:spPr bwMode="auto">
            <a:xfrm>
              <a:off x="3806" y="2810"/>
              <a:ext cx="133" cy="263"/>
            </a:xfrm>
            <a:custGeom>
              <a:avLst/>
              <a:gdLst/>
              <a:ahLst/>
              <a:cxnLst>
                <a:cxn ang="0">
                  <a:pos x="39" y="0"/>
                </a:cxn>
                <a:cxn ang="0">
                  <a:pos x="45" y="0"/>
                </a:cxn>
                <a:cxn ang="0">
                  <a:pos x="52" y="42"/>
                </a:cxn>
                <a:cxn ang="0">
                  <a:pos x="6" y="42"/>
                </a:cxn>
                <a:cxn ang="0">
                  <a:pos x="0" y="0"/>
                </a:cxn>
                <a:cxn ang="0">
                  <a:pos x="12" y="0"/>
                </a:cxn>
                <a:cxn ang="0">
                  <a:pos x="12" y="3"/>
                </a:cxn>
                <a:cxn ang="0">
                  <a:pos x="7" y="3"/>
                </a:cxn>
                <a:cxn ang="0">
                  <a:pos x="12" y="36"/>
                </a:cxn>
                <a:cxn ang="0">
                  <a:pos x="45" y="36"/>
                </a:cxn>
                <a:cxn ang="0">
                  <a:pos x="41" y="3"/>
                </a:cxn>
                <a:cxn ang="0">
                  <a:pos x="39" y="3"/>
                </a:cxn>
                <a:cxn ang="0">
                  <a:pos x="39" y="0"/>
                </a:cxn>
              </a:cxnLst>
              <a:rect l="0" t="0" r="r" b="b"/>
              <a:pathLst>
                <a:path w="53" h="43">
                  <a:moveTo>
                    <a:pt x="39" y="0"/>
                  </a:moveTo>
                  <a:lnTo>
                    <a:pt x="45" y="0"/>
                  </a:lnTo>
                  <a:lnTo>
                    <a:pt x="52" y="42"/>
                  </a:lnTo>
                  <a:lnTo>
                    <a:pt x="6" y="42"/>
                  </a:lnTo>
                  <a:lnTo>
                    <a:pt x="0" y="0"/>
                  </a:lnTo>
                  <a:lnTo>
                    <a:pt x="12" y="0"/>
                  </a:lnTo>
                  <a:lnTo>
                    <a:pt x="12" y="3"/>
                  </a:lnTo>
                  <a:lnTo>
                    <a:pt x="7" y="3"/>
                  </a:lnTo>
                  <a:lnTo>
                    <a:pt x="12" y="36"/>
                  </a:lnTo>
                  <a:lnTo>
                    <a:pt x="45" y="36"/>
                  </a:lnTo>
                  <a:lnTo>
                    <a:pt x="41" y="3"/>
                  </a:lnTo>
                  <a:lnTo>
                    <a:pt x="39" y="3"/>
                  </a:lnTo>
                  <a:lnTo>
                    <a:pt x="39"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07" name="Freeform 99"/>
            <p:cNvSpPr>
              <a:spLocks/>
            </p:cNvSpPr>
            <p:nvPr/>
          </p:nvSpPr>
          <p:spPr bwMode="auto">
            <a:xfrm>
              <a:off x="3438" y="2810"/>
              <a:ext cx="133" cy="263"/>
            </a:xfrm>
            <a:custGeom>
              <a:avLst/>
              <a:gdLst/>
              <a:ahLst/>
              <a:cxnLst>
                <a:cxn ang="0">
                  <a:pos x="13" y="0"/>
                </a:cxn>
                <a:cxn ang="0">
                  <a:pos x="7" y="0"/>
                </a:cxn>
                <a:cxn ang="0">
                  <a:pos x="0" y="42"/>
                </a:cxn>
                <a:cxn ang="0">
                  <a:pos x="46" y="42"/>
                </a:cxn>
                <a:cxn ang="0">
                  <a:pos x="51" y="0"/>
                </a:cxn>
                <a:cxn ang="0">
                  <a:pos x="39" y="0"/>
                </a:cxn>
                <a:cxn ang="0">
                  <a:pos x="40" y="3"/>
                </a:cxn>
                <a:cxn ang="0">
                  <a:pos x="45" y="3"/>
                </a:cxn>
                <a:cxn ang="0">
                  <a:pos x="40" y="36"/>
                </a:cxn>
                <a:cxn ang="0">
                  <a:pos x="6" y="36"/>
                </a:cxn>
                <a:cxn ang="0">
                  <a:pos x="11" y="3"/>
                </a:cxn>
                <a:cxn ang="0">
                  <a:pos x="13" y="3"/>
                </a:cxn>
                <a:cxn ang="0">
                  <a:pos x="13" y="0"/>
                </a:cxn>
              </a:cxnLst>
              <a:rect l="0" t="0" r="r" b="b"/>
              <a:pathLst>
                <a:path w="52" h="43">
                  <a:moveTo>
                    <a:pt x="13" y="0"/>
                  </a:moveTo>
                  <a:lnTo>
                    <a:pt x="7" y="0"/>
                  </a:lnTo>
                  <a:lnTo>
                    <a:pt x="0" y="42"/>
                  </a:lnTo>
                  <a:lnTo>
                    <a:pt x="46" y="42"/>
                  </a:lnTo>
                  <a:lnTo>
                    <a:pt x="51" y="0"/>
                  </a:lnTo>
                  <a:lnTo>
                    <a:pt x="39" y="0"/>
                  </a:lnTo>
                  <a:lnTo>
                    <a:pt x="40" y="3"/>
                  </a:lnTo>
                  <a:lnTo>
                    <a:pt x="45" y="3"/>
                  </a:lnTo>
                  <a:lnTo>
                    <a:pt x="40" y="36"/>
                  </a:lnTo>
                  <a:lnTo>
                    <a:pt x="6" y="36"/>
                  </a:lnTo>
                  <a:lnTo>
                    <a:pt x="11" y="3"/>
                  </a:lnTo>
                  <a:lnTo>
                    <a:pt x="13" y="3"/>
                  </a:lnTo>
                  <a:lnTo>
                    <a:pt x="13"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08" name="Freeform 100"/>
            <p:cNvSpPr>
              <a:spLocks/>
            </p:cNvSpPr>
            <p:nvPr/>
          </p:nvSpPr>
          <p:spPr bwMode="auto">
            <a:xfrm>
              <a:off x="3438" y="2810"/>
              <a:ext cx="133" cy="263"/>
            </a:xfrm>
            <a:custGeom>
              <a:avLst/>
              <a:gdLst/>
              <a:ahLst/>
              <a:cxnLst>
                <a:cxn ang="0">
                  <a:pos x="405" y="31"/>
                </a:cxn>
                <a:cxn ang="0">
                  <a:pos x="402" y="3"/>
                </a:cxn>
                <a:cxn ang="0">
                  <a:pos x="400" y="3"/>
                </a:cxn>
                <a:cxn ang="0">
                  <a:pos x="401" y="3"/>
                </a:cxn>
                <a:cxn ang="0">
                  <a:pos x="402" y="3"/>
                </a:cxn>
                <a:cxn ang="0">
                  <a:pos x="407" y="31"/>
                </a:cxn>
                <a:cxn ang="0">
                  <a:pos x="405" y="31"/>
                </a:cxn>
                <a:cxn ang="0">
                  <a:pos x="414" y="36"/>
                </a:cxn>
                <a:cxn ang="0">
                  <a:pos x="412" y="38"/>
                </a:cxn>
                <a:cxn ang="0">
                  <a:pos x="368" y="38"/>
                </a:cxn>
                <a:cxn ang="0">
                  <a:pos x="363" y="3"/>
                </a:cxn>
                <a:cxn ang="0">
                  <a:pos x="363" y="0"/>
                </a:cxn>
                <a:cxn ang="0">
                  <a:pos x="369" y="36"/>
                </a:cxn>
                <a:cxn ang="0">
                  <a:pos x="414" y="36"/>
                </a:cxn>
                <a:cxn ang="0">
                  <a:pos x="375" y="3"/>
                </a:cxn>
                <a:cxn ang="0">
                  <a:pos x="375" y="3"/>
                </a:cxn>
                <a:cxn ang="0">
                  <a:pos x="370" y="3"/>
                </a:cxn>
                <a:cxn ang="0">
                  <a:pos x="370" y="3"/>
                </a:cxn>
                <a:cxn ang="0">
                  <a:pos x="375" y="3"/>
                </a:cxn>
                <a:cxn ang="0">
                  <a:pos x="0" y="36"/>
                </a:cxn>
                <a:cxn ang="0">
                  <a:pos x="2" y="38"/>
                </a:cxn>
                <a:cxn ang="0">
                  <a:pos x="46" y="38"/>
                </a:cxn>
                <a:cxn ang="0">
                  <a:pos x="50" y="3"/>
                </a:cxn>
                <a:cxn ang="0">
                  <a:pos x="50" y="0"/>
                </a:cxn>
                <a:cxn ang="0">
                  <a:pos x="45" y="36"/>
                </a:cxn>
                <a:cxn ang="0">
                  <a:pos x="0" y="36"/>
                </a:cxn>
                <a:cxn ang="0">
                  <a:pos x="39" y="3"/>
                </a:cxn>
                <a:cxn ang="0">
                  <a:pos x="39" y="3"/>
                </a:cxn>
                <a:cxn ang="0">
                  <a:pos x="43" y="3"/>
                </a:cxn>
                <a:cxn ang="0">
                  <a:pos x="44" y="3"/>
                </a:cxn>
                <a:cxn ang="0">
                  <a:pos x="39" y="3"/>
                </a:cxn>
                <a:cxn ang="0">
                  <a:pos x="8" y="31"/>
                </a:cxn>
                <a:cxn ang="0">
                  <a:pos x="12" y="3"/>
                </a:cxn>
                <a:cxn ang="0">
                  <a:pos x="13" y="3"/>
                </a:cxn>
                <a:cxn ang="0">
                  <a:pos x="13" y="3"/>
                </a:cxn>
                <a:cxn ang="0">
                  <a:pos x="11" y="3"/>
                </a:cxn>
                <a:cxn ang="0">
                  <a:pos x="6" y="31"/>
                </a:cxn>
                <a:cxn ang="0">
                  <a:pos x="8" y="31"/>
                </a:cxn>
                <a:cxn ang="0">
                  <a:pos x="405" y="31"/>
                </a:cxn>
              </a:cxnLst>
              <a:rect l="0" t="0" r="r" b="b"/>
              <a:pathLst>
                <a:path w="415" h="39">
                  <a:moveTo>
                    <a:pt x="405" y="31"/>
                  </a:moveTo>
                  <a:lnTo>
                    <a:pt x="402" y="3"/>
                  </a:lnTo>
                  <a:lnTo>
                    <a:pt x="400" y="3"/>
                  </a:lnTo>
                  <a:lnTo>
                    <a:pt x="401" y="3"/>
                  </a:lnTo>
                  <a:lnTo>
                    <a:pt x="402" y="3"/>
                  </a:lnTo>
                  <a:lnTo>
                    <a:pt x="407" y="31"/>
                  </a:lnTo>
                  <a:lnTo>
                    <a:pt x="405" y="31"/>
                  </a:lnTo>
                  <a:lnTo>
                    <a:pt x="414" y="36"/>
                  </a:lnTo>
                  <a:lnTo>
                    <a:pt x="412" y="38"/>
                  </a:lnTo>
                  <a:lnTo>
                    <a:pt x="368" y="38"/>
                  </a:lnTo>
                  <a:lnTo>
                    <a:pt x="363" y="3"/>
                  </a:lnTo>
                  <a:lnTo>
                    <a:pt x="363" y="0"/>
                  </a:lnTo>
                  <a:lnTo>
                    <a:pt x="369" y="36"/>
                  </a:lnTo>
                  <a:lnTo>
                    <a:pt x="414" y="36"/>
                  </a:lnTo>
                  <a:lnTo>
                    <a:pt x="375" y="3"/>
                  </a:lnTo>
                  <a:lnTo>
                    <a:pt x="375" y="3"/>
                  </a:lnTo>
                  <a:lnTo>
                    <a:pt x="370" y="3"/>
                  </a:lnTo>
                  <a:lnTo>
                    <a:pt x="370" y="3"/>
                  </a:lnTo>
                  <a:lnTo>
                    <a:pt x="375" y="3"/>
                  </a:lnTo>
                  <a:lnTo>
                    <a:pt x="0" y="36"/>
                  </a:lnTo>
                  <a:lnTo>
                    <a:pt x="2" y="38"/>
                  </a:lnTo>
                  <a:lnTo>
                    <a:pt x="46" y="38"/>
                  </a:lnTo>
                  <a:lnTo>
                    <a:pt x="50" y="3"/>
                  </a:lnTo>
                  <a:lnTo>
                    <a:pt x="50" y="0"/>
                  </a:lnTo>
                  <a:lnTo>
                    <a:pt x="45" y="36"/>
                  </a:lnTo>
                  <a:lnTo>
                    <a:pt x="0" y="36"/>
                  </a:lnTo>
                  <a:lnTo>
                    <a:pt x="39" y="3"/>
                  </a:lnTo>
                  <a:lnTo>
                    <a:pt x="39" y="3"/>
                  </a:lnTo>
                  <a:lnTo>
                    <a:pt x="43" y="3"/>
                  </a:lnTo>
                  <a:lnTo>
                    <a:pt x="44" y="3"/>
                  </a:lnTo>
                  <a:lnTo>
                    <a:pt x="39" y="3"/>
                  </a:lnTo>
                  <a:lnTo>
                    <a:pt x="8" y="31"/>
                  </a:lnTo>
                  <a:lnTo>
                    <a:pt x="12" y="3"/>
                  </a:lnTo>
                  <a:lnTo>
                    <a:pt x="13" y="3"/>
                  </a:lnTo>
                  <a:lnTo>
                    <a:pt x="13" y="3"/>
                  </a:lnTo>
                  <a:lnTo>
                    <a:pt x="11" y="3"/>
                  </a:lnTo>
                  <a:lnTo>
                    <a:pt x="6" y="31"/>
                  </a:lnTo>
                  <a:lnTo>
                    <a:pt x="8" y="31"/>
                  </a:lnTo>
                  <a:lnTo>
                    <a:pt x="405" y="31"/>
                  </a:lnTo>
                </a:path>
              </a:pathLst>
            </a:custGeom>
            <a:solidFill>
              <a:srgbClr val="FFB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09" name="Freeform 101"/>
            <p:cNvSpPr>
              <a:spLocks/>
            </p:cNvSpPr>
            <p:nvPr/>
          </p:nvSpPr>
          <p:spPr bwMode="auto">
            <a:xfrm>
              <a:off x="3844" y="2813"/>
              <a:ext cx="133" cy="263"/>
            </a:xfrm>
            <a:custGeom>
              <a:avLst/>
              <a:gdLst/>
              <a:ahLst/>
              <a:cxnLst>
                <a:cxn ang="0">
                  <a:pos x="5" y="33"/>
                </a:cxn>
                <a:cxn ang="0">
                  <a:pos x="2" y="1"/>
                </a:cxn>
                <a:cxn ang="0">
                  <a:pos x="0" y="1"/>
                </a:cxn>
                <a:cxn ang="0">
                  <a:pos x="1" y="0"/>
                </a:cxn>
                <a:cxn ang="0">
                  <a:pos x="2" y="0"/>
                </a:cxn>
                <a:cxn ang="0">
                  <a:pos x="7" y="33"/>
                </a:cxn>
                <a:cxn ang="0">
                  <a:pos x="5" y="33"/>
                </a:cxn>
              </a:cxnLst>
              <a:rect l="0" t="0" r="r" b="b"/>
              <a:pathLst>
                <a:path w="8" h="34">
                  <a:moveTo>
                    <a:pt x="5" y="33"/>
                  </a:moveTo>
                  <a:lnTo>
                    <a:pt x="2" y="1"/>
                  </a:lnTo>
                  <a:lnTo>
                    <a:pt x="0" y="1"/>
                  </a:lnTo>
                  <a:lnTo>
                    <a:pt x="1" y="0"/>
                  </a:lnTo>
                  <a:lnTo>
                    <a:pt x="2" y="0"/>
                  </a:lnTo>
                  <a:lnTo>
                    <a:pt x="7" y="33"/>
                  </a:lnTo>
                  <a:lnTo>
                    <a:pt x="5" y="33"/>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10" name="Freeform 102"/>
            <p:cNvSpPr>
              <a:spLocks/>
            </p:cNvSpPr>
            <p:nvPr/>
          </p:nvSpPr>
          <p:spPr bwMode="auto">
            <a:xfrm>
              <a:off x="3806" y="2810"/>
              <a:ext cx="133" cy="263"/>
            </a:xfrm>
            <a:custGeom>
              <a:avLst/>
              <a:gdLst/>
              <a:ahLst/>
              <a:cxnLst>
                <a:cxn ang="0">
                  <a:pos x="52" y="42"/>
                </a:cxn>
                <a:cxn ang="0">
                  <a:pos x="50" y="44"/>
                </a:cxn>
                <a:cxn ang="0">
                  <a:pos x="5" y="44"/>
                </a:cxn>
                <a:cxn ang="0">
                  <a:pos x="0" y="4"/>
                </a:cxn>
                <a:cxn ang="0">
                  <a:pos x="0" y="0"/>
                </a:cxn>
                <a:cxn ang="0">
                  <a:pos x="6" y="42"/>
                </a:cxn>
                <a:cxn ang="0">
                  <a:pos x="52" y="42"/>
                </a:cxn>
              </a:cxnLst>
              <a:rect l="0" t="0" r="r" b="b"/>
              <a:pathLst>
                <a:path w="53" h="45">
                  <a:moveTo>
                    <a:pt x="52" y="42"/>
                  </a:moveTo>
                  <a:lnTo>
                    <a:pt x="50" y="44"/>
                  </a:lnTo>
                  <a:lnTo>
                    <a:pt x="5" y="44"/>
                  </a:lnTo>
                  <a:lnTo>
                    <a:pt x="0" y="4"/>
                  </a:lnTo>
                  <a:lnTo>
                    <a:pt x="0" y="0"/>
                  </a:lnTo>
                  <a:lnTo>
                    <a:pt x="6" y="42"/>
                  </a:lnTo>
                  <a:lnTo>
                    <a:pt x="52" y="42"/>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11" name="Freeform 103"/>
            <p:cNvSpPr>
              <a:spLocks/>
            </p:cNvSpPr>
            <p:nvPr/>
          </p:nvSpPr>
          <p:spPr bwMode="auto">
            <a:xfrm>
              <a:off x="3813" y="2813"/>
              <a:ext cx="133" cy="263"/>
            </a:xfrm>
            <a:custGeom>
              <a:avLst/>
              <a:gdLst/>
              <a:ahLst/>
              <a:cxnLst>
                <a:cxn ang="0">
                  <a:pos x="5" y="0"/>
                </a:cxn>
                <a:cxn ang="0">
                  <a:pos x="5" y="1"/>
                </a:cxn>
                <a:cxn ang="0">
                  <a:pos x="0" y="1"/>
                </a:cxn>
                <a:cxn ang="0">
                  <a:pos x="0" y="0"/>
                </a:cxn>
                <a:cxn ang="0">
                  <a:pos x="5" y="0"/>
                </a:cxn>
              </a:cxnLst>
              <a:rect l="0" t="0" r="r" b="b"/>
              <a:pathLst>
                <a:path w="6" h="2">
                  <a:moveTo>
                    <a:pt x="5" y="0"/>
                  </a:moveTo>
                  <a:lnTo>
                    <a:pt x="5" y="1"/>
                  </a:lnTo>
                  <a:lnTo>
                    <a:pt x="0" y="1"/>
                  </a:lnTo>
                  <a:lnTo>
                    <a:pt x="0" y="0"/>
                  </a:lnTo>
                  <a:lnTo>
                    <a:pt x="5"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12" name="Freeform 104"/>
            <p:cNvSpPr>
              <a:spLocks/>
            </p:cNvSpPr>
            <p:nvPr/>
          </p:nvSpPr>
          <p:spPr bwMode="auto">
            <a:xfrm>
              <a:off x="3438" y="2810"/>
              <a:ext cx="133" cy="263"/>
            </a:xfrm>
            <a:custGeom>
              <a:avLst/>
              <a:gdLst/>
              <a:ahLst/>
              <a:cxnLst>
                <a:cxn ang="0">
                  <a:pos x="0" y="42"/>
                </a:cxn>
                <a:cxn ang="0">
                  <a:pos x="2" y="44"/>
                </a:cxn>
                <a:cxn ang="0">
                  <a:pos x="47" y="44"/>
                </a:cxn>
                <a:cxn ang="0">
                  <a:pos x="51" y="4"/>
                </a:cxn>
                <a:cxn ang="0">
                  <a:pos x="51" y="0"/>
                </a:cxn>
                <a:cxn ang="0">
                  <a:pos x="46" y="42"/>
                </a:cxn>
                <a:cxn ang="0">
                  <a:pos x="0" y="42"/>
                </a:cxn>
              </a:cxnLst>
              <a:rect l="0" t="0" r="r" b="b"/>
              <a:pathLst>
                <a:path w="52" h="45">
                  <a:moveTo>
                    <a:pt x="0" y="42"/>
                  </a:moveTo>
                  <a:lnTo>
                    <a:pt x="2" y="44"/>
                  </a:lnTo>
                  <a:lnTo>
                    <a:pt x="47" y="44"/>
                  </a:lnTo>
                  <a:lnTo>
                    <a:pt x="51" y="4"/>
                  </a:lnTo>
                  <a:lnTo>
                    <a:pt x="51" y="0"/>
                  </a:lnTo>
                  <a:lnTo>
                    <a:pt x="46" y="42"/>
                  </a:lnTo>
                  <a:lnTo>
                    <a:pt x="0" y="42"/>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13" name="Freeform 105"/>
            <p:cNvSpPr>
              <a:spLocks/>
            </p:cNvSpPr>
            <p:nvPr/>
          </p:nvSpPr>
          <p:spPr bwMode="auto">
            <a:xfrm>
              <a:off x="3478" y="2813"/>
              <a:ext cx="133" cy="263"/>
            </a:xfrm>
            <a:custGeom>
              <a:avLst/>
              <a:gdLst/>
              <a:ahLst/>
              <a:cxnLst>
                <a:cxn ang="0">
                  <a:pos x="0" y="0"/>
                </a:cxn>
                <a:cxn ang="0">
                  <a:pos x="0" y="1"/>
                </a:cxn>
                <a:cxn ang="0">
                  <a:pos x="4" y="1"/>
                </a:cxn>
                <a:cxn ang="0">
                  <a:pos x="5" y="0"/>
                </a:cxn>
                <a:cxn ang="0">
                  <a:pos x="0" y="0"/>
                </a:cxn>
              </a:cxnLst>
              <a:rect l="0" t="0" r="r" b="b"/>
              <a:pathLst>
                <a:path w="6" h="2">
                  <a:moveTo>
                    <a:pt x="0" y="0"/>
                  </a:moveTo>
                  <a:lnTo>
                    <a:pt x="0" y="1"/>
                  </a:lnTo>
                  <a:lnTo>
                    <a:pt x="4" y="1"/>
                  </a:lnTo>
                  <a:lnTo>
                    <a:pt x="5" y="0"/>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14" name="Freeform 106"/>
            <p:cNvSpPr>
              <a:spLocks/>
            </p:cNvSpPr>
            <p:nvPr/>
          </p:nvSpPr>
          <p:spPr bwMode="auto">
            <a:xfrm>
              <a:off x="3444" y="2813"/>
              <a:ext cx="133" cy="263"/>
            </a:xfrm>
            <a:custGeom>
              <a:avLst/>
              <a:gdLst/>
              <a:ahLst/>
              <a:cxnLst>
                <a:cxn ang="0">
                  <a:pos x="2" y="33"/>
                </a:cxn>
                <a:cxn ang="0">
                  <a:pos x="6" y="1"/>
                </a:cxn>
                <a:cxn ang="0">
                  <a:pos x="7" y="1"/>
                </a:cxn>
                <a:cxn ang="0">
                  <a:pos x="7" y="0"/>
                </a:cxn>
                <a:cxn ang="0">
                  <a:pos x="5" y="0"/>
                </a:cxn>
                <a:cxn ang="0">
                  <a:pos x="0" y="33"/>
                </a:cxn>
                <a:cxn ang="0">
                  <a:pos x="2" y="33"/>
                </a:cxn>
              </a:cxnLst>
              <a:rect l="0" t="0" r="r" b="b"/>
              <a:pathLst>
                <a:path w="8" h="34">
                  <a:moveTo>
                    <a:pt x="2" y="33"/>
                  </a:moveTo>
                  <a:lnTo>
                    <a:pt x="6" y="1"/>
                  </a:lnTo>
                  <a:lnTo>
                    <a:pt x="7" y="1"/>
                  </a:lnTo>
                  <a:lnTo>
                    <a:pt x="7" y="0"/>
                  </a:lnTo>
                  <a:lnTo>
                    <a:pt x="5" y="0"/>
                  </a:lnTo>
                  <a:lnTo>
                    <a:pt x="0" y="33"/>
                  </a:lnTo>
                  <a:lnTo>
                    <a:pt x="2" y="33"/>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15" name="Freeform 107"/>
            <p:cNvSpPr>
              <a:spLocks/>
            </p:cNvSpPr>
            <p:nvPr/>
          </p:nvSpPr>
          <p:spPr bwMode="auto">
            <a:xfrm>
              <a:off x="3452" y="2800"/>
              <a:ext cx="133" cy="263"/>
            </a:xfrm>
            <a:custGeom>
              <a:avLst/>
              <a:gdLst/>
              <a:ahLst/>
              <a:cxnLst>
                <a:cxn ang="0">
                  <a:pos x="386" y="25"/>
                </a:cxn>
                <a:cxn ang="0">
                  <a:pos x="384" y="28"/>
                </a:cxn>
                <a:cxn ang="0">
                  <a:pos x="382" y="29"/>
                </a:cxn>
                <a:cxn ang="0">
                  <a:pos x="377" y="31"/>
                </a:cxn>
                <a:cxn ang="0">
                  <a:pos x="374" y="31"/>
                </a:cxn>
                <a:cxn ang="0">
                  <a:pos x="369" y="31"/>
                </a:cxn>
                <a:cxn ang="0">
                  <a:pos x="365" y="29"/>
                </a:cxn>
                <a:cxn ang="0">
                  <a:pos x="362" y="28"/>
                </a:cxn>
                <a:cxn ang="0">
                  <a:pos x="361" y="25"/>
                </a:cxn>
                <a:cxn ang="0">
                  <a:pos x="361" y="0"/>
                </a:cxn>
                <a:cxn ang="0">
                  <a:pos x="386" y="0"/>
                </a:cxn>
                <a:cxn ang="0">
                  <a:pos x="386" y="25"/>
                </a:cxn>
                <a:cxn ang="0">
                  <a:pos x="0" y="25"/>
                </a:cxn>
                <a:cxn ang="0">
                  <a:pos x="1" y="28"/>
                </a:cxn>
                <a:cxn ang="0">
                  <a:pos x="4" y="29"/>
                </a:cxn>
                <a:cxn ang="0">
                  <a:pos x="8" y="31"/>
                </a:cxn>
                <a:cxn ang="0">
                  <a:pos x="12" y="31"/>
                </a:cxn>
                <a:cxn ang="0">
                  <a:pos x="16" y="31"/>
                </a:cxn>
                <a:cxn ang="0">
                  <a:pos x="20" y="29"/>
                </a:cxn>
                <a:cxn ang="0">
                  <a:pos x="23" y="28"/>
                </a:cxn>
                <a:cxn ang="0">
                  <a:pos x="24" y="25"/>
                </a:cxn>
                <a:cxn ang="0">
                  <a:pos x="24" y="0"/>
                </a:cxn>
                <a:cxn ang="0">
                  <a:pos x="0" y="0"/>
                </a:cxn>
                <a:cxn ang="0">
                  <a:pos x="0" y="25"/>
                </a:cxn>
                <a:cxn ang="0">
                  <a:pos x="386" y="25"/>
                </a:cxn>
              </a:cxnLst>
              <a:rect l="0" t="0" r="r" b="b"/>
              <a:pathLst>
                <a:path w="387" h="32">
                  <a:moveTo>
                    <a:pt x="386" y="25"/>
                  </a:moveTo>
                  <a:lnTo>
                    <a:pt x="384" y="28"/>
                  </a:lnTo>
                  <a:lnTo>
                    <a:pt x="382" y="29"/>
                  </a:lnTo>
                  <a:lnTo>
                    <a:pt x="377" y="31"/>
                  </a:lnTo>
                  <a:lnTo>
                    <a:pt x="374" y="31"/>
                  </a:lnTo>
                  <a:lnTo>
                    <a:pt x="369" y="31"/>
                  </a:lnTo>
                  <a:lnTo>
                    <a:pt x="365" y="29"/>
                  </a:lnTo>
                  <a:lnTo>
                    <a:pt x="362" y="28"/>
                  </a:lnTo>
                  <a:lnTo>
                    <a:pt x="361" y="25"/>
                  </a:lnTo>
                  <a:lnTo>
                    <a:pt x="361" y="0"/>
                  </a:lnTo>
                  <a:lnTo>
                    <a:pt x="386" y="0"/>
                  </a:lnTo>
                  <a:lnTo>
                    <a:pt x="386" y="25"/>
                  </a:lnTo>
                  <a:lnTo>
                    <a:pt x="0" y="25"/>
                  </a:lnTo>
                  <a:lnTo>
                    <a:pt x="1" y="28"/>
                  </a:lnTo>
                  <a:lnTo>
                    <a:pt x="4" y="29"/>
                  </a:lnTo>
                  <a:lnTo>
                    <a:pt x="8" y="31"/>
                  </a:lnTo>
                  <a:lnTo>
                    <a:pt x="12" y="31"/>
                  </a:lnTo>
                  <a:lnTo>
                    <a:pt x="16" y="31"/>
                  </a:lnTo>
                  <a:lnTo>
                    <a:pt x="20" y="29"/>
                  </a:lnTo>
                  <a:lnTo>
                    <a:pt x="23" y="28"/>
                  </a:lnTo>
                  <a:lnTo>
                    <a:pt x="24" y="25"/>
                  </a:lnTo>
                  <a:lnTo>
                    <a:pt x="24" y="0"/>
                  </a:lnTo>
                  <a:lnTo>
                    <a:pt x="0" y="0"/>
                  </a:lnTo>
                  <a:lnTo>
                    <a:pt x="0" y="25"/>
                  </a:lnTo>
                  <a:lnTo>
                    <a:pt x="386" y="25"/>
                  </a:lnTo>
                </a:path>
              </a:pathLst>
            </a:custGeom>
            <a:solidFill>
              <a:srgbClr val="FFF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16" name="Freeform 108"/>
            <p:cNvSpPr>
              <a:spLocks/>
            </p:cNvSpPr>
            <p:nvPr/>
          </p:nvSpPr>
          <p:spPr bwMode="auto">
            <a:xfrm>
              <a:off x="3819" y="2800"/>
              <a:ext cx="133" cy="263"/>
            </a:xfrm>
            <a:custGeom>
              <a:avLst/>
              <a:gdLst/>
              <a:ahLst/>
              <a:cxnLst>
                <a:cxn ang="0">
                  <a:pos x="25" y="30"/>
                </a:cxn>
                <a:cxn ang="0">
                  <a:pos x="25" y="30"/>
                </a:cxn>
                <a:cxn ang="0">
                  <a:pos x="23" y="33"/>
                </a:cxn>
                <a:cxn ang="0">
                  <a:pos x="21" y="35"/>
                </a:cxn>
                <a:cxn ang="0">
                  <a:pos x="16" y="37"/>
                </a:cxn>
                <a:cxn ang="0">
                  <a:pos x="13" y="37"/>
                </a:cxn>
                <a:cxn ang="0">
                  <a:pos x="8" y="37"/>
                </a:cxn>
                <a:cxn ang="0">
                  <a:pos x="4" y="35"/>
                </a:cxn>
                <a:cxn ang="0">
                  <a:pos x="1" y="33"/>
                </a:cxn>
                <a:cxn ang="0">
                  <a:pos x="0" y="30"/>
                </a:cxn>
                <a:cxn ang="0">
                  <a:pos x="0" y="0"/>
                </a:cxn>
                <a:cxn ang="0">
                  <a:pos x="25" y="0"/>
                </a:cxn>
                <a:cxn ang="0">
                  <a:pos x="25" y="30"/>
                </a:cxn>
              </a:cxnLst>
              <a:rect l="0" t="0" r="r" b="b"/>
              <a:pathLst>
                <a:path w="26" h="38">
                  <a:moveTo>
                    <a:pt x="25" y="30"/>
                  </a:moveTo>
                  <a:lnTo>
                    <a:pt x="25" y="30"/>
                  </a:lnTo>
                  <a:lnTo>
                    <a:pt x="23" y="33"/>
                  </a:lnTo>
                  <a:lnTo>
                    <a:pt x="21" y="35"/>
                  </a:lnTo>
                  <a:lnTo>
                    <a:pt x="16" y="37"/>
                  </a:lnTo>
                  <a:lnTo>
                    <a:pt x="13" y="37"/>
                  </a:lnTo>
                  <a:lnTo>
                    <a:pt x="8" y="37"/>
                  </a:lnTo>
                  <a:lnTo>
                    <a:pt x="4" y="35"/>
                  </a:lnTo>
                  <a:lnTo>
                    <a:pt x="1" y="33"/>
                  </a:lnTo>
                  <a:lnTo>
                    <a:pt x="0" y="30"/>
                  </a:lnTo>
                  <a:lnTo>
                    <a:pt x="0" y="0"/>
                  </a:lnTo>
                  <a:lnTo>
                    <a:pt x="25" y="0"/>
                  </a:lnTo>
                  <a:lnTo>
                    <a:pt x="25" y="3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sp>
          <p:nvSpPr>
            <p:cNvPr id="196717" name="Freeform 109"/>
            <p:cNvSpPr>
              <a:spLocks/>
            </p:cNvSpPr>
            <p:nvPr/>
          </p:nvSpPr>
          <p:spPr bwMode="auto">
            <a:xfrm>
              <a:off x="3452" y="2800"/>
              <a:ext cx="133" cy="263"/>
            </a:xfrm>
            <a:custGeom>
              <a:avLst/>
              <a:gdLst/>
              <a:ahLst/>
              <a:cxnLst>
                <a:cxn ang="0">
                  <a:pos x="0" y="30"/>
                </a:cxn>
                <a:cxn ang="0">
                  <a:pos x="0" y="30"/>
                </a:cxn>
                <a:cxn ang="0">
                  <a:pos x="1" y="33"/>
                </a:cxn>
                <a:cxn ang="0">
                  <a:pos x="4" y="35"/>
                </a:cxn>
                <a:cxn ang="0">
                  <a:pos x="8" y="37"/>
                </a:cxn>
                <a:cxn ang="0">
                  <a:pos x="12" y="37"/>
                </a:cxn>
                <a:cxn ang="0">
                  <a:pos x="16" y="37"/>
                </a:cxn>
                <a:cxn ang="0">
                  <a:pos x="20" y="35"/>
                </a:cxn>
                <a:cxn ang="0">
                  <a:pos x="23" y="33"/>
                </a:cxn>
                <a:cxn ang="0">
                  <a:pos x="24" y="30"/>
                </a:cxn>
                <a:cxn ang="0">
                  <a:pos x="24" y="0"/>
                </a:cxn>
                <a:cxn ang="0">
                  <a:pos x="0" y="0"/>
                </a:cxn>
                <a:cxn ang="0">
                  <a:pos x="0" y="30"/>
                </a:cxn>
              </a:cxnLst>
              <a:rect l="0" t="0" r="r" b="b"/>
              <a:pathLst>
                <a:path w="25" h="38">
                  <a:moveTo>
                    <a:pt x="0" y="30"/>
                  </a:moveTo>
                  <a:lnTo>
                    <a:pt x="0" y="30"/>
                  </a:lnTo>
                  <a:lnTo>
                    <a:pt x="1" y="33"/>
                  </a:lnTo>
                  <a:lnTo>
                    <a:pt x="4" y="35"/>
                  </a:lnTo>
                  <a:lnTo>
                    <a:pt x="8" y="37"/>
                  </a:lnTo>
                  <a:lnTo>
                    <a:pt x="12" y="37"/>
                  </a:lnTo>
                  <a:lnTo>
                    <a:pt x="16" y="37"/>
                  </a:lnTo>
                  <a:lnTo>
                    <a:pt x="20" y="35"/>
                  </a:lnTo>
                  <a:lnTo>
                    <a:pt x="23" y="33"/>
                  </a:lnTo>
                  <a:lnTo>
                    <a:pt x="24" y="30"/>
                  </a:lnTo>
                  <a:lnTo>
                    <a:pt x="24" y="0"/>
                  </a:lnTo>
                  <a:lnTo>
                    <a:pt x="0" y="0"/>
                  </a:lnTo>
                  <a:lnTo>
                    <a:pt x="0" y="3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sp>
          <p:nvSpPr>
            <p:cNvPr id="196718" name="Freeform 110"/>
            <p:cNvSpPr>
              <a:spLocks/>
            </p:cNvSpPr>
            <p:nvPr/>
          </p:nvSpPr>
          <p:spPr bwMode="auto">
            <a:xfrm>
              <a:off x="3453" y="2801"/>
              <a:ext cx="133" cy="263"/>
            </a:xfrm>
            <a:custGeom>
              <a:avLst/>
              <a:gdLst/>
              <a:ahLst/>
              <a:cxnLst>
                <a:cxn ang="0">
                  <a:pos x="362" y="0"/>
                </a:cxn>
                <a:cxn ang="0">
                  <a:pos x="362" y="2"/>
                </a:cxn>
                <a:cxn ang="0">
                  <a:pos x="369" y="0"/>
                </a:cxn>
                <a:cxn ang="0">
                  <a:pos x="362" y="0"/>
                </a:cxn>
                <a:cxn ang="0">
                  <a:pos x="0" y="0"/>
                </a:cxn>
                <a:cxn ang="0">
                  <a:pos x="0" y="2"/>
                </a:cxn>
                <a:cxn ang="0">
                  <a:pos x="7" y="0"/>
                </a:cxn>
                <a:cxn ang="0">
                  <a:pos x="0" y="0"/>
                </a:cxn>
                <a:cxn ang="0">
                  <a:pos x="362" y="0"/>
                </a:cxn>
              </a:cxnLst>
              <a:rect l="0" t="0" r="r" b="b"/>
              <a:pathLst>
                <a:path w="370" h="3">
                  <a:moveTo>
                    <a:pt x="362" y="0"/>
                  </a:moveTo>
                  <a:lnTo>
                    <a:pt x="362" y="2"/>
                  </a:lnTo>
                  <a:lnTo>
                    <a:pt x="369" y="0"/>
                  </a:lnTo>
                  <a:lnTo>
                    <a:pt x="362" y="0"/>
                  </a:lnTo>
                  <a:lnTo>
                    <a:pt x="0" y="0"/>
                  </a:lnTo>
                  <a:lnTo>
                    <a:pt x="0" y="2"/>
                  </a:lnTo>
                  <a:lnTo>
                    <a:pt x="7" y="0"/>
                  </a:lnTo>
                  <a:lnTo>
                    <a:pt x="0" y="0"/>
                  </a:lnTo>
                  <a:lnTo>
                    <a:pt x="362" y="0"/>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19" name="Freeform 111"/>
            <p:cNvSpPr>
              <a:spLocks/>
            </p:cNvSpPr>
            <p:nvPr/>
          </p:nvSpPr>
          <p:spPr bwMode="auto">
            <a:xfrm>
              <a:off x="3458" y="2822"/>
              <a:ext cx="133" cy="263"/>
            </a:xfrm>
            <a:custGeom>
              <a:avLst/>
              <a:gdLst/>
              <a:ahLst/>
              <a:cxnLst>
                <a:cxn ang="0">
                  <a:pos x="5" y="0"/>
                </a:cxn>
                <a:cxn ang="0">
                  <a:pos x="7" y="1"/>
                </a:cxn>
                <a:cxn ang="0">
                  <a:pos x="9" y="1"/>
                </a:cxn>
                <a:cxn ang="0">
                  <a:pos x="10" y="2"/>
                </a:cxn>
                <a:cxn ang="0">
                  <a:pos x="10" y="3"/>
                </a:cxn>
                <a:cxn ang="0">
                  <a:pos x="10" y="4"/>
                </a:cxn>
                <a:cxn ang="0">
                  <a:pos x="9" y="5"/>
                </a:cxn>
                <a:cxn ang="0">
                  <a:pos x="8" y="5"/>
                </a:cxn>
                <a:cxn ang="0">
                  <a:pos x="6" y="5"/>
                </a:cxn>
                <a:cxn ang="0">
                  <a:pos x="3" y="5"/>
                </a:cxn>
                <a:cxn ang="0">
                  <a:pos x="2" y="5"/>
                </a:cxn>
                <a:cxn ang="0">
                  <a:pos x="0" y="4"/>
                </a:cxn>
                <a:cxn ang="0">
                  <a:pos x="0" y="3"/>
                </a:cxn>
                <a:cxn ang="0">
                  <a:pos x="0" y="2"/>
                </a:cxn>
                <a:cxn ang="0">
                  <a:pos x="1" y="1"/>
                </a:cxn>
                <a:cxn ang="0">
                  <a:pos x="3" y="1"/>
                </a:cxn>
                <a:cxn ang="0">
                  <a:pos x="5" y="0"/>
                </a:cxn>
                <a:cxn ang="0">
                  <a:pos x="370" y="0"/>
                </a:cxn>
                <a:cxn ang="0">
                  <a:pos x="368" y="0"/>
                </a:cxn>
                <a:cxn ang="0">
                  <a:pos x="366" y="0"/>
                </a:cxn>
                <a:cxn ang="0">
                  <a:pos x="364" y="1"/>
                </a:cxn>
                <a:cxn ang="0">
                  <a:pos x="364" y="2"/>
                </a:cxn>
                <a:cxn ang="0">
                  <a:pos x="364" y="3"/>
                </a:cxn>
                <a:cxn ang="0">
                  <a:pos x="365" y="4"/>
                </a:cxn>
                <a:cxn ang="0">
                  <a:pos x="367" y="4"/>
                </a:cxn>
                <a:cxn ang="0">
                  <a:pos x="369" y="5"/>
                </a:cxn>
                <a:cxn ang="0">
                  <a:pos x="371" y="4"/>
                </a:cxn>
                <a:cxn ang="0">
                  <a:pos x="373" y="4"/>
                </a:cxn>
                <a:cxn ang="0">
                  <a:pos x="374" y="3"/>
                </a:cxn>
                <a:cxn ang="0">
                  <a:pos x="375" y="2"/>
                </a:cxn>
                <a:cxn ang="0">
                  <a:pos x="375" y="1"/>
                </a:cxn>
                <a:cxn ang="0">
                  <a:pos x="373" y="0"/>
                </a:cxn>
                <a:cxn ang="0">
                  <a:pos x="372" y="0"/>
                </a:cxn>
                <a:cxn ang="0">
                  <a:pos x="370" y="0"/>
                </a:cxn>
                <a:cxn ang="0">
                  <a:pos x="5" y="0"/>
                </a:cxn>
              </a:cxnLst>
              <a:rect l="0" t="0" r="r" b="b"/>
              <a:pathLst>
                <a:path w="376" h="6">
                  <a:moveTo>
                    <a:pt x="5" y="0"/>
                  </a:moveTo>
                  <a:lnTo>
                    <a:pt x="7" y="1"/>
                  </a:lnTo>
                  <a:lnTo>
                    <a:pt x="9" y="1"/>
                  </a:lnTo>
                  <a:lnTo>
                    <a:pt x="10" y="2"/>
                  </a:lnTo>
                  <a:lnTo>
                    <a:pt x="10" y="3"/>
                  </a:lnTo>
                  <a:lnTo>
                    <a:pt x="10" y="4"/>
                  </a:lnTo>
                  <a:lnTo>
                    <a:pt x="9" y="5"/>
                  </a:lnTo>
                  <a:lnTo>
                    <a:pt x="8" y="5"/>
                  </a:lnTo>
                  <a:lnTo>
                    <a:pt x="6" y="5"/>
                  </a:lnTo>
                  <a:lnTo>
                    <a:pt x="3" y="5"/>
                  </a:lnTo>
                  <a:lnTo>
                    <a:pt x="2" y="5"/>
                  </a:lnTo>
                  <a:lnTo>
                    <a:pt x="0" y="4"/>
                  </a:lnTo>
                  <a:lnTo>
                    <a:pt x="0" y="3"/>
                  </a:lnTo>
                  <a:lnTo>
                    <a:pt x="0" y="2"/>
                  </a:lnTo>
                  <a:lnTo>
                    <a:pt x="1" y="1"/>
                  </a:lnTo>
                  <a:lnTo>
                    <a:pt x="3" y="1"/>
                  </a:lnTo>
                  <a:lnTo>
                    <a:pt x="5" y="0"/>
                  </a:lnTo>
                  <a:lnTo>
                    <a:pt x="370" y="0"/>
                  </a:lnTo>
                  <a:lnTo>
                    <a:pt x="368" y="0"/>
                  </a:lnTo>
                  <a:lnTo>
                    <a:pt x="366" y="0"/>
                  </a:lnTo>
                  <a:lnTo>
                    <a:pt x="364" y="1"/>
                  </a:lnTo>
                  <a:lnTo>
                    <a:pt x="364" y="2"/>
                  </a:lnTo>
                  <a:lnTo>
                    <a:pt x="364" y="3"/>
                  </a:lnTo>
                  <a:lnTo>
                    <a:pt x="365" y="4"/>
                  </a:lnTo>
                  <a:lnTo>
                    <a:pt x="367" y="4"/>
                  </a:lnTo>
                  <a:lnTo>
                    <a:pt x="369" y="5"/>
                  </a:lnTo>
                  <a:lnTo>
                    <a:pt x="371" y="4"/>
                  </a:lnTo>
                  <a:lnTo>
                    <a:pt x="373" y="4"/>
                  </a:lnTo>
                  <a:lnTo>
                    <a:pt x="374" y="3"/>
                  </a:lnTo>
                  <a:lnTo>
                    <a:pt x="375" y="2"/>
                  </a:lnTo>
                  <a:lnTo>
                    <a:pt x="375" y="1"/>
                  </a:lnTo>
                  <a:lnTo>
                    <a:pt x="373" y="0"/>
                  </a:lnTo>
                  <a:lnTo>
                    <a:pt x="372" y="0"/>
                  </a:lnTo>
                  <a:lnTo>
                    <a:pt x="370" y="0"/>
                  </a:lnTo>
                  <a:lnTo>
                    <a:pt x="5" y="0"/>
                  </a:lnTo>
                </a:path>
              </a:pathLst>
            </a:custGeom>
            <a:solidFill>
              <a:srgbClr val="FFB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20" name="Freeform 112"/>
            <p:cNvSpPr>
              <a:spLocks/>
            </p:cNvSpPr>
            <p:nvPr/>
          </p:nvSpPr>
          <p:spPr bwMode="auto">
            <a:xfrm>
              <a:off x="3458" y="2823"/>
              <a:ext cx="133" cy="263"/>
            </a:xfrm>
            <a:custGeom>
              <a:avLst/>
              <a:gdLst/>
              <a:ahLst/>
              <a:cxnLst>
                <a:cxn ang="0">
                  <a:pos x="5" y="0"/>
                </a:cxn>
                <a:cxn ang="0">
                  <a:pos x="5" y="0"/>
                </a:cxn>
                <a:cxn ang="0">
                  <a:pos x="7" y="1"/>
                </a:cxn>
                <a:cxn ang="0">
                  <a:pos x="9" y="1"/>
                </a:cxn>
                <a:cxn ang="0">
                  <a:pos x="10" y="3"/>
                </a:cxn>
                <a:cxn ang="0">
                  <a:pos x="10" y="5"/>
                </a:cxn>
                <a:cxn ang="0">
                  <a:pos x="10" y="7"/>
                </a:cxn>
                <a:cxn ang="0">
                  <a:pos x="9" y="9"/>
                </a:cxn>
                <a:cxn ang="0">
                  <a:pos x="8" y="10"/>
                </a:cxn>
                <a:cxn ang="0">
                  <a:pos x="6" y="10"/>
                </a:cxn>
                <a:cxn ang="0">
                  <a:pos x="3" y="10"/>
                </a:cxn>
                <a:cxn ang="0">
                  <a:pos x="2" y="9"/>
                </a:cxn>
                <a:cxn ang="0">
                  <a:pos x="0" y="7"/>
                </a:cxn>
                <a:cxn ang="0">
                  <a:pos x="0" y="5"/>
                </a:cxn>
                <a:cxn ang="0">
                  <a:pos x="0" y="3"/>
                </a:cxn>
                <a:cxn ang="0">
                  <a:pos x="1" y="1"/>
                </a:cxn>
                <a:cxn ang="0">
                  <a:pos x="3" y="1"/>
                </a:cxn>
                <a:cxn ang="0">
                  <a:pos x="5" y="0"/>
                </a:cxn>
              </a:cxnLst>
              <a:rect l="0" t="0" r="r" b="b"/>
              <a:pathLst>
                <a:path w="11" h="11">
                  <a:moveTo>
                    <a:pt x="5" y="0"/>
                  </a:moveTo>
                  <a:lnTo>
                    <a:pt x="5" y="0"/>
                  </a:lnTo>
                  <a:lnTo>
                    <a:pt x="7" y="1"/>
                  </a:lnTo>
                  <a:lnTo>
                    <a:pt x="9" y="1"/>
                  </a:lnTo>
                  <a:lnTo>
                    <a:pt x="10" y="3"/>
                  </a:lnTo>
                  <a:lnTo>
                    <a:pt x="10" y="5"/>
                  </a:lnTo>
                  <a:lnTo>
                    <a:pt x="10" y="7"/>
                  </a:lnTo>
                  <a:lnTo>
                    <a:pt x="9" y="9"/>
                  </a:lnTo>
                  <a:lnTo>
                    <a:pt x="8" y="10"/>
                  </a:lnTo>
                  <a:lnTo>
                    <a:pt x="6" y="10"/>
                  </a:lnTo>
                  <a:lnTo>
                    <a:pt x="3" y="10"/>
                  </a:lnTo>
                  <a:lnTo>
                    <a:pt x="2" y="9"/>
                  </a:lnTo>
                  <a:lnTo>
                    <a:pt x="0" y="7"/>
                  </a:lnTo>
                  <a:lnTo>
                    <a:pt x="0" y="5"/>
                  </a:lnTo>
                  <a:lnTo>
                    <a:pt x="0" y="3"/>
                  </a:lnTo>
                  <a:lnTo>
                    <a:pt x="1" y="1"/>
                  </a:lnTo>
                  <a:lnTo>
                    <a:pt x="3" y="1"/>
                  </a:lnTo>
                  <a:lnTo>
                    <a:pt x="5"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21" name="Freeform 113"/>
            <p:cNvSpPr>
              <a:spLocks/>
            </p:cNvSpPr>
            <p:nvPr/>
          </p:nvSpPr>
          <p:spPr bwMode="auto">
            <a:xfrm>
              <a:off x="3828" y="2822"/>
              <a:ext cx="133" cy="263"/>
            </a:xfrm>
            <a:custGeom>
              <a:avLst/>
              <a:gdLst/>
              <a:ahLst/>
              <a:cxnLst>
                <a:cxn ang="0">
                  <a:pos x="6" y="0"/>
                </a:cxn>
                <a:cxn ang="0">
                  <a:pos x="6" y="0"/>
                </a:cxn>
                <a:cxn ang="0">
                  <a:pos x="4" y="1"/>
                </a:cxn>
                <a:cxn ang="0">
                  <a:pos x="2" y="1"/>
                </a:cxn>
                <a:cxn ang="0">
                  <a:pos x="0" y="3"/>
                </a:cxn>
                <a:cxn ang="0">
                  <a:pos x="0" y="5"/>
                </a:cxn>
                <a:cxn ang="0">
                  <a:pos x="0" y="7"/>
                </a:cxn>
                <a:cxn ang="0">
                  <a:pos x="1" y="9"/>
                </a:cxn>
                <a:cxn ang="0">
                  <a:pos x="3" y="9"/>
                </a:cxn>
                <a:cxn ang="0">
                  <a:pos x="5" y="10"/>
                </a:cxn>
                <a:cxn ang="0">
                  <a:pos x="7" y="9"/>
                </a:cxn>
                <a:cxn ang="0">
                  <a:pos x="9" y="9"/>
                </a:cxn>
                <a:cxn ang="0">
                  <a:pos x="10" y="7"/>
                </a:cxn>
                <a:cxn ang="0">
                  <a:pos x="11" y="5"/>
                </a:cxn>
                <a:cxn ang="0">
                  <a:pos x="11" y="3"/>
                </a:cxn>
                <a:cxn ang="0">
                  <a:pos x="9" y="1"/>
                </a:cxn>
                <a:cxn ang="0">
                  <a:pos x="8" y="1"/>
                </a:cxn>
                <a:cxn ang="0">
                  <a:pos x="6" y="0"/>
                </a:cxn>
              </a:cxnLst>
              <a:rect l="0" t="0" r="r" b="b"/>
              <a:pathLst>
                <a:path w="12" h="11">
                  <a:moveTo>
                    <a:pt x="6" y="0"/>
                  </a:moveTo>
                  <a:lnTo>
                    <a:pt x="6" y="0"/>
                  </a:lnTo>
                  <a:lnTo>
                    <a:pt x="4" y="1"/>
                  </a:lnTo>
                  <a:lnTo>
                    <a:pt x="2" y="1"/>
                  </a:lnTo>
                  <a:lnTo>
                    <a:pt x="0" y="3"/>
                  </a:lnTo>
                  <a:lnTo>
                    <a:pt x="0" y="5"/>
                  </a:lnTo>
                  <a:lnTo>
                    <a:pt x="0" y="7"/>
                  </a:lnTo>
                  <a:lnTo>
                    <a:pt x="1" y="9"/>
                  </a:lnTo>
                  <a:lnTo>
                    <a:pt x="3" y="9"/>
                  </a:lnTo>
                  <a:lnTo>
                    <a:pt x="5" y="10"/>
                  </a:lnTo>
                  <a:lnTo>
                    <a:pt x="7" y="9"/>
                  </a:lnTo>
                  <a:lnTo>
                    <a:pt x="9" y="9"/>
                  </a:lnTo>
                  <a:lnTo>
                    <a:pt x="10" y="7"/>
                  </a:lnTo>
                  <a:lnTo>
                    <a:pt x="11" y="5"/>
                  </a:lnTo>
                  <a:lnTo>
                    <a:pt x="11" y="3"/>
                  </a:lnTo>
                  <a:lnTo>
                    <a:pt x="9" y="1"/>
                  </a:lnTo>
                  <a:lnTo>
                    <a:pt x="8" y="1"/>
                  </a:lnTo>
                  <a:lnTo>
                    <a:pt x="6"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22" name="Line 114"/>
            <p:cNvSpPr>
              <a:spLocks noChangeShapeType="1"/>
            </p:cNvSpPr>
            <p:nvPr/>
          </p:nvSpPr>
          <p:spPr bwMode="auto">
            <a:xfrm flipV="1">
              <a:off x="3834" y="2820"/>
              <a:ext cx="0" cy="15"/>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23" name="Line 115"/>
            <p:cNvSpPr>
              <a:spLocks noChangeShapeType="1"/>
            </p:cNvSpPr>
            <p:nvPr/>
          </p:nvSpPr>
          <p:spPr bwMode="auto">
            <a:xfrm flipV="1">
              <a:off x="3463" y="2821"/>
              <a:ext cx="0" cy="15"/>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24" name="Freeform 116"/>
            <p:cNvSpPr>
              <a:spLocks/>
            </p:cNvSpPr>
            <p:nvPr/>
          </p:nvSpPr>
          <p:spPr bwMode="auto">
            <a:xfrm>
              <a:off x="3564" y="2347"/>
              <a:ext cx="133" cy="263"/>
            </a:xfrm>
            <a:custGeom>
              <a:avLst/>
              <a:gdLst/>
              <a:ahLst/>
              <a:cxnLst>
                <a:cxn ang="0">
                  <a:pos x="299" y="26"/>
                </a:cxn>
                <a:cxn ang="0">
                  <a:pos x="245" y="96"/>
                </a:cxn>
                <a:cxn ang="0">
                  <a:pos x="244" y="182"/>
                </a:cxn>
                <a:cxn ang="0">
                  <a:pos x="269" y="239"/>
                </a:cxn>
                <a:cxn ang="0">
                  <a:pos x="291" y="292"/>
                </a:cxn>
                <a:cxn ang="0">
                  <a:pos x="245" y="327"/>
                </a:cxn>
                <a:cxn ang="0">
                  <a:pos x="168" y="338"/>
                </a:cxn>
                <a:cxn ang="0">
                  <a:pos x="96" y="366"/>
                </a:cxn>
                <a:cxn ang="0">
                  <a:pos x="73" y="427"/>
                </a:cxn>
                <a:cxn ang="0">
                  <a:pos x="65" y="503"/>
                </a:cxn>
                <a:cxn ang="0">
                  <a:pos x="56" y="566"/>
                </a:cxn>
                <a:cxn ang="0">
                  <a:pos x="44" y="633"/>
                </a:cxn>
                <a:cxn ang="0">
                  <a:pos x="62" y="705"/>
                </a:cxn>
                <a:cxn ang="0">
                  <a:pos x="47" y="756"/>
                </a:cxn>
                <a:cxn ang="0">
                  <a:pos x="52" y="811"/>
                </a:cxn>
                <a:cxn ang="0">
                  <a:pos x="146" y="1072"/>
                </a:cxn>
                <a:cxn ang="0">
                  <a:pos x="172" y="1120"/>
                </a:cxn>
                <a:cxn ang="0">
                  <a:pos x="18" y="1171"/>
                </a:cxn>
                <a:cxn ang="0">
                  <a:pos x="2" y="1216"/>
                </a:cxn>
                <a:cxn ang="0">
                  <a:pos x="27" y="1246"/>
                </a:cxn>
                <a:cxn ang="0">
                  <a:pos x="65" y="1227"/>
                </a:cxn>
                <a:cxn ang="0">
                  <a:pos x="64" y="1195"/>
                </a:cxn>
                <a:cxn ang="0">
                  <a:pos x="194" y="1193"/>
                </a:cxn>
                <a:cxn ang="0">
                  <a:pos x="243" y="1204"/>
                </a:cxn>
                <a:cxn ang="0">
                  <a:pos x="304" y="1183"/>
                </a:cxn>
                <a:cxn ang="0">
                  <a:pos x="189" y="1292"/>
                </a:cxn>
                <a:cxn ang="0">
                  <a:pos x="177" y="1339"/>
                </a:cxn>
                <a:cxn ang="0">
                  <a:pos x="212" y="1358"/>
                </a:cxn>
                <a:cxn ang="0">
                  <a:pos x="240" y="1323"/>
                </a:cxn>
                <a:cxn ang="0">
                  <a:pos x="231" y="1295"/>
                </a:cxn>
                <a:cxn ang="0">
                  <a:pos x="625" y="1261"/>
                </a:cxn>
                <a:cxn ang="0">
                  <a:pos x="607" y="1293"/>
                </a:cxn>
                <a:cxn ang="0">
                  <a:pos x="632" y="1327"/>
                </a:cxn>
                <a:cxn ang="0">
                  <a:pos x="667" y="1316"/>
                </a:cxn>
                <a:cxn ang="0">
                  <a:pos x="670" y="1276"/>
                </a:cxn>
                <a:cxn ang="0">
                  <a:pos x="537" y="1186"/>
                </a:cxn>
                <a:cxn ang="0">
                  <a:pos x="580" y="1174"/>
                </a:cxn>
                <a:cxn ang="0">
                  <a:pos x="672" y="1194"/>
                </a:cxn>
                <a:cxn ang="0">
                  <a:pos x="709" y="1192"/>
                </a:cxn>
                <a:cxn ang="0">
                  <a:pos x="716" y="1155"/>
                </a:cxn>
                <a:cxn ang="0">
                  <a:pos x="714" y="1129"/>
                </a:cxn>
                <a:cxn ang="0">
                  <a:pos x="583" y="1102"/>
                </a:cxn>
                <a:cxn ang="0">
                  <a:pos x="739" y="804"/>
                </a:cxn>
                <a:cxn ang="0">
                  <a:pos x="777" y="787"/>
                </a:cxn>
                <a:cxn ang="0">
                  <a:pos x="773" y="741"/>
                </a:cxn>
                <a:cxn ang="0">
                  <a:pos x="748" y="687"/>
                </a:cxn>
                <a:cxn ang="0">
                  <a:pos x="765" y="650"/>
                </a:cxn>
                <a:cxn ang="0">
                  <a:pos x="770" y="580"/>
                </a:cxn>
                <a:cxn ang="0">
                  <a:pos x="727" y="468"/>
                </a:cxn>
                <a:cxn ang="0">
                  <a:pos x="686" y="368"/>
                </a:cxn>
                <a:cxn ang="0">
                  <a:pos x="637" y="346"/>
                </a:cxn>
                <a:cxn ang="0">
                  <a:pos x="475" y="304"/>
                </a:cxn>
                <a:cxn ang="0">
                  <a:pos x="474" y="212"/>
                </a:cxn>
                <a:cxn ang="0">
                  <a:pos x="496" y="109"/>
                </a:cxn>
                <a:cxn ang="0">
                  <a:pos x="440" y="20"/>
                </a:cxn>
                <a:cxn ang="0">
                  <a:pos x="353" y="1113"/>
                </a:cxn>
                <a:cxn ang="0">
                  <a:pos x="310" y="1134"/>
                </a:cxn>
                <a:cxn ang="0">
                  <a:pos x="330" y="1111"/>
                </a:cxn>
                <a:cxn ang="0">
                  <a:pos x="386" y="1060"/>
                </a:cxn>
                <a:cxn ang="0">
                  <a:pos x="429" y="1130"/>
                </a:cxn>
              </a:cxnLst>
              <a:rect l="0" t="0" r="r" b="b"/>
              <a:pathLst>
                <a:path w="782" h="1360">
                  <a:moveTo>
                    <a:pt x="370" y="0"/>
                  </a:moveTo>
                  <a:lnTo>
                    <a:pt x="357" y="2"/>
                  </a:lnTo>
                  <a:lnTo>
                    <a:pt x="345" y="5"/>
                  </a:lnTo>
                  <a:lnTo>
                    <a:pt x="332" y="9"/>
                  </a:lnTo>
                  <a:lnTo>
                    <a:pt x="321" y="14"/>
                  </a:lnTo>
                  <a:lnTo>
                    <a:pt x="310" y="19"/>
                  </a:lnTo>
                  <a:lnTo>
                    <a:pt x="299" y="26"/>
                  </a:lnTo>
                  <a:lnTo>
                    <a:pt x="288" y="34"/>
                  </a:lnTo>
                  <a:lnTo>
                    <a:pt x="278" y="42"/>
                  </a:lnTo>
                  <a:lnTo>
                    <a:pt x="269" y="52"/>
                  </a:lnTo>
                  <a:lnTo>
                    <a:pt x="262" y="61"/>
                  </a:lnTo>
                  <a:lnTo>
                    <a:pt x="255" y="72"/>
                  </a:lnTo>
                  <a:lnTo>
                    <a:pt x="249" y="84"/>
                  </a:lnTo>
                  <a:lnTo>
                    <a:pt x="245" y="96"/>
                  </a:lnTo>
                  <a:lnTo>
                    <a:pt x="241" y="108"/>
                  </a:lnTo>
                  <a:lnTo>
                    <a:pt x="239" y="119"/>
                  </a:lnTo>
                  <a:lnTo>
                    <a:pt x="238" y="133"/>
                  </a:lnTo>
                  <a:lnTo>
                    <a:pt x="239" y="147"/>
                  </a:lnTo>
                  <a:lnTo>
                    <a:pt x="240" y="159"/>
                  </a:lnTo>
                  <a:lnTo>
                    <a:pt x="242" y="171"/>
                  </a:lnTo>
                  <a:lnTo>
                    <a:pt x="244" y="182"/>
                  </a:lnTo>
                  <a:lnTo>
                    <a:pt x="247" y="192"/>
                  </a:lnTo>
                  <a:lnTo>
                    <a:pt x="250" y="201"/>
                  </a:lnTo>
                  <a:lnTo>
                    <a:pt x="253" y="210"/>
                  </a:lnTo>
                  <a:lnTo>
                    <a:pt x="257" y="219"/>
                  </a:lnTo>
                  <a:lnTo>
                    <a:pt x="261" y="226"/>
                  </a:lnTo>
                  <a:lnTo>
                    <a:pt x="265" y="233"/>
                  </a:lnTo>
                  <a:lnTo>
                    <a:pt x="269" y="239"/>
                  </a:lnTo>
                  <a:lnTo>
                    <a:pt x="275" y="246"/>
                  </a:lnTo>
                  <a:lnTo>
                    <a:pt x="280" y="252"/>
                  </a:lnTo>
                  <a:lnTo>
                    <a:pt x="286" y="258"/>
                  </a:lnTo>
                  <a:lnTo>
                    <a:pt x="292" y="263"/>
                  </a:lnTo>
                  <a:lnTo>
                    <a:pt x="299" y="269"/>
                  </a:lnTo>
                  <a:lnTo>
                    <a:pt x="299" y="289"/>
                  </a:lnTo>
                  <a:lnTo>
                    <a:pt x="291" y="292"/>
                  </a:lnTo>
                  <a:lnTo>
                    <a:pt x="283" y="295"/>
                  </a:lnTo>
                  <a:lnTo>
                    <a:pt x="276" y="299"/>
                  </a:lnTo>
                  <a:lnTo>
                    <a:pt x="270" y="304"/>
                  </a:lnTo>
                  <a:lnTo>
                    <a:pt x="264" y="309"/>
                  </a:lnTo>
                  <a:lnTo>
                    <a:pt x="257" y="314"/>
                  </a:lnTo>
                  <a:lnTo>
                    <a:pt x="251" y="321"/>
                  </a:lnTo>
                  <a:lnTo>
                    <a:pt x="245" y="327"/>
                  </a:lnTo>
                  <a:lnTo>
                    <a:pt x="236" y="327"/>
                  </a:lnTo>
                  <a:lnTo>
                    <a:pt x="226" y="328"/>
                  </a:lnTo>
                  <a:lnTo>
                    <a:pt x="215" y="330"/>
                  </a:lnTo>
                  <a:lnTo>
                    <a:pt x="203" y="331"/>
                  </a:lnTo>
                  <a:lnTo>
                    <a:pt x="192" y="333"/>
                  </a:lnTo>
                  <a:lnTo>
                    <a:pt x="180" y="335"/>
                  </a:lnTo>
                  <a:lnTo>
                    <a:pt x="168" y="338"/>
                  </a:lnTo>
                  <a:lnTo>
                    <a:pt x="156" y="340"/>
                  </a:lnTo>
                  <a:lnTo>
                    <a:pt x="144" y="343"/>
                  </a:lnTo>
                  <a:lnTo>
                    <a:pt x="132" y="347"/>
                  </a:lnTo>
                  <a:lnTo>
                    <a:pt x="122" y="351"/>
                  </a:lnTo>
                  <a:lnTo>
                    <a:pt x="112" y="355"/>
                  </a:lnTo>
                  <a:lnTo>
                    <a:pt x="103" y="360"/>
                  </a:lnTo>
                  <a:lnTo>
                    <a:pt x="96" y="366"/>
                  </a:lnTo>
                  <a:lnTo>
                    <a:pt x="90" y="371"/>
                  </a:lnTo>
                  <a:lnTo>
                    <a:pt x="87" y="377"/>
                  </a:lnTo>
                  <a:lnTo>
                    <a:pt x="83" y="386"/>
                  </a:lnTo>
                  <a:lnTo>
                    <a:pt x="80" y="397"/>
                  </a:lnTo>
                  <a:lnTo>
                    <a:pt x="77" y="407"/>
                  </a:lnTo>
                  <a:lnTo>
                    <a:pt x="75" y="417"/>
                  </a:lnTo>
                  <a:lnTo>
                    <a:pt x="73" y="427"/>
                  </a:lnTo>
                  <a:lnTo>
                    <a:pt x="71" y="438"/>
                  </a:lnTo>
                  <a:lnTo>
                    <a:pt x="70" y="449"/>
                  </a:lnTo>
                  <a:lnTo>
                    <a:pt x="69" y="460"/>
                  </a:lnTo>
                  <a:lnTo>
                    <a:pt x="68" y="470"/>
                  </a:lnTo>
                  <a:lnTo>
                    <a:pt x="67" y="481"/>
                  </a:lnTo>
                  <a:lnTo>
                    <a:pt x="66" y="492"/>
                  </a:lnTo>
                  <a:lnTo>
                    <a:pt x="65" y="503"/>
                  </a:lnTo>
                  <a:lnTo>
                    <a:pt x="65" y="514"/>
                  </a:lnTo>
                  <a:lnTo>
                    <a:pt x="64" y="524"/>
                  </a:lnTo>
                  <a:lnTo>
                    <a:pt x="62" y="535"/>
                  </a:lnTo>
                  <a:lnTo>
                    <a:pt x="61" y="546"/>
                  </a:lnTo>
                  <a:lnTo>
                    <a:pt x="59" y="553"/>
                  </a:lnTo>
                  <a:lnTo>
                    <a:pt x="58" y="560"/>
                  </a:lnTo>
                  <a:lnTo>
                    <a:pt x="56" y="566"/>
                  </a:lnTo>
                  <a:lnTo>
                    <a:pt x="55" y="573"/>
                  </a:lnTo>
                  <a:lnTo>
                    <a:pt x="53" y="580"/>
                  </a:lnTo>
                  <a:lnTo>
                    <a:pt x="51" y="588"/>
                  </a:lnTo>
                  <a:lnTo>
                    <a:pt x="48" y="594"/>
                  </a:lnTo>
                  <a:lnTo>
                    <a:pt x="46" y="601"/>
                  </a:lnTo>
                  <a:lnTo>
                    <a:pt x="44" y="618"/>
                  </a:lnTo>
                  <a:lnTo>
                    <a:pt x="44" y="633"/>
                  </a:lnTo>
                  <a:lnTo>
                    <a:pt x="44" y="646"/>
                  </a:lnTo>
                  <a:lnTo>
                    <a:pt x="46" y="658"/>
                  </a:lnTo>
                  <a:lnTo>
                    <a:pt x="48" y="669"/>
                  </a:lnTo>
                  <a:lnTo>
                    <a:pt x="51" y="680"/>
                  </a:lnTo>
                  <a:lnTo>
                    <a:pt x="56" y="689"/>
                  </a:lnTo>
                  <a:lnTo>
                    <a:pt x="62" y="698"/>
                  </a:lnTo>
                  <a:lnTo>
                    <a:pt x="62" y="705"/>
                  </a:lnTo>
                  <a:lnTo>
                    <a:pt x="61" y="712"/>
                  </a:lnTo>
                  <a:lnTo>
                    <a:pt x="60" y="720"/>
                  </a:lnTo>
                  <a:lnTo>
                    <a:pt x="58" y="727"/>
                  </a:lnTo>
                  <a:lnTo>
                    <a:pt x="56" y="734"/>
                  </a:lnTo>
                  <a:lnTo>
                    <a:pt x="54" y="741"/>
                  </a:lnTo>
                  <a:lnTo>
                    <a:pt x="51" y="748"/>
                  </a:lnTo>
                  <a:lnTo>
                    <a:pt x="47" y="756"/>
                  </a:lnTo>
                  <a:lnTo>
                    <a:pt x="48" y="764"/>
                  </a:lnTo>
                  <a:lnTo>
                    <a:pt x="48" y="771"/>
                  </a:lnTo>
                  <a:lnTo>
                    <a:pt x="47" y="778"/>
                  </a:lnTo>
                  <a:lnTo>
                    <a:pt x="46" y="786"/>
                  </a:lnTo>
                  <a:lnTo>
                    <a:pt x="47" y="793"/>
                  </a:lnTo>
                  <a:lnTo>
                    <a:pt x="48" y="801"/>
                  </a:lnTo>
                  <a:lnTo>
                    <a:pt x="52" y="811"/>
                  </a:lnTo>
                  <a:lnTo>
                    <a:pt x="58" y="822"/>
                  </a:lnTo>
                  <a:lnTo>
                    <a:pt x="52" y="997"/>
                  </a:lnTo>
                  <a:lnTo>
                    <a:pt x="56" y="997"/>
                  </a:lnTo>
                  <a:lnTo>
                    <a:pt x="53" y="1060"/>
                  </a:lnTo>
                  <a:lnTo>
                    <a:pt x="142" y="1060"/>
                  </a:lnTo>
                  <a:lnTo>
                    <a:pt x="144" y="1066"/>
                  </a:lnTo>
                  <a:lnTo>
                    <a:pt x="146" y="1072"/>
                  </a:lnTo>
                  <a:lnTo>
                    <a:pt x="149" y="1078"/>
                  </a:lnTo>
                  <a:lnTo>
                    <a:pt x="151" y="1084"/>
                  </a:lnTo>
                  <a:lnTo>
                    <a:pt x="153" y="1090"/>
                  </a:lnTo>
                  <a:lnTo>
                    <a:pt x="155" y="1096"/>
                  </a:lnTo>
                  <a:lnTo>
                    <a:pt x="156" y="1103"/>
                  </a:lnTo>
                  <a:lnTo>
                    <a:pt x="157" y="1109"/>
                  </a:lnTo>
                  <a:lnTo>
                    <a:pt x="172" y="1120"/>
                  </a:lnTo>
                  <a:lnTo>
                    <a:pt x="169" y="1136"/>
                  </a:lnTo>
                  <a:lnTo>
                    <a:pt x="21" y="1139"/>
                  </a:lnTo>
                  <a:lnTo>
                    <a:pt x="21" y="1161"/>
                  </a:lnTo>
                  <a:lnTo>
                    <a:pt x="31" y="1161"/>
                  </a:lnTo>
                  <a:lnTo>
                    <a:pt x="31" y="1171"/>
                  </a:lnTo>
                  <a:lnTo>
                    <a:pt x="24" y="1170"/>
                  </a:lnTo>
                  <a:lnTo>
                    <a:pt x="18" y="1171"/>
                  </a:lnTo>
                  <a:lnTo>
                    <a:pt x="12" y="1174"/>
                  </a:lnTo>
                  <a:lnTo>
                    <a:pt x="7" y="1179"/>
                  </a:lnTo>
                  <a:lnTo>
                    <a:pt x="4" y="1185"/>
                  </a:lnTo>
                  <a:lnTo>
                    <a:pt x="1" y="1192"/>
                  </a:lnTo>
                  <a:lnTo>
                    <a:pt x="0" y="1200"/>
                  </a:lnTo>
                  <a:lnTo>
                    <a:pt x="0" y="1208"/>
                  </a:lnTo>
                  <a:lnTo>
                    <a:pt x="2" y="1216"/>
                  </a:lnTo>
                  <a:lnTo>
                    <a:pt x="1" y="1222"/>
                  </a:lnTo>
                  <a:lnTo>
                    <a:pt x="2" y="1228"/>
                  </a:lnTo>
                  <a:lnTo>
                    <a:pt x="5" y="1233"/>
                  </a:lnTo>
                  <a:lnTo>
                    <a:pt x="9" y="1239"/>
                  </a:lnTo>
                  <a:lnTo>
                    <a:pt x="13" y="1242"/>
                  </a:lnTo>
                  <a:lnTo>
                    <a:pt x="20" y="1245"/>
                  </a:lnTo>
                  <a:lnTo>
                    <a:pt x="27" y="1246"/>
                  </a:lnTo>
                  <a:lnTo>
                    <a:pt x="34" y="1244"/>
                  </a:lnTo>
                  <a:lnTo>
                    <a:pt x="41" y="1246"/>
                  </a:lnTo>
                  <a:lnTo>
                    <a:pt x="47" y="1245"/>
                  </a:lnTo>
                  <a:lnTo>
                    <a:pt x="53" y="1243"/>
                  </a:lnTo>
                  <a:lnTo>
                    <a:pt x="59" y="1239"/>
                  </a:lnTo>
                  <a:lnTo>
                    <a:pt x="63" y="1233"/>
                  </a:lnTo>
                  <a:lnTo>
                    <a:pt x="65" y="1227"/>
                  </a:lnTo>
                  <a:lnTo>
                    <a:pt x="66" y="1220"/>
                  </a:lnTo>
                  <a:lnTo>
                    <a:pt x="65" y="1211"/>
                  </a:lnTo>
                  <a:lnTo>
                    <a:pt x="65" y="1207"/>
                  </a:lnTo>
                  <a:lnTo>
                    <a:pt x="65" y="1205"/>
                  </a:lnTo>
                  <a:lnTo>
                    <a:pt x="65" y="1202"/>
                  </a:lnTo>
                  <a:lnTo>
                    <a:pt x="65" y="1199"/>
                  </a:lnTo>
                  <a:lnTo>
                    <a:pt x="64" y="1195"/>
                  </a:lnTo>
                  <a:lnTo>
                    <a:pt x="63" y="1193"/>
                  </a:lnTo>
                  <a:lnTo>
                    <a:pt x="63" y="1190"/>
                  </a:lnTo>
                  <a:lnTo>
                    <a:pt x="62" y="1187"/>
                  </a:lnTo>
                  <a:lnTo>
                    <a:pt x="181" y="1185"/>
                  </a:lnTo>
                  <a:lnTo>
                    <a:pt x="186" y="1188"/>
                  </a:lnTo>
                  <a:lnTo>
                    <a:pt x="190" y="1190"/>
                  </a:lnTo>
                  <a:lnTo>
                    <a:pt x="194" y="1193"/>
                  </a:lnTo>
                  <a:lnTo>
                    <a:pt x="197" y="1196"/>
                  </a:lnTo>
                  <a:lnTo>
                    <a:pt x="201" y="1199"/>
                  </a:lnTo>
                  <a:lnTo>
                    <a:pt x="206" y="1200"/>
                  </a:lnTo>
                  <a:lnTo>
                    <a:pt x="210" y="1202"/>
                  </a:lnTo>
                  <a:lnTo>
                    <a:pt x="215" y="1203"/>
                  </a:lnTo>
                  <a:lnTo>
                    <a:pt x="228" y="1204"/>
                  </a:lnTo>
                  <a:lnTo>
                    <a:pt x="243" y="1204"/>
                  </a:lnTo>
                  <a:lnTo>
                    <a:pt x="257" y="1203"/>
                  </a:lnTo>
                  <a:lnTo>
                    <a:pt x="271" y="1202"/>
                  </a:lnTo>
                  <a:lnTo>
                    <a:pt x="284" y="1200"/>
                  </a:lnTo>
                  <a:lnTo>
                    <a:pt x="294" y="1199"/>
                  </a:lnTo>
                  <a:lnTo>
                    <a:pt x="301" y="1196"/>
                  </a:lnTo>
                  <a:lnTo>
                    <a:pt x="304" y="1192"/>
                  </a:lnTo>
                  <a:lnTo>
                    <a:pt x="304" y="1183"/>
                  </a:lnTo>
                  <a:lnTo>
                    <a:pt x="314" y="1183"/>
                  </a:lnTo>
                  <a:lnTo>
                    <a:pt x="320" y="1190"/>
                  </a:lnTo>
                  <a:lnTo>
                    <a:pt x="205" y="1266"/>
                  </a:lnTo>
                  <a:lnTo>
                    <a:pt x="204" y="1291"/>
                  </a:lnTo>
                  <a:lnTo>
                    <a:pt x="199" y="1289"/>
                  </a:lnTo>
                  <a:lnTo>
                    <a:pt x="195" y="1290"/>
                  </a:lnTo>
                  <a:lnTo>
                    <a:pt x="189" y="1292"/>
                  </a:lnTo>
                  <a:lnTo>
                    <a:pt x="185" y="1295"/>
                  </a:lnTo>
                  <a:lnTo>
                    <a:pt x="180" y="1300"/>
                  </a:lnTo>
                  <a:lnTo>
                    <a:pt x="177" y="1307"/>
                  </a:lnTo>
                  <a:lnTo>
                    <a:pt x="176" y="1315"/>
                  </a:lnTo>
                  <a:lnTo>
                    <a:pt x="176" y="1323"/>
                  </a:lnTo>
                  <a:lnTo>
                    <a:pt x="176" y="1332"/>
                  </a:lnTo>
                  <a:lnTo>
                    <a:pt x="177" y="1339"/>
                  </a:lnTo>
                  <a:lnTo>
                    <a:pt x="180" y="1346"/>
                  </a:lnTo>
                  <a:lnTo>
                    <a:pt x="185" y="1352"/>
                  </a:lnTo>
                  <a:lnTo>
                    <a:pt x="190" y="1356"/>
                  </a:lnTo>
                  <a:lnTo>
                    <a:pt x="195" y="1359"/>
                  </a:lnTo>
                  <a:lnTo>
                    <a:pt x="201" y="1358"/>
                  </a:lnTo>
                  <a:lnTo>
                    <a:pt x="206" y="1356"/>
                  </a:lnTo>
                  <a:lnTo>
                    <a:pt x="212" y="1358"/>
                  </a:lnTo>
                  <a:lnTo>
                    <a:pt x="218" y="1359"/>
                  </a:lnTo>
                  <a:lnTo>
                    <a:pt x="223" y="1358"/>
                  </a:lnTo>
                  <a:lnTo>
                    <a:pt x="228" y="1354"/>
                  </a:lnTo>
                  <a:lnTo>
                    <a:pt x="233" y="1349"/>
                  </a:lnTo>
                  <a:lnTo>
                    <a:pt x="236" y="1342"/>
                  </a:lnTo>
                  <a:lnTo>
                    <a:pt x="238" y="1334"/>
                  </a:lnTo>
                  <a:lnTo>
                    <a:pt x="240" y="1323"/>
                  </a:lnTo>
                  <a:lnTo>
                    <a:pt x="241" y="1318"/>
                  </a:lnTo>
                  <a:lnTo>
                    <a:pt x="241" y="1313"/>
                  </a:lnTo>
                  <a:lnTo>
                    <a:pt x="240" y="1309"/>
                  </a:lnTo>
                  <a:lnTo>
                    <a:pt x="239" y="1305"/>
                  </a:lnTo>
                  <a:lnTo>
                    <a:pt x="236" y="1301"/>
                  </a:lnTo>
                  <a:lnTo>
                    <a:pt x="234" y="1297"/>
                  </a:lnTo>
                  <a:lnTo>
                    <a:pt x="231" y="1295"/>
                  </a:lnTo>
                  <a:lnTo>
                    <a:pt x="228" y="1292"/>
                  </a:lnTo>
                  <a:lnTo>
                    <a:pt x="228" y="1274"/>
                  </a:lnTo>
                  <a:lnTo>
                    <a:pt x="407" y="1181"/>
                  </a:lnTo>
                  <a:lnTo>
                    <a:pt x="637" y="1255"/>
                  </a:lnTo>
                  <a:lnTo>
                    <a:pt x="638" y="1263"/>
                  </a:lnTo>
                  <a:lnTo>
                    <a:pt x="630" y="1260"/>
                  </a:lnTo>
                  <a:lnTo>
                    <a:pt x="625" y="1261"/>
                  </a:lnTo>
                  <a:lnTo>
                    <a:pt x="620" y="1264"/>
                  </a:lnTo>
                  <a:lnTo>
                    <a:pt x="616" y="1267"/>
                  </a:lnTo>
                  <a:lnTo>
                    <a:pt x="613" y="1271"/>
                  </a:lnTo>
                  <a:lnTo>
                    <a:pt x="611" y="1276"/>
                  </a:lnTo>
                  <a:lnTo>
                    <a:pt x="609" y="1282"/>
                  </a:lnTo>
                  <a:lnTo>
                    <a:pt x="608" y="1288"/>
                  </a:lnTo>
                  <a:lnTo>
                    <a:pt x="607" y="1293"/>
                  </a:lnTo>
                  <a:lnTo>
                    <a:pt x="608" y="1299"/>
                  </a:lnTo>
                  <a:lnTo>
                    <a:pt x="609" y="1306"/>
                  </a:lnTo>
                  <a:lnTo>
                    <a:pt x="612" y="1313"/>
                  </a:lnTo>
                  <a:lnTo>
                    <a:pt x="616" y="1319"/>
                  </a:lnTo>
                  <a:lnTo>
                    <a:pt x="621" y="1324"/>
                  </a:lnTo>
                  <a:lnTo>
                    <a:pt x="626" y="1327"/>
                  </a:lnTo>
                  <a:lnTo>
                    <a:pt x="632" y="1327"/>
                  </a:lnTo>
                  <a:lnTo>
                    <a:pt x="639" y="1324"/>
                  </a:lnTo>
                  <a:lnTo>
                    <a:pt x="644" y="1326"/>
                  </a:lnTo>
                  <a:lnTo>
                    <a:pt x="649" y="1327"/>
                  </a:lnTo>
                  <a:lnTo>
                    <a:pt x="653" y="1326"/>
                  </a:lnTo>
                  <a:lnTo>
                    <a:pt x="658" y="1324"/>
                  </a:lnTo>
                  <a:lnTo>
                    <a:pt x="663" y="1321"/>
                  </a:lnTo>
                  <a:lnTo>
                    <a:pt x="667" y="1316"/>
                  </a:lnTo>
                  <a:lnTo>
                    <a:pt x="669" y="1309"/>
                  </a:lnTo>
                  <a:lnTo>
                    <a:pt x="671" y="1302"/>
                  </a:lnTo>
                  <a:lnTo>
                    <a:pt x="673" y="1295"/>
                  </a:lnTo>
                  <a:lnTo>
                    <a:pt x="674" y="1290"/>
                  </a:lnTo>
                  <a:lnTo>
                    <a:pt x="673" y="1284"/>
                  </a:lnTo>
                  <a:lnTo>
                    <a:pt x="672" y="1279"/>
                  </a:lnTo>
                  <a:lnTo>
                    <a:pt x="670" y="1276"/>
                  </a:lnTo>
                  <a:lnTo>
                    <a:pt x="667" y="1272"/>
                  </a:lnTo>
                  <a:lnTo>
                    <a:pt x="665" y="1269"/>
                  </a:lnTo>
                  <a:lnTo>
                    <a:pt x="662" y="1267"/>
                  </a:lnTo>
                  <a:lnTo>
                    <a:pt x="661" y="1263"/>
                  </a:lnTo>
                  <a:lnTo>
                    <a:pt x="671" y="1266"/>
                  </a:lnTo>
                  <a:lnTo>
                    <a:pt x="671" y="1243"/>
                  </a:lnTo>
                  <a:lnTo>
                    <a:pt x="537" y="1186"/>
                  </a:lnTo>
                  <a:lnTo>
                    <a:pt x="543" y="1186"/>
                  </a:lnTo>
                  <a:lnTo>
                    <a:pt x="550" y="1185"/>
                  </a:lnTo>
                  <a:lnTo>
                    <a:pt x="557" y="1183"/>
                  </a:lnTo>
                  <a:lnTo>
                    <a:pt x="563" y="1181"/>
                  </a:lnTo>
                  <a:lnTo>
                    <a:pt x="569" y="1179"/>
                  </a:lnTo>
                  <a:lnTo>
                    <a:pt x="575" y="1176"/>
                  </a:lnTo>
                  <a:lnTo>
                    <a:pt x="580" y="1174"/>
                  </a:lnTo>
                  <a:lnTo>
                    <a:pt x="585" y="1171"/>
                  </a:lnTo>
                  <a:lnTo>
                    <a:pt x="660" y="1167"/>
                  </a:lnTo>
                  <a:lnTo>
                    <a:pt x="660" y="1173"/>
                  </a:lnTo>
                  <a:lnTo>
                    <a:pt x="662" y="1179"/>
                  </a:lnTo>
                  <a:lnTo>
                    <a:pt x="664" y="1185"/>
                  </a:lnTo>
                  <a:lnTo>
                    <a:pt x="667" y="1190"/>
                  </a:lnTo>
                  <a:lnTo>
                    <a:pt x="672" y="1194"/>
                  </a:lnTo>
                  <a:lnTo>
                    <a:pt x="677" y="1196"/>
                  </a:lnTo>
                  <a:lnTo>
                    <a:pt x="682" y="1197"/>
                  </a:lnTo>
                  <a:lnTo>
                    <a:pt x="689" y="1195"/>
                  </a:lnTo>
                  <a:lnTo>
                    <a:pt x="694" y="1196"/>
                  </a:lnTo>
                  <a:lnTo>
                    <a:pt x="699" y="1196"/>
                  </a:lnTo>
                  <a:lnTo>
                    <a:pt x="704" y="1195"/>
                  </a:lnTo>
                  <a:lnTo>
                    <a:pt x="709" y="1192"/>
                  </a:lnTo>
                  <a:lnTo>
                    <a:pt x="713" y="1188"/>
                  </a:lnTo>
                  <a:lnTo>
                    <a:pt x="716" y="1183"/>
                  </a:lnTo>
                  <a:lnTo>
                    <a:pt x="717" y="1176"/>
                  </a:lnTo>
                  <a:lnTo>
                    <a:pt x="718" y="1168"/>
                  </a:lnTo>
                  <a:lnTo>
                    <a:pt x="718" y="1164"/>
                  </a:lnTo>
                  <a:lnTo>
                    <a:pt x="717" y="1160"/>
                  </a:lnTo>
                  <a:lnTo>
                    <a:pt x="716" y="1155"/>
                  </a:lnTo>
                  <a:lnTo>
                    <a:pt x="715" y="1152"/>
                  </a:lnTo>
                  <a:lnTo>
                    <a:pt x="714" y="1149"/>
                  </a:lnTo>
                  <a:lnTo>
                    <a:pt x="712" y="1146"/>
                  </a:lnTo>
                  <a:lnTo>
                    <a:pt x="710" y="1143"/>
                  </a:lnTo>
                  <a:lnTo>
                    <a:pt x="707" y="1141"/>
                  </a:lnTo>
                  <a:lnTo>
                    <a:pt x="707" y="1130"/>
                  </a:lnTo>
                  <a:lnTo>
                    <a:pt x="714" y="1129"/>
                  </a:lnTo>
                  <a:lnTo>
                    <a:pt x="714" y="1108"/>
                  </a:lnTo>
                  <a:lnTo>
                    <a:pt x="600" y="1117"/>
                  </a:lnTo>
                  <a:lnTo>
                    <a:pt x="597" y="1113"/>
                  </a:lnTo>
                  <a:lnTo>
                    <a:pt x="593" y="1110"/>
                  </a:lnTo>
                  <a:lnTo>
                    <a:pt x="589" y="1107"/>
                  </a:lnTo>
                  <a:lnTo>
                    <a:pt x="586" y="1105"/>
                  </a:lnTo>
                  <a:lnTo>
                    <a:pt x="583" y="1102"/>
                  </a:lnTo>
                  <a:lnTo>
                    <a:pt x="579" y="1100"/>
                  </a:lnTo>
                  <a:lnTo>
                    <a:pt x="575" y="1098"/>
                  </a:lnTo>
                  <a:lnTo>
                    <a:pt x="571" y="1096"/>
                  </a:lnTo>
                  <a:lnTo>
                    <a:pt x="586" y="1060"/>
                  </a:lnTo>
                  <a:lnTo>
                    <a:pt x="748" y="1060"/>
                  </a:lnTo>
                  <a:lnTo>
                    <a:pt x="745" y="996"/>
                  </a:lnTo>
                  <a:lnTo>
                    <a:pt x="739" y="804"/>
                  </a:lnTo>
                  <a:lnTo>
                    <a:pt x="744" y="802"/>
                  </a:lnTo>
                  <a:lnTo>
                    <a:pt x="750" y="800"/>
                  </a:lnTo>
                  <a:lnTo>
                    <a:pt x="756" y="797"/>
                  </a:lnTo>
                  <a:lnTo>
                    <a:pt x="762" y="795"/>
                  </a:lnTo>
                  <a:lnTo>
                    <a:pt x="767" y="793"/>
                  </a:lnTo>
                  <a:lnTo>
                    <a:pt x="772" y="790"/>
                  </a:lnTo>
                  <a:lnTo>
                    <a:pt x="777" y="787"/>
                  </a:lnTo>
                  <a:lnTo>
                    <a:pt x="781" y="784"/>
                  </a:lnTo>
                  <a:lnTo>
                    <a:pt x="781" y="777"/>
                  </a:lnTo>
                  <a:lnTo>
                    <a:pt x="781" y="770"/>
                  </a:lnTo>
                  <a:lnTo>
                    <a:pt x="779" y="763"/>
                  </a:lnTo>
                  <a:lnTo>
                    <a:pt x="778" y="756"/>
                  </a:lnTo>
                  <a:lnTo>
                    <a:pt x="776" y="749"/>
                  </a:lnTo>
                  <a:lnTo>
                    <a:pt x="773" y="741"/>
                  </a:lnTo>
                  <a:lnTo>
                    <a:pt x="770" y="734"/>
                  </a:lnTo>
                  <a:lnTo>
                    <a:pt x="767" y="726"/>
                  </a:lnTo>
                  <a:lnTo>
                    <a:pt x="763" y="718"/>
                  </a:lnTo>
                  <a:lnTo>
                    <a:pt x="759" y="711"/>
                  </a:lnTo>
                  <a:lnTo>
                    <a:pt x="755" y="702"/>
                  </a:lnTo>
                  <a:lnTo>
                    <a:pt x="751" y="695"/>
                  </a:lnTo>
                  <a:lnTo>
                    <a:pt x="748" y="687"/>
                  </a:lnTo>
                  <a:lnTo>
                    <a:pt x="744" y="680"/>
                  </a:lnTo>
                  <a:lnTo>
                    <a:pt x="740" y="672"/>
                  </a:lnTo>
                  <a:lnTo>
                    <a:pt x="736" y="665"/>
                  </a:lnTo>
                  <a:lnTo>
                    <a:pt x="744" y="662"/>
                  </a:lnTo>
                  <a:lnTo>
                    <a:pt x="751" y="659"/>
                  </a:lnTo>
                  <a:lnTo>
                    <a:pt x="758" y="655"/>
                  </a:lnTo>
                  <a:lnTo>
                    <a:pt x="765" y="650"/>
                  </a:lnTo>
                  <a:lnTo>
                    <a:pt x="771" y="645"/>
                  </a:lnTo>
                  <a:lnTo>
                    <a:pt x="776" y="641"/>
                  </a:lnTo>
                  <a:lnTo>
                    <a:pt x="779" y="636"/>
                  </a:lnTo>
                  <a:lnTo>
                    <a:pt x="779" y="631"/>
                  </a:lnTo>
                  <a:lnTo>
                    <a:pt x="777" y="614"/>
                  </a:lnTo>
                  <a:lnTo>
                    <a:pt x="774" y="596"/>
                  </a:lnTo>
                  <a:lnTo>
                    <a:pt x="770" y="580"/>
                  </a:lnTo>
                  <a:lnTo>
                    <a:pt x="765" y="564"/>
                  </a:lnTo>
                  <a:lnTo>
                    <a:pt x="760" y="548"/>
                  </a:lnTo>
                  <a:lnTo>
                    <a:pt x="754" y="532"/>
                  </a:lnTo>
                  <a:lnTo>
                    <a:pt x="748" y="515"/>
                  </a:lnTo>
                  <a:lnTo>
                    <a:pt x="741" y="500"/>
                  </a:lnTo>
                  <a:lnTo>
                    <a:pt x="734" y="484"/>
                  </a:lnTo>
                  <a:lnTo>
                    <a:pt x="727" y="468"/>
                  </a:lnTo>
                  <a:lnTo>
                    <a:pt x="720" y="453"/>
                  </a:lnTo>
                  <a:lnTo>
                    <a:pt x="714" y="437"/>
                  </a:lnTo>
                  <a:lnTo>
                    <a:pt x="707" y="421"/>
                  </a:lnTo>
                  <a:lnTo>
                    <a:pt x="700" y="406"/>
                  </a:lnTo>
                  <a:lnTo>
                    <a:pt x="694" y="390"/>
                  </a:lnTo>
                  <a:lnTo>
                    <a:pt x="688" y="374"/>
                  </a:lnTo>
                  <a:lnTo>
                    <a:pt x="686" y="368"/>
                  </a:lnTo>
                  <a:lnTo>
                    <a:pt x="682" y="364"/>
                  </a:lnTo>
                  <a:lnTo>
                    <a:pt x="679" y="360"/>
                  </a:lnTo>
                  <a:lnTo>
                    <a:pt x="674" y="357"/>
                  </a:lnTo>
                  <a:lnTo>
                    <a:pt x="667" y="354"/>
                  </a:lnTo>
                  <a:lnTo>
                    <a:pt x="660" y="352"/>
                  </a:lnTo>
                  <a:lnTo>
                    <a:pt x="649" y="349"/>
                  </a:lnTo>
                  <a:lnTo>
                    <a:pt x="637" y="346"/>
                  </a:lnTo>
                  <a:lnTo>
                    <a:pt x="623" y="343"/>
                  </a:lnTo>
                  <a:lnTo>
                    <a:pt x="606" y="340"/>
                  </a:lnTo>
                  <a:lnTo>
                    <a:pt x="586" y="336"/>
                  </a:lnTo>
                  <a:lnTo>
                    <a:pt x="564" y="330"/>
                  </a:lnTo>
                  <a:lnTo>
                    <a:pt x="538" y="323"/>
                  </a:lnTo>
                  <a:lnTo>
                    <a:pt x="509" y="314"/>
                  </a:lnTo>
                  <a:lnTo>
                    <a:pt x="475" y="304"/>
                  </a:lnTo>
                  <a:lnTo>
                    <a:pt x="440" y="292"/>
                  </a:lnTo>
                  <a:lnTo>
                    <a:pt x="438" y="264"/>
                  </a:lnTo>
                  <a:lnTo>
                    <a:pt x="448" y="258"/>
                  </a:lnTo>
                  <a:lnTo>
                    <a:pt x="456" y="249"/>
                  </a:lnTo>
                  <a:lnTo>
                    <a:pt x="463" y="238"/>
                  </a:lnTo>
                  <a:lnTo>
                    <a:pt x="469" y="225"/>
                  </a:lnTo>
                  <a:lnTo>
                    <a:pt x="474" y="212"/>
                  </a:lnTo>
                  <a:lnTo>
                    <a:pt x="478" y="197"/>
                  </a:lnTo>
                  <a:lnTo>
                    <a:pt x="482" y="182"/>
                  </a:lnTo>
                  <a:lnTo>
                    <a:pt x="486" y="168"/>
                  </a:lnTo>
                  <a:lnTo>
                    <a:pt x="493" y="154"/>
                  </a:lnTo>
                  <a:lnTo>
                    <a:pt x="496" y="138"/>
                  </a:lnTo>
                  <a:lnTo>
                    <a:pt x="497" y="123"/>
                  </a:lnTo>
                  <a:lnTo>
                    <a:pt x="496" y="109"/>
                  </a:lnTo>
                  <a:lnTo>
                    <a:pt x="493" y="94"/>
                  </a:lnTo>
                  <a:lnTo>
                    <a:pt x="488" y="80"/>
                  </a:lnTo>
                  <a:lnTo>
                    <a:pt x="481" y="66"/>
                  </a:lnTo>
                  <a:lnTo>
                    <a:pt x="472" y="53"/>
                  </a:lnTo>
                  <a:lnTo>
                    <a:pt x="462" y="41"/>
                  </a:lnTo>
                  <a:lnTo>
                    <a:pt x="452" y="30"/>
                  </a:lnTo>
                  <a:lnTo>
                    <a:pt x="440" y="20"/>
                  </a:lnTo>
                  <a:lnTo>
                    <a:pt x="427" y="12"/>
                  </a:lnTo>
                  <a:lnTo>
                    <a:pt x="413" y="6"/>
                  </a:lnTo>
                  <a:lnTo>
                    <a:pt x="399" y="2"/>
                  </a:lnTo>
                  <a:lnTo>
                    <a:pt x="385" y="0"/>
                  </a:lnTo>
                  <a:lnTo>
                    <a:pt x="370" y="0"/>
                  </a:lnTo>
                  <a:lnTo>
                    <a:pt x="353" y="1110"/>
                  </a:lnTo>
                  <a:lnTo>
                    <a:pt x="353" y="1113"/>
                  </a:lnTo>
                  <a:lnTo>
                    <a:pt x="364" y="1132"/>
                  </a:lnTo>
                  <a:lnTo>
                    <a:pt x="380" y="1132"/>
                  </a:lnTo>
                  <a:lnTo>
                    <a:pt x="353" y="1110"/>
                  </a:lnTo>
                  <a:lnTo>
                    <a:pt x="290" y="1060"/>
                  </a:lnTo>
                  <a:lnTo>
                    <a:pt x="292" y="1117"/>
                  </a:lnTo>
                  <a:lnTo>
                    <a:pt x="299" y="1134"/>
                  </a:lnTo>
                  <a:lnTo>
                    <a:pt x="310" y="1134"/>
                  </a:lnTo>
                  <a:lnTo>
                    <a:pt x="311" y="1129"/>
                  </a:lnTo>
                  <a:lnTo>
                    <a:pt x="313" y="1124"/>
                  </a:lnTo>
                  <a:lnTo>
                    <a:pt x="315" y="1118"/>
                  </a:lnTo>
                  <a:lnTo>
                    <a:pt x="318" y="1115"/>
                  </a:lnTo>
                  <a:lnTo>
                    <a:pt x="322" y="1112"/>
                  </a:lnTo>
                  <a:lnTo>
                    <a:pt x="326" y="1111"/>
                  </a:lnTo>
                  <a:lnTo>
                    <a:pt x="330" y="1111"/>
                  </a:lnTo>
                  <a:lnTo>
                    <a:pt x="335" y="1113"/>
                  </a:lnTo>
                  <a:lnTo>
                    <a:pt x="335" y="1094"/>
                  </a:lnTo>
                  <a:lnTo>
                    <a:pt x="333" y="1091"/>
                  </a:lnTo>
                  <a:lnTo>
                    <a:pt x="333" y="1069"/>
                  </a:lnTo>
                  <a:lnTo>
                    <a:pt x="344" y="1069"/>
                  </a:lnTo>
                  <a:lnTo>
                    <a:pt x="386" y="1104"/>
                  </a:lnTo>
                  <a:lnTo>
                    <a:pt x="386" y="1060"/>
                  </a:lnTo>
                  <a:lnTo>
                    <a:pt x="290" y="1060"/>
                  </a:lnTo>
                  <a:lnTo>
                    <a:pt x="429" y="1130"/>
                  </a:lnTo>
                  <a:lnTo>
                    <a:pt x="448" y="1129"/>
                  </a:lnTo>
                  <a:lnTo>
                    <a:pt x="456" y="1107"/>
                  </a:lnTo>
                  <a:lnTo>
                    <a:pt x="452" y="1060"/>
                  </a:lnTo>
                  <a:lnTo>
                    <a:pt x="429" y="1060"/>
                  </a:lnTo>
                  <a:lnTo>
                    <a:pt x="429" y="1130"/>
                  </a:lnTo>
                  <a:lnTo>
                    <a:pt x="370" y="0"/>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25" name="Freeform 117"/>
            <p:cNvSpPr>
              <a:spLocks/>
            </p:cNvSpPr>
            <p:nvPr/>
          </p:nvSpPr>
          <p:spPr bwMode="auto">
            <a:xfrm>
              <a:off x="3564" y="2347"/>
              <a:ext cx="133" cy="263"/>
            </a:xfrm>
            <a:custGeom>
              <a:avLst/>
              <a:gdLst/>
              <a:ahLst/>
              <a:cxnLst>
                <a:cxn ang="0">
                  <a:pos x="312" y="19"/>
                </a:cxn>
                <a:cxn ang="0">
                  <a:pos x="251" y="84"/>
                </a:cxn>
                <a:cxn ang="0">
                  <a:pos x="244" y="172"/>
                </a:cxn>
                <a:cxn ang="0">
                  <a:pos x="267" y="234"/>
                </a:cxn>
                <a:cxn ang="0">
                  <a:pos x="301" y="290"/>
                </a:cxn>
                <a:cxn ang="0">
                  <a:pos x="253" y="322"/>
                </a:cxn>
                <a:cxn ang="0">
                  <a:pos x="181" y="336"/>
                </a:cxn>
                <a:cxn ang="0">
                  <a:pos x="104" y="362"/>
                </a:cxn>
                <a:cxn ang="0">
                  <a:pos x="76" y="419"/>
                </a:cxn>
                <a:cxn ang="0">
                  <a:pos x="67" y="494"/>
                </a:cxn>
                <a:cxn ang="0">
                  <a:pos x="58" y="562"/>
                </a:cxn>
                <a:cxn ang="0">
                  <a:pos x="44" y="621"/>
                </a:cxn>
                <a:cxn ang="0">
                  <a:pos x="62" y="701"/>
                </a:cxn>
                <a:cxn ang="0">
                  <a:pos x="51" y="751"/>
                </a:cxn>
                <a:cxn ang="0">
                  <a:pos x="48" y="805"/>
                </a:cxn>
                <a:cxn ang="0">
                  <a:pos x="145" y="1071"/>
                </a:cxn>
                <a:cxn ang="0">
                  <a:pos x="158" y="1114"/>
                </a:cxn>
                <a:cxn ang="0">
                  <a:pos x="24" y="1175"/>
                </a:cxn>
                <a:cxn ang="0">
                  <a:pos x="0" y="1213"/>
                </a:cxn>
                <a:cxn ang="0">
                  <a:pos x="20" y="1250"/>
                </a:cxn>
                <a:cxn ang="0">
                  <a:pos x="63" y="1238"/>
                </a:cxn>
                <a:cxn ang="0">
                  <a:pos x="65" y="1204"/>
                </a:cxn>
                <a:cxn ang="0">
                  <a:pos x="191" y="1195"/>
                </a:cxn>
                <a:cxn ang="0">
                  <a:pos x="230" y="1209"/>
                </a:cxn>
                <a:cxn ang="0">
                  <a:pos x="306" y="1197"/>
                </a:cxn>
                <a:cxn ang="0">
                  <a:pos x="196" y="1296"/>
                </a:cxn>
                <a:cxn ang="0">
                  <a:pos x="177" y="1338"/>
                </a:cxn>
                <a:cxn ang="0">
                  <a:pos x="208" y="1362"/>
                </a:cxn>
                <a:cxn ang="0">
                  <a:pos x="240" y="1340"/>
                </a:cxn>
                <a:cxn ang="0">
                  <a:pos x="236" y="1303"/>
                </a:cxn>
                <a:cxn ang="0">
                  <a:pos x="635" y="1266"/>
                </a:cxn>
                <a:cxn ang="0">
                  <a:pos x="613" y="1294"/>
                </a:cxn>
                <a:cxn ang="0">
                  <a:pos x="631" y="1333"/>
                </a:cxn>
                <a:cxn ang="0">
                  <a:pos x="668" y="1327"/>
                </a:cxn>
                <a:cxn ang="0">
                  <a:pos x="677" y="1285"/>
                </a:cxn>
                <a:cxn ang="0">
                  <a:pos x="676" y="1248"/>
                </a:cxn>
                <a:cxn ang="0">
                  <a:pos x="579" y="1181"/>
                </a:cxn>
                <a:cxn ang="0">
                  <a:pos x="672" y="1195"/>
                </a:cxn>
                <a:cxn ang="0">
                  <a:pos x="709" y="1200"/>
                </a:cxn>
                <a:cxn ang="0">
                  <a:pos x="723" y="1165"/>
                </a:cxn>
                <a:cxn ang="0">
                  <a:pos x="712" y="1135"/>
                </a:cxn>
                <a:cxn ang="0">
                  <a:pos x="591" y="1110"/>
                </a:cxn>
                <a:cxn ang="0">
                  <a:pos x="751" y="1000"/>
                </a:cxn>
                <a:cxn ang="0">
                  <a:pos x="778" y="793"/>
                </a:cxn>
                <a:cxn ang="0">
                  <a:pos x="782" y="752"/>
                </a:cxn>
                <a:cxn ang="0">
                  <a:pos x="757" y="698"/>
                </a:cxn>
                <a:cxn ang="0">
                  <a:pos x="764" y="658"/>
                </a:cxn>
                <a:cxn ang="0">
                  <a:pos x="780" y="599"/>
                </a:cxn>
                <a:cxn ang="0">
                  <a:pos x="740" y="486"/>
                </a:cxn>
                <a:cxn ang="0">
                  <a:pos x="693" y="376"/>
                </a:cxn>
                <a:cxn ang="0">
                  <a:pos x="654" y="351"/>
                </a:cxn>
                <a:cxn ang="0">
                  <a:pos x="513" y="315"/>
                </a:cxn>
                <a:cxn ang="0">
                  <a:pos x="473" y="226"/>
                </a:cxn>
                <a:cxn ang="0">
                  <a:pos x="501" y="124"/>
                </a:cxn>
                <a:cxn ang="0">
                  <a:pos x="455" y="30"/>
                </a:cxn>
              </a:cxnLst>
              <a:rect l="0" t="0" r="r" b="b"/>
              <a:pathLst>
                <a:path w="788" h="1366">
                  <a:moveTo>
                    <a:pt x="373" y="0"/>
                  </a:moveTo>
                  <a:lnTo>
                    <a:pt x="373" y="0"/>
                  </a:lnTo>
                  <a:lnTo>
                    <a:pt x="360" y="2"/>
                  </a:lnTo>
                  <a:lnTo>
                    <a:pt x="348" y="5"/>
                  </a:lnTo>
                  <a:lnTo>
                    <a:pt x="335" y="9"/>
                  </a:lnTo>
                  <a:lnTo>
                    <a:pt x="323" y="14"/>
                  </a:lnTo>
                  <a:lnTo>
                    <a:pt x="312" y="19"/>
                  </a:lnTo>
                  <a:lnTo>
                    <a:pt x="301" y="26"/>
                  </a:lnTo>
                  <a:lnTo>
                    <a:pt x="290" y="34"/>
                  </a:lnTo>
                  <a:lnTo>
                    <a:pt x="280" y="42"/>
                  </a:lnTo>
                  <a:lnTo>
                    <a:pt x="271" y="52"/>
                  </a:lnTo>
                  <a:lnTo>
                    <a:pt x="264" y="61"/>
                  </a:lnTo>
                  <a:lnTo>
                    <a:pt x="257" y="72"/>
                  </a:lnTo>
                  <a:lnTo>
                    <a:pt x="251" y="84"/>
                  </a:lnTo>
                  <a:lnTo>
                    <a:pt x="247" y="96"/>
                  </a:lnTo>
                  <a:lnTo>
                    <a:pt x="243" y="108"/>
                  </a:lnTo>
                  <a:lnTo>
                    <a:pt x="241" y="120"/>
                  </a:lnTo>
                  <a:lnTo>
                    <a:pt x="240" y="134"/>
                  </a:lnTo>
                  <a:lnTo>
                    <a:pt x="241" y="148"/>
                  </a:lnTo>
                  <a:lnTo>
                    <a:pt x="242" y="160"/>
                  </a:lnTo>
                  <a:lnTo>
                    <a:pt x="244" y="172"/>
                  </a:lnTo>
                  <a:lnTo>
                    <a:pt x="246" y="183"/>
                  </a:lnTo>
                  <a:lnTo>
                    <a:pt x="249" y="193"/>
                  </a:lnTo>
                  <a:lnTo>
                    <a:pt x="252" y="202"/>
                  </a:lnTo>
                  <a:lnTo>
                    <a:pt x="255" y="211"/>
                  </a:lnTo>
                  <a:lnTo>
                    <a:pt x="259" y="220"/>
                  </a:lnTo>
                  <a:lnTo>
                    <a:pt x="263" y="227"/>
                  </a:lnTo>
                  <a:lnTo>
                    <a:pt x="267" y="234"/>
                  </a:lnTo>
                  <a:lnTo>
                    <a:pt x="271" y="240"/>
                  </a:lnTo>
                  <a:lnTo>
                    <a:pt x="277" y="247"/>
                  </a:lnTo>
                  <a:lnTo>
                    <a:pt x="282" y="253"/>
                  </a:lnTo>
                  <a:lnTo>
                    <a:pt x="288" y="259"/>
                  </a:lnTo>
                  <a:lnTo>
                    <a:pt x="294" y="264"/>
                  </a:lnTo>
                  <a:lnTo>
                    <a:pt x="301" y="270"/>
                  </a:lnTo>
                  <a:lnTo>
                    <a:pt x="301" y="290"/>
                  </a:lnTo>
                  <a:lnTo>
                    <a:pt x="293" y="293"/>
                  </a:lnTo>
                  <a:lnTo>
                    <a:pt x="285" y="296"/>
                  </a:lnTo>
                  <a:lnTo>
                    <a:pt x="278" y="300"/>
                  </a:lnTo>
                  <a:lnTo>
                    <a:pt x="272" y="305"/>
                  </a:lnTo>
                  <a:lnTo>
                    <a:pt x="266" y="310"/>
                  </a:lnTo>
                  <a:lnTo>
                    <a:pt x="259" y="315"/>
                  </a:lnTo>
                  <a:lnTo>
                    <a:pt x="253" y="322"/>
                  </a:lnTo>
                  <a:lnTo>
                    <a:pt x="247" y="328"/>
                  </a:lnTo>
                  <a:lnTo>
                    <a:pt x="238" y="328"/>
                  </a:lnTo>
                  <a:lnTo>
                    <a:pt x="228" y="329"/>
                  </a:lnTo>
                  <a:lnTo>
                    <a:pt x="217" y="331"/>
                  </a:lnTo>
                  <a:lnTo>
                    <a:pt x="205" y="332"/>
                  </a:lnTo>
                  <a:lnTo>
                    <a:pt x="193" y="334"/>
                  </a:lnTo>
                  <a:lnTo>
                    <a:pt x="181" y="336"/>
                  </a:lnTo>
                  <a:lnTo>
                    <a:pt x="169" y="339"/>
                  </a:lnTo>
                  <a:lnTo>
                    <a:pt x="157" y="341"/>
                  </a:lnTo>
                  <a:lnTo>
                    <a:pt x="145" y="345"/>
                  </a:lnTo>
                  <a:lnTo>
                    <a:pt x="133" y="349"/>
                  </a:lnTo>
                  <a:lnTo>
                    <a:pt x="123" y="353"/>
                  </a:lnTo>
                  <a:lnTo>
                    <a:pt x="113" y="357"/>
                  </a:lnTo>
                  <a:lnTo>
                    <a:pt x="104" y="362"/>
                  </a:lnTo>
                  <a:lnTo>
                    <a:pt x="97" y="368"/>
                  </a:lnTo>
                  <a:lnTo>
                    <a:pt x="91" y="373"/>
                  </a:lnTo>
                  <a:lnTo>
                    <a:pt x="88" y="379"/>
                  </a:lnTo>
                  <a:lnTo>
                    <a:pt x="84" y="388"/>
                  </a:lnTo>
                  <a:lnTo>
                    <a:pt x="81" y="399"/>
                  </a:lnTo>
                  <a:lnTo>
                    <a:pt x="78" y="409"/>
                  </a:lnTo>
                  <a:lnTo>
                    <a:pt x="76" y="419"/>
                  </a:lnTo>
                  <a:lnTo>
                    <a:pt x="74" y="429"/>
                  </a:lnTo>
                  <a:lnTo>
                    <a:pt x="72" y="440"/>
                  </a:lnTo>
                  <a:lnTo>
                    <a:pt x="71" y="451"/>
                  </a:lnTo>
                  <a:lnTo>
                    <a:pt x="70" y="462"/>
                  </a:lnTo>
                  <a:lnTo>
                    <a:pt x="69" y="472"/>
                  </a:lnTo>
                  <a:lnTo>
                    <a:pt x="68" y="483"/>
                  </a:lnTo>
                  <a:lnTo>
                    <a:pt x="67" y="494"/>
                  </a:lnTo>
                  <a:lnTo>
                    <a:pt x="66" y="505"/>
                  </a:lnTo>
                  <a:lnTo>
                    <a:pt x="65" y="516"/>
                  </a:lnTo>
                  <a:lnTo>
                    <a:pt x="64" y="526"/>
                  </a:lnTo>
                  <a:lnTo>
                    <a:pt x="62" y="537"/>
                  </a:lnTo>
                  <a:lnTo>
                    <a:pt x="61" y="548"/>
                  </a:lnTo>
                  <a:lnTo>
                    <a:pt x="59" y="555"/>
                  </a:lnTo>
                  <a:lnTo>
                    <a:pt x="58" y="562"/>
                  </a:lnTo>
                  <a:lnTo>
                    <a:pt x="56" y="569"/>
                  </a:lnTo>
                  <a:lnTo>
                    <a:pt x="55" y="576"/>
                  </a:lnTo>
                  <a:lnTo>
                    <a:pt x="53" y="583"/>
                  </a:lnTo>
                  <a:lnTo>
                    <a:pt x="51" y="591"/>
                  </a:lnTo>
                  <a:lnTo>
                    <a:pt x="48" y="597"/>
                  </a:lnTo>
                  <a:lnTo>
                    <a:pt x="46" y="604"/>
                  </a:lnTo>
                  <a:lnTo>
                    <a:pt x="44" y="621"/>
                  </a:lnTo>
                  <a:lnTo>
                    <a:pt x="44" y="636"/>
                  </a:lnTo>
                  <a:lnTo>
                    <a:pt x="44" y="649"/>
                  </a:lnTo>
                  <a:lnTo>
                    <a:pt x="46" y="661"/>
                  </a:lnTo>
                  <a:lnTo>
                    <a:pt x="48" y="672"/>
                  </a:lnTo>
                  <a:lnTo>
                    <a:pt x="51" y="683"/>
                  </a:lnTo>
                  <a:lnTo>
                    <a:pt x="56" y="692"/>
                  </a:lnTo>
                  <a:lnTo>
                    <a:pt x="62" y="701"/>
                  </a:lnTo>
                  <a:lnTo>
                    <a:pt x="62" y="708"/>
                  </a:lnTo>
                  <a:lnTo>
                    <a:pt x="61" y="715"/>
                  </a:lnTo>
                  <a:lnTo>
                    <a:pt x="60" y="723"/>
                  </a:lnTo>
                  <a:lnTo>
                    <a:pt x="58" y="730"/>
                  </a:lnTo>
                  <a:lnTo>
                    <a:pt x="56" y="737"/>
                  </a:lnTo>
                  <a:lnTo>
                    <a:pt x="54" y="744"/>
                  </a:lnTo>
                  <a:lnTo>
                    <a:pt x="51" y="751"/>
                  </a:lnTo>
                  <a:lnTo>
                    <a:pt x="47" y="759"/>
                  </a:lnTo>
                  <a:lnTo>
                    <a:pt x="48" y="767"/>
                  </a:lnTo>
                  <a:lnTo>
                    <a:pt x="48" y="774"/>
                  </a:lnTo>
                  <a:lnTo>
                    <a:pt x="47" y="781"/>
                  </a:lnTo>
                  <a:lnTo>
                    <a:pt x="46" y="789"/>
                  </a:lnTo>
                  <a:lnTo>
                    <a:pt x="47" y="796"/>
                  </a:lnTo>
                  <a:lnTo>
                    <a:pt x="48" y="805"/>
                  </a:lnTo>
                  <a:lnTo>
                    <a:pt x="52" y="815"/>
                  </a:lnTo>
                  <a:lnTo>
                    <a:pt x="58" y="826"/>
                  </a:lnTo>
                  <a:lnTo>
                    <a:pt x="52" y="1001"/>
                  </a:lnTo>
                  <a:lnTo>
                    <a:pt x="56" y="1001"/>
                  </a:lnTo>
                  <a:lnTo>
                    <a:pt x="53" y="1065"/>
                  </a:lnTo>
                  <a:lnTo>
                    <a:pt x="143" y="1065"/>
                  </a:lnTo>
                  <a:lnTo>
                    <a:pt x="145" y="1071"/>
                  </a:lnTo>
                  <a:lnTo>
                    <a:pt x="147" y="1077"/>
                  </a:lnTo>
                  <a:lnTo>
                    <a:pt x="150" y="1083"/>
                  </a:lnTo>
                  <a:lnTo>
                    <a:pt x="152" y="1089"/>
                  </a:lnTo>
                  <a:lnTo>
                    <a:pt x="154" y="1095"/>
                  </a:lnTo>
                  <a:lnTo>
                    <a:pt x="156" y="1101"/>
                  </a:lnTo>
                  <a:lnTo>
                    <a:pt x="157" y="1108"/>
                  </a:lnTo>
                  <a:lnTo>
                    <a:pt x="158" y="1114"/>
                  </a:lnTo>
                  <a:lnTo>
                    <a:pt x="173" y="1125"/>
                  </a:lnTo>
                  <a:lnTo>
                    <a:pt x="170" y="1141"/>
                  </a:lnTo>
                  <a:lnTo>
                    <a:pt x="21" y="1144"/>
                  </a:lnTo>
                  <a:lnTo>
                    <a:pt x="21" y="1166"/>
                  </a:lnTo>
                  <a:lnTo>
                    <a:pt x="31" y="1166"/>
                  </a:lnTo>
                  <a:lnTo>
                    <a:pt x="31" y="1176"/>
                  </a:lnTo>
                  <a:lnTo>
                    <a:pt x="24" y="1175"/>
                  </a:lnTo>
                  <a:lnTo>
                    <a:pt x="18" y="1176"/>
                  </a:lnTo>
                  <a:lnTo>
                    <a:pt x="12" y="1179"/>
                  </a:lnTo>
                  <a:lnTo>
                    <a:pt x="7" y="1184"/>
                  </a:lnTo>
                  <a:lnTo>
                    <a:pt x="4" y="1190"/>
                  </a:lnTo>
                  <a:lnTo>
                    <a:pt x="1" y="1197"/>
                  </a:lnTo>
                  <a:lnTo>
                    <a:pt x="0" y="1205"/>
                  </a:lnTo>
                  <a:lnTo>
                    <a:pt x="0" y="1213"/>
                  </a:lnTo>
                  <a:lnTo>
                    <a:pt x="2" y="1221"/>
                  </a:lnTo>
                  <a:lnTo>
                    <a:pt x="1" y="1227"/>
                  </a:lnTo>
                  <a:lnTo>
                    <a:pt x="2" y="1233"/>
                  </a:lnTo>
                  <a:lnTo>
                    <a:pt x="5" y="1238"/>
                  </a:lnTo>
                  <a:lnTo>
                    <a:pt x="9" y="1244"/>
                  </a:lnTo>
                  <a:lnTo>
                    <a:pt x="13" y="1247"/>
                  </a:lnTo>
                  <a:lnTo>
                    <a:pt x="20" y="1250"/>
                  </a:lnTo>
                  <a:lnTo>
                    <a:pt x="27" y="1251"/>
                  </a:lnTo>
                  <a:lnTo>
                    <a:pt x="34" y="1249"/>
                  </a:lnTo>
                  <a:lnTo>
                    <a:pt x="41" y="1251"/>
                  </a:lnTo>
                  <a:lnTo>
                    <a:pt x="47" y="1250"/>
                  </a:lnTo>
                  <a:lnTo>
                    <a:pt x="53" y="1248"/>
                  </a:lnTo>
                  <a:lnTo>
                    <a:pt x="59" y="1244"/>
                  </a:lnTo>
                  <a:lnTo>
                    <a:pt x="63" y="1238"/>
                  </a:lnTo>
                  <a:lnTo>
                    <a:pt x="66" y="1232"/>
                  </a:lnTo>
                  <a:lnTo>
                    <a:pt x="67" y="1225"/>
                  </a:lnTo>
                  <a:lnTo>
                    <a:pt x="65" y="1216"/>
                  </a:lnTo>
                  <a:lnTo>
                    <a:pt x="65" y="1212"/>
                  </a:lnTo>
                  <a:lnTo>
                    <a:pt x="65" y="1210"/>
                  </a:lnTo>
                  <a:lnTo>
                    <a:pt x="65" y="1207"/>
                  </a:lnTo>
                  <a:lnTo>
                    <a:pt x="65" y="1204"/>
                  </a:lnTo>
                  <a:lnTo>
                    <a:pt x="64" y="1200"/>
                  </a:lnTo>
                  <a:lnTo>
                    <a:pt x="63" y="1198"/>
                  </a:lnTo>
                  <a:lnTo>
                    <a:pt x="63" y="1195"/>
                  </a:lnTo>
                  <a:lnTo>
                    <a:pt x="62" y="1192"/>
                  </a:lnTo>
                  <a:lnTo>
                    <a:pt x="182" y="1190"/>
                  </a:lnTo>
                  <a:lnTo>
                    <a:pt x="187" y="1193"/>
                  </a:lnTo>
                  <a:lnTo>
                    <a:pt x="191" y="1195"/>
                  </a:lnTo>
                  <a:lnTo>
                    <a:pt x="195" y="1198"/>
                  </a:lnTo>
                  <a:lnTo>
                    <a:pt x="199" y="1201"/>
                  </a:lnTo>
                  <a:lnTo>
                    <a:pt x="203" y="1204"/>
                  </a:lnTo>
                  <a:lnTo>
                    <a:pt x="208" y="1205"/>
                  </a:lnTo>
                  <a:lnTo>
                    <a:pt x="212" y="1207"/>
                  </a:lnTo>
                  <a:lnTo>
                    <a:pt x="217" y="1208"/>
                  </a:lnTo>
                  <a:lnTo>
                    <a:pt x="230" y="1209"/>
                  </a:lnTo>
                  <a:lnTo>
                    <a:pt x="245" y="1209"/>
                  </a:lnTo>
                  <a:lnTo>
                    <a:pt x="259" y="1208"/>
                  </a:lnTo>
                  <a:lnTo>
                    <a:pt x="273" y="1207"/>
                  </a:lnTo>
                  <a:lnTo>
                    <a:pt x="286" y="1205"/>
                  </a:lnTo>
                  <a:lnTo>
                    <a:pt x="296" y="1204"/>
                  </a:lnTo>
                  <a:lnTo>
                    <a:pt x="303" y="1201"/>
                  </a:lnTo>
                  <a:lnTo>
                    <a:pt x="306" y="1197"/>
                  </a:lnTo>
                  <a:lnTo>
                    <a:pt x="306" y="1188"/>
                  </a:lnTo>
                  <a:lnTo>
                    <a:pt x="316" y="1188"/>
                  </a:lnTo>
                  <a:lnTo>
                    <a:pt x="322" y="1195"/>
                  </a:lnTo>
                  <a:lnTo>
                    <a:pt x="207" y="1272"/>
                  </a:lnTo>
                  <a:lnTo>
                    <a:pt x="206" y="1297"/>
                  </a:lnTo>
                  <a:lnTo>
                    <a:pt x="201" y="1295"/>
                  </a:lnTo>
                  <a:lnTo>
                    <a:pt x="196" y="1296"/>
                  </a:lnTo>
                  <a:lnTo>
                    <a:pt x="190" y="1298"/>
                  </a:lnTo>
                  <a:lnTo>
                    <a:pt x="186" y="1301"/>
                  </a:lnTo>
                  <a:lnTo>
                    <a:pt x="181" y="1306"/>
                  </a:lnTo>
                  <a:lnTo>
                    <a:pt x="178" y="1313"/>
                  </a:lnTo>
                  <a:lnTo>
                    <a:pt x="177" y="1321"/>
                  </a:lnTo>
                  <a:lnTo>
                    <a:pt x="177" y="1329"/>
                  </a:lnTo>
                  <a:lnTo>
                    <a:pt x="177" y="1338"/>
                  </a:lnTo>
                  <a:lnTo>
                    <a:pt x="178" y="1345"/>
                  </a:lnTo>
                  <a:lnTo>
                    <a:pt x="181" y="1352"/>
                  </a:lnTo>
                  <a:lnTo>
                    <a:pt x="186" y="1358"/>
                  </a:lnTo>
                  <a:lnTo>
                    <a:pt x="191" y="1362"/>
                  </a:lnTo>
                  <a:lnTo>
                    <a:pt x="196" y="1365"/>
                  </a:lnTo>
                  <a:lnTo>
                    <a:pt x="203" y="1364"/>
                  </a:lnTo>
                  <a:lnTo>
                    <a:pt x="208" y="1362"/>
                  </a:lnTo>
                  <a:lnTo>
                    <a:pt x="214" y="1364"/>
                  </a:lnTo>
                  <a:lnTo>
                    <a:pt x="220" y="1365"/>
                  </a:lnTo>
                  <a:lnTo>
                    <a:pt x="225" y="1364"/>
                  </a:lnTo>
                  <a:lnTo>
                    <a:pt x="230" y="1360"/>
                  </a:lnTo>
                  <a:lnTo>
                    <a:pt x="235" y="1355"/>
                  </a:lnTo>
                  <a:lnTo>
                    <a:pt x="238" y="1348"/>
                  </a:lnTo>
                  <a:lnTo>
                    <a:pt x="240" y="1340"/>
                  </a:lnTo>
                  <a:lnTo>
                    <a:pt x="242" y="1329"/>
                  </a:lnTo>
                  <a:lnTo>
                    <a:pt x="243" y="1324"/>
                  </a:lnTo>
                  <a:lnTo>
                    <a:pt x="243" y="1319"/>
                  </a:lnTo>
                  <a:lnTo>
                    <a:pt x="242" y="1315"/>
                  </a:lnTo>
                  <a:lnTo>
                    <a:pt x="241" y="1311"/>
                  </a:lnTo>
                  <a:lnTo>
                    <a:pt x="238" y="1307"/>
                  </a:lnTo>
                  <a:lnTo>
                    <a:pt x="236" y="1303"/>
                  </a:lnTo>
                  <a:lnTo>
                    <a:pt x="233" y="1301"/>
                  </a:lnTo>
                  <a:lnTo>
                    <a:pt x="230" y="1298"/>
                  </a:lnTo>
                  <a:lnTo>
                    <a:pt x="230" y="1280"/>
                  </a:lnTo>
                  <a:lnTo>
                    <a:pt x="410" y="1186"/>
                  </a:lnTo>
                  <a:lnTo>
                    <a:pt x="642" y="1261"/>
                  </a:lnTo>
                  <a:lnTo>
                    <a:pt x="643" y="1269"/>
                  </a:lnTo>
                  <a:lnTo>
                    <a:pt x="635" y="1266"/>
                  </a:lnTo>
                  <a:lnTo>
                    <a:pt x="630" y="1267"/>
                  </a:lnTo>
                  <a:lnTo>
                    <a:pt x="625" y="1270"/>
                  </a:lnTo>
                  <a:lnTo>
                    <a:pt x="621" y="1273"/>
                  </a:lnTo>
                  <a:lnTo>
                    <a:pt x="618" y="1277"/>
                  </a:lnTo>
                  <a:lnTo>
                    <a:pt x="616" y="1282"/>
                  </a:lnTo>
                  <a:lnTo>
                    <a:pt x="614" y="1288"/>
                  </a:lnTo>
                  <a:lnTo>
                    <a:pt x="613" y="1294"/>
                  </a:lnTo>
                  <a:lnTo>
                    <a:pt x="612" y="1299"/>
                  </a:lnTo>
                  <a:lnTo>
                    <a:pt x="613" y="1305"/>
                  </a:lnTo>
                  <a:lnTo>
                    <a:pt x="614" y="1312"/>
                  </a:lnTo>
                  <a:lnTo>
                    <a:pt x="617" y="1319"/>
                  </a:lnTo>
                  <a:lnTo>
                    <a:pt x="621" y="1325"/>
                  </a:lnTo>
                  <a:lnTo>
                    <a:pt x="626" y="1330"/>
                  </a:lnTo>
                  <a:lnTo>
                    <a:pt x="631" y="1333"/>
                  </a:lnTo>
                  <a:lnTo>
                    <a:pt x="637" y="1333"/>
                  </a:lnTo>
                  <a:lnTo>
                    <a:pt x="644" y="1330"/>
                  </a:lnTo>
                  <a:lnTo>
                    <a:pt x="649" y="1332"/>
                  </a:lnTo>
                  <a:lnTo>
                    <a:pt x="654" y="1333"/>
                  </a:lnTo>
                  <a:lnTo>
                    <a:pt x="658" y="1332"/>
                  </a:lnTo>
                  <a:lnTo>
                    <a:pt x="663" y="1330"/>
                  </a:lnTo>
                  <a:lnTo>
                    <a:pt x="668" y="1327"/>
                  </a:lnTo>
                  <a:lnTo>
                    <a:pt x="672" y="1322"/>
                  </a:lnTo>
                  <a:lnTo>
                    <a:pt x="674" y="1315"/>
                  </a:lnTo>
                  <a:lnTo>
                    <a:pt x="676" y="1308"/>
                  </a:lnTo>
                  <a:lnTo>
                    <a:pt x="678" y="1301"/>
                  </a:lnTo>
                  <a:lnTo>
                    <a:pt x="679" y="1296"/>
                  </a:lnTo>
                  <a:lnTo>
                    <a:pt x="678" y="1290"/>
                  </a:lnTo>
                  <a:lnTo>
                    <a:pt x="677" y="1285"/>
                  </a:lnTo>
                  <a:lnTo>
                    <a:pt x="675" y="1282"/>
                  </a:lnTo>
                  <a:lnTo>
                    <a:pt x="672" y="1278"/>
                  </a:lnTo>
                  <a:lnTo>
                    <a:pt x="670" y="1275"/>
                  </a:lnTo>
                  <a:lnTo>
                    <a:pt x="667" y="1273"/>
                  </a:lnTo>
                  <a:lnTo>
                    <a:pt x="666" y="1269"/>
                  </a:lnTo>
                  <a:lnTo>
                    <a:pt x="676" y="1272"/>
                  </a:lnTo>
                  <a:lnTo>
                    <a:pt x="676" y="1248"/>
                  </a:lnTo>
                  <a:lnTo>
                    <a:pt x="541" y="1191"/>
                  </a:lnTo>
                  <a:lnTo>
                    <a:pt x="547" y="1191"/>
                  </a:lnTo>
                  <a:lnTo>
                    <a:pt x="554" y="1190"/>
                  </a:lnTo>
                  <a:lnTo>
                    <a:pt x="561" y="1188"/>
                  </a:lnTo>
                  <a:lnTo>
                    <a:pt x="567" y="1186"/>
                  </a:lnTo>
                  <a:lnTo>
                    <a:pt x="573" y="1184"/>
                  </a:lnTo>
                  <a:lnTo>
                    <a:pt x="579" y="1181"/>
                  </a:lnTo>
                  <a:lnTo>
                    <a:pt x="584" y="1179"/>
                  </a:lnTo>
                  <a:lnTo>
                    <a:pt x="589" y="1176"/>
                  </a:lnTo>
                  <a:lnTo>
                    <a:pt x="665" y="1172"/>
                  </a:lnTo>
                  <a:lnTo>
                    <a:pt x="665" y="1178"/>
                  </a:lnTo>
                  <a:lnTo>
                    <a:pt x="667" y="1184"/>
                  </a:lnTo>
                  <a:lnTo>
                    <a:pt x="669" y="1190"/>
                  </a:lnTo>
                  <a:lnTo>
                    <a:pt x="672" y="1195"/>
                  </a:lnTo>
                  <a:lnTo>
                    <a:pt x="677" y="1199"/>
                  </a:lnTo>
                  <a:lnTo>
                    <a:pt x="682" y="1201"/>
                  </a:lnTo>
                  <a:lnTo>
                    <a:pt x="687" y="1202"/>
                  </a:lnTo>
                  <a:lnTo>
                    <a:pt x="694" y="1200"/>
                  </a:lnTo>
                  <a:lnTo>
                    <a:pt x="699" y="1201"/>
                  </a:lnTo>
                  <a:lnTo>
                    <a:pt x="704" y="1201"/>
                  </a:lnTo>
                  <a:lnTo>
                    <a:pt x="709" y="1200"/>
                  </a:lnTo>
                  <a:lnTo>
                    <a:pt x="714" y="1197"/>
                  </a:lnTo>
                  <a:lnTo>
                    <a:pt x="718" y="1193"/>
                  </a:lnTo>
                  <a:lnTo>
                    <a:pt x="721" y="1188"/>
                  </a:lnTo>
                  <a:lnTo>
                    <a:pt x="723" y="1181"/>
                  </a:lnTo>
                  <a:lnTo>
                    <a:pt x="724" y="1173"/>
                  </a:lnTo>
                  <a:lnTo>
                    <a:pt x="724" y="1169"/>
                  </a:lnTo>
                  <a:lnTo>
                    <a:pt x="723" y="1165"/>
                  </a:lnTo>
                  <a:lnTo>
                    <a:pt x="722" y="1160"/>
                  </a:lnTo>
                  <a:lnTo>
                    <a:pt x="720" y="1157"/>
                  </a:lnTo>
                  <a:lnTo>
                    <a:pt x="719" y="1154"/>
                  </a:lnTo>
                  <a:lnTo>
                    <a:pt x="717" y="1151"/>
                  </a:lnTo>
                  <a:lnTo>
                    <a:pt x="715" y="1148"/>
                  </a:lnTo>
                  <a:lnTo>
                    <a:pt x="712" y="1146"/>
                  </a:lnTo>
                  <a:lnTo>
                    <a:pt x="712" y="1135"/>
                  </a:lnTo>
                  <a:lnTo>
                    <a:pt x="719" y="1134"/>
                  </a:lnTo>
                  <a:lnTo>
                    <a:pt x="719" y="1113"/>
                  </a:lnTo>
                  <a:lnTo>
                    <a:pt x="605" y="1122"/>
                  </a:lnTo>
                  <a:lnTo>
                    <a:pt x="602" y="1118"/>
                  </a:lnTo>
                  <a:lnTo>
                    <a:pt x="598" y="1115"/>
                  </a:lnTo>
                  <a:lnTo>
                    <a:pt x="594" y="1112"/>
                  </a:lnTo>
                  <a:lnTo>
                    <a:pt x="591" y="1110"/>
                  </a:lnTo>
                  <a:lnTo>
                    <a:pt x="587" y="1107"/>
                  </a:lnTo>
                  <a:lnTo>
                    <a:pt x="583" y="1105"/>
                  </a:lnTo>
                  <a:lnTo>
                    <a:pt x="579" y="1103"/>
                  </a:lnTo>
                  <a:lnTo>
                    <a:pt x="575" y="1101"/>
                  </a:lnTo>
                  <a:lnTo>
                    <a:pt x="590" y="1065"/>
                  </a:lnTo>
                  <a:lnTo>
                    <a:pt x="754" y="1065"/>
                  </a:lnTo>
                  <a:lnTo>
                    <a:pt x="751" y="1000"/>
                  </a:lnTo>
                  <a:lnTo>
                    <a:pt x="745" y="808"/>
                  </a:lnTo>
                  <a:lnTo>
                    <a:pt x="750" y="806"/>
                  </a:lnTo>
                  <a:lnTo>
                    <a:pt x="756" y="804"/>
                  </a:lnTo>
                  <a:lnTo>
                    <a:pt x="762" y="801"/>
                  </a:lnTo>
                  <a:lnTo>
                    <a:pt x="768" y="799"/>
                  </a:lnTo>
                  <a:lnTo>
                    <a:pt x="773" y="796"/>
                  </a:lnTo>
                  <a:lnTo>
                    <a:pt x="778" y="793"/>
                  </a:lnTo>
                  <a:lnTo>
                    <a:pt x="783" y="790"/>
                  </a:lnTo>
                  <a:lnTo>
                    <a:pt x="787" y="787"/>
                  </a:lnTo>
                  <a:lnTo>
                    <a:pt x="787" y="780"/>
                  </a:lnTo>
                  <a:lnTo>
                    <a:pt x="787" y="773"/>
                  </a:lnTo>
                  <a:lnTo>
                    <a:pt x="785" y="766"/>
                  </a:lnTo>
                  <a:lnTo>
                    <a:pt x="784" y="759"/>
                  </a:lnTo>
                  <a:lnTo>
                    <a:pt x="782" y="752"/>
                  </a:lnTo>
                  <a:lnTo>
                    <a:pt x="779" y="744"/>
                  </a:lnTo>
                  <a:lnTo>
                    <a:pt x="776" y="737"/>
                  </a:lnTo>
                  <a:lnTo>
                    <a:pt x="773" y="729"/>
                  </a:lnTo>
                  <a:lnTo>
                    <a:pt x="769" y="721"/>
                  </a:lnTo>
                  <a:lnTo>
                    <a:pt x="765" y="714"/>
                  </a:lnTo>
                  <a:lnTo>
                    <a:pt x="761" y="705"/>
                  </a:lnTo>
                  <a:lnTo>
                    <a:pt x="757" y="698"/>
                  </a:lnTo>
                  <a:lnTo>
                    <a:pt x="754" y="690"/>
                  </a:lnTo>
                  <a:lnTo>
                    <a:pt x="750" y="683"/>
                  </a:lnTo>
                  <a:lnTo>
                    <a:pt x="746" y="675"/>
                  </a:lnTo>
                  <a:lnTo>
                    <a:pt x="742" y="668"/>
                  </a:lnTo>
                  <a:lnTo>
                    <a:pt x="750" y="665"/>
                  </a:lnTo>
                  <a:lnTo>
                    <a:pt x="757" y="662"/>
                  </a:lnTo>
                  <a:lnTo>
                    <a:pt x="764" y="658"/>
                  </a:lnTo>
                  <a:lnTo>
                    <a:pt x="771" y="653"/>
                  </a:lnTo>
                  <a:lnTo>
                    <a:pt x="777" y="648"/>
                  </a:lnTo>
                  <a:lnTo>
                    <a:pt x="782" y="644"/>
                  </a:lnTo>
                  <a:lnTo>
                    <a:pt x="785" y="639"/>
                  </a:lnTo>
                  <a:lnTo>
                    <a:pt x="785" y="634"/>
                  </a:lnTo>
                  <a:lnTo>
                    <a:pt x="783" y="617"/>
                  </a:lnTo>
                  <a:lnTo>
                    <a:pt x="780" y="599"/>
                  </a:lnTo>
                  <a:lnTo>
                    <a:pt x="776" y="583"/>
                  </a:lnTo>
                  <a:lnTo>
                    <a:pt x="771" y="566"/>
                  </a:lnTo>
                  <a:lnTo>
                    <a:pt x="766" y="550"/>
                  </a:lnTo>
                  <a:lnTo>
                    <a:pt x="760" y="534"/>
                  </a:lnTo>
                  <a:lnTo>
                    <a:pt x="754" y="517"/>
                  </a:lnTo>
                  <a:lnTo>
                    <a:pt x="747" y="502"/>
                  </a:lnTo>
                  <a:lnTo>
                    <a:pt x="740" y="486"/>
                  </a:lnTo>
                  <a:lnTo>
                    <a:pt x="733" y="470"/>
                  </a:lnTo>
                  <a:lnTo>
                    <a:pt x="726" y="455"/>
                  </a:lnTo>
                  <a:lnTo>
                    <a:pt x="719" y="439"/>
                  </a:lnTo>
                  <a:lnTo>
                    <a:pt x="712" y="423"/>
                  </a:lnTo>
                  <a:lnTo>
                    <a:pt x="705" y="408"/>
                  </a:lnTo>
                  <a:lnTo>
                    <a:pt x="699" y="392"/>
                  </a:lnTo>
                  <a:lnTo>
                    <a:pt x="693" y="376"/>
                  </a:lnTo>
                  <a:lnTo>
                    <a:pt x="691" y="370"/>
                  </a:lnTo>
                  <a:lnTo>
                    <a:pt x="687" y="366"/>
                  </a:lnTo>
                  <a:lnTo>
                    <a:pt x="684" y="362"/>
                  </a:lnTo>
                  <a:lnTo>
                    <a:pt x="679" y="359"/>
                  </a:lnTo>
                  <a:lnTo>
                    <a:pt x="672" y="356"/>
                  </a:lnTo>
                  <a:lnTo>
                    <a:pt x="665" y="354"/>
                  </a:lnTo>
                  <a:lnTo>
                    <a:pt x="654" y="351"/>
                  </a:lnTo>
                  <a:lnTo>
                    <a:pt x="642" y="348"/>
                  </a:lnTo>
                  <a:lnTo>
                    <a:pt x="628" y="345"/>
                  </a:lnTo>
                  <a:lnTo>
                    <a:pt x="611" y="341"/>
                  </a:lnTo>
                  <a:lnTo>
                    <a:pt x="591" y="337"/>
                  </a:lnTo>
                  <a:lnTo>
                    <a:pt x="568" y="331"/>
                  </a:lnTo>
                  <a:lnTo>
                    <a:pt x="542" y="324"/>
                  </a:lnTo>
                  <a:lnTo>
                    <a:pt x="513" y="315"/>
                  </a:lnTo>
                  <a:lnTo>
                    <a:pt x="479" y="305"/>
                  </a:lnTo>
                  <a:lnTo>
                    <a:pt x="443" y="293"/>
                  </a:lnTo>
                  <a:lnTo>
                    <a:pt x="441" y="265"/>
                  </a:lnTo>
                  <a:lnTo>
                    <a:pt x="451" y="259"/>
                  </a:lnTo>
                  <a:lnTo>
                    <a:pt x="460" y="250"/>
                  </a:lnTo>
                  <a:lnTo>
                    <a:pt x="467" y="239"/>
                  </a:lnTo>
                  <a:lnTo>
                    <a:pt x="473" y="226"/>
                  </a:lnTo>
                  <a:lnTo>
                    <a:pt x="478" y="213"/>
                  </a:lnTo>
                  <a:lnTo>
                    <a:pt x="482" y="198"/>
                  </a:lnTo>
                  <a:lnTo>
                    <a:pt x="486" y="183"/>
                  </a:lnTo>
                  <a:lnTo>
                    <a:pt x="490" y="169"/>
                  </a:lnTo>
                  <a:lnTo>
                    <a:pt x="497" y="155"/>
                  </a:lnTo>
                  <a:lnTo>
                    <a:pt x="500" y="139"/>
                  </a:lnTo>
                  <a:lnTo>
                    <a:pt x="501" y="124"/>
                  </a:lnTo>
                  <a:lnTo>
                    <a:pt x="500" y="109"/>
                  </a:lnTo>
                  <a:lnTo>
                    <a:pt x="497" y="94"/>
                  </a:lnTo>
                  <a:lnTo>
                    <a:pt x="492" y="80"/>
                  </a:lnTo>
                  <a:lnTo>
                    <a:pt x="485" y="66"/>
                  </a:lnTo>
                  <a:lnTo>
                    <a:pt x="476" y="53"/>
                  </a:lnTo>
                  <a:lnTo>
                    <a:pt x="466" y="41"/>
                  </a:lnTo>
                  <a:lnTo>
                    <a:pt x="455" y="30"/>
                  </a:lnTo>
                  <a:lnTo>
                    <a:pt x="443" y="20"/>
                  </a:lnTo>
                  <a:lnTo>
                    <a:pt x="430" y="12"/>
                  </a:lnTo>
                  <a:lnTo>
                    <a:pt x="416" y="6"/>
                  </a:lnTo>
                  <a:lnTo>
                    <a:pt x="402" y="2"/>
                  </a:lnTo>
                  <a:lnTo>
                    <a:pt x="388" y="0"/>
                  </a:lnTo>
                  <a:lnTo>
                    <a:pt x="373"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26" name="Freeform 118"/>
            <p:cNvSpPr>
              <a:spLocks/>
            </p:cNvSpPr>
            <p:nvPr/>
          </p:nvSpPr>
          <p:spPr bwMode="auto">
            <a:xfrm>
              <a:off x="3920" y="3462"/>
              <a:ext cx="133" cy="263"/>
            </a:xfrm>
            <a:custGeom>
              <a:avLst/>
              <a:gdLst/>
              <a:ahLst/>
              <a:cxnLst>
                <a:cxn ang="0">
                  <a:pos x="0" y="0"/>
                </a:cxn>
                <a:cxn ang="0">
                  <a:pos x="0" y="3"/>
                </a:cxn>
                <a:cxn ang="0">
                  <a:pos x="11" y="22"/>
                </a:cxn>
                <a:cxn ang="0">
                  <a:pos x="27" y="22"/>
                </a:cxn>
                <a:cxn ang="0">
                  <a:pos x="0" y="0"/>
                </a:cxn>
              </a:cxnLst>
              <a:rect l="0" t="0" r="r" b="b"/>
              <a:pathLst>
                <a:path w="28" h="23">
                  <a:moveTo>
                    <a:pt x="0" y="0"/>
                  </a:moveTo>
                  <a:lnTo>
                    <a:pt x="0" y="3"/>
                  </a:lnTo>
                  <a:lnTo>
                    <a:pt x="11" y="22"/>
                  </a:lnTo>
                  <a:lnTo>
                    <a:pt x="27" y="22"/>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27" name="Freeform 119"/>
            <p:cNvSpPr>
              <a:spLocks/>
            </p:cNvSpPr>
            <p:nvPr/>
          </p:nvSpPr>
          <p:spPr bwMode="auto">
            <a:xfrm>
              <a:off x="3856" y="3412"/>
              <a:ext cx="133" cy="263"/>
            </a:xfrm>
            <a:custGeom>
              <a:avLst/>
              <a:gdLst/>
              <a:ahLst/>
              <a:cxnLst>
                <a:cxn ang="0">
                  <a:pos x="0" y="0"/>
                </a:cxn>
                <a:cxn ang="0">
                  <a:pos x="2" y="57"/>
                </a:cxn>
                <a:cxn ang="0">
                  <a:pos x="9" y="74"/>
                </a:cxn>
                <a:cxn ang="0">
                  <a:pos x="20" y="74"/>
                </a:cxn>
                <a:cxn ang="0">
                  <a:pos x="21" y="69"/>
                </a:cxn>
                <a:cxn ang="0">
                  <a:pos x="23" y="64"/>
                </a:cxn>
                <a:cxn ang="0">
                  <a:pos x="25" y="58"/>
                </a:cxn>
                <a:cxn ang="0">
                  <a:pos x="28" y="55"/>
                </a:cxn>
                <a:cxn ang="0">
                  <a:pos x="32" y="52"/>
                </a:cxn>
                <a:cxn ang="0">
                  <a:pos x="37" y="51"/>
                </a:cxn>
                <a:cxn ang="0">
                  <a:pos x="41" y="51"/>
                </a:cxn>
                <a:cxn ang="0">
                  <a:pos x="46" y="53"/>
                </a:cxn>
                <a:cxn ang="0">
                  <a:pos x="46" y="34"/>
                </a:cxn>
                <a:cxn ang="0">
                  <a:pos x="44" y="31"/>
                </a:cxn>
                <a:cxn ang="0">
                  <a:pos x="44" y="9"/>
                </a:cxn>
                <a:cxn ang="0">
                  <a:pos x="55" y="9"/>
                </a:cxn>
                <a:cxn ang="0">
                  <a:pos x="97" y="44"/>
                </a:cxn>
                <a:cxn ang="0">
                  <a:pos x="97" y="0"/>
                </a:cxn>
                <a:cxn ang="0">
                  <a:pos x="0" y="0"/>
                </a:cxn>
              </a:cxnLst>
              <a:rect l="0" t="0" r="r" b="b"/>
              <a:pathLst>
                <a:path w="98" h="75">
                  <a:moveTo>
                    <a:pt x="0" y="0"/>
                  </a:moveTo>
                  <a:lnTo>
                    <a:pt x="2" y="57"/>
                  </a:lnTo>
                  <a:lnTo>
                    <a:pt x="9" y="74"/>
                  </a:lnTo>
                  <a:lnTo>
                    <a:pt x="20" y="74"/>
                  </a:lnTo>
                  <a:lnTo>
                    <a:pt x="21" y="69"/>
                  </a:lnTo>
                  <a:lnTo>
                    <a:pt x="23" y="64"/>
                  </a:lnTo>
                  <a:lnTo>
                    <a:pt x="25" y="58"/>
                  </a:lnTo>
                  <a:lnTo>
                    <a:pt x="28" y="55"/>
                  </a:lnTo>
                  <a:lnTo>
                    <a:pt x="32" y="52"/>
                  </a:lnTo>
                  <a:lnTo>
                    <a:pt x="37" y="51"/>
                  </a:lnTo>
                  <a:lnTo>
                    <a:pt x="41" y="51"/>
                  </a:lnTo>
                  <a:lnTo>
                    <a:pt x="46" y="53"/>
                  </a:lnTo>
                  <a:lnTo>
                    <a:pt x="46" y="34"/>
                  </a:lnTo>
                  <a:lnTo>
                    <a:pt x="44" y="31"/>
                  </a:lnTo>
                  <a:lnTo>
                    <a:pt x="44" y="9"/>
                  </a:lnTo>
                  <a:lnTo>
                    <a:pt x="55" y="9"/>
                  </a:lnTo>
                  <a:lnTo>
                    <a:pt x="97" y="44"/>
                  </a:lnTo>
                  <a:lnTo>
                    <a:pt x="97" y="0"/>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28" name="Freeform 120"/>
            <p:cNvSpPr>
              <a:spLocks/>
            </p:cNvSpPr>
            <p:nvPr/>
          </p:nvSpPr>
          <p:spPr bwMode="auto">
            <a:xfrm>
              <a:off x="3996" y="3412"/>
              <a:ext cx="133" cy="263"/>
            </a:xfrm>
            <a:custGeom>
              <a:avLst/>
              <a:gdLst/>
              <a:ahLst/>
              <a:cxnLst>
                <a:cxn ang="0">
                  <a:pos x="0" y="70"/>
                </a:cxn>
                <a:cxn ang="0">
                  <a:pos x="19" y="69"/>
                </a:cxn>
                <a:cxn ang="0">
                  <a:pos x="28" y="47"/>
                </a:cxn>
                <a:cxn ang="0">
                  <a:pos x="23" y="0"/>
                </a:cxn>
                <a:cxn ang="0">
                  <a:pos x="0" y="0"/>
                </a:cxn>
                <a:cxn ang="0">
                  <a:pos x="0" y="70"/>
                </a:cxn>
              </a:cxnLst>
              <a:rect l="0" t="0" r="r" b="b"/>
              <a:pathLst>
                <a:path w="29" h="71">
                  <a:moveTo>
                    <a:pt x="0" y="70"/>
                  </a:moveTo>
                  <a:lnTo>
                    <a:pt x="19" y="69"/>
                  </a:lnTo>
                  <a:lnTo>
                    <a:pt x="28" y="47"/>
                  </a:lnTo>
                  <a:lnTo>
                    <a:pt x="23" y="0"/>
                  </a:lnTo>
                  <a:lnTo>
                    <a:pt x="0" y="0"/>
                  </a:lnTo>
                  <a:lnTo>
                    <a:pt x="0" y="7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29" name="Freeform 121"/>
            <p:cNvSpPr>
              <a:spLocks/>
            </p:cNvSpPr>
            <p:nvPr/>
          </p:nvSpPr>
          <p:spPr bwMode="auto">
            <a:xfrm>
              <a:off x="3770" y="3620"/>
              <a:ext cx="133" cy="263"/>
            </a:xfrm>
            <a:custGeom>
              <a:avLst/>
              <a:gdLst/>
              <a:ahLst/>
              <a:cxnLst>
                <a:cxn ang="0">
                  <a:pos x="1" y="0"/>
                </a:cxn>
                <a:cxn ang="0">
                  <a:pos x="1" y="0"/>
                </a:cxn>
                <a:cxn ang="0">
                  <a:pos x="1" y="0"/>
                </a:cxn>
                <a:cxn ang="0">
                  <a:pos x="0" y="0"/>
                </a:cxn>
                <a:cxn ang="0">
                  <a:pos x="0" y="0"/>
                </a:cxn>
                <a:cxn ang="0">
                  <a:pos x="1" y="0"/>
                </a:cxn>
              </a:cxnLst>
              <a:rect l="0" t="0" r="r" b="b"/>
              <a:pathLst>
                <a:path w="2" h="1">
                  <a:moveTo>
                    <a:pt x="1" y="0"/>
                  </a:moveTo>
                  <a:lnTo>
                    <a:pt x="1" y="0"/>
                  </a:lnTo>
                  <a:lnTo>
                    <a:pt x="1" y="0"/>
                  </a:lnTo>
                  <a:lnTo>
                    <a:pt x="0" y="0"/>
                  </a:lnTo>
                  <a:lnTo>
                    <a:pt x="0" y="0"/>
                  </a:lnTo>
                  <a:lnTo>
                    <a:pt x="1" y="0"/>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30" name="Freeform 122"/>
            <p:cNvSpPr>
              <a:spLocks/>
            </p:cNvSpPr>
            <p:nvPr/>
          </p:nvSpPr>
          <p:spPr bwMode="auto">
            <a:xfrm>
              <a:off x="3772" y="3488"/>
              <a:ext cx="133" cy="263"/>
            </a:xfrm>
            <a:custGeom>
              <a:avLst/>
              <a:gdLst/>
              <a:ahLst/>
              <a:cxnLst>
                <a:cxn ang="0">
                  <a:pos x="192" y="2"/>
                </a:cxn>
                <a:cxn ang="0">
                  <a:pos x="190" y="0"/>
                </a:cxn>
                <a:cxn ang="0">
                  <a:pos x="0" y="126"/>
                </a:cxn>
                <a:cxn ang="0">
                  <a:pos x="4" y="131"/>
                </a:cxn>
                <a:cxn ang="0">
                  <a:pos x="194" y="5"/>
                </a:cxn>
                <a:cxn ang="0">
                  <a:pos x="192" y="2"/>
                </a:cxn>
              </a:cxnLst>
              <a:rect l="0" t="0" r="r" b="b"/>
              <a:pathLst>
                <a:path w="195" h="132">
                  <a:moveTo>
                    <a:pt x="192" y="2"/>
                  </a:moveTo>
                  <a:lnTo>
                    <a:pt x="190" y="0"/>
                  </a:lnTo>
                  <a:lnTo>
                    <a:pt x="0" y="126"/>
                  </a:lnTo>
                  <a:lnTo>
                    <a:pt x="4" y="131"/>
                  </a:lnTo>
                  <a:lnTo>
                    <a:pt x="194" y="5"/>
                  </a:lnTo>
                  <a:lnTo>
                    <a:pt x="192" y="2"/>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31" name="Freeform 123"/>
            <p:cNvSpPr>
              <a:spLocks/>
            </p:cNvSpPr>
            <p:nvPr/>
          </p:nvSpPr>
          <p:spPr bwMode="auto">
            <a:xfrm>
              <a:off x="3967" y="3487"/>
              <a:ext cx="133" cy="263"/>
            </a:xfrm>
            <a:custGeom>
              <a:avLst/>
              <a:gdLst/>
              <a:ahLst/>
              <a:cxnLst>
                <a:cxn ang="0">
                  <a:pos x="0" y="0"/>
                </a:cxn>
                <a:cxn ang="0">
                  <a:pos x="0" y="0"/>
                </a:cxn>
                <a:cxn ang="0">
                  <a:pos x="0" y="0"/>
                </a:cxn>
                <a:cxn ang="0">
                  <a:pos x="0" y="0"/>
                </a:cxn>
                <a:cxn ang="0">
                  <a:pos x="1" y="0"/>
                </a:cxn>
                <a:cxn ang="0">
                  <a:pos x="0" y="0"/>
                </a:cxn>
              </a:cxnLst>
              <a:rect l="0" t="0" r="r" b="b"/>
              <a:pathLst>
                <a:path w="2" h="1">
                  <a:moveTo>
                    <a:pt x="0" y="0"/>
                  </a:moveTo>
                  <a:lnTo>
                    <a:pt x="0" y="0"/>
                  </a:lnTo>
                  <a:lnTo>
                    <a:pt x="0" y="0"/>
                  </a:lnTo>
                  <a:lnTo>
                    <a:pt x="0" y="0"/>
                  </a:lnTo>
                  <a:lnTo>
                    <a:pt x="1" y="0"/>
                  </a:lnTo>
                  <a:lnTo>
                    <a:pt x="0" y="0"/>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32" name="Freeform 124"/>
            <p:cNvSpPr>
              <a:spLocks/>
            </p:cNvSpPr>
            <p:nvPr/>
          </p:nvSpPr>
          <p:spPr bwMode="auto">
            <a:xfrm>
              <a:off x="3973" y="3485"/>
              <a:ext cx="133" cy="263"/>
            </a:xfrm>
            <a:custGeom>
              <a:avLst/>
              <a:gdLst/>
              <a:ahLst/>
              <a:cxnLst>
                <a:cxn ang="0">
                  <a:pos x="0" y="1"/>
                </a:cxn>
                <a:cxn ang="0">
                  <a:pos x="1" y="1"/>
                </a:cxn>
                <a:cxn ang="0">
                  <a:pos x="2" y="1"/>
                </a:cxn>
                <a:cxn ang="0">
                  <a:pos x="2" y="0"/>
                </a:cxn>
                <a:cxn ang="0">
                  <a:pos x="1" y="0"/>
                </a:cxn>
                <a:cxn ang="0">
                  <a:pos x="0" y="1"/>
                </a:cxn>
              </a:cxnLst>
              <a:rect l="0" t="0" r="r" b="b"/>
              <a:pathLst>
                <a:path w="3" h="2">
                  <a:moveTo>
                    <a:pt x="0" y="1"/>
                  </a:moveTo>
                  <a:lnTo>
                    <a:pt x="1" y="1"/>
                  </a:lnTo>
                  <a:lnTo>
                    <a:pt x="2" y="1"/>
                  </a:lnTo>
                  <a:lnTo>
                    <a:pt x="2" y="0"/>
                  </a:lnTo>
                  <a:lnTo>
                    <a:pt x="1" y="0"/>
                  </a:lnTo>
                  <a:lnTo>
                    <a:pt x="0" y="1"/>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33" name="Freeform 125"/>
            <p:cNvSpPr>
              <a:spLocks/>
            </p:cNvSpPr>
            <p:nvPr/>
          </p:nvSpPr>
          <p:spPr bwMode="auto">
            <a:xfrm>
              <a:off x="3977" y="3486"/>
              <a:ext cx="133" cy="263"/>
            </a:xfrm>
            <a:custGeom>
              <a:avLst/>
              <a:gdLst/>
              <a:ahLst/>
              <a:cxnLst>
                <a:cxn ang="0">
                  <a:pos x="251" y="104"/>
                </a:cxn>
                <a:cxn ang="0">
                  <a:pos x="252" y="101"/>
                </a:cxn>
                <a:cxn ang="0">
                  <a:pos x="2" y="0"/>
                </a:cxn>
                <a:cxn ang="0">
                  <a:pos x="0" y="5"/>
                </a:cxn>
                <a:cxn ang="0">
                  <a:pos x="249" y="106"/>
                </a:cxn>
                <a:cxn ang="0">
                  <a:pos x="251" y="104"/>
                </a:cxn>
              </a:cxnLst>
              <a:rect l="0" t="0" r="r" b="b"/>
              <a:pathLst>
                <a:path w="253" h="107">
                  <a:moveTo>
                    <a:pt x="251" y="104"/>
                  </a:moveTo>
                  <a:lnTo>
                    <a:pt x="252" y="101"/>
                  </a:lnTo>
                  <a:lnTo>
                    <a:pt x="2" y="0"/>
                  </a:lnTo>
                  <a:lnTo>
                    <a:pt x="0" y="5"/>
                  </a:lnTo>
                  <a:lnTo>
                    <a:pt x="249" y="106"/>
                  </a:lnTo>
                  <a:lnTo>
                    <a:pt x="251" y="104"/>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34" name="Freeform 126"/>
            <p:cNvSpPr>
              <a:spLocks/>
            </p:cNvSpPr>
            <p:nvPr/>
          </p:nvSpPr>
          <p:spPr bwMode="auto">
            <a:xfrm>
              <a:off x="4230" y="3592"/>
              <a:ext cx="133" cy="263"/>
            </a:xfrm>
            <a:custGeom>
              <a:avLst/>
              <a:gdLst/>
              <a:ahLst/>
              <a:cxnLst>
                <a:cxn ang="0">
                  <a:pos x="2" y="0"/>
                </a:cxn>
                <a:cxn ang="0">
                  <a:pos x="1" y="0"/>
                </a:cxn>
                <a:cxn ang="0">
                  <a:pos x="0" y="0"/>
                </a:cxn>
                <a:cxn ang="0">
                  <a:pos x="0" y="1"/>
                </a:cxn>
                <a:cxn ang="0">
                  <a:pos x="0" y="1"/>
                </a:cxn>
                <a:cxn ang="0">
                  <a:pos x="2" y="0"/>
                </a:cxn>
              </a:cxnLst>
              <a:rect l="0" t="0" r="r" b="b"/>
              <a:pathLst>
                <a:path w="3" h="2">
                  <a:moveTo>
                    <a:pt x="2" y="0"/>
                  </a:moveTo>
                  <a:lnTo>
                    <a:pt x="1" y="0"/>
                  </a:lnTo>
                  <a:lnTo>
                    <a:pt x="0" y="0"/>
                  </a:lnTo>
                  <a:lnTo>
                    <a:pt x="0" y="1"/>
                  </a:lnTo>
                  <a:lnTo>
                    <a:pt x="0" y="1"/>
                  </a:lnTo>
                  <a:lnTo>
                    <a:pt x="2" y="0"/>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35" name="Freeform 127"/>
            <p:cNvSpPr>
              <a:spLocks/>
            </p:cNvSpPr>
            <p:nvPr/>
          </p:nvSpPr>
          <p:spPr bwMode="auto">
            <a:xfrm>
              <a:off x="3986" y="3484"/>
              <a:ext cx="133" cy="263"/>
            </a:xfrm>
            <a:custGeom>
              <a:avLst/>
              <a:gdLst/>
              <a:ahLst/>
              <a:cxnLst>
                <a:cxn ang="0">
                  <a:pos x="0" y="0"/>
                </a:cxn>
                <a:cxn ang="0">
                  <a:pos x="2" y="0"/>
                </a:cxn>
                <a:cxn ang="0">
                  <a:pos x="3" y="0"/>
                </a:cxn>
                <a:cxn ang="0">
                  <a:pos x="2" y="0"/>
                </a:cxn>
                <a:cxn ang="0">
                  <a:pos x="0" y="0"/>
                </a:cxn>
                <a:cxn ang="0">
                  <a:pos x="0" y="0"/>
                </a:cxn>
              </a:cxnLst>
              <a:rect l="0" t="0" r="r" b="b"/>
              <a:pathLst>
                <a:path w="4" h="1">
                  <a:moveTo>
                    <a:pt x="0" y="0"/>
                  </a:moveTo>
                  <a:lnTo>
                    <a:pt x="2" y="0"/>
                  </a:lnTo>
                  <a:lnTo>
                    <a:pt x="3" y="0"/>
                  </a:lnTo>
                  <a:lnTo>
                    <a:pt x="2" y="0"/>
                  </a:lnTo>
                  <a:lnTo>
                    <a:pt x="0" y="0"/>
                  </a:lnTo>
                  <a:lnTo>
                    <a:pt x="0" y="0"/>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36" name="Freeform 128"/>
            <p:cNvSpPr>
              <a:spLocks/>
            </p:cNvSpPr>
            <p:nvPr/>
          </p:nvSpPr>
          <p:spPr bwMode="auto">
            <a:xfrm>
              <a:off x="3992" y="3464"/>
              <a:ext cx="133" cy="263"/>
            </a:xfrm>
            <a:custGeom>
              <a:avLst/>
              <a:gdLst/>
              <a:ahLst/>
              <a:cxnLst>
                <a:cxn ang="0">
                  <a:pos x="280" y="2"/>
                </a:cxn>
                <a:cxn ang="0">
                  <a:pos x="280" y="0"/>
                </a:cxn>
                <a:cxn ang="0">
                  <a:pos x="0" y="15"/>
                </a:cxn>
                <a:cxn ang="0">
                  <a:pos x="0" y="20"/>
                </a:cxn>
                <a:cxn ang="0">
                  <a:pos x="280" y="4"/>
                </a:cxn>
                <a:cxn ang="0">
                  <a:pos x="280" y="2"/>
                </a:cxn>
              </a:cxnLst>
              <a:rect l="0" t="0" r="r" b="b"/>
              <a:pathLst>
                <a:path w="281" h="21">
                  <a:moveTo>
                    <a:pt x="280" y="2"/>
                  </a:moveTo>
                  <a:lnTo>
                    <a:pt x="280" y="0"/>
                  </a:lnTo>
                  <a:lnTo>
                    <a:pt x="0" y="15"/>
                  </a:lnTo>
                  <a:lnTo>
                    <a:pt x="0" y="20"/>
                  </a:lnTo>
                  <a:lnTo>
                    <a:pt x="280" y="4"/>
                  </a:lnTo>
                  <a:lnTo>
                    <a:pt x="280" y="2"/>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37" name="Freeform 129"/>
            <p:cNvSpPr>
              <a:spLocks/>
            </p:cNvSpPr>
            <p:nvPr/>
          </p:nvSpPr>
          <p:spPr bwMode="auto">
            <a:xfrm>
              <a:off x="4275" y="3463"/>
              <a:ext cx="133" cy="263"/>
            </a:xfrm>
            <a:custGeom>
              <a:avLst/>
              <a:gdLst/>
              <a:ahLst/>
              <a:cxnLst>
                <a:cxn ang="0">
                  <a:pos x="3" y="0"/>
                </a:cxn>
                <a:cxn ang="0">
                  <a:pos x="1" y="0"/>
                </a:cxn>
                <a:cxn ang="0">
                  <a:pos x="0" y="1"/>
                </a:cxn>
                <a:cxn ang="0">
                  <a:pos x="1" y="1"/>
                </a:cxn>
                <a:cxn ang="0">
                  <a:pos x="3" y="1"/>
                </a:cxn>
                <a:cxn ang="0">
                  <a:pos x="3" y="0"/>
                </a:cxn>
              </a:cxnLst>
              <a:rect l="0" t="0" r="r" b="b"/>
              <a:pathLst>
                <a:path w="4" h="2">
                  <a:moveTo>
                    <a:pt x="3" y="0"/>
                  </a:moveTo>
                  <a:lnTo>
                    <a:pt x="1" y="0"/>
                  </a:lnTo>
                  <a:lnTo>
                    <a:pt x="0" y="1"/>
                  </a:lnTo>
                  <a:lnTo>
                    <a:pt x="1" y="1"/>
                  </a:lnTo>
                  <a:lnTo>
                    <a:pt x="3" y="1"/>
                  </a:lnTo>
                  <a:lnTo>
                    <a:pt x="3" y="0"/>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38" name="Freeform 130"/>
            <p:cNvSpPr>
              <a:spLocks/>
            </p:cNvSpPr>
            <p:nvPr/>
          </p:nvSpPr>
          <p:spPr bwMode="auto">
            <a:xfrm>
              <a:off x="4256" y="3497"/>
              <a:ext cx="133" cy="263"/>
            </a:xfrm>
            <a:custGeom>
              <a:avLst/>
              <a:gdLst/>
              <a:ahLst/>
              <a:cxnLst>
                <a:cxn ang="0">
                  <a:pos x="15" y="0"/>
                </a:cxn>
                <a:cxn ang="0">
                  <a:pos x="15" y="0"/>
                </a:cxn>
                <a:cxn ang="0">
                  <a:pos x="17" y="1"/>
                </a:cxn>
                <a:cxn ang="0">
                  <a:pos x="20" y="2"/>
                </a:cxn>
                <a:cxn ang="0">
                  <a:pos x="23" y="4"/>
                </a:cxn>
                <a:cxn ang="0">
                  <a:pos x="25" y="7"/>
                </a:cxn>
                <a:cxn ang="0">
                  <a:pos x="27" y="10"/>
                </a:cxn>
                <a:cxn ang="0">
                  <a:pos x="28" y="14"/>
                </a:cxn>
                <a:cxn ang="0">
                  <a:pos x="29" y="17"/>
                </a:cxn>
                <a:cxn ang="0">
                  <a:pos x="29" y="22"/>
                </a:cxn>
                <a:cxn ang="0">
                  <a:pos x="29" y="26"/>
                </a:cxn>
                <a:cxn ang="0">
                  <a:pos x="28" y="30"/>
                </a:cxn>
                <a:cxn ang="0">
                  <a:pos x="27" y="33"/>
                </a:cxn>
                <a:cxn ang="0">
                  <a:pos x="25" y="36"/>
                </a:cxn>
                <a:cxn ang="0">
                  <a:pos x="23" y="39"/>
                </a:cxn>
                <a:cxn ang="0">
                  <a:pos x="20" y="41"/>
                </a:cxn>
                <a:cxn ang="0">
                  <a:pos x="17" y="42"/>
                </a:cxn>
                <a:cxn ang="0">
                  <a:pos x="15" y="43"/>
                </a:cxn>
                <a:cxn ang="0">
                  <a:pos x="11" y="42"/>
                </a:cxn>
                <a:cxn ang="0">
                  <a:pos x="9" y="41"/>
                </a:cxn>
                <a:cxn ang="0">
                  <a:pos x="6" y="39"/>
                </a:cxn>
                <a:cxn ang="0">
                  <a:pos x="4" y="36"/>
                </a:cxn>
                <a:cxn ang="0">
                  <a:pos x="2" y="33"/>
                </a:cxn>
                <a:cxn ang="0">
                  <a:pos x="1" y="30"/>
                </a:cxn>
                <a:cxn ang="0">
                  <a:pos x="0" y="26"/>
                </a:cxn>
                <a:cxn ang="0">
                  <a:pos x="0" y="22"/>
                </a:cxn>
                <a:cxn ang="0">
                  <a:pos x="0" y="17"/>
                </a:cxn>
                <a:cxn ang="0">
                  <a:pos x="1" y="14"/>
                </a:cxn>
                <a:cxn ang="0">
                  <a:pos x="2" y="10"/>
                </a:cxn>
                <a:cxn ang="0">
                  <a:pos x="4" y="7"/>
                </a:cxn>
                <a:cxn ang="0">
                  <a:pos x="6" y="4"/>
                </a:cxn>
                <a:cxn ang="0">
                  <a:pos x="9" y="2"/>
                </a:cxn>
                <a:cxn ang="0">
                  <a:pos x="11" y="1"/>
                </a:cxn>
                <a:cxn ang="0">
                  <a:pos x="15" y="0"/>
                </a:cxn>
              </a:cxnLst>
              <a:rect l="0" t="0" r="r" b="b"/>
              <a:pathLst>
                <a:path w="30" h="44">
                  <a:moveTo>
                    <a:pt x="15" y="0"/>
                  </a:moveTo>
                  <a:lnTo>
                    <a:pt x="15" y="0"/>
                  </a:lnTo>
                  <a:lnTo>
                    <a:pt x="17" y="1"/>
                  </a:lnTo>
                  <a:lnTo>
                    <a:pt x="20" y="2"/>
                  </a:lnTo>
                  <a:lnTo>
                    <a:pt x="23" y="4"/>
                  </a:lnTo>
                  <a:lnTo>
                    <a:pt x="25" y="7"/>
                  </a:lnTo>
                  <a:lnTo>
                    <a:pt x="27" y="10"/>
                  </a:lnTo>
                  <a:lnTo>
                    <a:pt x="28" y="14"/>
                  </a:lnTo>
                  <a:lnTo>
                    <a:pt x="29" y="17"/>
                  </a:lnTo>
                  <a:lnTo>
                    <a:pt x="29" y="22"/>
                  </a:lnTo>
                  <a:lnTo>
                    <a:pt x="29" y="26"/>
                  </a:lnTo>
                  <a:lnTo>
                    <a:pt x="28" y="30"/>
                  </a:lnTo>
                  <a:lnTo>
                    <a:pt x="27" y="33"/>
                  </a:lnTo>
                  <a:lnTo>
                    <a:pt x="25" y="36"/>
                  </a:lnTo>
                  <a:lnTo>
                    <a:pt x="23" y="39"/>
                  </a:lnTo>
                  <a:lnTo>
                    <a:pt x="20" y="41"/>
                  </a:lnTo>
                  <a:lnTo>
                    <a:pt x="17" y="42"/>
                  </a:lnTo>
                  <a:lnTo>
                    <a:pt x="15" y="43"/>
                  </a:lnTo>
                  <a:lnTo>
                    <a:pt x="11" y="42"/>
                  </a:lnTo>
                  <a:lnTo>
                    <a:pt x="9" y="41"/>
                  </a:lnTo>
                  <a:lnTo>
                    <a:pt x="6" y="39"/>
                  </a:lnTo>
                  <a:lnTo>
                    <a:pt x="4" y="36"/>
                  </a:lnTo>
                  <a:lnTo>
                    <a:pt x="2" y="33"/>
                  </a:lnTo>
                  <a:lnTo>
                    <a:pt x="1" y="30"/>
                  </a:lnTo>
                  <a:lnTo>
                    <a:pt x="0" y="26"/>
                  </a:lnTo>
                  <a:lnTo>
                    <a:pt x="0" y="22"/>
                  </a:lnTo>
                  <a:lnTo>
                    <a:pt x="0" y="17"/>
                  </a:lnTo>
                  <a:lnTo>
                    <a:pt x="1" y="14"/>
                  </a:lnTo>
                  <a:lnTo>
                    <a:pt x="2" y="10"/>
                  </a:lnTo>
                  <a:lnTo>
                    <a:pt x="4" y="7"/>
                  </a:lnTo>
                  <a:lnTo>
                    <a:pt x="6" y="4"/>
                  </a:lnTo>
                  <a:lnTo>
                    <a:pt x="9" y="2"/>
                  </a:lnTo>
                  <a:lnTo>
                    <a:pt x="11" y="1"/>
                  </a:lnTo>
                  <a:lnTo>
                    <a:pt x="15"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39" name="Freeform 131"/>
            <p:cNvSpPr>
              <a:spLocks/>
            </p:cNvSpPr>
            <p:nvPr/>
          </p:nvSpPr>
          <p:spPr bwMode="auto">
            <a:xfrm>
              <a:off x="4206" y="3622"/>
              <a:ext cx="133" cy="263"/>
            </a:xfrm>
            <a:custGeom>
              <a:avLst/>
              <a:gdLst/>
              <a:ahLst/>
              <a:cxnLst>
                <a:cxn ang="0">
                  <a:pos x="16" y="0"/>
                </a:cxn>
                <a:cxn ang="0">
                  <a:pos x="16" y="0"/>
                </a:cxn>
                <a:cxn ang="0">
                  <a:pos x="19" y="1"/>
                </a:cxn>
                <a:cxn ang="0">
                  <a:pos x="23" y="2"/>
                </a:cxn>
                <a:cxn ang="0">
                  <a:pos x="25" y="4"/>
                </a:cxn>
                <a:cxn ang="0">
                  <a:pos x="28" y="7"/>
                </a:cxn>
                <a:cxn ang="0">
                  <a:pos x="30" y="11"/>
                </a:cxn>
                <a:cxn ang="0">
                  <a:pos x="31" y="15"/>
                </a:cxn>
                <a:cxn ang="0">
                  <a:pos x="32" y="19"/>
                </a:cxn>
                <a:cxn ang="0">
                  <a:pos x="33" y="24"/>
                </a:cxn>
                <a:cxn ang="0">
                  <a:pos x="32" y="29"/>
                </a:cxn>
                <a:cxn ang="0">
                  <a:pos x="31" y="33"/>
                </a:cxn>
                <a:cxn ang="0">
                  <a:pos x="30" y="37"/>
                </a:cxn>
                <a:cxn ang="0">
                  <a:pos x="28" y="41"/>
                </a:cxn>
                <a:cxn ang="0">
                  <a:pos x="25" y="44"/>
                </a:cxn>
                <a:cxn ang="0">
                  <a:pos x="23" y="46"/>
                </a:cxn>
                <a:cxn ang="0">
                  <a:pos x="19" y="47"/>
                </a:cxn>
                <a:cxn ang="0">
                  <a:pos x="16" y="48"/>
                </a:cxn>
                <a:cxn ang="0">
                  <a:pos x="13" y="47"/>
                </a:cxn>
                <a:cxn ang="0">
                  <a:pos x="10" y="46"/>
                </a:cxn>
                <a:cxn ang="0">
                  <a:pos x="7" y="44"/>
                </a:cxn>
                <a:cxn ang="0">
                  <a:pos x="5" y="41"/>
                </a:cxn>
                <a:cxn ang="0">
                  <a:pos x="3" y="37"/>
                </a:cxn>
                <a:cxn ang="0">
                  <a:pos x="2" y="33"/>
                </a:cxn>
                <a:cxn ang="0">
                  <a:pos x="1" y="29"/>
                </a:cxn>
                <a:cxn ang="0">
                  <a:pos x="0" y="24"/>
                </a:cxn>
                <a:cxn ang="0">
                  <a:pos x="1" y="19"/>
                </a:cxn>
                <a:cxn ang="0">
                  <a:pos x="2" y="15"/>
                </a:cxn>
                <a:cxn ang="0">
                  <a:pos x="3" y="11"/>
                </a:cxn>
                <a:cxn ang="0">
                  <a:pos x="5" y="7"/>
                </a:cxn>
                <a:cxn ang="0">
                  <a:pos x="7" y="4"/>
                </a:cxn>
                <a:cxn ang="0">
                  <a:pos x="10" y="2"/>
                </a:cxn>
                <a:cxn ang="0">
                  <a:pos x="13" y="1"/>
                </a:cxn>
                <a:cxn ang="0">
                  <a:pos x="16" y="0"/>
                </a:cxn>
              </a:cxnLst>
              <a:rect l="0" t="0" r="r" b="b"/>
              <a:pathLst>
                <a:path w="34" h="49">
                  <a:moveTo>
                    <a:pt x="16" y="0"/>
                  </a:moveTo>
                  <a:lnTo>
                    <a:pt x="16" y="0"/>
                  </a:lnTo>
                  <a:lnTo>
                    <a:pt x="19" y="1"/>
                  </a:lnTo>
                  <a:lnTo>
                    <a:pt x="23" y="2"/>
                  </a:lnTo>
                  <a:lnTo>
                    <a:pt x="25" y="4"/>
                  </a:lnTo>
                  <a:lnTo>
                    <a:pt x="28" y="7"/>
                  </a:lnTo>
                  <a:lnTo>
                    <a:pt x="30" y="11"/>
                  </a:lnTo>
                  <a:lnTo>
                    <a:pt x="31" y="15"/>
                  </a:lnTo>
                  <a:lnTo>
                    <a:pt x="32" y="19"/>
                  </a:lnTo>
                  <a:lnTo>
                    <a:pt x="33" y="24"/>
                  </a:lnTo>
                  <a:lnTo>
                    <a:pt x="32" y="29"/>
                  </a:lnTo>
                  <a:lnTo>
                    <a:pt x="31" y="33"/>
                  </a:lnTo>
                  <a:lnTo>
                    <a:pt x="30" y="37"/>
                  </a:lnTo>
                  <a:lnTo>
                    <a:pt x="28" y="41"/>
                  </a:lnTo>
                  <a:lnTo>
                    <a:pt x="25" y="44"/>
                  </a:lnTo>
                  <a:lnTo>
                    <a:pt x="23" y="46"/>
                  </a:lnTo>
                  <a:lnTo>
                    <a:pt x="19" y="47"/>
                  </a:lnTo>
                  <a:lnTo>
                    <a:pt x="16" y="48"/>
                  </a:lnTo>
                  <a:lnTo>
                    <a:pt x="13" y="47"/>
                  </a:lnTo>
                  <a:lnTo>
                    <a:pt x="10" y="46"/>
                  </a:lnTo>
                  <a:lnTo>
                    <a:pt x="7" y="44"/>
                  </a:lnTo>
                  <a:lnTo>
                    <a:pt x="5" y="41"/>
                  </a:lnTo>
                  <a:lnTo>
                    <a:pt x="3" y="37"/>
                  </a:lnTo>
                  <a:lnTo>
                    <a:pt x="2" y="33"/>
                  </a:lnTo>
                  <a:lnTo>
                    <a:pt x="1" y="29"/>
                  </a:lnTo>
                  <a:lnTo>
                    <a:pt x="0" y="24"/>
                  </a:lnTo>
                  <a:lnTo>
                    <a:pt x="1" y="19"/>
                  </a:lnTo>
                  <a:lnTo>
                    <a:pt x="2" y="15"/>
                  </a:lnTo>
                  <a:lnTo>
                    <a:pt x="3" y="11"/>
                  </a:lnTo>
                  <a:lnTo>
                    <a:pt x="5" y="7"/>
                  </a:lnTo>
                  <a:lnTo>
                    <a:pt x="7" y="4"/>
                  </a:lnTo>
                  <a:lnTo>
                    <a:pt x="10" y="2"/>
                  </a:lnTo>
                  <a:lnTo>
                    <a:pt x="13" y="1"/>
                  </a:lnTo>
                  <a:lnTo>
                    <a:pt x="16"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40" name="Freeform 132"/>
            <p:cNvSpPr>
              <a:spLocks/>
            </p:cNvSpPr>
            <p:nvPr/>
          </p:nvSpPr>
          <p:spPr bwMode="auto">
            <a:xfrm>
              <a:off x="3770" y="3655"/>
              <a:ext cx="133" cy="263"/>
            </a:xfrm>
            <a:custGeom>
              <a:avLst/>
              <a:gdLst/>
              <a:ahLst/>
              <a:cxnLst>
                <a:cxn ang="0">
                  <a:pos x="16" y="0"/>
                </a:cxn>
                <a:cxn ang="0">
                  <a:pos x="16" y="0"/>
                </a:cxn>
                <a:cxn ang="0">
                  <a:pos x="20" y="0"/>
                </a:cxn>
                <a:cxn ang="0">
                  <a:pos x="23" y="2"/>
                </a:cxn>
                <a:cxn ang="0">
                  <a:pos x="25" y="4"/>
                </a:cxn>
                <a:cxn ang="0">
                  <a:pos x="28" y="7"/>
                </a:cxn>
                <a:cxn ang="0">
                  <a:pos x="30" y="10"/>
                </a:cxn>
                <a:cxn ang="0">
                  <a:pos x="32" y="14"/>
                </a:cxn>
                <a:cxn ang="0">
                  <a:pos x="32" y="18"/>
                </a:cxn>
                <a:cxn ang="0">
                  <a:pos x="33" y="23"/>
                </a:cxn>
                <a:cxn ang="0">
                  <a:pos x="32" y="28"/>
                </a:cxn>
                <a:cxn ang="0">
                  <a:pos x="32" y="32"/>
                </a:cxn>
                <a:cxn ang="0">
                  <a:pos x="30" y="36"/>
                </a:cxn>
                <a:cxn ang="0">
                  <a:pos x="28" y="40"/>
                </a:cxn>
                <a:cxn ang="0">
                  <a:pos x="25" y="43"/>
                </a:cxn>
                <a:cxn ang="0">
                  <a:pos x="23" y="45"/>
                </a:cxn>
                <a:cxn ang="0">
                  <a:pos x="20" y="46"/>
                </a:cxn>
                <a:cxn ang="0">
                  <a:pos x="16" y="47"/>
                </a:cxn>
                <a:cxn ang="0">
                  <a:pos x="13" y="46"/>
                </a:cxn>
                <a:cxn ang="0">
                  <a:pos x="10" y="45"/>
                </a:cxn>
                <a:cxn ang="0">
                  <a:pos x="8" y="43"/>
                </a:cxn>
                <a:cxn ang="0">
                  <a:pos x="5" y="40"/>
                </a:cxn>
                <a:cxn ang="0">
                  <a:pos x="3" y="36"/>
                </a:cxn>
                <a:cxn ang="0">
                  <a:pos x="1" y="32"/>
                </a:cxn>
                <a:cxn ang="0">
                  <a:pos x="1" y="28"/>
                </a:cxn>
                <a:cxn ang="0">
                  <a:pos x="0" y="23"/>
                </a:cxn>
                <a:cxn ang="0">
                  <a:pos x="1" y="18"/>
                </a:cxn>
                <a:cxn ang="0">
                  <a:pos x="1" y="14"/>
                </a:cxn>
                <a:cxn ang="0">
                  <a:pos x="3" y="10"/>
                </a:cxn>
                <a:cxn ang="0">
                  <a:pos x="5" y="7"/>
                </a:cxn>
                <a:cxn ang="0">
                  <a:pos x="8" y="4"/>
                </a:cxn>
                <a:cxn ang="0">
                  <a:pos x="10" y="2"/>
                </a:cxn>
                <a:cxn ang="0">
                  <a:pos x="13" y="0"/>
                </a:cxn>
                <a:cxn ang="0">
                  <a:pos x="16" y="0"/>
                </a:cxn>
              </a:cxnLst>
              <a:rect l="0" t="0" r="r" b="b"/>
              <a:pathLst>
                <a:path w="34" h="48">
                  <a:moveTo>
                    <a:pt x="16" y="0"/>
                  </a:moveTo>
                  <a:lnTo>
                    <a:pt x="16" y="0"/>
                  </a:lnTo>
                  <a:lnTo>
                    <a:pt x="20" y="0"/>
                  </a:lnTo>
                  <a:lnTo>
                    <a:pt x="23" y="2"/>
                  </a:lnTo>
                  <a:lnTo>
                    <a:pt x="25" y="4"/>
                  </a:lnTo>
                  <a:lnTo>
                    <a:pt x="28" y="7"/>
                  </a:lnTo>
                  <a:lnTo>
                    <a:pt x="30" y="10"/>
                  </a:lnTo>
                  <a:lnTo>
                    <a:pt x="32" y="14"/>
                  </a:lnTo>
                  <a:lnTo>
                    <a:pt x="32" y="18"/>
                  </a:lnTo>
                  <a:lnTo>
                    <a:pt x="33" y="23"/>
                  </a:lnTo>
                  <a:lnTo>
                    <a:pt x="32" y="28"/>
                  </a:lnTo>
                  <a:lnTo>
                    <a:pt x="32" y="32"/>
                  </a:lnTo>
                  <a:lnTo>
                    <a:pt x="30" y="36"/>
                  </a:lnTo>
                  <a:lnTo>
                    <a:pt x="28" y="40"/>
                  </a:lnTo>
                  <a:lnTo>
                    <a:pt x="25" y="43"/>
                  </a:lnTo>
                  <a:lnTo>
                    <a:pt x="23" y="45"/>
                  </a:lnTo>
                  <a:lnTo>
                    <a:pt x="20" y="46"/>
                  </a:lnTo>
                  <a:lnTo>
                    <a:pt x="16" y="47"/>
                  </a:lnTo>
                  <a:lnTo>
                    <a:pt x="13" y="46"/>
                  </a:lnTo>
                  <a:lnTo>
                    <a:pt x="10" y="45"/>
                  </a:lnTo>
                  <a:lnTo>
                    <a:pt x="8" y="43"/>
                  </a:lnTo>
                  <a:lnTo>
                    <a:pt x="5" y="40"/>
                  </a:lnTo>
                  <a:lnTo>
                    <a:pt x="3" y="36"/>
                  </a:lnTo>
                  <a:lnTo>
                    <a:pt x="1" y="32"/>
                  </a:lnTo>
                  <a:lnTo>
                    <a:pt x="1" y="28"/>
                  </a:lnTo>
                  <a:lnTo>
                    <a:pt x="0" y="23"/>
                  </a:lnTo>
                  <a:lnTo>
                    <a:pt x="1" y="18"/>
                  </a:lnTo>
                  <a:lnTo>
                    <a:pt x="1" y="14"/>
                  </a:lnTo>
                  <a:lnTo>
                    <a:pt x="3" y="10"/>
                  </a:lnTo>
                  <a:lnTo>
                    <a:pt x="5" y="7"/>
                  </a:lnTo>
                  <a:lnTo>
                    <a:pt x="8" y="4"/>
                  </a:lnTo>
                  <a:lnTo>
                    <a:pt x="10" y="2"/>
                  </a:lnTo>
                  <a:lnTo>
                    <a:pt x="13" y="0"/>
                  </a:lnTo>
                  <a:lnTo>
                    <a:pt x="16"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41" name="Freeform 133"/>
            <p:cNvSpPr>
              <a:spLocks/>
            </p:cNvSpPr>
            <p:nvPr/>
          </p:nvSpPr>
          <p:spPr bwMode="auto">
            <a:xfrm>
              <a:off x="3594" y="3534"/>
              <a:ext cx="133" cy="263"/>
            </a:xfrm>
            <a:custGeom>
              <a:avLst/>
              <a:gdLst/>
              <a:ahLst/>
              <a:cxnLst>
                <a:cxn ang="0">
                  <a:pos x="16" y="0"/>
                </a:cxn>
                <a:cxn ang="0">
                  <a:pos x="16" y="0"/>
                </a:cxn>
                <a:cxn ang="0">
                  <a:pos x="19" y="1"/>
                </a:cxn>
                <a:cxn ang="0">
                  <a:pos x="22" y="2"/>
                </a:cxn>
                <a:cxn ang="0">
                  <a:pos x="25" y="4"/>
                </a:cxn>
                <a:cxn ang="0">
                  <a:pos x="27" y="7"/>
                </a:cxn>
                <a:cxn ang="0">
                  <a:pos x="29" y="10"/>
                </a:cxn>
                <a:cxn ang="0">
                  <a:pos x="31" y="14"/>
                </a:cxn>
                <a:cxn ang="0">
                  <a:pos x="32" y="18"/>
                </a:cxn>
                <a:cxn ang="0">
                  <a:pos x="32" y="24"/>
                </a:cxn>
                <a:cxn ang="0">
                  <a:pos x="32" y="28"/>
                </a:cxn>
                <a:cxn ang="0">
                  <a:pos x="31" y="32"/>
                </a:cxn>
                <a:cxn ang="0">
                  <a:pos x="29" y="36"/>
                </a:cxn>
                <a:cxn ang="0">
                  <a:pos x="27" y="40"/>
                </a:cxn>
                <a:cxn ang="0">
                  <a:pos x="25" y="43"/>
                </a:cxn>
                <a:cxn ang="0">
                  <a:pos x="22" y="45"/>
                </a:cxn>
                <a:cxn ang="0">
                  <a:pos x="19" y="46"/>
                </a:cxn>
                <a:cxn ang="0">
                  <a:pos x="16" y="47"/>
                </a:cxn>
                <a:cxn ang="0">
                  <a:pos x="12" y="46"/>
                </a:cxn>
                <a:cxn ang="0">
                  <a:pos x="9" y="45"/>
                </a:cxn>
                <a:cxn ang="0">
                  <a:pos x="7" y="43"/>
                </a:cxn>
                <a:cxn ang="0">
                  <a:pos x="4" y="40"/>
                </a:cxn>
                <a:cxn ang="0">
                  <a:pos x="2" y="36"/>
                </a:cxn>
                <a:cxn ang="0">
                  <a:pos x="1" y="32"/>
                </a:cxn>
                <a:cxn ang="0">
                  <a:pos x="0" y="28"/>
                </a:cxn>
                <a:cxn ang="0">
                  <a:pos x="0" y="24"/>
                </a:cxn>
                <a:cxn ang="0">
                  <a:pos x="0" y="18"/>
                </a:cxn>
                <a:cxn ang="0">
                  <a:pos x="1" y="14"/>
                </a:cxn>
                <a:cxn ang="0">
                  <a:pos x="2" y="10"/>
                </a:cxn>
                <a:cxn ang="0">
                  <a:pos x="4" y="7"/>
                </a:cxn>
                <a:cxn ang="0">
                  <a:pos x="7" y="4"/>
                </a:cxn>
                <a:cxn ang="0">
                  <a:pos x="9" y="2"/>
                </a:cxn>
                <a:cxn ang="0">
                  <a:pos x="12" y="1"/>
                </a:cxn>
                <a:cxn ang="0">
                  <a:pos x="16" y="0"/>
                </a:cxn>
              </a:cxnLst>
              <a:rect l="0" t="0" r="r" b="b"/>
              <a:pathLst>
                <a:path w="33" h="48">
                  <a:moveTo>
                    <a:pt x="16" y="0"/>
                  </a:moveTo>
                  <a:lnTo>
                    <a:pt x="16" y="0"/>
                  </a:lnTo>
                  <a:lnTo>
                    <a:pt x="19" y="1"/>
                  </a:lnTo>
                  <a:lnTo>
                    <a:pt x="22" y="2"/>
                  </a:lnTo>
                  <a:lnTo>
                    <a:pt x="25" y="4"/>
                  </a:lnTo>
                  <a:lnTo>
                    <a:pt x="27" y="7"/>
                  </a:lnTo>
                  <a:lnTo>
                    <a:pt x="29" y="10"/>
                  </a:lnTo>
                  <a:lnTo>
                    <a:pt x="31" y="14"/>
                  </a:lnTo>
                  <a:lnTo>
                    <a:pt x="32" y="18"/>
                  </a:lnTo>
                  <a:lnTo>
                    <a:pt x="32" y="24"/>
                  </a:lnTo>
                  <a:lnTo>
                    <a:pt x="32" y="28"/>
                  </a:lnTo>
                  <a:lnTo>
                    <a:pt x="31" y="32"/>
                  </a:lnTo>
                  <a:lnTo>
                    <a:pt x="29" y="36"/>
                  </a:lnTo>
                  <a:lnTo>
                    <a:pt x="27" y="40"/>
                  </a:lnTo>
                  <a:lnTo>
                    <a:pt x="25" y="43"/>
                  </a:lnTo>
                  <a:lnTo>
                    <a:pt x="22" y="45"/>
                  </a:lnTo>
                  <a:lnTo>
                    <a:pt x="19" y="46"/>
                  </a:lnTo>
                  <a:lnTo>
                    <a:pt x="16" y="47"/>
                  </a:lnTo>
                  <a:lnTo>
                    <a:pt x="12" y="46"/>
                  </a:lnTo>
                  <a:lnTo>
                    <a:pt x="9" y="45"/>
                  </a:lnTo>
                  <a:lnTo>
                    <a:pt x="7" y="43"/>
                  </a:lnTo>
                  <a:lnTo>
                    <a:pt x="4" y="40"/>
                  </a:lnTo>
                  <a:lnTo>
                    <a:pt x="2" y="36"/>
                  </a:lnTo>
                  <a:lnTo>
                    <a:pt x="1" y="32"/>
                  </a:lnTo>
                  <a:lnTo>
                    <a:pt x="0" y="28"/>
                  </a:lnTo>
                  <a:lnTo>
                    <a:pt x="0" y="24"/>
                  </a:lnTo>
                  <a:lnTo>
                    <a:pt x="0" y="18"/>
                  </a:lnTo>
                  <a:lnTo>
                    <a:pt x="1" y="14"/>
                  </a:lnTo>
                  <a:lnTo>
                    <a:pt x="2" y="10"/>
                  </a:lnTo>
                  <a:lnTo>
                    <a:pt x="4" y="7"/>
                  </a:lnTo>
                  <a:lnTo>
                    <a:pt x="7" y="4"/>
                  </a:lnTo>
                  <a:lnTo>
                    <a:pt x="9" y="2"/>
                  </a:lnTo>
                  <a:lnTo>
                    <a:pt x="12" y="1"/>
                  </a:lnTo>
                  <a:lnTo>
                    <a:pt x="16"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42" name="Freeform 134"/>
            <p:cNvSpPr>
              <a:spLocks/>
            </p:cNvSpPr>
            <p:nvPr/>
          </p:nvSpPr>
          <p:spPr bwMode="auto">
            <a:xfrm>
              <a:off x="3967" y="3374"/>
              <a:ext cx="133" cy="263"/>
            </a:xfrm>
            <a:custGeom>
              <a:avLst/>
              <a:gdLst/>
              <a:ahLst/>
              <a:cxnLst>
                <a:cxn ang="0">
                  <a:pos x="5" y="0"/>
                </a:cxn>
                <a:cxn ang="0">
                  <a:pos x="19" y="0"/>
                </a:cxn>
                <a:cxn ang="0">
                  <a:pos x="20" y="1"/>
                </a:cxn>
                <a:cxn ang="0">
                  <a:pos x="22" y="2"/>
                </a:cxn>
                <a:cxn ang="0">
                  <a:pos x="23" y="6"/>
                </a:cxn>
                <a:cxn ang="0">
                  <a:pos x="24" y="9"/>
                </a:cxn>
                <a:cxn ang="0">
                  <a:pos x="24" y="95"/>
                </a:cxn>
                <a:cxn ang="0">
                  <a:pos x="23" y="98"/>
                </a:cxn>
                <a:cxn ang="0">
                  <a:pos x="22" y="101"/>
                </a:cxn>
                <a:cxn ang="0">
                  <a:pos x="20" y="103"/>
                </a:cxn>
                <a:cxn ang="0">
                  <a:pos x="19" y="104"/>
                </a:cxn>
                <a:cxn ang="0">
                  <a:pos x="5" y="104"/>
                </a:cxn>
                <a:cxn ang="0">
                  <a:pos x="3" y="103"/>
                </a:cxn>
                <a:cxn ang="0">
                  <a:pos x="1" y="101"/>
                </a:cxn>
                <a:cxn ang="0">
                  <a:pos x="1" y="98"/>
                </a:cxn>
                <a:cxn ang="0">
                  <a:pos x="0" y="95"/>
                </a:cxn>
                <a:cxn ang="0">
                  <a:pos x="0" y="9"/>
                </a:cxn>
                <a:cxn ang="0">
                  <a:pos x="1" y="6"/>
                </a:cxn>
                <a:cxn ang="0">
                  <a:pos x="1" y="2"/>
                </a:cxn>
                <a:cxn ang="0">
                  <a:pos x="3" y="1"/>
                </a:cxn>
                <a:cxn ang="0">
                  <a:pos x="5" y="0"/>
                </a:cxn>
              </a:cxnLst>
              <a:rect l="0" t="0" r="r" b="b"/>
              <a:pathLst>
                <a:path w="25" h="105">
                  <a:moveTo>
                    <a:pt x="5" y="0"/>
                  </a:moveTo>
                  <a:lnTo>
                    <a:pt x="19" y="0"/>
                  </a:lnTo>
                  <a:lnTo>
                    <a:pt x="20" y="1"/>
                  </a:lnTo>
                  <a:lnTo>
                    <a:pt x="22" y="2"/>
                  </a:lnTo>
                  <a:lnTo>
                    <a:pt x="23" y="6"/>
                  </a:lnTo>
                  <a:lnTo>
                    <a:pt x="24" y="9"/>
                  </a:lnTo>
                  <a:lnTo>
                    <a:pt x="24" y="95"/>
                  </a:lnTo>
                  <a:lnTo>
                    <a:pt x="23" y="98"/>
                  </a:lnTo>
                  <a:lnTo>
                    <a:pt x="22" y="101"/>
                  </a:lnTo>
                  <a:lnTo>
                    <a:pt x="20" y="103"/>
                  </a:lnTo>
                  <a:lnTo>
                    <a:pt x="19" y="104"/>
                  </a:lnTo>
                  <a:lnTo>
                    <a:pt x="5" y="104"/>
                  </a:lnTo>
                  <a:lnTo>
                    <a:pt x="3" y="103"/>
                  </a:lnTo>
                  <a:lnTo>
                    <a:pt x="1" y="101"/>
                  </a:lnTo>
                  <a:lnTo>
                    <a:pt x="1" y="98"/>
                  </a:lnTo>
                  <a:lnTo>
                    <a:pt x="0" y="95"/>
                  </a:lnTo>
                  <a:lnTo>
                    <a:pt x="0" y="9"/>
                  </a:lnTo>
                  <a:lnTo>
                    <a:pt x="1" y="6"/>
                  </a:lnTo>
                  <a:lnTo>
                    <a:pt x="1" y="2"/>
                  </a:lnTo>
                  <a:lnTo>
                    <a:pt x="3" y="1"/>
                  </a:lnTo>
                  <a:lnTo>
                    <a:pt x="5"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43" name="Freeform 135"/>
            <p:cNvSpPr>
              <a:spLocks/>
            </p:cNvSpPr>
            <p:nvPr/>
          </p:nvSpPr>
          <p:spPr bwMode="auto">
            <a:xfrm>
              <a:off x="3973" y="3389"/>
              <a:ext cx="133" cy="263"/>
            </a:xfrm>
            <a:custGeom>
              <a:avLst/>
              <a:gdLst/>
              <a:ahLst/>
              <a:cxnLst>
                <a:cxn ang="0">
                  <a:pos x="3" y="0"/>
                </a:cxn>
                <a:cxn ang="0">
                  <a:pos x="11" y="0"/>
                </a:cxn>
                <a:cxn ang="0">
                  <a:pos x="13" y="1"/>
                </a:cxn>
                <a:cxn ang="0">
                  <a:pos x="14" y="2"/>
                </a:cxn>
                <a:cxn ang="0">
                  <a:pos x="14" y="5"/>
                </a:cxn>
                <a:cxn ang="0">
                  <a:pos x="15" y="8"/>
                </a:cxn>
                <a:cxn ang="0">
                  <a:pos x="15" y="78"/>
                </a:cxn>
                <a:cxn ang="0">
                  <a:pos x="14" y="81"/>
                </a:cxn>
                <a:cxn ang="0">
                  <a:pos x="14" y="83"/>
                </a:cxn>
                <a:cxn ang="0">
                  <a:pos x="13" y="85"/>
                </a:cxn>
                <a:cxn ang="0">
                  <a:pos x="11" y="86"/>
                </a:cxn>
                <a:cxn ang="0">
                  <a:pos x="3" y="86"/>
                </a:cxn>
                <a:cxn ang="0">
                  <a:pos x="2" y="85"/>
                </a:cxn>
                <a:cxn ang="0">
                  <a:pos x="0" y="83"/>
                </a:cxn>
                <a:cxn ang="0">
                  <a:pos x="0" y="81"/>
                </a:cxn>
                <a:cxn ang="0">
                  <a:pos x="0" y="78"/>
                </a:cxn>
                <a:cxn ang="0">
                  <a:pos x="0" y="8"/>
                </a:cxn>
                <a:cxn ang="0">
                  <a:pos x="0" y="5"/>
                </a:cxn>
                <a:cxn ang="0">
                  <a:pos x="0" y="2"/>
                </a:cxn>
                <a:cxn ang="0">
                  <a:pos x="2" y="1"/>
                </a:cxn>
                <a:cxn ang="0">
                  <a:pos x="3" y="0"/>
                </a:cxn>
              </a:cxnLst>
              <a:rect l="0" t="0" r="r" b="b"/>
              <a:pathLst>
                <a:path w="16" h="87">
                  <a:moveTo>
                    <a:pt x="3" y="0"/>
                  </a:moveTo>
                  <a:lnTo>
                    <a:pt x="11" y="0"/>
                  </a:lnTo>
                  <a:lnTo>
                    <a:pt x="13" y="1"/>
                  </a:lnTo>
                  <a:lnTo>
                    <a:pt x="14" y="2"/>
                  </a:lnTo>
                  <a:lnTo>
                    <a:pt x="14" y="5"/>
                  </a:lnTo>
                  <a:lnTo>
                    <a:pt x="15" y="8"/>
                  </a:lnTo>
                  <a:lnTo>
                    <a:pt x="15" y="78"/>
                  </a:lnTo>
                  <a:lnTo>
                    <a:pt x="14" y="81"/>
                  </a:lnTo>
                  <a:lnTo>
                    <a:pt x="14" y="83"/>
                  </a:lnTo>
                  <a:lnTo>
                    <a:pt x="13" y="85"/>
                  </a:lnTo>
                  <a:lnTo>
                    <a:pt x="11" y="86"/>
                  </a:lnTo>
                  <a:lnTo>
                    <a:pt x="3" y="86"/>
                  </a:lnTo>
                  <a:lnTo>
                    <a:pt x="2" y="85"/>
                  </a:lnTo>
                  <a:lnTo>
                    <a:pt x="0" y="83"/>
                  </a:lnTo>
                  <a:lnTo>
                    <a:pt x="0" y="81"/>
                  </a:lnTo>
                  <a:lnTo>
                    <a:pt x="0" y="78"/>
                  </a:lnTo>
                  <a:lnTo>
                    <a:pt x="0" y="8"/>
                  </a:lnTo>
                  <a:lnTo>
                    <a:pt x="0" y="5"/>
                  </a:lnTo>
                  <a:lnTo>
                    <a:pt x="0" y="2"/>
                  </a:lnTo>
                  <a:lnTo>
                    <a:pt x="2" y="1"/>
                  </a:lnTo>
                  <a:lnTo>
                    <a:pt x="3" y="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sp>
          <p:nvSpPr>
            <p:cNvPr id="196744" name="Freeform 136"/>
            <p:cNvSpPr>
              <a:spLocks/>
            </p:cNvSpPr>
            <p:nvPr/>
          </p:nvSpPr>
          <p:spPr bwMode="auto">
            <a:xfrm>
              <a:off x="4262" y="3504"/>
              <a:ext cx="133" cy="263"/>
            </a:xfrm>
            <a:custGeom>
              <a:avLst/>
              <a:gdLst/>
              <a:ahLst/>
              <a:cxnLst>
                <a:cxn ang="0">
                  <a:pos x="11" y="0"/>
                </a:cxn>
                <a:cxn ang="0">
                  <a:pos x="11" y="0"/>
                </a:cxn>
                <a:cxn ang="0">
                  <a:pos x="15" y="1"/>
                </a:cxn>
                <a:cxn ang="0">
                  <a:pos x="19" y="4"/>
                </a:cxn>
                <a:cxn ang="0">
                  <a:pos x="21" y="9"/>
                </a:cxn>
                <a:cxn ang="0">
                  <a:pos x="22" y="15"/>
                </a:cxn>
                <a:cxn ang="0">
                  <a:pos x="21" y="22"/>
                </a:cxn>
                <a:cxn ang="0">
                  <a:pos x="19" y="27"/>
                </a:cxn>
                <a:cxn ang="0">
                  <a:pos x="15" y="30"/>
                </a:cxn>
                <a:cxn ang="0">
                  <a:pos x="11" y="31"/>
                </a:cxn>
                <a:cxn ang="0">
                  <a:pos x="7" y="30"/>
                </a:cxn>
                <a:cxn ang="0">
                  <a:pos x="3" y="27"/>
                </a:cxn>
                <a:cxn ang="0">
                  <a:pos x="1" y="22"/>
                </a:cxn>
                <a:cxn ang="0">
                  <a:pos x="0" y="15"/>
                </a:cxn>
                <a:cxn ang="0">
                  <a:pos x="1" y="9"/>
                </a:cxn>
                <a:cxn ang="0">
                  <a:pos x="3" y="4"/>
                </a:cxn>
                <a:cxn ang="0">
                  <a:pos x="7" y="1"/>
                </a:cxn>
                <a:cxn ang="0">
                  <a:pos x="11" y="0"/>
                </a:cxn>
              </a:cxnLst>
              <a:rect l="0" t="0" r="r" b="b"/>
              <a:pathLst>
                <a:path w="23" h="32">
                  <a:moveTo>
                    <a:pt x="11" y="0"/>
                  </a:moveTo>
                  <a:lnTo>
                    <a:pt x="11" y="0"/>
                  </a:lnTo>
                  <a:lnTo>
                    <a:pt x="15" y="1"/>
                  </a:lnTo>
                  <a:lnTo>
                    <a:pt x="19" y="4"/>
                  </a:lnTo>
                  <a:lnTo>
                    <a:pt x="21" y="9"/>
                  </a:lnTo>
                  <a:lnTo>
                    <a:pt x="22" y="15"/>
                  </a:lnTo>
                  <a:lnTo>
                    <a:pt x="21" y="22"/>
                  </a:lnTo>
                  <a:lnTo>
                    <a:pt x="19" y="27"/>
                  </a:lnTo>
                  <a:lnTo>
                    <a:pt x="15" y="30"/>
                  </a:lnTo>
                  <a:lnTo>
                    <a:pt x="11" y="31"/>
                  </a:lnTo>
                  <a:lnTo>
                    <a:pt x="7" y="30"/>
                  </a:lnTo>
                  <a:lnTo>
                    <a:pt x="3" y="27"/>
                  </a:lnTo>
                  <a:lnTo>
                    <a:pt x="1" y="22"/>
                  </a:lnTo>
                  <a:lnTo>
                    <a:pt x="0" y="15"/>
                  </a:lnTo>
                  <a:lnTo>
                    <a:pt x="1" y="9"/>
                  </a:lnTo>
                  <a:lnTo>
                    <a:pt x="3" y="4"/>
                  </a:lnTo>
                  <a:lnTo>
                    <a:pt x="7" y="1"/>
                  </a:lnTo>
                  <a:lnTo>
                    <a:pt x="11" y="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sp>
          <p:nvSpPr>
            <p:cNvPr id="196745" name="Freeform 137"/>
            <p:cNvSpPr>
              <a:spLocks/>
            </p:cNvSpPr>
            <p:nvPr/>
          </p:nvSpPr>
          <p:spPr bwMode="auto">
            <a:xfrm>
              <a:off x="4213" y="3629"/>
              <a:ext cx="133" cy="263"/>
            </a:xfrm>
            <a:custGeom>
              <a:avLst/>
              <a:gdLst/>
              <a:ahLst/>
              <a:cxnLst>
                <a:cxn ang="0">
                  <a:pos x="12" y="0"/>
                </a:cxn>
                <a:cxn ang="0">
                  <a:pos x="12" y="0"/>
                </a:cxn>
                <a:cxn ang="0">
                  <a:pos x="17" y="1"/>
                </a:cxn>
                <a:cxn ang="0">
                  <a:pos x="21" y="5"/>
                </a:cxn>
                <a:cxn ang="0">
                  <a:pos x="24" y="10"/>
                </a:cxn>
                <a:cxn ang="0">
                  <a:pos x="24" y="17"/>
                </a:cxn>
                <a:cxn ang="0">
                  <a:pos x="24" y="24"/>
                </a:cxn>
                <a:cxn ang="0">
                  <a:pos x="21" y="30"/>
                </a:cxn>
                <a:cxn ang="0">
                  <a:pos x="17" y="34"/>
                </a:cxn>
                <a:cxn ang="0">
                  <a:pos x="12" y="35"/>
                </a:cxn>
                <a:cxn ang="0">
                  <a:pos x="7" y="34"/>
                </a:cxn>
                <a:cxn ang="0">
                  <a:pos x="3" y="30"/>
                </a:cxn>
                <a:cxn ang="0">
                  <a:pos x="1" y="24"/>
                </a:cxn>
                <a:cxn ang="0">
                  <a:pos x="0" y="17"/>
                </a:cxn>
                <a:cxn ang="0">
                  <a:pos x="1" y="10"/>
                </a:cxn>
                <a:cxn ang="0">
                  <a:pos x="3" y="5"/>
                </a:cxn>
                <a:cxn ang="0">
                  <a:pos x="7" y="1"/>
                </a:cxn>
                <a:cxn ang="0">
                  <a:pos x="12" y="0"/>
                </a:cxn>
              </a:cxnLst>
              <a:rect l="0" t="0" r="r" b="b"/>
              <a:pathLst>
                <a:path w="25" h="36">
                  <a:moveTo>
                    <a:pt x="12" y="0"/>
                  </a:moveTo>
                  <a:lnTo>
                    <a:pt x="12" y="0"/>
                  </a:lnTo>
                  <a:lnTo>
                    <a:pt x="17" y="1"/>
                  </a:lnTo>
                  <a:lnTo>
                    <a:pt x="21" y="5"/>
                  </a:lnTo>
                  <a:lnTo>
                    <a:pt x="24" y="10"/>
                  </a:lnTo>
                  <a:lnTo>
                    <a:pt x="24" y="17"/>
                  </a:lnTo>
                  <a:lnTo>
                    <a:pt x="24" y="24"/>
                  </a:lnTo>
                  <a:lnTo>
                    <a:pt x="21" y="30"/>
                  </a:lnTo>
                  <a:lnTo>
                    <a:pt x="17" y="34"/>
                  </a:lnTo>
                  <a:lnTo>
                    <a:pt x="12" y="35"/>
                  </a:lnTo>
                  <a:lnTo>
                    <a:pt x="7" y="34"/>
                  </a:lnTo>
                  <a:lnTo>
                    <a:pt x="3" y="30"/>
                  </a:lnTo>
                  <a:lnTo>
                    <a:pt x="1" y="24"/>
                  </a:lnTo>
                  <a:lnTo>
                    <a:pt x="0" y="17"/>
                  </a:lnTo>
                  <a:lnTo>
                    <a:pt x="1" y="10"/>
                  </a:lnTo>
                  <a:lnTo>
                    <a:pt x="3" y="5"/>
                  </a:lnTo>
                  <a:lnTo>
                    <a:pt x="7" y="1"/>
                  </a:lnTo>
                  <a:lnTo>
                    <a:pt x="12" y="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sp>
          <p:nvSpPr>
            <p:cNvPr id="196746" name="Freeform 138"/>
            <p:cNvSpPr>
              <a:spLocks/>
            </p:cNvSpPr>
            <p:nvPr/>
          </p:nvSpPr>
          <p:spPr bwMode="auto">
            <a:xfrm>
              <a:off x="3778" y="3661"/>
              <a:ext cx="133" cy="263"/>
            </a:xfrm>
            <a:custGeom>
              <a:avLst/>
              <a:gdLst/>
              <a:ahLst/>
              <a:cxnLst>
                <a:cxn ang="0">
                  <a:pos x="12" y="0"/>
                </a:cxn>
                <a:cxn ang="0">
                  <a:pos x="12" y="0"/>
                </a:cxn>
                <a:cxn ang="0">
                  <a:pos x="17" y="1"/>
                </a:cxn>
                <a:cxn ang="0">
                  <a:pos x="21" y="5"/>
                </a:cxn>
                <a:cxn ang="0">
                  <a:pos x="23" y="11"/>
                </a:cxn>
                <a:cxn ang="0">
                  <a:pos x="24" y="18"/>
                </a:cxn>
                <a:cxn ang="0">
                  <a:pos x="23" y="25"/>
                </a:cxn>
                <a:cxn ang="0">
                  <a:pos x="21" y="31"/>
                </a:cxn>
                <a:cxn ang="0">
                  <a:pos x="17" y="34"/>
                </a:cxn>
                <a:cxn ang="0">
                  <a:pos x="12" y="36"/>
                </a:cxn>
                <a:cxn ang="0">
                  <a:pos x="7" y="34"/>
                </a:cxn>
                <a:cxn ang="0">
                  <a:pos x="3" y="31"/>
                </a:cxn>
                <a:cxn ang="0">
                  <a:pos x="0" y="25"/>
                </a:cxn>
                <a:cxn ang="0">
                  <a:pos x="0" y="18"/>
                </a:cxn>
                <a:cxn ang="0">
                  <a:pos x="0" y="11"/>
                </a:cxn>
                <a:cxn ang="0">
                  <a:pos x="3" y="5"/>
                </a:cxn>
                <a:cxn ang="0">
                  <a:pos x="7" y="1"/>
                </a:cxn>
                <a:cxn ang="0">
                  <a:pos x="12" y="0"/>
                </a:cxn>
              </a:cxnLst>
              <a:rect l="0" t="0" r="r" b="b"/>
              <a:pathLst>
                <a:path w="25" h="37">
                  <a:moveTo>
                    <a:pt x="12" y="0"/>
                  </a:moveTo>
                  <a:lnTo>
                    <a:pt x="12" y="0"/>
                  </a:lnTo>
                  <a:lnTo>
                    <a:pt x="17" y="1"/>
                  </a:lnTo>
                  <a:lnTo>
                    <a:pt x="21" y="5"/>
                  </a:lnTo>
                  <a:lnTo>
                    <a:pt x="23" y="11"/>
                  </a:lnTo>
                  <a:lnTo>
                    <a:pt x="24" y="18"/>
                  </a:lnTo>
                  <a:lnTo>
                    <a:pt x="23" y="25"/>
                  </a:lnTo>
                  <a:lnTo>
                    <a:pt x="21" y="31"/>
                  </a:lnTo>
                  <a:lnTo>
                    <a:pt x="17" y="34"/>
                  </a:lnTo>
                  <a:lnTo>
                    <a:pt x="12" y="36"/>
                  </a:lnTo>
                  <a:lnTo>
                    <a:pt x="7" y="34"/>
                  </a:lnTo>
                  <a:lnTo>
                    <a:pt x="3" y="31"/>
                  </a:lnTo>
                  <a:lnTo>
                    <a:pt x="0" y="25"/>
                  </a:lnTo>
                  <a:lnTo>
                    <a:pt x="0" y="18"/>
                  </a:lnTo>
                  <a:lnTo>
                    <a:pt x="0" y="11"/>
                  </a:lnTo>
                  <a:lnTo>
                    <a:pt x="3" y="5"/>
                  </a:lnTo>
                  <a:lnTo>
                    <a:pt x="7" y="1"/>
                  </a:lnTo>
                  <a:lnTo>
                    <a:pt x="12" y="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sp>
          <p:nvSpPr>
            <p:cNvPr id="196747" name="Freeform 139"/>
            <p:cNvSpPr>
              <a:spLocks/>
            </p:cNvSpPr>
            <p:nvPr/>
          </p:nvSpPr>
          <p:spPr bwMode="auto">
            <a:xfrm>
              <a:off x="3601" y="3541"/>
              <a:ext cx="133" cy="263"/>
            </a:xfrm>
            <a:custGeom>
              <a:avLst/>
              <a:gdLst/>
              <a:ahLst/>
              <a:cxnLst>
                <a:cxn ang="0">
                  <a:pos x="12" y="0"/>
                </a:cxn>
                <a:cxn ang="0">
                  <a:pos x="12" y="0"/>
                </a:cxn>
                <a:cxn ang="0">
                  <a:pos x="18" y="1"/>
                </a:cxn>
                <a:cxn ang="0">
                  <a:pos x="21" y="5"/>
                </a:cxn>
                <a:cxn ang="0">
                  <a:pos x="24" y="11"/>
                </a:cxn>
                <a:cxn ang="0">
                  <a:pos x="25" y="18"/>
                </a:cxn>
                <a:cxn ang="0">
                  <a:pos x="24" y="25"/>
                </a:cxn>
                <a:cxn ang="0">
                  <a:pos x="21" y="31"/>
                </a:cxn>
                <a:cxn ang="0">
                  <a:pos x="18" y="34"/>
                </a:cxn>
                <a:cxn ang="0">
                  <a:pos x="12" y="36"/>
                </a:cxn>
                <a:cxn ang="0">
                  <a:pos x="7" y="34"/>
                </a:cxn>
                <a:cxn ang="0">
                  <a:pos x="4" y="31"/>
                </a:cxn>
                <a:cxn ang="0">
                  <a:pos x="1" y="25"/>
                </a:cxn>
                <a:cxn ang="0">
                  <a:pos x="0" y="18"/>
                </a:cxn>
                <a:cxn ang="0">
                  <a:pos x="1" y="11"/>
                </a:cxn>
                <a:cxn ang="0">
                  <a:pos x="4" y="5"/>
                </a:cxn>
                <a:cxn ang="0">
                  <a:pos x="7" y="1"/>
                </a:cxn>
                <a:cxn ang="0">
                  <a:pos x="12" y="0"/>
                </a:cxn>
              </a:cxnLst>
              <a:rect l="0" t="0" r="r" b="b"/>
              <a:pathLst>
                <a:path w="26" h="37">
                  <a:moveTo>
                    <a:pt x="12" y="0"/>
                  </a:moveTo>
                  <a:lnTo>
                    <a:pt x="12" y="0"/>
                  </a:lnTo>
                  <a:lnTo>
                    <a:pt x="18" y="1"/>
                  </a:lnTo>
                  <a:lnTo>
                    <a:pt x="21" y="5"/>
                  </a:lnTo>
                  <a:lnTo>
                    <a:pt x="24" y="11"/>
                  </a:lnTo>
                  <a:lnTo>
                    <a:pt x="25" y="18"/>
                  </a:lnTo>
                  <a:lnTo>
                    <a:pt x="24" y="25"/>
                  </a:lnTo>
                  <a:lnTo>
                    <a:pt x="21" y="31"/>
                  </a:lnTo>
                  <a:lnTo>
                    <a:pt x="18" y="34"/>
                  </a:lnTo>
                  <a:lnTo>
                    <a:pt x="12" y="36"/>
                  </a:lnTo>
                  <a:lnTo>
                    <a:pt x="7" y="34"/>
                  </a:lnTo>
                  <a:lnTo>
                    <a:pt x="4" y="31"/>
                  </a:lnTo>
                  <a:lnTo>
                    <a:pt x="1" y="25"/>
                  </a:lnTo>
                  <a:lnTo>
                    <a:pt x="0" y="18"/>
                  </a:lnTo>
                  <a:lnTo>
                    <a:pt x="1" y="11"/>
                  </a:lnTo>
                  <a:lnTo>
                    <a:pt x="4" y="5"/>
                  </a:lnTo>
                  <a:lnTo>
                    <a:pt x="7" y="1"/>
                  </a:lnTo>
                  <a:lnTo>
                    <a:pt x="12" y="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sp>
          <p:nvSpPr>
            <p:cNvPr id="196748" name="Freeform 140"/>
            <p:cNvSpPr>
              <a:spLocks/>
            </p:cNvSpPr>
            <p:nvPr/>
          </p:nvSpPr>
          <p:spPr bwMode="auto">
            <a:xfrm>
              <a:off x="3652" y="2347"/>
              <a:ext cx="133" cy="263"/>
            </a:xfrm>
            <a:custGeom>
              <a:avLst/>
              <a:gdLst/>
              <a:ahLst/>
              <a:cxnLst>
                <a:cxn ang="0">
                  <a:pos x="260" y="551"/>
                </a:cxn>
                <a:cxn ang="0">
                  <a:pos x="229" y="507"/>
                </a:cxn>
                <a:cxn ang="0">
                  <a:pos x="189" y="471"/>
                </a:cxn>
                <a:cxn ang="0">
                  <a:pos x="163" y="428"/>
                </a:cxn>
                <a:cxn ang="0">
                  <a:pos x="149" y="379"/>
                </a:cxn>
                <a:cxn ang="0">
                  <a:pos x="122" y="351"/>
                </a:cxn>
                <a:cxn ang="0">
                  <a:pos x="81" y="345"/>
                </a:cxn>
                <a:cxn ang="0">
                  <a:pos x="31" y="357"/>
                </a:cxn>
                <a:cxn ang="0">
                  <a:pos x="9" y="365"/>
                </a:cxn>
                <a:cxn ang="0">
                  <a:pos x="45" y="346"/>
                </a:cxn>
                <a:cxn ang="0">
                  <a:pos x="92" y="333"/>
                </a:cxn>
                <a:cxn ang="0">
                  <a:pos x="139" y="326"/>
                </a:cxn>
                <a:cxn ang="0">
                  <a:pos x="170" y="312"/>
                </a:cxn>
                <a:cxn ang="0">
                  <a:pos x="195" y="293"/>
                </a:cxn>
                <a:cxn ang="0">
                  <a:pos x="204" y="262"/>
                </a:cxn>
                <a:cxn ang="0">
                  <a:pos x="181" y="238"/>
                </a:cxn>
                <a:cxn ang="0">
                  <a:pos x="166" y="209"/>
                </a:cxn>
                <a:cxn ang="0">
                  <a:pos x="155" y="170"/>
                </a:cxn>
                <a:cxn ang="0">
                  <a:pos x="152" y="119"/>
                </a:cxn>
                <a:cxn ang="0">
                  <a:pos x="168" y="71"/>
                </a:cxn>
                <a:cxn ang="0">
                  <a:pos x="200" y="34"/>
                </a:cxn>
                <a:cxn ang="0">
                  <a:pos x="245" y="9"/>
                </a:cxn>
                <a:cxn ang="0">
                  <a:pos x="297" y="0"/>
                </a:cxn>
                <a:cxn ang="0">
                  <a:pos x="352" y="20"/>
                </a:cxn>
                <a:cxn ang="0">
                  <a:pos x="394" y="65"/>
                </a:cxn>
                <a:cxn ang="0">
                  <a:pos x="409" y="123"/>
                </a:cxn>
                <a:cxn ang="0">
                  <a:pos x="395" y="181"/>
                </a:cxn>
                <a:cxn ang="0">
                  <a:pos x="376" y="237"/>
                </a:cxn>
                <a:cxn ang="0">
                  <a:pos x="352" y="290"/>
                </a:cxn>
                <a:cxn ang="0">
                  <a:pos x="476" y="328"/>
                </a:cxn>
                <a:cxn ang="0">
                  <a:pos x="549" y="345"/>
                </a:cxn>
                <a:cxn ang="0">
                  <a:pos x="586" y="356"/>
                </a:cxn>
                <a:cxn ang="0">
                  <a:pos x="600" y="373"/>
                </a:cxn>
                <a:cxn ang="0">
                  <a:pos x="626" y="435"/>
                </a:cxn>
                <a:cxn ang="0">
                  <a:pos x="653" y="497"/>
                </a:cxn>
                <a:cxn ang="0">
                  <a:pos x="677" y="561"/>
                </a:cxn>
                <a:cxn ang="0">
                  <a:pos x="691" y="628"/>
                </a:cxn>
                <a:cxn ang="0">
                  <a:pos x="677" y="647"/>
                </a:cxn>
                <a:cxn ang="0">
                  <a:pos x="648" y="662"/>
                </a:cxn>
                <a:cxn ang="0">
                  <a:pos x="496" y="587"/>
                </a:cxn>
                <a:cxn ang="0">
                  <a:pos x="500" y="541"/>
                </a:cxn>
                <a:cxn ang="0">
                  <a:pos x="509" y="505"/>
                </a:cxn>
                <a:cxn ang="0">
                  <a:pos x="515" y="495"/>
                </a:cxn>
                <a:cxn ang="0">
                  <a:pos x="526" y="486"/>
                </a:cxn>
                <a:cxn ang="0">
                  <a:pos x="551" y="506"/>
                </a:cxn>
                <a:cxn ang="0">
                  <a:pos x="570" y="543"/>
                </a:cxn>
                <a:cxn ang="0">
                  <a:pos x="586" y="580"/>
                </a:cxn>
                <a:cxn ang="0">
                  <a:pos x="496" y="598"/>
                </a:cxn>
              </a:cxnLst>
              <a:rect l="0" t="0" r="r" b="b"/>
              <a:pathLst>
                <a:path w="692" h="663">
                  <a:moveTo>
                    <a:pt x="265" y="598"/>
                  </a:moveTo>
                  <a:lnTo>
                    <a:pt x="266" y="580"/>
                  </a:lnTo>
                  <a:lnTo>
                    <a:pt x="264" y="565"/>
                  </a:lnTo>
                  <a:lnTo>
                    <a:pt x="260" y="551"/>
                  </a:lnTo>
                  <a:lnTo>
                    <a:pt x="255" y="539"/>
                  </a:lnTo>
                  <a:lnTo>
                    <a:pt x="247" y="527"/>
                  </a:lnTo>
                  <a:lnTo>
                    <a:pt x="239" y="517"/>
                  </a:lnTo>
                  <a:lnTo>
                    <a:pt x="229" y="507"/>
                  </a:lnTo>
                  <a:lnTo>
                    <a:pt x="219" y="497"/>
                  </a:lnTo>
                  <a:lnTo>
                    <a:pt x="209" y="489"/>
                  </a:lnTo>
                  <a:lnTo>
                    <a:pt x="199" y="480"/>
                  </a:lnTo>
                  <a:lnTo>
                    <a:pt x="189" y="471"/>
                  </a:lnTo>
                  <a:lnTo>
                    <a:pt x="180" y="461"/>
                  </a:lnTo>
                  <a:lnTo>
                    <a:pt x="173" y="451"/>
                  </a:lnTo>
                  <a:lnTo>
                    <a:pt x="167" y="440"/>
                  </a:lnTo>
                  <a:lnTo>
                    <a:pt x="163" y="428"/>
                  </a:lnTo>
                  <a:lnTo>
                    <a:pt x="160" y="416"/>
                  </a:lnTo>
                  <a:lnTo>
                    <a:pt x="158" y="402"/>
                  </a:lnTo>
                  <a:lnTo>
                    <a:pt x="154" y="389"/>
                  </a:lnTo>
                  <a:lnTo>
                    <a:pt x="149" y="379"/>
                  </a:lnTo>
                  <a:lnTo>
                    <a:pt x="144" y="370"/>
                  </a:lnTo>
                  <a:lnTo>
                    <a:pt x="137" y="362"/>
                  </a:lnTo>
                  <a:lnTo>
                    <a:pt x="130" y="356"/>
                  </a:lnTo>
                  <a:lnTo>
                    <a:pt x="122" y="351"/>
                  </a:lnTo>
                  <a:lnTo>
                    <a:pt x="112" y="347"/>
                  </a:lnTo>
                  <a:lnTo>
                    <a:pt x="103" y="345"/>
                  </a:lnTo>
                  <a:lnTo>
                    <a:pt x="92" y="345"/>
                  </a:lnTo>
                  <a:lnTo>
                    <a:pt x="81" y="345"/>
                  </a:lnTo>
                  <a:lnTo>
                    <a:pt x="69" y="346"/>
                  </a:lnTo>
                  <a:lnTo>
                    <a:pt x="57" y="349"/>
                  </a:lnTo>
                  <a:lnTo>
                    <a:pt x="45" y="352"/>
                  </a:lnTo>
                  <a:lnTo>
                    <a:pt x="31" y="357"/>
                  </a:lnTo>
                  <a:lnTo>
                    <a:pt x="17" y="363"/>
                  </a:lnTo>
                  <a:lnTo>
                    <a:pt x="0" y="376"/>
                  </a:lnTo>
                  <a:lnTo>
                    <a:pt x="3" y="370"/>
                  </a:lnTo>
                  <a:lnTo>
                    <a:pt x="9" y="365"/>
                  </a:lnTo>
                  <a:lnTo>
                    <a:pt x="16" y="359"/>
                  </a:lnTo>
                  <a:lnTo>
                    <a:pt x="25" y="354"/>
                  </a:lnTo>
                  <a:lnTo>
                    <a:pt x="35" y="350"/>
                  </a:lnTo>
                  <a:lnTo>
                    <a:pt x="45" y="346"/>
                  </a:lnTo>
                  <a:lnTo>
                    <a:pt x="57" y="342"/>
                  </a:lnTo>
                  <a:lnTo>
                    <a:pt x="68" y="338"/>
                  </a:lnTo>
                  <a:lnTo>
                    <a:pt x="80" y="336"/>
                  </a:lnTo>
                  <a:lnTo>
                    <a:pt x="92" y="333"/>
                  </a:lnTo>
                  <a:lnTo>
                    <a:pt x="104" y="331"/>
                  </a:lnTo>
                  <a:lnTo>
                    <a:pt x="116" y="329"/>
                  </a:lnTo>
                  <a:lnTo>
                    <a:pt x="128" y="328"/>
                  </a:lnTo>
                  <a:lnTo>
                    <a:pt x="139" y="326"/>
                  </a:lnTo>
                  <a:lnTo>
                    <a:pt x="149" y="325"/>
                  </a:lnTo>
                  <a:lnTo>
                    <a:pt x="158" y="325"/>
                  </a:lnTo>
                  <a:lnTo>
                    <a:pt x="164" y="319"/>
                  </a:lnTo>
                  <a:lnTo>
                    <a:pt x="170" y="312"/>
                  </a:lnTo>
                  <a:lnTo>
                    <a:pt x="176" y="307"/>
                  </a:lnTo>
                  <a:lnTo>
                    <a:pt x="182" y="302"/>
                  </a:lnTo>
                  <a:lnTo>
                    <a:pt x="188" y="297"/>
                  </a:lnTo>
                  <a:lnTo>
                    <a:pt x="195" y="293"/>
                  </a:lnTo>
                  <a:lnTo>
                    <a:pt x="203" y="290"/>
                  </a:lnTo>
                  <a:lnTo>
                    <a:pt x="211" y="287"/>
                  </a:lnTo>
                  <a:lnTo>
                    <a:pt x="211" y="268"/>
                  </a:lnTo>
                  <a:lnTo>
                    <a:pt x="204" y="262"/>
                  </a:lnTo>
                  <a:lnTo>
                    <a:pt x="198" y="257"/>
                  </a:lnTo>
                  <a:lnTo>
                    <a:pt x="192" y="251"/>
                  </a:lnTo>
                  <a:lnTo>
                    <a:pt x="187" y="245"/>
                  </a:lnTo>
                  <a:lnTo>
                    <a:pt x="181" y="238"/>
                  </a:lnTo>
                  <a:lnTo>
                    <a:pt x="177" y="232"/>
                  </a:lnTo>
                  <a:lnTo>
                    <a:pt x="173" y="225"/>
                  </a:lnTo>
                  <a:lnTo>
                    <a:pt x="170" y="218"/>
                  </a:lnTo>
                  <a:lnTo>
                    <a:pt x="166" y="209"/>
                  </a:lnTo>
                  <a:lnTo>
                    <a:pt x="163" y="200"/>
                  </a:lnTo>
                  <a:lnTo>
                    <a:pt x="160" y="191"/>
                  </a:lnTo>
                  <a:lnTo>
                    <a:pt x="157" y="181"/>
                  </a:lnTo>
                  <a:lnTo>
                    <a:pt x="155" y="170"/>
                  </a:lnTo>
                  <a:lnTo>
                    <a:pt x="153" y="159"/>
                  </a:lnTo>
                  <a:lnTo>
                    <a:pt x="152" y="147"/>
                  </a:lnTo>
                  <a:lnTo>
                    <a:pt x="151" y="133"/>
                  </a:lnTo>
                  <a:lnTo>
                    <a:pt x="152" y="119"/>
                  </a:lnTo>
                  <a:lnTo>
                    <a:pt x="154" y="107"/>
                  </a:lnTo>
                  <a:lnTo>
                    <a:pt x="158" y="95"/>
                  </a:lnTo>
                  <a:lnTo>
                    <a:pt x="162" y="83"/>
                  </a:lnTo>
                  <a:lnTo>
                    <a:pt x="168" y="71"/>
                  </a:lnTo>
                  <a:lnTo>
                    <a:pt x="174" y="60"/>
                  </a:lnTo>
                  <a:lnTo>
                    <a:pt x="181" y="52"/>
                  </a:lnTo>
                  <a:lnTo>
                    <a:pt x="190" y="42"/>
                  </a:lnTo>
                  <a:lnTo>
                    <a:pt x="200" y="34"/>
                  </a:lnTo>
                  <a:lnTo>
                    <a:pt x="211" y="26"/>
                  </a:lnTo>
                  <a:lnTo>
                    <a:pt x="222" y="19"/>
                  </a:lnTo>
                  <a:lnTo>
                    <a:pt x="233" y="14"/>
                  </a:lnTo>
                  <a:lnTo>
                    <a:pt x="245" y="9"/>
                  </a:lnTo>
                  <a:lnTo>
                    <a:pt x="258" y="5"/>
                  </a:lnTo>
                  <a:lnTo>
                    <a:pt x="270" y="2"/>
                  </a:lnTo>
                  <a:lnTo>
                    <a:pt x="283" y="0"/>
                  </a:lnTo>
                  <a:lnTo>
                    <a:pt x="297" y="0"/>
                  </a:lnTo>
                  <a:lnTo>
                    <a:pt x="311" y="2"/>
                  </a:lnTo>
                  <a:lnTo>
                    <a:pt x="325" y="6"/>
                  </a:lnTo>
                  <a:lnTo>
                    <a:pt x="339" y="12"/>
                  </a:lnTo>
                  <a:lnTo>
                    <a:pt x="352" y="20"/>
                  </a:lnTo>
                  <a:lnTo>
                    <a:pt x="364" y="30"/>
                  </a:lnTo>
                  <a:lnTo>
                    <a:pt x="375" y="41"/>
                  </a:lnTo>
                  <a:lnTo>
                    <a:pt x="385" y="53"/>
                  </a:lnTo>
                  <a:lnTo>
                    <a:pt x="394" y="65"/>
                  </a:lnTo>
                  <a:lnTo>
                    <a:pt x="401" y="79"/>
                  </a:lnTo>
                  <a:lnTo>
                    <a:pt x="405" y="93"/>
                  </a:lnTo>
                  <a:lnTo>
                    <a:pt x="408" y="108"/>
                  </a:lnTo>
                  <a:lnTo>
                    <a:pt x="409" y="123"/>
                  </a:lnTo>
                  <a:lnTo>
                    <a:pt x="408" y="138"/>
                  </a:lnTo>
                  <a:lnTo>
                    <a:pt x="405" y="154"/>
                  </a:lnTo>
                  <a:lnTo>
                    <a:pt x="399" y="167"/>
                  </a:lnTo>
                  <a:lnTo>
                    <a:pt x="395" y="181"/>
                  </a:lnTo>
                  <a:lnTo>
                    <a:pt x="391" y="196"/>
                  </a:lnTo>
                  <a:lnTo>
                    <a:pt x="387" y="211"/>
                  </a:lnTo>
                  <a:lnTo>
                    <a:pt x="382" y="224"/>
                  </a:lnTo>
                  <a:lnTo>
                    <a:pt x="376" y="237"/>
                  </a:lnTo>
                  <a:lnTo>
                    <a:pt x="369" y="248"/>
                  </a:lnTo>
                  <a:lnTo>
                    <a:pt x="360" y="257"/>
                  </a:lnTo>
                  <a:lnTo>
                    <a:pt x="350" y="263"/>
                  </a:lnTo>
                  <a:lnTo>
                    <a:pt x="352" y="290"/>
                  </a:lnTo>
                  <a:lnTo>
                    <a:pt x="388" y="302"/>
                  </a:lnTo>
                  <a:lnTo>
                    <a:pt x="421" y="312"/>
                  </a:lnTo>
                  <a:lnTo>
                    <a:pt x="450" y="321"/>
                  </a:lnTo>
                  <a:lnTo>
                    <a:pt x="476" y="328"/>
                  </a:lnTo>
                  <a:lnTo>
                    <a:pt x="499" y="334"/>
                  </a:lnTo>
                  <a:lnTo>
                    <a:pt x="518" y="338"/>
                  </a:lnTo>
                  <a:lnTo>
                    <a:pt x="535" y="342"/>
                  </a:lnTo>
                  <a:lnTo>
                    <a:pt x="549" y="345"/>
                  </a:lnTo>
                  <a:lnTo>
                    <a:pt x="561" y="348"/>
                  </a:lnTo>
                  <a:lnTo>
                    <a:pt x="572" y="351"/>
                  </a:lnTo>
                  <a:lnTo>
                    <a:pt x="579" y="353"/>
                  </a:lnTo>
                  <a:lnTo>
                    <a:pt x="586" y="356"/>
                  </a:lnTo>
                  <a:lnTo>
                    <a:pt x="591" y="359"/>
                  </a:lnTo>
                  <a:lnTo>
                    <a:pt x="594" y="363"/>
                  </a:lnTo>
                  <a:lnTo>
                    <a:pt x="598" y="367"/>
                  </a:lnTo>
                  <a:lnTo>
                    <a:pt x="600" y="373"/>
                  </a:lnTo>
                  <a:lnTo>
                    <a:pt x="606" y="388"/>
                  </a:lnTo>
                  <a:lnTo>
                    <a:pt x="612" y="404"/>
                  </a:lnTo>
                  <a:lnTo>
                    <a:pt x="619" y="419"/>
                  </a:lnTo>
                  <a:lnTo>
                    <a:pt x="626" y="435"/>
                  </a:lnTo>
                  <a:lnTo>
                    <a:pt x="633" y="451"/>
                  </a:lnTo>
                  <a:lnTo>
                    <a:pt x="639" y="466"/>
                  </a:lnTo>
                  <a:lnTo>
                    <a:pt x="646" y="482"/>
                  </a:lnTo>
                  <a:lnTo>
                    <a:pt x="653" y="497"/>
                  </a:lnTo>
                  <a:lnTo>
                    <a:pt x="660" y="512"/>
                  </a:lnTo>
                  <a:lnTo>
                    <a:pt x="666" y="529"/>
                  </a:lnTo>
                  <a:lnTo>
                    <a:pt x="672" y="545"/>
                  </a:lnTo>
                  <a:lnTo>
                    <a:pt x="677" y="561"/>
                  </a:lnTo>
                  <a:lnTo>
                    <a:pt x="682" y="578"/>
                  </a:lnTo>
                  <a:lnTo>
                    <a:pt x="686" y="594"/>
                  </a:lnTo>
                  <a:lnTo>
                    <a:pt x="689" y="611"/>
                  </a:lnTo>
                  <a:lnTo>
                    <a:pt x="691" y="628"/>
                  </a:lnTo>
                  <a:lnTo>
                    <a:pt x="691" y="633"/>
                  </a:lnTo>
                  <a:lnTo>
                    <a:pt x="688" y="638"/>
                  </a:lnTo>
                  <a:lnTo>
                    <a:pt x="683" y="642"/>
                  </a:lnTo>
                  <a:lnTo>
                    <a:pt x="677" y="647"/>
                  </a:lnTo>
                  <a:lnTo>
                    <a:pt x="670" y="652"/>
                  </a:lnTo>
                  <a:lnTo>
                    <a:pt x="663" y="656"/>
                  </a:lnTo>
                  <a:lnTo>
                    <a:pt x="656" y="659"/>
                  </a:lnTo>
                  <a:lnTo>
                    <a:pt x="648" y="662"/>
                  </a:lnTo>
                  <a:lnTo>
                    <a:pt x="639" y="598"/>
                  </a:lnTo>
                  <a:lnTo>
                    <a:pt x="265" y="598"/>
                  </a:lnTo>
                  <a:lnTo>
                    <a:pt x="496" y="598"/>
                  </a:lnTo>
                  <a:lnTo>
                    <a:pt x="496" y="587"/>
                  </a:lnTo>
                  <a:lnTo>
                    <a:pt x="496" y="577"/>
                  </a:lnTo>
                  <a:lnTo>
                    <a:pt x="497" y="565"/>
                  </a:lnTo>
                  <a:lnTo>
                    <a:pt x="498" y="553"/>
                  </a:lnTo>
                  <a:lnTo>
                    <a:pt x="500" y="541"/>
                  </a:lnTo>
                  <a:lnTo>
                    <a:pt x="502" y="530"/>
                  </a:lnTo>
                  <a:lnTo>
                    <a:pt x="504" y="519"/>
                  </a:lnTo>
                  <a:lnTo>
                    <a:pt x="508" y="509"/>
                  </a:lnTo>
                  <a:lnTo>
                    <a:pt x="509" y="505"/>
                  </a:lnTo>
                  <a:lnTo>
                    <a:pt x="511" y="502"/>
                  </a:lnTo>
                  <a:lnTo>
                    <a:pt x="512" y="499"/>
                  </a:lnTo>
                  <a:lnTo>
                    <a:pt x="513" y="497"/>
                  </a:lnTo>
                  <a:lnTo>
                    <a:pt x="515" y="495"/>
                  </a:lnTo>
                  <a:lnTo>
                    <a:pt x="517" y="492"/>
                  </a:lnTo>
                  <a:lnTo>
                    <a:pt x="518" y="488"/>
                  </a:lnTo>
                  <a:lnTo>
                    <a:pt x="519" y="484"/>
                  </a:lnTo>
                  <a:lnTo>
                    <a:pt x="526" y="486"/>
                  </a:lnTo>
                  <a:lnTo>
                    <a:pt x="533" y="489"/>
                  </a:lnTo>
                  <a:lnTo>
                    <a:pt x="539" y="493"/>
                  </a:lnTo>
                  <a:lnTo>
                    <a:pt x="545" y="498"/>
                  </a:lnTo>
                  <a:lnTo>
                    <a:pt x="551" y="506"/>
                  </a:lnTo>
                  <a:lnTo>
                    <a:pt x="556" y="514"/>
                  </a:lnTo>
                  <a:lnTo>
                    <a:pt x="561" y="524"/>
                  </a:lnTo>
                  <a:lnTo>
                    <a:pt x="565" y="533"/>
                  </a:lnTo>
                  <a:lnTo>
                    <a:pt x="570" y="543"/>
                  </a:lnTo>
                  <a:lnTo>
                    <a:pt x="574" y="553"/>
                  </a:lnTo>
                  <a:lnTo>
                    <a:pt x="578" y="563"/>
                  </a:lnTo>
                  <a:lnTo>
                    <a:pt x="582" y="572"/>
                  </a:lnTo>
                  <a:lnTo>
                    <a:pt x="586" y="580"/>
                  </a:lnTo>
                  <a:lnTo>
                    <a:pt x="590" y="587"/>
                  </a:lnTo>
                  <a:lnTo>
                    <a:pt x="593" y="593"/>
                  </a:lnTo>
                  <a:lnTo>
                    <a:pt x="597" y="598"/>
                  </a:lnTo>
                  <a:lnTo>
                    <a:pt x="496" y="598"/>
                  </a:lnTo>
                  <a:lnTo>
                    <a:pt x="265" y="598"/>
                  </a:lnTo>
                </a:path>
              </a:pathLst>
            </a:custGeom>
            <a:solidFill>
              <a:srgbClr val="BFBFB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49" name="Freeform 141"/>
            <p:cNvSpPr>
              <a:spLocks/>
            </p:cNvSpPr>
            <p:nvPr/>
          </p:nvSpPr>
          <p:spPr bwMode="auto">
            <a:xfrm>
              <a:off x="3652" y="2347"/>
              <a:ext cx="133" cy="263"/>
            </a:xfrm>
            <a:custGeom>
              <a:avLst/>
              <a:gdLst/>
              <a:ahLst/>
              <a:cxnLst>
                <a:cxn ang="0">
                  <a:pos x="268" y="585"/>
                </a:cxn>
                <a:cxn ang="0">
                  <a:pos x="257" y="544"/>
                </a:cxn>
                <a:cxn ang="0">
                  <a:pos x="231" y="512"/>
                </a:cxn>
                <a:cxn ang="0">
                  <a:pos x="201" y="484"/>
                </a:cxn>
                <a:cxn ang="0">
                  <a:pos x="175" y="455"/>
                </a:cxn>
                <a:cxn ang="0">
                  <a:pos x="161" y="420"/>
                </a:cxn>
                <a:cxn ang="0">
                  <a:pos x="150" y="382"/>
                </a:cxn>
                <a:cxn ang="0">
                  <a:pos x="131" y="359"/>
                </a:cxn>
                <a:cxn ang="0">
                  <a:pos x="104" y="348"/>
                </a:cxn>
                <a:cxn ang="0">
                  <a:pos x="70" y="349"/>
                </a:cxn>
                <a:cxn ang="0">
                  <a:pos x="31" y="360"/>
                </a:cxn>
                <a:cxn ang="0">
                  <a:pos x="3" y="373"/>
                </a:cxn>
                <a:cxn ang="0">
                  <a:pos x="25" y="357"/>
                </a:cxn>
                <a:cxn ang="0">
                  <a:pos x="57" y="345"/>
                </a:cxn>
                <a:cxn ang="0">
                  <a:pos x="93" y="336"/>
                </a:cxn>
                <a:cxn ang="0">
                  <a:pos x="129" y="331"/>
                </a:cxn>
                <a:cxn ang="0">
                  <a:pos x="159" y="328"/>
                </a:cxn>
                <a:cxn ang="0">
                  <a:pos x="178" y="310"/>
                </a:cxn>
                <a:cxn ang="0">
                  <a:pos x="197" y="296"/>
                </a:cxn>
                <a:cxn ang="0">
                  <a:pos x="213" y="270"/>
                </a:cxn>
                <a:cxn ang="0">
                  <a:pos x="194" y="253"/>
                </a:cxn>
                <a:cxn ang="0">
                  <a:pos x="179" y="234"/>
                </a:cxn>
                <a:cxn ang="0">
                  <a:pos x="167" y="211"/>
                </a:cxn>
                <a:cxn ang="0">
                  <a:pos x="158" y="183"/>
                </a:cxn>
                <a:cxn ang="0">
                  <a:pos x="153" y="148"/>
                </a:cxn>
                <a:cxn ang="0">
                  <a:pos x="155" y="108"/>
                </a:cxn>
                <a:cxn ang="0">
                  <a:pos x="169" y="72"/>
                </a:cxn>
                <a:cxn ang="0">
                  <a:pos x="192" y="42"/>
                </a:cxn>
                <a:cxn ang="0">
                  <a:pos x="224" y="19"/>
                </a:cxn>
                <a:cxn ang="0">
                  <a:pos x="260" y="5"/>
                </a:cxn>
                <a:cxn ang="0">
                  <a:pos x="300" y="0"/>
                </a:cxn>
                <a:cxn ang="0">
                  <a:pos x="342" y="12"/>
                </a:cxn>
                <a:cxn ang="0">
                  <a:pos x="378" y="41"/>
                </a:cxn>
                <a:cxn ang="0">
                  <a:pos x="404" y="80"/>
                </a:cxn>
                <a:cxn ang="0">
                  <a:pos x="413" y="124"/>
                </a:cxn>
                <a:cxn ang="0">
                  <a:pos x="402" y="169"/>
                </a:cxn>
                <a:cxn ang="0">
                  <a:pos x="390" y="213"/>
                </a:cxn>
                <a:cxn ang="0">
                  <a:pos x="372" y="250"/>
                </a:cxn>
                <a:cxn ang="0">
                  <a:pos x="355" y="293"/>
                </a:cxn>
                <a:cxn ang="0">
                  <a:pos x="454" y="324"/>
                </a:cxn>
                <a:cxn ang="0">
                  <a:pos x="523" y="341"/>
                </a:cxn>
                <a:cxn ang="0">
                  <a:pos x="566" y="351"/>
                </a:cxn>
                <a:cxn ang="0">
                  <a:pos x="591" y="359"/>
                </a:cxn>
                <a:cxn ang="0">
                  <a:pos x="603" y="370"/>
                </a:cxn>
                <a:cxn ang="0">
                  <a:pos x="617" y="408"/>
                </a:cxn>
                <a:cxn ang="0">
                  <a:pos x="638" y="455"/>
                </a:cxn>
                <a:cxn ang="0">
                  <a:pos x="659" y="502"/>
                </a:cxn>
                <a:cxn ang="0">
                  <a:pos x="678" y="550"/>
                </a:cxn>
                <a:cxn ang="0">
                  <a:pos x="692" y="599"/>
                </a:cxn>
                <a:cxn ang="0">
                  <a:pos x="697" y="639"/>
                </a:cxn>
                <a:cxn ang="0">
                  <a:pos x="683" y="653"/>
                </a:cxn>
                <a:cxn ang="0">
                  <a:pos x="662" y="665"/>
                </a:cxn>
                <a:cxn ang="0">
                  <a:pos x="267" y="603"/>
                </a:cxn>
              </a:cxnLst>
              <a:rect l="0" t="0" r="r" b="b"/>
              <a:pathLst>
                <a:path w="698" h="669">
                  <a:moveTo>
                    <a:pt x="267" y="603"/>
                  </a:moveTo>
                  <a:lnTo>
                    <a:pt x="267" y="603"/>
                  </a:lnTo>
                  <a:lnTo>
                    <a:pt x="268" y="585"/>
                  </a:lnTo>
                  <a:lnTo>
                    <a:pt x="266" y="570"/>
                  </a:lnTo>
                  <a:lnTo>
                    <a:pt x="262" y="556"/>
                  </a:lnTo>
                  <a:lnTo>
                    <a:pt x="257" y="544"/>
                  </a:lnTo>
                  <a:lnTo>
                    <a:pt x="249" y="532"/>
                  </a:lnTo>
                  <a:lnTo>
                    <a:pt x="241" y="522"/>
                  </a:lnTo>
                  <a:lnTo>
                    <a:pt x="231" y="512"/>
                  </a:lnTo>
                  <a:lnTo>
                    <a:pt x="221" y="502"/>
                  </a:lnTo>
                  <a:lnTo>
                    <a:pt x="211" y="493"/>
                  </a:lnTo>
                  <a:lnTo>
                    <a:pt x="201" y="484"/>
                  </a:lnTo>
                  <a:lnTo>
                    <a:pt x="191" y="475"/>
                  </a:lnTo>
                  <a:lnTo>
                    <a:pt x="182" y="465"/>
                  </a:lnTo>
                  <a:lnTo>
                    <a:pt x="175" y="455"/>
                  </a:lnTo>
                  <a:lnTo>
                    <a:pt x="168" y="444"/>
                  </a:lnTo>
                  <a:lnTo>
                    <a:pt x="164" y="432"/>
                  </a:lnTo>
                  <a:lnTo>
                    <a:pt x="161" y="420"/>
                  </a:lnTo>
                  <a:lnTo>
                    <a:pt x="159" y="406"/>
                  </a:lnTo>
                  <a:lnTo>
                    <a:pt x="155" y="393"/>
                  </a:lnTo>
                  <a:lnTo>
                    <a:pt x="150" y="382"/>
                  </a:lnTo>
                  <a:lnTo>
                    <a:pt x="145" y="373"/>
                  </a:lnTo>
                  <a:lnTo>
                    <a:pt x="138" y="365"/>
                  </a:lnTo>
                  <a:lnTo>
                    <a:pt x="131" y="359"/>
                  </a:lnTo>
                  <a:lnTo>
                    <a:pt x="123" y="354"/>
                  </a:lnTo>
                  <a:lnTo>
                    <a:pt x="113" y="350"/>
                  </a:lnTo>
                  <a:lnTo>
                    <a:pt x="104" y="348"/>
                  </a:lnTo>
                  <a:lnTo>
                    <a:pt x="93" y="348"/>
                  </a:lnTo>
                  <a:lnTo>
                    <a:pt x="82" y="348"/>
                  </a:lnTo>
                  <a:lnTo>
                    <a:pt x="70" y="349"/>
                  </a:lnTo>
                  <a:lnTo>
                    <a:pt x="57" y="352"/>
                  </a:lnTo>
                  <a:lnTo>
                    <a:pt x="45" y="355"/>
                  </a:lnTo>
                  <a:lnTo>
                    <a:pt x="31" y="360"/>
                  </a:lnTo>
                  <a:lnTo>
                    <a:pt x="17" y="366"/>
                  </a:lnTo>
                  <a:lnTo>
                    <a:pt x="0" y="379"/>
                  </a:lnTo>
                  <a:lnTo>
                    <a:pt x="3" y="373"/>
                  </a:lnTo>
                  <a:lnTo>
                    <a:pt x="9" y="368"/>
                  </a:lnTo>
                  <a:lnTo>
                    <a:pt x="16" y="362"/>
                  </a:lnTo>
                  <a:lnTo>
                    <a:pt x="25" y="357"/>
                  </a:lnTo>
                  <a:lnTo>
                    <a:pt x="35" y="353"/>
                  </a:lnTo>
                  <a:lnTo>
                    <a:pt x="45" y="349"/>
                  </a:lnTo>
                  <a:lnTo>
                    <a:pt x="57" y="345"/>
                  </a:lnTo>
                  <a:lnTo>
                    <a:pt x="69" y="341"/>
                  </a:lnTo>
                  <a:lnTo>
                    <a:pt x="81" y="339"/>
                  </a:lnTo>
                  <a:lnTo>
                    <a:pt x="93" y="336"/>
                  </a:lnTo>
                  <a:lnTo>
                    <a:pt x="105" y="334"/>
                  </a:lnTo>
                  <a:lnTo>
                    <a:pt x="117" y="332"/>
                  </a:lnTo>
                  <a:lnTo>
                    <a:pt x="129" y="331"/>
                  </a:lnTo>
                  <a:lnTo>
                    <a:pt x="140" y="329"/>
                  </a:lnTo>
                  <a:lnTo>
                    <a:pt x="150" y="328"/>
                  </a:lnTo>
                  <a:lnTo>
                    <a:pt x="159" y="328"/>
                  </a:lnTo>
                  <a:lnTo>
                    <a:pt x="165" y="322"/>
                  </a:lnTo>
                  <a:lnTo>
                    <a:pt x="171" y="315"/>
                  </a:lnTo>
                  <a:lnTo>
                    <a:pt x="178" y="310"/>
                  </a:lnTo>
                  <a:lnTo>
                    <a:pt x="184" y="305"/>
                  </a:lnTo>
                  <a:lnTo>
                    <a:pt x="190" y="300"/>
                  </a:lnTo>
                  <a:lnTo>
                    <a:pt x="197" y="296"/>
                  </a:lnTo>
                  <a:lnTo>
                    <a:pt x="205" y="293"/>
                  </a:lnTo>
                  <a:lnTo>
                    <a:pt x="213" y="290"/>
                  </a:lnTo>
                  <a:lnTo>
                    <a:pt x="213" y="270"/>
                  </a:lnTo>
                  <a:lnTo>
                    <a:pt x="206" y="264"/>
                  </a:lnTo>
                  <a:lnTo>
                    <a:pt x="200" y="259"/>
                  </a:lnTo>
                  <a:lnTo>
                    <a:pt x="194" y="253"/>
                  </a:lnTo>
                  <a:lnTo>
                    <a:pt x="189" y="247"/>
                  </a:lnTo>
                  <a:lnTo>
                    <a:pt x="183" y="240"/>
                  </a:lnTo>
                  <a:lnTo>
                    <a:pt x="179" y="234"/>
                  </a:lnTo>
                  <a:lnTo>
                    <a:pt x="175" y="227"/>
                  </a:lnTo>
                  <a:lnTo>
                    <a:pt x="171" y="220"/>
                  </a:lnTo>
                  <a:lnTo>
                    <a:pt x="167" y="211"/>
                  </a:lnTo>
                  <a:lnTo>
                    <a:pt x="164" y="202"/>
                  </a:lnTo>
                  <a:lnTo>
                    <a:pt x="161" y="193"/>
                  </a:lnTo>
                  <a:lnTo>
                    <a:pt x="158" y="183"/>
                  </a:lnTo>
                  <a:lnTo>
                    <a:pt x="156" y="172"/>
                  </a:lnTo>
                  <a:lnTo>
                    <a:pt x="154" y="160"/>
                  </a:lnTo>
                  <a:lnTo>
                    <a:pt x="153" y="148"/>
                  </a:lnTo>
                  <a:lnTo>
                    <a:pt x="152" y="134"/>
                  </a:lnTo>
                  <a:lnTo>
                    <a:pt x="153" y="120"/>
                  </a:lnTo>
                  <a:lnTo>
                    <a:pt x="155" y="108"/>
                  </a:lnTo>
                  <a:lnTo>
                    <a:pt x="159" y="96"/>
                  </a:lnTo>
                  <a:lnTo>
                    <a:pt x="163" y="84"/>
                  </a:lnTo>
                  <a:lnTo>
                    <a:pt x="169" y="72"/>
                  </a:lnTo>
                  <a:lnTo>
                    <a:pt x="176" y="61"/>
                  </a:lnTo>
                  <a:lnTo>
                    <a:pt x="183" y="52"/>
                  </a:lnTo>
                  <a:lnTo>
                    <a:pt x="192" y="42"/>
                  </a:lnTo>
                  <a:lnTo>
                    <a:pt x="202" y="34"/>
                  </a:lnTo>
                  <a:lnTo>
                    <a:pt x="213" y="26"/>
                  </a:lnTo>
                  <a:lnTo>
                    <a:pt x="224" y="19"/>
                  </a:lnTo>
                  <a:lnTo>
                    <a:pt x="235" y="14"/>
                  </a:lnTo>
                  <a:lnTo>
                    <a:pt x="247" y="9"/>
                  </a:lnTo>
                  <a:lnTo>
                    <a:pt x="260" y="5"/>
                  </a:lnTo>
                  <a:lnTo>
                    <a:pt x="272" y="2"/>
                  </a:lnTo>
                  <a:lnTo>
                    <a:pt x="285" y="0"/>
                  </a:lnTo>
                  <a:lnTo>
                    <a:pt x="300" y="0"/>
                  </a:lnTo>
                  <a:lnTo>
                    <a:pt x="314" y="2"/>
                  </a:lnTo>
                  <a:lnTo>
                    <a:pt x="328" y="6"/>
                  </a:lnTo>
                  <a:lnTo>
                    <a:pt x="342" y="12"/>
                  </a:lnTo>
                  <a:lnTo>
                    <a:pt x="355" y="20"/>
                  </a:lnTo>
                  <a:lnTo>
                    <a:pt x="367" y="30"/>
                  </a:lnTo>
                  <a:lnTo>
                    <a:pt x="378" y="41"/>
                  </a:lnTo>
                  <a:lnTo>
                    <a:pt x="388" y="53"/>
                  </a:lnTo>
                  <a:lnTo>
                    <a:pt x="397" y="66"/>
                  </a:lnTo>
                  <a:lnTo>
                    <a:pt x="404" y="80"/>
                  </a:lnTo>
                  <a:lnTo>
                    <a:pt x="409" y="94"/>
                  </a:lnTo>
                  <a:lnTo>
                    <a:pt x="412" y="109"/>
                  </a:lnTo>
                  <a:lnTo>
                    <a:pt x="413" y="124"/>
                  </a:lnTo>
                  <a:lnTo>
                    <a:pt x="412" y="139"/>
                  </a:lnTo>
                  <a:lnTo>
                    <a:pt x="409" y="155"/>
                  </a:lnTo>
                  <a:lnTo>
                    <a:pt x="402" y="169"/>
                  </a:lnTo>
                  <a:lnTo>
                    <a:pt x="398" y="183"/>
                  </a:lnTo>
                  <a:lnTo>
                    <a:pt x="394" y="198"/>
                  </a:lnTo>
                  <a:lnTo>
                    <a:pt x="390" y="213"/>
                  </a:lnTo>
                  <a:lnTo>
                    <a:pt x="385" y="226"/>
                  </a:lnTo>
                  <a:lnTo>
                    <a:pt x="379" y="239"/>
                  </a:lnTo>
                  <a:lnTo>
                    <a:pt x="372" y="250"/>
                  </a:lnTo>
                  <a:lnTo>
                    <a:pt x="363" y="259"/>
                  </a:lnTo>
                  <a:lnTo>
                    <a:pt x="353" y="265"/>
                  </a:lnTo>
                  <a:lnTo>
                    <a:pt x="355" y="293"/>
                  </a:lnTo>
                  <a:lnTo>
                    <a:pt x="391" y="305"/>
                  </a:lnTo>
                  <a:lnTo>
                    <a:pt x="425" y="315"/>
                  </a:lnTo>
                  <a:lnTo>
                    <a:pt x="454" y="324"/>
                  </a:lnTo>
                  <a:lnTo>
                    <a:pt x="480" y="331"/>
                  </a:lnTo>
                  <a:lnTo>
                    <a:pt x="503" y="337"/>
                  </a:lnTo>
                  <a:lnTo>
                    <a:pt x="523" y="341"/>
                  </a:lnTo>
                  <a:lnTo>
                    <a:pt x="540" y="345"/>
                  </a:lnTo>
                  <a:lnTo>
                    <a:pt x="554" y="348"/>
                  </a:lnTo>
                  <a:lnTo>
                    <a:pt x="566" y="351"/>
                  </a:lnTo>
                  <a:lnTo>
                    <a:pt x="577" y="354"/>
                  </a:lnTo>
                  <a:lnTo>
                    <a:pt x="584" y="356"/>
                  </a:lnTo>
                  <a:lnTo>
                    <a:pt x="591" y="359"/>
                  </a:lnTo>
                  <a:lnTo>
                    <a:pt x="596" y="362"/>
                  </a:lnTo>
                  <a:lnTo>
                    <a:pt x="599" y="366"/>
                  </a:lnTo>
                  <a:lnTo>
                    <a:pt x="603" y="370"/>
                  </a:lnTo>
                  <a:lnTo>
                    <a:pt x="605" y="376"/>
                  </a:lnTo>
                  <a:lnTo>
                    <a:pt x="611" y="392"/>
                  </a:lnTo>
                  <a:lnTo>
                    <a:pt x="617" y="408"/>
                  </a:lnTo>
                  <a:lnTo>
                    <a:pt x="624" y="423"/>
                  </a:lnTo>
                  <a:lnTo>
                    <a:pt x="631" y="439"/>
                  </a:lnTo>
                  <a:lnTo>
                    <a:pt x="638" y="455"/>
                  </a:lnTo>
                  <a:lnTo>
                    <a:pt x="645" y="470"/>
                  </a:lnTo>
                  <a:lnTo>
                    <a:pt x="652" y="486"/>
                  </a:lnTo>
                  <a:lnTo>
                    <a:pt x="659" y="502"/>
                  </a:lnTo>
                  <a:lnTo>
                    <a:pt x="666" y="517"/>
                  </a:lnTo>
                  <a:lnTo>
                    <a:pt x="672" y="534"/>
                  </a:lnTo>
                  <a:lnTo>
                    <a:pt x="678" y="550"/>
                  </a:lnTo>
                  <a:lnTo>
                    <a:pt x="683" y="566"/>
                  </a:lnTo>
                  <a:lnTo>
                    <a:pt x="688" y="583"/>
                  </a:lnTo>
                  <a:lnTo>
                    <a:pt x="692" y="599"/>
                  </a:lnTo>
                  <a:lnTo>
                    <a:pt x="695" y="617"/>
                  </a:lnTo>
                  <a:lnTo>
                    <a:pt x="697" y="634"/>
                  </a:lnTo>
                  <a:lnTo>
                    <a:pt x="697" y="639"/>
                  </a:lnTo>
                  <a:lnTo>
                    <a:pt x="694" y="644"/>
                  </a:lnTo>
                  <a:lnTo>
                    <a:pt x="689" y="648"/>
                  </a:lnTo>
                  <a:lnTo>
                    <a:pt x="683" y="653"/>
                  </a:lnTo>
                  <a:lnTo>
                    <a:pt x="676" y="658"/>
                  </a:lnTo>
                  <a:lnTo>
                    <a:pt x="669" y="662"/>
                  </a:lnTo>
                  <a:lnTo>
                    <a:pt x="662" y="665"/>
                  </a:lnTo>
                  <a:lnTo>
                    <a:pt x="654" y="668"/>
                  </a:lnTo>
                  <a:lnTo>
                    <a:pt x="645" y="603"/>
                  </a:lnTo>
                  <a:lnTo>
                    <a:pt x="267" y="603"/>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50" name="Freeform 142"/>
            <p:cNvSpPr>
              <a:spLocks/>
            </p:cNvSpPr>
            <p:nvPr/>
          </p:nvSpPr>
          <p:spPr bwMode="auto">
            <a:xfrm>
              <a:off x="4152" y="2835"/>
              <a:ext cx="133" cy="263"/>
            </a:xfrm>
            <a:custGeom>
              <a:avLst/>
              <a:gdLst/>
              <a:ahLst/>
              <a:cxnLst>
                <a:cxn ang="0">
                  <a:pos x="0" y="115"/>
                </a:cxn>
                <a:cxn ang="0">
                  <a:pos x="0" y="115"/>
                </a:cxn>
                <a:cxn ang="0">
                  <a:pos x="0" y="104"/>
                </a:cxn>
                <a:cxn ang="0">
                  <a:pos x="0" y="94"/>
                </a:cxn>
                <a:cxn ang="0">
                  <a:pos x="1" y="82"/>
                </a:cxn>
                <a:cxn ang="0">
                  <a:pos x="2" y="70"/>
                </a:cxn>
                <a:cxn ang="0">
                  <a:pos x="4" y="58"/>
                </a:cxn>
                <a:cxn ang="0">
                  <a:pos x="6" y="47"/>
                </a:cxn>
                <a:cxn ang="0">
                  <a:pos x="8" y="36"/>
                </a:cxn>
                <a:cxn ang="0">
                  <a:pos x="12" y="26"/>
                </a:cxn>
                <a:cxn ang="0">
                  <a:pos x="13" y="22"/>
                </a:cxn>
                <a:cxn ang="0">
                  <a:pos x="15" y="19"/>
                </a:cxn>
                <a:cxn ang="0">
                  <a:pos x="16" y="16"/>
                </a:cxn>
                <a:cxn ang="0">
                  <a:pos x="17" y="14"/>
                </a:cxn>
                <a:cxn ang="0">
                  <a:pos x="19" y="11"/>
                </a:cxn>
                <a:cxn ang="0">
                  <a:pos x="21" y="8"/>
                </a:cxn>
                <a:cxn ang="0">
                  <a:pos x="22" y="4"/>
                </a:cxn>
                <a:cxn ang="0">
                  <a:pos x="24" y="0"/>
                </a:cxn>
                <a:cxn ang="0">
                  <a:pos x="31" y="2"/>
                </a:cxn>
                <a:cxn ang="0">
                  <a:pos x="38" y="5"/>
                </a:cxn>
                <a:cxn ang="0">
                  <a:pos x="44" y="9"/>
                </a:cxn>
                <a:cxn ang="0">
                  <a:pos x="50" y="15"/>
                </a:cxn>
                <a:cxn ang="0">
                  <a:pos x="56" y="23"/>
                </a:cxn>
                <a:cxn ang="0">
                  <a:pos x="61" y="31"/>
                </a:cxn>
                <a:cxn ang="0">
                  <a:pos x="66" y="41"/>
                </a:cxn>
                <a:cxn ang="0">
                  <a:pos x="70" y="50"/>
                </a:cxn>
                <a:cxn ang="0">
                  <a:pos x="75" y="60"/>
                </a:cxn>
                <a:cxn ang="0">
                  <a:pos x="79" y="70"/>
                </a:cxn>
                <a:cxn ang="0">
                  <a:pos x="83" y="80"/>
                </a:cxn>
                <a:cxn ang="0">
                  <a:pos x="87" y="89"/>
                </a:cxn>
                <a:cxn ang="0">
                  <a:pos x="91" y="97"/>
                </a:cxn>
                <a:cxn ang="0">
                  <a:pos x="95" y="104"/>
                </a:cxn>
                <a:cxn ang="0">
                  <a:pos x="98" y="110"/>
                </a:cxn>
                <a:cxn ang="0">
                  <a:pos x="102" y="115"/>
                </a:cxn>
                <a:cxn ang="0">
                  <a:pos x="0" y="115"/>
                </a:cxn>
              </a:cxnLst>
              <a:rect l="0" t="0" r="r" b="b"/>
              <a:pathLst>
                <a:path w="103" h="116">
                  <a:moveTo>
                    <a:pt x="0" y="115"/>
                  </a:moveTo>
                  <a:lnTo>
                    <a:pt x="0" y="115"/>
                  </a:lnTo>
                  <a:lnTo>
                    <a:pt x="0" y="104"/>
                  </a:lnTo>
                  <a:lnTo>
                    <a:pt x="0" y="94"/>
                  </a:lnTo>
                  <a:lnTo>
                    <a:pt x="1" y="82"/>
                  </a:lnTo>
                  <a:lnTo>
                    <a:pt x="2" y="70"/>
                  </a:lnTo>
                  <a:lnTo>
                    <a:pt x="4" y="58"/>
                  </a:lnTo>
                  <a:lnTo>
                    <a:pt x="6" y="47"/>
                  </a:lnTo>
                  <a:lnTo>
                    <a:pt x="8" y="36"/>
                  </a:lnTo>
                  <a:lnTo>
                    <a:pt x="12" y="26"/>
                  </a:lnTo>
                  <a:lnTo>
                    <a:pt x="13" y="22"/>
                  </a:lnTo>
                  <a:lnTo>
                    <a:pt x="15" y="19"/>
                  </a:lnTo>
                  <a:lnTo>
                    <a:pt x="16" y="16"/>
                  </a:lnTo>
                  <a:lnTo>
                    <a:pt x="17" y="14"/>
                  </a:lnTo>
                  <a:lnTo>
                    <a:pt x="19" y="11"/>
                  </a:lnTo>
                  <a:lnTo>
                    <a:pt x="21" y="8"/>
                  </a:lnTo>
                  <a:lnTo>
                    <a:pt x="22" y="4"/>
                  </a:lnTo>
                  <a:lnTo>
                    <a:pt x="24" y="0"/>
                  </a:lnTo>
                  <a:lnTo>
                    <a:pt x="31" y="2"/>
                  </a:lnTo>
                  <a:lnTo>
                    <a:pt x="38" y="5"/>
                  </a:lnTo>
                  <a:lnTo>
                    <a:pt x="44" y="9"/>
                  </a:lnTo>
                  <a:lnTo>
                    <a:pt x="50" y="15"/>
                  </a:lnTo>
                  <a:lnTo>
                    <a:pt x="56" y="23"/>
                  </a:lnTo>
                  <a:lnTo>
                    <a:pt x="61" y="31"/>
                  </a:lnTo>
                  <a:lnTo>
                    <a:pt x="66" y="41"/>
                  </a:lnTo>
                  <a:lnTo>
                    <a:pt x="70" y="50"/>
                  </a:lnTo>
                  <a:lnTo>
                    <a:pt x="75" y="60"/>
                  </a:lnTo>
                  <a:lnTo>
                    <a:pt x="79" y="70"/>
                  </a:lnTo>
                  <a:lnTo>
                    <a:pt x="83" y="80"/>
                  </a:lnTo>
                  <a:lnTo>
                    <a:pt x="87" y="89"/>
                  </a:lnTo>
                  <a:lnTo>
                    <a:pt x="91" y="97"/>
                  </a:lnTo>
                  <a:lnTo>
                    <a:pt x="95" y="104"/>
                  </a:lnTo>
                  <a:lnTo>
                    <a:pt x="98" y="110"/>
                  </a:lnTo>
                  <a:lnTo>
                    <a:pt x="102" y="115"/>
                  </a:lnTo>
                  <a:lnTo>
                    <a:pt x="0" y="115"/>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51" name="Freeform 143"/>
            <p:cNvSpPr>
              <a:spLocks/>
            </p:cNvSpPr>
            <p:nvPr/>
          </p:nvSpPr>
          <p:spPr bwMode="auto">
            <a:xfrm>
              <a:off x="3871" y="2516"/>
              <a:ext cx="133" cy="263"/>
            </a:xfrm>
            <a:custGeom>
              <a:avLst/>
              <a:gdLst/>
              <a:ahLst/>
              <a:cxnLst>
                <a:cxn ang="0">
                  <a:pos x="0" y="90"/>
                </a:cxn>
                <a:cxn ang="0">
                  <a:pos x="0" y="74"/>
                </a:cxn>
                <a:cxn ang="0">
                  <a:pos x="13" y="73"/>
                </a:cxn>
                <a:cxn ang="0">
                  <a:pos x="24" y="74"/>
                </a:cxn>
                <a:cxn ang="0">
                  <a:pos x="35" y="75"/>
                </a:cxn>
                <a:cxn ang="0">
                  <a:pos x="45" y="77"/>
                </a:cxn>
                <a:cxn ang="0">
                  <a:pos x="54" y="79"/>
                </a:cxn>
                <a:cxn ang="0">
                  <a:pos x="64" y="80"/>
                </a:cxn>
                <a:cxn ang="0">
                  <a:pos x="72" y="82"/>
                </a:cxn>
                <a:cxn ang="0">
                  <a:pos x="80" y="83"/>
                </a:cxn>
                <a:cxn ang="0">
                  <a:pos x="89" y="83"/>
                </a:cxn>
                <a:cxn ang="0">
                  <a:pos x="97" y="82"/>
                </a:cxn>
                <a:cxn ang="0">
                  <a:pos x="104" y="80"/>
                </a:cxn>
                <a:cxn ang="0">
                  <a:pos x="112" y="75"/>
                </a:cxn>
                <a:cxn ang="0">
                  <a:pos x="119" y="70"/>
                </a:cxn>
                <a:cxn ang="0">
                  <a:pos x="127" y="63"/>
                </a:cxn>
                <a:cxn ang="0">
                  <a:pos x="134" y="53"/>
                </a:cxn>
                <a:cxn ang="0">
                  <a:pos x="143" y="41"/>
                </a:cxn>
                <a:cxn ang="0">
                  <a:pos x="144" y="39"/>
                </a:cxn>
                <a:cxn ang="0">
                  <a:pos x="148" y="35"/>
                </a:cxn>
                <a:cxn ang="0">
                  <a:pos x="152" y="28"/>
                </a:cxn>
                <a:cxn ang="0">
                  <a:pos x="159" y="20"/>
                </a:cxn>
                <a:cxn ang="0">
                  <a:pos x="164" y="13"/>
                </a:cxn>
                <a:cxn ang="0">
                  <a:pos x="170" y="7"/>
                </a:cxn>
                <a:cxn ang="0">
                  <a:pos x="175" y="2"/>
                </a:cxn>
                <a:cxn ang="0">
                  <a:pos x="178" y="0"/>
                </a:cxn>
                <a:cxn ang="0">
                  <a:pos x="175" y="8"/>
                </a:cxn>
                <a:cxn ang="0">
                  <a:pos x="172" y="16"/>
                </a:cxn>
                <a:cxn ang="0">
                  <a:pos x="170" y="25"/>
                </a:cxn>
                <a:cxn ang="0">
                  <a:pos x="167" y="34"/>
                </a:cxn>
                <a:cxn ang="0">
                  <a:pos x="165" y="41"/>
                </a:cxn>
                <a:cxn ang="0">
                  <a:pos x="162" y="49"/>
                </a:cxn>
                <a:cxn ang="0">
                  <a:pos x="160" y="56"/>
                </a:cxn>
                <a:cxn ang="0">
                  <a:pos x="157" y="63"/>
                </a:cxn>
                <a:cxn ang="0">
                  <a:pos x="154" y="67"/>
                </a:cxn>
                <a:cxn ang="0">
                  <a:pos x="152" y="70"/>
                </a:cxn>
                <a:cxn ang="0">
                  <a:pos x="150" y="73"/>
                </a:cxn>
                <a:cxn ang="0">
                  <a:pos x="147" y="77"/>
                </a:cxn>
                <a:cxn ang="0">
                  <a:pos x="143" y="80"/>
                </a:cxn>
                <a:cxn ang="0">
                  <a:pos x="139" y="83"/>
                </a:cxn>
                <a:cxn ang="0">
                  <a:pos x="135" y="86"/>
                </a:cxn>
                <a:cxn ang="0">
                  <a:pos x="130" y="90"/>
                </a:cxn>
                <a:cxn ang="0">
                  <a:pos x="0" y="90"/>
                </a:cxn>
              </a:cxnLst>
              <a:rect l="0" t="0" r="r" b="b"/>
              <a:pathLst>
                <a:path w="179" h="91">
                  <a:moveTo>
                    <a:pt x="0" y="90"/>
                  </a:moveTo>
                  <a:lnTo>
                    <a:pt x="0" y="74"/>
                  </a:lnTo>
                  <a:lnTo>
                    <a:pt x="13" y="73"/>
                  </a:lnTo>
                  <a:lnTo>
                    <a:pt x="24" y="74"/>
                  </a:lnTo>
                  <a:lnTo>
                    <a:pt x="35" y="75"/>
                  </a:lnTo>
                  <a:lnTo>
                    <a:pt x="45" y="77"/>
                  </a:lnTo>
                  <a:lnTo>
                    <a:pt x="54" y="79"/>
                  </a:lnTo>
                  <a:lnTo>
                    <a:pt x="64" y="80"/>
                  </a:lnTo>
                  <a:lnTo>
                    <a:pt x="72" y="82"/>
                  </a:lnTo>
                  <a:lnTo>
                    <a:pt x="80" y="83"/>
                  </a:lnTo>
                  <a:lnTo>
                    <a:pt x="89" y="83"/>
                  </a:lnTo>
                  <a:lnTo>
                    <a:pt x="97" y="82"/>
                  </a:lnTo>
                  <a:lnTo>
                    <a:pt x="104" y="80"/>
                  </a:lnTo>
                  <a:lnTo>
                    <a:pt x="112" y="75"/>
                  </a:lnTo>
                  <a:lnTo>
                    <a:pt x="119" y="70"/>
                  </a:lnTo>
                  <a:lnTo>
                    <a:pt x="127" y="63"/>
                  </a:lnTo>
                  <a:lnTo>
                    <a:pt x="134" y="53"/>
                  </a:lnTo>
                  <a:lnTo>
                    <a:pt x="143" y="41"/>
                  </a:lnTo>
                  <a:lnTo>
                    <a:pt x="144" y="39"/>
                  </a:lnTo>
                  <a:lnTo>
                    <a:pt x="148" y="35"/>
                  </a:lnTo>
                  <a:lnTo>
                    <a:pt x="152" y="28"/>
                  </a:lnTo>
                  <a:lnTo>
                    <a:pt x="159" y="20"/>
                  </a:lnTo>
                  <a:lnTo>
                    <a:pt x="164" y="13"/>
                  </a:lnTo>
                  <a:lnTo>
                    <a:pt x="170" y="7"/>
                  </a:lnTo>
                  <a:lnTo>
                    <a:pt x="175" y="2"/>
                  </a:lnTo>
                  <a:lnTo>
                    <a:pt x="178" y="0"/>
                  </a:lnTo>
                  <a:lnTo>
                    <a:pt x="175" y="8"/>
                  </a:lnTo>
                  <a:lnTo>
                    <a:pt x="172" y="16"/>
                  </a:lnTo>
                  <a:lnTo>
                    <a:pt x="170" y="25"/>
                  </a:lnTo>
                  <a:lnTo>
                    <a:pt x="167" y="34"/>
                  </a:lnTo>
                  <a:lnTo>
                    <a:pt x="165" y="41"/>
                  </a:lnTo>
                  <a:lnTo>
                    <a:pt x="162" y="49"/>
                  </a:lnTo>
                  <a:lnTo>
                    <a:pt x="160" y="56"/>
                  </a:lnTo>
                  <a:lnTo>
                    <a:pt x="157" y="63"/>
                  </a:lnTo>
                  <a:lnTo>
                    <a:pt x="154" y="67"/>
                  </a:lnTo>
                  <a:lnTo>
                    <a:pt x="152" y="70"/>
                  </a:lnTo>
                  <a:lnTo>
                    <a:pt x="150" y="73"/>
                  </a:lnTo>
                  <a:lnTo>
                    <a:pt x="147" y="77"/>
                  </a:lnTo>
                  <a:lnTo>
                    <a:pt x="143" y="80"/>
                  </a:lnTo>
                  <a:lnTo>
                    <a:pt x="139" y="83"/>
                  </a:lnTo>
                  <a:lnTo>
                    <a:pt x="135" y="86"/>
                  </a:lnTo>
                  <a:lnTo>
                    <a:pt x="130" y="90"/>
                  </a:lnTo>
                  <a:lnTo>
                    <a:pt x="0" y="90"/>
                  </a:lnTo>
                </a:path>
              </a:pathLst>
            </a:custGeom>
            <a:solidFill>
              <a:srgbClr val="FCEFD6"/>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52" name="Freeform 144"/>
            <p:cNvSpPr>
              <a:spLocks/>
            </p:cNvSpPr>
            <p:nvPr/>
          </p:nvSpPr>
          <p:spPr bwMode="auto">
            <a:xfrm>
              <a:off x="3871" y="2516"/>
              <a:ext cx="133" cy="263"/>
            </a:xfrm>
            <a:custGeom>
              <a:avLst/>
              <a:gdLst/>
              <a:ahLst/>
              <a:cxnLst>
                <a:cxn ang="0">
                  <a:pos x="0" y="96"/>
                </a:cxn>
                <a:cxn ang="0">
                  <a:pos x="0" y="79"/>
                </a:cxn>
                <a:cxn ang="0">
                  <a:pos x="13" y="78"/>
                </a:cxn>
                <a:cxn ang="0">
                  <a:pos x="25" y="79"/>
                </a:cxn>
                <a:cxn ang="0">
                  <a:pos x="36" y="80"/>
                </a:cxn>
                <a:cxn ang="0">
                  <a:pos x="46" y="82"/>
                </a:cxn>
                <a:cxn ang="0">
                  <a:pos x="56" y="84"/>
                </a:cxn>
                <a:cxn ang="0">
                  <a:pos x="66" y="85"/>
                </a:cxn>
                <a:cxn ang="0">
                  <a:pos x="74" y="87"/>
                </a:cxn>
                <a:cxn ang="0">
                  <a:pos x="83" y="88"/>
                </a:cxn>
                <a:cxn ang="0">
                  <a:pos x="92" y="88"/>
                </a:cxn>
                <a:cxn ang="0">
                  <a:pos x="100" y="87"/>
                </a:cxn>
                <a:cxn ang="0">
                  <a:pos x="108" y="85"/>
                </a:cxn>
                <a:cxn ang="0">
                  <a:pos x="116" y="80"/>
                </a:cxn>
                <a:cxn ang="0">
                  <a:pos x="123" y="75"/>
                </a:cxn>
                <a:cxn ang="0">
                  <a:pos x="131" y="67"/>
                </a:cxn>
                <a:cxn ang="0">
                  <a:pos x="139" y="56"/>
                </a:cxn>
                <a:cxn ang="0">
                  <a:pos x="148" y="44"/>
                </a:cxn>
                <a:cxn ang="0">
                  <a:pos x="149" y="42"/>
                </a:cxn>
                <a:cxn ang="0">
                  <a:pos x="153" y="37"/>
                </a:cxn>
                <a:cxn ang="0">
                  <a:pos x="157" y="30"/>
                </a:cxn>
                <a:cxn ang="0">
                  <a:pos x="164" y="21"/>
                </a:cxn>
                <a:cxn ang="0">
                  <a:pos x="170" y="14"/>
                </a:cxn>
                <a:cxn ang="0">
                  <a:pos x="176" y="7"/>
                </a:cxn>
                <a:cxn ang="0">
                  <a:pos x="181" y="2"/>
                </a:cxn>
                <a:cxn ang="0">
                  <a:pos x="184" y="0"/>
                </a:cxn>
                <a:cxn ang="0">
                  <a:pos x="181" y="9"/>
                </a:cxn>
                <a:cxn ang="0">
                  <a:pos x="178" y="17"/>
                </a:cxn>
                <a:cxn ang="0">
                  <a:pos x="176" y="27"/>
                </a:cxn>
                <a:cxn ang="0">
                  <a:pos x="173" y="36"/>
                </a:cxn>
                <a:cxn ang="0">
                  <a:pos x="171" y="44"/>
                </a:cxn>
                <a:cxn ang="0">
                  <a:pos x="167" y="52"/>
                </a:cxn>
                <a:cxn ang="0">
                  <a:pos x="165" y="60"/>
                </a:cxn>
                <a:cxn ang="0">
                  <a:pos x="162" y="67"/>
                </a:cxn>
                <a:cxn ang="0">
                  <a:pos x="159" y="71"/>
                </a:cxn>
                <a:cxn ang="0">
                  <a:pos x="157" y="75"/>
                </a:cxn>
                <a:cxn ang="0">
                  <a:pos x="155" y="78"/>
                </a:cxn>
                <a:cxn ang="0">
                  <a:pos x="152" y="82"/>
                </a:cxn>
                <a:cxn ang="0">
                  <a:pos x="148" y="85"/>
                </a:cxn>
                <a:cxn ang="0">
                  <a:pos x="144" y="89"/>
                </a:cxn>
                <a:cxn ang="0">
                  <a:pos x="140" y="92"/>
                </a:cxn>
                <a:cxn ang="0">
                  <a:pos x="134" y="96"/>
                </a:cxn>
                <a:cxn ang="0">
                  <a:pos x="0" y="96"/>
                </a:cxn>
              </a:cxnLst>
              <a:rect l="0" t="0" r="r" b="b"/>
              <a:pathLst>
                <a:path w="185" h="97">
                  <a:moveTo>
                    <a:pt x="0" y="96"/>
                  </a:moveTo>
                  <a:lnTo>
                    <a:pt x="0" y="79"/>
                  </a:lnTo>
                  <a:lnTo>
                    <a:pt x="13" y="78"/>
                  </a:lnTo>
                  <a:lnTo>
                    <a:pt x="25" y="79"/>
                  </a:lnTo>
                  <a:lnTo>
                    <a:pt x="36" y="80"/>
                  </a:lnTo>
                  <a:lnTo>
                    <a:pt x="46" y="82"/>
                  </a:lnTo>
                  <a:lnTo>
                    <a:pt x="56" y="84"/>
                  </a:lnTo>
                  <a:lnTo>
                    <a:pt x="66" y="85"/>
                  </a:lnTo>
                  <a:lnTo>
                    <a:pt x="74" y="87"/>
                  </a:lnTo>
                  <a:lnTo>
                    <a:pt x="83" y="88"/>
                  </a:lnTo>
                  <a:lnTo>
                    <a:pt x="92" y="88"/>
                  </a:lnTo>
                  <a:lnTo>
                    <a:pt x="100" y="87"/>
                  </a:lnTo>
                  <a:lnTo>
                    <a:pt x="108" y="85"/>
                  </a:lnTo>
                  <a:lnTo>
                    <a:pt x="116" y="80"/>
                  </a:lnTo>
                  <a:lnTo>
                    <a:pt x="123" y="75"/>
                  </a:lnTo>
                  <a:lnTo>
                    <a:pt x="131" y="67"/>
                  </a:lnTo>
                  <a:lnTo>
                    <a:pt x="139" y="56"/>
                  </a:lnTo>
                  <a:lnTo>
                    <a:pt x="148" y="44"/>
                  </a:lnTo>
                  <a:lnTo>
                    <a:pt x="149" y="42"/>
                  </a:lnTo>
                  <a:lnTo>
                    <a:pt x="153" y="37"/>
                  </a:lnTo>
                  <a:lnTo>
                    <a:pt x="157" y="30"/>
                  </a:lnTo>
                  <a:lnTo>
                    <a:pt x="164" y="21"/>
                  </a:lnTo>
                  <a:lnTo>
                    <a:pt x="170" y="14"/>
                  </a:lnTo>
                  <a:lnTo>
                    <a:pt x="176" y="7"/>
                  </a:lnTo>
                  <a:lnTo>
                    <a:pt x="181" y="2"/>
                  </a:lnTo>
                  <a:lnTo>
                    <a:pt x="184" y="0"/>
                  </a:lnTo>
                  <a:lnTo>
                    <a:pt x="181" y="9"/>
                  </a:lnTo>
                  <a:lnTo>
                    <a:pt x="178" y="17"/>
                  </a:lnTo>
                  <a:lnTo>
                    <a:pt x="176" y="27"/>
                  </a:lnTo>
                  <a:lnTo>
                    <a:pt x="173" y="36"/>
                  </a:lnTo>
                  <a:lnTo>
                    <a:pt x="171" y="44"/>
                  </a:lnTo>
                  <a:lnTo>
                    <a:pt x="167" y="52"/>
                  </a:lnTo>
                  <a:lnTo>
                    <a:pt x="165" y="60"/>
                  </a:lnTo>
                  <a:lnTo>
                    <a:pt x="162" y="67"/>
                  </a:lnTo>
                  <a:lnTo>
                    <a:pt x="159" y="71"/>
                  </a:lnTo>
                  <a:lnTo>
                    <a:pt x="157" y="75"/>
                  </a:lnTo>
                  <a:lnTo>
                    <a:pt x="155" y="78"/>
                  </a:lnTo>
                  <a:lnTo>
                    <a:pt x="152" y="82"/>
                  </a:lnTo>
                  <a:lnTo>
                    <a:pt x="148" y="85"/>
                  </a:lnTo>
                  <a:lnTo>
                    <a:pt x="144" y="89"/>
                  </a:lnTo>
                  <a:lnTo>
                    <a:pt x="140" y="92"/>
                  </a:lnTo>
                  <a:lnTo>
                    <a:pt x="134" y="96"/>
                  </a:lnTo>
                  <a:lnTo>
                    <a:pt x="0" y="96"/>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53" name="Freeform 145"/>
            <p:cNvSpPr>
              <a:spLocks/>
            </p:cNvSpPr>
            <p:nvPr/>
          </p:nvSpPr>
          <p:spPr bwMode="auto">
            <a:xfrm>
              <a:off x="3865" y="2612"/>
              <a:ext cx="133" cy="263"/>
            </a:xfrm>
            <a:custGeom>
              <a:avLst/>
              <a:gdLst/>
              <a:ahLst/>
              <a:cxnLst>
                <a:cxn ang="0">
                  <a:pos x="0" y="19"/>
                </a:cxn>
                <a:cxn ang="0">
                  <a:pos x="0" y="17"/>
                </a:cxn>
                <a:cxn ang="0">
                  <a:pos x="0" y="13"/>
                </a:cxn>
                <a:cxn ang="0">
                  <a:pos x="0" y="11"/>
                </a:cxn>
                <a:cxn ang="0">
                  <a:pos x="0" y="9"/>
                </a:cxn>
                <a:cxn ang="0">
                  <a:pos x="0" y="6"/>
                </a:cxn>
                <a:cxn ang="0">
                  <a:pos x="1" y="4"/>
                </a:cxn>
                <a:cxn ang="0">
                  <a:pos x="2" y="2"/>
                </a:cxn>
                <a:cxn ang="0">
                  <a:pos x="4" y="0"/>
                </a:cxn>
                <a:cxn ang="0">
                  <a:pos x="9" y="0"/>
                </a:cxn>
                <a:cxn ang="0">
                  <a:pos x="13" y="0"/>
                </a:cxn>
                <a:cxn ang="0">
                  <a:pos x="20" y="0"/>
                </a:cxn>
                <a:cxn ang="0">
                  <a:pos x="29" y="0"/>
                </a:cxn>
                <a:cxn ang="0">
                  <a:pos x="37" y="0"/>
                </a:cxn>
                <a:cxn ang="0">
                  <a:pos x="47" y="0"/>
                </a:cxn>
                <a:cxn ang="0">
                  <a:pos x="57" y="0"/>
                </a:cxn>
                <a:cxn ang="0">
                  <a:pos x="67" y="0"/>
                </a:cxn>
                <a:cxn ang="0">
                  <a:pos x="78" y="0"/>
                </a:cxn>
                <a:cxn ang="0">
                  <a:pos x="87" y="0"/>
                </a:cxn>
                <a:cxn ang="0">
                  <a:pos x="97" y="0"/>
                </a:cxn>
                <a:cxn ang="0">
                  <a:pos x="107" y="0"/>
                </a:cxn>
                <a:cxn ang="0">
                  <a:pos x="115" y="0"/>
                </a:cxn>
                <a:cxn ang="0">
                  <a:pos x="123" y="0"/>
                </a:cxn>
                <a:cxn ang="0">
                  <a:pos x="129" y="0"/>
                </a:cxn>
                <a:cxn ang="0">
                  <a:pos x="134" y="0"/>
                </a:cxn>
                <a:cxn ang="0">
                  <a:pos x="135" y="2"/>
                </a:cxn>
                <a:cxn ang="0">
                  <a:pos x="136" y="4"/>
                </a:cxn>
                <a:cxn ang="0">
                  <a:pos x="136" y="7"/>
                </a:cxn>
                <a:cxn ang="0">
                  <a:pos x="137" y="9"/>
                </a:cxn>
                <a:cxn ang="0">
                  <a:pos x="137" y="12"/>
                </a:cxn>
                <a:cxn ang="0">
                  <a:pos x="137" y="15"/>
                </a:cxn>
                <a:cxn ang="0">
                  <a:pos x="137" y="18"/>
                </a:cxn>
                <a:cxn ang="0">
                  <a:pos x="137" y="22"/>
                </a:cxn>
                <a:cxn ang="0">
                  <a:pos x="128" y="20"/>
                </a:cxn>
                <a:cxn ang="0">
                  <a:pos x="120" y="18"/>
                </a:cxn>
                <a:cxn ang="0">
                  <a:pos x="111" y="17"/>
                </a:cxn>
                <a:cxn ang="0">
                  <a:pos x="103" y="15"/>
                </a:cxn>
                <a:cxn ang="0">
                  <a:pos x="94" y="14"/>
                </a:cxn>
                <a:cxn ang="0">
                  <a:pos x="85" y="13"/>
                </a:cxn>
                <a:cxn ang="0">
                  <a:pos x="76" y="12"/>
                </a:cxn>
                <a:cxn ang="0">
                  <a:pos x="67" y="12"/>
                </a:cxn>
                <a:cxn ang="0">
                  <a:pos x="58" y="11"/>
                </a:cxn>
                <a:cxn ang="0">
                  <a:pos x="50" y="11"/>
                </a:cxn>
                <a:cxn ang="0">
                  <a:pos x="41" y="12"/>
                </a:cxn>
                <a:cxn ang="0">
                  <a:pos x="33" y="13"/>
                </a:cxn>
                <a:cxn ang="0">
                  <a:pos x="24" y="13"/>
                </a:cxn>
                <a:cxn ang="0">
                  <a:pos x="16" y="15"/>
                </a:cxn>
                <a:cxn ang="0">
                  <a:pos x="8" y="17"/>
                </a:cxn>
                <a:cxn ang="0">
                  <a:pos x="0" y="19"/>
                </a:cxn>
              </a:cxnLst>
              <a:rect l="0" t="0" r="r" b="b"/>
              <a:pathLst>
                <a:path w="138" h="23">
                  <a:moveTo>
                    <a:pt x="0" y="19"/>
                  </a:moveTo>
                  <a:lnTo>
                    <a:pt x="0" y="17"/>
                  </a:lnTo>
                  <a:lnTo>
                    <a:pt x="0" y="13"/>
                  </a:lnTo>
                  <a:lnTo>
                    <a:pt x="0" y="11"/>
                  </a:lnTo>
                  <a:lnTo>
                    <a:pt x="0" y="9"/>
                  </a:lnTo>
                  <a:lnTo>
                    <a:pt x="0" y="6"/>
                  </a:lnTo>
                  <a:lnTo>
                    <a:pt x="1" y="4"/>
                  </a:lnTo>
                  <a:lnTo>
                    <a:pt x="2" y="2"/>
                  </a:lnTo>
                  <a:lnTo>
                    <a:pt x="4" y="0"/>
                  </a:lnTo>
                  <a:lnTo>
                    <a:pt x="9" y="0"/>
                  </a:lnTo>
                  <a:lnTo>
                    <a:pt x="13" y="0"/>
                  </a:lnTo>
                  <a:lnTo>
                    <a:pt x="20" y="0"/>
                  </a:lnTo>
                  <a:lnTo>
                    <a:pt x="29" y="0"/>
                  </a:lnTo>
                  <a:lnTo>
                    <a:pt x="37" y="0"/>
                  </a:lnTo>
                  <a:lnTo>
                    <a:pt x="47" y="0"/>
                  </a:lnTo>
                  <a:lnTo>
                    <a:pt x="57" y="0"/>
                  </a:lnTo>
                  <a:lnTo>
                    <a:pt x="67" y="0"/>
                  </a:lnTo>
                  <a:lnTo>
                    <a:pt x="78" y="0"/>
                  </a:lnTo>
                  <a:lnTo>
                    <a:pt x="87" y="0"/>
                  </a:lnTo>
                  <a:lnTo>
                    <a:pt x="97" y="0"/>
                  </a:lnTo>
                  <a:lnTo>
                    <a:pt x="107" y="0"/>
                  </a:lnTo>
                  <a:lnTo>
                    <a:pt x="115" y="0"/>
                  </a:lnTo>
                  <a:lnTo>
                    <a:pt x="123" y="0"/>
                  </a:lnTo>
                  <a:lnTo>
                    <a:pt x="129" y="0"/>
                  </a:lnTo>
                  <a:lnTo>
                    <a:pt x="134" y="0"/>
                  </a:lnTo>
                  <a:lnTo>
                    <a:pt x="135" y="2"/>
                  </a:lnTo>
                  <a:lnTo>
                    <a:pt x="136" y="4"/>
                  </a:lnTo>
                  <a:lnTo>
                    <a:pt x="136" y="7"/>
                  </a:lnTo>
                  <a:lnTo>
                    <a:pt x="137" y="9"/>
                  </a:lnTo>
                  <a:lnTo>
                    <a:pt x="137" y="12"/>
                  </a:lnTo>
                  <a:lnTo>
                    <a:pt x="137" y="15"/>
                  </a:lnTo>
                  <a:lnTo>
                    <a:pt x="137" y="18"/>
                  </a:lnTo>
                  <a:lnTo>
                    <a:pt x="137" y="22"/>
                  </a:lnTo>
                  <a:lnTo>
                    <a:pt x="128" y="20"/>
                  </a:lnTo>
                  <a:lnTo>
                    <a:pt x="120" y="18"/>
                  </a:lnTo>
                  <a:lnTo>
                    <a:pt x="111" y="17"/>
                  </a:lnTo>
                  <a:lnTo>
                    <a:pt x="103" y="15"/>
                  </a:lnTo>
                  <a:lnTo>
                    <a:pt x="94" y="14"/>
                  </a:lnTo>
                  <a:lnTo>
                    <a:pt x="85" y="13"/>
                  </a:lnTo>
                  <a:lnTo>
                    <a:pt x="76" y="12"/>
                  </a:lnTo>
                  <a:lnTo>
                    <a:pt x="67" y="12"/>
                  </a:lnTo>
                  <a:lnTo>
                    <a:pt x="58" y="11"/>
                  </a:lnTo>
                  <a:lnTo>
                    <a:pt x="50" y="11"/>
                  </a:lnTo>
                  <a:lnTo>
                    <a:pt x="41" y="12"/>
                  </a:lnTo>
                  <a:lnTo>
                    <a:pt x="33" y="13"/>
                  </a:lnTo>
                  <a:lnTo>
                    <a:pt x="24" y="13"/>
                  </a:lnTo>
                  <a:lnTo>
                    <a:pt x="16" y="15"/>
                  </a:lnTo>
                  <a:lnTo>
                    <a:pt x="8" y="17"/>
                  </a:lnTo>
                  <a:lnTo>
                    <a:pt x="0" y="19"/>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54" name="Freeform 146"/>
            <p:cNvSpPr>
              <a:spLocks/>
            </p:cNvSpPr>
            <p:nvPr/>
          </p:nvSpPr>
          <p:spPr bwMode="auto">
            <a:xfrm>
              <a:off x="3865" y="2612"/>
              <a:ext cx="133" cy="263"/>
            </a:xfrm>
            <a:custGeom>
              <a:avLst/>
              <a:gdLst/>
              <a:ahLst/>
              <a:cxnLst>
                <a:cxn ang="0">
                  <a:pos x="0" y="24"/>
                </a:cxn>
                <a:cxn ang="0">
                  <a:pos x="0" y="24"/>
                </a:cxn>
                <a:cxn ang="0">
                  <a:pos x="0" y="21"/>
                </a:cxn>
                <a:cxn ang="0">
                  <a:pos x="0" y="17"/>
                </a:cxn>
                <a:cxn ang="0">
                  <a:pos x="0" y="14"/>
                </a:cxn>
                <a:cxn ang="0">
                  <a:pos x="0" y="11"/>
                </a:cxn>
                <a:cxn ang="0">
                  <a:pos x="0" y="8"/>
                </a:cxn>
                <a:cxn ang="0">
                  <a:pos x="1" y="5"/>
                </a:cxn>
                <a:cxn ang="0">
                  <a:pos x="2" y="2"/>
                </a:cxn>
                <a:cxn ang="0">
                  <a:pos x="4" y="0"/>
                </a:cxn>
                <a:cxn ang="0">
                  <a:pos x="9" y="0"/>
                </a:cxn>
                <a:cxn ang="0">
                  <a:pos x="14" y="0"/>
                </a:cxn>
                <a:cxn ang="0">
                  <a:pos x="21" y="0"/>
                </a:cxn>
                <a:cxn ang="0">
                  <a:pos x="30" y="0"/>
                </a:cxn>
                <a:cxn ang="0">
                  <a:pos x="39" y="0"/>
                </a:cxn>
                <a:cxn ang="0">
                  <a:pos x="49" y="0"/>
                </a:cxn>
                <a:cxn ang="0">
                  <a:pos x="59" y="0"/>
                </a:cxn>
                <a:cxn ang="0">
                  <a:pos x="70" y="0"/>
                </a:cxn>
                <a:cxn ang="0">
                  <a:pos x="81" y="0"/>
                </a:cxn>
                <a:cxn ang="0">
                  <a:pos x="91" y="0"/>
                </a:cxn>
                <a:cxn ang="0">
                  <a:pos x="101" y="0"/>
                </a:cxn>
                <a:cxn ang="0">
                  <a:pos x="112" y="0"/>
                </a:cxn>
                <a:cxn ang="0">
                  <a:pos x="120" y="0"/>
                </a:cxn>
                <a:cxn ang="0">
                  <a:pos x="128" y="0"/>
                </a:cxn>
                <a:cxn ang="0">
                  <a:pos x="135" y="0"/>
                </a:cxn>
                <a:cxn ang="0">
                  <a:pos x="140" y="0"/>
                </a:cxn>
                <a:cxn ang="0">
                  <a:pos x="141" y="3"/>
                </a:cxn>
                <a:cxn ang="0">
                  <a:pos x="142" y="5"/>
                </a:cxn>
                <a:cxn ang="0">
                  <a:pos x="142" y="9"/>
                </a:cxn>
                <a:cxn ang="0">
                  <a:pos x="143" y="12"/>
                </a:cxn>
                <a:cxn ang="0">
                  <a:pos x="143" y="15"/>
                </a:cxn>
                <a:cxn ang="0">
                  <a:pos x="143" y="19"/>
                </a:cxn>
                <a:cxn ang="0">
                  <a:pos x="143" y="23"/>
                </a:cxn>
                <a:cxn ang="0">
                  <a:pos x="143" y="28"/>
                </a:cxn>
                <a:cxn ang="0">
                  <a:pos x="134" y="25"/>
                </a:cxn>
                <a:cxn ang="0">
                  <a:pos x="125" y="23"/>
                </a:cxn>
                <a:cxn ang="0">
                  <a:pos x="116" y="21"/>
                </a:cxn>
                <a:cxn ang="0">
                  <a:pos x="107" y="19"/>
                </a:cxn>
                <a:cxn ang="0">
                  <a:pos x="98" y="18"/>
                </a:cxn>
                <a:cxn ang="0">
                  <a:pos x="89" y="17"/>
                </a:cxn>
                <a:cxn ang="0">
                  <a:pos x="79" y="15"/>
                </a:cxn>
                <a:cxn ang="0">
                  <a:pos x="70" y="15"/>
                </a:cxn>
                <a:cxn ang="0">
                  <a:pos x="61" y="14"/>
                </a:cxn>
                <a:cxn ang="0">
                  <a:pos x="52" y="14"/>
                </a:cxn>
                <a:cxn ang="0">
                  <a:pos x="43" y="15"/>
                </a:cxn>
                <a:cxn ang="0">
                  <a:pos x="34" y="16"/>
                </a:cxn>
                <a:cxn ang="0">
                  <a:pos x="25" y="17"/>
                </a:cxn>
                <a:cxn ang="0">
                  <a:pos x="17" y="19"/>
                </a:cxn>
                <a:cxn ang="0">
                  <a:pos x="8" y="21"/>
                </a:cxn>
                <a:cxn ang="0">
                  <a:pos x="0" y="24"/>
                </a:cxn>
              </a:cxnLst>
              <a:rect l="0" t="0" r="r" b="b"/>
              <a:pathLst>
                <a:path w="144" h="29">
                  <a:moveTo>
                    <a:pt x="0" y="24"/>
                  </a:moveTo>
                  <a:lnTo>
                    <a:pt x="0" y="24"/>
                  </a:lnTo>
                  <a:lnTo>
                    <a:pt x="0" y="21"/>
                  </a:lnTo>
                  <a:lnTo>
                    <a:pt x="0" y="17"/>
                  </a:lnTo>
                  <a:lnTo>
                    <a:pt x="0" y="14"/>
                  </a:lnTo>
                  <a:lnTo>
                    <a:pt x="0" y="11"/>
                  </a:lnTo>
                  <a:lnTo>
                    <a:pt x="0" y="8"/>
                  </a:lnTo>
                  <a:lnTo>
                    <a:pt x="1" y="5"/>
                  </a:lnTo>
                  <a:lnTo>
                    <a:pt x="2" y="2"/>
                  </a:lnTo>
                  <a:lnTo>
                    <a:pt x="4" y="0"/>
                  </a:lnTo>
                  <a:lnTo>
                    <a:pt x="9" y="0"/>
                  </a:lnTo>
                  <a:lnTo>
                    <a:pt x="14" y="0"/>
                  </a:lnTo>
                  <a:lnTo>
                    <a:pt x="21" y="0"/>
                  </a:lnTo>
                  <a:lnTo>
                    <a:pt x="30" y="0"/>
                  </a:lnTo>
                  <a:lnTo>
                    <a:pt x="39" y="0"/>
                  </a:lnTo>
                  <a:lnTo>
                    <a:pt x="49" y="0"/>
                  </a:lnTo>
                  <a:lnTo>
                    <a:pt x="59" y="0"/>
                  </a:lnTo>
                  <a:lnTo>
                    <a:pt x="70" y="0"/>
                  </a:lnTo>
                  <a:lnTo>
                    <a:pt x="81" y="0"/>
                  </a:lnTo>
                  <a:lnTo>
                    <a:pt x="91" y="0"/>
                  </a:lnTo>
                  <a:lnTo>
                    <a:pt x="101" y="0"/>
                  </a:lnTo>
                  <a:lnTo>
                    <a:pt x="112" y="0"/>
                  </a:lnTo>
                  <a:lnTo>
                    <a:pt x="120" y="0"/>
                  </a:lnTo>
                  <a:lnTo>
                    <a:pt x="128" y="0"/>
                  </a:lnTo>
                  <a:lnTo>
                    <a:pt x="135" y="0"/>
                  </a:lnTo>
                  <a:lnTo>
                    <a:pt x="140" y="0"/>
                  </a:lnTo>
                  <a:lnTo>
                    <a:pt x="141" y="3"/>
                  </a:lnTo>
                  <a:lnTo>
                    <a:pt x="142" y="5"/>
                  </a:lnTo>
                  <a:lnTo>
                    <a:pt x="142" y="9"/>
                  </a:lnTo>
                  <a:lnTo>
                    <a:pt x="143" y="12"/>
                  </a:lnTo>
                  <a:lnTo>
                    <a:pt x="143" y="15"/>
                  </a:lnTo>
                  <a:lnTo>
                    <a:pt x="143" y="19"/>
                  </a:lnTo>
                  <a:lnTo>
                    <a:pt x="143" y="23"/>
                  </a:lnTo>
                  <a:lnTo>
                    <a:pt x="143" y="28"/>
                  </a:lnTo>
                  <a:lnTo>
                    <a:pt x="134" y="25"/>
                  </a:lnTo>
                  <a:lnTo>
                    <a:pt x="125" y="23"/>
                  </a:lnTo>
                  <a:lnTo>
                    <a:pt x="116" y="21"/>
                  </a:lnTo>
                  <a:lnTo>
                    <a:pt x="107" y="19"/>
                  </a:lnTo>
                  <a:lnTo>
                    <a:pt x="98" y="18"/>
                  </a:lnTo>
                  <a:lnTo>
                    <a:pt x="89" y="17"/>
                  </a:lnTo>
                  <a:lnTo>
                    <a:pt x="79" y="15"/>
                  </a:lnTo>
                  <a:lnTo>
                    <a:pt x="70" y="15"/>
                  </a:lnTo>
                  <a:lnTo>
                    <a:pt x="61" y="14"/>
                  </a:lnTo>
                  <a:lnTo>
                    <a:pt x="52" y="14"/>
                  </a:lnTo>
                  <a:lnTo>
                    <a:pt x="43" y="15"/>
                  </a:lnTo>
                  <a:lnTo>
                    <a:pt x="34" y="16"/>
                  </a:lnTo>
                  <a:lnTo>
                    <a:pt x="25" y="17"/>
                  </a:lnTo>
                  <a:lnTo>
                    <a:pt x="17" y="19"/>
                  </a:lnTo>
                  <a:lnTo>
                    <a:pt x="8" y="21"/>
                  </a:lnTo>
                  <a:lnTo>
                    <a:pt x="0" y="24"/>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55" name="Freeform 147"/>
            <p:cNvSpPr>
              <a:spLocks/>
            </p:cNvSpPr>
            <p:nvPr/>
          </p:nvSpPr>
          <p:spPr bwMode="auto">
            <a:xfrm>
              <a:off x="3805" y="2347"/>
              <a:ext cx="133" cy="263"/>
            </a:xfrm>
            <a:custGeom>
              <a:avLst/>
              <a:gdLst/>
              <a:ahLst/>
              <a:cxnLst>
                <a:cxn ang="0">
                  <a:pos x="198" y="228"/>
                </a:cxn>
                <a:cxn ang="0">
                  <a:pos x="213" y="207"/>
                </a:cxn>
                <a:cxn ang="0">
                  <a:pos x="231" y="183"/>
                </a:cxn>
                <a:cxn ang="0">
                  <a:pos x="246" y="161"/>
                </a:cxn>
                <a:cxn ang="0">
                  <a:pos x="252" y="102"/>
                </a:cxn>
                <a:cxn ang="0">
                  <a:pos x="231" y="53"/>
                </a:cxn>
                <a:cxn ang="0">
                  <a:pos x="199" y="21"/>
                </a:cxn>
                <a:cxn ang="0">
                  <a:pos x="163" y="4"/>
                </a:cxn>
                <a:cxn ang="0">
                  <a:pos x="122" y="1"/>
                </a:cxn>
                <a:cxn ang="0">
                  <a:pos x="83" y="12"/>
                </a:cxn>
                <a:cxn ang="0">
                  <a:pos x="47" y="34"/>
                </a:cxn>
                <a:cxn ang="0">
                  <a:pos x="19" y="68"/>
                </a:cxn>
                <a:cxn ang="0">
                  <a:pos x="0" y="111"/>
                </a:cxn>
                <a:cxn ang="0">
                  <a:pos x="0" y="123"/>
                </a:cxn>
                <a:cxn ang="0">
                  <a:pos x="1" y="138"/>
                </a:cxn>
                <a:cxn ang="0">
                  <a:pos x="2" y="155"/>
                </a:cxn>
                <a:cxn ang="0">
                  <a:pos x="4" y="171"/>
                </a:cxn>
                <a:cxn ang="0">
                  <a:pos x="7" y="188"/>
                </a:cxn>
                <a:cxn ang="0">
                  <a:pos x="11" y="203"/>
                </a:cxn>
                <a:cxn ang="0">
                  <a:pos x="16" y="215"/>
                </a:cxn>
                <a:cxn ang="0">
                  <a:pos x="22" y="226"/>
                </a:cxn>
                <a:cxn ang="0">
                  <a:pos x="31" y="236"/>
                </a:cxn>
                <a:cxn ang="0">
                  <a:pos x="43" y="249"/>
                </a:cxn>
                <a:cxn ang="0">
                  <a:pos x="56" y="259"/>
                </a:cxn>
                <a:cxn ang="0">
                  <a:pos x="65" y="266"/>
                </a:cxn>
                <a:cxn ang="0">
                  <a:pos x="82" y="269"/>
                </a:cxn>
                <a:cxn ang="0">
                  <a:pos x="99" y="274"/>
                </a:cxn>
                <a:cxn ang="0">
                  <a:pos x="116" y="278"/>
                </a:cxn>
                <a:cxn ang="0">
                  <a:pos x="134" y="280"/>
                </a:cxn>
                <a:cxn ang="0">
                  <a:pos x="150" y="279"/>
                </a:cxn>
                <a:cxn ang="0">
                  <a:pos x="166" y="273"/>
                </a:cxn>
                <a:cxn ang="0">
                  <a:pos x="182" y="260"/>
                </a:cxn>
                <a:cxn ang="0">
                  <a:pos x="194" y="241"/>
                </a:cxn>
              </a:cxnLst>
              <a:rect l="0" t="0" r="r" b="b"/>
              <a:pathLst>
                <a:path w="253" h="281">
                  <a:moveTo>
                    <a:pt x="194" y="241"/>
                  </a:moveTo>
                  <a:lnTo>
                    <a:pt x="198" y="228"/>
                  </a:lnTo>
                  <a:lnTo>
                    <a:pt x="205" y="217"/>
                  </a:lnTo>
                  <a:lnTo>
                    <a:pt x="213" y="207"/>
                  </a:lnTo>
                  <a:lnTo>
                    <a:pt x="223" y="195"/>
                  </a:lnTo>
                  <a:lnTo>
                    <a:pt x="231" y="183"/>
                  </a:lnTo>
                  <a:lnTo>
                    <a:pt x="239" y="172"/>
                  </a:lnTo>
                  <a:lnTo>
                    <a:pt x="246" y="161"/>
                  </a:lnTo>
                  <a:lnTo>
                    <a:pt x="250" y="149"/>
                  </a:lnTo>
                  <a:lnTo>
                    <a:pt x="252" y="102"/>
                  </a:lnTo>
                  <a:lnTo>
                    <a:pt x="242" y="75"/>
                  </a:lnTo>
                  <a:lnTo>
                    <a:pt x="231" y="53"/>
                  </a:lnTo>
                  <a:lnTo>
                    <a:pt x="216" y="34"/>
                  </a:lnTo>
                  <a:lnTo>
                    <a:pt x="199" y="21"/>
                  </a:lnTo>
                  <a:lnTo>
                    <a:pt x="182" y="10"/>
                  </a:lnTo>
                  <a:lnTo>
                    <a:pt x="163" y="4"/>
                  </a:lnTo>
                  <a:lnTo>
                    <a:pt x="143" y="0"/>
                  </a:lnTo>
                  <a:lnTo>
                    <a:pt x="122" y="1"/>
                  </a:lnTo>
                  <a:lnTo>
                    <a:pt x="103" y="5"/>
                  </a:lnTo>
                  <a:lnTo>
                    <a:pt x="83" y="12"/>
                  </a:lnTo>
                  <a:lnTo>
                    <a:pt x="64" y="22"/>
                  </a:lnTo>
                  <a:lnTo>
                    <a:pt x="47" y="34"/>
                  </a:lnTo>
                  <a:lnTo>
                    <a:pt x="31" y="50"/>
                  </a:lnTo>
                  <a:lnTo>
                    <a:pt x="19" y="68"/>
                  </a:lnTo>
                  <a:lnTo>
                    <a:pt x="8" y="88"/>
                  </a:lnTo>
                  <a:lnTo>
                    <a:pt x="0" y="111"/>
                  </a:lnTo>
                  <a:lnTo>
                    <a:pt x="0" y="117"/>
                  </a:lnTo>
                  <a:lnTo>
                    <a:pt x="0" y="123"/>
                  </a:lnTo>
                  <a:lnTo>
                    <a:pt x="1" y="131"/>
                  </a:lnTo>
                  <a:lnTo>
                    <a:pt x="1" y="138"/>
                  </a:lnTo>
                  <a:lnTo>
                    <a:pt x="1" y="147"/>
                  </a:lnTo>
                  <a:lnTo>
                    <a:pt x="2" y="155"/>
                  </a:lnTo>
                  <a:lnTo>
                    <a:pt x="3" y="163"/>
                  </a:lnTo>
                  <a:lnTo>
                    <a:pt x="4" y="171"/>
                  </a:lnTo>
                  <a:lnTo>
                    <a:pt x="6" y="179"/>
                  </a:lnTo>
                  <a:lnTo>
                    <a:pt x="7" y="188"/>
                  </a:lnTo>
                  <a:lnTo>
                    <a:pt x="9" y="196"/>
                  </a:lnTo>
                  <a:lnTo>
                    <a:pt x="11" y="203"/>
                  </a:lnTo>
                  <a:lnTo>
                    <a:pt x="14" y="210"/>
                  </a:lnTo>
                  <a:lnTo>
                    <a:pt x="16" y="215"/>
                  </a:lnTo>
                  <a:lnTo>
                    <a:pt x="20" y="221"/>
                  </a:lnTo>
                  <a:lnTo>
                    <a:pt x="22" y="226"/>
                  </a:lnTo>
                  <a:lnTo>
                    <a:pt x="26" y="230"/>
                  </a:lnTo>
                  <a:lnTo>
                    <a:pt x="31" y="236"/>
                  </a:lnTo>
                  <a:lnTo>
                    <a:pt x="36" y="242"/>
                  </a:lnTo>
                  <a:lnTo>
                    <a:pt x="43" y="249"/>
                  </a:lnTo>
                  <a:lnTo>
                    <a:pt x="49" y="255"/>
                  </a:lnTo>
                  <a:lnTo>
                    <a:pt x="56" y="259"/>
                  </a:lnTo>
                  <a:lnTo>
                    <a:pt x="61" y="264"/>
                  </a:lnTo>
                  <a:lnTo>
                    <a:pt x="65" y="266"/>
                  </a:lnTo>
                  <a:lnTo>
                    <a:pt x="74" y="267"/>
                  </a:lnTo>
                  <a:lnTo>
                    <a:pt x="82" y="269"/>
                  </a:lnTo>
                  <a:lnTo>
                    <a:pt x="90" y="271"/>
                  </a:lnTo>
                  <a:lnTo>
                    <a:pt x="99" y="274"/>
                  </a:lnTo>
                  <a:lnTo>
                    <a:pt x="107" y="276"/>
                  </a:lnTo>
                  <a:lnTo>
                    <a:pt x="116" y="278"/>
                  </a:lnTo>
                  <a:lnTo>
                    <a:pt x="125" y="279"/>
                  </a:lnTo>
                  <a:lnTo>
                    <a:pt x="134" y="280"/>
                  </a:lnTo>
                  <a:lnTo>
                    <a:pt x="143" y="280"/>
                  </a:lnTo>
                  <a:lnTo>
                    <a:pt x="150" y="279"/>
                  </a:lnTo>
                  <a:lnTo>
                    <a:pt x="158" y="276"/>
                  </a:lnTo>
                  <a:lnTo>
                    <a:pt x="166" y="273"/>
                  </a:lnTo>
                  <a:lnTo>
                    <a:pt x="174" y="267"/>
                  </a:lnTo>
                  <a:lnTo>
                    <a:pt x="182" y="260"/>
                  </a:lnTo>
                  <a:lnTo>
                    <a:pt x="189" y="252"/>
                  </a:lnTo>
                  <a:lnTo>
                    <a:pt x="194" y="241"/>
                  </a:lnTo>
                </a:path>
              </a:pathLst>
            </a:custGeom>
            <a:solidFill>
              <a:srgbClr val="CCCC4C"/>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56" name="Freeform 148"/>
            <p:cNvSpPr>
              <a:spLocks/>
            </p:cNvSpPr>
            <p:nvPr/>
          </p:nvSpPr>
          <p:spPr bwMode="auto">
            <a:xfrm>
              <a:off x="3805" y="2347"/>
              <a:ext cx="133" cy="263"/>
            </a:xfrm>
            <a:custGeom>
              <a:avLst/>
              <a:gdLst/>
              <a:ahLst/>
              <a:cxnLst>
                <a:cxn ang="0">
                  <a:pos x="199" y="246"/>
                </a:cxn>
                <a:cxn ang="0">
                  <a:pos x="210" y="222"/>
                </a:cxn>
                <a:cxn ang="0">
                  <a:pos x="228" y="199"/>
                </a:cxn>
                <a:cxn ang="0">
                  <a:pos x="245" y="176"/>
                </a:cxn>
                <a:cxn ang="0">
                  <a:pos x="256" y="152"/>
                </a:cxn>
                <a:cxn ang="0">
                  <a:pos x="248" y="77"/>
                </a:cxn>
                <a:cxn ang="0">
                  <a:pos x="221" y="35"/>
                </a:cxn>
                <a:cxn ang="0">
                  <a:pos x="186" y="10"/>
                </a:cxn>
                <a:cxn ang="0">
                  <a:pos x="146" y="0"/>
                </a:cxn>
                <a:cxn ang="0">
                  <a:pos x="105" y="5"/>
                </a:cxn>
                <a:cxn ang="0">
                  <a:pos x="66" y="22"/>
                </a:cxn>
                <a:cxn ang="0">
                  <a:pos x="32" y="51"/>
                </a:cxn>
                <a:cxn ang="0">
                  <a:pos x="8" y="90"/>
                </a:cxn>
                <a:cxn ang="0">
                  <a:pos x="0" y="119"/>
                </a:cxn>
                <a:cxn ang="0">
                  <a:pos x="1" y="134"/>
                </a:cxn>
                <a:cxn ang="0">
                  <a:pos x="1" y="150"/>
                </a:cxn>
                <a:cxn ang="0">
                  <a:pos x="3" y="166"/>
                </a:cxn>
                <a:cxn ang="0">
                  <a:pos x="6" y="183"/>
                </a:cxn>
                <a:cxn ang="0">
                  <a:pos x="9" y="200"/>
                </a:cxn>
                <a:cxn ang="0">
                  <a:pos x="14" y="214"/>
                </a:cxn>
                <a:cxn ang="0">
                  <a:pos x="20" y="226"/>
                </a:cxn>
                <a:cxn ang="0">
                  <a:pos x="27" y="235"/>
                </a:cxn>
                <a:cxn ang="0">
                  <a:pos x="37" y="247"/>
                </a:cxn>
                <a:cxn ang="0">
                  <a:pos x="50" y="260"/>
                </a:cxn>
                <a:cxn ang="0">
                  <a:pos x="62" y="270"/>
                </a:cxn>
                <a:cxn ang="0">
                  <a:pos x="76" y="273"/>
                </a:cxn>
                <a:cxn ang="0">
                  <a:pos x="92" y="277"/>
                </a:cxn>
                <a:cxn ang="0">
                  <a:pos x="110" y="282"/>
                </a:cxn>
                <a:cxn ang="0">
                  <a:pos x="128" y="285"/>
                </a:cxn>
                <a:cxn ang="0">
                  <a:pos x="146" y="286"/>
                </a:cxn>
                <a:cxn ang="0">
                  <a:pos x="162" y="282"/>
                </a:cxn>
                <a:cxn ang="0">
                  <a:pos x="178" y="273"/>
                </a:cxn>
                <a:cxn ang="0">
                  <a:pos x="193" y="257"/>
                </a:cxn>
              </a:cxnLst>
              <a:rect l="0" t="0" r="r" b="b"/>
              <a:pathLst>
                <a:path w="259" h="287">
                  <a:moveTo>
                    <a:pt x="199" y="246"/>
                  </a:moveTo>
                  <a:lnTo>
                    <a:pt x="199" y="246"/>
                  </a:lnTo>
                  <a:lnTo>
                    <a:pt x="203" y="233"/>
                  </a:lnTo>
                  <a:lnTo>
                    <a:pt x="210" y="222"/>
                  </a:lnTo>
                  <a:lnTo>
                    <a:pt x="218" y="211"/>
                  </a:lnTo>
                  <a:lnTo>
                    <a:pt x="228" y="199"/>
                  </a:lnTo>
                  <a:lnTo>
                    <a:pt x="237" y="187"/>
                  </a:lnTo>
                  <a:lnTo>
                    <a:pt x="245" y="176"/>
                  </a:lnTo>
                  <a:lnTo>
                    <a:pt x="252" y="164"/>
                  </a:lnTo>
                  <a:lnTo>
                    <a:pt x="256" y="152"/>
                  </a:lnTo>
                  <a:lnTo>
                    <a:pt x="258" y="104"/>
                  </a:lnTo>
                  <a:lnTo>
                    <a:pt x="248" y="77"/>
                  </a:lnTo>
                  <a:lnTo>
                    <a:pt x="236" y="54"/>
                  </a:lnTo>
                  <a:lnTo>
                    <a:pt x="221" y="35"/>
                  </a:lnTo>
                  <a:lnTo>
                    <a:pt x="204" y="21"/>
                  </a:lnTo>
                  <a:lnTo>
                    <a:pt x="186" y="10"/>
                  </a:lnTo>
                  <a:lnTo>
                    <a:pt x="167" y="4"/>
                  </a:lnTo>
                  <a:lnTo>
                    <a:pt x="146" y="0"/>
                  </a:lnTo>
                  <a:lnTo>
                    <a:pt x="125" y="1"/>
                  </a:lnTo>
                  <a:lnTo>
                    <a:pt x="105" y="5"/>
                  </a:lnTo>
                  <a:lnTo>
                    <a:pt x="85" y="12"/>
                  </a:lnTo>
                  <a:lnTo>
                    <a:pt x="66" y="22"/>
                  </a:lnTo>
                  <a:lnTo>
                    <a:pt x="48" y="35"/>
                  </a:lnTo>
                  <a:lnTo>
                    <a:pt x="32" y="51"/>
                  </a:lnTo>
                  <a:lnTo>
                    <a:pt x="19" y="69"/>
                  </a:lnTo>
                  <a:lnTo>
                    <a:pt x="8" y="90"/>
                  </a:lnTo>
                  <a:lnTo>
                    <a:pt x="0" y="113"/>
                  </a:lnTo>
                  <a:lnTo>
                    <a:pt x="0" y="119"/>
                  </a:lnTo>
                  <a:lnTo>
                    <a:pt x="0" y="126"/>
                  </a:lnTo>
                  <a:lnTo>
                    <a:pt x="1" y="134"/>
                  </a:lnTo>
                  <a:lnTo>
                    <a:pt x="1" y="141"/>
                  </a:lnTo>
                  <a:lnTo>
                    <a:pt x="1" y="150"/>
                  </a:lnTo>
                  <a:lnTo>
                    <a:pt x="2" y="158"/>
                  </a:lnTo>
                  <a:lnTo>
                    <a:pt x="3" y="166"/>
                  </a:lnTo>
                  <a:lnTo>
                    <a:pt x="4" y="175"/>
                  </a:lnTo>
                  <a:lnTo>
                    <a:pt x="6" y="183"/>
                  </a:lnTo>
                  <a:lnTo>
                    <a:pt x="7" y="192"/>
                  </a:lnTo>
                  <a:lnTo>
                    <a:pt x="9" y="200"/>
                  </a:lnTo>
                  <a:lnTo>
                    <a:pt x="11" y="207"/>
                  </a:lnTo>
                  <a:lnTo>
                    <a:pt x="14" y="214"/>
                  </a:lnTo>
                  <a:lnTo>
                    <a:pt x="16" y="220"/>
                  </a:lnTo>
                  <a:lnTo>
                    <a:pt x="20" y="226"/>
                  </a:lnTo>
                  <a:lnTo>
                    <a:pt x="23" y="231"/>
                  </a:lnTo>
                  <a:lnTo>
                    <a:pt x="27" y="235"/>
                  </a:lnTo>
                  <a:lnTo>
                    <a:pt x="32" y="241"/>
                  </a:lnTo>
                  <a:lnTo>
                    <a:pt x="37" y="247"/>
                  </a:lnTo>
                  <a:lnTo>
                    <a:pt x="44" y="254"/>
                  </a:lnTo>
                  <a:lnTo>
                    <a:pt x="50" y="260"/>
                  </a:lnTo>
                  <a:lnTo>
                    <a:pt x="57" y="265"/>
                  </a:lnTo>
                  <a:lnTo>
                    <a:pt x="62" y="270"/>
                  </a:lnTo>
                  <a:lnTo>
                    <a:pt x="67" y="272"/>
                  </a:lnTo>
                  <a:lnTo>
                    <a:pt x="76" y="273"/>
                  </a:lnTo>
                  <a:lnTo>
                    <a:pt x="84" y="275"/>
                  </a:lnTo>
                  <a:lnTo>
                    <a:pt x="92" y="277"/>
                  </a:lnTo>
                  <a:lnTo>
                    <a:pt x="101" y="280"/>
                  </a:lnTo>
                  <a:lnTo>
                    <a:pt x="110" y="282"/>
                  </a:lnTo>
                  <a:lnTo>
                    <a:pt x="119" y="284"/>
                  </a:lnTo>
                  <a:lnTo>
                    <a:pt x="128" y="285"/>
                  </a:lnTo>
                  <a:lnTo>
                    <a:pt x="137" y="286"/>
                  </a:lnTo>
                  <a:lnTo>
                    <a:pt x="146" y="286"/>
                  </a:lnTo>
                  <a:lnTo>
                    <a:pt x="154" y="285"/>
                  </a:lnTo>
                  <a:lnTo>
                    <a:pt x="162" y="282"/>
                  </a:lnTo>
                  <a:lnTo>
                    <a:pt x="170" y="279"/>
                  </a:lnTo>
                  <a:lnTo>
                    <a:pt x="178" y="273"/>
                  </a:lnTo>
                  <a:lnTo>
                    <a:pt x="186" y="266"/>
                  </a:lnTo>
                  <a:lnTo>
                    <a:pt x="193" y="257"/>
                  </a:lnTo>
                  <a:lnTo>
                    <a:pt x="199" y="246"/>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57" name="Freeform 149"/>
            <p:cNvSpPr>
              <a:spLocks/>
            </p:cNvSpPr>
            <p:nvPr/>
          </p:nvSpPr>
          <p:spPr bwMode="auto">
            <a:xfrm>
              <a:off x="3811" y="2379"/>
              <a:ext cx="133" cy="263"/>
            </a:xfrm>
            <a:custGeom>
              <a:avLst/>
              <a:gdLst/>
              <a:ahLst/>
              <a:cxnLst>
                <a:cxn ang="0">
                  <a:pos x="169" y="221"/>
                </a:cxn>
                <a:cxn ang="0">
                  <a:pos x="170" y="203"/>
                </a:cxn>
                <a:cxn ang="0">
                  <a:pos x="165" y="188"/>
                </a:cxn>
                <a:cxn ang="0">
                  <a:pos x="156" y="175"/>
                </a:cxn>
                <a:cxn ang="0">
                  <a:pos x="144" y="163"/>
                </a:cxn>
                <a:cxn ang="0">
                  <a:pos x="128" y="152"/>
                </a:cxn>
                <a:cxn ang="0">
                  <a:pos x="111" y="142"/>
                </a:cxn>
                <a:cxn ang="0">
                  <a:pos x="94" y="134"/>
                </a:cxn>
                <a:cxn ang="0">
                  <a:pos x="75" y="124"/>
                </a:cxn>
                <a:cxn ang="0">
                  <a:pos x="59" y="115"/>
                </a:cxn>
                <a:cxn ang="0">
                  <a:pos x="44" y="103"/>
                </a:cxn>
                <a:cxn ang="0">
                  <a:pos x="33" y="92"/>
                </a:cxn>
                <a:cxn ang="0">
                  <a:pos x="25" y="79"/>
                </a:cxn>
                <a:cxn ang="0">
                  <a:pos x="22" y="63"/>
                </a:cxn>
                <a:cxn ang="0">
                  <a:pos x="24" y="45"/>
                </a:cxn>
                <a:cxn ang="0">
                  <a:pos x="34" y="24"/>
                </a:cxn>
                <a:cxn ang="0">
                  <a:pos x="50" y="0"/>
                </a:cxn>
                <a:cxn ang="0">
                  <a:pos x="41" y="9"/>
                </a:cxn>
                <a:cxn ang="0">
                  <a:pos x="31" y="19"/>
                </a:cxn>
                <a:cxn ang="0">
                  <a:pos x="23" y="29"/>
                </a:cxn>
                <a:cxn ang="0">
                  <a:pos x="16" y="40"/>
                </a:cxn>
                <a:cxn ang="0">
                  <a:pos x="11" y="52"/>
                </a:cxn>
                <a:cxn ang="0">
                  <a:pos x="7" y="64"/>
                </a:cxn>
                <a:cxn ang="0">
                  <a:pos x="3" y="77"/>
                </a:cxn>
                <a:cxn ang="0">
                  <a:pos x="1" y="90"/>
                </a:cxn>
                <a:cxn ang="0">
                  <a:pos x="0" y="103"/>
                </a:cxn>
                <a:cxn ang="0">
                  <a:pos x="0" y="117"/>
                </a:cxn>
                <a:cxn ang="0">
                  <a:pos x="1" y="131"/>
                </a:cxn>
                <a:cxn ang="0">
                  <a:pos x="3" y="144"/>
                </a:cxn>
                <a:cxn ang="0">
                  <a:pos x="8" y="159"/>
                </a:cxn>
                <a:cxn ang="0">
                  <a:pos x="13" y="173"/>
                </a:cxn>
                <a:cxn ang="0">
                  <a:pos x="19" y="186"/>
                </a:cxn>
                <a:cxn ang="0">
                  <a:pos x="27" y="200"/>
                </a:cxn>
                <a:cxn ang="0">
                  <a:pos x="34" y="209"/>
                </a:cxn>
                <a:cxn ang="0">
                  <a:pos x="41" y="216"/>
                </a:cxn>
                <a:cxn ang="0">
                  <a:pos x="49" y="221"/>
                </a:cxn>
                <a:cxn ang="0">
                  <a:pos x="59" y="226"/>
                </a:cxn>
                <a:cxn ang="0">
                  <a:pos x="68" y="231"/>
                </a:cxn>
                <a:cxn ang="0">
                  <a:pos x="78" y="234"/>
                </a:cxn>
                <a:cxn ang="0">
                  <a:pos x="89" y="237"/>
                </a:cxn>
                <a:cxn ang="0">
                  <a:pos x="99" y="239"/>
                </a:cxn>
                <a:cxn ang="0">
                  <a:pos x="110" y="240"/>
                </a:cxn>
                <a:cxn ang="0">
                  <a:pos x="120" y="240"/>
                </a:cxn>
                <a:cxn ang="0">
                  <a:pos x="130" y="239"/>
                </a:cxn>
                <a:cxn ang="0">
                  <a:pos x="140" y="237"/>
                </a:cxn>
                <a:cxn ang="0">
                  <a:pos x="149" y="235"/>
                </a:cxn>
                <a:cxn ang="0">
                  <a:pos x="156" y="231"/>
                </a:cxn>
                <a:cxn ang="0">
                  <a:pos x="163" y="227"/>
                </a:cxn>
                <a:cxn ang="0">
                  <a:pos x="169" y="221"/>
                </a:cxn>
              </a:cxnLst>
              <a:rect l="0" t="0" r="r" b="b"/>
              <a:pathLst>
                <a:path w="171" h="241">
                  <a:moveTo>
                    <a:pt x="169" y="221"/>
                  </a:moveTo>
                  <a:lnTo>
                    <a:pt x="170" y="203"/>
                  </a:lnTo>
                  <a:lnTo>
                    <a:pt x="165" y="188"/>
                  </a:lnTo>
                  <a:lnTo>
                    <a:pt x="156" y="175"/>
                  </a:lnTo>
                  <a:lnTo>
                    <a:pt x="144" y="163"/>
                  </a:lnTo>
                  <a:lnTo>
                    <a:pt x="128" y="152"/>
                  </a:lnTo>
                  <a:lnTo>
                    <a:pt x="111" y="142"/>
                  </a:lnTo>
                  <a:lnTo>
                    <a:pt x="94" y="134"/>
                  </a:lnTo>
                  <a:lnTo>
                    <a:pt x="75" y="124"/>
                  </a:lnTo>
                  <a:lnTo>
                    <a:pt x="59" y="115"/>
                  </a:lnTo>
                  <a:lnTo>
                    <a:pt x="44" y="103"/>
                  </a:lnTo>
                  <a:lnTo>
                    <a:pt x="33" y="92"/>
                  </a:lnTo>
                  <a:lnTo>
                    <a:pt x="25" y="79"/>
                  </a:lnTo>
                  <a:lnTo>
                    <a:pt x="22" y="63"/>
                  </a:lnTo>
                  <a:lnTo>
                    <a:pt x="24" y="45"/>
                  </a:lnTo>
                  <a:lnTo>
                    <a:pt x="34" y="24"/>
                  </a:lnTo>
                  <a:lnTo>
                    <a:pt x="50" y="0"/>
                  </a:lnTo>
                  <a:lnTo>
                    <a:pt x="41" y="9"/>
                  </a:lnTo>
                  <a:lnTo>
                    <a:pt x="31" y="19"/>
                  </a:lnTo>
                  <a:lnTo>
                    <a:pt x="23" y="29"/>
                  </a:lnTo>
                  <a:lnTo>
                    <a:pt x="16" y="40"/>
                  </a:lnTo>
                  <a:lnTo>
                    <a:pt x="11" y="52"/>
                  </a:lnTo>
                  <a:lnTo>
                    <a:pt x="7" y="64"/>
                  </a:lnTo>
                  <a:lnTo>
                    <a:pt x="3" y="77"/>
                  </a:lnTo>
                  <a:lnTo>
                    <a:pt x="1" y="90"/>
                  </a:lnTo>
                  <a:lnTo>
                    <a:pt x="0" y="103"/>
                  </a:lnTo>
                  <a:lnTo>
                    <a:pt x="0" y="117"/>
                  </a:lnTo>
                  <a:lnTo>
                    <a:pt x="1" y="131"/>
                  </a:lnTo>
                  <a:lnTo>
                    <a:pt x="3" y="144"/>
                  </a:lnTo>
                  <a:lnTo>
                    <a:pt x="8" y="159"/>
                  </a:lnTo>
                  <a:lnTo>
                    <a:pt x="13" y="173"/>
                  </a:lnTo>
                  <a:lnTo>
                    <a:pt x="19" y="186"/>
                  </a:lnTo>
                  <a:lnTo>
                    <a:pt x="27" y="200"/>
                  </a:lnTo>
                  <a:lnTo>
                    <a:pt x="34" y="209"/>
                  </a:lnTo>
                  <a:lnTo>
                    <a:pt x="41" y="216"/>
                  </a:lnTo>
                  <a:lnTo>
                    <a:pt x="49" y="221"/>
                  </a:lnTo>
                  <a:lnTo>
                    <a:pt x="59" y="226"/>
                  </a:lnTo>
                  <a:lnTo>
                    <a:pt x="68" y="231"/>
                  </a:lnTo>
                  <a:lnTo>
                    <a:pt x="78" y="234"/>
                  </a:lnTo>
                  <a:lnTo>
                    <a:pt x="89" y="237"/>
                  </a:lnTo>
                  <a:lnTo>
                    <a:pt x="99" y="239"/>
                  </a:lnTo>
                  <a:lnTo>
                    <a:pt x="110" y="240"/>
                  </a:lnTo>
                  <a:lnTo>
                    <a:pt x="120" y="240"/>
                  </a:lnTo>
                  <a:lnTo>
                    <a:pt x="130" y="239"/>
                  </a:lnTo>
                  <a:lnTo>
                    <a:pt x="140" y="237"/>
                  </a:lnTo>
                  <a:lnTo>
                    <a:pt x="149" y="235"/>
                  </a:lnTo>
                  <a:lnTo>
                    <a:pt x="156" y="231"/>
                  </a:lnTo>
                  <a:lnTo>
                    <a:pt x="163" y="227"/>
                  </a:lnTo>
                  <a:lnTo>
                    <a:pt x="169" y="221"/>
                  </a:lnTo>
                </a:path>
              </a:pathLst>
            </a:custGeom>
            <a:solidFill>
              <a:srgbClr val="ADAD2D"/>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58" name="Freeform 150"/>
            <p:cNvSpPr>
              <a:spLocks/>
            </p:cNvSpPr>
            <p:nvPr/>
          </p:nvSpPr>
          <p:spPr bwMode="auto">
            <a:xfrm>
              <a:off x="4176" y="2707"/>
              <a:ext cx="133" cy="263"/>
            </a:xfrm>
            <a:custGeom>
              <a:avLst/>
              <a:gdLst/>
              <a:ahLst/>
              <a:cxnLst>
                <a:cxn ang="0">
                  <a:pos x="0" y="129"/>
                </a:cxn>
                <a:cxn ang="0">
                  <a:pos x="0" y="129"/>
                </a:cxn>
                <a:cxn ang="0">
                  <a:pos x="0" y="121"/>
                </a:cxn>
                <a:cxn ang="0">
                  <a:pos x="0" y="112"/>
                </a:cxn>
                <a:cxn ang="0">
                  <a:pos x="0" y="103"/>
                </a:cxn>
                <a:cxn ang="0">
                  <a:pos x="2" y="94"/>
                </a:cxn>
                <a:cxn ang="0">
                  <a:pos x="4" y="86"/>
                </a:cxn>
                <a:cxn ang="0">
                  <a:pos x="7" y="77"/>
                </a:cxn>
                <a:cxn ang="0">
                  <a:pos x="9" y="68"/>
                </a:cxn>
                <a:cxn ang="0">
                  <a:pos x="13" y="60"/>
                </a:cxn>
                <a:cxn ang="0">
                  <a:pos x="16" y="51"/>
                </a:cxn>
                <a:cxn ang="0">
                  <a:pos x="21" y="43"/>
                </a:cxn>
                <a:cxn ang="0">
                  <a:pos x="25" y="35"/>
                </a:cxn>
                <a:cxn ang="0">
                  <a:pos x="30" y="27"/>
                </a:cxn>
                <a:cxn ang="0">
                  <a:pos x="35" y="20"/>
                </a:cxn>
                <a:cxn ang="0">
                  <a:pos x="40" y="13"/>
                </a:cxn>
                <a:cxn ang="0">
                  <a:pos x="45" y="6"/>
                </a:cxn>
                <a:cxn ang="0">
                  <a:pos x="50" y="0"/>
                </a:cxn>
              </a:cxnLst>
              <a:rect l="0" t="0" r="r" b="b"/>
              <a:pathLst>
                <a:path w="51" h="130">
                  <a:moveTo>
                    <a:pt x="0" y="129"/>
                  </a:moveTo>
                  <a:lnTo>
                    <a:pt x="0" y="129"/>
                  </a:lnTo>
                  <a:lnTo>
                    <a:pt x="0" y="121"/>
                  </a:lnTo>
                  <a:lnTo>
                    <a:pt x="0" y="112"/>
                  </a:lnTo>
                  <a:lnTo>
                    <a:pt x="0" y="103"/>
                  </a:lnTo>
                  <a:lnTo>
                    <a:pt x="2" y="94"/>
                  </a:lnTo>
                  <a:lnTo>
                    <a:pt x="4" y="86"/>
                  </a:lnTo>
                  <a:lnTo>
                    <a:pt x="7" y="77"/>
                  </a:lnTo>
                  <a:lnTo>
                    <a:pt x="9" y="68"/>
                  </a:lnTo>
                  <a:lnTo>
                    <a:pt x="13" y="60"/>
                  </a:lnTo>
                  <a:lnTo>
                    <a:pt x="16" y="51"/>
                  </a:lnTo>
                  <a:lnTo>
                    <a:pt x="21" y="43"/>
                  </a:lnTo>
                  <a:lnTo>
                    <a:pt x="25" y="35"/>
                  </a:lnTo>
                  <a:lnTo>
                    <a:pt x="30" y="27"/>
                  </a:lnTo>
                  <a:lnTo>
                    <a:pt x="35" y="20"/>
                  </a:lnTo>
                  <a:lnTo>
                    <a:pt x="40" y="13"/>
                  </a:lnTo>
                  <a:lnTo>
                    <a:pt x="45" y="6"/>
                  </a:lnTo>
                  <a:lnTo>
                    <a:pt x="5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59" name="Freeform 151"/>
            <p:cNvSpPr>
              <a:spLocks/>
            </p:cNvSpPr>
            <p:nvPr/>
          </p:nvSpPr>
          <p:spPr bwMode="auto">
            <a:xfrm>
              <a:off x="3814" y="2652"/>
              <a:ext cx="133" cy="263"/>
            </a:xfrm>
            <a:custGeom>
              <a:avLst/>
              <a:gdLst/>
              <a:ahLst/>
              <a:cxnLst>
                <a:cxn ang="0">
                  <a:pos x="0" y="23"/>
                </a:cxn>
                <a:cxn ang="0">
                  <a:pos x="0" y="23"/>
                </a:cxn>
                <a:cxn ang="0">
                  <a:pos x="12" y="20"/>
                </a:cxn>
                <a:cxn ang="0">
                  <a:pos x="24" y="17"/>
                </a:cxn>
                <a:cxn ang="0">
                  <a:pos x="37" y="14"/>
                </a:cxn>
                <a:cxn ang="0">
                  <a:pos x="49" y="10"/>
                </a:cxn>
                <a:cxn ang="0">
                  <a:pos x="63" y="8"/>
                </a:cxn>
                <a:cxn ang="0">
                  <a:pos x="77" y="5"/>
                </a:cxn>
                <a:cxn ang="0">
                  <a:pos x="91" y="3"/>
                </a:cxn>
                <a:cxn ang="0">
                  <a:pos x="107" y="2"/>
                </a:cxn>
                <a:cxn ang="0">
                  <a:pos x="123" y="0"/>
                </a:cxn>
                <a:cxn ang="0">
                  <a:pos x="140" y="0"/>
                </a:cxn>
                <a:cxn ang="0">
                  <a:pos x="158" y="0"/>
                </a:cxn>
                <a:cxn ang="0">
                  <a:pos x="177" y="1"/>
                </a:cxn>
                <a:cxn ang="0">
                  <a:pos x="197" y="2"/>
                </a:cxn>
                <a:cxn ang="0">
                  <a:pos x="219" y="5"/>
                </a:cxn>
                <a:cxn ang="0">
                  <a:pos x="242" y="8"/>
                </a:cxn>
                <a:cxn ang="0">
                  <a:pos x="266" y="12"/>
                </a:cxn>
              </a:cxnLst>
              <a:rect l="0" t="0" r="r" b="b"/>
              <a:pathLst>
                <a:path w="267" h="24">
                  <a:moveTo>
                    <a:pt x="0" y="23"/>
                  </a:moveTo>
                  <a:lnTo>
                    <a:pt x="0" y="23"/>
                  </a:lnTo>
                  <a:lnTo>
                    <a:pt x="12" y="20"/>
                  </a:lnTo>
                  <a:lnTo>
                    <a:pt x="24" y="17"/>
                  </a:lnTo>
                  <a:lnTo>
                    <a:pt x="37" y="14"/>
                  </a:lnTo>
                  <a:lnTo>
                    <a:pt x="49" y="10"/>
                  </a:lnTo>
                  <a:lnTo>
                    <a:pt x="63" y="8"/>
                  </a:lnTo>
                  <a:lnTo>
                    <a:pt x="77" y="5"/>
                  </a:lnTo>
                  <a:lnTo>
                    <a:pt x="91" y="3"/>
                  </a:lnTo>
                  <a:lnTo>
                    <a:pt x="107" y="2"/>
                  </a:lnTo>
                  <a:lnTo>
                    <a:pt x="123" y="0"/>
                  </a:lnTo>
                  <a:lnTo>
                    <a:pt x="140" y="0"/>
                  </a:lnTo>
                  <a:lnTo>
                    <a:pt x="158" y="0"/>
                  </a:lnTo>
                  <a:lnTo>
                    <a:pt x="177" y="1"/>
                  </a:lnTo>
                  <a:lnTo>
                    <a:pt x="197" y="2"/>
                  </a:lnTo>
                  <a:lnTo>
                    <a:pt x="219" y="5"/>
                  </a:lnTo>
                  <a:lnTo>
                    <a:pt x="242" y="8"/>
                  </a:lnTo>
                  <a:lnTo>
                    <a:pt x="266" y="12"/>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60" name="Freeform 152"/>
            <p:cNvSpPr>
              <a:spLocks/>
            </p:cNvSpPr>
            <p:nvPr/>
          </p:nvSpPr>
          <p:spPr bwMode="auto">
            <a:xfrm>
              <a:off x="4285" y="2953"/>
              <a:ext cx="133" cy="263"/>
            </a:xfrm>
            <a:custGeom>
              <a:avLst/>
              <a:gdLst/>
              <a:ahLst/>
              <a:cxnLst>
                <a:cxn ang="0">
                  <a:pos x="0" y="7"/>
                </a:cxn>
                <a:cxn ang="0">
                  <a:pos x="0" y="6"/>
                </a:cxn>
                <a:cxn ang="0">
                  <a:pos x="0" y="4"/>
                </a:cxn>
                <a:cxn ang="0">
                  <a:pos x="0" y="1"/>
                </a:cxn>
                <a:cxn ang="0">
                  <a:pos x="0" y="0"/>
                </a:cxn>
                <a:cxn ang="0">
                  <a:pos x="0" y="7"/>
                </a:cxn>
              </a:cxnLst>
              <a:rect l="0" t="0" r="r" b="b"/>
              <a:pathLst>
                <a:path w="1" h="8">
                  <a:moveTo>
                    <a:pt x="0" y="7"/>
                  </a:moveTo>
                  <a:lnTo>
                    <a:pt x="0" y="6"/>
                  </a:lnTo>
                  <a:lnTo>
                    <a:pt x="0" y="4"/>
                  </a:lnTo>
                  <a:lnTo>
                    <a:pt x="0" y="1"/>
                  </a:lnTo>
                  <a:lnTo>
                    <a:pt x="0" y="0"/>
                  </a:lnTo>
                  <a:lnTo>
                    <a:pt x="0" y="7"/>
                  </a:lnTo>
                </a:path>
              </a:pathLst>
            </a:custGeom>
            <a:solidFill>
              <a:srgbClr val="E5E5E5"/>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61" name="Freeform 153"/>
            <p:cNvSpPr>
              <a:spLocks/>
            </p:cNvSpPr>
            <p:nvPr/>
          </p:nvSpPr>
          <p:spPr bwMode="auto">
            <a:xfrm>
              <a:off x="3653" y="2953"/>
              <a:ext cx="133" cy="263"/>
            </a:xfrm>
            <a:custGeom>
              <a:avLst/>
              <a:gdLst/>
              <a:ahLst/>
              <a:cxnLst>
                <a:cxn ang="0">
                  <a:pos x="0" y="4"/>
                </a:cxn>
                <a:cxn ang="0">
                  <a:pos x="0" y="7"/>
                </a:cxn>
                <a:cxn ang="0">
                  <a:pos x="626" y="7"/>
                </a:cxn>
                <a:cxn ang="0">
                  <a:pos x="626" y="0"/>
                </a:cxn>
                <a:cxn ang="0">
                  <a:pos x="0" y="0"/>
                </a:cxn>
                <a:cxn ang="0">
                  <a:pos x="0" y="4"/>
                </a:cxn>
              </a:cxnLst>
              <a:rect l="0" t="0" r="r" b="b"/>
              <a:pathLst>
                <a:path w="627" h="8">
                  <a:moveTo>
                    <a:pt x="0" y="4"/>
                  </a:moveTo>
                  <a:lnTo>
                    <a:pt x="0" y="7"/>
                  </a:lnTo>
                  <a:lnTo>
                    <a:pt x="626" y="7"/>
                  </a:lnTo>
                  <a:lnTo>
                    <a:pt x="626" y="0"/>
                  </a:lnTo>
                  <a:lnTo>
                    <a:pt x="0" y="0"/>
                  </a:lnTo>
                  <a:lnTo>
                    <a:pt x="0" y="4"/>
                  </a:lnTo>
                </a:path>
              </a:pathLst>
            </a:custGeom>
            <a:solidFill>
              <a:srgbClr val="E5E5E5"/>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62" name="Freeform 154"/>
            <p:cNvSpPr>
              <a:spLocks/>
            </p:cNvSpPr>
            <p:nvPr/>
          </p:nvSpPr>
          <p:spPr bwMode="auto">
            <a:xfrm>
              <a:off x="3647" y="2953"/>
              <a:ext cx="133" cy="263"/>
            </a:xfrm>
            <a:custGeom>
              <a:avLst/>
              <a:gdLst/>
              <a:ahLst/>
              <a:cxnLst>
                <a:cxn ang="0">
                  <a:pos x="0" y="0"/>
                </a:cxn>
                <a:cxn ang="0">
                  <a:pos x="0" y="1"/>
                </a:cxn>
                <a:cxn ang="0">
                  <a:pos x="0" y="4"/>
                </a:cxn>
                <a:cxn ang="0">
                  <a:pos x="0" y="6"/>
                </a:cxn>
                <a:cxn ang="0">
                  <a:pos x="0" y="7"/>
                </a:cxn>
                <a:cxn ang="0">
                  <a:pos x="0" y="0"/>
                </a:cxn>
              </a:cxnLst>
              <a:rect l="0" t="0" r="r" b="b"/>
              <a:pathLst>
                <a:path w="1" h="8">
                  <a:moveTo>
                    <a:pt x="0" y="0"/>
                  </a:moveTo>
                  <a:lnTo>
                    <a:pt x="0" y="1"/>
                  </a:lnTo>
                  <a:lnTo>
                    <a:pt x="0" y="4"/>
                  </a:lnTo>
                  <a:lnTo>
                    <a:pt x="0" y="6"/>
                  </a:lnTo>
                  <a:lnTo>
                    <a:pt x="0" y="7"/>
                  </a:lnTo>
                  <a:lnTo>
                    <a:pt x="0" y="0"/>
                  </a:lnTo>
                </a:path>
              </a:pathLst>
            </a:custGeom>
            <a:solidFill>
              <a:srgbClr val="E5E5E5"/>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63" name="Freeform 155"/>
            <p:cNvSpPr>
              <a:spLocks/>
            </p:cNvSpPr>
            <p:nvPr/>
          </p:nvSpPr>
          <p:spPr bwMode="auto">
            <a:xfrm>
              <a:off x="4271" y="2460"/>
              <a:ext cx="133" cy="263"/>
            </a:xfrm>
            <a:custGeom>
              <a:avLst/>
              <a:gdLst/>
              <a:ahLst/>
              <a:cxnLst>
                <a:cxn ang="0">
                  <a:pos x="272" y="330"/>
                </a:cxn>
                <a:cxn ang="0">
                  <a:pos x="379" y="254"/>
                </a:cxn>
                <a:cxn ang="0">
                  <a:pos x="375" y="311"/>
                </a:cxn>
                <a:cxn ang="0">
                  <a:pos x="370" y="321"/>
                </a:cxn>
                <a:cxn ang="0">
                  <a:pos x="357" y="321"/>
                </a:cxn>
                <a:cxn ang="0">
                  <a:pos x="344" y="323"/>
                </a:cxn>
                <a:cxn ang="0">
                  <a:pos x="337" y="324"/>
                </a:cxn>
                <a:cxn ang="0">
                  <a:pos x="336" y="375"/>
                </a:cxn>
                <a:cxn ang="0">
                  <a:pos x="341" y="378"/>
                </a:cxn>
                <a:cxn ang="0">
                  <a:pos x="354" y="380"/>
                </a:cxn>
                <a:cxn ang="0">
                  <a:pos x="371" y="381"/>
                </a:cxn>
                <a:cxn ang="0">
                  <a:pos x="386" y="381"/>
                </a:cxn>
                <a:cxn ang="0">
                  <a:pos x="403" y="381"/>
                </a:cxn>
                <a:cxn ang="0">
                  <a:pos x="420" y="381"/>
                </a:cxn>
                <a:cxn ang="0">
                  <a:pos x="435" y="378"/>
                </a:cxn>
                <a:cxn ang="0">
                  <a:pos x="440" y="374"/>
                </a:cxn>
                <a:cxn ang="0">
                  <a:pos x="439" y="324"/>
                </a:cxn>
                <a:cxn ang="0">
                  <a:pos x="432" y="323"/>
                </a:cxn>
                <a:cxn ang="0">
                  <a:pos x="419" y="321"/>
                </a:cxn>
                <a:cxn ang="0">
                  <a:pos x="406" y="321"/>
                </a:cxn>
                <a:cxn ang="0">
                  <a:pos x="400" y="310"/>
                </a:cxn>
                <a:cxn ang="0">
                  <a:pos x="396" y="240"/>
                </a:cxn>
                <a:cxn ang="0">
                  <a:pos x="609" y="59"/>
                </a:cxn>
                <a:cxn ang="0">
                  <a:pos x="757" y="19"/>
                </a:cxn>
                <a:cxn ang="0">
                  <a:pos x="609" y="9"/>
                </a:cxn>
                <a:cxn ang="0">
                  <a:pos x="596" y="10"/>
                </a:cxn>
                <a:cxn ang="0">
                  <a:pos x="63" y="11"/>
                </a:cxn>
                <a:cxn ang="0">
                  <a:pos x="40" y="15"/>
                </a:cxn>
                <a:cxn ang="0">
                  <a:pos x="19" y="22"/>
                </a:cxn>
                <a:cxn ang="0">
                  <a:pos x="4" y="30"/>
                </a:cxn>
                <a:cxn ang="0">
                  <a:pos x="2" y="34"/>
                </a:cxn>
                <a:cxn ang="0">
                  <a:pos x="17" y="36"/>
                </a:cxn>
                <a:cxn ang="0">
                  <a:pos x="40" y="37"/>
                </a:cxn>
                <a:cxn ang="0">
                  <a:pos x="63" y="38"/>
                </a:cxn>
                <a:cxn ang="0">
                  <a:pos x="85" y="38"/>
                </a:cxn>
                <a:cxn ang="0">
                  <a:pos x="113" y="37"/>
                </a:cxn>
                <a:cxn ang="0">
                  <a:pos x="139" y="36"/>
                </a:cxn>
                <a:cxn ang="0">
                  <a:pos x="156" y="34"/>
                </a:cxn>
                <a:cxn ang="0">
                  <a:pos x="156" y="32"/>
                </a:cxn>
                <a:cxn ang="0">
                  <a:pos x="151" y="28"/>
                </a:cxn>
                <a:cxn ang="0">
                  <a:pos x="144" y="24"/>
                </a:cxn>
                <a:cxn ang="0">
                  <a:pos x="138" y="21"/>
                </a:cxn>
                <a:cxn ang="0">
                  <a:pos x="585" y="19"/>
                </a:cxn>
              </a:cxnLst>
              <a:rect l="0" t="0" r="r" b="b"/>
              <a:pathLst>
                <a:path w="758" h="382">
                  <a:moveTo>
                    <a:pt x="585" y="19"/>
                  </a:moveTo>
                  <a:lnTo>
                    <a:pt x="272" y="330"/>
                  </a:lnTo>
                  <a:lnTo>
                    <a:pt x="286" y="347"/>
                  </a:lnTo>
                  <a:lnTo>
                    <a:pt x="379" y="254"/>
                  </a:lnTo>
                  <a:lnTo>
                    <a:pt x="379" y="308"/>
                  </a:lnTo>
                  <a:lnTo>
                    <a:pt x="375" y="311"/>
                  </a:lnTo>
                  <a:lnTo>
                    <a:pt x="375" y="321"/>
                  </a:lnTo>
                  <a:lnTo>
                    <a:pt x="370" y="321"/>
                  </a:lnTo>
                  <a:lnTo>
                    <a:pt x="364" y="321"/>
                  </a:lnTo>
                  <a:lnTo>
                    <a:pt x="357" y="321"/>
                  </a:lnTo>
                  <a:lnTo>
                    <a:pt x="351" y="322"/>
                  </a:lnTo>
                  <a:lnTo>
                    <a:pt x="344" y="323"/>
                  </a:lnTo>
                  <a:lnTo>
                    <a:pt x="340" y="323"/>
                  </a:lnTo>
                  <a:lnTo>
                    <a:pt x="337" y="324"/>
                  </a:lnTo>
                  <a:lnTo>
                    <a:pt x="336" y="326"/>
                  </a:lnTo>
                  <a:lnTo>
                    <a:pt x="336" y="375"/>
                  </a:lnTo>
                  <a:lnTo>
                    <a:pt x="337" y="376"/>
                  </a:lnTo>
                  <a:lnTo>
                    <a:pt x="341" y="378"/>
                  </a:lnTo>
                  <a:lnTo>
                    <a:pt x="346" y="379"/>
                  </a:lnTo>
                  <a:lnTo>
                    <a:pt x="354" y="380"/>
                  </a:lnTo>
                  <a:lnTo>
                    <a:pt x="362" y="381"/>
                  </a:lnTo>
                  <a:lnTo>
                    <a:pt x="371" y="381"/>
                  </a:lnTo>
                  <a:lnTo>
                    <a:pt x="379" y="381"/>
                  </a:lnTo>
                  <a:lnTo>
                    <a:pt x="386" y="381"/>
                  </a:lnTo>
                  <a:lnTo>
                    <a:pt x="394" y="381"/>
                  </a:lnTo>
                  <a:lnTo>
                    <a:pt x="403" y="381"/>
                  </a:lnTo>
                  <a:lnTo>
                    <a:pt x="412" y="381"/>
                  </a:lnTo>
                  <a:lnTo>
                    <a:pt x="420" y="381"/>
                  </a:lnTo>
                  <a:lnTo>
                    <a:pt x="428" y="379"/>
                  </a:lnTo>
                  <a:lnTo>
                    <a:pt x="435" y="378"/>
                  </a:lnTo>
                  <a:lnTo>
                    <a:pt x="439" y="377"/>
                  </a:lnTo>
                  <a:lnTo>
                    <a:pt x="440" y="374"/>
                  </a:lnTo>
                  <a:lnTo>
                    <a:pt x="440" y="326"/>
                  </a:lnTo>
                  <a:lnTo>
                    <a:pt x="439" y="324"/>
                  </a:lnTo>
                  <a:lnTo>
                    <a:pt x="436" y="323"/>
                  </a:lnTo>
                  <a:lnTo>
                    <a:pt x="432" y="323"/>
                  </a:lnTo>
                  <a:lnTo>
                    <a:pt x="426" y="322"/>
                  </a:lnTo>
                  <a:lnTo>
                    <a:pt x="419" y="321"/>
                  </a:lnTo>
                  <a:lnTo>
                    <a:pt x="412" y="321"/>
                  </a:lnTo>
                  <a:lnTo>
                    <a:pt x="406" y="321"/>
                  </a:lnTo>
                  <a:lnTo>
                    <a:pt x="400" y="321"/>
                  </a:lnTo>
                  <a:lnTo>
                    <a:pt x="400" y="310"/>
                  </a:lnTo>
                  <a:lnTo>
                    <a:pt x="396" y="309"/>
                  </a:lnTo>
                  <a:lnTo>
                    <a:pt x="396" y="240"/>
                  </a:lnTo>
                  <a:lnTo>
                    <a:pt x="584" y="50"/>
                  </a:lnTo>
                  <a:lnTo>
                    <a:pt x="609" y="59"/>
                  </a:lnTo>
                  <a:lnTo>
                    <a:pt x="609" y="19"/>
                  </a:lnTo>
                  <a:lnTo>
                    <a:pt x="757" y="19"/>
                  </a:lnTo>
                  <a:lnTo>
                    <a:pt x="757" y="10"/>
                  </a:lnTo>
                  <a:lnTo>
                    <a:pt x="609" y="9"/>
                  </a:lnTo>
                  <a:lnTo>
                    <a:pt x="609" y="0"/>
                  </a:lnTo>
                  <a:lnTo>
                    <a:pt x="596" y="10"/>
                  </a:lnTo>
                  <a:lnTo>
                    <a:pt x="75" y="10"/>
                  </a:lnTo>
                  <a:lnTo>
                    <a:pt x="63" y="11"/>
                  </a:lnTo>
                  <a:lnTo>
                    <a:pt x="52" y="12"/>
                  </a:lnTo>
                  <a:lnTo>
                    <a:pt x="40" y="15"/>
                  </a:lnTo>
                  <a:lnTo>
                    <a:pt x="29" y="18"/>
                  </a:lnTo>
                  <a:lnTo>
                    <a:pt x="19" y="22"/>
                  </a:lnTo>
                  <a:lnTo>
                    <a:pt x="10" y="26"/>
                  </a:lnTo>
                  <a:lnTo>
                    <a:pt x="4" y="30"/>
                  </a:lnTo>
                  <a:lnTo>
                    <a:pt x="0" y="33"/>
                  </a:lnTo>
                  <a:lnTo>
                    <a:pt x="2" y="34"/>
                  </a:lnTo>
                  <a:lnTo>
                    <a:pt x="8" y="36"/>
                  </a:lnTo>
                  <a:lnTo>
                    <a:pt x="17" y="36"/>
                  </a:lnTo>
                  <a:lnTo>
                    <a:pt x="27" y="37"/>
                  </a:lnTo>
                  <a:lnTo>
                    <a:pt x="40" y="37"/>
                  </a:lnTo>
                  <a:lnTo>
                    <a:pt x="52" y="38"/>
                  </a:lnTo>
                  <a:lnTo>
                    <a:pt x="63" y="38"/>
                  </a:lnTo>
                  <a:lnTo>
                    <a:pt x="73" y="38"/>
                  </a:lnTo>
                  <a:lnTo>
                    <a:pt x="85" y="38"/>
                  </a:lnTo>
                  <a:lnTo>
                    <a:pt x="99" y="37"/>
                  </a:lnTo>
                  <a:lnTo>
                    <a:pt x="113" y="37"/>
                  </a:lnTo>
                  <a:lnTo>
                    <a:pt x="127" y="36"/>
                  </a:lnTo>
                  <a:lnTo>
                    <a:pt x="139" y="36"/>
                  </a:lnTo>
                  <a:lnTo>
                    <a:pt x="149" y="35"/>
                  </a:lnTo>
                  <a:lnTo>
                    <a:pt x="156" y="34"/>
                  </a:lnTo>
                  <a:lnTo>
                    <a:pt x="159" y="33"/>
                  </a:lnTo>
                  <a:lnTo>
                    <a:pt x="156" y="32"/>
                  </a:lnTo>
                  <a:lnTo>
                    <a:pt x="154" y="30"/>
                  </a:lnTo>
                  <a:lnTo>
                    <a:pt x="151" y="28"/>
                  </a:lnTo>
                  <a:lnTo>
                    <a:pt x="147" y="26"/>
                  </a:lnTo>
                  <a:lnTo>
                    <a:pt x="144" y="24"/>
                  </a:lnTo>
                  <a:lnTo>
                    <a:pt x="141" y="23"/>
                  </a:lnTo>
                  <a:lnTo>
                    <a:pt x="138" y="21"/>
                  </a:lnTo>
                  <a:lnTo>
                    <a:pt x="134" y="19"/>
                  </a:lnTo>
                  <a:lnTo>
                    <a:pt x="585" y="19"/>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64" name="Freeform 156"/>
            <p:cNvSpPr>
              <a:spLocks/>
            </p:cNvSpPr>
            <p:nvPr/>
          </p:nvSpPr>
          <p:spPr bwMode="auto">
            <a:xfrm>
              <a:off x="4271" y="2460"/>
              <a:ext cx="133" cy="263"/>
            </a:xfrm>
            <a:custGeom>
              <a:avLst/>
              <a:gdLst/>
              <a:ahLst/>
              <a:cxnLst>
                <a:cxn ang="0">
                  <a:pos x="274" y="335"/>
                </a:cxn>
                <a:cxn ang="0">
                  <a:pos x="382" y="258"/>
                </a:cxn>
                <a:cxn ang="0">
                  <a:pos x="378" y="316"/>
                </a:cxn>
                <a:cxn ang="0">
                  <a:pos x="373" y="326"/>
                </a:cxn>
                <a:cxn ang="0">
                  <a:pos x="360" y="326"/>
                </a:cxn>
                <a:cxn ang="0">
                  <a:pos x="347" y="328"/>
                </a:cxn>
                <a:cxn ang="0">
                  <a:pos x="340" y="329"/>
                </a:cxn>
                <a:cxn ang="0">
                  <a:pos x="339" y="381"/>
                </a:cxn>
                <a:cxn ang="0">
                  <a:pos x="344" y="384"/>
                </a:cxn>
                <a:cxn ang="0">
                  <a:pos x="357" y="386"/>
                </a:cxn>
                <a:cxn ang="0">
                  <a:pos x="374" y="387"/>
                </a:cxn>
                <a:cxn ang="0">
                  <a:pos x="389" y="387"/>
                </a:cxn>
                <a:cxn ang="0">
                  <a:pos x="406" y="387"/>
                </a:cxn>
                <a:cxn ang="0">
                  <a:pos x="423" y="387"/>
                </a:cxn>
                <a:cxn ang="0">
                  <a:pos x="438" y="384"/>
                </a:cxn>
                <a:cxn ang="0">
                  <a:pos x="443" y="380"/>
                </a:cxn>
                <a:cxn ang="0">
                  <a:pos x="442" y="329"/>
                </a:cxn>
                <a:cxn ang="0">
                  <a:pos x="435" y="328"/>
                </a:cxn>
                <a:cxn ang="0">
                  <a:pos x="422" y="326"/>
                </a:cxn>
                <a:cxn ang="0">
                  <a:pos x="409" y="326"/>
                </a:cxn>
                <a:cxn ang="0">
                  <a:pos x="403" y="315"/>
                </a:cxn>
                <a:cxn ang="0">
                  <a:pos x="399" y="244"/>
                </a:cxn>
                <a:cxn ang="0">
                  <a:pos x="614" y="60"/>
                </a:cxn>
                <a:cxn ang="0">
                  <a:pos x="763" y="19"/>
                </a:cxn>
                <a:cxn ang="0">
                  <a:pos x="614" y="9"/>
                </a:cxn>
                <a:cxn ang="0">
                  <a:pos x="601" y="10"/>
                </a:cxn>
                <a:cxn ang="0">
                  <a:pos x="64" y="11"/>
                </a:cxn>
                <a:cxn ang="0">
                  <a:pos x="40" y="15"/>
                </a:cxn>
                <a:cxn ang="0">
                  <a:pos x="19" y="22"/>
                </a:cxn>
                <a:cxn ang="0">
                  <a:pos x="4" y="30"/>
                </a:cxn>
                <a:cxn ang="0">
                  <a:pos x="2" y="35"/>
                </a:cxn>
                <a:cxn ang="0">
                  <a:pos x="17" y="37"/>
                </a:cxn>
                <a:cxn ang="0">
                  <a:pos x="40" y="38"/>
                </a:cxn>
                <a:cxn ang="0">
                  <a:pos x="64" y="39"/>
                </a:cxn>
                <a:cxn ang="0">
                  <a:pos x="86" y="39"/>
                </a:cxn>
                <a:cxn ang="0">
                  <a:pos x="114" y="38"/>
                </a:cxn>
                <a:cxn ang="0">
                  <a:pos x="140" y="37"/>
                </a:cxn>
                <a:cxn ang="0">
                  <a:pos x="157" y="35"/>
                </a:cxn>
                <a:cxn ang="0">
                  <a:pos x="157" y="32"/>
                </a:cxn>
                <a:cxn ang="0">
                  <a:pos x="152" y="28"/>
                </a:cxn>
                <a:cxn ang="0">
                  <a:pos x="145" y="24"/>
                </a:cxn>
                <a:cxn ang="0">
                  <a:pos x="139" y="21"/>
                </a:cxn>
                <a:cxn ang="0">
                  <a:pos x="590" y="19"/>
                </a:cxn>
              </a:cxnLst>
              <a:rect l="0" t="0" r="r" b="b"/>
              <a:pathLst>
                <a:path w="764" h="388">
                  <a:moveTo>
                    <a:pt x="590" y="19"/>
                  </a:moveTo>
                  <a:lnTo>
                    <a:pt x="274" y="335"/>
                  </a:lnTo>
                  <a:lnTo>
                    <a:pt x="288" y="352"/>
                  </a:lnTo>
                  <a:lnTo>
                    <a:pt x="382" y="258"/>
                  </a:lnTo>
                  <a:lnTo>
                    <a:pt x="382" y="313"/>
                  </a:lnTo>
                  <a:lnTo>
                    <a:pt x="378" y="316"/>
                  </a:lnTo>
                  <a:lnTo>
                    <a:pt x="378" y="326"/>
                  </a:lnTo>
                  <a:lnTo>
                    <a:pt x="373" y="326"/>
                  </a:lnTo>
                  <a:lnTo>
                    <a:pt x="367" y="326"/>
                  </a:lnTo>
                  <a:lnTo>
                    <a:pt x="360" y="326"/>
                  </a:lnTo>
                  <a:lnTo>
                    <a:pt x="354" y="327"/>
                  </a:lnTo>
                  <a:lnTo>
                    <a:pt x="347" y="328"/>
                  </a:lnTo>
                  <a:lnTo>
                    <a:pt x="343" y="328"/>
                  </a:lnTo>
                  <a:lnTo>
                    <a:pt x="340" y="329"/>
                  </a:lnTo>
                  <a:lnTo>
                    <a:pt x="339" y="331"/>
                  </a:lnTo>
                  <a:lnTo>
                    <a:pt x="339" y="381"/>
                  </a:lnTo>
                  <a:lnTo>
                    <a:pt x="340" y="382"/>
                  </a:lnTo>
                  <a:lnTo>
                    <a:pt x="344" y="384"/>
                  </a:lnTo>
                  <a:lnTo>
                    <a:pt x="349" y="385"/>
                  </a:lnTo>
                  <a:lnTo>
                    <a:pt x="357" y="386"/>
                  </a:lnTo>
                  <a:lnTo>
                    <a:pt x="365" y="387"/>
                  </a:lnTo>
                  <a:lnTo>
                    <a:pt x="374" y="387"/>
                  </a:lnTo>
                  <a:lnTo>
                    <a:pt x="382" y="387"/>
                  </a:lnTo>
                  <a:lnTo>
                    <a:pt x="389" y="387"/>
                  </a:lnTo>
                  <a:lnTo>
                    <a:pt x="397" y="387"/>
                  </a:lnTo>
                  <a:lnTo>
                    <a:pt x="406" y="387"/>
                  </a:lnTo>
                  <a:lnTo>
                    <a:pt x="415" y="387"/>
                  </a:lnTo>
                  <a:lnTo>
                    <a:pt x="423" y="387"/>
                  </a:lnTo>
                  <a:lnTo>
                    <a:pt x="431" y="385"/>
                  </a:lnTo>
                  <a:lnTo>
                    <a:pt x="438" y="384"/>
                  </a:lnTo>
                  <a:lnTo>
                    <a:pt x="442" y="383"/>
                  </a:lnTo>
                  <a:lnTo>
                    <a:pt x="443" y="380"/>
                  </a:lnTo>
                  <a:lnTo>
                    <a:pt x="443" y="331"/>
                  </a:lnTo>
                  <a:lnTo>
                    <a:pt x="442" y="329"/>
                  </a:lnTo>
                  <a:lnTo>
                    <a:pt x="439" y="328"/>
                  </a:lnTo>
                  <a:lnTo>
                    <a:pt x="435" y="328"/>
                  </a:lnTo>
                  <a:lnTo>
                    <a:pt x="429" y="327"/>
                  </a:lnTo>
                  <a:lnTo>
                    <a:pt x="422" y="326"/>
                  </a:lnTo>
                  <a:lnTo>
                    <a:pt x="415" y="326"/>
                  </a:lnTo>
                  <a:lnTo>
                    <a:pt x="409" y="326"/>
                  </a:lnTo>
                  <a:lnTo>
                    <a:pt x="403" y="326"/>
                  </a:lnTo>
                  <a:lnTo>
                    <a:pt x="403" y="315"/>
                  </a:lnTo>
                  <a:lnTo>
                    <a:pt x="399" y="314"/>
                  </a:lnTo>
                  <a:lnTo>
                    <a:pt x="399" y="244"/>
                  </a:lnTo>
                  <a:lnTo>
                    <a:pt x="589" y="51"/>
                  </a:lnTo>
                  <a:lnTo>
                    <a:pt x="614" y="60"/>
                  </a:lnTo>
                  <a:lnTo>
                    <a:pt x="614" y="19"/>
                  </a:lnTo>
                  <a:lnTo>
                    <a:pt x="763" y="19"/>
                  </a:lnTo>
                  <a:lnTo>
                    <a:pt x="763" y="10"/>
                  </a:lnTo>
                  <a:lnTo>
                    <a:pt x="614" y="9"/>
                  </a:lnTo>
                  <a:lnTo>
                    <a:pt x="614" y="0"/>
                  </a:lnTo>
                  <a:lnTo>
                    <a:pt x="601" y="10"/>
                  </a:lnTo>
                  <a:lnTo>
                    <a:pt x="76" y="10"/>
                  </a:lnTo>
                  <a:lnTo>
                    <a:pt x="64" y="11"/>
                  </a:lnTo>
                  <a:lnTo>
                    <a:pt x="52" y="12"/>
                  </a:lnTo>
                  <a:lnTo>
                    <a:pt x="40" y="15"/>
                  </a:lnTo>
                  <a:lnTo>
                    <a:pt x="29" y="18"/>
                  </a:lnTo>
                  <a:lnTo>
                    <a:pt x="19" y="22"/>
                  </a:lnTo>
                  <a:lnTo>
                    <a:pt x="10" y="26"/>
                  </a:lnTo>
                  <a:lnTo>
                    <a:pt x="4" y="30"/>
                  </a:lnTo>
                  <a:lnTo>
                    <a:pt x="0" y="34"/>
                  </a:lnTo>
                  <a:lnTo>
                    <a:pt x="2" y="35"/>
                  </a:lnTo>
                  <a:lnTo>
                    <a:pt x="8" y="37"/>
                  </a:lnTo>
                  <a:lnTo>
                    <a:pt x="17" y="37"/>
                  </a:lnTo>
                  <a:lnTo>
                    <a:pt x="27" y="38"/>
                  </a:lnTo>
                  <a:lnTo>
                    <a:pt x="40" y="38"/>
                  </a:lnTo>
                  <a:lnTo>
                    <a:pt x="52" y="39"/>
                  </a:lnTo>
                  <a:lnTo>
                    <a:pt x="64" y="39"/>
                  </a:lnTo>
                  <a:lnTo>
                    <a:pt x="74" y="39"/>
                  </a:lnTo>
                  <a:lnTo>
                    <a:pt x="86" y="39"/>
                  </a:lnTo>
                  <a:lnTo>
                    <a:pt x="100" y="38"/>
                  </a:lnTo>
                  <a:lnTo>
                    <a:pt x="114" y="38"/>
                  </a:lnTo>
                  <a:lnTo>
                    <a:pt x="128" y="37"/>
                  </a:lnTo>
                  <a:lnTo>
                    <a:pt x="140" y="37"/>
                  </a:lnTo>
                  <a:lnTo>
                    <a:pt x="150" y="36"/>
                  </a:lnTo>
                  <a:lnTo>
                    <a:pt x="157" y="35"/>
                  </a:lnTo>
                  <a:lnTo>
                    <a:pt x="160" y="34"/>
                  </a:lnTo>
                  <a:lnTo>
                    <a:pt x="157" y="32"/>
                  </a:lnTo>
                  <a:lnTo>
                    <a:pt x="155" y="30"/>
                  </a:lnTo>
                  <a:lnTo>
                    <a:pt x="152" y="28"/>
                  </a:lnTo>
                  <a:lnTo>
                    <a:pt x="148" y="26"/>
                  </a:lnTo>
                  <a:lnTo>
                    <a:pt x="145" y="24"/>
                  </a:lnTo>
                  <a:lnTo>
                    <a:pt x="142" y="23"/>
                  </a:lnTo>
                  <a:lnTo>
                    <a:pt x="139" y="21"/>
                  </a:lnTo>
                  <a:lnTo>
                    <a:pt x="135" y="19"/>
                  </a:lnTo>
                  <a:lnTo>
                    <a:pt x="590" y="19"/>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65" name="Line 157"/>
            <p:cNvSpPr>
              <a:spLocks noChangeShapeType="1"/>
            </p:cNvSpPr>
            <p:nvPr/>
          </p:nvSpPr>
          <p:spPr bwMode="auto">
            <a:xfrm>
              <a:off x="4349" y="2474"/>
              <a:ext cx="671" cy="0"/>
            </a:xfrm>
            <a:prstGeom prst="line">
              <a:avLst/>
            </a:prstGeom>
            <a:noFill/>
            <a:ln w="12700">
              <a:solidFill>
                <a:schemeClr val="folHlink"/>
              </a:solidFill>
              <a:round/>
              <a:headEnd/>
              <a:tailEnd/>
            </a:ln>
            <a:effectLst/>
          </p:spPr>
          <p:txBody>
            <a:bodyPr wrap="none" lIns="90476" tIns="44444" rIns="90476" bIns="44444">
              <a:spAutoFit/>
            </a:bodyPr>
            <a:lstStyle/>
            <a:p>
              <a:endParaRPr lang="en-US"/>
            </a:p>
          </p:txBody>
        </p:sp>
        <p:sp>
          <p:nvSpPr>
            <p:cNvPr id="196766" name="Freeform 158"/>
            <p:cNvSpPr>
              <a:spLocks/>
            </p:cNvSpPr>
            <p:nvPr/>
          </p:nvSpPr>
          <p:spPr bwMode="auto">
            <a:xfrm>
              <a:off x="4861" y="2463"/>
              <a:ext cx="133" cy="263"/>
            </a:xfrm>
            <a:custGeom>
              <a:avLst/>
              <a:gdLst/>
              <a:ahLst/>
              <a:cxnLst>
                <a:cxn ang="0">
                  <a:pos x="0" y="46"/>
                </a:cxn>
                <a:cxn ang="0">
                  <a:pos x="0" y="18"/>
                </a:cxn>
                <a:cxn ang="0">
                  <a:pos x="23" y="0"/>
                </a:cxn>
              </a:cxnLst>
              <a:rect l="0" t="0" r="r" b="b"/>
              <a:pathLst>
                <a:path w="24" h="47">
                  <a:moveTo>
                    <a:pt x="0" y="46"/>
                  </a:moveTo>
                  <a:lnTo>
                    <a:pt x="0" y="18"/>
                  </a:lnTo>
                  <a:lnTo>
                    <a:pt x="23" y="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sp>
          <p:nvSpPr>
            <p:cNvPr id="196767" name="Line 159"/>
            <p:cNvSpPr>
              <a:spLocks noChangeShapeType="1"/>
            </p:cNvSpPr>
            <p:nvPr/>
          </p:nvSpPr>
          <p:spPr bwMode="auto">
            <a:xfrm flipV="1">
              <a:off x="4555" y="2485"/>
              <a:ext cx="302" cy="318"/>
            </a:xfrm>
            <a:prstGeom prst="line">
              <a:avLst/>
            </a:prstGeom>
            <a:noFill/>
            <a:ln w="12700">
              <a:solidFill>
                <a:srgbClr val="FFFFFF"/>
              </a:solidFill>
              <a:round/>
              <a:headEnd/>
              <a:tailEnd/>
            </a:ln>
            <a:effectLst/>
          </p:spPr>
          <p:txBody>
            <a:bodyPr wrap="none" lIns="90476" tIns="44444" rIns="90476" bIns="44444">
              <a:spAutoFit/>
            </a:bodyPr>
            <a:lstStyle/>
            <a:p>
              <a:endParaRPr lang="en-US"/>
            </a:p>
          </p:txBody>
        </p:sp>
        <p:sp>
          <p:nvSpPr>
            <p:cNvPr id="196768" name="Freeform 160"/>
            <p:cNvSpPr>
              <a:spLocks/>
            </p:cNvSpPr>
            <p:nvPr/>
          </p:nvSpPr>
          <p:spPr bwMode="auto">
            <a:xfrm>
              <a:off x="4611" y="2793"/>
              <a:ext cx="133" cy="263"/>
            </a:xfrm>
            <a:custGeom>
              <a:avLst/>
              <a:gdLst/>
              <a:ahLst/>
              <a:cxnLst>
                <a:cxn ang="0">
                  <a:pos x="0" y="0"/>
                </a:cxn>
                <a:cxn ang="0">
                  <a:pos x="0" y="0"/>
                </a:cxn>
                <a:cxn ang="0">
                  <a:pos x="3" y="1"/>
                </a:cxn>
                <a:cxn ang="0">
                  <a:pos x="7" y="2"/>
                </a:cxn>
                <a:cxn ang="0">
                  <a:pos x="14" y="2"/>
                </a:cxn>
                <a:cxn ang="0">
                  <a:pos x="20" y="3"/>
                </a:cxn>
                <a:cxn ang="0">
                  <a:pos x="28" y="3"/>
                </a:cxn>
                <a:cxn ang="0">
                  <a:pos x="36" y="4"/>
                </a:cxn>
                <a:cxn ang="0">
                  <a:pos x="44" y="4"/>
                </a:cxn>
                <a:cxn ang="0">
                  <a:pos x="53" y="4"/>
                </a:cxn>
                <a:cxn ang="0">
                  <a:pos x="62" y="4"/>
                </a:cxn>
                <a:cxn ang="0">
                  <a:pos x="70" y="4"/>
                </a:cxn>
                <a:cxn ang="0">
                  <a:pos x="77" y="3"/>
                </a:cxn>
                <a:cxn ang="0">
                  <a:pos x="84" y="3"/>
                </a:cxn>
                <a:cxn ang="0">
                  <a:pos x="91" y="2"/>
                </a:cxn>
                <a:cxn ang="0">
                  <a:pos x="96" y="2"/>
                </a:cxn>
                <a:cxn ang="0">
                  <a:pos x="99" y="1"/>
                </a:cxn>
                <a:cxn ang="0">
                  <a:pos x="102" y="0"/>
                </a:cxn>
              </a:cxnLst>
              <a:rect l="0" t="0" r="r" b="b"/>
              <a:pathLst>
                <a:path w="103" h="5">
                  <a:moveTo>
                    <a:pt x="0" y="0"/>
                  </a:moveTo>
                  <a:lnTo>
                    <a:pt x="0" y="0"/>
                  </a:lnTo>
                  <a:lnTo>
                    <a:pt x="3" y="1"/>
                  </a:lnTo>
                  <a:lnTo>
                    <a:pt x="7" y="2"/>
                  </a:lnTo>
                  <a:lnTo>
                    <a:pt x="14" y="2"/>
                  </a:lnTo>
                  <a:lnTo>
                    <a:pt x="20" y="3"/>
                  </a:lnTo>
                  <a:lnTo>
                    <a:pt x="28" y="3"/>
                  </a:lnTo>
                  <a:lnTo>
                    <a:pt x="36" y="4"/>
                  </a:lnTo>
                  <a:lnTo>
                    <a:pt x="44" y="4"/>
                  </a:lnTo>
                  <a:lnTo>
                    <a:pt x="53" y="4"/>
                  </a:lnTo>
                  <a:lnTo>
                    <a:pt x="62" y="4"/>
                  </a:lnTo>
                  <a:lnTo>
                    <a:pt x="70" y="4"/>
                  </a:lnTo>
                  <a:lnTo>
                    <a:pt x="77" y="3"/>
                  </a:lnTo>
                  <a:lnTo>
                    <a:pt x="84" y="3"/>
                  </a:lnTo>
                  <a:lnTo>
                    <a:pt x="91" y="2"/>
                  </a:lnTo>
                  <a:lnTo>
                    <a:pt x="96" y="2"/>
                  </a:lnTo>
                  <a:lnTo>
                    <a:pt x="99" y="1"/>
                  </a:lnTo>
                  <a:lnTo>
                    <a:pt x="102" y="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sp>
          <p:nvSpPr>
            <p:cNvPr id="196769" name="Freeform 161"/>
            <p:cNvSpPr>
              <a:spLocks/>
            </p:cNvSpPr>
            <p:nvPr/>
          </p:nvSpPr>
          <p:spPr bwMode="auto">
            <a:xfrm>
              <a:off x="4655" y="2702"/>
              <a:ext cx="133" cy="263"/>
            </a:xfrm>
            <a:custGeom>
              <a:avLst/>
              <a:gdLst/>
              <a:ahLst/>
              <a:cxnLst>
                <a:cxn ang="0">
                  <a:pos x="0" y="0"/>
                </a:cxn>
                <a:cxn ang="0">
                  <a:pos x="8" y="0"/>
                </a:cxn>
                <a:cxn ang="0">
                  <a:pos x="8" y="66"/>
                </a:cxn>
                <a:cxn ang="0">
                  <a:pos x="0" y="66"/>
                </a:cxn>
                <a:cxn ang="0">
                  <a:pos x="0" y="0"/>
                </a:cxn>
              </a:cxnLst>
              <a:rect l="0" t="0" r="r" b="b"/>
              <a:pathLst>
                <a:path w="9" h="67">
                  <a:moveTo>
                    <a:pt x="0" y="0"/>
                  </a:moveTo>
                  <a:lnTo>
                    <a:pt x="8" y="0"/>
                  </a:lnTo>
                  <a:lnTo>
                    <a:pt x="8" y="66"/>
                  </a:lnTo>
                  <a:lnTo>
                    <a:pt x="0" y="66"/>
                  </a:lnTo>
                  <a:lnTo>
                    <a:pt x="0" y="0"/>
                  </a:lnTo>
                </a:path>
              </a:pathLst>
            </a:custGeom>
            <a:solidFill>
              <a:srgbClr val="BFBFB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70" name="Freeform 162"/>
            <p:cNvSpPr>
              <a:spLocks/>
            </p:cNvSpPr>
            <p:nvPr/>
          </p:nvSpPr>
          <p:spPr bwMode="auto">
            <a:xfrm>
              <a:off x="4655" y="2702"/>
              <a:ext cx="133" cy="263"/>
            </a:xfrm>
            <a:custGeom>
              <a:avLst/>
              <a:gdLst/>
              <a:ahLst/>
              <a:cxnLst>
                <a:cxn ang="0">
                  <a:pos x="0" y="0"/>
                </a:cxn>
                <a:cxn ang="0">
                  <a:pos x="14" y="0"/>
                </a:cxn>
                <a:cxn ang="0">
                  <a:pos x="14" y="72"/>
                </a:cxn>
                <a:cxn ang="0">
                  <a:pos x="0" y="72"/>
                </a:cxn>
                <a:cxn ang="0">
                  <a:pos x="0" y="0"/>
                </a:cxn>
              </a:cxnLst>
              <a:rect l="0" t="0" r="r" b="b"/>
              <a:pathLst>
                <a:path w="15" h="73">
                  <a:moveTo>
                    <a:pt x="0" y="0"/>
                  </a:moveTo>
                  <a:lnTo>
                    <a:pt x="14" y="0"/>
                  </a:lnTo>
                  <a:lnTo>
                    <a:pt x="14" y="72"/>
                  </a:lnTo>
                  <a:lnTo>
                    <a:pt x="0" y="72"/>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71" name="Freeform 163"/>
            <p:cNvSpPr>
              <a:spLocks/>
            </p:cNvSpPr>
            <p:nvPr/>
          </p:nvSpPr>
          <p:spPr bwMode="auto">
            <a:xfrm>
              <a:off x="4657" y="2712"/>
              <a:ext cx="133" cy="263"/>
            </a:xfrm>
            <a:custGeom>
              <a:avLst/>
              <a:gdLst/>
              <a:ahLst/>
              <a:cxnLst>
                <a:cxn ang="0">
                  <a:pos x="0" y="0"/>
                </a:cxn>
                <a:cxn ang="0">
                  <a:pos x="6" y="0"/>
                </a:cxn>
                <a:cxn ang="0">
                  <a:pos x="6" y="54"/>
                </a:cxn>
                <a:cxn ang="0">
                  <a:pos x="0" y="54"/>
                </a:cxn>
                <a:cxn ang="0">
                  <a:pos x="0" y="0"/>
                </a:cxn>
              </a:cxnLst>
              <a:rect l="0" t="0" r="r" b="b"/>
              <a:pathLst>
                <a:path w="7" h="55">
                  <a:moveTo>
                    <a:pt x="0" y="0"/>
                  </a:moveTo>
                  <a:lnTo>
                    <a:pt x="6" y="0"/>
                  </a:lnTo>
                  <a:lnTo>
                    <a:pt x="6" y="54"/>
                  </a:lnTo>
                  <a:lnTo>
                    <a:pt x="0" y="54"/>
                  </a:lnTo>
                  <a:lnTo>
                    <a:pt x="0" y="0"/>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72" name="Freeform 164"/>
            <p:cNvSpPr>
              <a:spLocks/>
            </p:cNvSpPr>
            <p:nvPr/>
          </p:nvSpPr>
          <p:spPr bwMode="auto">
            <a:xfrm>
              <a:off x="4657" y="2712"/>
              <a:ext cx="133" cy="263"/>
            </a:xfrm>
            <a:custGeom>
              <a:avLst/>
              <a:gdLst/>
              <a:ahLst/>
              <a:cxnLst>
                <a:cxn ang="0">
                  <a:pos x="0" y="0"/>
                </a:cxn>
                <a:cxn ang="0">
                  <a:pos x="12" y="0"/>
                </a:cxn>
                <a:cxn ang="0">
                  <a:pos x="12" y="60"/>
                </a:cxn>
                <a:cxn ang="0">
                  <a:pos x="0" y="60"/>
                </a:cxn>
                <a:cxn ang="0">
                  <a:pos x="0" y="0"/>
                </a:cxn>
              </a:cxnLst>
              <a:rect l="0" t="0" r="r" b="b"/>
              <a:pathLst>
                <a:path w="13" h="61">
                  <a:moveTo>
                    <a:pt x="0" y="0"/>
                  </a:moveTo>
                  <a:lnTo>
                    <a:pt x="12" y="0"/>
                  </a:lnTo>
                  <a:lnTo>
                    <a:pt x="12" y="60"/>
                  </a:lnTo>
                  <a:lnTo>
                    <a:pt x="0" y="60"/>
                  </a:lnTo>
                  <a:lnTo>
                    <a:pt x="0" y="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sp>
          <p:nvSpPr>
            <p:cNvPr id="196773" name="Freeform 165"/>
            <p:cNvSpPr>
              <a:spLocks/>
            </p:cNvSpPr>
            <p:nvPr/>
          </p:nvSpPr>
          <p:spPr bwMode="auto">
            <a:xfrm>
              <a:off x="4271" y="2490"/>
              <a:ext cx="133" cy="263"/>
            </a:xfrm>
            <a:custGeom>
              <a:avLst/>
              <a:gdLst/>
              <a:ahLst/>
              <a:cxnLst>
                <a:cxn ang="0">
                  <a:pos x="77" y="0"/>
                </a:cxn>
                <a:cxn ang="0">
                  <a:pos x="92" y="0"/>
                </a:cxn>
                <a:cxn ang="0">
                  <a:pos x="107" y="0"/>
                </a:cxn>
                <a:cxn ang="0">
                  <a:pos x="120" y="0"/>
                </a:cxn>
                <a:cxn ang="0">
                  <a:pos x="131" y="0"/>
                </a:cxn>
                <a:cxn ang="0">
                  <a:pos x="141" y="1"/>
                </a:cxn>
                <a:cxn ang="0">
                  <a:pos x="147" y="1"/>
                </a:cxn>
                <a:cxn ang="0">
                  <a:pos x="152" y="1"/>
                </a:cxn>
                <a:cxn ang="0">
                  <a:pos x="154" y="1"/>
                </a:cxn>
                <a:cxn ang="0">
                  <a:pos x="152" y="2"/>
                </a:cxn>
                <a:cxn ang="0">
                  <a:pos x="147" y="2"/>
                </a:cxn>
                <a:cxn ang="0">
                  <a:pos x="141" y="2"/>
                </a:cxn>
                <a:cxn ang="0">
                  <a:pos x="131" y="2"/>
                </a:cxn>
                <a:cxn ang="0">
                  <a:pos x="120" y="3"/>
                </a:cxn>
                <a:cxn ang="0">
                  <a:pos x="107" y="3"/>
                </a:cxn>
                <a:cxn ang="0">
                  <a:pos x="92" y="3"/>
                </a:cxn>
                <a:cxn ang="0">
                  <a:pos x="77" y="3"/>
                </a:cxn>
                <a:cxn ang="0">
                  <a:pos x="62" y="3"/>
                </a:cxn>
                <a:cxn ang="0">
                  <a:pos x="46" y="3"/>
                </a:cxn>
                <a:cxn ang="0">
                  <a:pos x="34" y="3"/>
                </a:cxn>
                <a:cxn ang="0">
                  <a:pos x="22" y="2"/>
                </a:cxn>
                <a:cxn ang="0">
                  <a:pos x="13" y="2"/>
                </a:cxn>
                <a:cxn ang="0">
                  <a:pos x="6" y="2"/>
                </a:cxn>
                <a:cxn ang="0">
                  <a:pos x="1" y="2"/>
                </a:cxn>
                <a:cxn ang="0">
                  <a:pos x="0" y="1"/>
                </a:cxn>
                <a:cxn ang="0">
                  <a:pos x="1" y="1"/>
                </a:cxn>
                <a:cxn ang="0">
                  <a:pos x="6" y="1"/>
                </a:cxn>
                <a:cxn ang="0">
                  <a:pos x="13" y="1"/>
                </a:cxn>
                <a:cxn ang="0">
                  <a:pos x="22" y="0"/>
                </a:cxn>
                <a:cxn ang="0">
                  <a:pos x="34" y="0"/>
                </a:cxn>
                <a:cxn ang="0">
                  <a:pos x="46" y="0"/>
                </a:cxn>
                <a:cxn ang="0">
                  <a:pos x="62" y="0"/>
                </a:cxn>
                <a:cxn ang="0">
                  <a:pos x="77" y="0"/>
                </a:cxn>
              </a:cxnLst>
              <a:rect l="0" t="0" r="r" b="b"/>
              <a:pathLst>
                <a:path w="155" h="4">
                  <a:moveTo>
                    <a:pt x="77" y="0"/>
                  </a:moveTo>
                  <a:lnTo>
                    <a:pt x="92" y="0"/>
                  </a:lnTo>
                  <a:lnTo>
                    <a:pt x="107" y="0"/>
                  </a:lnTo>
                  <a:lnTo>
                    <a:pt x="120" y="0"/>
                  </a:lnTo>
                  <a:lnTo>
                    <a:pt x="131" y="0"/>
                  </a:lnTo>
                  <a:lnTo>
                    <a:pt x="141" y="1"/>
                  </a:lnTo>
                  <a:lnTo>
                    <a:pt x="147" y="1"/>
                  </a:lnTo>
                  <a:lnTo>
                    <a:pt x="152" y="1"/>
                  </a:lnTo>
                  <a:lnTo>
                    <a:pt x="154" y="1"/>
                  </a:lnTo>
                  <a:lnTo>
                    <a:pt x="152" y="2"/>
                  </a:lnTo>
                  <a:lnTo>
                    <a:pt x="147" y="2"/>
                  </a:lnTo>
                  <a:lnTo>
                    <a:pt x="141" y="2"/>
                  </a:lnTo>
                  <a:lnTo>
                    <a:pt x="131" y="2"/>
                  </a:lnTo>
                  <a:lnTo>
                    <a:pt x="120" y="3"/>
                  </a:lnTo>
                  <a:lnTo>
                    <a:pt x="107" y="3"/>
                  </a:lnTo>
                  <a:lnTo>
                    <a:pt x="92" y="3"/>
                  </a:lnTo>
                  <a:lnTo>
                    <a:pt x="77" y="3"/>
                  </a:lnTo>
                  <a:lnTo>
                    <a:pt x="62" y="3"/>
                  </a:lnTo>
                  <a:lnTo>
                    <a:pt x="46" y="3"/>
                  </a:lnTo>
                  <a:lnTo>
                    <a:pt x="34" y="3"/>
                  </a:lnTo>
                  <a:lnTo>
                    <a:pt x="22" y="2"/>
                  </a:lnTo>
                  <a:lnTo>
                    <a:pt x="13" y="2"/>
                  </a:lnTo>
                  <a:lnTo>
                    <a:pt x="6" y="2"/>
                  </a:lnTo>
                  <a:lnTo>
                    <a:pt x="1" y="2"/>
                  </a:lnTo>
                  <a:lnTo>
                    <a:pt x="0" y="1"/>
                  </a:lnTo>
                  <a:lnTo>
                    <a:pt x="1" y="1"/>
                  </a:lnTo>
                  <a:lnTo>
                    <a:pt x="6" y="1"/>
                  </a:lnTo>
                  <a:lnTo>
                    <a:pt x="13" y="1"/>
                  </a:lnTo>
                  <a:lnTo>
                    <a:pt x="22" y="0"/>
                  </a:lnTo>
                  <a:lnTo>
                    <a:pt x="34" y="0"/>
                  </a:lnTo>
                  <a:lnTo>
                    <a:pt x="46" y="0"/>
                  </a:lnTo>
                  <a:lnTo>
                    <a:pt x="62" y="0"/>
                  </a:lnTo>
                  <a:lnTo>
                    <a:pt x="77" y="0"/>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74" name="Freeform 166"/>
            <p:cNvSpPr>
              <a:spLocks/>
            </p:cNvSpPr>
            <p:nvPr/>
          </p:nvSpPr>
          <p:spPr bwMode="auto">
            <a:xfrm>
              <a:off x="4271" y="2490"/>
              <a:ext cx="133" cy="263"/>
            </a:xfrm>
            <a:custGeom>
              <a:avLst/>
              <a:gdLst/>
              <a:ahLst/>
              <a:cxnLst>
                <a:cxn ang="0">
                  <a:pos x="80" y="0"/>
                </a:cxn>
                <a:cxn ang="0">
                  <a:pos x="80" y="0"/>
                </a:cxn>
                <a:cxn ang="0">
                  <a:pos x="96" y="0"/>
                </a:cxn>
                <a:cxn ang="0">
                  <a:pos x="111" y="0"/>
                </a:cxn>
                <a:cxn ang="0">
                  <a:pos x="125" y="0"/>
                </a:cxn>
                <a:cxn ang="0">
                  <a:pos x="136" y="1"/>
                </a:cxn>
                <a:cxn ang="0">
                  <a:pos x="146" y="2"/>
                </a:cxn>
                <a:cxn ang="0">
                  <a:pos x="153" y="2"/>
                </a:cxn>
                <a:cxn ang="0">
                  <a:pos x="158" y="3"/>
                </a:cxn>
                <a:cxn ang="0">
                  <a:pos x="160" y="4"/>
                </a:cxn>
                <a:cxn ang="0">
                  <a:pos x="158" y="5"/>
                </a:cxn>
                <a:cxn ang="0">
                  <a:pos x="153" y="6"/>
                </a:cxn>
                <a:cxn ang="0">
                  <a:pos x="146" y="7"/>
                </a:cxn>
                <a:cxn ang="0">
                  <a:pos x="136" y="7"/>
                </a:cxn>
                <a:cxn ang="0">
                  <a:pos x="125" y="8"/>
                </a:cxn>
                <a:cxn ang="0">
                  <a:pos x="111" y="8"/>
                </a:cxn>
                <a:cxn ang="0">
                  <a:pos x="96" y="9"/>
                </a:cxn>
                <a:cxn ang="0">
                  <a:pos x="80" y="9"/>
                </a:cxn>
                <a:cxn ang="0">
                  <a:pos x="64" y="9"/>
                </a:cxn>
                <a:cxn ang="0">
                  <a:pos x="48" y="8"/>
                </a:cxn>
                <a:cxn ang="0">
                  <a:pos x="35" y="8"/>
                </a:cxn>
                <a:cxn ang="0">
                  <a:pos x="23" y="7"/>
                </a:cxn>
                <a:cxn ang="0">
                  <a:pos x="13" y="7"/>
                </a:cxn>
                <a:cxn ang="0">
                  <a:pos x="6" y="6"/>
                </a:cxn>
                <a:cxn ang="0">
                  <a:pos x="1" y="5"/>
                </a:cxn>
                <a:cxn ang="0">
                  <a:pos x="0" y="4"/>
                </a:cxn>
                <a:cxn ang="0">
                  <a:pos x="1" y="3"/>
                </a:cxn>
                <a:cxn ang="0">
                  <a:pos x="6" y="2"/>
                </a:cxn>
                <a:cxn ang="0">
                  <a:pos x="13" y="2"/>
                </a:cxn>
                <a:cxn ang="0">
                  <a:pos x="23" y="1"/>
                </a:cxn>
                <a:cxn ang="0">
                  <a:pos x="35" y="0"/>
                </a:cxn>
                <a:cxn ang="0">
                  <a:pos x="48" y="0"/>
                </a:cxn>
                <a:cxn ang="0">
                  <a:pos x="64" y="0"/>
                </a:cxn>
                <a:cxn ang="0">
                  <a:pos x="80" y="0"/>
                </a:cxn>
              </a:cxnLst>
              <a:rect l="0" t="0" r="r" b="b"/>
              <a:pathLst>
                <a:path w="161" h="10">
                  <a:moveTo>
                    <a:pt x="80" y="0"/>
                  </a:moveTo>
                  <a:lnTo>
                    <a:pt x="80" y="0"/>
                  </a:lnTo>
                  <a:lnTo>
                    <a:pt x="96" y="0"/>
                  </a:lnTo>
                  <a:lnTo>
                    <a:pt x="111" y="0"/>
                  </a:lnTo>
                  <a:lnTo>
                    <a:pt x="125" y="0"/>
                  </a:lnTo>
                  <a:lnTo>
                    <a:pt x="136" y="1"/>
                  </a:lnTo>
                  <a:lnTo>
                    <a:pt x="146" y="2"/>
                  </a:lnTo>
                  <a:lnTo>
                    <a:pt x="153" y="2"/>
                  </a:lnTo>
                  <a:lnTo>
                    <a:pt x="158" y="3"/>
                  </a:lnTo>
                  <a:lnTo>
                    <a:pt x="160" y="4"/>
                  </a:lnTo>
                  <a:lnTo>
                    <a:pt x="158" y="5"/>
                  </a:lnTo>
                  <a:lnTo>
                    <a:pt x="153" y="6"/>
                  </a:lnTo>
                  <a:lnTo>
                    <a:pt x="146" y="7"/>
                  </a:lnTo>
                  <a:lnTo>
                    <a:pt x="136" y="7"/>
                  </a:lnTo>
                  <a:lnTo>
                    <a:pt x="125" y="8"/>
                  </a:lnTo>
                  <a:lnTo>
                    <a:pt x="111" y="8"/>
                  </a:lnTo>
                  <a:lnTo>
                    <a:pt x="96" y="9"/>
                  </a:lnTo>
                  <a:lnTo>
                    <a:pt x="80" y="9"/>
                  </a:lnTo>
                  <a:lnTo>
                    <a:pt x="64" y="9"/>
                  </a:lnTo>
                  <a:lnTo>
                    <a:pt x="48" y="8"/>
                  </a:lnTo>
                  <a:lnTo>
                    <a:pt x="35" y="8"/>
                  </a:lnTo>
                  <a:lnTo>
                    <a:pt x="23" y="7"/>
                  </a:lnTo>
                  <a:lnTo>
                    <a:pt x="13" y="7"/>
                  </a:lnTo>
                  <a:lnTo>
                    <a:pt x="6" y="6"/>
                  </a:lnTo>
                  <a:lnTo>
                    <a:pt x="1" y="5"/>
                  </a:lnTo>
                  <a:lnTo>
                    <a:pt x="0" y="4"/>
                  </a:lnTo>
                  <a:lnTo>
                    <a:pt x="1" y="3"/>
                  </a:lnTo>
                  <a:lnTo>
                    <a:pt x="6" y="2"/>
                  </a:lnTo>
                  <a:lnTo>
                    <a:pt x="13" y="2"/>
                  </a:lnTo>
                  <a:lnTo>
                    <a:pt x="23" y="1"/>
                  </a:lnTo>
                  <a:lnTo>
                    <a:pt x="35" y="0"/>
                  </a:lnTo>
                  <a:lnTo>
                    <a:pt x="48" y="0"/>
                  </a:lnTo>
                  <a:lnTo>
                    <a:pt x="64" y="0"/>
                  </a:lnTo>
                  <a:lnTo>
                    <a:pt x="80" y="0"/>
                  </a:lnTo>
                </a:path>
              </a:pathLst>
            </a:custGeom>
            <a:solidFill>
              <a:schemeClr val="folHlink"/>
            </a:solidFill>
            <a:ln w="12700" cap="rnd" cmpd="sng">
              <a:solidFill>
                <a:schemeClr val="folHlink"/>
              </a:solidFill>
              <a:prstDash val="solid"/>
              <a:round/>
              <a:headEnd type="none" w="med" len="med"/>
              <a:tailEnd type="none" w="med" len="med"/>
            </a:ln>
            <a:effectLst/>
          </p:spPr>
          <p:txBody>
            <a:bodyPr wrap="none" lIns="90476" tIns="44444" rIns="90476" bIns="44444">
              <a:spAutoFit/>
            </a:bodyPr>
            <a:lstStyle/>
            <a:p>
              <a:endParaRPr lang="en-US"/>
            </a:p>
          </p:txBody>
        </p:sp>
        <p:sp>
          <p:nvSpPr>
            <p:cNvPr id="196775" name="Freeform 167"/>
            <p:cNvSpPr>
              <a:spLocks/>
            </p:cNvSpPr>
            <p:nvPr/>
          </p:nvSpPr>
          <p:spPr bwMode="auto">
            <a:xfrm>
              <a:off x="4351" y="2471"/>
              <a:ext cx="133" cy="263"/>
            </a:xfrm>
            <a:custGeom>
              <a:avLst/>
              <a:gdLst/>
              <a:ahLst/>
              <a:cxnLst>
                <a:cxn ang="0">
                  <a:pos x="0" y="0"/>
                </a:cxn>
                <a:cxn ang="0">
                  <a:pos x="8" y="2"/>
                </a:cxn>
                <a:cxn ang="0">
                  <a:pos x="13" y="4"/>
                </a:cxn>
                <a:cxn ang="0">
                  <a:pos x="15" y="5"/>
                </a:cxn>
                <a:cxn ang="0">
                  <a:pos x="14" y="7"/>
                </a:cxn>
                <a:cxn ang="0">
                  <a:pos x="11" y="9"/>
                </a:cxn>
                <a:cxn ang="0">
                  <a:pos x="7" y="10"/>
                </a:cxn>
                <a:cxn ang="0">
                  <a:pos x="3" y="11"/>
                </a:cxn>
                <a:cxn ang="0">
                  <a:pos x="0" y="12"/>
                </a:cxn>
                <a:cxn ang="0">
                  <a:pos x="8" y="12"/>
                </a:cxn>
                <a:cxn ang="0">
                  <a:pos x="17" y="12"/>
                </a:cxn>
                <a:cxn ang="0">
                  <a:pos x="26" y="12"/>
                </a:cxn>
                <a:cxn ang="0">
                  <a:pos x="35" y="13"/>
                </a:cxn>
                <a:cxn ang="0">
                  <a:pos x="43" y="13"/>
                </a:cxn>
                <a:cxn ang="0">
                  <a:pos x="52" y="14"/>
                </a:cxn>
                <a:cxn ang="0">
                  <a:pos x="61" y="14"/>
                </a:cxn>
                <a:cxn ang="0">
                  <a:pos x="69" y="15"/>
                </a:cxn>
                <a:cxn ang="0">
                  <a:pos x="63" y="11"/>
                </a:cxn>
                <a:cxn ang="0">
                  <a:pos x="57" y="9"/>
                </a:cxn>
                <a:cxn ang="0">
                  <a:pos x="50" y="6"/>
                </a:cxn>
                <a:cxn ang="0">
                  <a:pos x="40" y="4"/>
                </a:cxn>
                <a:cxn ang="0">
                  <a:pos x="31" y="2"/>
                </a:cxn>
                <a:cxn ang="0">
                  <a:pos x="21" y="1"/>
                </a:cxn>
                <a:cxn ang="0">
                  <a:pos x="10" y="1"/>
                </a:cxn>
                <a:cxn ang="0">
                  <a:pos x="0" y="0"/>
                </a:cxn>
              </a:cxnLst>
              <a:rect l="0" t="0" r="r" b="b"/>
              <a:pathLst>
                <a:path w="70" h="16">
                  <a:moveTo>
                    <a:pt x="0" y="0"/>
                  </a:moveTo>
                  <a:lnTo>
                    <a:pt x="8" y="2"/>
                  </a:lnTo>
                  <a:lnTo>
                    <a:pt x="13" y="4"/>
                  </a:lnTo>
                  <a:lnTo>
                    <a:pt x="15" y="5"/>
                  </a:lnTo>
                  <a:lnTo>
                    <a:pt x="14" y="7"/>
                  </a:lnTo>
                  <a:lnTo>
                    <a:pt x="11" y="9"/>
                  </a:lnTo>
                  <a:lnTo>
                    <a:pt x="7" y="10"/>
                  </a:lnTo>
                  <a:lnTo>
                    <a:pt x="3" y="11"/>
                  </a:lnTo>
                  <a:lnTo>
                    <a:pt x="0" y="12"/>
                  </a:lnTo>
                  <a:lnTo>
                    <a:pt x="8" y="12"/>
                  </a:lnTo>
                  <a:lnTo>
                    <a:pt x="17" y="12"/>
                  </a:lnTo>
                  <a:lnTo>
                    <a:pt x="26" y="12"/>
                  </a:lnTo>
                  <a:lnTo>
                    <a:pt x="35" y="13"/>
                  </a:lnTo>
                  <a:lnTo>
                    <a:pt x="43" y="13"/>
                  </a:lnTo>
                  <a:lnTo>
                    <a:pt x="52" y="14"/>
                  </a:lnTo>
                  <a:lnTo>
                    <a:pt x="61" y="14"/>
                  </a:lnTo>
                  <a:lnTo>
                    <a:pt x="69" y="15"/>
                  </a:lnTo>
                  <a:lnTo>
                    <a:pt x="63" y="11"/>
                  </a:lnTo>
                  <a:lnTo>
                    <a:pt x="57" y="9"/>
                  </a:lnTo>
                  <a:lnTo>
                    <a:pt x="50" y="6"/>
                  </a:lnTo>
                  <a:lnTo>
                    <a:pt x="40" y="4"/>
                  </a:lnTo>
                  <a:lnTo>
                    <a:pt x="31" y="2"/>
                  </a:lnTo>
                  <a:lnTo>
                    <a:pt x="21" y="1"/>
                  </a:lnTo>
                  <a:lnTo>
                    <a:pt x="10" y="1"/>
                  </a:lnTo>
                  <a:lnTo>
                    <a:pt x="0" y="0"/>
                  </a:lnTo>
                </a:path>
              </a:pathLst>
            </a:custGeom>
            <a:solidFill>
              <a:srgbClr val="BFBFB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76" name="Freeform 168"/>
            <p:cNvSpPr>
              <a:spLocks/>
            </p:cNvSpPr>
            <p:nvPr/>
          </p:nvSpPr>
          <p:spPr bwMode="auto">
            <a:xfrm>
              <a:off x="4351" y="2471"/>
              <a:ext cx="133" cy="263"/>
            </a:xfrm>
            <a:custGeom>
              <a:avLst/>
              <a:gdLst/>
              <a:ahLst/>
              <a:cxnLst>
                <a:cxn ang="0">
                  <a:pos x="0" y="0"/>
                </a:cxn>
                <a:cxn ang="0">
                  <a:pos x="0" y="0"/>
                </a:cxn>
                <a:cxn ang="0">
                  <a:pos x="9" y="3"/>
                </a:cxn>
                <a:cxn ang="0">
                  <a:pos x="14" y="5"/>
                </a:cxn>
                <a:cxn ang="0">
                  <a:pos x="16" y="7"/>
                </a:cxn>
                <a:cxn ang="0">
                  <a:pos x="15" y="10"/>
                </a:cxn>
                <a:cxn ang="0">
                  <a:pos x="12" y="12"/>
                </a:cxn>
                <a:cxn ang="0">
                  <a:pos x="8" y="14"/>
                </a:cxn>
                <a:cxn ang="0">
                  <a:pos x="3" y="15"/>
                </a:cxn>
                <a:cxn ang="0">
                  <a:pos x="0" y="17"/>
                </a:cxn>
                <a:cxn ang="0">
                  <a:pos x="9" y="17"/>
                </a:cxn>
                <a:cxn ang="0">
                  <a:pos x="19" y="17"/>
                </a:cxn>
                <a:cxn ang="0">
                  <a:pos x="28" y="17"/>
                </a:cxn>
                <a:cxn ang="0">
                  <a:pos x="38" y="18"/>
                </a:cxn>
                <a:cxn ang="0">
                  <a:pos x="47" y="18"/>
                </a:cxn>
                <a:cxn ang="0">
                  <a:pos x="56" y="19"/>
                </a:cxn>
                <a:cxn ang="0">
                  <a:pos x="66" y="19"/>
                </a:cxn>
                <a:cxn ang="0">
                  <a:pos x="75" y="21"/>
                </a:cxn>
                <a:cxn ang="0">
                  <a:pos x="69" y="16"/>
                </a:cxn>
                <a:cxn ang="0">
                  <a:pos x="62" y="12"/>
                </a:cxn>
                <a:cxn ang="0">
                  <a:pos x="54" y="8"/>
                </a:cxn>
                <a:cxn ang="0">
                  <a:pos x="44" y="5"/>
                </a:cxn>
                <a:cxn ang="0">
                  <a:pos x="34" y="3"/>
                </a:cxn>
                <a:cxn ang="0">
                  <a:pos x="23" y="1"/>
                </a:cxn>
                <a:cxn ang="0">
                  <a:pos x="11" y="1"/>
                </a:cxn>
                <a:cxn ang="0">
                  <a:pos x="0" y="0"/>
                </a:cxn>
              </a:cxnLst>
              <a:rect l="0" t="0" r="r" b="b"/>
              <a:pathLst>
                <a:path w="76" h="22">
                  <a:moveTo>
                    <a:pt x="0" y="0"/>
                  </a:moveTo>
                  <a:lnTo>
                    <a:pt x="0" y="0"/>
                  </a:lnTo>
                  <a:lnTo>
                    <a:pt x="9" y="3"/>
                  </a:lnTo>
                  <a:lnTo>
                    <a:pt x="14" y="5"/>
                  </a:lnTo>
                  <a:lnTo>
                    <a:pt x="16" y="7"/>
                  </a:lnTo>
                  <a:lnTo>
                    <a:pt x="15" y="10"/>
                  </a:lnTo>
                  <a:lnTo>
                    <a:pt x="12" y="12"/>
                  </a:lnTo>
                  <a:lnTo>
                    <a:pt x="8" y="14"/>
                  </a:lnTo>
                  <a:lnTo>
                    <a:pt x="3" y="15"/>
                  </a:lnTo>
                  <a:lnTo>
                    <a:pt x="0" y="17"/>
                  </a:lnTo>
                  <a:lnTo>
                    <a:pt x="9" y="17"/>
                  </a:lnTo>
                  <a:lnTo>
                    <a:pt x="19" y="17"/>
                  </a:lnTo>
                  <a:lnTo>
                    <a:pt x="28" y="17"/>
                  </a:lnTo>
                  <a:lnTo>
                    <a:pt x="38" y="18"/>
                  </a:lnTo>
                  <a:lnTo>
                    <a:pt x="47" y="18"/>
                  </a:lnTo>
                  <a:lnTo>
                    <a:pt x="56" y="19"/>
                  </a:lnTo>
                  <a:lnTo>
                    <a:pt x="66" y="19"/>
                  </a:lnTo>
                  <a:lnTo>
                    <a:pt x="75" y="21"/>
                  </a:lnTo>
                  <a:lnTo>
                    <a:pt x="69" y="16"/>
                  </a:lnTo>
                  <a:lnTo>
                    <a:pt x="62" y="12"/>
                  </a:lnTo>
                  <a:lnTo>
                    <a:pt x="54" y="8"/>
                  </a:lnTo>
                  <a:lnTo>
                    <a:pt x="44" y="5"/>
                  </a:lnTo>
                  <a:lnTo>
                    <a:pt x="34" y="3"/>
                  </a:lnTo>
                  <a:lnTo>
                    <a:pt x="23" y="1"/>
                  </a:lnTo>
                  <a:lnTo>
                    <a:pt x="11" y="1"/>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77" name="Freeform 169"/>
            <p:cNvSpPr>
              <a:spLocks/>
            </p:cNvSpPr>
            <p:nvPr/>
          </p:nvSpPr>
          <p:spPr bwMode="auto">
            <a:xfrm>
              <a:off x="4352" y="2472"/>
              <a:ext cx="133" cy="263"/>
            </a:xfrm>
            <a:custGeom>
              <a:avLst/>
              <a:gdLst/>
              <a:ahLst/>
              <a:cxnLst>
                <a:cxn ang="0">
                  <a:pos x="0" y="0"/>
                </a:cxn>
                <a:cxn ang="0">
                  <a:pos x="10" y="1"/>
                </a:cxn>
                <a:cxn ang="0">
                  <a:pos x="21" y="3"/>
                </a:cxn>
                <a:cxn ang="0">
                  <a:pos x="31" y="4"/>
                </a:cxn>
                <a:cxn ang="0">
                  <a:pos x="37" y="5"/>
                </a:cxn>
                <a:cxn ang="0">
                  <a:pos x="38" y="7"/>
                </a:cxn>
                <a:cxn ang="0">
                  <a:pos x="34" y="9"/>
                </a:cxn>
                <a:cxn ang="0">
                  <a:pos x="21" y="9"/>
                </a:cxn>
                <a:cxn ang="0">
                  <a:pos x="0" y="11"/>
                </a:cxn>
                <a:cxn ang="0">
                  <a:pos x="8" y="11"/>
                </a:cxn>
                <a:cxn ang="0">
                  <a:pos x="16" y="11"/>
                </a:cxn>
                <a:cxn ang="0">
                  <a:pos x="25" y="11"/>
                </a:cxn>
                <a:cxn ang="0">
                  <a:pos x="33" y="11"/>
                </a:cxn>
                <a:cxn ang="0">
                  <a:pos x="40" y="11"/>
                </a:cxn>
                <a:cxn ang="0">
                  <a:pos x="48" y="11"/>
                </a:cxn>
                <a:cxn ang="0">
                  <a:pos x="57" y="12"/>
                </a:cxn>
                <a:cxn ang="0">
                  <a:pos x="64" y="12"/>
                </a:cxn>
                <a:cxn ang="0">
                  <a:pos x="59" y="9"/>
                </a:cxn>
                <a:cxn ang="0">
                  <a:pos x="54" y="7"/>
                </a:cxn>
                <a:cxn ang="0">
                  <a:pos x="47" y="5"/>
                </a:cxn>
                <a:cxn ang="0">
                  <a:pos x="38" y="3"/>
                </a:cxn>
                <a:cxn ang="0">
                  <a:pos x="29" y="2"/>
                </a:cxn>
                <a:cxn ang="0">
                  <a:pos x="19" y="1"/>
                </a:cxn>
                <a:cxn ang="0">
                  <a:pos x="9" y="0"/>
                </a:cxn>
                <a:cxn ang="0">
                  <a:pos x="0" y="0"/>
                </a:cxn>
              </a:cxnLst>
              <a:rect l="0" t="0" r="r" b="b"/>
              <a:pathLst>
                <a:path w="65" h="13">
                  <a:moveTo>
                    <a:pt x="0" y="0"/>
                  </a:moveTo>
                  <a:lnTo>
                    <a:pt x="10" y="1"/>
                  </a:lnTo>
                  <a:lnTo>
                    <a:pt x="21" y="3"/>
                  </a:lnTo>
                  <a:lnTo>
                    <a:pt x="31" y="4"/>
                  </a:lnTo>
                  <a:lnTo>
                    <a:pt x="37" y="5"/>
                  </a:lnTo>
                  <a:lnTo>
                    <a:pt x="38" y="7"/>
                  </a:lnTo>
                  <a:lnTo>
                    <a:pt x="34" y="9"/>
                  </a:lnTo>
                  <a:lnTo>
                    <a:pt x="21" y="9"/>
                  </a:lnTo>
                  <a:lnTo>
                    <a:pt x="0" y="11"/>
                  </a:lnTo>
                  <a:lnTo>
                    <a:pt x="8" y="11"/>
                  </a:lnTo>
                  <a:lnTo>
                    <a:pt x="16" y="11"/>
                  </a:lnTo>
                  <a:lnTo>
                    <a:pt x="25" y="11"/>
                  </a:lnTo>
                  <a:lnTo>
                    <a:pt x="33" y="11"/>
                  </a:lnTo>
                  <a:lnTo>
                    <a:pt x="40" y="11"/>
                  </a:lnTo>
                  <a:lnTo>
                    <a:pt x="48" y="11"/>
                  </a:lnTo>
                  <a:lnTo>
                    <a:pt x="57" y="12"/>
                  </a:lnTo>
                  <a:lnTo>
                    <a:pt x="64" y="12"/>
                  </a:lnTo>
                  <a:lnTo>
                    <a:pt x="59" y="9"/>
                  </a:lnTo>
                  <a:lnTo>
                    <a:pt x="54" y="7"/>
                  </a:lnTo>
                  <a:lnTo>
                    <a:pt x="47" y="5"/>
                  </a:lnTo>
                  <a:lnTo>
                    <a:pt x="38" y="3"/>
                  </a:lnTo>
                  <a:lnTo>
                    <a:pt x="29" y="2"/>
                  </a:lnTo>
                  <a:lnTo>
                    <a:pt x="19" y="1"/>
                  </a:lnTo>
                  <a:lnTo>
                    <a:pt x="9" y="0"/>
                  </a:lnTo>
                  <a:lnTo>
                    <a:pt x="0" y="0"/>
                  </a:lnTo>
                </a:path>
              </a:pathLst>
            </a:custGeom>
            <a:solidFill>
              <a:srgbClr val="FF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78" name="Freeform 170"/>
            <p:cNvSpPr>
              <a:spLocks/>
            </p:cNvSpPr>
            <p:nvPr/>
          </p:nvSpPr>
          <p:spPr bwMode="auto">
            <a:xfrm>
              <a:off x="4352" y="2472"/>
              <a:ext cx="133" cy="263"/>
            </a:xfrm>
            <a:custGeom>
              <a:avLst/>
              <a:gdLst/>
              <a:ahLst/>
              <a:cxnLst>
                <a:cxn ang="0">
                  <a:pos x="0" y="0"/>
                </a:cxn>
                <a:cxn ang="0">
                  <a:pos x="0" y="0"/>
                </a:cxn>
                <a:cxn ang="0">
                  <a:pos x="11" y="2"/>
                </a:cxn>
                <a:cxn ang="0">
                  <a:pos x="23" y="4"/>
                </a:cxn>
                <a:cxn ang="0">
                  <a:pos x="34" y="6"/>
                </a:cxn>
                <a:cxn ang="0">
                  <a:pos x="40" y="8"/>
                </a:cxn>
                <a:cxn ang="0">
                  <a:pos x="42" y="11"/>
                </a:cxn>
                <a:cxn ang="0">
                  <a:pos x="37" y="13"/>
                </a:cxn>
                <a:cxn ang="0">
                  <a:pos x="23" y="14"/>
                </a:cxn>
                <a:cxn ang="0">
                  <a:pos x="0" y="16"/>
                </a:cxn>
                <a:cxn ang="0">
                  <a:pos x="9" y="16"/>
                </a:cxn>
                <a:cxn ang="0">
                  <a:pos x="18" y="16"/>
                </a:cxn>
                <a:cxn ang="0">
                  <a:pos x="27" y="16"/>
                </a:cxn>
                <a:cxn ang="0">
                  <a:pos x="36" y="16"/>
                </a:cxn>
                <a:cxn ang="0">
                  <a:pos x="44" y="16"/>
                </a:cxn>
                <a:cxn ang="0">
                  <a:pos x="53" y="17"/>
                </a:cxn>
                <a:cxn ang="0">
                  <a:pos x="62" y="18"/>
                </a:cxn>
                <a:cxn ang="0">
                  <a:pos x="70" y="18"/>
                </a:cxn>
                <a:cxn ang="0">
                  <a:pos x="65" y="14"/>
                </a:cxn>
                <a:cxn ang="0">
                  <a:pos x="59" y="11"/>
                </a:cxn>
                <a:cxn ang="0">
                  <a:pos x="51" y="8"/>
                </a:cxn>
                <a:cxn ang="0">
                  <a:pos x="42" y="5"/>
                </a:cxn>
                <a:cxn ang="0">
                  <a:pos x="32" y="3"/>
                </a:cxn>
                <a:cxn ang="0">
                  <a:pos x="21" y="1"/>
                </a:cxn>
                <a:cxn ang="0">
                  <a:pos x="10" y="0"/>
                </a:cxn>
                <a:cxn ang="0">
                  <a:pos x="0" y="0"/>
                </a:cxn>
              </a:cxnLst>
              <a:rect l="0" t="0" r="r" b="b"/>
              <a:pathLst>
                <a:path w="71" h="19">
                  <a:moveTo>
                    <a:pt x="0" y="0"/>
                  </a:moveTo>
                  <a:lnTo>
                    <a:pt x="0" y="0"/>
                  </a:lnTo>
                  <a:lnTo>
                    <a:pt x="11" y="2"/>
                  </a:lnTo>
                  <a:lnTo>
                    <a:pt x="23" y="4"/>
                  </a:lnTo>
                  <a:lnTo>
                    <a:pt x="34" y="6"/>
                  </a:lnTo>
                  <a:lnTo>
                    <a:pt x="40" y="8"/>
                  </a:lnTo>
                  <a:lnTo>
                    <a:pt x="42" y="11"/>
                  </a:lnTo>
                  <a:lnTo>
                    <a:pt x="37" y="13"/>
                  </a:lnTo>
                  <a:lnTo>
                    <a:pt x="23" y="14"/>
                  </a:lnTo>
                  <a:lnTo>
                    <a:pt x="0" y="16"/>
                  </a:lnTo>
                  <a:lnTo>
                    <a:pt x="9" y="16"/>
                  </a:lnTo>
                  <a:lnTo>
                    <a:pt x="18" y="16"/>
                  </a:lnTo>
                  <a:lnTo>
                    <a:pt x="27" y="16"/>
                  </a:lnTo>
                  <a:lnTo>
                    <a:pt x="36" y="16"/>
                  </a:lnTo>
                  <a:lnTo>
                    <a:pt x="44" y="16"/>
                  </a:lnTo>
                  <a:lnTo>
                    <a:pt x="53" y="17"/>
                  </a:lnTo>
                  <a:lnTo>
                    <a:pt x="62" y="18"/>
                  </a:lnTo>
                  <a:lnTo>
                    <a:pt x="70" y="18"/>
                  </a:lnTo>
                  <a:lnTo>
                    <a:pt x="65" y="14"/>
                  </a:lnTo>
                  <a:lnTo>
                    <a:pt x="59" y="11"/>
                  </a:lnTo>
                  <a:lnTo>
                    <a:pt x="51" y="8"/>
                  </a:lnTo>
                  <a:lnTo>
                    <a:pt x="42" y="5"/>
                  </a:lnTo>
                  <a:lnTo>
                    <a:pt x="32" y="3"/>
                  </a:lnTo>
                  <a:lnTo>
                    <a:pt x="21" y="1"/>
                  </a:lnTo>
                  <a:lnTo>
                    <a:pt x="10" y="0"/>
                  </a:lnTo>
                  <a:lnTo>
                    <a:pt x="0" y="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sp>
          <p:nvSpPr>
            <p:cNvPr id="196779" name="Freeform 171"/>
            <p:cNvSpPr>
              <a:spLocks/>
            </p:cNvSpPr>
            <p:nvPr/>
          </p:nvSpPr>
          <p:spPr bwMode="auto">
            <a:xfrm>
              <a:off x="4102" y="1370"/>
              <a:ext cx="133" cy="263"/>
            </a:xfrm>
            <a:custGeom>
              <a:avLst/>
              <a:gdLst/>
              <a:ahLst/>
              <a:cxnLst>
                <a:cxn ang="0">
                  <a:pos x="0" y="0"/>
                </a:cxn>
                <a:cxn ang="0">
                  <a:pos x="943" y="0"/>
                </a:cxn>
                <a:cxn ang="0">
                  <a:pos x="943" y="944"/>
                </a:cxn>
                <a:cxn ang="0">
                  <a:pos x="0" y="944"/>
                </a:cxn>
                <a:cxn ang="0">
                  <a:pos x="0" y="0"/>
                </a:cxn>
              </a:cxnLst>
              <a:rect l="0" t="0" r="r" b="b"/>
              <a:pathLst>
                <a:path w="944" h="945">
                  <a:moveTo>
                    <a:pt x="0" y="0"/>
                  </a:moveTo>
                  <a:lnTo>
                    <a:pt x="943" y="0"/>
                  </a:lnTo>
                  <a:lnTo>
                    <a:pt x="943" y="944"/>
                  </a:lnTo>
                  <a:lnTo>
                    <a:pt x="0" y="944"/>
                  </a:lnTo>
                  <a:lnTo>
                    <a:pt x="0" y="0"/>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80" name="Freeform 172"/>
            <p:cNvSpPr>
              <a:spLocks/>
            </p:cNvSpPr>
            <p:nvPr/>
          </p:nvSpPr>
          <p:spPr bwMode="auto">
            <a:xfrm>
              <a:off x="4102" y="1370"/>
              <a:ext cx="133" cy="263"/>
            </a:xfrm>
            <a:custGeom>
              <a:avLst/>
              <a:gdLst/>
              <a:ahLst/>
              <a:cxnLst>
                <a:cxn ang="0">
                  <a:pos x="0" y="0"/>
                </a:cxn>
                <a:cxn ang="0">
                  <a:pos x="951" y="0"/>
                </a:cxn>
                <a:cxn ang="0">
                  <a:pos x="951" y="952"/>
                </a:cxn>
                <a:cxn ang="0">
                  <a:pos x="0" y="952"/>
                </a:cxn>
                <a:cxn ang="0">
                  <a:pos x="0" y="0"/>
                </a:cxn>
              </a:cxnLst>
              <a:rect l="0" t="0" r="r" b="b"/>
              <a:pathLst>
                <a:path w="952" h="953">
                  <a:moveTo>
                    <a:pt x="0" y="0"/>
                  </a:moveTo>
                  <a:lnTo>
                    <a:pt x="951" y="0"/>
                  </a:lnTo>
                  <a:lnTo>
                    <a:pt x="951" y="952"/>
                  </a:lnTo>
                  <a:lnTo>
                    <a:pt x="0" y="952"/>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81" name="Freeform 173"/>
            <p:cNvSpPr>
              <a:spLocks/>
            </p:cNvSpPr>
            <p:nvPr/>
          </p:nvSpPr>
          <p:spPr bwMode="auto">
            <a:xfrm>
              <a:off x="4079" y="1389"/>
              <a:ext cx="133" cy="263"/>
            </a:xfrm>
            <a:custGeom>
              <a:avLst/>
              <a:gdLst/>
              <a:ahLst/>
              <a:cxnLst>
                <a:cxn ang="0">
                  <a:pos x="0" y="0"/>
                </a:cxn>
                <a:cxn ang="0">
                  <a:pos x="0" y="941"/>
                </a:cxn>
                <a:cxn ang="0">
                  <a:pos x="944" y="941"/>
                </a:cxn>
                <a:cxn ang="0">
                  <a:pos x="944" y="0"/>
                </a:cxn>
                <a:cxn ang="0">
                  <a:pos x="0" y="0"/>
                </a:cxn>
              </a:cxnLst>
              <a:rect l="0" t="0" r="r" b="b"/>
              <a:pathLst>
                <a:path w="945" h="942">
                  <a:moveTo>
                    <a:pt x="0" y="0"/>
                  </a:moveTo>
                  <a:lnTo>
                    <a:pt x="0" y="941"/>
                  </a:lnTo>
                  <a:lnTo>
                    <a:pt x="944" y="941"/>
                  </a:lnTo>
                  <a:lnTo>
                    <a:pt x="944" y="0"/>
                  </a:lnTo>
                  <a:lnTo>
                    <a:pt x="0" y="0"/>
                  </a:lnTo>
                </a:path>
              </a:pathLst>
            </a:custGeom>
            <a:solidFill>
              <a:srgbClr val="40FFFF"/>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782" name="Freeform 174"/>
            <p:cNvSpPr>
              <a:spLocks/>
            </p:cNvSpPr>
            <p:nvPr/>
          </p:nvSpPr>
          <p:spPr bwMode="auto">
            <a:xfrm>
              <a:off x="4079" y="1389"/>
              <a:ext cx="133" cy="263"/>
            </a:xfrm>
            <a:custGeom>
              <a:avLst/>
              <a:gdLst/>
              <a:ahLst/>
              <a:cxnLst>
                <a:cxn ang="0">
                  <a:pos x="0" y="0"/>
                </a:cxn>
                <a:cxn ang="0">
                  <a:pos x="0" y="949"/>
                </a:cxn>
                <a:cxn ang="0">
                  <a:pos x="951" y="949"/>
                </a:cxn>
                <a:cxn ang="0">
                  <a:pos x="951" y="0"/>
                </a:cxn>
                <a:cxn ang="0">
                  <a:pos x="0" y="0"/>
                </a:cxn>
              </a:cxnLst>
              <a:rect l="0" t="0" r="r" b="b"/>
              <a:pathLst>
                <a:path w="952" h="950">
                  <a:moveTo>
                    <a:pt x="0" y="0"/>
                  </a:moveTo>
                  <a:lnTo>
                    <a:pt x="0" y="949"/>
                  </a:lnTo>
                  <a:lnTo>
                    <a:pt x="951" y="949"/>
                  </a:lnTo>
                  <a:lnTo>
                    <a:pt x="951" y="0"/>
                  </a:lnTo>
                  <a:lnTo>
                    <a:pt x="0" y="0"/>
                  </a:lnTo>
                </a:path>
              </a:pathLst>
            </a:custGeom>
            <a:noFill/>
            <a:ln w="12700" cap="rnd" cmpd="sng">
              <a:solidFill>
                <a:srgbClr val="000000"/>
              </a:solidFill>
              <a:prstDash val="solid"/>
              <a:round/>
              <a:headEnd type="none" w="med" len="med"/>
              <a:tailEnd type="none" w="med" len="med"/>
            </a:ln>
            <a:effectLst/>
          </p:spPr>
          <p:txBody>
            <a:bodyPr wrap="none" lIns="90476" tIns="44444" rIns="90476" bIns="44444">
              <a:spAutoFit/>
            </a:bodyPr>
            <a:lstStyle/>
            <a:p>
              <a:endParaRPr lang="en-US"/>
            </a:p>
          </p:txBody>
        </p:sp>
        <p:sp>
          <p:nvSpPr>
            <p:cNvPr id="196783" name="Line 175"/>
            <p:cNvSpPr>
              <a:spLocks noChangeShapeType="1"/>
            </p:cNvSpPr>
            <p:nvPr/>
          </p:nvSpPr>
          <p:spPr bwMode="auto">
            <a:xfrm>
              <a:off x="4083" y="2243"/>
              <a:ext cx="943" cy="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84" name="Line 176"/>
            <p:cNvSpPr>
              <a:spLocks noChangeShapeType="1"/>
            </p:cNvSpPr>
            <p:nvPr/>
          </p:nvSpPr>
          <p:spPr bwMode="auto">
            <a:xfrm>
              <a:off x="4083" y="2158"/>
              <a:ext cx="943" cy="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85" name="Line 177"/>
            <p:cNvSpPr>
              <a:spLocks noChangeShapeType="1"/>
            </p:cNvSpPr>
            <p:nvPr/>
          </p:nvSpPr>
          <p:spPr bwMode="auto">
            <a:xfrm>
              <a:off x="4083" y="2074"/>
              <a:ext cx="943" cy="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86" name="Line 178"/>
            <p:cNvSpPr>
              <a:spLocks noChangeShapeType="1"/>
            </p:cNvSpPr>
            <p:nvPr/>
          </p:nvSpPr>
          <p:spPr bwMode="auto">
            <a:xfrm>
              <a:off x="4083" y="1990"/>
              <a:ext cx="943" cy="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87" name="Line 179"/>
            <p:cNvSpPr>
              <a:spLocks noChangeShapeType="1"/>
            </p:cNvSpPr>
            <p:nvPr/>
          </p:nvSpPr>
          <p:spPr bwMode="auto">
            <a:xfrm>
              <a:off x="4083" y="1905"/>
              <a:ext cx="943" cy="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88" name="Line 180"/>
            <p:cNvSpPr>
              <a:spLocks noChangeShapeType="1"/>
            </p:cNvSpPr>
            <p:nvPr/>
          </p:nvSpPr>
          <p:spPr bwMode="auto">
            <a:xfrm>
              <a:off x="4083" y="1820"/>
              <a:ext cx="943" cy="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89" name="Line 181"/>
            <p:cNvSpPr>
              <a:spLocks noChangeShapeType="1"/>
            </p:cNvSpPr>
            <p:nvPr/>
          </p:nvSpPr>
          <p:spPr bwMode="auto">
            <a:xfrm>
              <a:off x="4083" y="1736"/>
              <a:ext cx="943" cy="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90" name="Line 182"/>
            <p:cNvSpPr>
              <a:spLocks noChangeShapeType="1"/>
            </p:cNvSpPr>
            <p:nvPr/>
          </p:nvSpPr>
          <p:spPr bwMode="auto">
            <a:xfrm>
              <a:off x="4083" y="1651"/>
              <a:ext cx="943" cy="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91" name="Line 183"/>
            <p:cNvSpPr>
              <a:spLocks noChangeShapeType="1"/>
            </p:cNvSpPr>
            <p:nvPr/>
          </p:nvSpPr>
          <p:spPr bwMode="auto">
            <a:xfrm>
              <a:off x="4083" y="1568"/>
              <a:ext cx="943" cy="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92" name="Line 184"/>
            <p:cNvSpPr>
              <a:spLocks noChangeShapeType="1"/>
            </p:cNvSpPr>
            <p:nvPr/>
          </p:nvSpPr>
          <p:spPr bwMode="auto">
            <a:xfrm>
              <a:off x="4083" y="1483"/>
              <a:ext cx="943" cy="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93" name="Line 185"/>
            <p:cNvSpPr>
              <a:spLocks noChangeShapeType="1"/>
            </p:cNvSpPr>
            <p:nvPr/>
          </p:nvSpPr>
          <p:spPr bwMode="auto">
            <a:xfrm>
              <a:off x="4132" y="1393"/>
              <a:ext cx="0" cy="94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94" name="Line 186"/>
            <p:cNvSpPr>
              <a:spLocks noChangeShapeType="1"/>
            </p:cNvSpPr>
            <p:nvPr/>
          </p:nvSpPr>
          <p:spPr bwMode="auto">
            <a:xfrm>
              <a:off x="4217" y="1393"/>
              <a:ext cx="0" cy="94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95" name="Line 187"/>
            <p:cNvSpPr>
              <a:spLocks noChangeShapeType="1"/>
            </p:cNvSpPr>
            <p:nvPr/>
          </p:nvSpPr>
          <p:spPr bwMode="auto">
            <a:xfrm>
              <a:off x="4302" y="1393"/>
              <a:ext cx="0" cy="94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96" name="Line 188"/>
            <p:cNvSpPr>
              <a:spLocks noChangeShapeType="1"/>
            </p:cNvSpPr>
            <p:nvPr/>
          </p:nvSpPr>
          <p:spPr bwMode="auto">
            <a:xfrm>
              <a:off x="4385" y="1393"/>
              <a:ext cx="0" cy="94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97" name="Line 189"/>
            <p:cNvSpPr>
              <a:spLocks noChangeShapeType="1"/>
            </p:cNvSpPr>
            <p:nvPr/>
          </p:nvSpPr>
          <p:spPr bwMode="auto">
            <a:xfrm>
              <a:off x="4470" y="1393"/>
              <a:ext cx="0" cy="94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98" name="Line 190"/>
            <p:cNvSpPr>
              <a:spLocks noChangeShapeType="1"/>
            </p:cNvSpPr>
            <p:nvPr/>
          </p:nvSpPr>
          <p:spPr bwMode="auto">
            <a:xfrm>
              <a:off x="4554" y="1393"/>
              <a:ext cx="0" cy="94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799" name="Line 191"/>
            <p:cNvSpPr>
              <a:spLocks noChangeShapeType="1"/>
            </p:cNvSpPr>
            <p:nvPr/>
          </p:nvSpPr>
          <p:spPr bwMode="auto">
            <a:xfrm>
              <a:off x="4639" y="1393"/>
              <a:ext cx="0" cy="94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800" name="Line 192"/>
            <p:cNvSpPr>
              <a:spLocks noChangeShapeType="1"/>
            </p:cNvSpPr>
            <p:nvPr/>
          </p:nvSpPr>
          <p:spPr bwMode="auto">
            <a:xfrm>
              <a:off x="4724" y="1393"/>
              <a:ext cx="0" cy="94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801" name="Line 193"/>
            <p:cNvSpPr>
              <a:spLocks noChangeShapeType="1"/>
            </p:cNvSpPr>
            <p:nvPr/>
          </p:nvSpPr>
          <p:spPr bwMode="auto">
            <a:xfrm>
              <a:off x="4808" y="1393"/>
              <a:ext cx="0" cy="94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802" name="Line 194"/>
            <p:cNvSpPr>
              <a:spLocks noChangeShapeType="1"/>
            </p:cNvSpPr>
            <p:nvPr/>
          </p:nvSpPr>
          <p:spPr bwMode="auto">
            <a:xfrm>
              <a:off x="4893" y="1393"/>
              <a:ext cx="0" cy="94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803" name="Line 195"/>
            <p:cNvSpPr>
              <a:spLocks noChangeShapeType="1"/>
            </p:cNvSpPr>
            <p:nvPr/>
          </p:nvSpPr>
          <p:spPr bwMode="auto">
            <a:xfrm>
              <a:off x="4978" y="1393"/>
              <a:ext cx="0" cy="940"/>
            </a:xfrm>
            <a:prstGeom prst="line">
              <a:avLst/>
            </a:prstGeom>
            <a:noFill/>
            <a:ln w="12700">
              <a:solidFill>
                <a:srgbClr val="000000"/>
              </a:solidFill>
              <a:round/>
              <a:headEnd/>
              <a:tailEnd/>
            </a:ln>
            <a:effectLst/>
          </p:spPr>
          <p:txBody>
            <a:bodyPr wrap="none" lIns="90476" tIns="44444" rIns="90476" bIns="44444">
              <a:spAutoFit/>
            </a:bodyPr>
            <a:lstStyle/>
            <a:p>
              <a:endParaRPr lang="en-US"/>
            </a:p>
          </p:txBody>
        </p:sp>
        <p:sp>
          <p:nvSpPr>
            <p:cNvPr id="196804" name="Freeform 196"/>
            <p:cNvSpPr>
              <a:spLocks/>
            </p:cNvSpPr>
            <p:nvPr/>
          </p:nvSpPr>
          <p:spPr bwMode="auto">
            <a:xfrm>
              <a:off x="4079" y="1603"/>
              <a:ext cx="133" cy="263"/>
            </a:xfrm>
            <a:custGeom>
              <a:avLst/>
              <a:gdLst/>
              <a:ahLst/>
              <a:cxnLst>
                <a:cxn ang="0">
                  <a:pos x="178" y="9"/>
                </a:cxn>
                <a:cxn ang="0">
                  <a:pos x="162" y="0"/>
                </a:cxn>
                <a:cxn ang="0">
                  <a:pos x="0" y="0"/>
                </a:cxn>
                <a:cxn ang="0">
                  <a:pos x="0" y="27"/>
                </a:cxn>
                <a:cxn ang="0">
                  <a:pos x="162" y="27"/>
                </a:cxn>
                <a:cxn ang="0">
                  <a:pos x="147" y="19"/>
                </a:cxn>
                <a:cxn ang="0">
                  <a:pos x="162" y="27"/>
                </a:cxn>
                <a:cxn ang="0">
                  <a:pos x="169" y="26"/>
                </a:cxn>
                <a:cxn ang="0">
                  <a:pos x="174" y="23"/>
                </a:cxn>
                <a:cxn ang="0">
                  <a:pos x="178" y="18"/>
                </a:cxn>
                <a:cxn ang="0">
                  <a:pos x="179" y="14"/>
                </a:cxn>
                <a:cxn ang="0">
                  <a:pos x="178" y="9"/>
                </a:cxn>
                <a:cxn ang="0">
                  <a:pos x="174" y="5"/>
                </a:cxn>
                <a:cxn ang="0">
                  <a:pos x="169" y="2"/>
                </a:cxn>
                <a:cxn ang="0">
                  <a:pos x="162" y="0"/>
                </a:cxn>
                <a:cxn ang="0">
                  <a:pos x="178" y="9"/>
                </a:cxn>
              </a:cxnLst>
              <a:rect l="0" t="0" r="r" b="b"/>
              <a:pathLst>
                <a:path w="180" h="28">
                  <a:moveTo>
                    <a:pt x="178" y="9"/>
                  </a:moveTo>
                  <a:lnTo>
                    <a:pt x="162" y="0"/>
                  </a:lnTo>
                  <a:lnTo>
                    <a:pt x="0" y="0"/>
                  </a:lnTo>
                  <a:lnTo>
                    <a:pt x="0" y="27"/>
                  </a:lnTo>
                  <a:lnTo>
                    <a:pt x="162" y="27"/>
                  </a:lnTo>
                  <a:lnTo>
                    <a:pt x="147" y="19"/>
                  </a:lnTo>
                  <a:lnTo>
                    <a:pt x="162" y="27"/>
                  </a:lnTo>
                  <a:lnTo>
                    <a:pt x="169" y="26"/>
                  </a:lnTo>
                  <a:lnTo>
                    <a:pt x="174" y="23"/>
                  </a:lnTo>
                  <a:lnTo>
                    <a:pt x="178" y="18"/>
                  </a:lnTo>
                  <a:lnTo>
                    <a:pt x="179" y="14"/>
                  </a:lnTo>
                  <a:lnTo>
                    <a:pt x="178" y="9"/>
                  </a:lnTo>
                  <a:lnTo>
                    <a:pt x="174" y="5"/>
                  </a:lnTo>
                  <a:lnTo>
                    <a:pt x="169" y="2"/>
                  </a:lnTo>
                  <a:lnTo>
                    <a:pt x="162" y="0"/>
                  </a:lnTo>
                  <a:lnTo>
                    <a:pt x="178" y="9"/>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805" name="Freeform 197"/>
            <p:cNvSpPr>
              <a:spLocks/>
            </p:cNvSpPr>
            <p:nvPr/>
          </p:nvSpPr>
          <p:spPr bwMode="auto">
            <a:xfrm>
              <a:off x="4232" y="1614"/>
              <a:ext cx="133" cy="263"/>
            </a:xfrm>
            <a:custGeom>
              <a:avLst/>
              <a:gdLst/>
              <a:ahLst/>
              <a:cxnLst>
                <a:cxn ang="0">
                  <a:pos x="115" y="245"/>
                </a:cxn>
                <a:cxn ang="0">
                  <a:pos x="142" y="249"/>
                </a:cxn>
                <a:cxn ang="0">
                  <a:pos x="31" y="0"/>
                </a:cxn>
                <a:cxn ang="0">
                  <a:pos x="0" y="13"/>
                </a:cxn>
                <a:cxn ang="0">
                  <a:pos x="111" y="263"/>
                </a:cxn>
                <a:cxn ang="0">
                  <a:pos x="138" y="267"/>
                </a:cxn>
                <a:cxn ang="0">
                  <a:pos x="111" y="263"/>
                </a:cxn>
                <a:cxn ang="0">
                  <a:pos x="116" y="269"/>
                </a:cxn>
                <a:cxn ang="0">
                  <a:pos x="122" y="272"/>
                </a:cxn>
                <a:cxn ang="0">
                  <a:pos x="128" y="273"/>
                </a:cxn>
                <a:cxn ang="0">
                  <a:pos x="134" y="271"/>
                </a:cxn>
                <a:cxn ang="0">
                  <a:pos x="138" y="267"/>
                </a:cxn>
                <a:cxn ang="0">
                  <a:pos x="142" y="262"/>
                </a:cxn>
                <a:cxn ang="0">
                  <a:pos x="143" y="256"/>
                </a:cxn>
                <a:cxn ang="0">
                  <a:pos x="142" y="249"/>
                </a:cxn>
                <a:cxn ang="0">
                  <a:pos x="115" y="245"/>
                </a:cxn>
              </a:cxnLst>
              <a:rect l="0" t="0" r="r" b="b"/>
              <a:pathLst>
                <a:path w="144" h="274">
                  <a:moveTo>
                    <a:pt x="115" y="245"/>
                  </a:moveTo>
                  <a:lnTo>
                    <a:pt x="142" y="249"/>
                  </a:lnTo>
                  <a:lnTo>
                    <a:pt x="31" y="0"/>
                  </a:lnTo>
                  <a:lnTo>
                    <a:pt x="0" y="13"/>
                  </a:lnTo>
                  <a:lnTo>
                    <a:pt x="111" y="263"/>
                  </a:lnTo>
                  <a:lnTo>
                    <a:pt x="138" y="267"/>
                  </a:lnTo>
                  <a:lnTo>
                    <a:pt x="111" y="263"/>
                  </a:lnTo>
                  <a:lnTo>
                    <a:pt x="116" y="269"/>
                  </a:lnTo>
                  <a:lnTo>
                    <a:pt x="122" y="272"/>
                  </a:lnTo>
                  <a:lnTo>
                    <a:pt x="128" y="273"/>
                  </a:lnTo>
                  <a:lnTo>
                    <a:pt x="134" y="271"/>
                  </a:lnTo>
                  <a:lnTo>
                    <a:pt x="138" y="267"/>
                  </a:lnTo>
                  <a:lnTo>
                    <a:pt x="142" y="262"/>
                  </a:lnTo>
                  <a:lnTo>
                    <a:pt x="143" y="256"/>
                  </a:lnTo>
                  <a:lnTo>
                    <a:pt x="142" y="249"/>
                  </a:lnTo>
                  <a:lnTo>
                    <a:pt x="115" y="245"/>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806" name="Freeform 198"/>
            <p:cNvSpPr>
              <a:spLocks/>
            </p:cNvSpPr>
            <p:nvPr/>
          </p:nvSpPr>
          <p:spPr bwMode="auto">
            <a:xfrm>
              <a:off x="4353" y="1635"/>
              <a:ext cx="133" cy="263"/>
            </a:xfrm>
            <a:custGeom>
              <a:avLst/>
              <a:gdLst/>
              <a:ahLst/>
              <a:cxnLst>
                <a:cxn ang="0">
                  <a:pos x="209" y="10"/>
                </a:cxn>
                <a:cxn ang="0">
                  <a:pos x="182" y="6"/>
                </a:cxn>
                <a:cxn ang="0">
                  <a:pos x="0" y="223"/>
                </a:cxn>
                <a:cxn ang="0">
                  <a:pos x="24" y="245"/>
                </a:cxn>
                <a:cxn ang="0">
                  <a:pos x="206" y="28"/>
                </a:cxn>
                <a:cxn ang="0">
                  <a:pos x="180" y="24"/>
                </a:cxn>
                <a:cxn ang="0">
                  <a:pos x="206" y="28"/>
                </a:cxn>
                <a:cxn ang="0">
                  <a:pos x="210" y="22"/>
                </a:cxn>
                <a:cxn ang="0">
                  <a:pos x="210" y="16"/>
                </a:cxn>
                <a:cxn ang="0">
                  <a:pos x="209" y="8"/>
                </a:cxn>
                <a:cxn ang="0">
                  <a:pos x="205" y="5"/>
                </a:cxn>
                <a:cxn ang="0">
                  <a:pos x="199" y="1"/>
                </a:cxn>
                <a:cxn ang="0">
                  <a:pos x="193" y="0"/>
                </a:cxn>
                <a:cxn ang="0">
                  <a:pos x="187" y="1"/>
                </a:cxn>
                <a:cxn ang="0">
                  <a:pos x="182" y="6"/>
                </a:cxn>
                <a:cxn ang="0">
                  <a:pos x="209" y="10"/>
                </a:cxn>
              </a:cxnLst>
              <a:rect l="0" t="0" r="r" b="b"/>
              <a:pathLst>
                <a:path w="211" h="246">
                  <a:moveTo>
                    <a:pt x="209" y="10"/>
                  </a:moveTo>
                  <a:lnTo>
                    <a:pt x="182" y="6"/>
                  </a:lnTo>
                  <a:lnTo>
                    <a:pt x="0" y="223"/>
                  </a:lnTo>
                  <a:lnTo>
                    <a:pt x="24" y="245"/>
                  </a:lnTo>
                  <a:lnTo>
                    <a:pt x="206" y="28"/>
                  </a:lnTo>
                  <a:lnTo>
                    <a:pt x="180" y="24"/>
                  </a:lnTo>
                  <a:lnTo>
                    <a:pt x="206" y="28"/>
                  </a:lnTo>
                  <a:lnTo>
                    <a:pt x="210" y="22"/>
                  </a:lnTo>
                  <a:lnTo>
                    <a:pt x="210" y="16"/>
                  </a:lnTo>
                  <a:lnTo>
                    <a:pt x="209" y="8"/>
                  </a:lnTo>
                  <a:lnTo>
                    <a:pt x="205" y="5"/>
                  </a:lnTo>
                  <a:lnTo>
                    <a:pt x="199" y="1"/>
                  </a:lnTo>
                  <a:lnTo>
                    <a:pt x="193" y="0"/>
                  </a:lnTo>
                  <a:lnTo>
                    <a:pt x="187" y="1"/>
                  </a:lnTo>
                  <a:lnTo>
                    <a:pt x="182" y="6"/>
                  </a:lnTo>
                  <a:lnTo>
                    <a:pt x="209" y="10"/>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grpSp>
          <p:nvGrpSpPr>
            <p:cNvPr id="3" name="Group 199"/>
            <p:cNvGrpSpPr>
              <a:grpSpLocks/>
            </p:cNvGrpSpPr>
            <p:nvPr/>
          </p:nvGrpSpPr>
          <p:grpSpPr bwMode="auto">
            <a:xfrm>
              <a:off x="4532" y="1531"/>
              <a:ext cx="483" cy="347"/>
              <a:chOff x="4858" y="1548"/>
              <a:chExt cx="483" cy="347"/>
            </a:xfrm>
          </p:grpSpPr>
          <p:sp>
            <p:nvSpPr>
              <p:cNvPr id="196808" name="Freeform 200"/>
              <p:cNvSpPr>
                <a:spLocks/>
              </p:cNvSpPr>
              <p:nvPr/>
            </p:nvSpPr>
            <p:spPr bwMode="auto">
              <a:xfrm>
                <a:off x="4858" y="1627"/>
                <a:ext cx="133" cy="263"/>
              </a:xfrm>
              <a:custGeom>
                <a:avLst/>
                <a:gdLst/>
                <a:ahLst/>
                <a:cxnLst>
                  <a:cxn ang="0">
                    <a:pos x="445" y="18"/>
                  </a:cxn>
                  <a:cxn ang="0">
                    <a:pos x="446" y="1"/>
                  </a:cxn>
                  <a:cxn ang="0">
                    <a:pos x="0" y="0"/>
                  </a:cxn>
                  <a:cxn ang="0">
                    <a:pos x="0" y="33"/>
                  </a:cxn>
                  <a:cxn ang="0">
                    <a:pos x="446" y="33"/>
                  </a:cxn>
                  <a:cxn ang="0">
                    <a:pos x="445" y="18"/>
                  </a:cxn>
                </a:cxnLst>
                <a:rect l="0" t="0" r="r" b="b"/>
                <a:pathLst>
                  <a:path w="447" h="34">
                    <a:moveTo>
                      <a:pt x="445" y="18"/>
                    </a:moveTo>
                    <a:lnTo>
                      <a:pt x="446" y="1"/>
                    </a:lnTo>
                    <a:lnTo>
                      <a:pt x="0" y="0"/>
                    </a:lnTo>
                    <a:lnTo>
                      <a:pt x="0" y="33"/>
                    </a:lnTo>
                    <a:lnTo>
                      <a:pt x="446" y="33"/>
                    </a:lnTo>
                    <a:lnTo>
                      <a:pt x="445" y="18"/>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809" name="Freeform 201"/>
              <p:cNvSpPr>
                <a:spLocks/>
              </p:cNvSpPr>
              <p:nvPr/>
            </p:nvSpPr>
            <p:spPr bwMode="auto">
              <a:xfrm>
                <a:off x="5208" y="1548"/>
                <a:ext cx="133" cy="263"/>
              </a:xfrm>
              <a:custGeom>
                <a:avLst/>
                <a:gdLst/>
                <a:ahLst/>
                <a:cxnLst>
                  <a:cxn ang="0">
                    <a:pos x="127" y="104"/>
                  </a:cxn>
                  <a:cxn ang="0">
                    <a:pos x="126" y="79"/>
                  </a:cxn>
                  <a:cxn ang="0">
                    <a:pos x="12" y="0"/>
                  </a:cxn>
                  <a:cxn ang="0">
                    <a:pos x="0" y="24"/>
                  </a:cxn>
                  <a:cxn ang="0">
                    <a:pos x="114" y="103"/>
                  </a:cxn>
                  <a:cxn ang="0">
                    <a:pos x="111" y="79"/>
                  </a:cxn>
                  <a:cxn ang="0">
                    <a:pos x="127" y="104"/>
                  </a:cxn>
                </a:cxnLst>
                <a:rect l="0" t="0" r="r" b="b"/>
                <a:pathLst>
                  <a:path w="128" h="105">
                    <a:moveTo>
                      <a:pt x="127" y="104"/>
                    </a:moveTo>
                    <a:lnTo>
                      <a:pt x="126" y="79"/>
                    </a:lnTo>
                    <a:lnTo>
                      <a:pt x="12" y="0"/>
                    </a:lnTo>
                    <a:lnTo>
                      <a:pt x="0" y="24"/>
                    </a:lnTo>
                    <a:lnTo>
                      <a:pt x="114" y="103"/>
                    </a:lnTo>
                    <a:lnTo>
                      <a:pt x="111" y="79"/>
                    </a:lnTo>
                    <a:lnTo>
                      <a:pt x="127" y="104"/>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810" name="Freeform 202"/>
              <p:cNvSpPr>
                <a:spLocks/>
              </p:cNvSpPr>
              <p:nvPr/>
            </p:nvSpPr>
            <p:spPr bwMode="auto">
              <a:xfrm>
                <a:off x="5208" y="1632"/>
                <a:ext cx="133" cy="263"/>
              </a:xfrm>
              <a:custGeom>
                <a:avLst/>
                <a:gdLst/>
                <a:ahLst/>
                <a:cxnLst>
                  <a:cxn ang="0">
                    <a:pos x="9" y="95"/>
                  </a:cxn>
                  <a:cxn ang="0">
                    <a:pos x="16" y="108"/>
                  </a:cxn>
                  <a:cxn ang="0">
                    <a:pos x="125" y="25"/>
                  </a:cxn>
                  <a:cxn ang="0">
                    <a:pos x="110" y="0"/>
                  </a:cxn>
                  <a:cxn ang="0">
                    <a:pos x="0" y="83"/>
                  </a:cxn>
                  <a:cxn ang="0">
                    <a:pos x="9" y="95"/>
                  </a:cxn>
                </a:cxnLst>
                <a:rect l="0" t="0" r="r" b="b"/>
                <a:pathLst>
                  <a:path w="126" h="109">
                    <a:moveTo>
                      <a:pt x="9" y="95"/>
                    </a:moveTo>
                    <a:lnTo>
                      <a:pt x="16" y="108"/>
                    </a:lnTo>
                    <a:lnTo>
                      <a:pt x="125" y="25"/>
                    </a:lnTo>
                    <a:lnTo>
                      <a:pt x="110" y="0"/>
                    </a:lnTo>
                    <a:lnTo>
                      <a:pt x="0" y="83"/>
                    </a:lnTo>
                    <a:lnTo>
                      <a:pt x="9" y="95"/>
                    </a:lnTo>
                  </a:path>
                </a:pathLst>
              </a:custGeom>
              <a:solidFill>
                <a:srgbClr val="0000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grpSp>
        <p:sp>
          <p:nvSpPr>
            <p:cNvPr id="196811" name="Freeform 203"/>
            <p:cNvSpPr>
              <a:spLocks/>
            </p:cNvSpPr>
            <p:nvPr/>
          </p:nvSpPr>
          <p:spPr bwMode="auto">
            <a:xfrm>
              <a:off x="4079" y="1631"/>
              <a:ext cx="133" cy="263"/>
            </a:xfrm>
            <a:custGeom>
              <a:avLst/>
              <a:gdLst/>
              <a:ahLst/>
              <a:cxnLst>
                <a:cxn ang="0">
                  <a:pos x="149" y="9"/>
                </a:cxn>
                <a:cxn ang="0">
                  <a:pos x="133" y="0"/>
                </a:cxn>
                <a:cxn ang="0">
                  <a:pos x="0" y="0"/>
                </a:cxn>
                <a:cxn ang="0">
                  <a:pos x="0" y="28"/>
                </a:cxn>
                <a:cxn ang="0">
                  <a:pos x="133" y="28"/>
                </a:cxn>
                <a:cxn ang="0">
                  <a:pos x="118" y="20"/>
                </a:cxn>
                <a:cxn ang="0">
                  <a:pos x="133" y="28"/>
                </a:cxn>
                <a:cxn ang="0">
                  <a:pos x="140" y="27"/>
                </a:cxn>
                <a:cxn ang="0">
                  <a:pos x="145" y="24"/>
                </a:cxn>
                <a:cxn ang="0">
                  <a:pos x="149" y="19"/>
                </a:cxn>
                <a:cxn ang="0">
                  <a:pos x="150" y="14"/>
                </a:cxn>
                <a:cxn ang="0">
                  <a:pos x="149" y="9"/>
                </a:cxn>
                <a:cxn ang="0">
                  <a:pos x="145" y="5"/>
                </a:cxn>
                <a:cxn ang="0">
                  <a:pos x="140" y="2"/>
                </a:cxn>
                <a:cxn ang="0">
                  <a:pos x="133" y="0"/>
                </a:cxn>
                <a:cxn ang="0">
                  <a:pos x="149" y="9"/>
                </a:cxn>
              </a:cxnLst>
              <a:rect l="0" t="0" r="r" b="b"/>
              <a:pathLst>
                <a:path w="151" h="29">
                  <a:moveTo>
                    <a:pt x="149" y="9"/>
                  </a:moveTo>
                  <a:lnTo>
                    <a:pt x="133" y="0"/>
                  </a:lnTo>
                  <a:lnTo>
                    <a:pt x="0" y="0"/>
                  </a:lnTo>
                  <a:lnTo>
                    <a:pt x="0" y="28"/>
                  </a:lnTo>
                  <a:lnTo>
                    <a:pt x="133" y="28"/>
                  </a:lnTo>
                  <a:lnTo>
                    <a:pt x="118" y="20"/>
                  </a:lnTo>
                  <a:lnTo>
                    <a:pt x="133" y="28"/>
                  </a:lnTo>
                  <a:lnTo>
                    <a:pt x="140" y="27"/>
                  </a:lnTo>
                  <a:lnTo>
                    <a:pt x="145" y="24"/>
                  </a:lnTo>
                  <a:lnTo>
                    <a:pt x="149" y="19"/>
                  </a:lnTo>
                  <a:lnTo>
                    <a:pt x="150" y="14"/>
                  </a:lnTo>
                  <a:lnTo>
                    <a:pt x="149" y="9"/>
                  </a:lnTo>
                  <a:lnTo>
                    <a:pt x="145" y="5"/>
                  </a:lnTo>
                  <a:lnTo>
                    <a:pt x="140" y="2"/>
                  </a:lnTo>
                  <a:lnTo>
                    <a:pt x="133" y="0"/>
                  </a:lnTo>
                  <a:lnTo>
                    <a:pt x="149" y="9"/>
                  </a:lnTo>
                </a:path>
              </a:pathLst>
            </a:custGeom>
            <a:solidFill>
              <a:srgbClr val="FC0128"/>
            </a:solidFill>
            <a:ln w="12700" cap="rnd" cmpd="sng">
              <a:solidFill>
                <a:srgbClr val="FC0128"/>
              </a:solidFill>
              <a:prstDash val="solid"/>
              <a:round/>
              <a:headEnd type="none" w="med" len="med"/>
              <a:tailEnd type="none" w="med" len="med"/>
            </a:ln>
            <a:effectLst/>
          </p:spPr>
          <p:txBody>
            <a:bodyPr wrap="none" lIns="90476" tIns="44444" rIns="90476" bIns="44444">
              <a:spAutoFit/>
            </a:bodyPr>
            <a:lstStyle/>
            <a:p>
              <a:endParaRPr lang="en-US"/>
            </a:p>
          </p:txBody>
        </p:sp>
        <p:sp>
          <p:nvSpPr>
            <p:cNvPr id="196812" name="Freeform 204"/>
            <p:cNvSpPr>
              <a:spLocks/>
            </p:cNvSpPr>
            <p:nvPr/>
          </p:nvSpPr>
          <p:spPr bwMode="auto">
            <a:xfrm>
              <a:off x="4203" y="1643"/>
              <a:ext cx="133" cy="263"/>
            </a:xfrm>
            <a:custGeom>
              <a:avLst/>
              <a:gdLst/>
              <a:ahLst/>
              <a:cxnLst>
                <a:cxn ang="0">
                  <a:pos x="115" y="244"/>
                </a:cxn>
                <a:cxn ang="0">
                  <a:pos x="143" y="248"/>
                </a:cxn>
                <a:cxn ang="0">
                  <a:pos x="31" y="0"/>
                </a:cxn>
                <a:cxn ang="0">
                  <a:pos x="0" y="13"/>
                </a:cxn>
                <a:cxn ang="0">
                  <a:pos x="112" y="262"/>
                </a:cxn>
                <a:cxn ang="0">
                  <a:pos x="139" y="266"/>
                </a:cxn>
                <a:cxn ang="0">
                  <a:pos x="112" y="262"/>
                </a:cxn>
                <a:cxn ang="0">
                  <a:pos x="117" y="268"/>
                </a:cxn>
                <a:cxn ang="0">
                  <a:pos x="123" y="271"/>
                </a:cxn>
                <a:cxn ang="0">
                  <a:pos x="129" y="272"/>
                </a:cxn>
                <a:cxn ang="0">
                  <a:pos x="134" y="270"/>
                </a:cxn>
                <a:cxn ang="0">
                  <a:pos x="139" y="266"/>
                </a:cxn>
                <a:cxn ang="0">
                  <a:pos x="143" y="261"/>
                </a:cxn>
                <a:cxn ang="0">
                  <a:pos x="144" y="255"/>
                </a:cxn>
                <a:cxn ang="0">
                  <a:pos x="143" y="248"/>
                </a:cxn>
                <a:cxn ang="0">
                  <a:pos x="115" y="244"/>
                </a:cxn>
              </a:cxnLst>
              <a:rect l="0" t="0" r="r" b="b"/>
              <a:pathLst>
                <a:path w="145" h="273">
                  <a:moveTo>
                    <a:pt x="115" y="244"/>
                  </a:moveTo>
                  <a:lnTo>
                    <a:pt x="143" y="248"/>
                  </a:lnTo>
                  <a:lnTo>
                    <a:pt x="31" y="0"/>
                  </a:lnTo>
                  <a:lnTo>
                    <a:pt x="0" y="13"/>
                  </a:lnTo>
                  <a:lnTo>
                    <a:pt x="112" y="262"/>
                  </a:lnTo>
                  <a:lnTo>
                    <a:pt x="139" y="266"/>
                  </a:lnTo>
                  <a:lnTo>
                    <a:pt x="112" y="262"/>
                  </a:lnTo>
                  <a:lnTo>
                    <a:pt x="117" y="268"/>
                  </a:lnTo>
                  <a:lnTo>
                    <a:pt x="123" y="271"/>
                  </a:lnTo>
                  <a:lnTo>
                    <a:pt x="129" y="272"/>
                  </a:lnTo>
                  <a:lnTo>
                    <a:pt x="134" y="270"/>
                  </a:lnTo>
                  <a:lnTo>
                    <a:pt x="139" y="266"/>
                  </a:lnTo>
                  <a:lnTo>
                    <a:pt x="143" y="261"/>
                  </a:lnTo>
                  <a:lnTo>
                    <a:pt x="144" y="255"/>
                  </a:lnTo>
                  <a:lnTo>
                    <a:pt x="143" y="248"/>
                  </a:lnTo>
                  <a:lnTo>
                    <a:pt x="115" y="244"/>
                  </a:lnTo>
                </a:path>
              </a:pathLst>
            </a:custGeom>
            <a:solidFill>
              <a:srgbClr val="FC0128"/>
            </a:solidFill>
            <a:ln w="12700" cap="rnd" cmpd="sng">
              <a:solidFill>
                <a:srgbClr val="FC0128"/>
              </a:solidFill>
              <a:prstDash val="solid"/>
              <a:round/>
              <a:headEnd type="none" w="med" len="med"/>
              <a:tailEnd type="none" w="med" len="med"/>
            </a:ln>
            <a:effectLst/>
          </p:spPr>
          <p:txBody>
            <a:bodyPr wrap="none" lIns="90476" tIns="44444" rIns="90476" bIns="44444">
              <a:spAutoFit/>
            </a:bodyPr>
            <a:lstStyle/>
            <a:p>
              <a:endParaRPr lang="en-US"/>
            </a:p>
          </p:txBody>
        </p:sp>
        <p:sp>
          <p:nvSpPr>
            <p:cNvPr id="196813" name="Freeform 205"/>
            <p:cNvSpPr>
              <a:spLocks/>
            </p:cNvSpPr>
            <p:nvPr/>
          </p:nvSpPr>
          <p:spPr bwMode="auto">
            <a:xfrm>
              <a:off x="4324" y="1664"/>
              <a:ext cx="133" cy="263"/>
            </a:xfrm>
            <a:custGeom>
              <a:avLst/>
              <a:gdLst/>
              <a:ahLst/>
              <a:cxnLst>
                <a:cxn ang="0">
                  <a:pos x="209" y="10"/>
                </a:cxn>
                <a:cxn ang="0">
                  <a:pos x="182" y="6"/>
                </a:cxn>
                <a:cxn ang="0">
                  <a:pos x="0" y="223"/>
                </a:cxn>
                <a:cxn ang="0">
                  <a:pos x="24" y="245"/>
                </a:cxn>
                <a:cxn ang="0">
                  <a:pos x="206" y="28"/>
                </a:cxn>
                <a:cxn ang="0">
                  <a:pos x="180" y="23"/>
                </a:cxn>
                <a:cxn ang="0">
                  <a:pos x="206" y="28"/>
                </a:cxn>
                <a:cxn ang="0">
                  <a:pos x="210" y="21"/>
                </a:cxn>
                <a:cxn ang="0">
                  <a:pos x="210" y="15"/>
                </a:cxn>
                <a:cxn ang="0">
                  <a:pos x="209" y="8"/>
                </a:cxn>
                <a:cxn ang="0">
                  <a:pos x="205" y="5"/>
                </a:cxn>
                <a:cxn ang="0">
                  <a:pos x="199" y="1"/>
                </a:cxn>
                <a:cxn ang="0">
                  <a:pos x="193" y="0"/>
                </a:cxn>
                <a:cxn ang="0">
                  <a:pos x="187" y="1"/>
                </a:cxn>
                <a:cxn ang="0">
                  <a:pos x="182" y="6"/>
                </a:cxn>
                <a:cxn ang="0">
                  <a:pos x="209" y="10"/>
                </a:cxn>
              </a:cxnLst>
              <a:rect l="0" t="0" r="r" b="b"/>
              <a:pathLst>
                <a:path w="211" h="246">
                  <a:moveTo>
                    <a:pt x="209" y="10"/>
                  </a:moveTo>
                  <a:lnTo>
                    <a:pt x="182" y="6"/>
                  </a:lnTo>
                  <a:lnTo>
                    <a:pt x="0" y="223"/>
                  </a:lnTo>
                  <a:lnTo>
                    <a:pt x="24" y="245"/>
                  </a:lnTo>
                  <a:lnTo>
                    <a:pt x="206" y="28"/>
                  </a:lnTo>
                  <a:lnTo>
                    <a:pt x="180" y="23"/>
                  </a:lnTo>
                  <a:lnTo>
                    <a:pt x="206" y="28"/>
                  </a:lnTo>
                  <a:lnTo>
                    <a:pt x="210" y="21"/>
                  </a:lnTo>
                  <a:lnTo>
                    <a:pt x="210" y="15"/>
                  </a:lnTo>
                  <a:lnTo>
                    <a:pt x="209" y="8"/>
                  </a:lnTo>
                  <a:lnTo>
                    <a:pt x="205" y="5"/>
                  </a:lnTo>
                  <a:lnTo>
                    <a:pt x="199" y="1"/>
                  </a:lnTo>
                  <a:lnTo>
                    <a:pt x="193" y="0"/>
                  </a:lnTo>
                  <a:lnTo>
                    <a:pt x="187" y="1"/>
                  </a:lnTo>
                  <a:lnTo>
                    <a:pt x="182" y="6"/>
                  </a:lnTo>
                  <a:lnTo>
                    <a:pt x="209" y="10"/>
                  </a:lnTo>
                </a:path>
              </a:pathLst>
            </a:custGeom>
            <a:solidFill>
              <a:srgbClr val="FC0128"/>
            </a:solidFill>
            <a:ln w="12700" cap="rnd" cmpd="sng">
              <a:solidFill>
                <a:srgbClr val="FC0128"/>
              </a:solidFill>
              <a:prstDash val="solid"/>
              <a:round/>
              <a:headEnd type="none" w="med" len="med"/>
              <a:tailEnd type="none" w="med" len="med"/>
            </a:ln>
            <a:effectLst/>
          </p:spPr>
          <p:txBody>
            <a:bodyPr wrap="none" lIns="90476" tIns="44444" rIns="90476" bIns="44444">
              <a:spAutoFit/>
            </a:bodyPr>
            <a:lstStyle/>
            <a:p>
              <a:endParaRPr lang="en-US"/>
            </a:p>
          </p:txBody>
        </p:sp>
        <p:grpSp>
          <p:nvGrpSpPr>
            <p:cNvPr id="4" name="Group 206"/>
            <p:cNvGrpSpPr>
              <a:grpSpLocks/>
            </p:cNvGrpSpPr>
            <p:nvPr/>
          </p:nvGrpSpPr>
          <p:grpSpPr bwMode="auto">
            <a:xfrm>
              <a:off x="4539" y="1560"/>
              <a:ext cx="467" cy="347"/>
              <a:chOff x="4865" y="1577"/>
              <a:chExt cx="467" cy="347"/>
            </a:xfrm>
          </p:grpSpPr>
          <p:sp>
            <p:nvSpPr>
              <p:cNvPr id="196815" name="Freeform 207"/>
              <p:cNvSpPr>
                <a:spLocks/>
              </p:cNvSpPr>
              <p:nvPr/>
            </p:nvSpPr>
            <p:spPr bwMode="auto">
              <a:xfrm>
                <a:off x="4865" y="1656"/>
                <a:ext cx="133" cy="263"/>
              </a:xfrm>
              <a:custGeom>
                <a:avLst/>
                <a:gdLst/>
                <a:ahLst/>
                <a:cxnLst>
                  <a:cxn ang="0">
                    <a:pos x="424" y="17"/>
                  </a:cxn>
                  <a:cxn ang="0">
                    <a:pos x="424" y="0"/>
                  </a:cxn>
                  <a:cxn ang="0">
                    <a:pos x="0" y="0"/>
                  </a:cxn>
                  <a:cxn ang="0">
                    <a:pos x="0" y="32"/>
                  </a:cxn>
                  <a:cxn ang="0">
                    <a:pos x="425" y="32"/>
                  </a:cxn>
                  <a:cxn ang="0">
                    <a:pos x="424" y="17"/>
                  </a:cxn>
                </a:cxnLst>
                <a:rect l="0" t="0" r="r" b="b"/>
                <a:pathLst>
                  <a:path w="426" h="33">
                    <a:moveTo>
                      <a:pt x="424" y="17"/>
                    </a:moveTo>
                    <a:lnTo>
                      <a:pt x="424" y="0"/>
                    </a:lnTo>
                    <a:lnTo>
                      <a:pt x="0" y="0"/>
                    </a:lnTo>
                    <a:lnTo>
                      <a:pt x="0" y="32"/>
                    </a:lnTo>
                    <a:lnTo>
                      <a:pt x="425" y="32"/>
                    </a:lnTo>
                    <a:lnTo>
                      <a:pt x="424" y="17"/>
                    </a:lnTo>
                  </a:path>
                </a:pathLst>
              </a:custGeom>
              <a:solidFill>
                <a:schemeClr val="tx2"/>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816" name="Freeform 208"/>
              <p:cNvSpPr>
                <a:spLocks/>
              </p:cNvSpPr>
              <p:nvPr/>
            </p:nvSpPr>
            <p:spPr bwMode="auto">
              <a:xfrm>
                <a:off x="5199" y="1577"/>
                <a:ext cx="133" cy="263"/>
              </a:xfrm>
              <a:custGeom>
                <a:avLst/>
                <a:gdLst/>
                <a:ahLst/>
                <a:cxnLst>
                  <a:cxn ang="0">
                    <a:pos x="121" y="104"/>
                  </a:cxn>
                  <a:cxn ang="0">
                    <a:pos x="120" y="79"/>
                  </a:cxn>
                  <a:cxn ang="0">
                    <a:pos x="12" y="0"/>
                  </a:cxn>
                  <a:cxn ang="0">
                    <a:pos x="0" y="24"/>
                  </a:cxn>
                  <a:cxn ang="0">
                    <a:pos x="108" y="103"/>
                  </a:cxn>
                  <a:cxn ang="0">
                    <a:pos x="106" y="79"/>
                  </a:cxn>
                  <a:cxn ang="0">
                    <a:pos x="121" y="104"/>
                  </a:cxn>
                </a:cxnLst>
                <a:rect l="0" t="0" r="r" b="b"/>
                <a:pathLst>
                  <a:path w="122" h="105">
                    <a:moveTo>
                      <a:pt x="121" y="104"/>
                    </a:moveTo>
                    <a:lnTo>
                      <a:pt x="120" y="79"/>
                    </a:lnTo>
                    <a:lnTo>
                      <a:pt x="12" y="0"/>
                    </a:lnTo>
                    <a:lnTo>
                      <a:pt x="0" y="24"/>
                    </a:lnTo>
                    <a:lnTo>
                      <a:pt x="108" y="103"/>
                    </a:lnTo>
                    <a:lnTo>
                      <a:pt x="106" y="79"/>
                    </a:lnTo>
                    <a:lnTo>
                      <a:pt x="121" y="104"/>
                    </a:lnTo>
                  </a:path>
                </a:pathLst>
              </a:custGeom>
              <a:solidFill>
                <a:schemeClr val="tx2"/>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817" name="Freeform 209"/>
              <p:cNvSpPr>
                <a:spLocks/>
              </p:cNvSpPr>
              <p:nvPr/>
            </p:nvSpPr>
            <p:spPr bwMode="auto">
              <a:xfrm>
                <a:off x="5199" y="1661"/>
                <a:ext cx="133" cy="263"/>
              </a:xfrm>
              <a:custGeom>
                <a:avLst/>
                <a:gdLst/>
                <a:ahLst/>
                <a:cxnLst>
                  <a:cxn ang="0">
                    <a:pos x="6" y="94"/>
                  </a:cxn>
                  <a:cxn ang="0">
                    <a:pos x="14" y="106"/>
                  </a:cxn>
                  <a:cxn ang="0">
                    <a:pos x="119" y="25"/>
                  </a:cxn>
                  <a:cxn ang="0">
                    <a:pos x="105" y="0"/>
                  </a:cxn>
                  <a:cxn ang="0">
                    <a:pos x="0" y="81"/>
                  </a:cxn>
                  <a:cxn ang="0">
                    <a:pos x="6" y="94"/>
                  </a:cxn>
                </a:cxnLst>
                <a:rect l="0" t="0" r="r" b="b"/>
                <a:pathLst>
                  <a:path w="120" h="107">
                    <a:moveTo>
                      <a:pt x="6" y="94"/>
                    </a:moveTo>
                    <a:lnTo>
                      <a:pt x="14" y="106"/>
                    </a:lnTo>
                    <a:lnTo>
                      <a:pt x="119" y="25"/>
                    </a:lnTo>
                    <a:lnTo>
                      <a:pt x="105" y="0"/>
                    </a:lnTo>
                    <a:lnTo>
                      <a:pt x="0" y="81"/>
                    </a:lnTo>
                    <a:lnTo>
                      <a:pt x="6" y="94"/>
                    </a:lnTo>
                  </a:path>
                </a:pathLst>
              </a:custGeom>
              <a:solidFill>
                <a:schemeClr val="tx2"/>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grpSp>
        <p:sp>
          <p:nvSpPr>
            <p:cNvPr id="196818" name="Freeform 210"/>
            <p:cNvSpPr>
              <a:spLocks/>
            </p:cNvSpPr>
            <p:nvPr/>
          </p:nvSpPr>
          <p:spPr bwMode="auto">
            <a:xfrm>
              <a:off x="4604" y="2242"/>
              <a:ext cx="133" cy="263"/>
            </a:xfrm>
            <a:custGeom>
              <a:avLst/>
              <a:gdLst/>
              <a:ahLst/>
              <a:cxnLst>
                <a:cxn ang="0">
                  <a:pos x="351" y="3"/>
                </a:cxn>
                <a:cxn ang="0">
                  <a:pos x="351" y="2"/>
                </a:cxn>
                <a:cxn ang="0">
                  <a:pos x="350" y="0"/>
                </a:cxn>
                <a:cxn ang="0">
                  <a:pos x="350" y="1"/>
                </a:cxn>
                <a:cxn ang="0">
                  <a:pos x="351" y="3"/>
                </a:cxn>
                <a:cxn ang="0">
                  <a:pos x="0" y="3"/>
                </a:cxn>
                <a:cxn ang="0">
                  <a:pos x="0" y="2"/>
                </a:cxn>
                <a:cxn ang="0">
                  <a:pos x="1" y="0"/>
                </a:cxn>
                <a:cxn ang="0">
                  <a:pos x="1" y="1"/>
                </a:cxn>
                <a:cxn ang="0">
                  <a:pos x="0" y="3"/>
                </a:cxn>
                <a:cxn ang="0">
                  <a:pos x="351" y="3"/>
                </a:cxn>
              </a:cxnLst>
              <a:rect l="0" t="0" r="r" b="b"/>
              <a:pathLst>
                <a:path w="352" h="4">
                  <a:moveTo>
                    <a:pt x="351" y="3"/>
                  </a:moveTo>
                  <a:lnTo>
                    <a:pt x="351" y="2"/>
                  </a:lnTo>
                  <a:lnTo>
                    <a:pt x="350" y="0"/>
                  </a:lnTo>
                  <a:lnTo>
                    <a:pt x="350" y="1"/>
                  </a:lnTo>
                  <a:lnTo>
                    <a:pt x="351" y="3"/>
                  </a:lnTo>
                  <a:lnTo>
                    <a:pt x="0" y="3"/>
                  </a:lnTo>
                  <a:lnTo>
                    <a:pt x="0" y="2"/>
                  </a:lnTo>
                  <a:lnTo>
                    <a:pt x="1" y="0"/>
                  </a:lnTo>
                  <a:lnTo>
                    <a:pt x="1" y="1"/>
                  </a:lnTo>
                  <a:lnTo>
                    <a:pt x="0" y="3"/>
                  </a:lnTo>
                  <a:lnTo>
                    <a:pt x="351" y="3"/>
                  </a:lnTo>
                </a:path>
              </a:pathLst>
            </a:custGeom>
            <a:solidFill>
              <a:srgbClr val="FFB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819" name="Freeform 211"/>
            <p:cNvSpPr>
              <a:spLocks/>
            </p:cNvSpPr>
            <p:nvPr/>
          </p:nvSpPr>
          <p:spPr bwMode="auto">
            <a:xfrm>
              <a:off x="4585" y="2245"/>
              <a:ext cx="133" cy="263"/>
            </a:xfrm>
            <a:custGeom>
              <a:avLst/>
              <a:gdLst/>
              <a:ahLst/>
              <a:cxnLst>
                <a:cxn ang="0">
                  <a:pos x="389" y="3"/>
                </a:cxn>
                <a:cxn ang="0">
                  <a:pos x="389" y="0"/>
                </a:cxn>
                <a:cxn ang="0">
                  <a:pos x="371" y="0"/>
                </a:cxn>
                <a:cxn ang="0">
                  <a:pos x="371" y="3"/>
                </a:cxn>
                <a:cxn ang="0">
                  <a:pos x="389" y="3"/>
                </a:cxn>
                <a:cxn ang="0">
                  <a:pos x="0" y="2"/>
                </a:cxn>
                <a:cxn ang="0">
                  <a:pos x="0" y="0"/>
                </a:cxn>
                <a:cxn ang="0">
                  <a:pos x="18" y="0"/>
                </a:cxn>
                <a:cxn ang="0">
                  <a:pos x="18" y="2"/>
                </a:cxn>
                <a:cxn ang="0">
                  <a:pos x="0" y="2"/>
                </a:cxn>
                <a:cxn ang="0">
                  <a:pos x="389" y="3"/>
                </a:cxn>
              </a:cxnLst>
              <a:rect l="0" t="0" r="r" b="b"/>
              <a:pathLst>
                <a:path w="390" h="4">
                  <a:moveTo>
                    <a:pt x="389" y="3"/>
                  </a:moveTo>
                  <a:lnTo>
                    <a:pt x="389" y="0"/>
                  </a:lnTo>
                  <a:lnTo>
                    <a:pt x="371" y="0"/>
                  </a:lnTo>
                  <a:lnTo>
                    <a:pt x="371" y="3"/>
                  </a:lnTo>
                  <a:lnTo>
                    <a:pt x="389" y="3"/>
                  </a:lnTo>
                  <a:lnTo>
                    <a:pt x="0" y="2"/>
                  </a:lnTo>
                  <a:lnTo>
                    <a:pt x="0" y="0"/>
                  </a:lnTo>
                  <a:lnTo>
                    <a:pt x="18" y="0"/>
                  </a:lnTo>
                  <a:lnTo>
                    <a:pt x="18" y="2"/>
                  </a:lnTo>
                  <a:lnTo>
                    <a:pt x="0" y="2"/>
                  </a:lnTo>
                  <a:lnTo>
                    <a:pt x="389" y="3"/>
                  </a:lnTo>
                </a:path>
              </a:pathLst>
            </a:custGeom>
            <a:solidFill>
              <a:srgbClr val="FFB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820" name="Freeform 212"/>
            <p:cNvSpPr>
              <a:spLocks/>
            </p:cNvSpPr>
            <p:nvPr/>
          </p:nvSpPr>
          <p:spPr bwMode="auto">
            <a:xfrm>
              <a:off x="4585" y="2242"/>
              <a:ext cx="133" cy="263"/>
            </a:xfrm>
            <a:custGeom>
              <a:avLst/>
              <a:gdLst/>
              <a:ahLst/>
              <a:cxnLst>
                <a:cxn ang="0">
                  <a:pos x="0" y="0"/>
                </a:cxn>
                <a:cxn ang="0">
                  <a:pos x="5" y="0"/>
                </a:cxn>
                <a:cxn ang="0">
                  <a:pos x="20" y="0"/>
                </a:cxn>
                <a:cxn ang="0">
                  <a:pos x="18" y="0"/>
                </a:cxn>
                <a:cxn ang="0">
                  <a:pos x="0" y="0"/>
                </a:cxn>
                <a:cxn ang="0">
                  <a:pos x="389" y="0"/>
                </a:cxn>
                <a:cxn ang="0">
                  <a:pos x="384" y="0"/>
                </a:cxn>
                <a:cxn ang="0">
                  <a:pos x="369" y="0"/>
                </a:cxn>
                <a:cxn ang="0">
                  <a:pos x="371" y="0"/>
                </a:cxn>
                <a:cxn ang="0">
                  <a:pos x="389" y="0"/>
                </a:cxn>
                <a:cxn ang="0">
                  <a:pos x="0" y="0"/>
                </a:cxn>
              </a:cxnLst>
              <a:rect l="0" t="0" r="r" b="b"/>
              <a:pathLst>
                <a:path w="390" h="1">
                  <a:moveTo>
                    <a:pt x="0" y="0"/>
                  </a:moveTo>
                  <a:lnTo>
                    <a:pt x="5" y="0"/>
                  </a:lnTo>
                  <a:lnTo>
                    <a:pt x="20" y="0"/>
                  </a:lnTo>
                  <a:lnTo>
                    <a:pt x="18" y="0"/>
                  </a:lnTo>
                  <a:lnTo>
                    <a:pt x="0" y="0"/>
                  </a:lnTo>
                  <a:lnTo>
                    <a:pt x="389" y="0"/>
                  </a:lnTo>
                  <a:lnTo>
                    <a:pt x="384" y="0"/>
                  </a:lnTo>
                  <a:lnTo>
                    <a:pt x="369" y="0"/>
                  </a:lnTo>
                  <a:lnTo>
                    <a:pt x="371" y="0"/>
                  </a:lnTo>
                  <a:lnTo>
                    <a:pt x="389" y="0"/>
                  </a:lnTo>
                  <a:lnTo>
                    <a:pt x="0" y="0"/>
                  </a:lnTo>
                </a:path>
              </a:pathLst>
            </a:custGeom>
            <a:solidFill>
              <a:srgbClr val="FFFF00"/>
            </a:solidFill>
            <a:ln w="12700" cap="rnd" cmpd="sng">
              <a:noFill/>
              <a:prstDash val="solid"/>
              <a:round/>
              <a:headEnd type="none" w="med" len="med"/>
              <a:tailEnd type="none" w="med" len="med"/>
            </a:ln>
            <a:effectLst/>
          </p:spPr>
          <p:txBody>
            <a:bodyPr wrap="none" lIns="90476" tIns="44444" rIns="90476" bIns="44444">
              <a:spAutoFit/>
            </a:bodyPr>
            <a:lstStyle/>
            <a:p>
              <a:endParaRPr lang="en-US"/>
            </a:p>
          </p:txBody>
        </p:sp>
        <p:sp>
          <p:nvSpPr>
            <p:cNvPr id="196821" name="Freeform 213"/>
            <p:cNvSpPr>
              <a:spLocks/>
            </p:cNvSpPr>
            <p:nvPr/>
          </p:nvSpPr>
          <p:spPr bwMode="auto">
            <a:xfrm>
              <a:off x="4277" y="2472"/>
              <a:ext cx="133" cy="263"/>
            </a:xfrm>
            <a:custGeom>
              <a:avLst/>
              <a:gdLst/>
              <a:ahLst/>
              <a:cxnLst>
                <a:cxn ang="0">
                  <a:pos x="70" y="0"/>
                </a:cxn>
                <a:cxn ang="0">
                  <a:pos x="70" y="0"/>
                </a:cxn>
                <a:cxn ang="0">
                  <a:pos x="59" y="2"/>
                </a:cxn>
                <a:cxn ang="0">
                  <a:pos x="47" y="4"/>
                </a:cxn>
                <a:cxn ang="0">
                  <a:pos x="36" y="6"/>
                </a:cxn>
                <a:cxn ang="0">
                  <a:pos x="30" y="8"/>
                </a:cxn>
                <a:cxn ang="0">
                  <a:pos x="28" y="11"/>
                </a:cxn>
                <a:cxn ang="0">
                  <a:pos x="33" y="13"/>
                </a:cxn>
                <a:cxn ang="0">
                  <a:pos x="47" y="14"/>
                </a:cxn>
                <a:cxn ang="0">
                  <a:pos x="70" y="16"/>
                </a:cxn>
                <a:cxn ang="0">
                  <a:pos x="61" y="16"/>
                </a:cxn>
                <a:cxn ang="0">
                  <a:pos x="52" y="16"/>
                </a:cxn>
                <a:cxn ang="0">
                  <a:pos x="43" y="16"/>
                </a:cxn>
                <a:cxn ang="0">
                  <a:pos x="34" y="16"/>
                </a:cxn>
                <a:cxn ang="0">
                  <a:pos x="26" y="16"/>
                </a:cxn>
                <a:cxn ang="0">
                  <a:pos x="17" y="17"/>
                </a:cxn>
                <a:cxn ang="0">
                  <a:pos x="8" y="18"/>
                </a:cxn>
                <a:cxn ang="0">
                  <a:pos x="0" y="18"/>
                </a:cxn>
                <a:cxn ang="0">
                  <a:pos x="5" y="14"/>
                </a:cxn>
                <a:cxn ang="0">
                  <a:pos x="11" y="11"/>
                </a:cxn>
                <a:cxn ang="0">
                  <a:pos x="19" y="8"/>
                </a:cxn>
                <a:cxn ang="0">
                  <a:pos x="28" y="5"/>
                </a:cxn>
                <a:cxn ang="0">
                  <a:pos x="38" y="3"/>
                </a:cxn>
                <a:cxn ang="0">
                  <a:pos x="49" y="1"/>
                </a:cxn>
                <a:cxn ang="0">
                  <a:pos x="60" y="0"/>
                </a:cxn>
                <a:cxn ang="0">
                  <a:pos x="70" y="0"/>
                </a:cxn>
              </a:cxnLst>
              <a:rect l="0" t="0" r="r" b="b"/>
              <a:pathLst>
                <a:path w="71" h="19">
                  <a:moveTo>
                    <a:pt x="70" y="0"/>
                  </a:moveTo>
                  <a:lnTo>
                    <a:pt x="70" y="0"/>
                  </a:lnTo>
                  <a:lnTo>
                    <a:pt x="59" y="2"/>
                  </a:lnTo>
                  <a:lnTo>
                    <a:pt x="47" y="4"/>
                  </a:lnTo>
                  <a:lnTo>
                    <a:pt x="36" y="6"/>
                  </a:lnTo>
                  <a:lnTo>
                    <a:pt x="30" y="8"/>
                  </a:lnTo>
                  <a:lnTo>
                    <a:pt x="28" y="11"/>
                  </a:lnTo>
                  <a:lnTo>
                    <a:pt x="33" y="13"/>
                  </a:lnTo>
                  <a:lnTo>
                    <a:pt x="47" y="14"/>
                  </a:lnTo>
                  <a:lnTo>
                    <a:pt x="70" y="16"/>
                  </a:lnTo>
                  <a:lnTo>
                    <a:pt x="61" y="16"/>
                  </a:lnTo>
                  <a:lnTo>
                    <a:pt x="52" y="16"/>
                  </a:lnTo>
                  <a:lnTo>
                    <a:pt x="43" y="16"/>
                  </a:lnTo>
                  <a:lnTo>
                    <a:pt x="34" y="16"/>
                  </a:lnTo>
                  <a:lnTo>
                    <a:pt x="26" y="16"/>
                  </a:lnTo>
                  <a:lnTo>
                    <a:pt x="17" y="17"/>
                  </a:lnTo>
                  <a:lnTo>
                    <a:pt x="8" y="18"/>
                  </a:lnTo>
                  <a:lnTo>
                    <a:pt x="0" y="18"/>
                  </a:lnTo>
                  <a:lnTo>
                    <a:pt x="5" y="14"/>
                  </a:lnTo>
                  <a:lnTo>
                    <a:pt x="11" y="11"/>
                  </a:lnTo>
                  <a:lnTo>
                    <a:pt x="19" y="8"/>
                  </a:lnTo>
                  <a:lnTo>
                    <a:pt x="28" y="5"/>
                  </a:lnTo>
                  <a:lnTo>
                    <a:pt x="38" y="3"/>
                  </a:lnTo>
                  <a:lnTo>
                    <a:pt x="49" y="1"/>
                  </a:lnTo>
                  <a:lnTo>
                    <a:pt x="60" y="0"/>
                  </a:lnTo>
                  <a:lnTo>
                    <a:pt x="70" y="0"/>
                  </a:lnTo>
                </a:path>
              </a:pathLst>
            </a:custGeom>
            <a:noFill/>
            <a:ln w="12700" cap="rnd" cmpd="sng">
              <a:solidFill>
                <a:srgbClr val="FFFFFF"/>
              </a:solidFill>
              <a:prstDash val="solid"/>
              <a:round/>
              <a:headEnd type="none" w="med" len="med"/>
              <a:tailEnd type="none" w="med" len="med"/>
            </a:ln>
            <a:effectLst/>
          </p:spPr>
          <p:txBody>
            <a:bodyPr wrap="none" lIns="90476" tIns="44444" rIns="90476" bIns="44444">
              <a:spAutoFit/>
            </a:bodyPr>
            <a:lstStyle/>
            <a:p>
              <a:endParaRPr lang="en-US"/>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lIns="100008" tIns="50004" rIns="100008" bIns="50004"/>
          <a:lstStyle/>
          <a:p>
            <a:r>
              <a:rPr lang="en-US" dirty="0"/>
              <a:t>4-</a:t>
            </a:r>
            <a:fld id="{3DF663EA-5AA1-4B9A-A06A-A269BAC1488C}" type="slidenum">
              <a:rPr lang="en-US"/>
              <a:pPr/>
              <a:t>23</a:t>
            </a:fld>
            <a:endParaRPr lang="en-US" sz="1400" dirty="0"/>
          </a:p>
        </p:txBody>
      </p:sp>
      <p:sp>
        <p:nvSpPr>
          <p:cNvPr id="198658" name="Rectangle 2"/>
          <p:cNvSpPr>
            <a:spLocks noGrp="1" noChangeArrowheads="1"/>
          </p:cNvSpPr>
          <p:nvPr>
            <p:ph type="body" idx="1"/>
          </p:nvPr>
        </p:nvSpPr>
        <p:spPr>
          <a:xfrm>
            <a:off x="990600" y="1143000"/>
            <a:ext cx="7543448" cy="2354036"/>
          </a:xfrm>
          <a:noFill/>
          <a:ln/>
        </p:spPr>
        <p:txBody>
          <a:bodyPr lIns="90475" tIns="44444" rIns="90475" bIns="44444"/>
          <a:lstStyle/>
          <a:p>
            <a:pPr marL="625050" indent="-625050" defTabSz="996607">
              <a:spcBef>
                <a:spcPct val="50000"/>
              </a:spcBef>
              <a:tabLst>
                <a:tab pos="2010576" algn="ctr"/>
                <a:tab pos="2373453" algn="ctr"/>
                <a:tab pos="2762372" algn="ctr"/>
                <a:tab pos="3125248" algn="ctr"/>
                <a:tab pos="3488124" algn="ctr"/>
                <a:tab pos="4312842" algn="l"/>
                <a:tab pos="5498700" algn="ctr"/>
                <a:tab pos="5814698" algn="ctr"/>
                <a:tab pos="6323418" algn="ctr"/>
                <a:tab pos="7002292" algn="ctr"/>
                <a:tab pos="7679429" algn="ctr"/>
                <a:tab pos="8309687" algn="ctr"/>
              </a:tabLst>
            </a:pPr>
            <a:r>
              <a:rPr lang="en-US" dirty="0"/>
              <a:t>	</a:t>
            </a:r>
            <a:r>
              <a:rPr lang="en-US" sz="2800" dirty="0">
                <a:latin typeface="Cambria" pitchFamily="18" charset="0"/>
              </a:rPr>
              <a:t>MA is a series of arithmetic means. </a:t>
            </a:r>
          </a:p>
        </p:txBody>
      </p:sp>
      <p:grpSp>
        <p:nvGrpSpPr>
          <p:cNvPr id="2" name="Group 16"/>
          <p:cNvGrpSpPr>
            <a:grpSpLocks/>
          </p:cNvGrpSpPr>
          <p:nvPr/>
        </p:nvGrpSpPr>
        <p:grpSpPr bwMode="auto">
          <a:xfrm>
            <a:off x="1143000" y="1676400"/>
            <a:ext cx="7353653" cy="1180419"/>
            <a:chOff x="528" y="2677"/>
            <a:chExt cx="4169" cy="694"/>
          </a:xfrm>
        </p:grpSpPr>
        <p:sp>
          <p:nvSpPr>
            <p:cNvPr id="198660" name="Line 4"/>
            <p:cNvSpPr>
              <a:spLocks noChangeShapeType="1"/>
            </p:cNvSpPr>
            <p:nvPr/>
          </p:nvSpPr>
          <p:spPr bwMode="auto">
            <a:xfrm>
              <a:off x="1172" y="3121"/>
              <a:ext cx="3525" cy="0"/>
            </a:xfrm>
            <a:prstGeom prst="line">
              <a:avLst/>
            </a:prstGeom>
            <a:noFill/>
            <a:ln w="38100">
              <a:solidFill>
                <a:schemeClr val="tx1"/>
              </a:solidFill>
              <a:round/>
              <a:headEnd/>
              <a:tailEnd/>
            </a:ln>
            <a:effectLst/>
          </p:spPr>
          <p:txBody>
            <a:bodyPr wrap="none" lIns="36898" tIns="18126" rIns="36898" bIns="18126">
              <a:spAutoFit/>
            </a:bodyPr>
            <a:lstStyle/>
            <a:p>
              <a:endParaRPr lang="en-US"/>
            </a:p>
          </p:txBody>
        </p:sp>
        <p:sp>
          <p:nvSpPr>
            <p:cNvPr id="198661" name="Rectangle 5"/>
            <p:cNvSpPr>
              <a:spLocks noChangeArrowheads="1"/>
            </p:cNvSpPr>
            <p:nvPr/>
          </p:nvSpPr>
          <p:spPr bwMode="auto">
            <a:xfrm>
              <a:off x="528" y="2910"/>
              <a:ext cx="391" cy="311"/>
            </a:xfrm>
            <a:prstGeom prst="rect">
              <a:avLst/>
            </a:prstGeom>
            <a:noFill/>
            <a:ln w="12700">
              <a:noFill/>
              <a:miter lim="800000"/>
              <a:headEnd/>
              <a:tailEnd/>
            </a:ln>
            <a:effectLst/>
          </p:spPr>
          <p:txBody>
            <a:bodyPr wrap="none" lIns="36898" tIns="18126" rIns="36898" bIns="18126">
              <a:spAutoFit/>
            </a:bodyPr>
            <a:lstStyle/>
            <a:p>
              <a:pPr defTabSz="915004"/>
              <a:r>
                <a:rPr lang="en-US" sz="3200" i="1" dirty="0">
                  <a:solidFill>
                    <a:srgbClr val="CC0099"/>
                  </a:solidFill>
                  <a:effectLst>
                    <a:outerShdw blurRad="38100" dist="38100" dir="2700000" algn="tl">
                      <a:srgbClr val="000000"/>
                    </a:outerShdw>
                  </a:effectLst>
                  <a:latin typeface="Arial" pitchFamily="34" charset="0"/>
                </a:rPr>
                <a:t>MA</a:t>
              </a:r>
              <a:endParaRPr lang="en-US" sz="3200" i="1" dirty="0">
                <a:solidFill>
                  <a:srgbClr val="FF00FF"/>
                </a:solidFill>
                <a:effectLst>
                  <a:outerShdw blurRad="38100" dist="38100" dir="2700000" algn="tl">
                    <a:srgbClr val="000000"/>
                  </a:outerShdw>
                </a:effectLst>
                <a:latin typeface="Arial" pitchFamily="34" charset="0"/>
              </a:endParaRPr>
            </a:p>
          </p:txBody>
        </p:sp>
        <p:sp>
          <p:nvSpPr>
            <p:cNvPr id="198662" name="Rectangle 6"/>
            <p:cNvSpPr>
              <a:spLocks noChangeArrowheads="1"/>
            </p:cNvSpPr>
            <p:nvPr/>
          </p:nvSpPr>
          <p:spPr bwMode="auto">
            <a:xfrm>
              <a:off x="3598" y="2732"/>
              <a:ext cx="171" cy="311"/>
            </a:xfrm>
            <a:prstGeom prst="rect">
              <a:avLst/>
            </a:prstGeom>
            <a:noFill/>
            <a:ln w="12700">
              <a:noFill/>
              <a:miter lim="800000"/>
              <a:headEnd/>
              <a:tailEnd/>
            </a:ln>
            <a:effectLst/>
          </p:spPr>
          <p:txBody>
            <a:bodyPr wrap="none" lIns="36898" tIns="18126" rIns="36898" bIns="18126">
              <a:spAutoFit/>
            </a:bodyPr>
            <a:lstStyle/>
            <a:p>
              <a:pPr defTabSz="915004"/>
              <a:r>
                <a:rPr lang="en-US" sz="3200" i="1" dirty="0">
                  <a:solidFill>
                    <a:srgbClr val="FF0000"/>
                  </a:solidFill>
                  <a:effectLst>
                    <a:outerShdw blurRad="38100" dist="38100" dir="2700000" algn="tl">
                      <a:srgbClr val="000000"/>
                    </a:outerShdw>
                  </a:effectLst>
                  <a:latin typeface="Arial" pitchFamily="34" charset="0"/>
                </a:rPr>
                <a:t>n</a:t>
              </a:r>
              <a:endParaRPr lang="en-US" sz="3200" i="1" dirty="0">
                <a:solidFill>
                  <a:srgbClr val="FF00FF"/>
                </a:solidFill>
                <a:effectLst>
                  <a:outerShdw blurRad="38100" dist="38100" dir="2700000" algn="tl">
                    <a:srgbClr val="000000"/>
                  </a:outerShdw>
                </a:effectLst>
                <a:latin typeface="Arial" pitchFamily="34" charset="0"/>
              </a:endParaRPr>
            </a:p>
          </p:txBody>
        </p:sp>
        <p:sp>
          <p:nvSpPr>
            <p:cNvPr id="198663" name="Rectangle 7"/>
            <p:cNvSpPr>
              <a:spLocks noChangeArrowheads="1"/>
            </p:cNvSpPr>
            <p:nvPr/>
          </p:nvSpPr>
          <p:spPr bwMode="auto">
            <a:xfrm>
              <a:off x="2814" y="3060"/>
              <a:ext cx="171" cy="311"/>
            </a:xfrm>
            <a:prstGeom prst="rect">
              <a:avLst/>
            </a:prstGeom>
            <a:noFill/>
            <a:ln w="12700">
              <a:noFill/>
              <a:miter lim="800000"/>
              <a:headEnd/>
              <a:tailEnd/>
            </a:ln>
            <a:effectLst/>
          </p:spPr>
          <p:txBody>
            <a:bodyPr wrap="none" lIns="36898" tIns="18126" rIns="36898" bIns="18126">
              <a:spAutoFit/>
            </a:bodyPr>
            <a:lstStyle/>
            <a:p>
              <a:pPr defTabSz="915004"/>
              <a:r>
                <a:rPr lang="en-US" sz="3200" i="1" dirty="0">
                  <a:solidFill>
                    <a:srgbClr val="FF0000"/>
                  </a:solidFill>
                  <a:effectLst>
                    <a:outerShdw blurRad="38100" dist="38100" dir="2700000" algn="tl">
                      <a:srgbClr val="000000"/>
                    </a:outerShdw>
                  </a:effectLst>
                  <a:latin typeface="Arial" pitchFamily="34" charset="0"/>
                </a:rPr>
                <a:t>n</a:t>
              </a:r>
              <a:endParaRPr lang="en-US" sz="3200" i="1" dirty="0">
                <a:solidFill>
                  <a:srgbClr val="FF00FF"/>
                </a:solidFill>
                <a:effectLst>
                  <a:outerShdw blurRad="38100" dist="38100" dir="2700000" algn="tl">
                    <a:srgbClr val="000000"/>
                  </a:outerShdw>
                </a:effectLst>
                <a:latin typeface="Arial" pitchFamily="34" charset="0"/>
              </a:endParaRPr>
            </a:p>
          </p:txBody>
        </p:sp>
        <p:sp>
          <p:nvSpPr>
            <p:cNvPr id="198664" name="Rectangle 8"/>
            <p:cNvSpPr>
              <a:spLocks noChangeArrowheads="1"/>
            </p:cNvSpPr>
            <p:nvPr/>
          </p:nvSpPr>
          <p:spPr bwMode="auto">
            <a:xfrm>
              <a:off x="923" y="2910"/>
              <a:ext cx="170" cy="311"/>
            </a:xfrm>
            <a:prstGeom prst="rect">
              <a:avLst/>
            </a:prstGeom>
            <a:noFill/>
            <a:ln w="12700">
              <a:noFill/>
              <a:miter lim="800000"/>
              <a:headEnd/>
              <a:tailEnd/>
            </a:ln>
            <a:effectLst/>
          </p:spPr>
          <p:txBody>
            <a:bodyPr wrap="none" lIns="36898" tIns="18126" rIns="36898" bIns="18126">
              <a:spAutoFit/>
            </a:bodyPr>
            <a:lstStyle/>
            <a:p>
              <a:pPr defTabSz="915004"/>
              <a:r>
                <a:rPr lang="en-US" sz="3200" dirty="0">
                  <a:solidFill>
                    <a:srgbClr val="CC0099"/>
                  </a:solidFill>
                  <a:effectLst>
                    <a:outerShdw blurRad="38100" dist="38100" dir="2700000" algn="tl">
                      <a:srgbClr val="000000"/>
                    </a:outerShdw>
                  </a:effectLst>
                  <a:latin typeface="Symbol" pitchFamily="18" charset="2"/>
                </a:rPr>
                <a:t></a:t>
              </a:r>
              <a:endParaRPr lang="en-US" sz="3200" dirty="0">
                <a:solidFill>
                  <a:srgbClr val="FF00FF"/>
                </a:solidFill>
                <a:effectLst>
                  <a:outerShdw blurRad="38100" dist="38100" dir="2700000" algn="tl">
                    <a:srgbClr val="000000"/>
                  </a:outerShdw>
                </a:effectLst>
                <a:latin typeface="Symbol" pitchFamily="18" charset="2"/>
              </a:endParaRPr>
            </a:p>
          </p:txBody>
        </p:sp>
        <p:sp>
          <p:nvSpPr>
            <p:cNvPr id="198665" name="Rectangle 9"/>
            <p:cNvSpPr>
              <a:spLocks noChangeArrowheads="1"/>
            </p:cNvSpPr>
            <p:nvPr/>
          </p:nvSpPr>
          <p:spPr bwMode="auto">
            <a:xfrm>
              <a:off x="1119" y="2677"/>
              <a:ext cx="291" cy="456"/>
            </a:xfrm>
            <a:prstGeom prst="rect">
              <a:avLst/>
            </a:prstGeom>
            <a:noFill/>
            <a:ln w="12700">
              <a:noFill/>
              <a:miter lim="800000"/>
              <a:headEnd/>
              <a:tailEnd/>
            </a:ln>
            <a:effectLst/>
          </p:spPr>
          <p:txBody>
            <a:bodyPr wrap="none" lIns="36898" tIns="18126" rIns="36898" bIns="18126">
              <a:spAutoFit/>
            </a:bodyPr>
            <a:lstStyle/>
            <a:p>
              <a:pPr defTabSz="915004"/>
              <a:r>
                <a:rPr lang="en-US" sz="4800" dirty="0">
                  <a:solidFill>
                    <a:srgbClr val="FF0000"/>
                  </a:solidFill>
                  <a:effectLst>
                    <a:outerShdw blurRad="38100" dist="38100" dir="2700000" algn="tl">
                      <a:srgbClr val="000000"/>
                    </a:outerShdw>
                  </a:effectLst>
                  <a:latin typeface="Symbol" pitchFamily="18" charset="2"/>
                </a:rPr>
                <a:t></a:t>
              </a:r>
              <a:endParaRPr lang="en-US" sz="4800" dirty="0">
                <a:solidFill>
                  <a:srgbClr val="FF00FF"/>
                </a:solidFill>
                <a:effectLst>
                  <a:outerShdw blurRad="38100" dist="38100" dir="2700000" algn="tl">
                    <a:srgbClr val="000000"/>
                  </a:outerShdw>
                </a:effectLst>
                <a:latin typeface="Symbol" pitchFamily="18" charset="2"/>
              </a:endParaRPr>
            </a:p>
          </p:txBody>
        </p:sp>
        <p:sp>
          <p:nvSpPr>
            <p:cNvPr id="198666" name="Rectangle 10"/>
            <p:cNvSpPr>
              <a:spLocks noChangeArrowheads="1"/>
            </p:cNvSpPr>
            <p:nvPr/>
          </p:nvSpPr>
          <p:spPr bwMode="auto">
            <a:xfrm>
              <a:off x="1457" y="2732"/>
              <a:ext cx="1224" cy="311"/>
            </a:xfrm>
            <a:prstGeom prst="rect">
              <a:avLst/>
            </a:prstGeom>
            <a:noFill/>
            <a:ln w="12700">
              <a:noFill/>
              <a:miter lim="800000"/>
              <a:headEnd/>
              <a:tailEnd/>
            </a:ln>
            <a:effectLst/>
          </p:spPr>
          <p:txBody>
            <a:bodyPr wrap="none" lIns="36898" tIns="18126" rIns="36898" bIns="18126">
              <a:spAutoFit/>
            </a:bodyPr>
            <a:lstStyle/>
            <a:p>
              <a:pPr defTabSz="915004"/>
              <a:r>
                <a:rPr lang="en-US" sz="3200" dirty="0">
                  <a:solidFill>
                    <a:srgbClr val="CC0099"/>
                  </a:solidFill>
                  <a:effectLst>
                    <a:outerShdw blurRad="38100" dist="38100" dir="2700000" algn="tl">
                      <a:srgbClr val="000000"/>
                    </a:outerShdw>
                  </a:effectLst>
                  <a:latin typeface="Arial" pitchFamily="34" charset="0"/>
                </a:rPr>
                <a:t>Demand in</a:t>
              </a:r>
              <a:r>
                <a:rPr lang="en-US" sz="3200" dirty="0">
                  <a:solidFill>
                    <a:srgbClr val="FF00FF"/>
                  </a:solidFill>
                  <a:effectLst>
                    <a:outerShdw blurRad="38100" dist="38100" dir="2700000" algn="tl">
                      <a:srgbClr val="000000"/>
                    </a:outerShdw>
                  </a:effectLst>
                  <a:latin typeface="Arial" pitchFamily="34" charset="0"/>
                </a:rPr>
                <a:t> </a:t>
              </a:r>
            </a:p>
          </p:txBody>
        </p:sp>
        <p:sp>
          <p:nvSpPr>
            <p:cNvPr id="198667" name="Rectangle 11"/>
            <p:cNvSpPr>
              <a:spLocks noChangeArrowheads="1"/>
            </p:cNvSpPr>
            <p:nvPr/>
          </p:nvSpPr>
          <p:spPr bwMode="auto">
            <a:xfrm>
              <a:off x="2639" y="2732"/>
              <a:ext cx="978" cy="311"/>
            </a:xfrm>
            <a:prstGeom prst="rect">
              <a:avLst/>
            </a:prstGeom>
            <a:noFill/>
            <a:ln w="12700">
              <a:noFill/>
              <a:miter lim="800000"/>
              <a:headEnd/>
              <a:tailEnd/>
            </a:ln>
            <a:effectLst/>
          </p:spPr>
          <p:txBody>
            <a:bodyPr wrap="none" lIns="36898" tIns="18126" rIns="36898" bIns="18126">
              <a:spAutoFit/>
            </a:bodyPr>
            <a:lstStyle/>
            <a:p>
              <a:pPr defTabSz="915004"/>
              <a:r>
                <a:rPr lang="en-US" sz="3200" dirty="0">
                  <a:solidFill>
                    <a:srgbClr val="CC0099"/>
                  </a:solidFill>
                  <a:effectLst>
                    <a:outerShdw blurRad="38100" dist="38100" dir="2700000" algn="tl">
                      <a:srgbClr val="000000"/>
                    </a:outerShdw>
                  </a:effectLst>
                  <a:latin typeface="Arial" pitchFamily="34" charset="0"/>
                </a:rPr>
                <a:t>previous</a:t>
              </a:r>
              <a:r>
                <a:rPr lang="en-US" sz="3200" dirty="0">
                  <a:solidFill>
                    <a:srgbClr val="FF00FF"/>
                  </a:solidFill>
                  <a:effectLst>
                    <a:outerShdw blurRad="38100" dist="38100" dir="2700000" algn="tl">
                      <a:srgbClr val="000000"/>
                    </a:outerShdw>
                  </a:effectLst>
                  <a:latin typeface="Arial" pitchFamily="34" charset="0"/>
                </a:rPr>
                <a:t> </a:t>
              </a:r>
            </a:p>
          </p:txBody>
        </p:sp>
        <p:sp>
          <p:nvSpPr>
            <p:cNvPr id="198668" name="Rectangle 12"/>
            <p:cNvSpPr>
              <a:spLocks noChangeArrowheads="1"/>
            </p:cNvSpPr>
            <p:nvPr/>
          </p:nvSpPr>
          <p:spPr bwMode="auto">
            <a:xfrm>
              <a:off x="3727" y="2732"/>
              <a:ext cx="868" cy="311"/>
            </a:xfrm>
            <a:prstGeom prst="rect">
              <a:avLst/>
            </a:prstGeom>
            <a:noFill/>
            <a:ln w="12700">
              <a:noFill/>
              <a:miter lim="800000"/>
              <a:headEnd/>
              <a:tailEnd/>
            </a:ln>
            <a:effectLst/>
          </p:spPr>
          <p:txBody>
            <a:bodyPr wrap="none" lIns="36898" tIns="18126" rIns="36898" bIns="18126">
              <a:spAutoFit/>
            </a:bodyPr>
            <a:lstStyle/>
            <a:p>
              <a:pPr defTabSz="915004"/>
              <a:r>
                <a:rPr lang="en-US" sz="3200" dirty="0">
                  <a:solidFill>
                    <a:srgbClr val="FF00FF"/>
                  </a:solidFill>
                  <a:effectLst>
                    <a:outerShdw blurRad="38100" dist="38100" dir="2700000" algn="tl">
                      <a:srgbClr val="000000"/>
                    </a:outerShdw>
                  </a:effectLst>
                  <a:latin typeface="Arial" pitchFamily="34" charset="0"/>
                </a:rPr>
                <a:t> </a:t>
              </a:r>
              <a:r>
                <a:rPr lang="en-US" sz="3200" dirty="0">
                  <a:solidFill>
                    <a:srgbClr val="CC0099"/>
                  </a:solidFill>
                  <a:effectLst>
                    <a:outerShdw blurRad="38100" dist="38100" dir="2700000" algn="tl">
                      <a:srgbClr val="000000"/>
                    </a:outerShdw>
                  </a:effectLst>
                  <a:latin typeface="Arial" pitchFamily="34" charset="0"/>
                </a:rPr>
                <a:t>periods</a:t>
              </a:r>
            </a:p>
          </p:txBody>
        </p:sp>
      </p:grpSp>
      <p:sp>
        <p:nvSpPr>
          <p:cNvPr id="198669" name="Rectangle 13"/>
          <p:cNvSpPr>
            <a:spLocks noChangeArrowheads="1"/>
          </p:cNvSpPr>
          <p:nvPr/>
        </p:nvSpPr>
        <p:spPr bwMode="auto">
          <a:xfrm>
            <a:off x="2451806" y="4287951"/>
            <a:ext cx="81563" cy="1040309"/>
          </a:xfrm>
          <a:prstGeom prst="rect">
            <a:avLst/>
          </a:prstGeom>
          <a:noFill/>
          <a:ln w="12700">
            <a:noFill/>
            <a:miter lim="800000"/>
            <a:headEnd/>
            <a:tailEnd/>
          </a:ln>
          <a:effectLst/>
        </p:spPr>
        <p:txBody>
          <a:bodyPr wrap="none" lIns="40355" tIns="19824" rIns="40355" bIns="19824">
            <a:spAutoFit/>
          </a:bodyPr>
          <a:lstStyle/>
          <a:p>
            <a:pPr defTabSz="915004"/>
            <a:endParaRPr lang="en-US" sz="6500" dirty="0">
              <a:solidFill>
                <a:srgbClr val="FF00FF"/>
              </a:solidFill>
              <a:effectLst>
                <a:outerShdw blurRad="38100" dist="38100" dir="2700000" algn="tl">
                  <a:srgbClr val="000000"/>
                </a:outerShdw>
              </a:effectLst>
              <a:latin typeface="Fences" pitchFamily="2" charset="0"/>
            </a:endParaRPr>
          </a:p>
        </p:txBody>
      </p:sp>
      <p:sp>
        <p:nvSpPr>
          <p:cNvPr id="198670" name="Rectangle 14"/>
          <p:cNvSpPr>
            <a:spLocks noChangeArrowheads="1"/>
          </p:cNvSpPr>
          <p:nvPr/>
        </p:nvSpPr>
        <p:spPr bwMode="auto">
          <a:xfrm>
            <a:off x="8075084" y="4287951"/>
            <a:ext cx="81563" cy="1040309"/>
          </a:xfrm>
          <a:prstGeom prst="rect">
            <a:avLst/>
          </a:prstGeom>
          <a:noFill/>
          <a:ln w="12700">
            <a:noFill/>
            <a:miter lim="800000"/>
            <a:headEnd/>
            <a:tailEnd/>
          </a:ln>
          <a:effectLst/>
        </p:spPr>
        <p:txBody>
          <a:bodyPr wrap="none" lIns="40355" tIns="19824" rIns="40355" bIns="19824">
            <a:spAutoFit/>
          </a:bodyPr>
          <a:lstStyle/>
          <a:p>
            <a:pPr defTabSz="915004"/>
            <a:endParaRPr lang="en-US" sz="6500" dirty="0">
              <a:solidFill>
                <a:srgbClr val="FF00FF"/>
              </a:solidFill>
              <a:effectLst>
                <a:outerShdw blurRad="38100" dist="38100" dir="2700000" algn="tl">
                  <a:srgbClr val="000000"/>
                </a:outerShdw>
              </a:effectLst>
              <a:latin typeface="Fences" pitchFamily="2" charset="0"/>
            </a:endParaRPr>
          </a:p>
        </p:txBody>
      </p:sp>
      <p:sp>
        <p:nvSpPr>
          <p:cNvPr id="198671" name="Rectangle 15"/>
          <p:cNvSpPr>
            <a:spLocks noGrp="1" noChangeArrowheads="1"/>
          </p:cNvSpPr>
          <p:nvPr>
            <p:ph type="title"/>
          </p:nvPr>
        </p:nvSpPr>
        <p:spPr>
          <a:xfrm>
            <a:off x="1143000" y="0"/>
            <a:ext cx="7498080" cy="1143000"/>
          </a:xfrm>
        </p:spPr>
        <p:txBody>
          <a:bodyPr lIns="100008" tIns="50004" rIns="100008" bIns="50004">
            <a:normAutofit/>
          </a:bodyPr>
          <a:lstStyle/>
          <a:p>
            <a:pPr algn="ctr"/>
            <a:r>
              <a:rPr lang="en-US" sz="4000" dirty="0">
                <a:latin typeface="Cambria" pitchFamily="18" charset="0"/>
              </a:rPr>
              <a:t>Moving Average Method</a:t>
            </a:r>
          </a:p>
        </p:txBody>
      </p:sp>
      <p:grpSp>
        <p:nvGrpSpPr>
          <p:cNvPr id="62" name="Group 76"/>
          <p:cNvGrpSpPr>
            <a:grpSpLocks/>
          </p:cNvGrpSpPr>
          <p:nvPr/>
        </p:nvGrpSpPr>
        <p:grpSpPr bwMode="auto">
          <a:xfrm>
            <a:off x="990600" y="3048000"/>
            <a:ext cx="7620000" cy="3809999"/>
            <a:chOff x="395" y="873"/>
            <a:chExt cx="4401" cy="2519"/>
          </a:xfrm>
        </p:grpSpPr>
        <p:sp>
          <p:nvSpPr>
            <p:cNvPr id="63" name="Rectangle 2"/>
            <p:cNvSpPr>
              <a:spLocks noChangeArrowheads="1"/>
            </p:cNvSpPr>
            <p:nvPr/>
          </p:nvSpPr>
          <p:spPr bwMode="auto">
            <a:xfrm>
              <a:off x="403" y="873"/>
              <a:ext cx="4383" cy="2499"/>
            </a:xfrm>
            <a:prstGeom prst="rect">
              <a:avLst/>
            </a:prstGeom>
            <a:solidFill>
              <a:srgbClr val="FFFFFF"/>
            </a:solidFill>
            <a:ln w="9525">
              <a:solidFill>
                <a:schemeClr val="tx1"/>
              </a:solidFill>
              <a:miter lim="800000"/>
              <a:headEnd/>
              <a:tailEnd/>
            </a:ln>
            <a:effectLst/>
          </p:spPr>
          <p:txBody>
            <a:bodyPr wrap="none" anchor="ctr"/>
            <a:lstStyle/>
            <a:p>
              <a:endParaRPr lang="en-US"/>
            </a:p>
          </p:txBody>
        </p:sp>
        <p:sp>
          <p:nvSpPr>
            <p:cNvPr id="64" name="Rectangle 4"/>
            <p:cNvSpPr>
              <a:spLocks noChangeArrowheads="1"/>
            </p:cNvSpPr>
            <p:nvPr/>
          </p:nvSpPr>
          <p:spPr bwMode="auto">
            <a:xfrm>
              <a:off x="614" y="883"/>
              <a:ext cx="620" cy="290"/>
            </a:xfrm>
            <a:prstGeom prst="rect">
              <a:avLst/>
            </a:prstGeom>
            <a:noFill/>
            <a:ln w="9525">
              <a:noFill/>
              <a:miter lim="800000"/>
              <a:headEnd/>
              <a:tailEnd/>
            </a:ln>
          </p:spPr>
          <p:txBody>
            <a:bodyPr wrap="none" lIns="0" tIns="0" rIns="0" bIns="0">
              <a:spAutoFit/>
            </a:bodyPr>
            <a:lstStyle/>
            <a:p>
              <a:r>
                <a:rPr lang="en-US" sz="3200" dirty="0">
                  <a:solidFill>
                    <a:srgbClr val="000000"/>
                  </a:solidFill>
                </a:rPr>
                <a:t>Month</a:t>
              </a:r>
              <a:endParaRPr lang="en-US" dirty="0"/>
            </a:p>
          </p:txBody>
        </p:sp>
        <p:sp>
          <p:nvSpPr>
            <p:cNvPr id="65" name="Rectangle 5"/>
            <p:cNvSpPr>
              <a:spLocks noChangeArrowheads="1"/>
            </p:cNvSpPr>
            <p:nvPr/>
          </p:nvSpPr>
          <p:spPr bwMode="auto">
            <a:xfrm>
              <a:off x="1433" y="883"/>
              <a:ext cx="905"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Response</a:t>
              </a:r>
              <a:endParaRPr lang="en-US" dirty="0"/>
            </a:p>
          </p:txBody>
        </p:sp>
        <p:sp>
          <p:nvSpPr>
            <p:cNvPr id="66" name="Rectangle 6"/>
            <p:cNvSpPr>
              <a:spLocks noChangeArrowheads="1"/>
            </p:cNvSpPr>
            <p:nvPr/>
          </p:nvSpPr>
          <p:spPr bwMode="auto">
            <a:xfrm>
              <a:off x="1786" y="1147"/>
              <a:ext cx="141"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Y</a:t>
              </a:r>
              <a:endParaRPr lang="en-US" dirty="0"/>
            </a:p>
          </p:txBody>
        </p:sp>
        <p:sp>
          <p:nvSpPr>
            <p:cNvPr id="67" name="Rectangle 7"/>
            <p:cNvSpPr>
              <a:spLocks noChangeArrowheads="1"/>
            </p:cNvSpPr>
            <p:nvPr/>
          </p:nvSpPr>
          <p:spPr bwMode="auto">
            <a:xfrm>
              <a:off x="1913" y="1237"/>
              <a:ext cx="34" cy="190"/>
            </a:xfrm>
            <a:prstGeom prst="rect">
              <a:avLst/>
            </a:prstGeom>
            <a:noFill/>
            <a:ln w="9525">
              <a:noFill/>
              <a:miter lim="800000"/>
              <a:headEnd/>
              <a:tailEnd/>
            </a:ln>
          </p:spPr>
          <p:txBody>
            <a:bodyPr wrap="none" lIns="0" tIns="0" rIns="0" bIns="0">
              <a:spAutoFit/>
            </a:bodyPr>
            <a:lstStyle/>
            <a:p>
              <a:r>
                <a:rPr lang="en-US" sz="2100" dirty="0" err="1">
                  <a:solidFill>
                    <a:srgbClr val="010000"/>
                  </a:solidFill>
                </a:rPr>
                <a:t>i</a:t>
              </a:r>
              <a:endParaRPr lang="en-US" dirty="0"/>
            </a:p>
          </p:txBody>
        </p:sp>
        <p:sp>
          <p:nvSpPr>
            <p:cNvPr id="68" name="Rectangle 8"/>
            <p:cNvSpPr>
              <a:spLocks noChangeArrowheads="1"/>
            </p:cNvSpPr>
            <p:nvPr/>
          </p:nvSpPr>
          <p:spPr bwMode="auto">
            <a:xfrm>
              <a:off x="2688" y="883"/>
              <a:ext cx="67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Moving</a:t>
              </a:r>
              <a:endParaRPr lang="en-US" dirty="0"/>
            </a:p>
          </p:txBody>
        </p:sp>
        <p:sp>
          <p:nvSpPr>
            <p:cNvPr id="69" name="Rectangle 9"/>
            <p:cNvSpPr>
              <a:spLocks noChangeArrowheads="1"/>
            </p:cNvSpPr>
            <p:nvPr/>
          </p:nvSpPr>
          <p:spPr bwMode="auto">
            <a:xfrm>
              <a:off x="2783" y="1147"/>
              <a:ext cx="461"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Total</a:t>
              </a:r>
              <a:endParaRPr lang="en-US" dirty="0"/>
            </a:p>
          </p:txBody>
        </p:sp>
        <p:sp>
          <p:nvSpPr>
            <p:cNvPr id="70" name="Rectangle 10"/>
            <p:cNvSpPr>
              <a:spLocks noChangeArrowheads="1"/>
            </p:cNvSpPr>
            <p:nvPr/>
          </p:nvSpPr>
          <p:spPr bwMode="auto">
            <a:xfrm>
              <a:off x="2770" y="1413"/>
              <a:ext cx="520"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(n=3)</a:t>
              </a:r>
              <a:endParaRPr lang="en-US" dirty="0"/>
            </a:p>
          </p:txBody>
        </p:sp>
        <p:sp>
          <p:nvSpPr>
            <p:cNvPr id="71" name="Rectangle 11"/>
            <p:cNvSpPr>
              <a:spLocks noChangeArrowheads="1"/>
            </p:cNvSpPr>
            <p:nvPr/>
          </p:nvSpPr>
          <p:spPr bwMode="auto">
            <a:xfrm>
              <a:off x="3838" y="883"/>
              <a:ext cx="67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Moving</a:t>
              </a:r>
              <a:endParaRPr lang="en-US" dirty="0"/>
            </a:p>
          </p:txBody>
        </p:sp>
        <p:sp>
          <p:nvSpPr>
            <p:cNvPr id="72" name="Rectangle 12"/>
            <p:cNvSpPr>
              <a:spLocks noChangeArrowheads="1"/>
            </p:cNvSpPr>
            <p:nvPr/>
          </p:nvSpPr>
          <p:spPr bwMode="auto">
            <a:xfrm>
              <a:off x="3792" y="1147"/>
              <a:ext cx="760"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Average</a:t>
              </a:r>
              <a:endParaRPr lang="en-US" dirty="0"/>
            </a:p>
          </p:txBody>
        </p:sp>
        <p:sp>
          <p:nvSpPr>
            <p:cNvPr id="73" name="Rectangle 13"/>
            <p:cNvSpPr>
              <a:spLocks noChangeArrowheads="1"/>
            </p:cNvSpPr>
            <p:nvPr/>
          </p:nvSpPr>
          <p:spPr bwMode="auto">
            <a:xfrm>
              <a:off x="3921" y="1413"/>
              <a:ext cx="520"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(n=3)</a:t>
              </a:r>
              <a:endParaRPr lang="en-US" dirty="0"/>
            </a:p>
          </p:txBody>
        </p:sp>
        <p:sp>
          <p:nvSpPr>
            <p:cNvPr id="74" name="Line 14"/>
            <p:cNvSpPr>
              <a:spLocks noChangeShapeType="1"/>
            </p:cNvSpPr>
            <p:nvPr/>
          </p:nvSpPr>
          <p:spPr bwMode="auto">
            <a:xfrm>
              <a:off x="1247" y="881"/>
              <a:ext cx="1" cy="2483"/>
            </a:xfrm>
            <a:prstGeom prst="line">
              <a:avLst/>
            </a:prstGeom>
            <a:noFill/>
            <a:ln w="0">
              <a:solidFill>
                <a:srgbClr val="000000"/>
              </a:solidFill>
              <a:round/>
              <a:headEnd/>
              <a:tailEnd/>
            </a:ln>
          </p:spPr>
          <p:txBody>
            <a:bodyPr/>
            <a:lstStyle/>
            <a:p>
              <a:endParaRPr lang="en-US"/>
            </a:p>
          </p:txBody>
        </p:sp>
        <p:sp>
          <p:nvSpPr>
            <p:cNvPr id="75" name="Line 15"/>
            <p:cNvSpPr>
              <a:spLocks noChangeShapeType="1"/>
            </p:cNvSpPr>
            <p:nvPr/>
          </p:nvSpPr>
          <p:spPr bwMode="auto">
            <a:xfrm flipH="1">
              <a:off x="2466" y="881"/>
              <a:ext cx="5" cy="2483"/>
            </a:xfrm>
            <a:prstGeom prst="line">
              <a:avLst/>
            </a:prstGeom>
            <a:noFill/>
            <a:ln w="0">
              <a:solidFill>
                <a:srgbClr val="000000"/>
              </a:solidFill>
              <a:round/>
              <a:headEnd/>
              <a:tailEnd/>
            </a:ln>
          </p:spPr>
          <p:txBody>
            <a:bodyPr/>
            <a:lstStyle/>
            <a:p>
              <a:endParaRPr lang="en-US"/>
            </a:p>
          </p:txBody>
        </p:sp>
        <p:sp>
          <p:nvSpPr>
            <p:cNvPr id="76" name="Rectangle 16"/>
            <p:cNvSpPr>
              <a:spLocks noChangeArrowheads="1"/>
            </p:cNvSpPr>
            <p:nvPr/>
          </p:nvSpPr>
          <p:spPr bwMode="auto">
            <a:xfrm>
              <a:off x="614" y="1685"/>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1</a:t>
              </a:r>
              <a:endParaRPr lang="en-US" dirty="0"/>
            </a:p>
          </p:txBody>
        </p:sp>
        <p:sp>
          <p:nvSpPr>
            <p:cNvPr id="77" name="Rectangle 17"/>
            <p:cNvSpPr>
              <a:spLocks noChangeArrowheads="1"/>
            </p:cNvSpPr>
            <p:nvPr/>
          </p:nvSpPr>
          <p:spPr bwMode="auto">
            <a:xfrm>
              <a:off x="1583" y="1685"/>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4</a:t>
              </a:r>
              <a:endParaRPr lang="en-US" dirty="0"/>
            </a:p>
          </p:txBody>
        </p:sp>
        <p:sp>
          <p:nvSpPr>
            <p:cNvPr id="78" name="Rectangle 18"/>
            <p:cNvSpPr>
              <a:spLocks noChangeArrowheads="1"/>
            </p:cNvSpPr>
            <p:nvPr/>
          </p:nvSpPr>
          <p:spPr bwMode="auto">
            <a:xfrm>
              <a:off x="2862" y="1685"/>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79" name="Rectangle 19"/>
            <p:cNvSpPr>
              <a:spLocks noChangeArrowheads="1"/>
            </p:cNvSpPr>
            <p:nvPr/>
          </p:nvSpPr>
          <p:spPr bwMode="auto">
            <a:xfrm>
              <a:off x="4013" y="1685"/>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80" name="Line 20"/>
            <p:cNvSpPr>
              <a:spLocks noChangeShapeType="1"/>
            </p:cNvSpPr>
            <p:nvPr/>
          </p:nvSpPr>
          <p:spPr bwMode="auto">
            <a:xfrm>
              <a:off x="411" y="1678"/>
              <a:ext cx="4376" cy="2"/>
            </a:xfrm>
            <a:prstGeom prst="line">
              <a:avLst/>
            </a:prstGeom>
            <a:noFill/>
            <a:ln w="0">
              <a:solidFill>
                <a:srgbClr val="000000"/>
              </a:solidFill>
              <a:round/>
              <a:headEnd/>
              <a:tailEnd/>
            </a:ln>
          </p:spPr>
          <p:txBody>
            <a:bodyPr/>
            <a:lstStyle/>
            <a:p>
              <a:endParaRPr lang="en-US"/>
            </a:p>
          </p:txBody>
        </p:sp>
        <p:sp>
          <p:nvSpPr>
            <p:cNvPr id="81" name="Rectangle 21"/>
            <p:cNvSpPr>
              <a:spLocks noChangeArrowheads="1"/>
            </p:cNvSpPr>
            <p:nvPr/>
          </p:nvSpPr>
          <p:spPr bwMode="auto">
            <a:xfrm>
              <a:off x="614" y="1974"/>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2</a:t>
              </a:r>
              <a:endParaRPr lang="en-US" dirty="0"/>
            </a:p>
          </p:txBody>
        </p:sp>
        <p:sp>
          <p:nvSpPr>
            <p:cNvPr id="82" name="Rectangle 22"/>
            <p:cNvSpPr>
              <a:spLocks noChangeArrowheads="1"/>
            </p:cNvSpPr>
            <p:nvPr/>
          </p:nvSpPr>
          <p:spPr bwMode="auto">
            <a:xfrm>
              <a:off x="1583" y="1974"/>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6</a:t>
              </a:r>
              <a:endParaRPr lang="en-US" dirty="0"/>
            </a:p>
          </p:txBody>
        </p:sp>
        <p:sp>
          <p:nvSpPr>
            <p:cNvPr id="83" name="Rectangle 23"/>
            <p:cNvSpPr>
              <a:spLocks noChangeArrowheads="1"/>
            </p:cNvSpPr>
            <p:nvPr/>
          </p:nvSpPr>
          <p:spPr bwMode="auto">
            <a:xfrm>
              <a:off x="2862" y="1974"/>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84" name="Rectangle 24"/>
            <p:cNvSpPr>
              <a:spLocks noChangeArrowheads="1"/>
            </p:cNvSpPr>
            <p:nvPr/>
          </p:nvSpPr>
          <p:spPr bwMode="auto">
            <a:xfrm>
              <a:off x="4013" y="1974"/>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85" name="Rectangle 25"/>
            <p:cNvSpPr>
              <a:spLocks noChangeArrowheads="1"/>
            </p:cNvSpPr>
            <p:nvPr/>
          </p:nvSpPr>
          <p:spPr bwMode="auto">
            <a:xfrm>
              <a:off x="614" y="2267"/>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3</a:t>
              </a:r>
              <a:endParaRPr lang="en-US" dirty="0"/>
            </a:p>
          </p:txBody>
        </p:sp>
        <p:sp>
          <p:nvSpPr>
            <p:cNvPr id="86" name="Rectangle 27"/>
            <p:cNvSpPr>
              <a:spLocks noChangeArrowheads="1"/>
            </p:cNvSpPr>
            <p:nvPr/>
          </p:nvSpPr>
          <p:spPr bwMode="auto">
            <a:xfrm>
              <a:off x="1583" y="2267"/>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5</a:t>
              </a:r>
              <a:endParaRPr lang="en-US" dirty="0"/>
            </a:p>
          </p:txBody>
        </p:sp>
        <p:sp>
          <p:nvSpPr>
            <p:cNvPr id="87" name="Rectangle 29"/>
            <p:cNvSpPr>
              <a:spLocks noChangeArrowheads="1"/>
            </p:cNvSpPr>
            <p:nvPr/>
          </p:nvSpPr>
          <p:spPr bwMode="auto">
            <a:xfrm>
              <a:off x="2862" y="2267"/>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88" name="Rectangle 31"/>
            <p:cNvSpPr>
              <a:spLocks noChangeArrowheads="1"/>
            </p:cNvSpPr>
            <p:nvPr/>
          </p:nvSpPr>
          <p:spPr bwMode="auto">
            <a:xfrm>
              <a:off x="4013" y="2267"/>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89" name="Rectangle 42"/>
            <p:cNvSpPr>
              <a:spLocks noChangeArrowheads="1"/>
            </p:cNvSpPr>
            <p:nvPr/>
          </p:nvSpPr>
          <p:spPr bwMode="auto">
            <a:xfrm>
              <a:off x="614" y="2539"/>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4</a:t>
              </a:r>
              <a:endParaRPr lang="en-US" dirty="0"/>
            </a:p>
          </p:txBody>
        </p:sp>
        <p:sp>
          <p:nvSpPr>
            <p:cNvPr id="90" name="Rectangle 43"/>
            <p:cNvSpPr>
              <a:spLocks noChangeArrowheads="1"/>
            </p:cNvSpPr>
            <p:nvPr/>
          </p:nvSpPr>
          <p:spPr bwMode="auto">
            <a:xfrm>
              <a:off x="1583" y="2539"/>
              <a:ext cx="7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a:t>
              </a:r>
              <a:endParaRPr lang="en-US" dirty="0"/>
            </a:p>
          </p:txBody>
        </p:sp>
        <p:sp>
          <p:nvSpPr>
            <p:cNvPr id="91" name="Rectangle 46"/>
            <p:cNvSpPr>
              <a:spLocks noChangeArrowheads="1"/>
            </p:cNvSpPr>
            <p:nvPr/>
          </p:nvSpPr>
          <p:spPr bwMode="auto">
            <a:xfrm>
              <a:off x="614" y="2815"/>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5</a:t>
              </a:r>
              <a:endParaRPr lang="en-US" dirty="0"/>
            </a:p>
          </p:txBody>
        </p:sp>
        <p:sp>
          <p:nvSpPr>
            <p:cNvPr id="92" name="Rectangle 47"/>
            <p:cNvSpPr>
              <a:spLocks noChangeArrowheads="1"/>
            </p:cNvSpPr>
            <p:nvPr/>
          </p:nvSpPr>
          <p:spPr bwMode="auto">
            <a:xfrm>
              <a:off x="1583" y="2815"/>
              <a:ext cx="7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a:t>
              </a:r>
              <a:endParaRPr lang="en-US" dirty="0"/>
            </a:p>
          </p:txBody>
        </p:sp>
        <p:sp>
          <p:nvSpPr>
            <p:cNvPr id="93" name="Rectangle 48"/>
            <p:cNvSpPr>
              <a:spLocks noChangeArrowheads="1"/>
            </p:cNvSpPr>
            <p:nvPr/>
          </p:nvSpPr>
          <p:spPr bwMode="auto">
            <a:xfrm>
              <a:off x="2565" y="2534"/>
              <a:ext cx="991" cy="290"/>
            </a:xfrm>
            <a:prstGeom prst="rect">
              <a:avLst/>
            </a:prstGeom>
            <a:noFill/>
            <a:ln w="9525">
              <a:noFill/>
              <a:miter lim="800000"/>
              <a:headEnd/>
              <a:tailEnd/>
            </a:ln>
          </p:spPr>
          <p:txBody>
            <a:bodyPr wrap="none" lIns="0" tIns="0" rIns="0" bIns="0">
              <a:spAutoFit/>
            </a:bodyPr>
            <a:lstStyle/>
            <a:p>
              <a:r>
                <a:rPr lang="en-US" sz="3200" dirty="0"/>
                <a:t>4+6+5=15</a:t>
              </a:r>
              <a:endParaRPr lang="en-US" dirty="0"/>
            </a:p>
          </p:txBody>
        </p:sp>
        <p:sp>
          <p:nvSpPr>
            <p:cNvPr id="94" name="Rectangle 49"/>
            <p:cNvSpPr>
              <a:spLocks noChangeArrowheads="1"/>
            </p:cNvSpPr>
            <p:nvPr/>
          </p:nvSpPr>
          <p:spPr bwMode="auto">
            <a:xfrm>
              <a:off x="3818" y="2542"/>
              <a:ext cx="667" cy="290"/>
            </a:xfrm>
            <a:prstGeom prst="rect">
              <a:avLst/>
            </a:prstGeom>
            <a:noFill/>
            <a:ln w="9525">
              <a:noFill/>
              <a:miter lim="800000"/>
              <a:headEnd/>
              <a:tailEnd/>
            </a:ln>
          </p:spPr>
          <p:txBody>
            <a:bodyPr wrap="none" lIns="0" tIns="0" rIns="0" bIns="0">
              <a:spAutoFit/>
            </a:bodyPr>
            <a:lstStyle/>
            <a:p>
              <a:r>
                <a:rPr lang="en-US" sz="3200" dirty="0"/>
                <a:t>15/3=5</a:t>
              </a:r>
              <a:endParaRPr lang="en-US" dirty="0"/>
            </a:p>
          </p:txBody>
        </p:sp>
        <p:sp>
          <p:nvSpPr>
            <p:cNvPr id="95" name="Rectangle 59"/>
            <p:cNvSpPr>
              <a:spLocks noChangeArrowheads="1"/>
            </p:cNvSpPr>
            <p:nvPr/>
          </p:nvSpPr>
          <p:spPr bwMode="auto">
            <a:xfrm>
              <a:off x="614" y="3086"/>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6</a:t>
              </a:r>
              <a:endParaRPr lang="en-US" dirty="0"/>
            </a:p>
          </p:txBody>
        </p:sp>
        <p:sp>
          <p:nvSpPr>
            <p:cNvPr id="96" name="Rectangle 60"/>
            <p:cNvSpPr>
              <a:spLocks noChangeArrowheads="1"/>
            </p:cNvSpPr>
            <p:nvPr/>
          </p:nvSpPr>
          <p:spPr bwMode="auto">
            <a:xfrm>
              <a:off x="1562" y="3102"/>
              <a:ext cx="7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a:t>
              </a:r>
              <a:endParaRPr lang="en-US" dirty="0"/>
            </a:p>
          </p:txBody>
        </p:sp>
        <p:sp>
          <p:nvSpPr>
            <p:cNvPr id="97" name="Freeform 64"/>
            <p:cNvSpPr>
              <a:spLocks/>
            </p:cNvSpPr>
            <p:nvPr/>
          </p:nvSpPr>
          <p:spPr bwMode="auto">
            <a:xfrm>
              <a:off x="1840" y="1762"/>
              <a:ext cx="54" cy="713"/>
            </a:xfrm>
            <a:custGeom>
              <a:avLst/>
              <a:gdLst/>
              <a:ahLst/>
              <a:cxnLst>
                <a:cxn ang="0">
                  <a:pos x="0" y="23"/>
                </a:cxn>
                <a:cxn ang="0">
                  <a:pos x="6" y="14"/>
                </a:cxn>
                <a:cxn ang="0">
                  <a:pos x="6" y="27"/>
                </a:cxn>
                <a:cxn ang="0">
                  <a:pos x="2" y="25"/>
                </a:cxn>
                <a:cxn ang="0">
                  <a:pos x="12" y="37"/>
                </a:cxn>
                <a:cxn ang="0">
                  <a:pos x="10" y="29"/>
                </a:cxn>
                <a:cxn ang="0">
                  <a:pos x="17" y="69"/>
                </a:cxn>
                <a:cxn ang="0">
                  <a:pos x="19" y="322"/>
                </a:cxn>
                <a:cxn ang="0">
                  <a:pos x="29" y="349"/>
                </a:cxn>
                <a:cxn ang="0">
                  <a:pos x="38" y="360"/>
                </a:cxn>
                <a:cxn ang="0">
                  <a:pos x="48" y="366"/>
                </a:cxn>
                <a:cxn ang="0">
                  <a:pos x="58" y="368"/>
                </a:cxn>
                <a:cxn ang="0">
                  <a:pos x="58" y="345"/>
                </a:cxn>
                <a:cxn ang="0">
                  <a:pos x="50" y="349"/>
                </a:cxn>
                <a:cxn ang="0">
                  <a:pos x="50" y="364"/>
                </a:cxn>
                <a:cxn ang="0">
                  <a:pos x="58" y="345"/>
                </a:cxn>
                <a:cxn ang="0">
                  <a:pos x="48" y="347"/>
                </a:cxn>
                <a:cxn ang="0">
                  <a:pos x="38" y="353"/>
                </a:cxn>
                <a:cxn ang="0">
                  <a:pos x="29" y="364"/>
                </a:cxn>
                <a:cxn ang="0">
                  <a:pos x="19" y="391"/>
                </a:cxn>
                <a:cxn ang="0">
                  <a:pos x="17" y="644"/>
                </a:cxn>
                <a:cxn ang="0">
                  <a:pos x="10" y="684"/>
                </a:cxn>
                <a:cxn ang="0">
                  <a:pos x="12" y="676"/>
                </a:cxn>
                <a:cxn ang="0">
                  <a:pos x="2" y="688"/>
                </a:cxn>
                <a:cxn ang="0">
                  <a:pos x="6" y="686"/>
                </a:cxn>
                <a:cxn ang="0">
                  <a:pos x="6" y="699"/>
                </a:cxn>
                <a:cxn ang="0">
                  <a:pos x="0" y="690"/>
                </a:cxn>
                <a:cxn ang="0">
                  <a:pos x="6" y="711"/>
                </a:cxn>
                <a:cxn ang="0">
                  <a:pos x="15" y="707"/>
                </a:cxn>
                <a:cxn ang="0">
                  <a:pos x="25" y="701"/>
                </a:cxn>
                <a:cxn ang="0">
                  <a:pos x="33" y="684"/>
                </a:cxn>
                <a:cxn ang="0">
                  <a:pos x="38" y="667"/>
                </a:cxn>
                <a:cxn ang="0">
                  <a:pos x="40" y="414"/>
                </a:cxn>
                <a:cxn ang="0">
                  <a:pos x="50" y="374"/>
                </a:cxn>
                <a:cxn ang="0">
                  <a:pos x="46" y="381"/>
                </a:cxn>
                <a:cxn ang="0">
                  <a:pos x="56" y="370"/>
                </a:cxn>
                <a:cxn ang="0">
                  <a:pos x="52" y="372"/>
                </a:cxn>
                <a:cxn ang="0">
                  <a:pos x="52" y="358"/>
                </a:cxn>
                <a:cxn ang="0">
                  <a:pos x="58" y="368"/>
                </a:cxn>
                <a:cxn ang="0">
                  <a:pos x="61" y="366"/>
                </a:cxn>
                <a:cxn ang="0">
                  <a:pos x="69" y="356"/>
                </a:cxn>
                <a:cxn ang="0">
                  <a:pos x="61" y="347"/>
                </a:cxn>
                <a:cxn ang="0">
                  <a:pos x="52" y="343"/>
                </a:cxn>
                <a:cxn ang="0">
                  <a:pos x="58" y="345"/>
                </a:cxn>
                <a:cxn ang="0">
                  <a:pos x="46" y="353"/>
                </a:cxn>
                <a:cxn ang="0">
                  <a:pos x="50" y="339"/>
                </a:cxn>
                <a:cxn ang="0">
                  <a:pos x="38" y="339"/>
                </a:cxn>
                <a:cxn ang="0">
                  <a:pos x="42" y="322"/>
                </a:cxn>
                <a:cxn ang="0">
                  <a:pos x="40" y="69"/>
                </a:cxn>
                <a:cxn ang="0">
                  <a:pos x="33" y="29"/>
                </a:cxn>
                <a:cxn ang="0">
                  <a:pos x="25" y="14"/>
                </a:cxn>
                <a:cxn ang="0">
                  <a:pos x="15" y="6"/>
                </a:cxn>
                <a:cxn ang="0">
                  <a:pos x="6" y="2"/>
                </a:cxn>
              </a:cxnLst>
              <a:rect l="0" t="0" r="r" b="b"/>
              <a:pathLst>
                <a:path w="69" h="713">
                  <a:moveTo>
                    <a:pt x="0" y="0"/>
                  </a:moveTo>
                  <a:lnTo>
                    <a:pt x="0" y="23"/>
                  </a:lnTo>
                  <a:lnTo>
                    <a:pt x="6" y="25"/>
                  </a:lnTo>
                  <a:lnTo>
                    <a:pt x="6" y="14"/>
                  </a:lnTo>
                  <a:lnTo>
                    <a:pt x="0" y="23"/>
                  </a:lnTo>
                  <a:lnTo>
                    <a:pt x="6" y="27"/>
                  </a:lnTo>
                  <a:lnTo>
                    <a:pt x="12" y="16"/>
                  </a:lnTo>
                  <a:lnTo>
                    <a:pt x="2" y="25"/>
                  </a:lnTo>
                  <a:lnTo>
                    <a:pt x="8" y="31"/>
                  </a:lnTo>
                  <a:lnTo>
                    <a:pt x="12" y="37"/>
                  </a:lnTo>
                  <a:lnTo>
                    <a:pt x="21" y="29"/>
                  </a:lnTo>
                  <a:lnTo>
                    <a:pt x="10" y="29"/>
                  </a:lnTo>
                  <a:lnTo>
                    <a:pt x="15" y="46"/>
                  </a:lnTo>
                  <a:lnTo>
                    <a:pt x="17" y="69"/>
                  </a:lnTo>
                  <a:lnTo>
                    <a:pt x="17" y="299"/>
                  </a:lnTo>
                  <a:lnTo>
                    <a:pt x="19" y="322"/>
                  </a:lnTo>
                  <a:lnTo>
                    <a:pt x="27" y="339"/>
                  </a:lnTo>
                  <a:lnTo>
                    <a:pt x="29" y="349"/>
                  </a:lnTo>
                  <a:lnTo>
                    <a:pt x="33" y="356"/>
                  </a:lnTo>
                  <a:lnTo>
                    <a:pt x="38" y="360"/>
                  </a:lnTo>
                  <a:lnTo>
                    <a:pt x="42" y="362"/>
                  </a:lnTo>
                  <a:lnTo>
                    <a:pt x="48" y="366"/>
                  </a:lnTo>
                  <a:lnTo>
                    <a:pt x="52" y="366"/>
                  </a:lnTo>
                  <a:lnTo>
                    <a:pt x="58" y="368"/>
                  </a:lnTo>
                  <a:lnTo>
                    <a:pt x="58" y="356"/>
                  </a:lnTo>
                  <a:lnTo>
                    <a:pt x="58" y="345"/>
                  </a:lnTo>
                  <a:lnTo>
                    <a:pt x="54" y="347"/>
                  </a:lnTo>
                  <a:lnTo>
                    <a:pt x="50" y="349"/>
                  </a:lnTo>
                  <a:lnTo>
                    <a:pt x="46" y="356"/>
                  </a:lnTo>
                  <a:lnTo>
                    <a:pt x="50" y="364"/>
                  </a:lnTo>
                  <a:lnTo>
                    <a:pt x="54" y="366"/>
                  </a:lnTo>
                  <a:lnTo>
                    <a:pt x="58" y="345"/>
                  </a:lnTo>
                  <a:lnTo>
                    <a:pt x="52" y="347"/>
                  </a:lnTo>
                  <a:lnTo>
                    <a:pt x="48" y="347"/>
                  </a:lnTo>
                  <a:lnTo>
                    <a:pt x="42" y="351"/>
                  </a:lnTo>
                  <a:lnTo>
                    <a:pt x="38" y="353"/>
                  </a:lnTo>
                  <a:lnTo>
                    <a:pt x="33" y="358"/>
                  </a:lnTo>
                  <a:lnTo>
                    <a:pt x="29" y="364"/>
                  </a:lnTo>
                  <a:lnTo>
                    <a:pt x="27" y="374"/>
                  </a:lnTo>
                  <a:lnTo>
                    <a:pt x="19" y="391"/>
                  </a:lnTo>
                  <a:lnTo>
                    <a:pt x="17" y="414"/>
                  </a:lnTo>
                  <a:lnTo>
                    <a:pt x="17" y="644"/>
                  </a:lnTo>
                  <a:lnTo>
                    <a:pt x="15" y="667"/>
                  </a:lnTo>
                  <a:lnTo>
                    <a:pt x="10" y="684"/>
                  </a:lnTo>
                  <a:lnTo>
                    <a:pt x="21" y="684"/>
                  </a:lnTo>
                  <a:lnTo>
                    <a:pt x="12" y="676"/>
                  </a:lnTo>
                  <a:lnTo>
                    <a:pt x="8" y="684"/>
                  </a:lnTo>
                  <a:lnTo>
                    <a:pt x="2" y="688"/>
                  </a:lnTo>
                  <a:lnTo>
                    <a:pt x="12" y="697"/>
                  </a:lnTo>
                  <a:lnTo>
                    <a:pt x="6" y="686"/>
                  </a:lnTo>
                  <a:lnTo>
                    <a:pt x="0" y="690"/>
                  </a:lnTo>
                  <a:lnTo>
                    <a:pt x="6" y="699"/>
                  </a:lnTo>
                  <a:lnTo>
                    <a:pt x="6" y="688"/>
                  </a:lnTo>
                  <a:lnTo>
                    <a:pt x="0" y="690"/>
                  </a:lnTo>
                  <a:lnTo>
                    <a:pt x="0" y="713"/>
                  </a:lnTo>
                  <a:lnTo>
                    <a:pt x="6" y="711"/>
                  </a:lnTo>
                  <a:lnTo>
                    <a:pt x="10" y="711"/>
                  </a:lnTo>
                  <a:lnTo>
                    <a:pt x="15" y="707"/>
                  </a:lnTo>
                  <a:lnTo>
                    <a:pt x="19" y="705"/>
                  </a:lnTo>
                  <a:lnTo>
                    <a:pt x="25" y="701"/>
                  </a:lnTo>
                  <a:lnTo>
                    <a:pt x="29" y="693"/>
                  </a:lnTo>
                  <a:lnTo>
                    <a:pt x="33" y="684"/>
                  </a:lnTo>
                  <a:lnTo>
                    <a:pt x="33" y="684"/>
                  </a:lnTo>
                  <a:lnTo>
                    <a:pt x="38" y="667"/>
                  </a:lnTo>
                  <a:lnTo>
                    <a:pt x="40" y="644"/>
                  </a:lnTo>
                  <a:lnTo>
                    <a:pt x="40" y="414"/>
                  </a:lnTo>
                  <a:lnTo>
                    <a:pt x="42" y="391"/>
                  </a:lnTo>
                  <a:lnTo>
                    <a:pt x="50" y="374"/>
                  </a:lnTo>
                  <a:lnTo>
                    <a:pt x="38" y="374"/>
                  </a:lnTo>
                  <a:lnTo>
                    <a:pt x="46" y="381"/>
                  </a:lnTo>
                  <a:lnTo>
                    <a:pt x="50" y="376"/>
                  </a:lnTo>
                  <a:lnTo>
                    <a:pt x="56" y="370"/>
                  </a:lnTo>
                  <a:lnTo>
                    <a:pt x="46" y="360"/>
                  </a:lnTo>
                  <a:lnTo>
                    <a:pt x="52" y="372"/>
                  </a:lnTo>
                  <a:lnTo>
                    <a:pt x="58" y="368"/>
                  </a:lnTo>
                  <a:lnTo>
                    <a:pt x="52" y="358"/>
                  </a:lnTo>
                  <a:lnTo>
                    <a:pt x="52" y="370"/>
                  </a:lnTo>
                  <a:lnTo>
                    <a:pt x="58" y="368"/>
                  </a:lnTo>
                  <a:lnTo>
                    <a:pt x="58" y="368"/>
                  </a:lnTo>
                  <a:lnTo>
                    <a:pt x="61" y="366"/>
                  </a:lnTo>
                  <a:lnTo>
                    <a:pt x="65" y="364"/>
                  </a:lnTo>
                  <a:lnTo>
                    <a:pt x="69" y="356"/>
                  </a:lnTo>
                  <a:lnTo>
                    <a:pt x="65" y="349"/>
                  </a:lnTo>
                  <a:lnTo>
                    <a:pt x="61" y="347"/>
                  </a:lnTo>
                  <a:lnTo>
                    <a:pt x="58" y="345"/>
                  </a:lnTo>
                  <a:lnTo>
                    <a:pt x="52" y="343"/>
                  </a:lnTo>
                  <a:lnTo>
                    <a:pt x="52" y="355"/>
                  </a:lnTo>
                  <a:lnTo>
                    <a:pt x="58" y="345"/>
                  </a:lnTo>
                  <a:lnTo>
                    <a:pt x="52" y="341"/>
                  </a:lnTo>
                  <a:lnTo>
                    <a:pt x="46" y="353"/>
                  </a:lnTo>
                  <a:lnTo>
                    <a:pt x="56" y="343"/>
                  </a:lnTo>
                  <a:lnTo>
                    <a:pt x="50" y="339"/>
                  </a:lnTo>
                  <a:lnTo>
                    <a:pt x="46" y="332"/>
                  </a:lnTo>
                  <a:lnTo>
                    <a:pt x="38" y="339"/>
                  </a:lnTo>
                  <a:lnTo>
                    <a:pt x="50" y="339"/>
                  </a:lnTo>
                  <a:lnTo>
                    <a:pt x="42" y="322"/>
                  </a:lnTo>
                  <a:lnTo>
                    <a:pt x="40" y="299"/>
                  </a:lnTo>
                  <a:lnTo>
                    <a:pt x="40" y="69"/>
                  </a:lnTo>
                  <a:lnTo>
                    <a:pt x="38" y="46"/>
                  </a:lnTo>
                  <a:lnTo>
                    <a:pt x="33" y="29"/>
                  </a:lnTo>
                  <a:lnTo>
                    <a:pt x="29" y="20"/>
                  </a:lnTo>
                  <a:lnTo>
                    <a:pt x="25" y="14"/>
                  </a:lnTo>
                  <a:lnTo>
                    <a:pt x="19" y="8"/>
                  </a:lnTo>
                  <a:lnTo>
                    <a:pt x="15" y="6"/>
                  </a:lnTo>
                  <a:lnTo>
                    <a:pt x="10" y="2"/>
                  </a:lnTo>
                  <a:lnTo>
                    <a:pt x="6" y="2"/>
                  </a:lnTo>
                  <a:lnTo>
                    <a:pt x="0" y="0"/>
                  </a:lnTo>
                  <a:close/>
                </a:path>
              </a:pathLst>
            </a:custGeom>
            <a:solidFill>
              <a:srgbClr val="000000"/>
            </a:solidFill>
            <a:ln w="9525">
              <a:solidFill>
                <a:schemeClr val="tx1"/>
              </a:solidFill>
              <a:round/>
              <a:headEnd/>
              <a:tailEnd/>
            </a:ln>
          </p:spPr>
          <p:txBody>
            <a:bodyPr/>
            <a:lstStyle/>
            <a:p>
              <a:endParaRPr lang="en-US"/>
            </a:p>
          </p:txBody>
        </p:sp>
        <p:sp>
          <p:nvSpPr>
            <p:cNvPr id="98" name="Line 67"/>
            <p:cNvSpPr>
              <a:spLocks noChangeShapeType="1"/>
            </p:cNvSpPr>
            <p:nvPr/>
          </p:nvSpPr>
          <p:spPr bwMode="auto">
            <a:xfrm>
              <a:off x="3600" y="886"/>
              <a:ext cx="2" cy="2483"/>
            </a:xfrm>
            <a:prstGeom prst="line">
              <a:avLst/>
            </a:prstGeom>
            <a:noFill/>
            <a:ln w="0">
              <a:solidFill>
                <a:srgbClr val="000000"/>
              </a:solidFill>
              <a:round/>
              <a:headEnd/>
              <a:tailEnd/>
            </a:ln>
          </p:spPr>
          <p:txBody>
            <a:bodyPr/>
            <a:lstStyle/>
            <a:p>
              <a:endParaRPr lang="en-US"/>
            </a:p>
          </p:txBody>
        </p:sp>
        <p:sp>
          <p:nvSpPr>
            <p:cNvPr id="99" name="Line 68"/>
            <p:cNvSpPr>
              <a:spLocks noChangeShapeType="1"/>
            </p:cNvSpPr>
            <p:nvPr/>
          </p:nvSpPr>
          <p:spPr bwMode="auto">
            <a:xfrm>
              <a:off x="408" y="1964"/>
              <a:ext cx="4376" cy="2"/>
            </a:xfrm>
            <a:prstGeom prst="line">
              <a:avLst/>
            </a:prstGeom>
            <a:noFill/>
            <a:ln w="0">
              <a:solidFill>
                <a:srgbClr val="000000"/>
              </a:solidFill>
              <a:round/>
              <a:headEnd/>
              <a:tailEnd/>
            </a:ln>
          </p:spPr>
          <p:txBody>
            <a:bodyPr/>
            <a:lstStyle/>
            <a:p>
              <a:endParaRPr lang="en-US"/>
            </a:p>
          </p:txBody>
        </p:sp>
        <p:sp>
          <p:nvSpPr>
            <p:cNvPr id="100" name="Line 69"/>
            <p:cNvSpPr>
              <a:spLocks noChangeShapeType="1"/>
            </p:cNvSpPr>
            <p:nvPr/>
          </p:nvSpPr>
          <p:spPr bwMode="auto">
            <a:xfrm>
              <a:off x="413" y="2265"/>
              <a:ext cx="4376" cy="2"/>
            </a:xfrm>
            <a:prstGeom prst="line">
              <a:avLst/>
            </a:prstGeom>
            <a:noFill/>
            <a:ln w="0">
              <a:solidFill>
                <a:srgbClr val="000000"/>
              </a:solidFill>
              <a:round/>
              <a:headEnd/>
              <a:tailEnd/>
            </a:ln>
          </p:spPr>
          <p:txBody>
            <a:bodyPr/>
            <a:lstStyle/>
            <a:p>
              <a:endParaRPr lang="en-US"/>
            </a:p>
          </p:txBody>
        </p:sp>
        <p:sp>
          <p:nvSpPr>
            <p:cNvPr id="101" name="Line 70"/>
            <p:cNvSpPr>
              <a:spLocks noChangeShapeType="1"/>
            </p:cNvSpPr>
            <p:nvPr/>
          </p:nvSpPr>
          <p:spPr bwMode="auto">
            <a:xfrm>
              <a:off x="395" y="2528"/>
              <a:ext cx="4376" cy="2"/>
            </a:xfrm>
            <a:prstGeom prst="line">
              <a:avLst/>
            </a:prstGeom>
            <a:noFill/>
            <a:ln w="0">
              <a:solidFill>
                <a:srgbClr val="000000"/>
              </a:solidFill>
              <a:round/>
              <a:headEnd/>
              <a:tailEnd/>
            </a:ln>
          </p:spPr>
          <p:txBody>
            <a:bodyPr/>
            <a:lstStyle/>
            <a:p>
              <a:endParaRPr lang="en-US"/>
            </a:p>
          </p:txBody>
        </p:sp>
        <p:sp>
          <p:nvSpPr>
            <p:cNvPr id="102" name="Line 71"/>
            <p:cNvSpPr>
              <a:spLocks noChangeShapeType="1"/>
            </p:cNvSpPr>
            <p:nvPr/>
          </p:nvSpPr>
          <p:spPr bwMode="auto">
            <a:xfrm flipV="1">
              <a:off x="408" y="2809"/>
              <a:ext cx="4376" cy="5"/>
            </a:xfrm>
            <a:prstGeom prst="line">
              <a:avLst/>
            </a:prstGeom>
            <a:noFill/>
            <a:ln w="0">
              <a:solidFill>
                <a:srgbClr val="000000"/>
              </a:solidFill>
              <a:round/>
              <a:headEnd/>
              <a:tailEnd/>
            </a:ln>
          </p:spPr>
          <p:txBody>
            <a:bodyPr/>
            <a:lstStyle/>
            <a:p>
              <a:endParaRPr lang="en-US"/>
            </a:p>
          </p:txBody>
        </p:sp>
        <p:sp>
          <p:nvSpPr>
            <p:cNvPr id="103" name="Line 72"/>
            <p:cNvSpPr>
              <a:spLocks noChangeShapeType="1"/>
            </p:cNvSpPr>
            <p:nvPr/>
          </p:nvSpPr>
          <p:spPr bwMode="auto">
            <a:xfrm>
              <a:off x="397" y="3077"/>
              <a:ext cx="4399" cy="2"/>
            </a:xfrm>
            <a:prstGeom prst="line">
              <a:avLst/>
            </a:prstGeom>
            <a:noFill/>
            <a:ln w="0">
              <a:solidFill>
                <a:srgbClr val="000000"/>
              </a:solidFill>
              <a:round/>
              <a:headEnd/>
              <a:tailEnd/>
            </a:ln>
          </p:spPr>
          <p:txBody>
            <a:bodyPr/>
            <a:lstStyle/>
            <a:p>
              <a:endParaRPr lang="en-US"/>
            </a:p>
          </p:txBody>
        </p:sp>
        <p:grpSp>
          <p:nvGrpSpPr>
            <p:cNvPr id="104" name="Group 73"/>
            <p:cNvGrpSpPr>
              <a:grpSpLocks/>
            </p:cNvGrpSpPr>
            <p:nvPr/>
          </p:nvGrpSpPr>
          <p:grpSpPr bwMode="auto">
            <a:xfrm>
              <a:off x="1951" y="1961"/>
              <a:ext cx="601" cy="759"/>
              <a:chOff x="1913" y="2272"/>
              <a:chExt cx="601" cy="759"/>
            </a:xfrm>
          </p:grpSpPr>
          <p:sp>
            <p:nvSpPr>
              <p:cNvPr id="105" name="Freeform 74"/>
              <p:cNvSpPr>
                <a:spLocks/>
              </p:cNvSpPr>
              <p:nvPr/>
            </p:nvSpPr>
            <p:spPr bwMode="auto">
              <a:xfrm>
                <a:off x="1913" y="2272"/>
                <a:ext cx="496" cy="752"/>
              </a:xfrm>
              <a:custGeom>
                <a:avLst/>
                <a:gdLst/>
                <a:ahLst/>
                <a:cxnLst>
                  <a:cxn ang="0">
                    <a:pos x="48" y="327"/>
                  </a:cxn>
                  <a:cxn ang="0">
                    <a:pos x="102" y="243"/>
                  </a:cxn>
                  <a:cxn ang="0">
                    <a:pos x="157" y="166"/>
                  </a:cxn>
                  <a:cxn ang="0">
                    <a:pos x="234" y="82"/>
                  </a:cxn>
                  <a:cxn ang="0">
                    <a:pos x="269" y="63"/>
                  </a:cxn>
                  <a:cxn ang="0">
                    <a:pos x="320" y="50"/>
                  </a:cxn>
                  <a:cxn ang="0">
                    <a:pos x="372" y="48"/>
                  </a:cxn>
                  <a:cxn ang="0">
                    <a:pos x="472" y="94"/>
                  </a:cxn>
                  <a:cxn ang="0">
                    <a:pos x="501" y="132"/>
                  </a:cxn>
                  <a:cxn ang="0">
                    <a:pos x="524" y="182"/>
                  </a:cxn>
                  <a:cxn ang="0">
                    <a:pos x="543" y="243"/>
                  </a:cxn>
                  <a:cxn ang="0">
                    <a:pos x="577" y="442"/>
                  </a:cxn>
                  <a:cxn ang="0">
                    <a:pos x="577" y="656"/>
                  </a:cxn>
                  <a:cxn ang="0">
                    <a:pos x="564" y="706"/>
                  </a:cxn>
                  <a:cxn ang="0">
                    <a:pos x="541" y="802"/>
                  </a:cxn>
                  <a:cxn ang="0">
                    <a:pos x="447" y="873"/>
                  </a:cxn>
                  <a:cxn ang="0">
                    <a:pos x="261" y="1045"/>
                  </a:cxn>
                  <a:cxn ang="0">
                    <a:pos x="184" y="1131"/>
                  </a:cxn>
                  <a:cxn ang="0">
                    <a:pos x="140" y="1234"/>
                  </a:cxn>
                  <a:cxn ang="0">
                    <a:pos x="132" y="1345"/>
                  </a:cxn>
                  <a:cxn ang="0">
                    <a:pos x="157" y="1412"/>
                  </a:cxn>
                  <a:cxn ang="0">
                    <a:pos x="211" y="1464"/>
                  </a:cxn>
                  <a:cxn ang="0">
                    <a:pos x="276" y="1493"/>
                  </a:cxn>
                  <a:cxn ang="0">
                    <a:pos x="395" y="1504"/>
                  </a:cxn>
                  <a:cxn ang="0">
                    <a:pos x="560" y="1493"/>
                  </a:cxn>
                  <a:cxn ang="0">
                    <a:pos x="896" y="1447"/>
                  </a:cxn>
                  <a:cxn ang="0">
                    <a:pos x="942" y="1391"/>
                  </a:cxn>
                  <a:cxn ang="0">
                    <a:pos x="606" y="1439"/>
                  </a:cxn>
                  <a:cxn ang="0">
                    <a:pos x="434" y="1455"/>
                  </a:cxn>
                  <a:cxn ang="0">
                    <a:pos x="311" y="1453"/>
                  </a:cxn>
                  <a:cxn ang="0">
                    <a:pos x="261" y="1437"/>
                  </a:cxn>
                  <a:cxn ang="0">
                    <a:pos x="226" y="1416"/>
                  </a:cxn>
                  <a:cxn ang="0">
                    <a:pos x="201" y="1393"/>
                  </a:cxn>
                  <a:cxn ang="0">
                    <a:pos x="157" y="1345"/>
                  </a:cxn>
                  <a:cxn ang="0">
                    <a:pos x="180" y="1280"/>
                  </a:cxn>
                  <a:cxn ang="0">
                    <a:pos x="201" y="1198"/>
                  </a:cxn>
                  <a:cxn ang="0">
                    <a:pos x="222" y="1158"/>
                  </a:cxn>
                  <a:cxn ang="0">
                    <a:pos x="324" y="1051"/>
                  </a:cxn>
                  <a:cxn ang="0">
                    <a:pos x="510" y="878"/>
                  </a:cxn>
                  <a:cxn ang="0">
                    <a:pos x="583" y="783"/>
                  </a:cxn>
                  <a:cxn ang="0">
                    <a:pos x="623" y="666"/>
                  </a:cxn>
                  <a:cxn ang="0">
                    <a:pos x="635" y="563"/>
                  </a:cxn>
                  <a:cxn ang="0">
                    <a:pos x="608" y="331"/>
                  </a:cxn>
                  <a:cxn ang="0">
                    <a:pos x="579" y="197"/>
                  </a:cxn>
                  <a:cxn ang="0">
                    <a:pos x="535" y="97"/>
                  </a:cxn>
                  <a:cxn ang="0">
                    <a:pos x="474" y="36"/>
                  </a:cxn>
                  <a:cxn ang="0">
                    <a:pos x="382" y="2"/>
                  </a:cxn>
                  <a:cxn ang="0">
                    <a:pos x="280" y="9"/>
                  </a:cxn>
                  <a:cxn ang="0">
                    <a:pos x="199" y="48"/>
                  </a:cxn>
                  <a:cxn ang="0">
                    <a:pos x="123" y="132"/>
                  </a:cxn>
                  <a:cxn ang="0">
                    <a:pos x="33" y="262"/>
                  </a:cxn>
                  <a:cxn ang="0">
                    <a:pos x="25" y="318"/>
                  </a:cxn>
                </a:cxnLst>
                <a:rect l="0" t="0" r="r" b="b"/>
                <a:pathLst>
                  <a:path w="992" h="1504">
                    <a:moveTo>
                      <a:pt x="0" y="314"/>
                    </a:moveTo>
                    <a:lnTo>
                      <a:pt x="38" y="340"/>
                    </a:lnTo>
                    <a:lnTo>
                      <a:pt x="42" y="335"/>
                    </a:lnTo>
                    <a:lnTo>
                      <a:pt x="48" y="327"/>
                    </a:lnTo>
                    <a:lnTo>
                      <a:pt x="56" y="314"/>
                    </a:lnTo>
                    <a:lnTo>
                      <a:pt x="65" y="298"/>
                    </a:lnTo>
                    <a:lnTo>
                      <a:pt x="77" y="281"/>
                    </a:lnTo>
                    <a:lnTo>
                      <a:pt x="102" y="243"/>
                    </a:lnTo>
                    <a:lnTo>
                      <a:pt x="81" y="233"/>
                    </a:lnTo>
                    <a:lnTo>
                      <a:pt x="98" y="251"/>
                    </a:lnTo>
                    <a:lnTo>
                      <a:pt x="127" y="208"/>
                    </a:lnTo>
                    <a:lnTo>
                      <a:pt x="157" y="166"/>
                    </a:lnTo>
                    <a:lnTo>
                      <a:pt x="188" y="128"/>
                    </a:lnTo>
                    <a:lnTo>
                      <a:pt x="203" y="111"/>
                    </a:lnTo>
                    <a:lnTo>
                      <a:pt x="219" y="95"/>
                    </a:lnTo>
                    <a:lnTo>
                      <a:pt x="234" y="82"/>
                    </a:lnTo>
                    <a:lnTo>
                      <a:pt x="217" y="65"/>
                    </a:lnTo>
                    <a:lnTo>
                      <a:pt x="226" y="88"/>
                    </a:lnTo>
                    <a:lnTo>
                      <a:pt x="244" y="76"/>
                    </a:lnTo>
                    <a:lnTo>
                      <a:pt x="269" y="63"/>
                    </a:lnTo>
                    <a:lnTo>
                      <a:pt x="299" y="53"/>
                    </a:lnTo>
                    <a:lnTo>
                      <a:pt x="290" y="30"/>
                    </a:lnTo>
                    <a:lnTo>
                      <a:pt x="290" y="55"/>
                    </a:lnTo>
                    <a:lnTo>
                      <a:pt x="320" y="50"/>
                    </a:lnTo>
                    <a:lnTo>
                      <a:pt x="351" y="48"/>
                    </a:lnTo>
                    <a:lnTo>
                      <a:pt x="382" y="50"/>
                    </a:lnTo>
                    <a:lnTo>
                      <a:pt x="382" y="27"/>
                    </a:lnTo>
                    <a:lnTo>
                      <a:pt x="372" y="48"/>
                    </a:lnTo>
                    <a:lnTo>
                      <a:pt x="401" y="55"/>
                    </a:lnTo>
                    <a:lnTo>
                      <a:pt x="428" y="65"/>
                    </a:lnTo>
                    <a:lnTo>
                      <a:pt x="447" y="74"/>
                    </a:lnTo>
                    <a:lnTo>
                      <a:pt x="472" y="94"/>
                    </a:lnTo>
                    <a:lnTo>
                      <a:pt x="481" y="71"/>
                    </a:lnTo>
                    <a:lnTo>
                      <a:pt x="464" y="88"/>
                    </a:lnTo>
                    <a:lnTo>
                      <a:pt x="483" y="109"/>
                    </a:lnTo>
                    <a:lnTo>
                      <a:pt x="501" y="132"/>
                    </a:lnTo>
                    <a:lnTo>
                      <a:pt x="518" y="115"/>
                    </a:lnTo>
                    <a:lnTo>
                      <a:pt x="495" y="124"/>
                    </a:lnTo>
                    <a:lnTo>
                      <a:pt x="510" y="151"/>
                    </a:lnTo>
                    <a:lnTo>
                      <a:pt x="524" y="182"/>
                    </a:lnTo>
                    <a:lnTo>
                      <a:pt x="535" y="216"/>
                    </a:lnTo>
                    <a:lnTo>
                      <a:pt x="545" y="252"/>
                    </a:lnTo>
                    <a:lnTo>
                      <a:pt x="568" y="243"/>
                    </a:lnTo>
                    <a:lnTo>
                      <a:pt x="543" y="243"/>
                    </a:lnTo>
                    <a:lnTo>
                      <a:pt x="552" y="289"/>
                    </a:lnTo>
                    <a:lnTo>
                      <a:pt x="560" y="331"/>
                    </a:lnTo>
                    <a:lnTo>
                      <a:pt x="570" y="385"/>
                    </a:lnTo>
                    <a:lnTo>
                      <a:pt x="577" y="442"/>
                    </a:lnTo>
                    <a:lnTo>
                      <a:pt x="583" y="501"/>
                    </a:lnTo>
                    <a:lnTo>
                      <a:pt x="587" y="563"/>
                    </a:lnTo>
                    <a:lnTo>
                      <a:pt x="583" y="626"/>
                    </a:lnTo>
                    <a:lnTo>
                      <a:pt x="577" y="656"/>
                    </a:lnTo>
                    <a:lnTo>
                      <a:pt x="602" y="656"/>
                    </a:lnTo>
                    <a:lnTo>
                      <a:pt x="579" y="647"/>
                    </a:lnTo>
                    <a:lnTo>
                      <a:pt x="574" y="675"/>
                    </a:lnTo>
                    <a:lnTo>
                      <a:pt x="564" y="706"/>
                    </a:lnTo>
                    <a:lnTo>
                      <a:pt x="554" y="735"/>
                    </a:lnTo>
                    <a:lnTo>
                      <a:pt x="539" y="764"/>
                    </a:lnTo>
                    <a:lnTo>
                      <a:pt x="520" y="792"/>
                    </a:lnTo>
                    <a:lnTo>
                      <a:pt x="541" y="802"/>
                    </a:lnTo>
                    <a:lnTo>
                      <a:pt x="524" y="785"/>
                    </a:lnTo>
                    <a:lnTo>
                      <a:pt x="501" y="813"/>
                    </a:lnTo>
                    <a:lnTo>
                      <a:pt x="476" y="844"/>
                    </a:lnTo>
                    <a:lnTo>
                      <a:pt x="447" y="873"/>
                    </a:lnTo>
                    <a:lnTo>
                      <a:pt x="416" y="901"/>
                    </a:lnTo>
                    <a:lnTo>
                      <a:pt x="353" y="961"/>
                    </a:lnTo>
                    <a:lnTo>
                      <a:pt x="290" y="1016"/>
                    </a:lnTo>
                    <a:lnTo>
                      <a:pt x="261" y="1045"/>
                    </a:lnTo>
                    <a:lnTo>
                      <a:pt x="234" y="1072"/>
                    </a:lnTo>
                    <a:lnTo>
                      <a:pt x="209" y="1099"/>
                    </a:lnTo>
                    <a:lnTo>
                      <a:pt x="188" y="1123"/>
                    </a:lnTo>
                    <a:lnTo>
                      <a:pt x="184" y="1131"/>
                    </a:lnTo>
                    <a:lnTo>
                      <a:pt x="167" y="1156"/>
                    </a:lnTo>
                    <a:lnTo>
                      <a:pt x="157" y="1181"/>
                    </a:lnTo>
                    <a:lnTo>
                      <a:pt x="142" y="1225"/>
                    </a:lnTo>
                    <a:lnTo>
                      <a:pt x="140" y="1234"/>
                    </a:lnTo>
                    <a:lnTo>
                      <a:pt x="132" y="1280"/>
                    </a:lnTo>
                    <a:lnTo>
                      <a:pt x="130" y="1301"/>
                    </a:lnTo>
                    <a:lnTo>
                      <a:pt x="130" y="1324"/>
                    </a:lnTo>
                    <a:lnTo>
                      <a:pt x="132" y="1345"/>
                    </a:lnTo>
                    <a:lnTo>
                      <a:pt x="134" y="1355"/>
                    </a:lnTo>
                    <a:lnTo>
                      <a:pt x="140" y="1374"/>
                    </a:lnTo>
                    <a:lnTo>
                      <a:pt x="148" y="1393"/>
                    </a:lnTo>
                    <a:lnTo>
                      <a:pt x="157" y="1412"/>
                    </a:lnTo>
                    <a:lnTo>
                      <a:pt x="163" y="1420"/>
                    </a:lnTo>
                    <a:lnTo>
                      <a:pt x="175" y="1435"/>
                    </a:lnTo>
                    <a:lnTo>
                      <a:pt x="192" y="1451"/>
                    </a:lnTo>
                    <a:lnTo>
                      <a:pt x="211" y="1464"/>
                    </a:lnTo>
                    <a:lnTo>
                      <a:pt x="219" y="1470"/>
                    </a:lnTo>
                    <a:lnTo>
                      <a:pt x="242" y="1481"/>
                    </a:lnTo>
                    <a:lnTo>
                      <a:pt x="267" y="1491"/>
                    </a:lnTo>
                    <a:lnTo>
                      <a:pt x="276" y="1493"/>
                    </a:lnTo>
                    <a:lnTo>
                      <a:pt x="303" y="1499"/>
                    </a:lnTo>
                    <a:lnTo>
                      <a:pt x="332" y="1502"/>
                    </a:lnTo>
                    <a:lnTo>
                      <a:pt x="363" y="1504"/>
                    </a:lnTo>
                    <a:lnTo>
                      <a:pt x="395" y="1504"/>
                    </a:lnTo>
                    <a:lnTo>
                      <a:pt x="434" y="1502"/>
                    </a:lnTo>
                    <a:lnTo>
                      <a:pt x="472" y="1500"/>
                    </a:lnTo>
                    <a:lnTo>
                      <a:pt x="514" y="1497"/>
                    </a:lnTo>
                    <a:lnTo>
                      <a:pt x="560" y="1493"/>
                    </a:lnTo>
                    <a:lnTo>
                      <a:pt x="606" y="1487"/>
                    </a:lnTo>
                    <a:lnTo>
                      <a:pt x="702" y="1476"/>
                    </a:lnTo>
                    <a:lnTo>
                      <a:pt x="800" y="1462"/>
                    </a:lnTo>
                    <a:lnTo>
                      <a:pt x="896" y="1447"/>
                    </a:lnTo>
                    <a:lnTo>
                      <a:pt x="942" y="1439"/>
                    </a:lnTo>
                    <a:lnTo>
                      <a:pt x="992" y="1432"/>
                    </a:lnTo>
                    <a:lnTo>
                      <a:pt x="984" y="1386"/>
                    </a:lnTo>
                    <a:lnTo>
                      <a:pt x="942" y="1391"/>
                    </a:lnTo>
                    <a:lnTo>
                      <a:pt x="896" y="1399"/>
                    </a:lnTo>
                    <a:lnTo>
                      <a:pt x="800" y="1414"/>
                    </a:lnTo>
                    <a:lnTo>
                      <a:pt x="702" y="1428"/>
                    </a:lnTo>
                    <a:lnTo>
                      <a:pt x="606" y="1439"/>
                    </a:lnTo>
                    <a:lnTo>
                      <a:pt x="560" y="1445"/>
                    </a:lnTo>
                    <a:lnTo>
                      <a:pt x="514" y="1449"/>
                    </a:lnTo>
                    <a:lnTo>
                      <a:pt x="472" y="1453"/>
                    </a:lnTo>
                    <a:lnTo>
                      <a:pt x="434" y="1455"/>
                    </a:lnTo>
                    <a:lnTo>
                      <a:pt x="395" y="1456"/>
                    </a:lnTo>
                    <a:lnTo>
                      <a:pt x="363" y="1456"/>
                    </a:lnTo>
                    <a:lnTo>
                      <a:pt x="332" y="1455"/>
                    </a:lnTo>
                    <a:lnTo>
                      <a:pt x="311" y="1453"/>
                    </a:lnTo>
                    <a:lnTo>
                      <a:pt x="276" y="1445"/>
                    </a:lnTo>
                    <a:lnTo>
                      <a:pt x="276" y="1468"/>
                    </a:lnTo>
                    <a:lnTo>
                      <a:pt x="286" y="1447"/>
                    </a:lnTo>
                    <a:lnTo>
                      <a:pt x="261" y="1437"/>
                    </a:lnTo>
                    <a:lnTo>
                      <a:pt x="238" y="1426"/>
                    </a:lnTo>
                    <a:lnTo>
                      <a:pt x="228" y="1447"/>
                    </a:lnTo>
                    <a:lnTo>
                      <a:pt x="246" y="1430"/>
                    </a:lnTo>
                    <a:lnTo>
                      <a:pt x="226" y="1416"/>
                    </a:lnTo>
                    <a:lnTo>
                      <a:pt x="209" y="1401"/>
                    </a:lnTo>
                    <a:lnTo>
                      <a:pt x="198" y="1386"/>
                    </a:lnTo>
                    <a:lnTo>
                      <a:pt x="180" y="1403"/>
                    </a:lnTo>
                    <a:lnTo>
                      <a:pt x="201" y="1393"/>
                    </a:lnTo>
                    <a:lnTo>
                      <a:pt x="192" y="1374"/>
                    </a:lnTo>
                    <a:lnTo>
                      <a:pt x="184" y="1355"/>
                    </a:lnTo>
                    <a:lnTo>
                      <a:pt x="178" y="1336"/>
                    </a:lnTo>
                    <a:lnTo>
                      <a:pt x="157" y="1345"/>
                    </a:lnTo>
                    <a:lnTo>
                      <a:pt x="180" y="1345"/>
                    </a:lnTo>
                    <a:lnTo>
                      <a:pt x="178" y="1324"/>
                    </a:lnTo>
                    <a:lnTo>
                      <a:pt x="178" y="1301"/>
                    </a:lnTo>
                    <a:lnTo>
                      <a:pt x="180" y="1280"/>
                    </a:lnTo>
                    <a:lnTo>
                      <a:pt x="188" y="1234"/>
                    </a:lnTo>
                    <a:lnTo>
                      <a:pt x="165" y="1234"/>
                    </a:lnTo>
                    <a:lnTo>
                      <a:pt x="186" y="1244"/>
                    </a:lnTo>
                    <a:lnTo>
                      <a:pt x="201" y="1198"/>
                    </a:lnTo>
                    <a:lnTo>
                      <a:pt x="211" y="1175"/>
                    </a:lnTo>
                    <a:lnTo>
                      <a:pt x="228" y="1150"/>
                    </a:lnTo>
                    <a:lnTo>
                      <a:pt x="205" y="1141"/>
                    </a:lnTo>
                    <a:lnTo>
                      <a:pt x="222" y="1158"/>
                    </a:lnTo>
                    <a:lnTo>
                      <a:pt x="244" y="1133"/>
                    </a:lnTo>
                    <a:lnTo>
                      <a:pt x="269" y="1106"/>
                    </a:lnTo>
                    <a:lnTo>
                      <a:pt x="295" y="1079"/>
                    </a:lnTo>
                    <a:lnTo>
                      <a:pt x="324" y="1051"/>
                    </a:lnTo>
                    <a:lnTo>
                      <a:pt x="387" y="995"/>
                    </a:lnTo>
                    <a:lnTo>
                      <a:pt x="451" y="936"/>
                    </a:lnTo>
                    <a:lnTo>
                      <a:pt x="481" y="907"/>
                    </a:lnTo>
                    <a:lnTo>
                      <a:pt x="510" y="878"/>
                    </a:lnTo>
                    <a:lnTo>
                      <a:pt x="535" y="848"/>
                    </a:lnTo>
                    <a:lnTo>
                      <a:pt x="558" y="819"/>
                    </a:lnTo>
                    <a:lnTo>
                      <a:pt x="564" y="811"/>
                    </a:lnTo>
                    <a:lnTo>
                      <a:pt x="583" y="783"/>
                    </a:lnTo>
                    <a:lnTo>
                      <a:pt x="599" y="754"/>
                    </a:lnTo>
                    <a:lnTo>
                      <a:pt x="608" y="725"/>
                    </a:lnTo>
                    <a:lnTo>
                      <a:pt x="618" y="695"/>
                    </a:lnTo>
                    <a:lnTo>
                      <a:pt x="623" y="666"/>
                    </a:lnTo>
                    <a:lnTo>
                      <a:pt x="625" y="656"/>
                    </a:lnTo>
                    <a:lnTo>
                      <a:pt x="625" y="656"/>
                    </a:lnTo>
                    <a:lnTo>
                      <a:pt x="631" y="626"/>
                    </a:lnTo>
                    <a:lnTo>
                      <a:pt x="635" y="563"/>
                    </a:lnTo>
                    <a:lnTo>
                      <a:pt x="631" y="501"/>
                    </a:lnTo>
                    <a:lnTo>
                      <a:pt x="625" y="442"/>
                    </a:lnTo>
                    <a:lnTo>
                      <a:pt x="618" y="385"/>
                    </a:lnTo>
                    <a:lnTo>
                      <a:pt x="608" y="331"/>
                    </a:lnTo>
                    <a:lnTo>
                      <a:pt x="599" y="281"/>
                    </a:lnTo>
                    <a:lnTo>
                      <a:pt x="591" y="243"/>
                    </a:lnTo>
                    <a:lnTo>
                      <a:pt x="589" y="233"/>
                    </a:lnTo>
                    <a:lnTo>
                      <a:pt x="579" y="197"/>
                    </a:lnTo>
                    <a:lnTo>
                      <a:pt x="568" y="162"/>
                    </a:lnTo>
                    <a:lnTo>
                      <a:pt x="554" y="132"/>
                    </a:lnTo>
                    <a:lnTo>
                      <a:pt x="539" y="105"/>
                    </a:lnTo>
                    <a:lnTo>
                      <a:pt x="535" y="97"/>
                    </a:lnTo>
                    <a:lnTo>
                      <a:pt x="518" y="74"/>
                    </a:lnTo>
                    <a:lnTo>
                      <a:pt x="499" y="53"/>
                    </a:lnTo>
                    <a:lnTo>
                      <a:pt x="491" y="50"/>
                    </a:lnTo>
                    <a:lnTo>
                      <a:pt x="474" y="36"/>
                    </a:lnTo>
                    <a:lnTo>
                      <a:pt x="447" y="21"/>
                    </a:lnTo>
                    <a:lnTo>
                      <a:pt x="420" y="11"/>
                    </a:lnTo>
                    <a:lnTo>
                      <a:pt x="391" y="4"/>
                    </a:lnTo>
                    <a:lnTo>
                      <a:pt x="382" y="2"/>
                    </a:lnTo>
                    <a:lnTo>
                      <a:pt x="351" y="0"/>
                    </a:lnTo>
                    <a:lnTo>
                      <a:pt x="320" y="2"/>
                    </a:lnTo>
                    <a:lnTo>
                      <a:pt x="290" y="7"/>
                    </a:lnTo>
                    <a:lnTo>
                      <a:pt x="280" y="9"/>
                    </a:lnTo>
                    <a:lnTo>
                      <a:pt x="249" y="19"/>
                    </a:lnTo>
                    <a:lnTo>
                      <a:pt x="219" y="36"/>
                    </a:lnTo>
                    <a:lnTo>
                      <a:pt x="207" y="44"/>
                    </a:lnTo>
                    <a:lnTo>
                      <a:pt x="199" y="48"/>
                    </a:lnTo>
                    <a:lnTo>
                      <a:pt x="184" y="61"/>
                    </a:lnTo>
                    <a:lnTo>
                      <a:pt x="169" y="76"/>
                    </a:lnTo>
                    <a:lnTo>
                      <a:pt x="153" y="94"/>
                    </a:lnTo>
                    <a:lnTo>
                      <a:pt x="123" y="132"/>
                    </a:lnTo>
                    <a:lnTo>
                      <a:pt x="92" y="174"/>
                    </a:lnTo>
                    <a:lnTo>
                      <a:pt x="63" y="216"/>
                    </a:lnTo>
                    <a:lnTo>
                      <a:pt x="57" y="224"/>
                    </a:lnTo>
                    <a:lnTo>
                      <a:pt x="33" y="262"/>
                    </a:lnTo>
                    <a:lnTo>
                      <a:pt x="21" y="279"/>
                    </a:lnTo>
                    <a:lnTo>
                      <a:pt x="11" y="295"/>
                    </a:lnTo>
                    <a:lnTo>
                      <a:pt x="4" y="308"/>
                    </a:lnTo>
                    <a:lnTo>
                      <a:pt x="25" y="318"/>
                    </a:lnTo>
                    <a:lnTo>
                      <a:pt x="8" y="300"/>
                    </a:lnTo>
                    <a:lnTo>
                      <a:pt x="0" y="314"/>
                    </a:lnTo>
                    <a:close/>
                  </a:path>
                </a:pathLst>
              </a:custGeom>
              <a:solidFill>
                <a:srgbClr val="000000"/>
              </a:solidFill>
              <a:ln w="9525">
                <a:noFill/>
                <a:round/>
                <a:headEnd/>
                <a:tailEnd/>
              </a:ln>
            </p:spPr>
            <p:txBody>
              <a:bodyPr/>
              <a:lstStyle/>
              <a:p>
                <a:endParaRPr lang="en-US"/>
              </a:p>
            </p:txBody>
          </p:sp>
          <p:sp>
            <p:nvSpPr>
              <p:cNvPr id="106" name="Freeform 75"/>
              <p:cNvSpPr>
                <a:spLocks/>
              </p:cNvSpPr>
              <p:nvPr/>
            </p:nvSpPr>
            <p:spPr bwMode="auto">
              <a:xfrm>
                <a:off x="2400" y="2925"/>
                <a:ext cx="114" cy="106"/>
              </a:xfrm>
              <a:custGeom>
                <a:avLst/>
                <a:gdLst/>
                <a:ahLst/>
                <a:cxnLst>
                  <a:cxn ang="0">
                    <a:pos x="30" y="213"/>
                  </a:cxn>
                  <a:cxn ang="0">
                    <a:pos x="228" y="75"/>
                  </a:cxn>
                  <a:cxn ang="0">
                    <a:pos x="0" y="0"/>
                  </a:cxn>
                  <a:cxn ang="0">
                    <a:pos x="30" y="213"/>
                  </a:cxn>
                </a:cxnLst>
                <a:rect l="0" t="0" r="r" b="b"/>
                <a:pathLst>
                  <a:path w="228" h="213">
                    <a:moveTo>
                      <a:pt x="30" y="213"/>
                    </a:moveTo>
                    <a:lnTo>
                      <a:pt x="228" y="75"/>
                    </a:lnTo>
                    <a:lnTo>
                      <a:pt x="0" y="0"/>
                    </a:lnTo>
                    <a:lnTo>
                      <a:pt x="30" y="213"/>
                    </a:lnTo>
                    <a:close/>
                  </a:path>
                </a:pathLst>
              </a:custGeom>
              <a:solidFill>
                <a:srgbClr val="000000"/>
              </a:solidFill>
              <a:ln w="9525">
                <a:noFill/>
                <a:round/>
                <a:headEnd/>
                <a:tailEnd/>
              </a:ln>
            </p:spPr>
            <p:txBody>
              <a:bodyPr/>
              <a:lstStyle/>
              <a:p>
                <a:endParaRPr lang="en-US"/>
              </a:p>
            </p:txBody>
          </p:sp>
        </p:gr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lide Number Placeholder 2"/>
          <p:cNvSpPr>
            <a:spLocks noGrp="1"/>
          </p:cNvSpPr>
          <p:nvPr>
            <p:ph type="sldNum" sz="quarter" idx="10"/>
          </p:nvPr>
        </p:nvSpPr>
        <p:spPr/>
        <p:txBody>
          <a:bodyPr lIns="100008" tIns="50004" rIns="100008" bIns="50004"/>
          <a:lstStyle/>
          <a:p>
            <a:r>
              <a:rPr lang="en-US" dirty="0"/>
              <a:t>4-</a:t>
            </a:r>
            <a:fld id="{DD785E17-4DD7-4D88-9605-73B72B7411CE}" type="slidenum">
              <a:rPr lang="en-US"/>
              <a:pPr/>
              <a:t>24</a:t>
            </a:fld>
            <a:endParaRPr lang="en-US" sz="1400" dirty="0"/>
          </a:p>
        </p:txBody>
      </p:sp>
      <p:sp>
        <p:nvSpPr>
          <p:cNvPr id="384002" name="Rectangle 2"/>
          <p:cNvSpPr>
            <a:spLocks noGrp="1" noChangeArrowheads="1"/>
          </p:cNvSpPr>
          <p:nvPr>
            <p:ph type="title"/>
          </p:nvPr>
        </p:nvSpPr>
        <p:spPr/>
        <p:txBody>
          <a:bodyPr lIns="100008" tIns="50004" rIns="100008" bIns="50004">
            <a:normAutofit/>
          </a:bodyPr>
          <a:lstStyle/>
          <a:p>
            <a:r>
              <a:rPr lang="en-US" sz="4000" dirty="0">
                <a:latin typeface="Cambria" pitchFamily="18" charset="0"/>
              </a:rPr>
              <a:t>Actual Demand for Month 4 = 3</a:t>
            </a:r>
          </a:p>
        </p:txBody>
      </p:sp>
      <p:sp>
        <p:nvSpPr>
          <p:cNvPr id="384032" name="Rectangle 32"/>
          <p:cNvSpPr>
            <a:spLocks noChangeArrowheads="1"/>
          </p:cNvSpPr>
          <p:nvPr/>
        </p:nvSpPr>
        <p:spPr bwMode="auto">
          <a:xfrm>
            <a:off x="724960" y="1498488"/>
            <a:ext cx="1476374" cy="1700"/>
          </a:xfrm>
          <a:prstGeom prst="rect">
            <a:avLst/>
          </a:prstGeom>
          <a:solidFill>
            <a:srgbClr val="FFFFFF"/>
          </a:solidFill>
          <a:ln w="9525">
            <a:noFill/>
            <a:miter lim="800000"/>
            <a:headEnd/>
            <a:tailEnd/>
          </a:ln>
        </p:spPr>
        <p:txBody>
          <a:bodyPr lIns="100008" tIns="50004" rIns="100008" bIns="50004"/>
          <a:lstStyle/>
          <a:p>
            <a:endParaRPr lang="en-US"/>
          </a:p>
        </p:txBody>
      </p:sp>
      <p:sp>
        <p:nvSpPr>
          <p:cNvPr id="384033" name="Rectangle 33"/>
          <p:cNvSpPr>
            <a:spLocks noChangeArrowheads="1"/>
          </p:cNvSpPr>
          <p:nvPr/>
        </p:nvSpPr>
        <p:spPr bwMode="auto">
          <a:xfrm>
            <a:off x="2211917" y="1498488"/>
            <a:ext cx="19403" cy="1700"/>
          </a:xfrm>
          <a:prstGeom prst="rect">
            <a:avLst/>
          </a:prstGeom>
          <a:solidFill>
            <a:srgbClr val="FFFFFF"/>
          </a:solidFill>
          <a:ln w="9525">
            <a:noFill/>
            <a:miter lim="800000"/>
            <a:headEnd/>
            <a:tailEnd/>
          </a:ln>
        </p:spPr>
        <p:txBody>
          <a:bodyPr lIns="100008" tIns="50004" rIns="100008" bIns="50004"/>
          <a:lstStyle/>
          <a:p>
            <a:endParaRPr lang="en-US"/>
          </a:p>
        </p:txBody>
      </p:sp>
      <p:sp>
        <p:nvSpPr>
          <p:cNvPr id="384034" name="Rectangle 34"/>
          <p:cNvSpPr>
            <a:spLocks noChangeArrowheads="1"/>
          </p:cNvSpPr>
          <p:nvPr/>
        </p:nvSpPr>
        <p:spPr bwMode="auto">
          <a:xfrm>
            <a:off x="2201334" y="1498488"/>
            <a:ext cx="10583" cy="1700"/>
          </a:xfrm>
          <a:prstGeom prst="rect">
            <a:avLst/>
          </a:prstGeom>
          <a:solidFill>
            <a:srgbClr val="000000"/>
          </a:solidFill>
          <a:ln w="9525">
            <a:noFill/>
            <a:miter lim="800000"/>
            <a:headEnd/>
            <a:tailEnd/>
          </a:ln>
        </p:spPr>
        <p:txBody>
          <a:bodyPr lIns="100008" tIns="50004" rIns="100008" bIns="50004"/>
          <a:lstStyle/>
          <a:p>
            <a:endParaRPr lang="en-US"/>
          </a:p>
        </p:txBody>
      </p:sp>
      <p:sp>
        <p:nvSpPr>
          <p:cNvPr id="384041" name="Rectangle 41"/>
          <p:cNvSpPr>
            <a:spLocks noChangeArrowheads="1"/>
          </p:cNvSpPr>
          <p:nvPr/>
        </p:nvSpPr>
        <p:spPr bwMode="auto">
          <a:xfrm>
            <a:off x="2231321" y="1498488"/>
            <a:ext cx="2127250" cy="1700"/>
          </a:xfrm>
          <a:prstGeom prst="rect">
            <a:avLst/>
          </a:prstGeom>
          <a:solidFill>
            <a:srgbClr val="FFFFFF"/>
          </a:solidFill>
          <a:ln w="9525">
            <a:noFill/>
            <a:miter lim="800000"/>
            <a:headEnd/>
            <a:tailEnd/>
          </a:ln>
        </p:spPr>
        <p:txBody>
          <a:bodyPr lIns="100008" tIns="50004" rIns="100008" bIns="50004"/>
          <a:lstStyle/>
          <a:p>
            <a:endParaRPr lang="en-US"/>
          </a:p>
        </p:txBody>
      </p:sp>
      <p:sp>
        <p:nvSpPr>
          <p:cNvPr id="384042" name="Rectangle 42"/>
          <p:cNvSpPr>
            <a:spLocks noChangeArrowheads="1"/>
          </p:cNvSpPr>
          <p:nvPr/>
        </p:nvSpPr>
        <p:spPr bwMode="auto">
          <a:xfrm>
            <a:off x="4369153" y="1498488"/>
            <a:ext cx="21167" cy="1700"/>
          </a:xfrm>
          <a:prstGeom prst="rect">
            <a:avLst/>
          </a:prstGeom>
          <a:solidFill>
            <a:srgbClr val="FFFFFF"/>
          </a:solidFill>
          <a:ln w="9525">
            <a:noFill/>
            <a:miter lim="800000"/>
            <a:headEnd/>
            <a:tailEnd/>
          </a:ln>
        </p:spPr>
        <p:txBody>
          <a:bodyPr lIns="100008" tIns="50004" rIns="100008" bIns="50004"/>
          <a:lstStyle/>
          <a:p>
            <a:endParaRPr lang="en-US"/>
          </a:p>
        </p:txBody>
      </p:sp>
      <p:sp>
        <p:nvSpPr>
          <p:cNvPr id="384043" name="Rectangle 43"/>
          <p:cNvSpPr>
            <a:spLocks noChangeArrowheads="1"/>
          </p:cNvSpPr>
          <p:nvPr/>
        </p:nvSpPr>
        <p:spPr bwMode="auto">
          <a:xfrm>
            <a:off x="4358571" y="1498488"/>
            <a:ext cx="10583" cy="1700"/>
          </a:xfrm>
          <a:prstGeom prst="rect">
            <a:avLst/>
          </a:prstGeom>
          <a:solidFill>
            <a:srgbClr val="000000"/>
          </a:solidFill>
          <a:ln w="9525">
            <a:noFill/>
            <a:miter lim="800000"/>
            <a:headEnd/>
            <a:tailEnd/>
          </a:ln>
        </p:spPr>
        <p:txBody>
          <a:bodyPr lIns="100008" tIns="50004" rIns="100008" bIns="50004"/>
          <a:lstStyle/>
          <a:p>
            <a:endParaRPr lang="en-US"/>
          </a:p>
        </p:txBody>
      </p:sp>
      <p:sp>
        <p:nvSpPr>
          <p:cNvPr id="384050" name="Rectangle 50"/>
          <p:cNvSpPr>
            <a:spLocks noChangeArrowheads="1"/>
          </p:cNvSpPr>
          <p:nvPr/>
        </p:nvSpPr>
        <p:spPr bwMode="auto">
          <a:xfrm>
            <a:off x="4390321" y="1498488"/>
            <a:ext cx="1809750" cy="1700"/>
          </a:xfrm>
          <a:prstGeom prst="rect">
            <a:avLst/>
          </a:prstGeom>
          <a:solidFill>
            <a:srgbClr val="FFFFFF"/>
          </a:solidFill>
          <a:ln w="9525">
            <a:noFill/>
            <a:miter lim="800000"/>
            <a:headEnd/>
            <a:tailEnd/>
          </a:ln>
        </p:spPr>
        <p:txBody>
          <a:bodyPr lIns="100008" tIns="50004" rIns="100008" bIns="50004"/>
          <a:lstStyle/>
          <a:p>
            <a:endParaRPr lang="en-US"/>
          </a:p>
        </p:txBody>
      </p:sp>
      <p:sp>
        <p:nvSpPr>
          <p:cNvPr id="384051" name="Rectangle 51"/>
          <p:cNvSpPr>
            <a:spLocks noChangeArrowheads="1"/>
          </p:cNvSpPr>
          <p:nvPr/>
        </p:nvSpPr>
        <p:spPr bwMode="auto">
          <a:xfrm>
            <a:off x="6210653" y="1498488"/>
            <a:ext cx="19402" cy="1700"/>
          </a:xfrm>
          <a:prstGeom prst="rect">
            <a:avLst/>
          </a:prstGeom>
          <a:solidFill>
            <a:srgbClr val="FFFFFF"/>
          </a:solidFill>
          <a:ln w="9525">
            <a:noFill/>
            <a:miter lim="800000"/>
            <a:headEnd/>
            <a:tailEnd/>
          </a:ln>
        </p:spPr>
        <p:txBody>
          <a:bodyPr lIns="100008" tIns="50004" rIns="100008" bIns="50004"/>
          <a:lstStyle/>
          <a:p>
            <a:endParaRPr lang="en-US"/>
          </a:p>
        </p:txBody>
      </p:sp>
      <p:sp>
        <p:nvSpPr>
          <p:cNvPr id="384052" name="Rectangle 52"/>
          <p:cNvSpPr>
            <a:spLocks noChangeArrowheads="1"/>
          </p:cNvSpPr>
          <p:nvPr/>
        </p:nvSpPr>
        <p:spPr bwMode="auto">
          <a:xfrm>
            <a:off x="6200071" y="1498488"/>
            <a:ext cx="10583" cy="1700"/>
          </a:xfrm>
          <a:prstGeom prst="rect">
            <a:avLst/>
          </a:prstGeom>
          <a:solidFill>
            <a:srgbClr val="000000"/>
          </a:solidFill>
          <a:ln w="9525">
            <a:noFill/>
            <a:miter lim="800000"/>
            <a:headEnd/>
            <a:tailEnd/>
          </a:ln>
        </p:spPr>
        <p:txBody>
          <a:bodyPr lIns="100008" tIns="50004" rIns="100008" bIns="50004"/>
          <a:lstStyle/>
          <a:p>
            <a:endParaRPr lang="en-US"/>
          </a:p>
        </p:txBody>
      </p:sp>
      <p:sp>
        <p:nvSpPr>
          <p:cNvPr id="384059" name="Rectangle 59"/>
          <p:cNvSpPr>
            <a:spLocks noChangeArrowheads="1"/>
          </p:cNvSpPr>
          <p:nvPr/>
        </p:nvSpPr>
        <p:spPr bwMode="auto">
          <a:xfrm>
            <a:off x="6230055" y="1498488"/>
            <a:ext cx="2180167" cy="1700"/>
          </a:xfrm>
          <a:prstGeom prst="rect">
            <a:avLst/>
          </a:prstGeom>
          <a:solidFill>
            <a:srgbClr val="FFFFFF"/>
          </a:solidFill>
          <a:ln w="9525">
            <a:noFill/>
            <a:miter lim="800000"/>
            <a:headEnd/>
            <a:tailEnd/>
          </a:ln>
        </p:spPr>
        <p:txBody>
          <a:bodyPr lIns="100008" tIns="50004" rIns="100008" bIns="50004"/>
          <a:lstStyle/>
          <a:p>
            <a:endParaRPr lang="en-US"/>
          </a:p>
        </p:txBody>
      </p:sp>
      <p:grpSp>
        <p:nvGrpSpPr>
          <p:cNvPr id="2" name="Group 355"/>
          <p:cNvGrpSpPr>
            <a:grpSpLocks/>
          </p:cNvGrpSpPr>
          <p:nvPr/>
        </p:nvGrpSpPr>
        <p:grpSpPr bwMode="auto">
          <a:xfrm>
            <a:off x="1143000" y="1600200"/>
            <a:ext cx="7745237" cy="4272643"/>
            <a:chOff x="394" y="864"/>
            <a:chExt cx="4391" cy="2512"/>
          </a:xfrm>
        </p:grpSpPr>
        <p:sp>
          <p:nvSpPr>
            <p:cNvPr id="384004" name="Rectangle 4"/>
            <p:cNvSpPr>
              <a:spLocks noChangeArrowheads="1"/>
            </p:cNvSpPr>
            <p:nvPr/>
          </p:nvSpPr>
          <p:spPr bwMode="auto">
            <a:xfrm>
              <a:off x="411" y="882"/>
              <a:ext cx="837" cy="265"/>
            </a:xfrm>
            <a:prstGeom prst="rect">
              <a:avLst/>
            </a:prstGeom>
            <a:solidFill>
              <a:srgbClr val="FFFFFF"/>
            </a:solidFill>
            <a:ln w="9525">
              <a:noFill/>
              <a:miter lim="800000"/>
              <a:headEnd/>
              <a:tailEnd/>
            </a:ln>
          </p:spPr>
          <p:txBody>
            <a:bodyPr/>
            <a:lstStyle/>
            <a:p>
              <a:endParaRPr lang="en-US"/>
            </a:p>
          </p:txBody>
        </p:sp>
        <p:sp>
          <p:nvSpPr>
            <p:cNvPr id="384005" name="Rectangle 5"/>
            <p:cNvSpPr>
              <a:spLocks noChangeArrowheads="1"/>
            </p:cNvSpPr>
            <p:nvPr/>
          </p:nvSpPr>
          <p:spPr bwMode="auto">
            <a:xfrm>
              <a:off x="615" y="884"/>
              <a:ext cx="620" cy="290"/>
            </a:xfrm>
            <a:prstGeom prst="rect">
              <a:avLst/>
            </a:prstGeom>
            <a:noFill/>
            <a:ln w="9525">
              <a:noFill/>
              <a:miter lim="800000"/>
              <a:headEnd/>
              <a:tailEnd/>
            </a:ln>
          </p:spPr>
          <p:txBody>
            <a:bodyPr wrap="none" lIns="0" tIns="0" rIns="0" bIns="0">
              <a:spAutoFit/>
            </a:bodyPr>
            <a:lstStyle/>
            <a:p>
              <a:r>
                <a:rPr lang="en-US" sz="3200" dirty="0">
                  <a:solidFill>
                    <a:srgbClr val="000000"/>
                  </a:solidFill>
                </a:rPr>
                <a:t>Month</a:t>
              </a:r>
              <a:endParaRPr lang="en-US" dirty="0"/>
            </a:p>
          </p:txBody>
        </p:sp>
        <p:sp>
          <p:nvSpPr>
            <p:cNvPr id="384006" name="Rectangle 6"/>
            <p:cNvSpPr>
              <a:spLocks noChangeArrowheads="1"/>
            </p:cNvSpPr>
            <p:nvPr/>
          </p:nvSpPr>
          <p:spPr bwMode="auto">
            <a:xfrm>
              <a:off x="411" y="1147"/>
              <a:ext cx="837" cy="531"/>
            </a:xfrm>
            <a:prstGeom prst="rect">
              <a:avLst/>
            </a:prstGeom>
            <a:solidFill>
              <a:srgbClr val="FFFFFF"/>
            </a:solidFill>
            <a:ln w="9525">
              <a:noFill/>
              <a:miter lim="800000"/>
              <a:headEnd/>
              <a:tailEnd/>
            </a:ln>
          </p:spPr>
          <p:txBody>
            <a:bodyPr/>
            <a:lstStyle/>
            <a:p>
              <a:endParaRPr lang="en-US"/>
            </a:p>
          </p:txBody>
        </p:sp>
        <p:sp>
          <p:nvSpPr>
            <p:cNvPr id="384007" name="Rectangle 7"/>
            <p:cNvSpPr>
              <a:spLocks noChangeArrowheads="1"/>
            </p:cNvSpPr>
            <p:nvPr/>
          </p:nvSpPr>
          <p:spPr bwMode="auto">
            <a:xfrm>
              <a:off x="1254" y="882"/>
              <a:ext cx="1217" cy="265"/>
            </a:xfrm>
            <a:prstGeom prst="rect">
              <a:avLst/>
            </a:prstGeom>
            <a:solidFill>
              <a:srgbClr val="FFFFFF"/>
            </a:solidFill>
            <a:ln w="9525">
              <a:noFill/>
              <a:miter lim="800000"/>
              <a:headEnd/>
              <a:tailEnd/>
            </a:ln>
          </p:spPr>
          <p:txBody>
            <a:bodyPr/>
            <a:lstStyle/>
            <a:p>
              <a:endParaRPr lang="en-US"/>
            </a:p>
          </p:txBody>
        </p:sp>
        <p:sp>
          <p:nvSpPr>
            <p:cNvPr id="384008" name="Rectangle 8"/>
            <p:cNvSpPr>
              <a:spLocks noChangeArrowheads="1"/>
            </p:cNvSpPr>
            <p:nvPr/>
          </p:nvSpPr>
          <p:spPr bwMode="auto">
            <a:xfrm>
              <a:off x="1435" y="884"/>
              <a:ext cx="905"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Response</a:t>
              </a:r>
              <a:endParaRPr lang="en-US" dirty="0"/>
            </a:p>
          </p:txBody>
        </p:sp>
        <p:sp>
          <p:nvSpPr>
            <p:cNvPr id="384009" name="Rectangle 9"/>
            <p:cNvSpPr>
              <a:spLocks noChangeArrowheads="1"/>
            </p:cNvSpPr>
            <p:nvPr/>
          </p:nvSpPr>
          <p:spPr bwMode="auto">
            <a:xfrm>
              <a:off x="1254" y="1147"/>
              <a:ext cx="1217" cy="266"/>
            </a:xfrm>
            <a:prstGeom prst="rect">
              <a:avLst/>
            </a:prstGeom>
            <a:solidFill>
              <a:srgbClr val="FFFFFF"/>
            </a:solidFill>
            <a:ln w="9525">
              <a:noFill/>
              <a:miter lim="800000"/>
              <a:headEnd/>
              <a:tailEnd/>
            </a:ln>
          </p:spPr>
          <p:txBody>
            <a:bodyPr/>
            <a:lstStyle/>
            <a:p>
              <a:endParaRPr lang="en-US"/>
            </a:p>
          </p:txBody>
        </p:sp>
        <p:sp>
          <p:nvSpPr>
            <p:cNvPr id="384010" name="Rectangle 10"/>
            <p:cNvSpPr>
              <a:spLocks noChangeArrowheads="1"/>
            </p:cNvSpPr>
            <p:nvPr/>
          </p:nvSpPr>
          <p:spPr bwMode="auto">
            <a:xfrm>
              <a:off x="1785" y="1150"/>
              <a:ext cx="141"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Y</a:t>
              </a:r>
              <a:endParaRPr lang="en-US" dirty="0"/>
            </a:p>
          </p:txBody>
        </p:sp>
        <p:sp>
          <p:nvSpPr>
            <p:cNvPr id="384011" name="Rectangle 11"/>
            <p:cNvSpPr>
              <a:spLocks noChangeArrowheads="1"/>
            </p:cNvSpPr>
            <p:nvPr/>
          </p:nvSpPr>
          <p:spPr bwMode="auto">
            <a:xfrm>
              <a:off x="1912" y="1240"/>
              <a:ext cx="34" cy="190"/>
            </a:xfrm>
            <a:prstGeom prst="rect">
              <a:avLst/>
            </a:prstGeom>
            <a:noFill/>
            <a:ln w="9525">
              <a:noFill/>
              <a:miter lim="800000"/>
              <a:headEnd/>
              <a:tailEnd/>
            </a:ln>
          </p:spPr>
          <p:txBody>
            <a:bodyPr wrap="none" lIns="0" tIns="0" rIns="0" bIns="0">
              <a:spAutoFit/>
            </a:bodyPr>
            <a:lstStyle/>
            <a:p>
              <a:r>
                <a:rPr lang="en-US" sz="2100" dirty="0" err="1">
                  <a:solidFill>
                    <a:srgbClr val="010000"/>
                  </a:solidFill>
                </a:rPr>
                <a:t>i</a:t>
              </a:r>
              <a:endParaRPr lang="en-US" dirty="0"/>
            </a:p>
          </p:txBody>
        </p:sp>
        <p:sp>
          <p:nvSpPr>
            <p:cNvPr id="384012" name="Rectangle 12"/>
            <p:cNvSpPr>
              <a:spLocks noChangeArrowheads="1"/>
            </p:cNvSpPr>
            <p:nvPr/>
          </p:nvSpPr>
          <p:spPr bwMode="auto">
            <a:xfrm>
              <a:off x="1254" y="1413"/>
              <a:ext cx="1217" cy="265"/>
            </a:xfrm>
            <a:prstGeom prst="rect">
              <a:avLst/>
            </a:prstGeom>
            <a:solidFill>
              <a:srgbClr val="FFFFFF"/>
            </a:solidFill>
            <a:ln w="9525">
              <a:noFill/>
              <a:miter lim="800000"/>
              <a:headEnd/>
              <a:tailEnd/>
            </a:ln>
          </p:spPr>
          <p:txBody>
            <a:bodyPr/>
            <a:lstStyle/>
            <a:p>
              <a:endParaRPr lang="en-US"/>
            </a:p>
          </p:txBody>
        </p:sp>
        <p:sp>
          <p:nvSpPr>
            <p:cNvPr id="384013" name="Rectangle 13"/>
            <p:cNvSpPr>
              <a:spLocks noChangeArrowheads="1"/>
            </p:cNvSpPr>
            <p:nvPr/>
          </p:nvSpPr>
          <p:spPr bwMode="auto">
            <a:xfrm>
              <a:off x="2477" y="882"/>
              <a:ext cx="1038" cy="265"/>
            </a:xfrm>
            <a:prstGeom prst="rect">
              <a:avLst/>
            </a:prstGeom>
            <a:solidFill>
              <a:srgbClr val="FFFFFF"/>
            </a:solidFill>
            <a:ln w="9525">
              <a:noFill/>
              <a:miter lim="800000"/>
              <a:headEnd/>
              <a:tailEnd/>
            </a:ln>
          </p:spPr>
          <p:txBody>
            <a:bodyPr/>
            <a:lstStyle/>
            <a:p>
              <a:endParaRPr lang="en-US"/>
            </a:p>
          </p:txBody>
        </p:sp>
        <p:sp>
          <p:nvSpPr>
            <p:cNvPr id="384014" name="Rectangle 14"/>
            <p:cNvSpPr>
              <a:spLocks noChangeArrowheads="1"/>
            </p:cNvSpPr>
            <p:nvPr/>
          </p:nvSpPr>
          <p:spPr bwMode="auto">
            <a:xfrm>
              <a:off x="2689" y="884"/>
              <a:ext cx="67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Moving</a:t>
              </a:r>
              <a:endParaRPr lang="en-US" dirty="0"/>
            </a:p>
          </p:txBody>
        </p:sp>
        <p:sp>
          <p:nvSpPr>
            <p:cNvPr id="384015" name="Rectangle 15"/>
            <p:cNvSpPr>
              <a:spLocks noChangeArrowheads="1"/>
            </p:cNvSpPr>
            <p:nvPr/>
          </p:nvSpPr>
          <p:spPr bwMode="auto">
            <a:xfrm>
              <a:off x="2477" y="1147"/>
              <a:ext cx="1038" cy="266"/>
            </a:xfrm>
            <a:prstGeom prst="rect">
              <a:avLst/>
            </a:prstGeom>
            <a:solidFill>
              <a:srgbClr val="FFFFFF"/>
            </a:solidFill>
            <a:ln w="9525">
              <a:noFill/>
              <a:miter lim="800000"/>
              <a:headEnd/>
              <a:tailEnd/>
            </a:ln>
          </p:spPr>
          <p:txBody>
            <a:bodyPr/>
            <a:lstStyle/>
            <a:p>
              <a:endParaRPr lang="en-US"/>
            </a:p>
          </p:txBody>
        </p:sp>
        <p:sp>
          <p:nvSpPr>
            <p:cNvPr id="384016" name="Rectangle 16"/>
            <p:cNvSpPr>
              <a:spLocks noChangeArrowheads="1"/>
            </p:cNvSpPr>
            <p:nvPr/>
          </p:nvSpPr>
          <p:spPr bwMode="auto">
            <a:xfrm>
              <a:off x="2784" y="1150"/>
              <a:ext cx="461"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Total</a:t>
              </a:r>
              <a:endParaRPr lang="en-US" dirty="0"/>
            </a:p>
          </p:txBody>
        </p:sp>
        <p:sp>
          <p:nvSpPr>
            <p:cNvPr id="384017" name="Rectangle 17"/>
            <p:cNvSpPr>
              <a:spLocks noChangeArrowheads="1"/>
            </p:cNvSpPr>
            <p:nvPr/>
          </p:nvSpPr>
          <p:spPr bwMode="auto">
            <a:xfrm>
              <a:off x="2477" y="1413"/>
              <a:ext cx="1038" cy="265"/>
            </a:xfrm>
            <a:prstGeom prst="rect">
              <a:avLst/>
            </a:prstGeom>
            <a:solidFill>
              <a:srgbClr val="FFFFFF"/>
            </a:solidFill>
            <a:ln w="9525">
              <a:noFill/>
              <a:miter lim="800000"/>
              <a:headEnd/>
              <a:tailEnd/>
            </a:ln>
          </p:spPr>
          <p:txBody>
            <a:bodyPr/>
            <a:lstStyle/>
            <a:p>
              <a:endParaRPr lang="en-US"/>
            </a:p>
          </p:txBody>
        </p:sp>
        <p:sp>
          <p:nvSpPr>
            <p:cNvPr id="384018" name="Rectangle 18"/>
            <p:cNvSpPr>
              <a:spLocks noChangeArrowheads="1"/>
            </p:cNvSpPr>
            <p:nvPr/>
          </p:nvSpPr>
          <p:spPr bwMode="auto">
            <a:xfrm>
              <a:off x="2771" y="1415"/>
              <a:ext cx="520"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(n=3)</a:t>
              </a:r>
              <a:endParaRPr lang="en-US" dirty="0"/>
            </a:p>
          </p:txBody>
        </p:sp>
        <p:sp>
          <p:nvSpPr>
            <p:cNvPr id="384019" name="Rectangle 19"/>
            <p:cNvSpPr>
              <a:spLocks noChangeArrowheads="1"/>
            </p:cNvSpPr>
            <p:nvPr/>
          </p:nvSpPr>
          <p:spPr bwMode="auto">
            <a:xfrm>
              <a:off x="3521" y="882"/>
              <a:ext cx="1247" cy="265"/>
            </a:xfrm>
            <a:prstGeom prst="rect">
              <a:avLst/>
            </a:prstGeom>
            <a:solidFill>
              <a:srgbClr val="FFFFFF"/>
            </a:solidFill>
            <a:ln w="9525">
              <a:noFill/>
              <a:miter lim="800000"/>
              <a:headEnd/>
              <a:tailEnd/>
            </a:ln>
          </p:spPr>
          <p:txBody>
            <a:bodyPr/>
            <a:lstStyle/>
            <a:p>
              <a:endParaRPr lang="en-US"/>
            </a:p>
          </p:txBody>
        </p:sp>
        <p:sp>
          <p:nvSpPr>
            <p:cNvPr id="384020" name="Rectangle 20"/>
            <p:cNvSpPr>
              <a:spLocks noChangeArrowheads="1"/>
            </p:cNvSpPr>
            <p:nvPr/>
          </p:nvSpPr>
          <p:spPr bwMode="auto">
            <a:xfrm>
              <a:off x="3841" y="884"/>
              <a:ext cx="67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Moving</a:t>
              </a:r>
              <a:endParaRPr lang="en-US" dirty="0"/>
            </a:p>
          </p:txBody>
        </p:sp>
        <p:sp>
          <p:nvSpPr>
            <p:cNvPr id="384021" name="Rectangle 21"/>
            <p:cNvSpPr>
              <a:spLocks noChangeArrowheads="1"/>
            </p:cNvSpPr>
            <p:nvPr/>
          </p:nvSpPr>
          <p:spPr bwMode="auto">
            <a:xfrm>
              <a:off x="3521" y="1147"/>
              <a:ext cx="1247" cy="266"/>
            </a:xfrm>
            <a:prstGeom prst="rect">
              <a:avLst/>
            </a:prstGeom>
            <a:solidFill>
              <a:srgbClr val="FFFFFF"/>
            </a:solidFill>
            <a:ln w="9525">
              <a:noFill/>
              <a:miter lim="800000"/>
              <a:headEnd/>
              <a:tailEnd/>
            </a:ln>
          </p:spPr>
          <p:txBody>
            <a:bodyPr/>
            <a:lstStyle/>
            <a:p>
              <a:endParaRPr lang="en-US"/>
            </a:p>
          </p:txBody>
        </p:sp>
        <p:sp>
          <p:nvSpPr>
            <p:cNvPr id="384022" name="Rectangle 22"/>
            <p:cNvSpPr>
              <a:spLocks noChangeArrowheads="1"/>
            </p:cNvSpPr>
            <p:nvPr/>
          </p:nvSpPr>
          <p:spPr bwMode="auto">
            <a:xfrm>
              <a:off x="3793" y="1150"/>
              <a:ext cx="760"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Average</a:t>
              </a:r>
              <a:endParaRPr lang="en-US" dirty="0"/>
            </a:p>
          </p:txBody>
        </p:sp>
        <p:sp>
          <p:nvSpPr>
            <p:cNvPr id="384023" name="Rectangle 23"/>
            <p:cNvSpPr>
              <a:spLocks noChangeArrowheads="1"/>
            </p:cNvSpPr>
            <p:nvPr/>
          </p:nvSpPr>
          <p:spPr bwMode="auto">
            <a:xfrm>
              <a:off x="3521" y="1413"/>
              <a:ext cx="1247" cy="265"/>
            </a:xfrm>
            <a:prstGeom prst="rect">
              <a:avLst/>
            </a:prstGeom>
            <a:solidFill>
              <a:srgbClr val="FFFFFF"/>
            </a:solidFill>
            <a:ln w="9525">
              <a:noFill/>
              <a:miter lim="800000"/>
              <a:headEnd/>
              <a:tailEnd/>
            </a:ln>
          </p:spPr>
          <p:txBody>
            <a:bodyPr/>
            <a:lstStyle/>
            <a:p>
              <a:endParaRPr lang="en-US"/>
            </a:p>
          </p:txBody>
        </p:sp>
        <p:sp>
          <p:nvSpPr>
            <p:cNvPr id="384024" name="Rectangle 24"/>
            <p:cNvSpPr>
              <a:spLocks noChangeArrowheads="1"/>
            </p:cNvSpPr>
            <p:nvPr/>
          </p:nvSpPr>
          <p:spPr bwMode="auto">
            <a:xfrm>
              <a:off x="3923" y="1415"/>
              <a:ext cx="520"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(n=3)</a:t>
              </a:r>
              <a:endParaRPr lang="en-US" dirty="0"/>
            </a:p>
          </p:txBody>
        </p:sp>
        <p:sp>
          <p:nvSpPr>
            <p:cNvPr id="384025" name="Rectangle 25"/>
            <p:cNvSpPr>
              <a:spLocks noChangeArrowheads="1"/>
            </p:cNvSpPr>
            <p:nvPr/>
          </p:nvSpPr>
          <p:spPr bwMode="auto">
            <a:xfrm>
              <a:off x="394" y="864"/>
              <a:ext cx="17" cy="18"/>
            </a:xfrm>
            <a:prstGeom prst="rect">
              <a:avLst/>
            </a:prstGeom>
            <a:solidFill>
              <a:srgbClr val="000000"/>
            </a:solidFill>
            <a:ln w="9525">
              <a:noFill/>
              <a:miter lim="800000"/>
              <a:headEnd/>
              <a:tailEnd/>
            </a:ln>
          </p:spPr>
          <p:txBody>
            <a:bodyPr/>
            <a:lstStyle/>
            <a:p>
              <a:endParaRPr lang="en-US"/>
            </a:p>
          </p:txBody>
        </p:sp>
        <p:sp>
          <p:nvSpPr>
            <p:cNvPr id="384026" name="Line 26"/>
            <p:cNvSpPr>
              <a:spLocks noChangeShapeType="1"/>
            </p:cNvSpPr>
            <p:nvPr/>
          </p:nvSpPr>
          <p:spPr bwMode="auto">
            <a:xfrm>
              <a:off x="394" y="864"/>
              <a:ext cx="1" cy="18"/>
            </a:xfrm>
            <a:prstGeom prst="line">
              <a:avLst/>
            </a:prstGeom>
            <a:noFill/>
            <a:ln w="0">
              <a:solidFill>
                <a:srgbClr val="000000"/>
              </a:solidFill>
              <a:round/>
              <a:headEnd/>
              <a:tailEnd/>
            </a:ln>
          </p:spPr>
          <p:txBody>
            <a:bodyPr/>
            <a:lstStyle/>
            <a:p>
              <a:endParaRPr lang="en-US"/>
            </a:p>
          </p:txBody>
        </p:sp>
        <p:sp>
          <p:nvSpPr>
            <p:cNvPr id="384027" name="Rectangle 27"/>
            <p:cNvSpPr>
              <a:spLocks noChangeArrowheads="1"/>
            </p:cNvSpPr>
            <p:nvPr/>
          </p:nvSpPr>
          <p:spPr bwMode="auto">
            <a:xfrm>
              <a:off x="394" y="864"/>
              <a:ext cx="17" cy="17"/>
            </a:xfrm>
            <a:prstGeom prst="rect">
              <a:avLst/>
            </a:prstGeom>
            <a:solidFill>
              <a:srgbClr val="000000"/>
            </a:solidFill>
            <a:ln w="9525">
              <a:noFill/>
              <a:miter lim="800000"/>
              <a:headEnd/>
              <a:tailEnd/>
            </a:ln>
          </p:spPr>
          <p:txBody>
            <a:bodyPr/>
            <a:lstStyle/>
            <a:p>
              <a:endParaRPr lang="en-US"/>
            </a:p>
          </p:txBody>
        </p:sp>
        <p:sp>
          <p:nvSpPr>
            <p:cNvPr id="384028" name="Line 28"/>
            <p:cNvSpPr>
              <a:spLocks noChangeShapeType="1"/>
            </p:cNvSpPr>
            <p:nvPr/>
          </p:nvSpPr>
          <p:spPr bwMode="auto">
            <a:xfrm>
              <a:off x="394" y="864"/>
              <a:ext cx="17" cy="1"/>
            </a:xfrm>
            <a:prstGeom prst="line">
              <a:avLst/>
            </a:prstGeom>
            <a:noFill/>
            <a:ln w="0">
              <a:solidFill>
                <a:srgbClr val="000000"/>
              </a:solidFill>
              <a:round/>
              <a:headEnd/>
              <a:tailEnd/>
            </a:ln>
          </p:spPr>
          <p:txBody>
            <a:bodyPr/>
            <a:lstStyle/>
            <a:p>
              <a:endParaRPr lang="en-US"/>
            </a:p>
          </p:txBody>
        </p:sp>
        <p:sp>
          <p:nvSpPr>
            <p:cNvPr id="384029" name="Line 29"/>
            <p:cNvSpPr>
              <a:spLocks noChangeShapeType="1"/>
            </p:cNvSpPr>
            <p:nvPr/>
          </p:nvSpPr>
          <p:spPr bwMode="auto">
            <a:xfrm>
              <a:off x="394" y="864"/>
              <a:ext cx="1" cy="17"/>
            </a:xfrm>
            <a:prstGeom prst="line">
              <a:avLst/>
            </a:prstGeom>
            <a:noFill/>
            <a:ln w="0">
              <a:solidFill>
                <a:srgbClr val="000000"/>
              </a:solidFill>
              <a:round/>
              <a:headEnd/>
              <a:tailEnd/>
            </a:ln>
          </p:spPr>
          <p:txBody>
            <a:bodyPr/>
            <a:lstStyle/>
            <a:p>
              <a:endParaRPr lang="en-US"/>
            </a:p>
          </p:txBody>
        </p:sp>
        <p:sp>
          <p:nvSpPr>
            <p:cNvPr id="384030" name="Rectangle 30"/>
            <p:cNvSpPr>
              <a:spLocks noChangeArrowheads="1"/>
            </p:cNvSpPr>
            <p:nvPr/>
          </p:nvSpPr>
          <p:spPr bwMode="auto">
            <a:xfrm>
              <a:off x="411" y="864"/>
              <a:ext cx="837" cy="17"/>
            </a:xfrm>
            <a:prstGeom prst="rect">
              <a:avLst/>
            </a:prstGeom>
            <a:solidFill>
              <a:srgbClr val="000000"/>
            </a:solidFill>
            <a:ln w="9525">
              <a:noFill/>
              <a:miter lim="800000"/>
              <a:headEnd/>
              <a:tailEnd/>
            </a:ln>
          </p:spPr>
          <p:txBody>
            <a:bodyPr/>
            <a:lstStyle/>
            <a:p>
              <a:endParaRPr lang="en-US"/>
            </a:p>
          </p:txBody>
        </p:sp>
        <p:sp>
          <p:nvSpPr>
            <p:cNvPr id="384031" name="Line 31"/>
            <p:cNvSpPr>
              <a:spLocks noChangeShapeType="1"/>
            </p:cNvSpPr>
            <p:nvPr/>
          </p:nvSpPr>
          <p:spPr bwMode="auto">
            <a:xfrm>
              <a:off x="411" y="864"/>
              <a:ext cx="837" cy="1"/>
            </a:xfrm>
            <a:prstGeom prst="line">
              <a:avLst/>
            </a:prstGeom>
            <a:noFill/>
            <a:ln w="0">
              <a:solidFill>
                <a:srgbClr val="000000"/>
              </a:solidFill>
              <a:round/>
              <a:headEnd/>
              <a:tailEnd/>
            </a:ln>
          </p:spPr>
          <p:txBody>
            <a:bodyPr/>
            <a:lstStyle/>
            <a:p>
              <a:endParaRPr lang="en-US"/>
            </a:p>
          </p:txBody>
        </p:sp>
        <p:sp>
          <p:nvSpPr>
            <p:cNvPr id="384035" name="Line 35"/>
            <p:cNvSpPr>
              <a:spLocks noChangeShapeType="1"/>
            </p:cNvSpPr>
            <p:nvPr/>
          </p:nvSpPr>
          <p:spPr bwMode="auto">
            <a:xfrm>
              <a:off x="1248" y="881"/>
              <a:ext cx="6" cy="1"/>
            </a:xfrm>
            <a:prstGeom prst="line">
              <a:avLst/>
            </a:prstGeom>
            <a:noFill/>
            <a:ln w="0">
              <a:solidFill>
                <a:srgbClr val="000000"/>
              </a:solidFill>
              <a:round/>
              <a:headEnd/>
              <a:tailEnd/>
            </a:ln>
          </p:spPr>
          <p:txBody>
            <a:bodyPr/>
            <a:lstStyle/>
            <a:p>
              <a:endParaRPr lang="en-US"/>
            </a:p>
          </p:txBody>
        </p:sp>
        <p:sp>
          <p:nvSpPr>
            <p:cNvPr id="384036" name="Rectangle 36"/>
            <p:cNvSpPr>
              <a:spLocks noChangeArrowheads="1"/>
            </p:cNvSpPr>
            <p:nvPr/>
          </p:nvSpPr>
          <p:spPr bwMode="auto">
            <a:xfrm>
              <a:off x="1248" y="864"/>
              <a:ext cx="17" cy="17"/>
            </a:xfrm>
            <a:prstGeom prst="rect">
              <a:avLst/>
            </a:prstGeom>
            <a:solidFill>
              <a:srgbClr val="000000"/>
            </a:solidFill>
            <a:ln w="9525">
              <a:noFill/>
              <a:miter lim="800000"/>
              <a:headEnd/>
              <a:tailEnd/>
            </a:ln>
          </p:spPr>
          <p:txBody>
            <a:bodyPr/>
            <a:lstStyle/>
            <a:p>
              <a:endParaRPr lang="en-US"/>
            </a:p>
          </p:txBody>
        </p:sp>
        <p:sp>
          <p:nvSpPr>
            <p:cNvPr id="384037" name="Line 37"/>
            <p:cNvSpPr>
              <a:spLocks noChangeShapeType="1"/>
            </p:cNvSpPr>
            <p:nvPr/>
          </p:nvSpPr>
          <p:spPr bwMode="auto">
            <a:xfrm>
              <a:off x="1248" y="864"/>
              <a:ext cx="17" cy="1"/>
            </a:xfrm>
            <a:prstGeom prst="line">
              <a:avLst/>
            </a:prstGeom>
            <a:noFill/>
            <a:ln w="0">
              <a:solidFill>
                <a:srgbClr val="000000"/>
              </a:solidFill>
              <a:round/>
              <a:headEnd/>
              <a:tailEnd/>
            </a:ln>
          </p:spPr>
          <p:txBody>
            <a:bodyPr/>
            <a:lstStyle/>
            <a:p>
              <a:endParaRPr lang="en-US"/>
            </a:p>
          </p:txBody>
        </p:sp>
        <p:sp>
          <p:nvSpPr>
            <p:cNvPr id="384038" name="Line 38"/>
            <p:cNvSpPr>
              <a:spLocks noChangeShapeType="1"/>
            </p:cNvSpPr>
            <p:nvPr/>
          </p:nvSpPr>
          <p:spPr bwMode="auto">
            <a:xfrm>
              <a:off x="1248" y="864"/>
              <a:ext cx="1" cy="17"/>
            </a:xfrm>
            <a:prstGeom prst="line">
              <a:avLst/>
            </a:prstGeom>
            <a:noFill/>
            <a:ln w="0">
              <a:solidFill>
                <a:srgbClr val="000000"/>
              </a:solidFill>
              <a:round/>
              <a:headEnd/>
              <a:tailEnd/>
            </a:ln>
          </p:spPr>
          <p:txBody>
            <a:bodyPr/>
            <a:lstStyle/>
            <a:p>
              <a:endParaRPr lang="en-US"/>
            </a:p>
          </p:txBody>
        </p:sp>
        <p:sp>
          <p:nvSpPr>
            <p:cNvPr id="384039" name="Rectangle 39"/>
            <p:cNvSpPr>
              <a:spLocks noChangeArrowheads="1"/>
            </p:cNvSpPr>
            <p:nvPr/>
          </p:nvSpPr>
          <p:spPr bwMode="auto">
            <a:xfrm>
              <a:off x="1265" y="864"/>
              <a:ext cx="1206" cy="17"/>
            </a:xfrm>
            <a:prstGeom prst="rect">
              <a:avLst/>
            </a:prstGeom>
            <a:solidFill>
              <a:srgbClr val="000000"/>
            </a:solidFill>
            <a:ln w="9525">
              <a:noFill/>
              <a:miter lim="800000"/>
              <a:headEnd/>
              <a:tailEnd/>
            </a:ln>
          </p:spPr>
          <p:txBody>
            <a:bodyPr/>
            <a:lstStyle/>
            <a:p>
              <a:endParaRPr lang="en-US"/>
            </a:p>
          </p:txBody>
        </p:sp>
        <p:sp>
          <p:nvSpPr>
            <p:cNvPr id="384040" name="Line 40"/>
            <p:cNvSpPr>
              <a:spLocks noChangeShapeType="1"/>
            </p:cNvSpPr>
            <p:nvPr/>
          </p:nvSpPr>
          <p:spPr bwMode="auto">
            <a:xfrm>
              <a:off x="1265" y="864"/>
              <a:ext cx="1206" cy="1"/>
            </a:xfrm>
            <a:prstGeom prst="line">
              <a:avLst/>
            </a:prstGeom>
            <a:noFill/>
            <a:ln w="0">
              <a:solidFill>
                <a:srgbClr val="000000"/>
              </a:solidFill>
              <a:round/>
              <a:headEnd/>
              <a:tailEnd/>
            </a:ln>
          </p:spPr>
          <p:txBody>
            <a:bodyPr/>
            <a:lstStyle/>
            <a:p>
              <a:endParaRPr lang="en-US"/>
            </a:p>
          </p:txBody>
        </p:sp>
        <p:sp>
          <p:nvSpPr>
            <p:cNvPr id="384044" name="Line 44"/>
            <p:cNvSpPr>
              <a:spLocks noChangeShapeType="1"/>
            </p:cNvSpPr>
            <p:nvPr/>
          </p:nvSpPr>
          <p:spPr bwMode="auto">
            <a:xfrm>
              <a:off x="2471" y="881"/>
              <a:ext cx="6" cy="1"/>
            </a:xfrm>
            <a:prstGeom prst="line">
              <a:avLst/>
            </a:prstGeom>
            <a:noFill/>
            <a:ln w="0">
              <a:solidFill>
                <a:srgbClr val="000000"/>
              </a:solidFill>
              <a:round/>
              <a:headEnd/>
              <a:tailEnd/>
            </a:ln>
          </p:spPr>
          <p:txBody>
            <a:bodyPr/>
            <a:lstStyle/>
            <a:p>
              <a:endParaRPr lang="en-US"/>
            </a:p>
          </p:txBody>
        </p:sp>
        <p:sp>
          <p:nvSpPr>
            <p:cNvPr id="384045" name="Rectangle 45"/>
            <p:cNvSpPr>
              <a:spLocks noChangeArrowheads="1"/>
            </p:cNvSpPr>
            <p:nvPr/>
          </p:nvSpPr>
          <p:spPr bwMode="auto">
            <a:xfrm>
              <a:off x="2471" y="864"/>
              <a:ext cx="18" cy="17"/>
            </a:xfrm>
            <a:prstGeom prst="rect">
              <a:avLst/>
            </a:prstGeom>
            <a:solidFill>
              <a:srgbClr val="000000"/>
            </a:solidFill>
            <a:ln w="9525">
              <a:noFill/>
              <a:miter lim="800000"/>
              <a:headEnd/>
              <a:tailEnd/>
            </a:ln>
          </p:spPr>
          <p:txBody>
            <a:bodyPr/>
            <a:lstStyle/>
            <a:p>
              <a:endParaRPr lang="en-US"/>
            </a:p>
          </p:txBody>
        </p:sp>
        <p:sp>
          <p:nvSpPr>
            <p:cNvPr id="384046" name="Line 46"/>
            <p:cNvSpPr>
              <a:spLocks noChangeShapeType="1"/>
            </p:cNvSpPr>
            <p:nvPr/>
          </p:nvSpPr>
          <p:spPr bwMode="auto">
            <a:xfrm>
              <a:off x="2471" y="864"/>
              <a:ext cx="18" cy="1"/>
            </a:xfrm>
            <a:prstGeom prst="line">
              <a:avLst/>
            </a:prstGeom>
            <a:noFill/>
            <a:ln w="0">
              <a:solidFill>
                <a:srgbClr val="000000"/>
              </a:solidFill>
              <a:round/>
              <a:headEnd/>
              <a:tailEnd/>
            </a:ln>
          </p:spPr>
          <p:txBody>
            <a:bodyPr/>
            <a:lstStyle/>
            <a:p>
              <a:endParaRPr lang="en-US"/>
            </a:p>
          </p:txBody>
        </p:sp>
        <p:sp>
          <p:nvSpPr>
            <p:cNvPr id="384047" name="Line 47"/>
            <p:cNvSpPr>
              <a:spLocks noChangeShapeType="1"/>
            </p:cNvSpPr>
            <p:nvPr/>
          </p:nvSpPr>
          <p:spPr bwMode="auto">
            <a:xfrm>
              <a:off x="2471" y="864"/>
              <a:ext cx="1" cy="17"/>
            </a:xfrm>
            <a:prstGeom prst="line">
              <a:avLst/>
            </a:prstGeom>
            <a:noFill/>
            <a:ln w="0">
              <a:solidFill>
                <a:srgbClr val="000000"/>
              </a:solidFill>
              <a:round/>
              <a:headEnd/>
              <a:tailEnd/>
            </a:ln>
          </p:spPr>
          <p:txBody>
            <a:bodyPr/>
            <a:lstStyle/>
            <a:p>
              <a:endParaRPr lang="en-US"/>
            </a:p>
          </p:txBody>
        </p:sp>
        <p:sp>
          <p:nvSpPr>
            <p:cNvPr id="384048" name="Rectangle 48"/>
            <p:cNvSpPr>
              <a:spLocks noChangeArrowheads="1"/>
            </p:cNvSpPr>
            <p:nvPr/>
          </p:nvSpPr>
          <p:spPr bwMode="auto">
            <a:xfrm>
              <a:off x="2489" y="864"/>
              <a:ext cx="1026" cy="17"/>
            </a:xfrm>
            <a:prstGeom prst="rect">
              <a:avLst/>
            </a:prstGeom>
            <a:solidFill>
              <a:srgbClr val="000000"/>
            </a:solidFill>
            <a:ln w="9525">
              <a:noFill/>
              <a:miter lim="800000"/>
              <a:headEnd/>
              <a:tailEnd/>
            </a:ln>
          </p:spPr>
          <p:txBody>
            <a:bodyPr/>
            <a:lstStyle/>
            <a:p>
              <a:endParaRPr lang="en-US"/>
            </a:p>
          </p:txBody>
        </p:sp>
        <p:sp>
          <p:nvSpPr>
            <p:cNvPr id="384049" name="Line 49"/>
            <p:cNvSpPr>
              <a:spLocks noChangeShapeType="1"/>
            </p:cNvSpPr>
            <p:nvPr/>
          </p:nvSpPr>
          <p:spPr bwMode="auto">
            <a:xfrm>
              <a:off x="2489" y="864"/>
              <a:ext cx="1026" cy="1"/>
            </a:xfrm>
            <a:prstGeom prst="line">
              <a:avLst/>
            </a:prstGeom>
            <a:noFill/>
            <a:ln w="0">
              <a:solidFill>
                <a:srgbClr val="000000"/>
              </a:solidFill>
              <a:round/>
              <a:headEnd/>
              <a:tailEnd/>
            </a:ln>
          </p:spPr>
          <p:txBody>
            <a:bodyPr/>
            <a:lstStyle/>
            <a:p>
              <a:endParaRPr lang="en-US"/>
            </a:p>
          </p:txBody>
        </p:sp>
        <p:sp>
          <p:nvSpPr>
            <p:cNvPr id="384053" name="Line 53"/>
            <p:cNvSpPr>
              <a:spLocks noChangeShapeType="1"/>
            </p:cNvSpPr>
            <p:nvPr/>
          </p:nvSpPr>
          <p:spPr bwMode="auto">
            <a:xfrm>
              <a:off x="3515" y="881"/>
              <a:ext cx="6" cy="1"/>
            </a:xfrm>
            <a:prstGeom prst="line">
              <a:avLst/>
            </a:prstGeom>
            <a:noFill/>
            <a:ln w="0">
              <a:solidFill>
                <a:srgbClr val="000000"/>
              </a:solidFill>
              <a:round/>
              <a:headEnd/>
              <a:tailEnd/>
            </a:ln>
          </p:spPr>
          <p:txBody>
            <a:bodyPr/>
            <a:lstStyle/>
            <a:p>
              <a:endParaRPr lang="en-US"/>
            </a:p>
          </p:txBody>
        </p:sp>
        <p:sp>
          <p:nvSpPr>
            <p:cNvPr id="384054" name="Rectangle 54"/>
            <p:cNvSpPr>
              <a:spLocks noChangeArrowheads="1"/>
            </p:cNvSpPr>
            <p:nvPr/>
          </p:nvSpPr>
          <p:spPr bwMode="auto">
            <a:xfrm>
              <a:off x="3515" y="864"/>
              <a:ext cx="17" cy="17"/>
            </a:xfrm>
            <a:prstGeom prst="rect">
              <a:avLst/>
            </a:prstGeom>
            <a:solidFill>
              <a:srgbClr val="000000"/>
            </a:solidFill>
            <a:ln w="9525">
              <a:noFill/>
              <a:miter lim="800000"/>
              <a:headEnd/>
              <a:tailEnd/>
            </a:ln>
          </p:spPr>
          <p:txBody>
            <a:bodyPr/>
            <a:lstStyle/>
            <a:p>
              <a:endParaRPr lang="en-US"/>
            </a:p>
          </p:txBody>
        </p:sp>
        <p:sp>
          <p:nvSpPr>
            <p:cNvPr id="384055" name="Line 55"/>
            <p:cNvSpPr>
              <a:spLocks noChangeShapeType="1"/>
            </p:cNvSpPr>
            <p:nvPr/>
          </p:nvSpPr>
          <p:spPr bwMode="auto">
            <a:xfrm>
              <a:off x="3515" y="864"/>
              <a:ext cx="17" cy="1"/>
            </a:xfrm>
            <a:prstGeom prst="line">
              <a:avLst/>
            </a:prstGeom>
            <a:noFill/>
            <a:ln w="0">
              <a:solidFill>
                <a:srgbClr val="000000"/>
              </a:solidFill>
              <a:round/>
              <a:headEnd/>
              <a:tailEnd/>
            </a:ln>
          </p:spPr>
          <p:txBody>
            <a:bodyPr/>
            <a:lstStyle/>
            <a:p>
              <a:endParaRPr lang="en-US"/>
            </a:p>
          </p:txBody>
        </p:sp>
        <p:sp>
          <p:nvSpPr>
            <p:cNvPr id="384056" name="Line 56"/>
            <p:cNvSpPr>
              <a:spLocks noChangeShapeType="1"/>
            </p:cNvSpPr>
            <p:nvPr/>
          </p:nvSpPr>
          <p:spPr bwMode="auto">
            <a:xfrm>
              <a:off x="3515" y="864"/>
              <a:ext cx="1" cy="17"/>
            </a:xfrm>
            <a:prstGeom prst="line">
              <a:avLst/>
            </a:prstGeom>
            <a:noFill/>
            <a:ln w="0">
              <a:solidFill>
                <a:srgbClr val="000000"/>
              </a:solidFill>
              <a:round/>
              <a:headEnd/>
              <a:tailEnd/>
            </a:ln>
          </p:spPr>
          <p:txBody>
            <a:bodyPr/>
            <a:lstStyle/>
            <a:p>
              <a:endParaRPr lang="en-US"/>
            </a:p>
          </p:txBody>
        </p:sp>
        <p:sp>
          <p:nvSpPr>
            <p:cNvPr id="384057" name="Rectangle 57"/>
            <p:cNvSpPr>
              <a:spLocks noChangeArrowheads="1"/>
            </p:cNvSpPr>
            <p:nvPr/>
          </p:nvSpPr>
          <p:spPr bwMode="auto">
            <a:xfrm>
              <a:off x="3532" y="864"/>
              <a:ext cx="1236" cy="17"/>
            </a:xfrm>
            <a:prstGeom prst="rect">
              <a:avLst/>
            </a:prstGeom>
            <a:solidFill>
              <a:srgbClr val="000000"/>
            </a:solidFill>
            <a:ln w="9525">
              <a:noFill/>
              <a:miter lim="800000"/>
              <a:headEnd/>
              <a:tailEnd/>
            </a:ln>
          </p:spPr>
          <p:txBody>
            <a:bodyPr/>
            <a:lstStyle/>
            <a:p>
              <a:endParaRPr lang="en-US"/>
            </a:p>
          </p:txBody>
        </p:sp>
        <p:sp>
          <p:nvSpPr>
            <p:cNvPr id="384058" name="Line 58"/>
            <p:cNvSpPr>
              <a:spLocks noChangeShapeType="1"/>
            </p:cNvSpPr>
            <p:nvPr/>
          </p:nvSpPr>
          <p:spPr bwMode="auto">
            <a:xfrm>
              <a:off x="3532" y="864"/>
              <a:ext cx="1236" cy="1"/>
            </a:xfrm>
            <a:prstGeom prst="line">
              <a:avLst/>
            </a:prstGeom>
            <a:noFill/>
            <a:ln w="0">
              <a:solidFill>
                <a:srgbClr val="000000"/>
              </a:solidFill>
              <a:round/>
              <a:headEnd/>
              <a:tailEnd/>
            </a:ln>
          </p:spPr>
          <p:txBody>
            <a:bodyPr/>
            <a:lstStyle/>
            <a:p>
              <a:endParaRPr lang="en-US"/>
            </a:p>
          </p:txBody>
        </p:sp>
        <p:sp>
          <p:nvSpPr>
            <p:cNvPr id="384060" name="Rectangle 60"/>
            <p:cNvSpPr>
              <a:spLocks noChangeArrowheads="1"/>
            </p:cNvSpPr>
            <p:nvPr/>
          </p:nvSpPr>
          <p:spPr bwMode="auto">
            <a:xfrm>
              <a:off x="4768" y="864"/>
              <a:ext cx="17" cy="18"/>
            </a:xfrm>
            <a:prstGeom prst="rect">
              <a:avLst/>
            </a:prstGeom>
            <a:solidFill>
              <a:srgbClr val="000000"/>
            </a:solidFill>
            <a:ln w="9525">
              <a:noFill/>
              <a:miter lim="800000"/>
              <a:headEnd/>
              <a:tailEnd/>
            </a:ln>
          </p:spPr>
          <p:txBody>
            <a:bodyPr/>
            <a:lstStyle/>
            <a:p>
              <a:endParaRPr lang="en-US"/>
            </a:p>
          </p:txBody>
        </p:sp>
        <p:sp>
          <p:nvSpPr>
            <p:cNvPr id="384061" name="Line 61"/>
            <p:cNvSpPr>
              <a:spLocks noChangeShapeType="1"/>
            </p:cNvSpPr>
            <p:nvPr/>
          </p:nvSpPr>
          <p:spPr bwMode="auto">
            <a:xfrm>
              <a:off x="4768" y="864"/>
              <a:ext cx="1" cy="18"/>
            </a:xfrm>
            <a:prstGeom prst="line">
              <a:avLst/>
            </a:prstGeom>
            <a:noFill/>
            <a:ln w="0">
              <a:solidFill>
                <a:srgbClr val="000000"/>
              </a:solidFill>
              <a:round/>
              <a:headEnd/>
              <a:tailEnd/>
            </a:ln>
          </p:spPr>
          <p:txBody>
            <a:bodyPr/>
            <a:lstStyle/>
            <a:p>
              <a:endParaRPr lang="en-US"/>
            </a:p>
          </p:txBody>
        </p:sp>
        <p:sp>
          <p:nvSpPr>
            <p:cNvPr id="384062" name="Rectangle 62"/>
            <p:cNvSpPr>
              <a:spLocks noChangeArrowheads="1"/>
            </p:cNvSpPr>
            <p:nvPr/>
          </p:nvSpPr>
          <p:spPr bwMode="auto">
            <a:xfrm>
              <a:off x="4768" y="864"/>
              <a:ext cx="17" cy="17"/>
            </a:xfrm>
            <a:prstGeom prst="rect">
              <a:avLst/>
            </a:prstGeom>
            <a:solidFill>
              <a:srgbClr val="000000"/>
            </a:solidFill>
            <a:ln w="9525">
              <a:noFill/>
              <a:miter lim="800000"/>
              <a:headEnd/>
              <a:tailEnd/>
            </a:ln>
          </p:spPr>
          <p:txBody>
            <a:bodyPr/>
            <a:lstStyle/>
            <a:p>
              <a:endParaRPr lang="en-US"/>
            </a:p>
          </p:txBody>
        </p:sp>
        <p:sp>
          <p:nvSpPr>
            <p:cNvPr id="384063" name="Line 63"/>
            <p:cNvSpPr>
              <a:spLocks noChangeShapeType="1"/>
            </p:cNvSpPr>
            <p:nvPr/>
          </p:nvSpPr>
          <p:spPr bwMode="auto">
            <a:xfrm>
              <a:off x="4768" y="864"/>
              <a:ext cx="17" cy="1"/>
            </a:xfrm>
            <a:prstGeom prst="line">
              <a:avLst/>
            </a:prstGeom>
            <a:noFill/>
            <a:ln w="0">
              <a:solidFill>
                <a:srgbClr val="000000"/>
              </a:solidFill>
              <a:round/>
              <a:headEnd/>
              <a:tailEnd/>
            </a:ln>
          </p:spPr>
          <p:txBody>
            <a:bodyPr/>
            <a:lstStyle/>
            <a:p>
              <a:endParaRPr lang="en-US"/>
            </a:p>
          </p:txBody>
        </p:sp>
        <p:sp>
          <p:nvSpPr>
            <p:cNvPr id="384064" name="Line 64"/>
            <p:cNvSpPr>
              <a:spLocks noChangeShapeType="1"/>
            </p:cNvSpPr>
            <p:nvPr/>
          </p:nvSpPr>
          <p:spPr bwMode="auto">
            <a:xfrm>
              <a:off x="4768" y="864"/>
              <a:ext cx="1" cy="17"/>
            </a:xfrm>
            <a:prstGeom prst="line">
              <a:avLst/>
            </a:prstGeom>
            <a:noFill/>
            <a:ln w="0">
              <a:solidFill>
                <a:srgbClr val="000000"/>
              </a:solidFill>
              <a:round/>
              <a:headEnd/>
              <a:tailEnd/>
            </a:ln>
          </p:spPr>
          <p:txBody>
            <a:bodyPr/>
            <a:lstStyle/>
            <a:p>
              <a:endParaRPr lang="en-US"/>
            </a:p>
          </p:txBody>
        </p:sp>
        <p:sp>
          <p:nvSpPr>
            <p:cNvPr id="384065" name="Rectangle 65"/>
            <p:cNvSpPr>
              <a:spLocks noChangeArrowheads="1"/>
            </p:cNvSpPr>
            <p:nvPr/>
          </p:nvSpPr>
          <p:spPr bwMode="auto">
            <a:xfrm>
              <a:off x="394" y="882"/>
              <a:ext cx="17" cy="796"/>
            </a:xfrm>
            <a:prstGeom prst="rect">
              <a:avLst/>
            </a:prstGeom>
            <a:solidFill>
              <a:srgbClr val="000000"/>
            </a:solidFill>
            <a:ln w="9525">
              <a:noFill/>
              <a:miter lim="800000"/>
              <a:headEnd/>
              <a:tailEnd/>
            </a:ln>
          </p:spPr>
          <p:txBody>
            <a:bodyPr/>
            <a:lstStyle/>
            <a:p>
              <a:endParaRPr lang="en-US"/>
            </a:p>
          </p:txBody>
        </p:sp>
        <p:sp>
          <p:nvSpPr>
            <p:cNvPr id="384066" name="Line 66"/>
            <p:cNvSpPr>
              <a:spLocks noChangeShapeType="1"/>
            </p:cNvSpPr>
            <p:nvPr/>
          </p:nvSpPr>
          <p:spPr bwMode="auto">
            <a:xfrm>
              <a:off x="394" y="882"/>
              <a:ext cx="1" cy="796"/>
            </a:xfrm>
            <a:prstGeom prst="line">
              <a:avLst/>
            </a:prstGeom>
            <a:noFill/>
            <a:ln w="0">
              <a:solidFill>
                <a:srgbClr val="000000"/>
              </a:solidFill>
              <a:round/>
              <a:headEnd/>
              <a:tailEnd/>
            </a:ln>
          </p:spPr>
          <p:txBody>
            <a:bodyPr/>
            <a:lstStyle/>
            <a:p>
              <a:endParaRPr lang="en-US"/>
            </a:p>
          </p:txBody>
        </p:sp>
        <p:sp>
          <p:nvSpPr>
            <p:cNvPr id="384067" name="Rectangle 67"/>
            <p:cNvSpPr>
              <a:spLocks noChangeArrowheads="1"/>
            </p:cNvSpPr>
            <p:nvPr/>
          </p:nvSpPr>
          <p:spPr bwMode="auto">
            <a:xfrm>
              <a:off x="1248" y="882"/>
              <a:ext cx="6" cy="796"/>
            </a:xfrm>
            <a:prstGeom prst="rect">
              <a:avLst/>
            </a:prstGeom>
            <a:solidFill>
              <a:srgbClr val="000000"/>
            </a:solidFill>
            <a:ln w="9525">
              <a:noFill/>
              <a:miter lim="800000"/>
              <a:headEnd/>
              <a:tailEnd/>
            </a:ln>
          </p:spPr>
          <p:txBody>
            <a:bodyPr/>
            <a:lstStyle/>
            <a:p>
              <a:endParaRPr lang="en-US"/>
            </a:p>
          </p:txBody>
        </p:sp>
        <p:sp>
          <p:nvSpPr>
            <p:cNvPr id="384068" name="Line 68"/>
            <p:cNvSpPr>
              <a:spLocks noChangeShapeType="1"/>
            </p:cNvSpPr>
            <p:nvPr/>
          </p:nvSpPr>
          <p:spPr bwMode="auto">
            <a:xfrm>
              <a:off x="1248" y="882"/>
              <a:ext cx="1" cy="796"/>
            </a:xfrm>
            <a:prstGeom prst="line">
              <a:avLst/>
            </a:prstGeom>
            <a:noFill/>
            <a:ln w="0">
              <a:solidFill>
                <a:srgbClr val="000000"/>
              </a:solidFill>
              <a:round/>
              <a:headEnd/>
              <a:tailEnd/>
            </a:ln>
          </p:spPr>
          <p:txBody>
            <a:bodyPr/>
            <a:lstStyle/>
            <a:p>
              <a:endParaRPr lang="en-US"/>
            </a:p>
          </p:txBody>
        </p:sp>
        <p:sp>
          <p:nvSpPr>
            <p:cNvPr id="384069" name="Rectangle 69"/>
            <p:cNvSpPr>
              <a:spLocks noChangeArrowheads="1"/>
            </p:cNvSpPr>
            <p:nvPr/>
          </p:nvSpPr>
          <p:spPr bwMode="auto">
            <a:xfrm>
              <a:off x="2471" y="882"/>
              <a:ext cx="6" cy="796"/>
            </a:xfrm>
            <a:prstGeom prst="rect">
              <a:avLst/>
            </a:prstGeom>
            <a:solidFill>
              <a:srgbClr val="000000"/>
            </a:solidFill>
            <a:ln w="9525">
              <a:noFill/>
              <a:miter lim="800000"/>
              <a:headEnd/>
              <a:tailEnd/>
            </a:ln>
          </p:spPr>
          <p:txBody>
            <a:bodyPr/>
            <a:lstStyle/>
            <a:p>
              <a:endParaRPr lang="en-US"/>
            </a:p>
          </p:txBody>
        </p:sp>
        <p:sp>
          <p:nvSpPr>
            <p:cNvPr id="384070" name="Line 70"/>
            <p:cNvSpPr>
              <a:spLocks noChangeShapeType="1"/>
            </p:cNvSpPr>
            <p:nvPr/>
          </p:nvSpPr>
          <p:spPr bwMode="auto">
            <a:xfrm>
              <a:off x="2471" y="882"/>
              <a:ext cx="1" cy="796"/>
            </a:xfrm>
            <a:prstGeom prst="line">
              <a:avLst/>
            </a:prstGeom>
            <a:noFill/>
            <a:ln w="0">
              <a:solidFill>
                <a:srgbClr val="000000"/>
              </a:solidFill>
              <a:round/>
              <a:headEnd/>
              <a:tailEnd/>
            </a:ln>
          </p:spPr>
          <p:txBody>
            <a:bodyPr/>
            <a:lstStyle/>
            <a:p>
              <a:endParaRPr lang="en-US"/>
            </a:p>
          </p:txBody>
        </p:sp>
        <p:sp>
          <p:nvSpPr>
            <p:cNvPr id="384071" name="Rectangle 71"/>
            <p:cNvSpPr>
              <a:spLocks noChangeArrowheads="1"/>
            </p:cNvSpPr>
            <p:nvPr/>
          </p:nvSpPr>
          <p:spPr bwMode="auto">
            <a:xfrm>
              <a:off x="3515" y="882"/>
              <a:ext cx="6" cy="796"/>
            </a:xfrm>
            <a:prstGeom prst="rect">
              <a:avLst/>
            </a:prstGeom>
            <a:solidFill>
              <a:srgbClr val="000000"/>
            </a:solidFill>
            <a:ln w="9525">
              <a:noFill/>
              <a:miter lim="800000"/>
              <a:headEnd/>
              <a:tailEnd/>
            </a:ln>
          </p:spPr>
          <p:txBody>
            <a:bodyPr/>
            <a:lstStyle/>
            <a:p>
              <a:endParaRPr lang="en-US"/>
            </a:p>
          </p:txBody>
        </p:sp>
        <p:sp>
          <p:nvSpPr>
            <p:cNvPr id="384072" name="Line 72"/>
            <p:cNvSpPr>
              <a:spLocks noChangeShapeType="1"/>
            </p:cNvSpPr>
            <p:nvPr/>
          </p:nvSpPr>
          <p:spPr bwMode="auto">
            <a:xfrm>
              <a:off x="3515" y="882"/>
              <a:ext cx="1" cy="796"/>
            </a:xfrm>
            <a:prstGeom prst="line">
              <a:avLst/>
            </a:prstGeom>
            <a:noFill/>
            <a:ln w="0">
              <a:solidFill>
                <a:srgbClr val="000000"/>
              </a:solidFill>
              <a:round/>
              <a:headEnd/>
              <a:tailEnd/>
            </a:ln>
          </p:spPr>
          <p:txBody>
            <a:bodyPr/>
            <a:lstStyle/>
            <a:p>
              <a:endParaRPr lang="en-US"/>
            </a:p>
          </p:txBody>
        </p:sp>
        <p:sp>
          <p:nvSpPr>
            <p:cNvPr id="384073" name="Rectangle 73"/>
            <p:cNvSpPr>
              <a:spLocks noChangeArrowheads="1"/>
            </p:cNvSpPr>
            <p:nvPr/>
          </p:nvSpPr>
          <p:spPr bwMode="auto">
            <a:xfrm>
              <a:off x="4768" y="882"/>
              <a:ext cx="17" cy="796"/>
            </a:xfrm>
            <a:prstGeom prst="rect">
              <a:avLst/>
            </a:prstGeom>
            <a:solidFill>
              <a:srgbClr val="000000"/>
            </a:solidFill>
            <a:ln w="9525">
              <a:noFill/>
              <a:miter lim="800000"/>
              <a:headEnd/>
              <a:tailEnd/>
            </a:ln>
          </p:spPr>
          <p:txBody>
            <a:bodyPr/>
            <a:lstStyle/>
            <a:p>
              <a:endParaRPr lang="en-US"/>
            </a:p>
          </p:txBody>
        </p:sp>
        <p:sp>
          <p:nvSpPr>
            <p:cNvPr id="384074" name="Line 74"/>
            <p:cNvSpPr>
              <a:spLocks noChangeShapeType="1"/>
            </p:cNvSpPr>
            <p:nvPr/>
          </p:nvSpPr>
          <p:spPr bwMode="auto">
            <a:xfrm>
              <a:off x="4768" y="882"/>
              <a:ext cx="1" cy="796"/>
            </a:xfrm>
            <a:prstGeom prst="line">
              <a:avLst/>
            </a:prstGeom>
            <a:noFill/>
            <a:ln w="0">
              <a:solidFill>
                <a:srgbClr val="000000"/>
              </a:solidFill>
              <a:round/>
              <a:headEnd/>
              <a:tailEnd/>
            </a:ln>
          </p:spPr>
          <p:txBody>
            <a:bodyPr/>
            <a:lstStyle/>
            <a:p>
              <a:endParaRPr lang="en-US"/>
            </a:p>
          </p:txBody>
        </p:sp>
        <p:sp>
          <p:nvSpPr>
            <p:cNvPr id="384075" name="Rectangle 75"/>
            <p:cNvSpPr>
              <a:spLocks noChangeArrowheads="1"/>
            </p:cNvSpPr>
            <p:nvPr/>
          </p:nvSpPr>
          <p:spPr bwMode="auto">
            <a:xfrm>
              <a:off x="411" y="1684"/>
              <a:ext cx="837" cy="265"/>
            </a:xfrm>
            <a:prstGeom prst="rect">
              <a:avLst/>
            </a:prstGeom>
            <a:solidFill>
              <a:srgbClr val="FFFFFF"/>
            </a:solidFill>
            <a:ln w="9525">
              <a:noFill/>
              <a:miter lim="800000"/>
              <a:headEnd/>
              <a:tailEnd/>
            </a:ln>
          </p:spPr>
          <p:txBody>
            <a:bodyPr/>
            <a:lstStyle/>
            <a:p>
              <a:endParaRPr lang="en-US"/>
            </a:p>
          </p:txBody>
        </p:sp>
        <p:sp>
          <p:nvSpPr>
            <p:cNvPr id="384076" name="Rectangle 76"/>
            <p:cNvSpPr>
              <a:spLocks noChangeArrowheads="1"/>
            </p:cNvSpPr>
            <p:nvPr/>
          </p:nvSpPr>
          <p:spPr bwMode="auto">
            <a:xfrm>
              <a:off x="615" y="1686"/>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1</a:t>
              </a:r>
              <a:endParaRPr lang="en-US" dirty="0"/>
            </a:p>
          </p:txBody>
        </p:sp>
        <p:sp>
          <p:nvSpPr>
            <p:cNvPr id="384077" name="Rectangle 77"/>
            <p:cNvSpPr>
              <a:spLocks noChangeArrowheads="1"/>
            </p:cNvSpPr>
            <p:nvPr/>
          </p:nvSpPr>
          <p:spPr bwMode="auto">
            <a:xfrm>
              <a:off x="411" y="1949"/>
              <a:ext cx="837" cy="19"/>
            </a:xfrm>
            <a:prstGeom prst="rect">
              <a:avLst/>
            </a:prstGeom>
            <a:solidFill>
              <a:srgbClr val="FFFFFF"/>
            </a:solidFill>
            <a:ln w="9525">
              <a:noFill/>
              <a:miter lim="800000"/>
              <a:headEnd/>
              <a:tailEnd/>
            </a:ln>
          </p:spPr>
          <p:txBody>
            <a:bodyPr/>
            <a:lstStyle/>
            <a:p>
              <a:endParaRPr lang="en-US"/>
            </a:p>
          </p:txBody>
        </p:sp>
        <p:sp>
          <p:nvSpPr>
            <p:cNvPr id="384078" name="Rectangle 78"/>
            <p:cNvSpPr>
              <a:spLocks noChangeArrowheads="1"/>
            </p:cNvSpPr>
            <p:nvPr/>
          </p:nvSpPr>
          <p:spPr bwMode="auto">
            <a:xfrm>
              <a:off x="1254" y="1684"/>
              <a:ext cx="1217" cy="265"/>
            </a:xfrm>
            <a:prstGeom prst="rect">
              <a:avLst/>
            </a:prstGeom>
            <a:solidFill>
              <a:srgbClr val="FFFFFF"/>
            </a:solidFill>
            <a:ln w="9525">
              <a:noFill/>
              <a:miter lim="800000"/>
              <a:headEnd/>
              <a:tailEnd/>
            </a:ln>
          </p:spPr>
          <p:txBody>
            <a:bodyPr/>
            <a:lstStyle/>
            <a:p>
              <a:endParaRPr lang="en-US"/>
            </a:p>
          </p:txBody>
        </p:sp>
        <p:sp>
          <p:nvSpPr>
            <p:cNvPr id="384079" name="Rectangle 79"/>
            <p:cNvSpPr>
              <a:spLocks noChangeArrowheads="1"/>
            </p:cNvSpPr>
            <p:nvPr/>
          </p:nvSpPr>
          <p:spPr bwMode="auto">
            <a:xfrm>
              <a:off x="1582" y="1686"/>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4</a:t>
              </a:r>
              <a:endParaRPr lang="en-US" dirty="0"/>
            </a:p>
          </p:txBody>
        </p:sp>
        <p:sp>
          <p:nvSpPr>
            <p:cNvPr id="384080" name="Rectangle 80"/>
            <p:cNvSpPr>
              <a:spLocks noChangeArrowheads="1"/>
            </p:cNvSpPr>
            <p:nvPr/>
          </p:nvSpPr>
          <p:spPr bwMode="auto">
            <a:xfrm>
              <a:off x="1254" y="1949"/>
              <a:ext cx="1217" cy="19"/>
            </a:xfrm>
            <a:prstGeom prst="rect">
              <a:avLst/>
            </a:prstGeom>
            <a:solidFill>
              <a:srgbClr val="FFFFFF"/>
            </a:solidFill>
            <a:ln w="9525">
              <a:noFill/>
              <a:miter lim="800000"/>
              <a:headEnd/>
              <a:tailEnd/>
            </a:ln>
          </p:spPr>
          <p:txBody>
            <a:bodyPr/>
            <a:lstStyle/>
            <a:p>
              <a:endParaRPr lang="en-US"/>
            </a:p>
          </p:txBody>
        </p:sp>
        <p:sp>
          <p:nvSpPr>
            <p:cNvPr id="384081" name="Rectangle 81"/>
            <p:cNvSpPr>
              <a:spLocks noChangeArrowheads="1"/>
            </p:cNvSpPr>
            <p:nvPr/>
          </p:nvSpPr>
          <p:spPr bwMode="auto">
            <a:xfrm>
              <a:off x="2477" y="1684"/>
              <a:ext cx="1038" cy="265"/>
            </a:xfrm>
            <a:prstGeom prst="rect">
              <a:avLst/>
            </a:prstGeom>
            <a:solidFill>
              <a:srgbClr val="FFFFFF"/>
            </a:solidFill>
            <a:ln w="9525">
              <a:noFill/>
              <a:miter lim="800000"/>
              <a:headEnd/>
              <a:tailEnd/>
            </a:ln>
          </p:spPr>
          <p:txBody>
            <a:bodyPr/>
            <a:lstStyle/>
            <a:p>
              <a:endParaRPr lang="en-US"/>
            </a:p>
          </p:txBody>
        </p:sp>
        <p:sp>
          <p:nvSpPr>
            <p:cNvPr id="384082" name="Rectangle 82"/>
            <p:cNvSpPr>
              <a:spLocks noChangeArrowheads="1"/>
            </p:cNvSpPr>
            <p:nvPr/>
          </p:nvSpPr>
          <p:spPr bwMode="auto">
            <a:xfrm>
              <a:off x="2864" y="1686"/>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384083" name="Rectangle 83"/>
            <p:cNvSpPr>
              <a:spLocks noChangeArrowheads="1"/>
            </p:cNvSpPr>
            <p:nvPr/>
          </p:nvSpPr>
          <p:spPr bwMode="auto">
            <a:xfrm>
              <a:off x="2477" y="1949"/>
              <a:ext cx="1038" cy="19"/>
            </a:xfrm>
            <a:prstGeom prst="rect">
              <a:avLst/>
            </a:prstGeom>
            <a:solidFill>
              <a:srgbClr val="FFFFFF"/>
            </a:solidFill>
            <a:ln w="9525">
              <a:noFill/>
              <a:miter lim="800000"/>
              <a:headEnd/>
              <a:tailEnd/>
            </a:ln>
          </p:spPr>
          <p:txBody>
            <a:bodyPr/>
            <a:lstStyle/>
            <a:p>
              <a:endParaRPr lang="en-US"/>
            </a:p>
          </p:txBody>
        </p:sp>
        <p:sp>
          <p:nvSpPr>
            <p:cNvPr id="384084" name="Rectangle 84"/>
            <p:cNvSpPr>
              <a:spLocks noChangeArrowheads="1"/>
            </p:cNvSpPr>
            <p:nvPr/>
          </p:nvSpPr>
          <p:spPr bwMode="auto">
            <a:xfrm>
              <a:off x="3521" y="1684"/>
              <a:ext cx="1247" cy="265"/>
            </a:xfrm>
            <a:prstGeom prst="rect">
              <a:avLst/>
            </a:prstGeom>
            <a:solidFill>
              <a:srgbClr val="FFFFFF"/>
            </a:solidFill>
            <a:ln w="9525">
              <a:noFill/>
              <a:miter lim="800000"/>
              <a:headEnd/>
              <a:tailEnd/>
            </a:ln>
          </p:spPr>
          <p:txBody>
            <a:bodyPr/>
            <a:lstStyle/>
            <a:p>
              <a:endParaRPr lang="en-US"/>
            </a:p>
          </p:txBody>
        </p:sp>
        <p:sp>
          <p:nvSpPr>
            <p:cNvPr id="384085" name="Rectangle 85"/>
            <p:cNvSpPr>
              <a:spLocks noChangeArrowheads="1"/>
            </p:cNvSpPr>
            <p:nvPr/>
          </p:nvSpPr>
          <p:spPr bwMode="auto">
            <a:xfrm>
              <a:off x="4015" y="1686"/>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384086" name="Rectangle 86"/>
            <p:cNvSpPr>
              <a:spLocks noChangeArrowheads="1"/>
            </p:cNvSpPr>
            <p:nvPr/>
          </p:nvSpPr>
          <p:spPr bwMode="auto">
            <a:xfrm>
              <a:off x="3521" y="1949"/>
              <a:ext cx="1247" cy="19"/>
            </a:xfrm>
            <a:prstGeom prst="rect">
              <a:avLst/>
            </a:prstGeom>
            <a:solidFill>
              <a:srgbClr val="FFFFFF"/>
            </a:solidFill>
            <a:ln w="9525">
              <a:noFill/>
              <a:miter lim="800000"/>
              <a:headEnd/>
              <a:tailEnd/>
            </a:ln>
          </p:spPr>
          <p:txBody>
            <a:bodyPr/>
            <a:lstStyle/>
            <a:p>
              <a:endParaRPr lang="en-US"/>
            </a:p>
          </p:txBody>
        </p:sp>
        <p:sp>
          <p:nvSpPr>
            <p:cNvPr id="384087" name="Rectangle 87"/>
            <p:cNvSpPr>
              <a:spLocks noChangeArrowheads="1"/>
            </p:cNvSpPr>
            <p:nvPr/>
          </p:nvSpPr>
          <p:spPr bwMode="auto">
            <a:xfrm>
              <a:off x="394" y="1678"/>
              <a:ext cx="17" cy="6"/>
            </a:xfrm>
            <a:prstGeom prst="rect">
              <a:avLst/>
            </a:prstGeom>
            <a:solidFill>
              <a:srgbClr val="000000"/>
            </a:solidFill>
            <a:ln w="9525">
              <a:noFill/>
              <a:miter lim="800000"/>
              <a:headEnd/>
              <a:tailEnd/>
            </a:ln>
          </p:spPr>
          <p:txBody>
            <a:bodyPr/>
            <a:lstStyle/>
            <a:p>
              <a:endParaRPr lang="en-US"/>
            </a:p>
          </p:txBody>
        </p:sp>
        <p:sp>
          <p:nvSpPr>
            <p:cNvPr id="384088" name="Line 88"/>
            <p:cNvSpPr>
              <a:spLocks noChangeShapeType="1"/>
            </p:cNvSpPr>
            <p:nvPr/>
          </p:nvSpPr>
          <p:spPr bwMode="auto">
            <a:xfrm>
              <a:off x="394" y="1678"/>
              <a:ext cx="17" cy="1"/>
            </a:xfrm>
            <a:prstGeom prst="line">
              <a:avLst/>
            </a:prstGeom>
            <a:noFill/>
            <a:ln w="0">
              <a:solidFill>
                <a:srgbClr val="000000"/>
              </a:solidFill>
              <a:round/>
              <a:headEnd/>
              <a:tailEnd/>
            </a:ln>
          </p:spPr>
          <p:txBody>
            <a:bodyPr/>
            <a:lstStyle/>
            <a:p>
              <a:endParaRPr lang="en-US"/>
            </a:p>
          </p:txBody>
        </p:sp>
        <p:sp>
          <p:nvSpPr>
            <p:cNvPr id="384089" name="Rectangle 89"/>
            <p:cNvSpPr>
              <a:spLocks noChangeArrowheads="1"/>
            </p:cNvSpPr>
            <p:nvPr/>
          </p:nvSpPr>
          <p:spPr bwMode="auto">
            <a:xfrm>
              <a:off x="411" y="1678"/>
              <a:ext cx="837" cy="6"/>
            </a:xfrm>
            <a:prstGeom prst="rect">
              <a:avLst/>
            </a:prstGeom>
            <a:solidFill>
              <a:srgbClr val="000000"/>
            </a:solidFill>
            <a:ln w="9525">
              <a:noFill/>
              <a:miter lim="800000"/>
              <a:headEnd/>
              <a:tailEnd/>
            </a:ln>
          </p:spPr>
          <p:txBody>
            <a:bodyPr/>
            <a:lstStyle/>
            <a:p>
              <a:endParaRPr lang="en-US"/>
            </a:p>
          </p:txBody>
        </p:sp>
        <p:sp>
          <p:nvSpPr>
            <p:cNvPr id="384090" name="Line 90"/>
            <p:cNvSpPr>
              <a:spLocks noChangeShapeType="1"/>
            </p:cNvSpPr>
            <p:nvPr/>
          </p:nvSpPr>
          <p:spPr bwMode="auto">
            <a:xfrm>
              <a:off x="411" y="1678"/>
              <a:ext cx="837" cy="1"/>
            </a:xfrm>
            <a:prstGeom prst="line">
              <a:avLst/>
            </a:prstGeom>
            <a:noFill/>
            <a:ln w="0">
              <a:solidFill>
                <a:srgbClr val="000000"/>
              </a:solidFill>
              <a:round/>
              <a:headEnd/>
              <a:tailEnd/>
            </a:ln>
          </p:spPr>
          <p:txBody>
            <a:bodyPr/>
            <a:lstStyle/>
            <a:p>
              <a:endParaRPr lang="en-US"/>
            </a:p>
          </p:txBody>
        </p:sp>
        <p:sp>
          <p:nvSpPr>
            <p:cNvPr id="384091" name="Rectangle 91"/>
            <p:cNvSpPr>
              <a:spLocks noChangeArrowheads="1"/>
            </p:cNvSpPr>
            <p:nvPr/>
          </p:nvSpPr>
          <p:spPr bwMode="auto">
            <a:xfrm>
              <a:off x="1248" y="1678"/>
              <a:ext cx="6" cy="6"/>
            </a:xfrm>
            <a:prstGeom prst="rect">
              <a:avLst/>
            </a:prstGeom>
            <a:solidFill>
              <a:srgbClr val="000000"/>
            </a:solidFill>
            <a:ln w="9525">
              <a:noFill/>
              <a:miter lim="800000"/>
              <a:headEnd/>
              <a:tailEnd/>
            </a:ln>
          </p:spPr>
          <p:txBody>
            <a:bodyPr/>
            <a:lstStyle/>
            <a:p>
              <a:endParaRPr lang="en-US"/>
            </a:p>
          </p:txBody>
        </p:sp>
        <p:sp>
          <p:nvSpPr>
            <p:cNvPr id="384092" name="Line 92"/>
            <p:cNvSpPr>
              <a:spLocks noChangeShapeType="1"/>
            </p:cNvSpPr>
            <p:nvPr/>
          </p:nvSpPr>
          <p:spPr bwMode="auto">
            <a:xfrm>
              <a:off x="1248" y="1678"/>
              <a:ext cx="6" cy="1"/>
            </a:xfrm>
            <a:prstGeom prst="line">
              <a:avLst/>
            </a:prstGeom>
            <a:noFill/>
            <a:ln w="0">
              <a:solidFill>
                <a:srgbClr val="000000"/>
              </a:solidFill>
              <a:round/>
              <a:headEnd/>
              <a:tailEnd/>
            </a:ln>
          </p:spPr>
          <p:txBody>
            <a:bodyPr/>
            <a:lstStyle/>
            <a:p>
              <a:endParaRPr lang="en-US"/>
            </a:p>
          </p:txBody>
        </p:sp>
        <p:sp>
          <p:nvSpPr>
            <p:cNvPr id="384093" name="Line 93"/>
            <p:cNvSpPr>
              <a:spLocks noChangeShapeType="1"/>
            </p:cNvSpPr>
            <p:nvPr/>
          </p:nvSpPr>
          <p:spPr bwMode="auto">
            <a:xfrm>
              <a:off x="1248" y="1678"/>
              <a:ext cx="1" cy="6"/>
            </a:xfrm>
            <a:prstGeom prst="line">
              <a:avLst/>
            </a:prstGeom>
            <a:noFill/>
            <a:ln w="0">
              <a:solidFill>
                <a:srgbClr val="000000"/>
              </a:solidFill>
              <a:round/>
              <a:headEnd/>
              <a:tailEnd/>
            </a:ln>
          </p:spPr>
          <p:txBody>
            <a:bodyPr/>
            <a:lstStyle/>
            <a:p>
              <a:endParaRPr lang="en-US"/>
            </a:p>
          </p:txBody>
        </p:sp>
        <p:sp>
          <p:nvSpPr>
            <p:cNvPr id="384094" name="Rectangle 94"/>
            <p:cNvSpPr>
              <a:spLocks noChangeArrowheads="1"/>
            </p:cNvSpPr>
            <p:nvPr/>
          </p:nvSpPr>
          <p:spPr bwMode="auto">
            <a:xfrm>
              <a:off x="1254" y="1678"/>
              <a:ext cx="1217" cy="6"/>
            </a:xfrm>
            <a:prstGeom prst="rect">
              <a:avLst/>
            </a:prstGeom>
            <a:solidFill>
              <a:srgbClr val="000000"/>
            </a:solidFill>
            <a:ln w="9525">
              <a:noFill/>
              <a:miter lim="800000"/>
              <a:headEnd/>
              <a:tailEnd/>
            </a:ln>
          </p:spPr>
          <p:txBody>
            <a:bodyPr/>
            <a:lstStyle/>
            <a:p>
              <a:endParaRPr lang="en-US"/>
            </a:p>
          </p:txBody>
        </p:sp>
        <p:sp>
          <p:nvSpPr>
            <p:cNvPr id="384095" name="Line 95"/>
            <p:cNvSpPr>
              <a:spLocks noChangeShapeType="1"/>
            </p:cNvSpPr>
            <p:nvPr/>
          </p:nvSpPr>
          <p:spPr bwMode="auto">
            <a:xfrm>
              <a:off x="1254" y="1678"/>
              <a:ext cx="1217" cy="1"/>
            </a:xfrm>
            <a:prstGeom prst="line">
              <a:avLst/>
            </a:prstGeom>
            <a:noFill/>
            <a:ln w="0">
              <a:solidFill>
                <a:srgbClr val="000000"/>
              </a:solidFill>
              <a:round/>
              <a:headEnd/>
              <a:tailEnd/>
            </a:ln>
          </p:spPr>
          <p:txBody>
            <a:bodyPr/>
            <a:lstStyle/>
            <a:p>
              <a:endParaRPr lang="en-US"/>
            </a:p>
          </p:txBody>
        </p:sp>
        <p:sp>
          <p:nvSpPr>
            <p:cNvPr id="384096" name="Rectangle 96"/>
            <p:cNvSpPr>
              <a:spLocks noChangeArrowheads="1"/>
            </p:cNvSpPr>
            <p:nvPr/>
          </p:nvSpPr>
          <p:spPr bwMode="auto">
            <a:xfrm>
              <a:off x="2471" y="1678"/>
              <a:ext cx="6" cy="6"/>
            </a:xfrm>
            <a:prstGeom prst="rect">
              <a:avLst/>
            </a:prstGeom>
            <a:solidFill>
              <a:srgbClr val="000000"/>
            </a:solidFill>
            <a:ln w="9525">
              <a:noFill/>
              <a:miter lim="800000"/>
              <a:headEnd/>
              <a:tailEnd/>
            </a:ln>
          </p:spPr>
          <p:txBody>
            <a:bodyPr/>
            <a:lstStyle/>
            <a:p>
              <a:endParaRPr lang="en-US"/>
            </a:p>
          </p:txBody>
        </p:sp>
        <p:sp>
          <p:nvSpPr>
            <p:cNvPr id="384097" name="Line 97"/>
            <p:cNvSpPr>
              <a:spLocks noChangeShapeType="1"/>
            </p:cNvSpPr>
            <p:nvPr/>
          </p:nvSpPr>
          <p:spPr bwMode="auto">
            <a:xfrm>
              <a:off x="2471" y="1678"/>
              <a:ext cx="6" cy="1"/>
            </a:xfrm>
            <a:prstGeom prst="line">
              <a:avLst/>
            </a:prstGeom>
            <a:noFill/>
            <a:ln w="0">
              <a:solidFill>
                <a:srgbClr val="000000"/>
              </a:solidFill>
              <a:round/>
              <a:headEnd/>
              <a:tailEnd/>
            </a:ln>
          </p:spPr>
          <p:txBody>
            <a:bodyPr/>
            <a:lstStyle/>
            <a:p>
              <a:endParaRPr lang="en-US"/>
            </a:p>
          </p:txBody>
        </p:sp>
        <p:sp>
          <p:nvSpPr>
            <p:cNvPr id="384098" name="Line 98"/>
            <p:cNvSpPr>
              <a:spLocks noChangeShapeType="1"/>
            </p:cNvSpPr>
            <p:nvPr/>
          </p:nvSpPr>
          <p:spPr bwMode="auto">
            <a:xfrm>
              <a:off x="2471" y="1678"/>
              <a:ext cx="1" cy="6"/>
            </a:xfrm>
            <a:prstGeom prst="line">
              <a:avLst/>
            </a:prstGeom>
            <a:noFill/>
            <a:ln w="0">
              <a:solidFill>
                <a:srgbClr val="000000"/>
              </a:solidFill>
              <a:round/>
              <a:headEnd/>
              <a:tailEnd/>
            </a:ln>
          </p:spPr>
          <p:txBody>
            <a:bodyPr/>
            <a:lstStyle/>
            <a:p>
              <a:endParaRPr lang="en-US"/>
            </a:p>
          </p:txBody>
        </p:sp>
        <p:sp>
          <p:nvSpPr>
            <p:cNvPr id="384099" name="Rectangle 99"/>
            <p:cNvSpPr>
              <a:spLocks noChangeArrowheads="1"/>
            </p:cNvSpPr>
            <p:nvPr/>
          </p:nvSpPr>
          <p:spPr bwMode="auto">
            <a:xfrm>
              <a:off x="2477" y="1678"/>
              <a:ext cx="1038" cy="6"/>
            </a:xfrm>
            <a:prstGeom prst="rect">
              <a:avLst/>
            </a:prstGeom>
            <a:solidFill>
              <a:srgbClr val="000000"/>
            </a:solidFill>
            <a:ln w="9525">
              <a:noFill/>
              <a:miter lim="800000"/>
              <a:headEnd/>
              <a:tailEnd/>
            </a:ln>
          </p:spPr>
          <p:txBody>
            <a:bodyPr/>
            <a:lstStyle/>
            <a:p>
              <a:endParaRPr lang="en-US"/>
            </a:p>
          </p:txBody>
        </p:sp>
        <p:sp>
          <p:nvSpPr>
            <p:cNvPr id="384100" name="Line 100"/>
            <p:cNvSpPr>
              <a:spLocks noChangeShapeType="1"/>
            </p:cNvSpPr>
            <p:nvPr/>
          </p:nvSpPr>
          <p:spPr bwMode="auto">
            <a:xfrm>
              <a:off x="2477" y="1678"/>
              <a:ext cx="1038" cy="1"/>
            </a:xfrm>
            <a:prstGeom prst="line">
              <a:avLst/>
            </a:prstGeom>
            <a:noFill/>
            <a:ln w="0">
              <a:solidFill>
                <a:srgbClr val="000000"/>
              </a:solidFill>
              <a:round/>
              <a:headEnd/>
              <a:tailEnd/>
            </a:ln>
          </p:spPr>
          <p:txBody>
            <a:bodyPr/>
            <a:lstStyle/>
            <a:p>
              <a:endParaRPr lang="en-US"/>
            </a:p>
          </p:txBody>
        </p:sp>
        <p:sp>
          <p:nvSpPr>
            <p:cNvPr id="384101" name="Rectangle 101"/>
            <p:cNvSpPr>
              <a:spLocks noChangeArrowheads="1"/>
            </p:cNvSpPr>
            <p:nvPr/>
          </p:nvSpPr>
          <p:spPr bwMode="auto">
            <a:xfrm>
              <a:off x="3515" y="1678"/>
              <a:ext cx="6" cy="6"/>
            </a:xfrm>
            <a:prstGeom prst="rect">
              <a:avLst/>
            </a:prstGeom>
            <a:solidFill>
              <a:srgbClr val="000000"/>
            </a:solidFill>
            <a:ln w="9525">
              <a:noFill/>
              <a:miter lim="800000"/>
              <a:headEnd/>
              <a:tailEnd/>
            </a:ln>
          </p:spPr>
          <p:txBody>
            <a:bodyPr/>
            <a:lstStyle/>
            <a:p>
              <a:endParaRPr lang="en-US"/>
            </a:p>
          </p:txBody>
        </p:sp>
        <p:sp>
          <p:nvSpPr>
            <p:cNvPr id="384102" name="Line 102"/>
            <p:cNvSpPr>
              <a:spLocks noChangeShapeType="1"/>
            </p:cNvSpPr>
            <p:nvPr/>
          </p:nvSpPr>
          <p:spPr bwMode="auto">
            <a:xfrm>
              <a:off x="3515" y="1678"/>
              <a:ext cx="6" cy="1"/>
            </a:xfrm>
            <a:prstGeom prst="line">
              <a:avLst/>
            </a:prstGeom>
            <a:noFill/>
            <a:ln w="0">
              <a:solidFill>
                <a:srgbClr val="000000"/>
              </a:solidFill>
              <a:round/>
              <a:headEnd/>
              <a:tailEnd/>
            </a:ln>
          </p:spPr>
          <p:txBody>
            <a:bodyPr/>
            <a:lstStyle/>
            <a:p>
              <a:endParaRPr lang="en-US"/>
            </a:p>
          </p:txBody>
        </p:sp>
        <p:sp>
          <p:nvSpPr>
            <p:cNvPr id="384103" name="Line 103"/>
            <p:cNvSpPr>
              <a:spLocks noChangeShapeType="1"/>
            </p:cNvSpPr>
            <p:nvPr/>
          </p:nvSpPr>
          <p:spPr bwMode="auto">
            <a:xfrm>
              <a:off x="3515" y="1678"/>
              <a:ext cx="1" cy="6"/>
            </a:xfrm>
            <a:prstGeom prst="line">
              <a:avLst/>
            </a:prstGeom>
            <a:noFill/>
            <a:ln w="0">
              <a:solidFill>
                <a:srgbClr val="000000"/>
              </a:solidFill>
              <a:round/>
              <a:headEnd/>
              <a:tailEnd/>
            </a:ln>
          </p:spPr>
          <p:txBody>
            <a:bodyPr/>
            <a:lstStyle/>
            <a:p>
              <a:endParaRPr lang="en-US"/>
            </a:p>
          </p:txBody>
        </p:sp>
        <p:sp>
          <p:nvSpPr>
            <p:cNvPr id="384104" name="Rectangle 104"/>
            <p:cNvSpPr>
              <a:spLocks noChangeArrowheads="1"/>
            </p:cNvSpPr>
            <p:nvPr/>
          </p:nvSpPr>
          <p:spPr bwMode="auto">
            <a:xfrm>
              <a:off x="3521" y="1678"/>
              <a:ext cx="1247" cy="6"/>
            </a:xfrm>
            <a:prstGeom prst="rect">
              <a:avLst/>
            </a:prstGeom>
            <a:solidFill>
              <a:srgbClr val="000000"/>
            </a:solidFill>
            <a:ln w="9525">
              <a:noFill/>
              <a:miter lim="800000"/>
              <a:headEnd/>
              <a:tailEnd/>
            </a:ln>
          </p:spPr>
          <p:txBody>
            <a:bodyPr/>
            <a:lstStyle/>
            <a:p>
              <a:endParaRPr lang="en-US"/>
            </a:p>
          </p:txBody>
        </p:sp>
        <p:sp>
          <p:nvSpPr>
            <p:cNvPr id="384105" name="Line 105"/>
            <p:cNvSpPr>
              <a:spLocks noChangeShapeType="1"/>
            </p:cNvSpPr>
            <p:nvPr/>
          </p:nvSpPr>
          <p:spPr bwMode="auto">
            <a:xfrm>
              <a:off x="3521" y="1678"/>
              <a:ext cx="1247" cy="1"/>
            </a:xfrm>
            <a:prstGeom prst="line">
              <a:avLst/>
            </a:prstGeom>
            <a:noFill/>
            <a:ln w="0">
              <a:solidFill>
                <a:srgbClr val="000000"/>
              </a:solidFill>
              <a:round/>
              <a:headEnd/>
              <a:tailEnd/>
            </a:ln>
          </p:spPr>
          <p:txBody>
            <a:bodyPr/>
            <a:lstStyle/>
            <a:p>
              <a:endParaRPr lang="en-US"/>
            </a:p>
          </p:txBody>
        </p:sp>
        <p:sp>
          <p:nvSpPr>
            <p:cNvPr id="384106" name="Rectangle 106"/>
            <p:cNvSpPr>
              <a:spLocks noChangeArrowheads="1"/>
            </p:cNvSpPr>
            <p:nvPr/>
          </p:nvSpPr>
          <p:spPr bwMode="auto">
            <a:xfrm>
              <a:off x="4768" y="1678"/>
              <a:ext cx="17" cy="6"/>
            </a:xfrm>
            <a:prstGeom prst="rect">
              <a:avLst/>
            </a:prstGeom>
            <a:solidFill>
              <a:srgbClr val="000000"/>
            </a:solidFill>
            <a:ln w="9525">
              <a:noFill/>
              <a:miter lim="800000"/>
              <a:headEnd/>
              <a:tailEnd/>
            </a:ln>
          </p:spPr>
          <p:txBody>
            <a:bodyPr/>
            <a:lstStyle/>
            <a:p>
              <a:endParaRPr lang="en-US"/>
            </a:p>
          </p:txBody>
        </p:sp>
        <p:sp>
          <p:nvSpPr>
            <p:cNvPr id="384107" name="Line 107"/>
            <p:cNvSpPr>
              <a:spLocks noChangeShapeType="1"/>
            </p:cNvSpPr>
            <p:nvPr/>
          </p:nvSpPr>
          <p:spPr bwMode="auto">
            <a:xfrm>
              <a:off x="4768" y="1678"/>
              <a:ext cx="17" cy="1"/>
            </a:xfrm>
            <a:prstGeom prst="line">
              <a:avLst/>
            </a:prstGeom>
            <a:noFill/>
            <a:ln w="0">
              <a:solidFill>
                <a:srgbClr val="000000"/>
              </a:solidFill>
              <a:round/>
              <a:headEnd/>
              <a:tailEnd/>
            </a:ln>
          </p:spPr>
          <p:txBody>
            <a:bodyPr/>
            <a:lstStyle/>
            <a:p>
              <a:endParaRPr lang="en-US"/>
            </a:p>
          </p:txBody>
        </p:sp>
        <p:sp>
          <p:nvSpPr>
            <p:cNvPr id="384108" name="Rectangle 108"/>
            <p:cNvSpPr>
              <a:spLocks noChangeArrowheads="1"/>
            </p:cNvSpPr>
            <p:nvPr/>
          </p:nvSpPr>
          <p:spPr bwMode="auto">
            <a:xfrm>
              <a:off x="394" y="1684"/>
              <a:ext cx="17" cy="284"/>
            </a:xfrm>
            <a:prstGeom prst="rect">
              <a:avLst/>
            </a:prstGeom>
            <a:solidFill>
              <a:srgbClr val="000000"/>
            </a:solidFill>
            <a:ln w="9525">
              <a:noFill/>
              <a:miter lim="800000"/>
              <a:headEnd/>
              <a:tailEnd/>
            </a:ln>
          </p:spPr>
          <p:txBody>
            <a:bodyPr/>
            <a:lstStyle/>
            <a:p>
              <a:endParaRPr lang="en-US"/>
            </a:p>
          </p:txBody>
        </p:sp>
        <p:sp>
          <p:nvSpPr>
            <p:cNvPr id="384109" name="Line 109"/>
            <p:cNvSpPr>
              <a:spLocks noChangeShapeType="1"/>
            </p:cNvSpPr>
            <p:nvPr/>
          </p:nvSpPr>
          <p:spPr bwMode="auto">
            <a:xfrm>
              <a:off x="394" y="1684"/>
              <a:ext cx="1" cy="284"/>
            </a:xfrm>
            <a:prstGeom prst="line">
              <a:avLst/>
            </a:prstGeom>
            <a:noFill/>
            <a:ln w="0">
              <a:solidFill>
                <a:srgbClr val="000000"/>
              </a:solidFill>
              <a:round/>
              <a:headEnd/>
              <a:tailEnd/>
            </a:ln>
          </p:spPr>
          <p:txBody>
            <a:bodyPr/>
            <a:lstStyle/>
            <a:p>
              <a:endParaRPr lang="en-US"/>
            </a:p>
          </p:txBody>
        </p:sp>
        <p:sp>
          <p:nvSpPr>
            <p:cNvPr id="384110" name="Rectangle 110"/>
            <p:cNvSpPr>
              <a:spLocks noChangeArrowheads="1"/>
            </p:cNvSpPr>
            <p:nvPr/>
          </p:nvSpPr>
          <p:spPr bwMode="auto">
            <a:xfrm>
              <a:off x="1248" y="1684"/>
              <a:ext cx="6" cy="284"/>
            </a:xfrm>
            <a:prstGeom prst="rect">
              <a:avLst/>
            </a:prstGeom>
            <a:solidFill>
              <a:srgbClr val="000000"/>
            </a:solidFill>
            <a:ln w="9525">
              <a:noFill/>
              <a:miter lim="800000"/>
              <a:headEnd/>
              <a:tailEnd/>
            </a:ln>
          </p:spPr>
          <p:txBody>
            <a:bodyPr/>
            <a:lstStyle/>
            <a:p>
              <a:endParaRPr lang="en-US"/>
            </a:p>
          </p:txBody>
        </p:sp>
        <p:sp>
          <p:nvSpPr>
            <p:cNvPr id="384111" name="Line 111"/>
            <p:cNvSpPr>
              <a:spLocks noChangeShapeType="1"/>
            </p:cNvSpPr>
            <p:nvPr/>
          </p:nvSpPr>
          <p:spPr bwMode="auto">
            <a:xfrm>
              <a:off x="1248" y="1684"/>
              <a:ext cx="1" cy="284"/>
            </a:xfrm>
            <a:prstGeom prst="line">
              <a:avLst/>
            </a:prstGeom>
            <a:noFill/>
            <a:ln w="0">
              <a:solidFill>
                <a:srgbClr val="000000"/>
              </a:solidFill>
              <a:round/>
              <a:headEnd/>
              <a:tailEnd/>
            </a:ln>
          </p:spPr>
          <p:txBody>
            <a:bodyPr/>
            <a:lstStyle/>
            <a:p>
              <a:endParaRPr lang="en-US"/>
            </a:p>
          </p:txBody>
        </p:sp>
        <p:sp>
          <p:nvSpPr>
            <p:cNvPr id="384112" name="Rectangle 112"/>
            <p:cNvSpPr>
              <a:spLocks noChangeArrowheads="1"/>
            </p:cNvSpPr>
            <p:nvPr/>
          </p:nvSpPr>
          <p:spPr bwMode="auto">
            <a:xfrm>
              <a:off x="2471" y="1684"/>
              <a:ext cx="6" cy="284"/>
            </a:xfrm>
            <a:prstGeom prst="rect">
              <a:avLst/>
            </a:prstGeom>
            <a:solidFill>
              <a:srgbClr val="000000"/>
            </a:solidFill>
            <a:ln w="9525">
              <a:noFill/>
              <a:miter lim="800000"/>
              <a:headEnd/>
              <a:tailEnd/>
            </a:ln>
          </p:spPr>
          <p:txBody>
            <a:bodyPr/>
            <a:lstStyle/>
            <a:p>
              <a:endParaRPr lang="en-US"/>
            </a:p>
          </p:txBody>
        </p:sp>
        <p:sp>
          <p:nvSpPr>
            <p:cNvPr id="384113" name="Line 113"/>
            <p:cNvSpPr>
              <a:spLocks noChangeShapeType="1"/>
            </p:cNvSpPr>
            <p:nvPr/>
          </p:nvSpPr>
          <p:spPr bwMode="auto">
            <a:xfrm>
              <a:off x="2471" y="1684"/>
              <a:ext cx="1" cy="284"/>
            </a:xfrm>
            <a:prstGeom prst="line">
              <a:avLst/>
            </a:prstGeom>
            <a:noFill/>
            <a:ln w="0">
              <a:solidFill>
                <a:srgbClr val="000000"/>
              </a:solidFill>
              <a:round/>
              <a:headEnd/>
              <a:tailEnd/>
            </a:ln>
          </p:spPr>
          <p:txBody>
            <a:bodyPr/>
            <a:lstStyle/>
            <a:p>
              <a:endParaRPr lang="en-US"/>
            </a:p>
          </p:txBody>
        </p:sp>
        <p:sp>
          <p:nvSpPr>
            <p:cNvPr id="384114" name="Rectangle 114"/>
            <p:cNvSpPr>
              <a:spLocks noChangeArrowheads="1"/>
            </p:cNvSpPr>
            <p:nvPr/>
          </p:nvSpPr>
          <p:spPr bwMode="auto">
            <a:xfrm>
              <a:off x="3515" y="1684"/>
              <a:ext cx="6" cy="284"/>
            </a:xfrm>
            <a:prstGeom prst="rect">
              <a:avLst/>
            </a:prstGeom>
            <a:solidFill>
              <a:srgbClr val="000000"/>
            </a:solidFill>
            <a:ln w="9525">
              <a:noFill/>
              <a:miter lim="800000"/>
              <a:headEnd/>
              <a:tailEnd/>
            </a:ln>
          </p:spPr>
          <p:txBody>
            <a:bodyPr/>
            <a:lstStyle/>
            <a:p>
              <a:endParaRPr lang="en-US"/>
            </a:p>
          </p:txBody>
        </p:sp>
        <p:sp>
          <p:nvSpPr>
            <p:cNvPr id="384115" name="Line 115"/>
            <p:cNvSpPr>
              <a:spLocks noChangeShapeType="1"/>
            </p:cNvSpPr>
            <p:nvPr/>
          </p:nvSpPr>
          <p:spPr bwMode="auto">
            <a:xfrm>
              <a:off x="3515" y="1684"/>
              <a:ext cx="1" cy="284"/>
            </a:xfrm>
            <a:prstGeom prst="line">
              <a:avLst/>
            </a:prstGeom>
            <a:noFill/>
            <a:ln w="0">
              <a:solidFill>
                <a:srgbClr val="000000"/>
              </a:solidFill>
              <a:round/>
              <a:headEnd/>
              <a:tailEnd/>
            </a:ln>
          </p:spPr>
          <p:txBody>
            <a:bodyPr/>
            <a:lstStyle/>
            <a:p>
              <a:endParaRPr lang="en-US"/>
            </a:p>
          </p:txBody>
        </p:sp>
        <p:sp>
          <p:nvSpPr>
            <p:cNvPr id="384116" name="Rectangle 116"/>
            <p:cNvSpPr>
              <a:spLocks noChangeArrowheads="1"/>
            </p:cNvSpPr>
            <p:nvPr/>
          </p:nvSpPr>
          <p:spPr bwMode="auto">
            <a:xfrm>
              <a:off x="4768" y="1684"/>
              <a:ext cx="17" cy="284"/>
            </a:xfrm>
            <a:prstGeom prst="rect">
              <a:avLst/>
            </a:prstGeom>
            <a:solidFill>
              <a:srgbClr val="000000"/>
            </a:solidFill>
            <a:ln w="9525">
              <a:noFill/>
              <a:miter lim="800000"/>
              <a:headEnd/>
              <a:tailEnd/>
            </a:ln>
          </p:spPr>
          <p:txBody>
            <a:bodyPr/>
            <a:lstStyle/>
            <a:p>
              <a:endParaRPr lang="en-US"/>
            </a:p>
          </p:txBody>
        </p:sp>
        <p:sp>
          <p:nvSpPr>
            <p:cNvPr id="384117" name="Line 117"/>
            <p:cNvSpPr>
              <a:spLocks noChangeShapeType="1"/>
            </p:cNvSpPr>
            <p:nvPr/>
          </p:nvSpPr>
          <p:spPr bwMode="auto">
            <a:xfrm>
              <a:off x="4768" y="1684"/>
              <a:ext cx="1" cy="284"/>
            </a:xfrm>
            <a:prstGeom prst="line">
              <a:avLst/>
            </a:prstGeom>
            <a:noFill/>
            <a:ln w="0">
              <a:solidFill>
                <a:srgbClr val="000000"/>
              </a:solidFill>
              <a:round/>
              <a:headEnd/>
              <a:tailEnd/>
            </a:ln>
          </p:spPr>
          <p:txBody>
            <a:bodyPr/>
            <a:lstStyle/>
            <a:p>
              <a:endParaRPr lang="en-US"/>
            </a:p>
          </p:txBody>
        </p:sp>
        <p:sp>
          <p:nvSpPr>
            <p:cNvPr id="384118" name="Rectangle 118"/>
            <p:cNvSpPr>
              <a:spLocks noChangeArrowheads="1"/>
            </p:cNvSpPr>
            <p:nvPr/>
          </p:nvSpPr>
          <p:spPr bwMode="auto">
            <a:xfrm>
              <a:off x="411" y="1973"/>
              <a:ext cx="837" cy="265"/>
            </a:xfrm>
            <a:prstGeom prst="rect">
              <a:avLst/>
            </a:prstGeom>
            <a:solidFill>
              <a:srgbClr val="FFFFFF"/>
            </a:solidFill>
            <a:ln w="9525">
              <a:noFill/>
              <a:miter lim="800000"/>
              <a:headEnd/>
              <a:tailEnd/>
            </a:ln>
          </p:spPr>
          <p:txBody>
            <a:bodyPr/>
            <a:lstStyle/>
            <a:p>
              <a:endParaRPr lang="en-US"/>
            </a:p>
          </p:txBody>
        </p:sp>
        <p:sp>
          <p:nvSpPr>
            <p:cNvPr id="384119" name="Rectangle 119"/>
            <p:cNvSpPr>
              <a:spLocks noChangeArrowheads="1"/>
            </p:cNvSpPr>
            <p:nvPr/>
          </p:nvSpPr>
          <p:spPr bwMode="auto">
            <a:xfrm>
              <a:off x="615" y="1975"/>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2</a:t>
              </a:r>
              <a:endParaRPr lang="en-US" dirty="0"/>
            </a:p>
          </p:txBody>
        </p:sp>
        <p:sp>
          <p:nvSpPr>
            <p:cNvPr id="384120" name="Rectangle 120"/>
            <p:cNvSpPr>
              <a:spLocks noChangeArrowheads="1"/>
            </p:cNvSpPr>
            <p:nvPr/>
          </p:nvSpPr>
          <p:spPr bwMode="auto">
            <a:xfrm>
              <a:off x="411" y="2238"/>
              <a:ext cx="837" cy="22"/>
            </a:xfrm>
            <a:prstGeom prst="rect">
              <a:avLst/>
            </a:prstGeom>
            <a:solidFill>
              <a:srgbClr val="FFFFFF"/>
            </a:solidFill>
            <a:ln w="9525">
              <a:noFill/>
              <a:miter lim="800000"/>
              <a:headEnd/>
              <a:tailEnd/>
            </a:ln>
          </p:spPr>
          <p:txBody>
            <a:bodyPr/>
            <a:lstStyle/>
            <a:p>
              <a:endParaRPr lang="en-US"/>
            </a:p>
          </p:txBody>
        </p:sp>
        <p:sp>
          <p:nvSpPr>
            <p:cNvPr id="384121" name="Rectangle 121"/>
            <p:cNvSpPr>
              <a:spLocks noChangeArrowheads="1"/>
            </p:cNvSpPr>
            <p:nvPr/>
          </p:nvSpPr>
          <p:spPr bwMode="auto">
            <a:xfrm>
              <a:off x="1254" y="1973"/>
              <a:ext cx="1217" cy="265"/>
            </a:xfrm>
            <a:prstGeom prst="rect">
              <a:avLst/>
            </a:prstGeom>
            <a:solidFill>
              <a:srgbClr val="FFFFFF"/>
            </a:solidFill>
            <a:ln w="9525">
              <a:noFill/>
              <a:miter lim="800000"/>
              <a:headEnd/>
              <a:tailEnd/>
            </a:ln>
          </p:spPr>
          <p:txBody>
            <a:bodyPr/>
            <a:lstStyle/>
            <a:p>
              <a:endParaRPr lang="en-US"/>
            </a:p>
          </p:txBody>
        </p:sp>
        <p:sp>
          <p:nvSpPr>
            <p:cNvPr id="384122" name="Rectangle 122"/>
            <p:cNvSpPr>
              <a:spLocks noChangeArrowheads="1"/>
            </p:cNvSpPr>
            <p:nvPr/>
          </p:nvSpPr>
          <p:spPr bwMode="auto">
            <a:xfrm>
              <a:off x="1582" y="1975"/>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6</a:t>
              </a:r>
              <a:endParaRPr lang="en-US" dirty="0"/>
            </a:p>
          </p:txBody>
        </p:sp>
        <p:sp>
          <p:nvSpPr>
            <p:cNvPr id="384123" name="Rectangle 123"/>
            <p:cNvSpPr>
              <a:spLocks noChangeArrowheads="1"/>
            </p:cNvSpPr>
            <p:nvPr/>
          </p:nvSpPr>
          <p:spPr bwMode="auto">
            <a:xfrm>
              <a:off x="1254" y="2238"/>
              <a:ext cx="1217" cy="22"/>
            </a:xfrm>
            <a:prstGeom prst="rect">
              <a:avLst/>
            </a:prstGeom>
            <a:solidFill>
              <a:srgbClr val="FFFFFF"/>
            </a:solidFill>
            <a:ln w="9525">
              <a:noFill/>
              <a:miter lim="800000"/>
              <a:headEnd/>
              <a:tailEnd/>
            </a:ln>
          </p:spPr>
          <p:txBody>
            <a:bodyPr/>
            <a:lstStyle/>
            <a:p>
              <a:endParaRPr lang="en-US"/>
            </a:p>
          </p:txBody>
        </p:sp>
        <p:sp>
          <p:nvSpPr>
            <p:cNvPr id="384124" name="Rectangle 124"/>
            <p:cNvSpPr>
              <a:spLocks noChangeArrowheads="1"/>
            </p:cNvSpPr>
            <p:nvPr/>
          </p:nvSpPr>
          <p:spPr bwMode="auto">
            <a:xfrm>
              <a:off x="2477" y="1973"/>
              <a:ext cx="1038" cy="265"/>
            </a:xfrm>
            <a:prstGeom prst="rect">
              <a:avLst/>
            </a:prstGeom>
            <a:solidFill>
              <a:srgbClr val="FFFFFF"/>
            </a:solidFill>
            <a:ln w="9525">
              <a:noFill/>
              <a:miter lim="800000"/>
              <a:headEnd/>
              <a:tailEnd/>
            </a:ln>
          </p:spPr>
          <p:txBody>
            <a:bodyPr/>
            <a:lstStyle/>
            <a:p>
              <a:endParaRPr lang="en-US"/>
            </a:p>
          </p:txBody>
        </p:sp>
        <p:sp>
          <p:nvSpPr>
            <p:cNvPr id="384125" name="Rectangle 125"/>
            <p:cNvSpPr>
              <a:spLocks noChangeArrowheads="1"/>
            </p:cNvSpPr>
            <p:nvPr/>
          </p:nvSpPr>
          <p:spPr bwMode="auto">
            <a:xfrm>
              <a:off x="2864" y="1975"/>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384126" name="Rectangle 126"/>
            <p:cNvSpPr>
              <a:spLocks noChangeArrowheads="1"/>
            </p:cNvSpPr>
            <p:nvPr/>
          </p:nvSpPr>
          <p:spPr bwMode="auto">
            <a:xfrm>
              <a:off x="2477" y="2238"/>
              <a:ext cx="1038" cy="22"/>
            </a:xfrm>
            <a:prstGeom prst="rect">
              <a:avLst/>
            </a:prstGeom>
            <a:solidFill>
              <a:srgbClr val="FFFFFF"/>
            </a:solidFill>
            <a:ln w="9525">
              <a:noFill/>
              <a:miter lim="800000"/>
              <a:headEnd/>
              <a:tailEnd/>
            </a:ln>
          </p:spPr>
          <p:txBody>
            <a:bodyPr/>
            <a:lstStyle/>
            <a:p>
              <a:endParaRPr lang="en-US"/>
            </a:p>
          </p:txBody>
        </p:sp>
        <p:sp>
          <p:nvSpPr>
            <p:cNvPr id="384127" name="Rectangle 127"/>
            <p:cNvSpPr>
              <a:spLocks noChangeArrowheads="1"/>
            </p:cNvSpPr>
            <p:nvPr/>
          </p:nvSpPr>
          <p:spPr bwMode="auto">
            <a:xfrm>
              <a:off x="3521" y="1973"/>
              <a:ext cx="1247" cy="265"/>
            </a:xfrm>
            <a:prstGeom prst="rect">
              <a:avLst/>
            </a:prstGeom>
            <a:solidFill>
              <a:srgbClr val="FFFFFF"/>
            </a:solidFill>
            <a:ln w="9525">
              <a:noFill/>
              <a:miter lim="800000"/>
              <a:headEnd/>
              <a:tailEnd/>
            </a:ln>
          </p:spPr>
          <p:txBody>
            <a:bodyPr/>
            <a:lstStyle/>
            <a:p>
              <a:endParaRPr lang="en-US"/>
            </a:p>
          </p:txBody>
        </p:sp>
        <p:sp>
          <p:nvSpPr>
            <p:cNvPr id="384128" name="Rectangle 128"/>
            <p:cNvSpPr>
              <a:spLocks noChangeArrowheads="1"/>
            </p:cNvSpPr>
            <p:nvPr/>
          </p:nvSpPr>
          <p:spPr bwMode="auto">
            <a:xfrm>
              <a:off x="4015" y="1975"/>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384129" name="Rectangle 129"/>
            <p:cNvSpPr>
              <a:spLocks noChangeArrowheads="1"/>
            </p:cNvSpPr>
            <p:nvPr/>
          </p:nvSpPr>
          <p:spPr bwMode="auto">
            <a:xfrm>
              <a:off x="3521" y="2238"/>
              <a:ext cx="1247" cy="22"/>
            </a:xfrm>
            <a:prstGeom prst="rect">
              <a:avLst/>
            </a:prstGeom>
            <a:solidFill>
              <a:srgbClr val="FFFFFF"/>
            </a:solidFill>
            <a:ln w="9525">
              <a:noFill/>
              <a:miter lim="800000"/>
              <a:headEnd/>
              <a:tailEnd/>
            </a:ln>
          </p:spPr>
          <p:txBody>
            <a:bodyPr/>
            <a:lstStyle/>
            <a:p>
              <a:endParaRPr lang="en-US"/>
            </a:p>
          </p:txBody>
        </p:sp>
        <p:sp>
          <p:nvSpPr>
            <p:cNvPr id="384130" name="Rectangle 130"/>
            <p:cNvSpPr>
              <a:spLocks noChangeArrowheads="1"/>
            </p:cNvSpPr>
            <p:nvPr/>
          </p:nvSpPr>
          <p:spPr bwMode="auto">
            <a:xfrm>
              <a:off x="394" y="1968"/>
              <a:ext cx="17" cy="5"/>
            </a:xfrm>
            <a:prstGeom prst="rect">
              <a:avLst/>
            </a:prstGeom>
            <a:solidFill>
              <a:srgbClr val="000000"/>
            </a:solidFill>
            <a:ln w="9525">
              <a:noFill/>
              <a:miter lim="800000"/>
              <a:headEnd/>
              <a:tailEnd/>
            </a:ln>
          </p:spPr>
          <p:txBody>
            <a:bodyPr/>
            <a:lstStyle/>
            <a:p>
              <a:endParaRPr lang="en-US"/>
            </a:p>
          </p:txBody>
        </p:sp>
        <p:sp>
          <p:nvSpPr>
            <p:cNvPr id="384131" name="Line 131"/>
            <p:cNvSpPr>
              <a:spLocks noChangeShapeType="1"/>
            </p:cNvSpPr>
            <p:nvPr/>
          </p:nvSpPr>
          <p:spPr bwMode="auto">
            <a:xfrm>
              <a:off x="394" y="1968"/>
              <a:ext cx="17" cy="1"/>
            </a:xfrm>
            <a:prstGeom prst="line">
              <a:avLst/>
            </a:prstGeom>
            <a:noFill/>
            <a:ln w="0">
              <a:solidFill>
                <a:srgbClr val="000000"/>
              </a:solidFill>
              <a:round/>
              <a:headEnd/>
              <a:tailEnd/>
            </a:ln>
          </p:spPr>
          <p:txBody>
            <a:bodyPr/>
            <a:lstStyle/>
            <a:p>
              <a:endParaRPr lang="en-US"/>
            </a:p>
          </p:txBody>
        </p:sp>
        <p:sp>
          <p:nvSpPr>
            <p:cNvPr id="384132" name="Rectangle 132"/>
            <p:cNvSpPr>
              <a:spLocks noChangeArrowheads="1"/>
            </p:cNvSpPr>
            <p:nvPr/>
          </p:nvSpPr>
          <p:spPr bwMode="auto">
            <a:xfrm>
              <a:off x="411" y="1968"/>
              <a:ext cx="837" cy="5"/>
            </a:xfrm>
            <a:prstGeom prst="rect">
              <a:avLst/>
            </a:prstGeom>
            <a:solidFill>
              <a:srgbClr val="000000"/>
            </a:solidFill>
            <a:ln w="9525">
              <a:noFill/>
              <a:miter lim="800000"/>
              <a:headEnd/>
              <a:tailEnd/>
            </a:ln>
          </p:spPr>
          <p:txBody>
            <a:bodyPr/>
            <a:lstStyle/>
            <a:p>
              <a:endParaRPr lang="en-US"/>
            </a:p>
          </p:txBody>
        </p:sp>
        <p:sp>
          <p:nvSpPr>
            <p:cNvPr id="384133" name="Line 133"/>
            <p:cNvSpPr>
              <a:spLocks noChangeShapeType="1"/>
            </p:cNvSpPr>
            <p:nvPr/>
          </p:nvSpPr>
          <p:spPr bwMode="auto">
            <a:xfrm>
              <a:off x="411" y="1968"/>
              <a:ext cx="837" cy="1"/>
            </a:xfrm>
            <a:prstGeom prst="line">
              <a:avLst/>
            </a:prstGeom>
            <a:noFill/>
            <a:ln w="0">
              <a:solidFill>
                <a:srgbClr val="000000"/>
              </a:solidFill>
              <a:round/>
              <a:headEnd/>
              <a:tailEnd/>
            </a:ln>
          </p:spPr>
          <p:txBody>
            <a:bodyPr/>
            <a:lstStyle/>
            <a:p>
              <a:endParaRPr lang="en-US"/>
            </a:p>
          </p:txBody>
        </p:sp>
        <p:sp>
          <p:nvSpPr>
            <p:cNvPr id="384134" name="Rectangle 134"/>
            <p:cNvSpPr>
              <a:spLocks noChangeArrowheads="1"/>
            </p:cNvSpPr>
            <p:nvPr/>
          </p:nvSpPr>
          <p:spPr bwMode="auto">
            <a:xfrm>
              <a:off x="1248" y="1968"/>
              <a:ext cx="6" cy="5"/>
            </a:xfrm>
            <a:prstGeom prst="rect">
              <a:avLst/>
            </a:prstGeom>
            <a:solidFill>
              <a:srgbClr val="000000"/>
            </a:solidFill>
            <a:ln w="9525">
              <a:noFill/>
              <a:miter lim="800000"/>
              <a:headEnd/>
              <a:tailEnd/>
            </a:ln>
          </p:spPr>
          <p:txBody>
            <a:bodyPr/>
            <a:lstStyle/>
            <a:p>
              <a:endParaRPr lang="en-US"/>
            </a:p>
          </p:txBody>
        </p:sp>
        <p:sp>
          <p:nvSpPr>
            <p:cNvPr id="384135" name="Line 135"/>
            <p:cNvSpPr>
              <a:spLocks noChangeShapeType="1"/>
            </p:cNvSpPr>
            <p:nvPr/>
          </p:nvSpPr>
          <p:spPr bwMode="auto">
            <a:xfrm>
              <a:off x="1248" y="1968"/>
              <a:ext cx="6" cy="1"/>
            </a:xfrm>
            <a:prstGeom prst="line">
              <a:avLst/>
            </a:prstGeom>
            <a:noFill/>
            <a:ln w="0">
              <a:solidFill>
                <a:srgbClr val="000000"/>
              </a:solidFill>
              <a:round/>
              <a:headEnd/>
              <a:tailEnd/>
            </a:ln>
          </p:spPr>
          <p:txBody>
            <a:bodyPr/>
            <a:lstStyle/>
            <a:p>
              <a:endParaRPr lang="en-US"/>
            </a:p>
          </p:txBody>
        </p:sp>
        <p:sp>
          <p:nvSpPr>
            <p:cNvPr id="384136" name="Line 136"/>
            <p:cNvSpPr>
              <a:spLocks noChangeShapeType="1"/>
            </p:cNvSpPr>
            <p:nvPr/>
          </p:nvSpPr>
          <p:spPr bwMode="auto">
            <a:xfrm>
              <a:off x="1248" y="1968"/>
              <a:ext cx="1" cy="5"/>
            </a:xfrm>
            <a:prstGeom prst="line">
              <a:avLst/>
            </a:prstGeom>
            <a:noFill/>
            <a:ln w="0">
              <a:solidFill>
                <a:srgbClr val="000000"/>
              </a:solidFill>
              <a:round/>
              <a:headEnd/>
              <a:tailEnd/>
            </a:ln>
          </p:spPr>
          <p:txBody>
            <a:bodyPr/>
            <a:lstStyle/>
            <a:p>
              <a:endParaRPr lang="en-US"/>
            </a:p>
          </p:txBody>
        </p:sp>
        <p:sp>
          <p:nvSpPr>
            <p:cNvPr id="384137" name="Rectangle 137"/>
            <p:cNvSpPr>
              <a:spLocks noChangeArrowheads="1"/>
            </p:cNvSpPr>
            <p:nvPr/>
          </p:nvSpPr>
          <p:spPr bwMode="auto">
            <a:xfrm>
              <a:off x="1254" y="1968"/>
              <a:ext cx="1217" cy="5"/>
            </a:xfrm>
            <a:prstGeom prst="rect">
              <a:avLst/>
            </a:prstGeom>
            <a:solidFill>
              <a:srgbClr val="000000"/>
            </a:solidFill>
            <a:ln w="9525">
              <a:noFill/>
              <a:miter lim="800000"/>
              <a:headEnd/>
              <a:tailEnd/>
            </a:ln>
          </p:spPr>
          <p:txBody>
            <a:bodyPr/>
            <a:lstStyle/>
            <a:p>
              <a:endParaRPr lang="en-US"/>
            </a:p>
          </p:txBody>
        </p:sp>
        <p:sp>
          <p:nvSpPr>
            <p:cNvPr id="384138" name="Line 138"/>
            <p:cNvSpPr>
              <a:spLocks noChangeShapeType="1"/>
            </p:cNvSpPr>
            <p:nvPr/>
          </p:nvSpPr>
          <p:spPr bwMode="auto">
            <a:xfrm>
              <a:off x="1254" y="1968"/>
              <a:ext cx="1217" cy="1"/>
            </a:xfrm>
            <a:prstGeom prst="line">
              <a:avLst/>
            </a:prstGeom>
            <a:noFill/>
            <a:ln w="0">
              <a:solidFill>
                <a:srgbClr val="000000"/>
              </a:solidFill>
              <a:round/>
              <a:headEnd/>
              <a:tailEnd/>
            </a:ln>
          </p:spPr>
          <p:txBody>
            <a:bodyPr/>
            <a:lstStyle/>
            <a:p>
              <a:endParaRPr lang="en-US"/>
            </a:p>
          </p:txBody>
        </p:sp>
        <p:sp>
          <p:nvSpPr>
            <p:cNvPr id="384139" name="Rectangle 139"/>
            <p:cNvSpPr>
              <a:spLocks noChangeArrowheads="1"/>
            </p:cNvSpPr>
            <p:nvPr/>
          </p:nvSpPr>
          <p:spPr bwMode="auto">
            <a:xfrm>
              <a:off x="2471" y="1968"/>
              <a:ext cx="6" cy="5"/>
            </a:xfrm>
            <a:prstGeom prst="rect">
              <a:avLst/>
            </a:prstGeom>
            <a:solidFill>
              <a:srgbClr val="000000"/>
            </a:solidFill>
            <a:ln w="9525">
              <a:noFill/>
              <a:miter lim="800000"/>
              <a:headEnd/>
              <a:tailEnd/>
            </a:ln>
          </p:spPr>
          <p:txBody>
            <a:bodyPr/>
            <a:lstStyle/>
            <a:p>
              <a:endParaRPr lang="en-US"/>
            </a:p>
          </p:txBody>
        </p:sp>
        <p:sp>
          <p:nvSpPr>
            <p:cNvPr id="384140" name="Line 140"/>
            <p:cNvSpPr>
              <a:spLocks noChangeShapeType="1"/>
            </p:cNvSpPr>
            <p:nvPr/>
          </p:nvSpPr>
          <p:spPr bwMode="auto">
            <a:xfrm>
              <a:off x="2471" y="1968"/>
              <a:ext cx="6" cy="1"/>
            </a:xfrm>
            <a:prstGeom prst="line">
              <a:avLst/>
            </a:prstGeom>
            <a:noFill/>
            <a:ln w="0">
              <a:solidFill>
                <a:srgbClr val="000000"/>
              </a:solidFill>
              <a:round/>
              <a:headEnd/>
              <a:tailEnd/>
            </a:ln>
          </p:spPr>
          <p:txBody>
            <a:bodyPr/>
            <a:lstStyle/>
            <a:p>
              <a:endParaRPr lang="en-US"/>
            </a:p>
          </p:txBody>
        </p:sp>
        <p:sp>
          <p:nvSpPr>
            <p:cNvPr id="384141" name="Line 141"/>
            <p:cNvSpPr>
              <a:spLocks noChangeShapeType="1"/>
            </p:cNvSpPr>
            <p:nvPr/>
          </p:nvSpPr>
          <p:spPr bwMode="auto">
            <a:xfrm>
              <a:off x="2471" y="1968"/>
              <a:ext cx="1" cy="5"/>
            </a:xfrm>
            <a:prstGeom prst="line">
              <a:avLst/>
            </a:prstGeom>
            <a:noFill/>
            <a:ln w="0">
              <a:solidFill>
                <a:srgbClr val="000000"/>
              </a:solidFill>
              <a:round/>
              <a:headEnd/>
              <a:tailEnd/>
            </a:ln>
          </p:spPr>
          <p:txBody>
            <a:bodyPr/>
            <a:lstStyle/>
            <a:p>
              <a:endParaRPr lang="en-US"/>
            </a:p>
          </p:txBody>
        </p:sp>
        <p:sp>
          <p:nvSpPr>
            <p:cNvPr id="384142" name="Rectangle 142"/>
            <p:cNvSpPr>
              <a:spLocks noChangeArrowheads="1"/>
            </p:cNvSpPr>
            <p:nvPr/>
          </p:nvSpPr>
          <p:spPr bwMode="auto">
            <a:xfrm>
              <a:off x="2477" y="1968"/>
              <a:ext cx="1038" cy="5"/>
            </a:xfrm>
            <a:prstGeom prst="rect">
              <a:avLst/>
            </a:prstGeom>
            <a:solidFill>
              <a:srgbClr val="000000"/>
            </a:solidFill>
            <a:ln w="9525">
              <a:noFill/>
              <a:miter lim="800000"/>
              <a:headEnd/>
              <a:tailEnd/>
            </a:ln>
          </p:spPr>
          <p:txBody>
            <a:bodyPr/>
            <a:lstStyle/>
            <a:p>
              <a:endParaRPr lang="en-US"/>
            </a:p>
          </p:txBody>
        </p:sp>
        <p:sp>
          <p:nvSpPr>
            <p:cNvPr id="384143" name="Line 143"/>
            <p:cNvSpPr>
              <a:spLocks noChangeShapeType="1"/>
            </p:cNvSpPr>
            <p:nvPr/>
          </p:nvSpPr>
          <p:spPr bwMode="auto">
            <a:xfrm>
              <a:off x="2477" y="1968"/>
              <a:ext cx="1038" cy="1"/>
            </a:xfrm>
            <a:prstGeom prst="line">
              <a:avLst/>
            </a:prstGeom>
            <a:noFill/>
            <a:ln w="0">
              <a:solidFill>
                <a:srgbClr val="000000"/>
              </a:solidFill>
              <a:round/>
              <a:headEnd/>
              <a:tailEnd/>
            </a:ln>
          </p:spPr>
          <p:txBody>
            <a:bodyPr/>
            <a:lstStyle/>
            <a:p>
              <a:endParaRPr lang="en-US"/>
            </a:p>
          </p:txBody>
        </p:sp>
        <p:sp>
          <p:nvSpPr>
            <p:cNvPr id="384144" name="Rectangle 144"/>
            <p:cNvSpPr>
              <a:spLocks noChangeArrowheads="1"/>
            </p:cNvSpPr>
            <p:nvPr/>
          </p:nvSpPr>
          <p:spPr bwMode="auto">
            <a:xfrm>
              <a:off x="3515" y="1968"/>
              <a:ext cx="6" cy="5"/>
            </a:xfrm>
            <a:prstGeom prst="rect">
              <a:avLst/>
            </a:prstGeom>
            <a:solidFill>
              <a:srgbClr val="000000"/>
            </a:solidFill>
            <a:ln w="9525">
              <a:noFill/>
              <a:miter lim="800000"/>
              <a:headEnd/>
              <a:tailEnd/>
            </a:ln>
          </p:spPr>
          <p:txBody>
            <a:bodyPr/>
            <a:lstStyle/>
            <a:p>
              <a:endParaRPr lang="en-US"/>
            </a:p>
          </p:txBody>
        </p:sp>
        <p:sp>
          <p:nvSpPr>
            <p:cNvPr id="384145" name="Line 145"/>
            <p:cNvSpPr>
              <a:spLocks noChangeShapeType="1"/>
            </p:cNvSpPr>
            <p:nvPr/>
          </p:nvSpPr>
          <p:spPr bwMode="auto">
            <a:xfrm>
              <a:off x="3515" y="1968"/>
              <a:ext cx="6" cy="1"/>
            </a:xfrm>
            <a:prstGeom prst="line">
              <a:avLst/>
            </a:prstGeom>
            <a:noFill/>
            <a:ln w="0">
              <a:solidFill>
                <a:srgbClr val="000000"/>
              </a:solidFill>
              <a:round/>
              <a:headEnd/>
              <a:tailEnd/>
            </a:ln>
          </p:spPr>
          <p:txBody>
            <a:bodyPr/>
            <a:lstStyle/>
            <a:p>
              <a:endParaRPr lang="en-US"/>
            </a:p>
          </p:txBody>
        </p:sp>
        <p:sp>
          <p:nvSpPr>
            <p:cNvPr id="384146" name="Line 146"/>
            <p:cNvSpPr>
              <a:spLocks noChangeShapeType="1"/>
            </p:cNvSpPr>
            <p:nvPr/>
          </p:nvSpPr>
          <p:spPr bwMode="auto">
            <a:xfrm>
              <a:off x="3515" y="1968"/>
              <a:ext cx="1" cy="5"/>
            </a:xfrm>
            <a:prstGeom prst="line">
              <a:avLst/>
            </a:prstGeom>
            <a:noFill/>
            <a:ln w="0">
              <a:solidFill>
                <a:srgbClr val="000000"/>
              </a:solidFill>
              <a:round/>
              <a:headEnd/>
              <a:tailEnd/>
            </a:ln>
          </p:spPr>
          <p:txBody>
            <a:bodyPr/>
            <a:lstStyle/>
            <a:p>
              <a:endParaRPr lang="en-US"/>
            </a:p>
          </p:txBody>
        </p:sp>
        <p:sp>
          <p:nvSpPr>
            <p:cNvPr id="384147" name="Rectangle 147"/>
            <p:cNvSpPr>
              <a:spLocks noChangeArrowheads="1"/>
            </p:cNvSpPr>
            <p:nvPr/>
          </p:nvSpPr>
          <p:spPr bwMode="auto">
            <a:xfrm>
              <a:off x="3521" y="1968"/>
              <a:ext cx="1247" cy="5"/>
            </a:xfrm>
            <a:prstGeom prst="rect">
              <a:avLst/>
            </a:prstGeom>
            <a:solidFill>
              <a:srgbClr val="000000"/>
            </a:solidFill>
            <a:ln w="9525">
              <a:noFill/>
              <a:miter lim="800000"/>
              <a:headEnd/>
              <a:tailEnd/>
            </a:ln>
          </p:spPr>
          <p:txBody>
            <a:bodyPr/>
            <a:lstStyle/>
            <a:p>
              <a:endParaRPr lang="en-US"/>
            </a:p>
          </p:txBody>
        </p:sp>
        <p:sp>
          <p:nvSpPr>
            <p:cNvPr id="384148" name="Line 148"/>
            <p:cNvSpPr>
              <a:spLocks noChangeShapeType="1"/>
            </p:cNvSpPr>
            <p:nvPr/>
          </p:nvSpPr>
          <p:spPr bwMode="auto">
            <a:xfrm>
              <a:off x="3521" y="1968"/>
              <a:ext cx="1247" cy="1"/>
            </a:xfrm>
            <a:prstGeom prst="line">
              <a:avLst/>
            </a:prstGeom>
            <a:noFill/>
            <a:ln w="0">
              <a:solidFill>
                <a:srgbClr val="000000"/>
              </a:solidFill>
              <a:round/>
              <a:headEnd/>
              <a:tailEnd/>
            </a:ln>
          </p:spPr>
          <p:txBody>
            <a:bodyPr/>
            <a:lstStyle/>
            <a:p>
              <a:endParaRPr lang="en-US"/>
            </a:p>
          </p:txBody>
        </p:sp>
        <p:sp>
          <p:nvSpPr>
            <p:cNvPr id="384149" name="Rectangle 149"/>
            <p:cNvSpPr>
              <a:spLocks noChangeArrowheads="1"/>
            </p:cNvSpPr>
            <p:nvPr/>
          </p:nvSpPr>
          <p:spPr bwMode="auto">
            <a:xfrm>
              <a:off x="4768" y="1968"/>
              <a:ext cx="17" cy="5"/>
            </a:xfrm>
            <a:prstGeom prst="rect">
              <a:avLst/>
            </a:prstGeom>
            <a:solidFill>
              <a:srgbClr val="000000"/>
            </a:solidFill>
            <a:ln w="9525">
              <a:noFill/>
              <a:miter lim="800000"/>
              <a:headEnd/>
              <a:tailEnd/>
            </a:ln>
          </p:spPr>
          <p:txBody>
            <a:bodyPr/>
            <a:lstStyle/>
            <a:p>
              <a:endParaRPr lang="en-US"/>
            </a:p>
          </p:txBody>
        </p:sp>
        <p:sp>
          <p:nvSpPr>
            <p:cNvPr id="384150" name="Line 150"/>
            <p:cNvSpPr>
              <a:spLocks noChangeShapeType="1"/>
            </p:cNvSpPr>
            <p:nvPr/>
          </p:nvSpPr>
          <p:spPr bwMode="auto">
            <a:xfrm>
              <a:off x="4768" y="1968"/>
              <a:ext cx="17" cy="1"/>
            </a:xfrm>
            <a:prstGeom prst="line">
              <a:avLst/>
            </a:prstGeom>
            <a:noFill/>
            <a:ln w="0">
              <a:solidFill>
                <a:srgbClr val="000000"/>
              </a:solidFill>
              <a:round/>
              <a:headEnd/>
              <a:tailEnd/>
            </a:ln>
          </p:spPr>
          <p:txBody>
            <a:bodyPr/>
            <a:lstStyle/>
            <a:p>
              <a:endParaRPr lang="en-US"/>
            </a:p>
          </p:txBody>
        </p:sp>
        <p:sp>
          <p:nvSpPr>
            <p:cNvPr id="384151" name="Rectangle 151"/>
            <p:cNvSpPr>
              <a:spLocks noChangeArrowheads="1"/>
            </p:cNvSpPr>
            <p:nvPr/>
          </p:nvSpPr>
          <p:spPr bwMode="auto">
            <a:xfrm>
              <a:off x="394" y="1973"/>
              <a:ext cx="17" cy="287"/>
            </a:xfrm>
            <a:prstGeom prst="rect">
              <a:avLst/>
            </a:prstGeom>
            <a:solidFill>
              <a:srgbClr val="000000"/>
            </a:solidFill>
            <a:ln w="9525">
              <a:noFill/>
              <a:miter lim="800000"/>
              <a:headEnd/>
              <a:tailEnd/>
            </a:ln>
          </p:spPr>
          <p:txBody>
            <a:bodyPr/>
            <a:lstStyle/>
            <a:p>
              <a:endParaRPr lang="en-US"/>
            </a:p>
          </p:txBody>
        </p:sp>
        <p:sp>
          <p:nvSpPr>
            <p:cNvPr id="384152" name="Line 152"/>
            <p:cNvSpPr>
              <a:spLocks noChangeShapeType="1"/>
            </p:cNvSpPr>
            <p:nvPr/>
          </p:nvSpPr>
          <p:spPr bwMode="auto">
            <a:xfrm>
              <a:off x="394" y="1973"/>
              <a:ext cx="1" cy="287"/>
            </a:xfrm>
            <a:prstGeom prst="line">
              <a:avLst/>
            </a:prstGeom>
            <a:noFill/>
            <a:ln w="0">
              <a:solidFill>
                <a:srgbClr val="000000"/>
              </a:solidFill>
              <a:round/>
              <a:headEnd/>
              <a:tailEnd/>
            </a:ln>
          </p:spPr>
          <p:txBody>
            <a:bodyPr/>
            <a:lstStyle/>
            <a:p>
              <a:endParaRPr lang="en-US"/>
            </a:p>
          </p:txBody>
        </p:sp>
        <p:sp>
          <p:nvSpPr>
            <p:cNvPr id="384153" name="Rectangle 153"/>
            <p:cNvSpPr>
              <a:spLocks noChangeArrowheads="1"/>
            </p:cNvSpPr>
            <p:nvPr/>
          </p:nvSpPr>
          <p:spPr bwMode="auto">
            <a:xfrm>
              <a:off x="1248" y="1973"/>
              <a:ext cx="6" cy="287"/>
            </a:xfrm>
            <a:prstGeom prst="rect">
              <a:avLst/>
            </a:prstGeom>
            <a:solidFill>
              <a:srgbClr val="000000"/>
            </a:solidFill>
            <a:ln w="9525">
              <a:noFill/>
              <a:miter lim="800000"/>
              <a:headEnd/>
              <a:tailEnd/>
            </a:ln>
          </p:spPr>
          <p:txBody>
            <a:bodyPr/>
            <a:lstStyle/>
            <a:p>
              <a:endParaRPr lang="en-US"/>
            </a:p>
          </p:txBody>
        </p:sp>
        <p:sp>
          <p:nvSpPr>
            <p:cNvPr id="384154" name="Line 154"/>
            <p:cNvSpPr>
              <a:spLocks noChangeShapeType="1"/>
            </p:cNvSpPr>
            <p:nvPr/>
          </p:nvSpPr>
          <p:spPr bwMode="auto">
            <a:xfrm>
              <a:off x="1248" y="1973"/>
              <a:ext cx="1" cy="287"/>
            </a:xfrm>
            <a:prstGeom prst="line">
              <a:avLst/>
            </a:prstGeom>
            <a:noFill/>
            <a:ln w="0">
              <a:solidFill>
                <a:srgbClr val="000000"/>
              </a:solidFill>
              <a:round/>
              <a:headEnd/>
              <a:tailEnd/>
            </a:ln>
          </p:spPr>
          <p:txBody>
            <a:bodyPr/>
            <a:lstStyle/>
            <a:p>
              <a:endParaRPr lang="en-US"/>
            </a:p>
          </p:txBody>
        </p:sp>
        <p:sp>
          <p:nvSpPr>
            <p:cNvPr id="384155" name="Rectangle 155"/>
            <p:cNvSpPr>
              <a:spLocks noChangeArrowheads="1"/>
            </p:cNvSpPr>
            <p:nvPr/>
          </p:nvSpPr>
          <p:spPr bwMode="auto">
            <a:xfrm>
              <a:off x="2471" y="1973"/>
              <a:ext cx="6" cy="287"/>
            </a:xfrm>
            <a:prstGeom prst="rect">
              <a:avLst/>
            </a:prstGeom>
            <a:solidFill>
              <a:srgbClr val="000000"/>
            </a:solidFill>
            <a:ln w="9525">
              <a:noFill/>
              <a:miter lim="800000"/>
              <a:headEnd/>
              <a:tailEnd/>
            </a:ln>
          </p:spPr>
          <p:txBody>
            <a:bodyPr/>
            <a:lstStyle/>
            <a:p>
              <a:endParaRPr lang="en-US"/>
            </a:p>
          </p:txBody>
        </p:sp>
        <p:sp>
          <p:nvSpPr>
            <p:cNvPr id="384156" name="Line 156"/>
            <p:cNvSpPr>
              <a:spLocks noChangeShapeType="1"/>
            </p:cNvSpPr>
            <p:nvPr/>
          </p:nvSpPr>
          <p:spPr bwMode="auto">
            <a:xfrm>
              <a:off x="2471" y="1973"/>
              <a:ext cx="1" cy="287"/>
            </a:xfrm>
            <a:prstGeom prst="line">
              <a:avLst/>
            </a:prstGeom>
            <a:noFill/>
            <a:ln w="0">
              <a:solidFill>
                <a:srgbClr val="000000"/>
              </a:solidFill>
              <a:round/>
              <a:headEnd/>
              <a:tailEnd/>
            </a:ln>
          </p:spPr>
          <p:txBody>
            <a:bodyPr/>
            <a:lstStyle/>
            <a:p>
              <a:endParaRPr lang="en-US"/>
            </a:p>
          </p:txBody>
        </p:sp>
        <p:sp>
          <p:nvSpPr>
            <p:cNvPr id="384157" name="Rectangle 157"/>
            <p:cNvSpPr>
              <a:spLocks noChangeArrowheads="1"/>
            </p:cNvSpPr>
            <p:nvPr/>
          </p:nvSpPr>
          <p:spPr bwMode="auto">
            <a:xfrm>
              <a:off x="3515" y="1973"/>
              <a:ext cx="6" cy="287"/>
            </a:xfrm>
            <a:prstGeom prst="rect">
              <a:avLst/>
            </a:prstGeom>
            <a:solidFill>
              <a:srgbClr val="000000"/>
            </a:solidFill>
            <a:ln w="9525">
              <a:noFill/>
              <a:miter lim="800000"/>
              <a:headEnd/>
              <a:tailEnd/>
            </a:ln>
          </p:spPr>
          <p:txBody>
            <a:bodyPr/>
            <a:lstStyle/>
            <a:p>
              <a:endParaRPr lang="en-US"/>
            </a:p>
          </p:txBody>
        </p:sp>
        <p:sp>
          <p:nvSpPr>
            <p:cNvPr id="384158" name="Line 158"/>
            <p:cNvSpPr>
              <a:spLocks noChangeShapeType="1"/>
            </p:cNvSpPr>
            <p:nvPr/>
          </p:nvSpPr>
          <p:spPr bwMode="auto">
            <a:xfrm>
              <a:off x="3515" y="1973"/>
              <a:ext cx="1" cy="287"/>
            </a:xfrm>
            <a:prstGeom prst="line">
              <a:avLst/>
            </a:prstGeom>
            <a:noFill/>
            <a:ln w="0">
              <a:solidFill>
                <a:srgbClr val="000000"/>
              </a:solidFill>
              <a:round/>
              <a:headEnd/>
              <a:tailEnd/>
            </a:ln>
          </p:spPr>
          <p:txBody>
            <a:bodyPr/>
            <a:lstStyle/>
            <a:p>
              <a:endParaRPr lang="en-US"/>
            </a:p>
          </p:txBody>
        </p:sp>
        <p:sp>
          <p:nvSpPr>
            <p:cNvPr id="384159" name="Rectangle 159"/>
            <p:cNvSpPr>
              <a:spLocks noChangeArrowheads="1"/>
            </p:cNvSpPr>
            <p:nvPr/>
          </p:nvSpPr>
          <p:spPr bwMode="auto">
            <a:xfrm>
              <a:off x="4768" y="1973"/>
              <a:ext cx="17" cy="287"/>
            </a:xfrm>
            <a:prstGeom prst="rect">
              <a:avLst/>
            </a:prstGeom>
            <a:solidFill>
              <a:srgbClr val="000000"/>
            </a:solidFill>
            <a:ln w="9525">
              <a:noFill/>
              <a:miter lim="800000"/>
              <a:headEnd/>
              <a:tailEnd/>
            </a:ln>
          </p:spPr>
          <p:txBody>
            <a:bodyPr/>
            <a:lstStyle/>
            <a:p>
              <a:endParaRPr lang="en-US"/>
            </a:p>
          </p:txBody>
        </p:sp>
        <p:sp>
          <p:nvSpPr>
            <p:cNvPr id="384160" name="Line 160"/>
            <p:cNvSpPr>
              <a:spLocks noChangeShapeType="1"/>
            </p:cNvSpPr>
            <p:nvPr/>
          </p:nvSpPr>
          <p:spPr bwMode="auto">
            <a:xfrm>
              <a:off x="4768" y="1973"/>
              <a:ext cx="1" cy="287"/>
            </a:xfrm>
            <a:prstGeom prst="line">
              <a:avLst/>
            </a:prstGeom>
            <a:noFill/>
            <a:ln w="0">
              <a:solidFill>
                <a:srgbClr val="000000"/>
              </a:solidFill>
              <a:round/>
              <a:headEnd/>
              <a:tailEnd/>
            </a:ln>
          </p:spPr>
          <p:txBody>
            <a:bodyPr/>
            <a:lstStyle/>
            <a:p>
              <a:endParaRPr lang="en-US"/>
            </a:p>
          </p:txBody>
        </p:sp>
        <p:sp>
          <p:nvSpPr>
            <p:cNvPr id="384161" name="Rectangle 161"/>
            <p:cNvSpPr>
              <a:spLocks noChangeArrowheads="1"/>
            </p:cNvSpPr>
            <p:nvPr/>
          </p:nvSpPr>
          <p:spPr bwMode="auto">
            <a:xfrm>
              <a:off x="411" y="2266"/>
              <a:ext cx="837" cy="266"/>
            </a:xfrm>
            <a:prstGeom prst="rect">
              <a:avLst/>
            </a:prstGeom>
            <a:solidFill>
              <a:srgbClr val="FFFFFF"/>
            </a:solidFill>
            <a:ln w="9525">
              <a:noFill/>
              <a:miter lim="800000"/>
              <a:headEnd/>
              <a:tailEnd/>
            </a:ln>
          </p:spPr>
          <p:txBody>
            <a:bodyPr/>
            <a:lstStyle/>
            <a:p>
              <a:endParaRPr lang="en-US"/>
            </a:p>
          </p:txBody>
        </p:sp>
        <p:sp>
          <p:nvSpPr>
            <p:cNvPr id="384162" name="Rectangle 162"/>
            <p:cNvSpPr>
              <a:spLocks noChangeArrowheads="1"/>
            </p:cNvSpPr>
            <p:nvPr/>
          </p:nvSpPr>
          <p:spPr bwMode="auto">
            <a:xfrm>
              <a:off x="615" y="2269"/>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3</a:t>
              </a:r>
              <a:endParaRPr lang="en-US" dirty="0"/>
            </a:p>
          </p:txBody>
        </p:sp>
        <p:sp>
          <p:nvSpPr>
            <p:cNvPr id="384163" name="Rectangle 163"/>
            <p:cNvSpPr>
              <a:spLocks noChangeArrowheads="1"/>
            </p:cNvSpPr>
            <p:nvPr/>
          </p:nvSpPr>
          <p:spPr bwMode="auto">
            <a:xfrm>
              <a:off x="1254" y="2266"/>
              <a:ext cx="1217" cy="266"/>
            </a:xfrm>
            <a:prstGeom prst="rect">
              <a:avLst/>
            </a:prstGeom>
            <a:solidFill>
              <a:srgbClr val="FFFFFF"/>
            </a:solidFill>
            <a:ln w="9525">
              <a:noFill/>
              <a:miter lim="800000"/>
              <a:headEnd/>
              <a:tailEnd/>
            </a:ln>
          </p:spPr>
          <p:txBody>
            <a:bodyPr/>
            <a:lstStyle/>
            <a:p>
              <a:endParaRPr lang="en-US"/>
            </a:p>
          </p:txBody>
        </p:sp>
        <p:sp>
          <p:nvSpPr>
            <p:cNvPr id="384164" name="Rectangle 164"/>
            <p:cNvSpPr>
              <a:spLocks noChangeArrowheads="1"/>
            </p:cNvSpPr>
            <p:nvPr/>
          </p:nvSpPr>
          <p:spPr bwMode="auto">
            <a:xfrm>
              <a:off x="1582" y="2269"/>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5</a:t>
              </a:r>
              <a:endParaRPr lang="en-US" dirty="0"/>
            </a:p>
          </p:txBody>
        </p:sp>
        <p:sp>
          <p:nvSpPr>
            <p:cNvPr id="384165" name="Rectangle 165"/>
            <p:cNvSpPr>
              <a:spLocks noChangeArrowheads="1"/>
            </p:cNvSpPr>
            <p:nvPr/>
          </p:nvSpPr>
          <p:spPr bwMode="auto">
            <a:xfrm>
              <a:off x="2477" y="2266"/>
              <a:ext cx="1038" cy="266"/>
            </a:xfrm>
            <a:prstGeom prst="rect">
              <a:avLst/>
            </a:prstGeom>
            <a:solidFill>
              <a:srgbClr val="FFFFFF"/>
            </a:solidFill>
            <a:ln w="9525">
              <a:noFill/>
              <a:miter lim="800000"/>
              <a:headEnd/>
              <a:tailEnd/>
            </a:ln>
          </p:spPr>
          <p:txBody>
            <a:bodyPr/>
            <a:lstStyle/>
            <a:p>
              <a:endParaRPr lang="en-US"/>
            </a:p>
          </p:txBody>
        </p:sp>
        <p:sp>
          <p:nvSpPr>
            <p:cNvPr id="384166" name="Rectangle 166"/>
            <p:cNvSpPr>
              <a:spLocks noChangeArrowheads="1"/>
            </p:cNvSpPr>
            <p:nvPr/>
          </p:nvSpPr>
          <p:spPr bwMode="auto">
            <a:xfrm>
              <a:off x="2864" y="2269"/>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384167" name="Rectangle 167"/>
            <p:cNvSpPr>
              <a:spLocks noChangeArrowheads="1"/>
            </p:cNvSpPr>
            <p:nvPr/>
          </p:nvSpPr>
          <p:spPr bwMode="auto">
            <a:xfrm>
              <a:off x="3521" y="2266"/>
              <a:ext cx="1247" cy="266"/>
            </a:xfrm>
            <a:prstGeom prst="rect">
              <a:avLst/>
            </a:prstGeom>
            <a:solidFill>
              <a:srgbClr val="FFFFFF"/>
            </a:solidFill>
            <a:ln w="9525">
              <a:noFill/>
              <a:miter lim="800000"/>
              <a:headEnd/>
              <a:tailEnd/>
            </a:ln>
          </p:spPr>
          <p:txBody>
            <a:bodyPr/>
            <a:lstStyle/>
            <a:p>
              <a:endParaRPr lang="en-US"/>
            </a:p>
          </p:txBody>
        </p:sp>
        <p:sp>
          <p:nvSpPr>
            <p:cNvPr id="384168" name="Rectangle 168"/>
            <p:cNvSpPr>
              <a:spLocks noChangeArrowheads="1"/>
            </p:cNvSpPr>
            <p:nvPr/>
          </p:nvSpPr>
          <p:spPr bwMode="auto">
            <a:xfrm>
              <a:off x="4015" y="2269"/>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384169" name="Rectangle 169"/>
            <p:cNvSpPr>
              <a:spLocks noChangeArrowheads="1"/>
            </p:cNvSpPr>
            <p:nvPr/>
          </p:nvSpPr>
          <p:spPr bwMode="auto">
            <a:xfrm>
              <a:off x="394" y="2260"/>
              <a:ext cx="17" cy="6"/>
            </a:xfrm>
            <a:prstGeom prst="rect">
              <a:avLst/>
            </a:prstGeom>
            <a:solidFill>
              <a:srgbClr val="000000"/>
            </a:solidFill>
            <a:ln w="9525">
              <a:noFill/>
              <a:miter lim="800000"/>
              <a:headEnd/>
              <a:tailEnd/>
            </a:ln>
          </p:spPr>
          <p:txBody>
            <a:bodyPr/>
            <a:lstStyle/>
            <a:p>
              <a:endParaRPr lang="en-US"/>
            </a:p>
          </p:txBody>
        </p:sp>
        <p:sp>
          <p:nvSpPr>
            <p:cNvPr id="384170" name="Line 170"/>
            <p:cNvSpPr>
              <a:spLocks noChangeShapeType="1"/>
            </p:cNvSpPr>
            <p:nvPr/>
          </p:nvSpPr>
          <p:spPr bwMode="auto">
            <a:xfrm>
              <a:off x="394" y="2260"/>
              <a:ext cx="17" cy="1"/>
            </a:xfrm>
            <a:prstGeom prst="line">
              <a:avLst/>
            </a:prstGeom>
            <a:noFill/>
            <a:ln w="0">
              <a:solidFill>
                <a:srgbClr val="000000"/>
              </a:solidFill>
              <a:round/>
              <a:headEnd/>
              <a:tailEnd/>
            </a:ln>
          </p:spPr>
          <p:txBody>
            <a:bodyPr/>
            <a:lstStyle/>
            <a:p>
              <a:endParaRPr lang="en-US"/>
            </a:p>
          </p:txBody>
        </p:sp>
        <p:sp>
          <p:nvSpPr>
            <p:cNvPr id="384171" name="Rectangle 171"/>
            <p:cNvSpPr>
              <a:spLocks noChangeArrowheads="1"/>
            </p:cNvSpPr>
            <p:nvPr/>
          </p:nvSpPr>
          <p:spPr bwMode="auto">
            <a:xfrm>
              <a:off x="411" y="2260"/>
              <a:ext cx="837" cy="6"/>
            </a:xfrm>
            <a:prstGeom prst="rect">
              <a:avLst/>
            </a:prstGeom>
            <a:solidFill>
              <a:srgbClr val="000000"/>
            </a:solidFill>
            <a:ln w="9525">
              <a:noFill/>
              <a:miter lim="800000"/>
              <a:headEnd/>
              <a:tailEnd/>
            </a:ln>
          </p:spPr>
          <p:txBody>
            <a:bodyPr/>
            <a:lstStyle/>
            <a:p>
              <a:endParaRPr lang="en-US"/>
            </a:p>
          </p:txBody>
        </p:sp>
        <p:sp>
          <p:nvSpPr>
            <p:cNvPr id="384172" name="Line 172"/>
            <p:cNvSpPr>
              <a:spLocks noChangeShapeType="1"/>
            </p:cNvSpPr>
            <p:nvPr/>
          </p:nvSpPr>
          <p:spPr bwMode="auto">
            <a:xfrm>
              <a:off x="411" y="2260"/>
              <a:ext cx="837" cy="1"/>
            </a:xfrm>
            <a:prstGeom prst="line">
              <a:avLst/>
            </a:prstGeom>
            <a:noFill/>
            <a:ln w="0">
              <a:solidFill>
                <a:srgbClr val="000000"/>
              </a:solidFill>
              <a:round/>
              <a:headEnd/>
              <a:tailEnd/>
            </a:ln>
          </p:spPr>
          <p:txBody>
            <a:bodyPr/>
            <a:lstStyle/>
            <a:p>
              <a:endParaRPr lang="en-US"/>
            </a:p>
          </p:txBody>
        </p:sp>
        <p:sp>
          <p:nvSpPr>
            <p:cNvPr id="384173" name="Rectangle 173"/>
            <p:cNvSpPr>
              <a:spLocks noChangeArrowheads="1"/>
            </p:cNvSpPr>
            <p:nvPr/>
          </p:nvSpPr>
          <p:spPr bwMode="auto">
            <a:xfrm>
              <a:off x="1248" y="2260"/>
              <a:ext cx="6" cy="6"/>
            </a:xfrm>
            <a:prstGeom prst="rect">
              <a:avLst/>
            </a:prstGeom>
            <a:solidFill>
              <a:srgbClr val="000000"/>
            </a:solidFill>
            <a:ln w="9525">
              <a:noFill/>
              <a:miter lim="800000"/>
              <a:headEnd/>
              <a:tailEnd/>
            </a:ln>
          </p:spPr>
          <p:txBody>
            <a:bodyPr/>
            <a:lstStyle/>
            <a:p>
              <a:endParaRPr lang="en-US"/>
            </a:p>
          </p:txBody>
        </p:sp>
        <p:sp>
          <p:nvSpPr>
            <p:cNvPr id="384174" name="Line 174"/>
            <p:cNvSpPr>
              <a:spLocks noChangeShapeType="1"/>
            </p:cNvSpPr>
            <p:nvPr/>
          </p:nvSpPr>
          <p:spPr bwMode="auto">
            <a:xfrm>
              <a:off x="1248" y="2260"/>
              <a:ext cx="6" cy="1"/>
            </a:xfrm>
            <a:prstGeom prst="line">
              <a:avLst/>
            </a:prstGeom>
            <a:noFill/>
            <a:ln w="0">
              <a:solidFill>
                <a:srgbClr val="000000"/>
              </a:solidFill>
              <a:round/>
              <a:headEnd/>
              <a:tailEnd/>
            </a:ln>
          </p:spPr>
          <p:txBody>
            <a:bodyPr/>
            <a:lstStyle/>
            <a:p>
              <a:endParaRPr lang="en-US"/>
            </a:p>
          </p:txBody>
        </p:sp>
        <p:sp>
          <p:nvSpPr>
            <p:cNvPr id="384175" name="Line 175"/>
            <p:cNvSpPr>
              <a:spLocks noChangeShapeType="1"/>
            </p:cNvSpPr>
            <p:nvPr/>
          </p:nvSpPr>
          <p:spPr bwMode="auto">
            <a:xfrm>
              <a:off x="1248" y="2260"/>
              <a:ext cx="1" cy="6"/>
            </a:xfrm>
            <a:prstGeom prst="line">
              <a:avLst/>
            </a:prstGeom>
            <a:noFill/>
            <a:ln w="0">
              <a:solidFill>
                <a:srgbClr val="000000"/>
              </a:solidFill>
              <a:round/>
              <a:headEnd/>
              <a:tailEnd/>
            </a:ln>
          </p:spPr>
          <p:txBody>
            <a:bodyPr/>
            <a:lstStyle/>
            <a:p>
              <a:endParaRPr lang="en-US"/>
            </a:p>
          </p:txBody>
        </p:sp>
        <p:sp>
          <p:nvSpPr>
            <p:cNvPr id="384176" name="Rectangle 176"/>
            <p:cNvSpPr>
              <a:spLocks noChangeArrowheads="1"/>
            </p:cNvSpPr>
            <p:nvPr/>
          </p:nvSpPr>
          <p:spPr bwMode="auto">
            <a:xfrm>
              <a:off x="1254" y="2260"/>
              <a:ext cx="1217" cy="6"/>
            </a:xfrm>
            <a:prstGeom prst="rect">
              <a:avLst/>
            </a:prstGeom>
            <a:solidFill>
              <a:srgbClr val="000000"/>
            </a:solidFill>
            <a:ln w="9525">
              <a:noFill/>
              <a:miter lim="800000"/>
              <a:headEnd/>
              <a:tailEnd/>
            </a:ln>
          </p:spPr>
          <p:txBody>
            <a:bodyPr/>
            <a:lstStyle/>
            <a:p>
              <a:endParaRPr lang="en-US"/>
            </a:p>
          </p:txBody>
        </p:sp>
        <p:sp>
          <p:nvSpPr>
            <p:cNvPr id="384177" name="Line 177"/>
            <p:cNvSpPr>
              <a:spLocks noChangeShapeType="1"/>
            </p:cNvSpPr>
            <p:nvPr/>
          </p:nvSpPr>
          <p:spPr bwMode="auto">
            <a:xfrm>
              <a:off x="1254" y="2260"/>
              <a:ext cx="1217" cy="1"/>
            </a:xfrm>
            <a:prstGeom prst="line">
              <a:avLst/>
            </a:prstGeom>
            <a:noFill/>
            <a:ln w="0">
              <a:solidFill>
                <a:srgbClr val="000000"/>
              </a:solidFill>
              <a:round/>
              <a:headEnd/>
              <a:tailEnd/>
            </a:ln>
          </p:spPr>
          <p:txBody>
            <a:bodyPr/>
            <a:lstStyle/>
            <a:p>
              <a:endParaRPr lang="en-US"/>
            </a:p>
          </p:txBody>
        </p:sp>
        <p:sp>
          <p:nvSpPr>
            <p:cNvPr id="384178" name="Rectangle 178"/>
            <p:cNvSpPr>
              <a:spLocks noChangeArrowheads="1"/>
            </p:cNvSpPr>
            <p:nvPr/>
          </p:nvSpPr>
          <p:spPr bwMode="auto">
            <a:xfrm>
              <a:off x="2471" y="2260"/>
              <a:ext cx="6" cy="6"/>
            </a:xfrm>
            <a:prstGeom prst="rect">
              <a:avLst/>
            </a:prstGeom>
            <a:solidFill>
              <a:srgbClr val="000000"/>
            </a:solidFill>
            <a:ln w="9525">
              <a:noFill/>
              <a:miter lim="800000"/>
              <a:headEnd/>
              <a:tailEnd/>
            </a:ln>
          </p:spPr>
          <p:txBody>
            <a:bodyPr/>
            <a:lstStyle/>
            <a:p>
              <a:endParaRPr lang="en-US"/>
            </a:p>
          </p:txBody>
        </p:sp>
        <p:sp>
          <p:nvSpPr>
            <p:cNvPr id="384179" name="Line 179"/>
            <p:cNvSpPr>
              <a:spLocks noChangeShapeType="1"/>
            </p:cNvSpPr>
            <p:nvPr/>
          </p:nvSpPr>
          <p:spPr bwMode="auto">
            <a:xfrm>
              <a:off x="2471" y="2260"/>
              <a:ext cx="6" cy="1"/>
            </a:xfrm>
            <a:prstGeom prst="line">
              <a:avLst/>
            </a:prstGeom>
            <a:noFill/>
            <a:ln w="0">
              <a:solidFill>
                <a:srgbClr val="000000"/>
              </a:solidFill>
              <a:round/>
              <a:headEnd/>
              <a:tailEnd/>
            </a:ln>
          </p:spPr>
          <p:txBody>
            <a:bodyPr/>
            <a:lstStyle/>
            <a:p>
              <a:endParaRPr lang="en-US"/>
            </a:p>
          </p:txBody>
        </p:sp>
        <p:sp>
          <p:nvSpPr>
            <p:cNvPr id="384180" name="Line 180"/>
            <p:cNvSpPr>
              <a:spLocks noChangeShapeType="1"/>
            </p:cNvSpPr>
            <p:nvPr/>
          </p:nvSpPr>
          <p:spPr bwMode="auto">
            <a:xfrm>
              <a:off x="2471" y="2260"/>
              <a:ext cx="1" cy="6"/>
            </a:xfrm>
            <a:prstGeom prst="line">
              <a:avLst/>
            </a:prstGeom>
            <a:noFill/>
            <a:ln w="0">
              <a:solidFill>
                <a:srgbClr val="000000"/>
              </a:solidFill>
              <a:round/>
              <a:headEnd/>
              <a:tailEnd/>
            </a:ln>
          </p:spPr>
          <p:txBody>
            <a:bodyPr/>
            <a:lstStyle/>
            <a:p>
              <a:endParaRPr lang="en-US"/>
            </a:p>
          </p:txBody>
        </p:sp>
        <p:sp>
          <p:nvSpPr>
            <p:cNvPr id="384181" name="Rectangle 181"/>
            <p:cNvSpPr>
              <a:spLocks noChangeArrowheads="1"/>
            </p:cNvSpPr>
            <p:nvPr/>
          </p:nvSpPr>
          <p:spPr bwMode="auto">
            <a:xfrm>
              <a:off x="2477" y="2260"/>
              <a:ext cx="1038" cy="6"/>
            </a:xfrm>
            <a:prstGeom prst="rect">
              <a:avLst/>
            </a:prstGeom>
            <a:solidFill>
              <a:srgbClr val="000000"/>
            </a:solidFill>
            <a:ln w="9525">
              <a:noFill/>
              <a:miter lim="800000"/>
              <a:headEnd/>
              <a:tailEnd/>
            </a:ln>
          </p:spPr>
          <p:txBody>
            <a:bodyPr/>
            <a:lstStyle/>
            <a:p>
              <a:endParaRPr lang="en-US"/>
            </a:p>
          </p:txBody>
        </p:sp>
        <p:sp>
          <p:nvSpPr>
            <p:cNvPr id="384182" name="Line 182"/>
            <p:cNvSpPr>
              <a:spLocks noChangeShapeType="1"/>
            </p:cNvSpPr>
            <p:nvPr/>
          </p:nvSpPr>
          <p:spPr bwMode="auto">
            <a:xfrm>
              <a:off x="2477" y="2260"/>
              <a:ext cx="1038" cy="1"/>
            </a:xfrm>
            <a:prstGeom prst="line">
              <a:avLst/>
            </a:prstGeom>
            <a:noFill/>
            <a:ln w="0">
              <a:solidFill>
                <a:srgbClr val="000000"/>
              </a:solidFill>
              <a:round/>
              <a:headEnd/>
              <a:tailEnd/>
            </a:ln>
          </p:spPr>
          <p:txBody>
            <a:bodyPr/>
            <a:lstStyle/>
            <a:p>
              <a:endParaRPr lang="en-US"/>
            </a:p>
          </p:txBody>
        </p:sp>
        <p:sp>
          <p:nvSpPr>
            <p:cNvPr id="384183" name="Rectangle 183"/>
            <p:cNvSpPr>
              <a:spLocks noChangeArrowheads="1"/>
            </p:cNvSpPr>
            <p:nvPr/>
          </p:nvSpPr>
          <p:spPr bwMode="auto">
            <a:xfrm>
              <a:off x="3515" y="2260"/>
              <a:ext cx="6" cy="6"/>
            </a:xfrm>
            <a:prstGeom prst="rect">
              <a:avLst/>
            </a:prstGeom>
            <a:solidFill>
              <a:srgbClr val="000000"/>
            </a:solidFill>
            <a:ln w="9525">
              <a:noFill/>
              <a:miter lim="800000"/>
              <a:headEnd/>
              <a:tailEnd/>
            </a:ln>
          </p:spPr>
          <p:txBody>
            <a:bodyPr/>
            <a:lstStyle/>
            <a:p>
              <a:endParaRPr lang="en-US"/>
            </a:p>
          </p:txBody>
        </p:sp>
        <p:sp>
          <p:nvSpPr>
            <p:cNvPr id="384184" name="Line 184"/>
            <p:cNvSpPr>
              <a:spLocks noChangeShapeType="1"/>
            </p:cNvSpPr>
            <p:nvPr/>
          </p:nvSpPr>
          <p:spPr bwMode="auto">
            <a:xfrm>
              <a:off x="3515" y="2260"/>
              <a:ext cx="6" cy="1"/>
            </a:xfrm>
            <a:prstGeom prst="line">
              <a:avLst/>
            </a:prstGeom>
            <a:noFill/>
            <a:ln w="0">
              <a:solidFill>
                <a:srgbClr val="000000"/>
              </a:solidFill>
              <a:round/>
              <a:headEnd/>
              <a:tailEnd/>
            </a:ln>
          </p:spPr>
          <p:txBody>
            <a:bodyPr/>
            <a:lstStyle/>
            <a:p>
              <a:endParaRPr lang="en-US"/>
            </a:p>
          </p:txBody>
        </p:sp>
        <p:sp>
          <p:nvSpPr>
            <p:cNvPr id="384185" name="Line 185"/>
            <p:cNvSpPr>
              <a:spLocks noChangeShapeType="1"/>
            </p:cNvSpPr>
            <p:nvPr/>
          </p:nvSpPr>
          <p:spPr bwMode="auto">
            <a:xfrm>
              <a:off x="3515" y="2260"/>
              <a:ext cx="1" cy="6"/>
            </a:xfrm>
            <a:prstGeom prst="line">
              <a:avLst/>
            </a:prstGeom>
            <a:noFill/>
            <a:ln w="0">
              <a:solidFill>
                <a:srgbClr val="000000"/>
              </a:solidFill>
              <a:round/>
              <a:headEnd/>
              <a:tailEnd/>
            </a:ln>
          </p:spPr>
          <p:txBody>
            <a:bodyPr/>
            <a:lstStyle/>
            <a:p>
              <a:endParaRPr lang="en-US"/>
            </a:p>
          </p:txBody>
        </p:sp>
        <p:sp>
          <p:nvSpPr>
            <p:cNvPr id="384186" name="Rectangle 186"/>
            <p:cNvSpPr>
              <a:spLocks noChangeArrowheads="1"/>
            </p:cNvSpPr>
            <p:nvPr/>
          </p:nvSpPr>
          <p:spPr bwMode="auto">
            <a:xfrm>
              <a:off x="3521" y="2260"/>
              <a:ext cx="1247" cy="6"/>
            </a:xfrm>
            <a:prstGeom prst="rect">
              <a:avLst/>
            </a:prstGeom>
            <a:solidFill>
              <a:srgbClr val="000000"/>
            </a:solidFill>
            <a:ln w="9525">
              <a:noFill/>
              <a:miter lim="800000"/>
              <a:headEnd/>
              <a:tailEnd/>
            </a:ln>
          </p:spPr>
          <p:txBody>
            <a:bodyPr/>
            <a:lstStyle/>
            <a:p>
              <a:endParaRPr lang="en-US"/>
            </a:p>
          </p:txBody>
        </p:sp>
        <p:sp>
          <p:nvSpPr>
            <p:cNvPr id="384187" name="Line 187"/>
            <p:cNvSpPr>
              <a:spLocks noChangeShapeType="1"/>
            </p:cNvSpPr>
            <p:nvPr/>
          </p:nvSpPr>
          <p:spPr bwMode="auto">
            <a:xfrm>
              <a:off x="3521" y="2260"/>
              <a:ext cx="1247" cy="1"/>
            </a:xfrm>
            <a:prstGeom prst="line">
              <a:avLst/>
            </a:prstGeom>
            <a:noFill/>
            <a:ln w="0">
              <a:solidFill>
                <a:srgbClr val="000000"/>
              </a:solidFill>
              <a:round/>
              <a:headEnd/>
              <a:tailEnd/>
            </a:ln>
          </p:spPr>
          <p:txBody>
            <a:bodyPr/>
            <a:lstStyle/>
            <a:p>
              <a:endParaRPr lang="en-US"/>
            </a:p>
          </p:txBody>
        </p:sp>
        <p:sp>
          <p:nvSpPr>
            <p:cNvPr id="384188" name="Rectangle 188"/>
            <p:cNvSpPr>
              <a:spLocks noChangeArrowheads="1"/>
            </p:cNvSpPr>
            <p:nvPr/>
          </p:nvSpPr>
          <p:spPr bwMode="auto">
            <a:xfrm>
              <a:off x="4768" y="2260"/>
              <a:ext cx="17" cy="6"/>
            </a:xfrm>
            <a:prstGeom prst="rect">
              <a:avLst/>
            </a:prstGeom>
            <a:solidFill>
              <a:srgbClr val="000000"/>
            </a:solidFill>
            <a:ln w="9525">
              <a:noFill/>
              <a:miter lim="800000"/>
              <a:headEnd/>
              <a:tailEnd/>
            </a:ln>
          </p:spPr>
          <p:txBody>
            <a:bodyPr/>
            <a:lstStyle/>
            <a:p>
              <a:endParaRPr lang="en-US"/>
            </a:p>
          </p:txBody>
        </p:sp>
        <p:sp>
          <p:nvSpPr>
            <p:cNvPr id="384189" name="Line 189"/>
            <p:cNvSpPr>
              <a:spLocks noChangeShapeType="1"/>
            </p:cNvSpPr>
            <p:nvPr/>
          </p:nvSpPr>
          <p:spPr bwMode="auto">
            <a:xfrm>
              <a:off x="4768" y="2260"/>
              <a:ext cx="17" cy="1"/>
            </a:xfrm>
            <a:prstGeom prst="line">
              <a:avLst/>
            </a:prstGeom>
            <a:noFill/>
            <a:ln w="0">
              <a:solidFill>
                <a:srgbClr val="000000"/>
              </a:solidFill>
              <a:round/>
              <a:headEnd/>
              <a:tailEnd/>
            </a:ln>
          </p:spPr>
          <p:txBody>
            <a:bodyPr/>
            <a:lstStyle/>
            <a:p>
              <a:endParaRPr lang="en-US"/>
            </a:p>
          </p:txBody>
        </p:sp>
        <p:sp>
          <p:nvSpPr>
            <p:cNvPr id="384190" name="Rectangle 190"/>
            <p:cNvSpPr>
              <a:spLocks noChangeArrowheads="1"/>
            </p:cNvSpPr>
            <p:nvPr/>
          </p:nvSpPr>
          <p:spPr bwMode="auto">
            <a:xfrm>
              <a:off x="394" y="2266"/>
              <a:ext cx="17" cy="266"/>
            </a:xfrm>
            <a:prstGeom prst="rect">
              <a:avLst/>
            </a:prstGeom>
            <a:solidFill>
              <a:srgbClr val="000000"/>
            </a:solidFill>
            <a:ln w="9525">
              <a:noFill/>
              <a:miter lim="800000"/>
              <a:headEnd/>
              <a:tailEnd/>
            </a:ln>
          </p:spPr>
          <p:txBody>
            <a:bodyPr/>
            <a:lstStyle/>
            <a:p>
              <a:endParaRPr lang="en-US"/>
            </a:p>
          </p:txBody>
        </p:sp>
        <p:sp>
          <p:nvSpPr>
            <p:cNvPr id="384191" name="Line 191"/>
            <p:cNvSpPr>
              <a:spLocks noChangeShapeType="1"/>
            </p:cNvSpPr>
            <p:nvPr/>
          </p:nvSpPr>
          <p:spPr bwMode="auto">
            <a:xfrm>
              <a:off x="394" y="2266"/>
              <a:ext cx="1" cy="266"/>
            </a:xfrm>
            <a:prstGeom prst="line">
              <a:avLst/>
            </a:prstGeom>
            <a:noFill/>
            <a:ln w="0">
              <a:solidFill>
                <a:srgbClr val="000000"/>
              </a:solidFill>
              <a:round/>
              <a:headEnd/>
              <a:tailEnd/>
            </a:ln>
          </p:spPr>
          <p:txBody>
            <a:bodyPr/>
            <a:lstStyle/>
            <a:p>
              <a:endParaRPr lang="en-US"/>
            </a:p>
          </p:txBody>
        </p:sp>
        <p:sp>
          <p:nvSpPr>
            <p:cNvPr id="384192" name="Rectangle 192"/>
            <p:cNvSpPr>
              <a:spLocks noChangeArrowheads="1"/>
            </p:cNvSpPr>
            <p:nvPr/>
          </p:nvSpPr>
          <p:spPr bwMode="auto">
            <a:xfrm>
              <a:off x="1248" y="2266"/>
              <a:ext cx="6" cy="266"/>
            </a:xfrm>
            <a:prstGeom prst="rect">
              <a:avLst/>
            </a:prstGeom>
            <a:solidFill>
              <a:srgbClr val="000000"/>
            </a:solidFill>
            <a:ln w="9525">
              <a:noFill/>
              <a:miter lim="800000"/>
              <a:headEnd/>
              <a:tailEnd/>
            </a:ln>
          </p:spPr>
          <p:txBody>
            <a:bodyPr/>
            <a:lstStyle/>
            <a:p>
              <a:endParaRPr lang="en-US"/>
            </a:p>
          </p:txBody>
        </p:sp>
        <p:sp>
          <p:nvSpPr>
            <p:cNvPr id="384193" name="Line 193"/>
            <p:cNvSpPr>
              <a:spLocks noChangeShapeType="1"/>
            </p:cNvSpPr>
            <p:nvPr/>
          </p:nvSpPr>
          <p:spPr bwMode="auto">
            <a:xfrm>
              <a:off x="1248" y="2266"/>
              <a:ext cx="1" cy="266"/>
            </a:xfrm>
            <a:prstGeom prst="line">
              <a:avLst/>
            </a:prstGeom>
            <a:noFill/>
            <a:ln w="0">
              <a:solidFill>
                <a:srgbClr val="000000"/>
              </a:solidFill>
              <a:round/>
              <a:headEnd/>
              <a:tailEnd/>
            </a:ln>
          </p:spPr>
          <p:txBody>
            <a:bodyPr/>
            <a:lstStyle/>
            <a:p>
              <a:endParaRPr lang="en-US"/>
            </a:p>
          </p:txBody>
        </p:sp>
        <p:sp>
          <p:nvSpPr>
            <p:cNvPr id="384194" name="Rectangle 194"/>
            <p:cNvSpPr>
              <a:spLocks noChangeArrowheads="1"/>
            </p:cNvSpPr>
            <p:nvPr/>
          </p:nvSpPr>
          <p:spPr bwMode="auto">
            <a:xfrm>
              <a:off x="2471" y="2266"/>
              <a:ext cx="6" cy="266"/>
            </a:xfrm>
            <a:prstGeom prst="rect">
              <a:avLst/>
            </a:prstGeom>
            <a:solidFill>
              <a:srgbClr val="000000"/>
            </a:solidFill>
            <a:ln w="9525">
              <a:noFill/>
              <a:miter lim="800000"/>
              <a:headEnd/>
              <a:tailEnd/>
            </a:ln>
          </p:spPr>
          <p:txBody>
            <a:bodyPr/>
            <a:lstStyle/>
            <a:p>
              <a:endParaRPr lang="en-US"/>
            </a:p>
          </p:txBody>
        </p:sp>
        <p:sp>
          <p:nvSpPr>
            <p:cNvPr id="384195" name="Line 195"/>
            <p:cNvSpPr>
              <a:spLocks noChangeShapeType="1"/>
            </p:cNvSpPr>
            <p:nvPr/>
          </p:nvSpPr>
          <p:spPr bwMode="auto">
            <a:xfrm>
              <a:off x="2471" y="2266"/>
              <a:ext cx="1" cy="266"/>
            </a:xfrm>
            <a:prstGeom prst="line">
              <a:avLst/>
            </a:prstGeom>
            <a:noFill/>
            <a:ln w="0">
              <a:solidFill>
                <a:srgbClr val="000000"/>
              </a:solidFill>
              <a:round/>
              <a:headEnd/>
              <a:tailEnd/>
            </a:ln>
          </p:spPr>
          <p:txBody>
            <a:bodyPr/>
            <a:lstStyle/>
            <a:p>
              <a:endParaRPr lang="en-US"/>
            </a:p>
          </p:txBody>
        </p:sp>
        <p:sp>
          <p:nvSpPr>
            <p:cNvPr id="384196" name="Rectangle 196"/>
            <p:cNvSpPr>
              <a:spLocks noChangeArrowheads="1"/>
            </p:cNvSpPr>
            <p:nvPr/>
          </p:nvSpPr>
          <p:spPr bwMode="auto">
            <a:xfrm>
              <a:off x="3515" y="2266"/>
              <a:ext cx="6" cy="266"/>
            </a:xfrm>
            <a:prstGeom prst="rect">
              <a:avLst/>
            </a:prstGeom>
            <a:solidFill>
              <a:srgbClr val="000000"/>
            </a:solidFill>
            <a:ln w="9525">
              <a:noFill/>
              <a:miter lim="800000"/>
              <a:headEnd/>
              <a:tailEnd/>
            </a:ln>
          </p:spPr>
          <p:txBody>
            <a:bodyPr/>
            <a:lstStyle/>
            <a:p>
              <a:endParaRPr lang="en-US"/>
            </a:p>
          </p:txBody>
        </p:sp>
        <p:sp>
          <p:nvSpPr>
            <p:cNvPr id="384197" name="Line 197"/>
            <p:cNvSpPr>
              <a:spLocks noChangeShapeType="1"/>
            </p:cNvSpPr>
            <p:nvPr/>
          </p:nvSpPr>
          <p:spPr bwMode="auto">
            <a:xfrm>
              <a:off x="3515" y="2266"/>
              <a:ext cx="1" cy="266"/>
            </a:xfrm>
            <a:prstGeom prst="line">
              <a:avLst/>
            </a:prstGeom>
            <a:noFill/>
            <a:ln w="0">
              <a:solidFill>
                <a:srgbClr val="000000"/>
              </a:solidFill>
              <a:round/>
              <a:headEnd/>
              <a:tailEnd/>
            </a:ln>
          </p:spPr>
          <p:txBody>
            <a:bodyPr/>
            <a:lstStyle/>
            <a:p>
              <a:endParaRPr lang="en-US"/>
            </a:p>
          </p:txBody>
        </p:sp>
        <p:sp>
          <p:nvSpPr>
            <p:cNvPr id="384198" name="Rectangle 198"/>
            <p:cNvSpPr>
              <a:spLocks noChangeArrowheads="1"/>
            </p:cNvSpPr>
            <p:nvPr/>
          </p:nvSpPr>
          <p:spPr bwMode="auto">
            <a:xfrm>
              <a:off x="4768" y="2266"/>
              <a:ext cx="17" cy="266"/>
            </a:xfrm>
            <a:prstGeom prst="rect">
              <a:avLst/>
            </a:prstGeom>
            <a:solidFill>
              <a:srgbClr val="000000"/>
            </a:solidFill>
            <a:ln w="9525">
              <a:noFill/>
              <a:miter lim="800000"/>
              <a:headEnd/>
              <a:tailEnd/>
            </a:ln>
          </p:spPr>
          <p:txBody>
            <a:bodyPr/>
            <a:lstStyle/>
            <a:p>
              <a:endParaRPr lang="en-US"/>
            </a:p>
          </p:txBody>
        </p:sp>
        <p:sp>
          <p:nvSpPr>
            <p:cNvPr id="384199" name="Line 199"/>
            <p:cNvSpPr>
              <a:spLocks noChangeShapeType="1"/>
            </p:cNvSpPr>
            <p:nvPr/>
          </p:nvSpPr>
          <p:spPr bwMode="auto">
            <a:xfrm>
              <a:off x="4768" y="2266"/>
              <a:ext cx="1" cy="266"/>
            </a:xfrm>
            <a:prstGeom prst="line">
              <a:avLst/>
            </a:prstGeom>
            <a:noFill/>
            <a:ln w="0">
              <a:solidFill>
                <a:srgbClr val="000000"/>
              </a:solidFill>
              <a:round/>
              <a:headEnd/>
              <a:tailEnd/>
            </a:ln>
          </p:spPr>
          <p:txBody>
            <a:bodyPr/>
            <a:lstStyle/>
            <a:p>
              <a:endParaRPr lang="en-US"/>
            </a:p>
          </p:txBody>
        </p:sp>
        <p:sp>
          <p:nvSpPr>
            <p:cNvPr id="384200" name="Rectangle 200"/>
            <p:cNvSpPr>
              <a:spLocks noChangeArrowheads="1"/>
            </p:cNvSpPr>
            <p:nvPr/>
          </p:nvSpPr>
          <p:spPr bwMode="auto">
            <a:xfrm>
              <a:off x="411" y="2538"/>
              <a:ext cx="837" cy="265"/>
            </a:xfrm>
            <a:prstGeom prst="rect">
              <a:avLst/>
            </a:prstGeom>
            <a:solidFill>
              <a:srgbClr val="FFFFFF"/>
            </a:solidFill>
            <a:ln w="9525">
              <a:noFill/>
              <a:miter lim="800000"/>
              <a:headEnd/>
              <a:tailEnd/>
            </a:ln>
          </p:spPr>
          <p:txBody>
            <a:bodyPr/>
            <a:lstStyle/>
            <a:p>
              <a:endParaRPr lang="en-US"/>
            </a:p>
          </p:txBody>
        </p:sp>
        <p:sp>
          <p:nvSpPr>
            <p:cNvPr id="384201" name="Rectangle 201"/>
            <p:cNvSpPr>
              <a:spLocks noChangeArrowheads="1"/>
            </p:cNvSpPr>
            <p:nvPr/>
          </p:nvSpPr>
          <p:spPr bwMode="auto">
            <a:xfrm>
              <a:off x="615" y="2540"/>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4</a:t>
              </a:r>
              <a:endParaRPr lang="en-US" dirty="0"/>
            </a:p>
          </p:txBody>
        </p:sp>
        <p:sp>
          <p:nvSpPr>
            <p:cNvPr id="384202" name="Rectangle 202"/>
            <p:cNvSpPr>
              <a:spLocks noChangeArrowheads="1"/>
            </p:cNvSpPr>
            <p:nvPr/>
          </p:nvSpPr>
          <p:spPr bwMode="auto">
            <a:xfrm>
              <a:off x="411" y="2803"/>
              <a:ext cx="837" cy="5"/>
            </a:xfrm>
            <a:prstGeom prst="rect">
              <a:avLst/>
            </a:prstGeom>
            <a:solidFill>
              <a:srgbClr val="FFFFFF"/>
            </a:solidFill>
            <a:ln w="9525">
              <a:noFill/>
              <a:miter lim="800000"/>
              <a:headEnd/>
              <a:tailEnd/>
            </a:ln>
          </p:spPr>
          <p:txBody>
            <a:bodyPr/>
            <a:lstStyle/>
            <a:p>
              <a:endParaRPr lang="en-US"/>
            </a:p>
          </p:txBody>
        </p:sp>
        <p:sp>
          <p:nvSpPr>
            <p:cNvPr id="384203" name="Rectangle 203"/>
            <p:cNvSpPr>
              <a:spLocks noChangeArrowheads="1"/>
            </p:cNvSpPr>
            <p:nvPr/>
          </p:nvSpPr>
          <p:spPr bwMode="auto">
            <a:xfrm>
              <a:off x="1254" y="2538"/>
              <a:ext cx="1217" cy="265"/>
            </a:xfrm>
            <a:prstGeom prst="rect">
              <a:avLst/>
            </a:prstGeom>
            <a:solidFill>
              <a:srgbClr val="FFFFFF"/>
            </a:solidFill>
            <a:ln w="9525">
              <a:noFill/>
              <a:miter lim="800000"/>
              <a:headEnd/>
              <a:tailEnd/>
            </a:ln>
          </p:spPr>
          <p:txBody>
            <a:bodyPr/>
            <a:lstStyle/>
            <a:p>
              <a:endParaRPr lang="en-US"/>
            </a:p>
          </p:txBody>
        </p:sp>
        <p:grpSp>
          <p:nvGrpSpPr>
            <p:cNvPr id="3" name="Group 204"/>
            <p:cNvGrpSpPr>
              <a:grpSpLocks/>
            </p:cNvGrpSpPr>
            <p:nvPr/>
          </p:nvGrpSpPr>
          <p:grpSpPr bwMode="auto">
            <a:xfrm>
              <a:off x="394" y="2532"/>
              <a:ext cx="4391" cy="844"/>
              <a:chOff x="394" y="2532"/>
              <a:chExt cx="4391" cy="844"/>
            </a:xfrm>
          </p:grpSpPr>
          <p:sp>
            <p:nvSpPr>
              <p:cNvPr id="384205" name="Rectangle 205"/>
              <p:cNvSpPr>
                <a:spLocks noChangeArrowheads="1"/>
              </p:cNvSpPr>
              <p:nvPr/>
            </p:nvSpPr>
            <p:spPr bwMode="auto">
              <a:xfrm>
                <a:off x="1582" y="2540"/>
                <a:ext cx="116" cy="290"/>
              </a:xfrm>
              <a:prstGeom prst="rect">
                <a:avLst/>
              </a:prstGeom>
              <a:noFill/>
              <a:ln w="9525">
                <a:noFill/>
                <a:miter lim="800000"/>
                <a:headEnd/>
                <a:tailEnd/>
              </a:ln>
            </p:spPr>
            <p:txBody>
              <a:bodyPr wrap="none" lIns="0" tIns="0" rIns="0" bIns="0">
                <a:spAutoFit/>
              </a:bodyPr>
              <a:lstStyle/>
              <a:p>
                <a:r>
                  <a:rPr lang="en-US" sz="3200" dirty="0">
                    <a:solidFill>
                      <a:srgbClr val="FF0000"/>
                    </a:solidFill>
                  </a:rPr>
                  <a:t>3</a:t>
                </a:r>
                <a:endParaRPr lang="en-US" dirty="0">
                  <a:solidFill>
                    <a:srgbClr val="FF0000"/>
                  </a:solidFill>
                </a:endParaRPr>
              </a:p>
            </p:txBody>
          </p:sp>
          <p:sp>
            <p:nvSpPr>
              <p:cNvPr id="384206" name="Rectangle 206"/>
              <p:cNvSpPr>
                <a:spLocks noChangeArrowheads="1"/>
              </p:cNvSpPr>
              <p:nvPr/>
            </p:nvSpPr>
            <p:spPr bwMode="auto">
              <a:xfrm>
                <a:off x="1254" y="2803"/>
                <a:ext cx="1217" cy="5"/>
              </a:xfrm>
              <a:prstGeom prst="rect">
                <a:avLst/>
              </a:prstGeom>
              <a:solidFill>
                <a:srgbClr val="FFFFFF"/>
              </a:solidFill>
              <a:ln w="9525">
                <a:noFill/>
                <a:miter lim="800000"/>
                <a:headEnd/>
                <a:tailEnd/>
              </a:ln>
            </p:spPr>
            <p:txBody>
              <a:bodyPr/>
              <a:lstStyle/>
              <a:p>
                <a:endParaRPr lang="en-US"/>
              </a:p>
            </p:txBody>
          </p:sp>
          <p:sp>
            <p:nvSpPr>
              <p:cNvPr id="384207" name="Rectangle 207"/>
              <p:cNvSpPr>
                <a:spLocks noChangeArrowheads="1"/>
              </p:cNvSpPr>
              <p:nvPr/>
            </p:nvSpPr>
            <p:spPr bwMode="auto">
              <a:xfrm>
                <a:off x="2477" y="2538"/>
                <a:ext cx="1038" cy="265"/>
              </a:xfrm>
              <a:prstGeom prst="rect">
                <a:avLst/>
              </a:prstGeom>
              <a:solidFill>
                <a:srgbClr val="FFFFFF"/>
              </a:solidFill>
              <a:ln w="9525">
                <a:noFill/>
                <a:miter lim="800000"/>
                <a:headEnd/>
                <a:tailEnd/>
              </a:ln>
            </p:spPr>
            <p:txBody>
              <a:bodyPr/>
              <a:lstStyle/>
              <a:p>
                <a:endParaRPr lang="en-US"/>
              </a:p>
            </p:txBody>
          </p:sp>
          <p:sp>
            <p:nvSpPr>
              <p:cNvPr id="384208" name="Rectangle 208"/>
              <p:cNvSpPr>
                <a:spLocks noChangeArrowheads="1"/>
              </p:cNvSpPr>
              <p:nvPr/>
            </p:nvSpPr>
            <p:spPr bwMode="auto">
              <a:xfrm>
                <a:off x="2564" y="2540"/>
                <a:ext cx="991"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4+6+5=15</a:t>
                </a:r>
                <a:endParaRPr lang="en-US" dirty="0"/>
              </a:p>
            </p:txBody>
          </p:sp>
          <p:sp>
            <p:nvSpPr>
              <p:cNvPr id="384209" name="Rectangle 209"/>
              <p:cNvSpPr>
                <a:spLocks noChangeArrowheads="1"/>
              </p:cNvSpPr>
              <p:nvPr/>
            </p:nvSpPr>
            <p:spPr bwMode="auto">
              <a:xfrm>
                <a:off x="2477" y="2803"/>
                <a:ext cx="1038" cy="5"/>
              </a:xfrm>
              <a:prstGeom prst="rect">
                <a:avLst/>
              </a:prstGeom>
              <a:solidFill>
                <a:srgbClr val="FFFFFF"/>
              </a:solidFill>
              <a:ln w="9525">
                <a:noFill/>
                <a:miter lim="800000"/>
                <a:headEnd/>
                <a:tailEnd/>
              </a:ln>
            </p:spPr>
            <p:txBody>
              <a:bodyPr/>
              <a:lstStyle/>
              <a:p>
                <a:endParaRPr lang="en-US"/>
              </a:p>
            </p:txBody>
          </p:sp>
          <p:sp>
            <p:nvSpPr>
              <p:cNvPr id="384210" name="Rectangle 210"/>
              <p:cNvSpPr>
                <a:spLocks noChangeArrowheads="1"/>
              </p:cNvSpPr>
              <p:nvPr/>
            </p:nvSpPr>
            <p:spPr bwMode="auto">
              <a:xfrm>
                <a:off x="3521" y="2538"/>
                <a:ext cx="1247" cy="265"/>
              </a:xfrm>
              <a:prstGeom prst="rect">
                <a:avLst/>
              </a:prstGeom>
              <a:solidFill>
                <a:srgbClr val="FFFFFF"/>
              </a:solidFill>
              <a:ln w="9525">
                <a:noFill/>
                <a:miter lim="800000"/>
                <a:headEnd/>
                <a:tailEnd/>
              </a:ln>
            </p:spPr>
            <p:txBody>
              <a:bodyPr/>
              <a:lstStyle/>
              <a:p>
                <a:endParaRPr lang="en-US"/>
              </a:p>
            </p:txBody>
          </p:sp>
          <p:sp>
            <p:nvSpPr>
              <p:cNvPr id="384211" name="Rectangle 211"/>
              <p:cNvSpPr>
                <a:spLocks noChangeArrowheads="1"/>
              </p:cNvSpPr>
              <p:nvPr/>
            </p:nvSpPr>
            <p:spPr bwMode="auto">
              <a:xfrm>
                <a:off x="3801" y="2540"/>
                <a:ext cx="79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15/3 = 5</a:t>
                </a:r>
                <a:endParaRPr lang="en-US" dirty="0"/>
              </a:p>
            </p:txBody>
          </p:sp>
          <p:sp>
            <p:nvSpPr>
              <p:cNvPr id="384212" name="Rectangle 212"/>
              <p:cNvSpPr>
                <a:spLocks noChangeArrowheads="1"/>
              </p:cNvSpPr>
              <p:nvPr/>
            </p:nvSpPr>
            <p:spPr bwMode="auto">
              <a:xfrm>
                <a:off x="3521" y="2803"/>
                <a:ext cx="1247" cy="5"/>
              </a:xfrm>
              <a:prstGeom prst="rect">
                <a:avLst/>
              </a:prstGeom>
              <a:solidFill>
                <a:srgbClr val="FFFFFF"/>
              </a:solidFill>
              <a:ln w="9525">
                <a:noFill/>
                <a:miter lim="800000"/>
                <a:headEnd/>
                <a:tailEnd/>
              </a:ln>
            </p:spPr>
            <p:txBody>
              <a:bodyPr/>
              <a:lstStyle/>
              <a:p>
                <a:endParaRPr lang="en-US"/>
              </a:p>
            </p:txBody>
          </p:sp>
          <p:sp>
            <p:nvSpPr>
              <p:cNvPr id="384213" name="Rectangle 213"/>
              <p:cNvSpPr>
                <a:spLocks noChangeArrowheads="1"/>
              </p:cNvSpPr>
              <p:nvPr/>
            </p:nvSpPr>
            <p:spPr bwMode="auto">
              <a:xfrm>
                <a:off x="394" y="2532"/>
                <a:ext cx="17" cy="6"/>
              </a:xfrm>
              <a:prstGeom prst="rect">
                <a:avLst/>
              </a:prstGeom>
              <a:solidFill>
                <a:srgbClr val="000000"/>
              </a:solidFill>
              <a:ln w="9525">
                <a:noFill/>
                <a:miter lim="800000"/>
                <a:headEnd/>
                <a:tailEnd/>
              </a:ln>
            </p:spPr>
            <p:txBody>
              <a:bodyPr/>
              <a:lstStyle/>
              <a:p>
                <a:endParaRPr lang="en-US"/>
              </a:p>
            </p:txBody>
          </p:sp>
          <p:sp>
            <p:nvSpPr>
              <p:cNvPr id="384214" name="Line 214"/>
              <p:cNvSpPr>
                <a:spLocks noChangeShapeType="1"/>
              </p:cNvSpPr>
              <p:nvPr/>
            </p:nvSpPr>
            <p:spPr bwMode="auto">
              <a:xfrm>
                <a:off x="394" y="2532"/>
                <a:ext cx="17" cy="1"/>
              </a:xfrm>
              <a:prstGeom prst="line">
                <a:avLst/>
              </a:prstGeom>
              <a:noFill/>
              <a:ln w="0">
                <a:solidFill>
                  <a:srgbClr val="000000"/>
                </a:solidFill>
                <a:round/>
                <a:headEnd/>
                <a:tailEnd/>
              </a:ln>
            </p:spPr>
            <p:txBody>
              <a:bodyPr/>
              <a:lstStyle/>
              <a:p>
                <a:endParaRPr lang="en-US"/>
              </a:p>
            </p:txBody>
          </p:sp>
          <p:sp>
            <p:nvSpPr>
              <p:cNvPr id="384215" name="Rectangle 215"/>
              <p:cNvSpPr>
                <a:spLocks noChangeArrowheads="1"/>
              </p:cNvSpPr>
              <p:nvPr/>
            </p:nvSpPr>
            <p:spPr bwMode="auto">
              <a:xfrm>
                <a:off x="411" y="2532"/>
                <a:ext cx="837" cy="6"/>
              </a:xfrm>
              <a:prstGeom prst="rect">
                <a:avLst/>
              </a:prstGeom>
              <a:solidFill>
                <a:srgbClr val="000000"/>
              </a:solidFill>
              <a:ln w="9525">
                <a:noFill/>
                <a:miter lim="800000"/>
                <a:headEnd/>
                <a:tailEnd/>
              </a:ln>
            </p:spPr>
            <p:txBody>
              <a:bodyPr/>
              <a:lstStyle/>
              <a:p>
                <a:endParaRPr lang="en-US"/>
              </a:p>
            </p:txBody>
          </p:sp>
          <p:sp>
            <p:nvSpPr>
              <p:cNvPr id="384216" name="Line 216"/>
              <p:cNvSpPr>
                <a:spLocks noChangeShapeType="1"/>
              </p:cNvSpPr>
              <p:nvPr/>
            </p:nvSpPr>
            <p:spPr bwMode="auto">
              <a:xfrm>
                <a:off x="411" y="2532"/>
                <a:ext cx="837" cy="1"/>
              </a:xfrm>
              <a:prstGeom prst="line">
                <a:avLst/>
              </a:prstGeom>
              <a:noFill/>
              <a:ln w="0">
                <a:solidFill>
                  <a:srgbClr val="000000"/>
                </a:solidFill>
                <a:round/>
                <a:headEnd/>
                <a:tailEnd/>
              </a:ln>
            </p:spPr>
            <p:txBody>
              <a:bodyPr/>
              <a:lstStyle/>
              <a:p>
                <a:endParaRPr lang="en-US"/>
              </a:p>
            </p:txBody>
          </p:sp>
          <p:sp>
            <p:nvSpPr>
              <p:cNvPr id="384217" name="Rectangle 217"/>
              <p:cNvSpPr>
                <a:spLocks noChangeArrowheads="1"/>
              </p:cNvSpPr>
              <p:nvPr/>
            </p:nvSpPr>
            <p:spPr bwMode="auto">
              <a:xfrm>
                <a:off x="1248" y="2532"/>
                <a:ext cx="6" cy="6"/>
              </a:xfrm>
              <a:prstGeom prst="rect">
                <a:avLst/>
              </a:prstGeom>
              <a:solidFill>
                <a:srgbClr val="000000"/>
              </a:solidFill>
              <a:ln w="9525">
                <a:noFill/>
                <a:miter lim="800000"/>
                <a:headEnd/>
                <a:tailEnd/>
              </a:ln>
            </p:spPr>
            <p:txBody>
              <a:bodyPr/>
              <a:lstStyle/>
              <a:p>
                <a:endParaRPr lang="en-US"/>
              </a:p>
            </p:txBody>
          </p:sp>
          <p:sp>
            <p:nvSpPr>
              <p:cNvPr id="384218" name="Line 218"/>
              <p:cNvSpPr>
                <a:spLocks noChangeShapeType="1"/>
              </p:cNvSpPr>
              <p:nvPr/>
            </p:nvSpPr>
            <p:spPr bwMode="auto">
              <a:xfrm>
                <a:off x="1248" y="2532"/>
                <a:ext cx="6" cy="1"/>
              </a:xfrm>
              <a:prstGeom prst="line">
                <a:avLst/>
              </a:prstGeom>
              <a:noFill/>
              <a:ln w="0">
                <a:solidFill>
                  <a:srgbClr val="000000"/>
                </a:solidFill>
                <a:round/>
                <a:headEnd/>
                <a:tailEnd/>
              </a:ln>
            </p:spPr>
            <p:txBody>
              <a:bodyPr/>
              <a:lstStyle/>
              <a:p>
                <a:endParaRPr lang="en-US"/>
              </a:p>
            </p:txBody>
          </p:sp>
          <p:sp>
            <p:nvSpPr>
              <p:cNvPr id="384219" name="Line 219"/>
              <p:cNvSpPr>
                <a:spLocks noChangeShapeType="1"/>
              </p:cNvSpPr>
              <p:nvPr/>
            </p:nvSpPr>
            <p:spPr bwMode="auto">
              <a:xfrm>
                <a:off x="1248" y="2532"/>
                <a:ext cx="1" cy="6"/>
              </a:xfrm>
              <a:prstGeom prst="line">
                <a:avLst/>
              </a:prstGeom>
              <a:noFill/>
              <a:ln w="0">
                <a:solidFill>
                  <a:srgbClr val="000000"/>
                </a:solidFill>
                <a:round/>
                <a:headEnd/>
                <a:tailEnd/>
              </a:ln>
            </p:spPr>
            <p:txBody>
              <a:bodyPr/>
              <a:lstStyle/>
              <a:p>
                <a:endParaRPr lang="en-US"/>
              </a:p>
            </p:txBody>
          </p:sp>
          <p:sp>
            <p:nvSpPr>
              <p:cNvPr id="384220" name="Rectangle 220"/>
              <p:cNvSpPr>
                <a:spLocks noChangeArrowheads="1"/>
              </p:cNvSpPr>
              <p:nvPr/>
            </p:nvSpPr>
            <p:spPr bwMode="auto">
              <a:xfrm>
                <a:off x="1254" y="2532"/>
                <a:ext cx="1217" cy="6"/>
              </a:xfrm>
              <a:prstGeom prst="rect">
                <a:avLst/>
              </a:prstGeom>
              <a:solidFill>
                <a:srgbClr val="000000"/>
              </a:solidFill>
              <a:ln w="9525">
                <a:noFill/>
                <a:miter lim="800000"/>
                <a:headEnd/>
                <a:tailEnd/>
              </a:ln>
            </p:spPr>
            <p:txBody>
              <a:bodyPr/>
              <a:lstStyle/>
              <a:p>
                <a:endParaRPr lang="en-US"/>
              </a:p>
            </p:txBody>
          </p:sp>
          <p:sp>
            <p:nvSpPr>
              <p:cNvPr id="384221" name="Line 221"/>
              <p:cNvSpPr>
                <a:spLocks noChangeShapeType="1"/>
              </p:cNvSpPr>
              <p:nvPr/>
            </p:nvSpPr>
            <p:spPr bwMode="auto">
              <a:xfrm>
                <a:off x="1254" y="2532"/>
                <a:ext cx="1217" cy="1"/>
              </a:xfrm>
              <a:prstGeom prst="line">
                <a:avLst/>
              </a:prstGeom>
              <a:noFill/>
              <a:ln w="0">
                <a:solidFill>
                  <a:srgbClr val="000000"/>
                </a:solidFill>
                <a:round/>
                <a:headEnd/>
                <a:tailEnd/>
              </a:ln>
            </p:spPr>
            <p:txBody>
              <a:bodyPr/>
              <a:lstStyle/>
              <a:p>
                <a:endParaRPr lang="en-US"/>
              </a:p>
            </p:txBody>
          </p:sp>
          <p:sp>
            <p:nvSpPr>
              <p:cNvPr id="384222" name="Rectangle 222"/>
              <p:cNvSpPr>
                <a:spLocks noChangeArrowheads="1"/>
              </p:cNvSpPr>
              <p:nvPr/>
            </p:nvSpPr>
            <p:spPr bwMode="auto">
              <a:xfrm>
                <a:off x="2471" y="2532"/>
                <a:ext cx="6" cy="6"/>
              </a:xfrm>
              <a:prstGeom prst="rect">
                <a:avLst/>
              </a:prstGeom>
              <a:solidFill>
                <a:srgbClr val="000000"/>
              </a:solidFill>
              <a:ln w="9525">
                <a:noFill/>
                <a:miter lim="800000"/>
                <a:headEnd/>
                <a:tailEnd/>
              </a:ln>
            </p:spPr>
            <p:txBody>
              <a:bodyPr/>
              <a:lstStyle/>
              <a:p>
                <a:endParaRPr lang="en-US"/>
              </a:p>
            </p:txBody>
          </p:sp>
          <p:sp>
            <p:nvSpPr>
              <p:cNvPr id="384223" name="Line 223"/>
              <p:cNvSpPr>
                <a:spLocks noChangeShapeType="1"/>
              </p:cNvSpPr>
              <p:nvPr/>
            </p:nvSpPr>
            <p:spPr bwMode="auto">
              <a:xfrm>
                <a:off x="2471" y="2532"/>
                <a:ext cx="6" cy="1"/>
              </a:xfrm>
              <a:prstGeom prst="line">
                <a:avLst/>
              </a:prstGeom>
              <a:noFill/>
              <a:ln w="0">
                <a:solidFill>
                  <a:srgbClr val="000000"/>
                </a:solidFill>
                <a:round/>
                <a:headEnd/>
                <a:tailEnd/>
              </a:ln>
            </p:spPr>
            <p:txBody>
              <a:bodyPr/>
              <a:lstStyle/>
              <a:p>
                <a:endParaRPr lang="en-US"/>
              </a:p>
            </p:txBody>
          </p:sp>
          <p:sp>
            <p:nvSpPr>
              <p:cNvPr id="384224" name="Line 224"/>
              <p:cNvSpPr>
                <a:spLocks noChangeShapeType="1"/>
              </p:cNvSpPr>
              <p:nvPr/>
            </p:nvSpPr>
            <p:spPr bwMode="auto">
              <a:xfrm>
                <a:off x="2471" y="2532"/>
                <a:ext cx="1" cy="6"/>
              </a:xfrm>
              <a:prstGeom prst="line">
                <a:avLst/>
              </a:prstGeom>
              <a:noFill/>
              <a:ln w="0">
                <a:solidFill>
                  <a:srgbClr val="000000"/>
                </a:solidFill>
                <a:round/>
                <a:headEnd/>
                <a:tailEnd/>
              </a:ln>
            </p:spPr>
            <p:txBody>
              <a:bodyPr/>
              <a:lstStyle/>
              <a:p>
                <a:endParaRPr lang="en-US"/>
              </a:p>
            </p:txBody>
          </p:sp>
          <p:sp>
            <p:nvSpPr>
              <p:cNvPr id="384225" name="Rectangle 225"/>
              <p:cNvSpPr>
                <a:spLocks noChangeArrowheads="1"/>
              </p:cNvSpPr>
              <p:nvPr/>
            </p:nvSpPr>
            <p:spPr bwMode="auto">
              <a:xfrm>
                <a:off x="2477" y="2532"/>
                <a:ext cx="1038" cy="6"/>
              </a:xfrm>
              <a:prstGeom prst="rect">
                <a:avLst/>
              </a:prstGeom>
              <a:solidFill>
                <a:srgbClr val="000000"/>
              </a:solidFill>
              <a:ln w="9525">
                <a:noFill/>
                <a:miter lim="800000"/>
                <a:headEnd/>
                <a:tailEnd/>
              </a:ln>
            </p:spPr>
            <p:txBody>
              <a:bodyPr/>
              <a:lstStyle/>
              <a:p>
                <a:endParaRPr lang="en-US"/>
              </a:p>
            </p:txBody>
          </p:sp>
          <p:sp>
            <p:nvSpPr>
              <p:cNvPr id="384226" name="Line 226"/>
              <p:cNvSpPr>
                <a:spLocks noChangeShapeType="1"/>
              </p:cNvSpPr>
              <p:nvPr/>
            </p:nvSpPr>
            <p:spPr bwMode="auto">
              <a:xfrm>
                <a:off x="2477" y="2532"/>
                <a:ext cx="1038" cy="1"/>
              </a:xfrm>
              <a:prstGeom prst="line">
                <a:avLst/>
              </a:prstGeom>
              <a:noFill/>
              <a:ln w="0">
                <a:solidFill>
                  <a:srgbClr val="000000"/>
                </a:solidFill>
                <a:round/>
                <a:headEnd/>
                <a:tailEnd/>
              </a:ln>
            </p:spPr>
            <p:txBody>
              <a:bodyPr/>
              <a:lstStyle/>
              <a:p>
                <a:endParaRPr lang="en-US"/>
              </a:p>
            </p:txBody>
          </p:sp>
          <p:sp>
            <p:nvSpPr>
              <p:cNvPr id="384227" name="Rectangle 227"/>
              <p:cNvSpPr>
                <a:spLocks noChangeArrowheads="1"/>
              </p:cNvSpPr>
              <p:nvPr/>
            </p:nvSpPr>
            <p:spPr bwMode="auto">
              <a:xfrm>
                <a:off x="3515" y="2532"/>
                <a:ext cx="6" cy="6"/>
              </a:xfrm>
              <a:prstGeom prst="rect">
                <a:avLst/>
              </a:prstGeom>
              <a:solidFill>
                <a:srgbClr val="000000"/>
              </a:solidFill>
              <a:ln w="9525">
                <a:noFill/>
                <a:miter lim="800000"/>
                <a:headEnd/>
                <a:tailEnd/>
              </a:ln>
            </p:spPr>
            <p:txBody>
              <a:bodyPr/>
              <a:lstStyle/>
              <a:p>
                <a:endParaRPr lang="en-US"/>
              </a:p>
            </p:txBody>
          </p:sp>
          <p:sp>
            <p:nvSpPr>
              <p:cNvPr id="384228" name="Line 228"/>
              <p:cNvSpPr>
                <a:spLocks noChangeShapeType="1"/>
              </p:cNvSpPr>
              <p:nvPr/>
            </p:nvSpPr>
            <p:spPr bwMode="auto">
              <a:xfrm>
                <a:off x="3515" y="2532"/>
                <a:ext cx="6" cy="1"/>
              </a:xfrm>
              <a:prstGeom prst="line">
                <a:avLst/>
              </a:prstGeom>
              <a:noFill/>
              <a:ln w="0">
                <a:solidFill>
                  <a:srgbClr val="000000"/>
                </a:solidFill>
                <a:round/>
                <a:headEnd/>
                <a:tailEnd/>
              </a:ln>
            </p:spPr>
            <p:txBody>
              <a:bodyPr/>
              <a:lstStyle/>
              <a:p>
                <a:endParaRPr lang="en-US"/>
              </a:p>
            </p:txBody>
          </p:sp>
          <p:sp>
            <p:nvSpPr>
              <p:cNvPr id="384229" name="Line 229"/>
              <p:cNvSpPr>
                <a:spLocks noChangeShapeType="1"/>
              </p:cNvSpPr>
              <p:nvPr/>
            </p:nvSpPr>
            <p:spPr bwMode="auto">
              <a:xfrm>
                <a:off x="3515" y="2532"/>
                <a:ext cx="1" cy="6"/>
              </a:xfrm>
              <a:prstGeom prst="line">
                <a:avLst/>
              </a:prstGeom>
              <a:noFill/>
              <a:ln w="0">
                <a:solidFill>
                  <a:srgbClr val="000000"/>
                </a:solidFill>
                <a:round/>
                <a:headEnd/>
                <a:tailEnd/>
              </a:ln>
            </p:spPr>
            <p:txBody>
              <a:bodyPr/>
              <a:lstStyle/>
              <a:p>
                <a:endParaRPr lang="en-US"/>
              </a:p>
            </p:txBody>
          </p:sp>
          <p:sp>
            <p:nvSpPr>
              <p:cNvPr id="384230" name="Rectangle 230"/>
              <p:cNvSpPr>
                <a:spLocks noChangeArrowheads="1"/>
              </p:cNvSpPr>
              <p:nvPr/>
            </p:nvSpPr>
            <p:spPr bwMode="auto">
              <a:xfrm>
                <a:off x="3521" y="2532"/>
                <a:ext cx="1247" cy="6"/>
              </a:xfrm>
              <a:prstGeom prst="rect">
                <a:avLst/>
              </a:prstGeom>
              <a:solidFill>
                <a:srgbClr val="000000"/>
              </a:solidFill>
              <a:ln w="9525">
                <a:noFill/>
                <a:miter lim="800000"/>
                <a:headEnd/>
                <a:tailEnd/>
              </a:ln>
            </p:spPr>
            <p:txBody>
              <a:bodyPr/>
              <a:lstStyle/>
              <a:p>
                <a:endParaRPr lang="en-US"/>
              </a:p>
            </p:txBody>
          </p:sp>
          <p:sp>
            <p:nvSpPr>
              <p:cNvPr id="384231" name="Line 231"/>
              <p:cNvSpPr>
                <a:spLocks noChangeShapeType="1"/>
              </p:cNvSpPr>
              <p:nvPr/>
            </p:nvSpPr>
            <p:spPr bwMode="auto">
              <a:xfrm>
                <a:off x="3521" y="2532"/>
                <a:ext cx="1247" cy="1"/>
              </a:xfrm>
              <a:prstGeom prst="line">
                <a:avLst/>
              </a:prstGeom>
              <a:noFill/>
              <a:ln w="0">
                <a:solidFill>
                  <a:srgbClr val="000000"/>
                </a:solidFill>
                <a:round/>
                <a:headEnd/>
                <a:tailEnd/>
              </a:ln>
            </p:spPr>
            <p:txBody>
              <a:bodyPr/>
              <a:lstStyle/>
              <a:p>
                <a:endParaRPr lang="en-US"/>
              </a:p>
            </p:txBody>
          </p:sp>
          <p:sp>
            <p:nvSpPr>
              <p:cNvPr id="384232" name="Rectangle 232"/>
              <p:cNvSpPr>
                <a:spLocks noChangeArrowheads="1"/>
              </p:cNvSpPr>
              <p:nvPr/>
            </p:nvSpPr>
            <p:spPr bwMode="auto">
              <a:xfrm>
                <a:off x="4768" y="2532"/>
                <a:ext cx="17" cy="6"/>
              </a:xfrm>
              <a:prstGeom prst="rect">
                <a:avLst/>
              </a:prstGeom>
              <a:solidFill>
                <a:srgbClr val="000000"/>
              </a:solidFill>
              <a:ln w="9525">
                <a:noFill/>
                <a:miter lim="800000"/>
                <a:headEnd/>
                <a:tailEnd/>
              </a:ln>
            </p:spPr>
            <p:txBody>
              <a:bodyPr/>
              <a:lstStyle/>
              <a:p>
                <a:endParaRPr lang="en-US"/>
              </a:p>
            </p:txBody>
          </p:sp>
          <p:sp>
            <p:nvSpPr>
              <p:cNvPr id="384233" name="Line 233"/>
              <p:cNvSpPr>
                <a:spLocks noChangeShapeType="1"/>
              </p:cNvSpPr>
              <p:nvPr/>
            </p:nvSpPr>
            <p:spPr bwMode="auto">
              <a:xfrm>
                <a:off x="4768" y="2532"/>
                <a:ext cx="17" cy="1"/>
              </a:xfrm>
              <a:prstGeom prst="line">
                <a:avLst/>
              </a:prstGeom>
              <a:noFill/>
              <a:ln w="0">
                <a:solidFill>
                  <a:srgbClr val="000000"/>
                </a:solidFill>
                <a:round/>
                <a:headEnd/>
                <a:tailEnd/>
              </a:ln>
            </p:spPr>
            <p:txBody>
              <a:bodyPr/>
              <a:lstStyle/>
              <a:p>
                <a:endParaRPr lang="en-US"/>
              </a:p>
            </p:txBody>
          </p:sp>
          <p:sp>
            <p:nvSpPr>
              <p:cNvPr id="384234" name="Rectangle 234"/>
              <p:cNvSpPr>
                <a:spLocks noChangeArrowheads="1"/>
              </p:cNvSpPr>
              <p:nvPr/>
            </p:nvSpPr>
            <p:spPr bwMode="auto">
              <a:xfrm>
                <a:off x="394" y="2538"/>
                <a:ext cx="17" cy="270"/>
              </a:xfrm>
              <a:prstGeom prst="rect">
                <a:avLst/>
              </a:prstGeom>
              <a:solidFill>
                <a:srgbClr val="000000"/>
              </a:solidFill>
              <a:ln w="9525">
                <a:noFill/>
                <a:miter lim="800000"/>
                <a:headEnd/>
                <a:tailEnd/>
              </a:ln>
            </p:spPr>
            <p:txBody>
              <a:bodyPr/>
              <a:lstStyle/>
              <a:p>
                <a:endParaRPr lang="en-US"/>
              </a:p>
            </p:txBody>
          </p:sp>
          <p:sp>
            <p:nvSpPr>
              <p:cNvPr id="384235" name="Line 235"/>
              <p:cNvSpPr>
                <a:spLocks noChangeShapeType="1"/>
              </p:cNvSpPr>
              <p:nvPr/>
            </p:nvSpPr>
            <p:spPr bwMode="auto">
              <a:xfrm>
                <a:off x="394" y="2538"/>
                <a:ext cx="1" cy="270"/>
              </a:xfrm>
              <a:prstGeom prst="line">
                <a:avLst/>
              </a:prstGeom>
              <a:noFill/>
              <a:ln w="0">
                <a:solidFill>
                  <a:srgbClr val="000000"/>
                </a:solidFill>
                <a:round/>
                <a:headEnd/>
                <a:tailEnd/>
              </a:ln>
            </p:spPr>
            <p:txBody>
              <a:bodyPr/>
              <a:lstStyle/>
              <a:p>
                <a:endParaRPr lang="en-US"/>
              </a:p>
            </p:txBody>
          </p:sp>
          <p:sp>
            <p:nvSpPr>
              <p:cNvPr id="384236" name="Rectangle 236"/>
              <p:cNvSpPr>
                <a:spLocks noChangeArrowheads="1"/>
              </p:cNvSpPr>
              <p:nvPr/>
            </p:nvSpPr>
            <p:spPr bwMode="auto">
              <a:xfrm>
                <a:off x="1248" y="2538"/>
                <a:ext cx="6" cy="270"/>
              </a:xfrm>
              <a:prstGeom prst="rect">
                <a:avLst/>
              </a:prstGeom>
              <a:solidFill>
                <a:srgbClr val="000000"/>
              </a:solidFill>
              <a:ln w="9525">
                <a:noFill/>
                <a:miter lim="800000"/>
                <a:headEnd/>
                <a:tailEnd/>
              </a:ln>
            </p:spPr>
            <p:txBody>
              <a:bodyPr/>
              <a:lstStyle/>
              <a:p>
                <a:endParaRPr lang="en-US"/>
              </a:p>
            </p:txBody>
          </p:sp>
          <p:sp>
            <p:nvSpPr>
              <p:cNvPr id="384237" name="Line 237"/>
              <p:cNvSpPr>
                <a:spLocks noChangeShapeType="1"/>
              </p:cNvSpPr>
              <p:nvPr/>
            </p:nvSpPr>
            <p:spPr bwMode="auto">
              <a:xfrm>
                <a:off x="1248" y="2538"/>
                <a:ext cx="1" cy="270"/>
              </a:xfrm>
              <a:prstGeom prst="line">
                <a:avLst/>
              </a:prstGeom>
              <a:noFill/>
              <a:ln w="0">
                <a:solidFill>
                  <a:srgbClr val="000000"/>
                </a:solidFill>
                <a:round/>
                <a:headEnd/>
                <a:tailEnd/>
              </a:ln>
            </p:spPr>
            <p:txBody>
              <a:bodyPr/>
              <a:lstStyle/>
              <a:p>
                <a:endParaRPr lang="en-US"/>
              </a:p>
            </p:txBody>
          </p:sp>
          <p:sp>
            <p:nvSpPr>
              <p:cNvPr id="384238" name="Rectangle 238"/>
              <p:cNvSpPr>
                <a:spLocks noChangeArrowheads="1"/>
              </p:cNvSpPr>
              <p:nvPr/>
            </p:nvSpPr>
            <p:spPr bwMode="auto">
              <a:xfrm>
                <a:off x="2471" y="2538"/>
                <a:ext cx="6" cy="270"/>
              </a:xfrm>
              <a:prstGeom prst="rect">
                <a:avLst/>
              </a:prstGeom>
              <a:solidFill>
                <a:srgbClr val="000000"/>
              </a:solidFill>
              <a:ln w="9525">
                <a:noFill/>
                <a:miter lim="800000"/>
                <a:headEnd/>
                <a:tailEnd/>
              </a:ln>
            </p:spPr>
            <p:txBody>
              <a:bodyPr/>
              <a:lstStyle/>
              <a:p>
                <a:endParaRPr lang="en-US"/>
              </a:p>
            </p:txBody>
          </p:sp>
          <p:sp>
            <p:nvSpPr>
              <p:cNvPr id="384239" name="Line 239"/>
              <p:cNvSpPr>
                <a:spLocks noChangeShapeType="1"/>
              </p:cNvSpPr>
              <p:nvPr/>
            </p:nvSpPr>
            <p:spPr bwMode="auto">
              <a:xfrm>
                <a:off x="2471" y="2538"/>
                <a:ext cx="1" cy="270"/>
              </a:xfrm>
              <a:prstGeom prst="line">
                <a:avLst/>
              </a:prstGeom>
              <a:noFill/>
              <a:ln w="0">
                <a:solidFill>
                  <a:srgbClr val="000000"/>
                </a:solidFill>
                <a:round/>
                <a:headEnd/>
                <a:tailEnd/>
              </a:ln>
            </p:spPr>
            <p:txBody>
              <a:bodyPr/>
              <a:lstStyle/>
              <a:p>
                <a:endParaRPr lang="en-US"/>
              </a:p>
            </p:txBody>
          </p:sp>
          <p:sp>
            <p:nvSpPr>
              <p:cNvPr id="384240" name="Rectangle 240"/>
              <p:cNvSpPr>
                <a:spLocks noChangeArrowheads="1"/>
              </p:cNvSpPr>
              <p:nvPr/>
            </p:nvSpPr>
            <p:spPr bwMode="auto">
              <a:xfrm>
                <a:off x="3515" y="2538"/>
                <a:ext cx="6" cy="270"/>
              </a:xfrm>
              <a:prstGeom prst="rect">
                <a:avLst/>
              </a:prstGeom>
              <a:solidFill>
                <a:srgbClr val="000000"/>
              </a:solidFill>
              <a:ln w="9525">
                <a:noFill/>
                <a:miter lim="800000"/>
                <a:headEnd/>
                <a:tailEnd/>
              </a:ln>
            </p:spPr>
            <p:txBody>
              <a:bodyPr/>
              <a:lstStyle/>
              <a:p>
                <a:endParaRPr lang="en-US"/>
              </a:p>
            </p:txBody>
          </p:sp>
          <p:sp>
            <p:nvSpPr>
              <p:cNvPr id="384241" name="Line 241"/>
              <p:cNvSpPr>
                <a:spLocks noChangeShapeType="1"/>
              </p:cNvSpPr>
              <p:nvPr/>
            </p:nvSpPr>
            <p:spPr bwMode="auto">
              <a:xfrm>
                <a:off x="3515" y="2538"/>
                <a:ext cx="1" cy="270"/>
              </a:xfrm>
              <a:prstGeom prst="line">
                <a:avLst/>
              </a:prstGeom>
              <a:noFill/>
              <a:ln w="0">
                <a:solidFill>
                  <a:srgbClr val="000000"/>
                </a:solidFill>
                <a:round/>
                <a:headEnd/>
                <a:tailEnd/>
              </a:ln>
            </p:spPr>
            <p:txBody>
              <a:bodyPr/>
              <a:lstStyle/>
              <a:p>
                <a:endParaRPr lang="en-US"/>
              </a:p>
            </p:txBody>
          </p:sp>
          <p:sp>
            <p:nvSpPr>
              <p:cNvPr id="384242" name="Rectangle 242"/>
              <p:cNvSpPr>
                <a:spLocks noChangeArrowheads="1"/>
              </p:cNvSpPr>
              <p:nvPr/>
            </p:nvSpPr>
            <p:spPr bwMode="auto">
              <a:xfrm>
                <a:off x="4768" y="2538"/>
                <a:ext cx="17" cy="270"/>
              </a:xfrm>
              <a:prstGeom prst="rect">
                <a:avLst/>
              </a:prstGeom>
              <a:solidFill>
                <a:srgbClr val="000000"/>
              </a:solidFill>
              <a:ln w="9525">
                <a:noFill/>
                <a:miter lim="800000"/>
                <a:headEnd/>
                <a:tailEnd/>
              </a:ln>
            </p:spPr>
            <p:txBody>
              <a:bodyPr/>
              <a:lstStyle/>
              <a:p>
                <a:endParaRPr lang="en-US"/>
              </a:p>
            </p:txBody>
          </p:sp>
          <p:sp>
            <p:nvSpPr>
              <p:cNvPr id="384243" name="Line 243"/>
              <p:cNvSpPr>
                <a:spLocks noChangeShapeType="1"/>
              </p:cNvSpPr>
              <p:nvPr/>
            </p:nvSpPr>
            <p:spPr bwMode="auto">
              <a:xfrm>
                <a:off x="4768" y="2538"/>
                <a:ext cx="1" cy="270"/>
              </a:xfrm>
              <a:prstGeom prst="line">
                <a:avLst/>
              </a:prstGeom>
              <a:noFill/>
              <a:ln w="0">
                <a:solidFill>
                  <a:srgbClr val="000000"/>
                </a:solidFill>
                <a:round/>
                <a:headEnd/>
                <a:tailEnd/>
              </a:ln>
            </p:spPr>
            <p:txBody>
              <a:bodyPr/>
              <a:lstStyle/>
              <a:p>
                <a:endParaRPr lang="en-US"/>
              </a:p>
            </p:txBody>
          </p:sp>
          <p:sp>
            <p:nvSpPr>
              <p:cNvPr id="384244" name="Rectangle 244"/>
              <p:cNvSpPr>
                <a:spLocks noChangeArrowheads="1"/>
              </p:cNvSpPr>
              <p:nvPr/>
            </p:nvSpPr>
            <p:spPr bwMode="auto">
              <a:xfrm>
                <a:off x="411" y="2813"/>
                <a:ext cx="837" cy="266"/>
              </a:xfrm>
              <a:prstGeom prst="rect">
                <a:avLst/>
              </a:prstGeom>
              <a:solidFill>
                <a:srgbClr val="FFFFFF"/>
              </a:solidFill>
              <a:ln w="9525">
                <a:noFill/>
                <a:miter lim="800000"/>
                <a:headEnd/>
                <a:tailEnd/>
              </a:ln>
            </p:spPr>
            <p:txBody>
              <a:bodyPr/>
              <a:lstStyle/>
              <a:p>
                <a:endParaRPr lang="en-US"/>
              </a:p>
            </p:txBody>
          </p:sp>
          <p:sp>
            <p:nvSpPr>
              <p:cNvPr id="384245" name="Rectangle 245"/>
              <p:cNvSpPr>
                <a:spLocks noChangeArrowheads="1"/>
              </p:cNvSpPr>
              <p:nvPr/>
            </p:nvSpPr>
            <p:spPr bwMode="auto">
              <a:xfrm>
                <a:off x="615" y="2816"/>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5</a:t>
                </a:r>
                <a:endParaRPr lang="en-US" dirty="0"/>
              </a:p>
            </p:txBody>
          </p:sp>
          <p:sp>
            <p:nvSpPr>
              <p:cNvPr id="384246" name="Rectangle 246"/>
              <p:cNvSpPr>
                <a:spLocks noChangeArrowheads="1"/>
              </p:cNvSpPr>
              <p:nvPr/>
            </p:nvSpPr>
            <p:spPr bwMode="auto">
              <a:xfrm>
                <a:off x="1254" y="2813"/>
                <a:ext cx="1217" cy="266"/>
              </a:xfrm>
              <a:prstGeom prst="rect">
                <a:avLst/>
              </a:prstGeom>
              <a:solidFill>
                <a:srgbClr val="FFFFFF"/>
              </a:solidFill>
              <a:ln w="9525">
                <a:noFill/>
                <a:miter lim="800000"/>
                <a:headEnd/>
                <a:tailEnd/>
              </a:ln>
            </p:spPr>
            <p:txBody>
              <a:bodyPr/>
              <a:lstStyle/>
              <a:p>
                <a:endParaRPr lang="en-US"/>
              </a:p>
            </p:txBody>
          </p:sp>
          <p:sp>
            <p:nvSpPr>
              <p:cNvPr id="384247" name="Rectangle 247"/>
              <p:cNvSpPr>
                <a:spLocks noChangeArrowheads="1"/>
              </p:cNvSpPr>
              <p:nvPr/>
            </p:nvSpPr>
            <p:spPr bwMode="auto">
              <a:xfrm>
                <a:off x="1582" y="2816"/>
                <a:ext cx="7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a:t>
                </a:r>
                <a:endParaRPr lang="en-US" dirty="0"/>
              </a:p>
            </p:txBody>
          </p:sp>
          <p:sp>
            <p:nvSpPr>
              <p:cNvPr id="384248" name="Rectangle 248"/>
              <p:cNvSpPr>
                <a:spLocks noChangeArrowheads="1"/>
              </p:cNvSpPr>
              <p:nvPr/>
            </p:nvSpPr>
            <p:spPr bwMode="auto">
              <a:xfrm>
                <a:off x="2477" y="2813"/>
                <a:ext cx="1038" cy="266"/>
              </a:xfrm>
              <a:prstGeom prst="rect">
                <a:avLst/>
              </a:prstGeom>
              <a:solidFill>
                <a:srgbClr val="FFFFFF"/>
              </a:solidFill>
              <a:ln w="9525">
                <a:noFill/>
                <a:miter lim="800000"/>
                <a:headEnd/>
                <a:tailEnd/>
              </a:ln>
            </p:spPr>
            <p:txBody>
              <a:bodyPr/>
              <a:lstStyle/>
              <a:p>
                <a:endParaRPr lang="en-US"/>
              </a:p>
            </p:txBody>
          </p:sp>
          <p:sp>
            <p:nvSpPr>
              <p:cNvPr id="384249" name="Rectangle 249"/>
              <p:cNvSpPr>
                <a:spLocks noChangeArrowheads="1"/>
              </p:cNvSpPr>
              <p:nvPr/>
            </p:nvSpPr>
            <p:spPr bwMode="auto">
              <a:xfrm>
                <a:off x="3521" y="2813"/>
                <a:ext cx="1247" cy="266"/>
              </a:xfrm>
              <a:prstGeom prst="rect">
                <a:avLst/>
              </a:prstGeom>
              <a:solidFill>
                <a:srgbClr val="FFFFFF"/>
              </a:solidFill>
              <a:ln w="9525">
                <a:noFill/>
                <a:miter lim="800000"/>
                <a:headEnd/>
                <a:tailEnd/>
              </a:ln>
            </p:spPr>
            <p:txBody>
              <a:bodyPr/>
              <a:lstStyle/>
              <a:p>
                <a:endParaRPr lang="en-US"/>
              </a:p>
            </p:txBody>
          </p:sp>
          <p:sp>
            <p:nvSpPr>
              <p:cNvPr id="384250" name="Rectangle 250"/>
              <p:cNvSpPr>
                <a:spLocks noChangeArrowheads="1"/>
              </p:cNvSpPr>
              <p:nvPr/>
            </p:nvSpPr>
            <p:spPr bwMode="auto">
              <a:xfrm>
                <a:off x="394" y="2807"/>
                <a:ext cx="17" cy="6"/>
              </a:xfrm>
              <a:prstGeom prst="rect">
                <a:avLst/>
              </a:prstGeom>
              <a:solidFill>
                <a:srgbClr val="000000"/>
              </a:solidFill>
              <a:ln w="9525">
                <a:noFill/>
                <a:miter lim="800000"/>
                <a:headEnd/>
                <a:tailEnd/>
              </a:ln>
            </p:spPr>
            <p:txBody>
              <a:bodyPr/>
              <a:lstStyle/>
              <a:p>
                <a:endParaRPr lang="en-US"/>
              </a:p>
            </p:txBody>
          </p:sp>
          <p:sp>
            <p:nvSpPr>
              <p:cNvPr id="384251" name="Line 251"/>
              <p:cNvSpPr>
                <a:spLocks noChangeShapeType="1"/>
              </p:cNvSpPr>
              <p:nvPr/>
            </p:nvSpPr>
            <p:spPr bwMode="auto">
              <a:xfrm>
                <a:off x="394" y="2807"/>
                <a:ext cx="17" cy="1"/>
              </a:xfrm>
              <a:prstGeom prst="line">
                <a:avLst/>
              </a:prstGeom>
              <a:noFill/>
              <a:ln w="0">
                <a:solidFill>
                  <a:srgbClr val="000000"/>
                </a:solidFill>
                <a:round/>
                <a:headEnd/>
                <a:tailEnd/>
              </a:ln>
            </p:spPr>
            <p:txBody>
              <a:bodyPr/>
              <a:lstStyle/>
              <a:p>
                <a:endParaRPr lang="en-US"/>
              </a:p>
            </p:txBody>
          </p:sp>
          <p:sp>
            <p:nvSpPr>
              <p:cNvPr id="384252" name="Rectangle 252"/>
              <p:cNvSpPr>
                <a:spLocks noChangeArrowheads="1"/>
              </p:cNvSpPr>
              <p:nvPr/>
            </p:nvSpPr>
            <p:spPr bwMode="auto">
              <a:xfrm>
                <a:off x="411" y="2807"/>
                <a:ext cx="837" cy="6"/>
              </a:xfrm>
              <a:prstGeom prst="rect">
                <a:avLst/>
              </a:prstGeom>
              <a:solidFill>
                <a:srgbClr val="000000"/>
              </a:solidFill>
              <a:ln w="9525">
                <a:noFill/>
                <a:miter lim="800000"/>
                <a:headEnd/>
                <a:tailEnd/>
              </a:ln>
            </p:spPr>
            <p:txBody>
              <a:bodyPr/>
              <a:lstStyle/>
              <a:p>
                <a:endParaRPr lang="en-US"/>
              </a:p>
            </p:txBody>
          </p:sp>
          <p:sp>
            <p:nvSpPr>
              <p:cNvPr id="384253" name="Line 253"/>
              <p:cNvSpPr>
                <a:spLocks noChangeShapeType="1"/>
              </p:cNvSpPr>
              <p:nvPr/>
            </p:nvSpPr>
            <p:spPr bwMode="auto">
              <a:xfrm>
                <a:off x="411" y="2807"/>
                <a:ext cx="837" cy="1"/>
              </a:xfrm>
              <a:prstGeom prst="line">
                <a:avLst/>
              </a:prstGeom>
              <a:noFill/>
              <a:ln w="0">
                <a:solidFill>
                  <a:srgbClr val="000000"/>
                </a:solidFill>
                <a:round/>
                <a:headEnd/>
                <a:tailEnd/>
              </a:ln>
            </p:spPr>
            <p:txBody>
              <a:bodyPr/>
              <a:lstStyle/>
              <a:p>
                <a:endParaRPr lang="en-US"/>
              </a:p>
            </p:txBody>
          </p:sp>
          <p:sp>
            <p:nvSpPr>
              <p:cNvPr id="384254" name="Rectangle 254"/>
              <p:cNvSpPr>
                <a:spLocks noChangeArrowheads="1"/>
              </p:cNvSpPr>
              <p:nvPr/>
            </p:nvSpPr>
            <p:spPr bwMode="auto">
              <a:xfrm>
                <a:off x="1248" y="2807"/>
                <a:ext cx="6" cy="6"/>
              </a:xfrm>
              <a:prstGeom prst="rect">
                <a:avLst/>
              </a:prstGeom>
              <a:solidFill>
                <a:srgbClr val="000000"/>
              </a:solidFill>
              <a:ln w="9525">
                <a:noFill/>
                <a:miter lim="800000"/>
                <a:headEnd/>
                <a:tailEnd/>
              </a:ln>
            </p:spPr>
            <p:txBody>
              <a:bodyPr/>
              <a:lstStyle/>
              <a:p>
                <a:endParaRPr lang="en-US"/>
              </a:p>
            </p:txBody>
          </p:sp>
          <p:sp>
            <p:nvSpPr>
              <p:cNvPr id="384255" name="Line 255"/>
              <p:cNvSpPr>
                <a:spLocks noChangeShapeType="1"/>
              </p:cNvSpPr>
              <p:nvPr/>
            </p:nvSpPr>
            <p:spPr bwMode="auto">
              <a:xfrm>
                <a:off x="1248" y="2807"/>
                <a:ext cx="6" cy="1"/>
              </a:xfrm>
              <a:prstGeom prst="line">
                <a:avLst/>
              </a:prstGeom>
              <a:noFill/>
              <a:ln w="0">
                <a:solidFill>
                  <a:srgbClr val="000000"/>
                </a:solidFill>
                <a:round/>
                <a:headEnd/>
                <a:tailEnd/>
              </a:ln>
            </p:spPr>
            <p:txBody>
              <a:bodyPr/>
              <a:lstStyle/>
              <a:p>
                <a:endParaRPr lang="en-US"/>
              </a:p>
            </p:txBody>
          </p:sp>
          <p:sp>
            <p:nvSpPr>
              <p:cNvPr id="384256" name="Line 256"/>
              <p:cNvSpPr>
                <a:spLocks noChangeShapeType="1"/>
              </p:cNvSpPr>
              <p:nvPr/>
            </p:nvSpPr>
            <p:spPr bwMode="auto">
              <a:xfrm>
                <a:off x="1248" y="2807"/>
                <a:ext cx="1" cy="6"/>
              </a:xfrm>
              <a:prstGeom prst="line">
                <a:avLst/>
              </a:prstGeom>
              <a:noFill/>
              <a:ln w="0">
                <a:solidFill>
                  <a:srgbClr val="000000"/>
                </a:solidFill>
                <a:round/>
                <a:headEnd/>
                <a:tailEnd/>
              </a:ln>
            </p:spPr>
            <p:txBody>
              <a:bodyPr/>
              <a:lstStyle/>
              <a:p>
                <a:endParaRPr lang="en-US"/>
              </a:p>
            </p:txBody>
          </p:sp>
          <p:sp>
            <p:nvSpPr>
              <p:cNvPr id="384257" name="Rectangle 257"/>
              <p:cNvSpPr>
                <a:spLocks noChangeArrowheads="1"/>
              </p:cNvSpPr>
              <p:nvPr/>
            </p:nvSpPr>
            <p:spPr bwMode="auto">
              <a:xfrm>
                <a:off x="1254" y="2807"/>
                <a:ext cx="1217" cy="6"/>
              </a:xfrm>
              <a:prstGeom prst="rect">
                <a:avLst/>
              </a:prstGeom>
              <a:solidFill>
                <a:srgbClr val="000000"/>
              </a:solidFill>
              <a:ln w="9525">
                <a:noFill/>
                <a:miter lim="800000"/>
                <a:headEnd/>
                <a:tailEnd/>
              </a:ln>
            </p:spPr>
            <p:txBody>
              <a:bodyPr/>
              <a:lstStyle/>
              <a:p>
                <a:endParaRPr lang="en-US"/>
              </a:p>
            </p:txBody>
          </p:sp>
          <p:sp>
            <p:nvSpPr>
              <p:cNvPr id="384258" name="Line 258"/>
              <p:cNvSpPr>
                <a:spLocks noChangeShapeType="1"/>
              </p:cNvSpPr>
              <p:nvPr/>
            </p:nvSpPr>
            <p:spPr bwMode="auto">
              <a:xfrm>
                <a:off x="1254" y="2807"/>
                <a:ext cx="1217" cy="1"/>
              </a:xfrm>
              <a:prstGeom prst="line">
                <a:avLst/>
              </a:prstGeom>
              <a:noFill/>
              <a:ln w="0">
                <a:solidFill>
                  <a:srgbClr val="000000"/>
                </a:solidFill>
                <a:round/>
                <a:headEnd/>
                <a:tailEnd/>
              </a:ln>
            </p:spPr>
            <p:txBody>
              <a:bodyPr/>
              <a:lstStyle/>
              <a:p>
                <a:endParaRPr lang="en-US"/>
              </a:p>
            </p:txBody>
          </p:sp>
          <p:sp>
            <p:nvSpPr>
              <p:cNvPr id="384259" name="Rectangle 259"/>
              <p:cNvSpPr>
                <a:spLocks noChangeArrowheads="1"/>
              </p:cNvSpPr>
              <p:nvPr/>
            </p:nvSpPr>
            <p:spPr bwMode="auto">
              <a:xfrm>
                <a:off x="2471" y="2807"/>
                <a:ext cx="6" cy="6"/>
              </a:xfrm>
              <a:prstGeom prst="rect">
                <a:avLst/>
              </a:prstGeom>
              <a:solidFill>
                <a:srgbClr val="000000"/>
              </a:solidFill>
              <a:ln w="9525">
                <a:noFill/>
                <a:miter lim="800000"/>
                <a:headEnd/>
                <a:tailEnd/>
              </a:ln>
            </p:spPr>
            <p:txBody>
              <a:bodyPr/>
              <a:lstStyle/>
              <a:p>
                <a:endParaRPr lang="en-US"/>
              </a:p>
            </p:txBody>
          </p:sp>
          <p:sp>
            <p:nvSpPr>
              <p:cNvPr id="384260" name="Line 260"/>
              <p:cNvSpPr>
                <a:spLocks noChangeShapeType="1"/>
              </p:cNvSpPr>
              <p:nvPr/>
            </p:nvSpPr>
            <p:spPr bwMode="auto">
              <a:xfrm>
                <a:off x="2471" y="2807"/>
                <a:ext cx="6" cy="1"/>
              </a:xfrm>
              <a:prstGeom prst="line">
                <a:avLst/>
              </a:prstGeom>
              <a:noFill/>
              <a:ln w="0">
                <a:solidFill>
                  <a:srgbClr val="000000"/>
                </a:solidFill>
                <a:round/>
                <a:headEnd/>
                <a:tailEnd/>
              </a:ln>
            </p:spPr>
            <p:txBody>
              <a:bodyPr/>
              <a:lstStyle/>
              <a:p>
                <a:endParaRPr lang="en-US"/>
              </a:p>
            </p:txBody>
          </p:sp>
          <p:sp>
            <p:nvSpPr>
              <p:cNvPr id="384261" name="Line 261"/>
              <p:cNvSpPr>
                <a:spLocks noChangeShapeType="1"/>
              </p:cNvSpPr>
              <p:nvPr/>
            </p:nvSpPr>
            <p:spPr bwMode="auto">
              <a:xfrm>
                <a:off x="2471" y="2807"/>
                <a:ext cx="1" cy="6"/>
              </a:xfrm>
              <a:prstGeom prst="line">
                <a:avLst/>
              </a:prstGeom>
              <a:noFill/>
              <a:ln w="0">
                <a:solidFill>
                  <a:srgbClr val="000000"/>
                </a:solidFill>
                <a:round/>
                <a:headEnd/>
                <a:tailEnd/>
              </a:ln>
            </p:spPr>
            <p:txBody>
              <a:bodyPr/>
              <a:lstStyle/>
              <a:p>
                <a:endParaRPr lang="en-US"/>
              </a:p>
            </p:txBody>
          </p:sp>
          <p:sp>
            <p:nvSpPr>
              <p:cNvPr id="384262" name="Rectangle 262"/>
              <p:cNvSpPr>
                <a:spLocks noChangeArrowheads="1"/>
              </p:cNvSpPr>
              <p:nvPr/>
            </p:nvSpPr>
            <p:spPr bwMode="auto">
              <a:xfrm>
                <a:off x="2477" y="2807"/>
                <a:ext cx="1038" cy="6"/>
              </a:xfrm>
              <a:prstGeom prst="rect">
                <a:avLst/>
              </a:prstGeom>
              <a:solidFill>
                <a:srgbClr val="000000"/>
              </a:solidFill>
              <a:ln w="9525">
                <a:noFill/>
                <a:miter lim="800000"/>
                <a:headEnd/>
                <a:tailEnd/>
              </a:ln>
            </p:spPr>
            <p:txBody>
              <a:bodyPr/>
              <a:lstStyle/>
              <a:p>
                <a:endParaRPr lang="en-US"/>
              </a:p>
            </p:txBody>
          </p:sp>
          <p:sp>
            <p:nvSpPr>
              <p:cNvPr id="384263" name="Line 263"/>
              <p:cNvSpPr>
                <a:spLocks noChangeShapeType="1"/>
              </p:cNvSpPr>
              <p:nvPr/>
            </p:nvSpPr>
            <p:spPr bwMode="auto">
              <a:xfrm>
                <a:off x="2477" y="2807"/>
                <a:ext cx="1038" cy="1"/>
              </a:xfrm>
              <a:prstGeom prst="line">
                <a:avLst/>
              </a:prstGeom>
              <a:noFill/>
              <a:ln w="0">
                <a:solidFill>
                  <a:srgbClr val="000000"/>
                </a:solidFill>
                <a:round/>
                <a:headEnd/>
                <a:tailEnd/>
              </a:ln>
            </p:spPr>
            <p:txBody>
              <a:bodyPr/>
              <a:lstStyle/>
              <a:p>
                <a:endParaRPr lang="en-US"/>
              </a:p>
            </p:txBody>
          </p:sp>
          <p:sp>
            <p:nvSpPr>
              <p:cNvPr id="384264" name="Rectangle 264"/>
              <p:cNvSpPr>
                <a:spLocks noChangeArrowheads="1"/>
              </p:cNvSpPr>
              <p:nvPr/>
            </p:nvSpPr>
            <p:spPr bwMode="auto">
              <a:xfrm>
                <a:off x="3515" y="2807"/>
                <a:ext cx="6" cy="6"/>
              </a:xfrm>
              <a:prstGeom prst="rect">
                <a:avLst/>
              </a:prstGeom>
              <a:solidFill>
                <a:srgbClr val="000000"/>
              </a:solidFill>
              <a:ln w="9525">
                <a:noFill/>
                <a:miter lim="800000"/>
                <a:headEnd/>
                <a:tailEnd/>
              </a:ln>
            </p:spPr>
            <p:txBody>
              <a:bodyPr/>
              <a:lstStyle/>
              <a:p>
                <a:endParaRPr lang="en-US"/>
              </a:p>
            </p:txBody>
          </p:sp>
          <p:sp>
            <p:nvSpPr>
              <p:cNvPr id="384265" name="Line 265"/>
              <p:cNvSpPr>
                <a:spLocks noChangeShapeType="1"/>
              </p:cNvSpPr>
              <p:nvPr/>
            </p:nvSpPr>
            <p:spPr bwMode="auto">
              <a:xfrm>
                <a:off x="3515" y="2807"/>
                <a:ext cx="6" cy="1"/>
              </a:xfrm>
              <a:prstGeom prst="line">
                <a:avLst/>
              </a:prstGeom>
              <a:noFill/>
              <a:ln w="0">
                <a:solidFill>
                  <a:srgbClr val="000000"/>
                </a:solidFill>
                <a:round/>
                <a:headEnd/>
                <a:tailEnd/>
              </a:ln>
            </p:spPr>
            <p:txBody>
              <a:bodyPr/>
              <a:lstStyle/>
              <a:p>
                <a:endParaRPr lang="en-US"/>
              </a:p>
            </p:txBody>
          </p:sp>
          <p:sp>
            <p:nvSpPr>
              <p:cNvPr id="384266" name="Line 266"/>
              <p:cNvSpPr>
                <a:spLocks noChangeShapeType="1"/>
              </p:cNvSpPr>
              <p:nvPr/>
            </p:nvSpPr>
            <p:spPr bwMode="auto">
              <a:xfrm>
                <a:off x="3515" y="2807"/>
                <a:ext cx="1" cy="6"/>
              </a:xfrm>
              <a:prstGeom prst="line">
                <a:avLst/>
              </a:prstGeom>
              <a:noFill/>
              <a:ln w="0">
                <a:solidFill>
                  <a:srgbClr val="000000"/>
                </a:solidFill>
                <a:round/>
                <a:headEnd/>
                <a:tailEnd/>
              </a:ln>
            </p:spPr>
            <p:txBody>
              <a:bodyPr/>
              <a:lstStyle/>
              <a:p>
                <a:endParaRPr lang="en-US"/>
              </a:p>
            </p:txBody>
          </p:sp>
          <p:sp>
            <p:nvSpPr>
              <p:cNvPr id="384267" name="Rectangle 267"/>
              <p:cNvSpPr>
                <a:spLocks noChangeArrowheads="1"/>
              </p:cNvSpPr>
              <p:nvPr/>
            </p:nvSpPr>
            <p:spPr bwMode="auto">
              <a:xfrm>
                <a:off x="3521" y="2807"/>
                <a:ext cx="1247" cy="6"/>
              </a:xfrm>
              <a:prstGeom prst="rect">
                <a:avLst/>
              </a:prstGeom>
              <a:solidFill>
                <a:srgbClr val="000000"/>
              </a:solidFill>
              <a:ln w="9525">
                <a:noFill/>
                <a:miter lim="800000"/>
                <a:headEnd/>
                <a:tailEnd/>
              </a:ln>
            </p:spPr>
            <p:txBody>
              <a:bodyPr/>
              <a:lstStyle/>
              <a:p>
                <a:endParaRPr lang="en-US"/>
              </a:p>
            </p:txBody>
          </p:sp>
          <p:sp>
            <p:nvSpPr>
              <p:cNvPr id="384268" name="Line 268"/>
              <p:cNvSpPr>
                <a:spLocks noChangeShapeType="1"/>
              </p:cNvSpPr>
              <p:nvPr/>
            </p:nvSpPr>
            <p:spPr bwMode="auto">
              <a:xfrm>
                <a:off x="3521" y="2807"/>
                <a:ext cx="1247" cy="1"/>
              </a:xfrm>
              <a:prstGeom prst="line">
                <a:avLst/>
              </a:prstGeom>
              <a:noFill/>
              <a:ln w="0">
                <a:solidFill>
                  <a:srgbClr val="000000"/>
                </a:solidFill>
                <a:round/>
                <a:headEnd/>
                <a:tailEnd/>
              </a:ln>
            </p:spPr>
            <p:txBody>
              <a:bodyPr/>
              <a:lstStyle/>
              <a:p>
                <a:endParaRPr lang="en-US"/>
              </a:p>
            </p:txBody>
          </p:sp>
          <p:sp>
            <p:nvSpPr>
              <p:cNvPr id="384269" name="Rectangle 269"/>
              <p:cNvSpPr>
                <a:spLocks noChangeArrowheads="1"/>
              </p:cNvSpPr>
              <p:nvPr/>
            </p:nvSpPr>
            <p:spPr bwMode="auto">
              <a:xfrm>
                <a:off x="4768" y="2807"/>
                <a:ext cx="17" cy="6"/>
              </a:xfrm>
              <a:prstGeom prst="rect">
                <a:avLst/>
              </a:prstGeom>
              <a:solidFill>
                <a:srgbClr val="000000"/>
              </a:solidFill>
              <a:ln w="9525">
                <a:noFill/>
                <a:miter lim="800000"/>
                <a:headEnd/>
                <a:tailEnd/>
              </a:ln>
            </p:spPr>
            <p:txBody>
              <a:bodyPr/>
              <a:lstStyle/>
              <a:p>
                <a:endParaRPr lang="en-US"/>
              </a:p>
            </p:txBody>
          </p:sp>
          <p:sp>
            <p:nvSpPr>
              <p:cNvPr id="384270" name="Line 270"/>
              <p:cNvSpPr>
                <a:spLocks noChangeShapeType="1"/>
              </p:cNvSpPr>
              <p:nvPr/>
            </p:nvSpPr>
            <p:spPr bwMode="auto">
              <a:xfrm>
                <a:off x="4768" y="2807"/>
                <a:ext cx="17" cy="1"/>
              </a:xfrm>
              <a:prstGeom prst="line">
                <a:avLst/>
              </a:prstGeom>
              <a:noFill/>
              <a:ln w="0">
                <a:solidFill>
                  <a:srgbClr val="000000"/>
                </a:solidFill>
                <a:round/>
                <a:headEnd/>
                <a:tailEnd/>
              </a:ln>
            </p:spPr>
            <p:txBody>
              <a:bodyPr/>
              <a:lstStyle/>
              <a:p>
                <a:endParaRPr lang="en-US"/>
              </a:p>
            </p:txBody>
          </p:sp>
          <p:sp>
            <p:nvSpPr>
              <p:cNvPr id="384271" name="Rectangle 271"/>
              <p:cNvSpPr>
                <a:spLocks noChangeArrowheads="1"/>
              </p:cNvSpPr>
              <p:nvPr/>
            </p:nvSpPr>
            <p:spPr bwMode="auto">
              <a:xfrm>
                <a:off x="394" y="2813"/>
                <a:ext cx="17" cy="266"/>
              </a:xfrm>
              <a:prstGeom prst="rect">
                <a:avLst/>
              </a:prstGeom>
              <a:solidFill>
                <a:srgbClr val="000000"/>
              </a:solidFill>
              <a:ln w="9525">
                <a:noFill/>
                <a:miter lim="800000"/>
                <a:headEnd/>
                <a:tailEnd/>
              </a:ln>
            </p:spPr>
            <p:txBody>
              <a:bodyPr/>
              <a:lstStyle/>
              <a:p>
                <a:endParaRPr lang="en-US"/>
              </a:p>
            </p:txBody>
          </p:sp>
          <p:sp>
            <p:nvSpPr>
              <p:cNvPr id="384272" name="Line 272"/>
              <p:cNvSpPr>
                <a:spLocks noChangeShapeType="1"/>
              </p:cNvSpPr>
              <p:nvPr/>
            </p:nvSpPr>
            <p:spPr bwMode="auto">
              <a:xfrm>
                <a:off x="394" y="2813"/>
                <a:ext cx="1" cy="266"/>
              </a:xfrm>
              <a:prstGeom prst="line">
                <a:avLst/>
              </a:prstGeom>
              <a:noFill/>
              <a:ln w="0">
                <a:solidFill>
                  <a:srgbClr val="000000"/>
                </a:solidFill>
                <a:round/>
                <a:headEnd/>
                <a:tailEnd/>
              </a:ln>
            </p:spPr>
            <p:txBody>
              <a:bodyPr/>
              <a:lstStyle/>
              <a:p>
                <a:endParaRPr lang="en-US"/>
              </a:p>
            </p:txBody>
          </p:sp>
          <p:sp>
            <p:nvSpPr>
              <p:cNvPr id="384273" name="Rectangle 273"/>
              <p:cNvSpPr>
                <a:spLocks noChangeArrowheads="1"/>
              </p:cNvSpPr>
              <p:nvPr/>
            </p:nvSpPr>
            <p:spPr bwMode="auto">
              <a:xfrm>
                <a:off x="1248" y="2813"/>
                <a:ext cx="6" cy="266"/>
              </a:xfrm>
              <a:prstGeom prst="rect">
                <a:avLst/>
              </a:prstGeom>
              <a:solidFill>
                <a:srgbClr val="000000"/>
              </a:solidFill>
              <a:ln w="9525">
                <a:noFill/>
                <a:miter lim="800000"/>
                <a:headEnd/>
                <a:tailEnd/>
              </a:ln>
            </p:spPr>
            <p:txBody>
              <a:bodyPr/>
              <a:lstStyle/>
              <a:p>
                <a:endParaRPr lang="en-US"/>
              </a:p>
            </p:txBody>
          </p:sp>
          <p:sp>
            <p:nvSpPr>
              <p:cNvPr id="384274" name="Line 274"/>
              <p:cNvSpPr>
                <a:spLocks noChangeShapeType="1"/>
              </p:cNvSpPr>
              <p:nvPr/>
            </p:nvSpPr>
            <p:spPr bwMode="auto">
              <a:xfrm>
                <a:off x="1248" y="2813"/>
                <a:ext cx="1" cy="266"/>
              </a:xfrm>
              <a:prstGeom prst="line">
                <a:avLst/>
              </a:prstGeom>
              <a:noFill/>
              <a:ln w="0">
                <a:solidFill>
                  <a:srgbClr val="000000"/>
                </a:solidFill>
                <a:round/>
                <a:headEnd/>
                <a:tailEnd/>
              </a:ln>
            </p:spPr>
            <p:txBody>
              <a:bodyPr/>
              <a:lstStyle/>
              <a:p>
                <a:endParaRPr lang="en-US"/>
              </a:p>
            </p:txBody>
          </p:sp>
          <p:sp>
            <p:nvSpPr>
              <p:cNvPr id="384275" name="Rectangle 275"/>
              <p:cNvSpPr>
                <a:spLocks noChangeArrowheads="1"/>
              </p:cNvSpPr>
              <p:nvPr/>
            </p:nvSpPr>
            <p:spPr bwMode="auto">
              <a:xfrm>
                <a:off x="2471" y="2813"/>
                <a:ext cx="6" cy="266"/>
              </a:xfrm>
              <a:prstGeom prst="rect">
                <a:avLst/>
              </a:prstGeom>
              <a:solidFill>
                <a:srgbClr val="000000"/>
              </a:solidFill>
              <a:ln w="9525">
                <a:noFill/>
                <a:miter lim="800000"/>
                <a:headEnd/>
                <a:tailEnd/>
              </a:ln>
            </p:spPr>
            <p:txBody>
              <a:bodyPr/>
              <a:lstStyle/>
              <a:p>
                <a:endParaRPr lang="en-US"/>
              </a:p>
            </p:txBody>
          </p:sp>
          <p:sp>
            <p:nvSpPr>
              <p:cNvPr id="384276" name="Line 276"/>
              <p:cNvSpPr>
                <a:spLocks noChangeShapeType="1"/>
              </p:cNvSpPr>
              <p:nvPr/>
            </p:nvSpPr>
            <p:spPr bwMode="auto">
              <a:xfrm>
                <a:off x="2471" y="2813"/>
                <a:ext cx="1" cy="266"/>
              </a:xfrm>
              <a:prstGeom prst="line">
                <a:avLst/>
              </a:prstGeom>
              <a:noFill/>
              <a:ln w="0">
                <a:solidFill>
                  <a:srgbClr val="000000"/>
                </a:solidFill>
                <a:round/>
                <a:headEnd/>
                <a:tailEnd/>
              </a:ln>
            </p:spPr>
            <p:txBody>
              <a:bodyPr/>
              <a:lstStyle/>
              <a:p>
                <a:endParaRPr lang="en-US"/>
              </a:p>
            </p:txBody>
          </p:sp>
          <p:sp>
            <p:nvSpPr>
              <p:cNvPr id="384277" name="Rectangle 277"/>
              <p:cNvSpPr>
                <a:spLocks noChangeArrowheads="1"/>
              </p:cNvSpPr>
              <p:nvPr/>
            </p:nvSpPr>
            <p:spPr bwMode="auto">
              <a:xfrm>
                <a:off x="3515" y="2813"/>
                <a:ext cx="6" cy="266"/>
              </a:xfrm>
              <a:prstGeom prst="rect">
                <a:avLst/>
              </a:prstGeom>
              <a:solidFill>
                <a:srgbClr val="000000"/>
              </a:solidFill>
              <a:ln w="9525">
                <a:noFill/>
                <a:miter lim="800000"/>
                <a:headEnd/>
                <a:tailEnd/>
              </a:ln>
            </p:spPr>
            <p:txBody>
              <a:bodyPr/>
              <a:lstStyle/>
              <a:p>
                <a:endParaRPr lang="en-US"/>
              </a:p>
            </p:txBody>
          </p:sp>
          <p:sp>
            <p:nvSpPr>
              <p:cNvPr id="384278" name="Line 278"/>
              <p:cNvSpPr>
                <a:spLocks noChangeShapeType="1"/>
              </p:cNvSpPr>
              <p:nvPr/>
            </p:nvSpPr>
            <p:spPr bwMode="auto">
              <a:xfrm>
                <a:off x="3515" y="2813"/>
                <a:ext cx="1" cy="266"/>
              </a:xfrm>
              <a:prstGeom prst="line">
                <a:avLst/>
              </a:prstGeom>
              <a:noFill/>
              <a:ln w="0">
                <a:solidFill>
                  <a:srgbClr val="000000"/>
                </a:solidFill>
                <a:round/>
                <a:headEnd/>
                <a:tailEnd/>
              </a:ln>
            </p:spPr>
            <p:txBody>
              <a:bodyPr/>
              <a:lstStyle/>
              <a:p>
                <a:endParaRPr lang="en-US"/>
              </a:p>
            </p:txBody>
          </p:sp>
          <p:sp>
            <p:nvSpPr>
              <p:cNvPr id="384279" name="Rectangle 279"/>
              <p:cNvSpPr>
                <a:spLocks noChangeArrowheads="1"/>
              </p:cNvSpPr>
              <p:nvPr/>
            </p:nvSpPr>
            <p:spPr bwMode="auto">
              <a:xfrm>
                <a:off x="4768" y="2813"/>
                <a:ext cx="17" cy="266"/>
              </a:xfrm>
              <a:prstGeom prst="rect">
                <a:avLst/>
              </a:prstGeom>
              <a:solidFill>
                <a:srgbClr val="000000"/>
              </a:solidFill>
              <a:ln w="9525">
                <a:noFill/>
                <a:miter lim="800000"/>
                <a:headEnd/>
                <a:tailEnd/>
              </a:ln>
            </p:spPr>
            <p:txBody>
              <a:bodyPr/>
              <a:lstStyle/>
              <a:p>
                <a:endParaRPr lang="en-US"/>
              </a:p>
            </p:txBody>
          </p:sp>
          <p:sp>
            <p:nvSpPr>
              <p:cNvPr id="384280" name="Line 280"/>
              <p:cNvSpPr>
                <a:spLocks noChangeShapeType="1"/>
              </p:cNvSpPr>
              <p:nvPr/>
            </p:nvSpPr>
            <p:spPr bwMode="auto">
              <a:xfrm>
                <a:off x="4768" y="2813"/>
                <a:ext cx="1" cy="266"/>
              </a:xfrm>
              <a:prstGeom prst="line">
                <a:avLst/>
              </a:prstGeom>
              <a:noFill/>
              <a:ln w="0">
                <a:solidFill>
                  <a:srgbClr val="000000"/>
                </a:solidFill>
                <a:round/>
                <a:headEnd/>
                <a:tailEnd/>
              </a:ln>
            </p:spPr>
            <p:txBody>
              <a:bodyPr/>
              <a:lstStyle/>
              <a:p>
                <a:endParaRPr lang="en-US"/>
              </a:p>
            </p:txBody>
          </p:sp>
          <p:sp>
            <p:nvSpPr>
              <p:cNvPr id="384281" name="Rectangle 281"/>
              <p:cNvSpPr>
                <a:spLocks noChangeArrowheads="1"/>
              </p:cNvSpPr>
              <p:nvPr/>
            </p:nvSpPr>
            <p:spPr bwMode="auto">
              <a:xfrm>
                <a:off x="411" y="3084"/>
                <a:ext cx="837" cy="266"/>
              </a:xfrm>
              <a:prstGeom prst="rect">
                <a:avLst/>
              </a:prstGeom>
              <a:solidFill>
                <a:srgbClr val="FFFFFF"/>
              </a:solidFill>
              <a:ln w="9525">
                <a:noFill/>
                <a:miter lim="800000"/>
                <a:headEnd/>
                <a:tailEnd/>
              </a:ln>
            </p:spPr>
            <p:txBody>
              <a:bodyPr/>
              <a:lstStyle/>
              <a:p>
                <a:endParaRPr lang="en-US"/>
              </a:p>
            </p:txBody>
          </p:sp>
          <p:sp>
            <p:nvSpPr>
              <p:cNvPr id="384282" name="Rectangle 282"/>
              <p:cNvSpPr>
                <a:spLocks noChangeArrowheads="1"/>
              </p:cNvSpPr>
              <p:nvPr/>
            </p:nvSpPr>
            <p:spPr bwMode="auto">
              <a:xfrm>
                <a:off x="615" y="3086"/>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6</a:t>
                </a:r>
                <a:endParaRPr lang="en-US" dirty="0"/>
              </a:p>
            </p:txBody>
          </p:sp>
          <p:sp>
            <p:nvSpPr>
              <p:cNvPr id="384283" name="Rectangle 283"/>
              <p:cNvSpPr>
                <a:spLocks noChangeArrowheads="1"/>
              </p:cNvSpPr>
              <p:nvPr/>
            </p:nvSpPr>
            <p:spPr bwMode="auto">
              <a:xfrm>
                <a:off x="411" y="3350"/>
                <a:ext cx="837" cy="7"/>
              </a:xfrm>
              <a:prstGeom prst="rect">
                <a:avLst/>
              </a:prstGeom>
              <a:solidFill>
                <a:srgbClr val="FFFFFF"/>
              </a:solidFill>
              <a:ln w="9525">
                <a:noFill/>
                <a:miter lim="800000"/>
                <a:headEnd/>
                <a:tailEnd/>
              </a:ln>
            </p:spPr>
            <p:txBody>
              <a:bodyPr/>
              <a:lstStyle/>
              <a:p>
                <a:endParaRPr lang="en-US"/>
              </a:p>
            </p:txBody>
          </p:sp>
          <p:sp>
            <p:nvSpPr>
              <p:cNvPr id="384284" name="Rectangle 284"/>
              <p:cNvSpPr>
                <a:spLocks noChangeArrowheads="1"/>
              </p:cNvSpPr>
              <p:nvPr/>
            </p:nvSpPr>
            <p:spPr bwMode="auto">
              <a:xfrm>
                <a:off x="1254" y="3084"/>
                <a:ext cx="1217" cy="266"/>
              </a:xfrm>
              <a:prstGeom prst="rect">
                <a:avLst/>
              </a:prstGeom>
              <a:solidFill>
                <a:srgbClr val="FFFFFF"/>
              </a:solidFill>
              <a:ln w="9525">
                <a:noFill/>
                <a:miter lim="800000"/>
                <a:headEnd/>
                <a:tailEnd/>
              </a:ln>
            </p:spPr>
            <p:txBody>
              <a:bodyPr/>
              <a:lstStyle/>
              <a:p>
                <a:endParaRPr lang="en-US"/>
              </a:p>
            </p:txBody>
          </p:sp>
          <p:sp>
            <p:nvSpPr>
              <p:cNvPr id="384285" name="Rectangle 285"/>
              <p:cNvSpPr>
                <a:spLocks noChangeArrowheads="1"/>
              </p:cNvSpPr>
              <p:nvPr/>
            </p:nvSpPr>
            <p:spPr bwMode="auto">
              <a:xfrm>
                <a:off x="1587" y="3086"/>
                <a:ext cx="7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a:t>
                </a:r>
                <a:endParaRPr lang="en-US" dirty="0"/>
              </a:p>
            </p:txBody>
          </p:sp>
          <p:sp>
            <p:nvSpPr>
              <p:cNvPr id="384286" name="Rectangle 286"/>
              <p:cNvSpPr>
                <a:spLocks noChangeArrowheads="1"/>
              </p:cNvSpPr>
              <p:nvPr/>
            </p:nvSpPr>
            <p:spPr bwMode="auto">
              <a:xfrm>
                <a:off x="1254" y="3350"/>
                <a:ext cx="1217" cy="7"/>
              </a:xfrm>
              <a:prstGeom prst="rect">
                <a:avLst/>
              </a:prstGeom>
              <a:solidFill>
                <a:srgbClr val="FFFFFF"/>
              </a:solidFill>
              <a:ln w="9525">
                <a:noFill/>
                <a:miter lim="800000"/>
                <a:headEnd/>
                <a:tailEnd/>
              </a:ln>
            </p:spPr>
            <p:txBody>
              <a:bodyPr/>
              <a:lstStyle/>
              <a:p>
                <a:endParaRPr lang="en-US"/>
              </a:p>
            </p:txBody>
          </p:sp>
          <p:sp>
            <p:nvSpPr>
              <p:cNvPr id="384287" name="Rectangle 287"/>
              <p:cNvSpPr>
                <a:spLocks noChangeArrowheads="1"/>
              </p:cNvSpPr>
              <p:nvPr/>
            </p:nvSpPr>
            <p:spPr bwMode="auto">
              <a:xfrm>
                <a:off x="2477" y="3084"/>
                <a:ext cx="1038" cy="266"/>
              </a:xfrm>
              <a:prstGeom prst="rect">
                <a:avLst/>
              </a:prstGeom>
              <a:solidFill>
                <a:srgbClr val="FFFFFF"/>
              </a:solidFill>
              <a:ln w="9525">
                <a:noFill/>
                <a:miter lim="800000"/>
                <a:headEnd/>
                <a:tailEnd/>
              </a:ln>
            </p:spPr>
            <p:txBody>
              <a:bodyPr/>
              <a:lstStyle/>
              <a:p>
                <a:endParaRPr lang="en-US"/>
              </a:p>
            </p:txBody>
          </p:sp>
          <p:sp>
            <p:nvSpPr>
              <p:cNvPr id="384288" name="Rectangle 288"/>
              <p:cNvSpPr>
                <a:spLocks noChangeArrowheads="1"/>
              </p:cNvSpPr>
              <p:nvPr/>
            </p:nvSpPr>
            <p:spPr bwMode="auto">
              <a:xfrm>
                <a:off x="2477" y="3350"/>
                <a:ext cx="1038" cy="7"/>
              </a:xfrm>
              <a:prstGeom prst="rect">
                <a:avLst/>
              </a:prstGeom>
              <a:solidFill>
                <a:srgbClr val="FFFFFF"/>
              </a:solidFill>
              <a:ln w="9525">
                <a:noFill/>
                <a:miter lim="800000"/>
                <a:headEnd/>
                <a:tailEnd/>
              </a:ln>
            </p:spPr>
            <p:txBody>
              <a:bodyPr/>
              <a:lstStyle/>
              <a:p>
                <a:endParaRPr lang="en-US"/>
              </a:p>
            </p:txBody>
          </p:sp>
          <p:sp>
            <p:nvSpPr>
              <p:cNvPr id="384289" name="Rectangle 289"/>
              <p:cNvSpPr>
                <a:spLocks noChangeArrowheads="1"/>
              </p:cNvSpPr>
              <p:nvPr/>
            </p:nvSpPr>
            <p:spPr bwMode="auto">
              <a:xfrm>
                <a:off x="3521" y="3084"/>
                <a:ext cx="1247" cy="266"/>
              </a:xfrm>
              <a:prstGeom prst="rect">
                <a:avLst/>
              </a:prstGeom>
              <a:solidFill>
                <a:srgbClr val="FFFFFF"/>
              </a:solidFill>
              <a:ln w="9525">
                <a:noFill/>
                <a:miter lim="800000"/>
                <a:headEnd/>
                <a:tailEnd/>
              </a:ln>
            </p:spPr>
            <p:txBody>
              <a:bodyPr/>
              <a:lstStyle/>
              <a:p>
                <a:endParaRPr lang="en-US"/>
              </a:p>
            </p:txBody>
          </p:sp>
          <p:sp>
            <p:nvSpPr>
              <p:cNvPr id="384290" name="Rectangle 290"/>
              <p:cNvSpPr>
                <a:spLocks noChangeArrowheads="1"/>
              </p:cNvSpPr>
              <p:nvPr/>
            </p:nvSpPr>
            <p:spPr bwMode="auto">
              <a:xfrm>
                <a:off x="3521" y="3350"/>
                <a:ext cx="1247" cy="7"/>
              </a:xfrm>
              <a:prstGeom prst="rect">
                <a:avLst/>
              </a:prstGeom>
              <a:solidFill>
                <a:srgbClr val="FFFFFF"/>
              </a:solidFill>
              <a:ln w="9525">
                <a:noFill/>
                <a:miter lim="800000"/>
                <a:headEnd/>
                <a:tailEnd/>
              </a:ln>
            </p:spPr>
            <p:txBody>
              <a:bodyPr/>
              <a:lstStyle/>
              <a:p>
                <a:endParaRPr lang="en-US"/>
              </a:p>
            </p:txBody>
          </p:sp>
          <p:sp>
            <p:nvSpPr>
              <p:cNvPr id="384291" name="Rectangle 291"/>
              <p:cNvSpPr>
                <a:spLocks noChangeArrowheads="1"/>
              </p:cNvSpPr>
              <p:nvPr/>
            </p:nvSpPr>
            <p:spPr bwMode="auto">
              <a:xfrm>
                <a:off x="394" y="3079"/>
                <a:ext cx="17" cy="5"/>
              </a:xfrm>
              <a:prstGeom prst="rect">
                <a:avLst/>
              </a:prstGeom>
              <a:solidFill>
                <a:srgbClr val="000000"/>
              </a:solidFill>
              <a:ln w="9525">
                <a:noFill/>
                <a:miter lim="800000"/>
                <a:headEnd/>
                <a:tailEnd/>
              </a:ln>
            </p:spPr>
            <p:txBody>
              <a:bodyPr/>
              <a:lstStyle/>
              <a:p>
                <a:endParaRPr lang="en-US"/>
              </a:p>
            </p:txBody>
          </p:sp>
          <p:sp>
            <p:nvSpPr>
              <p:cNvPr id="384292" name="Line 292"/>
              <p:cNvSpPr>
                <a:spLocks noChangeShapeType="1"/>
              </p:cNvSpPr>
              <p:nvPr/>
            </p:nvSpPr>
            <p:spPr bwMode="auto">
              <a:xfrm>
                <a:off x="394" y="3079"/>
                <a:ext cx="17" cy="1"/>
              </a:xfrm>
              <a:prstGeom prst="line">
                <a:avLst/>
              </a:prstGeom>
              <a:noFill/>
              <a:ln w="0">
                <a:solidFill>
                  <a:srgbClr val="000000"/>
                </a:solidFill>
                <a:round/>
                <a:headEnd/>
                <a:tailEnd/>
              </a:ln>
            </p:spPr>
            <p:txBody>
              <a:bodyPr/>
              <a:lstStyle/>
              <a:p>
                <a:endParaRPr lang="en-US"/>
              </a:p>
            </p:txBody>
          </p:sp>
          <p:sp>
            <p:nvSpPr>
              <p:cNvPr id="384293" name="Rectangle 293"/>
              <p:cNvSpPr>
                <a:spLocks noChangeArrowheads="1"/>
              </p:cNvSpPr>
              <p:nvPr/>
            </p:nvSpPr>
            <p:spPr bwMode="auto">
              <a:xfrm>
                <a:off x="411" y="3079"/>
                <a:ext cx="837" cy="5"/>
              </a:xfrm>
              <a:prstGeom prst="rect">
                <a:avLst/>
              </a:prstGeom>
              <a:solidFill>
                <a:srgbClr val="000000"/>
              </a:solidFill>
              <a:ln w="9525">
                <a:noFill/>
                <a:miter lim="800000"/>
                <a:headEnd/>
                <a:tailEnd/>
              </a:ln>
            </p:spPr>
            <p:txBody>
              <a:bodyPr/>
              <a:lstStyle/>
              <a:p>
                <a:endParaRPr lang="en-US"/>
              </a:p>
            </p:txBody>
          </p:sp>
          <p:sp>
            <p:nvSpPr>
              <p:cNvPr id="384294" name="Line 294"/>
              <p:cNvSpPr>
                <a:spLocks noChangeShapeType="1"/>
              </p:cNvSpPr>
              <p:nvPr/>
            </p:nvSpPr>
            <p:spPr bwMode="auto">
              <a:xfrm>
                <a:off x="411" y="3079"/>
                <a:ext cx="837" cy="1"/>
              </a:xfrm>
              <a:prstGeom prst="line">
                <a:avLst/>
              </a:prstGeom>
              <a:noFill/>
              <a:ln w="0">
                <a:solidFill>
                  <a:srgbClr val="000000"/>
                </a:solidFill>
                <a:round/>
                <a:headEnd/>
                <a:tailEnd/>
              </a:ln>
            </p:spPr>
            <p:txBody>
              <a:bodyPr/>
              <a:lstStyle/>
              <a:p>
                <a:endParaRPr lang="en-US"/>
              </a:p>
            </p:txBody>
          </p:sp>
          <p:sp>
            <p:nvSpPr>
              <p:cNvPr id="384295" name="Rectangle 295"/>
              <p:cNvSpPr>
                <a:spLocks noChangeArrowheads="1"/>
              </p:cNvSpPr>
              <p:nvPr/>
            </p:nvSpPr>
            <p:spPr bwMode="auto">
              <a:xfrm>
                <a:off x="1248" y="3079"/>
                <a:ext cx="6" cy="5"/>
              </a:xfrm>
              <a:prstGeom prst="rect">
                <a:avLst/>
              </a:prstGeom>
              <a:solidFill>
                <a:srgbClr val="000000"/>
              </a:solidFill>
              <a:ln w="9525">
                <a:noFill/>
                <a:miter lim="800000"/>
                <a:headEnd/>
                <a:tailEnd/>
              </a:ln>
            </p:spPr>
            <p:txBody>
              <a:bodyPr/>
              <a:lstStyle/>
              <a:p>
                <a:endParaRPr lang="en-US"/>
              </a:p>
            </p:txBody>
          </p:sp>
          <p:sp>
            <p:nvSpPr>
              <p:cNvPr id="384296" name="Line 296"/>
              <p:cNvSpPr>
                <a:spLocks noChangeShapeType="1"/>
              </p:cNvSpPr>
              <p:nvPr/>
            </p:nvSpPr>
            <p:spPr bwMode="auto">
              <a:xfrm>
                <a:off x="1248" y="3079"/>
                <a:ext cx="6" cy="1"/>
              </a:xfrm>
              <a:prstGeom prst="line">
                <a:avLst/>
              </a:prstGeom>
              <a:noFill/>
              <a:ln w="0">
                <a:solidFill>
                  <a:srgbClr val="000000"/>
                </a:solidFill>
                <a:round/>
                <a:headEnd/>
                <a:tailEnd/>
              </a:ln>
            </p:spPr>
            <p:txBody>
              <a:bodyPr/>
              <a:lstStyle/>
              <a:p>
                <a:endParaRPr lang="en-US"/>
              </a:p>
            </p:txBody>
          </p:sp>
          <p:sp>
            <p:nvSpPr>
              <p:cNvPr id="384297" name="Line 297"/>
              <p:cNvSpPr>
                <a:spLocks noChangeShapeType="1"/>
              </p:cNvSpPr>
              <p:nvPr/>
            </p:nvSpPr>
            <p:spPr bwMode="auto">
              <a:xfrm>
                <a:off x="1248" y="3079"/>
                <a:ext cx="1" cy="5"/>
              </a:xfrm>
              <a:prstGeom prst="line">
                <a:avLst/>
              </a:prstGeom>
              <a:noFill/>
              <a:ln w="0">
                <a:solidFill>
                  <a:srgbClr val="000000"/>
                </a:solidFill>
                <a:round/>
                <a:headEnd/>
                <a:tailEnd/>
              </a:ln>
            </p:spPr>
            <p:txBody>
              <a:bodyPr/>
              <a:lstStyle/>
              <a:p>
                <a:endParaRPr lang="en-US"/>
              </a:p>
            </p:txBody>
          </p:sp>
          <p:sp>
            <p:nvSpPr>
              <p:cNvPr id="384298" name="Rectangle 298"/>
              <p:cNvSpPr>
                <a:spLocks noChangeArrowheads="1"/>
              </p:cNvSpPr>
              <p:nvPr/>
            </p:nvSpPr>
            <p:spPr bwMode="auto">
              <a:xfrm>
                <a:off x="1254" y="3079"/>
                <a:ext cx="1217" cy="5"/>
              </a:xfrm>
              <a:prstGeom prst="rect">
                <a:avLst/>
              </a:prstGeom>
              <a:solidFill>
                <a:srgbClr val="000000"/>
              </a:solidFill>
              <a:ln w="9525">
                <a:noFill/>
                <a:miter lim="800000"/>
                <a:headEnd/>
                <a:tailEnd/>
              </a:ln>
            </p:spPr>
            <p:txBody>
              <a:bodyPr/>
              <a:lstStyle/>
              <a:p>
                <a:endParaRPr lang="en-US"/>
              </a:p>
            </p:txBody>
          </p:sp>
          <p:sp>
            <p:nvSpPr>
              <p:cNvPr id="384299" name="Line 299"/>
              <p:cNvSpPr>
                <a:spLocks noChangeShapeType="1"/>
              </p:cNvSpPr>
              <p:nvPr/>
            </p:nvSpPr>
            <p:spPr bwMode="auto">
              <a:xfrm>
                <a:off x="1254" y="3079"/>
                <a:ext cx="1217" cy="1"/>
              </a:xfrm>
              <a:prstGeom prst="line">
                <a:avLst/>
              </a:prstGeom>
              <a:noFill/>
              <a:ln w="0">
                <a:solidFill>
                  <a:srgbClr val="000000"/>
                </a:solidFill>
                <a:round/>
                <a:headEnd/>
                <a:tailEnd/>
              </a:ln>
            </p:spPr>
            <p:txBody>
              <a:bodyPr/>
              <a:lstStyle/>
              <a:p>
                <a:endParaRPr lang="en-US"/>
              </a:p>
            </p:txBody>
          </p:sp>
          <p:sp>
            <p:nvSpPr>
              <p:cNvPr id="384300" name="Rectangle 300"/>
              <p:cNvSpPr>
                <a:spLocks noChangeArrowheads="1"/>
              </p:cNvSpPr>
              <p:nvPr/>
            </p:nvSpPr>
            <p:spPr bwMode="auto">
              <a:xfrm>
                <a:off x="2471" y="3079"/>
                <a:ext cx="6" cy="5"/>
              </a:xfrm>
              <a:prstGeom prst="rect">
                <a:avLst/>
              </a:prstGeom>
              <a:solidFill>
                <a:srgbClr val="000000"/>
              </a:solidFill>
              <a:ln w="9525">
                <a:noFill/>
                <a:miter lim="800000"/>
                <a:headEnd/>
                <a:tailEnd/>
              </a:ln>
            </p:spPr>
            <p:txBody>
              <a:bodyPr/>
              <a:lstStyle/>
              <a:p>
                <a:endParaRPr lang="en-US"/>
              </a:p>
            </p:txBody>
          </p:sp>
          <p:sp>
            <p:nvSpPr>
              <p:cNvPr id="384301" name="Line 301"/>
              <p:cNvSpPr>
                <a:spLocks noChangeShapeType="1"/>
              </p:cNvSpPr>
              <p:nvPr/>
            </p:nvSpPr>
            <p:spPr bwMode="auto">
              <a:xfrm>
                <a:off x="2471" y="3079"/>
                <a:ext cx="6" cy="1"/>
              </a:xfrm>
              <a:prstGeom prst="line">
                <a:avLst/>
              </a:prstGeom>
              <a:noFill/>
              <a:ln w="0">
                <a:solidFill>
                  <a:srgbClr val="000000"/>
                </a:solidFill>
                <a:round/>
                <a:headEnd/>
                <a:tailEnd/>
              </a:ln>
            </p:spPr>
            <p:txBody>
              <a:bodyPr/>
              <a:lstStyle/>
              <a:p>
                <a:endParaRPr lang="en-US"/>
              </a:p>
            </p:txBody>
          </p:sp>
          <p:sp>
            <p:nvSpPr>
              <p:cNvPr id="384302" name="Line 302"/>
              <p:cNvSpPr>
                <a:spLocks noChangeShapeType="1"/>
              </p:cNvSpPr>
              <p:nvPr/>
            </p:nvSpPr>
            <p:spPr bwMode="auto">
              <a:xfrm>
                <a:off x="2471" y="3079"/>
                <a:ext cx="1" cy="5"/>
              </a:xfrm>
              <a:prstGeom prst="line">
                <a:avLst/>
              </a:prstGeom>
              <a:noFill/>
              <a:ln w="0">
                <a:solidFill>
                  <a:srgbClr val="000000"/>
                </a:solidFill>
                <a:round/>
                <a:headEnd/>
                <a:tailEnd/>
              </a:ln>
            </p:spPr>
            <p:txBody>
              <a:bodyPr/>
              <a:lstStyle/>
              <a:p>
                <a:endParaRPr lang="en-US"/>
              </a:p>
            </p:txBody>
          </p:sp>
          <p:sp>
            <p:nvSpPr>
              <p:cNvPr id="384303" name="Rectangle 303"/>
              <p:cNvSpPr>
                <a:spLocks noChangeArrowheads="1"/>
              </p:cNvSpPr>
              <p:nvPr/>
            </p:nvSpPr>
            <p:spPr bwMode="auto">
              <a:xfrm>
                <a:off x="2477" y="3079"/>
                <a:ext cx="1038" cy="5"/>
              </a:xfrm>
              <a:prstGeom prst="rect">
                <a:avLst/>
              </a:prstGeom>
              <a:solidFill>
                <a:srgbClr val="000000"/>
              </a:solidFill>
              <a:ln w="9525">
                <a:noFill/>
                <a:miter lim="800000"/>
                <a:headEnd/>
                <a:tailEnd/>
              </a:ln>
            </p:spPr>
            <p:txBody>
              <a:bodyPr/>
              <a:lstStyle/>
              <a:p>
                <a:endParaRPr lang="en-US"/>
              </a:p>
            </p:txBody>
          </p:sp>
          <p:sp>
            <p:nvSpPr>
              <p:cNvPr id="384304" name="Line 304"/>
              <p:cNvSpPr>
                <a:spLocks noChangeShapeType="1"/>
              </p:cNvSpPr>
              <p:nvPr/>
            </p:nvSpPr>
            <p:spPr bwMode="auto">
              <a:xfrm>
                <a:off x="2477" y="3079"/>
                <a:ext cx="1038" cy="1"/>
              </a:xfrm>
              <a:prstGeom prst="line">
                <a:avLst/>
              </a:prstGeom>
              <a:noFill/>
              <a:ln w="0">
                <a:solidFill>
                  <a:srgbClr val="000000"/>
                </a:solidFill>
                <a:round/>
                <a:headEnd/>
                <a:tailEnd/>
              </a:ln>
            </p:spPr>
            <p:txBody>
              <a:bodyPr/>
              <a:lstStyle/>
              <a:p>
                <a:endParaRPr lang="en-US"/>
              </a:p>
            </p:txBody>
          </p:sp>
          <p:sp>
            <p:nvSpPr>
              <p:cNvPr id="384305" name="Rectangle 305"/>
              <p:cNvSpPr>
                <a:spLocks noChangeArrowheads="1"/>
              </p:cNvSpPr>
              <p:nvPr/>
            </p:nvSpPr>
            <p:spPr bwMode="auto">
              <a:xfrm>
                <a:off x="3515" y="3079"/>
                <a:ext cx="6" cy="5"/>
              </a:xfrm>
              <a:prstGeom prst="rect">
                <a:avLst/>
              </a:prstGeom>
              <a:solidFill>
                <a:srgbClr val="000000"/>
              </a:solidFill>
              <a:ln w="9525">
                <a:noFill/>
                <a:miter lim="800000"/>
                <a:headEnd/>
                <a:tailEnd/>
              </a:ln>
            </p:spPr>
            <p:txBody>
              <a:bodyPr/>
              <a:lstStyle/>
              <a:p>
                <a:endParaRPr lang="en-US"/>
              </a:p>
            </p:txBody>
          </p:sp>
          <p:sp>
            <p:nvSpPr>
              <p:cNvPr id="384306" name="Line 306"/>
              <p:cNvSpPr>
                <a:spLocks noChangeShapeType="1"/>
              </p:cNvSpPr>
              <p:nvPr/>
            </p:nvSpPr>
            <p:spPr bwMode="auto">
              <a:xfrm>
                <a:off x="3515" y="3079"/>
                <a:ext cx="6" cy="1"/>
              </a:xfrm>
              <a:prstGeom prst="line">
                <a:avLst/>
              </a:prstGeom>
              <a:noFill/>
              <a:ln w="0">
                <a:solidFill>
                  <a:srgbClr val="000000"/>
                </a:solidFill>
                <a:round/>
                <a:headEnd/>
                <a:tailEnd/>
              </a:ln>
            </p:spPr>
            <p:txBody>
              <a:bodyPr/>
              <a:lstStyle/>
              <a:p>
                <a:endParaRPr lang="en-US"/>
              </a:p>
            </p:txBody>
          </p:sp>
          <p:sp>
            <p:nvSpPr>
              <p:cNvPr id="384307" name="Line 307"/>
              <p:cNvSpPr>
                <a:spLocks noChangeShapeType="1"/>
              </p:cNvSpPr>
              <p:nvPr/>
            </p:nvSpPr>
            <p:spPr bwMode="auto">
              <a:xfrm>
                <a:off x="3515" y="3079"/>
                <a:ext cx="1" cy="5"/>
              </a:xfrm>
              <a:prstGeom prst="line">
                <a:avLst/>
              </a:prstGeom>
              <a:noFill/>
              <a:ln w="0">
                <a:solidFill>
                  <a:srgbClr val="000000"/>
                </a:solidFill>
                <a:round/>
                <a:headEnd/>
                <a:tailEnd/>
              </a:ln>
            </p:spPr>
            <p:txBody>
              <a:bodyPr/>
              <a:lstStyle/>
              <a:p>
                <a:endParaRPr lang="en-US"/>
              </a:p>
            </p:txBody>
          </p:sp>
          <p:sp>
            <p:nvSpPr>
              <p:cNvPr id="384308" name="Rectangle 308"/>
              <p:cNvSpPr>
                <a:spLocks noChangeArrowheads="1"/>
              </p:cNvSpPr>
              <p:nvPr/>
            </p:nvSpPr>
            <p:spPr bwMode="auto">
              <a:xfrm>
                <a:off x="3521" y="3079"/>
                <a:ext cx="1247" cy="5"/>
              </a:xfrm>
              <a:prstGeom prst="rect">
                <a:avLst/>
              </a:prstGeom>
              <a:solidFill>
                <a:srgbClr val="000000"/>
              </a:solidFill>
              <a:ln w="9525">
                <a:noFill/>
                <a:miter lim="800000"/>
                <a:headEnd/>
                <a:tailEnd/>
              </a:ln>
            </p:spPr>
            <p:txBody>
              <a:bodyPr/>
              <a:lstStyle/>
              <a:p>
                <a:endParaRPr lang="en-US"/>
              </a:p>
            </p:txBody>
          </p:sp>
          <p:sp>
            <p:nvSpPr>
              <p:cNvPr id="384309" name="Line 309"/>
              <p:cNvSpPr>
                <a:spLocks noChangeShapeType="1"/>
              </p:cNvSpPr>
              <p:nvPr/>
            </p:nvSpPr>
            <p:spPr bwMode="auto">
              <a:xfrm>
                <a:off x="3521" y="3079"/>
                <a:ext cx="1247" cy="1"/>
              </a:xfrm>
              <a:prstGeom prst="line">
                <a:avLst/>
              </a:prstGeom>
              <a:noFill/>
              <a:ln w="0">
                <a:solidFill>
                  <a:srgbClr val="000000"/>
                </a:solidFill>
                <a:round/>
                <a:headEnd/>
                <a:tailEnd/>
              </a:ln>
            </p:spPr>
            <p:txBody>
              <a:bodyPr/>
              <a:lstStyle/>
              <a:p>
                <a:endParaRPr lang="en-US"/>
              </a:p>
            </p:txBody>
          </p:sp>
          <p:sp>
            <p:nvSpPr>
              <p:cNvPr id="384310" name="Rectangle 310"/>
              <p:cNvSpPr>
                <a:spLocks noChangeArrowheads="1"/>
              </p:cNvSpPr>
              <p:nvPr/>
            </p:nvSpPr>
            <p:spPr bwMode="auto">
              <a:xfrm>
                <a:off x="4768" y="3079"/>
                <a:ext cx="17" cy="5"/>
              </a:xfrm>
              <a:prstGeom prst="rect">
                <a:avLst/>
              </a:prstGeom>
              <a:solidFill>
                <a:srgbClr val="000000"/>
              </a:solidFill>
              <a:ln w="9525">
                <a:noFill/>
                <a:miter lim="800000"/>
                <a:headEnd/>
                <a:tailEnd/>
              </a:ln>
            </p:spPr>
            <p:txBody>
              <a:bodyPr/>
              <a:lstStyle/>
              <a:p>
                <a:endParaRPr lang="en-US"/>
              </a:p>
            </p:txBody>
          </p:sp>
          <p:sp>
            <p:nvSpPr>
              <p:cNvPr id="384311" name="Line 311"/>
              <p:cNvSpPr>
                <a:spLocks noChangeShapeType="1"/>
              </p:cNvSpPr>
              <p:nvPr/>
            </p:nvSpPr>
            <p:spPr bwMode="auto">
              <a:xfrm>
                <a:off x="4768" y="3079"/>
                <a:ext cx="17" cy="1"/>
              </a:xfrm>
              <a:prstGeom prst="line">
                <a:avLst/>
              </a:prstGeom>
              <a:noFill/>
              <a:ln w="0">
                <a:solidFill>
                  <a:srgbClr val="000000"/>
                </a:solidFill>
                <a:round/>
                <a:headEnd/>
                <a:tailEnd/>
              </a:ln>
            </p:spPr>
            <p:txBody>
              <a:bodyPr/>
              <a:lstStyle/>
              <a:p>
                <a:endParaRPr lang="en-US"/>
              </a:p>
            </p:txBody>
          </p:sp>
          <p:sp>
            <p:nvSpPr>
              <p:cNvPr id="384312" name="Rectangle 312"/>
              <p:cNvSpPr>
                <a:spLocks noChangeArrowheads="1"/>
              </p:cNvSpPr>
              <p:nvPr/>
            </p:nvSpPr>
            <p:spPr bwMode="auto">
              <a:xfrm>
                <a:off x="394" y="3084"/>
                <a:ext cx="17" cy="273"/>
              </a:xfrm>
              <a:prstGeom prst="rect">
                <a:avLst/>
              </a:prstGeom>
              <a:solidFill>
                <a:srgbClr val="000000"/>
              </a:solidFill>
              <a:ln w="9525">
                <a:noFill/>
                <a:miter lim="800000"/>
                <a:headEnd/>
                <a:tailEnd/>
              </a:ln>
            </p:spPr>
            <p:txBody>
              <a:bodyPr/>
              <a:lstStyle/>
              <a:p>
                <a:endParaRPr lang="en-US"/>
              </a:p>
            </p:txBody>
          </p:sp>
          <p:sp>
            <p:nvSpPr>
              <p:cNvPr id="384313" name="Line 313"/>
              <p:cNvSpPr>
                <a:spLocks noChangeShapeType="1"/>
              </p:cNvSpPr>
              <p:nvPr/>
            </p:nvSpPr>
            <p:spPr bwMode="auto">
              <a:xfrm>
                <a:off x="394" y="3084"/>
                <a:ext cx="1" cy="273"/>
              </a:xfrm>
              <a:prstGeom prst="line">
                <a:avLst/>
              </a:prstGeom>
              <a:noFill/>
              <a:ln w="0">
                <a:solidFill>
                  <a:srgbClr val="000000"/>
                </a:solidFill>
                <a:round/>
                <a:headEnd/>
                <a:tailEnd/>
              </a:ln>
            </p:spPr>
            <p:txBody>
              <a:bodyPr/>
              <a:lstStyle/>
              <a:p>
                <a:endParaRPr lang="en-US"/>
              </a:p>
            </p:txBody>
          </p:sp>
          <p:sp>
            <p:nvSpPr>
              <p:cNvPr id="384314" name="Rectangle 314"/>
              <p:cNvSpPr>
                <a:spLocks noChangeArrowheads="1"/>
              </p:cNvSpPr>
              <p:nvPr/>
            </p:nvSpPr>
            <p:spPr bwMode="auto">
              <a:xfrm>
                <a:off x="394" y="3357"/>
                <a:ext cx="17" cy="17"/>
              </a:xfrm>
              <a:prstGeom prst="rect">
                <a:avLst/>
              </a:prstGeom>
              <a:solidFill>
                <a:srgbClr val="000000"/>
              </a:solidFill>
              <a:ln w="9525">
                <a:noFill/>
                <a:miter lim="800000"/>
                <a:headEnd/>
                <a:tailEnd/>
              </a:ln>
            </p:spPr>
            <p:txBody>
              <a:bodyPr/>
              <a:lstStyle/>
              <a:p>
                <a:endParaRPr lang="en-US"/>
              </a:p>
            </p:txBody>
          </p:sp>
          <p:sp>
            <p:nvSpPr>
              <p:cNvPr id="384315" name="Line 315"/>
              <p:cNvSpPr>
                <a:spLocks noChangeShapeType="1"/>
              </p:cNvSpPr>
              <p:nvPr/>
            </p:nvSpPr>
            <p:spPr bwMode="auto">
              <a:xfrm>
                <a:off x="394" y="3357"/>
                <a:ext cx="17" cy="1"/>
              </a:xfrm>
              <a:prstGeom prst="line">
                <a:avLst/>
              </a:prstGeom>
              <a:noFill/>
              <a:ln w="0">
                <a:solidFill>
                  <a:srgbClr val="000000"/>
                </a:solidFill>
                <a:round/>
                <a:headEnd/>
                <a:tailEnd/>
              </a:ln>
            </p:spPr>
            <p:txBody>
              <a:bodyPr/>
              <a:lstStyle/>
              <a:p>
                <a:endParaRPr lang="en-US"/>
              </a:p>
            </p:txBody>
          </p:sp>
          <p:sp>
            <p:nvSpPr>
              <p:cNvPr id="384316" name="Line 316"/>
              <p:cNvSpPr>
                <a:spLocks noChangeShapeType="1"/>
              </p:cNvSpPr>
              <p:nvPr/>
            </p:nvSpPr>
            <p:spPr bwMode="auto">
              <a:xfrm>
                <a:off x="394" y="3357"/>
                <a:ext cx="1" cy="17"/>
              </a:xfrm>
              <a:prstGeom prst="line">
                <a:avLst/>
              </a:prstGeom>
              <a:noFill/>
              <a:ln w="0">
                <a:solidFill>
                  <a:srgbClr val="000000"/>
                </a:solidFill>
                <a:round/>
                <a:headEnd/>
                <a:tailEnd/>
              </a:ln>
            </p:spPr>
            <p:txBody>
              <a:bodyPr/>
              <a:lstStyle/>
              <a:p>
                <a:endParaRPr lang="en-US"/>
              </a:p>
            </p:txBody>
          </p:sp>
          <p:sp>
            <p:nvSpPr>
              <p:cNvPr id="384317" name="Rectangle 317"/>
              <p:cNvSpPr>
                <a:spLocks noChangeArrowheads="1"/>
              </p:cNvSpPr>
              <p:nvPr/>
            </p:nvSpPr>
            <p:spPr bwMode="auto">
              <a:xfrm>
                <a:off x="394" y="3357"/>
                <a:ext cx="17" cy="17"/>
              </a:xfrm>
              <a:prstGeom prst="rect">
                <a:avLst/>
              </a:prstGeom>
              <a:solidFill>
                <a:srgbClr val="000000"/>
              </a:solidFill>
              <a:ln w="9525">
                <a:noFill/>
                <a:miter lim="800000"/>
                <a:headEnd/>
                <a:tailEnd/>
              </a:ln>
            </p:spPr>
            <p:txBody>
              <a:bodyPr/>
              <a:lstStyle/>
              <a:p>
                <a:endParaRPr lang="en-US"/>
              </a:p>
            </p:txBody>
          </p:sp>
          <p:sp>
            <p:nvSpPr>
              <p:cNvPr id="384318" name="Line 318"/>
              <p:cNvSpPr>
                <a:spLocks noChangeShapeType="1"/>
              </p:cNvSpPr>
              <p:nvPr/>
            </p:nvSpPr>
            <p:spPr bwMode="auto">
              <a:xfrm>
                <a:off x="394" y="3357"/>
                <a:ext cx="17" cy="1"/>
              </a:xfrm>
              <a:prstGeom prst="line">
                <a:avLst/>
              </a:prstGeom>
              <a:noFill/>
              <a:ln w="0">
                <a:solidFill>
                  <a:srgbClr val="000000"/>
                </a:solidFill>
                <a:round/>
                <a:headEnd/>
                <a:tailEnd/>
              </a:ln>
            </p:spPr>
            <p:txBody>
              <a:bodyPr/>
              <a:lstStyle/>
              <a:p>
                <a:endParaRPr lang="en-US"/>
              </a:p>
            </p:txBody>
          </p:sp>
          <p:sp>
            <p:nvSpPr>
              <p:cNvPr id="384319" name="Line 319"/>
              <p:cNvSpPr>
                <a:spLocks noChangeShapeType="1"/>
              </p:cNvSpPr>
              <p:nvPr/>
            </p:nvSpPr>
            <p:spPr bwMode="auto">
              <a:xfrm>
                <a:off x="394" y="3357"/>
                <a:ext cx="1" cy="17"/>
              </a:xfrm>
              <a:prstGeom prst="line">
                <a:avLst/>
              </a:prstGeom>
              <a:noFill/>
              <a:ln w="0">
                <a:solidFill>
                  <a:srgbClr val="000000"/>
                </a:solidFill>
                <a:round/>
                <a:headEnd/>
                <a:tailEnd/>
              </a:ln>
            </p:spPr>
            <p:txBody>
              <a:bodyPr/>
              <a:lstStyle/>
              <a:p>
                <a:endParaRPr lang="en-US"/>
              </a:p>
            </p:txBody>
          </p:sp>
          <p:sp>
            <p:nvSpPr>
              <p:cNvPr id="384320" name="Rectangle 320"/>
              <p:cNvSpPr>
                <a:spLocks noChangeArrowheads="1"/>
              </p:cNvSpPr>
              <p:nvPr/>
            </p:nvSpPr>
            <p:spPr bwMode="auto">
              <a:xfrm>
                <a:off x="411" y="3357"/>
                <a:ext cx="837" cy="17"/>
              </a:xfrm>
              <a:prstGeom prst="rect">
                <a:avLst/>
              </a:prstGeom>
              <a:solidFill>
                <a:srgbClr val="000000"/>
              </a:solidFill>
              <a:ln w="9525">
                <a:noFill/>
                <a:miter lim="800000"/>
                <a:headEnd/>
                <a:tailEnd/>
              </a:ln>
            </p:spPr>
            <p:txBody>
              <a:bodyPr/>
              <a:lstStyle/>
              <a:p>
                <a:endParaRPr lang="en-US"/>
              </a:p>
            </p:txBody>
          </p:sp>
          <p:sp>
            <p:nvSpPr>
              <p:cNvPr id="384321" name="Line 321"/>
              <p:cNvSpPr>
                <a:spLocks noChangeShapeType="1"/>
              </p:cNvSpPr>
              <p:nvPr/>
            </p:nvSpPr>
            <p:spPr bwMode="auto">
              <a:xfrm>
                <a:off x="411" y="3357"/>
                <a:ext cx="837" cy="1"/>
              </a:xfrm>
              <a:prstGeom prst="line">
                <a:avLst/>
              </a:prstGeom>
              <a:noFill/>
              <a:ln w="0">
                <a:solidFill>
                  <a:srgbClr val="000000"/>
                </a:solidFill>
                <a:round/>
                <a:headEnd/>
                <a:tailEnd/>
              </a:ln>
            </p:spPr>
            <p:txBody>
              <a:bodyPr/>
              <a:lstStyle/>
              <a:p>
                <a:endParaRPr lang="en-US"/>
              </a:p>
            </p:txBody>
          </p:sp>
          <p:sp>
            <p:nvSpPr>
              <p:cNvPr id="384322" name="Rectangle 322"/>
              <p:cNvSpPr>
                <a:spLocks noChangeArrowheads="1"/>
              </p:cNvSpPr>
              <p:nvPr/>
            </p:nvSpPr>
            <p:spPr bwMode="auto">
              <a:xfrm>
                <a:off x="1248" y="3084"/>
                <a:ext cx="6" cy="273"/>
              </a:xfrm>
              <a:prstGeom prst="rect">
                <a:avLst/>
              </a:prstGeom>
              <a:solidFill>
                <a:srgbClr val="000000"/>
              </a:solidFill>
              <a:ln w="9525">
                <a:noFill/>
                <a:miter lim="800000"/>
                <a:headEnd/>
                <a:tailEnd/>
              </a:ln>
            </p:spPr>
            <p:txBody>
              <a:bodyPr/>
              <a:lstStyle/>
              <a:p>
                <a:endParaRPr lang="en-US"/>
              </a:p>
            </p:txBody>
          </p:sp>
          <p:sp>
            <p:nvSpPr>
              <p:cNvPr id="384323" name="Line 323"/>
              <p:cNvSpPr>
                <a:spLocks noChangeShapeType="1"/>
              </p:cNvSpPr>
              <p:nvPr/>
            </p:nvSpPr>
            <p:spPr bwMode="auto">
              <a:xfrm>
                <a:off x="1248" y="3084"/>
                <a:ext cx="1" cy="273"/>
              </a:xfrm>
              <a:prstGeom prst="line">
                <a:avLst/>
              </a:prstGeom>
              <a:noFill/>
              <a:ln w="0">
                <a:solidFill>
                  <a:srgbClr val="000000"/>
                </a:solidFill>
                <a:round/>
                <a:headEnd/>
                <a:tailEnd/>
              </a:ln>
            </p:spPr>
            <p:txBody>
              <a:bodyPr/>
              <a:lstStyle/>
              <a:p>
                <a:endParaRPr lang="en-US"/>
              </a:p>
            </p:txBody>
          </p:sp>
          <p:sp>
            <p:nvSpPr>
              <p:cNvPr id="384324" name="Rectangle 324"/>
              <p:cNvSpPr>
                <a:spLocks noChangeArrowheads="1"/>
              </p:cNvSpPr>
              <p:nvPr/>
            </p:nvSpPr>
            <p:spPr bwMode="auto">
              <a:xfrm>
                <a:off x="1248" y="3357"/>
                <a:ext cx="17" cy="17"/>
              </a:xfrm>
              <a:prstGeom prst="rect">
                <a:avLst/>
              </a:prstGeom>
              <a:solidFill>
                <a:srgbClr val="000000"/>
              </a:solidFill>
              <a:ln w="9525">
                <a:noFill/>
                <a:miter lim="800000"/>
                <a:headEnd/>
                <a:tailEnd/>
              </a:ln>
            </p:spPr>
            <p:txBody>
              <a:bodyPr/>
              <a:lstStyle/>
              <a:p>
                <a:endParaRPr lang="en-US"/>
              </a:p>
            </p:txBody>
          </p:sp>
          <p:sp>
            <p:nvSpPr>
              <p:cNvPr id="384325" name="Line 325"/>
              <p:cNvSpPr>
                <a:spLocks noChangeShapeType="1"/>
              </p:cNvSpPr>
              <p:nvPr/>
            </p:nvSpPr>
            <p:spPr bwMode="auto">
              <a:xfrm>
                <a:off x="1248" y="3357"/>
                <a:ext cx="17" cy="1"/>
              </a:xfrm>
              <a:prstGeom prst="line">
                <a:avLst/>
              </a:prstGeom>
              <a:noFill/>
              <a:ln w="0">
                <a:solidFill>
                  <a:srgbClr val="000000"/>
                </a:solidFill>
                <a:round/>
                <a:headEnd/>
                <a:tailEnd/>
              </a:ln>
            </p:spPr>
            <p:txBody>
              <a:bodyPr/>
              <a:lstStyle/>
              <a:p>
                <a:endParaRPr lang="en-US"/>
              </a:p>
            </p:txBody>
          </p:sp>
          <p:sp>
            <p:nvSpPr>
              <p:cNvPr id="384326" name="Line 326"/>
              <p:cNvSpPr>
                <a:spLocks noChangeShapeType="1"/>
              </p:cNvSpPr>
              <p:nvPr/>
            </p:nvSpPr>
            <p:spPr bwMode="auto">
              <a:xfrm>
                <a:off x="1248" y="3357"/>
                <a:ext cx="1" cy="17"/>
              </a:xfrm>
              <a:prstGeom prst="line">
                <a:avLst/>
              </a:prstGeom>
              <a:noFill/>
              <a:ln w="0">
                <a:solidFill>
                  <a:srgbClr val="000000"/>
                </a:solidFill>
                <a:round/>
                <a:headEnd/>
                <a:tailEnd/>
              </a:ln>
            </p:spPr>
            <p:txBody>
              <a:bodyPr/>
              <a:lstStyle/>
              <a:p>
                <a:endParaRPr lang="en-US"/>
              </a:p>
            </p:txBody>
          </p:sp>
          <p:sp>
            <p:nvSpPr>
              <p:cNvPr id="384327" name="Rectangle 327"/>
              <p:cNvSpPr>
                <a:spLocks noChangeArrowheads="1"/>
              </p:cNvSpPr>
              <p:nvPr/>
            </p:nvSpPr>
            <p:spPr bwMode="auto">
              <a:xfrm>
                <a:off x="1265" y="3357"/>
                <a:ext cx="1206" cy="17"/>
              </a:xfrm>
              <a:prstGeom prst="rect">
                <a:avLst/>
              </a:prstGeom>
              <a:solidFill>
                <a:srgbClr val="000000"/>
              </a:solidFill>
              <a:ln w="9525">
                <a:noFill/>
                <a:miter lim="800000"/>
                <a:headEnd/>
                <a:tailEnd/>
              </a:ln>
            </p:spPr>
            <p:txBody>
              <a:bodyPr/>
              <a:lstStyle/>
              <a:p>
                <a:endParaRPr lang="en-US"/>
              </a:p>
            </p:txBody>
          </p:sp>
          <p:sp>
            <p:nvSpPr>
              <p:cNvPr id="384328" name="Line 328"/>
              <p:cNvSpPr>
                <a:spLocks noChangeShapeType="1"/>
              </p:cNvSpPr>
              <p:nvPr/>
            </p:nvSpPr>
            <p:spPr bwMode="auto">
              <a:xfrm>
                <a:off x="1265" y="3357"/>
                <a:ext cx="1206" cy="1"/>
              </a:xfrm>
              <a:prstGeom prst="line">
                <a:avLst/>
              </a:prstGeom>
              <a:noFill/>
              <a:ln w="0">
                <a:solidFill>
                  <a:srgbClr val="000000"/>
                </a:solidFill>
                <a:round/>
                <a:headEnd/>
                <a:tailEnd/>
              </a:ln>
            </p:spPr>
            <p:txBody>
              <a:bodyPr/>
              <a:lstStyle/>
              <a:p>
                <a:endParaRPr lang="en-US"/>
              </a:p>
            </p:txBody>
          </p:sp>
          <p:sp>
            <p:nvSpPr>
              <p:cNvPr id="384329" name="Rectangle 329"/>
              <p:cNvSpPr>
                <a:spLocks noChangeArrowheads="1"/>
              </p:cNvSpPr>
              <p:nvPr/>
            </p:nvSpPr>
            <p:spPr bwMode="auto">
              <a:xfrm>
                <a:off x="2471" y="3084"/>
                <a:ext cx="6" cy="273"/>
              </a:xfrm>
              <a:prstGeom prst="rect">
                <a:avLst/>
              </a:prstGeom>
              <a:solidFill>
                <a:srgbClr val="000000"/>
              </a:solidFill>
              <a:ln w="9525">
                <a:noFill/>
                <a:miter lim="800000"/>
                <a:headEnd/>
                <a:tailEnd/>
              </a:ln>
            </p:spPr>
            <p:txBody>
              <a:bodyPr/>
              <a:lstStyle/>
              <a:p>
                <a:endParaRPr lang="en-US"/>
              </a:p>
            </p:txBody>
          </p:sp>
          <p:sp>
            <p:nvSpPr>
              <p:cNvPr id="384330" name="Line 330"/>
              <p:cNvSpPr>
                <a:spLocks noChangeShapeType="1"/>
              </p:cNvSpPr>
              <p:nvPr/>
            </p:nvSpPr>
            <p:spPr bwMode="auto">
              <a:xfrm>
                <a:off x="2471" y="3084"/>
                <a:ext cx="1" cy="273"/>
              </a:xfrm>
              <a:prstGeom prst="line">
                <a:avLst/>
              </a:prstGeom>
              <a:noFill/>
              <a:ln w="0">
                <a:solidFill>
                  <a:srgbClr val="000000"/>
                </a:solidFill>
                <a:round/>
                <a:headEnd/>
                <a:tailEnd/>
              </a:ln>
            </p:spPr>
            <p:txBody>
              <a:bodyPr/>
              <a:lstStyle/>
              <a:p>
                <a:endParaRPr lang="en-US"/>
              </a:p>
            </p:txBody>
          </p:sp>
          <p:sp>
            <p:nvSpPr>
              <p:cNvPr id="384331" name="Rectangle 331"/>
              <p:cNvSpPr>
                <a:spLocks noChangeArrowheads="1"/>
              </p:cNvSpPr>
              <p:nvPr/>
            </p:nvSpPr>
            <p:spPr bwMode="auto">
              <a:xfrm>
                <a:off x="2471" y="3357"/>
                <a:ext cx="18" cy="17"/>
              </a:xfrm>
              <a:prstGeom prst="rect">
                <a:avLst/>
              </a:prstGeom>
              <a:solidFill>
                <a:srgbClr val="000000"/>
              </a:solidFill>
              <a:ln w="9525">
                <a:noFill/>
                <a:miter lim="800000"/>
                <a:headEnd/>
                <a:tailEnd/>
              </a:ln>
            </p:spPr>
            <p:txBody>
              <a:bodyPr/>
              <a:lstStyle/>
              <a:p>
                <a:endParaRPr lang="en-US"/>
              </a:p>
            </p:txBody>
          </p:sp>
          <p:sp>
            <p:nvSpPr>
              <p:cNvPr id="384332" name="Line 332"/>
              <p:cNvSpPr>
                <a:spLocks noChangeShapeType="1"/>
              </p:cNvSpPr>
              <p:nvPr/>
            </p:nvSpPr>
            <p:spPr bwMode="auto">
              <a:xfrm>
                <a:off x="2471" y="3357"/>
                <a:ext cx="18" cy="1"/>
              </a:xfrm>
              <a:prstGeom prst="line">
                <a:avLst/>
              </a:prstGeom>
              <a:noFill/>
              <a:ln w="0">
                <a:solidFill>
                  <a:srgbClr val="000000"/>
                </a:solidFill>
                <a:round/>
                <a:headEnd/>
                <a:tailEnd/>
              </a:ln>
            </p:spPr>
            <p:txBody>
              <a:bodyPr/>
              <a:lstStyle/>
              <a:p>
                <a:endParaRPr lang="en-US"/>
              </a:p>
            </p:txBody>
          </p:sp>
          <p:sp>
            <p:nvSpPr>
              <p:cNvPr id="384333" name="Line 333"/>
              <p:cNvSpPr>
                <a:spLocks noChangeShapeType="1"/>
              </p:cNvSpPr>
              <p:nvPr/>
            </p:nvSpPr>
            <p:spPr bwMode="auto">
              <a:xfrm>
                <a:off x="2471" y="3357"/>
                <a:ext cx="1" cy="17"/>
              </a:xfrm>
              <a:prstGeom prst="line">
                <a:avLst/>
              </a:prstGeom>
              <a:noFill/>
              <a:ln w="0">
                <a:solidFill>
                  <a:srgbClr val="000000"/>
                </a:solidFill>
                <a:round/>
                <a:headEnd/>
                <a:tailEnd/>
              </a:ln>
            </p:spPr>
            <p:txBody>
              <a:bodyPr/>
              <a:lstStyle/>
              <a:p>
                <a:endParaRPr lang="en-US"/>
              </a:p>
            </p:txBody>
          </p:sp>
          <p:sp>
            <p:nvSpPr>
              <p:cNvPr id="384334" name="Rectangle 334"/>
              <p:cNvSpPr>
                <a:spLocks noChangeArrowheads="1"/>
              </p:cNvSpPr>
              <p:nvPr/>
            </p:nvSpPr>
            <p:spPr bwMode="auto">
              <a:xfrm>
                <a:off x="2489" y="3357"/>
                <a:ext cx="1026" cy="17"/>
              </a:xfrm>
              <a:prstGeom prst="rect">
                <a:avLst/>
              </a:prstGeom>
              <a:solidFill>
                <a:srgbClr val="000000"/>
              </a:solidFill>
              <a:ln w="9525">
                <a:noFill/>
                <a:miter lim="800000"/>
                <a:headEnd/>
                <a:tailEnd/>
              </a:ln>
            </p:spPr>
            <p:txBody>
              <a:bodyPr/>
              <a:lstStyle/>
              <a:p>
                <a:endParaRPr lang="en-US"/>
              </a:p>
            </p:txBody>
          </p:sp>
          <p:sp>
            <p:nvSpPr>
              <p:cNvPr id="384335" name="Line 335"/>
              <p:cNvSpPr>
                <a:spLocks noChangeShapeType="1"/>
              </p:cNvSpPr>
              <p:nvPr/>
            </p:nvSpPr>
            <p:spPr bwMode="auto">
              <a:xfrm>
                <a:off x="2489" y="3357"/>
                <a:ext cx="1026" cy="1"/>
              </a:xfrm>
              <a:prstGeom prst="line">
                <a:avLst/>
              </a:prstGeom>
              <a:noFill/>
              <a:ln w="0">
                <a:solidFill>
                  <a:srgbClr val="000000"/>
                </a:solidFill>
                <a:round/>
                <a:headEnd/>
                <a:tailEnd/>
              </a:ln>
            </p:spPr>
            <p:txBody>
              <a:bodyPr/>
              <a:lstStyle/>
              <a:p>
                <a:endParaRPr lang="en-US"/>
              </a:p>
            </p:txBody>
          </p:sp>
          <p:sp>
            <p:nvSpPr>
              <p:cNvPr id="384336" name="Rectangle 336"/>
              <p:cNvSpPr>
                <a:spLocks noChangeArrowheads="1"/>
              </p:cNvSpPr>
              <p:nvPr/>
            </p:nvSpPr>
            <p:spPr bwMode="auto">
              <a:xfrm>
                <a:off x="3515" y="3084"/>
                <a:ext cx="6" cy="273"/>
              </a:xfrm>
              <a:prstGeom prst="rect">
                <a:avLst/>
              </a:prstGeom>
              <a:solidFill>
                <a:srgbClr val="000000"/>
              </a:solidFill>
              <a:ln w="9525">
                <a:noFill/>
                <a:miter lim="800000"/>
                <a:headEnd/>
                <a:tailEnd/>
              </a:ln>
            </p:spPr>
            <p:txBody>
              <a:bodyPr/>
              <a:lstStyle/>
              <a:p>
                <a:endParaRPr lang="en-US"/>
              </a:p>
            </p:txBody>
          </p:sp>
          <p:sp>
            <p:nvSpPr>
              <p:cNvPr id="384337" name="Line 337"/>
              <p:cNvSpPr>
                <a:spLocks noChangeShapeType="1"/>
              </p:cNvSpPr>
              <p:nvPr/>
            </p:nvSpPr>
            <p:spPr bwMode="auto">
              <a:xfrm>
                <a:off x="3515" y="3084"/>
                <a:ext cx="1" cy="273"/>
              </a:xfrm>
              <a:prstGeom prst="line">
                <a:avLst/>
              </a:prstGeom>
              <a:noFill/>
              <a:ln w="0">
                <a:solidFill>
                  <a:srgbClr val="000000"/>
                </a:solidFill>
                <a:round/>
                <a:headEnd/>
                <a:tailEnd/>
              </a:ln>
            </p:spPr>
            <p:txBody>
              <a:bodyPr/>
              <a:lstStyle/>
              <a:p>
                <a:endParaRPr lang="en-US"/>
              </a:p>
            </p:txBody>
          </p:sp>
          <p:sp>
            <p:nvSpPr>
              <p:cNvPr id="384338" name="Rectangle 338"/>
              <p:cNvSpPr>
                <a:spLocks noChangeArrowheads="1"/>
              </p:cNvSpPr>
              <p:nvPr/>
            </p:nvSpPr>
            <p:spPr bwMode="auto">
              <a:xfrm>
                <a:off x="3515" y="3357"/>
                <a:ext cx="17" cy="17"/>
              </a:xfrm>
              <a:prstGeom prst="rect">
                <a:avLst/>
              </a:prstGeom>
              <a:solidFill>
                <a:srgbClr val="000000"/>
              </a:solidFill>
              <a:ln w="9525">
                <a:noFill/>
                <a:miter lim="800000"/>
                <a:headEnd/>
                <a:tailEnd/>
              </a:ln>
            </p:spPr>
            <p:txBody>
              <a:bodyPr/>
              <a:lstStyle/>
              <a:p>
                <a:endParaRPr lang="en-US"/>
              </a:p>
            </p:txBody>
          </p:sp>
          <p:sp>
            <p:nvSpPr>
              <p:cNvPr id="384339" name="Line 339"/>
              <p:cNvSpPr>
                <a:spLocks noChangeShapeType="1"/>
              </p:cNvSpPr>
              <p:nvPr/>
            </p:nvSpPr>
            <p:spPr bwMode="auto">
              <a:xfrm>
                <a:off x="3515" y="3357"/>
                <a:ext cx="17" cy="1"/>
              </a:xfrm>
              <a:prstGeom prst="line">
                <a:avLst/>
              </a:prstGeom>
              <a:noFill/>
              <a:ln w="0">
                <a:solidFill>
                  <a:srgbClr val="000000"/>
                </a:solidFill>
                <a:round/>
                <a:headEnd/>
                <a:tailEnd/>
              </a:ln>
            </p:spPr>
            <p:txBody>
              <a:bodyPr/>
              <a:lstStyle/>
              <a:p>
                <a:endParaRPr lang="en-US"/>
              </a:p>
            </p:txBody>
          </p:sp>
          <p:sp>
            <p:nvSpPr>
              <p:cNvPr id="384340" name="Line 340"/>
              <p:cNvSpPr>
                <a:spLocks noChangeShapeType="1"/>
              </p:cNvSpPr>
              <p:nvPr/>
            </p:nvSpPr>
            <p:spPr bwMode="auto">
              <a:xfrm>
                <a:off x="3515" y="3357"/>
                <a:ext cx="1" cy="17"/>
              </a:xfrm>
              <a:prstGeom prst="line">
                <a:avLst/>
              </a:prstGeom>
              <a:noFill/>
              <a:ln w="0">
                <a:solidFill>
                  <a:srgbClr val="000000"/>
                </a:solidFill>
                <a:round/>
                <a:headEnd/>
                <a:tailEnd/>
              </a:ln>
            </p:spPr>
            <p:txBody>
              <a:bodyPr/>
              <a:lstStyle/>
              <a:p>
                <a:endParaRPr lang="en-US"/>
              </a:p>
            </p:txBody>
          </p:sp>
          <p:sp>
            <p:nvSpPr>
              <p:cNvPr id="384341" name="Rectangle 341"/>
              <p:cNvSpPr>
                <a:spLocks noChangeArrowheads="1"/>
              </p:cNvSpPr>
              <p:nvPr/>
            </p:nvSpPr>
            <p:spPr bwMode="auto">
              <a:xfrm>
                <a:off x="3532" y="3357"/>
                <a:ext cx="1236" cy="17"/>
              </a:xfrm>
              <a:prstGeom prst="rect">
                <a:avLst/>
              </a:prstGeom>
              <a:solidFill>
                <a:srgbClr val="000000"/>
              </a:solidFill>
              <a:ln w="9525">
                <a:noFill/>
                <a:miter lim="800000"/>
                <a:headEnd/>
                <a:tailEnd/>
              </a:ln>
            </p:spPr>
            <p:txBody>
              <a:bodyPr/>
              <a:lstStyle/>
              <a:p>
                <a:endParaRPr lang="en-US"/>
              </a:p>
            </p:txBody>
          </p:sp>
          <p:sp>
            <p:nvSpPr>
              <p:cNvPr id="384342" name="Line 342"/>
              <p:cNvSpPr>
                <a:spLocks noChangeShapeType="1"/>
              </p:cNvSpPr>
              <p:nvPr/>
            </p:nvSpPr>
            <p:spPr bwMode="auto">
              <a:xfrm>
                <a:off x="3532" y="3357"/>
                <a:ext cx="1236" cy="1"/>
              </a:xfrm>
              <a:prstGeom prst="line">
                <a:avLst/>
              </a:prstGeom>
              <a:noFill/>
              <a:ln w="0">
                <a:solidFill>
                  <a:srgbClr val="000000"/>
                </a:solidFill>
                <a:round/>
                <a:headEnd/>
                <a:tailEnd/>
              </a:ln>
            </p:spPr>
            <p:txBody>
              <a:bodyPr/>
              <a:lstStyle/>
              <a:p>
                <a:endParaRPr lang="en-US"/>
              </a:p>
            </p:txBody>
          </p:sp>
          <p:sp>
            <p:nvSpPr>
              <p:cNvPr id="384343" name="Rectangle 343"/>
              <p:cNvSpPr>
                <a:spLocks noChangeArrowheads="1"/>
              </p:cNvSpPr>
              <p:nvPr/>
            </p:nvSpPr>
            <p:spPr bwMode="auto">
              <a:xfrm>
                <a:off x="4768" y="3084"/>
                <a:ext cx="17" cy="273"/>
              </a:xfrm>
              <a:prstGeom prst="rect">
                <a:avLst/>
              </a:prstGeom>
              <a:solidFill>
                <a:srgbClr val="000000"/>
              </a:solidFill>
              <a:ln w="9525">
                <a:noFill/>
                <a:miter lim="800000"/>
                <a:headEnd/>
                <a:tailEnd/>
              </a:ln>
            </p:spPr>
            <p:txBody>
              <a:bodyPr/>
              <a:lstStyle/>
              <a:p>
                <a:endParaRPr lang="en-US"/>
              </a:p>
            </p:txBody>
          </p:sp>
          <p:sp>
            <p:nvSpPr>
              <p:cNvPr id="384344" name="Line 344"/>
              <p:cNvSpPr>
                <a:spLocks noChangeShapeType="1"/>
              </p:cNvSpPr>
              <p:nvPr/>
            </p:nvSpPr>
            <p:spPr bwMode="auto">
              <a:xfrm>
                <a:off x="4768" y="3084"/>
                <a:ext cx="1" cy="273"/>
              </a:xfrm>
              <a:prstGeom prst="line">
                <a:avLst/>
              </a:prstGeom>
              <a:noFill/>
              <a:ln w="0">
                <a:solidFill>
                  <a:srgbClr val="000000"/>
                </a:solidFill>
                <a:round/>
                <a:headEnd/>
                <a:tailEnd/>
              </a:ln>
            </p:spPr>
            <p:txBody>
              <a:bodyPr/>
              <a:lstStyle/>
              <a:p>
                <a:endParaRPr lang="en-US"/>
              </a:p>
            </p:txBody>
          </p:sp>
          <p:sp>
            <p:nvSpPr>
              <p:cNvPr id="384345" name="Rectangle 345"/>
              <p:cNvSpPr>
                <a:spLocks noChangeArrowheads="1"/>
              </p:cNvSpPr>
              <p:nvPr/>
            </p:nvSpPr>
            <p:spPr bwMode="auto">
              <a:xfrm>
                <a:off x="4768" y="3357"/>
                <a:ext cx="17" cy="17"/>
              </a:xfrm>
              <a:prstGeom prst="rect">
                <a:avLst/>
              </a:prstGeom>
              <a:solidFill>
                <a:srgbClr val="000000"/>
              </a:solidFill>
              <a:ln w="9525">
                <a:noFill/>
                <a:miter lim="800000"/>
                <a:headEnd/>
                <a:tailEnd/>
              </a:ln>
            </p:spPr>
            <p:txBody>
              <a:bodyPr/>
              <a:lstStyle/>
              <a:p>
                <a:endParaRPr lang="en-US"/>
              </a:p>
            </p:txBody>
          </p:sp>
          <p:sp>
            <p:nvSpPr>
              <p:cNvPr id="384346" name="Line 346"/>
              <p:cNvSpPr>
                <a:spLocks noChangeShapeType="1"/>
              </p:cNvSpPr>
              <p:nvPr/>
            </p:nvSpPr>
            <p:spPr bwMode="auto">
              <a:xfrm>
                <a:off x="4768" y="3357"/>
                <a:ext cx="17" cy="1"/>
              </a:xfrm>
              <a:prstGeom prst="line">
                <a:avLst/>
              </a:prstGeom>
              <a:noFill/>
              <a:ln w="0">
                <a:solidFill>
                  <a:srgbClr val="000000"/>
                </a:solidFill>
                <a:round/>
                <a:headEnd/>
                <a:tailEnd/>
              </a:ln>
            </p:spPr>
            <p:txBody>
              <a:bodyPr/>
              <a:lstStyle/>
              <a:p>
                <a:endParaRPr lang="en-US"/>
              </a:p>
            </p:txBody>
          </p:sp>
          <p:sp>
            <p:nvSpPr>
              <p:cNvPr id="384347" name="Line 347"/>
              <p:cNvSpPr>
                <a:spLocks noChangeShapeType="1"/>
              </p:cNvSpPr>
              <p:nvPr/>
            </p:nvSpPr>
            <p:spPr bwMode="auto">
              <a:xfrm>
                <a:off x="4768" y="3357"/>
                <a:ext cx="1" cy="17"/>
              </a:xfrm>
              <a:prstGeom prst="line">
                <a:avLst/>
              </a:prstGeom>
              <a:noFill/>
              <a:ln w="0">
                <a:solidFill>
                  <a:srgbClr val="000000"/>
                </a:solidFill>
                <a:round/>
                <a:headEnd/>
                <a:tailEnd/>
              </a:ln>
            </p:spPr>
            <p:txBody>
              <a:bodyPr/>
              <a:lstStyle/>
              <a:p>
                <a:endParaRPr lang="en-US"/>
              </a:p>
            </p:txBody>
          </p:sp>
          <p:sp>
            <p:nvSpPr>
              <p:cNvPr id="384348" name="Rectangle 348"/>
              <p:cNvSpPr>
                <a:spLocks noChangeArrowheads="1"/>
              </p:cNvSpPr>
              <p:nvPr/>
            </p:nvSpPr>
            <p:spPr bwMode="auto">
              <a:xfrm>
                <a:off x="4768" y="3357"/>
                <a:ext cx="17" cy="17"/>
              </a:xfrm>
              <a:prstGeom prst="rect">
                <a:avLst/>
              </a:prstGeom>
              <a:solidFill>
                <a:srgbClr val="000000"/>
              </a:solidFill>
              <a:ln w="9525">
                <a:noFill/>
                <a:miter lim="800000"/>
                <a:headEnd/>
                <a:tailEnd/>
              </a:ln>
            </p:spPr>
            <p:txBody>
              <a:bodyPr/>
              <a:lstStyle/>
              <a:p>
                <a:endParaRPr lang="en-US"/>
              </a:p>
            </p:txBody>
          </p:sp>
          <p:sp>
            <p:nvSpPr>
              <p:cNvPr id="384349" name="Line 349"/>
              <p:cNvSpPr>
                <a:spLocks noChangeShapeType="1"/>
              </p:cNvSpPr>
              <p:nvPr/>
            </p:nvSpPr>
            <p:spPr bwMode="auto">
              <a:xfrm>
                <a:off x="4768" y="3357"/>
                <a:ext cx="17" cy="1"/>
              </a:xfrm>
              <a:prstGeom prst="line">
                <a:avLst/>
              </a:prstGeom>
              <a:noFill/>
              <a:ln w="0">
                <a:solidFill>
                  <a:srgbClr val="000000"/>
                </a:solidFill>
                <a:round/>
                <a:headEnd/>
                <a:tailEnd/>
              </a:ln>
            </p:spPr>
            <p:txBody>
              <a:bodyPr/>
              <a:lstStyle/>
              <a:p>
                <a:endParaRPr lang="en-US"/>
              </a:p>
            </p:txBody>
          </p:sp>
          <p:sp>
            <p:nvSpPr>
              <p:cNvPr id="384350" name="Line 350"/>
              <p:cNvSpPr>
                <a:spLocks noChangeShapeType="1"/>
              </p:cNvSpPr>
              <p:nvPr/>
            </p:nvSpPr>
            <p:spPr bwMode="auto">
              <a:xfrm>
                <a:off x="4768" y="3357"/>
                <a:ext cx="1" cy="17"/>
              </a:xfrm>
              <a:prstGeom prst="line">
                <a:avLst/>
              </a:prstGeom>
              <a:noFill/>
              <a:ln w="0">
                <a:solidFill>
                  <a:srgbClr val="000000"/>
                </a:solidFill>
                <a:round/>
                <a:headEnd/>
                <a:tailEnd/>
              </a:ln>
            </p:spPr>
            <p:txBody>
              <a:bodyPr/>
              <a:lstStyle/>
              <a:p>
                <a:endParaRPr lang="en-US"/>
              </a:p>
            </p:txBody>
          </p:sp>
        </p:gr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lide Number Placeholder 2"/>
          <p:cNvSpPr>
            <a:spLocks noGrp="1"/>
          </p:cNvSpPr>
          <p:nvPr>
            <p:ph type="sldNum" sz="quarter" idx="10"/>
          </p:nvPr>
        </p:nvSpPr>
        <p:spPr/>
        <p:txBody>
          <a:bodyPr lIns="100008" tIns="50004" rIns="100008" bIns="50004"/>
          <a:lstStyle/>
          <a:p>
            <a:r>
              <a:rPr lang="en-US" dirty="0"/>
              <a:t>4-</a:t>
            </a:r>
            <a:fld id="{D5698500-214B-4E40-8AFD-33E69A931D3A}" type="slidenum">
              <a:rPr lang="en-US"/>
              <a:pPr/>
              <a:t>25</a:t>
            </a:fld>
            <a:endParaRPr lang="en-US" sz="1400" dirty="0"/>
          </a:p>
        </p:txBody>
      </p:sp>
      <p:sp>
        <p:nvSpPr>
          <p:cNvPr id="423938" name="Rectangle 2"/>
          <p:cNvSpPr>
            <a:spLocks noChangeArrowheads="1"/>
          </p:cNvSpPr>
          <p:nvPr/>
        </p:nvSpPr>
        <p:spPr bwMode="auto">
          <a:xfrm>
            <a:off x="710848" y="1484880"/>
            <a:ext cx="7731124" cy="4250531"/>
          </a:xfrm>
          <a:prstGeom prst="rect">
            <a:avLst/>
          </a:prstGeom>
          <a:solidFill>
            <a:srgbClr val="FFFFFF"/>
          </a:solidFill>
          <a:ln w="9525">
            <a:solidFill>
              <a:schemeClr val="tx1"/>
            </a:solidFill>
            <a:miter lim="800000"/>
            <a:headEnd/>
            <a:tailEnd/>
          </a:ln>
          <a:effectLst/>
        </p:spPr>
        <p:txBody>
          <a:bodyPr wrap="none" lIns="100008" tIns="50004" rIns="100008" bIns="50004" anchor="ctr"/>
          <a:lstStyle/>
          <a:p>
            <a:endParaRPr lang="en-US"/>
          </a:p>
        </p:txBody>
      </p:sp>
      <p:sp>
        <p:nvSpPr>
          <p:cNvPr id="423939" name="Rectangle 3"/>
          <p:cNvSpPr>
            <a:spLocks noGrp="1" noChangeArrowheads="1"/>
          </p:cNvSpPr>
          <p:nvPr>
            <p:ph type="title"/>
          </p:nvPr>
        </p:nvSpPr>
        <p:spPr/>
        <p:txBody>
          <a:bodyPr lIns="100008" tIns="50004" rIns="100008" bIns="50004">
            <a:normAutofit/>
          </a:bodyPr>
          <a:lstStyle/>
          <a:p>
            <a:pPr algn="ctr"/>
            <a:r>
              <a:rPr lang="en-US" sz="4000" dirty="0">
                <a:latin typeface="Cambria" pitchFamily="18" charset="0"/>
              </a:rPr>
              <a:t>Moving Average Forecast</a:t>
            </a:r>
          </a:p>
        </p:txBody>
      </p:sp>
      <p:sp>
        <p:nvSpPr>
          <p:cNvPr id="423962" name="Rectangle 26"/>
          <p:cNvSpPr>
            <a:spLocks noChangeArrowheads="1"/>
          </p:cNvSpPr>
          <p:nvPr/>
        </p:nvSpPr>
        <p:spPr bwMode="auto">
          <a:xfrm>
            <a:off x="724959" y="4304961"/>
            <a:ext cx="1474611" cy="3402"/>
          </a:xfrm>
          <a:prstGeom prst="rect">
            <a:avLst/>
          </a:prstGeom>
          <a:solidFill>
            <a:srgbClr val="FFFFFF"/>
          </a:solidFill>
          <a:ln w="9525">
            <a:noFill/>
            <a:miter lim="800000"/>
            <a:headEnd/>
            <a:tailEnd/>
          </a:ln>
        </p:spPr>
        <p:txBody>
          <a:bodyPr lIns="100008" tIns="50004" rIns="100008" bIns="50004"/>
          <a:lstStyle/>
          <a:p>
            <a:endParaRPr lang="en-US"/>
          </a:p>
        </p:txBody>
      </p:sp>
      <p:sp>
        <p:nvSpPr>
          <p:cNvPr id="423964" name="Rectangle 28"/>
          <p:cNvSpPr>
            <a:spLocks noChangeArrowheads="1"/>
          </p:cNvSpPr>
          <p:nvPr/>
        </p:nvSpPr>
        <p:spPr bwMode="auto">
          <a:xfrm>
            <a:off x="2210154" y="4304961"/>
            <a:ext cx="2148417" cy="3402"/>
          </a:xfrm>
          <a:prstGeom prst="rect">
            <a:avLst/>
          </a:prstGeom>
          <a:solidFill>
            <a:srgbClr val="FFFFFF"/>
          </a:solidFill>
          <a:ln w="9525">
            <a:noFill/>
            <a:miter lim="800000"/>
            <a:headEnd/>
            <a:tailEnd/>
          </a:ln>
        </p:spPr>
        <p:txBody>
          <a:bodyPr lIns="100008" tIns="50004" rIns="100008" bIns="50004"/>
          <a:lstStyle/>
          <a:p>
            <a:endParaRPr lang="en-US"/>
          </a:p>
        </p:txBody>
      </p:sp>
      <p:sp>
        <p:nvSpPr>
          <p:cNvPr id="423966" name="Rectangle 30"/>
          <p:cNvSpPr>
            <a:spLocks noChangeArrowheads="1"/>
          </p:cNvSpPr>
          <p:nvPr/>
        </p:nvSpPr>
        <p:spPr bwMode="auto">
          <a:xfrm>
            <a:off x="4369154" y="4304961"/>
            <a:ext cx="1825624" cy="3402"/>
          </a:xfrm>
          <a:prstGeom prst="rect">
            <a:avLst/>
          </a:prstGeom>
          <a:solidFill>
            <a:srgbClr val="FFFFFF"/>
          </a:solidFill>
          <a:ln w="9525">
            <a:noFill/>
            <a:miter lim="800000"/>
            <a:headEnd/>
            <a:tailEnd/>
          </a:ln>
        </p:spPr>
        <p:txBody>
          <a:bodyPr lIns="100008" tIns="50004" rIns="100008" bIns="50004"/>
          <a:lstStyle/>
          <a:p>
            <a:endParaRPr lang="en-US"/>
          </a:p>
        </p:txBody>
      </p:sp>
      <p:sp>
        <p:nvSpPr>
          <p:cNvPr id="423968" name="Rectangle 32"/>
          <p:cNvSpPr>
            <a:spLocks noChangeArrowheads="1"/>
          </p:cNvSpPr>
          <p:nvPr/>
        </p:nvSpPr>
        <p:spPr bwMode="auto">
          <a:xfrm>
            <a:off x="6205361" y="4304961"/>
            <a:ext cx="2203098" cy="3402"/>
          </a:xfrm>
          <a:prstGeom prst="rect">
            <a:avLst/>
          </a:prstGeom>
          <a:solidFill>
            <a:srgbClr val="FFFFFF"/>
          </a:solidFill>
          <a:ln w="9525">
            <a:noFill/>
            <a:miter lim="800000"/>
            <a:headEnd/>
            <a:tailEnd/>
          </a:ln>
        </p:spPr>
        <p:txBody>
          <a:bodyPr lIns="100008" tIns="50004" rIns="100008" bIns="50004"/>
          <a:lstStyle/>
          <a:p>
            <a:endParaRPr lang="en-US"/>
          </a:p>
        </p:txBody>
      </p:sp>
      <p:sp>
        <p:nvSpPr>
          <p:cNvPr id="423969" name="Rectangle 33"/>
          <p:cNvSpPr>
            <a:spLocks noChangeArrowheads="1"/>
          </p:cNvSpPr>
          <p:nvPr/>
        </p:nvSpPr>
        <p:spPr bwMode="auto">
          <a:xfrm>
            <a:off x="694972" y="3845720"/>
            <a:ext cx="29987"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70" name="Rectangle 34"/>
          <p:cNvSpPr>
            <a:spLocks noChangeArrowheads="1"/>
          </p:cNvSpPr>
          <p:nvPr/>
        </p:nvSpPr>
        <p:spPr bwMode="auto">
          <a:xfrm>
            <a:off x="724959" y="3845720"/>
            <a:ext cx="1474611"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71" name="Rectangle 35"/>
          <p:cNvSpPr>
            <a:spLocks noChangeArrowheads="1"/>
          </p:cNvSpPr>
          <p:nvPr/>
        </p:nvSpPr>
        <p:spPr bwMode="auto">
          <a:xfrm>
            <a:off x="2199571" y="3845720"/>
            <a:ext cx="10583"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72" name="Rectangle 36"/>
          <p:cNvSpPr>
            <a:spLocks noChangeArrowheads="1"/>
          </p:cNvSpPr>
          <p:nvPr/>
        </p:nvSpPr>
        <p:spPr bwMode="auto">
          <a:xfrm>
            <a:off x="2210154" y="3845720"/>
            <a:ext cx="2148417"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73" name="Rectangle 37"/>
          <p:cNvSpPr>
            <a:spLocks noChangeArrowheads="1"/>
          </p:cNvSpPr>
          <p:nvPr/>
        </p:nvSpPr>
        <p:spPr bwMode="auto">
          <a:xfrm>
            <a:off x="4358571" y="3845720"/>
            <a:ext cx="10583"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74" name="Rectangle 38"/>
          <p:cNvSpPr>
            <a:spLocks noChangeArrowheads="1"/>
          </p:cNvSpPr>
          <p:nvPr/>
        </p:nvSpPr>
        <p:spPr bwMode="auto">
          <a:xfrm>
            <a:off x="4369154" y="3845720"/>
            <a:ext cx="1825624"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75" name="Rectangle 39"/>
          <p:cNvSpPr>
            <a:spLocks noChangeArrowheads="1"/>
          </p:cNvSpPr>
          <p:nvPr/>
        </p:nvSpPr>
        <p:spPr bwMode="auto">
          <a:xfrm>
            <a:off x="6194779" y="3845720"/>
            <a:ext cx="10583"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76" name="Rectangle 40"/>
          <p:cNvSpPr>
            <a:spLocks noChangeArrowheads="1"/>
          </p:cNvSpPr>
          <p:nvPr/>
        </p:nvSpPr>
        <p:spPr bwMode="auto">
          <a:xfrm>
            <a:off x="6205361" y="3845720"/>
            <a:ext cx="2203098"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77" name="Rectangle 41"/>
          <p:cNvSpPr>
            <a:spLocks noChangeArrowheads="1"/>
          </p:cNvSpPr>
          <p:nvPr/>
        </p:nvSpPr>
        <p:spPr bwMode="auto">
          <a:xfrm>
            <a:off x="8408459" y="3845720"/>
            <a:ext cx="29986"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86" name="Rectangle 50"/>
          <p:cNvSpPr>
            <a:spLocks noChangeArrowheads="1"/>
          </p:cNvSpPr>
          <p:nvPr/>
        </p:nvSpPr>
        <p:spPr bwMode="auto">
          <a:xfrm>
            <a:off x="694972" y="4774408"/>
            <a:ext cx="29987"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87" name="Rectangle 51"/>
          <p:cNvSpPr>
            <a:spLocks noChangeArrowheads="1"/>
          </p:cNvSpPr>
          <p:nvPr/>
        </p:nvSpPr>
        <p:spPr bwMode="auto">
          <a:xfrm>
            <a:off x="724959" y="4774408"/>
            <a:ext cx="1474611"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88" name="Rectangle 52"/>
          <p:cNvSpPr>
            <a:spLocks noChangeArrowheads="1"/>
          </p:cNvSpPr>
          <p:nvPr/>
        </p:nvSpPr>
        <p:spPr bwMode="auto">
          <a:xfrm>
            <a:off x="2199571" y="4774408"/>
            <a:ext cx="10583"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89" name="Rectangle 53"/>
          <p:cNvSpPr>
            <a:spLocks noChangeArrowheads="1"/>
          </p:cNvSpPr>
          <p:nvPr/>
        </p:nvSpPr>
        <p:spPr bwMode="auto">
          <a:xfrm>
            <a:off x="2210154" y="4774408"/>
            <a:ext cx="2148417"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90" name="Rectangle 54"/>
          <p:cNvSpPr>
            <a:spLocks noChangeArrowheads="1"/>
          </p:cNvSpPr>
          <p:nvPr/>
        </p:nvSpPr>
        <p:spPr bwMode="auto">
          <a:xfrm>
            <a:off x="4358571" y="4774408"/>
            <a:ext cx="10583"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91" name="Rectangle 55"/>
          <p:cNvSpPr>
            <a:spLocks noChangeArrowheads="1"/>
          </p:cNvSpPr>
          <p:nvPr/>
        </p:nvSpPr>
        <p:spPr bwMode="auto">
          <a:xfrm>
            <a:off x="4369154" y="4774408"/>
            <a:ext cx="1825624"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92" name="Rectangle 56"/>
          <p:cNvSpPr>
            <a:spLocks noChangeArrowheads="1"/>
          </p:cNvSpPr>
          <p:nvPr/>
        </p:nvSpPr>
        <p:spPr bwMode="auto">
          <a:xfrm>
            <a:off x="6194779" y="4774408"/>
            <a:ext cx="10583"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93" name="Rectangle 57"/>
          <p:cNvSpPr>
            <a:spLocks noChangeArrowheads="1"/>
          </p:cNvSpPr>
          <p:nvPr/>
        </p:nvSpPr>
        <p:spPr bwMode="auto">
          <a:xfrm>
            <a:off x="6205361" y="4774408"/>
            <a:ext cx="2203098"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3994" name="Rectangle 58"/>
          <p:cNvSpPr>
            <a:spLocks noChangeArrowheads="1"/>
          </p:cNvSpPr>
          <p:nvPr/>
        </p:nvSpPr>
        <p:spPr bwMode="auto">
          <a:xfrm>
            <a:off x="8408459" y="4774408"/>
            <a:ext cx="29986" cy="10205"/>
          </a:xfrm>
          <a:prstGeom prst="rect">
            <a:avLst/>
          </a:prstGeom>
          <a:solidFill>
            <a:srgbClr val="000000"/>
          </a:solidFill>
          <a:ln w="9525">
            <a:noFill/>
            <a:miter lim="800000"/>
            <a:headEnd/>
            <a:tailEnd/>
          </a:ln>
        </p:spPr>
        <p:txBody>
          <a:bodyPr lIns="100008" tIns="50004" rIns="100008" bIns="50004"/>
          <a:lstStyle/>
          <a:p>
            <a:endParaRPr lang="en-US"/>
          </a:p>
        </p:txBody>
      </p:sp>
      <p:grpSp>
        <p:nvGrpSpPr>
          <p:cNvPr id="2" name="Group 71"/>
          <p:cNvGrpSpPr>
            <a:grpSpLocks/>
          </p:cNvGrpSpPr>
          <p:nvPr/>
        </p:nvGrpSpPr>
        <p:grpSpPr bwMode="auto">
          <a:xfrm>
            <a:off x="696737" y="1498487"/>
            <a:ext cx="7840485" cy="4270942"/>
            <a:chOff x="395" y="881"/>
            <a:chExt cx="4445" cy="2511"/>
          </a:xfrm>
        </p:grpSpPr>
        <p:sp>
          <p:nvSpPr>
            <p:cNvPr id="423940" name="Rectangle 4"/>
            <p:cNvSpPr>
              <a:spLocks noChangeArrowheads="1"/>
            </p:cNvSpPr>
            <p:nvPr/>
          </p:nvSpPr>
          <p:spPr bwMode="auto">
            <a:xfrm>
              <a:off x="614" y="883"/>
              <a:ext cx="620" cy="290"/>
            </a:xfrm>
            <a:prstGeom prst="rect">
              <a:avLst/>
            </a:prstGeom>
            <a:noFill/>
            <a:ln w="9525">
              <a:noFill/>
              <a:miter lim="800000"/>
              <a:headEnd/>
              <a:tailEnd/>
            </a:ln>
          </p:spPr>
          <p:txBody>
            <a:bodyPr wrap="none" lIns="0" tIns="0" rIns="0" bIns="0">
              <a:spAutoFit/>
            </a:bodyPr>
            <a:lstStyle/>
            <a:p>
              <a:r>
                <a:rPr lang="en-US" sz="3200" dirty="0">
                  <a:solidFill>
                    <a:srgbClr val="000000"/>
                  </a:solidFill>
                </a:rPr>
                <a:t>Month</a:t>
              </a:r>
              <a:endParaRPr lang="en-US" dirty="0"/>
            </a:p>
          </p:txBody>
        </p:sp>
        <p:sp>
          <p:nvSpPr>
            <p:cNvPr id="423941" name="Rectangle 5"/>
            <p:cNvSpPr>
              <a:spLocks noChangeArrowheads="1"/>
            </p:cNvSpPr>
            <p:nvPr/>
          </p:nvSpPr>
          <p:spPr bwMode="auto">
            <a:xfrm>
              <a:off x="1433" y="883"/>
              <a:ext cx="905"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Response</a:t>
              </a:r>
              <a:endParaRPr lang="en-US" dirty="0"/>
            </a:p>
          </p:txBody>
        </p:sp>
        <p:sp>
          <p:nvSpPr>
            <p:cNvPr id="423942" name="Rectangle 6"/>
            <p:cNvSpPr>
              <a:spLocks noChangeArrowheads="1"/>
            </p:cNvSpPr>
            <p:nvPr/>
          </p:nvSpPr>
          <p:spPr bwMode="auto">
            <a:xfrm>
              <a:off x="1786" y="1147"/>
              <a:ext cx="141"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Y</a:t>
              </a:r>
              <a:endParaRPr lang="en-US" dirty="0"/>
            </a:p>
          </p:txBody>
        </p:sp>
        <p:sp>
          <p:nvSpPr>
            <p:cNvPr id="423943" name="Rectangle 7"/>
            <p:cNvSpPr>
              <a:spLocks noChangeArrowheads="1"/>
            </p:cNvSpPr>
            <p:nvPr/>
          </p:nvSpPr>
          <p:spPr bwMode="auto">
            <a:xfrm>
              <a:off x="1913" y="1237"/>
              <a:ext cx="34" cy="190"/>
            </a:xfrm>
            <a:prstGeom prst="rect">
              <a:avLst/>
            </a:prstGeom>
            <a:noFill/>
            <a:ln w="9525">
              <a:noFill/>
              <a:miter lim="800000"/>
              <a:headEnd/>
              <a:tailEnd/>
            </a:ln>
          </p:spPr>
          <p:txBody>
            <a:bodyPr wrap="none" lIns="0" tIns="0" rIns="0" bIns="0">
              <a:spAutoFit/>
            </a:bodyPr>
            <a:lstStyle/>
            <a:p>
              <a:r>
                <a:rPr lang="en-US" sz="2100" dirty="0" err="1">
                  <a:solidFill>
                    <a:srgbClr val="010000"/>
                  </a:solidFill>
                </a:rPr>
                <a:t>i</a:t>
              </a:r>
              <a:endParaRPr lang="en-US" dirty="0"/>
            </a:p>
          </p:txBody>
        </p:sp>
        <p:sp>
          <p:nvSpPr>
            <p:cNvPr id="423944" name="Rectangle 8"/>
            <p:cNvSpPr>
              <a:spLocks noChangeArrowheads="1"/>
            </p:cNvSpPr>
            <p:nvPr/>
          </p:nvSpPr>
          <p:spPr bwMode="auto">
            <a:xfrm>
              <a:off x="2688" y="883"/>
              <a:ext cx="67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Moving</a:t>
              </a:r>
              <a:endParaRPr lang="en-US" dirty="0"/>
            </a:p>
          </p:txBody>
        </p:sp>
        <p:sp>
          <p:nvSpPr>
            <p:cNvPr id="423945" name="Rectangle 9"/>
            <p:cNvSpPr>
              <a:spLocks noChangeArrowheads="1"/>
            </p:cNvSpPr>
            <p:nvPr/>
          </p:nvSpPr>
          <p:spPr bwMode="auto">
            <a:xfrm>
              <a:off x="2783" y="1147"/>
              <a:ext cx="461"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Total</a:t>
              </a:r>
              <a:endParaRPr lang="en-US" dirty="0"/>
            </a:p>
          </p:txBody>
        </p:sp>
        <p:sp>
          <p:nvSpPr>
            <p:cNvPr id="423946" name="Rectangle 10"/>
            <p:cNvSpPr>
              <a:spLocks noChangeArrowheads="1"/>
            </p:cNvSpPr>
            <p:nvPr/>
          </p:nvSpPr>
          <p:spPr bwMode="auto">
            <a:xfrm>
              <a:off x="2770" y="1413"/>
              <a:ext cx="520"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(n=3)</a:t>
              </a:r>
              <a:endParaRPr lang="en-US" dirty="0"/>
            </a:p>
          </p:txBody>
        </p:sp>
        <p:sp>
          <p:nvSpPr>
            <p:cNvPr id="423947" name="Rectangle 11"/>
            <p:cNvSpPr>
              <a:spLocks noChangeArrowheads="1"/>
            </p:cNvSpPr>
            <p:nvPr/>
          </p:nvSpPr>
          <p:spPr bwMode="auto">
            <a:xfrm>
              <a:off x="3838" y="883"/>
              <a:ext cx="67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Moving</a:t>
              </a:r>
              <a:endParaRPr lang="en-US" dirty="0"/>
            </a:p>
          </p:txBody>
        </p:sp>
        <p:sp>
          <p:nvSpPr>
            <p:cNvPr id="423948" name="Rectangle 12"/>
            <p:cNvSpPr>
              <a:spLocks noChangeArrowheads="1"/>
            </p:cNvSpPr>
            <p:nvPr/>
          </p:nvSpPr>
          <p:spPr bwMode="auto">
            <a:xfrm>
              <a:off x="3792" y="1147"/>
              <a:ext cx="760"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Average</a:t>
              </a:r>
              <a:endParaRPr lang="en-US" dirty="0"/>
            </a:p>
          </p:txBody>
        </p:sp>
        <p:sp>
          <p:nvSpPr>
            <p:cNvPr id="423949" name="Rectangle 13"/>
            <p:cNvSpPr>
              <a:spLocks noChangeArrowheads="1"/>
            </p:cNvSpPr>
            <p:nvPr/>
          </p:nvSpPr>
          <p:spPr bwMode="auto">
            <a:xfrm>
              <a:off x="3921" y="1413"/>
              <a:ext cx="520"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(n=3)</a:t>
              </a:r>
              <a:endParaRPr lang="en-US" dirty="0"/>
            </a:p>
          </p:txBody>
        </p:sp>
        <p:sp>
          <p:nvSpPr>
            <p:cNvPr id="423950" name="Line 14"/>
            <p:cNvSpPr>
              <a:spLocks noChangeShapeType="1"/>
            </p:cNvSpPr>
            <p:nvPr/>
          </p:nvSpPr>
          <p:spPr bwMode="auto">
            <a:xfrm>
              <a:off x="1247" y="881"/>
              <a:ext cx="1" cy="2483"/>
            </a:xfrm>
            <a:prstGeom prst="line">
              <a:avLst/>
            </a:prstGeom>
            <a:noFill/>
            <a:ln w="0">
              <a:solidFill>
                <a:srgbClr val="000000"/>
              </a:solidFill>
              <a:round/>
              <a:headEnd/>
              <a:tailEnd/>
            </a:ln>
          </p:spPr>
          <p:txBody>
            <a:bodyPr/>
            <a:lstStyle/>
            <a:p>
              <a:endParaRPr lang="en-US"/>
            </a:p>
          </p:txBody>
        </p:sp>
        <p:sp>
          <p:nvSpPr>
            <p:cNvPr id="423951" name="Line 15"/>
            <p:cNvSpPr>
              <a:spLocks noChangeShapeType="1"/>
            </p:cNvSpPr>
            <p:nvPr/>
          </p:nvSpPr>
          <p:spPr bwMode="auto">
            <a:xfrm flipH="1">
              <a:off x="2466" y="881"/>
              <a:ext cx="5" cy="2483"/>
            </a:xfrm>
            <a:prstGeom prst="line">
              <a:avLst/>
            </a:prstGeom>
            <a:noFill/>
            <a:ln w="0">
              <a:solidFill>
                <a:srgbClr val="000000"/>
              </a:solidFill>
              <a:round/>
              <a:headEnd/>
              <a:tailEnd/>
            </a:ln>
          </p:spPr>
          <p:txBody>
            <a:bodyPr/>
            <a:lstStyle/>
            <a:p>
              <a:endParaRPr lang="en-US"/>
            </a:p>
          </p:txBody>
        </p:sp>
        <p:sp>
          <p:nvSpPr>
            <p:cNvPr id="423952" name="Rectangle 16"/>
            <p:cNvSpPr>
              <a:spLocks noChangeArrowheads="1"/>
            </p:cNvSpPr>
            <p:nvPr/>
          </p:nvSpPr>
          <p:spPr bwMode="auto">
            <a:xfrm>
              <a:off x="614" y="1685"/>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1</a:t>
              </a:r>
              <a:endParaRPr lang="en-US" dirty="0"/>
            </a:p>
          </p:txBody>
        </p:sp>
        <p:sp>
          <p:nvSpPr>
            <p:cNvPr id="423953" name="Rectangle 17"/>
            <p:cNvSpPr>
              <a:spLocks noChangeArrowheads="1"/>
            </p:cNvSpPr>
            <p:nvPr/>
          </p:nvSpPr>
          <p:spPr bwMode="auto">
            <a:xfrm>
              <a:off x="1583" y="1685"/>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4</a:t>
              </a:r>
              <a:endParaRPr lang="en-US" dirty="0"/>
            </a:p>
          </p:txBody>
        </p:sp>
        <p:sp>
          <p:nvSpPr>
            <p:cNvPr id="423954" name="Rectangle 18"/>
            <p:cNvSpPr>
              <a:spLocks noChangeArrowheads="1"/>
            </p:cNvSpPr>
            <p:nvPr/>
          </p:nvSpPr>
          <p:spPr bwMode="auto">
            <a:xfrm>
              <a:off x="2862" y="1685"/>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423955" name="Rectangle 19"/>
            <p:cNvSpPr>
              <a:spLocks noChangeArrowheads="1"/>
            </p:cNvSpPr>
            <p:nvPr/>
          </p:nvSpPr>
          <p:spPr bwMode="auto">
            <a:xfrm>
              <a:off x="4013" y="1685"/>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423956" name="Line 20"/>
            <p:cNvSpPr>
              <a:spLocks noChangeShapeType="1"/>
            </p:cNvSpPr>
            <p:nvPr/>
          </p:nvSpPr>
          <p:spPr bwMode="auto">
            <a:xfrm>
              <a:off x="411" y="1678"/>
              <a:ext cx="4376" cy="2"/>
            </a:xfrm>
            <a:prstGeom prst="line">
              <a:avLst/>
            </a:prstGeom>
            <a:noFill/>
            <a:ln w="0">
              <a:solidFill>
                <a:srgbClr val="000000"/>
              </a:solidFill>
              <a:round/>
              <a:headEnd/>
              <a:tailEnd/>
            </a:ln>
          </p:spPr>
          <p:txBody>
            <a:bodyPr/>
            <a:lstStyle/>
            <a:p>
              <a:endParaRPr lang="en-US"/>
            </a:p>
          </p:txBody>
        </p:sp>
        <p:sp>
          <p:nvSpPr>
            <p:cNvPr id="423957" name="Rectangle 21"/>
            <p:cNvSpPr>
              <a:spLocks noChangeArrowheads="1"/>
            </p:cNvSpPr>
            <p:nvPr/>
          </p:nvSpPr>
          <p:spPr bwMode="auto">
            <a:xfrm>
              <a:off x="614" y="1974"/>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2</a:t>
              </a:r>
              <a:endParaRPr lang="en-US" dirty="0"/>
            </a:p>
          </p:txBody>
        </p:sp>
        <p:sp>
          <p:nvSpPr>
            <p:cNvPr id="423958" name="Rectangle 22"/>
            <p:cNvSpPr>
              <a:spLocks noChangeArrowheads="1"/>
            </p:cNvSpPr>
            <p:nvPr/>
          </p:nvSpPr>
          <p:spPr bwMode="auto">
            <a:xfrm>
              <a:off x="1583" y="1974"/>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6</a:t>
              </a:r>
              <a:endParaRPr lang="en-US" dirty="0"/>
            </a:p>
          </p:txBody>
        </p:sp>
        <p:sp>
          <p:nvSpPr>
            <p:cNvPr id="423959" name="Rectangle 23"/>
            <p:cNvSpPr>
              <a:spLocks noChangeArrowheads="1"/>
            </p:cNvSpPr>
            <p:nvPr/>
          </p:nvSpPr>
          <p:spPr bwMode="auto">
            <a:xfrm>
              <a:off x="2862" y="1974"/>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423960" name="Rectangle 24"/>
            <p:cNvSpPr>
              <a:spLocks noChangeArrowheads="1"/>
            </p:cNvSpPr>
            <p:nvPr/>
          </p:nvSpPr>
          <p:spPr bwMode="auto">
            <a:xfrm>
              <a:off x="4013" y="1974"/>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423961" name="Rectangle 25"/>
            <p:cNvSpPr>
              <a:spLocks noChangeArrowheads="1"/>
            </p:cNvSpPr>
            <p:nvPr/>
          </p:nvSpPr>
          <p:spPr bwMode="auto">
            <a:xfrm>
              <a:off x="614" y="2267"/>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3</a:t>
              </a:r>
              <a:endParaRPr lang="en-US" dirty="0"/>
            </a:p>
          </p:txBody>
        </p:sp>
        <p:sp>
          <p:nvSpPr>
            <p:cNvPr id="423963" name="Rectangle 27"/>
            <p:cNvSpPr>
              <a:spLocks noChangeArrowheads="1"/>
            </p:cNvSpPr>
            <p:nvPr/>
          </p:nvSpPr>
          <p:spPr bwMode="auto">
            <a:xfrm>
              <a:off x="1583" y="2267"/>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5</a:t>
              </a:r>
              <a:endParaRPr lang="en-US" dirty="0"/>
            </a:p>
          </p:txBody>
        </p:sp>
        <p:sp>
          <p:nvSpPr>
            <p:cNvPr id="423965" name="Rectangle 29"/>
            <p:cNvSpPr>
              <a:spLocks noChangeArrowheads="1"/>
            </p:cNvSpPr>
            <p:nvPr/>
          </p:nvSpPr>
          <p:spPr bwMode="auto">
            <a:xfrm>
              <a:off x="2862" y="2267"/>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423967" name="Rectangle 31"/>
            <p:cNvSpPr>
              <a:spLocks noChangeArrowheads="1"/>
            </p:cNvSpPr>
            <p:nvPr/>
          </p:nvSpPr>
          <p:spPr bwMode="auto">
            <a:xfrm>
              <a:off x="4013" y="2267"/>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423978" name="Rectangle 42"/>
            <p:cNvSpPr>
              <a:spLocks noChangeArrowheads="1"/>
            </p:cNvSpPr>
            <p:nvPr/>
          </p:nvSpPr>
          <p:spPr bwMode="auto">
            <a:xfrm>
              <a:off x="614" y="2539"/>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4</a:t>
              </a:r>
              <a:endParaRPr lang="en-US" dirty="0"/>
            </a:p>
          </p:txBody>
        </p:sp>
        <p:sp>
          <p:nvSpPr>
            <p:cNvPr id="423979" name="Rectangle 43"/>
            <p:cNvSpPr>
              <a:spLocks noChangeArrowheads="1"/>
            </p:cNvSpPr>
            <p:nvPr/>
          </p:nvSpPr>
          <p:spPr bwMode="auto">
            <a:xfrm>
              <a:off x="1583" y="2539"/>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3</a:t>
              </a:r>
              <a:endParaRPr lang="en-US" dirty="0"/>
            </a:p>
          </p:txBody>
        </p:sp>
        <p:sp>
          <p:nvSpPr>
            <p:cNvPr id="423980" name="Rectangle 44"/>
            <p:cNvSpPr>
              <a:spLocks noChangeArrowheads="1"/>
            </p:cNvSpPr>
            <p:nvPr/>
          </p:nvSpPr>
          <p:spPr bwMode="auto">
            <a:xfrm>
              <a:off x="2884" y="2524"/>
              <a:ext cx="233"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15</a:t>
              </a:r>
              <a:endParaRPr lang="en-US" dirty="0"/>
            </a:p>
          </p:txBody>
        </p:sp>
        <p:sp>
          <p:nvSpPr>
            <p:cNvPr id="423981" name="Rectangle 45"/>
            <p:cNvSpPr>
              <a:spLocks noChangeArrowheads="1"/>
            </p:cNvSpPr>
            <p:nvPr/>
          </p:nvSpPr>
          <p:spPr bwMode="auto">
            <a:xfrm>
              <a:off x="4092" y="2532"/>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5</a:t>
              </a:r>
              <a:endParaRPr lang="en-US" dirty="0"/>
            </a:p>
          </p:txBody>
        </p:sp>
        <p:sp>
          <p:nvSpPr>
            <p:cNvPr id="423982" name="Rectangle 46"/>
            <p:cNvSpPr>
              <a:spLocks noChangeArrowheads="1"/>
            </p:cNvSpPr>
            <p:nvPr/>
          </p:nvSpPr>
          <p:spPr bwMode="auto">
            <a:xfrm>
              <a:off x="614" y="2815"/>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5</a:t>
              </a:r>
              <a:endParaRPr lang="en-US" dirty="0"/>
            </a:p>
          </p:txBody>
        </p:sp>
        <p:sp>
          <p:nvSpPr>
            <p:cNvPr id="423983" name="Rectangle 47"/>
            <p:cNvSpPr>
              <a:spLocks noChangeArrowheads="1"/>
            </p:cNvSpPr>
            <p:nvPr/>
          </p:nvSpPr>
          <p:spPr bwMode="auto">
            <a:xfrm>
              <a:off x="1583" y="2815"/>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7</a:t>
              </a:r>
              <a:endParaRPr lang="en-US" dirty="0"/>
            </a:p>
          </p:txBody>
        </p:sp>
        <p:sp>
          <p:nvSpPr>
            <p:cNvPr id="423984" name="Rectangle 48"/>
            <p:cNvSpPr>
              <a:spLocks noChangeArrowheads="1"/>
            </p:cNvSpPr>
            <p:nvPr/>
          </p:nvSpPr>
          <p:spPr bwMode="auto">
            <a:xfrm>
              <a:off x="2565" y="2815"/>
              <a:ext cx="991" cy="290"/>
            </a:xfrm>
            <a:prstGeom prst="rect">
              <a:avLst/>
            </a:prstGeom>
            <a:noFill/>
            <a:ln w="9525">
              <a:noFill/>
              <a:miter lim="800000"/>
              <a:headEnd/>
              <a:tailEnd/>
            </a:ln>
          </p:spPr>
          <p:txBody>
            <a:bodyPr wrap="none" lIns="0" tIns="0" rIns="0" bIns="0">
              <a:spAutoFit/>
            </a:bodyPr>
            <a:lstStyle/>
            <a:p>
              <a:r>
                <a:rPr lang="en-US" sz="3200" dirty="0">
                  <a:solidFill>
                    <a:srgbClr val="FF0000"/>
                  </a:solidFill>
                </a:rPr>
                <a:t>6+5+3=14</a:t>
              </a:r>
              <a:endParaRPr lang="en-US" dirty="0"/>
            </a:p>
          </p:txBody>
        </p:sp>
        <p:sp>
          <p:nvSpPr>
            <p:cNvPr id="423985" name="Rectangle 49"/>
            <p:cNvSpPr>
              <a:spLocks noChangeArrowheads="1"/>
            </p:cNvSpPr>
            <p:nvPr/>
          </p:nvSpPr>
          <p:spPr bwMode="auto">
            <a:xfrm>
              <a:off x="3773" y="2815"/>
              <a:ext cx="1067" cy="290"/>
            </a:xfrm>
            <a:prstGeom prst="rect">
              <a:avLst/>
            </a:prstGeom>
            <a:noFill/>
            <a:ln w="9525">
              <a:noFill/>
              <a:miter lim="800000"/>
              <a:headEnd/>
              <a:tailEnd/>
            </a:ln>
          </p:spPr>
          <p:txBody>
            <a:bodyPr wrap="none" lIns="0" tIns="0" rIns="0" bIns="0">
              <a:spAutoFit/>
            </a:bodyPr>
            <a:lstStyle/>
            <a:p>
              <a:r>
                <a:rPr lang="en-US" sz="3200" dirty="0">
                  <a:solidFill>
                    <a:srgbClr val="FF0000"/>
                  </a:solidFill>
                </a:rPr>
                <a:t>14/3=4.667</a:t>
              </a:r>
              <a:endParaRPr lang="en-US" dirty="0"/>
            </a:p>
          </p:txBody>
        </p:sp>
        <p:sp>
          <p:nvSpPr>
            <p:cNvPr id="423995" name="Rectangle 59"/>
            <p:cNvSpPr>
              <a:spLocks noChangeArrowheads="1"/>
            </p:cNvSpPr>
            <p:nvPr/>
          </p:nvSpPr>
          <p:spPr bwMode="auto">
            <a:xfrm>
              <a:off x="614" y="3086"/>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6</a:t>
              </a:r>
              <a:endParaRPr lang="en-US" dirty="0"/>
            </a:p>
          </p:txBody>
        </p:sp>
        <p:sp>
          <p:nvSpPr>
            <p:cNvPr id="423996" name="Rectangle 60"/>
            <p:cNvSpPr>
              <a:spLocks noChangeArrowheads="1"/>
            </p:cNvSpPr>
            <p:nvPr/>
          </p:nvSpPr>
          <p:spPr bwMode="auto">
            <a:xfrm>
              <a:off x="1562" y="3102"/>
              <a:ext cx="7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a:t>
              </a:r>
              <a:endParaRPr lang="en-US" dirty="0"/>
            </a:p>
          </p:txBody>
        </p:sp>
        <p:sp>
          <p:nvSpPr>
            <p:cNvPr id="423997" name="Freeform 61"/>
            <p:cNvSpPr>
              <a:spLocks/>
            </p:cNvSpPr>
            <p:nvPr/>
          </p:nvSpPr>
          <p:spPr bwMode="auto">
            <a:xfrm>
              <a:off x="1855" y="2058"/>
              <a:ext cx="69" cy="713"/>
            </a:xfrm>
            <a:custGeom>
              <a:avLst/>
              <a:gdLst/>
              <a:ahLst/>
              <a:cxnLst>
                <a:cxn ang="0">
                  <a:pos x="0" y="23"/>
                </a:cxn>
                <a:cxn ang="0">
                  <a:pos x="6" y="14"/>
                </a:cxn>
                <a:cxn ang="0">
                  <a:pos x="6" y="27"/>
                </a:cxn>
                <a:cxn ang="0">
                  <a:pos x="2" y="25"/>
                </a:cxn>
                <a:cxn ang="0">
                  <a:pos x="12" y="37"/>
                </a:cxn>
                <a:cxn ang="0">
                  <a:pos x="10" y="29"/>
                </a:cxn>
                <a:cxn ang="0">
                  <a:pos x="17" y="69"/>
                </a:cxn>
                <a:cxn ang="0">
                  <a:pos x="19" y="322"/>
                </a:cxn>
                <a:cxn ang="0">
                  <a:pos x="29" y="349"/>
                </a:cxn>
                <a:cxn ang="0">
                  <a:pos x="38" y="360"/>
                </a:cxn>
                <a:cxn ang="0">
                  <a:pos x="48" y="366"/>
                </a:cxn>
                <a:cxn ang="0">
                  <a:pos x="58" y="368"/>
                </a:cxn>
                <a:cxn ang="0">
                  <a:pos x="58" y="345"/>
                </a:cxn>
                <a:cxn ang="0">
                  <a:pos x="50" y="349"/>
                </a:cxn>
                <a:cxn ang="0">
                  <a:pos x="50" y="364"/>
                </a:cxn>
                <a:cxn ang="0">
                  <a:pos x="58" y="345"/>
                </a:cxn>
                <a:cxn ang="0">
                  <a:pos x="48" y="347"/>
                </a:cxn>
                <a:cxn ang="0">
                  <a:pos x="38" y="353"/>
                </a:cxn>
                <a:cxn ang="0">
                  <a:pos x="29" y="364"/>
                </a:cxn>
                <a:cxn ang="0">
                  <a:pos x="19" y="391"/>
                </a:cxn>
                <a:cxn ang="0">
                  <a:pos x="17" y="644"/>
                </a:cxn>
                <a:cxn ang="0">
                  <a:pos x="10" y="684"/>
                </a:cxn>
                <a:cxn ang="0">
                  <a:pos x="12" y="676"/>
                </a:cxn>
                <a:cxn ang="0">
                  <a:pos x="2" y="688"/>
                </a:cxn>
                <a:cxn ang="0">
                  <a:pos x="6" y="686"/>
                </a:cxn>
                <a:cxn ang="0">
                  <a:pos x="6" y="699"/>
                </a:cxn>
                <a:cxn ang="0">
                  <a:pos x="0" y="690"/>
                </a:cxn>
                <a:cxn ang="0">
                  <a:pos x="6" y="711"/>
                </a:cxn>
                <a:cxn ang="0">
                  <a:pos x="15" y="707"/>
                </a:cxn>
                <a:cxn ang="0">
                  <a:pos x="25" y="701"/>
                </a:cxn>
                <a:cxn ang="0">
                  <a:pos x="33" y="684"/>
                </a:cxn>
                <a:cxn ang="0">
                  <a:pos x="38" y="667"/>
                </a:cxn>
                <a:cxn ang="0">
                  <a:pos x="40" y="414"/>
                </a:cxn>
                <a:cxn ang="0">
                  <a:pos x="50" y="374"/>
                </a:cxn>
                <a:cxn ang="0">
                  <a:pos x="46" y="381"/>
                </a:cxn>
                <a:cxn ang="0">
                  <a:pos x="56" y="370"/>
                </a:cxn>
                <a:cxn ang="0">
                  <a:pos x="52" y="372"/>
                </a:cxn>
                <a:cxn ang="0">
                  <a:pos x="52" y="358"/>
                </a:cxn>
                <a:cxn ang="0">
                  <a:pos x="58" y="368"/>
                </a:cxn>
                <a:cxn ang="0">
                  <a:pos x="61" y="366"/>
                </a:cxn>
                <a:cxn ang="0">
                  <a:pos x="69" y="356"/>
                </a:cxn>
                <a:cxn ang="0">
                  <a:pos x="61" y="347"/>
                </a:cxn>
                <a:cxn ang="0">
                  <a:pos x="52" y="343"/>
                </a:cxn>
                <a:cxn ang="0">
                  <a:pos x="58" y="345"/>
                </a:cxn>
                <a:cxn ang="0">
                  <a:pos x="46" y="353"/>
                </a:cxn>
                <a:cxn ang="0">
                  <a:pos x="50" y="339"/>
                </a:cxn>
                <a:cxn ang="0">
                  <a:pos x="38" y="339"/>
                </a:cxn>
                <a:cxn ang="0">
                  <a:pos x="42" y="322"/>
                </a:cxn>
                <a:cxn ang="0">
                  <a:pos x="40" y="69"/>
                </a:cxn>
                <a:cxn ang="0">
                  <a:pos x="33" y="29"/>
                </a:cxn>
                <a:cxn ang="0">
                  <a:pos x="25" y="14"/>
                </a:cxn>
                <a:cxn ang="0">
                  <a:pos x="15" y="6"/>
                </a:cxn>
                <a:cxn ang="0">
                  <a:pos x="6" y="2"/>
                </a:cxn>
              </a:cxnLst>
              <a:rect l="0" t="0" r="r" b="b"/>
              <a:pathLst>
                <a:path w="69" h="713">
                  <a:moveTo>
                    <a:pt x="0" y="0"/>
                  </a:moveTo>
                  <a:lnTo>
                    <a:pt x="0" y="23"/>
                  </a:lnTo>
                  <a:lnTo>
                    <a:pt x="6" y="25"/>
                  </a:lnTo>
                  <a:lnTo>
                    <a:pt x="6" y="14"/>
                  </a:lnTo>
                  <a:lnTo>
                    <a:pt x="0" y="23"/>
                  </a:lnTo>
                  <a:lnTo>
                    <a:pt x="6" y="27"/>
                  </a:lnTo>
                  <a:lnTo>
                    <a:pt x="12" y="16"/>
                  </a:lnTo>
                  <a:lnTo>
                    <a:pt x="2" y="25"/>
                  </a:lnTo>
                  <a:lnTo>
                    <a:pt x="8" y="31"/>
                  </a:lnTo>
                  <a:lnTo>
                    <a:pt x="12" y="37"/>
                  </a:lnTo>
                  <a:lnTo>
                    <a:pt x="21" y="29"/>
                  </a:lnTo>
                  <a:lnTo>
                    <a:pt x="10" y="29"/>
                  </a:lnTo>
                  <a:lnTo>
                    <a:pt x="15" y="46"/>
                  </a:lnTo>
                  <a:lnTo>
                    <a:pt x="17" y="69"/>
                  </a:lnTo>
                  <a:lnTo>
                    <a:pt x="17" y="299"/>
                  </a:lnTo>
                  <a:lnTo>
                    <a:pt x="19" y="322"/>
                  </a:lnTo>
                  <a:lnTo>
                    <a:pt x="27" y="339"/>
                  </a:lnTo>
                  <a:lnTo>
                    <a:pt x="29" y="349"/>
                  </a:lnTo>
                  <a:lnTo>
                    <a:pt x="33" y="356"/>
                  </a:lnTo>
                  <a:lnTo>
                    <a:pt x="38" y="360"/>
                  </a:lnTo>
                  <a:lnTo>
                    <a:pt x="42" y="362"/>
                  </a:lnTo>
                  <a:lnTo>
                    <a:pt x="48" y="366"/>
                  </a:lnTo>
                  <a:lnTo>
                    <a:pt x="52" y="366"/>
                  </a:lnTo>
                  <a:lnTo>
                    <a:pt x="58" y="368"/>
                  </a:lnTo>
                  <a:lnTo>
                    <a:pt x="58" y="356"/>
                  </a:lnTo>
                  <a:lnTo>
                    <a:pt x="58" y="345"/>
                  </a:lnTo>
                  <a:lnTo>
                    <a:pt x="54" y="347"/>
                  </a:lnTo>
                  <a:lnTo>
                    <a:pt x="50" y="349"/>
                  </a:lnTo>
                  <a:lnTo>
                    <a:pt x="46" y="356"/>
                  </a:lnTo>
                  <a:lnTo>
                    <a:pt x="50" y="364"/>
                  </a:lnTo>
                  <a:lnTo>
                    <a:pt x="54" y="366"/>
                  </a:lnTo>
                  <a:lnTo>
                    <a:pt x="58" y="345"/>
                  </a:lnTo>
                  <a:lnTo>
                    <a:pt x="52" y="347"/>
                  </a:lnTo>
                  <a:lnTo>
                    <a:pt x="48" y="347"/>
                  </a:lnTo>
                  <a:lnTo>
                    <a:pt x="42" y="351"/>
                  </a:lnTo>
                  <a:lnTo>
                    <a:pt x="38" y="353"/>
                  </a:lnTo>
                  <a:lnTo>
                    <a:pt x="33" y="358"/>
                  </a:lnTo>
                  <a:lnTo>
                    <a:pt x="29" y="364"/>
                  </a:lnTo>
                  <a:lnTo>
                    <a:pt x="27" y="374"/>
                  </a:lnTo>
                  <a:lnTo>
                    <a:pt x="19" y="391"/>
                  </a:lnTo>
                  <a:lnTo>
                    <a:pt x="17" y="414"/>
                  </a:lnTo>
                  <a:lnTo>
                    <a:pt x="17" y="644"/>
                  </a:lnTo>
                  <a:lnTo>
                    <a:pt x="15" y="667"/>
                  </a:lnTo>
                  <a:lnTo>
                    <a:pt x="10" y="684"/>
                  </a:lnTo>
                  <a:lnTo>
                    <a:pt x="21" y="684"/>
                  </a:lnTo>
                  <a:lnTo>
                    <a:pt x="12" y="676"/>
                  </a:lnTo>
                  <a:lnTo>
                    <a:pt x="8" y="684"/>
                  </a:lnTo>
                  <a:lnTo>
                    <a:pt x="2" y="688"/>
                  </a:lnTo>
                  <a:lnTo>
                    <a:pt x="12" y="697"/>
                  </a:lnTo>
                  <a:lnTo>
                    <a:pt x="6" y="686"/>
                  </a:lnTo>
                  <a:lnTo>
                    <a:pt x="0" y="690"/>
                  </a:lnTo>
                  <a:lnTo>
                    <a:pt x="6" y="699"/>
                  </a:lnTo>
                  <a:lnTo>
                    <a:pt x="6" y="688"/>
                  </a:lnTo>
                  <a:lnTo>
                    <a:pt x="0" y="690"/>
                  </a:lnTo>
                  <a:lnTo>
                    <a:pt x="0" y="713"/>
                  </a:lnTo>
                  <a:lnTo>
                    <a:pt x="6" y="711"/>
                  </a:lnTo>
                  <a:lnTo>
                    <a:pt x="10" y="711"/>
                  </a:lnTo>
                  <a:lnTo>
                    <a:pt x="15" y="707"/>
                  </a:lnTo>
                  <a:lnTo>
                    <a:pt x="19" y="705"/>
                  </a:lnTo>
                  <a:lnTo>
                    <a:pt x="25" y="701"/>
                  </a:lnTo>
                  <a:lnTo>
                    <a:pt x="29" y="693"/>
                  </a:lnTo>
                  <a:lnTo>
                    <a:pt x="33" y="684"/>
                  </a:lnTo>
                  <a:lnTo>
                    <a:pt x="33" y="684"/>
                  </a:lnTo>
                  <a:lnTo>
                    <a:pt x="38" y="667"/>
                  </a:lnTo>
                  <a:lnTo>
                    <a:pt x="40" y="644"/>
                  </a:lnTo>
                  <a:lnTo>
                    <a:pt x="40" y="414"/>
                  </a:lnTo>
                  <a:lnTo>
                    <a:pt x="42" y="391"/>
                  </a:lnTo>
                  <a:lnTo>
                    <a:pt x="50" y="374"/>
                  </a:lnTo>
                  <a:lnTo>
                    <a:pt x="38" y="374"/>
                  </a:lnTo>
                  <a:lnTo>
                    <a:pt x="46" y="381"/>
                  </a:lnTo>
                  <a:lnTo>
                    <a:pt x="50" y="376"/>
                  </a:lnTo>
                  <a:lnTo>
                    <a:pt x="56" y="370"/>
                  </a:lnTo>
                  <a:lnTo>
                    <a:pt x="46" y="360"/>
                  </a:lnTo>
                  <a:lnTo>
                    <a:pt x="52" y="372"/>
                  </a:lnTo>
                  <a:lnTo>
                    <a:pt x="58" y="368"/>
                  </a:lnTo>
                  <a:lnTo>
                    <a:pt x="52" y="358"/>
                  </a:lnTo>
                  <a:lnTo>
                    <a:pt x="52" y="370"/>
                  </a:lnTo>
                  <a:lnTo>
                    <a:pt x="58" y="368"/>
                  </a:lnTo>
                  <a:lnTo>
                    <a:pt x="58" y="368"/>
                  </a:lnTo>
                  <a:lnTo>
                    <a:pt x="61" y="366"/>
                  </a:lnTo>
                  <a:lnTo>
                    <a:pt x="65" y="364"/>
                  </a:lnTo>
                  <a:lnTo>
                    <a:pt x="69" y="356"/>
                  </a:lnTo>
                  <a:lnTo>
                    <a:pt x="65" y="349"/>
                  </a:lnTo>
                  <a:lnTo>
                    <a:pt x="61" y="347"/>
                  </a:lnTo>
                  <a:lnTo>
                    <a:pt x="58" y="345"/>
                  </a:lnTo>
                  <a:lnTo>
                    <a:pt x="52" y="343"/>
                  </a:lnTo>
                  <a:lnTo>
                    <a:pt x="52" y="355"/>
                  </a:lnTo>
                  <a:lnTo>
                    <a:pt x="58" y="345"/>
                  </a:lnTo>
                  <a:lnTo>
                    <a:pt x="52" y="341"/>
                  </a:lnTo>
                  <a:lnTo>
                    <a:pt x="46" y="353"/>
                  </a:lnTo>
                  <a:lnTo>
                    <a:pt x="56" y="343"/>
                  </a:lnTo>
                  <a:lnTo>
                    <a:pt x="50" y="339"/>
                  </a:lnTo>
                  <a:lnTo>
                    <a:pt x="46" y="332"/>
                  </a:lnTo>
                  <a:lnTo>
                    <a:pt x="38" y="339"/>
                  </a:lnTo>
                  <a:lnTo>
                    <a:pt x="50" y="339"/>
                  </a:lnTo>
                  <a:lnTo>
                    <a:pt x="42" y="322"/>
                  </a:lnTo>
                  <a:lnTo>
                    <a:pt x="40" y="299"/>
                  </a:lnTo>
                  <a:lnTo>
                    <a:pt x="40" y="69"/>
                  </a:lnTo>
                  <a:lnTo>
                    <a:pt x="38" y="46"/>
                  </a:lnTo>
                  <a:lnTo>
                    <a:pt x="33" y="29"/>
                  </a:lnTo>
                  <a:lnTo>
                    <a:pt x="29" y="20"/>
                  </a:lnTo>
                  <a:lnTo>
                    <a:pt x="25" y="14"/>
                  </a:lnTo>
                  <a:lnTo>
                    <a:pt x="19" y="8"/>
                  </a:lnTo>
                  <a:lnTo>
                    <a:pt x="15" y="6"/>
                  </a:lnTo>
                  <a:lnTo>
                    <a:pt x="10" y="2"/>
                  </a:lnTo>
                  <a:lnTo>
                    <a:pt x="6" y="2"/>
                  </a:lnTo>
                  <a:lnTo>
                    <a:pt x="0" y="0"/>
                  </a:lnTo>
                  <a:close/>
                </a:path>
              </a:pathLst>
            </a:custGeom>
            <a:solidFill>
              <a:srgbClr val="FF0000"/>
            </a:solidFill>
            <a:ln w="9525">
              <a:noFill/>
              <a:round/>
              <a:headEnd/>
              <a:tailEnd/>
            </a:ln>
          </p:spPr>
          <p:txBody>
            <a:bodyPr/>
            <a:lstStyle/>
            <a:p>
              <a:endParaRPr lang="en-US"/>
            </a:p>
          </p:txBody>
        </p:sp>
        <p:sp>
          <p:nvSpPr>
            <p:cNvPr id="423998" name="Line 62"/>
            <p:cNvSpPr>
              <a:spLocks noChangeShapeType="1"/>
            </p:cNvSpPr>
            <p:nvPr/>
          </p:nvSpPr>
          <p:spPr bwMode="auto">
            <a:xfrm>
              <a:off x="3600" y="886"/>
              <a:ext cx="2" cy="2483"/>
            </a:xfrm>
            <a:prstGeom prst="line">
              <a:avLst/>
            </a:prstGeom>
            <a:noFill/>
            <a:ln w="0">
              <a:solidFill>
                <a:srgbClr val="000000"/>
              </a:solidFill>
              <a:round/>
              <a:headEnd/>
              <a:tailEnd/>
            </a:ln>
          </p:spPr>
          <p:txBody>
            <a:bodyPr/>
            <a:lstStyle/>
            <a:p>
              <a:endParaRPr lang="en-US"/>
            </a:p>
          </p:txBody>
        </p:sp>
        <p:sp>
          <p:nvSpPr>
            <p:cNvPr id="423999" name="Line 63"/>
            <p:cNvSpPr>
              <a:spLocks noChangeShapeType="1"/>
            </p:cNvSpPr>
            <p:nvPr/>
          </p:nvSpPr>
          <p:spPr bwMode="auto">
            <a:xfrm>
              <a:off x="408" y="1964"/>
              <a:ext cx="4376" cy="2"/>
            </a:xfrm>
            <a:prstGeom prst="line">
              <a:avLst/>
            </a:prstGeom>
            <a:noFill/>
            <a:ln w="0">
              <a:solidFill>
                <a:srgbClr val="000000"/>
              </a:solidFill>
              <a:round/>
              <a:headEnd/>
              <a:tailEnd/>
            </a:ln>
          </p:spPr>
          <p:txBody>
            <a:bodyPr/>
            <a:lstStyle/>
            <a:p>
              <a:endParaRPr lang="en-US"/>
            </a:p>
          </p:txBody>
        </p:sp>
        <p:sp>
          <p:nvSpPr>
            <p:cNvPr id="424000" name="Line 64"/>
            <p:cNvSpPr>
              <a:spLocks noChangeShapeType="1"/>
            </p:cNvSpPr>
            <p:nvPr/>
          </p:nvSpPr>
          <p:spPr bwMode="auto">
            <a:xfrm>
              <a:off x="413" y="2265"/>
              <a:ext cx="4376" cy="2"/>
            </a:xfrm>
            <a:prstGeom prst="line">
              <a:avLst/>
            </a:prstGeom>
            <a:noFill/>
            <a:ln w="0">
              <a:solidFill>
                <a:srgbClr val="000000"/>
              </a:solidFill>
              <a:round/>
              <a:headEnd/>
              <a:tailEnd/>
            </a:ln>
          </p:spPr>
          <p:txBody>
            <a:bodyPr/>
            <a:lstStyle/>
            <a:p>
              <a:endParaRPr lang="en-US"/>
            </a:p>
          </p:txBody>
        </p:sp>
        <p:sp>
          <p:nvSpPr>
            <p:cNvPr id="424001" name="Line 65"/>
            <p:cNvSpPr>
              <a:spLocks noChangeShapeType="1"/>
            </p:cNvSpPr>
            <p:nvPr/>
          </p:nvSpPr>
          <p:spPr bwMode="auto">
            <a:xfrm>
              <a:off x="395" y="2528"/>
              <a:ext cx="4376" cy="2"/>
            </a:xfrm>
            <a:prstGeom prst="line">
              <a:avLst/>
            </a:prstGeom>
            <a:noFill/>
            <a:ln w="0">
              <a:solidFill>
                <a:srgbClr val="000000"/>
              </a:solidFill>
              <a:round/>
              <a:headEnd/>
              <a:tailEnd/>
            </a:ln>
          </p:spPr>
          <p:txBody>
            <a:bodyPr/>
            <a:lstStyle/>
            <a:p>
              <a:endParaRPr lang="en-US"/>
            </a:p>
          </p:txBody>
        </p:sp>
        <p:sp>
          <p:nvSpPr>
            <p:cNvPr id="424002" name="Line 66"/>
            <p:cNvSpPr>
              <a:spLocks noChangeShapeType="1"/>
            </p:cNvSpPr>
            <p:nvPr/>
          </p:nvSpPr>
          <p:spPr bwMode="auto">
            <a:xfrm flipV="1">
              <a:off x="408" y="2809"/>
              <a:ext cx="4376" cy="5"/>
            </a:xfrm>
            <a:prstGeom prst="line">
              <a:avLst/>
            </a:prstGeom>
            <a:noFill/>
            <a:ln w="0">
              <a:solidFill>
                <a:srgbClr val="000000"/>
              </a:solidFill>
              <a:round/>
              <a:headEnd/>
              <a:tailEnd/>
            </a:ln>
          </p:spPr>
          <p:txBody>
            <a:bodyPr/>
            <a:lstStyle/>
            <a:p>
              <a:endParaRPr lang="en-US"/>
            </a:p>
          </p:txBody>
        </p:sp>
        <p:sp>
          <p:nvSpPr>
            <p:cNvPr id="424003" name="Line 67"/>
            <p:cNvSpPr>
              <a:spLocks noChangeShapeType="1"/>
            </p:cNvSpPr>
            <p:nvPr/>
          </p:nvSpPr>
          <p:spPr bwMode="auto">
            <a:xfrm>
              <a:off x="397" y="3077"/>
              <a:ext cx="4399" cy="2"/>
            </a:xfrm>
            <a:prstGeom prst="line">
              <a:avLst/>
            </a:prstGeom>
            <a:noFill/>
            <a:ln w="0">
              <a:solidFill>
                <a:srgbClr val="000000"/>
              </a:solidFill>
              <a:round/>
              <a:headEnd/>
              <a:tailEnd/>
            </a:ln>
          </p:spPr>
          <p:txBody>
            <a:bodyPr/>
            <a:lstStyle/>
            <a:p>
              <a:endParaRPr lang="en-US"/>
            </a:p>
          </p:txBody>
        </p:sp>
        <p:grpSp>
          <p:nvGrpSpPr>
            <p:cNvPr id="3" name="Group 68"/>
            <p:cNvGrpSpPr>
              <a:grpSpLocks/>
            </p:cNvGrpSpPr>
            <p:nvPr/>
          </p:nvGrpSpPr>
          <p:grpSpPr bwMode="auto">
            <a:xfrm>
              <a:off x="1913" y="2272"/>
              <a:ext cx="601" cy="759"/>
              <a:chOff x="1913" y="2272"/>
              <a:chExt cx="601" cy="759"/>
            </a:xfrm>
          </p:grpSpPr>
          <p:sp>
            <p:nvSpPr>
              <p:cNvPr id="424005" name="Freeform 69"/>
              <p:cNvSpPr>
                <a:spLocks/>
              </p:cNvSpPr>
              <p:nvPr/>
            </p:nvSpPr>
            <p:spPr bwMode="auto">
              <a:xfrm>
                <a:off x="1913" y="2272"/>
                <a:ext cx="496" cy="752"/>
              </a:xfrm>
              <a:custGeom>
                <a:avLst/>
                <a:gdLst/>
                <a:ahLst/>
                <a:cxnLst>
                  <a:cxn ang="0">
                    <a:pos x="48" y="327"/>
                  </a:cxn>
                  <a:cxn ang="0">
                    <a:pos x="102" y="243"/>
                  </a:cxn>
                  <a:cxn ang="0">
                    <a:pos x="157" y="166"/>
                  </a:cxn>
                  <a:cxn ang="0">
                    <a:pos x="234" y="82"/>
                  </a:cxn>
                  <a:cxn ang="0">
                    <a:pos x="269" y="63"/>
                  </a:cxn>
                  <a:cxn ang="0">
                    <a:pos x="320" y="50"/>
                  </a:cxn>
                  <a:cxn ang="0">
                    <a:pos x="372" y="48"/>
                  </a:cxn>
                  <a:cxn ang="0">
                    <a:pos x="472" y="94"/>
                  </a:cxn>
                  <a:cxn ang="0">
                    <a:pos x="501" y="132"/>
                  </a:cxn>
                  <a:cxn ang="0">
                    <a:pos x="524" y="182"/>
                  </a:cxn>
                  <a:cxn ang="0">
                    <a:pos x="543" y="243"/>
                  </a:cxn>
                  <a:cxn ang="0">
                    <a:pos x="577" y="442"/>
                  </a:cxn>
                  <a:cxn ang="0">
                    <a:pos x="577" y="656"/>
                  </a:cxn>
                  <a:cxn ang="0">
                    <a:pos x="564" y="706"/>
                  </a:cxn>
                  <a:cxn ang="0">
                    <a:pos x="541" y="802"/>
                  </a:cxn>
                  <a:cxn ang="0">
                    <a:pos x="447" y="873"/>
                  </a:cxn>
                  <a:cxn ang="0">
                    <a:pos x="261" y="1045"/>
                  </a:cxn>
                  <a:cxn ang="0">
                    <a:pos x="184" y="1131"/>
                  </a:cxn>
                  <a:cxn ang="0">
                    <a:pos x="140" y="1234"/>
                  </a:cxn>
                  <a:cxn ang="0">
                    <a:pos x="132" y="1345"/>
                  </a:cxn>
                  <a:cxn ang="0">
                    <a:pos x="157" y="1412"/>
                  </a:cxn>
                  <a:cxn ang="0">
                    <a:pos x="211" y="1464"/>
                  </a:cxn>
                  <a:cxn ang="0">
                    <a:pos x="276" y="1493"/>
                  </a:cxn>
                  <a:cxn ang="0">
                    <a:pos x="395" y="1504"/>
                  </a:cxn>
                  <a:cxn ang="0">
                    <a:pos x="560" y="1493"/>
                  </a:cxn>
                  <a:cxn ang="0">
                    <a:pos x="896" y="1447"/>
                  </a:cxn>
                  <a:cxn ang="0">
                    <a:pos x="942" y="1391"/>
                  </a:cxn>
                  <a:cxn ang="0">
                    <a:pos x="606" y="1439"/>
                  </a:cxn>
                  <a:cxn ang="0">
                    <a:pos x="434" y="1455"/>
                  </a:cxn>
                  <a:cxn ang="0">
                    <a:pos x="311" y="1453"/>
                  </a:cxn>
                  <a:cxn ang="0">
                    <a:pos x="261" y="1437"/>
                  </a:cxn>
                  <a:cxn ang="0">
                    <a:pos x="226" y="1416"/>
                  </a:cxn>
                  <a:cxn ang="0">
                    <a:pos x="201" y="1393"/>
                  </a:cxn>
                  <a:cxn ang="0">
                    <a:pos x="157" y="1345"/>
                  </a:cxn>
                  <a:cxn ang="0">
                    <a:pos x="180" y="1280"/>
                  </a:cxn>
                  <a:cxn ang="0">
                    <a:pos x="201" y="1198"/>
                  </a:cxn>
                  <a:cxn ang="0">
                    <a:pos x="222" y="1158"/>
                  </a:cxn>
                  <a:cxn ang="0">
                    <a:pos x="324" y="1051"/>
                  </a:cxn>
                  <a:cxn ang="0">
                    <a:pos x="510" y="878"/>
                  </a:cxn>
                  <a:cxn ang="0">
                    <a:pos x="583" y="783"/>
                  </a:cxn>
                  <a:cxn ang="0">
                    <a:pos x="623" y="666"/>
                  </a:cxn>
                  <a:cxn ang="0">
                    <a:pos x="635" y="563"/>
                  </a:cxn>
                  <a:cxn ang="0">
                    <a:pos x="608" y="331"/>
                  </a:cxn>
                  <a:cxn ang="0">
                    <a:pos x="579" y="197"/>
                  </a:cxn>
                  <a:cxn ang="0">
                    <a:pos x="535" y="97"/>
                  </a:cxn>
                  <a:cxn ang="0">
                    <a:pos x="474" y="36"/>
                  </a:cxn>
                  <a:cxn ang="0">
                    <a:pos x="382" y="2"/>
                  </a:cxn>
                  <a:cxn ang="0">
                    <a:pos x="280" y="9"/>
                  </a:cxn>
                  <a:cxn ang="0">
                    <a:pos x="199" y="48"/>
                  </a:cxn>
                  <a:cxn ang="0">
                    <a:pos x="123" y="132"/>
                  </a:cxn>
                  <a:cxn ang="0">
                    <a:pos x="33" y="262"/>
                  </a:cxn>
                  <a:cxn ang="0">
                    <a:pos x="25" y="318"/>
                  </a:cxn>
                </a:cxnLst>
                <a:rect l="0" t="0" r="r" b="b"/>
                <a:pathLst>
                  <a:path w="992" h="1504">
                    <a:moveTo>
                      <a:pt x="0" y="314"/>
                    </a:moveTo>
                    <a:lnTo>
                      <a:pt x="38" y="340"/>
                    </a:lnTo>
                    <a:lnTo>
                      <a:pt x="42" y="335"/>
                    </a:lnTo>
                    <a:lnTo>
                      <a:pt x="48" y="327"/>
                    </a:lnTo>
                    <a:lnTo>
                      <a:pt x="56" y="314"/>
                    </a:lnTo>
                    <a:lnTo>
                      <a:pt x="65" y="298"/>
                    </a:lnTo>
                    <a:lnTo>
                      <a:pt x="77" y="281"/>
                    </a:lnTo>
                    <a:lnTo>
                      <a:pt x="102" y="243"/>
                    </a:lnTo>
                    <a:lnTo>
                      <a:pt x="81" y="233"/>
                    </a:lnTo>
                    <a:lnTo>
                      <a:pt x="98" y="251"/>
                    </a:lnTo>
                    <a:lnTo>
                      <a:pt x="127" y="208"/>
                    </a:lnTo>
                    <a:lnTo>
                      <a:pt x="157" y="166"/>
                    </a:lnTo>
                    <a:lnTo>
                      <a:pt x="188" y="128"/>
                    </a:lnTo>
                    <a:lnTo>
                      <a:pt x="203" y="111"/>
                    </a:lnTo>
                    <a:lnTo>
                      <a:pt x="219" y="95"/>
                    </a:lnTo>
                    <a:lnTo>
                      <a:pt x="234" y="82"/>
                    </a:lnTo>
                    <a:lnTo>
                      <a:pt x="217" y="65"/>
                    </a:lnTo>
                    <a:lnTo>
                      <a:pt x="226" y="88"/>
                    </a:lnTo>
                    <a:lnTo>
                      <a:pt x="244" y="76"/>
                    </a:lnTo>
                    <a:lnTo>
                      <a:pt x="269" y="63"/>
                    </a:lnTo>
                    <a:lnTo>
                      <a:pt x="299" y="53"/>
                    </a:lnTo>
                    <a:lnTo>
                      <a:pt x="290" y="30"/>
                    </a:lnTo>
                    <a:lnTo>
                      <a:pt x="290" y="55"/>
                    </a:lnTo>
                    <a:lnTo>
                      <a:pt x="320" y="50"/>
                    </a:lnTo>
                    <a:lnTo>
                      <a:pt x="351" y="48"/>
                    </a:lnTo>
                    <a:lnTo>
                      <a:pt x="382" y="50"/>
                    </a:lnTo>
                    <a:lnTo>
                      <a:pt x="382" y="27"/>
                    </a:lnTo>
                    <a:lnTo>
                      <a:pt x="372" y="48"/>
                    </a:lnTo>
                    <a:lnTo>
                      <a:pt x="401" y="55"/>
                    </a:lnTo>
                    <a:lnTo>
                      <a:pt x="428" y="65"/>
                    </a:lnTo>
                    <a:lnTo>
                      <a:pt x="447" y="74"/>
                    </a:lnTo>
                    <a:lnTo>
                      <a:pt x="472" y="94"/>
                    </a:lnTo>
                    <a:lnTo>
                      <a:pt x="481" y="71"/>
                    </a:lnTo>
                    <a:lnTo>
                      <a:pt x="464" y="88"/>
                    </a:lnTo>
                    <a:lnTo>
                      <a:pt x="483" y="109"/>
                    </a:lnTo>
                    <a:lnTo>
                      <a:pt x="501" y="132"/>
                    </a:lnTo>
                    <a:lnTo>
                      <a:pt x="518" y="115"/>
                    </a:lnTo>
                    <a:lnTo>
                      <a:pt x="495" y="124"/>
                    </a:lnTo>
                    <a:lnTo>
                      <a:pt x="510" y="151"/>
                    </a:lnTo>
                    <a:lnTo>
                      <a:pt x="524" y="182"/>
                    </a:lnTo>
                    <a:lnTo>
                      <a:pt x="535" y="216"/>
                    </a:lnTo>
                    <a:lnTo>
                      <a:pt x="545" y="252"/>
                    </a:lnTo>
                    <a:lnTo>
                      <a:pt x="568" y="243"/>
                    </a:lnTo>
                    <a:lnTo>
                      <a:pt x="543" y="243"/>
                    </a:lnTo>
                    <a:lnTo>
                      <a:pt x="552" y="289"/>
                    </a:lnTo>
                    <a:lnTo>
                      <a:pt x="560" y="331"/>
                    </a:lnTo>
                    <a:lnTo>
                      <a:pt x="570" y="385"/>
                    </a:lnTo>
                    <a:lnTo>
                      <a:pt x="577" y="442"/>
                    </a:lnTo>
                    <a:lnTo>
                      <a:pt x="583" y="501"/>
                    </a:lnTo>
                    <a:lnTo>
                      <a:pt x="587" y="563"/>
                    </a:lnTo>
                    <a:lnTo>
                      <a:pt x="583" y="626"/>
                    </a:lnTo>
                    <a:lnTo>
                      <a:pt x="577" y="656"/>
                    </a:lnTo>
                    <a:lnTo>
                      <a:pt x="602" y="656"/>
                    </a:lnTo>
                    <a:lnTo>
                      <a:pt x="579" y="647"/>
                    </a:lnTo>
                    <a:lnTo>
                      <a:pt x="574" y="675"/>
                    </a:lnTo>
                    <a:lnTo>
                      <a:pt x="564" y="706"/>
                    </a:lnTo>
                    <a:lnTo>
                      <a:pt x="554" y="735"/>
                    </a:lnTo>
                    <a:lnTo>
                      <a:pt x="539" y="764"/>
                    </a:lnTo>
                    <a:lnTo>
                      <a:pt x="520" y="792"/>
                    </a:lnTo>
                    <a:lnTo>
                      <a:pt x="541" y="802"/>
                    </a:lnTo>
                    <a:lnTo>
                      <a:pt x="524" y="785"/>
                    </a:lnTo>
                    <a:lnTo>
                      <a:pt x="501" y="813"/>
                    </a:lnTo>
                    <a:lnTo>
                      <a:pt x="476" y="844"/>
                    </a:lnTo>
                    <a:lnTo>
                      <a:pt x="447" y="873"/>
                    </a:lnTo>
                    <a:lnTo>
                      <a:pt x="416" y="901"/>
                    </a:lnTo>
                    <a:lnTo>
                      <a:pt x="353" y="961"/>
                    </a:lnTo>
                    <a:lnTo>
                      <a:pt x="290" y="1016"/>
                    </a:lnTo>
                    <a:lnTo>
                      <a:pt x="261" y="1045"/>
                    </a:lnTo>
                    <a:lnTo>
                      <a:pt x="234" y="1072"/>
                    </a:lnTo>
                    <a:lnTo>
                      <a:pt x="209" y="1099"/>
                    </a:lnTo>
                    <a:lnTo>
                      <a:pt x="188" y="1123"/>
                    </a:lnTo>
                    <a:lnTo>
                      <a:pt x="184" y="1131"/>
                    </a:lnTo>
                    <a:lnTo>
                      <a:pt x="167" y="1156"/>
                    </a:lnTo>
                    <a:lnTo>
                      <a:pt x="157" y="1181"/>
                    </a:lnTo>
                    <a:lnTo>
                      <a:pt x="142" y="1225"/>
                    </a:lnTo>
                    <a:lnTo>
                      <a:pt x="140" y="1234"/>
                    </a:lnTo>
                    <a:lnTo>
                      <a:pt x="132" y="1280"/>
                    </a:lnTo>
                    <a:lnTo>
                      <a:pt x="130" y="1301"/>
                    </a:lnTo>
                    <a:lnTo>
                      <a:pt x="130" y="1324"/>
                    </a:lnTo>
                    <a:lnTo>
                      <a:pt x="132" y="1345"/>
                    </a:lnTo>
                    <a:lnTo>
                      <a:pt x="134" y="1355"/>
                    </a:lnTo>
                    <a:lnTo>
                      <a:pt x="140" y="1374"/>
                    </a:lnTo>
                    <a:lnTo>
                      <a:pt x="148" y="1393"/>
                    </a:lnTo>
                    <a:lnTo>
                      <a:pt x="157" y="1412"/>
                    </a:lnTo>
                    <a:lnTo>
                      <a:pt x="163" y="1420"/>
                    </a:lnTo>
                    <a:lnTo>
                      <a:pt x="175" y="1435"/>
                    </a:lnTo>
                    <a:lnTo>
                      <a:pt x="192" y="1451"/>
                    </a:lnTo>
                    <a:lnTo>
                      <a:pt x="211" y="1464"/>
                    </a:lnTo>
                    <a:lnTo>
                      <a:pt x="219" y="1470"/>
                    </a:lnTo>
                    <a:lnTo>
                      <a:pt x="242" y="1481"/>
                    </a:lnTo>
                    <a:lnTo>
                      <a:pt x="267" y="1491"/>
                    </a:lnTo>
                    <a:lnTo>
                      <a:pt x="276" y="1493"/>
                    </a:lnTo>
                    <a:lnTo>
                      <a:pt x="303" y="1499"/>
                    </a:lnTo>
                    <a:lnTo>
                      <a:pt x="332" y="1502"/>
                    </a:lnTo>
                    <a:lnTo>
                      <a:pt x="363" y="1504"/>
                    </a:lnTo>
                    <a:lnTo>
                      <a:pt x="395" y="1504"/>
                    </a:lnTo>
                    <a:lnTo>
                      <a:pt x="434" y="1502"/>
                    </a:lnTo>
                    <a:lnTo>
                      <a:pt x="472" y="1500"/>
                    </a:lnTo>
                    <a:lnTo>
                      <a:pt x="514" y="1497"/>
                    </a:lnTo>
                    <a:lnTo>
                      <a:pt x="560" y="1493"/>
                    </a:lnTo>
                    <a:lnTo>
                      <a:pt x="606" y="1487"/>
                    </a:lnTo>
                    <a:lnTo>
                      <a:pt x="702" y="1476"/>
                    </a:lnTo>
                    <a:lnTo>
                      <a:pt x="800" y="1462"/>
                    </a:lnTo>
                    <a:lnTo>
                      <a:pt x="896" y="1447"/>
                    </a:lnTo>
                    <a:lnTo>
                      <a:pt x="942" y="1439"/>
                    </a:lnTo>
                    <a:lnTo>
                      <a:pt x="992" y="1432"/>
                    </a:lnTo>
                    <a:lnTo>
                      <a:pt x="984" y="1386"/>
                    </a:lnTo>
                    <a:lnTo>
                      <a:pt x="942" y="1391"/>
                    </a:lnTo>
                    <a:lnTo>
                      <a:pt x="896" y="1399"/>
                    </a:lnTo>
                    <a:lnTo>
                      <a:pt x="800" y="1414"/>
                    </a:lnTo>
                    <a:lnTo>
                      <a:pt x="702" y="1428"/>
                    </a:lnTo>
                    <a:lnTo>
                      <a:pt x="606" y="1439"/>
                    </a:lnTo>
                    <a:lnTo>
                      <a:pt x="560" y="1445"/>
                    </a:lnTo>
                    <a:lnTo>
                      <a:pt x="514" y="1449"/>
                    </a:lnTo>
                    <a:lnTo>
                      <a:pt x="472" y="1453"/>
                    </a:lnTo>
                    <a:lnTo>
                      <a:pt x="434" y="1455"/>
                    </a:lnTo>
                    <a:lnTo>
                      <a:pt x="395" y="1456"/>
                    </a:lnTo>
                    <a:lnTo>
                      <a:pt x="363" y="1456"/>
                    </a:lnTo>
                    <a:lnTo>
                      <a:pt x="332" y="1455"/>
                    </a:lnTo>
                    <a:lnTo>
                      <a:pt x="311" y="1453"/>
                    </a:lnTo>
                    <a:lnTo>
                      <a:pt x="276" y="1445"/>
                    </a:lnTo>
                    <a:lnTo>
                      <a:pt x="276" y="1468"/>
                    </a:lnTo>
                    <a:lnTo>
                      <a:pt x="286" y="1447"/>
                    </a:lnTo>
                    <a:lnTo>
                      <a:pt x="261" y="1437"/>
                    </a:lnTo>
                    <a:lnTo>
                      <a:pt x="238" y="1426"/>
                    </a:lnTo>
                    <a:lnTo>
                      <a:pt x="228" y="1447"/>
                    </a:lnTo>
                    <a:lnTo>
                      <a:pt x="246" y="1430"/>
                    </a:lnTo>
                    <a:lnTo>
                      <a:pt x="226" y="1416"/>
                    </a:lnTo>
                    <a:lnTo>
                      <a:pt x="209" y="1401"/>
                    </a:lnTo>
                    <a:lnTo>
                      <a:pt x="198" y="1386"/>
                    </a:lnTo>
                    <a:lnTo>
                      <a:pt x="180" y="1403"/>
                    </a:lnTo>
                    <a:lnTo>
                      <a:pt x="201" y="1393"/>
                    </a:lnTo>
                    <a:lnTo>
                      <a:pt x="192" y="1374"/>
                    </a:lnTo>
                    <a:lnTo>
                      <a:pt x="184" y="1355"/>
                    </a:lnTo>
                    <a:lnTo>
                      <a:pt x="178" y="1336"/>
                    </a:lnTo>
                    <a:lnTo>
                      <a:pt x="157" y="1345"/>
                    </a:lnTo>
                    <a:lnTo>
                      <a:pt x="180" y="1345"/>
                    </a:lnTo>
                    <a:lnTo>
                      <a:pt x="178" y="1324"/>
                    </a:lnTo>
                    <a:lnTo>
                      <a:pt x="178" y="1301"/>
                    </a:lnTo>
                    <a:lnTo>
                      <a:pt x="180" y="1280"/>
                    </a:lnTo>
                    <a:lnTo>
                      <a:pt x="188" y="1234"/>
                    </a:lnTo>
                    <a:lnTo>
                      <a:pt x="165" y="1234"/>
                    </a:lnTo>
                    <a:lnTo>
                      <a:pt x="186" y="1244"/>
                    </a:lnTo>
                    <a:lnTo>
                      <a:pt x="201" y="1198"/>
                    </a:lnTo>
                    <a:lnTo>
                      <a:pt x="211" y="1175"/>
                    </a:lnTo>
                    <a:lnTo>
                      <a:pt x="228" y="1150"/>
                    </a:lnTo>
                    <a:lnTo>
                      <a:pt x="205" y="1141"/>
                    </a:lnTo>
                    <a:lnTo>
                      <a:pt x="222" y="1158"/>
                    </a:lnTo>
                    <a:lnTo>
                      <a:pt x="244" y="1133"/>
                    </a:lnTo>
                    <a:lnTo>
                      <a:pt x="269" y="1106"/>
                    </a:lnTo>
                    <a:lnTo>
                      <a:pt x="295" y="1079"/>
                    </a:lnTo>
                    <a:lnTo>
                      <a:pt x="324" y="1051"/>
                    </a:lnTo>
                    <a:lnTo>
                      <a:pt x="387" y="995"/>
                    </a:lnTo>
                    <a:lnTo>
                      <a:pt x="451" y="936"/>
                    </a:lnTo>
                    <a:lnTo>
                      <a:pt x="481" y="907"/>
                    </a:lnTo>
                    <a:lnTo>
                      <a:pt x="510" y="878"/>
                    </a:lnTo>
                    <a:lnTo>
                      <a:pt x="535" y="848"/>
                    </a:lnTo>
                    <a:lnTo>
                      <a:pt x="558" y="819"/>
                    </a:lnTo>
                    <a:lnTo>
                      <a:pt x="564" y="811"/>
                    </a:lnTo>
                    <a:lnTo>
                      <a:pt x="583" y="783"/>
                    </a:lnTo>
                    <a:lnTo>
                      <a:pt x="599" y="754"/>
                    </a:lnTo>
                    <a:lnTo>
                      <a:pt x="608" y="725"/>
                    </a:lnTo>
                    <a:lnTo>
                      <a:pt x="618" y="695"/>
                    </a:lnTo>
                    <a:lnTo>
                      <a:pt x="623" y="666"/>
                    </a:lnTo>
                    <a:lnTo>
                      <a:pt x="625" y="656"/>
                    </a:lnTo>
                    <a:lnTo>
                      <a:pt x="625" y="656"/>
                    </a:lnTo>
                    <a:lnTo>
                      <a:pt x="631" y="626"/>
                    </a:lnTo>
                    <a:lnTo>
                      <a:pt x="635" y="563"/>
                    </a:lnTo>
                    <a:lnTo>
                      <a:pt x="631" y="501"/>
                    </a:lnTo>
                    <a:lnTo>
                      <a:pt x="625" y="442"/>
                    </a:lnTo>
                    <a:lnTo>
                      <a:pt x="618" y="385"/>
                    </a:lnTo>
                    <a:lnTo>
                      <a:pt x="608" y="331"/>
                    </a:lnTo>
                    <a:lnTo>
                      <a:pt x="599" y="281"/>
                    </a:lnTo>
                    <a:lnTo>
                      <a:pt x="591" y="243"/>
                    </a:lnTo>
                    <a:lnTo>
                      <a:pt x="589" y="233"/>
                    </a:lnTo>
                    <a:lnTo>
                      <a:pt x="579" y="197"/>
                    </a:lnTo>
                    <a:lnTo>
                      <a:pt x="568" y="162"/>
                    </a:lnTo>
                    <a:lnTo>
                      <a:pt x="554" y="132"/>
                    </a:lnTo>
                    <a:lnTo>
                      <a:pt x="539" y="105"/>
                    </a:lnTo>
                    <a:lnTo>
                      <a:pt x="535" y="97"/>
                    </a:lnTo>
                    <a:lnTo>
                      <a:pt x="518" y="74"/>
                    </a:lnTo>
                    <a:lnTo>
                      <a:pt x="499" y="53"/>
                    </a:lnTo>
                    <a:lnTo>
                      <a:pt x="491" y="50"/>
                    </a:lnTo>
                    <a:lnTo>
                      <a:pt x="474" y="36"/>
                    </a:lnTo>
                    <a:lnTo>
                      <a:pt x="447" y="21"/>
                    </a:lnTo>
                    <a:lnTo>
                      <a:pt x="420" y="11"/>
                    </a:lnTo>
                    <a:lnTo>
                      <a:pt x="391" y="4"/>
                    </a:lnTo>
                    <a:lnTo>
                      <a:pt x="382" y="2"/>
                    </a:lnTo>
                    <a:lnTo>
                      <a:pt x="351" y="0"/>
                    </a:lnTo>
                    <a:lnTo>
                      <a:pt x="320" y="2"/>
                    </a:lnTo>
                    <a:lnTo>
                      <a:pt x="290" y="7"/>
                    </a:lnTo>
                    <a:lnTo>
                      <a:pt x="280" y="9"/>
                    </a:lnTo>
                    <a:lnTo>
                      <a:pt x="249" y="19"/>
                    </a:lnTo>
                    <a:lnTo>
                      <a:pt x="219" y="36"/>
                    </a:lnTo>
                    <a:lnTo>
                      <a:pt x="207" y="44"/>
                    </a:lnTo>
                    <a:lnTo>
                      <a:pt x="199" y="48"/>
                    </a:lnTo>
                    <a:lnTo>
                      <a:pt x="184" y="61"/>
                    </a:lnTo>
                    <a:lnTo>
                      <a:pt x="169" y="76"/>
                    </a:lnTo>
                    <a:lnTo>
                      <a:pt x="153" y="94"/>
                    </a:lnTo>
                    <a:lnTo>
                      <a:pt x="123" y="132"/>
                    </a:lnTo>
                    <a:lnTo>
                      <a:pt x="92" y="174"/>
                    </a:lnTo>
                    <a:lnTo>
                      <a:pt x="63" y="216"/>
                    </a:lnTo>
                    <a:lnTo>
                      <a:pt x="57" y="224"/>
                    </a:lnTo>
                    <a:lnTo>
                      <a:pt x="33" y="262"/>
                    </a:lnTo>
                    <a:lnTo>
                      <a:pt x="21" y="279"/>
                    </a:lnTo>
                    <a:lnTo>
                      <a:pt x="11" y="295"/>
                    </a:lnTo>
                    <a:lnTo>
                      <a:pt x="4" y="308"/>
                    </a:lnTo>
                    <a:lnTo>
                      <a:pt x="25" y="318"/>
                    </a:lnTo>
                    <a:lnTo>
                      <a:pt x="8" y="300"/>
                    </a:lnTo>
                    <a:lnTo>
                      <a:pt x="0" y="314"/>
                    </a:lnTo>
                    <a:close/>
                  </a:path>
                </a:pathLst>
              </a:custGeom>
              <a:solidFill>
                <a:srgbClr val="000000"/>
              </a:solidFill>
              <a:ln w="9525">
                <a:noFill/>
                <a:round/>
                <a:headEnd/>
                <a:tailEnd/>
              </a:ln>
            </p:spPr>
            <p:txBody>
              <a:bodyPr/>
              <a:lstStyle/>
              <a:p>
                <a:endParaRPr lang="en-US"/>
              </a:p>
            </p:txBody>
          </p:sp>
          <p:sp>
            <p:nvSpPr>
              <p:cNvPr id="424006" name="Freeform 70"/>
              <p:cNvSpPr>
                <a:spLocks/>
              </p:cNvSpPr>
              <p:nvPr/>
            </p:nvSpPr>
            <p:spPr bwMode="auto">
              <a:xfrm>
                <a:off x="2400" y="2925"/>
                <a:ext cx="114" cy="106"/>
              </a:xfrm>
              <a:custGeom>
                <a:avLst/>
                <a:gdLst/>
                <a:ahLst/>
                <a:cxnLst>
                  <a:cxn ang="0">
                    <a:pos x="30" y="213"/>
                  </a:cxn>
                  <a:cxn ang="0">
                    <a:pos x="228" y="75"/>
                  </a:cxn>
                  <a:cxn ang="0">
                    <a:pos x="0" y="0"/>
                  </a:cxn>
                  <a:cxn ang="0">
                    <a:pos x="30" y="213"/>
                  </a:cxn>
                </a:cxnLst>
                <a:rect l="0" t="0" r="r" b="b"/>
                <a:pathLst>
                  <a:path w="228" h="213">
                    <a:moveTo>
                      <a:pt x="30" y="213"/>
                    </a:moveTo>
                    <a:lnTo>
                      <a:pt x="228" y="75"/>
                    </a:lnTo>
                    <a:lnTo>
                      <a:pt x="0" y="0"/>
                    </a:lnTo>
                    <a:lnTo>
                      <a:pt x="30" y="213"/>
                    </a:lnTo>
                    <a:close/>
                  </a:path>
                </a:pathLst>
              </a:custGeom>
              <a:solidFill>
                <a:srgbClr val="000000"/>
              </a:solidFill>
              <a:ln w="9525">
                <a:noFill/>
                <a:round/>
                <a:headEnd/>
                <a:tailEnd/>
              </a:ln>
            </p:spPr>
            <p:txBody>
              <a:bodyPr/>
              <a:lstStyle/>
              <a:p>
                <a:endParaRPr lang="en-US"/>
              </a:p>
            </p:txBody>
          </p:sp>
        </p:gr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3"/>
          <p:cNvSpPr>
            <a:spLocks noGrp="1"/>
          </p:cNvSpPr>
          <p:nvPr>
            <p:ph type="sldNum" sz="quarter" idx="10"/>
          </p:nvPr>
        </p:nvSpPr>
        <p:spPr/>
        <p:txBody>
          <a:bodyPr/>
          <a:lstStyle/>
          <a:p>
            <a:r>
              <a:rPr lang="en-US" dirty="0"/>
              <a:t>4-</a:t>
            </a:r>
            <a:fld id="{A90DCCE5-EC49-4A0A-872A-7129DCCCD180}" type="slidenum">
              <a:rPr lang="en-US"/>
              <a:pPr/>
              <a:t>26</a:t>
            </a:fld>
            <a:endParaRPr lang="en-US" sz="1400" dirty="0"/>
          </a:p>
        </p:txBody>
      </p:sp>
      <p:sp>
        <p:nvSpPr>
          <p:cNvPr id="415746" name="Rectangle 2"/>
          <p:cNvSpPr>
            <a:spLocks noChangeArrowheads="1"/>
          </p:cNvSpPr>
          <p:nvPr/>
        </p:nvSpPr>
        <p:spPr bwMode="auto">
          <a:xfrm>
            <a:off x="4041071" y="5704795"/>
            <a:ext cx="1139472" cy="366755"/>
          </a:xfrm>
          <a:prstGeom prst="rect">
            <a:avLst/>
          </a:prstGeom>
          <a:noFill/>
          <a:ln w="12700">
            <a:noFill/>
            <a:miter lim="800000"/>
            <a:headEnd/>
            <a:tailEnd/>
          </a:ln>
          <a:effectLst/>
        </p:spPr>
        <p:txBody>
          <a:bodyPr lIns="90475" tIns="44444" rIns="90475" bIns="44444">
            <a:spAutoFit/>
          </a:bodyPr>
          <a:lstStyle/>
          <a:p>
            <a:pPr defTabSz="915004">
              <a:spcBef>
                <a:spcPct val="50000"/>
              </a:spcBef>
            </a:pPr>
            <a:r>
              <a:rPr lang="en-US" dirty="0"/>
              <a:t>Month</a:t>
            </a:r>
            <a:endParaRPr lang="en-US" sz="3200" dirty="0"/>
          </a:p>
        </p:txBody>
      </p:sp>
      <p:sp>
        <p:nvSpPr>
          <p:cNvPr id="415747" name="Rectangle 3"/>
          <p:cNvSpPr>
            <a:spLocks noGrp="1" noChangeArrowheads="1"/>
          </p:cNvSpPr>
          <p:nvPr>
            <p:ph type="title"/>
          </p:nvPr>
        </p:nvSpPr>
        <p:spPr/>
        <p:txBody>
          <a:bodyPr>
            <a:normAutofit/>
          </a:bodyPr>
          <a:lstStyle/>
          <a:p>
            <a:pPr algn="ctr"/>
            <a:r>
              <a:rPr lang="en-US" sz="4000" dirty="0">
                <a:latin typeface="Cambria" pitchFamily="18" charset="0"/>
              </a:rPr>
              <a:t>Moving Average Graph</a:t>
            </a:r>
          </a:p>
        </p:txBody>
      </p:sp>
      <p:grpSp>
        <p:nvGrpSpPr>
          <p:cNvPr id="2" name="Group 49"/>
          <p:cNvGrpSpPr>
            <a:grpSpLocks/>
          </p:cNvGrpSpPr>
          <p:nvPr/>
        </p:nvGrpSpPr>
        <p:grpSpPr bwMode="auto">
          <a:xfrm>
            <a:off x="1374070" y="2051277"/>
            <a:ext cx="6355291" cy="3684135"/>
            <a:chOff x="779" y="1206"/>
            <a:chExt cx="3603" cy="2166"/>
          </a:xfrm>
        </p:grpSpPr>
        <p:sp>
          <p:nvSpPr>
            <p:cNvPr id="415749" name="Rectangle 5"/>
            <p:cNvSpPr>
              <a:spLocks noChangeArrowheads="1"/>
            </p:cNvSpPr>
            <p:nvPr/>
          </p:nvSpPr>
          <p:spPr bwMode="auto">
            <a:xfrm>
              <a:off x="1085" y="2975"/>
              <a:ext cx="351"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bg1"/>
                  </a:solidFill>
                </a:rPr>
                <a:t>95</a:t>
              </a:r>
            </a:p>
          </p:txBody>
        </p:sp>
        <p:sp>
          <p:nvSpPr>
            <p:cNvPr id="415750" name="Rectangle 6"/>
            <p:cNvSpPr>
              <a:spLocks noChangeArrowheads="1"/>
            </p:cNvSpPr>
            <p:nvPr/>
          </p:nvSpPr>
          <p:spPr bwMode="auto">
            <a:xfrm>
              <a:off x="1642" y="2975"/>
              <a:ext cx="351"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bg1"/>
                  </a:solidFill>
                </a:rPr>
                <a:t>96</a:t>
              </a:r>
            </a:p>
          </p:txBody>
        </p:sp>
        <p:sp>
          <p:nvSpPr>
            <p:cNvPr id="415751" name="Rectangle 7"/>
            <p:cNvSpPr>
              <a:spLocks noChangeArrowheads="1"/>
            </p:cNvSpPr>
            <p:nvPr/>
          </p:nvSpPr>
          <p:spPr bwMode="auto">
            <a:xfrm>
              <a:off x="2201" y="2975"/>
              <a:ext cx="351"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bg1"/>
                  </a:solidFill>
                </a:rPr>
                <a:t>97</a:t>
              </a:r>
            </a:p>
          </p:txBody>
        </p:sp>
        <p:sp>
          <p:nvSpPr>
            <p:cNvPr id="415752" name="Rectangle 8"/>
            <p:cNvSpPr>
              <a:spLocks noChangeArrowheads="1"/>
            </p:cNvSpPr>
            <p:nvPr/>
          </p:nvSpPr>
          <p:spPr bwMode="auto">
            <a:xfrm>
              <a:off x="2759" y="2975"/>
              <a:ext cx="351"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bg1"/>
                  </a:solidFill>
                </a:rPr>
                <a:t>98</a:t>
              </a:r>
            </a:p>
          </p:txBody>
        </p:sp>
        <p:sp>
          <p:nvSpPr>
            <p:cNvPr id="415753" name="Rectangle 9"/>
            <p:cNvSpPr>
              <a:spLocks noChangeArrowheads="1"/>
            </p:cNvSpPr>
            <p:nvPr/>
          </p:nvSpPr>
          <p:spPr bwMode="auto">
            <a:xfrm>
              <a:off x="3318" y="2975"/>
              <a:ext cx="351"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bg1"/>
                  </a:solidFill>
                </a:rPr>
                <a:t>99</a:t>
              </a:r>
            </a:p>
          </p:txBody>
        </p:sp>
        <p:sp>
          <p:nvSpPr>
            <p:cNvPr id="415754" name="Rectangle 10"/>
            <p:cNvSpPr>
              <a:spLocks noChangeArrowheads="1"/>
            </p:cNvSpPr>
            <p:nvPr/>
          </p:nvSpPr>
          <p:spPr bwMode="auto">
            <a:xfrm>
              <a:off x="3875" y="2975"/>
              <a:ext cx="351"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bg1"/>
                  </a:solidFill>
                </a:rPr>
                <a:t>00</a:t>
              </a:r>
            </a:p>
          </p:txBody>
        </p:sp>
        <p:sp>
          <p:nvSpPr>
            <p:cNvPr id="415755" name="Rectangle 11"/>
            <p:cNvSpPr>
              <a:spLocks noChangeArrowheads="1"/>
            </p:cNvSpPr>
            <p:nvPr/>
          </p:nvSpPr>
          <p:spPr bwMode="auto">
            <a:xfrm>
              <a:off x="779" y="1206"/>
              <a:ext cx="732" cy="338"/>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3200" dirty="0"/>
                <a:t>Sales</a:t>
              </a:r>
            </a:p>
          </p:txBody>
        </p:sp>
        <p:sp>
          <p:nvSpPr>
            <p:cNvPr id="415756" name="Line 12"/>
            <p:cNvSpPr>
              <a:spLocks noChangeShapeType="1"/>
            </p:cNvSpPr>
            <p:nvPr/>
          </p:nvSpPr>
          <p:spPr bwMode="auto">
            <a:xfrm>
              <a:off x="1263" y="1668"/>
              <a:ext cx="0" cy="1396"/>
            </a:xfrm>
            <a:prstGeom prst="line">
              <a:avLst/>
            </a:prstGeom>
            <a:noFill/>
            <a:ln w="50800">
              <a:solidFill>
                <a:srgbClr val="FF9933"/>
              </a:solidFill>
              <a:round/>
              <a:headEnd/>
              <a:tailEnd/>
            </a:ln>
            <a:effectLst>
              <a:outerShdw dist="35921" dir="2700000" algn="ctr" rotWithShape="0">
                <a:schemeClr val="bg2"/>
              </a:outerShdw>
            </a:effectLst>
          </p:spPr>
          <p:txBody>
            <a:bodyPr wrap="none" anchor="ctr"/>
            <a:lstStyle/>
            <a:p>
              <a:endParaRPr lang="en-US"/>
            </a:p>
          </p:txBody>
        </p:sp>
        <p:sp>
          <p:nvSpPr>
            <p:cNvPr id="415757" name="Line 13"/>
            <p:cNvSpPr>
              <a:spLocks noChangeShapeType="1"/>
            </p:cNvSpPr>
            <p:nvPr/>
          </p:nvSpPr>
          <p:spPr bwMode="auto">
            <a:xfrm>
              <a:off x="1205" y="3079"/>
              <a:ext cx="43" cy="0"/>
            </a:xfrm>
            <a:prstGeom prst="line">
              <a:avLst/>
            </a:prstGeom>
            <a:noFill/>
            <a:ln w="50800">
              <a:solidFill>
                <a:srgbClr val="FF9933"/>
              </a:solidFill>
              <a:round/>
              <a:headEnd/>
              <a:tailEnd/>
            </a:ln>
            <a:effectLst/>
          </p:spPr>
          <p:txBody>
            <a:bodyPr wrap="none" anchor="ctr"/>
            <a:lstStyle/>
            <a:p>
              <a:endParaRPr lang="en-US"/>
            </a:p>
          </p:txBody>
        </p:sp>
        <p:sp>
          <p:nvSpPr>
            <p:cNvPr id="415758" name="Line 14"/>
            <p:cNvSpPr>
              <a:spLocks noChangeShapeType="1"/>
            </p:cNvSpPr>
            <p:nvPr/>
          </p:nvSpPr>
          <p:spPr bwMode="auto">
            <a:xfrm>
              <a:off x="1205" y="2723"/>
              <a:ext cx="43" cy="0"/>
            </a:xfrm>
            <a:prstGeom prst="line">
              <a:avLst/>
            </a:prstGeom>
            <a:noFill/>
            <a:ln w="50800">
              <a:solidFill>
                <a:srgbClr val="FF9933"/>
              </a:solidFill>
              <a:round/>
              <a:headEnd/>
              <a:tailEnd/>
            </a:ln>
            <a:effectLst/>
          </p:spPr>
          <p:txBody>
            <a:bodyPr wrap="none" anchor="ctr"/>
            <a:lstStyle/>
            <a:p>
              <a:endParaRPr lang="en-US"/>
            </a:p>
          </p:txBody>
        </p:sp>
        <p:sp>
          <p:nvSpPr>
            <p:cNvPr id="415759" name="Line 15"/>
            <p:cNvSpPr>
              <a:spLocks noChangeShapeType="1"/>
            </p:cNvSpPr>
            <p:nvPr/>
          </p:nvSpPr>
          <p:spPr bwMode="auto">
            <a:xfrm>
              <a:off x="1205" y="2366"/>
              <a:ext cx="43" cy="0"/>
            </a:xfrm>
            <a:prstGeom prst="line">
              <a:avLst/>
            </a:prstGeom>
            <a:noFill/>
            <a:ln w="50800">
              <a:solidFill>
                <a:srgbClr val="FF9933"/>
              </a:solidFill>
              <a:round/>
              <a:headEnd/>
              <a:tailEnd/>
            </a:ln>
            <a:effectLst/>
          </p:spPr>
          <p:txBody>
            <a:bodyPr wrap="none" anchor="ctr"/>
            <a:lstStyle/>
            <a:p>
              <a:endParaRPr lang="en-US"/>
            </a:p>
          </p:txBody>
        </p:sp>
        <p:sp>
          <p:nvSpPr>
            <p:cNvPr id="415760" name="Line 16"/>
            <p:cNvSpPr>
              <a:spLocks noChangeShapeType="1"/>
            </p:cNvSpPr>
            <p:nvPr/>
          </p:nvSpPr>
          <p:spPr bwMode="auto">
            <a:xfrm>
              <a:off x="1205" y="2010"/>
              <a:ext cx="43" cy="0"/>
            </a:xfrm>
            <a:prstGeom prst="line">
              <a:avLst/>
            </a:prstGeom>
            <a:noFill/>
            <a:ln w="50800">
              <a:solidFill>
                <a:srgbClr val="FF9933"/>
              </a:solidFill>
              <a:round/>
              <a:headEnd/>
              <a:tailEnd/>
            </a:ln>
            <a:effectLst/>
          </p:spPr>
          <p:txBody>
            <a:bodyPr wrap="none" anchor="ctr"/>
            <a:lstStyle/>
            <a:p>
              <a:endParaRPr lang="en-US"/>
            </a:p>
          </p:txBody>
        </p:sp>
        <p:sp>
          <p:nvSpPr>
            <p:cNvPr id="415761" name="Line 17"/>
            <p:cNvSpPr>
              <a:spLocks noChangeShapeType="1"/>
            </p:cNvSpPr>
            <p:nvPr/>
          </p:nvSpPr>
          <p:spPr bwMode="auto">
            <a:xfrm>
              <a:off x="1205" y="1653"/>
              <a:ext cx="43" cy="0"/>
            </a:xfrm>
            <a:prstGeom prst="line">
              <a:avLst/>
            </a:prstGeom>
            <a:noFill/>
            <a:ln w="50800">
              <a:solidFill>
                <a:srgbClr val="FF9933"/>
              </a:solidFill>
              <a:round/>
              <a:headEnd/>
              <a:tailEnd/>
            </a:ln>
            <a:effectLst/>
          </p:spPr>
          <p:txBody>
            <a:bodyPr wrap="none" anchor="ctr"/>
            <a:lstStyle/>
            <a:p>
              <a:endParaRPr lang="en-US"/>
            </a:p>
          </p:txBody>
        </p:sp>
        <p:sp>
          <p:nvSpPr>
            <p:cNvPr id="415762" name="Line 18"/>
            <p:cNvSpPr>
              <a:spLocks noChangeShapeType="1"/>
            </p:cNvSpPr>
            <p:nvPr/>
          </p:nvSpPr>
          <p:spPr bwMode="auto">
            <a:xfrm>
              <a:off x="1277" y="3079"/>
              <a:ext cx="2763" cy="0"/>
            </a:xfrm>
            <a:prstGeom prst="line">
              <a:avLst/>
            </a:prstGeom>
            <a:noFill/>
            <a:ln w="50800">
              <a:solidFill>
                <a:srgbClr val="FF9933"/>
              </a:solidFill>
              <a:round/>
              <a:headEnd/>
              <a:tailEnd/>
            </a:ln>
            <a:effectLst>
              <a:outerShdw dist="35921" dir="2700000" algn="ctr" rotWithShape="0">
                <a:schemeClr val="bg2"/>
              </a:outerShdw>
            </a:effectLst>
          </p:spPr>
          <p:txBody>
            <a:bodyPr wrap="none" anchor="ctr"/>
            <a:lstStyle/>
            <a:p>
              <a:endParaRPr lang="en-US"/>
            </a:p>
          </p:txBody>
        </p:sp>
        <p:sp>
          <p:nvSpPr>
            <p:cNvPr id="415763" name="Line 19"/>
            <p:cNvSpPr>
              <a:spLocks noChangeShapeType="1"/>
            </p:cNvSpPr>
            <p:nvPr/>
          </p:nvSpPr>
          <p:spPr bwMode="auto">
            <a:xfrm flipV="1">
              <a:off x="1263" y="3064"/>
              <a:ext cx="0" cy="105"/>
            </a:xfrm>
            <a:prstGeom prst="line">
              <a:avLst/>
            </a:prstGeom>
            <a:noFill/>
            <a:ln w="50800">
              <a:solidFill>
                <a:srgbClr val="FF9933"/>
              </a:solidFill>
              <a:round/>
              <a:headEnd/>
              <a:tailEnd/>
            </a:ln>
            <a:effectLst/>
          </p:spPr>
          <p:txBody>
            <a:bodyPr wrap="none" anchor="ctr"/>
            <a:lstStyle/>
            <a:p>
              <a:endParaRPr lang="en-US"/>
            </a:p>
          </p:txBody>
        </p:sp>
        <p:sp>
          <p:nvSpPr>
            <p:cNvPr id="415764" name="Line 20"/>
            <p:cNvSpPr>
              <a:spLocks noChangeShapeType="1"/>
            </p:cNvSpPr>
            <p:nvPr/>
          </p:nvSpPr>
          <p:spPr bwMode="auto">
            <a:xfrm flipV="1">
              <a:off x="1820" y="3064"/>
              <a:ext cx="0" cy="105"/>
            </a:xfrm>
            <a:prstGeom prst="line">
              <a:avLst/>
            </a:prstGeom>
            <a:noFill/>
            <a:ln w="50800">
              <a:solidFill>
                <a:srgbClr val="FF9933"/>
              </a:solidFill>
              <a:round/>
              <a:headEnd/>
              <a:tailEnd/>
            </a:ln>
            <a:effectLst/>
          </p:spPr>
          <p:txBody>
            <a:bodyPr wrap="none" anchor="ctr"/>
            <a:lstStyle/>
            <a:p>
              <a:endParaRPr lang="en-US"/>
            </a:p>
          </p:txBody>
        </p:sp>
        <p:sp>
          <p:nvSpPr>
            <p:cNvPr id="415765" name="Line 21"/>
            <p:cNvSpPr>
              <a:spLocks noChangeShapeType="1"/>
            </p:cNvSpPr>
            <p:nvPr/>
          </p:nvSpPr>
          <p:spPr bwMode="auto">
            <a:xfrm flipV="1">
              <a:off x="2380" y="3064"/>
              <a:ext cx="0" cy="105"/>
            </a:xfrm>
            <a:prstGeom prst="line">
              <a:avLst/>
            </a:prstGeom>
            <a:noFill/>
            <a:ln w="50800">
              <a:solidFill>
                <a:srgbClr val="FF9933"/>
              </a:solidFill>
              <a:round/>
              <a:headEnd/>
              <a:tailEnd/>
            </a:ln>
            <a:effectLst/>
          </p:spPr>
          <p:txBody>
            <a:bodyPr wrap="none" anchor="ctr"/>
            <a:lstStyle/>
            <a:p>
              <a:endParaRPr lang="en-US"/>
            </a:p>
          </p:txBody>
        </p:sp>
        <p:sp>
          <p:nvSpPr>
            <p:cNvPr id="415766" name="Line 22"/>
            <p:cNvSpPr>
              <a:spLocks noChangeShapeType="1"/>
            </p:cNvSpPr>
            <p:nvPr/>
          </p:nvSpPr>
          <p:spPr bwMode="auto">
            <a:xfrm flipV="1">
              <a:off x="2937" y="3064"/>
              <a:ext cx="0" cy="105"/>
            </a:xfrm>
            <a:prstGeom prst="line">
              <a:avLst/>
            </a:prstGeom>
            <a:noFill/>
            <a:ln w="50800">
              <a:solidFill>
                <a:srgbClr val="FF9933"/>
              </a:solidFill>
              <a:round/>
              <a:headEnd/>
              <a:tailEnd/>
            </a:ln>
            <a:effectLst/>
          </p:spPr>
          <p:txBody>
            <a:bodyPr wrap="none" anchor="ctr"/>
            <a:lstStyle/>
            <a:p>
              <a:endParaRPr lang="en-US"/>
            </a:p>
          </p:txBody>
        </p:sp>
        <p:sp>
          <p:nvSpPr>
            <p:cNvPr id="415767" name="Line 23"/>
            <p:cNvSpPr>
              <a:spLocks noChangeShapeType="1"/>
            </p:cNvSpPr>
            <p:nvPr/>
          </p:nvSpPr>
          <p:spPr bwMode="auto">
            <a:xfrm flipV="1">
              <a:off x="3497" y="3064"/>
              <a:ext cx="0" cy="105"/>
            </a:xfrm>
            <a:prstGeom prst="line">
              <a:avLst/>
            </a:prstGeom>
            <a:noFill/>
            <a:ln w="50800">
              <a:solidFill>
                <a:srgbClr val="FF9933"/>
              </a:solidFill>
              <a:round/>
              <a:headEnd/>
              <a:tailEnd/>
            </a:ln>
            <a:effectLst/>
          </p:spPr>
          <p:txBody>
            <a:bodyPr wrap="none" anchor="ctr"/>
            <a:lstStyle/>
            <a:p>
              <a:endParaRPr lang="en-US"/>
            </a:p>
          </p:txBody>
        </p:sp>
        <p:sp>
          <p:nvSpPr>
            <p:cNvPr id="415768" name="Line 24"/>
            <p:cNvSpPr>
              <a:spLocks noChangeShapeType="1"/>
            </p:cNvSpPr>
            <p:nvPr/>
          </p:nvSpPr>
          <p:spPr bwMode="auto">
            <a:xfrm flipV="1">
              <a:off x="4055" y="3064"/>
              <a:ext cx="0" cy="105"/>
            </a:xfrm>
            <a:prstGeom prst="line">
              <a:avLst/>
            </a:prstGeom>
            <a:noFill/>
            <a:ln w="50800">
              <a:solidFill>
                <a:srgbClr val="FF9933"/>
              </a:solidFill>
              <a:round/>
              <a:headEnd/>
              <a:tailEnd/>
            </a:ln>
            <a:effectLst/>
          </p:spPr>
          <p:txBody>
            <a:bodyPr wrap="none" anchor="ctr"/>
            <a:lstStyle/>
            <a:p>
              <a:endParaRPr lang="en-US"/>
            </a:p>
          </p:txBody>
        </p:sp>
        <p:sp>
          <p:nvSpPr>
            <p:cNvPr id="415769" name="Freeform 25"/>
            <p:cNvSpPr>
              <a:spLocks/>
            </p:cNvSpPr>
            <p:nvPr/>
          </p:nvSpPr>
          <p:spPr bwMode="auto">
            <a:xfrm>
              <a:off x="1263" y="2009"/>
              <a:ext cx="1674" cy="535"/>
            </a:xfrm>
            <a:custGeom>
              <a:avLst/>
              <a:gdLst/>
              <a:ahLst/>
              <a:cxnLst>
                <a:cxn ang="0">
                  <a:pos x="0" y="357"/>
                </a:cxn>
                <a:cxn ang="0">
                  <a:pos x="557" y="0"/>
                </a:cxn>
                <a:cxn ang="0">
                  <a:pos x="1117" y="179"/>
                </a:cxn>
                <a:cxn ang="0">
                  <a:pos x="1674" y="535"/>
                </a:cxn>
              </a:cxnLst>
              <a:rect l="0" t="0" r="r" b="b"/>
              <a:pathLst>
                <a:path w="1674" h="535">
                  <a:moveTo>
                    <a:pt x="0" y="357"/>
                  </a:moveTo>
                  <a:lnTo>
                    <a:pt x="557" y="0"/>
                  </a:lnTo>
                  <a:lnTo>
                    <a:pt x="1117" y="179"/>
                  </a:lnTo>
                  <a:lnTo>
                    <a:pt x="1674" y="535"/>
                  </a:lnTo>
                </a:path>
              </a:pathLst>
            </a:custGeom>
            <a:noFill/>
            <a:ln w="76200" cap="rnd" cmpd="sng">
              <a:solidFill>
                <a:srgbClr val="00FFFF"/>
              </a:solidFill>
              <a:prstDash val="solid"/>
              <a:round/>
              <a:headEnd type="none" w="med" len="med"/>
              <a:tailEnd type="none" w="med" len="med"/>
            </a:ln>
            <a:effectLst/>
          </p:spPr>
          <p:txBody>
            <a:bodyPr/>
            <a:lstStyle/>
            <a:p>
              <a:endParaRPr lang="en-US"/>
            </a:p>
          </p:txBody>
        </p:sp>
        <p:sp>
          <p:nvSpPr>
            <p:cNvPr id="415770" name="Oval 26"/>
            <p:cNvSpPr>
              <a:spLocks noChangeArrowheads="1"/>
            </p:cNvSpPr>
            <p:nvPr/>
          </p:nvSpPr>
          <p:spPr bwMode="auto">
            <a:xfrm>
              <a:off x="1237" y="2339"/>
              <a:ext cx="46" cy="49"/>
            </a:xfrm>
            <a:prstGeom prst="ellipse">
              <a:avLst/>
            </a:prstGeom>
            <a:solidFill>
              <a:srgbClr val="FF0000"/>
            </a:solidFill>
            <a:ln w="50800">
              <a:solidFill>
                <a:srgbClr val="FF0000"/>
              </a:solidFill>
              <a:round/>
              <a:headEnd/>
              <a:tailEnd/>
            </a:ln>
            <a:effectLst/>
          </p:spPr>
          <p:txBody>
            <a:bodyPr wrap="none" anchor="ctr"/>
            <a:lstStyle/>
            <a:p>
              <a:endParaRPr lang="en-US"/>
            </a:p>
          </p:txBody>
        </p:sp>
        <p:sp>
          <p:nvSpPr>
            <p:cNvPr id="415771" name="Oval 27"/>
            <p:cNvSpPr>
              <a:spLocks noChangeArrowheads="1"/>
            </p:cNvSpPr>
            <p:nvPr/>
          </p:nvSpPr>
          <p:spPr bwMode="auto">
            <a:xfrm>
              <a:off x="1787" y="1975"/>
              <a:ext cx="61" cy="64"/>
            </a:xfrm>
            <a:prstGeom prst="ellipse">
              <a:avLst/>
            </a:prstGeom>
            <a:solidFill>
              <a:srgbClr val="FF0000"/>
            </a:solidFill>
            <a:ln w="25400">
              <a:solidFill>
                <a:srgbClr val="FF0000"/>
              </a:solidFill>
              <a:round/>
              <a:headEnd/>
              <a:tailEnd/>
            </a:ln>
            <a:effectLst/>
          </p:spPr>
          <p:txBody>
            <a:bodyPr wrap="none" anchor="ctr"/>
            <a:lstStyle/>
            <a:p>
              <a:endParaRPr lang="en-US"/>
            </a:p>
          </p:txBody>
        </p:sp>
        <p:sp>
          <p:nvSpPr>
            <p:cNvPr id="415772" name="Oval 28"/>
            <p:cNvSpPr>
              <a:spLocks noChangeArrowheads="1"/>
            </p:cNvSpPr>
            <p:nvPr/>
          </p:nvSpPr>
          <p:spPr bwMode="auto">
            <a:xfrm>
              <a:off x="2346" y="2153"/>
              <a:ext cx="62" cy="64"/>
            </a:xfrm>
            <a:prstGeom prst="ellipse">
              <a:avLst/>
            </a:prstGeom>
            <a:solidFill>
              <a:srgbClr val="FF0000"/>
            </a:solidFill>
            <a:ln w="25400">
              <a:solidFill>
                <a:srgbClr val="FF0000"/>
              </a:solidFill>
              <a:round/>
              <a:headEnd/>
              <a:tailEnd/>
            </a:ln>
            <a:effectLst/>
          </p:spPr>
          <p:txBody>
            <a:bodyPr wrap="none" anchor="ctr"/>
            <a:lstStyle/>
            <a:p>
              <a:endParaRPr lang="en-US"/>
            </a:p>
          </p:txBody>
        </p:sp>
        <p:sp>
          <p:nvSpPr>
            <p:cNvPr id="415773" name="Oval 29"/>
            <p:cNvSpPr>
              <a:spLocks noChangeArrowheads="1"/>
            </p:cNvSpPr>
            <p:nvPr/>
          </p:nvSpPr>
          <p:spPr bwMode="auto">
            <a:xfrm>
              <a:off x="2903" y="2510"/>
              <a:ext cx="62" cy="63"/>
            </a:xfrm>
            <a:prstGeom prst="ellipse">
              <a:avLst/>
            </a:prstGeom>
            <a:solidFill>
              <a:srgbClr val="FF0000"/>
            </a:solidFill>
            <a:ln w="25400">
              <a:solidFill>
                <a:srgbClr val="FF0000"/>
              </a:solidFill>
              <a:round/>
              <a:headEnd/>
              <a:tailEnd/>
            </a:ln>
            <a:effectLst/>
          </p:spPr>
          <p:txBody>
            <a:bodyPr wrap="none" anchor="ctr"/>
            <a:lstStyle/>
            <a:p>
              <a:endParaRPr lang="en-US"/>
            </a:p>
          </p:txBody>
        </p:sp>
        <p:sp>
          <p:nvSpPr>
            <p:cNvPr id="415775" name="Rectangle 31"/>
            <p:cNvSpPr>
              <a:spLocks noChangeArrowheads="1"/>
            </p:cNvSpPr>
            <p:nvPr/>
          </p:nvSpPr>
          <p:spPr bwMode="auto">
            <a:xfrm>
              <a:off x="905" y="2556"/>
              <a:ext cx="223"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bg1"/>
                  </a:solidFill>
                </a:rPr>
                <a:t>2</a:t>
              </a:r>
            </a:p>
          </p:txBody>
        </p:sp>
        <p:sp>
          <p:nvSpPr>
            <p:cNvPr id="415776" name="Rectangle 32"/>
            <p:cNvSpPr>
              <a:spLocks noChangeArrowheads="1"/>
            </p:cNvSpPr>
            <p:nvPr/>
          </p:nvSpPr>
          <p:spPr bwMode="auto">
            <a:xfrm>
              <a:off x="905" y="2199"/>
              <a:ext cx="223"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bg1"/>
                  </a:solidFill>
                </a:rPr>
                <a:t>4</a:t>
              </a:r>
            </a:p>
          </p:txBody>
        </p:sp>
        <p:sp>
          <p:nvSpPr>
            <p:cNvPr id="415777" name="Rectangle 33"/>
            <p:cNvSpPr>
              <a:spLocks noChangeArrowheads="1"/>
            </p:cNvSpPr>
            <p:nvPr/>
          </p:nvSpPr>
          <p:spPr bwMode="auto">
            <a:xfrm>
              <a:off x="905" y="1487"/>
              <a:ext cx="223"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bg1"/>
                  </a:solidFill>
                </a:rPr>
                <a:t>8</a:t>
              </a:r>
            </a:p>
          </p:txBody>
        </p:sp>
        <p:sp>
          <p:nvSpPr>
            <p:cNvPr id="415778" name="Rectangle 34"/>
            <p:cNvSpPr>
              <a:spLocks noChangeArrowheads="1"/>
            </p:cNvSpPr>
            <p:nvPr/>
          </p:nvSpPr>
          <p:spPr bwMode="auto">
            <a:xfrm>
              <a:off x="1584" y="1680"/>
              <a:ext cx="992" cy="302"/>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2800" b="1" dirty="0"/>
                <a:t>Actual</a:t>
              </a:r>
            </a:p>
          </p:txBody>
        </p:sp>
        <p:sp>
          <p:nvSpPr>
            <p:cNvPr id="415779" name="Freeform 35"/>
            <p:cNvSpPr>
              <a:spLocks/>
            </p:cNvSpPr>
            <p:nvPr/>
          </p:nvSpPr>
          <p:spPr bwMode="auto">
            <a:xfrm>
              <a:off x="2921" y="2206"/>
              <a:ext cx="560" cy="85"/>
            </a:xfrm>
            <a:custGeom>
              <a:avLst/>
              <a:gdLst/>
              <a:ahLst/>
              <a:cxnLst>
                <a:cxn ang="0">
                  <a:pos x="0" y="0"/>
                </a:cxn>
                <a:cxn ang="0">
                  <a:pos x="560" y="85"/>
                </a:cxn>
              </a:cxnLst>
              <a:rect l="0" t="0" r="r" b="b"/>
              <a:pathLst>
                <a:path w="560" h="85">
                  <a:moveTo>
                    <a:pt x="0" y="0"/>
                  </a:moveTo>
                  <a:lnTo>
                    <a:pt x="560" y="85"/>
                  </a:lnTo>
                </a:path>
              </a:pathLst>
            </a:custGeom>
            <a:noFill/>
            <a:ln w="76200" cap="rnd" cmpd="sng">
              <a:solidFill>
                <a:schemeClr val="tx2"/>
              </a:solidFill>
              <a:prstDash val="solid"/>
              <a:round/>
              <a:headEnd type="none" w="med" len="med"/>
              <a:tailEnd type="none" w="med" len="med"/>
            </a:ln>
            <a:effectLst/>
          </p:spPr>
          <p:txBody>
            <a:bodyPr/>
            <a:lstStyle/>
            <a:p>
              <a:endParaRPr lang="en-US"/>
            </a:p>
          </p:txBody>
        </p:sp>
        <p:sp>
          <p:nvSpPr>
            <p:cNvPr id="415780" name="Rectangle 36"/>
            <p:cNvSpPr>
              <a:spLocks noChangeArrowheads="1"/>
            </p:cNvSpPr>
            <p:nvPr/>
          </p:nvSpPr>
          <p:spPr bwMode="auto">
            <a:xfrm>
              <a:off x="2887" y="2171"/>
              <a:ext cx="62" cy="64"/>
            </a:xfrm>
            <a:prstGeom prst="rect">
              <a:avLst/>
            </a:prstGeom>
            <a:solidFill>
              <a:srgbClr val="F95AB7"/>
            </a:solidFill>
            <a:ln w="25400">
              <a:solidFill>
                <a:srgbClr val="F95AB7"/>
              </a:solidFill>
              <a:miter lim="800000"/>
              <a:headEnd/>
              <a:tailEnd/>
            </a:ln>
            <a:effectLst/>
          </p:spPr>
          <p:txBody>
            <a:bodyPr wrap="none" anchor="ctr"/>
            <a:lstStyle/>
            <a:p>
              <a:endParaRPr lang="en-US"/>
            </a:p>
          </p:txBody>
        </p:sp>
        <p:sp>
          <p:nvSpPr>
            <p:cNvPr id="415781" name="Rectangle 37"/>
            <p:cNvSpPr>
              <a:spLocks noChangeArrowheads="1"/>
            </p:cNvSpPr>
            <p:nvPr/>
          </p:nvSpPr>
          <p:spPr bwMode="auto">
            <a:xfrm>
              <a:off x="3448" y="2257"/>
              <a:ext cx="61" cy="64"/>
            </a:xfrm>
            <a:prstGeom prst="rect">
              <a:avLst/>
            </a:prstGeom>
            <a:solidFill>
              <a:srgbClr val="F95AB7"/>
            </a:solidFill>
            <a:ln w="25400">
              <a:solidFill>
                <a:srgbClr val="F95AB7"/>
              </a:solidFill>
              <a:miter lim="800000"/>
              <a:headEnd/>
              <a:tailEnd/>
            </a:ln>
            <a:effectLst/>
          </p:spPr>
          <p:txBody>
            <a:bodyPr wrap="none" anchor="ctr"/>
            <a:lstStyle/>
            <a:p>
              <a:endParaRPr lang="en-US"/>
            </a:p>
          </p:txBody>
        </p:sp>
        <p:sp>
          <p:nvSpPr>
            <p:cNvPr id="415783" name="Rectangle 39"/>
            <p:cNvSpPr>
              <a:spLocks noChangeArrowheads="1"/>
            </p:cNvSpPr>
            <p:nvPr/>
          </p:nvSpPr>
          <p:spPr bwMode="auto">
            <a:xfrm>
              <a:off x="3390" y="1856"/>
              <a:ext cx="992" cy="302"/>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2800" b="1" dirty="0"/>
                <a:t>Forecast</a:t>
              </a:r>
            </a:p>
          </p:txBody>
        </p:sp>
        <p:sp>
          <p:nvSpPr>
            <p:cNvPr id="415784" name="Text Box 40"/>
            <p:cNvSpPr txBox="1">
              <a:spLocks noChangeArrowheads="1"/>
            </p:cNvSpPr>
            <p:nvPr/>
          </p:nvSpPr>
          <p:spPr bwMode="auto">
            <a:xfrm>
              <a:off x="2742" y="3111"/>
              <a:ext cx="318" cy="253"/>
            </a:xfrm>
            <a:prstGeom prst="rect">
              <a:avLst/>
            </a:prstGeom>
            <a:noFill/>
            <a:ln w="9525">
              <a:noFill/>
              <a:miter lim="800000"/>
              <a:headEnd/>
              <a:tailEnd/>
            </a:ln>
            <a:effectLst/>
          </p:spPr>
          <p:txBody>
            <a:bodyPr wrap="none">
              <a:spAutoFit/>
            </a:bodyPr>
            <a:lstStyle/>
            <a:p>
              <a:r>
                <a:rPr lang="en-US" sz="2200" dirty="0"/>
                <a:t>   4</a:t>
              </a:r>
            </a:p>
          </p:txBody>
        </p:sp>
        <p:sp>
          <p:nvSpPr>
            <p:cNvPr id="415785" name="Text Box 41"/>
            <p:cNvSpPr txBox="1">
              <a:spLocks noChangeArrowheads="1"/>
            </p:cNvSpPr>
            <p:nvPr/>
          </p:nvSpPr>
          <p:spPr bwMode="auto">
            <a:xfrm>
              <a:off x="3286" y="3103"/>
              <a:ext cx="318" cy="253"/>
            </a:xfrm>
            <a:prstGeom prst="rect">
              <a:avLst/>
            </a:prstGeom>
            <a:noFill/>
            <a:ln w="9525">
              <a:noFill/>
              <a:miter lim="800000"/>
              <a:headEnd/>
              <a:tailEnd/>
            </a:ln>
            <a:effectLst/>
          </p:spPr>
          <p:txBody>
            <a:bodyPr wrap="none">
              <a:spAutoFit/>
            </a:bodyPr>
            <a:lstStyle/>
            <a:p>
              <a:r>
                <a:rPr lang="en-US" sz="2200" dirty="0"/>
                <a:t>   5</a:t>
              </a:r>
            </a:p>
          </p:txBody>
        </p:sp>
        <p:sp>
          <p:nvSpPr>
            <p:cNvPr id="415786" name="Text Box 42"/>
            <p:cNvSpPr txBox="1">
              <a:spLocks noChangeArrowheads="1"/>
            </p:cNvSpPr>
            <p:nvPr/>
          </p:nvSpPr>
          <p:spPr bwMode="auto">
            <a:xfrm>
              <a:off x="2174" y="3103"/>
              <a:ext cx="318" cy="253"/>
            </a:xfrm>
            <a:prstGeom prst="rect">
              <a:avLst/>
            </a:prstGeom>
            <a:noFill/>
            <a:ln w="9525">
              <a:noFill/>
              <a:miter lim="800000"/>
              <a:headEnd/>
              <a:tailEnd/>
            </a:ln>
            <a:effectLst/>
          </p:spPr>
          <p:txBody>
            <a:bodyPr wrap="none">
              <a:spAutoFit/>
            </a:bodyPr>
            <a:lstStyle/>
            <a:p>
              <a:r>
                <a:rPr lang="en-US" sz="2200" dirty="0"/>
                <a:t>   3</a:t>
              </a:r>
            </a:p>
          </p:txBody>
        </p:sp>
        <p:sp>
          <p:nvSpPr>
            <p:cNvPr id="415787" name="Text Box 43"/>
            <p:cNvSpPr txBox="1">
              <a:spLocks noChangeArrowheads="1"/>
            </p:cNvSpPr>
            <p:nvPr/>
          </p:nvSpPr>
          <p:spPr bwMode="auto">
            <a:xfrm>
              <a:off x="1614" y="3103"/>
              <a:ext cx="318" cy="253"/>
            </a:xfrm>
            <a:prstGeom prst="rect">
              <a:avLst/>
            </a:prstGeom>
            <a:noFill/>
            <a:ln w="9525">
              <a:noFill/>
              <a:miter lim="800000"/>
              <a:headEnd/>
              <a:tailEnd/>
            </a:ln>
            <a:effectLst/>
          </p:spPr>
          <p:txBody>
            <a:bodyPr wrap="none">
              <a:spAutoFit/>
            </a:bodyPr>
            <a:lstStyle/>
            <a:p>
              <a:r>
                <a:rPr lang="en-US" sz="2200" dirty="0"/>
                <a:t>   2</a:t>
              </a:r>
            </a:p>
          </p:txBody>
        </p:sp>
        <p:sp>
          <p:nvSpPr>
            <p:cNvPr id="415788" name="Text Box 44"/>
            <p:cNvSpPr txBox="1">
              <a:spLocks noChangeArrowheads="1"/>
            </p:cNvSpPr>
            <p:nvPr/>
          </p:nvSpPr>
          <p:spPr bwMode="auto">
            <a:xfrm>
              <a:off x="1054" y="3103"/>
              <a:ext cx="318" cy="253"/>
            </a:xfrm>
            <a:prstGeom prst="rect">
              <a:avLst/>
            </a:prstGeom>
            <a:noFill/>
            <a:ln w="9525">
              <a:noFill/>
              <a:miter lim="800000"/>
              <a:headEnd/>
              <a:tailEnd/>
            </a:ln>
            <a:effectLst/>
          </p:spPr>
          <p:txBody>
            <a:bodyPr wrap="none">
              <a:spAutoFit/>
            </a:bodyPr>
            <a:lstStyle/>
            <a:p>
              <a:r>
                <a:rPr lang="en-US" sz="2200" dirty="0"/>
                <a:t>   1</a:t>
              </a:r>
            </a:p>
          </p:txBody>
        </p:sp>
        <p:sp>
          <p:nvSpPr>
            <p:cNvPr id="415789" name="Text Box 45"/>
            <p:cNvSpPr txBox="1">
              <a:spLocks noChangeArrowheads="1"/>
            </p:cNvSpPr>
            <p:nvPr/>
          </p:nvSpPr>
          <p:spPr bwMode="auto">
            <a:xfrm>
              <a:off x="3846" y="3119"/>
              <a:ext cx="318" cy="253"/>
            </a:xfrm>
            <a:prstGeom prst="rect">
              <a:avLst/>
            </a:prstGeom>
            <a:noFill/>
            <a:ln w="9525">
              <a:noFill/>
              <a:miter lim="800000"/>
              <a:headEnd/>
              <a:tailEnd/>
            </a:ln>
            <a:effectLst/>
          </p:spPr>
          <p:txBody>
            <a:bodyPr wrap="none">
              <a:spAutoFit/>
            </a:bodyPr>
            <a:lstStyle/>
            <a:p>
              <a:r>
                <a:rPr lang="en-US" sz="2200" dirty="0"/>
                <a:t>   6</a:t>
              </a:r>
            </a:p>
          </p:txBody>
        </p:sp>
        <p:sp>
          <p:nvSpPr>
            <p:cNvPr id="415790" name="Text Box 46"/>
            <p:cNvSpPr txBox="1">
              <a:spLocks noChangeArrowheads="1"/>
            </p:cNvSpPr>
            <p:nvPr/>
          </p:nvSpPr>
          <p:spPr bwMode="auto">
            <a:xfrm>
              <a:off x="1022" y="2239"/>
              <a:ext cx="185" cy="253"/>
            </a:xfrm>
            <a:prstGeom prst="rect">
              <a:avLst/>
            </a:prstGeom>
            <a:noFill/>
            <a:ln w="9525">
              <a:noFill/>
              <a:miter lim="800000"/>
              <a:headEnd/>
              <a:tailEnd/>
            </a:ln>
            <a:effectLst/>
          </p:spPr>
          <p:txBody>
            <a:bodyPr wrap="none">
              <a:spAutoFit/>
            </a:bodyPr>
            <a:lstStyle/>
            <a:p>
              <a:r>
                <a:rPr lang="en-US" sz="2200" dirty="0"/>
                <a:t>4</a:t>
              </a:r>
              <a:endParaRPr lang="en-US" dirty="0"/>
            </a:p>
          </p:txBody>
        </p:sp>
        <p:sp>
          <p:nvSpPr>
            <p:cNvPr id="415791" name="Text Box 47"/>
            <p:cNvSpPr txBox="1">
              <a:spLocks noChangeArrowheads="1"/>
            </p:cNvSpPr>
            <p:nvPr/>
          </p:nvSpPr>
          <p:spPr bwMode="auto">
            <a:xfrm>
              <a:off x="1014" y="2607"/>
              <a:ext cx="185" cy="253"/>
            </a:xfrm>
            <a:prstGeom prst="rect">
              <a:avLst/>
            </a:prstGeom>
            <a:noFill/>
            <a:ln w="9525">
              <a:noFill/>
              <a:miter lim="800000"/>
              <a:headEnd/>
              <a:tailEnd/>
            </a:ln>
            <a:effectLst/>
          </p:spPr>
          <p:txBody>
            <a:bodyPr wrap="none">
              <a:spAutoFit/>
            </a:bodyPr>
            <a:lstStyle/>
            <a:p>
              <a:r>
                <a:rPr lang="en-US" sz="2200" dirty="0"/>
                <a:t>2</a:t>
              </a:r>
              <a:endParaRPr lang="en-US" dirty="0"/>
            </a:p>
          </p:txBody>
        </p:sp>
        <p:sp>
          <p:nvSpPr>
            <p:cNvPr id="415792" name="Text Box 48"/>
            <p:cNvSpPr txBox="1">
              <a:spLocks noChangeArrowheads="1"/>
            </p:cNvSpPr>
            <p:nvPr/>
          </p:nvSpPr>
          <p:spPr bwMode="auto">
            <a:xfrm>
              <a:off x="1022" y="1863"/>
              <a:ext cx="185" cy="253"/>
            </a:xfrm>
            <a:prstGeom prst="rect">
              <a:avLst/>
            </a:prstGeom>
            <a:noFill/>
            <a:ln w="9525">
              <a:noFill/>
              <a:miter lim="800000"/>
              <a:headEnd/>
              <a:tailEnd/>
            </a:ln>
            <a:effectLst/>
          </p:spPr>
          <p:txBody>
            <a:bodyPr wrap="none">
              <a:spAutoFit/>
            </a:bodyPr>
            <a:lstStyle/>
            <a:p>
              <a:r>
                <a:rPr lang="en-US" sz="2200" dirty="0"/>
                <a:t>6</a:t>
              </a:r>
              <a:endParaRPr lang="en-US" dirty="0"/>
            </a:p>
          </p:txBody>
        </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lIns="100008" tIns="50004" rIns="100008" bIns="50004"/>
          <a:lstStyle/>
          <a:p>
            <a:r>
              <a:rPr lang="en-US" dirty="0"/>
              <a:t>4-</a:t>
            </a:r>
            <a:fld id="{62A5A930-A767-463A-A833-60DE55FD5E1F}" type="slidenum">
              <a:rPr lang="en-US"/>
              <a:pPr/>
              <a:t>27</a:t>
            </a:fld>
            <a:endParaRPr lang="en-US" sz="1400" dirty="0"/>
          </a:p>
        </p:txBody>
      </p:sp>
      <p:sp>
        <p:nvSpPr>
          <p:cNvPr id="210946" name="Rectangle 2"/>
          <p:cNvSpPr>
            <a:spLocks noGrp="1" noChangeArrowheads="1"/>
          </p:cNvSpPr>
          <p:nvPr>
            <p:ph type="body" idx="1"/>
          </p:nvPr>
        </p:nvSpPr>
        <p:spPr>
          <a:xfrm>
            <a:off x="1066799" y="1238251"/>
            <a:ext cx="7673271" cy="3434103"/>
          </a:xfrm>
          <a:noFill/>
          <a:ln/>
        </p:spPr>
        <p:txBody>
          <a:bodyPr lIns="90475" tIns="44444" rIns="90475" bIns="44444">
            <a:normAutofit/>
          </a:bodyPr>
          <a:lstStyle/>
          <a:p>
            <a:pPr>
              <a:spcBef>
                <a:spcPct val="30000"/>
              </a:spcBef>
            </a:pPr>
            <a:r>
              <a:rPr lang="en-US" sz="2400" dirty="0">
                <a:latin typeface="Cambria" pitchFamily="18" charset="0"/>
              </a:rPr>
              <a:t>Gives more emphasis to recent data.</a:t>
            </a:r>
          </a:p>
          <a:p>
            <a:pPr>
              <a:spcBef>
                <a:spcPct val="30000"/>
              </a:spcBef>
            </a:pPr>
            <a:r>
              <a:rPr lang="en-US" sz="2400" dirty="0">
                <a:latin typeface="Cambria" pitchFamily="18" charset="0"/>
              </a:rPr>
              <a:t>Weights decrease for older data.</a:t>
            </a:r>
          </a:p>
          <a:p>
            <a:pPr>
              <a:spcBef>
                <a:spcPct val="30000"/>
              </a:spcBef>
            </a:pPr>
            <a:r>
              <a:rPr lang="en-US" sz="2400" dirty="0">
                <a:latin typeface="Cambria" pitchFamily="18" charset="0"/>
              </a:rPr>
              <a:t>Weights sum to 1.0.</a:t>
            </a:r>
          </a:p>
          <a:p>
            <a:pPr marL="753532" lvl="1">
              <a:spcBef>
                <a:spcPct val="30000"/>
              </a:spcBef>
            </a:pPr>
            <a:r>
              <a:rPr lang="en-US" sz="2400" dirty="0">
                <a:latin typeface="Cambria" pitchFamily="18" charset="0"/>
              </a:rPr>
              <a:t>May be based on intuition.</a:t>
            </a:r>
          </a:p>
          <a:p>
            <a:pPr marL="753532" lvl="1">
              <a:spcBef>
                <a:spcPct val="30000"/>
              </a:spcBef>
            </a:pPr>
            <a:r>
              <a:rPr lang="en-US" sz="2400" dirty="0">
                <a:latin typeface="Cambria" pitchFamily="18" charset="0"/>
              </a:rPr>
              <a:t>Sum of digits weights: numerators are consecutive.</a:t>
            </a:r>
          </a:p>
          <a:p>
            <a:pPr lvl="2">
              <a:spcBef>
                <a:spcPct val="30000"/>
              </a:spcBef>
            </a:pPr>
            <a:r>
              <a:rPr lang="en-US" dirty="0">
                <a:latin typeface="Cambria" pitchFamily="18" charset="0"/>
              </a:rPr>
              <a:t>3/6, 2/6, 1/6</a:t>
            </a:r>
          </a:p>
          <a:p>
            <a:pPr lvl="2">
              <a:spcBef>
                <a:spcPct val="30000"/>
              </a:spcBef>
            </a:pPr>
            <a:r>
              <a:rPr lang="en-US" dirty="0">
                <a:latin typeface="Cambria" pitchFamily="18" charset="0"/>
              </a:rPr>
              <a:t>4/10, 3/10, 2/10, 1/10</a:t>
            </a:r>
          </a:p>
        </p:txBody>
      </p:sp>
      <p:grpSp>
        <p:nvGrpSpPr>
          <p:cNvPr id="2" name="Group 10"/>
          <p:cNvGrpSpPr>
            <a:grpSpLocks/>
          </p:cNvGrpSpPr>
          <p:nvPr/>
        </p:nvGrpSpPr>
        <p:grpSpPr bwMode="auto">
          <a:xfrm>
            <a:off x="1143000" y="4953002"/>
            <a:ext cx="6815668" cy="685798"/>
            <a:chOff x="356" y="2624"/>
            <a:chExt cx="4156" cy="550"/>
          </a:xfrm>
        </p:grpSpPr>
        <p:sp>
          <p:nvSpPr>
            <p:cNvPr id="210947" name="Line 3"/>
            <p:cNvSpPr>
              <a:spLocks noChangeShapeType="1"/>
            </p:cNvSpPr>
            <p:nvPr/>
          </p:nvSpPr>
          <p:spPr bwMode="auto">
            <a:xfrm flipV="1">
              <a:off x="1152" y="2928"/>
              <a:ext cx="3360" cy="0"/>
            </a:xfrm>
            <a:prstGeom prst="line">
              <a:avLst/>
            </a:prstGeom>
            <a:noFill/>
            <a:ln w="28575">
              <a:solidFill>
                <a:srgbClr val="FF00FF"/>
              </a:solidFill>
              <a:round/>
              <a:headEnd/>
              <a:tailEnd/>
            </a:ln>
            <a:effectLst/>
          </p:spPr>
          <p:txBody>
            <a:bodyPr wrap="none" anchor="ctr"/>
            <a:lstStyle/>
            <a:p>
              <a:endParaRPr lang="en-US"/>
            </a:p>
          </p:txBody>
        </p:sp>
        <p:sp>
          <p:nvSpPr>
            <p:cNvPr id="210948" name="Rectangle 4"/>
            <p:cNvSpPr>
              <a:spLocks noChangeArrowheads="1"/>
            </p:cNvSpPr>
            <p:nvPr/>
          </p:nvSpPr>
          <p:spPr bwMode="auto">
            <a:xfrm>
              <a:off x="356" y="2776"/>
              <a:ext cx="868" cy="293"/>
            </a:xfrm>
            <a:prstGeom prst="rect">
              <a:avLst/>
            </a:prstGeom>
            <a:noFill/>
            <a:ln w="12700">
              <a:noFill/>
              <a:miter lim="800000"/>
              <a:headEnd/>
              <a:tailEnd/>
            </a:ln>
            <a:effectLst/>
          </p:spPr>
          <p:txBody>
            <a:bodyPr wrap="none" lIns="82724" tIns="40636" rIns="82724" bIns="40636">
              <a:spAutoFit/>
            </a:bodyPr>
            <a:lstStyle/>
            <a:p>
              <a:pPr defTabSz="915004"/>
              <a:r>
                <a:rPr lang="en-US" sz="2700" b="1" i="1" dirty="0">
                  <a:solidFill>
                    <a:srgbClr val="FF00FF"/>
                  </a:solidFill>
                  <a:effectLst>
                    <a:outerShdw blurRad="38100" dist="38100" dir="2700000" algn="tl">
                      <a:srgbClr val="000000"/>
                    </a:outerShdw>
                  </a:effectLst>
                </a:rPr>
                <a:t>WMA   =</a:t>
              </a:r>
            </a:p>
          </p:txBody>
        </p:sp>
        <p:sp>
          <p:nvSpPr>
            <p:cNvPr id="210950" name="Rectangle 6"/>
            <p:cNvSpPr>
              <a:spLocks noChangeArrowheads="1"/>
            </p:cNvSpPr>
            <p:nvPr/>
          </p:nvSpPr>
          <p:spPr bwMode="auto">
            <a:xfrm>
              <a:off x="1193" y="2624"/>
              <a:ext cx="2980" cy="313"/>
            </a:xfrm>
            <a:prstGeom prst="rect">
              <a:avLst/>
            </a:prstGeom>
            <a:noFill/>
            <a:ln w="12700">
              <a:noFill/>
              <a:miter lim="800000"/>
              <a:headEnd/>
              <a:tailEnd/>
            </a:ln>
            <a:effectLst/>
          </p:spPr>
          <p:txBody>
            <a:bodyPr wrap="none" lIns="82724" tIns="40636" rIns="82724" bIns="40636">
              <a:spAutoFit/>
            </a:bodyPr>
            <a:lstStyle/>
            <a:p>
              <a:pPr defTabSz="915004"/>
              <a:r>
                <a:rPr lang="en-US" dirty="0">
                  <a:solidFill>
                    <a:srgbClr val="FF00FF"/>
                  </a:solidFill>
                  <a:effectLst>
                    <a:outerShdw blurRad="38100" dist="38100" dir="2700000" algn="tl">
                      <a:srgbClr val="000000"/>
                    </a:outerShdw>
                  </a:effectLst>
                </a:rPr>
                <a:t>Σ</a:t>
              </a:r>
              <a:r>
                <a:rPr lang="en-US" dirty="0">
                  <a:effectLst>
                    <a:outerShdw blurRad="38100" dist="38100" dir="2700000" algn="tl">
                      <a:srgbClr val="FFFFFF"/>
                    </a:outerShdw>
                  </a:effectLst>
                </a:rPr>
                <a:t> [(Weight for period </a:t>
              </a:r>
              <a:r>
                <a:rPr lang="en-US" dirty="0">
                  <a:solidFill>
                    <a:srgbClr val="FF00FF"/>
                  </a:solidFill>
                  <a:effectLst>
                    <a:outerShdw blurRad="38100" dist="38100" dir="2700000" algn="tl">
                      <a:srgbClr val="000000"/>
                    </a:outerShdw>
                  </a:effectLst>
                </a:rPr>
                <a:t>n</a:t>
              </a:r>
              <a:r>
                <a:rPr lang="en-US" dirty="0" smtClean="0">
                  <a:effectLst>
                    <a:outerShdw blurRad="38100" dist="38100" dir="2700000" algn="tl">
                      <a:srgbClr val="FFFFFF"/>
                    </a:outerShdw>
                  </a:effectLst>
                </a:rPr>
                <a:t>)</a:t>
              </a:r>
              <a:r>
                <a:rPr lang="en-US" dirty="0">
                  <a:effectLst>
                    <a:outerShdw blurRad="38100" dist="38100" dir="2700000" algn="tl">
                      <a:srgbClr val="FFFFFF"/>
                    </a:outerShdw>
                  </a:effectLst>
                  <a:sym typeface="WP MathA" pitchFamily="2" charset="2"/>
                </a:rPr>
                <a:t> </a:t>
              </a:r>
              <a:r>
                <a:rPr lang="en-US" dirty="0" smtClean="0">
                  <a:effectLst>
                    <a:outerShdw blurRad="38100" dist="38100" dir="2700000" algn="tl">
                      <a:srgbClr val="FFFFFF"/>
                    </a:outerShdw>
                  </a:effectLst>
                  <a:sym typeface="WP MathA" pitchFamily="2" charset="2"/>
                </a:rPr>
                <a:t>x</a:t>
              </a:r>
              <a:r>
                <a:rPr lang="en-US" dirty="0" smtClean="0">
                  <a:effectLst>
                    <a:outerShdw blurRad="38100" dist="38100" dir="2700000" algn="tl">
                      <a:srgbClr val="FFFFFF"/>
                    </a:outerShdw>
                  </a:effectLst>
                </a:rPr>
                <a:t> </a:t>
              </a:r>
              <a:r>
                <a:rPr lang="en-US" dirty="0">
                  <a:effectLst>
                    <a:outerShdw blurRad="38100" dist="38100" dir="2700000" algn="tl">
                      <a:srgbClr val="FFFFFF"/>
                    </a:outerShdw>
                  </a:effectLst>
                </a:rPr>
                <a:t>(Demand in period </a:t>
              </a:r>
              <a:r>
                <a:rPr lang="en-US" dirty="0">
                  <a:solidFill>
                    <a:srgbClr val="FF00FF"/>
                  </a:solidFill>
                  <a:effectLst>
                    <a:outerShdw blurRad="38100" dist="38100" dir="2700000" algn="tl">
                      <a:srgbClr val="000000"/>
                    </a:outerShdw>
                  </a:effectLst>
                </a:rPr>
                <a:t>n</a:t>
              </a:r>
              <a:r>
                <a:rPr lang="en-US" dirty="0">
                  <a:effectLst>
                    <a:outerShdw blurRad="38100" dist="38100" dir="2700000" algn="tl">
                      <a:srgbClr val="FFFFFF"/>
                    </a:outerShdw>
                  </a:effectLst>
                </a:rPr>
                <a:t>)]</a:t>
              </a:r>
              <a:r>
                <a:rPr lang="en-US" sz="2000" dirty="0">
                  <a:effectLst>
                    <a:outerShdw blurRad="38100" dist="38100" dir="2700000" algn="tl">
                      <a:srgbClr val="FFFFFF"/>
                    </a:outerShdw>
                  </a:effectLst>
                </a:rPr>
                <a:t> </a:t>
              </a:r>
              <a:endParaRPr lang="en-US" sz="2000" dirty="0">
                <a:solidFill>
                  <a:srgbClr val="FF00FF"/>
                </a:solidFill>
                <a:effectLst>
                  <a:outerShdw blurRad="38100" dist="38100" dir="2700000" algn="tl">
                    <a:srgbClr val="000000"/>
                  </a:outerShdw>
                </a:effectLst>
              </a:endParaRPr>
            </a:p>
          </p:txBody>
        </p:sp>
        <p:sp>
          <p:nvSpPr>
            <p:cNvPr id="210951" name="Rectangle 7"/>
            <p:cNvSpPr>
              <a:spLocks noChangeArrowheads="1"/>
            </p:cNvSpPr>
            <p:nvPr/>
          </p:nvSpPr>
          <p:spPr bwMode="auto">
            <a:xfrm>
              <a:off x="2448" y="2963"/>
              <a:ext cx="606" cy="211"/>
            </a:xfrm>
            <a:prstGeom prst="rect">
              <a:avLst/>
            </a:prstGeom>
            <a:noFill/>
            <a:ln w="12700">
              <a:noFill/>
              <a:miter lim="800000"/>
              <a:headEnd/>
              <a:tailEnd/>
            </a:ln>
            <a:effectLst/>
          </p:spPr>
          <p:txBody>
            <a:bodyPr wrap="none" lIns="82724" tIns="40636" rIns="82724" bIns="40636">
              <a:spAutoFit/>
            </a:bodyPr>
            <a:lstStyle/>
            <a:p>
              <a:pPr defTabSz="915004"/>
              <a:r>
                <a:rPr lang="en-US" dirty="0" err="1">
                  <a:solidFill>
                    <a:srgbClr val="FF00FF"/>
                  </a:solidFill>
                  <a:effectLst>
                    <a:outerShdw blurRad="38100" dist="38100" dir="2700000" algn="tl">
                      <a:srgbClr val="000000"/>
                    </a:outerShdw>
                  </a:effectLst>
                </a:rPr>
                <a:t>Σ</a:t>
              </a:r>
              <a:r>
                <a:rPr lang="en-US" dirty="0" err="1">
                  <a:effectLst>
                    <a:outerShdw blurRad="38100" dist="38100" dir="2700000" algn="tl">
                      <a:srgbClr val="FFFFFF"/>
                    </a:outerShdw>
                  </a:effectLst>
                </a:rPr>
                <a:t>Weights</a:t>
              </a:r>
              <a:endParaRPr lang="en-US" dirty="0">
                <a:solidFill>
                  <a:srgbClr val="FF00FF"/>
                </a:solidFill>
                <a:effectLst>
                  <a:outerShdw blurRad="38100" dist="38100" dir="2700000" algn="tl">
                    <a:srgbClr val="000000"/>
                  </a:outerShdw>
                </a:effectLst>
              </a:endParaRPr>
            </a:p>
          </p:txBody>
        </p:sp>
      </p:grpSp>
      <p:sp>
        <p:nvSpPr>
          <p:cNvPr id="210952" name="Rectangle 8"/>
          <p:cNvSpPr>
            <a:spLocks noGrp="1" noChangeArrowheads="1"/>
          </p:cNvSpPr>
          <p:nvPr>
            <p:ph type="title"/>
          </p:nvPr>
        </p:nvSpPr>
        <p:spPr/>
        <p:txBody>
          <a:bodyPr lIns="100008" tIns="50004" rIns="100008" bIns="50004">
            <a:normAutofit/>
          </a:bodyPr>
          <a:lstStyle/>
          <a:p>
            <a:pPr algn="ctr">
              <a:lnSpc>
                <a:spcPct val="80000"/>
              </a:lnSpc>
            </a:pPr>
            <a:r>
              <a:rPr lang="en-US" sz="4000" dirty="0">
                <a:latin typeface="Cambria" pitchFamily="18" charset="0"/>
              </a:rPr>
              <a:t>Weighted Moving Average Method</a:t>
            </a:r>
          </a:p>
        </p:txBody>
      </p:sp>
      <p:graphicFrame>
        <p:nvGraphicFramePr>
          <p:cNvPr id="247809" name="Object 1"/>
          <p:cNvGraphicFramePr>
            <a:graphicFrameLocks/>
          </p:cNvGraphicFramePr>
          <p:nvPr/>
        </p:nvGraphicFramePr>
        <p:xfrm>
          <a:off x="838200" y="5943600"/>
          <a:ext cx="7924800" cy="685800"/>
        </p:xfrm>
        <a:graphic>
          <a:graphicData uri="http://schemas.openxmlformats.org/presentationml/2006/ole">
            <p:oleObj spid="_x0000_s247809" name="Equation" r:id="rId4" imgW="2717640" imgH="2286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7809"/>
                                        </p:tgtEl>
                                        <p:attrNameLst>
                                          <p:attrName>style.visibility</p:attrName>
                                        </p:attrNameLst>
                                      </p:cBhvr>
                                      <p:to>
                                        <p:strVal val="visible"/>
                                      </p:to>
                                    </p:set>
                                    <p:anim calcmode="lin" valueType="num">
                                      <p:cBhvr additive="base">
                                        <p:cTn id="7" dur="500" fill="hold"/>
                                        <p:tgtEl>
                                          <p:spTgt spid="247809"/>
                                        </p:tgtEl>
                                        <p:attrNameLst>
                                          <p:attrName>ppt_x</p:attrName>
                                        </p:attrNameLst>
                                      </p:cBhvr>
                                      <p:tavLst>
                                        <p:tav tm="0">
                                          <p:val>
                                            <p:strVal val="0-#ppt_w/2"/>
                                          </p:val>
                                        </p:tav>
                                        <p:tav tm="100000">
                                          <p:val>
                                            <p:strVal val="#ppt_x"/>
                                          </p:val>
                                        </p:tav>
                                      </p:tavLst>
                                    </p:anim>
                                    <p:anim calcmode="lin" valueType="num">
                                      <p:cBhvr additive="base">
                                        <p:cTn id="8" dur="500" fill="hold"/>
                                        <p:tgtEl>
                                          <p:spTgt spid="2478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2"/>
          <p:cNvSpPr>
            <a:spLocks noGrp="1"/>
          </p:cNvSpPr>
          <p:nvPr>
            <p:ph type="sldNum" sz="quarter" idx="10"/>
          </p:nvPr>
        </p:nvSpPr>
        <p:spPr/>
        <p:txBody>
          <a:bodyPr lIns="100008" tIns="50004" rIns="100008" bIns="50004"/>
          <a:lstStyle/>
          <a:p>
            <a:r>
              <a:rPr lang="en-US" dirty="0"/>
              <a:t>4-</a:t>
            </a:r>
            <a:fld id="{AC1BC180-D152-4B11-A3D5-2953C5DD8B23}" type="slidenum">
              <a:rPr lang="en-US"/>
              <a:pPr/>
              <a:t>28</a:t>
            </a:fld>
            <a:endParaRPr lang="en-US" sz="1400" dirty="0"/>
          </a:p>
        </p:txBody>
      </p:sp>
      <p:sp>
        <p:nvSpPr>
          <p:cNvPr id="420867" name="Rectangle 3"/>
          <p:cNvSpPr>
            <a:spLocks noGrp="1" noChangeArrowheads="1"/>
          </p:cNvSpPr>
          <p:nvPr>
            <p:ph type="title"/>
          </p:nvPr>
        </p:nvSpPr>
        <p:spPr/>
        <p:txBody>
          <a:bodyPr lIns="100008" tIns="50004" rIns="100008" bIns="50004">
            <a:noAutofit/>
          </a:bodyPr>
          <a:lstStyle/>
          <a:p>
            <a:pPr algn="ctr"/>
            <a:r>
              <a:rPr lang="en-US" sz="4000" dirty="0">
                <a:latin typeface="Cambria" pitchFamily="18" charset="0"/>
              </a:rPr>
              <a:t>Weighted Moving Average: 3/6, 2/6, 1/6</a:t>
            </a:r>
          </a:p>
        </p:txBody>
      </p:sp>
      <p:sp>
        <p:nvSpPr>
          <p:cNvPr id="420892" name="Rectangle 28"/>
          <p:cNvSpPr>
            <a:spLocks noChangeArrowheads="1"/>
          </p:cNvSpPr>
          <p:nvPr/>
        </p:nvSpPr>
        <p:spPr bwMode="auto">
          <a:xfrm>
            <a:off x="2210154" y="4304961"/>
            <a:ext cx="2148417" cy="3402"/>
          </a:xfrm>
          <a:prstGeom prst="rect">
            <a:avLst/>
          </a:prstGeom>
          <a:solidFill>
            <a:srgbClr val="FFFFFF"/>
          </a:solidFill>
          <a:ln w="9525">
            <a:noFill/>
            <a:miter lim="800000"/>
            <a:headEnd/>
            <a:tailEnd/>
          </a:ln>
        </p:spPr>
        <p:txBody>
          <a:bodyPr lIns="100008" tIns="50004" rIns="100008" bIns="50004"/>
          <a:lstStyle/>
          <a:p>
            <a:endParaRPr lang="en-US"/>
          </a:p>
        </p:txBody>
      </p:sp>
      <p:sp>
        <p:nvSpPr>
          <p:cNvPr id="420894" name="Rectangle 30"/>
          <p:cNvSpPr>
            <a:spLocks noChangeArrowheads="1"/>
          </p:cNvSpPr>
          <p:nvPr/>
        </p:nvSpPr>
        <p:spPr bwMode="auto">
          <a:xfrm>
            <a:off x="4369154" y="4304961"/>
            <a:ext cx="1825624" cy="3402"/>
          </a:xfrm>
          <a:prstGeom prst="rect">
            <a:avLst/>
          </a:prstGeom>
          <a:solidFill>
            <a:srgbClr val="FFFFFF"/>
          </a:solidFill>
          <a:ln w="9525">
            <a:noFill/>
            <a:miter lim="800000"/>
            <a:headEnd/>
            <a:tailEnd/>
          </a:ln>
        </p:spPr>
        <p:txBody>
          <a:bodyPr lIns="100008" tIns="50004" rIns="100008" bIns="50004"/>
          <a:lstStyle/>
          <a:p>
            <a:endParaRPr lang="en-US"/>
          </a:p>
        </p:txBody>
      </p:sp>
      <p:sp>
        <p:nvSpPr>
          <p:cNvPr id="420896" name="Rectangle 32"/>
          <p:cNvSpPr>
            <a:spLocks noChangeArrowheads="1"/>
          </p:cNvSpPr>
          <p:nvPr/>
        </p:nvSpPr>
        <p:spPr bwMode="auto">
          <a:xfrm>
            <a:off x="6205361" y="4304961"/>
            <a:ext cx="2203098" cy="3402"/>
          </a:xfrm>
          <a:prstGeom prst="rect">
            <a:avLst/>
          </a:prstGeom>
          <a:solidFill>
            <a:srgbClr val="FFFFFF"/>
          </a:solidFill>
          <a:ln w="9525">
            <a:noFill/>
            <a:miter lim="800000"/>
            <a:headEnd/>
            <a:tailEnd/>
          </a:ln>
        </p:spPr>
        <p:txBody>
          <a:bodyPr lIns="100008" tIns="50004" rIns="100008" bIns="50004"/>
          <a:lstStyle/>
          <a:p>
            <a:endParaRPr lang="en-US"/>
          </a:p>
        </p:txBody>
      </p:sp>
      <p:sp>
        <p:nvSpPr>
          <p:cNvPr id="420905" name="Rectangle 41"/>
          <p:cNvSpPr>
            <a:spLocks noChangeArrowheads="1"/>
          </p:cNvSpPr>
          <p:nvPr/>
        </p:nvSpPr>
        <p:spPr bwMode="auto">
          <a:xfrm>
            <a:off x="8408459" y="3845720"/>
            <a:ext cx="29986"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0916" name="Rectangle 52"/>
          <p:cNvSpPr>
            <a:spLocks noChangeArrowheads="1"/>
          </p:cNvSpPr>
          <p:nvPr/>
        </p:nvSpPr>
        <p:spPr bwMode="auto">
          <a:xfrm>
            <a:off x="2199571" y="4774408"/>
            <a:ext cx="10583"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0917" name="Rectangle 53"/>
          <p:cNvSpPr>
            <a:spLocks noChangeArrowheads="1"/>
          </p:cNvSpPr>
          <p:nvPr/>
        </p:nvSpPr>
        <p:spPr bwMode="auto">
          <a:xfrm>
            <a:off x="2210154" y="4774408"/>
            <a:ext cx="2148417"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20922" name="Rectangle 58"/>
          <p:cNvSpPr>
            <a:spLocks noChangeArrowheads="1"/>
          </p:cNvSpPr>
          <p:nvPr/>
        </p:nvSpPr>
        <p:spPr bwMode="auto">
          <a:xfrm>
            <a:off x="8408459" y="4774408"/>
            <a:ext cx="29986" cy="10205"/>
          </a:xfrm>
          <a:prstGeom prst="rect">
            <a:avLst/>
          </a:prstGeom>
          <a:solidFill>
            <a:srgbClr val="000000"/>
          </a:solidFill>
          <a:ln w="9525">
            <a:noFill/>
            <a:miter lim="800000"/>
            <a:headEnd/>
            <a:tailEnd/>
          </a:ln>
        </p:spPr>
        <p:txBody>
          <a:bodyPr lIns="100008" tIns="50004" rIns="100008" bIns="50004"/>
          <a:lstStyle/>
          <a:p>
            <a:endParaRPr lang="en-US"/>
          </a:p>
        </p:txBody>
      </p:sp>
      <p:grpSp>
        <p:nvGrpSpPr>
          <p:cNvPr id="2" name="Group 80"/>
          <p:cNvGrpSpPr>
            <a:grpSpLocks/>
          </p:cNvGrpSpPr>
          <p:nvPr/>
        </p:nvGrpSpPr>
        <p:grpSpPr bwMode="auto">
          <a:xfrm>
            <a:off x="1352904" y="1612447"/>
            <a:ext cx="6205361" cy="4298157"/>
            <a:chOff x="767" y="948"/>
            <a:chExt cx="3518" cy="2527"/>
          </a:xfrm>
        </p:grpSpPr>
        <p:sp>
          <p:nvSpPr>
            <p:cNvPr id="420866" name="Rectangle 2"/>
            <p:cNvSpPr>
              <a:spLocks noChangeArrowheads="1"/>
            </p:cNvSpPr>
            <p:nvPr/>
          </p:nvSpPr>
          <p:spPr bwMode="auto">
            <a:xfrm>
              <a:off x="775" y="948"/>
              <a:ext cx="3503" cy="2499"/>
            </a:xfrm>
            <a:prstGeom prst="rect">
              <a:avLst/>
            </a:prstGeom>
            <a:solidFill>
              <a:srgbClr val="FFFFFF"/>
            </a:solidFill>
            <a:ln w="9525">
              <a:solidFill>
                <a:schemeClr val="tx1"/>
              </a:solidFill>
              <a:miter lim="800000"/>
              <a:headEnd/>
              <a:tailEnd/>
            </a:ln>
            <a:effectLst/>
          </p:spPr>
          <p:txBody>
            <a:bodyPr wrap="none" anchor="ctr"/>
            <a:lstStyle/>
            <a:p>
              <a:endParaRPr lang="en-US"/>
            </a:p>
          </p:txBody>
        </p:sp>
        <p:grpSp>
          <p:nvGrpSpPr>
            <p:cNvPr id="3" name="Group 79"/>
            <p:cNvGrpSpPr>
              <a:grpSpLocks/>
            </p:cNvGrpSpPr>
            <p:nvPr/>
          </p:nvGrpSpPr>
          <p:grpSpPr bwMode="auto">
            <a:xfrm>
              <a:off x="767" y="952"/>
              <a:ext cx="3518" cy="2523"/>
              <a:chOff x="767" y="952"/>
              <a:chExt cx="3518" cy="2523"/>
            </a:xfrm>
          </p:grpSpPr>
          <p:sp>
            <p:nvSpPr>
              <p:cNvPr id="420868" name="Rectangle 4"/>
              <p:cNvSpPr>
                <a:spLocks noChangeArrowheads="1"/>
              </p:cNvSpPr>
              <p:nvPr/>
            </p:nvSpPr>
            <p:spPr bwMode="auto">
              <a:xfrm>
                <a:off x="986" y="966"/>
                <a:ext cx="620" cy="290"/>
              </a:xfrm>
              <a:prstGeom prst="rect">
                <a:avLst/>
              </a:prstGeom>
              <a:noFill/>
              <a:ln w="9525">
                <a:noFill/>
                <a:miter lim="800000"/>
                <a:headEnd/>
                <a:tailEnd/>
              </a:ln>
            </p:spPr>
            <p:txBody>
              <a:bodyPr wrap="none" lIns="0" tIns="0" rIns="0" bIns="0">
                <a:spAutoFit/>
              </a:bodyPr>
              <a:lstStyle/>
              <a:p>
                <a:r>
                  <a:rPr lang="en-US" sz="3200" dirty="0">
                    <a:solidFill>
                      <a:srgbClr val="000000"/>
                    </a:solidFill>
                  </a:rPr>
                  <a:t>Month</a:t>
                </a:r>
                <a:endParaRPr lang="en-US" dirty="0"/>
              </a:p>
            </p:txBody>
          </p:sp>
          <p:sp>
            <p:nvSpPr>
              <p:cNvPr id="420869" name="Rectangle 5"/>
              <p:cNvSpPr>
                <a:spLocks noChangeArrowheads="1"/>
              </p:cNvSpPr>
              <p:nvPr/>
            </p:nvSpPr>
            <p:spPr bwMode="auto">
              <a:xfrm>
                <a:off x="1805" y="966"/>
                <a:ext cx="905"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Response</a:t>
                </a:r>
                <a:endParaRPr lang="en-US" dirty="0"/>
              </a:p>
            </p:txBody>
          </p:sp>
          <p:sp>
            <p:nvSpPr>
              <p:cNvPr id="420870" name="Rectangle 6"/>
              <p:cNvSpPr>
                <a:spLocks noChangeArrowheads="1"/>
              </p:cNvSpPr>
              <p:nvPr/>
            </p:nvSpPr>
            <p:spPr bwMode="auto">
              <a:xfrm>
                <a:off x="2158" y="1230"/>
                <a:ext cx="141"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Y</a:t>
                </a:r>
                <a:endParaRPr lang="en-US" dirty="0"/>
              </a:p>
            </p:txBody>
          </p:sp>
          <p:sp>
            <p:nvSpPr>
              <p:cNvPr id="420871" name="Rectangle 7"/>
              <p:cNvSpPr>
                <a:spLocks noChangeArrowheads="1"/>
              </p:cNvSpPr>
              <p:nvPr/>
            </p:nvSpPr>
            <p:spPr bwMode="auto">
              <a:xfrm>
                <a:off x="2285" y="1320"/>
                <a:ext cx="34" cy="190"/>
              </a:xfrm>
              <a:prstGeom prst="rect">
                <a:avLst/>
              </a:prstGeom>
              <a:noFill/>
              <a:ln w="9525">
                <a:noFill/>
                <a:miter lim="800000"/>
                <a:headEnd/>
                <a:tailEnd/>
              </a:ln>
            </p:spPr>
            <p:txBody>
              <a:bodyPr wrap="none" lIns="0" tIns="0" rIns="0" bIns="0">
                <a:spAutoFit/>
              </a:bodyPr>
              <a:lstStyle/>
              <a:p>
                <a:r>
                  <a:rPr lang="en-US" sz="2100" dirty="0" err="1">
                    <a:solidFill>
                      <a:srgbClr val="010000"/>
                    </a:solidFill>
                  </a:rPr>
                  <a:t>i</a:t>
                </a:r>
                <a:endParaRPr lang="en-US" dirty="0"/>
              </a:p>
            </p:txBody>
          </p:sp>
          <p:sp>
            <p:nvSpPr>
              <p:cNvPr id="420875" name="Rectangle 11"/>
              <p:cNvSpPr>
                <a:spLocks noChangeArrowheads="1"/>
              </p:cNvSpPr>
              <p:nvPr/>
            </p:nvSpPr>
            <p:spPr bwMode="auto">
              <a:xfrm>
                <a:off x="3079" y="952"/>
                <a:ext cx="969" cy="841"/>
              </a:xfrm>
              <a:prstGeom prst="rect">
                <a:avLst/>
              </a:prstGeom>
              <a:noFill/>
              <a:ln w="9525">
                <a:noFill/>
                <a:miter lim="800000"/>
                <a:headEnd/>
                <a:tailEnd/>
              </a:ln>
            </p:spPr>
            <p:txBody>
              <a:bodyPr lIns="0" tIns="0" rIns="0" bIns="0">
                <a:spAutoFit/>
              </a:bodyPr>
              <a:lstStyle/>
              <a:p>
                <a:pPr algn="ctr"/>
                <a:r>
                  <a:rPr lang="en-US" sz="3100" dirty="0">
                    <a:solidFill>
                      <a:srgbClr val="010000"/>
                    </a:solidFill>
                  </a:rPr>
                  <a:t>Weighted</a:t>
                </a:r>
              </a:p>
              <a:p>
                <a:pPr algn="ctr"/>
                <a:r>
                  <a:rPr lang="en-US" sz="3100" dirty="0">
                    <a:solidFill>
                      <a:srgbClr val="010000"/>
                    </a:solidFill>
                  </a:rPr>
                  <a:t>Moving Average</a:t>
                </a:r>
                <a:endParaRPr lang="en-US" dirty="0"/>
              </a:p>
            </p:txBody>
          </p:sp>
          <p:sp>
            <p:nvSpPr>
              <p:cNvPr id="420878" name="Line 14"/>
              <p:cNvSpPr>
                <a:spLocks noChangeShapeType="1"/>
              </p:cNvSpPr>
              <p:nvPr/>
            </p:nvSpPr>
            <p:spPr bwMode="auto">
              <a:xfrm>
                <a:off x="1619" y="964"/>
                <a:ext cx="1" cy="2483"/>
              </a:xfrm>
              <a:prstGeom prst="line">
                <a:avLst/>
              </a:prstGeom>
              <a:noFill/>
              <a:ln w="0">
                <a:solidFill>
                  <a:srgbClr val="000000"/>
                </a:solidFill>
                <a:round/>
                <a:headEnd/>
                <a:tailEnd/>
              </a:ln>
            </p:spPr>
            <p:txBody>
              <a:bodyPr/>
              <a:lstStyle/>
              <a:p>
                <a:endParaRPr lang="en-US"/>
              </a:p>
            </p:txBody>
          </p:sp>
          <p:sp>
            <p:nvSpPr>
              <p:cNvPr id="420879" name="Line 15"/>
              <p:cNvSpPr>
                <a:spLocks noChangeShapeType="1"/>
              </p:cNvSpPr>
              <p:nvPr/>
            </p:nvSpPr>
            <p:spPr bwMode="auto">
              <a:xfrm flipH="1">
                <a:off x="2838" y="964"/>
                <a:ext cx="5" cy="2483"/>
              </a:xfrm>
              <a:prstGeom prst="line">
                <a:avLst/>
              </a:prstGeom>
              <a:noFill/>
              <a:ln w="0">
                <a:solidFill>
                  <a:srgbClr val="000000"/>
                </a:solidFill>
                <a:round/>
                <a:headEnd/>
                <a:tailEnd/>
              </a:ln>
            </p:spPr>
            <p:txBody>
              <a:bodyPr/>
              <a:lstStyle/>
              <a:p>
                <a:endParaRPr lang="en-US"/>
              </a:p>
            </p:txBody>
          </p:sp>
          <p:sp>
            <p:nvSpPr>
              <p:cNvPr id="420880" name="Rectangle 16"/>
              <p:cNvSpPr>
                <a:spLocks noChangeArrowheads="1"/>
              </p:cNvSpPr>
              <p:nvPr/>
            </p:nvSpPr>
            <p:spPr bwMode="auto">
              <a:xfrm>
                <a:off x="1138" y="1768"/>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1</a:t>
                </a:r>
                <a:endParaRPr lang="en-US" dirty="0"/>
              </a:p>
            </p:txBody>
          </p:sp>
          <p:sp>
            <p:nvSpPr>
              <p:cNvPr id="420881" name="Rectangle 17"/>
              <p:cNvSpPr>
                <a:spLocks noChangeArrowheads="1"/>
              </p:cNvSpPr>
              <p:nvPr/>
            </p:nvSpPr>
            <p:spPr bwMode="auto">
              <a:xfrm>
                <a:off x="1955" y="1768"/>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4</a:t>
                </a:r>
                <a:endParaRPr lang="en-US" dirty="0"/>
              </a:p>
            </p:txBody>
          </p:sp>
          <p:sp>
            <p:nvSpPr>
              <p:cNvPr id="420882" name="Rectangle 18"/>
              <p:cNvSpPr>
                <a:spLocks noChangeArrowheads="1"/>
              </p:cNvSpPr>
              <p:nvPr/>
            </p:nvSpPr>
            <p:spPr bwMode="auto">
              <a:xfrm>
                <a:off x="3409" y="1760"/>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420884" name="Line 20"/>
              <p:cNvSpPr>
                <a:spLocks noChangeShapeType="1"/>
              </p:cNvSpPr>
              <p:nvPr/>
            </p:nvSpPr>
            <p:spPr bwMode="auto">
              <a:xfrm>
                <a:off x="783" y="1761"/>
                <a:ext cx="3502" cy="2"/>
              </a:xfrm>
              <a:prstGeom prst="line">
                <a:avLst/>
              </a:prstGeom>
              <a:noFill/>
              <a:ln w="0">
                <a:solidFill>
                  <a:srgbClr val="000000"/>
                </a:solidFill>
                <a:round/>
                <a:headEnd/>
                <a:tailEnd/>
              </a:ln>
            </p:spPr>
            <p:txBody>
              <a:bodyPr/>
              <a:lstStyle/>
              <a:p>
                <a:endParaRPr lang="en-US"/>
              </a:p>
            </p:txBody>
          </p:sp>
          <p:sp>
            <p:nvSpPr>
              <p:cNvPr id="420885" name="Rectangle 21"/>
              <p:cNvSpPr>
                <a:spLocks noChangeArrowheads="1"/>
              </p:cNvSpPr>
              <p:nvPr/>
            </p:nvSpPr>
            <p:spPr bwMode="auto">
              <a:xfrm>
                <a:off x="1138" y="2057"/>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2</a:t>
                </a:r>
                <a:endParaRPr lang="en-US" dirty="0"/>
              </a:p>
            </p:txBody>
          </p:sp>
          <p:sp>
            <p:nvSpPr>
              <p:cNvPr id="420886" name="Rectangle 22"/>
              <p:cNvSpPr>
                <a:spLocks noChangeArrowheads="1"/>
              </p:cNvSpPr>
              <p:nvPr/>
            </p:nvSpPr>
            <p:spPr bwMode="auto">
              <a:xfrm>
                <a:off x="1955" y="2057"/>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6</a:t>
                </a:r>
                <a:endParaRPr lang="en-US" dirty="0"/>
              </a:p>
            </p:txBody>
          </p:sp>
          <p:sp>
            <p:nvSpPr>
              <p:cNvPr id="420887" name="Rectangle 23"/>
              <p:cNvSpPr>
                <a:spLocks noChangeArrowheads="1"/>
              </p:cNvSpPr>
              <p:nvPr/>
            </p:nvSpPr>
            <p:spPr bwMode="auto">
              <a:xfrm>
                <a:off x="3409" y="2049"/>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420889" name="Rectangle 25"/>
              <p:cNvSpPr>
                <a:spLocks noChangeArrowheads="1"/>
              </p:cNvSpPr>
              <p:nvPr/>
            </p:nvSpPr>
            <p:spPr bwMode="auto">
              <a:xfrm>
                <a:off x="1138" y="2350"/>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3</a:t>
                </a:r>
                <a:endParaRPr lang="en-US" dirty="0"/>
              </a:p>
            </p:txBody>
          </p:sp>
          <p:sp>
            <p:nvSpPr>
              <p:cNvPr id="420891" name="Rectangle 27"/>
              <p:cNvSpPr>
                <a:spLocks noChangeArrowheads="1"/>
              </p:cNvSpPr>
              <p:nvPr/>
            </p:nvSpPr>
            <p:spPr bwMode="auto">
              <a:xfrm>
                <a:off x="1955" y="2350"/>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5</a:t>
                </a:r>
                <a:endParaRPr lang="en-US" dirty="0"/>
              </a:p>
            </p:txBody>
          </p:sp>
          <p:sp>
            <p:nvSpPr>
              <p:cNvPr id="420893" name="Rectangle 29"/>
              <p:cNvSpPr>
                <a:spLocks noChangeArrowheads="1"/>
              </p:cNvSpPr>
              <p:nvPr/>
            </p:nvSpPr>
            <p:spPr bwMode="auto">
              <a:xfrm>
                <a:off x="3409" y="2342"/>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420906" name="Rectangle 42"/>
              <p:cNvSpPr>
                <a:spLocks noChangeArrowheads="1"/>
              </p:cNvSpPr>
              <p:nvPr/>
            </p:nvSpPr>
            <p:spPr bwMode="auto">
              <a:xfrm>
                <a:off x="1138" y="2622"/>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4</a:t>
                </a:r>
                <a:endParaRPr lang="en-US" dirty="0"/>
              </a:p>
            </p:txBody>
          </p:sp>
          <p:sp>
            <p:nvSpPr>
              <p:cNvPr id="420909" name="Rectangle 45"/>
              <p:cNvSpPr>
                <a:spLocks noChangeArrowheads="1"/>
              </p:cNvSpPr>
              <p:nvPr/>
            </p:nvSpPr>
            <p:spPr bwMode="auto">
              <a:xfrm>
                <a:off x="2954" y="2614"/>
                <a:ext cx="119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31/6 = 5.167</a:t>
                </a:r>
                <a:endParaRPr lang="en-US" dirty="0"/>
              </a:p>
            </p:txBody>
          </p:sp>
          <p:sp>
            <p:nvSpPr>
              <p:cNvPr id="420910" name="Rectangle 46"/>
              <p:cNvSpPr>
                <a:spLocks noChangeArrowheads="1"/>
              </p:cNvSpPr>
              <p:nvPr/>
            </p:nvSpPr>
            <p:spPr bwMode="auto">
              <a:xfrm>
                <a:off x="1138" y="2898"/>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5</a:t>
                </a:r>
                <a:endParaRPr lang="en-US" dirty="0"/>
              </a:p>
            </p:txBody>
          </p:sp>
          <p:sp>
            <p:nvSpPr>
              <p:cNvPr id="420923" name="Rectangle 59"/>
              <p:cNvSpPr>
                <a:spLocks noChangeArrowheads="1"/>
              </p:cNvSpPr>
              <p:nvPr/>
            </p:nvSpPr>
            <p:spPr bwMode="auto">
              <a:xfrm>
                <a:off x="1138" y="3169"/>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6</a:t>
                </a:r>
                <a:endParaRPr lang="en-US" dirty="0"/>
              </a:p>
            </p:txBody>
          </p:sp>
          <p:sp>
            <p:nvSpPr>
              <p:cNvPr id="420924" name="Rectangle 60"/>
              <p:cNvSpPr>
                <a:spLocks noChangeArrowheads="1"/>
              </p:cNvSpPr>
              <p:nvPr/>
            </p:nvSpPr>
            <p:spPr bwMode="auto">
              <a:xfrm>
                <a:off x="1934" y="3185"/>
                <a:ext cx="7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a:t>
                </a:r>
                <a:endParaRPr lang="en-US" dirty="0"/>
              </a:p>
            </p:txBody>
          </p:sp>
          <p:sp>
            <p:nvSpPr>
              <p:cNvPr id="420927" name="Freeform 63"/>
              <p:cNvSpPr>
                <a:spLocks/>
              </p:cNvSpPr>
              <p:nvPr/>
            </p:nvSpPr>
            <p:spPr bwMode="auto">
              <a:xfrm>
                <a:off x="2112" y="1858"/>
                <a:ext cx="65" cy="706"/>
              </a:xfrm>
              <a:custGeom>
                <a:avLst/>
                <a:gdLst/>
                <a:ahLst/>
                <a:cxnLst>
                  <a:cxn ang="0">
                    <a:pos x="0" y="17"/>
                  </a:cxn>
                  <a:cxn ang="0">
                    <a:pos x="6" y="10"/>
                  </a:cxn>
                  <a:cxn ang="0">
                    <a:pos x="6" y="17"/>
                  </a:cxn>
                  <a:cxn ang="0">
                    <a:pos x="15" y="31"/>
                  </a:cxn>
                  <a:cxn ang="0">
                    <a:pos x="12" y="25"/>
                  </a:cxn>
                  <a:cxn ang="0">
                    <a:pos x="21" y="65"/>
                  </a:cxn>
                  <a:cxn ang="0">
                    <a:pos x="23" y="318"/>
                  </a:cxn>
                  <a:cxn ang="0">
                    <a:pos x="33" y="341"/>
                  </a:cxn>
                  <a:cxn ang="0">
                    <a:pos x="40" y="354"/>
                  </a:cxn>
                  <a:cxn ang="0">
                    <a:pos x="52" y="360"/>
                  </a:cxn>
                  <a:cxn ang="0">
                    <a:pos x="58" y="352"/>
                  </a:cxn>
                  <a:cxn ang="0">
                    <a:pos x="52" y="347"/>
                  </a:cxn>
                  <a:cxn ang="0">
                    <a:pos x="52" y="358"/>
                  </a:cxn>
                  <a:cxn ang="0">
                    <a:pos x="52" y="345"/>
                  </a:cxn>
                  <a:cxn ang="0">
                    <a:pos x="40" y="350"/>
                  </a:cxn>
                  <a:cxn ang="0">
                    <a:pos x="33" y="364"/>
                  </a:cxn>
                  <a:cxn ang="0">
                    <a:pos x="23" y="387"/>
                  </a:cxn>
                  <a:cxn ang="0">
                    <a:pos x="21" y="639"/>
                  </a:cxn>
                  <a:cxn ang="0">
                    <a:pos x="12" y="680"/>
                  </a:cxn>
                  <a:cxn ang="0">
                    <a:pos x="15" y="674"/>
                  </a:cxn>
                  <a:cxn ang="0">
                    <a:pos x="6" y="687"/>
                  </a:cxn>
                  <a:cxn ang="0">
                    <a:pos x="6" y="695"/>
                  </a:cxn>
                  <a:cxn ang="0">
                    <a:pos x="0" y="689"/>
                  </a:cxn>
                  <a:cxn ang="0">
                    <a:pos x="6" y="705"/>
                  </a:cxn>
                  <a:cxn ang="0">
                    <a:pos x="17" y="699"/>
                  </a:cxn>
                  <a:cxn ang="0">
                    <a:pos x="27" y="685"/>
                  </a:cxn>
                  <a:cxn ang="0">
                    <a:pos x="29" y="680"/>
                  </a:cxn>
                  <a:cxn ang="0">
                    <a:pos x="38" y="639"/>
                  </a:cxn>
                  <a:cxn ang="0">
                    <a:pos x="40" y="387"/>
                  </a:cxn>
                  <a:cxn ang="0">
                    <a:pos x="38" y="370"/>
                  </a:cxn>
                  <a:cxn ang="0">
                    <a:pos x="48" y="368"/>
                  </a:cxn>
                  <a:cxn ang="0">
                    <a:pos x="58" y="360"/>
                  </a:cxn>
                  <a:cxn ang="0">
                    <a:pos x="52" y="362"/>
                  </a:cxn>
                  <a:cxn ang="0">
                    <a:pos x="58" y="360"/>
                  </a:cxn>
                  <a:cxn ang="0">
                    <a:pos x="65" y="352"/>
                  </a:cxn>
                  <a:cxn ang="0">
                    <a:pos x="58" y="345"/>
                  </a:cxn>
                  <a:cxn ang="0">
                    <a:pos x="52" y="350"/>
                  </a:cxn>
                  <a:cxn ang="0">
                    <a:pos x="52" y="343"/>
                  </a:cxn>
                  <a:cxn ang="0">
                    <a:pos x="44" y="329"/>
                  </a:cxn>
                  <a:cxn ang="0">
                    <a:pos x="46" y="335"/>
                  </a:cxn>
                  <a:cxn ang="0">
                    <a:pos x="38" y="295"/>
                  </a:cxn>
                  <a:cxn ang="0">
                    <a:pos x="35" y="42"/>
                  </a:cxn>
                  <a:cxn ang="0">
                    <a:pos x="27" y="19"/>
                  </a:cxn>
                  <a:cxn ang="0">
                    <a:pos x="17" y="6"/>
                  </a:cxn>
                  <a:cxn ang="0">
                    <a:pos x="6" y="0"/>
                  </a:cxn>
                </a:cxnLst>
                <a:rect l="0" t="0" r="r" b="b"/>
                <a:pathLst>
                  <a:path w="65" h="706">
                    <a:moveTo>
                      <a:pt x="0" y="0"/>
                    </a:moveTo>
                    <a:lnTo>
                      <a:pt x="0" y="17"/>
                    </a:lnTo>
                    <a:lnTo>
                      <a:pt x="6" y="17"/>
                    </a:lnTo>
                    <a:lnTo>
                      <a:pt x="6" y="10"/>
                    </a:lnTo>
                    <a:lnTo>
                      <a:pt x="0" y="15"/>
                    </a:lnTo>
                    <a:lnTo>
                      <a:pt x="6" y="17"/>
                    </a:lnTo>
                    <a:lnTo>
                      <a:pt x="10" y="23"/>
                    </a:lnTo>
                    <a:lnTo>
                      <a:pt x="15" y="31"/>
                    </a:lnTo>
                    <a:lnTo>
                      <a:pt x="21" y="25"/>
                    </a:lnTo>
                    <a:lnTo>
                      <a:pt x="12" y="25"/>
                    </a:lnTo>
                    <a:lnTo>
                      <a:pt x="17" y="42"/>
                    </a:lnTo>
                    <a:lnTo>
                      <a:pt x="21" y="65"/>
                    </a:lnTo>
                    <a:lnTo>
                      <a:pt x="21" y="295"/>
                    </a:lnTo>
                    <a:lnTo>
                      <a:pt x="23" y="318"/>
                    </a:lnTo>
                    <a:lnTo>
                      <a:pt x="29" y="335"/>
                    </a:lnTo>
                    <a:lnTo>
                      <a:pt x="33" y="341"/>
                    </a:lnTo>
                    <a:lnTo>
                      <a:pt x="36" y="349"/>
                    </a:lnTo>
                    <a:lnTo>
                      <a:pt x="40" y="354"/>
                    </a:lnTo>
                    <a:lnTo>
                      <a:pt x="46" y="356"/>
                    </a:lnTo>
                    <a:lnTo>
                      <a:pt x="52" y="360"/>
                    </a:lnTo>
                    <a:lnTo>
                      <a:pt x="58" y="362"/>
                    </a:lnTo>
                    <a:lnTo>
                      <a:pt x="58" y="352"/>
                    </a:lnTo>
                    <a:lnTo>
                      <a:pt x="58" y="345"/>
                    </a:lnTo>
                    <a:lnTo>
                      <a:pt x="52" y="347"/>
                    </a:lnTo>
                    <a:lnTo>
                      <a:pt x="50" y="352"/>
                    </a:lnTo>
                    <a:lnTo>
                      <a:pt x="52" y="358"/>
                    </a:lnTo>
                    <a:lnTo>
                      <a:pt x="58" y="345"/>
                    </a:lnTo>
                    <a:lnTo>
                      <a:pt x="52" y="345"/>
                    </a:lnTo>
                    <a:lnTo>
                      <a:pt x="46" y="349"/>
                    </a:lnTo>
                    <a:lnTo>
                      <a:pt x="40" y="350"/>
                    </a:lnTo>
                    <a:lnTo>
                      <a:pt x="36" y="356"/>
                    </a:lnTo>
                    <a:lnTo>
                      <a:pt x="33" y="364"/>
                    </a:lnTo>
                    <a:lnTo>
                      <a:pt x="29" y="370"/>
                    </a:lnTo>
                    <a:lnTo>
                      <a:pt x="23" y="387"/>
                    </a:lnTo>
                    <a:lnTo>
                      <a:pt x="21" y="410"/>
                    </a:lnTo>
                    <a:lnTo>
                      <a:pt x="21" y="639"/>
                    </a:lnTo>
                    <a:lnTo>
                      <a:pt x="17" y="662"/>
                    </a:lnTo>
                    <a:lnTo>
                      <a:pt x="12" y="680"/>
                    </a:lnTo>
                    <a:lnTo>
                      <a:pt x="21" y="680"/>
                    </a:lnTo>
                    <a:lnTo>
                      <a:pt x="15" y="674"/>
                    </a:lnTo>
                    <a:lnTo>
                      <a:pt x="10" y="682"/>
                    </a:lnTo>
                    <a:lnTo>
                      <a:pt x="6" y="687"/>
                    </a:lnTo>
                    <a:lnTo>
                      <a:pt x="0" y="689"/>
                    </a:lnTo>
                    <a:lnTo>
                      <a:pt x="6" y="695"/>
                    </a:lnTo>
                    <a:lnTo>
                      <a:pt x="6" y="687"/>
                    </a:lnTo>
                    <a:lnTo>
                      <a:pt x="0" y="689"/>
                    </a:lnTo>
                    <a:lnTo>
                      <a:pt x="0" y="706"/>
                    </a:lnTo>
                    <a:lnTo>
                      <a:pt x="6" y="705"/>
                    </a:lnTo>
                    <a:lnTo>
                      <a:pt x="12" y="701"/>
                    </a:lnTo>
                    <a:lnTo>
                      <a:pt x="17" y="699"/>
                    </a:lnTo>
                    <a:lnTo>
                      <a:pt x="21" y="693"/>
                    </a:lnTo>
                    <a:lnTo>
                      <a:pt x="27" y="685"/>
                    </a:lnTo>
                    <a:lnTo>
                      <a:pt x="29" y="680"/>
                    </a:lnTo>
                    <a:lnTo>
                      <a:pt x="29" y="680"/>
                    </a:lnTo>
                    <a:lnTo>
                      <a:pt x="35" y="662"/>
                    </a:lnTo>
                    <a:lnTo>
                      <a:pt x="38" y="639"/>
                    </a:lnTo>
                    <a:lnTo>
                      <a:pt x="38" y="410"/>
                    </a:lnTo>
                    <a:lnTo>
                      <a:pt x="40" y="387"/>
                    </a:lnTo>
                    <a:lnTo>
                      <a:pt x="46" y="370"/>
                    </a:lnTo>
                    <a:lnTo>
                      <a:pt x="38" y="370"/>
                    </a:lnTo>
                    <a:lnTo>
                      <a:pt x="44" y="375"/>
                    </a:lnTo>
                    <a:lnTo>
                      <a:pt x="48" y="368"/>
                    </a:lnTo>
                    <a:lnTo>
                      <a:pt x="52" y="362"/>
                    </a:lnTo>
                    <a:lnTo>
                      <a:pt x="58" y="360"/>
                    </a:lnTo>
                    <a:lnTo>
                      <a:pt x="52" y="354"/>
                    </a:lnTo>
                    <a:lnTo>
                      <a:pt x="52" y="362"/>
                    </a:lnTo>
                    <a:lnTo>
                      <a:pt x="58" y="362"/>
                    </a:lnTo>
                    <a:lnTo>
                      <a:pt x="58" y="360"/>
                    </a:lnTo>
                    <a:lnTo>
                      <a:pt x="63" y="358"/>
                    </a:lnTo>
                    <a:lnTo>
                      <a:pt x="65" y="352"/>
                    </a:lnTo>
                    <a:lnTo>
                      <a:pt x="63" y="347"/>
                    </a:lnTo>
                    <a:lnTo>
                      <a:pt x="58" y="345"/>
                    </a:lnTo>
                    <a:lnTo>
                      <a:pt x="52" y="343"/>
                    </a:lnTo>
                    <a:lnTo>
                      <a:pt x="52" y="350"/>
                    </a:lnTo>
                    <a:lnTo>
                      <a:pt x="58" y="345"/>
                    </a:lnTo>
                    <a:lnTo>
                      <a:pt x="52" y="343"/>
                    </a:lnTo>
                    <a:lnTo>
                      <a:pt x="48" y="337"/>
                    </a:lnTo>
                    <a:lnTo>
                      <a:pt x="44" y="329"/>
                    </a:lnTo>
                    <a:lnTo>
                      <a:pt x="38" y="335"/>
                    </a:lnTo>
                    <a:lnTo>
                      <a:pt x="46" y="335"/>
                    </a:lnTo>
                    <a:lnTo>
                      <a:pt x="40" y="318"/>
                    </a:lnTo>
                    <a:lnTo>
                      <a:pt x="38" y="295"/>
                    </a:lnTo>
                    <a:lnTo>
                      <a:pt x="38" y="65"/>
                    </a:lnTo>
                    <a:lnTo>
                      <a:pt x="35" y="42"/>
                    </a:lnTo>
                    <a:lnTo>
                      <a:pt x="29" y="25"/>
                    </a:lnTo>
                    <a:lnTo>
                      <a:pt x="27" y="19"/>
                    </a:lnTo>
                    <a:lnTo>
                      <a:pt x="21" y="12"/>
                    </a:lnTo>
                    <a:lnTo>
                      <a:pt x="17" y="6"/>
                    </a:lnTo>
                    <a:lnTo>
                      <a:pt x="12" y="4"/>
                    </a:lnTo>
                    <a:lnTo>
                      <a:pt x="6" y="0"/>
                    </a:lnTo>
                    <a:lnTo>
                      <a:pt x="0" y="0"/>
                    </a:lnTo>
                    <a:close/>
                  </a:path>
                </a:pathLst>
              </a:custGeom>
              <a:solidFill>
                <a:srgbClr val="000000"/>
              </a:solidFill>
              <a:ln w="9525">
                <a:noFill/>
                <a:round/>
                <a:headEnd/>
                <a:tailEnd/>
              </a:ln>
            </p:spPr>
            <p:txBody>
              <a:bodyPr/>
              <a:lstStyle/>
              <a:p>
                <a:endParaRPr lang="en-US"/>
              </a:p>
            </p:txBody>
          </p:sp>
          <p:sp>
            <p:nvSpPr>
              <p:cNvPr id="420930" name="Freeform 66"/>
              <p:cNvSpPr>
                <a:spLocks/>
              </p:cNvSpPr>
              <p:nvPr/>
            </p:nvSpPr>
            <p:spPr bwMode="auto">
              <a:xfrm>
                <a:off x="2241" y="2210"/>
                <a:ext cx="638" cy="540"/>
              </a:xfrm>
              <a:custGeom>
                <a:avLst/>
                <a:gdLst/>
                <a:ahLst/>
                <a:cxnLst>
                  <a:cxn ang="0">
                    <a:pos x="0" y="0"/>
                  </a:cxn>
                  <a:cxn ang="0">
                    <a:pos x="349" y="122"/>
                  </a:cxn>
                  <a:cxn ang="0">
                    <a:pos x="235" y="426"/>
                  </a:cxn>
                  <a:cxn ang="0">
                    <a:pos x="638" y="540"/>
                  </a:cxn>
                </a:cxnLst>
                <a:rect l="0" t="0" r="r" b="b"/>
                <a:pathLst>
                  <a:path w="638" h="540">
                    <a:moveTo>
                      <a:pt x="0" y="0"/>
                    </a:moveTo>
                    <a:cubicBezTo>
                      <a:pt x="58" y="20"/>
                      <a:pt x="310" y="51"/>
                      <a:pt x="349" y="122"/>
                    </a:cubicBezTo>
                    <a:cubicBezTo>
                      <a:pt x="388" y="193"/>
                      <a:pt x="187" y="356"/>
                      <a:pt x="235" y="426"/>
                    </a:cubicBezTo>
                    <a:cubicBezTo>
                      <a:pt x="283" y="496"/>
                      <a:pt x="554" y="516"/>
                      <a:pt x="638" y="540"/>
                    </a:cubicBezTo>
                  </a:path>
                </a:pathLst>
              </a:custGeom>
              <a:noFill/>
              <a:ln w="31750" cmpd="sng">
                <a:solidFill>
                  <a:schemeClr val="tx1"/>
                </a:solidFill>
                <a:round/>
                <a:headEnd type="none" w="med" len="med"/>
                <a:tailEnd type="triangle" w="med" len="med"/>
              </a:ln>
              <a:effectLst/>
            </p:spPr>
            <p:txBody>
              <a:bodyPr wrap="none" anchor="ctr"/>
              <a:lstStyle/>
              <a:p>
                <a:endParaRPr lang="en-US"/>
              </a:p>
            </p:txBody>
          </p:sp>
          <p:sp>
            <p:nvSpPr>
              <p:cNvPr id="420932" name="Line 68"/>
              <p:cNvSpPr>
                <a:spLocks noChangeShapeType="1"/>
              </p:cNvSpPr>
              <p:nvPr/>
            </p:nvSpPr>
            <p:spPr bwMode="auto">
              <a:xfrm>
                <a:off x="780" y="2047"/>
                <a:ext cx="3495" cy="2"/>
              </a:xfrm>
              <a:prstGeom prst="line">
                <a:avLst/>
              </a:prstGeom>
              <a:noFill/>
              <a:ln w="0">
                <a:solidFill>
                  <a:srgbClr val="000000"/>
                </a:solidFill>
                <a:round/>
                <a:headEnd/>
                <a:tailEnd/>
              </a:ln>
            </p:spPr>
            <p:txBody>
              <a:bodyPr/>
              <a:lstStyle/>
              <a:p>
                <a:endParaRPr lang="en-US"/>
              </a:p>
            </p:txBody>
          </p:sp>
          <p:sp>
            <p:nvSpPr>
              <p:cNvPr id="420933" name="Line 69"/>
              <p:cNvSpPr>
                <a:spLocks noChangeShapeType="1"/>
              </p:cNvSpPr>
              <p:nvPr/>
            </p:nvSpPr>
            <p:spPr bwMode="auto">
              <a:xfrm>
                <a:off x="785" y="2348"/>
                <a:ext cx="3487" cy="2"/>
              </a:xfrm>
              <a:prstGeom prst="line">
                <a:avLst/>
              </a:prstGeom>
              <a:noFill/>
              <a:ln w="0">
                <a:solidFill>
                  <a:srgbClr val="000000"/>
                </a:solidFill>
                <a:round/>
                <a:headEnd/>
                <a:tailEnd/>
              </a:ln>
            </p:spPr>
            <p:txBody>
              <a:bodyPr/>
              <a:lstStyle/>
              <a:p>
                <a:endParaRPr lang="en-US"/>
              </a:p>
            </p:txBody>
          </p:sp>
          <p:sp>
            <p:nvSpPr>
              <p:cNvPr id="420934" name="Line 70"/>
              <p:cNvSpPr>
                <a:spLocks noChangeShapeType="1"/>
              </p:cNvSpPr>
              <p:nvPr/>
            </p:nvSpPr>
            <p:spPr bwMode="auto">
              <a:xfrm>
                <a:off x="767" y="2611"/>
                <a:ext cx="3510" cy="2"/>
              </a:xfrm>
              <a:prstGeom prst="line">
                <a:avLst/>
              </a:prstGeom>
              <a:noFill/>
              <a:ln w="0">
                <a:solidFill>
                  <a:srgbClr val="000000"/>
                </a:solidFill>
                <a:round/>
                <a:headEnd/>
                <a:tailEnd/>
              </a:ln>
            </p:spPr>
            <p:txBody>
              <a:bodyPr/>
              <a:lstStyle/>
              <a:p>
                <a:endParaRPr lang="en-US"/>
              </a:p>
            </p:txBody>
          </p:sp>
          <p:sp>
            <p:nvSpPr>
              <p:cNvPr id="420935" name="Line 71"/>
              <p:cNvSpPr>
                <a:spLocks noChangeShapeType="1"/>
              </p:cNvSpPr>
              <p:nvPr/>
            </p:nvSpPr>
            <p:spPr bwMode="auto">
              <a:xfrm flipV="1">
                <a:off x="780" y="2884"/>
                <a:ext cx="3502" cy="13"/>
              </a:xfrm>
              <a:prstGeom prst="line">
                <a:avLst/>
              </a:prstGeom>
              <a:noFill/>
              <a:ln w="0">
                <a:solidFill>
                  <a:srgbClr val="000000"/>
                </a:solidFill>
                <a:round/>
                <a:headEnd/>
                <a:tailEnd/>
              </a:ln>
            </p:spPr>
            <p:txBody>
              <a:bodyPr/>
              <a:lstStyle/>
              <a:p>
                <a:endParaRPr lang="en-US"/>
              </a:p>
            </p:txBody>
          </p:sp>
          <p:sp>
            <p:nvSpPr>
              <p:cNvPr id="420936" name="Line 72"/>
              <p:cNvSpPr>
                <a:spLocks noChangeShapeType="1"/>
              </p:cNvSpPr>
              <p:nvPr/>
            </p:nvSpPr>
            <p:spPr bwMode="auto">
              <a:xfrm>
                <a:off x="769" y="3160"/>
                <a:ext cx="3503" cy="2"/>
              </a:xfrm>
              <a:prstGeom prst="line">
                <a:avLst/>
              </a:prstGeom>
              <a:noFill/>
              <a:ln w="0">
                <a:solidFill>
                  <a:srgbClr val="000000"/>
                </a:solidFill>
                <a:round/>
                <a:headEnd/>
                <a:tailEnd/>
              </a:ln>
            </p:spPr>
            <p:txBody>
              <a:bodyPr/>
              <a:lstStyle/>
              <a:p>
                <a:endParaRPr lang="en-US"/>
              </a:p>
            </p:txBody>
          </p:sp>
        </p:grpSp>
      </p:grpSp>
      <p:sp>
        <p:nvSpPr>
          <p:cNvPr id="420941" name="Rectangle 77"/>
          <p:cNvSpPr>
            <a:spLocks noChangeArrowheads="1"/>
          </p:cNvSpPr>
          <p:nvPr/>
        </p:nvSpPr>
        <p:spPr bwMode="auto">
          <a:xfrm>
            <a:off x="3420182" y="4947899"/>
            <a:ext cx="136256" cy="492443"/>
          </a:xfrm>
          <a:prstGeom prst="rect">
            <a:avLst/>
          </a:prstGeom>
          <a:noFill/>
          <a:ln w="9525">
            <a:noFill/>
            <a:miter lim="800000"/>
            <a:headEnd/>
            <a:tailEnd/>
          </a:ln>
        </p:spPr>
        <p:txBody>
          <a:bodyPr wrap="none" lIns="0" tIns="0" rIns="0" bIns="0">
            <a:spAutoFit/>
          </a:bodyPr>
          <a:lstStyle/>
          <a:p>
            <a:r>
              <a:rPr lang="en-US" sz="3200" dirty="0">
                <a:solidFill>
                  <a:srgbClr val="010000"/>
                </a:solidFill>
              </a:rPr>
              <a:t>?</a:t>
            </a:r>
            <a:endParaRPr lang="en-US" dirty="0"/>
          </a:p>
        </p:txBody>
      </p:sp>
      <p:sp>
        <p:nvSpPr>
          <p:cNvPr id="420942" name="Rectangle 78"/>
          <p:cNvSpPr>
            <a:spLocks noChangeArrowheads="1"/>
          </p:cNvSpPr>
          <p:nvPr/>
        </p:nvSpPr>
        <p:spPr bwMode="auto">
          <a:xfrm>
            <a:off x="3427237" y="4478452"/>
            <a:ext cx="136256" cy="492443"/>
          </a:xfrm>
          <a:prstGeom prst="rect">
            <a:avLst/>
          </a:prstGeom>
          <a:noFill/>
          <a:ln w="9525">
            <a:noFill/>
            <a:miter lim="800000"/>
            <a:headEnd/>
            <a:tailEnd/>
          </a:ln>
        </p:spPr>
        <p:txBody>
          <a:bodyPr wrap="none" lIns="0" tIns="0" rIns="0" bIns="0">
            <a:spAutoFit/>
          </a:bodyPr>
          <a:lstStyle/>
          <a:p>
            <a:r>
              <a:rPr lang="en-US" sz="3200" dirty="0">
                <a:solidFill>
                  <a:srgbClr val="010000"/>
                </a:solidFill>
              </a:rPr>
              <a:t>?</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2"/>
          <p:cNvSpPr>
            <a:spLocks noGrp="1"/>
          </p:cNvSpPr>
          <p:nvPr>
            <p:ph type="sldNum" sz="quarter" idx="10"/>
          </p:nvPr>
        </p:nvSpPr>
        <p:spPr/>
        <p:txBody>
          <a:bodyPr lIns="100008" tIns="50004" rIns="100008" bIns="50004"/>
          <a:lstStyle/>
          <a:p>
            <a:r>
              <a:rPr lang="en-US" dirty="0"/>
              <a:t>4-</a:t>
            </a:r>
            <a:fld id="{42F15691-B44E-455A-93A8-1D823B126D9D}" type="slidenum">
              <a:rPr lang="en-US"/>
              <a:pPr/>
              <a:t>29</a:t>
            </a:fld>
            <a:endParaRPr lang="en-US" sz="1400" dirty="0"/>
          </a:p>
        </p:txBody>
      </p:sp>
      <p:sp>
        <p:nvSpPr>
          <p:cNvPr id="432130" name="Rectangle 2"/>
          <p:cNvSpPr>
            <a:spLocks noGrp="1" noChangeArrowheads="1"/>
          </p:cNvSpPr>
          <p:nvPr>
            <p:ph type="title"/>
          </p:nvPr>
        </p:nvSpPr>
        <p:spPr/>
        <p:txBody>
          <a:bodyPr lIns="100008" tIns="50004" rIns="100008" bIns="50004">
            <a:noAutofit/>
          </a:bodyPr>
          <a:lstStyle/>
          <a:p>
            <a:pPr algn="ctr"/>
            <a:r>
              <a:rPr lang="en-US" sz="4000" dirty="0">
                <a:latin typeface="Cambria" pitchFamily="18" charset="0"/>
              </a:rPr>
              <a:t>Weighted Moving Average: 3/6, 2/6, 1/6</a:t>
            </a:r>
          </a:p>
        </p:txBody>
      </p:sp>
      <p:sp>
        <p:nvSpPr>
          <p:cNvPr id="432132" name="Rectangle 4"/>
          <p:cNvSpPr>
            <a:spLocks noChangeArrowheads="1"/>
          </p:cNvSpPr>
          <p:nvPr/>
        </p:nvSpPr>
        <p:spPr bwMode="auto">
          <a:xfrm>
            <a:off x="2210154" y="4304961"/>
            <a:ext cx="2148417" cy="3402"/>
          </a:xfrm>
          <a:prstGeom prst="rect">
            <a:avLst/>
          </a:prstGeom>
          <a:solidFill>
            <a:srgbClr val="FFFFFF"/>
          </a:solidFill>
          <a:ln w="9525">
            <a:noFill/>
            <a:miter lim="800000"/>
            <a:headEnd/>
            <a:tailEnd/>
          </a:ln>
        </p:spPr>
        <p:txBody>
          <a:bodyPr lIns="100008" tIns="50004" rIns="100008" bIns="50004"/>
          <a:lstStyle/>
          <a:p>
            <a:endParaRPr lang="en-US"/>
          </a:p>
        </p:txBody>
      </p:sp>
      <p:sp>
        <p:nvSpPr>
          <p:cNvPr id="432133" name="Rectangle 5"/>
          <p:cNvSpPr>
            <a:spLocks noChangeArrowheads="1"/>
          </p:cNvSpPr>
          <p:nvPr/>
        </p:nvSpPr>
        <p:spPr bwMode="auto">
          <a:xfrm>
            <a:off x="4369154" y="4304961"/>
            <a:ext cx="1825624" cy="3402"/>
          </a:xfrm>
          <a:prstGeom prst="rect">
            <a:avLst/>
          </a:prstGeom>
          <a:solidFill>
            <a:srgbClr val="FFFFFF"/>
          </a:solidFill>
          <a:ln w="9525">
            <a:noFill/>
            <a:miter lim="800000"/>
            <a:headEnd/>
            <a:tailEnd/>
          </a:ln>
        </p:spPr>
        <p:txBody>
          <a:bodyPr lIns="100008" tIns="50004" rIns="100008" bIns="50004"/>
          <a:lstStyle/>
          <a:p>
            <a:endParaRPr lang="en-US"/>
          </a:p>
        </p:txBody>
      </p:sp>
      <p:sp>
        <p:nvSpPr>
          <p:cNvPr id="432134" name="Rectangle 6"/>
          <p:cNvSpPr>
            <a:spLocks noChangeArrowheads="1"/>
          </p:cNvSpPr>
          <p:nvPr/>
        </p:nvSpPr>
        <p:spPr bwMode="auto">
          <a:xfrm>
            <a:off x="6205361" y="4304961"/>
            <a:ext cx="2203098" cy="3402"/>
          </a:xfrm>
          <a:prstGeom prst="rect">
            <a:avLst/>
          </a:prstGeom>
          <a:solidFill>
            <a:srgbClr val="FFFFFF"/>
          </a:solidFill>
          <a:ln w="9525">
            <a:noFill/>
            <a:miter lim="800000"/>
            <a:headEnd/>
            <a:tailEnd/>
          </a:ln>
        </p:spPr>
        <p:txBody>
          <a:bodyPr lIns="100008" tIns="50004" rIns="100008" bIns="50004"/>
          <a:lstStyle/>
          <a:p>
            <a:endParaRPr lang="en-US"/>
          </a:p>
        </p:txBody>
      </p:sp>
      <p:sp>
        <p:nvSpPr>
          <p:cNvPr id="432137" name="Rectangle 9"/>
          <p:cNvSpPr>
            <a:spLocks noChangeArrowheads="1"/>
          </p:cNvSpPr>
          <p:nvPr/>
        </p:nvSpPr>
        <p:spPr bwMode="auto">
          <a:xfrm>
            <a:off x="8408459" y="3845720"/>
            <a:ext cx="29986"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32140" name="Rectangle 12"/>
          <p:cNvSpPr>
            <a:spLocks noChangeArrowheads="1"/>
          </p:cNvSpPr>
          <p:nvPr/>
        </p:nvSpPr>
        <p:spPr bwMode="auto">
          <a:xfrm>
            <a:off x="2199571" y="4774408"/>
            <a:ext cx="10583"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32141" name="Rectangle 13"/>
          <p:cNvSpPr>
            <a:spLocks noChangeArrowheads="1"/>
          </p:cNvSpPr>
          <p:nvPr/>
        </p:nvSpPr>
        <p:spPr bwMode="auto">
          <a:xfrm>
            <a:off x="2210154" y="4774408"/>
            <a:ext cx="2148417" cy="10205"/>
          </a:xfrm>
          <a:prstGeom prst="rect">
            <a:avLst/>
          </a:prstGeom>
          <a:solidFill>
            <a:srgbClr val="000000"/>
          </a:solidFill>
          <a:ln w="9525">
            <a:noFill/>
            <a:miter lim="800000"/>
            <a:headEnd/>
            <a:tailEnd/>
          </a:ln>
        </p:spPr>
        <p:txBody>
          <a:bodyPr lIns="100008" tIns="50004" rIns="100008" bIns="50004"/>
          <a:lstStyle/>
          <a:p>
            <a:endParaRPr lang="en-US"/>
          </a:p>
        </p:txBody>
      </p:sp>
      <p:sp>
        <p:nvSpPr>
          <p:cNvPr id="432142" name="Rectangle 14"/>
          <p:cNvSpPr>
            <a:spLocks noChangeArrowheads="1"/>
          </p:cNvSpPr>
          <p:nvPr/>
        </p:nvSpPr>
        <p:spPr bwMode="auto">
          <a:xfrm>
            <a:off x="8408459" y="4774408"/>
            <a:ext cx="29986" cy="10205"/>
          </a:xfrm>
          <a:prstGeom prst="rect">
            <a:avLst/>
          </a:prstGeom>
          <a:solidFill>
            <a:srgbClr val="000000"/>
          </a:solidFill>
          <a:ln w="9525">
            <a:noFill/>
            <a:miter lim="800000"/>
            <a:headEnd/>
            <a:tailEnd/>
          </a:ln>
        </p:spPr>
        <p:txBody>
          <a:bodyPr lIns="100008" tIns="50004" rIns="100008" bIns="50004"/>
          <a:lstStyle/>
          <a:p>
            <a:endParaRPr lang="en-US"/>
          </a:p>
        </p:txBody>
      </p:sp>
      <p:grpSp>
        <p:nvGrpSpPr>
          <p:cNvPr id="2" name="Group 56"/>
          <p:cNvGrpSpPr>
            <a:grpSpLocks/>
          </p:cNvGrpSpPr>
          <p:nvPr/>
        </p:nvGrpSpPr>
        <p:grpSpPr bwMode="auto">
          <a:xfrm>
            <a:off x="1352904" y="1612447"/>
            <a:ext cx="6207124" cy="4298157"/>
            <a:chOff x="767" y="948"/>
            <a:chExt cx="3519" cy="2527"/>
          </a:xfrm>
        </p:grpSpPr>
        <p:grpSp>
          <p:nvGrpSpPr>
            <p:cNvPr id="3" name="Group 55"/>
            <p:cNvGrpSpPr>
              <a:grpSpLocks/>
            </p:cNvGrpSpPr>
            <p:nvPr/>
          </p:nvGrpSpPr>
          <p:grpSpPr bwMode="auto">
            <a:xfrm>
              <a:off x="767" y="948"/>
              <a:ext cx="3519" cy="2527"/>
              <a:chOff x="767" y="948"/>
              <a:chExt cx="3519" cy="2527"/>
            </a:xfrm>
          </p:grpSpPr>
          <p:sp>
            <p:nvSpPr>
              <p:cNvPr id="432144" name="Rectangle 16"/>
              <p:cNvSpPr>
                <a:spLocks noChangeArrowheads="1"/>
              </p:cNvSpPr>
              <p:nvPr/>
            </p:nvSpPr>
            <p:spPr bwMode="auto">
              <a:xfrm>
                <a:off x="783" y="948"/>
                <a:ext cx="3503" cy="2499"/>
              </a:xfrm>
              <a:prstGeom prst="rect">
                <a:avLst/>
              </a:prstGeom>
              <a:solidFill>
                <a:srgbClr val="FFFFFF"/>
              </a:solidFill>
              <a:ln w="9525">
                <a:solidFill>
                  <a:schemeClr val="tx1"/>
                </a:solidFill>
                <a:miter lim="800000"/>
                <a:headEnd/>
                <a:tailEnd/>
              </a:ln>
              <a:effectLst/>
            </p:spPr>
            <p:txBody>
              <a:bodyPr wrap="none" anchor="ctr"/>
              <a:lstStyle/>
              <a:p>
                <a:endParaRPr lang="en-US"/>
              </a:p>
            </p:txBody>
          </p:sp>
          <p:grpSp>
            <p:nvGrpSpPr>
              <p:cNvPr id="4" name="Group 54"/>
              <p:cNvGrpSpPr>
                <a:grpSpLocks/>
              </p:cNvGrpSpPr>
              <p:nvPr/>
            </p:nvGrpSpPr>
            <p:grpSpPr bwMode="auto">
              <a:xfrm>
                <a:off x="767" y="952"/>
                <a:ext cx="3518" cy="2523"/>
                <a:chOff x="767" y="952"/>
                <a:chExt cx="3518" cy="2523"/>
              </a:xfrm>
            </p:grpSpPr>
            <p:sp>
              <p:nvSpPr>
                <p:cNvPr id="432146" name="Rectangle 18"/>
                <p:cNvSpPr>
                  <a:spLocks noChangeArrowheads="1"/>
                </p:cNvSpPr>
                <p:nvPr/>
              </p:nvSpPr>
              <p:spPr bwMode="auto">
                <a:xfrm>
                  <a:off x="986" y="966"/>
                  <a:ext cx="620" cy="290"/>
                </a:xfrm>
                <a:prstGeom prst="rect">
                  <a:avLst/>
                </a:prstGeom>
                <a:noFill/>
                <a:ln w="9525">
                  <a:noFill/>
                  <a:miter lim="800000"/>
                  <a:headEnd/>
                  <a:tailEnd/>
                </a:ln>
              </p:spPr>
              <p:txBody>
                <a:bodyPr wrap="none" lIns="0" tIns="0" rIns="0" bIns="0">
                  <a:spAutoFit/>
                </a:bodyPr>
                <a:lstStyle/>
                <a:p>
                  <a:r>
                    <a:rPr lang="en-US" sz="3200" dirty="0">
                      <a:solidFill>
                        <a:srgbClr val="000000"/>
                      </a:solidFill>
                    </a:rPr>
                    <a:t>Month</a:t>
                  </a:r>
                  <a:endParaRPr lang="en-US" dirty="0"/>
                </a:p>
              </p:txBody>
            </p:sp>
            <p:sp>
              <p:nvSpPr>
                <p:cNvPr id="432147" name="Rectangle 19"/>
                <p:cNvSpPr>
                  <a:spLocks noChangeArrowheads="1"/>
                </p:cNvSpPr>
                <p:nvPr/>
              </p:nvSpPr>
              <p:spPr bwMode="auto">
                <a:xfrm>
                  <a:off x="1805" y="966"/>
                  <a:ext cx="905"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Response</a:t>
                  </a:r>
                  <a:endParaRPr lang="en-US" dirty="0"/>
                </a:p>
              </p:txBody>
            </p:sp>
            <p:sp>
              <p:nvSpPr>
                <p:cNvPr id="432148" name="Rectangle 20"/>
                <p:cNvSpPr>
                  <a:spLocks noChangeArrowheads="1"/>
                </p:cNvSpPr>
                <p:nvPr/>
              </p:nvSpPr>
              <p:spPr bwMode="auto">
                <a:xfrm>
                  <a:off x="2158" y="1230"/>
                  <a:ext cx="141"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Y</a:t>
                  </a:r>
                  <a:endParaRPr lang="en-US" dirty="0"/>
                </a:p>
              </p:txBody>
            </p:sp>
            <p:sp>
              <p:nvSpPr>
                <p:cNvPr id="432149" name="Rectangle 21"/>
                <p:cNvSpPr>
                  <a:spLocks noChangeArrowheads="1"/>
                </p:cNvSpPr>
                <p:nvPr/>
              </p:nvSpPr>
              <p:spPr bwMode="auto">
                <a:xfrm>
                  <a:off x="2285" y="1320"/>
                  <a:ext cx="34" cy="190"/>
                </a:xfrm>
                <a:prstGeom prst="rect">
                  <a:avLst/>
                </a:prstGeom>
                <a:noFill/>
                <a:ln w="9525">
                  <a:noFill/>
                  <a:miter lim="800000"/>
                  <a:headEnd/>
                  <a:tailEnd/>
                </a:ln>
              </p:spPr>
              <p:txBody>
                <a:bodyPr wrap="none" lIns="0" tIns="0" rIns="0" bIns="0">
                  <a:spAutoFit/>
                </a:bodyPr>
                <a:lstStyle/>
                <a:p>
                  <a:r>
                    <a:rPr lang="en-US" sz="2100" dirty="0" err="1">
                      <a:solidFill>
                        <a:srgbClr val="010000"/>
                      </a:solidFill>
                    </a:rPr>
                    <a:t>i</a:t>
                  </a:r>
                  <a:endParaRPr lang="en-US" dirty="0"/>
                </a:p>
              </p:txBody>
            </p:sp>
            <p:sp>
              <p:nvSpPr>
                <p:cNvPr id="432150" name="Rectangle 22"/>
                <p:cNvSpPr>
                  <a:spLocks noChangeArrowheads="1"/>
                </p:cNvSpPr>
                <p:nvPr/>
              </p:nvSpPr>
              <p:spPr bwMode="auto">
                <a:xfrm>
                  <a:off x="3079" y="952"/>
                  <a:ext cx="969" cy="841"/>
                </a:xfrm>
                <a:prstGeom prst="rect">
                  <a:avLst/>
                </a:prstGeom>
                <a:noFill/>
                <a:ln w="9525">
                  <a:noFill/>
                  <a:miter lim="800000"/>
                  <a:headEnd/>
                  <a:tailEnd/>
                </a:ln>
              </p:spPr>
              <p:txBody>
                <a:bodyPr lIns="0" tIns="0" rIns="0" bIns="0">
                  <a:spAutoFit/>
                </a:bodyPr>
                <a:lstStyle/>
                <a:p>
                  <a:pPr algn="ctr"/>
                  <a:r>
                    <a:rPr lang="en-US" sz="3100" dirty="0">
                      <a:solidFill>
                        <a:srgbClr val="010000"/>
                      </a:solidFill>
                    </a:rPr>
                    <a:t>Weighted</a:t>
                  </a:r>
                </a:p>
                <a:p>
                  <a:pPr algn="ctr"/>
                  <a:r>
                    <a:rPr lang="en-US" sz="3100" dirty="0">
                      <a:solidFill>
                        <a:srgbClr val="010000"/>
                      </a:solidFill>
                    </a:rPr>
                    <a:t>Moving Average</a:t>
                  </a:r>
                  <a:endParaRPr lang="en-US" dirty="0"/>
                </a:p>
              </p:txBody>
            </p:sp>
            <p:sp>
              <p:nvSpPr>
                <p:cNvPr id="432151" name="Line 23"/>
                <p:cNvSpPr>
                  <a:spLocks noChangeShapeType="1"/>
                </p:cNvSpPr>
                <p:nvPr/>
              </p:nvSpPr>
              <p:spPr bwMode="auto">
                <a:xfrm>
                  <a:off x="1619" y="964"/>
                  <a:ext cx="1" cy="2483"/>
                </a:xfrm>
                <a:prstGeom prst="line">
                  <a:avLst/>
                </a:prstGeom>
                <a:noFill/>
                <a:ln w="0">
                  <a:solidFill>
                    <a:srgbClr val="000000"/>
                  </a:solidFill>
                  <a:round/>
                  <a:headEnd/>
                  <a:tailEnd/>
                </a:ln>
              </p:spPr>
              <p:txBody>
                <a:bodyPr/>
                <a:lstStyle/>
                <a:p>
                  <a:endParaRPr lang="en-US"/>
                </a:p>
              </p:txBody>
            </p:sp>
            <p:sp>
              <p:nvSpPr>
                <p:cNvPr id="432152" name="Line 24"/>
                <p:cNvSpPr>
                  <a:spLocks noChangeShapeType="1"/>
                </p:cNvSpPr>
                <p:nvPr/>
              </p:nvSpPr>
              <p:spPr bwMode="auto">
                <a:xfrm flipH="1">
                  <a:off x="2838" y="964"/>
                  <a:ext cx="5" cy="2483"/>
                </a:xfrm>
                <a:prstGeom prst="line">
                  <a:avLst/>
                </a:prstGeom>
                <a:noFill/>
                <a:ln w="0">
                  <a:solidFill>
                    <a:srgbClr val="000000"/>
                  </a:solidFill>
                  <a:round/>
                  <a:headEnd/>
                  <a:tailEnd/>
                </a:ln>
              </p:spPr>
              <p:txBody>
                <a:bodyPr/>
                <a:lstStyle/>
                <a:p>
                  <a:endParaRPr lang="en-US"/>
                </a:p>
              </p:txBody>
            </p:sp>
            <p:sp>
              <p:nvSpPr>
                <p:cNvPr id="432153" name="Rectangle 25"/>
                <p:cNvSpPr>
                  <a:spLocks noChangeArrowheads="1"/>
                </p:cNvSpPr>
                <p:nvPr/>
              </p:nvSpPr>
              <p:spPr bwMode="auto">
                <a:xfrm>
                  <a:off x="1138" y="1768"/>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1</a:t>
                  </a:r>
                  <a:endParaRPr lang="en-US" dirty="0"/>
                </a:p>
              </p:txBody>
            </p:sp>
            <p:sp>
              <p:nvSpPr>
                <p:cNvPr id="432154" name="Rectangle 26"/>
                <p:cNvSpPr>
                  <a:spLocks noChangeArrowheads="1"/>
                </p:cNvSpPr>
                <p:nvPr/>
              </p:nvSpPr>
              <p:spPr bwMode="auto">
                <a:xfrm>
                  <a:off x="1955" y="1768"/>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4</a:t>
                  </a:r>
                  <a:endParaRPr lang="en-US" dirty="0"/>
                </a:p>
              </p:txBody>
            </p:sp>
            <p:sp>
              <p:nvSpPr>
                <p:cNvPr id="432155" name="Rectangle 27"/>
                <p:cNvSpPr>
                  <a:spLocks noChangeArrowheads="1"/>
                </p:cNvSpPr>
                <p:nvPr/>
              </p:nvSpPr>
              <p:spPr bwMode="auto">
                <a:xfrm>
                  <a:off x="3409" y="1760"/>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432156" name="Line 28"/>
                <p:cNvSpPr>
                  <a:spLocks noChangeShapeType="1"/>
                </p:cNvSpPr>
                <p:nvPr/>
              </p:nvSpPr>
              <p:spPr bwMode="auto">
                <a:xfrm>
                  <a:off x="783" y="1761"/>
                  <a:ext cx="3502" cy="2"/>
                </a:xfrm>
                <a:prstGeom prst="line">
                  <a:avLst/>
                </a:prstGeom>
                <a:noFill/>
                <a:ln w="0">
                  <a:solidFill>
                    <a:srgbClr val="000000"/>
                  </a:solidFill>
                  <a:round/>
                  <a:headEnd/>
                  <a:tailEnd/>
                </a:ln>
              </p:spPr>
              <p:txBody>
                <a:bodyPr/>
                <a:lstStyle/>
                <a:p>
                  <a:endParaRPr lang="en-US"/>
                </a:p>
              </p:txBody>
            </p:sp>
            <p:sp>
              <p:nvSpPr>
                <p:cNvPr id="432157" name="Rectangle 29"/>
                <p:cNvSpPr>
                  <a:spLocks noChangeArrowheads="1"/>
                </p:cNvSpPr>
                <p:nvPr/>
              </p:nvSpPr>
              <p:spPr bwMode="auto">
                <a:xfrm>
                  <a:off x="1138" y="2057"/>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2</a:t>
                  </a:r>
                  <a:endParaRPr lang="en-US" dirty="0"/>
                </a:p>
              </p:txBody>
            </p:sp>
            <p:sp>
              <p:nvSpPr>
                <p:cNvPr id="432158" name="Rectangle 30"/>
                <p:cNvSpPr>
                  <a:spLocks noChangeArrowheads="1"/>
                </p:cNvSpPr>
                <p:nvPr/>
              </p:nvSpPr>
              <p:spPr bwMode="auto">
                <a:xfrm>
                  <a:off x="1955" y="2057"/>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6</a:t>
                  </a:r>
                  <a:endParaRPr lang="en-US" dirty="0"/>
                </a:p>
              </p:txBody>
            </p:sp>
            <p:sp>
              <p:nvSpPr>
                <p:cNvPr id="432159" name="Rectangle 31"/>
                <p:cNvSpPr>
                  <a:spLocks noChangeArrowheads="1"/>
                </p:cNvSpPr>
                <p:nvPr/>
              </p:nvSpPr>
              <p:spPr bwMode="auto">
                <a:xfrm>
                  <a:off x="3409" y="2049"/>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432160" name="Rectangle 32"/>
                <p:cNvSpPr>
                  <a:spLocks noChangeArrowheads="1"/>
                </p:cNvSpPr>
                <p:nvPr/>
              </p:nvSpPr>
              <p:spPr bwMode="auto">
                <a:xfrm>
                  <a:off x="1138" y="2350"/>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3</a:t>
                  </a:r>
                  <a:endParaRPr lang="en-US" dirty="0"/>
                </a:p>
              </p:txBody>
            </p:sp>
            <p:sp>
              <p:nvSpPr>
                <p:cNvPr id="432161" name="Rectangle 33"/>
                <p:cNvSpPr>
                  <a:spLocks noChangeArrowheads="1"/>
                </p:cNvSpPr>
                <p:nvPr/>
              </p:nvSpPr>
              <p:spPr bwMode="auto">
                <a:xfrm>
                  <a:off x="1955" y="2350"/>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5</a:t>
                  </a:r>
                  <a:endParaRPr lang="en-US" dirty="0"/>
                </a:p>
              </p:txBody>
            </p:sp>
            <p:sp>
              <p:nvSpPr>
                <p:cNvPr id="432162" name="Rectangle 34"/>
                <p:cNvSpPr>
                  <a:spLocks noChangeArrowheads="1"/>
                </p:cNvSpPr>
                <p:nvPr/>
              </p:nvSpPr>
              <p:spPr bwMode="auto">
                <a:xfrm>
                  <a:off x="3409" y="2342"/>
                  <a:ext cx="33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NA</a:t>
                  </a:r>
                  <a:endParaRPr lang="en-US" dirty="0"/>
                </a:p>
              </p:txBody>
            </p:sp>
            <p:sp>
              <p:nvSpPr>
                <p:cNvPr id="432163" name="Rectangle 35"/>
                <p:cNvSpPr>
                  <a:spLocks noChangeArrowheads="1"/>
                </p:cNvSpPr>
                <p:nvPr/>
              </p:nvSpPr>
              <p:spPr bwMode="auto">
                <a:xfrm>
                  <a:off x="1138" y="2622"/>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4</a:t>
                  </a:r>
                  <a:endParaRPr lang="en-US" dirty="0"/>
                </a:p>
              </p:txBody>
            </p:sp>
            <p:sp>
              <p:nvSpPr>
                <p:cNvPr id="432164" name="Rectangle 36"/>
                <p:cNvSpPr>
                  <a:spLocks noChangeArrowheads="1"/>
                </p:cNvSpPr>
                <p:nvPr/>
              </p:nvSpPr>
              <p:spPr bwMode="auto">
                <a:xfrm>
                  <a:off x="1955" y="2622"/>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3</a:t>
                  </a:r>
                  <a:endParaRPr lang="en-US" dirty="0"/>
                </a:p>
              </p:txBody>
            </p:sp>
            <p:sp>
              <p:nvSpPr>
                <p:cNvPr id="432165" name="Rectangle 37"/>
                <p:cNvSpPr>
                  <a:spLocks noChangeArrowheads="1"/>
                </p:cNvSpPr>
                <p:nvPr/>
              </p:nvSpPr>
              <p:spPr bwMode="auto">
                <a:xfrm>
                  <a:off x="2954" y="2614"/>
                  <a:ext cx="119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31/6 = 5.167</a:t>
                  </a:r>
                  <a:endParaRPr lang="en-US" dirty="0"/>
                </a:p>
              </p:txBody>
            </p:sp>
            <p:sp>
              <p:nvSpPr>
                <p:cNvPr id="432166" name="Rectangle 38"/>
                <p:cNvSpPr>
                  <a:spLocks noChangeArrowheads="1"/>
                </p:cNvSpPr>
                <p:nvPr/>
              </p:nvSpPr>
              <p:spPr bwMode="auto">
                <a:xfrm>
                  <a:off x="1138" y="2898"/>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5</a:t>
                  </a:r>
                  <a:endParaRPr lang="en-US" dirty="0"/>
                </a:p>
              </p:txBody>
            </p:sp>
            <p:sp>
              <p:nvSpPr>
                <p:cNvPr id="432167" name="Rectangle 39"/>
                <p:cNvSpPr>
                  <a:spLocks noChangeArrowheads="1"/>
                </p:cNvSpPr>
                <p:nvPr/>
              </p:nvSpPr>
              <p:spPr bwMode="auto">
                <a:xfrm>
                  <a:off x="1955" y="2898"/>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7</a:t>
                  </a:r>
                  <a:endParaRPr lang="en-US" dirty="0"/>
                </a:p>
              </p:txBody>
            </p:sp>
            <p:sp>
              <p:nvSpPr>
                <p:cNvPr id="432168" name="Rectangle 40"/>
                <p:cNvSpPr>
                  <a:spLocks noChangeArrowheads="1"/>
                </p:cNvSpPr>
                <p:nvPr/>
              </p:nvSpPr>
              <p:spPr bwMode="auto">
                <a:xfrm>
                  <a:off x="1138" y="3169"/>
                  <a:ext cx="11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6</a:t>
                  </a:r>
                  <a:endParaRPr lang="en-US" dirty="0"/>
                </a:p>
              </p:txBody>
            </p:sp>
            <p:sp>
              <p:nvSpPr>
                <p:cNvPr id="432169" name="Rectangle 41"/>
                <p:cNvSpPr>
                  <a:spLocks noChangeArrowheads="1"/>
                </p:cNvSpPr>
                <p:nvPr/>
              </p:nvSpPr>
              <p:spPr bwMode="auto">
                <a:xfrm>
                  <a:off x="1934" y="3185"/>
                  <a:ext cx="77"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a:t>
                  </a:r>
                  <a:endParaRPr lang="en-US" dirty="0"/>
                </a:p>
              </p:txBody>
            </p:sp>
            <p:sp>
              <p:nvSpPr>
                <p:cNvPr id="432171" name="Freeform 43"/>
                <p:cNvSpPr>
                  <a:spLocks/>
                </p:cNvSpPr>
                <p:nvPr/>
              </p:nvSpPr>
              <p:spPr bwMode="auto">
                <a:xfrm>
                  <a:off x="2288" y="2141"/>
                  <a:ext cx="69" cy="713"/>
                </a:xfrm>
                <a:custGeom>
                  <a:avLst/>
                  <a:gdLst/>
                  <a:ahLst/>
                  <a:cxnLst>
                    <a:cxn ang="0">
                      <a:pos x="0" y="23"/>
                    </a:cxn>
                    <a:cxn ang="0">
                      <a:pos x="6" y="14"/>
                    </a:cxn>
                    <a:cxn ang="0">
                      <a:pos x="6" y="27"/>
                    </a:cxn>
                    <a:cxn ang="0">
                      <a:pos x="2" y="25"/>
                    </a:cxn>
                    <a:cxn ang="0">
                      <a:pos x="12" y="37"/>
                    </a:cxn>
                    <a:cxn ang="0">
                      <a:pos x="10" y="29"/>
                    </a:cxn>
                    <a:cxn ang="0">
                      <a:pos x="17" y="69"/>
                    </a:cxn>
                    <a:cxn ang="0">
                      <a:pos x="19" y="322"/>
                    </a:cxn>
                    <a:cxn ang="0">
                      <a:pos x="29" y="349"/>
                    </a:cxn>
                    <a:cxn ang="0">
                      <a:pos x="38" y="360"/>
                    </a:cxn>
                    <a:cxn ang="0">
                      <a:pos x="48" y="366"/>
                    </a:cxn>
                    <a:cxn ang="0">
                      <a:pos x="58" y="368"/>
                    </a:cxn>
                    <a:cxn ang="0">
                      <a:pos x="58" y="345"/>
                    </a:cxn>
                    <a:cxn ang="0">
                      <a:pos x="50" y="349"/>
                    </a:cxn>
                    <a:cxn ang="0">
                      <a:pos x="50" y="364"/>
                    </a:cxn>
                    <a:cxn ang="0">
                      <a:pos x="58" y="345"/>
                    </a:cxn>
                    <a:cxn ang="0">
                      <a:pos x="48" y="347"/>
                    </a:cxn>
                    <a:cxn ang="0">
                      <a:pos x="38" y="353"/>
                    </a:cxn>
                    <a:cxn ang="0">
                      <a:pos x="29" y="364"/>
                    </a:cxn>
                    <a:cxn ang="0">
                      <a:pos x="19" y="391"/>
                    </a:cxn>
                    <a:cxn ang="0">
                      <a:pos x="17" y="644"/>
                    </a:cxn>
                    <a:cxn ang="0">
                      <a:pos x="10" y="684"/>
                    </a:cxn>
                    <a:cxn ang="0">
                      <a:pos x="12" y="676"/>
                    </a:cxn>
                    <a:cxn ang="0">
                      <a:pos x="2" y="688"/>
                    </a:cxn>
                    <a:cxn ang="0">
                      <a:pos x="6" y="686"/>
                    </a:cxn>
                    <a:cxn ang="0">
                      <a:pos x="6" y="699"/>
                    </a:cxn>
                    <a:cxn ang="0">
                      <a:pos x="0" y="690"/>
                    </a:cxn>
                    <a:cxn ang="0">
                      <a:pos x="6" y="711"/>
                    </a:cxn>
                    <a:cxn ang="0">
                      <a:pos x="15" y="707"/>
                    </a:cxn>
                    <a:cxn ang="0">
                      <a:pos x="25" y="701"/>
                    </a:cxn>
                    <a:cxn ang="0">
                      <a:pos x="33" y="684"/>
                    </a:cxn>
                    <a:cxn ang="0">
                      <a:pos x="38" y="667"/>
                    </a:cxn>
                    <a:cxn ang="0">
                      <a:pos x="40" y="414"/>
                    </a:cxn>
                    <a:cxn ang="0">
                      <a:pos x="50" y="374"/>
                    </a:cxn>
                    <a:cxn ang="0">
                      <a:pos x="46" y="381"/>
                    </a:cxn>
                    <a:cxn ang="0">
                      <a:pos x="56" y="370"/>
                    </a:cxn>
                    <a:cxn ang="0">
                      <a:pos x="52" y="372"/>
                    </a:cxn>
                    <a:cxn ang="0">
                      <a:pos x="52" y="358"/>
                    </a:cxn>
                    <a:cxn ang="0">
                      <a:pos x="58" y="368"/>
                    </a:cxn>
                    <a:cxn ang="0">
                      <a:pos x="61" y="366"/>
                    </a:cxn>
                    <a:cxn ang="0">
                      <a:pos x="69" y="356"/>
                    </a:cxn>
                    <a:cxn ang="0">
                      <a:pos x="61" y="347"/>
                    </a:cxn>
                    <a:cxn ang="0">
                      <a:pos x="52" y="343"/>
                    </a:cxn>
                    <a:cxn ang="0">
                      <a:pos x="58" y="345"/>
                    </a:cxn>
                    <a:cxn ang="0">
                      <a:pos x="46" y="353"/>
                    </a:cxn>
                    <a:cxn ang="0">
                      <a:pos x="50" y="339"/>
                    </a:cxn>
                    <a:cxn ang="0">
                      <a:pos x="38" y="339"/>
                    </a:cxn>
                    <a:cxn ang="0">
                      <a:pos x="42" y="322"/>
                    </a:cxn>
                    <a:cxn ang="0">
                      <a:pos x="40" y="69"/>
                    </a:cxn>
                    <a:cxn ang="0">
                      <a:pos x="33" y="29"/>
                    </a:cxn>
                    <a:cxn ang="0">
                      <a:pos x="25" y="14"/>
                    </a:cxn>
                    <a:cxn ang="0">
                      <a:pos x="15" y="6"/>
                    </a:cxn>
                    <a:cxn ang="0">
                      <a:pos x="6" y="2"/>
                    </a:cxn>
                  </a:cxnLst>
                  <a:rect l="0" t="0" r="r" b="b"/>
                  <a:pathLst>
                    <a:path w="69" h="713">
                      <a:moveTo>
                        <a:pt x="0" y="0"/>
                      </a:moveTo>
                      <a:lnTo>
                        <a:pt x="0" y="23"/>
                      </a:lnTo>
                      <a:lnTo>
                        <a:pt x="6" y="25"/>
                      </a:lnTo>
                      <a:lnTo>
                        <a:pt x="6" y="14"/>
                      </a:lnTo>
                      <a:lnTo>
                        <a:pt x="0" y="23"/>
                      </a:lnTo>
                      <a:lnTo>
                        <a:pt x="6" y="27"/>
                      </a:lnTo>
                      <a:lnTo>
                        <a:pt x="12" y="16"/>
                      </a:lnTo>
                      <a:lnTo>
                        <a:pt x="2" y="25"/>
                      </a:lnTo>
                      <a:lnTo>
                        <a:pt x="8" y="31"/>
                      </a:lnTo>
                      <a:lnTo>
                        <a:pt x="12" y="37"/>
                      </a:lnTo>
                      <a:lnTo>
                        <a:pt x="21" y="29"/>
                      </a:lnTo>
                      <a:lnTo>
                        <a:pt x="10" y="29"/>
                      </a:lnTo>
                      <a:lnTo>
                        <a:pt x="15" y="46"/>
                      </a:lnTo>
                      <a:lnTo>
                        <a:pt x="17" y="69"/>
                      </a:lnTo>
                      <a:lnTo>
                        <a:pt x="17" y="299"/>
                      </a:lnTo>
                      <a:lnTo>
                        <a:pt x="19" y="322"/>
                      </a:lnTo>
                      <a:lnTo>
                        <a:pt x="27" y="339"/>
                      </a:lnTo>
                      <a:lnTo>
                        <a:pt x="29" y="349"/>
                      </a:lnTo>
                      <a:lnTo>
                        <a:pt x="33" y="356"/>
                      </a:lnTo>
                      <a:lnTo>
                        <a:pt x="38" y="360"/>
                      </a:lnTo>
                      <a:lnTo>
                        <a:pt x="42" y="362"/>
                      </a:lnTo>
                      <a:lnTo>
                        <a:pt x="48" y="366"/>
                      </a:lnTo>
                      <a:lnTo>
                        <a:pt x="52" y="366"/>
                      </a:lnTo>
                      <a:lnTo>
                        <a:pt x="58" y="368"/>
                      </a:lnTo>
                      <a:lnTo>
                        <a:pt x="58" y="356"/>
                      </a:lnTo>
                      <a:lnTo>
                        <a:pt x="58" y="345"/>
                      </a:lnTo>
                      <a:lnTo>
                        <a:pt x="54" y="347"/>
                      </a:lnTo>
                      <a:lnTo>
                        <a:pt x="50" y="349"/>
                      </a:lnTo>
                      <a:lnTo>
                        <a:pt x="46" y="356"/>
                      </a:lnTo>
                      <a:lnTo>
                        <a:pt x="50" y="364"/>
                      </a:lnTo>
                      <a:lnTo>
                        <a:pt x="54" y="366"/>
                      </a:lnTo>
                      <a:lnTo>
                        <a:pt x="58" y="345"/>
                      </a:lnTo>
                      <a:lnTo>
                        <a:pt x="52" y="347"/>
                      </a:lnTo>
                      <a:lnTo>
                        <a:pt x="48" y="347"/>
                      </a:lnTo>
                      <a:lnTo>
                        <a:pt x="42" y="351"/>
                      </a:lnTo>
                      <a:lnTo>
                        <a:pt x="38" y="353"/>
                      </a:lnTo>
                      <a:lnTo>
                        <a:pt x="33" y="358"/>
                      </a:lnTo>
                      <a:lnTo>
                        <a:pt x="29" y="364"/>
                      </a:lnTo>
                      <a:lnTo>
                        <a:pt x="27" y="374"/>
                      </a:lnTo>
                      <a:lnTo>
                        <a:pt x="19" y="391"/>
                      </a:lnTo>
                      <a:lnTo>
                        <a:pt x="17" y="414"/>
                      </a:lnTo>
                      <a:lnTo>
                        <a:pt x="17" y="644"/>
                      </a:lnTo>
                      <a:lnTo>
                        <a:pt x="15" y="667"/>
                      </a:lnTo>
                      <a:lnTo>
                        <a:pt x="10" y="684"/>
                      </a:lnTo>
                      <a:lnTo>
                        <a:pt x="21" y="684"/>
                      </a:lnTo>
                      <a:lnTo>
                        <a:pt x="12" y="676"/>
                      </a:lnTo>
                      <a:lnTo>
                        <a:pt x="8" y="684"/>
                      </a:lnTo>
                      <a:lnTo>
                        <a:pt x="2" y="688"/>
                      </a:lnTo>
                      <a:lnTo>
                        <a:pt x="12" y="697"/>
                      </a:lnTo>
                      <a:lnTo>
                        <a:pt x="6" y="686"/>
                      </a:lnTo>
                      <a:lnTo>
                        <a:pt x="0" y="690"/>
                      </a:lnTo>
                      <a:lnTo>
                        <a:pt x="6" y="699"/>
                      </a:lnTo>
                      <a:lnTo>
                        <a:pt x="6" y="688"/>
                      </a:lnTo>
                      <a:lnTo>
                        <a:pt x="0" y="690"/>
                      </a:lnTo>
                      <a:lnTo>
                        <a:pt x="0" y="713"/>
                      </a:lnTo>
                      <a:lnTo>
                        <a:pt x="6" y="711"/>
                      </a:lnTo>
                      <a:lnTo>
                        <a:pt x="10" y="711"/>
                      </a:lnTo>
                      <a:lnTo>
                        <a:pt x="15" y="707"/>
                      </a:lnTo>
                      <a:lnTo>
                        <a:pt x="19" y="705"/>
                      </a:lnTo>
                      <a:lnTo>
                        <a:pt x="25" y="701"/>
                      </a:lnTo>
                      <a:lnTo>
                        <a:pt x="29" y="693"/>
                      </a:lnTo>
                      <a:lnTo>
                        <a:pt x="33" y="684"/>
                      </a:lnTo>
                      <a:lnTo>
                        <a:pt x="33" y="684"/>
                      </a:lnTo>
                      <a:lnTo>
                        <a:pt x="38" y="667"/>
                      </a:lnTo>
                      <a:lnTo>
                        <a:pt x="40" y="644"/>
                      </a:lnTo>
                      <a:lnTo>
                        <a:pt x="40" y="414"/>
                      </a:lnTo>
                      <a:lnTo>
                        <a:pt x="42" y="391"/>
                      </a:lnTo>
                      <a:lnTo>
                        <a:pt x="50" y="374"/>
                      </a:lnTo>
                      <a:lnTo>
                        <a:pt x="38" y="374"/>
                      </a:lnTo>
                      <a:lnTo>
                        <a:pt x="46" y="381"/>
                      </a:lnTo>
                      <a:lnTo>
                        <a:pt x="50" y="376"/>
                      </a:lnTo>
                      <a:lnTo>
                        <a:pt x="56" y="370"/>
                      </a:lnTo>
                      <a:lnTo>
                        <a:pt x="46" y="360"/>
                      </a:lnTo>
                      <a:lnTo>
                        <a:pt x="52" y="372"/>
                      </a:lnTo>
                      <a:lnTo>
                        <a:pt x="58" y="368"/>
                      </a:lnTo>
                      <a:lnTo>
                        <a:pt x="52" y="358"/>
                      </a:lnTo>
                      <a:lnTo>
                        <a:pt x="52" y="370"/>
                      </a:lnTo>
                      <a:lnTo>
                        <a:pt x="58" y="368"/>
                      </a:lnTo>
                      <a:lnTo>
                        <a:pt x="58" y="368"/>
                      </a:lnTo>
                      <a:lnTo>
                        <a:pt x="61" y="366"/>
                      </a:lnTo>
                      <a:lnTo>
                        <a:pt x="65" y="364"/>
                      </a:lnTo>
                      <a:lnTo>
                        <a:pt x="69" y="356"/>
                      </a:lnTo>
                      <a:lnTo>
                        <a:pt x="65" y="349"/>
                      </a:lnTo>
                      <a:lnTo>
                        <a:pt x="61" y="347"/>
                      </a:lnTo>
                      <a:lnTo>
                        <a:pt x="58" y="345"/>
                      </a:lnTo>
                      <a:lnTo>
                        <a:pt x="52" y="343"/>
                      </a:lnTo>
                      <a:lnTo>
                        <a:pt x="52" y="355"/>
                      </a:lnTo>
                      <a:lnTo>
                        <a:pt x="58" y="345"/>
                      </a:lnTo>
                      <a:lnTo>
                        <a:pt x="52" y="341"/>
                      </a:lnTo>
                      <a:lnTo>
                        <a:pt x="46" y="353"/>
                      </a:lnTo>
                      <a:lnTo>
                        <a:pt x="56" y="343"/>
                      </a:lnTo>
                      <a:lnTo>
                        <a:pt x="50" y="339"/>
                      </a:lnTo>
                      <a:lnTo>
                        <a:pt x="46" y="332"/>
                      </a:lnTo>
                      <a:lnTo>
                        <a:pt x="38" y="339"/>
                      </a:lnTo>
                      <a:lnTo>
                        <a:pt x="50" y="339"/>
                      </a:lnTo>
                      <a:lnTo>
                        <a:pt x="42" y="322"/>
                      </a:lnTo>
                      <a:lnTo>
                        <a:pt x="40" y="299"/>
                      </a:lnTo>
                      <a:lnTo>
                        <a:pt x="40" y="69"/>
                      </a:lnTo>
                      <a:lnTo>
                        <a:pt x="38" y="46"/>
                      </a:lnTo>
                      <a:lnTo>
                        <a:pt x="33" y="29"/>
                      </a:lnTo>
                      <a:lnTo>
                        <a:pt x="29" y="20"/>
                      </a:lnTo>
                      <a:lnTo>
                        <a:pt x="25" y="14"/>
                      </a:lnTo>
                      <a:lnTo>
                        <a:pt x="19" y="8"/>
                      </a:lnTo>
                      <a:lnTo>
                        <a:pt x="15" y="6"/>
                      </a:lnTo>
                      <a:lnTo>
                        <a:pt x="10" y="2"/>
                      </a:lnTo>
                      <a:lnTo>
                        <a:pt x="6" y="2"/>
                      </a:lnTo>
                      <a:lnTo>
                        <a:pt x="0" y="0"/>
                      </a:lnTo>
                      <a:close/>
                    </a:path>
                  </a:pathLst>
                </a:custGeom>
                <a:solidFill>
                  <a:srgbClr val="FF0000"/>
                </a:solidFill>
                <a:ln w="9525">
                  <a:noFill/>
                  <a:round/>
                  <a:headEnd/>
                  <a:tailEnd/>
                </a:ln>
              </p:spPr>
              <p:txBody>
                <a:bodyPr/>
                <a:lstStyle/>
                <a:p>
                  <a:endParaRPr lang="en-US"/>
                </a:p>
              </p:txBody>
            </p:sp>
            <p:sp>
              <p:nvSpPr>
                <p:cNvPr id="432172" name="Freeform 44"/>
                <p:cNvSpPr>
                  <a:spLocks/>
                </p:cNvSpPr>
                <p:nvPr/>
              </p:nvSpPr>
              <p:spPr bwMode="auto">
                <a:xfrm>
                  <a:off x="2115" y="2431"/>
                  <a:ext cx="73" cy="725"/>
                </a:xfrm>
                <a:custGeom>
                  <a:avLst/>
                  <a:gdLst/>
                  <a:ahLst/>
                  <a:cxnLst>
                    <a:cxn ang="0">
                      <a:pos x="10" y="36"/>
                    </a:cxn>
                    <a:cxn ang="0">
                      <a:pos x="12" y="38"/>
                    </a:cxn>
                    <a:cxn ang="0">
                      <a:pos x="14" y="40"/>
                    </a:cxn>
                    <a:cxn ang="0">
                      <a:pos x="17" y="40"/>
                    </a:cxn>
                    <a:cxn ang="0">
                      <a:pos x="48" y="63"/>
                    </a:cxn>
                    <a:cxn ang="0">
                      <a:pos x="31" y="304"/>
                    </a:cxn>
                    <a:cxn ang="0">
                      <a:pos x="35" y="333"/>
                    </a:cxn>
                    <a:cxn ang="0">
                      <a:pos x="56" y="365"/>
                    </a:cxn>
                    <a:cxn ang="0">
                      <a:pos x="79" y="377"/>
                    </a:cxn>
                    <a:cxn ang="0">
                      <a:pos x="96" y="362"/>
                    </a:cxn>
                    <a:cxn ang="0">
                      <a:pos x="83" y="348"/>
                    </a:cxn>
                    <a:cxn ang="0">
                      <a:pos x="79" y="369"/>
                    </a:cxn>
                    <a:cxn ang="0">
                      <a:pos x="96" y="344"/>
                    </a:cxn>
                    <a:cxn ang="0">
                      <a:pos x="71" y="348"/>
                    </a:cxn>
                    <a:cxn ang="0">
                      <a:pos x="50" y="365"/>
                    </a:cxn>
                    <a:cxn ang="0">
                      <a:pos x="33" y="400"/>
                    </a:cxn>
                    <a:cxn ang="0">
                      <a:pos x="31" y="649"/>
                    </a:cxn>
                    <a:cxn ang="0">
                      <a:pos x="31" y="654"/>
                    </a:cxn>
                    <a:cxn ang="0">
                      <a:pos x="35" y="689"/>
                    </a:cxn>
                    <a:cxn ang="0">
                      <a:pos x="27" y="697"/>
                    </a:cxn>
                    <a:cxn ang="0">
                      <a:pos x="4" y="687"/>
                    </a:cxn>
                    <a:cxn ang="0">
                      <a:pos x="0" y="689"/>
                    </a:cxn>
                    <a:cxn ang="0">
                      <a:pos x="17" y="721"/>
                    </a:cxn>
                    <a:cxn ang="0">
                      <a:pos x="40" y="710"/>
                    </a:cxn>
                    <a:cxn ang="0">
                      <a:pos x="62" y="677"/>
                    </a:cxn>
                    <a:cxn ang="0">
                      <a:pos x="65" y="660"/>
                    </a:cxn>
                    <a:cxn ang="0">
                      <a:pos x="67" y="408"/>
                    </a:cxn>
                    <a:cxn ang="0">
                      <a:pos x="69" y="404"/>
                    </a:cxn>
                    <a:cxn ang="0">
                      <a:pos x="75" y="390"/>
                    </a:cxn>
                    <a:cxn ang="0">
                      <a:pos x="75" y="388"/>
                    </a:cxn>
                    <a:cxn ang="0">
                      <a:pos x="87" y="364"/>
                    </a:cxn>
                    <a:cxn ang="0">
                      <a:pos x="96" y="379"/>
                    </a:cxn>
                    <a:cxn ang="0">
                      <a:pos x="113" y="369"/>
                    </a:cxn>
                    <a:cxn ang="0">
                      <a:pos x="110" y="348"/>
                    </a:cxn>
                    <a:cxn ang="0">
                      <a:pos x="87" y="342"/>
                    </a:cxn>
                    <a:cxn ang="0">
                      <a:pos x="85" y="341"/>
                    </a:cxn>
                    <a:cxn ang="0">
                      <a:pos x="83" y="341"/>
                    </a:cxn>
                    <a:cxn ang="0">
                      <a:pos x="79" y="339"/>
                    </a:cxn>
                    <a:cxn ang="0">
                      <a:pos x="50" y="316"/>
                    </a:cxn>
                    <a:cxn ang="0">
                      <a:pos x="67" y="74"/>
                    </a:cxn>
                    <a:cxn ang="0">
                      <a:pos x="62" y="46"/>
                    </a:cxn>
                    <a:cxn ang="0">
                      <a:pos x="40" y="15"/>
                    </a:cxn>
                    <a:cxn ang="0">
                      <a:pos x="17" y="2"/>
                    </a:cxn>
                  </a:cxnLst>
                  <a:rect l="0" t="0" r="r" b="b"/>
                  <a:pathLst>
                    <a:path w="113" h="725">
                      <a:moveTo>
                        <a:pt x="0" y="0"/>
                      </a:moveTo>
                      <a:lnTo>
                        <a:pt x="0" y="36"/>
                      </a:lnTo>
                      <a:lnTo>
                        <a:pt x="10" y="36"/>
                      </a:lnTo>
                      <a:lnTo>
                        <a:pt x="10" y="19"/>
                      </a:lnTo>
                      <a:lnTo>
                        <a:pt x="4" y="36"/>
                      </a:lnTo>
                      <a:lnTo>
                        <a:pt x="12" y="38"/>
                      </a:lnTo>
                      <a:lnTo>
                        <a:pt x="21" y="44"/>
                      </a:lnTo>
                      <a:lnTo>
                        <a:pt x="27" y="27"/>
                      </a:lnTo>
                      <a:lnTo>
                        <a:pt x="14" y="40"/>
                      </a:lnTo>
                      <a:lnTo>
                        <a:pt x="21" y="46"/>
                      </a:lnTo>
                      <a:lnTo>
                        <a:pt x="35" y="34"/>
                      </a:lnTo>
                      <a:lnTo>
                        <a:pt x="17" y="40"/>
                      </a:lnTo>
                      <a:lnTo>
                        <a:pt x="27" y="59"/>
                      </a:lnTo>
                      <a:lnTo>
                        <a:pt x="31" y="69"/>
                      </a:lnTo>
                      <a:lnTo>
                        <a:pt x="48" y="63"/>
                      </a:lnTo>
                      <a:lnTo>
                        <a:pt x="29" y="63"/>
                      </a:lnTo>
                      <a:lnTo>
                        <a:pt x="31" y="74"/>
                      </a:lnTo>
                      <a:lnTo>
                        <a:pt x="31" y="304"/>
                      </a:lnTo>
                      <a:lnTo>
                        <a:pt x="31" y="316"/>
                      </a:lnTo>
                      <a:lnTo>
                        <a:pt x="33" y="323"/>
                      </a:lnTo>
                      <a:lnTo>
                        <a:pt x="35" y="333"/>
                      </a:lnTo>
                      <a:lnTo>
                        <a:pt x="44" y="352"/>
                      </a:lnTo>
                      <a:lnTo>
                        <a:pt x="48" y="358"/>
                      </a:lnTo>
                      <a:lnTo>
                        <a:pt x="56" y="365"/>
                      </a:lnTo>
                      <a:lnTo>
                        <a:pt x="62" y="369"/>
                      </a:lnTo>
                      <a:lnTo>
                        <a:pt x="71" y="375"/>
                      </a:lnTo>
                      <a:lnTo>
                        <a:pt x="79" y="377"/>
                      </a:lnTo>
                      <a:lnTo>
                        <a:pt x="87" y="379"/>
                      </a:lnTo>
                      <a:lnTo>
                        <a:pt x="96" y="381"/>
                      </a:lnTo>
                      <a:lnTo>
                        <a:pt x="96" y="362"/>
                      </a:lnTo>
                      <a:lnTo>
                        <a:pt x="96" y="344"/>
                      </a:lnTo>
                      <a:lnTo>
                        <a:pt x="88" y="344"/>
                      </a:lnTo>
                      <a:lnTo>
                        <a:pt x="83" y="348"/>
                      </a:lnTo>
                      <a:lnTo>
                        <a:pt x="79" y="354"/>
                      </a:lnTo>
                      <a:lnTo>
                        <a:pt x="79" y="362"/>
                      </a:lnTo>
                      <a:lnTo>
                        <a:pt x="79" y="369"/>
                      </a:lnTo>
                      <a:lnTo>
                        <a:pt x="83" y="375"/>
                      </a:lnTo>
                      <a:lnTo>
                        <a:pt x="88" y="379"/>
                      </a:lnTo>
                      <a:lnTo>
                        <a:pt x="96" y="344"/>
                      </a:lnTo>
                      <a:lnTo>
                        <a:pt x="87" y="344"/>
                      </a:lnTo>
                      <a:lnTo>
                        <a:pt x="79" y="346"/>
                      </a:lnTo>
                      <a:lnTo>
                        <a:pt x="71" y="348"/>
                      </a:lnTo>
                      <a:lnTo>
                        <a:pt x="62" y="354"/>
                      </a:lnTo>
                      <a:lnTo>
                        <a:pt x="56" y="360"/>
                      </a:lnTo>
                      <a:lnTo>
                        <a:pt x="50" y="365"/>
                      </a:lnTo>
                      <a:lnTo>
                        <a:pt x="44" y="371"/>
                      </a:lnTo>
                      <a:lnTo>
                        <a:pt x="35" y="390"/>
                      </a:lnTo>
                      <a:lnTo>
                        <a:pt x="33" y="400"/>
                      </a:lnTo>
                      <a:lnTo>
                        <a:pt x="31" y="408"/>
                      </a:lnTo>
                      <a:lnTo>
                        <a:pt x="31" y="419"/>
                      </a:lnTo>
                      <a:lnTo>
                        <a:pt x="31" y="649"/>
                      </a:lnTo>
                      <a:lnTo>
                        <a:pt x="29" y="660"/>
                      </a:lnTo>
                      <a:lnTo>
                        <a:pt x="48" y="660"/>
                      </a:lnTo>
                      <a:lnTo>
                        <a:pt x="31" y="654"/>
                      </a:lnTo>
                      <a:lnTo>
                        <a:pt x="27" y="664"/>
                      </a:lnTo>
                      <a:lnTo>
                        <a:pt x="17" y="683"/>
                      </a:lnTo>
                      <a:lnTo>
                        <a:pt x="35" y="689"/>
                      </a:lnTo>
                      <a:lnTo>
                        <a:pt x="21" y="677"/>
                      </a:lnTo>
                      <a:lnTo>
                        <a:pt x="16" y="685"/>
                      </a:lnTo>
                      <a:lnTo>
                        <a:pt x="27" y="697"/>
                      </a:lnTo>
                      <a:lnTo>
                        <a:pt x="21" y="679"/>
                      </a:lnTo>
                      <a:lnTo>
                        <a:pt x="12" y="685"/>
                      </a:lnTo>
                      <a:lnTo>
                        <a:pt x="4" y="687"/>
                      </a:lnTo>
                      <a:lnTo>
                        <a:pt x="10" y="704"/>
                      </a:lnTo>
                      <a:lnTo>
                        <a:pt x="10" y="687"/>
                      </a:lnTo>
                      <a:lnTo>
                        <a:pt x="0" y="689"/>
                      </a:lnTo>
                      <a:lnTo>
                        <a:pt x="0" y="725"/>
                      </a:lnTo>
                      <a:lnTo>
                        <a:pt x="10" y="723"/>
                      </a:lnTo>
                      <a:lnTo>
                        <a:pt x="17" y="721"/>
                      </a:lnTo>
                      <a:lnTo>
                        <a:pt x="25" y="720"/>
                      </a:lnTo>
                      <a:lnTo>
                        <a:pt x="35" y="714"/>
                      </a:lnTo>
                      <a:lnTo>
                        <a:pt x="40" y="710"/>
                      </a:lnTo>
                      <a:lnTo>
                        <a:pt x="46" y="702"/>
                      </a:lnTo>
                      <a:lnTo>
                        <a:pt x="52" y="697"/>
                      </a:lnTo>
                      <a:lnTo>
                        <a:pt x="62" y="677"/>
                      </a:lnTo>
                      <a:lnTo>
                        <a:pt x="65" y="668"/>
                      </a:lnTo>
                      <a:lnTo>
                        <a:pt x="65" y="660"/>
                      </a:lnTo>
                      <a:lnTo>
                        <a:pt x="65" y="660"/>
                      </a:lnTo>
                      <a:lnTo>
                        <a:pt x="67" y="649"/>
                      </a:lnTo>
                      <a:lnTo>
                        <a:pt x="67" y="419"/>
                      </a:lnTo>
                      <a:lnTo>
                        <a:pt x="67" y="408"/>
                      </a:lnTo>
                      <a:lnTo>
                        <a:pt x="50" y="408"/>
                      </a:lnTo>
                      <a:lnTo>
                        <a:pt x="67" y="413"/>
                      </a:lnTo>
                      <a:lnTo>
                        <a:pt x="69" y="404"/>
                      </a:lnTo>
                      <a:lnTo>
                        <a:pt x="79" y="385"/>
                      </a:lnTo>
                      <a:lnTo>
                        <a:pt x="62" y="379"/>
                      </a:lnTo>
                      <a:lnTo>
                        <a:pt x="75" y="390"/>
                      </a:lnTo>
                      <a:lnTo>
                        <a:pt x="81" y="385"/>
                      </a:lnTo>
                      <a:lnTo>
                        <a:pt x="69" y="371"/>
                      </a:lnTo>
                      <a:lnTo>
                        <a:pt x="75" y="388"/>
                      </a:lnTo>
                      <a:lnTo>
                        <a:pt x="85" y="383"/>
                      </a:lnTo>
                      <a:lnTo>
                        <a:pt x="92" y="381"/>
                      </a:lnTo>
                      <a:lnTo>
                        <a:pt x="87" y="364"/>
                      </a:lnTo>
                      <a:lnTo>
                        <a:pt x="87" y="381"/>
                      </a:lnTo>
                      <a:lnTo>
                        <a:pt x="96" y="381"/>
                      </a:lnTo>
                      <a:lnTo>
                        <a:pt x="96" y="379"/>
                      </a:lnTo>
                      <a:lnTo>
                        <a:pt x="104" y="379"/>
                      </a:lnTo>
                      <a:lnTo>
                        <a:pt x="110" y="375"/>
                      </a:lnTo>
                      <a:lnTo>
                        <a:pt x="113" y="369"/>
                      </a:lnTo>
                      <a:lnTo>
                        <a:pt x="113" y="362"/>
                      </a:lnTo>
                      <a:lnTo>
                        <a:pt x="113" y="354"/>
                      </a:lnTo>
                      <a:lnTo>
                        <a:pt x="110" y="348"/>
                      </a:lnTo>
                      <a:lnTo>
                        <a:pt x="104" y="344"/>
                      </a:lnTo>
                      <a:lnTo>
                        <a:pt x="96" y="344"/>
                      </a:lnTo>
                      <a:lnTo>
                        <a:pt x="87" y="342"/>
                      </a:lnTo>
                      <a:lnTo>
                        <a:pt x="87" y="360"/>
                      </a:lnTo>
                      <a:lnTo>
                        <a:pt x="92" y="342"/>
                      </a:lnTo>
                      <a:lnTo>
                        <a:pt x="85" y="341"/>
                      </a:lnTo>
                      <a:lnTo>
                        <a:pt x="75" y="335"/>
                      </a:lnTo>
                      <a:lnTo>
                        <a:pt x="69" y="352"/>
                      </a:lnTo>
                      <a:lnTo>
                        <a:pt x="83" y="341"/>
                      </a:lnTo>
                      <a:lnTo>
                        <a:pt x="75" y="333"/>
                      </a:lnTo>
                      <a:lnTo>
                        <a:pt x="62" y="344"/>
                      </a:lnTo>
                      <a:lnTo>
                        <a:pt x="79" y="339"/>
                      </a:lnTo>
                      <a:lnTo>
                        <a:pt x="69" y="320"/>
                      </a:lnTo>
                      <a:lnTo>
                        <a:pt x="67" y="310"/>
                      </a:lnTo>
                      <a:lnTo>
                        <a:pt x="50" y="316"/>
                      </a:lnTo>
                      <a:lnTo>
                        <a:pt x="67" y="316"/>
                      </a:lnTo>
                      <a:lnTo>
                        <a:pt x="67" y="304"/>
                      </a:lnTo>
                      <a:lnTo>
                        <a:pt x="67" y="74"/>
                      </a:lnTo>
                      <a:lnTo>
                        <a:pt x="65" y="63"/>
                      </a:lnTo>
                      <a:lnTo>
                        <a:pt x="65" y="55"/>
                      </a:lnTo>
                      <a:lnTo>
                        <a:pt x="62" y="46"/>
                      </a:lnTo>
                      <a:lnTo>
                        <a:pt x="52" y="27"/>
                      </a:lnTo>
                      <a:lnTo>
                        <a:pt x="48" y="21"/>
                      </a:lnTo>
                      <a:lnTo>
                        <a:pt x="40" y="15"/>
                      </a:lnTo>
                      <a:lnTo>
                        <a:pt x="35" y="9"/>
                      </a:lnTo>
                      <a:lnTo>
                        <a:pt x="25" y="4"/>
                      </a:lnTo>
                      <a:lnTo>
                        <a:pt x="17" y="2"/>
                      </a:lnTo>
                      <a:lnTo>
                        <a:pt x="10" y="0"/>
                      </a:lnTo>
                      <a:lnTo>
                        <a:pt x="0" y="0"/>
                      </a:lnTo>
                      <a:close/>
                    </a:path>
                  </a:pathLst>
                </a:custGeom>
                <a:solidFill>
                  <a:srgbClr val="FF00FF"/>
                </a:solidFill>
                <a:ln w="9525">
                  <a:noFill/>
                  <a:round/>
                  <a:headEnd/>
                  <a:tailEnd/>
                </a:ln>
              </p:spPr>
              <p:txBody>
                <a:bodyPr/>
                <a:lstStyle/>
                <a:p>
                  <a:endParaRPr lang="en-US"/>
                </a:p>
              </p:txBody>
            </p:sp>
            <p:sp>
              <p:nvSpPr>
                <p:cNvPr id="432173" name="Freeform 45"/>
                <p:cNvSpPr>
                  <a:spLocks/>
                </p:cNvSpPr>
                <p:nvPr/>
              </p:nvSpPr>
              <p:spPr bwMode="auto">
                <a:xfrm>
                  <a:off x="2226" y="2763"/>
                  <a:ext cx="594" cy="539"/>
                </a:xfrm>
                <a:custGeom>
                  <a:avLst/>
                  <a:gdLst/>
                  <a:ahLst/>
                  <a:cxnLst>
                    <a:cxn ang="0">
                      <a:pos x="0" y="32"/>
                    </a:cxn>
                    <a:cxn ang="0">
                      <a:pos x="167" y="63"/>
                    </a:cxn>
                    <a:cxn ang="0">
                      <a:pos x="258" y="412"/>
                    </a:cxn>
                    <a:cxn ang="0">
                      <a:pos x="372" y="518"/>
                    </a:cxn>
                    <a:cxn ang="0">
                      <a:pos x="594" y="536"/>
                    </a:cxn>
                  </a:cxnLst>
                  <a:rect l="0" t="0" r="r" b="b"/>
                  <a:pathLst>
                    <a:path w="594" h="539">
                      <a:moveTo>
                        <a:pt x="0" y="32"/>
                      </a:moveTo>
                      <a:cubicBezTo>
                        <a:pt x="28" y="37"/>
                        <a:pt x="124" y="0"/>
                        <a:pt x="167" y="63"/>
                      </a:cubicBezTo>
                      <a:cubicBezTo>
                        <a:pt x="210" y="126"/>
                        <a:pt x="224" y="336"/>
                        <a:pt x="258" y="412"/>
                      </a:cubicBezTo>
                      <a:cubicBezTo>
                        <a:pt x="292" y="488"/>
                        <a:pt x="316" y="497"/>
                        <a:pt x="372" y="518"/>
                      </a:cubicBezTo>
                      <a:cubicBezTo>
                        <a:pt x="428" y="539"/>
                        <a:pt x="548" y="532"/>
                        <a:pt x="594" y="536"/>
                      </a:cubicBezTo>
                    </a:path>
                  </a:pathLst>
                </a:custGeom>
                <a:noFill/>
                <a:ln w="31750" cmpd="sng">
                  <a:solidFill>
                    <a:srgbClr val="FF00FF"/>
                  </a:solidFill>
                  <a:round/>
                  <a:headEnd type="none" w="med" len="med"/>
                  <a:tailEnd type="triangle" w="med" len="med"/>
                </a:ln>
                <a:effectLst/>
              </p:spPr>
              <p:txBody>
                <a:bodyPr wrap="none" anchor="ctr"/>
                <a:lstStyle/>
                <a:p>
                  <a:endParaRPr lang="en-US"/>
                </a:p>
              </p:txBody>
            </p:sp>
            <p:sp>
              <p:nvSpPr>
                <p:cNvPr id="432174" name="Line 46"/>
                <p:cNvSpPr>
                  <a:spLocks noChangeShapeType="1"/>
                </p:cNvSpPr>
                <p:nvPr/>
              </p:nvSpPr>
              <p:spPr bwMode="auto">
                <a:xfrm>
                  <a:off x="780" y="2047"/>
                  <a:ext cx="3495" cy="2"/>
                </a:xfrm>
                <a:prstGeom prst="line">
                  <a:avLst/>
                </a:prstGeom>
                <a:noFill/>
                <a:ln w="0">
                  <a:solidFill>
                    <a:srgbClr val="000000"/>
                  </a:solidFill>
                  <a:round/>
                  <a:headEnd/>
                  <a:tailEnd/>
                </a:ln>
              </p:spPr>
              <p:txBody>
                <a:bodyPr/>
                <a:lstStyle/>
                <a:p>
                  <a:endParaRPr lang="en-US"/>
                </a:p>
              </p:txBody>
            </p:sp>
            <p:sp>
              <p:nvSpPr>
                <p:cNvPr id="432175" name="Line 47"/>
                <p:cNvSpPr>
                  <a:spLocks noChangeShapeType="1"/>
                </p:cNvSpPr>
                <p:nvPr/>
              </p:nvSpPr>
              <p:spPr bwMode="auto">
                <a:xfrm>
                  <a:off x="785" y="2348"/>
                  <a:ext cx="3487" cy="2"/>
                </a:xfrm>
                <a:prstGeom prst="line">
                  <a:avLst/>
                </a:prstGeom>
                <a:noFill/>
                <a:ln w="0">
                  <a:solidFill>
                    <a:srgbClr val="000000"/>
                  </a:solidFill>
                  <a:round/>
                  <a:headEnd/>
                  <a:tailEnd/>
                </a:ln>
              </p:spPr>
              <p:txBody>
                <a:bodyPr/>
                <a:lstStyle/>
                <a:p>
                  <a:endParaRPr lang="en-US"/>
                </a:p>
              </p:txBody>
            </p:sp>
            <p:sp>
              <p:nvSpPr>
                <p:cNvPr id="432176" name="Line 48"/>
                <p:cNvSpPr>
                  <a:spLocks noChangeShapeType="1"/>
                </p:cNvSpPr>
                <p:nvPr/>
              </p:nvSpPr>
              <p:spPr bwMode="auto">
                <a:xfrm>
                  <a:off x="767" y="2611"/>
                  <a:ext cx="3510" cy="2"/>
                </a:xfrm>
                <a:prstGeom prst="line">
                  <a:avLst/>
                </a:prstGeom>
                <a:noFill/>
                <a:ln w="0">
                  <a:solidFill>
                    <a:srgbClr val="000000"/>
                  </a:solidFill>
                  <a:round/>
                  <a:headEnd/>
                  <a:tailEnd/>
                </a:ln>
              </p:spPr>
              <p:txBody>
                <a:bodyPr/>
                <a:lstStyle/>
                <a:p>
                  <a:endParaRPr lang="en-US"/>
                </a:p>
              </p:txBody>
            </p:sp>
            <p:sp>
              <p:nvSpPr>
                <p:cNvPr id="432177" name="Line 49"/>
                <p:cNvSpPr>
                  <a:spLocks noChangeShapeType="1"/>
                </p:cNvSpPr>
                <p:nvPr/>
              </p:nvSpPr>
              <p:spPr bwMode="auto">
                <a:xfrm flipV="1">
                  <a:off x="780" y="2884"/>
                  <a:ext cx="3502" cy="13"/>
                </a:xfrm>
                <a:prstGeom prst="line">
                  <a:avLst/>
                </a:prstGeom>
                <a:noFill/>
                <a:ln w="0">
                  <a:solidFill>
                    <a:srgbClr val="000000"/>
                  </a:solidFill>
                  <a:round/>
                  <a:headEnd/>
                  <a:tailEnd/>
                </a:ln>
              </p:spPr>
              <p:txBody>
                <a:bodyPr/>
                <a:lstStyle/>
                <a:p>
                  <a:endParaRPr lang="en-US"/>
                </a:p>
              </p:txBody>
            </p:sp>
            <p:sp>
              <p:nvSpPr>
                <p:cNvPr id="432178" name="Line 50"/>
                <p:cNvSpPr>
                  <a:spLocks noChangeShapeType="1"/>
                </p:cNvSpPr>
                <p:nvPr/>
              </p:nvSpPr>
              <p:spPr bwMode="auto">
                <a:xfrm>
                  <a:off x="769" y="3160"/>
                  <a:ext cx="3503" cy="2"/>
                </a:xfrm>
                <a:prstGeom prst="line">
                  <a:avLst/>
                </a:prstGeom>
                <a:noFill/>
                <a:ln w="0">
                  <a:solidFill>
                    <a:srgbClr val="000000"/>
                  </a:solidFill>
                  <a:round/>
                  <a:headEnd/>
                  <a:tailEnd/>
                </a:ln>
              </p:spPr>
              <p:txBody>
                <a:bodyPr/>
                <a:lstStyle/>
                <a:p>
                  <a:endParaRPr lang="en-US"/>
                </a:p>
              </p:txBody>
            </p:sp>
            <p:sp>
              <p:nvSpPr>
                <p:cNvPr id="432179" name="Rectangle 51"/>
                <p:cNvSpPr>
                  <a:spLocks noChangeArrowheads="1"/>
                </p:cNvSpPr>
                <p:nvPr/>
              </p:nvSpPr>
              <p:spPr bwMode="auto">
                <a:xfrm>
                  <a:off x="2967" y="2892"/>
                  <a:ext cx="119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25/6 = 4.167</a:t>
                  </a:r>
                  <a:endParaRPr lang="en-US" dirty="0"/>
                </a:p>
              </p:txBody>
            </p:sp>
            <p:sp>
              <p:nvSpPr>
                <p:cNvPr id="432180" name="Rectangle 52"/>
                <p:cNvSpPr>
                  <a:spLocks noChangeArrowheads="1"/>
                </p:cNvSpPr>
                <p:nvPr/>
              </p:nvSpPr>
              <p:spPr bwMode="auto">
                <a:xfrm>
                  <a:off x="2972" y="3170"/>
                  <a:ext cx="1196" cy="290"/>
                </a:xfrm>
                <a:prstGeom prst="rect">
                  <a:avLst/>
                </a:prstGeom>
                <a:noFill/>
                <a:ln w="9525">
                  <a:noFill/>
                  <a:miter lim="800000"/>
                  <a:headEnd/>
                  <a:tailEnd/>
                </a:ln>
              </p:spPr>
              <p:txBody>
                <a:bodyPr wrap="none" lIns="0" tIns="0" rIns="0" bIns="0">
                  <a:spAutoFit/>
                </a:bodyPr>
                <a:lstStyle/>
                <a:p>
                  <a:r>
                    <a:rPr lang="en-US" sz="3200" dirty="0">
                      <a:solidFill>
                        <a:srgbClr val="010000"/>
                      </a:solidFill>
                    </a:rPr>
                    <a:t>32/6 = 5.333</a:t>
                  </a:r>
                  <a:endParaRPr lang="en-US" dirty="0"/>
                </a:p>
              </p:txBody>
            </p:sp>
          </p:grpSp>
        </p:grpSp>
        <p:sp>
          <p:nvSpPr>
            <p:cNvPr id="432181" name="Freeform 53"/>
            <p:cNvSpPr>
              <a:spLocks/>
            </p:cNvSpPr>
            <p:nvPr/>
          </p:nvSpPr>
          <p:spPr bwMode="auto">
            <a:xfrm>
              <a:off x="2400" y="2509"/>
              <a:ext cx="539" cy="535"/>
            </a:xfrm>
            <a:custGeom>
              <a:avLst/>
              <a:gdLst/>
              <a:ahLst/>
              <a:cxnLst>
                <a:cxn ang="0">
                  <a:pos x="0" y="5"/>
                </a:cxn>
                <a:cxn ang="0">
                  <a:pos x="137" y="13"/>
                </a:cxn>
                <a:cxn ang="0">
                  <a:pos x="304" y="81"/>
                </a:cxn>
                <a:cxn ang="0">
                  <a:pos x="342" y="461"/>
                </a:cxn>
                <a:cxn ang="0">
                  <a:pos x="539" y="522"/>
                </a:cxn>
              </a:cxnLst>
              <a:rect l="0" t="0" r="r" b="b"/>
              <a:pathLst>
                <a:path w="539" h="535">
                  <a:moveTo>
                    <a:pt x="0" y="5"/>
                  </a:moveTo>
                  <a:cubicBezTo>
                    <a:pt x="24" y="6"/>
                    <a:pt x="86" y="0"/>
                    <a:pt x="137" y="13"/>
                  </a:cubicBezTo>
                  <a:cubicBezTo>
                    <a:pt x="188" y="26"/>
                    <a:pt x="270" y="7"/>
                    <a:pt x="304" y="81"/>
                  </a:cubicBezTo>
                  <a:cubicBezTo>
                    <a:pt x="338" y="155"/>
                    <a:pt x="303" y="387"/>
                    <a:pt x="342" y="461"/>
                  </a:cubicBezTo>
                  <a:cubicBezTo>
                    <a:pt x="381" y="535"/>
                    <a:pt x="498" y="509"/>
                    <a:pt x="539" y="522"/>
                  </a:cubicBezTo>
                </a:path>
              </a:pathLst>
            </a:custGeom>
            <a:noFill/>
            <a:ln w="31750" cmpd="sng">
              <a:solidFill>
                <a:srgbClr val="FF3300"/>
              </a:solidFill>
              <a:round/>
              <a:headEnd type="none" w="med" len="med"/>
              <a:tailEnd type="triangle" w="med" len="me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ambria" pitchFamily="18" charset="0"/>
              </a:rPr>
              <a:t>Types of Temporal Data</a:t>
            </a:r>
            <a:endParaRPr lang="en-US" sz="4000" dirty="0">
              <a:latin typeface="Cambria" pitchFamily="18" charset="0"/>
            </a:endParaRPr>
          </a:p>
        </p:txBody>
      </p:sp>
      <p:sp>
        <p:nvSpPr>
          <p:cNvPr id="3" name="Content Placeholder 2"/>
          <p:cNvSpPr>
            <a:spLocks noGrp="1"/>
          </p:cNvSpPr>
          <p:nvPr>
            <p:ph idx="1"/>
          </p:nvPr>
        </p:nvSpPr>
        <p:spPr/>
        <p:txBody>
          <a:bodyPr>
            <a:normAutofit fontScale="62500" lnSpcReduction="20000"/>
          </a:bodyPr>
          <a:lstStyle/>
          <a:p>
            <a:pPr lvl="0" algn="just"/>
            <a:r>
              <a:rPr lang="en-US" sz="3400" b="1" dirty="0" smtClean="0">
                <a:latin typeface="Cambria" pitchFamily="18" charset="0"/>
              </a:rPr>
              <a:t>Static Data: </a:t>
            </a:r>
            <a:r>
              <a:rPr lang="en-US" sz="3400" dirty="0" smtClean="0">
                <a:latin typeface="Cambria" pitchFamily="18" charset="0"/>
              </a:rPr>
              <a:t>This temporal data have zero temporality. Inferences that can be derived from this data are free from any temporality. </a:t>
            </a:r>
          </a:p>
          <a:p>
            <a:pPr lvl="0" algn="just"/>
            <a:r>
              <a:rPr lang="en-US" sz="3400" b="1" dirty="0" smtClean="0">
                <a:latin typeface="Cambria" pitchFamily="18" charset="0"/>
              </a:rPr>
              <a:t>Sequences: </a:t>
            </a:r>
            <a:r>
              <a:rPr lang="en-US" sz="3400" dirty="0" smtClean="0">
                <a:latin typeface="Cambria" pitchFamily="18" charset="0"/>
              </a:rPr>
              <a:t>	Sequences are ordered sequence of the events or transactions. This type of temporal data has the temporal relationship such as before, after, during, meet and overlap etc. </a:t>
            </a:r>
          </a:p>
          <a:p>
            <a:pPr lvl="0" algn="just"/>
            <a:r>
              <a:rPr lang="en-US" sz="3400" b="1" dirty="0" smtClean="0">
                <a:latin typeface="Cambria" pitchFamily="18" charset="0"/>
              </a:rPr>
              <a:t>Time Stamped: </a:t>
            </a:r>
            <a:r>
              <a:rPr lang="en-US" sz="3400" dirty="0" smtClean="0">
                <a:latin typeface="Cambria" pitchFamily="18" charset="0"/>
              </a:rPr>
              <a:t>This temporal data has explicit time related information. Relationship can be quantitative. The inference is made through this type of data may be temporal or non temporal. </a:t>
            </a:r>
          </a:p>
          <a:p>
            <a:pPr lvl="0" algn="just"/>
            <a:r>
              <a:rPr lang="en-US" sz="3400" b="1" dirty="0" smtClean="0">
                <a:latin typeface="Cambria" pitchFamily="18" charset="0"/>
              </a:rPr>
              <a:t>Time Series: </a:t>
            </a:r>
            <a:r>
              <a:rPr lang="en-US" sz="3400" dirty="0" smtClean="0">
                <a:latin typeface="Cambria" pitchFamily="18" charset="0"/>
              </a:rPr>
              <a:t>Time series data is the special case of the time stamped data. In time series data, events have uniform distance on the time scale. </a:t>
            </a:r>
          </a:p>
          <a:p>
            <a:pPr lvl="0" algn="just"/>
            <a:r>
              <a:rPr lang="en-US" sz="3400" b="1" dirty="0" smtClean="0">
                <a:latin typeface="Cambria" pitchFamily="18" charset="0"/>
              </a:rPr>
              <a:t>Fully Temporal: </a:t>
            </a:r>
            <a:r>
              <a:rPr lang="en-US" sz="3400" dirty="0" smtClean="0">
                <a:latin typeface="Cambria" pitchFamily="18" charset="0"/>
              </a:rPr>
              <a:t>Data of this category is fully time dependent. The inferences are also strictly temporal. </a:t>
            </a:r>
          </a:p>
          <a:p>
            <a:pPr algn="just"/>
            <a:endParaRPr lang="en-US" dirty="0"/>
          </a:p>
        </p:txBody>
      </p:sp>
      <p:sp>
        <p:nvSpPr>
          <p:cNvPr id="4" name="Date Placeholder 3"/>
          <p:cNvSpPr>
            <a:spLocks noGrp="1"/>
          </p:cNvSpPr>
          <p:nvPr>
            <p:ph type="dt" sz="half" idx="10"/>
          </p:nvPr>
        </p:nvSpPr>
        <p:spPr/>
        <p:txBody>
          <a:bodyPr/>
          <a:lstStyle/>
          <a:p>
            <a:fld id="{0F2882E6-4E18-41ED-B695-67813E12CC8D}" type="datetime1">
              <a:rPr lang="en-US" smtClean="0"/>
              <a:pPr/>
              <a:t>12/10/2020</a:t>
            </a:fld>
            <a:endParaRPr lang="en-US" dirty="0"/>
          </a:p>
        </p:txBody>
      </p:sp>
      <p:sp>
        <p:nvSpPr>
          <p:cNvPr id="5" name="Slide Number Placeholder 4"/>
          <p:cNvSpPr>
            <a:spLocks noGrp="1"/>
          </p:cNvSpPr>
          <p:nvPr>
            <p:ph type="sldNum" sz="quarter" idx="12"/>
          </p:nvPr>
        </p:nvSpPr>
        <p:spPr/>
        <p:txBody>
          <a:bodyPr/>
          <a:lstStyle/>
          <a:p>
            <a:fld id="{619B3BD9-E539-4F5C-A31A-567F7849BDCE}"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lIns="100008" tIns="50004" rIns="100008" bIns="50004"/>
          <a:lstStyle/>
          <a:p>
            <a:r>
              <a:rPr lang="en-US" dirty="0"/>
              <a:t>4-</a:t>
            </a:r>
            <a:fld id="{BA76D500-1FEE-4A07-8BC5-F64D75E6AA4A}" type="slidenum">
              <a:rPr lang="en-US"/>
              <a:pPr/>
              <a:t>30</a:t>
            </a:fld>
            <a:endParaRPr lang="en-US" sz="1400" dirty="0"/>
          </a:p>
        </p:txBody>
      </p:sp>
      <p:sp>
        <p:nvSpPr>
          <p:cNvPr id="212994" name="Rectangle 2"/>
          <p:cNvSpPr>
            <a:spLocks noGrp="1" noChangeArrowheads="1"/>
          </p:cNvSpPr>
          <p:nvPr>
            <p:ph type="body" idx="1"/>
          </p:nvPr>
        </p:nvSpPr>
        <p:spPr>
          <a:xfrm>
            <a:off x="1371600" y="1295400"/>
            <a:ext cx="7367763" cy="4318566"/>
          </a:xfrm>
          <a:noFill/>
          <a:ln/>
        </p:spPr>
        <p:txBody>
          <a:bodyPr lIns="90475" tIns="44444" rIns="90475" bIns="44444">
            <a:normAutofit/>
          </a:bodyPr>
          <a:lstStyle/>
          <a:p>
            <a:pPr>
              <a:spcBef>
                <a:spcPct val="40000"/>
              </a:spcBef>
            </a:pPr>
            <a:r>
              <a:rPr lang="en-US" sz="2400" dirty="0">
                <a:latin typeface="Cambria" pitchFamily="18" charset="0"/>
              </a:rPr>
              <a:t>Increasing </a:t>
            </a:r>
            <a:r>
              <a:rPr lang="en-US" sz="2400" i="1" dirty="0">
                <a:solidFill>
                  <a:srgbClr val="FF00FF"/>
                </a:solidFill>
                <a:latin typeface="Cambria" pitchFamily="18" charset="0"/>
              </a:rPr>
              <a:t>n</a:t>
            </a:r>
            <a:r>
              <a:rPr lang="en-US" sz="2400" dirty="0">
                <a:latin typeface="Cambria" pitchFamily="18" charset="0"/>
              </a:rPr>
              <a:t> makes forecast:</a:t>
            </a:r>
          </a:p>
          <a:p>
            <a:pPr lvl="1">
              <a:spcBef>
                <a:spcPct val="40000"/>
              </a:spcBef>
            </a:pPr>
            <a:r>
              <a:rPr lang="en-US" sz="2400" dirty="0">
                <a:latin typeface="Cambria" pitchFamily="18" charset="0"/>
              </a:rPr>
              <a:t> Less sensitive to changes. </a:t>
            </a:r>
          </a:p>
          <a:p>
            <a:pPr lvl="1">
              <a:spcBef>
                <a:spcPct val="40000"/>
              </a:spcBef>
            </a:pPr>
            <a:r>
              <a:rPr lang="en-US" sz="2400" dirty="0">
                <a:latin typeface="Cambria" pitchFamily="18" charset="0"/>
              </a:rPr>
              <a:t> Less sensitive to recent data.</a:t>
            </a:r>
          </a:p>
          <a:p>
            <a:pPr>
              <a:spcBef>
                <a:spcPct val="40000"/>
              </a:spcBef>
            </a:pPr>
            <a:r>
              <a:rPr lang="en-US" sz="2400" dirty="0">
                <a:latin typeface="Cambria" pitchFamily="18" charset="0"/>
              </a:rPr>
              <a:t>Weights control emphasis on recent data.</a:t>
            </a:r>
          </a:p>
          <a:p>
            <a:pPr>
              <a:spcBef>
                <a:spcPct val="40000"/>
              </a:spcBef>
            </a:pPr>
            <a:r>
              <a:rPr lang="en-US" sz="2400" dirty="0">
                <a:latin typeface="Cambria" pitchFamily="18" charset="0"/>
              </a:rPr>
              <a:t>Do not forecast trend well.</a:t>
            </a:r>
          </a:p>
          <a:p>
            <a:pPr>
              <a:spcBef>
                <a:spcPct val="40000"/>
              </a:spcBef>
            </a:pPr>
            <a:r>
              <a:rPr lang="en-US" sz="2400" dirty="0">
                <a:latin typeface="Cambria" pitchFamily="18" charset="0"/>
              </a:rPr>
              <a:t>Require historical data.</a:t>
            </a:r>
          </a:p>
        </p:txBody>
      </p:sp>
      <p:sp>
        <p:nvSpPr>
          <p:cNvPr id="212997" name="Rectangle 5"/>
          <p:cNvSpPr>
            <a:spLocks noGrp="1" noChangeArrowheads="1"/>
          </p:cNvSpPr>
          <p:nvPr>
            <p:ph type="title"/>
          </p:nvPr>
        </p:nvSpPr>
        <p:spPr/>
        <p:txBody>
          <a:bodyPr lIns="100008" tIns="50004" rIns="100008" bIns="50004"/>
          <a:lstStyle/>
          <a:p>
            <a:pPr algn="ctr">
              <a:lnSpc>
                <a:spcPct val="80000"/>
              </a:lnSpc>
            </a:pPr>
            <a:r>
              <a:rPr lang="en-US" dirty="0"/>
              <a:t> </a:t>
            </a:r>
            <a:r>
              <a:rPr lang="en-US" sz="4000" dirty="0">
                <a:latin typeface="Cambria" pitchFamily="18" charset="0"/>
              </a:rPr>
              <a:t>Moving Average Methods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r>
              <a:rPr lang="en-US" dirty="0"/>
              <a:t>4-</a:t>
            </a:r>
            <a:fld id="{743F311E-728C-4EB6-8B2C-B299F51F4CD9}" type="slidenum">
              <a:rPr lang="en-US"/>
              <a:pPr/>
              <a:t>31</a:t>
            </a:fld>
            <a:endParaRPr lang="en-US" sz="1400" dirty="0"/>
          </a:p>
        </p:txBody>
      </p:sp>
      <p:sp>
        <p:nvSpPr>
          <p:cNvPr id="394242" name="Rectangle 2"/>
          <p:cNvSpPr>
            <a:spLocks noGrp="1" noChangeArrowheads="1"/>
          </p:cNvSpPr>
          <p:nvPr>
            <p:ph type="title"/>
          </p:nvPr>
        </p:nvSpPr>
        <p:spPr>
          <a:xfrm>
            <a:off x="1372306" y="381000"/>
            <a:ext cx="7314494" cy="914400"/>
          </a:xfrm>
        </p:spPr>
        <p:txBody>
          <a:bodyPr>
            <a:normAutofit/>
          </a:bodyPr>
          <a:lstStyle/>
          <a:p>
            <a:pPr algn="ctr"/>
            <a:r>
              <a:rPr lang="en-US" sz="4000" dirty="0">
                <a:latin typeface="Cambria" pitchFamily="18" charset="0"/>
              </a:rPr>
              <a:t>Moving Average Graph</a:t>
            </a:r>
          </a:p>
        </p:txBody>
      </p:sp>
      <p:sp>
        <p:nvSpPr>
          <p:cNvPr id="394244" name="Rectangle 4"/>
          <p:cNvSpPr>
            <a:spLocks noChangeArrowheads="1"/>
          </p:cNvSpPr>
          <p:nvPr/>
        </p:nvSpPr>
        <p:spPr bwMode="auto">
          <a:xfrm>
            <a:off x="3843515" y="5584032"/>
            <a:ext cx="1240013" cy="582199"/>
          </a:xfrm>
          <a:prstGeom prst="rect">
            <a:avLst/>
          </a:prstGeom>
          <a:noFill/>
          <a:ln w="12700">
            <a:noFill/>
            <a:miter lim="800000"/>
            <a:headEnd/>
            <a:tailEnd/>
          </a:ln>
          <a:effectLst/>
        </p:spPr>
        <p:txBody>
          <a:bodyPr lIns="90475" tIns="44444" rIns="90475" bIns="44444">
            <a:spAutoFit/>
          </a:bodyPr>
          <a:lstStyle/>
          <a:p>
            <a:pPr defTabSz="915004">
              <a:spcBef>
                <a:spcPct val="50000"/>
              </a:spcBef>
            </a:pPr>
            <a:r>
              <a:rPr lang="en-US" sz="3200" dirty="0">
                <a:solidFill>
                  <a:schemeClr val="tx2"/>
                </a:solidFill>
              </a:rPr>
              <a:t>Time</a:t>
            </a:r>
          </a:p>
        </p:txBody>
      </p:sp>
      <p:grpSp>
        <p:nvGrpSpPr>
          <p:cNvPr id="2" name="Group 23"/>
          <p:cNvGrpSpPr>
            <a:grpSpLocks/>
          </p:cNvGrpSpPr>
          <p:nvPr/>
        </p:nvGrpSpPr>
        <p:grpSpPr bwMode="auto">
          <a:xfrm>
            <a:off x="1371600" y="2057401"/>
            <a:ext cx="7772400" cy="3276599"/>
            <a:chOff x="131" y="1169"/>
            <a:chExt cx="4500" cy="1993"/>
          </a:xfrm>
        </p:grpSpPr>
        <p:sp>
          <p:nvSpPr>
            <p:cNvPr id="394245" name="Rectangle 5"/>
            <p:cNvSpPr>
              <a:spLocks noChangeArrowheads="1"/>
            </p:cNvSpPr>
            <p:nvPr/>
          </p:nvSpPr>
          <p:spPr bwMode="auto">
            <a:xfrm>
              <a:off x="131" y="1838"/>
              <a:ext cx="980" cy="338"/>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3200" dirty="0">
                  <a:solidFill>
                    <a:schemeClr val="tx2"/>
                  </a:solidFill>
                </a:rPr>
                <a:t>Demand</a:t>
              </a:r>
              <a:endParaRPr lang="en-US" sz="3200" b="1" dirty="0">
                <a:solidFill>
                  <a:schemeClr val="tx2"/>
                </a:solidFill>
                <a:effectLst>
                  <a:outerShdw blurRad="38100" dist="38100" dir="2700000" algn="tl">
                    <a:srgbClr val="000000"/>
                  </a:outerShdw>
                </a:effectLst>
                <a:latin typeface="Arial" pitchFamily="34" charset="0"/>
              </a:endParaRPr>
            </a:p>
          </p:txBody>
        </p:sp>
        <p:sp>
          <p:nvSpPr>
            <p:cNvPr id="394246" name="Line 6"/>
            <p:cNvSpPr>
              <a:spLocks noChangeShapeType="1"/>
            </p:cNvSpPr>
            <p:nvPr/>
          </p:nvSpPr>
          <p:spPr bwMode="auto">
            <a:xfrm>
              <a:off x="1183" y="1519"/>
              <a:ext cx="0" cy="1625"/>
            </a:xfrm>
            <a:prstGeom prst="line">
              <a:avLst/>
            </a:prstGeom>
            <a:noFill/>
            <a:ln w="50800">
              <a:solidFill>
                <a:schemeClr val="tx1"/>
              </a:solidFill>
              <a:round/>
              <a:headEnd/>
              <a:tailEnd/>
            </a:ln>
            <a:effectLst/>
          </p:spPr>
          <p:txBody>
            <a:bodyPr wrap="none" anchor="ctr"/>
            <a:lstStyle/>
            <a:p>
              <a:endParaRPr lang="en-US"/>
            </a:p>
          </p:txBody>
        </p:sp>
        <p:sp>
          <p:nvSpPr>
            <p:cNvPr id="394252" name="Freeform 12"/>
            <p:cNvSpPr>
              <a:spLocks noChangeArrowheads="1"/>
            </p:cNvSpPr>
            <p:nvPr/>
          </p:nvSpPr>
          <p:spPr bwMode="auto">
            <a:xfrm>
              <a:off x="1198" y="3160"/>
              <a:ext cx="3433" cy="2"/>
            </a:xfrm>
            <a:custGeom>
              <a:avLst/>
              <a:gdLst/>
              <a:ahLst/>
              <a:cxnLst>
                <a:cxn ang="0">
                  <a:pos x="0" y="1"/>
                </a:cxn>
                <a:cxn ang="0">
                  <a:pos x="3153" y="0"/>
                </a:cxn>
              </a:cxnLst>
              <a:rect l="0" t="0" r="r" b="b"/>
              <a:pathLst>
                <a:path w="3153" h="1">
                  <a:moveTo>
                    <a:pt x="0" y="1"/>
                  </a:moveTo>
                  <a:lnTo>
                    <a:pt x="3153" y="0"/>
                  </a:lnTo>
                </a:path>
              </a:pathLst>
            </a:custGeom>
            <a:noFill/>
            <a:ln w="50800">
              <a:solidFill>
                <a:schemeClr val="tx1"/>
              </a:solidFill>
              <a:round/>
              <a:headEnd/>
              <a:tailEnd/>
            </a:ln>
            <a:effectLst/>
          </p:spPr>
          <p:txBody>
            <a:bodyPr wrap="none" anchor="ctr"/>
            <a:lstStyle/>
            <a:p>
              <a:endParaRPr lang="en-US"/>
            </a:p>
          </p:txBody>
        </p:sp>
        <p:sp>
          <p:nvSpPr>
            <p:cNvPr id="394253" name="Rectangle 13"/>
            <p:cNvSpPr>
              <a:spLocks noChangeArrowheads="1"/>
            </p:cNvSpPr>
            <p:nvPr/>
          </p:nvSpPr>
          <p:spPr bwMode="auto">
            <a:xfrm>
              <a:off x="1386" y="1186"/>
              <a:ext cx="1080" cy="302"/>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2800" b="1" dirty="0">
                  <a:solidFill>
                    <a:schemeClr val="tx2"/>
                  </a:solidFill>
                </a:rPr>
                <a:t>Actual</a:t>
              </a:r>
            </a:p>
          </p:txBody>
        </p:sp>
        <p:cxnSp>
          <p:nvCxnSpPr>
            <p:cNvPr id="394255" name="AutoShape 15"/>
            <p:cNvCxnSpPr>
              <a:cxnSpLocks noChangeShapeType="1"/>
            </p:cNvCxnSpPr>
            <p:nvPr/>
          </p:nvCxnSpPr>
          <p:spPr bwMode="auto">
            <a:xfrm rot="16200000" flipH="1">
              <a:off x="2253" y="1169"/>
              <a:ext cx="1" cy="1"/>
            </a:xfrm>
            <a:prstGeom prst="bentConnector3">
              <a:avLst>
                <a:gd name="adj1" fmla="val 0"/>
              </a:avLst>
            </a:prstGeom>
            <a:noFill/>
            <a:ln w="9525">
              <a:solidFill>
                <a:schemeClr val="tx1"/>
              </a:solidFill>
              <a:miter lim="800000"/>
              <a:headEnd/>
              <a:tailEnd/>
            </a:ln>
            <a:effectLst/>
          </p:spPr>
        </p:cxnSp>
        <p:sp>
          <p:nvSpPr>
            <p:cNvPr id="394256" name="Freeform 16"/>
            <p:cNvSpPr>
              <a:spLocks/>
            </p:cNvSpPr>
            <p:nvPr/>
          </p:nvSpPr>
          <p:spPr bwMode="auto">
            <a:xfrm>
              <a:off x="1190" y="1550"/>
              <a:ext cx="3319" cy="1508"/>
            </a:xfrm>
            <a:custGeom>
              <a:avLst/>
              <a:gdLst/>
              <a:ahLst/>
              <a:cxnLst>
                <a:cxn ang="0">
                  <a:pos x="0" y="40"/>
                </a:cxn>
                <a:cxn ang="0">
                  <a:pos x="384" y="80"/>
                </a:cxn>
                <a:cxn ang="0">
                  <a:pos x="784" y="0"/>
                </a:cxn>
                <a:cxn ang="0">
                  <a:pos x="1192" y="688"/>
                </a:cxn>
                <a:cxn ang="0">
                  <a:pos x="1696" y="1280"/>
                </a:cxn>
                <a:cxn ang="0">
                  <a:pos x="1944" y="1152"/>
                </a:cxn>
                <a:cxn ang="0">
                  <a:pos x="2240" y="1232"/>
                </a:cxn>
                <a:cxn ang="0">
                  <a:pos x="2248" y="1224"/>
                </a:cxn>
                <a:cxn ang="0">
                  <a:pos x="2480" y="1176"/>
                </a:cxn>
                <a:cxn ang="0">
                  <a:pos x="2736" y="1296"/>
                </a:cxn>
                <a:cxn ang="0">
                  <a:pos x="2864" y="1144"/>
                </a:cxn>
                <a:cxn ang="0">
                  <a:pos x="3048" y="1248"/>
                </a:cxn>
              </a:cxnLst>
              <a:rect l="0" t="0" r="r" b="b"/>
              <a:pathLst>
                <a:path w="3048" h="1296">
                  <a:moveTo>
                    <a:pt x="0" y="40"/>
                  </a:moveTo>
                  <a:lnTo>
                    <a:pt x="384" y="80"/>
                  </a:lnTo>
                  <a:lnTo>
                    <a:pt x="784" y="0"/>
                  </a:lnTo>
                  <a:lnTo>
                    <a:pt x="1192" y="688"/>
                  </a:lnTo>
                  <a:lnTo>
                    <a:pt x="1696" y="1280"/>
                  </a:lnTo>
                  <a:lnTo>
                    <a:pt x="1944" y="1152"/>
                  </a:lnTo>
                  <a:lnTo>
                    <a:pt x="2240" y="1232"/>
                  </a:lnTo>
                  <a:lnTo>
                    <a:pt x="2248" y="1224"/>
                  </a:lnTo>
                  <a:lnTo>
                    <a:pt x="2480" y="1176"/>
                  </a:lnTo>
                  <a:lnTo>
                    <a:pt x="2736" y="1296"/>
                  </a:lnTo>
                  <a:lnTo>
                    <a:pt x="2864" y="1144"/>
                  </a:lnTo>
                  <a:lnTo>
                    <a:pt x="3048" y="1248"/>
                  </a:lnTo>
                </a:path>
              </a:pathLst>
            </a:custGeom>
            <a:noFill/>
            <a:ln w="38100">
              <a:solidFill>
                <a:schemeClr val="tx2"/>
              </a:solidFill>
              <a:round/>
              <a:headEnd type="none" w="med" len="med"/>
              <a:tailEnd type="none" w="med" len="me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r>
              <a:rPr lang="en-US" dirty="0"/>
              <a:t>4-</a:t>
            </a:r>
            <a:fld id="{1D088F22-5EED-4B3C-A6A1-4A396571DBBE}" type="slidenum">
              <a:rPr lang="en-US"/>
              <a:pPr/>
              <a:t>32</a:t>
            </a:fld>
            <a:endParaRPr lang="en-US" sz="1400" dirty="0"/>
          </a:p>
        </p:txBody>
      </p:sp>
      <p:sp>
        <p:nvSpPr>
          <p:cNvPr id="425986" name="Rectangle 2"/>
          <p:cNvSpPr>
            <a:spLocks noGrp="1" noChangeArrowheads="1"/>
          </p:cNvSpPr>
          <p:nvPr>
            <p:ph type="title"/>
          </p:nvPr>
        </p:nvSpPr>
        <p:spPr/>
        <p:txBody>
          <a:bodyPr>
            <a:normAutofit/>
          </a:bodyPr>
          <a:lstStyle/>
          <a:p>
            <a:pPr algn="ctr"/>
            <a:r>
              <a:rPr lang="en-US" sz="4000" dirty="0">
                <a:latin typeface="Cambria" pitchFamily="18" charset="0"/>
              </a:rPr>
              <a:t>Weighted Moving Average Graph</a:t>
            </a:r>
          </a:p>
        </p:txBody>
      </p:sp>
      <p:grpSp>
        <p:nvGrpSpPr>
          <p:cNvPr id="2" name="Group 23"/>
          <p:cNvGrpSpPr>
            <a:grpSpLocks/>
          </p:cNvGrpSpPr>
          <p:nvPr/>
        </p:nvGrpSpPr>
        <p:grpSpPr bwMode="auto">
          <a:xfrm>
            <a:off x="838200" y="1981200"/>
            <a:ext cx="8305800" cy="4038600"/>
            <a:chOff x="212" y="813"/>
            <a:chExt cx="4855" cy="2808"/>
          </a:xfrm>
        </p:grpSpPr>
        <p:sp>
          <p:nvSpPr>
            <p:cNvPr id="425988" name="Rectangle 4"/>
            <p:cNvSpPr>
              <a:spLocks noChangeArrowheads="1"/>
            </p:cNvSpPr>
            <p:nvPr/>
          </p:nvSpPr>
          <p:spPr bwMode="auto">
            <a:xfrm>
              <a:off x="2048" y="3283"/>
              <a:ext cx="703" cy="338"/>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3200" dirty="0">
                  <a:solidFill>
                    <a:schemeClr val="tx2"/>
                  </a:solidFill>
                </a:rPr>
                <a:t>Time</a:t>
              </a:r>
            </a:p>
          </p:txBody>
        </p:sp>
        <p:sp>
          <p:nvSpPr>
            <p:cNvPr id="425989" name="Rectangle 5"/>
            <p:cNvSpPr>
              <a:spLocks noChangeArrowheads="1"/>
            </p:cNvSpPr>
            <p:nvPr/>
          </p:nvSpPr>
          <p:spPr bwMode="auto">
            <a:xfrm>
              <a:off x="212" y="1899"/>
              <a:ext cx="836" cy="350"/>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2800" dirty="0">
                  <a:solidFill>
                    <a:schemeClr val="tx2"/>
                  </a:solidFill>
                </a:rPr>
                <a:t>Demand</a:t>
              </a:r>
              <a:endParaRPr lang="en-US" sz="2800" b="1" dirty="0">
                <a:solidFill>
                  <a:schemeClr val="tx2"/>
                </a:solidFill>
                <a:effectLst>
                  <a:outerShdw blurRad="38100" dist="38100" dir="2700000" algn="tl">
                    <a:srgbClr val="000000"/>
                  </a:outerShdw>
                </a:effectLst>
                <a:latin typeface="Arial" pitchFamily="34" charset="0"/>
              </a:endParaRPr>
            </a:p>
          </p:txBody>
        </p:sp>
        <p:sp>
          <p:nvSpPr>
            <p:cNvPr id="425990" name="Line 6"/>
            <p:cNvSpPr>
              <a:spLocks noChangeShapeType="1"/>
            </p:cNvSpPr>
            <p:nvPr/>
          </p:nvSpPr>
          <p:spPr bwMode="auto">
            <a:xfrm>
              <a:off x="1052" y="1519"/>
              <a:ext cx="0" cy="1625"/>
            </a:xfrm>
            <a:prstGeom prst="line">
              <a:avLst/>
            </a:prstGeom>
            <a:noFill/>
            <a:ln w="50800">
              <a:solidFill>
                <a:schemeClr val="tx1"/>
              </a:solidFill>
              <a:round/>
              <a:headEnd/>
              <a:tailEnd/>
            </a:ln>
            <a:effectLst/>
          </p:spPr>
          <p:txBody>
            <a:bodyPr wrap="none" anchor="ctr"/>
            <a:lstStyle/>
            <a:p>
              <a:endParaRPr lang="en-US"/>
            </a:p>
          </p:txBody>
        </p:sp>
        <p:sp>
          <p:nvSpPr>
            <p:cNvPr id="425996" name="Freeform 12"/>
            <p:cNvSpPr>
              <a:spLocks noChangeArrowheads="1"/>
            </p:cNvSpPr>
            <p:nvPr/>
          </p:nvSpPr>
          <p:spPr bwMode="auto">
            <a:xfrm>
              <a:off x="1067" y="3160"/>
              <a:ext cx="3433" cy="2"/>
            </a:xfrm>
            <a:custGeom>
              <a:avLst/>
              <a:gdLst/>
              <a:ahLst/>
              <a:cxnLst>
                <a:cxn ang="0">
                  <a:pos x="0" y="1"/>
                </a:cxn>
                <a:cxn ang="0">
                  <a:pos x="3153" y="0"/>
                </a:cxn>
              </a:cxnLst>
              <a:rect l="0" t="0" r="r" b="b"/>
              <a:pathLst>
                <a:path w="3153" h="1">
                  <a:moveTo>
                    <a:pt x="0" y="1"/>
                  </a:moveTo>
                  <a:lnTo>
                    <a:pt x="3153" y="0"/>
                  </a:lnTo>
                </a:path>
              </a:pathLst>
            </a:custGeom>
            <a:noFill/>
            <a:ln w="50800">
              <a:solidFill>
                <a:schemeClr val="tx1"/>
              </a:solidFill>
              <a:round/>
              <a:headEnd/>
              <a:tailEnd/>
            </a:ln>
            <a:effectLst/>
          </p:spPr>
          <p:txBody>
            <a:bodyPr wrap="none" anchor="ctr"/>
            <a:lstStyle/>
            <a:p>
              <a:endParaRPr lang="en-US"/>
            </a:p>
          </p:txBody>
        </p:sp>
        <p:sp>
          <p:nvSpPr>
            <p:cNvPr id="425997" name="Rectangle 13"/>
            <p:cNvSpPr>
              <a:spLocks noChangeArrowheads="1"/>
            </p:cNvSpPr>
            <p:nvPr/>
          </p:nvSpPr>
          <p:spPr bwMode="auto">
            <a:xfrm>
              <a:off x="1255" y="1186"/>
              <a:ext cx="1080" cy="302"/>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2800" b="1" dirty="0">
                  <a:solidFill>
                    <a:schemeClr val="tx2"/>
                  </a:solidFill>
                </a:rPr>
                <a:t>Actual</a:t>
              </a:r>
            </a:p>
          </p:txBody>
        </p:sp>
        <p:sp>
          <p:nvSpPr>
            <p:cNvPr id="425998" name="Rectangle 14"/>
            <p:cNvSpPr>
              <a:spLocks noChangeArrowheads="1"/>
            </p:cNvSpPr>
            <p:nvPr/>
          </p:nvSpPr>
          <p:spPr bwMode="auto">
            <a:xfrm>
              <a:off x="3673" y="1605"/>
              <a:ext cx="1394" cy="890"/>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3100" b="1" dirty="0">
                  <a:solidFill>
                    <a:srgbClr val="FF0000"/>
                  </a:solidFill>
                  <a:effectLst>
                    <a:outerShdw blurRad="38100" dist="38100" dir="2700000" algn="tl">
                      <a:srgbClr val="000000"/>
                    </a:outerShdw>
                  </a:effectLst>
                </a:rPr>
                <a:t>Large weight on recent data</a:t>
              </a:r>
              <a:endParaRPr lang="en-US" sz="3100" b="1" dirty="0">
                <a:solidFill>
                  <a:srgbClr val="FF0000"/>
                </a:solidFill>
              </a:endParaRPr>
            </a:p>
          </p:txBody>
        </p:sp>
        <p:cxnSp>
          <p:nvCxnSpPr>
            <p:cNvPr id="425999" name="AutoShape 15"/>
            <p:cNvCxnSpPr>
              <a:cxnSpLocks noChangeShapeType="1"/>
            </p:cNvCxnSpPr>
            <p:nvPr/>
          </p:nvCxnSpPr>
          <p:spPr bwMode="auto">
            <a:xfrm rot="16200000" flipH="1">
              <a:off x="2122" y="1169"/>
              <a:ext cx="1" cy="1"/>
            </a:xfrm>
            <a:prstGeom prst="bentConnector3">
              <a:avLst>
                <a:gd name="adj1" fmla="val 0"/>
              </a:avLst>
            </a:prstGeom>
            <a:noFill/>
            <a:ln w="9525">
              <a:solidFill>
                <a:schemeClr val="tx1"/>
              </a:solidFill>
              <a:miter lim="800000"/>
              <a:headEnd/>
              <a:tailEnd/>
            </a:ln>
            <a:effectLst/>
          </p:spPr>
        </p:cxnSp>
        <p:sp>
          <p:nvSpPr>
            <p:cNvPr id="426000" name="Freeform 16"/>
            <p:cNvSpPr>
              <a:spLocks/>
            </p:cNvSpPr>
            <p:nvPr/>
          </p:nvSpPr>
          <p:spPr bwMode="auto">
            <a:xfrm>
              <a:off x="1059" y="1550"/>
              <a:ext cx="3477" cy="1496"/>
            </a:xfrm>
            <a:custGeom>
              <a:avLst/>
              <a:gdLst/>
              <a:ahLst/>
              <a:cxnLst>
                <a:cxn ang="0">
                  <a:pos x="0" y="40"/>
                </a:cxn>
                <a:cxn ang="0">
                  <a:pos x="384" y="80"/>
                </a:cxn>
                <a:cxn ang="0">
                  <a:pos x="784" y="0"/>
                </a:cxn>
                <a:cxn ang="0">
                  <a:pos x="1192" y="688"/>
                </a:cxn>
                <a:cxn ang="0">
                  <a:pos x="1696" y="1280"/>
                </a:cxn>
                <a:cxn ang="0">
                  <a:pos x="1944" y="1152"/>
                </a:cxn>
                <a:cxn ang="0">
                  <a:pos x="2240" y="1232"/>
                </a:cxn>
                <a:cxn ang="0">
                  <a:pos x="2248" y="1224"/>
                </a:cxn>
                <a:cxn ang="0">
                  <a:pos x="2480" y="1176"/>
                </a:cxn>
                <a:cxn ang="0">
                  <a:pos x="2736" y="1296"/>
                </a:cxn>
                <a:cxn ang="0">
                  <a:pos x="2864" y="1144"/>
                </a:cxn>
                <a:cxn ang="0">
                  <a:pos x="3048" y="1248"/>
                </a:cxn>
              </a:cxnLst>
              <a:rect l="0" t="0" r="r" b="b"/>
              <a:pathLst>
                <a:path w="3048" h="1296">
                  <a:moveTo>
                    <a:pt x="0" y="40"/>
                  </a:moveTo>
                  <a:lnTo>
                    <a:pt x="384" y="80"/>
                  </a:lnTo>
                  <a:lnTo>
                    <a:pt x="784" y="0"/>
                  </a:lnTo>
                  <a:lnTo>
                    <a:pt x="1192" y="688"/>
                  </a:lnTo>
                  <a:lnTo>
                    <a:pt x="1696" y="1280"/>
                  </a:lnTo>
                  <a:lnTo>
                    <a:pt x="1944" y="1152"/>
                  </a:lnTo>
                  <a:lnTo>
                    <a:pt x="2240" y="1232"/>
                  </a:lnTo>
                  <a:lnTo>
                    <a:pt x="2248" y="1224"/>
                  </a:lnTo>
                  <a:lnTo>
                    <a:pt x="2480" y="1176"/>
                  </a:lnTo>
                  <a:lnTo>
                    <a:pt x="2736" y="1296"/>
                  </a:lnTo>
                  <a:lnTo>
                    <a:pt x="2864" y="1144"/>
                  </a:lnTo>
                  <a:lnTo>
                    <a:pt x="3048" y="1248"/>
                  </a:lnTo>
                </a:path>
              </a:pathLst>
            </a:custGeom>
            <a:noFill/>
            <a:ln w="38100">
              <a:solidFill>
                <a:schemeClr val="tx2"/>
              </a:solidFill>
              <a:round/>
              <a:headEnd type="none" w="med" len="med"/>
              <a:tailEnd type="none" w="med" len="med"/>
            </a:ln>
            <a:effectLst/>
          </p:spPr>
          <p:txBody>
            <a:bodyPr wrap="none" anchor="ctr"/>
            <a:lstStyle/>
            <a:p>
              <a:endParaRPr lang="en-US"/>
            </a:p>
          </p:txBody>
        </p:sp>
        <p:sp>
          <p:nvSpPr>
            <p:cNvPr id="426001" name="Freeform 17"/>
            <p:cNvSpPr>
              <a:spLocks/>
            </p:cNvSpPr>
            <p:nvPr/>
          </p:nvSpPr>
          <p:spPr bwMode="auto">
            <a:xfrm>
              <a:off x="1486" y="1560"/>
              <a:ext cx="2901" cy="1470"/>
            </a:xfrm>
            <a:custGeom>
              <a:avLst/>
              <a:gdLst/>
              <a:ahLst/>
              <a:cxnLst>
                <a:cxn ang="0">
                  <a:pos x="0" y="40"/>
                </a:cxn>
                <a:cxn ang="0">
                  <a:pos x="384" y="80"/>
                </a:cxn>
                <a:cxn ang="0">
                  <a:pos x="784" y="0"/>
                </a:cxn>
                <a:cxn ang="0">
                  <a:pos x="1192" y="688"/>
                </a:cxn>
                <a:cxn ang="0">
                  <a:pos x="1672" y="1096"/>
                </a:cxn>
                <a:cxn ang="0">
                  <a:pos x="1944" y="1152"/>
                </a:cxn>
                <a:cxn ang="0">
                  <a:pos x="2240" y="1232"/>
                </a:cxn>
                <a:cxn ang="0">
                  <a:pos x="2416" y="1176"/>
                </a:cxn>
                <a:cxn ang="0">
                  <a:pos x="2528" y="1264"/>
                </a:cxn>
                <a:cxn ang="0">
                  <a:pos x="2664" y="1152"/>
                </a:cxn>
              </a:cxnLst>
              <a:rect l="0" t="0" r="r" b="b"/>
              <a:pathLst>
                <a:path w="2664" h="1264">
                  <a:moveTo>
                    <a:pt x="0" y="40"/>
                  </a:moveTo>
                  <a:lnTo>
                    <a:pt x="384" y="80"/>
                  </a:lnTo>
                  <a:lnTo>
                    <a:pt x="784" y="0"/>
                  </a:lnTo>
                  <a:lnTo>
                    <a:pt x="1192" y="688"/>
                  </a:lnTo>
                  <a:lnTo>
                    <a:pt x="1672" y="1096"/>
                  </a:lnTo>
                  <a:lnTo>
                    <a:pt x="1944" y="1152"/>
                  </a:lnTo>
                  <a:lnTo>
                    <a:pt x="2240" y="1232"/>
                  </a:lnTo>
                  <a:lnTo>
                    <a:pt x="2416" y="1176"/>
                  </a:lnTo>
                  <a:lnTo>
                    <a:pt x="2528" y="1264"/>
                  </a:lnTo>
                  <a:lnTo>
                    <a:pt x="2664" y="1152"/>
                  </a:lnTo>
                </a:path>
              </a:pathLst>
            </a:custGeom>
            <a:noFill/>
            <a:ln w="38100">
              <a:solidFill>
                <a:srgbClr val="FF0000"/>
              </a:solidFill>
              <a:round/>
              <a:headEnd type="none" w="med" len="med"/>
              <a:tailEnd type="none" w="med" len="med"/>
            </a:ln>
            <a:effectLst/>
          </p:spPr>
          <p:txBody>
            <a:bodyPr wrap="none" anchor="ctr"/>
            <a:lstStyle/>
            <a:p>
              <a:endParaRPr lang="en-US"/>
            </a:p>
          </p:txBody>
        </p:sp>
        <p:sp>
          <p:nvSpPr>
            <p:cNvPr id="426002" name="Freeform 18"/>
            <p:cNvSpPr>
              <a:spLocks/>
            </p:cNvSpPr>
            <p:nvPr/>
          </p:nvSpPr>
          <p:spPr bwMode="auto">
            <a:xfrm>
              <a:off x="1512" y="1616"/>
              <a:ext cx="2971" cy="1209"/>
            </a:xfrm>
            <a:custGeom>
              <a:avLst/>
              <a:gdLst/>
              <a:ahLst/>
              <a:cxnLst>
                <a:cxn ang="0">
                  <a:pos x="0" y="24"/>
                </a:cxn>
                <a:cxn ang="0">
                  <a:pos x="368" y="0"/>
                </a:cxn>
                <a:cxn ang="0">
                  <a:pos x="744" y="0"/>
                </a:cxn>
                <a:cxn ang="0">
                  <a:pos x="1032" y="96"/>
                </a:cxn>
                <a:cxn ang="0">
                  <a:pos x="1280" y="320"/>
                </a:cxn>
                <a:cxn ang="0">
                  <a:pos x="1664" y="568"/>
                </a:cxn>
                <a:cxn ang="0">
                  <a:pos x="2144" y="752"/>
                </a:cxn>
                <a:cxn ang="0">
                  <a:pos x="2424" y="928"/>
                </a:cxn>
                <a:cxn ang="0">
                  <a:pos x="2728" y="1040"/>
                </a:cxn>
              </a:cxnLst>
              <a:rect l="0" t="0" r="r" b="b"/>
              <a:pathLst>
                <a:path w="2728" h="1040">
                  <a:moveTo>
                    <a:pt x="0" y="24"/>
                  </a:moveTo>
                  <a:lnTo>
                    <a:pt x="368" y="0"/>
                  </a:lnTo>
                  <a:lnTo>
                    <a:pt x="744" y="0"/>
                  </a:lnTo>
                  <a:lnTo>
                    <a:pt x="1032" y="96"/>
                  </a:lnTo>
                  <a:lnTo>
                    <a:pt x="1280" y="320"/>
                  </a:lnTo>
                  <a:lnTo>
                    <a:pt x="1664" y="568"/>
                  </a:lnTo>
                  <a:lnTo>
                    <a:pt x="2144" y="752"/>
                  </a:lnTo>
                  <a:lnTo>
                    <a:pt x="2424" y="928"/>
                  </a:lnTo>
                  <a:lnTo>
                    <a:pt x="2728" y="1040"/>
                  </a:lnTo>
                </a:path>
              </a:pathLst>
            </a:custGeom>
            <a:noFill/>
            <a:ln w="38100">
              <a:solidFill>
                <a:schemeClr val="hlink"/>
              </a:solidFill>
              <a:round/>
              <a:headEnd type="none" w="med" len="med"/>
              <a:tailEnd type="none" w="med" len="med"/>
            </a:ln>
            <a:effectLst/>
          </p:spPr>
          <p:txBody>
            <a:bodyPr wrap="none" anchor="ctr"/>
            <a:lstStyle/>
            <a:p>
              <a:endParaRPr lang="en-US"/>
            </a:p>
          </p:txBody>
        </p:sp>
        <p:sp>
          <p:nvSpPr>
            <p:cNvPr id="426003" name="Rectangle 19"/>
            <p:cNvSpPr>
              <a:spLocks noChangeArrowheads="1"/>
            </p:cNvSpPr>
            <p:nvPr/>
          </p:nvSpPr>
          <p:spPr bwMode="auto">
            <a:xfrm>
              <a:off x="2982" y="813"/>
              <a:ext cx="1461" cy="890"/>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3100" b="1" dirty="0">
                  <a:solidFill>
                    <a:schemeClr val="hlink"/>
                  </a:solidFill>
                  <a:effectLst>
                    <a:outerShdw blurRad="38100" dist="38100" dir="2700000" algn="tl">
                      <a:srgbClr val="000000"/>
                    </a:outerShdw>
                  </a:effectLst>
                </a:rPr>
                <a:t>Small weight on recent data</a:t>
              </a:r>
              <a:endParaRPr lang="en-US" sz="2800" b="1" dirty="0">
                <a:solidFill>
                  <a:schemeClr val="tx2"/>
                </a:solidFill>
              </a:endParaRPr>
            </a:p>
          </p:txBody>
        </p:sp>
        <p:sp>
          <p:nvSpPr>
            <p:cNvPr id="426004" name="Line 20"/>
            <p:cNvSpPr>
              <a:spLocks noChangeShapeType="1"/>
            </p:cNvSpPr>
            <p:nvPr/>
          </p:nvSpPr>
          <p:spPr bwMode="auto">
            <a:xfrm flipH="1">
              <a:off x="3150" y="2115"/>
              <a:ext cx="517" cy="534"/>
            </a:xfrm>
            <a:prstGeom prst="line">
              <a:avLst/>
            </a:prstGeom>
            <a:noFill/>
            <a:ln w="25400">
              <a:solidFill>
                <a:schemeClr val="tx1"/>
              </a:solidFill>
              <a:round/>
              <a:headEnd/>
              <a:tailEnd type="triangle" w="med" len="med"/>
            </a:ln>
            <a:effectLst/>
          </p:spPr>
          <p:txBody>
            <a:bodyPr wrap="none" anchor="ctr"/>
            <a:lstStyle/>
            <a:p>
              <a:endParaRPr lang="en-US"/>
            </a:p>
          </p:txBody>
        </p:sp>
        <p:sp>
          <p:nvSpPr>
            <p:cNvPr id="426005" name="Line 21"/>
            <p:cNvSpPr>
              <a:spLocks noChangeShapeType="1"/>
            </p:cNvSpPr>
            <p:nvPr/>
          </p:nvSpPr>
          <p:spPr bwMode="auto">
            <a:xfrm flipH="1">
              <a:off x="2801" y="1392"/>
              <a:ext cx="476" cy="428"/>
            </a:xfrm>
            <a:prstGeom prst="line">
              <a:avLst/>
            </a:prstGeom>
            <a:noFill/>
            <a:ln w="25400">
              <a:solidFill>
                <a:schemeClr val="tx1"/>
              </a:solidFill>
              <a:round/>
              <a:headEnd/>
              <a:tailEnd type="triangle" w="med" len="med"/>
            </a:ln>
            <a:effectLst/>
          </p:spPr>
          <p:txBody>
            <a:bodyPr wrap="none" anchor="ctr"/>
            <a:lstStyle/>
            <a:p>
              <a:endParaRPr lang="en-US"/>
            </a:p>
          </p:txBody>
        </p:sp>
      </p:gr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lIns="100008" tIns="50004" rIns="100008" bIns="50004"/>
          <a:lstStyle/>
          <a:p>
            <a:r>
              <a:rPr lang="en-US" dirty="0"/>
              <a:t>4-</a:t>
            </a:r>
            <a:fld id="{4B150AD0-3A55-4607-B79E-076E2390D382}" type="slidenum">
              <a:rPr lang="en-US"/>
              <a:pPr/>
              <a:t>33</a:t>
            </a:fld>
            <a:endParaRPr lang="en-US" sz="1400" dirty="0"/>
          </a:p>
        </p:txBody>
      </p:sp>
      <p:sp>
        <p:nvSpPr>
          <p:cNvPr id="215042" name="Rectangle 2"/>
          <p:cNvSpPr>
            <a:spLocks noGrp="1" noChangeArrowheads="1"/>
          </p:cNvSpPr>
          <p:nvPr>
            <p:ph type="body" idx="1"/>
          </p:nvPr>
        </p:nvSpPr>
        <p:spPr>
          <a:xfrm>
            <a:off x="1219200" y="1447800"/>
            <a:ext cx="7771694" cy="4114460"/>
          </a:xfrm>
          <a:noFill/>
          <a:ln/>
        </p:spPr>
        <p:txBody>
          <a:bodyPr lIns="90475" tIns="44444" rIns="90475" bIns="44444">
            <a:normAutofit/>
          </a:bodyPr>
          <a:lstStyle/>
          <a:p>
            <a:pPr algn="just">
              <a:spcBef>
                <a:spcPct val="40000"/>
              </a:spcBef>
            </a:pPr>
            <a:r>
              <a:rPr lang="en-US" sz="2400" dirty="0">
                <a:latin typeface="Cambria" pitchFamily="18" charset="0"/>
              </a:rPr>
              <a:t>Form of weighted moving average.</a:t>
            </a:r>
          </a:p>
          <a:p>
            <a:pPr lvl="1" algn="just">
              <a:spcBef>
                <a:spcPct val="40000"/>
              </a:spcBef>
            </a:pPr>
            <a:r>
              <a:rPr lang="en-US" sz="2400" dirty="0">
                <a:latin typeface="Cambria" pitchFamily="18" charset="0"/>
              </a:rPr>
              <a:t>Weights decline exponentially.</a:t>
            </a:r>
          </a:p>
          <a:p>
            <a:pPr lvl="1" algn="just">
              <a:spcBef>
                <a:spcPct val="40000"/>
              </a:spcBef>
            </a:pPr>
            <a:r>
              <a:rPr lang="en-US" sz="2400" dirty="0">
                <a:latin typeface="Cambria" pitchFamily="18" charset="0"/>
              </a:rPr>
              <a:t>Most recent data weighted most.</a:t>
            </a:r>
          </a:p>
          <a:p>
            <a:pPr algn="just">
              <a:spcBef>
                <a:spcPct val="40000"/>
              </a:spcBef>
            </a:pPr>
            <a:r>
              <a:rPr lang="en-US" sz="2400" dirty="0">
                <a:latin typeface="Cambria" pitchFamily="18" charset="0"/>
              </a:rPr>
              <a:t>Requires smoothing constant ().</a:t>
            </a:r>
          </a:p>
          <a:p>
            <a:pPr lvl="1" algn="just">
              <a:spcBef>
                <a:spcPct val="40000"/>
              </a:spcBef>
            </a:pPr>
            <a:r>
              <a:rPr lang="en-US" sz="2400" dirty="0">
                <a:latin typeface="Cambria" pitchFamily="18" charset="0"/>
              </a:rPr>
              <a:t>Usually ranges from 0.05 to 0.5</a:t>
            </a:r>
          </a:p>
          <a:p>
            <a:pPr lvl="1" algn="just">
              <a:spcBef>
                <a:spcPct val="40000"/>
              </a:spcBef>
            </a:pPr>
            <a:r>
              <a:rPr lang="en-US" sz="2400" dirty="0">
                <a:latin typeface="Cambria" pitchFamily="18" charset="0"/>
              </a:rPr>
              <a:t>Should be chosen to give good forecast.</a:t>
            </a:r>
          </a:p>
          <a:p>
            <a:pPr algn="just">
              <a:spcBef>
                <a:spcPct val="40000"/>
              </a:spcBef>
            </a:pPr>
            <a:r>
              <a:rPr lang="en-US" sz="2400" dirty="0">
                <a:latin typeface="Cambria" pitchFamily="18" charset="0"/>
              </a:rPr>
              <a:t>Involves little record keeping of past data.</a:t>
            </a:r>
          </a:p>
        </p:txBody>
      </p:sp>
      <p:sp>
        <p:nvSpPr>
          <p:cNvPr id="215043" name="Rectangle 3"/>
          <p:cNvSpPr>
            <a:spLocks noGrp="1" noChangeArrowheads="1"/>
          </p:cNvSpPr>
          <p:nvPr>
            <p:ph type="title"/>
          </p:nvPr>
        </p:nvSpPr>
        <p:spPr/>
        <p:txBody>
          <a:bodyPr lIns="100008" tIns="50004" rIns="100008" bIns="50004">
            <a:normAutofit/>
          </a:bodyPr>
          <a:lstStyle/>
          <a:p>
            <a:pPr algn="ctr"/>
            <a:r>
              <a:rPr lang="en-US" sz="4000" dirty="0">
                <a:latin typeface="Cambria" pitchFamily="18" charset="0"/>
              </a:rPr>
              <a:t>Exponential Smoothing Method</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lIns="100008" tIns="50004" rIns="100008" bIns="50004"/>
          <a:lstStyle/>
          <a:p>
            <a:r>
              <a:rPr lang="en-US" dirty="0"/>
              <a:t>4-</a:t>
            </a:r>
            <a:fld id="{08218F63-BC79-4B25-B3F1-122E744B0CCC}" type="slidenum">
              <a:rPr lang="en-US"/>
              <a:pPr/>
              <a:t>34</a:t>
            </a:fld>
            <a:endParaRPr lang="en-US" sz="1400" dirty="0"/>
          </a:p>
        </p:txBody>
      </p:sp>
      <p:sp>
        <p:nvSpPr>
          <p:cNvPr id="217090" name="Rectangle 2"/>
          <p:cNvSpPr>
            <a:spLocks noGrp="1" noChangeArrowheads="1"/>
          </p:cNvSpPr>
          <p:nvPr>
            <p:ph type="body" idx="1"/>
          </p:nvPr>
        </p:nvSpPr>
        <p:spPr>
          <a:xfrm>
            <a:off x="1081264" y="1600200"/>
            <a:ext cx="8062736" cy="4116161"/>
          </a:xfrm>
          <a:noFill/>
          <a:ln/>
        </p:spPr>
        <p:txBody>
          <a:bodyPr lIns="90475" tIns="44444" rIns="90475" bIns="44444">
            <a:normAutofit/>
          </a:bodyPr>
          <a:lstStyle/>
          <a:p>
            <a:pPr>
              <a:spcBef>
                <a:spcPct val="20000"/>
              </a:spcBef>
              <a:buClrTx/>
              <a:buFontTx/>
              <a:buNone/>
            </a:pPr>
            <a:r>
              <a:rPr lang="en-US" sz="2800" i="1" dirty="0" smtClean="0">
                <a:latin typeface="Cambria" pitchFamily="18" charset="0"/>
              </a:rPr>
              <a:t>F</a:t>
            </a:r>
            <a:r>
              <a:rPr lang="en-US" sz="2800" i="1" baseline="-25000" dirty="0" smtClean="0">
                <a:latin typeface="Cambria" pitchFamily="18" charset="0"/>
              </a:rPr>
              <a:t>t+1</a:t>
            </a:r>
            <a:r>
              <a:rPr lang="en-US" sz="2800" dirty="0" smtClean="0">
                <a:latin typeface="Cambria" pitchFamily="18" charset="0"/>
              </a:rPr>
              <a:t>  = </a:t>
            </a:r>
            <a:r>
              <a:rPr lang="en-US" sz="2800" i="1" dirty="0" smtClean="0">
                <a:latin typeface="Cambria" pitchFamily="18" charset="0"/>
              </a:rPr>
              <a:t>F</a:t>
            </a:r>
            <a:r>
              <a:rPr lang="en-US" sz="2800" i="1" baseline="-25000" dirty="0" smtClean="0">
                <a:latin typeface="Cambria" pitchFamily="18" charset="0"/>
              </a:rPr>
              <a:t>t</a:t>
            </a:r>
            <a:r>
              <a:rPr lang="en-US" sz="2800" i="1" dirty="0" smtClean="0">
                <a:latin typeface="Cambria" pitchFamily="18" charset="0"/>
              </a:rPr>
              <a:t> + </a:t>
            </a:r>
            <a:r>
              <a:rPr lang="en-US" sz="2800" dirty="0" smtClean="0">
                <a:latin typeface="Cambria" pitchFamily="18" charset="0"/>
                <a:sym typeface="Symbol" pitchFamily="18" charset="2"/>
              </a:rPr>
              <a:t></a:t>
            </a:r>
            <a:r>
              <a:rPr lang="en-US" sz="2800" i="1" dirty="0" smtClean="0">
                <a:latin typeface="Cambria" pitchFamily="18" charset="0"/>
              </a:rPr>
              <a:t> (A</a:t>
            </a:r>
            <a:r>
              <a:rPr lang="en-US" sz="2800" i="1" baseline="-25000" dirty="0" smtClean="0">
                <a:latin typeface="Cambria" pitchFamily="18" charset="0"/>
              </a:rPr>
              <a:t>t </a:t>
            </a:r>
            <a:r>
              <a:rPr lang="en-US" sz="2800" baseline="-25000" dirty="0" smtClean="0">
                <a:latin typeface="Cambria" pitchFamily="18" charset="0"/>
              </a:rPr>
              <a:t> </a:t>
            </a:r>
            <a:r>
              <a:rPr lang="en-US" sz="2800" dirty="0" smtClean="0">
                <a:latin typeface="Cambria" pitchFamily="18" charset="0"/>
              </a:rPr>
              <a:t>- F</a:t>
            </a:r>
            <a:r>
              <a:rPr lang="en-US" sz="2800" baseline="-25000" dirty="0" smtClean="0">
                <a:latin typeface="Cambria" pitchFamily="18" charset="0"/>
              </a:rPr>
              <a:t>t</a:t>
            </a:r>
            <a:r>
              <a:rPr lang="en-US" sz="2800" dirty="0" smtClean="0">
                <a:latin typeface="Cambria" pitchFamily="18" charset="0"/>
              </a:rPr>
              <a:t>)</a:t>
            </a:r>
          </a:p>
          <a:p>
            <a:pPr marL="1062584" lvl="1" indent="-312525" defTabSz="1000079">
              <a:spcBef>
                <a:spcPct val="47000"/>
              </a:spcBef>
              <a:tabLst>
                <a:tab pos="1114672" algn="l"/>
                <a:tab pos="1574778" algn="l"/>
              </a:tabLst>
            </a:pPr>
            <a:r>
              <a:rPr lang="en-US" sz="2400" i="1" dirty="0" smtClean="0">
                <a:latin typeface="Cambria" pitchFamily="18" charset="0"/>
              </a:rPr>
              <a:t>F</a:t>
            </a:r>
            <a:r>
              <a:rPr lang="en-US" sz="2400" i="1" baseline="-25000" dirty="0" smtClean="0">
                <a:latin typeface="Cambria" pitchFamily="18" charset="0"/>
              </a:rPr>
              <a:t>t+1</a:t>
            </a:r>
            <a:r>
              <a:rPr lang="en-US" sz="2400" dirty="0">
                <a:latin typeface="Cambria" pitchFamily="18" charset="0"/>
              </a:rPr>
              <a:t>	 = Forecast  value for time </a:t>
            </a:r>
            <a:r>
              <a:rPr lang="en-US" sz="2400" i="1" dirty="0" smtClean="0">
                <a:latin typeface="Cambria" pitchFamily="18" charset="0"/>
              </a:rPr>
              <a:t>t+1</a:t>
            </a:r>
            <a:endParaRPr lang="en-US" sz="2400" dirty="0">
              <a:latin typeface="Cambria" pitchFamily="18" charset="0"/>
            </a:endParaRPr>
          </a:p>
          <a:p>
            <a:pPr marL="1062584" lvl="1" indent="-312525" defTabSz="1000079">
              <a:tabLst>
                <a:tab pos="1114672" algn="l"/>
                <a:tab pos="1574778" algn="l"/>
              </a:tabLst>
            </a:pPr>
            <a:r>
              <a:rPr lang="en-US" sz="2400" i="1" dirty="0" smtClean="0">
                <a:latin typeface="Cambria" pitchFamily="18" charset="0"/>
              </a:rPr>
              <a:t>A</a:t>
            </a:r>
            <a:r>
              <a:rPr lang="en-US" sz="2400" i="1" baseline="-25000" dirty="0" smtClean="0">
                <a:latin typeface="Cambria" pitchFamily="18" charset="0"/>
              </a:rPr>
              <a:t>t</a:t>
            </a:r>
            <a:r>
              <a:rPr lang="en-US" sz="2400" dirty="0">
                <a:latin typeface="Cambria" pitchFamily="18" charset="0"/>
              </a:rPr>
              <a:t>	 = Actual value at time </a:t>
            </a:r>
            <a:r>
              <a:rPr lang="en-US" sz="2400" i="1" dirty="0" smtClean="0">
                <a:latin typeface="Cambria" pitchFamily="18" charset="0"/>
              </a:rPr>
              <a:t>t</a:t>
            </a:r>
            <a:r>
              <a:rPr lang="en-US" sz="2400" dirty="0" smtClean="0">
                <a:latin typeface="Cambria" pitchFamily="18" charset="0"/>
              </a:rPr>
              <a:t> </a:t>
            </a:r>
            <a:endParaRPr lang="en-US" sz="2400" dirty="0">
              <a:latin typeface="Cambria" pitchFamily="18" charset="0"/>
            </a:endParaRPr>
          </a:p>
          <a:p>
            <a:pPr marL="1062584" lvl="1" indent="-312525" defTabSz="1000079">
              <a:tabLst>
                <a:tab pos="1114672" algn="l"/>
                <a:tab pos="1574778" algn="l"/>
              </a:tabLst>
            </a:pPr>
            <a:r>
              <a:rPr lang="en-US" sz="2400" dirty="0" smtClean="0">
                <a:latin typeface="Arial Narrow" pitchFamily="34" charset="0"/>
                <a:sym typeface="Symbol" pitchFamily="18" charset="2"/>
              </a:rPr>
              <a:t></a:t>
            </a:r>
            <a:r>
              <a:rPr lang="en-US" sz="2400" dirty="0" smtClean="0">
                <a:latin typeface="Cambria" pitchFamily="18" charset="0"/>
              </a:rPr>
              <a:t>   </a:t>
            </a:r>
            <a:r>
              <a:rPr lang="en-US" sz="2400" dirty="0">
                <a:latin typeface="Cambria" pitchFamily="18" charset="0"/>
              </a:rPr>
              <a:t>= Smoothing constant</a:t>
            </a:r>
          </a:p>
          <a:p>
            <a:pPr marL="1437614" lvl="2" indent="-250020" defTabSz="1000079">
              <a:tabLst>
                <a:tab pos="1114672" algn="l"/>
                <a:tab pos="1574778" algn="l"/>
              </a:tabLst>
            </a:pPr>
            <a:endParaRPr lang="en-US" dirty="0">
              <a:latin typeface="Cambria" pitchFamily="18" charset="0"/>
            </a:endParaRPr>
          </a:p>
          <a:p>
            <a:pPr marL="625050" indent="-625050" defTabSz="1000079">
              <a:tabLst>
                <a:tab pos="1114672" algn="l"/>
                <a:tab pos="1574778" algn="l"/>
              </a:tabLst>
            </a:pPr>
            <a:r>
              <a:rPr lang="en-US" sz="2400" dirty="0">
                <a:latin typeface="Cambria" pitchFamily="18" charset="0"/>
              </a:rPr>
              <a:t>Need initial forecast </a:t>
            </a:r>
            <a:r>
              <a:rPr lang="en-US" sz="2400" i="1" dirty="0" smtClean="0">
                <a:latin typeface="Cambria" pitchFamily="18" charset="0"/>
              </a:rPr>
              <a:t>F</a:t>
            </a:r>
            <a:r>
              <a:rPr lang="en-US" sz="2400" i="1" baseline="-25000" dirty="0" smtClean="0">
                <a:latin typeface="Cambria" pitchFamily="18" charset="0"/>
              </a:rPr>
              <a:t>t</a:t>
            </a:r>
            <a:r>
              <a:rPr lang="en-US" sz="2400" dirty="0" smtClean="0">
                <a:latin typeface="Cambria" pitchFamily="18" charset="0"/>
              </a:rPr>
              <a:t> </a:t>
            </a:r>
            <a:r>
              <a:rPr lang="en-US" sz="2400" dirty="0">
                <a:latin typeface="Cambria" pitchFamily="18" charset="0"/>
              </a:rPr>
              <a:t>to start.</a:t>
            </a:r>
          </a:p>
          <a:p>
            <a:pPr marL="1062584" lvl="1" indent="-312525" defTabSz="1000079">
              <a:tabLst>
                <a:tab pos="1114672" algn="l"/>
                <a:tab pos="1574778" algn="l"/>
              </a:tabLst>
            </a:pPr>
            <a:r>
              <a:rPr lang="en-US" sz="2400" dirty="0">
                <a:latin typeface="Cambria" pitchFamily="18" charset="0"/>
              </a:rPr>
              <a:t>Could be given or use moving average.</a:t>
            </a:r>
          </a:p>
        </p:txBody>
      </p:sp>
      <p:sp>
        <p:nvSpPr>
          <p:cNvPr id="217091" name="Rectangle 3"/>
          <p:cNvSpPr>
            <a:spLocks noChangeArrowheads="1"/>
          </p:cNvSpPr>
          <p:nvPr/>
        </p:nvSpPr>
        <p:spPr bwMode="auto">
          <a:xfrm>
            <a:off x="3354917" y="3733461"/>
            <a:ext cx="5332237" cy="2058080"/>
          </a:xfrm>
          <a:prstGeom prst="rect">
            <a:avLst/>
          </a:prstGeom>
          <a:noFill/>
          <a:ln w="12700">
            <a:noFill/>
            <a:miter lim="800000"/>
            <a:headEnd/>
            <a:tailEnd/>
          </a:ln>
          <a:effectLst/>
        </p:spPr>
        <p:txBody>
          <a:bodyPr wrap="none" lIns="100008" tIns="50004" rIns="100008" bIns="50004" anchor="ctr"/>
          <a:lstStyle/>
          <a:p>
            <a:endParaRPr lang="en-US"/>
          </a:p>
        </p:txBody>
      </p:sp>
      <p:sp>
        <p:nvSpPr>
          <p:cNvPr id="217092" name="Rectangle 4"/>
          <p:cNvSpPr>
            <a:spLocks noGrp="1" noChangeArrowheads="1"/>
          </p:cNvSpPr>
          <p:nvPr>
            <p:ph type="title"/>
          </p:nvPr>
        </p:nvSpPr>
        <p:spPr/>
        <p:txBody>
          <a:bodyPr lIns="100008" tIns="50004" rIns="100008" bIns="50004">
            <a:normAutofit fontScale="90000"/>
          </a:bodyPr>
          <a:lstStyle/>
          <a:p>
            <a:pPr algn="ctr">
              <a:lnSpc>
                <a:spcPct val="80000"/>
              </a:lnSpc>
            </a:pPr>
            <a:r>
              <a:rPr lang="en-US" dirty="0">
                <a:latin typeface="Cambria" pitchFamily="18" charset="0"/>
              </a:rPr>
              <a:t>Exponential Smoothing Equation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ChangeArrowheads="1"/>
          </p:cNvSpPr>
          <p:nvPr/>
        </p:nvSpPr>
        <p:spPr bwMode="auto">
          <a:xfrm>
            <a:off x="2438400" y="4419600"/>
            <a:ext cx="2063750" cy="7938"/>
          </a:xfrm>
          <a:prstGeom prst="rect">
            <a:avLst/>
          </a:prstGeom>
          <a:solidFill>
            <a:schemeClr val="accent1"/>
          </a:solidFill>
          <a:ln w="12700">
            <a:noFill/>
            <a:miter lim="800000"/>
            <a:headEnd/>
            <a:tailEnd/>
          </a:ln>
          <a:effectLst/>
        </p:spPr>
        <p:txBody>
          <a:bodyPr wrap="none" anchor="ctr"/>
          <a:lstStyle/>
          <a:p>
            <a:endParaRPr lang="en-US"/>
          </a:p>
        </p:txBody>
      </p:sp>
      <p:sp>
        <p:nvSpPr>
          <p:cNvPr id="694275" name="Rectangle 3"/>
          <p:cNvSpPr>
            <a:spLocks noChangeArrowheads="1"/>
          </p:cNvSpPr>
          <p:nvPr/>
        </p:nvSpPr>
        <p:spPr bwMode="auto">
          <a:xfrm>
            <a:off x="4545013" y="4419600"/>
            <a:ext cx="1746250" cy="7938"/>
          </a:xfrm>
          <a:prstGeom prst="rect">
            <a:avLst/>
          </a:prstGeom>
          <a:solidFill>
            <a:schemeClr val="accent1"/>
          </a:solidFill>
          <a:ln w="12700">
            <a:noFill/>
            <a:miter lim="800000"/>
            <a:headEnd/>
            <a:tailEnd/>
          </a:ln>
          <a:effectLst/>
        </p:spPr>
        <p:txBody>
          <a:bodyPr wrap="none" anchor="ctr"/>
          <a:lstStyle/>
          <a:p>
            <a:endParaRPr lang="en-US"/>
          </a:p>
        </p:txBody>
      </p:sp>
      <p:sp>
        <p:nvSpPr>
          <p:cNvPr id="694276" name="Rectangle 4"/>
          <p:cNvSpPr>
            <a:spLocks noChangeArrowheads="1"/>
          </p:cNvSpPr>
          <p:nvPr/>
        </p:nvSpPr>
        <p:spPr bwMode="auto">
          <a:xfrm>
            <a:off x="6332538" y="4419600"/>
            <a:ext cx="1757362" cy="7938"/>
          </a:xfrm>
          <a:prstGeom prst="rect">
            <a:avLst/>
          </a:prstGeom>
          <a:solidFill>
            <a:schemeClr val="accent1"/>
          </a:solidFill>
          <a:ln w="12700">
            <a:noFill/>
            <a:miter lim="800000"/>
            <a:headEnd/>
            <a:tailEnd/>
          </a:ln>
          <a:effectLst/>
        </p:spPr>
        <p:txBody>
          <a:bodyPr wrap="none" anchor="ctr"/>
          <a:lstStyle/>
          <a:p>
            <a:endParaRPr lang="en-US"/>
          </a:p>
        </p:txBody>
      </p:sp>
      <p:sp>
        <p:nvSpPr>
          <p:cNvPr id="694277" name="Rectangle 5"/>
          <p:cNvSpPr>
            <a:spLocks noChangeArrowheads="1"/>
          </p:cNvSpPr>
          <p:nvPr/>
        </p:nvSpPr>
        <p:spPr bwMode="auto">
          <a:xfrm>
            <a:off x="830263" y="1830388"/>
            <a:ext cx="7780337" cy="576262"/>
          </a:xfrm>
          <a:prstGeom prst="rect">
            <a:avLst/>
          </a:prstGeom>
          <a:noFill/>
          <a:ln w="12700">
            <a:noFill/>
            <a:miter lim="800000"/>
            <a:headEnd/>
            <a:tailEnd/>
          </a:ln>
          <a:effectLst/>
        </p:spPr>
        <p:txBody>
          <a:bodyPr lIns="90462" tIns="44438" rIns="90462" bIns="44438">
            <a:spAutoFit/>
          </a:bodyPr>
          <a:lstStyle/>
          <a:p>
            <a:pPr algn="ctr">
              <a:spcBef>
                <a:spcPct val="20000"/>
              </a:spcBef>
              <a:buClrTx/>
              <a:buFontTx/>
              <a:buNone/>
            </a:pPr>
            <a:r>
              <a:rPr lang="en-US" sz="3200" i="1" dirty="0">
                <a:latin typeface="Arial Narrow" pitchFamily="34" charset="0"/>
              </a:rPr>
              <a:t>F</a:t>
            </a:r>
            <a:r>
              <a:rPr lang="en-US" sz="3200" i="1" baseline="-25000" dirty="0">
                <a:latin typeface="Arial Narrow" pitchFamily="34" charset="0"/>
              </a:rPr>
              <a:t>t+1</a:t>
            </a:r>
            <a:r>
              <a:rPr lang="en-US" sz="3200" dirty="0">
                <a:latin typeface="Arial Narrow" pitchFamily="34" charset="0"/>
              </a:rPr>
              <a:t>  = </a:t>
            </a:r>
            <a:r>
              <a:rPr lang="en-US" sz="2200" dirty="0">
                <a:solidFill>
                  <a:srgbClr val="FF0000"/>
                </a:solidFill>
                <a:latin typeface="Arial Narrow" pitchFamily="34" charset="0"/>
                <a:sym typeface="Symbol" pitchFamily="18" charset="2"/>
              </a:rPr>
              <a:t></a:t>
            </a:r>
            <a:r>
              <a:rPr lang="en-US" sz="3200" i="1" dirty="0">
                <a:latin typeface="Arial Narrow" pitchFamily="34" charset="0"/>
              </a:rPr>
              <a:t> A</a:t>
            </a:r>
            <a:r>
              <a:rPr lang="en-US" sz="3200" i="1" baseline="-25000" dirty="0">
                <a:latin typeface="Arial Narrow" pitchFamily="34" charset="0"/>
              </a:rPr>
              <a:t>t </a:t>
            </a:r>
            <a:r>
              <a:rPr lang="en-US" sz="3200" baseline="-25000" dirty="0">
                <a:latin typeface="Arial Narrow" pitchFamily="34" charset="0"/>
              </a:rPr>
              <a:t> </a:t>
            </a:r>
            <a:r>
              <a:rPr lang="en-US" sz="3200" dirty="0">
                <a:latin typeface="Arial Narrow" pitchFamily="34" charset="0"/>
              </a:rPr>
              <a:t>+ </a:t>
            </a:r>
            <a:r>
              <a:rPr lang="en-US" sz="2200" dirty="0">
                <a:solidFill>
                  <a:srgbClr val="FF0000"/>
                </a:solidFill>
                <a:latin typeface="Arial Narrow" pitchFamily="34" charset="0"/>
                <a:sym typeface="Symbol" pitchFamily="18" charset="2"/>
              </a:rPr>
              <a:t></a:t>
            </a:r>
            <a:r>
              <a:rPr lang="en-US" sz="3200" dirty="0">
                <a:solidFill>
                  <a:srgbClr val="FF0000"/>
                </a:solidFill>
                <a:latin typeface="Arial Narrow" pitchFamily="34" charset="0"/>
              </a:rPr>
              <a:t>(1- </a:t>
            </a:r>
            <a:r>
              <a:rPr lang="en-US" sz="2200" dirty="0">
                <a:solidFill>
                  <a:srgbClr val="FF0000"/>
                </a:solidFill>
                <a:latin typeface="Arial Narrow" pitchFamily="34" charset="0"/>
                <a:sym typeface="Symbol" pitchFamily="18" charset="2"/>
              </a:rPr>
              <a:t></a:t>
            </a:r>
            <a:r>
              <a:rPr lang="en-US" sz="3200" dirty="0">
                <a:solidFill>
                  <a:srgbClr val="FF0000"/>
                </a:solidFill>
                <a:latin typeface="Arial Narrow" pitchFamily="34" charset="0"/>
              </a:rPr>
              <a:t>)</a:t>
            </a:r>
            <a:r>
              <a:rPr lang="en-US" sz="3200" i="1" dirty="0">
                <a:latin typeface="Arial Narrow" pitchFamily="34" charset="0"/>
              </a:rPr>
              <a:t> A</a:t>
            </a:r>
            <a:r>
              <a:rPr lang="en-US" sz="3200" i="1" baseline="-25000" dirty="0">
                <a:latin typeface="Arial Narrow" pitchFamily="34" charset="0"/>
              </a:rPr>
              <a:t>t </a:t>
            </a:r>
            <a:r>
              <a:rPr lang="en-US" sz="3200" baseline="-25000" dirty="0">
                <a:latin typeface="Arial Narrow" pitchFamily="34" charset="0"/>
              </a:rPr>
              <a:t>- 1</a:t>
            </a:r>
            <a:r>
              <a:rPr lang="en-US" sz="3200" dirty="0">
                <a:latin typeface="Arial Narrow" pitchFamily="34" charset="0"/>
              </a:rPr>
              <a:t> + </a:t>
            </a:r>
            <a:r>
              <a:rPr lang="en-US" sz="2200" dirty="0">
                <a:solidFill>
                  <a:srgbClr val="FF0000"/>
                </a:solidFill>
                <a:latin typeface="Arial Narrow" pitchFamily="34" charset="0"/>
                <a:sym typeface="Symbol" pitchFamily="18" charset="2"/>
              </a:rPr>
              <a:t></a:t>
            </a:r>
            <a:r>
              <a:rPr lang="en-US" sz="3200" dirty="0">
                <a:solidFill>
                  <a:srgbClr val="FF0000"/>
                </a:solidFill>
                <a:latin typeface="Arial Narrow" pitchFamily="34" charset="0"/>
              </a:rPr>
              <a:t>(1- </a:t>
            </a:r>
            <a:r>
              <a:rPr lang="en-US" sz="2200" dirty="0">
                <a:solidFill>
                  <a:srgbClr val="FF0000"/>
                </a:solidFill>
                <a:latin typeface="Arial Narrow" pitchFamily="34" charset="0"/>
                <a:sym typeface="Symbol" pitchFamily="18" charset="2"/>
              </a:rPr>
              <a:t></a:t>
            </a:r>
            <a:r>
              <a:rPr lang="en-US" sz="3200" dirty="0">
                <a:solidFill>
                  <a:srgbClr val="FF0000"/>
                </a:solidFill>
                <a:latin typeface="Arial Narrow" pitchFamily="34" charset="0"/>
              </a:rPr>
              <a:t>)</a:t>
            </a:r>
            <a:r>
              <a:rPr lang="en-US" sz="3200" baseline="30000" dirty="0">
                <a:solidFill>
                  <a:srgbClr val="FF0000"/>
                </a:solidFill>
                <a:latin typeface="Arial Narrow" pitchFamily="34" charset="0"/>
              </a:rPr>
              <a:t>2</a:t>
            </a:r>
            <a:r>
              <a:rPr lang="en-US" sz="3200" i="1" dirty="0">
                <a:latin typeface="Arial Narrow" pitchFamily="34" charset="0"/>
              </a:rPr>
              <a:t>A</a:t>
            </a:r>
            <a:r>
              <a:rPr lang="en-US" sz="3200" i="1" baseline="-25000" dirty="0">
                <a:latin typeface="Arial Narrow" pitchFamily="34" charset="0"/>
              </a:rPr>
              <a:t>t </a:t>
            </a:r>
            <a:r>
              <a:rPr lang="en-US" sz="3200" baseline="-25000" dirty="0">
                <a:latin typeface="Arial Narrow" pitchFamily="34" charset="0"/>
              </a:rPr>
              <a:t>- 2</a:t>
            </a:r>
            <a:r>
              <a:rPr lang="en-US" sz="3200" dirty="0">
                <a:latin typeface="Arial Narrow" pitchFamily="34" charset="0"/>
              </a:rPr>
              <a:t> + ...</a:t>
            </a:r>
          </a:p>
        </p:txBody>
      </p:sp>
      <p:sp>
        <p:nvSpPr>
          <p:cNvPr id="694278" name="Rectangle 6"/>
          <p:cNvSpPr>
            <a:spLocks noGrp="1" noChangeArrowheads="1"/>
          </p:cNvSpPr>
          <p:nvPr>
            <p:ph type="title"/>
          </p:nvPr>
        </p:nvSpPr>
        <p:spPr>
          <a:xfrm>
            <a:off x="1371600" y="1"/>
            <a:ext cx="7772400" cy="1219200"/>
          </a:xfrm>
        </p:spPr>
        <p:txBody>
          <a:bodyPr/>
          <a:lstStyle/>
          <a:p>
            <a:pPr algn="ctr">
              <a:lnSpc>
                <a:spcPct val="80000"/>
              </a:lnSpc>
            </a:pPr>
            <a:r>
              <a:rPr lang="en-US" dirty="0" smtClean="0">
                <a:latin typeface="Cambria" pitchFamily="18" charset="0"/>
              </a:rPr>
              <a:t>Exponential Smoothing Equation</a:t>
            </a:r>
            <a:endParaRPr lang="en-US" dirty="0"/>
          </a:p>
        </p:txBody>
      </p:sp>
      <p:grpSp>
        <p:nvGrpSpPr>
          <p:cNvPr id="2" name="Group 7"/>
          <p:cNvGrpSpPr>
            <a:grpSpLocks/>
          </p:cNvGrpSpPr>
          <p:nvPr/>
        </p:nvGrpSpPr>
        <p:grpSpPr bwMode="auto">
          <a:xfrm>
            <a:off x="1354138" y="3063875"/>
            <a:ext cx="6746875" cy="3429000"/>
            <a:chOff x="768" y="1779"/>
            <a:chExt cx="3825" cy="1725"/>
          </a:xfrm>
        </p:grpSpPr>
        <p:sp>
          <p:nvSpPr>
            <p:cNvPr id="694280" name="Rectangle 8"/>
            <p:cNvSpPr>
              <a:spLocks noChangeArrowheads="1"/>
            </p:cNvSpPr>
            <p:nvPr/>
          </p:nvSpPr>
          <p:spPr bwMode="auto">
            <a:xfrm>
              <a:off x="768" y="1824"/>
              <a:ext cx="3792" cy="1680"/>
            </a:xfrm>
            <a:prstGeom prst="rect">
              <a:avLst/>
            </a:prstGeom>
            <a:solidFill>
              <a:srgbClr val="33CC33"/>
            </a:solidFill>
            <a:ln w="28575">
              <a:solidFill>
                <a:schemeClr val="tx1"/>
              </a:solidFill>
              <a:miter lim="800000"/>
              <a:headEnd/>
              <a:tailEnd/>
            </a:ln>
            <a:effectLst/>
          </p:spPr>
          <p:txBody>
            <a:bodyPr wrap="none" lIns="99994" tIns="49997" rIns="99994" bIns="49997" anchor="ctr"/>
            <a:lstStyle/>
            <a:p>
              <a:pPr algn="ctr" defTabSz="1000125">
                <a:buClrTx/>
                <a:buFontTx/>
                <a:buNone/>
              </a:pPr>
              <a:endParaRPr lang="en-US">
                <a:latin typeface="Arial Narrow" pitchFamily="34" charset="0"/>
                <a:sym typeface="Symbol" pitchFamily="18" charset="2"/>
              </a:endParaRPr>
            </a:p>
          </p:txBody>
        </p:sp>
        <p:sp>
          <p:nvSpPr>
            <p:cNvPr id="694281" name="Rectangle 9"/>
            <p:cNvSpPr>
              <a:spLocks noChangeArrowheads="1"/>
            </p:cNvSpPr>
            <p:nvPr/>
          </p:nvSpPr>
          <p:spPr bwMode="auto">
            <a:xfrm>
              <a:off x="768" y="1824"/>
              <a:ext cx="816" cy="1680"/>
            </a:xfrm>
            <a:prstGeom prst="rect">
              <a:avLst/>
            </a:prstGeom>
            <a:noFill/>
            <a:ln w="28575">
              <a:solidFill>
                <a:schemeClr val="tx1"/>
              </a:solidFill>
              <a:miter lim="800000"/>
              <a:headEnd/>
              <a:tailEnd/>
            </a:ln>
            <a:effectLst/>
          </p:spPr>
          <p:txBody>
            <a:bodyPr wrap="none" anchor="ctr"/>
            <a:lstStyle/>
            <a:p>
              <a:endParaRPr lang="en-US"/>
            </a:p>
          </p:txBody>
        </p:sp>
        <p:sp>
          <p:nvSpPr>
            <p:cNvPr id="694282" name="Line 10"/>
            <p:cNvSpPr>
              <a:spLocks noChangeShapeType="1"/>
            </p:cNvSpPr>
            <p:nvPr/>
          </p:nvSpPr>
          <p:spPr bwMode="auto">
            <a:xfrm flipH="1">
              <a:off x="1584" y="2064"/>
              <a:ext cx="2976" cy="0"/>
            </a:xfrm>
            <a:prstGeom prst="line">
              <a:avLst/>
            </a:prstGeom>
            <a:noFill/>
            <a:ln w="28575">
              <a:solidFill>
                <a:schemeClr val="tx1"/>
              </a:solidFill>
              <a:round/>
              <a:headEnd/>
              <a:tailEnd/>
            </a:ln>
            <a:effectLst/>
          </p:spPr>
          <p:txBody>
            <a:bodyPr wrap="none" anchor="ctr"/>
            <a:lstStyle/>
            <a:p>
              <a:endParaRPr lang="en-US"/>
            </a:p>
          </p:txBody>
        </p:sp>
        <p:sp>
          <p:nvSpPr>
            <p:cNvPr id="694283" name="Rectangle 11"/>
            <p:cNvSpPr>
              <a:spLocks noChangeArrowheads="1"/>
            </p:cNvSpPr>
            <p:nvPr/>
          </p:nvSpPr>
          <p:spPr bwMode="auto">
            <a:xfrm>
              <a:off x="1584" y="2064"/>
              <a:ext cx="1008" cy="1440"/>
            </a:xfrm>
            <a:prstGeom prst="rect">
              <a:avLst/>
            </a:prstGeom>
            <a:noFill/>
            <a:ln w="28575">
              <a:solidFill>
                <a:schemeClr val="tx1"/>
              </a:solidFill>
              <a:miter lim="800000"/>
              <a:headEnd/>
              <a:tailEnd/>
            </a:ln>
            <a:effectLst/>
          </p:spPr>
          <p:txBody>
            <a:bodyPr wrap="none" anchor="ctr"/>
            <a:lstStyle/>
            <a:p>
              <a:endParaRPr lang="en-US"/>
            </a:p>
          </p:txBody>
        </p:sp>
        <p:sp>
          <p:nvSpPr>
            <p:cNvPr id="694284" name="Rectangle 12"/>
            <p:cNvSpPr>
              <a:spLocks noChangeArrowheads="1"/>
            </p:cNvSpPr>
            <p:nvPr/>
          </p:nvSpPr>
          <p:spPr bwMode="auto">
            <a:xfrm>
              <a:off x="2592" y="2064"/>
              <a:ext cx="1008" cy="1440"/>
            </a:xfrm>
            <a:prstGeom prst="rect">
              <a:avLst/>
            </a:prstGeom>
            <a:noFill/>
            <a:ln w="28575">
              <a:solidFill>
                <a:schemeClr val="tx1"/>
              </a:solidFill>
              <a:miter lim="800000"/>
              <a:headEnd/>
              <a:tailEnd/>
            </a:ln>
            <a:effectLst/>
          </p:spPr>
          <p:txBody>
            <a:bodyPr wrap="none" anchor="ctr"/>
            <a:lstStyle/>
            <a:p>
              <a:endParaRPr lang="en-US"/>
            </a:p>
          </p:txBody>
        </p:sp>
        <p:sp>
          <p:nvSpPr>
            <p:cNvPr id="694285" name="Text Box 13"/>
            <p:cNvSpPr txBox="1">
              <a:spLocks noChangeArrowheads="1"/>
            </p:cNvSpPr>
            <p:nvPr/>
          </p:nvSpPr>
          <p:spPr bwMode="auto">
            <a:xfrm>
              <a:off x="2640" y="1779"/>
              <a:ext cx="912" cy="249"/>
            </a:xfrm>
            <a:prstGeom prst="rect">
              <a:avLst/>
            </a:prstGeom>
            <a:noFill/>
            <a:ln w="9525">
              <a:noFill/>
              <a:miter lim="800000"/>
              <a:headEnd/>
              <a:tailEnd/>
            </a:ln>
            <a:effectLst/>
          </p:spPr>
          <p:txBody>
            <a:bodyPr lIns="99994" tIns="49997" rIns="99994" bIns="49997">
              <a:spAutoFit/>
            </a:bodyPr>
            <a:lstStyle/>
            <a:p>
              <a:pPr defTabSz="1000125">
                <a:spcBef>
                  <a:spcPct val="50000"/>
                </a:spcBef>
                <a:buClrTx/>
                <a:buFontTx/>
                <a:buNone/>
              </a:pPr>
              <a:r>
                <a:rPr lang="en-US">
                  <a:latin typeface="Arial Narrow" pitchFamily="34" charset="0"/>
                </a:rPr>
                <a:t>Weights</a:t>
              </a:r>
            </a:p>
          </p:txBody>
        </p:sp>
        <p:sp>
          <p:nvSpPr>
            <p:cNvPr id="694286" name="Text Box 14"/>
            <p:cNvSpPr txBox="1">
              <a:spLocks noChangeArrowheads="1"/>
            </p:cNvSpPr>
            <p:nvPr/>
          </p:nvSpPr>
          <p:spPr bwMode="auto">
            <a:xfrm>
              <a:off x="1584" y="2112"/>
              <a:ext cx="1008" cy="471"/>
            </a:xfrm>
            <a:prstGeom prst="rect">
              <a:avLst/>
            </a:prstGeom>
            <a:noFill/>
            <a:ln w="9525">
              <a:noFill/>
              <a:miter lim="800000"/>
              <a:headEnd/>
              <a:tailEnd/>
            </a:ln>
            <a:effectLst/>
          </p:spPr>
          <p:txBody>
            <a:bodyPr lIns="99994" tIns="49997" rIns="99994" bIns="49997">
              <a:spAutoFit/>
            </a:bodyPr>
            <a:lstStyle/>
            <a:p>
              <a:pPr algn="ctr" defTabSz="1000125">
                <a:spcBef>
                  <a:spcPct val="50000"/>
                </a:spcBef>
                <a:buClrTx/>
                <a:buFontTx/>
                <a:buNone/>
              </a:pPr>
              <a:r>
                <a:rPr lang="en-US" sz="2200" dirty="0">
                  <a:latin typeface="Arial Narrow" pitchFamily="34" charset="0"/>
                  <a:sym typeface="Symbol" pitchFamily="18" charset="2"/>
                </a:rPr>
                <a:t>Prior Period</a:t>
              </a:r>
            </a:p>
            <a:p>
              <a:pPr algn="ctr" defTabSz="1000125">
                <a:spcBef>
                  <a:spcPct val="50000"/>
                </a:spcBef>
                <a:buClrTx/>
                <a:buFontTx/>
                <a:buNone/>
              </a:pPr>
              <a:r>
                <a:rPr lang="en-US" sz="2200" dirty="0">
                  <a:latin typeface="Arial Narrow" pitchFamily="34" charset="0"/>
                  <a:sym typeface="Symbol" pitchFamily="18" charset="2"/>
                </a:rPr>
                <a:t></a:t>
              </a:r>
              <a:endParaRPr lang="en-US" sz="2200" dirty="0">
                <a:latin typeface="Arial Narrow" pitchFamily="34" charset="0"/>
              </a:endParaRPr>
            </a:p>
          </p:txBody>
        </p:sp>
        <p:sp>
          <p:nvSpPr>
            <p:cNvPr id="694287" name="Text Box 15"/>
            <p:cNvSpPr txBox="1">
              <a:spLocks noChangeArrowheads="1"/>
            </p:cNvSpPr>
            <p:nvPr/>
          </p:nvSpPr>
          <p:spPr bwMode="auto">
            <a:xfrm>
              <a:off x="2592" y="2112"/>
              <a:ext cx="1056" cy="471"/>
            </a:xfrm>
            <a:prstGeom prst="rect">
              <a:avLst/>
            </a:prstGeom>
            <a:noFill/>
            <a:ln w="9525">
              <a:noFill/>
              <a:miter lim="800000"/>
              <a:headEnd/>
              <a:tailEnd/>
            </a:ln>
            <a:effectLst/>
          </p:spPr>
          <p:txBody>
            <a:bodyPr lIns="99994" tIns="49997" rIns="99994" bIns="49997">
              <a:spAutoFit/>
            </a:bodyPr>
            <a:lstStyle/>
            <a:p>
              <a:pPr algn="ctr" defTabSz="1000125">
                <a:spcBef>
                  <a:spcPct val="50000"/>
                </a:spcBef>
                <a:buClrTx/>
                <a:buFontTx/>
                <a:buNone/>
              </a:pPr>
              <a:r>
                <a:rPr lang="en-US" sz="2200">
                  <a:latin typeface="Arial Narrow" pitchFamily="34" charset="0"/>
                  <a:sym typeface="Symbol" pitchFamily="18" charset="2"/>
                </a:rPr>
                <a:t>2 periods ago</a:t>
              </a:r>
            </a:p>
            <a:p>
              <a:pPr algn="ctr" defTabSz="1000125">
                <a:spcBef>
                  <a:spcPct val="50000"/>
                </a:spcBef>
                <a:buClrTx/>
                <a:buFontTx/>
                <a:buNone/>
              </a:pPr>
              <a:r>
                <a:rPr lang="en-US" sz="2200">
                  <a:latin typeface="Arial Narrow" pitchFamily="34" charset="0"/>
                  <a:sym typeface="Symbol" pitchFamily="18" charset="2"/>
                </a:rPr>
                <a:t>(1 -  )</a:t>
              </a:r>
            </a:p>
          </p:txBody>
        </p:sp>
        <p:sp>
          <p:nvSpPr>
            <p:cNvPr id="694288" name="Text Box 16"/>
            <p:cNvSpPr txBox="1">
              <a:spLocks noChangeArrowheads="1"/>
            </p:cNvSpPr>
            <p:nvPr/>
          </p:nvSpPr>
          <p:spPr bwMode="auto">
            <a:xfrm>
              <a:off x="3585" y="2112"/>
              <a:ext cx="1008" cy="471"/>
            </a:xfrm>
            <a:prstGeom prst="rect">
              <a:avLst/>
            </a:prstGeom>
            <a:noFill/>
            <a:ln w="9525">
              <a:noFill/>
              <a:miter lim="800000"/>
              <a:headEnd/>
              <a:tailEnd/>
            </a:ln>
            <a:effectLst/>
          </p:spPr>
          <p:txBody>
            <a:bodyPr lIns="99994" tIns="49997" rIns="99994" bIns="49997">
              <a:spAutoFit/>
            </a:bodyPr>
            <a:lstStyle/>
            <a:p>
              <a:pPr algn="ctr" defTabSz="1000125">
                <a:spcBef>
                  <a:spcPct val="50000"/>
                </a:spcBef>
                <a:buClrTx/>
                <a:buFontTx/>
                <a:buNone/>
              </a:pPr>
              <a:r>
                <a:rPr lang="en-US" sz="2200">
                  <a:latin typeface="Arial Narrow" pitchFamily="34" charset="0"/>
                  <a:sym typeface="Symbol" pitchFamily="18" charset="2"/>
                </a:rPr>
                <a:t>3 periods ago</a:t>
              </a:r>
            </a:p>
            <a:p>
              <a:pPr algn="ctr" defTabSz="1000125">
                <a:spcBef>
                  <a:spcPct val="50000"/>
                </a:spcBef>
                <a:buClrTx/>
                <a:buFontTx/>
                <a:buNone/>
              </a:pPr>
              <a:r>
                <a:rPr lang="en-US" sz="2200">
                  <a:latin typeface="Arial Narrow" pitchFamily="34" charset="0"/>
                  <a:sym typeface="Symbol" pitchFamily="18" charset="2"/>
                </a:rPr>
                <a:t>(1 -  )</a:t>
              </a:r>
              <a:r>
                <a:rPr lang="en-US" sz="2200" baseline="30000">
                  <a:latin typeface="Arial Narrow" pitchFamily="34" charset="0"/>
                  <a:sym typeface="Symbol" pitchFamily="18" charset="2"/>
                </a:rPr>
                <a:t>2</a:t>
              </a:r>
              <a:endParaRPr lang="en-US" sz="2200">
                <a:latin typeface="Arial Narrow" pitchFamily="34" charset="0"/>
                <a:sym typeface="Symbol" pitchFamily="18" charset="2"/>
              </a:endParaRPr>
            </a:p>
          </p:txBody>
        </p:sp>
        <p:sp>
          <p:nvSpPr>
            <p:cNvPr id="694289" name="Rectangle 17"/>
            <p:cNvSpPr>
              <a:spLocks noChangeArrowheads="1"/>
            </p:cNvSpPr>
            <p:nvPr/>
          </p:nvSpPr>
          <p:spPr bwMode="auto">
            <a:xfrm>
              <a:off x="768" y="1824"/>
              <a:ext cx="816" cy="1680"/>
            </a:xfrm>
            <a:prstGeom prst="rect">
              <a:avLst/>
            </a:prstGeom>
            <a:solidFill>
              <a:srgbClr val="FF66CC"/>
            </a:solidFill>
            <a:ln w="28575">
              <a:solidFill>
                <a:schemeClr val="tx1"/>
              </a:solidFill>
              <a:miter lim="800000"/>
              <a:headEnd/>
              <a:tailEnd/>
            </a:ln>
            <a:effectLst/>
          </p:spPr>
          <p:txBody>
            <a:bodyPr wrap="none" lIns="99994" tIns="49997" rIns="99994" bIns="49997" anchor="ctr"/>
            <a:lstStyle/>
            <a:p>
              <a:pPr algn="ctr" defTabSz="1000125">
                <a:buClrTx/>
                <a:buFontTx/>
                <a:buNone/>
              </a:pPr>
              <a:endParaRPr lang="en-US">
                <a:latin typeface="Arial Narrow" pitchFamily="34" charset="0"/>
              </a:endParaRPr>
            </a:p>
          </p:txBody>
        </p:sp>
        <p:sp>
          <p:nvSpPr>
            <p:cNvPr id="694290" name="Rectangle 18"/>
            <p:cNvSpPr>
              <a:spLocks noChangeArrowheads="1"/>
            </p:cNvSpPr>
            <p:nvPr/>
          </p:nvSpPr>
          <p:spPr bwMode="auto">
            <a:xfrm>
              <a:off x="768" y="2688"/>
              <a:ext cx="3792" cy="816"/>
            </a:xfrm>
            <a:prstGeom prst="rect">
              <a:avLst/>
            </a:prstGeom>
            <a:noFill/>
            <a:ln w="28575">
              <a:solidFill>
                <a:schemeClr val="tx1"/>
              </a:solidFill>
              <a:miter lim="800000"/>
              <a:headEnd/>
              <a:tailEnd/>
            </a:ln>
            <a:effectLst/>
          </p:spPr>
          <p:txBody>
            <a:bodyPr wrap="none" anchor="ctr"/>
            <a:lstStyle/>
            <a:p>
              <a:endParaRPr lang="en-US"/>
            </a:p>
          </p:txBody>
        </p:sp>
        <p:sp>
          <p:nvSpPr>
            <p:cNvPr id="694291" name="Line 19"/>
            <p:cNvSpPr>
              <a:spLocks noChangeShapeType="1"/>
            </p:cNvSpPr>
            <p:nvPr/>
          </p:nvSpPr>
          <p:spPr bwMode="auto">
            <a:xfrm flipH="1">
              <a:off x="768" y="3120"/>
              <a:ext cx="3792" cy="0"/>
            </a:xfrm>
            <a:prstGeom prst="line">
              <a:avLst/>
            </a:prstGeom>
            <a:noFill/>
            <a:ln w="28575">
              <a:solidFill>
                <a:schemeClr val="tx1"/>
              </a:solidFill>
              <a:round/>
              <a:headEnd/>
              <a:tailEnd/>
            </a:ln>
            <a:effectLst/>
          </p:spPr>
          <p:txBody>
            <a:bodyPr wrap="none" anchor="ctr"/>
            <a:lstStyle/>
            <a:p>
              <a:endParaRPr lang="en-US"/>
            </a:p>
          </p:txBody>
        </p:sp>
        <p:sp>
          <p:nvSpPr>
            <p:cNvPr id="694292" name="Text Box 20"/>
            <p:cNvSpPr txBox="1">
              <a:spLocks noChangeArrowheads="1"/>
            </p:cNvSpPr>
            <p:nvPr/>
          </p:nvSpPr>
          <p:spPr bwMode="auto">
            <a:xfrm>
              <a:off x="960" y="2064"/>
              <a:ext cx="432" cy="249"/>
            </a:xfrm>
            <a:prstGeom prst="rect">
              <a:avLst/>
            </a:prstGeom>
            <a:noFill/>
            <a:ln w="9525">
              <a:noFill/>
              <a:miter lim="800000"/>
              <a:headEnd/>
              <a:tailEnd/>
            </a:ln>
            <a:effectLst/>
          </p:spPr>
          <p:txBody>
            <a:bodyPr lIns="99994" tIns="49997" rIns="99994" bIns="49997">
              <a:spAutoFit/>
            </a:bodyPr>
            <a:lstStyle/>
            <a:p>
              <a:pPr defTabSz="1000125">
                <a:spcBef>
                  <a:spcPct val="50000"/>
                </a:spcBef>
                <a:buClrTx/>
                <a:buFontTx/>
                <a:buNone/>
              </a:pPr>
              <a:r>
                <a:rPr lang="en-US">
                  <a:latin typeface="Arial Narrow" pitchFamily="34" charset="0"/>
                  <a:sym typeface="Symbol" pitchFamily="18" charset="2"/>
                </a:rPr>
                <a:t>=</a:t>
              </a:r>
            </a:p>
          </p:txBody>
        </p:sp>
        <p:sp>
          <p:nvSpPr>
            <p:cNvPr id="694293" name="Text Box 21"/>
            <p:cNvSpPr txBox="1">
              <a:spLocks noChangeArrowheads="1"/>
            </p:cNvSpPr>
            <p:nvPr/>
          </p:nvSpPr>
          <p:spPr bwMode="auto">
            <a:xfrm>
              <a:off x="864" y="2774"/>
              <a:ext cx="720" cy="218"/>
            </a:xfrm>
            <a:prstGeom prst="rect">
              <a:avLst/>
            </a:prstGeom>
            <a:noFill/>
            <a:ln w="9525">
              <a:noFill/>
              <a:miter lim="800000"/>
              <a:headEnd/>
              <a:tailEnd/>
            </a:ln>
            <a:effectLst/>
          </p:spPr>
          <p:txBody>
            <a:bodyPr lIns="99994" tIns="49997" rIns="99994" bIns="49997">
              <a:spAutoFit/>
            </a:bodyPr>
            <a:lstStyle/>
            <a:p>
              <a:pPr defTabSz="1000125">
                <a:spcBef>
                  <a:spcPct val="50000"/>
                </a:spcBef>
                <a:buClrTx/>
                <a:buFontTx/>
                <a:buNone/>
              </a:pPr>
              <a:r>
                <a:rPr lang="en-US" sz="2200">
                  <a:latin typeface="Arial Narrow" pitchFamily="34" charset="0"/>
                  <a:sym typeface="Symbol" pitchFamily="18" charset="2"/>
                </a:rPr>
                <a:t>= 0.10</a:t>
              </a:r>
            </a:p>
          </p:txBody>
        </p:sp>
        <p:sp>
          <p:nvSpPr>
            <p:cNvPr id="694294" name="Text Box 22"/>
            <p:cNvSpPr txBox="1">
              <a:spLocks noChangeArrowheads="1"/>
            </p:cNvSpPr>
            <p:nvPr/>
          </p:nvSpPr>
          <p:spPr bwMode="auto">
            <a:xfrm>
              <a:off x="864" y="3158"/>
              <a:ext cx="720" cy="218"/>
            </a:xfrm>
            <a:prstGeom prst="rect">
              <a:avLst/>
            </a:prstGeom>
            <a:noFill/>
            <a:ln w="9525">
              <a:noFill/>
              <a:miter lim="800000"/>
              <a:headEnd/>
              <a:tailEnd/>
            </a:ln>
            <a:effectLst/>
          </p:spPr>
          <p:txBody>
            <a:bodyPr lIns="99994" tIns="49997" rIns="99994" bIns="49997">
              <a:spAutoFit/>
            </a:bodyPr>
            <a:lstStyle/>
            <a:p>
              <a:pPr defTabSz="1000125">
                <a:spcBef>
                  <a:spcPct val="50000"/>
                </a:spcBef>
                <a:buClrTx/>
                <a:buFontTx/>
                <a:buNone/>
              </a:pPr>
              <a:r>
                <a:rPr lang="en-US" sz="2200">
                  <a:latin typeface="Arial Narrow" pitchFamily="34" charset="0"/>
                  <a:sym typeface="Symbol" pitchFamily="18" charset="2"/>
                </a:rPr>
                <a:t>= 0.90</a:t>
              </a:r>
            </a:p>
          </p:txBody>
        </p:sp>
        <p:sp>
          <p:nvSpPr>
            <p:cNvPr id="694295" name="Line 23"/>
            <p:cNvSpPr>
              <a:spLocks noChangeShapeType="1"/>
            </p:cNvSpPr>
            <p:nvPr/>
          </p:nvSpPr>
          <p:spPr bwMode="auto">
            <a:xfrm flipH="1">
              <a:off x="1584" y="2400"/>
              <a:ext cx="2976" cy="0"/>
            </a:xfrm>
            <a:prstGeom prst="line">
              <a:avLst/>
            </a:prstGeom>
            <a:noFill/>
            <a:ln w="28575">
              <a:solidFill>
                <a:schemeClr val="tx1"/>
              </a:solidFill>
              <a:round/>
              <a:headEnd/>
              <a:tailEnd/>
            </a:ln>
            <a:effectLst/>
          </p:spPr>
          <p:txBody>
            <a:bodyPr wrap="none" anchor="ctr"/>
            <a:lstStyle/>
            <a:p>
              <a:endParaRPr lang="en-US"/>
            </a:p>
          </p:txBody>
        </p:sp>
      </p:grpSp>
      <p:sp>
        <p:nvSpPr>
          <p:cNvPr id="694296" name="Text Box 24"/>
          <p:cNvSpPr txBox="1">
            <a:spLocks noChangeArrowheads="1"/>
          </p:cNvSpPr>
          <p:nvPr/>
        </p:nvSpPr>
        <p:spPr bwMode="auto">
          <a:xfrm>
            <a:off x="3368675" y="5183188"/>
            <a:ext cx="742950" cy="495300"/>
          </a:xfrm>
          <a:prstGeom prst="rect">
            <a:avLst/>
          </a:prstGeom>
          <a:noFill/>
          <a:ln w="9525">
            <a:noFill/>
            <a:miter lim="800000"/>
            <a:headEnd/>
            <a:tailEnd/>
          </a:ln>
          <a:effectLst/>
        </p:spPr>
        <p:txBody>
          <a:bodyPr wrap="none" lIns="99994" tIns="49997" rIns="99994" bIns="49997">
            <a:spAutoFit/>
          </a:bodyPr>
          <a:lstStyle/>
          <a:p>
            <a:pPr defTabSz="1000125">
              <a:buClrTx/>
              <a:buFontTx/>
              <a:buNone/>
            </a:pPr>
            <a:r>
              <a:rPr lang="en-US">
                <a:latin typeface="Arial Narrow" pitchFamily="34" charset="0"/>
              </a:rPr>
              <a:t>10%</a:t>
            </a:r>
          </a:p>
        </p:txBody>
      </p:sp>
      <p:sp>
        <p:nvSpPr>
          <p:cNvPr id="694297" name="Freeform 25"/>
          <p:cNvSpPr>
            <a:spLocks/>
          </p:cNvSpPr>
          <p:nvPr/>
        </p:nvSpPr>
        <p:spPr bwMode="auto">
          <a:xfrm>
            <a:off x="6019800" y="2514600"/>
            <a:ext cx="1157288" cy="3459163"/>
          </a:xfrm>
          <a:custGeom>
            <a:avLst/>
            <a:gdLst/>
            <a:ahLst/>
            <a:cxnLst>
              <a:cxn ang="0">
                <a:pos x="5" y="0"/>
              </a:cxn>
              <a:cxn ang="0">
                <a:pos x="5" y="472"/>
              </a:cxn>
              <a:cxn ang="0">
                <a:pos x="37" y="552"/>
              </a:cxn>
              <a:cxn ang="0">
                <a:pos x="85" y="352"/>
              </a:cxn>
              <a:cxn ang="0">
                <a:pos x="149" y="336"/>
              </a:cxn>
              <a:cxn ang="0">
                <a:pos x="197" y="368"/>
              </a:cxn>
              <a:cxn ang="0">
                <a:pos x="197" y="464"/>
              </a:cxn>
              <a:cxn ang="0">
                <a:pos x="181" y="648"/>
              </a:cxn>
              <a:cxn ang="0">
                <a:pos x="213" y="1096"/>
              </a:cxn>
              <a:cxn ang="0">
                <a:pos x="666" y="1810"/>
              </a:cxn>
            </a:cxnLst>
            <a:rect l="0" t="0" r="r" b="b"/>
            <a:pathLst>
              <a:path w="666" h="1810">
                <a:moveTo>
                  <a:pt x="5" y="0"/>
                </a:moveTo>
                <a:cubicBezTo>
                  <a:pt x="5" y="81"/>
                  <a:pt x="0" y="380"/>
                  <a:pt x="5" y="472"/>
                </a:cubicBezTo>
                <a:cubicBezTo>
                  <a:pt x="10" y="564"/>
                  <a:pt x="24" y="572"/>
                  <a:pt x="37" y="552"/>
                </a:cubicBezTo>
                <a:cubicBezTo>
                  <a:pt x="50" y="532"/>
                  <a:pt x="66" y="388"/>
                  <a:pt x="85" y="352"/>
                </a:cubicBezTo>
                <a:cubicBezTo>
                  <a:pt x="104" y="316"/>
                  <a:pt x="130" y="333"/>
                  <a:pt x="149" y="336"/>
                </a:cubicBezTo>
                <a:cubicBezTo>
                  <a:pt x="168" y="339"/>
                  <a:pt x="189" y="347"/>
                  <a:pt x="197" y="368"/>
                </a:cubicBezTo>
                <a:cubicBezTo>
                  <a:pt x="205" y="389"/>
                  <a:pt x="200" y="417"/>
                  <a:pt x="197" y="464"/>
                </a:cubicBezTo>
                <a:cubicBezTo>
                  <a:pt x="194" y="511"/>
                  <a:pt x="178" y="543"/>
                  <a:pt x="181" y="648"/>
                </a:cubicBezTo>
                <a:cubicBezTo>
                  <a:pt x="184" y="753"/>
                  <a:pt x="132" y="902"/>
                  <a:pt x="213" y="1096"/>
                </a:cubicBezTo>
                <a:cubicBezTo>
                  <a:pt x="294" y="1290"/>
                  <a:pt x="572" y="1661"/>
                  <a:pt x="666" y="1810"/>
                </a:cubicBezTo>
              </a:path>
            </a:pathLst>
          </a:custGeom>
          <a:noFill/>
          <a:ln w="38100" cmpd="sng">
            <a:solidFill>
              <a:srgbClr val="FF9933"/>
            </a:solidFill>
            <a:round/>
            <a:headEnd type="none" w="med" len="med"/>
            <a:tailEnd type="triangle" w="med" len="med"/>
          </a:ln>
          <a:effectLst/>
        </p:spPr>
        <p:txBody>
          <a:bodyPr wrap="none" anchor="ctr"/>
          <a:lstStyle/>
          <a:p>
            <a:endParaRPr lang="en-US"/>
          </a:p>
        </p:txBody>
      </p:sp>
      <p:sp>
        <p:nvSpPr>
          <p:cNvPr id="694298" name="Text Box 26"/>
          <p:cNvSpPr txBox="1">
            <a:spLocks noChangeArrowheads="1"/>
          </p:cNvSpPr>
          <p:nvPr/>
        </p:nvSpPr>
        <p:spPr bwMode="auto">
          <a:xfrm>
            <a:off x="5186363" y="5181600"/>
            <a:ext cx="592137" cy="495300"/>
          </a:xfrm>
          <a:prstGeom prst="rect">
            <a:avLst/>
          </a:prstGeom>
          <a:noFill/>
          <a:ln w="9525">
            <a:noFill/>
            <a:miter lim="800000"/>
            <a:headEnd/>
            <a:tailEnd/>
          </a:ln>
          <a:effectLst/>
        </p:spPr>
        <p:txBody>
          <a:bodyPr wrap="none" lIns="99994" tIns="49997" rIns="99994" bIns="49997">
            <a:spAutoFit/>
          </a:bodyPr>
          <a:lstStyle/>
          <a:p>
            <a:pPr defTabSz="1000125">
              <a:buClrTx/>
              <a:buFontTx/>
              <a:buNone/>
            </a:pPr>
            <a:r>
              <a:rPr lang="en-US">
                <a:latin typeface="Arial Narrow" pitchFamily="34" charset="0"/>
              </a:rPr>
              <a:t>9%</a:t>
            </a:r>
          </a:p>
        </p:txBody>
      </p:sp>
      <p:sp>
        <p:nvSpPr>
          <p:cNvPr id="694299" name="Text Box 27"/>
          <p:cNvSpPr txBox="1">
            <a:spLocks noChangeArrowheads="1"/>
          </p:cNvSpPr>
          <p:nvPr/>
        </p:nvSpPr>
        <p:spPr bwMode="auto">
          <a:xfrm>
            <a:off x="6794500" y="5173663"/>
            <a:ext cx="817563" cy="495300"/>
          </a:xfrm>
          <a:prstGeom prst="rect">
            <a:avLst/>
          </a:prstGeom>
          <a:noFill/>
          <a:ln w="9525">
            <a:noFill/>
            <a:miter lim="800000"/>
            <a:headEnd/>
            <a:tailEnd/>
          </a:ln>
          <a:effectLst/>
        </p:spPr>
        <p:txBody>
          <a:bodyPr wrap="none" lIns="99994" tIns="49997" rIns="99994" bIns="49997">
            <a:spAutoFit/>
          </a:bodyPr>
          <a:lstStyle/>
          <a:p>
            <a:pPr defTabSz="1000125">
              <a:buClrTx/>
              <a:buFontTx/>
              <a:buNone/>
            </a:pPr>
            <a:r>
              <a:rPr lang="en-US">
                <a:latin typeface="Arial Narrow" pitchFamily="34" charset="0"/>
              </a:rPr>
              <a:t>8.1%</a:t>
            </a:r>
          </a:p>
        </p:txBody>
      </p:sp>
      <p:sp>
        <p:nvSpPr>
          <p:cNvPr id="694300" name="Text Box 28"/>
          <p:cNvSpPr txBox="1">
            <a:spLocks noChangeArrowheads="1"/>
          </p:cNvSpPr>
          <p:nvPr/>
        </p:nvSpPr>
        <p:spPr bwMode="auto">
          <a:xfrm>
            <a:off x="3408363" y="5873750"/>
            <a:ext cx="742950" cy="495300"/>
          </a:xfrm>
          <a:prstGeom prst="rect">
            <a:avLst/>
          </a:prstGeom>
          <a:noFill/>
          <a:ln w="9525">
            <a:noFill/>
            <a:miter lim="800000"/>
            <a:headEnd/>
            <a:tailEnd/>
          </a:ln>
          <a:effectLst/>
        </p:spPr>
        <p:txBody>
          <a:bodyPr wrap="none" lIns="99994" tIns="49997" rIns="99994" bIns="49997">
            <a:spAutoFit/>
          </a:bodyPr>
          <a:lstStyle/>
          <a:p>
            <a:pPr defTabSz="1000125">
              <a:buClrTx/>
              <a:buFontTx/>
              <a:buNone/>
            </a:pPr>
            <a:r>
              <a:rPr lang="en-US">
                <a:latin typeface="Arial Narrow" pitchFamily="34" charset="0"/>
              </a:rPr>
              <a:t>90%</a:t>
            </a:r>
          </a:p>
        </p:txBody>
      </p:sp>
      <p:sp>
        <p:nvSpPr>
          <p:cNvPr id="694301" name="Text Box 29"/>
          <p:cNvSpPr txBox="1">
            <a:spLocks noChangeArrowheads="1"/>
          </p:cNvSpPr>
          <p:nvPr/>
        </p:nvSpPr>
        <p:spPr bwMode="auto">
          <a:xfrm>
            <a:off x="5186363" y="5873750"/>
            <a:ext cx="592137" cy="495300"/>
          </a:xfrm>
          <a:prstGeom prst="rect">
            <a:avLst/>
          </a:prstGeom>
          <a:noFill/>
          <a:ln w="9525">
            <a:noFill/>
            <a:miter lim="800000"/>
            <a:headEnd/>
            <a:tailEnd/>
          </a:ln>
          <a:effectLst/>
        </p:spPr>
        <p:txBody>
          <a:bodyPr wrap="none" lIns="99994" tIns="49997" rIns="99994" bIns="49997">
            <a:spAutoFit/>
          </a:bodyPr>
          <a:lstStyle/>
          <a:p>
            <a:pPr defTabSz="1000125">
              <a:buClrTx/>
              <a:buFontTx/>
              <a:buNone/>
            </a:pPr>
            <a:r>
              <a:rPr lang="en-US">
                <a:latin typeface="Arial Narrow" pitchFamily="34" charset="0"/>
              </a:rPr>
              <a:t>9%</a:t>
            </a:r>
          </a:p>
        </p:txBody>
      </p:sp>
      <p:sp>
        <p:nvSpPr>
          <p:cNvPr id="694302" name="Text Box 30"/>
          <p:cNvSpPr txBox="1">
            <a:spLocks noChangeArrowheads="1"/>
          </p:cNvSpPr>
          <p:nvPr/>
        </p:nvSpPr>
        <p:spPr bwMode="auto">
          <a:xfrm>
            <a:off x="6773863" y="5873750"/>
            <a:ext cx="817562" cy="495300"/>
          </a:xfrm>
          <a:prstGeom prst="rect">
            <a:avLst/>
          </a:prstGeom>
          <a:noFill/>
          <a:ln w="9525">
            <a:noFill/>
            <a:miter lim="800000"/>
            <a:headEnd/>
            <a:tailEnd/>
          </a:ln>
          <a:effectLst/>
        </p:spPr>
        <p:txBody>
          <a:bodyPr wrap="none" lIns="99994" tIns="49997" rIns="99994" bIns="49997">
            <a:spAutoFit/>
          </a:bodyPr>
          <a:lstStyle/>
          <a:p>
            <a:pPr defTabSz="1000125">
              <a:buClrTx/>
              <a:buFontTx/>
              <a:buNone/>
            </a:pPr>
            <a:r>
              <a:rPr lang="en-US">
                <a:latin typeface="Arial Narrow" pitchFamily="34" charset="0"/>
              </a:rPr>
              <a:t>0.9%</a:t>
            </a:r>
          </a:p>
        </p:txBody>
      </p:sp>
      <p:sp>
        <p:nvSpPr>
          <p:cNvPr id="694303" name="Rectangle 31"/>
          <p:cNvSpPr>
            <a:spLocks noChangeArrowheads="1"/>
          </p:cNvSpPr>
          <p:nvPr/>
        </p:nvSpPr>
        <p:spPr bwMode="auto">
          <a:xfrm>
            <a:off x="1371600" y="1295400"/>
            <a:ext cx="7616825" cy="576263"/>
          </a:xfrm>
          <a:prstGeom prst="rect">
            <a:avLst/>
          </a:prstGeom>
          <a:noFill/>
          <a:ln w="12700">
            <a:noFill/>
            <a:miter lim="800000"/>
            <a:headEnd/>
            <a:tailEnd/>
          </a:ln>
          <a:effectLst/>
        </p:spPr>
        <p:txBody>
          <a:bodyPr lIns="90462" tIns="44438" rIns="90462" bIns="44438">
            <a:spAutoFit/>
          </a:bodyPr>
          <a:lstStyle/>
          <a:p>
            <a:pPr>
              <a:spcBef>
                <a:spcPct val="20000"/>
              </a:spcBef>
              <a:buClrTx/>
              <a:buFontTx/>
              <a:buNone/>
            </a:pPr>
            <a:r>
              <a:rPr lang="en-US" sz="3200" i="1" dirty="0" smtClean="0">
                <a:latin typeface="Arial Narrow" pitchFamily="34" charset="0"/>
              </a:rPr>
              <a:t>F</a:t>
            </a:r>
            <a:r>
              <a:rPr lang="en-US" sz="3200" i="1" baseline="-25000" dirty="0" smtClean="0">
                <a:latin typeface="Arial Narrow" pitchFamily="34" charset="0"/>
              </a:rPr>
              <a:t>t+1</a:t>
            </a:r>
            <a:r>
              <a:rPr lang="en-US" sz="3200" dirty="0" smtClean="0">
                <a:latin typeface="Arial Narrow" pitchFamily="34" charset="0"/>
              </a:rPr>
              <a:t>  </a:t>
            </a:r>
            <a:r>
              <a:rPr lang="en-US" sz="3200" dirty="0">
                <a:latin typeface="Arial Narrow" pitchFamily="34" charset="0"/>
              </a:rPr>
              <a:t>= </a:t>
            </a:r>
            <a:r>
              <a:rPr lang="en-US" sz="3200" i="1" dirty="0">
                <a:latin typeface="Arial Narrow" pitchFamily="34" charset="0"/>
              </a:rPr>
              <a:t>F</a:t>
            </a:r>
            <a:r>
              <a:rPr lang="en-US" i="1" baseline="-25000" dirty="0"/>
              <a:t>t</a:t>
            </a:r>
            <a:r>
              <a:rPr lang="en-US" i="1" dirty="0"/>
              <a:t> + </a:t>
            </a:r>
            <a:r>
              <a:rPr lang="en-US" sz="2200" dirty="0">
                <a:latin typeface="Arial Narrow" pitchFamily="34" charset="0"/>
                <a:sym typeface="Symbol" pitchFamily="18" charset="2"/>
              </a:rPr>
              <a:t></a:t>
            </a:r>
            <a:r>
              <a:rPr lang="en-US" sz="3200" i="1" dirty="0">
                <a:latin typeface="Arial Narrow" pitchFamily="34" charset="0"/>
              </a:rPr>
              <a:t> (A</a:t>
            </a:r>
            <a:r>
              <a:rPr lang="en-US" sz="3200" i="1" baseline="-25000" dirty="0">
                <a:latin typeface="Arial Narrow" pitchFamily="34" charset="0"/>
              </a:rPr>
              <a:t>t </a:t>
            </a:r>
            <a:r>
              <a:rPr lang="en-US" sz="3200" baseline="-25000" dirty="0">
                <a:latin typeface="Arial Narrow" pitchFamily="34" charset="0"/>
              </a:rPr>
              <a:t> </a:t>
            </a:r>
            <a:r>
              <a:rPr lang="en-US" sz="3200" dirty="0">
                <a:latin typeface="Arial Narrow" pitchFamily="34" charset="0"/>
              </a:rPr>
              <a:t>- F</a:t>
            </a:r>
            <a:r>
              <a:rPr lang="en-US" sz="3200" baseline="-25000" dirty="0">
                <a:latin typeface="Arial Narrow" pitchFamily="34" charset="0"/>
              </a:rPr>
              <a:t>t</a:t>
            </a:r>
            <a:r>
              <a:rPr lang="en-US" sz="3200" dirty="0">
                <a:latin typeface="Arial Narrow" pitchFamily="34" charset="0"/>
              </a:rPr>
              <a:t>)</a:t>
            </a:r>
          </a:p>
        </p:txBody>
      </p:sp>
      <p:sp>
        <p:nvSpPr>
          <p:cNvPr id="694307" name="Freeform 35"/>
          <p:cNvSpPr>
            <a:spLocks/>
          </p:cNvSpPr>
          <p:nvPr/>
        </p:nvSpPr>
        <p:spPr bwMode="auto">
          <a:xfrm rot="5400000">
            <a:off x="2499518" y="2301082"/>
            <a:ext cx="182563" cy="304800"/>
          </a:xfrm>
          <a:custGeom>
            <a:avLst/>
            <a:gdLst/>
            <a:ahLst/>
            <a:cxnLst>
              <a:cxn ang="0">
                <a:pos x="0" y="17"/>
              </a:cxn>
              <a:cxn ang="0">
                <a:pos x="6" y="10"/>
              </a:cxn>
              <a:cxn ang="0">
                <a:pos x="6" y="17"/>
              </a:cxn>
              <a:cxn ang="0">
                <a:pos x="15" y="31"/>
              </a:cxn>
              <a:cxn ang="0">
                <a:pos x="12" y="25"/>
              </a:cxn>
              <a:cxn ang="0">
                <a:pos x="21" y="65"/>
              </a:cxn>
              <a:cxn ang="0">
                <a:pos x="23" y="318"/>
              </a:cxn>
              <a:cxn ang="0">
                <a:pos x="33" y="341"/>
              </a:cxn>
              <a:cxn ang="0">
                <a:pos x="40" y="354"/>
              </a:cxn>
              <a:cxn ang="0">
                <a:pos x="52" y="360"/>
              </a:cxn>
              <a:cxn ang="0">
                <a:pos x="58" y="352"/>
              </a:cxn>
              <a:cxn ang="0">
                <a:pos x="52" y="347"/>
              </a:cxn>
              <a:cxn ang="0">
                <a:pos x="52" y="358"/>
              </a:cxn>
              <a:cxn ang="0">
                <a:pos x="52" y="345"/>
              </a:cxn>
              <a:cxn ang="0">
                <a:pos x="40" y="350"/>
              </a:cxn>
              <a:cxn ang="0">
                <a:pos x="33" y="364"/>
              </a:cxn>
              <a:cxn ang="0">
                <a:pos x="23" y="387"/>
              </a:cxn>
              <a:cxn ang="0">
                <a:pos x="21" y="639"/>
              </a:cxn>
              <a:cxn ang="0">
                <a:pos x="12" y="680"/>
              </a:cxn>
              <a:cxn ang="0">
                <a:pos x="15" y="674"/>
              </a:cxn>
              <a:cxn ang="0">
                <a:pos x="6" y="687"/>
              </a:cxn>
              <a:cxn ang="0">
                <a:pos x="6" y="695"/>
              </a:cxn>
              <a:cxn ang="0">
                <a:pos x="0" y="689"/>
              </a:cxn>
              <a:cxn ang="0">
                <a:pos x="6" y="705"/>
              </a:cxn>
              <a:cxn ang="0">
                <a:pos x="17" y="699"/>
              </a:cxn>
              <a:cxn ang="0">
                <a:pos x="27" y="685"/>
              </a:cxn>
              <a:cxn ang="0">
                <a:pos x="29" y="680"/>
              </a:cxn>
              <a:cxn ang="0">
                <a:pos x="38" y="639"/>
              </a:cxn>
              <a:cxn ang="0">
                <a:pos x="40" y="387"/>
              </a:cxn>
              <a:cxn ang="0">
                <a:pos x="38" y="370"/>
              </a:cxn>
              <a:cxn ang="0">
                <a:pos x="48" y="368"/>
              </a:cxn>
              <a:cxn ang="0">
                <a:pos x="58" y="360"/>
              </a:cxn>
              <a:cxn ang="0">
                <a:pos x="52" y="362"/>
              </a:cxn>
              <a:cxn ang="0">
                <a:pos x="58" y="360"/>
              </a:cxn>
              <a:cxn ang="0">
                <a:pos x="65" y="352"/>
              </a:cxn>
              <a:cxn ang="0">
                <a:pos x="58" y="345"/>
              </a:cxn>
              <a:cxn ang="0">
                <a:pos x="52" y="350"/>
              </a:cxn>
              <a:cxn ang="0">
                <a:pos x="52" y="343"/>
              </a:cxn>
              <a:cxn ang="0">
                <a:pos x="44" y="329"/>
              </a:cxn>
              <a:cxn ang="0">
                <a:pos x="46" y="335"/>
              </a:cxn>
              <a:cxn ang="0">
                <a:pos x="38" y="295"/>
              </a:cxn>
              <a:cxn ang="0">
                <a:pos x="35" y="42"/>
              </a:cxn>
              <a:cxn ang="0">
                <a:pos x="27" y="19"/>
              </a:cxn>
              <a:cxn ang="0">
                <a:pos x="17" y="6"/>
              </a:cxn>
              <a:cxn ang="0">
                <a:pos x="6" y="0"/>
              </a:cxn>
            </a:cxnLst>
            <a:rect l="0" t="0" r="r" b="b"/>
            <a:pathLst>
              <a:path w="65" h="706">
                <a:moveTo>
                  <a:pt x="0" y="0"/>
                </a:moveTo>
                <a:lnTo>
                  <a:pt x="0" y="17"/>
                </a:lnTo>
                <a:lnTo>
                  <a:pt x="6" y="17"/>
                </a:lnTo>
                <a:lnTo>
                  <a:pt x="6" y="10"/>
                </a:lnTo>
                <a:lnTo>
                  <a:pt x="0" y="15"/>
                </a:lnTo>
                <a:lnTo>
                  <a:pt x="6" y="17"/>
                </a:lnTo>
                <a:lnTo>
                  <a:pt x="10" y="23"/>
                </a:lnTo>
                <a:lnTo>
                  <a:pt x="15" y="31"/>
                </a:lnTo>
                <a:lnTo>
                  <a:pt x="21" y="25"/>
                </a:lnTo>
                <a:lnTo>
                  <a:pt x="12" y="25"/>
                </a:lnTo>
                <a:lnTo>
                  <a:pt x="17" y="42"/>
                </a:lnTo>
                <a:lnTo>
                  <a:pt x="21" y="65"/>
                </a:lnTo>
                <a:lnTo>
                  <a:pt x="21" y="295"/>
                </a:lnTo>
                <a:lnTo>
                  <a:pt x="23" y="318"/>
                </a:lnTo>
                <a:lnTo>
                  <a:pt x="29" y="335"/>
                </a:lnTo>
                <a:lnTo>
                  <a:pt x="33" y="341"/>
                </a:lnTo>
                <a:lnTo>
                  <a:pt x="36" y="349"/>
                </a:lnTo>
                <a:lnTo>
                  <a:pt x="40" y="354"/>
                </a:lnTo>
                <a:lnTo>
                  <a:pt x="46" y="356"/>
                </a:lnTo>
                <a:lnTo>
                  <a:pt x="52" y="360"/>
                </a:lnTo>
                <a:lnTo>
                  <a:pt x="58" y="362"/>
                </a:lnTo>
                <a:lnTo>
                  <a:pt x="58" y="352"/>
                </a:lnTo>
                <a:lnTo>
                  <a:pt x="58" y="345"/>
                </a:lnTo>
                <a:lnTo>
                  <a:pt x="52" y="347"/>
                </a:lnTo>
                <a:lnTo>
                  <a:pt x="50" y="352"/>
                </a:lnTo>
                <a:lnTo>
                  <a:pt x="52" y="358"/>
                </a:lnTo>
                <a:lnTo>
                  <a:pt x="58" y="345"/>
                </a:lnTo>
                <a:lnTo>
                  <a:pt x="52" y="345"/>
                </a:lnTo>
                <a:lnTo>
                  <a:pt x="46" y="349"/>
                </a:lnTo>
                <a:lnTo>
                  <a:pt x="40" y="350"/>
                </a:lnTo>
                <a:lnTo>
                  <a:pt x="36" y="356"/>
                </a:lnTo>
                <a:lnTo>
                  <a:pt x="33" y="364"/>
                </a:lnTo>
                <a:lnTo>
                  <a:pt x="29" y="370"/>
                </a:lnTo>
                <a:lnTo>
                  <a:pt x="23" y="387"/>
                </a:lnTo>
                <a:lnTo>
                  <a:pt x="21" y="410"/>
                </a:lnTo>
                <a:lnTo>
                  <a:pt x="21" y="639"/>
                </a:lnTo>
                <a:lnTo>
                  <a:pt x="17" y="662"/>
                </a:lnTo>
                <a:lnTo>
                  <a:pt x="12" y="680"/>
                </a:lnTo>
                <a:lnTo>
                  <a:pt x="21" y="680"/>
                </a:lnTo>
                <a:lnTo>
                  <a:pt x="15" y="674"/>
                </a:lnTo>
                <a:lnTo>
                  <a:pt x="10" y="682"/>
                </a:lnTo>
                <a:lnTo>
                  <a:pt x="6" y="687"/>
                </a:lnTo>
                <a:lnTo>
                  <a:pt x="0" y="689"/>
                </a:lnTo>
                <a:lnTo>
                  <a:pt x="6" y="695"/>
                </a:lnTo>
                <a:lnTo>
                  <a:pt x="6" y="687"/>
                </a:lnTo>
                <a:lnTo>
                  <a:pt x="0" y="689"/>
                </a:lnTo>
                <a:lnTo>
                  <a:pt x="0" y="706"/>
                </a:lnTo>
                <a:lnTo>
                  <a:pt x="6" y="705"/>
                </a:lnTo>
                <a:lnTo>
                  <a:pt x="12" y="701"/>
                </a:lnTo>
                <a:lnTo>
                  <a:pt x="17" y="699"/>
                </a:lnTo>
                <a:lnTo>
                  <a:pt x="21" y="693"/>
                </a:lnTo>
                <a:lnTo>
                  <a:pt x="27" y="685"/>
                </a:lnTo>
                <a:lnTo>
                  <a:pt x="29" y="680"/>
                </a:lnTo>
                <a:lnTo>
                  <a:pt x="29" y="680"/>
                </a:lnTo>
                <a:lnTo>
                  <a:pt x="35" y="662"/>
                </a:lnTo>
                <a:lnTo>
                  <a:pt x="38" y="639"/>
                </a:lnTo>
                <a:lnTo>
                  <a:pt x="38" y="410"/>
                </a:lnTo>
                <a:lnTo>
                  <a:pt x="40" y="387"/>
                </a:lnTo>
                <a:lnTo>
                  <a:pt x="46" y="370"/>
                </a:lnTo>
                <a:lnTo>
                  <a:pt x="38" y="370"/>
                </a:lnTo>
                <a:lnTo>
                  <a:pt x="44" y="375"/>
                </a:lnTo>
                <a:lnTo>
                  <a:pt x="48" y="368"/>
                </a:lnTo>
                <a:lnTo>
                  <a:pt x="52" y="362"/>
                </a:lnTo>
                <a:lnTo>
                  <a:pt x="58" y="360"/>
                </a:lnTo>
                <a:lnTo>
                  <a:pt x="52" y="354"/>
                </a:lnTo>
                <a:lnTo>
                  <a:pt x="52" y="362"/>
                </a:lnTo>
                <a:lnTo>
                  <a:pt x="58" y="362"/>
                </a:lnTo>
                <a:lnTo>
                  <a:pt x="58" y="360"/>
                </a:lnTo>
                <a:lnTo>
                  <a:pt x="63" y="358"/>
                </a:lnTo>
                <a:lnTo>
                  <a:pt x="65" y="352"/>
                </a:lnTo>
                <a:lnTo>
                  <a:pt x="63" y="347"/>
                </a:lnTo>
                <a:lnTo>
                  <a:pt x="58" y="345"/>
                </a:lnTo>
                <a:lnTo>
                  <a:pt x="52" y="343"/>
                </a:lnTo>
                <a:lnTo>
                  <a:pt x="52" y="350"/>
                </a:lnTo>
                <a:lnTo>
                  <a:pt x="58" y="345"/>
                </a:lnTo>
                <a:lnTo>
                  <a:pt x="52" y="343"/>
                </a:lnTo>
                <a:lnTo>
                  <a:pt x="48" y="337"/>
                </a:lnTo>
                <a:lnTo>
                  <a:pt x="44" y="329"/>
                </a:lnTo>
                <a:lnTo>
                  <a:pt x="38" y="335"/>
                </a:lnTo>
                <a:lnTo>
                  <a:pt x="46" y="335"/>
                </a:lnTo>
                <a:lnTo>
                  <a:pt x="40" y="318"/>
                </a:lnTo>
                <a:lnTo>
                  <a:pt x="38" y="295"/>
                </a:lnTo>
                <a:lnTo>
                  <a:pt x="38" y="65"/>
                </a:lnTo>
                <a:lnTo>
                  <a:pt x="35" y="42"/>
                </a:lnTo>
                <a:lnTo>
                  <a:pt x="29" y="25"/>
                </a:lnTo>
                <a:lnTo>
                  <a:pt x="27" y="19"/>
                </a:lnTo>
                <a:lnTo>
                  <a:pt x="21" y="12"/>
                </a:lnTo>
                <a:lnTo>
                  <a:pt x="17" y="6"/>
                </a:lnTo>
                <a:lnTo>
                  <a:pt x="12" y="4"/>
                </a:lnTo>
                <a:lnTo>
                  <a:pt x="6" y="0"/>
                </a:lnTo>
                <a:lnTo>
                  <a:pt x="0" y="0"/>
                </a:lnTo>
                <a:close/>
              </a:path>
            </a:pathLst>
          </a:custGeom>
          <a:solidFill>
            <a:srgbClr val="000000"/>
          </a:solidFill>
          <a:ln w="9525">
            <a:noFill/>
            <a:round/>
            <a:headEnd/>
            <a:tailEnd/>
          </a:ln>
        </p:spPr>
        <p:txBody>
          <a:bodyPr/>
          <a:lstStyle/>
          <a:p>
            <a:endParaRPr lang="en-US"/>
          </a:p>
        </p:txBody>
      </p:sp>
      <p:sp>
        <p:nvSpPr>
          <p:cNvPr id="694308" name="Freeform 36"/>
          <p:cNvSpPr>
            <a:spLocks/>
          </p:cNvSpPr>
          <p:nvPr/>
        </p:nvSpPr>
        <p:spPr bwMode="auto">
          <a:xfrm rot="5400000">
            <a:off x="3909218" y="1958182"/>
            <a:ext cx="182563" cy="990600"/>
          </a:xfrm>
          <a:custGeom>
            <a:avLst/>
            <a:gdLst/>
            <a:ahLst/>
            <a:cxnLst>
              <a:cxn ang="0">
                <a:pos x="0" y="17"/>
              </a:cxn>
              <a:cxn ang="0">
                <a:pos x="6" y="10"/>
              </a:cxn>
              <a:cxn ang="0">
                <a:pos x="6" y="17"/>
              </a:cxn>
              <a:cxn ang="0">
                <a:pos x="15" y="31"/>
              </a:cxn>
              <a:cxn ang="0">
                <a:pos x="12" y="25"/>
              </a:cxn>
              <a:cxn ang="0">
                <a:pos x="21" y="65"/>
              </a:cxn>
              <a:cxn ang="0">
                <a:pos x="23" y="318"/>
              </a:cxn>
              <a:cxn ang="0">
                <a:pos x="33" y="341"/>
              </a:cxn>
              <a:cxn ang="0">
                <a:pos x="40" y="354"/>
              </a:cxn>
              <a:cxn ang="0">
                <a:pos x="52" y="360"/>
              </a:cxn>
              <a:cxn ang="0">
                <a:pos x="58" y="352"/>
              </a:cxn>
              <a:cxn ang="0">
                <a:pos x="52" y="347"/>
              </a:cxn>
              <a:cxn ang="0">
                <a:pos x="52" y="358"/>
              </a:cxn>
              <a:cxn ang="0">
                <a:pos x="52" y="345"/>
              </a:cxn>
              <a:cxn ang="0">
                <a:pos x="40" y="350"/>
              </a:cxn>
              <a:cxn ang="0">
                <a:pos x="33" y="364"/>
              </a:cxn>
              <a:cxn ang="0">
                <a:pos x="23" y="387"/>
              </a:cxn>
              <a:cxn ang="0">
                <a:pos x="21" y="639"/>
              </a:cxn>
              <a:cxn ang="0">
                <a:pos x="12" y="680"/>
              </a:cxn>
              <a:cxn ang="0">
                <a:pos x="15" y="674"/>
              </a:cxn>
              <a:cxn ang="0">
                <a:pos x="6" y="687"/>
              </a:cxn>
              <a:cxn ang="0">
                <a:pos x="6" y="695"/>
              </a:cxn>
              <a:cxn ang="0">
                <a:pos x="0" y="689"/>
              </a:cxn>
              <a:cxn ang="0">
                <a:pos x="6" y="705"/>
              </a:cxn>
              <a:cxn ang="0">
                <a:pos x="17" y="699"/>
              </a:cxn>
              <a:cxn ang="0">
                <a:pos x="27" y="685"/>
              </a:cxn>
              <a:cxn ang="0">
                <a:pos x="29" y="680"/>
              </a:cxn>
              <a:cxn ang="0">
                <a:pos x="38" y="639"/>
              </a:cxn>
              <a:cxn ang="0">
                <a:pos x="40" y="387"/>
              </a:cxn>
              <a:cxn ang="0">
                <a:pos x="38" y="370"/>
              </a:cxn>
              <a:cxn ang="0">
                <a:pos x="48" y="368"/>
              </a:cxn>
              <a:cxn ang="0">
                <a:pos x="58" y="360"/>
              </a:cxn>
              <a:cxn ang="0">
                <a:pos x="52" y="362"/>
              </a:cxn>
              <a:cxn ang="0">
                <a:pos x="58" y="360"/>
              </a:cxn>
              <a:cxn ang="0">
                <a:pos x="65" y="352"/>
              </a:cxn>
              <a:cxn ang="0">
                <a:pos x="58" y="345"/>
              </a:cxn>
              <a:cxn ang="0">
                <a:pos x="52" y="350"/>
              </a:cxn>
              <a:cxn ang="0">
                <a:pos x="52" y="343"/>
              </a:cxn>
              <a:cxn ang="0">
                <a:pos x="44" y="329"/>
              </a:cxn>
              <a:cxn ang="0">
                <a:pos x="46" y="335"/>
              </a:cxn>
              <a:cxn ang="0">
                <a:pos x="38" y="295"/>
              </a:cxn>
              <a:cxn ang="0">
                <a:pos x="35" y="42"/>
              </a:cxn>
              <a:cxn ang="0">
                <a:pos x="27" y="19"/>
              </a:cxn>
              <a:cxn ang="0">
                <a:pos x="17" y="6"/>
              </a:cxn>
              <a:cxn ang="0">
                <a:pos x="6" y="0"/>
              </a:cxn>
            </a:cxnLst>
            <a:rect l="0" t="0" r="r" b="b"/>
            <a:pathLst>
              <a:path w="65" h="706">
                <a:moveTo>
                  <a:pt x="0" y="0"/>
                </a:moveTo>
                <a:lnTo>
                  <a:pt x="0" y="17"/>
                </a:lnTo>
                <a:lnTo>
                  <a:pt x="6" y="17"/>
                </a:lnTo>
                <a:lnTo>
                  <a:pt x="6" y="10"/>
                </a:lnTo>
                <a:lnTo>
                  <a:pt x="0" y="15"/>
                </a:lnTo>
                <a:lnTo>
                  <a:pt x="6" y="17"/>
                </a:lnTo>
                <a:lnTo>
                  <a:pt x="10" y="23"/>
                </a:lnTo>
                <a:lnTo>
                  <a:pt x="15" y="31"/>
                </a:lnTo>
                <a:lnTo>
                  <a:pt x="21" y="25"/>
                </a:lnTo>
                <a:lnTo>
                  <a:pt x="12" y="25"/>
                </a:lnTo>
                <a:lnTo>
                  <a:pt x="17" y="42"/>
                </a:lnTo>
                <a:lnTo>
                  <a:pt x="21" y="65"/>
                </a:lnTo>
                <a:lnTo>
                  <a:pt x="21" y="295"/>
                </a:lnTo>
                <a:lnTo>
                  <a:pt x="23" y="318"/>
                </a:lnTo>
                <a:lnTo>
                  <a:pt x="29" y="335"/>
                </a:lnTo>
                <a:lnTo>
                  <a:pt x="33" y="341"/>
                </a:lnTo>
                <a:lnTo>
                  <a:pt x="36" y="349"/>
                </a:lnTo>
                <a:lnTo>
                  <a:pt x="40" y="354"/>
                </a:lnTo>
                <a:lnTo>
                  <a:pt x="46" y="356"/>
                </a:lnTo>
                <a:lnTo>
                  <a:pt x="52" y="360"/>
                </a:lnTo>
                <a:lnTo>
                  <a:pt x="58" y="362"/>
                </a:lnTo>
                <a:lnTo>
                  <a:pt x="58" y="352"/>
                </a:lnTo>
                <a:lnTo>
                  <a:pt x="58" y="345"/>
                </a:lnTo>
                <a:lnTo>
                  <a:pt x="52" y="347"/>
                </a:lnTo>
                <a:lnTo>
                  <a:pt x="50" y="352"/>
                </a:lnTo>
                <a:lnTo>
                  <a:pt x="52" y="358"/>
                </a:lnTo>
                <a:lnTo>
                  <a:pt x="58" y="345"/>
                </a:lnTo>
                <a:lnTo>
                  <a:pt x="52" y="345"/>
                </a:lnTo>
                <a:lnTo>
                  <a:pt x="46" y="349"/>
                </a:lnTo>
                <a:lnTo>
                  <a:pt x="40" y="350"/>
                </a:lnTo>
                <a:lnTo>
                  <a:pt x="36" y="356"/>
                </a:lnTo>
                <a:lnTo>
                  <a:pt x="33" y="364"/>
                </a:lnTo>
                <a:lnTo>
                  <a:pt x="29" y="370"/>
                </a:lnTo>
                <a:lnTo>
                  <a:pt x="23" y="387"/>
                </a:lnTo>
                <a:lnTo>
                  <a:pt x="21" y="410"/>
                </a:lnTo>
                <a:lnTo>
                  <a:pt x="21" y="639"/>
                </a:lnTo>
                <a:lnTo>
                  <a:pt x="17" y="662"/>
                </a:lnTo>
                <a:lnTo>
                  <a:pt x="12" y="680"/>
                </a:lnTo>
                <a:lnTo>
                  <a:pt x="21" y="680"/>
                </a:lnTo>
                <a:lnTo>
                  <a:pt x="15" y="674"/>
                </a:lnTo>
                <a:lnTo>
                  <a:pt x="10" y="682"/>
                </a:lnTo>
                <a:lnTo>
                  <a:pt x="6" y="687"/>
                </a:lnTo>
                <a:lnTo>
                  <a:pt x="0" y="689"/>
                </a:lnTo>
                <a:lnTo>
                  <a:pt x="6" y="695"/>
                </a:lnTo>
                <a:lnTo>
                  <a:pt x="6" y="687"/>
                </a:lnTo>
                <a:lnTo>
                  <a:pt x="0" y="689"/>
                </a:lnTo>
                <a:lnTo>
                  <a:pt x="0" y="706"/>
                </a:lnTo>
                <a:lnTo>
                  <a:pt x="6" y="705"/>
                </a:lnTo>
                <a:lnTo>
                  <a:pt x="12" y="701"/>
                </a:lnTo>
                <a:lnTo>
                  <a:pt x="17" y="699"/>
                </a:lnTo>
                <a:lnTo>
                  <a:pt x="21" y="693"/>
                </a:lnTo>
                <a:lnTo>
                  <a:pt x="27" y="685"/>
                </a:lnTo>
                <a:lnTo>
                  <a:pt x="29" y="680"/>
                </a:lnTo>
                <a:lnTo>
                  <a:pt x="29" y="680"/>
                </a:lnTo>
                <a:lnTo>
                  <a:pt x="35" y="662"/>
                </a:lnTo>
                <a:lnTo>
                  <a:pt x="38" y="639"/>
                </a:lnTo>
                <a:lnTo>
                  <a:pt x="38" y="410"/>
                </a:lnTo>
                <a:lnTo>
                  <a:pt x="40" y="387"/>
                </a:lnTo>
                <a:lnTo>
                  <a:pt x="46" y="370"/>
                </a:lnTo>
                <a:lnTo>
                  <a:pt x="38" y="370"/>
                </a:lnTo>
                <a:lnTo>
                  <a:pt x="44" y="375"/>
                </a:lnTo>
                <a:lnTo>
                  <a:pt x="48" y="368"/>
                </a:lnTo>
                <a:lnTo>
                  <a:pt x="52" y="362"/>
                </a:lnTo>
                <a:lnTo>
                  <a:pt x="58" y="360"/>
                </a:lnTo>
                <a:lnTo>
                  <a:pt x="52" y="354"/>
                </a:lnTo>
                <a:lnTo>
                  <a:pt x="52" y="362"/>
                </a:lnTo>
                <a:lnTo>
                  <a:pt x="58" y="362"/>
                </a:lnTo>
                <a:lnTo>
                  <a:pt x="58" y="360"/>
                </a:lnTo>
                <a:lnTo>
                  <a:pt x="63" y="358"/>
                </a:lnTo>
                <a:lnTo>
                  <a:pt x="65" y="352"/>
                </a:lnTo>
                <a:lnTo>
                  <a:pt x="63" y="347"/>
                </a:lnTo>
                <a:lnTo>
                  <a:pt x="58" y="345"/>
                </a:lnTo>
                <a:lnTo>
                  <a:pt x="52" y="343"/>
                </a:lnTo>
                <a:lnTo>
                  <a:pt x="52" y="350"/>
                </a:lnTo>
                <a:lnTo>
                  <a:pt x="58" y="345"/>
                </a:lnTo>
                <a:lnTo>
                  <a:pt x="52" y="343"/>
                </a:lnTo>
                <a:lnTo>
                  <a:pt x="48" y="337"/>
                </a:lnTo>
                <a:lnTo>
                  <a:pt x="44" y="329"/>
                </a:lnTo>
                <a:lnTo>
                  <a:pt x="38" y="335"/>
                </a:lnTo>
                <a:lnTo>
                  <a:pt x="46" y="335"/>
                </a:lnTo>
                <a:lnTo>
                  <a:pt x="40" y="318"/>
                </a:lnTo>
                <a:lnTo>
                  <a:pt x="38" y="295"/>
                </a:lnTo>
                <a:lnTo>
                  <a:pt x="38" y="65"/>
                </a:lnTo>
                <a:lnTo>
                  <a:pt x="35" y="42"/>
                </a:lnTo>
                <a:lnTo>
                  <a:pt x="29" y="25"/>
                </a:lnTo>
                <a:lnTo>
                  <a:pt x="27" y="19"/>
                </a:lnTo>
                <a:lnTo>
                  <a:pt x="21" y="12"/>
                </a:lnTo>
                <a:lnTo>
                  <a:pt x="17" y="6"/>
                </a:lnTo>
                <a:lnTo>
                  <a:pt x="12" y="4"/>
                </a:lnTo>
                <a:lnTo>
                  <a:pt x="6" y="0"/>
                </a:lnTo>
                <a:lnTo>
                  <a:pt x="0" y="0"/>
                </a:lnTo>
                <a:close/>
              </a:path>
            </a:pathLst>
          </a:custGeom>
          <a:solidFill>
            <a:srgbClr val="000000"/>
          </a:solidFill>
          <a:ln w="9525">
            <a:noFill/>
            <a:round/>
            <a:headEnd/>
            <a:tailEnd/>
          </a:ln>
        </p:spPr>
        <p:txBody>
          <a:bodyPr/>
          <a:lstStyle/>
          <a:p>
            <a:endParaRPr lang="en-US"/>
          </a:p>
        </p:txBody>
      </p:sp>
      <p:sp>
        <p:nvSpPr>
          <p:cNvPr id="694309" name="Freeform 37"/>
          <p:cNvSpPr>
            <a:spLocks/>
          </p:cNvSpPr>
          <p:nvPr/>
        </p:nvSpPr>
        <p:spPr bwMode="auto">
          <a:xfrm rot="5400000">
            <a:off x="5966618" y="1958182"/>
            <a:ext cx="182563" cy="990600"/>
          </a:xfrm>
          <a:custGeom>
            <a:avLst/>
            <a:gdLst/>
            <a:ahLst/>
            <a:cxnLst>
              <a:cxn ang="0">
                <a:pos x="0" y="17"/>
              </a:cxn>
              <a:cxn ang="0">
                <a:pos x="6" y="10"/>
              </a:cxn>
              <a:cxn ang="0">
                <a:pos x="6" y="17"/>
              </a:cxn>
              <a:cxn ang="0">
                <a:pos x="15" y="31"/>
              </a:cxn>
              <a:cxn ang="0">
                <a:pos x="12" y="25"/>
              </a:cxn>
              <a:cxn ang="0">
                <a:pos x="21" y="65"/>
              </a:cxn>
              <a:cxn ang="0">
                <a:pos x="23" y="318"/>
              </a:cxn>
              <a:cxn ang="0">
                <a:pos x="33" y="341"/>
              </a:cxn>
              <a:cxn ang="0">
                <a:pos x="40" y="354"/>
              </a:cxn>
              <a:cxn ang="0">
                <a:pos x="52" y="360"/>
              </a:cxn>
              <a:cxn ang="0">
                <a:pos x="58" y="352"/>
              </a:cxn>
              <a:cxn ang="0">
                <a:pos x="52" y="347"/>
              </a:cxn>
              <a:cxn ang="0">
                <a:pos x="52" y="358"/>
              </a:cxn>
              <a:cxn ang="0">
                <a:pos x="52" y="345"/>
              </a:cxn>
              <a:cxn ang="0">
                <a:pos x="40" y="350"/>
              </a:cxn>
              <a:cxn ang="0">
                <a:pos x="33" y="364"/>
              </a:cxn>
              <a:cxn ang="0">
                <a:pos x="23" y="387"/>
              </a:cxn>
              <a:cxn ang="0">
                <a:pos x="21" y="639"/>
              </a:cxn>
              <a:cxn ang="0">
                <a:pos x="12" y="680"/>
              </a:cxn>
              <a:cxn ang="0">
                <a:pos x="15" y="674"/>
              </a:cxn>
              <a:cxn ang="0">
                <a:pos x="6" y="687"/>
              </a:cxn>
              <a:cxn ang="0">
                <a:pos x="6" y="695"/>
              </a:cxn>
              <a:cxn ang="0">
                <a:pos x="0" y="689"/>
              </a:cxn>
              <a:cxn ang="0">
                <a:pos x="6" y="705"/>
              </a:cxn>
              <a:cxn ang="0">
                <a:pos x="17" y="699"/>
              </a:cxn>
              <a:cxn ang="0">
                <a:pos x="27" y="685"/>
              </a:cxn>
              <a:cxn ang="0">
                <a:pos x="29" y="680"/>
              </a:cxn>
              <a:cxn ang="0">
                <a:pos x="38" y="639"/>
              </a:cxn>
              <a:cxn ang="0">
                <a:pos x="40" y="387"/>
              </a:cxn>
              <a:cxn ang="0">
                <a:pos x="38" y="370"/>
              </a:cxn>
              <a:cxn ang="0">
                <a:pos x="48" y="368"/>
              </a:cxn>
              <a:cxn ang="0">
                <a:pos x="58" y="360"/>
              </a:cxn>
              <a:cxn ang="0">
                <a:pos x="52" y="362"/>
              </a:cxn>
              <a:cxn ang="0">
                <a:pos x="58" y="360"/>
              </a:cxn>
              <a:cxn ang="0">
                <a:pos x="65" y="352"/>
              </a:cxn>
              <a:cxn ang="0">
                <a:pos x="58" y="345"/>
              </a:cxn>
              <a:cxn ang="0">
                <a:pos x="52" y="350"/>
              </a:cxn>
              <a:cxn ang="0">
                <a:pos x="52" y="343"/>
              </a:cxn>
              <a:cxn ang="0">
                <a:pos x="44" y="329"/>
              </a:cxn>
              <a:cxn ang="0">
                <a:pos x="46" y="335"/>
              </a:cxn>
              <a:cxn ang="0">
                <a:pos x="38" y="295"/>
              </a:cxn>
              <a:cxn ang="0">
                <a:pos x="35" y="42"/>
              </a:cxn>
              <a:cxn ang="0">
                <a:pos x="27" y="19"/>
              </a:cxn>
              <a:cxn ang="0">
                <a:pos x="17" y="6"/>
              </a:cxn>
              <a:cxn ang="0">
                <a:pos x="6" y="0"/>
              </a:cxn>
            </a:cxnLst>
            <a:rect l="0" t="0" r="r" b="b"/>
            <a:pathLst>
              <a:path w="65" h="706">
                <a:moveTo>
                  <a:pt x="0" y="0"/>
                </a:moveTo>
                <a:lnTo>
                  <a:pt x="0" y="17"/>
                </a:lnTo>
                <a:lnTo>
                  <a:pt x="6" y="17"/>
                </a:lnTo>
                <a:lnTo>
                  <a:pt x="6" y="10"/>
                </a:lnTo>
                <a:lnTo>
                  <a:pt x="0" y="15"/>
                </a:lnTo>
                <a:lnTo>
                  <a:pt x="6" y="17"/>
                </a:lnTo>
                <a:lnTo>
                  <a:pt x="10" y="23"/>
                </a:lnTo>
                <a:lnTo>
                  <a:pt x="15" y="31"/>
                </a:lnTo>
                <a:lnTo>
                  <a:pt x="21" y="25"/>
                </a:lnTo>
                <a:lnTo>
                  <a:pt x="12" y="25"/>
                </a:lnTo>
                <a:lnTo>
                  <a:pt x="17" y="42"/>
                </a:lnTo>
                <a:lnTo>
                  <a:pt x="21" y="65"/>
                </a:lnTo>
                <a:lnTo>
                  <a:pt x="21" y="295"/>
                </a:lnTo>
                <a:lnTo>
                  <a:pt x="23" y="318"/>
                </a:lnTo>
                <a:lnTo>
                  <a:pt x="29" y="335"/>
                </a:lnTo>
                <a:lnTo>
                  <a:pt x="33" y="341"/>
                </a:lnTo>
                <a:lnTo>
                  <a:pt x="36" y="349"/>
                </a:lnTo>
                <a:lnTo>
                  <a:pt x="40" y="354"/>
                </a:lnTo>
                <a:lnTo>
                  <a:pt x="46" y="356"/>
                </a:lnTo>
                <a:lnTo>
                  <a:pt x="52" y="360"/>
                </a:lnTo>
                <a:lnTo>
                  <a:pt x="58" y="362"/>
                </a:lnTo>
                <a:lnTo>
                  <a:pt x="58" y="352"/>
                </a:lnTo>
                <a:lnTo>
                  <a:pt x="58" y="345"/>
                </a:lnTo>
                <a:lnTo>
                  <a:pt x="52" y="347"/>
                </a:lnTo>
                <a:lnTo>
                  <a:pt x="50" y="352"/>
                </a:lnTo>
                <a:lnTo>
                  <a:pt x="52" y="358"/>
                </a:lnTo>
                <a:lnTo>
                  <a:pt x="58" y="345"/>
                </a:lnTo>
                <a:lnTo>
                  <a:pt x="52" y="345"/>
                </a:lnTo>
                <a:lnTo>
                  <a:pt x="46" y="349"/>
                </a:lnTo>
                <a:lnTo>
                  <a:pt x="40" y="350"/>
                </a:lnTo>
                <a:lnTo>
                  <a:pt x="36" y="356"/>
                </a:lnTo>
                <a:lnTo>
                  <a:pt x="33" y="364"/>
                </a:lnTo>
                <a:lnTo>
                  <a:pt x="29" y="370"/>
                </a:lnTo>
                <a:lnTo>
                  <a:pt x="23" y="387"/>
                </a:lnTo>
                <a:lnTo>
                  <a:pt x="21" y="410"/>
                </a:lnTo>
                <a:lnTo>
                  <a:pt x="21" y="639"/>
                </a:lnTo>
                <a:lnTo>
                  <a:pt x="17" y="662"/>
                </a:lnTo>
                <a:lnTo>
                  <a:pt x="12" y="680"/>
                </a:lnTo>
                <a:lnTo>
                  <a:pt x="21" y="680"/>
                </a:lnTo>
                <a:lnTo>
                  <a:pt x="15" y="674"/>
                </a:lnTo>
                <a:lnTo>
                  <a:pt x="10" y="682"/>
                </a:lnTo>
                <a:lnTo>
                  <a:pt x="6" y="687"/>
                </a:lnTo>
                <a:lnTo>
                  <a:pt x="0" y="689"/>
                </a:lnTo>
                <a:lnTo>
                  <a:pt x="6" y="695"/>
                </a:lnTo>
                <a:lnTo>
                  <a:pt x="6" y="687"/>
                </a:lnTo>
                <a:lnTo>
                  <a:pt x="0" y="689"/>
                </a:lnTo>
                <a:lnTo>
                  <a:pt x="0" y="706"/>
                </a:lnTo>
                <a:lnTo>
                  <a:pt x="6" y="705"/>
                </a:lnTo>
                <a:lnTo>
                  <a:pt x="12" y="701"/>
                </a:lnTo>
                <a:lnTo>
                  <a:pt x="17" y="699"/>
                </a:lnTo>
                <a:lnTo>
                  <a:pt x="21" y="693"/>
                </a:lnTo>
                <a:lnTo>
                  <a:pt x="27" y="685"/>
                </a:lnTo>
                <a:lnTo>
                  <a:pt x="29" y="680"/>
                </a:lnTo>
                <a:lnTo>
                  <a:pt x="29" y="680"/>
                </a:lnTo>
                <a:lnTo>
                  <a:pt x="35" y="662"/>
                </a:lnTo>
                <a:lnTo>
                  <a:pt x="38" y="639"/>
                </a:lnTo>
                <a:lnTo>
                  <a:pt x="38" y="410"/>
                </a:lnTo>
                <a:lnTo>
                  <a:pt x="40" y="387"/>
                </a:lnTo>
                <a:lnTo>
                  <a:pt x="46" y="370"/>
                </a:lnTo>
                <a:lnTo>
                  <a:pt x="38" y="370"/>
                </a:lnTo>
                <a:lnTo>
                  <a:pt x="44" y="375"/>
                </a:lnTo>
                <a:lnTo>
                  <a:pt x="48" y="368"/>
                </a:lnTo>
                <a:lnTo>
                  <a:pt x="52" y="362"/>
                </a:lnTo>
                <a:lnTo>
                  <a:pt x="58" y="360"/>
                </a:lnTo>
                <a:lnTo>
                  <a:pt x="52" y="354"/>
                </a:lnTo>
                <a:lnTo>
                  <a:pt x="52" y="362"/>
                </a:lnTo>
                <a:lnTo>
                  <a:pt x="58" y="362"/>
                </a:lnTo>
                <a:lnTo>
                  <a:pt x="58" y="360"/>
                </a:lnTo>
                <a:lnTo>
                  <a:pt x="63" y="358"/>
                </a:lnTo>
                <a:lnTo>
                  <a:pt x="65" y="352"/>
                </a:lnTo>
                <a:lnTo>
                  <a:pt x="63" y="347"/>
                </a:lnTo>
                <a:lnTo>
                  <a:pt x="58" y="345"/>
                </a:lnTo>
                <a:lnTo>
                  <a:pt x="52" y="343"/>
                </a:lnTo>
                <a:lnTo>
                  <a:pt x="52" y="350"/>
                </a:lnTo>
                <a:lnTo>
                  <a:pt x="58" y="345"/>
                </a:lnTo>
                <a:lnTo>
                  <a:pt x="52" y="343"/>
                </a:lnTo>
                <a:lnTo>
                  <a:pt x="48" y="337"/>
                </a:lnTo>
                <a:lnTo>
                  <a:pt x="44" y="329"/>
                </a:lnTo>
                <a:lnTo>
                  <a:pt x="38" y="335"/>
                </a:lnTo>
                <a:lnTo>
                  <a:pt x="46" y="335"/>
                </a:lnTo>
                <a:lnTo>
                  <a:pt x="40" y="318"/>
                </a:lnTo>
                <a:lnTo>
                  <a:pt x="38" y="295"/>
                </a:lnTo>
                <a:lnTo>
                  <a:pt x="38" y="65"/>
                </a:lnTo>
                <a:lnTo>
                  <a:pt x="35" y="42"/>
                </a:lnTo>
                <a:lnTo>
                  <a:pt x="29" y="25"/>
                </a:lnTo>
                <a:lnTo>
                  <a:pt x="27" y="19"/>
                </a:lnTo>
                <a:lnTo>
                  <a:pt x="21" y="12"/>
                </a:lnTo>
                <a:lnTo>
                  <a:pt x="17" y="6"/>
                </a:lnTo>
                <a:lnTo>
                  <a:pt x="12" y="4"/>
                </a:lnTo>
                <a:lnTo>
                  <a:pt x="6" y="0"/>
                </a:lnTo>
                <a:lnTo>
                  <a:pt x="0" y="0"/>
                </a:lnTo>
                <a:close/>
              </a:path>
            </a:pathLst>
          </a:custGeom>
          <a:solidFill>
            <a:srgbClr val="000000"/>
          </a:solidFill>
          <a:ln w="9525">
            <a:noFill/>
            <a:round/>
            <a:headEnd/>
            <a:tailEnd/>
          </a:ln>
        </p:spPr>
        <p:txBody>
          <a:bodyPr/>
          <a:lstStyle/>
          <a:p>
            <a:endParaRPr lang="en-US"/>
          </a:p>
        </p:txBody>
      </p:sp>
      <p:sp>
        <p:nvSpPr>
          <p:cNvPr id="694310" name="Rectangle 38"/>
          <p:cNvSpPr>
            <a:spLocks noChangeArrowheads="1"/>
          </p:cNvSpPr>
          <p:nvPr/>
        </p:nvSpPr>
        <p:spPr bwMode="auto">
          <a:xfrm>
            <a:off x="2455863" y="2514600"/>
            <a:ext cx="287337" cy="365125"/>
          </a:xfrm>
          <a:prstGeom prst="rect">
            <a:avLst/>
          </a:prstGeom>
          <a:noFill/>
          <a:ln w="9525">
            <a:noFill/>
            <a:miter lim="800000"/>
            <a:headEnd/>
            <a:tailEnd/>
          </a:ln>
        </p:spPr>
        <p:txBody>
          <a:bodyPr wrap="none" lIns="0" tIns="0" rIns="0" bIns="0">
            <a:spAutoFit/>
          </a:bodyPr>
          <a:lstStyle/>
          <a:p>
            <a:pPr defTabSz="1000125">
              <a:buClrTx/>
              <a:buFontTx/>
              <a:buNone/>
            </a:pPr>
            <a:r>
              <a:rPr lang="en-US" sz="2400" dirty="0">
                <a:solidFill>
                  <a:srgbClr val="000099"/>
                </a:solidFill>
                <a:latin typeface="Arial Narrow" pitchFamily="34" charset="0"/>
              </a:rPr>
              <a:t>w</a:t>
            </a:r>
            <a:r>
              <a:rPr lang="en-US" sz="2400" baseline="-25000" dirty="0">
                <a:solidFill>
                  <a:srgbClr val="000099"/>
                </a:solidFill>
                <a:latin typeface="Arial Narrow" pitchFamily="34" charset="0"/>
              </a:rPr>
              <a:t>1</a:t>
            </a:r>
          </a:p>
        </p:txBody>
      </p:sp>
      <p:sp>
        <p:nvSpPr>
          <p:cNvPr id="694311" name="Rectangle 39"/>
          <p:cNvSpPr>
            <a:spLocks noChangeArrowheads="1"/>
          </p:cNvSpPr>
          <p:nvPr/>
        </p:nvSpPr>
        <p:spPr bwMode="auto">
          <a:xfrm>
            <a:off x="3903663" y="2514600"/>
            <a:ext cx="287337" cy="365125"/>
          </a:xfrm>
          <a:prstGeom prst="rect">
            <a:avLst/>
          </a:prstGeom>
          <a:noFill/>
          <a:ln w="9525">
            <a:noFill/>
            <a:miter lim="800000"/>
            <a:headEnd/>
            <a:tailEnd/>
          </a:ln>
        </p:spPr>
        <p:txBody>
          <a:bodyPr wrap="none" lIns="0" tIns="0" rIns="0" bIns="0">
            <a:spAutoFit/>
          </a:bodyPr>
          <a:lstStyle/>
          <a:p>
            <a:pPr defTabSz="1000125">
              <a:buClrTx/>
              <a:buFontTx/>
              <a:buNone/>
            </a:pPr>
            <a:r>
              <a:rPr lang="en-US" sz="2400">
                <a:solidFill>
                  <a:srgbClr val="000099"/>
                </a:solidFill>
                <a:latin typeface="Arial Narrow" pitchFamily="34" charset="0"/>
              </a:rPr>
              <a:t>w</a:t>
            </a:r>
            <a:r>
              <a:rPr lang="en-US" sz="2400" baseline="-25000">
                <a:solidFill>
                  <a:srgbClr val="000099"/>
                </a:solidFill>
                <a:latin typeface="Arial Narrow" pitchFamily="34" charset="0"/>
              </a:rPr>
              <a:t>2</a:t>
            </a:r>
          </a:p>
        </p:txBody>
      </p:sp>
      <p:sp>
        <p:nvSpPr>
          <p:cNvPr id="694312" name="Rectangle 40"/>
          <p:cNvSpPr>
            <a:spLocks noChangeArrowheads="1"/>
          </p:cNvSpPr>
          <p:nvPr/>
        </p:nvSpPr>
        <p:spPr bwMode="auto">
          <a:xfrm>
            <a:off x="6019800" y="2514600"/>
            <a:ext cx="287338" cy="365125"/>
          </a:xfrm>
          <a:prstGeom prst="rect">
            <a:avLst/>
          </a:prstGeom>
          <a:noFill/>
          <a:ln w="9525">
            <a:noFill/>
            <a:miter lim="800000"/>
            <a:headEnd/>
            <a:tailEnd/>
          </a:ln>
        </p:spPr>
        <p:txBody>
          <a:bodyPr wrap="none" lIns="0" tIns="0" rIns="0" bIns="0">
            <a:spAutoFit/>
          </a:bodyPr>
          <a:lstStyle/>
          <a:p>
            <a:pPr defTabSz="1000125">
              <a:buClrTx/>
              <a:buFontTx/>
              <a:buNone/>
            </a:pPr>
            <a:r>
              <a:rPr lang="en-US" sz="2400">
                <a:solidFill>
                  <a:srgbClr val="000099"/>
                </a:solidFill>
                <a:latin typeface="Arial Narrow" pitchFamily="34" charset="0"/>
              </a:rPr>
              <a:t>w</a:t>
            </a:r>
            <a:r>
              <a:rPr lang="en-US" sz="2400" baseline="-25000">
                <a:solidFill>
                  <a:srgbClr val="000099"/>
                </a:solidFill>
                <a:latin typeface="Arial Narrow" pitchFamily="34" charset="0"/>
              </a:rPr>
              <a:t>3</a:t>
            </a:r>
          </a:p>
        </p:txBody>
      </p:sp>
      <p:sp>
        <p:nvSpPr>
          <p:cNvPr id="694313" name="Rectangle 41"/>
          <p:cNvSpPr>
            <a:spLocks noChangeArrowheads="1"/>
          </p:cNvSpPr>
          <p:nvPr/>
        </p:nvSpPr>
        <p:spPr bwMode="auto">
          <a:xfrm>
            <a:off x="1219200" y="5791200"/>
            <a:ext cx="7086600" cy="914400"/>
          </a:xfrm>
          <a:prstGeom prst="rect">
            <a:avLst/>
          </a:prstGeom>
          <a:solidFill>
            <a:schemeClr val="bg1"/>
          </a:solidFill>
          <a:ln w="9525" algn="ctr">
            <a:noFill/>
            <a:miter lim="800000"/>
            <a:headEnd/>
            <a:tailEnd/>
          </a:ln>
          <a:effectLst/>
        </p:spPr>
        <p:txBody>
          <a:bodyPr anchor="ctr">
            <a:spAutoFit/>
          </a:bodyPr>
          <a:lstStyle/>
          <a:p>
            <a:endParaRPr lang="en-US"/>
          </a:p>
        </p:txBody>
      </p:sp>
      <p:sp>
        <p:nvSpPr>
          <p:cNvPr id="40" name="Rectangle 33"/>
          <p:cNvSpPr>
            <a:spLocks noChangeArrowheads="1"/>
          </p:cNvSpPr>
          <p:nvPr/>
        </p:nvSpPr>
        <p:spPr bwMode="auto">
          <a:xfrm>
            <a:off x="6096000" y="1219200"/>
            <a:ext cx="685800" cy="576263"/>
          </a:xfrm>
          <a:prstGeom prst="rect">
            <a:avLst/>
          </a:prstGeom>
          <a:noFill/>
          <a:ln w="12700">
            <a:noFill/>
            <a:miter lim="800000"/>
            <a:headEnd/>
            <a:tailEnd/>
          </a:ln>
          <a:effectLst/>
        </p:spPr>
        <p:txBody>
          <a:bodyPr lIns="90462" tIns="44438" rIns="90462" bIns="44438">
            <a:spAutoFit/>
          </a:bodyPr>
          <a:lstStyle/>
          <a:p>
            <a:pPr>
              <a:spcBef>
                <a:spcPct val="20000"/>
              </a:spcBef>
              <a:buClrTx/>
              <a:buFontTx/>
              <a:buNone/>
            </a:pPr>
            <a:r>
              <a:rPr lang="en-US" sz="3200" i="1" dirty="0">
                <a:latin typeface="Arial Narrow" pitchFamily="34" charset="0"/>
              </a:rPr>
              <a:t>or</a:t>
            </a:r>
            <a:endParaRPr lang="en-US" sz="3200" dirty="0">
              <a:latin typeface="Arial Narrow"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42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43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43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43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430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43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43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9430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943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943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94308"/>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9431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9430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427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42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427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4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429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429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430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943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430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943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943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9429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4" grpId="0" animBg="1"/>
      <p:bldP spid="694275" grpId="0" animBg="1"/>
      <p:bldP spid="694276" grpId="0" animBg="1"/>
      <p:bldP spid="694277" grpId="0"/>
      <p:bldP spid="694296" grpId="0"/>
      <p:bldP spid="694297" grpId="0" animBg="1"/>
      <p:bldP spid="694298" grpId="0"/>
      <p:bldP spid="694299" grpId="0"/>
      <p:bldP spid="694300" grpId="0"/>
      <p:bldP spid="694301" grpId="0"/>
      <p:bldP spid="694302" grpId="0"/>
      <p:bldP spid="694307" grpId="0" animBg="1"/>
      <p:bldP spid="694307" grpId="1" animBg="1"/>
      <p:bldP spid="694308" grpId="0" animBg="1"/>
      <p:bldP spid="694308" grpId="1" animBg="1"/>
      <p:bldP spid="694309" grpId="0" animBg="1"/>
      <p:bldP spid="694309" grpId="1" animBg="1"/>
      <p:bldP spid="694310" grpId="0"/>
      <p:bldP spid="694310" grpId="1"/>
      <p:bldP spid="694311" grpId="0"/>
      <p:bldP spid="694311" grpId="1"/>
      <p:bldP spid="694312" grpId="0"/>
      <p:bldP spid="694312" grpId="1"/>
      <p:bldP spid="694313" grpId="0" animBg="1"/>
      <p:bldP spid="694313" grpId="1" animBg="1"/>
      <p:bldP spid="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r>
              <a:rPr lang="en-US" dirty="0"/>
              <a:t>4-</a:t>
            </a:r>
            <a:fld id="{A57DE124-7806-4E35-B4DB-DC529D844AFE}" type="slidenum">
              <a:rPr lang="en-US"/>
              <a:pPr/>
              <a:t>36</a:t>
            </a:fld>
            <a:endParaRPr lang="en-US" sz="1400" dirty="0"/>
          </a:p>
        </p:txBody>
      </p:sp>
      <p:sp>
        <p:nvSpPr>
          <p:cNvPr id="219138" name="Rectangle 2"/>
          <p:cNvSpPr>
            <a:spLocks noGrp="1" noChangeArrowheads="1"/>
          </p:cNvSpPr>
          <p:nvPr>
            <p:ph type="body" sz="half" idx="1"/>
          </p:nvPr>
        </p:nvSpPr>
        <p:spPr>
          <a:xfrm>
            <a:off x="1178278" y="1676400"/>
            <a:ext cx="7965722" cy="4395107"/>
          </a:xfrm>
          <a:noFill/>
          <a:ln/>
        </p:spPr>
        <p:txBody>
          <a:bodyPr lIns="90475" tIns="44444" rIns="90475" bIns="44444"/>
          <a:lstStyle/>
          <a:p>
            <a:pPr marL="0" indent="0" algn="just" defTabSz="1000079">
              <a:lnSpc>
                <a:spcPct val="110000"/>
              </a:lnSpc>
              <a:buNone/>
              <a:tabLst>
                <a:tab pos="678874" algn="l"/>
                <a:tab pos="2302266" algn="ctr"/>
              </a:tabLst>
            </a:pPr>
            <a:r>
              <a:rPr lang="en-US" sz="2800" dirty="0"/>
              <a:t>You want to forecast product demand using exponential smoothing with </a:t>
            </a:r>
            <a:r>
              <a:rPr lang="en-US" sz="2800" dirty="0">
                <a:solidFill>
                  <a:srgbClr val="FF9933"/>
                </a:solidFill>
                <a:latin typeface="Symbol" pitchFamily="18" charset="2"/>
              </a:rPr>
              <a:t></a:t>
            </a:r>
            <a:r>
              <a:rPr lang="en-US" sz="2800" dirty="0">
                <a:solidFill>
                  <a:srgbClr val="FF9933"/>
                </a:solidFill>
              </a:rPr>
              <a:t> = .10</a:t>
            </a:r>
            <a:r>
              <a:rPr lang="en-US" sz="2800" dirty="0"/>
              <a:t>.  Suppose in the most recent month (month 6) the forecast was </a:t>
            </a:r>
            <a:r>
              <a:rPr lang="en-US" sz="2800" dirty="0">
                <a:solidFill>
                  <a:srgbClr val="FF00FF"/>
                </a:solidFill>
              </a:rPr>
              <a:t>175 </a:t>
            </a:r>
            <a:r>
              <a:rPr lang="en-US" sz="2800" dirty="0"/>
              <a:t>and the actual demand was </a:t>
            </a:r>
            <a:r>
              <a:rPr lang="en-US" sz="2800" dirty="0">
                <a:solidFill>
                  <a:srgbClr val="CC00CC"/>
                </a:solidFill>
              </a:rPr>
              <a:t>180</a:t>
            </a:r>
            <a:r>
              <a:rPr lang="en-US" sz="2800" dirty="0"/>
              <a:t>.</a:t>
            </a:r>
          </a:p>
          <a:p>
            <a:pPr marL="0" indent="0" algn="just" defTabSz="1000079">
              <a:lnSpc>
                <a:spcPct val="110000"/>
              </a:lnSpc>
              <a:buNone/>
              <a:tabLst>
                <a:tab pos="678874" algn="l"/>
                <a:tab pos="2302266" algn="ctr"/>
              </a:tabLst>
            </a:pPr>
            <a:r>
              <a:rPr lang="en-US" sz="2800" dirty="0"/>
              <a:t>	</a:t>
            </a:r>
            <a:r>
              <a:rPr lang="en-US" sz="2800" dirty="0" smtClean="0"/>
              <a:t>  Month </a:t>
            </a:r>
            <a:r>
              <a:rPr lang="en-US" sz="2800" dirty="0"/>
              <a:t>6		180</a:t>
            </a:r>
            <a:br>
              <a:rPr lang="en-US" sz="2800" dirty="0"/>
            </a:br>
            <a:r>
              <a:rPr lang="en-US" sz="2800" dirty="0"/>
              <a:t>	Month 7 		?</a:t>
            </a:r>
            <a:br>
              <a:rPr lang="en-US" sz="2800" dirty="0"/>
            </a:br>
            <a:r>
              <a:rPr lang="en-US" sz="2800" dirty="0"/>
              <a:t>	Month 8		?</a:t>
            </a:r>
            <a:br>
              <a:rPr lang="en-US" sz="2800" dirty="0"/>
            </a:br>
            <a:r>
              <a:rPr lang="en-US" sz="2800" dirty="0"/>
              <a:t>	Month 9		?</a:t>
            </a:r>
            <a:br>
              <a:rPr lang="en-US" sz="2800" dirty="0"/>
            </a:br>
            <a:r>
              <a:rPr lang="en-US" sz="2800" dirty="0"/>
              <a:t>	</a:t>
            </a:r>
            <a:r>
              <a:rPr lang="en-US" sz="2800" dirty="0" smtClean="0"/>
              <a:t>                        Month </a:t>
            </a:r>
            <a:r>
              <a:rPr lang="en-US" sz="2800" dirty="0"/>
              <a:t>10	</a:t>
            </a:r>
            <a:r>
              <a:rPr lang="en-US" sz="2800" dirty="0" smtClean="0"/>
              <a:t>    ?</a:t>
            </a:r>
            <a:endParaRPr lang="en-US" sz="2800" dirty="0"/>
          </a:p>
        </p:txBody>
      </p:sp>
      <p:sp>
        <p:nvSpPr>
          <p:cNvPr id="219143" name="Rectangle 7"/>
          <p:cNvSpPr>
            <a:spLocks noGrp="1" noChangeArrowheads="1"/>
          </p:cNvSpPr>
          <p:nvPr>
            <p:ph type="title"/>
          </p:nvPr>
        </p:nvSpPr>
        <p:spPr>
          <a:xfrm>
            <a:off x="1372306" y="152400"/>
            <a:ext cx="7771694" cy="1143000"/>
          </a:xfrm>
        </p:spPr>
        <p:txBody>
          <a:bodyPr>
            <a:normAutofit/>
          </a:bodyPr>
          <a:lstStyle/>
          <a:p>
            <a:pPr algn="ctr"/>
            <a:r>
              <a:rPr lang="en-US" sz="3600" dirty="0">
                <a:latin typeface="Cambria" pitchFamily="18" charset="0"/>
              </a:rPr>
              <a:t>Exponential Smoothing Example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r>
              <a:rPr lang="en-US" dirty="0"/>
              <a:t>4-</a:t>
            </a:r>
            <a:fld id="{3142CD7E-F5C0-4164-80A5-26F780BCE715}" type="slidenum">
              <a:rPr lang="en-US"/>
              <a:pPr/>
              <a:t>37</a:t>
            </a:fld>
            <a:endParaRPr lang="en-US" sz="1400" dirty="0"/>
          </a:p>
        </p:txBody>
      </p:sp>
      <p:sp>
        <p:nvSpPr>
          <p:cNvPr id="229378" name="Rectangle 2"/>
          <p:cNvSpPr>
            <a:spLocks noChangeArrowheads="1"/>
          </p:cNvSpPr>
          <p:nvPr/>
        </p:nvSpPr>
        <p:spPr bwMode="auto">
          <a:xfrm>
            <a:off x="716140" y="1819956"/>
            <a:ext cx="7688792" cy="930389"/>
          </a:xfrm>
          <a:prstGeom prst="rect">
            <a:avLst/>
          </a:prstGeom>
          <a:solidFill>
            <a:schemeClr val="accent1"/>
          </a:solidFill>
          <a:ln w="12700">
            <a:noFill/>
            <a:miter lim="800000"/>
            <a:headEnd/>
            <a:tailEnd/>
          </a:ln>
          <a:effectLst/>
        </p:spPr>
        <p:txBody>
          <a:bodyPr wrap="none" lIns="100008" tIns="50004" rIns="100008" bIns="50004" anchor="ctr"/>
          <a:lstStyle/>
          <a:p>
            <a:endParaRPr lang="en-US"/>
          </a:p>
        </p:txBody>
      </p:sp>
      <p:sp>
        <p:nvSpPr>
          <p:cNvPr id="229383" name="Rectangle 7"/>
          <p:cNvSpPr>
            <a:spLocks noChangeArrowheads="1"/>
          </p:cNvSpPr>
          <p:nvPr/>
        </p:nvSpPr>
        <p:spPr bwMode="auto">
          <a:xfrm>
            <a:off x="670278" y="2073390"/>
            <a:ext cx="1162152"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solidFill>
                  <a:srgbClr val="FFFFFF"/>
                </a:solidFill>
                <a:effectLst>
                  <a:outerShdw blurRad="38100" dist="38100" dir="2700000" algn="tl">
                    <a:srgbClr val="000000"/>
                  </a:outerShdw>
                </a:effectLst>
              </a:rPr>
              <a:t>Month</a:t>
            </a:r>
            <a:endParaRPr lang="en-US" sz="2500" b="1" dirty="0">
              <a:solidFill>
                <a:srgbClr val="FFFFFF"/>
              </a:solidFill>
              <a:effectLst>
                <a:outerShdw blurRad="38100" dist="38100" dir="2700000" algn="tl">
                  <a:srgbClr val="000000"/>
                </a:outerShdw>
              </a:effectLst>
              <a:latin typeface="Arial" pitchFamily="34" charset="0"/>
            </a:endParaRPr>
          </a:p>
        </p:txBody>
      </p:sp>
      <p:sp>
        <p:nvSpPr>
          <p:cNvPr id="229386" name="Rectangle 10"/>
          <p:cNvSpPr>
            <a:spLocks noChangeArrowheads="1"/>
          </p:cNvSpPr>
          <p:nvPr/>
        </p:nvSpPr>
        <p:spPr bwMode="auto">
          <a:xfrm>
            <a:off x="1848555" y="2061482"/>
            <a:ext cx="1166961"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solidFill>
                  <a:srgbClr val="FFFFFF"/>
                </a:solidFill>
                <a:effectLst>
                  <a:outerShdw blurRad="38100" dist="38100" dir="2700000" algn="tl">
                    <a:srgbClr val="000000"/>
                  </a:outerShdw>
                </a:effectLst>
              </a:rPr>
              <a:t>Actual</a:t>
            </a:r>
            <a:endParaRPr lang="en-US" sz="2500" b="1" dirty="0">
              <a:solidFill>
                <a:srgbClr val="FFFFFF"/>
              </a:solidFill>
              <a:effectLst>
                <a:outerShdw blurRad="38100" dist="38100" dir="2700000" algn="tl">
                  <a:srgbClr val="000000"/>
                </a:outerShdw>
              </a:effectLst>
              <a:latin typeface="Arial" pitchFamily="34" charset="0"/>
            </a:endParaRPr>
          </a:p>
        </p:txBody>
      </p:sp>
      <p:sp>
        <p:nvSpPr>
          <p:cNvPr id="229388" name="Rectangle 12"/>
          <p:cNvSpPr>
            <a:spLocks noChangeArrowheads="1"/>
          </p:cNvSpPr>
          <p:nvPr/>
        </p:nvSpPr>
        <p:spPr bwMode="auto">
          <a:xfrm>
            <a:off x="3062112" y="1872684"/>
            <a:ext cx="5351639" cy="372495"/>
          </a:xfrm>
          <a:prstGeom prst="rect">
            <a:avLst/>
          </a:prstGeom>
          <a:noFill/>
          <a:ln w="12700">
            <a:noFill/>
            <a:miter lim="800000"/>
            <a:headEnd/>
            <a:tailEnd/>
          </a:ln>
          <a:effectLst/>
        </p:spPr>
        <p:txBody>
          <a:bodyPr wrap="none" lIns="100008" tIns="50004" rIns="100008" bIns="50004" anchor="ctr"/>
          <a:lstStyle/>
          <a:p>
            <a:endParaRPr lang="en-US"/>
          </a:p>
        </p:txBody>
      </p:sp>
      <p:sp>
        <p:nvSpPr>
          <p:cNvPr id="229389" name="Rectangle 13"/>
          <p:cNvSpPr>
            <a:spLocks noChangeArrowheads="1"/>
          </p:cNvSpPr>
          <p:nvPr/>
        </p:nvSpPr>
        <p:spPr bwMode="auto">
          <a:xfrm>
            <a:off x="4751917" y="1853973"/>
            <a:ext cx="1612660"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solidFill>
                  <a:srgbClr val="FFFFFF"/>
                </a:solidFill>
                <a:effectLst>
                  <a:outerShdw blurRad="38100" dist="38100" dir="2700000" algn="tl">
                    <a:srgbClr val="000000"/>
                  </a:outerShdw>
                </a:effectLst>
              </a:rPr>
              <a:t>Forecast, </a:t>
            </a:r>
          </a:p>
        </p:txBody>
      </p:sp>
      <p:sp>
        <p:nvSpPr>
          <p:cNvPr id="229390" name="Rectangle 14"/>
          <p:cNvSpPr>
            <a:spLocks noChangeArrowheads="1"/>
          </p:cNvSpPr>
          <p:nvPr/>
        </p:nvSpPr>
        <p:spPr bwMode="auto">
          <a:xfrm>
            <a:off x="6279445" y="1853973"/>
            <a:ext cx="339811" cy="474477"/>
          </a:xfrm>
          <a:prstGeom prst="rect">
            <a:avLst/>
          </a:prstGeom>
          <a:noFill/>
          <a:ln w="12700">
            <a:noFill/>
            <a:miter lim="800000"/>
            <a:headEnd/>
            <a:tailEnd/>
          </a:ln>
          <a:effectLst/>
        </p:spPr>
        <p:txBody>
          <a:bodyPr wrap="none" lIns="90475" tIns="44444" rIns="90475" bIns="44444">
            <a:spAutoFit/>
          </a:bodyPr>
          <a:lstStyle/>
          <a:p>
            <a:pPr defTabSz="915004"/>
            <a:r>
              <a:rPr lang="en-US" sz="2500" b="1" i="1" dirty="0">
                <a:solidFill>
                  <a:srgbClr val="FFFFFF"/>
                </a:solidFill>
                <a:effectLst>
                  <a:outerShdw blurRad="38100" dist="38100" dir="2700000" algn="tl">
                    <a:srgbClr val="000000"/>
                  </a:outerShdw>
                </a:effectLst>
              </a:rPr>
              <a:t>F</a:t>
            </a:r>
          </a:p>
        </p:txBody>
      </p:sp>
      <p:sp>
        <p:nvSpPr>
          <p:cNvPr id="229391" name="Rectangle 15"/>
          <p:cNvSpPr>
            <a:spLocks noChangeArrowheads="1"/>
          </p:cNvSpPr>
          <p:nvPr/>
        </p:nvSpPr>
        <p:spPr bwMode="auto">
          <a:xfrm>
            <a:off x="6473472" y="2001951"/>
            <a:ext cx="254000" cy="333375"/>
          </a:xfrm>
          <a:prstGeom prst="rect">
            <a:avLst/>
          </a:prstGeom>
          <a:noFill/>
          <a:ln w="12700">
            <a:noFill/>
            <a:miter lim="800000"/>
            <a:headEnd/>
            <a:tailEnd/>
          </a:ln>
          <a:effectLst/>
        </p:spPr>
        <p:txBody>
          <a:bodyPr wrap="none" lIns="90475" tIns="44444" rIns="90475" bIns="44444">
            <a:spAutoFit/>
          </a:bodyPr>
          <a:lstStyle/>
          <a:p>
            <a:pPr defTabSz="915004"/>
            <a:r>
              <a:rPr lang="en-US" sz="1600" b="1" i="1" dirty="0">
                <a:solidFill>
                  <a:srgbClr val="FFFFFF"/>
                </a:solidFill>
                <a:effectLst>
                  <a:outerShdw blurRad="38100" dist="38100" dir="2700000" algn="tl">
                    <a:srgbClr val="000000"/>
                  </a:outerShdw>
                </a:effectLst>
                <a:latin typeface="Arial" pitchFamily="34" charset="0"/>
              </a:rPr>
              <a:t>t</a:t>
            </a:r>
          </a:p>
        </p:txBody>
      </p:sp>
      <p:sp>
        <p:nvSpPr>
          <p:cNvPr id="229392" name="Rectangle 16"/>
          <p:cNvSpPr>
            <a:spLocks noChangeArrowheads="1"/>
          </p:cNvSpPr>
          <p:nvPr/>
        </p:nvSpPr>
        <p:spPr bwMode="auto">
          <a:xfrm>
            <a:off x="6542265" y="2138024"/>
            <a:ext cx="183444" cy="91848"/>
          </a:xfrm>
          <a:prstGeom prst="rect">
            <a:avLst/>
          </a:prstGeom>
          <a:noFill/>
          <a:ln w="12700">
            <a:noFill/>
            <a:miter lim="800000"/>
            <a:headEnd/>
            <a:tailEnd/>
          </a:ln>
          <a:effectLst/>
        </p:spPr>
        <p:txBody>
          <a:bodyPr wrap="none" lIns="100008" tIns="50004" rIns="100008" bIns="50004" anchor="ctr"/>
          <a:lstStyle/>
          <a:p>
            <a:endParaRPr lang="en-US"/>
          </a:p>
        </p:txBody>
      </p:sp>
      <p:sp>
        <p:nvSpPr>
          <p:cNvPr id="229394" name="Rectangle 18"/>
          <p:cNvSpPr>
            <a:spLocks noChangeArrowheads="1"/>
          </p:cNvSpPr>
          <p:nvPr/>
        </p:nvSpPr>
        <p:spPr bwMode="auto">
          <a:xfrm>
            <a:off x="5118806" y="2251982"/>
            <a:ext cx="290119"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solidFill>
                  <a:srgbClr val="FFFFFF"/>
                </a:solidFill>
                <a:effectLst>
                  <a:outerShdw blurRad="38100" dist="38100" dir="2700000" algn="tl">
                    <a:srgbClr val="000000"/>
                  </a:outerShdw>
                </a:effectLst>
                <a:latin typeface="Arial" pitchFamily="34" charset="0"/>
              </a:rPr>
              <a:t>(</a:t>
            </a:r>
          </a:p>
        </p:txBody>
      </p:sp>
      <p:sp>
        <p:nvSpPr>
          <p:cNvPr id="229395" name="Rectangle 19"/>
          <p:cNvSpPr>
            <a:spLocks noChangeArrowheads="1"/>
          </p:cNvSpPr>
          <p:nvPr/>
        </p:nvSpPr>
        <p:spPr bwMode="auto">
          <a:xfrm>
            <a:off x="5226404" y="2248581"/>
            <a:ext cx="379887"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smtClean="0">
                <a:solidFill>
                  <a:srgbClr val="FF9933"/>
                </a:solidFill>
                <a:effectLst>
                  <a:outerShdw blurRad="38100" dist="38100" dir="2700000" algn="tl">
                    <a:srgbClr val="000000"/>
                  </a:outerShdw>
                </a:effectLst>
              </a:rPr>
              <a:t>α</a:t>
            </a:r>
            <a:endParaRPr lang="en-US" sz="2500" b="1" dirty="0">
              <a:solidFill>
                <a:srgbClr val="FF9933"/>
              </a:solidFill>
              <a:effectLst>
                <a:outerShdw blurRad="38100" dist="38100" dir="2700000" algn="tl">
                  <a:srgbClr val="000000"/>
                </a:outerShdw>
              </a:effectLst>
              <a:latin typeface="Symbol" pitchFamily="18" charset="2"/>
            </a:endParaRPr>
          </a:p>
        </p:txBody>
      </p:sp>
      <p:sp>
        <p:nvSpPr>
          <p:cNvPr id="229396" name="Rectangle 20"/>
          <p:cNvSpPr>
            <a:spLocks noChangeArrowheads="1"/>
          </p:cNvSpPr>
          <p:nvPr/>
        </p:nvSpPr>
        <p:spPr bwMode="auto">
          <a:xfrm>
            <a:off x="5593293" y="2251982"/>
            <a:ext cx="1003455"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solidFill>
                  <a:srgbClr val="FFFFFF"/>
                </a:solidFill>
                <a:effectLst>
                  <a:outerShdw blurRad="38100" dist="38100" dir="2700000" algn="tl">
                    <a:srgbClr val="000000"/>
                  </a:outerShdw>
                </a:effectLst>
                <a:latin typeface="Arial" pitchFamily="34" charset="0"/>
              </a:rPr>
              <a:t>= </a:t>
            </a:r>
            <a:r>
              <a:rPr lang="en-US" sz="2500" b="1" dirty="0">
                <a:solidFill>
                  <a:srgbClr val="FF9933"/>
                </a:solidFill>
                <a:effectLst>
                  <a:outerShdw blurRad="38100" dist="38100" dir="2700000" algn="tl">
                    <a:srgbClr val="000000"/>
                  </a:outerShdw>
                </a:effectLst>
                <a:latin typeface="Arial" pitchFamily="34" charset="0"/>
              </a:rPr>
              <a:t>.10</a:t>
            </a:r>
            <a:r>
              <a:rPr lang="en-US" sz="2500" b="1" dirty="0">
                <a:solidFill>
                  <a:srgbClr val="FFFFFF"/>
                </a:solidFill>
                <a:effectLst>
                  <a:outerShdw blurRad="38100" dist="38100" dir="2700000" algn="tl">
                    <a:srgbClr val="000000"/>
                  </a:outerShdw>
                </a:effectLst>
                <a:latin typeface="Arial" pitchFamily="34" charset="0"/>
              </a:rPr>
              <a:t>)</a:t>
            </a:r>
          </a:p>
        </p:txBody>
      </p:sp>
      <p:sp>
        <p:nvSpPr>
          <p:cNvPr id="229405" name="Rectangle 29"/>
          <p:cNvSpPr>
            <a:spLocks noChangeArrowheads="1"/>
          </p:cNvSpPr>
          <p:nvPr/>
        </p:nvSpPr>
        <p:spPr bwMode="auto">
          <a:xfrm>
            <a:off x="3088570" y="2721428"/>
            <a:ext cx="5325180" cy="15309"/>
          </a:xfrm>
          <a:prstGeom prst="rect">
            <a:avLst/>
          </a:prstGeom>
          <a:noFill/>
          <a:ln w="12700">
            <a:noFill/>
            <a:miter lim="800000"/>
            <a:headEnd/>
            <a:tailEnd/>
          </a:ln>
          <a:effectLst/>
        </p:spPr>
        <p:txBody>
          <a:bodyPr wrap="none" lIns="100008" tIns="50004" rIns="100008" bIns="50004" anchor="ctr"/>
          <a:lstStyle/>
          <a:p>
            <a:endParaRPr lang="en-US"/>
          </a:p>
        </p:txBody>
      </p:sp>
      <p:sp>
        <p:nvSpPr>
          <p:cNvPr id="229406" name="Rectangle 30"/>
          <p:cNvSpPr>
            <a:spLocks noChangeArrowheads="1"/>
          </p:cNvSpPr>
          <p:nvPr/>
        </p:nvSpPr>
        <p:spPr bwMode="auto">
          <a:xfrm>
            <a:off x="3088570" y="2746943"/>
            <a:ext cx="5325180" cy="15308"/>
          </a:xfrm>
          <a:prstGeom prst="rect">
            <a:avLst/>
          </a:prstGeom>
          <a:noFill/>
          <a:ln w="12700">
            <a:noFill/>
            <a:miter lim="800000"/>
            <a:headEnd/>
            <a:tailEnd/>
          </a:ln>
          <a:effectLst/>
        </p:spPr>
        <p:txBody>
          <a:bodyPr wrap="none" lIns="100008" tIns="50004" rIns="100008" bIns="50004" anchor="ctr"/>
          <a:lstStyle/>
          <a:p>
            <a:endParaRPr lang="en-US"/>
          </a:p>
        </p:txBody>
      </p:sp>
      <p:sp>
        <p:nvSpPr>
          <p:cNvPr id="229409" name="Rectangle 33"/>
          <p:cNvSpPr>
            <a:spLocks noChangeArrowheads="1"/>
          </p:cNvSpPr>
          <p:nvPr/>
        </p:nvSpPr>
        <p:spPr bwMode="auto">
          <a:xfrm>
            <a:off x="1045987" y="2799670"/>
            <a:ext cx="360651"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effectLst>
                  <a:outerShdw blurRad="38100" dist="38100" dir="2700000" algn="tl">
                    <a:srgbClr val="FFFFFF"/>
                  </a:outerShdw>
                </a:effectLst>
                <a:latin typeface="Arial" pitchFamily="34" charset="0"/>
              </a:rPr>
              <a:t>6</a:t>
            </a:r>
          </a:p>
        </p:txBody>
      </p:sp>
      <p:sp>
        <p:nvSpPr>
          <p:cNvPr id="229410" name="Rectangle 34"/>
          <p:cNvSpPr>
            <a:spLocks noChangeArrowheads="1"/>
          </p:cNvSpPr>
          <p:nvPr/>
        </p:nvSpPr>
        <p:spPr bwMode="auto">
          <a:xfrm>
            <a:off x="2067279" y="2799670"/>
            <a:ext cx="716518"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solidFill>
                  <a:srgbClr val="CC0099"/>
                </a:solidFill>
                <a:effectLst>
                  <a:outerShdw blurRad="38100" dist="38100" dir="2700000" algn="tl">
                    <a:srgbClr val="000000"/>
                  </a:outerShdw>
                </a:effectLst>
                <a:latin typeface="Arial" pitchFamily="34" charset="0"/>
              </a:rPr>
              <a:t>180</a:t>
            </a:r>
            <a:endParaRPr lang="en-US" sz="2500" b="1" dirty="0">
              <a:effectLst>
                <a:outerShdw blurRad="38100" dist="38100" dir="2700000" algn="tl">
                  <a:srgbClr val="FFFFFF"/>
                </a:outerShdw>
              </a:effectLst>
              <a:latin typeface="Arial" pitchFamily="34" charset="0"/>
            </a:endParaRPr>
          </a:p>
        </p:txBody>
      </p:sp>
      <p:sp>
        <p:nvSpPr>
          <p:cNvPr id="229411" name="Rectangle 35"/>
          <p:cNvSpPr>
            <a:spLocks noChangeArrowheads="1"/>
          </p:cNvSpPr>
          <p:nvPr/>
        </p:nvSpPr>
        <p:spPr bwMode="auto">
          <a:xfrm>
            <a:off x="5759098" y="2799670"/>
            <a:ext cx="2357993"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effectLst>
                  <a:outerShdw blurRad="38100" dist="38100" dir="2700000" algn="tl">
                    <a:srgbClr val="FFFFFF"/>
                  </a:outerShdw>
                </a:effectLst>
                <a:latin typeface="Arial" pitchFamily="34" charset="0"/>
              </a:rPr>
              <a:t>175.00 (Given)</a:t>
            </a:r>
          </a:p>
        </p:txBody>
      </p:sp>
      <p:sp>
        <p:nvSpPr>
          <p:cNvPr id="229419" name="Rectangle 43"/>
          <p:cNvSpPr>
            <a:spLocks noChangeArrowheads="1"/>
          </p:cNvSpPr>
          <p:nvPr/>
        </p:nvSpPr>
        <p:spPr bwMode="auto">
          <a:xfrm>
            <a:off x="1045987" y="3311640"/>
            <a:ext cx="360651"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effectLst>
                  <a:outerShdw blurRad="38100" dist="38100" dir="2700000" algn="tl">
                    <a:srgbClr val="FFFFFF"/>
                  </a:outerShdw>
                </a:effectLst>
                <a:latin typeface="Arial" pitchFamily="34" charset="0"/>
              </a:rPr>
              <a:t>7</a:t>
            </a:r>
          </a:p>
        </p:txBody>
      </p:sp>
      <p:sp>
        <p:nvSpPr>
          <p:cNvPr id="229420" name="Rectangle 44"/>
          <p:cNvSpPr>
            <a:spLocks noChangeArrowheads="1"/>
          </p:cNvSpPr>
          <p:nvPr/>
        </p:nvSpPr>
        <p:spPr bwMode="auto">
          <a:xfrm>
            <a:off x="2067278" y="3311640"/>
            <a:ext cx="378283"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effectLst>
                  <a:outerShdw blurRad="38100" dist="38100" dir="2700000" algn="tl">
                    <a:srgbClr val="FFFFFF"/>
                  </a:outerShdw>
                </a:effectLst>
                <a:latin typeface="Arial" pitchFamily="34" charset="0"/>
              </a:rPr>
              <a:t>?</a:t>
            </a:r>
          </a:p>
        </p:txBody>
      </p:sp>
      <p:sp>
        <p:nvSpPr>
          <p:cNvPr id="229421" name="Rectangle 45"/>
          <p:cNvSpPr>
            <a:spLocks noChangeArrowheads="1"/>
          </p:cNvSpPr>
          <p:nvPr/>
        </p:nvSpPr>
        <p:spPr bwMode="auto">
          <a:xfrm>
            <a:off x="3023306" y="3311640"/>
            <a:ext cx="5336372"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effectLst>
                  <a:outerShdw blurRad="38100" dist="38100" dir="2700000" algn="tl">
                    <a:srgbClr val="FFFFFF"/>
                  </a:outerShdw>
                </a:effectLst>
                <a:latin typeface="Arial" pitchFamily="34" charset="0"/>
              </a:rPr>
              <a:t>175.00 +</a:t>
            </a:r>
            <a:r>
              <a:rPr lang="en-US" sz="2500" b="1" dirty="0">
                <a:solidFill>
                  <a:srgbClr val="FF00FF"/>
                </a:solidFill>
                <a:effectLst>
                  <a:outerShdw blurRad="38100" dist="38100" dir="2700000" algn="tl">
                    <a:srgbClr val="000000"/>
                  </a:outerShdw>
                </a:effectLst>
                <a:latin typeface="Arial" pitchFamily="34" charset="0"/>
              </a:rPr>
              <a:t> </a:t>
            </a:r>
            <a:r>
              <a:rPr lang="en-US" sz="2500" b="1" dirty="0">
                <a:solidFill>
                  <a:srgbClr val="FF9933"/>
                </a:solidFill>
                <a:effectLst>
                  <a:outerShdw blurRad="38100" dist="38100" dir="2700000" algn="tl">
                    <a:srgbClr val="000000"/>
                  </a:outerShdw>
                </a:effectLst>
                <a:latin typeface="Arial" pitchFamily="34" charset="0"/>
              </a:rPr>
              <a:t>.10</a:t>
            </a:r>
            <a:r>
              <a:rPr lang="en-US" sz="2500" b="1" dirty="0">
                <a:effectLst>
                  <a:outerShdw blurRad="38100" dist="38100" dir="2700000" algn="tl">
                    <a:srgbClr val="FFFFFF"/>
                  </a:outerShdw>
                </a:effectLst>
                <a:latin typeface="Arial" pitchFamily="34" charset="0"/>
              </a:rPr>
              <a:t>(</a:t>
            </a:r>
            <a:r>
              <a:rPr lang="en-US" sz="2500" b="1" dirty="0">
                <a:solidFill>
                  <a:srgbClr val="CC0099"/>
                </a:solidFill>
                <a:effectLst>
                  <a:outerShdw blurRad="38100" dist="38100" dir="2700000" algn="tl">
                    <a:srgbClr val="000000"/>
                  </a:outerShdw>
                </a:effectLst>
                <a:latin typeface="Arial" pitchFamily="34" charset="0"/>
              </a:rPr>
              <a:t>180 </a:t>
            </a:r>
            <a:r>
              <a:rPr lang="en-US" sz="2500" b="1" dirty="0">
                <a:effectLst>
                  <a:outerShdw blurRad="38100" dist="38100" dir="2700000" algn="tl">
                    <a:srgbClr val="FFFFFF"/>
                  </a:outerShdw>
                </a:effectLst>
                <a:latin typeface="Arial" pitchFamily="34" charset="0"/>
              </a:rPr>
              <a:t>- 175.00) = 175.50</a:t>
            </a:r>
          </a:p>
        </p:txBody>
      </p:sp>
      <p:sp>
        <p:nvSpPr>
          <p:cNvPr id="229429" name="Rectangle 53"/>
          <p:cNvSpPr>
            <a:spLocks noChangeArrowheads="1"/>
          </p:cNvSpPr>
          <p:nvPr/>
        </p:nvSpPr>
        <p:spPr bwMode="auto">
          <a:xfrm>
            <a:off x="1045987" y="3825309"/>
            <a:ext cx="360651"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effectLst>
                  <a:outerShdw blurRad="38100" dist="38100" dir="2700000" algn="tl">
                    <a:srgbClr val="FFFFFF"/>
                  </a:outerShdw>
                </a:effectLst>
                <a:latin typeface="Arial" pitchFamily="34" charset="0"/>
              </a:rPr>
              <a:t>8</a:t>
            </a:r>
          </a:p>
        </p:txBody>
      </p:sp>
      <p:sp>
        <p:nvSpPr>
          <p:cNvPr id="229430" name="Rectangle 54"/>
          <p:cNvSpPr>
            <a:spLocks noChangeArrowheads="1"/>
          </p:cNvSpPr>
          <p:nvPr/>
        </p:nvSpPr>
        <p:spPr bwMode="auto">
          <a:xfrm>
            <a:off x="2067278" y="3825309"/>
            <a:ext cx="378283"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effectLst>
                  <a:outerShdw blurRad="38100" dist="38100" dir="2700000" algn="tl">
                    <a:srgbClr val="FFFFFF"/>
                  </a:outerShdw>
                </a:effectLst>
                <a:latin typeface="Arial" pitchFamily="34" charset="0"/>
              </a:rPr>
              <a:t>?</a:t>
            </a:r>
          </a:p>
        </p:txBody>
      </p:sp>
      <p:sp>
        <p:nvSpPr>
          <p:cNvPr id="229438" name="Rectangle 62"/>
          <p:cNvSpPr>
            <a:spLocks noChangeArrowheads="1"/>
          </p:cNvSpPr>
          <p:nvPr/>
        </p:nvSpPr>
        <p:spPr bwMode="auto">
          <a:xfrm>
            <a:off x="1045987" y="4338979"/>
            <a:ext cx="360651"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effectLst>
                  <a:outerShdw blurRad="38100" dist="38100" dir="2700000" algn="tl">
                    <a:srgbClr val="FFFFFF"/>
                  </a:outerShdw>
                </a:effectLst>
                <a:latin typeface="Arial" pitchFamily="34" charset="0"/>
              </a:rPr>
              <a:t>9</a:t>
            </a:r>
          </a:p>
        </p:txBody>
      </p:sp>
      <p:sp>
        <p:nvSpPr>
          <p:cNvPr id="229439" name="Rectangle 63"/>
          <p:cNvSpPr>
            <a:spLocks noChangeArrowheads="1"/>
          </p:cNvSpPr>
          <p:nvPr/>
        </p:nvSpPr>
        <p:spPr bwMode="auto">
          <a:xfrm>
            <a:off x="2067278" y="4338979"/>
            <a:ext cx="378283"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effectLst>
                  <a:outerShdw blurRad="38100" dist="38100" dir="2700000" algn="tl">
                    <a:srgbClr val="FFFFFF"/>
                  </a:outerShdw>
                </a:effectLst>
                <a:latin typeface="Arial" pitchFamily="34" charset="0"/>
              </a:rPr>
              <a:t>?</a:t>
            </a:r>
          </a:p>
        </p:txBody>
      </p:sp>
      <p:sp>
        <p:nvSpPr>
          <p:cNvPr id="229447" name="Rectangle 71"/>
          <p:cNvSpPr>
            <a:spLocks noChangeArrowheads="1"/>
          </p:cNvSpPr>
          <p:nvPr/>
        </p:nvSpPr>
        <p:spPr bwMode="auto">
          <a:xfrm>
            <a:off x="913694" y="4852649"/>
            <a:ext cx="538584"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effectLst>
                  <a:outerShdw blurRad="38100" dist="38100" dir="2700000" algn="tl">
                    <a:srgbClr val="FFFFFF"/>
                  </a:outerShdw>
                </a:effectLst>
                <a:latin typeface="Arial" pitchFamily="34" charset="0"/>
              </a:rPr>
              <a:t>10</a:t>
            </a:r>
          </a:p>
        </p:txBody>
      </p:sp>
      <p:sp>
        <p:nvSpPr>
          <p:cNvPr id="229448" name="Rectangle 72"/>
          <p:cNvSpPr>
            <a:spLocks noChangeArrowheads="1"/>
          </p:cNvSpPr>
          <p:nvPr/>
        </p:nvSpPr>
        <p:spPr bwMode="auto">
          <a:xfrm>
            <a:off x="2067278" y="4852649"/>
            <a:ext cx="378283"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effectLst>
                  <a:outerShdw blurRad="38100" dist="38100" dir="2700000" algn="tl">
                    <a:srgbClr val="FFFFFF"/>
                  </a:outerShdw>
                </a:effectLst>
                <a:latin typeface="Arial" pitchFamily="34" charset="0"/>
              </a:rPr>
              <a:t>?</a:t>
            </a:r>
          </a:p>
        </p:txBody>
      </p:sp>
      <p:sp>
        <p:nvSpPr>
          <p:cNvPr id="229456" name="Rectangle 80"/>
          <p:cNvSpPr>
            <a:spLocks noChangeArrowheads="1"/>
          </p:cNvSpPr>
          <p:nvPr/>
        </p:nvSpPr>
        <p:spPr bwMode="auto">
          <a:xfrm>
            <a:off x="913694" y="5366318"/>
            <a:ext cx="520887"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effectLst>
                  <a:outerShdw blurRad="38100" dist="38100" dir="2700000" algn="tl">
                    <a:srgbClr val="FFFFFF"/>
                  </a:outerShdw>
                </a:effectLst>
                <a:latin typeface="Arial" pitchFamily="34" charset="0"/>
              </a:rPr>
              <a:t>11</a:t>
            </a:r>
          </a:p>
        </p:txBody>
      </p:sp>
      <p:sp>
        <p:nvSpPr>
          <p:cNvPr id="229457" name="Rectangle 81"/>
          <p:cNvSpPr>
            <a:spLocks noChangeArrowheads="1"/>
          </p:cNvSpPr>
          <p:nvPr/>
        </p:nvSpPr>
        <p:spPr bwMode="auto">
          <a:xfrm>
            <a:off x="2086681" y="5354411"/>
            <a:ext cx="378283" cy="474477"/>
          </a:xfrm>
          <a:prstGeom prst="rect">
            <a:avLst/>
          </a:prstGeom>
          <a:noFill/>
          <a:ln w="12700">
            <a:noFill/>
            <a:miter lim="800000"/>
            <a:headEnd/>
            <a:tailEnd/>
          </a:ln>
          <a:effectLst/>
        </p:spPr>
        <p:txBody>
          <a:bodyPr wrap="none" lIns="90475" tIns="44444" rIns="90475" bIns="44444">
            <a:spAutoFit/>
          </a:bodyPr>
          <a:lstStyle/>
          <a:p>
            <a:pPr defTabSz="915004"/>
            <a:r>
              <a:rPr lang="en-US" sz="2500" b="1" dirty="0">
                <a:effectLst>
                  <a:outerShdw blurRad="38100" dist="38100" dir="2700000" algn="tl">
                    <a:srgbClr val="FFFFFF"/>
                  </a:outerShdw>
                </a:effectLst>
                <a:latin typeface="Arial" pitchFamily="34" charset="0"/>
              </a:rPr>
              <a:t>?</a:t>
            </a:r>
          </a:p>
        </p:txBody>
      </p:sp>
      <p:sp>
        <p:nvSpPr>
          <p:cNvPr id="229458" name="Rectangle 82"/>
          <p:cNvSpPr>
            <a:spLocks noGrp="1" noChangeArrowheads="1"/>
          </p:cNvSpPr>
          <p:nvPr>
            <p:ph type="title"/>
          </p:nvPr>
        </p:nvSpPr>
        <p:spPr>
          <a:xfrm>
            <a:off x="1372306" y="381000"/>
            <a:ext cx="6857294" cy="914400"/>
          </a:xfrm>
        </p:spPr>
        <p:txBody>
          <a:bodyPr>
            <a:normAutofit fontScale="90000"/>
          </a:bodyPr>
          <a:lstStyle/>
          <a:p>
            <a:pPr algn="ctr"/>
            <a:r>
              <a:rPr lang="en-US" sz="4400" dirty="0" smtClean="0">
                <a:latin typeface="Cambria" pitchFamily="18" charset="0"/>
              </a:rPr>
              <a:t>Exponential Smoothing – Month 7</a:t>
            </a:r>
            <a:endParaRPr lang="en-US" dirty="0"/>
          </a:p>
        </p:txBody>
      </p:sp>
      <p:sp>
        <p:nvSpPr>
          <p:cNvPr id="229459" name="Line 83"/>
          <p:cNvSpPr>
            <a:spLocks noChangeShapeType="1"/>
          </p:cNvSpPr>
          <p:nvPr/>
        </p:nvSpPr>
        <p:spPr bwMode="auto">
          <a:xfrm>
            <a:off x="1795639" y="2738438"/>
            <a:ext cx="0" cy="3088821"/>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229460" name="Line 84"/>
          <p:cNvSpPr>
            <a:spLocks noChangeShapeType="1"/>
          </p:cNvSpPr>
          <p:nvPr/>
        </p:nvSpPr>
        <p:spPr bwMode="auto">
          <a:xfrm>
            <a:off x="3035653" y="2733336"/>
            <a:ext cx="0" cy="3088821"/>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229461" name="Line 85"/>
          <p:cNvSpPr>
            <a:spLocks noChangeShapeType="1"/>
          </p:cNvSpPr>
          <p:nvPr/>
        </p:nvSpPr>
        <p:spPr bwMode="auto">
          <a:xfrm>
            <a:off x="938390" y="5322095"/>
            <a:ext cx="7448903" cy="1700"/>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229462" name="Line 86"/>
          <p:cNvSpPr>
            <a:spLocks noChangeShapeType="1"/>
          </p:cNvSpPr>
          <p:nvPr/>
        </p:nvSpPr>
        <p:spPr bwMode="auto">
          <a:xfrm flipV="1">
            <a:off x="933098" y="4813527"/>
            <a:ext cx="7463013" cy="0"/>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229463" name="Line 87"/>
          <p:cNvSpPr>
            <a:spLocks noChangeShapeType="1"/>
          </p:cNvSpPr>
          <p:nvPr/>
        </p:nvSpPr>
        <p:spPr bwMode="auto">
          <a:xfrm flipV="1">
            <a:off x="941917" y="4296456"/>
            <a:ext cx="7461250" cy="10205"/>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229464" name="Line 88"/>
          <p:cNvSpPr>
            <a:spLocks noChangeShapeType="1"/>
          </p:cNvSpPr>
          <p:nvPr/>
        </p:nvSpPr>
        <p:spPr bwMode="auto">
          <a:xfrm flipV="1">
            <a:off x="924278" y="3770880"/>
            <a:ext cx="7475361" cy="0"/>
          </a:xfrm>
          <a:prstGeom prst="line">
            <a:avLst/>
          </a:prstGeom>
          <a:noFill/>
          <a:ln w="9525">
            <a:solidFill>
              <a:schemeClr val="tx1"/>
            </a:solidFill>
            <a:round/>
            <a:headEnd/>
            <a:tailEnd/>
          </a:ln>
          <a:effectLst/>
        </p:spPr>
        <p:txBody>
          <a:bodyPr wrap="none" lIns="100008" tIns="50004" rIns="100008" bIns="50004" anchor="ctr"/>
          <a:lstStyle/>
          <a:p>
            <a:endParaRPr lang="en-US"/>
          </a:p>
        </p:txBody>
      </p:sp>
      <p:sp>
        <p:nvSpPr>
          <p:cNvPr id="229465" name="Line 89"/>
          <p:cNvSpPr>
            <a:spLocks noChangeShapeType="1"/>
          </p:cNvSpPr>
          <p:nvPr/>
        </p:nvSpPr>
        <p:spPr bwMode="auto">
          <a:xfrm flipV="1">
            <a:off x="904876" y="3262313"/>
            <a:ext cx="7475361" cy="11907"/>
          </a:xfrm>
          <a:prstGeom prst="line">
            <a:avLst/>
          </a:prstGeom>
          <a:noFill/>
          <a:ln w="9525">
            <a:solidFill>
              <a:schemeClr val="tx1"/>
            </a:solidFill>
            <a:round/>
            <a:headEnd/>
            <a:tailEnd/>
          </a:ln>
          <a:effectLst/>
        </p:spPr>
        <p:txBody>
          <a:bodyPr wrap="none" lIns="100008" tIns="50004" rIns="100008" bIns="50004" anchor="ctr"/>
          <a:lstStyle/>
          <a:p>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3"/>
          <p:cNvSpPr>
            <a:spLocks noGrp="1"/>
          </p:cNvSpPr>
          <p:nvPr>
            <p:ph type="sldNum" sz="quarter" idx="10"/>
          </p:nvPr>
        </p:nvSpPr>
        <p:spPr/>
        <p:txBody>
          <a:bodyPr/>
          <a:lstStyle/>
          <a:p>
            <a:r>
              <a:rPr lang="en-US" dirty="0"/>
              <a:t>4-</a:t>
            </a:r>
            <a:fld id="{72161A04-6207-4D7B-8A14-2536E57852FD}" type="slidenum">
              <a:rPr lang="en-US"/>
              <a:pPr/>
              <a:t>38</a:t>
            </a:fld>
            <a:endParaRPr lang="en-US" sz="1400" dirty="0"/>
          </a:p>
        </p:txBody>
      </p:sp>
      <p:sp>
        <p:nvSpPr>
          <p:cNvPr id="231513" name="Line 89"/>
          <p:cNvSpPr>
            <a:spLocks noChangeShapeType="1"/>
          </p:cNvSpPr>
          <p:nvPr/>
        </p:nvSpPr>
        <p:spPr bwMode="auto">
          <a:xfrm>
            <a:off x="938390" y="5322095"/>
            <a:ext cx="7448903" cy="1700"/>
          </a:xfrm>
          <a:prstGeom prst="line">
            <a:avLst/>
          </a:prstGeom>
          <a:noFill/>
          <a:ln w="9525">
            <a:solidFill>
              <a:schemeClr val="tx1"/>
            </a:solidFill>
            <a:round/>
            <a:headEnd/>
            <a:tailEnd/>
          </a:ln>
          <a:effectLst/>
        </p:spPr>
        <p:txBody>
          <a:bodyPr wrap="none" lIns="100008" tIns="50004" rIns="100008" bIns="50004" anchor="ctr"/>
          <a:lstStyle/>
          <a:p>
            <a:endParaRPr lang="en-US"/>
          </a:p>
        </p:txBody>
      </p:sp>
      <p:grpSp>
        <p:nvGrpSpPr>
          <p:cNvPr id="2" name="Group 100"/>
          <p:cNvGrpSpPr>
            <a:grpSpLocks/>
          </p:cNvGrpSpPr>
          <p:nvPr/>
        </p:nvGrpSpPr>
        <p:grpSpPr bwMode="auto">
          <a:xfrm>
            <a:off x="657932" y="1819956"/>
            <a:ext cx="7743472" cy="4012406"/>
            <a:chOff x="380" y="1070"/>
            <a:chExt cx="4390" cy="2359"/>
          </a:xfrm>
        </p:grpSpPr>
        <p:sp>
          <p:nvSpPr>
            <p:cNvPr id="231426" name="Rectangle 2"/>
            <p:cNvSpPr>
              <a:spLocks noChangeArrowheads="1"/>
            </p:cNvSpPr>
            <p:nvPr/>
          </p:nvSpPr>
          <p:spPr bwMode="auto">
            <a:xfrm>
              <a:off x="413" y="1070"/>
              <a:ext cx="4352" cy="547"/>
            </a:xfrm>
            <a:prstGeom prst="rect">
              <a:avLst/>
            </a:prstGeom>
            <a:solidFill>
              <a:schemeClr val="accent1"/>
            </a:solidFill>
            <a:ln w="12700">
              <a:noFill/>
              <a:miter lim="800000"/>
              <a:headEnd/>
              <a:tailEnd/>
            </a:ln>
            <a:effectLst/>
          </p:spPr>
          <p:txBody>
            <a:bodyPr wrap="none" anchor="ctr"/>
            <a:lstStyle/>
            <a:p>
              <a:endParaRPr lang="en-US"/>
            </a:p>
          </p:txBody>
        </p:sp>
        <p:sp>
          <p:nvSpPr>
            <p:cNvPr id="231428" name="Rectangle 4"/>
            <p:cNvSpPr>
              <a:spLocks noChangeArrowheads="1"/>
            </p:cNvSpPr>
            <p:nvPr/>
          </p:nvSpPr>
          <p:spPr bwMode="auto">
            <a:xfrm>
              <a:off x="1014" y="1101"/>
              <a:ext cx="9" cy="493"/>
            </a:xfrm>
            <a:prstGeom prst="rect">
              <a:avLst/>
            </a:prstGeom>
            <a:noFill/>
            <a:ln w="12700">
              <a:noFill/>
              <a:miter lim="800000"/>
              <a:headEnd/>
              <a:tailEnd/>
            </a:ln>
            <a:effectLst/>
          </p:spPr>
          <p:txBody>
            <a:bodyPr wrap="none" anchor="ctr"/>
            <a:lstStyle/>
            <a:p>
              <a:endParaRPr lang="en-US"/>
            </a:p>
          </p:txBody>
        </p:sp>
        <p:sp>
          <p:nvSpPr>
            <p:cNvPr id="231429" name="Rectangle 5"/>
            <p:cNvSpPr>
              <a:spLocks noChangeArrowheads="1"/>
            </p:cNvSpPr>
            <p:nvPr/>
          </p:nvSpPr>
          <p:spPr bwMode="auto">
            <a:xfrm>
              <a:off x="1723" y="1101"/>
              <a:ext cx="9" cy="493"/>
            </a:xfrm>
            <a:prstGeom prst="rect">
              <a:avLst/>
            </a:prstGeom>
            <a:noFill/>
            <a:ln w="12700">
              <a:noFill/>
              <a:miter lim="800000"/>
              <a:headEnd/>
              <a:tailEnd/>
            </a:ln>
            <a:effectLst/>
          </p:spPr>
          <p:txBody>
            <a:bodyPr wrap="none" anchor="ctr"/>
            <a:lstStyle/>
            <a:p>
              <a:endParaRPr lang="en-US"/>
            </a:p>
          </p:txBody>
        </p:sp>
        <p:sp>
          <p:nvSpPr>
            <p:cNvPr id="231432" name="Rectangle 8"/>
            <p:cNvSpPr>
              <a:spLocks noChangeArrowheads="1"/>
            </p:cNvSpPr>
            <p:nvPr/>
          </p:nvSpPr>
          <p:spPr bwMode="auto">
            <a:xfrm>
              <a:off x="523" y="1528"/>
              <a:ext cx="486" cy="66"/>
            </a:xfrm>
            <a:prstGeom prst="rect">
              <a:avLst/>
            </a:prstGeom>
            <a:noFill/>
            <a:ln w="12700">
              <a:noFill/>
              <a:miter lim="800000"/>
              <a:headEnd/>
              <a:tailEnd/>
            </a:ln>
            <a:effectLst/>
          </p:spPr>
          <p:txBody>
            <a:bodyPr wrap="none" anchor="ctr"/>
            <a:lstStyle/>
            <a:p>
              <a:endParaRPr lang="en-US"/>
            </a:p>
          </p:txBody>
        </p:sp>
        <p:sp>
          <p:nvSpPr>
            <p:cNvPr id="231433" name="Rectangle 9"/>
            <p:cNvSpPr>
              <a:spLocks noChangeArrowheads="1"/>
            </p:cNvSpPr>
            <p:nvPr/>
          </p:nvSpPr>
          <p:spPr bwMode="auto">
            <a:xfrm>
              <a:off x="1029" y="1101"/>
              <a:ext cx="688" cy="421"/>
            </a:xfrm>
            <a:prstGeom prst="rect">
              <a:avLst/>
            </a:prstGeom>
            <a:noFill/>
            <a:ln w="12700">
              <a:noFill/>
              <a:miter lim="800000"/>
              <a:headEnd/>
              <a:tailEnd/>
            </a:ln>
            <a:effectLst/>
          </p:spPr>
          <p:txBody>
            <a:bodyPr wrap="none" anchor="ctr"/>
            <a:lstStyle/>
            <a:p>
              <a:endParaRPr lang="en-US"/>
            </a:p>
          </p:txBody>
        </p:sp>
        <p:sp>
          <p:nvSpPr>
            <p:cNvPr id="231434" name="Rectangle 10"/>
            <p:cNvSpPr>
              <a:spLocks noChangeArrowheads="1"/>
            </p:cNvSpPr>
            <p:nvPr/>
          </p:nvSpPr>
          <p:spPr bwMode="auto">
            <a:xfrm>
              <a:off x="1048" y="1212"/>
              <a:ext cx="653"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FFFFFF"/>
                  </a:solidFill>
                </a:rPr>
                <a:t>Actual</a:t>
              </a:r>
            </a:p>
          </p:txBody>
        </p:sp>
        <p:sp>
          <p:nvSpPr>
            <p:cNvPr id="231435" name="Rectangle 11"/>
            <p:cNvSpPr>
              <a:spLocks noChangeArrowheads="1"/>
            </p:cNvSpPr>
            <p:nvPr/>
          </p:nvSpPr>
          <p:spPr bwMode="auto">
            <a:xfrm>
              <a:off x="1029" y="1528"/>
              <a:ext cx="688" cy="66"/>
            </a:xfrm>
            <a:prstGeom prst="rect">
              <a:avLst/>
            </a:prstGeom>
            <a:noFill/>
            <a:ln w="12700">
              <a:noFill/>
              <a:miter lim="800000"/>
              <a:headEnd/>
              <a:tailEnd/>
            </a:ln>
            <a:effectLst/>
          </p:spPr>
          <p:txBody>
            <a:bodyPr wrap="none" anchor="ctr"/>
            <a:lstStyle/>
            <a:p>
              <a:endParaRPr lang="en-US"/>
            </a:p>
          </p:txBody>
        </p:sp>
        <p:sp>
          <p:nvSpPr>
            <p:cNvPr id="231436" name="Rectangle 12"/>
            <p:cNvSpPr>
              <a:spLocks noChangeArrowheads="1"/>
            </p:cNvSpPr>
            <p:nvPr/>
          </p:nvSpPr>
          <p:spPr bwMode="auto">
            <a:xfrm>
              <a:off x="1736" y="1101"/>
              <a:ext cx="3034" cy="219"/>
            </a:xfrm>
            <a:prstGeom prst="rect">
              <a:avLst/>
            </a:prstGeom>
            <a:noFill/>
            <a:ln w="12700">
              <a:noFill/>
              <a:miter lim="800000"/>
              <a:headEnd/>
              <a:tailEnd/>
            </a:ln>
            <a:effectLst/>
          </p:spPr>
          <p:txBody>
            <a:bodyPr wrap="none" anchor="ctr"/>
            <a:lstStyle/>
            <a:p>
              <a:endParaRPr lang="en-US"/>
            </a:p>
          </p:txBody>
        </p:sp>
        <p:sp>
          <p:nvSpPr>
            <p:cNvPr id="231437" name="Rectangle 13"/>
            <p:cNvSpPr>
              <a:spLocks noChangeArrowheads="1"/>
            </p:cNvSpPr>
            <p:nvPr/>
          </p:nvSpPr>
          <p:spPr bwMode="auto">
            <a:xfrm>
              <a:off x="2694" y="1090"/>
              <a:ext cx="905"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FFFFFF"/>
                  </a:solidFill>
                </a:rPr>
                <a:t>Forecast, </a:t>
              </a:r>
            </a:p>
          </p:txBody>
        </p:sp>
        <p:sp>
          <p:nvSpPr>
            <p:cNvPr id="231438" name="Rectangle 14"/>
            <p:cNvSpPr>
              <a:spLocks noChangeArrowheads="1"/>
            </p:cNvSpPr>
            <p:nvPr/>
          </p:nvSpPr>
          <p:spPr bwMode="auto">
            <a:xfrm>
              <a:off x="3560" y="1090"/>
              <a:ext cx="184" cy="274"/>
            </a:xfrm>
            <a:prstGeom prst="rect">
              <a:avLst/>
            </a:prstGeom>
            <a:noFill/>
            <a:ln w="12700">
              <a:noFill/>
              <a:miter lim="800000"/>
              <a:headEnd/>
              <a:tailEnd/>
            </a:ln>
            <a:effectLst/>
          </p:spPr>
          <p:txBody>
            <a:bodyPr wrap="none" lIns="82724" tIns="40636" rIns="82724" bIns="40636">
              <a:spAutoFit/>
            </a:bodyPr>
            <a:lstStyle/>
            <a:p>
              <a:pPr defTabSz="915004"/>
              <a:r>
                <a:rPr lang="en-US" sz="2500" b="1" i="1" dirty="0">
                  <a:solidFill>
                    <a:srgbClr val="FFFFFF"/>
                  </a:solidFill>
                </a:rPr>
                <a:t>F</a:t>
              </a:r>
            </a:p>
          </p:txBody>
        </p:sp>
        <p:sp>
          <p:nvSpPr>
            <p:cNvPr id="231439" name="Rectangle 15"/>
            <p:cNvSpPr>
              <a:spLocks noChangeArrowheads="1"/>
            </p:cNvSpPr>
            <p:nvPr/>
          </p:nvSpPr>
          <p:spPr bwMode="auto">
            <a:xfrm>
              <a:off x="3670" y="1177"/>
              <a:ext cx="137" cy="196"/>
            </a:xfrm>
            <a:prstGeom prst="rect">
              <a:avLst/>
            </a:prstGeom>
            <a:noFill/>
            <a:ln w="12700">
              <a:noFill/>
              <a:miter lim="800000"/>
              <a:headEnd/>
              <a:tailEnd/>
            </a:ln>
            <a:effectLst/>
          </p:spPr>
          <p:txBody>
            <a:bodyPr wrap="none" lIns="82724" tIns="40636" rIns="82724" bIns="40636">
              <a:spAutoFit/>
            </a:bodyPr>
            <a:lstStyle/>
            <a:p>
              <a:pPr defTabSz="915004"/>
              <a:r>
                <a:rPr lang="en-US" sz="1600" b="1" i="1" dirty="0">
                  <a:solidFill>
                    <a:srgbClr val="FFFFFF"/>
                  </a:solidFill>
                </a:rPr>
                <a:t>t</a:t>
              </a:r>
            </a:p>
          </p:txBody>
        </p:sp>
        <p:sp>
          <p:nvSpPr>
            <p:cNvPr id="231440" name="Rectangle 16"/>
            <p:cNvSpPr>
              <a:spLocks noChangeArrowheads="1"/>
            </p:cNvSpPr>
            <p:nvPr/>
          </p:nvSpPr>
          <p:spPr bwMode="auto">
            <a:xfrm>
              <a:off x="3709" y="1257"/>
              <a:ext cx="104" cy="54"/>
            </a:xfrm>
            <a:prstGeom prst="rect">
              <a:avLst/>
            </a:prstGeom>
            <a:noFill/>
            <a:ln w="12700">
              <a:noFill/>
              <a:miter lim="800000"/>
              <a:headEnd/>
              <a:tailEnd/>
            </a:ln>
            <a:effectLst/>
          </p:spPr>
          <p:txBody>
            <a:bodyPr wrap="none" anchor="ctr"/>
            <a:lstStyle/>
            <a:p>
              <a:endParaRPr lang="en-US"/>
            </a:p>
          </p:txBody>
        </p:sp>
        <p:sp>
          <p:nvSpPr>
            <p:cNvPr id="231441" name="Rectangle 17"/>
            <p:cNvSpPr>
              <a:spLocks noChangeArrowheads="1"/>
            </p:cNvSpPr>
            <p:nvPr/>
          </p:nvSpPr>
          <p:spPr bwMode="auto">
            <a:xfrm>
              <a:off x="1736" y="1325"/>
              <a:ext cx="3034" cy="269"/>
            </a:xfrm>
            <a:prstGeom prst="rect">
              <a:avLst/>
            </a:prstGeom>
            <a:noFill/>
            <a:ln w="12700">
              <a:noFill/>
              <a:miter lim="800000"/>
              <a:headEnd/>
              <a:tailEnd/>
            </a:ln>
            <a:effectLst/>
          </p:spPr>
          <p:txBody>
            <a:bodyPr wrap="none" anchor="ctr"/>
            <a:lstStyle/>
            <a:p>
              <a:endParaRPr lang="en-US"/>
            </a:p>
          </p:txBody>
        </p:sp>
        <p:sp>
          <p:nvSpPr>
            <p:cNvPr id="231442" name="Rectangle 18"/>
            <p:cNvSpPr>
              <a:spLocks noChangeArrowheads="1"/>
            </p:cNvSpPr>
            <p:nvPr/>
          </p:nvSpPr>
          <p:spPr bwMode="auto">
            <a:xfrm>
              <a:off x="2902" y="1324"/>
              <a:ext cx="165"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FFFFFF"/>
                  </a:solidFill>
                </a:rPr>
                <a:t>(</a:t>
              </a:r>
            </a:p>
          </p:txBody>
        </p:sp>
        <p:sp>
          <p:nvSpPr>
            <p:cNvPr id="231443" name="Rectangle 19"/>
            <p:cNvSpPr>
              <a:spLocks noChangeArrowheads="1"/>
            </p:cNvSpPr>
            <p:nvPr/>
          </p:nvSpPr>
          <p:spPr bwMode="auto">
            <a:xfrm>
              <a:off x="2963" y="1322"/>
              <a:ext cx="20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FF9933"/>
                  </a:solidFill>
                  <a:effectLst>
                    <a:outerShdw blurRad="38100" dist="38100" dir="2700000" algn="tl">
                      <a:srgbClr val="000000"/>
                    </a:outerShdw>
                  </a:effectLst>
                </a:rPr>
                <a:t>α</a:t>
              </a:r>
            </a:p>
          </p:txBody>
        </p:sp>
        <p:sp>
          <p:nvSpPr>
            <p:cNvPr id="231444" name="Rectangle 20"/>
            <p:cNvSpPr>
              <a:spLocks noChangeArrowheads="1"/>
            </p:cNvSpPr>
            <p:nvPr/>
          </p:nvSpPr>
          <p:spPr bwMode="auto">
            <a:xfrm>
              <a:off x="3171" y="1324"/>
              <a:ext cx="565"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FFFFFF"/>
                  </a:solidFill>
                  <a:effectLst>
                    <a:outerShdw blurRad="38100" dist="38100" dir="2700000" algn="tl">
                      <a:srgbClr val="000000"/>
                    </a:outerShdw>
                  </a:effectLst>
                </a:rPr>
                <a:t>= </a:t>
              </a:r>
              <a:r>
                <a:rPr lang="en-US" sz="2500" b="1" dirty="0">
                  <a:solidFill>
                    <a:srgbClr val="FF9933"/>
                  </a:solidFill>
                  <a:effectLst>
                    <a:outerShdw blurRad="38100" dist="38100" dir="2700000" algn="tl">
                      <a:srgbClr val="000000"/>
                    </a:outerShdw>
                  </a:effectLst>
                </a:rPr>
                <a:t>.10</a:t>
              </a:r>
              <a:r>
                <a:rPr lang="en-US" sz="2500" b="1" dirty="0">
                  <a:solidFill>
                    <a:srgbClr val="FFFFFF"/>
                  </a:solidFill>
                  <a:effectLst>
                    <a:outerShdw blurRad="38100" dist="38100" dir="2700000" algn="tl">
                      <a:srgbClr val="000000"/>
                    </a:outerShdw>
                  </a:effectLst>
                </a:rPr>
                <a:t>)</a:t>
              </a:r>
            </a:p>
          </p:txBody>
        </p:sp>
        <p:sp>
          <p:nvSpPr>
            <p:cNvPr id="231445" name="Rectangle 21"/>
            <p:cNvSpPr>
              <a:spLocks noChangeArrowheads="1"/>
            </p:cNvSpPr>
            <p:nvPr/>
          </p:nvSpPr>
          <p:spPr bwMode="auto">
            <a:xfrm>
              <a:off x="521" y="1600"/>
              <a:ext cx="488" cy="9"/>
            </a:xfrm>
            <a:prstGeom prst="rect">
              <a:avLst/>
            </a:prstGeom>
            <a:noFill/>
            <a:ln w="12700">
              <a:noFill/>
              <a:miter lim="800000"/>
              <a:headEnd/>
              <a:tailEnd/>
            </a:ln>
            <a:effectLst/>
          </p:spPr>
          <p:txBody>
            <a:bodyPr wrap="none" anchor="ctr"/>
            <a:lstStyle/>
            <a:p>
              <a:endParaRPr lang="en-US"/>
            </a:p>
          </p:txBody>
        </p:sp>
        <p:sp>
          <p:nvSpPr>
            <p:cNvPr id="231446" name="Rectangle 22"/>
            <p:cNvSpPr>
              <a:spLocks noChangeArrowheads="1"/>
            </p:cNvSpPr>
            <p:nvPr/>
          </p:nvSpPr>
          <p:spPr bwMode="auto">
            <a:xfrm>
              <a:off x="521" y="1615"/>
              <a:ext cx="488" cy="9"/>
            </a:xfrm>
            <a:prstGeom prst="rect">
              <a:avLst/>
            </a:prstGeom>
            <a:noFill/>
            <a:ln w="12700">
              <a:noFill/>
              <a:miter lim="800000"/>
              <a:headEnd/>
              <a:tailEnd/>
            </a:ln>
            <a:effectLst/>
          </p:spPr>
          <p:txBody>
            <a:bodyPr wrap="none" anchor="ctr"/>
            <a:lstStyle/>
            <a:p>
              <a:endParaRPr lang="en-US"/>
            </a:p>
          </p:txBody>
        </p:sp>
        <p:sp>
          <p:nvSpPr>
            <p:cNvPr id="231449" name="Rectangle 25"/>
            <p:cNvSpPr>
              <a:spLocks noChangeArrowheads="1"/>
            </p:cNvSpPr>
            <p:nvPr/>
          </p:nvSpPr>
          <p:spPr bwMode="auto">
            <a:xfrm>
              <a:off x="1043" y="1600"/>
              <a:ext cx="674" cy="9"/>
            </a:xfrm>
            <a:prstGeom prst="rect">
              <a:avLst/>
            </a:prstGeom>
            <a:noFill/>
            <a:ln w="12700">
              <a:noFill/>
              <a:miter lim="800000"/>
              <a:headEnd/>
              <a:tailEnd/>
            </a:ln>
            <a:effectLst/>
          </p:spPr>
          <p:txBody>
            <a:bodyPr wrap="none" anchor="ctr"/>
            <a:lstStyle/>
            <a:p>
              <a:endParaRPr lang="en-US"/>
            </a:p>
          </p:txBody>
        </p:sp>
        <p:sp>
          <p:nvSpPr>
            <p:cNvPr id="231450" name="Rectangle 26"/>
            <p:cNvSpPr>
              <a:spLocks noChangeArrowheads="1"/>
            </p:cNvSpPr>
            <p:nvPr/>
          </p:nvSpPr>
          <p:spPr bwMode="auto">
            <a:xfrm>
              <a:off x="1043" y="1615"/>
              <a:ext cx="674" cy="9"/>
            </a:xfrm>
            <a:prstGeom prst="rect">
              <a:avLst/>
            </a:prstGeom>
            <a:noFill/>
            <a:ln w="12700">
              <a:noFill/>
              <a:miter lim="800000"/>
              <a:headEnd/>
              <a:tailEnd/>
            </a:ln>
            <a:effectLst/>
          </p:spPr>
          <p:txBody>
            <a:bodyPr wrap="none" anchor="ctr"/>
            <a:lstStyle/>
            <a:p>
              <a:endParaRPr lang="en-US"/>
            </a:p>
          </p:txBody>
        </p:sp>
        <p:sp>
          <p:nvSpPr>
            <p:cNvPr id="231453" name="Rectangle 29"/>
            <p:cNvSpPr>
              <a:spLocks noChangeArrowheads="1"/>
            </p:cNvSpPr>
            <p:nvPr/>
          </p:nvSpPr>
          <p:spPr bwMode="auto">
            <a:xfrm>
              <a:off x="1751" y="1600"/>
              <a:ext cx="3019" cy="9"/>
            </a:xfrm>
            <a:prstGeom prst="rect">
              <a:avLst/>
            </a:prstGeom>
            <a:noFill/>
            <a:ln w="12700">
              <a:noFill/>
              <a:miter lim="800000"/>
              <a:headEnd/>
              <a:tailEnd/>
            </a:ln>
            <a:effectLst/>
          </p:spPr>
          <p:txBody>
            <a:bodyPr wrap="none" anchor="ctr"/>
            <a:lstStyle/>
            <a:p>
              <a:endParaRPr lang="en-US"/>
            </a:p>
          </p:txBody>
        </p:sp>
        <p:sp>
          <p:nvSpPr>
            <p:cNvPr id="231454" name="Rectangle 30"/>
            <p:cNvSpPr>
              <a:spLocks noChangeArrowheads="1"/>
            </p:cNvSpPr>
            <p:nvPr/>
          </p:nvSpPr>
          <p:spPr bwMode="auto">
            <a:xfrm>
              <a:off x="1751" y="1615"/>
              <a:ext cx="3019" cy="9"/>
            </a:xfrm>
            <a:prstGeom prst="rect">
              <a:avLst/>
            </a:prstGeom>
            <a:noFill/>
            <a:ln w="12700">
              <a:noFill/>
              <a:miter lim="800000"/>
              <a:headEnd/>
              <a:tailEnd/>
            </a:ln>
            <a:effectLst/>
          </p:spPr>
          <p:txBody>
            <a:bodyPr wrap="none" anchor="ctr"/>
            <a:lstStyle/>
            <a:p>
              <a:endParaRPr lang="en-US"/>
            </a:p>
          </p:txBody>
        </p:sp>
        <p:sp>
          <p:nvSpPr>
            <p:cNvPr id="231458" name="Rectangle 34"/>
            <p:cNvSpPr>
              <a:spLocks noChangeArrowheads="1"/>
            </p:cNvSpPr>
            <p:nvPr/>
          </p:nvSpPr>
          <p:spPr bwMode="auto">
            <a:xfrm>
              <a:off x="1172" y="1646"/>
              <a:ext cx="410" cy="273"/>
            </a:xfrm>
            <a:prstGeom prst="rect">
              <a:avLst/>
            </a:prstGeom>
            <a:noFill/>
            <a:ln w="12700">
              <a:noFill/>
              <a:miter lim="800000"/>
              <a:headEnd/>
              <a:tailEnd/>
            </a:ln>
            <a:effectLst/>
          </p:spPr>
          <p:txBody>
            <a:bodyPr wrap="none" lIns="82724" tIns="40636" rIns="82724" bIns="40636">
              <a:spAutoFit/>
            </a:bodyPr>
            <a:lstStyle/>
            <a:p>
              <a:pPr defTabSz="915004"/>
              <a:r>
                <a:rPr lang="en-US" sz="2500" b="1" dirty="0">
                  <a:latin typeface="Arial" pitchFamily="34" charset="0"/>
                </a:rPr>
                <a:t>180</a:t>
              </a:r>
            </a:p>
          </p:txBody>
        </p:sp>
        <p:sp>
          <p:nvSpPr>
            <p:cNvPr id="231459" name="Rectangle 35"/>
            <p:cNvSpPr>
              <a:spLocks noChangeArrowheads="1"/>
            </p:cNvSpPr>
            <p:nvPr/>
          </p:nvSpPr>
          <p:spPr bwMode="auto">
            <a:xfrm>
              <a:off x="3265" y="1646"/>
              <a:ext cx="1348" cy="273"/>
            </a:xfrm>
            <a:prstGeom prst="rect">
              <a:avLst/>
            </a:prstGeom>
            <a:noFill/>
            <a:ln w="12700">
              <a:noFill/>
              <a:miter lim="800000"/>
              <a:headEnd/>
              <a:tailEnd/>
            </a:ln>
            <a:effectLst/>
          </p:spPr>
          <p:txBody>
            <a:bodyPr wrap="none" lIns="82724" tIns="40636" rIns="82724" bIns="40636">
              <a:spAutoFit/>
            </a:bodyPr>
            <a:lstStyle/>
            <a:p>
              <a:pPr defTabSz="915004"/>
              <a:r>
                <a:rPr lang="en-US" sz="2500" b="1" dirty="0">
                  <a:latin typeface="Arial" pitchFamily="34" charset="0"/>
                </a:rPr>
                <a:t>175.00 (Given)</a:t>
              </a:r>
            </a:p>
          </p:txBody>
        </p:sp>
        <p:sp>
          <p:nvSpPr>
            <p:cNvPr id="231468" name="Rectangle 44"/>
            <p:cNvSpPr>
              <a:spLocks noChangeArrowheads="1"/>
            </p:cNvSpPr>
            <p:nvPr/>
          </p:nvSpPr>
          <p:spPr bwMode="auto">
            <a:xfrm>
              <a:off x="1172" y="1947"/>
              <a:ext cx="410" cy="273"/>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CC0099"/>
                  </a:solidFill>
                  <a:effectLst>
                    <a:outerShdw blurRad="38100" dist="38100" dir="2700000" algn="tl">
                      <a:srgbClr val="000000"/>
                    </a:outerShdw>
                  </a:effectLst>
                  <a:latin typeface="Arial" pitchFamily="34" charset="0"/>
                </a:rPr>
                <a:t>168</a:t>
              </a:r>
              <a:endParaRPr lang="en-US" sz="2500" b="1" dirty="0">
                <a:solidFill>
                  <a:srgbClr val="FF00FF"/>
                </a:solidFill>
                <a:effectLst>
                  <a:outerShdw blurRad="38100" dist="38100" dir="2700000" algn="tl">
                    <a:srgbClr val="000000"/>
                  </a:outerShdw>
                </a:effectLst>
                <a:latin typeface="Arial" pitchFamily="34" charset="0"/>
              </a:endParaRPr>
            </a:p>
          </p:txBody>
        </p:sp>
        <p:sp>
          <p:nvSpPr>
            <p:cNvPr id="231469" name="Rectangle 45"/>
            <p:cNvSpPr>
              <a:spLocks noChangeArrowheads="1"/>
            </p:cNvSpPr>
            <p:nvPr/>
          </p:nvSpPr>
          <p:spPr bwMode="auto">
            <a:xfrm>
              <a:off x="1714" y="1947"/>
              <a:ext cx="3051" cy="273"/>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175.00 + .10(180 - 175.00) = 175.50</a:t>
              </a:r>
            </a:p>
          </p:txBody>
        </p:sp>
        <p:sp>
          <p:nvSpPr>
            <p:cNvPr id="231478" name="Rectangle 54"/>
            <p:cNvSpPr>
              <a:spLocks noChangeArrowheads="1"/>
            </p:cNvSpPr>
            <p:nvPr/>
          </p:nvSpPr>
          <p:spPr bwMode="auto">
            <a:xfrm>
              <a:off x="1172" y="2249"/>
              <a:ext cx="20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a:t>
              </a:r>
            </a:p>
          </p:txBody>
        </p:sp>
        <p:sp>
          <p:nvSpPr>
            <p:cNvPr id="231479" name="Rectangle 55"/>
            <p:cNvSpPr>
              <a:spLocks noChangeArrowheads="1"/>
            </p:cNvSpPr>
            <p:nvPr/>
          </p:nvSpPr>
          <p:spPr bwMode="auto">
            <a:xfrm>
              <a:off x="1714" y="2249"/>
              <a:ext cx="301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175.50 +</a:t>
              </a:r>
              <a:r>
                <a:rPr lang="en-US" sz="2500" b="1" dirty="0">
                  <a:solidFill>
                    <a:srgbClr val="FFFFFF"/>
                  </a:solidFill>
                  <a:effectLst>
                    <a:outerShdw blurRad="38100" dist="38100" dir="2700000" algn="tl">
                      <a:srgbClr val="000000"/>
                    </a:outerShdw>
                  </a:effectLst>
                  <a:latin typeface="Arial" pitchFamily="34" charset="0"/>
                </a:rPr>
                <a:t> </a:t>
              </a:r>
              <a:r>
                <a:rPr lang="en-US" sz="2500" b="1" dirty="0">
                  <a:solidFill>
                    <a:srgbClr val="FF9933"/>
                  </a:solidFill>
                  <a:effectLst>
                    <a:outerShdw blurRad="38100" dist="38100" dir="2700000" algn="tl">
                      <a:srgbClr val="000000"/>
                    </a:outerShdw>
                  </a:effectLst>
                  <a:latin typeface="Arial" pitchFamily="34" charset="0"/>
                </a:rPr>
                <a:t>.10</a:t>
              </a:r>
              <a:r>
                <a:rPr lang="en-US" sz="2500" b="1" dirty="0">
                  <a:effectLst>
                    <a:outerShdw blurRad="38100" dist="38100" dir="2700000" algn="tl">
                      <a:srgbClr val="FFFFFF"/>
                    </a:outerShdw>
                  </a:effectLst>
                  <a:latin typeface="Arial" pitchFamily="34" charset="0"/>
                </a:rPr>
                <a:t>(</a:t>
              </a:r>
              <a:r>
                <a:rPr lang="en-US" sz="2500" b="1" dirty="0">
                  <a:solidFill>
                    <a:srgbClr val="CC0099"/>
                  </a:solidFill>
                  <a:effectLst>
                    <a:outerShdw blurRad="38100" dist="38100" dir="2700000" algn="tl">
                      <a:srgbClr val="000000"/>
                    </a:outerShdw>
                  </a:effectLst>
                  <a:latin typeface="Arial" pitchFamily="34" charset="0"/>
                </a:rPr>
                <a:t>168 </a:t>
              </a:r>
              <a:r>
                <a:rPr lang="en-US" sz="2500" b="1" dirty="0">
                  <a:effectLst>
                    <a:outerShdw blurRad="38100" dist="38100" dir="2700000" algn="tl">
                      <a:srgbClr val="FFFFFF"/>
                    </a:outerShdw>
                  </a:effectLst>
                  <a:latin typeface="Arial" pitchFamily="34" charset="0"/>
                </a:rPr>
                <a:t>- 175.50) = 174.75</a:t>
              </a:r>
              <a:endParaRPr lang="en-US" sz="2500" b="1" dirty="0">
                <a:solidFill>
                  <a:schemeClr val="tx2"/>
                </a:solidFill>
                <a:effectLst>
                  <a:outerShdw blurRad="38100" dist="38100" dir="2700000" algn="tl">
                    <a:srgbClr val="000000"/>
                  </a:outerShdw>
                </a:effectLst>
                <a:latin typeface="Arial" pitchFamily="34" charset="0"/>
              </a:endParaRPr>
            </a:p>
          </p:txBody>
        </p:sp>
        <p:sp>
          <p:nvSpPr>
            <p:cNvPr id="231488" name="Rectangle 64"/>
            <p:cNvSpPr>
              <a:spLocks noChangeArrowheads="1"/>
            </p:cNvSpPr>
            <p:nvPr/>
          </p:nvSpPr>
          <p:spPr bwMode="auto">
            <a:xfrm>
              <a:off x="1172" y="2551"/>
              <a:ext cx="20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a:t>
              </a:r>
            </a:p>
          </p:txBody>
        </p:sp>
        <p:sp>
          <p:nvSpPr>
            <p:cNvPr id="231497" name="Rectangle 73"/>
            <p:cNvSpPr>
              <a:spLocks noChangeArrowheads="1"/>
            </p:cNvSpPr>
            <p:nvPr/>
          </p:nvSpPr>
          <p:spPr bwMode="auto">
            <a:xfrm>
              <a:off x="1172" y="2853"/>
              <a:ext cx="20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a:t>
              </a:r>
            </a:p>
          </p:txBody>
        </p:sp>
        <p:sp>
          <p:nvSpPr>
            <p:cNvPr id="231506" name="Rectangle 82"/>
            <p:cNvSpPr>
              <a:spLocks noChangeArrowheads="1"/>
            </p:cNvSpPr>
            <p:nvPr/>
          </p:nvSpPr>
          <p:spPr bwMode="auto">
            <a:xfrm>
              <a:off x="1198" y="3155"/>
              <a:ext cx="20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a:t>
              </a:r>
            </a:p>
          </p:txBody>
        </p:sp>
        <p:sp>
          <p:nvSpPr>
            <p:cNvPr id="231510" name="Rectangle 86"/>
            <p:cNvSpPr>
              <a:spLocks noChangeArrowheads="1"/>
            </p:cNvSpPr>
            <p:nvPr/>
          </p:nvSpPr>
          <p:spPr bwMode="auto">
            <a:xfrm>
              <a:off x="380" y="1219"/>
              <a:ext cx="650"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FFFFFF"/>
                  </a:solidFill>
                  <a:effectLst>
                    <a:outerShdw blurRad="38100" dist="38100" dir="2700000" algn="tl">
                      <a:srgbClr val="000000"/>
                    </a:outerShdw>
                  </a:effectLst>
                </a:rPr>
                <a:t>Month</a:t>
              </a:r>
              <a:endParaRPr lang="en-US" sz="2500" b="1" dirty="0">
                <a:solidFill>
                  <a:srgbClr val="FFFFFF"/>
                </a:solidFill>
                <a:effectLst>
                  <a:outerShdw blurRad="38100" dist="38100" dir="2700000" algn="tl">
                    <a:srgbClr val="000000"/>
                  </a:outerShdw>
                </a:effectLst>
                <a:latin typeface="Arial" pitchFamily="34" charset="0"/>
              </a:endParaRPr>
            </a:p>
          </p:txBody>
        </p:sp>
        <p:sp>
          <p:nvSpPr>
            <p:cNvPr id="231511" name="Line 87"/>
            <p:cNvSpPr>
              <a:spLocks noChangeShapeType="1"/>
            </p:cNvSpPr>
            <p:nvPr/>
          </p:nvSpPr>
          <p:spPr bwMode="auto">
            <a:xfrm>
              <a:off x="1018" y="1610"/>
              <a:ext cx="0" cy="1816"/>
            </a:xfrm>
            <a:prstGeom prst="line">
              <a:avLst/>
            </a:prstGeom>
            <a:noFill/>
            <a:ln w="9525">
              <a:solidFill>
                <a:schemeClr val="tx1"/>
              </a:solidFill>
              <a:round/>
              <a:headEnd/>
              <a:tailEnd/>
            </a:ln>
            <a:effectLst/>
          </p:spPr>
          <p:txBody>
            <a:bodyPr wrap="none" anchor="ctr"/>
            <a:lstStyle/>
            <a:p>
              <a:endParaRPr lang="en-US"/>
            </a:p>
          </p:txBody>
        </p:sp>
        <p:sp>
          <p:nvSpPr>
            <p:cNvPr id="231512" name="Line 88"/>
            <p:cNvSpPr>
              <a:spLocks noChangeShapeType="1"/>
            </p:cNvSpPr>
            <p:nvPr/>
          </p:nvSpPr>
          <p:spPr bwMode="auto">
            <a:xfrm>
              <a:off x="1721" y="1607"/>
              <a:ext cx="0" cy="1816"/>
            </a:xfrm>
            <a:prstGeom prst="line">
              <a:avLst/>
            </a:prstGeom>
            <a:noFill/>
            <a:ln w="9525">
              <a:solidFill>
                <a:schemeClr val="tx1"/>
              </a:solidFill>
              <a:round/>
              <a:headEnd/>
              <a:tailEnd/>
            </a:ln>
            <a:effectLst/>
          </p:spPr>
          <p:txBody>
            <a:bodyPr wrap="none" anchor="ctr"/>
            <a:lstStyle/>
            <a:p>
              <a:endParaRPr lang="en-US"/>
            </a:p>
          </p:txBody>
        </p:sp>
        <p:sp>
          <p:nvSpPr>
            <p:cNvPr id="231514" name="Line 90"/>
            <p:cNvSpPr>
              <a:spLocks noChangeShapeType="1"/>
            </p:cNvSpPr>
            <p:nvPr/>
          </p:nvSpPr>
          <p:spPr bwMode="auto">
            <a:xfrm flipV="1">
              <a:off x="529" y="2830"/>
              <a:ext cx="4231" cy="0"/>
            </a:xfrm>
            <a:prstGeom prst="line">
              <a:avLst/>
            </a:prstGeom>
            <a:noFill/>
            <a:ln w="9525">
              <a:solidFill>
                <a:schemeClr val="tx1"/>
              </a:solidFill>
              <a:round/>
              <a:headEnd/>
              <a:tailEnd/>
            </a:ln>
            <a:effectLst/>
          </p:spPr>
          <p:txBody>
            <a:bodyPr wrap="none" anchor="ctr"/>
            <a:lstStyle/>
            <a:p>
              <a:endParaRPr lang="en-US"/>
            </a:p>
          </p:txBody>
        </p:sp>
        <p:sp>
          <p:nvSpPr>
            <p:cNvPr id="231515" name="Line 91"/>
            <p:cNvSpPr>
              <a:spLocks noChangeShapeType="1"/>
            </p:cNvSpPr>
            <p:nvPr/>
          </p:nvSpPr>
          <p:spPr bwMode="auto">
            <a:xfrm flipV="1">
              <a:off x="534" y="2526"/>
              <a:ext cx="4230" cy="6"/>
            </a:xfrm>
            <a:prstGeom prst="line">
              <a:avLst/>
            </a:prstGeom>
            <a:noFill/>
            <a:ln w="9525">
              <a:solidFill>
                <a:schemeClr val="tx1"/>
              </a:solidFill>
              <a:round/>
              <a:headEnd/>
              <a:tailEnd/>
            </a:ln>
            <a:effectLst/>
          </p:spPr>
          <p:txBody>
            <a:bodyPr wrap="none" anchor="ctr"/>
            <a:lstStyle/>
            <a:p>
              <a:endParaRPr lang="en-US"/>
            </a:p>
          </p:txBody>
        </p:sp>
        <p:sp>
          <p:nvSpPr>
            <p:cNvPr id="231516" name="Line 92"/>
            <p:cNvSpPr>
              <a:spLocks noChangeShapeType="1"/>
            </p:cNvSpPr>
            <p:nvPr/>
          </p:nvSpPr>
          <p:spPr bwMode="auto">
            <a:xfrm flipV="1">
              <a:off x="524" y="2217"/>
              <a:ext cx="4238" cy="0"/>
            </a:xfrm>
            <a:prstGeom prst="line">
              <a:avLst/>
            </a:prstGeom>
            <a:noFill/>
            <a:ln w="9525">
              <a:solidFill>
                <a:schemeClr val="tx1"/>
              </a:solidFill>
              <a:round/>
              <a:headEnd/>
              <a:tailEnd/>
            </a:ln>
            <a:effectLst/>
          </p:spPr>
          <p:txBody>
            <a:bodyPr wrap="none" anchor="ctr"/>
            <a:lstStyle/>
            <a:p>
              <a:endParaRPr lang="en-US"/>
            </a:p>
          </p:txBody>
        </p:sp>
        <p:sp>
          <p:nvSpPr>
            <p:cNvPr id="231517" name="Line 93"/>
            <p:cNvSpPr>
              <a:spLocks noChangeShapeType="1"/>
            </p:cNvSpPr>
            <p:nvPr/>
          </p:nvSpPr>
          <p:spPr bwMode="auto">
            <a:xfrm flipV="1">
              <a:off x="513" y="1918"/>
              <a:ext cx="4238" cy="7"/>
            </a:xfrm>
            <a:prstGeom prst="line">
              <a:avLst/>
            </a:prstGeom>
            <a:noFill/>
            <a:ln w="9525">
              <a:solidFill>
                <a:schemeClr val="tx1"/>
              </a:solidFill>
              <a:round/>
              <a:headEnd/>
              <a:tailEnd/>
            </a:ln>
            <a:effectLst/>
          </p:spPr>
          <p:txBody>
            <a:bodyPr wrap="none" anchor="ctr"/>
            <a:lstStyle/>
            <a:p>
              <a:endParaRPr lang="en-US"/>
            </a:p>
          </p:txBody>
        </p:sp>
        <p:sp>
          <p:nvSpPr>
            <p:cNvPr id="231518" name="Rectangle 94"/>
            <p:cNvSpPr>
              <a:spLocks noChangeArrowheads="1"/>
            </p:cNvSpPr>
            <p:nvPr/>
          </p:nvSpPr>
          <p:spPr bwMode="auto">
            <a:xfrm>
              <a:off x="593" y="1646"/>
              <a:ext cx="19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6</a:t>
              </a:r>
            </a:p>
          </p:txBody>
        </p:sp>
        <p:sp>
          <p:nvSpPr>
            <p:cNvPr id="231519" name="Rectangle 95"/>
            <p:cNvSpPr>
              <a:spLocks noChangeArrowheads="1"/>
            </p:cNvSpPr>
            <p:nvPr/>
          </p:nvSpPr>
          <p:spPr bwMode="auto">
            <a:xfrm>
              <a:off x="593" y="1947"/>
              <a:ext cx="19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7</a:t>
              </a:r>
            </a:p>
          </p:txBody>
        </p:sp>
        <p:sp>
          <p:nvSpPr>
            <p:cNvPr id="231520" name="Rectangle 96"/>
            <p:cNvSpPr>
              <a:spLocks noChangeArrowheads="1"/>
            </p:cNvSpPr>
            <p:nvPr/>
          </p:nvSpPr>
          <p:spPr bwMode="auto">
            <a:xfrm>
              <a:off x="593" y="2249"/>
              <a:ext cx="19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8</a:t>
              </a:r>
            </a:p>
          </p:txBody>
        </p:sp>
        <p:sp>
          <p:nvSpPr>
            <p:cNvPr id="231521" name="Rectangle 97"/>
            <p:cNvSpPr>
              <a:spLocks noChangeArrowheads="1"/>
            </p:cNvSpPr>
            <p:nvPr/>
          </p:nvSpPr>
          <p:spPr bwMode="auto">
            <a:xfrm>
              <a:off x="593" y="2551"/>
              <a:ext cx="19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9</a:t>
              </a:r>
            </a:p>
          </p:txBody>
        </p:sp>
        <p:sp>
          <p:nvSpPr>
            <p:cNvPr id="231522" name="Rectangle 98"/>
            <p:cNvSpPr>
              <a:spLocks noChangeArrowheads="1"/>
            </p:cNvSpPr>
            <p:nvPr/>
          </p:nvSpPr>
          <p:spPr bwMode="auto">
            <a:xfrm>
              <a:off x="518" y="2853"/>
              <a:ext cx="308" cy="273"/>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10</a:t>
              </a:r>
            </a:p>
          </p:txBody>
        </p:sp>
        <p:sp>
          <p:nvSpPr>
            <p:cNvPr id="231523" name="Rectangle 99"/>
            <p:cNvSpPr>
              <a:spLocks noChangeArrowheads="1"/>
            </p:cNvSpPr>
            <p:nvPr/>
          </p:nvSpPr>
          <p:spPr bwMode="auto">
            <a:xfrm>
              <a:off x="518" y="3155"/>
              <a:ext cx="28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11</a:t>
              </a:r>
            </a:p>
          </p:txBody>
        </p:sp>
      </p:grpSp>
      <p:sp>
        <p:nvSpPr>
          <p:cNvPr id="51" name="Title 50"/>
          <p:cNvSpPr>
            <a:spLocks noGrp="1"/>
          </p:cNvSpPr>
          <p:nvPr>
            <p:ph type="title"/>
          </p:nvPr>
        </p:nvSpPr>
        <p:spPr>
          <a:xfrm>
            <a:off x="990600" y="0"/>
            <a:ext cx="7771694" cy="1143000"/>
          </a:xfrm>
        </p:spPr>
        <p:txBody>
          <a:bodyPr/>
          <a:lstStyle/>
          <a:p>
            <a:r>
              <a:rPr lang="en-US" sz="4000" dirty="0" smtClean="0">
                <a:latin typeface="Cambria" pitchFamily="18" charset="0"/>
              </a:rPr>
              <a:t>Exponential Smoothing – Month 8</a:t>
            </a:r>
            <a:endParaRPr lang="en-US" dirty="0"/>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3"/>
          <p:cNvSpPr>
            <a:spLocks noGrp="1"/>
          </p:cNvSpPr>
          <p:nvPr>
            <p:ph type="sldNum" sz="quarter" idx="10"/>
          </p:nvPr>
        </p:nvSpPr>
        <p:spPr/>
        <p:txBody>
          <a:bodyPr/>
          <a:lstStyle/>
          <a:p>
            <a:r>
              <a:rPr lang="en-US" dirty="0"/>
              <a:t>4-</a:t>
            </a:r>
            <a:fld id="{7023918A-21AD-4F77-ADCC-44DFC07DE280}" type="slidenum">
              <a:rPr lang="en-US"/>
              <a:pPr/>
              <a:t>39</a:t>
            </a:fld>
            <a:endParaRPr lang="en-US" sz="1400" dirty="0"/>
          </a:p>
        </p:txBody>
      </p:sp>
      <p:sp>
        <p:nvSpPr>
          <p:cNvPr id="237654" name="Rectangle 86"/>
          <p:cNvSpPr>
            <a:spLocks noGrp="1" noChangeArrowheads="1"/>
          </p:cNvSpPr>
          <p:nvPr>
            <p:ph type="title"/>
          </p:nvPr>
        </p:nvSpPr>
        <p:spPr>
          <a:xfrm>
            <a:off x="1219200" y="381000"/>
            <a:ext cx="7771694" cy="1143000"/>
          </a:xfrm>
        </p:spPr>
        <p:txBody>
          <a:bodyPr>
            <a:normAutofit/>
          </a:bodyPr>
          <a:lstStyle/>
          <a:p>
            <a:pPr algn="ctr"/>
            <a:r>
              <a:rPr lang="en-US" sz="4000" dirty="0">
                <a:latin typeface="Cambria" pitchFamily="18" charset="0"/>
              </a:rPr>
              <a:t>Exponential Smoothing Solution</a:t>
            </a:r>
          </a:p>
        </p:txBody>
      </p:sp>
      <p:sp>
        <p:nvSpPr>
          <p:cNvPr id="237665" name="Line 97"/>
          <p:cNvSpPr>
            <a:spLocks noChangeShapeType="1"/>
          </p:cNvSpPr>
          <p:nvPr/>
        </p:nvSpPr>
        <p:spPr bwMode="auto">
          <a:xfrm>
            <a:off x="938390" y="5386729"/>
            <a:ext cx="7448903" cy="1700"/>
          </a:xfrm>
          <a:prstGeom prst="line">
            <a:avLst/>
          </a:prstGeom>
          <a:noFill/>
          <a:ln w="9525">
            <a:solidFill>
              <a:schemeClr val="tx1"/>
            </a:solidFill>
            <a:round/>
            <a:headEnd/>
            <a:tailEnd/>
          </a:ln>
          <a:effectLst/>
        </p:spPr>
        <p:txBody>
          <a:bodyPr wrap="none" lIns="100008" tIns="50004" rIns="100008" bIns="50004" anchor="ctr"/>
          <a:lstStyle/>
          <a:p>
            <a:endParaRPr lang="en-US"/>
          </a:p>
        </p:txBody>
      </p:sp>
      <p:grpSp>
        <p:nvGrpSpPr>
          <p:cNvPr id="2" name="Group 103"/>
          <p:cNvGrpSpPr>
            <a:grpSpLocks/>
          </p:cNvGrpSpPr>
          <p:nvPr/>
        </p:nvGrpSpPr>
        <p:grpSpPr bwMode="auto">
          <a:xfrm>
            <a:off x="684390" y="1901599"/>
            <a:ext cx="7729361" cy="4000501"/>
            <a:chOff x="388" y="1118"/>
            <a:chExt cx="4382" cy="2352"/>
          </a:xfrm>
        </p:grpSpPr>
        <p:sp>
          <p:nvSpPr>
            <p:cNvPr id="237570" name="Rectangle 2"/>
            <p:cNvSpPr>
              <a:spLocks noChangeArrowheads="1"/>
            </p:cNvSpPr>
            <p:nvPr/>
          </p:nvSpPr>
          <p:spPr bwMode="auto">
            <a:xfrm>
              <a:off x="398" y="1118"/>
              <a:ext cx="4367" cy="547"/>
            </a:xfrm>
            <a:prstGeom prst="rect">
              <a:avLst/>
            </a:prstGeom>
            <a:solidFill>
              <a:schemeClr val="accent1"/>
            </a:solidFill>
            <a:ln w="12700">
              <a:noFill/>
              <a:miter lim="800000"/>
              <a:headEnd/>
              <a:tailEnd/>
            </a:ln>
            <a:effectLst/>
          </p:spPr>
          <p:txBody>
            <a:bodyPr wrap="none" anchor="ctr"/>
            <a:lstStyle/>
            <a:p>
              <a:endParaRPr lang="en-US"/>
            </a:p>
          </p:txBody>
        </p:sp>
        <p:sp>
          <p:nvSpPr>
            <p:cNvPr id="237572" name="Rectangle 4"/>
            <p:cNvSpPr>
              <a:spLocks noChangeArrowheads="1"/>
            </p:cNvSpPr>
            <p:nvPr/>
          </p:nvSpPr>
          <p:spPr bwMode="auto">
            <a:xfrm>
              <a:off x="1014" y="1149"/>
              <a:ext cx="9" cy="493"/>
            </a:xfrm>
            <a:prstGeom prst="rect">
              <a:avLst/>
            </a:prstGeom>
            <a:noFill/>
            <a:ln w="12700">
              <a:noFill/>
              <a:miter lim="800000"/>
              <a:headEnd/>
              <a:tailEnd/>
            </a:ln>
            <a:effectLst/>
          </p:spPr>
          <p:txBody>
            <a:bodyPr wrap="none" anchor="ctr"/>
            <a:lstStyle/>
            <a:p>
              <a:endParaRPr lang="en-US"/>
            </a:p>
          </p:txBody>
        </p:sp>
        <p:sp>
          <p:nvSpPr>
            <p:cNvPr id="237573" name="Rectangle 5"/>
            <p:cNvSpPr>
              <a:spLocks noChangeArrowheads="1"/>
            </p:cNvSpPr>
            <p:nvPr/>
          </p:nvSpPr>
          <p:spPr bwMode="auto">
            <a:xfrm>
              <a:off x="1723" y="1149"/>
              <a:ext cx="9" cy="493"/>
            </a:xfrm>
            <a:prstGeom prst="rect">
              <a:avLst/>
            </a:prstGeom>
            <a:noFill/>
            <a:ln w="12700">
              <a:noFill/>
              <a:miter lim="800000"/>
              <a:headEnd/>
              <a:tailEnd/>
            </a:ln>
            <a:effectLst/>
          </p:spPr>
          <p:txBody>
            <a:bodyPr wrap="none" anchor="ctr"/>
            <a:lstStyle/>
            <a:p>
              <a:endParaRPr lang="en-US"/>
            </a:p>
          </p:txBody>
        </p:sp>
        <p:sp>
          <p:nvSpPr>
            <p:cNvPr id="237574" name="Rectangle 6"/>
            <p:cNvSpPr>
              <a:spLocks noChangeArrowheads="1"/>
            </p:cNvSpPr>
            <p:nvPr/>
          </p:nvSpPr>
          <p:spPr bwMode="auto">
            <a:xfrm>
              <a:off x="523" y="1149"/>
              <a:ext cx="486" cy="421"/>
            </a:xfrm>
            <a:prstGeom prst="rect">
              <a:avLst/>
            </a:prstGeom>
            <a:noFill/>
            <a:ln w="12700">
              <a:noFill/>
              <a:miter lim="800000"/>
              <a:headEnd/>
              <a:tailEnd/>
            </a:ln>
            <a:effectLst/>
          </p:spPr>
          <p:txBody>
            <a:bodyPr wrap="none" anchor="ctr"/>
            <a:lstStyle/>
            <a:p>
              <a:endParaRPr lang="en-US"/>
            </a:p>
          </p:txBody>
        </p:sp>
        <p:sp>
          <p:nvSpPr>
            <p:cNvPr id="237576" name="Rectangle 8"/>
            <p:cNvSpPr>
              <a:spLocks noChangeArrowheads="1"/>
            </p:cNvSpPr>
            <p:nvPr/>
          </p:nvSpPr>
          <p:spPr bwMode="auto">
            <a:xfrm>
              <a:off x="523" y="1576"/>
              <a:ext cx="486" cy="66"/>
            </a:xfrm>
            <a:prstGeom prst="rect">
              <a:avLst/>
            </a:prstGeom>
            <a:noFill/>
            <a:ln w="12700">
              <a:noFill/>
              <a:miter lim="800000"/>
              <a:headEnd/>
              <a:tailEnd/>
            </a:ln>
            <a:effectLst/>
          </p:spPr>
          <p:txBody>
            <a:bodyPr wrap="none" anchor="ctr"/>
            <a:lstStyle/>
            <a:p>
              <a:endParaRPr lang="en-US"/>
            </a:p>
          </p:txBody>
        </p:sp>
        <p:sp>
          <p:nvSpPr>
            <p:cNvPr id="237577" name="Rectangle 9"/>
            <p:cNvSpPr>
              <a:spLocks noChangeArrowheads="1"/>
            </p:cNvSpPr>
            <p:nvPr/>
          </p:nvSpPr>
          <p:spPr bwMode="auto">
            <a:xfrm>
              <a:off x="1029" y="1149"/>
              <a:ext cx="688" cy="421"/>
            </a:xfrm>
            <a:prstGeom prst="rect">
              <a:avLst/>
            </a:prstGeom>
            <a:noFill/>
            <a:ln w="12700">
              <a:noFill/>
              <a:miter lim="800000"/>
              <a:headEnd/>
              <a:tailEnd/>
            </a:ln>
            <a:effectLst/>
          </p:spPr>
          <p:txBody>
            <a:bodyPr wrap="none" anchor="ctr"/>
            <a:lstStyle/>
            <a:p>
              <a:endParaRPr lang="en-US"/>
            </a:p>
          </p:txBody>
        </p:sp>
        <p:sp>
          <p:nvSpPr>
            <p:cNvPr id="237578" name="Rectangle 10"/>
            <p:cNvSpPr>
              <a:spLocks noChangeArrowheads="1"/>
            </p:cNvSpPr>
            <p:nvPr/>
          </p:nvSpPr>
          <p:spPr bwMode="auto">
            <a:xfrm>
              <a:off x="1048" y="1260"/>
              <a:ext cx="653"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FFFFFF"/>
                  </a:solidFill>
                </a:rPr>
                <a:t>Actual</a:t>
              </a:r>
            </a:p>
          </p:txBody>
        </p:sp>
        <p:sp>
          <p:nvSpPr>
            <p:cNvPr id="237579" name="Rectangle 11"/>
            <p:cNvSpPr>
              <a:spLocks noChangeArrowheads="1"/>
            </p:cNvSpPr>
            <p:nvPr/>
          </p:nvSpPr>
          <p:spPr bwMode="auto">
            <a:xfrm>
              <a:off x="1029" y="1576"/>
              <a:ext cx="688" cy="66"/>
            </a:xfrm>
            <a:prstGeom prst="rect">
              <a:avLst/>
            </a:prstGeom>
            <a:noFill/>
            <a:ln w="12700">
              <a:noFill/>
              <a:miter lim="800000"/>
              <a:headEnd/>
              <a:tailEnd/>
            </a:ln>
            <a:effectLst/>
          </p:spPr>
          <p:txBody>
            <a:bodyPr wrap="none" anchor="ctr"/>
            <a:lstStyle/>
            <a:p>
              <a:endParaRPr lang="en-US"/>
            </a:p>
          </p:txBody>
        </p:sp>
        <p:sp>
          <p:nvSpPr>
            <p:cNvPr id="237580" name="Rectangle 12"/>
            <p:cNvSpPr>
              <a:spLocks noChangeArrowheads="1"/>
            </p:cNvSpPr>
            <p:nvPr/>
          </p:nvSpPr>
          <p:spPr bwMode="auto">
            <a:xfrm>
              <a:off x="1736" y="1149"/>
              <a:ext cx="3034" cy="219"/>
            </a:xfrm>
            <a:prstGeom prst="rect">
              <a:avLst/>
            </a:prstGeom>
            <a:noFill/>
            <a:ln w="12700">
              <a:noFill/>
              <a:miter lim="800000"/>
              <a:headEnd/>
              <a:tailEnd/>
            </a:ln>
            <a:effectLst/>
          </p:spPr>
          <p:txBody>
            <a:bodyPr wrap="none" anchor="ctr"/>
            <a:lstStyle/>
            <a:p>
              <a:endParaRPr lang="en-US"/>
            </a:p>
          </p:txBody>
        </p:sp>
        <p:sp>
          <p:nvSpPr>
            <p:cNvPr id="237581" name="Rectangle 13"/>
            <p:cNvSpPr>
              <a:spLocks noChangeArrowheads="1"/>
            </p:cNvSpPr>
            <p:nvPr/>
          </p:nvSpPr>
          <p:spPr bwMode="auto">
            <a:xfrm>
              <a:off x="2694" y="1138"/>
              <a:ext cx="905"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FFFFFF"/>
                  </a:solidFill>
                </a:rPr>
                <a:t>Forecast, </a:t>
              </a:r>
            </a:p>
          </p:txBody>
        </p:sp>
        <p:sp>
          <p:nvSpPr>
            <p:cNvPr id="237582" name="Rectangle 14"/>
            <p:cNvSpPr>
              <a:spLocks noChangeArrowheads="1"/>
            </p:cNvSpPr>
            <p:nvPr/>
          </p:nvSpPr>
          <p:spPr bwMode="auto">
            <a:xfrm>
              <a:off x="3560" y="1138"/>
              <a:ext cx="184" cy="274"/>
            </a:xfrm>
            <a:prstGeom prst="rect">
              <a:avLst/>
            </a:prstGeom>
            <a:noFill/>
            <a:ln w="12700">
              <a:noFill/>
              <a:miter lim="800000"/>
              <a:headEnd/>
              <a:tailEnd/>
            </a:ln>
            <a:effectLst/>
          </p:spPr>
          <p:txBody>
            <a:bodyPr wrap="none" lIns="82724" tIns="40636" rIns="82724" bIns="40636">
              <a:spAutoFit/>
            </a:bodyPr>
            <a:lstStyle/>
            <a:p>
              <a:pPr defTabSz="915004"/>
              <a:r>
                <a:rPr lang="en-US" sz="2500" b="1" i="1" dirty="0">
                  <a:solidFill>
                    <a:srgbClr val="FFFFFF"/>
                  </a:solidFill>
                </a:rPr>
                <a:t>F</a:t>
              </a:r>
            </a:p>
          </p:txBody>
        </p:sp>
        <p:sp>
          <p:nvSpPr>
            <p:cNvPr id="237583" name="Rectangle 15"/>
            <p:cNvSpPr>
              <a:spLocks noChangeArrowheads="1"/>
            </p:cNvSpPr>
            <p:nvPr/>
          </p:nvSpPr>
          <p:spPr bwMode="auto">
            <a:xfrm>
              <a:off x="3670" y="1225"/>
              <a:ext cx="137" cy="196"/>
            </a:xfrm>
            <a:prstGeom prst="rect">
              <a:avLst/>
            </a:prstGeom>
            <a:noFill/>
            <a:ln w="12700">
              <a:noFill/>
              <a:miter lim="800000"/>
              <a:headEnd/>
              <a:tailEnd/>
            </a:ln>
            <a:effectLst/>
          </p:spPr>
          <p:txBody>
            <a:bodyPr wrap="none" lIns="82724" tIns="40636" rIns="82724" bIns="40636">
              <a:spAutoFit/>
            </a:bodyPr>
            <a:lstStyle/>
            <a:p>
              <a:pPr defTabSz="915004"/>
              <a:r>
                <a:rPr lang="en-US" sz="1600" b="1" i="1" dirty="0">
                  <a:solidFill>
                    <a:srgbClr val="FFFFFF"/>
                  </a:solidFill>
                </a:rPr>
                <a:t>t</a:t>
              </a:r>
            </a:p>
          </p:txBody>
        </p:sp>
        <p:sp>
          <p:nvSpPr>
            <p:cNvPr id="237584" name="Rectangle 16"/>
            <p:cNvSpPr>
              <a:spLocks noChangeArrowheads="1"/>
            </p:cNvSpPr>
            <p:nvPr/>
          </p:nvSpPr>
          <p:spPr bwMode="auto">
            <a:xfrm>
              <a:off x="3709" y="1305"/>
              <a:ext cx="104" cy="54"/>
            </a:xfrm>
            <a:prstGeom prst="rect">
              <a:avLst/>
            </a:prstGeom>
            <a:noFill/>
            <a:ln w="12700">
              <a:noFill/>
              <a:miter lim="800000"/>
              <a:headEnd/>
              <a:tailEnd/>
            </a:ln>
            <a:effectLst/>
          </p:spPr>
          <p:txBody>
            <a:bodyPr wrap="none" anchor="ctr"/>
            <a:lstStyle/>
            <a:p>
              <a:endParaRPr lang="en-US"/>
            </a:p>
          </p:txBody>
        </p:sp>
        <p:sp>
          <p:nvSpPr>
            <p:cNvPr id="237585" name="Rectangle 17"/>
            <p:cNvSpPr>
              <a:spLocks noChangeArrowheads="1"/>
            </p:cNvSpPr>
            <p:nvPr/>
          </p:nvSpPr>
          <p:spPr bwMode="auto">
            <a:xfrm>
              <a:off x="1736" y="1373"/>
              <a:ext cx="3034" cy="269"/>
            </a:xfrm>
            <a:prstGeom prst="rect">
              <a:avLst/>
            </a:prstGeom>
            <a:noFill/>
            <a:ln w="12700">
              <a:noFill/>
              <a:miter lim="800000"/>
              <a:headEnd/>
              <a:tailEnd/>
            </a:ln>
            <a:effectLst/>
          </p:spPr>
          <p:txBody>
            <a:bodyPr wrap="none" anchor="ctr"/>
            <a:lstStyle/>
            <a:p>
              <a:endParaRPr lang="en-US"/>
            </a:p>
          </p:txBody>
        </p:sp>
        <p:sp>
          <p:nvSpPr>
            <p:cNvPr id="237586" name="Rectangle 18"/>
            <p:cNvSpPr>
              <a:spLocks noChangeArrowheads="1"/>
            </p:cNvSpPr>
            <p:nvPr/>
          </p:nvSpPr>
          <p:spPr bwMode="auto">
            <a:xfrm>
              <a:off x="2902" y="1372"/>
              <a:ext cx="165"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FFFFFF"/>
                  </a:solidFill>
                </a:rPr>
                <a:t>(</a:t>
              </a:r>
            </a:p>
          </p:txBody>
        </p:sp>
        <p:sp>
          <p:nvSpPr>
            <p:cNvPr id="237587" name="Rectangle 19"/>
            <p:cNvSpPr>
              <a:spLocks noChangeArrowheads="1"/>
            </p:cNvSpPr>
            <p:nvPr/>
          </p:nvSpPr>
          <p:spPr bwMode="auto">
            <a:xfrm>
              <a:off x="2963" y="1370"/>
              <a:ext cx="20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FF9933"/>
                  </a:solidFill>
                </a:rPr>
                <a:t>α</a:t>
              </a:r>
              <a:endParaRPr lang="en-US" sz="2500" b="1" dirty="0">
                <a:solidFill>
                  <a:srgbClr val="FFFFFF"/>
                </a:solidFill>
              </a:endParaRPr>
            </a:p>
          </p:txBody>
        </p:sp>
        <p:sp>
          <p:nvSpPr>
            <p:cNvPr id="237588" name="Rectangle 20"/>
            <p:cNvSpPr>
              <a:spLocks noChangeArrowheads="1"/>
            </p:cNvSpPr>
            <p:nvPr/>
          </p:nvSpPr>
          <p:spPr bwMode="auto">
            <a:xfrm>
              <a:off x="3171" y="1372"/>
              <a:ext cx="565"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FFFFFF"/>
                  </a:solidFill>
                </a:rPr>
                <a:t>= </a:t>
              </a:r>
              <a:r>
                <a:rPr lang="en-US" sz="2500" b="1" dirty="0">
                  <a:solidFill>
                    <a:srgbClr val="FF9933"/>
                  </a:solidFill>
                </a:rPr>
                <a:t>.10</a:t>
              </a:r>
              <a:r>
                <a:rPr lang="en-US" sz="2500" b="1" dirty="0">
                  <a:solidFill>
                    <a:srgbClr val="FFFFFF"/>
                  </a:solidFill>
                </a:rPr>
                <a:t>)</a:t>
              </a:r>
            </a:p>
          </p:txBody>
        </p:sp>
        <p:sp>
          <p:nvSpPr>
            <p:cNvPr id="237589" name="Rectangle 21"/>
            <p:cNvSpPr>
              <a:spLocks noChangeArrowheads="1"/>
            </p:cNvSpPr>
            <p:nvPr/>
          </p:nvSpPr>
          <p:spPr bwMode="auto">
            <a:xfrm>
              <a:off x="521" y="1648"/>
              <a:ext cx="488" cy="9"/>
            </a:xfrm>
            <a:prstGeom prst="rect">
              <a:avLst/>
            </a:prstGeom>
            <a:noFill/>
            <a:ln w="12700">
              <a:noFill/>
              <a:miter lim="800000"/>
              <a:headEnd/>
              <a:tailEnd/>
            </a:ln>
            <a:effectLst/>
          </p:spPr>
          <p:txBody>
            <a:bodyPr wrap="none" anchor="ctr"/>
            <a:lstStyle/>
            <a:p>
              <a:endParaRPr lang="en-US"/>
            </a:p>
          </p:txBody>
        </p:sp>
        <p:sp>
          <p:nvSpPr>
            <p:cNvPr id="237590" name="Rectangle 22"/>
            <p:cNvSpPr>
              <a:spLocks noChangeArrowheads="1"/>
            </p:cNvSpPr>
            <p:nvPr/>
          </p:nvSpPr>
          <p:spPr bwMode="auto">
            <a:xfrm>
              <a:off x="521" y="1663"/>
              <a:ext cx="488" cy="9"/>
            </a:xfrm>
            <a:prstGeom prst="rect">
              <a:avLst/>
            </a:prstGeom>
            <a:noFill/>
            <a:ln w="12700">
              <a:noFill/>
              <a:miter lim="800000"/>
              <a:headEnd/>
              <a:tailEnd/>
            </a:ln>
            <a:effectLst/>
          </p:spPr>
          <p:txBody>
            <a:bodyPr wrap="none" anchor="ctr"/>
            <a:lstStyle/>
            <a:p>
              <a:endParaRPr lang="en-US"/>
            </a:p>
          </p:txBody>
        </p:sp>
        <p:sp>
          <p:nvSpPr>
            <p:cNvPr id="237593" name="Rectangle 25"/>
            <p:cNvSpPr>
              <a:spLocks noChangeArrowheads="1"/>
            </p:cNvSpPr>
            <p:nvPr/>
          </p:nvSpPr>
          <p:spPr bwMode="auto">
            <a:xfrm>
              <a:off x="1043" y="1648"/>
              <a:ext cx="674" cy="9"/>
            </a:xfrm>
            <a:prstGeom prst="rect">
              <a:avLst/>
            </a:prstGeom>
            <a:noFill/>
            <a:ln w="12700">
              <a:noFill/>
              <a:miter lim="800000"/>
              <a:headEnd/>
              <a:tailEnd/>
            </a:ln>
            <a:effectLst/>
          </p:spPr>
          <p:txBody>
            <a:bodyPr wrap="none" anchor="ctr"/>
            <a:lstStyle/>
            <a:p>
              <a:endParaRPr lang="en-US"/>
            </a:p>
          </p:txBody>
        </p:sp>
        <p:sp>
          <p:nvSpPr>
            <p:cNvPr id="237594" name="Rectangle 26"/>
            <p:cNvSpPr>
              <a:spLocks noChangeArrowheads="1"/>
            </p:cNvSpPr>
            <p:nvPr/>
          </p:nvSpPr>
          <p:spPr bwMode="auto">
            <a:xfrm>
              <a:off x="1043" y="1663"/>
              <a:ext cx="674" cy="9"/>
            </a:xfrm>
            <a:prstGeom prst="rect">
              <a:avLst/>
            </a:prstGeom>
            <a:noFill/>
            <a:ln w="12700">
              <a:noFill/>
              <a:miter lim="800000"/>
              <a:headEnd/>
              <a:tailEnd/>
            </a:ln>
            <a:effectLst/>
          </p:spPr>
          <p:txBody>
            <a:bodyPr wrap="none" anchor="ctr"/>
            <a:lstStyle/>
            <a:p>
              <a:endParaRPr lang="en-US"/>
            </a:p>
          </p:txBody>
        </p:sp>
        <p:sp>
          <p:nvSpPr>
            <p:cNvPr id="237597" name="Rectangle 29"/>
            <p:cNvSpPr>
              <a:spLocks noChangeArrowheads="1"/>
            </p:cNvSpPr>
            <p:nvPr/>
          </p:nvSpPr>
          <p:spPr bwMode="auto">
            <a:xfrm>
              <a:off x="1751" y="1648"/>
              <a:ext cx="3019" cy="9"/>
            </a:xfrm>
            <a:prstGeom prst="rect">
              <a:avLst/>
            </a:prstGeom>
            <a:noFill/>
            <a:ln w="12700">
              <a:noFill/>
              <a:miter lim="800000"/>
              <a:headEnd/>
              <a:tailEnd/>
            </a:ln>
            <a:effectLst/>
          </p:spPr>
          <p:txBody>
            <a:bodyPr wrap="none" anchor="ctr"/>
            <a:lstStyle/>
            <a:p>
              <a:endParaRPr lang="en-US"/>
            </a:p>
          </p:txBody>
        </p:sp>
        <p:sp>
          <p:nvSpPr>
            <p:cNvPr id="237598" name="Rectangle 30"/>
            <p:cNvSpPr>
              <a:spLocks noChangeArrowheads="1"/>
            </p:cNvSpPr>
            <p:nvPr/>
          </p:nvSpPr>
          <p:spPr bwMode="auto">
            <a:xfrm>
              <a:off x="1751" y="1663"/>
              <a:ext cx="3019" cy="9"/>
            </a:xfrm>
            <a:prstGeom prst="rect">
              <a:avLst/>
            </a:prstGeom>
            <a:noFill/>
            <a:ln w="12700">
              <a:noFill/>
              <a:miter lim="800000"/>
              <a:headEnd/>
              <a:tailEnd/>
            </a:ln>
            <a:effectLst/>
          </p:spPr>
          <p:txBody>
            <a:bodyPr wrap="none" anchor="ctr"/>
            <a:lstStyle/>
            <a:p>
              <a:endParaRPr lang="en-US"/>
            </a:p>
          </p:txBody>
        </p:sp>
        <p:sp>
          <p:nvSpPr>
            <p:cNvPr id="237602" name="Rectangle 34"/>
            <p:cNvSpPr>
              <a:spLocks noChangeArrowheads="1"/>
            </p:cNvSpPr>
            <p:nvPr/>
          </p:nvSpPr>
          <p:spPr bwMode="auto">
            <a:xfrm>
              <a:off x="1172" y="1694"/>
              <a:ext cx="410" cy="273"/>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180</a:t>
              </a:r>
            </a:p>
          </p:txBody>
        </p:sp>
        <p:sp>
          <p:nvSpPr>
            <p:cNvPr id="237603" name="Rectangle 35"/>
            <p:cNvSpPr>
              <a:spLocks noChangeArrowheads="1"/>
            </p:cNvSpPr>
            <p:nvPr/>
          </p:nvSpPr>
          <p:spPr bwMode="auto">
            <a:xfrm>
              <a:off x="3265" y="1694"/>
              <a:ext cx="1348" cy="273"/>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175.00 (Given)</a:t>
              </a:r>
            </a:p>
          </p:txBody>
        </p:sp>
        <p:sp>
          <p:nvSpPr>
            <p:cNvPr id="237612" name="Rectangle 44"/>
            <p:cNvSpPr>
              <a:spLocks noChangeArrowheads="1"/>
            </p:cNvSpPr>
            <p:nvPr/>
          </p:nvSpPr>
          <p:spPr bwMode="auto">
            <a:xfrm>
              <a:off x="1172" y="1995"/>
              <a:ext cx="410" cy="273"/>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168</a:t>
              </a:r>
            </a:p>
          </p:txBody>
        </p:sp>
        <p:sp>
          <p:nvSpPr>
            <p:cNvPr id="237613" name="Rectangle 45"/>
            <p:cNvSpPr>
              <a:spLocks noChangeArrowheads="1"/>
            </p:cNvSpPr>
            <p:nvPr/>
          </p:nvSpPr>
          <p:spPr bwMode="auto">
            <a:xfrm>
              <a:off x="1714" y="1995"/>
              <a:ext cx="3051" cy="273"/>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175.00 + .10(180 - 175.00) = 175.50</a:t>
              </a:r>
            </a:p>
          </p:txBody>
        </p:sp>
        <p:sp>
          <p:nvSpPr>
            <p:cNvPr id="237622" name="Rectangle 54"/>
            <p:cNvSpPr>
              <a:spLocks noChangeArrowheads="1"/>
            </p:cNvSpPr>
            <p:nvPr/>
          </p:nvSpPr>
          <p:spPr bwMode="auto">
            <a:xfrm>
              <a:off x="1172" y="2297"/>
              <a:ext cx="410" cy="273"/>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CC00CC"/>
                  </a:solidFill>
                  <a:effectLst>
                    <a:outerShdw blurRad="38100" dist="38100" dir="2700000" algn="tl">
                      <a:srgbClr val="000000"/>
                    </a:outerShdw>
                  </a:effectLst>
                  <a:latin typeface="Arial" pitchFamily="34" charset="0"/>
                </a:rPr>
                <a:t>159</a:t>
              </a:r>
              <a:endParaRPr lang="en-US" sz="2500" b="1" dirty="0">
                <a:effectLst>
                  <a:outerShdw blurRad="38100" dist="38100" dir="2700000" algn="tl">
                    <a:srgbClr val="FFFFFF"/>
                  </a:outerShdw>
                </a:effectLst>
                <a:latin typeface="Arial" pitchFamily="34" charset="0"/>
              </a:endParaRPr>
            </a:p>
          </p:txBody>
        </p:sp>
        <p:sp>
          <p:nvSpPr>
            <p:cNvPr id="237623" name="Rectangle 55"/>
            <p:cNvSpPr>
              <a:spLocks noChangeArrowheads="1"/>
            </p:cNvSpPr>
            <p:nvPr/>
          </p:nvSpPr>
          <p:spPr bwMode="auto">
            <a:xfrm>
              <a:off x="1714" y="2297"/>
              <a:ext cx="3051" cy="273"/>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175.50 + .10(168 - 175.50) = 174.75</a:t>
              </a:r>
            </a:p>
          </p:txBody>
        </p:sp>
        <p:sp>
          <p:nvSpPr>
            <p:cNvPr id="237632" name="Rectangle 64"/>
            <p:cNvSpPr>
              <a:spLocks noChangeArrowheads="1"/>
            </p:cNvSpPr>
            <p:nvPr/>
          </p:nvSpPr>
          <p:spPr bwMode="auto">
            <a:xfrm>
              <a:off x="1172" y="2599"/>
              <a:ext cx="20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a:t>
              </a:r>
            </a:p>
          </p:txBody>
        </p:sp>
        <p:sp>
          <p:nvSpPr>
            <p:cNvPr id="237633" name="Rectangle 65"/>
            <p:cNvSpPr>
              <a:spLocks noChangeArrowheads="1"/>
            </p:cNvSpPr>
            <p:nvPr/>
          </p:nvSpPr>
          <p:spPr bwMode="auto">
            <a:xfrm>
              <a:off x="1714" y="2599"/>
              <a:ext cx="301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174.75 + </a:t>
              </a:r>
              <a:r>
                <a:rPr lang="en-US" sz="2500" b="1" dirty="0">
                  <a:solidFill>
                    <a:srgbClr val="FF9933"/>
                  </a:solidFill>
                  <a:effectLst>
                    <a:outerShdw blurRad="38100" dist="38100" dir="2700000" algn="tl">
                      <a:srgbClr val="000000"/>
                    </a:outerShdw>
                  </a:effectLst>
                  <a:latin typeface="Arial" pitchFamily="34" charset="0"/>
                </a:rPr>
                <a:t>.10</a:t>
              </a:r>
              <a:r>
                <a:rPr lang="en-US" sz="2500" b="1" dirty="0">
                  <a:effectLst>
                    <a:outerShdw blurRad="38100" dist="38100" dir="2700000" algn="tl">
                      <a:srgbClr val="FFFFFF"/>
                    </a:outerShdw>
                  </a:effectLst>
                  <a:latin typeface="Arial" pitchFamily="34" charset="0"/>
                </a:rPr>
                <a:t>(</a:t>
              </a:r>
              <a:r>
                <a:rPr lang="en-US" sz="2500" b="1" dirty="0">
                  <a:solidFill>
                    <a:srgbClr val="CC00CC"/>
                  </a:solidFill>
                  <a:effectLst>
                    <a:outerShdw blurRad="38100" dist="38100" dir="2700000" algn="tl">
                      <a:srgbClr val="000000"/>
                    </a:outerShdw>
                  </a:effectLst>
                  <a:latin typeface="Arial" pitchFamily="34" charset="0"/>
                </a:rPr>
                <a:t>159</a:t>
              </a:r>
              <a:r>
                <a:rPr lang="en-US" sz="2500" b="1" dirty="0">
                  <a:effectLst>
                    <a:outerShdw blurRad="38100" dist="38100" dir="2700000" algn="tl">
                      <a:srgbClr val="FFFFFF"/>
                    </a:outerShdw>
                  </a:effectLst>
                  <a:latin typeface="Arial" pitchFamily="34" charset="0"/>
                </a:rPr>
                <a:t> - 174.75) = 173.18</a:t>
              </a:r>
            </a:p>
          </p:txBody>
        </p:sp>
        <p:sp>
          <p:nvSpPr>
            <p:cNvPr id="237642" name="Rectangle 74"/>
            <p:cNvSpPr>
              <a:spLocks noChangeArrowheads="1"/>
            </p:cNvSpPr>
            <p:nvPr/>
          </p:nvSpPr>
          <p:spPr bwMode="auto">
            <a:xfrm>
              <a:off x="1164" y="2901"/>
              <a:ext cx="20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a:t>
              </a:r>
            </a:p>
          </p:txBody>
        </p:sp>
        <p:sp>
          <p:nvSpPr>
            <p:cNvPr id="237652" name="Rectangle 84"/>
            <p:cNvSpPr>
              <a:spLocks noChangeArrowheads="1"/>
            </p:cNvSpPr>
            <p:nvPr/>
          </p:nvSpPr>
          <p:spPr bwMode="auto">
            <a:xfrm>
              <a:off x="1175" y="3196"/>
              <a:ext cx="20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a:t>
              </a:r>
              <a:endParaRPr lang="en-US" sz="2500" b="1" dirty="0">
                <a:solidFill>
                  <a:schemeClr val="bg2"/>
                </a:solidFill>
                <a:effectLst>
                  <a:outerShdw blurRad="38100" dist="38100" dir="2700000" algn="tl">
                    <a:srgbClr val="000000"/>
                  </a:outerShdw>
                </a:effectLst>
                <a:latin typeface="Arial" pitchFamily="34" charset="0"/>
              </a:endParaRPr>
            </a:p>
          </p:txBody>
        </p:sp>
        <p:sp>
          <p:nvSpPr>
            <p:cNvPr id="237656" name="Rectangle 88"/>
            <p:cNvSpPr>
              <a:spLocks noChangeArrowheads="1"/>
            </p:cNvSpPr>
            <p:nvPr/>
          </p:nvSpPr>
          <p:spPr bwMode="auto">
            <a:xfrm>
              <a:off x="388" y="1249"/>
              <a:ext cx="650"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solidFill>
                    <a:srgbClr val="FFFFFF"/>
                  </a:solidFill>
                  <a:effectLst>
                    <a:outerShdw blurRad="38100" dist="38100" dir="2700000" algn="tl">
                      <a:srgbClr val="000000"/>
                    </a:outerShdw>
                  </a:effectLst>
                </a:rPr>
                <a:t>Month</a:t>
              </a:r>
              <a:endParaRPr lang="en-US" sz="2500" b="1" dirty="0">
                <a:solidFill>
                  <a:srgbClr val="FFFFFF"/>
                </a:solidFill>
                <a:effectLst>
                  <a:outerShdw blurRad="38100" dist="38100" dir="2700000" algn="tl">
                    <a:srgbClr val="000000"/>
                  </a:outerShdw>
                </a:effectLst>
                <a:latin typeface="Arial" pitchFamily="34" charset="0"/>
              </a:endParaRPr>
            </a:p>
          </p:txBody>
        </p:sp>
        <p:sp>
          <p:nvSpPr>
            <p:cNvPr id="237657" name="Rectangle 89"/>
            <p:cNvSpPr>
              <a:spLocks noChangeArrowheads="1"/>
            </p:cNvSpPr>
            <p:nvPr/>
          </p:nvSpPr>
          <p:spPr bwMode="auto">
            <a:xfrm>
              <a:off x="593" y="1646"/>
              <a:ext cx="19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6</a:t>
              </a:r>
            </a:p>
          </p:txBody>
        </p:sp>
        <p:sp>
          <p:nvSpPr>
            <p:cNvPr id="237658" name="Rectangle 90"/>
            <p:cNvSpPr>
              <a:spLocks noChangeArrowheads="1"/>
            </p:cNvSpPr>
            <p:nvPr/>
          </p:nvSpPr>
          <p:spPr bwMode="auto">
            <a:xfrm>
              <a:off x="593" y="1947"/>
              <a:ext cx="19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7</a:t>
              </a:r>
            </a:p>
          </p:txBody>
        </p:sp>
        <p:sp>
          <p:nvSpPr>
            <p:cNvPr id="237659" name="Rectangle 91"/>
            <p:cNvSpPr>
              <a:spLocks noChangeArrowheads="1"/>
            </p:cNvSpPr>
            <p:nvPr/>
          </p:nvSpPr>
          <p:spPr bwMode="auto">
            <a:xfrm>
              <a:off x="593" y="2249"/>
              <a:ext cx="19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8</a:t>
              </a:r>
            </a:p>
          </p:txBody>
        </p:sp>
        <p:sp>
          <p:nvSpPr>
            <p:cNvPr id="237660" name="Rectangle 92"/>
            <p:cNvSpPr>
              <a:spLocks noChangeArrowheads="1"/>
            </p:cNvSpPr>
            <p:nvPr/>
          </p:nvSpPr>
          <p:spPr bwMode="auto">
            <a:xfrm>
              <a:off x="593" y="2551"/>
              <a:ext cx="19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9</a:t>
              </a:r>
            </a:p>
          </p:txBody>
        </p:sp>
        <p:sp>
          <p:nvSpPr>
            <p:cNvPr id="237661" name="Rectangle 93"/>
            <p:cNvSpPr>
              <a:spLocks noChangeArrowheads="1"/>
            </p:cNvSpPr>
            <p:nvPr/>
          </p:nvSpPr>
          <p:spPr bwMode="auto">
            <a:xfrm>
              <a:off x="518" y="2853"/>
              <a:ext cx="308" cy="273"/>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10</a:t>
              </a:r>
            </a:p>
          </p:txBody>
        </p:sp>
        <p:sp>
          <p:nvSpPr>
            <p:cNvPr id="237662" name="Rectangle 94"/>
            <p:cNvSpPr>
              <a:spLocks noChangeArrowheads="1"/>
            </p:cNvSpPr>
            <p:nvPr/>
          </p:nvSpPr>
          <p:spPr bwMode="auto">
            <a:xfrm>
              <a:off x="518" y="3155"/>
              <a:ext cx="286" cy="274"/>
            </a:xfrm>
            <a:prstGeom prst="rect">
              <a:avLst/>
            </a:prstGeom>
            <a:noFill/>
            <a:ln w="12700">
              <a:noFill/>
              <a:miter lim="800000"/>
              <a:headEnd/>
              <a:tailEnd/>
            </a:ln>
            <a:effectLst/>
          </p:spPr>
          <p:txBody>
            <a:bodyPr wrap="none" lIns="82724" tIns="40636" rIns="82724" bIns="40636">
              <a:spAutoFit/>
            </a:bodyPr>
            <a:lstStyle/>
            <a:p>
              <a:pPr defTabSz="915004"/>
              <a:r>
                <a:rPr lang="en-US" sz="2500" b="1" dirty="0">
                  <a:effectLst>
                    <a:outerShdw blurRad="38100" dist="38100" dir="2700000" algn="tl">
                      <a:srgbClr val="FFFFFF"/>
                    </a:outerShdw>
                  </a:effectLst>
                  <a:latin typeface="Arial" pitchFamily="34" charset="0"/>
                </a:rPr>
                <a:t>11</a:t>
              </a:r>
            </a:p>
          </p:txBody>
        </p:sp>
        <p:sp>
          <p:nvSpPr>
            <p:cNvPr id="237663" name="Line 95"/>
            <p:cNvSpPr>
              <a:spLocks noChangeShapeType="1"/>
            </p:cNvSpPr>
            <p:nvPr/>
          </p:nvSpPr>
          <p:spPr bwMode="auto">
            <a:xfrm>
              <a:off x="1018" y="1610"/>
              <a:ext cx="0" cy="1816"/>
            </a:xfrm>
            <a:prstGeom prst="line">
              <a:avLst/>
            </a:prstGeom>
            <a:noFill/>
            <a:ln w="9525">
              <a:solidFill>
                <a:schemeClr val="tx1"/>
              </a:solidFill>
              <a:round/>
              <a:headEnd/>
              <a:tailEnd/>
            </a:ln>
            <a:effectLst/>
          </p:spPr>
          <p:txBody>
            <a:bodyPr wrap="none" anchor="ctr"/>
            <a:lstStyle/>
            <a:p>
              <a:endParaRPr lang="en-US"/>
            </a:p>
          </p:txBody>
        </p:sp>
        <p:sp>
          <p:nvSpPr>
            <p:cNvPr id="237664" name="Line 96"/>
            <p:cNvSpPr>
              <a:spLocks noChangeShapeType="1"/>
            </p:cNvSpPr>
            <p:nvPr/>
          </p:nvSpPr>
          <p:spPr bwMode="auto">
            <a:xfrm>
              <a:off x="1721" y="1607"/>
              <a:ext cx="0" cy="1816"/>
            </a:xfrm>
            <a:prstGeom prst="line">
              <a:avLst/>
            </a:prstGeom>
            <a:noFill/>
            <a:ln w="9525">
              <a:solidFill>
                <a:schemeClr val="tx1"/>
              </a:solidFill>
              <a:round/>
              <a:headEnd/>
              <a:tailEnd/>
            </a:ln>
            <a:effectLst/>
          </p:spPr>
          <p:txBody>
            <a:bodyPr wrap="none" anchor="ctr"/>
            <a:lstStyle/>
            <a:p>
              <a:endParaRPr lang="en-US"/>
            </a:p>
          </p:txBody>
        </p:sp>
        <p:sp>
          <p:nvSpPr>
            <p:cNvPr id="237666" name="Line 98"/>
            <p:cNvSpPr>
              <a:spLocks noChangeShapeType="1"/>
            </p:cNvSpPr>
            <p:nvPr/>
          </p:nvSpPr>
          <p:spPr bwMode="auto">
            <a:xfrm flipV="1">
              <a:off x="529" y="2868"/>
              <a:ext cx="4231" cy="0"/>
            </a:xfrm>
            <a:prstGeom prst="line">
              <a:avLst/>
            </a:prstGeom>
            <a:noFill/>
            <a:ln w="9525">
              <a:solidFill>
                <a:schemeClr val="tx1"/>
              </a:solidFill>
              <a:round/>
              <a:headEnd/>
              <a:tailEnd/>
            </a:ln>
            <a:effectLst/>
          </p:spPr>
          <p:txBody>
            <a:bodyPr wrap="none" anchor="ctr"/>
            <a:lstStyle/>
            <a:p>
              <a:endParaRPr lang="en-US"/>
            </a:p>
          </p:txBody>
        </p:sp>
        <p:sp>
          <p:nvSpPr>
            <p:cNvPr id="237667" name="Line 99"/>
            <p:cNvSpPr>
              <a:spLocks noChangeShapeType="1"/>
            </p:cNvSpPr>
            <p:nvPr/>
          </p:nvSpPr>
          <p:spPr bwMode="auto">
            <a:xfrm flipV="1">
              <a:off x="534" y="2564"/>
              <a:ext cx="4230" cy="6"/>
            </a:xfrm>
            <a:prstGeom prst="line">
              <a:avLst/>
            </a:prstGeom>
            <a:noFill/>
            <a:ln w="9525">
              <a:solidFill>
                <a:schemeClr val="tx1"/>
              </a:solidFill>
              <a:round/>
              <a:headEnd/>
              <a:tailEnd/>
            </a:ln>
            <a:effectLst/>
          </p:spPr>
          <p:txBody>
            <a:bodyPr wrap="none" anchor="ctr"/>
            <a:lstStyle/>
            <a:p>
              <a:endParaRPr lang="en-US"/>
            </a:p>
          </p:txBody>
        </p:sp>
        <p:sp>
          <p:nvSpPr>
            <p:cNvPr id="237668" name="Line 100"/>
            <p:cNvSpPr>
              <a:spLocks noChangeShapeType="1"/>
            </p:cNvSpPr>
            <p:nvPr/>
          </p:nvSpPr>
          <p:spPr bwMode="auto">
            <a:xfrm flipV="1">
              <a:off x="524" y="2255"/>
              <a:ext cx="4238" cy="0"/>
            </a:xfrm>
            <a:prstGeom prst="line">
              <a:avLst/>
            </a:prstGeom>
            <a:noFill/>
            <a:ln w="9525">
              <a:solidFill>
                <a:schemeClr val="tx1"/>
              </a:solidFill>
              <a:round/>
              <a:headEnd/>
              <a:tailEnd/>
            </a:ln>
            <a:effectLst/>
          </p:spPr>
          <p:txBody>
            <a:bodyPr wrap="none" anchor="ctr"/>
            <a:lstStyle/>
            <a:p>
              <a:endParaRPr lang="en-US"/>
            </a:p>
          </p:txBody>
        </p:sp>
        <p:sp>
          <p:nvSpPr>
            <p:cNvPr id="237669" name="Line 101"/>
            <p:cNvSpPr>
              <a:spLocks noChangeShapeType="1"/>
            </p:cNvSpPr>
            <p:nvPr/>
          </p:nvSpPr>
          <p:spPr bwMode="auto">
            <a:xfrm flipV="1">
              <a:off x="513" y="1956"/>
              <a:ext cx="4238" cy="7"/>
            </a:xfrm>
            <a:prstGeom prst="line">
              <a:avLst/>
            </a:prstGeom>
            <a:noFill/>
            <a:ln w="9525">
              <a:solidFill>
                <a:schemeClr val="tx1"/>
              </a:solidFill>
              <a:round/>
              <a:headEnd/>
              <a:tailEnd/>
            </a:ln>
            <a:effectLst/>
          </p:spPr>
          <p:txBody>
            <a:bodyPr wrap="none" anchor="ctr"/>
            <a:lstStyle/>
            <a:p>
              <a:endParaRPr lang="en-US"/>
            </a:p>
          </p:txBody>
        </p:sp>
      </p:gr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6C01BE3-08E3-447A-A614-B9C3B264E26D}" type="slidenum">
              <a:rPr lang="en-US"/>
              <a:pPr/>
              <a:t>4</a:t>
            </a:fld>
            <a:endParaRPr lang="en-US"/>
          </a:p>
        </p:txBody>
      </p:sp>
      <p:sp>
        <p:nvSpPr>
          <p:cNvPr id="8194" name="Rectangle 2"/>
          <p:cNvSpPr>
            <a:spLocks noGrp="1" noChangeArrowheads="1"/>
          </p:cNvSpPr>
          <p:nvPr>
            <p:ph type="title"/>
          </p:nvPr>
        </p:nvSpPr>
        <p:spPr>
          <a:xfrm>
            <a:off x="1143000" y="277813"/>
            <a:ext cx="7543800" cy="712787"/>
          </a:xfrm>
        </p:spPr>
        <p:txBody>
          <a:bodyPr>
            <a:normAutofit/>
          </a:bodyPr>
          <a:lstStyle/>
          <a:p>
            <a:pPr algn="ctr"/>
            <a:r>
              <a:rPr lang="en-US" sz="4000" dirty="0">
                <a:latin typeface="Cambria" pitchFamily="18" charset="0"/>
              </a:rPr>
              <a:t>Applications </a:t>
            </a:r>
            <a:r>
              <a:rPr lang="en-US" sz="4000" dirty="0" smtClean="0">
                <a:latin typeface="Cambria" pitchFamily="18" charset="0"/>
              </a:rPr>
              <a:t> of  Temporal DB</a:t>
            </a:r>
            <a:endParaRPr lang="en-US" sz="4000" dirty="0">
              <a:latin typeface="Cambria" pitchFamily="18" charset="0"/>
            </a:endParaRPr>
          </a:p>
        </p:txBody>
      </p:sp>
      <p:sp>
        <p:nvSpPr>
          <p:cNvPr id="8195" name="Rectangle 3"/>
          <p:cNvSpPr>
            <a:spLocks noGrp="1" noChangeArrowheads="1"/>
          </p:cNvSpPr>
          <p:nvPr>
            <p:ph type="body" idx="1"/>
          </p:nvPr>
        </p:nvSpPr>
        <p:spPr>
          <a:xfrm>
            <a:off x="1676400" y="1143000"/>
            <a:ext cx="7239000" cy="4800600"/>
          </a:xfrm>
        </p:spPr>
        <p:txBody>
          <a:bodyPr>
            <a:normAutofit fontScale="25000" lnSpcReduction="20000"/>
          </a:bodyPr>
          <a:lstStyle/>
          <a:p>
            <a:pPr>
              <a:lnSpc>
                <a:spcPct val="90000"/>
              </a:lnSpc>
              <a:buFont typeface="Wingdings" pitchFamily="2" charset="2"/>
              <a:buNone/>
            </a:pPr>
            <a:endParaRPr lang="en-US" sz="7200" b="1" dirty="0">
              <a:latin typeface="Cambria" pitchFamily="18" charset="0"/>
            </a:endParaRPr>
          </a:p>
          <a:p>
            <a:pPr>
              <a:lnSpc>
                <a:spcPct val="90000"/>
              </a:lnSpc>
            </a:pPr>
            <a:r>
              <a:rPr lang="en-US" sz="7200" b="1" dirty="0">
                <a:latin typeface="Cambria" pitchFamily="18" charset="0"/>
              </a:rPr>
              <a:t>Health care: </a:t>
            </a:r>
            <a:r>
              <a:rPr lang="en-US" sz="7200" dirty="0">
                <a:latin typeface="Cambria" pitchFamily="18" charset="0"/>
              </a:rPr>
              <a:t>patient histories need to be </a:t>
            </a:r>
            <a:r>
              <a:rPr lang="en-US" sz="7200" dirty="0" smtClean="0">
                <a:latin typeface="Cambria" pitchFamily="18" charset="0"/>
              </a:rPr>
              <a:t>maintained</a:t>
            </a:r>
          </a:p>
          <a:p>
            <a:pPr>
              <a:lnSpc>
                <a:spcPct val="90000"/>
              </a:lnSpc>
              <a:buNone/>
            </a:pPr>
            <a:endParaRPr lang="en-US" sz="7200" dirty="0">
              <a:latin typeface="Cambria" pitchFamily="18" charset="0"/>
            </a:endParaRPr>
          </a:p>
          <a:p>
            <a:pPr>
              <a:lnSpc>
                <a:spcPct val="90000"/>
              </a:lnSpc>
            </a:pPr>
            <a:r>
              <a:rPr lang="en-US" sz="7200" b="1" dirty="0">
                <a:latin typeface="Cambria" pitchFamily="18" charset="0"/>
              </a:rPr>
              <a:t>Insurance:</a:t>
            </a:r>
            <a:r>
              <a:rPr lang="en-US" sz="7200" dirty="0">
                <a:latin typeface="Cambria" pitchFamily="18" charset="0"/>
              </a:rPr>
              <a:t>  claims and accident histories are </a:t>
            </a:r>
            <a:r>
              <a:rPr lang="en-US" sz="7200" dirty="0" smtClean="0">
                <a:latin typeface="Cambria" pitchFamily="18" charset="0"/>
              </a:rPr>
              <a:t>required</a:t>
            </a:r>
          </a:p>
          <a:p>
            <a:pPr>
              <a:lnSpc>
                <a:spcPct val="90000"/>
              </a:lnSpc>
              <a:buNone/>
            </a:pPr>
            <a:endParaRPr lang="en-US" sz="7200" dirty="0">
              <a:latin typeface="Cambria" pitchFamily="18" charset="0"/>
            </a:endParaRPr>
          </a:p>
          <a:p>
            <a:pPr>
              <a:lnSpc>
                <a:spcPct val="90000"/>
              </a:lnSpc>
            </a:pPr>
            <a:r>
              <a:rPr lang="en-US" sz="7200" b="1" dirty="0" smtClean="0">
                <a:latin typeface="Cambria" pitchFamily="18" charset="0"/>
              </a:rPr>
              <a:t>Finance </a:t>
            </a:r>
            <a:r>
              <a:rPr lang="da-DK" sz="7200" b="1" dirty="0" smtClean="0">
                <a:latin typeface="Cambria" pitchFamily="18" charset="0"/>
              </a:rPr>
              <a:t>: </a:t>
            </a:r>
            <a:r>
              <a:rPr lang="da-DK" sz="7200" dirty="0" smtClean="0">
                <a:latin typeface="Cambria" pitchFamily="18" charset="0"/>
              </a:rPr>
              <a:t>portfolio management, accounting &amp; banking, stock market analysis, audit analysis</a:t>
            </a:r>
          </a:p>
          <a:p>
            <a:pPr>
              <a:lnSpc>
                <a:spcPct val="90000"/>
              </a:lnSpc>
            </a:pPr>
            <a:endParaRPr lang="en-US" sz="7200" dirty="0">
              <a:latin typeface="Cambria" pitchFamily="18" charset="0"/>
            </a:endParaRPr>
          </a:p>
          <a:p>
            <a:pPr>
              <a:lnSpc>
                <a:spcPct val="90000"/>
              </a:lnSpc>
            </a:pPr>
            <a:r>
              <a:rPr lang="en-US" sz="7200" b="1" dirty="0">
                <a:latin typeface="Cambria" pitchFamily="18" charset="0"/>
              </a:rPr>
              <a:t>Personnel management: </a:t>
            </a:r>
            <a:r>
              <a:rPr lang="en-US" sz="7200" dirty="0">
                <a:latin typeface="Cambria" pitchFamily="18" charset="0"/>
              </a:rPr>
              <a:t>salary and position history need to be </a:t>
            </a:r>
            <a:r>
              <a:rPr lang="en-US" sz="7200" dirty="0" smtClean="0">
                <a:latin typeface="Cambria" pitchFamily="18" charset="0"/>
              </a:rPr>
              <a:t>maintained</a:t>
            </a:r>
          </a:p>
          <a:p>
            <a:pPr>
              <a:lnSpc>
                <a:spcPct val="90000"/>
              </a:lnSpc>
            </a:pPr>
            <a:endParaRPr lang="en-US" sz="7200" dirty="0">
              <a:latin typeface="Cambria" pitchFamily="18" charset="0"/>
            </a:endParaRPr>
          </a:p>
          <a:p>
            <a:pPr>
              <a:lnSpc>
                <a:spcPct val="90000"/>
              </a:lnSpc>
            </a:pPr>
            <a:r>
              <a:rPr lang="en-US" sz="7200" b="1" dirty="0">
                <a:latin typeface="Cambria" pitchFamily="18" charset="0"/>
              </a:rPr>
              <a:t>Banking:</a:t>
            </a:r>
            <a:r>
              <a:rPr lang="en-US" sz="7200" dirty="0">
                <a:latin typeface="Cambria" pitchFamily="18" charset="0"/>
              </a:rPr>
              <a:t> credit </a:t>
            </a:r>
            <a:r>
              <a:rPr lang="en-US" sz="7200" dirty="0" smtClean="0">
                <a:latin typeface="Cambria" pitchFamily="18" charset="0"/>
              </a:rPr>
              <a:t>histories</a:t>
            </a:r>
          </a:p>
          <a:p>
            <a:pPr>
              <a:lnSpc>
                <a:spcPct val="90000"/>
              </a:lnSpc>
            </a:pPr>
            <a:endParaRPr lang="en-US" sz="7200" dirty="0" smtClean="0">
              <a:latin typeface="Cambria" pitchFamily="18" charset="0"/>
            </a:endParaRPr>
          </a:p>
          <a:p>
            <a:pPr>
              <a:lnSpc>
                <a:spcPct val="90000"/>
              </a:lnSpc>
            </a:pPr>
            <a:r>
              <a:rPr lang="da-DK" sz="7200" b="1" dirty="0" smtClean="0">
                <a:latin typeface="Cambria" pitchFamily="18" charset="0"/>
              </a:rPr>
              <a:t>Data Warehousing:</a:t>
            </a:r>
            <a:r>
              <a:rPr lang="da-DK" sz="7200" dirty="0" smtClean="0">
                <a:latin typeface="Cambria" pitchFamily="18" charset="0"/>
              </a:rPr>
              <a:t> historical trends for analysis</a:t>
            </a:r>
          </a:p>
          <a:p>
            <a:pPr>
              <a:lnSpc>
                <a:spcPct val="90000"/>
              </a:lnSpc>
            </a:pPr>
            <a:endParaRPr lang="da-DK" sz="7200" dirty="0" smtClean="0">
              <a:latin typeface="Cambria" pitchFamily="18" charset="0"/>
            </a:endParaRPr>
          </a:p>
          <a:p>
            <a:pPr>
              <a:lnSpc>
                <a:spcPct val="90000"/>
              </a:lnSpc>
            </a:pPr>
            <a:r>
              <a:rPr lang="da-DK" sz="7200" b="1" dirty="0" smtClean="0">
                <a:latin typeface="Cambria" pitchFamily="18" charset="0"/>
              </a:rPr>
              <a:t> Scheduling apps.: </a:t>
            </a:r>
            <a:r>
              <a:rPr lang="da-DK" sz="7200" dirty="0" smtClean="0">
                <a:latin typeface="Cambria" pitchFamily="18" charset="0"/>
              </a:rPr>
              <a:t>airline, car, hotel reservations and project management</a:t>
            </a:r>
          </a:p>
          <a:p>
            <a:pPr>
              <a:lnSpc>
                <a:spcPct val="90000"/>
              </a:lnSpc>
            </a:pPr>
            <a:endParaRPr lang="da-DK" sz="7200" dirty="0" smtClean="0">
              <a:latin typeface="Cambria" pitchFamily="18" charset="0"/>
            </a:endParaRPr>
          </a:p>
          <a:p>
            <a:pPr>
              <a:lnSpc>
                <a:spcPct val="90000"/>
              </a:lnSpc>
            </a:pPr>
            <a:r>
              <a:rPr lang="da-DK" sz="7200" dirty="0" smtClean="0">
                <a:latin typeface="Cambria" pitchFamily="18" charset="0"/>
              </a:rPr>
              <a:t> </a:t>
            </a:r>
            <a:r>
              <a:rPr lang="da-DK" sz="7200" b="1" dirty="0" smtClean="0">
                <a:latin typeface="Cambria" pitchFamily="18" charset="0"/>
              </a:rPr>
              <a:t>Scientific apps.: </a:t>
            </a:r>
            <a:r>
              <a:rPr lang="da-DK" sz="7200" dirty="0" smtClean="0">
                <a:latin typeface="Cambria" pitchFamily="18" charset="0"/>
              </a:rPr>
              <a:t>weather monitoring, chemical process monitoring</a:t>
            </a:r>
            <a:endParaRPr lang="en-US" sz="7200" dirty="0" smtClean="0">
              <a:latin typeface="Cambria" pitchFamily="18" charset="0"/>
            </a:endParaRPr>
          </a:p>
          <a:p>
            <a:pPr>
              <a:lnSpc>
                <a:spcPct val="90000"/>
              </a:lnSpc>
            </a:pPr>
            <a:endParaRPr lang="en-US" sz="3600" b="1" dirty="0">
              <a:latin typeface="Times New Roman" pitchFamily="18" charset="0"/>
            </a:endParaRPr>
          </a:p>
        </p:txBody>
      </p:sp>
      <p:sp>
        <p:nvSpPr>
          <p:cNvPr id="5" name="Date Placeholder 4"/>
          <p:cNvSpPr>
            <a:spLocks noGrp="1"/>
          </p:cNvSpPr>
          <p:nvPr>
            <p:ph type="dt" sz="half" idx="10"/>
          </p:nvPr>
        </p:nvSpPr>
        <p:spPr/>
        <p:txBody>
          <a:bodyPr/>
          <a:lstStyle/>
          <a:p>
            <a:fld id="{C7F728D9-4487-48DA-AFBA-FF7220D6A5EC}" type="datetime1">
              <a:rPr lang="en-US" smtClean="0"/>
              <a:pPr/>
              <a:t>12/10/2020</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3"/>
          <p:cNvSpPr>
            <a:spLocks noGrp="1"/>
          </p:cNvSpPr>
          <p:nvPr>
            <p:ph type="sldNum" sz="quarter" idx="10"/>
          </p:nvPr>
        </p:nvSpPr>
        <p:spPr/>
        <p:txBody>
          <a:bodyPr/>
          <a:lstStyle/>
          <a:p>
            <a:r>
              <a:rPr lang="en-US" dirty="0"/>
              <a:t>4-</a:t>
            </a:r>
            <a:fld id="{6BB9AAA6-9929-4E19-ADBA-7508BB136F53}" type="slidenum">
              <a:rPr lang="en-US"/>
              <a:pPr/>
              <a:t>40</a:t>
            </a:fld>
            <a:endParaRPr lang="en-US" sz="1400" dirty="0"/>
          </a:p>
        </p:txBody>
      </p:sp>
      <p:grpSp>
        <p:nvGrpSpPr>
          <p:cNvPr id="2" name="Group 47"/>
          <p:cNvGrpSpPr>
            <a:grpSpLocks/>
          </p:cNvGrpSpPr>
          <p:nvPr/>
        </p:nvGrpSpPr>
        <p:grpSpPr bwMode="auto">
          <a:xfrm>
            <a:off x="1673931" y="1753621"/>
            <a:ext cx="6630458" cy="4537982"/>
            <a:chOff x="949" y="1031"/>
            <a:chExt cx="3759" cy="2668"/>
          </a:xfrm>
        </p:grpSpPr>
        <p:sp>
          <p:nvSpPr>
            <p:cNvPr id="239619" name="Rectangle 3"/>
            <p:cNvSpPr>
              <a:spLocks noChangeArrowheads="1"/>
            </p:cNvSpPr>
            <p:nvPr/>
          </p:nvSpPr>
          <p:spPr bwMode="auto">
            <a:xfrm>
              <a:off x="2420" y="3361"/>
              <a:ext cx="1036" cy="338"/>
            </a:xfrm>
            <a:prstGeom prst="rect">
              <a:avLst/>
            </a:prstGeom>
            <a:noFill/>
            <a:ln w="12700">
              <a:noFill/>
              <a:miter lim="800000"/>
              <a:headEnd/>
              <a:tailEnd/>
            </a:ln>
            <a:effectLst/>
          </p:spPr>
          <p:txBody>
            <a:bodyPr wrap="square" lIns="82724" tIns="40636" rIns="82724" bIns="40636">
              <a:spAutoFit/>
            </a:bodyPr>
            <a:lstStyle/>
            <a:p>
              <a:pPr defTabSz="915004">
                <a:spcBef>
                  <a:spcPct val="50000"/>
                </a:spcBef>
              </a:pPr>
              <a:r>
                <a:rPr lang="en-US" sz="3200" dirty="0">
                  <a:solidFill>
                    <a:schemeClr val="tx2"/>
                  </a:solidFill>
                </a:rPr>
                <a:t>Month</a:t>
              </a:r>
            </a:p>
          </p:txBody>
        </p:sp>
        <p:sp>
          <p:nvSpPr>
            <p:cNvPr id="239620" name="Rectangle 4"/>
            <p:cNvSpPr>
              <a:spLocks noChangeArrowheads="1"/>
            </p:cNvSpPr>
            <p:nvPr/>
          </p:nvSpPr>
          <p:spPr bwMode="auto">
            <a:xfrm>
              <a:off x="1211" y="1031"/>
              <a:ext cx="732" cy="338"/>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3200" b="1" dirty="0">
                  <a:solidFill>
                    <a:schemeClr val="tx2"/>
                  </a:solidFill>
                </a:rPr>
                <a:t>Sales</a:t>
              </a:r>
              <a:endParaRPr lang="en-US" sz="3200" b="1" dirty="0">
                <a:solidFill>
                  <a:schemeClr val="tx2"/>
                </a:solidFill>
                <a:effectLst>
                  <a:outerShdw blurRad="38100" dist="38100" dir="2700000" algn="tl">
                    <a:srgbClr val="000000"/>
                  </a:outerShdw>
                </a:effectLst>
                <a:latin typeface="Arial" pitchFamily="34" charset="0"/>
              </a:endParaRPr>
            </a:p>
          </p:txBody>
        </p:sp>
        <p:sp>
          <p:nvSpPr>
            <p:cNvPr id="239621" name="Line 5"/>
            <p:cNvSpPr>
              <a:spLocks noChangeShapeType="1"/>
            </p:cNvSpPr>
            <p:nvPr/>
          </p:nvSpPr>
          <p:spPr bwMode="auto">
            <a:xfrm>
              <a:off x="1561" y="1493"/>
              <a:ext cx="0" cy="1397"/>
            </a:xfrm>
            <a:prstGeom prst="line">
              <a:avLst/>
            </a:prstGeom>
            <a:noFill/>
            <a:ln w="50800">
              <a:solidFill>
                <a:schemeClr val="tx1"/>
              </a:solidFill>
              <a:round/>
              <a:headEnd/>
              <a:tailEnd/>
            </a:ln>
            <a:effectLst/>
          </p:spPr>
          <p:txBody>
            <a:bodyPr wrap="none" anchor="ctr"/>
            <a:lstStyle/>
            <a:p>
              <a:endParaRPr lang="en-US"/>
            </a:p>
          </p:txBody>
        </p:sp>
        <p:sp>
          <p:nvSpPr>
            <p:cNvPr id="239622" name="Line 6"/>
            <p:cNvSpPr>
              <a:spLocks noChangeShapeType="1"/>
            </p:cNvSpPr>
            <p:nvPr/>
          </p:nvSpPr>
          <p:spPr bwMode="auto">
            <a:xfrm>
              <a:off x="1503" y="2905"/>
              <a:ext cx="43" cy="0"/>
            </a:xfrm>
            <a:prstGeom prst="line">
              <a:avLst/>
            </a:prstGeom>
            <a:noFill/>
            <a:ln w="50800">
              <a:solidFill>
                <a:srgbClr val="FF9933"/>
              </a:solidFill>
              <a:round/>
              <a:headEnd/>
              <a:tailEnd/>
            </a:ln>
            <a:effectLst/>
          </p:spPr>
          <p:txBody>
            <a:bodyPr wrap="none" anchor="ctr"/>
            <a:lstStyle/>
            <a:p>
              <a:endParaRPr lang="en-US"/>
            </a:p>
          </p:txBody>
        </p:sp>
        <p:sp>
          <p:nvSpPr>
            <p:cNvPr id="239623" name="Line 7"/>
            <p:cNvSpPr>
              <a:spLocks noChangeShapeType="1"/>
            </p:cNvSpPr>
            <p:nvPr/>
          </p:nvSpPr>
          <p:spPr bwMode="auto">
            <a:xfrm>
              <a:off x="1503" y="2619"/>
              <a:ext cx="43" cy="0"/>
            </a:xfrm>
            <a:prstGeom prst="line">
              <a:avLst/>
            </a:prstGeom>
            <a:noFill/>
            <a:ln w="50800">
              <a:solidFill>
                <a:srgbClr val="FFFFFF"/>
              </a:solidFill>
              <a:round/>
              <a:headEnd/>
              <a:tailEnd/>
            </a:ln>
            <a:effectLst/>
          </p:spPr>
          <p:txBody>
            <a:bodyPr wrap="none" anchor="ctr"/>
            <a:lstStyle/>
            <a:p>
              <a:endParaRPr lang="en-US"/>
            </a:p>
          </p:txBody>
        </p:sp>
        <p:sp>
          <p:nvSpPr>
            <p:cNvPr id="239624" name="Line 8"/>
            <p:cNvSpPr>
              <a:spLocks noChangeShapeType="1"/>
            </p:cNvSpPr>
            <p:nvPr/>
          </p:nvSpPr>
          <p:spPr bwMode="auto">
            <a:xfrm>
              <a:off x="1503" y="2334"/>
              <a:ext cx="43" cy="0"/>
            </a:xfrm>
            <a:prstGeom prst="line">
              <a:avLst/>
            </a:prstGeom>
            <a:noFill/>
            <a:ln w="50800">
              <a:solidFill>
                <a:srgbClr val="FFFFFF"/>
              </a:solidFill>
              <a:round/>
              <a:headEnd/>
              <a:tailEnd/>
            </a:ln>
            <a:effectLst/>
          </p:spPr>
          <p:txBody>
            <a:bodyPr wrap="none" anchor="ctr"/>
            <a:lstStyle/>
            <a:p>
              <a:endParaRPr lang="en-US"/>
            </a:p>
          </p:txBody>
        </p:sp>
        <p:sp>
          <p:nvSpPr>
            <p:cNvPr id="239625" name="Line 9"/>
            <p:cNvSpPr>
              <a:spLocks noChangeShapeType="1"/>
            </p:cNvSpPr>
            <p:nvPr/>
          </p:nvSpPr>
          <p:spPr bwMode="auto">
            <a:xfrm>
              <a:off x="1503" y="2049"/>
              <a:ext cx="43" cy="0"/>
            </a:xfrm>
            <a:prstGeom prst="line">
              <a:avLst/>
            </a:prstGeom>
            <a:noFill/>
            <a:ln w="50800">
              <a:solidFill>
                <a:srgbClr val="FFFFFF"/>
              </a:solidFill>
              <a:round/>
              <a:headEnd/>
              <a:tailEnd/>
            </a:ln>
            <a:effectLst/>
          </p:spPr>
          <p:txBody>
            <a:bodyPr wrap="none" anchor="ctr"/>
            <a:lstStyle/>
            <a:p>
              <a:endParaRPr lang="en-US"/>
            </a:p>
          </p:txBody>
        </p:sp>
        <p:sp>
          <p:nvSpPr>
            <p:cNvPr id="239626" name="Line 10"/>
            <p:cNvSpPr>
              <a:spLocks noChangeShapeType="1"/>
            </p:cNvSpPr>
            <p:nvPr/>
          </p:nvSpPr>
          <p:spPr bwMode="auto">
            <a:xfrm>
              <a:off x="1503" y="1764"/>
              <a:ext cx="43" cy="0"/>
            </a:xfrm>
            <a:prstGeom prst="line">
              <a:avLst/>
            </a:prstGeom>
            <a:noFill/>
            <a:ln w="50800">
              <a:solidFill>
                <a:srgbClr val="FFFFFF"/>
              </a:solidFill>
              <a:round/>
              <a:headEnd/>
              <a:tailEnd/>
            </a:ln>
            <a:effectLst/>
          </p:spPr>
          <p:txBody>
            <a:bodyPr wrap="none" anchor="ctr"/>
            <a:lstStyle/>
            <a:p>
              <a:endParaRPr lang="en-US"/>
            </a:p>
          </p:txBody>
        </p:sp>
        <p:sp>
          <p:nvSpPr>
            <p:cNvPr id="239627" name="Line 11"/>
            <p:cNvSpPr>
              <a:spLocks noChangeShapeType="1"/>
            </p:cNvSpPr>
            <p:nvPr/>
          </p:nvSpPr>
          <p:spPr bwMode="auto">
            <a:xfrm>
              <a:off x="1503" y="1478"/>
              <a:ext cx="43" cy="0"/>
            </a:xfrm>
            <a:prstGeom prst="line">
              <a:avLst/>
            </a:prstGeom>
            <a:noFill/>
            <a:ln w="50800">
              <a:solidFill>
                <a:srgbClr val="FFFFFF"/>
              </a:solidFill>
              <a:round/>
              <a:headEnd/>
              <a:tailEnd/>
            </a:ln>
            <a:effectLst/>
          </p:spPr>
          <p:txBody>
            <a:bodyPr wrap="none" anchor="ctr"/>
            <a:lstStyle/>
            <a:p>
              <a:endParaRPr lang="en-US"/>
            </a:p>
          </p:txBody>
        </p:sp>
        <p:sp>
          <p:nvSpPr>
            <p:cNvPr id="239628" name="Line 12"/>
            <p:cNvSpPr>
              <a:spLocks noChangeShapeType="1"/>
            </p:cNvSpPr>
            <p:nvPr/>
          </p:nvSpPr>
          <p:spPr bwMode="auto">
            <a:xfrm>
              <a:off x="1575" y="2905"/>
              <a:ext cx="2516" cy="0"/>
            </a:xfrm>
            <a:prstGeom prst="line">
              <a:avLst/>
            </a:prstGeom>
            <a:noFill/>
            <a:ln w="50800">
              <a:solidFill>
                <a:srgbClr val="FF9933"/>
              </a:solidFill>
              <a:round/>
              <a:headEnd/>
              <a:tailEnd/>
            </a:ln>
            <a:effectLst/>
          </p:spPr>
          <p:txBody>
            <a:bodyPr wrap="none" anchor="ctr"/>
            <a:lstStyle/>
            <a:p>
              <a:endParaRPr lang="en-US"/>
            </a:p>
          </p:txBody>
        </p:sp>
        <p:sp>
          <p:nvSpPr>
            <p:cNvPr id="239629" name="Line 13"/>
            <p:cNvSpPr>
              <a:spLocks noChangeShapeType="1"/>
            </p:cNvSpPr>
            <p:nvPr/>
          </p:nvSpPr>
          <p:spPr bwMode="auto">
            <a:xfrm flipV="1">
              <a:off x="1561" y="2890"/>
              <a:ext cx="0" cy="104"/>
            </a:xfrm>
            <a:prstGeom prst="line">
              <a:avLst/>
            </a:prstGeom>
            <a:noFill/>
            <a:ln w="50800">
              <a:solidFill>
                <a:srgbClr val="FF9933"/>
              </a:solidFill>
              <a:round/>
              <a:headEnd/>
              <a:tailEnd/>
            </a:ln>
            <a:effectLst/>
          </p:spPr>
          <p:txBody>
            <a:bodyPr wrap="none" anchor="ctr"/>
            <a:lstStyle/>
            <a:p>
              <a:endParaRPr lang="en-US"/>
            </a:p>
          </p:txBody>
        </p:sp>
        <p:sp>
          <p:nvSpPr>
            <p:cNvPr id="239630" name="Line 14"/>
            <p:cNvSpPr>
              <a:spLocks noChangeShapeType="1"/>
            </p:cNvSpPr>
            <p:nvPr/>
          </p:nvSpPr>
          <p:spPr bwMode="auto">
            <a:xfrm flipV="1">
              <a:off x="2069" y="2890"/>
              <a:ext cx="0" cy="104"/>
            </a:xfrm>
            <a:prstGeom prst="line">
              <a:avLst/>
            </a:prstGeom>
            <a:noFill/>
            <a:ln w="50800">
              <a:solidFill>
                <a:srgbClr val="FF9933"/>
              </a:solidFill>
              <a:round/>
              <a:headEnd/>
              <a:tailEnd/>
            </a:ln>
            <a:effectLst/>
          </p:spPr>
          <p:txBody>
            <a:bodyPr wrap="none" anchor="ctr"/>
            <a:lstStyle/>
            <a:p>
              <a:endParaRPr lang="en-US"/>
            </a:p>
          </p:txBody>
        </p:sp>
        <p:sp>
          <p:nvSpPr>
            <p:cNvPr id="239631" name="Line 15"/>
            <p:cNvSpPr>
              <a:spLocks noChangeShapeType="1"/>
            </p:cNvSpPr>
            <p:nvPr/>
          </p:nvSpPr>
          <p:spPr bwMode="auto">
            <a:xfrm flipV="1">
              <a:off x="2578" y="2890"/>
              <a:ext cx="0" cy="104"/>
            </a:xfrm>
            <a:prstGeom prst="line">
              <a:avLst/>
            </a:prstGeom>
            <a:noFill/>
            <a:ln w="50800">
              <a:solidFill>
                <a:srgbClr val="FF9933"/>
              </a:solidFill>
              <a:round/>
              <a:headEnd/>
              <a:tailEnd/>
            </a:ln>
            <a:effectLst/>
          </p:spPr>
          <p:txBody>
            <a:bodyPr wrap="none" anchor="ctr"/>
            <a:lstStyle/>
            <a:p>
              <a:endParaRPr lang="en-US"/>
            </a:p>
          </p:txBody>
        </p:sp>
        <p:sp>
          <p:nvSpPr>
            <p:cNvPr id="239632" name="Line 16"/>
            <p:cNvSpPr>
              <a:spLocks noChangeShapeType="1"/>
            </p:cNvSpPr>
            <p:nvPr/>
          </p:nvSpPr>
          <p:spPr bwMode="auto">
            <a:xfrm flipV="1">
              <a:off x="3087" y="2890"/>
              <a:ext cx="0" cy="104"/>
            </a:xfrm>
            <a:prstGeom prst="line">
              <a:avLst/>
            </a:prstGeom>
            <a:noFill/>
            <a:ln w="50800">
              <a:solidFill>
                <a:srgbClr val="FF9933"/>
              </a:solidFill>
              <a:round/>
              <a:headEnd/>
              <a:tailEnd/>
            </a:ln>
            <a:effectLst/>
          </p:spPr>
          <p:txBody>
            <a:bodyPr wrap="none" anchor="ctr"/>
            <a:lstStyle/>
            <a:p>
              <a:endParaRPr lang="en-US"/>
            </a:p>
          </p:txBody>
        </p:sp>
        <p:sp>
          <p:nvSpPr>
            <p:cNvPr id="239633" name="Line 17"/>
            <p:cNvSpPr>
              <a:spLocks noChangeShapeType="1"/>
            </p:cNvSpPr>
            <p:nvPr/>
          </p:nvSpPr>
          <p:spPr bwMode="auto">
            <a:xfrm flipV="1">
              <a:off x="3596" y="2890"/>
              <a:ext cx="0" cy="104"/>
            </a:xfrm>
            <a:prstGeom prst="line">
              <a:avLst/>
            </a:prstGeom>
            <a:noFill/>
            <a:ln w="50800">
              <a:solidFill>
                <a:srgbClr val="FF9933"/>
              </a:solidFill>
              <a:round/>
              <a:headEnd/>
              <a:tailEnd/>
            </a:ln>
            <a:effectLst/>
          </p:spPr>
          <p:txBody>
            <a:bodyPr wrap="none" anchor="ctr"/>
            <a:lstStyle/>
            <a:p>
              <a:endParaRPr lang="en-US"/>
            </a:p>
          </p:txBody>
        </p:sp>
        <p:sp>
          <p:nvSpPr>
            <p:cNvPr id="239634" name="Line 18"/>
            <p:cNvSpPr>
              <a:spLocks noChangeShapeType="1"/>
            </p:cNvSpPr>
            <p:nvPr/>
          </p:nvSpPr>
          <p:spPr bwMode="auto">
            <a:xfrm flipV="1">
              <a:off x="4105" y="2890"/>
              <a:ext cx="0" cy="104"/>
            </a:xfrm>
            <a:prstGeom prst="line">
              <a:avLst/>
            </a:prstGeom>
            <a:noFill/>
            <a:ln w="50800">
              <a:solidFill>
                <a:srgbClr val="FF9933"/>
              </a:solidFill>
              <a:round/>
              <a:headEnd/>
              <a:tailEnd/>
            </a:ln>
            <a:effectLst/>
          </p:spPr>
          <p:txBody>
            <a:bodyPr wrap="none" anchor="ctr"/>
            <a:lstStyle/>
            <a:p>
              <a:endParaRPr lang="en-US"/>
            </a:p>
          </p:txBody>
        </p:sp>
        <p:sp>
          <p:nvSpPr>
            <p:cNvPr id="239635" name="Freeform 19"/>
            <p:cNvSpPr>
              <a:spLocks/>
            </p:cNvSpPr>
            <p:nvPr/>
          </p:nvSpPr>
          <p:spPr bwMode="auto">
            <a:xfrm>
              <a:off x="1561" y="1478"/>
              <a:ext cx="2035" cy="885"/>
            </a:xfrm>
            <a:custGeom>
              <a:avLst/>
              <a:gdLst/>
              <a:ahLst/>
              <a:cxnLst>
                <a:cxn ang="0">
                  <a:pos x="0" y="306"/>
                </a:cxn>
                <a:cxn ang="0">
                  <a:pos x="565" y="672"/>
                </a:cxn>
                <a:cxn ang="0">
                  <a:pos x="1130" y="947"/>
                </a:cxn>
                <a:cxn ang="0">
                  <a:pos x="1696" y="459"/>
                </a:cxn>
                <a:cxn ang="0">
                  <a:pos x="2261" y="0"/>
                </a:cxn>
              </a:cxnLst>
              <a:rect l="0" t="0" r="r" b="b"/>
              <a:pathLst>
                <a:path w="2262" h="948">
                  <a:moveTo>
                    <a:pt x="0" y="306"/>
                  </a:moveTo>
                  <a:lnTo>
                    <a:pt x="565" y="672"/>
                  </a:lnTo>
                  <a:lnTo>
                    <a:pt x="1130" y="947"/>
                  </a:lnTo>
                  <a:lnTo>
                    <a:pt x="1696" y="459"/>
                  </a:lnTo>
                  <a:lnTo>
                    <a:pt x="2261" y="0"/>
                  </a:lnTo>
                </a:path>
              </a:pathLst>
            </a:custGeom>
            <a:noFill/>
            <a:ln w="76200" cap="rnd" cmpd="sng">
              <a:solidFill>
                <a:srgbClr val="00FFFF"/>
              </a:solidFill>
              <a:prstDash val="solid"/>
              <a:round/>
              <a:headEnd type="none" w="med" len="med"/>
              <a:tailEnd type="none" w="med" len="med"/>
            </a:ln>
            <a:effectLst/>
          </p:spPr>
          <p:txBody>
            <a:bodyPr/>
            <a:lstStyle/>
            <a:p>
              <a:endParaRPr lang="en-US"/>
            </a:p>
          </p:txBody>
        </p:sp>
        <p:sp>
          <p:nvSpPr>
            <p:cNvPr id="239636" name="Freeform 20"/>
            <p:cNvSpPr>
              <a:spLocks/>
            </p:cNvSpPr>
            <p:nvPr/>
          </p:nvSpPr>
          <p:spPr bwMode="auto">
            <a:xfrm>
              <a:off x="1561" y="1892"/>
              <a:ext cx="2545" cy="69"/>
            </a:xfrm>
            <a:custGeom>
              <a:avLst/>
              <a:gdLst/>
              <a:ahLst/>
              <a:cxnLst>
                <a:cxn ang="0">
                  <a:pos x="0" y="16"/>
                </a:cxn>
                <a:cxn ang="0">
                  <a:pos x="565" y="0"/>
                </a:cxn>
                <a:cxn ang="0">
                  <a:pos x="1130" y="23"/>
                </a:cxn>
                <a:cxn ang="0">
                  <a:pos x="1696" y="73"/>
                </a:cxn>
                <a:cxn ang="0">
                  <a:pos x="2261" y="65"/>
                </a:cxn>
                <a:cxn ang="0">
                  <a:pos x="2827" y="16"/>
                </a:cxn>
              </a:cxnLst>
              <a:rect l="0" t="0" r="r" b="b"/>
              <a:pathLst>
                <a:path w="2828" h="74">
                  <a:moveTo>
                    <a:pt x="0" y="16"/>
                  </a:moveTo>
                  <a:lnTo>
                    <a:pt x="565" y="0"/>
                  </a:lnTo>
                  <a:lnTo>
                    <a:pt x="1130" y="23"/>
                  </a:lnTo>
                  <a:lnTo>
                    <a:pt x="1696" y="73"/>
                  </a:lnTo>
                  <a:lnTo>
                    <a:pt x="2261" y="65"/>
                  </a:lnTo>
                  <a:lnTo>
                    <a:pt x="2827" y="16"/>
                  </a:lnTo>
                </a:path>
              </a:pathLst>
            </a:custGeom>
            <a:noFill/>
            <a:ln w="76200" cap="rnd" cmpd="sng">
              <a:solidFill>
                <a:schemeClr val="tx2"/>
              </a:solidFill>
              <a:prstDash val="solid"/>
              <a:round/>
              <a:headEnd type="none" w="med" len="med"/>
              <a:tailEnd type="none" w="med" len="med"/>
            </a:ln>
            <a:effectLst/>
          </p:spPr>
          <p:txBody>
            <a:bodyPr/>
            <a:lstStyle/>
            <a:p>
              <a:endParaRPr lang="en-US"/>
            </a:p>
          </p:txBody>
        </p:sp>
        <p:sp>
          <p:nvSpPr>
            <p:cNvPr id="239637" name="Oval 21"/>
            <p:cNvSpPr>
              <a:spLocks noChangeArrowheads="1"/>
            </p:cNvSpPr>
            <p:nvPr/>
          </p:nvSpPr>
          <p:spPr bwMode="auto">
            <a:xfrm>
              <a:off x="1535" y="1737"/>
              <a:ext cx="46" cy="48"/>
            </a:xfrm>
            <a:prstGeom prst="ellipse">
              <a:avLst/>
            </a:prstGeom>
            <a:solidFill>
              <a:srgbClr val="FF0000"/>
            </a:solidFill>
            <a:ln w="50800">
              <a:solidFill>
                <a:srgbClr val="FF0000"/>
              </a:solidFill>
              <a:round/>
              <a:headEnd/>
              <a:tailEnd/>
            </a:ln>
            <a:effectLst/>
          </p:spPr>
          <p:txBody>
            <a:bodyPr wrap="none" anchor="ctr"/>
            <a:lstStyle/>
            <a:p>
              <a:endParaRPr lang="en-US"/>
            </a:p>
          </p:txBody>
        </p:sp>
        <p:sp>
          <p:nvSpPr>
            <p:cNvPr id="239638" name="Oval 22"/>
            <p:cNvSpPr>
              <a:spLocks noChangeArrowheads="1"/>
            </p:cNvSpPr>
            <p:nvPr/>
          </p:nvSpPr>
          <p:spPr bwMode="auto">
            <a:xfrm>
              <a:off x="2036" y="2071"/>
              <a:ext cx="61" cy="64"/>
            </a:xfrm>
            <a:prstGeom prst="ellipse">
              <a:avLst/>
            </a:prstGeom>
            <a:solidFill>
              <a:srgbClr val="FF0000"/>
            </a:solidFill>
            <a:ln w="25400">
              <a:solidFill>
                <a:srgbClr val="FF0000"/>
              </a:solidFill>
              <a:round/>
              <a:headEnd/>
              <a:tailEnd/>
            </a:ln>
            <a:effectLst/>
          </p:spPr>
          <p:txBody>
            <a:bodyPr wrap="none" anchor="ctr"/>
            <a:lstStyle/>
            <a:p>
              <a:endParaRPr lang="en-US"/>
            </a:p>
          </p:txBody>
        </p:sp>
        <p:sp>
          <p:nvSpPr>
            <p:cNvPr id="239639" name="Oval 23"/>
            <p:cNvSpPr>
              <a:spLocks noChangeArrowheads="1"/>
            </p:cNvSpPr>
            <p:nvPr/>
          </p:nvSpPr>
          <p:spPr bwMode="auto">
            <a:xfrm>
              <a:off x="2544" y="2328"/>
              <a:ext cx="62" cy="64"/>
            </a:xfrm>
            <a:prstGeom prst="ellipse">
              <a:avLst/>
            </a:prstGeom>
            <a:solidFill>
              <a:srgbClr val="FF0000"/>
            </a:solidFill>
            <a:ln w="25400">
              <a:solidFill>
                <a:srgbClr val="FF0000"/>
              </a:solidFill>
              <a:round/>
              <a:headEnd/>
              <a:tailEnd/>
            </a:ln>
            <a:effectLst/>
          </p:spPr>
          <p:txBody>
            <a:bodyPr wrap="none" anchor="ctr"/>
            <a:lstStyle/>
            <a:p>
              <a:endParaRPr lang="en-US"/>
            </a:p>
          </p:txBody>
        </p:sp>
        <p:sp>
          <p:nvSpPr>
            <p:cNvPr id="239640" name="Oval 24"/>
            <p:cNvSpPr>
              <a:spLocks noChangeArrowheads="1"/>
            </p:cNvSpPr>
            <p:nvPr/>
          </p:nvSpPr>
          <p:spPr bwMode="auto">
            <a:xfrm>
              <a:off x="3054" y="1871"/>
              <a:ext cx="61" cy="65"/>
            </a:xfrm>
            <a:prstGeom prst="ellipse">
              <a:avLst/>
            </a:prstGeom>
            <a:solidFill>
              <a:srgbClr val="FF0000"/>
            </a:solidFill>
            <a:ln w="25400">
              <a:solidFill>
                <a:srgbClr val="FF0000"/>
              </a:solidFill>
              <a:round/>
              <a:headEnd/>
              <a:tailEnd/>
            </a:ln>
            <a:effectLst/>
          </p:spPr>
          <p:txBody>
            <a:bodyPr wrap="none" anchor="ctr"/>
            <a:lstStyle/>
            <a:p>
              <a:endParaRPr lang="en-US"/>
            </a:p>
          </p:txBody>
        </p:sp>
        <p:sp>
          <p:nvSpPr>
            <p:cNvPr id="239641" name="Oval 25"/>
            <p:cNvSpPr>
              <a:spLocks noChangeArrowheads="1"/>
            </p:cNvSpPr>
            <p:nvPr/>
          </p:nvSpPr>
          <p:spPr bwMode="auto">
            <a:xfrm>
              <a:off x="3562" y="1444"/>
              <a:ext cx="61" cy="64"/>
            </a:xfrm>
            <a:prstGeom prst="ellipse">
              <a:avLst/>
            </a:prstGeom>
            <a:solidFill>
              <a:srgbClr val="FF0000"/>
            </a:solidFill>
            <a:ln w="25400">
              <a:solidFill>
                <a:srgbClr val="FF0000"/>
              </a:solidFill>
              <a:round/>
              <a:headEnd/>
              <a:tailEnd/>
            </a:ln>
            <a:effectLst/>
          </p:spPr>
          <p:txBody>
            <a:bodyPr wrap="none" anchor="ctr"/>
            <a:lstStyle/>
            <a:p>
              <a:endParaRPr lang="en-US"/>
            </a:p>
          </p:txBody>
        </p:sp>
        <p:sp>
          <p:nvSpPr>
            <p:cNvPr id="239642" name="Rectangle 26"/>
            <p:cNvSpPr>
              <a:spLocks noChangeArrowheads="1"/>
            </p:cNvSpPr>
            <p:nvPr/>
          </p:nvSpPr>
          <p:spPr bwMode="auto">
            <a:xfrm>
              <a:off x="1535" y="1879"/>
              <a:ext cx="46" cy="49"/>
            </a:xfrm>
            <a:prstGeom prst="rect">
              <a:avLst/>
            </a:prstGeom>
            <a:solidFill>
              <a:srgbClr val="F95AB7"/>
            </a:solidFill>
            <a:ln w="50800">
              <a:solidFill>
                <a:srgbClr val="F95AB7"/>
              </a:solidFill>
              <a:miter lim="800000"/>
              <a:headEnd/>
              <a:tailEnd/>
            </a:ln>
            <a:effectLst/>
          </p:spPr>
          <p:txBody>
            <a:bodyPr wrap="none" anchor="ctr"/>
            <a:lstStyle/>
            <a:p>
              <a:endParaRPr lang="en-US"/>
            </a:p>
          </p:txBody>
        </p:sp>
        <p:sp>
          <p:nvSpPr>
            <p:cNvPr id="239643" name="Rectangle 27"/>
            <p:cNvSpPr>
              <a:spLocks noChangeArrowheads="1"/>
            </p:cNvSpPr>
            <p:nvPr/>
          </p:nvSpPr>
          <p:spPr bwMode="auto">
            <a:xfrm>
              <a:off x="2036" y="1857"/>
              <a:ext cx="61" cy="65"/>
            </a:xfrm>
            <a:prstGeom prst="rect">
              <a:avLst/>
            </a:prstGeom>
            <a:solidFill>
              <a:srgbClr val="F95AB7"/>
            </a:solidFill>
            <a:ln w="25400">
              <a:solidFill>
                <a:srgbClr val="F95AB7"/>
              </a:solidFill>
              <a:miter lim="800000"/>
              <a:headEnd/>
              <a:tailEnd/>
            </a:ln>
            <a:effectLst/>
          </p:spPr>
          <p:txBody>
            <a:bodyPr wrap="none" anchor="ctr"/>
            <a:lstStyle/>
            <a:p>
              <a:endParaRPr lang="en-US"/>
            </a:p>
          </p:txBody>
        </p:sp>
        <p:sp>
          <p:nvSpPr>
            <p:cNvPr id="239644" name="Rectangle 28"/>
            <p:cNvSpPr>
              <a:spLocks noChangeArrowheads="1"/>
            </p:cNvSpPr>
            <p:nvPr/>
          </p:nvSpPr>
          <p:spPr bwMode="auto">
            <a:xfrm>
              <a:off x="2544" y="1879"/>
              <a:ext cx="62" cy="63"/>
            </a:xfrm>
            <a:prstGeom prst="rect">
              <a:avLst/>
            </a:prstGeom>
            <a:solidFill>
              <a:srgbClr val="F95AB7"/>
            </a:solidFill>
            <a:ln w="25400">
              <a:solidFill>
                <a:srgbClr val="F95AB7"/>
              </a:solidFill>
              <a:miter lim="800000"/>
              <a:headEnd/>
              <a:tailEnd/>
            </a:ln>
            <a:effectLst/>
          </p:spPr>
          <p:txBody>
            <a:bodyPr wrap="none" anchor="ctr"/>
            <a:lstStyle/>
            <a:p>
              <a:endParaRPr lang="en-US"/>
            </a:p>
          </p:txBody>
        </p:sp>
        <p:sp>
          <p:nvSpPr>
            <p:cNvPr id="239645" name="Rectangle 29"/>
            <p:cNvSpPr>
              <a:spLocks noChangeArrowheads="1"/>
            </p:cNvSpPr>
            <p:nvPr/>
          </p:nvSpPr>
          <p:spPr bwMode="auto">
            <a:xfrm>
              <a:off x="3054" y="1925"/>
              <a:ext cx="61" cy="64"/>
            </a:xfrm>
            <a:prstGeom prst="rect">
              <a:avLst/>
            </a:prstGeom>
            <a:solidFill>
              <a:srgbClr val="F95AB7"/>
            </a:solidFill>
            <a:ln w="25400">
              <a:solidFill>
                <a:srgbClr val="F95AB7"/>
              </a:solidFill>
              <a:miter lim="800000"/>
              <a:headEnd/>
              <a:tailEnd/>
            </a:ln>
            <a:effectLst/>
          </p:spPr>
          <p:txBody>
            <a:bodyPr wrap="none" anchor="ctr"/>
            <a:lstStyle/>
            <a:p>
              <a:endParaRPr lang="en-US"/>
            </a:p>
          </p:txBody>
        </p:sp>
        <p:sp>
          <p:nvSpPr>
            <p:cNvPr id="239646" name="Rectangle 30"/>
            <p:cNvSpPr>
              <a:spLocks noChangeArrowheads="1"/>
            </p:cNvSpPr>
            <p:nvPr/>
          </p:nvSpPr>
          <p:spPr bwMode="auto">
            <a:xfrm>
              <a:off x="3562" y="1918"/>
              <a:ext cx="61" cy="63"/>
            </a:xfrm>
            <a:prstGeom prst="rect">
              <a:avLst/>
            </a:prstGeom>
            <a:solidFill>
              <a:srgbClr val="F95AB7"/>
            </a:solidFill>
            <a:ln w="25400">
              <a:solidFill>
                <a:srgbClr val="F95AB7"/>
              </a:solidFill>
              <a:miter lim="800000"/>
              <a:headEnd/>
              <a:tailEnd/>
            </a:ln>
            <a:effectLst/>
          </p:spPr>
          <p:txBody>
            <a:bodyPr wrap="none" anchor="ctr"/>
            <a:lstStyle/>
            <a:p>
              <a:endParaRPr lang="en-US"/>
            </a:p>
          </p:txBody>
        </p:sp>
        <p:sp>
          <p:nvSpPr>
            <p:cNvPr id="239647" name="Rectangle 31"/>
            <p:cNvSpPr>
              <a:spLocks noChangeArrowheads="1"/>
            </p:cNvSpPr>
            <p:nvPr/>
          </p:nvSpPr>
          <p:spPr bwMode="auto">
            <a:xfrm>
              <a:off x="4071" y="1871"/>
              <a:ext cx="62" cy="65"/>
            </a:xfrm>
            <a:prstGeom prst="rect">
              <a:avLst/>
            </a:prstGeom>
            <a:solidFill>
              <a:srgbClr val="F95AB7"/>
            </a:solidFill>
            <a:ln w="25400">
              <a:solidFill>
                <a:srgbClr val="F95AB7"/>
              </a:solidFill>
              <a:miter lim="800000"/>
              <a:headEnd/>
              <a:tailEnd/>
            </a:ln>
            <a:effectLst/>
          </p:spPr>
          <p:txBody>
            <a:bodyPr wrap="none" anchor="ctr"/>
            <a:lstStyle/>
            <a:p>
              <a:endParaRPr lang="en-US"/>
            </a:p>
          </p:txBody>
        </p:sp>
        <p:sp>
          <p:nvSpPr>
            <p:cNvPr id="239648" name="Rectangle 32"/>
            <p:cNvSpPr>
              <a:spLocks noChangeArrowheads="1"/>
            </p:cNvSpPr>
            <p:nvPr/>
          </p:nvSpPr>
          <p:spPr bwMode="auto">
            <a:xfrm>
              <a:off x="949" y="2737"/>
              <a:ext cx="479"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tx2"/>
                  </a:solidFill>
                </a:rPr>
                <a:t>140</a:t>
              </a:r>
            </a:p>
          </p:txBody>
        </p:sp>
        <p:sp>
          <p:nvSpPr>
            <p:cNvPr id="239649" name="Rectangle 33"/>
            <p:cNvSpPr>
              <a:spLocks noChangeArrowheads="1"/>
            </p:cNvSpPr>
            <p:nvPr/>
          </p:nvSpPr>
          <p:spPr bwMode="auto">
            <a:xfrm>
              <a:off x="949" y="2453"/>
              <a:ext cx="479"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tx2"/>
                  </a:solidFill>
                </a:rPr>
                <a:t>150</a:t>
              </a:r>
            </a:p>
          </p:txBody>
        </p:sp>
        <p:sp>
          <p:nvSpPr>
            <p:cNvPr id="239650" name="Rectangle 34"/>
            <p:cNvSpPr>
              <a:spLocks noChangeArrowheads="1"/>
            </p:cNvSpPr>
            <p:nvPr/>
          </p:nvSpPr>
          <p:spPr bwMode="auto">
            <a:xfrm>
              <a:off x="949" y="2167"/>
              <a:ext cx="479"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tx2"/>
                  </a:solidFill>
                </a:rPr>
                <a:t>160</a:t>
              </a:r>
            </a:p>
          </p:txBody>
        </p:sp>
        <p:sp>
          <p:nvSpPr>
            <p:cNvPr id="239651" name="Rectangle 35"/>
            <p:cNvSpPr>
              <a:spLocks noChangeArrowheads="1"/>
            </p:cNvSpPr>
            <p:nvPr/>
          </p:nvSpPr>
          <p:spPr bwMode="auto">
            <a:xfrm>
              <a:off x="949" y="1883"/>
              <a:ext cx="479"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tx2"/>
                  </a:solidFill>
                </a:rPr>
                <a:t>170</a:t>
              </a:r>
            </a:p>
          </p:txBody>
        </p:sp>
        <p:sp>
          <p:nvSpPr>
            <p:cNvPr id="239652" name="Rectangle 36"/>
            <p:cNvSpPr>
              <a:spLocks noChangeArrowheads="1"/>
            </p:cNvSpPr>
            <p:nvPr/>
          </p:nvSpPr>
          <p:spPr bwMode="auto">
            <a:xfrm>
              <a:off x="949" y="1597"/>
              <a:ext cx="479"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tx2"/>
                  </a:solidFill>
                </a:rPr>
                <a:t>180</a:t>
              </a:r>
            </a:p>
          </p:txBody>
        </p:sp>
        <p:sp>
          <p:nvSpPr>
            <p:cNvPr id="239653" name="Rectangle 37"/>
            <p:cNvSpPr>
              <a:spLocks noChangeArrowheads="1"/>
            </p:cNvSpPr>
            <p:nvPr/>
          </p:nvSpPr>
          <p:spPr bwMode="auto">
            <a:xfrm>
              <a:off x="949" y="1312"/>
              <a:ext cx="479"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tx2"/>
                  </a:solidFill>
                </a:rPr>
                <a:t>190</a:t>
              </a:r>
            </a:p>
          </p:txBody>
        </p:sp>
        <p:sp>
          <p:nvSpPr>
            <p:cNvPr id="239654" name="Rectangle 38"/>
            <p:cNvSpPr>
              <a:spLocks noChangeArrowheads="1"/>
            </p:cNvSpPr>
            <p:nvPr/>
          </p:nvSpPr>
          <p:spPr bwMode="auto">
            <a:xfrm>
              <a:off x="1382" y="3094"/>
              <a:ext cx="287"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tx2"/>
                  </a:solidFill>
                </a:rPr>
                <a:t> 6</a:t>
              </a:r>
            </a:p>
          </p:txBody>
        </p:sp>
        <p:sp>
          <p:nvSpPr>
            <p:cNvPr id="239655" name="Rectangle 39"/>
            <p:cNvSpPr>
              <a:spLocks noChangeArrowheads="1"/>
            </p:cNvSpPr>
            <p:nvPr/>
          </p:nvSpPr>
          <p:spPr bwMode="auto">
            <a:xfrm>
              <a:off x="1891" y="3094"/>
              <a:ext cx="287"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tx2"/>
                  </a:solidFill>
                </a:rPr>
                <a:t> 7</a:t>
              </a:r>
            </a:p>
          </p:txBody>
        </p:sp>
        <p:sp>
          <p:nvSpPr>
            <p:cNvPr id="239656" name="Rectangle 40"/>
            <p:cNvSpPr>
              <a:spLocks noChangeArrowheads="1"/>
            </p:cNvSpPr>
            <p:nvPr/>
          </p:nvSpPr>
          <p:spPr bwMode="auto">
            <a:xfrm>
              <a:off x="2399" y="3094"/>
              <a:ext cx="287"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tx2"/>
                  </a:solidFill>
                </a:rPr>
                <a:t> 8</a:t>
              </a:r>
            </a:p>
          </p:txBody>
        </p:sp>
        <p:sp>
          <p:nvSpPr>
            <p:cNvPr id="239657" name="Rectangle 41"/>
            <p:cNvSpPr>
              <a:spLocks noChangeArrowheads="1"/>
            </p:cNvSpPr>
            <p:nvPr/>
          </p:nvSpPr>
          <p:spPr bwMode="auto">
            <a:xfrm>
              <a:off x="2908" y="3094"/>
              <a:ext cx="287"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tx2"/>
                  </a:solidFill>
                </a:rPr>
                <a:t> 9</a:t>
              </a:r>
            </a:p>
          </p:txBody>
        </p:sp>
        <p:sp>
          <p:nvSpPr>
            <p:cNvPr id="239658" name="Rectangle 42"/>
            <p:cNvSpPr>
              <a:spLocks noChangeArrowheads="1"/>
            </p:cNvSpPr>
            <p:nvPr/>
          </p:nvSpPr>
          <p:spPr bwMode="auto">
            <a:xfrm>
              <a:off x="3417" y="3094"/>
              <a:ext cx="351"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tx2"/>
                  </a:solidFill>
                </a:rPr>
                <a:t>10</a:t>
              </a:r>
            </a:p>
          </p:txBody>
        </p:sp>
        <p:sp>
          <p:nvSpPr>
            <p:cNvPr id="239659" name="Rectangle 43"/>
            <p:cNvSpPr>
              <a:spLocks noChangeArrowheads="1"/>
            </p:cNvSpPr>
            <p:nvPr/>
          </p:nvSpPr>
          <p:spPr bwMode="auto">
            <a:xfrm>
              <a:off x="3926" y="3094"/>
              <a:ext cx="351" cy="338"/>
            </a:xfrm>
            <a:prstGeom prst="rect">
              <a:avLst/>
            </a:prstGeom>
            <a:noFill/>
            <a:ln w="12700">
              <a:noFill/>
              <a:miter lim="800000"/>
              <a:headEnd/>
              <a:tailEnd/>
            </a:ln>
            <a:effectLst/>
          </p:spPr>
          <p:txBody>
            <a:bodyPr wrap="none" lIns="82724" tIns="40636" rIns="82724" bIns="40636">
              <a:spAutoFit/>
            </a:bodyPr>
            <a:lstStyle/>
            <a:p>
              <a:pPr defTabSz="915004"/>
              <a:r>
                <a:rPr lang="en-US" sz="3200" b="1" dirty="0">
                  <a:solidFill>
                    <a:schemeClr val="tx2"/>
                  </a:solidFill>
                </a:rPr>
                <a:t>11</a:t>
              </a:r>
            </a:p>
          </p:txBody>
        </p:sp>
        <p:sp>
          <p:nvSpPr>
            <p:cNvPr id="239660" name="Rectangle 44"/>
            <p:cNvSpPr>
              <a:spLocks noChangeArrowheads="1"/>
            </p:cNvSpPr>
            <p:nvPr/>
          </p:nvSpPr>
          <p:spPr bwMode="auto">
            <a:xfrm>
              <a:off x="3716" y="1255"/>
              <a:ext cx="992" cy="302"/>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2800" b="1" dirty="0">
                  <a:solidFill>
                    <a:schemeClr val="tx2"/>
                  </a:solidFill>
                </a:rPr>
                <a:t>Actual</a:t>
              </a:r>
            </a:p>
          </p:txBody>
        </p:sp>
        <p:sp>
          <p:nvSpPr>
            <p:cNvPr id="239661" name="Rectangle 45"/>
            <p:cNvSpPr>
              <a:spLocks noChangeArrowheads="1"/>
            </p:cNvSpPr>
            <p:nvPr/>
          </p:nvSpPr>
          <p:spPr bwMode="auto">
            <a:xfrm>
              <a:off x="3716" y="2017"/>
              <a:ext cx="992" cy="302"/>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2800" b="1" dirty="0">
                  <a:solidFill>
                    <a:schemeClr val="tx2"/>
                  </a:solidFill>
                </a:rPr>
                <a:t>Forecast</a:t>
              </a:r>
            </a:p>
          </p:txBody>
        </p:sp>
      </p:grpSp>
      <p:sp>
        <p:nvSpPr>
          <p:cNvPr id="239662" name="Rectangle 46"/>
          <p:cNvSpPr>
            <a:spLocks noGrp="1" noChangeArrowheads="1"/>
          </p:cNvSpPr>
          <p:nvPr>
            <p:ph type="title"/>
          </p:nvPr>
        </p:nvSpPr>
        <p:spPr/>
        <p:txBody>
          <a:bodyPr>
            <a:normAutofit/>
          </a:bodyPr>
          <a:lstStyle/>
          <a:p>
            <a:pPr algn="ctr"/>
            <a:r>
              <a:rPr lang="en-US" sz="4000" dirty="0">
                <a:latin typeface="Cambria" pitchFamily="18" charset="0"/>
              </a:rPr>
              <a:t>Exponential Smoothing Graph</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lIns="100008" tIns="50004" rIns="100008" bIns="50004"/>
          <a:lstStyle/>
          <a:p>
            <a:r>
              <a:rPr lang="en-US" dirty="0"/>
              <a:t>4-</a:t>
            </a:r>
            <a:fld id="{ED79DA70-20C6-45E1-B762-8DC7EFB05989}" type="slidenum">
              <a:rPr lang="en-US"/>
              <a:pPr/>
              <a:t>41</a:t>
            </a:fld>
            <a:endParaRPr lang="en-US" sz="1400" dirty="0"/>
          </a:p>
        </p:txBody>
      </p:sp>
      <p:sp>
        <p:nvSpPr>
          <p:cNvPr id="400386" name="Rectangle 2"/>
          <p:cNvSpPr>
            <a:spLocks noGrp="1" noChangeArrowheads="1"/>
          </p:cNvSpPr>
          <p:nvPr>
            <p:ph type="body" idx="1"/>
          </p:nvPr>
        </p:nvSpPr>
        <p:spPr>
          <a:xfrm>
            <a:off x="1295400" y="1447800"/>
            <a:ext cx="7367763" cy="4114459"/>
          </a:xfrm>
          <a:noFill/>
          <a:ln/>
        </p:spPr>
        <p:txBody>
          <a:bodyPr lIns="90475" tIns="44444" rIns="90475" bIns="44444">
            <a:normAutofit/>
          </a:bodyPr>
          <a:lstStyle/>
          <a:p>
            <a:r>
              <a:rPr lang="en-US" sz="2400" dirty="0">
                <a:latin typeface="Cambria" pitchFamily="18" charset="0"/>
              </a:rPr>
              <a:t>Increasing </a:t>
            </a:r>
            <a:r>
              <a:rPr lang="en-US" sz="2400" dirty="0">
                <a:solidFill>
                  <a:schemeClr val="hlink"/>
                </a:solidFill>
                <a:effectLst>
                  <a:outerShdw blurRad="38100" dist="38100" dir="2700000" algn="tl">
                    <a:srgbClr val="000000"/>
                  </a:outerShdw>
                </a:effectLst>
                <a:latin typeface="Cambria" pitchFamily="18" charset="0"/>
              </a:rPr>
              <a:t>α</a:t>
            </a:r>
            <a:r>
              <a:rPr lang="en-US" sz="2400" dirty="0">
                <a:latin typeface="Cambria" pitchFamily="18" charset="0"/>
              </a:rPr>
              <a:t> makes forecast:</a:t>
            </a:r>
          </a:p>
          <a:p>
            <a:pPr lvl="1"/>
            <a:r>
              <a:rPr lang="en-US" sz="2400" dirty="0">
                <a:latin typeface="Cambria" pitchFamily="18" charset="0"/>
              </a:rPr>
              <a:t> More sensitive to changes.</a:t>
            </a:r>
          </a:p>
          <a:p>
            <a:pPr lvl="1"/>
            <a:r>
              <a:rPr lang="en-US" sz="2400" dirty="0">
                <a:latin typeface="Cambria" pitchFamily="18" charset="0"/>
              </a:rPr>
              <a:t> More sensitive to recent data. </a:t>
            </a:r>
          </a:p>
          <a:p>
            <a:pPr marL="1449768" lvl="3"/>
            <a:endParaRPr lang="en-US" sz="2400" dirty="0">
              <a:latin typeface="Cambria" pitchFamily="18" charset="0"/>
            </a:endParaRPr>
          </a:p>
          <a:p>
            <a:r>
              <a:rPr lang="en-US" sz="2400" dirty="0">
                <a:effectLst>
                  <a:outerShdw blurRad="38100" dist="38100" dir="2700000" algn="tl">
                    <a:srgbClr val="FFFFFF"/>
                  </a:outerShdw>
                </a:effectLst>
                <a:latin typeface="Cambria" pitchFamily="18" charset="0"/>
              </a:rPr>
              <a:t> α</a:t>
            </a:r>
            <a:r>
              <a:rPr lang="en-US" sz="2400" dirty="0">
                <a:latin typeface="Cambria" pitchFamily="18" charset="0"/>
              </a:rPr>
              <a:t> controls emphasis on recent data.</a:t>
            </a:r>
          </a:p>
          <a:p>
            <a:pPr marL="1449768" lvl="3"/>
            <a:endParaRPr lang="en-US" sz="2400" dirty="0">
              <a:latin typeface="Cambria" pitchFamily="18" charset="0"/>
            </a:endParaRPr>
          </a:p>
          <a:p>
            <a:r>
              <a:rPr lang="en-US" sz="2400" dirty="0">
                <a:latin typeface="Cambria" pitchFamily="18" charset="0"/>
              </a:rPr>
              <a:t>Do not forecast trend well.</a:t>
            </a:r>
          </a:p>
          <a:p>
            <a:pPr lvl="1"/>
            <a:r>
              <a:rPr lang="en-US" sz="2400" dirty="0">
                <a:latin typeface="Cambria" pitchFamily="18" charset="0"/>
              </a:rPr>
              <a:t>Trend adjusted exponential </a:t>
            </a:r>
            <a:r>
              <a:rPr lang="en-US" sz="2400" dirty="0" smtClean="0">
                <a:latin typeface="Cambria" pitchFamily="18" charset="0"/>
              </a:rPr>
              <a:t>smoothing.</a:t>
            </a:r>
            <a:endParaRPr lang="en-US" sz="2400" dirty="0">
              <a:latin typeface="Cambria" pitchFamily="18" charset="0"/>
            </a:endParaRPr>
          </a:p>
        </p:txBody>
      </p:sp>
      <p:sp>
        <p:nvSpPr>
          <p:cNvPr id="400387" name="Rectangle 3"/>
          <p:cNvSpPr>
            <a:spLocks noGrp="1" noChangeArrowheads="1"/>
          </p:cNvSpPr>
          <p:nvPr>
            <p:ph type="title"/>
          </p:nvPr>
        </p:nvSpPr>
        <p:spPr/>
        <p:txBody>
          <a:bodyPr lIns="100008" tIns="50004" rIns="100008" bIns="50004">
            <a:normAutofit fontScale="90000"/>
          </a:bodyPr>
          <a:lstStyle/>
          <a:p>
            <a:pPr>
              <a:lnSpc>
                <a:spcPct val="80000"/>
              </a:lnSpc>
            </a:pPr>
            <a:r>
              <a:rPr lang="en-US" dirty="0"/>
              <a:t> </a:t>
            </a:r>
            <a:r>
              <a:rPr lang="en-US" sz="4400" dirty="0">
                <a:latin typeface="Cambria" pitchFamily="18" charset="0"/>
              </a:rPr>
              <a:t>Exponential Smoothing Methods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r>
              <a:rPr lang="en-US" dirty="0"/>
              <a:t>4-</a:t>
            </a:r>
            <a:fld id="{A4C15532-E414-4E5C-8229-7C0FB28A8961}" type="slidenum">
              <a:rPr lang="en-US"/>
              <a:pPr/>
              <a:t>42</a:t>
            </a:fld>
            <a:endParaRPr lang="en-US" sz="1400" dirty="0"/>
          </a:p>
        </p:txBody>
      </p:sp>
      <p:sp>
        <p:nvSpPr>
          <p:cNvPr id="392238" name="Rectangle 46"/>
          <p:cNvSpPr>
            <a:spLocks noGrp="1" noChangeArrowheads="1"/>
          </p:cNvSpPr>
          <p:nvPr>
            <p:ph type="title"/>
          </p:nvPr>
        </p:nvSpPr>
        <p:spPr>
          <a:xfrm>
            <a:off x="1372306" y="457200"/>
            <a:ext cx="7771694" cy="1143000"/>
          </a:xfrm>
        </p:spPr>
        <p:txBody>
          <a:bodyPr/>
          <a:lstStyle/>
          <a:p>
            <a:r>
              <a:rPr lang="en-US" sz="4400" dirty="0" smtClean="0">
                <a:latin typeface="Cambria" pitchFamily="18" charset="0"/>
              </a:rPr>
              <a:t>Exponential Smoothing Graph</a:t>
            </a:r>
            <a:endParaRPr lang="en-US" dirty="0"/>
          </a:p>
        </p:txBody>
      </p:sp>
      <p:grpSp>
        <p:nvGrpSpPr>
          <p:cNvPr id="2" name="Group 69"/>
          <p:cNvGrpSpPr>
            <a:grpSpLocks/>
          </p:cNvGrpSpPr>
          <p:nvPr/>
        </p:nvGrpSpPr>
        <p:grpSpPr bwMode="auto">
          <a:xfrm>
            <a:off x="231070" y="1988344"/>
            <a:ext cx="7937500" cy="4170589"/>
            <a:chOff x="131" y="1169"/>
            <a:chExt cx="4500" cy="2452"/>
          </a:xfrm>
        </p:grpSpPr>
        <p:sp>
          <p:nvSpPr>
            <p:cNvPr id="392195" name="Rectangle 3"/>
            <p:cNvSpPr>
              <a:spLocks noChangeArrowheads="1"/>
            </p:cNvSpPr>
            <p:nvPr/>
          </p:nvSpPr>
          <p:spPr bwMode="auto">
            <a:xfrm>
              <a:off x="2179" y="3283"/>
              <a:ext cx="703" cy="338"/>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3200" dirty="0">
                  <a:solidFill>
                    <a:schemeClr val="tx2"/>
                  </a:solidFill>
                </a:rPr>
                <a:t>Time</a:t>
              </a:r>
            </a:p>
          </p:txBody>
        </p:sp>
        <p:sp>
          <p:nvSpPr>
            <p:cNvPr id="392196" name="Rectangle 4"/>
            <p:cNvSpPr>
              <a:spLocks noChangeArrowheads="1"/>
            </p:cNvSpPr>
            <p:nvPr/>
          </p:nvSpPr>
          <p:spPr bwMode="auto">
            <a:xfrm>
              <a:off x="131" y="1838"/>
              <a:ext cx="980" cy="338"/>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3200" dirty="0">
                  <a:solidFill>
                    <a:schemeClr val="tx2"/>
                  </a:solidFill>
                </a:rPr>
                <a:t>Demand</a:t>
              </a:r>
              <a:endParaRPr lang="en-US" sz="3200" b="1" dirty="0">
                <a:solidFill>
                  <a:schemeClr val="tx2"/>
                </a:solidFill>
                <a:effectLst>
                  <a:outerShdw blurRad="38100" dist="38100" dir="2700000" algn="tl">
                    <a:srgbClr val="000000"/>
                  </a:outerShdw>
                </a:effectLst>
                <a:latin typeface="Arial" pitchFamily="34" charset="0"/>
              </a:endParaRPr>
            </a:p>
          </p:txBody>
        </p:sp>
        <p:sp>
          <p:nvSpPr>
            <p:cNvPr id="392197" name="Line 5"/>
            <p:cNvSpPr>
              <a:spLocks noChangeShapeType="1"/>
            </p:cNvSpPr>
            <p:nvPr/>
          </p:nvSpPr>
          <p:spPr bwMode="auto">
            <a:xfrm>
              <a:off x="1183" y="1519"/>
              <a:ext cx="0" cy="1625"/>
            </a:xfrm>
            <a:prstGeom prst="line">
              <a:avLst/>
            </a:prstGeom>
            <a:noFill/>
            <a:ln w="50800">
              <a:solidFill>
                <a:schemeClr val="tx1"/>
              </a:solidFill>
              <a:round/>
              <a:headEnd/>
              <a:tailEnd/>
            </a:ln>
            <a:effectLst/>
          </p:spPr>
          <p:txBody>
            <a:bodyPr wrap="none" anchor="ctr"/>
            <a:lstStyle/>
            <a:p>
              <a:endParaRPr lang="en-US"/>
            </a:p>
          </p:txBody>
        </p:sp>
        <p:sp>
          <p:nvSpPr>
            <p:cNvPr id="392204" name="Freeform 12"/>
            <p:cNvSpPr>
              <a:spLocks noChangeArrowheads="1"/>
            </p:cNvSpPr>
            <p:nvPr/>
          </p:nvSpPr>
          <p:spPr bwMode="auto">
            <a:xfrm>
              <a:off x="1198" y="3160"/>
              <a:ext cx="3433" cy="2"/>
            </a:xfrm>
            <a:custGeom>
              <a:avLst/>
              <a:gdLst/>
              <a:ahLst/>
              <a:cxnLst>
                <a:cxn ang="0">
                  <a:pos x="0" y="1"/>
                </a:cxn>
                <a:cxn ang="0">
                  <a:pos x="3153" y="0"/>
                </a:cxn>
              </a:cxnLst>
              <a:rect l="0" t="0" r="r" b="b"/>
              <a:pathLst>
                <a:path w="3153" h="1">
                  <a:moveTo>
                    <a:pt x="0" y="1"/>
                  </a:moveTo>
                  <a:lnTo>
                    <a:pt x="3153" y="0"/>
                  </a:lnTo>
                </a:path>
              </a:pathLst>
            </a:custGeom>
            <a:noFill/>
            <a:ln w="50800">
              <a:solidFill>
                <a:schemeClr val="tx1"/>
              </a:solidFill>
              <a:round/>
              <a:headEnd/>
              <a:tailEnd/>
            </a:ln>
            <a:effectLst/>
          </p:spPr>
          <p:txBody>
            <a:bodyPr wrap="none" anchor="ctr"/>
            <a:lstStyle/>
            <a:p>
              <a:endParaRPr lang="en-US"/>
            </a:p>
          </p:txBody>
        </p:sp>
        <p:sp>
          <p:nvSpPr>
            <p:cNvPr id="392236" name="Rectangle 44"/>
            <p:cNvSpPr>
              <a:spLocks noChangeArrowheads="1"/>
            </p:cNvSpPr>
            <p:nvPr/>
          </p:nvSpPr>
          <p:spPr bwMode="auto">
            <a:xfrm>
              <a:off x="1386" y="1186"/>
              <a:ext cx="1080" cy="302"/>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2800" b="1" dirty="0">
                  <a:solidFill>
                    <a:schemeClr val="tx2"/>
                  </a:solidFill>
                </a:rPr>
                <a:t>Actual</a:t>
              </a:r>
            </a:p>
          </p:txBody>
        </p:sp>
        <p:cxnSp>
          <p:nvCxnSpPr>
            <p:cNvPr id="392245" name="AutoShape 53"/>
            <p:cNvCxnSpPr>
              <a:cxnSpLocks noChangeShapeType="1"/>
            </p:cNvCxnSpPr>
            <p:nvPr/>
          </p:nvCxnSpPr>
          <p:spPr bwMode="auto">
            <a:xfrm rot="16200000" flipH="1">
              <a:off x="2253" y="1169"/>
              <a:ext cx="1" cy="1"/>
            </a:xfrm>
            <a:prstGeom prst="bentConnector3">
              <a:avLst>
                <a:gd name="adj1" fmla="val 0"/>
              </a:avLst>
            </a:prstGeom>
            <a:noFill/>
            <a:ln w="9525">
              <a:solidFill>
                <a:schemeClr val="tx1"/>
              </a:solidFill>
              <a:miter lim="800000"/>
              <a:headEnd/>
              <a:tailEnd/>
            </a:ln>
            <a:effectLst/>
          </p:spPr>
        </p:cxnSp>
        <p:sp>
          <p:nvSpPr>
            <p:cNvPr id="392249" name="Freeform 57"/>
            <p:cNvSpPr>
              <a:spLocks/>
            </p:cNvSpPr>
            <p:nvPr/>
          </p:nvSpPr>
          <p:spPr bwMode="auto">
            <a:xfrm>
              <a:off x="1190" y="1550"/>
              <a:ext cx="3319" cy="1508"/>
            </a:xfrm>
            <a:custGeom>
              <a:avLst/>
              <a:gdLst/>
              <a:ahLst/>
              <a:cxnLst>
                <a:cxn ang="0">
                  <a:pos x="0" y="40"/>
                </a:cxn>
                <a:cxn ang="0">
                  <a:pos x="384" y="80"/>
                </a:cxn>
                <a:cxn ang="0">
                  <a:pos x="784" y="0"/>
                </a:cxn>
                <a:cxn ang="0">
                  <a:pos x="1192" y="688"/>
                </a:cxn>
                <a:cxn ang="0">
                  <a:pos x="1696" y="1280"/>
                </a:cxn>
                <a:cxn ang="0">
                  <a:pos x="1944" y="1152"/>
                </a:cxn>
                <a:cxn ang="0">
                  <a:pos x="2240" y="1232"/>
                </a:cxn>
                <a:cxn ang="0">
                  <a:pos x="2248" y="1224"/>
                </a:cxn>
                <a:cxn ang="0">
                  <a:pos x="2480" y="1176"/>
                </a:cxn>
                <a:cxn ang="0">
                  <a:pos x="2736" y="1296"/>
                </a:cxn>
                <a:cxn ang="0">
                  <a:pos x="2864" y="1144"/>
                </a:cxn>
                <a:cxn ang="0">
                  <a:pos x="3048" y="1248"/>
                </a:cxn>
              </a:cxnLst>
              <a:rect l="0" t="0" r="r" b="b"/>
              <a:pathLst>
                <a:path w="3048" h="1296">
                  <a:moveTo>
                    <a:pt x="0" y="40"/>
                  </a:moveTo>
                  <a:lnTo>
                    <a:pt x="384" y="80"/>
                  </a:lnTo>
                  <a:lnTo>
                    <a:pt x="784" y="0"/>
                  </a:lnTo>
                  <a:lnTo>
                    <a:pt x="1192" y="688"/>
                  </a:lnTo>
                  <a:lnTo>
                    <a:pt x="1696" y="1280"/>
                  </a:lnTo>
                  <a:lnTo>
                    <a:pt x="1944" y="1152"/>
                  </a:lnTo>
                  <a:lnTo>
                    <a:pt x="2240" y="1232"/>
                  </a:lnTo>
                  <a:lnTo>
                    <a:pt x="2248" y="1224"/>
                  </a:lnTo>
                  <a:lnTo>
                    <a:pt x="2480" y="1176"/>
                  </a:lnTo>
                  <a:lnTo>
                    <a:pt x="2736" y="1296"/>
                  </a:lnTo>
                  <a:lnTo>
                    <a:pt x="2864" y="1144"/>
                  </a:lnTo>
                  <a:lnTo>
                    <a:pt x="3048" y="1248"/>
                  </a:lnTo>
                </a:path>
              </a:pathLst>
            </a:custGeom>
            <a:noFill/>
            <a:ln w="38100">
              <a:solidFill>
                <a:schemeClr val="tx2"/>
              </a:solidFill>
              <a:round/>
              <a:headEnd type="none" w="med" len="med"/>
              <a:tailEnd type="none" w="med" len="me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r>
              <a:rPr lang="en-US" dirty="0"/>
              <a:t>4-</a:t>
            </a:r>
            <a:fld id="{46BA5137-FAA1-4CF7-9948-7C4F5F4C6206}" type="slidenum">
              <a:rPr lang="en-US"/>
              <a:pPr/>
              <a:t>43</a:t>
            </a:fld>
            <a:endParaRPr lang="en-US" sz="1400" dirty="0"/>
          </a:p>
        </p:txBody>
      </p:sp>
      <p:sp>
        <p:nvSpPr>
          <p:cNvPr id="396290" name="Rectangle 2"/>
          <p:cNvSpPr>
            <a:spLocks noGrp="1" noChangeArrowheads="1"/>
          </p:cNvSpPr>
          <p:nvPr>
            <p:ph type="title"/>
          </p:nvPr>
        </p:nvSpPr>
        <p:spPr>
          <a:xfrm>
            <a:off x="1372306" y="0"/>
            <a:ext cx="7771694" cy="1143000"/>
          </a:xfrm>
        </p:spPr>
        <p:txBody>
          <a:bodyPr/>
          <a:lstStyle/>
          <a:p>
            <a:r>
              <a:rPr lang="en-US" sz="4400" dirty="0" smtClean="0">
                <a:latin typeface="Cambria" pitchFamily="18" charset="0"/>
              </a:rPr>
              <a:t>Exponential Smoothing Graph</a:t>
            </a:r>
            <a:endParaRPr lang="en-US" dirty="0"/>
          </a:p>
        </p:txBody>
      </p:sp>
      <p:grpSp>
        <p:nvGrpSpPr>
          <p:cNvPr id="2" name="Group 22"/>
          <p:cNvGrpSpPr>
            <a:grpSpLocks/>
          </p:cNvGrpSpPr>
          <p:nvPr/>
        </p:nvGrpSpPr>
        <p:grpSpPr bwMode="auto">
          <a:xfrm>
            <a:off x="231071" y="1784237"/>
            <a:ext cx="8306152" cy="4374696"/>
            <a:chOff x="131" y="1049"/>
            <a:chExt cx="4709" cy="2572"/>
          </a:xfrm>
        </p:grpSpPr>
        <p:sp>
          <p:nvSpPr>
            <p:cNvPr id="396292" name="Rectangle 4"/>
            <p:cNvSpPr>
              <a:spLocks noChangeArrowheads="1"/>
            </p:cNvSpPr>
            <p:nvPr/>
          </p:nvSpPr>
          <p:spPr bwMode="auto">
            <a:xfrm>
              <a:off x="2179" y="3283"/>
              <a:ext cx="703" cy="338"/>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3200" dirty="0">
                  <a:solidFill>
                    <a:schemeClr val="tx2"/>
                  </a:solidFill>
                </a:rPr>
                <a:t>Time</a:t>
              </a:r>
            </a:p>
          </p:txBody>
        </p:sp>
        <p:sp>
          <p:nvSpPr>
            <p:cNvPr id="396293" name="Rectangle 5"/>
            <p:cNvSpPr>
              <a:spLocks noChangeArrowheads="1"/>
            </p:cNvSpPr>
            <p:nvPr/>
          </p:nvSpPr>
          <p:spPr bwMode="auto">
            <a:xfrm>
              <a:off x="131" y="1838"/>
              <a:ext cx="980" cy="338"/>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3200" dirty="0">
                  <a:solidFill>
                    <a:schemeClr val="tx2"/>
                  </a:solidFill>
                </a:rPr>
                <a:t>Demand</a:t>
              </a:r>
              <a:endParaRPr lang="en-US" sz="3200" b="1" dirty="0">
                <a:solidFill>
                  <a:schemeClr val="tx2"/>
                </a:solidFill>
                <a:effectLst>
                  <a:outerShdw blurRad="38100" dist="38100" dir="2700000" algn="tl">
                    <a:srgbClr val="000000"/>
                  </a:outerShdw>
                </a:effectLst>
                <a:latin typeface="Arial" pitchFamily="34" charset="0"/>
              </a:endParaRPr>
            </a:p>
          </p:txBody>
        </p:sp>
        <p:sp>
          <p:nvSpPr>
            <p:cNvPr id="396294" name="Line 6"/>
            <p:cNvSpPr>
              <a:spLocks noChangeShapeType="1"/>
            </p:cNvSpPr>
            <p:nvPr/>
          </p:nvSpPr>
          <p:spPr bwMode="auto">
            <a:xfrm>
              <a:off x="1183" y="1519"/>
              <a:ext cx="0" cy="1625"/>
            </a:xfrm>
            <a:prstGeom prst="line">
              <a:avLst/>
            </a:prstGeom>
            <a:noFill/>
            <a:ln w="50800">
              <a:solidFill>
                <a:schemeClr val="tx1"/>
              </a:solidFill>
              <a:round/>
              <a:headEnd/>
              <a:tailEnd/>
            </a:ln>
            <a:effectLst/>
          </p:spPr>
          <p:txBody>
            <a:bodyPr wrap="none" anchor="ctr"/>
            <a:lstStyle/>
            <a:p>
              <a:endParaRPr lang="en-US"/>
            </a:p>
          </p:txBody>
        </p:sp>
        <p:sp>
          <p:nvSpPr>
            <p:cNvPr id="396300" name="Freeform 12"/>
            <p:cNvSpPr>
              <a:spLocks noChangeArrowheads="1"/>
            </p:cNvSpPr>
            <p:nvPr/>
          </p:nvSpPr>
          <p:spPr bwMode="auto">
            <a:xfrm>
              <a:off x="1198" y="3160"/>
              <a:ext cx="3433" cy="2"/>
            </a:xfrm>
            <a:custGeom>
              <a:avLst/>
              <a:gdLst/>
              <a:ahLst/>
              <a:cxnLst>
                <a:cxn ang="0">
                  <a:pos x="0" y="1"/>
                </a:cxn>
                <a:cxn ang="0">
                  <a:pos x="3153" y="0"/>
                </a:cxn>
              </a:cxnLst>
              <a:rect l="0" t="0" r="r" b="b"/>
              <a:pathLst>
                <a:path w="3153" h="1">
                  <a:moveTo>
                    <a:pt x="0" y="1"/>
                  </a:moveTo>
                  <a:lnTo>
                    <a:pt x="3153" y="0"/>
                  </a:lnTo>
                </a:path>
              </a:pathLst>
            </a:custGeom>
            <a:noFill/>
            <a:ln w="50800">
              <a:solidFill>
                <a:schemeClr val="tx1"/>
              </a:solidFill>
              <a:round/>
              <a:headEnd/>
              <a:tailEnd/>
            </a:ln>
            <a:effectLst/>
          </p:spPr>
          <p:txBody>
            <a:bodyPr wrap="none" anchor="ctr"/>
            <a:lstStyle/>
            <a:p>
              <a:endParaRPr lang="en-US"/>
            </a:p>
          </p:txBody>
        </p:sp>
        <p:sp>
          <p:nvSpPr>
            <p:cNvPr id="396301" name="Rectangle 13"/>
            <p:cNvSpPr>
              <a:spLocks noChangeArrowheads="1"/>
            </p:cNvSpPr>
            <p:nvPr/>
          </p:nvSpPr>
          <p:spPr bwMode="auto">
            <a:xfrm>
              <a:off x="1386" y="1186"/>
              <a:ext cx="1080" cy="302"/>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2800" b="1" dirty="0">
                  <a:solidFill>
                    <a:schemeClr val="tx2"/>
                  </a:solidFill>
                </a:rPr>
                <a:t>Actual</a:t>
              </a:r>
            </a:p>
          </p:txBody>
        </p:sp>
        <p:sp>
          <p:nvSpPr>
            <p:cNvPr id="396302" name="Rectangle 14"/>
            <p:cNvSpPr>
              <a:spLocks noChangeArrowheads="1"/>
            </p:cNvSpPr>
            <p:nvPr/>
          </p:nvSpPr>
          <p:spPr bwMode="auto">
            <a:xfrm>
              <a:off x="4039" y="1635"/>
              <a:ext cx="801" cy="627"/>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3200" b="1" dirty="0">
                  <a:solidFill>
                    <a:srgbClr val="FF0000"/>
                  </a:solidFill>
                  <a:effectLst>
                    <a:outerShdw blurRad="38100" dist="38100" dir="2700000" algn="tl">
                      <a:srgbClr val="000000"/>
                    </a:outerShdw>
                  </a:effectLst>
                </a:rPr>
                <a:t>Large α</a:t>
              </a:r>
              <a:endParaRPr lang="en-US" sz="2800" b="1" dirty="0">
                <a:solidFill>
                  <a:srgbClr val="FF0000"/>
                </a:solidFill>
              </a:endParaRPr>
            </a:p>
          </p:txBody>
        </p:sp>
        <p:cxnSp>
          <p:nvCxnSpPr>
            <p:cNvPr id="396303" name="AutoShape 15"/>
            <p:cNvCxnSpPr>
              <a:cxnSpLocks noChangeShapeType="1"/>
            </p:cNvCxnSpPr>
            <p:nvPr/>
          </p:nvCxnSpPr>
          <p:spPr bwMode="auto">
            <a:xfrm rot="16200000" flipH="1">
              <a:off x="2253" y="1169"/>
              <a:ext cx="1" cy="1"/>
            </a:xfrm>
            <a:prstGeom prst="bentConnector3">
              <a:avLst>
                <a:gd name="adj1" fmla="val 0"/>
              </a:avLst>
            </a:prstGeom>
            <a:noFill/>
            <a:ln w="9525">
              <a:solidFill>
                <a:schemeClr val="tx1"/>
              </a:solidFill>
              <a:miter lim="800000"/>
              <a:headEnd/>
              <a:tailEnd/>
            </a:ln>
            <a:effectLst/>
          </p:spPr>
        </p:cxnSp>
        <p:sp>
          <p:nvSpPr>
            <p:cNvPr id="396304" name="Freeform 16"/>
            <p:cNvSpPr>
              <a:spLocks/>
            </p:cNvSpPr>
            <p:nvPr/>
          </p:nvSpPr>
          <p:spPr bwMode="auto">
            <a:xfrm>
              <a:off x="1190" y="1550"/>
              <a:ext cx="3319" cy="1508"/>
            </a:xfrm>
            <a:custGeom>
              <a:avLst/>
              <a:gdLst/>
              <a:ahLst/>
              <a:cxnLst>
                <a:cxn ang="0">
                  <a:pos x="0" y="40"/>
                </a:cxn>
                <a:cxn ang="0">
                  <a:pos x="384" y="80"/>
                </a:cxn>
                <a:cxn ang="0">
                  <a:pos x="784" y="0"/>
                </a:cxn>
                <a:cxn ang="0">
                  <a:pos x="1192" y="688"/>
                </a:cxn>
                <a:cxn ang="0">
                  <a:pos x="1696" y="1280"/>
                </a:cxn>
                <a:cxn ang="0">
                  <a:pos x="1944" y="1152"/>
                </a:cxn>
                <a:cxn ang="0">
                  <a:pos x="2240" y="1232"/>
                </a:cxn>
                <a:cxn ang="0">
                  <a:pos x="2248" y="1224"/>
                </a:cxn>
                <a:cxn ang="0">
                  <a:pos x="2480" y="1176"/>
                </a:cxn>
                <a:cxn ang="0">
                  <a:pos x="2736" y="1296"/>
                </a:cxn>
                <a:cxn ang="0">
                  <a:pos x="2864" y="1144"/>
                </a:cxn>
                <a:cxn ang="0">
                  <a:pos x="3048" y="1248"/>
                </a:cxn>
              </a:cxnLst>
              <a:rect l="0" t="0" r="r" b="b"/>
              <a:pathLst>
                <a:path w="3048" h="1296">
                  <a:moveTo>
                    <a:pt x="0" y="40"/>
                  </a:moveTo>
                  <a:lnTo>
                    <a:pt x="384" y="80"/>
                  </a:lnTo>
                  <a:lnTo>
                    <a:pt x="784" y="0"/>
                  </a:lnTo>
                  <a:lnTo>
                    <a:pt x="1192" y="688"/>
                  </a:lnTo>
                  <a:lnTo>
                    <a:pt x="1696" y="1280"/>
                  </a:lnTo>
                  <a:lnTo>
                    <a:pt x="1944" y="1152"/>
                  </a:lnTo>
                  <a:lnTo>
                    <a:pt x="2240" y="1232"/>
                  </a:lnTo>
                  <a:lnTo>
                    <a:pt x="2248" y="1224"/>
                  </a:lnTo>
                  <a:lnTo>
                    <a:pt x="2480" y="1176"/>
                  </a:lnTo>
                  <a:lnTo>
                    <a:pt x="2736" y="1296"/>
                  </a:lnTo>
                  <a:lnTo>
                    <a:pt x="2864" y="1144"/>
                  </a:lnTo>
                  <a:lnTo>
                    <a:pt x="3048" y="1248"/>
                  </a:lnTo>
                </a:path>
              </a:pathLst>
            </a:custGeom>
            <a:noFill/>
            <a:ln w="38100">
              <a:solidFill>
                <a:schemeClr val="tx2"/>
              </a:solidFill>
              <a:round/>
              <a:headEnd type="none" w="med" len="med"/>
              <a:tailEnd type="none" w="med" len="med"/>
            </a:ln>
            <a:effectLst/>
          </p:spPr>
          <p:txBody>
            <a:bodyPr wrap="none" anchor="ctr"/>
            <a:lstStyle/>
            <a:p>
              <a:endParaRPr lang="en-US"/>
            </a:p>
          </p:txBody>
        </p:sp>
        <p:sp>
          <p:nvSpPr>
            <p:cNvPr id="396305" name="Freeform 17"/>
            <p:cNvSpPr>
              <a:spLocks/>
            </p:cNvSpPr>
            <p:nvPr/>
          </p:nvSpPr>
          <p:spPr bwMode="auto">
            <a:xfrm>
              <a:off x="1617" y="1560"/>
              <a:ext cx="2901" cy="1470"/>
            </a:xfrm>
            <a:custGeom>
              <a:avLst/>
              <a:gdLst/>
              <a:ahLst/>
              <a:cxnLst>
                <a:cxn ang="0">
                  <a:pos x="0" y="40"/>
                </a:cxn>
                <a:cxn ang="0">
                  <a:pos x="384" y="80"/>
                </a:cxn>
                <a:cxn ang="0">
                  <a:pos x="784" y="0"/>
                </a:cxn>
                <a:cxn ang="0">
                  <a:pos x="1192" y="688"/>
                </a:cxn>
                <a:cxn ang="0">
                  <a:pos x="1672" y="1096"/>
                </a:cxn>
                <a:cxn ang="0">
                  <a:pos x="1944" y="1152"/>
                </a:cxn>
                <a:cxn ang="0">
                  <a:pos x="2240" y="1232"/>
                </a:cxn>
                <a:cxn ang="0">
                  <a:pos x="2416" y="1176"/>
                </a:cxn>
                <a:cxn ang="0">
                  <a:pos x="2528" y="1264"/>
                </a:cxn>
                <a:cxn ang="0">
                  <a:pos x="2664" y="1152"/>
                </a:cxn>
              </a:cxnLst>
              <a:rect l="0" t="0" r="r" b="b"/>
              <a:pathLst>
                <a:path w="2664" h="1264">
                  <a:moveTo>
                    <a:pt x="0" y="40"/>
                  </a:moveTo>
                  <a:lnTo>
                    <a:pt x="384" y="80"/>
                  </a:lnTo>
                  <a:lnTo>
                    <a:pt x="784" y="0"/>
                  </a:lnTo>
                  <a:lnTo>
                    <a:pt x="1192" y="688"/>
                  </a:lnTo>
                  <a:lnTo>
                    <a:pt x="1672" y="1096"/>
                  </a:lnTo>
                  <a:lnTo>
                    <a:pt x="1944" y="1152"/>
                  </a:lnTo>
                  <a:lnTo>
                    <a:pt x="2240" y="1232"/>
                  </a:lnTo>
                  <a:lnTo>
                    <a:pt x="2416" y="1176"/>
                  </a:lnTo>
                  <a:lnTo>
                    <a:pt x="2528" y="1264"/>
                  </a:lnTo>
                  <a:lnTo>
                    <a:pt x="2664" y="1152"/>
                  </a:lnTo>
                </a:path>
              </a:pathLst>
            </a:custGeom>
            <a:noFill/>
            <a:ln w="38100">
              <a:solidFill>
                <a:srgbClr val="FF0000"/>
              </a:solidFill>
              <a:round/>
              <a:headEnd type="none" w="med" len="med"/>
              <a:tailEnd type="none" w="med" len="med"/>
            </a:ln>
            <a:effectLst/>
          </p:spPr>
          <p:txBody>
            <a:bodyPr wrap="none" anchor="ctr"/>
            <a:lstStyle/>
            <a:p>
              <a:endParaRPr lang="en-US"/>
            </a:p>
          </p:txBody>
        </p:sp>
        <p:sp>
          <p:nvSpPr>
            <p:cNvPr id="396306" name="Freeform 18"/>
            <p:cNvSpPr>
              <a:spLocks/>
            </p:cNvSpPr>
            <p:nvPr/>
          </p:nvSpPr>
          <p:spPr bwMode="auto">
            <a:xfrm>
              <a:off x="1643" y="1616"/>
              <a:ext cx="2971" cy="1209"/>
            </a:xfrm>
            <a:custGeom>
              <a:avLst/>
              <a:gdLst/>
              <a:ahLst/>
              <a:cxnLst>
                <a:cxn ang="0">
                  <a:pos x="0" y="24"/>
                </a:cxn>
                <a:cxn ang="0">
                  <a:pos x="368" y="0"/>
                </a:cxn>
                <a:cxn ang="0">
                  <a:pos x="744" y="0"/>
                </a:cxn>
                <a:cxn ang="0">
                  <a:pos x="1032" y="96"/>
                </a:cxn>
                <a:cxn ang="0">
                  <a:pos x="1280" y="320"/>
                </a:cxn>
                <a:cxn ang="0">
                  <a:pos x="1664" y="568"/>
                </a:cxn>
                <a:cxn ang="0">
                  <a:pos x="2144" y="752"/>
                </a:cxn>
                <a:cxn ang="0">
                  <a:pos x="2424" y="928"/>
                </a:cxn>
                <a:cxn ang="0">
                  <a:pos x="2728" y="1040"/>
                </a:cxn>
              </a:cxnLst>
              <a:rect l="0" t="0" r="r" b="b"/>
              <a:pathLst>
                <a:path w="2728" h="1040">
                  <a:moveTo>
                    <a:pt x="0" y="24"/>
                  </a:moveTo>
                  <a:lnTo>
                    <a:pt x="368" y="0"/>
                  </a:lnTo>
                  <a:lnTo>
                    <a:pt x="744" y="0"/>
                  </a:lnTo>
                  <a:lnTo>
                    <a:pt x="1032" y="96"/>
                  </a:lnTo>
                  <a:lnTo>
                    <a:pt x="1280" y="320"/>
                  </a:lnTo>
                  <a:lnTo>
                    <a:pt x="1664" y="568"/>
                  </a:lnTo>
                  <a:lnTo>
                    <a:pt x="2144" y="752"/>
                  </a:lnTo>
                  <a:lnTo>
                    <a:pt x="2424" y="928"/>
                  </a:lnTo>
                  <a:lnTo>
                    <a:pt x="2728" y="1040"/>
                  </a:lnTo>
                </a:path>
              </a:pathLst>
            </a:custGeom>
            <a:noFill/>
            <a:ln w="38100">
              <a:solidFill>
                <a:schemeClr val="hlink"/>
              </a:solidFill>
              <a:round/>
              <a:headEnd type="none" w="med" len="med"/>
              <a:tailEnd type="none" w="med" len="med"/>
            </a:ln>
            <a:effectLst/>
          </p:spPr>
          <p:txBody>
            <a:bodyPr wrap="none" anchor="ctr"/>
            <a:lstStyle/>
            <a:p>
              <a:endParaRPr lang="en-US"/>
            </a:p>
          </p:txBody>
        </p:sp>
        <p:sp>
          <p:nvSpPr>
            <p:cNvPr id="396307" name="Rectangle 19"/>
            <p:cNvSpPr>
              <a:spLocks noChangeArrowheads="1"/>
            </p:cNvSpPr>
            <p:nvPr/>
          </p:nvSpPr>
          <p:spPr bwMode="auto">
            <a:xfrm>
              <a:off x="3128" y="1049"/>
              <a:ext cx="1081" cy="338"/>
            </a:xfrm>
            <a:prstGeom prst="rect">
              <a:avLst/>
            </a:prstGeom>
            <a:noFill/>
            <a:ln w="12700">
              <a:noFill/>
              <a:miter lim="800000"/>
              <a:headEnd/>
              <a:tailEnd/>
            </a:ln>
            <a:effectLst/>
          </p:spPr>
          <p:txBody>
            <a:bodyPr lIns="82724" tIns="40636" rIns="82724" bIns="40636">
              <a:spAutoFit/>
            </a:bodyPr>
            <a:lstStyle/>
            <a:p>
              <a:pPr defTabSz="915004">
                <a:spcBef>
                  <a:spcPct val="50000"/>
                </a:spcBef>
              </a:pPr>
              <a:r>
                <a:rPr lang="en-US" sz="3200" b="1" dirty="0">
                  <a:solidFill>
                    <a:schemeClr val="hlink"/>
                  </a:solidFill>
                  <a:effectLst>
                    <a:outerShdw blurRad="38100" dist="38100" dir="2700000" algn="tl">
                      <a:srgbClr val="000000"/>
                    </a:outerShdw>
                  </a:effectLst>
                </a:rPr>
                <a:t>Small α</a:t>
              </a:r>
              <a:endParaRPr lang="en-US" sz="2800" b="1" dirty="0">
                <a:solidFill>
                  <a:schemeClr val="tx2"/>
                </a:solidFill>
              </a:endParaRPr>
            </a:p>
          </p:txBody>
        </p:sp>
        <p:sp>
          <p:nvSpPr>
            <p:cNvPr id="396308" name="Line 20"/>
            <p:cNvSpPr>
              <a:spLocks noChangeShapeType="1"/>
            </p:cNvSpPr>
            <p:nvPr/>
          </p:nvSpPr>
          <p:spPr bwMode="auto">
            <a:xfrm flipH="1">
              <a:off x="3281" y="1848"/>
              <a:ext cx="784" cy="801"/>
            </a:xfrm>
            <a:prstGeom prst="line">
              <a:avLst/>
            </a:prstGeom>
            <a:noFill/>
            <a:ln w="25400">
              <a:solidFill>
                <a:schemeClr val="tx1"/>
              </a:solidFill>
              <a:round/>
              <a:headEnd/>
              <a:tailEnd type="triangle" w="med" len="med"/>
            </a:ln>
            <a:effectLst/>
          </p:spPr>
          <p:txBody>
            <a:bodyPr wrap="none" anchor="ctr"/>
            <a:lstStyle/>
            <a:p>
              <a:endParaRPr lang="en-US"/>
            </a:p>
          </p:txBody>
        </p:sp>
        <p:sp>
          <p:nvSpPr>
            <p:cNvPr id="396309" name="Line 21"/>
            <p:cNvSpPr>
              <a:spLocks noChangeShapeType="1"/>
            </p:cNvSpPr>
            <p:nvPr/>
          </p:nvSpPr>
          <p:spPr bwMode="auto">
            <a:xfrm flipH="1">
              <a:off x="2932" y="1262"/>
              <a:ext cx="218" cy="558"/>
            </a:xfrm>
            <a:prstGeom prst="line">
              <a:avLst/>
            </a:prstGeom>
            <a:noFill/>
            <a:ln w="25400">
              <a:solidFill>
                <a:schemeClr val="tx1"/>
              </a:solidFill>
              <a:round/>
              <a:headEnd/>
              <a:tailEnd type="triangle" w="med" len="med"/>
            </a:ln>
            <a:effectLst/>
          </p:spPr>
          <p:txBody>
            <a:bodyPr wrap="none" anchor="ctr"/>
            <a:lstStyle/>
            <a:p>
              <a:endParaRPr lang="en-US"/>
            </a:p>
          </p:txBody>
        </p:sp>
      </p:gr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lIns="100008" tIns="50004" rIns="100008" bIns="50004"/>
          <a:lstStyle/>
          <a:p>
            <a:r>
              <a:rPr lang="en-US" dirty="0"/>
              <a:t>4-</a:t>
            </a:r>
            <a:fld id="{88EC6E5A-D373-4981-B7A5-6CAB86968F6A}" type="slidenum">
              <a:rPr lang="en-US"/>
              <a:pPr/>
              <a:t>44</a:t>
            </a:fld>
            <a:endParaRPr lang="en-US" sz="1400" dirty="0"/>
          </a:p>
        </p:txBody>
      </p:sp>
      <p:sp>
        <p:nvSpPr>
          <p:cNvPr id="313346" name="Rectangle 2"/>
          <p:cNvSpPr>
            <a:spLocks noGrp="1" noChangeArrowheads="1"/>
          </p:cNvSpPr>
          <p:nvPr>
            <p:ph type="body" idx="1"/>
          </p:nvPr>
        </p:nvSpPr>
        <p:spPr>
          <a:xfrm>
            <a:off x="1219200" y="1360715"/>
            <a:ext cx="7238648" cy="4386603"/>
          </a:xfrm>
          <a:noFill/>
          <a:ln/>
        </p:spPr>
        <p:txBody>
          <a:bodyPr lIns="90475" tIns="44444" rIns="90475" bIns="44444">
            <a:normAutofit/>
          </a:bodyPr>
          <a:lstStyle/>
          <a:p>
            <a:pPr>
              <a:spcBef>
                <a:spcPct val="411000"/>
              </a:spcBef>
            </a:pPr>
            <a:r>
              <a:rPr lang="en-US" sz="2800" dirty="0">
                <a:latin typeface="Cambria" pitchFamily="18" charset="0"/>
              </a:rPr>
              <a:t>Mean Absolute Deviation (MAD) </a:t>
            </a:r>
          </a:p>
          <a:p>
            <a:pPr>
              <a:spcBef>
                <a:spcPct val="411000"/>
              </a:spcBef>
            </a:pPr>
            <a:r>
              <a:rPr lang="en-US" sz="2800" dirty="0">
                <a:latin typeface="Cambria" pitchFamily="18" charset="0"/>
              </a:rPr>
              <a:t>Mean Squared Error (MSE)</a:t>
            </a:r>
          </a:p>
          <a:p>
            <a:pPr>
              <a:spcBef>
                <a:spcPct val="411000"/>
              </a:spcBef>
            </a:pPr>
            <a:endParaRPr lang="en-US" sz="2800" dirty="0">
              <a:latin typeface="Cambria" pitchFamily="18" charset="0"/>
            </a:endParaRPr>
          </a:p>
        </p:txBody>
      </p:sp>
      <p:sp>
        <p:nvSpPr>
          <p:cNvPr id="313347" name="Rectangle 3"/>
          <p:cNvSpPr>
            <a:spLocks noGrp="1" noChangeArrowheads="1"/>
          </p:cNvSpPr>
          <p:nvPr>
            <p:ph type="title"/>
          </p:nvPr>
        </p:nvSpPr>
        <p:spPr>
          <a:xfrm>
            <a:off x="1372306" y="457200"/>
            <a:ext cx="7771694" cy="816429"/>
          </a:xfrm>
        </p:spPr>
        <p:txBody>
          <a:bodyPr lIns="100008" tIns="50004" rIns="100008" bIns="50004">
            <a:normAutofit/>
          </a:bodyPr>
          <a:lstStyle/>
          <a:p>
            <a:pPr algn="ctr"/>
            <a:r>
              <a:rPr lang="en-US" sz="4000" dirty="0">
                <a:latin typeface="Cambria" pitchFamily="18" charset="0"/>
              </a:rPr>
              <a:t>Forecast Error Equations</a:t>
            </a:r>
          </a:p>
        </p:txBody>
      </p:sp>
      <p:graphicFrame>
        <p:nvGraphicFramePr>
          <p:cNvPr id="313348" name="Object 4"/>
          <p:cNvGraphicFramePr>
            <a:graphicFrameLocks noChangeAspect="1"/>
          </p:cNvGraphicFramePr>
          <p:nvPr/>
        </p:nvGraphicFramePr>
        <p:xfrm>
          <a:off x="1107722" y="4680857"/>
          <a:ext cx="6540500" cy="1197429"/>
        </p:xfrm>
        <a:graphic>
          <a:graphicData uri="http://schemas.openxmlformats.org/presentationml/2006/ole">
            <p:oleObj spid="_x0000_s204802" name="Equation" r:id="rId4" imgW="2869920" imgH="571320" progId="Equation.3">
              <p:embed/>
            </p:oleObj>
          </a:graphicData>
        </a:graphic>
      </p:graphicFrame>
      <p:graphicFrame>
        <p:nvGraphicFramePr>
          <p:cNvPr id="313349" name="Object 5"/>
          <p:cNvGraphicFramePr>
            <a:graphicFrameLocks noChangeAspect="1"/>
          </p:cNvGraphicFramePr>
          <p:nvPr/>
        </p:nvGraphicFramePr>
        <p:xfrm>
          <a:off x="1157112" y="2041072"/>
          <a:ext cx="6686903" cy="1265464"/>
        </p:xfrm>
        <a:graphic>
          <a:graphicData uri="http://schemas.openxmlformats.org/presentationml/2006/ole">
            <p:oleObj spid="_x0000_s204803" name="Equation" r:id="rId5" imgW="2819160" imgH="571320" progId="Equation.3">
              <p:embed/>
            </p:oleObj>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lIns="100008" tIns="50004" rIns="100008" bIns="50004"/>
          <a:lstStyle/>
          <a:p>
            <a:r>
              <a:rPr lang="en-US" dirty="0"/>
              <a:t>4-</a:t>
            </a:r>
            <a:fld id="{F91EF0A5-6858-43EE-9BCC-46576D19AA4D}" type="slidenum">
              <a:rPr lang="en-US"/>
              <a:pPr/>
              <a:t>45</a:t>
            </a:fld>
            <a:endParaRPr lang="en-US" sz="1400" dirty="0"/>
          </a:p>
        </p:txBody>
      </p:sp>
      <p:sp>
        <p:nvSpPr>
          <p:cNvPr id="409602" name="Rectangle 2"/>
          <p:cNvSpPr>
            <a:spLocks noGrp="1" noChangeArrowheads="1"/>
          </p:cNvSpPr>
          <p:nvPr>
            <p:ph type="body" idx="1"/>
          </p:nvPr>
        </p:nvSpPr>
        <p:spPr>
          <a:xfrm>
            <a:off x="657932" y="1877786"/>
            <a:ext cx="7771694" cy="2712925"/>
          </a:xfrm>
          <a:noFill/>
          <a:ln/>
        </p:spPr>
        <p:txBody>
          <a:bodyPr lIns="90475" tIns="44444" rIns="90475" bIns="44444">
            <a:normAutofit/>
          </a:bodyPr>
          <a:lstStyle/>
          <a:p>
            <a:pPr>
              <a:spcBef>
                <a:spcPct val="411000"/>
              </a:spcBef>
            </a:pPr>
            <a:r>
              <a:rPr lang="en-US" sz="2800" dirty="0">
                <a:latin typeface="Cambria" pitchFamily="18" charset="0"/>
              </a:rPr>
              <a:t>Mean Absolute Percentage Error (MAPE) </a:t>
            </a:r>
          </a:p>
          <a:p>
            <a:pPr>
              <a:spcBef>
                <a:spcPct val="411000"/>
              </a:spcBef>
            </a:pPr>
            <a:endParaRPr lang="en-US" sz="2800" dirty="0">
              <a:latin typeface="Cambria" pitchFamily="18" charset="0"/>
            </a:endParaRPr>
          </a:p>
        </p:txBody>
      </p:sp>
      <p:sp>
        <p:nvSpPr>
          <p:cNvPr id="409603" name="Rectangle 3"/>
          <p:cNvSpPr>
            <a:spLocks noGrp="1" noChangeArrowheads="1"/>
          </p:cNvSpPr>
          <p:nvPr>
            <p:ph type="title"/>
          </p:nvPr>
        </p:nvSpPr>
        <p:spPr>
          <a:xfrm>
            <a:off x="1372306" y="381000"/>
            <a:ext cx="7771694" cy="816429"/>
          </a:xfrm>
        </p:spPr>
        <p:txBody>
          <a:bodyPr lIns="100008" tIns="50004" rIns="100008" bIns="50004"/>
          <a:lstStyle/>
          <a:p>
            <a:pPr algn="ctr"/>
            <a:r>
              <a:rPr lang="en-US" sz="4400" dirty="0" smtClean="0">
                <a:latin typeface="Cambria" pitchFamily="18" charset="0"/>
              </a:rPr>
              <a:t>Forecast Error Equations</a:t>
            </a:r>
            <a:endParaRPr lang="en-US" dirty="0"/>
          </a:p>
        </p:txBody>
      </p:sp>
      <p:graphicFrame>
        <p:nvGraphicFramePr>
          <p:cNvPr id="409605" name="Object 5"/>
          <p:cNvGraphicFramePr>
            <a:graphicFrameLocks noChangeAspect="1"/>
          </p:cNvGraphicFramePr>
          <p:nvPr/>
        </p:nvGraphicFramePr>
        <p:xfrm>
          <a:off x="1386417" y="2843893"/>
          <a:ext cx="6143626" cy="1374321"/>
        </p:xfrm>
        <a:graphic>
          <a:graphicData uri="http://schemas.openxmlformats.org/presentationml/2006/ole">
            <p:oleObj spid="_x0000_s205826" name="Equation" r:id="rId4" imgW="2590560" imgH="622080" progId="Equation.3">
              <p:embed/>
            </p:oleObj>
          </a:graphicData>
        </a:graphic>
      </p:graphicFrame>
      <p:graphicFrame>
        <p:nvGraphicFramePr>
          <p:cNvPr id="205827" name="Object 3"/>
          <p:cNvGraphicFramePr>
            <a:graphicFrameLocks noChangeAspect="1"/>
          </p:cNvGraphicFramePr>
          <p:nvPr/>
        </p:nvGraphicFramePr>
        <p:xfrm>
          <a:off x="1299686" y="4572000"/>
          <a:ext cx="7844314" cy="990600"/>
        </p:xfrm>
        <a:graphic>
          <a:graphicData uri="http://schemas.openxmlformats.org/presentationml/2006/ole">
            <p:oleObj spid="_x0000_s205827" name="Equation" r:id="rId5" imgW="3708400" imgH="444500" progId="Equation.3">
              <p:embed/>
            </p:oleObj>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lIns="100008" tIns="50004" rIns="100008" bIns="50004"/>
          <a:lstStyle/>
          <a:p>
            <a:r>
              <a:rPr lang="en-US" dirty="0"/>
              <a:t>4-</a:t>
            </a:r>
            <a:fld id="{DDEE67F7-DD0B-4011-99C5-C8C11A2B393D}" type="slidenum">
              <a:rPr lang="en-US"/>
              <a:pPr/>
              <a:t>46</a:t>
            </a:fld>
            <a:endParaRPr lang="en-US" sz="1400" dirty="0"/>
          </a:p>
        </p:txBody>
      </p:sp>
      <p:sp>
        <p:nvSpPr>
          <p:cNvPr id="444418" name="Rectangle 2"/>
          <p:cNvSpPr>
            <a:spLocks noGrp="1" noChangeArrowheads="1"/>
          </p:cNvSpPr>
          <p:nvPr>
            <p:ph type="body" idx="1"/>
          </p:nvPr>
        </p:nvSpPr>
        <p:spPr>
          <a:xfrm>
            <a:off x="790223" y="1306286"/>
            <a:ext cx="7771694" cy="4658746"/>
          </a:xfrm>
          <a:noFill/>
          <a:ln/>
        </p:spPr>
        <p:txBody>
          <a:bodyPr lIns="90475" tIns="44444" rIns="90475" bIns="44444">
            <a:normAutofit/>
          </a:bodyPr>
          <a:lstStyle/>
          <a:p>
            <a:pPr marL="375030" indent="-375030" defTabSz="1000079">
              <a:spcBef>
                <a:spcPct val="10000"/>
              </a:spcBef>
              <a:tabLst>
                <a:tab pos="3439509" algn="ctr"/>
                <a:tab pos="4432644" algn="ctr"/>
                <a:tab pos="5378899" algn="ctr"/>
                <a:tab pos="6444955" algn="ctr"/>
                <a:tab pos="7438090" algn="ctr"/>
              </a:tabLst>
            </a:pPr>
            <a:r>
              <a:rPr lang="en-US" sz="2400" dirty="0">
                <a:latin typeface="Cambria" pitchFamily="18" charset="0"/>
              </a:rPr>
              <a:t>Moving Averages and (simple) Exponential Smoothing are always poor.</a:t>
            </a:r>
          </a:p>
          <a:p>
            <a:pPr marL="375030" indent="-375030" defTabSz="1000079">
              <a:spcBef>
                <a:spcPct val="10000"/>
              </a:spcBef>
              <a:tabLst>
                <a:tab pos="3439509" algn="ctr"/>
                <a:tab pos="4432644" algn="ctr"/>
                <a:tab pos="5378899" algn="ctr"/>
                <a:tab pos="6444955" algn="ctr"/>
                <a:tab pos="7438090" algn="ctr"/>
              </a:tabLst>
            </a:pPr>
            <a:endParaRPr lang="en-US" sz="2400" dirty="0">
              <a:latin typeface="Cambria" pitchFamily="18" charset="0"/>
            </a:endParaRPr>
          </a:p>
          <a:p>
            <a:pPr marL="375030" indent="-375030" defTabSz="1000079">
              <a:spcBef>
                <a:spcPct val="10000"/>
              </a:spcBef>
              <a:tabLst>
                <a:tab pos="3439509" algn="ctr"/>
                <a:tab pos="4432644" algn="ctr"/>
                <a:tab pos="5378899" algn="ctr"/>
                <a:tab pos="6444955" algn="ctr"/>
                <a:tab pos="7438090" algn="ctr"/>
              </a:tabLst>
            </a:pPr>
            <a:r>
              <a:rPr lang="en-US" sz="2400" dirty="0">
                <a:latin typeface="Cambria" pitchFamily="18" charset="0"/>
              </a:rPr>
              <a:t>For a linear trend can use:</a:t>
            </a:r>
          </a:p>
          <a:p>
            <a:pPr marL="812564" lvl="1" indent="-312525" defTabSz="1000079">
              <a:spcBef>
                <a:spcPct val="10000"/>
              </a:spcBef>
              <a:tabLst>
                <a:tab pos="3439509" algn="ctr"/>
                <a:tab pos="4432644" algn="ctr"/>
                <a:tab pos="5378899" algn="ctr"/>
                <a:tab pos="6444955" algn="ctr"/>
                <a:tab pos="7438090" algn="ctr"/>
              </a:tabLst>
            </a:pPr>
            <a:r>
              <a:rPr lang="en-US" sz="2400" dirty="0">
                <a:latin typeface="Cambria" pitchFamily="18" charset="0"/>
              </a:rPr>
              <a:t>Exponential Smoothing with Trend </a:t>
            </a:r>
            <a:r>
              <a:rPr lang="en-US" sz="2400" dirty="0" smtClean="0">
                <a:latin typeface="Cambria" pitchFamily="18" charset="0"/>
              </a:rPr>
              <a:t>Adjustment</a:t>
            </a:r>
            <a:endParaRPr lang="en-US" sz="2400" dirty="0">
              <a:latin typeface="Cambria" pitchFamily="18" charset="0"/>
            </a:endParaRPr>
          </a:p>
          <a:p>
            <a:pPr marL="812564" lvl="1" indent="-312525" defTabSz="1000079">
              <a:spcBef>
                <a:spcPct val="10000"/>
              </a:spcBef>
              <a:tabLst>
                <a:tab pos="3439509" algn="ctr"/>
                <a:tab pos="4432644" algn="ctr"/>
                <a:tab pos="5378899" algn="ctr"/>
                <a:tab pos="6444955" algn="ctr"/>
                <a:tab pos="7438090" algn="ctr"/>
              </a:tabLst>
            </a:pPr>
            <a:r>
              <a:rPr lang="en-US" sz="2400" dirty="0">
                <a:solidFill>
                  <a:schemeClr val="hlink"/>
                </a:solidFill>
                <a:latin typeface="Cambria" pitchFamily="18" charset="0"/>
              </a:rPr>
              <a:t>Linear Trend Projection (linear regression).</a:t>
            </a:r>
          </a:p>
          <a:p>
            <a:pPr marL="812564" lvl="1" indent="-312525" defTabSz="1000079">
              <a:spcBef>
                <a:spcPct val="10000"/>
              </a:spcBef>
              <a:tabLst>
                <a:tab pos="3439509" algn="ctr"/>
                <a:tab pos="4432644" algn="ctr"/>
                <a:tab pos="5378899" algn="ctr"/>
                <a:tab pos="6444955" algn="ctr"/>
                <a:tab pos="7438090" algn="ctr"/>
              </a:tabLst>
            </a:pPr>
            <a:endParaRPr lang="en-US" sz="2400" dirty="0">
              <a:solidFill>
                <a:schemeClr val="hlink"/>
              </a:solidFill>
              <a:latin typeface="Cambria" pitchFamily="18" charset="0"/>
            </a:endParaRPr>
          </a:p>
          <a:p>
            <a:pPr marL="375030" indent="-375030" defTabSz="1000079">
              <a:spcBef>
                <a:spcPct val="10000"/>
              </a:spcBef>
              <a:tabLst>
                <a:tab pos="3439509" algn="ctr"/>
                <a:tab pos="4432644" algn="ctr"/>
                <a:tab pos="5378899" algn="ctr"/>
                <a:tab pos="6444955" algn="ctr"/>
                <a:tab pos="7438090" algn="ctr"/>
              </a:tabLst>
            </a:pPr>
            <a:r>
              <a:rPr lang="en-US" sz="2400" dirty="0">
                <a:latin typeface="Cambria" pitchFamily="18" charset="0"/>
              </a:rPr>
              <a:t>For non-linear trend can use:</a:t>
            </a:r>
          </a:p>
          <a:p>
            <a:pPr marL="812564" lvl="1" indent="-312525" defTabSz="1000079">
              <a:spcBef>
                <a:spcPct val="10000"/>
              </a:spcBef>
              <a:tabLst>
                <a:tab pos="3439509" algn="ctr"/>
                <a:tab pos="4432644" algn="ctr"/>
                <a:tab pos="5378899" algn="ctr"/>
                <a:tab pos="6444955" algn="ctr"/>
                <a:tab pos="7438090" algn="ctr"/>
              </a:tabLst>
            </a:pPr>
            <a:r>
              <a:rPr lang="en-US" sz="2400" dirty="0">
                <a:latin typeface="Cambria" pitchFamily="18" charset="0"/>
              </a:rPr>
              <a:t>Non-linear regression techniques.</a:t>
            </a:r>
          </a:p>
        </p:txBody>
      </p:sp>
      <p:grpSp>
        <p:nvGrpSpPr>
          <p:cNvPr id="2" name="Group 3"/>
          <p:cNvGrpSpPr>
            <a:grpSpLocks/>
          </p:cNvGrpSpPr>
          <p:nvPr/>
        </p:nvGrpSpPr>
        <p:grpSpPr bwMode="auto">
          <a:xfrm>
            <a:off x="1862667" y="3709647"/>
            <a:ext cx="2046111" cy="576603"/>
            <a:chOff x="1056" y="2181"/>
            <a:chExt cx="1160" cy="339"/>
          </a:xfrm>
        </p:grpSpPr>
        <p:sp>
          <p:nvSpPr>
            <p:cNvPr id="444420" name="Rectangle 4"/>
            <p:cNvSpPr>
              <a:spLocks noChangeArrowheads="1"/>
            </p:cNvSpPr>
            <p:nvPr/>
          </p:nvSpPr>
          <p:spPr bwMode="auto">
            <a:xfrm>
              <a:off x="1129" y="2181"/>
              <a:ext cx="0" cy="163"/>
            </a:xfrm>
            <a:prstGeom prst="rect">
              <a:avLst/>
            </a:prstGeom>
            <a:noFill/>
            <a:ln w="9525">
              <a:noFill/>
              <a:miter lim="800000"/>
              <a:headEnd/>
              <a:tailEnd/>
            </a:ln>
          </p:spPr>
          <p:txBody>
            <a:bodyPr wrap="none" lIns="0" tIns="0" rIns="0" bIns="0">
              <a:spAutoFit/>
            </a:bodyPr>
            <a:lstStyle/>
            <a:p>
              <a:endParaRPr lang="en-US">
                <a:solidFill>
                  <a:srgbClr val="FF0000"/>
                </a:solidFill>
              </a:endParaRPr>
            </a:p>
          </p:txBody>
        </p:sp>
        <p:grpSp>
          <p:nvGrpSpPr>
            <p:cNvPr id="3" name="Group 5"/>
            <p:cNvGrpSpPr>
              <a:grpSpLocks/>
            </p:cNvGrpSpPr>
            <p:nvPr/>
          </p:nvGrpSpPr>
          <p:grpSpPr bwMode="auto">
            <a:xfrm>
              <a:off x="1056" y="2208"/>
              <a:ext cx="1160" cy="312"/>
              <a:chOff x="1056" y="2208"/>
              <a:chExt cx="1160" cy="312"/>
            </a:xfrm>
          </p:grpSpPr>
          <p:sp>
            <p:nvSpPr>
              <p:cNvPr id="444422" name="Rectangle 6"/>
              <p:cNvSpPr>
                <a:spLocks noChangeArrowheads="1"/>
              </p:cNvSpPr>
              <p:nvPr/>
            </p:nvSpPr>
            <p:spPr bwMode="auto">
              <a:xfrm>
                <a:off x="1192" y="2345"/>
                <a:ext cx="0" cy="163"/>
              </a:xfrm>
              <a:prstGeom prst="rect">
                <a:avLst/>
              </a:prstGeom>
              <a:noFill/>
              <a:ln w="9525">
                <a:noFill/>
                <a:miter lim="800000"/>
                <a:headEnd/>
                <a:tailEnd/>
              </a:ln>
            </p:spPr>
            <p:txBody>
              <a:bodyPr wrap="none" lIns="0" tIns="0" rIns="0" bIns="0">
                <a:spAutoFit/>
              </a:bodyPr>
              <a:lstStyle/>
              <a:p>
                <a:endParaRPr lang="en-US">
                  <a:solidFill>
                    <a:srgbClr val="FF0000"/>
                  </a:solidFill>
                </a:endParaRPr>
              </a:p>
            </p:txBody>
          </p:sp>
          <p:grpSp>
            <p:nvGrpSpPr>
              <p:cNvPr id="4" name="Group 7"/>
              <p:cNvGrpSpPr>
                <a:grpSpLocks/>
              </p:cNvGrpSpPr>
              <p:nvPr/>
            </p:nvGrpSpPr>
            <p:grpSpPr bwMode="auto">
              <a:xfrm>
                <a:off x="1056" y="2208"/>
                <a:ext cx="1160" cy="312"/>
                <a:chOff x="1043" y="2196"/>
                <a:chExt cx="1160" cy="312"/>
              </a:xfrm>
            </p:grpSpPr>
            <p:sp>
              <p:nvSpPr>
                <p:cNvPr id="444424" name="Rectangle 8"/>
                <p:cNvSpPr>
                  <a:spLocks noChangeArrowheads="1"/>
                </p:cNvSpPr>
                <p:nvPr/>
              </p:nvSpPr>
              <p:spPr bwMode="auto">
                <a:xfrm>
                  <a:off x="1043" y="2219"/>
                  <a:ext cx="0" cy="163"/>
                </a:xfrm>
                <a:prstGeom prst="rect">
                  <a:avLst/>
                </a:prstGeom>
                <a:noFill/>
                <a:ln w="9525">
                  <a:noFill/>
                  <a:miter lim="800000"/>
                  <a:headEnd/>
                  <a:tailEnd/>
                </a:ln>
              </p:spPr>
              <p:txBody>
                <a:bodyPr wrap="none" lIns="0" tIns="0" rIns="0" bIns="0">
                  <a:spAutoFit/>
                </a:bodyPr>
                <a:lstStyle/>
                <a:p>
                  <a:endParaRPr lang="en-US">
                    <a:solidFill>
                      <a:srgbClr val="FF0000"/>
                    </a:solidFill>
                  </a:endParaRPr>
                </a:p>
              </p:txBody>
            </p:sp>
            <p:sp>
              <p:nvSpPr>
                <p:cNvPr id="444425" name="Rectangle 9"/>
                <p:cNvSpPr>
                  <a:spLocks noChangeArrowheads="1"/>
                </p:cNvSpPr>
                <p:nvPr/>
              </p:nvSpPr>
              <p:spPr bwMode="auto">
                <a:xfrm>
                  <a:off x="1523" y="2219"/>
                  <a:ext cx="0" cy="163"/>
                </a:xfrm>
                <a:prstGeom prst="rect">
                  <a:avLst/>
                </a:prstGeom>
                <a:noFill/>
                <a:ln w="9525">
                  <a:noFill/>
                  <a:miter lim="800000"/>
                  <a:headEnd/>
                  <a:tailEnd/>
                </a:ln>
              </p:spPr>
              <p:txBody>
                <a:bodyPr wrap="none" lIns="0" tIns="0" rIns="0" bIns="0">
                  <a:spAutoFit/>
                </a:bodyPr>
                <a:lstStyle/>
                <a:p>
                  <a:endParaRPr lang="en-US">
                    <a:solidFill>
                      <a:srgbClr val="FF0000"/>
                    </a:solidFill>
                  </a:endParaRPr>
                </a:p>
              </p:txBody>
            </p:sp>
            <p:sp>
              <p:nvSpPr>
                <p:cNvPr id="444426" name="Rectangle 10"/>
                <p:cNvSpPr>
                  <a:spLocks noChangeArrowheads="1"/>
                </p:cNvSpPr>
                <p:nvPr/>
              </p:nvSpPr>
              <p:spPr bwMode="auto">
                <a:xfrm>
                  <a:off x="1885" y="2219"/>
                  <a:ext cx="0" cy="163"/>
                </a:xfrm>
                <a:prstGeom prst="rect">
                  <a:avLst/>
                </a:prstGeom>
                <a:noFill/>
                <a:ln w="9525">
                  <a:noFill/>
                  <a:miter lim="800000"/>
                  <a:headEnd/>
                  <a:tailEnd/>
                </a:ln>
              </p:spPr>
              <p:txBody>
                <a:bodyPr wrap="none" lIns="0" tIns="0" rIns="0" bIns="0">
                  <a:spAutoFit/>
                </a:bodyPr>
                <a:lstStyle/>
                <a:p>
                  <a:endParaRPr lang="en-US">
                    <a:solidFill>
                      <a:srgbClr val="FF0000"/>
                    </a:solidFill>
                  </a:endParaRPr>
                </a:p>
              </p:txBody>
            </p:sp>
            <p:sp>
              <p:nvSpPr>
                <p:cNvPr id="444427" name="Rectangle 11"/>
                <p:cNvSpPr>
                  <a:spLocks noChangeArrowheads="1"/>
                </p:cNvSpPr>
                <p:nvPr/>
              </p:nvSpPr>
              <p:spPr bwMode="auto">
                <a:xfrm>
                  <a:off x="2203" y="2345"/>
                  <a:ext cx="0" cy="163"/>
                </a:xfrm>
                <a:prstGeom prst="rect">
                  <a:avLst/>
                </a:prstGeom>
                <a:noFill/>
                <a:ln w="9525">
                  <a:noFill/>
                  <a:miter lim="800000"/>
                  <a:headEnd/>
                  <a:tailEnd/>
                </a:ln>
              </p:spPr>
              <p:txBody>
                <a:bodyPr wrap="none" lIns="0" tIns="0" rIns="0" bIns="0">
                  <a:spAutoFit/>
                </a:bodyPr>
                <a:lstStyle/>
                <a:p>
                  <a:endParaRPr lang="en-US">
                    <a:solidFill>
                      <a:srgbClr val="FF0000"/>
                    </a:solidFill>
                  </a:endParaRPr>
                </a:p>
              </p:txBody>
            </p:sp>
            <p:sp>
              <p:nvSpPr>
                <p:cNvPr id="444428" name="Rectangle 12"/>
                <p:cNvSpPr>
                  <a:spLocks noChangeArrowheads="1"/>
                </p:cNvSpPr>
                <p:nvPr/>
              </p:nvSpPr>
              <p:spPr bwMode="auto">
                <a:xfrm>
                  <a:off x="1330" y="2196"/>
                  <a:ext cx="0" cy="163"/>
                </a:xfrm>
                <a:prstGeom prst="rect">
                  <a:avLst/>
                </a:prstGeom>
                <a:noFill/>
                <a:ln w="9525">
                  <a:noFill/>
                  <a:miter lim="800000"/>
                  <a:headEnd/>
                  <a:tailEnd/>
                </a:ln>
              </p:spPr>
              <p:txBody>
                <a:bodyPr wrap="none" lIns="0" tIns="0" rIns="0" bIns="0">
                  <a:spAutoFit/>
                </a:bodyPr>
                <a:lstStyle/>
                <a:p>
                  <a:endParaRPr lang="en-US">
                    <a:solidFill>
                      <a:srgbClr val="FF0000"/>
                    </a:solidFill>
                  </a:endParaRPr>
                </a:p>
              </p:txBody>
            </p:sp>
            <p:sp>
              <p:nvSpPr>
                <p:cNvPr id="444429" name="Rectangle 13"/>
                <p:cNvSpPr>
                  <a:spLocks noChangeArrowheads="1"/>
                </p:cNvSpPr>
                <p:nvPr/>
              </p:nvSpPr>
              <p:spPr bwMode="auto">
                <a:xfrm>
                  <a:off x="1702" y="2196"/>
                  <a:ext cx="0" cy="163"/>
                </a:xfrm>
                <a:prstGeom prst="rect">
                  <a:avLst/>
                </a:prstGeom>
                <a:noFill/>
                <a:ln w="9525">
                  <a:noFill/>
                  <a:miter lim="800000"/>
                  <a:headEnd/>
                  <a:tailEnd/>
                </a:ln>
              </p:spPr>
              <p:txBody>
                <a:bodyPr wrap="none" lIns="0" tIns="0" rIns="0" bIns="0">
                  <a:spAutoFit/>
                </a:bodyPr>
                <a:lstStyle/>
                <a:p>
                  <a:endParaRPr lang="en-US">
                    <a:solidFill>
                      <a:srgbClr val="FF0000"/>
                    </a:solidFill>
                  </a:endParaRPr>
                </a:p>
              </p:txBody>
            </p:sp>
          </p:grpSp>
        </p:grpSp>
      </p:grpSp>
      <p:sp>
        <p:nvSpPr>
          <p:cNvPr id="444430" name="Rectangle 14"/>
          <p:cNvSpPr>
            <a:spLocks noGrp="1" noChangeArrowheads="1"/>
          </p:cNvSpPr>
          <p:nvPr>
            <p:ph type="title"/>
          </p:nvPr>
        </p:nvSpPr>
        <p:spPr/>
        <p:txBody>
          <a:bodyPr lIns="100008" tIns="50004" rIns="100008" bIns="50004">
            <a:normAutofit/>
          </a:bodyPr>
          <a:lstStyle/>
          <a:p>
            <a:pPr algn="ctr"/>
            <a:r>
              <a:rPr lang="en-US" sz="4000" dirty="0">
                <a:latin typeface="Cambria" pitchFamily="18" charset="0"/>
              </a:rPr>
              <a:t>Forecasting a Trend</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lIns="100008" tIns="50004" rIns="100008" bIns="50004"/>
          <a:lstStyle/>
          <a:p>
            <a:r>
              <a:rPr lang="en-US" dirty="0"/>
              <a:t>4-</a:t>
            </a:r>
            <a:fld id="{A7B11302-459C-428A-B681-8C3F860DB55A}" type="slidenum">
              <a:rPr lang="en-US"/>
              <a:pPr/>
              <a:t>47</a:t>
            </a:fld>
            <a:endParaRPr lang="en-US" sz="1400" dirty="0"/>
          </a:p>
        </p:txBody>
      </p:sp>
      <p:sp>
        <p:nvSpPr>
          <p:cNvPr id="408578" name="Rectangle 2"/>
          <p:cNvSpPr>
            <a:spLocks noGrp="1" noChangeArrowheads="1"/>
          </p:cNvSpPr>
          <p:nvPr>
            <p:ph type="body" idx="1"/>
          </p:nvPr>
        </p:nvSpPr>
        <p:spPr>
          <a:xfrm>
            <a:off x="1142999" y="1251857"/>
            <a:ext cx="7489473" cy="4890068"/>
          </a:xfrm>
          <a:noFill/>
          <a:ln/>
        </p:spPr>
        <p:txBody>
          <a:bodyPr lIns="90475" tIns="44444" rIns="90475" bIns="44444">
            <a:normAutofit/>
          </a:bodyPr>
          <a:lstStyle/>
          <a:p>
            <a:pPr marL="375030" indent="-375030" algn="just" defTabSz="1000079">
              <a:spcBef>
                <a:spcPct val="30000"/>
              </a:spcBef>
              <a:tabLst>
                <a:tab pos="3439509" algn="ctr"/>
                <a:tab pos="4432644" algn="ctr"/>
                <a:tab pos="5378899" algn="ctr"/>
                <a:tab pos="6444955" algn="ctr"/>
                <a:tab pos="7438090" algn="ctr"/>
              </a:tabLst>
            </a:pPr>
            <a:r>
              <a:rPr lang="en-US" sz="2400" dirty="0">
                <a:latin typeface="Cambria" pitchFamily="18" charset="0"/>
              </a:rPr>
              <a:t>Used for forecasting linear trend line.</a:t>
            </a:r>
          </a:p>
          <a:p>
            <a:pPr marL="812564" lvl="1" indent="-312525" algn="just" defTabSz="1000079">
              <a:spcBef>
                <a:spcPct val="30000"/>
              </a:spcBef>
              <a:tabLst>
                <a:tab pos="3439509" algn="ctr"/>
                <a:tab pos="4432644" algn="ctr"/>
                <a:tab pos="5378899" algn="ctr"/>
                <a:tab pos="6444955" algn="ctr"/>
                <a:tab pos="7438090" algn="ctr"/>
              </a:tabLst>
            </a:pPr>
            <a:r>
              <a:rPr lang="en-US" sz="2400" i="1" dirty="0">
                <a:solidFill>
                  <a:schemeClr val="hlink"/>
                </a:solidFill>
                <a:latin typeface="Cambria" pitchFamily="18" charset="0"/>
              </a:rPr>
              <a:t>PLOT TO VERIFY LINEAR RELATIONSHIP</a:t>
            </a:r>
            <a:endParaRPr lang="en-US" sz="2400" dirty="0">
              <a:latin typeface="Cambria" pitchFamily="18" charset="0"/>
            </a:endParaRPr>
          </a:p>
          <a:p>
            <a:pPr marL="375030" indent="-375030" algn="just" defTabSz="1000079">
              <a:spcBef>
                <a:spcPct val="30000"/>
              </a:spcBef>
              <a:tabLst>
                <a:tab pos="3439509" algn="ctr"/>
                <a:tab pos="4432644" algn="ctr"/>
                <a:tab pos="5378899" algn="ctr"/>
                <a:tab pos="6444955" algn="ctr"/>
                <a:tab pos="7438090" algn="ctr"/>
              </a:tabLst>
            </a:pPr>
            <a:r>
              <a:rPr lang="en-US" sz="2400" dirty="0">
                <a:latin typeface="Cambria" pitchFamily="18" charset="0"/>
              </a:rPr>
              <a:t>Assumes linear relationship between response variable, </a:t>
            </a:r>
            <a:r>
              <a:rPr lang="en-US" sz="2400" i="1" dirty="0">
                <a:latin typeface="Cambria" pitchFamily="18" charset="0"/>
              </a:rPr>
              <a:t>Y, </a:t>
            </a:r>
            <a:r>
              <a:rPr lang="en-US" sz="2400" dirty="0">
                <a:latin typeface="Cambria" pitchFamily="18" charset="0"/>
              </a:rPr>
              <a:t>and time, </a:t>
            </a:r>
            <a:r>
              <a:rPr lang="en-US" sz="2400" i="1" dirty="0">
                <a:latin typeface="Cambria" pitchFamily="18" charset="0"/>
              </a:rPr>
              <a:t>X.</a:t>
            </a:r>
          </a:p>
          <a:p>
            <a:pPr marL="812564" lvl="1" indent="-312525" algn="just" defTabSz="1000079">
              <a:spcBef>
                <a:spcPct val="30000"/>
              </a:spcBef>
              <a:tabLst>
                <a:tab pos="3439509" algn="ctr"/>
                <a:tab pos="4432644" algn="ctr"/>
                <a:tab pos="5378899" algn="ctr"/>
                <a:tab pos="6444955" algn="ctr"/>
                <a:tab pos="7438090" algn="ctr"/>
              </a:tabLst>
            </a:pPr>
            <a:r>
              <a:rPr lang="en-US" sz="2400" i="1" dirty="0">
                <a:latin typeface="Cambria" pitchFamily="18" charset="0"/>
              </a:rPr>
              <a:t>Y = a + </a:t>
            </a:r>
            <a:r>
              <a:rPr lang="en-US" sz="2400" i="1" dirty="0" err="1">
                <a:latin typeface="Cambria" pitchFamily="18" charset="0"/>
              </a:rPr>
              <a:t>bX</a:t>
            </a:r>
            <a:endParaRPr lang="en-US" sz="2400" i="1" dirty="0">
              <a:latin typeface="Cambria" pitchFamily="18" charset="0"/>
            </a:endParaRPr>
          </a:p>
          <a:p>
            <a:pPr marL="812564" lvl="1" indent="-312525" algn="just" defTabSz="1000079">
              <a:spcBef>
                <a:spcPct val="30000"/>
              </a:spcBef>
              <a:tabLst>
                <a:tab pos="3439509" algn="ctr"/>
                <a:tab pos="4432644" algn="ctr"/>
                <a:tab pos="5378899" algn="ctr"/>
                <a:tab pos="6444955" algn="ctr"/>
                <a:tab pos="7438090" algn="ctr"/>
              </a:tabLst>
            </a:pPr>
            <a:r>
              <a:rPr lang="en-US" sz="2400" i="1" dirty="0">
                <a:latin typeface="Cambria" pitchFamily="18" charset="0"/>
              </a:rPr>
              <a:t>a</a:t>
            </a:r>
            <a:r>
              <a:rPr lang="en-US" sz="2400" dirty="0">
                <a:latin typeface="Cambria" pitchFamily="18" charset="0"/>
              </a:rPr>
              <a:t> = y-axis intercept;  </a:t>
            </a:r>
            <a:r>
              <a:rPr lang="en-US" sz="2400" i="1" dirty="0">
                <a:latin typeface="Cambria" pitchFamily="18" charset="0"/>
              </a:rPr>
              <a:t>b</a:t>
            </a:r>
            <a:r>
              <a:rPr lang="en-US" sz="2400" dirty="0">
                <a:latin typeface="Cambria" pitchFamily="18" charset="0"/>
              </a:rPr>
              <a:t> = </a:t>
            </a:r>
            <a:r>
              <a:rPr lang="en-US" sz="2400" dirty="0" smtClean="0">
                <a:latin typeface="Cambria" pitchFamily="18" charset="0"/>
              </a:rPr>
              <a:t>slope</a:t>
            </a:r>
          </a:p>
          <a:p>
            <a:pPr marL="812564" lvl="1" indent="-312525" algn="just" defTabSz="1000079">
              <a:spcBef>
                <a:spcPct val="30000"/>
              </a:spcBef>
              <a:tabLst>
                <a:tab pos="3439509" algn="ctr"/>
                <a:tab pos="4432644" algn="ctr"/>
                <a:tab pos="5378899" algn="ctr"/>
                <a:tab pos="6444955" algn="ctr"/>
                <a:tab pos="7438090" algn="ctr"/>
              </a:tabLst>
            </a:pPr>
            <a:endParaRPr lang="en-US" sz="2400" dirty="0">
              <a:latin typeface="Cambria" pitchFamily="18" charset="0"/>
            </a:endParaRPr>
          </a:p>
          <a:p>
            <a:pPr marL="375030" indent="-375030" algn="just" defTabSz="1000079">
              <a:spcBef>
                <a:spcPct val="30000"/>
              </a:spcBef>
              <a:tabLst>
                <a:tab pos="3439509" algn="ctr"/>
                <a:tab pos="4432644" algn="ctr"/>
                <a:tab pos="5378899" algn="ctr"/>
                <a:tab pos="6444955" algn="ctr"/>
                <a:tab pos="7438090" algn="ctr"/>
              </a:tabLst>
            </a:pPr>
            <a:r>
              <a:rPr lang="en-US" sz="2400" dirty="0">
                <a:latin typeface="Cambria" pitchFamily="18" charset="0"/>
              </a:rPr>
              <a:t>Estimated by least squares method.</a:t>
            </a:r>
          </a:p>
          <a:p>
            <a:pPr marL="812564" lvl="1" indent="-312525" algn="just" defTabSz="1000079">
              <a:spcBef>
                <a:spcPct val="30000"/>
              </a:spcBef>
              <a:tabLst>
                <a:tab pos="3439509" algn="ctr"/>
                <a:tab pos="4432644" algn="ctr"/>
                <a:tab pos="5378899" algn="ctr"/>
                <a:tab pos="6444955" algn="ctr"/>
                <a:tab pos="7438090" algn="ctr"/>
              </a:tabLst>
            </a:pPr>
            <a:r>
              <a:rPr lang="en-US" sz="2400" dirty="0">
                <a:latin typeface="Cambria" pitchFamily="18" charset="0"/>
              </a:rPr>
              <a:t>Minimizes sum of squared errors.</a:t>
            </a:r>
          </a:p>
        </p:txBody>
      </p:sp>
      <p:sp>
        <p:nvSpPr>
          <p:cNvPr id="408590" name="Rectangle 14"/>
          <p:cNvSpPr>
            <a:spLocks noGrp="1" noChangeArrowheads="1"/>
          </p:cNvSpPr>
          <p:nvPr>
            <p:ph type="title"/>
          </p:nvPr>
        </p:nvSpPr>
        <p:spPr/>
        <p:txBody>
          <a:bodyPr lIns="100008" tIns="50004" rIns="100008" bIns="50004">
            <a:normAutofit/>
          </a:bodyPr>
          <a:lstStyle/>
          <a:p>
            <a:pPr algn="ctr"/>
            <a:r>
              <a:rPr lang="en-US" sz="4000" dirty="0">
                <a:latin typeface="Cambria" pitchFamily="18" charset="0"/>
              </a:rPr>
              <a:t>Linear Trend Projection</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lide Number Placeholder 3"/>
          <p:cNvSpPr>
            <a:spLocks noGrp="1"/>
          </p:cNvSpPr>
          <p:nvPr>
            <p:ph type="sldNum" sz="quarter" idx="10"/>
          </p:nvPr>
        </p:nvSpPr>
        <p:spPr/>
        <p:txBody>
          <a:bodyPr/>
          <a:lstStyle/>
          <a:p>
            <a:r>
              <a:rPr lang="en-US" dirty="0"/>
              <a:t>4-</a:t>
            </a:r>
            <a:fld id="{ABCDCF95-D0DB-444A-885E-CC091D081490}" type="slidenum">
              <a:rPr lang="en-US"/>
              <a:pPr/>
              <a:t>48</a:t>
            </a:fld>
            <a:endParaRPr lang="en-US" sz="1400" dirty="0"/>
          </a:p>
        </p:txBody>
      </p:sp>
      <p:sp>
        <p:nvSpPr>
          <p:cNvPr id="414722" name="Rectangle 2"/>
          <p:cNvSpPr>
            <a:spLocks noChangeArrowheads="1"/>
          </p:cNvSpPr>
          <p:nvPr/>
        </p:nvSpPr>
        <p:spPr bwMode="auto">
          <a:xfrm flipV="1">
            <a:off x="2044348" y="2134621"/>
            <a:ext cx="1241778" cy="6804"/>
          </a:xfrm>
          <a:prstGeom prst="rect">
            <a:avLst/>
          </a:prstGeom>
          <a:noFill/>
          <a:ln w="12700">
            <a:noFill/>
            <a:miter lim="800000"/>
            <a:headEnd/>
            <a:tailEnd/>
          </a:ln>
          <a:effectLst/>
        </p:spPr>
        <p:txBody>
          <a:bodyPr wrap="none" lIns="100008" tIns="50004" rIns="100008" bIns="50004" anchor="ctr"/>
          <a:lstStyle/>
          <a:p>
            <a:endParaRPr lang="en-US"/>
          </a:p>
        </p:txBody>
      </p:sp>
      <p:sp>
        <p:nvSpPr>
          <p:cNvPr id="414723" name="Rectangle 3"/>
          <p:cNvSpPr>
            <a:spLocks noChangeArrowheads="1"/>
          </p:cNvSpPr>
          <p:nvPr/>
        </p:nvSpPr>
        <p:spPr bwMode="auto">
          <a:xfrm flipV="1">
            <a:off x="3317875" y="2134621"/>
            <a:ext cx="1241778" cy="6804"/>
          </a:xfrm>
          <a:prstGeom prst="rect">
            <a:avLst/>
          </a:prstGeom>
          <a:noFill/>
          <a:ln w="12700">
            <a:noFill/>
            <a:miter lim="800000"/>
            <a:headEnd/>
            <a:tailEnd/>
          </a:ln>
          <a:effectLst/>
        </p:spPr>
        <p:txBody>
          <a:bodyPr wrap="none" lIns="100008" tIns="50004" rIns="100008" bIns="50004" anchor="ctr"/>
          <a:lstStyle/>
          <a:p>
            <a:endParaRPr lang="en-US"/>
          </a:p>
        </p:txBody>
      </p:sp>
      <p:sp>
        <p:nvSpPr>
          <p:cNvPr id="414725" name="Rectangle 5"/>
          <p:cNvSpPr>
            <a:spLocks noChangeArrowheads="1"/>
          </p:cNvSpPr>
          <p:nvPr/>
        </p:nvSpPr>
        <p:spPr bwMode="auto">
          <a:xfrm flipV="1">
            <a:off x="4591403" y="2134621"/>
            <a:ext cx="1241778" cy="6804"/>
          </a:xfrm>
          <a:prstGeom prst="rect">
            <a:avLst/>
          </a:prstGeom>
          <a:noFill/>
          <a:ln w="12700">
            <a:noFill/>
            <a:miter lim="800000"/>
            <a:headEnd/>
            <a:tailEnd/>
          </a:ln>
          <a:effectLst/>
        </p:spPr>
        <p:txBody>
          <a:bodyPr wrap="none" lIns="100008" tIns="50004" rIns="100008" bIns="50004" anchor="ctr"/>
          <a:lstStyle/>
          <a:p>
            <a:endParaRPr lang="en-US"/>
          </a:p>
        </p:txBody>
      </p:sp>
      <p:sp>
        <p:nvSpPr>
          <p:cNvPr id="414726" name="Rectangle 6"/>
          <p:cNvSpPr>
            <a:spLocks noGrp="1" noChangeArrowheads="1"/>
          </p:cNvSpPr>
          <p:nvPr>
            <p:ph type="title"/>
          </p:nvPr>
        </p:nvSpPr>
        <p:spPr>
          <a:xfrm>
            <a:off x="1372306" y="0"/>
            <a:ext cx="7771694" cy="1143000"/>
          </a:xfrm>
        </p:spPr>
        <p:txBody>
          <a:bodyPr>
            <a:normAutofit fontScale="90000"/>
          </a:bodyPr>
          <a:lstStyle/>
          <a:p>
            <a:pPr algn="ctr"/>
            <a:r>
              <a:rPr lang="en-US" sz="4400" dirty="0" smtClean="0">
                <a:latin typeface="Cambria" pitchFamily="18" charset="0"/>
              </a:rPr>
              <a:t>Linear Trend Projection - Example</a:t>
            </a:r>
            <a:endParaRPr lang="en-US" dirty="0"/>
          </a:p>
        </p:txBody>
      </p:sp>
      <p:grpSp>
        <p:nvGrpSpPr>
          <p:cNvPr id="2" name="Group 176"/>
          <p:cNvGrpSpPr>
            <a:grpSpLocks/>
          </p:cNvGrpSpPr>
          <p:nvPr/>
        </p:nvGrpSpPr>
        <p:grpSpPr bwMode="auto">
          <a:xfrm>
            <a:off x="1679222" y="1199130"/>
            <a:ext cx="5760861" cy="3954576"/>
            <a:chOff x="952" y="705"/>
            <a:chExt cx="3266" cy="2325"/>
          </a:xfrm>
        </p:grpSpPr>
        <p:sp>
          <p:nvSpPr>
            <p:cNvPr id="414728" name="Rectangle 8"/>
            <p:cNvSpPr>
              <a:spLocks noChangeArrowheads="1"/>
            </p:cNvSpPr>
            <p:nvPr/>
          </p:nvSpPr>
          <p:spPr bwMode="auto">
            <a:xfrm>
              <a:off x="973" y="705"/>
              <a:ext cx="3181" cy="642"/>
            </a:xfrm>
            <a:prstGeom prst="rect">
              <a:avLst/>
            </a:prstGeom>
            <a:solidFill>
              <a:srgbClr val="00FF00"/>
            </a:solidFill>
            <a:ln w="12700">
              <a:noFill/>
              <a:miter lim="800000"/>
              <a:headEnd/>
              <a:tailEnd/>
            </a:ln>
            <a:effectLst/>
          </p:spPr>
          <p:txBody>
            <a:bodyPr wrap="none" anchor="ctr"/>
            <a:lstStyle/>
            <a:p>
              <a:endParaRPr lang="en-US"/>
            </a:p>
          </p:txBody>
        </p:sp>
        <p:sp>
          <p:nvSpPr>
            <p:cNvPr id="414729" name="Rectangle 9"/>
            <p:cNvSpPr>
              <a:spLocks noChangeArrowheads="1"/>
            </p:cNvSpPr>
            <p:nvPr/>
          </p:nvSpPr>
          <p:spPr bwMode="auto">
            <a:xfrm>
              <a:off x="1049" y="752"/>
              <a:ext cx="655" cy="863"/>
            </a:xfrm>
            <a:prstGeom prst="rect">
              <a:avLst/>
            </a:prstGeom>
            <a:noFill/>
            <a:ln w="12700">
              <a:noFill/>
              <a:miter lim="800000"/>
              <a:headEnd/>
              <a:tailEnd/>
            </a:ln>
            <a:effectLst/>
          </p:spPr>
          <p:txBody>
            <a:bodyPr lIns="82724" tIns="40636" rIns="82724" bIns="40636">
              <a:spAutoFit/>
            </a:bodyPr>
            <a:lstStyle/>
            <a:p>
              <a:pPr algn="ctr" defTabSz="915004"/>
              <a:r>
                <a:rPr lang="en-US" sz="3000" b="1" dirty="0"/>
                <a:t>Period</a:t>
              </a:r>
            </a:p>
            <a:p>
              <a:pPr algn="ctr" defTabSz="915004"/>
              <a:r>
                <a:rPr lang="en-US" sz="3000" b="1" dirty="0"/>
                <a:t>(x)</a:t>
              </a:r>
            </a:p>
          </p:txBody>
        </p:sp>
        <p:sp>
          <p:nvSpPr>
            <p:cNvPr id="414731" name="Rectangle 11"/>
            <p:cNvSpPr>
              <a:spLocks noChangeArrowheads="1"/>
            </p:cNvSpPr>
            <p:nvPr/>
          </p:nvSpPr>
          <p:spPr bwMode="auto">
            <a:xfrm>
              <a:off x="1690" y="991"/>
              <a:ext cx="7" cy="336"/>
            </a:xfrm>
            <a:prstGeom prst="rect">
              <a:avLst/>
            </a:prstGeom>
            <a:noFill/>
            <a:ln w="12700">
              <a:noFill/>
              <a:miter lim="800000"/>
              <a:headEnd/>
              <a:tailEnd/>
            </a:ln>
            <a:effectLst/>
          </p:spPr>
          <p:txBody>
            <a:bodyPr wrap="none" anchor="ctr"/>
            <a:lstStyle/>
            <a:p>
              <a:endParaRPr lang="en-US"/>
            </a:p>
          </p:txBody>
        </p:sp>
        <p:sp>
          <p:nvSpPr>
            <p:cNvPr id="414732" name="Rectangle 12"/>
            <p:cNvSpPr>
              <a:spLocks noChangeArrowheads="1"/>
            </p:cNvSpPr>
            <p:nvPr/>
          </p:nvSpPr>
          <p:spPr bwMode="auto">
            <a:xfrm>
              <a:off x="2412" y="991"/>
              <a:ext cx="7" cy="336"/>
            </a:xfrm>
            <a:prstGeom prst="rect">
              <a:avLst/>
            </a:prstGeom>
            <a:noFill/>
            <a:ln w="12700">
              <a:noFill/>
              <a:miter lim="800000"/>
              <a:headEnd/>
              <a:tailEnd/>
            </a:ln>
            <a:effectLst/>
          </p:spPr>
          <p:txBody>
            <a:bodyPr wrap="none" anchor="ctr"/>
            <a:lstStyle/>
            <a:p>
              <a:endParaRPr lang="en-US"/>
            </a:p>
          </p:txBody>
        </p:sp>
        <p:sp>
          <p:nvSpPr>
            <p:cNvPr id="414733" name="Rectangle 13"/>
            <p:cNvSpPr>
              <a:spLocks noChangeArrowheads="1"/>
            </p:cNvSpPr>
            <p:nvPr/>
          </p:nvSpPr>
          <p:spPr bwMode="auto">
            <a:xfrm>
              <a:off x="975" y="991"/>
              <a:ext cx="710" cy="336"/>
            </a:xfrm>
            <a:prstGeom prst="rect">
              <a:avLst/>
            </a:prstGeom>
            <a:noFill/>
            <a:ln w="12700">
              <a:noFill/>
              <a:miter lim="800000"/>
              <a:headEnd/>
              <a:tailEnd/>
            </a:ln>
            <a:effectLst/>
          </p:spPr>
          <p:txBody>
            <a:bodyPr wrap="none" anchor="ctr"/>
            <a:lstStyle/>
            <a:p>
              <a:endParaRPr lang="en-US"/>
            </a:p>
          </p:txBody>
        </p:sp>
        <p:sp>
          <p:nvSpPr>
            <p:cNvPr id="414734" name="Rectangle 14"/>
            <p:cNvSpPr>
              <a:spLocks noChangeArrowheads="1"/>
            </p:cNvSpPr>
            <p:nvPr/>
          </p:nvSpPr>
          <p:spPr bwMode="auto">
            <a:xfrm>
              <a:off x="1703" y="991"/>
              <a:ext cx="704" cy="334"/>
            </a:xfrm>
            <a:prstGeom prst="rect">
              <a:avLst/>
            </a:prstGeom>
            <a:noFill/>
            <a:ln w="12700">
              <a:noFill/>
              <a:miter lim="800000"/>
              <a:headEnd/>
              <a:tailEnd/>
            </a:ln>
            <a:effectLst/>
          </p:spPr>
          <p:txBody>
            <a:bodyPr wrap="none" anchor="ctr"/>
            <a:lstStyle/>
            <a:p>
              <a:endParaRPr lang="en-US"/>
            </a:p>
          </p:txBody>
        </p:sp>
        <p:sp>
          <p:nvSpPr>
            <p:cNvPr id="414736" name="Rectangle 16"/>
            <p:cNvSpPr>
              <a:spLocks noChangeArrowheads="1"/>
            </p:cNvSpPr>
            <p:nvPr/>
          </p:nvSpPr>
          <p:spPr bwMode="auto">
            <a:xfrm>
              <a:off x="2433" y="991"/>
              <a:ext cx="704" cy="334"/>
            </a:xfrm>
            <a:prstGeom prst="rect">
              <a:avLst/>
            </a:prstGeom>
            <a:noFill/>
            <a:ln w="12700">
              <a:noFill/>
              <a:miter lim="800000"/>
              <a:headEnd/>
              <a:tailEnd/>
            </a:ln>
            <a:effectLst/>
          </p:spPr>
          <p:txBody>
            <a:bodyPr wrap="none" anchor="ctr"/>
            <a:lstStyle/>
            <a:p>
              <a:endParaRPr lang="en-US"/>
            </a:p>
          </p:txBody>
        </p:sp>
        <p:sp>
          <p:nvSpPr>
            <p:cNvPr id="414738" name="Rectangle 18"/>
            <p:cNvSpPr>
              <a:spLocks noChangeArrowheads="1"/>
            </p:cNvSpPr>
            <p:nvPr/>
          </p:nvSpPr>
          <p:spPr bwMode="auto">
            <a:xfrm>
              <a:off x="974" y="1333"/>
              <a:ext cx="711" cy="7"/>
            </a:xfrm>
            <a:prstGeom prst="rect">
              <a:avLst/>
            </a:prstGeom>
            <a:noFill/>
            <a:ln w="12700">
              <a:noFill/>
              <a:miter lim="800000"/>
              <a:headEnd/>
              <a:tailEnd/>
            </a:ln>
            <a:effectLst/>
          </p:spPr>
          <p:txBody>
            <a:bodyPr wrap="none" anchor="ctr"/>
            <a:lstStyle/>
            <a:p>
              <a:endParaRPr lang="en-US"/>
            </a:p>
          </p:txBody>
        </p:sp>
        <p:sp>
          <p:nvSpPr>
            <p:cNvPr id="414739" name="Rectangle 19"/>
            <p:cNvSpPr>
              <a:spLocks noChangeArrowheads="1"/>
            </p:cNvSpPr>
            <p:nvPr/>
          </p:nvSpPr>
          <p:spPr bwMode="auto">
            <a:xfrm>
              <a:off x="974" y="1346"/>
              <a:ext cx="711" cy="7"/>
            </a:xfrm>
            <a:prstGeom prst="rect">
              <a:avLst/>
            </a:prstGeom>
            <a:noFill/>
            <a:ln w="12700">
              <a:noFill/>
              <a:miter lim="800000"/>
              <a:headEnd/>
              <a:tailEnd/>
            </a:ln>
            <a:effectLst/>
          </p:spPr>
          <p:txBody>
            <a:bodyPr wrap="none" anchor="ctr"/>
            <a:lstStyle/>
            <a:p>
              <a:endParaRPr lang="en-US"/>
            </a:p>
          </p:txBody>
        </p:sp>
        <p:sp>
          <p:nvSpPr>
            <p:cNvPr id="414740" name="Rectangle 20"/>
            <p:cNvSpPr>
              <a:spLocks noChangeArrowheads="1"/>
            </p:cNvSpPr>
            <p:nvPr/>
          </p:nvSpPr>
          <p:spPr bwMode="auto">
            <a:xfrm>
              <a:off x="1690" y="1333"/>
              <a:ext cx="21" cy="7"/>
            </a:xfrm>
            <a:prstGeom prst="rect">
              <a:avLst/>
            </a:prstGeom>
            <a:noFill/>
            <a:ln w="12700">
              <a:noFill/>
              <a:miter lim="800000"/>
              <a:headEnd/>
              <a:tailEnd/>
            </a:ln>
            <a:effectLst/>
          </p:spPr>
          <p:txBody>
            <a:bodyPr wrap="none" anchor="ctr"/>
            <a:lstStyle/>
            <a:p>
              <a:endParaRPr lang="en-US"/>
            </a:p>
          </p:txBody>
        </p:sp>
        <p:sp>
          <p:nvSpPr>
            <p:cNvPr id="414741" name="Rectangle 21"/>
            <p:cNvSpPr>
              <a:spLocks noChangeArrowheads="1"/>
            </p:cNvSpPr>
            <p:nvPr/>
          </p:nvSpPr>
          <p:spPr bwMode="auto">
            <a:xfrm>
              <a:off x="1690" y="1346"/>
              <a:ext cx="21" cy="7"/>
            </a:xfrm>
            <a:prstGeom prst="rect">
              <a:avLst/>
            </a:prstGeom>
            <a:noFill/>
            <a:ln w="12700">
              <a:noFill/>
              <a:miter lim="800000"/>
              <a:headEnd/>
              <a:tailEnd/>
            </a:ln>
            <a:effectLst/>
          </p:spPr>
          <p:txBody>
            <a:bodyPr wrap="none" anchor="ctr"/>
            <a:lstStyle/>
            <a:p>
              <a:endParaRPr lang="en-US"/>
            </a:p>
          </p:txBody>
        </p:sp>
        <p:sp>
          <p:nvSpPr>
            <p:cNvPr id="414742" name="Rectangle 22"/>
            <p:cNvSpPr>
              <a:spLocks noChangeArrowheads="1"/>
            </p:cNvSpPr>
            <p:nvPr/>
          </p:nvSpPr>
          <p:spPr bwMode="auto">
            <a:xfrm>
              <a:off x="1716" y="1333"/>
              <a:ext cx="690" cy="7"/>
            </a:xfrm>
            <a:prstGeom prst="rect">
              <a:avLst/>
            </a:prstGeom>
            <a:noFill/>
            <a:ln w="12700">
              <a:noFill/>
              <a:miter lim="800000"/>
              <a:headEnd/>
              <a:tailEnd/>
            </a:ln>
            <a:effectLst/>
          </p:spPr>
          <p:txBody>
            <a:bodyPr wrap="none" anchor="ctr"/>
            <a:lstStyle/>
            <a:p>
              <a:endParaRPr lang="en-US"/>
            </a:p>
          </p:txBody>
        </p:sp>
        <p:sp>
          <p:nvSpPr>
            <p:cNvPr id="414743" name="Rectangle 23"/>
            <p:cNvSpPr>
              <a:spLocks noChangeArrowheads="1"/>
            </p:cNvSpPr>
            <p:nvPr/>
          </p:nvSpPr>
          <p:spPr bwMode="auto">
            <a:xfrm>
              <a:off x="1716" y="1346"/>
              <a:ext cx="690" cy="7"/>
            </a:xfrm>
            <a:prstGeom prst="rect">
              <a:avLst/>
            </a:prstGeom>
            <a:noFill/>
            <a:ln w="12700">
              <a:noFill/>
              <a:miter lim="800000"/>
              <a:headEnd/>
              <a:tailEnd/>
            </a:ln>
            <a:effectLst/>
          </p:spPr>
          <p:txBody>
            <a:bodyPr wrap="none" anchor="ctr"/>
            <a:lstStyle/>
            <a:p>
              <a:endParaRPr lang="en-US"/>
            </a:p>
          </p:txBody>
        </p:sp>
        <p:sp>
          <p:nvSpPr>
            <p:cNvPr id="414744" name="Rectangle 24"/>
            <p:cNvSpPr>
              <a:spLocks noChangeArrowheads="1"/>
            </p:cNvSpPr>
            <p:nvPr/>
          </p:nvSpPr>
          <p:spPr bwMode="auto">
            <a:xfrm>
              <a:off x="2415" y="1336"/>
              <a:ext cx="14" cy="1"/>
            </a:xfrm>
            <a:prstGeom prst="rect">
              <a:avLst/>
            </a:prstGeom>
            <a:noFill/>
            <a:ln w="12700">
              <a:solidFill>
                <a:schemeClr val="tx1"/>
              </a:solidFill>
              <a:miter lim="800000"/>
              <a:headEnd/>
              <a:tailEnd/>
            </a:ln>
            <a:effectLst/>
          </p:spPr>
          <p:txBody>
            <a:bodyPr wrap="none" anchor="ctr"/>
            <a:lstStyle/>
            <a:p>
              <a:endParaRPr lang="en-US"/>
            </a:p>
          </p:txBody>
        </p:sp>
        <p:sp>
          <p:nvSpPr>
            <p:cNvPr id="414745" name="Rectangle 25"/>
            <p:cNvSpPr>
              <a:spLocks noChangeArrowheads="1"/>
            </p:cNvSpPr>
            <p:nvPr/>
          </p:nvSpPr>
          <p:spPr bwMode="auto">
            <a:xfrm>
              <a:off x="2415" y="1349"/>
              <a:ext cx="14" cy="1"/>
            </a:xfrm>
            <a:prstGeom prst="rect">
              <a:avLst/>
            </a:prstGeom>
            <a:noFill/>
            <a:ln w="12700">
              <a:solidFill>
                <a:schemeClr val="tx1"/>
              </a:solidFill>
              <a:miter lim="800000"/>
              <a:headEnd/>
              <a:tailEnd/>
            </a:ln>
            <a:effectLst/>
          </p:spPr>
          <p:txBody>
            <a:bodyPr wrap="none" anchor="ctr"/>
            <a:lstStyle/>
            <a:p>
              <a:endParaRPr lang="en-US"/>
            </a:p>
          </p:txBody>
        </p:sp>
        <p:sp>
          <p:nvSpPr>
            <p:cNvPr id="414746" name="Rectangle 26"/>
            <p:cNvSpPr>
              <a:spLocks noChangeArrowheads="1"/>
            </p:cNvSpPr>
            <p:nvPr/>
          </p:nvSpPr>
          <p:spPr bwMode="auto">
            <a:xfrm>
              <a:off x="2438" y="1333"/>
              <a:ext cx="690" cy="7"/>
            </a:xfrm>
            <a:prstGeom prst="rect">
              <a:avLst/>
            </a:prstGeom>
            <a:noFill/>
            <a:ln w="12700">
              <a:noFill/>
              <a:miter lim="800000"/>
              <a:headEnd/>
              <a:tailEnd/>
            </a:ln>
            <a:effectLst/>
          </p:spPr>
          <p:txBody>
            <a:bodyPr wrap="none" anchor="ctr"/>
            <a:lstStyle/>
            <a:p>
              <a:endParaRPr lang="en-US"/>
            </a:p>
          </p:txBody>
        </p:sp>
        <p:sp>
          <p:nvSpPr>
            <p:cNvPr id="414747" name="Rectangle 27"/>
            <p:cNvSpPr>
              <a:spLocks noChangeArrowheads="1"/>
            </p:cNvSpPr>
            <p:nvPr/>
          </p:nvSpPr>
          <p:spPr bwMode="auto">
            <a:xfrm>
              <a:off x="2438" y="1346"/>
              <a:ext cx="690" cy="7"/>
            </a:xfrm>
            <a:prstGeom prst="rect">
              <a:avLst/>
            </a:prstGeom>
            <a:noFill/>
            <a:ln w="12700">
              <a:noFill/>
              <a:miter lim="800000"/>
              <a:headEnd/>
              <a:tailEnd/>
            </a:ln>
            <a:effectLst/>
          </p:spPr>
          <p:txBody>
            <a:bodyPr wrap="none" anchor="ctr"/>
            <a:lstStyle/>
            <a:p>
              <a:endParaRPr lang="en-US"/>
            </a:p>
          </p:txBody>
        </p:sp>
        <p:sp>
          <p:nvSpPr>
            <p:cNvPr id="414748" name="Rectangle 28"/>
            <p:cNvSpPr>
              <a:spLocks noChangeArrowheads="1"/>
            </p:cNvSpPr>
            <p:nvPr/>
          </p:nvSpPr>
          <p:spPr bwMode="auto">
            <a:xfrm>
              <a:off x="1694" y="1363"/>
              <a:ext cx="0" cy="246"/>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749" name="Rectangle 29"/>
            <p:cNvSpPr>
              <a:spLocks noChangeArrowheads="1"/>
            </p:cNvSpPr>
            <p:nvPr/>
          </p:nvSpPr>
          <p:spPr bwMode="auto">
            <a:xfrm>
              <a:off x="2415" y="1363"/>
              <a:ext cx="1" cy="246"/>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753" name="Rectangle 33"/>
            <p:cNvSpPr>
              <a:spLocks noChangeArrowheads="1"/>
            </p:cNvSpPr>
            <p:nvPr/>
          </p:nvSpPr>
          <p:spPr bwMode="auto">
            <a:xfrm>
              <a:off x="1044" y="1341"/>
              <a:ext cx="397"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1</a:t>
              </a:r>
            </a:p>
          </p:txBody>
        </p:sp>
        <p:sp>
          <p:nvSpPr>
            <p:cNvPr id="414754" name="Rectangle 34"/>
            <p:cNvSpPr>
              <a:spLocks noChangeArrowheads="1"/>
            </p:cNvSpPr>
            <p:nvPr/>
          </p:nvSpPr>
          <p:spPr bwMode="auto">
            <a:xfrm>
              <a:off x="1946" y="1341"/>
              <a:ext cx="336"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8</a:t>
              </a:r>
            </a:p>
          </p:txBody>
        </p:sp>
        <p:sp>
          <p:nvSpPr>
            <p:cNvPr id="414767" name="Rectangle 47"/>
            <p:cNvSpPr>
              <a:spLocks noChangeArrowheads="1"/>
            </p:cNvSpPr>
            <p:nvPr/>
          </p:nvSpPr>
          <p:spPr bwMode="auto">
            <a:xfrm>
              <a:off x="1694" y="1635"/>
              <a:ext cx="0" cy="246"/>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768" name="Rectangle 48"/>
            <p:cNvSpPr>
              <a:spLocks noChangeArrowheads="1"/>
            </p:cNvSpPr>
            <p:nvPr/>
          </p:nvSpPr>
          <p:spPr bwMode="auto">
            <a:xfrm>
              <a:off x="2415" y="1635"/>
              <a:ext cx="1" cy="246"/>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772" name="Rectangle 52"/>
            <p:cNvSpPr>
              <a:spLocks noChangeArrowheads="1"/>
            </p:cNvSpPr>
            <p:nvPr/>
          </p:nvSpPr>
          <p:spPr bwMode="auto">
            <a:xfrm>
              <a:off x="1044" y="1613"/>
              <a:ext cx="397"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2</a:t>
              </a:r>
            </a:p>
          </p:txBody>
        </p:sp>
        <p:sp>
          <p:nvSpPr>
            <p:cNvPr id="414773" name="Rectangle 53"/>
            <p:cNvSpPr>
              <a:spLocks noChangeArrowheads="1"/>
            </p:cNvSpPr>
            <p:nvPr/>
          </p:nvSpPr>
          <p:spPr bwMode="auto">
            <a:xfrm>
              <a:off x="1946" y="1613"/>
              <a:ext cx="335"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11</a:t>
              </a:r>
            </a:p>
          </p:txBody>
        </p:sp>
        <p:sp>
          <p:nvSpPr>
            <p:cNvPr id="414774" name="Rectangle 54"/>
            <p:cNvSpPr>
              <a:spLocks noChangeArrowheads="1"/>
            </p:cNvSpPr>
            <p:nvPr/>
          </p:nvSpPr>
          <p:spPr bwMode="auto">
            <a:xfrm>
              <a:off x="977" y="1895"/>
              <a:ext cx="704" cy="0"/>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785" name="Rectangle 65"/>
            <p:cNvSpPr>
              <a:spLocks noChangeArrowheads="1"/>
            </p:cNvSpPr>
            <p:nvPr/>
          </p:nvSpPr>
          <p:spPr bwMode="auto">
            <a:xfrm>
              <a:off x="1694" y="1908"/>
              <a:ext cx="0" cy="245"/>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786" name="Rectangle 66"/>
            <p:cNvSpPr>
              <a:spLocks noChangeArrowheads="1"/>
            </p:cNvSpPr>
            <p:nvPr/>
          </p:nvSpPr>
          <p:spPr bwMode="auto">
            <a:xfrm>
              <a:off x="2415" y="1908"/>
              <a:ext cx="1" cy="245"/>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790" name="Rectangle 70"/>
            <p:cNvSpPr>
              <a:spLocks noChangeArrowheads="1"/>
            </p:cNvSpPr>
            <p:nvPr/>
          </p:nvSpPr>
          <p:spPr bwMode="auto">
            <a:xfrm>
              <a:off x="1044" y="1885"/>
              <a:ext cx="397"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3</a:t>
              </a:r>
            </a:p>
          </p:txBody>
        </p:sp>
        <p:sp>
          <p:nvSpPr>
            <p:cNvPr id="414791" name="Rectangle 71"/>
            <p:cNvSpPr>
              <a:spLocks noChangeArrowheads="1"/>
            </p:cNvSpPr>
            <p:nvPr/>
          </p:nvSpPr>
          <p:spPr bwMode="auto">
            <a:xfrm>
              <a:off x="1946" y="1885"/>
              <a:ext cx="335"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13</a:t>
              </a:r>
            </a:p>
          </p:txBody>
        </p:sp>
        <p:sp>
          <p:nvSpPr>
            <p:cNvPr id="414804" name="Rectangle 84"/>
            <p:cNvSpPr>
              <a:spLocks noChangeArrowheads="1"/>
            </p:cNvSpPr>
            <p:nvPr/>
          </p:nvSpPr>
          <p:spPr bwMode="auto">
            <a:xfrm>
              <a:off x="1694" y="2180"/>
              <a:ext cx="0" cy="246"/>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805" name="Rectangle 85"/>
            <p:cNvSpPr>
              <a:spLocks noChangeArrowheads="1"/>
            </p:cNvSpPr>
            <p:nvPr/>
          </p:nvSpPr>
          <p:spPr bwMode="auto">
            <a:xfrm>
              <a:off x="2415" y="2180"/>
              <a:ext cx="1" cy="246"/>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809" name="Rectangle 89"/>
            <p:cNvSpPr>
              <a:spLocks noChangeArrowheads="1"/>
            </p:cNvSpPr>
            <p:nvPr/>
          </p:nvSpPr>
          <p:spPr bwMode="auto">
            <a:xfrm>
              <a:off x="1044" y="2158"/>
              <a:ext cx="397"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4</a:t>
              </a:r>
            </a:p>
          </p:txBody>
        </p:sp>
        <p:sp>
          <p:nvSpPr>
            <p:cNvPr id="414810" name="Rectangle 90"/>
            <p:cNvSpPr>
              <a:spLocks noChangeArrowheads="1"/>
            </p:cNvSpPr>
            <p:nvPr/>
          </p:nvSpPr>
          <p:spPr bwMode="auto">
            <a:xfrm>
              <a:off x="1946" y="2158"/>
              <a:ext cx="335"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15</a:t>
              </a:r>
            </a:p>
          </p:txBody>
        </p:sp>
        <p:sp>
          <p:nvSpPr>
            <p:cNvPr id="414826" name="Rectangle 106"/>
            <p:cNvSpPr>
              <a:spLocks noChangeArrowheads="1"/>
            </p:cNvSpPr>
            <p:nvPr/>
          </p:nvSpPr>
          <p:spPr bwMode="auto">
            <a:xfrm>
              <a:off x="1694" y="2453"/>
              <a:ext cx="0" cy="245"/>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827" name="Rectangle 107"/>
            <p:cNvSpPr>
              <a:spLocks noChangeArrowheads="1"/>
            </p:cNvSpPr>
            <p:nvPr/>
          </p:nvSpPr>
          <p:spPr bwMode="auto">
            <a:xfrm>
              <a:off x="2415" y="2453"/>
              <a:ext cx="1" cy="245"/>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831" name="Rectangle 111"/>
            <p:cNvSpPr>
              <a:spLocks noChangeArrowheads="1"/>
            </p:cNvSpPr>
            <p:nvPr/>
          </p:nvSpPr>
          <p:spPr bwMode="auto">
            <a:xfrm>
              <a:off x="1044" y="2430"/>
              <a:ext cx="397"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5</a:t>
              </a:r>
            </a:p>
          </p:txBody>
        </p:sp>
        <p:sp>
          <p:nvSpPr>
            <p:cNvPr id="414832" name="Rectangle 112"/>
            <p:cNvSpPr>
              <a:spLocks noChangeArrowheads="1"/>
            </p:cNvSpPr>
            <p:nvPr/>
          </p:nvSpPr>
          <p:spPr bwMode="auto">
            <a:xfrm>
              <a:off x="1946" y="2430"/>
              <a:ext cx="335"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19</a:t>
              </a:r>
            </a:p>
          </p:txBody>
        </p:sp>
        <p:sp>
          <p:nvSpPr>
            <p:cNvPr id="414853" name="Rectangle 133"/>
            <p:cNvSpPr>
              <a:spLocks noChangeArrowheads="1"/>
            </p:cNvSpPr>
            <p:nvPr/>
          </p:nvSpPr>
          <p:spPr bwMode="auto">
            <a:xfrm>
              <a:off x="1694" y="2738"/>
              <a:ext cx="0" cy="253"/>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854" name="Rectangle 134"/>
            <p:cNvSpPr>
              <a:spLocks noChangeArrowheads="1"/>
            </p:cNvSpPr>
            <p:nvPr/>
          </p:nvSpPr>
          <p:spPr bwMode="auto">
            <a:xfrm>
              <a:off x="2415" y="2738"/>
              <a:ext cx="1" cy="253"/>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872" name="Rectangle 152"/>
            <p:cNvSpPr>
              <a:spLocks noChangeArrowheads="1"/>
            </p:cNvSpPr>
            <p:nvPr/>
          </p:nvSpPr>
          <p:spPr bwMode="auto">
            <a:xfrm>
              <a:off x="1721" y="752"/>
              <a:ext cx="655" cy="591"/>
            </a:xfrm>
            <a:prstGeom prst="rect">
              <a:avLst/>
            </a:prstGeom>
            <a:noFill/>
            <a:ln w="12700">
              <a:noFill/>
              <a:miter lim="800000"/>
              <a:headEnd/>
              <a:tailEnd/>
            </a:ln>
            <a:effectLst/>
          </p:spPr>
          <p:txBody>
            <a:bodyPr lIns="82724" tIns="40636" rIns="82724" bIns="40636">
              <a:spAutoFit/>
            </a:bodyPr>
            <a:lstStyle/>
            <a:p>
              <a:pPr algn="ctr" defTabSz="915004"/>
              <a:r>
                <a:rPr lang="en-US" sz="3000" b="1" dirty="0"/>
                <a:t>Sales</a:t>
              </a:r>
            </a:p>
            <a:p>
              <a:pPr algn="ctr" defTabSz="915004"/>
              <a:r>
                <a:rPr lang="en-US" sz="3000" b="1" dirty="0"/>
                <a:t>(y)</a:t>
              </a:r>
            </a:p>
          </p:txBody>
        </p:sp>
        <p:sp>
          <p:nvSpPr>
            <p:cNvPr id="414730" name="Rectangle 10"/>
            <p:cNvSpPr>
              <a:spLocks noChangeArrowheads="1"/>
            </p:cNvSpPr>
            <p:nvPr/>
          </p:nvSpPr>
          <p:spPr bwMode="auto">
            <a:xfrm>
              <a:off x="2768" y="936"/>
              <a:ext cx="214" cy="263"/>
            </a:xfrm>
            <a:prstGeom prst="rect">
              <a:avLst/>
            </a:prstGeom>
            <a:noFill/>
            <a:ln w="12700">
              <a:noFill/>
              <a:miter lim="800000"/>
              <a:headEnd/>
              <a:tailEnd/>
            </a:ln>
            <a:effectLst/>
          </p:spPr>
          <p:txBody>
            <a:bodyPr lIns="82724" tIns="40636" rIns="82724" bIns="40636">
              <a:spAutoFit/>
            </a:bodyPr>
            <a:lstStyle/>
            <a:p>
              <a:pPr defTabSz="915004">
                <a:spcBef>
                  <a:spcPct val="50000"/>
                </a:spcBef>
              </a:pPr>
              <a:endParaRPr lang="en-US" sz="2400" b="1" dirty="0"/>
            </a:p>
          </p:txBody>
        </p:sp>
        <p:sp>
          <p:nvSpPr>
            <p:cNvPr id="414735" name="Rectangle 15"/>
            <p:cNvSpPr>
              <a:spLocks noChangeArrowheads="1"/>
            </p:cNvSpPr>
            <p:nvPr/>
          </p:nvSpPr>
          <p:spPr bwMode="auto">
            <a:xfrm>
              <a:off x="2659" y="1023"/>
              <a:ext cx="380" cy="320"/>
            </a:xfrm>
            <a:prstGeom prst="rect">
              <a:avLst/>
            </a:prstGeom>
            <a:noFill/>
            <a:ln w="12700">
              <a:noFill/>
              <a:miter lim="800000"/>
              <a:headEnd/>
              <a:tailEnd/>
            </a:ln>
            <a:effectLst/>
          </p:spPr>
          <p:txBody>
            <a:bodyPr lIns="82724" tIns="40636" rIns="82724" bIns="40636">
              <a:spAutoFit/>
            </a:bodyPr>
            <a:lstStyle/>
            <a:p>
              <a:pPr defTabSz="915004"/>
              <a:r>
                <a:rPr lang="en-US" sz="3000" b="1" i="1" dirty="0" err="1"/>
                <a:t>xy</a:t>
              </a:r>
              <a:endParaRPr lang="en-US" sz="3000" b="1" i="1" dirty="0"/>
            </a:p>
          </p:txBody>
        </p:sp>
        <p:sp>
          <p:nvSpPr>
            <p:cNvPr id="414811" name="Rectangle 91"/>
            <p:cNvSpPr>
              <a:spLocks noChangeArrowheads="1"/>
            </p:cNvSpPr>
            <p:nvPr/>
          </p:nvSpPr>
          <p:spPr bwMode="auto">
            <a:xfrm>
              <a:off x="2721" y="2150"/>
              <a:ext cx="335"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60</a:t>
              </a:r>
            </a:p>
          </p:txBody>
        </p:sp>
        <p:sp>
          <p:nvSpPr>
            <p:cNvPr id="414833" name="Rectangle 113"/>
            <p:cNvSpPr>
              <a:spLocks noChangeArrowheads="1"/>
            </p:cNvSpPr>
            <p:nvPr/>
          </p:nvSpPr>
          <p:spPr bwMode="auto">
            <a:xfrm>
              <a:off x="2713" y="2430"/>
              <a:ext cx="335"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95</a:t>
              </a:r>
            </a:p>
          </p:txBody>
        </p:sp>
        <p:sp>
          <p:nvSpPr>
            <p:cNvPr id="414873" name="Rectangle 153"/>
            <p:cNvSpPr>
              <a:spLocks noChangeArrowheads="1"/>
            </p:cNvSpPr>
            <p:nvPr/>
          </p:nvSpPr>
          <p:spPr bwMode="auto">
            <a:xfrm>
              <a:off x="2781" y="1349"/>
              <a:ext cx="276"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8</a:t>
              </a:r>
            </a:p>
          </p:txBody>
        </p:sp>
        <p:sp>
          <p:nvSpPr>
            <p:cNvPr id="414874" name="Rectangle 154"/>
            <p:cNvSpPr>
              <a:spLocks noChangeArrowheads="1"/>
            </p:cNvSpPr>
            <p:nvPr/>
          </p:nvSpPr>
          <p:spPr bwMode="auto">
            <a:xfrm>
              <a:off x="2693" y="1621"/>
              <a:ext cx="396"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22</a:t>
              </a:r>
            </a:p>
          </p:txBody>
        </p:sp>
        <p:sp>
          <p:nvSpPr>
            <p:cNvPr id="414875" name="Rectangle 155"/>
            <p:cNvSpPr>
              <a:spLocks noChangeArrowheads="1"/>
            </p:cNvSpPr>
            <p:nvPr/>
          </p:nvSpPr>
          <p:spPr bwMode="auto">
            <a:xfrm>
              <a:off x="2677" y="1869"/>
              <a:ext cx="396"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39</a:t>
              </a:r>
            </a:p>
          </p:txBody>
        </p:sp>
        <p:sp>
          <p:nvSpPr>
            <p:cNvPr id="414880" name="Rectangle 160"/>
            <p:cNvSpPr>
              <a:spLocks noChangeArrowheads="1"/>
            </p:cNvSpPr>
            <p:nvPr/>
          </p:nvSpPr>
          <p:spPr bwMode="auto">
            <a:xfrm>
              <a:off x="2444" y="2710"/>
              <a:ext cx="1029"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sym typeface="WP MathA" pitchFamily="2" charset="2"/>
                </a:rPr>
                <a:t> </a:t>
              </a:r>
              <a:r>
                <a:rPr lang="en-US" sz="3000" b="1" dirty="0" smtClean="0">
                  <a:sym typeface="WP MathA" pitchFamily="2" charset="2"/>
                </a:rPr>
                <a:t>∑</a:t>
              </a:r>
              <a:r>
                <a:rPr lang="en-US" sz="3000" b="1" dirty="0" err="1" smtClean="0">
                  <a:sym typeface="WP MathA" pitchFamily="2" charset="2"/>
                </a:rPr>
                <a:t>xy</a:t>
              </a:r>
              <a:r>
                <a:rPr lang="en-US" sz="3000" b="1" dirty="0" smtClean="0">
                  <a:sym typeface="WP MathA" pitchFamily="2" charset="2"/>
                </a:rPr>
                <a:t>=224</a:t>
              </a:r>
              <a:endParaRPr lang="en-US" sz="3000" b="1" dirty="0"/>
            </a:p>
          </p:txBody>
        </p:sp>
        <p:sp>
          <p:nvSpPr>
            <p:cNvPr id="414737" name="Rectangle 17"/>
            <p:cNvSpPr>
              <a:spLocks noChangeArrowheads="1"/>
            </p:cNvSpPr>
            <p:nvPr/>
          </p:nvSpPr>
          <p:spPr bwMode="auto">
            <a:xfrm>
              <a:off x="3541" y="1007"/>
              <a:ext cx="287" cy="320"/>
            </a:xfrm>
            <a:prstGeom prst="rect">
              <a:avLst/>
            </a:prstGeom>
            <a:noFill/>
            <a:ln w="12700">
              <a:noFill/>
              <a:miter lim="800000"/>
              <a:headEnd/>
              <a:tailEnd/>
            </a:ln>
            <a:effectLst/>
          </p:spPr>
          <p:txBody>
            <a:bodyPr wrap="none" lIns="82724" tIns="40636" rIns="82724" bIns="40636">
              <a:spAutoFit/>
            </a:bodyPr>
            <a:lstStyle/>
            <a:p>
              <a:pPr defTabSz="915004"/>
              <a:r>
                <a:rPr lang="en-US" sz="3000" b="1" i="1" dirty="0"/>
                <a:t>x</a:t>
              </a:r>
              <a:r>
                <a:rPr lang="en-US" sz="3000" b="1" i="1" baseline="30000" dirty="0"/>
                <a:t>2</a:t>
              </a:r>
              <a:endParaRPr lang="en-US" sz="3000" b="1" i="1" dirty="0"/>
            </a:p>
          </p:txBody>
        </p:sp>
        <p:sp>
          <p:nvSpPr>
            <p:cNvPr id="414750" name="Rectangle 30"/>
            <p:cNvSpPr>
              <a:spLocks noChangeArrowheads="1"/>
            </p:cNvSpPr>
            <p:nvPr/>
          </p:nvSpPr>
          <p:spPr bwMode="auto">
            <a:xfrm>
              <a:off x="3362" y="1355"/>
              <a:ext cx="1" cy="246"/>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755" name="Rectangle 35"/>
            <p:cNvSpPr>
              <a:spLocks noChangeArrowheads="1"/>
            </p:cNvSpPr>
            <p:nvPr/>
          </p:nvSpPr>
          <p:spPr bwMode="auto">
            <a:xfrm>
              <a:off x="3493" y="1333"/>
              <a:ext cx="156"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a:t>
              </a:r>
            </a:p>
          </p:txBody>
        </p:sp>
        <p:sp>
          <p:nvSpPr>
            <p:cNvPr id="414769" name="Rectangle 49"/>
            <p:cNvSpPr>
              <a:spLocks noChangeArrowheads="1"/>
            </p:cNvSpPr>
            <p:nvPr/>
          </p:nvSpPr>
          <p:spPr bwMode="auto">
            <a:xfrm>
              <a:off x="3362" y="1627"/>
              <a:ext cx="1" cy="246"/>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787" name="Rectangle 67"/>
            <p:cNvSpPr>
              <a:spLocks noChangeArrowheads="1"/>
            </p:cNvSpPr>
            <p:nvPr/>
          </p:nvSpPr>
          <p:spPr bwMode="auto">
            <a:xfrm>
              <a:off x="3362" y="1900"/>
              <a:ext cx="1" cy="245"/>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792" name="Rectangle 72"/>
            <p:cNvSpPr>
              <a:spLocks noChangeArrowheads="1"/>
            </p:cNvSpPr>
            <p:nvPr/>
          </p:nvSpPr>
          <p:spPr bwMode="auto">
            <a:xfrm>
              <a:off x="3493" y="1877"/>
              <a:ext cx="397"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9</a:t>
              </a:r>
            </a:p>
          </p:txBody>
        </p:sp>
        <p:sp>
          <p:nvSpPr>
            <p:cNvPr id="414806" name="Rectangle 86"/>
            <p:cNvSpPr>
              <a:spLocks noChangeArrowheads="1"/>
            </p:cNvSpPr>
            <p:nvPr/>
          </p:nvSpPr>
          <p:spPr bwMode="auto">
            <a:xfrm>
              <a:off x="3362" y="2172"/>
              <a:ext cx="1" cy="246"/>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812" name="Rectangle 92"/>
            <p:cNvSpPr>
              <a:spLocks noChangeArrowheads="1"/>
            </p:cNvSpPr>
            <p:nvPr/>
          </p:nvSpPr>
          <p:spPr bwMode="auto">
            <a:xfrm>
              <a:off x="3487" y="2150"/>
              <a:ext cx="396"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16</a:t>
              </a:r>
            </a:p>
          </p:txBody>
        </p:sp>
        <p:sp>
          <p:nvSpPr>
            <p:cNvPr id="414828" name="Rectangle 108"/>
            <p:cNvSpPr>
              <a:spLocks noChangeArrowheads="1"/>
            </p:cNvSpPr>
            <p:nvPr/>
          </p:nvSpPr>
          <p:spPr bwMode="auto">
            <a:xfrm>
              <a:off x="3362" y="2445"/>
              <a:ext cx="1" cy="245"/>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834" name="Rectangle 114"/>
            <p:cNvSpPr>
              <a:spLocks noChangeArrowheads="1"/>
            </p:cNvSpPr>
            <p:nvPr/>
          </p:nvSpPr>
          <p:spPr bwMode="auto">
            <a:xfrm>
              <a:off x="3493" y="2422"/>
              <a:ext cx="396"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25</a:t>
              </a:r>
            </a:p>
          </p:txBody>
        </p:sp>
        <p:sp>
          <p:nvSpPr>
            <p:cNvPr id="414855" name="Rectangle 135"/>
            <p:cNvSpPr>
              <a:spLocks noChangeArrowheads="1"/>
            </p:cNvSpPr>
            <p:nvPr/>
          </p:nvSpPr>
          <p:spPr bwMode="auto">
            <a:xfrm>
              <a:off x="3362" y="2730"/>
              <a:ext cx="1" cy="253"/>
            </a:xfrm>
            <a:prstGeom prst="rect">
              <a:avLst/>
            </a:prstGeom>
            <a:solidFill>
              <a:srgbClr val="919191"/>
            </a:solidFill>
            <a:ln w="12700">
              <a:solidFill>
                <a:schemeClr val="tx1"/>
              </a:solidFill>
              <a:miter lim="800000"/>
              <a:headEnd/>
              <a:tailEnd/>
            </a:ln>
            <a:effectLst/>
          </p:spPr>
          <p:txBody>
            <a:bodyPr wrap="none" anchor="ctr"/>
            <a:lstStyle/>
            <a:p>
              <a:endParaRPr lang="en-US"/>
            </a:p>
          </p:txBody>
        </p:sp>
        <p:sp>
          <p:nvSpPr>
            <p:cNvPr id="414859" name="Rectangle 139"/>
            <p:cNvSpPr>
              <a:spLocks noChangeArrowheads="1"/>
            </p:cNvSpPr>
            <p:nvPr/>
          </p:nvSpPr>
          <p:spPr bwMode="auto">
            <a:xfrm>
              <a:off x="3358" y="983"/>
              <a:ext cx="8" cy="336"/>
            </a:xfrm>
            <a:prstGeom prst="rect">
              <a:avLst/>
            </a:prstGeom>
            <a:noFill/>
            <a:ln w="12700">
              <a:noFill/>
              <a:miter lim="800000"/>
              <a:headEnd/>
              <a:tailEnd/>
            </a:ln>
            <a:effectLst/>
          </p:spPr>
          <p:txBody>
            <a:bodyPr wrap="none" anchor="ctr"/>
            <a:lstStyle/>
            <a:p>
              <a:endParaRPr lang="en-US"/>
            </a:p>
          </p:txBody>
        </p:sp>
        <p:sp>
          <p:nvSpPr>
            <p:cNvPr id="414860" name="Rectangle 140"/>
            <p:cNvSpPr>
              <a:spLocks noChangeArrowheads="1"/>
            </p:cNvSpPr>
            <p:nvPr/>
          </p:nvSpPr>
          <p:spPr bwMode="auto">
            <a:xfrm>
              <a:off x="3371" y="983"/>
              <a:ext cx="704" cy="334"/>
            </a:xfrm>
            <a:prstGeom prst="rect">
              <a:avLst/>
            </a:prstGeom>
            <a:noFill/>
            <a:ln w="12700">
              <a:noFill/>
              <a:miter lim="800000"/>
              <a:headEnd/>
              <a:tailEnd/>
            </a:ln>
            <a:effectLst/>
          </p:spPr>
          <p:txBody>
            <a:bodyPr wrap="none" anchor="ctr"/>
            <a:lstStyle/>
            <a:p>
              <a:endParaRPr lang="en-US"/>
            </a:p>
          </p:txBody>
        </p:sp>
        <p:sp>
          <p:nvSpPr>
            <p:cNvPr id="414861" name="Rectangle 141"/>
            <p:cNvSpPr>
              <a:spLocks noChangeArrowheads="1"/>
            </p:cNvSpPr>
            <p:nvPr/>
          </p:nvSpPr>
          <p:spPr bwMode="auto">
            <a:xfrm>
              <a:off x="3358" y="1325"/>
              <a:ext cx="21" cy="7"/>
            </a:xfrm>
            <a:prstGeom prst="rect">
              <a:avLst/>
            </a:prstGeom>
            <a:noFill/>
            <a:ln w="12700">
              <a:noFill/>
              <a:miter lim="800000"/>
              <a:headEnd/>
              <a:tailEnd/>
            </a:ln>
            <a:effectLst/>
          </p:spPr>
          <p:txBody>
            <a:bodyPr wrap="none" anchor="ctr"/>
            <a:lstStyle/>
            <a:p>
              <a:endParaRPr lang="en-US"/>
            </a:p>
          </p:txBody>
        </p:sp>
        <p:sp>
          <p:nvSpPr>
            <p:cNvPr id="414862" name="Rectangle 142"/>
            <p:cNvSpPr>
              <a:spLocks noChangeArrowheads="1"/>
            </p:cNvSpPr>
            <p:nvPr/>
          </p:nvSpPr>
          <p:spPr bwMode="auto">
            <a:xfrm>
              <a:off x="3358" y="1338"/>
              <a:ext cx="21" cy="7"/>
            </a:xfrm>
            <a:prstGeom prst="rect">
              <a:avLst/>
            </a:prstGeom>
            <a:noFill/>
            <a:ln w="12700">
              <a:noFill/>
              <a:miter lim="800000"/>
              <a:headEnd/>
              <a:tailEnd/>
            </a:ln>
            <a:effectLst/>
          </p:spPr>
          <p:txBody>
            <a:bodyPr wrap="none" anchor="ctr"/>
            <a:lstStyle/>
            <a:p>
              <a:endParaRPr lang="en-US"/>
            </a:p>
          </p:txBody>
        </p:sp>
        <p:sp>
          <p:nvSpPr>
            <p:cNvPr id="414863" name="Rectangle 143"/>
            <p:cNvSpPr>
              <a:spLocks noChangeArrowheads="1"/>
            </p:cNvSpPr>
            <p:nvPr/>
          </p:nvSpPr>
          <p:spPr bwMode="auto">
            <a:xfrm>
              <a:off x="3384" y="1325"/>
              <a:ext cx="690" cy="7"/>
            </a:xfrm>
            <a:prstGeom prst="rect">
              <a:avLst/>
            </a:prstGeom>
            <a:noFill/>
            <a:ln w="12700">
              <a:noFill/>
              <a:miter lim="800000"/>
              <a:headEnd/>
              <a:tailEnd/>
            </a:ln>
            <a:effectLst/>
          </p:spPr>
          <p:txBody>
            <a:bodyPr wrap="none" anchor="ctr"/>
            <a:lstStyle/>
            <a:p>
              <a:endParaRPr lang="en-US"/>
            </a:p>
          </p:txBody>
        </p:sp>
        <p:sp>
          <p:nvSpPr>
            <p:cNvPr id="414864" name="Rectangle 144"/>
            <p:cNvSpPr>
              <a:spLocks noChangeArrowheads="1"/>
            </p:cNvSpPr>
            <p:nvPr/>
          </p:nvSpPr>
          <p:spPr bwMode="auto">
            <a:xfrm>
              <a:off x="3384" y="1338"/>
              <a:ext cx="690" cy="7"/>
            </a:xfrm>
            <a:prstGeom prst="rect">
              <a:avLst/>
            </a:prstGeom>
            <a:noFill/>
            <a:ln w="12700">
              <a:noFill/>
              <a:miter lim="800000"/>
              <a:headEnd/>
              <a:tailEnd/>
            </a:ln>
            <a:effectLst/>
          </p:spPr>
          <p:txBody>
            <a:bodyPr wrap="none" anchor="ctr"/>
            <a:lstStyle/>
            <a:p>
              <a:endParaRPr lang="en-US"/>
            </a:p>
          </p:txBody>
        </p:sp>
        <p:sp>
          <p:nvSpPr>
            <p:cNvPr id="414869" name="Rectangle 149"/>
            <p:cNvSpPr>
              <a:spLocks noChangeArrowheads="1"/>
            </p:cNvSpPr>
            <p:nvPr/>
          </p:nvSpPr>
          <p:spPr bwMode="auto">
            <a:xfrm>
              <a:off x="3493" y="1605"/>
              <a:ext cx="397"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4</a:t>
              </a:r>
            </a:p>
          </p:txBody>
        </p:sp>
        <p:sp>
          <p:nvSpPr>
            <p:cNvPr id="414876" name="Rectangle 156"/>
            <p:cNvSpPr>
              <a:spLocks noChangeArrowheads="1"/>
            </p:cNvSpPr>
            <p:nvPr/>
          </p:nvSpPr>
          <p:spPr bwMode="auto">
            <a:xfrm>
              <a:off x="3485" y="1317"/>
              <a:ext cx="397"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   1</a:t>
              </a:r>
            </a:p>
          </p:txBody>
        </p:sp>
        <p:sp>
          <p:nvSpPr>
            <p:cNvPr id="414881" name="Rectangle 161"/>
            <p:cNvSpPr>
              <a:spLocks noChangeArrowheads="1"/>
            </p:cNvSpPr>
            <p:nvPr/>
          </p:nvSpPr>
          <p:spPr bwMode="auto">
            <a:xfrm>
              <a:off x="3340" y="2710"/>
              <a:ext cx="878"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smtClean="0">
                  <a:sym typeface="WP MathA" pitchFamily="2" charset="2"/>
                </a:rPr>
                <a:t>∑ x</a:t>
              </a:r>
              <a:r>
                <a:rPr lang="en-US" sz="3000" b="1" baseline="30000" dirty="0" smtClean="0">
                  <a:sym typeface="WP MathA" pitchFamily="2" charset="2"/>
                </a:rPr>
                <a:t>2</a:t>
              </a:r>
              <a:r>
                <a:rPr lang="en-US" sz="3000" b="1" dirty="0" smtClean="0">
                  <a:sym typeface="WP MathA" pitchFamily="2" charset="2"/>
                </a:rPr>
                <a:t>=55</a:t>
              </a:r>
              <a:endParaRPr lang="en-US" sz="3000" b="1" dirty="0"/>
            </a:p>
          </p:txBody>
        </p:sp>
        <p:sp>
          <p:nvSpPr>
            <p:cNvPr id="414884" name="Line 164"/>
            <p:cNvSpPr>
              <a:spLocks noChangeShapeType="1"/>
            </p:cNvSpPr>
            <p:nvPr/>
          </p:nvSpPr>
          <p:spPr bwMode="auto">
            <a:xfrm>
              <a:off x="984" y="2712"/>
              <a:ext cx="3176" cy="0"/>
            </a:xfrm>
            <a:prstGeom prst="line">
              <a:avLst/>
            </a:prstGeom>
            <a:noFill/>
            <a:ln w="9525">
              <a:solidFill>
                <a:schemeClr val="tx1"/>
              </a:solidFill>
              <a:round/>
              <a:headEnd/>
              <a:tailEnd/>
            </a:ln>
            <a:effectLst/>
          </p:spPr>
          <p:txBody>
            <a:bodyPr wrap="none" anchor="ctr"/>
            <a:lstStyle/>
            <a:p>
              <a:endParaRPr lang="en-US"/>
            </a:p>
          </p:txBody>
        </p:sp>
        <p:sp>
          <p:nvSpPr>
            <p:cNvPr id="414885" name="Line 165"/>
            <p:cNvSpPr>
              <a:spLocks noChangeShapeType="1"/>
            </p:cNvSpPr>
            <p:nvPr/>
          </p:nvSpPr>
          <p:spPr bwMode="auto">
            <a:xfrm>
              <a:off x="952" y="2440"/>
              <a:ext cx="3208" cy="0"/>
            </a:xfrm>
            <a:prstGeom prst="line">
              <a:avLst/>
            </a:prstGeom>
            <a:noFill/>
            <a:ln w="9525">
              <a:solidFill>
                <a:schemeClr val="tx1"/>
              </a:solidFill>
              <a:round/>
              <a:headEnd/>
              <a:tailEnd/>
            </a:ln>
            <a:effectLst/>
          </p:spPr>
          <p:txBody>
            <a:bodyPr wrap="none" anchor="ctr"/>
            <a:lstStyle/>
            <a:p>
              <a:endParaRPr lang="en-US"/>
            </a:p>
          </p:txBody>
        </p:sp>
        <p:sp>
          <p:nvSpPr>
            <p:cNvPr id="414886" name="Line 166"/>
            <p:cNvSpPr>
              <a:spLocks noChangeShapeType="1"/>
            </p:cNvSpPr>
            <p:nvPr/>
          </p:nvSpPr>
          <p:spPr bwMode="auto">
            <a:xfrm>
              <a:off x="960" y="2168"/>
              <a:ext cx="3192" cy="0"/>
            </a:xfrm>
            <a:prstGeom prst="line">
              <a:avLst/>
            </a:prstGeom>
            <a:noFill/>
            <a:ln w="9525">
              <a:solidFill>
                <a:schemeClr val="tx1"/>
              </a:solidFill>
              <a:round/>
              <a:headEnd/>
              <a:tailEnd/>
            </a:ln>
            <a:effectLst/>
          </p:spPr>
          <p:txBody>
            <a:bodyPr wrap="none" anchor="ctr"/>
            <a:lstStyle/>
            <a:p>
              <a:endParaRPr lang="en-US"/>
            </a:p>
          </p:txBody>
        </p:sp>
        <p:sp>
          <p:nvSpPr>
            <p:cNvPr id="414887" name="Line 167"/>
            <p:cNvSpPr>
              <a:spLocks noChangeShapeType="1"/>
            </p:cNvSpPr>
            <p:nvPr/>
          </p:nvSpPr>
          <p:spPr bwMode="auto">
            <a:xfrm>
              <a:off x="960" y="1896"/>
              <a:ext cx="3208" cy="0"/>
            </a:xfrm>
            <a:prstGeom prst="line">
              <a:avLst/>
            </a:prstGeom>
            <a:noFill/>
            <a:ln w="9525">
              <a:solidFill>
                <a:schemeClr val="tx1"/>
              </a:solidFill>
              <a:round/>
              <a:headEnd/>
              <a:tailEnd/>
            </a:ln>
            <a:effectLst/>
          </p:spPr>
          <p:txBody>
            <a:bodyPr wrap="none" anchor="ctr"/>
            <a:lstStyle/>
            <a:p>
              <a:endParaRPr lang="en-US"/>
            </a:p>
          </p:txBody>
        </p:sp>
        <p:sp>
          <p:nvSpPr>
            <p:cNvPr id="414888" name="Line 168"/>
            <p:cNvSpPr>
              <a:spLocks noChangeShapeType="1"/>
            </p:cNvSpPr>
            <p:nvPr/>
          </p:nvSpPr>
          <p:spPr bwMode="auto">
            <a:xfrm>
              <a:off x="976" y="1624"/>
              <a:ext cx="3192" cy="0"/>
            </a:xfrm>
            <a:prstGeom prst="line">
              <a:avLst/>
            </a:prstGeom>
            <a:noFill/>
            <a:ln w="9525">
              <a:solidFill>
                <a:schemeClr val="tx1"/>
              </a:solidFill>
              <a:round/>
              <a:headEnd/>
              <a:tailEnd/>
            </a:ln>
            <a:effectLst/>
          </p:spPr>
          <p:txBody>
            <a:bodyPr wrap="none" anchor="ctr"/>
            <a:lstStyle/>
            <a:p>
              <a:endParaRPr lang="en-US"/>
            </a:p>
          </p:txBody>
        </p:sp>
      </p:grpSp>
      <p:graphicFrame>
        <p:nvGraphicFramePr>
          <p:cNvPr id="414891" name="Object 171"/>
          <p:cNvGraphicFramePr>
            <a:graphicFrameLocks noChangeAspect="1"/>
          </p:cNvGraphicFramePr>
          <p:nvPr/>
        </p:nvGraphicFramePr>
        <p:xfrm>
          <a:off x="811389" y="5422447"/>
          <a:ext cx="7240764" cy="802821"/>
        </p:xfrm>
        <a:graphic>
          <a:graphicData uri="http://schemas.openxmlformats.org/presentationml/2006/ole">
            <p:oleObj spid="_x0000_s206850" name="Equation" r:id="rId4" imgW="6514920" imgH="749160" progId="Equation.3">
              <p:embed/>
            </p:oleObj>
          </a:graphicData>
        </a:graphic>
      </p:graphicFrame>
      <p:grpSp>
        <p:nvGrpSpPr>
          <p:cNvPr id="3" name="Group 175"/>
          <p:cNvGrpSpPr>
            <a:grpSpLocks/>
          </p:cNvGrpSpPr>
          <p:nvPr/>
        </p:nvGrpSpPr>
        <p:grpSpPr bwMode="auto">
          <a:xfrm>
            <a:off x="1912056" y="4636635"/>
            <a:ext cx="814918" cy="544286"/>
            <a:chOff x="852" y="2710"/>
            <a:chExt cx="462" cy="320"/>
          </a:xfrm>
        </p:grpSpPr>
        <p:sp>
          <p:nvSpPr>
            <p:cNvPr id="414867" name="Rectangle 147"/>
            <p:cNvSpPr>
              <a:spLocks noChangeArrowheads="1"/>
            </p:cNvSpPr>
            <p:nvPr/>
          </p:nvSpPr>
          <p:spPr bwMode="auto">
            <a:xfrm>
              <a:off x="852" y="2710"/>
              <a:ext cx="462"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sym typeface="WP MathA" pitchFamily="2" charset="2"/>
                </a:rPr>
                <a:t>x=</a:t>
              </a:r>
              <a:r>
                <a:rPr lang="en-US" sz="3000" b="1" dirty="0"/>
                <a:t>3</a:t>
              </a:r>
            </a:p>
          </p:txBody>
        </p:sp>
        <p:sp>
          <p:nvSpPr>
            <p:cNvPr id="414892" name="Line 172"/>
            <p:cNvSpPr>
              <a:spLocks noChangeShapeType="1"/>
            </p:cNvSpPr>
            <p:nvPr/>
          </p:nvSpPr>
          <p:spPr bwMode="auto">
            <a:xfrm>
              <a:off x="888" y="2800"/>
              <a:ext cx="120" cy="0"/>
            </a:xfrm>
            <a:prstGeom prst="line">
              <a:avLst/>
            </a:prstGeom>
            <a:noFill/>
            <a:ln w="25400">
              <a:solidFill>
                <a:schemeClr val="tx1"/>
              </a:solidFill>
              <a:round/>
              <a:headEnd/>
              <a:tailEnd/>
            </a:ln>
            <a:effectLst/>
          </p:spPr>
          <p:txBody>
            <a:bodyPr wrap="none" anchor="ctr"/>
            <a:lstStyle/>
            <a:p>
              <a:endParaRPr lang="en-US"/>
            </a:p>
          </p:txBody>
        </p:sp>
      </p:grpSp>
      <p:grpSp>
        <p:nvGrpSpPr>
          <p:cNvPr id="4" name="Group 174"/>
          <p:cNvGrpSpPr>
            <a:grpSpLocks/>
          </p:cNvGrpSpPr>
          <p:nvPr/>
        </p:nvGrpSpPr>
        <p:grpSpPr bwMode="auto">
          <a:xfrm>
            <a:off x="3069166" y="4636635"/>
            <a:ext cx="1326445" cy="544286"/>
            <a:chOff x="1740" y="2726"/>
            <a:chExt cx="752" cy="320"/>
          </a:xfrm>
        </p:grpSpPr>
        <p:sp>
          <p:nvSpPr>
            <p:cNvPr id="414879" name="Rectangle 159"/>
            <p:cNvSpPr>
              <a:spLocks noChangeArrowheads="1"/>
            </p:cNvSpPr>
            <p:nvPr/>
          </p:nvSpPr>
          <p:spPr bwMode="auto">
            <a:xfrm>
              <a:off x="1740" y="2726"/>
              <a:ext cx="752"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sym typeface="WP MathA" pitchFamily="2" charset="2"/>
                </a:rPr>
                <a:t>y=13.2</a:t>
              </a:r>
              <a:endParaRPr lang="en-US" sz="3000" b="1" dirty="0"/>
            </a:p>
          </p:txBody>
        </p:sp>
        <p:sp>
          <p:nvSpPr>
            <p:cNvPr id="414893" name="Line 173"/>
            <p:cNvSpPr>
              <a:spLocks noChangeShapeType="1"/>
            </p:cNvSpPr>
            <p:nvPr/>
          </p:nvSpPr>
          <p:spPr bwMode="auto">
            <a:xfrm>
              <a:off x="1784" y="2816"/>
              <a:ext cx="120" cy="0"/>
            </a:xfrm>
            <a:prstGeom prst="line">
              <a:avLst/>
            </a:prstGeom>
            <a:noFill/>
            <a:ln w="25400">
              <a:solidFill>
                <a:schemeClr val="tx1"/>
              </a:solidFill>
              <a:round/>
              <a:headEnd/>
              <a:tailEnd/>
            </a:ln>
            <a:effectLst/>
          </p:spPr>
          <p:txBody>
            <a:bodyPr wrap="none" anchor="ctr"/>
            <a:lstStyle/>
            <a:p>
              <a:endParaRPr lang="en-US"/>
            </a:p>
          </p:txBody>
        </p:sp>
      </p:grpSp>
      <p:sp>
        <p:nvSpPr>
          <p:cNvPr id="89" name="Rectangle 4"/>
          <p:cNvSpPr>
            <a:spLocks noChangeArrowheads="1"/>
          </p:cNvSpPr>
          <p:nvPr/>
        </p:nvSpPr>
        <p:spPr bwMode="auto">
          <a:xfrm>
            <a:off x="1447800" y="6378575"/>
            <a:ext cx="6892925" cy="479425"/>
          </a:xfrm>
          <a:prstGeom prst="rect">
            <a:avLst/>
          </a:prstGeom>
          <a:noFill/>
          <a:ln w="12700">
            <a:noFill/>
            <a:miter lim="800000"/>
            <a:headEnd/>
            <a:tailEnd/>
          </a:ln>
          <a:effectLst/>
        </p:spPr>
        <p:txBody>
          <a:bodyPr lIns="82724" tIns="40636" rIns="82724" bIns="40636">
            <a:spAutoFit/>
          </a:bodyPr>
          <a:lstStyle/>
          <a:p>
            <a:pPr defTabSz="836613">
              <a:spcBef>
                <a:spcPct val="79000"/>
              </a:spcBef>
            </a:pPr>
            <a:r>
              <a:rPr lang="en-US" sz="2600" b="1" i="1" dirty="0"/>
              <a:t>TP </a:t>
            </a:r>
            <a:r>
              <a:rPr lang="en-US" sz="2600" b="1" dirty="0"/>
              <a:t>= Trend Projection:  </a:t>
            </a:r>
            <a:r>
              <a:rPr lang="en-US" sz="2600" b="1" i="1" dirty="0">
                <a:solidFill>
                  <a:srgbClr val="FF0000"/>
                </a:solidFill>
              </a:rPr>
              <a:t>Y =  5.4 + 2.6x</a:t>
            </a:r>
            <a:r>
              <a:rPr lang="en-US" sz="2600" b="1" dirty="0"/>
              <a:t>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lIns="100008" tIns="50004" rIns="100008" bIns="50004"/>
          <a:lstStyle/>
          <a:p>
            <a:r>
              <a:rPr lang="en-US" dirty="0"/>
              <a:t>4-</a:t>
            </a:r>
            <a:fld id="{805E5146-1797-42EF-B6AE-26644DACC8DF}" type="slidenum">
              <a:rPr lang="en-US"/>
              <a:pPr/>
              <a:t>49</a:t>
            </a:fld>
            <a:endParaRPr lang="en-US" sz="1400" dirty="0"/>
          </a:p>
        </p:txBody>
      </p:sp>
      <p:sp>
        <p:nvSpPr>
          <p:cNvPr id="301058" name="Rectangle 2"/>
          <p:cNvSpPr>
            <a:spLocks noGrp="1" noChangeArrowheads="1"/>
          </p:cNvSpPr>
          <p:nvPr>
            <p:ph type="body" idx="1"/>
          </p:nvPr>
        </p:nvSpPr>
        <p:spPr>
          <a:xfrm>
            <a:off x="1142999" y="1207634"/>
            <a:ext cx="7605889" cy="4769304"/>
          </a:xfrm>
          <a:noFill/>
          <a:ln/>
        </p:spPr>
        <p:txBody>
          <a:bodyPr lIns="90475" tIns="44444" rIns="90475" bIns="44444">
            <a:normAutofit/>
          </a:bodyPr>
          <a:lstStyle/>
          <a:p>
            <a:pPr lvl="4"/>
            <a:endParaRPr lang="en-US" dirty="0">
              <a:latin typeface="Cambria" pitchFamily="18" charset="0"/>
            </a:endParaRPr>
          </a:p>
          <a:p>
            <a:r>
              <a:rPr lang="en-US" sz="2000" dirty="0">
                <a:latin typeface="Cambria" pitchFamily="18" charset="0"/>
              </a:rPr>
              <a:t>Coefficient of correlation - </a:t>
            </a:r>
            <a:r>
              <a:rPr lang="en-US" sz="2000" i="1" dirty="0">
                <a:solidFill>
                  <a:srgbClr val="CC0099"/>
                </a:solidFill>
                <a:latin typeface="Cambria" pitchFamily="18" charset="0"/>
              </a:rPr>
              <a:t>r</a:t>
            </a:r>
            <a:endParaRPr lang="en-US" sz="2000" dirty="0">
              <a:solidFill>
                <a:srgbClr val="FF00FF"/>
              </a:solidFill>
              <a:latin typeface="Cambria" pitchFamily="18" charset="0"/>
            </a:endParaRPr>
          </a:p>
          <a:p>
            <a:pPr marL="753532" lvl="1"/>
            <a:r>
              <a:rPr lang="en-US" sz="2000" dirty="0">
                <a:latin typeface="Cambria" pitchFamily="18" charset="0"/>
              </a:rPr>
              <a:t>Measures degree of association; ranges from </a:t>
            </a:r>
            <a:r>
              <a:rPr lang="en-US" sz="2000" dirty="0">
                <a:solidFill>
                  <a:srgbClr val="CC0099"/>
                </a:solidFill>
                <a:latin typeface="Cambria" pitchFamily="18" charset="0"/>
              </a:rPr>
              <a:t>-1</a:t>
            </a:r>
            <a:r>
              <a:rPr lang="en-US" sz="2000" dirty="0">
                <a:latin typeface="Cambria" pitchFamily="18" charset="0"/>
              </a:rPr>
              <a:t> to +</a:t>
            </a:r>
            <a:r>
              <a:rPr lang="en-US" sz="2000" dirty="0">
                <a:solidFill>
                  <a:srgbClr val="CC0099"/>
                </a:solidFill>
                <a:latin typeface="Cambria" pitchFamily="18" charset="0"/>
              </a:rPr>
              <a:t>1</a:t>
            </a:r>
            <a:endParaRPr lang="en-US" sz="2000" dirty="0">
              <a:latin typeface="Cambria" pitchFamily="18" charset="0"/>
            </a:endParaRPr>
          </a:p>
          <a:p>
            <a:pPr lvl="4"/>
            <a:endParaRPr lang="en-US" dirty="0">
              <a:latin typeface="Cambria" pitchFamily="18" charset="0"/>
            </a:endParaRPr>
          </a:p>
          <a:p>
            <a:r>
              <a:rPr lang="en-US" sz="2000" dirty="0">
                <a:latin typeface="Cambria" pitchFamily="18" charset="0"/>
              </a:rPr>
              <a:t>Coefficient of determination - </a:t>
            </a:r>
            <a:r>
              <a:rPr lang="en-US" sz="2000" i="1" dirty="0">
                <a:solidFill>
                  <a:srgbClr val="CC0099"/>
                </a:solidFill>
                <a:latin typeface="Cambria" pitchFamily="18" charset="0"/>
              </a:rPr>
              <a:t>r</a:t>
            </a:r>
            <a:r>
              <a:rPr lang="en-US" sz="2000" i="1" baseline="30000" dirty="0">
                <a:solidFill>
                  <a:srgbClr val="CC0099"/>
                </a:solidFill>
                <a:latin typeface="Cambria" pitchFamily="18" charset="0"/>
              </a:rPr>
              <a:t>2</a:t>
            </a:r>
          </a:p>
          <a:p>
            <a:pPr marL="753532" lvl="1"/>
            <a:r>
              <a:rPr lang="en-US" sz="2000" dirty="0">
                <a:latin typeface="Cambria" pitchFamily="18" charset="0"/>
              </a:rPr>
              <a:t>Amount of variation explained by regression equation.</a:t>
            </a:r>
          </a:p>
          <a:p>
            <a:pPr lvl="4"/>
            <a:endParaRPr lang="en-US" dirty="0">
              <a:latin typeface="Cambria" pitchFamily="18" charset="0"/>
            </a:endParaRPr>
          </a:p>
          <a:p>
            <a:r>
              <a:rPr lang="en-US" sz="2000" dirty="0">
                <a:latin typeface="Cambria" pitchFamily="18" charset="0"/>
              </a:rPr>
              <a:t>Used to evaluate quality of linear relationship.</a:t>
            </a:r>
          </a:p>
        </p:txBody>
      </p:sp>
      <p:sp>
        <p:nvSpPr>
          <p:cNvPr id="301059" name="Rectangle 3"/>
          <p:cNvSpPr>
            <a:spLocks noGrp="1" noChangeArrowheads="1"/>
          </p:cNvSpPr>
          <p:nvPr>
            <p:ph type="title"/>
          </p:nvPr>
        </p:nvSpPr>
        <p:spPr/>
        <p:txBody>
          <a:bodyPr lIns="100008" tIns="50004" rIns="100008" bIns="50004">
            <a:normAutofit/>
          </a:bodyPr>
          <a:lstStyle/>
          <a:p>
            <a:pPr algn="ctr"/>
            <a:r>
              <a:rPr lang="en-US" sz="4000" dirty="0">
                <a:latin typeface="Cambria" pitchFamily="18" charset="0"/>
              </a:rPr>
              <a:t>Correlation</a:t>
            </a:r>
          </a:p>
        </p:txBody>
      </p:sp>
      <p:graphicFrame>
        <p:nvGraphicFramePr>
          <p:cNvPr id="207874" name="Object 2"/>
          <p:cNvGraphicFramePr>
            <a:graphicFrameLocks noChangeAspect="1"/>
          </p:cNvGraphicFramePr>
          <p:nvPr/>
        </p:nvGraphicFramePr>
        <p:xfrm>
          <a:off x="1905000" y="4495800"/>
          <a:ext cx="5259388" cy="1739900"/>
        </p:xfrm>
        <a:graphic>
          <a:graphicData uri="http://schemas.openxmlformats.org/presentationml/2006/ole">
            <p:oleObj spid="_x0000_s207874" name="Equation" r:id="rId4" imgW="5257800" imgH="1739880" progId="Equation.3">
              <p:embed/>
            </p:oleObj>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498080" cy="1143000"/>
          </a:xfrm>
        </p:spPr>
        <p:txBody>
          <a:bodyPr>
            <a:normAutofit fontScale="90000"/>
          </a:bodyPr>
          <a:lstStyle/>
          <a:p>
            <a:pPr lvl="0" algn="ctr"/>
            <a:r>
              <a:rPr lang="en-US" sz="4400" dirty="0" smtClean="0">
                <a:latin typeface="Cambria" pitchFamily="18" charset="0"/>
              </a:rPr>
              <a:t>Components (behavior) of  Time Series data</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0F2882E6-4E18-41ED-B695-67813E12CC8D}" type="datetime1">
              <a:rPr lang="en-US" smtClean="0"/>
              <a:pPr/>
              <a:t>12/10/2020</a:t>
            </a:fld>
            <a:endParaRPr lang="en-US"/>
          </a:p>
        </p:txBody>
      </p:sp>
      <p:sp>
        <p:nvSpPr>
          <p:cNvPr id="5" name="Slide Number Placeholder 4"/>
          <p:cNvSpPr>
            <a:spLocks noGrp="1"/>
          </p:cNvSpPr>
          <p:nvPr>
            <p:ph type="sldNum" sz="quarter" idx="12"/>
          </p:nvPr>
        </p:nvSpPr>
        <p:spPr/>
        <p:txBody>
          <a:bodyPr/>
          <a:lstStyle/>
          <a:p>
            <a:fld id="{619B3BD9-E539-4F5C-A31A-567F7849BDCE}" type="slidenum">
              <a:rPr lang="en-US" smtClean="0"/>
              <a:pPr/>
              <a:t>5</a:t>
            </a:fld>
            <a:endParaRPr lang="en-US"/>
          </a:p>
        </p:txBody>
      </p:sp>
      <p:grpSp>
        <p:nvGrpSpPr>
          <p:cNvPr id="6" name="Group 2074"/>
          <p:cNvGrpSpPr>
            <a:grpSpLocks/>
          </p:cNvGrpSpPr>
          <p:nvPr/>
        </p:nvGrpSpPr>
        <p:grpSpPr bwMode="auto">
          <a:xfrm>
            <a:off x="1524000" y="1981200"/>
            <a:ext cx="7293680" cy="3631407"/>
            <a:chOff x="523" y="1326"/>
            <a:chExt cx="4135" cy="2135"/>
          </a:xfrm>
        </p:grpSpPr>
        <p:grpSp>
          <p:nvGrpSpPr>
            <p:cNvPr id="7" name="Group 2050"/>
            <p:cNvGrpSpPr>
              <a:grpSpLocks/>
            </p:cNvGrpSpPr>
            <p:nvPr/>
          </p:nvGrpSpPr>
          <p:grpSpPr bwMode="auto">
            <a:xfrm>
              <a:off x="523" y="1325"/>
              <a:ext cx="2066" cy="1068"/>
              <a:chOff x="523" y="1325"/>
              <a:chExt cx="2066" cy="1068"/>
            </a:xfrm>
          </p:grpSpPr>
          <p:grpSp>
            <p:nvGrpSpPr>
              <p:cNvPr id="25" name="Group 2051"/>
              <p:cNvGrpSpPr>
                <a:grpSpLocks/>
              </p:cNvGrpSpPr>
              <p:nvPr/>
            </p:nvGrpSpPr>
            <p:grpSpPr bwMode="auto">
              <a:xfrm>
                <a:off x="523" y="1325"/>
                <a:ext cx="2066" cy="1068"/>
                <a:chOff x="581" y="1421"/>
                <a:chExt cx="2296" cy="1145"/>
              </a:xfrm>
            </p:grpSpPr>
            <p:sp>
              <p:nvSpPr>
                <p:cNvPr id="27" name="Rectangle 2052"/>
                <p:cNvSpPr>
                  <a:spLocks noChangeArrowheads="1"/>
                </p:cNvSpPr>
                <p:nvPr/>
              </p:nvSpPr>
              <p:spPr bwMode="auto">
                <a:xfrm>
                  <a:off x="582" y="1422"/>
                  <a:ext cx="1627" cy="641"/>
                </a:xfrm>
                <a:prstGeom prst="rect">
                  <a:avLst/>
                </a:prstGeom>
                <a:solidFill>
                  <a:srgbClr val="FF0000"/>
                </a:solidFill>
                <a:ln w="25400">
                  <a:solidFill>
                    <a:srgbClr val="000000"/>
                  </a:solidFill>
                  <a:miter lim="800000"/>
                  <a:headEnd/>
                  <a:tailEnd/>
                </a:ln>
                <a:effectLst/>
              </p:spPr>
              <p:txBody>
                <a:bodyPr wrap="none" anchor="ctr"/>
                <a:lstStyle/>
                <a:p>
                  <a:endParaRPr lang="en-US"/>
                </a:p>
              </p:txBody>
            </p:sp>
            <p:sp>
              <p:nvSpPr>
                <p:cNvPr id="28" name="Freeform 2053"/>
                <p:cNvSpPr>
                  <a:spLocks/>
                </p:cNvSpPr>
                <p:nvPr/>
              </p:nvSpPr>
              <p:spPr bwMode="auto">
                <a:xfrm>
                  <a:off x="2220" y="1421"/>
                  <a:ext cx="657" cy="1145"/>
                </a:xfrm>
                <a:custGeom>
                  <a:avLst/>
                  <a:gdLst/>
                  <a:ahLst/>
                  <a:cxnLst>
                    <a:cxn ang="0">
                      <a:pos x="0" y="0"/>
                    </a:cxn>
                    <a:cxn ang="0">
                      <a:pos x="656" y="1144"/>
                    </a:cxn>
                    <a:cxn ang="0">
                      <a:pos x="0" y="653"/>
                    </a:cxn>
                    <a:cxn ang="0">
                      <a:pos x="0" y="0"/>
                    </a:cxn>
                  </a:cxnLst>
                  <a:rect l="0" t="0" r="r" b="b"/>
                  <a:pathLst>
                    <a:path w="657" h="1145">
                      <a:moveTo>
                        <a:pt x="0" y="0"/>
                      </a:moveTo>
                      <a:lnTo>
                        <a:pt x="656" y="1144"/>
                      </a:lnTo>
                      <a:lnTo>
                        <a:pt x="0" y="653"/>
                      </a:lnTo>
                      <a:lnTo>
                        <a:pt x="0" y="0"/>
                      </a:lnTo>
                    </a:path>
                  </a:pathLst>
                </a:custGeom>
                <a:solidFill>
                  <a:srgbClr val="800000"/>
                </a:solidFill>
                <a:ln w="25400" cap="rnd" cmpd="sng">
                  <a:solidFill>
                    <a:srgbClr val="000000"/>
                  </a:solidFill>
                  <a:prstDash val="solid"/>
                  <a:round/>
                  <a:headEnd type="none" w="med" len="med"/>
                  <a:tailEnd type="none" w="med" len="med"/>
                </a:ln>
                <a:effectLst/>
              </p:spPr>
              <p:txBody>
                <a:bodyPr/>
                <a:lstStyle/>
                <a:p>
                  <a:endParaRPr lang="en-US"/>
                </a:p>
              </p:txBody>
            </p:sp>
            <p:sp>
              <p:nvSpPr>
                <p:cNvPr id="29" name="Freeform 2054"/>
                <p:cNvSpPr>
                  <a:spLocks/>
                </p:cNvSpPr>
                <p:nvPr/>
              </p:nvSpPr>
              <p:spPr bwMode="auto">
                <a:xfrm>
                  <a:off x="581" y="2074"/>
                  <a:ext cx="2296" cy="492"/>
                </a:xfrm>
                <a:custGeom>
                  <a:avLst/>
                  <a:gdLst/>
                  <a:ahLst/>
                  <a:cxnLst>
                    <a:cxn ang="0">
                      <a:pos x="0" y="0"/>
                    </a:cxn>
                    <a:cxn ang="0">
                      <a:pos x="1639" y="0"/>
                    </a:cxn>
                    <a:cxn ang="0">
                      <a:pos x="2295" y="491"/>
                    </a:cxn>
                    <a:cxn ang="0">
                      <a:pos x="0" y="0"/>
                    </a:cxn>
                  </a:cxnLst>
                  <a:rect l="0" t="0" r="r" b="b"/>
                  <a:pathLst>
                    <a:path w="2296" h="492">
                      <a:moveTo>
                        <a:pt x="0" y="0"/>
                      </a:moveTo>
                      <a:lnTo>
                        <a:pt x="1639" y="0"/>
                      </a:lnTo>
                      <a:lnTo>
                        <a:pt x="2295" y="491"/>
                      </a:lnTo>
                      <a:lnTo>
                        <a:pt x="0" y="0"/>
                      </a:lnTo>
                    </a:path>
                  </a:pathLst>
                </a:custGeom>
                <a:solidFill>
                  <a:srgbClr val="400000"/>
                </a:solidFill>
                <a:ln w="25400" cap="rnd" cmpd="sng">
                  <a:solidFill>
                    <a:srgbClr val="000000"/>
                  </a:solidFill>
                  <a:prstDash val="solid"/>
                  <a:round/>
                  <a:headEnd type="none" w="med" len="med"/>
                  <a:tailEnd type="none" w="med" len="med"/>
                </a:ln>
                <a:effectLst/>
              </p:spPr>
              <p:txBody>
                <a:bodyPr/>
                <a:lstStyle/>
                <a:p>
                  <a:endParaRPr lang="en-US"/>
                </a:p>
              </p:txBody>
            </p:sp>
          </p:grpSp>
          <p:sp>
            <p:nvSpPr>
              <p:cNvPr id="26" name="Rectangle 2055"/>
              <p:cNvSpPr>
                <a:spLocks noChangeArrowheads="1"/>
              </p:cNvSpPr>
              <p:nvPr/>
            </p:nvSpPr>
            <p:spPr bwMode="auto">
              <a:xfrm>
                <a:off x="822" y="1457"/>
                <a:ext cx="819" cy="338"/>
              </a:xfrm>
              <a:prstGeom prst="rect">
                <a:avLst/>
              </a:prstGeom>
              <a:noFill/>
              <a:ln w="12700">
                <a:noFill/>
                <a:miter lim="800000"/>
                <a:headEnd/>
                <a:tailEnd/>
              </a:ln>
              <a:effectLst/>
            </p:spPr>
            <p:txBody>
              <a:bodyPr lIns="82724" tIns="40636" rIns="82724" bIns="40636">
                <a:spAutoFit/>
              </a:bodyPr>
              <a:lstStyle/>
              <a:p>
                <a:pPr algn="ctr" defTabSz="915004">
                  <a:spcBef>
                    <a:spcPct val="20000"/>
                  </a:spcBef>
                </a:pPr>
                <a:r>
                  <a:rPr lang="en-US" sz="3200" b="1" dirty="0">
                    <a:effectLst>
                      <a:outerShdw blurRad="38100" dist="38100" dir="2700000" algn="tl">
                        <a:srgbClr val="FFFFFF"/>
                      </a:outerShdw>
                    </a:effectLst>
                    <a:latin typeface="Arial" pitchFamily="34" charset="0"/>
                  </a:rPr>
                  <a:t>Trend</a:t>
                </a:r>
              </a:p>
            </p:txBody>
          </p:sp>
        </p:grpSp>
        <p:grpSp>
          <p:nvGrpSpPr>
            <p:cNvPr id="8" name="Group 2056"/>
            <p:cNvGrpSpPr>
              <a:grpSpLocks/>
            </p:cNvGrpSpPr>
            <p:nvPr/>
          </p:nvGrpSpPr>
          <p:grpSpPr bwMode="auto">
            <a:xfrm>
              <a:off x="523" y="2394"/>
              <a:ext cx="2066" cy="1066"/>
              <a:chOff x="523" y="2394"/>
              <a:chExt cx="2066" cy="1066"/>
            </a:xfrm>
          </p:grpSpPr>
          <p:grpSp>
            <p:nvGrpSpPr>
              <p:cNvPr id="20" name="Group 2057"/>
              <p:cNvGrpSpPr>
                <a:grpSpLocks/>
              </p:cNvGrpSpPr>
              <p:nvPr/>
            </p:nvGrpSpPr>
            <p:grpSpPr bwMode="auto">
              <a:xfrm>
                <a:off x="523" y="2394"/>
                <a:ext cx="2066" cy="1066"/>
                <a:chOff x="581" y="2565"/>
                <a:chExt cx="2296" cy="1143"/>
              </a:xfrm>
            </p:grpSpPr>
            <p:sp>
              <p:nvSpPr>
                <p:cNvPr id="22" name="Rectangle 2058"/>
                <p:cNvSpPr>
                  <a:spLocks noChangeArrowheads="1"/>
                </p:cNvSpPr>
                <p:nvPr/>
              </p:nvSpPr>
              <p:spPr bwMode="auto">
                <a:xfrm>
                  <a:off x="582" y="3055"/>
                  <a:ext cx="1627" cy="641"/>
                </a:xfrm>
                <a:prstGeom prst="rect">
                  <a:avLst/>
                </a:prstGeom>
                <a:solidFill>
                  <a:srgbClr val="FF00FF"/>
                </a:solidFill>
                <a:ln w="25400">
                  <a:solidFill>
                    <a:srgbClr val="000000"/>
                  </a:solidFill>
                  <a:miter lim="800000"/>
                  <a:headEnd/>
                  <a:tailEnd/>
                </a:ln>
                <a:effectLst/>
              </p:spPr>
              <p:txBody>
                <a:bodyPr wrap="none" anchor="ctr"/>
                <a:lstStyle/>
                <a:p>
                  <a:endParaRPr lang="en-US"/>
                </a:p>
              </p:txBody>
            </p:sp>
            <p:sp>
              <p:nvSpPr>
                <p:cNvPr id="23" name="Freeform 2059"/>
                <p:cNvSpPr>
                  <a:spLocks/>
                </p:cNvSpPr>
                <p:nvPr/>
              </p:nvSpPr>
              <p:spPr bwMode="auto">
                <a:xfrm>
                  <a:off x="581" y="2565"/>
                  <a:ext cx="2296" cy="490"/>
                </a:xfrm>
                <a:custGeom>
                  <a:avLst/>
                  <a:gdLst/>
                  <a:ahLst/>
                  <a:cxnLst>
                    <a:cxn ang="0">
                      <a:pos x="0" y="489"/>
                    </a:cxn>
                    <a:cxn ang="0">
                      <a:pos x="2295" y="0"/>
                    </a:cxn>
                    <a:cxn ang="0">
                      <a:pos x="1639" y="489"/>
                    </a:cxn>
                    <a:cxn ang="0">
                      <a:pos x="0" y="489"/>
                    </a:cxn>
                  </a:cxnLst>
                  <a:rect l="0" t="0" r="r" b="b"/>
                  <a:pathLst>
                    <a:path w="2296" h="490">
                      <a:moveTo>
                        <a:pt x="0" y="489"/>
                      </a:moveTo>
                      <a:lnTo>
                        <a:pt x="2295" y="0"/>
                      </a:lnTo>
                      <a:lnTo>
                        <a:pt x="1639" y="489"/>
                      </a:lnTo>
                      <a:lnTo>
                        <a:pt x="0" y="489"/>
                      </a:lnTo>
                    </a:path>
                  </a:pathLst>
                </a:custGeom>
                <a:solidFill>
                  <a:srgbClr val="800080"/>
                </a:solidFill>
                <a:ln w="25400" cap="rnd" cmpd="sng">
                  <a:solidFill>
                    <a:srgbClr val="000000"/>
                  </a:solidFill>
                  <a:prstDash val="solid"/>
                  <a:round/>
                  <a:headEnd type="none" w="med" len="med"/>
                  <a:tailEnd type="none" w="med" len="med"/>
                </a:ln>
                <a:effectLst/>
              </p:spPr>
              <p:txBody>
                <a:bodyPr/>
                <a:lstStyle/>
                <a:p>
                  <a:endParaRPr lang="en-US"/>
                </a:p>
              </p:txBody>
            </p:sp>
            <p:sp>
              <p:nvSpPr>
                <p:cNvPr id="24" name="Freeform 2060"/>
                <p:cNvSpPr>
                  <a:spLocks/>
                </p:cNvSpPr>
                <p:nvPr/>
              </p:nvSpPr>
              <p:spPr bwMode="auto">
                <a:xfrm>
                  <a:off x="2220" y="2565"/>
                  <a:ext cx="657" cy="1143"/>
                </a:xfrm>
                <a:custGeom>
                  <a:avLst/>
                  <a:gdLst/>
                  <a:ahLst/>
                  <a:cxnLst>
                    <a:cxn ang="0">
                      <a:pos x="0" y="1142"/>
                    </a:cxn>
                    <a:cxn ang="0">
                      <a:pos x="0" y="489"/>
                    </a:cxn>
                    <a:cxn ang="0">
                      <a:pos x="656" y="0"/>
                    </a:cxn>
                    <a:cxn ang="0">
                      <a:pos x="0" y="1142"/>
                    </a:cxn>
                  </a:cxnLst>
                  <a:rect l="0" t="0" r="r" b="b"/>
                  <a:pathLst>
                    <a:path w="657" h="1143">
                      <a:moveTo>
                        <a:pt x="0" y="1142"/>
                      </a:moveTo>
                      <a:lnTo>
                        <a:pt x="0" y="489"/>
                      </a:lnTo>
                      <a:lnTo>
                        <a:pt x="656" y="0"/>
                      </a:lnTo>
                      <a:lnTo>
                        <a:pt x="0" y="1142"/>
                      </a:lnTo>
                    </a:path>
                  </a:pathLst>
                </a:custGeom>
                <a:solidFill>
                  <a:srgbClr val="C000C0"/>
                </a:solidFill>
                <a:ln w="25400" cap="rnd" cmpd="sng">
                  <a:solidFill>
                    <a:srgbClr val="000000"/>
                  </a:solidFill>
                  <a:prstDash val="solid"/>
                  <a:round/>
                  <a:headEnd type="none" w="med" len="med"/>
                  <a:tailEnd type="none" w="med" len="med"/>
                </a:ln>
                <a:effectLst/>
              </p:spPr>
              <p:txBody>
                <a:bodyPr/>
                <a:lstStyle/>
                <a:p>
                  <a:endParaRPr lang="en-US"/>
                </a:p>
              </p:txBody>
            </p:sp>
          </p:grpSp>
          <p:sp>
            <p:nvSpPr>
              <p:cNvPr id="21" name="Rectangle 2061"/>
              <p:cNvSpPr>
                <a:spLocks noChangeArrowheads="1"/>
              </p:cNvSpPr>
              <p:nvPr/>
            </p:nvSpPr>
            <p:spPr bwMode="auto">
              <a:xfrm>
                <a:off x="649" y="2980"/>
                <a:ext cx="1165" cy="338"/>
              </a:xfrm>
              <a:prstGeom prst="rect">
                <a:avLst/>
              </a:prstGeom>
              <a:noFill/>
              <a:ln w="12700">
                <a:noFill/>
                <a:miter lim="800000"/>
                <a:headEnd/>
                <a:tailEnd/>
              </a:ln>
              <a:effectLst/>
            </p:spPr>
            <p:txBody>
              <a:bodyPr lIns="82724" tIns="40636" rIns="82724" bIns="40636">
                <a:spAutoFit/>
              </a:bodyPr>
              <a:lstStyle/>
              <a:p>
                <a:pPr algn="ctr" defTabSz="915004">
                  <a:spcBef>
                    <a:spcPct val="20000"/>
                  </a:spcBef>
                </a:pPr>
                <a:r>
                  <a:rPr lang="en-US" sz="3200" b="1" dirty="0">
                    <a:effectLst>
                      <a:outerShdw blurRad="38100" dist="38100" dir="2700000" algn="tl">
                        <a:srgbClr val="FFFFFF"/>
                      </a:outerShdw>
                    </a:effectLst>
                    <a:latin typeface="Arial" pitchFamily="34" charset="0"/>
                  </a:rPr>
                  <a:t>Seasonal</a:t>
                </a:r>
              </a:p>
            </p:txBody>
          </p:sp>
        </p:grpSp>
        <p:grpSp>
          <p:nvGrpSpPr>
            <p:cNvPr id="9" name="Group 2062"/>
            <p:cNvGrpSpPr>
              <a:grpSpLocks/>
            </p:cNvGrpSpPr>
            <p:nvPr/>
          </p:nvGrpSpPr>
          <p:grpSpPr bwMode="auto">
            <a:xfrm>
              <a:off x="2593" y="1343"/>
              <a:ext cx="2067" cy="1068"/>
              <a:chOff x="2589" y="1325"/>
              <a:chExt cx="2067" cy="1068"/>
            </a:xfrm>
          </p:grpSpPr>
          <p:grpSp>
            <p:nvGrpSpPr>
              <p:cNvPr id="15" name="Group 2063"/>
              <p:cNvGrpSpPr>
                <a:grpSpLocks/>
              </p:cNvGrpSpPr>
              <p:nvPr/>
            </p:nvGrpSpPr>
            <p:grpSpPr bwMode="auto">
              <a:xfrm>
                <a:off x="2589" y="1325"/>
                <a:ext cx="2067" cy="1068"/>
                <a:chOff x="2876" y="1421"/>
                <a:chExt cx="2295" cy="1145"/>
              </a:xfrm>
            </p:grpSpPr>
            <p:sp>
              <p:nvSpPr>
                <p:cNvPr id="17" name="Rectangle 2064"/>
                <p:cNvSpPr>
                  <a:spLocks noChangeArrowheads="1"/>
                </p:cNvSpPr>
                <p:nvPr/>
              </p:nvSpPr>
              <p:spPr bwMode="auto">
                <a:xfrm>
                  <a:off x="3532" y="1422"/>
                  <a:ext cx="1627" cy="641"/>
                </a:xfrm>
                <a:prstGeom prst="rect">
                  <a:avLst/>
                </a:prstGeom>
                <a:solidFill>
                  <a:srgbClr val="FF8000"/>
                </a:solidFill>
                <a:ln w="25400">
                  <a:solidFill>
                    <a:srgbClr val="000000"/>
                  </a:solidFill>
                  <a:miter lim="800000"/>
                  <a:headEnd/>
                  <a:tailEnd/>
                </a:ln>
                <a:effectLst/>
              </p:spPr>
              <p:txBody>
                <a:bodyPr wrap="none" anchor="ctr"/>
                <a:lstStyle/>
                <a:p>
                  <a:endParaRPr lang="en-US"/>
                </a:p>
              </p:txBody>
            </p:sp>
            <p:sp>
              <p:nvSpPr>
                <p:cNvPr id="18" name="Freeform 2065"/>
                <p:cNvSpPr>
                  <a:spLocks/>
                </p:cNvSpPr>
                <p:nvPr/>
              </p:nvSpPr>
              <p:spPr bwMode="auto">
                <a:xfrm>
                  <a:off x="2876" y="1421"/>
                  <a:ext cx="656" cy="1145"/>
                </a:xfrm>
                <a:custGeom>
                  <a:avLst/>
                  <a:gdLst/>
                  <a:ahLst/>
                  <a:cxnLst>
                    <a:cxn ang="0">
                      <a:pos x="655" y="0"/>
                    </a:cxn>
                    <a:cxn ang="0">
                      <a:pos x="0" y="1144"/>
                    </a:cxn>
                    <a:cxn ang="0">
                      <a:pos x="655" y="653"/>
                    </a:cxn>
                    <a:cxn ang="0">
                      <a:pos x="655" y="0"/>
                    </a:cxn>
                  </a:cxnLst>
                  <a:rect l="0" t="0" r="r" b="b"/>
                  <a:pathLst>
                    <a:path w="656" h="1145">
                      <a:moveTo>
                        <a:pt x="655" y="0"/>
                      </a:moveTo>
                      <a:lnTo>
                        <a:pt x="0" y="1144"/>
                      </a:lnTo>
                      <a:lnTo>
                        <a:pt x="655" y="653"/>
                      </a:lnTo>
                      <a:lnTo>
                        <a:pt x="655" y="0"/>
                      </a:lnTo>
                    </a:path>
                  </a:pathLst>
                </a:custGeom>
                <a:solidFill>
                  <a:srgbClr val="804000"/>
                </a:solidFill>
                <a:ln w="25400" cap="rnd" cmpd="sng">
                  <a:solidFill>
                    <a:srgbClr val="000000"/>
                  </a:solidFill>
                  <a:prstDash val="solid"/>
                  <a:round/>
                  <a:headEnd type="none" w="med" len="med"/>
                  <a:tailEnd type="none" w="med" len="med"/>
                </a:ln>
                <a:effectLst/>
              </p:spPr>
              <p:txBody>
                <a:bodyPr/>
                <a:lstStyle/>
                <a:p>
                  <a:endParaRPr lang="en-US"/>
                </a:p>
              </p:txBody>
            </p:sp>
            <p:sp>
              <p:nvSpPr>
                <p:cNvPr id="19" name="Freeform 2066"/>
                <p:cNvSpPr>
                  <a:spLocks/>
                </p:cNvSpPr>
                <p:nvPr/>
              </p:nvSpPr>
              <p:spPr bwMode="auto">
                <a:xfrm>
                  <a:off x="2876" y="2074"/>
                  <a:ext cx="2295" cy="492"/>
                </a:xfrm>
                <a:custGeom>
                  <a:avLst/>
                  <a:gdLst/>
                  <a:ahLst/>
                  <a:cxnLst>
                    <a:cxn ang="0">
                      <a:pos x="2294" y="0"/>
                    </a:cxn>
                    <a:cxn ang="0">
                      <a:pos x="655" y="0"/>
                    </a:cxn>
                    <a:cxn ang="0">
                      <a:pos x="0" y="491"/>
                    </a:cxn>
                    <a:cxn ang="0">
                      <a:pos x="2294" y="0"/>
                    </a:cxn>
                  </a:cxnLst>
                  <a:rect l="0" t="0" r="r" b="b"/>
                  <a:pathLst>
                    <a:path w="2295" h="492">
                      <a:moveTo>
                        <a:pt x="2294" y="0"/>
                      </a:moveTo>
                      <a:lnTo>
                        <a:pt x="655" y="0"/>
                      </a:lnTo>
                      <a:lnTo>
                        <a:pt x="0" y="491"/>
                      </a:lnTo>
                      <a:lnTo>
                        <a:pt x="2294" y="0"/>
                      </a:lnTo>
                    </a:path>
                  </a:pathLst>
                </a:custGeom>
                <a:solidFill>
                  <a:srgbClr val="402000"/>
                </a:solidFill>
                <a:ln w="25400" cap="rnd" cmpd="sng">
                  <a:solidFill>
                    <a:srgbClr val="000000"/>
                  </a:solidFill>
                  <a:prstDash val="solid"/>
                  <a:round/>
                  <a:headEnd type="none" w="med" len="med"/>
                  <a:tailEnd type="none" w="med" len="med"/>
                </a:ln>
                <a:effectLst/>
              </p:spPr>
              <p:txBody>
                <a:bodyPr/>
                <a:lstStyle/>
                <a:p>
                  <a:endParaRPr lang="en-US"/>
                </a:p>
              </p:txBody>
            </p:sp>
          </p:grpSp>
          <p:sp>
            <p:nvSpPr>
              <p:cNvPr id="16" name="Rectangle 2067"/>
              <p:cNvSpPr>
                <a:spLocks noChangeArrowheads="1"/>
              </p:cNvSpPr>
              <p:nvPr/>
            </p:nvSpPr>
            <p:spPr bwMode="auto">
              <a:xfrm>
                <a:off x="3414" y="1457"/>
                <a:ext cx="1035" cy="338"/>
              </a:xfrm>
              <a:prstGeom prst="rect">
                <a:avLst/>
              </a:prstGeom>
              <a:noFill/>
              <a:ln w="12700">
                <a:noFill/>
                <a:miter lim="800000"/>
                <a:headEnd/>
                <a:tailEnd/>
              </a:ln>
              <a:effectLst/>
            </p:spPr>
            <p:txBody>
              <a:bodyPr lIns="82724" tIns="40636" rIns="82724" bIns="40636">
                <a:spAutoFit/>
              </a:bodyPr>
              <a:lstStyle/>
              <a:p>
                <a:pPr algn="ctr" defTabSz="915004">
                  <a:spcBef>
                    <a:spcPct val="20000"/>
                  </a:spcBef>
                </a:pPr>
                <a:r>
                  <a:rPr lang="en-US" sz="3200" b="1" dirty="0">
                    <a:effectLst>
                      <a:outerShdw blurRad="38100" dist="38100" dir="2700000" algn="tl">
                        <a:srgbClr val="FFFFFF"/>
                      </a:outerShdw>
                    </a:effectLst>
                    <a:latin typeface="Arial" pitchFamily="34" charset="0"/>
                  </a:rPr>
                  <a:t>Cyclical</a:t>
                </a:r>
              </a:p>
            </p:txBody>
          </p:sp>
        </p:grpSp>
        <p:grpSp>
          <p:nvGrpSpPr>
            <p:cNvPr id="10" name="Group 2068"/>
            <p:cNvGrpSpPr>
              <a:grpSpLocks/>
            </p:cNvGrpSpPr>
            <p:nvPr/>
          </p:nvGrpSpPr>
          <p:grpSpPr bwMode="auto">
            <a:xfrm>
              <a:off x="2588" y="2394"/>
              <a:ext cx="2066" cy="1067"/>
              <a:chOff x="2588" y="2394"/>
              <a:chExt cx="2066" cy="1067"/>
            </a:xfrm>
          </p:grpSpPr>
          <p:sp>
            <p:nvSpPr>
              <p:cNvPr id="11" name="Rectangle 2069"/>
              <p:cNvSpPr>
                <a:spLocks noChangeArrowheads="1"/>
              </p:cNvSpPr>
              <p:nvPr/>
            </p:nvSpPr>
            <p:spPr bwMode="auto">
              <a:xfrm>
                <a:off x="3179" y="2851"/>
                <a:ext cx="1464" cy="599"/>
              </a:xfrm>
              <a:prstGeom prst="rect">
                <a:avLst/>
              </a:prstGeom>
              <a:solidFill>
                <a:srgbClr val="51DC00"/>
              </a:solidFill>
              <a:ln w="25400">
                <a:solidFill>
                  <a:srgbClr val="000000"/>
                </a:solidFill>
                <a:miter lim="800000"/>
                <a:headEnd/>
                <a:tailEnd/>
              </a:ln>
              <a:effectLst/>
            </p:spPr>
            <p:txBody>
              <a:bodyPr wrap="none" anchor="ctr"/>
              <a:lstStyle/>
              <a:p>
                <a:endParaRPr lang="en-US"/>
              </a:p>
            </p:txBody>
          </p:sp>
          <p:sp>
            <p:nvSpPr>
              <p:cNvPr id="12" name="Freeform 2070"/>
              <p:cNvSpPr>
                <a:spLocks/>
              </p:cNvSpPr>
              <p:nvPr/>
            </p:nvSpPr>
            <p:spPr bwMode="auto">
              <a:xfrm>
                <a:off x="2588" y="2394"/>
                <a:ext cx="2066" cy="457"/>
              </a:xfrm>
              <a:custGeom>
                <a:avLst/>
                <a:gdLst/>
                <a:ahLst/>
                <a:cxnLst>
                  <a:cxn ang="0">
                    <a:pos x="2294" y="489"/>
                  </a:cxn>
                  <a:cxn ang="0">
                    <a:pos x="0" y="0"/>
                  </a:cxn>
                  <a:cxn ang="0">
                    <a:pos x="655" y="489"/>
                  </a:cxn>
                  <a:cxn ang="0">
                    <a:pos x="2294" y="489"/>
                  </a:cxn>
                </a:cxnLst>
                <a:rect l="0" t="0" r="r" b="b"/>
                <a:pathLst>
                  <a:path w="2295" h="490">
                    <a:moveTo>
                      <a:pt x="2294" y="489"/>
                    </a:moveTo>
                    <a:lnTo>
                      <a:pt x="0" y="0"/>
                    </a:lnTo>
                    <a:lnTo>
                      <a:pt x="655" y="489"/>
                    </a:lnTo>
                    <a:lnTo>
                      <a:pt x="2294" y="489"/>
                    </a:lnTo>
                  </a:path>
                </a:pathLst>
              </a:custGeom>
              <a:solidFill>
                <a:srgbClr val="006000"/>
              </a:solidFill>
              <a:ln w="25400" cap="rnd" cmpd="sng">
                <a:solidFill>
                  <a:srgbClr val="000000"/>
                </a:solidFill>
                <a:prstDash val="solid"/>
                <a:round/>
                <a:headEnd type="none" w="med" len="med"/>
                <a:tailEnd type="none" w="med" len="med"/>
              </a:ln>
              <a:effectLst/>
            </p:spPr>
            <p:txBody>
              <a:bodyPr/>
              <a:lstStyle/>
              <a:p>
                <a:endParaRPr lang="en-US"/>
              </a:p>
            </p:txBody>
          </p:sp>
          <p:sp>
            <p:nvSpPr>
              <p:cNvPr id="13" name="Freeform 2071"/>
              <p:cNvSpPr>
                <a:spLocks/>
              </p:cNvSpPr>
              <p:nvPr/>
            </p:nvSpPr>
            <p:spPr bwMode="auto">
              <a:xfrm>
                <a:off x="2588" y="2394"/>
                <a:ext cx="591" cy="1067"/>
              </a:xfrm>
              <a:custGeom>
                <a:avLst/>
                <a:gdLst/>
                <a:ahLst/>
                <a:cxnLst>
                  <a:cxn ang="0">
                    <a:pos x="655" y="1142"/>
                  </a:cxn>
                  <a:cxn ang="0">
                    <a:pos x="655" y="489"/>
                  </a:cxn>
                  <a:cxn ang="0">
                    <a:pos x="0" y="0"/>
                  </a:cxn>
                  <a:cxn ang="0">
                    <a:pos x="655" y="1142"/>
                  </a:cxn>
                </a:cxnLst>
                <a:rect l="0" t="0" r="r" b="b"/>
                <a:pathLst>
                  <a:path w="656" h="1143">
                    <a:moveTo>
                      <a:pt x="655" y="1142"/>
                    </a:moveTo>
                    <a:lnTo>
                      <a:pt x="655" y="489"/>
                    </a:lnTo>
                    <a:lnTo>
                      <a:pt x="0" y="0"/>
                    </a:lnTo>
                    <a:lnTo>
                      <a:pt x="655" y="1142"/>
                    </a:lnTo>
                  </a:path>
                </a:pathLst>
              </a:custGeom>
              <a:solidFill>
                <a:srgbClr val="00A000"/>
              </a:solidFill>
              <a:ln w="25400" cap="rnd" cmpd="sng">
                <a:solidFill>
                  <a:srgbClr val="000000"/>
                </a:solidFill>
                <a:prstDash val="solid"/>
                <a:round/>
                <a:headEnd type="none" w="med" len="med"/>
                <a:tailEnd type="none" w="med" len="med"/>
              </a:ln>
              <a:effectLst/>
            </p:spPr>
            <p:txBody>
              <a:bodyPr/>
              <a:lstStyle/>
              <a:p>
                <a:endParaRPr lang="en-US"/>
              </a:p>
            </p:txBody>
          </p:sp>
          <p:sp>
            <p:nvSpPr>
              <p:cNvPr id="14" name="Rectangle 2072"/>
              <p:cNvSpPr>
                <a:spLocks noChangeArrowheads="1"/>
              </p:cNvSpPr>
              <p:nvPr/>
            </p:nvSpPr>
            <p:spPr bwMode="auto">
              <a:xfrm>
                <a:off x="3371" y="2980"/>
                <a:ext cx="1121" cy="338"/>
              </a:xfrm>
              <a:prstGeom prst="rect">
                <a:avLst/>
              </a:prstGeom>
              <a:noFill/>
              <a:ln w="12700">
                <a:noFill/>
                <a:miter lim="800000"/>
                <a:headEnd/>
                <a:tailEnd/>
              </a:ln>
              <a:effectLst/>
            </p:spPr>
            <p:txBody>
              <a:bodyPr lIns="82724" tIns="40636" rIns="82724" bIns="40636">
                <a:spAutoFit/>
              </a:bodyPr>
              <a:lstStyle/>
              <a:p>
                <a:pPr algn="ctr" defTabSz="915004">
                  <a:spcBef>
                    <a:spcPct val="20000"/>
                  </a:spcBef>
                </a:pPr>
                <a:r>
                  <a:rPr lang="en-US" sz="3200" b="1" dirty="0">
                    <a:effectLst>
                      <a:outerShdw blurRad="38100" dist="38100" dir="2700000" algn="tl">
                        <a:srgbClr val="FFFFFF"/>
                      </a:outerShdw>
                    </a:effectLst>
                    <a:latin typeface="Arial" pitchFamily="34" charset="0"/>
                  </a:rPr>
                  <a:t>Random</a:t>
                </a:r>
              </a:p>
            </p:txBody>
          </p:sp>
        </p:gr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6"/>
          <p:cNvSpPr>
            <a:spLocks noGrp="1"/>
          </p:cNvSpPr>
          <p:nvPr>
            <p:ph type="sldNum" sz="quarter" idx="10"/>
          </p:nvPr>
        </p:nvSpPr>
        <p:spPr/>
        <p:txBody>
          <a:bodyPr/>
          <a:lstStyle/>
          <a:p>
            <a:r>
              <a:rPr lang="en-US" dirty="0"/>
              <a:t>4-</a:t>
            </a:r>
            <a:fld id="{46391800-00F7-4A7F-966E-85FD5B2552CE}" type="slidenum">
              <a:rPr lang="en-US"/>
              <a:pPr/>
              <a:t>50</a:t>
            </a:fld>
            <a:endParaRPr lang="en-US" sz="1400" dirty="0"/>
          </a:p>
        </p:txBody>
      </p:sp>
      <p:grpSp>
        <p:nvGrpSpPr>
          <p:cNvPr id="2" name="Group 208"/>
          <p:cNvGrpSpPr>
            <a:grpSpLocks/>
          </p:cNvGrpSpPr>
          <p:nvPr/>
        </p:nvGrpSpPr>
        <p:grpSpPr bwMode="auto">
          <a:xfrm>
            <a:off x="1143000" y="1503590"/>
            <a:ext cx="7607654" cy="4626429"/>
            <a:chOff x="202" y="884"/>
            <a:chExt cx="4759" cy="2720"/>
          </a:xfrm>
        </p:grpSpPr>
        <p:sp>
          <p:nvSpPr>
            <p:cNvPr id="307203" name="Rectangle 3"/>
            <p:cNvSpPr>
              <a:spLocks noChangeArrowheads="1"/>
            </p:cNvSpPr>
            <p:nvPr/>
          </p:nvSpPr>
          <p:spPr bwMode="auto">
            <a:xfrm>
              <a:off x="2758" y="903"/>
              <a:ext cx="2203" cy="1191"/>
            </a:xfrm>
            <a:prstGeom prst="rect">
              <a:avLst/>
            </a:prstGeom>
            <a:solidFill>
              <a:schemeClr val="bg1"/>
            </a:solidFill>
            <a:ln w="12700">
              <a:solidFill>
                <a:schemeClr val="bg1"/>
              </a:solidFill>
              <a:miter lim="800000"/>
              <a:headEnd/>
              <a:tailEnd/>
            </a:ln>
            <a:effectLst/>
          </p:spPr>
          <p:txBody>
            <a:bodyPr wrap="none" anchor="ctr"/>
            <a:lstStyle/>
            <a:p>
              <a:endParaRPr lang="en-US"/>
            </a:p>
          </p:txBody>
        </p:sp>
        <p:sp>
          <p:nvSpPr>
            <p:cNvPr id="307204" name="Rectangle 4"/>
            <p:cNvSpPr>
              <a:spLocks noChangeArrowheads="1"/>
            </p:cNvSpPr>
            <p:nvPr/>
          </p:nvSpPr>
          <p:spPr bwMode="auto">
            <a:xfrm>
              <a:off x="257" y="2365"/>
              <a:ext cx="2204" cy="1191"/>
            </a:xfrm>
            <a:prstGeom prst="rect">
              <a:avLst/>
            </a:prstGeom>
            <a:solidFill>
              <a:schemeClr val="bg1"/>
            </a:solidFill>
            <a:ln w="12700">
              <a:solidFill>
                <a:schemeClr val="bg1"/>
              </a:solidFill>
              <a:miter lim="800000"/>
              <a:headEnd/>
              <a:tailEnd/>
            </a:ln>
            <a:effectLst/>
          </p:spPr>
          <p:txBody>
            <a:bodyPr wrap="none" anchor="ctr"/>
            <a:lstStyle/>
            <a:p>
              <a:endParaRPr lang="en-US"/>
            </a:p>
          </p:txBody>
        </p:sp>
        <p:sp>
          <p:nvSpPr>
            <p:cNvPr id="307205" name="Rectangle 5"/>
            <p:cNvSpPr>
              <a:spLocks noChangeArrowheads="1"/>
            </p:cNvSpPr>
            <p:nvPr/>
          </p:nvSpPr>
          <p:spPr bwMode="auto">
            <a:xfrm>
              <a:off x="2745" y="2392"/>
              <a:ext cx="2203" cy="1191"/>
            </a:xfrm>
            <a:prstGeom prst="rect">
              <a:avLst/>
            </a:prstGeom>
            <a:solidFill>
              <a:schemeClr val="bg1"/>
            </a:solidFill>
            <a:ln w="12700">
              <a:solidFill>
                <a:schemeClr val="bg1"/>
              </a:solidFill>
              <a:miter lim="800000"/>
              <a:headEnd/>
              <a:tailEnd/>
            </a:ln>
            <a:effectLst/>
          </p:spPr>
          <p:txBody>
            <a:bodyPr wrap="none" anchor="ctr"/>
            <a:lstStyle/>
            <a:p>
              <a:endParaRPr lang="en-US"/>
            </a:p>
          </p:txBody>
        </p:sp>
        <p:sp>
          <p:nvSpPr>
            <p:cNvPr id="307206" name="Rectangle 6"/>
            <p:cNvSpPr>
              <a:spLocks noChangeArrowheads="1"/>
            </p:cNvSpPr>
            <p:nvPr/>
          </p:nvSpPr>
          <p:spPr bwMode="auto">
            <a:xfrm>
              <a:off x="235" y="903"/>
              <a:ext cx="2203" cy="1191"/>
            </a:xfrm>
            <a:prstGeom prst="rect">
              <a:avLst/>
            </a:prstGeom>
            <a:solidFill>
              <a:schemeClr val="bg1"/>
            </a:solidFill>
            <a:ln w="12700">
              <a:solidFill>
                <a:schemeClr val="bg1"/>
              </a:solidFill>
              <a:miter lim="800000"/>
              <a:headEnd/>
              <a:tailEnd/>
            </a:ln>
            <a:effectLst/>
          </p:spPr>
          <p:txBody>
            <a:bodyPr wrap="none" anchor="ctr"/>
            <a:lstStyle/>
            <a:p>
              <a:endParaRPr lang="en-US"/>
            </a:p>
          </p:txBody>
        </p:sp>
        <p:sp>
          <p:nvSpPr>
            <p:cNvPr id="307207" name="Rectangle 7"/>
            <p:cNvSpPr>
              <a:spLocks noChangeArrowheads="1"/>
            </p:cNvSpPr>
            <p:nvPr/>
          </p:nvSpPr>
          <p:spPr bwMode="auto">
            <a:xfrm>
              <a:off x="680" y="884"/>
              <a:ext cx="1510" cy="338"/>
            </a:xfrm>
            <a:prstGeom prst="rect">
              <a:avLst/>
            </a:prstGeom>
            <a:noFill/>
            <a:ln w="12700">
              <a:noFill/>
              <a:miter lim="800000"/>
              <a:headEnd/>
              <a:tailEnd/>
            </a:ln>
            <a:effectLst/>
          </p:spPr>
          <p:txBody>
            <a:bodyPr lIns="82724" tIns="40636" rIns="82724" bIns="40636">
              <a:spAutoFit/>
            </a:bodyPr>
            <a:lstStyle/>
            <a:p>
              <a:pPr algn="ctr" defTabSz="915004">
                <a:spcBef>
                  <a:spcPct val="50000"/>
                </a:spcBef>
              </a:pPr>
              <a:r>
                <a:rPr lang="en-US" sz="3200" b="1" dirty="0"/>
                <a:t>r = +1</a:t>
              </a:r>
            </a:p>
          </p:txBody>
        </p:sp>
        <p:sp>
          <p:nvSpPr>
            <p:cNvPr id="307208" name="Rectangle 8"/>
            <p:cNvSpPr>
              <a:spLocks noChangeArrowheads="1"/>
            </p:cNvSpPr>
            <p:nvPr/>
          </p:nvSpPr>
          <p:spPr bwMode="auto">
            <a:xfrm>
              <a:off x="3142" y="884"/>
              <a:ext cx="1553" cy="338"/>
            </a:xfrm>
            <a:prstGeom prst="rect">
              <a:avLst/>
            </a:prstGeom>
            <a:noFill/>
            <a:ln w="12700">
              <a:noFill/>
              <a:miter lim="800000"/>
              <a:headEnd/>
              <a:tailEnd/>
            </a:ln>
            <a:effectLst/>
          </p:spPr>
          <p:txBody>
            <a:bodyPr lIns="82724" tIns="40636" rIns="82724" bIns="40636">
              <a:spAutoFit/>
            </a:bodyPr>
            <a:lstStyle/>
            <a:p>
              <a:pPr algn="ctr" defTabSz="915004">
                <a:spcBef>
                  <a:spcPct val="50000"/>
                </a:spcBef>
              </a:pPr>
              <a:r>
                <a:rPr lang="en-US" sz="3200" b="1" dirty="0"/>
                <a:t>r = -1</a:t>
              </a:r>
            </a:p>
          </p:txBody>
        </p:sp>
        <p:sp>
          <p:nvSpPr>
            <p:cNvPr id="307209" name="Rectangle 9"/>
            <p:cNvSpPr>
              <a:spLocks noChangeArrowheads="1"/>
            </p:cNvSpPr>
            <p:nvPr/>
          </p:nvSpPr>
          <p:spPr bwMode="auto">
            <a:xfrm>
              <a:off x="550" y="2349"/>
              <a:ext cx="1856" cy="338"/>
            </a:xfrm>
            <a:prstGeom prst="rect">
              <a:avLst/>
            </a:prstGeom>
            <a:noFill/>
            <a:ln w="12700">
              <a:noFill/>
              <a:miter lim="800000"/>
              <a:headEnd/>
              <a:tailEnd/>
            </a:ln>
            <a:effectLst/>
          </p:spPr>
          <p:txBody>
            <a:bodyPr lIns="82724" tIns="40636" rIns="82724" bIns="40636">
              <a:spAutoFit/>
            </a:bodyPr>
            <a:lstStyle/>
            <a:p>
              <a:pPr algn="ctr" defTabSz="915004">
                <a:spcBef>
                  <a:spcPct val="50000"/>
                </a:spcBef>
              </a:pPr>
              <a:r>
                <a:rPr lang="en-US" sz="3200" b="1" dirty="0"/>
                <a:t>r = .89</a:t>
              </a:r>
            </a:p>
          </p:txBody>
        </p:sp>
        <p:sp>
          <p:nvSpPr>
            <p:cNvPr id="307210" name="Rectangle 10"/>
            <p:cNvSpPr>
              <a:spLocks noChangeArrowheads="1"/>
            </p:cNvSpPr>
            <p:nvPr/>
          </p:nvSpPr>
          <p:spPr bwMode="auto">
            <a:xfrm>
              <a:off x="3142" y="2349"/>
              <a:ext cx="1553" cy="338"/>
            </a:xfrm>
            <a:prstGeom prst="rect">
              <a:avLst/>
            </a:prstGeom>
            <a:noFill/>
            <a:ln w="12700">
              <a:noFill/>
              <a:miter lim="800000"/>
              <a:headEnd/>
              <a:tailEnd/>
            </a:ln>
            <a:effectLst/>
          </p:spPr>
          <p:txBody>
            <a:bodyPr lIns="82724" tIns="40636" rIns="82724" bIns="40636">
              <a:spAutoFit/>
            </a:bodyPr>
            <a:lstStyle/>
            <a:p>
              <a:pPr algn="ctr" defTabSz="915004">
                <a:spcBef>
                  <a:spcPct val="50000"/>
                </a:spcBef>
              </a:pPr>
              <a:r>
                <a:rPr lang="en-US" sz="3200" b="1" dirty="0"/>
                <a:t>r = 0</a:t>
              </a:r>
            </a:p>
          </p:txBody>
        </p:sp>
        <p:sp>
          <p:nvSpPr>
            <p:cNvPr id="307211" name="Freeform 11"/>
            <p:cNvSpPr>
              <a:spLocks/>
            </p:cNvSpPr>
            <p:nvPr/>
          </p:nvSpPr>
          <p:spPr bwMode="auto">
            <a:xfrm>
              <a:off x="418" y="1180"/>
              <a:ext cx="1795" cy="766"/>
            </a:xfrm>
            <a:custGeom>
              <a:avLst/>
              <a:gdLst/>
              <a:ahLst/>
              <a:cxnLst>
                <a:cxn ang="0">
                  <a:pos x="0" y="0"/>
                </a:cxn>
                <a:cxn ang="0">
                  <a:pos x="0" y="820"/>
                </a:cxn>
                <a:cxn ang="0">
                  <a:pos x="1994" y="820"/>
                </a:cxn>
              </a:cxnLst>
              <a:rect l="0" t="0" r="r" b="b"/>
              <a:pathLst>
                <a:path w="1995" h="821">
                  <a:moveTo>
                    <a:pt x="0" y="0"/>
                  </a:moveTo>
                  <a:lnTo>
                    <a:pt x="0" y="820"/>
                  </a:lnTo>
                  <a:lnTo>
                    <a:pt x="1994" y="820"/>
                  </a:lnTo>
                </a:path>
              </a:pathLst>
            </a:custGeom>
            <a:noFill/>
            <a:ln w="50800" cap="rnd" cmpd="sng">
              <a:solidFill>
                <a:schemeClr val="tx1"/>
              </a:solidFill>
              <a:prstDash val="solid"/>
              <a:round/>
              <a:headEnd type="none" w="med" len="med"/>
              <a:tailEnd type="none" w="med" len="med"/>
            </a:ln>
            <a:effectLst/>
          </p:spPr>
          <p:txBody>
            <a:bodyPr/>
            <a:lstStyle/>
            <a:p>
              <a:endParaRPr lang="en-US"/>
            </a:p>
          </p:txBody>
        </p:sp>
        <p:sp>
          <p:nvSpPr>
            <p:cNvPr id="307234" name="Rectangle 34"/>
            <p:cNvSpPr>
              <a:spLocks noChangeArrowheads="1"/>
            </p:cNvSpPr>
            <p:nvPr/>
          </p:nvSpPr>
          <p:spPr bwMode="auto">
            <a:xfrm>
              <a:off x="202" y="1159"/>
              <a:ext cx="249"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Y</a:t>
              </a:r>
            </a:p>
          </p:txBody>
        </p:sp>
        <p:sp>
          <p:nvSpPr>
            <p:cNvPr id="307235" name="Rectangle 35"/>
            <p:cNvSpPr>
              <a:spLocks noChangeArrowheads="1"/>
            </p:cNvSpPr>
            <p:nvPr/>
          </p:nvSpPr>
          <p:spPr bwMode="auto">
            <a:xfrm>
              <a:off x="2189" y="1819"/>
              <a:ext cx="272"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X</a:t>
              </a:r>
            </a:p>
          </p:txBody>
        </p:sp>
        <p:sp>
          <p:nvSpPr>
            <p:cNvPr id="307236" name="Line 36"/>
            <p:cNvSpPr>
              <a:spLocks noChangeShapeType="1"/>
            </p:cNvSpPr>
            <p:nvPr/>
          </p:nvSpPr>
          <p:spPr bwMode="auto">
            <a:xfrm flipV="1">
              <a:off x="432" y="1100"/>
              <a:ext cx="1766" cy="761"/>
            </a:xfrm>
            <a:prstGeom prst="line">
              <a:avLst/>
            </a:prstGeom>
            <a:noFill/>
            <a:ln w="50800">
              <a:solidFill>
                <a:srgbClr val="FF0000"/>
              </a:solidFill>
              <a:round/>
              <a:headEnd/>
              <a:tailEnd/>
            </a:ln>
            <a:effectLst/>
          </p:spPr>
          <p:txBody>
            <a:bodyPr wrap="none" anchor="ctr"/>
            <a:lstStyle/>
            <a:p>
              <a:endParaRPr lang="en-US"/>
            </a:p>
          </p:txBody>
        </p:sp>
        <p:sp>
          <p:nvSpPr>
            <p:cNvPr id="307257" name="Freeform 57"/>
            <p:cNvSpPr>
              <a:spLocks/>
            </p:cNvSpPr>
            <p:nvPr/>
          </p:nvSpPr>
          <p:spPr bwMode="auto">
            <a:xfrm>
              <a:off x="2890" y="1214"/>
              <a:ext cx="1795" cy="732"/>
            </a:xfrm>
            <a:custGeom>
              <a:avLst/>
              <a:gdLst/>
              <a:ahLst/>
              <a:cxnLst>
                <a:cxn ang="0">
                  <a:pos x="0" y="0"/>
                </a:cxn>
                <a:cxn ang="0">
                  <a:pos x="0" y="784"/>
                </a:cxn>
                <a:cxn ang="0">
                  <a:pos x="1994" y="784"/>
                </a:cxn>
              </a:cxnLst>
              <a:rect l="0" t="0" r="r" b="b"/>
              <a:pathLst>
                <a:path w="1995" h="785">
                  <a:moveTo>
                    <a:pt x="0" y="0"/>
                  </a:moveTo>
                  <a:lnTo>
                    <a:pt x="0" y="784"/>
                  </a:lnTo>
                  <a:lnTo>
                    <a:pt x="1994" y="784"/>
                  </a:lnTo>
                </a:path>
              </a:pathLst>
            </a:custGeom>
            <a:noFill/>
            <a:ln w="50800" cap="rnd" cmpd="sng">
              <a:solidFill>
                <a:schemeClr val="tx1"/>
              </a:solidFill>
              <a:prstDash val="solid"/>
              <a:round/>
              <a:headEnd type="none" w="med" len="med"/>
              <a:tailEnd type="none" w="med" len="med"/>
            </a:ln>
            <a:effectLst/>
          </p:spPr>
          <p:txBody>
            <a:bodyPr/>
            <a:lstStyle/>
            <a:p>
              <a:endParaRPr lang="en-US"/>
            </a:p>
          </p:txBody>
        </p:sp>
        <p:sp>
          <p:nvSpPr>
            <p:cNvPr id="307280" name="Rectangle 80"/>
            <p:cNvSpPr>
              <a:spLocks noChangeArrowheads="1"/>
            </p:cNvSpPr>
            <p:nvPr/>
          </p:nvSpPr>
          <p:spPr bwMode="auto">
            <a:xfrm>
              <a:off x="2658" y="1223"/>
              <a:ext cx="249"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Y</a:t>
              </a:r>
            </a:p>
          </p:txBody>
        </p:sp>
        <p:sp>
          <p:nvSpPr>
            <p:cNvPr id="307281" name="Rectangle 81"/>
            <p:cNvSpPr>
              <a:spLocks noChangeArrowheads="1"/>
            </p:cNvSpPr>
            <p:nvPr/>
          </p:nvSpPr>
          <p:spPr bwMode="auto">
            <a:xfrm>
              <a:off x="4661" y="1819"/>
              <a:ext cx="272"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X</a:t>
              </a:r>
            </a:p>
          </p:txBody>
        </p:sp>
        <p:sp>
          <p:nvSpPr>
            <p:cNvPr id="307283" name="Line 83"/>
            <p:cNvSpPr>
              <a:spLocks noChangeShapeType="1"/>
            </p:cNvSpPr>
            <p:nvPr/>
          </p:nvSpPr>
          <p:spPr bwMode="auto">
            <a:xfrm>
              <a:off x="2904" y="1263"/>
              <a:ext cx="1638" cy="535"/>
            </a:xfrm>
            <a:prstGeom prst="line">
              <a:avLst/>
            </a:prstGeom>
            <a:noFill/>
            <a:ln w="50800">
              <a:solidFill>
                <a:srgbClr val="FF00FF"/>
              </a:solidFill>
              <a:round/>
              <a:headEnd/>
              <a:tailEnd/>
            </a:ln>
            <a:effectLst/>
          </p:spPr>
          <p:txBody>
            <a:bodyPr wrap="none" anchor="ctr"/>
            <a:lstStyle/>
            <a:p>
              <a:endParaRPr lang="en-US"/>
            </a:p>
          </p:txBody>
        </p:sp>
        <p:sp>
          <p:nvSpPr>
            <p:cNvPr id="307293" name="Freeform 93"/>
            <p:cNvSpPr>
              <a:spLocks/>
            </p:cNvSpPr>
            <p:nvPr/>
          </p:nvSpPr>
          <p:spPr bwMode="auto">
            <a:xfrm>
              <a:off x="2890" y="2663"/>
              <a:ext cx="1795" cy="733"/>
            </a:xfrm>
            <a:custGeom>
              <a:avLst/>
              <a:gdLst/>
              <a:ahLst/>
              <a:cxnLst>
                <a:cxn ang="0">
                  <a:pos x="0" y="0"/>
                </a:cxn>
                <a:cxn ang="0">
                  <a:pos x="0" y="784"/>
                </a:cxn>
                <a:cxn ang="0">
                  <a:pos x="1994" y="784"/>
                </a:cxn>
              </a:cxnLst>
              <a:rect l="0" t="0" r="r" b="b"/>
              <a:pathLst>
                <a:path w="1995" h="785">
                  <a:moveTo>
                    <a:pt x="0" y="0"/>
                  </a:moveTo>
                  <a:lnTo>
                    <a:pt x="0" y="784"/>
                  </a:lnTo>
                  <a:lnTo>
                    <a:pt x="1994" y="784"/>
                  </a:lnTo>
                </a:path>
              </a:pathLst>
            </a:custGeom>
            <a:noFill/>
            <a:ln w="50800" cap="rnd" cmpd="sng">
              <a:solidFill>
                <a:schemeClr val="tx1"/>
              </a:solidFill>
              <a:prstDash val="solid"/>
              <a:round/>
              <a:headEnd type="none" w="med" len="med"/>
              <a:tailEnd type="none" w="med" len="med"/>
            </a:ln>
            <a:effectLst/>
          </p:spPr>
          <p:txBody>
            <a:bodyPr/>
            <a:lstStyle/>
            <a:p>
              <a:endParaRPr lang="en-US"/>
            </a:p>
          </p:txBody>
        </p:sp>
        <p:sp>
          <p:nvSpPr>
            <p:cNvPr id="307316" name="Rectangle 116"/>
            <p:cNvSpPr>
              <a:spLocks noChangeArrowheads="1"/>
            </p:cNvSpPr>
            <p:nvPr/>
          </p:nvSpPr>
          <p:spPr bwMode="auto">
            <a:xfrm>
              <a:off x="2674" y="2665"/>
              <a:ext cx="249"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Y</a:t>
              </a:r>
            </a:p>
          </p:txBody>
        </p:sp>
        <p:sp>
          <p:nvSpPr>
            <p:cNvPr id="307317" name="Rectangle 117"/>
            <p:cNvSpPr>
              <a:spLocks noChangeArrowheads="1"/>
            </p:cNvSpPr>
            <p:nvPr/>
          </p:nvSpPr>
          <p:spPr bwMode="auto">
            <a:xfrm>
              <a:off x="4661" y="3269"/>
              <a:ext cx="272"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X</a:t>
              </a:r>
            </a:p>
          </p:txBody>
        </p:sp>
        <p:sp>
          <p:nvSpPr>
            <p:cNvPr id="307319" name="Line 119"/>
            <p:cNvSpPr>
              <a:spLocks noChangeShapeType="1"/>
            </p:cNvSpPr>
            <p:nvPr/>
          </p:nvSpPr>
          <p:spPr bwMode="auto">
            <a:xfrm>
              <a:off x="2904" y="2897"/>
              <a:ext cx="1766" cy="0"/>
            </a:xfrm>
            <a:prstGeom prst="line">
              <a:avLst/>
            </a:prstGeom>
            <a:noFill/>
            <a:ln w="50800">
              <a:solidFill>
                <a:srgbClr val="00FF00"/>
              </a:solidFill>
              <a:round/>
              <a:headEnd/>
              <a:tailEnd/>
            </a:ln>
            <a:effectLst/>
          </p:spPr>
          <p:txBody>
            <a:bodyPr wrap="none" anchor="ctr"/>
            <a:lstStyle/>
            <a:p>
              <a:endParaRPr lang="en-US"/>
            </a:p>
          </p:txBody>
        </p:sp>
        <p:sp>
          <p:nvSpPr>
            <p:cNvPr id="307329" name="Rectangle 129"/>
            <p:cNvSpPr>
              <a:spLocks noChangeArrowheads="1"/>
            </p:cNvSpPr>
            <p:nvPr/>
          </p:nvSpPr>
          <p:spPr bwMode="auto">
            <a:xfrm>
              <a:off x="2156" y="3284"/>
              <a:ext cx="272" cy="320"/>
            </a:xfrm>
            <a:prstGeom prst="rect">
              <a:avLst/>
            </a:prstGeom>
            <a:noFill/>
            <a:ln w="12700">
              <a:noFill/>
              <a:miter lim="800000"/>
              <a:headEnd/>
              <a:tailEnd/>
            </a:ln>
            <a:effectLst/>
          </p:spPr>
          <p:txBody>
            <a:bodyPr wrap="none" lIns="82724" tIns="40636" rIns="82724" bIns="40636">
              <a:spAutoFit/>
            </a:bodyPr>
            <a:lstStyle/>
            <a:p>
              <a:pPr defTabSz="915004"/>
              <a:r>
                <a:rPr lang="en-US" sz="3000" b="1" dirty="0"/>
                <a:t>X</a:t>
              </a:r>
            </a:p>
          </p:txBody>
        </p:sp>
        <p:sp>
          <p:nvSpPr>
            <p:cNvPr id="307330" name="Line 130"/>
            <p:cNvSpPr>
              <a:spLocks noChangeShapeType="1"/>
            </p:cNvSpPr>
            <p:nvPr/>
          </p:nvSpPr>
          <p:spPr bwMode="auto">
            <a:xfrm flipV="1">
              <a:off x="399" y="2565"/>
              <a:ext cx="1766" cy="761"/>
            </a:xfrm>
            <a:prstGeom prst="line">
              <a:avLst/>
            </a:prstGeom>
            <a:noFill/>
            <a:ln w="50800">
              <a:solidFill>
                <a:srgbClr val="00FFFF"/>
              </a:solidFill>
              <a:round/>
              <a:headEnd/>
              <a:tailEnd/>
            </a:ln>
            <a:effectLst/>
          </p:spPr>
          <p:txBody>
            <a:bodyPr wrap="none" anchor="ctr"/>
            <a:lstStyle/>
            <a:p>
              <a:endParaRPr lang="en-US"/>
            </a:p>
          </p:txBody>
        </p:sp>
        <p:sp>
          <p:nvSpPr>
            <p:cNvPr id="307248" name="Freeform 48"/>
            <p:cNvSpPr>
              <a:spLocks/>
            </p:cNvSpPr>
            <p:nvPr/>
          </p:nvSpPr>
          <p:spPr bwMode="auto">
            <a:xfrm>
              <a:off x="889" y="1569"/>
              <a:ext cx="125" cy="127"/>
            </a:xfrm>
            <a:custGeom>
              <a:avLst/>
              <a:gdLst/>
              <a:ahLst/>
              <a:cxnLst>
                <a:cxn ang="0">
                  <a:pos x="0" y="122"/>
                </a:cxn>
                <a:cxn ang="0">
                  <a:pos x="4" y="93"/>
                </a:cxn>
                <a:cxn ang="0">
                  <a:pos x="15" y="64"/>
                </a:cxn>
                <a:cxn ang="0">
                  <a:pos x="31" y="41"/>
                </a:cxn>
                <a:cxn ang="0">
                  <a:pos x="54" y="22"/>
                </a:cxn>
                <a:cxn ang="0">
                  <a:pos x="80" y="7"/>
                </a:cxn>
                <a:cxn ang="0">
                  <a:pos x="107" y="0"/>
                </a:cxn>
                <a:cxn ang="0">
                  <a:pos x="137" y="0"/>
                </a:cxn>
                <a:cxn ang="0">
                  <a:pos x="165" y="7"/>
                </a:cxn>
                <a:cxn ang="0">
                  <a:pos x="191" y="22"/>
                </a:cxn>
                <a:cxn ang="0">
                  <a:pos x="213" y="41"/>
                </a:cxn>
                <a:cxn ang="0">
                  <a:pos x="229" y="64"/>
                </a:cxn>
                <a:cxn ang="0">
                  <a:pos x="241" y="93"/>
                </a:cxn>
                <a:cxn ang="0">
                  <a:pos x="245" y="122"/>
                </a:cxn>
                <a:cxn ang="0">
                  <a:pos x="241" y="150"/>
                </a:cxn>
                <a:cxn ang="0">
                  <a:pos x="229" y="178"/>
                </a:cxn>
                <a:cxn ang="0">
                  <a:pos x="213" y="202"/>
                </a:cxn>
                <a:cxn ang="0">
                  <a:pos x="191" y="223"/>
                </a:cxn>
                <a:cxn ang="0">
                  <a:pos x="165" y="235"/>
                </a:cxn>
                <a:cxn ang="0">
                  <a:pos x="137" y="243"/>
                </a:cxn>
                <a:cxn ang="0">
                  <a:pos x="107" y="243"/>
                </a:cxn>
                <a:cxn ang="0">
                  <a:pos x="80" y="235"/>
                </a:cxn>
                <a:cxn ang="0">
                  <a:pos x="54" y="223"/>
                </a:cxn>
                <a:cxn ang="0">
                  <a:pos x="31" y="202"/>
                </a:cxn>
                <a:cxn ang="0">
                  <a:pos x="15" y="178"/>
                </a:cxn>
                <a:cxn ang="0">
                  <a:pos x="4" y="150"/>
                </a:cxn>
                <a:cxn ang="0">
                  <a:pos x="0" y="122"/>
                </a:cxn>
              </a:cxnLst>
              <a:rect l="0" t="0" r="r" b="b"/>
              <a:pathLst>
                <a:path w="246" h="244">
                  <a:moveTo>
                    <a:pt x="0" y="122"/>
                  </a:moveTo>
                  <a:lnTo>
                    <a:pt x="4" y="93"/>
                  </a:lnTo>
                  <a:lnTo>
                    <a:pt x="15" y="64"/>
                  </a:lnTo>
                  <a:lnTo>
                    <a:pt x="31" y="41"/>
                  </a:lnTo>
                  <a:lnTo>
                    <a:pt x="54" y="22"/>
                  </a:lnTo>
                  <a:lnTo>
                    <a:pt x="80" y="7"/>
                  </a:lnTo>
                  <a:lnTo>
                    <a:pt x="107" y="0"/>
                  </a:lnTo>
                  <a:lnTo>
                    <a:pt x="137" y="0"/>
                  </a:lnTo>
                  <a:lnTo>
                    <a:pt x="165" y="7"/>
                  </a:lnTo>
                  <a:lnTo>
                    <a:pt x="191" y="22"/>
                  </a:lnTo>
                  <a:lnTo>
                    <a:pt x="213" y="41"/>
                  </a:lnTo>
                  <a:lnTo>
                    <a:pt x="229" y="64"/>
                  </a:lnTo>
                  <a:lnTo>
                    <a:pt x="241" y="93"/>
                  </a:lnTo>
                  <a:lnTo>
                    <a:pt x="245" y="122"/>
                  </a:lnTo>
                  <a:lnTo>
                    <a:pt x="241" y="150"/>
                  </a:lnTo>
                  <a:lnTo>
                    <a:pt x="229" y="178"/>
                  </a:lnTo>
                  <a:lnTo>
                    <a:pt x="213" y="202"/>
                  </a:lnTo>
                  <a:lnTo>
                    <a:pt x="191" y="223"/>
                  </a:lnTo>
                  <a:lnTo>
                    <a:pt x="165" y="235"/>
                  </a:lnTo>
                  <a:lnTo>
                    <a:pt x="137" y="243"/>
                  </a:lnTo>
                  <a:lnTo>
                    <a:pt x="107" y="243"/>
                  </a:lnTo>
                  <a:lnTo>
                    <a:pt x="80" y="235"/>
                  </a:lnTo>
                  <a:lnTo>
                    <a:pt x="54" y="223"/>
                  </a:lnTo>
                  <a:lnTo>
                    <a:pt x="31" y="202"/>
                  </a:lnTo>
                  <a:lnTo>
                    <a:pt x="15" y="178"/>
                  </a:lnTo>
                  <a:lnTo>
                    <a:pt x="4" y="150"/>
                  </a:lnTo>
                  <a:lnTo>
                    <a:pt x="0" y="122"/>
                  </a:lnTo>
                </a:path>
              </a:pathLst>
            </a:custGeom>
            <a:solidFill>
              <a:schemeClr val="tx1"/>
            </a:solidFill>
            <a:ln w="12700" cap="rnd" cmpd="sng">
              <a:noFill/>
              <a:prstDash val="solid"/>
              <a:round/>
              <a:headEnd type="none" w="med" len="med"/>
              <a:tailEnd type="none" w="med" len="med"/>
            </a:ln>
            <a:effectLst/>
          </p:spPr>
          <p:txBody>
            <a:bodyPr/>
            <a:lstStyle/>
            <a:p>
              <a:endParaRPr lang="en-US"/>
            </a:p>
          </p:txBody>
        </p:sp>
        <p:sp>
          <p:nvSpPr>
            <p:cNvPr id="307251" name="Freeform 51"/>
            <p:cNvSpPr>
              <a:spLocks/>
            </p:cNvSpPr>
            <p:nvPr/>
          </p:nvSpPr>
          <p:spPr bwMode="auto">
            <a:xfrm>
              <a:off x="1411" y="1338"/>
              <a:ext cx="123" cy="127"/>
            </a:xfrm>
            <a:custGeom>
              <a:avLst/>
              <a:gdLst/>
              <a:ahLst/>
              <a:cxnLst>
                <a:cxn ang="0">
                  <a:pos x="0" y="120"/>
                </a:cxn>
                <a:cxn ang="0">
                  <a:pos x="3" y="91"/>
                </a:cxn>
                <a:cxn ang="0">
                  <a:pos x="13" y="64"/>
                </a:cxn>
                <a:cxn ang="0">
                  <a:pos x="29" y="41"/>
                </a:cxn>
                <a:cxn ang="0">
                  <a:pos x="52" y="20"/>
                </a:cxn>
                <a:cxn ang="0">
                  <a:pos x="77" y="7"/>
                </a:cxn>
                <a:cxn ang="0">
                  <a:pos x="107" y="0"/>
                </a:cxn>
                <a:cxn ang="0">
                  <a:pos x="135" y="0"/>
                </a:cxn>
                <a:cxn ang="0">
                  <a:pos x="165" y="7"/>
                </a:cxn>
                <a:cxn ang="0">
                  <a:pos x="190" y="20"/>
                </a:cxn>
                <a:cxn ang="0">
                  <a:pos x="213" y="41"/>
                </a:cxn>
                <a:cxn ang="0">
                  <a:pos x="229" y="64"/>
                </a:cxn>
                <a:cxn ang="0">
                  <a:pos x="239" y="91"/>
                </a:cxn>
                <a:cxn ang="0">
                  <a:pos x="242" y="120"/>
                </a:cxn>
                <a:cxn ang="0">
                  <a:pos x="239" y="150"/>
                </a:cxn>
                <a:cxn ang="0">
                  <a:pos x="229" y="178"/>
                </a:cxn>
                <a:cxn ang="0">
                  <a:pos x="213" y="202"/>
                </a:cxn>
                <a:cxn ang="0">
                  <a:pos x="190" y="221"/>
                </a:cxn>
                <a:cxn ang="0">
                  <a:pos x="165" y="233"/>
                </a:cxn>
                <a:cxn ang="0">
                  <a:pos x="135" y="241"/>
                </a:cxn>
                <a:cxn ang="0">
                  <a:pos x="107" y="241"/>
                </a:cxn>
                <a:cxn ang="0">
                  <a:pos x="77" y="233"/>
                </a:cxn>
                <a:cxn ang="0">
                  <a:pos x="52" y="221"/>
                </a:cxn>
                <a:cxn ang="0">
                  <a:pos x="29" y="202"/>
                </a:cxn>
                <a:cxn ang="0">
                  <a:pos x="13" y="178"/>
                </a:cxn>
                <a:cxn ang="0">
                  <a:pos x="3" y="150"/>
                </a:cxn>
                <a:cxn ang="0">
                  <a:pos x="0" y="120"/>
                </a:cxn>
              </a:cxnLst>
              <a:rect l="0" t="0" r="r" b="b"/>
              <a:pathLst>
                <a:path w="243" h="242">
                  <a:moveTo>
                    <a:pt x="0" y="120"/>
                  </a:moveTo>
                  <a:lnTo>
                    <a:pt x="3" y="91"/>
                  </a:lnTo>
                  <a:lnTo>
                    <a:pt x="13" y="64"/>
                  </a:lnTo>
                  <a:lnTo>
                    <a:pt x="29" y="41"/>
                  </a:lnTo>
                  <a:lnTo>
                    <a:pt x="52" y="20"/>
                  </a:lnTo>
                  <a:lnTo>
                    <a:pt x="77" y="7"/>
                  </a:lnTo>
                  <a:lnTo>
                    <a:pt x="107" y="0"/>
                  </a:lnTo>
                  <a:lnTo>
                    <a:pt x="135" y="0"/>
                  </a:lnTo>
                  <a:lnTo>
                    <a:pt x="165" y="7"/>
                  </a:lnTo>
                  <a:lnTo>
                    <a:pt x="190" y="20"/>
                  </a:lnTo>
                  <a:lnTo>
                    <a:pt x="213" y="41"/>
                  </a:lnTo>
                  <a:lnTo>
                    <a:pt x="229" y="64"/>
                  </a:lnTo>
                  <a:lnTo>
                    <a:pt x="239" y="91"/>
                  </a:lnTo>
                  <a:lnTo>
                    <a:pt x="242" y="120"/>
                  </a:lnTo>
                  <a:lnTo>
                    <a:pt x="239" y="150"/>
                  </a:lnTo>
                  <a:lnTo>
                    <a:pt x="229" y="178"/>
                  </a:lnTo>
                  <a:lnTo>
                    <a:pt x="213" y="202"/>
                  </a:lnTo>
                  <a:lnTo>
                    <a:pt x="190" y="221"/>
                  </a:lnTo>
                  <a:lnTo>
                    <a:pt x="165" y="233"/>
                  </a:lnTo>
                  <a:lnTo>
                    <a:pt x="135" y="241"/>
                  </a:lnTo>
                  <a:lnTo>
                    <a:pt x="107" y="241"/>
                  </a:lnTo>
                  <a:lnTo>
                    <a:pt x="77" y="233"/>
                  </a:lnTo>
                  <a:lnTo>
                    <a:pt x="52" y="221"/>
                  </a:lnTo>
                  <a:lnTo>
                    <a:pt x="29" y="202"/>
                  </a:lnTo>
                  <a:lnTo>
                    <a:pt x="13" y="178"/>
                  </a:lnTo>
                  <a:lnTo>
                    <a:pt x="3" y="150"/>
                  </a:lnTo>
                  <a:lnTo>
                    <a:pt x="0" y="120"/>
                  </a:lnTo>
                </a:path>
              </a:pathLst>
            </a:custGeom>
            <a:solidFill>
              <a:schemeClr val="tx1"/>
            </a:solidFill>
            <a:ln w="12700" cap="rnd" cmpd="sng">
              <a:noFill/>
              <a:prstDash val="solid"/>
              <a:round/>
              <a:headEnd type="none" w="med" len="med"/>
              <a:tailEnd type="none" w="med" len="med"/>
            </a:ln>
            <a:effectLst/>
          </p:spPr>
          <p:txBody>
            <a:bodyPr/>
            <a:lstStyle/>
            <a:p>
              <a:endParaRPr lang="en-US"/>
            </a:p>
          </p:txBody>
        </p:sp>
        <p:sp>
          <p:nvSpPr>
            <p:cNvPr id="307254" name="Freeform 54"/>
            <p:cNvSpPr>
              <a:spLocks/>
            </p:cNvSpPr>
            <p:nvPr/>
          </p:nvSpPr>
          <p:spPr bwMode="auto">
            <a:xfrm>
              <a:off x="1866" y="1157"/>
              <a:ext cx="123" cy="127"/>
            </a:xfrm>
            <a:custGeom>
              <a:avLst/>
              <a:gdLst/>
              <a:ahLst/>
              <a:cxnLst>
                <a:cxn ang="0">
                  <a:pos x="0" y="121"/>
                </a:cxn>
                <a:cxn ang="0">
                  <a:pos x="4" y="91"/>
                </a:cxn>
                <a:cxn ang="0">
                  <a:pos x="15" y="65"/>
                </a:cxn>
                <a:cxn ang="0">
                  <a:pos x="31" y="41"/>
                </a:cxn>
                <a:cxn ang="0">
                  <a:pos x="52" y="20"/>
                </a:cxn>
                <a:cxn ang="0">
                  <a:pos x="78" y="8"/>
                </a:cxn>
                <a:cxn ang="0">
                  <a:pos x="107" y="0"/>
                </a:cxn>
                <a:cxn ang="0">
                  <a:pos x="137" y="0"/>
                </a:cxn>
                <a:cxn ang="0">
                  <a:pos x="165" y="8"/>
                </a:cxn>
                <a:cxn ang="0">
                  <a:pos x="190" y="20"/>
                </a:cxn>
                <a:cxn ang="0">
                  <a:pos x="213" y="41"/>
                </a:cxn>
                <a:cxn ang="0">
                  <a:pos x="229" y="65"/>
                </a:cxn>
                <a:cxn ang="0">
                  <a:pos x="239" y="91"/>
                </a:cxn>
                <a:cxn ang="0">
                  <a:pos x="243" y="121"/>
                </a:cxn>
                <a:cxn ang="0">
                  <a:pos x="239" y="150"/>
                </a:cxn>
                <a:cxn ang="0">
                  <a:pos x="229" y="179"/>
                </a:cxn>
                <a:cxn ang="0">
                  <a:pos x="213" y="202"/>
                </a:cxn>
                <a:cxn ang="0">
                  <a:pos x="190" y="221"/>
                </a:cxn>
                <a:cxn ang="0">
                  <a:pos x="165" y="234"/>
                </a:cxn>
                <a:cxn ang="0">
                  <a:pos x="137" y="241"/>
                </a:cxn>
                <a:cxn ang="0">
                  <a:pos x="107" y="241"/>
                </a:cxn>
                <a:cxn ang="0">
                  <a:pos x="78" y="234"/>
                </a:cxn>
                <a:cxn ang="0">
                  <a:pos x="52" y="221"/>
                </a:cxn>
                <a:cxn ang="0">
                  <a:pos x="31" y="202"/>
                </a:cxn>
                <a:cxn ang="0">
                  <a:pos x="15" y="179"/>
                </a:cxn>
                <a:cxn ang="0">
                  <a:pos x="4" y="150"/>
                </a:cxn>
                <a:cxn ang="0">
                  <a:pos x="0" y="121"/>
                </a:cxn>
              </a:cxnLst>
              <a:rect l="0" t="0" r="r" b="b"/>
              <a:pathLst>
                <a:path w="244" h="242">
                  <a:moveTo>
                    <a:pt x="0" y="121"/>
                  </a:moveTo>
                  <a:lnTo>
                    <a:pt x="4" y="91"/>
                  </a:lnTo>
                  <a:lnTo>
                    <a:pt x="15" y="65"/>
                  </a:lnTo>
                  <a:lnTo>
                    <a:pt x="31" y="41"/>
                  </a:lnTo>
                  <a:lnTo>
                    <a:pt x="52" y="20"/>
                  </a:lnTo>
                  <a:lnTo>
                    <a:pt x="78" y="8"/>
                  </a:lnTo>
                  <a:lnTo>
                    <a:pt x="107" y="0"/>
                  </a:lnTo>
                  <a:lnTo>
                    <a:pt x="137" y="0"/>
                  </a:lnTo>
                  <a:lnTo>
                    <a:pt x="165" y="8"/>
                  </a:lnTo>
                  <a:lnTo>
                    <a:pt x="190" y="20"/>
                  </a:lnTo>
                  <a:lnTo>
                    <a:pt x="213" y="41"/>
                  </a:lnTo>
                  <a:lnTo>
                    <a:pt x="229" y="65"/>
                  </a:lnTo>
                  <a:lnTo>
                    <a:pt x="239" y="91"/>
                  </a:lnTo>
                  <a:lnTo>
                    <a:pt x="243" y="121"/>
                  </a:lnTo>
                  <a:lnTo>
                    <a:pt x="239" y="150"/>
                  </a:lnTo>
                  <a:lnTo>
                    <a:pt x="229" y="179"/>
                  </a:lnTo>
                  <a:lnTo>
                    <a:pt x="213" y="202"/>
                  </a:lnTo>
                  <a:lnTo>
                    <a:pt x="190" y="221"/>
                  </a:lnTo>
                  <a:lnTo>
                    <a:pt x="165" y="234"/>
                  </a:lnTo>
                  <a:lnTo>
                    <a:pt x="137" y="241"/>
                  </a:lnTo>
                  <a:lnTo>
                    <a:pt x="107" y="241"/>
                  </a:lnTo>
                  <a:lnTo>
                    <a:pt x="78" y="234"/>
                  </a:lnTo>
                  <a:lnTo>
                    <a:pt x="52" y="221"/>
                  </a:lnTo>
                  <a:lnTo>
                    <a:pt x="31" y="202"/>
                  </a:lnTo>
                  <a:lnTo>
                    <a:pt x="15" y="179"/>
                  </a:lnTo>
                  <a:lnTo>
                    <a:pt x="4" y="150"/>
                  </a:lnTo>
                  <a:lnTo>
                    <a:pt x="0" y="121"/>
                  </a:lnTo>
                </a:path>
              </a:pathLst>
            </a:custGeom>
            <a:solidFill>
              <a:schemeClr val="tx1"/>
            </a:solidFill>
            <a:ln w="12700" cap="rnd" cmpd="sng">
              <a:noFill/>
              <a:prstDash val="solid"/>
              <a:round/>
              <a:headEnd type="none" w="med" len="med"/>
              <a:tailEnd type="none" w="med" len="med"/>
            </a:ln>
            <a:effectLst/>
          </p:spPr>
          <p:txBody>
            <a:bodyPr/>
            <a:lstStyle/>
            <a:p>
              <a:endParaRPr lang="en-US"/>
            </a:p>
          </p:txBody>
        </p:sp>
        <p:sp>
          <p:nvSpPr>
            <p:cNvPr id="307284" name="Freeform 84"/>
            <p:cNvSpPr>
              <a:spLocks/>
            </p:cNvSpPr>
            <p:nvPr/>
          </p:nvSpPr>
          <p:spPr bwMode="auto">
            <a:xfrm>
              <a:off x="3074" y="1264"/>
              <a:ext cx="123" cy="127"/>
            </a:xfrm>
            <a:custGeom>
              <a:avLst/>
              <a:gdLst/>
              <a:ahLst/>
              <a:cxnLst>
                <a:cxn ang="0">
                  <a:pos x="0" y="120"/>
                </a:cxn>
                <a:cxn ang="0">
                  <a:pos x="4" y="93"/>
                </a:cxn>
                <a:cxn ang="0">
                  <a:pos x="13" y="64"/>
                </a:cxn>
                <a:cxn ang="0">
                  <a:pos x="29" y="40"/>
                </a:cxn>
                <a:cxn ang="0">
                  <a:pos x="52" y="20"/>
                </a:cxn>
                <a:cxn ang="0">
                  <a:pos x="78" y="7"/>
                </a:cxn>
                <a:cxn ang="0">
                  <a:pos x="107" y="0"/>
                </a:cxn>
                <a:cxn ang="0">
                  <a:pos x="136" y="0"/>
                </a:cxn>
                <a:cxn ang="0">
                  <a:pos x="165" y="7"/>
                </a:cxn>
                <a:cxn ang="0">
                  <a:pos x="191" y="20"/>
                </a:cxn>
                <a:cxn ang="0">
                  <a:pos x="213" y="40"/>
                </a:cxn>
                <a:cxn ang="0">
                  <a:pos x="230" y="64"/>
                </a:cxn>
                <a:cxn ang="0">
                  <a:pos x="239" y="93"/>
                </a:cxn>
                <a:cxn ang="0">
                  <a:pos x="243" y="120"/>
                </a:cxn>
                <a:cxn ang="0">
                  <a:pos x="239" y="150"/>
                </a:cxn>
                <a:cxn ang="0">
                  <a:pos x="230" y="178"/>
                </a:cxn>
                <a:cxn ang="0">
                  <a:pos x="213" y="202"/>
                </a:cxn>
                <a:cxn ang="0">
                  <a:pos x="191" y="221"/>
                </a:cxn>
                <a:cxn ang="0">
                  <a:pos x="165" y="235"/>
                </a:cxn>
                <a:cxn ang="0">
                  <a:pos x="136" y="241"/>
                </a:cxn>
                <a:cxn ang="0">
                  <a:pos x="107" y="241"/>
                </a:cxn>
                <a:cxn ang="0">
                  <a:pos x="78" y="235"/>
                </a:cxn>
                <a:cxn ang="0">
                  <a:pos x="52" y="221"/>
                </a:cxn>
                <a:cxn ang="0">
                  <a:pos x="29" y="202"/>
                </a:cxn>
                <a:cxn ang="0">
                  <a:pos x="13" y="178"/>
                </a:cxn>
                <a:cxn ang="0">
                  <a:pos x="4" y="150"/>
                </a:cxn>
                <a:cxn ang="0">
                  <a:pos x="0" y="120"/>
                </a:cxn>
              </a:cxnLst>
              <a:rect l="0" t="0" r="r" b="b"/>
              <a:pathLst>
                <a:path w="244" h="242">
                  <a:moveTo>
                    <a:pt x="0" y="120"/>
                  </a:moveTo>
                  <a:lnTo>
                    <a:pt x="4" y="93"/>
                  </a:lnTo>
                  <a:lnTo>
                    <a:pt x="13" y="64"/>
                  </a:lnTo>
                  <a:lnTo>
                    <a:pt x="29" y="40"/>
                  </a:lnTo>
                  <a:lnTo>
                    <a:pt x="52" y="20"/>
                  </a:lnTo>
                  <a:lnTo>
                    <a:pt x="78" y="7"/>
                  </a:lnTo>
                  <a:lnTo>
                    <a:pt x="107" y="0"/>
                  </a:lnTo>
                  <a:lnTo>
                    <a:pt x="136" y="0"/>
                  </a:lnTo>
                  <a:lnTo>
                    <a:pt x="165" y="7"/>
                  </a:lnTo>
                  <a:lnTo>
                    <a:pt x="191" y="20"/>
                  </a:lnTo>
                  <a:lnTo>
                    <a:pt x="213" y="40"/>
                  </a:lnTo>
                  <a:lnTo>
                    <a:pt x="230" y="64"/>
                  </a:lnTo>
                  <a:lnTo>
                    <a:pt x="239" y="93"/>
                  </a:lnTo>
                  <a:lnTo>
                    <a:pt x="243" y="120"/>
                  </a:lnTo>
                  <a:lnTo>
                    <a:pt x="239" y="150"/>
                  </a:lnTo>
                  <a:lnTo>
                    <a:pt x="230" y="178"/>
                  </a:lnTo>
                  <a:lnTo>
                    <a:pt x="213" y="202"/>
                  </a:lnTo>
                  <a:lnTo>
                    <a:pt x="191" y="221"/>
                  </a:lnTo>
                  <a:lnTo>
                    <a:pt x="165" y="235"/>
                  </a:lnTo>
                  <a:lnTo>
                    <a:pt x="136" y="241"/>
                  </a:lnTo>
                  <a:lnTo>
                    <a:pt x="107" y="241"/>
                  </a:lnTo>
                  <a:lnTo>
                    <a:pt x="78" y="235"/>
                  </a:lnTo>
                  <a:lnTo>
                    <a:pt x="52" y="221"/>
                  </a:lnTo>
                  <a:lnTo>
                    <a:pt x="29" y="202"/>
                  </a:lnTo>
                  <a:lnTo>
                    <a:pt x="13" y="178"/>
                  </a:lnTo>
                  <a:lnTo>
                    <a:pt x="4" y="150"/>
                  </a:lnTo>
                  <a:lnTo>
                    <a:pt x="0" y="120"/>
                  </a:lnTo>
                </a:path>
              </a:pathLst>
            </a:custGeom>
            <a:solidFill>
              <a:schemeClr val="tx1"/>
            </a:solidFill>
            <a:ln w="12700" cap="rnd" cmpd="sng">
              <a:noFill/>
              <a:prstDash val="solid"/>
              <a:round/>
              <a:headEnd type="none" w="med" len="med"/>
              <a:tailEnd type="none" w="med" len="med"/>
            </a:ln>
            <a:effectLst/>
          </p:spPr>
          <p:txBody>
            <a:bodyPr/>
            <a:lstStyle/>
            <a:p>
              <a:endParaRPr lang="en-US"/>
            </a:p>
          </p:txBody>
        </p:sp>
        <p:sp>
          <p:nvSpPr>
            <p:cNvPr id="307287" name="Freeform 87"/>
            <p:cNvSpPr>
              <a:spLocks/>
            </p:cNvSpPr>
            <p:nvPr/>
          </p:nvSpPr>
          <p:spPr bwMode="auto">
            <a:xfrm>
              <a:off x="3892" y="1530"/>
              <a:ext cx="122" cy="127"/>
            </a:xfrm>
            <a:custGeom>
              <a:avLst/>
              <a:gdLst/>
              <a:ahLst/>
              <a:cxnLst>
                <a:cxn ang="0">
                  <a:pos x="0" y="121"/>
                </a:cxn>
                <a:cxn ang="0">
                  <a:pos x="3" y="93"/>
                </a:cxn>
                <a:cxn ang="0">
                  <a:pos x="13" y="65"/>
                </a:cxn>
                <a:cxn ang="0">
                  <a:pos x="29" y="41"/>
                </a:cxn>
                <a:cxn ang="0">
                  <a:pos x="52" y="20"/>
                </a:cxn>
                <a:cxn ang="0">
                  <a:pos x="77" y="8"/>
                </a:cxn>
                <a:cxn ang="0">
                  <a:pos x="107" y="0"/>
                </a:cxn>
                <a:cxn ang="0">
                  <a:pos x="135" y="0"/>
                </a:cxn>
                <a:cxn ang="0">
                  <a:pos x="165" y="8"/>
                </a:cxn>
                <a:cxn ang="0">
                  <a:pos x="190" y="20"/>
                </a:cxn>
                <a:cxn ang="0">
                  <a:pos x="213" y="41"/>
                </a:cxn>
                <a:cxn ang="0">
                  <a:pos x="229" y="65"/>
                </a:cxn>
                <a:cxn ang="0">
                  <a:pos x="239" y="93"/>
                </a:cxn>
                <a:cxn ang="0">
                  <a:pos x="242" y="121"/>
                </a:cxn>
                <a:cxn ang="0">
                  <a:pos x="239" y="150"/>
                </a:cxn>
                <a:cxn ang="0">
                  <a:pos x="229" y="179"/>
                </a:cxn>
                <a:cxn ang="0">
                  <a:pos x="213" y="202"/>
                </a:cxn>
                <a:cxn ang="0">
                  <a:pos x="190" y="221"/>
                </a:cxn>
                <a:cxn ang="0">
                  <a:pos x="165" y="236"/>
                </a:cxn>
                <a:cxn ang="0">
                  <a:pos x="135" y="241"/>
                </a:cxn>
                <a:cxn ang="0">
                  <a:pos x="107" y="241"/>
                </a:cxn>
                <a:cxn ang="0">
                  <a:pos x="77" y="236"/>
                </a:cxn>
                <a:cxn ang="0">
                  <a:pos x="52" y="221"/>
                </a:cxn>
                <a:cxn ang="0">
                  <a:pos x="29" y="202"/>
                </a:cxn>
                <a:cxn ang="0">
                  <a:pos x="13" y="179"/>
                </a:cxn>
                <a:cxn ang="0">
                  <a:pos x="3" y="150"/>
                </a:cxn>
                <a:cxn ang="0">
                  <a:pos x="0" y="121"/>
                </a:cxn>
              </a:cxnLst>
              <a:rect l="0" t="0" r="r" b="b"/>
              <a:pathLst>
                <a:path w="243" h="242">
                  <a:moveTo>
                    <a:pt x="0" y="121"/>
                  </a:moveTo>
                  <a:lnTo>
                    <a:pt x="3" y="93"/>
                  </a:lnTo>
                  <a:lnTo>
                    <a:pt x="13" y="65"/>
                  </a:lnTo>
                  <a:lnTo>
                    <a:pt x="29" y="41"/>
                  </a:lnTo>
                  <a:lnTo>
                    <a:pt x="52" y="20"/>
                  </a:lnTo>
                  <a:lnTo>
                    <a:pt x="77" y="8"/>
                  </a:lnTo>
                  <a:lnTo>
                    <a:pt x="107" y="0"/>
                  </a:lnTo>
                  <a:lnTo>
                    <a:pt x="135" y="0"/>
                  </a:lnTo>
                  <a:lnTo>
                    <a:pt x="165" y="8"/>
                  </a:lnTo>
                  <a:lnTo>
                    <a:pt x="190" y="20"/>
                  </a:lnTo>
                  <a:lnTo>
                    <a:pt x="213" y="41"/>
                  </a:lnTo>
                  <a:lnTo>
                    <a:pt x="229" y="65"/>
                  </a:lnTo>
                  <a:lnTo>
                    <a:pt x="239" y="93"/>
                  </a:lnTo>
                  <a:lnTo>
                    <a:pt x="242" y="121"/>
                  </a:lnTo>
                  <a:lnTo>
                    <a:pt x="239" y="150"/>
                  </a:lnTo>
                  <a:lnTo>
                    <a:pt x="229" y="179"/>
                  </a:lnTo>
                  <a:lnTo>
                    <a:pt x="213" y="202"/>
                  </a:lnTo>
                  <a:lnTo>
                    <a:pt x="190" y="221"/>
                  </a:lnTo>
                  <a:lnTo>
                    <a:pt x="165" y="236"/>
                  </a:lnTo>
                  <a:lnTo>
                    <a:pt x="135" y="241"/>
                  </a:lnTo>
                  <a:lnTo>
                    <a:pt x="107" y="241"/>
                  </a:lnTo>
                  <a:lnTo>
                    <a:pt x="77" y="236"/>
                  </a:lnTo>
                  <a:lnTo>
                    <a:pt x="52" y="221"/>
                  </a:lnTo>
                  <a:lnTo>
                    <a:pt x="29" y="202"/>
                  </a:lnTo>
                  <a:lnTo>
                    <a:pt x="13" y="179"/>
                  </a:lnTo>
                  <a:lnTo>
                    <a:pt x="3" y="150"/>
                  </a:lnTo>
                  <a:lnTo>
                    <a:pt x="0" y="121"/>
                  </a:lnTo>
                </a:path>
              </a:pathLst>
            </a:custGeom>
            <a:solidFill>
              <a:schemeClr val="tx1"/>
            </a:solidFill>
            <a:ln w="12700" cap="rnd" cmpd="sng">
              <a:noFill/>
              <a:prstDash val="solid"/>
              <a:round/>
              <a:headEnd type="none" w="med" len="med"/>
              <a:tailEnd type="none" w="med" len="med"/>
            </a:ln>
            <a:effectLst/>
          </p:spPr>
          <p:txBody>
            <a:bodyPr/>
            <a:lstStyle/>
            <a:p>
              <a:endParaRPr lang="en-US"/>
            </a:p>
          </p:txBody>
        </p:sp>
        <p:sp>
          <p:nvSpPr>
            <p:cNvPr id="307290" name="Freeform 90"/>
            <p:cNvSpPr>
              <a:spLocks/>
            </p:cNvSpPr>
            <p:nvPr/>
          </p:nvSpPr>
          <p:spPr bwMode="auto">
            <a:xfrm>
              <a:off x="4243" y="1658"/>
              <a:ext cx="123" cy="127"/>
            </a:xfrm>
            <a:custGeom>
              <a:avLst/>
              <a:gdLst/>
              <a:ahLst/>
              <a:cxnLst>
                <a:cxn ang="0">
                  <a:pos x="0" y="122"/>
                </a:cxn>
                <a:cxn ang="0">
                  <a:pos x="4" y="93"/>
                </a:cxn>
                <a:cxn ang="0">
                  <a:pos x="15" y="64"/>
                </a:cxn>
                <a:cxn ang="0">
                  <a:pos x="31" y="40"/>
                </a:cxn>
                <a:cxn ang="0">
                  <a:pos x="52" y="21"/>
                </a:cxn>
                <a:cxn ang="0">
                  <a:pos x="78" y="7"/>
                </a:cxn>
                <a:cxn ang="0">
                  <a:pos x="107" y="0"/>
                </a:cxn>
                <a:cxn ang="0">
                  <a:pos x="137" y="0"/>
                </a:cxn>
                <a:cxn ang="0">
                  <a:pos x="165" y="7"/>
                </a:cxn>
                <a:cxn ang="0">
                  <a:pos x="190" y="21"/>
                </a:cxn>
                <a:cxn ang="0">
                  <a:pos x="213" y="40"/>
                </a:cxn>
                <a:cxn ang="0">
                  <a:pos x="229" y="64"/>
                </a:cxn>
                <a:cxn ang="0">
                  <a:pos x="239" y="93"/>
                </a:cxn>
                <a:cxn ang="0">
                  <a:pos x="243" y="122"/>
                </a:cxn>
                <a:cxn ang="0">
                  <a:pos x="239" y="150"/>
                </a:cxn>
                <a:cxn ang="0">
                  <a:pos x="229" y="178"/>
                </a:cxn>
                <a:cxn ang="0">
                  <a:pos x="213" y="202"/>
                </a:cxn>
                <a:cxn ang="0">
                  <a:pos x="190" y="223"/>
                </a:cxn>
                <a:cxn ang="0">
                  <a:pos x="165" y="235"/>
                </a:cxn>
                <a:cxn ang="0">
                  <a:pos x="137" y="243"/>
                </a:cxn>
                <a:cxn ang="0">
                  <a:pos x="107" y="243"/>
                </a:cxn>
                <a:cxn ang="0">
                  <a:pos x="78" y="235"/>
                </a:cxn>
                <a:cxn ang="0">
                  <a:pos x="52" y="223"/>
                </a:cxn>
                <a:cxn ang="0">
                  <a:pos x="31" y="202"/>
                </a:cxn>
                <a:cxn ang="0">
                  <a:pos x="15" y="178"/>
                </a:cxn>
                <a:cxn ang="0">
                  <a:pos x="4" y="150"/>
                </a:cxn>
                <a:cxn ang="0">
                  <a:pos x="0" y="122"/>
                </a:cxn>
              </a:cxnLst>
              <a:rect l="0" t="0" r="r" b="b"/>
              <a:pathLst>
                <a:path w="244" h="244">
                  <a:moveTo>
                    <a:pt x="0" y="122"/>
                  </a:moveTo>
                  <a:lnTo>
                    <a:pt x="4" y="93"/>
                  </a:lnTo>
                  <a:lnTo>
                    <a:pt x="15" y="64"/>
                  </a:lnTo>
                  <a:lnTo>
                    <a:pt x="31" y="40"/>
                  </a:lnTo>
                  <a:lnTo>
                    <a:pt x="52" y="21"/>
                  </a:lnTo>
                  <a:lnTo>
                    <a:pt x="78" y="7"/>
                  </a:lnTo>
                  <a:lnTo>
                    <a:pt x="107" y="0"/>
                  </a:lnTo>
                  <a:lnTo>
                    <a:pt x="137" y="0"/>
                  </a:lnTo>
                  <a:lnTo>
                    <a:pt x="165" y="7"/>
                  </a:lnTo>
                  <a:lnTo>
                    <a:pt x="190" y="21"/>
                  </a:lnTo>
                  <a:lnTo>
                    <a:pt x="213" y="40"/>
                  </a:lnTo>
                  <a:lnTo>
                    <a:pt x="229" y="64"/>
                  </a:lnTo>
                  <a:lnTo>
                    <a:pt x="239" y="93"/>
                  </a:lnTo>
                  <a:lnTo>
                    <a:pt x="243" y="122"/>
                  </a:lnTo>
                  <a:lnTo>
                    <a:pt x="239" y="150"/>
                  </a:lnTo>
                  <a:lnTo>
                    <a:pt x="229" y="178"/>
                  </a:lnTo>
                  <a:lnTo>
                    <a:pt x="213" y="202"/>
                  </a:lnTo>
                  <a:lnTo>
                    <a:pt x="190" y="223"/>
                  </a:lnTo>
                  <a:lnTo>
                    <a:pt x="165" y="235"/>
                  </a:lnTo>
                  <a:lnTo>
                    <a:pt x="137" y="243"/>
                  </a:lnTo>
                  <a:lnTo>
                    <a:pt x="107" y="243"/>
                  </a:lnTo>
                  <a:lnTo>
                    <a:pt x="78" y="235"/>
                  </a:lnTo>
                  <a:lnTo>
                    <a:pt x="52" y="223"/>
                  </a:lnTo>
                  <a:lnTo>
                    <a:pt x="31" y="202"/>
                  </a:lnTo>
                  <a:lnTo>
                    <a:pt x="15" y="178"/>
                  </a:lnTo>
                  <a:lnTo>
                    <a:pt x="4" y="150"/>
                  </a:lnTo>
                  <a:lnTo>
                    <a:pt x="0" y="122"/>
                  </a:lnTo>
                </a:path>
              </a:pathLst>
            </a:custGeom>
            <a:solidFill>
              <a:schemeClr val="tx1"/>
            </a:solidFill>
            <a:ln w="12700" cap="rnd" cmpd="sng">
              <a:noFill/>
              <a:prstDash val="solid"/>
              <a:round/>
              <a:headEnd type="none" w="med" len="med"/>
              <a:tailEnd type="none" w="med" len="med"/>
            </a:ln>
            <a:effectLst/>
          </p:spPr>
          <p:txBody>
            <a:bodyPr/>
            <a:lstStyle/>
            <a:p>
              <a:endParaRPr lang="en-US"/>
            </a:p>
          </p:txBody>
        </p:sp>
        <p:sp>
          <p:nvSpPr>
            <p:cNvPr id="307320" name="Freeform 120"/>
            <p:cNvSpPr>
              <a:spLocks/>
            </p:cNvSpPr>
            <p:nvPr/>
          </p:nvSpPr>
          <p:spPr bwMode="auto">
            <a:xfrm>
              <a:off x="3105" y="3047"/>
              <a:ext cx="124" cy="127"/>
            </a:xfrm>
            <a:custGeom>
              <a:avLst/>
              <a:gdLst/>
              <a:ahLst/>
              <a:cxnLst>
                <a:cxn ang="0">
                  <a:pos x="0" y="121"/>
                </a:cxn>
                <a:cxn ang="0">
                  <a:pos x="4" y="92"/>
                </a:cxn>
                <a:cxn ang="0">
                  <a:pos x="15" y="63"/>
                </a:cxn>
                <a:cxn ang="0">
                  <a:pos x="31" y="39"/>
                </a:cxn>
                <a:cxn ang="0">
                  <a:pos x="54" y="20"/>
                </a:cxn>
                <a:cxn ang="0">
                  <a:pos x="80" y="6"/>
                </a:cxn>
                <a:cxn ang="0">
                  <a:pos x="107" y="0"/>
                </a:cxn>
                <a:cxn ang="0">
                  <a:pos x="138" y="0"/>
                </a:cxn>
                <a:cxn ang="0">
                  <a:pos x="165" y="6"/>
                </a:cxn>
                <a:cxn ang="0">
                  <a:pos x="191" y="20"/>
                </a:cxn>
                <a:cxn ang="0">
                  <a:pos x="213" y="39"/>
                </a:cxn>
                <a:cxn ang="0">
                  <a:pos x="230" y="63"/>
                </a:cxn>
                <a:cxn ang="0">
                  <a:pos x="241" y="92"/>
                </a:cxn>
                <a:cxn ang="0">
                  <a:pos x="245" y="121"/>
                </a:cxn>
                <a:cxn ang="0">
                  <a:pos x="241" y="148"/>
                </a:cxn>
                <a:cxn ang="0">
                  <a:pos x="230" y="177"/>
                </a:cxn>
                <a:cxn ang="0">
                  <a:pos x="213" y="201"/>
                </a:cxn>
                <a:cxn ang="0">
                  <a:pos x="191" y="222"/>
                </a:cxn>
                <a:cxn ang="0">
                  <a:pos x="165" y="234"/>
                </a:cxn>
                <a:cxn ang="0">
                  <a:pos x="138" y="242"/>
                </a:cxn>
                <a:cxn ang="0">
                  <a:pos x="107" y="242"/>
                </a:cxn>
                <a:cxn ang="0">
                  <a:pos x="80" y="234"/>
                </a:cxn>
                <a:cxn ang="0">
                  <a:pos x="54" y="222"/>
                </a:cxn>
                <a:cxn ang="0">
                  <a:pos x="31" y="201"/>
                </a:cxn>
                <a:cxn ang="0">
                  <a:pos x="15" y="177"/>
                </a:cxn>
                <a:cxn ang="0">
                  <a:pos x="4" y="148"/>
                </a:cxn>
                <a:cxn ang="0">
                  <a:pos x="0" y="121"/>
                </a:cxn>
              </a:cxnLst>
              <a:rect l="0" t="0" r="r" b="b"/>
              <a:pathLst>
                <a:path w="246" h="243">
                  <a:moveTo>
                    <a:pt x="0" y="121"/>
                  </a:moveTo>
                  <a:lnTo>
                    <a:pt x="4" y="92"/>
                  </a:lnTo>
                  <a:lnTo>
                    <a:pt x="15" y="63"/>
                  </a:lnTo>
                  <a:lnTo>
                    <a:pt x="31" y="39"/>
                  </a:lnTo>
                  <a:lnTo>
                    <a:pt x="54" y="20"/>
                  </a:lnTo>
                  <a:lnTo>
                    <a:pt x="80" y="6"/>
                  </a:lnTo>
                  <a:lnTo>
                    <a:pt x="107" y="0"/>
                  </a:lnTo>
                  <a:lnTo>
                    <a:pt x="138" y="0"/>
                  </a:lnTo>
                  <a:lnTo>
                    <a:pt x="165" y="6"/>
                  </a:lnTo>
                  <a:lnTo>
                    <a:pt x="191" y="20"/>
                  </a:lnTo>
                  <a:lnTo>
                    <a:pt x="213" y="39"/>
                  </a:lnTo>
                  <a:lnTo>
                    <a:pt x="230" y="63"/>
                  </a:lnTo>
                  <a:lnTo>
                    <a:pt x="241" y="92"/>
                  </a:lnTo>
                  <a:lnTo>
                    <a:pt x="245" y="121"/>
                  </a:lnTo>
                  <a:lnTo>
                    <a:pt x="241" y="148"/>
                  </a:lnTo>
                  <a:lnTo>
                    <a:pt x="230" y="177"/>
                  </a:lnTo>
                  <a:lnTo>
                    <a:pt x="213" y="201"/>
                  </a:lnTo>
                  <a:lnTo>
                    <a:pt x="191" y="222"/>
                  </a:lnTo>
                  <a:lnTo>
                    <a:pt x="165" y="234"/>
                  </a:lnTo>
                  <a:lnTo>
                    <a:pt x="138" y="242"/>
                  </a:lnTo>
                  <a:lnTo>
                    <a:pt x="107" y="242"/>
                  </a:lnTo>
                  <a:lnTo>
                    <a:pt x="80" y="234"/>
                  </a:lnTo>
                  <a:lnTo>
                    <a:pt x="54" y="222"/>
                  </a:lnTo>
                  <a:lnTo>
                    <a:pt x="31" y="201"/>
                  </a:lnTo>
                  <a:lnTo>
                    <a:pt x="15" y="177"/>
                  </a:lnTo>
                  <a:lnTo>
                    <a:pt x="4" y="148"/>
                  </a:lnTo>
                  <a:lnTo>
                    <a:pt x="0" y="121"/>
                  </a:lnTo>
                </a:path>
              </a:pathLst>
            </a:custGeom>
            <a:solidFill>
              <a:schemeClr val="tx1"/>
            </a:solidFill>
            <a:ln w="12700" cap="rnd" cmpd="sng">
              <a:noFill/>
              <a:prstDash val="solid"/>
              <a:round/>
              <a:headEnd type="none" w="med" len="med"/>
              <a:tailEnd type="none" w="med" len="med"/>
            </a:ln>
            <a:effectLst/>
          </p:spPr>
          <p:txBody>
            <a:bodyPr/>
            <a:lstStyle/>
            <a:p>
              <a:endParaRPr lang="en-US"/>
            </a:p>
          </p:txBody>
        </p:sp>
        <p:sp>
          <p:nvSpPr>
            <p:cNvPr id="307323" name="Freeform 123"/>
            <p:cNvSpPr>
              <a:spLocks/>
            </p:cNvSpPr>
            <p:nvPr/>
          </p:nvSpPr>
          <p:spPr bwMode="auto">
            <a:xfrm>
              <a:off x="3393" y="2425"/>
              <a:ext cx="124" cy="127"/>
            </a:xfrm>
            <a:custGeom>
              <a:avLst/>
              <a:gdLst/>
              <a:ahLst/>
              <a:cxnLst>
                <a:cxn ang="0">
                  <a:pos x="0" y="122"/>
                </a:cxn>
                <a:cxn ang="0">
                  <a:pos x="4" y="93"/>
                </a:cxn>
                <a:cxn ang="0">
                  <a:pos x="15" y="64"/>
                </a:cxn>
                <a:cxn ang="0">
                  <a:pos x="31" y="41"/>
                </a:cxn>
                <a:cxn ang="0">
                  <a:pos x="54" y="21"/>
                </a:cxn>
                <a:cxn ang="0">
                  <a:pos x="80" y="7"/>
                </a:cxn>
                <a:cxn ang="0">
                  <a:pos x="107" y="0"/>
                </a:cxn>
                <a:cxn ang="0">
                  <a:pos x="138" y="0"/>
                </a:cxn>
                <a:cxn ang="0">
                  <a:pos x="165" y="7"/>
                </a:cxn>
                <a:cxn ang="0">
                  <a:pos x="191" y="21"/>
                </a:cxn>
                <a:cxn ang="0">
                  <a:pos x="213" y="41"/>
                </a:cxn>
                <a:cxn ang="0">
                  <a:pos x="230" y="64"/>
                </a:cxn>
                <a:cxn ang="0">
                  <a:pos x="241" y="93"/>
                </a:cxn>
                <a:cxn ang="0">
                  <a:pos x="245" y="122"/>
                </a:cxn>
                <a:cxn ang="0">
                  <a:pos x="241" y="150"/>
                </a:cxn>
                <a:cxn ang="0">
                  <a:pos x="230" y="178"/>
                </a:cxn>
                <a:cxn ang="0">
                  <a:pos x="213" y="202"/>
                </a:cxn>
                <a:cxn ang="0">
                  <a:pos x="191" y="223"/>
                </a:cxn>
                <a:cxn ang="0">
                  <a:pos x="165" y="235"/>
                </a:cxn>
                <a:cxn ang="0">
                  <a:pos x="138" y="243"/>
                </a:cxn>
                <a:cxn ang="0">
                  <a:pos x="107" y="243"/>
                </a:cxn>
                <a:cxn ang="0">
                  <a:pos x="80" y="235"/>
                </a:cxn>
                <a:cxn ang="0">
                  <a:pos x="54" y="223"/>
                </a:cxn>
                <a:cxn ang="0">
                  <a:pos x="31" y="202"/>
                </a:cxn>
                <a:cxn ang="0">
                  <a:pos x="15" y="178"/>
                </a:cxn>
                <a:cxn ang="0">
                  <a:pos x="4" y="150"/>
                </a:cxn>
                <a:cxn ang="0">
                  <a:pos x="0" y="122"/>
                </a:cxn>
              </a:cxnLst>
              <a:rect l="0" t="0" r="r" b="b"/>
              <a:pathLst>
                <a:path w="246" h="244">
                  <a:moveTo>
                    <a:pt x="0" y="122"/>
                  </a:moveTo>
                  <a:lnTo>
                    <a:pt x="4" y="93"/>
                  </a:lnTo>
                  <a:lnTo>
                    <a:pt x="15" y="64"/>
                  </a:lnTo>
                  <a:lnTo>
                    <a:pt x="31" y="41"/>
                  </a:lnTo>
                  <a:lnTo>
                    <a:pt x="54" y="21"/>
                  </a:lnTo>
                  <a:lnTo>
                    <a:pt x="80" y="7"/>
                  </a:lnTo>
                  <a:lnTo>
                    <a:pt x="107" y="0"/>
                  </a:lnTo>
                  <a:lnTo>
                    <a:pt x="138" y="0"/>
                  </a:lnTo>
                  <a:lnTo>
                    <a:pt x="165" y="7"/>
                  </a:lnTo>
                  <a:lnTo>
                    <a:pt x="191" y="21"/>
                  </a:lnTo>
                  <a:lnTo>
                    <a:pt x="213" y="41"/>
                  </a:lnTo>
                  <a:lnTo>
                    <a:pt x="230" y="64"/>
                  </a:lnTo>
                  <a:lnTo>
                    <a:pt x="241" y="93"/>
                  </a:lnTo>
                  <a:lnTo>
                    <a:pt x="245" y="122"/>
                  </a:lnTo>
                  <a:lnTo>
                    <a:pt x="241" y="150"/>
                  </a:lnTo>
                  <a:lnTo>
                    <a:pt x="230" y="178"/>
                  </a:lnTo>
                  <a:lnTo>
                    <a:pt x="213" y="202"/>
                  </a:lnTo>
                  <a:lnTo>
                    <a:pt x="191" y="223"/>
                  </a:lnTo>
                  <a:lnTo>
                    <a:pt x="165" y="235"/>
                  </a:lnTo>
                  <a:lnTo>
                    <a:pt x="138" y="243"/>
                  </a:lnTo>
                  <a:lnTo>
                    <a:pt x="107" y="243"/>
                  </a:lnTo>
                  <a:lnTo>
                    <a:pt x="80" y="235"/>
                  </a:lnTo>
                  <a:lnTo>
                    <a:pt x="54" y="223"/>
                  </a:lnTo>
                  <a:lnTo>
                    <a:pt x="31" y="202"/>
                  </a:lnTo>
                  <a:lnTo>
                    <a:pt x="15" y="178"/>
                  </a:lnTo>
                  <a:lnTo>
                    <a:pt x="4" y="150"/>
                  </a:lnTo>
                  <a:lnTo>
                    <a:pt x="0" y="122"/>
                  </a:lnTo>
                </a:path>
              </a:pathLst>
            </a:custGeom>
            <a:solidFill>
              <a:schemeClr val="tx1"/>
            </a:solidFill>
            <a:ln w="12700" cap="rnd" cmpd="sng">
              <a:noFill/>
              <a:prstDash val="solid"/>
              <a:round/>
              <a:headEnd type="none" w="med" len="med"/>
              <a:tailEnd type="none" w="med" len="med"/>
            </a:ln>
            <a:effectLst/>
          </p:spPr>
          <p:txBody>
            <a:bodyPr/>
            <a:lstStyle/>
            <a:p>
              <a:endParaRPr lang="en-US"/>
            </a:p>
          </p:txBody>
        </p:sp>
        <p:sp>
          <p:nvSpPr>
            <p:cNvPr id="307326" name="Freeform 126"/>
            <p:cNvSpPr>
              <a:spLocks/>
            </p:cNvSpPr>
            <p:nvPr/>
          </p:nvSpPr>
          <p:spPr bwMode="auto">
            <a:xfrm>
              <a:off x="4116" y="2827"/>
              <a:ext cx="123" cy="127"/>
            </a:xfrm>
            <a:custGeom>
              <a:avLst/>
              <a:gdLst/>
              <a:ahLst/>
              <a:cxnLst>
                <a:cxn ang="0">
                  <a:pos x="0" y="121"/>
                </a:cxn>
                <a:cxn ang="0">
                  <a:pos x="2" y="91"/>
                </a:cxn>
                <a:cxn ang="0">
                  <a:pos x="14" y="65"/>
                </a:cxn>
                <a:cxn ang="0">
                  <a:pos x="30" y="41"/>
                </a:cxn>
                <a:cxn ang="0">
                  <a:pos x="53" y="20"/>
                </a:cxn>
                <a:cxn ang="0">
                  <a:pos x="78" y="8"/>
                </a:cxn>
                <a:cxn ang="0">
                  <a:pos x="106" y="0"/>
                </a:cxn>
                <a:cxn ang="0">
                  <a:pos x="136" y="0"/>
                </a:cxn>
                <a:cxn ang="0">
                  <a:pos x="164" y="8"/>
                </a:cxn>
                <a:cxn ang="0">
                  <a:pos x="189" y="20"/>
                </a:cxn>
                <a:cxn ang="0">
                  <a:pos x="212" y="41"/>
                </a:cxn>
                <a:cxn ang="0">
                  <a:pos x="228" y="65"/>
                </a:cxn>
                <a:cxn ang="0">
                  <a:pos x="239" y="91"/>
                </a:cxn>
                <a:cxn ang="0">
                  <a:pos x="243" y="121"/>
                </a:cxn>
                <a:cxn ang="0">
                  <a:pos x="239" y="150"/>
                </a:cxn>
                <a:cxn ang="0">
                  <a:pos x="228" y="179"/>
                </a:cxn>
                <a:cxn ang="0">
                  <a:pos x="212" y="202"/>
                </a:cxn>
                <a:cxn ang="0">
                  <a:pos x="189" y="221"/>
                </a:cxn>
                <a:cxn ang="0">
                  <a:pos x="164" y="236"/>
                </a:cxn>
                <a:cxn ang="0">
                  <a:pos x="136" y="241"/>
                </a:cxn>
                <a:cxn ang="0">
                  <a:pos x="106" y="241"/>
                </a:cxn>
                <a:cxn ang="0">
                  <a:pos x="78" y="236"/>
                </a:cxn>
                <a:cxn ang="0">
                  <a:pos x="53" y="221"/>
                </a:cxn>
                <a:cxn ang="0">
                  <a:pos x="30" y="202"/>
                </a:cxn>
                <a:cxn ang="0">
                  <a:pos x="14" y="179"/>
                </a:cxn>
                <a:cxn ang="0">
                  <a:pos x="2" y="150"/>
                </a:cxn>
                <a:cxn ang="0">
                  <a:pos x="0" y="121"/>
                </a:cxn>
              </a:cxnLst>
              <a:rect l="0" t="0" r="r" b="b"/>
              <a:pathLst>
                <a:path w="244" h="242">
                  <a:moveTo>
                    <a:pt x="0" y="121"/>
                  </a:moveTo>
                  <a:lnTo>
                    <a:pt x="2" y="91"/>
                  </a:lnTo>
                  <a:lnTo>
                    <a:pt x="14" y="65"/>
                  </a:lnTo>
                  <a:lnTo>
                    <a:pt x="30" y="41"/>
                  </a:lnTo>
                  <a:lnTo>
                    <a:pt x="53" y="20"/>
                  </a:lnTo>
                  <a:lnTo>
                    <a:pt x="78" y="8"/>
                  </a:lnTo>
                  <a:lnTo>
                    <a:pt x="106" y="0"/>
                  </a:lnTo>
                  <a:lnTo>
                    <a:pt x="136" y="0"/>
                  </a:lnTo>
                  <a:lnTo>
                    <a:pt x="164" y="8"/>
                  </a:lnTo>
                  <a:lnTo>
                    <a:pt x="189" y="20"/>
                  </a:lnTo>
                  <a:lnTo>
                    <a:pt x="212" y="41"/>
                  </a:lnTo>
                  <a:lnTo>
                    <a:pt x="228" y="65"/>
                  </a:lnTo>
                  <a:lnTo>
                    <a:pt x="239" y="91"/>
                  </a:lnTo>
                  <a:lnTo>
                    <a:pt x="243" y="121"/>
                  </a:lnTo>
                  <a:lnTo>
                    <a:pt x="239" y="150"/>
                  </a:lnTo>
                  <a:lnTo>
                    <a:pt x="228" y="179"/>
                  </a:lnTo>
                  <a:lnTo>
                    <a:pt x="212" y="202"/>
                  </a:lnTo>
                  <a:lnTo>
                    <a:pt x="189" y="221"/>
                  </a:lnTo>
                  <a:lnTo>
                    <a:pt x="164" y="236"/>
                  </a:lnTo>
                  <a:lnTo>
                    <a:pt x="136" y="241"/>
                  </a:lnTo>
                  <a:lnTo>
                    <a:pt x="106" y="241"/>
                  </a:lnTo>
                  <a:lnTo>
                    <a:pt x="78" y="236"/>
                  </a:lnTo>
                  <a:lnTo>
                    <a:pt x="53" y="221"/>
                  </a:lnTo>
                  <a:lnTo>
                    <a:pt x="30" y="202"/>
                  </a:lnTo>
                  <a:lnTo>
                    <a:pt x="14" y="179"/>
                  </a:lnTo>
                  <a:lnTo>
                    <a:pt x="2" y="150"/>
                  </a:lnTo>
                  <a:lnTo>
                    <a:pt x="0" y="121"/>
                  </a:lnTo>
                </a:path>
              </a:pathLst>
            </a:custGeom>
            <a:solidFill>
              <a:schemeClr val="tx1"/>
            </a:solidFill>
            <a:ln w="12700" cap="rnd" cmpd="sng">
              <a:noFill/>
              <a:prstDash val="solid"/>
              <a:round/>
              <a:headEnd type="none" w="med" len="med"/>
              <a:tailEnd type="none" w="med" len="med"/>
            </a:ln>
            <a:effectLst/>
          </p:spPr>
          <p:txBody>
            <a:bodyPr/>
            <a:lstStyle/>
            <a:p>
              <a:endParaRPr lang="en-US"/>
            </a:p>
          </p:txBody>
        </p:sp>
        <p:sp>
          <p:nvSpPr>
            <p:cNvPr id="307331" name="Freeform 131"/>
            <p:cNvSpPr>
              <a:spLocks/>
            </p:cNvSpPr>
            <p:nvPr/>
          </p:nvSpPr>
          <p:spPr bwMode="auto">
            <a:xfrm>
              <a:off x="707" y="2930"/>
              <a:ext cx="121" cy="125"/>
            </a:xfrm>
            <a:custGeom>
              <a:avLst/>
              <a:gdLst/>
              <a:ahLst/>
              <a:cxnLst>
                <a:cxn ang="0">
                  <a:pos x="0" y="121"/>
                </a:cxn>
                <a:cxn ang="0">
                  <a:pos x="4" y="93"/>
                </a:cxn>
                <a:cxn ang="0">
                  <a:pos x="13" y="65"/>
                </a:cxn>
                <a:cxn ang="0">
                  <a:pos x="29" y="41"/>
                </a:cxn>
                <a:cxn ang="0">
                  <a:pos x="52" y="20"/>
                </a:cxn>
                <a:cxn ang="0">
                  <a:pos x="78" y="8"/>
                </a:cxn>
                <a:cxn ang="0">
                  <a:pos x="107" y="0"/>
                </a:cxn>
                <a:cxn ang="0">
                  <a:pos x="136" y="0"/>
                </a:cxn>
                <a:cxn ang="0">
                  <a:pos x="165" y="8"/>
                </a:cxn>
                <a:cxn ang="0">
                  <a:pos x="191" y="20"/>
                </a:cxn>
                <a:cxn ang="0">
                  <a:pos x="213" y="41"/>
                </a:cxn>
                <a:cxn ang="0">
                  <a:pos x="230" y="65"/>
                </a:cxn>
                <a:cxn ang="0">
                  <a:pos x="239" y="93"/>
                </a:cxn>
                <a:cxn ang="0">
                  <a:pos x="243" y="121"/>
                </a:cxn>
                <a:cxn ang="0">
                  <a:pos x="239" y="150"/>
                </a:cxn>
                <a:cxn ang="0">
                  <a:pos x="230" y="179"/>
                </a:cxn>
                <a:cxn ang="0">
                  <a:pos x="213" y="203"/>
                </a:cxn>
                <a:cxn ang="0">
                  <a:pos x="191" y="222"/>
                </a:cxn>
                <a:cxn ang="0">
                  <a:pos x="165" y="236"/>
                </a:cxn>
                <a:cxn ang="0">
                  <a:pos x="136" y="242"/>
                </a:cxn>
                <a:cxn ang="0">
                  <a:pos x="107" y="242"/>
                </a:cxn>
                <a:cxn ang="0">
                  <a:pos x="78" y="236"/>
                </a:cxn>
                <a:cxn ang="0">
                  <a:pos x="52" y="222"/>
                </a:cxn>
                <a:cxn ang="0">
                  <a:pos x="29" y="203"/>
                </a:cxn>
                <a:cxn ang="0">
                  <a:pos x="13" y="179"/>
                </a:cxn>
                <a:cxn ang="0">
                  <a:pos x="4" y="150"/>
                </a:cxn>
                <a:cxn ang="0">
                  <a:pos x="0" y="121"/>
                </a:cxn>
              </a:cxnLst>
              <a:rect l="0" t="0" r="r" b="b"/>
              <a:pathLst>
                <a:path w="244" h="243">
                  <a:moveTo>
                    <a:pt x="0" y="121"/>
                  </a:moveTo>
                  <a:lnTo>
                    <a:pt x="4" y="93"/>
                  </a:lnTo>
                  <a:lnTo>
                    <a:pt x="13" y="65"/>
                  </a:lnTo>
                  <a:lnTo>
                    <a:pt x="29" y="41"/>
                  </a:lnTo>
                  <a:lnTo>
                    <a:pt x="52" y="20"/>
                  </a:lnTo>
                  <a:lnTo>
                    <a:pt x="78" y="8"/>
                  </a:lnTo>
                  <a:lnTo>
                    <a:pt x="107" y="0"/>
                  </a:lnTo>
                  <a:lnTo>
                    <a:pt x="136" y="0"/>
                  </a:lnTo>
                  <a:lnTo>
                    <a:pt x="165" y="8"/>
                  </a:lnTo>
                  <a:lnTo>
                    <a:pt x="191" y="20"/>
                  </a:lnTo>
                  <a:lnTo>
                    <a:pt x="213" y="41"/>
                  </a:lnTo>
                  <a:lnTo>
                    <a:pt x="230" y="65"/>
                  </a:lnTo>
                  <a:lnTo>
                    <a:pt x="239" y="93"/>
                  </a:lnTo>
                  <a:lnTo>
                    <a:pt x="243" y="121"/>
                  </a:lnTo>
                  <a:lnTo>
                    <a:pt x="239" y="150"/>
                  </a:lnTo>
                  <a:lnTo>
                    <a:pt x="230" y="179"/>
                  </a:lnTo>
                  <a:lnTo>
                    <a:pt x="213" y="203"/>
                  </a:lnTo>
                  <a:lnTo>
                    <a:pt x="191" y="222"/>
                  </a:lnTo>
                  <a:lnTo>
                    <a:pt x="165" y="236"/>
                  </a:lnTo>
                  <a:lnTo>
                    <a:pt x="136" y="242"/>
                  </a:lnTo>
                  <a:lnTo>
                    <a:pt x="107" y="242"/>
                  </a:lnTo>
                  <a:lnTo>
                    <a:pt x="78" y="236"/>
                  </a:lnTo>
                  <a:lnTo>
                    <a:pt x="52" y="222"/>
                  </a:lnTo>
                  <a:lnTo>
                    <a:pt x="29" y="203"/>
                  </a:lnTo>
                  <a:lnTo>
                    <a:pt x="13" y="179"/>
                  </a:lnTo>
                  <a:lnTo>
                    <a:pt x="4" y="150"/>
                  </a:lnTo>
                  <a:lnTo>
                    <a:pt x="0" y="121"/>
                  </a:lnTo>
                </a:path>
              </a:pathLst>
            </a:custGeom>
            <a:solidFill>
              <a:schemeClr val="tx1"/>
            </a:solidFill>
            <a:ln w="12700" cap="rnd" cmpd="sng">
              <a:noFill/>
              <a:prstDash val="solid"/>
              <a:round/>
              <a:headEnd type="none" w="med" len="med"/>
              <a:tailEnd type="none" w="med" len="med"/>
            </a:ln>
            <a:effectLst/>
          </p:spPr>
          <p:txBody>
            <a:bodyPr/>
            <a:lstStyle/>
            <a:p>
              <a:endParaRPr lang="en-US"/>
            </a:p>
          </p:txBody>
        </p:sp>
        <p:sp>
          <p:nvSpPr>
            <p:cNvPr id="307334" name="Freeform 134"/>
            <p:cNvSpPr>
              <a:spLocks/>
            </p:cNvSpPr>
            <p:nvPr/>
          </p:nvSpPr>
          <p:spPr bwMode="auto">
            <a:xfrm>
              <a:off x="1463" y="2769"/>
              <a:ext cx="123" cy="127"/>
            </a:xfrm>
            <a:custGeom>
              <a:avLst/>
              <a:gdLst/>
              <a:ahLst/>
              <a:cxnLst>
                <a:cxn ang="0">
                  <a:pos x="0" y="120"/>
                </a:cxn>
                <a:cxn ang="0">
                  <a:pos x="4" y="91"/>
                </a:cxn>
                <a:cxn ang="0">
                  <a:pos x="14" y="62"/>
                </a:cxn>
                <a:cxn ang="0">
                  <a:pos x="30" y="38"/>
                </a:cxn>
                <a:cxn ang="0">
                  <a:pos x="53" y="20"/>
                </a:cxn>
                <a:cxn ang="0">
                  <a:pos x="78" y="7"/>
                </a:cxn>
                <a:cxn ang="0">
                  <a:pos x="106" y="0"/>
                </a:cxn>
                <a:cxn ang="0">
                  <a:pos x="136" y="0"/>
                </a:cxn>
                <a:cxn ang="0">
                  <a:pos x="165" y="7"/>
                </a:cxn>
                <a:cxn ang="0">
                  <a:pos x="191" y="20"/>
                </a:cxn>
                <a:cxn ang="0">
                  <a:pos x="212" y="38"/>
                </a:cxn>
                <a:cxn ang="0">
                  <a:pos x="228" y="62"/>
                </a:cxn>
                <a:cxn ang="0">
                  <a:pos x="239" y="91"/>
                </a:cxn>
                <a:cxn ang="0">
                  <a:pos x="243" y="120"/>
                </a:cxn>
                <a:cxn ang="0">
                  <a:pos x="239" y="150"/>
                </a:cxn>
                <a:cxn ang="0">
                  <a:pos x="228" y="176"/>
                </a:cxn>
                <a:cxn ang="0">
                  <a:pos x="212" y="200"/>
                </a:cxn>
                <a:cxn ang="0">
                  <a:pos x="191" y="221"/>
                </a:cxn>
                <a:cxn ang="0">
                  <a:pos x="165" y="233"/>
                </a:cxn>
                <a:cxn ang="0">
                  <a:pos x="136" y="241"/>
                </a:cxn>
                <a:cxn ang="0">
                  <a:pos x="106" y="241"/>
                </a:cxn>
                <a:cxn ang="0">
                  <a:pos x="78" y="233"/>
                </a:cxn>
                <a:cxn ang="0">
                  <a:pos x="53" y="221"/>
                </a:cxn>
                <a:cxn ang="0">
                  <a:pos x="30" y="200"/>
                </a:cxn>
                <a:cxn ang="0">
                  <a:pos x="14" y="176"/>
                </a:cxn>
                <a:cxn ang="0">
                  <a:pos x="4" y="150"/>
                </a:cxn>
                <a:cxn ang="0">
                  <a:pos x="0" y="120"/>
                </a:cxn>
              </a:cxnLst>
              <a:rect l="0" t="0" r="r" b="b"/>
              <a:pathLst>
                <a:path w="244" h="242">
                  <a:moveTo>
                    <a:pt x="0" y="120"/>
                  </a:moveTo>
                  <a:lnTo>
                    <a:pt x="4" y="91"/>
                  </a:lnTo>
                  <a:lnTo>
                    <a:pt x="14" y="62"/>
                  </a:lnTo>
                  <a:lnTo>
                    <a:pt x="30" y="38"/>
                  </a:lnTo>
                  <a:lnTo>
                    <a:pt x="53" y="20"/>
                  </a:lnTo>
                  <a:lnTo>
                    <a:pt x="78" y="7"/>
                  </a:lnTo>
                  <a:lnTo>
                    <a:pt x="106" y="0"/>
                  </a:lnTo>
                  <a:lnTo>
                    <a:pt x="136" y="0"/>
                  </a:lnTo>
                  <a:lnTo>
                    <a:pt x="165" y="7"/>
                  </a:lnTo>
                  <a:lnTo>
                    <a:pt x="191" y="20"/>
                  </a:lnTo>
                  <a:lnTo>
                    <a:pt x="212" y="38"/>
                  </a:lnTo>
                  <a:lnTo>
                    <a:pt x="228" y="62"/>
                  </a:lnTo>
                  <a:lnTo>
                    <a:pt x="239" y="91"/>
                  </a:lnTo>
                  <a:lnTo>
                    <a:pt x="243" y="120"/>
                  </a:lnTo>
                  <a:lnTo>
                    <a:pt x="239" y="150"/>
                  </a:lnTo>
                  <a:lnTo>
                    <a:pt x="228" y="176"/>
                  </a:lnTo>
                  <a:lnTo>
                    <a:pt x="212" y="200"/>
                  </a:lnTo>
                  <a:lnTo>
                    <a:pt x="191" y="221"/>
                  </a:lnTo>
                  <a:lnTo>
                    <a:pt x="165" y="233"/>
                  </a:lnTo>
                  <a:lnTo>
                    <a:pt x="136" y="241"/>
                  </a:lnTo>
                  <a:lnTo>
                    <a:pt x="106" y="241"/>
                  </a:lnTo>
                  <a:lnTo>
                    <a:pt x="78" y="233"/>
                  </a:lnTo>
                  <a:lnTo>
                    <a:pt x="53" y="221"/>
                  </a:lnTo>
                  <a:lnTo>
                    <a:pt x="30" y="200"/>
                  </a:lnTo>
                  <a:lnTo>
                    <a:pt x="14" y="176"/>
                  </a:lnTo>
                  <a:lnTo>
                    <a:pt x="4" y="150"/>
                  </a:lnTo>
                  <a:lnTo>
                    <a:pt x="0" y="120"/>
                  </a:lnTo>
                </a:path>
              </a:pathLst>
            </a:custGeom>
            <a:solidFill>
              <a:schemeClr val="tx1"/>
            </a:solidFill>
            <a:ln w="12700" cap="rnd" cmpd="sng">
              <a:noFill/>
              <a:prstDash val="solid"/>
              <a:round/>
              <a:headEnd type="none" w="med" len="med"/>
              <a:tailEnd type="none" w="med" len="med"/>
            </a:ln>
            <a:effectLst/>
          </p:spPr>
          <p:txBody>
            <a:bodyPr/>
            <a:lstStyle/>
            <a:p>
              <a:endParaRPr lang="en-US"/>
            </a:p>
          </p:txBody>
        </p:sp>
        <p:sp>
          <p:nvSpPr>
            <p:cNvPr id="307337" name="Freeform 137"/>
            <p:cNvSpPr>
              <a:spLocks/>
            </p:cNvSpPr>
            <p:nvPr/>
          </p:nvSpPr>
          <p:spPr bwMode="auto">
            <a:xfrm>
              <a:off x="1983" y="2638"/>
              <a:ext cx="123" cy="127"/>
            </a:xfrm>
            <a:custGeom>
              <a:avLst/>
              <a:gdLst/>
              <a:ahLst/>
              <a:cxnLst>
                <a:cxn ang="0">
                  <a:pos x="0" y="120"/>
                </a:cxn>
                <a:cxn ang="0">
                  <a:pos x="2" y="93"/>
                </a:cxn>
                <a:cxn ang="0">
                  <a:pos x="14" y="64"/>
                </a:cxn>
                <a:cxn ang="0">
                  <a:pos x="30" y="40"/>
                </a:cxn>
                <a:cxn ang="0">
                  <a:pos x="53" y="20"/>
                </a:cxn>
                <a:cxn ang="0">
                  <a:pos x="78" y="7"/>
                </a:cxn>
                <a:cxn ang="0">
                  <a:pos x="106" y="0"/>
                </a:cxn>
                <a:cxn ang="0">
                  <a:pos x="136" y="0"/>
                </a:cxn>
                <a:cxn ang="0">
                  <a:pos x="164" y="7"/>
                </a:cxn>
                <a:cxn ang="0">
                  <a:pos x="189" y="20"/>
                </a:cxn>
                <a:cxn ang="0">
                  <a:pos x="212" y="40"/>
                </a:cxn>
                <a:cxn ang="0">
                  <a:pos x="228" y="64"/>
                </a:cxn>
                <a:cxn ang="0">
                  <a:pos x="239" y="93"/>
                </a:cxn>
                <a:cxn ang="0">
                  <a:pos x="243" y="120"/>
                </a:cxn>
                <a:cxn ang="0">
                  <a:pos x="239" y="150"/>
                </a:cxn>
                <a:cxn ang="0">
                  <a:pos x="228" y="178"/>
                </a:cxn>
                <a:cxn ang="0">
                  <a:pos x="212" y="202"/>
                </a:cxn>
                <a:cxn ang="0">
                  <a:pos x="189" y="221"/>
                </a:cxn>
                <a:cxn ang="0">
                  <a:pos x="164" y="235"/>
                </a:cxn>
                <a:cxn ang="0">
                  <a:pos x="136" y="241"/>
                </a:cxn>
                <a:cxn ang="0">
                  <a:pos x="106" y="241"/>
                </a:cxn>
                <a:cxn ang="0">
                  <a:pos x="78" y="235"/>
                </a:cxn>
                <a:cxn ang="0">
                  <a:pos x="53" y="221"/>
                </a:cxn>
                <a:cxn ang="0">
                  <a:pos x="30" y="202"/>
                </a:cxn>
                <a:cxn ang="0">
                  <a:pos x="14" y="178"/>
                </a:cxn>
                <a:cxn ang="0">
                  <a:pos x="2" y="150"/>
                </a:cxn>
                <a:cxn ang="0">
                  <a:pos x="0" y="120"/>
                </a:cxn>
              </a:cxnLst>
              <a:rect l="0" t="0" r="r" b="b"/>
              <a:pathLst>
                <a:path w="244" h="242">
                  <a:moveTo>
                    <a:pt x="0" y="120"/>
                  </a:moveTo>
                  <a:lnTo>
                    <a:pt x="2" y="93"/>
                  </a:lnTo>
                  <a:lnTo>
                    <a:pt x="14" y="64"/>
                  </a:lnTo>
                  <a:lnTo>
                    <a:pt x="30" y="40"/>
                  </a:lnTo>
                  <a:lnTo>
                    <a:pt x="53" y="20"/>
                  </a:lnTo>
                  <a:lnTo>
                    <a:pt x="78" y="7"/>
                  </a:lnTo>
                  <a:lnTo>
                    <a:pt x="106" y="0"/>
                  </a:lnTo>
                  <a:lnTo>
                    <a:pt x="136" y="0"/>
                  </a:lnTo>
                  <a:lnTo>
                    <a:pt x="164" y="7"/>
                  </a:lnTo>
                  <a:lnTo>
                    <a:pt x="189" y="20"/>
                  </a:lnTo>
                  <a:lnTo>
                    <a:pt x="212" y="40"/>
                  </a:lnTo>
                  <a:lnTo>
                    <a:pt x="228" y="64"/>
                  </a:lnTo>
                  <a:lnTo>
                    <a:pt x="239" y="93"/>
                  </a:lnTo>
                  <a:lnTo>
                    <a:pt x="243" y="120"/>
                  </a:lnTo>
                  <a:lnTo>
                    <a:pt x="239" y="150"/>
                  </a:lnTo>
                  <a:lnTo>
                    <a:pt x="228" y="178"/>
                  </a:lnTo>
                  <a:lnTo>
                    <a:pt x="212" y="202"/>
                  </a:lnTo>
                  <a:lnTo>
                    <a:pt x="189" y="221"/>
                  </a:lnTo>
                  <a:lnTo>
                    <a:pt x="164" y="235"/>
                  </a:lnTo>
                  <a:lnTo>
                    <a:pt x="136" y="241"/>
                  </a:lnTo>
                  <a:lnTo>
                    <a:pt x="106" y="241"/>
                  </a:lnTo>
                  <a:lnTo>
                    <a:pt x="78" y="235"/>
                  </a:lnTo>
                  <a:lnTo>
                    <a:pt x="53" y="221"/>
                  </a:lnTo>
                  <a:lnTo>
                    <a:pt x="30" y="202"/>
                  </a:lnTo>
                  <a:lnTo>
                    <a:pt x="14" y="178"/>
                  </a:lnTo>
                  <a:lnTo>
                    <a:pt x="2" y="150"/>
                  </a:lnTo>
                  <a:lnTo>
                    <a:pt x="0" y="120"/>
                  </a:lnTo>
                </a:path>
              </a:pathLst>
            </a:custGeom>
            <a:solidFill>
              <a:schemeClr val="tx1"/>
            </a:solidFill>
            <a:ln w="12700" cap="rnd" cmpd="sng">
              <a:noFill/>
              <a:prstDash val="solid"/>
              <a:round/>
              <a:headEnd type="none" w="med" len="med"/>
              <a:tailEnd type="none" w="med" len="med"/>
            </a:ln>
            <a:effectLst/>
          </p:spPr>
          <p:txBody>
            <a:bodyPr/>
            <a:lstStyle/>
            <a:p>
              <a:endParaRPr lang="en-US"/>
            </a:p>
          </p:txBody>
        </p:sp>
        <p:sp>
          <p:nvSpPr>
            <p:cNvPr id="307340" name="Freeform 140"/>
            <p:cNvSpPr>
              <a:spLocks/>
            </p:cNvSpPr>
            <p:nvPr/>
          </p:nvSpPr>
          <p:spPr bwMode="auto">
            <a:xfrm>
              <a:off x="384" y="2678"/>
              <a:ext cx="1796" cy="733"/>
            </a:xfrm>
            <a:custGeom>
              <a:avLst/>
              <a:gdLst/>
              <a:ahLst/>
              <a:cxnLst>
                <a:cxn ang="0">
                  <a:pos x="0" y="0"/>
                </a:cxn>
                <a:cxn ang="0">
                  <a:pos x="0" y="784"/>
                </a:cxn>
                <a:cxn ang="0">
                  <a:pos x="1994" y="784"/>
                </a:cxn>
              </a:cxnLst>
              <a:rect l="0" t="0" r="r" b="b"/>
              <a:pathLst>
                <a:path w="1995" h="785">
                  <a:moveTo>
                    <a:pt x="0" y="0"/>
                  </a:moveTo>
                  <a:lnTo>
                    <a:pt x="0" y="784"/>
                  </a:lnTo>
                  <a:lnTo>
                    <a:pt x="1994" y="784"/>
                  </a:lnTo>
                </a:path>
              </a:pathLst>
            </a:custGeom>
            <a:noFill/>
            <a:ln w="50800" cap="rnd" cmpd="sng">
              <a:solidFill>
                <a:schemeClr val="tx1"/>
              </a:solidFill>
              <a:prstDash val="solid"/>
              <a:round/>
              <a:headEnd type="none" w="med" len="med"/>
              <a:tailEnd type="none" w="med" len="med"/>
            </a:ln>
            <a:effectLst/>
          </p:spPr>
          <p:txBody>
            <a:bodyPr/>
            <a:lstStyle/>
            <a:p>
              <a:endParaRPr lang="en-US"/>
            </a:p>
          </p:txBody>
        </p:sp>
      </p:grpSp>
      <p:sp>
        <p:nvSpPr>
          <p:cNvPr id="307398" name="Rectangle 198"/>
          <p:cNvSpPr>
            <a:spLocks noGrp="1" noChangeArrowheads="1"/>
          </p:cNvSpPr>
          <p:nvPr>
            <p:ph type="title" sz="quarter"/>
          </p:nvPr>
        </p:nvSpPr>
        <p:spPr>
          <a:xfrm>
            <a:off x="1372306" y="304800"/>
            <a:ext cx="7771694" cy="1143000"/>
          </a:xfrm>
        </p:spPr>
        <p:txBody>
          <a:bodyPr>
            <a:normAutofit/>
          </a:bodyPr>
          <a:lstStyle/>
          <a:p>
            <a:pPr algn="ctr"/>
            <a:r>
              <a:rPr lang="en-US" sz="4000" dirty="0">
                <a:latin typeface="Cambria" pitchFamily="18" charset="0"/>
              </a:rPr>
              <a:t>Coefficient of Correlation</a:t>
            </a:r>
          </a:p>
        </p:txBody>
      </p:sp>
      <p:sp>
        <p:nvSpPr>
          <p:cNvPr id="307328" name="Rectangle 128"/>
          <p:cNvSpPr>
            <a:spLocks noChangeArrowheads="1"/>
          </p:cNvSpPr>
          <p:nvPr/>
        </p:nvSpPr>
        <p:spPr bwMode="auto">
          <a:xfrm>
            <a:off x="838200" y="4800600"/>
            <a:ext cx="518583" cy="551421"/>
          </a:xfrm>
          <a:prstGeom prst="rect">
            <a:avLst/>
          </a:prstGeom>
          <a:noFill/>
          <a:ln w="12700">
            <a:noFill/>
            <a:miter lim="800000"/>
            <a:headEnd/>
            <a:tailEnd/>
          </a:ln>
          <a:effectLst/>
        </p:spPr>
        <p:txBody>
          <a:bodyPr lIns="90475" tIns="44444" rIns="90475" bIns="44444">
            <a:spAutoFit/>
          </a:bodyPr>
          <a:lstStyle/>
          <a:p>
            <a:pPr defTabSz="915004"/>
            <a:r>
              <a:rPr lang="en-US" sz="3000" b="1" dirty="0"/>
              <a:t>Y</a:t>
            </a:r>
          </a:p>
        </p:txBody>
      </p:sp>
      <p:sp>
        <p:nvSpPr>
          <p:cNvPr id="307403" name="Freeform 203"/>
          <p:cNvSpPr>
            <a:spLocks/>
          </p:cNvSpPr>
          <p:nvPr/>
        </p:nvSpPr>
        <p:spPr bwMode="auto">
          <a:xfrm>
            <a:off x="1806222" y="5260863"/>
            <a:ext cx="213431" cy="212611"/>
          </a:xfrm>
          <a:custGeom>
            <a:avLst/>
            <a:gdLst/>
            <a:ahLst/>
            <a:cxnLst>
              <a:cxn ang="0">
                <a:pos x="0" y="121"/>
              </a:cxn>
              <a:cxn ang="0">
                <a:pos x="4" y="93"/>
              </a:cxn>
              <a:cxn ang="0">
                <a:pos x="13" y="65"/>
              </a:cxn>
              <a:cxn ang="0">
                <a:pos x="29" y="41"/>
              </a:cxn>
              <a:cxn ang="0">
                <a:pos x="52" y="20"/>
              </a:cxn>
              <a:cxn ang="0">
                <a:pos x="78" y="8"/>
              </a:cxn>
              <a:cxn ang="0">
                <a:pos x="107" y="0"/>
              </a:cxn>
              <a:cxn ang="0">
                <a:pos x="136" y="0"/>
              </a:cxn>
              <a:cxn ang="0">
                <a:pos x="165" y="8"/>
              </a:cxn>
              <a:cxn ang="0">
                <a:pos x="191" y="20"/>
              </a:cxn>
              <a:cxn ang="0">
                <a:pos x="213" y="41"/>
              </a:cxn>
              <a:cxn ang="0">
                <a:pos x="230" y="65"/>
              </a:cxn>
              <a:cxn ang="0">
                <a:pos x="239" y="93"/>
              </a:cxn>
              <a:cxn ang="0">
                <a:pos x="243" y="121"/>
              </a:cxn>
              <a:cxn ang="0">
                <a:pos x="239" y="150"/>
              </a:cxn>
              <a:cxn ang="0">
                <a:pos x="230" y="179"/>
              </a:cxn>
              <a:cxn ang="0">
                <a:pos x="213" y="203"/>
              </a:cxn>
              <a:cxn ang="0">
                <a:pos x="191" y="222"/>
              </a:cxn>
              <a:cxn ang="0">
                <a:pos x="165" y="236"/>
              </a:cxn>
              <a:cxn ang="0">
                <a:pos x="136" y="242"/>
              </a:cxn>
              <a:cxn ang="0">
                <a:pos x="107" y="242"/>
              </a:cxn>
              <a:cxn ang="0">
                <a:pos x="78" y="236"/>
              </a:cxn>
              <a:cxn ang="0">
                <a:pos x="52" y="222"/>
              </a:cxn>
              <a:cxn ang="0">
                <a:pos x="29" y="203"/>
              </a:cxn>
              <a:cxn ang="0">
                <a:pos x="13" y="179"/>
              </a:cxn>
              <a:cxn ang="0">
                <a:pos x="4" y="150"/>
              </a:cxn>
              <a:cxn ang="0">
                <a:pos x="0" y="121"/>
              </a:cxn>
            </a:cxnLst>
            <a:rect l="0" t="0" r="r" b="b"/>
            <a:pathLst>
              <a:path w="244" h="243">
                <a:moveTo>
                  <a:pt x="0" y="121"/>
                </a:moveTo>
                <a:lnTo>
                  <a:pt x="4" y="93"/>
                </a:lnTo>
                <a:lnTo>
                  <a:pt x="13" y="65"/>
                </a:lnTo>
                <a:lnTo>
                  <a:pt x="29" y="41"/>
                </a:lnTo>
                <a:lnTo>
                  <a:pt x="52" y="20"/>
                </a:lnTo>
                <a:lnTo>
                  <a:pt x="78" y="8"/>
                </a:lnTo>
                <a:lnTo>
                  <a:pt x="107" y="0"/>
                </a:lnTo>
                <a:lnTo>
                  <a:pt x="136" y="0"/>
                </a:lnTo>
                <a:lnTo>
                  <a:pt x="165" y="8"/>
                </a:lnTo>
                <a:lnTo>
                  <a:pt x="191" y="20"/>
                </a:lnTo>
                <a:lnTo>
                  <a:pt x="213" y="41"/>
                </a:lnTo>
                <a:lnTo>
                  <a:pt x="230" y="65"/>
                </a:lnTo>
                <a:lnTo>
                  <a:pt x="239" y="93"/>
                </a:lnTo>
                <a:lnTo>
                  <a:pt x="243" y="121"/>
                </a:lnTo>
                <a:lnTo>
                  <a:pt x="239" y="150"/>
                </a:lnTo>
                <a:lnTo>
                  <a:pt x="230" y="179"/>
                </a:lnTo>
                <a:lnTo>
                  <a:pt x="213" y="203"/>
                </a:lnTo>
                <a:lnTo>
                  <a:pt x="191" y="222"/>
                </a:lnTo>
                <a:lnTo>
                  <a:pt x="165" y="236"/>
                </a:lnTo>
                <a:lnTo>
                  <a:pt x="136" y="242"/>
                </a:lnTo>
                <a:lnTo>
                  <a:pt x="107" y="242"/>
                </a:lnTo>
                <a:lnTo>
                  <a:pt x="78" y="236"/>
                </a:lnTo>
                <a:lnTo>
                  <a:pt x="52" y="222"/>
                </a:lnTo>
                <a:lnTo>
                  <a:pt x="29" y="203"/>
                </a:lnTo>
                <a:lnTo>
                  <a:pt x="13" y="179"/>
                </a:lnTo>
                <a:lnTo>
                  <a:pt x="4" y="150"/>
                </a:lnTo>
                <a:lnTo>
                  <a:pt x="0" y="121"/>
                </a:lnTo>
              </a:path>
            </a:pathLst>
          </a:custGeom>
          <a:solidFill>
            <a:schemeClr val="tx1"/>
          </a:solidFill>
          <a:ln w="12700" cap="rnd" cmpd="sng">
            <a:noFill/>
            <a:prstDash val="solid"/>
            <a:round/>
            <a:headEnd type="none" w="med" len="med"/>
            <a:tailEnd type="none" w="med" len="med"/>
          </a:ln>
          <a:effectLst/>
        </p:spPr>
        <p:txBody>
          <a:bodyPr lIns="100008" tIns="50004" rIns="100008" bIns="50004"/>
          <a:lstStyle/>
          <a:p>
            <a:endParaRPr lang="en-US"/>
          </a:p>
        </p:txBody>
      </p:sp>
      <p:sp>
        <p:nvSpPr>
          <p:cNvPr id="307404" name="Freeform 204"/>
          <p:cNvSpPr>
            <a:spLocks/>
          </p:cNvSpPr>
          <p:nvPr/>
        </p:nvSpPr>
        <p:spPr bwMode="auto">
          <a:xfrm>
            <a:off x="6678083" y="5357813"/>
            <a:ext cx="218722" cy="216014"/>
          </a:xfrm>
          <a:custGeom>
            <a:avLst/>
            <a:gdLst/>
            <a:ahLst/>
            <a:cxnLst>
              <a:cxn ang="0">
                <a:pos x="0" y="121"/>
              </a:cxn>
              <a:cxn ang="0">
                <a:pos x="4" y="92"/>
              </a:cxn>
              <a:cxn ang="0">
                <a:pos x="15" y="63"/>
              </a:cxn>
              <a:cxn ang="0">
                <a:pos x="31" y="39"/>
              </a:cxn>
              <a:cxn ang="0">
                <a:pos x="54" y="20"/>
              </a:cxn>
              <a:cxn ang="0">
                <a:pos x="80" y="6"/>
              </a:cxn>
              <a:cxn ang="0">
                <a:pos x="107" y="0"/>
              </a:cxn>
              <a:cxn ang="0">
                <a:pos x="138" y="0"/>
              </a:cxn>
              <a:cxn ang="0">
                <a:pos x="165" y="6"/>
              </a:cxn>
              <a:cxn ang="0">
                <a:pos x="191" y="20"/>
              </a:cxn>
              <a:cxn ang="0">
                <a:pos x="213" y="39"/>
              </a:cxn>
              <a:cxn ang="0">
                <a:pos x="230" y="63"/>
              </a:cxn>
              <a:cxn ang="0">
                <a:pos x="241" y="92"/>
              </a:cxn>
              <a:cxn ang="0">
                <a:pos x="245" y="121"/>
              </a:cxn>
              <a:cxn ang="0">
                <a:pos x="241" y="148"/>
              </a:cxn>
              <a:cxn ang="0">
                <a:pos x="230" y="177"/>
              </a:cxn>
              <a:cxn ang="0">
                <a:pos x="213" y="201"/>
              </a:cxn>
              <a:cxn ang="0">
                <a:pos x="191" y="222"/>
              </a:cxn>
              <a:cxn ang="0">
                <a:pos x="165" y="234"/>
              </a:cxn>
              <a:cxn ang="0">
                <a:pos x="138" y="242"/>
              </a:cxn>
              <a:cxn ang="0">
                <a:pos x="107" y="242"/>
              </a:cxn>
              <a:cxn ang="0">
                <a:pos x="80" y="234"/>
              </a:cxn>
              <a:cxn ang="0">
                <a:pos x="54" y="222"/>
              </a:cxn>
              <a:cxn ang="0">
                <a:pos x="31" y="201"/>
              </a:cxn>
              <a:cxn ang="0">
                <a:pos x="15" y="177"/>
              </a:cxn>
              <a:cxn ang="0">
                <a:pos x="4" y="148"/>
              </a:cxn>
              <a:cxn ang="0">
                <a:pos x="0" y="121"/>
              </a:cxn>
            </a:cxnLst>
            <a:rect l="0" t="0" r="r" b="b"/>
            <a:pathLst>
              <a:path w="246" h="243">
                <a:moveTo>
                  <a:pt x="0" y="121"/>
                </a:moveTo>
                <a:lnTo>
                  <a:pt x="4" y="92"/>
                </a:lnTo>
                <a:lnTo>
                  <a:pt x="15" y="63"/>
                </a:lnTo>
                <a:lnTo>
                  <a:pt x="31" y="39"/>
                </a:lnTo>
                <a:lnTo>
                  <a:pt x="54" y="20"/>
                </a:lnTo>
                <a:lnTo>
                  <a:pt x="80" y="6"/>
                </a:lnTo>
                <a:lnTo>
                  <a:pt x="107" y="0"/>
                </a:lnTo>
                <a:lnTo>
                  <a:pt x="138" y="0"/>
                </a:lnTo>
                <a:lnTo>
                  <a:pt x="165" y="6"/>
                </a:lnTo>
                <a:lnTo>
                  <a:pt x="191" y="20"/>
                </a:lnTo>
                <a:lnTo>
                  <a:pt x="213" y="39"/>
                </a:lnTo>
                <a:lnTo>
                  <a:pt x="230" y="63"/>
                </a:lnTo>
                <a:lnTo>
                  <a:pt x="241" y="92"/>
                </a:lnTo>
                <a:lnTo>
                  <a:pt x="245" y="121"/>
                </a:lnTo>
                <a:lnTo>
                  <a:pt x="241" y="148"/>
                </a:lnTo>
                <a:lnTo>
                  <a:pt x="230" y="177"/>
                </a:lnTo>
                <a:lnTo>
                  <a:pt x="213" y="201"/>
                </a:lnTo>
                <a:lnTo>
                  <a:pt x="191" y="222"/>
                </a:lnTo>
                <a:lnTo>
                  <a:pt x="165" y="234"/>
                </a:lnTo>
                <a:lnTo>
                  <a:pt x="138" y="242"/>
                </a:lnTo>
                <a:lnTo>
                  <a:pt x="107" y="242"/>
                </a:lnTo>
                <a:lnTo>
                  <a:pt x="80" y="234"/>
                </a:lnTo>
                <a:lnTo>
                  <a:pt x="54" y="222"/>
                </a:lnTo>
                <a:lnTo>
                  <a:pt x="31" y="201"/>
                </a:lnTo>
                <a:lnTo>
                  <a:pt x="15" y="177"/>
                </a:lnTo>
                <a:lnTo>
                  <a:pt x="4" y="148"/>
                </a:lnTo>
                <a:lnTo>
                  <a:pt x="0" y="121"/>
                </a:lnTo>
              </a:path>
            </a:pathLst>
          </a:custGeom>
          <a:solidFill>
            <a:schemeClr val="tx1"/>
          </a:solidFill>
          <a:ln w="12700" cap="rnd" cmpd="sng">
            <a:noFill/>
            <a:prstDash val="solid"/>
            <a:round/>
            <a:headEnd type="none" w="med" len="med"/>
            <a:tailEnd type="none" w="med" len="med"/>
          </a:ln>
          <a:effectLst/>
        </p:spPr>
        <p:txBody>
          <a:bodyPr lIns="100008" tIns="50004" rIns="100008" bIns="50004"/>
          <a:lstStyle/>
          <a:p>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lIns="100008" tIns="50004" rIns="100008" bIns="50004"/>
          <a:lstStyle/>
          <a:p>
            <a:r>
              <a:rPr lang="en-US" dirty="0"/>
              <a:t>4-</a:t>
            </a:r>
            <a:fld id="{805E5146-1797-42EF-B6AE-26644DACC8DF}" type="slidenum">
              <a:rPr lang="en-US"/>
              <a:pPr/>
              <a:t>51</a:t>
            </a:fld>
            <a:endParaRPr lang="en-US" sz="1400" dirty="0"/>
          </a:p>
        </p:txBody>
      </p:sp>
      <p:sp>
        <p:nvSpPr>
          <p:cNvPr id="301058" name="Rectangle 2"/>
          <p:cNvSpPr>
            <a:spLocks noGrp="1" noChangeArrowheads="1"/>
          </p:cNvSpPr>
          <p:nvPr>
            <p:ph type="body" idx="1"/>
          </p:nvPr>
        </p:nvSpPr>
        <p:spPr>
          <a:xfrm>
            <a:off x="1142999" y="1207634"/>
            <a:ext cx="7605889" cy="4769304"/>
          </a:xfrm>
          <a:noFill/>
          <a:ln/>
        </p:spPr>
        <p:txBody>
          <a:bodyPr lIns="90475" tIns="44444" rIns="90475" bIns="44444">
            <a:normAutofit/>
          </a:bodyPr>
          <a:lstStyle/>
          <a:p>
            <a:pPr lvl="4"/>
            <a:endParaRPr lang="en-US" dirty="0">
              <a:latin typeface="Cambria" pitchFamily="18" charset="0"/>
            </a:endParaRPr>
          </a:p>
          <a:p>
            <a:r>
              <a:rPr lang="en-US" sz="2000" dirty="0">
                <a:latin typeface="Cambria" pitchFamily="18" charset="0"/>
              </a:rPr>
              <a:t>Coefficient of correlation - </a:t>
            </a:r>
            <a:r>
              <a:rPr lang="en-US" sz="2000" i="1" dirty="0">
                <a:solidFill>
                  <a:srgbClr val="CC0099"/>
                </a:solidFill>
                <a:latin typeface="Cambria" pitchFamily="18" charset="0"/>
              </a:rPr>
              <a:t>r</a:t>
            </a:r>
            <a:endParaRPr lang="en-US" sz="2000" dirty="0">
              <a:solidFill>
                <a:srgbClr val="FF00FF"/>
              </a:solidFill>
              <a:latin typeface="Cambria" pitchFamily="18" charset="0"/>
            </a:endParaRPr>
          </a:p>
          <a:p>
            <a:pPr marL="753532" lvl="1"/>
            <a:r>
              <a:rPr lang="en-US" sz="2000" dirty="0">
                <a:latin typeface="Cambria" pitchFamily="18" charset="0"/>
              </a:rPr>
              <a:t>Measures degree of association; ranges from </a:t>
            </a:r>
            <a:r>
              <a:rPr lang="en-US" sz="2000" dirty="0">
                <a:solidFill>
                  <a:srgbClr val="CC0099"/>
                </a:solidFill>
                <a:latin typeface="Cambria" pitchFamily="18" charset="0"/>
              </a:rPr>
              <a:t>-1</a:t>
            </a:r>
            <a:r>
              <a:rPr lang="en-US" sz="2000" dirty="0">
                <a:latin typeface="Cambria" pitchFamily="18" charset="0"/>
              </a:rPr>
              <a:t> to +</a:t>
            </a:r>
            <a:r>
              <a:rPr lang="en-US" sz="2000" dirty="0">
                <a:solidFill>
                  <a:srgbClr val="CC0099"/>
                </a:solidFill>
                <a:latin typeface="Cambria" pitchFamily="18" charset="0"/>
              </a:rPr>
              <a:t>1</a:t>
            </a:r>
            <a:endParaRPr lang="en-US" sz="2000" dirty="0">
              <a:latin typeface="Cambria" pitchFamily="18" charset="0"/>
            </a:endParaRPr>
          </a:p>
          <a:p>
            <a:pPr lvl="4"/>
            <a:endParaRPr lang="en-US" dirty="0">
              <a:latin typeface="Cambria" pitchFamily="18" charset="0"/>
            </a:endParaRPr>
          </a:p>
          <a:p>
            <a:r>
              <a:rPr lang="en-US" sz="2000" dirty="0">
                <a:latin typeface="Cambria" pitchFamily="18" charset="0"/>
              </a:rPr>
              <a:t>Coefficient of determination - </a:t>
            </a:r>
            <a:r>
              <a:rPr lang="en-US" sz="2000" i="1" dirty="0">
                <a:solidFill>
                  <a:srgbClr val="CC0099"/>
                </a:solidFill>
                <a:latin typeface="Cambria" pitchFamily="18" charset="0"/>
              </a:rPr>
              <a:t>r</a:t>
            </a:r>
            <a:r>
              <a:rPr lang="en-US" sz="2000" i="1" baseline="30000" dirty="0">
                <a:solidFill>
                  <a:srgbClr val="CC0099"/>
                </a:solidFill>
                <a:latin typeface="Cambria" pitchFamily="18" charset="0"/>
              </a:rPr>
              <a:t>2</a:t>
            </a:r>
          </a:p>
          <a:p>
            <a:pPr marL="753532" lvl="1"/>
            <a:r>
              <a:rPr lang="en-US" sz="2000" dirty="0">
                <a:latin typeface="Cambria" pitchFamily="18" charset="0"/>
              </a:rPr>
              <a:t>Amount of variation explained by regression equation.</a:t>
            </a:r>
          </a:p>
          <a:p>
            <a:pPr lvl="4"/>
            <a:endParaRPr lang="en-US" dirty="0">
              <a:latin typeface="Cambria" pitchFamily="18" charset="0"/>
            </a:endParaRPr>
          </a:p>
          <a:p>
            <a:r>
              <a:rPr lang="en-US" sz="2000" dirty="0">
                <a:latin typeface="Cambria" pitchFamily="18" charset="0"/>
              </a:rPr>
              <a:t>Used to evaluate quality of linear relationship.</a:t>
            </a:r>
          </a:p>
        </p:txBody>
      </p:sp>
      <p:sp>
        <p:nvSpPr>
          <p:cNvPr id="301059" name="Rectangle 3"/>
          <p:cNvSpPr>
            <a:spLocks noGrp="1" noChangeArrowheads="1"/>
          </p:cNvSpPr>
          <p:nvPr>
            <p:ph type="title"/>
          </p:nvPr>
        </p:nvSpPr>
        <p:spPr/>
        <p:txBody>
          <a:bodyPr lIns="100008" tIns="50004" rIns="100008" bIns="50004">
            <a:normAutofit/>
          </a:bodyPr>
          <a:lstStyle/>
          <a:p>
            <a:pPr algn="ctr"/>
            <a:r>
              <a:rPr lang="en-US" sz="4000" dirty="0">
                <a:latin typeface="Cambria" pitchFamily="18" charset="0"/>
              </a:rPr>
              <a:t>Correlation</a:t>
            </a:r>
          </a:p>
        </p:txBody>
      </p:sp>
      <p:graphicFrame>
        <p:nvGraphicFramePr>
          <p:cNvPr id="207874" name="Object 2"/>
          <p:cNvGraphicFramePr>
            <a:graphicFrameLocks noChangeAspect="1"/>
          </p:cNvGraphicFramePr>
          <p:nvPr/>
        </p:nvGraphicFramePr>
        <p:xfrm>
          <a:off x="1905000" y="4495800"/>
          <a:ext cx="5259388" cy="1739900"/>
        </p:xfrm>
        <a:graphic>
          <a:graphicData uri="http://schemas.openxmlformats.org/presentationml/2006/ole">
            <p:oleObj spid="_x0000_s325634" name="Equation" r:id="rId4" imgW="5257800" imgH="1739880" progId="Equation.3">
              <p:embed/>
            </p:oleObj>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dirty="0" smtClean="0"/>
              <a:t>White Noise</a:t>
            </a:r>
            <a:r>
              <a:rPr lang="en-IN" sz="4400" dirty="0" smtClean="0"/>
              <a:t/>
            </a:r>
            <a:br>
              <a:rPr lang="en-IN" sz="4400" dirty="0" smtClean="0"/>
            </a:br>
            <a:endParaRPr lang="en-IN" dirty="0"/>
          </a:p>
        </p:txBody>
      </p:sp>
      <p:sp>
        <p:nvSpPr>
          <p:cNvPr id="3" name="Content Placeholder 2"/>
          <p:cNvSpPr>
            <a:spLocks noGrp="1"/>
          </p:cNvSpPr>
          <p:nvPr>
            <p:ph idx="1"/>
          </p:nvPr>
        </p:nvSpPr>
        <p:spPr/>
        <p:txBody>
          <a:bodyPr>
            <a:normAutofit/>
          </a:bodyPr>
          <a:lstStyle/>
          <a:p>
            <a:r>
              <a:rPr lang="en-IN" sz="2000" dirty="0" smtClean="0"/>
              <a:t>A series is called white noise if it is purely random in nature. </a:t>
            </a:r>
          </a:p>
          <a:p>
            <a:r>
              <a:rPr lang="en-IN" sz="2000" dirty="0" smtClean="0"/>
              <a:t>Let { Ԑ</a:t>
            </a:r>
            <a:r>
              <a:rPr lang="en-IN" sz="2000" baseline="-25000" dirty="0" smtClean="0"/>
              <a:t>t</a:t>
            </a:r>
            <a:r>
              <a:rPr lang="en-IN" sz="2000" dirty="0" smtClean="0"/>
              <a:t> } denote such a series then it has zero mean and  has a constant variance  and is an uncorrelated random variable.</a:t>
            </a:r>
          </a:p>
          <a:p>
            <a:r>
              <a:rPr lang="en-IN" sz="2000" dirty="0" smtClean="0"/>
              <a:t> The scatter plot of such a series across time will indicate no pattern &amp; hence forecasting the future values of such a series is not possible</a:t>
            </a:r>
          </a:p>
          <a:p>
            <a:r>
              <a:rPr lang="en-IN" sz="2000" dirty="0" smtClean="0"/>
              <a:t>If data has white noise it cannot be used for forecasting.</a:t>
            </a:r>
          </a:p>
          <a:p>
            <a:pPr>
              <a:buNone/>
            </a:pPr>
            <a:endParaRPr lang="en-IN" sz="2000" dirty="0"/>
          </a:p>
        </p:txBody>
      </p:sp>
      <p:sp>
        <p:nvSpPr>
          <p:cNvPr id="4" name="Date Placeholder 3"/>
          <p:cNvSpPr>
            <a:spLocks noGrp="1"/>
          </p:cNvSpPr>
          <p:nvPr>
            <p:ph type="dt" sz="half" idx="10"/>
          </p:nvPr>
        </p:nvSpPr>
        <p:spPr/>
        <p:txBody>
          <a:bodyPr/>
          <a:lstStyle/>
          <a:p>
            <a:fld id="{0F2882E6-4E18-41ED-B695-67813E12CC8D}" type="datetime1">
              <a:rPr lang="en-US" smtClean="0"/>
              <a:pPr/>
              <a:t>12/10/2020</a:t>
            </a:fld>
            <a:endParaRPr lang="en-US"/>
          </a:p>
        </p:txBody>
      </p:sp>
      <p:sp>
        <p:nvSpPr>
          <p:cNvPr id="5" name="Slide Number Placeholder 4"/>
          <p:cNvSpPr>
            <a:spLocks noGrp="1"/>
          </p:cNvSpPr>
          <p:nvPr>
            <p:ph type="sldNum" sz="quarter" idx="12"/>
          </p:nvPr>
        </p:nvSpPr>
        <p:spPr/>
        <p:txBody>
          <a:bodyPr/>
          <a:lstStyle/>
          <a:p>
            <a:fld id="{619B3BD9-E539-4F5C-A31A-567F7849BDCE}"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1162"/>
          </a:xfrm>
        </p:spPr>
        <p:txBody>
          <a:bodyPr>
            <a:normAutofit fontScale="90000"/>
          </a:bodyPr>
          <a:lstStyle/>
          <a:p>
            <a:r>
              <a:rPr lang="en-IN" sz="4400" dirty="0" smtClean="0"/>
              <a:t/>
            </a:r>
            <a:br>
              <a:rPr lang="en-IN" sz="4400" dirty="0" smtClean="0"/>
            </a:br>
            <a:r>
              <a:rPr lang="en-IN" sz="4400" b="1" dirty="0" smtClean="0"/>
              <a:t> Auto regressive Model </a:t>
            </a:r>
            <a:r>
              <a:rPr lang="en-IN" sz="4400" dirty="0" smtClean="0"/>
              <a:t/>
            </a:r>
            <a:br>
              <a:rPr lang="en-IN" sz="4400" dirty="0" smtClean="0"/>
            </a:br>
            <a:endParaRPr lang="en-IN" dirty="0"/>
          </a:p>
        </p:txBody>
      </p:sp>
      <p:sp>
        <p:nvSpPr>
          <p:cNvPr id="3" name="Content Placeholder 2"/>
          <p:cNvSpPr>
            <a:spLocks noGrp="1"/>
          </p:cNvSpPr>
          <p:nvPr>
            <p:ph idx="1"/>
          </p:nvPr>
        </p:nvSpPr>
        <p:spPr>
          <a:xfrm>
            <a:off x="1295400" y="838200"/>
            <a:ext cx="7696200" cy="5867400"/>
          </a:xfrm>
        </p:spPr>
        <p:txBody>
          <a:bodyPr>
            <a:noAutofit/>
          </a:bodyPr>
          <a:lstStyle/>
          <a:p>
            <a:r>
              <a:rPr lang="en-IN" sz="2000" dirty="0" smtClean="0">
                <a:latin typeface="Cambria" pitchFamily="18" charset="0"/>
              </a:rPr>
              <a:t>An AR model is one in which </a:t>
            </a:r>
            <a:r>
              <a:rPr lang="en-IN" sz="2000" dirty="0" err="1" smtClean="0">
                <a:latin typeface="Cambria" pitchFamily="18" charset="0"/>
              </a:rPr>
              <a:t>Y</a:t>
            </a:r>
            <a:r>
              <a:rPr lang="en-IN" sz="2000" baseline="-25000" dirty="0" err="1" smtClean="0">
                <a:latin typeface="Cambria" pitchFamily="18" charset="0"/>
              </a:rPr>
              <a:t>t</a:t>
            </a:r>
            <a:r>
              <a:rPr lang="en-IN" sz="2000" dirty="0" smtClean="0">
                <a:latin typeface="Cambria" pitchFamily="18" charset="0"/>
              </a:rPr>
              <a:t> depend only on its past values Y</a:t>
            </a:r>
            <a:r>
              <a:rPr lang="en-IN" sz="2000" baseline="-25000" dirty="0" smtClean="0">
                <a:latin typeface="Cambria" pitchFamily="18" charset="0"/>
              </a:rPr>
              <a:t>t-1</a:t>
            </a:r>
            <a:r>
              <a:rPr lang="en-IN" sz="2000" dirty="0" smtClean="0">
                <a:latin typeface="Cambria" pitchFamily="18" charset="0"/>
              </a:rPr>
              <a:t>, Y</a:t>
            </a:r>
            <a:r>
              <a:rPr lang="en-IN" sz="2000" baseline="-25000" dirty="0" smtClean="0">
                <a:latin typeface="Cambria" pitchFamily="18" charset="0"/>
              </a:rPr>
              <a:t>t-2</a:t>
            </a:r>
            <a:r>
              <a:rPr lang="en-IN" sz="2000" dirty="0" smtClean="0">
                <a:latin typeface="Cambria" pitchFamily="18" charset="0"/>
              </a:rPr>
              <a:t>, Y</a:t>
            </a:r>
            <a:r>
              <a:rPr lang="en-IN" sz="2000" baseline="-25000" dirty="0" smtClean="0">
                <a:latin typeface="Cambria" pitchFamily="18" charset="0"/>
              </a:rPr>
              <a:t>t-3</a:t>
            </a:r>
            <a:r>
              <a:rPr lang="en-IN" sz="2000" dirty="0" smtClean="0">
                <a:latin typeface="Cambria" pitchFamily="18" charset="0"/>
              </a:rPr>
              <a:t> etc.,</a:t>
            </a:r>
          </a:p>
          <a:p>
            <a:pPr>
              <a:buNone/>
            </a:pPr>
            <a:r>
              <a:rPr lang="en-IN" sz="2000" dirty="0" smtClean="0">
                <a:latin typeface="Cambria" pitchFamily="18" charset="0"/>
              </a:rPr>
              <a:t>    Thus </a:t>
            </a:r>
          </a:p>
          <a:p>
            <a:pPr>
              <a:buNone/>
            </a:pPr>
            <a:r>
              <a:rPr lang="en-IN" sz="2000" dirty="0" smtClean="0">
                <a:latin typeface="Cambria" pitchFamily="18" charset="0"/>
              </a:rPr>
              <a:t>    </a:t>
            </a:r>
            <a:r>
              <a:rPr lang="en-IN" sz="2000" dirty="0" err="1" smtClean="0">
                <a:latin typeface="Cambria" pitchFamily="18" charset="0"/>
              </a:rPr>
              <a:t>Y</a:t>
            </a:r>
            <a:r>
              <a:rPr lang="en-IN" sz="2000" baseline="-25000" dirty="0" err="1" smtClean="0">
                <a:latin typeface="Cambria" pitchFamily="18" charset="0"/>
              </a:rPr>
              <a:t>t</a:t>
            </a:r>
            <a:r>
              <a:rPr lang="en-IN" sz="2000" dirty="0" smtClean="0">
                <a:latin typeface="Cambria" pitchFamily="18" charset="0"/>
              </a:rPr>
              <a:t> = f(Y</a:t>
            </a:r>
            <a:r>
              <a:rPr lang="en-IN" sz="2000" baseline="-25000" dirty="0" smtClean="0">
                <a:latin typeface="Cambria" pitchFamily="18" charset="0"/>
              </a:rPr>
              <a:t>t-1</a:t>
            </a:r>
            <a:r>
              <a:rPr lang="en-IN" sz="2000" dirty="0" smtClean="0">
                <a:latin typeface="Cambria" pitchFamily="18" charset="0"/>
              </a:rPr>
              <a:t>, Y</a:t>
            </a:r>
            <a:r>
              <a:rPr lang="en-IN" sz="2000" baseline="-25000" dirty="0" smtClean="0">
                <a:latin typeface="Cambria" pitchFamily="18" charset="0"/>
              </a:rPr>
              <a:t>t-2</a:t>
            </a:r>
            <a:r>
              <a:rPr lang="en-IN" sz="2000" dirty="0" smtClean="0">
                <a:latin typeface="Cambria" pitchFamily="18" charset="0"/>
              </a:rPr>
              <a:t>, Y</a:t>
            </a:r>
            <a:r>
              <a:rPr lang="en-IN" sz="2000" baseline="-25000" dirty="0" smtClean="0">
                <a:latin typeface="Cambria" pitchFamily="18" charset="0"/>
              </a:rPr>
              <a:t>t-3,...,</a:t>
            </a:r>
            <a:r>
              <a:rPr lang="en-IN" sz="2000" dirty="0" smtClean="0">
                <a:latin typeface="Cambria" pitchFamily="18" charset="0"/>
              </a:rPr>
              <a:t> Ԑ</a:t>
            </a:r>
            <a:r>
              <a:rPr lang="en-IN" sz="2000" baseline="-25000" dirty="0" smtClean="0">
                <a:latin typeface="Cambria" pitchFamily="18" charset="0"/>
              </a:rPr>
              <a:t>t </a:t>
            </a:r>
            <a:r>
              <a:rPr lang="en-IN" sz="2000" dirty="0" smtClean="0">
                <a:latin typeface="Cambria" pitchFamily="18" charset="0"/>
              </a:rPr>
              <a:t>)</a:t>
            </a:r>
          </a:p>
          <a:p>
            <a:r>
              <a:rPr lang="en-IN" sz="2000" dirty="0" smtClean="0">
                <a:latin typeface="Cambria" pitchFamily="18" charset="0"/>
              </a:rPr>
              <a:t>A common representation of an auto regressive model where it depends on P of its past values called as AR(P) is represented as  below.</a:t>
            </a:r>
          </a:p>
          <a:p>
            <a:pPr>
              <a:buNone/>
            </a:pPr>
            <a:r>
              <a:rPr lang="en-IN" sz="2000" dirty="0" smtClean="0">
                <a:latin typeface="Cambria" pitchFamily="18" charset="0"/>
              </a:rPr>
              <a:t>       </a:t>
            </a:r>
            <a:r>
              <a:rPr lang="en-IN" sz="2000" dirty="0" err="1" smtClean="0">
                <a:latin typeface="Cambria" pitchFamily="18" charset="0"/>
              </a:rPr>
              <a:t>Y</a:t>
            </a:r>
            <a:r>
              <a:rPr lang="en-IN" sz="2000" baseline="-25000" dirty="0" err="1" smtClean="0">
                <a:latin typeface="Cambria" pitchFamily="18" charset="0"/>
              </a:rPr>
              <a:t>t</a:t>
            </a:r>
            <a:r>
              <a:rPr lang="en-IN" sz="2000" dirty="0" smtClean="0">
                <a:latin typeface="Cambria" pitchFamily="18" charset="0"/>
              </a:rPr>
              <a:t> = β</a:t>
            </a:r>
            <a:r>
              <a:rPr lang="en-IN" sz="2000" baseline="-25000" dirty="0" smtClean="0">
                <a:latin typeface="Cambria" pitchFamily="18" charset="0"/>
              </a:rPr>
              <a:t>0</a:t>
            </a:r>
            <a:r>
              <a:rPr lang="en-IN" sz="2000" dirty="0" smtClean="0">
                <a:latin typeface="Cambria" pitchFamily="18" charset="0"/>
              </a:rPr>
              <a:t> + β</a:t>
            </a:r>
            <a:r>
              <a:rPr lang="en-IN" sz="2000" baseline="-25000" dirty="0" smtClean="0">
                <a:latin typeface="Cambria" pitchFamily="18" charset="0"/>
              </a:rPr>
              <a:t>1</a:t>
            </a:r>
            <a:r>
              <a:rPr lang="en-IN" sz="2000" dirty="0" smtClean="0">
                <a:latin typeface="Cambria" pitchFamily="18" charset="0"/>
              </a:rPr>
              <a:t> Y</a:t>
            </a:r>
            <a:r>
              <a:rPr lang="en-IN" sz="2000" baseline="-25000" dirty="0" smtClean="0">
                <a:latin typeface="Cambria" pitchFamily="18" charset="0"/>
              </a:rPr>
              <a:t>t-1 </a:t>
            </a:r>
            <a:r>
              <a:rPr lang="en-IN" sz="2000" dirty="0" smtClean="0">
                <a:latin typeface="Cambria" pitchFamily="18" charset="0"/>
              </a:rPr>
              <a:t>+ β</a:t>
            </a:r>
            <a:r>
              <a:rPr lang="en-IN" sz="2000" baseline="-25000" dirty="0" smtClean="0">
                <a:latin typeface="Cambria" pitchFamily="18" charset="0"/>
              </a:rPr>
              <a:t>2 </a:t>
            </a:r>
            <a:r>
              <a:rPr lang="en-IN" sz="2000" dirty="0" smtClean="0">
                <a:latin typeface="Cambria" pitchFamily="18" charset="0"/>
              </a:rPr>
              <a:t>Y</a:t>
            </a:r>
            <a:r>
              <a:rPr lang="en-IN" sz="2000" baseline="-25000" dirty="0" smtClean="0">
                <a:latin typeface="Cambria" pitchFamily="18" charset="0"/>
              </a:rPr>
              <a:t>t-2</a:t>
            </a:r>
            <a:r>
              <a:rPr lang="en-IN" sz="2000" dirty="0" smtClean="0">
                <a:latin typeface="Cambria" pitchFamily="18" charset="0"/>
              </a:rPr>
              <a:t> + β</a:t>
            </a:r>
            <a:r>
              <a:rPr lang="en-IN" sz="2000" baseline="-25000" dirty="0" smtClean="0">
                <a:latin typeface="Cambria" pitchFamily="18" charset="0"/>
              </a:rPr>
              <a:t>3 </a:t>
            </a:r>
            <a:r>
              <a:rPr lang="en-IN" sz="2000" dirty="0" smtClean="0">
                <a:latin typeface="Cambria" pitchFamily="18" charset="0"/>
              </a:rPr>
              <a:t> Y</a:t>
            </a:r>
            <a:r>
              <a:rPr lang="en-IN" sz="2000" baseline="-25000" dirty="0" smtClean="0">
                <a:latin typeface="Cambria" pitchFamily="18" charset="0"/>
              </a:rPr>
              <a:t>t-3</a:t>
            </a:r>
            <a:r>
              <a:rPr lang="en-IN" sz="2000" dirty="0" smtClean="0">
                <a:latin typeface="Cambria" pitchFamily="18" charset="0"/>
              </a:rPr>
              <a:t>+ ...+ </a:t>
            </a:r>
            <a:r>
              <a:rPr lang="en-IN" sz="2000" dirty="0" err="1" smtClean="0">
                <a:latin typeface="Cambria" pitchFamily="18" charset="0"/>
              </a:rPr>
              <a:t>β</a:t>
            </a:r>
            <a:r>
              <a:rPr lang="en-IN" sz="2000" baseline="-25000" dirty="0" err="1" smtClean="0">
                <a:latin typeface="Cambria" pitchFamily="18" charset="0"/>
              </a:rPr>
              <a:t>P</a:t>
            </a:r>
            <a:r>
              <a:rPr lang="en-IN" sz="2000" dirty="0" smtClean="0">
                <a:latin typeface="Cambria" pitchFamily="18" charset="0"/>
              </a:rPr>
              <a:t> </a:t>
            </a:r>
            <a:r>
              <a:rPr lang="en-IN" sz="2000" dirty="0" err="1" smtClean="0">
                <a:latin typeface="Cambria" pitchFamily="18" charset="0"/>
              </a:rPr>
              <a:t>Y</a:t>
            </a:r>
            <a:r>
              <a:rPr lang="en-IN" sz="2000" baseline="-25000" dirty="0" err="1" smtClean="0">
                <a:latin typeface="Cambria" pitchFamily="18" charset="0"/>
              </a:rPr>
              <a:t>t</a:t>
            </a:r>
            <a:r>
              <a:rPr lang="en-IN" sz="2000" baseline="-25000" dirty="0" smtClean="0">
                <a:latin typeface="Cambria" pitchFamily="18" charset="0"/>
              </a:rPr>
              <a:t>-P </a:t>
            </a:r>
            <a:r>
              <a:rPr lang="en-IN" sz="2000" dirty="0" smtClean="0">
                <a:latin typeface="Cambria" pitchFamily="18" charset="0"/>
              </a:rPr>
              <a:t> + Ԑ</a:t>
            </a:r>
            <a:r>
              <a:rPr lang="en-IN" sz="2000" baseline="-25000" dirty="0" smtClean="0">
                <a:latin typeface="Cambria" pitchFamily="18" charset="0"/>
              </a:rPr>
              <a:t>t</a:t>
            </a:r>
            <a:br>
              <a:rPr lang="en-IN" sz="2000" baseline="-25000" dirty="0" smtClean="0">
                <a:latin typeface="Cambria" pitchFamily="18" charset="0"/>
              </a:rPr>
            </a:br>
            <a:endParaRPr lang="en-IN" sz="2000" dirty="0" smtClean="0">
              <a:latin typeface="Cambria" pitchFamily="18" charset="0"/>
            </a:endParaRPr>
          </a:p>
          <a:p>
            <a:r>
              <a:rPr lang="en-IN" sz="2000" dirty="0" err="1" smtClean="0">
                <a:latin typeface="Cambria" pitchFamily="18" charset="0"/>
              </a:rPr>
              <a:t>Y</a:t>
            </a:r>
            <a:r>
              <a:rPr lang="en-IN" sz="2000" baseline="-25000" dirty="0" err="1" smtClean="0">
                <a:latin typeface="Cambria" pitchFamily="18" charset="0"/>
              </a:rPr>
              <a:t>t</a:t>
            </a:r>
            <a:r>
              <a:rPr lang="en-IN" sz="2000" dirty="0" smtClean="0">
                <a:latin typeface="Cambria" pitchFamily="18" charset="0"/>
              </a:rPr>
              <a:t> = β</a:t>
            </a:r>
            <a:r>
              <a:rPr lang="en-IN" sz="2000" baseline="-25000" dirty="0" smtClean="0">
                <a:latin typeface="Cambria" pitchFamily="18" charset="0"/>
              </a:rPr>
              <a:t>0  </a:t>
            </a:r>
            <a:r>
              <a:rPr lang="en-IN" sz="2000" dirty="0" smtClean="0">
                <a:latin typeface="Cambria" pitchFamily="18" charset="0"/>
              </a:rPr>
              <a:t> is AR(0) model</a:t>
            </a:r>
          </a:p>
          <a:p>
            <a:r>
              <a:rPr lang="en-IN" sz="2000" dirty="0" err="1" smtClean="0">
                <a:latin typeface="Cambria" pitchFamily="18" charset="0"/>
              </a:rPr>
              <a:t>Y</a:t>
            </a:r>
            <a:r>
              <a:rPr lang="en-IN" sz="2000" baseline="-25000" dirty="0" err="1" smtClean="0">
                <a:latin typeface="Cambria" pitchFamily="18" charset="0"/>
              </a:rPr>
              <a:t>t</a:t>
            </a:r>
            <a:r>
              <a:rPr lang="en-IN" sz="2000" dirty="0" smtClean="0">
                <a:latin typeface="Cambria" pitchFamily="18" charset="0"/>
              </a:rPr>
              <a:t> = β</a:t>
            </a:r>
            <a:r>
              <a:rPr lang="en-IN" sz="2000" baseline="-25000" dirty="0" smtClean="0">
                <a:latin typeface="Cambria" pitchFamily="18" charset="0"/>
              </a:rPr>
              <a:t>0</a:t>
            </a:r>
            <a:r>
              <a:rPr lang="en-IN" sz="2000" dirty="0" smtClean="0">
                <a:latin typeface="Cambria" pitchFamily="18" charset="0"/>
              </a:rPr>
              <a:t> + β</a:t>
            </a:r>
            <a:r>
              <a:rPr lang="en-IN" sz="2000" baseline="-25000" dirty="0" smtClean="0">
                <a:latin typeface="Cambria" pitchFamily="18" charset="0"/>
              </a:rPr>
              <a:t>1</a:t>
            </a:r>
            <a:r>
              <a:rPr lang="en-IN" sz="2000" dirty="0" smtClean="0">
                <a:latin typeface="Cambria" pitchFamily="18" charset="0"/>
              </a:rPr>
              <a:t> Y</a:t>
            </a:r>
            <a:r>
              <a:rPr lang="en-IN" sz="2000" baseline="-25000" dirty="0" smtClean="0">
                <a:latin typeface="Cambria" pitchFamily="18" charset="0"/>
              </a:rPr>
              <a:t>t-1 </a:t>
            </a:r>
            <a:r>
              <a:rPr lang="en-IN" sz="2000" dirty="0" smtClean="0">
                <a:latin typeface="Cambria" pitchFamily="18" charset="0"/>
              </a:rPr>
              <a:t> is AR(1) model</a:t>
            </a:r>
          </a:p>
          <a:p>
            <a:r>
              <a:rPr lang="en-IN" sz="2000" dirty="0" err="1" smtClean="0">
                <a:latin typeface="Cambria" pitchFamily="18" charset="0"/>
              </a:rPr>
              <a:t>Y</a:t>
            </a:r>
            <a:r>
              <a:rPr lang="en-IN" sz="2000" baseline="-25000" dirty="0" err="1" smtClean="0">
                <a:latin typeface="Cambria" pitchFamily="18" charset="0"/>
              </a:rPr>
              <a:t>t</a:t>
            </a:r>
            <a:r>
              <a:rPr lang="en-IN" sz="2000" dirty="0" smtClean="0">
                <a:latin typeface="Cambria" pitchFamily="18" charset="0"/>
              </a:rPr>
              <a:t> = β</a:t>
            </a:r>
            <a:r>
              <a:rPr lang="en-IN" sz="2000" baseline="-25000" dirty="0" smtClean="0">
                <a:latin typeface="Cambria" pitchFamily="18" charset="0"/>
              </a:rPr>
              <a:t>0</a:t>
            </a:r>
            <a:r>
              <a:rPr lang="en-IN" sz="2000" dirty="0" smtClean="0">
                <a:latin typeface="Cambria" pitchFamily="18" charset="0"/>
              </a:rPr>
              <a:t> + β</a:t>
            </a:r>
            <a:r>
              <a:rPr lang="en-IN" sz="2000" baseline="-25000" dirty="0" smtClean="0">
                <a:latin typeface="Cambria" pitchFamily="18" charset="0"/>
              </a:rPr>
              <a:t>1</a:t>
            </a:r>
            <a:r>
              <a:rPr lang="en-IN" sz="2000" dirty="0" smtClean="0">
                <a:latin typeface="Cambria" pitchFamily="18" charset="0"/>
              </a:rPr>
              <a:t> Y</a:t>
            </a:r>
            <a:r>
              <a:rPr lang="en-IN" sz="2000" baseline="-25000" dirty="0" smtClean="0">
                <a:latin typeface="Cambria" pitchFamily="18" charset="0"/>
              </a:rPr>
              <a:t>t-1 </a:t>
            </a:r>
            <a:r>
              <a:rPr lang="en-IN" sz="2000" dirty="0" smtClean="0">
                <a:latin typeface="Cambria" pitchFamily="18" charset="0"/>
              </a:rPr>
              <a:t>+ β</a:t>
            </a:r>
            <a:r>
              <a:rPr lang="en-IN" sz="2000" baseline="-25000" dirty="0" smtClean="0">
                <a:latin typeface="Cambria" pitchFamily="18" charset="0"/>
              </a:rPr>
              <a:t>2 </a:t>
            </a:r>
            <a:r>
              <a:rPr lang="en-IN" sz="2000" dirty="0" smtClean="0">
                <a:latin typeface="Cambria" pitchFamily="18" charset="0"/>
              </a:rPr>
              <a:t>Y</a:t>
            </a:r>
            <a:r>
              <a:rPr lang="en-IN" sz="2000" baseline="-25000" dirty="0" smtClean="0">
                <a:latin typeface="Cambria" pitchFamily="18" charset="0"/>
              </a:rPr>
              <a:t>t-2 </a:t>
            </a:r>
            <a:r>
              <a:rPr lang="en-IN" sz="2000" dirty="0" smtClean="0">
                <a:latin typeface="Cambria" pitchFamily="18" charset="0"/>
              </a:rPr>
              <a:t> is AR(2) model</a:t>
            </a:r>
          </a:p>
          <a:p>
            <a:r>
              <a:rPr lang="en-IN" sz="2000" dirty="0" err="1" smtClean="0">
                <a:latin typeface="Cambria" pitchFamily="18" charset="0"/>
              </a:rPr>
              <a:t>Y</a:t>
            </a:r>
            <a:r>
              <a:rPr lang="en-IN" sz="2000" baseline="-25000" dirty="0" err="1" smtClean="0">
                <a:latin typeface="Cambria" pitchFamily="18" charset="0"/>
              </a:rPr>
              <a:t>t</a:t>
            </a:r>
            <a:r>
              <a:rPr lang="en-IN" sz="2000" dirty="0" smtClean="0">
                <a:latin typeface="Cambria" pitchFamily="18" charset="0"/>
              </a:rPr>
              <a:t> = β</a:t>
            </a:r>
            <a:r>
              <a:rPr lang="en-IN" sz="2000" baseline="-25000" dirty="0" smtClean="0">
                <a:latin typeface="Cambria" pitchFamily="18" charset="0"/>
              </a:rPr>
              <a:t>0</a:t>
            </a:r>
            <a:r>
              <a:rPr lang="en-IN" sz="2000" dirty="0" smtClean="0">
                <a:latin typeface="Cambria" pitchFamily="18" charset="0"/>
              </a:rPr>
              <a:t> + β</a:t>
            </a:r>
            <a:r>
              <a:rPr lang="en-IN" sz="2000" baseline="-25000" dirty="0" smtClean="0">
                <a:latin typeface="Cambria" pitchFamily="18" charset="0"/>
              </a:rPr>
              <a:t>1</a:t>
            </a:r>
            <a:r>
              <a:rPr lang="en-IN" sz="2000" dirty="0" smtClean="0">
                <a:latin typeface="Cambria" pitchFamily="18" charset="0"/>
              </a:rPr>
              <a:t> Y</a:t>
            </a:r>
            <a:r>
              <a:rPr lang="en-IN" sz="2000" baseline="-25000" dirty="0" smtClean="0">
                <a:latin typeface="Cambria" pitchFamily="18" charset="0"/>
              </a:rPr>
              <a:t>t-1 </a:t>
            </a:r>
            <a:r>
              <a:rPr lang="en-IN" sz="2000" dirty="0" smtClean="0">
                <a:latin typeface="Cambria" pitchFamily="18" charset="0"/>
              </a:rPr>
              <a:t>+ β</a:t>
            </a:r>
            <a:r>
              <a:rPr lang="en-IN" sz="2000" baseline="-25000" dirty="0" smtClean="0">
                <a:latin typeface="Cambria" pitchFamily="18" charset="0"/>
              </a:rPr>
              <a:t>2 </a:t>
            </a:r>
            <a:r>
              <a:rPr lang="en-IN" sz="2000" dirty="0" smtClean="0">
                <a:latin typeface="Cambria" pitchFamily="18" charset="0"/>
              </a:rPr>
              <a:t>Y</a:t>
            </a:r>
            <a:r>
              <a:rPr lang="en-IN" sz="2000" baseline="-25000" dirty="0" smtClean="0">
                <a:latin typeface="Cambria" pitchFamily="18" charset="0"/>
              </a:rPr>
              <a:t>t-2</a:t>
            </a:r>
            <a:r>
              <a:rPr lang="en-IN" sz="2000" dirty="0" smtClean="0">
                <a:latin typeface="Cambria" pitchFamily="18" charset="0"/>
              </a:rPr>
              <a:t> + β</a:t>
            </a:r>
            <a:r>
              <a:rPr lang="en-IN" sz="2000" baseline="-25000" dirty="0" smtClean="0">
                <a:latin typeface="Cambria" pitchFamily="18" charset="0"/>
              </a:rPr>
              <a:t>3 </a:t>
            </a:r>
            <a:r>
              <a:rPr lang="en-IN" sz="2000" dirty="0" smtClean="0">
                <a:latin typeface="Cambria" pitchFamily="18" charset="0"/>
              </a:rPr>
              <a:t> Y</a:t>
            </a:r>
            <a:r>
              <a:rPr lang="en-IN" sz="2000" baseline="-25000" dirty="0" smtClean="0">
                <a:latin typeface="Cambria" pitchFamily="18" charset="0"/>
              </a:rPr>
              <a:t>t-3 </a:t>
            </a:r>
            <a:r>
              <a:rPr lang="en-IN" sz="2000" dirty="0" smtClean="0">
                <a:latin typeface="Cambria" pitchFamily="18" charset="0"/>
              </a:rPr>
              <a:t> is AR(3) model</a:t>
            </a:r>
          </a:p>
          <a:p>
            <a:r>
              <a:rPr lang="en-IN" sz="2000" dirty="0" smtClean="0">
                <a:latin typeface="Cambria" pitchFamily="18" charset="0"/>
              </a:rPr>
              <a:t>Mostly we stop with AR(3) model.</a:t>
            </a:r>
          </a:p>
          <a:p>
            <a:r>
              <a:rPr lang="en-IN" sz="2000" dirty="0" smtClean="0">
                <a:latin typeface="Cambria" pitchFamily="18" charset="0"/>
              </a:rPr>
              <a:t>Example – Today’s stock price is dependent on previous day and day before previous day.</a:t>
            </a:r>
          </a:p>
          <a:p>
            <a:pPr>
              <a:buNone/>
            </a:pPr>
            <a:endParaRPr lang="en-IN" sz="2000" dirty="0">
              <a:latin typeface="Cambria" pitchFamily="18" charset="0"/>
            </a:endParaRPr>
          </a:p>
        </p:txBody>
      </p:sp>
      <p:sp>
        <p:nvSpPr>
          <p:cNvPr id="4" name="Date Placeholder 3"/>
          <p:cNvSpPr>
            <a:spLocks noGrp="1"/>
          </p:cNvSpPr>
          <p:nvPr>
            <p:ph type="dt" sz="half" idx="10"/>
          </p:nvPr>
        </p:nvSpPr>
        <p:spPr/>
        <p:txBody>
          <a:bodyPr/>
          <a:lstStyle/>
          <a:p>
            <a:fld id="{0F2882E6-4E18-41ED-B695-67813E12CC8D}" type="datetime1">
              <a:rPr lang="en-US" smtClean="0"/>
              <a:pPr/>
              <a:t>12/10/2020</a:t>
            </a:fld>
            <a:endParaRPr lang="en-US"/>
          </a:p>
        </p:txBody>
      </p:sp>
      <p:sp>
        <p:nvSpPr>
          <p:cNvPr id="5" name="Slide Number Placeholder 4"/>
          <p:cNvSpPr>
            <a:spLocks noGrp="1"/>
          </p:cNvSpPr>
          <p:nvPr>
            <p:ph type="sldNum" sz="quarter" idx="12"/>
          </p:nvPr>
        </p:nvSpPr>
        <p:spPr/>
        <p:txBody>
          <a:bodyPr/>
          <a:lstStyle/>
          <a:p>
            <a:fld id="{619B3BD9-E539-4F5C-A31A-567F7849BDCE}"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dirty="0" smtClean="0"/>
              <a:t/>
            </a:r>
            <a:br>
              <a:rPr lang="en-IN" sz="4400" b="1" dirty="0" smtClean="0"/>
            </a:br>
            <a:r>
              <a:rPr lang="en-IN" sz="4400" b="1" dirty="0" smtClean="0"/>
              <a:t>Moving Average model</a:t>
            </a:r>
            <a:r>
              <a:rPr lang="en-IN" sz="4400" dirty="0" smtClean="0"/>
              <a:t/>
            </a:r>
            <a:br>
              <a:rPr lang="en-IN" sz="4400" dirty="0" smtClean="0"/>
            </a:br>
            <a:r>
              <a:rPr lang="en-IN" sz="4400" dirty="0" smtClean="0"/>
              <a:t/>
            </a:r>
            <a:br>
              <a:rPr lang="en-IN" sz="4400" dirty="0" smtClean="0"/>
            </a:br>
            <a:endParaRPr lang="en-IN" dirty="0"/>
          </a:p>
        </p:txBody>
      </p:sp>
      <p:sp>
        <p:nvSpPr>
          <p:cNvPr id="3" name="Content Placeholder 2"/>
          <p:cNvSpPr>
            <a:spLocks noGrp="1"/>
          </p:cNvSpPr>
          <p:nvPr>
            <p:ph idx="1"/>
          </p:nvPr>
        </p:nvSpPr>
        <p:spPr>
          <a:xfrm>
            <a:off x="1219200" y="1219200"/>
            <a:ext cx="7714488" cy="5029200"/>
          </a:xfrm>
        </p:spPr>
        <p:txBody>
          <a:bodyPr>
            <a:normAutofit/>
          </a:bodyPr>
          <a:lstStyle/>
          <a:p>
            <a:endParaRPr lang="en-IN" sz="2000" dirty="0" smtClean="0"/>
          </a:p>
          <a:p>
            <a:r>
              <a:rPr lang="en-IN" sz="2000" dirty="0" smtClean="0"/>
              <a:t>A moving average model is one when </a:t>
            </a:r>
            <a:r>
              <a:rPr lang="en-IN" sz="2000" dirty="0" err="1" smtClean="0"/>
              <a:t>Y</a:t>
            </a:r>
            <a:r>
              <a:rPr lang="en-IN" sz="2000" baseline="-25000" dirty="0" err="1" smtClean="0"/>
              <a:t>t</a:t>
            </a:r>
            <a:r>
              <a:rPr lang="en-IN" sz="2000" dirty="0" smtClean="0"/>
              <a:t>  depends only on the random error terms which follow a white noise process </a:t>
            </a:r>
          </a:p>
          <a:p>
            <a:r>
              <a:rPr lang="en-IN" sz="2000" dirty="0" err="1" smtClean="0"/>
              <a:t>i.e</a:t>
            </a:r>
            <a:endParaRPr lang="en-IN" sz="2000" dirty="0" smtClean="0"/>
          </a:p>
          <a:p>
            <a:r>
              <a:rPr lang="en-IN" sz="2000" dirty="0" err="1" smtClean="0"/>
              <a:t>Y</a:t>
            </a:r>
            <a:r>
              <a:rPr lang="en-IN" sz="2000" baseline="-25000" dirty="0" err="1" smtClean="0"/>
              <a:t>t</a:t>
            </a:r>
            <a:r>
              <a:rPr lang="en-IN" sz="2000" dirty="0" smtClean="0"/>
              <a:t> = f(Ԑ</a:t>
            </a:r>
            <a:r>
              <a:rPr lang="en-IN" sz="2000" baseline="-25000" dirty="0" smtClean="0"/>
              <a:t>t</a:t>
            </a:r>
            <a:r>
              <a:rPr lang="en-IN" sz="2000" dirty="0" smtClean="0"/>
              <a:t> ,Ԑ</a:t>
            </a:r>
            <a:r>
              <a:rPr lang="en-IN" sz="2000" baseline="-25000" dirty="0" smtClean="0"/>
              <a:t>t-1</a:t>
            </a:r>
            <a:r>
              <a:rPr lang="en-IN" sz="2000" dirty="0" smtClean="0"/>
              <a:t>, Ԑ</a:t>
            </a:r>
            <a:r>
              <a:rPr lang="en-IN" sz="2000" baseline="-25000" dirty="0" smtClean="0"/>
              <a:t>t-2</a:t>
            </a:r>
            <a:r>
              <a:rPr lang="en-IN" sz="2000" dirty="0" smtClean="0"/>
              <a:t>, Ԑ</a:t>
            </a:r>
            <a:r>
              <a:rPr lang="en-IN" sz="2000" baseline="-25000" dirty="0" smtClean="0"/>
              <a:t>t-3,...,</a:t>
            </a:r>
            <a:r>
              <a:rPr lang="en-IN" sz="2000" dirty="0" smtClean="0"/>
              <a:t> ) </a:t>
            </a:r>
          </a:p>
          <a:p>
            <a:r>
              <a:rPr lang="en-IN" sz="2000" dirty="0" smtClean="0"/>
              <a:t>A common representation of a moving average model where it depends on q of its past values is called MA(q) model and is represented below.</a:t>
            </a:r>
          </a:p>
          <a:p>
            <a:r>
              <a:rPr lang="en-IN" sz="2000" dirty="0" err="1" smtClean="0"/>
              <a:t>Y</a:t>
            </a:r>
            <a:r>
              <a:rPr lang="en-IN" sz="2000" baseline="-25000" dirty="0" err="1" smtClean="0"/>
              <a:t>t</a:t>
            </a:r>
            <a:r>
              <a:rPr lang="en-IN" sz="2000" dirty="0" smtClean="0"/>
              <a:t> = β</a:t>
            </a:r>
            <a:r>
              <a:rPr lang="en-IN" sz="2000" baseline="-25000" dirty="0" smtClean="0"/>
              <a:t>0</a:t>
            </a:r>
            <a:r>
              <a:rPr lang="en-IN" sz="2000" dirty="0" smtClean="0"/>
              <a:t> +  Ԑ</a:t>
            </a:r>
            <a:r>
              <a:rPr lang="en-IN" sz="2000" baseline="-25000" dirty="0" smtClean="0"/>
              <a:t>t +</a:t>
            </a:r>
            <a:r>
              <a:rPr lang="en-IN" sz="2000" dirty="0" smtClean="0"/>
              <a:t> ф</a:t>
            </a:r>
            <a:r>
              <a:rPr lang="en-IN" sz="2000" baseline="-25000" dirty="0" smtClean="0"/>
              <a:t>1</a:t>
            </a:r>
            <a:r>
              <a:rPr lang="en-IN" sz="2000" dirty="0" smtClean="0"/>
              <a:t> Ԑ</a:t>
            </a:r>
            <a:r>
              <a:rPr lang="en-IN" sz="2000" baseline="-25000" dirty="0" smtClean="0"/>
              <a:t>t-1 </a:t>
            </a:r>
            <a:r>
              <a:rPr lang="en-IN" sz="2000" dirty="0" smtClean="0"/>
              <a:t>+ ф</a:t>
            </a:r>
            <a:r>
              <a:rPr lang="en-IN" sz="2000" baseline="-25000" dirty="0" smtClean="0"/>
              <a:t>2 </a:t>
            </a:r>
            <a:r>
              <a:rPr lang="en-IN" sz="2000" dirty="0" smtClean="0"/>
              <a:t>Ԑ</a:t>
            </a:r>
            <a:r>
              <a:rPr lang="en-IN" sz="2000" baseline="-25000" dirty="0" smtClean="0"/>
              <a:t>t-2</a:t>
            </a:r>
            <a:r>
              <a:rPr lang="en-IN" sz="2000" dirty="0" smtClean="0"/>
              <a:t> + ф</a:t>
            </a:r>
            <a:r>
              <a:rPr lang="en-IN" sz="2000" baseline="-25000" dirty="0" smtClean="0"/>
              <a:t>3 </a:t>
            </a:r>
            <a:r>
              <a:rPr lang="en-IN" sz="2000" dirty="0" smtClean="0"/>
              <a:t> Ԑ</a:t>
            </a:r>
            <a:r>
              <a:rPr lang="en-IN" sz="2000" baseline="-25000" dirty="0" smtClean="0"/>
              <a:t>t-3</a:t>
            </a:r>
            <a:r>
              <a:rPr lang="en-IN" sz="2000" dirty="0" smtClean="0"/>
              <a:t>+ ...+ </a:t>
            </a:r>
            <a:r>
              <a:rPr lang="en-IN" sz="2000" dirty="0" err="1" smtClean="0"/>
              <a:t>ф</a:t>
            </a:r>
            <a:r>
              <a:rPr lang="en-IN" sz="2000" baseline="-25000" dirty="0" err="1" smtClean="0"/>
              <a:t>q</a:t>
            </a:r>
            <a:r>
              <a:rPr lang="en-IN" sz="2000" dirty="0" smtClean="0"/>
              <a:t> Ԑ</a:t>
            </a:r>
            <a:r>
              <a:rPr lang="en-IN" sz="2000" baseline="-25000" dirty="0" smtClean="0"/>
              <a:t>t-q</a:t>
            </a:r>
            <a:endParaRPr lang="en-IN" sz="2000" dirty="0" smtClean="0"/>
          </a:p>
          <a:p>
            <a:r>
              <a:rPr lang="en-IN" sz="2000" dirty="0" smtClean="0"/>
              <a:t>The error terms Ԑ</a:t>
            </a:r>
            <a:r>
              <a:rPr lang="en-IN" sz="2000" baseline="-25000" dirty="0" smtClean="0"/>
              <a:t>t</a:t>
            </a:r>
            <a:r>
              <a:rPr lang="en-IN" sz="2000" dirty="0" smtClean="0"/>
              <a:t>  are assumed to be white noise.</a:t>
            </a:r>
          </a:p>
          <a:p>
            <a:pPr>
              <a:buNone/>
            </a:pPr>
            <a:endParaRPr lang="en-IN" sz="2000" dirty="0"/>
          </a:p>
        </p:txBody>
      </p:sp>
      <p:sp>
        <p:nvSpPr>
          <p:cNvPr id="4" name="Date Placeholder 3"/>
          <p:cNvSpPr>
            <a:spLocks noGrp="1"/>
          </p:cNvSpPr>
          <p:nvPr>
            <p:ph type="dt" sz="half" idx="10"/>
          </p:nvPr>
        </p:nvSpPr>
        <p:spPr/>
        <p:txBody>
          <a:bodyPr/>
          <a:lstStyle/>
          <a:p>
            <a:fld id="{0F2882E6-4E18-41ED-B695-67813E12CC8D}" type="datetime1">
              <a:rPr lang="en-US" smtClean="0"/>
              <a:pPr/>
              <a:t>12/10/2020</a:t>
            </a:fld>
            <a:endParaRPr lang="en-US"/>
          </a:p>
        </p:txBody>
      </p:sp>
      <p:sp>
        <p:nvSpPr>
          <p:cNvPr id="5" name="Slide Number Placeholder 4"/>
          <p:cNvSpPr>
            <a:spLocks noGrp="1"/>
          </p:cNvSpPr>
          <p:nvPr>
            <p:ph type="sldNum" sz="quarter" idx="12"/>
          </p:nvPr>
        </p:nvSpPr>
        <p:spPr/>
        <p:txBody>
          <a:bodyPr/>
          <a:lstStyle/>
          <a:p>
            <a:fld id="{619B3BD9-E539-4F5C-A31A-567F7849BDCE}"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Autofit/>
          </a:bodyPr>
          <a:lstStyle/>
          <a:p>
            <a:r>
              <a:rPr lang="en-IN" sz="2400" b="1" dirty="0" smtClean="0">
                <a:latin typeface="Cambria" pitchFamily="18" charset="0"/>
              </a:rPr>
              <a:t>Auto regression moving average model</a:t>
            </a:r>
            <a:r>
              <a:rPr lang="en-IN" sz="2400" dirty="0" smtClean="0">
                <a:latin typeface="Cambria" pitchFamily="18" charset="0"/>
              </a:rPr>
              <a:t/>
            </a:r>
            <a:br>
              <a:rPr lang="en-IN" sz="2400" dirty="0" smtClean="0">
                <a:latin typeface="Cambria" pitchFamily="18" charset="0"/>
              </a:rPr>
            </a:br>
            <a:endParaRPr lang="en-IN" sz="2400" dirty="0">
              <a:latin typeface="Cambria" pitchFamily="18" charset="0"/>
            </a:endParaRPr>
          </a:p>
        </p:txBody>
      </p:sp>
      <p:sp>
        <p:nvSpPr>
          <p:cNvPr id="3" name="Content Placeholder 2"/>
          <p:cNvSpPr>
            <a:spLocks noGrp="1"/>
          </p:cNvSpPr>
          <p:nvPr>
            <p:ph idx="1"/>
          </p:nvPr>
        </p:nvSpPr>
        <p:spPr/>
        <p:txBody>
          <a:bodyPr>
            <a:normAutofit/>
          </a:bodyPr>
          <a:lstStyle/>
          <a:p>
            <a:r>
              <a:rPr lang="en-IN" sz="2600" dirty="0" smtClean="0">
                <a:latin typeface="Cambria" pitchFamily="18" charset="0"/>
              </a:rPr>
              <a:t>There are situations where the time series may be represented as a mix of both AR and MA models referred to as ARMA(</a:t>
            </a:r>
            <a:r>
              <a:rPr lang="en-IN" sz="2600" dirty="0" err="1" smtClean="0">
                <a:latin typeface="Cambria" pitchFamily="18" charset="0"/>
              </a:rPr>
              <a:t>p,q</a:t>
            </a:r>
            <a:r>
              <a:rPr lang="en-IN" sz="2600" dirty="0" smtClean="0">
                <a:latin typeface="Cambria" pitchFamily="18" charset="0"/>
              </a:rPr>
              <a:t>).</a:t>
            </a:r>
          </a:p>
          <a:p>
            <a:r>
              <a:rPr lang="en-IN" sz="2600" dirty="0" smtClean="0">
                <a:latin typeface="Cambria" pitchFamily="18" charset="0"/>
              </a:rPr>
              <a:t>The general form of such a time series model, which depends on P of its past values and q past values of white noise disturbances, takes the form </a:t>
            </a:r>
          </a:p>
          <a:p>
            <a:r>
              <a:rPr lang="en-IN" sz="2600" baseline="-25000" dirty="0" smtClean="0">
                <a:latin typeface="Cambria" pitchFamily="18" charset="0"/>
              </a:rPr>
              <a:t> </a:t>
            </a:r>
            <a:r>
              <a:rPr lang="en-IN" sz="2600" dirty="0" smtClean="0">
                <a:latin typeface="Cambria" pitchFamily="18" charset="0"/>
              </a:rPr>
              <a:t> </a:t>
            </a:r>
            <a:r>
              <a:rPr lang="en-IN" sz="2600" dirty="0" err="1" smtClean="0">
                <a:latin typeface="Cambria" pitchFamily="18" charset="0"/>
              </a:rPr>
              <a:t>Y</a:t>
            </a:r>
            <a:r>
              <a:rPr lang="en-IN" sz="2600" baseline="-25000" dirty="0" err="1" smtClean="0">
                <a:latin typeface="Cambria" pitchFamily="18" charset="0"/>
              </a:rPr>
              <a:t>t</a:t>
            </a:r>
            <a:r>
              <a:rPr lang="en-IN" sz="2600" dirty="0" smtClean="0">
                <a:latin typeface="Cambria" pitchFamily="18" charset="0"/>
              </a:rPr>
              <a:t> = β</a:t>
            </a:r>
            <a:r>
              <a:rPr lang="en-IN" sz="2600" baseline="-25000" dirty="0" smtClean="0">
                <a:latin typeface="Cambria" pitchFamily="18" charset="0"/>
              </a:rPr>
              <a:t>0</a:t>
            </a:r>
            <a:r>
              <a:rPr lang="en-IN" sz="2600" dirty="0" smtClean="0">
                <a:latin typeface="Cambria" pitchFamily="18" charset="0"/>
              </a:rPr>
              <a:t> + β</a:t>
            </a:r>
            <a:r>
              <a:rPr lang="en-IN" sz="2600" baseline="-25000" dirty="0" smtClean="0">
                <a:latin typeface="Cambria" pitchFamily="18" charset="0"/>
              </a:rPr>
              <a:t>1</a:t>
            </a:r>
            <a:r>
              <a:rPr lang="en-IN" sz="2600" dirty="0" smtClean="0">
                <a:latin typeface="Cambria" pitchFamily="18" charset="0"/>
              </a:rPr>
              <a:t> Y</a:t>
            </a:r>
            <a:r>
              <a:rPr lang="en-IN" sz="2600" baseline="-25000" dirty="0" smtClean="0">
                <a:latin typeface="Cambria" pitchFamily="18" charset="0"/>
              </a:rPr>
              <a:t>t-1 </a:t>
            </a:r>
            <a:r>
              <a:rPr lang="en-IN" sz="2600" dirty="0" smtClean="0">
                <a:latin typeface="Cambria" pitchFamily="18" charset="0"/>
              </a:rPr>
              <a:t>+ β</a:t>
            </a:r>
            <a:r>
              <a:rPr lang="en-IN" sz="2600" baseline="-25000" dirty="0" smtClean="0">
                <a:latin typeface="Cambria" pitchFamily="18" charset="0"/>
              </a:rPr>
              <a:t>2 </a:t>
            </a:r>
            <a:r>
              <a:rPr lang="en-IN" sz="2600" dirty="0" smtClean="0">
                <a:latin typeface="Cambria" pitchFamily="18" charset="0"/>
              </a:rPr>
              <a:t>Y</a:t>
            </a:r>
            <a:r>
              <a:rPr lang="en-IN" sz="2600" baseline="-25000" dirty="0" smtClean="0">
                <a:latin typeface="Cambria" pitchFamily="18" charset="0"/>
              </a:rPr>
              <a:t>t-2</a:t>
            </a:r>
            <a:r>
              <a:rPr lang="en-IN" sz="2600" dirty="0" smtClean="0">
                <a:latin typeface="Cambria" pitchFamily="18" charset="0"/>
              </a:rPr>
              <a:t> + β</a:t>
            </a:r>
            <a:r>
              <a:rPr lang="en-IN" sz="2600" baseline="-25000" dirty="0" smtClean="0">
                <a:latin typeface="Cambria" pitchFamily="18" charset="0"/>
              </a:rPr>
              <a:t>3 </a:t>
            </a:r>
            <a:r>
              <a:rPr lang="en-IN" sz="2600" dirty="0" smtClean="0">
                <a:latin typeface="Cambria" pitchFamily="18" charset="0"/>
              </a:rPr>
              <a:t> Y</a:t>
            </a:r>
            <a:r>
              <a:rPr lang="en-IN" sz="2600" baseline="-25000" dirty="0" smtClean="0">
                <a:latin typeface="Cambria" pitchFamily="18" charset="0"/>
              </a:rPr>
              <a:t>t-3</a:t>
            </a:r>
            <a:r>
              <a:rPr lang="en-IN" sz="2600" dirty="0" smtClean="0">
                <a:latin typeface="Cambria" pitchFamily="18" charset="0"/>
              </a:rPr>
              <a:t>+ ...+ </a:t>
            </a:r>
            <a:r>
              <a:rPr lang="en-IN" sz="2600" dirty="0" err="1" smtClean="0">
                <a:latin typeface="Cambria" pitchFamily="18" charset="0"/>
              </a:rPr>
              <a:t>β</a:t>
            </a:r>
            <a:r>
              <a:rPr lang="en-IN" sz="2600" baseline="-25000" dirty="0" err="1" smtClean="0">
                <a:latin typeface="Cambria" pitchFamily="18" charset="0"/>
              </a:rPr>
              <a:t>P</a:t>
            </a:r>
            <a:r>
              <a:rPr lang="en-IN" sz="2600" dirty="0" smtClean="0">
                <a:latin typeface="Cambria" pitchFamily="18" charset="0"/>
              </a:rPr>
              <a:t> </a:t>
            </a:r>
            <a:r>
              <a:rPr lang="en-IN" sz="2600" dirty="0" err="1" smtClean="0">
                <a:latin typeface="Cambria" pitchFamily="18" charset="0"/>
              </a:rPr>
              <a:t>Y</a:t>
            </a:r>
            <a:r>
              <a:rPr lang="en-IN" sz="2600" baseline="-25000" dirty="0" err="1" smtClean="0">
                <a:latin typeface="Cambria" pitchFamily="18" charset="0"/>
              </a:rPr>
              <a:t>t</a:t>
            </a:r>
            <a:r>
              <a:rPr lang="en-IN" sz="2600" baseline="-25000" dirty="0" smtClean="0">
                <a:latin typeface="Cambria" pitchFamily="18" charset="0"/>
              </a:rPr>
              <a:t>-P </a:t>
            </a:r>
            <a:r>
              <a:rPr lang="en-IN" sz="2600" dirty="0" smtClean="0">
                <a:latin typeface="Cambria" pitchFamily="18" charset="0"/>
              </a:rPr>
              <a:t> + Ԑ</a:t>
            </a:r>
            <a:r>
              <a:rPr lang="en-IN" sz="2600" baseline="-25000" dirty="0" smtClean="0">
                <a:latin typeface="Cambria" pitchFamily="18" charset="0"/>
              </a:rPr>
              <a:t>t </a:t>
            </a:r>
            <a:r>
              <a:rPr lang="en-IN" sz="2600" dirty="0" smtClean="0">
                <a:latin typeface="Cambria" pitchFamily="18" charset="0"/>
              </a:rPr>
              <a:t>+ ф</a:t>
            </a:r>
            <a:r>
              <a:rPr lang="en-IN" sz="2600" baseline="-25000" dirty="0" smtClean="0">
                <a:latin typeface="Cambria" pitchFamily="18" charset="0"/>
              </a:rPr>
              <a:t>1</a:t>
            </a:r>
            <a:r>
              <a:rPr lang="en-IN" sz="2600" dirty="0" smtClean="0">
                <a:latin typeface="Cambria" pitchFamily="18" charset="0"/>
              </a:rPr>
              <a:t> Ԑ</a:t>
            </a:r>
            <a:r>
              <a:rPr lang="en-IN" sz="2600" baseline="-25000" dirty="0" smtClean="0">
                <a:latin typeface="Cambria" pitchFamily="18" charset="0"/>
              </a:rPr>
              <a:t>t-1 </a:t>
            </a:r>
            <a:r>
              <a:rPr lang="en-IN" sz="2600" dirty="0" smtClean="0">
                <a:latin typeface="Cambria" pitchFamily="18" charset="0"/>
              </a:rPr>
              <a:t>+ ф</a:t>
            </a:r>
            <a:r>
              <a:rPr lang="en-IN" sz="2600" baseline="-25000" dirty="0" smtClean="0">
                <a:latin typeface="Cambria" pitchFamily="18" charset="0"/>
              </a:rPr>
              <a:t>2 </a:t>
            </a:r>
            <a:r>
              <a:rPr lang="en-IN" sz="2600" dirty="0" smtClean="0">
                <a:latin typeface="Cambria" pitchFamily="18" charset="0"/>
              </a:rPr>
              <a:t>Ԑ</a:t>
            </a:r>
            <a:r>
              <a:rPr lang="en-IN" sz="2600" baseline="-25000" dirty="0" smtClean="0">
                <a:latin typeface="Cambria" pitchFamily="18" charset="0"/>
              </a:rPr>
              <a:t>t-2</a:t>
            </a:r>
            <a:r>
              <a:rPr lang="en-IN" sz="2600" dirty="0" smtClean="0">
                <a:latin typeface="Cambria" pitchFamily="18" charset="0"/>
              </a:rPr>
              <a:t> + ф</a:t>
            </a:r>
            <a:r>
              <a:rPr lang="en-IN" sz="2600" baseline="-25000" dirty="0" smtClean="0">
                <a:latin typeface="Cambria" pitchFamily="18" charset="0"/>
              </a:rPr>
              <a:t>3 </a:t>
            </a:r>
            <a:r>
              <a:rPr lang="en-IN" sz="2600" dirty="0" smtClean="0">
                <a:latin typeface="Cambria" pitchFamily="18" charset="0"/>
              </a:rPr>
              <a:t> Ԑ</a:t>
            </a:r>
            <a:r>
              <a:rPr lang="en-IN" sz="2600" baseline="-25000" dirty="0" smtClean="0">
                <a:latin typeface="Cambria" pitchFamily="18" charset="0"/>
              </a:rPr>
              <a:t>t-3</a:t>
            </a:r>
            <a:r>
              <a:rPr lang="en-IN" sz="2600" dirty="0" smtClean="0">
                <a:latin typeface="Cambria" pitchFamily="18" charset="0"/>
              </a:rPr>
              <a:t>+ ...+ </a:t>
            </a:r>
            <a:r>
              <a:rPr lang="en-IN" sz="2600" dirty="0" err="1" smtClean="0">
                <a:latin typeface="Cambria" pitchFamily="18" charset="0"/>
              </a:rPr>
              <a:t>ф</a:t>
            </a:r>
            <a:r>
              <a:rPr lang="en-IN" sz="2600" baseline="-25000" dirty="0" err="1" smtClean="0">
                <a:latin typeface="Cambria" pitchFamily="18" charset="0"/>
              </a:rPr>
              <a:t>q</a:t>
            </a:r>
            <a:r>
              <a:rPr lang="en-IN" sz="2600" dirty="0" smtClean="0">
                <a:latin typeface="Cambria" pitchFamily="18" charset="0"/>
              </a:rPr>
              <a:t> Ԑ</a:t>
            </a:r>
            <a:r>
              <a:rPr lang="en-IN" sz="2600" baseline="-25000" dirty="0" smtClean="0">
                <a:latin typeface="Cambria" pitchFamily="18" charset="0"/>
              </a:rPr>
              <a:t>t-q</a:t>
            </a:r>
            <a:endParaRPr lang="en-IN" sz="2600" dirty="0" smtClean="0">
              <a:latin typeface="Cambria" pitchFamily="18" charset="0"/>
            </a:endParaRPr>
          </a:p>
          <a:p>
            <a:r>
              <a:rPr lang="en-IN" sz="2600" dirty="0" smtClean="0">
                <a:latin typeface="Cambria" pitchFamily="18" charset="0"/>
              </a:rPr>
              <a:t>This model depends on the past values Y</a:t>
            </a:r>
            <a:r>
              <a:rPr lang="en-IN" sz="2600" baseline="-25000" dirty="0" smtClean="0">
                <a:latin typeface="Cambria" pitchFamily="18" charset="0"/>
              </a:rPr>
              <a:t>t-1</a:t>
            </a:r>
            <a:r>
              <a:rPr lang="en-IN" sz="2600" dirty="0" smtClean="0">
                <a:latin typeface="Cambria" pitchFamily="18" charset="0"/>
              </a:rPr>
              <a:t>, Y</a:t>
            </a:r>
            <a:r>
              <a:rPr lang="en-IN" sz="2600" baseline="-25000" dirty="0" smtClean="0">
                <a:latin typeface="Cambria" pitchFamily="18" charset="0"/>
              </a:rPr>
              <a:t>t-2 </a:t>
            </a:r>
            <a:r>
              <a:rPr lang="en-IN" sz="2600" dirty="0" smtClean="0">
                <a:latin typeface="Cambria" pitchFamily="18" charset="0"/>
              </a:rPr>
              <a:t> &amp; Error terms Ԑ</a:t>
            </a:r>
            <a:r>
              <a:rPr lang="en-IN" sz="2600" baseline="-25000" dirty="0" smtClean="0">
                <a:latin typeface="Cambria" pitchFamily="18" charset="0"/>
              </a:rPr>
              <a:t>t-1,</a:t>
            </a:r>
            <a:r>
              <a:rPr lang="en-IN" sz="2600" dirty="0" smtClean="0">
                <a:latin typeface="Cambria" pitchFamily="18" charset="0"/>
              </a:rPr>
              <a:t> Ԑ</a:t>
            </a:r>
            <a:r>
              <a:rPr lang="en-IN" sz="2600" baseline="-25000" dirty="0" smtClean="0">
                <a:latin typeface="Cambria" pitchFamily="18" charset="0"/>
              </a:rPr>
              <a:t>t-2</a:t>
            </a:r>
            <a:endParaRPr lang="en-IN" sz="2600" dirty="0" smtClean="0">
              <a:latin typeface="Cambria" pitchFamily="18" charset="0"/>
            </a:endParaRPr>
          </a:p>
          <a:p>
            <a:endParaRPr lang="en-IN" dirty="0"/>
          </a:p>
        </p:txBody>
      </p:sp>
      <p:sp>
        <p:nvSpPr>
          <p:cNvPr id="4" name="Date Placeholder 3"/>
          <p:cNvSpPr>
            <a:spLocks noGrp="1"/>
          </p:cNvSpPr>
          <p:nvPr>
            <p:ph type="dt" sz="half" idx="10"/>
          </p:nvPr>
        </p:nvSpPr>
        <p:spPr/>
        <p:txBody>
          <a:bodyPr/>
          <a:lstStyle/>
          <a:p>
            <a:fld id="{0F2882E6-4E18-41ED-B695-67813E12CC8D}" type="datetime1">
              <a:rPr lang="en-US" smtClean="0"/>
              <a:pPr/>
              <a:t>12/10/2020</a:t>
            </a:fld>
            <a:endParaRPr lang="en-US"/>
          </a:p>
        </p:txBody>
      </p:sp>
      <p:sp>
        <p:nvSpPr>
          <p:cNvPr id="5" name="Slide Number Placeholder 4"/>
          <p:cNvSpPr>
            <a:spLocks noGrp="1"/>
          </p:cNvSpPr>
          <p:nvPr>
            <p:ph type="sldNum" sz="quarter" idx="12"/>
          </p:nvPr>
        </p:nvSpPr>
        <p:spPr/>
        <p:txBody>
          <a:bodyPr/>
          <a:lstStyle/>
          <a:p>
            <a:fld id="{619B3BD9-E539-4F5C-A31A-567F7849BDCE}"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ARIMA</a:t>
            </a:r>
            <a:endParaRPr lang="en-IN" dirty="0"/>
          </a:p>
        </p:txBody>
      </p:sp>
      <p:sp>
        <p:nvSpPr>
          <p:cNvPr id="3" name="Content Placeholder 2"/>
          <p:cNvSpPr>
            <a:spLocks noGrp="1"/>
          </p:cNvSpPr>
          <p:nvPr>
            <p:ph idx="1"/>
          </p:nvPr>
        </p:nvSpPr>
        <p:spPr/>
        <p:txBody>
          <a:bodyPr>
            <a:normAutofit/>
          </a:bodyPr>
          <a:lstStyle/>
          <a:p>
            <a:pPr algn="just"/>
            <a:r>
              <a:rPr lang="en-IN" sz="2000" dirty="0" smtClean="0">
                <a:latin typeface="Cambria" pitchFamily="18" charset="0"/>
              </a:rPr>
              <a:t>ARIMA is a very popular statistical method for time series forecasting. </a:t>
            </a:r>
          </a:p>
          <a:p>
            <a:pPr algn="just"/>
            <a:r>
              <a:rPr lang="en-IN" sz="2000" dirty="0" smtClean="0">
                <a:latin typeface="Cambria" pitchFamily="18" charset="0"/>
              </a:rPr>
              <a:t>ARIMA stands for </a:t>
            </a:r>
            <a:r>
              <a:rPr lang="en-IN" sz="2000" b="1" dirty="0" smtClean="0">
                <a:latin typeface="Cambria" pitchFamily="18" charset="0"/>
              </a:rPr>
              <a:t>Auto-Regressive Integrated Moving Averages</a:t>
            </a:r>
            <a:r>
              <a:rPr lang="en-IN" sz="2000" dirty="0" smtClean="0">
                <a:latin typeface="Cambria" pitchFamily="18" charset="0"/>
              </a:rPr>
              <a:t>. ARIMA models work on the following assumptions –</a:t>
            </a:r>
          </a:p>
          <a:p>
            <a:pPr lvl="0" algn="just"/>
            <a:r>
              <a:rPr lang="en-IN" sz="2000" dirty="0" smtClean="0">
                <a:latin typeface="Cambria" pitchFamily="18" charset="0"/>
              </a:rPr>
              <a:t>The data series is stationary, which means that the mean and variance should not vary with time. A series can be made stationary by using log transformation or differencing the series.</a:t>
            </a:r>
          </a:p>
          <a:p>
            <a:pPr algn="just"/>
            <a:r>
              <a:rPr lang="en-IN" sz="2000" dirty="0" smtClean="0">
                <a:latin typeface="Cambria" pitchFamily="18" charset="0"/>
              </a:rPr>
              <a:t>The data provided as input must be a </a:t>
            </a:r>
            <a:r>
              <a:rPr lang="en-IN" sz="2000" dirty="0" err="1" smtClean="0">
                <a:latin typeface="Cambria" pitchFamily="18" charset="0"/>
              </a:rPr>
              <a:t>univariate</a:t>
            </a:r>
            <a:r>
              <a:rPr lang="en-IN" sz="2000" dirty="0" smtClean="0">
                <a:latin typeface="Cambria" pitchFamily="18" charset="0"/>
              </a:rPr>
              <a:t> series, since </a:t>
            </a:r>
            <a:r>
              <a:rPr lang="en-IN" sz="2000" dirty="0" err="1" smtClean="0">
                <a:latin typeface="Cambria" pitchFamily="18" charset="0"/>
              </a:rPr>
              <a:t>arima</a:t>
            </a:r>
            <a:r>
              <a:rPr lang="en-IN" sz="2000" dirty="0" smtClean="0">
                <a:latin typeface="Cambria" pitchFamily="18" charset="0"/>
              </a:rPr>
              <a:t> uses the past values to predict the future values</a:t>
            </a:r>
            <a:endParaRPr lang="en-IN" sz="2000" dirty="0">
              <a:latin typeface="Cambria" pitchFamily="18" charset="0"/>
            </a:endParaRPr>
          </a:p>
        </p:txBody>
      </p:sp>
      <p:sp>
        <p:nvSpPr>
          <p:cNvPr id="4" name="Date Placeholder 3"/>
          <p:cNvSpPr>
            <a:spLocks noGrp="1"/>
          </p:cNvSpPr>
          <p:nvPr>
            <p:ph type="dt" sz="half" idx="10"/>
          </p:nvPr>
        </p:nvSpPr>
        <p:spPr/>
        <p:txBody>
          <a:bodyPr/>
          <a:lstStyle/>
          <a:p>
            <a:fld id="{0F2882E6-4E18-41ED-B695-67813E12CC8D}" type="datetime1">
              <a:rPr lang="en-US" smtClean="0"/>
              <a:pPr/>
              <a:t>12/10/2020</a:t>
            </a:fld>
            <a:endParaRPr lang="en-US"/>
          </a:p>
        </p:txBody>
      </p:sp>
      <p:sp>
        <p:nvSpPr>
          <p:cNvPr id="5" name="Slide Number Placeholder 4"/>
          <p:cNvSpPr>
            <a:spLocks noGrp="1"/>
          </p:cNvSpPr>
          <p:nvPr>
            <p:ph type="sldNum" sz="quarter" idx="12"/>
          </p:nvPr>
        </p:nvSpPr>
        <p:spPr/>
        <p:txBody>
          <a:bodyPr/>
          <a:lstStyle/>
          <a:p>
            <a:fld id="{619B3BD9-E539-4F5C-A31A-567F7849BDCE}"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ARIMA</a:t>
            </a:r>
            <a:endParaRPr lang="en-IN" dirty="0"/>
          </a:p>
        </p:txBody>
      </p:sp>
      <p:sp>
        <p:nvSpPr>
          <p:cNvPr id="3" name="Content Placeholder 2"/>
          <p:cNvSpPr>
            <a:spLocks noGrp="1"/>
          </p:cNvSpPr>
          <p:nvPr>
            <p:ph idx="1"/>
          </p:nvPr>
        </p:nvSpPr>
        <p:spPr>
          <a:xfrm>
            <a:off x="1371600" y="1447800"/>
            <a:ext cx="7562088" cy="4800600"/>
          </a:xfrm>
        </p:spPr>
        <p:txBody>
          <a:bodyPr>
            <a:normAutofit/>
          </a:bodyPr>
          <a:lstStyle/>
          <a:p>
            <a:r>
              <a:rPr lang="en-IN" sz="2000" dirty="0" smtClean="0">
                <a:latin typeface="Cambria" pitchFamily="18" charset="0"/>
              </a:rPr>
              <a:t>ARIMA has three components – AR (autoregressive term), I (differencing term) and MA (moving average term). Let us understand each of these components –</a:t>
            </a:r>
          </a:p>
          <a:p>
            <a:pPr lvl="0"/>
            <a:r>
              <a:rPr lang="en-IN" sz="2000" dirty="0" smtClean="0">
                <a:latin typeface="Cambria" pitchFamily="18" charset="0"/>
              </a:rPr>
              <a:t>AR term refers to the past values used for forecasting the next value. The AR term is defined by the parameter ‘p’ in </a:t>
            </a:r>
            <a:r>
              <a:rPr lang="en-IN" sz="2000" dirty="0" err="1" smtClean="0">
                <a:latin typeface="Cambria" pitchFamily="18" charset="0"/>
              </a:rPr>
              <a:t>arima</a:t>
            </a:r>
            <a:r>
              <a:rPr lang="en-IN" sz="2000" dirty="0" smtClean="0">
                <a:latin typeface="Cambria" pitchFamily="18" charset="0"/>
              </a:rPr>
              <a:t>. The value of ‘p’ is determined using the PACF plot.</a:t>
            </a:r>
          </a:p>
          <a:p>
            <a:r>
              <a:rPr lang="en-IN" sz="2000" dirty="0" smtClean="0">
                <a:latin typeface="Cambria" pitchFamily="18" charset="0"/>
              </a:rPr>
              <a:t>MA term is used to define number of past forecast errors used to predict the future values. The parameter ‘q’ in </a:t>
            </a:r>
            <a:r>
              <a:rPr lang="en-IN" sz="2000" dirty="0" err="1" smtClean="0">
                <a:latin typeface="Cambria" pitchFamily="18" charset="0"/>
              </a:rPr>
              <a:t>arima</a:t>
            </a:r>
            <a:r>
              <a:rPr lang="en-IN" sz="2000" dirty="0" smtClean="0">
                <a:latin typeface="Cambria" pitchFamily="18" charset="0"/>
              </a:rPr>
              <a:t> represents the MA term. ACF plot is used to identify the correct ‘q’ value</a:t>
            </a:r>
            <a:endParaRPr lang="en-IN" sz="2000" dirty="0">
              <a:latin typeface="Cambria" pitchFamily="18" charset="0"/>
            </a:endParaRPr>
          </a:p>
        </p:txBody>
      </p:sp>
      <p:sp>
        <p:nvSpPr>
          <p:cNvPr id="4" name="Date Placeholder 3"/>
          <p:cNvSpPr>
            <a:spLocks noGrp="1"/>
          </p:cNvSpPr>
          <p:nvPr>
            <p:ph type="dt" sz="half" idx="10"/>
          </p:nvPr>
        </p:nvSpPr>
        <p:spPr/>
        <p:txBody>
          <a:bodyPr/>
          <a:lstStyle/>
          <a:p>
            <a:fld id="{0F2882E6-4E18-41ED-B695-67813E12CC8D}" type="datetime1">
              <a:rPr lang="en-US" smtClean="0"/>
              <a:pPr/>
              <a:t>12/10/2020</a:t>
            </a:fld>
            <a:endParaRPr lang="en-US"/>
          </a:p>
        </p:txBody>
      </p:sp>
      <p:sp>
        <p:nvSpPr>
          <p:cNvPr id="5" name="Slide Number Placeholder 4"/>
          <p:cNvSpPr>
            <a:spLocks noGrp="1"/>
          </p:cNvSpPr>
          <p:nvPr>
            <p:ph type="sldNum" sz="quarter" idx="12"/>
          </p:nvPr>
        </p:nvSpPr>
        <p:spPr/>
        <p:txBody>
          <a:bodyPr/>
          <a:lstStyle/>
          <a:p>
            <a:fld id="{619B3BD9-E539-4F5C-A31A-567F7849BDCE}"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rmAutofit fontScale="90000"/>
          </a:bodyPr>
          <a:lstStyle/>
          <a:p>
            <a:r>
              <a:rPr lang="en-IN" b="1" dirty="0" smtClean="0"/>
              <a:t>Understanding a Recurrent Neuron in Detail</a:t>
            </a:r>
            <a:endParaRPr lang="en-IN" dirty="0"/>
          </a:p>
        </p:txBody>
      </p:sp>
      <p:sp>
        <p:nvSpPr>
          <p:cNvPr id="74755" name="Content Placeholder 2"/>
          <p:cNvSpPr>
            <a:spLocks noGrp="1"/>
          </p:cNvSpPr>
          <p:nvPr>
            <p:ph sz="quarter" idx="1"/>
          </p:nvPr>
        </p:nvSpPr>
        <p:spPr>
          <a:xfrm>
            <a:off x="1066800" y="1447800"/>
            <a:ext cx="8001000" cy="5410200"/>
          </a:xfrm>
        </p:spPr>
        <p:txBody>
          <a:bodyPr/>
          <a:lstStyle/>
          <a:p>
            <a:pPr marL="0" indent="0">
              <a:buFont typeface="Wingdings" pitchFamily="2" charset="2"/>
              <a:buNone/>
            </a:pPr>
            <a:endParaRPr lang="en-IN" sz="1800" dirty="0" smtClean="0"/>
          </a:p>
          <a:p>
            <a:pPr marL="0" indent="0">
              <a:buFont typeface="Wingdings" pitchFamily="2" charset="2"/>
              <a:buNone/>
            </a:pPr>
            <a:r>
              <a:rPr lang="en-IN" sz="2000" dirty="0" smtClean="0">
                <a:latin typeface="Cambria" pitchFamily="18" charset="0"/>
              </a:rPr>
              <a:t>Let’s take a character level RNN where we have a word “Hello”. </a:t>
            </a:r>
          </a:p>
          <a:p>
            <a:pPr marL="0" indent="0">
              <a:buFont typeface="Wingdings" pitchFamily="2" charset="2"/>
              <a:buNone/>
            </a:pPr>
            <a:r>
              <a:rPr lang="en-IN" sz="2000" dirty="0" smtClean="0">
                <a:latin typeface="Cambria" pitchFamily="18" charset="0"/>
              </a:rPr>
              <a:t>So we provide the first 4 letters i.e. </a:t>
            </a:r>
            <a:r>
              <a:rPr lang="en-IN" sz="2000" dirty="0" err="1" smtClean="0">
                <a:latin typeface="Cambria" pitchFamily="18" charset="0"/>
              </a:rPr>
              <a:t>h,e,l,l</a:t>
            </a:r>
            <a:r>
              <a:rPr lang="en-IN" sz="2000" dirty="0" smtClean="0">
                <a:latin typeface="Cambria" pitchFamily="18" charset="0"/>
              </a:rPr>
              <a:t> and ask the network to predict the last letter </a:t>
            </a:r>
            <a:r>
              <a:rPr lang="en-IN" sz="2000" dirty="0" err="1" smtClean="0">
                <a:latin typeface="Cambria" pitchFamily="18" charset="0"/>
              </a:rPr>
              <a:t>i.e.’o</a:t>
            </a:r>
            <a:r>
              <a:rPr lang="en-IN" sz="2000" dirty="0" smtClean="0">
                <a:latin typeface="Cambria" pitchFamily="18" charset="0"/>
              </a:rPr>
              <a:t>’. </a:t>
            </a:r>
          </a:p>
          <a:p>
            <a:pPr marL="0" indent="0">
              <a:buFont typeface="Wingdings" pitchFamily="2" charset="2"/>
              <a:buNone/>
            </a:pPr>
            <a:r>
              <a:rPr lang="en-IN" sz="2000" dirty="0" smtClean="0">
                <a:latin typeface="Cambria" pitchFamily="18" charset="0"/>
              </a:rPr>
              <a:t>So here the vocabulary of the task is just 4 letters {</a:t>
            </a:r>
            <a:r>
              <a:rPr lang="en-IN" sz="2000" dirty="0" err="1" smtClean="0">
                <a:latin typeface="Cambria" pitchFamily="18" charset="0"/>
              </a:rPr>
              <a:t>h,e,l,o</a:t>
            </a:r>
            <a:r>
              <a:rPr lang="en-IN" sz="2000" dirty="0" smtClean="0">
                <a:latin typeface="Cambria" pitchFamily="18" charset="0"/>
              </a:rPr>
              <a:t>}. </a:t>
            </a:r>
          </a:p>
          <a:p>
            <a:pPr marL="0" indent="0">
              <a:buFont typeface="Wingdings" pitchFamily="2" charset="2"/>
              <a:buNone/>
            </a:pPr>
            <a:r>
              <a:rPr lang="en-IN" sz="2000" dirty="0" smtClean="0">
                <a:latin typeface="Cambria" pitchFamily="18" charset="0"/>
              </a:rPr>
              <a:t>In real case scenarios involving natural language processing, the vocabularies include the words in entire </a:t>
            </a:r>
            <a:r>
              <a:rPr lang="en-IN" sz="2000" dirty="0" err="1" smtClean="0">
                <a:latin typeface="Cambria" pitchFamily="18" charset="0"/>
              </a:rPr>
              <a:t>wikipedia</a:t>
            </a:r>
            <a:r>
              <a:rPr lang="en-IN" sz="2000" dirty="0" smtClean="0">
                <a:latin typeface="Cambria" pitchFamily="18" charset="0"/>
              </a:rPr>
              <a:t>  database, or all the words in a language.</a:t>
            </a:r>
          </a:p>
          <a:p>
            <a:pPr marL="0" indent="0">
              <a:buFont typeface="Wingdings" pitchFamily="2" charset="2"/>
              <a:buNone/>
            </a:pPr>
            <a:endParaRPr lang="en-IN" sz="2000" dirty="0" smtClean="0">
              <a:latin typeface="Cambria" pitchFamily="18" charset="0"/>
            </a:endParaRPr>
          </a:p>
          <a:p>
            <a:pPr marL="0" indent="0">
              <a:buFont typeface="Wingdings" pitchFamily="2" charset="2"/>
              <a:buNone/>
            </a:pPr>
            <a:r>
              <a:rPr lang="en-IN" sz="2000" dirty="0" smtClean="0">
                <a:latin typeface="Cambria" pitchFamily="18" charset="0"/>
              </a:rPr>
              <a:t> Here for simplicity we have taken a very small set of vocabulary</a:t>
            </a:r>
            <a:endParaRPr lang="en-US" altLang="en-US" sz="2000" dirty="0" smtClean="0">
              <a:latin typeface="Cambr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rmAutofit fontScale="90000"/>
          </a:bodyPr>
          <a:lstStyle/>
          <a:p>
            <a:r>
              <a:rPr lang="en-IN" b="1" dirty="0" smtClean="0"/>
              <a:t>Understanding a Recurrent Neuron in Detail</a:t>
            </a:r>
            <a:endParaRPr lang="en-IN" dirty="0"/>
          </a:p>
        </p:txBody>
      </p:sp>
      <p:pic>
        <p:nvPicPr>
          <p:cNvPr id="4" name="Content Placeholder 3" descr="https://cdn.analyticsvidhya.com/wp-content/uploads/2017/12/05231650/rnn-neuron.png"/>
          <p:cNvPicPr>
            <a:picLocks noGrp="1"/>
          </p:cNvPicPr>
          <p:nvPr>
            <p:ph sz="quarter" idx="1"/>
          </p:nvPr>
        </p:nvPicPr>
        <p:blipFill>
          <a:blip r:embed="rId2"/>
          <a:srcRect/>
          <a:stretch>
            <a:fillRect/>
          </a:stretch>
        </p:blipFill>
        <p:spPr bwMode="auto">
          <a:xfrm>
            <a:off x="2667000" y="1600200"/>
            <a:ext cx="2667000" cy="2057400"/>
          </a:xfrm>
          <a:prstGeom prst="rect">
            <a:avLst/>
          </a:prstGeom>
          <a:noFill/>
          <a:ln w="9525">
            <a:noFill/>
            <a:miter lim="800000"/>
            <a:headEnd/>
            <a:tailEnd/>
          </a:ln>
        </p:spPr>
      </p:pic>
      <p:sp>
        <p:nvSpPr>
          <p:cNvPr id="5" name="TextBox 4"/>
          <p:cNvSpPr txBox="1"/>
          <p:nvPr/>
        </p:nvSpPr>
        <p:spPr>
          <a:xfrm>
            <a:off x="1219200" y="4038600"/>
            <a:ext cx="7620000" cy="1938992"/>
          </a:xfrm>
          <a:prstGeom prst="rect">
            <a:avLst/>
          </a:prstGeom>
          <a:noFill/>
        </p:spPr>
        <p:txBody>
          <a:bodyPr wrap="square" rtlCol="0">
            <a:spAutoFit/>
          </a:bodyPr>
          <a:lstStyle/>
          <a:p>
            <a:r>
              <a:rPr lang="en-IN" sz="2000" dirty="0" smtClean="0">
                <a:latin typeface="Cambria" pitchFamily="18" charset="0"/>
              </a:rPr>
              <a:t>Let’s see how the above structure be used to predict the fifth letter in the word “hello”. </a:t>
            </a:r>
          </a:p>
          <a:p>
            <a:endParaRPr lang="en-IN" sz="2000" dirty="0" smtClean="0">
              <a:latin typeface="Cambria" pitchFamily="18" charset="0"/>
            </a:endParaRPr>
          </a:p>
          <a:p>
            <a:r>
              <a:rPr lang="en-IN" sz="2000" dirty="0" smtClean="0">
                <a:latin typeface="Cambria" pitchFamily="18" charset="0"/>
              </a:rPr>
              <a:t>In the above structure, the blue RNN block, applies something called as a recurrence formula to the input vector and also its previous state.</a:t>
            </a:r>
            <a:endParaRPr lang="en-IN" sz="2000" dirty="0">
              <a:latin typeface="Cambr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1"/>
          </p:nvPr>
        </p:nvSpPr>
        <p:spPr/>
        <p:txBody>
          <a:bodyPr/>
          <a:lstStyle/>
          <a:p>
            <a:fld id="{66EB62B4-CA90-452E-96A4-D4DDACB0C630}" type="slidenum">
              <a:rPr lang="en-US"/>
              <a:pPr/>
              <a:t>6</a:t>
            </a:fld>
            <a:endParaRPr lang="en-US"/>
          </a:p>
        </p:txBody>
      </p:sp>
      <p:sp>
        <p:nvSpPr>
          <p:cNvPr id="12290" name="Rectangle 2"/>
          <p:cNvSpPr>
            <a:spLocks noChangeArrowheads="1"/>
          </p:cNvSpPr>
          <p:nvPr/>
        </p:nvSpPr>
        <p:spPr bwMode="auto">
          <a:xfrm>
            <a:off x="914400" y="5791200"/>
            <a:ext cx="2743200" cy="384175"/>
          </a:xfrm>
          <a:prstGeom prst="rect">
            <a:avLst/>
          </a:prstGeom>
          <a:solidFill>
            <a:srgbClr val="FFFFBB"/>
          </a:solidFill>
          <a:ln w="9525">
            <a:noFill/>
            <a:miter lim="800000"/>
            <a:headEnd/>
            <a:tailEnd/>
          </a:ln>
          <a:effectLst/>
        </p:spPr>
        <p:txBody>
          <a:bodyPr lIns="90488" tIns="44450" rIns="90488" bIns="44450">
            <a:spAutoFit/>
          </a:bodyPr>
          <a:lstStyle/>
          <a:p>
            <a:pPr eaLnBrk="0" hangingPunct="0">
              <a:spcBef>
                <a:spcPct val="50000"/>
              </a:spcBef>
            </a:pPr>
            <a:r>
              <a:rPr lang="en-US" sz="2000">
                <a:latin typeface="Arial" pitchFamily="34" charset="0"/>
              </a:rPr>
              <a:t>Downward linear trend</a:t>
            </a:r>
          </a:p>
        </p:txBody>
      </p:sp>
      <p:sp>
        <p:nvSpPr>
          <p:cNvPr id="12291" name="Rectangle 3"/>
          <p:cNvSpPr>
            <a:spLocks noGrp="1" noChangeArrowheads="1"/>
          </p:cNvSpPr>
          <p:nvPr>
            <p:ph type="title"/>
          </p:nvPr>
        </p:nvSpPr>
        <p:spPr>
          <a:xfrm>
            <a:off x="1295400" y="0"/>
            <a:ext cx="7498080" cy="1143000"/>
          </a:xfrm>
          <a:ln/>
        </p:spPr>
        <p:txBody>
          <a:bodyPr lIns="85342" tIns="42672" rIns="85342" bIns="42672" anchor="b">
            <a:normAutofit/>
          </a:bodyPr>
          <a:lstStyle/>
          <a:p>
            <a:pPr algn="ctr"/>
            <a:r>
              <a:rPr lang="en-US" sz="3600" dirty="0" smtClean="0">
                <a:latin typeface="Cambria" pitchFamily="18" charset="0"/>
              </a:rPr>
              <a:t>Time-Series Data - Trend </a:t>
            </a:r>
            <a:r>
              <a:rPr lang="en-US" sz="3600" dirty="0">
                <a:latin typeface="Cambria" pitchFamily="18" charset="0"/>
              </a:rPr>
              <a:t>Component</a:t>
            </a:r>
          </a:p>
        </p:txBody>
      </p:sp>
      <p:sp>
        <p:nvSpPr>
          <p:cNvPr id="12292" name="Rectangle 4"/>
          <p:cNvSpPr>
            <a:spLocks noGrp="1" noChangeArrowheads="1"/>
          </p:cNvSpPr>
          <p:nvPr>
            <p:ph type="body" idx="1"/>
          </p:nvPr>
        </p:nvSpPr>
        <p:spPr>
          <a:xfrm>
            <a:off x="1219200" y="1143000"/>
            <a:ext cx="7714488" cy="5105400"/>
          </a:xfrm>
          <a:ln/>
        </p:spPr>
        <p:txBody>
          <a:bodyPr lIns="85342" tIns="42672" rIns="85342" bIns="42672">
            <a:normAutofit/>
          </a:bodyPr>
          <a:lstStyle/>
          <a:p>
            <a:r>
              <a:rPr lang="en-US" sz="1800" dirty="0" smtClean="0">
                <a:latin typeface="Cambria" pitchFamily="18" charset="0"/>
              </a:rPr>
              <a:t>A </a:t>
            </a:r>
            <a:r>
              <a:rPr lang="en-US" sz="1800" b="1" dirty="0" smtClean="0">
                <a:latin typeface="Cambria" pitchFamily="18" charset="0"/>
              </a:rPr>
              <a:t>long term </a:t>
            </a:r>
            <a:r>
              <a:rPr lang="en-US" sz="1800" dirty="0" smtClean="0">
                <a:latin typeface="Cambria" pitchFamily="18" charset="0"/>
              </a:rPr>
              <a:t>relatively </a:t>
            </a:r>
            <a:r>
              <a:rPr lang="en-US" sz="1800" b="1" dirty="0" smtClean="0">
                <a:latin typeface="Cambria" pitchFamily="18" charset="0"/>
              </a:rPr>
              <a:t>smooth   pattern </a:t>
            </a:r>
            <a:r>
              <a:rPr lang="en-US" sz="1800" dirty="0" smtClean="0">
                <a:latin typeface="Cambria" pitchFamily="18" charset="0"/>
              </a:rPr>
              <a:t>that usually persists for more than  one year</a:t>
            </a:r>
          </a:p>
          <a:p>
            <a:r>
              <a:rPr lang="en-US" sz="1800" dirty="0" smtClean="0">
                <a:latin typeface="Cambria" pitchFamily="18" charset="0"/>
              </a:rPr>
              <a:t>Numerical data obtained at regular time intervals</a:t>
            </a:r>
          </a:p>
          <a:p>
            <a:r>
              <a:rPr lang="en-US" sz="1800" dirty="0" smtClean="0">
                <a:latin typeface="Cambria" pitchFamily="18" charset="0"/>
              </a:rPr>
              <a:t>The time intervals can be annually, quarterly, daily, hourly, etc.</a:t>
            </a:r>
          </a:p>
          <a:p>
            <a:r>
              <a:rPr lang="en-US" sz="1800" b="1" dirty="0" smtClean="0">
                <a:latin typeface="Cambria" pitchFamily="18" charset="0"/>
              </a:rPr>
              <a:t>Trend </a:t>
            </a:r>
            <a:r>
              <a:rPr lang="en-US" sz="1800" b="1" dirty="0">
                <a:latin typeface="Cambria" pitchFamily="18" charset="0"/>
              </a:rPr>
              <a:t>can be upward or downward</a:t>
            </a:r>
          </a:p>
          <a:p>
            <a:r>
              <a:rPr lang="en-US" sz="1800" dirty="0">
                <a:latin typeface="Cambria" pitchFamily="18" charset="0"/>
              </a:rPr>
              <a:t>Trend can be linear or non-linear</a:t>
            </a:r>
          </a:p>
        </p:txBody>
      </p:sp>
      <p:sp>
        <p:nvSpPr>
          <p:cNvPr id="12293" name="Line 5"/>
          <p:cNvSpPr>
            <a:spLocks noChangeShapeType="1"/>
          </p:cNvSpPr>
          <p:nvPr/>
        </p:nvSpPr>
        <p:spPr bwMode="auto">
          <a:xfrm>
            <a:off x="1143000" y="3581400"/>
            <a:ext cx="0" cy="1981200"/>
          </a:xfrm>
          <a:prstGeom prst="line">
            <a:avLst/>
          </a:prstGeom>
          <a:noFill/>
          <a:ln w="25400" cmpd="sng">
            <a:solidFill>
              <a:schemeClr val="tx1"/>
            </a:solidFill>
            <a:prstDash val="solid"/>
            <a:round/>
            <a:headEnd type="none" w="med" len="med"/>
            <a:tailEnd type="none" w="med" len="med"/>
          </a:ln>
          <a:effectLst/>
        </p:spPr>
        <p:txBody>
          <a:bodyPr/>
          <a:lstStyle/>
          <a:p>
            <a:endParaRPr lang="en-US"/>
          </a:p>
        </p:txBody>
      </p:sp>
      <p:sp>
        <p:nvSpPr>
          <p:cNvPr id="12294" name="Line 6"/>
          <p:cNvSpPr>
            <a:spLocks noChangeShapeType="1"/>
          </p:cNvSpPr>
          <p:nvPr/>
        </p:nvSpPr>
        <p:spPr bwMode="auto">
          <a:xfrm flipV="1">
            <a:off x="914400" y="5562600"/>
            <a:ext cx="2819400" cy="0"/>
          </a:xfrm>
          <a:prstGeom prst="line">
            <a:avLst/>
          </a:prstGeom>
          <a:noFill/>
          <a:ln w="25400" cmpd="sng">
            <a:solidFill>
              <a:schemeClr val="tx1"/>
            </a:solidFill>
            <a:prstDash val="solid"/>
            <a:round/>
            <a:headEnd type="none" w="med" len="med"/>
            <a:tailEnd type="none" w="med" len="med"/>
          </a:ln>
          <a:effectLst/>
        </p:spPr>
        <p:txBody>
          <a:bodyPr/>
          <a:lstStyle/>
          <a:p>
            <a:endParaRPr lang="en-US"/>
          </a:p>
        </p:txBody>
      </p:sp>
      <p:sp>
        <p:nvSpPr>
          <p:cNvPr id="12295" name="Rectangle 7"/>
          <p:cNvSpPr>
            <a:spLocks noChangeArrowheads="1"/>
          </p:cNvSpPr>
          <p:nvPr/>
        </p:nvSpPr>
        <p:spPr bwMode="auto">
          <a:xfrm>
            <a:off x="1219200" y="3124200"/>
            <a:ext cx="990600" cy="38417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000" dirty="0">
                <a:latin typeface="Arial" pitchFamily="34" charset="0"/>
              </a:rPr>
              <a:t>Sales</a:t>
            </a:r>
          </a:p>
        </p:txBody>
      </p:sp>
      <p:sp>
        <p:nvSpPr>
          <p:cNvPr id="12296" name="Rectangle 8"/>
          <p:cNvSpPr>
            <a:spLocks noChangeArrowheads="1"/>
          </p:cNvSpPr>
          <p:nvPr/>
        </p:nvSpPr>
        <p:spPr bwMode="auto">
          <a:xfrm>
            <a:off x="3581400" y="5486400"/>
            <a:ext cx="990600" cy="38417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000">
                <a:latin typeface="Arial" pitchFamily="34" charset="0"/>
              </a:rPr>
              <a:t>Time </a:t>
            </a:r>
          </a:p>
        </p:txBody>
      </p:sp>
      <p:sp>
        <p:nvSpPr>
          <p:cNvPr id="12297" name="Line 9"/>
          <p:cNvSpPr>
            <a:spLocks noChangeShapeType="1"/>
          </p:cNvSpPr>
          <p:nvPr/>
        </p:nvSpPr>
        <p:spPr bwMode="auto">
          <a:xfrm>
            <a:off x="1295400" y="4038600"/>
            <a:ext cx="1981200" cy="1524000"/>
          </a:xfrm>
          <a:prstGeom prst="line">
            <a:avLst/>
          </a:prstGeom>
          <a:noFill/>
          <a:ln w="50800" cmpd="sng">
            <a:solidFill>
              <a:schemeClr val="hlink"/>
            </a:solidFill>
            <a:prstDash val="solid"/>
            <a:round/>
            <a:headEnd type="none" w="med" len="med"/>
            <a:tailEnd type="none" w="med" len="med"/>
          </a:ln>
          <a:effectLst/>
        </p:spPr>
        <p:txBody>
          <a:bodyPr/>
          <a:lstStyle/>
          <a:p>
            <a:endParaRPr lang="en-US"/>
          </a:p>
        </p:txBody>
      </p:sp>
      <p:sp>
        <p:nvSpPr>
          <p:cNvPr id="12298" name="Oval 10"/>
          <p:cNvSpPr>
            <a:spLocks noChangeArrowheads="1"/>
          </p:cNvSpPr>
          <p:nvPr/>
        </p:nvSpPr>
        <p:spPr bwMode="auto">
          <a:xfrm>
            <a:off x="1066800" y="38100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2299" name="Oval 11"/>
          <p:cNvSpPr>
            <a:spLocks noChangeArrowheads="1"/>
          </p:cNvSpPr>
          <p:nvPr/>
        </p:nvSpPr>
        <p:spPr bwMode="auto">
          <a:xfrm>
            <a:off x="1447800" y="42672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2300" name="Oval 12"/>
          <p:cNvSpPr>
            <a:spLocks noChangeArrowheads="1"/>
          </p:cNvSpPr>
          <p:nvPr/>
        </p:nvSpPr>
        <p:spPr bwMode="auto">
          <a:xfrm>
            <a:off x="2514600" y="50292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2301" name="Oval 13"/>
          <p:cNvSpPr>
            <a:spLocks noChangeArrowheads="1"/>
          </p:cNvSpPr>
          <p:nvPr/>
        </p:nvSpPr>
        <p:spPr bwMode="auto">
          <a:xfrm>
            <a:off x="2286000" y="46482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2302" name="Oval 14"/>
          <p:cNvSpPr>
            <a:spLocks noChangeArrowheads="1"/>
          </p:cNvSpPr>
          <p:nvPr/>
        </p:nvSpPr>
        <p:spPr bwMode="auto">
          <a:xfrm>
            <a:off x="1828800" y="45720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2303" name="Oval 15"/>
          <p:cNvSpPr>
            <a:spLocks noChangeArrowheads="1"/>
          </p:cNvSpPr>
          <p:nvPr/>
        </p:nvSpPr>
        <p:spPr bwMode="auto">
          <a:xfrm>
            <a:off x="2971800" y="51816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2304" name="Rectangle 16"/>
          <p:cNvSpPr>
            <a:spLocks noChangeArrowheads="1"/>
          </p:cNvSpPr>
          <p:nvPr/>
        </p:nvSpPr>
        <p:spPr bwMode="auto">
          <a:xfrm>
            <a:off x="5181600" y="5791200"/>
            <a:ext cx="2895600" cy="384175"/>
          </a:xfrm>
          <a:prstGeom prst="rect">
            <a:avLst/>
          </a:prstGeom>
          <a:solidFill>
            <a:srgbClr val="FFFFBB"/>
          </a:solidFill>
          <a:ln w="9525">
            <a:noFill/>
            <a:miter lim="800000"/>
            <a:headEnd/>
            <a:tailEnd/>
          </a:ln>
          <a:effectLst/>
        </p:spPr>
        <p:txBody>
          <a:bodyPr lIns="90488" tIns="44450" rIns="90488" bIns="44450">
            <a:spAutoFit/>
          </a:bodyPr>
          <a:lstStyle/>
          <a:p>
            <a:pPr eaLnBrk="0" hangingPunct="0">
              <a:spcBef>
                <a:spcPct val="50000"/>
              </a:spcBef>
            </a:pPr>
            <a:r>
              <a:rPr lang="en-US" sz="2000">
                <a:latin typeface="Arial" pitchFamily="34" charset="0"/>
              </a:rPr>
              <a:t>Upward nonlinear trend</a:t>
            </a:r>
          </a:p>
        </p:txBody>
      </p:sp>
      <p:sp>
        <p:nvSpPr>
          <p:cNvPr id="12305" name="Line 17"/>
          <p:cNvSpPr>
            <a:spLocks noChangeShapeType="1"/>
          </p:cNvSpPr>
          <p:nvPr/>
        </p:nvSpPr>
        <p:spPr bwMode="auto">
          <a:xfrm>
            <a:off x="5181600" y="3581400"/>
            <a:ext cx="0" cy="1981200"/>
          </a:xfrm>
          <a:prstGeom prst="line">
            <a:avLst/>
          </a:prstGeom>
          <a:noFill/>
          <a:ln w="25400" cmpd="sng">
            <a:solidFill>
              <a:schemeClr val="tx1"/>
            </a:solidFill>
            <a:prstDash val="solid"/>
            <a:round/>
            <a:headEnd type="none" w="med" len="med"/>
            <a:tailEnd type="none" w="med" len="med"/>
          </a:ln>
          <a:effectLst/>
        </p:spPr>
        <p:txBody>
          <a:bodyPr/>
          <a:lstStyle/>
          <a:p>
            <a:endParaRPr lang="en-US"/>
          </a:p>
        </p:txBody>
      </p:sp>
      <p:sp>
        <p:nvSpPr>
          <p:cNvPr id="12306" name="Line 18"/>
          <p:cNvSpPr>
            <a:spLocks noChangeShapeType="1"/>
          </p:cNvSpPr>
          <p:nvPr/>
        </p:nvSpPr>
        <p:spPr bwMode="auto">
          <a:xfrm flipV="1">
            <a:off x="5181600" y="5562600"/>
            <a:ext cx="2819400" cy="0"/>
          </a:xfrm>
          <a:prstGeom prst="line">
            <a:avLst/>
          </a:prstGeom>
          <a:noFill/>
          <a:ln w="25400" cmpd="sng">
            <a:solidFill>
              <a:schemeClr val="tx1"/>
            </a:solidFill>
            <a:prstDash val="solid"/>
            <a:round/>
            <a:headEnd type="none" w="med" len="med"/>
            <a:tailEnd type="none" w="med" len="med"/>
          </a:ln>
          <a:effectLst/>
        </p:spPr>
        <p:txBody>
          <a:bodyPr/>
          <a:lstStyle/>
          <a:p>
            <a:endParaRPr lang="en-US"/>
          </a:p>
        </p:txBody>
      </p:sp>
      <p:sp>
        <p:nvSpPr>
          <p:cNvPr id="12307" name="Rectangle 19"/>
          <p:cNvSpPr>
            <a:spLocks noChangeArrowheads="1"/>
          </p:cNvSpPr>
          <p:nvPr/>
        </p:nvSpPr>
        <p:spPr bwMode="auto">
          <a:xfrm>
            <a:off x="4724400" y="3200400"/>
            <a:ext cx="990600" cy="38417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000">
                <a:latin typeface="Arial" pitchFamily="34" charset="0"/>
              </a:rPr>
              <a:t>Sales</a:t>
            </a:r>
          </a:p>
        </p:txBody>
      </p:sp>
      <p:sp>
        <p:nvSpPr>
          <p:cNvPr id="12308" name="Rectangle 20"/>
          <p:cNvSpPr>
            <a:spLocks noChangeArrowheads="1"/>
          </p:cNvSpPr>
          <p:nvPr/>
        </p:nvSpPr>
        <p:spPr bwMode="auto">
          <a:xfrm>
            <a:off x="7848600" y="5486400"/>
            <a:ext cx="990600" cy="38417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sz="2000">
                <a:latin typeface="Arial" pitchFamily="34" charset="0"/>
              </a:rPr>
              <a:t>Time </a:t>
            </a:r>
          </a:p>
        </p:txBody>
      </p:sp>
      <p:sp>
        <p:nvSpPr>
          <p:cNvPr id="12309" name="Oval 21"/>
          <p:cNvSpPr>
            <a:spLocks noChangeArrowheads="1"/>
          </p:cNvSpPr>
          <p:nvPr/>
        </p:nvSpPr>
        <p:spPr bwMode="auto">
          <a:xfrm>
            <a:off x="5410200" y="51816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2310" name="Oval 22"/>
          <p:cNvSpPr>
            <a:spLocks noChangeArrowheads="1"/>
          </p:cNvSpPr>
          <p:nvPr/>
        </p:nvSpPr>
        <p:spPr bwMode="auto">
          <a:xfrm>
            <a:off x="5562600" y="47244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2311" name="Oval 23"/>
          <p:cNvSpPr>
            <a:spLocks noChangeArrowheads="1"/>
          </p:cNvSpPr>
          <p:nvPr/>
        </p:nvSpPr>
        <p:spPr bwMode="auto">
          <a:xfrm>
            <a:off x="6705600" y="41910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2312" name="Oval 24"/>
          <p:cNvSpPr>
            <a:spLocks noChangeArrowheads="1"/>
          </p:cNvSpPr>
          <p:nvPr/>
        </p:nvSpPr>
        <p:spPr bwMode="auto">
          <a:xfrm>
            <a:off x="6248400" y="39624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2313" name="Oval 25"/>
          <p:cNvSpPr>
            <a:spLocks noChangeArrowheads="1"/>
          </p:cNvSpPr>
          <p:nvPr/>
        </p:nvSpPr>
        <p:spPr bwMode="auto">
          <a:xfrm>
            <a:off x="6019800" y="44958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2314" name="Oval 26"/>
          <p:cNvSpPr>
            <a:spLocks noChangeArrowheads="1"/>
          </p:cNvSpPr>
          <p:nvPr/>
        </p:nvSpPr>
        <p:spPr bwMode="auto">
          <a:xfrm>
            <a:off x="7086600" y="38100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2315" name="Oval 27"/>
          <p:cNvSpPr>
            <a:spLocks noChangeArrowheads="1"/>
          </p:cNvSpPr>
          <p:nvPr/>
        </p:nvSpPr>
        <p:spPr bwMode="auto">
          <a:xfrm>
            <a:off x="7467600" y="41148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2316" name="Freeform 28"/>
          <p:cNvSpPr>
            <a:spLocks/>
          </p:cNvSpPr>
          <p:nvPr/>
        </p:nvSpPr>
        <p:spPr bwMode="auto">
          <a:xfrm>
            <a:off x="5486400" y="4038600"/>
            <a:ext cx="2286000" cy="1371600"/>
          </a:xfrm>
          <a:custGeom>
            <a:avLst/>
            <a:gdLst/>
            <a:ahLst/>
            <a:cxnLst>
              <a:cxn ang="0">
                <a:pos x="0" y="2160"/>
              </a:cxn>
              <a:cxn ang="0">
                <a:pos x="1680" y="360"/>
              </a:cxn>
              <a:cxn ang="0">
                <a:pos x="3600" y="0"/>
              </a:cxn>
            </a:cxnLst>
            <a:rect l="0" t="0" r="r" b="b"/>
            <a:pathLst>
              <a:path w="3599" h="2159">
                <a:moveTo>
                  <a:pt x="0" y="2160"/>
                </a:moveTo>
                <a:cubicBezTo>
                  <a:pt x="540" y="1440"/>
                  <a:pt x="1080" y="720"/>
                  <a:pt x="1680" y="360"/>
                </a:cubicBezTo>
                <a:cubicBezTo>
                  <a:pt x="2280" y="0"/>
                  <a:pt x="2940" y="0"/>
                  <a:pt x="3600" y="0"/>
                </a:cubicBezTo>
              </a:path>
            </a:pathLst>
          </a:custGeom>
          <a:noFill/>
          <a:ln w="38100" cmpd="sng">
            <a:solidFill>
              <a:schemeClr val="hlink"/>
            </a:solidFill>
            <a:prstDash val="solid"/>
            <a:round/>
            <a:headEnd type="none" w="med" len="med"/>
            <a:tailEnd type="non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rmAutofit fontScale="90000"/>
          </a:bodyPr>
          <a:lstStyle/>
          <a:p>
            <a:r>
              <a:rPr lang="en-IN" b="1" dirty="0" smtClean="0"/>
              <a:t>Understanding a Recurrent Neuron in Detail</a:t>
            </a:r>
            <a:endParaRPr lang="en-IN" dirty="0"/>
          </a:p>
        </p:txBody>
      </p:sp>
      <p:sp>
        <p:nvSpPr>
          <p:cNvPr id="5" name="TextBox 4"/>
          <p:cNvSpPr txBox="1"/>
          <p:nvPr/>
        </p:nvSpPr>
        <p:spPr>
          <a:xfrm>
            <a:off x="1371600" y="1828800"/>
            <a:ext cx="7620000" cy="4401205"/>
          </a:xfrm>
          <a:prstGeom prst="rect">
            <a:avLst/>
          </a:prstGeom>
          <a:noFill/>
        </p:spPr>
        <p:txBody>
          <a:bodyPr wrap="square" rtlCol="0">
            <a:spAutoFit/>
          </a:bodyPr>
          <a:lstStyle/>
          <a:p>
            <a:r>
              <a:rPr lang="en-IN" sz="2000" dirty="0" smtClean="0"/>
              <a:t>In this case, the letter “h” has nothing preceding it, let’s take the letter “e”. </a:t>
            </a:r>
          </a:p>
          <a:p>
            <a:r>
              <a:rPr lang="en-IN" sz="2000" dirty="0" smtClean="0"/>
              <a:t>So at the time the letter “e” is supplied to the network, a recurrence formula is applied to the letter “e” and the previous state which is the letter “h”. </a:t>
            </a:r>
          </a:p>
          <a:p>
            <a:r>
              <a:rPr lang="en-IN" sz="2000" dirty="0" smtClean="0"/>
              <a:t>These are known as various time steps of the input. So if at time t, the input is “e”, at time t-1, the input was “h”. </a:t>
            </a:r>
          </a:p>
          <a:p>
            <a:r>
              <a:rPr lang="en-IN" sz="2000" dirty="0" smtClean="0"/>
              <a:t>The recurrence formula is applied to e and h both. and we get a new state.</a:t>
            </a:r>
          </a:p>
          <a:p>
            <a:endParaRPr lang="en-IN" sz="2000" dirty="0" smtClean="0"/>
          </a:p>
          <a:p>
            <a:endParaRPr lang="en-IN" sz="2000" dirty="0" smtClean="0"/>
          </a:p>
          <a:p>
            <a:r>
              <a:rPr lang="en-IN" sz="2000" dirty="0" smtClean="0"/>
              <a:t>The formula for the </a:t>
            </a:r>
            <a:r>
              <a:rPr lang="en-IN" sz="2000" b="1" dirty="0" smtClean="0"/>
              <a:t>current state can be written as –</a:t>
            </a:r>
          </a:p>
          <a:p>
            <a:r>
              <a:rPr lang="en-IN" sz="2000" b="1" dirty="0" smtClean="0"/>
              <a:t>Here, ht is the new state, ht-1 is the previous state while </a:t>
            </a:r>
            <a:r>
              <a:rPr lang="en-IN" sz="2000" b="1" dirty="0" err="1" smtClean="0"/>
              <a:t>xt</a:t>
            </a:r>
            <a:r>
              <a:rPr lang="en-IN" sz="2000" b="1" dirty="0" smtClean="0"/>
              <a:t> is the current input.</a:t>
            </a:r>
            <a:endParaRPr lang="en-IN" sz="2000" b="1" dirty="0">
              <a:latin typeface="Cambria" pitchFamily="18" charset="0"/>
            </a:endParaRPr>
          </a:p>
        </p:txBody>
      </p:sp>
      <p:pic>
        <p:nvPicPr>
          <p:cNvPr id="7" name="Picture 6" descr="https://cdn.analyticsvidhya.com/wp-content/uploads/2017/12/06004252/hidden-state.png"/>
          <p:cNvPicPr/>
          <p:nvPr/>
        </p:nvPicPr>
        <p:blipFill>
          <a:blip r:embed="rId2"/>
          <a:srcRect/>
          <a:stretch>
            <a:fillRect/>
          </a:stretch>
        </p:blipFill>
        <p:spPr bwMode="auto">
          <a:xfrm>
            <a:off x="3048000" y="4572000"/>
            <a:ext cx="1828800"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rmAutofit fontScale="90000"/>
          </a:bodyPr>
          <a:lstStyle/>
          <a:p>
            <a:r>
              <a:rPr lang="en-IN" b="1" dirty="0" smtClean="0"/>
              <a:t>Understanding a Recurrent Neuron in Detail</a:t>
            </a:r>
            <a:endParaRPr lang="en-IN" dirty="0"/>
          </a:p>
        </p:txBody>
      </p:sp>
      <p:sp>
        <p:nvSpPr>
          <p:cNvPr id="6" name="TextBox 5"/>
          <p:cNvSpPr txBox="1"/>
          <p:nvPr/>
        </p:nvSpPr>
        <p:spPr>
          <a:xfrm>
            <a:off x="1219200" y="1752600"/>
            <a:ext cx="7924800" cy="2215991"/>
          </a:xfrm>
          <a:prstGeom prst="rect">
            <a:avLst/>
          </a:prstGeom>
          <a:noFill/>
        </p:spPr>
        <p:txBody>
          <a:bodyPr wrap="square" rtlCol="0">
            <a:spAutoFit/>
          </a:bodyPr>
          <a:lstStyle/>
          <a:p>
            <a:r>
              <a:rPr lang="en-IN" sz="2000" dirty="0" smtClean="0">
                <a:latin typeface="Cambria" pitchFamily="18" charset="0"/>
              </a:rPr>
              <a:t>Taking the simplest form of a recurrent neural network, </a:t>
            </a:r>
          </a:p>
          <a:p>
            <a:r>
              <a:rPr lang="en-IN" sz="2000" dirty="0" smtClean="0">
                <a:latin typeface="Cambria" pitchFamily="18" charset="0"/>
              </a:rPr>
              <a:t>let’s say that </a:t>
            </a:r>
            <a:r>
              <a:rPr lang="en-IN" sz="2000" b="1" dirty="0" smtClean="0">
                <a:latin typeface="Cambria" pitchFamily="18" charset="0"/>
              </a:rPr>
              <a:t>the activation function is </a:t>
            </a:r>
            <a:r>
              <a:rPr lang="en-IN" sz="2000" b="1" dirty="0" err="1" smtClean="0">
                <a:latin typeface="Cambria" pitchFamily="18" charset="0"/>
              </a:rPr>
              <a:t>tanh</a:t>
            </a:r>
            <a:r>
              <a:rPr lang="en-IN" sz="2000" b="1" dirty="0" smtClean="0">
                <a:latin typeface="Cambria" pitchFamily="18" charset="0"/>
              </a:rPr>
              <a:t>, the weight at the recurrent neuron is </a:t>
            </a:r>
            <a:r>
              <a:rPr lang="en-IN" sz="2000" b="1" dirty="0" err="1" smtClean="0">
                <a:latin typeface="Cambria" pitchFamily="18" charset="0"/>
              </a:rPr>
              <a:t>Whh</a:t>
            </a:r>
            <a:r>
              <a:rPr lang="en-IN" sz="2000" b="1" dirty="0" smtClean="0">
                <a:latin typeface="Cambria" pitchFamily="18" charset="0"/>
              </a:rPr>
              <a:t> and the weight at the input neuron is </a:t>
            </a:r>
            <a:r>
              <a:rPr lang="en-IN" sz="2000" b="1" dirty="0" err="1" smtClean="0">
                <a:latin typeface="Cambria" pitchFamily="18" charset="0"/>
              </a:rPr>
              <a:t>Wxh</a:t>
            </a:r>
            <a:r>
              <a:rPr lang="en-IN" sz="2000" dirty="0" smtClean="0">
                <a:latin typeface="Cambria" pitchFamily="18" charset="0"/>
              </a:rPr>
              <a:t>, we can write the equation for the state at time t as –</a:t>
            </a:r>
          </a:p>
          <a:p>
            <a:endParaRPr lang="en-US" sz="2000" dirty="0" smtClean="0">
              <a:latin typeface="Cambria" pitchFamily="18" charset="0"/>
            </a:endParaRPr>
          </a:p>
          <a:p>
            <a:endParaRPr lang="en-IN" sz="2000" dirty="0" smtClean="0">
              <a:latin typeface="Cambria" pitchFamily="18" charset="0"/>
            </a:endParaRPr>
          </a:p>
          <a:p>
            <a:endParaRPr lang="en-IN" dirty="0"/>
          </a:p>
        </p:txBody>
      </p:sp>
      <p:pic>
        <p:nvPicPr>
          <p:cNvPr id="8" name="Picture 7" descr="https://cdn.analyticsvidhya.com/wp-content/uploads/2017/12/06005300/eq2.png"/>
          <p:cNvPicPr/>
          <p:nvPr/>
        </p:nvPicPr>
        <p:blipFill>
          <a:blip r:embed="rId2"/>
          <a:srcRect/>
          <a:stretch>
            <a:fillRect/>
          </a:stretch>
        </p:blipFill>
        <p:spPr bwMode="auto">
          <a:xfrm>
            <a:off x="2924175" y="3152774"/>
            <a:ext cx="3295650" cy="733425"/>
          </a:xfrm>
          <a:prstGeom prst="rect">
            <a:avLst/>
          </a:prstGeom>
          <a:noFill/>
          <a:ln w="9525">
            <a:noFill/>
            <a:miter lim="800000"/>
            <a:headEnd/>
            <a:tailEnd/>
          </a:ln>
        </p:spPr>
      </p:pic>
      <p:sp>
        <p:nvSpPr>
          <p:cNvPr id="9" name="TextBox 8"/>
          <p:cNvSpPr txBox="1"/>
          <p:nvPr/>
        </p:nvSpPr>
        <p:spPr>
          <a:xfrm>
            <a:off x="1219200" y="4038600"/>
            <a:ext cx="7543800" cy="2031325"/>
          </a:xfrm>
          <a:prstGeom prst="rect">
            <a:avLst/>
          </a:prstGeom>
          <a:noFill/>
        </p:spPr>
        <p:txBody>
          <a:bodyPr wrap="square" rtlCol="0">
            <a:spAutoFit/>
          </a:bodyPr>
          <a:lstStyle/>
          <a:p>
            <a:r>
              <a:rPr lang="en-IN" dirty="0" smtClean="0"/>
              <a:t>The Recurrent neuron in this case is just taking the immediate previous state into consideration. For longer sequences the equation can involve multiple such states. Once the final state is calculated we can go on to produce the output</a:t>
            </a:r>
          </a:p>
          <a:p>
            <a:endParaRPr lang="en-IN" dirty="0" smtClean="0"/>
          </a:p>
          <a:p>
            <a:r>
              <a:rPr lang="en-IN" dirty="0" smtClean="0"/>
              <a:t>Now, once the current state is calculated we can calculate the output state as-</a:t>
            </a:r>
          </a:p>
          <a:p>
            <a:endParaRPr lang="en-US" dirty="0" smtClean="0"/>
          </a:p>
          <a:p>
            <a:endParaRPr lang="en-IN" dirty="0"/>
          </a:p>
        </p:txBody>
      </p:sp>
      <p:pic>
        <p:nvPicPr>
          <p:cNvPr id="10" name="Picture 9" descr="https://cdn.analyticsvidhya.com/wp-content/uploads/2017/12/06005750/outeq.png"/>
          <p:cNvPicPr/>
          <p:nvPr/>
        </p:nvPicPr>
        <p:blipFill>
          <a:blip r:embed="rId3"/>
          <a:srcRect/>
          <a:stretch>
            <a:fillRect/>
          </a:stretch>
        </p:blipFill>
        <p:spPr bwMode="auto">
          <a:xfrm>
            <a:off x="2971800" y="5486400"/>
            <a:ext cx="180975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rmAutofit fontScale="90000"/>
          </a:bodyPr>
          <a:lstStyle/>
          <a:p>
            <a:r>
              <a:rPr lang="en-IN" b="1" dirty="0" smtClean="0"/>
              <a:t>Understanding a Recurrent Neuron in Detail</a:t>
            </a:r>
            <a:endParaRPr lang="en-IN" dirty="0"/>
          </a:p>
        </p:txBody>
      </p:sp>
      <p:sp>
        <p:nvSpPr>
          <p:cNvPr id="6" name="TextBox 5"/>
          <p:cNvSpPr txBox="1"/>
          <p:nvPr/>
        </p:nvSpPr>
        <p:spPr>
          <a:xfrm>
            <a:off x="1219200" y="1752600"/>
            <a:ext cx="7772400" cy="4247317"/>
          </a:xfrm>
          <a:prstGeom prst="rect">
            <a:avLst/>
          </a:prstGeom>
          <a:noFill/>
        </p:spPr>
        <p:txBody>
          <a:bodyPr wrap="square" rtlCol="0">
            <a:spAutoFit/>
          </a:bodyPr>
          <a:lstStyle/>
          <a:p>
            <a:r>
              <a:rPr lang="en-IN" b="1" dirty="0" smtClean="0"/>
              <a:t>summarize the steps in a recurrent neuron </a:t>
            </a:r>
            <a:r>
              <a:rPr lang="en-IN" dirty="0" smtClean="0"/>
              <a:t>-</a:t>
            </a:r>
          </a:p>
          <a:p>
            <a:pPr marL="342900" lvl="0" indent="-342900">
              <a:buFont typeface="+mj-lt"/>
              <a:buAutoNum type="arabicPeriod"/>
            </a:pPr>
            <a:r>
              <a:rPr lang="en-IN" dirty="0" smtClean="0"/>
              <a:t>A single time step of the input is supplied to the network i.e. </a:t>
            </a:r>
            <a:r>
              <a:rPr lang="en-IN" dirty="0" err="1" smtClean="0"/>
              <a:t>xt</a:t>
            </a:r>
            <a:r>
              <a:rPr lang="en-IN" dirty="0" smtClean="0"/>
              <a:t> is supplied to the network</a:t>
            </a:r>
          </a:p>
          <a:p>
            <a:pPr marL="342900" lvl="0" indent="-342900">
              <a:buFont typeface="+mj-lt"/>
              <a:buAutoNum type="arabicPeriod"/>
            </a:pPr>
            <a:r>
              <a:rPr lang="en-IN" dirty="0" smtClean="0"/>
              <a:t>We then calculate its current state using a combination of the current input and the previous state i.e. we calculate ht</a:t>
            </a:r>
          </a:p>
          <a:p>
            <a:pPr marL="342900" lvl="0" indent="-342900">
              <a:buFont typeface="+mj-lt"/>
              <a:buAutoNum type="arabicPeriod"/>
            </a:pPr>
            <a:r>
              <a:rPr lang="en-IN" dirty="0" smtClean="0"/>
              <a:t>The current ht becomes ht-1 for the next time step</a:t>
            </a:r>
          </a:p>
          <a:p>
            <a:pPr marL="342900" lvl="0" indent="-342900">
              <a:buFont typeface="+mj-lt"/>
              <a:buAutoNum type="arabicPeriod"/>
            </a:pPr>
            <a:r>
              <a:rPr lang="en-IN" dirty="0" smtClean="0"/>
              <a:t>We can go as many time steps as the problem demands and combine the information from all the previous states</a:t>
            </a:r>
          </a:p>
          <a:p>
            <a:pPr marL="342900" lvl="0" indent="-342900">
              <a:buFont typeface="+mj-lt"/>
              <a:buAutoNum type="arabicPeriod"/>
            </a:pPr>
            <a:r>
              <a:rPr lang="en-IN" dirty="0" smtClean="0"/>
              <a:t>Once all the time steps are completed the final current state is used to calculate the output </a:t>
            </a:r>
            <a:r>
              <a:rPr lang="en-IN" dirty="0" err="1" smtClean="0"/>
              <a:t>yt</a:t>
            </a:r>
            <a:endParaRPr lang="en-IN" dirty="0" smtClean="0"/>
          </a:p>
          <a:p>
            <a:pPr marL="342900" lvl="0" indent="-342900">
              <a:buFont typeface="+mj-lt"/>
              <a:buAutoNum type="arabicPeriod"/>
            </a:pPr>
            <a:r>
              <a:rPr lang="en-IN" dirty="0" smtClean="0"/>
              <a:t>The output is then compared to the actual output and the error is generated</a:t>
            </a:r>
          </a:p>
          <a:p>
            <a:pPr marL="342900" lvl="0" indent="-342900">
              <a:buFont typeface="+mj-lt"/>
              <a:buAutoNum type="arabicPeriod"/>
            </a:pPr>
            <a:r>
              <a:rPr lang="en-IN" dirty="0" smtClean="0"/>
              <a:t>The error is then back propagated to the network to update the weights(we shall go into the details of back propagation in further sections) and the network is trained</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1"/>
          </p:nvPr>
        </p:nvSpPr>
        <p:spPr/>
        <p:txBody>
          <a:bodyPr/>
          <a:lstStyle/>
          <a:p>
            <a:fld id="{F4220198-2CA9-4574-8849-6931A76A50AD}" type="slidenum">
              <a:rPr lang="en-US"/>
              <a:pPr/>
              <a:t>7</a:t>
            </a:fld>
            <a:endParaRPr lang="en-US" dirty="0"/>
          </a:p>
        </p:txBody>
      </p:sp>
      <p:sp>
        <p:nvSpPr>
          <p:cNvPr id="13314" name="Rectangle 2"/>
          <p:cNvSpPr>
            <a:spLocks noGrp="1" noChangeArrowheads="1"/>
          </p:cNvSpPr>
          <p:nvPr>
            <p:ph type="title"/>
          </p:nvPr>
        </p:nvSpPr>
        <p:spPr>
          <a:xfrm>
            <a:off x="1447800" y="152400"/>
            <a:ext cx="7498080" cy="762000"/>
          </a:xfrm>
          <a:ln/>
        </p:spPr>
        <p:txBody>
          <a:bodyPr lIns="85342" tIns="42672" rIns="85342" bIns="42672" anchor="b">
            <a:normAutofit/>
          </a:bodyPr>
          <a:lstStyle/>
          <a:p>
            <a:pPr algn="ctr"/>
            <a:r>
              <a:rPr lang="en-US" sz="4000" dirty="0">
                <a:latin typeface="Cambria" pitchFamily="18" charset="0"/>
              </a:rPr>
              <a:t>Seasonal Component</a:t>
            </a:r>
          </a:p>
        </p:txBody>
      </p:sp>
      <p:sp>
        <p:nvSpPr>
          <p:cNvPr id="13315" name="Rectangle 3"/>
          <p:cNvSpPr>
            <a:spLocks noGrp="1" noChangeArrowheads="1"/>
          </p:cNvSpPr>
          <p:nvPr>
            <p:ph type="body" idx="1"/>
          </p:nvPr>
        </p:nvSpPr>
        <p:spPr>
          <a:xfrm>
            <a:off x="1435608" y="914400"/>
            <a:ext cx="7498080" cy="5334000"/>
          </a:xfrm>
          <a:ln/>
        </p:spPr>
        <p:txBody>
          <a:bodyPr lIns="85342" tIns="42672" rIns="85342" bIns="42672">
            <a:normAutofit/>
          </a:bodyPr>
          <a:lstStyle/>
          <a:p>
            <a:pPr>
              <a:lnSpc>
                <a:spcPct val="90000"/>
              </a:lnSpc>
            </a:pPr>
            <a:r>
              <a:rPr lang="en-US" sz="2000" dirty="0" smtClean="0">
                <a:latin typeface="Cambria" pitchFamily="18" charset="0"/>
              </a:rPr>
              <a:t>A </a:t>
            </a:r>
            <a:r>
              <a:rPr lang="en-US" sz="2000" b="1" dirty="0" smtClean="0">
                <a:latin typeface="Cambria" pitchFamily="18" charset="0"/>
              </a:rPr>
              <a:t>pattern</a:t>
            </a:r>
            <a:r>
              <a:rPr lang="en-US" sz="2000" dirty="0" smtClean="0">
                <a:latin typeface="Cambria" pitchFamily="18" charset="0"/>
              </a:rPr>
              <a:t> that appears in a </a:t>
            </a:r>
            <a:r>
              <a:rPr lang="en-US" sz="2000" b="1" dirty="0" smtClean="0">
                <a:latin typeface="Cambria" pitchFamily="18" charset="0"/>
              </a:rPr>
              <a:t>regular interval </a:t>
            </a:r>
            <a:r>
              <a:rPr lang="en-US" sz="2000" dirty="0" smtClean="0">
                <a:latin typeface="Cambria" pitchFamily="18" charset="0"/>
              </a:rPr>
              <a:t>where in the frequency of occurrence is within a year  or even shorter</a:t>
            </a:r>
          </a:p>
          <a:p>
            <a:pPr>
              <a:lnSpc>
                <a:spcPct val="90000"/>
              </a:lnSpc>
            </a:pPr>
            <a:r>
              <a:rPr lang="en-US" sz="2000" b="1" dirty="0" smtClean="0">
                <a:solidFill>
                  <a:schemeClr val="folHlink"/>
                </a:solidFill>
                <a:latin typeface="Cambria" pitchFamily="18" charset="0"/>
              </a:rPr>
              <a:t>Short-term</a:t>
            </a:r>
            <a:r>
              <a:rPr lang="en-US" sz="2000" b="1" dirty="0" smtClean="0">
                <a:latin typeface="Cambria" pitchFamily="18" charset="0"/>
              </a:rPr>
              <a:t> </a:t>
            </a:r>
            <a:r>
              <a:rPr lang="en-US" sz="2000" b="1" dirty="0">
                <a:latin typeface="Cambria" pitchFamily="18" charset="0"/>
              </a:rPr>
              <a:t>regular wave-like patterns</a:t>
            </a:r>
          </a:p>
          <a:p>
            <a:pPr>
              <a:lnSpc>
                <a:spcPct val="90000"/>
              </a:lnSpc>
            </a:pPr>
            <a:r>
              <a:rPr lang="en-US" sz="2000" dirty="0">
                <a:latin typeface="Cambria" pitchFamily="18" charset="0"/>
              </a:rPr>
              <a:t>Observed within 1 year</a:t>
            </a:r>
          </a:p>
          <a:p>
            <a:pPr>
              <a:lnSpc>
                <a:spcPct val="90000"/>
              </a:lnSpc>
            </a:pPr>
            <a:r>
              <a:rPr lang="en-US" sz="2000" dirty="0">
                <a:latin typeface="Cambria" pitchFamily="18" charset="0"/>
              </a:rPr>
              <a:t>Often monthly or </a:t>
            </a:r>
            <a:r>
              <a:rPr lang="en-US" sz="2000" dirty="0" smtClean="0">
                <a:latin typeface="Cambria" pitchFamily="18" charset="0"/>
              </a:rPr>
              <a:t>quarterly</a:t>
            </a:r>
          </a:p>
          <a:p>
            <a:pPr>
              <a:lnSpc>
                <a:spcPct val="90000"/>
              </a:lnSpc>
            </a:pPr>
            <a:r>
              <a:rPr lang="en-US" sz="2000" dirty="0" smtClean="0">
                <a:latin typeface="Cambria" pitchFamily="18" charset="0"/>
              </a:rPr>
              <a:t>Example –Monthly arrival of tourist to a Town</a:t>
            </a:r>
          </a:p>
          <a:p>
            <a:pPr>
              <a:lnSpc>
                <a:spcPct val="90000"/>
              </a:lnSpc>
              <a:buNone/>
            </a:pPr>
            <a:r>
              <a:rPr lang="en-US" sz="2000" dirty="0" smtClean="0">
                <a:latin typeface="Cambria" pitchFamily="18" charset="0"/>
              </a:rPr>
              <a:t>                       - Holiday  purchase sales in December</a:t>
            </a:r>
            <a:endParaRPr lang="en-US" sz="2000" dirty="0">
              <a:latin typeface="Cambria" pitchFamily="18" charset="0"/>
            </a:endParaRPr>
          </a:p>
        </p:txBody>
      </p:sp>
      <p:sp>
        <p:nvSpPr>
          <p:cNvPr id="13316" name="Line 4"/>
          <p:cNvSpPr>
            <a:spLocks noChangeShapeType="1"/>
          </p:cNvSpPr>
          <p:nvPr/>
        </p:nvSpPr>
        <p:spPr bwMode="auto">
          <a:xfrm>
            <a:off x="1905000" y="3592513"/>
            <a:ext cx="0" cy="2427287"/>
          </a:xfrm>
          <a:prstGeom prst="line">
            <a:avLst/>
          </a:prstGeom>
          <a:noFill/>
          <a:ln w="25400" cmpd="sng">
            <a:solidFill>
              <a:schemeClr val="tx1"/>
            </a:solidFill>
            <a:prstDash val="solid"/>
            <a:round/>
            <a:headEnd type="none" w="med" len="med"/>
            <a:tailEnd type="none" w="med" len="med"/>
          </a:ln>
          <a:effectLst/>
        </p:spPr>
        <p:txBody>
          <a:bodyPr/>
          <a:lstStyle/>
          <a:p>
            <a:endParaRPr lang="en-US"/>
          </a:p>
        </p:txBody>
      </p:sp>
      <p:sp>
        <p:nvSpPr>
          <p:cNvPr id="13317" name="Line 5"/>
          <p:cNvSpPr>
            <a:spLocks noChangeShapeType="1"/>
          </p:cNvSpPr>
          <p:nvPr/>
        </p:nvSpPr>
        <p:spPr bwMode="auto">
          <a:xfrm>
            <a:off x="1905000" y="6019800"/>
            <a:ext cx="5562600" cy="0"/>
          </a:xfrm>
          <a:prstGeom prst="line">
            <a:avLst/>
          </a:prstGeom>
          <a:noFill/>
          <a:ln w="25400" cmpd="sng">
            <a:solidFill>
              <a:schemeClr val="tx1"/>
            </a:solidFill>
            <a:prstDash val="solid"/>
            <a:round/>
            <a:headEnd type="none" w="med" len="med"/>
            <a:tailEnd type="none" w="med" len="med"/>
          </a:ln>
          <a:effectLst/>
        </p:spPr>
        <p:txBody>
          <a:bodyPr/>
          <a:lstStyle/>
          <a:p>
            <a:endParaRPr lang="en-US"/>
          </a:p>
        </p:txBody>
      </p:sp>
      <p:sp>
        <p:nvSpPr>
          <p:cNvPr id="13318" name="Rectangle 6"/>
          <p:cNvSpPr>
            <a:spLocks noChangeArrowheads="1"/>
          </p:cNvSpPr>
          <p:nvPr/>
        </p:nvSpPr>
        <p:spPr bwMode="auto">
          <a:xfrm>
            <a:off x="915988" y="3430588"/>
            <a:ext cx="14446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latin typeface="Arial" pitchFamily="34" charset="0"/>
              </a:rPr>
              <a:t>Sales</a:t>
            </a:r>
          </a:p>
        </p:txBody>
      </p:sp>
      <p:sp>
        <p:nvSpPr>
          <p:cNvPr id="13319" name="Rectangle 7"/>
          <p:cNvSpPr>
            <a:spLocks noChangeArrowheads="1"/>
          </p:cNvSpPr>
          <p:nvPr/>
        </p:nvSpPr>
        <p:spPr bwMode="auto">
          <a:xfrm>
            <a:off x="3276600" y="6019800"/>
            <a:ext cx="449262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latin typeface="Arial" pitchFamily="34" charset="0"/>
              </a:rPr>
              <a:t>Time (Quarterly) </a:t>
            </a:r>
          </a:p>
        </p:txBody>
      </p:sp>
      <p:sp>
        <p:nvSpPr>
          <p:cNvPr id="13320" name="Line 8"/>
          <p:cNvSpPr>
            <a:spLocks noChangeShapeType="1"/>
          </p:cNvSpPr>
          <p:nvPr/>
        </p:nvSpPr>
        <p:spPr bwMode="auto">
          <a:xfrm flipV="1">
            <a:off x="1906588" y="4268788"/>
            <a:ext cx="1217612" cy="1370012"/>
          </a:xfrm>
          <a:prstGeom prst="line">
            <a:avLst/>
          </a:prstGeom>
          <a:noFill/>
          <a:ln w="25400" cmpd="sng">
            <a:solidFill>
              <a:schemeClr val="tx1"/>
            </a:solidFill>
            <a:prstDash val="solid"/>
            <a:round/>
            <a:headEnd type="none" w="med" len="med"/>
            <a:tailEnd type="none" w="med" len="med"/>
          </a:ln>
          <a:effectLst/>
        </p:spPr>
        <p:txBody>
          <a:bodyPr/>
          <a:lstStyle/>
          <a:p>
            <a:endParaRPr lang="en-US"/>
          </a:p>
        </p:txBody>
      </p:sp>
      <p:sp>
        <p:nvSpPr>
          <p:cNvPr id="13321" name="Line 9"/>
          <p:cNvSpPr>
            <a:spLocks noChangeShapeType="1"/>
          </p:cNvSpPr>
          <p:nvPr/>
        </p:nvSpPr>
        <p:spPr bwMode="auto">
          <a:xfrm>
            <a:off x="3201988" y="4268788"/>
            <a:ext cx="1065212" cy="912812"/>
          </a:xfrm>
          <a:prstGeom prst="line">
            <a:avLst/>
          </a:prstGeom>
          <a:noFill/>
          <a:ln w="25400" cmpd="sng">
            <a:solidFill>
              <a:schemeClr val="tx1"/>
            </a:solidFill>
            <a:prstDash val="solid"/>
            <a:round/>
            <a:headEnd type="none" w="med" len="med"/>
            <a:tailEnd type="none" w="med" len="med"/>
          </a:ln>
          <a:effectLst/>
        </p:spPr>
        <p:txBody>
          <a:bodyPr/>
          <a:lstStyle/>
          <a:p>
            <a:endParaRPr lang="en-US"/>
          </a:p>
        </p:txBody>
      </p:sp>
      <p:sp>
        <p:nvSpPr>
          <p:cNvPr id="13322" name="Line 10"/>
          <p:cNvSpPr>
            <a:spLocks noChangeShapeType="1"/>
          </p:cNvSpPr>
          <p:nvPr/>
        </p:nvSpPr>
        <p:spPr bwMode="auto">
          <a:xfrm flipV="1">
            <a:off x="4271963" y="3962400"/>
            <a:ext cx="1060450" cy="1212850"/>
          </a:xfrm>
          <a:prstGeom prst="line">
            <a:avLst/>
          </a:prstGeom>
          <a:noFill/>
          <a:ln w="25400" cmpd="sng">
            <a:solidFill>
              <a:schemeClr val="tx1"/>
            </a:solidFill>
            <a:prstDash val="solid"/>
            <a:round/>
            <a:headEnd type="none" w="med" len="med"/>
            <a:tailEnd type="none" w="med" len="med"/>
          </a:ln>
          <a:effectLst/>
        </p:spPr>
        <p:txBody>
          <a:bodyPr/>
          <a:lstStyle/>
          <a:p>
            <a:endParaRPr lang="en-US"/>
          </a:p>
        </p:txBody>
      </p:sp>
      <p:sp>
        <p:nvSpPr>
          <p:cNvPr id="13323" name="Line 11"/>
          <p:cNvSpPr>
            <a:spLocks noChangeShapeType="1"/>
          </p:cNvSpPr>
          <p:nvPr/>
        </p:nvSpPr>
        <p:spPr bwMode="auto">
          <a:xfrm>
            <a:off x="5335588" y="3887788"/>
            <a:ext cx="1065212" cy="1141412"/>
          </a:xfrm>
          <a:prstGeom prst="line">
            <a:avLst/>
          </a:prstGeom>
          <a:noFill/>
          <a:ln w="25400" cmpd="sng">
            <a:solidFill>
              <a:schemeClr val="tx1"/>
            </a:solidFill>
            <a:prstDash val="solid"/>
            <a:round/>
            <a:headEnd type="none" w="med" len="med"/>
            <a:tailEnd type="none" w="med" len="med"/>
          </a:ln>
          <a:effectLst/>
        </p:spPr>
        <p:txBody>
          <a:bodyPr/>
          <a:lstStyle/>
          <a:p>
            <a:endParaRPr lang="en-US"/>
          </a:p>
        </p:txBody>
      </p:sp>
      <p:sp>
        <p:nvSpPr>
          <p:cNvPr id="13324" name="Line 12"/>
          <p:cNvSpPr>
            <a:spLocks noChangeShapeType="1"/>
          </p:cNvSpPr>
          <p:nvPr/>
        </p:nvSpPr>
        <p:spPr bwMode="auto">
          <a:xfrm flipV="1">
            <a:off x="6478588" y="2973388"/>
            <a:ext cx="1065212" cy="2055812"/>
          </a:xfrm>
          <a:prstGeom prst="line">
            <a:avLst/>
          </a:prstGeom>
          <a:noFill/>
          <a:ln w="25400" cmpd="sng">
            <a:solidFill>
              <a:schemeClr val="tx1"/>
            </a:solidFill>
            <a:prstDash val="solid"/>
            <a:round/>
            <a:headEnd type="none" w="med" len="med"/>
            <a:tailEnd type="none" w="med" len="med"/>
          </a:ln>
          <a:effectLst/>
        </p:spPr>
        <p:txBody>
          <a:bodyPr/>
          <a:lstStyle/>
          <a:p>
            <a:endParaRPr lang="en-US"/>
          </a:p>
        </p:txBody>
      </p:sp>
      <p:sp>
        <p:nvSpPr>
          <p:cNvPr id="13325" name="Oval 13"/>
          <p:cNvSpPr>
            <a:spLocks noChangeArrowheads="1"/>
          </p:cNvSpPr>
          <p:nvPr/>
        </p:nvSpPr>
        <p:spPr bwMode="auto">
          <a:xfrm>
            <a:off x="1752600" y="55626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3326" name="Oval 14"/>
          <p:cNvSpPr>
            <a:spLocks noChangeArrowheads="1"/>
          </p:cNvSpPr>
          <p:nvPr/>
        </p:nvSpPr>
        <p:spPr bwMode="auto">
          <a:xfrm>
            <a:off x="2971800" y="41148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3327" name="Oval 15"/>
          <p:cNvSpPr>
            <a:spLocks noChangeArrowheads="1"/>
          </p:cNvSpPr>
          <p:nvPr/>
        </p:nvSpPr>
        <p:spPr bwMode="auto">
          <a:xfrm>
            <a:off x="4038600" y="49530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3328" name="Oval 16"/>
          <p:cNvSpPr>
            <a:spLocks noChangeArrowheads="1"/>
          </p:cNvSpPr>
          <p:nvPr/>
        </p:nvSpPr>
        <p:spPr bwMode="auto">
          <a:xfrm>
            <a:off x="5181600" y="38100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3329" name="Oval 17"/>
          <p:cNvSpPr>
            <a:spLocks noChangeArrowheads="1"/>
          </p:cNvSpPr>
          <p:nvPr/>
        </p:nvSpPr>
        <p:spPr bwMode="auto">
          <a:xfrm>
            <a:off x="6324600" y="48768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3330" name="Oval 18"/>
          <p:cNvSpPr>
            <a:spLocks noChangeArrowheads="1"/>
          </p:cNvSpPr>
          <p:nvPr/>
        </p:nvSpPr>
        <p:spPr bwMode="auto">
          <a:xfrm>
            <a:off x="7391400" y="28956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3331" name="AutoShape 19"/>
          <p:cNvSpPr>
            <a:spLocks/>
          </p:cNvSpPr>
          <p:nvPr/>
        </p:nvSpPr>
        <p:spPr bwMode="auto">
          <a:xfrm rot="5400000">
            <a:off x="4648200" y="1981200"/>
            <a:ext cx="304800" cy="3505200"/>
          </a:xfrm>
          <a:prstGeom prst="leftBrace">
            <a:avLst>
              <a:gd name="adj1" fmla="val 95833"/>
              <a:gd name="adj2" fmla="val 50000"/>
            </a:avLst>
          </a:prstGeom>
          <a:noFill/>
          <a:ln w="28575" cmpd="sng">
            <a:solidFill>
              <a:schemeClr val="hlink"/>
            </a:solidFill>
            <a:prstDash val="solid"/>
            <a:round/>
            <a:headEnd type="none" w="med" len="med"/>
            <a:tailEnd type="none" w="med" len="med"/>
          </a:ln>
          <a:effectLst/>
        </p:spPr>
        <p:txBody>
          <a:bodyPr rot="10800000" vert="eaVert" wrap="none" anchor="ctr"/>
          <a:lstStyle/>
          <a:p>
            <a:pPr algn="ctr" eaLnBrk="0" hangingPunct="0"/>
            <a:endParaRPr lang="en-US"/>
          </a:p>
        </p:txBody>
      </p:sp>
      <p:sp>
        <p:nvSpPr>
          <p:cNvPr id="13332" name="Text Box 20"/>
          <p:cNvSpPr txBox="1">
            <a:spLocks noChangeArrowheads="1"/>
          </p:cNvSpPr>
          <p:nvPr/>
        </p:nvSpPr>
        <p:spPr bwMode="auto">
          <a:xfrm>
            <a:off x="2667000" y="4724400"/>
            <a:ext cx="925513" cy="387350"/>
          </a:xfrm>
          <a:prstGeom prst="rect">
            <a:avLst/>
          </a:prstGeom>
          <a:noFill/>
          <a:ln w="12700">
            <a:noFill/>
            <a:miter lim="800000"/>
            <a:headEnd/>
            <a:tailEnd/>
          </a:ln>
          <a:effectLst/>
        </p:spPr>
        <p:txBody>
          <a:bodyPr wrap="none">
            <a:spAutoFit/>
          </a:bodyPr>
          <a:lstStyle/>
          <a:p>
            <a:pPr eaLnBrk="0" hangingPunct="0"/>
            <a:r>
              <a:rPr lang="en-US" sz="2000">
                <a:latin typeface="Arial" pitchFamily="34" charset="0"/>
              </a:rPr>
              <a:t>Winter</a:t>
            </a:r>
          </a:p>
        </p:txBody>
      </p:sp>
      <p:sp>
        <p:nvSpPr>
          <p:cNvPr id="13333" name="Text Box 21"/>
          <p:cNvSpPr txBox="1">
            <a:spLocks noChangeArrowheads="1"/>
          </p:cNvSpPr>
          <p:nvPr/>
        </p:nvSpPr>
        <p:spPr bwMode="auto">
          <a:xfrm>
            <a:off x="3810000" y="5497513"/>
            <a:ext cx="927100" cy="387350"/>
          </a:xfrm>
          <a:prstGeom prst="rect">
            <a:avLst/>
          </a:prstGeom>
          <a:noFill/>
          <a:ln w="12700">
            <a:noFill/>
            <a:miter lim="800000"/>
            <a:headEnd/>
            <a:tailEnd/>
          </a:ln>
          <a:effectLst/>
        </p:spPr>
        <p:txBody>
          <a:bodyPr wrap="none">
            <a:spAutoFit/>
          </a:bodyPr>
          <a:lstStyle/>
          <a:p>
            <a:pPr eaLnBrk="0" hangingPunct="0"/>
            <a:r>
              <a:rPr lang="en-US" sz="2000">
                <a:latin typeface="Arial" pitchFamily="34" charset="0"/>
              </a:rPr>
              <a:t>Spring</a:t>
            </a:r>
          </a:p>
        </p:txBody>
      </p:sp>
      <p:sp>
        <p:nvSpPr>
          <p:cNvPr id="13334" name="Text Box 22"/>
          <p:cNvSpPr txBox="1">
            <a:spLocks noChangeArrowheads="1"/>
          </p:cNvSpPr>
          <p:nvPr/>
        </p:nvSpPr>
        <p:spPr bwMode="auto">
          <a:xfrm>
            <a:off x="4800600" y="4419600"/>
            <a:ext cx="1152525" cy="387350"/>
          </a:xfrm>
          <a:prstGeom prst="rect">
            <a:avLst/>
          </a:prstGeom>
          <a:noFill/>
          <a:ln w="12700">
            <a:noFill/>
            <a:miter lim="800000"/>
            <a:headEnd/>
            <a:tailEnd/>
          </a:ln>
          <a:effectLst/>
        </p:spPr>
        <p:txBody>
          <a:bodyPr wrap="none">
            <a:spAutoFit/>
          </a:bodyPr>
          <a:lstStyle/>
          <a:p>
            <a:pPr eaLnBrk="0" hangingPunct="0"/>
            <a:r>
              <a:rPr lang="en-US" sz="2000">
                <a:latin typeface="Arial" pitchFamily="34" charset="0"/>
              </a:rPr>
              <a:t>Summer</a:t>
            </a:r>
          </a:p>
        </p:txBody>
      </p:sp>
      <p:sp>
        <p:nvSpPr>
          <p:cNvPr id="13335" name="Text Box 23"/>
          <p:cNvSpPr txBox="1">
            <a:spLocks noChangeArrowheads="1"/>
          </p:cNvSpPr>
          <p:nvPr/>
        </p:nvSpPr>
        <p:spPr bwMode="auto">
          <a:xfrm>
            <a:off x="6248400" y="5410200"/>
            <a:ext cx="601663" cy="387350"/>
          </a:xfrm>
          <a:prstGeom prst="rect">
            <a:avLst/>
          </a:prstGeom>
          <a:noFill/>
          <a:ln w="12700">
            <a:noFill/>
            <a:miter lim="800000"/>
            <a:headEnd/>
            <a:tailEnd/>
          </a:ln>
          <a:effectLst/>
        </p:spPr>
        <p:txBody>
          <a:bodyPr wrap="none">
            <a:spAutoFit/>
          </a:bodyPr>
          <a:lstStyle/>
          <a:p>
            <a:pPr eaLnBrk="0" hangingPunct="0"/>
            <a:r>
              <a:rPr lang="en-US" sz="2000">
                <a:latin typeface="Arial" pitchFamily="34" charset="0"/>
              </a:rPr>
              <a:t>Fall</a:t>
            </a:r>
          </a:p>
        </p:txBody>
      </p:sp>
      <p:sp>
        <p:nvSpPr>
          <p:cNvPr id="13336" name="Line 24"/>
          <p:cNvSpPr>
            <a:spLocks noChangeShapeType="1"/>
          </p:cNvSpPr>
          <p:nvPr/>
        </p:nvSpPr>
        <p:spPr bwMode="auto">
          <a:xfrm flipV="1">
            <a:off x="3124200" y="4495800"/>
            <a:ext cx="0" cy="304800"/>
          </a:xfrm>
          <a:prstGeom prst="line">
            <a:avLst/>
          </a:prstGeom>
          <a:noFill/>
          <a:ln w="19050" cmpd="sng">
            <a:solidFill>
              <a:schemeClr val="hlink"/>
            </a:solidFill>
            <a:prstDash val="solid"/>
            <a:round/>
            <a:headEnd type="none" w="med" len="med"/>
            <a:tailEnd type="triangle" w="lg" len="med"/>
          </a:ln>
          <a:effectLst/>
        </p:spPr>
        <p:txBody>
          <a:bodyPr/>
          <a:lstStyle/>
          <a:p>
            <a:endParaRPr lang="en-US"/>
          </a:p>
        </p:txBody>
      </p:sp>
      <p:sp>
        <p:nvSpPr>
          <p:cNvPr id="13337" name="Line 25"/>
          <p:cNvSpPr>
            <a:spLocks noChangeShapeType="1"/>
          </p:cNvSpPr>
          <p:nvPr/>
        </p:nvSpPr>
        <p:spPr bwMode="auto">
          <a:xfrm flipH="1" flipV="1">
            <a:off x="4191000" y="5334000"/>
            <a:ext cx="0" cy="228600"/>
          </a:xfrm>
          <a:prstGeom prst="line">
            <a:avLst/>
          </a:prstGeom>
          <a:noFill/>
          <a:ln w="19050" cmpd="sng">
            <a:solidFill>
              <a:schemeClr val="hlink"/>
            </a:solidFill>
            <a:prstDash val="solid"/>
            <a:round/>
            <a:headEnd type="none" w="med" len="med"/>
            <a:tailEnd type="triangle" w="lg" len="med"/>
          </a:ln>
          <a:effectLst/>
        </p:spPr>
        <p:txBody>
          <a:bodyPr/>
          <a:lstStyle/>
          <a:p>
            <a:endParaRPr lang="en-US"/>
          </a:p>
        </p:txBody>
      </p:sp>
      <p:sp>
        <p:nvSpPr>
          <p:cNvPr id="13338" name="Line 26"/>
          <p:cNvSpPr>
            <a:spLocks noChangeShapeType="1"/>
          </p:cNvSpPr>
          <p:nvPr/>
        </p:nvSpPr>
        <p:spPr bwMode="auto">
          <a:xfrm flipV="1">
            <a:off x="5334000" y="4191000"/>
            <a:ext cx="0" cy="304800"/>
          </a:xfrm>
          <a:prstGeom prst="line">
            <a:avLst/>
          </a:prstGeom>
          <a:noFill/>
          <a:ln w="19050" cmpd="sng">
            <a:solidFill>
              <a:schemeClr val="hlink"/>
            </a:solidFill>
            <a:prstDash val="solid"/>
            <a:round/>
            <a:headEnd type="none" w="med" len="med"/>
            <a:tailEnd type="triangle" w="lg" len="med"/>
          </a:ln>
          <a:effectLst/>
        </p:spPr>
        <p:txBody>
          <a:bodyPr/>
          <a:lstStyle/>
          <a:p>
            <a:endParaRPr lang="en-US"/>
          </a:p>
        </p:txBody>
      </p:sp>
      <p:sp>
        <p:nvSpPr>
          <p:cNvPr id="13339" name="Line 27"/>
          <p:cNvSpPr>
            <a:spLocks noChangeShapeType="1"/>
          </p:cNvSpPr>
          <p:nvPr/>
        </p:nvSpPr>
        <p:spPr bwMode="auto">
          <a:xfrm flipH="1" flipV="1">
            <a:off x="6477000" y="5257800"/>
            <a:ext cx="0" cy="228600"/>
          </a:xfrm>
          <a:prstGeom prst="line">
            <a:avLst/>
          </a:prstGeom>
          <a:noFill/>
          <a:ln w="19050" cmpd="sng">
            <a:solidFill>
              <a:schemeClr val="hlink"/>
            </a:solidFill>
            <a:prstDash val="solid"/>
            <a:round/>
            <a:headEnd type="none" w="med" len="med"/>
            <a:tailEnd type="triangle" w="lg"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1"/>
          </p:nvPr>
        </p:nvSpPr>
        <p:spPr/>
        <p:txBody>
          <a:bodyPr/>
          <a:lstStyle/>
          <a:p>
            <a:fld id="{3363A938-9A21-4422-B588-6A89EF727C02}" type="slidenum">
              <a:rPr lang="en-US"/>
              <a:pPr/>
              <a:t>8</a:t>
            </a:fld>
            <a:endParaRPr lang="en-US"/>
          </a:p>
        </p:txBody>
      </p:sp>
      <p:sp>
        <p:nvSpPr>
          <p:cNvPr id="14338" name="Rectangle 2"/>
          <p:cNvSpPr>
            <a:spLocks noGrp="1" noChangeArrowheads="1"/>
          </p:cNvSpPr>
          <p:nvPr>
            <p:ph type="title"/>
          </p:nvPr>
        </p:nvSpPr>
        <p:spPr>
          <a:ln/>
        </p:spPr>
        <p:txBody>
          <a:bodyPr lIns="85342" tIns="42672" rIns="85342" bIns="42672" anchor="b">
            <a:normAutofit/>
          </a:bodyPr>
          <a:lstStyle/>
          <a:p>
            <a:pPr algn="ctr"/>
            <a:r>
              <a:rPr lang="en-US" sz="4000" dirty="0" smtClean="0">
                <a:latin typeface="Cambria" pitchFamily="18" charset="0"/>
              </a:rPr>
              <a:t>Cyclic </a:t>
            </a:r>
            <a:r>
              <a:rPr lang="en-US" sz="4000" dirty="0">
                <a:latin typeface="Cambria" pitchFamily="18" charset="0"/>
              </a:rPr>
              <a:t>Component</a:t>
            </a:r>
          </a:p>
        </p:txBody>
      </p:sp>
      <p:sp>
        <p:nvSpPr>
          <p:cNvPr id="14339" name="Rectangle 3"/>
          <p:cNvSpPr>
            <a:spLocks noGrp="1" noChangeArrowheads="1"/>
          </p:cNvSpPr>
          <p:nvPr>
            <p:ph type="body" idx="1"/>
          </p:nvPr>
        </p:nvSpPr>
        <p:spPr>
          <a:ln/>
        </p:spPr>
        <p:txBody>
          <a:bodyPr lIns="85342" tIns="42672" rIns="85342" bIns="42672">
            <a:normAutofit/>
          </a:bodyPr>
          <a:lstStyle/>
          <a:p>
            <a:endParaRPr lang="en-US" sz="2000" dirty="0" smtClean="0">
              <a:solidFill>
                <a:schemeClr val="folHlink"/>
              </a:solidFill>
              <a:latin typeface="Cambria" pitchFamily="18" charset="0"/>
            </a:endParaRPr>
          </a:p>
          <a:p>
            <a:r>
              <a:rPr lang="en-US" sz="2000" dirty="0" smtClean="0">
                <a:solidFill>
                  <a:schemeClr val="folHlink"/>
                </a:solidFill>
                <a:latin typeface="Cambria" pitchFamily="18" charset="0"/>
              </a:rPr>
              <a:t>Long-term</a:t>
            </a:r>
            <a:r>
              <a:rPr lang="en-US" sz="2000" dirty="0" smtClean="0">
                <a:latin typeface="Cambria" pitchFamily="18" charset="0"/>
              </a:rPr>
              <a:t> </a:t>
            </a:r>
            <a:r>
              <a:rPr lang="en-US" sz="2000" dirty="0">
                <a:latin typeface="Cambria" pitchFamily="18" charset="0"/>
              </a:rPr>
              <a:t>wave-like patterns</a:t>
            </a:r>
          </a:p>
          <a:p>
            <a:r>
              <a:rPr lang="en-US" sz="2000" dirty="0">
                <a:latin typeface="Cambria" pitchFamily="18" charset="0"/>
              </a:rPr>
              <a:t>Regularly occur but may vary in length</a:t>
            </a:r>
          </a:p>
          <a:p>
            <a:r>
              <a:rPr lang="en-US" sz="2000" b="1" dirty="0" smtClean="0">
                <a:latin typeface="Cambria" pitchFamily="18" charset="0"/>
              </a:rPr>
              <a:t>Often </a:t>
            </a:r>
            <a:r>
              <a:rPr lang="en-US" sz="2000" b="1" dirty="0">
                <a:latin typeface="Cambria" pitchFamily="18" charset="0"/>
              </a:rPr>
              <a:t>measured peak to peak or trough to trough</a:t>
            </a:r>
          </a:p>
        </p:txBody>
      </p:sp>
      <p:sp>
        <p:nvSpPr>
          <p:cNvPr id="14340" name="Line 4"/>
          <p:cNvSpPr>
            <a:spLocks noChangeShapeType="1"/>
          </p:cNvSpPr>
          <p:nvPr/>
        </p:nvSpPr>
        <p:spPr bwMode="auto">
          <a:xfrm flipH="1">
            <a:off x="1976438" y="4267200"/>
            <a:ext cx="4762" cy="1982788"/>
          </a:xfrm>
          <a:prstGeom prst="line">
            <a:avLst/>
          </a:prstGeom>
          <a:noFill/>
          <a:ln w="25400" cmpd="sng">
            <a:solidFill>
              <a:schemeClr val="tx1"/>
            </a:solidFill>
            <a:prstDash val="solid"/>
            <a:round/>
            <a:headEnd type="none" w="med" len="med"/>
            <a:tailEnd type="none" w="med" len="med"/>
          </a:ln>
          <a:effectLst/>
        </p:spPr>
        <p:txBody>
          <a:bodyPr/>
          <a:lstStyle/>
          <a:p>
            <a:endParaRPr lang="en-US"/>
          </a:p>
        </p:txBody>
      </p:sp>
      <p:sp>
        <p:nvSpPr>
          <p:cNvPr id="14341" name="Line 5"/>
          <p:cNvSpPr>
            <a:spLocks noChangeShapeType="1"/>
          </p:cNvSpPr>
          <p:nvPr/>
        </p:nvSpPr>
        <p:spPr bwMode="auto">
          <a:xfrm>
            <a:off x="1981200" y="6248400"/>
            <a:ext cx="5475288" cy="0"/>
          </a:xfrm>
          <a:prstGeom prst="line">
            <a:avLst/>
          </a:prstGeom>
          <a:noFill/>
          <a:ln w="25400" cmpd="sng">
            <a:solidFill>
              <a:schemeClr val="tx1"/>
            </a:solidFill>
            <a:prstDash val="solid"/>
            <a:round/>
            <a:headEnd type="none" w="med" len="med"/>
            <a:tailEnd type="none" w="med" len="med"/>
          </a:ln>
          <a:effectLst/>
        </p:spPr>
        <p:txBody>
          <a:bodyPr/>
          <a:lstStyle/>
          <a:p>
            <a:endParaRPr lang="en-US"/>
          </a:p>
        </p:txBody>
      </p:sp>
      <p:sp>
        <p:nvSpPr>
          <p:cNvPr id="14342" name="Rectangle 6"/>
          <p:cNvSpPr>
            <a:spLocks noChangeArrowheads="1"/>
          </p:cNvSpPr>
          <p:nvPr/>
        </p:nvSpPr>
        <p:spPr bwMode="auto">
          <a:xfrm>
            <a:off x="1295400" y="3810000"/>
            <a:ext cx="106997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latin typeface="Arial" pitchFamily="34" charset="0"/>
              </a:rPr>
              <a:t>Sales</a:t>
            </a:r>
          </a:p>
        </p:txBody>
      </p:sp>
      <p:sp>
        <p:nvSpPr>
          <p:cNvPr id="14343" name="Oval 7"/>
          <p:cNvSpPr>
            <a:spLocks noChangeArrowheads="1"/>
          </p:cNvSpPr>
          <p:nvPr/>
        </p:nvSpPr>
        <p:spPr bwMode="auto">
          <a:xfrm>
            <a:off x="1828800" y="54864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44" name="Oval 8"/>
          <p:cNvSpPr>
            <a:spLocks noChangeArrowheads="1"/>
          </p:cNvSpPr>
          <p:nvPr/>
        </p:nvSpPr>
        <p:spPr bwMode="auto">
          <a:xfrm>
            <a:off x="2895600" y="49530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45" name="Oval 9"/>
          <p:cNvSpPr>
            <a:spLocks noChangeArrowheads="1"/>
          </p:cNvSpPr>
          <p:nvPr/>
        </p:nvSpPr>
        <p:spPr bwMode="auto">
          <a:xfrm>
            <a:off x="5791200" y="54102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46" name="Oval 10"/>
          <p:cNvSpPr>
            <a:spLocks noChangeArrowheads="1"/>
          </p:cNvSpPr>
          <p:nvPr/>
        </p:nvSpPr>
        <p:spPr bwMode="auto">
          <a:xfrm>
            <a:off x="6934200" y="41910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47" name="Freeform 11"/>
          <p:cNvSpPr>
            <a:spLocks/>
          </p:cNvSpPr>
          <p:nvPr/>
        </p:nvSpPr>
        <p:spPr bwMode="auto">
          <a:xfrm rot="225312">
            <a:off x="3351213" y="3962400"/>
            <a:ext cx="3735387" cy="390525"/>
          </a:xfrm>
          <a:custGeom>
            <a:avLst/>
            <a:gdLst/>
            <a:ahLst/>
            <a:cxnLst>
              <a:cxn ang="0">
                <a:pos x="5882" y="135"/>
              </a:cxn>
              <a:cxn ang="0">
                <a:pos x="5832" y="67"/>
              </a:cxn>
              <a:cxn ang="0">
                <a:pos x="5712" y="22"/>
              </a:cxn>
              <a:cxn ang="0">
                <a:pos x="5543" y="0"/>
              </a:cxn>
              <a:cxn ang="0">
                <a:pos x="5346" y="0"/>
              </a:cxn>
              <a:cxn ang="0">
                <a:pos x="3330" y="155"/>
              </a:cxn>
              <a:cxn ang="0">
                <a:pos x="3133" y="155"/>
              </a:cxn>
              <a:cxn ang="0">
                <a:pos x="2964" y="135"/>
              </a:cxn>
              <a:cxn ang="0">
                <a:pos x="2845" y="90"/>
              </a:cxn>
              <a:cxn ang="0">
                <a:pos x="2794" y="22"/>
              </a:cxn>
              <a:cxn ang="0">
                <a:pos x="2771" y="100"/>
              </a:cxn>
              <a:cxn ang="0">
                <a:pos x="2698" y="168"/>
              </a:cxn>
              <a:cxn ang="0">
                <a:pos x="2551" y="213"/>
              </a:cxn>
              <a:cxn ang="0">
                <a:pos x="2354" y="246"/>
              </a:cxn>
              <a:cxn ang="0">
                <a:pos x="435" y="391"/>
              </a:cxn>
              <a:cxn ang="0">
                <a:pos x="242" y="424"/>
              </a:cxn>
              <a:cxn ang="0">
                <a:pos x="119" y="469"/>
              </a:cxn>
              <a:cxn ang="0">
                <a:pos x="22" y="537"/>
              </a:cxn>
              <a:cxn ang="0">
                <a:pos x="0" y="615"/>
              </a:cxn>
            </a:cxnLst>
            <a:rect l="0" t="0" r="r" b="b"/>
            <a:pathLst>
              <a:path w="5882" h="615">
                <a:moveTo>
                  <a:pt x="5882" y="135"/>
                </a:moveTo>
                <a:lnTo>
                  <a:pt x="5832" y="67"/>
                </a:lnTo>
                <a:lnTo>
                  <a:pt x="5712" y="22"/>
                </a:lnTo>
                <a:lnTo>
                  <a:pt x="5543" y="0"/>
                </a:lnTo>
                <a:lnTo>
                  <a:pt x="5346" y="0"/>
                </a:lnTo>
                <a:lnTo>
                  <a:pt x="3330" y="155"/>
                </a:lnTo>
                <a:lnTo>
                  <a:pt x="3133" y="155"/>
                </a:lnTo>
                <a:lnTo>
                  <a:pt x="2964" y="135"/>
                </a:lnTo>
                <a:lnTo>
                  <a:pt x="2845" y="90"/>
                </a:lnTo>
                <a:lnTo>
                  <a:pt x="2794" y="22"/>
                </a:lnTo>
                <a:lnTo>
                  <a:pt x="2771" y="100"/>
                </a:lnTo>
                <a:lnTo>
                  <a:pt x="2698" y="168"/>
                </a:lnTo>
                <a:lnTo>
                  <a:pt x="2551" y="213"/>
                </a:lnTo>
                <a:lnTo>
                  <a:pt x="2354" y="246"/>
                </a:lnTo>
                <a:lnTo>
                  <a:pt x="435" y="391"/>
                </a:lnTo>
                <a:lnTo>
                  <a:pt x="242" y="424"/>
                </a:lnTo>
                <a:lnTo>
                  <a:pt x="119" y="469"/>
                </a:lnTo>
                <a:lnTo>
                  <a:pt x="22" y="537"/>
                </a:lnTo>
                <a:lnTo>
                  <a:pt x="0" y="615"/>
                </a:lnTo>
              </a:path>
            </a:pathLst>
          </a:custGeom>
          <a:noFill/>
          <a:ln w="28575" cmpd="sng">
            <a:solidFill>
              <a:schemeClr val="hlink"/>
            </a:solidFill>
            <a:prstDash val="solid"/>
            <a:round/>
            <a:headEnd type="none" w="med" len="med"/>
            <a:tailEnd type="none" w="med" len="med"/>
          </a:ln>
          <a:effectLst/>
        </p:spPr>
        <p:txBody>
          <a:bodyPr/>
          <a:lstStyle/>
          <a:p>
            <a:endParaRPr lang="en-US"/>
          </a:p>
        </p:txBody>
      </p:sp>
      <p:sp>
        <p:nvSpPr>
          <p:cNvPr id="14348" name="Rectangle 12"/>
          <p:cNvSpPr>
            <a:spLocks noChangeArrowheads="1"/>
          </p:cNvSpPr>
          <p:nvPr/>
        </p:nvSpPr>
        <p:spPr bwMode="auto">
          <a:xfrm>
            <a:off x="4495800" y="3429000"/>
            <a:ext cx="1371600" cy="463550"/>
          </a:xfrm>
          <a:prstGeom prst="rect">
            <a:avLst/>
          </a:prstGeom>
          <a:solidFill>
            <a:srgbClr val="FFFFBB"/>
          </a:solidFill>
          <a:ln w="9525" cmpd="sng">
            <a:solidFill>
              <a:schemeClr val="tx1"/>
            </a:solidFill>
            <a:prstDash val="solid"/>
            <a:miter lim="800000"/>
            <a:headEnd/>
            <a:tailEnd/>
          </a:ln>
          <a:effectLst/>
        </p:spPr>
        <p:txBody>
          <a:bodyPr lIns="90488" tIns="44450" rIns="90488" bIns="44450">
            <a:spAutoFit/>
          </a:bodyPr>
          <a:lstStyle/>
          <a:p>
            <a:pPr algn="ctr" eaLnBrk="0" hangingPunct="0">
              <a:spcBef>
                <a:spcPct val="50000"/>
              </a:spcBef>
            </a:pPr>
            <a:r>
              <a:rPr lang="en-US">
                <a:latin typeface="Arial" pitchFamily="34" charset="0"/>
              </a:rPr>
              <a:t>1 Cycle</a:t>
            </a:r>
          </a:p>
        </p:txBody>
      </p:sp>
      <p:sp>
        <p:nvSpPr>
          <p:cNvPr id="14349" name="Oval 13"/>
          <p:cNvSpPr>
            <a:spLocks noChangeArrowheads="1"/>
          </p:cNvSpPr>
          <p:nvPr/>
        </p:nvSpPr>
        <p:spPr bwMode="auto">
          <a:xfrm>
            <a:off x="3200400" y="46482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50" name="Oval 14"/>
          <p:cNvSpPr>
            <a:spLocks noChangeArrowheads="1"/>
          </p:cNvSpPr>
          <p:nvPr/>
        </p:nvSpPr>
        <p:spPr bwMode="auto">
          <a:xfrm>
            <a:off x="3581400" y="49530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51" name="Oval 15"/>
          <p:cNvSpPr>
            <a:spLocks noChangeArrowheads="1"/>
          </p:cNvSpPr>
          <p:nvPr/>
        </p:nvSpPr>
        <p:spPr bwMode="auto">
          <a:xfrm>
            <a:off x="3962400" y="48006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52" name="Oval 16"/>
          <p:cNvSpPr>
            <a:spLocks noChangeArrowheads="1"/>
          </p:cNvSpPr>
          <p:nvPr/>
        </p:nvSpPr>
        <p:spPr bwMode="auto">
          <a:xfrm>
            <a:off x="4267200" y="52578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53" name="Oval 17"/>
          <p:cNvSpPr>
            <a:spLocks noChangeArrowheads="1"/>
          </p:cNvSpPr>
          <p:nvPr/>
        </p:nvSpPr>
        <p:spPr bwMode="auto">
          <a:xfrm>
            <a:off x="4648200" y="51054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54" name="Oval 18"/>
          <p:cNvSpPr>
            <a:spLocks noChangeArrowheads="1"/>
          </p:cNvSpPr>
          <p:nvPr/>
        </p:nvSpPr>
        <p:spPr bwMode="auto">
          <a:xfrm>
            <a:off x="5029200" y="53340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55" name="Oval 19"/>
          <p:cNvSpPr>
            <a:spLocks noChangeArrowheads="1"/>
          </p:cNvSpPr>
          <p:nvPr/>
        </p:nvSpPr>
        <p:spPr bwMode="auto">
          <a:xfrm>
            <a:off x="5410200" y="55626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56" name="Oval 20"/>
          <p:cNvSpPr>
            <a:spLocks noChangeArrowheads="1"/>
          </p:cNvSpPr>
          <p:nvPr/>
        </p:nvSpPr>
        <p:spPr bwMode="auto">
          <a:xfrm>
            <a:off x="6019800" y="49530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57" name="Oval 21"/>
          <p:cNvSpPr>
            <a:spLocks noChangeArrowheads="1"/>
          </p:cNvSpPr>
          <p:nvPr/>
        </p:nvSpPr>
        <p:spPr bwMode="auto">
          <a:xfrm>
            <a:off x="6248400" y="44196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58" name="Oval 22"/>
          <p:cNvSpPr>
            <a:spLocks noChangeArrowheads="1"/>
          </p:cNvSpPr>
          <p:nvPr/>
        </p:nvSpPr>
        <p:spPr bwMode="auto">
          <a:xfrm>
            <a:off x="6629400" y="44958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59" name="Oval 23"/>
          <p:cNvSpPr>
            <a:spLocks noChangeArrowheads="1"/>
          </p:cNvSpPr>
          <p:nvPr/>
        </p:nvSpPr>
        <p:spPr bwMode="auto">
          <a:xfrm>
            <a:off x="2438400" y="48768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60" name="Oval 24"/>
          <p:cNvSpPr>
            <a:spLocks noChangeArrowheads="1"/>
          </p:cNvSpPr>
          <p:nvPr/>
        </p:nvSpPr>
        <p:spPr bwMode="auto">
          <a:xfrm>
            <a:off x="2209800" y="52578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61" name="Oval 25"/>
          <p:cNvSpPr>
            <a:spLocks noChangeArrowheads="1"/>
          </p:cNvSpPr>
          <p:nvPr/>
        </p:nvSpPr>
        <p:spPr bwMode="auto">
          <a:xfrm>
            <a:off x="7315200" y="44958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62" name="Oval 26"/>
          <p:cNvSpPr>
            <a:spLocks noChangeArrowheads="1"/>
          </p:cNvSpPr>
          <p:nvPr/>
        </p:nvSpPr>
        <p:spPr bwMode="auto">
          <a:xfrm>
            <a:off x="7696200" y="4572000"/>
            <a:ext cx="304800" cy="304800"/>
          </a:xfrm>
          <a:prstGeom prst="ellipse">
            <a:avLst/>
          </a:prstGeom>
          <a:solidFill>
            <a:schemeClr val="folHlink"/>
          </a:solidFill>
          <a:ln w="12700" cmpd="sng">
            <a:solidFill>
              <a:schemeClr val="tx1"/>
            </a:solidFill>
            <a:prstDash val="solid"/>
            <a:round/>
            <a:headEnd/>
            <a:tailEnd/>
          </a:ln>
          <a:effectLst/>
        </p:spPr>
        <p:txBody>
          <a:bodyPr/>
          <a:lstStyle/>
          <a:p>
            <a:endParaRPr lang="en-US"/>
          </a:p>
        </p:txBody>
      </p:sp>
      <p:sp>
        <p:nvSpPr>
          <p:cNvPr id="14363" name="Rectangle 27"/>
          <p:cNvSpPr>
            <a:spLocks noChangeArrowheads="1"/>
          </p:cNvSpPr>
          <p:nvPr/>
        </p:nvSpPr>
        <p:spPr bwMode="auto">
          <a:xfrm>
            <a:off x="6934200" y="6172200"/>
            <a:ext cx="1069975" cy="454025"/>
          </a:xfrm>
          <a:prstGeom prst="rect">
            <a:avLst/>
          </a:prstGeom>
          <a:noFill/>
          <a:ln w="9525">
            <a:noFill/>
            <a:miter lim="800000"/>
            <a:headEnd/>
            <a:tailEnd/>
          </a:ln>
          <a:effectLst/>
        </p:spPr>
        <p:txBody>
          <a:bodyPr lIns="90488" tIns="44450" rIns="90488" bIns="44450">
            <a:spAutoFit/>
          </a:bodyPr>
          <a:lstStyle/>
          <a:p>
            <a:pPr eaLnBrk="0" hangingPunct="0">
              <a:spcBef>
                <a:spcPct val="50000"/>
              </a:spcBef>
            </a:pPr>
            <a:r>
              <a:rPr lang="en-US">
                <a:latin typeface="Arial" pitchFamily="34" charset="0"/>
              </a:rPr>
              <a:t>Year</a:t>
            </a:r>
          </a:p>
        </p:txBody>
      </p:sp>
      <p:sp>
        <p:nvSpPr>
          <p:cNvPr id="14364" name="Line 28"/>
          <p:cNvSpPr>
            <a:spLocks noChangeShapeType="1"/>
          </p:cNvSpPr>
          <p:nvPr/>
        </p:nvSpPr>
        <p:spPr bwMode="auto">
          <a:xfrm>
            <a:off x="3352800" y="4343400"/>
            <a:ext cx="0" cy="1905000"/>
          </a:xfrm>
          <a:prstGeom prst="line">
            <a:avLst/>
          </a:prstGeom>
          <a:noFill/>
          <a:ln w="9525" cmpd="sng">
            <a:solidFill>
              <a:schemeClr val="tx1"/>
            </a:solidFill>
            <a:prstDash val="dash"/>
            <a:round/>
            <a:headEnd type="none" w="med" len="med"/>
            <a:tailEnd type="none" w="med" len="med"/>
          </a:ln>
          <a:effectLst/>
        </p:spPr>
        <p:txBody>
          <a:bodyPr/>
          <a:lstStyle/>
          <a:p>
            <a:endParaRPr lang="en-US"/>
          </a:p>
        </p:txBody>
      </p:sp>
      <p:sp>
        <p:nvSpPr>
          <p:cNvPr id="14365" name="Line 29"/>
          <p:cNvSpPr>
            <a:spLocks noChangeShapeType="1"/>
          </p:cNvSpPr>
          <p:nvPr/>
        </p:nvSpPr>
        <p:spPr bwMode="auto">
          <a:xfrm>
            <a:off x="7086600" y="4343400"/>
            <a:ext cx="0" cy="1905000"/>
          </a:xfrm>
          <a:prstGeom prst="line">
            <a:avLst/>
          </a:prstGeom>
          <a:noFill/>
          <a:ln w="9525" cmpd="sng">
            <a:solidFill>
              <a:schemeClr val="tx1"/>
            </a:solidFill>
            <a:prstDash val="dash"/>
            <a:round/>
            <a:headEnd type="none" w="med" len="med"/>
            <a:tailEnd type="non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EE69616-4D77-47CC-B03D-9996F44A98A0}" type="slidenum">
              <a:rPr lang="en-US"/>
              <a:pPr/>
              <a:t>9</a:t>
            </a:fld>
            <a:endParaRPr lang="en-US"/>
          </a:p>
        </p:txBody>
      </p:sp>
      <p:sp>
        <p:nvSpPr>
          <p:cNvPr id="15362" name="Rectangle 2"/>
          <p:cNvSpPr>
            <a:spLocks noGrp="1" noChangeArrowheads="1"/>
          </p:cNvSpPr>
          <p:nvPr>
            <p:ph type="title"/>
          </p:nvPr>
        </p:nvSpPr>
        <p:spPr>
          <a:ln/>
        </p:spPr>
        <p:txBody>
          <a:bodyPr lIns="85342" tIns="42672" rIns="85342" bIns="42672" anchor="b">
            <a:normAutofit/>
          </a:bodyPr>
          <a:lstStyle/>
          <a:p>
            <a:pPr algn="ctr"/>
            <a:r>
              <a:rPr lang="en-US" sz="4000" dirty="0">
                <a:latin typeface="Cambria" pitchFamily="18" charset="0"/>
              </a:rPr>
              <a:t>Random Component</a:t>
            </a:r>
          </a:p>
        </p:txBody>
      </p:sp>
      <p:sp>
        <p:nvSpPr>
          <p:cNvPr id="15363" name="Rectangle 3"/>
          <p:cNvSpPr>
            <a:spLocks noGrp="1" noChangeArrowheads="1"/>
          </p:cNvSpPr>
          <p:nvPr>
            <p:ph type="body" idx="1"/>
          </p:nvPr>
        </p:nvSpPr>
        <p:spPr>
          <a:ln/>
        </p:spPr>
        <p:txBody>
          <a:bodyPr lIns="85342" tIns="42672" rIns="85342" bIns="42672">
            <a:normAutofit/>
          </a:bodyPr>
          <a:lstStyle/>
          <a:p>
            <a:r>
              <a:rPr lang="en-US" sz="2400" dirty="0" smtClean="0">
                <a:latin typeface="Cambria" pitchFamily="18" charset="0"/>
              </a:rPr>
              <a:t>Any thing that cannot have a particular pattern. It’s totally random. </a:t>
            </a:r>
          </a:p>
          <a:p>
            <a:r>
              <a:rPr lang="en-US" sz="2400" dirty="0" smtClean="0">
                <a:latin typeface="Cambria" pitchFamily="18" charset="0"/>
              </a:rPr>
              <a:t>Unpredictable</a:t>
            </a:r>
            <a:r>
              <a:rPr lang="en-US" sz="2400" dirty="0">
                <a:latin typeface="Cambria" pitchFamily="18" charset="0"/>
              </a:rPr>
              <a:t>, random, “residual” fluctuations</a:t>
            </a:r>
          </a:p>
          <a:p>
            <a:r>
              <a:rPr lang="en-US" sz="2400" dirty="0">
                <a:latin typeface="Cambria" pitchFamily="18" charset="0"/>
              </a:rPr>
              <a:t>Due to random variations of </a:t>
            </a:r>
          </a:p>
          <a:p>
            <a:pPr lvl="1"/>
            <a:r>
              <a:rPr lang="en-US" sz="2400" dirty="0">
                <a:latin typeface="Cambria" pitchFamily="18" charset="0"/>
              </a:rPr>
              <a:t>Nature</a:t>
            </a:r>
          </a:p>
          <a:p>
            <a:pPr lvl="1"/>
            <a:r>
              <a:rPr lang="en-US" sz="2400" dirty="0">
                <a:latin typeface="Cambria" pitchFamily="18" charset="0"/>
              </a:rPr>
              <a:t>Accidents or unusual events</a:t>
            </a:r>
          </a:p>
          <a:p>
            <a:r>
              <a:rPr lang="en-US" sz="2400" dirty="0">
                <a:latin typeface="Cambria" pitchFamily="18" charset="0"/>
              </a:rPr>
              <a:t>“Noise” in the time series</a:t>
            </a:r>
          </a:p>
        </p:txBody>
      </p:sp>
      <p:graphicFrame>
        <p:nvGraphicFramePr>
          <p:cNvPr id="15364" name="Object 4" descr="41329987439384.wmf">
            <a:hlinkClick r:id="" action="ppaction://media"/>
          </p:cNvPr>
          <p:cNvGraphicFramePr>
            <a:graphicFrameLocks/>
          </p:cNvGraphicFramePr>
          <p:nvPr/>
        </p:nvGraphicFramePr>
        <p:xfrm>
          <a:off x="5943600" y="5029200"/>
          <a:ext cx="2527300" cy="1233488"/>
        </p:xfrm>
        <a:graphic>
          <a:graphicData uri="http://schemas.openxmlformats.org/presentationml/2006/ole">
            <p:oleObj spid="_x0000_s203778" r:id="rId3" imgW="4877155" imgH="2671502" progId="">
              <p:embed/>
            </p:oleObj>
          </a:graphicData>
        </a:graphic>
      </p:graphicFrame>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753D4DAF862141A22CE74571FC6244" ma:contentTypeVersion="2" ma:contentTypeDescription="Create a new document." ma:contentTypeScope="" ma:versionID="44be5bf6baabb2cd9f3ca5993ed7b2cf">
  <xsd:schema xmlns:xsd="http://www.w3.org/2001/XMLSchema" xmlns:xs="http://www.w3.org/2001/XMLSchema" xmlns:p="http://schemas.microsoft.com/office/2006/metadata/properties" xmlns:ns2="b1d01e48-05a7-46be-bbf5-f6a4053d7c21" targetNamespace="http://schemas.microsoft.com/office/2006/metadata/properties" ma:root="true" ma:fieldsID="4f059ac53a36592ac66d43a9aa2630a3" ns2:_="">
    <xsd:import namespace="b1d01e48-05a7-46be-bbf5-f6a4053d7c2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d01e48-05a7-46be-bbf5-f6a4053d7c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ED95A7-0DA4-4B6D-A24C-335180B8B924}"/>
</file>

<file path=customXml/itemProps2.xml><?xml version="1.0" encoding="utf-8"?>
<ds:datastoreItem xmlns:ds="http://schemas.openxmlformats.org/officeDocument/2006/customXml" ds:itemID="{7740677A-8F1B-481B-8E16-B26F2C483993}"/>
</file>

<file path=customXml/itemProps3.xml><?xml version="1.0" encoding="utf-8"?>
<ds:datastoreItem xmlns:ds="http://schemas.openxmlformats.org/officeDocument/2006/customXml" ds:itemID="{896277C9-BF02-44C1-8820-6B63ED02D769}"/>
</file>

<file path=docProps/app.xml><?xml version="1.0" encoding="utf-8"?>
<Properties xmlns="http://schemas.openxmlformats.org/officeDocument/2006/extended-properties" xmlns:vt="http://schemas.openxmlformats.org/officeDocument/2006/docPropsVTypes">
  <Template>Solstice</Template>
  <TotalTime>869</TotalTime>
  <Words>4147</Words>
  <Application>Microsoft Office PowerPoint</Application>
  <PresentationFormat>On-screen Show (4:3)</PresentationFormat>
  <Paragraphs>866</Paragraphs>
  <Slides>62</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Solstice</vt:lpstr>
      <vt:lpstr>Equation</vt:lpstr>
      <vt:lpstr>      By </vt:lpstr>
      <vt:lpstr> Conventional DB  Vs Temporal DB </vt:lpstr>
      <vt:lpstr>Types of Temporal Data</vt:lpstr>
      <vt:lpstr>Applications  of  Temporal DB</vt:lpstr>
      <vt:lpstr>Components (behavior) of  Time Series data </vt:lpstr>
      <vt:lpstr>Time-Series Data - Trend Component</vt:lpstr>
      <vt:lpstr>Seasonal Component</vt:lpstr>
      <vt:lpstr>Cyclic Component</vt:lpstr>
      <vt:lpstr>Random Component</vt:lpstr>
      <vt:lpstr>Product Demand over 4 Years</vt:lpstr>
      <vt:lpstr>Product Demand over 4 Years</vt:lpstr>
      <vt:lpstr>Types of Forecasts by Time Horizon</vt:lpstr>
      <vt:lpstr>Short- vs. Long-term Forecasting</vt:lpstr>
      <vt:lpstr>Eight Steps in Forecasting</vt:lpstr>
      <vt:lpstr>Classification of Prediction Techniques</vt:lpstr>
      <vt:lpstr>Forecasting Approaches</vt:lpstr>
      <vt:lpstr>Jury of Executive Opinion</vt:lpstr>
      <vt:lpstr>Sales Force Composite</vt:lpstr>
      <vt:lpstr>Delphi Method</vt:lpstr>
      <vt:lpstr>Consumer Market Survey</vt:lpstr>
      <vt:lpstr>Quantitative Forecasting Methods</vt:lpstr>
      <vt:lpstr>Naive Approach</vt:lpstr>
      <vt:lpstr>Moving Average Method</vt:lpstr>
      <vt:lpstr>Actual Demand for Month 4 = 3</vt:lpstr>
      <vt:lpstr>Moving Average Forecast</vt:lpstr>
      <vt:lpstr>Moving Average Graph</vt:lpstr>
      <vt:lpstr>Weighted Moving Average Method</vt:lpstr>
      <vt:lpstr>Weighted Moving Average: 3/6, 2/6, 1/6</vt:lpstr>
      <vt:lpstr>Weighted Moving Average: 3/6, 2/6, 1/6</vt:lpstr>
      <vt:lpstr> Moving Average Methods</vt:lpstr>
      <vt:lpstr>Moving Average Graph</vt:lpstr>
      <vt:lpstr>Weighted Moving Average Graph</vt:lpstr>
      <vt:lpstr>Exponential Smoothing Method</vt:lpstr>
      <vt:lpstr>Exponential Smoothing Equation</vt:lpstr>
      <vt:lpstr>Exponential Smoothing Equation</vt:lpstr>
      <vt:lpstr>Exponential Smoothing Example</vt:lpstr>
      <vt:lpstr>Exponential Smoothing – Month 7</vt:lpstr>
      <vt:lpstr>Exponential Smoothing – Month 8</vt:lpstr>
      <vt:lpstr>Exponential Smoothing Solution</vt:lpstr>
      <vt:lpstr>Exponential Smoothing Graph</vt:lpstr>
      <vt:lpstr> Exponential Smoothing Methods</vt:lpstr>
      <vt:lpstr>Exponential Smoothing Graph</vt:lpstr>
      <vt:lpstr>Exponential Smoothing Graph</vt:lpstr>
      <vt:lpstr>Forecast Error Equations</vt:lpstr>
      <vt:lpstr>Forecast Error Equations</vt:lpstr>
      <vt:lpstr>Forecasting a Trend</vt:lpstr>
      <vt:lpstr>Linear Trend Projection</vt:lpstr>
      <vt:lpstr>Linear Trend Projection - Example</vt:lpstr>
      <vt:lpstr>Correlation</vt:lpstr>
      <vt:lpstr>Coefficient of Correlation</vt:lpstr>
      <vt:lpstr>Correlation</vt:lpstr>
      <vt:lpstr>White Noise </vt:lpstr>
      <vt:lpstr>  Auto regressive Model  </vt:lpstr>
      <vt:lpstr> Moving Average model  </vt:lpstr>
      <vt:lpstr>Auto regression moving average model </vt:lpstr>
      <vt:lpstr>ARIMA</vt:lpstr>
      <vt:lpstr>ARIMA</vt:lpstr>
      <vt:lpstr>Understanding a Recurrent Neuron in Detail</vt:lpstr>
      <vt:lpstr>Understanding a Recurrent Neuron in Detail</vt:lpstr>
      <vt:lpstr>Understanding a Recurrent Neuron in Detail</vt:lpstr>
      <vt:lpstr>Understanding a Recurrent Neuron in Detail</vt:lpstr>
      <vt:lpstr>Understanding a Recurrent Neuron in Detail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Dr.S.Sridevi, Assistant Professor, CSE Thiagarajar College of Engineering, Madurai, Tamilnadu, sridevi@tce.edu</dc:title>
  <dc:creator>WINWAY COMPUTERS</dc:creator>
  <cp:lastModifiedBy>Dr.sivasankar</cp:lastModifiedBy>
  <cp:revision>91</cp:revision>
  <dcterms:created xsi:type="dcterms:W3CDTF">2016-08-08T00:55:33Z</dcterms:created>
  <dcterms:modified xsi:type="dcterms:W3CDTF">2020-12-10T17:18:31Z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0x01010093753D4DAF862141A22CE74571FC6244</vt:lpwstr>
  </property>
</Properties>
</file>