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7" r:id="rId3"/>
    <p:sldId id="278" r:id="rId4"/>
    <p:sldId id="261" r:id="rId5"/>
    <p:sldId id="274" r:id="rId6"/>
    <p:sldId id="275" r:id="rId7"/>
    <p:sldId id="276" r:id="rId8"/>
    <p:sldId id="259" r:id="rId9"/>
    <p:sldId id="260" r:id="rId10"/>
    <p:sldId id="258" r:id="rId11"/>
    <p:sldId id="263" r:id="rId12"/>
    <p:sldId id="281" r:id="rId13"/>
    <p:sldId id="282" r:id="rId14"/>
    <p:sldId id="280" r:id="rId15"/>
    <p:sldId id="264" r:id="rId16"/>
    <p:sldId id="262" r:id="rId17"/>
    <p:sldId id="265" r:id="rId18"/>
    <p:sldId id="283" r:id="rId19"/>
    <p:sldId id="284" r:id="rId20"/>
    <p:sldId id="285" r:id="rId21"/>
    <p:sldId id="266" r:id="rId22"/>
    <p:sldId id="268" r:id="rId23"/>
    <p:sldId id="269" r:id="rId24"/>
    <p:sldId id="271" r:id="rId25"/>
    <p:sldId id="272" r:id="rId26"/>
    <p:sldId id="273" r:id="rId27"/>
    <p:sldId id="267" r:id="rId28"/>
    <p:sldId id="27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FFA8E-ECF0-44B1-9510-A99C6E0650E0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1221F-159F-46B5-B3B8-BE3D20622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18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1221F-159F-46B5-B3B8-BE3D20622D26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285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9E4D-6BA3-41CC-8454-120C44DFB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B4BF5-AEFA-47E5-B2B7-F57B2780F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F2558-3A7C-4469-A122-6B9F301F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701A-EC0A-42D6-926B-06501FE8CF93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33FF4-49DA-4DA8-BCFC-472EFEAF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2745D-07B0-43EF-AA2A-BCC30052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E891-CE0E-41AE-8C98-38B266937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71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B952-06CD-48A7-9EFE-32C70156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20342-3B89-4278-A6E5-F96CC50A0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F299B-6D11-4A2C-A5D5-34037DA6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701A-EC0A-42D6-926B-06501FE8CF93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81CCB-8CA0-4336-8DD3-F13F4BBD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86D04-77DC-440E-AB09-24A87014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E891-CE0E-41AE-8C98-38B266937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76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E8982-E708-499F-84C3-B0A1EA617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D8BBF-C317-4604-9D0D-61923A679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C3F78-61A8-470B-B562-A2EDCCE2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701A-EC0A-42D6-926B-06501FE8CF93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BF900-08B0-462E-A955-6E89C1DA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D8A04-E91E-4F93-AA67-981ED55E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E891-CE0E-41AE-8C98-38B266937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09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9BEE-C433-4292-ADAF-229479B0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C4398-C592-404A-AC28-40B429504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96F2B-6C18-4A6E-8F14-9ED4BDCC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701A-EC0A-42D6-926B-06501FE8CF93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396E1-5E26-4934-97EF-B2018FEA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CB720-CE7F-4FD4-B4FB-FE79272C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E891-CE0E-41AE-8C98-38B266937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029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FAA0E-3865-4F1B-89BB-ECE49073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10043-A52B-4954-BD43-73A574274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2935D-3A49-4B01-9FC8-EBB4D5D4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701A-EC0A-42D6-926B-06501FE8CF93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44C97-8B85-4E69-B636-1A2708AF8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B7B3B-3A12-4F61-8089-397EE3F5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E891-CE0E-41AE-8C98-38B266937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93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CE9B-E73E-4C91-BF7B-61073FA6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BCAE2-CA8B-45AC-B3F6-A81B05CA4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76773-37CF-499C-84C2-79C6390E5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6FB23-941F-40BD-8C00-9D7277CD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701A-EC0A-42D6-926B-06501FE8CF93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AE8BD-CF9B-4EF5-B17D-0EFA5118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F458F-68A1-41FF-BC62-64817921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E891-CE0E-41AE-8C98-38B266937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59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9AA6-1B7D-454D-94C9-AD91F4E6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47A33-871E-483B-9059-4B372C1EC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9C53B-FD53-4799-8333-708290D21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D6665-0C51-4808-9A93-E39F0FC4B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7E7008-673A-4B30-BBF7-4BCF825C5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9D9FF-6776-41A5-A09E-D6CA0CCA2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701A-EC0A-42D6-926B-06501FE8CF93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989290-E52E-4EC7-BFAE-96BD0FB4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EF0F33-5ACB-4782-88BF-122BBC3E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E891-CE0E-41AE-8C98-38B266937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32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9B57-C2E0-4189-8B85-69164EE8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7C6C95-0B90-400F-8F79-128034A8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701A-EC0A-42D6-926B-06501FE8CF93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51E29-3660-449F-A2E2-0EACC9FE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A4438-24E1-446C-8C35-84C9055D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E891-CE0E-41AE-8C98-38B266937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8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EE05B0-FCEB-4449-A797-4152B38C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701A-EC0A-42D6-926B-06501FE8CF93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2C23B-41F5-44E5-918A-54C815D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25BCE-C6C8-4B45-867D-CCDC9C7A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E891-CE0E-41AE-8C98-38B266937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44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C467-BFE5-42EF-87F6-4E0E9C37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611BC-9704-419F-8A0B-BF22A4067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EED33-90B2-463F-85A5-8CA267096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86C5E-F50B-4DE6-865B-A8CB04D4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701A-EC0A-42D6-926B-06501FE8CF93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842CC-800F-4B15-8DD6-8301A252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C0DC5-29C6-4C8E-8000-7BC31B31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E891-CE0E-41AE-8C98-38B266937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50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31B1-07AF-4431-B7B1-BE87F160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54984-DC86-4A9B-832D-0932CAB46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03F2F-1A6C-4CCD-91FB-06DCB486E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6DF84-04F3-40FE-8903-166212CE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701A-EC0A-42D6-926B-06501FE8CF93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DAD28-E33E-4293-8728-E4940FF4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6BF9A-753E-4C85-A90B-49710E6A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E891-CE0E-41AE-8C98-38B266937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19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D1EFE-BBFA-4E6A-AA3D-CE4E2B238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30E56-8555-4ECA-A595-5ED62E5E0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55DFA-D8EA-498F-8388-AC95C4925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7701A-EC0A-42D6-926B-06501FE8CF93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3DBB5-9338-4510-B71F-6A1AB2DB9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003A6-88DA-4BCE-B075-D6B9D5046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3E891-CE0E-41AE-8C98-38B266937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69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C31A-E807-4A57-B052-B4CF222E1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Connectivity Analytics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9655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2F32-769B-45C0-B189-069E51E0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Relationship</a:t>
            </a:r>
            <a:r>
              <a:rPr lang="en-US" dirty="0"/>
              <a:t> between Vertex Connectivity, Edge Connectivity and Minimum degree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1BE31E-A3C9-4A7E-9D80-A4BB2A442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IN" dirty="0"/>
              <a:t>here </a:t>
            </a:r>
            <a:r>
              <a:rPr lang="en-US" altLang="en-US" dirty="0">
                <a:solidFill>
                  <a:srgbClr val="232629"/>
                </a:solidFill>
                <a:latin typeface="Georgia" panose="02040502050405020303" pitchFamily="18" charset="0"/>
              </a:rPr>
              <a:t> </a:t>
            </a:r>
            <a:r>
              <a:rPr lang="en-US" altLang="en-US" dirty="0">
                <a:solidFill>
                  <a:srgbClr val="232629"/>
                </a:solidFill>
                <a:latin typeface="inherit"/>
              </a:rPr>
              <a:t>κ(G) denotes vertex connectivity,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232629"/>
                </a:solidFill>
                <a:latin typeface="inherit"/>
              </a:rPr>
              <a:t>              λ(G) denotes edge connectivity and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232629"/>
                </a:solidFill>
                <a:latin typeface="inherit"/>
              </a:rPr>
              <a:t>              δ(G)  denotes minimum degree.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232629"/>
                </a:solidFill>
                <a:latin typeface="inherit"/>
              </a:rPr>
              <a:t>            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77EA6651-7C1B-46DA-86BD-CDE574067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735" y="2268329"/>
            <a:ext cx="4093697" cy="71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8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D0766-B8EC-46C3-A6FA-394664D2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vertex connectivity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edge connectivity.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39C26-C15B-4DFE-8BC3-470EC5DBF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AF65E3-320E-4532-A70A-8C4B6DE59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426" y="1955409"/>
            <a:ext cx="7861568" cy="385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58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D0766-B8EC-46C3-A6FA-394664D2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vertex connectivity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edge connectivity.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39C26-C15B-4DFE-8BC3-470EC5DBF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Graph G1, the vertex connectivity and edge connectivity is 1.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28BDCF-262C-4795-A6D7-2081F00C7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0" y="2507493"/>
            <a:ext cx="6877050" cy="3514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2F0285-455E-42EF-AFD1-BCBD92140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15" y="2750276"/>
            <a:ext cx="3640382" cy="302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9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D0766-B8EC-46C3-A6FA-394664D2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vertex connectivity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edge connectivity.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39C26-C15B-4DFE-8BC3-470EC5DBF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Graph G2, the vertex connectivity is 1 and edge connectivity is 2.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367BFB-884E-474B-A7BB-BA22366BE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6856"/>
            <a:ext cx="10120531" cy="29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3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D0766-B8EC-46C3-A6FA-394664D2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vertex connectivity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edge connectivity. 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535F99-FA1E-47CF-BFA9-5CF249279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7606" y="2208628"/>
            <a:ext cx="7104185" cy="388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64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8CF5-19CC-4AFA-8FFD-811F5513D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F2EC57-D39A-4582-A9F2-8137C396D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978" y="1690688"/>
            <a:ext cx="9819250" cy="403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3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639D-5930-4C00-967E-3251C0A3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4487BF-631A-4631-AEDF-C6FBC13F4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vertex connectivity and edge connectivity </a:t>
            </a:r>
            <a:r>
              <a:rPr lang="en-US" dirty="0"/>
              <a:t>of the below graph.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dirty="0">
                <a:solidFill>
                  <a:srgbClr val="232629"/>
                </a:solidFill>
                <a:latin typeface="Georgia" panose="02040502050405020303" pitchFamily="18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inherit"/>
              </a:rPr>
              <a:t>κ(G)</a:t>
            </a:r>
            <a:r>
              <a:rPr lang="en-US" altLang="en-US" dirty="0">
                <a:solidFill>
                  <a:srgbClr val="232629"/>
                </a:solidFill>
                <a:latin typeface="inherit"/>
              </a:rPr>
              <a:t> = 1</a:t>
            </a:r>
            <a:r>
              <a:rPr lang="en-US" altLang="en-US" dirty="0">
                <a:solidFill>
                  <a:srgbClr val="232629"/>
                </a:solidFill>
                <a:latin typeface="Georgia" panose="02040502050405020303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  <a:latin typeface="inherit"/>
              </a:rPr>
              <a:t> λ(G) </a:t>
            </a:r>
            <a:r>
              <a:rPr lang="en-US" altLang="en-US" dirty="0">
                <a:solidFill>
                  <a:srgbClr val="232629"/>
                </a:solidFill>
                <a:latin typeface="inherit"/>
              </a:rPr>
              <a:t>= 1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  <a:latin typeface="inherit"/>
              </a:rPr>
              <a:t>Separating set </a:t>
            </a:r>
            <a:r>
              <a:rPr lang="en-US" altLang="en-US" dirty="0">
                <a:solidFill>
                  <a:srgbClr val="232629"/>
                </a:solidFill>
                <a:latin typeface="inherit"/>
              </a:rPr>
              <a:t>= </a:t>
            </a:r>
            <a:r>
              <a:rPr lang="en-US" altLang="en-US" dirty="0">
                <a:solidFill>
                  <a:srgbClr val="FF0000"/>
                </a:solidFill>
                <a:latin typeface="inherit"/>
              </a:rPr>
              <a:t>{3}</a:t>
            </a:r>
            <a:r>
              <a:rPr lang="en-US" altLang="en-US" dirty="0">
                <a:solidFill>
                  <a:srgbClr val="232629"/>
                </a:solidFill>
                <a:latin typeface="inherit"/>
              </a:rPr>
              <a:t>,{3,4},{6,7}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  <a:latin typeface="inherit"/>
              </a:rPr>
              <a:t>Disconnected set </a:t>
            </a:r>
            <a:r>
              <a:rPr lang="en-US" altLang="en-US" dirty="0">
                <a:solidFill>
                  <a:srgbClr val="232629"/>
                </a:solidFill>
                <a:latin typeface="inherit"/>
              </a:rPr>
              <a:t>= </a:t>
            </a:r>
            <a:r>
              <a:rPr lang="en-US" altLang="en-US" dirty="0">
                <a:solidFill>
                  <a:srgbClr val="FF0000"/>
                </a:solidFill>
                <a:latin typeface="inherit"/>
              </a:rPr>
              <a:t>{3-4},</a:t>
            </a:r>
            <a:r>
              <a:rPr lang="en-US" altLang="en-US" dirty="0">
                <a:latin typeface="inherit"/>
              </a:rPr>
              <a:t>{</a:t>
            </a:r>
            <a:r>
              <a:rPr lang="en-US" altLang="en-US" dirty="0">
                <a:solidFill>
                  <a:srgbClr val="232629"/>
                </a:solidFill>
                <a:latin typeface="inherit"/>
              </a:rPr>
              <a:t>1-6,7-6},{1-6,8-7}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E2011C67-7ED1-4781-AA8D-14A8899A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575" y="2628155"/>
            <a:ext cx="41624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38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0CF6-78F6-4985-9BB4-37E5126E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Exercise</a:t>
            </a:r>
            <a:r>
              <a:rPr lang="en-US" dirty="0"/>
              <a:t> – Find the </a:t>
            </a:r>
            <a:r>
              <a:rPr lang="en-US" dirty="0">
                <a:solidFill>
                  <a:srgbClr val="FF0000"/>
                </a:solidFill>
              </a:rPr>
              <a:t>edge connectivity and vertex connectivity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4BCE14-E47A-45D8-B228-44C2BDA4A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186" y="2053882"/>
            <a:ext cx="5730241" cy="360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21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8BFC-59DA-42BD-9A5C-B68D5545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3172"/>
          </a:xfrm>
        </p:spPr>
        <p:txBody>
          <a:bodyPr>
            <a:normAutofit fontScale="90000"/>
          </a:bodyPr>
          <a:lstStyle/>
          <a:p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edge connectivity and vertex connectivity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530B2A2-A491-420C-ABE1-FA32FD436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159" y="1344427"/>
            <a:ext cx="9186203" cy="470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02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1D2F-7814-45FC-849C-F0AAD795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Try your hands : Find edge connectivity and vertex connectivity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51E391-8E0F-4371-B808-926A8A4D0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3705" y="2518117"/>
            <a:ext cx="5387926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7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6E93A-D933-4F36-A844-FC0578B5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Vertex Connectivity – In simpler terms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AF59E-B20A-41D4-A1E3-568913857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76" y="1825625"/>
            <a:ext cx="10892624" cy="4351338"/>
          </a:xfrm>
        </p:spPr>
        <p:txBody>
          <a:bodyPr/>
          <a:lstStyle/>
          <a:p>
            <a:r>
              <a:rPr lang="en-US" dirty="0"/>
              <a:t>The connectivity (or vertex connectivity) of a connected graph G is the </a:t>
            </a:r>
            <a:r>
              <a:rPr lang="en-US" dirty="0">
                <a:solidFill>
                  <a:srgbClr val="FF0000"/>
                </a:solidFill>
              </a:rPr>
              <a:t>minimum number of vertices </a:t>
            </a:r>
            <a:r>
              <a:rPr lang="en-US" dirty="0"/>
              <a:t>whose </a:t>
            </a:r>
            <a:r>
              <a:rPr lang="en-US" dirty="0">
                <a:solidFill>
                  <a:srgbClr val="FF0000"/>
                </a:solidFill>
              </a:rPr>
              <a:t>removal</a:t>
            </a:r>
            <a:r>
              <a:rPr lang="en-US" dirty="0"/>
              <a:t> makes </a:t>
            </a:r>
            <a:r>
              <a:rPr lang="en-US" dirty="0">
                <a:solidFill>
                  <a:srgbClr val="FF0000"/>
                </a:solidFill>
              </a:rPr>
              <a:t>G disconnected </a:t>
            </a:r>
            <a:r>
              <a:rPr lang="en-US" dirty="0"/>
              <a:t>or reduces to a trivial graph. It is denoted by K(G).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The </a:t>
            </a:r>
            <a:r>
              <a:rPr lang="en-US" dirty="0"/>
              <a:t>graph is said to be k- connected or </a:t>
            </a:r>
            <a:r>
              <a:rPr lang="en-US" dirty="0">
                <a:solidFill>
                  <a:srgbClr val="FF0000"/>
                </a:solidFill>
              </a:rPr>
              <a:t>k-vertex connected </a:t>
            </a:r>
            <a:r>
              <a:rPr lang="en-US" dirty="0"/>
              <a:t>when </a:t>
            </a:r>
            <a:r>
              <a:rPr lang="en-US" dirty="0">
                <a:solidFill>
                  <a:srgbClr val="FF0000"/>
                </a:solidFill>
              </a:rPr>
              <a:t>K(G) ≥ k</a:t>
            </a:r>
            <a:r>
              <a:rPr lang="en-US" dirty="0"/>
              <a:t>. </a:t>
            </a:r>
            <a:r>
              <a:rPr lang="en-US" dirty="0">
                <a:solidFill>
                  <a:srgbClr val="FF0000"/>
                </a:solidFill>
              </a:rPr>
              <a:t>To remove a vertex we must also remove the edges incident to it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5773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AF76-9F7B-46AB-8728-41D850E5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Try your hands - Answer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FEC6E-E98B-46F4-BFD1-FF0EA5901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Vertex connectivity is 1</a:t>
            </a:r>
          </a:p>
          <a:p>
            <a:pPr marL="0" indent="0">
              <a:buNone/>
            </a:pPr>
            <a:r>
              <a:rPr lang="en-US" dirty="0"/>
              <a:t>Edge connectivity is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8968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ACD4-289D-4691-8031-5407CD59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Indegree – Outdegree of graph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E8E9F-BBEA-40F9-9F7C-1FBD372B1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node's in-degree is the number of  of incoming edges and out-degree is the number of outgoing edges from the node.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E0171C-AEAA-42A8-8CD0-F44E6D6C7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376" y="2190848"/>
            <a:ext cx="5669678" cy="2761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06E8BF-096B-4ED5-AC83-EFBA66583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686050"/>
            <a:ext cx="4605997" cy="4171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CCB4F0-3ED4-4EE2-9700-081E3F676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450" y="4582208"/>
            <a:ext cx="58483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65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BFD1-FBE2-4180-9794-1899A87F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Similarity of graphs using degree of nodes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837E3-EAA9-44AC-8938-300EA5874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Step 1:</a:t>
            </a:r>
          </a:p>
          <a:p>
            <a:pPr marL="0" indent="0">
              <a:buNone/>
            </a:pPr>
            <a:r>
              <a:rPr lang="en-US" dirty="0"/>
              <a:t>Find the degree of each node in a graph.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Step 2: </a:t>
            </a:r>
          </a:p>
          <a:p>
            <a:pPr marL="0" indent="0">
              <a:buNone/>
            </a:pPr>
            <a:r>
              <a:rPr lang="en-US" dirty="0"/>
              <a:t>Create a histogram for the nodes which have a certain degree.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3238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4AB8-A496-43DD-917B-670269BB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5F89A5-EB62-482E-896C-21FAA1289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388" y="2253456"/>
            <a:ext cx="6207662" cy="3495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73AA1E-64E8-4120-B55A-C71061EA0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407" y="4399671"/>
            <a:ext cx="3019425" cy="600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E99DD7-4DCC-4A90-8A35-9D750B463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388" y="2618496"/>
            <a:ext cx="6207662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80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F341-9DD1-4A70-A450-F0D187D8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Degree Histogram of undirected graph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F9FC3-6729-4EDC-A061-A7EDADA3E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299" y="1690688"/>
            <a:ext cx="10749501" cy="50055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this undirected graph, the degrees are k1=1, k2=3, k3=1, k4=1, k5=2, k6=5, k7=3, k8=3, k9=2, and k10=1. Its degree distribution is </a:t>
            </a:r>
            <a:r>
              <a:rPr lang="en-US" dirty="0" err="1"/>
              <a:t>Pdeg</a:t>
            </a:r>
            <a:r>
              <a:rPr lang="en-US" dirty="0"/>
              <a:t>(1)=2/5, </a:t>
            </a:r>
            <a:r>
              <a:rPr lang="en-US" dirty="0" err="1"/>
              <a:t>Pdeg</a:t>
            </a:r>
            <a:r>
              <a:rPr lang="en-US" dirty="0"/>
              <a:t>(2)=1/5, </a:t>
            </a:r>
            <a:r>
              <a:rPr lang="en-US" dirty="0" err="1"/>
              <a:t>Pdeg</a:t>
            </a:r>
            <a:r>
              <a:rPr lang="en-US" dirty="0"/>
              <a:t>(3)=3/10, </a:t>
            </a:r>
            <a:r>
              <a:rPr lang="en-US" dirty="0" err="1"/>
              <a:t>Pdeg</a:t>
            </a:r>
            <a:r>
              <a:rPr lang="en-US" dirty="0"/>
              <a:t>(5)=1/10, and all other </a:t>
            </a:r>
            <a:r>
              <a:rPr lang="en-US" dirty="0" err="1"/>
              <a:t>Pdeg</a:t>
            </a:r>
            <a:r>
              <a:rPr lang="en-US" dirty="0"/>
              <a:t>(k)=0.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2B43B-6F36-4939-9CED-D9BFBC32A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711" y="3429000"/>
            <a:ext cx="75342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0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6027-B649-41C2-954B-20430256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Degree Histogram of directed graph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0EB0EE-788A-46AE-A782-BFEBFE0A2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454" y="1955409"/>
            <a:ext cx="9524414" cy="453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94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6027-B649-41C2-954B-20430256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Degree Histogram of directed graph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60A6A6-DE07-4A0D-9629-F5C41F1AB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the directed graph, the in- and out-degrees are (k</a:t>
            </a:r>
            <a:r>
              <a:rPr lang="en-US" sz="2000" dirty="0"/>
              <a:t>in1</a:t>
            </a:r>
            <a:r>
              <a:rPr lang="en-US" dirty="0"/>
              <a:t>,k</a:t>
            </a:r>
            <a:r>
              <a:rPr lang="en-US" sz="1600" dirty="0"/>
              <a:t>out1</a:t>
            </a:r>
            <a:r>
              <a:rPr lang="en-US" dirty="0"/>
              <a:t>)=(0,2), (k</a:t>
            </a:r>
            <a:r>
              <a:rPr lang="en-US" sz="1600" dirty="0"/>
              <a:t>in2</a:t>
            </a:r>
            <a:r>
              <a:rPr lang="en-US" dirty="0"/>
              <a:t>,k</a:t>
            </a:r>
            <a:r>
              <a:rPr lang="en-US" sz="1600" dirty="0"/>
              <a:t>out2</a:t>
            </a:r>
            <a:r>
              <a:rPr lang="en-US" dirty="0"/>
              <a:t>)=(2,1), (k</a:t>
            </a:r>
            <a:r>
              <a:rPr lang="en-US" sz="1600" dirty="0"/>
              <a:t>in3</a:t>
            </a:r>
            <a:r>
              <a:rPr lang="en-US" dirty="0"/>
              <a:t>,k</a:t>
            </a:r>
            <a:r>
              <a:rPr lang="en-US" sz="1600" dirty="0"/>
              <a:t>out3</a:t>
            </a:r>
            <a:r>
              <a:rPr lang="en-US" dirty="0"/>
              <a:t>)=(0,1), (k</a:t>
            </a:r>
            <a:r>
              <a:rPr lang="en-US" sz="1600" dirty="0"/>
              <a:t>in4</a:t>
            </a:r>
            <a:r>
              <a:rPr lang="en-US" dirty="0"/>
              <a:t>,k</a:t>
            </a:r>
            <a:r>
              <a:rPr lang="en-US" sz="1600" dirty="0"/>
              <a:t>out4</a:t>
            </a:r>
            <a:r>
              <a:rPr lang="en-US" dirty="0"/>
              <a:t>)=(1,0), (k</a:t>
            </a:r>
            <a:r>
              <a:rPr lang="en-US" sz="1600" dirty="0"/>
              <a:t>in5</a:t>
            </a:r>
            <a:r>
              <a:rPr lang="en-US" dirty="0"/>
              <a:t>,k</a:t>
            </a:r>
            <a:r>
              <a:rPr lang="en-US" sz="1600" dirty="0"/>
              <a:t>out5</a:t>
            </a:r>
            <a:r>
              <a:rPr lang="en-US" dirty="0"/>
              <a:t>)=(2,0), (k</a:t>
            </a:r>
            <a:r>
              <a:rPr lang="en-US" sz="1600" dirty="0"/>
              <a:t>in6</a:t>
            </a:r>
            <a:r>
              <a:rPr lang="en-US" dirty="0"/>
              <a:t>,k</a:t>
            </a:r>
            <a:r>
              <a:rPr lang="en-US" sz="1600" dirty="0"/>
              <a:t>out6</a:t>
            </a:r>
            <a:r>
              <a:rPr lang="en-US" dirty="0"/>
              <a:t>)=(3,2), (k</a:t>
            </a:r>
            <a:r>
              <a:rPr lang="en-US" sz="1600" dirty="0"/>
              <a:t>in7</a:t>
            </a:r>
            <a:r>
              <a:rPr lang="en-US" dirty="0"/>
              <a:t>,k</a:t>
            </a:r>
            <a:r>
              <a:rPr lang="en-US" sz="1600" dirty="0"/>
              <a:t>out7</a:t>
            </a:r>
            <a:r>
              <a:rPr lang="en-US" dirty="0"/>
              <a:t>)=(3,3), (k</a:t>
            </a:r>
            <a:r>
              <a:rPr lang="en-US" sz="1600" dirty="0"/>
              <a:t>in8</a:t>
            </a:r>
            <a:r>
              <a:rPr lang="en-US" dirty="0"/>
              <a:t>,k</a:t>
            </a:r>
            <a:r>
              <a:rPr lang="en-US" sz="1600" dirty="0"/>
              <a:t>out8</a:t>
            </a:r>
            <a:r>
              <a:rPr lang="en-US" dirty="0"/>
              <a:t>)=(0,2), (k</a:t>
            </a:r>
            <a:r>
              <a:rPr lang="en-US" sz="1600" dirty="0"/>
              <a:t>in9</a:t>
            </a:r>
            <a:r>
              <a:rPr lang="en-US" dirty="0"/>
              <a:t>,k</a:t>
            </a:r>
            <a:r>
              <a:rPr lang="en-US" sz="1600" dirty="0"/>
              <a:t>out9</a:t>
            </a:r>
            <a:r>
              <a:rPr lang="en-US" dirty="0"/>
              <a:t>)=(2,1), and (k</a:t>
            </a:r>
            <a:r>
              <a:rPr lang="en-US" sz="1600" dirty="0"/>
              <a:t>in10</a:t>
            </a:r>
            <a:r>
              <a:rPr lang="en-US" dirty="0"/>
              <a:t>,k</a:t>
            </a:r>
            <a:r>
              <a:rPr lang="en-US" sz="1600" dirty="0"/>
              <a:t>out10</a:t>
            </a:r>
            <a:r>
              <a:rPr lang="en-US" dirty="0"/>
              <a:t>)=(0,1). The total degrees ktot1=2, ktot2=3, ktot3=1, ktot4=1, ktot5=2, ktot6=5, ktot7=6, ktot8=2, ktot9=3, and ktot10=1.</a:t>
            </a:r>
            <a:endParaRPr lang="en-IN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B66B07D-061F-4D0E-8E0C-6139E67E4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348" y="3840481"/>
            <a:ext cx="9875520" cy="282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32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ACD4-289D-4691-8031-5407CD59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Types of nodes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E8E9F-BBEA-40F9-9F7C-1FBD372B1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Listener</a:t>
            </a:r>
            <a:r>
              <a:rPr lang="en-US" dirty="0"/>
              <a:t> nodes (greater in-degree than out-degree)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Talker</a:t>
            </a:r>
            <a:r>
              <a:rPr lang="en-US" dirty="0"/>
              <a:t> nodes (greater out-degree than in-degree)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Communicator</a:t>
            </a:r>
            <a:r>
              <a:rPr lang="en-US" dirty="0"/>
              <a:t> nodes (high in-degree and high out-degree)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3272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120F-58AB-4A0A-86C4-47883657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8CE2A-04C5-4D92-99B3-5F6919637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 the greatest Communicator, listener and talker in the below graph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 is greatest </a:t>
            </a:r>
            <a:r>
              <a:rPr lang="en-US" dirty="0">
                <a:solidFill>
                  <a:srgbClr val="FF0000"/>
                </a:solidFill>
              </a:rPr>
              <a:t>listener (in-degree is 3)</a:t>
            </a:r>
          </a:p>
          <a:p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 is greatest </a:t>
            </a:r>
            <a:r>
              <a:rPr lang="en-US" dirty="0">
                <a:solidFill>
                  <a:srgbClr val="FF0000"/>
                </a:solidFill>
              </a:rPr>
              <a:t>talker (Out-degree is 3)</a:t>
            </a:r>
          </a:p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 is greatest </a:t>
            </a:r>
            <a:r>
              <a:rPr lang="en-US" dirty="0">
                <a:solidFill>
                  <a:srgbClr val="FF0000"/>
                </a:solidFill>
              </a:rPr>
              <a:t>communicator(in-degree =2,Out-degree = 2)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89C12235-2188-4803-8D83-4914043B3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528" y="3608838"/>
            <a:ext cx="2799472" cy="256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6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B113-E034-4EA4-BB95-65497C87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271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BC9B9-1E4E-4190-B357-AC40ADDA1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52" y="1397841"/>
            <a:ext cx="11330354" cy="5340583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33333"/>
                </a:solidFill>
                <a:latin typeface="inter-regular"/>
              </a:rPr>
              <a:t>Let's see an example: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333333"/>
              </a:solidFill>
              <a:latin typeface="inter-regula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333333"/>
              </a:solidFill>
              <a:latin typeface="inter-regula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333333"/>
                </a:solidFill>
                <a:latin typeface="inter-regular"/>
              </a:rPr>
              <a:t>The above graph G can be </a:t>
            </a:r>
            <a:r>
              <a:rPr lang="en-US" altLang="en-US" sz="2400" dirty="0">
                <a:solidFill>
                  <a:srgbClr val="FF0000"/>
                </a:solidFill>
                <a:latin typeface="inter-regular"/>
              </a:rPr>
              <a:t>disconnected by removal of the single vertex </a:t>
            </a:r>
            <a:r>
              <a:rPr lang="en-US" altLang="en-US" sz="2400" dirty="0">
                <a:solidFill>
                  <a:srgbClr val="333333"/>
                </a:solidFill>
                <a:latin typeface="inter-regular"/>
              </a:rPr>
              <a:t>either 'c' or ‘d’ (</a:t>
            </a:r>
            <a:r>
              <a:rPr lang="en-US" altLang="en-US" sz="2400" dirty="0">
                <a:solidFill>
                  <a:srgbClr val="FF0000"/>
                </a:solidFill>
                <a:latin typeface="inter-regular"/>
              </a:rPr>
              <a:t>Fig.1 and Fig.2</a:t>
            </a:r>
            <a:r>
              <a:rPr lang="en-US" altLang="en-US" sz="2400" dirty="0">
                <a:solidFill>
                  <a:srgbClr val="333333"/>
                </a:solidFill>
                <a:latin typeface="inter-regular"/>
              </a:rPr>
              <a:t>). Hence, its vertex connectivity is 1.  Therefore, it is a 1-connected graph</a:t>
            </a:r>
            <a:endParaRPr lang="en-US" altLang="en-US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latin typeface="Arial" panose="020B0604020202020204" pitchFamily="34" charset="0"/>
              </a:rPr>
              <a:t>  </a:t>
            </a:r>
            <a:endParaRPr lang="en-US" altLang="en-US" sz="9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graph in </a:t>
            </a:r>
            <a:r>
              <a:rPr lang="en-US" dirty="0">
                <a:solidFill>
                  <a:srgbClr val="FF0000"/>
                </a:solidFill>
              </a:rPr>
              <a:t>Fig.3 is also disconnected</a:t>
            </a:r>
            <a:r>
              <a:rPr lang="en-US" dirty="0"/>
              <a:t>, two vertices are removed here, however, the </a:t>
            </a:r>
            <a:r>
              <a:rPr lang="en-US" dirty="0">
                <a:solidFill>
                  <a:srgbClr val="FF0000"/>
                </a:solidFill>
              </a:rPr>
              <a:t>vertex connectivity is not 2</a:t>
            </a:r>
            <a:r>
              <a:rPr lang="en-US" dirty="0"/>
              <a:t>.  Because, </a:t>
            </a:r>
            <a:r>
              <a:rPr lang="en-US" dirty="0">
                <a:solidFill>
                  <a:srgbClr val="FF0000"/>
                </a:solidFill>
              </a:rPr>
              <a:t>vertex connectivity </a:t>
            </a:r>
            <a:r>
              <a:rPr lang="en-US" dirty="0"/>
              <a:t>considers the </a:t>
            </a:r>
            <a:r>
              <a:rPr lang="en-US" dirty="0">
                <a:solidFill>
                  <a:srgbClr val="FF0000"/>
                </a:solidFill>
              </a:rPr>
              <a:t>minimum vertex removal </a:t>
            </a:r>
            <a:r>
              <a:rPr lang="en-US" dirty="0"/>
              <a:t>which results in disconnected graph.</a:t>
            </a:r>
          </a:p>
          <a:p>
            <a:pPr marL="0" indent="0">
              <a:buNone/>
            </a:pPr>
            <a:r>
              <a:rPr lang="en-US" dirty="0"/>
              <a:t>So, </a:t>
            </a:r>
            <a:r>
              <a:rPr lang="en-US" dirty="0">
                <a:solidFill>
                  <a:srgbClr val="FF0000"/>
                </a:solidFill>
              </a:rPr>
              <a:t>vertex connectivity is 1</a:t>
            </a:r>
            <a:r>
              <a:rPr lang="en-US" dirty="0"/>
              <a:t>, for the given graph.</a:t>
            </a:r>
            <a:endParaRPr lang="en-IN" dirty="0"/>
          </a:p>
        </p:txBody>
      </p:sp>
      <p:pic>
        <p:nvPicPr>
          <p:cNvPr id="1026" name="Picture 2" descr="Graph Theory Connectivity">
            <a:extLst>
              <a:ext uri="{FF2B5EF4-FFF2-40B4-BE49-F238E27FC236}">
                <a16:creationId xmlns:a16="http://schemas.microsoft.com/office/drawing/2014/main" id="{E2984C79-0AAE-4123-A4CB-4BCBB1602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930" y="881484"/>
            <a:ext cx="243840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2BC14E-CAAE-425A-8B8E-829AF1506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877" y="3514662"/>
            <a:ext cx="5886450" cy="14301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F9164B-18AB-43AB-AAA6-2649F316D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605" y="3582730"/>
            <a:ext cx="27527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7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5AFE-1042-411D-B230-F17A0BFC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Vertex Connectivity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BF8EE-2575-4FC6-B89A-3266D40CA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232629"/>
                </a:solidFill>
                <a:latin typeface="Georgia" panose="02040502050405020303" pitchFamily="18" charset="0"/>
              </a:rPr>
              <a:t>The vertex-connectivity of graph G, is the </a:t>
            </a:r>
            <a:r>
              <a:rPr lang="en-US" altLang="en-US" dirty="0">
                <a:solidFill>
                  <a:srgbClr val="FF0000"/>
                </a:solidFill>
                <a:latin typeface="Georgia" panose="02040502050405020303" pitchFamily="18" charset="0"/>
              </a:rPr>
              <a:t>size of the smallest separating set</a:t>
            </a:r>
            <a:r>
              <a:rPr lang="en-US" altLang="en-US" dirty="0">
                <a:solidFill>
                  <a:srgbClr val="232629"/>
                </a:solidFill>
                <a:latin typeface="Georgia" panose="02040502050405020303" pitchFamily="18" charset="0"/>
              </a:rPr>
              <a:t> of G.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232629"/>
                </a:solidFill>
                <a:latin typeface="Georgia" panose="02040502050405020303" pitchFamily="18" charset="0"/>
              </a:rPr>
              <a:t>A separating set is a </a:t>
            </a:r>
            <a:r>
              <a:rPr lang="en-US" altLang="en-US" dirty="0">
                <a:solidFill>
                  <a:srgbClr val="FF0000"/>
                </a:solidFill>
                <a:latin typeface="Georgia" panose="02040502050405020303" pitchFamily="18" charset="0"/>
              </a:rPr>
              <a:t>set of vertices </a:t>
            </a:r>
            <a:r>
              <a:rPr lang="en-US" altLang="en-US" dirty="0">
                <a:solidFill>
                  <a:srgbClr val="232629"/>
                </a:solidFill>
                <a:latin typeface="Georgia" panose="02040502050405020303" pitchFamily="18" charset="0"/>
              </a:rPr>
              <a:t>of G whose deletion from the graph makes the graph become disconnected.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232629"/>
                </a:solidFill>
                <a:latin typeface="Georgia" panose="02040502050405020303" pitchFamily="18" charset="0"/>
              </a:rPr>
              <a:t> It is denoted by </a:t>
            </a:r>
            <a:r>
              <a:rPr lang="en-US" altLang="en-US" dirty="0">
                <a:solidFill>
                  <a:srgbClr val="FF0000"/>
                </a:solidFill>
                <a:latin typeface="inherit"/>
              </a:rPr>
              <a:t>κ(G).</a:t>
            </a:r>
            <a:endParaRPr lang="en-US" altLang="en-US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endParaRPr lang="en-US" altLang="en-US" dirty="0">
              <a:solidFill>
                <a:srgbClr val="232629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dirty="0">
              <a:solidFill>
                <a:srgbClr val="232629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232629"/>
                </a:solidFill>
                <a:latin typeface="Georgia" panose="02040502050405020303" pitchFamily="18" charset="0"/>
              </a:rPr>
              <a:t> </a:t>
            </a:r>
            <a:r>
              <a:rPr lang="en-US" altLang="en-US" dirty="0">
                <a:solidFill>
                  <a:srgbClr val="232629"/>
                </a:solidFill>
                <a:latin typeface="inherit"/>
              </a:rPr>
              <a:t>κ(G) = 1</a:t>
            </a:r>
            <a:r>
              <a:rPr lang="en-US" altLang="en-US" dirty="0">
                <a:solidFill>
                  <a:srgbClr val="232629"/>
                </a:solidFill>
                <a:latin typeface="Georgia" panose="02040502050405020303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232629"/>
                </a:solidFill>
                <a:latin typeface="Georgia" panose="02040502050405020303" pitchFamily="18" charset="0"/>
              </a:rPr>
              <a:t>Separating Set = </a:t>
            </a:r>
            <a:r>
              <a:rPr lang="en-US" altLang="en-US" dirty="0">
                <a:solidFill>
                  <a:srgbClr val="FF0000"/>
                </a:solidFill>
                <a:latin typeface="Georgia" panose="02040502050405020303" pitchFamily="18" charset="0"/>
              </a:rPr>
              <a:t>{E} , </a:t>
            </a:r>
            <a:r>
              <a:rPr lang="en-US" altLang="en-US" dirty="0">
                <a:latin typeface="Georgia" panose="02040502050405020303" pitchFamily="18" charset="0"/>
              </a:rPr>
              <a:t>{E,F} , {E,H}, {E,H, I} </a:t>
            </a:r>
            <a:r>
              <a:rPr lang="en-US" altLang="en-US" dirty="0" err="1">
                <a:latin typeface="Georgia" panose="02040502050405020303" pitchFamily="18" charset="0"/>
              </a:rPr>
              <a:t>etc</a:t>
            </a:r>
            <a:r>
              <a:rPr lang="en-US" altLang="en-US" dirty="0">
                <a:latin typeface="Georgia" panose="02040502050405020303" pitchFamily="18" charset="0"/>
              </a:rPr>
              <a:t>                </a:t>
            </a:r>
          </a:p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8C4D3A-FCC7-473A-9DDE-7513C7E45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171" y="3091375"/>
            <a:ext cx="3427829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8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A4B4-5F4A-4A7D-92D5-75D9DB05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Edge Connectivity – In simpler terms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3F91C-DA16-46E3-8057-630E9C91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edge connectivity</a:t>
            </a:r>
            <a:r>
              <a:rPr lang="en-US" dirty="0"/>
              <a:t> of a connected graph G can also be defined as </a:t>
            </a:r>
            <a:r>
              <a:rPr lang="en-US" dirty="0">
                <a:solidFill>
                  <a:srgbClr val="FF0000"/>
                </a:solidFill>
              </a:rPr>
              <a:t>the minimum number of edges</a:t>
            </a:r>
            <a:r>
              <a:rPr lang="en-US" dirty="0"/>
              <a:t> whose removal makes G disconnected. It is denoted by </a:t>
            </a:r>
            <a:r>
              <a:rPr lang="en-US" b="1" dirty="0"/>
              <a:t>λ(G)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</a:t>
            </a:r>
            <a:r>
              <a:rPr lang="en-US" dirty="0">
                <a:solidFill>
                  <a:srgbClr val="FF0000"/>
                </a:solidFill>
              </a:rPr>
              <a:t>λ(G) ≥ k</a:t>
            </a:r>
            <a:r>
              <a:rPr lang="en-US" dirty="0"/>
              <a:t>, then graph G is said to be </a:t>
            </a:r>
            <a:r>
              <a:rPr lang="en-US" b="1" dirty="0">
                <a:solidFill>
                  <a:srgbClr val="FF0000"/>
                </a:solidFill>
              </a:rPr>
              <a:t>k-edge-connected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652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278C-B915-4F77-AAAA-81C721A0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66F52-74EA-4593-AF60-672485819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Let's see an example,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the above graph, by removing two minimum edges, the connected graph becomes disconnected graph. Hence, its edge connectivity is 2. Therefore the above graph is a </a:t>
            </a:r>
            <a:r>
              <a:rPr lang="en-US" b="1" dirty="0"/>
              <a:t>2-edge-connected graph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5636C-F32B-4072-8C9E-9CBB24F75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987" y="1981994"/>
            <a:ext cx="30670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72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733D-F0D7-43A8-9643-6022A58E5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80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– Continued…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4A44-FDBE-4730-A483-5B3CD785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566"/>
            <a:ext cx="10515600" cy="54934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 are the following four ways to disconnect the graph by removing </a:t>
            </a:r>
            <a:r>
              <a:rPr lang="en-US" dirty="0">
                <a:solidFill>
                  <a:srgbClr val="FF0000"/>
                </a:solidFill>
              </a:rPr>
              <a:t>two edges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Note: </a:t>
            </a:r>
            <a:r>
              <a:rPr lang="en-US" dirty="0"/>
              <a:t>Graph will get disconnected even if </a:t>
            </a:r>
            <a:r>
              <a:rPr lang="en-US" dirty="0">
                <a:solidFill>
                  <a:srgbClr val="FF0000"/>
                </a:solidFill>
              </a:rPr>
              <a:t>three edges are removed</a:t>
            </a:r>
            <a:r>
              <a:rPr lang="en-US" dirty="0"/>
              <a:t>, but the </a:t>
            </a:r>
            <a:r>
              <a:rPr lang="en-US" dirty="0">
                <a:solidFill>
                  <a:srgbClr val="FF0000"/>
                </a:solidFill>
              </a:rPr>
              <a:t>minimum number of edges required is 2, (i.e.)the edge connectivity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C0551C-2B6D-4A38-B4B5-D2B89BA85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09916"/>
            <a:ext cx="10387818" cy="21703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742E8A-7E39-4CA3-AF41-476CEA19B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988" y="1136730"/>
            <a:ext cx="2794926" cy="184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4BE1E-F2AA-4BFE-B0D6-23644A8B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Edge Connectivity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DEF5D-4147-4379-99F5-73992E021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459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232629"/>
                </a:solidFill>
                <a:latin typeface="inherit"/>
              </a:rPr>
              <a:t>E</a:t>
            </a:r>
            <a:r>
              <a:rPr lang="en-US" altLang="en-US" dirty="0">
                <a:solidFill>
                  <a:srgbClr val="232629"/>
                </a:solidFill>
                <a:latin typeface="Georgia" panose="02040502050405020303" pitchFamily="18" charset="0"/>
              </a:rPr>
              <a:t>dge-connectivity of graph G is the </a:t>
            </a:r>
            <a:r>
              <a:rPr lang="en-US" altLang="en-US" dirty="0">
                <a:solidFill>
                  <a:srgbClr val="FF0000"/>
                </a:solidFill>
                <a:latin typeface="Georgia" panose="02040502050405020303" pitchFamily="18" charset="0"/>
              </a:rPr>
              <a:t>size of the smallest disconnected set</a:t>
            </a:r>
            <a:r>
              <a:rPr lang="en-US" altLang="en-US" dirty="0">
                <a:solidFill>
                  <a:srgbClr val="232629"/>
                </a:solidFill>
                <a:latin typeface="Georgia" panose="02040502050405020303" pitchFamily="18" charset="0"/>
              </a:rPr>
              <a:t> of G. It is denoted by </a:t>
            </a:r>
            <a:r>
              <a:rPr lang="en-US" altLang="en-US" dirty="0">
                <a:solidFill>
                  <a:srgbClr val="232629"/>
                </a:solidFill>
                <a:latin typeface="inherit"/>
              </a:rPr>
              <a:t>λ(G).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232629"/>
                </a:solidFill>
                <a:latin typeface="inherit"/>
              </a:rPr>
              <a:t> </a:t>
            </a:r>
            <a:r>
              <a:rPr lang="en-US" altLang="en-US" dirty="0">
                <a:solidFill>
                  <a:srgbClr val="232629"/>
                </a:solidFill>
                <a:latin typeface="Georgia" panose="02040502050405020303" pitchFamily="18" charset="0"/>
              </a:rPr>
              <a:t>A disconnected set is a </a:t>
            </a:r>
            <a:r>
              <a:rPr lang="en-US" altLang="en-US" dirty="0">
                <a:solidFill>
                  <a:srgbClr val="FF0000"/>
                </a:solidFill>
                <a:latin typeface="Georgia" panose="02040502050405020303" pitchFamily="18" charset="0"/>
              </a:rPr>
              <a:t>set of edges </a:t>
            </a:r>
            <a:r>
              <a:rPr lang="en-US" altLang="en-US" dirty="0">
                <a:solidFill>
                  <a:srgbClr val="232629"/>
                </a:solidFill>
                <a:latin typeface="Georgia" panose="02040502050405020303" pitchFamily="18" charset="0"/>
              </a:rPr>
              <a:t>of G whose deletion from the graph makes the </a:t>
            </a:r>
            <a:r>
              <a:rPr lang="en-US" altLang="en-US" dirty="0">
                <a:solidFill>
                  <a:srgbClr val="FF0000"/>
                </a:solidFill>
                <a:latin typeface="Georgia" panose="02040502050405020303" pitchFamily="18" charset="0"/>
              </a:rPr>
              <a:t>graph become disconnected</a:t>
            </a:r>
            <a:r>
              <a:rPr lang="en-US" altLang="en-US" dirty="0">
                <a:solidFill>
                  <a:srgbClr val="232629"/>
                </a:solidFill>
                <a:latin typeface="Georgia" panose="02040502050405020303" pitchFamily="18" charset="0"/>
              </a:rPr>
              <a:t>.</a:t>
            </a:r>
          </a:p>
          <a:p>
            <a:endParaRPr lang="en-US" altLang="en-US" dirty="0">
              <a:solidFill>
                <a:srgbClr val="232629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232629"/>
                </a:solidFill>
                <a:latin typeface="inherit"/>
              </a:rPr>
              <a:t>λ(G) = 2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232629"/>
                </a:solidFill>
                <a:latin typeface="inherit"/>
              </a:rPr>
              <a:t>Disconnected Set = </a:t>
            </a:r>
            <a:r>
              <a:rPr lang="en-US" altLang="en-US" dirty="0">
                <a:solidFill>
                  <a:srgbClr val="FF0000"/>
                </a:solidFill>
                <a:latin typeface="inherit"/>
              </a:rPr>
              <a:t>{E-F,E-H} ; </a:t>
            </a:r>
            <a:r>
              <a:rPr lang="en-US" altLang="en-US" dirty="0">
                <a:latin typeface="inherit"/>
              </a:rPr>
              <a:t>{E-F, E-H, E-B, E-D} </a:t>
            </a:r>
            <a:endParaRPr lang="en-US" altLang="en-US" dirty="0">
              <a:latin typeface="Georgia" panose="02040502050405020303" pitchFamily="18" charset="0"/>
            </a:endParaRPr>
          </a:p>
          <a:p>
            <a:endParaRPr lang="en-US" altLang="en-US" dirty="0">
              <a:solidFill>
                <a:srgbClr val="232629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dirty="0">
              <a:solidFill>
                <a:srgbClr val="232629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dirty="0">
              <a:solidFill>
                <a:srgbClr val="232629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dirty="0"/>
          </a:p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E80D85-FE06-40F3-8890-DFB930E66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938" y="3429000"/>
            <a:ext cx="3892062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82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BB67-7ACE-4B72-8E0F-735D6679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Minimum degree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5EC7F-5580-432F-9707-BF0CE3863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232629"/>
                </a:solidFill>
                <a:latin typeface="inherit"/>
              </a:rPr>
              <a:t>δ(G)</a:t>
            </a:r>
            <a:r>
              <a:rPr lang="en-US" altLang="en-US" dirty="0">
                <a:solidFill>
                  <a:srgbClr val="232629"/>
                </a:solidFill>
                <a:latin typeface="Georgia" panose="02040502050405020303" pitchFamily="18" charset="0"/>
              </a:rPr>
              <a:t> is the minimum degree of G (i.e. the degree of the vertex of G with the minimum degree).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dirty="0">
                <a:solidFill>
                  <a:srgbClr val="232629"/>
                </a:solidFill>
                <a:latin typeface="inherit"/>
              </a:rPr>
              <a:t>  δ(G) = 3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31FBCF-EA72-4005-9ACF-B5C7B3260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552" y="3190790"/>
            <a:ext cx="4106448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27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753D4DAF862141A22CE74571FC6244" ma:contentTypeVersion="4" ma:contentTypeDescription="Create a new document." ma:contentTypeScope="" ma:versionID="fc0ca827fe392ccff09f8f84007c2b08">
  <xsd:schema xmlns:xsd="http://www.w3.org/2001/XMLSchema" xmlns:xs="http://www.w3.org/2001/XMLSchema" xmlns:p="http://schemas.microsoft.com/office/2006/metadata/properties" xmlns:ns2="b1d01e48-05a7-46be-bbf5-f6a4053d7c21" targetNamespace="http://schemas.microsoft.com/office/2006/metadata/properties" ma:root="true" ma:fieldsID="3b28d07a07a277e5e6d4c1b85aa176ec" ns2:_="">
    <xsd:import namespace="b1d01e48-05a7-46be-bbf5-f6a4053d7c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01e48-05a7-46be-bbf5-f6a4053d7c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053F19-C42B-440B-A4B7-887F6C2931E5}"/>
</file>

<file path=customXml/itemProps2.xml><?xml version="1.0" encoding="utf-8"?>
<ds:datastoreItem xmlns:ds="http://schemas.openxmlformats.org/officeDocument/2006/customXml" ds:itemID="{049C6A01-A6F1-42B3-A0F0-FD907A520DBF}"/>
</file>

<file path=customXml/itemProps3.xml><?xml version="1.0" encoding="utf-8"?>
<ds:datastoreItem xmlns:ds="http://schemas.openxmlformats.org/officeDocument/2006/customXml" ds:itemID="{AC584A2C-5963-465C-AFAE-E4C2EA6E7F6B}"/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873</Words>
  <Application>Microsoft Office PowerPoint</Application>
  <PresentationFormat>Widescreen</PresentationFormat>
  <Paragraphs>111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Georgia</vt:lpstr>
      <vt:lpstr>inherit</vt:lpstr>
      <vt:lpstr>inter-regular</vt:lpstr>
      <vt:lpstr>Office Theme</vt:lpstr>
      <vt:lpstr>Connectivity Analytics</vt:lpstr>
      <vt:lpstr>Vertex Connectivity – In simpler terms</vt:lpstr>
      <vt:lpstr>Example</vt:lpstr>
      <vt:lpstr>Vertex Connectivity</vt:lpstr>
      <vt:lpstr>Edge Connectivity – In simpler terms</vt:lpstr>
      <vt:lpstr>Example</vt:lpstr>
      <vt:lpstr>Example – Continued…</vt:lpstr>
      <vt:lpstr>Edge Connectivity</vt:lpstr>
      <vt:lpstr>Minimum degree</vt:lpstr>
      <vt:lpstr>Relationship between Vertex Connectivity, Edge Connectivity and Minimum degree</vt:lpstr>
      <vt:lpstr>Find the vertex connectivity and edge connectivity. </vt:lpstr>
      <vt:lpstr>Find the vertex connectivity and edge connectivity. </vt:lpstr>
      <vt:lpstr>Find the vertex connectivity and edge connectivity. </vt:lpstr>
      <vt:lpstr>Find the vertex connectivity and edge connectivity. </vt:lpstr>
      <vt:lpstr>Example </vt:lpstr>
      <vt:lpstr>Example </vt:lpstr>
      <vt:lpstr>Exercise – Find the edge connectivity and vertex connectivity</vt:lpstr>
      <vt:lpstr>Find the edge connectivity and vertex connectivity</vt:lpstr>
      <vt:lpstr>Try your hands : Find edge connectivity and vertex connectivity</vt:lpstr>
      <vt:lpstr>Try your hands - Answer</vt:lpstr>
      <vt:lpstr>Indegree – Outdegree of graph</vt:lpstr>
      <vt:lpstr>Similarity of graphs using degree of nodes</vt:lpstr>
      <vt:lpstr>Example:</vt:lpstr>
      <vt:lpstr>Degree Histogram of undirected graph </vt:lpstr>
      <vt:lpstr>Degree Histogram of directed graph </vt:lpstr>
      <vt:lpstr>Degree Histogram of directed graph </vt:lpstr>
      <vt:lpstr>Types of nodes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</dc:title>
  <dc:creator>Dakshina K</dc:creator>
  <cp:lastModifiedBy>Sivasankar</cp:lastModifiedBy>
  <cp:revision>33</cp:revision>
  <dcterms:created xsi:type="dcterms:W3CDTF">2022-01-25T08:21:49Z</dcterms:created>
  <dcterms:modified xsi:type="dcterms:W3CDTF">2022-03-07T09:40:58Z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0x01010093753D4DAF862141A22CE74571FC6244</vt:lpwstr>
  </property>
</Properties>
</file>