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8BE31E-E454-4574-AD3A-DF791AF0BF0B}"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257317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8BE31E-E454-4574-AD3A-DF791AF0BF0B}"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5822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8BE31E-E454-4574-AD3A-DF791AF0BF0B}"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77319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067" y="119592"/>
            <a:ext cx="10515600" cy="913341"/>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31358"/>
            <a:ext cx="10515600" cy="4863041"/>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8BE31E-E454-4574-AD3A-DF791AF0BF0B}"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17740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BE31E-E454-4574-AD3A-DF791AF0BF0B}" type="datetimeFigureOut">
              <a:rPr lang="en-US" smtClean="0"/>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3325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8BE31E-E454-4574-AD3A-DF791AF0BF0B}"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394407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8BE31E-E454-4574-AD3A-DF791AF0BF0B}" type="datetimeFigureOut">
              <a:rPr lang="en-US" smtClean="0"/>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04909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8BE31E-E454-4574-AD3A-DF791AF0BF0B}" type="datetimeFigureOut">
              <a:rPr lang="en-US" smtClean="0"/>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313221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BE31E-E454-4574-AD3A-DF791AF0BF0B}" type="datetimeFigureOut">
              <a:rPr lang="en-US" smtClean="0"/>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160564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BE31E-E454-4574-AD3A-DF791AF0BF0B}"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80912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BE31E-E454-4574-AD3A-DF791AF0BF0B}" type="datetimeFigureOut">
              <a:rPr lang="en-US" smtClean="0"/>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5C827-CD4D-43EE-ABD5-02E2A1B4941A}" type="slidenum">
              <a:rPr lang="en-US" smtClean="0"/>
              <a:t>‹#›</a:t>
            </a:fld>
            <a:endParaRPr lang="en-US"/>
          </a:p>
        </p:txBody>
      </p:sp>
    </p:spTree>
    <p:extLst>
      <p:ext uri="{BB962C8B-B14F-4D97-AF65-F5344CB8AC3E}">
        <p14:creationId xmlns:p14="http://schemas.microsoft.com/office/powerpoint/2010/main" val="375803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BE31E-E454-4574-AD3A-DF791AF0BF0B}" type="datetimeFigureOut">
              <a:rPr lang="en-US" smtClean="0"/>
              <a:t>3/14/2022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5C827-CD4D-43EE-ABD5-02E2A1B4941A}" type="slidenum">
              <a:rPr lang="en-US" smtClean="0"/>
              <a:t>‹#›</a:t>
            </a:fld>
            <a:endParaRPr lang="en-US"/>
          </a:p>
        </p:txBody>
      </p:sp>
    </p:spTree>
    <p:extLst>
      <p:ext uri="{BB962C8B-B14F-4D97-AF65-F5344CB8AC3E}">
        <p14:creationId xmlns:p14="http://schemas.microsoft.com/office/powerpoint/2010/main" val="419877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44128"/>
            <a:ext cx="9144000" cy="3398807"/>
          </a:xfrm>
        </p:spPr>
        <p:txBody>
          <a:bodyPr>
            <a:normAutofit/>
          </a:bodyPr>
          <a:lstStyle/>
          <a:p>
            <a:r>
              <a:rPr lang="en-US" i="0" u="none" strike="noStrike" baseline="0" dirty="0" smtClean="0">
                <a:solidFill>
                  <a:srgbClr val="000000"/>
                </a:solidFill>
                <a:latin typeface="Times New Roman" panose="02020603050405020304" pitchFamily="18" charset="0"/>
              </a:rPr>
              <a:t>Embedded Hardware: Hardware Building Blocks</a:t>
            </a:r>
            <a:br>
              <a:rPr lang="en-US" i="0" u="none" strike="noStrike" baseline="0" dirty="0" smtClean="0">
                <a:solidFill>
                  <a:srgbClr val="000000"/>
                </a:solidFill>
                <a:latin typeface="Times New Roman" panose="02020603050405020304" pitchFamily="18" charset="0"/>
              </a:rPr>
            </a:br>
            <a:r>
              <a:rPr lang="en-US" i="0" u="none" strike="noStrike" baseline="0" dirty="0" smtClean="0">
                <a:solidFill>
                  <a:srgbClr val="000000"/>
                </a:solidFill>
                <a:latin typeface="Times New Roman" panose="02020603050405020304" pitchFamily="18" charset="0"/>
              </a:rPr>
              <a:t/>
            </a:r>
            <a:br>
              <a:rPr lang="en-US" i="0" u="none" strike="noStrike" baseline="0" dirty="0" smtClean="0">
                <a:solidFill>
                  <a:srgbClr val="000000"/>
                </a:solidFill>
                <a:latin typeface="Times New Roman" panose="02020603050405020304" pitchFamily="18" charset="0"/>
              </a:rPr>
            </a:br>
            <a:r>
              <a:rPr lang="en-US" sz="5300" dirty="0" smtClean="0">
                <a:latin typeface="Times New Roman" panose="02020603050405020304" pitchFamily="18" charset="0"/>
                <a:cs typeface="Times New Roman" panose="02020603050405020304" pitchFamily="18" charset="0"/>
              </a:rPr>
              <a:t>Board </a:t>
            </a:r>
            <a:r>
              <a:rPr lang="en-US" sz="5300" dirty="0">
                <a:latin typeface="Times New Roman" panose="02020603050405020304" pitchFamily="18" charset="0"/>
                <a:cs typeface="Times New Roman" panose="02020603050405020304" pitchFamily="18" charset="0"/>
              </a:rPr>
              <a:t>Buses </a:t>
            </a:r>
            <a:r>
              <a:rPr lang="en-US" i="0" u="none" strike="noStrike" baseline="0" dirty="0" smtClean="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869867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693" y="9685"/>
            <a:ext cx="10515600" cy="913341"/>
          </a:xfrm>
        </p:spPr>
        <p:txBody>
          <a:bodyPr>
            <a:normAutofit/>
          </a:bodyPr>
          <a:lstStyle/>
          <a:p>
            <a:r>
              <a:rPr lang="en-US" dirty="0" smtClean="0"/>
              <a:t>Cont’d..</a:t>
            </a:r>
            <a:endParaRPr lang="en-US" dirty="0"/>
          </a:p>
        </p:txBody>
      </p:sp>
      <p:sp>
        <p:nvSpPr>
          <p:cNvPr id="3" name="Content Placeholder 2"/>
          <p:cNvSpPr>
            <a:spLocks noGrp="1"/>
          </p:cNvSpPr>
          <p:nvPr>
            <p:ph idx="1"/>
          </p:nvPr>
        </p:nvSpPr>
        <p:spPr>
          <a:xfrm>
            <a:off x="762000" y="767752"/>
            <a:ext cx="10515600" cy="5952226"/>
          </a:xfrm>
        </p:spPr>
        <p:txBody>
          <a:bodyPr>
            <a:normAutofit/>
          </a:bodyPr>
          <a:lstStyle/>
          <a:p>
            <a:r>
              <a:rPr lang="en-US" b="0" i="0" u="none" strike="noStrike" baseline="0" dirty="0" smtClean="0"/>
              <a:t>There are</a:t>
            </a:r>
            <a:r>
              <a:rPr lang="en-US" b="0" i="0" u="none" strike="noStrike" dirty="0" smtClean="0"/>
              <a:t> </a:t>
            </a:r>
            <a:r>
              <a:rPr lang="en-US" b="0" i="0" u="none" strike="noStrike" baseline="0" dirty="0" smtClean="0"/>
              <a:t>several bus arbitration schemes used for embedded buses:</a:t>
            </a:r>
          </a:p>
          <a:p>
            <a:pPr lvl="2"/>
            <a:r>
              <a:rPr lang="en-US" dirty="0" smtClean="0"/>
              <a:t>D</a:t>
            </a:r>
            <a:r>
              <a:rPr lang="en-US" b="0" u="none" strike="noStrike" baseline="0" dirty="0" smtClean="0"/>
              <a:t>ynamic</a:t>
            </a:r>
            <a:r>
              <a:rPr lang="en-US" b="0" u="none" strike="noStrike" dirty="0" smtClean="0"/>
              <a:t> </a:t>
            </a:r>
            <a:r>
              <a:rPr lang="en-US" dirty="0" smtClean="0"/>
              <a:t>C</a:t>
            </a:r>
            <a:r>
              <a:rPr lang="en-US" b="0" u="none" strike="noStrike" baseline="0" dirty="0" smtClean="0"/>
              <a:t>entral parallel</a:t>
            </a:r>
            <a:endParaRPr lang="en-US" dirty="0"/>
          </a:p>
          <a:p>
            <a:pPr lvl="2"/>
            <a:r>
              <a:rPr lang="en-US" dirty="0" smtClean="0"/>
              <a:t>C</a:t>
            </a:r>
            <a:r>
              <a:rPr lang="en-US" b="0" u="none" strike="noStrike" baseline="0" dirty="0" smtClean="0"/>
              <a:t>entralized serial (daisy-chain)</a:t>
            </a:r>
          </a:p>
          <a:p>
            <a:pPr lvl="2"/>
            <a:r>
              <a:rPr lang="en-US" dirty="0"/>
              <a:t>D</a:t>
            </a:r>
            <a:r>
              <a:rPr lang="en-US" b="0" u="none" strike="noStrike" baseline="0" dirty="0" smtClean="0"/>
              <a:t>istributed self-selection</a:t>
            </a:r>
          </a:p>
          <a:p>
            <a:r>
              <a:rPr lang="en-US" b="1" dirty="0"/>
              <a:t>Dynamic central parallel </a:t>
            </a:r>
            <a:r>
              <a:rPr lang="en-US" b="1" dirty="0" smtClean="0"/>
              <a:t>arbitration</a:t>
            </a:r>
            <a:r>
              <a:rPr lang="en-US" dirty="0" smtClean="0"/>
              <a:t> </a:t>
            </a:r>
            <a:r>
              <a:rPr lang="en-US" dirty="0"/>
              <a:t>is a scheme in which the </a:t>
            </a:r>
            <a:r>
              <a:rPr lang="en-US" dirty="0" smtClean="0"/>
              <a:t>arbitrator is </a:t>
            </a:r>
            <a:r>
              <a:rPr lang="en-US" dirty="0"/>
              <a:t>centrally </a:t>
            </a:r>
            <a:r>
              <a:rPr lang="en-US" dirty="0" smtClean="0"/>
              <a:t>located</a:t>
            </a:r>
          </a:p>
          <a:p>
            <a:r>
              <a:rPr lang="en-US" dirty="0" smtClean="0"/>
              <a:t>All </a:t>
            </a:r>
            <a:r>
              <a:rPr lang="en-US" dirty="0"/>
              <a:t>bus masters connect to the central </a:t>
            </a:r>
            <a:r>
              <a:rPr lang="en-US" dirty="0" smtClean="0"/>
              <a:t>arbitrator</a:t>
            </a:r>
          </a:p>
          <a:p>
            <a:r>
              <a:rPr lang="en-US" dirty="0"/>
              <a:t>M</a:t>
            </a:r>
            <a:r>
              <a:rPr lang="en-US" dirty="0" smtClean="0"/>
              <a:t>asters </a:t>
            </a:r>
            <a:r>
              <a:rPr lang="en-US" dirty="0"/>
              <a:t>are then granted access to the bus via a </a:t>
            </a:r>
            <a:r>
              <a:rPr lang="en-US" b="1" i="1" dirty="0" smtClean="0"/>
              <a:t>FIFO</a:t>
            </a:r>
            <a:r>
              <a:rPr lang="en-US" dirty="0" smtClean="0"/>
              <a:t> or </a:t>
            </a:r>
            <a:r>
              <a:rPr lang="en-US" b="1" i="1" dirty="0" smtClean="0"/>
              <a:t>priority-based </a:t>
            </a:r>
            <a:r>
              <a:rPr lang="en-US" dirty="0"/>
              <a:t>system </a:t>
            </a:r>
          </a:p>
          <a:p>
            <a:r>
              <a:rPr lang="en-US" dirty="0" smtClean="0"/>
              <a:t>FIFO queue </a:t>
            </a:r>
            <a:r>
              <a:rPr lang="en-US" dirty="0"/>
              <a:t>that stores a list of master devices ready to use the bus in the order of bus </a:t>
            </a:r>
            <a:r>
              <a:rPr lang="en-US" dirty="0" smtClean="0"/>
              <a:t>requests</a:t>
            </a:r>
            <a:endParaRPr lang="en-US" dirty="0"/>
          </a:p>
        </p:txBody>
      </p:sp>
    </p:spTree>
    <p:extLst>
      <p:ext uri="{BB962C8B-B14F-4D97-AF65-F5344CB8AC3E}">
        <p14:creationId xmlns:p14="http://schemas.microsoft.com/office/powerpoint/2010/main" val="3701421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29" y="-7567"/>
            <a:ext cx="10515600" cy="913341"/>
          </a:xfrm>
        </p:spPr>
        <p:txBody>
          <a:bodyPr/>
          <a:lstStyle/>
          <a:p>
            <a:r>
              <a:rPr lang="en-US" dirty="0" smtClean="0"/>
              <a:t>Cont’d</a:t>
            </a:r>
            <a:endParaRPr lang="en-US" dirty="0"/>
          </a:p>
        </p:txBody>
      </p:sp>
      <p:sp>
        <p:nvSpPr>
          <p:cNvPr id="3" name="Content Placeholder 2"/>
          <p:cNvSpPr>
            <a:spLocks noGrp="1"/>
          </p:cNvSpPr>
          <p:nvPr>
            <p:ph idx="1"/>
          </p:nvPr>
        </p:nvSpPr>
        <p:spPr>
          <a:xfrm>
            <a:off x="762000" y="724620"/>
            <a:ext cx="10515600" cy="5529532"/>
          </a:xfrm>
        </p:spPr>
        <p:txBody>
          <a:bodyPr/>
          <a:lstStyle/>
          <a:p>
            <a:r>
              <a:rPr lang="en-US" dirty="0" smtClean="0"/>
              <a:t>Master devices are added at the end of the queue, and are allowed access to the bus from the start of the queue</a:t>
            </a:r>
          </a:p>
          <a:p>
            <a:r>
              <a:rPr lang="en-US" b="1" dirty="0" smtClean="0"/>
              <a:t>Drawback:</a:t>
            </a:r>
            <a:r>
              <a:rPr lang="en-US" dirty="0" smtClean="0"/>
              <a:t> Possibility of the arbitrator not intervening if a single master at the front of the queue maintains control of the bus, never completing and not allowing other masters to access the bus</a:t>
            </a:r>
          </a:p>
          <a:p>
            <a:pPr marL="0" indent="0">
              <a:buNone/>
            </a:pPr>
            <a:endParaRPr lang="en-US" dirty="0"/>
          </a:p>
        </p:txBody>
      </p:sp>
      <p:pic>
        <p:nvPicPr>
          <p:cNvPr id="5" name="Picture 4"/>
          <p:cNvPicPr>
            <a:picLocks noChangeAspect="1"/>
          </p:cNvPicPr>
          <p:nvPr/>
        </p:nvPicPr>
        <p:blipFill rotWithShape="1">
          <a:blip r:embed="rId2"/>
          <a:srcRect r="54576"/>
          <a:stretch/>
        </p:blipFill>
        <p:spPr>
          <a:xfrm>
            <a:off x="2234241" y="2848310"/>
            <a:ext cx="5538158" cy="3595622"/>
          </a:xfrm>
          <a:prstGeom prst="rect">
            <a:avLst/>
          </a:prstGeom>
        </p:spPr>
      </p:pic>
    </p:spTree>
    <p:extLst>
      <p:ext uri="{BB962C8B-B14F-4D97-AF65-F5344CB8AC3E}">
        <p14:creationId xmlns:p14="http://schemas.microsoft.com/office/powerpoint/2010/main" val="399814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5" name="Content Placeholder 4"/>
          <p:cNvPicPr>
            <a:picLocks noGrp="1" noChangeAspect="1"/>
          </p:cNvPicPr>
          <p:nvPr>
            <p:ph idx="1"/>
          </p:nvPr>
        </p:nvPicPr>
        <p:blipFill>
          <a:blip r:embed="rId2"/>
          <a:stretch>
            <a:fillRect/>
          </a:stretch>
        </p:blipFill>
        <p:spPr>
          <a:xfrm>
            <a:off x="2290242" y="1286351"/>
            <a:ext cx="7459116" cy="4553585"/>
          </a:xfrm>
          <a:prstGeom prst="rect">
            <a:avLst/>
          </a:prstGeom>
        </p:spPr>
      </p:pic>
    </p:spTree>
    <p:extLst>
      <p:ext uri="{BB962C8B-B14F-4D97-AF65-F5344CB8AC3E}">
        <p14:creationId xmlns:p14="http://schemas.microsoft.com/office/powerpoint/2010/main" val="315670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based arbitration scheme</a:t>
            </a:r>
            <a:endParaRPr lang="en-US" dirty="0"/>
          </a:p>
        </p:txBody>
      </p:sp>
      <p:sp>
        <p:nvSpPr>
          <p:cNvPr id="3" name="Content Placeholder 2"/>
          <p:cNvSpPr>
            <a:spLocks noGrp="1"/>
          </p:cNvSpPr>
          <p:nvPr>
            <p:ph idx="1"/>
          </p:nvPr>
        </p:nvSpPr>
        <p:spPr>
          <a:xfrm>
            <a:off x="762000" y="1032933"/>
            <a:ext cx="10515600" cy="5428251"/>
          </a:xfrm>
        </p:spPr>
        <p:txBody>
          <a:bodyPr>
            <a:normAutofit/>
          </a:bodyPr>
          <a:lstStyle/>
          <a:p>
            <a:r>
              <a:rPr lang="en-US" dirty="0"/>
              <a:t>The priority arbitration scheme differentiates between masters based upon their </a:t>
            </a:r>
            <a:r>
              <a:rPr lang="en-US" dirty="0" smtClean="0"/>
              <a:t>relative importance </a:t>
            </a:r>
            <a:r>
              <a:rPr lang="en-US" dirty="0"/>
              <a:t>to each other and the </a:t>
            </a:r>
            <a:r>
              <a:rPr lang="en-US" dirty="0" smtClean="0"/>
              <a:t>system</a:t>
            </a:r>
            <a:r>
              <a:rPr lang="en-US" dirty="0"/>
              <a:t> </a:t>
            </a:r>
            <a:endParaRPr lang="en-US" dirty="0" smtClean="0"/>
          </a:p>
          <a:p>
            <a:r>
              <a:rPr lang="en-US" dirty="0" smtClean="0"/>
              <a:t>Basically</a:t>
            </a:r>
            <a:r>
              <a:rPr lang="en-US" dirty="0"/>
              <a:t>, every master device is assigned a </a:t>
            </a:r>
            <a:r>
              <a:rPr lang="en-US" dirty="0" smtClean="0"/>
              <a:t>priority, which </a:t>
            </a:r>
            <a:r>
              <a:rPr lang="en-US" dirty="0"/>
              <a:t>acts as an indicator of order of precedence within the </a:t>
            </a:r>
            <a:r>
              <a:rPr lang="en-US" dirty="0" smtClean="0"/>
              <a:t>system</a:t>
            </a:r>
          </a:p>
          <a:p>
            <a:r>
              <a:rPr lang="en-US" dirty="0" smtClean="0"/>
              <a:t>If </a:t>
            </a:r>
            <a:r>
              <a:rPr lang="en-US" dirty="0"/>
              <a:t>the arbitrator </a:t>
            </a:r>
            <a:r>
              <a:rPr lang="en-US" dirty="0" smtClean="0"/>
              <a:t>implements a </a:t>
            </a:r>
            <a:r>
              <a:rPr lang="en-US" i="1" dirty="0"/>
              <a:t>preemption </a:t>
            </a:r>
            <a:r>
              <a:rPr lang="en-US" dirty="0"/>
              <a:t>priority-based scheme, the master with the highest priority always </a:t>
            </a:r>
            <a:r>
              <a:rPr lang="en-US" dirty="0" smtClean="0"/>
              <a:t>can preempt </a:t>
            </a:r>
            <a:r>
              <a:rPr lang="en-US" dirty="0"/>
              <a:t>lower priority master </a:t>
            </a:r>
            <a:r>
              <a:rPr lang="en-US" dirty="0" smtClean="0"/>
              <a:t>devices </a:t>
            </a:r>
          </a:p>
          <a:p>
            <a:r>
              <a:rPr lang="en-US" dirty="0" smtClean="0"/>
              <a:t>In the figure, it shows </a:t>
            </a:r>
            <a:r>
              <a:rPr lang="en-US" dirty="0"/>
              <a:t>three master devices </a:t>
            </a:r>
            <a:endParaRPr lang="en-US" dirty="0" smtClean="0"/>
          </a:p>
          <a:p>
            <a:r>
              <a:rPr lang="en-US" dirty="0"/>
              <a:t>M</a:t>
            </a:r>
            <a:r>
              <a:rPr lang="en-US" dirty="0" smtClean="0"/>
              <a:t>aster 1- lowest </a:t>
            </a:r>
            <a:r>
              <a:rPr lang="en-US" dirty="0"/>
              <a:t>priority </a:t>
            </a:r>
            <a:r>
              <a:rPr lang="en-US" dirty="0" smtClean="0"/>
              <a:t>device</a:t>
            </a:r>
          </a:p>
          <a:p>
            <a:r>
              <a:rPr lang="en-US" dirty="0"/>
              <a:t>M</a:t>
            </a:r>
            <a:r>
              <a:rPr lang="en-US" dirty="0" smtClean="0"/>
              <a:t>aster 3-highest priority</a:t>
            </a:r>
          </a:p>
          <a:p>
            <a:r>
              <a:rPr lang="en-US" dirty="0"/>
              <a:t>M</a:t>
            </a:r>
            <a:r>
              <a:rPr lang="en-US" dirty="0" smtClean="0"/>
              <a:t>aster </a:t>
            </a:r>
            <a:r>
              <a:rPr lang="en-US" dirty="0"/>
              <a:t>3 preempts master 2, and </a:t>
            </a:r>
            <a:r>
              <a:rPr lang="en-US" dirty="0" smtClean="0"/>
              <a:t>Master 2 preempts </a:t>
            </a:r>
            <a:r>
              <a:rPr lang="en-US" dirty="0"/>
              <a:t>master 1 for the </a:t>
            </a:r>
            <a:r>
              <a:rPr lang="en-US" dirty="0" smtClean="0"/>
              <a:t>bus</a:t>
            </a:r>
            <a:endParaRPr lang="en-US" dirty="0"/>
          </a:p>
        </p:txBody>
      </p:sp>
    </p:spTree>
    <p:extLst>
      <p:ext uri="{BB962C8B-B14F-4D97-AF65-F5344CB8AC3E}">
        <p14:creationId xmlns:p14="http://schemas.microsoft.com/office/powerpoint/2010/main" val="5470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848264" y="1687169"/>
            <a:ext cx="10515600" cy="3286124"/>
          </a:xfrm>
          <a:prstGeom prst="rect">
            <a:avLst/>
          </a:prstGeom>
        </p:spPr>
      </p:pic>
    </p:spTree>
    <p:extLst>
      <p:ext uri="{BB962C8B-B14F-4D97-AF65-F5344CB8AC3E}">
        <p14:creationId xmlns:p14="http://schemas.microsoft.com/office/powerpoint/2010/main" val="141701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Central-serialized or </a:t>
            </a:r>
            <a:r>
              <a:rPr lang="en-US" dirty="0" smtClean="0"/>
              <a:t>daisy-chain </a:t>
            </a:r>
            <a:r>
              <a:rPr lang="en-US" dirty="0" smtClean="0"/>
              <a:t>arbitration</a:t>
            </a:r>
            <a:endParaRPr lang="en-US" dirty="0"/>
          </a:p>
        </p:txBody>
      </p:sp>
      <p:sp>
        <p:nvSpPr>
          <p:cNvPr id="3" name="Content Placeholder 2"/>
          <p:cNvSpPr>
            <a:spLocks noGrp="1"/>
          </p:cNvSpPr>
          <p:nvPr>
            <p:ph idx="1"/>
          </p:nvPr>
        </p:nvSpPr>
        <p:spPr/>
        <p:txBody>
          <a:bodyPr/>
          <a:lstStyle/>
          <a:p>
            <a:r>
              <a:rPr lang="en-US" b="1" dirty="0" smtClean="0"/>
              <a:t>Central-serialized arbitration</a:t>
            </a:r>
            <a:r>
              <a:rPr lang="en-US" dirty="0" smtClean="0"/>
              <a:t>: a scheme in which the </a:t>
            </a:r>
            <a:r>
              <a:rPr lang="en-US" dirty="0"/>
              <a:t>arbitrator is connected to all masters, and the masters are connected in serial. </a:t>
            </a:r>
            <a:endParaRPr lang="en-US" dirty="0" smtClean="0"/>
          </a:p>
          <a:p>
            <a:r>
              <a:rPr lang="en-US" dirty="0" smtClean="0"/>
              <a:t>Without considering of </a:t>
            </a:r>
            <a:r>
              <a:rPr lang="en-US" dirty="0"/>
              <a:t>which master makes the request for the bus, the first master in the chain is granted the </a:t>
            </a:r>
            <a:r>
              <a:rPr lang="en-US" dirty="0" smtClean="0"/>
              <a:t>bus and </a:t>
            </a:r>
            <a:r>
              <a:rPr lang="en-US" dirty="0"/>
              <a:t>passes the “bus grant” on to the next </a:t>
            </a:r>
            <a:r>
              <a:rPr lang="en-US" dirty="0" smtClean="0"/>
              <a:t>master </a:t>
            </a:r>
            <a:r>
              <a:rPr lang="en-US" dirty="0"/>
              <a:t>in the </a:t>
            </a:r>
            <a:r>
              <a:rPr lang="en-US" dirty="0" smtClean="0"/>
              <a:t>chain</a:t>
            </a:r>
          </a:p>
          <a:p>
            <a:endParaRPr lang="en-US" dirty="0"/>
          </a:p>
        </p:txBody>
      </p:sp>
      <p:pic>
        <p:nvPicPr>
          <p:cNvPr id="4" name="Picture 3"/>
          <p:cNvPicPr>
            <a:picLocks noChangeAspect="1"/>
          </p:cNvPicPr>
          <p:nvPr/>
        </p:nvPicPr>
        <p:blipFill>
          <a:blip r:embed="rId2"/>
          <a:stretch>
            <a:fillRect/>
          </a:stretch>
        </p:blipFill>
        <p:spPr>
          <a:xfrm>
            <a:off x="904161" y="3191774"/>
            <a:ext cx="9697703" cy="2971682"/>
          </a:xfrm>
          <a:prstGeom prst="rect">
            <a:avLst/>
          </a:prstGeom>
        </p:spPr>
      </p:pic>
      <p:sp>
        <p:nvSpPr>
          <p:cNvPr id="5" name="TextBox 4"/>
          <p:cNvSpPr txBox="1"/>
          <p:nvPr/>
        </p:nvSpPr>
        <p:spPr>
          <a:xfrm>
            <a:off x="2622430" y="3873259"/>
            <a:ext cx="879895" cy="400110"/>
          </a:xfrm>
          <a:prstGeom prst="rect">
            <a:avLst/>
          </a:prstGeom>
          <a:solidFill>
            <a:schemeClr val="bg1"/>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rant</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735238" y="3562878"/>
            <a:ext cx="957532" cy="400110"/>
          </a:xfrm>
          <a:prstGeom prst="rect">
            <a:avLst/>
          </a:prstGeom>
          <a:solidFill>
            <a:schemeClr val="bg1"/>
          </a:solid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Device</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305245" y="3562878"/>
            <a:ext cx="966159" cy="400110"/>
          </a:xfrm>
          <a:prstGeom prst="rect">
            <a:avLst/>
          </a:prstGeom>
          <a:solidFill>
            <a:schemeClr val="bg1"/>
          </a:solid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Device</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157714" y="3562878"/>
            <a:ext cx="957532" cy="400110"/>
          </a:xfrm>
          <a:prstGeom prst="rect">
            <a:avLst/>
          </a:prstGeom>
          <a:solidFill>
            <a:schemeClr val="bg1"/>
          </a:solid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Device</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812212" y="5319792"/>
            <a:ext cx="957532" cy="400110"/>
          </a:xfrm>
          <a:prstGeom prst="rect">
            <a:avLst/>
          </a:prstGeom>
          <a:solidFill>
            <a:schemeClr val="bg1"/>
          </a:solid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request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6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istributed arbitration schemes</a:t>
            </a:r>
            <a:endParaRPr lang="en-US" dirty="0"/>
          </a:p>
        </p:txBody>
      </p:sp>
      <p:sp>
        <p:nvSpPr>
          <p:cNvPr id="3" name="Content Placeholder 2"/>
          <p:cNvSpPr>
            <a:spLocks noGrp="1"/>
          </p:cNvSpPr>
          <p:nvPr>
            <p:ph idx="1"/>
          </p:nvPr>
        </p:nvSpPr>
        <p:spPr>
          <a:xfrm>
            <a:off x="762000" y="1131358"/>
            <a:ext cx="10702506" cy="5252189"/>
          </a:xfrm>
        </p:spPr>
        <p:txBody>
          <a:bodyPr/>
          <a:lstStyle/>
          <a:p>
            <a:pPr>
              <a:lnSpc>
                <a:spcPct val="150000"/>
              </a:lnSpc>
            </a:pPr>
            <a:r>
              <a:rPr lang="en-US" b="1" dirty="0" smtClean="0"/>
              <a:t>Distributed </a:t>
            </a:r>
            <a:r>
              <a:rPr lang="en-US" b="1" dirty="0"/>
              <a:t>arbitration </a:t>
            </a:r>
            <a:r>
              <a:rPr lang="en-US" b="1" dirty="0" smtClean="0"/>
              <a:t>schemes:</a:t>
            </a:r>
            <a:r>
              <a:rPr lang="en-US" dirty="0" smtClean="0"/>
              <a:t> means </a:t>
            </a:r>
            <a:r>
              <a:rPr lang="en-US" dirty="0"/>
              <a:t>there is no central arbitrator </a:t>
            </a:r>
            <a:r>
              <a:rPr lang="en-US" dirty="0" smtClean="0"/>
              <a:t>and no </a:t>
            </a:r>
            <a:r>
              <a:rPr lang="en-US" dirty="0"/>
              <a:t>additional </a:t>
            </a:r>
            <a:r>
              <a:rPr lang="en-US" dirty="0" smtClean="0"/>
              <a:t>circuitry </a:t>
            </a:r>
          </a:p>
          <a:p>
            <a:pPr>
              <a:lnSpc>
                <a:spcPct val="150000"/>
              </a:lnSpc>
            </a:pPr>
            <a:r>
              <a:rPr lang="en-US" dirty="0" smtClean="0"/>
              <a:t>In the above scheme, </a:t>
            </a:r>
            <a:r>
              <a:rPr lang="en-US" dirty="0"/>
              <a:t>masters arbitrate </a:t>
            </a:r>
            <a:r>
              <a:rPr lang="en-US" dirty="0" smtClean="0"/>
              <a:t>themselves by </a:t>
            </a:r>
            <a:r>
              <a:rPr lang="en-US" dirty="0"/>
              <a:t>trading priority information to determine if a higher priority master is making a request </a:t>
            </a:r>
            <a:r>
              <a:rPr lang="en-US" dirty="0" smtClean="0"/>
              <a:t>for the bus</a:t>
            </a:r>
          </a:p>
          <a:p>
            <a:pPr>
              <a:lnSpc>
                <a:spcPct val="150000"/>
              </a:lnSpc>
            </a:pPr>
            <a:r>
              <a:rPr lang="en-US" dirty="0" smtClean="0"/>
              <a:t>Assign the bus even </a:t>
            </a:r>
            <a:r>
              <a:rPr lang="en-US" dirty="0"/>
              <a:t>by removing all arbitration lines and waiting to see if there is a collision </a:t>
            </a:r>
            <a:r>
              <a:rPr lang="en-US" dirty="0" smtClean="0"/>
              <a:t>on the bus</a:t>
            </a:r>
            <a:endParaRPr lang="en-US" dirty="0"/>
          </a:p>
        </p:txBody>
      </p:sp>
    </p:spTree>
    <p:extLst>
      <p:ext uri="{BB962C8B-B14F-4D97-AF65-F5344CB8AC3E}">
        <p14:creationId xmlns:p14="http://schemas.microsoft.com/office/powerpoint/2010/main" val="1473302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37360" y="1471339"/>
            <a:ext cx="10768353" cy="3915321"/>
          </a:xfrm>
          <a:prstGeom prst="rect">
            <a:avLst/>
          </a:prstGeom>
        </p:spPr>
      </p:pic>
    </p:spTree>
    <p:extLst>
      <p:ext uri="{BB962C8B-B14F-4D97-AF65-F5344CB8AC3E}">
        <p14:creationId xmlns:p14="http://schemas.microsoft.com/office/powerpoint/2010/main" val="400959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0" indent="0">
              <a:buNone/>
            </a:pPr>
            <a:r>
              <a:rPr lang="en-US" dirty="0" smtClean="0"/>
              <a:t>Bus </a:t>
            </a:r>
            <a:r>
              <a:rPr lang="en-US" dirty="0"/>
              <a:t>arbitrators can grant a bus </a:t>
            </a:r>
            <a:r>
              <a:rPr lang="en-US" dirty="0" smtClean="0"/>
              <a:t>in two ways:</a:t>
            </a:r>
          </a:p>
          <a:p>
            <a:r>
              <a:rPr lang="en-US" b="1" dirty="0" smtClean="0"/>
              <a:t>Atomically:</a:t>
            </a:r>
            <a:r>
              <a:rPr lang="en-US" b="1" i="1" dirty="0" smtClean="0"/>
              <a:t> </a:t>
            </a:r>
            <a:r>
              <a:rPr lang="en-US" dirty="0" smtClean="0"/>
              <a:t>until that master </a:t>
            </a:r>
            <a:r>
              <a:rPr lang="en-US" dirty="0"/>
              <a:t>is finished with its </a:t>
            </a:r>
            <a:r>
              <a:rPr lang="en-US" dirty="0" smtClean="0"/>
              <a:t>transmission</a:t>
            </a:r>
          </a:p>
          <a:p>
            <a:r>
              <a:rPr lang="en-US" b="1" dirty="0" smtClean="0"/>
              <a:t>Split:</a:t>
            </a:r>
            <a:r>
              <a:rPr lang="en-US" dirty="0" smtClean="0"/>
              <a:t> Arbitrator can </a:t>
            </a:r>
            <a:r>
              <a:rPr lang="en-US" dirty="0"/>
              <a:t>preempt devices in the middle of transactions, switching between masters to allow </a:t>
            </a:r>
            <a:r>
              <a:rPr lang="en-US" dirty="0" smtClean="0"/>
              <a:t>other masters </a:t>
            </a:r>
            <a:r>
              <a:rPr lang="en-US" dirty="0"/>
              <a:t>to have bus </a:t>
            </a:r>
            <a:r>
              <a:rPr lang="en-US" dirty="0" smtClean="0"/>
              <a:t>access</a:t>
            </a:r>
          </a:p>
          <a:p>
            <a:r>
              <a:rPr lang="en-US" dirty="0" smtClean="0"/>
              <a:t>Two </a:t>
            </a:r>
            <a:r>
              <a:rPr lang="en-US" dirty="0"/>
              <a:t>types </a:t>
            </a:r>
            <a:r>
              <a:rPr lang="en-US" dirty="0" smtClean="0"/>
              <a:t>of transactions: </a:t>
            </a:r>
          </a:p>
          <a:p>
            <a:pPr lvl="2"/>
            <a:r>
              <a:rPr lang="en-US" sz="2400" dirty="0" smtClean="0"/>
              <a:t>READ </a:t>
            </a:r>
            <a:r>
              <a:rPr lang="en-US" sz="2400" dirty="0"/>
              <a:t>(receive) </a:t>
            </a:r>
          </a:p>
          <a:p>
            <a:pPr lvl="2"/>
            <a:r>
              <a:rPr lang="en-US" sz="2400" dirty="0" smtClean="0"/>
              <a:t>WRITE </a:t>
            </a:r>
            <a:r>
              <a:rPr lang="en-US" sz="2400" dirty="0"/>
              <a:t>(transmit</a:t>
            </a:r>
            <a:r>
              <a:rPr lang="en-US" sz="2400" dirty="0" smtClean="0"/>
              <a:t>)</a:t>
            </a:r>
            <a:endParaRPr lang="en-US" sz="2400" dirty="0"/>
          </a:p>
        </p:txBody>
      </p:sp>
    </p:spTree>
    <p:extLst>
      <p:ext uri="{BB962C8B-B14F-4D97-AF65-F5344CB8AC3E}">
        <p14:creationId xmlns:p14="http://schemas.microsoft.com/office/powerpoint/2010/main" val="356220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timing schemes types and Synchronous</a:t>
            </a:r>
            <a:endParaRPr lang="en-US" dirty="0"/>
          </a:p>
        </p:txBody>
      </p:sp>
      <p:sp>
        <p:nvSpPr>
          <p:cNvPr id="3" name="Content Placeholder 2"/>
          <p:cNvSpPr>
            <a:spLocks noGrp="1"/>
          </p:cNvSpPr>
          <p:nvPr>
            <p:ph idx="1"/>
          </p:nvPr>
        </p:nvSpPr>
        <p:spPr>
          <a:xfrm>
            <a:off x="762000" y="905774"/>
            <a:ext cx="10883660" cy="5667554"/>
          </a:xfrm>
        </p:spPr>
        <p:txBody>
          <a:bodyPr>
            <a:normAutofit/>
          </a:bodyPr>
          <a:lstStyle/>
          <a:p>
            <a:pPr marL="0" indent="0">
              <a:lnSpc>
                <a:spcPct val="150000"/>
              </a:lnSpc>
              <a:buNone/>
            </a:pPr>
            <a:r>
              <a:rPr lang="en-US" dirty="0"/>
              <a:t>Buses </a:t>
            </a:r>
            <a:r>
              <a:rPr lang="en-US" dirty="0" smtClean="0"/>
              <a:t>timing schemes are of two types: </a:t>
            </a:r>
          </a:p>
          <a:p>
            <a:pPr lvl="2">
              <a:lnSpc>
                <a:spcPct val="150000"/>
              </a:lnSpc>
            </a:pPr>
            <a:r>
              <a:rPr lang="en-US" b="1" dirty="0" smtClean="0"/>
              <a:t>Synchronous</a:t>
            </a:r>
            <a:r>
              <a:rPr lang="en-US" dirty="0" smtClean="0"/>
              <a:t> bus timing schemes</a:t>
            </a:r>
          </a:p>
          <a:p>
            <a:pPr lvl="2">
              <a:lnSpc>
                <a:spcPct val="150000"/>
              </a:lnSpc>
            </a:pPr>
            <a:r>
              <a:rPr lang="en-US" b="1" dirty="0"/>
              <a:t>A</a:t>
            </a:r>
            <a:r>
              <a:rPr lang="en-US" b="1" dirty="0" smtClean="0"/>
              <a:t>synchronous </a:t>
            </a:r>
            <a:r>
              <a:rPr lang="en-US" dirty="0"/>
              <a:t>bus timing </a:t>
            </a:r>
            <a:r>
              <a:rPr lang="en-US" dirty="0" smtClean="0"/>
              <a:t>schemes</a:t>
            </a:r>
          </a:p>
          <a:p>
            <a:pPr>
              <a:lnSpc>
                <a:spcPct val="150000"/>
              </a:lnSpc>
            </a:pPr>
            <a:r>
              <a:rPr lang="en-US" dirty="0" smtClean="0"/>
              <a:t>Synchronous bus includes </a:t>
            </a:r>
            <a:r>
              <a:rPr lang="en-US" dirty="0"/>
              <a:t>a </a:t>
            </a:r>
            <a:r>
              <a:rPr lang="en-US" b="1" dirty="0"/>
              <a:t>clock signal</a:t>
            </a:r>
            <a:r>
              <a:rPr lang="en-US" b="1" i="1" dirty="0"/>
              <a:t> </a:t>
            </a:r>
            <a:r>
              <a:rPr lang="en-US" dirty="0"/>
              <a:t>among the other </a:t>
            </a:r>
            <a:r>
              <a:rPr lang="en-US" dirty="0" smtClean="0"/>
              <a:t>signals it </a:t>
            </a:r>
            <a:r>
              <a:rPr lang="en-US" dirty="0"/>
              <a:t>transmits, such as data, address and other control </a:t>
            </a:r>
            <a:r>
              <a:rPr lang="en-US" dirty="0" smtClean="0"/>
              <a:t>information</a:t>
            </a:r>
          </a:p>
          <a:p>
            <a:pPr>
              <a:lnSpc>
                <a:spcPct val="150000"/>
              </a:lnSpc>
            </a:pPr>
            <a:r>
              <a:rPr lang="en-US" dirty="0" smtClean="0"/>
              <a:t>Components </a:t>
            </a:r>
            <a:r>
              <a:rPr lang="en-US" dirty="0"/>
              <a:t>using a </a:t>
            </a:r>
            <a:r>
              <a:rPr lang="en-US" dirty="0" smtClean="0"/>
              <a:t>synchronous bus </a:t>
            </a:r>
            <a:r>
              <a:rPr lang="en-US" dirty="0"/>
              <a:t>all are run at the same clock rate as the bus and </a:t>
            </a:r>
            <a:r>
              <a:rPr lang="en-US" dirty="0" smtClean="0"/>
              <a:t>data is transmitted </a:t>
            </a:r>
            <a:r>
              <a:rPr lang="en-US" dirty="0"/>
              <a:t>either on the rising edge or falling edge of a clock </a:t>
            </a:r>
            <a:r>
              <a:rPr lang="en-US" dirty="0" smtClean="0"/>
              <a:t>cycle</a:t>
            </a:r>
            <a:endParaRPr lang="en-US" dirty="0"/>
          </a:p>
        </p:txBody>
      </p:sp>
    </p:spTree>
    <p:extLst>
      <p:ext uri="{BB962C8B-B14F-4D97-AF65-F5344CB8AC3E}">
        <p14:creationId xmlns:p14="http://schemas.microsoft.com/office/powerpoint/2010/main" val="331291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50" y="94979"/>
            <a:ext cx="10515600" cy="750409"/>
          </a:xfrm>
        </p:spPr>
        <p:txBody>
          <a:bodyPr/>
          <a:lstStyle/>
          <a:p>
            <a:r>
              <a:rPr lang="en-US" dirty="0" smtClean="0"/>
              <a:t>Buses</a:t>
            </a:r>
            <a:endParaRPr lang="en-US" dirty="0"/>
          </a:p>
        </p:txBody>
      </p:sp>
      <p:sp>
        <p:nvSpPr>
          <p:cNvPr id="3" name="Content Placeholder 2"/>
          <p:cNvSpPr>
            <a:spLocks noGrp="1"/>
          </p:cNvSpPr>
          <p:nvPr>
            <p:ph idx="1"/>
          </p:nvPr>
        </p:nvSpPr>
        <p:spPr>
          <a:xfrm>
            <a:off x="838200" y="845388"/>
            <a:ext cx="11057626" cy="6012611"/>
          </a:xfrm>
        </p:spPr>
        <p:txBody>
          <a:bodyPr>
            <a:normAutofit/>
          </a:bodyPr>
          <a:lstStyle/>
          <a:p>
            <a:pPr>
              <a:lnSpc>
                <a:spcPct val="160000"/>
              </a:lnSpc>
            </a:pPr>
            <a:r>
              <a:rPr lang="en-US" dirty="0"/>
              <a:t>M</a:t>
            </a:r>
            <a:r>
              <a:rPr lang="en-US" dirty="0" smtClean="0"/>
              <a:t>ajor components of the embedded board such as the master processor, I/O components, and memory are interconnected via </a:t>
            </a:r>
            <a:r>
              <a:rPr lang="en-US" b="1" dirty="0" smtClean="0"/>
              <a:t>buses</a:t>
            </a:r>
          </a:p>
          <a:p>
            <a:pPr>
              <a:lnSpc>
                <a:spcPct val="160000"/>
              </a:lnSpc>
            </a:pPr>
            <a:r>
              <a:rPr lang="en-US" b="1" dirty="0" smtClean="0"/>
              <a:t>Bus: </a:t>
            </a:r>
            <a:r>
              <a:rPr lang="en-US" dirty="0"/>
              <a:t>C</a:t>
            </a:r>
            <a:r>
              <a:rPr lang="en-US" dirty="0" smtClean="0"/>
              <a:t>ollection </a:t>
            </a:r>
            <a:r>
              <a:rPr lang="en-US" dirty="0"/>
              <a:t>of wires carrying various data signals, </a:t>
            </a:r>
            <a:r>
              <a:rPr lang="en-US" dirty="0" smtClean="0"/>
              <a:t>addresses, and </a:t>
            </a:r>
            <a:r>
              <a:rPr lang="en-US" dirty="0"/>
              <a:t>control signals </a:t>
            </a:r>
            <a:r>
              <a:rPr lang="en-US" dirty="0" smtClean="0"/>
              <a:t>between all the major components</a:t>
            </a:r>
          </a:p>
          <a:p>
            <a:pPr>
              <a:lnSpc>
                <a:spcPct val="160000"/>
              </a:lnSpc>
            </a:pPr>
            <a:r>
              <a:rPr lang="en-US" b="1" dirty="0" smtClean="0"/>
              <a:t>Control signals </a:t>
            </a:r>
            <a:r>
              <a:rPr lang="en-US" dirty="0" smtClean="0"/>
              <a:t>include</a:t>
            </a:r>
            <a:r>
              <a:rPr lang="en-US" b="1" dirty="0" smtClean="0"/>
              <a:t> </a:t>
            </a:r>
            <a:r>
              <a:rPr lang="en-US" dirty="0" smtClean="0"/>
              <a:t>clock signals, requests, acknowledgements, data type, etc.</a:t>
            </a:r>
          </a:p>
          <a:p>
            <a:pPr>
              <a:lnSpc>
                <a:spcPct val="160000"/>
              </a:lnSpc>
            </a:pPr>
            <a:r>
              <a:rPr lang="en-US" dirty="0" smtClean="0"/>
              <a:t>At </a:t>
            </a:r>
            <a:r>
              <a:rPr lang="en-US" dirty="0"/>
              <a:t>least one bus </a:t>
            </a:r>
            <a:r>
              <a:rPr lang="en-US" dirty="0" smtClean="0"/>
              <a:t>interconnects the </a:t>
            </a:r>
            <a:r>
              <a:rPr lang="en-US" dirty="0"/>
              <a:t>other major components in the </a:t>
            </a:r>
            <a:r>
              <a:rPr lang="en-US" dirty="0" smtClean="0"/>
              <a:t>system</a:t>
            </a:r>
          </a:p>
          <a:p>
            <a:pPr>
              <a:lnSpc>
                <a:spcPct val="160000"/>
              </a:lnSpc>
            </a:pPr>
            <a:r>
              <a:rPr lang="en-US" dirty="0"/>
              <a:t>E</a:t>
            </a:r>
            <a:r>
              <a:rPr lang="en-US" dirty="0" smtClean="0"/>
              <a:t>mbedded </a:t>
            </a:r>
            <a:r>
              <a:rPr lang="en-US" dirty="0"/>
              <a:t>boards with several buses connecting components that need to </a:t>
            </a:r>
            <a:r>
              <a:rPr lang="en-US" dirty="0" smtClean="0"/>
              <a:t>inter-communicate</a:t>
            </a:r>
            <a:endParaRPr lang="en-US" dirty="0"/>
          </a:p>
          <a:p>
            <a:pPr>
              <a:lnSpc>
                <a:spcPct val="160000"/>
              </a:lnSpc>
            </a:pPr>
            <a:endParaRPr lang="en-US" b="1" dirty="0"/>
          </a:p>
        </p:txBody>
      </p:sp>
    </p:spTree>
    <p:extLst>
      <p:ext uri="{BB962C8B-B14F-4D97-AF65-F5344CB8AC3E}">
        <p14:creationId xmlns:p14="http://schemas.microsoft.com/office/powerpoint/2010/main" val="2613772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timing schemes</a:t>
            </a:r>
            <a:endParaRPr lang="en-US" dirty="0"/>
          </a:p>
        </p:txBody>
      </p:sp>
      <p:sp>
        <p:nvSpPr>
          <p:cNvPr id="3" name="Content Placeholder 2"/>
          <p:cNvSpPr>
            <a:spLocks noGrp="1"/>
          </p:cNvSpPr>
          <p:nvPr>
            <p:ph idx="1"/>
          </p:nvPr>
        </p:nvSpPr>
        <p:spPr>
          <a:xfrm>
            <a:off x="761999" y="1131358"/>
            <a:ext cx="10857781" cy="5338453"/>
          </a:xfrm>
        </p:spPr>
        <p:txBody>
          <a:bodyPr>
            <a:normAutofit/>
          </a:bodyPr>
          <a:lstStyle/>
          <a:p>
            <a:r>
              <a:rPr lang="en-US" dirty="0"/>
              <a:t>An asynchronous </a:t>
            </a:r>
            <a:r>
              <a:rPr lang="en-US" dirty="0" smtClean="0"/>
              <a:t>bus </a:t>
            </a:r>
            <a:r>
              <a:rPr lang="en-US" dirty="0"/>
              <a:t>transmits no clock </a:t>
            </a:r>
            <a:r>
              <a:rPr lang="en-US" dirty="0" smtClean="0"/>
              <a:t>signal, but </a:t>
            </a:r>
            <a:r>
              <a:rPr lang="en-US" dirty="0"/>
              <a:t>transmits </a:t>
            </a:r>
            <a:r>
              <a:rPr lang="en-US" dirty="0" smtClean="0"/>
              <a:t>other </a:t>
            </a:r>
            <a:r>
              <a:rPr lang="en-US" dirty="0"/>
              <a:t>“handshaking” signals instead, such as request </a:t>
            </a:r>
            <a:r>
              <a:rPr lang="en-US" dirty="0" smtClean="0"/>
              <a:t>and acknowledgment signals</a:t>
            </a:r>
          </a:p>
          <a:p>
            <a:r>
              <a:rPr lang="en-US" dirty="0" smtClean="0"/>
              <a:t>While </a:t>
            </a:r>
            <a:r>
              <a:rPr lang="en-US" dirty="0"/>
              <a:t>the asynchronous scheme is more complex for devices </a:t>
            </a:r>
            <a:r>
              <a:rPr lang="en-US" dirty="0" smtClean="0"/>
              <a:t>having to </a:t>
            </a:r>
            <a:r>
              <a:rPr lang="en-US" dirty="0"/>
              <a:t>coordinate request commands, reply commands, and so on, an asynchronous bus has </a:t>
            </a:r>
            <a:r>
              <a:rPr lang="en-US" dirty="0" smtClean="0"/>
              <a:t>no problem </a:t>
            </a:r>
            <a:r>
              <a:rPr lang="en-US" dirty="0"/>
              <a:t>with the length of the bus or a larger number of components communicating over </a:t>
            </a:r>
            <a:r>
              <a:rPr lang="en-US" dirty="0" smtClean="0"/>
              <a:t>the bus</a:t>
            </a:r>
            <a:r>
              <a:rPr lang="en-US" dirty="0"/>
              <a:t>, because a clock is not the basis for synchronizing </a:t>
            </a:r>
            <a:r>
              <a:rPr lang="en-US" dirty="0" smtClean="0"/>
              <a:t>communication</a:t>
            </a:r>
          </a:p>
          <a:p>
            <a:r>
              <a:rPr lang="en-US" dirty="0" smtClean="0"/>
              <a:t>An </a:t>
            </a:r>
            <a:r>
              <a:rPr lang="en-US" dirty="0"/>
              <a:t>asynchronous </a:t>
            </a:r>
            <a:r>
              <a:rPr lang="en-US" dirty="0" smtClean="0"/>
              <a:t>bus </a:t>
            </a:r>
            <a:r>
              <a:rPr lang="en-US" dirty="0"/>
              <a:t>does need some other “synchronizer” to manage the exchange of information, </a:t>
            </a:r>
            <a:r>
              <a:rPr lang="en-US" dirty="0" smtClean="0"/>
              <a:t>and to </a:t>
            </a:r>
            <a:r>
              <a:rPr lang="en-US" dirty="0"/>
              <a:t>interlock the </a:t>
            </a:r>
            <a:r>
              <a:rPr lang="en-US" dirty="0" smtClean="0"/>
              <a:t>communication</a:t>
            </a:r>
            <a:endParaRPr lang="en-US" dirty="0"/>
          </a:p>
        </p:txBody>
      </p:sp>
    </p:spTree>
    <p:extLst>
      <p:ext uri="{BB962C8B-B14F-4D97-AF65-F5344CB8AC3E}">
        <p14:creationId xmlns:p14="http://schemas.microsoft.com/office/powerpoint/2010/main" val="309701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ransferring </a:t>
            </a:r>
            <a:r>
              <a:rPr lang="en-US" dirty="0"/>
              <a:t>mode </a:t>
            </a:r>
            <a:r>
              <a:rPr lang="en-US" dirty="0" smtClean="0"/>
              <a:t>schemes types</a:t>
            </a:r>
            <a:endParaRPr lang="en-US" dirty="0"/>
          </a:p>
        </p:txBody>
      </p:sp>
      <p:sp>
        <p:nvSpPr>
          <p:cNvPr id="3" name="Content Placeholder 2"/>
          <p:cNvSpPr>
            <a:spLocks noGrp="1"/>
          </p:cNvSpPr>
          <p:nvPr>
            <p:ph idx="1"/>
          </p:nvPr>
        </p:nvSpPr>
        <p:spPr>
          <a:xfrm>
            <a:off x="762000" y="905774"/>
            <a:ext cx="10515600" cy="5771071"/>
          </a:xfrm>
        </p:spPr>
        <p:txBody>
          <a:bodyPr>
            <a:noAutofit/>
          </a:bodyPr>
          <a:lstStyle/>
          <a:p>
            <a:pPr>
              <a:lnSpc>
                <a:spcPct val="100000"/>
              </a:lnSpc>
            </a:pPr>
            <a:r>
              <a:rPr lang="en-US" dirty="0"/>
              <a:t>The most common </a:t>
            </a:r>
            <a:r>
              <a:rPr lang="en-US" dirty="0" smtClean="0"/>
              <a:t>schemes</a:t>
            </a:r>
          </a:p>
          <a:p>
            <a:pPr lvl="2">
              <a:lnSpc>
                <a:spcPct val="100000"/>
              </a:lnSpc>
            </a:pPr>
            <a:r>
              <a:rPr lang="en-US" dirty="0" smtClean="0"/>
              <a:t>Single</a:t>
            </a:r>
          </a:p>
          <a:p>
            <a:pPr lvl="2">
              <a:lnSpc>
                <a:spcPct val="100000"/>
              </a:lnSpc>
            </a:pPr>
            <a:r>
              <a:rPr lang="en-US" dirty="0" smtClean="0"/>
              <a:t>Blocked </a:t>
            </a:r>
          </a:p>
          <a:p>
            <a:pPr>
              <a:lnSpc>
                <a:spcPct val="100000"/>
              </a:lnSpc>
            </a:pPr>
            <a:r>
              <a:rPr lang="en-US" b="1" dirty="0" smtClean="0"/>
              <a:t>Single:</a:t>
            </a:r>
            <a:r>
              <a:rPr lang="en-US" dirty="0" smtClean="0"/>
              <a:t> an </a:t>
            </a:r>
            <a:r>
              <a:rPr lang="en-US" dirty="0"/>
              <a:t>address </a:t>
            </a:r>
            <a:r>
              <a:rPr lang="en-US" dirty="0" smtClean="0"/>
              <a:t>transmission precedes </a:t>
            </a:r>
            <a:r>
              <a:rPr lang="en-US" dirty="0"/>
              <a:t>every word transmission of data, and blocked, where the address is transmitted </a:t>
            </a:r>
            <a:r>
              <a:rPr lang="en-US" dirty="0" smtClean="0"/>
              <a:t>only once </a:t>
            </a:r>
            <a:r>
              <a:rPr lang="en-US" dirty="0"/>
              <a:t>for multiple words of </a:t>
            </a:r>
            <a:r>
              <a:rPr lang="en-US" dirty="0" smtClean="0"/>
              <a:t>data</a:t>
            </a:r>
          </a:p>
          <a:p>
            <a:pPr>
              <a:lnSpc>
                <a:spcPct val="100000"/>
              </a:lnSpc>
            </a:pPr>
            <a:r>
              <a:rPr lang="en-US" b="1" dirty="0" smtClean="0"/>
              <a:t>Blocked:</a:t>
            </a:r>
            <a:r>
              <a:rPr lang="en-US" dirty="0" smtClean="0"/>
              <a:t> increase </a:t>
            </a:r>
            <a:r>
              <a:rPr lang="en-US" dirty="0"/>
              <a:t>the bandwidth </a:t>
            </a:r>
            <a:r>
              <a:rPr lang="en-US" dirty="0" smtClean="0"/>
              <a:t>of a </a:t>
            </a:r>
            <a:r>
              <a:rPr lang="en-US" dirty="0"/>
              <a:t>bus </a:t>
            </a:r>
            <a:r>
              <a:rPr lang="en-US" dirty="0" smtClean="0"/>
              <a:t>and </a:t>
            </a:r>
            <a:r>
              <a:rPr lang="en-US" dirty="0"/>
              <a:t>is </a:t>
            </a:r>
            <a:r>
              <a:rPr lang="en-US" dirty="0" smtClean="0"/>
              <a:t>sometimes referred </a:t>
            </a:r>
            <a:r>
              <a:rPr lang="en-US" dirty="0"/>
              <a:t>to as burst transfer </a:t>
            </a:r>
            <a:r>
              <a:rPr lang="en-US" dirty="0" smtClean="0"/>
              <a:t>scheme</a:t>
            </a:r>
          </a:p>
          <a:p>
            <a:pPr>
              <a:lnSpc>
                <a:spcPct val="100000"/>
              </a:lnSpc>
            </a:pPr>
            <a:r>
              <a:rPr lang="en-US" dirty="0" smtClean="0"/>
              <a:t>It </a:t>
            </a:r>
            <a:r>
              <a:rPr lang="en-US" dirty="0"/>
              <a:t>is commonly used in certain types of </a:t>
            </a:r>
            <a:r>
              <a:rPr lang="en-US" dirty="0" smtClean="0"/>
              <a:t>memory transactions</a:t>
            </a:r>
            <a:r>
              <a:rPr lang="en-US" dirty="0"/>
              <a:t>, such as cache </a:t>
            </a:r>
            <a:r>
              <a:rPr lang="en-US" dirty="0" smtClean="0"/>
              <a:t>transactions</a:t>
            </a:r>
          </a:p>
        </p:txBody>
      </p:sp>
    </p:spTree>
    <p:extLst>
      <p:ext uri="{BB962C8B-B14F-4D97-AF65-F5344CB8AC3E}">
        <p14:creationId xmlns:p14="http://schemas.microsoft.com/office/powerpoint/2010/main" val="3945433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nSpc>
                <a:spcPct val="170000"/>
              </a:lnSpc>
            </a:pPr>
            <a:r>
              <a:rPr lang="en-US" b="1" dirty="0" smtClean="0"/>
              <a:t>Drawback of a blocked scheme:</a:t>
            </a:r>
            <a:r>
              <a:rPr lang="en-US" dirty="0" smtClean="0"/>
              <a:t> negatively impact bus performance in that other devices may have to wait longer to access the bus</a:t>
            </a:r>
          </a:p>
          <a:p>
            <a:pPr>
              <a:lnSpc>
                <a:spcPct val="170000"/>
              </a:lnSpc>
            </a:pPr>
            <a:r>
              <a:rPr lang="en-US" b="1" dirty="0" smtClean="0"/>
              <a:t>Strengths of single transmission :</a:t>
            </a:r>
            <a:r>
              <a:rPr lang="en-US" dirty="0" smtClean="0"/>
              <a:t> not requiring slave devices to have buffers to store addresses and the multiple words of data associated with the address, as well as not having to handle any problems that could arise with multiple words of data either arriving out of order or not directly associated with an address</a:t>
            </a:r>
          </a:p>
          <a:p>
            <a:pPr marL="0" indent="0">
              <a:buNone/>
            </a:pPr>
            <a:endParaRPr lang="en-US" dirty="0"/>
          </a:p>
        </p:txBody>
      </p:sp>
    </p:spTree>
    <p:extLst>
      <p:ext uri="{BB962C8B-B14F-4D97-AF65-F5344CB8AC3E}">
        <p14:creationId xmlns:p14="http://schemas.microsoft.com/office/powerpoint/2010/main" val="326215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48" y="0"/>
            <a:ext cx="10515600" cy="913341"/>
          </a:xfrm>
        </p:spPr>
        <p:txBody>
          <a:bodyPr/>
          <a:lstStyle/>
          <a:p>
            <a:r>
              <a:rPr lang="en-US" dirty="0" smtClean="0"/>
              <a:t>Non-Expandable Bus: I2C Bus Example</a:t>
            </a:r>
            <a:endParaRPr lang="en-US" dirty="0"/>
          </a:p>
        </p:txBody>
      </p:sp>
      <p:sp>
        <p:nvSpPr>
          <p:cNvPr id="3" name="Content Placeholder 2"/>
          <p:cNvSpPr>
            <a:spLocks noGrp="1"/>
          </p:cNvSpPr>
          <p:nvPr>
            <p:ph idx="1"/>
          </p:nvPr>
        </p:nvSpPr>
        <p:spPr>
          <a:xfrm>
            <a:off x="762000" y="905774"/>
            <a:ext cx="10515600" cy="5460520"/>
          </a:xfrm>
        </p:spPr>
        <p:txBody>
          <a:bodyPr>
            <a:normAutofit/>
          </a:bodyPr>
          <a:lstStyle/>
          <a:p>
            <a:r>
              <a:rPr lang="en-US" dirty="0"/>
              <a:t>The I2C (Inter IC) bus interconnects processors that have incorporated an I2C on-chip </a:t>
            </a:r>
            <a:r>
              <a:rPr lang="en-US" dirty="0" smtClean="0"/>
              <a:t>interface, allowing </a:t>
            </a:r>
            <a:r>
              <a:rPr lang="en-US" dirty="0"/>
              <a:t>direct communication between these processors over the </a:t>
            </a:r>
            <a:r>
              <a:rPr lang="en-US" dirty="0" smtClean="0"/>
              <a:t>bus</a:t>
            </a:r>
          </a:p>
          <a:p>
            <a:r>
              <a:rPr lang="en-US" dirty="0" smtClean="0"/>
              <a:t>A master/slave relationship </a:t>
            </a:r>
            <a:r>
              <a:rPr lang="en-US" dirty="0"/>
              <a:t>between these processors exists at all times, with the master acting as a </a:t>
            </a:r>
            <a:r>
              <a:rPr lang="en-US" dirty="0" smtClean="0"/>
              <a:t>master transmitter </a:t>
            </a:r>
            <a:r>
              <a:rPr lang="en-US" dirty="0"/>
              <a:t>or master receiver</a:t>
            </a:r>
            <a:r>
              <a:rPr lang="en-US" dirty="0" smtClean="0"/>
              <a:t>.</a:t>
            </a:r>
          </a:p>
          <a:p>
            <a:r>
              <a:rPr lang="en-US" dirty="0"/>
              <a:t>T</a:t>
            </a:r>
            <a:r>
              <a:rPr lang="en-US" dirty="0" smtClean="0"/>
              <a:t>he </a:t>
            </a:r>
            <a:r>
              <a:rPr lang="en-US" dirty="0"/>
              <a:t>I2C bus is a two-wire bus </a:t>
            </a:r>
            <a:r>
              <a:rPr lang="en-US" dirty="0" smtClean="0"/>
              <a:t>with one </a:t>
            </a:r>
            <a:r>
              <a:rPr lang="en-US" dirty="0"/>
              <a:t>serial data line (SDA) and one serial clock line (SCL</a:t>
            </a:r>
            <a:r>
              <a:rPr lang="en-US" dirty="0" smtClean="0"/>
              <a:t>)</a:t>
            </a:r>
          </a:p>
          <a:p>
            <a:r>
              <a:rPr lang="en-US" dirty="0" smtClean="0"/>
              <a:t>The </a:t>
            </a:r>
            <a:r>
              <a:rPr lang="en-US" dirty="0"/>
              <a:t>processors connected via </a:t>
            </a:r>
            <a:r>
              <a:rPr lang="en-US" dirty="0" smtClean="0"/>
              <a:t>I2C are </a:t>
            </a:r>
            <a:r>
              <a:rPr lang="en-US" dirty="0"/>
              <a:t>each addressable by a unique address that is part of the data stream transmitted </a:t>
            </a:r>
            <a:r>
              <a:rPr lang="en-US" dirty="0" smtClean="0"/>
              <a:t>between devices</a:t>
            </a:r>
            <a:endParaRPr lang="en-US" dirty="0"/>
          </a:p>
          <a:p>
            <a:r>
              <a:rPr lang="en-US" dirty="0"/>
              <a:t>The I2C master initiates data transfer and generates the clock signals to permit the </a:t>
            </a:r>
            <a:r>
              <a:rPr lang="en-US" dirty="0" smtClean="0"/>
              <a:t>transfer</a:t>
            </a:r>
            <a:endParaRPr lang="en-US" dirty="0"/>
          </a:p>
          <a:p>
            <a:r>
              <a:rPr lang="en-US" dirty="0"/>
              <a:t>Basically, the SCL just cycles between HIGH and LOW</a:t>
            </a:r>
            <a:endParaRPr lang="en-US" dirty="0"/>
          </a:p>
        </p:txBody>
      </p:sp>
    </p:spTree>
    <p:extLst>
      <p:ext uri="{BB962C8B-B14F-4D97-AF65-F5344CB8AC3E}">
        <p14:creationId xmlns:p14="http://schemas.microsoft.com/office/powerpoint/2010/main" val="187125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35" y="0"/>
            <a:ext cx="10515600" cy="713756"/>
          </a:xfrm>
        </p:spPr>
        <p:txBody>
          <a:bodyPr/>
          <a:lstStyle/>
          <a:p>
            <a:r>
              <a:rPr lang="en-US" dirty="0" smtClean="0"/>
              <a:t>Cont’d</a:t>
            </a:r>
            <a:endParaRPr lang="en-US" dirty="0"/>
          </a:p>
        </p:txBody>
      </p:sp>
      <p:sp>
        <p:nvSpPr>
          <p:cNvPr id="3" name="Content Placeholder 2"/>
          <p:cNvSpPr>
            <a:spLocks noGrp="1"/>
          </p:cNvSpPr>
          <p:nvPr>
            <p:ph idx="1"/>
          </p:nvPr>
        </p:nvSpPr>
        <p:spPr>
          <a:xfrm>
            <a:off x="762000" y="713756"/>
            <a:ext cx="10515600" cy="5850946"/>
          </a:xfrm>
        </p:spPr>
        <p:txBody>
          <a:bodyPr>
            <a:normAutofit/>
          </a:bodyPr>
          <a:lstStyle/>
          <a:p>
            <a:r>
              <a:rPr lang="en-US" dirty="0"/>
              <a:t>The master then uses the SDA line (as SCL is cycling) to transmit data to a </a:t>
            </a:r>
            <a:r>
              <a:rPr lang="en-US" dirty="0" smtClean="0"/>
              <a:t>slave</a:t>
            </a:r>
          </a:p>
          <a:p>
            <a:r>
              <a:rPr lang="en-US" dirty="0" smtClean="0"/>
              <a:t>A session is </a:t>
            </a:r>
            <a:r>
              <a:rPr lang="en-US" dirty="0"/>
              <a:t>started </a:t>
            </a:r>
            <a:r>
              <a:rPr lang="en-US" dirty="0" smtClean="0"/>
              <a:t>with a </a:t>
            </a:r>
            <a:r>
              <a:rPr lang="en-US" dirty="0"/>
              <a:t>“START” is initiated when </a:t>
            </a:r>
            <a:r>
              <a:rPr lang="en-US" dirty="0" smtClean="0"/>
              <a:t>the master </a:t>
            </a:r>
            <a:r>
              <a:rPr lang="en-US" dirty="0"/>
              <a:t>pulls the SDA port (pin) LOW while the SCL signal is HIGH, whereas a “STOP” </a:t>
            </a:r>
            <a:r>
              <a:rPr lang="en-US" dirty="0" smtClean="0"/>
              <a:t>condition is </a:t>
            </a:r>
            <a:r>
              <a:rPr lang="en-US" dirty="0"/>
              <a:t>initiated when the master pulls the SDA port HIGH when SCL is </a:t>
            </a:r>
            <a:r>
              <a:rPr lang="en-US" dirty="0" smtClean="0"/>
              <a:t>HIGH</a:t>
            </a:r>
            <a:endParaRPr lang="en-US" dirty="0"/>
          </a:p>
          <a:p>
            <a:r>
              <a:rPr lang="en-US" dirty="0"/>
              <a:t>With regard to the transmission of data, the I2C bus is a serial, 8-bit </a:t>
            </a:r>
            <a:r>
              <a:rPr lang="en-US" dirty="0" smtClean="0"/>
              <a:t>bus</a:t>
            </a:r>
          </a:p>
          <a:p>
            <a:r>
              <a:rPr lang="en-US" dirty="0" smtClean="0"/>
              <a:t>This </a:t>
            </a:r>
            <a:r>
              <a:rPr lang="en-US" dirty="0"/>
              <a:t>means </a:t>
            </a:r>
            <a:r>
              <a:rPr lang="en-US" dirty="0" smtClean="0"/>
              <a:t>that, while </a:t>
            </a:r>
            <a:r>
              <a:rPr lang="en-US" dirty="0"/>
              <a:t>there is no limit on the number of bytes that can be transmitted in a session, </a:t>
            </a:r>
            <a:r>
              <a:rPr lang="en-US" dirty="0" smtClean="0"/>
              <a:t>only one </a:t>
            </a:r>
            <a:r>
              <a:rPr lang="en-US" dirty="0"/>
              <a:t>byte (8 bits) of data will be moved at any one time, 1 bit at a time (</a:t>
            </a:r>
            <a:r>
              <a:rPr lang="en-US" dirty="0" smtClean="0"/>
              <a:t>serially)</a:t>
            </a:r>
          </a:p>
        </p:txBody>
      </p:sp>
    </p:spTree>
    <p:extLst>
      <p:ext uri="{BB962C8B-B14F-4D97-AF65-F5344CB8AC3E}">
        <p14:creationId xmlns:p14="http://schemas.microsoft.com/office/powerpoint/2010/main" val="285525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This translates </a:t>
            </a:r>
            <a:r>
              <a:rPr lang="en-US" dirty="0"/>
              <a:t>into using the SDA and SCL signals is that a data bit is “read” whenever the </a:t>
            </a:r>
            <a:r>
              <a:rPr lang="en-US" dirty="0" smtClean="0"/>
              <a:t>SCL signal </a:t>
            </a:r>
            <a:r>
              <a:rPr lang="en-US" dirty="0"/>
              <a:t>moves from HIGH to LOW, edge to </a:t>
            </a:r>
            <a:r>
              <a:rPr lang="en-US" dirty="0" smtClean="0"/>
              <a:t>edge</a:t>
            </a:r>
          </a:p>
          <a:p>
            <a:r>
              <a:rPr lang="en-US" dirty="0" smtClean="0"/>
              <a:t>If </a:t>
            </a:r>
            <a:r>
              <a:rPr lang="en-US" dirty="0"/>
              <a:t>the SDA signal is HIGH at the point of </a:t>
            </a:r>
            <a:r>
              <a:rPr lang="en-US" dirty="0" smtClean="0"/>
              <a:t>an edge</a:t>
            </a:r>
            <a:r>
              <a:rPr lang="en-US" dirty="0"/>
              <a:t>, then the data bit is read as a “1</a:t>
            </a:r>
            <a:r>
              <a:rPr lang="en-US" dirty="0" smtClean="0"/>
              <a:t>”</a:t>
            </a:r>
          </a:p>
          <a:p>
            <a:r>
              <a:rPr lang="en-US" dirty="0" smtClean="0"/>
              <a:t>If </a:t>
            </a:r>
            <a:r>
              <a:rPr lang="en-US" dirty="0"/>
              <a:t>the SDA </a:t>
            </a:r>
            <a:r>
              <a:rPr lang="en-US" dirty="0" smtClean="0"/>
              <a:t>signal </a:t>
            </a:r>
            <a:r>
              <a:rPr lang="en-US" dirty="0"/>
              <a:t>is LOW, the data bit read is a “0</a:t>
            </a:r>
            <a:r>
              <a:rPr lang="en-US" dirty="0" smtClean="0"/>
              <a:t>”</a:t>
            </a:r>
          </a:p>
          <a:p>
            <a:endParaRPr lang="en-US" dirty="0"/>
          </a:p>
        </p:txBody>
      </p:sp>
      <p:pic>
        <p:nvPicPr>
          <p:cNvPr id="5" name="Picture 4"/>
          <p:cNvPicPr>
            <a:picLocks noChangeAspect="1"/>
          </p:cNvPicPr>
          <p:nvPr/>
        </p:nvPicPr>
        <p:blipFill rotWithShape="1">
          <a:blip r:embed="rId2"/>
          <a:srcRect b="67754"/>
          <a:stretch/>
        </p:blipFill>
        <p:spPr>
          <a:xfrm>
            <a:off x="1482975" y="4237282"/>
            <a:ext cx="9726382" cy="1637307"/>
          </a:xfrm>
          <a:prstGeom prst="rect">
            <a:avLst/>
          </a:prstGeom>
        </p:spPr>
      </p:pic>
    </p:spTree>
    <p:extLst>
      <p:ext uri="{BB962C8B-B14F-4D97-AF65-F5344CB8AC3E}">
        <p14:creationId xmlns:p14="http://schemas.microsoft.com/office/powerpoint/2010/main" val="172392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651978" y="1843641"/>
            <a:ext cx="8735644" cy="3439005"/>
          </a:xfrm>
          <a:prstGeom prst="rect">
            <a:avLst/>
          </a:prstGeom>
        </p:spPr>
      </p:pic>
    </p:spTree>
    <p:extLst>
      <p:ext uri="{BB962C8B-B14F-4D97-AF65-F5344CB8AC3E}">
        <p14:creationId xmlns:p14="http://schemas.microsoft.com/office/powerpoint/2010/main" val="23047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568567" y="1570715"/>
            <a:ext cx="9040487" cy="3829584"/>
          </a:xfrm>
          <a:prstGeom prst="rect">
            <a:avLst/>
          </a:prstGeom>
        </p:spPr>
      </p:pic>
    </p:spTree>
    <p:extLst>
      <p:ext uri="{BB962C8B-B14F-4D97-AF65-F5344CB8AC3E}">
        <p14:creationId xmlns:p14="http://schemas.microsoft.com/office/powerpoint/2010/main" val="3602353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275688" y="1681694"/>
            <a:ext cx="9488224" cy="3762900"/>
          </a:xfrm>
          <a:prstGeom prst="rect">
            <a:avLst/>
          </a:prstGeom>
        </p:spPr>
      </p:pic>
    </p:spTree>
    <p:extLst>
      <p:ext uri="{BB962C8B-B14F-4D97-AF65-F5344CB8AC3E}">
        <p14:creationId xmlns:p14="http://schemas.microsoft.com/office/powerpoint/2010/main" val="73154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7" y="119592"/>
            <a:ext cx="11618024" cy="913341"/>
          </a:xfrm>
        </p:spPr>
        <p:txBody>
          <a:bodyPr>
            <a:normAutofit fontScale="90000"/>
          </a:bodyPr>
          <a:lstStyle/>
          <a:p>
            <a:r>
              <a:rPr lang="en-US" dirty="0"/>
              <a:t>PCI (Peripheral Component Interconnect) Bus Example: Expandable</a:t>
            </a:r>
            <a:endParaRPr lang="en-US" dirty="0"/>
          </a:p>
        </p:txBody>
      </p:sp>
      <p:sp>
        <p:nvSpPr>
          <p:cNvPr id="3" name="Content Placeholder 2"/>
          <p:cNvSpPr>
            <a:spLocks noGrp="1"/>
          </p:cNvSpPr>
          <p:nvPr>
            <p:ph idx="1"/>
          </p:nvPr>
        </p:nvSpPr>
        <p:spPr>
          <a:xfrm>
            <a:off x="753374" y="1321139"/>
            <a:ext cx="10515600" cy="5398838"/>
          </a:xfrm>
        </p:spPr>
        <p:txBody>
          <a:bodyPr>
            <a:normAutofit/>
          </a:bodyPr>
          <a:lstStyle/>
          <a:p>
            <a:r>
              <a:rPr lang="en-US" dirty="0"/>
              <a:t>PCI is a synchronous bus, meaning that it synchronizes communication using a </a:t>
            </a:r>
            <a:r>
              <a:rPr lang="en-US" dirty="0" smtClean="0"/>
              <a:t>clock</a:t>
            </a:r>
            <a:endParaRPr lang="en-US" dirty="0"/>
          </a:p>
          <a:p>
            <a:r>
              <a:rPr lang="en-US" dirty="0"/>
              <a:t>The latest standard defines a PCI bus design with at least a 33 MHz clock (up to 66 </a:t>
            </a:r>
            <a:r>
              <a:rPr lang="en-US" dirty="0" smtClean="0"/>
              <a:t>MHz) and </a:t>
            </a:r>
            <a:r>
              <a:rPr lang="en-US" dirty="0"/>
              <a:t>a bus width of at least 32 bits (up to 64 bits), giving a possible minimum throughput </a:t>
            </a:r>
            <a:r>
              <a:rPr lang="en-US" dirty="0" smtClean="0"/>
              <a:t>of approximately </a:t>
            </a:r>
            <a:r>
              <a:rPr lang="en-US" dirty="0"/>
              <a:t>132 Mbytes/sec ((33 MHz * 32 bits) / 8)—and up to 528 Mbytes/sec </a:t>
            </a:r>
            <a:r>
              <a:rPr lang="en-US" dirty="0" smtClean="0"/>
              <a:t>maximum with </a:t>
            </a:r>
            <a:r>
              <a:rPr lang="en-US" dirty="0"/>
              <a:t>64-bit transfers given a 66-MHz </a:t>
            </a:r>
            <a:r>
              <a:rPr lang="en-US" dirty="0" smtClean="0"/>
              <a:t>clock</a:t>
            </a:r>
          </a:p>
          <a:p>
            <a:r>
              <a:rPr lang="en-US" dirty="0" smtClean="0"/>
              <a:t>PCI </a:t>
            </a:r>
            <a:r>
              <a:rPr lang="en-US" dirty="0"/>
              <a:t>runs at either of these clock </a:t>
            </a:r>
            <a:r>
              <a:rPr lang="en-US" dirty="0" smtClean="0"/>
              <a:t>speeds, regardless </a:t>
            </a:r>
            <a:r>
              <a:rPr lang="en-US" dirty="0"/>
              <a:t>of the clock speeds at which the components attached to it are running</a:t>
            </a:r>
            <a:endParaRPr lang="en-US" dirty="0"/>
          </a:p>
        </p:txBody>
      </p:sp>
    </p:spTree>
    <p:extLst>
      <p:ext uri="{BB962C8B-B14F-4D97-AF65-F5344CB8AC3E}">
        <p14:creationId xmlns:p14="http://schemas.microsoft.com/office/powerpoint/2010/main" val="191548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a:t>
            </a:r>
            <a:endParaRPr lang="en-US" dirty="0"/>
          </a:p>
        </p:txBody>
      </p:sp>
      <p:sp>
        <p:nvSpPr>
          <p:cNvPr id="3" name="Content Placeholder 2"/>
          <p:cNvSpPr>
            <a:spLocks noGrp="1"/>
          </p:cNvSpPr>
          <p:nvPr>
            <p:ph idx="1"/>
          </p:nvPr>
        </p:nvSpPr>
        <p:spPr/>
        <p:txBody>
          <a:bodyPr/>
          <a:lstStyle/>
          <a:p>
            <a:r>
              <a:rPr lang="en-US" b="1" i="1" dirty="0" smtClean="0"/>
              <a:t>Bridges </a:t>
            </a:r>
            <a:r>
              <a:rPr lang="en-US" dirty="0" smtClean="0"/>
              <a:t>on the board connect the various buses and carry information from one bus to another</a:t>
            </a:r>
            <a:endParaRPr lang="en-US" b="1" dirty="0" smtClean="0"/>
          </a:p>
          <a:p>
            <a:r>
              <a:rPr lang="en-US" dirty="0" smtClean="0"/>
              <a:t>A </a:t>
            </a:r>
            <a:r>
              <a:rPr lang="en-US" dirty="0"/>
              <a:t>bridge can </a:t>
            </a:r>
            <a:r>
              <a:rPr lang="en-US" dirty="0" smtClean="0"/>
              <a:t>automatically provide </a:t>
            </a:r>
            <a:r>
              <a:rPr lang="en-US" dirty="0"/>
              <a:t>a transparent mapping of address information when data is transferred from one </a:t>
            </a:r>
            <a:r>
              <a:rPr lang="en-US" dirty="0" smtClean="0"/>
              <a:t>bus to another</a:t>
            </a:r>
          </a:p>
          <a:p>
            <a:r>
              <a:rPr lang="en-US" dirty="0"/>
              <a:t>For </a:t>
            </a:r>
            <a:r>
              <a:rPr lang="en-US" dirty="0" smtClean="0"/>
              <a:t>example, </a:t>
            </a:r>
            <a:r>
              <a:rPr lang="en-US" dirty="0"/>
              <a:t>if the byte ordering differs, the bridge can handle </a:t>
            </a:r>
            <a:r>
              <a:rPr lang="en-US" dirty="0" smtClean="0"/>
              <a:t>the byte swapping</a:t>
            </a:r>
          </a:p>
          <a:p>
            <a:pPr marL="0" indent="0">
              <a:buNone/>
            </a:pPr>
            <a:r>
              <a:rPr lang="en-US" dirty="0"/>
              <a:t> </a:t>
            </a:r>
            <a:endParaRPr lang="en-US" dirty="0" smtClean="0"/>
          </a:p>
        </p:txBody>
      </p:sp>
      <p:pic>
        <p:nvPicPr>
          <p:cNvPr id="4" name="Picture 3"/>
          <p:cNvPicPr>
            <a:picLocks noChangeAspect="1"/>
          </p:cNvPicPr>
          <p:nvPr/>
        </p:nvPicPr>
        <p:blipFill>
          <a:blip r:embed="rId2"/>
          <a:stretch>
            <a:fillRect/>
          </a:stretch>
        </p:blipFill>
        <p:spPr>
          <a:xfrm>
            <a:off x="3183126" y="3668175"/>
            <a:ext cx="4877481" cy="2972215"/>
          </a:xfrm>
          <a:prstGeom prst="rect">
            <a:avLst/>
          </a:prstGeom>
        </p:spPr>
      </p:pic>
    </p:spTree>
    <p:extLst>
      <p:ext uri="{BB962C8B-B14F-4D97-AF65-F5344CB8AC3E}">
        <p14:creationId xmlns:p14="http://schemas.microsoft.com/office/powerpoint/2010/main" val="4076835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b="1" dirty="0" smtClean="0"/>
              <a:t>PCI </a:t>
            </a:r>
            <a:r>
              <a:rPr lang="en-US" b="1" dirty="0"/>
              <a:t>bus has two connection interfaces:</a:t>
            </a:r>
            <a:r>
              <a:rPr lang="en-US" dirty="0"/>
              <a:t> </a:t>
            </a:r>
            <a:endParaRPr lang="en-US" dirty="0" smtClean="0"/>
          </a:p>
          <a:p>
            <a:pPr lvl="1"/>
            <a:r>
              <a:rPr lang="en-US" dirty="0" smtClean="0"/>
              <a:t>an </a:t>
            </a:r>
            <a:r>
              <a:rPr lang="en-US" dirty="0"/>
              <a:t>internal PCI </a:t>
            </a:r>
            <a:r>
              <a:rPr lang="en-US" dirty="0" smtClean="0"/>
              <a:t>interface that </a:t>
            </a:r>
            <a:r>
              <a:rPr lang="en-US" dirty="0"/>
              <a:t>connects it to the main board (to bridges, processors, etc.) via EIDE channels, </a:t>
            </a:r>
          </a:p>
          <a:p>
            <a:pPr lvl="1"/>
            <a:r>
              <a:rPr lang="en-US" dirty="0"/>
              <a:t>the expansion PCI interface, which consists of the slots into which PCI adaptor cards (</a:t>
            </a:r>
            <a:r>
              <a:rPr lang="en-US" dirty="0" smtClean="0"/>
              <a:t>audio, video</a:t>
            </a:r>
            <a:r>
              <a:rPr lang="en-US" dirty="0"/>
              <a:t>, etc.) </a:t>
            </a:r>
            <a:r>
              <a:rPr lang="en-US" dirty="0" smtClean="0"/>
              <a:t>plug</a:t>
            </a:r>
          </a:p>
          <a:p>
            <a:r>
              <a:rPr lang="en-US" dirty="0" smtClean="0"/>
              <a:t>The </a:t>
            </a:r>
            <a:r>
              <a:rPr lang="en-US" dirty="0"/>
              <a:t>expansion interface is what makes PCI an expandable </a:t>
            </a:r>
            <a:r>
              <a:rPr lang="en-US" dirty="0" smtClean="0"/>
              <a:t>bus</a:t>
            </a:r>
          </a:p>
          <a:p>
            <a:r>
              <a:rPr lang="en-US" dirty="0"/>
              <a:t>I</a:t>
            </a:r>
            <a:r>
              <a:rPr lang="en-US" dirty="0" smtClean="0"/>
              <a:t>t allows for </a:t>
            </a:r>
            <a:r>
              <a:rPr lang="en-US" dirty="0"/>
              <a:t>hardware to be plugged into the bus, and for the entire system to automatically adjust </a:t>
            </a:r>
            <a:r>
              <a:rPr lang="en-US" dirty="0" smtClean="0"/>
              <a:t>and operate correctly</a:t>
            </a:r>
            <a:endParaRPr lang="en-US" dirty="0"/>
          </a:p>
        </p:txBody>
      </p:sp>
    </p:spTree>
    <p:extLst>
      <p:ext uri="{BB962C8B-B14F-4D97-AF65-F5344CB8AC3E}">
        <p14:creationId xmlns:p14="http://schemas.microsoft.com/office/powerpoint/2010/main" val="111328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451925" y="1600720"/>
            <a:ext cx="9135750" cy="3924848"/>
          </a:xfrm>
          <a:prstGeom prst="rect">
            <a:avLst/>
          </a:prstGeom>
        </p:spPr>
      </p:pic>
    </p:spTree>
    <p:extLst>
      <p:ext uri="{BB962C8B-B14F-4D97-AF65-F5344CB8AC3E}">
        <p14:creationId xmlns:p14="http://schemas.microsoft.com/office/powerpoint/2010/main" val="3840328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897148"/>
            <a:ext cx="10515600" cy="5771072"/>
          </a:xfrm>
        </p:spPr>
        <p:txBody>
          <a:bodyPr>
            <a:normAutofit/>
          </a:bodyPr>
          <a:lstStyle/>
          <a:p>
            <a:r>
              <a:rPr lang="en-US" dirty="0"/>
              <a:t>Under the 32-bit implementation, the PCI bus is made up of 49 lines carrying </a:t>
            </a:r>
            <a:r>
              <a:rPr lang="en-US" dirty="0" smtClean="0"/>
              <a:t>multiplexed data </a:t>
            </a:r>
            <a:r>
              <a:rPr lang="en-US" dirty="0"/>
              <a:t>and address signals (32 pins), as well as other control signals implemented via </a:t>
            </a:r>
            <a:r>
              <a:rPr lang="en-US" dirty="0" smtClean="0"/>
              <a:t>the remaining </a:t>
            </a:r>
            <a:r>
              <a:rPr lang="en-US" dirty="0"/>
              <a:t>17 </a:t>
            </a:r>
            <a:r>
              <a:rPr lang="en-US" dirty="0" smtClean="0"/>
              <a:t>pins</a:t>
            </a:r>
            <a:endParaRPr lang="en-US" dirty="0"/>
          </a:p>
          <a:p>
            <a:r>
              <a:rPr lang="en-US" dirty="0"/>
              <a:t>Because the PCI bus allows for multiple bus masters (</a:t>
            </a:r>
            <a:r>
              <a:rPr lang="en-US" i="1" dirty="0"/>
              <a:t>initiators </a:t>
            </a:r>
            <a:r>
              <a:rPr lang="en-US" dirty="0"/>
              <a:t>of a bus transaction), it </a:t>
            </a:r>
            <a:r>
              <a:rPr lang="en-US" dirty="0" smtClean="0"/>
              <a:t>implements a </a:t>
            </a:r>
            <a:r>
              <a:rPr lang="en-US" b="1" i="1" dirty="0"/>
              <a:t>dynamic centralized, parallel </a:t>
            </a:r>
            <a:r>
              <a:rPr lang="en-US" dirty="0"/>
              <a:t>arbitration </a:t>
            </a:r>
            <a:r>
              <a:rPr lang="en-US" dirty="0" smtClean="0"/>
              <a:t>scheme</a:t>
            </a:r>
          </a:p>
          <a:p>
            <a:r>
              <a:rPr lang="en-US" dirty="0" smtClean="0"/>
              <a:t>PCI’s arbitration scheme </a:t>
            </a:r>
            <a:r>
              <a:rPr lang="en-US" dirty="0"/>
              <a:t>basically uses the REQ# and GNT# signals to facilitate communication </a:t>
            </a:r>
            <a:r>
              <a:rPr lang="en-US" dirty="0" smtClean="0"/>
              <a:t>between initiators </a:t>
            </a:r>
            <a:r>
              <a:rPr lang="en-US" dirty="0"/>
              <a:t>and bus </a:t>
            </a:r>
            <a:r>
              <a:rPr lang="en-US" dirty="0" smtClean="0"/>
              <a:t>arbitrators</a:t>
            </a:r>
          </a:p>
          <a:p>
            <a:r>
              <a:rPr lang="en-US" dirty="0" smtClean="0"/>
              <a:t>Every </a:t>
            </a:r>
            <a:r>
              <a:rPr lang="en-US" dirty="0"/>
              <a:t>master has its own REQ# and GNT# pin, allowing </a:t>
            </a:r>
            <a:r>
              <a:rPr lang="en-US" dirty="0" smtClean="0"/>
              <a:t>the arbitrator </a:t>
            </a:r>
            <a:r>
              <a:rPr lang="en-US" dirty="0"/>
              <a:t>to implement a fair arbitration scheme, as well as determining the next target to </a:t>
            </a:r>
            <a:r>
              <a:rPr lang="en-US" dirty="0" smtClean="0"/>
              <a:t>be granted </a:t>
            </a:r>
            <a:r>
              <a:rPr lang="en-US" dirty="0"/>
              <a:t>the bus while the current initiator is transmitting </a:t>
            </a:r>
            <a:r>
              <a:rPr lang="en-US" dirty="0" smtClean="0"/>
              <a:t>data</a:t>
            </a:r>
            <a:endParaRPr lang="en-US" dirty="0"/>
          </a:p>
        </p:txBody>
      </p:sp>
    </p:spTree>
    <p:extLst>
      <p:ext uri="{BB962C8B-B14F-4D97-AF65-F5344CB8AC3E}">
        <p14:creationId xmlns:p14="http://schemas.microsoft.com/office/powerpoint/2010/main" val="2067057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323849" y="1519746"/>
            <a:ext cx="5391902" cy="4086795"/>
          </a:xfrm>
          <a:prstGeom prst="rect">
            <a:avLst/>
          </a:prstGeom>
        </p:spPr>
      </p:pic>
    </p:spTree>
    <p:extLst>
      <p:ext uri="{BB962C8B-B14F-4D97-AF65-F5344CB8AC3E}">
        <p14:creationId xmlns:p14="http://schemas.microsoft.com/office/powerpoint/2010/main" val="325212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01" y="0"/>
            <a:ext cx="10515600" cy="913341"/>
          </a:xfrm>
        </p:spPr>
        <p:txBody>
          <a:bodyPr/>
          <a:lstStyle/>
          <a:p>
            <a:r>
              <a:rPr lang="en-US" dirty="0" smtClean="0"/>
              <a:t>PCI Transaction steps</a:t>
            </a:r>
            <a:endParaRPr lang="en-US" dirty="0"/>
          </a:p>
        </p:txBody>
      </p:sp>
      <p:sp>
        <p:nvSpPr>
          <p:cNvPr id="3" name="Content Placeholder 2"/>
          <p:cNvSpPr>
            <a:spLocks noGrp="1"/>
          </p:cNvSpPr>
          <p:nvPr>
            <p:ph idx="1"/>
          </p:nvPr>
        </p:nvSpPr>
        <p:spPr>
          <a:xfrm>
            <a:off x="762000" y="914400"/>
            <a:ext cx="10515600" cy="5633049"/>
          </a:xfrm>
        </p:spPr>
        <p:txBody>
          <a:bodyPr>
            <a:normAutofit fontScale="92500"/>
          </a:bodyPr>
          <a:lstStyle/>
          <a:p>
            <a:pPr marL="0" indent="0">
              <a:buNone/>
            </a:pPr>
            <a:r>
              <a:rPr lang="en-US" dirty="0" smtClean="0"/>
              <a:t>1. An </a:t>
            </a:r>
            <a:r>
              <a:rPr lang="en-US" dirty="0"/>
              <a:t>initiator makes a bus request by asserting a REQ# signal to the central </a:t>
            </a:r>
            <a:r>
              <a:rPr lang="en-US" dirty="0" smtClean="0"/>
              <a:t>arbitrator</a:t>
            </a:r>
            <a:endParaRPr lang="en-US" dirty="0"/>
          </a:p>
          <a:p>
            <a:pPr marL="0" indent="0">
              <a:buNone/>
            </a:pPr>
            <a:r>
              <a:rPr lang="en-US" dirty="0"/>
              <a:t>2. The central arbitrator does a bus grant to the initiator by asserting GNT# </a:t>
            </a:r>
            <a:r>
              <a:rPr lang="en-US" dirty="0" smtClean="0"/>
              <a:t>signal</a:t>
            </a:r>
            <a:endParaRPr lang="en-US" dirty="0"/>
          </a:p>
          <a:p>
            <a:pPr marL="0" indent="0">
              <a:buNone/>
            </a:pPr>
            <a:r>
              <a:rPr lang="en-US" dirty="0"/>
              <a:t>3. The address phase which begins when the initiator activates the FRAME# signal, and</a:t>
            </a:r>
          </a:p>
          <a:p>
            <a:pPr marL="0" indent="0">
              <a:buNone/>
            </a:pPr>
            <a:r>
              <a:rPr lang="en-US" dirty="0"/>
              <a:t>then sets the C/BE[3:0]# signals to define the type of data transfer (memory or </a:t>
            </a:r>
            <a:r>
              <a:rPr lang="en-US" dirty="0" smtClean="0"/>
              <a:t>I/O read </a:t>
            </a:r>
            <a:r>
              <a:rPr lang="en-US" dirty="0"/>
              <a:t>or </a:t>
            </a:r>
            <a:r>
              <a:rPr lang="en-US" dirty="0" smtClean="0"/>
              <a:t>write). The </a:t>
            </a:r>
            <a:r>
              <a:rPr lang="en-US" dirty="0"/>
              <a:t>initiator then transmits the address via the AD[31:0] signals at the</a:t>
            </a:r>
          </a:p>
          <a:p>
            <a:pPr marL="0" indent="0">
              <a:buNone/>
            </a:pPr>
            <a:r>
              <a:rPr lang="en-US" dirty="0"/>
              <a:t>next clock </a:t>
            </a:r>
            <a:r>
              <a:rPr lang="en-US" dirty="0" smtClean="0"/>
              <a:t>edge</a:t>
            </a:r>
            <a:endParaRPr lang="en-US" dirty="0"/>
          </a:p>
          <a:p>
            <a:pPr marL="0" indent="0">
              <a:buNone/>
            </a:pPr>
            <a:r>
              <a:rPr lang="en-US" dirty="0"/>
              <a:t>4. After the transmission of the address, the next clock edge starts the one or more </a:t>
            </a:r>
            <a:r>
              <a:rPr lang="en-US" dirty="0" smtClean="0"/>
              <a:t>data phases </a:t>
            </a:r>
            <a:r>
              <a:rPr lang="en-US" dirty="0"/>
              <a:t>(the transmission of data). Data is also transferred via the AD[31:0] </a:t>
            </a:r>
            <a:r>
              <a:rPr lang="en-US" dirty="0" smtClean="0"/>
              <a:t>signals. The </a:t>
            </a:r>
            <a:r>
              <a:rPr lang="en-US" dirty="0"/>
              <a:t>C/BE[3:0], along with IRDY# and #TRDY signals, indicate if transmitted data is</a:t>
            </a:r>
          </a:p>
          <a:p>
            <a:pPr marL="0" indent="0">
              <a:buNone/>
            </a:pPr>
            <a:r>
              <a:rPr lang="en-US" dirty="0" smtClean="0"/>
              <a:t>valid</a:t>
            </a:r>
            <a:endParaRPr lang="en-US" dirty="0"/>
          </a:p>
          <a:p>
            <a:pPr marL="0" indent="0">
              <a:buNone/>
            </a:pPr>
            <a:r>
              <a:rPr lang="en-US" dirty="0"/>
              <a:t>5. Either the initiator or target can terminate a bus transfer through the </a:t>
            </a:r>
            <a:r>
              <a:rPr lang="en-US" dirty="0" err="1"/>
              <a:t>deassertion</a:t>
            </a:r>
            <a:r>
              <a:rPr lang="en-US" dirty="0"/>
              <a:t> of </a:t>
            </a:r>
            <a:r>
              <a:rPr lang="en-US" dirty="0" smtClean="0"/>
              <a:t>the #FRAME </a:t>
            </a:r>
            <a:r>
              <a:rPr lang="en-US" dirty="0"/>
              <a:t>signal at the last data phase transmission. The STOP# signal also acts </a:t>
            </a:r>
            <a:r>
              <a:rPr lang="en-US" dirty="0" smtClean="0"/>
              <a:t>to terminate </a:t>
            </a:r>
            <a:r>
              <a:rPr lang="en-US" dirty="0"/>
              <a:t>all bus transactions</a:t>
            </a:r>
            <a:endParaRPr lang="en-US" dirty="0"/>
          </a:p>
        </p:txBody>
      </p:sp>
    </p:spTree>
    <p:extLst>
      <p:ext uri="{BB962C8B-B14F-4D97-AF65-F5344CB8AC3E}">
        <p14:creationId xmlns:p14="http://schemas.microsoft.com/office/powerpoint/2010/main" val="1246175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961107" y="1131888"/>
            <a:ext cx="8117386" cy="4862512"/>
          </a:xfrm>
          <a:prstGeom prst="rect">
            <a:avLst/>
          </a:prstGeom>
        </p:spPr>
      </p:pic>
    </p:spTree>
    <p:extLst>
      <p:ext uri="{BB962C8B-B14F-4D97-AF65-F5344CB8AC3E}">
        <p14:creationId xmlns:p14="http://schemas.microsoft.com/office/powerpoint/2010/main" val="3396878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287374" y="1131888"/>
            <a:ext cx="9464852" cy="4862512"/>
          </a:xfrm>
          <a:prstGeom prst="rect">
            <a:avLst/>
          </a:prstGeom>
        </p:spPr>
      </p:pic>
    </p:spTree>
    <p:extLst>
      <p:ext uri="{BB962C8B-B14F-4D97-AF65-F5344CB8AC3E}">
        <p14:creationId xmlns:p14="http://schemas.microsoft.com/office/powerpoint/2010/main" val="4174636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Integrating the Bus with Other Board Components</a:t>
            </a:r>
            <a:endParaRPr lang="en-US" dirty="0"/>
          </a:p>
        </p:txBody>
      </p:sp>
      <p:sp>
        <p:nvSpPr>
          <p:cNvPr id="3" name="Content Placeholder 2"/>
          <p:cNvSpPr>
            <a:spLocks noGrp="1"/>
          </p:cNvSpPr>
          <p:nvPr>
            <p:ph idx="1"/>
          </p:nvPr>
        </p:nvSpPr>
        <p:spPr/>
        <p:txBody>
          <a:bodyPr>
            <a:normAutofit/>
          </a:bodyPr>
          <a:lstStyle/>
          <a:p>
            <a:r>
              <a:rPr lang="en-US" dirty="0"/>
              <a:t>Buses vary in their physical characteristics, and these characteristics are reflected in the </a:t>
            </a:r>
            <a:r>
              <a:rPr lang="en-US" dirty="0" smtClean="0"/>
              <a:t>components with </a:t>
            </a:r>
            <a:r>
              <a:rPr lang="en-US" dirty="0"/>
              <a:t>which the bus interconnects, mainly the pinouts of processors and memory </a:t>
            </a:r>
            <a:r>
              <a:rPr lang="en-US" dirty="0" smtClean="0"/>
              <a:t>chips which </a:t>
            </a:r>
            <a:r>
              <a:rPr lang="en-US" dirty="0"/>
              <a:t>reflect the signals a bus can </a:t>
            </a:r>
            <a:r>
              <a:rPr lang="en-US" dirty="0" smtClean="0"/>
              <a:t>transmit</a:t>
            </a:r>
          </a:p>
          <a:p>
            <a:r>
              <a:rPr lang="en-US" dirty="0"/>
              <a:t>Within an architecture, there may also be logic that supports bus protocol </a:t>
            </a:r>
            <a:r>
              <a:rPr lang="en-US" dirty="0" smtClean="0"/>
              <a:t>functionality</a:t>
            </a:r>
          </a:p>
          <a:p>
            <a:r>
              <a:rPr lang="en-US" dirty="0" smtClean="0"/>
              <a:t>As discussed earlier this section, the </a:t>
            </a:r>
            <a:r>
              <a:rPr lang="en-US" dirty="0"/>
              <a:t>I2C bus is a bus with two signals: </a:t>
            </a:r>
            <a:endParaRPr lang="en-US" dirty="0" smtClean="0"/>
          </a:p>
          <a:p>
            <a:pPr lvl="2"/>
            <a:r>
              <a:rPr lang="en-US" dirty="0" smtClean="0"/>
              <a:t>SDA </a:t>
            </a:r>
            <a:r>
              <a:rPr lang="en-US" dirty="0"/>
              <a:t>(serial data</a:t>
            </a:r>
            <a:r>
              <a:rPr lang="en-US" dirty="0" smtClean="0"/>
              <a:t>)</a:t>
            </a:r>
            <a:endParaRPr lang="en-US" dirty="0"/>
          </a:p>
          <a:p>
            <a:pPr lvl="2"/>
            <a:r>
              <a:rPr lang="en-US" dirty="0"/>
              <a:t>SCL (serial clock</a:t>
            </a:r>
            <a:r>
              <a:rPr lang="en-US" dirty="0" smtClean="0"/>
              <a:t>)</a:t>
            </a:r>
          </a:p>
        </p:txBody>
      </p:sp>
    </p:spTree>
    <p:extLst>
      <p:ext uri="{BB962C8B-B14F-4D97-AF65-F5344CB8AC3E}">
        <p14:creationId xmlns:p14="http://schemas.microsoft.com/office/powerpoint/2010/main" val="216086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I2C is a synchronous bus, a baud rate generator within the controller supplies a clock signal if the PowerPC is acting as a master, along with two units (receiver and transmitter) covering the processing and management of bus transactions</a:t>
            </a:r>
          </a:p>
          <a:p>
            <a:r>
              <a:rPr lang="en-US" dirty="0"/>
              <a:t>In this I2C integrated controller, address and data information is transmitted over the bus via the transmit data register and out the shift register</a:t>
            </a:r>
          </a:p>
          <a:p>
            <a:r>
              <a:rPr lang="en-US" dirty="0"/>
              <a:t>When the MPC860 receives data, data is transmitted into the receive data register via a shift register</a:t>
            </a:r>
            <a:endParaRPr lang="en-US" dirty="0"/>
          </a:p>
        </p:txBody>
      </p:sp>
    </p:spTree>
    <p:extLst>
      <p:ext uri="{BB962C8B-B14F-4D97-AF65-F5344CB8AC3E}">
        <p14:creationId xmlns:p14="http://schemas.microsoft.com/office/powerpoint/2010/main" val="2309967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Performance</a:t>
            </a:r>
            <a:endParaRPr lang="en-US" dirty="0"/>
          </a:p>
        </p:txBody>
      </p:sp>
      <p:sp>
        <p:nvSpPr>
          <p:cNvPr id="3" name="Content Placeholder 2"/>
          <p:cNvSpPr>
            <a:spLocks noGrp="1"/>
          </p:cNvSpPr>
          <p:nvPr>
            <p:ph idx="1"/>
          </p:nvPr>
        </p:nvSpPr>
        <p:spPr>
          <a:xfrm>
            <a:off x="762000" y="879894"/>
            <a:ext cx="10515600" cy="5684808"/>
          </a:xfrm>
        </p:spPr>
        <p:txBody>
          <a:bodyPr>
            <a:normAutofit/>
          </a:bodyPr>
          <a:lstStyle/>
          <a:p>
            <a:r>
              <a:rPr lang="en-US" sz="2400" dirty="0"/>
              <a:t>A bus’s performance is typically measured by </a:t>
            </a:r>
            <a:endParaRPr lang="en-US" sz="2400" dirty="0"/>
          </a:p>
          <a:p>
            <a:r>
              <a:rPr lang="en-US" sz="2400" b="1" dirty="0" smtClean="0"/>
              <a:t>Bandwidth</a:t>
            </a:r>
            <a:r>
              <a:rPr lang="en-US" sz="2400" dirty="0"/>
              <a:t>:</a:t>
            </a:r>
            <a:r>
              <a:rPr lang="en-US" sz="2400" dirty="0" smtClean="0"/>
              <a:t> </a:t>
            </a:r>
            <a:r>
              <a:rPr lang="en-US" sz="2400" dirty="0"/>
              <a:t>the amount of data a bus </a:t>
            </a:r>
            <a:r>
              <a:rPr lang="en-US" sz="2400" dirty="0" smtClean="0"/>
              <a:t>can transfer </a:t>
            </a:r>
            <a:r>
              <a:rPr lang="en-US" sz="2400" dirty="0"/>
              <a:t>for a given length of </a:t>
            </a:r>
            <a:r>
              <a:rPr lang="en-US" sz="2400" dirty="0" smtClean="0"/>
              <a:t>time</a:t>
            </a:r>
          </a:p>
          <a:p>
            <a:r>
              <a:rPr lang="en-US" sz="2400" dirty="0" smtClean="0"/>
              <a:t>A </a:t>
            </a:r>
            <a:r>
              <a:rPr lang="en-US" sz="2400" dirty="0"/>
              <a:t>bus’s design—both physical design and its </a:t>
            </a:r>
            <a:r>
              <a:rPr lang="en-US" sz="2400" dirty="0" smtClean="0"/>
              <a:t>associated protocols—will </a:t>
            </a:r>
            <a:r>
              <a:rPr lang="en-US" sz="2400" dirty="0"/>
              <a:t>impact its </a:t>
            </a:r>
            <a:r>
              <a:rPr lang="en-US" sz="2400" dirty="0" smtClean="0"/>
              <a:t>performance</a:t>
            </a:r>
          </a:p>
          <a:p>
            <a:r>
              <a:rPr lang="en-US" sz="2400" dirty="0" smtClean="0"/>
              <a:t>In </a:t>
            </a:r>
            <a:r>
              <a:rPr lang="en-US" sz="2400" dirty="0"/>
              <a:t>terms of </a:t>
            </a:r>
            <a:r>
              <a:rPr lang="en-US" sz="2400" dirty="0" smtClean="0"/>
              <a:t>protocols, </a:t>
            </a:r>
            <a:r>
              <a:rPr lang="en-US" sz="2400" dirty="0"/>
              <a:t>the simpler </a:t>
            </a:r>
            <a:r>
              <a:rPr lang="en-US" sz="2400" dirty="0" smtClean="0"/>
              <a:t>the handshaking </a:t>
            </a:r>
            <a:r>
              <a:rPr lang="en-US" sz="2400" dirty="0"/>
              <a:t>scheme the higher the </a:t>
            </a:r>
            <a:endParaRPr lang="en-US" sz="2400" dirty="0" smtClean="0"/>
          </a:p>
          <a:p>
            <a:r>
              <a:rPr lang="en-US" sz="2400" dirty="0" smtClean="0"/>
              <a:t>The actual physical design of the bus (its length, the number of lines, the number </a:t>
            </a:r>
            <a:r>
              <a:rPr lang="en-US" sz="2400" dirty="0"/>
              <a:t>of supported devices, and so on) limits or enhances its </a:t>
            </a:r>
            <a:r>
              <a:rPr lang="en-US" sz="2400" dirty="0" smtClean="0"/>
              <a:t>performance</a:t>
            </a:r>
          </a:p>
          <a:p>
            <a:r>
              <a:rPr lang="en-US" sz="2400" dirty="0" smtClean="0"/>
              <a:t>The </a:t>
            </a:r>
            <a:r>
              <a:rPr lang="en-US" sz="2400" dirty="0"/>
              <a:t>shorter </a:t>
            </a:r>
            <a:r>
              <a:rPr lang="en-US" sz="2400" dirty="0" smtClean="0"/>
              <a:t>the bus</a:t>
            </a:r>
            <a:r>
              <a:rPr lang="en-US" sz="2400" dirty="0"/>
              <a:t>, the fewer connected devices, and the more data lines, typically the faster the bus and </a:t>
            </a:r>
            <a:r>
              <a:rPr lang="en-US" sz="2400" dirty="0" smtClean="0"/>
              <a:t>the higher </a:t>
            </a:r>
            <a:r>
              <a:rPr lang="en-US" sz="2400" dirty="0"/>
              <a:t>its </a:t>
            </a:r>
            <a:r>
              <a:rPr lang="en-US" sz="2400" dirty="0" smtClean="0"/>
              <a:t>bandwidth</a:t>
            </a:r>
            <a:endParaRPr lang="en-US" sz="2400" dirty="0"/>
          </a:p>
          <a:p>
            <a:r>
              <a:rPr lang="en-US" sz="2400" dirty="0"/>
              <a:t>The number of bus lines and how the bus lines are </a:t>
            </a:r>
            <a:r>
              <a:rPr lang="en-US" sz="2400" dirty="0" smtClean="0"/>
              <a:t>used</a:t>
            </a:r>
          </a:p>
          <a:p>
            <a:r>
              <a:rPr lang="en-US" sz="2400" dirty="0"/>
              <a:t>F</a:t>
            </a:r>
            <a:r>
              <a:rPr lang="en-US" sz="2400" dirty="0" smtClean="0"/>
              <a:t>or </a:t>
            </a:r>
            <a:r>
              <a:rPr lang="en-US" sz="2400" dirty="0"/>
              <a:t>example, whether there </a:t>
            </a:r>
            <a:r>
              <a:rPr lang="en-US" sz="2400" dirty="0" smtClean="0"/>
              <a:t>are separate </a:t>
            </a:r>
            <a:r>
              <a:rPr lang="en-US" sz="2400" dirty="0"/>
              <a:t>lines for each signal or whether multiple signals multiplex over fewer shared </a:t>
            </a:r>
            <a:r>
              <a:rPr lang="en-US" sz="2400" dirty="0" smtClean="0"/>
              <a:t>lines are </a:t>
            </a:r>
            <a:r>
              <a:rPr lang="en-US" sz="2400" dirty="0"/>
              <a:t>additional factors that impact bus </a:t>
            </a:r>
            <a:r>
              <a:rPr lang="en-US" sz="2400" dirty="0" smtClean="0"/>
              <a:t>bandwidth</a:t>
            </a:r>
          </a:p>
        </p:txBody>
      </p:sp>
    </p:spTree>
    <p:extLst>
      <p:ext uri="{BB962C8B-B14F-4D97-AF65-F5344CB8AC3E}">
        <p14:creationId xmlns:p14="http://schemas.microsoft.com/office/powerpoint/2010/main" val="337048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buses types</a:t>
            </a:r>
            <a:endParaRPr lang="en-US" dirty="0"/>
          </a:p>
        </p:txBody>
      </p:sp>
      <p:sp>
        <p:nvSpPr>
          <p:cNvPr id="3" name="Content Placeholder 2"/>
          <p:cNvSpPr>
            <a:spLocks noGrp="1"/>
          </p:cNvSpPr>
          <p:nvPr>
            <p:ph idx="1"/>
          </p:nvPr>
        </p:nvSpPr>
        <p:spPr/>
        <p:txBody>
          <a:bodyPr/>
          <a:lstStyle/>
          <a:p>
            <a:pPr marL="0" indent="0">
              <a:buNone/>
            </a:pPr>
            <a:r>
              <a:rPr lang="en-US" dirty="0" smtClean="0"/>
              <a:t>Board buses </a:t>
            </a:r>
            <a:r>
              <a:rPr lang="en-US" dirty="0" smtClean="0"/>
              <a:t>are classified into three </a:t>
            </a:r>
            <a:r>
              <a:rPr lang="en-US" dirty="0" smtClean="0"/>
              <a:t>types:</a:t>
            </a:r>
          </a:p>
          <a:p>
            <a:pPr lvl="2"/>
            <a:r>
              <a:rPr lang="en-US" dirty="0" smtClean="0"/>
              <a:t>System buses</a:t>
            </a:r>
          </a:p>
          <a:p>
            <a:pPr lvl="2"/>
            <a:r>
              <a:rPr lang="en-US" dirty="0"/>
              <a:t>b</a:t>
            </a:r>
            <a:r>
              <a:rPr lang="en-US" dirty="0" smtClean="0"/>
              <a:t>ackplane </a:t>
            </a:r>
            <a:r>
              <a:rPr lang="en-US" dirty="0"/>
              <a:t>buses</a:t>
            </a:r>
          </a:p>
          <a:p>
            <a:pPr lvl="2"/>
            <a:r>
              <a:rPr lang="en-US" dirty="0" smtClean="0"/>
              <a:t>I/O buses</a:t>
            </a:r>
          </a:p>
          <a:p>
            <a:r>
              <a:rPr lang="en-US" dirty="0"/>
              <a:t>S</a:t>
            </a:r>
            <a:r>
              <a:rPr lang="en-US" b="1" i="1" dirty="0"/>
              <a:t>ystem buses </a:t>
            </a:r>
            <a:r>
              <a:rPr lang="en-US" dirty="0" smtClean="0"/>
              <a:t>also referred to as “main buses” or “local</a:t>
            </a:r>
            <a:r>
              <a:rPr lang="en-US" dirty="0"/>
              <a:t> </a:t>
            </a:r>
            <a:r>
              <a:rPr lang="en-US" dirty="0" smtClean="0"/>
              <a:t>buses” or “processor-memory” buses </a:t>
            </a:r>
          </a:p>
          <a:p>
            <a:r>
              <a:rPr lang="en-US" b="1" dirty="0" smtClean="0"/>
              <a:t>System buses</a:t>
            </a:r>
            <a:r>
              <a:rPr lang="en-US" dirty="0" smtClean="0"/>
              <a:t> interconnect </a:t>
            </a:r>
            <a:r>
              <a:rPr lang="en-US" dirty="0"/>
              <a:t>external main memory and cache to the master CPU and/or any bridges to </a:t>
            </a:r>
            <a:r>
              <a:rPr lang="en-US" dirty="0" smtClean="0"/>
              <a:t>the other buses</a:t>
            </a:r>
          </a:p>
          <a:p>
            <a:r>
              <a:rPr lang="en-US" dirty="0" smtClean="0"/>
              <a:t>System </a:t>
            </a:r>
            <a:r>
              <a:rPr lang="en-US" dirty="0"/>
              <a:t>buses are typically shorter, higher speed, custom buses</a:t>
            </a:r>
          </a:p>
        </p:txBody>
      </p:sp>
    </p:spTree>
    <p:extLst>
      <p:ext uri="{BB962C8B-B14F-4D97-AF65-F5344CB8AC3E}">
        <p14:creationId xmlns:p14="http://schemas.microsoft.com/office/powerpoint/2010/main" val="1687808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2400" dirty="0"/>
              <a:t>The more bus lines (wires), the more data that can be physically transmitted at any one time, in parallel</a:t>
            </a:r>
          </a:p>
          <a:p>
            <a:r>
              <a:rPr lang="en-US" sz="2400" dirty="0"/>
              <a:t>Fewer lines mean more data has to share access to these lines for transmission, resulting in less data being transmitted at</a:t>
            </a:r>
          </a:p>
          <a:p>
            <a:r>
              <a:rPr lang="en-US" sz="2400" dirty="0"/>
              <a:t>any one time</a:t>
            </a:r>
          </a:p>
          <a:p>
            <a:r>
              <a:rPr lang="en-US" sz="2400" dirty="0"/>
              <a:t>Relative to cost, note that an increase in conducting material on the board, in this case the wires of the bus, increases the cost of the board</a:t>
            </a:r>
          </a:p>
          <a:p>
            <a:r>
              <a:rPr lang="en-US" sz="2400" dirty="0"/>
              <a:t>Note, however, that multiplexing lines will introduce delays on either end of the transmission, because of the logic required on either end of the bus to multiplex and </a:t>
            </a:r>
            <a:r>
              <a:rPr lang="en-US" sz="2400" dirty="0" err="1"/>
              <a:t>demultiplex</a:t>
            </a:r>
            <a:r>
              <a:rPr lang="en-US" sz="2400" dirty="0"/>
              <a:t> signals that are made up of different kinds of information</a:t>
            </a:r>
            <a:endParaRPr lang="en-US" sz="2400" dirty="0"/>
          </a:p>
        </p:txBody>
      </p:sp>
    </p:spTree>
    <p:extLst>
      <p:ext uri="{BB962C8B-B14F-4D97-AF65-F5344CB8AC3E}">
        <p14:creationId xmlns:p14="http://schemas.microsoft.com/office/powerpoint/2010/main" val="265068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879894"/>
            <a:ext cx="10515600" cy="5512280"/>
          </a:xfrm>
        </p:spPr>
        <p:txBody>
          <a:bodyPr>
            <a:noAutofit/>
          </a:bodyPr>
          <a:lstStyle/>
          <a:p>
            <a:r>
              <a:rPr lang="en-US" sz="2400" dirty="0"/>
              <a:t>Another contributing factor to a bus’s bandwidth is </a:t>
            </a:r>
            <a:endParaRPr lang="en-US" sz="2400" dirty="0" smtClean="0"/>
          </a:p>
          <a:p>
            <a:r>
              <a:rPr lang="en-US" sz="2400" b="1" dirty="0" smtClean="0"/>
              <a:t>Bus width: </a:t>
            </a:r>
            <a:r>
              <a:rPr lang="en-US" sz="2400" dirty="0"/>
              <a:t>T</a:t>
            </a:r>
            <a:r>
              <a:rPr lang="en-US" sz="2400" dirty="0" smtClean="0"/>
              <a:t>he </a:t>
            </a:r>
            <a:r>
              <a:rPr lang="en-US" sz="2400" dirty="0"/>
              <a:t>number of data bits a bus can </a:t>
            </a:r>
            <a:r>
              <a:rPr lang="en-US" sz="2400" dirty="0" smtClean="0"/>
              <a:t>transmit in </a:t>
            </a:r>
            <a:r>
              <a:rPr lang="en-US" sz="2400" dirty="0"/>
              <a:t>a given bus </a:t>
            </a:r>
            <a:r>
              <a:rPr lang="en-US" sz="2400" i="1" dirty="0"/>
              <a:t>cycle </a:t>
            </a:r>
            <a:r>
              <a:rPr lang="en-US" sz="2400" dirty="0"/>
              <a:t>(transaction</a:t>
            </a:r>
            <a:r>
              <a:rPr lang="en-US" sz="2400" dirty="0" smtClean="0"/>
              <a:t>)</a:t>
            </a:r>
          </a:p>
          <a:p>
            <a:r>
              <a:rPr lang="en-US" sz="2400" dirty="0" smtClean="0"/>
              <a:t>Buses </a:t>
            </a:r>
            <a:r>
              <a:rPr lang="en-US" sz="2400" dirty="0"/>
              <a:t>typically have a bandwidth </a:t>
            </a:r>
            <a:r>
              <a:rPr lang="en-US" sz="2400" dirty="0" smtClean="0"/>
              <a:t>of some </a:t>
            </a:r>
            <a:r>
              <a:rPr lang="en-US" sz="2400" dirty="0"/>
              <a:t>binary power of 2—such as </a:t>
            </a:r>
            <a:r>
              <a:rPr lang="en-US" sz="2400" dirty="0" smtClean="0"/>
              <a:t>1 </a:t>
            </a:r>
            <a:r>
              <a:rPr lang="en-US" sz="2400" dirty="0"/>
              <a:t>for buses with a serial bus width, </a:t>
            </a:r>
            <a:r>
              <a:rPr lang="en-US" sz="2400" dirty="0" smtClean="0"/>
              <a:t>8 </a:t>
            </a:r>
            <a:r>
              <a:rPr lang="en-US" sz="2400" dirty="0"/>
              <a:t>bit, 16 </a:t>
            </a:r>
            <a:r>
              <a:rPr lang="en-US" sz="2400" dirty="0" smtClean="0"/>
              <a:t>bit</a:t>
            </a:r>
            <a:r>
              <a:rPr lang="en-US" sz="2400" dirty="0"/>
              <a:t>, </a:t>
            </a:r>
            <a:r>
              <a:rPr lang="en-US" sz="2400" dirty="0" smtClean="0"/>
              <a:t>32 </a:t>
            </a:r>
            <a:r>
              <a:rPr lang="en-US" sz="2400" dirty="0"/>
              <a:t>bit, and so </a:t>
            </a:r>
            <a:r>
              <a:rPr lang="en-US" sz="2400" dirty="0" smtClean="0"/>
              <a:t>on</a:t>
            </a:r>
          </a:p>
          <a:p>
            <a:r>
              <a:rPr lang="en-US" sz="2400" dirty="0" smtClean="0"/>
              <a:t> For </a:t>
            </a:r>
            <a:r>
              <a:rPr lang="en-US" sz="2400" dirty="0"/>
              <a:t>example, given 32 bits of data that needs to be </a:t>
            </a:r>
            <a:r>
              <a:rPr lang="en-US" sz="2400" dirty="0" smtClean="0"/>
              <a:t>transmitted, if </a:t>
            </a:r>
            <a:r>
              <a:rPr lang="en-US" sz="2400" dirty="0"/>
              <a:t>a particular bus has a width of 8 bits, then the data is divided and sent in four </a:t>
            </a:r>
            <a:r>
              <a:rPr lang="en-US" sz="2400" dirty="0" smtClean="0"/>
              <a:t>separate transmissions</a:t>
            </a:r>
          </a:p>
          <a:p>
            <a:r>
              <a:rPr lang="en-US" sz="2400" dirty="0" smtClean="0"/>
              <a:t>Transmission is </a:t>
            </a:r>
            <a:r>
              <a:rPr lang="en-US" sz="2400" dirty="0"/>
              <a:t>serial means that only 1 bit at any one time can </a:t>
            </a:r>
            <a:r>
              <a:rPr lang="en-US" sz="2400" dirty="0" smtClean="0"/>
              <a:t>be transmitted</a:t>
            </a:r>
          </a:p>
          <a:p>
            <a:r>
              <a:rPr lang="en-US" sz="2400" dirty="0" smtClean="0"/>
              <a:t>The </a:t>
            </a:r>
            <a:r>
              <a:rPr lang="en-US" sz="2400" dirty="0"/>
              <a:t>bus width limits the bandwidth of a bus because it limits the number of </a:t>
            </a:r>
            <a:r>
              <a:rPr lang="en-US" sz="2400" dirty="0" smtClean="0"/>
              <a:t>data bits </a:t>
            </a:r>
            <a:r>
              <a:rPr lang="en-US" sz="2400" dirty="0"/>
              <a:t>that can be transmitted in any one </a:t>
            </a:r>
            <a:r>
              <a:rPr lang="en-US" sz="2400" dirty="0" smtClean="0"/>
              <a:t>transaction</a:t>
            </a:r>
          </a:p>
        </p:txBody>
      </p:sp>
    </p:spTree>
    <p:extLst>
      <p:ext uri="{BB962C8B-B14F-4D97-AF65-F5344CB8AC3E}">
        <p14:creationId xmlns:p14="http://schemas.microsoft.com/office/powerpoint/2010/main" val="3771722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940280"/>
            <a:ext cx="10515600" cy="5495026"/>
          </a:xfrm>
        </p:spPr>
        <p:txBody>
          <a:bodyPr>
            <a:noAutofit/>
          </a:bodyPr>
          <a:lstStyle/>
          <a:p>
            <a:r>
              <a:rPr lang="en-US" sz="2400" dirty="0"/>
              <a:t>Delays can occur in each transmission session, because of handshaking (acknowledgment sequences), bus traffic, and different clock frequencies of the communicating components, that put components in the system in delaying situations, such as a </a:t>
            </a:r>
            <a:r>
              <a:rPr lang="en-US" sz="2400" i="1" dirty="0"/>
              <a:t>wait state </a:t>
            </a:r>
            <a:endParaRPr lang="en-US" sz="2400" dirty="0"/>
          </a:p>
          <a:p>
            <a:r>
              <a:rPr lang="en-US" sz="2400" dirty="0"/>
              <a:t>These delays increase as the number of data packets that need to be transmitted increases </a:t>
            </a:r>
          </a:p>
          <a:p>
            <a:r>
              <a:rPr lang="en-US" sz="2400" dirty="0"/>
              <a:t>Thus, the bigger the bus width, the fewer the delays, and the greater the bandwidth (throughput)</a:t>
            </a:r>
          </a:p>
          <a:p>
            <a:r>
              <a:rPr lang="en-US" sz="2400" dirty="0" smtClean="0"/>
              <a:t>For </a:t>
            </a:r>
            <a:r>
              <a:rPr lang="en-US" sz="2400" dirty="0"/>
              <a:t>buses with more complex handshaking protocols, the transferring scheme </a:t>
            </a:r>
            <a:r>
              <a:rPr lang="en-US" sz="2400" dirty="0" smtClean="0"/>
              <a:t>implemented can </a:t>
            </a:r>
            <a:r>
              <a:rPr lang="en-US" sz="2400" dirty="0"/>
              <a:t>greatly impact </a:t>
            </a:r>
            <a:r>
              <a:rPr lang="en-US" sz="2400" dirty="0" smtClean="0"/>
              <a:t>performance</a:t>
            </a:r>
          </a:p>
          <a:p>
            <a:r>
              <a:rPr lang="en-US" sz="2400" dirty="0" smtClean="0"/>
              <a:t>A </a:t>
            </a:r>
            <a:r>
              <a:rPr lang="en-US" sz="2400" dirty="0"/>
              <a:t>block transfer scheme allows for greater bandwidth </a:t>
            </a:r>
            <a:r>
              <a:rPr lang="en-US" sz="2400" dirty="0" smtClean="0"/>
              <a:t>over the </a:t>
            </a:r>
            <a:r>
              <a:rPr lang="en-US" sz="2400" dirty="0"/>
              <a:t>single transfer scheme, because of the fewer handshaking exchanges per blocks </a:t>
            </a:r>
            <a:r>
              <a:rPr lang="en-US" sz="2400" dirty="0" smtClean="0"/>
              <a:t>versus single </a:t>
            </a:r>
            <a:r>
              <a:rPr lang="en-US" sz="2400" dirty="0"/>
              <a:t>words, bytes (or whatever) of data. On the flip side, block transfers can add to </a:t>
            </a:r>
            <a:r>
              <a:rPr lang="en-US" sz="2400" dirty="0" smtClean="0"/>
              <a:t>the latency </a:t>
            </a:r>
            <a:r>
              <a:rPr lang="en-US" sz="2400" dirty="0"/>
              <a:t>due to devices waiting longer for bus access, since a block transfer-based </a:t>
            </a:r>
            <a:r>
              <a:rPr lang="en-US" sz="2400" dirty="0" smtClean="0"/>
              <a:t>transaction lasts </a:t>
            </a:r>
            <a:r>
              <a:rPr lang="en-US" sz="2400" dirty="0"/>
              <a:t>longer than a single transfer-based </a:t>
            </a:r>
            <a:r>
              <a:rPr lang="en-US" sz="2400" dirty="0" smtClean="0"/>
              <a:t>transaction</a:t>
            </a:r>
          </a:p>
        </p:txBody>
      </p:sp>
    </p:spTree>
    <p:extLst>
      <p:ext uri="{BB962C8B-B14F-4D97-AF65-F5344CB8AC3E}">
        <p14:creationId xmlns:p14="http://schemas.microsoft.com/office/powerpoint/2010/main" val="2073930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A common solution for this type of latency is a bus that allows for </a:t>
            </a:r>
            <a:r>
              <a:rPr lang="en-US" i="1" dirty="0"/>
              <a:t>split transactions, </a:t>
            </a:r>
            <a:r>
              <a:rPr lang="en-US" dirty="0"/>
              <a:t>where the bus is released during the handshaking, such as while waiting for a reply to acknowledgement</a:t>
            </a:r>
          </a:p>
          <a:p>
            <a:r>
              <a:rPr lang="en-US" dirty="0"/>
              <a:t>This allows for other transactions to take place, and allows the bus not to have to remain idle waiting for devices of one transaction</a:t>
            </a:r>
          </a:p>
          <a:p>
            <a:r>
              <a:rPr lang="en-US" dirty="0"/>
              <a:t>However, it does add to the latency of the original transaction by requiring that the bus be acquired more than once for a single transaction</a:t>
            </a:r>
            <a:endParaRPr lang="en-US" dirty="0"/>
          </a:p>
        </p:txBody>
      </p:sp>
    </p:spTree>
    <p:extLst>
      <p:ext uri="{BB962C8B-B14F-4D97-AF65-F5344CB8AC3E}">
        <p14:creationId xmlns:p14="http://schemas.microsoft.com/office/powerpoint/2010/main" val="1459300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59" y="2836912"/>
            <a:ext cx="10515600" cy="913341"/>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18793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957532"/>
            <a:ext cx="11168332" cy="5805577"/>
          </a:xfrm>
        </p:spPr>
        <p:txBody>
          <a:bodyPr>
            <a:normAutofit/>
          </a:bodyPr>
          <a:lstStyle/>
          <a:p>
            <a:pPr>
              <a:lnSpc>
                <a:spcPct val="150000"/>
              </a:lnSpc>
            </a:pPr>
            <a:r>
              <a:rPr lang="en-US" b="1" i="1" u="none" strike="noStrike" baseline="0" dirty="0" smtClean="0"/>
              <a:t>Backplane buses</a:t>
            </a:r>
            <a:r>
              <a:rPr lang="en-US" b="1" i="1" u="none" strike="noStrike" dirty="0" smtClean="0"/>
              <a:t> </a:t>
            </a:r>
            <a:r>
              <a:rPr lang="en-US" b="0" i="0" u="none" strike="noStrike" baseline="0" dirty="0" smtClean="0"/>
              <a:t>are also typically faster buses that interconnect memory, the master processor, and I/O, all on one </a:t>
            </a:r>
            <a:r>
              <a:rPr lang="en-US" b="0" i="0" u="none" strike="noStrike" baseline="0" dirty="0" smtClean="0"/>
              <a:t>bus</a:t>
            </a:r>
            <a:endParaRPr lang="en-US" b="0" i="0" u="none" strike="noStrike" baseline="0" dirty="0" smtClean="0"/>
          </a:p>
          <a:p>
            <a:pPr>
              <a:lnSpc>
                <a:spcPct val="150000"/>
              </a:lnSpc>
            </a:pPr>
            <a:r>
              <a:rPr lang="en-US" b="1" i="1" u="none" strike="noStrike" baseline="0" dirty="0" smtClean="0"/>
              <a:t>I/O buses</a:t>
            </a:r>
            <a:r>
              <a:rPr lang="en-US" b="0" i="0" u="none" strike="noStrike" baseline="0" dirty="0" smtClean="0"/>
              <a:t>, also referred to as “expansion buses” or “external buses” or “host</a:t>
            </a:r>
            <a:r>
              <a:rPr lang="en-US" b="0" i="0" u="none" strike="noStrike" dirty="0" smtClean="0"/>
              <a:t> buses</a:t>
            </a:r>
            <a:r>
              <a:rPr lang="en-US" b="0" i="0" u="none" strike="noStrike" baseline="0" dirty="0" smtClean="0"/>
              <a:t>”</a:t>
            </a:r>
          </a:p>
          <a:p>
            <a:pPr>
              <a:lnSpc>
                <a:spcPct val="150000"/>
              </a:lnSpc>
            </a:pPr>
            <a:r>
              <a:rPr lang="en-US" dirty="0" smtClean="0"/>
              <a:t>E</a:t>
            </a:r>
            <a:r>
              <a:rPr lang="en-US" b="0" u="none" strike="noStrike" baseline="0" dirty="0" smtClean="0"/>
              <a:t>xtensions</a:t>
            </a:r>
            <a:r>
              <a:rPr lang="en-US" b="0" i="1" u="none" strike="noStrike" baseline="0" dirty="0" smtClean="0"/>
              <a:t> </a:t>
            </a:r>
            <a:r>
              <a:rPr lang="en-US" b="0" i="0" u="none" strike="noStrike" baseline="0" dirty="0" smtClean="0"/>
              <a:t>of the system bus are used to connect the remaining components to the master CPU, to each other, to the system bus via a bridge</a:t>
            </a:r>
          </a:p>
          <a:p>
            <a:pPr>
              <a:lnSpc>
                <a:spcPct val="150000"/>
              </a:lnSpc>
            </a:pPr>
            <a:r>
              <a:rPr lang="en-US" dirty="0" smtClean="0"/>
              <a:t>Also </a:t>
            </a:r>
            <a:r>
              <a:rPr lang="en-US" b="0" i="0" u="none" strike="noStrike" baseline="0" dirty="0" smtClean="0"/>
              <a:t>to the embedded system itself, via an I/O communication</a:t>
            </a:r>
            <a:r>
              <a:rPr lang="en-US" b="0" i="0" u="none" strike="noStrike" dirty="0" smtClean="0"/>
              <a:t> </a:t>
            </a:r>
            <a:r>
              <a:rPr lang="en-US" b="0" i="0" u="none" strike="noStrike" baseline="0" dirty="0" smtClean="0"/>
              <a:t>port </a:t>
            </a:r>
          </a:p>
          <a:p>
            <a:pPr>
              <a:lnSpc>
                <a:spcPct val="150000"/>
              </a:lnSpc>
            </a:pPr>
            <a:r>
              <a:rPr lang="en-US" b="0" i="0" u="none" strike="noStrike" baseline="0" dirty="0" smtClean="0"/>
              <a:t>I/O buses are typically standardized buses that can be either shorter, </a:t>
            </a:r>
            <a:r>
              <a:rPr lang="en-US" b="1" i="0" u="none" strike="noStrike" baseline="0" dirty="0" smtClean="0"/>
              <a:t>higher speed buses</a:t>
            </a:r>
            <a:r>
              <a:rPr lang="en-US" b="0" i="0" u="none" strike="noStrike" baseline="0" dirty="0" smtClean="0"/>
              <a:t> such as </a:t>
            </a:r>
            <a:r>
              <a:rPr lang="en-US" b="1" i="0" u="none" strike="noStrike" baseline="0" dirty="0" smtClean="0"/>
              <a:t>PCI and USB</a:t>
            </a:r>
          </a:p>
          <a:p>
            <a:pPr>
              <a:lnSpc>
                <a:spcPct val="150000"/>
              </a:lnSpc>
            </a:pPr>
            <a:r>
              <a:rPr lang="en-US" dirty="0"/>
              <a:t>L</a:t>
            </a:r>
            <a:r>
              <a:rPr lang="en-US" b="0" i="0" u="none" strike="noStrike" baseline="0" dirty="0" smtClean="0"/>
              <a:t>onger, </a:t>
            </a:r>
            <a:r>
              <a:rPr lang="en-US" b="1" i="0" u="none" strike="noStrike" baseline="0" dirty="0" smtClean="0"/>
              <a:t>slower buses</a:t>
            </a:r>
            <a:r>
              <a:rPr lang="en-US" b="0" i="0" u="none" strike="noStrike" baseline="0" dirty="0" smtClean="0"/>
              <a:t> such as </a:t>
            </a:r>
            <a:r>
              <a:rPr lang="en-US" b="1" i="0" u="none" strike="noStrike" baseline="0" dirty="0" smtClean="0"/>
              <a:t>SCSI</a:t>
            </a:r>
            <a:endParaRPr lang="en-US" b="1" dirty="0"/>
          </a:p>
        </p:txBody>
      </p:sp>
    </p:spTree>
    <p:extLst>
      <p:ext uri="{BB962C8B-B14F-4D97-AF65-F5344CB8AC3E}">
        <p14:creationId xmlns:p14="http://schemas.microsoft.com/office/powerpoint/2010/main" val="3284361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I/O buses and system buses</a:t>
            </a:r>
            <a:endParaRPr lang="en-US" dirty="0"/>
          </a:p>
        </p:txBody>
      </p:sp>
      <p:sp>
        <p:nvSpPr>
          <p:cNvPr id="3" name="Content Placeholder 2"/>
          <p:cNvSpPr>
            <a:spLocks noGrp="1"/>
          </p:cNvSpPr>
          <p:nvPr>
            <p:ph idx="1"/>
          </p:nvPr>
        </p:nvSpPr>
        <p:spPr>
          <a:xfrm>
            <a:off x="761999" y="950203"/>
            <a:ext cx="11064815" cy="5907797"/>
          </a:xfrm>
        </p:spPr>
        <p:txBody>
          <a:bodyPr>
            <a:normAutofit/>
          </a:bodyPr>
          <a:lstStyle/>
          <a:p>
            <a:pPr>
              <a:lnSpc>
                <a:spcPct val="150000"/>
              </a:lnSpc>
            </a:pPr>
            <a:r>
              <a:rPr lang="en-US" dirty="0"/>
              <a:t>The major difference between system buses and I/O buses is the possible presence of </a:t>
            </a:r>
            <a:r>
              <a:rPr lang="en-US" dirty="0" smtClean="0"/>
              <a:t>IRQ (interrupt </a:t>
            </a:r>
            <a:r>
              <a:rPr lang="en-US" dirty="0"/>
              <a:t>request) control signals on an I/O </a:t>
            </a:r>
            <a:r>
              <a:rPr lang="en-US" dirty="0" smtClean="0"/>
              <a:t>bus</a:t>
            </a:r>
          </a:p>
          <a:p>
            <a:pPr>
              <a:lnSpc>
                <a:spcPct val="150000"/>
              </a:lnSpc>
            </a:pPr>
            <a:r>
              <a:rPr lang="en-US" dirty="0" smtClean="0"/>
              <a:t>An IRQ line </a:t>
            </a:r>
            <a:r>
              <a:rPr lang="en-US" dirty="0"/>
              <a:t>allows for I/O devices on a bus to indicate to the master processor that an event has </a:t>
            </a:r>
            <a:r>
              <a:rPr lang="en-US" dirty="0" smtClean="0"/>
              <a:t>taken place </a:t>
            </a:r>
            <a:r>
              <a:rPr lang="en-US" dirty="0"/>
              <a:t>or an operation has been completed </a:t>
            </a:r>
            <a:r>
              <a:rPr lang="en-US" dirty="0" smtClean="0"/>
              <a:t>using a signal</a:t>
            </a:r>
          </a:p>
          <a:p>
            <a:pPr>
              <a:lnSpc>
                <a:spcPct val="150000"/>
              </a:lnSpc>
            </a:pPr>
            <a:r>
              <a:rPr lang="en-US" dirty="0" smtClean="0"/>
              <a:t> </a:t>
            </a:r>
            <a:r>
              <a:rPr lang="en-US" dirty="0"/>
              <a:t>Different I/O </a:t>
            </a:r>
            <a:r>
              <a:rPr lang="en-US" dirty="0" smtClean="0"/>
              <a:t>buses can </a:t>
            </a:r>
            <a:r>
              <a:rPr lang="en-US" dirty="0"/>
              <a:t>have different impacts on interrupt </a:t>
            </a:r>
            <a:r>
              <a:rPr lang="en-US" dirty="0" smtClean="0"/>
              <a:t>schemes</a:t>
            </a:r>
            <a:endParaRPr lang="en-US" dirty="0" smtClean="0"/>
          </a:p>
          <a:p>
            <a:pPr>
              <a:lnSpc>
                <a:spcPct val="150000"/>
              </a:lnSpc>
            </a:pPr>
            <a:r>
              <a:rPr lang="en-US" dirty="0" smtClean="0"/>
              <a:t>An </a:t>
            </a:r>
            <a:r>
              <a:rPr lang="en-US" dirty="0"/>
              <a:t>ISA bus, for example, requires that </a:t>
            </a:r>
            <a:r>
              <a:rPr lang="en-US" dirty="0" smtClean="0"/>
              <a:t>each card </a:t>
            </a:r>
            <a:r>
              <a:rPr lang="en-US" dirty="0"/>
              <a:t>that generates interrupts must be assigned its own unique IRQ value </a:t>
            </a:r>
            <a:endParaRPr lang="en-US" dirty="0" smtClean="0"/>
          </a:p>
          <a:p>
            <a:pPr>
              <a:lnSpc>
                <a:spcPct val="150000"/>
              </a:lnSpc>
            </a:pPr>
            <a:r>
              <a:rPr lang="en-US" dirty="0" smtClean="0"/>
              <a:t>The </a:t>
            </a:r>
            <a:r>
              <a:rPr lang="en-US" dirty="0"/>
              <a:t>PCI bus, on the other hand, allows two or more I/O cards </a:t>
            </a:r>
            <a:r>
              <a:rPr lang="en-US" dirty="0" smtClean="0"/>
              <a:t>to share </a:t>
            </a:r>
            <a:r>
              <a:rPr lang="en-US" dirty="0"/>
              <a:t>the same IRQ </a:t>
            </a:r>
            <a:r>
              <a:rPr lang="en-US" dirty="0" smtClean="0"/>
              <a:t>value</a:t>
            </a:r>
            <a:endParaRPr lang="en-US" dirty="0"/>
          </a:p>
        </p:txBody>
      </p:sp>
    </p:spTree>
    <p:extLst>
      <p:ext uri="{BB962C8B-B14F-4D97-AF65-F5344CB8AC3E}">
        <p14:creationId xmlns:p14="http://schemas.microsoft.com/office/powerpoint/2010/main" val="1110603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Buses types</a:t>
            </a:r>
            <a:endParaRPr lang="en-US" dirty="0"/>
          </a:p>
        </p:txBody>
      </p:sp>
      <p:sp>
        <p:nvSpPr>
          <p:cNvPr id="3" name="Content Placeholder 2"/>
          <p:cNvSpPr>
            <a:spLocks noGrp="1"/>
          </p:cNvSpPr>
          <p:nvPr>
            <p:ph idx="1"/>
          </p:nvPr>
        </p:nvSpPr>
        <p:spPr>
          <a:xfrm>
            <a:off x="761999" y="846686"/>
            <a:ext cx="11142454" cy="5847412"/>
          </a:xfrm>
        </p:spPr>
        <p:txBody>
          <a:bodyPr>
            <a:normAutofit/>
          </a:bodyPr>
          <a:lstStyle/>
          <a:p>
            <a:pPr>
              <a:lnSpc>
                <a:spcPct val="150000"/>
              </a:lnSpc>
            </a:pPr>
            <a:r>
              <a:rPr lang="en-US" dirty="0"/>
              <a:t>B</a:t>
            </a:r>
            <a:r>
              <a:rPr lang="en-US" dirty="0" smtClean="0"/>
              <a:t>uses </a:t>
            </a:r>
            <a:r>
              <a:rPr lang="en-US" dirty="0"/>
              <a:t>can be further divided into </a:t>
            </a:r>
          </a:p>
          <a:p>
            <a:pPr lvl="2">
              <a:lnSpc>
                <a:spcPct val="150000"/>
              </a:lnSpc>
            </a:pPr>
            <a:r>
              <a:rPr lang="en-US" sz="2800" b="1" dirty="0"/>
              <a:t>E</a:t>
            </a:r>
            <a:r>
              <a:rPr lang="en-US" sz="2800" b="1" dirty="0" smtClean="0"/>
              <a:t>xpandable</a:t>
            </a:r>
            <a:endParaRPr lang="en-US" sz="2800" dirty="0"/>
          </a:p>
          <a:p>
            <a:pPr lvl="2">
              <a:lnSpc>
                <a:spcPct val="150000"/>
              </a:lnSpc>
            </a:pPr>
            <a:r>
              <a:rPr lang="en-US" sz="2800" b="1" dirty="0"/>
              <a:t>N</a:t>
            </a:r>
            <a:r>
              <a:rPr lang="en-US" sz="2800" b="1" dirty="0" smtClean="0"/>
              <a:t>on-expandable</a:t>
            </a:r>
            <a:r>
              <a:rPr lang="en-US" sz="2800" dirty="0"/>
              <a:t>. </a:t>
            </a:r>
            <a:endParaRPr lang="en-US" sz="2800" dirty="0" smtClean="0"/>
          </a:p>
          <a:p>
            <a:pPr>
              <a:lnSpc>
                <a:spcPct val="150000"/>
              </a:lnSpc>
            </a:pPr>
            <a:r>
              <a:rPr lang="en-US" b="1" dirty="0"/>
              <a:t>E</a:t>
            </a:r>
            <a:r>
              <a:rPr lang="en-US" b="1" i="1" dirty="0" smtClean="0"/>
              <a:t>xpandable </a:t>
            </a:r>
            <a:r>
              <a:rPr lang="en-US" dirty="0"/>
              <a:t>bus </a:t>
            </a:r>
            <a:r>
              <a:rPr lang="en-US" dirty="0" smtClean="0"/>
              <a:t>such as PCMCIA</a:t>
            </a:r>
            <a:r>
              <a:rPr lang="en-US" dirty="0"/>
              <a:t>, PCI, IDE, SCSI, USB, and so </a:t>
            </a:r>
            <a:r>
              <a:rPr lang="en-US" dirty="0" smtClean="0"/>
              <a:t>on</a:t>
            </a:r>
            <a:endParaRPr lang="en-US" dirty="0"/>
          </a:p>
          <a:p>
            <a:pPr>
              <a:lnSpc>
                <a:spcPct val="150000"/>
              </a:lnSpc>
            </a:pPr>
            <a:r>
              <a:rPr lang="en-US" dirty="0" smtClean="0"/>
              <a:t>Expandable buses is </a:t>
            </a:r>
            <a:r>
              <a:rPr lang="en-US" dirty="0"/>
              <a:t>one </a:t>
            </a:r>
            <a:r>
              <a:rPr lang="en-US" dirty="0" smtClean="0"/>
              <a:t>in which additional components can be plugged into the board on-the-fly</a:t>
            </a:r>
          </a:p>
          <a:p>
            <a:pPr>
              <a:lnSpc>
                <a:spcPct val="150000"/>
              </a:lnSpc>
            </a:pPr>
            <a:r>
              <a:rPr lang="en-US" b="1" dirty="0" smtClean="0"/>
              <a:t>N</a:t>
            </a:r>
            <a:r>
              <a:rPr lang="en-US" b="1" i="1" dirty="0" smtClean="0"/>
              <a:t>on-expandable </a:t>
            </a:r>
            <a:r>
              <a:rPr lang="en-US" dirty="0" smtClean="0"/>
              <a:t>bus such as DIB</a:t>
            </a:r>
            <a:r>
              <a:rPr lang="en-US" dirty="0"/>
              <a:t>, VME, I2C </a:t>
            </a:r>
          </a:p>
          <a:p>
            <a:pPr>
              <a:lnSpc>
                <a:spcPct val="150000"/>
              </a:lnSpc>
            </a:pPr>
            <a:r>
              <a:rPr lang="en-US" dirty="0" smtClean="0"/>
              <a:t>Non-expandable </a:t>
            </a:r>
            <a:r>
              <a:rPr lang="en-US" dirty="0"/>
              <a:t>is one in which additional components cannot </a:t>
            </a:r>
            <a:r>
              <a:rPr lang="en-US" dirty="0" smtClean="0"/>
              <a:t>be simply </a:t>
            </a:r>
            <a:r>
              <a:rPr lang="en-US" dirty="0"/>
              <a:t>plugged into the board and then communicate over that bus to the other components.</a:t>
            </a:r>
          </a:p>
        </p:txBody>
      </p:sp>
    </p:spTree>
    <p:extLst>
      <p:ext uri="{BB962C8B-B14F-4D97-AF65-F5344CB8AC3E}">
        <p14:creationId xmlns:p14="http://schemas.microsoft.com/office/powerpoint/2010/main" val="87797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762000" y="931654"/>
            <a:ext cx="10515600" cy="5572664"/>
          </a:xfrm>
        </p:spPr>
        <p:txBody>
          <a:bodyPr>
            <a:normAutofit/>
          </a:bodyPr>
          <a:lstStyle/>
          <a:p>
            <a:pPr>
              <a:lnSpc>
                <a:spcPct val="150000"/>
              </a:lnSpc>
            </a:pPr>
            <a:r>
              <a:rPr lang="en-US" dirty="0"/>
              <a:t>E</a:t>
            </a:r>
            <a:r>
              <a:rPr lang="en-US" dirty="0" smtClean="0"/>
              <a:t>xpandable buses are more flexible because components can be added ad-hoc to the bus </a:t>
            </a:r>
          </a:p>
          <a:p>
            <a:pPr>
              <a:lnSpc>
                <a:spcPct val="150000"/>
              </a:lnSpc>
            </a:pPr>
            <a:r>
              <a:rPr lang="en-US" dirty="0"/>
              <a:t>E</a:t>
            </a:r>
            <a:r>
              <a:rPr lang="en-US" dirty="0" smtClean="0"/>
              <a:t>xpandable buses tend to be more expensive to implement</a:t>
            </a:r>
          </a:p>
          <a:p>
            <a:pPr>
              <a:lnSpc>
                <a:spcPct val="150000"/>
              </a:lnSpc>
            </a:pPr>
            <a:r>
              <a:rPr lang="en-US" dirty="0"/>
              <a:t>P</a:t>
            </a:r>
            <a:r>
              <a:rPr lang="en-US" dirty="0" smtClean="0"/>
              <a:t>erformance can be negatively impacted by the addition of too many poorly designed components onto the expandable bus.</a:t>
            </a:r>
            <a:endParaRPr lang="en-US" dirty="0"/>
          </a:p>
        </p:txBody>
      </p:sp>
    </p:spTree>
    <p:extLst>
      <p:ext uri="{BB962C8B-B14F-4D97-AF65-F5344CB8AC3E}">
        <p14:creationId xmlns:p14="http://schemas.microsoft.com/office/powerpoint/2010/main" val="12564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Arbitration and Timing</a:t>
            </a:r>
          </a:p>
        </p:txBody>
      </p:sp>
      <p:sp>
        <p:nvSpPr>
          <p:cNvPr id="3" name="Content Placeholder 2"/>
          <p:cNvSpPr>
            <a:spLocks noGrp="1"/>
          </p:cNvSpPr>
          <p:nvPr>
            <p:ph idx="1"/>
          </p:nvPr>
        </p:nvSpPr>
        <p:spPr>
          <a:xfrm>
            <a:off x="761999" y="897147"/>
            <a:ext cx="11099322" cy="5667555"/>
          </a:xfrm>
        </p:spPr>
        <p:txBody>
          <a:bodyPr>
            <a:noAutofit/>
          </a:bodyPr>
          <a:lstStyle/>
          <a:p>
            <a:r>
              <a:rPr lang="en-US" sz="2600" b="0" i="0" u="none" strike="noStrike" baseline="0" dirty="0" smtClean="0"/>
              <a:t>Board devices obtain access to a bus using a </a:t>
            </a:r>
            <a:r>
              <a:rPr lang="en-US" sz="2600" b="1" i="1" u="none" strike="noStrike" baseline="0" dirty="0" smtClean="0"/>
              <a:t>bus arbitration </a:t>
            </a:r>
            <a:r>
              <a:rPr lang="en-US" sz="2600" b="0" i="0" u="none" strike="noStrike" baseline="0" dirty="0" smtClean="0"/>
              <a:t>scheme</a:t>
            </a:r>
          </a:p>
          <a:p>
            <a:r>
              <a:rPr lang="en-US" sz="2600" b="0" i="0" u="none" strike="noStrike" baseline="0" dirty="0" smtClean="0"/>
              <a:t>Bus arbitration is based</a:t>
            </a:r>
            <a:r>
              <a:rPr lang="en-US" sz="2600" b="0" i="0" u="none" strike="noStrike" dirty="0" smtClean="0"/>
              <a:t> </a:t>
            </a:r>
            <a:r>
              <a:rPr lang="en-US" sz="2600" b="0" i="0" u="none" strike="noStrike" baseline="0" dirty="0" smtClean="0"/>
              <a:t>upon devices being classified as</a:t>
            </a:r>
          </a:p>
          <a:p>
            <a:pPr lvl="2"/>
            <a:r>
              <a:rPr lang="en-US" sz="2600" b="1" i="1" dirty="0" smtClean="0"/>
              <a:t>M</a:t>
            </a:r>
            <a:r>
              <a:rPr lang="en-US" sz="2600" b="1" i="1" u="none" strike="noStrike" baseline="0" dirty="0" smtClean="0"/>
              <a:t>aster </a:t>
            </a:r>
            <a:r>
              <a:rPr lang="en-US" sz="2600" b="0" i="0" u="none" strike="noStrike" baseline="0" dirty="0" smtClean="0"/>
              <a:t>devices </a:t>
            </a:r>
          </a:p>
          <a:p>
            <a:pPr lvl="2"/>
            <a:r>
              <a:rPr lang="en-US" sz="2600" b="1" i="1" dirty="0" smtClean="0"/>
              <a:t>S</a:t>
            </a:r>
            <a:r>
              <a:rPr lang="en-US" sz="2600" b="1" i="1" u="none" strike="noStrike" baseline="0" dirty="0" smtClean="0"/>
              <a:t>lave </a:t>
            </a:r>
            <a:r>
              <a:rPr lang="en-US" sz="2600" b="0" i="0" u="none" strike="noStrike" baseline="0" dirty="0" smtClean="0"/>
              <a:t>devices </a:t>
            </a:r>
          </a:p>
          <a:p>
            <a:r>
              <a:rPr lang="en-US" sz="2600" b="1" dirty="0" smtClean="0"/>
              <a:t>Master device :</a:t>
            </a:r>
            <a:r>
              <a:rPr lang="en-US" sz="2600" dirty="0" smtClean="0"/>
              <a:t> </a:t>
            </a:r>
            <a:r>
              <a:rPr lang="en-US" sz="2600" b="0" i="0" u="none" strike="noStrike" baseline="0" dirty="0" smtClean="0"/>
              <a:t>devices that can initiate a bus transaction</a:t>
            </a:r>
          </a:p>
          <a:p>
            <a:r>
              <a:rPr lang="en-US" sz="2600" b="1" dirty="0" smtClean="0"/>
              <a:t>Slave devices : </a:t>
            </a:r>
            <a:r>
              <a:rPr lang="en-US" sz="2600" b="0" i="0" u="none" strike="noStrike" baseline="0" dirty="0" smtClean="0"/>
              <a:t>devices which can only gain access to a bus in response to a master</a:t>
            </a:r>
            <a:r>
              <a:rPr lang="en-US" sz="2600" b="0" i="0" u="none" strike="noStrike" dirty="0" smtClean="0"/>
              <a:t> </a:t>
            </a:r>
            <a:r>
              <a:rPr lang="en-US" sz="2600" b="0" i="0" u="none" strike="noStrike" baseline="0" dirty="0" smtClean="0"/>
              <a:t>device’s request</a:t>
            </a:r>
            <a:endParaRPr lang="en-US" sz="2600" b="1" i="0" u="none" strike="noStrike" baseline="0" dirty="0" smtClean="0"/>
          </a:p>
          <a:p>
            <a:r>
              <a:rPr lang="en-US" sz="2600" b="0" i="0" u="none" strike="noStrike" baseline="0" dirty="0" smtClean="0"/>
              <a:t>The simplest arbitration scheme is for only one device on the board:</a:t>
            </a:r>
            <a:r>
              <a:rPr lang="en-US" sz="2600" b="0" i="0" u="none" strike="noStrike" dirty="0" smtClean="0"/>
              <a:t> </a:t>
            </a:r>
            <a:r>
              <a:rPr lang="en-US" sz="2600" dirty="0" smtClean="0"/>
              <a:t>the </a:t>
            </a:r>
            <a:r>
              <a:rPr lang="en-US" sz="2600" b="0" i="0" u="none" strike="noStrike" baseline="0" dirty="0" smtClean="0"/>
              <a:t>master processor, while all other components are slave devices.</a:t>
            </a:r>
          </a:p>
          <a:p>
            <a:r>
              <a:rPr lang="en-US" sz="2600" b="1" dirty="0"/>
              <a:t>N</a:t>
            </a:r>
            <a:r>
              <a:rPr lang="en-US" sz="2600" b="1" i="0" u="none" strike="noStrike" baseline="0" dirty="0" smtClean="0"/>
              <a:t>o arbitration</a:t>
            </a:r>
            <a:r>
              <a:rPr lang="en-US" sz="2600" b="0" i="0" u="none" strike="noStrike" baseline="0" dirty="0" smtClean="0"/>
              <a:t> is necessary when there can only be one master.</a:t>
            </a:r>
          </a:p>
          <a:p>
            <a:r>
              <a:rPr lang="en-US" sz="2600" b="0" i="0" u="none" strike="noStrike" baseline="0" dirty="0" smtClean="0"/>
              <a:t>For buses </a:t>
            </a:r>
            <a:r>
              <a:rPr lang="en-US" sz="2600" dirty="0" smtClean="0"/>
              <a:t>with </a:t>
            </a:r>
            <a:r>
              <a:rPr lang="en-US" sz="2600" b="0" i="0" u="none" strike="noStrike" baseline="0" dirty="0" smtClean="0"/>
              <a:t>multiple masters, some have an </a:t>
            </a:r>
            <a:r>
              <a:rPr lang="en-US" sz="2600" b="0" i="1" u="none" strike="noStrike" baseline="0" dirty="0" smtClean="0"/>
              <a:t>arbitrator </a:t>
            </a:r>
            <a:r>
              <a:rPr lang="en-US" sz="2600" b="0" i="0" u="none" strike="noStrike" baseline="0" dirty="0" smtClean="0"/>
              <a:t>that determines under what circumstances a master gets control of the bus</a:t>
            </a:r>
          </a:p>
        </p:txBody>
      </p:sp>
    </p:spTree>
    <p:extLst>
      <p:ext uri="{BB962C8B-B14F-4D97-AF65-F5344CB8AC3E}">
        <p14:creationId xmlns:p14="http://schemas.microsoft.com/office/powerpoint/2010/main" val="2886132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3102</Words>
  <Application>Microsoft Office PowerPoint</Application>
  <PresentationFormat>Widescreen</PresentationFormat>
  <Paragraphs>207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Embedded Hardware: Hardware Building Blocks  Board Buses  </vt:lpstr>
      <vt:lpstr>Buses</vt:lpstr>
      <vt:lpstr>Bridges</vt:lpstr>
      <vt:lpstr>Board buses types</vt:lpstr>
      <vt:lpstr>Cont’d..</vt:lpstr>
      <vt:lpstr>Difference between I/O buses and system buses</vt:lpstr>
      <vt:lpstr>Buses types</vt:lpstr>
      <vt:lpstr>Cont’d</vt:lpstr>
      <vt:lpstr>Bus Arbitration and Timing</vt:lpstr>
      <vt:lpstr>Cont’d..</vt:lpstr>
      <vt:lpstr>Cont’d</vt:lpstr>
      <vt:lpstr>Cont’d</vt:lpstr>
      <vt:lpstr>Priority based arbitration scheme</vt:lpstr>
      <vt:lpstr>Cont’d</vt:lpstr>
      <vt:lpstr>Central-serialized or daisy-chain arbitration</vt:lpstr>
      <vt:lpstr>Distributed arbitration schemes</vt:lpstr>
      <vt:lpstr>Cont’d</vt:lpstr>
      <vt:lpstr>Cont’d</vt:lpstr>
      <vt:lpstr>Bus timing schemes types and Synchronous</vt:lpstr>
      <vt:lpstr>Asynchronous timing schemes</vt:lpstr>
      <vt:lpstr>Transferring mode schemes types</vt:lpstr>
      <vt:lpstr>Cont’d</vt:lpstr>
      <vt:lpstr>Non-Expandable Bus: I2C Bus Example</vt:lpstr>
      <vt:lpstr>Cont’d</vt:lpstr>
      <vt:lpstr>Cont’d</vt:lpstr>
      <vt:lpstr>Cont’d</vt:lpstr>
      <vt:lpstr>Cont’d</vt:lpstr>
      <vt:lpstr>Cont’d</vt:lpstr>
      <vt:lpstr>PCI (Peripheral Component Interconnect) Bus Example: Expandable</vt:lpstr>
      <vt:lpstr>Cont’d</vt:lpstr>
      <vt:lpstr>Cont’d</vt:lpstr>
      <vt:lpstr>Cont’d</vt:lpstr>
      <vt:lpstr>Cont’d</vt:lpstr>
      <vt:lpstr>PCI Transaction steps</vt:lpstr>
      <vt:lpstr>Cont’d</vt:lpstr>
      <vt:lpstr>Cont’d</vt:lpstr>
      <vt:lpstr>Integrating the Bus with Other Board Components</vt:lpstr>
      <vt:lpstr>Cont’d</vt:lpstr>
      <vt:lpstr>Bus Performance</vt:lpstr>
      <vt:lpstr>Cont’d</vt:lpstr>
      <vt:lpstr>Cont’d</vt:lpstr>
      <vt:lpstr>Cont’d</vt:lpstr>
      <vt:lpstr>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Hardware: Hardware Building Blocks  Board Buses</dc:title>
  <dc:creator>Malini</dc:creator>
  <cp:lastModifiedBy>Microsoft account</cp:lastModifiedBy>
  <cp:revision>31</cp:revision>
  <dcterms:created xsi:type="dcterms:W3CDTF">2022-03-09T04:11:15Z</dcterms:created>
  <dcterms:modified xsi:type="dcterms:W3CDTF">2022-03-14T07:31:53Z</dcterms:modified>
</cp:coreProperties>
</file>