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82" r:id="rId2"/>
    <p:sldId id="285" r:id="rId3"/>
    <p:sldId id="289" r:id="rId4"/>
    <p:sldId id="299" r:id="rId5"/>
    <p:sldId id="300" r:id="rId6"/>
    <p:sldId id="301" r:id="rId7"/>
    <p:sldId id="302" r:id="rId8"/>
    <p:sldId id="303" r:id="rId9"/>
    <p:sldId id="305" r:id="rId10"/>
    <p:sldId id="306" r:id="rId11"/>
    <p:sldId id="307" r:id="rId12"/>
    <p:sldId id="308" r:id="rId13"/>
    <p:sldId id="309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-488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ACBD4-B79E-4B94-9339-3BDDF7A575C0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D5DB-3305-4A3C-92D1-E1B20D00F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2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36A6-3727-4B61-9AE9-41F836F644BA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ACA-6A6F-49E9-90F3-64507C33CC6C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6DAA-94A0-40D5-B2AE-D4F2EAE23A93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68792"/>
            <a:ext cx="10515600" cy="98954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3" y="1207557"/>
            <a:ext cx="10515600" cy="50069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535D-E6E3-445F-BF7B-B7757784C945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189F-5756-4E9E-AF62-02B1FE7B81D6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FECC-BC1A-4350-AE43-1F0D560402CF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1E39-63E2-492E-9E22-0858E7DF7944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526A-35CB-451B-9061-A7604DBC81B5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FE-32C1-4B4C-BA7D-47258D3427AC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8C36-4BBC-4395-AFB1-F77DCB18D6F1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2771-60E9-4AF0-9B63-004A3718145A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FE74-FCA5-46D2-97BF-F412943806AA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37" y="2346036"/>
            <a:ext cx="11699629" cy="10806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Software: </a:t>
            </a: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Device Drivers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630" y="1078523"/>
            <a:ext cx="11699629" cy="63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CSPC61 - Embedded Systems Architectures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633" y="4608944"/>
            <a:ext cx="11699629" cy="1031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Dr. M. </a:t>
            </a:r>
            <a:r>
              <a:rPr kumimoji="0" lang="en-IN" sz="3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Bhuvaneswari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noProof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26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.03.2022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6600"/>
                </a:solidFill>
              </a:rPr>
              <a:t>Memory </a:t>
            </a:r>
            <a:r>
              <a:rPr lang="en-US" sz="4000" b="1" dirty="0">
                <a:solidFill>
                  <a:srgbClr val="006600"/>
                </a:solidFill>
              </a:rPr>
              <a:t>Subsystem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50"/>
            <a:ext cx="11734800" cy="622456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P</a:t>
            </a:r>
            <a:r>
              <a:rPr lang="en-US" sz="2400" dirty="0" smtClean="0"/>
              <a:t>seudocode for </a:t>
            </a:r>
            <a:r>
              <a:rPr lang="en-US" sz="2400" dirty="0"/>
              <a:t>configuring the first two banks </a:t>
            </a:r>
            <a:r>
              <a:rPr lang="en-US" sz="2400" dirty="0" smtClean="0"/>
              <a:t>(4 </a:t>
            </a:r>
            <a:r>
              <a:rPr lang="en-US" sz="2400" dirty="0"/>
              <a:t>MB of Flash each), and the third bank (4 MB of DRAM</a:t>
            </a:r>
            <a:r>
              <a:rPr lang="en-US" sz="2400" dirty="0" smtClean="0"/>
              <a:t>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M</a:t>
            </a:r>
            <a:r>
              <a:rPr lang="en-US" sz="2200" dirty="0" smtClean="0"/>
              <a:t>emory </a:t>
            </a:r>
            <a:r>
              <a:rPr lang="en-US" sz="2200" dirty="0"/>
              <a:t>periodic timer </a:t>
            </a:r>
            <a:r>
              <a:rPr lang="en-US" sz="2200" dirty="0" err="1"/>
              <a:t>prescaler</a:t>
            </a:r>
            <a:r>
              <a:rPr lang="en-US" sz="2200" dirty="0"/>
              <a:t> register (MPTPR) is initialized for the required refresh </a:t>
            </a:r>
            <a:r>
              <a:rPr lang="en-US" sz="2200" dirty="0" smtClean="0"/>
              <a:t>timeout.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/>
              <a:t>For </a:t>
            </a:r>
            <a:r>
              <a:rPr lang="en-US" sz="2200" dirty="0"/>
              <a:t>configuring </a:t>
            </a:r>
            <a:r>
              <a:rPr lang="en-US" sz="2200" dirty="0" smtClean="0"/>
              <a:t>UPMs </a:t>
            </a:r>
            <a:r>
              <a:rPr lang="en-US" sz="2200" dirty="0"/>
              <a:t>- </a:t>
            </a:r>
            <a:r>
              <a:rPr lang="en-US" sz="2200" dirty="0" smtClean="0"/>
              <a:t>initialization of Mode register </a:t>
            </a:r>
            <a:r>
              <a:rPr lang="en-US" sz="2200" dirty="0"/>
              <a:t>(MAMR or MBMR) </a:t>
            </a:r>
            <a:endParaRPr lang="en-US" sz="2200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The RAM array is initialized via </a:t>
            </a:r>
            <a:endParaRPr lang="en-US" sz="2200" dirty="0" smtClean="0"/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Memory </a:t>
            </a:r>
            <a:r>
              <a:rPr lang="en-US" sz="2000" dirty="0"/>
              <a:t>command register (</a:t>
            </a:r>
            <a:r>
              <a:rPr lang="en-US" sz="2000" dirty="0" smtClean="0"/>
              <a:t>MCR) - </a:t>
            </a:r>
            <a:r>
              <a:rPr lang="en-US" sz="2000" dirty="0"/>
              <a:t>uses to write to or read from the RAM </a:t>
            </a:r>
            <a:r>
              <a:rPr lang="en-US" sz="2000" dirty="0" smtClean="0"/>
              <a:t>array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Memory </a:t>
            </a:r>
            <a:r>
              <a:rPr lang="en-US" sz="2000" dirty="0"/>
              <a:t>data register (MDR), which stores the data the </a:t>
            </a:r>
            <a:r>
              <a:rPr lang="en-US" sz="2000" dirty="0" smtClean="0"/>
              <a:t>MCR</a:t>
            </a:r>
            <a:endParaRPr lang="en-US" sz="2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1"/>
          <a:stretch/>
        </p:blipFill>
        <p:spPr bwMode="auto">
          <a:xfrm>
            <a:off x="7426036" y="3215121"/>
            <a:ext cx="4658158" cy="1038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3215121"/>
            <a:ext cx="7075053" cy="1038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4389582"/>
            <a:ext cx="11933381" cy="2276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4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6600"/>
                </a:solidFill>
              </a:rPr>
              <a:t>Memory </a:t>
            </a:r>
            <a:r>
              <a:rPr lang="en-US" sz="4000" b="1" dirty="0">
                <a:solidFill>
                  <a:srgbClr val="006600"/>
                </a:solidFill>
              </a:rPr>
              <a:t>Subsystem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7" y="536449"/>
            <a:ext cx="11793771" cy="6196859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600" b="1" dirty="0"/>
              <a:t>Initializing the Internal Memory Map on the </a:t>
            </a:r>
            <a:r>
              <a:rPr lang="en-US" sz="2600" b="1" dirty="0" smtClean="0"/>
              <a:t>MPC860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/>
              <a:t>It contains </a:t>
            </a:r>
            <a:r>
              <a:rPr lang="en-US" sz="2200" dirty="0"/>
              <a:t>the architecture’s special purpose </a:t>
            </a:r>
            <a:r>
              <a:rPr lang="en-US" sz="2200" dirty="0" smtClean="0"/>
              <a:t>registers, dual-port </a:t>
            </a:r>
            <a:r>
              <a:rPr lang="en-US" sz="2200" dirty="0"/>
              <a:t>RAM (parameter RAM), buffers of the various integrated components (Ethernet or </a:t>
            </a:r>
            <a:r>
              <a:rPr lang="en-US" sz="2200" dirty="0" smtClean="0"/>
              <a:t>I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C).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600" b="1" dirty="0"/>
              <a:t>Internal Memory </a:t>
            </a:r>
            <a:r>
              <a:rPr lang="en-US" sz="2600" b="1" dirty="0" smtClean="0"/>
              <a:t>Map Register </a:t>
            </a:r>
            <a:r>
              <a:rPr lang="en-US" sz="2600" b="1" dirty="0"/>
              <a:t>(IMMR</a:t>
            </a:r>
            <a:r>
              <a:rPr lang="en-US" sz="2600" b="1" dirty="0" smtClean="0"/>
              <a:t>)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/>
              <a:t>contains </a:t>
            </a:r>
            <a:r>
              <a:rPr lang="en-US" sz="2200" dirty="0"/>
              <a:t>the base address of the internal memory map, </a:t>
            </a:r>
            <a:r>
              <a:rPr lang="en-US" sz="2200" dirty="0" smtClean="0"/>
              <a:t>and some </a:t>
            </a:r>
            <a:r>
              <a:rPr lang="en-US" sz="2200" dirty="0"/>
              <a:t>factory-related information on the specific MPC860 </a:t>
            </a:r>
            <a:r>
              <a:rPr lang="en-US" sz="2200" dirty="0" smtClean="0"/>
              <a:t>processor.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As per sample memory map, the </a:t>
            </a:r>
            <a:r>
              <a:rPr lang="en-US" sz="2400" dirty="0"/>
              <a:t>internal memory map starts at </a:t>
            </a:r>
            <a:r>
              <a:rPr lang="en-US" sz="2400" dirty="0" smtClean="0"/>
              <a:t>0x09000000. </a:t>
            </a:r>
            <a:r>
              <a:rPr lang="en-US" sz="2400" dirty="0"/>
              <a:t>Hence the IMMR would be set to this value via the “</a:t>
            </a:r>
            <a:r>
              <a:rPr lang="en-US" sz="2400" dirty="0" err="1"/>
              <a:t>mfspr</a:t>
            </a:r>
            <a:r>
              <a:rPr lang="en-US" sz="2400" dirty="0"/>
              <a:t>” or “</a:t>
            </a:r>
            <a:r>
              <a:rPr lang="en-US" sz="2400" dirty="0" err="1"/>
              <a:t>mtspr</a:t>
            </a:r>
            <a:r>
              <a:rPr lang="en-US" sz="2400" dirty="0"/>
              <a:t>” </a:t>
            </a:r>
            <a:r>
              <a:rPr lang="en-US" sz="2400" dirty="0" smtClean="0"/>
              <a:t>commands.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000" dirty="0" err="1"/>
              <a:t>mtspr</a:t>
            </a:r>
            <a:r>
              <a:rPr lang="en-US" sz="2000" dirty="0"/>
              <a:t> </a:t>
            </a:r>
            <a:r>
              <a:rPr lang="en-US" sz="2000" dirty="0" smtClean="0"/>
              <a:t>0x090000FF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32 bit address - the </a:t>
            </a:r>
            <a:r>
              <a:rPr lang="en-US" sz="2000" dirty="0"/>
              <a:t>top 16 bits are the address, bits 16–23 are the part number // (0x00 in this example), and bits 24–31 is the mask number // (0xFF in this example</a:t>
            </a:r>
            <a:r>
              <a:rPr lang="en-US" sz="2000" dirty="0" smtClean="0"/>
              <a:t>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Initializing the MMU on the </a:t>
            </a:r>
            <a:r>
              <a:rPr lang="en-US" sz="2400" dirty="0" smtClean="0"/>
              <a:t>MPC860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MPC860 uses the MMUs to manage the board’s virtual memory management </a:t>
            </a:r>
            <a:r>
              <a:rPr lang="en-US" sz="2000" dirty="0" smtClean="0"/>
              <a:t>scheme - providing </a:t>
            </a:r>
            <a:r>
              <a:rPr lang="en-US" sz="2000" dirty="0"/>
              <a:t>logical/effective to physical/real address translations, cache control, and memory access </a:t>
            </a:r>
            <a:r>
              <a:rPr lang="en-US" sz="2000" dirty="0" smtClean="0"/>
              <a:t>protections.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The MMU initialization sequence involves initializing the MMU registers and translation table entries, MMU Instruction Control Register (MI_CTR) and the Data Control Registers (MD_CTR)</a:t>
            </a:r>
            <a:endParaRPr lang="en-US" sz="2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6600"/>
                </a:solidFill>
              </a:rPr>
              <a:t>Memory </a:t>
            </a:r>
            <a:r>
              <a:rPr lang="en-US" sz="4000" b="1" dirty="0">
                <a:solidFill>
                  <a:srgbClr val="006600"/>
                </a:solidFill>
              </a:rPr>
              <a:t>Subsystem -</a:t>
            </a:r>
            <a:r>
              <a:rPr lang="en-US" sz="4000" b="1" dirty="0" smtClean="0">
                <a:solidFill>
                  <a:srgbClr val="006600"/>
                </a:solidFill>
              </a:rPr>
              <a:t> Enable and Disable</a:t>
            </a:r>
            <a:endParaRPr lang="en-US" sz="4000" b="1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7" y="683491"/>
            <a:ext cx="11793771" cy="5671127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b="1" dirty="0"/>
              <a:t>Memory Subsystem Disable on MPC860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Disable MMU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Disable translation, </a:t>
            </a:r>
            <a:r>
              <a:rPr lang="en-US" dirty="0"/>
              <a:t>IR and DR bits need to be </a:t>
            </a:r>
            <a:r>
              <a:rPr lang="en-US" dirty="0" smtClean="0"/>
              <a:t>cleared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Disable Caches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b="1" dirty="0"/>
              <a:t>Memory Subsystem Enable on </a:t>
            </a:r>
            <a:r>
              <a:rPr lang="en-US" b="1" dirty="0" smtClean="0"/>
              <a:t>MPC860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Enable MMU via setting IR and DR </a:t>
            </a:r>
            <a:r>
              <a:rPr lang="en-US" dirty="0" smtClean="0"/>
              <a:t>bits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Set </a:t>
            </a:r>
            <a:r>
              <a:rPr lang="en-US" dirty="0"/>
              <a:t>the IR and DR </a:t>
            </a:r>
            <a:r>
              <a:rPr lang="en-US" dirty="0" smtClean="0"/>
              <a:t>bits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Enable translation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E</a:t>
            </a:r>
            <a:r>
              <a:rPr lang="en-US" dirty="0" smtClean="0"/>
              <a:t>nable caches</a:t>
            </a:r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unlock all in both </a:t>
            </a:r>
            <a:r>
              <a:rPr lang="en-US" sz="2200" dirty="0" smtClean="0"/>
              <a:t>caches</a:t>
            </a:r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invalidate all in both caches</a:t>
            </a:r>
            <a:endParaRPr lang="en-US" sz="2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6600"/>
                </a:solidFill>
              </a:rPr>
              <a:t>Memory </a:t>
            </a:r>
            <a:r>
              <a:rPr lang="en-US" sz="4000" b="1">
                <a:solidFill>
                  <a:srgbClr val="006600"/>
                </a:solidFill>
              </a:rPr>
              <a:t>Subsystem </a:t>
            </a:r>
            <a:endParaRPr lang="en-US" sz="4000" b="1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7" y="683491"/>
            <a:ext cx="11793771" cy="5671127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600" b="1" dirty="0"/>
              <a:t>Memory Subsystem Writing/Erasing </a:t>
            </a:r>
            <a:r>
              <a:rPr lang="en-US" sz="2600" b="1" dirty="0" smtClean="0"/>
              <a:t>Flash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Reading </a:t>
            </a:r>
            <a:r>
              <a:rPr lang="en-US" dirty="0"/>
              <a:t>from Flash is the same as reading from </a:t>
            </a:r>
            <a:r>
              <a:rPr lang="en-US" dirty="0" smtClean="0"/>
              <a:t>RAM.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Accessing </a:t>
            </a:r>
            <a:r>
              <a:rPr lang="en-US" dirty="0"/>
              <a:t>Flash for writing or erasing - more </a:t>
            </a:r>
            <a:r>
              <a:rPr lang="en-US" dirty="0" smtClean="0"/>
              <a:t>complicated.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Flash memory is divided into </a:t>
            </a:r>
            <a:r>
              <a:rPr lang="en-US" dirty="0" smtClean="0"/>
              <a:t>blocks </a:t>
            </a:r>
            <a:r>
              <a:rPr lang="en-US" dirty="0"/>
              <a:t>-</a:t>
            </a:r>
            <a:r>
              <a:rPr lang="en-US" dirty="0" smtClean="0"/>
              <a:t> Sectors.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Each </a:t>
            </a:r>
            <a:r>
              <a:rPr lang="en-US" dirty="0"/>
              <a:t>sector is the smallest unit that can be </a:t>
            </a:r>
            <a:r>
              <a:rPr lang="en-US" dirty="0" smtClean="0"/>
              <a:t>erased.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Flash </a:t>
            </a:r>
            <a:r>
              <a:rPr lang="en-US" dirty="0"/>
              <a:t>erase function notifies the </a:t>
            </a:r>
            <a:r>
              <a:rPr lang="en-US" dirty="0" smtClean="0"/>
              <a:t>flash </a:t>
            </a:r>
            <a:r>
              <a:rPr lang="en-US" dirty="0"/>
              <a:t>chip of the impending operation, sends the command to erase the </a:t>
            </a:r>
            <a:r>
              <a:rPr lang="en-US" dirty="0" smtClean="0"/>
              <a:t>sector and </a:t>
            </a:r>
            <a:r>
              <a:rPr lang="en-US" dirty="0"/>
              <a:t>then loops, polling the </a:t>
            </a:r>
            <a:r>
              <a:rPr lang="en-US" dirty="0" smtClean="0"/>
              <a:t>flash </a:t>
            </a:r>
            <a:r>
              <a:rPr lang="en-US" dirty="0"/>
              <a:t>chip to determine when it completes</a:t>
            </a:r>
            <a:r>
              <a:rPr lang="en-US" dirty="0" smtClean="0"/>
              <a:t>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At the end of the erase function, the Flash is then set to standard read mode.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68793"/>
            <a:ext cx="11728703" cy="71149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Topics Covered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964" y="841249"/>
            <a:ext cx="10233891" cy="5476424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6600"/>
                </a:solidFill>
              </a:rPr>
              <a:t>Introduction to memory device drivers</a:t>
            </a:r>
          </a:p>
          <a:p>
            <a:r>
              <a:rPr lang="en-US" sz="3000" dirty="0" smtClean="0">
                <a:solidFill>
                  <a:srgbClr val="006600"/>
                </a:solidFill>
              </a:rPr>
              <a:t>Memory Device Driver Functions</a:t>
            </a:r>
          </a:p>
          <a:p>
            <a:r>
              <a:rPr lang="en-US" sz="3000" dirty="0">
                <a:solidFill>
                  <a:srgbClr val="006600"/>
                </a:solidFill>
              </a:rPr>
              <a:t>Byte Ordering </a:t>
            </a:r>
            <a:r>
              <a:rPr lang="en-US" sz="3000" dirty="0" smtClean="0">
                <a:solidFill>
                  <a:srgbClr val="006600"/>
                </a:solidFill>
              </a:rPr>
              <a:t>Scheme</a:t>
            </a:r>
          </a:p>
          <a:p>
            <a:r>
              <a:rPr lang="en-US" sz="3000" dirty="0">
                <a:solidFill>
                  <a:srgbClr val="006600"/>
                </a:solidFill>
              </a:rPr>
              <a:t>Function </a:t>
            </a:r>
            <a:r>
              <a:rPr lang="en-US" sz="3000" dirty="0" smtClean="0">
                <a:solidFill>
                  <a:srgbClr val="006600"/>
                </a:solidFill>
              </a:rPr>
              <a:t>Implementation</a:t>
            </a:r>
          </a:p>
          <a:p>
            <a:pPr lvl="1"/>
            <a:r>
              <a:rPr lang="en-US" sz="2600" dirty="0" smtClean="0">
                <a:solidFill>
                  <a:srgbClr val="006600"/>
                </a:solidFill>
              </a:rPr>
              <a:t>Memory </a:t>
            </a:r>
            <a:r>
              <a:rPr lang="en-US" sz="2600" dirty="0">
                <a:solidFill>
                  <a:srgbClr val="006600"/>
                </a:solidFill>
              </a:rPr>
              <a:t>Subsystem </a:t>
            </a:r>
            <a:r>
              <a:rPr lang="en-US" sz="2600" dirty="0" smtClean="0">
                <a:solidFill>
                  <a:srgbClr val="006600"/>
                </a:solidFill>
              </a:rPr>
              <a:t>Startup</a:t>
            </a:r>
          </a:p>
          <a:p>
            <a:pPr lvl="2"/>
            <a:r>
              <a:rPr lang="en-US" sz="2600" dirty="0">
                <a:solidFill>
                  <a:srgbClr val="006600"/>
                </a:solidFill>
              </a:rPr>
              <a:t>Initializing the Memory Controller and connected ROM/RAM</a:t>
            </a:r>
          </a:p>
          <a:p>
            <a:endParaRPr lang="en-US" sz="3000" dirty="0" smtClean="0">
              <a:solidFill>
                <a:srgbClr val="006600"/>
              </a:solidFill>
            </a:endParaRPr>
          </a:p>
          <a:p>
            <a:pPr lvl="1"/>
            <a:endParaRPr lang="en-US" sz="2600" dirty="0" smtClean="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Memory Device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1797"/>
            <a:ext cx="11734800" cy="454355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 dirty="0" smtClean="0"/>
              <a:t>Physical </a:t>
            </a:r>
            <a:r>
              <a:rPr lang="en-US" sz="2500" dirty="0"/>
              <a:t>memory </a:t>
            </a:r>
            <a:r>
              <a:rPr lang="en-US" sz="2500" dirty="0" smtClean="0"/>
              <a:t>is a </a:t>
            </a:r>
            <a:r>
              <a:rPr lang="en-US" sz="2500" dirty="0"/>
              <a:t>two-dimensional arrays (matrices) </a:t>
            </a:r>
            <a:r>
              <a:rPr lang="en-US" sz="2500" dirty="0" smtClean="0"/>
              <a:t>made up </a:t>
            </a:r>
            <a:r>
              <a:rPr lang="en-US" sz="2500" dirty="0"/>
              <a:t>of cells addressed by a unique row and column.</a:t>
            </a:r>
            <a:endParaRPr lang="en-US" sz="25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 dirty="0" smtClean="0"/>
              <a:t>Master </a:t>
            </a:r>
            <a:r>
              <a:rPr lang="en-US" sz="2500" dirty="0"/>
              <a:t>processor and programmers </a:t>
            </a:r>
            <a:r>
              <a:rPr lang="en-US" sz="2500" dirty="0" smtClean="0"/>
              <a:t>- Memory </a:t>
            </a:r>
            <a:r>
              <a:rPr lang="en-US" sz="2500" dirty="0"/>
              <a:t>as a large </a:t>
            </a:r>
            <a:r>
              <a:rPr lang="en-US" sz="2500" dirty="0" smtClean="0"/>
              <a:t>1D array - Memory </a:t>
            </a:r>
            <a:r>
              <a:rPr lang="en-US" sz="2500" dirty="0"/>
              <a:t>Map.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 dirty="0"/>
              <a:t>In the memory map, each cell of the array is a row of </a:t>
            </a:r>
            <a:r>
              <a:rPr lang="en-US" sz="2500" dirty="0" smtClean="0"/>
              <a:t>bytes.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 dirty="0" smtClean="0"/>
              <a:t>Number </a:t>
            </a:r>
            <a:r>
              <a:rPr lang="en-US" sz="2500" dirty="0"/>
              <a:t>of bytes per row depends on the width of the data </a:t>
            </a:r>
            <a:r>
              <a:rPr lang="en-US" sz="2500" dirty="0" smtClean="0"/>
              <a:t>bus.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 dirty="0" smtClean="0"/>
              <a:t>It depends </a:t>
            </a:r>
            <a:r>
              <a:rPr lang="en-US" sz="2500" dirty="0"/>
              <a:t>on the width of the registers of the master </a:t>
            </a:r>
            <a:r>
              <a:rPr lang="en-US" sz="2500" dirty="0" smtClean="0"/>
              <a:t>architecture.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 dirty="0"/>
              <a:t>S</a:t>
            </a:r>
            <a:r>
              <a:rPr lang="en-US" sz="2500" dirty="0" smtClean="0"/>
              <a:t>oftware’s point-of-view - </a:t>
            </a:r>
            <a:r>
              <a:rPr lang="en-US" sz="2500" dirty="0"/>
              <a:t>Physical memory - logical </a:t>
            </a:r>
            <a:r>
              <a:rPr lang="en-US" sz="2500" dirty="0" smtClean="0"/>
              <a:t>memory - Basic unit (byte)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 dirty="0"/>
              <a:t>Logical memory is made up of all the physical memory (registers, ROM, and RAM) in the entire embedded system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 dirty="0"/>
              <a:t>Device drivers -</a:t>
            </a:r>
            <a:r>
              <a:rPr lang="en-US" sz="2500" dirty="0" smtClean="0">
                <a:solidFill>
                  <a:srgbClr val="000099"/>
                </a:solidFill>
              </a:rPr>
              <a:t> </a:t>
            </a:r>
            <a:r>
              <a:rPr lang="en-US" sz="2500" dirty="0" smtClean="0"/>
              <a:t>Management </a:t>
            </a:r>
            <a:r>
              <a:rPr lang="en-US" sz="2500" dirty="0"/>
              <a:t>of the overall memory </a:t>
            </a:r>
            <a:r>
              <a:rPr lang="en-US" sz="2500" dirty="0" smtClean="0"/>
              <a:t>subsystem.</a:t>
            </a:r>
            <a:endParaRPr lang="en-US" sz="2500" dirty="0" smtClean="0">
              <a:solidFill>
                <a:srgbClr val="000099"/>
              </a:solidFill>
            </a:endParaRP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Manage </a:t>
            </a:r>
            <a:r>
              <a:rPr lang="en-US" dirty="0"/>
              <a:t>the memory on the master processor and on the </a:t>
            </a:r>
            <a:r>
              <a:rPr lang="en-US" dirty="0" smtClean="0"/>
              <a:t>board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 </a:t>
            </a:r>
            <a:r>
              <a:rPr lang="en-US" dirty="0"/>
              <a:t>management components </a:t>
            </a:r>
            <a:r>
              <a:rPr lang="en-US" dirty="0" smtClean="0">
                <a:solidFill>
                  <a:srgbClr val="000099"/>
                </a:solidFill>
              </a:rPr>
              <a:t>(</a:t>
            </a:r>
            <a:r>
              <a:rPr lang="en-US" dirty="0"/>
              <a:t>memory controller, MMU, registers, cache, </a:t>
            </a:r>
            <a:r>
              <a:rPr lang="en-US" dirty="0" smtClean="0"/>
              <a:t>ROM</a:t>
            </a:r>
            <a:r>
              <a:rPr lang="en-US" dirty="0"/>
              <a:t>, </a:t>
            </a:r>
            <a:r>
              <a:rPr lang="en-US" dirty="0" smtClean="0"/>
              <a:t>DRAM).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4" y="5021981"/>
            <a:ext cx="7021368" cy="17476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504270" y="5760290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6600"/>
                </a:solidFill>
              </a:rPr>
              <a:t>Memory Device Drivers - Functions</a:t>
            </a:r>
            <a:endParaRPr lang="en-US" sz="4000" b="1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22048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/>
              <a:t>All or some combination of </a:t>
            </a:r>
            <a:r>
              <a:rPr lang="en-US" sz="2500" dirty="0" smtClean="0"/>
              <a:t>six function supported memory access.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/>
              <a:t>Memory Subsystem Startup</a:t>
            </a:r>
            <a:r>
              <a:rPr lang="en-US" sz="2500" dirty="0"/>
              <a:t>, initialization of the hardware upon power-on or reset (initialize TLBs for MMU, initialize/configure MMU</a:t>
            </a:r>
            <a:r>
              <a:rPr lang="en-US" sz="2500" dirty="0" smtClean="0"/>
              <a:t>)</a:t>
            </a:r>
            <a:r>
              <a:rPr lang="en-US" sz="2500" dirty="0" smtClean="0">
                <a:solidFill>
                  <a:srgbClr val="000099"/>
                </a:solidFill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/>
              <a:t>Memory Subsystem Shutdown</a:t>
            </a:r>
            <a:r>
              <a:rPr lang="en-US" sz="2500" dirty="0"/>
              <a:t>, configuring </a:t>
            </a:r>
            <a:r>
              <a:rPr lang="en-US" sz="2500" dirty="0" smtClean="0"/>
              <a:t>hardware </a:t>
            </a:r>
            <a:r>
              <a:rPr lang="en-US" sz="2500" dirty="0"/>
              <a:t>into its power-off state</a:t>
            </a:r>
            <a:r>
              <a:rPr lang="en-US" sz="2500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 smtClean="0"/>
              <a:t>MPC860 - No </a:t>
            </a:r>
            <a:r>
              <a:rPr lang="en-US" sz="2500" dirty="0"/>
              <a:t>necessary shutdown </a:t>
            </a:r>
            <a:r>
              <a:rPr lang="en-US" sz="2500" dirty="0" smtClean="0"/>
              <a:t>for </a:t>
            </a:r>
            <a:r>
              <a:rPr lang="en-US" sz="2500" dirty="0"/>
              <a:t>the memory </a:t>
            </a:r>
            <a:r>
              <a:rPr lang="en-US" sz="2500" dirty="0" smtClean="0"/>
              <a:t>subsystem.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/>
              <a:t>Memory Subsystem Disable</a:t>
            </a:r>
            <a:r>
              <a:rPr lang="en-US" sz="2500" dirty="0"/>
              <a:t>, allowing other software to disable hardware </a:t>
            </a:r>
            <a:r>
              <a:rPr lang="en-US" sz="2500" dirty="0" smtClean="0"/>
              <a:t>on-the-fly (disabling </a:t>
            </a:r>
            <a:r>
              <a:rPr lang="en-US" sz="2500" dirty="0"/>
              <a:t>cache</a:t>
            </a:r>
            <a:r>
              <a:rPr lang="en-US" sz="2500" dirty="0" smtClean="0"/>
              <a:t>).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/>
              <a:t>Memory Subsystem Enable</a:t>
            </a:r>
            <a:r>
              <a:rPr lang="en-US" sz="2500" dirty="0"/>
              <a:t>, allowing other software to enable hardware on-the-fly (enable cache</a:t>
            </a:r>
            <a:r>
              <a:rPr lang="en-US" sz="2500" dirty="0" smtClean="0"/>
              <a:t>).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/>
              <a:t>Memory Subsystem Write</a:t>
            </a:r>
            <a:r>
              <a:rPr lang="en-US" sz="2500" dirty="0"/>
              <a:t>, storing in memory a byte or set of bytes (i.e., in cache, ROM, and main memory</a:t>
            </a:r>
            <a:r>
              <a:rPr lang="en-US" sz="2500" dirty="0" smtClean="0"/>
              <a:t>).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/>
              <a:t>Memory Subsystem Read</a:t>
            </a:r>
            <a:r>
              <a:rPr lang="en-US" sz="2500" dirty="0"/>
              <a:t>, retrieving from memory a “copy” of the data in the form of a byte or set of bytes (i.e., in cache, ROM, and main memory).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6600"/>
                </a:solidFill>
              </a:rPr>
              <a:t>Memory Device Drivers - Byte Ordering Scheme</a:t>
            </a:r>
            <a:endParaRPr lang="en-US" sz="4000" b="1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50"/>
            <a:ext cx="11734800" cy="568886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 smtClean="0"/>
              <a:t>All </a:t>
            </a:r>
            <a:r>
              <a:rPr lang="en-US" sz="2500" dirty="0"/>
              <a:t>data within memory is </a:t>
            </a:r>
            <a:r>
              <a:rPr lang="en-US" sz="2500" dirty="0" smtClean="0"/>
              <a:t>man</a:t>
            </a:r>
            <a:r>
              <a:rPr lang="en-US" sz="2400" dirty="0"/>
              <a:t>aged as a sequence of bytes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Memory </a:t>
            </a:r>
            <a:r>
              <a:rPr lang="en-US" sz="2400" dirty="0"/>
              <a:t>access is limited to the size of the data </a:t>
            </a:r>
            <a:r>
              <a:rPr lang="en-US" sz="2400" dirty="0" smtClean="0"/>
              <a:t>bus.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Certain </a:t>
            </a:r>
            <a:r>
              <a:rPr lang="en-US" sz="2200" dirty="0"/>
              <a:t>architectures manage access to larger blocks (a contiguous set of bytes) of </a:t>
            </a:r>
            <a:r>
              <a:rPr lang="en-US" sz="2200" dirty="0" smtClean="0"/>
              <a:t>data – Segment.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/>
              <a:t>More complex address </a:t>
            </a:r>
            <a:r>
              <a:rPr lang="en-US" sz="2600" dirty="0"/>
              <a:t>translation </a:t>
            </a:r>
            <a:r>
              <a:rPr lang="en-US" sz="2600" dirty="0" smtClean="0"/>
              <a:t>scheme Implementation is required.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Logical address: </a:t>
            </a:r>
            <a:r>
              <a:rPr lang="en-US" sz="2000" dirty="0" smtClean="0"/>
              <a:t>segment </a:t>
            </a:r>
            <a:r>
              <a:rPr lang="en-US" sz="2000" dirty="0"/>
              <a:t>number (address of start of segment) and offset (within a segment</a:t>
            </a:r>
            <a:r>
              <a:rPr lang="en-US" sz="2000" dirty="0" smtClean="0"/>
              <a:t>) → </a:t>
            </a:r>
            <a:r>
              <a:rPr lang="en-US" sz="2000" dirty="0"/>
              <a:t>Software → determine the physical address of the memory </a:t>
            </a:r>
            <a:r>
              <a:rPr lang="en-US" sz="2000" dirty="0" smtClean="0"/>
              <a:t>location.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Byte </a:t>
            </a:r>
            <a:r>
              <a:rPr lang="en-US" sz="2400" dirty="0"/>
              <a:t>ordering scheme of an architecture - The order in which bytes are retrieved or stored in </a:t>
            </a:r>
            <a:r>
              <a:rPr lang="en-US" sz="2400" dirty="0" smtClean="0"/>
              <a:t>memory.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Byte ordering scheme </a:t>
            </a:r>
            <a:r>
              <a:rPr lang="en-US" sz="2000" dirty="0" smtClean="0"/>
              <a:t>- </a:t>
            </a:r>
            <a:r>
              <a:rPr lang="en-US" sz="2200" dirty="0" smtClean="0"/>
              <a:t>little </a:t>
            </a:r>
            <a:r>
              <a:rPr lang="en-US" sz="2200" dirty="0"/>
              <a:t>endian, </a:t>
            </a:r>
            <a:r>
              <a:rPr lang="en-US" sz="2200" dirty="0" smtClean="0"/>
              <a:t>big endian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Big endian - the lower </a:t>
            </a:r>
            <a:r>
              <a:rPr lang="en-US" sz="1800" dirty="0"/>
              <a:t>byte addresses are used for the more significant bytes (the leftmost bytes) of the </a:t>
            </a:r>
            <a:r>
              <a:rPr lang="en-US" sz="1800" dirty="0" smtClean="0"/>
              <a:t>word. Bytes </a:t>
            </a:r>
            <a:r>
              <a:rPr lang="en-US" sz="1800" dirty="0"/>
              <a:t>are accessed in the order of the highest byte </a:t>
            </a:r>
            <a:r>
              <a:rPr lang="en-US" sz="1800" dirty="0" smtClean="0"/>
              <a:t>first.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Little </a:t>
            </a:r>
            <a:r>
              <a:rPr lang="en-US" sz="1800" dirty="0"/>
              <a:t>endian - the lower byte addresses are used for the </a:t>
            </a:r>
            <a:r>
              <a:rPr lang="en-US" sz="1800" dirty="0" smtClean="0"/>
              <a:t>least </a:t>
            </a:r>
            <a:r>
              <a:rPr lang="en-US" sz="1800" dirty="0"/>
              <a:t>significant bytes (the rightmost bytes) of the word</a:t>
            </a:r>
            <a:r>
              <a:rPr lang="en-US" sz="1800" dirty="0" smtClean="0"/>
              <a:t>. </a:t>
            </a:r>
            <a:r>
              <a:rPr lang="en-US" sz="1800" dirty="0"/>
              <a:t>Bytes are accessed in the order of the </a:t>
            </a:r>
            <a:r>
              <a:rPr lang="en-US" sz="1800" dirty="0" smtClean="0"/>
              <a:t>lowest </a:t>
            </a:r>
            <a:r>
              <a:rPr lang="en-US" sz="1800" dirty="0"/>
              <a:t>byte first</a:t>
            </a:r>
            <a:r>
              <a:rPr lang="en-US" sz="18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6600"/>
                </a:solidFill>
              </a:rPr>
              <a:t>Memory Device Drivers - Byte Ordering Scheme</a:t>
            </a:r>
            <a:endParaRPr lang="en-US" sz="4000" b="1" dirty="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9" y="800389"/>
            <a:ext cx="11889712" cy="2478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2738" y="3371275"/>
            <a:ext cx="11734800" cy="3343563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Memory banks</a:t>
            </a:r>
            <a:r>
              <a:rPr lang="en-US" sz="2200" dirty="0"/>
              <a:t> - </a:t>
            </a:r>
            <a:r>
              <a:rPr lang="en-US" sz="2200" dirty="0" smtClean="0"/>
              <a:t>Memory </a:t>
            </a:r>
            <a:r>
              <a:rPr lang="en-US" sz="2200" dirty="0"/>
              <a:t>is plugged into an area on the embedded </a:t>
            </a:r>
            <a:r>
              <a:rPr lang="en-US" sz="2200" dirty="0" smtClean="0"/>
              <a:t>board.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Configuration and </a:t>
            </a:r>
            <a:r>
              <a:rPr lang="en-US" sz="2200" dirty="0"/>
              <a:t>number of banks can vary from platform to platform. </a:t>
            </a:r>
            <a:r>
              <a:rPr lang="en-US" sz="2200" dirty="0" smtClean="0"/>
              <a:t>Memory </a:t>
            </a:r>
            <a:r>
              <a:rPr lang="en-US" sz="2200" dirty="0"/>
              <a:t>addresses are aligned in an odd or even bank format.</a:t>
            </a:r>
            <a:endParaRPr lang="en-US" sz="2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Performance </a:t>
            </a:r>
            <a:r>
              <a:rPr lang="en-US" sz="2200" dirty="0"/>
              <a:t>can be greatly impacted if data requested isn’t aligned in memory according to the byte ordering scheme defined by the architecture</a:t>
            </a:r>
            <a:r>
              <a:rPr lang="en-US" sz="2200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If data is aligned in little endian mode, data taken from address “0” in an even bank is “ABFF” - only one memory access is </a:t>
            </a:r>
            <a:r>
              <a:rPr lang="en-US" sz="1800" dirty="0" smtClean="0"/>
              <a:t>needed.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if data were to be taken from address “1” - the little endian ordering scheme should retrieve “12AB” </a:t>
            </a:r>
            <a:r>
              <a:rPr lang="en-US" sz="1800" dirty="0" smtClean="0"/>
              <a:t>data - </a:t>
            </a:r>
            <a:r>
              <a:rPr lang="en-US" sz="1800" dirty="0"/>
              <a:t>one memory access is needed</a:t>
            </a:r>
            <a:r>
              <a:rPr lang="en-US" sz="1800" dirty="0" smtClean="0"/>
              <a:t>. </a:t>
            </a:r>
            <a:r>
              <a:rPr lang="en-US" sz="1800" dirty="0"/>
              <a:t>- driver code to perform additional work to align them as “12AB”</a:t>
            </a:r>
            <a:endParaRPr lang="en-US" sz="1800" dirty="0" smtClean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endParaRPr lang="en-US" sz="18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375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6600"/>
                </a:solidFill>
              </a:rPr>
              <a:t>Memory Management DD - Function Implementation</a:t>
            </a:r>
            <a:endParaRPr lang="en-US" sz="4000" b="1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50"/>
            <a:ext cx="11734800" cy="436805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/>
              <a:t> </a:t>
            </a:r>
            <a:r>
              <a:rPr lang="en-US" sz="2400" dirty="0" smtClean="0"/>
              <a:t>Implementation </a:t>
            </a:r>
            <a:r>
              <a:rPr lang="en-US" sz="2400" dirty="0"/>
              <a:t>of various memory </a:t>
            </a:r>
            <a:r>
              <a:rPr lang="en-US" sz="2400" dirty="0" smtClean="0"/>
              <a:t>management routines </a:t>
            </a:r>
            <a:r>
              <a:rPr lang="en-US" sz="2400" dirty="0"/>
              <a:t>on the MPC860</a:t>
            </a:r>
            <a:r>
              <a:rPr lang="en-US" sz="2400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Process workflow - startup</a:t>
            </a:r>
            <a:r>
              <a:rPr lang="en-US" sz="2000" dirty="0"/>
              <a:t>, disable, enable, and writing/erasing </a:t>
            </a:r>
            <a:r>
              <a:rPr lang="en-US" sz="2000" dirty="0" smtClean="0"/>
              <a:t>functions.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 dirty="0"/>
              <a:t>Memory Subsystem Startup (Initialization) on </a:t>
            </a:r>
            <a:r>
              <a:rPr lang="en-US" sz="2400" b="1" dirty="0" smtClean="0"/>
              <a:t>MPC860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First </a:t>
            </a:r>
            <a:r>
              <a:rPr lang="en-US" sz="2400" dirty="0"/>
              <a:t>two banks are 8 MB of </a:t>
            </a:r>
            <a:r>
              <a:rPr lang="en-US" sz="2400" dirty="0" smtClean="0"/>
              <a:t>Flash </a:t>
            </a:r>
            <a:r>
              <a:rPr lang="en-US" sz="2400" dirty="0"/>
              <a:t>memory, DRAM - 4B, 1 MB </a:t>
            </a:r>
            <a:r>
              <a:rPr lang="en-US" sz="2400" dirty="0" smtClean="0"/>
              <a:t>- Internal </a:t>
            </a:r>
            <a:r>
              <a:rPr lang="en-US" sz="2400" dirty="0"/>
              <a:t>memory map and control/status registers and 4 MB of an additional PCMCIA </a:t>
            </a:r>
            <a:r>
              <a:rPr lang="en-US" sz="2400" dirty="0" smtClean="0"/>
              <a:t>card.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Main </a:t>
            </a:r>
            <a:r>
              <a:rPr lang="en-US" sz="2400" dirty="0"/>
              <a:t>memory </a:t>
            </a:r>
            <a:r>
              <a:rPr lang="en-US" sz="2400" dirty="0" smtClean="0"/>
              <a:t>components (</a:t>
            </a:r>
            <a:r>
              <a:rPr lang="en-US" sz="2400" dirty="0"/>
              <a:t>Flash, </a:t>
            </a:r>
            <a:r>
              <a:rPr lang="en-US" sz="2400" dirty="0" smtClean="0"/>
              <a:t>DRAM) initialized </a:t>
            </a:r>
            <a:r>
              <a:rPr lang="en-US" sz="2400" dirty="0"/>
              <a:t>- </a:t>
            </a:r>
            <a:r>
              <a:rPr lang="en-US" sz="2400" dirty="0" smtClean="0"/>
              <a:t>Initialized </a:t>
            </a:r>
            <a:r>
              <a:rPr lang="en-US" sz="2400" dirty="0"/>
              <a:t>via a memory controller, configuring the internal memory map and configuring the </a:t>
            </a:r>
            <a:r>
              <a:rPr lang="en-US" sz="2400" dirty="0" smtClean="0"/>
              <a:t>MMU.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 dirty="0"/>
              <a:t>Initializing the Memory Controller and connected </a:t>
            </a:r>
            <a:r>
              <a:rPr lang="en-US" sz="2400" b="1" dirty="0" smtClean="0"/>
              <a:t>ROM/RAM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MPC860 memory controller - control of up to eight memory </a:t>
            </a:r>
            <a:r>
              <a:rPr lang="en-US" sz="2400" dirty="0" smtClean="0"/>
              <a:t>banks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Interfacing </a:t>
            </a:r>
            <a:r>
              <a:rPr lang="en-US" sz="2200" dirty="0"/>
              <a:t>to SRAM, EPROM, flash EPROM, various DRAM devices, and </a:t>
            </a:r>
            <a:r>
              <a:rPr lang="en-US" sz="2200" dirty="0" smtClean="0"/>
              <a:t>PCMCIA.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MPC860, on-board </a:t>
            </a:r>
            <a:r>
              <a:rPr lang="en-US" sz="2200" dirty="0" smtClean="0"/>
              <a:t>memory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   is initialized by initializing the 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   Memory controller</a:t>
            </a:r>
            <a:r>
              <a:rPr lang="en-US" sz="2200" dirty="0"/>
              <a:t>. </a:t>
            </a:r>
            <a:endParaRPr lang="en-US" sz="2200" b="1" dirty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997" y="5154034"/>
            <a:ext cx="6467171" cy="1609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2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6600"/>
                </a:solidFill>
              </a:rPr>
              <a:t>Memory </a:t>
            </a:r>
            <a:r>
              <a:rPr lang="en-US" sz="4000" b="1" dirty="0">
                <a:solidFill>
                  <a:srgbClr val="006600"/>
                </a:solidFill>
              </a:rPr>
              <a:t>Subsystem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50"/>
            <a:ext cx="11734800" cy="295489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The memory controller of MPC860 has two different types of </a:t>
            </a:r>
            <a:r>
              <a:rPr lang="en-US" sz="2400" dirty="0" smtClean="0"/>
              <a:t>subunits.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>
                <a:solidFill>
                  <a:srgbClr val="000099"/>
                </a:solidFill>
              </a:rPr>
              <a:t>G</a:t>
            </a:r>
            <a:r>
              <a:rPr lang="en-US" sz="2200" dirty="0" smtClean="0">
                <a:solidFill>
                  <a:srgbClr val="000099"/>
                </a:solidFill>
              </a:rPr>
              <a:t>eneral-purpose </a:t>
            </a:r>
            <a:r>
              <a:rPr lang="en-US" sz="2200" dirty="0">
                <a:solidFill>
                  <a:srgbClr val="000099"/>
                </a:solidFill>
              </a:rPr>
              <a:t>chip-select machine (GPCM) </a:t>
            </a:r>
            <a:r>
              <a:rPr lang="en-US" sz="2200" dirty="0"/>
              <a:t>- </a:t>
            </a:r>
            <a:r>
              <a:rPr lang="en-US" sz="2200" dirty="0" smtClean="0"/>
              <a:t>Designed </a:t>
            </a:r>
            <a:r>
              <a:rPr lang="en-US" sz="2200" dirty="0"/>
              <a:t>to interface to SRAM, EPROM, Flash EPROM, and other </a:t>
            </a:r>
            <a:r>
              <a:rPr lang="en-US" sz="2200" dirty="0" smtClean="0"/>
              <a:t>peripherals </a:t>
            </a:r>
            <a:r>
              <a:rPr lang="en-US" sz="2200" dirty="0"/>
              <a:t>(such as </a:t>
            </a:r>
            <a:r>
              <a:rPr lang="en-US" sz="2200" dirty="0" smtClean="0"/>
              <a:t>PCMCIA)</a:t>
            </a:r>
            <a:endParaRPr lang="en-US" sz="2200" dirty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>
                <a:solidFill>
                  <a:srgbClr val="000099"/>
                </a:solidFill>
              </a:rPr>
              <a:t>User programmable </a:t>
            </a:r>
            <a:r>
              <a:rPr lang="en-US" sz="2200" dirty="0">
                <a:solidFill>
                  <a:srgbClr val="000099"/>
                </a:solidFill>
              </a:rPr>
              <a:t>machines (UPM)</a:t>
            </a:r>
            <a:r>
              <a:rPr lang="en-US" sz="2200" dirty="0"/>
              <a:t> - </a:t>
            </a:r>
            <a:r>
              <a:rPr lang="en-US" sz="2200" dirty="0" smtClean="0"/>
              <a:t>Designed </a:t>
            </a:r>
            <a:r>
              <a:rPr lang="en-US" sz="2200" dirty="0"/>
              <a:t>to interface to a wide variety of memory, including DRAMs.</a:t>
            </a:r>
            <a:endParaRPr lang="en-US" sz="2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The pinouts </a:t>
            </a:r>
            <a:r>
              <a:rPr lang="en-US" sz="2400" dirty="0" smtClean="0"/>
              <a:t>of the </a:t>
            </a:r>
            <a:r>
              <a:rPr lang="en-US" sz="2400" dirty="0"/>
              <a:t>MPC860’s memory controller connect </a:t>
            </a:r>
            <a:endParaRPr lang="en-US" sz="2400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these subunits </a:t>
            </a:r>
            <a:r>
              <a:rPr lang="en-US" sz="2400" dirty="0"/>
              <a:t>to the various types of </a:t>
            </a:r>
            <a:r>
              <a:rPr lang="en-US" sz="2400" dirty="0" smtClean="0"/>
              <a:t>memory.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652" y="2298143"/>
            <a:ext cx="4171950" cy="3867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11148" y="6310807"/>
            <a:ext cx="3020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MPC860 - Memory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controller pins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8126" y="3409699"/>
            <a:ext cx="7134026" cy="3208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Every </a:t>
            </a:r>
            <a:r>
              <a:rPr lang="en-US" sz="2400" dirty="0">
                <a:solidFill>
                  <a:srgbClr val="000099"/>
                </a:solidFill>
              </a:rPr>
              <a:t>chip select (CS</a:t>
            </a:r>
            <a:r>
              <a:rPr lang="en-US" sz="2400" dirty="0" smtClean="0">
                <a:solidFill>
                  <a:srgbClr val="000099"/>
                </a:solidFill>
              </a:rPr>
              <a:t>) </a:t>
            </a:r>
            <a:r>
              <a:rPr lang="en-US" sz="2400" dirty="0" smtClean="0"/>
              <a:t>- </a:t>
            </a:r>
            <a:r>
              <a:rPr lang="en-US" sz="2400" dirty="0"/>
              <a:t>an associated memory bank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Every </a:t>
            </a:r>
            <a:r>
              <a:rPr lang="en-US" sz="2400" dirty="0"/>
              <a:t>new access request to external </a:t>
            </a:r>
            <a:r>
              <a:rPr lang="en-US" sz="2400" dirty="0" smtClean="0"/>
              <a:t>memory - </a:t>
            </a:r>
            <a:r>
              <a:rPr lang="en-US" sz="2400" dirty="0"/>
              <a:t>memory controller </a:t>
            </a:r>
            <a:r>
              <a:rPr lang="en-US" sz="2400" dirty="0" smtClean="0"/>
              <a:t>- eight </a:t>
            </a:r>
            <a:r>
              <a:rPr lang="en-US" sz="2400" dirty="0"/>
              <a:t>address ranges </a:t>
            </a:r>
            <a:r>
              <a:rPr lang="en-US" sz="2400" dirty="0" smtClean="0"/>
              <a:t>- </a:t>
            </a:r>
            <a:r>
              <a:rPr lang="en-US" sz="2400" dirty="0" smtClean="0">
                <a:solidFill>
                  <a:srgbClr val="000099"/>
                </a:solidFill>
              </a:rPr>
              <a:t>8 </a:t>
            </a:r>
            <a:r>
              <a:rPr lang="en-US" sz="2400" dirty="0">
                <a:solidFill>
                  <a:srgbClr val="000099"/>
                </a:solidFill>
              </a:rPr>
              <a:t>base registers</a:t>
            </a:r>
            <a:r>
              <a:rPr lang="en-US" sz="2400" dirty="0"/>
              <a:t> </a:t>
            </a:r>
            <a:r>
              <a:rPr lang="en-US" sz="2400" dirty="0" smtClean="0"/>
              <a:t>(start </a:t>
            </a:r>
            <a:r>
              <a:rPr lang="en-US" sz="2400" dirty="0"/>
              <a:t>address of each bank) and </a:t>
            </a:r>
            <a:r>
              <a:rPr lang="en-US" sz="2400" dirty="0">
                <a:solidFill>
                  <a:srgbClr val="000099"/>
                </a:solidFill>
              </a:rPr>
              <a:t>option registers</a:t>
            </a:r>
            <a:r>
              <a:rPr lang="en-US" sz="2400" dirty="0"/>
              <a:t> </a:t>
            </a:r>
            <a:r>
              <a:rPr lang="en-US" sz="2400" dirty="0" smtClean="0"/>
              <a:t>(the </a:t>
            </a:r>
            <a:r>
              <a:rPr lang="en-US" sz="2400" dirty="0"/>
              <a:t>bank length) </a:t>
            </a:r>
            <a:r>
              <a:rPr lang="en-US" sz="2400" dirty="0" smtClean="0"/>
              <a:t>pairs.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M</a:t>
            </a:r>
            <a:r>
              <a:rPr lang="en-US" sz="2400" dirty="0" smtClean="0"/>
              <a:t>emory </a:t>
            </a:r>
            <a:r>
              <a:rPr lang="en-US" sz="2400" dirty="0"/>
              <a:t>access is </a:t>
            </a:r>
            <a:r>
              <a:rPr lang="en-US" sz="2400" dirty="0" smtClean="0"/>
              <a:t>processed - GPCM </a:t>
            </a:r>
            <a:r>
              <a:rPr lang="en-US" sz="2400" dirty="0"/>
              <a:t>or </a:t>
            </a:r>
            <a:r>
              <a:rPr lang="en-US" sz="2400" dirty="0" smtClean="0"/>
              <a:t>UPMs - type of </a:t>
            </a:r>
            <a:r>
              <a:rPr lang="en-US" sz="2400" dirty="0"/>
              <a:t>memory located in the memory </a:t>
            </a:r>
            <a:r>
              <a:rPr lang="en-US" sz="2400" dirty="0" smtClean="0"/>
              <a:t>bank.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58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6600"/>
                </a:solidFill>
              </a:rPr>
              <a:t>Memory </a:t>
            </a:r>
            <a:r>
              <a:rPr lang="en-US" sz="4000" b="1" dirty="0">
                <a:solidFill>
                  <a:srgbClr val="006600"/>
                </a:solidFill>
              </a:rPr>
              <a:t>Subsystem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50"/>
            <a:ext cx="11734800" cy="6178386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BR0/OR0 - BR7/OR7: </a:t>
            </a:r>
            <a:r>
              <a:rPr lang="en-US" sz="2400" dirty="0"/>
              <a:t>need to be configured in the memory controller initialization drivers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Base Register (BR) fields – 32 bit length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a </a:t>
            </a:r>
            <a:r>
              <a:rPr lang="en-US" sz="2200" dirty="0"/>
              <a:t>16-bit start address BA (bits </a:t>
            </a:r>
            <a:r>
              <a:rPr lang="en-US" sz="2200" dirty="0" smtClean="0"/>
              <a:t>0-16)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AT </a:t>
            </a:r>
            <a:r>
              <a:rPr lang="en-US" sz="2200" dirty="0"/>
              <a:t>(bits 17-19) </a:t>
            </a:r>
            <a:r>
              <a:rPr lang="en-US" sz="2200" dirty="0" smtClean="0"/>
              <a:t>- address </a:t>
            </a:r>
            <a:r>
              <a:rPr lang="en-US" sz="2200" dirty="0"/>
              <a:t>type </a:t>
            </a:r>
            <a:endParaRPr lang="en-US" sz="2200" dirty="0" smtClean="0"/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allows </a:t>
            </a:r>
            <a:r>
              <a:rPr lang="en-US" sz="2000" dirty="0"/>
              <a:t>sections of memory space to be limited to only one particular type </a:t>
            </a:r>
            <a:r>
              <a:rPr lang="en-US" sz="2000" dirty="0" smtClean="0"/>
              <a:t>of d</a:t>
            </a:r>
            <a:r>
              <a:rPr lang="en-US" sz="2400" dirty="0" smtClean="0"/>
              <a:t>ata)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a </a:t>
            </a:r>
            <a:r>
              <a:rPr lang="en-US" sz="2200" dirty="0"/>
              <a:t>port size (8, 16, </a:t>
            </a:r>
            <a:r>
              <a:rPr lang="en-US" sz="2200" dirty="0" smtClean="0"/>
              <a:t>32-bit)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a </a:t>
            </a:r>
            <a:r>
              <a:rPr lang="en-US" sz="2200" dirty="0"/>
              <a:t>parity checking </a:t>
            </a:r>
            <a:r>
              <a:rPr lang="en-US" sz="2200" dirty="0" smtClean="0"/>
              <a:t>bit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a </a:t>
            </a:r>
            <a:r>
              <a:rPr lang="en-US" sz="2200" dirty="0"/>
              <a:t>bit to write protect the bank </a:t>
            </a:r>
            <a:endParaRPr lang="en-US" sz="2200" dirty="0" smtClean="0"/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Allowing </a:t>
            </a:r>
            <a:r>
              <a:rPr lang="en-US" sz="2000" dirty="0" smtClean="0"/>
              <a:t>for </a:t>
            </a:r>
            <a:r>
              <a:rPr lang="en-US" sz="2000" dirty="0"/>
              <a:t>read-only or read/write access to </a:t>
            </a:r>
            <a:r>
              <a:rPr lang="en-US" sz="2000" dirty="0" smtClean="0"/>
              <a:t>data.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a </a:t>
            </a:r>
            <a:r>
              <a:rPr lang="en-US" sz="2200" dirty="0"/>
              <a:t>memory controller machine selection set of </a:t>
            </a:r>
            <a:r>
              <a:rPr lang="en-US" sz="2200" dirty="0" smtClean="0"/>
              <a:t>bits (for </a:t>
            </a:r>
            <a:r>
              <a:rPr lang="en-US" sz="2200" dirty="0"/>
              <a:t>GPCM or one of the UPMs</a:t>
            </a:r>
            <a:r>
              <a:rPr lang="en-US" sz="2200" dirty="0" smtClean="0"/>
              <a:t>)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a </a:t>
            </a:r>
            <a:r>
              <a:rPr lang="en-US" sz="2200" dirty="0"/>
              <a:t>bit indicating if the bank is valid. </a:t>
            </a:r>
            <a:endParaRPr lang="en-US" sz="2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option </a:t>
            </a:r>
            <a:r>
              <a:rPr lang="en-US" sz="2400" dirty="0" smtClean="0"/>
              <a:t>register (OR) fields </a:t>
            </a:r>
            <a:endParaRPr lang="en-US" sz="2400" dirty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bits </a:t>
            </a:r>
            <a:r>
              <a:rPr lang="en-US" sz="2200" dirty="0"/>
              <a:t>of control information for configuring the GPCM and UPMs </a:t>
            </a:r>
            <a:r>
              <a:rPr lang="en-US" sz="2200" dirty="0" smtClean="0"/>
              <a:t>accessing </a:t>
            </a:r>
            <a:r>
              <a:rPr lang="en-US" sz="2200" dirty="0"/>
              <a:t>and </a:t>
            </a:r>
            <a:endParaRPr lang="en-US" sz="2200" dirty="0" smtClean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addressing </a:t>
            </a:r>
            <a:r>
              <a:rPr lang="en-US" sz="2200" dirty="0"/>
              <a:t>scheme (i.e., burst accesses, masking, multiplexing, etc</a:t>
            </a:r>
            <a:r>
              <a:rPr lang="en-US" sz="2200" dirty="0" smtClean="0"/>
              <a:t>.).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Type </a:t>
            </a:r>
            <a:r>
              <a:rPr lang="en-US" sz="2400" dirty="0"/>
              <a:t>of memory </a:t>
            </a:r>
            <a:r>
              <a:rPr lang="en-US" sz="2400" dirty="0" smtClean="0"/>
              <a:t>connected </a:t>
            </a:r>
            <a:r>
              <a:rPr lang="en-US" sz="2400" dirty="0"/>
              <a:t>to the appropriate </a:t>
            </a:r>
            <a:r>
              <a:rPr lang="en-US" sz="2400" dirty="0" smtClean="0"/>
              <a:t>CS - to be initialized - registers</a:t>
            </a:r>
            <a:r>
              <a:rPr lang="en-US" sz="2400" dirty="0"/>
              <a:t>.</a:t>
            </a:r>
            <a:endParaRPr lang="en-US" sz="2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6600"/>
                </a:solidFill>
              </a:rPr>
              <a:t>Memory </a:t>
            </a:r>
            <a:r>
              <a:rPr lang="en-US" sz="4000" b="1" dirty="0">
                <a:solidFill>
                  <a:srgbClr val="006600"/>
                </a:solidFill>
              </a:rPr>
              <a:t>Subsystem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50"/>
            <a:ext cx="11734800" cy="221598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P</a:t>
            </a:r>
            <a:r>
              <a:rPr lang="en-US" sz="2400" dirty="0" smtClean="0"/>
              <a:t>seudocode for </a:t>
            </a:r>
            <a:r>
              <a:rPr lang="en-US" sz="2400" dirty="0"/>
              <a:t>configuring the first two banks </a:t>
            </a:r>
            <a:r>
              <a:rPr lang="en-US" sz="2400" dirty="0" smtClean="0"/>
              <a:t>(4 </a:t>
            </a:r>
            <a:r>
              <a:rPr lang="en-US" sz="2400" dirty="0"/>
              <a:t>MB of Flash each), and the third bank (4 MB of DRAM</a:t>
            </a:r>
            <a:r>
              <a:rPr lang="en-US" sz="2400" dirty="0" smtClean="0"/>
              <a:t>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M</a:t>
            </a:r>
            <a:r>
              <a:rPr lang="en-US" sz="2400" dirty="0" smtClean="0"/>
              <a:t>emory </a:t>
            </a:r>
            <a:r>
              <a:rPr lang="en-US" sz="2400" dirty="0"/>
              <a:t>periodic timer </a:t>
            </a:r>
            <a:r>
              <a:rPr lang="en-US" sz="2400" dirty="0" err="1"/>
              <a:t>prescaler</a:t>
            </a:r>
            <a:r>
              <a:rPr lang="en-US" sz="2400" dirty="0"/>
              <a:t> register (MPTPR) is initialized for the required refresh </a:t>
            </a:r>
            <a:r>
              <a:rPr lang="en-US" sz="2400" dirty="0" smtClean="0"/>
              <a:t>timeout.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For </a:t>
            </a:r>
            <a:r>
              <a:rPr lang="en-US" sz="2400" dirty="0"/>
              <a:t>configuring </a:t>
            </a:r>
            <a:r>
              <a:rPr lang="en-US" sz="2400" dirty="0" smtClean="0"/>
              <a:t>UPMs </a:t>
            </a:r>
            <a:r>
              <a:rPr lang="en-US" sz="2400" dirty="0"/>
              <a:t>- </a:t>
            </a:r>
            <a:r>
              <a:rPr lang="en-US" sz="2400" dirty="0" smtClean="0"/>
              <a:t>initialization of Mode register </a:t>
            </a:r>
            <a:r>
              <a:rPr lang="en-US" sz="2400" dirty="0"/>
              <a:t>(MAMR or MBMR) </a:t>
            </a:r>
            <a:endParaRPr lang="en-US" sz="2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45" y="2864397"/>
            <a:ext cx="8458462" cy="3917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3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4678</TotalTime>
  <Words>1661</Words>
  <Application>Microsoft Office PowerPoint</Application>
  <PresentationFormat>Custom</PresentationFormat>
  <Paragraphs>141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Embedded Software: Memory Device Drivers</vt:lpstr>
      <vt:lpstr>Memory Device Drivers</vt:lpstr>
      <vt:lpstr>Memory Device Drivers - Functions</vt:lpstr>
      <vt:lpstr>Memory Device Drivers - Byte Ordering Scheme</vt:lpstr>
      <vt:lpstr>Memory Device Drivers - Byte Ordering Scheme</vt:lpstr>
      <vt:lpstr>Memory Management DD - Function Implementation</vt:lpstr>
      <vt:lpstr>Memory Subsystem Startup</vt:lpstr>
      <vt:lpstr>Memory Subsystem Startup</vt:lpstr>
      <vt:lpstr>Memory Subsystem Startup</vt:lpstr>
      <vt:lpstr>Memory Subsystem Startup</vt:lpstr>
      <vt:lpstr>Memory Subsystem Startup</vt:lpstr>
      <vt:lpstr>Memory Subsystem - Enable and Disable</vt:lpstr>
      <vt:lpstr>Memory Subsystem </vt:lpstr>
      <vt:lpstr>Topics Covered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Hardware: Hardware Building Blocks  Board I/O</dc:title>
  <dc:creator>Malini</dc:creator>
  <cp:lastModifiedBy>Bhuvana</cp:lastModifiedBy>
  <cp:revision>263</cp:revision>
  <dcterms:created xsi:type="dcterms:W3CDTF">2022-03-08T07:07:04Z</dcterms:created>
  <dcterms:modified xsi:type="dcterms:W3CDTF">2022-03-26T04:54:26Z</dcterms:modified>
</cp:coreProperties>
</file>