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0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4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4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579076"/>
            <a:ext cx="11699629" cy="63304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Hardware Building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2" y="3742943"/>
            <a:ext cx="11699629" cy="63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Board I/O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</a:t>
            </a:r>
            <a:r>
              <a:rPr kumimoji="0" lang="en-IN" sz="3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M</a:t>
            </a: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-59178"/>
            <a:ext cx="11753088" cy="99194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Full duplex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48916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duplex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 and received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smart phone calls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9811" t="2527" r="4611" b="13115"/>
          <a:stretch>
            <a:fillRect/>
          </a:stretch>
        </p:blipFill>
        <p:spPr>
          <a:xfrm>
            <a:off x="1746738" y="2649415"/>
            <a:ext cx="9261231" cy="3270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5446" y="5908431"/>
            <a:ext cx="382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7</a:t>
            </a:r>
            <a:r>
              <a:rPr lang="en-IN" dirty="0" smtClean="0"/>
              <a:t>. Full duplex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196080"/>
            <a:ext cx="11667744" cy="8366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Synchronous Vs 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7" y="1292353"/>
            <a:ext cx="11723077" cy="17922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transfers can occur either as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Steady stream at regular intervals regulated by the CPU’s clock.</a:t>
            </a:r>
            <a:endParaRPr lang="en-US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ntermittently at irregular (random) intervals.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687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888521"/>
            <a:ext cx="11734800" cy="575381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an asynchronous </a:t>
            </a:r>
            <a:r>
              <a:rPr lang="en-US" dirty="0" smtClean="0"/>
              <a:t>transfer, </a:t>
            </a:r>
            <a:r>
              <a:rPr lang="en-US" dirty="0"/>
              <a:t>the data being transmitted is </a:t>
            </a:r>
            <a:r>
              <a:rPr lang="en-US" dirty="0" smtClean="0"/>
              <a:t>stored </a:t>
            </a:r>
            <a:r>
              <a:rPr lang="en-US" dirty="0"/>
              <a:t>and modified within a serial interface’s transmission </a:t>
            </a:r>
            <a:r>
              <a:rPr lang="en-US" dirty="0" smtClean="0"/>
              <a:t>buffer.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serial interface at </a:t>
            </a:r>
            <a:r>
              <a:rPr lang="en-US" b="1" dirty="0" smtClean="0"/>
              <a:t>the transmitter </a:t>
            </a:r>
            <a:r>
              <a:rPr lang="en-US" dirty="0"/>
              <a:t>divides the data stream into groups, called </a:t>
            </a:r>
            <a:r>
              <a:rPr lang="en-US" i="1" dirty="0" smtClean="0"/>
              <a:t>packets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Packets of size 4 to 8 bits per character/ 5 </a:t>
            </a:r>
            <a:r>
              <a:rPr lang="en-US" dirty="0"/>
              <a:t>to 9 bits per </a:t>
            </a:r>
            <a:r>
              <a:rPr lang="en-US" dirty="0" smtClean="0"/>
              <a:t>character.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 l="9811" t="2527" r="58675" b="13115"/>
          <a:stretch>
            <a:fillRect/>
          </a:stretch>
        </p:blipFill>
        <p:spPr>
          <a:xfrm>
            <a:off x="722610" y="3259015"/>
            <a:ext cx="3410478" cy="3270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 l="4975" t="3636" r="4454" b="11119"/>
          <a:stretch>
            <a:fillRect/>
          </a:stretch>
        </p:blipFill>
        <p:spPr>
          <a:xfrm>
            <a:off x="4645152" y="3185864"/>
            <a:ext cx="7303477" cy="205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105743" y="5451555"/>
            <a:ext cx="233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Asynchronous transfer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783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465734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Each </a:t>
            </a:r>
            <a:r>
              <a:rPr lang="en-US" dirty="0"/>
              <a:t>of these packets is then </a:t>
            </a:r>
            <a:r>
              <a:rPr lang="en-US" dirty="0" smtClean="0"/>
              <a:t>encapsulated in </a:t>
            </a:r>
            <a:r>
              <a:rPr lang="en-US" dirty="0"/>
              <a:t>frames to be transmitted </a:t>
            </a:r>
            <a:r>
              <a:rPr lang="en-US" dirty="0" smtClean="0"/>
              <a:t>separately.</a:t>
            </a:r>
          </a:p>
          <a:p>
            <a:pPr algn="just"/>
            <a:r>
              <a:rPr lang="en-US" dirty="0" smtClean="0"/>
              <a:t>The frames are packets modified in order to include the “START” bit, “STOP” bit and a parity bit.</a:t>
            </a:r>
          </a:p>
          <a:p>
            <a:pPr algn="just"/>
            <a:r>
              <a:rPr lang="en-US" b="1" dirty="0" smtClean="0"/>
              <a:t>START bit </a:t>
            </a:r>
            <a:r>
              <a:rPr lang="en-US" dirty="0" smtClean="0"/>
              <a:t>- Start </a:t>
            </a:r>
            <a:r>
              <a:rPr lang="en-US" dirty="0"/>
              <a:t>of a </a:t>
            </a:r>
            <a:r>
              <a:rPr lang="en-US" dirty="0" smtClean="0"/>
              <a:t>frame, </a:t>
            </a:r>
            <a:r>
              <a:rPr lang="en-US" b="1" dirty="0" smtClean="0"/>
              <a:t>STOP bit </a:t>
            </a:r>
            <a:r>
              <a:rPr lang="en-US" dirty="0" smtClean="0"/>
              <a:t>- End </a:t>
            </a:r>
            <a:r>
              <a:rPr lang="en-US" dirty="0"/>
              <a:t>of a </a:t>
            </a:r>
            <a:r>
              <a:rPr lang="en-US" dirty="0" smtClean="0"/>
              <a:t>frame</a:t>
            </a:r>
          </a:p>
          <a:p>
            <a:pPr algn="just"/>
            <a:r>
              <a:rPr lang="en-US" b="1" dirty="0" smtClean="0"/>
              <a:t>Parity bit</a:t>
            </a:r>
            <a:r>
              <a:rPr lang="en-US" dirty="0" smtClean="0"/>
              <a:t> - basic </a:t>
            </a:r>
            <a:r>
              <a:rPr lang="en-US" dirty="0"/>
              <a:t>error </a:t>
            </a:r>
            <a:r>
              <a:rPr lang="en-US" dirty="0" smtClean="0"/>
              <a:t>checking (Optional) – Even parity/Odd parity</a:t>
            </a:r>
          </a:p>
          <a:p>
            <a:pPr algn="just"/>
            <a:r>
              <a:rPr lang="en-US" dirty="0" smtClean="0"/>
              <a:t>Parity for a serial transmission can be NONE. No parity bit - No error checking.</a:t>
            </a:r>
          </a:p>
          <a:p>
            <a:pPr algn="just"/>
            <a:r>
              <a:rPr lang="en-US" dirty="0" smtClean="0"/>
              <a:t>Between the transmission of frames, the communication channel is kept in an idle state </a:t>
            </a:r>
            <a:r>
              <a:rPr lang="en-US" dirty="0" smtClean="0"/>
              <a:t>or </a:t>
            </a:r>
            <a:r>
              <a:rPr lang="en-US" dirty="0" smtClean="0"/>
              <a:t>non-return to zero (NRZ) state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 l="4975" t="3636" r="4454" b="11119"/>
          <a:stretch>
            <a:fillRect/>
          </a:stretch>
        </p:blipFill>
        <p:spPr>
          <a:xfrm>
            <a:off x="6790944" y="5222295"/>
            <a:ext cx="5242560" cy="1478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75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9609"/>
            <a:ext cx="11734800" cy="198879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serial interface of the receiver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Receives frames by synchronizing to the START bit of a frame.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Delays for a brief period, and then shifts in bits, one at a time, into its receive buffer until reaching the STOP bit (s).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892" y="2504124"/>
            <a:ext cx="3541203" cy="332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047744" y="2459659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Bit rate = (number of actual data bits per frame/total number of bits per frame) * the baud rate.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145280" y="3550843"/>
            <a:ext cx="7961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Bit rate = (8/12) * 100 Mbps = 66.7 Mbps.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181856" y="4044619"/>
            <a:ext cx="7705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Transmitter’s serial interface and the receiver’s serial interface synchronize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bit-rate clocks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sample data bits</a:t>
            </a:r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09601"/>
            <a:ext cx="11734800" cy="60327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are no START or STOP bits appended to the data stream.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is no idle period.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transmissions, the data rates </a:t>
            </a:r>
            <a:r>
              <a:rPr lang="en-US" dirty="0" err="1" smtClean="0"/>
              <a:t>Tr</a:t>
            </a:r>
            <a:r>
              <a:rPr lang="en-US" dirty="0" smtClean="0"/>
              <a:t> and </a:t>
            </a:r>
            <a:r>
              <a:rPr lang="en-US" dirty="0" err="1" smtClean="0"/>
              <a:t>Rr</a:t>
            </a:r>
            <a:r>
              <a:rPr lang="en-US" dirty="0" smtClean="0"/>
              <a:t> must be in sync and separate clocks used.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 synchronous transmission are synchronizing off of one common clock.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UART (universal asynchronous receiver-transmitter)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serial interface - asynchronous serial transmission.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SPI (serial peripheral interface)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synchronous serial interface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Conclusion:</a:t>
            </a:r>
            <a:r>
              <a:rPr lang="en-US" dirty="0" smtClean="0"/>
              <a:t> Serial Interface - slave ICs on the board/integrated onto the master processor.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Transmits data to and from an I/O device via a serial port.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Converting data that is coming to and from the serial port - data that the master CPU can process.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608" y="3240714"/>
            <a:ext cx="5779008" cy="143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033017" y="2822772"/>
            <a:ext cx="2209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Synchronous transfer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217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Parallel I/O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56692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Devices which can transfer data in multiple bits simultaneously.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I/O hardware is also made up of some combination of six logical units.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port - Parallel port and communication interface - Parallel interface.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interfaces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 the parallel data transmission and reception - Master CPU and either the I/O device or its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decoding and encoding data bits on the parallel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reception and transmission buffers to store and manipulate the data being transferred.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data transmission and reception schemes – direction, actual process of transmitting/receiving data bits.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Direction - </a:t>
            </a:r>
            <a:r>
              <a:rPr lang="en-US" dirty="0" smtClean="0"/>
              <a:t>simplex, half-duplex, or full-duplex modes.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Actual process - </a:t>
            </a:r>
            <a:r>
              <a:rPr lang="en-US" dirty="0" smtClean="0"/>
              <a:t>parallel I/O devices can transmit data asynchronously or synchronously.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I/O have a greater capacity.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Examples: </a:t>
            </a:r>
            <a:r>
              <a:rPr lang="en-US" dirty="0" smtClean="0"/>
              <a:t>IEEE 1284 controllers, CRT ports, and SCSI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579076"/>
            <a:ext cx="11699629" cy="63304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Hardware Building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2" y="3742943"/>
            <a:ext cx="11699629" cy="63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Board I/O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14.03.2022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- Board I/O (</a:t>
            </a:r>
            <a:r>
              <a:rPr lang="en-IN" dirty="0" err="1" smtClean="0"/>
              <a:t>Input/Output</a:t>
            </a:r>
            <a:r>
              <a:rPr lang="en-IN" dirty="0" smtClean="0"/>
              <a:t>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6600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I/O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217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56692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hardware is made up of all or some combination six main logical units.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of these components are interfaced.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mechanisms - hardware, software, or both.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Interfacing the I/O Device with the Embedded Board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off-board I/O devices (keyboards, mice, LCDs, printers) - a transmission medium is used to interconnect the I/O device to an embedded board via a communication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651" y="3352800"/>
            <a:ext cx="6444100" cy="1792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24867" y="5316974"/>
            <a:ext cx="28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Wired transmission medium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4096" y="4335073"/>
            <a:ext cx="5157216" cy="2274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151696" y="3841742"/>
            <a:ext cx="311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Wireless transmission medium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6600"/>
                </a:solidFill>
              </a:rPr>
              <a:t>Topics - Board I/O (</a:t>
            </a:r>
            <a:r>
              <a:rPr lang="en-IN" dirty="0" err="1" smtClean="0">
                <a:solidFill>
                  <a:srgbClr val="006600"/>
                </a:solidFill>
              </a:rPr>
              <a:t>Input/Output</a:t>
            </a:r>
            <a:r>
              <a:rPr lang="en-IN" dirty="0" smtClean="0">
                <a:solidFill>
                  <a:srgbClr val="006600"/>
                </a:solidFill>
              </a:rPr>
              <a:t>)</a:t>
            </a:r>
            <a:endParaRPr lang="en-US" dirty="0" smtClean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0099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I/O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Interfacing communication port to board I/O </a:t>
            </a:r>
            <a:r>
              <a:rPr lang="en-US" sz="2600" dirty="0" smtClean="0"/>
              <a:t>– I/O Controller, communication interface controller or the master processor via an |I/O 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I/O Bus - a collection of wires transmitting the data.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On-board I/O devices can be connected directly to the master processor via I/O ports.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Off-board I/O devices can be connected indirectly using a communication interface integrated into the master processor or a separate IC on the board and the communication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relative board I/O components are interconnected via I/O buses.</a:t>
            </a: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273" y="3781371"/>
            <a:ext cx="7575423" cy="2948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C00000"/>
                </a:solidFill>
              </a:rPr>
              <a:t>Interfacing an I/O controller and Master CPU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I/O controller to manage the I/O device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Interface between the I/O controller and master CPU data – Based on 4 requirements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ability of the master CPU to initialize and monitor the I/O Controller.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controllers are </a:t>
            </a:r>
            <a:r>
              <a:rPr lang="en-US" dirty="0" smtClean="0">
                <a:solidFill>
                  <a:srgbClr val="000099"/>
                </a:solidFill>
              </a:rPr>
              <a:t>configured via control registers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monitored via status registers</a:t>
            </a:r>
            <a:r>
              <a:rPr lang="en-US" dirty="0" smtClean="0"/>
              <a:t>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Control registers - </a:t>
            </a:r>
            <a:r>
              <a:rPr lang="en-US" dirty="0" smtClean="0">
                <a:solidFill>
                  <a:srgbClr val="000099"/>
                </a:solidFill>
              </a:rPr>
              <a:t>data registers </a:t>
            </a:r>
            <a:r>
              <a:rPr lang="en-US" dirty="0" smtClean="0"/>
              <a:t>- can modify to configure the I/O controller.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Status registers - </a:t>
            </a:r>
            <a:r>
              <a:rPr lang="en-US" dirty="0" smtClean="0">
                <a:solidFill>
                  <a:srgbClr val="000099"/>
                </a:solidFill>
              </a:rPr>
              <a:t>read-only registers - </a:t>
            </a:r>
            <a:r>
              <a:rPr lang="en-US" dirty="0" smtClean="0"/>
              <a:t>the master processor can get information – State of the I/O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way for the master processor to request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Memory mapped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I/O mapped I/O.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way for the I/O device to contact the master CPU.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Interrupt driven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I/O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mechanism for both to exchange data.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data is exchanged between the I/O controller and the master processor.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Programmed transfer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memory-mapped I/O schemes - DMA circuitry - bypass the master CPU.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DMA has the ability to manage data transmissions or receptions directly to and from main memory and an I/O device.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performance is one of the most important issues of an embedded design.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Wide variety of I/O devices, each device have its own unique qualities.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Features of I/O - negatively impact board performance.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 rates of the I/O devices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Characters per second - Keyboard or Mouse.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Mbytes per second - Networking, tape, disk.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of the master processor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Clocks rates – 10 MHz to 100 MHz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synchronize the speed of the master processor to the speeds of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tabLst>
                <a:tab pos="9412288" algn="l"/>
              </a:tabLst>
            </a:pPr>
            <a:r>
              <a:rPr lang="en-US" dirty="0" smtClean="0"/>
              <a:t>Realistic scheme must be implemented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I/O and the master processor communicate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Intermediate dedicated I/O controller between the master CPU and I/O device.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controller manages I/O for the master processor. Freeing up the CPU to process data more efficiently.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scheme - interrupt driven, polled, or memory mapped.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improve I/O performance - board designers - examine the various I/O and master processor communication schemes to ensure that every device can be managed successfully via one of the available schemes.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synchronize  - slower I/O devices and the master CPU - Status flags or interrupts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synchronize  - faster I/O devices than master CPU - DMA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common units measuring performance of I/O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Throughput</a:t>
            </a:r>
            <a:r>
              <a:rPr lang="en-US" dirty="0" smtClean="0"/>
              <a:t>: The maximum amount of data per unit time that can be processed, in bytes per second.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components with the lowest throughput are what drives the performance of the whole system.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The execution time of an I/O component</a:t>
            </a:r>
            <a:r>
              <a:rPr lang="en-US" dirty="0" smtClean="0"/>
              <a:t>: The amount of time it takes to process all of the data it is provided with.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The response time of an I/O component: </a:t>
            </a:r>
            <a:r>
              <a:rPr lang="en-US" dirty="0" smtClean="0"/>
              <a:t>It is the amount of time be </a:t>
            </a:r>
            <a:r>
              <a:rPr lang="en-US" dirty="0" err="1" smtClean="0"/>
              <a:t>tween</a:t>
            </a:r>
            <a:r>
              <a:rPr lang="en-US" dirty="0" smtClean="0"/>
              <a:t> a request to process data and the time the actual component begins processing.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Benchmark - </a:t>
            </a:r>
            <a:r>
              <a:rPr lang="en-US" dirty="0" smtClean="0"/>
              <a:t>accurately determine the type of performance to measure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rate would depend on the number of storage accesses per second, including delays.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15" y="121958"/>
            <a:ext cx="11728703" cy="136660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End Summary</a:t>
            </a:r>
            <a:br>
              <a:rPr lang="en-IN" dirty="0" smtClean="0"/>
            </a:br>
            <a:r>
              <a:rPr lang="en-IN" dirty="0" smtClean="0"/>
              <a:t>Topics Covered - Board I/O (Input/Output)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1649357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6600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I/O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318328"/>
            <a:ext cx="11699629" cy="170872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Software: Device Drivers</a:t>
            </a:r>
            <a:b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for Interrupt Handling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M.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– Device Drivers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6600"/>
                </a:solidFill>
              </a:rPr>
              <a:t>Defining device </a:t>
            </a:r>
            <a:r>
              <a:rPr lang="en-US" sz="3000" dirty="0" smtClean="0">
                <a:solidFill>
                  <a:srgbClr val="006600"/>
                </a:solidFill>
              </a:rPr>
              <a:t>drivers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Device Drivers for Interrupt-Handling</a:t>
            </a:r>
          </a:p>
          <a:p>
            <a:r>
              <a:rPr lang="en-US" sz="3000" dirty="0">
                <a:solidFill>
                  <a:srgbClr val="006600"/>
                </a:solidFill>
              </a:rPr>
              <a:t>Memory Device Drivers </a:t>
            </a:r>
            <a:endParaRPr lang="en-US" sz="3000" dirty="0" smtClean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305403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Embedded hardware </a:t>
            </a:r>
            <a:r>
              <a:rPr lang="en-US" dirty="0"/>
              <a:t>- software initialization and </a:t>
            </a:r>
            <a:r>
              <a:rPr lang="en-US" dirty="0" smtClean="0"/>
              <a:t>management.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Device Driver - </a:t>
            </a:r>
            <a:r>
              <a:rPr lang="en-US" dirty="0" smtClean="0"/>
              <a:t>Software </a:t>
            </a:r>
            <a:r>
              <a:rPr lang="en-US" dirty="0"/>
              <a:t>directly interfaces with and controls </a:t>
            </a:r>
            <a:r>
              <a:rPr lang="en-US" dirty="0" smtClean="0"/>
              <a:t>the hardware.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drivers are the software libraries that initialize the hardware, and manage access to the hardware by higher layers of software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drivers - hardware and the operating system, middleware, and application layers. 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8660" y="6049965"/>
            <a:ext cx="449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Embedded Systems Model and device drivers</a:t>
            </a:r>
          </a:p>
        </p:txBody>
      </p:sp>
      <p:pic>
        <p:nvPicPr>
          <p:cNvPr id="6" name="Picture 2" descr="https://www.edn.com/wp-content/uploads/media-1179541-f8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4"/>
          <a:stretch/>
        </p:blipFill>
        <p:spPr bwMode="auto">
          <a:xfrm>
            <a:off x="1888122" y="3331223"/>
            <a:ext cx="8555288" cy="2713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8246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 smtClean="0"/>
              <a:t>Von </a:t>
            </a:r>
            <a:r>
              <a:rPr lang="en-US" b="1" dirty="0"/>
              <a:t>Neumann </a:t>
            </a:r>
            <a:r>
              <a:rPr lang="en-US" b="1" dirty="0" smtClean="0"/>
              <a:t>model </a:t>
            </a:r>
            <a:r>
              <a:rPr lang="en-US" dirty="0" smtClean="0"/>
              <a:t>- Device Drivers are required.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Master </a:t>
            </a:r>
            <a:r>
              <a:rPr lang="en-US" dirty="0"/>
              <a:t>processor architecture-specific </a:t>
            </a:r>
            <a:r>
              <a:rPr lang="en-US" dirty="0" smtClean="0"/>
              <a:t>functionality.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 </a:t>
            </a:r>
            <a:r>
              <a:rPr lang="en-US" dirty="0"/>
              <a:t>management drivers.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Bus initialization and transaction drivers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I/O initialization and control drivers (networking, graphics, input devices, storage devices, debugging </a:t>
            </a:r>
            <a:r>
              <a:rPr lang="en-US" dirty="0" smtClean="0"/>
              <a:t>I/O)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Board </a:t>
            </a:r>
            <a:r>
              <a:rPr lang="en-US" dirty="0">
                <a:solidFill>
                  <a:srgbClr val="C00000"/>
                </a:solidFill>
              </a:rPr>
              <a:t>and master CPU level.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 drivers - Architecture-specific </a:t>
            </a:r>
            <a:r>
              <a:rPr lang="en-US" dirty="0"/>
              <a:t>or </a:t>
            </a:r>
            <a:r>
              <a:rPr lang="en-US" dirty="0" smtClean="0"/>
              <a:t>generic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 driver: Architecture-specific </a:t>
            </a:r>
            <a:r>
              <a:rPr lang="en-US" dirty="0"/>
              <a:t>manages the hardware that is integrated into the master </a:t>
            </a:r>
            <a:r>
              <a:rPr lang="en-US" dirty="0" smtClean="0"/>
              <a:t>processor.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is </a:t>
            </a:r>
            <a:r>
              <a:rPr lang="en-US" dirty="0"/>
              <a:t>used </a:t>
            </a:r>
            <a:r>
              <a:rPr lang="en-US" dirty="0" smtClean="0"/>
              <a:t>initialize and </a:t>
            </a:r>
            <a:r>
              <a:rPr lang="en-US" dirty="0"/>
              <a:t>enable components within a master processor (on-chip memory, integrated </a:t>
            </a:r>
            <a:r>
              <a:rPr lang="en-US" dirty="0" smtClean="0"/>
              <a:t>memory </a:t>
            </a:r>
            <a:r>
              <a:rPr lang="en-US" dirty="0"/>
              <a:t>managers (MMUs), and floating point hardware</a:t>
            </a:r>
            <a:r>
              <a:rPr lang="en-US" dirty="0" smtClean="0"/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 - generic manages hardware that is located on the board and not integrated onto the master processor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Generic drivers include code that initializes and manages access to the remaining major components of the board, including board buses, off-chip memory, and off-chip </a:t>
            </a:r>
            <a:r>
              <a:rPr lang="en-US" dirty="0" smtClean="0"/>
              <a:t>I/O.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Functions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364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99"/>
                </a:solidFill>
              </a:rPr>
              <a:t>Hardware Startup</a:t>
            </a:r>
            <a:r>
              <a:rPr lang="en-US" sz="2600" dirty="0"/>
              <a:t>, initialization of the hardware upon power-on or </a:t>
            </a:r>
            <a:r>
              <a:rPr lang="en-US" sz="2600" dirty="0" smtClean="0"/>
              <a:t>reset.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Shutdown</a:t>
            </a:r>
            <a:r>
              <a:rPr lang="en-US" sz="2600" dirty="0"/>
              <a:t>, configuring hardware into its power-off state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Disable</a:t>
            </a:r>
            <a:r>
              <a:rPr lang="en-US" sz="2600" dirty="0"/>
              <a:t>, allowing other software to disable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000099"/>
                </a:solidFill>
              </a:rPr>
              <a:t>Hardware </a:t>
            </a:r>
            <a:r>
              <a:rPr lang="en-US" sz="2600" b="1" dirty="0">
                <a:solidFill>
                  <a:srgbClr val="000099"/>
                </a:solidFill>
              </a:rPr>
              <a:t>Enable</a:t>
            </a:r>
            <a:r>
              <a:rPr lang="en-US" sz="2600" dirty="0"/>
              <a:t>, allowing other software to enable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6600"/>
                </a:solidFill>
              </a:rPr>
              <a:t>Hardware Acquire</a:t>
            </a:r>
            <a:r>
              <a:rPr lang="en-US" sz="2600" dirty="0"/>
              <a:t>, allowing other software to gain singular (locking) access to hardware.</a:t>
            </a:r>
            <a:endParaRPr lang="en-US" sz="26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C00000"/>
                </a:solidFill>
              </a:rPr>
              <a:t>Hardware </a:t>
            </a:r>
            <a:r>
              <a:rPr lang="en-US" sz="2600" b="1" dirty="0">
                <a:solidFill>
                  <a:srgbClr val="C00000"/>
                </a:solidFill>
              </a:rPr>
              <a:t>Release</a:t>
            </a:r>
            <a:r>
              <a:rPr lang="en-US" sz="2600" dirty="0"/>
              <a:t>, allowing other software to free (unlock)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006600"/>
                </a:solidFill>
              </a:rPr>
              <a:t>Hardware Read</a:t>
            </a:r>
            <a:r>
              <a:rPr lang="en-US" sz="2600" dirty="0" smtClean="0"/>
              <a:t>, </a:t>
            </a:r>
            <a:r>
              <a:rPr lang="en-US" sz="2600" dirty="0"/>
              <a:t>allowing other software to read data from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6600"/>
                </a:solidFill>
              </a:rPr>
              <a:t>Hardware Write</a:t>
            </a:r>
            <a:r>
              <a:rPr lang="en-US" sz="2600" dirty="0"/>
              <a:t>, allowing other software to write data to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99"/>
                </a:solidFill>
              </a:rPr>
              <a:t>Hardware Install</a:t>
            </a:r>
            <a:r>
              <a:rPr lang="en-US" sz="2600" dirty="0"/>
              <a:t>, allowing other software to install new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Uninstall</a:t>
            </a:r>
            <a:r>
              <a:rPr lang="en-US" sz="2600" dirty="0"/>
              <a:t>, allowing other software to remove installed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Device </a:t>
            </a:r>
            <a:r>
              <a:rPr lang="en-US" sz="2400" dirty="0"/>
              <a:t>drivers may have additional </a:t>
            </a:r>
            <a:r>
              <a:rPr lang="en-US" sz="2400" dirty="0" smtClean="0"/>
              <a:t>functions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These functions are based upon the software’s implicit perception of </a:t>
            </a:r>
            <a:r>
              <a:rPr lang="en-US" sz="2400" dirty="0" smtClean="0"/>
              <a:t>hardware.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Hardware - </a:t>
            </a:r>
            <a:r>
              <a:rPr lang="en-US" sz="2400" dirty="0"/>
              <a:t>three states at any given </a:t>
            </a:r>
            <a:r>
              <a:rPr lang="en-US" sz="2400" dirty="0" smtClean="0"/>
              <a:t>time - </a:t>
            </a:r>
            <a:r>
              <a:rPr lang="en-US" sz="2400" b="1" dirty="0" smtClean="0">
                <a:solidFill>
                  <a:srgbClr val="000099"/>
                </a:solidFill>
              </a:rPr>
              <a:t>Inactive</a:t>
            </a:r>
            <a:r>
              <a:rPr lang="en-US" sz="2400" b="1" dirty="0">
                <a:solidFill>
                  <a:srgbClr val="000099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Busy</a:t>
            </a:r>
            <a:r>
              <a:rPr lang="en-US" sz="2400" b="1" dirty="0">
                <a:solidFill>
                  <a:srgbClr val="000099"/>
                </a:solidFill>
              </a:rPr>
              <a:t>, or </a:t>
            </a:r>
            <a:r>
              <a:rPr lang="en-US" sz="2400" b="1" dirty="0">
                <a:solidFill>
                  <a:srgbClr val="006600"/>
                </a:solidFill>
              </a:rPr>
              <a:t>F</a:t>
            </a:r>
            <a:r>
              <a:rPr lang="en-US" sz="2400" b="1" dirty="0" smtClean="0">
                <a:solidFill>
                  <a:srgbClr val="006600"/>
                </a:solidFill>
              </a:rPr>
              <a:t>inished</a:t>
            </a:r>
            <a:r>
              <a:rPr lang="en-US" sz="2400" b="1" dirty="0" smtClean="0">
                <a:solidFill>
                  <a:srgbClr val="000099"/>
                </a:solidFill>
              </a:rPr>
              <a:t>.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b="1" dirty="0" smtClean="0">
                <a:solidFill>
                  <a:srgbClr val="000099"/>
                </a:solidFill>
              </a:rPr>
              <a:t>Inactive - </a:t>
            </a:r>
            <a:r>
              <a:rPr lang="en-US" sz="2000" dirty="0"/>
              <a:t>disconnected, without power or </a:t>
            </a:r>
            <a:r>
              <a:rPr lang="en-US" sz="2000" dirty="0" smtClean="0"/>
              <a:t>disabled.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Busy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100" dirty="0"/>
              <a:t> </a:t>
            </a:r>
            <a:r>
              <a:rPr lang="en-US" sz="2100" dirty="0" smtClean="0"/>
              <a:t>- Active </a:t>
            </a:r>
            <a:r>
              <a:rPr lang="en-US" sz="2100" dirty="0"/>
              <a:t>hardware </a:t>
            </a:r>
            <a:r>
              <a:rPr lang="en-US" sz="2100" dirty="0" smtClean="0"/>
              <a:t>state - </a:t>
            </a:r>
            <a:r>
              <a:rPr lang="en-US" sz="2000" dirty="0" smtClean="0"/>
              <a:t>Actively </a:t>
            </a:r>
            <a:r>
              <a:rPr lang="en-US" sz="2000" dirty="0"/>
              <a:t>processing some type of </a:t>
            </a:r>
            <a:r>
              <a:rPr lang="en-US" sz="2000" dirty="0" smtClean="0"/>
              <a:t>data.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6600"/>
                </a:solidFill>
              </a:rPr>
              <a:t>Finished</a:t>
            </a:r>
            <a:r>
              <a:rPr lang="en-US" sz="2000" dirty="0" smtClean="0"/>
              <a:t> – Data processing </a:t>
            </a:r>
            <a:r>
              <a:rPr lang="en-US" sz="2000" dirty="0"/>
              <a:t>is completed - idle </a:t>
            </a:r>
            <a:r>
              <a:rPr lang="en-US" sz="2000" dirty="0" smtClean="0"/>
              <a:t>state.</a:t>
            </a: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6600"/>
                </a:solidFill>
              </a:rPr>
              <a:t>Board I/O - </a:t>
            </a:r>
            <a:r>
              <a:rPr lang="en-US" dirty="0" smtClean="0">
                <a:solidFill>
                  <a:srgbClr val="0066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1"/>
            <a:ext cx="11838432" cy="34259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I/O Components !!!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dirty="0" smtClean="0"/>
              <a:t>Responsible for moving information into and out of the board to I/O devices connected to an embedded system.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Input components:</a:t>
            </a:r>
            <a:r>
              <a:rPr lang="en-US" dirty="0" smtClean="0"/>
              <a:t> bring information from an input device to the master processor.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Output components: </a:t>
            </a:r>
            <a:r>
              <a:rPr lang="en-US" dirty="0" smtClean="0"/>
              <a:t>take information out of the master processor to an output device.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Components that do both – </a:t>
            </a:r>
            <a:r>
              <a:rPr lang="en-US" dirty="0" smtClean="0"/>
              <a:t>Networking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b="17577"/>
          <a:stretch>
            <a:fillRect/>
          </a:stretch>
        </p:blipFill>
        <p:spPr>
          <a:xfrm>
            <a:off x="4455600" y="3926629"/>
            <a:ext cx="7550947" cy="2776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1648" y="4820529"/>
            <a:ext cx="399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 1.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Von Neumann-based I/O block diagram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– Code Layers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30119"/>
            <a:ext cx="11734800" cy="253242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Device </a:t>
            </a:r>
            <a:r>
              <a:rPr lang="en-US" dirty="0"/>
              <a:t>drivers </a:t>
            </a:r>
            <a:r>
              <a:rPr lang="en-US" dirty="0" smtClean="0"/>
              <a:t>- can </a:t>
            </a:r>
            <a:r>
              <a:rPr lang="en-US" dirty="0"/>
              <a:t>integrate </a:t>
            </a:r>
            <a:r>
              <a:rPr lang="en-US" dirty="0" smtClean="0"/>
              <a:t>all or some </a:t>
            </a:r>
            <a:r>
              <a:rPr lang="en-US" dirty="0"/>
              <a:t>of these functions into single larger functions.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Each </a:t>
            </a:r>
            <a:r>
              <a:rPr lang="en-US" dirty="0"/>
              <a:t>of these driver functions </a:t>
            </a:r>
            <a:r>
              <a:rPr lang="en-US" dirty="0" smtClean="0"/>
              <a:t>has code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interfaces directly to the </a:t>
            </a:r>
            <a:r>
              <a:rPr lang="en-US" dirty="0" smtClean="0"/>
              <a:t>hardware.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interfaces to higher layers of software.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Different </a:t>
            </a:r>
            <a:r>
              <a:rPr lang="en-US" dirty="0"/>
              <a:t>types of </a:t>
            </a:r>
            <a:r>
              <a:rPr lang="en-US" dirty="0" smtClean="0"/>
              <a:t>software </a:t>
            </a:r>
            <a:r>
              <a:rPr lang="en-US" dirty="0"/>
              <a:t>can execute in different modes: </a:t>
            </a:r>
            <a:r>
              <a:rPr lang="en-US" dirty="0">
                <a:solidFill>
                  <a:srgbClr val="C00000"/>
                </a:solidFill>
              </a:rPr>
              <a:t>supervisory and user </a:t>
            </a:r>
            <a:r>
              <a:rPr lang="en-US" dirty="0" smtClean="0">
                <a:solidFill>
                  <a:srgbClr val="C00000"/>
                </a:solidFill>
              </a:rPr>
              <a:t>modes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Device driver code typically runs in supervisory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 descr="Embedded Systems Architecture, Device Drivers - Part 1: Interrupt Handling  - E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16" y="2994448"/>
            <a:ext cx="4710400" cy="354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58967" y="6463528"/>
            <a:ext cx="2283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Driver code layers</a:t>
            </a:r>
          </a:p>
        </p:txBody>
      </p:sp>
    </p:spTree>
    <p:extLst>
      <p:ext uri="{BB962C8B-B14F-4D97-AF65-F5344CB8AC3E}">
        <p14:creationId xmlns:p14="http://schemas.microsoft.com/office/powerpoint/2010/main" val="24165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Interrupts </a:t>
            </a:r>
            <a:r>
              <a:rPr lang="en-US" sz="2700" dirty="0"/>
              <a:t>are signals triggered by some event during the </a:t>
            </a:r>
            <a:r>
              <a:rPr lang="en-US" sz="2700" dirty="0" smtClean="0"/>
              <a:t>execution of </a:t>
            </a:r>
            <a:r>
              <a:rPr lang="en-US" sz="2700" dirty="0"/>
              <a:t>an instruction stream by the master processor</a:t>
            </a:r>
            <a:r>
              <a:rPr lang="en-US" sz="27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It </a:t>
            </a:r>
            <a:r>
              <a:rPr lang="en-US" sz="2700" dirty="0"/>
              <a:t>can be initiated </a:t>
            </a:r>
            <a:r>
              <a:rPr lang="en-US" sz="2700" dirty="0" smtClean="0"/>
              <a:t>asynchronously or </a:t>
            </a:r>
            <a:r>
              <a:rPr lang="en-US" sz="2700" dirty="0"/>
              <a:t>synchronously</a:t>
            </a:r>
            <a:r>
              <a:rPr lang="en-US" sz="27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It causes </a:t>
            </a:r>
            <a:r>
              <a:rPr lang="en-US" sz="2700" dirty="0"/>
              <a:t>the master processor to stop executing the current instruction stream and start the process of handling </a:t>
            </a:r>
            <a:r>
              <a:rPr lang="en-US" sz="2700" dirty="0" smtClean="0"/>
              <a:t>the </a:t>
            </a:r>
            <a:r>
              <a:rPr lang="en-US" sz="2700" dirty="0"/>
              <a:t>interrupt</a:t>
            </a:r>
            <a:r>
              <a:rPr lang="en-US" sz="27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300" dirty="0" smtClean="0"/>
              <a:t>Interrupt Service Routine (ISR), Interrupt vector table (IVT)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Interrupt-handling </a:t>
            </a:r>
            <a:r>
              <a:rPr lang="en-US" sz="2700" dirty="0"/>
              <a:t>device </a:t>
            </a:r>
            <a:r>
              <a:rPr lang="en-US" sz="2700" dirty="0" smtClean="0"/>
              <a:t>drivers supported functions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Startup </a:t>
            </a:r>
            <a:r>
              <a:rPr lang="en-US" sz="2500" dirty="0"/>
              <a:t>- Initialization of the interrupt hardware upon power-on or reset</a:t>
            </a:r>
            <a:r>
              <a:rPr lang="en-US" sz="25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</a:t>
            </a:r>
            <a:r>
              <a:rPr lang="en-US" sz="2500" b="1" dirty="0" smtClean="0"/>
              <a:t>Shutdown </a:t>
            </a:r>
            <a:r>
              <a:rPr lang="en-US" sz="2500" dirty="0" smtClean="0"/>
              <a:t>- </a:t>
            </a:r>
            <a:r>
              <a:rPr lang="en-US" sz="2500" dirty="0"/>
              <a:t>configuring interrupt hardware into its power-off state</a:t>
            </a:r>
            <a:r>
              <a:rPr lang="en-US" sz="25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Disable </a:t>
            </a:r>
            <a:r>
              <a:rPr lang="en-US" sz="2500" dirty="0"/>
              <a:t>- allowing other software to disable active interrupts </a:t>
            </a:r>
            <a:r>
              <a:rPr lang="en-US" sz="2500" dirty="0" smtClean="0"/>
              <a:t>on-the-fly.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 smtClean="0"/>
              <a:t>Interrupt-Handling Enable </a:t>
            </a:r>
            <a:r>
              <a:rPr lang="en-US" sz="2500" dirty="0" smtClean="0"/>
              <a:t>- allowing other software to enable inactive interrupts on-the-fly</a:t>
            </a:r>
            <a:r>
              <a:rPr lang="en-US" sz="28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>
                <a:solidFill>
                  <a:srgbClr val="000099"/>
                </a:solidFill>
              </a:rPr>
              <a:t>Interrupt-Handler </a:t>
            </a:r>
            <a:r>
              <a:rPr lang="en-US" sz="2500" b="1" dirty="0" smtClean="0">
                <a:solidFill>
                  <a:srgbClr val="000099"/>
                </a:solidFill>
              </a:rPr>
              <a:t>Servicing</a:t>
            </a:r>
            <a:r>
              <a:rPr lang="en-US" sz="2800" dirty="0" smtClean="0">
                <a:solidFill>
                  <a:srgbClr val="000099"/>
                </a:solidFill>
              </a:rPr>
              <a:t> - </a:t>
            </a:r>
            <a:r>
              <a:rPr lang="en-US" sz="2800" dirty="0">
                <a:solidFill>
                  <a:srgbClr val="000099"/>
                </a:solidFill>
              </a:rPr>
              <a:t>I</a:t>
            </a:r>
            <a:r>
              <a:rPr lang="en-US" sz="2800" dirty="0" smtClean="0">
                <a:solidFill>
                  <a:srgbClr val="000099"/>
                </a:solidFill>
              </a:rPr>
              <a:t>nterrupt-handling </a:t>
            </a:r>
            <a:r>
              <a:rPr lang="en-US" sz="2800" dirty="0">
                <a:solidFill>
                  <a:srgbClr val="000099"/>
                </a:solidFill>
              </a:rPr>
              <a:t>code </a:t>
            </a:r>
            <a:r>
              <a:rPr lang="en-US" sz="2800" dirty="0" smtClean="0">
                <a:solidFill>
                  <a:srgbClr val="000099"/>
                </a:solidFill>
              </a:rPr>
              <a:t>is </a:t>
            </a:r>
            <a:r>
              <a:rPr lang="en-US" sz="2800" dirty="0">
                <a:solidFill>
                  <a:srgbClr val="000099"/>
                </a:solidFill>
              </a:rPr>
              <a:t>executed after the interruption of the main execution </a:t>
            </a:r>
            <a:r>
              <a:rPr lang="en-US" sz="2800" dirty="0" smtClean="0">
                <a:solidFill>
                  <a:srgbClr val="000099"/>
                </a:solidFill>
              </a:rPr>
              <a:t>stream.</a:t>
            </a:r>
            <a:endParaRPr lang="en-US" sz="26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CPU Processes Interrupts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Stop processing of current instruction.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Save program counter and flags to stack.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Run interrupt service routine.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Restore </a:t>
            </a:r>
            <a:r>
              <a:rPr lang="en-US" dirty="0">
                <a:solidFill>
                  <a:srgbClr val="000099"/>
                </a:solidFill>
              </a:rPr>
              <a:t>program counter and flags </a:t>
            </a:r>
            <a:r>
              <a:rPr lang="en-US" dirty="0" smtClean="0">
                <a:solidFill>
                  <a:srgbClr val="000099"/>
                </a:solidFill>
              </a:rPr>
              <a:t>from </a:t>
            </a:r>
            <a:r>
              <a:rPr lang="en-US" dirty="0">
                <a:solidFill>
                  <a:srgbClr val="000099"/>
                </a:solidFill>
              </a:rPr>
              <a:t>stack</a:t>
            </a:r>
            <a:r>
              <a:rPr lang="en-US" dirty="0" smtClean="0">
                <a:solidFill>
                  <a:srgbClr val="000099"/>
                </a:solidFill>
              </a:rPr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Resume to the main program.</a:t>
            </a:r>
            <a:endParaRPr lang="en-US" dirty="0">
              <a:solidFill>
                <a:srgbClr val="000099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000099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ISR – Subroutine used to service an interrupt. Each interrupt has an ISR which has an address listed in </a:t>
            </a:r>
            <a:r>
              <a:rPr lang="en-US" sz="2600" dirty="0"/>
              <a:t>Interrupt vector table (IVT</a:t>
            </a:r>
            <a:r>
              <a:rPr lang="en-US" sz="2600" dirty="0" smtClean="0"/>
              <a:t>).</a:t>
            </a:r>
            <a:endParaRPr lang="en-US" sz="26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Processor obtains the subroutine address from the IVT and directs the execution to the ISR. 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Implementation of </a:t>
            </a:r>
            <a:r>
              <a:rPr lang="en-US" sz="2400" dirty="0"/>
              <a:t>startup, shutdown, disable, enable, and service functions depends on the following </a:t>
            </a:r>
            <a:r>
              <a:rPr lang="en-US" sz="2400" dirty="0" smtClean="0"/>
              <a:t>criteria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0099"/>
                </a:solidFill>
              </a:rPr>
              <a:t>types, number, and priority levels of interrupts </a:t>
            </a:r>
            <a:r>
              <a:rPr lang="en-US" dirty="0" smtClean="0"/>
              <a:t>available.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99"/>
                </a:solidFill>
              </a:rPr>
              <a:t>How interrupts are </a:t>
            </a:r>
            <a:r>
              <a:rPr lang="en-US" dirty="0" smtClean="0">
                <a:solidFill>
                  <a:srgbClr val="000099"/>
                </a:solidFill>
              </a:rPr>
              <a:t>triggered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0099"/>
                </a:solidFill>
              </a:rPr>
              <a:t>interrupt policies </a:t>
            </a:r>
            <a:r>
              <a:rPr lang="en-US" dirty="0"/>
              <a:t>of components within the system that trigger interrupts, and the services provided by the master CPU processing the </a:t>
            </a:r>
            <a:r>
              <a:rPr lang="en-US" dirty="0" smtClean="0"/>
              <a:t>interrupts.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Three types of interrupts </a:t>
            </a:r>
            <a:r>
              <a:rPr lang="en-US" dirty="0" smtClean="0"/>
              <a:t>- </a:t>
            </a:r>
            <a:r>
              <a:rPr lang="en-US" dirty="0"/>
              <a:t>software, internal hardware, and external hardware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1. Software interrupts</a:t>
            </a:r>
            <a:r>
              <a:rPr lang="en-US" dirty="0" smtClean="0"/>
              <a:t>: Explicitly </a:t>
            </a:r>
            <a:r>
              <a:rPr lang="en-US" dirty="0"/>
              <a:t>triggered </a:t>
            </a:r>
            <a:r>
              <a:rPr lang="en-US" dirty="0" smtClean="0"/>
              <a:t>by </a:t>
            </a:r>
            <a:r>
              <a:rPr lang="en-US" dirty="0">
                <a:solidFill>
                  <a:srgbClr val="000099"/>
                </a:solidFill>
              </a:rPr>
              <a:t>some instruction within the </a:t>
            </a:r>
            <a:r>
              <a:rPr lang="en-US" dirty="0" smtClean="0">
                <a:solidFill>
                  <a:srgbClr val="000099"/>
                </a:solidFill>
              </a:rPr>
              <a:t>current </a:t>
            </a:r>
            <a:r>
              <a:rPr lang="en-US" dirty="0">
                <a:solidFill>
                  <a:srgbClr val="000099"/>
                </a:solidFill>
              </a:rPr>
              <a:t>instruction stream being executed </a:t>
            </a:r>
            <a:r>
              <a:rPr lang="en-US" dirty="0"/>
              <a:t>by the master processor. </a:t>
            </a:r>
            <a:endParaRPr lang="en-US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2. Internal </a:t>
            </a:r>
            <a:r>
              <a:rPr lang="en-US" b="1" dirty="0"/>
              <a:t>hardware </a:t>
            </a:r>
            <a:r>
              <a:rPr lang="en-US" b="1" dirty="0" smtClean="0"/>
              <a:t>interrupts</a:t>
            </a:r>
            <a:r>
              <a:rPr lang="en-US" dirty="0" smtClean="0"/>
              <a:t>: Initiated </a:t>
            </a:r>
            <a:r>
              <a:rPr lang="en-US" dirty="0"/>
              <a:t>by </a:t>
            </a:r>
            <a:r>
              <a:rPr lang="en-US" dirty="0">
                <a:solidFill>
                  <a:srgbClr val="000099"/>
                </a:solidFill>
              </a:rPr>
              <a:t>an event that is a result of a problem with the current instruction stream</a:t>
            </a:r>
            <a:r>
              <a:rPr lang="en-US" dirty="0"/>
              <a:t> </a:t>
            </a:r>
            <a:r>
              <a:rPr lang="en-US" dirty="0" smtClean="0"/>
              <a:t>- executed </a:t>
            </a:r>
            <a:r>
              <a:rPr lang="en-US" dirty="0"/>
              <a:t>by the master processor 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features/limitations of </a:t>
            </a:r>
            <a:r>
              <a:rPr lang="en-US" dirty="0">
                <a:solidFill>
                  <a:srgbClr val="000099"/>
                </a:solidFill>
              </a:rPr>
              <a:t>the hardware</a:t>
            </a:r>
            <a:r>
              <a:rPr lang="en-US" dirty="0" smtClean="0">
                <a:solidFill>
                  <a:srgbClr val="000099"/>
                </a:solidFill>
              </a:rPr>
              <a:t>. </a:t>
            </a:r>
            <a:r>
              <a:rPr lang="en-US" dirty="0" smtClean="0">
                <a:solidFill>
                  <a:srgbClr val="C00000"/>
                </a:solidFill>
              </a:rPr>
              <a:t>1 and 2 </a:t>
            </a:r>
            <a:r>
              <a:rPr lang="en-US" dirty="0">
                <a:solidFill>
                  <a:srgbClr val="C00000"/>
                </a:solidFill>
              </a:rPr>
              <a:t>are also </a:t>
            </a:r>
            <a:r>
              <a:rPr lang="en-US" dirty="0" smtClean="0">
                <a:solidFill>
                  <a:srgbClr val="C00000"/>
                </a:solidFill>
              </a:rPr>
              <a:t>referred </a:t>
            </a:r>
            <a:r>
              <a:rPr lang="en-US" dirty="0">
                <a:solidFill>
                  <a:srgbClr val="C00000"/>
                </a:solidFill>
              </a:rPr>
              <a:t>to as exceptions or traps</a:t>
            </a:r>
            <a:r>
              <a:rPr lang="en-US" dirty="0"/>
              <a:t>.</a:t>
            </a:r>
            <a:endParaRPr lang="en-US" dirty="0" smtClean="0">
              <a:solidFill>
                <a:srgbClr val="000099"/>
              </a:solidFill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illegal </a:t>
            </a:r>
            <a:r>
              <a:rPr lang="en-US" dirty="0"/>
              <a:t>math operations (overflow, divide-by-zero), debugging (single-stepping, breakpoints), invalid instructions (opcodes), and so on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3. External </a:t>
            </a:r>
            <a:r>
              <a:rPr lang="en-US" b="1" dirty="0"/>
              <a:t>hardware </a:t>
            </a:r>
            <a:r>
              <a:rPr lang="en-US" b="1" dirty="0" smtClean="0"/>
              <a:t>interrupts</a:t>
            </a:r>
            <a:r>
              <a:rPr lang="en-US" dirty="0" smtClean="0"/>
              <a:t>: Initiated </a:t>
            </a:r>
            <a:r>
              <a:rPr lang="en-US" dirty="0"/>
              <a:t>by </a:t>
            </a:r>
            <a:r>
              <a:rPr lang="en-US" dirty="0">
                <a:solidFill>
                  <a:srgbClr val="000099"/>
                </a:solidFill>
              </a:rPr>
              <a:t>hardware other than the master </a:t>
            </a:r>
            <a:r>
              <a:rPr lang="en-US" dirty="0" smtClean="0">
                <a:solidFill>
                  <a:srgbClr val="000099"/>
                </a:solidFill>
              </a:rPr>
              <a:t>CPU </a:t>
            </a:r>
            <a:r>
              <a:rPr lang="en-US" dirty="0" smtClean="0"/>
              <a:t>(board </a:t>
            </a:r>
            <a:r>
              <a:rPr lang="en-US" dirty="0"/>
              <a:t>buses and </a:t>
            </a:r>
            <a:r>
              <a:rPr lang="en-US" dirty="0" smtClean="0"/>
              <a:t>I/O).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414142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</a:t>
            </a:r>
            <a:r>
              <a:rPr lang="en-US" dirty="0" smtClean="0"/>
              <a:t>nterrupts </a:t>
            </a:r>
            <a:r>
              <a:rPr lang="en-US" dirty="0"/>
              <a:t>are </a:t>
            </a:r>
            <a:r>
              <a:rPr lang="en-US" dirty="0" smtClean="0"/>
              <a:t>triggered - 2 ways: </a:t>
            </a:r>
            <a:r>
              <a:rPr lang="en-US" dirty="0"/>
              <a:t>level-triggered or </a:t>
            </a:r>
            <a:r>
              <a:rPr lang="en-US" dirty="0" smtClean="0"/>
              <a:t>edge-triggered.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level-triggered interrupt is initiated when its interrupt request (IRQ) signal is at a certain </a:t>
            </a:r>
            <a:r>
              <a:rPr lang="en-US" dirty="0" smtClean="0"/>
              <a:t>level (H or L).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These interrupts are processed </a:t>
            </a:r>
            <a:r>
              <a:rPr lang="en-US" dirty="0" smtClean="0"/>
              <a:t>by the CPU.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when </a:t>
            </a:r>
            <a:r>
              <a:rPr lang="en-US" dirty="0"/>
              <a:t>the CPU finds a request for a level-triggered interrupt when sampling its IRQ line, such as at the end of processing each instruction. 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Edge-triggered interrupts are triggered when a change occurs on the IRQ line. Once triggered, these interrupts latch into the CPU until processed.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 descr="https://www.embedded.com/wp-content/uploads/media-1179549-f8-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76" y="4715526"/>
            <a:ext cx="5524500" cy="138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53476" y="6141046"/>
            <a:ext cx="26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Edge-Triggered </a:t>
            </a:r>
            <a:r>
              <a:rPr lang="en-US" b="1" dirty="0"/>
              <a:t>Interrupts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" y="4715526"/>
            <a:ext cx="6238641" cy="138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23794" y="6147649"/>
            <a:ext cx="2645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Level-Triggered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9825"/>
            <a:ext cx="11734800" cy="50847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Level-triggered interrupts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Drawbacks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request is being processed and has not been disabled before the next sampling period, the CPU will try to service the same interrupt again</a:t>
            </a:r>
            <a:r>
              <a:rPr lang="en-US" dirty="0" smtClean="0"/>
              <a:t>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level-triggered interrupt were triggered and then disabled before the CPU’s sample period, the CPU would never note its existence and would therefore never process it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</a:t>
            </a:r>
            <a:r>
              <a:rPr lang="en-US" dirty="0"/>
              <a:t>signals </a:t>
            </a:r>
            <a:r>
              <a:rPr lang="en-US" dirty="0" smtClean="0"/>
              <a:t>- very </a:t>
            </a:r>
            <a:r>
              <a:rPr lang="en-US" dirty="0"/>
              <a:t>short or very </a:t>
            </a:r>
            <a:r>
              <a:rPr lang="en-US" dirty="0" smtClean="0"/>
              <a:t>long : edge-triggered </a:t>
            </a:r>
            <a:r>
              <a:rPr lang="en-US" dirty="0"/>
              <a:t>interrupts </a:t>
            </a:r>
            <a:r>
              <a:rPr lang="en-US" dirty="0" smtClean="0"/>
              <a:t>are recommended.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Edge-triggered interrupts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Drawbacks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Edge-triggered interrupts could have problems if they share the same IRQ line, if they were triggered in the same manner at </a:t>
            </a: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time, </a:t>
            </a:r>
            <a:r>
              <a:rPr lang="en-US" dirty="0"/>
              <a:t>resulting in the CPU being able to detect only one of the </a:t>
            </a:r>
            <a:r>
              <a:rPr lang="en-US" dirty="0" smtClean="0"/>
              <a:t>interrupts.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signal share </a:t>
            </a:r>
            <a:r>
              <a:rPr lang="en-US" dirty="0"/>
              <a:t>IRQ lines - level-triggered interrupts are </a:t>
            </a:r>
            <a:r>
              <a:rPr lang="en-US" dirty="0" smtClean="0"/>
              <a:t>recommended.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146" name="Picture 2" descr="https://www.embedded.com/wp-content/uploads/media-1179550-f8-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0" y="5542230"/>
            <a:ext cx="5524500" cy="1209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mbedded.com/wp-content/uploads/media-1179551-f8-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46" y="5542230"/>
            <a:ext cx="5524500" cy="1181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40354"/>
            <a:ext cx="11734800" cy="60636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Master </a:t>
            </a:r>
            <a:r>
              <a:rPr lang="en-US" dirty="0"/>
              <a:t>processor receives </a:t>
            </a:r>
            <a:r>
              <a:rPr lang="en-US" dirty="0" smtClean="0"/>
              <a:t>an </a:t>
            </a:r>
            <a:r>
              <a:rPr lang="en-US" dirty="0"/>
              <a:t>interrupt signal (IRQ line), interrupt-handling </a:t>
            </a:r>
            <a:r>
              <a:rPr lang="en-US" dirty="0" smtClean="0"/>
              <a:t>mechanisms process the interrupt.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Interrupt-handling </a:t>
            </a:r>
            <a:r>
              <a:rPr lang="en-US" dirty="0"/>
              <a:t>mechanisms - both hardware and software </a:t>
            </a:r>
            <a:r>
              <a:rPr lang="en-US" dirty="0" smtClean="0"/>
              <a:t>components.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Hardware - an interrupt </a:t>
            </a:r>
            <a:r>
              <a:rPr lang="en-US" dirty="0" smtClean="0"/>
              <a:t>controller (integrated onto a board/within a processor)  - mediate </a:t>
            </a:r>
            <a:r>
              <a:rPr lang="en-US" dirty="0"/>
              <a:t>interrupt transactions in conjunction with </a:t>
            </a:r>
            <a:r>
              <a:rPr lang="en-US" dirty="0" smtClean="0"/>
              <a:t>software.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X86 Architectures </a:t>
            </a:r>
            <a:r>
              <a:rPr lang="en-US" dirty="0" smtClean="0"/>
              <a:t>- </a:t>
            </a:r>
            <a:r>
              <a:rPr lang="en-US" dirty="0"/>
              <a:t>2 PICs, MIPS32 - an external interrupt controller, </a:t>
            </a:r>
            <a:r>
              <a:rPr lang="en-US" dirty="0" smtClean="0"/>
              <a:t>MPC860 - 2 Interrupt controllers.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Mitsubishi M37267M8 TV microcontroller - no interrupt </a:t>
            </a:r>
            <a:r>
              <a:rPr lang="en-US" dirty="0" smtClean="0"/>
              <a:t>controller – </a:t>
            </a:r>
            <a:r>
              <a:rPr lang="en-US" dirty="0"/>
              <a:t>IRQ line are connected </a:t>
            </a:r>
            <a:r>
              <a:rPr lang="en-US" dirty="0" smtClean="0"/>
              <a:t>to </a:t>
            </a:r>
            <a:r>
              <a:rPr lang="en-US" dirty="0"/>
              <a:t>the master </a:t>
            </a:r>
            <a:r>
              <a:rPr lang="en-US" dirty="0" smtClean="0"/>
              <a:t>processor directly.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</a:t>
            </a:r>
            <a:r>
              <a:rPr lang="en-US" dirty="0"/>
              <a:t>transactions are controlled via software and some internal </a:t>
            </a:r>
            <a:r>
              <a:rPr lang="en-US" dirty="0" smtClean="0"/>
              <a:t>circuitry (registers, counters)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When an interrupt was created by the </a:t>
            </a:r>
            <a:r>
              <a:rPr lang="en-US" dirty="0"/>
              <a:t>external device, Interrupt </a:t>
            </a:r>
            <a:r>
              <a:rPr lang="en-US" dirty="0" smtClean="0"/>
              <a:t>acknowledgment (IACK) </a:t>
            </a:r>
            <a:r>
              <a:rPr lang="en-US" dirty="0"/>
              <a:t>is </a:t>
            </a:r>
            <a:r>
              <a:rPr lang="en-US" dirty="0" smtClean="0"/>
              <a:t>also handled </a:t>
            </a:r>
            <a:r>
              <a:rPr lang="en-US" dirty="0"/>
              <a:t>by the master </a:t>
            </a:r>
            <a:r>
              <a:rPr lang="en-US" dirty="0" smtClean="0"/>
              <a:t>processor.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 external device triggering an </a:t>
            </a:r>
            <a:r>
              <a:rPr lang="en-US" dirty="0" smtClean="0"/>
              <a:t>interrupt - the </a:t>
            </a:r>
            <a:r>
              <a:rPr lang="en-US" dirty="0"/>
              <a:t>interrupt scheme </a:t>
            </a:r>
            <a:r>
              <a:rPr lang="en-US" dirty="0" smtClean="0"/>
              <a:t>- device </a:t>
            </a:r>
            <a:r>
              <a:rPr lang="en-US" dirty="0"/>
              <a:t>can provide an interrupt </a:t>
            </a:r>
            <a:r>
              <a:rPr lang="en-US" dirty="0" smtClean="0"/>
              <a:t>vector </a:t>
            </a:r>
            <a:r>
              <a:rPr lang="en-US" dirty="0"/>
              <a:t>or devices that cannot provide an interrupt </a:t>
            </a:r>
            <a:r>
              <a:rPr lang="en-US" dirty="0" smtClean="0"/>
              <a:t>vector (non vectored interrupt).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 </a:t>
            </a:r>
            <a:r>
              <a:rPr lang="en-US" dirty="0"/>
              <a:t>vectored </a:t>
            </a:r>
            <a:r>
              <a:rPr lang="en-US" dirty="0" smtClean="0"/>
              <a:t>interrupt - master </a:t>
            </a:r>
            <a:r>
              <a:rPr lang="en-US" dirty="0"/>
              <a:t>processors implement an auto-vectored interrupt scheme in which one ISR is shared by the non-vectored </a:t>
            </a:r>
            <a:r>
              <a:rPr lang="en-US" dirty="0" smtClean="0"/>
              <a:t>interrupts.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– Interrupt </a:t>
            </a:r>
            <a:r>
              <a:rPr lang="en-US" dirty="0">
                <a:solidFill>
                  <a:srgbClr val="006600"/>
                </a:solidFill>
              </a:rPr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601435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Embedded board has </a:t>
            </a:r>
            <a:r>
              <a:rPr lang="en-US" dirty="0"/>
              <a:t>multiple </a:t>
            </a:r>
            <a:r>
              <a:rPr lang="en-US" dirty="0" smtClean="0"/>
              <a:t>components </a:t>
            </a:r>
            <a:r>
              <a:rPr lang="en-US" dirty="0"/>
              <a:t>- need to request </a:t>
            </a:r>
            <a:r>
              <a:rPr lang="en-US" dirty="0" smtClean="0"/>
              <a:t>interrupts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Priority based interrupt handling - </a:t>
            </a:r>
            <a:r>
              <a:rPr lang="en-US" dirty="0"/>
              <a:t>all available interrupts within a processor have </a:t>
            </a:r>
            <a:r>
              <a:rPr lang="en-US" dirty="0" smtClean="0"/>
              <a:t>a level (Priority).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with level ‘</a:t>
            </a:r>
            <a:r>
              <a:rPr lang="en-US" dirty="0"/>
              <a:t>1’ - </a:t>
            </a:r>
            <a:r>
              <a:rPr lang="en-US" dirty="0" smtClean="0"/>
              <a:t>Highest priority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Interrupts with higher levels have </a:t>
            </a:r>
            <a:r>
              <a:rPr lang="en-US" dirty="0" smtClean="0"/>
              <a:t>precedence </a:t>
            </a:r>
            <a:r>
              <a:rPr lang="en-US" dirty="0"/>
              <a:t>over any instruction stream being executed by the master </a:t>
            </a:r>
            <a:r>
              <a:rPr lang="en-US" dirty="0" smtClean="0"/>
              <a:t>processor.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not only do interrupts have precedence over the main </a:t>
            </a:r>
            <a:r>
              <a:rPr lang="en-US" dirty="0" smtClean="0"/>
              <a:t>program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interrupt with the highest priority is usually called a non-</a:t>
            </a:r>
            <a:r>
              <a:rPr lang="en-US" dirty="0" err="1"/>
              <a:t>maskable</a:t>
            </a:r>
            <a:r>
              <a:rPr lang="en-US" dirty="0"/>
              <a:t> interrupt (NMI</a:t>
            </a:r>
            <a:r>
              <a:rPr lang="en-US" dirty="0" smtClean="0"/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When an interrupt is triggered, lower priority interrupts are </a:t>
            </a:r>
            <a:r>
              <a:rPr lang="en-US" i="1" dirty="0" smtClean="0">
                <a:solidFill>
                  <a:srgbClr val="C00000"/>
                </a:solidFill>
              </a:rPr>
              <a:t>masked</a:t>
            </a:r>
            <a:r>
              <a:rPr lang="en-US" dirty="0" smtClean="0"/>
              <a:t> - </a:t>
            </a:r>
            <a:r>
              <a:rPr lang="en-US" dirty="0"/>
              <a:t>they are not allowed to trigger when the system is handling a higher-priority interrupt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Various </a:t>
            </a:r>
            <a:r>
              <a:rPr lang="en-US" dirty="0" smtClean="0"/>
              <a:t>architectures </a:t>
            </a:r>
            <a:r>
              <a:rPr lang="en-US" dirty="0"/>
              <a:t>- Several different priority </a:t>
            </a:r>
            <a:r>
              <a:rPr lang="en-US" dirty="0" smtClean="0"/>
              <a:t>schemes are implemented.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Three </a:t>
            </a:r>
            <a:r>
              <a:rPr lang="en-US" dirty="0"/>
              <a:t>models : equal single level, static multilevel, dynamic </a:t>
            </a:r>
            <a:r>
              <a:rPr lang="en-US" dirty="0" smtClean="0"/>
              <a:t>multilevel.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Equal </a:t>
            </a:r>
            <a:r>
              <a:rPr lang="en-US" dirty="0"/>
              <a:t>single level - </a:t>
            </a:r>
            <a:r>
              <a:rPr lang="en-US" dirty="0" smtClean="0"/>
              <a:t>Latest </a:t>
            </a:r>
            <a:r>
              <a:rPr lang="en-US" dirty="0"/>
              <a:t>interrupt to be triggered gets the </a:t>
            </a:r>
            <a:r>
              <a:rPr lang="en-US" dirty="0" smtClean="0"/>
              <a:t>CPU.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Static </a:t>
            </a:r>
            <a:r>
              <a:rPr lang="en-US" dirty="0"/>
              <a:t>multilevel </a:t>
            </a:r>
            <a:r>
              <a:rPr lang="en-US" dirty="0" smtClean="0"/>
              <a:t>- priorities </a:t>
            </a:r>
            <a:r>
              <a:rPr lang="en-US" dirty="0"/>
              <a:t>are assigned by </a:t>
            </a:r>
            <a:r>
              <a:rPr lang="en-US" dirty="0" smtClean="0"/>
              <a:t>a </a:t>
            </a:r>
            <a:r>
              <a:rPr lang="en-US" dirty="0"/>
              <a:t>priority encoder, </a:t>
            </a:r>
            <a:r>
              <a:rPr lang="en-US" dirty="0" smtClean="0"/>
              <a:t>highest </a:t>
            </a:r>
            <a:r>
              <a:rPr lang="en-US" dirty="0"/>
              <a:t>priority </a:t>
            </a:r>
            <a:r>
              <a:rPr lang="en-US" dirty="0" smtClean="0"/>
              <a:t>interrupt gets </a:t>
            </a:r>
            <a:r>
              <a:rPr lang="en-US" dirty="0"/>
              <a:t>the </a:t>
            </a:r>
            <a:r>
              <a:rPr lang="en-US" dirty="0" smtClean="0"/>
              <a:t>CPU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Dynamic multilevel - </a:t>
            </a:r>
            <a:r>
              <a:rPr lang="en-US" dirty="0"/>
              <a:t>priorities are assigned by a priority encoder, priorities are reassigned when a new interrupt is </a:t>
            </a:r>
            <a:r>
              <a:rPr lang="en-US" dirty="0" smtClean="0"/>
              <a:t>triggered.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 Context Switching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601435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After the hardware mechanisms have determined which interrupt to handle, the current instruction stream is halted and a context switch is </a:t>
            </a:r>
            <a:r>
              <a:rPr lang="en-US" dirty="0" smtClean="0"/>
              <a:t>performed.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Context </a:t>
            </a:r>
            <a:r>
              <a:rPr lang="en-US" dirty="0" smtClean="0"/>
              <a:t>switching </a:t>
            </a:r>
            <a:r>
              <a:rPr lang="en-US" dirty="0"/>
              <a:t>- a </a:t>
            </a:r>
            <a:r>
              <a:rPr lang="en-US" dirty="0" smtClean="0"/>
              <a:t>process - the </a:t>
            </a:r>
            <a:r>
              <a:rPr lang="en-US" dirty="0"/>
              <a:t>master processor switches from executing the current instruction stream to another set of </a:t>
            </a:r>
            <a:r>
              <a:rPr lang="en-US" dirty="0" smtClean="0"/>
              <a:t>instructions</a:t>
            </a:r>
            <a:r>
              <a:rPr lang="en-US" dirty="0"/>
              <a:t> - interrupt service routine (ISR) or interrupt </a:t>
            </a:r>
            <a:r>
              <a:rPr lang="en-US" dirty="0" smtClean="0"/>
              <a:t>handler.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specific ISR executed for a particular interrupt depends on whether a non-vectored or vectored </a:t>
            </a:r>
            <a:r>
              <a:rPr lang="en-US" dirty="0" smtClean="0"/>
              <a:t>scheme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Non-vectored </a:t>
            </a:r>
            <a:r>
              <a:rPr lang="en-US" dirty="0"/>
              <a:t>interrupt </a:t>
            </a:r>
            <a:r>
              <a:rPr lang="en-US" dirty="0" smtClean="0"/>
              <a:t>- </a:t>
            </a:r>
            <a:r>
              <a:rPr lang="en-US" dirty="0"/>
              <a:t>PC contains the start of an </a:t>
            </a:r>
            <a:r>
              <a:rPr lang="en-US" dirty="0" smtClean="0"/>
              <a:t>ISR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ISR code </a:t>
            </a:r>
            <a:r>
              <a:rPr lang="en-US" dirty="0" smtClean="0"/>
              <a:t>determines </a:t>
            </a:r>
            <a:r>
              <a:rPr lang="en-US" dirty="0"/>
              <a:t>the source of the interrupt and provides the appropriate processing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Vectored interrupt - an interrupt vector table contains the address of the ISR.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and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431943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The performance of an embedded design is affected by the </a:t>
            </a:r>
            <a:r>
              <a:rPr lang="en-US" sz="2500" dirty="0" smtClean="0"/>
              <a:t>latencies – Interrupt handling scheme.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Interrupt latency – Time </a:t>
            </a:r>
            <a:r>
              <a:rPr lang="en-US" sz="2500" dirty="0"/>
              <a:t>difference between when an interrupt is triggered and ISR starts </a:t>
            </a:r>
            <a:r>
              <a:rPr lang="en-US" sz="2500" dirty="0" smtClean="0"/>
              <a:t>executing.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Interrupt handling scheme - Interrupt </a:t>
            </a:r>
            <a:r>
              <a:rPr lang="en-US" sz="2500" dirty="0"/>
              <a:t>request and acknowledge the interrupt, obtaining an interrupt vector (in a vectored scheme), and context switching to the ISR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The </a:t>
            </a:r>
            <a:r>
              <a:rPr lang="en-US" sz="2500" dirty="0"/>
              <a:t>interrupt latency for the original lower priority interrupt increases to include the time in which the higher priority interrupt is </a:t>
            </a:r>
            <a:r>
              <a:rPr lang="en-US" sz="2500" dirty="0" smtClean="0"/>
              <a:t>handled.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2" y="4411662"/>
            <a:ext cx="8134350" cy="223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91858" y="5346184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9683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21309"/>
            <a:ext cx="11875007" cy="8443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Devices Types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670560"/>
            <a:ext cx="11765280" cy="604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devices - Keyboard, mouse, remote control, vocal,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Graphics and output devices - Touch screen, CRT, printers, LEDs,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Storage I/O - Optical disk controllers, magnetic disk controllers, magnetic tape controllers,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Debugging I/O - BDM, JTAG, serial port, parallel port,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miscellaneous I/O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timers/counters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analog-to-digital converters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digital-to-analog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converters, key switches, and 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Covered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547642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6600"/>
                </a:solidFill>
              </a:rPr>
              <a:t>Defining device </a:t>
            </a:r>
            <a:r>
              <a:rPr lang="en-US" sz="3000" dirty="0" smtClean="0">
                <a:solidFill>
                  <a:srgbClr val="006600"/>
                </a:solidFill>
              </a:rPr>
              <a:t>drivers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Device Driver Functions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Device Drivers for </a:t>
            </a:r>
            <a:r>
              <a:rPr lang="en-US" sz="3000" dirty="0" smtClean="0">
                <a:solidFill>
                  <a:srgbClr val="006600"/>
                </a:solidFill>
              </a:rPr>
              <a:t>Interrupt-Handling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Interrupt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How CPU Process interrupts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How Interrupt triggered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Interrupt Handling Schemes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Types of Interrupts</a:t>
            </a:r>
          </a:p>
          <a:p>
            <a:pPr lvl="1"/>
            <a:r>
              <a:rPr lang="en-US" sz="2800" dirty="0">
                <a:solidFill>
                  <a:srgbClr val="006600"/>
                </a:solidFill>
              </a:rPr>
              <a:t>Interrupt </a:t>
            </a:r>
            <a:r>
              <a:rPr lang="en-US" sz="2800" dirty="0" smtClean="0">
                <a:solidFill>
                  <a:srgbClr val="006600"/>
                </a:solidFill>
              </a:rPr>
              <a:t>Priorities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Context Switching</a:t>
            </a:r>
          </a:p>
          <a:p>
            <a:pPr lvl="1"/>
            <a:r>
              <a:rPr lang="en-US" sz="2800" dirty="0">
                <a:solidFill>
                  <a:srgbClr val="006600"/>
                </a:solidFill>
              </a:rPr>
              <a:t>Interrupt </a:t>
            </a:r>
            <a:r>
              <a:rPr lang="en-US" sz="2800" dirty="0" smtClean="0">
                <a:solidFill>
                  <a:srgbClr val="006600"/>
                </a:solidFill>
              </a:rPr>
              <a:t>Handling and Performance</a:t>
            </a:r>
          </a:p>
          <a:p>
            <a:pPr lvl="1"/>
            <a:endParaRPr lang="en-US" sz="2600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0"/>
            <a:ext cx="11753087" cy="7315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I/O </a:t>
            </a:r>
            <a:r>
              <a:rPr lang="en-US" dirty="0" smtClean="0">
                <a:solidFill>
                  <a:srgbClr val="006600"/>
                </a:solidFill>
              </a:rPr>
              <a:t>Hardware - Logical </a:t>
            </a:r>
            <a:r>
              <a:rPr lang="en-US" dirty="0">
                <a:solidFill>
                  <a:srgbClr val="006600"/>
                </a:solidFill>
              </a:rPr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694944"/>
            <a:ext cx="11753088" cy="587838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ransmission medium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wireless or wired medium connecting the I/O device to the embedded board.</a:t>
            </a:r>
          </a:p>
          <a:p>
            <a:pPr lvl="1" algn="just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exchanges.</a:t>
            </a:r>
          </a:p>
          <a:p>
            <a:pPr algn="just">
              <a:lnSpc>
                <a:spcPct val="100000"/>
              </a:lnSpc>
            </a:pPr>
            <a:r>
              <a:rPr lang="en-US" b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port:</a:t>
            </a:r>
            <a:r>
              <a:rPr lang="en-US" b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medium connects to on the board.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I/O controller:</a:t>
            </a:r>
            <a:r>
              <a:rPr lang="en-US" dirty="0" smtClean="0"/>
              <a:t> a slave processor that manages the I/O device.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between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I/O controller.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buses: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board I/O and master processor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integrated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156" t="2252" r="2174" b="12549"/>
          <a:stretch>
            <a:fillRect/>
          </a:stretch>
        </p:blipFill>
        <p:spPr>
          <a:xfrm>
            <a:off x="321681" y="3719967"/>
            <a:ext cx="6869723" cy="2661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161" y="3162667"/>
            <a:ext cx="46482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26327" y="6430342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Fig4.</a:t>
            </a:r>
            <a:r>
              <a:rPr lang="en-US" dirty="0" smtClean="0"/>
              <a:t> Complex I/O Subsystem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4092" y="2708031"/>
            <a:ext cx="272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Fig3.</a:t>
            </a:r>
            <a:r>
              <a:rPr lang="en-US" dirty="0" smtClean="0"/>
              <a:t> Simple I/O Subsystem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823" y="109728"/>
            <a:ext cx="6100820" cy="3450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645802" y="220718"/>
            <a:ext cx="5546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Fig2.</a:t>
            </a:r>
            <a:r>
              <a:rPr lang="en-US" dirty="0" smtClean="0"/>
              <a:t> Ports and device controllers on an embedded board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9093"/>
            <a:ext cx="11826240" cy="7935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Serial I/O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768096"/>
            <a:ext cx="11716512" cy="577935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Components in which data (characters) are stored, transferred and received one bit at a time.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It is typically made up of some combination of the six main logical units.</a:t>
            </a:r>
          </a:p>
          <a:p>
            <a:pPr algn="just">
              <a:lnSpc>
                <a:spcPct val="150000"/>
              </a:lnSpc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and reception between the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</a:t>
            </a:r>
            <a:r>
              <a:rPr lang="en-US" dirty="0" smtClean="0"/>
              <a:t>either the I/O device or its controller.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Serial data transmission and reception schemes - direction data can be transmitted and received.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/>
              <a:t>Serial I/O data communication – Simplex, half duplex, Full duplex schemes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transmitted between two devices three different ways: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only be transmitted  - 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direction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be transmitted and received in either direction - only one direction at any one time.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be transmitted and received in either direction simultaneously.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74992"/>
            <a:ext cx="11777472" cy="8970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Simplex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999248"/>
            <a:ext cx="11679936" cy="5401552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a data stream can only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and received in the one direction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Radio Broadcasting, Computer to printer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3283" t="6079" r="2771" b="23458"/>
          <a:stretch>
            <a:fillRect/>
          </a:stretch>
        </p:blipFill>
        <p:spPr>
          <a:xfrm>
            <a:off x="1524000" y="3165231"/>
            <a:ext cx="9003323" cy="219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923" y="5486400"/>
            <a:ext cx="353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5</a:t>
            </a:r>
            <a:r>
              <a:rPr lang="en-IN" dirty="0" smtClean="0"/>
              <a:t>. Simplex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" y="60960"/>
            <a:ext cx="11838432" cy="67056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Half-Duplex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879894"/>
            <a:ext cx="11521440" cy="5297069"/>
          </a:xfrm>
        </p:spPr>
        <p:txBody>
          <a:bodyPr/>
          <a:lstStyle/>
          <a:p>
            <a:pPr algn="just"/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duplex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</a:t>
            </a:r>
            <a:r>
              <a:rPr lang="en-US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received in either direction, but in only one direction at any one time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</a:t>
            </a:r>
            <a:endParaRPr lang="en-US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3588" t="6857" r="3470" b="14967"/>
          <a:stretch>
            <a:fillRect/>
          </a:stretch>
        </p:blipFill>
        <p:spPr>
          <a:xfrm>
            <a:off x="1195754" y="2848708"/>
            <a:ext cx="9261231" cy="3071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7569" y="5884985"/>
            <a:ext cx="38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6</a:t>
            </a:r>
            <a:r>
              <a:rPr lang="en-IN" dirty="0" smtClean="0"/>
              <a:t>. Half duplex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3644</Words>
  <Application>Microsoft Office PowerPoint</Application>
  <PresentationFormat>Custom</PresentationFormat>
  <Paragraphs>368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  Embedded Hardware: Hardware Building Blocks</vt:lpstr>
      <vt:lpstr>Topics - Board I/O (Input/Output)</vt:lpstr>
      <vt:lpstr>Board I/O - Introduction</vt:lpstr>
      <vt:lpstr>I/O Devices Types</vt:lpstr>
      <vt:lpstr>I/O Hardware - Logical units</vt:lpstr>
      <vt:lpstr>PowerPoint Presentation</vt:lpstr>
      <vt:lpstr>Serial I/O</vt:lpstr>
      <vt:lpstr>Simplex scheme</vt:lpstr>
      <vt:lpstr>Half-Duplex Scheme</vt:lpstr>
      <vt:lpstr>Full duplex Scheme</vt:lpstr>
      <vt:lpstr>Synchronous Vs Asynchronous transfer</vt:lpstr>
      <vt:lpstr>Asynchronous transfer</vt:lpstr>
      <vt:lpstr>Asynchronous transfer</vt:lpstr>
      <vt:lpstr>Asynchronous transfer</vt:lpstr>
      <vt:lpstr>Synchronous transfer</vt:lpstr>
      <vt:lpstr>Parallel I/O</vt:lpstr>
      <vt:lpstr>  Embedded Hardware: Hardware Building Blocks</vt:lpstr>
      <vt:lpstr>Topics - Board I/O (Input/Output)</vt:lpstr>
      <vt:lpstr>I/O Component Interfacing</vt:lpstr>
      <vt:lpstr>I/O Component Interfacing</vt:lpstr>
      <vt:lpstr>I/O Component Interfacing</vt:lpstr>
      <vt:lpstr>I/O Performance</vt:lpstr>
      <vt:lpstr>I/O Performance</vt:lpstr>
      <vt:lpstr>End Summary Topics Covered - Board I/O (Input/Output)</vt:lpstr>
      <vt:lpstr>Embedded Software: Device Drivers Device Drivers for Interrupt Handling</vt:lpstr>
      <vt:lpstr>Topics – Device Drivers</vt:lpstr>
      <vt:lpstr>Device Drivers</vt:lpstr>
      <vt:lpstr>Device Drivers</vt:lpstr>
      <vt:lpstr>Device Drivers - Functions</vt:lpstr>
      <vt:lpstr>Device Drivers – Code Layers</vt:lpstr>
      <vt:lpstr>Device Drivers - Interrupt Handling</vt:lpstr>
      <vt:lpstr>CPU Processes Interrupts</vt:lpstr>
      <vt:lpstr>Device Drivers - Interrupt Handling</vt:lpstr>
      <vt:lpstr>Device Drivers - Interrupt Handling</vt:lpstr>
      <vt:lpstr>Device Drivers - Interrupt Handling</vt:lpstr>
      <vt:lpstr>Device Drivers - Interrupt Handling</vt:lpstr>
      <vt:lpstr>Interrupt Handling – Interrupt Priorities</vt:lpstr>
      <vt:lpstr>Interrupt Handling - Context Switching</vt:lpstr>
      <vt:lpstr>Interrupt Handling and Performance</vt:lpstr>
      <vt:lpstr>Topics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Bhuvana</cp:lastModifiedBy>
  <cp:revision>193</cp:revision>
  <dcterms:created xsi:type="dcterms:W3CDTF">2022-03-08T07:07:04Z</dcterms:created>
  <dcterms:modified xsi:type="dcterms:W3CDTF">2022-03-21T09:50:54Z</dcterms:modified>
</cp:coreProperties>
</file>