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62" r:id="rId6"/>
    <p:sldId id="263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7" r:id="rId18"/>
    <p:sldId id="278" r:id="rId19"/>
    <p:sldId id="279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5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8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9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8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1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9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BEA5-BE0D-4668-A559-F584104EF39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9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BEA5-BE0D-4668-A559-F584104EF39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0E22-F876-4897-B3F1-CE4CC69CE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Embedded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1(continued)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641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/>
              <a:t>Cntd</a:t>
            </a:r>
            <a:r>
              <a:rPr lang="en-US" dirty="0"/>
              <a:t>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46" y="1225766"/>
            <a:ext cx="10619508" cy="3342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4538663"/>
            <a:ext cx="8196263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64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(</a:t>
            </a:r>
            <a:r>
              <a:rPr lang="en-US" i="1" dirty="0" err="1"/>
              <a:t>Cntd</a:t>
            </a:r>
            <a:r>
              <a:rPr lang="en-US" i="1" dirty="0"/>
              <a:t>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1"/>
          <a:stretch/>
        </p:blipFill>
        <p:spPr>
          <a:xfrm>
            <a:off x="1104900" y="1510146"/>
            <a:ext cx="9982199" cy="46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Cntd</a:t>
            </a:r>
            <a:r>
              <a:rPr lang="en-US" dirty="0"/>
              <a:t>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257"/>
          <a:stretch/>
        </p:blipFill>
        <p:spPr>
          <a:xfrm>
            <a:off x="838200" y="1800586"/>
            <a:ext cx="10619509" cy="2037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3837710"/>
            <a:ext cx="9443172" cy="283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and </a:t>
            </a:r>
            <a:r>
              <a:rPr lang="en-US" dirty="0" smtClean="0"/>
              <a:t>Standards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</a:t>
            </a:r>
            <a:r>
              <a:rPr lang="en-IN" dirty="0"/>
              <a:t>programming language </a:t>
            </a:r>
            <a:r>
              <a:rPr lang="en-IN" dirty="0" smtClean="0"/>
              <a:t>can </a:t>
            </a:r>
            <a:r>
              <a:rPr lang="en-US" dirty="0" smtClean="0"/>
              <a:t>introduce </a:t>
            </a:r>
            <a:r>
              <a:rPr lang="en-US" dirty="0"/>
              <a:t>an additional component into an embedded architecture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embedded systems design, there is no single language that is the perfect solution for </a:t>
            </a:r>
            <a:r>
              <a:rPr lang="en-US" dirty="0" smtClean="0"/>
              <a:t>every </a:t>
            </a:r>
            <a:r>
              <a:rPr lang="en-IN" dirty="0" smtClean="0"/>
              <a:t>system.</a:t>
            </a:r>
          </a:p>
          <a:p>
            <a:r>
              <a:rPr lang="en-US" dirty="0" smtClean="0"/>
              <a:t>Examples- </a:t>
            </a:r>
            <a:r>
              <a:rPr lang="en-US" dirty="0"/>
              <a:t>Java and the .NET Compact Framework</a:t>
            </a:r>
            <a:r>
              <a:rPr lang="en-US" dirty="0" smtClean="0"/>
              <a:t>, ANCI C</a:t>
            </a:r>
          </a:p>
          <a:p>
            <a:r>
              <a:rPr lang="en-US" dirty="0"/>
              <a:t>Because machine code is the only language the hardware can directly execute, all </a:t>
            </a:r>
            <a:r>
              <a:rPr lang="en-US" dirty="0" smtClean="0"/>
              <a:t>these </a:t>
            </a:r>
            <a:r>
              <a:rPr lang="en-US" dirty="0"/>
              <a:t>languages need some type of mechanism to generate the corresponding machine code</a:t>
            </a:r>
            <a:r>
              <a:rPr lang="en-US" dirty="0" smtClean="0"/>
              <a:t>.</a:t>
            </a:r>
          </a:p>
          <a:p>
            <a:r>
              <a:rPr lang="en-US" dirty="0"/>
              <a:t>This mechanism usually includes one or some combination of </a:t>
            </a:r>
            <a:r>
              <a:rPr lang="en-US" i="1" dirty="0"/>
              <a:t>preprocessing</a:t>
            </a:r>
            <a:r>
              <a:rPr lang="en-US" dirty="0"/>
              <a:t>, </a:t>
            </a:r>
            <a:r>
              <a:rPr lang="en-US" i="1" dirty="0"/>
              <a:t>translation</a:t>
            </a:r>
            <a:r>
              <a:rPr lang="en-US" dirty="0"/>
              <a:t>, and </a:t>
            </a:r>
            <a:r>
              <a:rPr lang="en-US" i="1" dirty="0"/>
              <a:t>interpretation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Cntd</a:t>
            </a:r>
            <a:r>
              <a:rPr lang="en-US" dirty="0" smtClean="0"/>
              <a:t>...)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9" y="16065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Depending </a:t>
            </a:r>
            <a:r>
              <a:rPr lang="en-US" dirty="0"/>
              <a:t>on the language, these mechanisms exist on the programmer’s </a:t>
            </a:r>
            <a:r>
              <a:rPr lang="en-US" b="1" i="1" dirty="0"/>
              <a:t>host </a:t>
            </a:r>
            <a:r>
              <a:rPr lang="en-US" dirty="0"/>
              <a:t>system (</a:t>
            </a:r>
            <a:r>
              <a:rPr lang="en-US" dirty="0" smtClean="0"/>
              <a:t>typically a </a:t>
            </a:r>
            <a:r>
              <a:rPr lang="en-US" dirty="0" err="1"/>
              <a:t>nonembedded</a:t>
            </a:r>
            <a:r>
              <a:rPr lang="en-US" dirty="0"/>
              <a:t> development system, such as a PC or </a:t>
            </a:r>
            <a:r>
              <a:rPr lang="en-US" dirty="0" err="1"/>
              <a:t>Sparc</a:t>
            </a:r>
            <a:r>
              <a:rPr lang="en-US" dirty="0"/>
              <a:t> station), or the </a:t>
            </a:r>
            <a:r>
              <a:rPr lang="en-US" b="1" i="1" dirty="0"/>
              <a:t>target </a:t>
            </a:r>
            <a:r>
              <a:rPr lang="en-US" dirty="0"/>
              <a:t>system (</a:t>
            </a:r>
            <a:r>
              <a:rPr lang="en-US" dirty="0" smtClean="0"/>
              <a:t>the </a:t>
            </a:r>
            <a:r>
              <a:rPr lang="en-IN" dirty="0" smtClean="0"/>
              <a:t>embedded system </a:t>
            </a:r>
            <a:r>
              <a:rPr lang="en-IN" dirty="0"/>
              <a:t>being developed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25" b="-1131"/>
          <a:stretch/>
        </p:blipFill>
        <p:spPr>
          <a:xfrm>
            <a:off x="1967346" y="3325091"/>
            <a:ext cx="8063346" cy="2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&amp; Networking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5337175"/>
          </a:xfrm>
        </p:spPr>
        <p:txBody>
          <a:bodyPr/>
          <a:lstStyle/>
          <a:p>
            <a:r>
              <a:rPr lang="en-US" dirty="0"/>
              <a:t>If an embedded system needs to communicate with any other system, whether a </a:t>
            </a:r>
            <a:r>
              <a:rPr lang="en-US" dirty="0" smtClean="0"/>
              <a:t>development host </a:t>
            </a:r>
            <a:r>
              <a:rPr lang="en-US" dirty="0"/>
              <a:t>machine, a server, or another embedded device, it must implement some type </a:t>
            </a:r>
            <a:r>
              <a:rPr lang="en-US" dirty="0" smtClean="0"/>
              <a:t>of connection </a:t>
            </a:r>
            <a:r>
              <a:rPr lang="en-US" dirty="0"/>
              <a:t>(networking) scheme.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for communication to be successful, there </a:t>
            </a:r>
            <a:r>
              <a:rPr lang="en-US" dirty="0" smtClean="0"/>
              <a:t>needs to </a:t>
            </a:r>
            <a:r>
              <a:rPr lang="en-US" dirty="0"/>
              <a:t>be a scheme that interconnecting </a:t>
            </a:r>
            <a:r>
              <a:rPr lang="en-US" dirty="0" smtClean="0"/>
              <a:t>systems </a:t>
            </a:r>
            <a:r>
              <a:rPr lang="en-US" dirty="0"/>
              <a:t>agree </a:t>
            </a:r>
            <a:r>
              <a:rPr lang="en-US" dirty="0" smtClean="0"/>
              <a:t>upon.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4049857"/>
            <a:ext cx="61531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Network’s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relationship between connected devices in a network determines the network’s </a:t>
            </a:r>
            <a:r>
              <a:rPr lang="en-US" dirty="0" smtClean="0"/>
              <a:t>overall architecture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common architecture types for networks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peer-to-peer</a:t>
            </a:r>
            <a:r>
              <a:rPr lang="en-US" b="1" i="1" dirty="0" smtClean="0"/>
              <a:t> </a:t>
            </a:r>
            <a:r>
              <a:rPr lang="en-US" b="1" dirty="0" smtClean="0"/>
              <a:t>architecture</a:t>
            </a:r>
            <a:r>
              <a:rPr lang="en-US" dirty="0" smtClean="0"/>
              <a:t>- 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centralized </a:t>
            </a:r>
            <a:r>
              <a:rPr lang="en-US" dirty="0" smtClean="0"/>
              <a:t>area </a:t>
            </a:r>
            <a:r>
              <a:rPr lang="en-IN" dirty="0" smtClean="0"/>
              <a:t>of control, </a:t>
            </a:r>
          </a:p>
          <a:p>
            <a:pPr lvl="2"/>
            <a:r>
              <a:rPr lang="en-US" dirty="0"/>
              <a:t>Every device on the network must manage its own resources and requirements.</a:t>
            </a:r>
            <a:endParaRPr lang="en-US" dirty="0" smtClean="0"/>
          </a:p>
          <a:p>
            <a:pPr lvl="1"/>
            <a:r>
              <a:rPr lang="en-US" b="1" dirty="0" smtClean="0"/>
              <a:t>client/</a:t>
            </a:r>
            <a:r>
              <a:rPr lang="en-IN" b="1" dirty="0" smtClean="0"/>
              <a:t>server </a:t>
            </a:r>
            <a:r>
              <a:rPr lang="en-US" b="1" dirty="0" smtClean="0"/>
              <a:t>architecture-</a:t>
            </a:r>
            <a:r>
              <a:rPr lang="en-IN" dirty="0" smtClean="0"/>
              <a:t> </a:t>
            </a:r>
          </a:p>
          <a:p>
            <a:pPr lvl="2"/>
            <a:r>
              <a:rPr lang="en-IN" dirty="0" smtClean="0"/>
              <a:t>a </a:t>
            </a:r>
            <a:r>
              <a:rPr lang="en-US" dirty="0" smtClean="0"/>
              <a:t>centralized device</a:t>
            </a:r>
            <a:r>
              <a:rPr lang="en-US" dirty="0"/>
              <a:t>, </a:t>
            </a:r>
            <a:r>
              <a:rPr lang="en-US" dirty="0" smtClean="0"/>
              <a:t>server, manages </a:t>
            </a:r>
            <a:r>
              <a:rPr lang="en-US" dirty="0"/>
              <a:t>most of the network’s requirements </a:t>
            </a:r>
            <a:r>
              <a:rPr lang="en-US" dirty="0" smtClean="0"/>
              <a:t>and resources.</a:t>
            </a:r>
          </a:p>
          <a:p>
            <a:pPr lvl="2"/>
            <a:r>
              <a:rPr lang="en-US" dirty="0"/>
              <a:t>other devices on the network, called clients, contain fewer resources </a:t>
            </a:r>
            <a:r>
              <a:rPr lang="en-US" dirty="0" smtClean="0"/>
              <a:t>and must utilize the server’s resource. </a:t>
            </a:r>
            <a:endParaRPr lang="en-IN" dirty="0" smtClean="0"/>
          </a:p>
          <a:p>
            <a:pPr lvl="1"/>
            <a:r>
              <a:rPr lang="en-IN" b="1" dirty="0" smtClean="0"/>
              <a:t>Hybrid</a:t>
            </a:r>
            <a:r>
              <a:rPr lang="en-IN" b="1" i="1" dirty="0" smtClean="0"/>
              <a:t> </a:t>
            </a:r>
            <a:r>
              <a:rPr lang="en-US" b="1" dirty="0" smtClean="0"/>
              <a:t>architecture-</a:t>
            </a:r>
          </a:p>
          <a:p>
            <a:pPr lvl="2"/>
            <a:r>
              <a:rPr lang="en-US" dirty="0"/>
              <a:t>combination of the peer-to-peer and client/server architecture</a:t>
            </a:r>
            <a:endParaRPr lang="en-IN" b="1" i="1" dirty="0"/>
          </a:p>
          <a:p>
            <a:pPr marL="457200" lvl="1" indent="0">
              <a:buNone/>
            </a:pP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7615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Systems Interconnection (OSI)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242"/>
            <a:ext cx="10515600" cy="4866121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Universal </a:t>
            </a:r>
            <a:r>
              <a:rPr lang="en-US" dirty="0"/>
              <a:t>networking </a:t>
            </a:r>
            <a:r>
              <a:rPr lang="en-US" dirty="0" smtClean="0"/>
              <a:t>model which </a:t>
            </a:r>
            <a:r>
              <a:rPr lang="en-US" dirty="0"/>
              <a:t>demonstrate 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dependencies </a:t>
            </a:r>
            <a:r>
              <a:rPr lang="en-US" dirty="0" smtClean="0"/>
              <a:t>between </a:t>
            </a:r>
            <a:r>
              <a:rPr lang="en-US" dirty="0"/>
              <a:t>the internal networking components of an </a:t>
            </a:r>
            <a:r>
              <a:rPr lang="en-US" dirty="0" smtClean="0"/>
              <a:t>embedded system </a:t>
            </a:r>
            <a:r>
              <a:rPr lang="en-US" dirty="0"/>
              <a:t>and the network’s architecture,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distance between connected devices, </a:t>
            </a:r>
            <a:endParaRPr lang="en-US" dirty="0" smtClean="0"/>
          </a:p>
          <a:p>
            <a:pPr lvl="1"/>
            <a:r>
              <a:rPr lang="en-US" dirty="0" smtClean="0"/>
              <a:t>and the transmission </a:t>
            </a:r>
            <a:r>
              <a:rPr lang="en-US" dirty="0"/>
              <a:t>medium connecting the devices,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required networking components in a device can be grouped </a:t>
            </a:r>
            <a:r>
              <a:rPr lang="en-US" dirty="0" smtClean="0"/>
              <a:t>together into </a:t>
            </a:r>
            <a:r>
              <a:rPr lang="en-US" dirty="0"/>
              <a:t>the OSI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Created </a:t>
            </a:r>
            <a:r>
              <a:rPr lang="en-US" dirty="0"/>
              <a:t>in the early 1980s by the International </a:t>
            </a:r>
            <a:r>
              <a:rPr lang="en-US" dirty="0" smtClean="0"/>
              <a:t>Organization </a:t>
            </a:r>
            <a:r>
              <a:rPr lang="en-IN" dirty="0" smtClean="0"/>
              <a:t>for </a:t>
            </a:r>
            <a:r>
              <a:rPr lang="en-IN" dirty="0"/>
              <a:t>Standardization (ISO).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7057" r="7144"/>
          <a:stretch/>
        </p:blipFill>
        <p:spPr>
          <a:xfrm>
            <a:off x="6553199" y="3823854"/>
            <a:ext cx="4544292" cy="233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Networking </a:t>
            </a:r>
            <a:r>
              <a:rPr lang="en-US" dirty="0"/>
              <a:t>connection starts with data originating at the application layer of </a:t>
            </a:r>
            <a:r>
              <a:rPr lang="en-US" dirty="0" smtClean="0"/>
              <a:t>one device </a:t>
            </a:r>
            <a:r>
              <a:rPr lang="en-US" dirty="0"/>
              <a:t>and flowing downward through all seven layers,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layer </a:t>
            </a:r>
            <a:r>
              <a:rPr lang="en-US" dirty="0" smtClean="0"/>
              <a:t>adds </a:t>
            </a:r>
            <a:r>
              <a:rPr lang="en-US" dirty="0"/>
              <a:t>a new bit </a:t>
            </a:r>
            <a:r>
              <a:rPr lang="en-US" dirty="0" smtClean="0"/>
              <a:t>of information </a:t>
            </a:r>
            <a:r>
              <a:rPr lang="en-US" dirty="0"/>
              <a:t>to the data being sent across the network. </a:t>
            </a:r>
            <a:endParaRPr lang="en-US" dirty="0" smtClean="0"/>
          </a:p>
          <a:p>
            <a:r>
              <a:rPr lang="en-US" dirty="0" smtClean="0"/>
              <a:t>Information</a:t>
            </a:r>
            <a:r>
              <a:rPr lang="en-US" dirty="0"/>
              <a:t>, called the </a:t>
            </a:r>
            <a:r>
              <a:rPr lang="en-US" b="1" i="1" dirty="0"/>
              <a:t>header </a:t>
            </a:r>
            <a:r>
              <a:rPr lang="en-US" dirty="0" smtClean="0"/>
              <a:t>is </a:t>
            </a:r>
            <a:r>
              <a:rPr lang="en-US" dirty="0"/>
              <a:t>appended to the data at every layer (except for the physical and </a:t>
            </a:r>
            <a:r>
              <a:rPr lang="en-US" dirty="0" smtClean="0"/>
              <a:t>application layers</a:t>
            </a:r>
            <a:r>
              <a:rPr lang="en-US" dirty="0"/>
              <a:t>) for peer layers in connected devices to process.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the data is </a:t>
            </a:r>
            <a:r>
              <a:rPr lang="en-US" dirty="0" smtClean="0"/>
              <a:t>wrapped with </a:t>
            </a:r>
            <a:r>
              <a:rPr lang="en-US" dirty="0"/>
              <a:t>information for other devices to unwrap and process.</a:t>
            </a:r>
          </a:p>
          <a:p>
            <a:r>
              <a:rPr lang="en-US" dirty="0"/>
              <a:t>The data is then sent over the transmission medium to the physical layer of a </a:t>
            </a:r>
            <a:r>
              <a:rPr lang="en-US" dirty="0" smtClean="0"/>
              <a:t>connected device</a:t>
            </a:r>
            <a:r>
              <a:rPr lang="en-US" dirty="0"/>
              <a:t>, and then up through the connected device’s layers.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layers then process </a:t>
            </a:r>
            <a:r>
              <a:rPr lang="en-US" dirty="0" smtClean="0"/>
              <a:t>the data </a:t>
            </a:r>
            <a:r>
              <a:rPr lang="en-US" dirty="0"/>
              <a:t>(that is, strip the headers, reformat, etc.) as the data flows upward. </a:t>
            </a:r>
            <a:endParaRPr lang="en-US" dirty="0" smtClean="0"/>
          </a:p>
          <a:p>
            <a:r>
              <a:rPr lang="en-US" dirty="0" smtClean="0"/>
              <a:t>The functionality and </a:t>
            </a:r>
            <a:r>
              <a:rPr lang="en-US" dirty="0"/>
              <a:t>methodologies implemented at each layer based on the OSI model are also </a:t>
            </a:r>
            <a:r>
              <a:rPr lang="en-US" dirty="0" smtClean="0"/>
              <a:t>commonly referred </a:t>
            </a:r>
            <a:r>
              <a:rPr lang="en-US" dirty="0"/>
              <a:t>to as </a:t>
            </a:r>
            <a:r>
              <a:rPr lang="en-US" b="1" i="1" dirty="0"/>
              <a:t>networking protocols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1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26727" y="3075709"/>
            <a:ext cx="4585855" cy="1607561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6220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discussed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system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Architectural Structures</a:t>
            </a:r>
          </a:p>
          <a:p>
            <a:r>
              <a:rPr lang="en-US" dirty="0" smtClean="0"/>
              <a:t>System Model</a:t>
            </a:r>
          </a:p>
          <a:p>
            <a:r>
              <a:rPr lang="en-US" dirty="0" smtClean="0"/>
              <a:t>Standards</a:t>
            </a:r>
            <a:endParaRPr lang="en-US" dirty="0"/>
          </a:p>
          <a:p>
            <a:pPr lvl="1"/>
            <a:r>
              <a:rPr lang="en-US" dirty="0"/>
              <a:t>Programming Languages and </a:t>
            </a:r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Standards and Networking</a:t>
            </a:r>
          </a:p>
          <a:p>
            <a:pPr lvl="1"/>
            <a:r>
              <a:rPr lang="en-US" dirty="0" smtClean="0"/>
              <a:t>Multiple standards-based device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8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Multiple Standards-Based Device Example</a:t>
            </a:r>
            <a:r>
              <a:rPr lang="en-IN" b="1" dirty="0" smtClean="0"/>
              <a:t>:</a:t>
            </a:r>
            <a:r>
              <a:rPr lang="en-IN" b="1" dirty="0"/>
              <a:t> Digital Television (DTV)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Analog TVs process incoming analog signals of traditional TV video and audio content,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Digital TVs (DTVs) process both incoming analog and digital signals of TV video/audio content, as well as application data content that is embedded within the entire digital </a:t>
            </a:r>
            <a:r>
              <a:rPr lang="en-IN" sz="2800" dirty="0"/>
              <a:t>data stream</a:t>
            </a:r>
            <a:r>
              <a:rPr lang="en-US" sz="2800" dirty="0" smtClean="0"/>
              <a:t>.</a:t>
            </a:r>
          </a:p>
          <a:p>
            <a:r>
              <a:rPr lang="en-IN" b="1" dirty="0"/>
              <a:t>Why Digital Television (DTV) ?</a:t>
            </a:r>
          </a:p>
          <a:p>
            <a:pPr lvl="1"/>
            <a:r>
              <a:rPr lang="en-IN" i="1" dirty="0"/>
              <a:t>According to Forrester Research, </a:t>
            </a:r>
            <a:r>
              <a:rPr lang="en-US" i="1" dirty="0"/>
              <a:t>average consumer spends seven (7) hours a day watching TV, and TV is in 99% of U.S. homes</a:t>
            </a:r>
            <a:r>
              <a:rPr lang="en-US" i="1" dirty="0" smtClean="0"/>
              <a:t>.</a:t>
            </a:r>
            <a:endParaRPr lang="en-US" sz="2800" dirty="0"/>
          </a:p>
          <a:p>
            <a:r>
              <a:rPr lang="en-US" dirty="0"/>
              <a:t>The type of application data embedded is dependent on the capabilities of the DTV </a:t>
            </a:r>
            <a:r>
              <a:rPr lang="en-US" dirty="0" smtClean="0"/>
              <a:t>receiver itself.</a:t>
            </a:r>
          </a:p>
          <a:p>
            <a:r>
              <a:rPr lang="en-US" dirty="0" smtClean="0"/>
              <a:t>Depending </a:t>
            </a:r>
            <a:r>
              <a:rPr lang="en-US" dirty="0"/>
              <a:t>on the type </a:t>
            </a:r>
            <a:r>
              <a:rPr lang="en-US" dirty="0" smtClean="0"/>
              <a:t>of receiver</a:t>
            </a:r>
            <a:r>
              <a:rPr lang="en-US" dirty="0"/>
              <a:t>, DTVs can implement general-purpose, market-specific, and/or </a:t>
            </a:r>
            <a:r>
              <a:rPr lang="en-US" dirty="0" smtClean="0"/>
              <a:t>application-specific standards </a:t>
            </a:r>
            <a:r>
              <a:rPr lang="en-US" dirty="0"/>
              <a:t>all into one DTV/set-top box (STB) system architecture </a:t>
            </a:r>
            <a:r>
              <a:rPr lang="en-US" dirty="0" smtClean="0"/>
              <a:t>design.</a:t>
            </a:r>
            <a:endParaRPr lang="en-IN" b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10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Examples of DTV standards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927" y="1690689"/>
            <a:ext cx="10030691" cy="45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DTV standards in the Embedded Systems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4" t="3629" r="747" b="1878"/>
          <a:stretch/>
        </p:blipFill>
        <p:spPr>
          <a:xfrm>
            <a:off x="1136074" y="2064327"/>
            <a:ext cx="9005454" cy="4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</a:t>
            </a:r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Architecture-level information is physically represented in the form of </a:t>
            </a:r>
            <a:r>
              <a:rPr lang="en-US" i="1" dirty="0"/>
              <a:t>structures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architecture is typically made up of more than one structure</a:t>
            </a:r>
            <a:r>
              <a:rPr lang="en-US" dirty="0" smtClean="0"/>
              <a:t>.</a:t>
            </a:r>
          </a:p>
          <a:p>
            <a:r>
              <a:rPr lang="en-US" dirty="0"/>
              <a:t>All structures </a:t>
            </a:r>
            <a:r>
              <a:rPr lang="en-US" dirty="0" smtClean="0"/>
              <a:t>are </a:t>
            </a:r>
            <a:r>
              <a:rPr lang="en-US" dirty="0"/>
              <a:t>inherently related to each </a:t>
            </a:r>
            <a:r>
              <a:rPr lang="en-US" dirty="0" smtClean="0"/>
              <a:t>other.</a:t>
            </a:r>
            <a:endParaRPr lang="en-US" u="sng" dirty="0" smtClean="0"/>
          </a:p>
          <a:p>
            <a:r>
              <a:rPr lang="en-US" u="sng" dirty="0" smtClean="0"/>
              <a:t>Structure</a:t>
            </a:r>
            <a:r>
              <a:rPr lang="en-US" u="sng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snapshot of the system’s hardware and software at design time and/or at run-time, given a particular environment and a given set of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Next, a </a:t>
            </a:r>
            <a:r>
              <a:rPr lang="en-US" u="sng" dirty="0" smtClean="0"/>
              <a:t>table</a:t>
            </a:r>
            <a:r>
              <a:rPr lang="en-US" dirty="0" smtClean="0"/>
              <a:t> is shown that:</a:t>
            </a:r>
          </a:p>
          <a:p>
            <a:pPr lvl="1"/>
            <a:r>
              <a:rPr lang="en-US" dirty="0" smtClean="0"/>
              <a:t>Summarizes some of the most common structures that can make up embedded architectures</a:t>
            </a:r>
          </a:p>
          <a:p>
            <a:pPr lvl="1"/>
            <a:r>
              <a:rPr lang="en-US" dirty="0" smtClean="0"/>
              <a:t>Shows generally what the elements of a particular structure represent and how these elements interrelate.</a:t>
            </a:r>
          </a:p>
        </p:txBody>
      </p:sp>
    </p:spTree>
    <p:extLst>
      <p:ext uri="{BB962C8B-B14F-4D97-AF65-F5344CB8AC3E}">
        <p14:creationId xmlns:p14="http://schemas.microsoft.com/office/powerpoint/2010/main" val="18663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dirty="0"/>
              <a:t>Architectural </a:t>
            </a:r>
            <a:r>
              <a:rPr lang="en-US" dirty="0" smtClean="0"/>
              <a:t>Structures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45" y="1219201"/>
            <a:ext cx="11208327" cy="48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Architectural </a:t>
            </a:r>
            <a:r>
              <a:rPr lang="en-US" dirty="0" smtClean="0"/>
              <a:t>Structures(</a:t>
            </a:r>
            <a:r>
              <a:rPr lang="en-US" dirty="0" err="1" smtClean="0"/>
              <a:t>Cntd</a:t>
            </a:r>
            <a:r>
              <a:rPr lang="en-US" dirty="0" smtClean="0"/>
              <a:t>..)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047" b="19751"/>
          <a:stretch/>
        </p:blipFill>
        <p:spPr>
          <a:xfrm>
            <a:off x="526475" y="1371600"/>
            <a:ext cx="10827326" cy="38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4" y="1759527"/>
            <a:ext cx="10827326" cy="508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US" dirty="0"/>
              <a:t>Architectural Structures(</a:t>
            </a:r>
            <a:r>
              <a:rPr lang="en-US" dirty="0" err="1"/>
              <a:t>Cntd</a:t>
            </a:r>
            <a:r>
              <a:rPr lang="en-US" dirty="0"/>
              <a:t>..)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047" b="19751"/>
          <a:stretch/>
        </p:blipFill>
        <p:spPr>
          <a:xfrm>
            <a:off x="838201" y="1302761"/>
            <a:ext cx="10515600" cy="387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364"/>
          <a:stretch/>
        </p:blipFill>
        <p:spPr>
          <a:xfrm>
            <a:off x="838200" y="1690255"/>
            <a:ext cx="10515600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056"/>
            <a:ext cx="10515600" cy="5084619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It’s a </a:t>
            </a:r>
            <a:r>
              <a:rPr lang="en-US" dirty="0"/>
              <a:t>primary architectural </a:t>
            </a:r>
            <a:r>
              <a:rPr lang="en-US" dirty="0" smtClean="0"/>
              <a:t>tool, introduces </a:t>
            </a:r>
            <a:r>
              <a:rPr lang="en-US" dirty="0"/>
              <a:t>the major </a:t>
            </a:r>
            <a:r>
              <a:rPr lang="en-US" dirty="0" smtClean="0"/>
              <a:t>elements located </a:t>
            </a:r>
            <a:r>
              <a:rPr lang="en-US" dirty="0"/>
              <a:t>within an embedded system </a:t>
            </a:r>
            <a:r>
              <a:rPr lang="en-US" dirty="0" smtClean="0"/>
              <a:t>design. </a:t>
            </a:r>
          </a:p>
          <a:p>
            <a:r>
              <a:rPr lang="en-US" dirty="0" smtClean="0"/>
              <a:t>All </a:t>
            </a:r>
            <a:r>
              <a:rPr lang="en-US" dirty="0"/>
              <a:t>embedded systems share one </a:t>
            </a:r>
            <a:r>
              <a:rPr lang="en-US" dirty="0" smtClean="0"/>
              <a:t>similarity at </a:t>
            </a:r>
            <a:r>
              <a:rPr lang="en-US" dirty="0"/>
              <a:t>the highest level; </a:t>
            </a:r>
            <a:r>
              <a:rPr lang="en-US" dirty="0" smtClean="0"/>
              <a:t>i.e. they </a:t>
            </a:r>
            <a:r>
              <a:rPr lang="en-US" dirty="0"/>
              <a:t>all have at least one layer (hardware) or all </a:t>
            </a:r>
            <a:r>
              <a:rPr lang="en-US" dirty="0" smtClean="0"/>
              <a:t>layers into </a:t>
            </a:r>
            <a:r>
              <a:rPr lang="en-US" dirty="0"/>
              <a:t>which all components fall.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u="sng" dirty="0" smtClean="0"/>
              <a:t>hardware </a:t>
            </a:r>
            <a:r>
              <a:rPr lang="en-US" b="1" u="sng" dirty="0"/>
              <a:t>layer </a:t>
            </a:r>
            <a:endParaRPr lang="en-US" b="1" u="sng" dirty="0" smtClean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all the major physical components located on an embedded board,</a:t>
            </a:r>
          </a:p>
          <a:p>
            <a:r>
              <a:rPr lang="en-US" b="1" u="sng" dirty="0" smtClean="0"/>
              <a:t>system &amp; application </a:t>
            </a:r>
            <a:r>
              <a:rPr lang="en-US" b="1" u="sng" dirty="0"/>
              <a:t>software layers </a:t>
            </a:r>
            <a:endParaRPr lang="en-US" b="1" u="sng" dirty="0" smtClean="0"/>
          </a:p>
          <a:p>
            <a:pPr lvl="1"/>
            <a:r>
              <a:rPr lang="en-US" dirty="0" smtClean="0"/>
              <a:t>contain </a:t>
            </a:r>
            <a:r>
              <a:rPr lang="en-US" dirty="0"/>
              <a:t>all of the software located on </a:t>
            </a:r>
            <a:r>
              <a:rPr lang="en-US" dirty="0" smtClean="0"/>
              <a:t>and being </a:t>
            </a:r>
            <a:r>
              <a:rPr lang="en-US" dirty="0"/>
              <a:t>processed by the embedded system.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56" r="13411"/>
          <a:stretch/>
        </p:blipFill>
        <p:spPr>
          <a:xfrm>
            <a:off x="7024255" y="4170218"/>
            <a:ext cx="3726872" cy="19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Standards dictate </a:t>
            </a:r>
            <a:endParaRPr lang="en-IN" dirty="0" smtClean="0"/>
          </a:p>
          <a:p>
            <a:pPr lvl="1"/>
            <a:r>
              <a:rPr lang="en-IN" dirty="0" smtClean="0"/>
              <a:t>how </a:t>
            </a:r>
            <a:r>
              <a:rPr lang="en-US" dirty="0" smtClean="0"/>
              <a:t>components </a:t>
            </a:r>
            <a:r>
              <a:rPr lang="en-US" dirty="0"/>
              <a:t>should be designed,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additional components are required in the </a:t>
            </a:r>
            <a:r>
              <a:rPr lang="en-US" dirty="0" smtClean="0"/>
              <a:t>system to allow for their successful integration and function. </a:t>
            </a:r>
          </a:p>
          <a:p>
            <a:r>
              <a:rPr lang="en-IN" dirty="0"/>
              <a:t>standards </a:t>
            </a:r>
            <a:r>
              <a:rPr lang="en-IN" dirty="0" smtClean="0"/>
              <a:t>can </a:t>
            </a:r>
            <a:r>
              <a:rPr lang="en-US" dirty="0" smtClean="0"/>
              <a:t>define </a:t>
            </a:r>
            <a:r>
              <a:rPr lang="en-US" dirty="0"/>
              <a:t>functionality that is specific to each of the layers of the embedded systems model, </a:t>
            </a:r>
            <a:endParaRPr lang="en-US" dirty="0" smtClean="0"/>
          </a:p>
          <a:p>
            <a:r>
              <a:rPr lang="en-US" dirty="0" smtClean="0"/>
              <a:t>Standard can </a:t>
            </a:r>
            <a:r>
              <a:rPr lang="en-US" dirty="0"/>
              <a:t>be classified </a:t>
            </a:r>
            <a:r>
              <a:rPr lang="en-US" dirty="0" smtClean="0"/>
              <a:t>as: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market-specific </a:t>
            </a:r>
            <a:r>
              <a:rPr lang="en-US" dirty="0" smtClean="0"/>
              <a:t>standards(</a:t>
            </a:r>
            <a:r>
              <a:rPr lang="en-US" dirty="0"/>
              <a:t>intended for </a:t>
            </a:r>
            <a:r>
              <a:rPr lang="en-US" dirty="0" smtClean="0"/>
              <a:t>specific groups </a:t>
            </a:r>
            <a:r>
              <a:rPr lang="en-US" dirty="0"/>
              <a:t>of embedded </a:t>
            </a:r>
            <a:r>
              <a:rPr lang="en-US" dirty="0" smtClean="0"/>
              <a:t>devices), </a:t>
            </a:r>
          </a:p>
          <a:p>
            <a:pPr lvl="1"/>
            <a:r>
              <a:rPr lang="en-US" i="1" dirty="0" smtClean="0"/>
              <a:t>general-purpose </a:t>
            </a:r>
            <a:r>
              <a:rPr lang="en-US" dirty="0"/>
              <a:t>standards,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/>
              <a:t>standards </a:t>
            </a:r>
            <a:r>
              <a:rPr lang="en-US" dirty="0" smtClean="0"/>
              <a:t>that are </a:t>
            </a:r>
            <a:r>
              <a:rPr lang="en-US" dirty="0"/>
              <a:t>applicable to </a:t>
            </a:r>
            <a:r>
              <a:rPr lang="en-US" i="1" dirty="0"/>
              <a:t>both </a:t>
            </a:r>
            <a:r>
              <a:rPr lang="en-US" dirty="0"/>
              <a:t>categories(include networking standards and some television standards.).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5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standards implemented in embedded systems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3404"/>
          <a:stretch/>
        </p:blipFill>
        <p:spPr>
          <a:xfrm>
            <a:off x="997527" y="1690688"/>
            <a:ext cx="10356272" cy="2493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6" y="4184073"/>
            <a:ext cx="10356273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5" ma:contentTypeDescription="Create a new document." ma:contentTypeScope="" ma:versionID="2ae738cef2a54525633a66a138caaea4">
  <xsd:schema xmlns:xsd="http://www.w3.org/2001/XMLSchema" xmlns:xs="http://www.w3.org/2001/XMLSchema" xmlns:p="http://schemas.microsoft.com/office/2006/metadata/properties" xmlns:ns2="d96718ce-f053-480c-a2d6-f69820a17a90" targetNamespace="http://schemas.microsoft.com/office/2006/metadata/properties" ma:root="true" ma:fieldsID="22f5262a743cfab3478de5d3aa88a3a3" ns2:_="">
    <xsd:import namespace="d96718ce-f053-480c-a2d6-f69820a17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739401-978D-430F-8A3C-50941B3FA066}"/>
</file>

<file path=customXml/itemProps2.xml><?xml version="1.0" encoding="utf-8"?>
<ds:datastoreItem xmlns:ds="http://schemas.openxmlformats.org/officeDocument/2006/customXml" ds:itemID="{13F2F688-BEBC-4A8B-AEEF-BEA234F5F372}"/>
</file>

<file path=customXml/itemProps3.xml><?xml version="1.0" encoding="utf-8"?>
<ds:datastoreItem xmlns:ds="http://schemas.openxmlformats.org/officeDocument/2006/customXml" ds:itemID="{63ECE6E6-22FE-419D-BC60-0C4F66D4431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990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Introduction to Embedded System</vt:lpstr>
      <vt:lpstr>Topics to be discussed</vt:lpstr>
      <vt:lpstr>Embedded system architecture</vt:lpstr>
      <vt:lpstr>Architectural Structures</vt:lpstr>
      <vt:lpstr>Architectural Structures(Cntd..)</vt:lpstr>
      <vt:lpstr>Architectural Structures(Cntd..)</vt:lpstr>
      <vt:lpstr>System Model</vt:lpstr>
      <vt:lpstr>Standards</vt:lpstr>
      <vt:lpstr>Examples of standards implemented in embedded systems</vt:lpstr>
      <vt:lpstr>(Cntd.)</vt:lpstr>
      <vt:lpstr>(Cntd.)</vt:lpstr>
      <vt:lpstr>(Cntd.)</vt:lpstr>
      <vt:lpstr>Programming Languages and Standards</vt:lpstr>
      <vt:lpstr>(Cntd...)</vt:lpstr>
      <vt:lpstr>Standards &amp; Networking </vt:lpstr>
      <vt:lpstr>The Network’s Architecture</vt:lpstr>
      <vt:lpstr>Open Systems Interconnection (OSI) Model</vt:lpstr>
      <vt:lpstr>(Cntd…)</vt:lpstr>
      <vt:lpstr>Thank You</vt:lpstr>
      <vt:lpstr>Multiple Standards-Based Device Example: Digital Television (DTV) </vt:lpstr>
      <vt:lpstr>Examples of DTV standards</vt:lpstr>
      <vt:lpstr>DTV standards in the Embedded Systems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</dc:title>
  <dc:creator>aditishovan@gmail.com</dc:creator>
  <cp:lastModifiedBy>aditishovan@gmail.com</cp:lastModifiedBy>
  <cp:revision>47</cp:revision>
  <dcterms:created xsi:type="dcterms:W3CDTF">2022-02-01T01:45:45Z</dcterms:created>
  <dcterms:modified xsi:type="dcterms:W3CDTF">2022-02-10T04:41:36Z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