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4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1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1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6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2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2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2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BEA5-BE0D-4668-A559-F584104EF39A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Hardware: Hardware Building Blocks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Silicon ARM7 reference 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6" y="1690688"/>
            <a:ext cx="7051964" cy="45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Semiconductors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Materials  </a:t>
            </a:r>
            <a:r>
              <a:rPr lang="en-US" sz="3200" dirty="0"/>
              <a:t>whose base </a:t>
            </a:r>
            <a:r>
              <a:rPr lang="en-US" sz="3200" dirty="0"/>
              <a:t>elements have a conductive nature that can be altered by introducing other </a:t>
            </a:r>
            <a:r>
              <a:rPr lang="en-US" sz="3200" dirty="0" smtClean="0"/>
              <a:t>elements (</a:t>
            </a:r>
            <a:r>
              <a:rPr lang="en-US" sz="3200" dirty="0"/>
              <a:t>impurities</a:t>
            </a:r>
            <a:r>
              <a:rPr lang="en-US" sz="3200" dirty="0" smtClean="0"/>
              <a:t>) </a:t>
            </a:r>
            <a:r>
              <a:rPr lang="en-US" sz="3200" dirty="0"/>
              <a:t>into their </a:t>
            </a:r>
            <a:r>
              <a:rPr lang="en-US" sz="3200" dirty="0"/>
              <a:t>structure</a:t>
            </a:r>
            <a:r>
              <a:rPr lang="en-US" sz="3200" dirty="0"/>
              <a:t>.</a:t>
            </a:r>
          </a:p>
          <a:p>
            <a:r>
              <a:rPr lang="en-US" sz="3200" dirty="0"/>
              <a:t>Example- </a:t>
            </a:r>
            <a:r>
              <a:rPr lang="en-IN" sz="3200" dirty="0"/>
              <a:t>silicon, germanium </a:t>
            </a:r>
            <a:r>
              <a:rPr lang="en-US" sz="3200" dirty="0"/>
              <a:t>etc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It can be of 2 basic types: </a:t>
            </a:r>
          </a:p>
          <a:p>
            <a:pPr lvl="1"/>
            <a:r>
              <a:rPr lang="en-US" sz="2800" dirty="0" smtClean="0"/>
              <a:t>P-type</a:t>
            </a:r>
          </a:p>
          <a:p>
            <a:pPr lvl="2"/>
            <a:r>
              <a:rPr lang="en-US" sz="2100" dirty="0"/>
              <a:t>Impurities called acceptors, such as boron, produce a shortage of electrons, creating a P-type semiconductor </a:t>
            </a:r>
            <a:r>
              <a:rPr lang="en-US" sz="2100" dirty="0"/>
              <a:t>material.</a:t>
            </a:r>
          </a:p>
          <a:p>
            <a:pPr lvl="1"/>
            <a:r>
              <a:rPr lang="en-US" sz="2800" dirty="0" smtClean="0"/>
              <a:t>N-type</a:t>
            </a:r>
          </a:p>
          <a:p>
            <a:pPr lvl="2"/>
            <a:r>
              <a:rPr lang="en-US" dirty="0" smtClean="0"/>
              <a:t>Impurities </a:t>
            </a:r>
            <a:r>
              <a:rPr lang="en-US" dirty="0"/>
              <a:t>(like arsenic, phosphorus, antimony, etc.), called donors, create a surplus of electrons creating an N-type </a:t>
            </a:r>
            <a:r>
              <a:rPr lang="en-US" dirty="0" smtClean="0"/>
              <a:t>semiconductor.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60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Building Blocks </a:t>
            </a:r>
            <a:r>
              <a:rPr lang="en-IN" dirty="0"/>
              <a:t>of Processors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P-type and N-type </a:t>
            </a:r>
            <a:r>
              <a:rPr lang="en-IN" dirty="0" smtClean="0"/>
              <a:t>semiconductors </a:t>
            </a:r>
            <a:r>
              <a:rPr lang="en-IN" dirty="0"/>
              <a:t>must be </a:t>
            </a:r>
            <a:r>
              <a:rPr lang="en-IN" dirty="0" smtClean="0"/>
              <a:t>combined </a:t>
            </a:r>
            <a:r>
              <a:rPr lang="en-US" dirty="0" smtClean="0"/>
              <a:t>in </a:t>
            </a:r>
            <a:r>
              <a:rPr lang="en-US" dirty="0"/>
              <a:t>order to be able to do anything practical</a:t>
            </a:r>
            <a:r>
              <a:rPr lang="en-US" dirty="0" smtClean="0"/>
              <a:t>.</a:t>
            </a:r>
          </a:p>
          <a:p>
            <a:r>
              <a:rPr lang="en-US" dirty="0"/>
              <a:t>When P-type and N-type semiconductors are combined, the contact point, called the P-N Junction,</a:t>
            </a:r>
          </a:p>
          <a:p>
            <a:pPr lvl="1"/>
            <a:r>
              <a:rPr lang="en-US" dirty="0"/>
              <a:t>Acts as a one-way gate</a:t>
            </a:r>
          </a:p>
          <a:p>
            <a:pPr lvl="1"/>
            <a:r>
              <a:rPr lang="en-US" dirty="0"/>
              <a:t>Allow electrons to flow within the device in a direction dependent on the polarity of the materials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 and N-type form some of the most common basic electronic devices that act as the main building blocks in processor and memory chips: </a:t>
            </a:r>
          </a:p>
          <a:p>
            <a:pPr lvl="1"/>
            <a:r>
              <a:rPr lang="en-US" dirty="0" smtClean="0"/>
              <a:t>Diodes </a:t>
            </a:r>
          </a:p>
          <a:p>
            <a:pPr lvl="1"/>
            <a:r>
              <a:rPr lang="en-IN" dirty="0" smtClean="0"/>
              <a:t>Transistors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34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Diodes-</a:t>
            </a:r>
          </a:p>
          <a:p>
            <a:pPr lvl="1"/>
            <a:r>
              <a:rPr lang="en-US" dirty="0" smtClean="0"/>
              <a:t>Semiconductor </a:t>
            </a:r>
            <a:r>
              <a:rPr lang="en-US" dirty="0"/>
              <a:t>device made up of two materials, one P-type and one </a:t>
            </a:r>
            <a:r>
              <a:rPr lang="en-US" dirty="0" smtClean="0"/>
              <a:t>N-type joined </a:t>
            </a:r>
            <a:r>
              <a:rPr lang="en-US" dirty="0"/>
              <a:t>together</a:t>
            </a:r>
            <a:r>
              <a:rPr lang="en-US" dirty="0" smtClean="0"/>
              <a:t>. A </a:t>
            </a:r>
            <a:r>
              <a:rPr lang="en-US" dirty="0"/>
              <a:t>terminal is connected to each of the materials, called an </a:t>
            </a:r>
            <a:r>
              <a:rPr lang="en-US" dirty="0" smtClean="0"/>
              <a:t>anode and </a:t>
            </a:r>
            <a:r>
              <a:rPr lang="en-US" dirty="0"/>
              <a:t>a </a:t>
            </a:r>
            <a:r>
              <a:rPr lang="en-US" dirty="0" smtClean="0"/>
              <a:t>cathode.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Forward biasing</a:t>
            </a:r>
          </a:p>
          <a:p>
            <a:pPr lvl="1"/>
            <a:r>
              <a:rPr lang="en-IN" dirty="0" smtClean="0"/>
              <a:t>Current flows </a:t>
            </a:r>
            <a:r>
              <a:rPr lang="en-US" dirty="0" smtClean="0"/>
              <a:t>through </a:t>
            </a:r>
            <a:r>
              <a:rPr lang="en-US" dirty="0"/>
              <a:t>a diode from the anode to cathode as long as the anode has a higher (positive) </a:t>
            </a:r>
            <a:r>
              <a:rPr lang="en-US" dirty="0" smtClean="0"/>
              <a:t>voltage</a:t>
            </a:r>
          </a:p>
          <a:p>
            <a:r>
              <a:rPr lang="en-IN" dirty="0" smtClean="0"/>
              <a:t>Reverse biasing</a:t>
            </a:r>
          </a:p>
          <a:p>
            <a:pPr lvl="1"/>
            <a:r>
              <a:rPr lang="en-US" dirty="0"/>
              <a:t>When current will not flow through the diode because the cathode has a higher (</a:t>
            </a:r>
            <a:r>
              <a:rPr lang="en-US" dirty="0" smtClean="0"/>
              <a:t>positive) voltage </a:t>
            </a:r>
            <a:r>
              <a:rPr lang="en-US" dirty="0"/>
              <a:t>than the </a:t>
            </a:r>
            <a:r>
              <a:rPr lang="en-US" dirty="0" smtClean="0"/>
              <a:t>anode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22"/>
          <a:stretch/>
        </p:blipFill>
        <p:spPr>
          <a:xfrm>
            <a:off x="4597111" y="2775600"/>
            <a:ext cx="3299980" cy="142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7111" y="4332865"/>
            <a:ext cx="37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Diode and light emitting diode (LED)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65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Transistor</a:t>
            </a:r>
          </a:p>
          <a:p>
            <a:pPr lvl="1"/>
            <a:r>
              <a:rPr lang="en-US" dirty="0" smtClean="0"/>
              <a:t>current-</a:t>
            </a:r>
            <a:r>
              <a:rPr lang="en-US" b="1" dirty="0" smtClean="0"/>
              <a:t>tran</a:t>
            </a:r>
            <a:r>
              <a:rPr lang="en-US" dirty="0" smtClean="0"/>
              <a:t>sferring re</a:t>
            </a:r>
            <a:r>
              <a:rPr lang="en-US" b="1" dirty="0" smtClean="0"/>
              <a:t>sistor</a:t>
            </a:r>
            <a:r>
              <a:rPr lang="en-US" dirty="0" smtClean="0"/>
              <a:t>		</a:t>
            </a:r>
          </a:p>
          <a:p>
            <a:pPr lvl="1"/>
            <a:r>
              <a:rPr lang="en-US" dirty="0" smtClean="0"/>
              <a:t>Made </a:t>
            </a:r>
            <a:r>
              <a:rPr lang="en-US" dirty="0"/>
              <a:t>up </a:t>
            </a:r>
            <a:r>
              <a:rPr lang="en-US" dirty="0" smtClean="0"/>
              <a:t>of some </a:t>
            </a:r>
            <a:r>
              <a:rPr lang="en-US" dirty="0"/>
              <a:t>combination of P-type and N-type semiconductor material, with three </a:t>
            </a:r>
            <a:r>
              <a:rPr lang="en-US" dirty="0" smtClean="0"/>
              <a:t>terminals(</a:t>
            </a:r>
            <a:r>
              <a:rPr lang="en-US" i="1" dirty="0"/>
              <a:t>emitter</a:t>
            </a:r>
            <a:r>
              <a:rPr lang="en-US" dirty="0"/>
              <a:t>, </a:t>
            </a:r>
            <a:r>
              <a:rPr lang="en-US" i="1" dirty="0"/>
              <a:t>base</a:t>
            </a:r>
            <a:r>
              <a:rPr lang="en-US" dirty="0"/>
              <a:t>, and a </a:t>
            </a:r>
            <a:r>
              <a:rPr lang="en-US" i="1" dirty="0"/>
              <a:t>collector</a:t>
            </a:r>
            <a:r>
              <a:rPr lang="en-US" dirty="0" smtClean="0"/>
              <a:t>) connecting to </a:t>
            </a:r>
            <a:r>
              <a:rPr lang="en-US" dirty="0"/>
              <a:t>each of the three </a:t>
            </a:r>
            <a:r>
              <a:rPr lang="en-US" dirty="0" smtClean="0"/>
              <a:t>materials.</a:t>
            </a:r>
          </a:p>
          <a:p>
            <a:pPr lvl="1"/>
            <a:r>
              <a:rPr lang="en-IN" dirty="0" smtClean="0"/>
              <a:t>used </a:t>
            </a:r>
            <a:r>
              <a:rPr lang="en-IN" dirty="0"/>
              <a:t>for a </a:t>
            </a:r>
            <a:r>
              <a:rPr lang="en-IN" dirty="0" smtClean="0"/>
              <a:t>variety </a:t>
            </a:r>
            <a:r>
              <a:rPr lang="en-US" dirty="0" smtClean="0"/>
              <a:t>of </a:t>
            </a:r>
            <a:r>
              <a:rPr lang="en-US" dirty="0"/>
              <a:t>purposes, </a:t>
            </a:r>
            <a:endParaRPr lang="en-US" dirty="0" smtClean="0"/>
          </a:p>
          <a:p>
            <a:pPr lvl="2"/>
            <a:r>
              <a:rPr lang="en-US" dirty="0" smtClean="0"/>
              <a:t>current </a:t>
            </a:r>
            <a:r>
              <a:rPr lang="en-US" dirty="0"/>
              <a:t>amplifiers (amplification), 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oscillators (oscillation</a:t>
            </a:r>
            <a:r>
              <a:rPr lang="en-US" dirty="0" smtClean="0"/>
              <a:t>),</a:t>
            </a:r>
          </a:p>
          <a:p>
            <a:pPr lvl="2"/>
            <a:r>
              <a:rPr lang="en-US" dirty="0" smtClean="0"/>
              <a:t>in high-speed integrated </a:t>
            </a:r>
            <a:r>
              <a:rPr lang="en-US" dirty="0"/>
              <a:t>circuits (</a:t>
            </a:r>
            <a:r>
              <a:rPr lang="en-US" dirty="0" smtClean="0"/>
              <a:t>ICs)</a:t>
            </a:r>
          </a:p>
          <a:p>
            <a:pPr lvl="2"/>
            <a:r>
              <a:rPr lang="en-US" dirty="0" smtClean="0"/>
              <a:t>and/or </a:t>
            </a:r>
            <a:r>
              <a:rPr lang="en-US" dirty="0"/>
              <a:t>in switching </a:t>
            </a:r>
            <a:r>
              <a:rPr lang="en-US" dirty="0" smtClean="0"/>
              <a:t>circuits</a:t>
            </a:r>
            <a:r>
              <a:rPr lang="en-IN" dirty="0" smtClean="0"/>
              <a:t>(DIP </a:t>
            </a:r>
            <a:r>
              <a:rPr lang="en-IN" dirty="0"/>
              <a:t>switches, push </a:t>
            </a:r>
            <a:r>
              <a:rPr lang="en-IN" dirty="0" smtClean="0"/>
              <a:t>buttons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88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</a:t>
            </a:r>
            <a:r>
              <a:rPr lang="en-US" dirty="0" smtClean="0"/>
              <a:t>types of transistors </a:t>
            </a:r>
            <a:r>
              <a:rPr lang="en-US" dirty="0"/>
              <a:t>are:</a:t>
            </a:r>
          </a:p>
          <a:p>
            <a:pPr lvl="1"/>
            <a:r>
              <a:rPr lang="en-US" dirty="0"/>
              <a:t>Bipolar junction transistor (BJT) </a:t>
            </a:r>
          </a:p>
          <a:p>
            <a:pPr lvl="2"/>
            <a:r>
              <a:rPr lang="en-US" dirty="0"/>
              <a:t>Made up of three alternating types of P-type and N-type material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Are </a:t>
            </a:r>
            <a:r>
              <a:rPr lang="en-US" dirty="0"/>
              <a:t>sub-classed based on the combination of these materials</a:t>
            </a:r>
            <a:r>
              <a:rPr lang="en-US" dirty="0" smtClean="0"/>
              <a:t>.</a:t>
            </a:r>
          </a:p>
          <a:p>
            <a:pPr lvl="3"/>
            <a:r>
              <a:rPr lang="en-US" u="sng" dirty="0"/>
              <a:t>NPN BJT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is made up of two sections of </a:t>
            </a:r>
            <a:r>
              <a:rPr lang="en-US" dirty="0" smtClean="0"/>
              <a:t>N-type </a:t>
            </a:r>
            <a:r>
              <a:rPr lang="en-US" dirty="0"/>
              <a:t>material, separated by a thin section of P-type </a:t>
            </a:r>
            <a:r>
              <a:rPr lang="en-US" dirty="0" smtClean="0"/>
              <a:t>material</a:t>
            </a:r>
            <a:endParaRPr lang="en-US" u="sng" dirty="0" smtClean="0"/>
          </a:p>
          <a:p>
            <a:pPr lvl="3"/>
            <a:r>
              <a:rPr lang="en-US" u="sng" dirty="0" smtClean="0"/>
              <a:t>PNP BJT </a:t>
            </a:r>
          </a:p>
          <a:p>
            <a:pPr lvl="4"/>
            <a:r>
              <a:rPr lang="en-US" dirty="0" smtClean="0"/>
              <a:t>is </a:t>
            </a:r>
            <a:r>
              <a:rPr lang="en-US" dirty="0"/>
              <a:t>made up of two sections of P-type materials, separated by a thin </a:t>
            </a:r>
            <a:r>
              <a:rPr lang="en-US" dirty="0" smtClean="0"/>
              <a:t>section of </a:t>
            </a:r>
            <a:r>
              <a:rPr lang="en-US" dirty="0"/>
              <a:t>N-type </a:t>
            </a:r>
            <a:r>
              <a:rPr lang="en-US" dirty="0" smtClean="0"/>
              <a:t>material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91" y="4864244"/>
            <a:ext cx="5943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/>
          <a:lstStyle/>
          <a:p>
            <a:r>
              <a:rPr lang="en-US" dirty="0"/>
              <a:t>Field effect transistor (FET)</a:t>
            </a:r>
          </a:p>
          <a:p>
            <a:pPr lvl="1"/>
            <a:r>
              <a:rPr lang="en-US" dirty="0"/>
              <a:t>Made up of some combination of P-type and N-type semiconductor material, with three terminals</a:t>
            </a:r>
          </a:p>
          <a:p>
            <a:pPr lvl="1"/>
            <a:r>
              <a:rPr lang="en-US" dirty="0"/>
              <a:t>The terminals are called a source, a drain/sink, and a gate.</a:t>
            </a:r>
          </a:p>
          <a:p>
            <a:pPr lvl="1"/>
            <a:r>
              <a:rPr lang="en-US" dirty="0"/>
              <a:t>FETs do not require a biasing current, and are controlled via voltage alone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2 most common types:</a:t>
            </a:r>
          </a:p>
          <a:p>
            <a:pPr lvl="2"/>
            <a:r>
              <a:rPr lang="en-US" dirty="0" smtClean="0"/>
              <a:t>Metal-Oxide-</a:t>
            </a:r>
            <a:r>
              <a:rPr lang="en-US" dirty="0"/>
              <a:t>S</a:t>
            </a:r>
            <a:r>
              <a:rPr lang="en-US" dirty="0" smtClean="0"/>
              <a:t>emiconductor FET(MOSFET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Junction field-effect </a:t>
            </a:r>
            <a:r>
              <a:rPr lang="en-US" dirty="0"/>
              <a:t>transistor (JFET).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72" y="3768436"/>
            <a:ext cx="5577319" cy="26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4273" y="3136034"/>
            <a:ext cx="6227618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68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discussed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Basic Notations describing hardware design </a:t>
            </a:r>
          </a:p>
          <a:p>
            <a:pPr lvl="1"/>
            <a:r>
              <a:rPr lang="en-IN" dirty="0" smtClean="0"/>
              <a:t>Diagrams</a:t>
            </a:r>
          </a:p>
          <a:p>
            <a:pPr lvl="1"/>
            <a:r>
              <a:rPr lang="en-IN" dirty="0"/>
              <a:t>Symbols</a:t>
            </a:r>
            <a:endParaRPr lang="en-IN" dirty="0" smtClean="0"/>
          </a:p>
          <a:p>
            <a:r>
              <a:rPr lang="en-US" dirty="0" smtClean="0"/>
              <a:t>Embedded Board </a:t>
            </a:r>
          </a:p>
          <a:p>
            <a:r>
              <a:rPr lang="en-US" dirty="0" smtClean="0"/>
              <a:t>Von-Neumann Model</a:t>
            </a:r>
          </a:p>
          <a:p>
            <a:r>
              <a:rPr lang="en-US" dirty="0" smtClean="0"/>
              <a:t>Semiconductors</a:t>
            </a:r>
          </a:p>
          <a:p>
            <a:r>
              <a:rPr lang="en-US" dirty="0" smtClean="0"/>
              <a:t>Active </a:t>
            </a:r>
            <a:r>
              <a:rPr lang="en-US" dirty="0"/>
              <a:t>Building </a:t>
            </a:r>
            <a:r>
              <a:rPr lang="en-US" dirty="0"/>
              <a:t>Blocks </a:t>
            </a:r>
            <a:r>
              <a:rPr lang="en-IN" dirty="0"/>
              <a:t>of </a:t>
            </a:r>
            <a:r>
              <a:rPr lang="en-IN" dirty="0"/>
              <a:t>Processors and </a:t>
            </a:r>
            <a:r>
              <a:rPr lang="en-IN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6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by hardware </a:t>
            </a:r>
            <a:r>
              <a:rPr lang="en-US" dirty="0"/>
              <a:t>engineers </a:t>
            </a:r>
            <a:endParaRPr lang="en-US" dirty="0" smtClean="0"/>
          </a:p>
          <a:p>
            <a:r>
              <a:rPr lang="en-US" dirty="0" smtClean="0"/>
              <a:t>Used to describe the </a:t>
            </a:r>
            <a:r>
              <a:rPr lang="en-US" dirty="0"/>
              <a:t>hardware designs to the outside world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Block </a:t>
            </a:r>
            <a:r>
              <a:rPr lang="en-US" b="1" dirty="0"/>
              <a:t>diagram 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basic overview of the </a:t>
            </a:r>
            <a:r>
              <a:rPr lang="en-US" dirty="0" smtClean="0"/>
              <a:t>hardware, with </a:t>
            </a:r>
            <a:r>
              <a:rPr lang="en-US" dirty="0"/>
              <a:t>implementation details abstracted out</a:t>
            </a:r>
            <a:r>
              <a:rPr lang="en-US" dirty="0" smtClean="0"/>
              <a:t>.</a:t>
            </a:r>
          </a:p>
          <a:p>
            <a:r>
              <a:rPr lang="en-US" b="1" dirty="0"/>
              <a:t>Schematics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Electronic </a:t>
            </a:r>
            <a:r>
              <a:rPr lang="en-US" dirty="0"/>
              <a:t>circuit diagrams that provide a more </a:t>
            </a:r>
            <a:r>
              <a:rPr lang="en-US" dirty="0" smtClean="0"/>
              <a:t>detailed view </a:t>
            </a:r>
            <a:r>
              <a:rPr lang="en-US" dirty="0"/>
              <a:t>of all of the devices within a circuit or within a single </a:t>
            </a:r>
            <a:r>
              <a:rPr lang="en-US" dirty="0" smtClean="0"/>
              <a:t>component—everything from </a:t>
            </a:r>
            <a:r>
              <a:rPr lang="en-US" dirty="0"/>
              <a:t>processors down to resistors</a:t>
            </a:r>
            <a:r>
              <a:rPr lang="en-US" dirty="0" smtClean="0"/>
              <a:t>.</a:t>
            </a:r>
          </a:p>
          <a:p>
            <a:r>
              <a:rPr lang="en-US" b="1" i="1" dirty="0"/>
              <a:t>Wiring </a:t>
            </a:r>
            <a:r>
              <a:rPr lang="en-US" b="1" i="1" dirty="0" smtClean="0"/>
              <a:t>diagrams</a:t>
            </a:r>
            <a:endParaRPr lang="en-US" b="1" dirty="0"/>
          </a:p>
          <a:p>
            <a:pPr lvl="1"/>
            <a:r>
              <a:rPr lang="en-US" dirty="0" smtClean="0"/>
              <a:t>Represent </a:t>
            </a:r>
            <a:r>
              <a:rPr lang="en-US" dirty="0"/>
              <a:t>the </a:t>
            </a:r>
            <a:r>
              <a:rPr lang="en-US" i="1" dirty="0" smtClean="0"/>
              <a:t>bus(represented by </a:t>
            </a:r>
            <a:r>
              <a:rPr lang="en-IN" dirty="0" smtClean="0"/>
              <a:t>vertical and horizontal </a:t>
            </a:r>
            <a:r>
              <a:rPr lang="en-IN" dirty="0"/>
              <a:t>lines</a:t>
            </a:r>
            <a:r>
              <a:rPr lang="en-US" i="1" dirty="0" smtClean="0"/>
              <a:t>) </a:t>
            </a:r>
            <a:r>
              <a:rPr lang="en-US" dirty="0"/>
              <a:t>connections between the </a:t>
            </a:r>
            <a:r>
              <a:rPr lang="en-US" dirty="0" smtClean="0"/>
              <a:t>major and </a:t>
            </a:r>
            <a:r>
              <a:rPr lang="en-US" dirty="0"/>
              <a:t>minor components on a board or within a chip.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88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Cntd</a:t>
            </a:r>
            <a:r>
              <a:rPr lang="en-US" dirty="0" smtClean="0"/>
              <a:t>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 </a:t>
            </a:r>
            <a:r>
              <a:rPr lang="en-US" b="1" dirty="0" smtClean="0"/>
              <a:t>diagrams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used to show a wide variety </a:t>
            </a:r>
            <a:r>
              <a:rPr lang="en-US" dirty="0" smtClean="0"/>
              <a:t>of circuit </a:t>
            </a:r>
            <a:r>
              <a:rPr lang="en-US" dirty="0"/>
              <a:t>information using logical symbols (AND, OR, NOT, XOR, and so on), </a:t>
            </a:r>
            <a:r>
              <a:rPr lang="en-US" dirty="0" smtClean="0"/>
              <a:t>and logical </a:t>
            </a:r>
            <a:r>
              <a:rPr lang="en-US" dirty="0"/>
              <a:t>inputs and outputs (the 1’s and 0’s</a:t>
            </a:r>
            <a:r>
              <a:rPr lang="en-US" dirty="0" smtClean="0"/>
              <a:t>).</a:t>
            </a:r>
          </a:p>
          <a:p>
            <a:r>
              <a:rPr lang="en-US" b="1" dirty="0"/>
              <a:t>Timing diagrams </a:t>
            </a:r>
            <a:endParaRPr lang="en-US" b="1" dirty="0" smtClean="0"/>
          </a:p>
          <a:p>
            <a:pPr lvl="1"/>
            <a:r>
              <a:rPr lang="en-US" dirty="0" smtClean="0"/>
              <a:t>display </a:t>
            </a:r>
            <a:r>
              <a:rPr lang="en-US" dirty="0"/>
              <a:t>timing graphs of various input and </a:t>
            </a:r>
            <a:r>
              <a:rPr lang="en-US" dirty="0" smtClean="0"/>
              <a:t>output signals </a:t>
            </a:r>
            <a:r>
              <a:rPr lang="en-US" dirty="0"/>
              <a:t>of a circuit, as well as the relationships between the various signals.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24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33"/>
            <a:ext cx="10515600" cy="5129357"/>
          </a:xfrm>
        </p:spPr>
        <p:txBody>
          <a:bodyPr/>
          <a:lstStyle/>
          <a:p>
            <a:r>
              <a:rPr lang="en-US" dirty="0"/>
              <a:t>Regardless of the type, in order to understand how to read and interpret these diagrams, </a:t>
            </a:r>
            <a:r>
              <a:rPr lang="en-US" dirty="0" smtClean="0"/>
              <a:t>it is </a:t>
            </a:r>
            <a:r>
              <a:rPr lang="en-US" dirty="0"/>
              <a:t>first important to </a:t>
            </a:r>
            <a:r>
              <a:rPr lang="en-US" i="1" dirty="0"/>
              <a:t>learn </a:t>
            </a:r>
            <a:r>
              <a:rPr lang="en-US" dirty="0"/>
              <a:t>the standard </a:t>
            </a:r>
            <a:r>
              <a:rPr lang="en-US" b="1" dirty="0"/>
              <a:t>symbols</a:t>
            </a:r>
            <a:r>
              <a:rPr lang="en-US" dirty="0"/>
              <a:t>, </a:t>
            </a:r>
            <a:r>
              <a:rPr lang="en-US" b="1" dirty="0"/>
              <a:t>conventions</a:t>
            </a:r>
            <a:r>
              <a:rPr lang="en-US" dirty="0"/>
              <a:t>, and </a:t>
            </a:r>
            <a:r>
              <a:rPr lang="en-US" b="1" dirty="0"/>
              <a:t>rules </a:t>
            </a:r>
            <a:r>
              <a:rPr lang="en-US" dirty="0"/>
              <a:t>used.</a:t>
            </a:r>
            <a:endParaRPr lang="en-IN" dirty="0" smtClean="0"/>
          </a:p>
          <a:p>
            <a:r>
              <a:rPr lang="en-IN" i="1" u="sng" dirty="0" smtClean="0"/>
              <a:t>Timing </a:t>
            </a:r>
            <a:r>
              <a:rPr lang="en-IN" i="1" u="sng" dirty="0"/>
              <a:t>diagrams symbol </a:t>
            </a:r>
            <a:r>
              <a:rPr lang="en-IN" i="1" u="sng" dirty="0" smtClean="0"/>
              <a:t>table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47" y="3437659"/>
            <a:ext cx="6105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Timing diagram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27" y="2286000"/>
            <a:ext cx="6727248" cy="34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Schematic diagram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64" y="1853334"/>
            <a:ext cx="103978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Embedded Board and the von Neumann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embedded devices, all the electronics hardware resides on a board</a:t>
            </a:r>
            <a:r>
              <a:rPr lang="en-US" dirty="0" smtClean="0"/>
              <a:t>, called printed </a:t>
            </a:r>
            <a:r>
              <a:rPr lang="en-US" dirty="0"/>
              <a:t>circuit board (PCB).</a:t>
            </a:r>
            <a:endParaRPr lang="en-US" dirty="0" smtClean="0"/>
          </a:p>
          <a:p>
            <a:r>
              <a:rPr lang="en-US" dirty="0" smtClean="0"/>
              <a:t>Major </a:t>
            </a:r>
            <a:r>
              <a:rPr lang="en-US" dirty="0"/>
              <a:t>hardware components of most boards can be classified </a:t>
            </a:r>
            <a:r>
              <a:rPr lang="en-US" dirty="0" smtClean="0"/>
              <a:t>into five </a:t>
            </a:r>
            <a:r>
              <a:rPr lang="en-US" dirty="0"/>
              <a:t>major categories:</a:t>
            </a:r>
          </a:p>
          <a:p>
            <a:pPr lvl="1"/>
            <a:r>
              <a:rPr lang="en-US" b="1" dirty="0" smtClean="0"/>
              <a:t>Central </a:t>
            </a:r>
            <a:r>
              <a:rPr lang="en-US" b="1" dirty="0"/>
              <a:t>Processing Unit (CPU) </a:t>
            </a:r>
            <a:r>
              <a:rPr lang="en-US" dirty="0"/>
              <a:t>– the master processor</a:t>
            </a:r>
          </a:p>
          <a:p>
            <a:pPr lvl="1"/>
            <a:r>
              <a:rPr lang="en-US" b="1" dirty="0" smtClean="0"/>
              <a:t>Memory</a:t>
            </a:r>
            <a:r>
              <a:rPr lang="en-US" dirty="0" smtClean="0"/>
              <a:t> </a:t>
            </a:r>
            <a:r>
              <a:rPr lang="en-US" dirty="0"/>
              <a:t>– where the system’s software is stored</a:t>
            </a:r>
          </a:p>
          <a:p>
            <a:pPr lvl="1"/>
            <a:r>
              <a:rPr lang="en-US" b="1" dirty="0" smtClean="0"/>
              <a:t>Input </a:t>
            </a:r>
            <a:r>
              <a:rPr lang="en-US" b="1" dirty="0"/>
              <a:t>Device(s)</a:t>
            </a:r>
            <a:r>
              <a:rPr lang="en-US" dirty="0"/>
              <a:t> – input slave processors and relative electrical components</a:t>
            </a:r>
          </a:p>
          <a:p>
            <a:pPr lvl="1"/>
            <a:r>
              <a:rPr lang="en-US" b="1" dirty="0" smtClean="0"/>
              <a:t>Output </a:t>
            </a:r>
            <a:r>
              <a:rPr lang="en-US" b="1" dirty="0"/>
              <a:t>Device(s) </a:t>
            </a:r>
            <a:r>
              <a:rPr lang="en-US" dirty="0"/>
              <a:t>– output slave processors and relative electrical components</a:t>
            </a:r>
          </a:p>
          <a:p>
            <a:pPr lvl="1"/>
            <a:r>
              <a:rPr lang="en-US" b="1" dirty="0" smtClean="0"/>
              <a:t>Data </a:t>
            </a:r>
            <a:r>
              <a:rPr lang="en-US" b="1" dirty="0"/>
              <a:t>Pathway(s)/Bus(</a:t>
            </a:r>
            <a:r>
              <a:rPr lang="en-US" b="1" dirty="0" err="1"/>
              <a:t>es</a:t>
            </a:r>
            <a:r>
              <a:rPr lang="en-US" b="1" dirty="0"/>
              <a:t>) </a:t>
            </a:r>
            <a:r>
              <a:rPr lang="en-US" dirty="0"/>
              <a:t>– interconnects the other components, providing a “</a:t>
            </a:r>
            <a:r>
              <a:rPr lang="en-US" dirty="0" smtClean="0"/>
              <a:t>highway” for </a:t>
            </a:r>
            <a:r>
              <a:rPr lang="en-US" dirty="0"/>
              <a:t>data to travel on from one component to another, including any wires, </a:t>
            </a:r>
            <a:r>
              <a:rPr lang="en-US" dirty="0" smtClean="0"/>
              <a:t>bus bridges</a:t>
            </a:r>
            <a:r>
              <a:rPr lang="en-US" dirty="0"/>
              <a:t>, and/or bus controllers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3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Von </a:t>
            </a:r>
            <a:r>
              <a:rPr lang="en-IN" dirty="0"/>
              <a:t>Neumann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1" algn="just"/>
            <a:r>
              <a:rPr lang="en-US" dirty="0" smtClean="0"/>
              <a:t>A </a:t>
            </a:r>
            <a:r>
              <a:rPr lang="en-US" dirty="0"/>
              <a:t>tool that can be used to understand any electronic device’s </a:t>
            </a:r>
            <a:r>
              <a:rPr lang="en-US" dirty="0" smtClean="0"/>
              <a:t>hardware </a:t>
            </a:r>
            <a:r>
              <a:rPr lang="en-IN" dirty="0" smtClean="0"/>
              <a:t>architecture</a:t>
            </a:r>
            <a:r>
              <a:rPr lang="en-IN" dirty="0" smtClean="0"/>
              <a:t>.</a:t>
            </a:r>
          </a:p>
          <a:p>
            <a:pPr lvl="1" algn="just"/>
            <a:r>
              <a:rPr lang="en-US" dirty="0"/>
              <a:t>John von </a:t>
            </a:r>
            <a:r>
              <a:rPr lang="en-US" dirty="0" smtClean="0"/>
              <a:t>Neumann in 1945, defined </a:t>
            </a:r>
            <a:r>
              <a:rPr lang="en-US" dirty="0"/>
              <a:t>the requirements of a general-purpose electronic computer. </a:t>
            </a:r>
            <a:endParaRPr lang="en-US" dirty="0" smtClean="0"/>
          </a:p>
          <a:p>
            <a:pPr lvl="1" algn="just"/>
            <a:r>
              <a:rPr lang="en-US" dirty="0" smtClean="0"/>
              <a:t>Because embedded </a:t>
            </a:r>
            <a:r>
              <a:rPr lang="en-US" dirty="0"/>
              <a:t>systems are a type of computer system, this model can be applied as a means </a:t>
            </a:r>
            <a:r>
              <a:rPr lang="en-US" dirty="0" smtClean="0"/>
              <a:t>of understanding </a:t>
            </a:r>
            <a:r>
              <a:rPr lang="en-US" dirty="0"/>
              <a:t>embedded systems hardware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IN" i="1" dirty="0" smtClean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32" t="3892" r="2555" b="1894"/>
          <a:stretch/>
        </p:blipFill>
        <p:spPr>
          <a:xfrm>
            <a:off x="6331528" y="1936461"/>
            <a:ext cx="5389418" cy="3199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6437" y="5136427"/>
            <a:ext cx="4419600" cy="50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dirty="0" smtClean="0"/>
              <a:t>Embedded </a:t>
            </a:r>
            <a:r>
              <a:rPr lang="en-IN" dirty="0"/>
              <a:t>system board organization </a:t>
            </a:r>
          </a:p>
        </p:txBody>
      </p:sp>
    </p:spTree>
    <p:extLst>
      <p:ext uri="{BB962C8B-B14F-4D97-AF65-F5344CB8AC3E}">
        <p14:creationId xmlns:p14="http://schemas.microsoft.com/office/powerpoint/2010/main" val="3687287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5" ma:contentTypeDescription="Create a new document." ma:contentTypeScope="" ma:versionID="2ae738cef2a54525633a66a138caaea4">
  <xsd:schema xmlns:xsd="http://www.w3.org/2001/XMLSchema" xmlns:xs="http://www.w3.org/2001/XMLSchema" xmlns:p="http://schemas.microsoft.com/office/2006/metadata/properties" xmlns:ns2="d96718ce-f053-480c-a2d6-f69820a17a90" targetNamespace="http://schemas.microsoft.com/office/2006/metadata/properties" ma:root="true" ma:fieldsID="22f5262a743cfab3478de5d3aa88a3a3" ns2:_="">
    <xsd:import namespace="d96718ce-f053-480c-a2d6-f69820a17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2C5D97-0B44-4024-98AA-AFEF8D0DA5B4}"/>
</file>

<file path=customXml/itemProps2.xml><?xml version="1.0" encoding="utf-8"?>
<ds:datastoreItem xmlns:ds="http://schemas.openxmlformats.org/officeDocument/2006/customXml" ds:itemID="{08076E2C-B849-4CE5-85A3-110A0755FE19}"/>
</file>

<file path=customXml/itemProps3.xml><?xml version="1.0" encoding="utf-8"?>
<ds:datastoreItem xmlns:ds="http://schemas.openxmlformats.org/officeDocument/2006/customXml" ds:itemID="{853E8391-27AA-4123-846A-1F462101C970}"/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898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Embedded Hardware: Hardware Building Blocks</vt:lpstr>
      <vt:lpstr>Topics to be discussed</vt:lpstr>
      <vt:lpstr>Diagrams</vt:lpstr>
      <vt:lpstr>(Cntd..)</vt:lpstr>
      <vt:lpstr>Symbols</vt:lpstr>
      <vt:lpstr>Timing diagram example</vt:lpstr>
      <vt:lpstr>Schematic diagram example</vt:lpstr>
      <vt:lpstr>The Embedded Board and the von Neumann Model</vt:lpstr>
      <vt:lpstr>Von Neumann model</vt:lpstr>
      <vt:lpstr>Net Silicon ARM7 reference board</vt:lpstr>
      <vt:lpstr>Semiconductors</vt:lpstr>
      <vt:lpstr>Active Building Blocks of Processors and Memory</vt:lpstr>
      <vt:lpstr>(Cntd…)</vt:lpstr>
      <vt:lpstr>(Cntd…)</vt:lpstr>
      <vt:lpstr>(Cntd…)</vt:lpstr>
      <vt:lpstr>(Cntd…)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System</dc:title>
  <dc:creator>aditishovan@gmail.com</dc:creator>
  <cp:lastModifiedBy>aditishovan@gmail.com</cp:lastModifiedBy>
  <cp:revision>37</cp:revision>
  <dcterms:created xsi:type="dcterms:W3CDTF">2022-02-12T01:07:08Z</dcterms:created>
  <dcterms:modified xsi:type="dcterms:W3CDTF">2022-02-14T01:37:08Z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