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29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B7F5-69B1-4EC5-BCB8-059B6497435B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20BA7-B9C2-442D-AB6B-4A9F1A278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261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B7F5-69B1-4EC5-BCB8-059B6497435B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20BA7-B9C2-442D-AB6B-4A9F1A278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073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B7F5-69B1-4EC5-BCB8-059B6497435B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20BA7-B9C2-442D-AB6B-4A9F1A278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333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B7F5-69B1-4EC5-BCB8-059B6497435B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20BA7-B9C2-442D-AB6B-4A9F1A278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076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B7F5-69B1-4EC5-BCB8-059B6497435B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20BA7-B9C2-442D-AB6B-4A9F1A278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488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B7F5-69B1-4EC5-BCB8-059B6497435B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20BA7-B9C2-442D-AB6B-4A9F1A278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497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B7F5-69B1-4EC5-BCB8-059B6497435B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20BA7-B9C2-442D-AB6B-4A9F1A278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50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B7F5-69B1-4EC5-BCB8-059B6497435B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20BA7-B9C2-442D-AB6B-4A9F1A278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071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B7F5-69B1-4EC5-BCB8-059B6497435B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20BA7-B9C2-442D-AB6B-4A9F1A278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974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B7F5-69B1-4EC5-BCB8-059B6497435B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20BA7-B9C2-442D-AB6B-4A9F1A278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649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B7F5-69B1-4EC5-BCB8-059B6497435B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20BA7-B9C2-442D-AB6B-4A9F1A278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069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7B7F5-69B1-4EC5-BCB8-059B6497435B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20BA7-B9C2-442D-AB6B-4A9F1A278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142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Embedded Hardware: Hardware Building Blocks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Advanced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1630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Operands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</a:t>
            </a:r>
            <a:r>
              <a:rPr lang="en-US" dirty="0"/>
              <a:t>the data that operations manipulate.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ISA defines the types and </a:t>
            </a:r>
            <a:r>
              <a:rPr lang="en-US" dirty="0" smtClean="0"/>
              <a:t>formats of </a:t>
            </a:r>
            <a:r>
              <a:rPr lang="en-US" dirty="0"/>
              <a:t>operands for a particular </a:t>
            </a:r>
            <a:r>
              <a:rPr lang="en-US" dirty="0" smtClean="0"/>
              <a:t>architecture.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</a:t>
            </a:r>
            <a:r>
              <a:rPr lang="en-US" dirty="0" smtClean="0"/>
              <a:t>for MPC823 (Motorola/Freescale </a:t>
            </a:r>
            <a:r>
              <a:rPr lang="en-US" dirty="0"/>
              <a:t>PowerPC), SA-1110 (Intel </a:t>
            </a:r>
            <a:r>
              <a:rPr lang="en-US" dirty="0" err="1"/>
              <a:t>StrongARM</a:t>
            </a:r>
            <a:r>
              <a:rPr lang="en-US" dirty="0"/>
              <a:t>), and many other </a:t>
            </a:r>
            <a:r>
              <a:rPr lang="en-US" dirty="0" smtClean="0"/>
              <a:t>architectures, the </a:t>
            </a:r>
            <a:r>
              <a:rPr lang="en-US" dirty="0"/>
              <a:t>ISA defines simple operand types of bytes (8 bits), </a:t>
            </a:r>
            <a:r>
              <a:rPr lang="en-US" dirty="0" err="1"/>
              <a:t>halfwords</a:t>
            </a:r>
            <a:r>
              <a:rPr lang="en-US" dirty="0"/>
              <a:t> (16 bits), </a:t>
            </a:r>
            <a:r>
              <a:rPr lang="en-US" dirty="0" smtClean="0"/>
              <a:t>and words </a:t>
            </a:r>
            <a:r>
              <a:rPr lang="en-US" dirty="0"/>
              <a:t>(32 bits).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787" y="4318635"/>
            <a:ext cx="324802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092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Operand formats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means how </a:t>
            </a:r>
            <a:r>
              <a:rPr lang="en-US" dirty="0"/>
              <a:t>the data </a:t>
            </a:r>
            <a:r>
              <a:rPr lang="en-US" dirty="0" smtClean="0"/>
              <a:t>looks.</a:t>
            </a:r>
          </a:p>
          <a:p>
            <a:r>
              <a:rPr lang="en-US" dirty="0" smtClean="0"/>
              <a:t>ISA </a:t>
            </a:r>
            <a:r>
              <a:rPr lang="en-US" dirty="0"/>
              <a:t>also defines the operand </a:t>
            </a:r>
            <a:r>
              <a:rPr lang="en-US" dirty="0" smtClean="0"/>
              <a:t>formats that </a:t>
            </a:r>
            <a:r>
              <a:rPr lang="en-US" dirty="0"/>
              <a:t>a particular </a:t>
            </a:r>
            <a:r>
              <a:rPr lang="en-US" dirty="0" smtClean="0"/>
              <a:t>architecture can </a:t>
            </a:r>
            <a:r>
              <a:rPr lang="en-US" dirty="0"/>
              <a:t>support, such as binary, decimal and hexadecimal.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503" y="3458368"/>
            <a:ext cx="7393577" cy="193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532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Storage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ISA specifies the features of the programmable storage used to store the data </a:t>
            </a:r>
            <a:r>
              <a:rPr lang="en-US" dirty="0" smtClean="0"/>
              <a:t>being </a:t>
            </a:r>
            <a:r>
              <a:rPr lang="en-IN" dirty="0" smtClean="0"/>
              <a:t>operated </a:t>
            </a:r>
            <a:r>
              <a:rPr lang="en-IN" dirty="0"/>
              <a:t>on</a:t>
            </a:r>
            <a:r>
              <a:rPr lang="en-IN" dirty="0" smtClean="0"/>
              <a:t>,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IN" i="1" dirty="0"/>
              <a:t>The organization of memory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For example: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dirty="0"/>
              <a:t>68000 and SPARC are big-endian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dirty="0"/>
              <a:t>x86 is little-endian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dirty="0"/>
              <a:t>ARM, MIPS and PowerPC can be configured as either big-endian or </a:t>
            </a:r>
            <a:r>
              <a:rPr lang="en-US" dirty="0" smtClean="0"/>
              <a:t>little-endian</a:t>
            </a:r>
            <a:endParaRPr lang="en-IN" dirty="0" smtClean="0"/>
          </a:p>
          <a:p>
            <a:pPr marL="971550" lvl="1" indent="-514350">
              <a:buFont typeface="+mj-lt"/>
              <a:buAutoNum type="alphaUcPeriod"/>
            </a:pPr>
            <a:r>
              <a:rPr lang="en-IN" dirty="0" smtClean="0"/>
              <a:t>Register Set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IN" i="1" dirty="0" smtClean="0"/>
              <a:t>How </a:t>
            </a:r>
            <a:r>
              <a:rPr lang="en-IN" i="1" dirty="0"/>
              <a:t>Registers Are </a:t>
            </a:r>
            <a:r>
              <a:rPr lang="en-IN" i="1" dirty="0" smtClean="0"/>
              <a:t>Used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IN" b="1" dirty="0"/>
              <a:t>Addressing </a:t>
            </a:r>
            <a:r>
              <a:rPr lang="en-IN" b="1" dirty="0" smtClean="0"/>
              <a:t>Modes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IN" b="1" dirty="0"/>
              <a:t>Interrupts and Exception Handling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807910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Application-Specific ISA Models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Controller Model-</a:t>
            </a:r>
          </a:p>
          <a:p>
            <a:pPr lvl="1"/>
            <a:r>
              <a:rPr lang="en-US" dirty="0" smtClean="0"/>
              <a:t>Implemented </a:t>
            </a:r>
            <a:r>
              <a:rPr lang="en-US" dirty="0"/>
              <a:t>in processors that are not required to </a:t>
            </a:r>
            <a:r>
              <a:rPr lang="en-US" dirty="0" smtClean="0"/>
              <a:t>perform complex </a:t>
            </a:r>
            <a:r>
              <a:rPr lang="en-US" dirty="0"/>
              <a:t>data manipulation, </a:t>
            </a:r>
            <a:endParaRPr lang="en-US" dirty="0" smtClean="0"/>
          </a:p>
          <a:p>
            <a:pPr lvl="1"/>
            <a:r>
              <a:rPr lang="en-US" dirty="0" smtClean="0"/>
              <a:t>Example-video </a:t>
            </a:r>
            <a:r>
              <a:rPr lang="en-US" dirty="0"/>
              <a:t>and audio processors </a:t>
            </a:r>
            <a:r>
              <a:rPr lang="en-US" dirty="0" smtClean="0"/>
              <a:t>(used </a:t>
            </a:r>
            <a:r>
              <a:rPr lang="en-US" dirty="0"/>
              <a:t>as </a:t>
            </a:r>
            <a:r>
              <a:rPr lang="en-US" dirty="0" smtClean="0"/>
              <a:t>slave processors </a:t>
            </a:r>
            <a:r>
              <a:rPr lang="en-US" dirty="0"/>
              <a:t>on a TV </a:t>
            </a:r>
            <a:r>
              <a:rPr lang="en-US" dirty="0" smtClean="0"/>
              <a:t>board)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512" y="3611199"/>
            <a:ext cx="475297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800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Cntd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99054"/>
            <a:ext cx="10515600" cy="5153614"/>
          </a:xfrm>
        </p:spPr>
        <p:txBody>
          <a:bodyPr/>
          <a:lstStyle/>
          <a:p>
            <a:r>
              <a:rPr lang="en-IN" b="1" dirty="0"/>
              <a:t>Datapath Model</a:t>
            </a:r>
          </a:p>
          <a:p>
            <a:pPr lvl="1"/>
            <a:r>
              <a:rPr lang="en-US" dirty="0"/>
              <a:t>The Datapath ISA is implemented in processors whose purpose is to </a:t>
            </a:r>
            <a:r>
              <a:rPr lang="en-US" dirty="0" smtClean="0"/>
              <a:t>repeatedly perform </a:t>
            </a:r>
            <a:r>
              <a:rPr lang="en-US" dirty="0"/>
              <a:t>fixed computations on different sets of data,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common example being </a:t>
            </a:r>
            <a:r>
              <a:rPr lang="en-US" dirty="0" smtClean="0"/>
              <a:t>digital </a:t>
            </a:r>
            <a:r>
              <a:rPr lang="en-IN" dirty="0" smtClean="0"/>
              <a:t>signal </a:t>
            </a:r>
            <a:r>
              <a:rPr lang="en-IN" dirty="0"/>
              <a:t>processors (DSPs)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586" y="3170600"/>
            <a:ext cx="58388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90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8098"/>
          </a:xfrm>
        </p:spPr>
        <p:txBody>
          <a:bodyPr/>
          <a:lstStyle/>
          <a:p>
            <a:r>
              <a:rPr lang="en-US" dirty="0" err="1"/>
              <a:t>Cntd</a:t>
            </a:r>
            <a:r>
              <a:rPr lang="en-US" dirty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3222"/>
            <a:ext cx="10515600" cy="5172891"/>
          </a:xfrm>
        </p:spPr>
        <p:txBody>
          <a:bodyPr>
            <a:normAutofit/>
          </a:bodyPr>
          <a:lstStyle/>
          <a:p>
            <a:r>
              <a:rPr lang="en-US" b="1" dirty="0"/>
              <a:t>Finite State Machine with Datapath (FSMD) Model</a:t>
            </a:r>
          </a:p>
          <a:p>
            <a:pPr lvl="1"/>
            <a:r>
              <a:rPr lang="en-US" dirty="0" smtClean="0"/>
              <a:t>Combination </a:t>
            </a:r>
            <a:r>
              <a:rPr lang="en-US" dirty="0"/>
              <a:t>of the </a:t>
            </a:r>
            <a:r>
              <a:rPr lang="en-US" dirty="0" smtClean="0"/>
              <a:t>Datapath ISA </a:t>
            </a:r>
            <a:r>
              <a:rPr lang="en-US" dirty="0"/>
              <a:t>and the Controller ISA </a:t>
            </a:r>
            <a:endParaRPr lang="en-US" dirty="0" smtClean="0"/>
          </a:p>
          <a:p>
            <a:pPr lvl="1"/>
            <a:r>
              <a:rPr lang="en-US" dirty="0" smtClean="0"/>
              <a:t>Used for </a:t>
            </a:r>
            <a:r>
              <a:rPr lang="en-US" dirty="0"/>
              <a:t>processors </a:t>
            </a:r>
            <a:r>
              <a:rPr lang="en-US" dirty="0" smtClean="0"/>
              <a:t>that are not required </a:t>
            </a:r>
            <a:r>
              <a:rPr lang="en-US" dirty="0"/>
              <a:t>to perform </a:t>
            </a:r>
            <a:r>
              <a:rPr lang="en-US" dirty="0" smtClean="0"/>
              <a:t>complex data </a:t>
            </a:r>
            <a:r>
              <a:rPr lang="en-US" dirty="0"/>
              <a:t>manipulation and must repeatedly perform fixed computations on different </a:t>
            </a:r>
            <a:r>
              <a:rPr lang="en-US" dirty="0" smtClean="0"/>
              <a:t>sets of </a:t>
            </a:r>
            <a:r>
              <a:rPr lang="en-US" dirty="0"/>
              <a:t>data. </a:t>
            </a:r>
            <a:endParaRPr lang="en-US" dirty="0" smtClean="0"/>
          </a:p>
          <a:p>
            <a:pPr lvl="1"/>
            <a:r>
              <a:rPr lang="en-US" dirty="0" smtClean="0"/>
              <a:t>Examples - application-specific integrated </a:t>
            </a:r>
            <a:r>
              <a:rPr lang="en-US" dirty="0"/>
              <a:t>circuits (ASICs</a:t>
            </a:r>
            <a:r>
              <a:rPr lang="en-US" dirty="0" smtClean="0"/>
              <a:t>), </a:t>
            </a:r>
            <a:r>
              <a:rPr lang="en-US" dirty="0"/>
              <a:t>programmable logic devices (PLDs</a:t>
            </a:r>
            <a:r>
              <a:rPr lang="en-US" dirty="0" smtClean="0"/>
              <a:t>), and </a:t>
            </a:r>
            <a:r>
              <a:rPr lang="en-US" dirty="0"/>
              <a:t>field-programmable gate-arrays (</a:t>
            </a:r>
            <a:r>
              <a:rPr lang="en-US" dirty="0" smtClean="0"/>
              <a:t>FPGAs).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503" y="3879667"/>
            <a:ext cx="50482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234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8098"/>
          </a:xfrm>
        </p:spPr>
        <p:txBody>
          <a:bodyPr/>
          <a:lstStyle/>
          <a:p>
            <a:r>
              <a:rPr lang="en-US" dirty="0" err="1"/>
              <a:t>Cntd</a:t>
            </a:r>
            <a:r>
              <a:rPr lang="en-US" dirty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5657"/>
            <a:ext cx="10515600" cy="5001306"/>
          </a:xfrm>
        </p:spPr>
        <p:txBody>
          <a:bodyPr/>
          <a:lstStyle/>
          <a:p>
            <a:r>
              <a:rPr lang="it-IT" b="1" dirty="0"/>
              <a:t>Java Virtual Machine (JVM) Model</a:t>
            </a:r>
          </a:p>
          <a:p>
            <a:r>
              <a:rPr lang="en-US" dirty="0"/>
              <a:t>The JVM ISA is based upon one of the Java Virtual Machine standards </a:t>
            </a:r>
            <a:r>
              <a:rPr lang="en-US" dirty="0" smtClean="0"/>
              <a:t>(</a:t>
            </a:r>
            <a:r>
              <a:rPr lang="en-US" i="1" dirty="0" smtClean="0"/>
              <a:t>Sun </a:t>
            </a:r>
            <a:r>
              <a:rPr lang="en-US" i="1" dirty="0"/>
              <a:t>Microsystem’s Java </a:t>
            </a:r>
            <a:r>
              <a:rPr lang="en-US" i="1" dirty="0" smtClean="0"/>
              <a:t>Language)</a:t>
            </a:r>
            <a:r>
              <a:rPr lang="en-US" dirty="0" smtClean="0"/>
              <a:t>. </a:t>
            </a:r>
          </a:p>
          <a:p>
            <a:r>
              <a:rPr lang="en-US" dirty="0" smtClean="0"/>
              <a:t>Real-world JVMs </a:t>
            </a:r>
            <a:r>
              <a:rPr lang="en-US" dirty="0"/>
              <a:t>can be implemented in an embedded system via hardware, such as in </a:t>
            </a:r>
            <a:r>
              <a:rPr lang="en-US" dirty="0" err="1" smtClean="0"/>
              <a:t>aJile’s</a:t>
            </a:r>
            <a:r>
              <a:rPr lang="en-US" dirty="0"/>
              <a:t> </a:t>
            </a:r>
            <a:r>
              <a:rPr lang="en-IN" dirty="0" smtClean="0"/>
              <a:t>aj-80 </a:t>
            </a:r>
            <a:r>
              <a:rPr lang="en-IN" dirty="0"/>
              <a:t>and aj-100 processors,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906" y="3474720"/>
            <a:ext cx="4886325" cy="293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91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3412"/>
          </a:xfrm>
        </p:spPr>
        <p:txBody>
          <a:bodyPr/>
          <a:lstStyle/>
          <a:p>
            <a:r>
              <a:rPr lang="en-IN" b="1" dirty="0"/>
              <a:t>General-Purpose ISA models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4034"/>
            <a:ext cx="10515600" cy="4922929"/>
          </a:xfrm>
        </p:spPr>
        <p:txBody>
          <a:bodyPr/>
          <a:lstStyle/>
          <a:p>
            <a:r>
              <a:rPr lang="en-US" b="1" dirty="0"/>
              <a:t>Complex Instruction Set Computing (CISC) Model</a:t>
            </a:r>
          </a:p>
          <a:p>
            <a:pPr lvl="1"/>
            <a:r>
              <a:rPr lang="en-US" dirty="0" smtClean="0"/>
              <a:t>Defines </a:t>
            </a:r>
            <a:r>
              <a:rPr lang="en-US" dirty="0"/>
              <a:t>complex operations made up of </a:t>
            </a:r>
            <a:r>
              <a:rPr lang="en-US" dirty="0" smtClean="0"/>
              <a:t>several instructions.</a:t>
            </a:r>
          </a:p>
          <a:p>
            <a:pPr lvl="1"/>
            <a:r>
              <a:rPr lang="en-US" dirty="0" smtClean="0"/>
              <a:t>CISCs </a:t>
            </a:r>
            <a:r>
              <a:rPr lang="en-US" dirty="0"/>
              <a:t>typically have multiple cycle operations. 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Examples </a:t>
            </a:r>
            <a:r>
              <a:rPr lang="en-US" dirty="0"/>
              <a:t>of architectures that implement a CISC ISA </a:t>
            </a:r>
            <a:r>
              <a:rPr lang="en-US" dirty="0" smtClean="0"/>
              <a:t>–</a:t>
            </a:r>
          </a:p>
          <a:p>
            <a:pPr lvl="2"/>
            <a:r>
              <a:rPr lang="en-US" dirty="0" smtClean="0"/>
              <a:t>Intel’s </a:t>
            </a:r>
            <a:r>
              <a:rPr lang="en-US" dirty="0"/>
              <a:t>x86 and Motorola/Freescale’s 68000 families of processors.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046" y="3278777"/>
            <a:ext cx="7315200" cy="313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98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Cntd</a:t>
            </a:r>
            <a:r>
              <a:rPr lang="en-US" dirty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7097"/>
            <a:ext cx="10515600" cy="4909866"/>
          </a:xfrm>
        </p:spPr>
        <p:txBody>
          <a:bodyPr numCol="2">
            <a:normAutofit/>
          </a:bodyPr>
          <a:lstStyle/>
          <a:p>
            <a:r>
              <a:rPr lang="en-US" b="1" dirty="0"/>
              <a:t>Reduced Instruction Set Computing (RISC) Model</a:t>
            </a:r>
          </a:p>
          <a:p>
            <a:pPr lvl="1"/>
            <a:r>
              <a:rPr lang="en-US" dirty="0"/>
              <a:t>In contrast to CISC, the RISC ISA usually defines: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an </a:t>
            </a:r>
            <a:r>
              <a:rPr lang="en-US" dirty="0"/>
              <a:t>architecture with simpler and/or fewer operations made up of fewer </a:t>
            </a:r>
            <a:r>
              <a:rPr lang="en-US" dirty="0" smtClean="0"/>
              <a:t>instructions.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architecture </a:t>
            </a:r>
            <a:r>
              <a:rPr lang="en-US" dirty="0"/>
              <a:t>that has a reduced number of cycles per available operation.</a:t>
            </a:r>
          </a:p>
          <a:p>
            <a:r>
              <a:rPr lang="en-US" dirty="0"/>
              <a:t>Many RISC processors have only one-cycle operations, </a:t>
            </a:r>
            <a:r>
              <a:rPr lang="en-IN" dirty="0" smtClean="0"/>
              <a:t>Examples- </a:t>
            </a:r>
            <a:r>
              <a:rPr lang="en-US" dirty="0" smtClean="0"/>
              <a:t>ARM</a:t>
            </a:r>
            <a:r>
              <a:rPr lang="en-US" dirty="0"/>
              <a:t>, </a:t>
            </a:r>
            <a:r>
              <a:rPr lang="en-US" dirty="0" smtClean="0"/>
              <a:t>PowerPC</a:t>
            </a:r>
            <a:r>
              <a:rPr lang="en-US" dirty="0"/>
              <a:t>, </a:t>
            </a:r>
            <a:r>
              <a:rPr lang="en-US" dirty="0" smtClean="0"/>
              <a:t>SPARC</a:t>
            </a:r>
            <a:r>
              <a:rPr lang="en-US" dirty="0"/>
              <a:t>, and </a:t>
            </a:r>
            <a:r>
              <a:rPr lang="en-US" dirty="0" smtClean="0"/>
              <a:t>MIPS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595" y="1929878"/>
            <a:ext cx="5238205" cy="381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351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Instruction-Level Parallelism ISA Models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</a:t>
            </a:r>
            <a:r>
              <a:rPr lang="en-IN" dirty="0"/>
              <a:t>ISA </a:t>
            </a:r>
            <a:r>
              <a:rPr lang="en-IN" dirty="0" smtClean="0"/>
              <a:t>architectures </a:t>
            </a:r>
            <a:r>
              <a:rPr lang="en-US" dirty="0" smtClean="0"/>
              <a:t>execute </a:t>
            </a:r>
            <a:r>
              <a:rPr lang="en-US" dirty="0"/>
              <a:t>multiple instructions in parallel, as the name implies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Are </a:t>
            </a:r>
            <a:r>
              <a:rPr lang="en-US" dirty="0"/>
              <a:t>considered higher evolutions of the RISC </a:t>
            </a:r>
            <a:r>
              <a:rPr lang="en-US" dirty="0" smtClean="0"/>
              <a:t>ISA.</a:t>
            </a:r>
          </a:p>
          <a:p>
            <a:r>
              <a:rPr lang="en-US" dirty="0" smtClean="0"/>
              <a:t>Example-</a:t>
            </a:r>
          </a:p>
          <a:p>
            <a:pPr lvl="2"/>
            <a:r>
              <a:rPr lang="en-IN" dirty="0"/>
              <a:t>Single Instruction Multiple Data (SIMD) </a:t>
            </a:r>
            <a:r>
              <a:rPr lang="en-IN" dirty="0" smtClean="0"/>
              <a:t>Model,</a:t>
            </a:r>
          </a:p>
          <a:p>
            <a:pPr lvl="2"/>
            <a:r>
              <a:rPr lang="en-IN" dirty="0"/>
              <a:t>Superscalar Machine </a:t>
            </a:r>
            <a:r>
              <a:rPr lang="en-IN" dirty="0" smtClean="0"/>
              <a:t>Model,</a:t>
            </a:r>
          </a:p>
          <a:p>
            <a:pPr lvl="2"/>
            <a:r>
              <a:rPr lang="en-US" dirty="0"/>
              <a:t>Very Long Instruction Word Computing (VLIW)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0694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to be discussed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86455"/>
          </a:xfrm>
        </p:spPr>
        <p:txBody>
          <a:bodyPr/>
          <a:lstStyle/>
          <a:p>
            <a:r>
              <a:rPr lang="en-IN" sz="3200" dirty="0" smtClean="0"/>
              <a:t>Basic Hardware Materials:</a:t>
            </a:r>
          </a:p>
          <a:p>
            <a:pPr lvl="1"/>
            <a:r>
              <a:rPr lang="en-US" sz="2800" dirty="0" smtClean="0"/>
              <a:t>Embedded Processors </a:t>
            </a:r>
            <a:r>
              <a:rPr lang="en-US" dirty="0" smtClean="0"/>
              <a:t>–</a:t>
            </a:r>
          </a:p>
          <a:p>
            <a:pPr lvl="2"/>
            <a:r>
              <a:rPr lang="en-US" sz="2200" dirty="0" smtClean="0"/>
              <a:t>Introduction </a:t>
            </a:r>
          </a:p>
          <a:p>
            <a:pPr lvl="2"/>
            <a:r>
              <a:rPr lang="en-US" sz="2200" dirty="0" smtClean="0"/>
              <a:t>ISA </a:t>
            </a:r>
            <a:r>
              <a:rPr lang="en-US" sz="2200" dirty="0" smtClean="0"/>
              <a:t>Architecture Models</a:t>
            </a:r>
          </a:p>
          <a:p>
            <a:pPr lvl="2"/>
            <a:r>
              <a:rPr lang="en-IN" sz="2200" dirty="0" smtClean="0"/>
              <a:t>Internal </a:t>
            </a:r>
            <a:r>
              <a:rPr lang="en-IN" sz="2200" dirty="0" smtClean="0"/>
              <a:t>processor design </a:t>
            </a:r>
          </a:p>
          <a:p>
            <a:pPr lvl="2"/>
            <a:r>
              <a:rPr lang="en-IN" sz="2200" dirty="0" smtClean="0"/>
              <a:t>Processor Performance 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1512915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Cntd</a:t>
            </a:r>
            <a:r>
              <a:rPr lang="en-US" dirty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9678"/>
          </a:xfrm>
        </p:spPr>
        <p:txBody>
          <a:bodyPr numCol="1"/>
          <a:lstStyle/>
          <a:p>
            <a:r>
              <a:rPr lang="en-IN" b="1" dirty="0"/>
              <a:t>Single Instruction Multiple Data (SIMD) Model</a:t>
            </a:r>
          </a:p>
          <a:p>
            <a:pPr lvl="1"/>
            <a:r>
              <a:rPr lang="en-US" dirty="0" smtClean="0"/>
              <a:t>Designed </a:t>
            </a:r>
            <a:r>
              <a:rPr lang="en-US" dirty="0"/>
              <a:t>to process an instruction simultaneously </a:t>
            </a:r>
            <a:r>
              <a:rPr lang="en-US" dirty="0" smtClean="0"/>
              <a:t>on multiple </a:t>
            </a:r>
            <a:r>
              <a:rPr lang="en-US" dirty="0"/>
              <a:t>data components that require action to be performed on them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331" y="3108959"/>
            <a:ext cx="5290457" cy="306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491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Cntd</a:t>
            </a:r>
            <a:r>
              <a:rPr lang="en-US" dirty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Superscalar Machine Model</a:t>
            </a:r>
          </a:p>
          <a:p>
            <a:pPr lvl="1"/>
            <a:r>
              <a:rPr lang="en-US" dirty="0" smtClean="0"/>
              <a:t>Able </a:t>
            </a:r>
            <a:r>
              <a:rPr lang="en-US" dirty="0"/>
              <a:t>to process multiple instructions simultaneously within one clock cycle through the implementation of multiple functional components </a:t>
            </a:r>
            <a:r>
              <a:rPr lang="en-IN" dirty="0"/>
              <a:t>within the processor.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869" y="3076846"/>
            <a:ext cx="5464085" cy="295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29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02418"/>
          </a:xfrm>
        </p:spPr>
        <p:txBody>
          <a:bodyPr/>
          <a:lstStyle/>
          <a:p>
            <a:r>
              <a:rPr lang="en-US" dirty="0" err="1"/>
              <a:t>Cntd</a:t>
            </a:r>
            <a:r>
              <a:rPr lang="en-US" dirty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Very Long Instruction Word Computing (VLIW) Model</a:t>
            </a:r>
          </a:p>
          <a:p>
            <a:pPr lvl="1"/>
            <a:r>
              <a:rPr lang="en-US" dirty="0"/>
              <a:t>The VLIW ISA defines an architecture in which a very long instruction word is </a:t>
            </a:r>
            <a:r>
              <a:rPr lang="en-US" dirty="0" smtClean="0"/>
              <a:t>made up </a:t>
            </a:r>
            <a:r>
              <a:rPr lang="en-US" dirty="0"/>
              <a:t>of multiple operations. </a:t>
            </a:r>
            <a:endParaRPr lang="en-US" dirty="0" smtClean="0"/>
          </a:p>
          <a:p>
            <a:pPr lvl="1"/>
            <a:r>
              <a:rPr lang="en-US" dirty="0" smtClean="0"/>
              <a:t>These </a:t>
            </a:r>
            <a:r>
              <a:rPr lang="en-US" dirty="0"/>
              <a:t>operations are then broken down and processed </a:t>
            </a:r>
            <a:r>
              <a:rPr lang="en-US" dirty="0" smtClean="0"/>
              <a:t>in parallel </a:t>
            </a:r>
            <a:r>
              <a:rPr lang="en-US" dirty="0"/>
              <a:t>by multiple execution units within the processor.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008" y="3695700"/>
            <a:ext cx="4562475" cy="273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3748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Internal Processor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smtClean="0"/>
              <a:t>Processors </a:t>
            </a:r>
            <a:r>
              <a:rPr lang="en-US" dirty="0"/>
              <a:t>typically have address and data signals to read and write data </a:t>
            </a:r>
            <a:r>
              <a:rPr lang="en-US" dirty="0" smtClean="0"/>
              <a:t>to and </a:t>
            </a:r>
            <a:r>
              <a:rPr lang="en-US" dirty="0"/>
              <a:t>from memory.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order to communicate to memory or I/O, a processor usually has </a:t>
            </a:r>
            <a:r>
              <a:rPr lang="en-US" dirty="0" smtClean="0"/>
              <a:t>some type </a:t>
            </a:r>
            <a:r>
              <a:rPr lang="en-US" dirty="0"/>
              <a:t>of READ and WRITE pins to indicate it wants to retrieve or transmit data.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633" y="2037806"/>
            <a:ext cx="3486150" cy="318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736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3851"/>
            <a:ext cx="10515600" cy="4753112"/>
          </a:xfrm>
        </p:spPr>
        <p:txBody>
          <a:bodyPr/>
          <a:lstStyle/>
          <a:p>
            <a:r>
              <a:rPr lang="en-US" dirty="0" smtClean="0"/>
              <a:t>It is </a:t>
            </a:r>
            <a:r>
              <a:rPr lang="en-US" dirty="0"/>
              <a:t>the </a:t>
            </a:r>
            <a:r>
              <a:rPr lang="en-US" i="1" dirty="0" smtClean="0"/>
              <a:t>processing </a:t>
            </a:r>
            <a:r>
              <a:rPr lang="en-US" i="1" dirty="0"/>
              <a:t>unit </a:t>
            </a:r>
            <a:r>
              <a:rPr lang="en-US" dirty="0"/>
              <a:t>within a </a:t>
            </a:r>
            <a:r>
              <a:rPr lang="en-US" dirty="0" smtClean="0"/>
              <a:t>processor. </a:t>
            </a:r>
          </a:p>
          <a:p>
            <a:r>
              <a:rPr lang="en-US" dirty="0" smtClean="0"/>
              <a:t>The </a:t>
            </a:r>
            <a:r>
              <a:rPr lang="en-US" dirty="0"/>
              <a:t>CPU is responsible for executing the cycle of fetching, decoding, and </a:t>
            </a:r>
            <a:r>
              <a:rPr lang="en-US" dirty="0" smtClean="0"/>
              <a:t>executing </a:t>
            </a:r>
            <a:r>
              <a:rPr lang="en-IN" dirty="0" smtClean="0"/>
              <a:t>instructions.</a:t>
            </a:r>
          </a:p>
          <a:p>
            <a:r>
              <a:rPr lang="en-US" dirty="0" smtClean="0"/>
              <a:t>This three-step </a:t>
            </a:r>
            <a:r>
              <a:rPr lang="en-US" dirty="0"/>
              <a:t>process is commonly referred to as a </a:t>
            </a:r>
            <a:r>
              <a:rPr lang="en-US" dirty="0" smtClean="0"/>
              <a:t>three-stage </a:t>
            </a:r>
            <a:r>
              <a:rPr lang="en-IN" i="1" dirty="0" smtClean="0"/>
              <a:t>pipeline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512" y="3327763"/>
            <a:ext cx="475297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995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4224"/>
          </a:xfrm>
        </p:spPr>
        <p:txBody>
          <a:bodyPr/>
          <a:lstStyle/>
          <a:p>
            <a:r>
              <a:rPr lang="en-IN" dirty="0"/>
              <a:t>CPU components: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9349"/>
            <a:ext cx="10515600" cy="4857614"/>
          </a:xfrm>
        </p:spPr>
        <p:txBody>
          <a:bodyPr/>
          <a:lstStyle/>
          <a:p>
            <a:r>
              <a:rPr lang="en-IN" dirty="0" smtClean="0"/>
              <a:t>Four major </a:t>
            </a:r>
            <a:r>
              <a:rPr lang="en-IN" dirty="0"/>
              <a:t>CPU components:</a:t>
            </a:r>
          </a:p>
          <a:p>
            <a:pPr lvl="1"/>
            <a:r>
              <a:rPr lang="en-US" dirty="0" smtClean="0"/>
              <a:t>Arithmetic Logic Unit </a:t>
            </a:r>
            <a:r>
              <a:rPr lang="en-US" dirty="0"/>
              <a:t>(ALU) – </a:t>
            </a:r>
            <a:r>
              <a:rPr lang="en-US" i="1" dirty="0"/>
              <a:t>implements the ISA’s operations</a:t>
            </a:r>
          </a:p>
          <a:p>
            <a:pPr lvl="1"/>
            <a:r>
              <a:rPr lang="en-US" dirty="0" smtClean="0"/>
              <a:t>Registers </a:t>
            </a:r>
            <a:r>
              <a:rPr lang="en-US" dirty="0"/>
              <a:t>– </a:t>
            </a:r>
            <a:r>
              <a:rPr lang="en-US" i="1" dirty="0"/>
              <a:t>a type of fast </a:t>
            </a:r>
            <a:r>
              <a:rPr lang="en-US" i="1" dirty="0" smtClean="0"/>
              <a:t>memory</a:t>
            </a:r>
          </a:p>
          <a:p>
            <a:pPr lvl="1"/>
            <a:r>
              <a:rPr lang="en-US" dirty="0" smtClean="0"/>
              <a:t>Control Unit </a:t>
            </a:r>
            <a:r>
              <a:rPr lang="en-US" dirty="0"/>
              <a:t>(CU) – </a:t>
            </a:r>
            <a:r>
              <a:rPr lang="en-US" i="1" dirty="0"/>
              <a:t>manages the entire fetching and execution </a:t>
            </a:r>
            <a:r>
              <a:rPr lang="en-US" i="1" dirty="0" smtClean="0"/>
              <a:t>cycle</a:t>
            </a:r>
          </a:p>
          <a:p>
            <a:pPr lvl="1"/>
            <a:r>
              <a:rPr lang="en-US" dirty="0" smtClean="0"/>
              <a:t>Internal </a:t>
            </a:r>
            <a:r>
              <a:rPr lang="en-US" dirty="0"/>
              <a:t>CPU </a:t>
            </a:r>
            <a:r>
              <a:rPr lang="en-US" dirty="0" smtClean="0"/>
              <a:t>Buses </a:t>
            </a:r>
            <a:r>
              <a:rPr lang="en-US" dirty="0"/>
              <a:t>– </a:t>
            </a:r>
            <a:r>
              <a:rPr lang="en-US" i="1" dirty="0"/>
              <a:t>interconnect the ALU, registers, and the CU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190" y="3366951"/>
            <a:ext cx="55245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5514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Processor Performance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</a:t>
            </a:r>
            <a:r>
              <a:rPr lang="en-US" dirty="0" smtClean="0"/>
              <a:t>measures all of which are </a:t>
            </a:r>
            <a:r>
              <a:rPr lang="en-IN" dirty="0"/>
              <a:t>based upon the </a:t>
            </a:r>
            <a:r>
              <a:rPr lang="en-IN" dirty="0" smtClean="0"/>
              <a:t>processor’s </a:t>
            </a:r>
            <a:r>
              <a:rPr lang="en-US" dirty="0" smtClean="0"/>
              <a:t>behavior </a:t>
            </a:r>
            <a:r>
              <a:rPr lang="en-US" dirty="0"/>
              <a:t>over a given length of time</a:t>
            </a:r>
            <a:r>
              <a:rPr lang="en-US" dirty="0" smtClean="0"/>
              <a:t>.</a:t>
            </a:r>
          </a:p>
          <a:p>
            <a:r>
              <a:rPr lang="en-US" dirty="0"/>
              <a:t>One of the most common definitions of processor performance is a processor’s </a:t>
            </a:r>
            <a:r>
              <a:rPr lang="en-US" b="1" i="1" dirty="0"/>
              <a:t>throughput</a:t>
            </a:r>
          </a:p>
          <a:p>
            <a:pPr lvl="1"/>
            <a:r>
              <a:rPr lang="en-US" dirty="0"/>
              <a:t>Amount of work the CPU completes in a given period of time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Another popular </a:t>
            </a:r>
            <a:r>
              <a:rPr lang="en-US" dirty="0"/>
              <a:t>definition</a:t>
            </a:r>
            <a:r>
              <a:rPr lang="en-US" dirty="0" smtClean="0"/>
              <a:t> is </a:t>
            </a:r>
            <a:r>
              <a:rPr lang="en-IN" dirty="0"/>
              <a:t>CPU’s </a:t>
            </a:r>
            <a:r>
              <a:rPr lang="en-IN" i="1" dirty="0"/>
              <a:t>execution </a:t>
            </a:r>
            <a:r>
              <a:rPr lang="en-IN" i="1" dirty="0" smtClean="0"/>
              <a:t>time.</a:t>
            </a:r>
          </a:p>
          <a:p>
            <a:pPr lvl="1"/>
            <a:r>
              <a:rPr lang="en-US" dirty="0"/>
              <a:t>total time the processor </a:t>
            </a:r>
            <a:r>
              <a:rPr lang="en-US" dirty="0" smtClean="0"/>
              <a:t>takes to </a:t>
            </a:r>
            <a:r>
              <a:rPr lang="en-US" dirty="0"/>
              <a:t>process some program in seconds per program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82238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Cntd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processor’s execution is </a:t>
            </a:r>
            <a:r>
              <a:rPr lang="en-US" dirty="0" smtClean="0"/>
              <a:t>synchronized </a:t>
            </a:r>
            <a:r>
              <a:rPr lang="en-US" dirty="0"/>
              <a:t>by an </a:t>
            </a:r>
            <a:r>
              <a:rPr lang="en-US" dirty="0" smtClean="0"/>
              <a:t>external system </a:t>
            </a:r>
            <a:r>
              <a:rPr lang="en-US" dirty="0"/>
              <a:t>or master clock, located on the board.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master clock is simply an oscillator </a:t>
            </a:r>
            <a:r>
              <a:rPr lang="en-US" dirty="0" smtClean="0"/>
              <a:t>producing a </a:t>
            </a:r>
            <a:r>
              <a:rPr lang="en-US" dirty="0"/>
              <a:t>fixed frequency sequence of regular on/off pulse signals </a:t>
            </a:r>
            <a:endParaRPr lang="en-US" dirty="0" smtClean="0"/>
          </a:p>
          <a:p>
            <a:pPr lvl="1"/>
            <a:r>
              <a:rPr lang="en-US" dirty="0" smtClean="0"/>
              <a:t>is </a:t>
            </a:r>
            <a:r>
              <a:rPr lang="en-US" dirty="0"/>
              <a:t>usually divided </a:t>
            </a:r>
            <a:r>
              <a:rPr lang="en-US" dirty="0" smtClean="0"/>
              <a:t>or multiplied </a:t>
            </a:r>
            <a:r>
              <a:rPr lang="en-US" dirty="0"/>
              <a:t>within the CPU’s CU (control unit) to generate at least one internal clock </a:t>
            </a:r>
            <a:r>
              <a:rPr lang="en-US" dirty="0" smtClean="0"/>
              <a:t>signal running </a:t>
            </a:r>
            <a:r>
              <a:rPr lang="en-US" dirty="0"/>
              <a:t>at a constant number of clock cycles per second, or clock rate, </a:t>
            </a:r>
            <a:endParaRPr lang="en-US" dirty="0" smtClean="0"/>
          </a:p>
          <a:p>
            <a:pPr lvl="1"/>
            <a:r>
              <a:rPr lang="en-US" dirty="0" smtClean="0"/>
              <a:t>to </a:t>
            </a:r>
            <a:r>
              <a:rPr lang="en-US" dirty="0"/>
              <a:t>control and </a:t>
            </a:r>
            <a:r>
              <a:rPr lang="en-US" dirty="0" smtClean="0"/>
              <a:t>coordinate the </a:t>
            </a:r>
            <a:r>
              <a:rPr lang="en-US" dirty="0"/>
              <a:t>fetching, decoding, and execution of instructions.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CPU’s clock rate is </a:t>
            </a:r>
            <a:r>
              <a:rPr lang="en-US" dirty="0" smtClean="0"/>
              <a:t>expressed in </a:t>
            </a:r>
            <a:r>
              <a:rPr lang="en-US" dirty="0"/>
              <a:t>MHz (megahertz).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87992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Cntd</a:t>
            </a:r>
            <a:r>
              <a:rPr lang="en-US" dirty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/>
          </a:bodyPr>
          <a:lstStyle/>
          <a:p>
            <a:r>
              <a:rPr lang="en-IN" b="1" dirty="0" smtClean="0"/>
              <a:t>Benchmarks</a:t>
            </a:r>
          </a:p>
          <a:p>
            <a:pPr lvl="1"/>
            <a:r>
              <a:rPr lang="en-US" dirty="0"/>
              <a:t>One of the most common performance measures used for processors in the embedded </a:t>
            </a:r>
            <a:r>
              <a:rPr lang="en-US" dirty="0" smtClean="0"/>
              <a:t>market is </a:t>
            </a:r>
            <a:r>
              <a:rPr lang="en-US" dirty="0"/>
              <a:t>millions of instructions per seconds or MIPS.</a:t>
            </a:r>
          </a:p>
          <a:p>
            <a:pPr marL="914400" lvl="2" indent="0">
              <a:buNone/>
            </a:pPr>
            <a:r>
              <a:rPr lang="en-US" dirty="0"/>
              <a:t>MIPS = Instruction Count / (CPU execution time * 106) = Clock Rate / (CPI * 106)</a:t>
            </a:r>
          </a:p>
          <a:p>
            <a:pPr lvl="1"/>
            <a:r>
              <a:rPr lang="en-US" dirty="0" smtClean="0"/>
              <a:t>Faster  </a:t>
            </a:r>
            <a:r>
              <a:rPr lang="en-US" dirty="0"/>
              <a:t>processors have higher </a:t>
            </a:r>
            <a:r>
              <a:rPr lang="en-US" dirty="0" smtClean="0"/>
              <a:t>MIPS values</a:t>
            </a:r>
          </a:p>
          <a:p>
            <a:pPr lvl="1"/>
            <a:r>
              <a:rPr lang="en-US" dirty="0"/>
              <a:t>However, MIPS can be misleading </a:t>
            </a:r>
            <a:r>
              <a:rPr lang="en-US" dirty="0" smtClean="0"/>
              <a:t>for </a:t>
            </a:r>
            <a:r>
              <a:rPr lang="en-US" dirty="0"/>
              <a:t>a number of </a:t>
            </a:r>
            <a:r>
              <a:rPr lang="en-US" dirty="0" smtClean="0"/>
              <a:t>reasons, including</a:t>
            </a:r>
            <a:r>
              <a:rPr lang="en-US" dirty="0"/>
              <a:t>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Instruction </a:t>
            </a:r>
            <a:r>
              <a:rPr lang="en-US" dirty="0"/>
              <a:t>complexity and functionality aren’t taken into consideration in the </a:t>
            </a:r>
            <a:r>
              <a:rPr lang="en-US" dirty="0" smtClean="0"/>
              <a:t>MIPS formula</a:t>
            </a:r>
            <a:r>
              <a:rPr lang="en-US" dirty="0"/>
              <a:t>, so MIPS cannot compare the capabilities of processors with different </a:t>
            </a:r>
            <a:r>
              <a:rPr lang="en-US" dirty="0" smtClean="0"/>
              <a:t>ISAs.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MIPS </a:t>
            </a:r>
            <a:r>
              <a:rPr lang="en-US" dirty="0"/>
              <a:t>can vary on the same processor when running different programs (with </a:t>
            </a:r>
            <a:r>
              <a:rPr lang="en-US" dirty="0" smtClean="0"/>
              <a:t>varying instruction </a:t>
            </a:r>
            <a:r>
              <a:rPr lang="en-US" dirty="0"/>
              <a:t>count and different types of instructions).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5345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8829" y="2546622"/>
            <a:ext cx="5392782" cy="1325563"/>
          </a:xfrm>
        </p:spPr>
        <p:txBody>
          <a:bodyPr>
            <a:noAutofit/>
          </a:bodyPr>
          <a:lstStyle/>
          <a:p>
            <a:r>
              <a:rPr lang="en-US" sz="9600" dirty="0" smtClean="0"/>
              <a:t>Thank You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42941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</a:t>
            </a:r>
            <a:r>
              <a:rPr lang="en-US" dirty="0" smtClean="0"/>
              <a:t>Processors-</a:t>
            </a:r>
            <a:r>
              <a:rPr lang="en-US" dirty="0"/>
              <a:t> 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Processors: </a:t>
            </a:r>
          </a:p>
          <a:p>
            <a:pPr lvl="1"/>
            <a:r>
              <a:rPr lang="en-US" dirty="0"/>
              <a:t>main functional units</a:t>
            </a:r>
          </a:p>
          <a:p>
            <a:pPr lvl="1"/>
            <a:r>
              <a:rPr lang="en-US" dirty="0"/>
              <a:t>primarily responsible for processing instructions and data.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electronic device contains at least one master processor,</a:t>
            </a:r>
          </a:p>
          <a:p>
            <a:r>
              <a:rPr lang="en-US" dirty="0" smtClean="0"/>
              <a:t>There can be additional </a:t>
            </a:r>
            <a:r>
              <a:rPr lang="en-US" dirty="0"/>
              <a:t>slave </a:t>
            </a:r>
            <a:r>
              <a:rPr lang="en-US" dirty="0" smtClean="0"/>
              <a:t>processors, controlled </a:t>
            </a:r>
            <a:r>
              <a:rPr lang="en-US" dirty="0"/>
              <a:t>by the master processor. </a:t>
            </a:r>
            <a:endParaRPr lang="en-US" dirty="0" smtClean="0"/>
          </a:p>
          <a:p>
            <a:r>
              <a:rPr lang="en-US" dirty="0" smtClean="0"/>
              <a:t>Slave </a:t>
            </a:r>
            <a:r>
              <a:rPr lang="en-US" dirty="0"/>
              <a:t>processors may either extend </a:t>
            </a:r>
            <a:r>
              <a:rPr lang="en-US" dirty="0" smtClean="0"/>
              <a:t>the instruction </a:t>
            </a:r>
            <a:r>
              <a:rPr lang="en-US" dirty="0"/>
              <a:t>set of the master processor or act to manage memory, buses, and I/O </a:t>
            </a:r>
            <a:r>
              <a:rPr lang="en-US" dirty="0" smtClean="0"/>
              <a:t>devices</a:t>
            </a:r>
            <a:r>
              <a:rPr lang="en-US" dirty="0"/>
              <a:t>.</a:t>
            </a:r>
            <a:endParaRPr lang="en-IN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3677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Cntd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51305"/>
            <a:ext cx="10515600" cy="4351338"/>
          </a:xfrm>
        </p:spPr>
        <p:txBody>
          <a:bodyPr/>
          <a:lstStyle/>
          <a:p>
            <a:r>
              <a:rPr lang="en-US" dirty="0" smtClean="0"/>
              <a:t>Below is an x86 </a:t>
            </a:r>
            <a:r>
              <a:rPr lang="en-US" dirty="0"/>
              <a:t>reference board, </a:t>
            </a:r>
            <a:endParaRPr lang="en-US" dirty="0" smtClean="0"/>
          </a:p>
          <a:p>
            <a:r>
              <a:rPr lang="en-US" dirty="0" smtClean="0"/>
              <a:t>Here the </a:t>
            </a:r>
            <a:r>
              <a:rPr lang="en-US" dirty="0"/>
              <a:t>Atlas </a:t>
            </a:r>
            <a:r>
              <a:rPr lang="en-US" dirty="0" smtClean="0"/>
              <a:t>STPC is </a:t>
            </a:r>
            <a:r>
              <a:rPr lang="en-US" dirty="0"/>
              <a:t>the master processor, and the super I/O and </a:t>
            </a:r>
            <a:r>
              <a:rPr lang="en-US" dirty="0" smtClean="0"/>
              <a:t>Ethernet </a:t>
            </a:r>
            <a:r>
              <a:rPr lang="en-US" dirty="0"/>
              <a:t>controllers are slave processors.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381" y="2517048"/>
            <a:ext cx="380047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53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Cntd</a:t>
            </a:r>
            <a:r>
              <a:rPr lang="en-US" dirty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US" dirty="0" smtClean="0"/>
              <a:t>complexity </a:t>
            </a:r>
            <a:r>
              <a:rPr lang="en-US" dirty="0"/>
              <a:t>of the master processor usually determines whether it is classified as a </a:t>
            </a:r>
            <a:r>
              <a:rPr lang="en-US" b="1" i="1" dirty="0" smtClean="0"/>
              <a:t>microprocessor </a:t>
            </a:r>
            <a:r>
              <a:rPr lang="en-US" dirty="0" smtClean="0"/>
              <a:t>or </a:t>
            </a:r>
            <a:r>
              <a:rPr lang="en-US" dirty="0"/>
              <a:t>a </a:t>
            </a:r>
            <a:r>
              <a:rPr lang="en-US" b="1" i="1" dirty="0"/>
              <a:t>microcontroller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Traditionally</a:t>
            </a:r>
            <a:r>
              <a:rPr lang="en-US" dirty="0"/>
              <a:t>, </a:t>
            </a:r>
            <a:r>
              <a:rPr lang="en-US" dirty="0" smtClean="0"/>
              <a:t>Microprocessors </a:t>
            </a:r>
            <a:r>
              <a:rPr lang="en-US" dirty="0"/>
              <a:t>contain a minimal set </a:t>
            </a:r>
            <a:r>
              <a:rPr lang="en-US" dirty="0" smtClean="0"/>
              <a:t>of integrated </a:t>
            </a:r>
            <a:r>
              <a:rPr lang="en-US" dirty="0"/>
              <a:t>memory and I/O </a:t>
            </a:r>
            <a:r>
              <a:rPr lang="en-US" dirty="0" smtClean="0"/>
              <a:t>components</a:t>
            </a:r>
          </a:p>
          <a:p>
            <a:r>
              <a:rPr lang="en-US" dirty="0" smtClean="0"/>
              <a:t>Microcontrollers </a:t>
            </a:r>
            <a:r>
              <a:rPr lang="en-US" dirty="0"/>
              <a:t>have most of the </a:t>
            </a:r>
            <a:r>
              <a:rPr lang="en-US" dirty="0" smtClean="0"/>
              <a:t>system memory </a:t>
            </a:r>
            <a:r>
              <a:rPr lang="en-US" dirty="0"/>
              <a:t>and I/O components integrated on the chip</a:t>
            </a:r>
            <a:r>
              <a:rPr lang="en-US" dirty="0" smtClean="0"/>
              <a:t>.</a:t>
            </a:r>
          </a:p>
          <a:p>
            <a:r>
              <a:rPr lang="en-US" dirty="0"/>
              <a:t>Though traditional definitions may not strictly apply to recent processor designs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8297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9538"/>
          </a:xfrm>
        </p:spPr>
        <p:txBody>
          <a:bodyPr>
            <a:normAutofit/>
          </a:bodyPr>
          <a:lstStyle/>
          <a:p>
            <a:r>
              <a:rPr lang="en-US" dirty="0" err="1" smtClean="0"/>
              <a:t>Cntd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0860"/>
            <a:ext cx="10515600" cy="5503182"/>
          </a:xfrm>
        </p:spPr>
        <p:txBody>
          <a:bodyPr/>
          <a:lstStyle/>
          <a:p>
            <a:r>
              <a:rPr lang="en-US" dirty="0" smtClean="0"/>
              <a:t>Embedded </a:t>
            </a:r>
            <a:r>
              <a:rPr lang="en-US" dirty="0"/>
              <a:t>processors can be separated into various “groups” called architectures. 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170"/>
          <a:stretch/>
        </p:blipFill>
        <p:spPr>
          <a:xfrm>
            <a:off x="4028939" y="1815737"/>
            <a:ext cx="6067425" cy="474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22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9538"/>
          </a:xfrm>
        </p:spPr>
        <p:txBody>
          <a:bodyPr>
            <a:normAutofit fontScale="90000"/>
          </a:bodyPr>
          <a:lstStyle/>
          <a:p>
            <a:r>
              <a:rPr lang="en-US" dirty="0"/>
              <a:t>Embedded Processors </a:t>
            </a:r>
            <a:r>
              <a:rPr lang="en-US" dirty="0" smtClean="0"/>
              <a:t>– </a:t>
            </a:r>
            <a:r>
              <a:rPr lang="en-US" dirty="0"/>
              <a:t>ISA Architecture </a:t>
            </a:r>
            <a:r>
              <a:rPr lang="en-US" dirty="0" smtClean="0"/>
              <a:t>Models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0860"/>
            <a:ext cx="10515600" cy="5503182"/>
          </a:xfrm>
        </p:spPr>
        <p:txBody>
          <a:bodyPr>
            <a:normAutofit/>
          </a:bodyPr>
          <a:lstStyle/>
          <a:p>
            <a:r>
              <a:rPr lang="en-US" b="1" i="1" dirty="0" smtClean="0"/>
              <a:t>Instruction </a:t>
            </a:r>
            <a:r>
              <a:rPr lang="en-US" b="1" i="1" dirty="0"/>
              <a:t>Set Architecture </a:t>
            </a:r>
            <a:r>
              <a:rPr lang="en-US" dirty="0"/>
              <a:t>or </a:t>
            </a:r>
            <a:r>
              <a:rPr lang="en-US" b="1" i="1" dirty="0"/>
              <a:t>ISA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i="1" dirty="0"/>
              <a:t>features </a:t>
            </a:r>
            <a:r>
              <a:rPr lang="en-US" dirty="0"/>
              <a:t>that are built into an architecture’s instruction </a:t>
            </a:r>
            <a:r>
              <a:rPr lang="en-US" dirty="0" smtClean="0"/>
              <a:t>set</a:t>
            </a:r>
            <a:r>
              <a:rPr lang="en-US" b="1" i="1" dirty="0" smtClean="0"/>
              <a:t>.</a:t>
            </a:r>
          </a:p>
          <a:p>
            <a:pPr lvl="1"/>
            <a:r>
              <a:rPr lang="en-US" dirty="0" smtClean="0"/>
              <a:t>defines </a:t>
            </a:r>
            <a:r>
              <a:rPr lang="en-US" dirty="0"/>
              <a:t>such features </a:t>
            </a:r>
            <a:r>
              <a:rPr lang="en-US" dirty="0" smtClean="0"/>
              <a:t>as: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operations, </a:t>
            </a:r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dirty="0"/>
              <a:t>operands (data), </a:t>
            </a:r>
            <a:endParaRPr lang="en-US" dirty="0" smtClean="0"/>
          </a:p>
          <a:p>
            <a:pPr lvl="2"/>
            <a:r>
              <a:rPr lang="en-US" dirty="0" smtClean="0"/>
              <a:t>storage</a:t>
            </a:r>
            <a:r>
              <a:rPr lang="en-US" dirty="0"/>
              <a:t>, </a:t>
            </a:r>
            <a:endParaRPr lang="en-US" dirty="0" smtClean="0"/>
          </a:p>
          <a:p>
            <a:pPr lvl="2"/>
            <a:r>
              <a:rPr lang="en-US" dirty="0" smtClean="0"/>
              <a:t>addressing </a:t>
            </a:r>
            <a:r>
              <a:rPr lang="en-US" dirty="0"/>
              <a:t>modes, and </a:t>
            </a:r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dirty="0"/>
              <a:t>handling of interrupts.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2956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9538"/>
          </a:xfrm>
        </p:spPr>
        <p:txBody>
          <a:bodyPr/>
          <a:lstStyle/>
          <a:p>
            <a:r>
              <a:rPr lang="en-US" dirty="0"/>
              <a:t>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4663"/>
            <a:ext cx="10515600" cy="4792300"/>
          </a:xfrm>
        </p:spPr>
        <p:txBody>
          <a:bodyPr/>
          <a:lstStyle/>
          <a:p>
            <a:r>
              <a:rPr lang="en-US" dirty="0" smtClean="0"/>
              <a:t>Are </a:t>
            </a:r>
            <a:r>
              <a:rPr lang="en-US" dirty="0"/>
              <a:t>the functions that can be performed on the data, and they typically include computations (math operations), movement, branches, input/output operations, and context switching </a:t>
            </a:r>
            <a:r>
              <a:rPr lang="en-US" dirty="0" smtClean="0"/>
              <a:t>operations.</a:t>
            </a:r>
          </a:p>
          <a:p>
            <a:r>
              <a:rPr lang="en-US" dirty="0"/>
              <a:t>Example-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instruction set on a popular lower-end processor, the 8051, includes just over </a:t>
            </a:r>
            <a:r>
              <a:rPr lang="en-US" dirty="0" smtClean="0"/>
              <a:t>100 instructions </a:t>
            </a:r>
            <a:r>
              <a:rPr lang="en-US" dirty="0"/>
              <a:t>for math, data transfer, bit variable manipulation, logical operations, </a:t>
            </a:r>
            <a:r>
              <a:rPr lang="en-US" dirty="0" smtClean="0"/>
              <a:t>branch flow </a:t>
            </a:r>
            <a:r>
              <a:rPr lang="en-US" dirty="0"/>
              <a:t>and control, and so 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 higher </a:t>
            </a:r>
            <a:r>
              <a:rPr lang="en-US" dirty="0"/>
              <a:t>end MPC823 (</a:t>
            </a:r>
            <a:r>
              <a:rPr lang="en-US" dirty="0" smtClean="0"/>
              <a:t>Motorola/Freescale PowerPC</a:t>
            </a:r>
            <a:r>
              <a:rPr lang="en-US" dirty="0"/>
              <a:t>) has an instruction set a little </a:t>
            </a:r>
            <a:r>
              <a:rPr lang="en-US" dirty="0" smtClean="0"/>
              <a:t>larger.</a:t>
            </a:r>
          </a:p>
          <a:p>
            <a:pPr lvl="1"/>
            <a:endParaRPr lang="en-US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422" y="4494167"/>
            <a:ext cx="57721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633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1789"/>
          </a:xfrm>
        </p:spPr>
        <p:txBody>
          <a:bodyPr/>
          <a:lstStyle/>
          <a:p>
            <a:r>
              <a:rPr lang="en-IN" i="1" dirty="0"/>
              <a:t>Operation Formats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740049"/>
          </a:xfrm>
        </p:spPr>
        <p:txBody>
          <a:bodyPr/>
          <a:lstStyle/>
          <a:p>
            <a:r>
              <a:rPr lang="en-US" dirty="0"/>
              <a:t>An architecture, like the </a:t>
            </a:r>
            <a:r>
              <a:rPr lang="en-US" dirty="0" smtClean="0"/>
              <a:t>SA-1100(based </a:t>
            </a:r>
            <a:r>
              <a:rPr lang="en-US" dirty="0"/>
              <a:t>upon the ARM v4 Instruction </a:t>
            </a:r>
            <a:r>
              <a:rPr lang="en-US" dirty="0" smtClean="0"/>
              <a:t>Set) </a:t>
            </a:r>
            <a:r>
              <a:rPr lang="en-US" dirty="0"/>
              <a:t>can have several instruction set </a:t>
            </a:r>
            <a:r>
              <a:rPr lang="en-US" dirty="0" smtClean="0"/>
              <a:t>formats depending </a:t>
            </a:r>
            <a:r>
              <a:rPr lang="en-US" dirty="0"/>
              <a:t>on the type of operation being performed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034" y="2623730"/>
            <a:ext cx="10099765" cy="394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82661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A143CE9F9B8040A2CCE00805314BB5" ma:contentTypeVersion="5" ma:contentTypeDescription="Create a new document." ma:contentTypeScope="" ma:versionID="2ae738cef2a54525633a66a138caaea4">
  <xsd:schema xmlns:xsd="http://www.w3.org/2001/XMLSchema" xmlns:xs="http://www.w3.org/2001/XMLSchema" xmlns:p="http://schemas.microsoft.com/office/2006/metadata/properties" xmlns:ns2="d96718ce-f053-480c-a2d6-f69820a17a90" targetNamespace="http://schemas.microsoft.com/office/2006/metadata/properties" ma:root="true" ma:fieldsID="22f5262a743cfab3478de5d3aa88a3a3" ns2:_="">
    <xsd:import namespace="d96718ce-f053-480c-a2d6-f69820a17a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6718ce-f053-480c-a2d6-f69820a17a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3F0EBBB-33DB-49B4-A302-E31554F27CA0}"/>
</file>

<file path=customXml/itemProps2.xml><?xml version="1.0" encoding="utf-8"?>
<ds:datastoreItem xmlns:ds="http://schemas.openxmlformats.org/officeDocument/2006/customXml" ds:itemID="{587FBFDE-9A83-4466-B06E-207F8C7F86F2}"/>
</file>

<file path=customXml/itemProps3.xml><?xml version="1.0" encoding="utf-8"?>
<ds:datastoreItem xmlns:ds="http://schemas.openxmlformats.org/officeDocument/2006/customXml" ds:itemID="{E2221433-FD31-4D8A-96DD-A36A67D7C5E7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</TotalTime>
  <Words>1377</Words>
  <Application>Microsoft Office PowerPoint</Application>
  <PresentationFormat>Widescreen</PresentationFormat>
  <Paragraphs>143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Wingdings</vt:lpstr>
      <vt:lpstr>1_Office Theme</vt:lpstr>
      <vt:lpstr>Embedded Hardware: Hardware Building Blocks</vt:lpstr>
      <vt:lpstr>Topics to be discussed</vt:lpstr>
      <vt:lpstr>Embedded Processors- Introduction</vt:lpstr>
      <vt:lpstr>Cntd..</vt:lpstr>
      <vt:lpstr>Cntd..</vt:lpstr>
      <vt:lpstr>Cntd..</vt:lpstr>
      <vt:lpstr>Embedded Processors – ISA Architecture Models</vt:lpstr>
      <vt:lpstr>Operations</vt:lpstr>
      <vt:lpstr>Operation Formats</vt:lpstr>
      <vt:lpstr>Operands</vt:lpstr>
      <vt:lpstr>Operand formats</vt:lpstr>
      <vt:lpstr>Storage</vt:lpstr>
      <vt:lpstr>Application-Specific ISA Models</vt:lpstr>
      <vt:lpstr>Cntd..</vt:lpstr>
      <vt:lpstr>Cntd..</vt:lpstr>
      <vt:lpstr>Cntd..</vt:lpstr>
      <vt:lpstr>General-Purpose ISA models</vt:lpstr>
      <vt:lpstr>Cntd..</vt:lpstr>
      <vt:lpstr>Instruction-Level Parallelism ISA Models</vt:lpstr>
      <vt:lpstr>Cntd..</vt:lpstr>
      <vt:lpstr>Cntd..</vt:lpstr>
      <vt:lpstr>Cntd..</vt:lpstr>
      <vt:lpstr>Internal Processor Design</vt:lpstr>
      <vt:lpstr>CPU</vt:lpstr>
      <vt:lpstr>CPU components:</vt:lpstr>
      <vt:lpstr>Processor Performance </vt:lpstr>
      <vt:lpstr>Cntd..</vt:lpstr>
      <vt:lpstr>Cntd..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Hardware: Hardware Building Blocks</dc:title>
  <dc:creator>aditishovan@gmail.com</dc:creator>
  <cp:lastModifiedBy>aditishovan@gmail.com</cp:lastModifiedBy>
  <cp:revision>40</cp:revision>
  <dcterms:created xsi:type="dcterms:W3CDTF">2022-02-14T01:35:32Z</dcterms:created>
  <dcterms:modified xsi:type="dcterms:W3CDTF">2022-02-18T09:50:05Z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0x0101009DA143CE9F9B8040A2CCE00805314BB5</vt:lpwstr>
  </property>
</Properties>
</file>