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82" r:id="rId2"/>
    <p:sldId id="285" r:id="rId3"/>
    <p:sldId id="289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-756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CBD4-B79E-4B94-9339-3BDDF7A575C0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D5DB-3305-4A3C-92D1-E1B20D00F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36A6-3727-4B61-9AE9-41F836F644BA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ACA-6A6F-49E9-90F3-64507C33CC6C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6DAA-94A0-40D5-B2AE-D4F2EAE23A93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68792"/>
            <a:ext cx="10515600" cy="98954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207557"/>
            <a:ext cx="10515600" cy="50069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535D-E6E3-445F-BF7B-B7757784C945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189F-5756-4E9E-AF62-02B1FE7B81D6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FECC-BC1A-4350-AE43-1F0D560402CF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1E39-63E2-492E-9E22-0858E7DF7944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526A-35CB-451B-9061-A7604DBC81B5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FE-32C1-4B4C-BA7D-47258D3427AC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8C36-4BBC-4395-AFB1-F77DCB18D6F1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2771-60E9-4AF0-9B63-004A3718145A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FE74-FCA5-46D2-97BF-F412943806AA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37" y="2346036"/>
            <a:ext cx="11699629" cy="10806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On-board 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 Device Drivers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608944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 M. </a:t>
            </a:r>
            <a:r>
              <a:rPr kumimoji="0" lang="en-IN" sz="3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31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.03.2022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On-board Bus Device </a:t>
            </a:r>
            <a:r>
              <a:rPr lang="en-US" sz="4000" b="1" dirty="0" smtClean="0">
                <a:solidFill>
                  <a:srgbClr val="006600"/>
                </a:solidFill>
              </a:rPr>
              <a:t>Drivers - Pseudocode </a:t>
            </a:r>
            <a:r>
              <a:rPr lang="en-US" sz="4000" b="1" dirty="0">
                <a:solidFill>
                  <a:srgbClr val="0066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4806"/>
            <a:ext cx="11734800" cy="953302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0099"/>
                </a:solidFill>
              </a:rPr>
              <a:t>I</a:t>
            </a:r>
            <a:r>
              <a:rPr lang="en-US" sz="2500" b="1" baseline="30000" dirty="0" smtClean="0">
                <a:solidFill>
                  <a:srgbClr val="000099"/>
                </a:solidFill>
              </a:rPr>
              <a:t>2</a:t>
            </a:r>
            <a:r>
              <a:rPr lang="en-US" sz="2500" b="1" dirty="0" smtClean="0">
                <a:solidFill>
                  <a:srgbClr val="000099"/>
                </a:solidFill>
              </a:rPr>
              <a:t>C </a:t>
            </a:r>
            <a:r>
              <a:rPr lang="en-US" sz="2500" b="1" dirty="0">
                <a:solidFill>
                  <a:srgbClr val="000099"/>
                </a:solidFill>
              </a:rPr>
              <a:t>Bus Startup (Initialization) on the </a:t>
            </a:r>
            <a:r>
              <a:rPr lang="en-US" sz="2500" b="1" dirty="0" smtClean="0">
                <a:solidFill>
                  <a:srgbClr val="000099"/>
                </a:solidFill>
              </a:rPr>
              <a:t>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C00000"/>
                </a:solidFill>
              </a:rPr>
              <a:t>Pseudocode </a:t>
            </a:r>
            <a:r>
              <a:rPr lang="en-US" sz="2500" b="1" dirty="0" smtClean="0">
                <a:solidFill>
                  <a:srgbClr val="C00000"/>
                </a:solidFill>
                <a:hlinkClick r:id="rId2" action="ppaction://hlinksldjump"/>
              </a:rPr>
              <a:t>Initialization </a:t>
            </a:r>
            <a:r>
              <a:rPr lang="en-US" sz="2500" b="1" dirty="0">
                <a:solidFill>
                  <a:srgbClr val="C00000"/>
                </a:solidFill>
                <a:hlinkClick r:id="rId2" action="ppaction://hlinksldjump"/>
              </a:rPr>
              <a:t>of some of the parameter </a:t>
            </a:r>
            <a:r>
              <a:rPr lang="en-US" sz="2500" b="1" dirty="0" smtClean="0">
                <a:solidFill>
                  <a:srgbClr val="C00000"/>
                </a:solidFill>
                <a:hlinkClick r:id="rId2" action="ppaction://hlinksldjump"/>
              </a:rPr>
              <a:t>RAM</a:t>
            </a:r>
            <a:endParaRPr lang="en-US" sz="2500" b="1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3" y="1469204"/>
            <a:ext cx="11563031" cy="492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2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On-board Bus Device </a:t>
            </a:r>
            <a:r>
              <a:rPr lang="en-US" sz="4000" b="1" dirty="0" smtClean="0">
                <a:solidFill>
                  <a:srgbClr val="006600"/>
                </a:solidFill>
              </a:rPr>
              <a:t>Drivers - Pseudocode </a:t>
            </a:r>
            <a:r>
              <a:rPr lang="en-US" sz="4000" b="1" dirty="0">
                <a:solidFill>
                  <a:srgbClr val="0066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4806"/>
            <a:ext cx="11734800" cy="2545796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C00000"/>
                </a:solidFill>
              </a:rPr>
              <a:t>I</a:t>
            </a:r>
            <a:r>
              <a:rPr lang="en-US" sz="25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500" b="1" dirty="0" smtClean="0">
                <a:solidFill>
                  <a:srgbClr val="C00000"/>
                </a:solidFill>
              </a:rPr>
              <a:t>C </a:t>
            </a:r>
            <a:r>
              <a:rPr lang="en-US" sz="2500" b="1" dirty="0">
                <a:solidFill>
                  <a:srgbClr val="C00000"/>
                </a:solidFill>
              </a:rPr>
              <a:t>Bus </a:t>
            </a:r>
            <a:r>
              <a:rPr lang="en-US" sz="2500" b="1" dirty="0" smtClean="0">
                <a:solidFill>
                  <a:srgbClr val="C00000"/>
                </a:solidFill>
              </a:rPr>
              <a:t>Startup </a:t>
            </a:r>
            <a:r>
              <a:rPr lang="en-US" sz="2500" b="1" dirty="0">
                <a:solidFill>
                  <a:srgbClr val="C00000"/>
                </a:solidFill>
              </a:rPr>
              <a:t>(Initialization) on the </a:t>
            </a:r>
            <a:r>
              <a:rPr lang="en-US" sz="2500" b="1" dirty="0" smtClean="0">
                <a:solidFill>
                  <a:srgbClr val="C00000"/>
                </a:solidFill>
              </a:rPr>
              <a:t>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>
                <a:solidFill>
                  <a:srgbClr val="C00000"/>
                </a:solidFill>
                <a:hlinkClick r:id="rId2" action="ppaction://hlinksldjump"/>
              </a:rPr>
              <a:t>Initialization of I</a:t>
            </a:r>
            <a:r>
              <a:rPr lang="en-US" sz="2500" b="1" baseline="30000" dirty="0">
                <a:solidFill>
                  <a:srgbClr val="C00000"/>
                </a:solidFill>
                <a:hlinkClick r:id="rId2" action="ppaction://hlinksldjump"/>
              </a:rPr>
              <a:t>2</a:t>
            </a:r>
            <a:r>
              <a:rPr lang="en-US" sz="2500" b="1" dirty="0">
                <a:solidFill>
                  <a:srgbClr val="C00000"/>
                </a:solidFill>
                <a:hlinkClick r:id="rId2" action="ppaction://hlinksldjump"/>
              </a:rPr>
              <a:t>C buffer descriptor</a:t>
            </a:r>
            <a:r>
              <a:rPr lang="en-US" sz="2500" b="1" dirty="0">
                <a:solidFill>
                  <a:srgbClr val="C00000"/>
                </a:solidFill>
              </a:rPr>
              <a:t>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 smtClean="0"/>
              <a:t>Data </a:t>
            </a:r>
            <a:r>
              <a:rPr lang="en-US" sz="2400" dirty="0"/>
              <a:t>to be transmitted or received via the 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 </a:t>
            </a:r>
            <a:r>
              <a:rPr lang="en-US" sz="2400" dirty="0"/>
              <a:t>controller is input into buffers which the transmit and receive buffer descriptors refer </a:t>
            </a:r>
            <a:r>
              <a:rPr lang="en-US" sz="2400" dirty="0" smtClean="0"/>
              <a:t>to.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/>
              <a:t>The first half word (16 bits) of the transmit and receive buffer contain status and control </a:t>
            </a:r>
            <a:r>
              <a:rPr lang="en-US" sz="2400" dirty="0" smtClean="0"/>
              <a:t>bits.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 smtClean="0"/>
              <a:t>Next </a:t>
            </a:r>
            <a:r>
              <a:rPr lang="en-US" sz="2400" dirty="0"/>
              <a:t>16 bits contain the length of the buffer</a:t>
            </a:r>
            <a:r>
              <a:rPr lang="en-US" sz="2400" dirty="0" smtClean="0"/>
              <a:t>.</a:t>
            </a:r>
            <a:endParaRPr lang="en-US" sz="2500" b="1" dirty="0" smtClean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36" y="3135491"/>
            <a:ext cx="5962381" cy="1846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42" y="4972694"/>
            <a:ext cx="5698417" cy="1757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19531" y="3871706"/>
            <a:ext cx="2954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buffer descriptor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6512" y="5651535"/>
            <a:ext cx="3120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descriptor</a:t>
            </a:r>
          </a:p>
        </p:txBody>
      </p:sp>
    </p:spTree>
    <p:extLst>
      <p:ext uri="{BB962C8B-B14F-4D97-AF65-F5344CB8AC3E}">
        <p14:creationId xmlns:p14="http://schemas.microsoft.com/office/powerpoint/2010/main" val="32421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On-board Bus Device </a:t>
            </a:r>
            <a:r>
              <a:rPr lang="en-US" sz="4000" b="1" dirty="0" smtClean="0">
                <a:solidFill>
                  <a:srgbClr val="006600"/>
                </a:solidFill>
              </a:rPr>
              <a:t>Drivers - Pseudocode </a:t>
            </a:r>
            <a:r>
              <a:rPr lang="en-US" sz="4000" b="1" dirty="0">
                <a:solidFill>
                  <a:srgbClr val="0066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7" y="474805"/>
            <a:ext cx="11756929" cy="6223945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0099"/>
                </a:solidFill>
              </a:rPr>
              <a:t>I</a:t>
            </a:r>
            <a:r>
              <a:rPr lang="en-US" sz="2500" b="1" baseline="30000" dirty="0" smtClean="0">
                <a:solidFill>
                  <a:srgbClr val="000099"/>
                </a:solidFill>
              </a:rPr>
              <a:t>2</a:t>
            </a:r>
            <a:r>
              <a:rPr lang="en-US" sz="2500" b="1" dirty="0" smtClean="0">
                <a:solidFill>
                  <a:srgbClr val="000099"/>
                </a:solidFill>
              </a:rPr>
              <a:t>C </a:t>
            </a:r>
            <a:r>
              <a:rPr lang="en-US" sz="2500" b="1" dirty="0">
                <a:solidFill>
                  <a:srgbClr val="000099"/>
                </a:solidFill>
              </a:rPr>
              <a:t>Bus </a:t>
            </a:r>
            <a:r>
              <a:rPr lang="en-US" sz="2500" b="1" dirty="0" smtClean="0">
                <a:solidFill>
                  <a:srgbClr val="000099"/>
                </a:solidFill>
              </a:rPr>
              <a:t>Startup </a:t>
            </a:r>
            <a:r>
              <a:rPr lang="en-US" sz="2500" b="1" dirty="0">
                <a:solidFill>
                  <a:srgbClr val="000099"/>
                </a:solidFill>
              </a:rPr>
              <a:t>(Initialization) on the </a:t>
            </a:r>
            <a:r>
              <a:rPr lang="en-US" sz="2500" b="1" dirty="0" smtClean="0">
                <a:solidFill>
                  <a:srgbClr val="000099"/>
                </a:solidFill>
              </a:rPr>
              <a:t>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C00000"/>
                </a:solidFill>
              </a:rPr>
              <a:t>Initialization of I</a:t>
            </a:r>
            <a:r>
              <a:rPr lang="en-US" sz="25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500" b="1" dirty="0" smtClean="0">
                <a:solidFill>
                  <a:srgbClr val="C00000"/>
                </a:solidFill>
              </a:rPr>
              <a:t>C buffer descriptor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 smtClean="0"/>
              <a:t>Wrap </a:t>
            </a:r>
            <a:r>
              <a:rPr lang="en-US" sz="2400" dirty="0"/>
              <a:t>(W) bit indicates whether this </a:t>
            </a:r>
            <a:r>
              <a:rPr lang="en-US" sz="2400" dirty="0">
                <a:solidFill>
                  <a:srgbClr val="C00000"/>
                </a:solidFill>
              </a:rPr>
              <a:t>buffer descriptor is the final descriptor </a:t>
            </a:r>
            <a:r>
              <a:rPr lang="en-US" sz="2400" dirty="0"/>
              <a:t>in the buffer descriptor </a:t>
            </a:r>
            <a:r>
              <a:rPr lang="en-US" sz="2400" dirty="0" smtClean="0"/>
              <a:t>table.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/>
              <a:t>The Interrupt (I) bit indicates whether the 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 </a:t>
            </a:r>
            <a:r>
              <a:rPr lang="en-US" sz="2400" dirty="0"/>
              <a:t>controller issues an interrupt when this buffer is closed. </a:t>
            </a:r>
            <a:endParaRPr lang="en-US" sz="2400" dirty="0" smtClean="0"/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Last bit (L) indicates whether this buffer contains the last character of the message. </a:t>
            </a:r>
            <a:endParaRPr lang="en-US" sz="2400" dirty="0" smtClean="0"/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/>
              <a:t>The Continuous Mode (CM) bit refers to continuous mode in which, if a single buffer descriptor is used, continuous reception from a slave I</a:t>
            </a:r>
            <a:r>
              <a:rPr lang="en-US" sz="2400" baseline="30000" dirty="0"/>
              <a:t>2</a:t>
            </a:r>
            <a:r>
              <a:rPr lang="en-US" sz="2400" dirty="0"/>
              <a:t>C device is allowed.</a:t>
            </a:r>
            <a:endParaRPr lang="en-US" sz="2500" b="1" dirty="0">
              <a:solidFill>
                <a:srgbClr val="000099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CM bit indicates whether the 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 </a:t>
            </a:r>
            <a:r>
              <a:rPr lang="en-US" sz="2400" dirty="0"/>
              <a:t>controller clears the Empty (E) bit of the reception buffer or Ready (R) bit of the transmission buffer when it is finished with this buffer. </a:t>
            </a:r>
            <a:endParaRPr lang="en-US" sz="2400" dirty="0" smtClean="0"/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 smtClean="0"/>
              <a:t>Transmission </a:t>
            </a:r>
            <a:r>
              <a:rPr lang="en-US" sz="2400" dirty="0"/>
              <a:t>buffer, the Ready (R) bit indicates whether the buffer associated with this descriptor is ready for transmission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/>
              <a:t>Transmit Start Condition (S) bit indicates whether a start condition is transmitted before transmitting the first byte of this buffer</a:t>
            </a:r>
            <a:r>
              <a:rPr lang="en-US" sz="24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On-board Bus Device </a:t>
            </a:r>
            <a:r>
              <a:rPr lang="en-US" sz="4000" b="1" dirty="0" smtClean="0">
                <a:solidFill>
                  <a:srgbClr val="006600"/>
                </a:solidFill>
              </a:rPr>
              <a:t>Drivers - Pseudocode </a:t>
            </a:r>
            <a:r>
              <a:rPr lang="en-US" sz="4000" b="1" dirty="0">
                <a:solidFill>
                  <a:srgbClr val="0066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7" y="474805"/>
            <a:ext cx="11756929" cy="6223945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0099"/>
                </a:solidFill>
              </a:rPr>
              <a:t>I</a:t>
            </a:r>
            <a:r>
              <a:rPr lang="en-US" sz="2500" b="1" baseline="30000" dirty="0" smtClean="0">
                <a:solidFill>
                  <a:srgbClr val="000099"/>
                </a:solidFill>
              </a:rPr>
              <a:t>2</a:t>
            </a:r>
            <a:r>
              <a:rPr lang="en-US" sz="2500" b="1" dirty="0" smtClean="0">
                <a:solidFill>
                  <a:srgbClr val="000099"/>
                </a:solidFill>
              </a:rPr>
              <a:t>C </a:t>
            </a:r>
            <a:r>
              <a:rPr lang="en-US" sz="2500" b="1" dirty="0">
                <a:solidFill>
                  <a:srgbClr val="000099"/>
                </a:solidFill>
              </a:rPr>
              <a:t>Bus </a:t>
            </a:r>
            <a:r>
              <a:rPr lang="en-US" sz="2500" b="1" dirty="0" smtClean="0">
                <a:solidFill>
                  <a:srgbClr val="000099"/>
                </a:solidFill>
              </a:rPr>
              <a:t>Startup </a:t>
            </a:r>
            <a:r>
              <a:rPr lang="en-US" sz="2500" b="1" dirty="0">
                <a:solidFill>
                  <a:srgbClr val="000099"/>
                </a:solidFill>
              </a:rPr>
              <a:t>(Initialization) on the </a:t>
            </a:r>
            <a:r>
              <a:rPr lang="en-US" sz="2500" b="1" dirty="0" smtClean="0">
                <a:solidFill>
                  <a:srgbClr val="000099"/>
                </a:solidFill>
              </a:rPr>
              <a:t>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C00000"/>
                </a:solidFill>
              </a:rPr>
              <a:t>Initialization of I</a:t>
            </a:r>
            <a:r>
              <a:rPr lang="en-US" sz="25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500" b="1" dirty="0" smtClean="0">
                <a:solidFill>
                  <a:srgbClr val="C00000"/>
                </a:solidFill>
              </a:rPr>
              <a:t>C buffer descriptor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/>
              <a:t>The NAK bit indicates that the I2 C aborted the transmission because the last transmitted byte did not receive an acknowledgement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/>
              <a:t>The Underrun Condition (UN) bit </a:t>
            </a:r>
            <a:r>
              <a:rPr lang="en-US" sz="2400" dirty="0" smtClean="0"/>
              <a:t>- the </a:t>
            </a:r>
            <a:r>
              <a:rPr lang="en-US" sz="2400" dirty="0"/>
              <a:t>controller encountered an underrun condition while transmitting </a:t>
            </a:r>
            <a:r>
              <a:rPr lang="en-US" sz="2400" dirty="0" smtClean="0"/>
              <a:t>data to the </a:t>
            </a:r>
            <a:r>
              <a:rPr lang="en-US" sz="2400" dirty="0"/>
              <a:t>associated </a:t>
            </a:r>
            <a:r>
              <a:rPr lang="en-US" sz="2400" dirty="0" smtClean="0"/>
              <a:t>buffer.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/>
              <a:t>The Collision (CL) bit indicates that the 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 </a:t>
            </a:r>
            <a:r>
              <a:rPr lang="en-US" sz="2400" dirty="0"/>
              <a:t>controller aborted transmission because the transmitter lost while arbitrating for the bus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/>
              <a:t>In the case of the reception buffer, the Empty (E) bit indicates if the data buffer associated with this buffer descriptor is </a:t>
            </a:r>
            <a:r>
              <a:rPr lang="en-US" sz="2400" dirty="0" smtClean="0"/>
              <a:t>empty.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/>
              <a:t>Overrun (OV) bit indicates whether an overrun occurred during data reception.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On-board Bus Device </a:t>
            </a:r>
            <a:r>
              <a:rPr lang="en-US" sz="4000" b="1" dirty="0" smtClean="0">
                <a:solidFill>
                  <a:srgbClr val="006600"/>
                </a:solidFill>
              </a:rPr>
              <a:t>Drivers - Pseudocode </a:t>
            </a:r>
            <a:r>
              <a:rPr lang="en-US" sz="4000" b="1" dirty="0">
                <a:solidFill>
                  <a:srgbClr val="0066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8894" y="603294"/>
            <a:ext cx="4719132" cy="1847153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C00000"/>
                </a:solidFill>
              </a:rPr>
              <a:t>I</a:t>
            </a:r>
            <a:r>
              <a:rPr lang="en-US" sz="25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500" b="1" dirty="0" smtClean="0">
                <a:solidFill>
                  <a:srgbClr val="C00000"/>
                </a:solidFill>
              </a:rPr>
              <a:t>C </a:t>
            </a:r>
            <a:r>
              <a:rPr lang="en-US" sz="2500" b="1" dirty="0">
                <a:solidFill>
                  <a:srgbClr val="C00000"/>
                </a:solidFill>
              </a:rPr>
              <a:t>Bus </a:t>
            </a:r>
            <a:r>
              <a:rPr lang="en-US" sz="2500" b="1" dirty="0" smtClean="0">
                <a:solidFill>
                  <a:srgbClr val="C00000"/>
                </a:solidFill>
              </a:rPr>
              <a:t>Startup </a:t>
            </a:r>
            <a:r>
              <a:rPr lang="en-US" sz="2500" b="1" dirty="0">
                <a:solidFill>
                  <a:srgbClr val="C00000"/>
                </a:solidFill>
              </a:rPr>
              <a:t>(Initialization) </a:t>
            </a:r>
            <a:endParaRPr lang="en-US" sz="2500" b="1" dirty="0" smtClean="0">
              <a:solidFill>
                <a:srgbClr val="C00000"/>
              </a:solidFill>
            </a:endParaRP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500" b="1" dirty="0" smtClean="0">
                <a:solidFill>
                  <a:srgbClr val="C00000"/>
                </a:solidFill>
              </a:rPr>
              <a:t>   on </a:t>
            </a:r>
            <a:r>
              <a:rPr lang="en-US" sz="2500" b="1" dirty="0">
                <a:solidFill>
                  <a:srgbClr val="C00000"/>
                </a:solidFill>
              </a:rPr>
              <a:t>the </a:t>
            </a:r>
            <a:r>
              <a:rPr lang="en-US" sz="2500" b="1" dirty="0" smtClean="0">
                <a:solidFill>
                  <a:srgbClr val="C00000"/>
                </a:solidFill>
              </a:rPr>
              <a:t>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C00000"/>
                </a:solidFill>
                <a:hlinkClick r:id="rId2" action="ppaction://hlinksldjump"/>
              </a:rPr>
              <a:t>Initialization of I</a:t>
            </a:r>
            <a:r>
              <a:rPr lang="en-US" sz="2500" b="1" baseline="30000" dirty="0" smtClean="0">
                <a:solidFill>
                  <a:srgbClr val="C00000"/>
                </a:solidFill>
                <a:hlinkClick r:id="rId2" action="ppaction://hlinksldjump"/>
              </a:rPr>
              <a:t>2</a:t>
            </a:r>
            <a:r>
              <a:rPr lang="en-US" sz="2500" b="1" dirty="0" smtClean="0">
                <a:solidFill>
                  <a:srgbClr val="C00000"/>
                </a:solidFill>
                <a:hlinkClick r:id="rId2" action="ppaction://hlinksldjump"/>
              </a:rPr>
              <a:t>C buffer descriptor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3" y="634114"/>
            <a:ext cx="6575460" cy="6039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9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Topics Covered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013" y="841249"/>
            <a:ext cx="10693843" cy="5476424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6600"/>
                </a:solidFill>
              </a:rPr>
              <a:t>Introduction to </a:t>
            </a:r>
            <a:r>
              <a:rPr lang="en-US" sz="2600" dirty="0">
                <a:solidFill>
                  <a:srgbClr val="006600"/>
                </a:solidFill>
              </a:rPr>
              <a:t>On-board Bus Device </a:t>
            </a:r>
            <a:r>
              <a:rPr lang="en-US" sz="2600" dirty="0" smtClean="0">
                <a:solidFill>
                  <a:srgbClr val="006600"/>
                </a:solidFill>
              </a:rPr>
              <a:t>Drivers</a:t>
            </a:r>
          </a:p>
          <a:p>
            <a:r>
              <a:rPr lang="en-US" sz="2600" dirty="0">
                <a:solidFill>
                  <a:srgbClr val="006600"/>
                </a:solidFill>
              </a:rPr>
              <a:t>On-board Bus Device </a:t>
            </a:r>
            <a:r>
              <a:rPr lang="en-US" sz="2600" dirty="0" smtClean="0">
                <a:solidFill>
                  <a:srgbClr val="006600"/>
                </a:solidFill>
              </a:rPr>
              <a:t>Drivers’ Functions</a:t>
            </a:r>
            <a:endParaRPr lang="en-US" sz="2600" dirty="0">
              <a:solidFill>
                <a:srgbClr val="006600"/>
              </a:solidFill>
            </a:endParaRPr>
          </a:p>
          <a:p>
            <a:r>
              <a:rPr lang="en-US" sz="2600" dirty="0">
                <a:solidFill>
                  <a:srgbClr val="006600"/>
                </a:solidFill>
              </a:rPr>
              <a:t>I</a:t>
            </a:r>
            <a:r>
              <a:rPr lang="en-US" sz="2600" baseline="30000" dirty="0">
                <a:solidFill>
                  <a:srgbClr val="006600"/>
                </a:solidFill>
              </a:rPr>
              <a:t>2</a:t>
            </a:r>
            <a:r>
              <a:rPr lang="en-US" sz="2600" dirty="0">
                <a:solidFill>
                  <a:srgbClr val="006600"/>
                </a:solidFill>
              </a:rPr>
              <a:t>C Bus Startup (Initialization) on the </a:t>
            </a:r>
            <a:r>
              <a:rPr lang="en-US" sz="2600" dirty="0" smtClean="0">
                <a:solidFill>
                  <a:srgbClr val="006600"/>
                </a:solidFill>
              </a:rPr>
              <a:t>MPC860 </a:t>
            </a:r>
            <a:r>
              <a:rPr lang="en-US" sz="2600" dirty="0" smtClean="0">
                <a:solidFill>
                  <a:srgbClr val="000099"/>
                </a:solidFill>
              </a:rPr>
              <a:t>- </a:t>
            </a:r>
            <a:r>
              <a:rPr lang="en-US" sz="2400" b="1" dirty="0">
                <a:solidFill>
                  <a:srgbClr val="000099"/>
                </a:solidFill>
              </a:rPr>
              <a:t>Pseudocode Examples</a:t>
            </a:r>
            <a:endParaRPr lang="en-US" sz="2600" dirty="0" smtClean="0">
              <a:solidFill>
                <a:srgbClr val="000099"/>
              </a:solidFill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sz="2600" dirty="0">
                <a:solidFill>
                  <a:srgbClr val="006600"/>
                </a:solidFill>
              </a:rPr>
              <a:t>Initializing the I2C bus on the MPC860</a:t>
            </a:r>
          </a:p>
          <a:p>
            <a:pPr marL="1257300" lvl="2" indent="-342900"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Initializing the I</a:t>
            </a:r>
            <a:r>
              <a:rPr lang="en-US" sz="2200" b="1" baseline="30000" dirty="0">
                <a:solidFill>
                  <a:srgbClr val="C00000"/>
                </a:solidFill>
              </a:rPr>
              <a:t>2</a:t>
            </a:r>
            <a:r>
              <a:rPr lang="en-US" sz="2200" b="1" dirty="0">
                <a:solidFill>
                  <a:srgbClr val="C00000"/>
                </a:solidFill>
              </a:rPr>
              <a:t>C SDL and SCL pins. </a:t>
            </a:r>
          </a:p>
          <a:p>
            <a:pPr marL="1257300" lvl="2" indent="-342900"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Initializing the I</a:t>
            </a:r>
            <a:r>
              <a:rPr lang="en-US" sz="2200" b="1" baseline="30000" dirty="0">
                <a:solidFill>
                  <a:srgbClr val="C00000"/>
                </a:solidFill>
              </a:rPr>
              <a:t>2</a:t>
            </a:r>
            <a:r>
              <a:rPr lang="en-US" sz="2200" b="1" dirty="0">
                <a:solidFill>
                  <a:srgbClr val="C00000"/>
                </a:solidFill>
              </a:rPr>
              <a:t>C registers. </a:t>
            </a:r>
          </a:p>
          <a:p>
            <a:pPr marL="1257300" lvl="2" indent="-342900"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Initializing some of the parameter RAM. </a:t>
            </a:r>
          </a:p>
          <a:p>
            <a:pPr marL="1257300" lvl="2" indent="-342900"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Initializing the buffer descriptors</a:t>
            </a:r>
            <a:r>
              <a:rPr lang="en-US" sz="2200" dirty="0" smtClean="0"/>
              <a:t>.</a:t>
            </a:r>
            <a:endParaRPr lang="en-US" sz="2600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On-board Bus 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7"/>
            <a:ext cx="11812244" cy="631693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/>
              <a:t> </a:t>
            </a:r>
            <a:r>
              <a:rPr lang="en-US" sz="2500" dirty="0" smtClean="0"/>
              <a:t>Each bus </a:t>
            </a:r>
            <a:r>
              <a:rPr lang="en-US" sz="2500" smtClean="0"/>
              <a:t>is associated </a:t>
            </a:r>
            <a:endParaRPr lang="en-US" sz="2500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100" dirty="0" smtClean="0"/>
              <a:t>Protocol is used to define h</a:t>
            </a:r>
            <a:r>
              <a:rPr lang="en-US" dirty="0" smtClean="0"/>
              <a:t>ow </a:t>
            </a:r>
            <a:r>
              <a:rPr lang="en-US" dirty="0"/>
              <a:t>devices gain access to the </a:t>
            </a:r>
            <a:r>
              <a:rPr lang="en-US" dirty="0" smtClean="0"/>
              <a:t>bus.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rules attached devices must follow to communicate over the </a:t>
            </a:r>
            <a:r>
              <a:rPr lang="en-US" dirty="0" smtClean="0"/>
              <a:t>bus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signals associated with the various bus </a:t>
            </a:r>
            <a:r>
              <a:rPr lang="en-US" dirty="0" smtClean="0"/>
              <a:t>lines.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/>
              <a:t>Bus protocol is supported by the bus device </a:t>
            </a:r>
            <a:r>
              <a:rPr lang="en-US" sz="2500" dirty="0" smtClean="0"/>
              <a:t>drivers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Include </a:t>
            </a:r>
            <a:r>
              <a:rPr lang="en-US" dirty="0"/>
              <a:t>all </a:t>
            </a:r>
            <a:r>
              <a:rPr lang="en-US" dirty="0" smtClean="0"/>
              <a:t>or some </a:t>
            </a:r>
            <a:r>
              <a:rPr lang="en-US" dirty="0"/>
              <a:t>combination of all of the 10 </a:t>
            </a:r>
            <a:r>
              <a:rPr lang="en-US" dirty="0" smtClean="0"/>
              <a:t>functions</a:t>
            </a:r>
            <a:r>
              <a:rPr lang="en-US" sz="2300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700" dirty="0" smtClean="0"/>
              <a:t>10 functions are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99"/>
                </a:solidFill>
              </a:rPr>
              <a:t>Bus </a:t>
            </a:r>
            <a:r>
              <a:rPr lang="en-US" b="1" dirty="0">
                <a:solidFill>
                  <a:srgbClr val="000099"/>
                </a:solidFill>
              </a:rPr>
              <a:t>Startup</a:t>
            </a:r>
            <a:r>
              <a:rPr lang="en-US" dirty="0"/>
              <a:t>, initialization of the bus upon power-on or reset</a:t>
            </a:r>
            <a:r>
              <a:rPr lang="en-US" sz="2000" dirty="0" smtClean="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99"/>
                </a:solidFill>
              </a:rPr>
              <a:t>Bus Shutdown</a:t>
            </a:r>
            <a:r>
              <a:rPr lang="en-US" dirty="0" smtClean="0"/>
              <a:t>, </a:t>
            </a:r>
            <a:r>
              <a:rPr lang="en-US" dirty="0"/>
              <a:t>configuring bus into its power-off state</a:t>
            </a:r>
            <a:r>
              <a:rPr lang="en-US" dirty="0" smtClean="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99"/>
                </a:solidFill>
              </a:rPr>
              <a:t>Bus Disable</a:t>
            </a:r>
            <a:r>
              <a:rPr lang="en-US" dirty="0"/>
              <a:t>, allowing other software to disable bus on-the-fly</a:t>
            </a:r>
            <a:r>
              <a:rPr lang="en-US" dirty="0" smtClean="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99"/>
                </a:solidFill>
              </a:rPr>
              <a:t>Bus Enable</a:t>
            </a:r>
            <a:r>
              <a:rPr lang="en-US" dirty="0"/>
              <a:t>, allowing other software to enable bus </a:t>
            </a:r>
            <a:r>
              <a:rPr lang="en-US" dirty="0" smtClean="0"/>
              <a:t>on-the-fly.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99"/>
                </a:solidFill>
              </a:rPr>
              <a:t>Bus Acquire</a:t>
            </a:r>
            <a:r>
              <a:rPr lang="en-US" dirty="0"/>
              <a:t>, allowing other software to gain singular (locking) access to bus</a:t>
            </a:r>
            <a:r>
              <a:rPr lang="en-US" dirty="0" smtClean="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99"/>
                </a:solidFill>
              </a:rPr>
              <a:t>Bus Release</a:t>
            </a:r>
            <a:r>
              <a:rPr lang="en-US" dirty="0"/>
              <a:t>, allowing other software to free (unlock) bus</a:t>
            </a:r>
            <a:r>
              <a:rPr lang="en-US" dirty="0" smtClean="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99"/>
                </a:solidFill>
              </a:rPr>
              <a:t>Bus Read</a:t>
            </a:r>
            <a:r>
              <a:rPr lang="en-US" dirty="0"/>
              <a:t>, allowing other software to read data from bus</a:t>
            </a:r>
            <a:r>
              <a:rPr lang="en-US" dirty="0" smtClean="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99"/>
                </a:solidFill>
              </a:rPr>
              <a:t>Bus Write</a:t>
            </a:r>
            <a:r>
              <a:rPr lang="en-US" dirty="0"/>
              <a:t>, allowing other software to write data to bus. </a:t>
            </a:r>
            <a:endParaRPr lang="en-US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99"/>
                </a:solidFill>
              </a:rPr>
              <a:t>Bus Install</a:t>
            </a:r>
            <a:r>
              <a:rPr lang="en-US" dirty="0"/>
              <a:t>, allowing other software to install new bus device on-the-fly for </a:t>
            </a:r>
            <a:r>
              <a:rPr lang="en-US" dirty="0" smtClean="0"/>
              <a:t>expandable buses.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99"/>
                </a:solidFill>
              </a:rPr>
              <a:t>Bus Uninstall</a:t>
            </a:r>
            <a:r>
              <a:rPr lang="en-US" dirty="0"/>
              <a:t>, allowing other software to remove installed bus device on-the-fly for expandable buses.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On-board Bus Device </a:t>
            </a:r>
            <a:r>
              <a:rPr lang="en-US" sz="4000" b="1" dirty="0" smtClean="0">
                <a:solidFill>
                  <a:srgbClr val="006600"/>
                </a:solidFill>
              </a:rPr>
              <a:t>Drivers - Pseudocode </a:t>
            </a:r>
            <a:r>
              <a:rPr lang="en-US" sz="4000" b="1" dirty="0">
                <a:solidFill>
                  <a:srgbClr val="0066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2048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How </a:t>
            </a:r>
            <a:r>
              <a:rPr lang="en-US" sz="2400" dirty="0"/>
              <a:t>bus management on MPC860 - </a:t>
            </a:r>
            <a:r>
              <a:rPr lang="en-US" sz="2400" dirty="0" smtClean="0"/>
              <a:t>Pseudocode </a:t>
            </a:r>
            <a:r>
              <a:rPr lang="en-US" sz="2400" dirty="0"/>
              <a:t>gives an example of implementing a bus initialization </a:t>
            </a:r>
            <a:r>
              <a:rPr lang="en-US" sz="2400" b="1" dirty="0">
                <a:solidFill>
                  <a:srgbClr val="000099"/>
                </a:solidFill>
              </a:rPr>
              <a:t>(Bus Startup) </a:t>
            </a:r>
            <a:r>
              <a:rPr lang="en-US" sz="2400" dirty="0" smtClean="0"/>
              <a:t>routine.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 smtClean="0"/>
              <a:t>I</a:t>
            </a:r>
            <a:r>
              <a:rPr lang="en-US" sz="2500" b="1" baseline="30000" dirty="0" smtClean="0"/>
              <a:t>2</a:t>
            </a:r>
            <a:r>
              <a:rPr lang="en-US" sz="2500" b="1" dirty="0" smtClean="0"/>
              <a:t>C </a:t>
            </a:r>
            <a:r>
              <a:rPr lang="en-US" sz="2500" b="1" dirty="0"/>
              <a:t>Bus Startup (Initialization) on the </a:t>
            </a:r>
            <a:r>
              <a:rPr lang="en-US" sz="2500" b="1" dirty="0" smtClean="0"/>
              <a:t>MPC860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 </a:t>
            </a:r>
            <a:r>
              <a:rPr lang="en-US" sz="2400" dirty="0"/>
              <a:t>(inter-integrated circuit) protocol is a serial bus with one serial data line (</a:t>
            </a:r>
            <a:r>
              <a:rPr lang="en-US" sz="2400" dirty="0" smtClean="0"/>
              <a:t>SDL) </a:t>
            </a:r>
            <a:r>
              <a:rPr lang="en-US" sz="2400" dirty="0"/>
              <a:t>and one serial clock line (SCL</a:t>
            </a:r>
            <a:r>
              <a:rPr lang="en-US" sz="2400" dirty="0" smtClean="0"/>
              <a:t>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With the 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 protocol, </a:t>
            </a:r>
            <a:r>
              <a:rPr lang="en-US" sz="2400" dirty="0"/>
              <a:t>all devices attached to the bus have a unique address (identifier), and this identifier is part of the data stream transmitted over the SDL line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 components on the master processor that support the 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 </a:t>
            </a:r>
            <a:r>
              <a:rPr lang="en-US" sz="2400" dirty="0"/>
              <a:t>protocol </a:t>
            </a:r>
            <a:r>
              <a:rPr lang="en-US" sz="2400" dirty="0" smtClean="0"/>
              <a:t>are needed to be initialized.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Integrated I</a:t>
            </a:r>
            <a:r>
              <a:rPr lang="en-US" sz="2000" baseline="30000" dirty="0"/>
              <a:t>2</a:t>
            </a:r>
            <a:r>
              <a:rPr lang="en-US" sz="2000" dirty="0" smtClean="0"/>
              <a:t>C controller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 I</a:t>
            </a:r>
            <a:r>
              <a:rPr lang="en-US" sz="2400" baseline="30000" dirty="0"/>
              <a:t>2</a:t>
            </a:r>
            <a:r>
              <a:rPr lang="en-US" sz="2400" dirty="0"/>
              <a:t>C controller </a:t>
            </a:r>
            <a:r>
              <a:rPr lang="en-US" sz="2400" dirty="0" smtClean="0"/>
              <a:t>- </a:t>
            </a:r>
            <a:r>
              <a:rPr lang="en-US" sz="2400" dirty="0"/>
              <a:t>transmitter registers, receiver </a:t>
            </a:r>
            <a:r>
              <a:rPr lang="en-US" sz="2400" dirty="0" smtClean="0"/>
              <a:t>registers</a:t>
            </a:r>
            <a:r>
              <a:rPr lang="en-US" sz="2400" dirty="0"/>
              <a:t>, a baud rate generator, and a control unit. </a:t>
            </a:r>
            <a:endParaRPr lang="en-US" sz="24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baud rate generator generates the clock signals when the </a:t>
            </a:r>
            <a:r>
              <a:rPr lang="en-US" sz="2400" dirty="0" smtClean="0"/>
              <a:t>I</a:t>
            </a:r>
            <a:r>
              <a:rPr lang="en-US" sz="2400" baseline="30000" dirty="0"/>
              <a:t>2</a:t>
            </a:r>
            <a:r>
              <a:rPr lang="en-US" sz="2400" dirty="0" smtClean="0"/>
              <a:t>C </a:t>
            </a:r>
            <a:r>
              <a:rPr lang="en-US" sz="2400" dirty="0"/>
              <a:t>controller acts as the </a:t>
            </a:r>
            <a:r>
              <a:rPr lang="en-US" sz="2400" dirty="0" smtClean="0"/>
              <a:t>I</a:t>
            </a:r>
            <a:r>
              <a:rPr lang="en-US" sz="2400" baseline="30000" dirty="0"/>
              <a:t>2</a:t>
            </a:r>
            <a:r>
              <a:rPr lang="en-US" sz="2400" dirty="0" smtClean="0"/>
              <a:t>C </a:t>
            </a:r>
            <a:r>
              <a:rPr lang="en-US" sz="2400" dirty="0"/>
              <a:t>bus </a:t>
            </a:r>
            <a:r>
              <a:rPr lang="en-US" sz="2400" dirty="0" smtClean="0"/>
              <a:t>master.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On-board Bus Device </a:t>
            </a:r>
            <a:r>
              <a:rPr lang="en-US" sz="4000" b="1" dirty="0" smtClean="0">
                <a:solidFill>
                  <a:srgbClr val="006600"/>
                </a:solidFill>
              </a:rPr>
              <a:t>Drivers - Pseudocode </a:t>
            </a:r>
            <a:r>
              <a:rPr lang="en-US" sz="4000" b="1" dirty="0">
                <a:solidFill>
                  <a:srgbClr val="0066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85079"/>
            <a:ext cx="11734800" cy="3049231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 smtClean="0"/>
              <a:t>I</a:t>
            </a:r>
            <a:r>
              <a:rPr lang="en-US" sz="2500" b="1" baseline="30000" dirty="0" smtClean="0"/>
              <a:t>2</a:t>
            </a:r>
            <a:r>
              <a:rPr lang="en-US" sz="2500" b="1" dirty="0" smtClean="0"/>
              <a:t>C </a:t>
            </a:r>
            <a:r>
              <a:rPr lang="en-US" sz="2500" b="1" dirty="0"/>
              <a:t>Bus Startup (Initialization) on the </a:t>
            </a:r>
            <a:r>
              <a:rPr lang="en-US" sz="2500" b="1" dirty="0" smtClean="0"/>
              <a:t>MPC860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I</a:t>
            </a:r>
            <a:r>
              <a:rPr lang="en-US" sz="2000" dirty="0" smtClean="0"/>
              <a:t>f </a:t>
            </a:r>
            <a:r>
              <a:rPr lang="en-US" sz="2000" dirty="0"/>
              <a:t>I</a:t>
            </a:r>
            <a:r>
              <a:rPr lang="en-US" sz="2000" baseline="30000" dirty="0"/>
              <a:t>2</a:t>
            </a:r>
            <a:r>
              <a:rPr lang="en-US" sz="2000" dirty="0"/>
              <a:t>C controller </a:t>
            </a:r>
            <a:r>
              <a:rPr lang="en-US" sz="2000" dirty="0" smtClean="0"/>
              <a:t>is in </a:t>
            </a:r>
            <a:r>
              <a:rPr lang="en-US" sz="2000" dirty="0"/>
              <a:t>slave mode, the controller uses the clock signal received from the master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In reception mode, data is </a:t>
            </a:r>
            <a:r>
              <a:rPr lang="en-US" sz="2400" dirty="0" smtClean="0"/>
              <a:t>transmitted </a:t>
            </a:r>
            <a:r>
              <a:rPr lang="en-US" sz="2400" dirty="0"/>
              <a:t>from the </a:t>
            </a:r>
            <a:r>
              <a:rPr lang="en-US" sz="2400" dirty="0" smtClean="0"/>
              <a:t>SDL </a:t>
            </a:r>
            <a:r>
              <a:rPr lang="en-US" sz="2400" dirty="0"/>
              <a:t>line into the control unit, through the shift register, which in turn transmits the data to the receive data register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 data that will be transmitted over the 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 </a:t>
            </a:r>
            <a:r>
              <a:rPr lang="en-US" sz="2400" dirty="0"/>
              <a:t>bus from the PPC is initially stored in the transmit data register and transferred out through the shift register to the control unit and over the SDA line.</a:t>
            </a:r>
            <a:endParaRPr lang="en-US" sz="25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96" y="3173323"/>
            <a:ext cx="5153462" cy="3630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14967" y="6404980"/>
            <a:ext cx="2773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on MPC860</a:t>
            </a:r>
          </a:p>
        </p:txBody>
      </p:sp>
      <p:sp>
        <p:nvSpPr>
          <p:cNvPr id="6" name="Rectangle 5"/>
          <p:cNvSpPr/>
          <p:nvPr/>
        </p:nvSpPr>
        <p:spPr>
          <a:xfrm>
            <a:off x="263702" y="3409129"/>
            <a:ext cx="65244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the </a:t>
            </a:r>
            <a:r>
              <a:rPr 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 on the </a:t>
            </a:r>
            <a:r>
              <a:rPr 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MPC860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Initializing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I</a:t>
            </a:r>
            <a:r>
              <a:rPr lang="en-US" sz="24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C SDL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and SCL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pins. </a:t>
            </a:r>
            <a:endParaRPr 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Initializing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I</a:t>
            </a:r>
            <a:r>
              <a:rPr lang="en-US" sz="24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C registers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Initializing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some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of the parameter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RAM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Initializing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the buffer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descriptors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6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On-board Bus Device </a:t>
            </a:r>
            <a:r>
              <a:rPr lang="en-US" sz="4000" b="1" dirty="0" smtClean="0">
                <a:solidFill>
                  <a:srgbClr val="006600"/>
                </a:solidFill>
              </a:rPr>
              <a:t>Drivers - Pseudocode </a:t>
            </a:r>
            <a:r>
              <a:rPr lang="en-US" sz="4000" b="1" dirty="0">
                <a:solidFill>
                  <a:srgbClr val="0066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85079"/>
            <a:ext cx="11734800" cy="4034267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0099"/>
                </a:solidFill>
              </a:rPr>
              <a:t>I</a:t>
            </a:r>
            <a:r>
              <a:rPr lang="en-US" sz="2500" b="1" baseline="30000" dirty="0" smtClean="0">
                <a:solidFill>
                  <a:srgbClr val="000099"/>
                </a:solidFill>
              </a:rPr>
              <a:t>2</a:t>
            </a:r>
            <a:r>
              <a:rPr lang="en-US" sz="2500" b="1" dirty="0" smtClean="0">
                <a:solidFill>
                  <a:srgbClr val="000099"/>
                </a:solidFill>
              </a:rPr>
              <a:t>C </a:t>
            </a:r>
            <a:r>
              <a:rPr lang="en-US" sz="2500" b="1" dirty="0">
                <a:solidFill>
                  <a:srgbClr val="000099"/>
                </a:solidFill>
              </a:rPr>
              <a:t>Bus Startup (Initialization) on the </a:t>
            </a:r>
            <a:r>
              <a:rPr lang="en-US" sz="2500" b="1" dirty="0" smtClean="0">
                <a:solidFill>
                  <a:srgbClr val="000099"/>
                </a:solidFill>
              </a:rPr>
              <a:t>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C00000"/>
                </a:solidFill>
              </a:rPr>
              <a:t>Configuration of MPC860 I</a:t>
            </a:r>
            <a:r>
              <a:rPr lang="en-US" sz="25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500" b="1" dirty="0" smtClean="0">
                <a:solidFill>
                  <a:srgbClr val="C00000"/>
                </a:solidFill>
              </a:rPr>
              <a:t>C SDA </a:t>
            </a:r>
            <a:r>
              <a:rPr lang="en-US" sz="2500" b="1" dirty="0">
                <a:solidFill>
                  <a:srgbClr val="C00000"/>
                </a:solidFill>
              </a:rPr>
              <a:t>and SCL </a:t>
            </a:r>
            <a:r>
              <a:rPr lang="en-US" sz="2500" b="1" dirty="0" smtClean="0">
                <a:solidFill>
                  <a:srgbClr val="C00000"/>
                </a:solidFill>
              </a:rPr>
              <a:t>pins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dirty="0"/>
              <a:t>These pins are configured -</a:t>
            </a:r>
            <a:r>
              <a:rPr lang="en-US" dirty="0" smtClean="0"/>
              <a:t> </a:t>
            </a:r>
            <a:r>
              <a:rPr lang="en-US" dirty="0"/>
              <a:t>the Port B general purpose I/O </a:t>
            </a:r>
            <a:r>
              <a:rPr lang="en-US" dirty="0" smtClean="0"/>
              <a:t>port.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dirty="0"/>
              <a:t>Port B has four read/write (16-bit) control registers: </a:t>
            </a:r>
            <a:endParaRPr lang="en-US" dirty="0" smtClean="0"/>
          </a:p>
          <a:p>
            <a:pPr lvl="2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the </a:t>
            </a:r>
            <a:r>
              <a:rPr lang="en-US" sz="2200" dirty="0"/>
              <a:t>Port B Data Register (PBDAT) </a:t>
            </a:r>
            <a:r>
              <a:rPr lang="en-US" sz="2200" dirty="0" smtClean="0"/>
              <a:t>- contains the </a:t>
            </a:r>
            <a:r>
              <a:rPr lang="en-US" sz="2200" dirty="0"/>
              <a:t>data on the </a:t>
            </a:r>
            <a:r>
              <a:rPr lang="en-US" sz="2200" dirty="0" smtClean="0"/>
              <a:t>pin.</a:t>
            </a:r>
          </a:p>
          <a:p>
            <a:pPr lvl="2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the </a:t>
            </a:r>
            <a:r>
              <a:rPr lang="en-US" sz="2200" dirty="0"/>
              <a:t>Port B Open Drain Register (PBODR) - configures the pin for </a:t>
            </a:r>
            <a:r>
              <a:rPr lang="en-US" sz="2200" dirty="0" smtClean="0"/>
              <a:t>active output.</a:t>
            </a:r>
          </a:p>
          <a:p>
            <a:pPr lvl="2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the </a:t>
            </a:r>
            <a:r>
              <a:rPr lang="en-US" sz="2200" dirty="0"/>
              <a:t>Port B Direction Register (PBDIR) - configures the pin as either an input or output </a:t>
            </a:r>
            <a:r>
              <a:rPr lang="en-US" sz="2200" dirty="0" smtClean="0"/>
              <a:t>pin.</a:t>
            </a:r>
          </a:p>
          <a:p>
            <a:pPr lvl="2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the </a:t>
            </a:r>
            <a:r>
              <a:rPr lang="en-US" sz="2200" dirty="0"/>
              <a:t>Port B Pin Assignment Register (PBPAR) - assigns the pin its </a:t>
            </a:r>
            <a:r>
              <a:rPr lang="en-US" sz="2200" dirty="0" smtClean="0"/>
              <a:t>function (I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C</a:t>
            </a:r>
            <a:r>
              <a:rPr lang="en-US" sz="2200" dirty="0"/>
              <a:t>, general purpose I/O, etc</a:t>
            </a:r>
            <a:r>
              <a:rPr lang="en-US" sz="2200" dirty="0" smtClean="0"/>
              <a:t>.)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C00000"/>
                </a:solidFill>
                <a:hlinkClick r:id="rId2" action="ppaction://hlinksldjump"/>
              </a:rPr>
              <a:t>Initializing </a:t>
            </a:r>
            <a:r>
              <a:rPr lang="en-US" sz="2500" b="1" dirty="0">
                <a:solidFill>
                  <a:srgbClr val="C00000"/>
                </a:solidFill>
                <a:hlinkClick r:id="rId2" action="ppaction://hlinksldjump"/>
              </a:rPr>
              <a:t>the SDA and SCL pins </a:t>
            </a:r>
            <a:r>
              <a:rPr lang="en-US" sz="2500" b="1" dirty="0" smtClean="0">
                <a:solidFill>
                  <a:srgbClr val="C00000"/>
                </a:solidFill>
              </a:rPr>
              <a:t>- MPC860  - Pseudocode </a:t>
            </a:r>
            <a:r>
              <a:rPr lang="en-US" sz="2500" b="1" dirty="0">
                <a:solidFill>
                  <a:srgbClr val="C00000"/>
                </a:solidFill>
              </a:rPr>
              <a:t>below</a:t>
            </a:r>
            <a:r>
              <a:rPr lang="en-US" sz="2500" b="1" dirty="0" smtClean="0">
                <a:solidFill>
                  <a:srgbClr val="C00000"/>
                </a:solidFill>
              </a:rPr>
              <a:t>.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https://www.embedded.com/wp-content/uploads/media-1180278-f8-30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872" y="562404"/>
            <a:ext cx="3190568" cy="974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mbedded.com/wp-content/uploads/media-1180279-f8-30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890" y="4014521"/>
            <a:ext cx="1485900" cy="1009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843768" y="1604271"/>
            <a:ext cx="325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SDA and SCL pins on MPC860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27764" y="5138537"/>
            <a:ext cx="2472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MPC860 Port B Pins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08" y="4638374"/>
            <a:ext cx="9430782" cy="1800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7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On-board Bus Device </a:t>
            </a:r>
            <a:r>
              <a:rPr lang="en-US" sz="4000" b="1" dirty="0" smtClean="0">
                <a:solidFill>
                  <a:srgbClr val="006600"/>
                </a:solidFill>
              </a:rPr>
              <a:t>Drivers - Pseudocode </a:t>
            </a:r>
            <a:r>
              <a:rPr lang="en-US" sz="4000" b="1" dirty="0">
                <a:solidFill>
                  <a:srgbClr val="0066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85079"/>
            <a:ext cx="11734800" cy="4034267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C00000"/>
                </a:solidFill>
              </a:rPr>
              <a:t>I</a:t>
            </a:r>
            <a:r>
              <a:rPr lang="en-US" sz="25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500" b="1" dirty="0" smtClean="0">
                <a:solidFill>
                  <a:srgbClr val="C00000"/>
                </a:solidFill>
              </a:rPr>
              <a:t>C </a:t>
            </a:r>
            <a:r>
              <a:rPr lang="en-US" sz="2500" b="1" dirty="0">
                <a:solidFill>
                  <a:srgbClr val="C00000"/>
                </a:solidFill>
              </a:rPr>
              <a:t>Bus Startup (Initialization) on the </a:t>
            </a:r>
            <a:r>
              <a:rPr lang="en-US" sz="2500" b="1" dirty="0" smtClean="0">
                <a:solidFill>
                  <a:srgbClr val="C00000"/>
                </a:solidFill>
              </a:rPr>
              <a:t>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>
                <a:solidFill>
                  <a:srgbClr val="C00000"/>
                </a:solidFill>
                <a:hlinkClick r:id="rId2" action="ppaction://hlinksldjump"/>
              </a:rPr>
              <a:t>Initialization </a:t>
            </a:r>
            <a:r>
              <a:rPr lang="en-US" sz="2500" b="1" dirty="0" smtClean="0">
                <a:solidFill>
                  <a:srgbClr val="C00000"/>
                </a:solidFill>
                <a:hlinkClick r:id="rId2" action="ppaction://hlinksldjump"/>
              </a:rPr>
              <a:t>of I</a:t>
            </a:r>
            <a:r>
              <a:rPr lang="en-US" sz="2500" b="1" baseline="30000" dirty="0" smtClean="0">
                <a:solidFill>
                  <a:srgbClr val="C00000"/>
                </a:solidFill>
                <a:hlinkClick r:id="rId2" action="ppaction://hlinksldjump"/>
              </a:rPr>
              <a:t>2</a:t>
            </a:r>
            <a:r>
              <a:rPr lang="en-US" sz="2500" b="1" dirty="0" smtClean="0">
                <a:solidFill>
                  <a:srgbClr val="C00000"/>
                </a:solidFill>
                <a:hlinkClick r:id="rId2" action="ppaction://hlinksldjump"/>
              </a:rPr>
              <a:t>C registers</a:t>
            </a:r>
            <a:endParaRPr lang="en-US" sz="2500" b="1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initialization include the </a:t>
            </a:r>
            <a:endParaRPr lang="en-US" dirty="0" smtClean="0"/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</a:t>
            </a:r>
            <a:r>
              <a:rPr lang="en-US" dirty="0"/>
              <a:t>Mode Register (I</a:t>
            </a:r>
            <a:r>
              <a:rPr lang="en-US" baseline="30000" dirty="0"/>
              <a:t>2</a:t>
            </a:r>
            <a:r>
              <a:rPr lang="en-US" dirty="0"/>
              <a:t>MOD), </a:t>
            </a:r>
            <a:endParaRPr lang="en-US" dirty="0" smtClean="0"/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Address </a:t>
            </a:r>
            <a:r>
              <a:rPr lang="en-US" dirty="0"/>
              <a:t>Register (I</a:t>
            </a:r>
            <a:r>
              <a:rPr lang="en-US" baseline="30000" dirty="0"/>
              <a:t>2</a:t>
            </a:r>
            <a:r>
              <a:rPr lang="en-US" dirty="0"/>
              <a:t>ADD), </a:t>
            </a:r>
            <a:endParaRPr lang="en-US" dirty="0" smtClean="0"/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Baud Rate Generator Register (I</a:t>
            </a:r>
            <a:r>
              <a:rPr lang="en-US" baseline="30000" dirty="0"/>
              <a:t>2</a:t>
            </a:r>
            <a:r>
              <a:rPr lang="en-US" dirty="0"/>
              <a:t>BRG), </a:t>
            </a:r>
            <a:endParaRPr lang="en-US" dirty="0" smtClean="0"/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dirty="0" smtClean="0"/>
              <a:t>the I</a:t>
            </a:r>
            <a:r>
              <a:rPr lang="en-US" baseline="30000" dirty="0" smtClean="0"/>
              <a:t>2</a:t>
            </a:r>
            <a:r>
              <a:rPr lang="en-US" dirty="0" smtClean="0"/>
              <a:t>C </a:t>
            </a:r>
            <a:r>
              <a:rPr lang="en-US" dirty="0"/>
              <a:t>Event </a:t>
            </a:r>
            <a:r>
              <a:rPr lang="en-US" dirty="0" smtClean="0"/>
              <a:t>Register (I</a:t>
            </a:r>
            <a:r>
              <a:rPr lang="en-US" baseline="30000" dirty="0" smtClean="0"/>
              <a:t>2</a:t>
            </a:r>
            <a:r>
              <a:rPr lang="en-US" dirty="0" smtClean="0"/>
              <a:t>CER</a:t>
            </a:r>
            <a:r>
              <a:rPr lang="en-US" dirty="0"/>
              <a:t>), and 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dirty="0" smtClean="0"/>
              <a:t>the I</a:t>
            </a:r>
            <a:r>
              <a:rPr lang="en-US" baseline="30000" dirty="0" smtClean="0"/>
              <a:t>2</a:t>
            </a:r>
            <a:r>
              <a:rPr lang="en-US" dirty="0" smtClean="0"/>
              <a:t>C </a:t>
            </a:r>
            <a:r>
              <a:rPr lang="en-US" dirty="0"/>
              <a:t>Mask Register (I</a:t>
            </a:r>
            <a:r>
              <a:rPr lang="en-US" baseline="30000" dirty="0"/>
              <a:t>2</a:t>
            </a:r>
            <a:r>
              <a:rPr lang="en-US" dirty="0"/>
              <a:t>CMR)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69" y="1063323"/>
            <a:ext cx="6038850" cy="847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92679" y="1939519"/>
            <a:ext cx="995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74" y="2360131"/>
            <a:ext cx="4419600" cy="103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57965" y="3426390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06" y="3860409"/>
            <a:ext cx="5200650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592330" y="4641621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BRG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720" y="5085281"/>
            <a:ext cx="5715000" cy="83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69337" y="5966987"/>
            <a:ext cx="912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14" y="4323281"/>
            <a:ext cx="5200650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466087" y="5211860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CMR</a:t>
            </a:r>
          </a:p>
        </p:txBody>
      </p:sp>
    </p:spTree>
    <p:extLst>
      <p:ext uri="{BB962C8B-B14F-4D97-AF65-F5344CB8AC3E}">
        <p14:creationId xmlns:p14="http://schemas.microsoft.com/office/powerpoint/2010/main" val="9633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On-board Bus Device </a:t>
            </a:r>
            <a:r>
              <a:rPr lang="en-US" sz="4000" b="1" dirty="0" smtClean="0">
                <a:solidFill>
                  <a:srgbClr val="006600"/>
                </a:solidFill>
              </a:rPr>
              <a:t>Drivers - Pseudocode </a:t>
            </a:r>
            <a:r>
              <a:rPr lang="en-US" sz="4000" b="1" dirty="0">
                <a:solidFill>
                  <a:srgbClr val="0066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85080"/>
            <a:ext cx="11734800" cy="994400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0099"/>
                </a:solidFill>
              </a:rPr>
              <a:t>I</a:t>
            </a:r>
            <a:r>
              <a:rPr lang="en-US" sz="2500" b="1" baseline="30000" dirty="0" smtClean="0">
                <a:solidFill>
                  <a:srgbClr val="000099"/>
                </a:solidFill>
              </a:rPr>
              <a:t>2</a:t>
            </a:r>
            <a:r>
              <a:rPr lang="en-US" sz="2500" b="1" dirty="0" smtClean="0">
                <a:solidFill>
                  <a:srgbClr val="000099"/>
                </a:solidFill>
              </a:rPr>
              <a:t>C </a:t>
            </a:r>
            <a:r>
              <a:rPr lang="en-US" sz="2500" b="1" dirty="0">
                <a:solidFill>
                  <a:srgbClr val="000099"/>
                </a:solidFill>
              </a:rPr>
              <a:t>Bus Startup (Initialization) on the </a:t>
            </a:r>
            <a:r>
              <a:rPr lang="en-US" sz="2500" b="1" dirty="0" smtClean="0">
                <a:solidFill>
                  <a:srgbClr val="000099"/>
                </a:solidFill>
              </a:rPr>
              <a:t>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C00000"/>
                </a:solidFill>
              </a:rPr>
              <a:t>Initialization of I</a:t>
            </a:r>
            <a:r>
              <a:rPr lang="en-US" sz="25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500" b="1" dirty="0" smtClean="0">
                <a:solidFill>
                  <a:srgbClr val="C00000"/>
                </a:solidFill>
              </a:rPr>
              <a:t>C registers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1" y="1444624"/>
            <a:ext cx="11089126" cy="4853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5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On-board Bus Device </a:t>
            </a:r>
            <a:r>
              <a:rPr lang="en-US" sz="4000" b="1" dirty="0" smtClean="0">
                <a:solidFill>
                  <a:srgbClr val="006600"/>
                </a:solidFill>
              </a:rPr>
              <a:t>Drivers - Pseudocode </a:t>
            </a:r>
            <a:r>
              <a:rPr lang="en-US" sz="4000" b="1" dirty="0">
                <a:solidFill>
                  <a:srgbClr val="0066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43983"/>
            <a:ext cx="11734800" cy="6162301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0099"/>
                </a:solidFill>
              </a:rPr>
              <a:t>I</a:t>
            </a:r>
            <a:r>
              <a:rPr lang="en-US" sz="2300" b="1" baseline="30000" dirty="0" smtClean="0">
                <a:solidFill>
                  <a:srgbClr val="000099"/>
                </a:solidFill>
              </a:rPr>
              <a:t>2</a:t>
            </a:r>
            <a:r>
              <a:rPr lang="en-US" sz="2300" b="1" dirty="0" smtClean="0">
                <a:solidFill>
                  <a:srgbClr val="000099"/>
                </a:solidFill>
              </a:rPr>
              <a:t>C </a:t>
            </a:r>
            <a:r>
              <a:rPr lang="en-US" sz="2300" b="1" dirty="0">
                <a:solidFill>
                  <a:srgbClr val="000099"/>
                </a:solidFill>
              </a:rPr>
              <a:t>Bus Startup (Initialization) on the </a:t>
            </a:r>
            <a:r>
              <a:rPr lang="en-US" sz="2300" b="1" dirty="0" smtClean="0">
                <a:solidFill>
                  <a:srgbClr val="000099"/>
                </a:solidFill>
              </a:rPr>
              <a:t>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C00000"/>
                </a:solidFill>
              </a:rPr>
              <a:t>Initialization </a:t>
            </a:r>
            <a:r>
              <a:rPr lang="en-US" sz="2300" b="1" dirty="0">
                <a:solidFill>
                  <a:srgbClr val="C00000"/>
                </a:solidFill>
              </a:rPr>
              <a:t>of some of the parameter </a:t>
            </a:r>
            <a:r>
              <a:rPr lang="en-US" sz="2300" b="1" dirty="0" smtClean="0">
                <a:solidFill>
                  <a:srgbClr val="C00000"/>
                </a:solidFill>
              </a:rPr>
              <a:t>RAM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300" dirty="0"/>
              <a:t>Five of the 15 field </a:t>
            </a:r>
            <a:r>
              <a:rPr lang="en-US" sz="2300" dirty="0" smtClean="0"/>
              <a:t>I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C </a:t>
            </a:r>
            <a:r>
              <a:rPr lang="en-US" sz="2300" dirty="0"/>
              <a:t>parameter RAM need to be configured in the initialization of </a:t>
            </a:r>
            <a:r>
              <a:rPr lang="en-US" sz="2300" dirty="0" smtClean="0"/>
              <a:t>I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C bus on </a:t>
            </a:r>
            <a:r>
              <a:rPr lang="en-US" sz="2300" dirty="0"/>
              <a:t>the </a:t>
            </a:r>
            <a:r>
              <a:rPr lang="en-US" sz="2300" dirty="0" smtClean="0"/>
              <a:t>MPC860.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Receive </a:t>
            </a:r>
            <a:r>
              <a:rPr lang="en-US" sz="2200" dirty="0"/>
              <a:t>function code register (RFCR</a:t>
            </a:r>
            <a:r>
              <a:rPr lang="en-US" sz="2200" dirty="0" smtClean="0"/>
              <a:t>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Transmit function code </a:t>
            </a:r>
            <a:r>
              <a:rPr lang="en-US" sz="2200" dirty="0"/>
              <a:t>register (TFCR</a:t>
            </a:r>
            <a:r>
              <a:rPr lang="en-US" sz="2200" dirty="0" smtClean="0"/>
              <a:t>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Maximum </a:t>
            </a:r>
            <a:r>
              <a:rPr lang="en-US" sz="2200" dirty="0"/>
              <a:t>receive buffer length register (MRBLR</a:t>
            </a:r>
            <a:r>
              <a:rPr lang="en-US" sz="2200" dirty="0" smtClean="0"/>
              <a:t>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Base value of the receive buffer descriptor array (</a:t>
            </a:r>
            <a:r>
              <a:rPr lang="en-US" sz="2200" dirty="0" err="1" smtClean="0"/>
              <a:t>Rbase</a:t>
            </a:r>
            <a:r>
              <a:rPr lang="en-US" sz="2200" dirty="0" smtClean="0"/>
              <a:t>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Base </a:t>
            </a:r>
            <a:r>
              <a:rPr lang="en-US" sz="2200" dirty="0"/>
              <a:t>value of the transmit </a:t>
            </a:r>
            <a:r>
              <a:rPr lang="en-US" sz="2200" dirty="0" smtClean="0"/>
              <a:t>buffer descriptor </a:t>
            </a:r>
            <a:r>
              <a:rPr lang="en-US" sz="2200" dirty="0"/>
              <a:t>array (</a:t>
            </a:r>
            <a:r>
              <a:rPr lang="en-US" sz="2200" dirty="0" err="1"/>
              <a:t>Tbase</a:t>
            </a:r>
            <a:r>
              <a:rPr lang="en-US" sz="2200" dirty="0" smtClean="0"/>
              <a:t>)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300" dirty="0" smtClean="0"/>
              <a:t>RFCR, TFCR - </a:t>
            </a:r>
            <a:r>
              <a:rPr lang="en-US" sz="2300" dirty="0"/>
              <a:t>Rx/</a:t>
            </a:r>
            <a:r>
              <a:rPr lang="en-US" sz="2300" dirty="0" err="1"/>
              <a:t>Tx</a:t>
            </a:r>
            <a:r>
              <a:rPr lang="en-US" sz="2300" dirty="0"/>
              <a:t> function code. Contains the value to appear on </a:t>
            </a:r>
            <a:r>
              <a:rPr lang="en-US" sz="2300" dirty="0" smtClean="0"/>
              <a:t>AT </a:t>
            </a:r>
            <a:r>
              <a:rPr lang="en-US" sz="2300" dirty="0"/>
              <a:t>when the associated SDMA channel accesses memory. Also controls the byte-ordering convention for transfers</a:t>
            </a:r>
            <a:r>
              <a:rPr lang="en-US" sz="2300" dirty="0" smtClean="0"/>
              <a:t>.</a:t>
            </a:r>
          </a:p>
          <a:p>
            <a:pPr marL="228600" lvl="1" algn="just">
              <a:lnSpc>
                <a:spcPct val="114000"/>
              </a:lnSpc>
              <a:spcBef>
                <a:spcPts val="0"/>
              </a:spcBef>
            </a:pPr>
            <a:r>
              <a:rPr lang="en-US" sz="2300" dirty="0" smtClean="0"/>
              <a:t>MRBLR defines </a:t>
            </a:r>
            <a:r>
              <a:rPr lang="en-US" sz="2300" dirty="0"/>
              <a:t>the max. </a:t>
            </a:r>
            <a:r>
              <a:rPr lang="en-US" sz="2300" dirty="0" smtClean="0"/>
              <a:t>no. </a:t>
            </a:r>
            <a:r>
              <a:rPr lang="en-US" sz="2300" dirty="0"/>
              <a:t>of bytes the I</a:t>
            </a:r>
            <a:r>
              <a:rPr lang="en-US" sz="2300" baseline="30000" dirty="0"/>
              <a:t>2</a:t>
            </a:r>
            <a:r>
              <a:rPr lang="en-US" sz="2300" dirty="0"/>
              <a:t>C receiver writes to a receive buffer before moving to the next buffer. Receive buffers should not be smaller than MRBLR</a:t>
            </a:r>
            <a:r>
              <a:rPr lang="en-US" sz="2300" dirty="0" smtClean="0"/>
              <a:t>.</a:t>
            </a:r>
          </a:p>
          <a:p>
            <a:pPr marL="228600" lvl="1" algn="just">
              <a:lnSpc>
                <a:spcPct val="114000"/>
              </a:lnSpc>
              <a:spcBef>
                <a:spcPts val="0"/>
              </a:spcBef>
            </a:pPr>
            <a:r>
              <a:rPr lang="en-US" sz="2300" dirty="0"/>
              <a:t>The receiver writes fewer bytes to the buffer than the MRBLR value if an error or </a:t>
            </a:r>
            <a:r>
              <a:rPr lang="en-US" sz="2300" dirty="0" smtClean="0"/>
              <a:t>EOF </a:t>
            </a:r>
            <a:r>
              <a:rPr lang="en-US" sz="2300" dirty="0"/>
              <a:t>occurs</a:t>
            </a:r>
            <a:r>
              <a:rPr lang="en-US" sz="2300" dirty="0" smtClean="0"/>
              <a:t>.</a:t>
            </a:r>
          </a:p>
          <a:p>
            <a:pPr marL="228600" lvl="1" algn="just">
              <a:lnSpc>
                <a:spcPct val="114000"/>
              </a:lnSpc>
              <a:spcBef>
                <a:spcPts val="0"/>
              </a:spcBef>
            </a:pPr>
            <a:r>
              <a:rPr lang="en-US" sz="2300" dirty="0" smtClean="0"/>
              <a:t>Transmitter buffer - not be affected by MRBLR. Vary in size. </a:t>
            </a:r>
            <a:r>
              <a:rPr lang="en-US" sz="2000" dirty="0" err="1"/>
              <a:t>TxBD</a:t>
            </a:r>
            <a:r>
              <a:rPr lang="en-US" sz="2000" dirty="0"/>
              <a:t>[Data Length</a:t>
            </a:r>
            <a:r>
              <a:rPr lang="en-US" sz="2000" dirty="0" smtClean="0"/>
              <a:t>] </a:t>
            </a:r>
            <a:r>
              <a:rPr lang="en-US" sz="2000" dirty="0"/>
              <a:t>- </a:t>
            </a:r>
            <a:r>
              <a:rPr lang="en-US" sz="2000" dirty="0" smtClean="0"/>
              <a:t>Number of  bytes to be sent.</a:t>
            </a:r>
            <a:endParaRPr lang="en-US" sz="2300" dirty="0"/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endParaRPr lang="en-US" sz="27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On-board Bus Device </a:t>
            </a:r>
            <a:r>
              <a:rPr lang="en-US" sz="4000" b="1" dirty="0" smtClean="0">
                <a:solidFill>
                  <a:srgbClr val="006600"/>
                </a:solidFill>
              </a:rPr>
              <a:t>Drivers - Pseudocode </a:t>
            </a:r>
            <a:r>
              <a:rPr lang="en-US" sz="4000" b="1" dirty="0">
                <a:solidFill>
                  <a:srgbClr val="0066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43983"/>
            <a:ext cx="11734800" cy="6162301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0099"/>
                </a:solidFill>
              </a:rPr>
              <a:t>I</a:t>
            </a:r>
            <a:r>
              <a:rPr lang="en-US" sz="2300" b="1" baseline="30000" dirty="0" smtClean="0">
                <a:solidFill>
                  <a:srgbClr val="000099"/>
                </a:solidFill>
              </a:rPr>
              <a:t>2</a:t>
            </a:r>
            <a:r>
              <a:rPr lang="en-US" sz="2300" b="1" dirty="0" smtClean="0">
                <a:solidFill>
                  <a:srgbClr val="000099"/>
                </a:solidFill>
              </a:rPr>
              <a:t>C </a:t>
            </a:r>
            <a:r>
              <a:rPr lang="en-US" sz="2300" b="1" dirty="0">
                <a:solidFill>
                  <a:srgbClr val="000099"/>
                </a:solidFill>
              </a:rPr>
              <a:t>Bus Startup (Initialization) on the </a:t>
            </a:r>
            <a:r>
              <a:rPr lang="en-US" sz="2300" b="1" dirty="0" smtClean="0">
                <a:solidFill>
                  <a:srgbClr val="000099"/>
                </a:solidFill>
              </a:rPr>
              <a:t>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C00000"/>
                </a:solidFill>
              </a:rPr>
              <a:t>Initialization </a:t>
            </a:r>
            <a:r>
              <a:rPr lang="en-US" sz="2300" b="1" dirty="0">
                <a:solidFill>
                  <a:srgbClr val="C00000"/>
                </a:solidFill>
              </a:rPr>
              <a:t>of some of the parameter </a:t>
            </a:r>
            <a:r>
              <a:rPr lang="en-US" sz="2300" b="1" dirty="0" smtClean="0">
                <a:solidFill>
                  <a:srgbClr val="C00000"/>
                </a:solidFill>
              </a:rPr>
              <a:t>RAM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300" dirty="0"/>
              <a:t>Five of the 15 field </a:t>
            </a:r>
            <a:r>
              <a:rPr lang="en-US" sz="2300" dirty="0" smtClean="0"/>
              <a:t>I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C </a:t>
            </a:r>
            <a:r>
              <a:rPr lang="en-US" sz="2300" dirty="0"/>
              <a:t>parameter RAM need to be configured in the initialization of </a:t>
            </a:r>
            <a:r>
              <a:rPr lang="en-US" sz="2300" dirty="0" smtClean="0"/>
              <a:t>I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C bus on </a:t>
            </a:r>
            <a:r>
              <a:rPr lang="en-US" sz="2300" dirty="0"/>
              <a:t>the </a:t>
            </a:r>
            <a:r>
              <a:rPr lang="en-US" sz="2300" dirty="0" smtClean="0"/>
              <a:t>MPC860.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Receive </a:t>
            </a:r>
            <a:r>
              <a:rPr lang="en-US" sz="2200" dirty="0"/>
              <a:t>function code register (RFCR</a:t>
            </a:r>
            <a:r>
              <a:rPr lang="en-US" sz="2200" dirty="0" smtClean="0"/>
              <a:t>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Transmit function code </a:t>
            </a:r>
            <a:r>
              <a:rPr lang="en-US" sz="2200" dirty="0"/>
              <a:t>register (TFCR</a:t>
            </a:r>
            <a:r>
              <a:rPr lang="en-US" sz="2200" dirty="0" smtClean="0"/>
              <a:t>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Maximum </a:t>
            </a:r>
            <a:r>
              <a:rPr lang="en-US" sz="2200" dirty="0"/>
              <a:t>receive buffer length register (MRBLR</a:t>
            </a:r>
            <a:r>
              <a:rPr lang="en-US" sz="2200" dirty="0" smtClean="0"/>
              <a:t>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Base value of the receive buffer descriptor array (</a:t>
            </a:r>
            <a:r>
              <a:rPr lang="en-US" sz="2200" dirty="0" err="1" smtClean="0"/>
              <a:t>Rbase</a:t>
            </a:r>
            <a:r>
              <a:rPr lang="en-US" sz="2200" dirty="0" smtClean="0"/>
              <a:t>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Base </a:t>
            </a:r>
            <a:r>
              <a:rPr lang="en-US" sz="2200" dirty="0"/>
              <a:t>value of the transmit </a:t>
            </a:r>
            <a:r>
              <a:rPr lang="en-US" sz="2200" dirty="0" smtClean="0"/>
              <a:t>buffer descriptor </a:t>
            </a:r>
            <a:r>
              <a:rPr lang="en-US" sz="2200" dirty="0"/>
              <a:t>array (</a:t>
            </a:r>
            <a:r>
              <a:rPr lang="en-US" sz="2200" dirty="0" err="1"/>
              <a:t>Tbase</a:t>
            </a:r>
            <a:r>
              <a:rPr lang="en-US" sz="2200" dirty="0" smtClean="0"/>
              <a:t>)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 err="1" smtClean="0"/>
              <a:t>Rbase</a:t>
            </a:r>
            <a:r>
              <a:rPr lang="en-US" sz="2400" dirty="0" smtClean="0"/>
              <a:t> and </a:t>
            </a:r>
            <a:r>
              <a:rPr lang="en-US" sz="2400" dirty="0" err="1" smtClean="0"/>
              <a:t>Tbase</a:t>
            </a:r>
            <a:r>
              <a:rPr lang="en-US" sz="2400" dirty="0"/>
              <a:t> - Rx/</a:t>
            </a:r>
            <a:r>
              <a:rPr lang="en-US" sz="2400" dirty="0" err="1"/>
              <a:t>TxBD</a:t>
            </a:r>
            <a:r>
              <a:rPr lang="en-US" sz="2400" dirty="0"/>
              <a:t> table base address</a:t>
            </a:r>
            <a:r>
              <a:rPr lang="en-US" sz="2400" dirty="0" smtClean="0"/>
              <a:t>. It should </a:t>
            </a:r>
            <a:r>
              <a:rPr lang="en-US" sz="2400" dirty="0"/>
              <a:t>be divisible by </a:t>
            </a:r>
            <a:r>
              <a:rPr lang="en-US" sz="2400" dirty="0" smtClean="0"/>
              <a:t>eight.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/>
              <a:t>Indicate where the BD tables begin in the dual port </a:t>
            </a:r>
            <a:r>
              <a:rPr lang="en-US" sz="2400" dirty="0" smtClean="0"/>
              <a:t>RAM.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/>
              <a:t>Setting Rx/</a:t>
            </a:r>
            <a:r>
              <a:rPr lang="en-US" sz="2400" dirty="0" err="1"/>
              <a:t>TxBD</a:t>
            </a:r>
            <a:r>
              <a:rPr lang="en-US" sz="2400" dirty="0"/>
              <a:t>[W] in the last BD in each BD table determines how many BDs are allocated for the </a:t>
            </a:r>
            <a:r>
              <a:rPr lang="en-US" sz="2400" dirty="0" err="1"/>
              <a:t>Tx</a:t>
            </a:r>
            <a:r>
              <a:rPr lang="en-US" sz="2400" dirty="0"/>
              <a:t> and Rx sections of the 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dirty="0" smtClean="0"/>
              <a:t>Initialize </a:t>
            </a:r>
            <a:r>
              <a:rPr lang="en-US" sz="2400" dirty="0"/>
              <a:t>RBASE/TBASE before enabling the 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</a:t>
            </a:r>
            <a:r>
              <a:rPr lang="en-US" sz="2400" dirty="0"/>
              <a:t>. Furthermore, do not configure BD tables of the 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 </a:t>
            </a:r>
            <a:r>
              <a:rPr lang="en-US" sz="2400" dirty="0"/>
              <a:t>to overlap any other active controller’s parameter RAM.</a:t>
            </a:r>
            <a:endParaRPr lang="en-US" sz="27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1629</Words>
  <Application>Microsoft Office PowerPoint</Application>
  <PresentationFormat>Custom</PresentationFormat>
  <Paragraphs>153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Embedded Software: On-board Bus Device Drivers</vt:lpstr>
      <vt:lpstr>On-board Bus Device Drivers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Topics Covered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  Board I/O</dc:title>
  <dc:creator>Malini</dc:creator>
  <cp:lastModifiedBy>SBSR</cp:lastModifiedBy>
  <cp:revision>314</cp:revision>
  <dcterms:created xsi:type="dcterms:W3CDTF">2022-03-08T07:07:04Z</dcterms:created>
  <dcterms:modified xsi:type="dcterms:W3CDTF">2022-03-31T01:30:33Z</dcterms:modified>
</cp:coreProperties>
</file>