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326" r:id="rId18"/>
    <p:sldId id="272" r:id="rId19"/>
    <p:sldId id="273" r:id="rId20"/>
    <p:sldId id="325" r:id="rId21"/>
    <p:sldId id="346" r:id="rId22"/>
    <p:sldId id="347" r:id="rId23"/>
    <p:sldId id="348" r:id="rId24"/>
    <p:sldId id="349" r:id="rId25"/>
    <p:sldId id="350" r:id="rId26"/>
    <p:sldId id="351" r:id="rId27"/>
    <p:sldId id="352" r:id="rId28"/>
    <p:sldId id="353" r:id="rId29"/>
    <p:sldId id="354" r:id="rId30"/>
    <p:sldId id="355" r:id="rId31"/>
    <p:sldId id="356" r:id="rId32"/>
    <p:sldId id="357" r:id="rId33"/>
    <p:sldId id="358" r:id="rId34"/>
    <p:sldId id="359" r:id="rId35"/>
    <p:sldId id="360" r:id="rId36"/>
    <p:sldId id="361" r:id="rId37"/>
    <p:sldId id="362" r:id="rId38"/>
    <p:sldId id="363" r:id="rId39"/>
    <p:sldId id="364" r:id="rId40"/>
    <p:sldId id="365" r:id="rId41"/>
    <p:sldId id="366" r:id="rId42"/>
    <p:sldId id="367" r:id="rId43"/>
    <p:sldId id="368" r:id="rId44"/>
    <p:sldId id="369" r:id="rId45"/>
    <p:sldId id="370" r:id="rId46"/>
    <p:sldId id="371" r:id="rId47"/>
    <p:sldId id="372" r:id="rId48"/>
    <p:sldId id="373" r:id="rId49"/>
    <p:sldId id="374" r:id="rId50"/>
    <p:sldId id="274" r:id="rId51"/>
    <p:sldId id="275" r:id="rId52"/>
    <p:sldId id="276" r:id="rId53"/>
    <p:sldId id="277" r:id="rId54"/>
    <p:sldId id="279" r:id="rId55"/>
    <p:sldId id="327" r:id="rId56"/>
    <p:sldId id="328" r:id="rId57"/>
    <p:sldId id="329" r:id="rId58"/>
    <p:sldId id="330" r:id="rId59"/>
    <p:sldId id="331" r:id="rId60"/>
    <p:sldId id="332" r:id="rId61"/>
    <p:sldId id="334" r:id="rId62"/>
    <p:sldId id="333" r:id="rId63"/>
    <p:sldId id="335" r:id="rId64"/>
    <p:sldId id="336" r:id="rId65"/>
    <p:sldId id="337" r:id="rId66"/>
    <p:sldId id="338" r:id="rId67"/>
    <p:sldId id="341" r:id="rId68"/>
    <p:sldId id="342" r:id="rId69"/>
    <p:sldId id="339" r:id="rId70"/>
    <p:sldId id="343" r:id="rId71"/>
    <p:sldId id="340" r:id="rId72"/>
    <p:sldId id="344" r:id="rId73"/>
    <p:sldId id="345" r:id="rId74"/>
    <p:sldId id="280" r:id="rId75"/>
    <p:sldId id="324" r:id="rId76"/>
    <p:sldId id="306" r:id="rId77"/>
    <p:sldId id="307" r:id="rId78"/>
    <p:sldId id="310" r:id="rId79"/>
    <p:sldId id="308" r:id="rId80"/>
    <p:sldId id="311" r:id="rId81"/>
    <p:sldId id="309" r:id="rId82"/>
    <p:sldId id="312" r:id="rId83"/>
    <p:sldId id="313" r:id="rId84"/>
    <p:sldId id="314" r:id="rId85"/>
    <p:sldId id="315" r:id="rId86"/>
    <p:sldId id="316" r:id="rId87"/>
    <p:sldId id="317" r:id="rId88"/>
    <p:sldId id="318" r:id="rId89"/>
    <p:sldId id="319" r:id="rId90"/>
    <p:sldId id="320" r:id="rId91"/>
    <p:sldId id="321" r:id="rId92"/>
    <p:sldId id="322" r:id="rId93"/>
    <p:sldId id="323" r:id="rId94"/>
    <p:sldId id="302" r:id="rId95"/>
    <p:sldId id="303" r:id="rId96"/>
    <p:sldId id="304" r:id="rId97"/>
    <p:sldId id="305" r:id="rId98"/>
    <p:sldId id="300" r:id="rId99"/>
    <p:sldId id="301" r:id="rId100"/>
    <p:sldId id="298" r:id="rId101"/>
    <p:sldId id="299" r:id="rId102"/>
    <p:sldId id="293" r:id="rId103"/>
    <p:sldId id="294" r:id="rId104"/>
    <p:sldId id="295" r:id="rId105"/>
    <p:sldId id="296" r:id="rId106"/>
    <p:sldId id="297" r:id="rId107"/>
    <p:sldId id="287" r:id="rId108"/>
    <p:sldId id="289" r:id="rId109"/>
    <p:sldId id="290" r:id="rId110"/>
    <p:sldId id="291" r:id="rId111"/>
    <p:sldId id="292" r:id="rId112"/>
    <p:sldId id="288" r:id="rId113"/>
    <p:sldId id="284" r:id="rId114"/>
    <p:sldId id="285" r:id="rId115"/>
    <p:sldId id="286" r:id="rId116"/>
    <p:sldId id="281" r:id="rId117"/>
    <p:sldId id="282" r:id="rId118"/>
    <p:sldId id="283" r:id="rId119"/>
    <p:sldId id="375" r:id="rId1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DCA32E44-13AE-47F5-8175-1046C4DA21B2}"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14C7F-6961-4AA6-9F7B-DF4F4AF98FF2}" type="slidenum">
              <a:rPr lang="en-US" smtClean="0"/>
              <a:t>‹#›</a:t>
            </a:fld>
            <a:endParaRPr lang="en-US"/>
          </a:p>
        </p:txBody>
      </p:sp>
    </p:spTree>
    <p:extLst>
      <p:ext uri="{BB962C8B-B14F-4D97-AF65-F5344CB8AC3E}">
        <p14:creationId xmlns:p14="http://schemas.microsoft.com/office/powerpoint/2010/main" val="429110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A32E44-13AE-47F5-8175-1046C4DA21B2}"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14C7F-6961-4AA6-9F7B-DF4F4AF98FF2}" type="slidenum">
              <a:rPr lang="en-US" smtClean="0"/>
              <a:t>‹#›</a:t>
            </a:fld>
            <a:endParaRPr lang="en-US"/>
          </a:p>
        </p:txBody>
      </p:sp>
    </p:spTree>
    <p:extLst>
      <p:ext uri="{BB962C8B-B14F-4D97-AF65-F5344CB8AC3E}">
        <p14:creationId xmlns:p14="http://schemas.microsoft.com/office/powerpoint/2010/main" val="2764687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A32E44-13AE-47F5-8175-1046C4DA21B2}"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14C7F-6961-4AA6-9F7B-DF4F4AF98FF2}" type="slidenum">
              <a:rPr lang="en-US" smtClean="0"/>
              <a:t>‹#›</a:t>
            </a:fld>
            <a:endParaRPr lang="en-US"/>
          </a:p>
        </p:txBody>
      </p:sp>
    </p:spTree>
    <p:extLst>
      <p:ext uri="{BB962C8B-B14F-4D97-AF65-F5344CB8AC3E}">
        <p14:creationId xmlns:p14="http://schemas.microsoft.com/office/powerpoint/2010/main" val="3330804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1219" y="232914"/>
            <a:ext cx="10515600" cy="370847"/>
          </a:xfrm>
        </p:spPr>
        <p:txBody>
          <a:bodyPr/>
          <a:lstStyle>
            <a:lvl1pPr>
              <a:defRPr>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22694" y="931653"/>
            <a:ext cx="10758578" cy="5262113"/>
          </a:xfrm>
        </p:spPr>
        <p:txBody>
          <a:bodyPr>
            <a:normAutofit/>
          </a:bodyPr>
          <a:lstStyle>
            <a:lvl1pPr>
              <a:defRPr sz="24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400">
                <a:latin typeface="Times New Roman" panose="02020603050405020304" pitchFamily="18" charset="0"/>
                <a:cs typeface="Times New Roman" panose="02020603050405020304" pitchFamily="18" charset="0"/>
              </a:defRPr>
            </a:lvl4pPr>
            <a:lvl5pPr>
              <a:defRPr sz="2400">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CA32E44-13AE-47F5-8175-1046C4DA21B2}"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14C7F-6961-4AA6-9F7B-DF4F4AF98FF2}" type="slidenum">
              <a:rPr lang="en-US" smtClean="0"/>
              <a:t>‹#›</a:t>
            </a:fld>
            <a:endParaRPr lang="en-US"/>
          </a:p>
        </p:txBody>
      </p:sp>
    </p:spTree>
    <p:extLst>
      <p:ext uri="{BB962C8B-B14F-4D97-AF65-F5344CB8AC3E}">
        <p14:creationId xmlns:p14="http://schemas.microsoft.com/office/powerpoint/2010/main" val="2535914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A32E44-13AE-47F5-8175-1046C4DA21B2}"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14C7F-6961-4AA6-9F7B-DF4F4AF98FF2}" type="slidenum">
              <a:rPr lang="en-US" smtClean="0"/>
              <a:t>‹#›</a:t>
            </a:fld>
            <a:endParaRPr lang="en-US"/>
          </a:p>
        </p:txBody>
      </p:sp>
    </p:spTree>
    <p:extLst>
      <p:ext uri="{BB962C8B-B14F-4D97-AF65-F5344CB8AC3E}">
        <p14:creationId xmlns:p14="http://schemas.microsoft.com/office/powerpoint/2010/main" val="2574676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A32E44-13AE-47F5-8175-1046C4DA21B2}"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14C7F-6961-4AA6-9F7B-DF4F4AF98FF2}" type="slidenum">
              <a:rPr lang="en-US" smtClean="0"/>
              <a:t>‹#›</a:t>
            </a:fld>
            <a:endParaRPr lang="en-US"/>
          </a:p>
        </p:txBody>
      </p:sp>
    </p:spTree>
    <p:extLst>
      <p:ext uri="{BB962C8B-B14F-4D97-AF65-F5344CB8AC3E}">
        <p14:creationId xmlns:p14="http://schemas.microsoft.com/office/powerpoint/2010/main" val="2082652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A32E44-13AE-47F5-8175-1046C4DA21B2}" type="datetimeFigureOut">
              <a:rPr lang="en-US" smtClean="0"/>
              <a:t>4/3/2022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A14C7F-6961-4AA6-9F7B-DF4F4AF98FF2}" type="slidenum">
              <a:rPr lang="en-US" smtClean="0"/>
              <a:t>‹#›</a:t>
            </a:fld>
            <a:endParaRPr lang="en-US"/>
          </a:p>
        </p:txBody>
      </p:sp>
    </p:spTree>
    <p:extLst>
      <p:ext uri="{BB962C8B-B14F-4D97-AF65-F5344CB8AC3E}">
        <p14:creationId xmlns:p14="http://schemas.microsoft.com/office/powerpoint/2010/main" val="14877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A32E44-13AE-47F5-8175-1046C4DA21B2}" type="datetimeFigureOut">
              <a:rPr lang="en-US" smtClean="0"/>
              <a:t>4/3/2022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A14C7F-6961-4AA6-9F7B-DF4F4AF98FF2}" type="slidenum">
              <a:rPr lang="en-US" smtClean="0"/>
              <a:t>‹#›</a:t>
            </a:fld>
            <a:endParaRPr lang="en-US"/>
          </a:p>
        </p:txBody>
      </p:sp>
    </p:spTree>
    <p:extLst>
      <p:ext uri="{BB962C8B-B14F-4D97-AF65-F5344CB8AC3E}">
        <p14:creationId xmlns:p14="http://schemas.microsoft.com/office/powerpoint/2010/main" val="854270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A32E44-13AE-47F5-8175-1046C4DA21B2}" type="datetimeFigureOut">
              <a:rPr lang="en-US" smtClean="0"/>
              <a:t>4/3/2022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A14C7F-6961-4AA6-9F7B-DF4F4AF98FF2}" type="slidenum">
              <a:rPr lang="en-US" smtClean="0"/>
              <a:t>‹#›</a:t>
            </a:fld>
            <a:endParaRPr lang="en-US"/>
          </a:p>
        </p:txBody>
      </p:sp>
    </p:spTree>
    <p:extLst>
      <p:ext uri="{BB962C8B-B14F-4D97-AF65-F5344CB8AC3E}">
        <p14:creationId xmlns:p14="http://schemas.microsoft.com/office/powerpoint/2010/main" val="360489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A32E44-13AE-47F5-8175-1046C4DA21B2}"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14C7F-6961-4AA6-9F7B-DF4F4AF98FF2}" type="slidenum">
              <a:rPr lang="en-US" smtClean="0"/>
              <a:t>‹#›</a:t>
            </a:fld>
            <a:endParaRPr lang="en-US"/>
          </a:p>
        </p:txBody>
      </p:sp>
    </p:spTree>
    <p:extLst>
      <p:ext uri="{BB962C8B-B14F-4D97-AF65-F5344CB8AC3E}">
        <p14:creationId xmlns:p14="http://schemas.microsoft.com/office/powerpoint/2010/main" val="1578305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A32E44-13AE-47F5-8175-1046C4DA21B2}"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14C7F-6961-4AA6-9F7B-DF4F4AF98FF2}" type="slidenum">
              <a:rPr lang="en-US" smtClean="0"/>
              <a:t>‹#›</a:t>
            </a:fld>
            <a:endParaRPr lang="en-US"/>
          </a:p>
        </p:txBody>
      </p:sp>
    </p:spTree>
    <p:extLst>
      <p:ext uri="{BB962C8B-B14F-4D97-AF65-F5344CB8AC3E}">
        <p14:creationId xmlns:p14="http://schemas.microsoft.com/office/powerpoint/2010/main" val="675691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A32E44-13AE-47F5-8175-1046C4DA21B2}" type="datetimeFigureOut">
              <a:rPr lang="en-US" smtClean="0"/>
              <a:t>4/3/2022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A14C7F-6961-4AA6-9F7B-DF4F4AF98FF2}" type="slidenum">
              <a:rPr lang="en-US" smtClean="0"/>
              <a:t>‹#›</a:t>
            </a:fld>
            <a:endParaRPr lang="en-US"/>
          </a:p>
        </p:txBody>
      </p:sp>
    </p:spTree>
    <p:extLst>
      <p:ext uri="{BB962C8B-B14F-4D97-AF65-F5344CB8AC3E}">
        <p14:creationId xmlns:p14="http://schemas.microsoft.com/office/powerpoint/2010/main" val="3471522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Embedded Software: Device Drivers </a:t>
            </a:r>
          </a:p>
        </p:txBody>
      </p:sp>
      <p:sp>
        <p:nvSpPr>
          <p:cNvPr id="3" name="Subtitle 2"/>
          <p:cNvSpPr>
            <a:spLocks noGrp="1"/>
          </p:cNvSpPr>
          <p:nvPr>
            <p:ph type="subTitle" idx="1"/>
          </p:nvPr>
        </p:nvSpPr>
        <p:spPr/>
        <p:txBody>
          <a:bodyPr/>
          <a:lstStyle/>
          <a:p>
            <a:r>
              <a:rPr lang="en-US" dirty="0"/>
              <a:t>Embedded Operating Systems</a:t>
            </a:r>
          </a:p>
        </p:txBody>
      </p:sp>
    </p:spTree>
    <p:extLst>
      <p:ext uri="{BB962C8B-B14F-4D97-AF65-F5344CB8AC3E}">
        <p14:creationId xmlns:p14="http://schemas.microsoft.com/office/powerpoint/2010/main" val="34498216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4" y="707366"/>
            <a:ext cx="10758578" cy="5891842"/>
          </a:xfrm>
        </p:spPr>
        <p:txBody>
          <a:bodyPr/>
          <a:lstStyle/>
          <a:p>
            <a:r>
              <a:rPr lang="en-US" b="1" dirty="0"/>
              <a:t>The microkernel OS</a:t>
            </a:r>
            <a:r>
              <a:rPr lang="en-US" dirty="0"/>
              <a:t> is typically a more scalable (modular) and </a:t>
            </a:r>
            <a:r>
              <a:rPr lang="en-US" dirty="0" err="1"/>
              <a:t>debuggable</a:t>
            </a:r>
            <a:r>
              <a:rPr lang="en-US" dirty="0"/>
              <a:t> design, </a:t>
            </a:r>
            <a:r>
              <a:rPr lang="en-US" dirty="0" smtClean="0"/>
              <a:t>since additional </a:t>
            </a:r>
            <a:r>
              <a:rPr lang="en-US" dirty="0"/>
              <a:t>components can be dynamically added </a:t>
            </a:r>
            <a:r>
              <a:rPr lang="en-US" dirty="0" smtClean="0"/>
              <a:t>in</a:t>
            </a:r>
          </a:p>
          <a:p>
            <a:r>
              <a:rPr lang="en-US" dirty="0" smtClean="0"/>
              <a:t>It </a:t>
            </a:r>
            <a:r>
              <a:rPr lang="en-US" dirty="0"/>
              <a:t>is also more secure since much of </a:t>
            </a:r>
            <a:r>
              <a:rPr lang="en-US" dirty="0" smtClean="0"/>
              <a:t>the functionality </a:t>
            </a:r>
            <a:r>
              <a:rPr lang="en-US" dirty="0"/>
              <a:t>is now independent of the OS, and there is a separate memory space for </a:t>
            </a:r>
            <a:r>
              <a:rPr lang="en-US" dirty="0" smtClean="0"/>
              <a:t>client and </a:t>
            </a:r>
            <a:r>
              <a:rPr lang="en-US" dirty="0"/>
              <a:t>server </a:t>
            </a:r>
            <a:r>
              <a:rPr lang="en-US" dirty="0" smtClean="0"/>
              <a:t>functionality</a:t>
            </a:r>
          </a:p>
          <a:p>
            <a:r>
              <a:rPr lang="en-US" dirty="0" smtClean="0"/>
              <a:t>It </a:t>
            </a:r>
            <a:r>
              <a:rPr lang="en-US" dirty="0"/>
              <a:t>is also easier to port to new </a:t>
            </a:r>
            <a:r>
              <a:rPr lang="en-US" dirty="0" smtClean="0"/>
              <a:t>architectures</a:t>
            </a:r>
          </a:p>
          <a:p>
            <a:r>
              <a:rPr lang="en-US" dirty="0" smtClean="0"/>
              <a:t>However</a:t>
            </a:r>
            <a:r>
              <a:rPr lang="en-US" dirty="0"/>
              <a:t>, this </a:t>
            </a:r>
            <a:r>
              <a:rPr lang="en-US" dirty="0" smtClean="0"/>
              <a:t>model may </a:t>
            </a:r>
            <a:r>
              <a:rPr lang="en-US" dirty="0"/>
              <a:t>be slower than other OS architectures, such as the </a:t>
            </a:r>
            <a:r>
              <a:rPr lang="en-US" dirty="0" smtClean="0"/>
              <a:t>monolithic</a:t>
            </a:r>
            <a:r>
              <a:rPr lang="en-US" dirty="0"/>
              <a:t>, because of the </a:t>
            </a:r>
            <a:r>
              <a:rPr lang="en-US" dirty="0" smtClean="0"/>
              <a:t>communication paradigm </a:t>
            </a:r>
            <a:r>
              <a:rPr lang="en-US" dirty="0"/>
              <a:t>between the microkernel components and other “kernel-like” </a:t>
            </a:r>
            <a:r>
              <a:rPr lang="en-US" dirty="0" smtClean="0"/>
              <a:t>components</a:t>
            </a:r>
          </a:p>
          <a:p>
            <a:pPr marL="0" indent="0">
              <a:buNone/>
            </a:pPr>
            <a:endParaRPr lang="en-US" dirty="0"/>
          </a:p>
        </p:txBody>
      </p:sp>
      <p:pic>
        <p:nvPicPr>
          <p:cNvPr id="4" name="Picture 3"/>
          <p:cNvPicPr>
            <a:picLocks noChangeAspect="1"/>
          </p:cNvPicPr>
          <p:nvPr/>
        </p:nvPicPr>
        <p:blipFill>
          <a:blip r:embed="rId2"/>
          <a:stretch>
            <a:fillRect/>
          </a:stretch>
        </p:blipFill>
        <p:spPr>
          <a:xfrm>
            <a:off x="3717985" y="4149602"/>
            <a:ext cx="3579961" cy="2372056"/>
          </a:xfrm>
          <a:prstGeom prst="rect">
            <a:avLst/>
          </a:prstGeom>
        </p:spPr>
      </p:pic>
    </p:spTree>
    <p:extLst>
      <p:ext uri="{BB962C8B-B14F-4D97-AF65-F5344CB8AC3E}">
        <p14:creationId xmlns:p14="http://schemas.microsoft.com/office/powerpoint/2010/main" val="364153188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13" y="155276"/>
            <a:ext cx="10515600" cy="370847"/>
          </a:xfrm>
        </p:spPr>
        <p:txBody>
          <a:bodyPr>
            <a:normAutofit fontScale="90000"/>
          </a:bodyPr>
          <a:lstStyle/>
          <a:p>
            <a:r>
              <a:rPr lang="en-US" dirty="0"/>
              <a:t>Kernel Memory Space</a:t>
            </a:r>
          </a:p>
        </p:txBody>
      </p:sp>
      <p:sp>
        <p:nvSpPr>
          <p:cNvPr id="3" name="Content Placeholder 2"/>
          <p:cNvSpPr>
            <a:spLocks noGrp="1"/>
          </p:cNvSpPr>
          <p:nvPr>
            <p:ph idx="1"/>
          </p:nvPr>
        </p:nvSpPr>
        <p:spPr>
          <a:xfrm>
            <a:off x="422694" y="724619"/>
            <a:ext cx="11291978" cy="5814204"/>
          </a:xfrm>
        </p:spPr>
        <p:txBody>
          <a:bodyPr>
            <a:normAutofit lnSpcReduction="10000"/>
          </a:bodyPr>
          <a:lstStyle/>
          <a:p>
            <a:r>
              <a:rPr lang="en-US" dirty="0"/>
              <a:t>The kernel’s memory space is the portion of memory in which the kernel code is located, some of which is accessed via system calls by higher-level software processes, and is where the CPU executes this code </a:t>
            </a:r>
            <a:r>
              <a:rPr lang="en-US" dirty="0" smtClean="0"/>
              <a:t>from</a:t>
            </a:r>
          </a:p>
          <a:p>
            <a:r>
              <a:rPr lang="en-US" dirty="0" smtClean="0"/>
              <a:t>Code </a:t>
            </a:r>
            <a:r>
              <a:rPr lang="en-US" dirty="0"/>
              <a:t>located in the kernel memory space includes required IPC mechanisms, such as those for message passing </a:t>
            </a:r>
            <a:r>
              <a:rPr lang="en-US" dirty="0" smtClean="0"/>
              <a:t>queues</a:t>
            </a:r>
          </a:p>
          <a:p>
            <a:r>
              <a:rPr lang="en-US" dirty="0" smtClean="0"/>
              <a:t>Another </a:t>
            </a:r>
            <a:r>
              <a:rPr lang="en-US" dirty="0"/>
              <a:t>example is when tasks are creating some type of fork/exec or spawn system </a:t>
            </a:r>
            <a:r>
              <a:rPr lang="en-US" dirty="0" smtClean="0"/>
              <a:t>calls</a:t>
            </a:r>
          </a:p>
          <a:p>
            <a:r>
              <a:rPr lang="en-US" dirty="0" smtClean="0"/>
              <a:t>After </a:t>
            </a:r>
            <a:r>
              <a:rPr lang="en-US" dirty="0"/>
              <a:t>the task creation system call, the OS gains control and creates the Task Control Block (TCB), also referred to as a Process Control Block (PCB) in some OSes, within the kernel’s memory space that contains OS control information and CPU context information for that particular </a:t>
            </a:r>
            <a:r>
              <a:rPr lang="en-US" dirty="0" smtClean="0"/>
              <a:t>task</a:t>
            </a:r>
          </a:p>
          <a:p>
            <a:r>
              <a:rPr lang="en-US" dirty="0" smtClean="0"/>
              <a:t>Ultimately</a:t>
            </a:r>
            <a:r>
              <a:rPr lang="en-US" dirty="0"/>
              <a:t>, what is managed in the kernel memory space, as opposed to in the user space, is determined by the hardware, as well as the actual algorithms implemented within the OS </a:t>
            </a:r>
            <a:r>
              <a:rPr lang="en-US" dirty="0" smtClean="0"/>
              <a:t>kernel</a:t>
            </a:r>
          </a:p>
          <a:p>
            <a:r>
              <a:rPr lang="en-US" dirty="0" smtClean="0"/>
              <a:t>As </a:t>
            </a:r>
            <a:r>
              <a:rPr lang="en-US" dirty="0"/>
              <a:t>previously mentioned, software running in user mode can only access anything running in kernel mode via system calls. System calls are the higher-level (user mode) interfaces to the kernel’s subroutines (running in kernel mode)</a:t>
            </a:r>
          </a:p>
          <a:p>
            <a:endParaRPr lang="en-US" dirty="0"/>
          </a:p>
        </p:txBody>
      </p:sp>
    </p:spTree>
    <p:extLst>
      <p:ext uri="{BB962C8B-B14F-4D97-AF65-F5344CB8AC3E}">
        <p14:creationId xmlns:p14="http://schemas.microsoft.com/office/powerpoint/2010/main" val="14119377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66" y="138023"/>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4" y="638355"/>
            <a:ext cx="10758578" cy="5883215"/>
          </a:xfrm>
        </p:spPr>
        <p:txBody>
          <a:bodyPr/>
          <a:lstStyle/>
          <a:p>
            <a:r>
              <a:rPr lang="en-US" dirty="0" smtClean="0"/>
              <a:t>Parameters </a:t>
            </a:r>
            <a:r>
              <a:rPr lang="en-US" dirty="0"/>
              <a:t>associated with system calls that need to be passed between the OS and the system </a:t>
            </a:r>
            <a:r>
              <a:rPr lang="en-US" dirty="0" err="1"/>
              <a:t>callee</a:t>
            </a:r>
            <a:r>
              <a:rPr lang="en-US" dirty="0"/>
              <a:t> running in user mode are then passed via registers, a stack, or in the main memory </a:t>
            </a:r>
            <a:r>
              <a:rPr lang="en-US" dirty="0" smtClean="0"/>
              <a:t>heap</a:t>
            </a:r>
          </a:p>
          <a:p>
            <a:r>
              <a:rPr lang="en-US" dirty="0" smtClean="0"/>
              <a:t>The </a:t>
            </a:r>
            <a:r>
              <a:rPr lang="en-US" dirty="0"/>
              <a:t>types of system calls typically fall under the types of functions being supported by the OS, so they include file systems management (i.e., opening/modifying files), process management (i.e., starting/stopping processes), I/O communications, and so </a:t>
            </a:r>
            <a:r>
              <a:rPr lang="en-US" dirty="0" smtClean="0"/>
              <a:t>on</a:t>
            </a:r>
          </a:p>
          <a:p>
            <a:r>
              <a:rPr lang="en-US" dirty="0" smtClean="0"/>
              <a:t>In </a:t>
            </a:r>
            <a:r>
              <a:rPr lang="en-US" dirty="0"/>
              <a:t>short, where an OS running in kernel mode views what is running in user mode as processes, software running in user mode views and defines an OS by its system calls. </a:t>
            </a:r>
          </a:p>
        </p:txBody>
      </p:sp>
    </p:spTree>
    <p:extLst>
      <p:ext uri="{BB962C8B-B14F-4D97-AF65-F5344CB8AC3E}">
        <p14:creationId xmlns:p14="http://schemas.microsoft.com/office/powerpoint/2010/main" val="427717151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13" y="86265"/>
            <a:ext cx="10515600" cy="370847"/>
          </a:xfrm>
        </p:spPr>
        <p:txBody>
          <a:bodyPr>
            <a:normAutofit fontScale="90000"/>
          </a:bodyPr>
          <a:lstStyle/>
          <a:p>
            <a:r>
              <a:rPr lang="en-US" dirty="0"/>
              <a:t>I/O and File System Management</a:t>
            </a:r>
          </a:p>
        </p:txBody>
      </p:sp>
      <p:sp>
        <p:nvSpPr>
          <p:cNvPr id="3" name="Content Placeholder 2"/>
          <p:cNvSpPr>
            <a:spLocks noGrp="1"/>
          </p:cNvSpPr>
          <p:nvPr>
            <p:ph idx="1"/>
          </p:nvPr>
        </p:nvSpPr>
        <p:spPr>
          <a:xfrm>
            <a:off x="422694" y="534838"/>
            <a:ext cx="10758578" cy="6323161"/>
          </a:xfrm>
        </p:spPr>
        <p:txBody>
          <a:bodyPr>
            <a:normAutofit lnSpcReduction="10000"/>
          </a:bodyPr>
          <a:lstStyle/>
          <a:p>
            <a:r>
              <a:rPr lang="en-US" dirty="0"/>
              <a:t>Some embedded OSes provide memory management support for a temporary or permanent file system storage scheme on various memory devices, such as Flash, RAM, or hard </a:t>
            </a:r>
            <a:r>
              <a:rPr lang="en-US" dirty="0" smtClean="0"/>
              <a:t>disk</a:t>
            </a:r>
          </a:p>
          <a:p>
            <a:r>
              <a:rPr lang="en-US" dirty="0" smtClean="0"/>
              <a:t>File </a:t>
            </a:r>
            <a:r>
              <a:rPr lang="en-US" dirty="0"/>
              <a:t>systems are essentially a collection of files along with their management </a:t>
            </a:r>
            <a:r>
              <a:rPr lang="en-US" dirty="0" smtClean="0"/>
              <a:t>protocols</a:t>
            </a:r>
          </a:p>
          <a:p>
            <a:r>
              <a:rPr lang="en-US" dirty="0" smtClean="0"/>
              <a:t>File </a:t>
            </a:r>
            <a:r>
              <a:rPr lang="en-US" dirty="0"/>
              <a:t>system algorithms are middleware and/or application software that is mounted (installed) at some mount point (location) in the storage </a:t>
            </a:r>
            <a:r>
              <a:rPr lang="en-US" dirty="0" smtClean="0"/>
              <a:t>device</a:t>
            </a:r>
            <a:endParaRPr lang="en-US" dirty="0"/>
          </a:p>
          <a:p>
            <a:r>
              <a:rPr lang="en-US" dirty="0"/>
              <a:t>In relation to file systems, a kernel typically provides file system management mechanisms for, at the very least</a:t>
            </a:r>
            <a:r>
              <a:rPr lang="en-US" dirty="0" smtClean="0"/>
              <a:t>:</a:t>
            </a:r>
          </a:p>
          <a:p>
            <a:r>
              <a:rPr lang="en-US" dirty="0" smtClean="0"/>
              <a:t>Mapping </a:t>
            </a:r>
            <a:r>
              <a:rPr lang="en-US" dirty="0"/>
              <a:t>files onto secondary storage, Flash, or RAM (for </a:t>
            </a:r>
            <a:r>
              <a:rPr lang="en-US" dirty="0" smtClean="0"/>
              <a:t>instance)</a:t>
            </a:r>
            <a:endParaRPr lang="en-US" dirty="0"/>
          </a:p>
          <a:p>
            <a:r>
              <a:rPr lang="en-US" dirty="0" smtClean="0"/>
              <a:t>Supporting </a:t>
            </a:r>
            <a:r>
              <a:rPr lang="en-US" dirty="0"/>
              <a:t>the primitives for manipulating files and </a:t>
            </a:r>
            <a:r>
              <a:rPr lang="en-US" dirty="0" smtClean="0"/>
              <a:t>directories</a:t>
            </a:r>
          </a:p>
          <a:p>
            <a:r>
              <a:rPr lang="en-US" dirty="0" smtClean="0"/>
              <a:t>File </a:t>
            </a:r>
            <a:r>
              <a:rPr lang="en-US" dirty="0"/>
              <a:t>Definitions and Attributes: Naming Protocol, Types (i.e., executable, object, source, multimedia, etc.), Sizes, Access Protection (Read, Write, Execute, Append, Delete, etc.), Ownership, and so </a:t>
            </a:r>
            <a:r>
              <a:rPr lang="en-US" dirty="0" smtClean="0"/>
              <a:t>on</a:t>
            </a:r>
            <a:endParaRPr lang="en-US" dirty="0"/>
          </a:p>
          <a:p>
            <a:r>
              <a:rPr lang="en-US" b="1" dirty="0" smtClean="0"/>
              <a:t>File </a:t>
            </a:r>
            <a:r>
              <a:rPr lang="en-US" b="1" dirty="0"/>
              <a:t>Operations:</a:t>
            </a:r>
            <a:r>
              <a:rPr lang="en-US" dirty="0"/>
              <a:t> Create, Delete, Read, Write, Open, Close, and so </a:t>
            </a:r>
            <a:r>
              <a:rPr lang="en-US" dirty="0" smtClean="0"/>
              <a:t>on</a:t>
            </a:r>
          </a:p>
          <a:p>
            <a:r>
              <a:rPr lang="en-US" dirty="0" smtClean="0"/>
              <a:t>File </a:t>
            </a:r>
            <a:r>
              <a:rPr lang="en-US" dirty="0"/>
              <a:t>Access Methods: Sequential, Direct, and so </a:t>
            </a:r>
            <a:r>
              <a:rPr lang="en-US" dirty="0" smtClean="0"/>
              <a:t>on</a:t>
            </a:r>
          </a:p>
          <a:p>
            <a:r>
              <a:rPr lang="en-US" dirty="0" smtClean="0"/>
              <a:t>Directory </a:t>
            </a:r>
            <a:r>
              <a:rPr lang="en-US" dirty="0"/>
              <a:t>Access, Creation and </a:t>
            </a:r>
            <a:r>
              <a:rPr lang="en-US" dirty="0" smtClean="0"/>
              <a:t>Deletion</a:t>
            </a:r>
            <a:endParaRPr lang="en-US" dirty="0"/>
          </a:p>
        </p:txBody>
      </p:sp>
    </p:spTree>
    <p:extLst>
      <p:ext uri="{BB962C8B-B14F-4D97-AF65-F5344CB8AC3E}">
        <p14:creationId xmlns:p14="http://schemas.microsoft.com/office/powerpoint/2010/main" val="253249488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93" y="112144"/>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4" y="776289"/>
            <a:ext cx="10758578" cy="6202481"/>
          </a:xfrm>
        </p:spPr>
        <p:txBody>
          <a:bodyPr>
            <a:normAutofit/>
          </a:bodyPr>
          <a:lstStyle/>
          <a:p>
            <a:r>
              <a:rPr lang="en-US" dirty="0"/>
              <a:t>OSes vary in terms of the primitives used for manipulating files (i.e., naming, data structures, file types, attributes, operations, etc.), what memory devices files can be mapped to, and what file systems are </a:t>
            </a:r>
            <a:r>
              <a:rPr lang="en-US" dirty="0" smtClean="0"/>
              <a:t>supported</a:t>
            </a:r>
          </a:p>
          <a:p>
            <a:r>
              <a:rPr lang="en-US" dirty="0" smtClean="0"/>
              <a:t>Most </a:t>
            </a:r>
            <a:r>
              <a:rPr lang="en-US" dirty="0"/>
              <a:t>OSes use their standard I/O interface between the file system and the memory device </a:t>
            </a:r>
            <a:r>
              <a:rPr lang="en-US" dirty="0" smtClean="0"/>
              <a:t>drivers</a:t>
            </a:r>
          </a:p>
          <a:p>
            <a:r>
              <a:rPr lang="en-US" dirty="0" smtClean="0"/>
              <a:t>This </a:t>
            </a:r>
            <a:r>
              <a:rPr lang="en-US" dirty="0"/>
              <a:t>allows for one or more file systems to operate in conjunction with the operating </a:t>
            </a:r>
            <a:r>
              <a:rPr lang="en-US" dirty="0" smtClean="0"/>
              <a:t>system</a:t>
            </a:r>
          </a:p>
          <a:p>
            <a:r>
              <a:rPr lang="en-US" dirty="0" smtClean="0"/>
              <a:t>I/O </a:t>
            </a:r>
            <a:r>
              <a:rPr lang="en-US" dirty="0"/>
              <a:t>Management in embedded OSes provides an additional abstraction layer (to higher level software) away from the system’s hardware and device </a:t>
            </a:r>
            <a:r>
              <a:rPr lang="en-US" dirty="0" smtClean="0"/>
              <a:t>drivers</a:t>
            </a:r>
          </a:p>
          <a:p>
            <a:r>
              <a:rPr lang="en-US" dirty="0" smtClean="0"/>
              <a:t>An </a:t>
            </a:r>
            <a:r>
              <a:rPr lang="en-US" dirty="0"/>
              <a:t>OS provides a uniform interface for I/O devices that perform a wide variety of functions via the available kernel system calls, providing protection to I/O devices since user processes can only access I/O via these system calls, and managing a fair and efficient I/O sharing scheme among the multiple </a:t>
            </a:r>
            <a:r>
              <a:rPr lang="en-US" dirty="0" smtClean="0"/>
              <a:t>processes</a:t>
            </a:r>
          </a:p>
        </p:txBody>
      </p:sp>
    </p:spTree>
    <p:extLst>
      <p:ext uri="{BB962C8B-B14F-4D97-AF65-F5344CB8AC3E}">
        <p14:creationId xmlns:p14="http://schemas.microsoft.com/office/powerpoint/2010/main" val="126662744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19" y="129397"/>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4" y="715992"/>
            <a:ext cx="10758578" cy="5771071"/>
          </a:xfrm>
        </p:spPr>
        <p:txBody>
          <a:bodyPr>
            <a:normAutofit/>
          </a:bodyPr>
          <a:lstStyle/>
          <a:p>
            <a:r>
              <a:rPr lang="en-US" dirty="0"/>
              <a:t>An OS also needs to manage synchronous and asynchronous communication coming from I/O to its processes, in essence be event-driven by responding to requests from both sides (the higher level processes and low-level hardware), and manage the data transfers</a:t>
            </a:r>
          </a:p>
          <a:p>
            <a:r>
              <a:rPr lang="en-US" dirty="0"/>
              <a:t>In order to accomplish these goals, an OS’s I/O management scheme is typically made up of a generic device-driver interface both to user processes and device drivers, as well as some type of buffer-caching </a:t>
            </a:r>
            <a:r>
              <a:rPr lang="en-US" dirty="0" smtClean="0"/>
              <a:t>mechanism</a:t>
            </a:r>
          </a:p>
          <a:p>
            <a:r>
              <a:rPr lang="en-US" dirty="0"/>
              <a:t>Device driver code controls a board’s I/O </a:t>
            </a:r>
            <a:r>
              <a:rPr lang="en-US" dirty="0" smtClean="0"/>
              <a:t>hardware</a:t>
            </a:r>
          </a:p>
          <a:p>
            <a:r>
              <a:rPr lang="en-US" dirty="0" smtClean="0"/>
              <a:t>In </a:t>
            </a:r>
            <a:r>
              <a:rPr lang="en-US" dirty="0"/>
              <a:t>order to manage I/O, an OS may require all device driver code to contain a specific set of functions, such as startup, shutdown, enable, disable, and so </a:t>
            </a:r>
            <a:r>
              <a:rPr lang="en-US" dirty="0" smtClean="0"/>
              <a:t>on</a:t>
            </a:r>
          </a:p>
          <a:p>
            <a:r>
              <a:rPr lang="en-US" dirty="0" smtClean="0"/>
              <a:t>A </a:t>
            </a:r>
            <a:r>
              <a:rPr lang="en-US" dirty="0"/>
              <a:t>kernel then manages I/O devices, and in some OSes file systems as well, as “black boxes” that are accessed by some set of generic APIs by higher-layer </a:t>
            </a:r>
            <a:r>
              <a:rPr lang="en-US" dirty="0" smtClean="0"/>
              <a:t>processes</a:t>
            </a:r>
          </a:p>
        </p:txBody>
      </p:sp>
    </p:spTree>
    <p:extLst>
      <p:ext uri="{BB962C8B-B14F-4D97-AF65-F5344CB8AC3E}">
        <p14:creationId xmlns:p14="http://schemas.microsoft.com/office/powerpoint/2010/main" val="133669283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4" y="724619"/>
            <a:ext cx="10758578" cy="5702060"/>
          </a:xfrm>
        </p:spPr>
        <p:txBody>
          <a:bodyPr>
            <a:normAutofit/>
          </a:bodyPr>
          <a:lstStyle/>
          <a:p>
            <a:r>
              <a:rPr lang="en-US" dirty="0"/>
              <a:t>OSes can vary widely in terms of what types of I/O APIs they provide to upper layers. For example, under </a:t>
            </a:r>
            <a:r>
              <a:rPr lang="en-US" dirty="0" err="1"/>
              <a:t>Jbed</a:t>
            </a:r>
            <a:r>
              <a:rPr lang="en-US" dirty="0"/>
              <a:t>, or any Java-based scheme, all resources (including I/O) are viewed and structured as objects</a:t>
            </a:r>
          </a:p>
          <a:p>
            <a:r>
              <a:rPr lang="en-US" dirty="0"/>
              <a:t>VxWorks, on the other hand, provides a communications mechanism, called pipes, for use with the </a:t>
            </a:r>
            <a:r>
              <a:rPr lang="en-US" dirty="0" err="1"/>
              <a:t>vxWorks</a:t>
            </a:r>
            <a:r>
              <a:rPr lang="en-US" dirty="0"/>
              <a:t> I/O subsystem</a:t>
            </a:r>
          </a:p>
          <a:p>
            <a:r>
              <a:rPr lang="en-US" dirty="0"/>
              <a:t>Under </a:t>
            </a:r>
            <a:r>
              <a:rPr lang="en-US" dirty="0" err="1"/>
              <a:t>vxWorks</a:t>
            </a:r>
            <a:r>
              <a:rPr lang="en-US" dirty="0"/>
              <a:t>, pipes are virtual I/O devices that include underlying message queue associated with that pipe</a:t>
            </a:r>
          </a:p>
          <a:p>
            <a:r>
              <a:rPr lang="en-US" dirty="0"/>
              <a:t>Via the pipe, I/O access is handled as either a stream of bytes (block access) or one byte at any given time (character </a:t>
            </a:r>
            <a:r>
              <a:rPr lang="en-US" dirty="0" smtClean="0"/>
              <a:t>access)</a:t>
            </a:r>
          </a:p>
          <a:p>
            <a:r>
              <a:rPr lang="en-US" dirty="0"/>
              <a:t>In some cases, I/O hardware may require the existence of OS buffers to manage data </a:t>
            </a:r>
            <a:r>
              <a:rPr lang="en-US" dirty="0" smtClean="0"/>
              <a:t>transmissions</a:t>
            </a:r>
          </a:p>
          <a:p>
            <a:r>
              <a:rPr lang="en-US" dirty="0" smtClean="0"/>
              <a:t>Buffers </a:t>
            </a:r>
            <a:r>
              <a:rPr lang="en-US" dirty="0"/>
              <a:t>can be necessary for I/O device management for a number of </a:t>
            </a:r>
            <a:r>
              <a:rPr lang="en-US" dirty="0" smtClean="0"/>
              <a:t>reasons</a:t>
            </a:r>
          </a:p>
          <a:p>
            <a:r>
              <a:rPr lang="en-US" dirty="0" smtClean="0"/>
              <a:t>Mainly </a:t>
            </a:r>
            <a:r>
              <a:rPr lang="en-US" dirty="0"/>
              <a:t>they are needed for the OS to be able to capture data transmitted via block </a:t>
            </a:r>
            <a:r>
              <a:rPr lang="en-US" dirty="0" smtClean="0"/>
              <a:t>access</a:t>
            </a:r>
            <a:endParaRPr lang="en-US" dirty="0"/>
          </a:p>
        </p:txBody>
      </p:sp>
    </p:spTree>
    <p:extLst>
      <p:ext uri="{BB962C8B-B14F-4D97-AF65-F5344CB8AC3E}">
        <p14:creationId xmlns:p14="http://schemas.microsoft.com/office/powerpoint/2010/main" val="336140431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66" y="146650"/>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4" y="517497"/>
            <a:ext cx="10758578" cy="6021326"/>
          </a:xfrm>
        </p:spPr>
        <p:txBody>
          <a:bodyPr/>
          <a:lstStyle/>
          <a:p>
            <a:r>
              <a:rPr lang="en-US" dirty="0"/>
              <a:t>The OS stores within buffers the stream of bytes being transmitted to and from an I/O device independent of whether one of its processes has initiated communication to the </a:t>
            </a:r>
            <a:r>
              <a:rPr lang="en-US" dirty="0" smtClean="0"/>
              <a:t>device</a:t>
            </a:r>
          </a:p>
          <a:p>
            <a:r>
              <a:rPr lang="en-US" dirty="0" smtClean="0"/>
              <a:t>When </a:t>
            </a:r>
            <a:r>
              <a:rPr lang="en-US" dirty="0"/>
              <a:t>performance is an issue, buffers are commonly stored in </a:t>
            </a:r>
            <a:r>
              <a:rPr lang="en-US" dirty="0" smtClean="0"/>
              <a:t>cache, </a:t>
            </a:r>
            <a:r>
              <a:rPr lang="en-US" dirty="0"/>
              <a:t>rather than in slower main </a:t>
            </a:r>
            <a:r>
              <a:rPr lang="en-US" dirty="0" smtClean="0"/>
              <a:t>memory</a:t>
            </a:r>
          </a:p>
          <a:p>
            <a:pPr marL="0" indent="0">
              <a:buNone/>
            </a:pPr>
            <a:r>
              <a:rPr lang="en-US" dirty="0"/>
              <a:t> </a:t>
            </a:r>
          </a:p>
        </p:txBody>
      </p:sp>
      <p:pic>
        <p:nvPicPr>
          <p:cNvPr id="5" name="Picture 4"/>
          <p:cNvPicPr>
            <a:picLocks noChangeAspect="1"/>
          </p:cNvPicPr>
          <p:nvPr/>
        </p:nvPicPr>
        <p:blipFill rotWithShape="1">
          <a:blip r:embed="rId2"/>
          <a:srcRect t="2247" b="5991"/>
          <a:stretch/>
        </p:blipFill>
        <p:spPr>
          <a:xfrm>
            <a:off x="2872595" y="2311879"/>
            <a:ext cx="6263531" cy="4226944"/>
          </a:xfrm>
          <a:prstGeom prst="rect">
            <a:avLst/>
          </a:prstGeom>
        </p:spPr>
      </p:pic>
    </p:spTree>
    <p:extLst>
      <p:ext uri="{BB962C8B-B14F-4D97-AF65-F5344CB8AC3E}">
        <p14:creationId xmlns:p14="http://schemas.microsoft.com/office/powerpoint/2010/main" val="27797116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18" y="232914"/>
            <a:ext cx="11661475" cy="819509"/>
          </a:xfrm>
        </p:spPr>
        <p:txBody>
          <a:bodyPr>
            <a:normAutofit fontScale="90000"/>
          </a:bodyPr>
          <a:lstStyle/>
          <a:p>
            <a:r>
              <a:rPr lang="en-US" dirty="0"/>
              <a:t>OS Standards Example: POSIX (Portable Operating System Interface)</a:t>
            </a:r>
          </a:p>
        </p:txBody>
      </p:sp>
      <p:sp>
        <p:nvSpPr>
          <p:cNvPr id="3" name="Content Placeholder 2"/>
          <p:cNvSpPr>
            <a:spLocks noGrp="1"/>
          </p:cNvSpPr>
          <p:nvPr>
            <p:ph idx="1"/>
          </p:nvPr>
        </p:nvSpPr>
        <p:spPr>
          <a:xfrm>
            <a:off x="422694" y="1466491"/>
            <a:ext cx="10758578" cy="4727275"/>
          </a:xfrm>
        </p:spPr>
        <p:txBody>
          <a:bodyPr/>
          <a:lstStyle/>
          <a:p>
            <a:r>
              <a:rPr lang="en-US" dirty="0" smtClean="0"/>
              <a:t>Standards </a:t>
            </a:r>
            <a:r>
              <a:rPr lang="en-US" dirty="0"/>
              <a:t>may greatly impact the design of a system </a:t>
            </a:r>
            <a:r>
              <a:rPr lang="en-US" dirty="0" smtClean="0"/>
              <a:t>component and </a:t>
            </a:r>
            <a:r>
              <a:rPr lang="en-US" dirty="0"/>
              <a:t>operating systems are no </a:t>
            </a:r>
            <a:r>
              <a:rPr lang="en-US" dirty="0" smtClean="0"/>
              <a:t>different</a:t>
            </a:r>
          </a:p>
          <a:p>
            <a:r>
              <a:rPr lang="en-US" dirty="0" smtClean="0"/>
              <a:t>One </a:t>
            </a:r>
            <a:r>
              <a:rPr lang="en-US" dirty="0"/>
              <a:t>of the key standards implemented in off-the-shelf embedded OSes today is portable operating system interface (</a:t>
            </a:r>
            <a:r>
              <a:rPr lang="en-US" dirty="0" smtClean="0"/>
              <a:t>POSIX)</a:t>
            </a:r>
          </a:p>
          <a:p>
            <a:r>
              <a:rPr lang="en-US" dirty="0" smtClean="0"/>
              <a:t>POSIX </a:t>
            </a:r>
            <a:r>
              <a:rPr lang="en-US" dirty="0"/>
              <a:t>is based upon the IEEE (1003.1-2001) </a:t>
            </a:r>
          </a:p>
          <a:p>
            <a:r>
              <a:rPr lang="en-US" dirty="0" smtClean="0"/>
              <a:t>The </a:t>
            </a:r>
            <a:r>
              <a:rPr lang="en-US" dirty="0"/>
              <a:t>Open Group (The Open Group Base Specifications Issue 6) set of standards </a:t>
            </a:r>
            <a:r>
              <a:rPr lang="en-US" dirty="0" smtClean="0"/>
              <a:t>that define </a:t>
            </a:r>
            <a:r>
              <a:rPr lang="en-US" dirty="0"/>
              <a:t>a standard operating system interface and </a:t>
            </a:r>
            <a:r>
              <a:rPr lang="en-US" dirty="0" smtClean="0"/>
              <a:t>environment</a:t>
            </a:r>
          </a:p>
          <a:p>
            <a:r>
              <a:rPr lang="en-US" dirty="0" smtClean="0"/>
              <a:t>POSIX </a:t>
            </a:r>
            <a:r>
              <a:rPr lang="en-US" dirty="0"/>
              <a:t>provides OS-related standard APIs and definitions for process management, memory management, and I/O management functionality</a:t>
            </a:r>
          </a:p>
        </p:txBody>
      </p:sp>
    </p:spTree>
    <p:extLst>
      <p:ext uri="{BB962C8B-B14F-4D97-AF65-F5344CB8AC3E}">
        <p14:creationId xmlns:p14="http://schemas.microsoft.com/office/powerpoint/2010/main" val="27349306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40" y="138023"/>
            <a:ext cx="10515600" cy="370847"/>
          </a:xfrm>
        </p:spPr>
        <p:txBody>
          <a:bodyPr>
            <a:normAutofit fontScale="90000"/>
          </a:bodyPr>
          <a:lstStyle/>
          <a:p>
            <a:r>
              <a:rPr lang="en-US" dirty="0" smtClean="0"/>
              <a:t>Cont’d</a:t>
            </a:r>
            <a:endParaRPr lang="en-US" dirty="0"/>
          </a:p>
        </p:txBody>
      </p:sp>
      <p:pic>
        <p:nvPicPr>
          <p:cNvPr id="4" name="Content Placeholder 3"/>
          <p:cNvPicPr>
            <a:picLocks noGrp="1" noChangeAspect="1"/>
          </p:cNvPicPr>
          <p:nvPr>
            <p:ph idx="1"/>
          </p:nvPr>
        </p:nvPicPr>
        <p:blipFill>
          <a:blip r:embed="rId2"/>
          <a:stretch>
            <a:fillRect/>
          </a:stretch>
        </p:blipFill>
        <p:spPr>
          <a:xfrm>
            <a:off x="1828801" y="845389"/>
            <a:ext cx="7545092" cy="5289864"/>
          </a:xfrm>
          <a:prstGeom prst="rect">
            <a:avLst/>
          </a:prstGeom>
        </p:spPr>
      </p:pic>
    </p:spTree>
    <p:extLst>
      <p:ext uri="{BB962C8B-B14F-4D97-AF65-F5344CB8AC3E}">
        <p14:creationId xmlns:p14="http://schemas.microsoft.com/office/powerpoint/2010/main" val="285777642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60" y="138023"/>
            <a:ext cx="10515600" cy="370847"/>
          </a:xfrm>
        </p:spPr>
        <p:txBody>
          <a:bodyPr>
            <a:normAutofit fontScale="90000"/>
          </a:bodyPr>
          <a:lstStyle/>
          <a:p>
            <a:r>
              <a:rPr lang="en-US" dirty="0" smtClean="0"/>
              <a:t>Cont’d</a:t>
            </a:r>
            <a:endParaRPr lang="en-US" dirty="0"/>
          </a:p>
        </p:txBody>
      </p:sp>
      <p:pic>
        <p:nvPicPr>
          <p:cNvPr id="6" name="Content Placeholder 3"/>
          <p:cNvPicPr>
            <a:picLocks noGrp="1" noChangeAspect="1"/>
          </p:cNvPicPr>
          <p:nvPr>
            <p:ph idx="1"/>
          </p:nvPr>
        </p:nvPicPr>
        <p:blipFill rotWithShape="1">
          <a:blip r:embed="rId2"/>
          <a:srcRect b="1042"/>
          <a:stretch/>
        </p:blipFill>
        <p:spPr>
          <a:xfrm>
            <a:off x="2484407" y="931863"/>
            <a:ext cx="6814867" cy="5262562"/>
          </a:xfrm>
          <a:prstGeom prst="rect">
            <a:avLst/>
          </a:prstGeom>
        </p:spPr>
      </p:pic>
    </p:spTree>
    <p:extLst>
      <p:ext uri="{BB962C8B-B14F-4D97-AF65-F5344CB8AC3E}">
        <p14:creationId xmlns:p14="http://schemas.microsoft.com/office/powerpoint/2010/main" val="135777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Process</a:t>
            </a:r>
            <a:endParaRPr lang="en-US" dirty="0"/>
          </a:p>
        </p:txBody>
      </p:sp>
      <p:sp>
        <p:nvSpPr>
          <p:cNvPr id="3" name="Content Placeholder 2"/>
          <p:cNvSpPr>
            <a:spLocks noGrp="1"/>
          </p:cNvSpPr>
          <p:nvPr>
            <p:ph idx="1"/>
          </p:nvPr>
        </p:nvSpPr>
        <p:spPr>
          <a:xfrm>
            <a:off x="422694" y="681487"/>
            <a:ext cx="10758578" cy="5831456"/>
          </a:xfrm>
        </p:spPr>
        <p:txBody>
          <a:bodyPr>
            <a:normAutofit/>
          </a:bodyPr>
          <a:lstStyle/>
          <a:p>
            <a:r>
              <a:rPr lang="en-US" dirty="0" smtClean="0"/>
              <a:t>OSes </a:t>
            </a:r>
            <a:r>
              <a:rPr lang="en-US" dirty="0"/>
              <a:t>manage an embedded device’s hardware and software resources, the reader must first understand how an OS views the </a:t>
            </a:r>
            <a:r>
              <a:rPr lang="en-US" dirty="0" smtClean="0"/>
              <a:t>system</a:t>
            </a:r>
          </a:p>
          <a:p>
            <a:r>
              <a:rPr lang="en-US" dirty="0" smtClean="0"/>
              <a:t>An </a:t>
            </a:r>
            <a:r>
              <a:rPr lang="en-US" dirty="0"/>
              <a:t>OS differentiates between a program and the executing of a </a:t>
            </a:r>
            <a:r>
              <a:rPr lang="en-US" dirty="0" smtClean="0"/>
              <a:t>program</a:t>
            </a:r>
          </a:p>
          <a:p>
            <a:r>
              <a:rPr lang="en-US" dirty="0" smtClean="0"/>
              <a:t>A </a:t>
            </a:r>
            <a:r>
              <a:rPr lang="en-US" dirty="0"/>
              <a:t>program is simply a passive, static sequence of instructions that could represent a system’s hardware and software </a:t>
            </a:r>
            <a:r>
              <a:rPr lang="en-US" dirty="0" smtClean="0"/>
              <a:t>resources</a:t>
            </a:r>
          </a:p>
          <a:p>
            <a:r>
              <a:rPr lang="en-US" dirty="0" smtClean="0"/>
              <a:t>The </a:t>
            </a:r>
            <a:r>
              <a:rPr lang="en-US" dirty="0"/>
              <a:t>actual execution of a program is an active, dynamic event in which various properties change relative to time and the instruction being </a:t>
            </a:r>
            <a:r>
              <a:rPr lang="en-US" dirty="0" smtClean="0"/>
              <a:t>executed</a:t>
            </a:r>
          </a:p>
          <a:p>
            <a:r>
              <a:rPr lang="en-US" dirty="0" smtClean="0"/>
              <a:t>A</a:t>
            </a:r>
            <a:r>
              <a:rPr lang="en-US" b="1" dirty="0" smtClean="0"/>
              <a:t> </a:t>
            </a:r>
            <a:r>
              <a:rPr lang="en-US" b="1" dirty="0"/>
              <a:t>process</a:t>
            </a:r>
            <a:r>
              <a:rPr lang="en-US" dirty="0"/>
              <a:t> (commonly referred to as a task in many embedded OSes) is created by an OS to encapsulate all the information that is involved in the executing of a program (i.e., stack, PC, the source code and data, etc</a:t>
            </a:r>
            <a:r>
              <a:rPr lang="en-US" dirty="0" smtClean="0"/>
              <a:t>.)</a:t>
            </a:r>
          </a:p>
          <a:p>
            <a:r>
              <a:rPr lang="en-US" dirty="0"/>
              <a:t>Embedded OSes manage all embedded software using tasks, and can either be </a:t>
            </a:r>
            <a:r>
              <a:rPr lang="en-US" dirty="0" err="1"/>
              <a:t>unitasking</a:t>
            </a:r>
            <a:r>
              <a:rPr lang="en-US" dirty="0"/>
              <a:t> or </a:t>
            </a:r>
            <a:r>
              <a:rPr lang="en-US" dirty="0" smtClean="0"/>
              <a:t>multitasking</a:t>
            </a:r>
          </a:p>
          <a:p>
            <a:r>
              <a:rPr lang="en-US" dirty="0"/>
              <a:t>In </a:t>
            </a:r>
            <a:r>
              <a:rPr lang="en-US" dirty="0" err="1"/>
              <a:t>unitasking</a:t>
            </a:r>
            <a:r>
              <a:rPr lang="en-US" dirty="0"/>
              <a:t> OS environments, only one task can exist at any given time, whereas in a multitasking OS, multiple tasks are allowed to exist simultaneously</a:t>
            </a:r>
          </a:p>
          <a:p>
            <a:pPr marL="0" indent="0">
              <a:buNone/>
            </a:pPr>
            <a:endParaRPr lang="en-US" dirty="0"/>
          </a:p>
          <a:p>
            <a:endParaRPr lang="en-US" dirty="0"/>
          </a:p>
          <a:p>
            <a:pPr marL="0" indent="0">
              <a:buNone/>
            </a:pPr>
            <a:endParaRPr lang="en-US" dirty="0" smtClean="0"/>
          </a:p>
        </p:txBody>
      </p:sp>
    </p:spTree>
    <p:extLst>
      <p:ext uri="{BB962C8B-B14F-4D97-AF65-F5344CB8AC3E}">
        <p14:creationId xmlns:p14="http://schemas.microsoft.com/office/powerpoint/2010/main" val="287558078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4" y="681487"/>
            <a:ext cx="10758578" cy="5512279"/>
          </a:xfrm>
        </p:spPr>
        <p:txBody>
          <a:bodyPr/>
          <a:lstStyle/>
          <a:p>
            <a:pPr marL="0" indent="0">
              <a:buNone/>
            </a:pPr>
            <a:r>
              <a:rPr lang="en-US" b="1" dirty="0" smtClean="0"/>
              <a:t>Linux </a:t>
            </a:r>
            <a:r>
              <a:rPr lang="en-US" b="1" dirty="0"/>
              <a:t>POSIX </a:t>
            </a:r>
            <a:r>
              <a:rPr lang="en-US" b="1" dirty="0" smtClean="0"/>
              <a:t>example:</a:t>
            </a:r>
          </a:p>
          <a:p>
            <a:pPr marL="0" indent="0">
              <a:buNone/>
            </a:pPr>
            <a:r>
              <a:rPr lang="en-US" dirty="0"/>
              <a:t>Creating a Linux POSIX </a:t>
            </a:r>
            <a:r>
              <a:rPr lang="en-US" dirty="0" smtClean="0"/>
              <a:t>thread:</a:t>
            </a:r>
          </a:p>
          <a:p>
            <a:pPr marL="0" indent="0">
              <a:buNone/>
            </a:pPr>
            <a:endParaRPr lang="en-US" b="1" dirty="0"/>
          </a:p>
        </p:txBody>
      </p:sp>
      <p:pic>
        <p:nvPicPr>
          <p:cNvPr id="4" name="Picture 3"/>
          <p:cNvPicPr>
            <a:picLocks noChangeAspect="1"/>
          </p:cNvPicPr>
          <p:nvPr/>
        </p:nvPicPr>
        <p:blipFill>
          <a:blip r:embed="rId2"/>
          <a:stretch>
            <a:fillRect/>
          </a:stretch>
        </p:blipFill>
        <p:spPr>
          <a:xfrm>
            <a:off x="2265797" y="1782190"/>
            <a:ext cx="6211167" cy="895475"/>
          </a:xfrm>
          <a:prstGeom prst="rect">
            <a:avLst/>
          </a:prstGeom>
        </p:spPr>
      </p:pic>
      <p:sp>
        <p:nvSpPr>
          <p:cNvPr id="5" name="TextBox 4"/>
          <p:cNvSpPr txBox="1"/>
          <p:nvPr/>
        </p:nvSpPr>
        <p:spPr>
          <a:xfrm>
            <a:off x="508960" y="3001992"/>
            <a:ext cx="11274724"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Here, </a:t>
            </a:r>
            <a:r>
              <a:rPr lang="en-US" sz="2400" dirty="0" err="1">
                <a:latin typeface="Times New Roman" panose="02020603050405020304" pitchFamily="18" charset="0"/>
                <a:cs typeface="Times New Roman" panose="02020603050405020304" pitchFamily="18" charset="0"/>
              </a:rPr>
              <a:t>threadId</a:t>
            </a:r>
            <a:r>
              <a:rPr lang="en-US" sz="2400" dirty="0">
                <a:latin typeface="Times New Roman" panose="02020603050405020304" pitchFamily="18" charset="0"/>
                <a:cs typeface="Times New Roman" panose="02020603050405020304" pitchFamily="18" charset="0"/>
              </a:rPr>
              <a:t> is a parameter for receiving the thread </a:t>
            </a:r>
            <a:r>
              <a:rPr lang="en-US" sz="2400" dirty="0" smtClean="0">
                <a:latin typeface="Times New Roman" panose="02020603050405020304" pitchFamily="18" charset="0"/>
                <a:cs typeface="Times New Roman" panose="02020603050405020304" pitchFamily="18" charset="0"/>
              </a:rPr>
              <a:t>ID</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second argument is a thread attribute argument that supports a number of scheduling options (in this case NULL indicates the default settings will be used</a:t>
            </a:r>
            <a:r>
              <a:rPr lang="en-US" sz="24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third argument is the subroutine to be executed upon creation of the </a:t>
            </a:r>
            <a:r>
              <a:rPr lang="en-US" sz="2400" dirty="0" smtClean="0">
                <a:latin typeface="Times New Roman" panose="02020603050405020304" pitchFamily="18" charset="0"/>
                <a:cs typeface="Times New Roman" panose="02020603050405020304" pitchFamily="18" charset="0"/>
              </a:rPr>
              <a:t>thread</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fourth argument is a </a:t>
            </a:r>
            <a:r>
              <a:rPr lang="en-US" sz="2400" dirty="0" smtClean="0">
                <a:latin typeface="Times New Roman" panose="02020603050405020304" pitchFamily="18" charset="0"/>
                <a:cs typeface="Times New Roman" panose="02020603050405020304" pitchFamily="18" charset="0"/>
              </a:rPr>
              <a:t>pointer passed to the subroutine (i.e., pointing to memory reserved for the thread, anything required </a:t>
            </a:r>
            <a:r>
              <a:rPr lang="en-US" sz="2400" dirty="0">
                <a:latin typeface="Times New Roman" panose="02020603050405020304" pitchFamily="18" charset="0"/>
                <a:cs typeface="Times New Roman" panose="02020603050405020304" pitchFamily="18" charset="0"/>
              </a:rPr>
              <a:t>by the newly created thread to do its work </a:t>
            </a:r>
            <a:r>
              <a:rPr lang="en-US" sz="2400" dirty="0" err="1">
                <a:latin typeface="Times New Roman" panose="02020603050405020304" pitchFamily="18" charset="0"/>
                <a:cs typeface="Times New Roman" panose="02020603050405020304" pitchFamily="18" charset="0"/>
              </a:rPr>
              <a:t>etc</a:t>
            </a:r>
            <a:r>
              <a:rPr lang="en-US" sz="2400"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268218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4" y="750499"/>
            <a:ext cx="10758578" cy="5676180"/>
          </a:xfrm>
        </p:spPr>
        <p:txBody>
          <a:bodyPr/>
          <a:lstStyle/>
          <a:p>
            <a:pPr marL="0" indent="0">
              <a:buNone/>
            </a:pPr>
            <a:r>
              <a:rPr lang="en-US" b="1" dirty="0" err="1" smtClean="0"/>
              <a:t>vxWorks</a:t>
            </a:r>
            <a:r>
              <a:rPr lang="en-US" b="1" dirty="0" smtClean="0"/>
              <a:t> </a:t>
            </a:r>
            <a:r>
              <a:rPr lang="en-US" b="1" dirty="0"/>
              <a:t>POSIX </a:t>
            </a:r>
            <a:r>
              <a:rPr lang="en-US" b="1" dirty="0" smtClean="0"/>
              <a:t>example:</a:t>
            </a:r>
          </a:p>
          <a:p>
            <a:r>
              <a:rPr lang="en-US" dirty="0"/>
              <a:t>Creating a POSIX thread in </a:t>
            </a:r>
            <a:r>
              <a:rPr lang="en-US" dirty="0" smtClean="0"/>
              <a:t>VxWorks</a:t>
            </a:r>
          </a:p>
          <a:p>
            <a:r>
              <a:rPr lang="en-US" dirty="0"/>
              <a:t>Here, </a:t>
            </a:r>
            <a:r>
              <a:rPr lang="en-US" dirty="0" err="1"/>
              <a:t>threadId</a:t>
            </a:r>
            <a:r>
              <a:rPr lang="en-US" dirty="0"/>
              <a:t> is a parameter for receiving the thread </a:t>
            </a:r>
            <a:r>
              <a:rPr lang="en-US" dirty="0" smtClean="0"/>
              <a:t>ID</a:t>
            </a:r>
          </a:p>
          <a:p>
            <a:r>
              <a:rPr lang="en-US" dirty="0" smtClean="0"/>
              <a:t> </a:t>
            </a:r>
            <a:r>
              <a:rPr lang="en-US" dirty="0"/>
              <a:t>The second argument is a thread attribute argument that supports a number of scheduling options (in this case NULL indicates the default settings will be used</a:t>
            </a:r>
            <a:r>
              <a:rPr lang="en-US" dirty="0" smtClean="0"/>
              <a:t>)</a:t>
            </a:r>
          </a:p>
          <a:p>
            <a:r>
              <a:rPr lang="en-US" dirty="0" smtClean="0"/>
              <a:t>The </a:t>
            </a:r>
            <a:r>
              <a:rPr lang="en-US" dirty="0"/>
              <a:t>third argument is the subroutine to be executed upon creation of the </a:t>
            </a:r>
            <a:r>
              <a:rPr lang="en-US" dirty="0" smtClean="0"/>
              <a:t>thread</a:t>
            </a:r>
          </a:p>
          <a:p>
            <a:r>
              <a:rPr lang="en-US" dirty="0" smtClean="0"/>
              <a:t>The </a:t>
            </a:r>
            <a:r>
              <a:rPr lang="en-US" dirty="0"/>
              <a:t>fourth argument is a pointer passed to the subroutine (i.e., pointing to memory reserved for the thread, anything required by the newly created thread to do its work, </a:t>
            </a:r>
            <a:r>
              <a:rPr lang="en-US" dirty="0" err="1"/>
              <a:t>etc</a:t>
            </a:r>
            <a:r>
              <a:rPr lang="en-US" dirty="0" smtClean="0"/>
              <a:t>)</a:t>
            </a:r>
          </a:p>
          <a:p>
            <a:pPr marL="0" indent="0">
              <a:buNone/>
            </a:pPr>
            <a:endParaRPr lang="en-US" b="1" dirty="0"/>
          </a:p>
        </p:txBody>
      </p:sp>
      <p:pic>
        <p:nvPicPr>
          <p:cNvPr id="4" name="Picture 3"/>
          <p:cNvPicPr>
            <a:picLocks noChangeAspect="1"/>
          </p:cNvPicPr>
          <p:nvPr/>
        </p:nvPicPr>
        <p:blipFill>
          <a:blip r:embed="rId2"/>
          <a:stretch>
            <a:fillRect/>
          </a:stretch>
        </p:blipFill>
        <p:spPr>
          <a:xfrm>
            <a:off x="2744031" y="4466588"/>
            <a:ext cx="6115904" cy="1409897"/>
          </a:xfrm>
          <a:prstGeom prst="rect">
            <a:avLst/>
          </a:prstGeom>
        </p:spPr>
      </p:pic>
    </p:spTree>
    <p:extLst>
      <p:ext uri="{BB962C8B-B14F-4D97-AF65-F5344CB8AC3E}">
        <p14:creationId xmlns:p14="http://schemas.microsoft.com/office/powerpoint/2010/main" val="42888845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19" y="120771"/>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4" y="664235"/>
            <a:ext cx="10758578" cy="5529532"/>
          </a:xfrm>
        </p:spPr>
        <p:txBody>
          <a:bodyPr/>
          <a:lstStyle/>
          <a:p>
            <a:r>
              <a:rPr lang="en-US" dirty="0"/>
              <a:t>Essentially, the POSIX APIs allow for software that is written on one POSIX-compliant OS to be easily ported to another POSIX OS, since by definition the APIs for the various OS system calls must be identical and POSIX </a:t>
            </a:r>
            <a:r>
              <a:rPr lang="en-US" dirty="0" smtClean="0"/>
              <a:t>compliant</a:t>
            </a:r>
          </a:p>
          <a:p>
            <a:r>
              <a:rPr lang="en-US" dirty="0" smtClean="0"/>
              <a:t>It </a:t>
            </a:r>
            <a:r>
              <a:rPr lang="en-US" dirty="0"/>
              <a:t>is up to the individual OS vendors to determine how the internals of these functions are actually </a:t>
            </a:r>
            <a:r>
              <a:rPr lang="en-US" dirty="0" smtClean="0"/>
              <a:t>performed</a:t>
            </a:r>
          </a:p>
          <a:p>
            <a:r>
              <a:rPr lang="en-US" dirty="0" smtClean="0"/>
              <a:t>This </a:t>
            </a:r>
            <a:r>
              <a:rPr lang="en-US" dirty="0"/>
              <a:t>means that, given two different POSIX compliant OSes, both probably employ very different internal code for the same </a:t>
            </a:r>
            <a:r>
              <a:rPr lang="en-US" dirty="0" smtClean="0"/>
              <a:t>routines</a:t>
            </a:r>
          </a:p>
          <a:p>
            <a:endParaRPr lang="en-US" dirty="0"/>
          </a:p>
        </p:txBody>
      </p:sp>
    </p:spTree>
    <p:extLst>
      <p:ext uri="{BB962C8B-B14F-4D97-AF65-F5344CB8AC3E}">
        <p14:creationId xmlns:p14="http://schemas.microsoft.com/office/powerpoint/2010/main" val="358708582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66" y="155277"/>
            <a:ext cx="10515600" cy="370847"/>
          </a:xfrm>
        </p:spPr>
        <p:txBody>
          <a:bodyPr>
            <a:normAutofit fontScale="90000"/>
          </a:bodyPr>
          <a:lstStyle/>
          <a:p>
            <a:r>
              <a:rPr lang="en-US" dirty="0"/>
              <a:t>OS Performance Guidelines</a:t>
            </a:r>
          </a:p>
        </p:txBody>
      </p:sp>
      <p:sp>
        <p:nvSpPr>
          <p:cNvPr id="3" name="Content Placeholder 2"/>
          <p:cNvSpPr>
            <a:spLocks noGrp="1"/>
          </p:cNvSpPr>
          <p:nvPr>
            <p:ph idx="1"/>
          </p:nvPr>
        </p:nvSpPr>
        <p:spPr>
          <a:xfrm>
            <a:off x="422694" y="776377"/>
            <a:ext cx="10758578" cy="5417389"/>
          </a:xfrm>
        </p:spPr>
        <p:txBody>
          <a:bodyPr/>
          <a:lstStyle/>
          <a:p>
            <a:r>
              <a:rPr lang="en-US" dirty="0"/>
              <a:t>The two subsystems of an OS that typically impact OS performance the most, and differentiate the performance of one OS from another, are the memory management scheme </a:t>
            </a:r>
            <a:r>
              <a:rPr lang="en-US" dirty="0" smtClean="0"/>
              <a:t>and </a:t>
            </a:r>
            <a:r>
              <a:rPr lang="en-US" dirty="0"/>
              <a:t>the </a:t>
            </a:r>
            <a:r>
              <a:rPr lang="en-US" dirty="0" smtClean="0"/>
              <a:t>scheduler</a:t>
            </a:r>
          </a:p>
          <a:p>
            <a:r>
              <a:rPr lang="en-US" dirty="0" smtClean="0"/>
              <a:t>The </a:t>
            </a:r>
            <a:r>
              <a:rPr lang="en-US" dirty="0"/>
              <a:t>performance of one virtual memory-swapping algorithm over another can be compared by the number of page faults they produce, given the same set of memory </a:t>
            </a:r>
            <a:r>
              <a:rPr lang="en-US" dirty="0" smtClean="0"/>
              <a:t>references that </a:t>
            </a:r>
            <a:r>
              <a:rPr lang="en-US" dirty="0"/>
              <a:t>is, the same number of page frames assigned per process for the exact same process on both </a:t>
            </a:r>
            <a:r>
              <a:rPr lang="en-US" dirty="0" err="1" smtClean="0"/>
              <a:t>Oses</a:t>
            </a:r>
            <a:endParaRPr lang="en-US" dirty="0" smtClean="0"/>
          </a:p>
          <a:p>
            <a:r>
              <a:rPr lang="en-US" dirty="0" smtClean="0"/>
              <a:t>One </a:t>
            </a:r>
            <a:r>
              <a:rPr lang="en-US" dirty="0"/>
              <a:t>algorithm can be further tested for performance by providing it with a variety of different memory references and noting the number of page faults for various number of page frames per process </a:t>
            </a:r>
            <a:r>
              <a:rPr lang="en-US" dirty="0" smtClean="0"/>
              <a:t>configurations</a:t>
            </a:r>
          </a:p>
          <a:p>
            <a:r>
              <a:rPr lang="en-US" dirty="0" smtClean="0"/>
              <a:t>While </a:t>
            </a:r>
            <a:r>
              <a:rPr lang="en-US" dirty="0"/>
              <a:t>the goal of a scheduling algorithm is to select processes to execute in a scheme that maximizes overall performance, the challenge OS schedulers face is that there are a number of performance </a:t>
            </a:r>
            <a:r>
              <a:rPr lang="en-US" dirty="0" smtClean="0"/>
              <a:t>indicators</a:t>
            </a:r>
            <a:endParaRPr lang="en-US" dirty="0"/>
          </a:p>
        </p:txBody>
      </p:sp>
    </p:spTree>
    <p:extLst>
      <p:ext uri="{BB962C8B-B14F-4D97-AF65-F5344CB8AC3E}">
        <p14:creationId xmlns:p14="http://schemas.microsoft.com/office/powerpoint/2010/main" val="344865193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92" y="77638"/>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4" y="448484"/>
            <a:ext cx="10758578" cy="6245613"/>
          </a:xfrm>
        </p:spPr>
        <p:txBody>
          <a:bodyPr>
            <a:normAutofit fontScale="92500" lnSpcReduction="10000"/>
          </a:bodyPr>
          <a:lstStyle/>
          <a:p>
            <a:pPr marL="0" indent="0">
              <a:buNone/>
            </a:pPr>
            <a:r>
              <a:rPr lang="en-US" sz="2600" dirty="0" smtClean="0"/>
              <a:t>The </a:t>
            </a:r>
            <a:r>
              <a:rPr lang="en-US" sz="2600" dirty="0"/>
              <a:t>main performance indicators for scheduling algorithms include</a:t>
            </a:r>
            <a:r>
              <a:rPr lang="en-US" sz="2600" dirty="0" smtClean="0"/>
              <a:t>:</a:t>
            </a:r>
          </a:p>
          <a:p>
            <a:pPr lvl="2"/>
            <a:r>
              <a:rPr lang="en-US" sz="2600" dirty="0" smtClean="0"/>
              <a:t>Throughput</a:t>
            </a:r>
          </a:p>
          <a:p>
            <a:pPr lvl="2"/>
            <a:r>
              <a:rPr lang="en-US" sz="2600" dirty="0"/>
              <a:t>Execution </a:t>
            </a:r>
            <a:r>
              <a:rPr lang="en-US" sz="2600" dirty="0" smtClean="0"/>
              <a:t>time</a:t>
            </a:r>
          </a:p>
          <a:p>
            <a:pPr lvl="2"/>
            <a:r>
              <a:rPr lang="en-US" sz="2600" dirty="0" smtClean="0"/>
              <a:t>Wait time</a:t>
            </a:r>
          </a:p>
          <a:p>
            <a:r>
              <a:rPr lang="en-US" sz="2600" b="1" dirty="0" smtClean="0"/>
              <a:t>Throughput:</a:t>
            </a:r>
            <a:r>
              <a:rPr lang="en-US" sz="2600" dirty="0" smtClean="0"/>
              <a:t> </a:t>
            </a:r>
          </a:p>
          <a:p>
            <a:r>
              <a:rPr lang="en-US" sz="2600" dirty="0" smtClean="0"/>
              <a:t>The </a:t>
            </a:r>
            <a:r>
              <a:rPr lang="en-US" sz="2600" dirty="0"/>
              <a:t>number of processes being executed by the CPU at any given </a:t>
            </a:r>
            <a:r>
              <a:rPr lang="en-US" sz="2600" dirty="0" smtClean="0"/>
              <a:t>time</a:t>
            </a:r>
          </a:p>
          <a:p>
            <a:r>
              <a:rPr lang="en-US" sz="2600" dirty="0" smtClean="0"/>
              <a:t>At </a:t>
            </a:r>
            <a:r>
              <a:rPr lang="en-US" sz="2600" dirty="0"/>
              <a:t>the OS scheduling level, an algorithm that allows for a significant number of larger processes to be executed before smaller processes runs the risk of having a lower </a:t>
            </a:r>
            <a:r>
              <a:rPr lang="en-US" sz="2600" dirty="0" smtClean="0"/>
              <a:t>throughput</a:t>
            </a:r>
          </a:p>
          <a:p>
            <a:r>
              <a:rPr lang="en-US" sz="2600" dirty="0" smtClean="0"/>
              <a:t>In </a:t>
            </a:r>
            <a:r>
              <a:rPr lang="en-US" sz="2600" dirty="0"/>
              <a:t>a SPN (shortest process next) scheme, the throughput may even vary on the same system depending on the size of processes being executed at the </a:t>
            </a:r>
            <a:r>
              <a:rPr lang="en-US" sz="2600" dirty="0" smtClean="0"/>
              <a:t>moment</a:t>
            </a:r>
          </a:p>
          <a:p>
            <a:r>
              <a:rPr lang="en-US" sz="2600" b="1" dirty="0" smtClean="0"/>
              <a:t>Execution time</a:t>
            </a:r>
            <a:r>
              <a:rPr lang="en-US" sz="2600" dirty="0" smtClean="0"/>
              <a:t>: The </a:t>
            </a:r>
            <a:r>
              <a:rPr lang="en-US" sz="2600" dirty="0"/>
              <a:t>average time it takes for a running process to execute (from start to finish). Here, the size of the process affects this </a:t>
            </a:r>
            <a:r>
              <a:rPr lang="en-US" sz="2600" dirty="0" smtClean="0"/>
              <a:t>indicator</a:t>
            </a:r>
          </a:p>
          <a:p>
            <a:r>
              <a:rPr lang="en-US" sz="2600" dirty="0" smtClean="0"/>
              <a:t>However</a:t>
            </a:r>
            <a:r>
              <a:rPr lang="en-US" sz="2600" dirty="0"/>
              <a:t>, at the scheduling level, an algorithm that allows for a process to be continually preempted allows for significantly longer execution </a:t>
            </a:r>
            <a:r>
              <a:rPr lang="en-US" sz="2600" dirty="0" smtClean="0"/>
              <a:t>times</a:t>
            </a:r>
          </a:p>
          <a:p>
            <a:r>
              <a:rPr lang="en-US" sz="2600" dirty="0" smtClean="0"/>
              <a:t>In </a:t>
            </a:r>
            <a:r>
              <a:rPr lang="en-US" sz="2600" dirty="0"/>
              <a:t>this case, given the same process, a comparison of a non-</a:t>
            </a:r>
            <a:r>
              <a:rPr lang="en-US" sz="2600" dirty="0" err="1"/>
              <a:t>preemptable</a:t>
            </a:r>
            <a:r>
              <a:rPr lang="en-US" sz="2600" dirty="0"/>
              <a:t> vs. </a:t>
            </a:r>
            <a:r>
              <a:rPr lang="en-US" sz="2600" dirty="0" err="1"/>
              <a:t>preemptable</a:t>
            </a:r>
            <a:r>
              <a:rPr lang="en-US" sz="2600" dirty="0"/>
              <a:t> scheduler could result in two very different execution </a:t>
            </a:r>
            <a:r>
              <a:rPr lang="en-US" sz="2600" dirty="0" smtClean="0"/>
              <a:t>times</a:t>
            </a:r>
          </a:p>
          <a:p>
            <a:endParaRPr lang="en-US" dirty="0"/>
          </a:p>
        </p:txBody>
      </p:sp>
    </p:spTree>
    <p:extLst>
      <p:ext uri="{BB962C8B-B14F-4D97-AF65-F5344CB8AC3E}">
        <p14:creationId xmlns:p14="http://schemas.microsoft.com/office/powerpoint/2010/main" val="113784751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14" y="112144"/>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4" y="621103"/>
            <a:ext cx="10758578" cy="5572664"/>
          </a:xfrm>
        </p:spPr>
        <p:txBody>
          <a:bodyPr/>
          <a:lstStyle/>
          <a:p>
            <a:r>
              <a:rPr lang="en-US" b="1" dirty="0"/>
              <a:t>Wait time</a:t>
            </a:r>
            <a:r>
              <a:rPr lang="en-US" dirty="0"/>
              <a:t>: </a:t>
            </a:r>
            <a:endParaRPr lang="en-US" dirty="0" smtClean="0"/>
          </a:p>
          <a:p>
            <a:r>
              <a:rPr lang="en-US" dirty="0"/>
              <a:t>T</a:t>
            </a:r>
            <a:r>
              <a:rPr lang="en-US" dirty="0" smtClean="0"/>
              <a:t>he </a:t>
            </a:r>
            <a:r>
              <a:rPr lang="en-US" dirty="0"/>
              <a:t>total amount of time a process must wait to run</a:t>
            </a:r>
          </a:p>
          <a:p>
            <a:r>
              <a:rPr lang="en-US" dirty="0"/>
              <a:t>Again this depends on whether the scheduling algorithm allows for larger processes to be executed before slower processes</a:t>
            </a:r>
          </a:p>
          <a:p>
            <a:r>
              <a:rPr lang="en-US" dirty="0"/>
              <a:t>Given a significant number of larger processes executed (for whatever reason), any subsequent processes would have higher wait times</a:t>
            </a:r>
          </a:p>
          <a:p>
            <a:r>
              <a:rPr lang="en-US" dirty="0"/>
              <a:t>This indicator is also dependent on what criteria determines which process is selected to run in the first </a:t>
            </a:r>
            <a:r>
              <a:rPr lang="en-US" dirty="0" smtClean="0"/>
              <a:t>place a </a:t>
            </a:r>
            <a:r>
              <a:rPr lang="en-US" dirty="0"/>
              <a:t>process in one scheme may have a lower or higher wait time than if it is placed in a different scheduling </a:t>
            </a:r>
            <a:r>
              <a:rPr lang="en-US" dirty="0" smtClean="0"/>
              <a:t>scheme</a:t>
            </a:r>
          </a:p>
          <a:p>
            <a:endParaRPr lang="en-US" dirty="0"/>
          </a:p>
        </p:txBody>
      </p:sp>
    </p:spTree>
    <p:extLst>
      <p:ext uri="{BB962C8B-B14F-4D97-AF65-F5344CB8AC3E}">
        <p14:creationId xmlns:p14="http://schemas.microsoft.com/office/powerpoint/2010/main" val="219359202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61" y="103518"/>
            <a:ext cx="10515600" cy="370847"/>
          </a:xfrm>
        </p:spPr>
        <p:txBody>
          <a:bodyPr>
            <a:normAutofit fontScale="90000"/>
          </a:bodyPr>
          <a:lstStyle/>
          <a:p>
            <a:r>
              <a:rPr lang="en-US" dirty="0" smtClean="0"/>
              <a:t>OSes </a:t>
            </a:r>
            <a:r>
              <a:rPr lang="en-US" dirty="0"/>
              <a:t>and Board Support Packages (</a:t>
            </a:r>
            <a:r>
              <a:rPr lang="en-US" dirty="0" smtClean="0"/>
              <a:t>BSPs)</a:t>
            </a:r>
            <a:endParaRPr lang="en-US" dirty="0"/>
          </a:p>
        </p:txBody>
      </p:sp>
      <p:sp>
        <p:nvSpPr>
          <p:cNvPr id="3" name="Content Placeholder 2"/>
          <p:cNvSpPr>
            <a:spLocks noGrp="1"/>
          </p:cNvSpPr>
          <p:nvPr>
            <p:ph idx="1"/>
          </p:nvPr>
        </p:nvSpPr>
        <p:spPr>
          <a:xfrm>
            <a:off x="422694" y="715992"/>
            <a:ext cx="10758578" cy="5607171"/>
          </a:xfrm>
        </p:spPr>
        <p:txBody>
          <a:bodyPr>
            <a:normAutofit/>
          </a:bodyPr>
          <a:lstStyle/>
          <a:p>
            <a:r>
              <a:rPr lang="en-US" dirty="0" smtClean="0"/>
              <a:t>The </a:t>
            </a:r>
            <a:r>
              <a:rPr lang="en-US" dirty="0"/>
              <a:t>board support package (BSP) is an optional component provided by the OS provider, the main purpose of which is simply to provide an abstraction layer between the operating system and generic device </a:t>
            </a:r>
            <a:r>
              <a:rPr lang="en-US" dirty="0" smtClean="0"/>
              <a:t>drivers</a:t>
            </a:r>
          </a:p>
          <a:p>
            <a:r>
              <a:rPr lang="en-US" dirty="0" smtClean="0"/>
              <a:t>A </a:t>
            </a:r>
            <a:r>
              <a:rPr lang="en-US" dirty="0"/>
              <a:t>BSP allows for an OS to be more easily ported to a new hardware environment, because it acts as an integration point in the system of hardware dependent and hardware independent source </a:t>
            </a:r>
            <a:r>
              <a:rPr lang="en-US" dirty="0" smtClean="0"/>
              <a:t>code</a:t>
            </a:r>
          </a:p>
          <a:p>
            <a:r>
              <a:rPr lang="en-US" dirty="0" smtClean="0"/>
              <a:t>A </a:t>
            </a:r>
            <a:r>
              <a:rPr lang="en-US" dirty="0"/>
              <a:t>BSP provides subroutines to upper layers of software that can customize the hardware, and provide flexibility at compile </a:t>
            </a:r>
            <a:r>
              <a:rPr lang="en-US" dirty="0" smtClean="0"/>
              <a:t>time</a:t>
            </a:r>
          </a:p>
          <a:p>
            <a:r>
              <a:rPr lang="en-US" dirty="0" smtClean="0"/>
              <a:t>Because </a:t>
            </a:r>
            <a:r>
              <a:rPr lang="en-US" dirty="0"/>
              <a:t>these routines point to separately compiled device driver code from the rest of the system application software, BSPs provide run-time portability of generic device driver </a:t>
            </a:r>
            <a:r>
              <a:rPr lang="en-US" dirty="0" smtClean="0"/>
              <a:t>code</a:t>
            </a:r>
          </a:p>
          <a:p>
            <a:r>
              <a:rPr lang="en-US" dirty="0"/>
              <a:t>A</a:t>
            </a:r>
            <a:r>
              <a:rPr lang="en-US" dirty="0" smtClean="0"/>
              <a:t> </a:t>
            </a:r>
            <a:r>
              <a:rPr lang="en-US" dirty="0"/>
              <a:t>BSP provides architecture-specific device driver configuration management, and an API for the OS higher layers of software) to access generic device </a:t>
            </a:r>
            <a:r>
              <a:rPr lang="en-US" dirty="0" smtClean="0"/>
              <a:t>drivers</a:t>
            </a:r>
            <a:endParaRPr lang="en-US" dirty="0"/>
          </a:p>
        </p:txBody>
      </p:sp>
    </p:spTree>
    <p:extLst>
      <p:ext uri="{BB962C8B-B14F-4D97-AF65-F5344CB8AC3E}">
        <p14:creationId xmlns:p14="http://schemas.microsoft.com/office/powerpoint/2010/main" val="291988423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93" y="129397"/>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4" y="646981"/>
            <a:ext cx="10758578" cy="5546785"/>
          </a:xfrm>
        </p:spPr>
        <p:txBody>
          <a:bodyPr/>
          <a:lstStyle/>
          <a:p>
            <a:r>
              <a:rPr lang="en-US" dirty="0"/>
              <a:t>A BSP is also responsible for managing the initialization of the device driver (hardware) and OS in the </a:t>
            </a:r>
            <a:r>
              <a:rPr lang="en-US" dirty="0" smtClean="0"/>
              <a:t>system</a:t>
            </a:r>
          </a:p>
          <a:p>
            <a:r>
              <a:rPr lang="en-US" dirty="0" smtClean="0"/>
              <a:t>The </a:t>
            </a:r>
            <a:r>
              <a:rPr lang="en-US" dirty="0"/>
              <a:t>device configuration management portion of a BSP involves architecture-specific device driver features, such as constraints of a processor’s available addressing modes, </a:t>
            </a:r>
            <a:r>
              <a:rPr lang="en-US" dirty="0" err="1"/>
              <a:t>endianess</a:t>
            </a:r>
            <a:r>
              <a:rPr lang="en-US" dirty="0"/>
              <a:t>, and interrupts (connecting ISRs to interrupt vector table, disabling/enabling, control registers) and so </a:t>
            </a:r>
            <a:r>
              <a:rPr lang="en-US" dirty="0" smtClean="0"/>
              <a:t>on</a:t>
            </a:r>
          </a:p>
          <a:p>
            <a:r>
              <a:rPr lang="en-US" dirty="0" smtClean="0"/>
              <a:t>It is </a:t>
            </a:r>
            <a:r>
              <a:rPr lang="en-US" dirty="0"/>
              <a:t>designed to provide the most flexibility in porting generic device drivers to a new architecture-based board, with its differing </a:t>
            </a:r>
            <a:r>
              <a:rPr lang="en-US" dirty="0" err="1"/>
              <a:t>endianess</a:t>
            </a:r>
            <a:r>
              <a:rPr lang="en-US" dirty="0"/>
              <a:t>, interrupt scheme, and other architecture-specific </a:t>
            </a:r>
            <a:r>
              <a:rPr lang="en-US" dirty="0" smtClean="0"/>
              <a:t>features</a:t>
            </a:r>
          </a:p>
          <a:p>
            <a:pPr marL="0" indent="0">
              <a:buNone/>
            </a:pPr>
            <a:r>
              <a:rPr lang="en-US" dirty="0"/>
              <a:t> </a:t>
            </a:r>
          </a:p>
        </p:txBody>
      </p:sp>
    </p:spTree>
    <p:extLst>
      <p:ext uri="{BB962C8B-B14F-4D97-AF65-F5344CB8AC3E}">
        <p14:creationId xmlns:p14="http://schemas.microsoft.com/office/powerpoint/2010/main" val="78405671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Cont’d</a:t>
            </a:r>
            <a:endParaRPr lang="en-US" dirty="0"/>
          </a:p>
        </p:txBody>
      </p:sp>
      <p:pic>
        <p:nvPicPr>
          <p:cNvPr id="4" name="Content Placeholder 3"/>
          <p:cNvPicPr>
            <a:picLocks noGrp="1" noChangeAspect="1"/>
          </p:cNvPicPr>
          <p:nvPr>
            <p:ph idx="1"/>
          </p:nvPr>
        </p:nvPicPr>
        <p:blipFill>
          <a:blip r:embed="rId2"/>
          <a:stretch>
            <a:fillRect/>
          </a:stretch>
        </p:blipFill>
        <p:spPr>
          <a:xfrm>
            <a:off x="3105510" y="1613140"/>
            <a:ext cx="4929934" cy="3436111"/>
          </a:xfrm>
          <a:prstGeom prst="rect">
            <a:avLst/>
          </a:prstGeom>
        </p:spPr>
      </p:pic>
    </p:spTree>
    <p:extLst>
      <p:ext uri="{BB962C8B-B14F-4D97-AF65-F5344CB8AC3E}">
        <p14:creationId xmlns:p14="http://schemas.microsoft.com/office/powerpoint/2010/main" val="111836724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8215" y="3062378"/>
            <a:ext cx="10515600" cy="370847"/>
          </a:xfrm>
        </p:spPr>
        <p:txBody>
          <a:bodyPr>
            <a:normAutofit fontScale="90000"/>
          </a:bodyPr>
          <a:lstStyle/>
          <a:p>
            <a:r>
              <a:rPr lang="en-US" dirty="0" smtClean="0"/>
              <a:t>THANK YOU</a:t>
            </a:r>
            <a:endParaRPr lang="en-US" dirty="0"/>
          </a:p>
        </p:txBody>
      </p:sp>
    </p:spTree>
    <p:extLst>
      <p:ext uri="{BB962C8B-B14F-4D97-AF65-F5344CB8AC3E}">
        <p14:creationId xmlns:p14="http://schemas.microsoft.com/office/powerpoint/2010/main" val="4256084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4" y="724619"/>
            <a:ext cx="10758578" cy="5788324"/>
          </a:xfrm>
        </p:spPr>
        <p:txBody>
          <a:bodyPr>
            <a:normAutofit/>
          </a:bodyPr>
          <a:lstStyle/>
          <a:p>
            <a:r>
              <a:rPr lang="en-US" dirty="0" err="1" smtClean="0"/>
              <a:t>Unitasking</a:t>
            </a:r>
            <a:r>
              <a:rPr lang="en-US" dirty="0" smtClean="0"/>
              <a:t> </a:t>
            </a:r>
            <a:r>
              <a:rPr lang="en-US" dirty="0"/>
              <a:t>OSes typically don’t require as complex a task management facility as a multitasking </a:t>
            </a:r>
            <a:r>
              <a:rPr lang="en-US" dirty="0" smtClean="0"/>
              <a:t>OS</a:t>
            </a:r>
          </a:p>
          <a:p>
            <a:r>
              <a:rPr lang="en-US" dirty="0" smtClean="0"/>
              <a:t>In </a:t>
            </a:r>
            <a:r>
              <a:rPr lang="en-US" dirty="0"/>
              <a:t>a multitasking environment, the added complexity of allowing multiple existing tasks requires that each process remain independent of the others and not affect any other without the specific programming to do </a:t>
            </a:r>
            <a:r>
              <a:rPr lang="en-US" dirty="0" smtClean="0"/>
              <a:t>so</a:t>
            </a:r>
          </a:p>
          <a:p>
            <a:r>
              <a:rPr lang="en-US" dirty="0" smtClean="0"/>
              <a:t>This </a:t>
            </a:r>
            <a:r>
              <a:rPr lang="en-US" dirty="0"/>
              <a:t>multitasking model provides each process with more security, which is not needed in a </a:t>
            </a:r>
            <a:r>
              <a:rPr lang="en-US" dirty="0" err="1"/>
              <a:t>unitasking</a:t>
            </a:r>
            <a:r>
              <a:rPr lang="en-US" dirty="0"/>
              <a:t> </a:t>
            </a:r>
            <a:r>
              <a:rPr lang="en-US" dirty="0" smtClean="0"/>
              <a:t>environment</a:t>
            </a:r>
          </a:p>
          <a:p>
            <a:r>
              <a:rPr lang="en-US" dirty="0" smtClean="0"/>
              <a:t>Multitasking </a:t>
            </a:r>
            <a:r>
              <a:rPr lang="en-US" dirty="0"/>
              <a:t>can actually provide a more organized way for a complex embedded system to function. </a:t>
            </a:r>
            <a:endParaRPr lang="en-US" dirty="0" smtClean="0"/>
          </a:p>
          <a:p>
            <a:r>
              <a:rPr lang="en-US" dirty="0" smtClean="0"/>
              <a:t>In a multitasking environment, system activities are divided up into simpler, separate components, or the same activities can be running in multiple processes simultaneously</a:t>
            </a:r>
            <a:endParaRPr lang="en-US" dirty="0"/>
          </a:p>
        </p:txBody>
      </p:sp>
      <p:pic>
        <p:nvPicPr>
          <p:cNvPr id="4" name="Picture 3"/>
          <p:cNvPicPr>
            <a:picLocks noChangeAspect="1"/>
          </p:cNvPicPr>
          <p:nvPr/>
        </p:nvPicPr>
        <p:blipFill>
          <a:blip r:embed="rId2"/>
          <a:stretch>
            <a:fillRect/>
          </a:stretch>
        </p:blipFill>
        <p:spPr>
          <a:xfrm>
            <a:off x="3787092" y="5081499"/>
            <a:ext cx="3772426" cy="1267002"/>
          </a:xfrm>
          <a:prstGeom prst="rect">
            <a:avLst/>
          </a:prstGeom>
        </p:spPr>
      </p:pic>
    </p:spTree>
    <p:extLst>
      <p:ext uri="{BB962C8B-B14F-4D97-AF65-F5344CB8AC3E}">
        <p14:creationId xmlns:p14="http://schemas.microsoft.com/office/powerpoint/2010/main" val="11913484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29" y="86265"/>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4" y="552092"/>
            <a:ext cx="10758578" cy="5934972"/>
          </a:xfrm>
        </p:spPr>
        <p:txBody>
          <a:bodyPr>
            <a:normAutofit lnSpcReduction="10000"/>
          </a:bodyPr>
          <a:lstStyle/>
          <a:p>
            <a:r>
              <a:rPr lang="en-US" dirty="0"/>
              <a:t>Some multitasking OSes also provide threads (lightweight processes) as an additional, alternative means for encapsulating an instance of a </a:t>
            </a:r>
            <a:r>
              <a:rPr lang="en-US" dirty="0" smtClean="0"/>
              <a:t>program</a:t>
            </a:r>
          </a:p>
          <a:p>
            <a:r>
              <a:rPr lang="en-US" dirty="0" smtClean="0"/>
              <a:t>Threads </a:t>
            </a:r>
            <a:r>
              <a:rPr lang="en-US" dirty="0"/>
              <a:t>are created within the context of a task (meaning a thread is bound to a task), and, depending on the OS, the task can own one or more </a:t>
            </a:r>
            <a:r>
              <a:rPr lang="en-US" dirty="0" smtClean="0"/>
              <a:t>threads</a:t>
            </a:r>
          </a:p>
          <a:p>
            <a:r>
              <a:rPr lang="en-US" dirty="0" smtClean="0"/>
              <a:t>A </a:t>
            </a:r>
            <a:r>
              <a:rPr lang="en-US" dirty="0"/>
              <a:t>thread is a sequential execution stream within its </a:t>
            </a:r>
            <a:r>
              <a:rPr lang="en-US" dirty="0" smtClean="0"/>
              <a:t>task</a:t>
            </a:r>
          </a:p>
          <a:p>
            <a:r>
              <a:rPr lang="en-US" dirty="0"/>
              <a:t>Unlike tasks, which have their own independent memory spaces that are inaccessible to other tasks, threads of a task share the same resources (working directories, files, I/O devices, global data, address space, program </a:t>
            </a:r>
            <a:r>
              <a:rPr lang="en-US" dirty="0" smtClean="0"/>
              <a:t>code), </a:t>
            </a:r>
            <a:r>
              <a:rPr lang="en-US" dirty="0"/>
              <a:t>but have their own PCs, stack, and scheduling information (PC, SP, stack, registers, etc.) to allow for the instructions they are executing to be scheduled </a:t>
            </a:r>
            <a:r>
              <a:rPr lang="en-US" dirty="0" smtClean="0"/>
              <a:t>independently</a:t>
            </a:r>
          </a:p>
          <a:p>
            <a:r>
              <a:rPr lang="en-US" dirty="0" smtClean="0"/>
              <a:t>Since </a:t>
            </a:r>
            <a:r>
              <a:rPr lang="en-US" dirty="0"/>
              <a:t>threads are created within the context of the same task and can share the same memory space, they can allow for simpler communication and coordination relative to </a:t>
            </a:r>
            <a:r>
              <a:rPr lang="en-US" dirty="0" smtClean="0"/>
              <a:t>tasks</a:t>
            </a:r>
          </a:p>
          <a:p>
            <a:r>
              <a:rPr lang="en-US" dirty="0" smtClean="0"/>
              <a:t>This is because a task can contain at least one thread executing one program in one address space, or can contain many threads executing different portions of one program in one address space, needing no </a:t>
            </a:r>
            <a:r>
              <a:rPr lang="en-US" dirty="0" err="1" smtClean="0"/>
              <a:t>intertask</a:t>
            </a:r>
            <a:r>
              <a:rPr lang="en-US" dirty="0" smtClean="0"/>
              <a:t> communication mechanisms</a:t>
            </a:r>
          </a:p>
        </p:txBody>
      </p:sp>
    </p:spTree>
    <p:extLst>
      <p:ext uri="{BB962C8B-B14F-4D97-AF65-F5344CB8AC3E}">
        <p14:creationId xmlns:p14="http://schemas.microsoft.com/office/powerpoint/2010/main" val="27447173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t>Also</a:t>
            </a:r>
            <a:r>
              <a:rPr lang="en-US" dirty="0"/>
              <a:t>, in the case of shared resources, multiple threads are typically less expensive than creating multiple tasks to do the same </a:t>
            </a:r>
            <a:r>
              <a:rPr lang="en-US" dirty="0" smtClean="0"/>
              <a:t>work</a:t>
            </a:r>
          </a:p>
          <a:p>
            <a:endParaRPr lang="en-US" dirty="0"/>
          </a:p>
          <a:p>
            <a:endParaRPr lang="en-US" dirty="0"/>
          </a:p>
        </p:txBody>
      </p:sp>
      <p:pic>
        <p:nvPicPr>
          <p:cNvPr id="4" name="Picture 3"/>
          <p:cNvPicPr>
            <a:picLocks noChangeAspect="1"/>
          </p:cNvPicPr>
          <p:nvPr/>
        </p:nvPicPr>
        <p:blipFill>
          <a:blip r:embed="rId2"/>
          <a:stretch>
            <a:fillRect/>
          </a:stretch>
        </p:blipFill>
        <p:spPr>
          <a:xfrm>
            <a:off x="2125012" y="2318592"/>
            <a:ext cx="7182852" cy="2962688"/>
          </a:xfrm>
          <a:prstGeom prst="rect">
            <a:avLst/>
          </a:prstGeom>
        </p:spPr>
      </p:pic>
    </p:spTree>
    <p:extLst>
      <p:ext uri="{BB962C8B-B14F-4D97-AF65-F5344CB8AC3E}">
        <p14:creationId xmlns:p14="http://schemas.microsoft.com/office/powerpoint/2010/main" val="8071582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4" y="672861"/>
            <a:ext cx="10758578" cy="5831456"/>
          </a:xfrm>
        </p:spPr>
        <p:txBody>
          <a:bodyPr/>
          <a:lstStyle/>
          <a:p>
            <a:r>
              <a:rPr lang="en-US" dirty="0" smtClean="0"/>
              <a:t>Programmers </a:t>
            </a:r>
            <a:r>
              <a:rPr lang="en-US" dirty="0"/>
              <a:t>define a separate task (or thread) for each of the system’s distinct activities to simplify all the actions of that activity into a single stream of events, rather than a complex set of overlapping </a:t>
            </a:r>
            <a:r>
              <a:rPr lang="en-US" dirty="0" smtClean="0"/>
              <a:t>events</a:t>
            </a:r>
          </a:p>
          <a:p>
            <a:r>
              <a:rPr lang="en-US" dirty="0" smtClean="0"/>
              <a:t>However</a:t>
            </a:r>
            <a:r>
              <a:rPr lang="en-US" dirty="0"/>
              <a:t>, it is generally left up to the programmer as to how many tasks are used to represent a system’s activity and, if threads are available, if and how they are used within the context of </a:t>
            </a:r>
            <a:r>
              <a:rPr lang="en-US" dirty="0" smtClean="0"/>
              <a:t>tasks</a:t>
            </a:r>
            <a:endParaRPr lang="en-US" dirty="0"/>
          </a:p>
          <a:p>
            <a:r>
              <a:rPr lang="en-US" dirty="0"/>
              <a:t>DOS-C is an example of a </a:t>
            </a:r>
            <a:r>
              <a:rPr lang="en-US" dirty="0" err="1"/>
              <a:t>unitasking</a:t>
            </a:r>
            <a:r>
              <a:rPr lang="en-US" dirty="0"/>
              <a:t> embedded OS, whereas </a:t>
            </a:r>
            <a:r>
              <a:rPr lang="en-US" dirty="0" err="1"/>
              <a:t>vxWorks</a:t>
            </a:r>
            <a:r>
              <a:rPr lang="en-US" dirty="0"/>
              <a:t> (Wind River), embedded Linux (</a:t>
            </a:r>
            <a:r>
              <a:rPr lang="en-US" dirty="0" err="1"/>
              <a:t>Timesys</a:t>
            </a:r>
            <a:r>
              <a:rPr lang="en-US" dirty="0"/>
              <a:t>), and </a:t>
            </a:r>
            <a:r>
              <a:rPr lang="en-US" dirty="0" err="1"/>
              <a:t>Jbed</a:t>
            </a:r>
            <a:r>
              <a:rPr lang="en-US" dirty="0"/>
              <a:t> (</a:t>
            </a:r>
            <a:r>
              <a:rPr lang="en-US" dirty="0" err="1"/>
              <a:t>Esmertec</a:t>
            </a:r>
            <a:r>
              <a:rPr lang="en-US" dirty="0"/>
              <a:t>) are examples of multitasking </a:t>
            </a:r>
            <a:r>
              <a:rPr lang="en-US" dirty="0" err="1" smtClean="0"/>
              <a:t>Oses</a:t>
            </a:r>
            <a:endParaRPr lang="en-US" dirty="0" smtClean="0"/>
          </a:p>
        </p:txBody>
      </p:sp>
    </p:spTree>
    <p:extLst>
      <p:ext uri="{BB962C8B-B14F-4D97-AF65-F5344CB8AC3E}">
        <p14:creationId xmlns:p14="http://schemas.microsoft.com/office/powerpoint/2010/main" val="41539095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34" y="86265"/>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4" y="569343"/>
            <a:ext cx="10758578" cy="6124754"/>
          </a:xfrm>
        </p:spPr>
        <p:txBody>
          <a:bodyPr>
            <a:normAutofit/>
          </a:bodyPr>
          <a:lstStyle/>
          <a:p>
            <a:r>
              <a:rPr lang="en-US" sz="2600" dirty="0" err="1"/>
              <a:t>Jbed</a:t>
            </a:r>
            <a:r>
              <a:rPr lang="en-US" sz="2600" dirty="0"/>
              <a:t> provides six different types of tasks that run alongside threads: </a:t>
            </a:r>
            <a:endParaRPr lang="en-US" sz="2600" dirty="0" smtClean="0"/>
          </a:p>
          <a:p>
            <a:pPr lvl="1"/>
            <a:r>
              <a:rPr lang="en-US" sz="2600" b="1" dirty="0" smtClean="0"/>
              <a:t>One shot Timer Task:</a:t>
            </a:r>
            <a:r>
              <a:rPr lang="en-US" sz="2600" dirty="0" smtClean="0"/>
              <a:t> which </a:t>
            </a:r>
            <a:r>
              <a:rPr lang="en-US" sz="2600" dirty="0"/>
              <a:t>is a task that is run only </a:t>
            </a:r>
            <a:r>
              <a:rPr lang="en-US" sz="2600" dirty="0" smtClean="0"/>
              <a:t>once, </a:t>
            </a:r>
          </a:p>
          <a:p>
            <a:pPr lvl="1"/>
            <a:r>
              <a:rPr lang="en-US" sz="2600" b="1" dirty="0" smtClean="0"/>
              <a:t>Periodic Timer Task:</a:t>
            </a:r>
            <a:r>
              <a:rPr lang="en-US" sz="2600" dirty="0" smtClean="0"/>
              <a:t> a </a:t>
            </a:r>
            <a:r>
              <a:rPr lang="en-US" sz="2600" dirty="0"/>
              <a:t>task that is run after a particular set time </a:t>
            </a:r>
            <a:r>
              <a:rPr lang="en-US" sz="2600" dirty="0" smtClean="0"/>
              <a:t>interval,</a:t>
            </a:r>
          </a:p>
          <a:p>
            <a:pPr lvl="1"/>
            <a:r>
              <a:rPr lang="en-US" sz="2600" b="1" dirty="0" smtClean="0"/>
              <a:t>Harmonic Event Task:</a:t>
            </a:r>
            <a:r>
              <a:rPr lang="en-US" sz="2600" dirty="0" smtClean="0"/>
              <a:t> a </a:t>
            </a:r>
            <a:r>
              <a:rPr lang="en-US" sz="2600" dirty="0"/>
              <a:t>task that runs alongside a periodic timer </a:t>
            </a:r>
            <a:r>
              <a:rPr lang="en-US" sz="2600" dirty="0" smtClean="0"/>
              <a:t>task,</a:t>
            </a:r>
          </a:p>
          <a:p>
            <a:pPr lvl="1"/>
            <a:r>
              <a:rPr lang="en-US" sz="2600" b="1" dirty="0" smtClean="0"/>
              <a:t>Join Event Task</a:t>
            </a:r>
            <a:r>
              <a:rPr lang="en-US" sz="2600" dirty="0" smtClean="0"/>
              <a:t>: a </a:t>
            </a:r>
            <a:r>
              <a:rPr lang="en-US" sz="2600" dirty="0"/>
              <a:t>task that is set to run when an associated task </a:t>
            </a:r>
            <a:r>
              <a:rPr lang="en-US" sz="2600" dirty="0" smtClean="0"/>
              <a:t>completes,</a:t>
            </a:r>
          </a:p>
          <a:p>
            <a:pPr lvl="1"/>
            <a:r>
              <a:rPr lang="en-US" sz="2600" b="1" dirty="0" smtClean="0"/>
              <a:t>Interrupt Event Task:</a:t>
            </a:r>
            <a:r>
              <a:rPr lang="en-US" sz="2600" dirty="0" smtClean="0"/>
              <a:t> a </a:t>
            </a:r>
            <a:r>
              <a:rPr lang="en-US" sz="2600" dirty="0"/>
              <a:t>task that is run when a hardware interrupt </a:t>
            </a:r>
            <a:r>
              <a:rPr lang="en-US" sz="2600" dirty="0" smtClean="0"/>
              <a:t>occurs, </a:t>
            </a:r>
            <a:r>
              <a:rPr lang="en-US" sz="2600" dirty="0"/>
              <a:t>and </a:t>
            </a:r>
          </a:p>
          <a:p>
            <a:pPr lvl="1"/>
            <a:r>
              <a:rPr lang="en-US" sz="2600" b="1" dirty="0" smtClean="0"/>
              <a:t>User Event Task:</a:t>
            </a:r>
            <a:r>
              <a:rPr lang="en-US" sz="2600" dirty="0" smtClean="0"/>
              <a:t> a </a:t>
            </a:r>
            <a:r>
              <a:rPr lang="en-US" sz="2600" dirty="0"/>
              <a:t>task that is explicitly triggered by another </a:t>
            </a:r>
            <a:r>
              <a:rPr lang="en-US" sz="2600" dirty="0" smtClean="0"/>
              <a:t>task</a:t>
            </a:r>
          </a:p>
        </p:txBody>
      </p:sp>
    </p:spTree>
    <p:extLst>
      <p:ext uri="{BB962C8B-B14F-4D97-AF65-F5344CB8AC3E}">
        <p14:creationId xmlns:p14="http://schemas.microsoft.com/office/powerpoint/2010/main" val="17952879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Multitasking and Process Management</a:t>
            </a:r>
          </a:p>
        </p:txBody>
      </p:sp>
      <p:sp>
        <p:nvSpPr>
          <p:cNvPr id="3" name="Content Placeholder 2"/>
          <p:cNvSpPr>
            <a:spLocks noGrp="1"/>
          </p:cNvSpPr>
          <p:nvPr>
            <p:ph idx="1"/>
          </p:nvPr>
        </p:nvSpPr>
        <p:spPr>
          <a:xfrm>
            <a:off x="422693" y="810883"/>
            <a:ext cx="11369615" cy="5382883"/>
          </a:xfrm>
        </p:spPr>
        <p:txBody>
          <a:bodyPr/>
          <a:lstStyle/>
          <a:p>
            <a:r>
              <a:rPr lang="en-US" dirty="0"/>
              <a:t>Multitasking OSes require an additional mechanism over </a:t>
            </a:r>
            <a:r>
              <a:rPr lang="en-US" dirty="0" err="1"/>
              <a:t>unitasking</a:t>
            </a:r>
            <a:r>
              <a:rPr lang="en-US" dirty="0"/>
              <a:t> OSes to manage and synchronize tasks that can exist simultaneously</a:t>
            </a:r>
          </a:p>
          <a:p>
            <a:r>
              <a:rPr lang="en-US" dirty="0"/>
              <a:t>This is because, even when an OS allows multiple tasks to coexist, one master processor on an embedded board can only execute one task or thread at any given time</a:t>
            </a:r>
          </a:p>
          <a:p>
            <a:r>
              <a:rPr lang="en-US" dirty="0"/>
              <a:t>As a result, multitasking embedded OSes must find some way of allocating each task a certain amount of time to use the master CPU, and switching the master processor between the various tasks</a:t>
            </a:r>
          </a:p>
          <a:p>
            <a:r>
              <a:rPr lang="en-US" dirty="0"/>
              <a:t>It is by accomplishing this through task implementation, scheduling, synchronization, and inter-task communication mechanisms that an OS successfully gives the illusion of a single processor simultaneously running multiple tasks</a:t>
            </a:r>
          </a:p>
        </p:txBody>
      </p:sp>
    </p:spTree>
    <p:extLst>
      <p:ext uri="{BB962C8B-B14F-4D97-AF65-F5344CB8AC3E}">
        <p14:creationId xmlns:p14="http://schemas.microsoft.com/office/powerpoint/2010/main" val="30773841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19" y="86265"/>
            <a:ext cx="10515600" cy="370847"/>
          </a:xfrm>
        </p:spPr>
        <p:txBody>
          <a:bodyPr>
            <a:normAutofit fontScale="90000"/>
          </a:bodyPr>
          <a:lstStyle/>
          <a:p>
            <a:r>
              <a:rPr lang="en-US" dirty="0" smtClean="0"/>
              <a:t>Process Implementation</a:t>
            </a:r>
            <a:endParaRPr lang="en-US" dirty="0"/>
          </a:p>
        </p:txBody>
      </p:sp>
      <p:sp>
        <p:nvSpPr>
          <p:cNvPr id="3" name="Content Placeholder 2"/>
          <p:cNvSpPr>
            <a:spLocks noGrp="1"/>
          </p:cNvSpPr>
          <p:nvPr>
            <p:ph idx="1"/>
          </p:nvPr>
        </p:nvSpPr>
        <p:spPr>
          <a:xfrm>
            <a:off x="422694" y="724619"/>
            <a:ext cx="10758578" cy="6021237"/>
          </a:xfrm>
        </p:spPr>
        <p:txBody>
          <a:bodyPr>
            <a:normAutofit/>
          </a:bodyPr>
          <a:lstStyle/>
          <a:p>
            <a:r>
              <a:rPr lang="en-US" dirty="0"/>
              <a:t>In multitasking embedded OSes, tasks are structured as a hierarchy of parent and child tasks, and when an embedded kernel starts up only one task exists </a:t>
            </a:r>
            <a:endParaRPr lang="en-US" dirty="0" smtClean="0"/>
          </a:p>
          <a:p>
            <a:r>
              <a:rPr lang="en-US" dirty="0" smtClean="0"/>
              <a:t>It </a:t>
            </a:r>
            <a:r>
              <a:rPr lang="en-US" dirty="0"/>
              <a:t>is from this first task that all others are </a:t>
            </a:r>
            <a:r>
              <a:rPr lang="en-US" dirty="0" smtClean="0"/>
              <a:t>created</a:t>
            </a:r>
          </a:p>
          <a:p>
            <a:r>
              <a:rPr lang="en-US" dirty="0"/>
              <a:t>Task creation in embedded OSes is primarily based upon two </a:t>
            </a:r>
            <a:r>
              <a:rPr lang="en-US" dirty="0" smtClean="0"/>
              <a:t>models: </a:t>
            </a:r>
          </a:p>
          <a:p>
            <a:r>
              <a:rPr lang="en-US" b="1" dirty="0" smtClean="0"/>
              <a:t>fork/exec</a:t>
            </a:r>
            <a:r>
              <a:rPr lang="en-US" dirty="0" smtClean="0"/>
              <a:t>: which </a:t>
            </a:r>
            <a:r>
              <a:rPr lang="en-US" dirty="0"/>
              <a:t>derived from the IEEE /ISO POSIX 1003.1 </a:t>
            </a:r>
            <a:r>
              <a:rPr lang="en-US" dirty="0" smtClean="0"/>
              <a:t>standard </a:t>
            </a:r>
            <a:endParaRPr lang="en-US" dirty="0"/>
          </a:p>
          <a:p>
            <a:r>
              <a:rPr lang="en-US" b="1" dirty="0" smtClean="0"/>
              <a:t>Spawn: </a:t>
            </a:r>
            <a:r>
              <a:rPr lang="en-US" dirty="0" smtClean="0"/>
              <a:t>which </a:t>
            </a:r>
            <a:r>
              <a:rPr lang="en-US" dirty="0"/>
              <a:t>is derived from </a:t>
            </a:r>
            <a:r>
              <a:rPr lang="en-US" dirty="0" smtClean="0"/>
              <a:t>fork/exec </a:t>
            </a:r>
            <a:r>
              <a:rPr lang="en-US" dirty="0"/>
              <a:t>Since the spawn model is based upon the fork/exec model, the methods of creating tasks under both models are </a:t>
            </a:r>
            <a:r>
              <a:rPr lang="en-US" dirty="0" smtClean="0"/>
              <a:t>similar</a:t>
            </a:r>
          </a:p>
          <a:p>
            <a:r>
              <a:rPr lang="en-US" dirty="0" smtClean="0"/>
              <a:t>All </a:t>
            </a:r>
            <a:r>
              <a:rPr lang="en-US" dirty="0"/>
              <a:t>tasks create their child tasks through fork/exec or spawn system </a:t>
            </a:r>
            <a:r>
              <a:rPr lang="en-US" dirty="0" smtClean="0"/>
              <a:t>calls</a:t>
            </a:r>
          </a:p>
          <a:p>
            <a:r>
              <a:rPr lang="en-US" dirty="0" smtClean="0"/>
              <a:t>After the system call, the OS gains control and creates the Task Control Block (TCB), also referred to as a </a:t>
            </a:r>
            <a:r>
              <a:rPr lang="en-US" b="1" dirty="0" smtClean="0"/>
              <a:t>Process Control Block (PCB)</a:t>
            </a:r>
            <a:r>
              <a:rPr lang="en-US" dirty="0" smtClean="0"/>
              <a:t> </a:t>
            </a:r>
          </a:p>
        </p:txBody>
      </p:sp>
    </p:spTree>
    <p:extLst>
      <p:ext uri="{BB962C8B-B14F-4D97-AF65-F5344CB8AC3E}">
        <p14:creationId xmlns:p14="http://schemas.microsoft.com/office/powerpoint/2010/main" val="3782751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81" y="77638"/>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4" y="603761"/>
            <a:ext cx="10758578" cy="6047205"/>
          </a:xfrm>
        </p:spPr>
        <p:txBody>
          <a:bodyPr>
            <a:normAutofit lnSpcReduction="10000"/>
          </a:bodyPr>
          <a:lstStyle/>
          <a:p>
            <a:r>
              <a:rPr lang="en-US" dirty="0"/>
              <a:t>PCB contains OS control information, such as task ID, task state, task priority, and error status, and CPU context information, such as registers, for that particular task</a:t>
            </a:r>
          </a:p>
          <a:p>
            <a:r>
              <a:rPr lang="en-US" dirty="0"/>
              <a:t> At this point, memory is allocated for the new child task, including for its TCB, any parameters passed with the system call, and the code to be executed by the child task</a:t>
            </a:r>
          </a:p>
          <a:p>
            <a:r>
              <a:rPr lang="en-US" dirty="0"/>
              <a:t>After the task is set up to run, the system call returns and the OS releases control back to the main </a:t>
            </a:r>
            <a:r>
              <a:rPr lang="en-US" dirty="0" smtClean="0"/>
              <a:t>program</a:t>
            </a:r>
          </a:p>
          <a:p>
            <a:r>
              <a:rPr lang="en-US" dirty="0"/>
              <a:t>The main difference between the fork/exec and spawn models is how memory is allocated for the new child </a:t>
            </a:r>
            <a:r>
              <a:rPr lang="en-US" dirty="0" smtClean="0"/>
              <a:t>task</a:t>
            </a:r>
          </a:p>
          <a:p>
            <a:r>
              <a:rPr lang="en-US" dirty="0" smtClean="0"/>
              <a:t>Under </a:t>
            </a:r>
            <a:r>
              <a:rPr lang="en-US" dirty="0"/>
              <a:t>the fork/exec model, </a:t>
            </a:r>
            <a:r>
              <a:rPr lang="en-US" dirty="0" smtClean="0"/>
              <a:t>the </a:t>
            </a:r>
            <a:r>
              <a:rPr lang="en-US" dirty="0"/>
              <a:t>“fork” call creates a copy of the parent task’s memory space in what is allocated for the child task, thus allowing the child task to inherit various properties, such as program code and variables, from the parent </a:t>
            </a:r>
            <a:r>
              <a:rPr lang="en-US" dirty="0" smtClean="0"/>
              <a:t>task</a:t>
            </a:r>
          </a:p>
          <a:p>
            <a:r>
              <a:rPr lang="en-US" dirty="0" smtClean="0"/>
              <a:t>Because the parent task’s entire memory space is duplicated for the child task, two copies of the parent task’s program code are in memory, one for the parent, and one belonging to the child</a:t>
            </a:r>
          </a:p>
          <a:p>
            <a:r>
              <a:rPr lang="en-US" dirty="0" smtClean="0"/>
              <a:t>The “exec” call is used to explicitly remove from the child task’s memory space any references to the parent’s program and sets the new program code belonging to the child task to run</a:t>
            </a:r>
            <a:endParaRPr lang="en-US" dirty="0"/>
          </a:p>
        </p:txBody>
      </p:sp>
    </p:spTree>
    <p:extLst>
      <p:ext uri="{BB962C8B-B14F-4D97-AF65-F5344CB8AC3E}">
        <p14:creationId xmlns:p14="http://schemas.microsoft.com/office/powerpoint/2010/main" val="1757435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Operating System</a:t>
            </a:r>
            <a:endParaRPr lang="en-US" dirty="0"/>
          </a:p>
        </p:txBody>
      </p:sp>
      <p:sp>
        <p:nvSpPr>
          <p:cNvPr id="3" name="Content Placeholder 2"/>
          <p:cNvSpPr>
            <a:spLocks noGrp="1"/>
          </p:cNvSpPr>
          <p:nvPr>
            <p:ph idx="1"/>
          </p:nvPr>
        </p:nvSpPr>
        <p:spPr>
          <a:xfrm>
            <a:off x="665672" y="1216325"/>
            <a:ext cx="10515600" cy="4701845"/>
          </a:xfrm>
        </p:spPr>
        <p:txBody>
          <a:bodyPr/>
          <a:lstStyle/>
          <a:p>
            <a:r>
              <a:rPr lang="en-US" dirty="0"/>
              <a:t>An operating system (OS) is an optional part of an embedded device’s system software </a:t>
            </a:r>
            <a:r>
              <a:rPr lang="en-US" dirty="0" smtClean="0"/>
              <a:t>stack, meaning </a:t>
            </a:r>
            <a:r>
              <a:rPr lang="en-US" dirty="0"/>
              <a:t>that not all embedded systems have </a:t>
            </a:r>
            <a:r>
              <a:rPr lang="en-US" dirty="0" smtClean="0"/>
              <a:t>one</a:t>
            </a:r>
          </a:p>
          <a:p>
            <a:r>
              <a:rPr lang="en-US" dirty="0" smtClean="0"/>
              <a:t>OSes </a:t>
            </a:r>
            <a:r>
              <a:rPr lang="en-US" dirty="0"/>
              <a:t>can be used on any processor (</a:t>
            </a:r>
            <a:r>
              <a:rPr lang="en-US" dirty="0" smtClean="0"/>
              <a:t>ISA) to </a:t>
            </a:r>
            <a:r>
              <a:rPr lang="en-US" dirty="0"/>
              <a:t>which the OS has been ported</a:t>
            </a:r>
          </a:p>
        </p:txBody>
      </p:sp>
      <p:pic>
        <p:nvPicPr>
          <p:cNvPr id="4" name="Picture 3"/>
          <p:cNvPicPr>
            <a:picLocks noChangeAspect="1"/>
          </p:cNvPicPr>
          <p:nvPr/>
        </p:nvPicPr>
        <p:blipFill>
          <a:blip r:embed="rId2"/>
          <a:stretch>
            <a:fillRect/>
          </a:stretch>
        </p:blipFill>
        <p:spPr>
          <a:xfrm>
            <a:off x="1951673" y="2431533"/>
            <a:ext cx="8478433" cy="3486637"/>
          </a:xfrm>
          <a:prstGeom prst="rect">
            <a:avLst/>
          </a:prstGeom>
        </p:spPr>
      </p:pic>
    </p:spTree>
    <p:extLst>
      <p:ext uri="{BB962C8B-B14F-4D97-AF65-F5344CB8AC3E}">
        <p14:creationId xmlns:p14="http://schemas.microsoft.com/office/powerpoint/2010/main" val="22623804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19" y="181156"/>
            <a:ext cx="10515600" cy="370847"/>
          </a:xfrm>
        </p:spPr>
        <p:txBody>
          <a:bodyPr>
            <a:normAutofit fontScale="90000"/>
          </a:bodyPr>
          <a:lstStyle/>
          <a:p>
            <a:r>
              <a:rPr lang="en-US" dirty="0"/>
              <a:t>Embedded Linux and fork/exec</a:t>
            </a:r>
          </a:p>
        </p:txBody>
      </p:sp>
      <p:sp>
        <p:nvSpPr>
          <p:cNvPr id="3" name="Content Placeholder 2"/>
          <p:cNvSpPr>
            <a:spLocks noGrp="1"/>
          </p:cNvSpPr>
          <p:nvPr>
            <p:ph idx="1"/>
          </p:nvPr>
        </p:nvSpPr>
        <p:spPr>
          <a:xfrm>
            <a:off x="422693" y="802257"/>
            <a:ext cx="11360989" cy="5736566"/>
          </a:xfrm>
        </p:spPr>
        <p:txBody>
          <a:bodyPr/>
          <a:lstStyle/>
          <a:p>
            <a:r>
              <a:rPr lang="en-US" dirty="0"/>
              <a:t>In embedded Linux, all process creation is based upon the fork/exec model</a:t>
            </a:r>
            <a:r>
              <a:rPr lang="en-US" dirty="0" smtClean="0"/>
              <a:t>:</a:t>
            </a:r>
          </a:p>
          <a:p>
            <a:endParaRPr lang="en-US" dirty="0"/>
          </a:p>
          <a:p>
            <a:endParaRPr lang="en-US" dirty="0" smtClean="0"/>
          </a:p>
          <a:p>
            <a:r>
              <a:rPr lang="en-US" dirty="0"/>
              <a:t>In Linux, a new “child” process can be created with the fork system call (shown above</a:t>
            </a:r>
            <a:r>
              <a:rPr lang="en-US" dirty="0" smtClean="0"/>
              <a:t>),</a:t>
            </a:r>
          </a:p>
          <a:p>
            <a:pPr marL="0" indent="0">
              <a:buNone/>
            </a:pPr>
            <a:r>
              <a:rPr lang="en-US" dirty="0"/>
              <a:t> </a:t>
            </a:r>
            <a:r>
              <a:rPr lang="en-US" dirty="0" smtClean="0"/>
              <a:t>  which </a:t>
            </a:r>
            <a:r>
              <a:rPr lang="en-US" dirty="0"/>
              <a:t>creates an almost identical copy of the parent </a:t>
            </a:r>
            <a:r>
              <a:rPr lang="en-US" dirty="0" smtClean="0"/>
              <a:t>process</a:t>
            </a:r>
          </a:p>
          <a:p>
            <a:r>
              <a:rPr lang="en-US" dirty="0" smtClean="0"/>
              <a:t>What </a:t>
            </a:r>
            <a:r>
              <a:rPr lang="en-US" dirty="0"/>
              <a:t>differentiates the </a:t>
            </a:r>
            <a:r>
              <a:rPr lang="en-US" dirty="0" smtClean="0"/>
              <a:t>parent task </a:t>
            </a:r>
            <a:r>
              <a:rPr lang="en-US" dirty="0"/>
              <a:t>from the child is the process ID—the process ID of the child process is returned to </a:t>
            </a:r>
            <a:r>
              <a:rPr lang="en-US" dirty="0" smtClean="0"/>
              <a:t>the parent</a:t>
            </a:r>
            <a:r>
              <a:rPr lang="en-US" dirty="0"/>
              <a:t>, whereas a value of “0” is what the child process believes its process ID to </a:t>
            </a:r>
            <a:r>
              <a:rPr lang="en-US" dirty="0" smtClean="0"/>
              <a:t>be</a:t>
            </a:r>
          </a:p>
          <a:p>
            <a:r>
              <a:rPr lang="en-US" dirty="0"/>
              <a:t>The exec function call can then be used to switch to the child’s program </a:t>
            </a:r>
            <a:r>
              <a:rPr lang="en-US" dirty="0" smtClean="0"/>
              <a:t>code</a:t>
            </a:r>
          </a:p>
          <a:p>
            <a:endParaRPr lang="en-US" dirty="0"/>
          </a:p>
        </p:txBody>
      </p:sp>
      <p:pic>
        <p:nvPicPr>
          <p:cNvPr id="5" name="Picture 4"/>
          <p:cNvPicPr>
            <a:picLocks noChangeAspect="1"/>
          </p:cNvPicPr>
          <p:nvPr/>
        </p:nvPicPr>
        <p:blipFill rotWithShape="1">
          <a:blip r:embed="rId2"/>
          <a:srcRect t="1" b="32212"/>
          <a:stretch/>
        </p:blipFill>
        <p:spPr>
          <a:xfrm>
            <a:off x="3122840" y="1630734"/>
            <a:ext cx="5325218" cy="180814"/>
          </a:xfrm>
          <a:prstGeom prst="rect">
            <a:avLst/>
          </a:prstGeom>
        </p:spPr>
      </p:pic>
      <p:pic>
        <p:nvPicPr>
          <p:cNvPr id="6" name="Picture 5"/>
          <p:cNvPicPr>
            <a:picLocks noChangeAspect="1"/>
          </p:cNvPicPr>
          <p:nvPr/>
        </p:nvPicPr>
        <p:blipFill>
          <a:blip r:embed="rId3"/>
          <a:stretch>
            <a:fillRect/>
          </a:stretch>
        </p:blipFill>
        <p:spPr>
          <a:xfrm>
            <a:off x="3122840" y="4919351"/>
            <a:ext cx="5306165" cy="590632"/>
          </a:xfrm>
          <a:prstGeom prst="rect">
            <a:avLst/>
          </a:prstGeom>
        </p:spPr>
      </p:pic>
    </p:spTree>
    <p:extLst>
      <p:ext uri="{BB962C8B-B14F-4D97-AF65-F5344CB8AC3E}">
        <p14:creationId xmlns:p14="http://schemas.microsoft.com/office/powerpoint/2010/main" val="19809457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4" y="741872"/>
            <a:ext cx="11248846" cy="5822829"/>
          </a:xfrm>
        </p:spPr>
        <p:txBody>
          <a:bodyPr/>
          <a:lstStyle/>
          <a:p>
            <a:r>
              <a:rPr lang="en-US" dirty="0"/>
              <a:t>Tasks can terminate for a number of different reasons, such as normal completion, </a:t>
            </a:r>
            <a:r>
              <a:rPr lang="en-US" dirty="0" smtClean="0"/>
              <a:t>hardware problems </a:t>
            </a:r>
            <a:r>
              <a:rPr lang="en-US" dirty="0"/>
              <a:t>such as lack of memory, and software problems such as invalid </a:t>
            </a:r>
            <a:r>
              <a:rPr lang="en-US" dirty="0" smtClean="0"/>
              <a:t>instructions</a:t>
            </a:r>
          </a:p>
          <a:p>
            <a:r>
              <a:rPr lang="en-US" dirty="0" smtClean="0"/>
              <a:t>After</a:t>
            </a:r>
            <a:r>
              <a:rPr lang="en-US" dirty="0"/>
              <a:t> </a:t>
            </a:r>
            <a:r>
              <a:rPr lang="en-US" dirty="0" smtClean="0"/>
              <a:t>a </a:t>
            </a:r>
            <a:r>
              <a:rPr lang="en-US" dirty="0"/>
              <a:t>task has been terminated, it must be removed from the system so that it doesn’t </a:t>
            </a:r>
            <a:r>
              <a:rPr lang="en-US" dirty="0" smtClean="0"/>
              <a:t>waste resources</a:t>
            </a:r>
            <a:r>
              <a:rPr lang="en-US" dirty="0"/>
              <a:t>, or even keep the system in </a:t>
            </a:r>
            <a:r>
              <a:rPr lang="en-US" dirty="0" smtClean="0"/>
              <a:t>limbo</a:t>
            </a:r>
          </a:p>
          <a:p>
            <a:r>
              <a:rPr lang="en-US" dirty="0" smtClean="0"/>
              <a:t>In </a:t>
            </a:r>
            <a:r>
              <a:rPr lang="en-US" i="1" dirty="0"/>
              <a:t>deleting </a:t>
            </a:r>
            <a:r>
              <a:rPr lang="en-US" dirty="0"/>
              <a:t>tasks, an OS deallocates any </a:t>
            </a:r>
            <a:r>
              <a:rPr lang="en-US" dirty="0" smtClean="0"/>
              <a:t>memory allocated </a:t>
            </a:r>
            <a:r>
              <a:rPr lang="en-US" dirty="0"/>
              <a:t>for the task (TCBs, variables, executed code, etc</a:t>
            </a:r>
            <a:r>
              <a:rPr lang="en-US" dirty="0" smtClean="0"/>
              <a:t>.)</a:t>
            </a:r>
          </a:p>
          <a:p>
            <a:r>
              <a:rPr lang="en-US" dirty="0" smtClean="0"/>
              <a:t>In </a:t>
            </a:r>
            <a:r>
              <a:rPr lang="en-US" dirty="0"/>
              <a:t>the case of a parent task </a:t>
            </a:r>
            <a:r>
              <a:rPr lang="en-US" dirty="0" smtClean="0"/>
              <a:t>being deleted</a:t>
            </a:r>
            <a:r>
              <a:rPr lang="en-US" dirty="0"/>
              <a:t>, all related child tasks are also deleted or moved under another parent, and any </a:t>
            </a:r>
            <a:r>
              <a:rPr lang="en-US" dirty="0" smtClean="0"/>
              <a:t>share system </a:t>
            </a:r>
            <a:r>
              <a:rPr lang="en-US" dirty="0"/>
              <a:t>resources are </a:t>
            </a:r>
            <a:r>
              <a:rPr lang="en-US" dirty="0" smtClean="0"/>
              <a:t>released</a:t>
            </a:r>
          </a:p>
          <a:p>
            <a:endParaRPr lang="en-US" dirty="0"/>
          </a:p>
        </p:txBody>
      </p:sp>
      <p:pic>
        <p:nvPicPr>
          <p:cNvPr id="6" name="Picture 5"/>
          <p:cNvPicPr>
            <a:picLocks noChangeAspect="1"/>
          </p:cNvPicPr>
          <p:nvPr/>
        </p:nvPicPr>
        <p:blipFill>
          <a:blip r:embed="rId2"/>
          <a:stretch>
            <a:fillRect/>
          </a:stretch>
        </p:blipFill>
        <p:spPr>
          <a:xfrm>
            <a:off x="3156073" y="4182224"/>
            <a:ext cx="5534797" cy="2133898"/>
          </a:xfrm>
          <a:prstGeom prst="rect">
            <a:avLst/>
          </a:prstGeom>
        </p:spPr>
      </p:pic>
    </p:spTree>
    <p:extLst>
      <p:ext uri="{BB962C8B-B14F-4D97-AF65-F5344CB8AC3E}">
        <p14:creationId xmlns:p14="http://schemas.microsoft.com/office/powerpoint/2010/main" val="31967961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845" y="103518"/>
            <a:ext cx="10515600" cy="370847"/>
          </a:xfrm>
        </p:spPr>
        <p:txBody>
          <a:bodyPr>
            <a:normAutofit fontScale="90000"/>
          </a:bodyPr>
          <a:lstStyle/>
          <a:p>
            <a:r>
              <a:rPr lang="en-US" dirty="0" smtClean="0"/>
              <a:t>Cont’d</a:t>
            </a:r>
            <a:endParaRPr lang="en-US" dirty="0"/>
          </a:p>
        </p:txBody>
      </p:sp>
      <p:pic>
        <p:nvPicPr>
          <p:cNvPr id="4" name="Content Placeholder 3"/>
          <p:cNvPicPr>
            <a:picLocks noGrp="1" noChangeAspect="1"/>
          </p:cNvPicPr>
          <p:nvPr>
            <p:ph idx="1"/>
          </p:nvPr>
        </p:nvPicPr>
        <p:blipFill>
          <a:blip r:embed="rId2"/>
          <a:stretch>
            <a:fillRect/>
          </a:stretch>
        </p:blipFill>
        <p:spPr>
          <a:xfrm>
            <a:off x="2340431" y="714906"/>
            <a:ext cx="5058481" cy="3134162"/>
          </a:xfrm>
          <a:prstGeom prst="rect">
            <a:avLst/>
          </a:prstGeom>
        </p:spPr>
      </p:pic>
      <p:pic>
        <p:nvPicPr>
          <p:cNvPr id="5" name="Picture 4"/>
          <p:cNvPicPr>
            <a:picLocks noChangeAspect="1"/>
          </p:cNvPicPr>
          <p:nvPr/>
        </p:nvPicPr>
        <p:blipFill>
          <a:blip r:embed="rId3"/>
          <a:stretch>
            <a:fillRect/>
          </a:stretch>
        </p:blipFill>
        <p:spPr>
          <a:xfrm>
            <a:off x="2340431" y="3849068"/>
            <a:ext cx="5163271" cy="2648320"/>
          </a:xfrm>
          <a:prstGeom prst="rect">
            <a:avLst/>
          </a:prstGeom>
        </p:spPr>
      </p:pic>
    </p:spTree>
    <p:extLst>
      <p:ext uri="{BB962C8B-B14F-4D97-AF65-F5344CB8AC3E}">
        <p14:creationId xmlns:p14="http://schemas.microsoft.com/office/powerpoint/2010/main" val="38204954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846" y="103518"/>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3" y="552091"/>
            <a:ext cx="11404121" cy="5986732"/>
          </a:xfrm>
        </p:spPr>
        <p:txBody>
          <a:bodyPr/>
          <a:lstStyle/>
          <a:p>
            <a:r>
              <a:rPr lang="en-US" dirty="0"/>
              <a:t>When a task is deleted in </a:t>
            </a:r>
            <a:r>
              <a:rPr lang="en-US" dirty="0" err="1"/>
              <a:t>vxWorks</a:t>
            </a:r>
            <a:r>
              <a:rPr lang="en-US" dirty="0"/>
              <a:t>, other tasks are not notified, and any resources, such </a:t>
            </a:r>
            <a:r>
              <a:rPr lang="en-US" dirty="0" smtClean="0"/>
              <a:t>as memory </a:t>
            </a:r>
            <a:r>
              <a:rPr lang="en-US" dirty="0"/>
              <a:t>allocated to the task are not </a:t>
            </a:r>
            <a:r>
              <a:rPr lang="en-US" dirty="0" smtClean="0"/>
              <a:t>freed it </a:t>
            </a:r>
            <a:r>
              <a:rPr lang="en-US" dirty="0"/>
              <a:t>is the responsibility of the programmer to </a:t>
            </a:r>
            <a:r>
              <a:rPr lang="en-US" dirty="0" smtClean="0"/>
              <a:t>manage the </a:t>
            </a:r>
            <a:r>
              <a:rPr lang="en-US" dirty="0"/>
              <a:t>deletion of tasks using the subroutines </a:t>
            </a:r>
            <a:r>
              <a:rPr lang="en-US" dirty="0" smtClean="0"/>
              <a:t>below</a:t>
            </a:r>
            <a:endParaRPr lang="en-US" dirty="0"/>
          </a:p>
          <a:p>
            <a:r>
              <a:rPr lang="en-US" dirty="0"/>
              <a:t>In Linux, processes are deleted with the </a:t>
            </a:r>
            <a:r>
              <a:rPr lang="en-US" b="1" i="1" dirty="0"/>
              <a:t>void exit(</a:t>
            </a:r>
            <a:r>
              <a:rPr lang="en-US" b="1" i="1" dirty="0" err="1"/>
              <a:t>int</a:t>
            </a:r>
            <a:r>
              <a:rPr lang="en-US" b="1" i="1" dirty="0"/>
              <a:t> status) </a:t>
            </a:r>
            <a:r>
              <a:rPr lang="en-US" dirty="0"/>
              <a:t>system call, which deletes </a:t>
            </a:r>
            <a:r>
              <a:rPr lang="en-US" dirty="0" smtClean="0"/>
              <a:t>the process </a:t>
            </a:r>
            <a:r>
              <a:rPr lang="en-US" dirty="0"/>
              <a:t>and removes any kernel references to process (updates flags, removes processes </a:t>
            </a:r>
            <a:r>
              <a:rPr lang="en-US" dirty="0" smtClean="0"/>
              <a:t>from queues</a:t>
            </a:r>
            <a:r>
              <a:rPr lang="en-US" dirty="0"/>
              <a:t>, releases data structures, updates parent-child relationships, etc</a:t>
            </a:r>
            <a:r>
              <a:rPr lang="en-US" dirty="0" smtClean="0"/>
              <a:t>.)</a:t>
            </a:r>
          </a:p>
          <a:p>
            <a:r>
              <a:rPr lang="en-US" dirty="0" smtClean="0"/>
              <a:t>Under </a:t>
            </a:r>
            <a:r>
              <a:rPr lang="en-US" dirty="0"/>
              <a:t>Linux, </a:t>
            </a:r>
            <a:r>
              <a:rPr lang="en-US" dirty="0" smtClean="0"/>
              <a:t>child processes </a:t>
            </a:r>
            <a:r>
              <a:rPr lang="en-US" dirty="0"/>
              <a:t>of a deleted process become children of the main </a:t>
            </a:r>
            <a:r>
              <a:rPr lang="en-US" i="1" dirty="0" err="1"/>
              <a:t>init</a:t>
            </a:r>
            <a:r>
              <a:rPr lang="en-US" i="1" dirty="0"/>
              <a:t> </a:t>
            </a:r>
            <a:r>
              <a:rPr lang="en-US" dirty="0"/>
              <a:t>parent </a:t>
            </a:r>
            <a:r>
              <a:rPr lang="en-US" dirty="0" smtClean="0"/>
              <a:t>process</a:t>
            </a:r>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3216040" y="3644006"/>
            <a:ext cx="5087060" cy="1657581"/>
          </a:xfrm>
          <a:prstGeom prst="rect">
            <a:avLst/>
          </a:prstGeom>
        </p:spPr>
      </p:pic>
    </p:spTree>
    <p:extLst>
      <p:ext uri="{BB962C8B-B14F-4D97-AF65-F5344CB8AC3E}">
        <p14:creationId xmlns:p14="http://schemas.microsoft.com/office/powerpoint/2010/main" val="19477913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34" y="112144"/>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3" y="595223"/>
            <a:ext cx="11274725" cy="6142007"/>
          </a:xfrm>
        </p:spPr>
        <p:txBody>
          <a:bodyPr>
            <a:normAutofit/>
          </a:bodyPr>
          <a:lstStyle/>
          <a:p>
            <a:r>
              <a:rPr lang="en-US" dirty="0"/>
              <a:t>Because </a:t>
            </a:r>
            <a:r>
              <a:rPr lang="en-US" dirty="0" err="1"/>
              <a:t>Jbed</a:t>
            </a:r>
            <a:r>
              <a:rPr lang="en-US" dirty="0"/>
              <a:t> is based upon the Java model, a garbage collector is responsible for deleting </a:t>
            </a:r>
            <a:r>
              <a:rPr lang="en-US" dirty="0" smtClean="0"/>
              <a:t>a task </a:t>
            </a:r>
            <a:r>
              <a:rPr lang="en-US" dirty="0"/>
              <a:t>and removing any unused code from memory once the task has stopped </a:t>
            </a:r>
            <a:r>
              <a:rPr lang="en-US" dirty="0" smtClean="0"/>
              <a:t>running</a:t>
            </a:r>
          </a:p>
          <a:p>
            <a:r>
              <a:rPr lang="en-US" dirty="0" err="1" smtClean="0"/>
              <a:t>Jbed</a:t>
            </a:r>
            <a:r>
              <a:rPr lang="en-US" dirty="0"/>
              <a:t> </a:t>
            </a:r>
            <a:r>
              <a:rPr lang="en-US" dirty="0" smtClean="0"/>
              <a:t>uses </a:t>
            </a:r>
            <a:r>
              <a:rPr lang="en-US" dirty="0"/>
              <a:t>a non-blocking mark-and-sweep garbage collection algorithm which marks all </a:t>
            </a:r>
            <a:r>
              <a:rPr lang="en-US" dirty="0" smtClean="0"/>
              <a:t>objects still </a:t>
            </a:r>
            <a:r>
              <a:rPr lang="en-US" dirty="0"/>
              <a:t>being used by the system and deletes (sweeps) all unmarked objects in </a:t>
            </a:r>
            <a:r>
              <a:rPr lang="en-US" dirty="0" smtClean="0"/>
              <a:t>memory</a:t>
            </a:r>
            <a:endParaRPr lang="en-US" dirty="0"/>
          </a:p>
          <a:p>
            <a:r>
              <a:rPr lang="en-US" dirty="0"/>
              <a:t>In addition to creating and deleting tasks, an OS typically provides the ability to </a:t>
            </a:r>
            <a:r>
              <a:rPr lang="en-US" b="1" i="1" dirty="0" smtClean="0"/>
              <a:t>suspend </a:t>
            </a:r>
            <a:r>
              <a:rPr lang="en-US" dirty="0" smtClean="0"/>
              <a:t>a </a:t>
            </a:r>
            <a:r>
              <a:rPr lang="en-US" dirty="0"/>
              <a:t>task (meaning temporarily blocking a task from executing) and </a:t>
            </a:r>
            <a:r>
              <a:rPr lang="en-US" b="1" i="1" dirty="0"/>
              <a:t>resume </a:t>
            </a:r>
            <a:r>
              <a:rPr lang="en-US" dirty="0"/>
              <a:t>a task (</a:t>
            </a:r>
            <a:r>
              <a:rPr lang="en-US" dirty="0" smtClean="0"/>
              <a:t>meaning any </a:t>
            </a:r>
            <a:r>
              <a:rPr lang="en-US" dirty="0"/>
              <a:t>blocking of the task’s ability to execute is removed). These two additional functions </a:t>
            </a:r>
            <a:r>
              <a:rPr lang="en-US" dirty="0" smtClean="0"/>
              <a:t>are provided </a:t>
            </a:r>
            <a:r>
              <a:rPr lang="en-US" dirty="0"/>
              <a:t>by the OS to support task </a:t>
            </a:r>
            <a:r>
              <a:rPr lang="en-US" b="1" i="1" dirty="0" smtClean="0"/>
              <a:t>states</a:t>
            </a:r>
            <a:endParaRPr lang="en-US" dirty="0"/>
          </a:p>
          <a:p>
            <a:r>
              <a:rPr lang="en-US" dirty="0" smtClean="0"/>
              <a:t>A </a:t>
            </a:r>
            <a:r>
              <a:rPr lang="en-US" dirty="0"/>
              <a:t>task’s state is the activity (if any) that is going </a:t>
            </a:r>
            <a:r>
              <a:rPr lang="en-US" dirty="0" smtClean="0"/>
              <a:t>on with </a:t>
            </a:r>
            <a:r>
              <a:rPr lang="en-US" dirty="0"/>
              <a:t>that task once it has been created, but has not been </a:t>
            </a:r>
            <a:r>
              <a:rPr lang="en-US" dirty="0" smtClean="0"/>
              <a:t>deleted</a:t>
            </a:r>
          </a:p>
        </p:txBody>
      </p:sp>
    </p:spTree>
    <p:extLst>
      <p:ext uri="{BB962C8B-B14F-4D97-AF65-F5344CB8AC3E}">
        <p14:creationId xmlns:p14="http://schemas.microsoft.com/office/powerpoint/2010/main" val="33913050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19" y="120771"/>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3" y="621103"/>
            <a:ext cx="11481759" cy="5917720"/>
          </a:xfrm>
        </p:spPr>
        <p:txBody>
          <a:bodyPr/>
          <a:lstStyle/>
          <a:p>
            <a:pPr marL="0" indent="0">
              <a:buNone/>
            </a:pPr>
            <a:r>
              <a:rPr lang="en-US" dirty="0"/>
              <a:t>OSes usually define a task as being in one of three states:</a:t>
            </a:r>
          </a:p>
          <a:p>
            <a:pPr lvl="2"/>
            <a:r>
              <a:rPr lang="en-US" b="1" dirty="0"/>
              <a:t>Ready</a:t>
            </a:r>
            <a:r>
              <a:rPr lang="en-US" dirty="0"/>
              <a:t>: The process is ready to be executed at any time, but is waiting for permission to use the CPU</a:t>
            </a:r>
          </a:p>
          <a:p>
            <a:pPr lvl="2"/>
            <a:r>
              <a:rPr lang="en-US" b="1" dirty="0"/>
              <a:t>Running</a:t>
            </a:r>
            <a:r>
              <a:rPr lang="en-US" dirty="0"/>
              <a:t>: The process has been given permission to use the CPU, and can execute</a:t>
            </a:r>
          </a:p>
          <a:p>
            <a:pPr lvl="2"/>
            <a:r>
              <a:rPr lang="en-US" b="1" dirty="0"/>
              <a:t>Blocked </a:t>
            </a:r>
            <a:r>
              <a:rPr lang="en-US" dirty="0"/>
              <a:t>or </a:t>
            </a:r>
            <a:r>
              <a:rPr lang="en-US" b="1" dirty="0"/>
              <a:t>Waiting</a:t>
            </a:r>
            <a:r>
              <a:rPr lang="en-US" dirty="0"/>
              <a:t>: The process is waiting for some external event to occur before it can be “ready” to “run</a:t>
            </a:r>
            <a:r>
              <a:rPr lang="en-US" dirty="0" smtClean="0"/>
              <a:t>”</a:t>
            </a:r>
          </a:p>
          <a:p>
            <a:r>
              <a:rPr lang="en-US" dirty="0"/>
              <a:t>OSes usually implement separate READY and BLOCK/WAITING “queues” containing </a:t>
            </a:r>
            <a:r>
              <a:rPr lang="en-US" dirty="0" smtClean="0"/>
              <a:t>tasks (their </a:t>
            </a:r>
            <a:r>
              <a:rPr lang="en-US" dirty="0"/>
              <a:t>TCBs) that are in the relative </a:t>
            </a:r>
            <a:r>
              <a:rPr lang="en-US" dirty="0" smtClean="0"/>
              <a:t>state</a:t>
            </a:r>
          </a:p>
          <a:p>
            <a:r>
              <a:rPr lang="en-US" dirty="0" smtClean="0"/>
              <a:t>Only </a:t>
            </a:r>
            <a:r>
              <a:rPr lang="en-US" dirty="0"/>
              <a:t>one task at any one time </a:t>
            </a:r>
            <a:r>
              <a:rPr lang="en-US" dirty="0" smtClean="0"/>
              <a:t>can be </a:t>
            </a:r>
            <a:r>
              <a:rPr lang="en-US" dirty="0"/>
              <a:t>in the RUNNING state, so no queue is needed for tasks in the RUNNING </a:t>
            </a:r>
            <a:r>
              <a:rPr lang="en-US" dirty="0" smtClean="0"/>
              <a:t>state</a:t>
            </a:r>
          </a:p>
          <a:p>
            <a:endParaRPr lang="en-US" dirty="0"/>
          </a:p>
        </p:txBody>
      </p:sp>
      <p:pic>
        <p:nvPicPr>
          <p:cNvPr id="5" name="Picture 4"/>
          <p:cNvPicPr>
            <a:picLocks noChangeAspect="1"/>
          </p:cNvPicPr>
          <p:nvPr/>
        </p:nvPicPr>
        <p:blipFill>
          <a:blip r:embed="rId2"/>
          <a:stretch>
            <a:fillRect/>
          </a:stretch>
        </p:blipFill>
        <p:spPr>
          <a:xfrm>
            <a:off x="2891199" y="4413710"/>
            <a:ext cx="5115639" cy="1981477"/>
          </a:xfrm>
          <a:prstGeom prst="rect">
            <a:avLst/>
          </a:prstGeom>
        </p:spPr>
      </p:pic>
    </p:spTree>
    <p:extLst>
      <p:ext uri="{BB962C8B-B14F-4D97-AF65-F5344CB8AC3E}">
        <p14:creationId xmlns:p14="http://schemas.microsoft.com/office/powerpoint/2010/main" val="40839696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19" y="120770"/>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3" y="621102"/>
            <a:ext cx="11360989" cy="6357668"/>
          </a:xfrm>
        </p:spPr>
        <p:txBody>
          <a:bodyPr>
            <a:normAutofit/>
          </a:bodyPr>
          <a:lstStyle/>
          <a:p>
            <a:r>
              <a:rPr lang="en-US" dirty="0"/>
              <a:t>Based upon these three states (Ready, Blocked, and Running), most OSes have some </a:t>
            </a:r>
            <a:r>
              <a:rPr lang="en-US" dirty="0" smtClean="0"/>
              <a:t>process state </a:t>
            </a:r>
            <a:r>
              <a:rPr lang="en-US" dirty="0"/>
              <a:t>transition model similar to the state </a:t>
            </a:r>
            <a:r>
              <a:rPr lang="en-US" dirty="0" smtClean="0"/>
              <a:t>diagram</a:t>
            </a:r>
          </a:p>
          <a:p>
            <a:r>
              <a:rPr lang="en-US" dirty="0" smtClean="0"/>
              <a:t>In </a:t>
            </a:r>
            <a:r>
              <a:rPr lang="en-US" dirty="0"/>
              <a:t>this diagram, the “</a:t>
            </a:r>
            <a:r>
              <a:rPr lang="en-US" dirty="0" smtClean="0"/>
              <a:t>New” state </a:t>
            </a:r>
            <a:r>
              <a:rPr lang="en-US" dirty="0"/>
              <a:t>indicates a task that has been created, the “Exit” state is a task that has </a:t>
            </a:r>
            <a:r>
              <a:rPr lang="en-US" dirty="0" smtClean="0"/>
              <a:t>terminated (suspended </a:t>
            </a:r>
            <a:r>
              <a:rPr lang="en-US" dirty="0"/>
              <a:t>or stopped </a:t>
            </a:r>
            <a:r>
              <a:rPr lang="en-US" dirty="0" smtClean="0"/>
              <a:t>running)</a:t>
            </a:r>
          </a:p>
          <a:p>
            <a:r>
              <a:rPr lang="en-US" dirty="0" smtClean="0"/>
              <a:t>The </a:t>
            </a:r>
            <a:r>
              <a:rPr lang="en-US" dirty="0"/>
              <a:t>other three states are defined above (Ready, </a:t>
            </a:r>
            <a:r>
              <a:rPr lang="en-US" dirty="0" smtClean="0"/>
              <a:t>Running, and </a:t>
            </a:r>
            <a:r>
              <a:rPr lang="en-US" dirty="0"/>
              <a:t>Blocked</a:t>
            </a:r>
            <a:r>
              <a:rPr lang="en-US" dirty="0" smtClean="0"/>
              <a:t>)</a:t>
            </a:r>
          </a:p>
          <a:p>
            <a:r>
              <a:rPr lang="en-US" dirty="0" smtClean="0"/>
              <a:t>The </a:t>
            </a:r>
            <a:r>
              <a:rPr lang="en-US" dirty="0"/>
              <a:t>state transitions </a:t>
            </a:r>
            <a:r>
              <a:rPr lang="en-US" dirty="0" smtClean="0"/>
              <a:t>are:</a:t>
            </a:r>
          </a:p>
          <a:p>
            <a:pPr lvl="2"/>
            <a:r>
              <a:rPr lang="en-US" b="1" dirty="0" smtClean="0"/>
              <a:t>New </a:t>
            </a:r>
            <a:r>
              <a:rPr lang="en-US" b="1" dirty="0"/>
              <a:t>-&gt;</a:t>
            </a:r>
            <a:r>
              <a:rPr lang="en-US" dirty="0" smtClean="0"/>
              <a:t> </a:t>
            </a:r>
            <a:r>
              <a:rPr lang="en-US" b="1" dirty="0" smtClean="0"/>
              <a:t>Ready: </a:t>
            </a:r>
            <a:r>
              <a:rPr lang="en-US" dirty="0" smtClean="0"/>
              <a:t>where</a:t>
            </a:r>
            <a:r>
              <a:rPr lang="en-US" dirty="0"/>
              <a:t> </a:t>
            </a:r>
            <a:r>
              <a:rPr lang="en-US" dirty="0" smtClean="0"/>
              <a:t>a </a:t>
            </a:r>
            <a:r>
              <a:rPr lang="en-US" dirty="0"/>
              <a:t>task has entered the ready queue and can be scheduled for </a:t>
            </a:r>
            <a:r>
              <a:rPr lang="en-US" dirty="0" smtClean="0"/>
              <a:t>running</a:t>
            </a:r>
          </a:p>
          <a:p>
            <a:pPr lvl="2"/>
            <a:r>
              <a:rPr lang="en-US" b="1" dirty="0" smtClean="0"/>
              <a:t>Ready -&gt; Running : </a:t>
            </a:r>
            <a:r>
              <a:rPr lang="en-US" dirty="0" smtClean="0"/>
              <a:t>based </a:t>
            </a:r>
            <a:r>
              <a:rPr lang="en-US" dirty="0"/>
              <a:t>on the kernel’s scheduling algorithm, the task has been selected </a:t>
            </a:r>
            <a:r>
              <a:rPr lang="en-US" dirty="0" smtClean="0"/>
              <a:t>to run </a:t>
            </a:r>
          </a:p>
          <a:p>
            <a:pPr lvl="2"/>
            <a:r>
              <a:rPr lang="en-US" b="1" dirty="0" smtClean="0"/>
              <a:t>Running -&gt; Ready:</a:t>
            </a:r>
            <a:r>
              <a:rPr lang="en-US" dirty="0" smtClean="0"/>
              <a:t> the </a:t>
            </a:r>
            <a:r>
              <a:rPr lang="en-US" dirty="0"/>
              <a:t>task has finished its turn with the CPU, and is returned to the ready queue </a:t>
            </a:r>
            <a:r>
              <a:rPr lang="en-US" dirty="0" smtClean="0"/>
              <a:t>for the </a:t>
            </a:r>
            <a:r>
              <a:rPr lang="en-US" dirty="0"/>
              <a:t>next time </a:t>
            </a:r>
            <a:r>
              <a:rPr lang="en-US" dirty="0" smtClean="0"/>
              <a:t>around</a:t>
            </a:r>
          </a:p>
        </p:txBody>
      </p:sp>
    </p:spTree>
    <p:extLst>
      <p:ext uri="{BB962C8B-B14F-4D97-AF65-F5344CB8AC3E}">
        <p14:creationId xmlns:p14="http://schemas.microsoft.com/office/powerpoint/2010/main" val="2032308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3" y="724619"/>
            <a:ext cx="11559397" cy="5865962"/>
          </a:xfrm>
        </p:spPr>
        <p:txBody>
          <a:bodyPr/>
          <a:lstStyle/>
          <a:p>
            <a:pPr lvl="2"/>
            <a:r>
              <a:rPr lang="en-US" b="1" dirty="0"/>
              <a:t>Running -&gt; Blocked</a:t>
            </a:r>
            <a:r>
              <a:rPr lang="en-US" dirty="0"/>
              <a:t>: some event has occurred to move the task into the blocked queue, not to run until the event has occurred or been resolved, </a:t>
            </a:r>
          </a:p>
          <a:p>
            <a:pPr lvl="2"/>
            <a:r>
              <a:rPr lang="en-US" b="1" dirty="0"/>
              <a:t>Blocked -&gt; Ready:</a:t>
            </a:r>
            <a:r>
              <a:rPr lang="en-US" dirty="0"/>
              <a:t> whatever blocked task was waiting for has occurred, and task is moved back to ready queue</a:t>
            </a:r>
          </a:p>
          <a:p>
            <a:pPr lvl="2"/>
            <a:r>
              <a:rPr lang="en-US" dirty="0"/>
              <a:t>When a task is moved from one of the queues (READY or BLOCKED/WAITING) into the RUNNING state, it is called a </a:t>
            </a:r>
            <a:r>
              <a:rPr lang="en-US" b="1" i="1" dirty="0"/>
              <a:t>context </a:t>
            </a:r>
            <a:r>
              <a:rPr lang="en-US" b="1" i="1" dirty="0" smtClean="0"/>
              <a:t>switch</a:t>
            </a:r>
          </a:p>
          <a:p>
            <a:pPr marL="914400" lvl="2" indent="0">
              <a:buNone/>
            </a:pPr>
            <a:endParaRPr lang="en-US" b="1" i="1" dirty="0"/>
          </a:p>
          <a:p>
            <a:pPr marL="914400" lvl="2" indent="0">
              <a:buNone/>
            </a:pPr>
            <a:endParaRPr lang="en-US" dirty="0"/>
          </a:p>
        </p:txBody>
      </p:sp>
      <p:pic>
        <p:nvPicPr>
          <p:cNvPr id="5" name="Picture 4"/>
          <p:cNvPicPr>
            <a:picLocks noChangeAspect="1"/>
          </p:cNvPicPr>
          <p:nvPr/>
        </p:nvPicPr>
        <p:blipFill>
          <a:blip r:embed="rId2"/>
          <a:stretch>
            <a:fillRect/>
          </a:stretch>
        </p:blipFill>
        <p:spPr>
          <a:xfrm>
            <a:off x="4239483" y="3247035"/>
            <a:ext cx="4994186" cy="2058210"/>
          </a:xfrm>
          <a:prstGeom prst="rect">
            <a:avLst/>
          </a:prstGeom>
        </p:spPr>
      </p:pic>
    </p:spTree>
    <p:extLst>
      <p:ext uri="{BB962C8B-B14F-4D97-AF65-F5344CB8AC3E}">
        <p14:creationId xmlns:p14="http://schemas.microsoft.com/office/powerpoint/2010/main" val="28528848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3" y="698741"/>
            <a:ext cx="11352363" cy="5883214"/>
          </a:xfrm>
        </p:spPr>
        <p:txBody>
          <a:bodyPr>
            <a:normAutofit/>
          </a:bodyPr>
          <a:lstStyle/>
          <a:p>
            <a:r>
              <a:rPr lang="en-US" dirty="0"/>
              <a:t>Other than the RUNNING state, VxWorks implements nine variations of the READY </a:t>
            </a:r>
            <a:r>
              <a:rPr lang="en-US" dirty="0" smtClean="0"/>
              <a:t>and BLOCKED/WAITING </a:t>
            </a:r>
            <a:r>
              <a:rPr lang="en-US" dirty="0"/>
              <a:t>states, as shown in the following table and state </a:t>
            </a:r>
            <a:r>
              <a:rPr lang="en-US" dirty="0" smtClean="0"/>
              <a:t>diagram</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Under </a:t>
            </a:r>
            <a:r>
              <a:rPr lang="en-US" dirty="0" err="1"/>
              <a:t>vxWorks</a:t>
            </a:r>
            <a:r>
              <a:rPr lang="en-US" dirty="0"/>
              <a:t>, separate ready, pending, and delay state queues exist to store the TCB </a:t>
            </a:r>
            <a:r>
              <a:rPr lang="en-US" dirty="0" smtClean="0"/>
              <a:t>information of </a:t>
            </a:r>
            <a:r>
              <a:rPr lang="en-US" dirty="0"/>
              <a:t>a task that is within that respective state</a:t>
            </a:r>
          </a:p>
        </p:txBody>
      </p:sp>
      <p:pic>
        <p:nvPicPr>
          <p:cNvPr id="4" name="Picture 3"/>
          <p:cNvPicPr>
            <a:picLocks noChangeAspect="1"/>
          </p:cNvPicPr>
          <p:nvPr/>
        </p:nvPicPr>
        <p:blipFill>
          <a:blip r:embed="rId2"/>
          <a:stretch>
            <a:fillRect/>
          </a:stretch>
        </p:blipFill>
        <p:spPr>
          <a:xfrm>
            <a:off x="3407686" y="1906478"/>
            <a:ext cx="5382376" cy="3286584"/>
          </a:xfrm>
          <a:prstGeom prst="rect">
            <a:avLst/>
          </a:prstGeom>
        </p:spPr>
      </p:pic>
    </p:spTree>
    <p:extLst>
      <p:ext uri="{BB962C8B-B14F-4D97-AF65-F5344CB8AC3E}">
        <p14:creationId xmlns:p14="http://schemas.microsoft.com/office/powerpoint/2010/main" val="1612654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471" y="120771"/>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4" y="560717"/>
            <a:ext cx="11499012" cy="5934974"/>
          </a:xfrm>
        </p:spPr>
        <p:txBody>
          <a:bodyPr/>
          <a:lstStyle/>
          <a:p>
            <a:r>
              <a:rPr lang="en-US" dirty="0"/>
              <a:t>A task’s TCB is modified and is moved from queue to queue when a context switch </a:t>
            </a:r>
            <a:r>
              <a:rPr lang="en-US" dirty="0" smtClean="0"/>
              <a:t>occurs</a:t>
            </a:r>
            <a:endParaRPr lang="en-US" dirty="0"/>
          </a:p>
          <a:p>
            <a:r>
              <a:rPr lang="en-US" dirty="0"/>
              <a:t>When the Wind kernel </a:t>
            </a:r>
            <a:r>
              <a:rPr lang="en-US" i="1" dirty="0"/>
              <a:t>context switches </a:t>
            </a:r>
            <a:r>
              <a:rPr lang="en-US" dirty="0"/>
              <a:t>between two tasks, the information of the task </a:t>
            </a:r>
            <a:r>
              <a:rPr lang="en-US" dirty="0" smtClean="0"/>
              <a:t>currently running </a:t>
            </a:r>
            <a:r>
              <a:rPr lang="en-US" dirty="0"/>
              <a:t>is saved in its TCB, while the TCB information of the new task to be </a:t>
            </a:r>
            <a:r>
              <a:rPr lang="en-US" dirty="0" smtClean="0"/>
              <a:t>executed </a:t>
            </a:r>
            <a:r>
              <a:rPr lang="en-US" dirty="0"/>
              <a:t>is loaded for the CPU to begin </a:t>
            </a:r>
            <a:r>
              <a:rPr lang="en-US" dirty="0" smtClean="0"/>
              <a:t>executing</a:t>
            </a:r>
          </a:p>
          <a:p>
            <a:r>
              <a:rPr lang="en-US" dirty="0" smtClean="0"/>
              <a:t>The </a:t>
            </a:r>
            <a:r>
              <a:rPr lang="en-US" dirty="0"/>
              <a:t>Wind kernel contains two types of </a:t>
            </a:r>
            <a:r>
              <a:rPr lang="en-US" dirty="0" smtClean="0"/>
              <a:t>context switches</a:t>
            </a:r>
            <a:r>
              <a:rPr lang="en-US" dirty="0"/>
              <a:t>: </a:t>
            </a:r>
            <a:endParaRPr lang="en-US" dirty="0" smtClean="0"/>
          </a:p>
          <a:p>
            <a:pPr lvl="3"/>
            <a:r>
              <a:rPr lang="en-US" i="1" dirty="0" smtClean="0"/>
              <a:t>Synchronous</a:t>
            </a:r>
          </a:p>
          <a:p>
            <a:pPr lvl="3"/>
            <a:r>
              <a:rPr lang="en-US" i="1" dirty="0" smtClean="0"/>
              <a:t>Asynchronous </a:t>
            </a:r>
            <a:endParaRPr lang="en-US" dirty="0" smtClean="0"/>
          </a:p>
          <a:p>
            <a:r>
              <a:rPr lang="en-US" b="1" i="1" dirty="0"/>
              <a:t>S</a:t>
            </a:r>
            <a:r>
              <a:rPr lang="en-US" b="1" i="1" dirty="0" smtClean="0"/>
              <a:t>ynchronous</a:t>
            </a:r>
            <a:r>
              <a:rPr lang="en-US" b="1" dirty="0"/>
              <a:t>,</a:t>
            </a:r>
            <a:r>
              <a:rPr lang="en-US" dirty="0"/>
              <a:t> which occurs when the running task blocks itself (through </a:t>
            </a:r>
            <a:r>
              <a:rPr lang="en-US" dirty="0" smtClean="0"/>
              <a:t>pending, delaying</a:t>
            </a:r>
            <a:r>
              <a:rPr lang="en-US" dirty="0"/>
              <a:t>, or suspending), and </a:t>
            </a:r>
            <a:endParaRPr lang="en-US" dirty="0" smtClean="0"/>
          </a:p>
          <a:p>
            <a:r>
              <a:rPr lang="en-US" b="1" i="1" dirty="0"/>
              <a:t>A</a:t>
            </a:r>
            <a:r>
              <a:rPr lang="en-US" b="1" i="1" dirty="0" smtClean="0"/>
              <a:t>synchronous</a:t>
            </a:r>
            <a:r>
              <a:rPr lang="en-US" dirty="0"/>
              <a:t>, </a:t>
            </a:r>
            <a:r>
              <a:rPr lang="en-US" dirty="0" smtClean="0"/>
              <a:t>which </a:t>
            </a:r>
            <a:r>
              <a:rPr lang="en-US" dirty="0"/>
              <a:t>occurs when the running task is </a:t>
            </a:r>
            <a:r>
              <a:rPr lang="en-US" dirty="0" smtClean="0"/>
              <a:t>blocked due </a:t>
            </a:r>
            <a:r>
              <a:rPr lang="en-US" dirty="0"/>
              <a:t>to an external </a:t>
            </a:r>
            <a:r>
              <a:rPr lang="en-US" dirty="0" smtClean="0"/>
              <a:t>interrupt</a:t>
            </a:r>
          </a:p>
          <a:p>
            <a:endParaRPr lang="en-US" dirty="0"/>
          </a:p>
        </p:txBody>
      </p:sp>
      <p:pic>
        <p:nvPicPr>
          <p:cNvPr id="4" name="Picture 3"/>
          <p:cNvPicPr>
            <a:picLocks noChangeAspect="1"/>
          </p:cNvPicPr>
          <p:nvPr/>
        </p:nvPicPr>
        <p:blipFill>
          <a:blip r:embed="rId2"/>
          <a:stretch>
            <a:fillRect/>
          </a:stretch>
        </p:blipFill>
        <p:spPr>
          <a:xfrm>
            <a:off x="3302195" y="4701395"/>
            <a:ext cx="5363323" cy="1794295"/>
          </a:xfrm>
          <a:prstGeom prst="rect">
            <a:avLst/>
          </a:prstGeom>
        </p:spPr>
      </p:pic>
    </p:spTree>
    <p:extLst>
      <p:ext uri="{BB962C8B-B14F-4D97-AF65-F5344CB8AC3E}">
        <p14:creationId xmlns:p14="http://schemas.microsoft.com/office/powerpoint/2010/main" val="6900073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87" y="224287"/>
            <a:ext cx="10515600" cy="612386"/>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665672" y="957532"/>
            <a:ext cx="10515600" cy="5564038"/>
          </a:xfrm>
        </p:spPr>
        <p:txBody>
          <a:bodyPr>
            <a:normAutofit/>
          </a:bodyPr>
          <a:lstStyle/>
          <a:p>
            <a:r>
              <a:rPr lang="en-US" b="1" dirty="0"/>
              <a:t>The OS is a set of software libraries that serves two main purposes in an embedded system:</a:t>
            </a:r>
          </a:p>
          <a:p>
            <a:r>
              <a:rPr lang="en-US" dirty="0" smtClean="0"/>
              <a:t>Providing </a:t>
            </a:r>
            <a:r>
              <a:rPr lang="en-US" dirty="0"/>
              <a:t>an abstraction layer for software on top of the OS to be less dependent on </a:t>
            </a:r>
            <a:r>
              <a:rPr lang="en-US" dirty="0" smtClean="0"/>
              <a:t>hardware, making </a:t>
            </a:r>
            <a:r>
              <a:rPr lang="en-US" dirty="0"/>
              <a:t>the development of middleware and applications that sit on top of the OS</a:t>
            </a:r>
          </a:p>
          <a:p>
            <a:r>
              <a:rPr lang="en-US" dirty="0" smtClean="0"/>
              <a:t>Easier</a:t>
            </a:r>
            <a:r>
              <a:rPr lang="en-US" dirty="0"/>
              <a:t>, and managing the various system hardware and software resources to ensure the </a:t>
            </a:r>
            <a:r>
              <a:rPr lang="en-US" dirty="0" smtClean="0"/>
              <a:t>entire system </a:t>
            </a:r>
            <a:r>
              <a:rPr lang="en-US" dirty="0"/>
              <a:t>operates efficiently and </a:t>
            </a:r>
            <a:r>
              <a:rPr lang="en-US" dirty="0" smtClean="0"/>
              <a:t>reliably</a:t>
            </a:r>
          </a:p>
          <a:p>
            <a:r>
              <a:rPr lang="en-US" dirty="0" smtClean="0"/>
              <a:t> While embedded OSes vary in what components they</a:t>
            </a:r>
            <a:r>
              <a:rPr lang="en-US" dirty="0"/>
              <a:t> possess, all OSes have a </a:t>
            </a:r>
            <a:r>
              <a:rPr lang="en-US" b="1" i="1" dirty="0"/>
              <a:t>kernel </a:t>
            </a:r>
            <a:r>
              <a:rPr lang="en-US" dirty="0"/>
              <a:t>at the very </a:t>
            </a:r>
            <a:r>
              <a:rPr lang="en-US" dirty="0" smtClean="0"/>
              <a:t>least</a:t>
            </a:r>
          </a:p>
          <a:p>
            <a:r>
              <a:rPr lang="en-US" dirty="0" smtClean="0"/>
              <a:t>The </a:t>
            </a:r>
            <a:r>
              <a:rPr lang="en-US" dirty="0"/>
              <a:t>kernel is a component that contains </a:t>
            </a:r>
            <a:r>
              <a:rPr lang="en-US" dirty="0" smtClean="0"/>
              <a:t>the main </a:t>
            </a:r>
            <a:r>
              <a:rPr lang="en-US" dirty="0"/>
              <a:t>functionality of the OS, specifically all or some combination of features and their interdependencies,</a:t>
            </a:r>
            <a:endParaRPr lang="en-US" dirty="0" smtClean="0"/>
          </a:p>
        </p:txBody>
      </p:sp>
    </p:spTree>
    <p:extLst>
      <p:ext uri="{BB962C8B-B14F-4D97-AF65-F5344CB8AC3E}">
        <p14:creationId xmlns:p14="http://schemas.microsoft.com/office/powerpoint/2010/main" val="35752350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19" y="120771"/>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3" y="569343"/>
            <a:ext cx="11438627" cy="5891842"/>
          </a:xfrm>
        </p:spPr>
        <p:txBody>
          <a:bodyPr/>
          <a:lstStyle/>
          <a:p>
            <a:pPr marL="0" indent="0">
              <a:buNone/>
            </a:pPr>
            <a:r>
              <a:rPr lang="en-US" b="1" dirty="0" err="1"/>
              <a:t>Jbed</a:t>
            </a:r>
            <a:r>
              <a:rPr lang="en-US" b="1" dirty="0"/>
              <a:t> kernel and </a:t>
            </a:r>
            <a:r>
              <a:rPr lang="en-US" b="1" dirty="0" smtClean="0"/>
              <a:t>states</a:t>
            </a:r>
          </a:p>
          <a:p>
            <a:r>
              <a:rPr lang="en-US" dirty="0" err="1"/>
              <a:t>Jbed</a:t>
            </a:r>
            <a:r>
              <a:rPr lang="en-US" dirty="0"/>
              <a:t> also uses separate queues to hold the task objects that are in the </a:t>
            </a:r>
            <a:r>
              <a:rPr lang="en-US" dirty="0" smtClean="0"/>
              <a:t>various states</a:t>
            </a:r>
            <a:endParaRPr lang="en-US" dirty="0"/>
          </a:p>
          <a:p>
            <a:endParaRPr lang="en-US" dirty="0"/>
          </a:p>
        </p:txBody>
      </p:sp>
      <p:pic>
        <p:nvPicPr>
          <p:cNvPr id="5" name="Picture 4"/>
          <p:cNvPicPr>
            <a:picLocks noChangeAspect="1"/>
          </p:cNvPicPr>
          <p:nvPr/>
        </p:nvPicPr>
        <p:blipFill rotWithShape="1">
          <a:blip r:embed="rId2"/>
          <a:srcRect b="1635"/>
          <a:stretch/>
        </p:blipFill>
        <p:spPr>
          <a:xfrm>
            <a:off x="2957930" y="1423358"/>
            <a:ext cx="5620534" cy="5149970"/>
          </a:xfrm>
          <a:prstGeom prst="rect">
            <a:avLst/>
          </a:prstGeom>
        </p:spPr>
      </p:pic>
    </p:spTree>
    <p:extLst>
      <p:ext uri="{BB962C8B-B14F-4D97-AF65-F5344CB8AC3E}">
        <p14:creationId xmlns:p14="http://schemas.microsoft.com/office/powerpoint/2010/main" val="10208578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19" y="112144"/>
            <a:ext cx="10515600" cy="370847"/>
          </a:xfrm>
        </p:spPr>
        <p:txBody>
          <a:bodyPr>
            <a:normAutofit fontScale="90000"/>
          </a:bodyPr>
          <a:lstStyle/>
          <a:p>
            <a:r>
              <a:rPr lang="en-US" dirty="0" smtClean="0"/>
              <a:t>Cont’d</a:t>
            </a:r>
            <a:endParaRPr lang="en-US" dirty="0"/>
          </a:p>
        </p:txBody>
      </p:sp>
      <p:pic>
        <p:nvPicPr>
          <p:cNvPr id="5" name="Content Placeholder 4"/>
          <p:cNvPicPr>
            <a:picLocks noGrp="1" noChangeAspect="1"/>
          </p:cNvPicPr>
          <p:nvPr>
            <p:ph idx="1"/>
          </p:nvPr>
        </p:nvPicPr>
        <p:blipFill>
          <a:blip r:embed="rId2"/>
          <a:stretch>
            <a:fillRect/>
          </a:stretch>
        </p:blipFill>
        <p:spPr>
          <a:xfrm>
            <a:off x="3361145" y="1946053"/>
            <a:ext cx="5534797" cy="3181794"/>
          </a:xfrm>
          <a:prstGeom prst="rect">
            <a:avLst/>
          </a:prstGeom>
        </p:spPr>
      </p:pic>
    </p:spTree>
    <p:extLst>
      <p:ext uri="{BB962C8B-B14F-4D97-AF65-F5344CB8AC3E}">
        <p14:creationId xmlns:p14="http://schemas.microsoft.com/office/powerpoint/2010/main" val="4199274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61" y="103518"/>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3" y="586597"/>
            <a:ext cx="11309231" cy="5874588"/>
          </a:xfrm>
        </p:spPr>
        <p:txBody>
          <a:bodyPr>
            <a:normAutofit/>
          </a:bodyPr>
          <a:lstStyle/>
          <a:p>
            <a:pPr marL="0" indent="0">
              <a:buNone/>
            </a:pPr>
            <a:r>
              <a:rPr lang="en-US" b="1" dirty="0"/>
              <a:t>Embedded Linux and </a:t>
            </a:r>
            <a:r>
              <a:rPr lang="en-US" b="1" dirty="0" smtClean="0"/>
              <a:t>states</a:t>
            </a:r>
          </a:p>
          <a:p>
            <a:r>
              <a:rPr lang="en-US" dirty="0"/>
              <a:t>In Linux, RUNNING combines the traditional READY and RUNNING states, while there </a:t>
            </a:r>
            <a:r>
              <a:rPr lang="en-US" dirty="0" smtClean="0"/>
              <a:t>are three </a:t>
            </a:r>
            <a:r>
              <a:rPr lang="en-US" dirty="0"/>
              <a:t>variations of the BLOCKED </a:t>
            </a:r>
            <a:r>
              <a:rPr lang="en-US" dirty="0" smtClean="0"/>
              <a:t>state</a:t>
            </a:r>
          </a:p>
          <a:p>
            <a:endParaRPr lang="en-US" dirty="0"/>
          </a:p>
          <a:p>
            <a:endParaRPr lang="en-US" dirty="0" smtClean="0"/>
          </a:p>
          <a:p>
            <a:endParaRPr lang="en-US" dirty="0"/>
          </a:p>
          <a:p>
            <a:endParaRPr lang="en-US" dirty="0" smtClean="0"/>
          </a:p>
          <a:p>
            <a:endParaRPr lang="en-US" dirty="0"/>
          </a:p>
          <a:p>
            <a:endParaRPr lang="en-US" dirty="0" smtClean="0"/>
          </a:p>
          <a:p>
            <a:r>
              <a:rPr lang="en-US" dirty="0"/>
              <a:t>Under Linux, a process’s context information is saved in a PCB called the </a:t>
            </a:r>
            <a:r>
              <a:rPr lang="en-US" dirty="0" err="1" smtClean="0"/>
              <a:t>task_struct</a:t>
            </a:r>
            <a:r>
              <a:rPr lang="en-US" dirty="0" smtClean="0"/>
              <a:t> </a:t>
            </a:r>
          </a:p>
          <a:p>
            <a:r>
              <a:rPr lang="en-US" dirty="0" smtClean="0"/>
              <a:t>In </a:t>
            </a:r>
            <a:r>
              <a:rPr lang="en-US" dirty="0"/>
              <a:t>Linux there are separate queues that contain the </a:t>
            </a:r>
            <a:r>
              <a:rPr lang="en-US" dirty="0" err="1" smtClean="0"/>
              <a:t>task_struct</a:t>
            </a:r>
            <a:r>
              <a:rPr lang="en-US" dirty="0"/>
              <a:t> </a:t>
            </a:r>
            <a:r>
              <a:rPr lang="en-US" dirty="0" smtClean="0"/>
              <a:t>(PCB</a:t>
            </a:r>
            <a:r>
              <a:rPr lang="en-US" dirty="0"/>
              <a:t>) information for the process with that respective </a:t>
            </a:r>
            <a:r>
              <a:rPr lang="en-US" dirty="0" smtClean="0"/>
              <a:t>state</a:t>
            </a:r>
          </a:p>
          <a:p>
            <a:endParaRPr lang="en-US" dirty="0"/>
          </a:p>
        </p:txBody>
      </p:sp>
      <p:pic>
        <p:nvPicPr>
          <p:cNvPr id="4" name="Picture 3"/>
          <p:cNvPicPr>
            <a:picLocks noChangeAspect="1"/>
          </p:cNvPicPr>
          <p:nvPr/>
        </p:nvPicPr>
        <p:blipFill>
          <a:blip r:embed="rId2"/>
          <a:stretch>
            <a:fillRect/>
          </a:stretch>
        </p:blipFill>
        <p:spPr>
          <a:xfrm>
            <a:off x="3433751" y="1731576"/>
            <a:ext cx="5287113" cy="2514951"/>
          </a:xfrm>
          <a:prstGeom prst="rect">
            <a:avLst/>
          </a:prstGeom>
        </p:spPr>
      </p:pic>
    </p:spTree>
    <p:extLst>
      <p:ext uri="{BB962C8B-B14F-4D97-AF65-F5344CB8AC3E}">
        <p14:creationId xmlns:p14="http://schemas.microsoft.com/office/powerpoint/2010/main" val="2102124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19" y="138023"/>
            <a:ext cx="10515600" cy="370847"/>
          </a:xfrm>
        </p:spPr>
        <p:txBody>
          <a:bodyPr>
            <a:normAutofit fontScale="90000"/>
          </a:bodyPr>
          <a:lstStyle/>
          <a:p>
            <a:r>
              <a:rPr lang="en-US" dirty="0"/>
              <a:t>Process Scheduling</a:t>
            </a:r>
          </a:p>
        </p:txBody>
      </p:sp>
      <p:sp>
        <p:nvSpPr>
          <p:cNvPr id="3" name="Content Placeholder 2"/>
          <p:cNvSpPr>
            <a:spLocks noGrp="1"/>
          </p:cNvSpPr>
          <p:nvPr>
            <p:ph idx="1"/>
          </p:nvPr>
        </p:nvSpPr>
        <p:spPr>
          <a:xfrm>
            <a:off x="439947" y="750498"/>
            <a:ext cx="11430000" cy="5857336"/>
          </a:xfrm>
        </p:spPr>
        <p:txBody>
          <a:bodyPr>
            <a:normAutofit/>
          </a:bodyPr>
          <a:lstStyle/>
          <a:p>
            <a:r>
              <a:rPr lang="en-US" dirty="0"/>
              <a:t>In a multitasking system, a mechanism within an OS, called a </a:t>
            </a:r>
            <a:r>
              <a:rPr lang="en-US" b="1" i="1" dirty="0"/>
              <a:t>scheduler </a:t>
            </a:r>
            <a:r>
              <a:rPr lang="en-US" dirty="0" smtClean="0"/>
              <a:t>is </a:t>
            </a:r>
            <a:r>
              <a:rPr lang="en-US" dirty="0"/>
              <a:t>responsible for determining the order and the duration of tasks to run on the </a:t>
            </a:r>
            <a:r>
              <a:rPr lang="en-US" dirty="0" smtClean="0"/>
              <a:t>CPU</a:t>
            </a:r>
            <a:endParaRPr lang="en-US" dirty="0"/>
          </a:p>
          <a:p>
            <a:r>
              <a:rPr lang="en-US" dirty="0"/>
              <a:t>The scheduler selects which tasks will be in what states (ready, running, or blocked), as </a:t>
            </a:r>
            <a:r>
              <a:rPr lang="en-US" dirty="0" smtClean="0"/>
              <a:t>well as </a:t>
            </a:r>
            <a:r>
              <a:rPr lang="en-US" dirty="0"/>
              <a:t>loading and saving the TCB information for each </a:t>
            </a:r>
            <a:r>
              <a:rPr lang="en-US" dirty="0" smtClean="0"/>
              <a:t>task</a:t>
            </a:r>
          </a:p>
          <a:p>
            <a:r>
              <a:rPr lang="en-US" dirty="0" smtClean="0"/>
              <a:t>On </a:t>
            </a:r>
            <a:r>
              <a:rPr lang="en-US" dirty="0"/>
              <a:t>some OSes the same </a:t>
            </a:r>
            <a:r>
              <a:rPr lang="en-US" dirty="0" smtClean="0"/>
              <a:t>scheduler allocates the CPU to a process that is loaded into memory and ready to run, while in other OSes a </a:t>
            </a:r>
            <a:r>
              <a:rPr lang="en-US" b="1" i="1" dirty="0" smtClean="0"/>
              <a:t>dispatcher </a:t>
            </a:r>
            <a:r>
              <a:rPr lang="en-US" dirty="0" smtClean="0"/>
              <a:t>(a separate scheduler) is responsible for the actual allocation of the CPU to the process</a:t>
            </a:r>
            <a:endParaRPr lang="en-US" dirty="0"/>
          </a:p>
          <a:p>
            <a:r>
              <a:rPr lang="en-US" dirty="0"/>
              <a:t>There are many scheduling algorithms implemented in embedded OSes, and every design </a:t>
            </a:r>
            <a:r>
              <a:rPr lang="en-US" dirty="0" smtClean="0"/>
              <a:t>has its </a:t>
            </a:r>
            <a:r>
              <a:rPr lang="en-US" dirty="0"/>
              <a:t>strengths and </a:t>
            </a:r>
            <a:r>
              <a:rPr lang="en-US" dirty="0" smtClean="0"/>
              <a:t>tradeoffs</a:t>
            </a:r>
          </a:p>
          <a:p>
            <a:r>
              <a:rPr lang="en-US" dirty="0" smtClean="0"/>
              <a:t>The </a:t>
            </a:r>
            <a:r>
              <a:rPr lang="en-US" dirty="0"/>
              <a:t>key factors that impact the effectiveness and performance of </a:t>
            </a:r>
            <a:r>
              <a:rPr lang="en-US" dirty="0" smtClean="0"/>
              <a:t>a scheduling </a:t>
            </a:r>
            <a:r>
              <a:rPr lang="en-US" dirty="0"/>
              <a:t>algorithm include its </a:t>
            </a:r>
            <a:r>
              <a:rPr lang="en-US" b="1" i="1" dirty="0"/>
              <a:t>response time </a:t>
            </a:r>
            <a:r>
              <a:rPr lang="en-US" dirty="0"/>
              <a:t>(time for scheduler to make the context </a:t>
            </a:r>
            <a:r>
              <a:rPr lang="en-US" dirty="0" smtClean="0"/>
              <a:t>switch to </a:t>
            </a:r>
            <a:r>
              <a:rPr lang="en-US" dirty="0"/>
              <a:t>a ready task and includes waiting time of task in ready queue), </a:t>
            </a:r>
            <a:r>
              <a:rPr lang="en-US" b="1" i="1" dirty="0"/>
              <a:t>turnaround time </a:t>
            </a:r>
            <a:r>
              <a:rPr lang="en-US" dirty="0"/>
              <a:t>(the </a:t>
            </a:r>
            <a:r>
              <a:rPr lang="en-US" dirty="0" smtClean="0"/>
              <a:t>time it </a:t>
            </a:r>
            <a:r>
              <a:rPr lang="en-US" dirty="0"/>
              <a:t>takes for a process to complete running), </a:t>
            </a:r>
            <a:r>
              <a:rPr lang="en-US" b="1" i="1" dirty="0"/>
              <a:t>overhead </a:t>
            </a:r>
            <a:r>
              <a:rPr lang="en-US" dirty="0"/>
              <a:t>(the time and data needed to </a:t>
            </a:r>
            <a:r>
              <a:rPr lang="en-US" dirty="0" smtClean="0"/>
              <a:t>determine </a:t>
            </a:r>
            <a:r>
              <a:rPr lang="en-US" dirty="0"/>
              <a:t>which tasks will run next), and </a:t>
            </a:r>
            <a:r>
              <a:rPr lang="en-US" b="1" i="1" dirty="0"/>
              <a:t>fairness </a:t>
            </a:r>
            <a:r>
              <a:rPr lang="en-US" dirty="0"/>
              <a:t>(what are the determining factors as to which </a:t>
            </a:r>
            <a:r>
              <a:rPr lang="en-US" dirty="0" smtClean="0"/>
              <a:t>processes get </a:t>
            </a:r>
            <a:r>
              <a:rPr lang="en-US" dirty="0"/>
              <a:t>to </a:t>
            </a:r>
            <a:r>
              <a:rPr lang="en-US" dirty="0" smtClean="0"/>
              <a:t>run)</a:t>
            </a:r>
          </a:p>
        </p:txBody>
      </p:sp>
    </p:spTree>
    <p:extLst>
      <p:ext uri="{BB962C8B-B14F-4D97-AF65-F5344CB8AC3E}">
        <p14:creationId xmlns:p14="http://schemas.microsoft.com/office/powerpoint/2010/main" val="10872504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40" y="94891"/>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31319" y="767751"/>
            <a:ext cx="11481759" cy="5952227"/>
          </a:xfrm>
        </p:spPr>
        <p:txBody>
          <a:bodyPr>
            <a:normAutofit/>
          </a:bodyPr>
          <a:lstStyle/>
          <a:p>
            <a:r>
              <a:rPr lang="en-US" dirty="0"/>
              <a:t>A scheduler needs to balance utilizing the system’s resources—keeping the CPU, I/O, as busy as possible—with task </a:t>
            </a:r>
            <a:r>
              <a:rPr lang="en-US" b="1" i="1" dirty="0"/>
              <a:t>throughput</a:t>
            </a:r>
            <a:r>
              <a:rPr lang="en-US" dirty="0"/>
              <a:t>, processing as many tasks as possible in a given amount of time</a:t>
            </a:r>
          </a:p>
          <a:p>
            <a:r>
              <a:rPr lang="en-US" dirty="0"/>
              <a:t>Especially in the case of fairness, the scheduler has to ensure that task </a:t>
            </a:r>
            <a:r>
              <a:rPr lang="en-US" b="1" i="1" dirty="0"/>
              <a:t>starvation</a:t>
            </a:r>
            <a:r>
              <a:rPr lang="en-US" dirty="0"/>
              <a:t>, where a task never gets to run, doesn’t occur when trying to achieve a maximum task </a:t>
            </a:r>
            <a:r>
              <a:rPr lang="en-US" dirty="0" smtClean="0"/>
              <a:t>throughput</a:t>
            </a:r>
          </a:p>
          <a:p>
            <a:r>
              <a:rPr lang="en-US" dirty="0"/>
              <a:t>In the embedded OS market, scheduling algorithms implemented in embedded OSes </a:t>
            </a:r>
            <a:r>
              <a:rPr lang="en-US" dirty="0" smtClean="0"/>
              <a:t>typically fall </a:t>
            </a:r>
            <a:r>
              <a:rPr lang="en-US" dirty="0"/>
              <a:t>under two approaches: </a:t>
            </a:r>
            <a:endParaRPr lang="en-US" dirty="0" smtClean="0"/>
          </a:p>
          <a:p>
            <a:pPr lvl="3"/>
            <a:r>
              <a:rPr lang="en-US" b="1" dirty="0" smtClean="0"/>
              <a:t>Non-preemptive </a:t>
            </a:r>
            <a:r>
              <a:rPr lang="en-US" dirty="0"/>
              <a:t>scheduling</a:t>
            </a:r>
            <a:r>
              <a:rPr lang="en-US" b="1" i="1" dirty="0" smtClean="0"/>
              <a:t> </a:t>
            </a:r>
          </a:p>
          <a:p>
            <a:pPr lvl="3"/>
            <a:r>
              <a:rPr lang="en-US" b="1" dirty="0" smtClean="0"/>
              <a:t>Preemptive</a:t>
            </a:r>
            <a:r>
              <a:rPr lang="en-US" b="1" i="1" dirty="0" smtClean="0"/>
              <a:t> </a:t>
            </a:r>
            <a:r>
              <a:rPr lang="en-US" dirty="0" smtClean="0"/>
              <a:t>scheduling</a:t>
            </a:r>
          </a:p>
          <a:p>
            <a:r>
              <a:rPr lang="en-US" dirty="0" smtClean="0"/>
              <a:t>Under non-preemptive scheduling</a:t>
            </a:r>
            <a:r>
              <a:rPr lang="en-US" dirty="0"/>
              <a:t>, tasks are given control of the master CPU until they have finished </a:t>
            </a:r>
            <a:r>
              <a:rPr lang="en-US" dirty="0" smtClean="0"/>
              <a:t>execution, regardless </a:t>
            </a:r>
            <a:r>
              <a:rPr lang="en-US" dirty="0"/>
              <a:t>of the length of time or the importance of the other tasks that are </a:t>
            </a:r>
            <a:r>
              <a:rPr lang="en-US" dirty="0" smtClean="0"/>
              <a:t>waiting</a:t>
            </a:r>
          </a:p>
        </p:txBody>
      </p:sp>
    </p:spTree>
    <p:extLst>
      <p:ext uri="{BB962C8B-B14F-4D97-AF65-F5344CB8AC3E}">
        <p14:creationId xmlns:p14="http://schemas.microsoft.com/office/powerpoint/2010/main" val="13146190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93" y="112144"/>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3" y="638355"/>
            <a:ext cx="11404121" cy="5874588"/>
          </a:xfrm>
        </p:spPr>
        <p:txBody>
          <a:bodyPr>
            <a:normAutofit/>
          </a:bodyPr>
          <a:lstStyle/>
          <a:p>
            <a:r>
              <a:rPr lang="en-US" dirty="0"/>
              <a:t>Scheduling algorithms based upon the non-preemptive approach include</a:t>
            </a:r>
            <a:r>
              <a:rPr lang="en-US" dirty="0" smtClean="0"/>
              <a:t>:</a:t>
            </a:r>
          </a:p>
          <a:p>
            <a:pPr lvl="2"/>
            <a:r>
              <a:rPr lang="en-US" b="1" dirty="0"/>
              <a:t>First-Come-First-Serve (FCFS)/ </a:t>
            </a:r>
            <a:r>
              <a:rPr lang="en-US" b="1" dirty="0" smtClean="0"/>
              <a:t>Run-To-Completion</a:t>
            </a:r>
          </a:p>
          <a:p>
            <a:pPr lvl="2"/>
            <a:r>
              <a:rPr lang="en-US" b="1" dirty="0"/>
              <a:t>Shortest Process Next (SPN)/</a:t>
            </a:r>
            <a:r>
              <a:rPr lang="en-US" b="1" dirty="0" smtClean="0"/>
              <a:t>Run-To-Completion</a:t>
            </a:r>
          </a:p>
          <a:p>
            <a:pPr lvl="2"/>
            <a:r>
              <a:rPr lang="en-US" b="1" dirty="0"/>
              <a:t>Round Robin/FIFO (First In, First Out) </a:t>
            </a:r>
            <a:r>
              <a:rPr lang="en-US" b="1" dirty="0" smtClean="0"/>
              <a:t>Scheduling</a:t>
            </a:r>
          </a:p>
          <a:p>
            <a:pPr lvl="2"/>
            <a:r>
              <a:rPr lang="en-US" b="1" dirty="0"/>
              <a:t>Priority (Preemptive) </a:t>
            </a:r>
            <a:r>
              <a:rPr lang="en-US" b="1" dirty="0" smtClean="0"/>
              <a:t>Scheduling</a:t>
            </a:r>
          </a:p>
          <a:p>
            <a:pPr lvl="2"/>
            <a:r>
              <a:rPr lang="en-US" b="1" dirty="0"/>
              <a:t>EDF (Earliest Deadline First)/Clock Driven </a:t>
            </a:r>
            <a:r>
              <a:rPr lang="en-US" b="1" dirty="0" smtClean="0"/>
              <a:t>Scheduling</a:t>
            </a:r>
            <a:endParaRPr lang="en-US" dirty="0"/>
          </a:p>
          <a:p>
            <a:r>
              <a:rPr lang="en-US" b="1" dirty="0" smtClean="0"/>
              <a:t>First-Come-First-Serve </a:t>
            </a:r>
            <a:r>
              <a:rPr lang="en-US" b="1" dirty="0"/>
              <a:t>(FCFS)/ </a:t>
            </a:r>
            <a:r>
              <a:rPr lang="en-US" b="1" dirty="0" smtClean="0"/>
              <a:t>Run-To-Completion:</a:t>
            </a:r>
          </a:p>
          <a:p>
            <a:pPr lvl="2"/>
            <a:r>
              <a:rPr lang="en-US" dirty="0"/>
              <a:t>W</a:t>
            </a:r>
            <a:r>
              <a:rPr lang="en-US" dirty="0" smtClean="0"/>
              <a:t>here </a:t>
            </a:r>
            <a:r>
              <a:rPr lang="en-US" dirty="0"/>
              <a:t>tasks in the </a:t>
            </a:r>
            <a:r>
              <a:rPr lang="en-US" dirty="0" smtClean="0"/>
              <a:t>READY queue </a:t>
            </a:r>
            <a:r>
              <a:rPr lang="en-US" dirty="0"/>
              <a:t>are executed in the order they entered the queue, and where these tasks </a:t>
            </a:r>
            <a:r>
              <a:rPr lang="en-US" dirty="0" smtClean="0"/>
              <a:t>are run </a:t>
            </a:r>
            <a:r>
              <a:rPr lang="en-US" dirty="0"/>
              <a:t>until completion when they are READY to be </a:t>
            </a:r>
            <a:r>
              <a:rPr lang="en-US" dirty="0" smtClean="0"/>
              <a:t>run</a:t>
            </a:r>
          </a:p>
          <a:p>
            <a:pPr lvl="2"/>
            <a:r>
              <a:rPr lang="en-US" dirty="0" smtClean="0"/>
              <a:t>Here</a:t>
            </a:r>
            <a:r>
              <a:rPr lang="en-US" dirty="0"/>
              <a:t>, </a:t>
            </a:r>
            <a:r>
              <a:rPr lang="en-US" dirty="0" smtClean="0"/>
              <a:t>non preemptive means </a:t>
            </a:r>
            <a:r>
              <a:rPr lang="en-US" dirty="0"/>
              <a:t>there is no BLOCKED queue in an FCFS scheduling </a:t>
            </a:r>
            <a:r>
              <a:rPr lang="en-US" dirty="0" smtClean="0"/>
              <a:t>design</a:t>
            </a:r>
          </a:p>
        </p:txBody>
      </p:sp>
    </p:spTree>
    <p:extLst>
      <p:ext uri="{BB962C8B-B14F-4D97-AF65-F5344CB8AC3E}">
        <p14:creationId xmlns:p14="http://schemas.microsoft.com/office/powerpoint/2010/main" val="22972412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93" y="112144"/>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3" y="638355"/>
            <a:ext cx="11455881" cy="5840083"/>
          </a:xfrm>
        </p:spPr>
        <p:txBody>
          <a:bodyPr>
            <a:normAutofit/>
          </a:bodyPr>
          <a:lstStyle/>
          <a:p>
            <a:pPr lvl="2"/>
            <a:r>
              <a:rPr lang="en-US" dirty="0"/>
              <a:t>The response time of a FCFS algorithm is typically slower than other algorithms (i.e., especially if longer processes are in front of the queue requiring that other processes wait their turn), which then becomes a fairness issue since short processes at the end of the queue get penalized for the longer ones in front</a:t>
            </a:r>
          </a:p>
          <a:p>
            <a:pPr lvl="2"/>
            <a:r>
              <a:rPr lang="en-US" dirty="0"/>
              <a:t>With this design, however, starvation is not </a:t>
            </a:r>
            <a:r>
              <a:rPr lang="en-US" dirty="0" smtClean="0"/>
              <a:t>possible</a:t>
            </a:r>
          </a:p>
          <a:p>
            <a:pPr lvl="2"/>
            <a:endParaRPr lang="en-US" dirty="0"/>
          </a:p>
          <a:p>
            <a:pPr lvl="2"/>
            <a:endParaRPr lang="en-US" dirty="0" smtClean="0"/>
          </a:p>
          <a:p>
            <a:pPr lvl="2"/>
            <a:endParaRPr lang="en-US" dirty="0"/>
          </a:p>
          <a:p>
            <a:pPr lvl="2"/>
            <a:endParaRPr lang="en-US" dirty="0" smtClean="0"/>
          </a:p>
          <a:p>
            <a:pPr marL="914400" lvl="2" indent="0">
              <a:buNone/>
            </a:pPr>
            <a:endParaRPr lang="en-US" dirty="0"/>
          </a:p>
          <a:p>
            <a:pPr marL="0" indent="0">
              <a:buNone/>
            </a:pPr>
            <a:r>
              <a:rPr lang="en-US" b="1" dirty="0" smtClean="0"/>
              <a:t>Shortest </a:t>
            </a:r>
            <a:r>
              <a:rPr lang="en-US" b="1" dirty="0"/>
              <a:t>Process Next (SPN)/</a:t>
            </a:r>
            <a:r>
              <a:rPr lang="en-US" b="1" dirty="0" smtClean="0"/>
              <a:t>Run-To-Completion</a:t>
            </a:r>
            <a:r>
              <a:rPr lang="en-US" dirty="0" smtClean="0"/>
              <a:t>:</a:t>
            </a:r>
          </a:p>
          <a:p>
            <a:r>
              <a:rPr lang="en-US" dirty="0"/>
              <a:t>W</a:t>
            </a:r>
            <a:r>
              <a:rPr lang="en-US" dirty="0" smtClean="0"/>
              <a:t>here </a:t>
            </a:r>
            <a:r>
              <a:rPr lang="en-US" dirty="0"/>
              <a:t>tasks in the </a:t>
            </a:r>
            <a:r>
              <a:rPr lang="en-US" dirty="0" smtClean="0"/>
              <a:t>READY queue </a:t>
            </a:r>
            <a:r>
              <a:rPr lang="en-US" dirty="0"/>
              <a:t>are executed in the order in which the tasks with the shortest execution </a:t>
            </a:r>
            <a:r>
              <a:rPr lang="en-US" dirty="0" smtClean="0"/>
              <a:t>time are </a:t>
            </a:r>
            <a:r>
              <a:rPr lang="en-US" dirty="0"/>
              <a:t>executed </a:t>
            </a:r>
            <a:r>
              <a:rPr lang="en-US" dirty="0" smtClean="0"/>
              <a:t>first</a:t>
            </a:r>
          </a:p>
          <a:p>
            <a:r>
              <a:rPr lang="en-US" dirty="0"/>
              <a:t>The SPN algorithm has faster response times for shorter </a:t>
            </a:r>
            <a:r>
              <a:rPr lang="en-US" dirty="0" smtClean="0"/>
              <a:t>processes</a:t>
            </a:r>
          </a:p>
          <a:p>
            <a:pPr lvl="2"/>
            <a:endParaRPr lang="en-US" dirty="0" smtClean="0"/>
          </a:p>
        </p:txBody>
      </p:sp>
      <p:pic>
        <p:nvPicPr>
          <p:cNvPr id="4" name="Picture 3"/>
          <p:cNvPicPr>
            <a:picLocks noChangeAspect="1"/>
          </p:cNvPicPr>
          <p:nvPr/>
        </p:nvPicPr>
        <p:blipFill>
          <a:blip r:embed="rId2"/>
          <a:stretch>
            <a:fillRect/>
          </a:stretch>
        </p:blipFill>
        <p:spPr>
          <a:xfrm>
            <a:off x="3314312" y="2719288"/>
            <a:ext cx="5563376" cy="1419423"/>
          </a:xfrm>
          <a:prstGeom prst="rect">
            <a:avLst/>
          </a:prstGeom>
        </p:spPr>
      </p:pic>
    </p:spTree>
    <p:extLst>
      <p:ext uri="{BB962C8B-B14F-4D97-AF65-F5344CB8AC3E}">
        <p14:creationId xmlns:p14="http://schemas.microsoft.com/office/powerpoint/2010/main" val="12134041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845" y="112144"/>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3" y="621102"/>
            <a:ext cx="11559398" cy="6167887"/>
          </a:xfrm>
        </p:spPr>
        <p:txBody>
          <a:bodyPr>
            <a:normAutofit/>
          </a:bodyPr>
          <a:lstStyle/>
          <a:p>
            <a:r>
              <a:rPr lang="en-US" dirty="0" smtClean="0"/>
              <a:t>However</a:t>
            </a:r>
            <a:r>
              <a:rPr lang="en-US" dirty="0"/>
              <a:t>, then the </a:t>
            </a:r>
            <a:r>
              <a:rPr lang="en-US" dirty="0" smtClean="0"/>
              <a:t>longer processes </a:t>
            </a:r>
            <a:r>
              <a:rPr lang="en-US" dirty="0"/>
              <a:t>are penalized by having to wait until all the shorter processes in the queue </a:t>
            </a:r>
            <a:r>
              <a:rPr lang="en-US" dirty="0" smtClean="0"/>
              <a:t>have run</a:t>
            </a:r>
          </a:p>
          <a:p>
            <a:r>
              <a:rPr lang="en-US" dirty="0" smtClean="0"/>
              <a:t>In </a:t>
            </a:r>
            <a:r>
              <a:rPr lang="en-US" dirty="0"/>
              <a:t>this scenario, starvation can occur to longer processes if the ready queue is continually</a:t>
            </a:r>
          </a:p>
          <a:p>
            <a:pPr marL="0" indent="0">
              <a:buNone/>
            </a:pPr>
            <a:r>
              <a:rPr lang="en-US" dirty="0" smtClean="0"/>
              <a:t>   filled </a:t>
            </a:r>
            <a:r>
              <a:rPr lang="en-US" dirty="0"/>
              <a:t>with shorter </a:t>
            </a:r>
            <a:r>
              <a:rPr lang="en-US" dirty="0" smtClean="0"/>
              <a:t>processes</a:t>
            </a:r>
          </a:p>
          <a:p>
            <a:r>
              <a:rPr lang="en-US" dirty="0" smtClean="0"/>
              <a:t>The </a:t>
            </a:r>
            <a:r>
              <a:rPr lang="en-US" dirty="0"/>
              <a:t>overhead is higher than that of FCFS, since the </a:t>
            </a:r>
            <a:r>
              <a:rPr lang="en-US" dirty="0" smtClean="0"/>
              <a:t>calculation and </a:t>
            </a:r>
            <a:r>
              <a:rPr lang="en-US" dirty="0"/>
              <a:t>storing of run times for the processes in the ready queue must </a:t>
            </a:r>
            <a:r>
              <a:rPr lang="en-US" dirty="0" smtClean="0"/>
              <a:t>occur</a:t>
            </a:r>
          </a:p>
          <a:p>
            <a:endParaRPr lang="en-US" dirty="0"/>
          </a:p>
          <a:p>
            <a:endParaRPr lang="en-US" dirty="0" smtClean="0"/>
          </a:p>
          <a:p>
            <a:endParaRPr lang="en-US" dirty="0"/>
          </a:p>
          <a:p>
            <a:endParaRPr lang="en-US" dirty="0" smtClean="0"/>
          </a:p>
          <a:p>
            <a:endParaRPr lang="en-US" b="1" dirty="0"/>
          </a:p>
          <a:p>
            <a:endParaRPr lang="en-US" b="1" dirty="0"/>
          </a:p>
          <a:p>
            <a:endParaRPr lang="en-US" dirty="0"/>
          </a:p>
        </p:txBody>
      </p:sp>
      <p:pic>
        <p:nvPicPr>
          <p:cNvPr id="4" name="Picture 3"/>
          <p:cNvPicPr>
            <a:picLocks noChangeAspect="1"/>
          </p:cNvPicPr>
          <p:nvPr/>
        </p:nvPicPr>
        <p:blipFill>
          <a:blip r:embed="rId2"/>
          <a:stretch>
            <a:fillRect/>
          </a:stretch>
        </p:blipFill>
        <p:spPr>
          <a:xfrm>
            <a:off x="2712153" y="3445180"/>
            <a:ext cx="6190307" cy="1584020"/>
          </a:xfrm>
          <a:prstGeom prst="rect">
            <a:avLst/>
          </a:prstGeom>
        </p:spPr>
      </p:pic>
    </p:spTree>
    <p:extLst>
      <p:ext uri="{BB962C8B-B14F-4D97-AF65-F5344CB8AC3E}">
        <p14:creationId xmlns:p14="http://schemas.microsoft.com/office/powerpoint/2010/main" val="269594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93" y="94891"/>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3" y="543465"/>
            <a:ext cx="11438627" cy="5952226"/>
          </a:xfrm>
        </p:spPr>
        <p:txBody>
          <a:bodyPr>
            <a:normAutofit fontScale="92500" lnSpcReduction="20000"/>
          </a:bodyPr>
          <a:lstStyle/>
          <a:p>
            <a:r>
              <a:rPr lang="en-US" sz="2600" b="1" dirty="0"/>
              <a:t>Co-operative, </a:t>
            </a:r>
            <a:r>
              <a:rPr lang="en-US" sz="2600" dirty="0"/>
              <a:t>where the tasks themselves run until they tell the OS when they can be context switched (i.e., for I/O, etc.)</a:t>
            </a:r>
          </a:p>
          <a:p>
            <a:r>
              <a:rPr lang="en-US" sz="2600" dirty="0" smtClean="0"/>
              <a:t>This </a:t>
            </a:r>
            <a:r>
              <a:rPr lang="en-US" sz="2600" dirty="0"/>
              <a:t>algorithm can be implemented with the FCFS or SPN algorithms, rather than the run-to-completion scenario, but starvation could still occur with SPN if shorter processes were designed not to “cooperate</a:t>
            </a:r>
            <a:r>
              <a:rPr lang="en-US" sz="2600" dirty="0" smtClean="0"/>
              <a:t>,”</a:t>
            </a:r>
          </a:p>
          <a:p>
            <a:endParaRPr lang="en-US" sz="2600" dirty="0"/>
          </a:p>
          <a:p>
            <a:endParaRPr lang="en-US" sz="2600" dirty="0" smtClean="0"/>
          </a:p>
          <a:p>
            <a:endParaRPr lang="en-US" sz="2600" dirty="0"/>
          </a:p>
          <a:p>
            <a:endParaRPr lang="en-US" sz="2600" dirty="0" smtClean="0"/>
          </a:p>
          <a:p>
            <a:endParaRPr lang="en-US" sz="2600" dirty="0" smtClean="0"/>
          </a:p>
          <a:p>
            <a:r>
              <a:rPr lang="en-US" sz="2600" dirty="0" smtClean="0"/>
              <a:t>Non-preemptive </a:t>
            </a:r>
            <a:r>
              <a:rPr lang="en-US" sz="2600" dirty="0"/>
              <a:t>algorithms can be riskier to support since an assumption must be made </a:t>
            </a:r>
            <a:r>
              <a:rPr lang="en-US" sz="2600" dirty="0" smtClean="0"/>
              <a:t>that no </a:t>
            </a:r>
            <a:r>
              <a:rPr lang="en-US" sz="2600" dirty="0"/>
              <a:t>one task will execute in an infinite loop, shutting out all other tasks from the master </a:t>
            </a:r>
            <a:r>
              <a:rPr lang="en-US" sz="2600" dirty="0" smtClean="0"/>
              <a:t>CPU</a:t>
            </a:r>
            <a:endParaRPr lang="en-US" sz="2600" dirty="0"/>
          </a:p>
          <a:p>
            <a:r>
              <a:rPr lang="en-US" sz="2600" dirty="0"/>
              <a:t>However, OSes that support non-preemptive algorithms don’t force a context-switch </a:t>
            </a:r>
            <a:r>
              <a:rPr lang="en-US" sz="2600" dirty="0" smtClean="0"/>
              <a:t>before a </a:t>
            </a:r>
            <a:r>
              <a:rPr lang="en-US" sz="2600" dirty="0"/>
              <a:t>task is ready, and the overhead of saving and restoration of accurate task information </a:t>
            </a:r>
            <a:r>
              <a:rPr lang="en-US" sz="2600" dirty="0" smtClean="0"/>
              <a:t>when switching </a:t>
            </a:r>
            <a:r>
              <a:rPr lang="en-US" sz="2600" dirty="0"/>
              <a:t>between tasks that have not finished execution is only an issue if the </a:t>
            </a:r>
            <a:r>
              <a:rPr lang="en-US" sz="2600" dirty="0" smtClean="0"/>
              <a:t>non-preemptive scheduler </a:t>
            </a:r>
            <a:r>
              <a:rPr lang="en-US" sz="2600" dirty="0"/>
              <a:t>implements a co-operative scheduling </a:t>
            </a:r>
            <a:r>
              <a:rPr lang="en-US" sz="2600" dirty="0" smtClean="0"/>
              <a:t>mechanism </a:t>
            </a:r>
          </a:p>
          <a:p>
            <a:endParaRPr lang="en-US" dirty="0"/>
          </a:p>
        </p:txBody>
      </p:sp>
      <p:pic>
        <p:nvPicPr>
          <p:cNvPr id="5" name="Picture 4"/>
          <p:cNvPicPr>
            <a:picLocks noChangeAspect="1"/>
          </p:cNvPicPr>
          <p:nvPr/>
        </p:nvPicPr>
        <p:blipFill>
          <a:blip r:embed="rId2"/>
          <a:stretch>
            <a:fillRect/>
          </a:stretch>
        </p:blipFill>
        <p:spPr>
          <a:xfrm>
            <a:off x="3217423" y="2194146"/>
            <a:ext cx="5849166" cy="1428949"/>
          </a:xfrm>
          <a:prstGeom prst="rect">
            <a:avLst/>
          </a:prstGeom>
        </p:spPr>
      </p:pic>
    </p:spTree>
    <p:extLst>
      <p:ext uri="{BB962C8B-B14F-4D97-AF65-F5344CB8AC3E}">
        <p14:creationId xmlns:p14="http://schemas.microsoft.com/office/powerpoint/2010/main" val="3520896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81" y="155276"/>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4" y="646981"/>
            <a:ext cx="11335110" cy="5883215"/>
          </a:xfrm>
        </p:spPr>
        <p:txBody>
          <a:bodyPr>
            <a:normAutofit lnSpcReduction="10000"/>
          </a:bodyPr>
          <a:lstStyle/>
          <a:p>
            <a:r>
              <a:rPr lang="en-US" dirty="0"/>
              <a:t>In </a:t>
            </a:r>
            <a:r>
              <a:rPr lang="en-US" b="1" i="1" dirty="0"/>
              <a:t>preemptive scheduling</a:t>
            </a:r>
            <a:r>
              <a:rPr lang="en-US" dirty="0"/>
              <a:t>, on the other hand, the OS forces a context-switch on a task, whether or not a running task has completed executing or is cooperating with the context switch</a:t>
            </a:r>
          </a:p>
          <a:p>
            <a:r>
              <a:rPr lang="en-US" dirty="0"/>
              <a:t>Common scheduling algorithms based upon the preemptive approach </a:t>
            </a:r>
            <a:r>
              <a:rPr lang="en-US" dirty="0" smtClean="0"/>
              <a:t>include:</a:t>
            </a:r>
          </a:p>
          <a:p>
            <a:pPr marL="0" indent="0">
              <a:buNone/>
            </a:pPr>
            <a:r>
              <a:rPr lang="en-US" b="1" dirty="0"/>
              <a:t>Round Robin/FIFO (First In, First Out) Scheduling</a:t>
            </a:r>
          </a:p>
          <a:p>
            <a:r>
              <a:rPr lang="en-US" dirty="0"/>
              <a:t>The Round Robin/FIFO algorithm implements a FIFO queue that stores </a:t>
            </a:r>
            <a:r>
              <a:rPr lang="en-US" i="1" dirty="0" smtClean="0"/>
              <a:t>ready </a:t>
            </a:r>
            <a:r>
              <a:rPr lang="en-US" dirty="0" smtClean="0"/>
              <a:t>processes </a:t>
            </a:r>
            <a:r>
              <a:rPr lang="en-US" dirty="0"/>
              <a:t>(processes ready to be </a:t>
            </a:r>
            <a:r>
              <a:rPr lang="en-US" dirty="0" smtClean="0"/>
              <a:t>executed)</a:t>
            </a:r>
          </a:p>
          <a:p>
            <a:r>
              <a:rPr lang="en-US" dirty="0" smtClean="0"/>
              <a:t>Processes </a:t>
            </a:r>
            <a:r>
              <a:rPr lang="en-US" dirty="0"/>
              <a:t>are added to the queue at </a:t>
            </a:r>
            <a:r>
              <a:rPr lang="en-US" dirty="0" smtClean="0"/>
              <a:t>the end </a:t>
            </a:r>
            <a:r>
              <a:rPr lang="en-US" dirty="0"/>
              <a:t>of the queue, and are retrieved to be </a:t>
            </a:r>
            <a:r>
              <a:rPr lang="en-US" i="1" dirty="0"/>
              <a:t>run </a:t>
            </a:r>
            <a:r>
              <a:rPr lang="en-US" dirty="0"/>
              <a:t>from the start of the </a:t>
            </a:r>
            <a:r>
              <a:rPr lang="en-US" dirty="0" smtClean="0"/>
              <a:t>queue</a:t>
            </a:r>
          </a:p>
          <a:p>
            <a:r>
              <a:rPr lang="en-US" dirty="0" smtClean="0"/>
              <a:t>In </a:t>
            </a:r>
            <a:r>
              <a:rPr lang="en-US" dirty="0"/>
              <a:t>the </a:t>
            </a:r>
            <a:r>
              <a:rPr lang="en-US" dirty="0" smtClean="0"/>
              <a:t>FIFO system</a:t>
            </a:r>
            <a:r>
              <a:rPr lang="en-US" dirty="0"/>
              <a:t>, all processes are treated equally regardless of their workload or interactivity.</a:t>
            </a:r>
          </a:p>
          <a:p>
            <a:r>
              <a:rPr lang="en-US" dirty="0"/>
              <a:t>This is mainly due to the possibility of a single process maintaining control of </a:t>
            </a:r>
            <a:r>
              <a:rPr lang="en-US" dirty="0" smtClean="0"/>
              <a:t>the processor</a:t>
            </a:r>
            <a:r>
              <a:rPr lang="en-US" dirty="0"/>
              <a:t>, never blocking to allow other processes to </a:t>
            </a:r>
            <a:r>
              <a:rPr lang="en-US" dirty="0" smtClean="0"/>
              <a:t>execute</a:t>
            </a:r>
            <a:endParaRPr lang="en-US" dirty="0"/>
          </a:p>
          <a:p>
            <a:r>
              <a:rPr lang="en-US" dirty="0"/>
              <a:t>Under round-robin scheduling, each process in the FIFO queue is allocated an </a:t>
            </a:r>
            <a:r>
              <a:rPr lang="en-US" dirty="0" smtClean="0"/>
              <a:t>equal </a:t>
            </a:r>
            <a:r>
              <a:rPr lang="en-US" b="1" i="1" dirty="0" smtClean="0"/>
              <a:t>time </a:t>
            </a:r>
            <a:r>
              <a:rPr lang="en-US" b="1" i="1" dirty="0"/>
              <a:t>slice </a:t>
            </a:r>
            <a:r>
              <a:rPr lang="en-US" dirty="0"/>
              <a:t>(the duration each process has to run), where an interrupt is generated </a:t>
            </a:r>
            <a:r>
              <a:rPr lang="en-US" dirty="0" smtClean="0"/>
              <a:t>at the </a:t>
            </a:r>
            <a:r>
              <a:rPr lang="en-US" dirty="0"/>
              <a:t>end of each of these intervals to start the pre-emption </a:t>
            </a:r>
            <a:r>
              <a:rPr lang="en-US" dirty="0" smtClean="0"/>
              <a:t>process</a:t>
            </a:r>
            <a:endParaRPr lang="en-US" dirty="0"/>
          </a:p>
        </p:txBody>
      </p:sp>
    </p:spTree>
    <p:extLst>
      <p:ext uri="{BB962C8B-B14F-4D97-AF65-F5344CB8AC3E}">
        <p14:creationId xmlns:p14="http://schemas.microsoft.com/office/powerpoint/2010/main" val="1849501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483" y="103517"/>
            <a:ext cx="10515600" cy="845299"/>
          </a:xfrm>
        </p:spPr>
        <p:txBody>
          <a:bodyPr/>
          <a:lstStyle/>
          <a:p>
            <a:r>
              <a:rPr lang="en-US" dirty="0" smtClean="0"/>
              <a:t>Cont’d</a:t>
            </a:r>
            <a:endParaRPr lang="en-US" dirty="0"/>
          </a:p>
        </p:txBody>
      </p:sp>
      <p:sp>
        <p:nvSpPr>
          <p:cNvPr id="3" name="Content Placeholder 2"/>
          <p:cNvSpPr>
            <a:spLocks noGrp="1"/>
          </p:cNvSpPr>
          <p:nvPr>
            <p:ph idx="1"/>
          </p:nvPr>
        </p:nvSpPr>
        <p:spPr>
          <a:xfrm>
            <a:off x="665672" y="948817"/>
            <a:ext cx="10515600" cy="5633138"/>
          </a:xfrm>
        </p:spPr>
        <p:txBody>
          <a:bodyPr>
            <a:normAutofit/>
          </a:bodyPr>
          <a:lstStyle/>
          <a:p>
            <a:pPr marL="0" indent="0">
              <a:buNone/>
            </a:pPr>
            <a:r>
              <a:rPr lang="en-US" b="1" dirty="0" smtClean="0"/>
              <a:t>Process Management</a:t>
            </a:r>
            <a:r>
              <a:rPr lang="en-US" dirty="0" smtClean="0"/>
              <a:t>:</a:t>
            </a:r>
          </a:p>
          <a:p>
            <a:r>
              <a:rPr lang="en-US" dirty="0" smtClean="0"/>
              <a:t>A sub function typically </a:t>
            </a:r>
            <a:r>
              <a:rPr lang="en-US" dirty="0"/>
              <a:t>found within process management is </a:t>
            </a:r>
            <a:r>
              <a:rPr lang="en-US" i="1" dirty="0"/>
              <a:t>interrupt and error </a:t>
            </a:r>
            <a:r>
              <a:rPr lang="en-US" i="1" dirty="0" smtClean="0"/>
              <a:t>detection management</a:t>
            </a:r>
            <a:endParaRPr lang="en-US" dirty="0"/>
          </a:p>
          <a:p>
            <a:r>
              <a:rPr lang="en-US" dirty="0" smtClean="0"/>
              <a:t>The </a:t>
            </a:r>
            <a:r>
              <a:rPr lang="en-US" dirty="0"/>
              <a:t>multiple interrupts and/or traps generated by the various </a:t>
            </a:r>
            <a:r>
              <a:rPr lang="en-US" dirty="0" smtClean="0"/>
              <a:t>processes need </a:t>
            </a:r>
            <a:r>
              <a:rPr lang="en-US" dirty="0"/>
              <a:t>to be managed efficiently so that they are handled correctly and the </a:t>
            </a:r>
            <a:r>
              <a:rPr lang="en-US" dirty="0" smtClean="0"/>
              <a:t>processes that </a:t>
            </a:r>
            <a:r>
              <a:rPr lang="en-US" dirty="0"/>
              <a:t>triggered them are properly </a:t>
            </a:r>
            <a:r>
              <a:rPr lang="en-US" dirty="0" smtClean="0"/>
              <a:t>tracked</a:t>
            </a:r>
          </a:p>
          <a:p>
            <a:pPr marL="0" indent="0">
              <a:buNone/>
            </a:pPr>
            <a:r>
              <a:rPr lang="en-US" b="1" dirty="0"/>
              <a:t>Memory </a:t>
            </a:r>
            <a:r>
              <a:rPr lang="en-US" b="1" dirty="0" smtClean="0"/>
              <a:t>Management</a:t>
            </a:r>
            <a:r>
              <a:rPr lang="en-US" dirty="0" smtClean="0"/>
              <a:t>:</a:t>
            </a:r>
          </a:p>
          <a:p>
            <a:r>
              <a:rPr lang="en-US" dirty="0" smtClean="0"/>
              <a:t> </a:t>
            </a:r>
            <a:r>
              <a:rPr lang="en-US" dirty="0"/>
              <a:t>The embedded system’s memory space is shared by </a:t>
            </a:r>
            <a:r>
              <a:rPr lang="en-US" dirty="0" smtClean="0"/>
              <a:t>all the </a:t>
            </a:r>
            <a:r>
              <a:rPr lang="en-US" dirty="0"/>
              <a:t>different processes, so access and allocation of portions of the memory </a:t>
            </a:r>
            <a:r>
              <a:rPr lang="en-US" dirty="0" smtClean="0"/>
              <a:t>space need </a:t>
            </a:r>
            <a:r>
              <a:rPr lang="en-US" dirty="0"/>
              <a:t>to be managed </a:t>
            </a:r>
            <a:endParaRPr lang="en-US" dirty="0" smtClean="0"/>
          </a:p>
          <a:p>
            <a:r>
              <a:rPr lang="en-US" dirty="0" smtClean="0"/>
              <a:t>Within memory management</a:t>
            </a:r>
            <a:r>
              <a:rPr lang="en-US" dirty="0"/>
              <a:t>, other </a:t>
            </a:r>
            <a:r>
              <a:rPr lang="en-US" dirty="0" smtClean="0"/>
              <a:t>sub functions </a:t>
            </a:r>
            <a:r>
              <a:rPr lang="en-US" dirty="0"/>
              <a:t>such as </a:t>
            </a:r>
            <a:r>
              <a:rPr lang="en-US" i="1" dirty="0"/>
              <a:t>security system management </a:t>
            </a:r>
            <a:r>
              <a:rPr lang="en-US" dirty="0"/>
              <a:t>allow for </a:t>
            </a:r>
            <a:r>
              <a:rPr lang="en-US" dirty="0" smtClean="0"/>
              <a:t>portions of </a:t>
            </a:r>
            <a:r>
              <a:rPr lang="en-US" dirty="0"/>
              <a:t>the embedded system sensitive to disruptions that can result in the disabling </a:t>
            </a:r>
            <a:r>
              <a:rPr lang="en-US" dirty="0" smtClean="0"/>
              <a:t>of the </a:t>
            </a:r>
            <a:r>
              <a:rPr lang="en-US" dirty="0"/>
              <a:t>system, to remain secure from unfriendly, or badly written, higher-layer </a:t>
            </a:r>
            <a:r>
              <a:rPr lang="en-US" dirty="0" smtClean="0"/>
              <a:t>software</a:t>
            </a:r>
            <a:endParaRPr lang="en-US" dirty="0"/>
          </a:p>
        </p:txBody>
      </p:sp>
    </p:spTree>
    <p:extLst>
      <p:ext uri="{BB962C8B-B14F-4D97-AF65-F5344CB8AC3E}">
        <p14:creationId xmlns:p14="http://schemas.microsoft.com/office/powerpoint/2010/main" val="23669649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81" y="129397"/>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4" y="638355"/>
            <a:ext cx="11464506" cy="5865962"/>
          </a:xfrm>
        </p:spPr>
        <p:txBody>
          <a:bodyPr/>
          <a:lstStyle/>
          <a:p>
            <a:r>
              <a:rPr lang="en-US" dirty="0"/>
              <a:t>The scheduler then takes turns rotating among the processes in the FIFO queue </a:t>
            </a:r>
            <a:r>
              <a:rPr lang="en-US" dirty="0" smtClean="0"/>
              <a:t>and executing </a:t>
            </a:r>
            <a:r>
              <a:rPr lang="en-US" dirty="0"/>
              <a:t>the processes consecutively, starting at the beginning of the </a:t>
            </a:r>
            <a:r>
              <a:rPr lang="en-US" dirty="0" smtClean="0"/>
              <a:t>queue</a:t>
            </a:r>
          </a:p>
          <a:p>
            <a:r>
              <a:rPr lang="en-US" dirty="0" smtClean="0"/>
              <a:t>New processes </a:t>
            </a:r>
            <a:r>
              <a:rPr lang="en-US" dirty="0"/>
              <a:t>are added to the end of the FIFO queue, and if a process that is </a:t>
            </a:r>
            <a:r>
              <a:rPr lang="en-US" dirty="0" smtClean="0"/>
              <a:t>currently running </a:t>
            </a:r>
            <a:r>
              <a:rPr lang="en-US" dirty="0"/>
              <a:t>isn’t finished executing by the end of its allocated time slice, it is </a:t>
            </a:r>
            <a:r>
              <a:rPr lang="en-US" dirty="0" smtClean="0"/>
              <a:t>preempted and </a:t>
            </a:r>
            <a:r>
              <a:rPr lang="en-US" dirty="0"/>
              <a:t>returned to the back of the queue to complete executing the next time its </a:t>
            </a:r>
            <a:r>
              <a:rPr lang="en-US" dirty="0" smtClean="0"/>
              <a:t>turn comes around</a:t>
            </a:r>
          </a:p>
          <a:p>
            <a:r>
              <a:rPr lang="en-US" dirty="0" smtClean="0"/>
              <a:t>If </a:t>
            </a:r>
            <a:r>
              <a:rPr lang="en-US" dirty="0"/>
              <a:t>a process finishes running before the end of its allocated time </a:t>
            </a:r>
            <a:r>
              <a:rPr lang="en-US" dirty="0" smtClean="0"/>
              <a:t>slice, the </a:t>
            </a:r>
            <a:r>
              <a:rPr lang="en-US" dirty="0"/>
              <a:t>process voluntarily releases the processor, and the scheduler then assigns the </a:t>
            </a:r>
            <a:r>
              <a:rPr lang="en-US" dirty="0" smtClean="0"/>
              <a:t>next process </a:t>
            </a:r>
            <a:r>
              <a:rPr lang="en-US" dirty="0"/>
              <a:t>of the FIFO queue to the </a:t>
            </a:r>
            <a:r>
              <a:rPr lang="en-US" dirty="0" smtClean="0"/>
              <a:t>processor</a:t>
            </a:r>
          </a:p>
          <a:p>
            <a:endParaRPr lang="en-US" dirty="0"/>
          </a:p>
        </p:txBody>
      </p:sp>
      <p:pic>
        <p:nvPicPr>
          <p:cNvPr id="4" name="Picture 3"/>
          <p:cNvPicPr>
            <a:picLocks noChangeAspect="1"/>
          </p:cNvPicPr>
          <p:nvPr/>
        </p:nvPicPr>
        <p:blipFill>
          <a:blip r:embed="rId2"/>
          <a:stretch>
            <a:fillRect/>
          </a:stretch>
        </p:blipFill>
        <p:spPr>
          <a:xfrm>
            <a:off x="3068909" y="4205250"/>
            <a:ext cx="5553850" cy="1829055"/>
          </a:xfrm>
          <a:prstGeom prst="rect">
            <a:avLst/>
          </a:prstGeom>
        </p:spPr>
      </p:pic>
    </p:spTree>
    <p:extLst>
      <p:ext uri="{BB962C8B-B14F-4D97-AF65-F5344CB8AC3E}">
        <p14:creationId xmlns:p14="http://schemas.microsoft.com/office/powerpoint/2010/main" val="19441302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19" y="163903"/>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3" y="621103"/>
            <a:ext cx="11369615" cy="5874588"/>
          </a:xfrm>
        </p:spPr>
        <p:txBody>
          <a:bodyPr/>
          <a:lstStyle/>
          <a:p>
            <a:r>
              <a:rPr lang="en-US" dirty="0"/>
              <a:t>While Round Robin/FIFO scheduling ensures the equal treatment of </a:t>
            </a:r>
            <a:r>
              <a:rPr lang="en-US" dirty="0" smtClean="0"/>
              <a:t>processes, drawbacks </a:t>
            </a:r>
            <a:r>
              <a:rPr lang="en-US" dirty="0"/>
              <a:t>surface when various processes have heavier workloads and are </a:t>
            </a:r>
            <a:r>
              <a:rPr lang="en-US" dirty="0" smtClean="0"/>
              <a:t>constantly preempted</a:t>
            </a:r>
            <a:r>
              <a:rPr lang="en-US" dirty="0"/>
              <a:t>, thus creating more context switching </a:t>
            </a:r>
            <a:r>
              <a:rPr lang="en-US" dirty="0" smtClean="0"/>
              <a:t>overhead</a:t>
            </a:r>
          </a:p>
          <a:p>
            <a:r>
              <a:rPr lang="en-US" dirty="0" smtClean="0"/>
              <a:t>Another </a:t>
            </a:r>
            <a:r>
              <a:rPr lang="en-US" dirty="0"/>
              <a:t>issue </a:t>
            </a:r>
            <a:r>
              <a:rPr lang="en-US" dirty="0" smtClean="0"/>
              <a:t>occurs when </a:t>
            </a:r>
            <a:r>
              <a:rPr lang="en-US" dirty="0"/>
              <a:t>processes in the queue are interacting with other processes (such as when </a:t>
            </a:r>
            <a:r>
              <a:rPr lang="en-US" dirty="0" smtClean="0"/>
              <a:t>waiting for </a:t>
            </a:r>
            <a:r>
              <a:rPr lang="en-US" dirty="0"/>
              <a:t>the completion of another process for data), and are continuously </a:t>
            </a:r>
            <a:r>
              <a:rPr lang="en-US" dirty="0" smtClean="0"/>
              <a:t>preempted from </a:t>
            </a:r>
            <a:r>
              <a:rPr lang="en-US" dirty="0"/>
              <a:t>completing any work until the other process of the queue has finished its </a:t>
            </a:r>
            <a:r>
              <a:rPr lang="en-US" dirty="0" smtClean="0"/>
              <a:t>run</a:t>
            </a:r>
            <a:endParaRPr lang="en-US" dirty="0"/>
          </a:p>
          <a:p>
            <a:r>
              <a:rPr lang="en-US" dirty="0"/>
              <a:t>The throughput depends on the time </a:t>
            </a:r>
            <a:r>
              <a:rPr lang="en-US" dirty="0" smtClean="0"/>
              <a:t>slice</a:t>
            </a:r>
          </a:p>
          <a:p>
            <a:r>
              <a:rPr lang="en-US" dirty="0" smtClean="0"/>
              <a:t>If </a:t>
            </a:r>
            <a:r>
              <a:rPr lang="en-US" dirty="0"/>
              <a:t>the time slice is too small, then </a:t>
            </a:r>
            <a:r>
              <a:rPr lang="en-US" dirty="0" smtClean="0"/>
              <a:t>there are </a:t>
            </a:r>
            <a:r>
              <a:rPr lang="en-US" dirty="0"/>
              <a:t>many context switches, while too large a time slice isn’t much different from </a:t>
            </a:r>
            <a:r>
              <a:rPr lang="en-US" dirty="0" smtClean="0"/>
              <a:t>a non-preemptive </a:t>
            </a:r>
            <a:r>
              <a:rPr lang="en-US" dirty="0"/>
              <a:t>approach, like </a:t>
            </a:r>
            <a:r>
              <a:rPr lang="en-US" dirty="0" smtClean="0"/>
              <a:t>FCFS</a:t>
            </a:r>
          </a:p>
          <a:p>
            <a:r>
              <a:rPr lang="en-US" dirty="0" smtClean="0"/>
              <a:t>Starvation </a:t>
            </a:r>
            <a:r>
              <a:rPr lang="en-US" dirty="0"/>
              <a:t>is not possible with the </a:t>
            </a:r>
            <a:r>
              <a:rPr lang="en-US" dirty="0" smtClean="0"/>
              <a:t>round-robin implementation</a:t>
            </a:r>
            <a:endParaRPr lang="en-US" dirty="0"/>
          </a:p>
        </p:txBody>
      </p:sp>
    </p:spTree>
    <p:extLst>
      <p:ext uri="{BB962C8B-B14F-4D97-AF65-F5344CB8AC3E}">
        <p14:creationId xmlns:p14="http://schemas.microsoft.com/office/powerpoint/2010/main" val="37990722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93" y="120771"/>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3" y="621102"/>
            <a:ext cx="11438627" cy="5986731"/>
          </a:xfrm>
        </p:spPr>
        <p:txBody>
          <a:bodyPr/>
          <a:lstStyle/>
          <a:p>
            <a:pPr marL="0" indent="0">
              <a:buNone/>
            </a:pPr>
            <a:r>
              <a:rPr lang="en-US" b="1" dirty="0"/>
              <a:t>Priority (Preemptive) Scheduling</a:t>
            </a:r>
          </a:p>
          <a:p>
            <a:r>
              <a:rPr lang="en-US" dirty="0"/>
              <a:t>The </a:t>
            </a:r>
            <a:r>
              <a:rPr lang="en-US" b="1" i="1" dirty="0"/>
              <a:t>priority preemptive scheduling </a:t>
            </a:r>
            <a:r>
              <a:rPr lang="en-US" dirty="0"/>
              <a:t>algorithm differentiates between processes </a:t>
            </a:r>
            <a:r>
              <a:rPr lang="en-US" dirty="0" smtClean="0"/>
              <a:t>based upon </a:t>
            </a:r>
            <a:r>
              <a:rPr lang="en-US" dirty="0"/>
              <a:t>their relative importance to each other and the </a:t>
            </a:r>
            <a:r>
              <a:rPr lang="en-US" dirty="0" smtClean="0"/>
              <a:t>system</a:t>
            </a:r>
          </a:p>
          <a:p>
            <a:r>
              <a:rPr lang="en-US" dirty="0" smtClean="0"/>
              <a:t>Every </a:t>
            </a:r>
            <a:r>
              <a:rPr lang="en-US" dirty="0"/>
              <a:t>process is </a:t>
            </a:r>
            <a:r>
              <a:rPr lang="en-US" dirty="0" smtClean="0"/>
              <a:t>assigned a </a:t>
            </a:r>
            <a:r>
              <a:rPr lang="en-US" dirty="0"/>
              <a:t>priority, which acts as an indicator of orders of precedence within the </a:t>
            </a:r>
            <a:r>
              <a:rPr lang="en-US" dirty="0" smtClean="0"/>
              <a:t>system</a:t>
            </a:r>
          </a:p>
          <a:p>
            <a:r>
              <a:rPr lang="en-US" dirty="0" smtClean="0"/>
              <a:t>The</a:t>
            </a:r>
            <a:r>
              <a:rPr lang="en-US" dirty="0"/>
              <a:t> </a:t>
            </a:r>
            <a:r>
              <a:rPr lang="en-US" dirty="0" smtClean="0"/>
              <a:t>processes </a:t>
            </a:r>
            <a:r>
              <a:rPr lang="en-US" dirty="0"/>
              <a:t>with the highest priority always preempt lower priority processes </a:t>
            </a:r>
            <a:r>
              <a:rPr lang="en-US" dirty="0" smtClean="0"/>
              <a:t>when they </a:t>
            </a:r>
            <a:r>
              <a:rPr lang="en-US" dirty="0"/>
              <a:t>want to run, meaning a running task can be forced to block by the </a:t>
            </a:r>
            <a:r>
              <a:rPr lang="en-US" dirty="0" smtClean="0"/>
              <a:t>scheduler if </a:t>
            </a:r>
            <a:r>
              <a:rPr lang="en-US" dirty="0"/>
              <a:t>a higher priority task becomes ready to </a:t>
            </a:r>
            <a:r>
              <a:rPr lang="en-US" dirty="0" smtClean="0"/>
              <a:t>run</a:t>
            </a:r>
            <a:endParaRPr lang="en-US" dirty="0"/>
          </a:p>
          <a:p>
            <a:r>
              <a:rPr lang="en-US" dirty="0" smtClean="0"/>
              <a:t>Three </a:t>
            </a:r>
            <a:r>
              <a:rPr lang="en-US" dirty="0"/>
              <a:t>tasks (1, </a:t>
            </a:r>
            <a:r>
              <a:rPr lang="en-US" dirty="0" smtClean="0"/>
              <a:t>2, 3—where </a:t>
            </a:r>
            <a:r>
              <a:rPr lang="en-US" dirty="0"/>
              <a:t>task 1 is the lowest priority task and task 3 is the highest), and task 3 </a:t>
            </a:r>
            <a:r>
              <a:rPr lang="en-US" dirty="0" smtClean="0"/>
              <a:t>preempts task </a:t>
            </a:r>
            <a:r>
              <a:rPr lang="en-US" dirty="0"/>
              <a:t>2, and task 2 preempts task </a:t>
            </a:r>
            <a:r>
              <a:rPr lang="en-US" dirty="0" smtClean="0"/>
              <a:t>1</a:t>
            </a:r>
          </a:p>
          <a:p>
            <a:endParaRPr lang="en-US" dirty="0"/>
          </a:p>
        </p:txBody>
      </p:sp>
      <p:pic>
        <p:nvPicPr>
          <p:cNvPr id="4" name="Picture 3"/>
          <p:cNvPicPr>
            <a:picLocks noChangeAspect="1"/>
          </p:cNvPicPr>
          <p:nvPr/>
        </p:nvPicPr>
        <p:blipFill>
          <a:blip r:embed="rId2"/>
          <a:stretch>
            <a:fillRect/>
          </a:stretch>
        </p:blipFill>
        <p:spPr>
          <a:xfrm>
            <a:off x="2988944" y="4632706"/>
            <a:ext cx="5420481" cy="1819529"/>
          </a:xfrm>
          <a:prstGeom prst="rect">
            <a:avLst/>
          </a:prstGeom>
        </p:spPr>
      </p:pic>
    </p:spTree>
    <p:extLst>
      <p:ext uri="{BB962C8B-B14F-4D97-AF65-F5344CB8AC3E}">
        <p14:creationId xmlns:p14="http://schemas.microsoft.com/office/powerpoint/2010/main" val="5996766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3" y="707367"/>
            <a:ext cx="11369615" cy="5805576"/>
          </a:xfrm>
        </p:spPr>
        <p:txBody>
          <a:bodyPr/>
          <a:lstStyle/>
          <a:p>
            <a:r>
              <a:rPr lang="en-US" dirty="0"/>
              <a:t>While this scheduling method resolves some of the problems associated with </a:t>
            </a:r>
            <a:r>
              <a:rPr lang="en-US" dirty="0" smtClean="0"/>
              <a:t>round robin/ FIFO </a:t>
            </a:r>
            <a:r>
              <a:rPr lang="en-US" dirty="0"/>
              <a:t>scheduling in dealing with processes that interact or have </a:t>
            </a:r>
            <a:r>
              <a:rPr lang="en-US" dirty="0" smtClean="0"/>
              <a:t>varying workloads</a:t>
            </a:r>
            <a:r>
              <a:rPr lang="en-US" dirty="0"/>
              <a:t>, new problems can arise in priority scheduling including</a:t>
            </a:r>
            <a:r>
              <a:rPr lang="en-US" dirty="0" smtClean="0"/>
              <a:t>:</a:t>
            </a:r>
          </a:p>
          <a:p>
            <a:pPr lvl="4"/>
            <a:r>
              <a:rPr lang="en-US" dirty="0"/>
              <a:t>Process </a:t>
            </a:r>
            <a:r>
              <a:rPr lang="en-US" dirty="0" smtClean="0"/>
              <a:t>starvation</a:t>
            </a:r>
          </a:p>
          <a:p>
            <a:pPr lvl="4"/>
            <a:r>
              <a:rPr lang="en-US" dirty="0"/>
              <a:t>Priority inversion</a:t>
            </a:r>
          </a:p>
          <a:p>
            <a:r>
              <a:rPr lang="en-US" b="1" dirty="0" smtClean="0"/>
              <a:t>Process starvation</a:t>
            </a:r>
            <a:r>
              <a:rPr lang="en-US" dirty="0"/>
              <a:t>:</a:t>
            </a:r>
            <a:r>
              <a:rPr lang="en-US" dirty="0" smtClean="0"/>
              <a:t> </a:t>
            </a:r>
            <a:r>
              <a:rPr lang="en-US" dirty="0"/>
              <a:t>where a continuous stream of high priority processes </a:t>
            </a:r>
            <a:r>
              <a:rPr lang="en-US" dirty="0" smtClean="0"/>
              <a:t>keep lower </a:t>
            </a:r>
            <a:r>
              <a:rPr lang="en-US" dirty="0"/>
              <a:t>priority processes from ever </a:t>
            </a:r>
            <a:r>
              <a:rPr lang="en-US" dirty="0" smtClean="0"/>
              <a:t>running</a:t>
            </a:r>
          </a:p>
          <a:p>
            <a:r>
              <a:rPr lang="en-US" dirty="0" smtClean="0"/>
              <a:t>Typically </a:t>
            </a:r>
            <a:r>
              <a:rPr lang="en-US" dirty="0"/>
              <a:t>resolved by </a:t>
            </a:r>
            <a:r>
              <a:rPr lang="en-US" b="1" dirty="0"/>
              <a:t>aging </a:t>
            </a:r>
            <a:r>
              <a:rPr lang="en-US" dirty="0" smtClean="0"/>
              <a:t>lower priority </a:t>
            </a:r>
            <a:r>
              <a:rPr lang="en-US" dirty="0"/>
              <a:t>processes (as these processes spend more time on queue, increase </a:t>
            </a:r>
            <a:r>
              <a:rPr lang="en-US" dirty="0" smtClean="0"/>
              <a:t>their priority </a:t>
            </a:r>
            <a:r>
              <a:rPr lang="en-US" dirty="0"/>
              <a:t>levels</a:t>
            </a:r>
            <a:r>
              <a:rPr lang="en-US" dirty="0" smtClean="0"/>
              <a:t>)</a:t>
            </a:r>
            <a:endParaRPr lang="en-US" dirty="0"/>
          </a:p>
          <a:p>
            <a:r>
              <a:rPr lang="en-US" b="1" dirty="0"/>
              <a:t>Priority </a:t>
            </a:r>
            <a:r>
              <a:rPr lang="en-US" b="1" dirty="0" smtClean="0"/>
              <a:t>inversion</a:t>
            </a:r>
            <a:r>
              <a:rPr lang="en-US" dirty="0"/>
              <a:t>:</a:t>
            </a:r>
            <a:r>
              <a:rPr lang="en-US" dirty="0" smtClean="0"/>
              <a:t> </a:t>
            </a:r>
            <a:r>
              <a:rPr lang="en-US" dirty="0"/>
              <a:t>where higher priority processes may be blocked waiting </a:t>
            </a:r>
            <a:r>
              <a:rPr lang="en-US" dirty="0" smtClean="0"/>
              <a:t>for lower </a:t>
            </a:r>
            <a:r>
              <a:rPr lang="en-US" dirty="0"/>
              <a:t>priority processes to execute, and processes with priorities in between </a:t>
            </a:r>
            <a:r>
              <a:rPr lang="en-US" dirty="0" smtClean="0"/>
              <a:t>have a </a:t>
            </a:r>
            <a:r>
              <a:rPr lang="en-US" dirty="0"/>
              <a:t>higher priority in running, thus both the lower priority as well as higher </a:t>
            </a:r>
            <a:r>
              <a:rPr lang="en-US" dirty="0" smtClean="0"/>
              <a:t>priority processes </a:t>
            </a:r>
            <a:r>
              <a:rPr lang="en-US" dirty="0"/>
              <a:t>don’t run</a:t>
            </a:r>
          </a:p>
        </p:txBody>
      </p:sp>
    </p:spTree>
    <p:extLst>
      <p:ext uri="{BB962C8B-B14F-4D97-AF65-F5344CB8AC3E}">
        <p14:creationId xmlns:p14="http://schemas.microsoft.com/office/powerpoint/2010/main" val="11075749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66" y="60385"/>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4" y="517585"/>
            <a:ext cx="11421374" cy="6055743"/>
          </a:xfrm>
        </p:spPr>
        <p:txBody>
          <a:bodyPr>
            <a:normAutofit/>
          </a:bodyPr>
          <a:lstStyle/>
          <a:p>
            <a:r>
              <a:rPr lang="en-US" dirty="0"/>
              <a:t>how to </a:t>
            </a:r>
            <a:r>
              <a:rPr lang="en-US" i="1" dirty="0"/>
              <a:t>determine the priorities </a:t>
            </a:r>
            <a:r>
              <a:rPr lang="en-US" dirty="0"/>
              <a:t>of various </a:t>
            </a:r>
            <a:r>
              <a:rPr lang="en-US" dirty="0" smtClean="0"/>
              <a:t>processes</a:t>
            </a:r>
          </a:p>
          <a:p>
            <a:r>
              <a:rPr lang="en-US" dirty="0" smtClean="0"/>
              <a:t>Typically</a:t>
            </a:r>
            <a:r>
              <a:rPr lang="en-US" dirty="0"/>
              <a:t>, the more </a:t>
            </a:r>
            <a:r>
              <a:rPr lang="en-US" dirty="0" smtClean="0"/>
              <a:t>important the </a:t>
            </a:r>
            <a:r>
              <a:rPr lang="en-US" dirty="0"/>
              <a:t>task, the higher the priority it should be </a:t>
            </a:r>
            <a:r>
              <a:rPr lang="en-US" dirty="0" smtClean="0"/>
              <a:t>assigned</a:t>
            </a:r>
          </a:p>
          <a:p>
            <a:r>
              <a:rPr lang="en-US" dirty="0" smtClean="0"/>
              <a:t>For </a:t>
            </a:r>
            <a:r>
              <a:rPr lang="en-US" dirty="0"/>
              <a:t>tasks that </a:t>
            </a:r>
            <a:r>
              <a:rPr lang="en-US" dirty="0" smtClean="0"/>
              <a:t>are equally </a:t>
            </a:r>
            <a:r>
              <a:rPr lang="en-US" dirty="0"/>
              <a:t>important, one technique that can be used to assign task priorities is </a:t>
            </a:r>
            <a:r>
              <a:rPr lang="en-US" dirty="0" smtClean="0"/>
              <a:t>the </a:t>
            </a:r>
            <a:r>
              <a:rPr lang="en-US" b="1" i="1" dirty="0" smtClean="0"/>
              <a:t>Rate </a:t>
            </a:r>
            <a:r>
              <a:rPr lang="en-US" b="1" i="1" dirty="0"/>
              <a:t>Monotonic Scheduling </a:t>
            </a:r>
            <a:r>
              <a:rPr lang="en-US" dirty="0"/>
              <a:t>(RMS) scheme, in which tasks are assigned a </a:t>
            </a:r>
            <a:r>
              <a:rPr lang="en-US" dirty="0" smtClean="0"/>
              <a:t>priority based </a:t>
            </a:r>
            <a:r>
              <a:rPr lang="en-US" dirty="0"/>
              <a:t>upon how often they execute within the </a:t>
            </a:r>
            <a:r>
              <a:rPr lang="en-US" dirty="0" smtClean="0"/>
              <a:t>system</a:t>
            </a:r>
          </a:p>
          <a:p>
            <a:r>
              <a:rPr lang="en-US" dirty="0" smtClean="0"/>
              <a:t>The </a:t>
            </a:r>
            <a:r>
              <a:rPr lang="en-US" dirty="0"/>
              <a:t>premise behind </a:t>
            </a:r>
            <a:r>
              <a:rPr lang="en-US" dirty="0" smtClean="0"/>
              <a:t>this model </a:t>
            </a:r>
            <a:r>
              <a:rPr lang="en-US" dirty="0"/>
              <a:t>is that, given a preemptive scheduler and a set of tasks that are </a:t>
            </a:r>
            <a:r>
              <a:rPr lang="en-US" dirty="0" smtClean="0"/>
              <a:t>completely independent </a:t>
            </a:r>
            <a:r>
              <a:rPr lang="en-US" dirty="0"/>
              <a:t>(no shared data or resources) and are run periodically (meaning </a:t>
            </a:r>
            <a:r>
              <a:rPr lang="en-US" dirty="0" smtClean="0"/>
              <a:t>run at </a:t>
            </a:r>
            <a:r>
              <a:rPr lang="en-US" dirty="0"/>
              <a:t>regular time intervals), the more often a task is executed within this set, </a:t>
            </a:r>
            <a:r>
              <a:rPr lang="en-US" dirty="0" smtClean="0"/>
              <a:t>the higher </a:t>
            </a:r>
            <a:r>
              <a:rPr lang="en-US" dirty="0"/>
              <a:t>its priority should </a:t>
            </a:r>
            <a:r>
              <a:rPr lang="en-US" dirty="0" smtClean="0"/>
              <a:t>be</a:t>
            </a:r>
          </a:p>
          <a:p>
            <a:r>
              <a:rPr lang="en-US" dirty="0" smtClean="0"/>
              <a:t>The </a:t>
            </a:r>
            <a:r>
              <a:rPr lang="en-US" dirty="0"/>
              <a:t>RMS Theorem says that if the above </a:t>
            </a:r>
            <a:r>
              <a:rPr lang="en-US" dirty="0" smtClean="0"/>
              <a:t>assumptions are </a:t>
            </a:r>
            <a:r>
              <a:rPr lang="en-US" dirty="0"/>
              <a:t>met for a scheduler and a set of “n” tasks, all timing deadlines will </a:t>
            </a:r>
            <a:r>
              <a:rPr lang="en-US" dirty="0" smtClean="0"/>
              <a:t>be met </a:t>
            </a:r>
            <a:r>
              <a:rPr lang="en-US" dirty="0"/>
              <a:t>if the inequality </a:t>
            </a:r>
            <a:endParaRPr lang="en-US" dirty="0" smtClean="0"/>
          </a:p>
          <a:p>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3863413" y="5361253"/>
            <a:ext cx="3343742" cy="914528"/>
          </a:xfrm>
          <a:prstGeom prst="rect">
            <a:avLst/>
          </a:prstGeom>
        </p:spPr>
      </p:pic>
      <p:pic>
        <p:nvPicPr>
          <p:cNvPr id="6" name="Picture 5"/>
          <p:cNvPicPr>
            <a:picLocks noChangeAspect="1"/>
          </p:cNvPicPr>
          <p:nvPr/>
        </p:nvPicPr>
        <p:blipFill rotWithShape="1">
          <a:blip r:embed="rId3"/>
          <a:srcRect t="12956"/>
          <a:stretch/>
        </p:blipFill>
        <p:spPr>
          <a:xfrm>
            <a:off x="7934199" y="4451231"/>
            <a:ext cx="1810003" cy="273640"/>
          </a:xfrm>
          <a:prstGeom prst="rect">
            <a:avLst/>
          </a:prstGeom>
        </p:spPr>
      </p:pic>
    </p:spTree>
    <p:extLst>
      <p:ext uri="{BB962C8B-B14F-4D97-AF65-F5344CB8AC3E}">
        <p14:creationId xmlns:p14="http://schemas.microsoft.com/office/powerpoint/2010/main" val="35188665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4" y="733245"/>
            <a:ext cx="11421374" cy="5822830"/>
          </a:xfrm>
        </p:spPr>
        <p:txBody>
          <a:bodyPr/>
          <a:lstStyle/>
          <a:p>
            <a:pPr marL="0" indent="0">
              <a:buNone/>
            </a:pPr>
            <a:r>
              <a:rPr lang="en-US" b="1" dirty="0"/>
              <a:t>EDF (Earliest Deadline First)/Clock Driven </a:t>
            </a:r>
            <a:r>
              <a:rPr lang="en-US" b="1" dirty="0" smtClean="0"/>
              <a:t>Scheduling:</a:t>
            </a:r>
          </a:p>
          <a:p>
            <a:r>
              <a:rPr lang="en-US" dirty="0"/>
              <a:t>EDF/Clock Driven algorithm schedules priorities </a:t>
            </a:r>
            <a:r>
              <a:rPr lang="en-US" dirty="0" smtClean="0"/>
              <a:t>to processes </a:t>
            </a:r>
            <a:r>
              <a:rPr lang="en-US" dirty="0"/>
              <a:t>according to three parameters: </a:t>
            </a:r>
            <a:endParaRPr lang="en-US" dirty="0" smtClean="0"/>
          </a:p>
          <a:p>
            <a:pPr lvl="2"/>
            <a:r>
              <a:rPr lang="en-US" b="1" i="1" dirty="0"/>
              <a:t>F</a:t>
            </a:r>
            <a:r>
              <a:rPr lang="en-US" b="1" i="1" dirty="0" smtClean="0"/>
              <a:t>requency </a:t>
            </a:r>
            <a:r>
              <a:rPr lang="en-US" dirty="0"/>
              <a:t>(number of times process is run),</a:t>
            </a:r>
          </a:p>
          <a:p>
            <a:pPr lvl="2"/>
            <a:r>
              <a:rPr lang="en-US" b="1" i="1" dirty="0"/>
              <a:t>D</a:t>
            </a:r>
            <a:r>
              <a:rPr lang="en-US" b="1" i="1" dirty="0" smtClean="0"/>
              <a:t>eadline </a:t>
            </a:r>
            <a:r>
              <a:rPr lang="en-US" dirty="0"/>
              <a:t>(when processes execution needs to be completed), and </a:t>
            </a:r>
            <a:endParaRPr lang="en-US" dirty="0" smtClean="0"/>
          </a:p>
          <a:p>
            <a:pPr lvl="2"/>
            <a:r>
              <a:rPr lang="en-US" b="1" i="1" dirty="0" smtClean="0"/>
              <a:t>Duration </a:t>
            </a:r>
            <a:r>
              <a:rPr lang="en-US" dirty="0"/>
              <a:t>(time </a:t>
            </a:r>
            <a:r>
              <a:rPr lang="en-US" dirty="0" smtClean="0"/>
              <a:t>it takes </a:t>
            </a:r>
            <a:r>
              <a:rPr lang="en-US" dirty="0"/>
              <a:t>to execute the </a:t>
            </a:r>
            <a:r>
              <a:rPr lang="en-US" dirty="0" smtClean="0"/>
              <a:t>process)</a:t>
            </a:r>
          </a:p>
          <a:p>
            <a:r>
              <a:rPr lang="en-US" dirty="0" smtClean="0"/>
              <a:t>While </a:t>
            </a:r>
            <a:r>
              <a:rPr lang="en-US" dirty="0"/>
              <a:t>the EDF algorithm allows for timing </a:t>
            </a:r>
            <a:r>
              <a:rPr lang="en-US" dirty="0" smtClean="0"/>
              <a:t>constraints to </a:t>
            </a:r>
            <a:r>
              <a:rPr lang="en-US" dirty="0"/>
              <a:t>be verified and enforced (basically guaranteed deadlines for all tasks), the </a:t>
            </a:r>
            <a:r>
              <a:rPr lang="en-US" dirty="0" smtClean="0"/>
              <a:t>difficulty is </a:t>
            </a:r>
            <a:r>
              <a:rPr lang="en-US" dirty="0"/>
              <a:t>defining an exact duration for various </a:t>
            </a:r>
            <a:r>
              <a:rPr lang="en-US" dirty="0" smtClean="0"/>
              <a:t>processes</a:t>
            </a:r>
          </a:p>
          <a:p>
            <a:r>
              <a:rPr lang="en-US" dirty="0" smtClean="0"/>
              <a:t>Usually</a:t>
            </a:r>
            <a:r>
              <a:rPr lang="en-US" dirty="0"/>
              <a:t>, an average </a:t>
            </a:r>
            <a:r>
              <a:rPr lang="en-US" dirty="0" smtClean="0"/>
              <a:t>estimate is </a:t>
            </a:r>
            <a:r>
              <a:rPr lang="en-US" dirty="0"/>
              <a:t>the best that can be done for each </a:t>
            </a:r>
            <a:r>
              <a:rPr lang="en-US" dirty="0" smtClean="0"/>
              <a:t>process</a:t>
            </a:r>
          </a:p>
          <a:p>
            <a:endParaRPr lang="en-US" dirty="0"/>
          </a:p>
        </p:txBody>
      </p:sp>
      <p:pic>
        <p:nvPicPr>
          <p:cNvPr id="4" name="Picture 3"/>
          <p:cNvPicPr>
            <a:picLocks noChangeAspect="1"/>
          </p:cNvPicPr>
          <p:nvPr/>
        </p:nvPicPr>
        <p:blipFill>
          <a:blip r:embed="rId2"/>
          <a:stretch>
            <a:fillRect/>
          </a:stretch>
        </p:blipFill>
        <p:spPr>
          <a:xfrm>
            <a:off x="3481877" y="4679388"/>
            <a:ext cx="4572638" cy="1876687"/>
          </a:xfrm>
          <a:prstGeom prst="rect">
            <a:avLst/>
          </a:prstGeom>
        </p:spPr>
      </p:pic>
    </p:spTree>
    <p:extLst>
      <p:ext uri="{BB962C8B-B14F-4D97-AF65-F5344CB8AC3E}">
        <p14:creationId xmlns:p14="http://schemas.microsoft.com/office/powerpoint/2010/main" val="8319030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66" y="120771"/>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3" y="621102"/>
            <a:ext cx="11395495" cy="5900467"/>
          </a:xfrm>
        </p:spPr>
        <p:txBody>
          <a:bodyPr>
            <a:normAutofit/>
          </a:bodyPr>
          <a:lstStyle/>
          <a:p>
            <a:pPr marL="0" indent="0">
              <a:buNone/>
            </a:pPr>
            <a:r>
              <a:rPr lang="en-US" b="1" dirty="0"/>
              <a:t>Preemptive Scheduling and the Real-Time Operating System (RTOS</a:t>
            </a:r>
            <a:r>
              <a:rPr lang="en-US" b="1" dirty="0" smtClean="0"/>
              <a:t>):</a:t>
            </a:r>
          </a:p>
          <a:p>
            <a:r>
              <a:rPr lang="en-US" dirty="0"/>
              <a:t>One of the biggest differentiators between the scheduling algorithms implemented </a:t>
            </a:r>
            <a:r>
              <a:rPr lang="en-US" dirty="0" smtClean="0"/>
              <a:t>within embedded </a:t>
            </a:r>
            <a:r>
              <a:rPr lang="en-US" dirty="0"/>
              <a:t>operating systems is whether the algorithm guarantees its tasks will meet </a:t>
            </a:r>
            <a:r>
              <a:rPr lang="en-US" dirty="0" smtClean="0"/>
              <a:t>execution time deadlines</a:t>
            </a:r>
          </a:p>
          <a:p>
            <a:r>
              <a:rPr lang="en-US" dirty="0" smtClean="0"/>
              <a:t>If </a:t>
            </a:r>
            <a:r>
              <a:rPr lang="en-US" dirty="0"/>
              <a:t>tasks always meet their </a:t>
            </a:r>
            <a:r>
              <a:rPr lang="en-US" dirty="0" smtClean="0"/>
              <a:t>deadlines, </a:t>
            </a:r>
            <a:r>
              <a:rPr lang="en-US" dirty="0"/>
              <a:t>and related execution times are predictable (deterministic), the OS is referred to as </a:t>
            </a:r>
            <a:r>
              <a:rPr lang="en-US" dirty="0" smtClean="0"/>
              <a:t>a </a:t>
            </a:r>
            <a:r>
              <a:rPr lang="en-US" b="1" i="1" dirty="0" smtClean="0"/>
              <a:t>Real-Time </a:t>
            </a:r>
            <a:r>
              <a:rPr lang="en-US" b="1" i="1" dirty="0"/>
              <a:t>Operating System </a:t>
            </a:r>
            <a:r>
              <a:rPr lang="en-US" dirty="0"/>
              <a:t>(RTOS</a:t>
            </a:r>
            <a:r>
              <a:rPr lang="en-US" dirty="0" smtClean="0"/>
              <a:t>)</a:t>
            </a:r>
          </a:p>
          <a:p>
            <a:r>
              <a:rPr lang="en-US" dirty="0"/>
              <a:t>Preemptive scheduling must be one of the algorithms implemented within RTOS </a:t>
            </a:r>
            <a:r>
              <a:rPr lang="en-US" dirty="0" smtClean="0"/>
              <a:t>schedulers, since </a:t>
            </a:r>
            <a:r>
              <a:rPr lang="en-US" dirty="0"/>
              <a:t>tasks with real-time requirements have to be allowed to preempt other </a:t>
            </a:r>
            <a:r>
              <a:rPr lang="en-US" dirty="0" smtClean="0"/>
              <a:t>tasks</a:t>
            </a:r>
          </a:p>
          <a:p>
            <a:r>
              <a:rPr lang="en-US" dirty="0" smtClean="0"/>
              <a:t>RTOS schedulers </a:t>
            </a:r>
            <a:r>
              <a:rPr lang="en-US" dirty="0"/>
              <a:t>also make use of their own array of </a:t>
            </a:r>
            <a:r>
              <a:rPr lang="en-US" i="1" dirty="0"/>
              <a:t>timers, </a:t>
            </a:r>
            <a:r>
              <a:rPr lang="en-US" dirty="0"/>
              <a:t>ultimately based upon the </a:t>
            </a:r>
            <a:r>
              <a:rPr lang="en-US" dirty="0" smtClean="0"/>
              <a:t>system clock</a:t>
            </a:r>
            <a:r>
              <a:rPr lang="en-US" dirty="0"/>
              <a:t>, to manage and meet their hard </a:t>
            </a:r>
            <a:r>
              <a:rPr lang="en-US" dirty="0" smtClean="0"/>
              <a:t>deadlines</a:t>
            </a:r>
            <a:endParaRPr lang="en-US" dirty="0"/>
          </a:p>
          <a:p>
            <a:r>
              <a:rPr lang="en-US" dirty="0"/>
              <a:t>Whether an RTOS or a </a:t>
            </a:r>
            <a:r>
              <a:rPr lang="en-US" dirty="0" smtClean="0"/>
              <a:t>non real-time </a:t>
            </a:r>
            <a:r>
              <a:rPr lang="en-US" dirty="0"/>
              <a:t>OS in terms of scheduling, all will vary in their </a:t>
            </a:r>
            <a:r>
              <a:rPr lang="en-US" dirty="0" smtClean="0"/>
              <a:t>implemented scheduling schemes</a:t>
            </a:r>
          </a:p>
          <a:p>
            <a:r>
              <a:rPr lang="en-US" dirty="0" smtClean="0"/>
              <a:t>For </a:t>
            </a:r>
            <a:r>
              <a:rPr lang="en-US" dirty="0"/>
              <a:t>example, </a:t>
            </a:r>
            <a:r>
              <a:rPr lang="en-US" dirty="0" err="1"/>
              <a:t>vxWorks</a:t>
            </a:r>
            <a:r>
              <a:rPr lang="en-US" dirty="0"/>
              <a:t> (Wind River) is a priority-based </a:t>
            </a:r>
            <a:r>
              <a:rPr lang="en-US" dirty="0" smtClean="0"/>
              <a:t>and round-robin </a:t>
            </a:r>
            <a:r>
              <a:rPr lang="en-US" dirty="0"/>
              <a:t>scheme, </a:t>
            </a:r>
            <a:r>
              <a:rPr lang="en-US" dirty="0" err="1"/>
              <a:t>Jbed</a:t>
            </a:r>
            <a:r>
              <a:rPr lang="en-US" dirty="0"/>
              <a:t> (</a:t>
            </a:r>
            <a:r>
              <a:rPr lang="en-US" dirty="0" err="1"/>
              <a:t>Esmertec</a:t>
            </a:r>
            <a:r>
              <a:rPr lang="en-US" dirty="0"/>
              <a:t>) is an EDF scheme, and Linux (</a:t>
            </a:r>
            <a:r>
              <a:rPr lang="en-US" dirty="0" err="1"/>
              <a:t>Timesys</a:t>
            </a:r>
            <a:r>
              <a:rPr lang="en-US" dirty="0"/>
              <a:t>) is a </a:t>
            </a:r>
            <a:r>
              <a:rPr lang="en-US" dirty="0" smtClean="0"/>
              <a:t>priority- based scheme</a:t>
            </a:r>
            <a:endParaRPr lang="en-US" dirty="0"/>
          </a:p>
        </p:txBody>
      </p:sp>
    </p:spTree>
    <p:extLst>
      <p:ext uri="{BB962C8B-B14F-4D97-AF65-F5344CB8AC3E}">
        <p14:creationId xmlns:p14="http://schemas.microsoft.com/office/powerpoint/2010/main" val="42942524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08" y="103518"/>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4" y="612475"/>
            <a:ext cx="11412748" cy="6029865"/>
          </a:xfrm>
        </p:spPr>
        <p:txBody>
          <a:bodyPr>
            <a:normAutofit lnSpcReduction="10000"/>
          </a:bodyPr>
          <a:lstStyle/>
          <a:p>
            <a:pPr marL="0" indent="0">
              <a:buNone/>
            </a:pPr>
            <a:r>
              <a:rPr lang="en-US" b="1" dirty="0" err="1"/>
              <a:t>vxWorks</a:t>
            </a:r>
            <a:r>
              <a:rPr lang="en-US" b="1" dirty="0"/>
              <a:t> </a:t>
            </a:r>
            <a:r>
              <a:rPr lang="en-US" b="1" dirty="0" smtClean="0"/>
              <a:t>scheduling:</a:t>
            </a:r>
          </a:p>
          <a:p>
            <a:r>
              <a:rPr lang="en-US" dirty="0" smtClean="0"/>
              <a:t>The Wind </a:t>
            </a:r>
            <a:r>
              <a:rPr lang="en-US" dirty="0"/>
              <a:t>scheduler is based upon both preemptive priority and round-robin real-time </a:t>
            </a:r>
            <a:r>
              <a:rPr lang="en-US" dirty="0" smtClean="0"/>
              <a:t>scheduling algorithms</a:t>
            </a:r>
            <a:endParaRPr lang="en-US" dirty="0"/>
          </a:p>
          <a:p>
            <a:r>
              <a:rPr lang="en-US" dirty="0"/>
              <a:t>R</a:t>
            </a:r>
            <a:r>
              <a:rPr lang="en-US" dirty="0" smtClean="0"/>
              <a:t>ound-robin </a:t>
            </a:r>
            <a:r>
              <a:rPr lang="en-US" dirty="0"/>
              <a:t>scheduling can be teamed </a:t>
            </a:r>
            <a:r>
              <a:rPr lang="en-US" dirty="0" smtClean="0"/>
              <a:t>with preemptive </a:t>
            </a:r>
            <a:r>
              <a:rPr lang="en-US" dirty="0"/>
              <a:t>priority scheduling to allow for tasks of the </a:t>
            </a:r>
            <a:r>
              <a:rPr lang="en-US" i="1" dirty="0"/>
              <a:t>same priority </a:t>
            </a:r>
            <a:r>
              <a:rPr lang="en-US" dirty="0"/>
              <a:t>to share the </a:t>
            </a:r>
            <a:r>
              <a:rPr lang="en-US" dirty="0" smtClean="0"/>
              <a:t>master processor</a:t>
            </a:r>
            <a:r>
              <a:rPr lang="en-US" dirty="0"/>
              <a:t>, as well as allow higher priority tasks to preempt for the </a:t>
            </a:r>
            <a:r>
              <a:rPr lang="en-US" dirty="0" smtClean="0"/>
              <a:t>CPU</a:t>
            </a:r>
          </a:p>
          <a:p>
            <a:endParaRPr lang="en-US" dirty="0"/>
          </a:p>
          <a:p>
            <a:endParaRPr lang="en-US" dirty="0" smtClean="0"/>
          </a:p>
          <a:p>
            <a:endParaRPr lang="en-US" dirty="0"/>
          </a:p>
          <a:p>
            <a:endParaRPr lang="en-US" dirty="0" smtClean="0"/>
          </a:p>
          <a:p>
            <a:r>
              <a:rPr lang="en-US" dirty="0"/>
              <a:t>Without round-robin scheduling, tasks of equal priority in </a:t>
            </a:r>
            <a:r>
              <a:rPr lang="en-US" dirty="0" err="1"/>
              <a:t>vxWorks</a:t>
            </a:r>
            <a:r>
              <a:rPr lang="en-US" dirty="0"/>
              <a:t> would never </a:t>
            </a:r>
            <a:r>
              <a:rPr lang="en-US" dirty="0" smtClean="0"/>
              <a:t>preempt each </a:t>
            </a:r>
            <a:r>
              <a:rPr lang="en-US" dirty="0"/>
              <a:t>other, which can be a problem if a programmer designs one of these tasks to run </a:t>
            </a:r>
            <a:r>
              <a:rPr lang="en-US" dirty="0" smtClean="0"/>
              <a:t>in an </a:t>
            </a:r>
            <a:r>
              <a:rPr lang="en-US" dirty="0"/>
              <a:t>infinite </a:t>
            </a:r>
            <a:r>
              <a:rPr lang="en-US" dirty="0" smtClean="0"/>
              <a:t>loop</a:t>
            </a:r>
          </a:p>
          <a:p>
            <a:r>
              <a:rPr lang="en-US" dirty="0" smtClean="0"/>
              <a:t>However</a:t>
            </a:r>
            <a:r>
              <a:rPr lang="en-US" dirty="0"/>
              <a:t>, the preemptive priority scheduling allows </a:t>
            </a:r>
            <a:r>
              <a:rPr lang="en-US" dirty="0" err="1"/>
              <a:t>vxWorks</a:t>
            </a:r>
            <a:r>
              <a:rPr lang="en-US" dirty="0"/>
              <a:t> its </a:t>
            </a:r>
            <a:r>
              <a:rPr lang="en-US" dirty="0" smtClean="0"/>
              <a:t>real-time capabilities</a:t>
            </a:r>
            <a:r>
              <a:rPr lang="en-US" dirty="0"/>
              <a:t>, since tasks can be programmed never to miss a deadline by giving them </a:t>
            </a:r>
            <a:r>
              <a:rPr lang="en-US" dirty="0" smtClean="0"/>
              <a:t>the </a:t>
            </a:r>
            <a:r>
              <a:rPr lang="en-US" dirty="0"/>
              <a:t>higher priorities to preempt all other tasks</a:t>
            </a:r>
            <a:endParaRPr lang="en-US" b="1" dirty="0" smtClean="0"/>
          </a:p>
        </p:txBody>
      </p:sp>
      <p:pic>
        <p:nvPicPr>
          <p:cNvPr id="4" name="Picture 3"/>
          <p:cNvPicPr>
            <a:picLocks noChangeAspect="1"/>
          </p:cNvPicPr>
          <p:nvPr/>
        </p:nvPicPr>
        <p:blipFill>
          <a:blip r:embed="rId2"/>
          <a:stretch>
            <a:fillRect/>
          </a:stretch>
        </p:blipFill>
        <p:spPr>
          <a:xfrm>
            <a:off x="2642724" y="2622430"/>
            <a:ext cx="5353797" cy="1776456"/>
          </a:xfrm>
          <a:prstGeom prst="rect">
            <a:avLst/>
          </a:prstGeom>
        </p:spPr>
      </p:pic>
    </p:spTree>
    <p:extLst>
      <p:ext uri="{BB962C8B-B14F-4D97-AF65-F5344CB8AC3E}">
        <p14:creationId xmlns:p14="http://schemas.microsoft.com/office/powerpoint/2010/main" val="18957242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19" y="146650"/>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4" y="612475"/>
            <a:ext cx="11421374" cy="5874589"/>
          </a:xfrm>
        </p:spPr>
        <p:txBody>
          <a:bodyPr/>
          <a:lstStyle/>
          <a:p>
            <a:pPr marL="0" indent="0">
              <a:buNone/>
            </a:pPr>
            <a:r>
              <a:rPr lang="en-US" b="1" dirty="0" err="1"/>
              <a:t>TimeSys</a:t>
            </a:r>
            <a:r>
              <a:rPr lang="en-US" b="1" dirty="0"/>
              <a:t> embedded Linux priority based </a:t>
            </a:r>
            <a:r>
              <a:rPr lang="en-US" b="1" dirty="0" smtClean="0"/>
              <a:t>scheduling:</a:t>
            </a:r>
          </a:p>
          <a:p>
            <a:r>
              <a:rPr lang="en-US" dirty="0"/>
              <a:t>T</a:t>
            </a:r>
            <a:r>
              <a:rPr lang="en-US" dirty="0" smtClean="0"/>
              <a:t>he </a:t>
            </a:r>
            <a:r>
              <a:rPr lang="en-US" dirty="0"/>
              <a:t>embedded Linux kernel has a scheduler that is made up </a:t>
            </a:r>
            <a:r>
              <a:rPr lang="en-US" dirty="0" smtClean="0"/>
              <a:t>of four modules:</a:t>
            </a:r>
            <a:endParaRPr lang="en-US" dirty="0"/>
          </a:p>
          <a:p>
            <a:r>
              <a:rPr lang="en-US" b="1" i="1" dirty="0" smtClean="0"/>
              <a:t>System </a:t>
            </a:r>
            <a:r>
              <a:rPr lang="en-US" b="1" i="1" dirty="0"/>
              <a:t>call interface module</a:t>
            </a:r>
            <a:r>
              <a:rPr lang="en-US" dirty="0"/>
              <a:t>, which acts as the interface between user processes </a:t>
            </a:r>
            <a:r>
              <a:rPr lang="en-US" dirty="0" smtClean="0"/>
              <a:t>and any </a:t>
            </a:r>
            <a:r>
              <a:rPr lang="en-US" dirty="0"/>
              <a:t>functionality explicitly exported by the kernel</a:t>
            </a:r>
          </a:p>
          <a:p>
            <a:r>
              <a:rPr lang="en-US" b="1" i="1" dirty="0" smtClean="0"/>
              <a:t>Scheduling </a:t>
            </a:r>
            <a:r>
              <a:rPr lang="en-US" b="1" i="1" dirty="0"/>
              <a:t>policy module</a:t>
            </a:r>
            <a:r>
              <a:rPr lang="en-US" dirty="0"/>
              <a:t>, which determines which processes have access to </a:t>
            </a:r>
            <a:r>
              <a:rPr lang="en-US" dirty="0" smtClean="0"/>
              <a:t>the CPU</a:t>
            </a:r>
            <a:endParaRPr lang="en-US" dirty="0"/>
          </a:p>
          <a:p>
            <a:r>
              <a:rPr lang="en-US" b="1" i="1" dirty="0" smtClean="0"/>
              <a:t>Architecture </a:t>
            </a:r>
            <a:r>
              <a:rPr lang="en-US" b="1" i="1" dirty="0"/>
              <a:t>specific scheduler module</a:t>
            </a:r>
            <a:r>
              <a:rPr lang="en-US" dirty="0"/>
              <a:t>, which is an abstraction layer that </a:t>
            </a:r>
            <a:r>
              <a:rPr lang="en-US" dirty="0" smtClean="0"/>
              <a:t>interfaces with </a:t>
            </a:r>
            <a:r>
              <a:rPr lang="en-US" dirty="0"/>
              <a:t>the hardware (i.e., communicating with CPU and the memory manager to </a:t>
            </a:r>
            <a:r>
              <a:rPr lang="en-US" dirty="0" smtClean="0"/>
              <a:t>suspend or </a:t>
            </a:r>
            <a:r>
              <a:rPr lang="en-US" dirty="0"/>
              <a:t>resume processes)</a:t>
            </a:r>
          </a:p>
          <a:p>
            <a:r>
              <a:rPr lang="en-US" b="1" i="1" dirty="0" smtClean="0"/>
              <a:t>Architecture </a:t>
            </a:r>
            <a:r>
              <a:rPr lang="en-US" b="1" i="1" dirty="0"/>
              <a:t>independent scheduler module</a:t>
            </a:r>
            <a:r>
              <a:rPr lang="en-US" dirty="0"/>
              <a:t>, which is an abstraction layer that </a:t>
            </a:r>
            <a:r>
              <a:rPr lang="en-US" dirty="0" smtClean="0"/>
              <a:t>interfaces between </a:t>
            </a:r>
            <a:r>
              <a:rPr lang="en-US" dirty="0"/>
              <a:t>the scheduling policy module and the architecture specific </a:t>
            </a:r>
            <a:r>
              <a:rPr lang="en-US" dirty="0" smtClean="0"/>
              <a:t>module</a:t>
            </a:r>
          </a:p>
          <a:p>
            <a:endParaRPr lang="en-US" dirty="0" smtClean="0"/>
          </a:p>
          <a:p>
            <a:endParaRPr lang="en-US" b="1" dirty="0" smtClean="0"/>
          </a:p>
        </p:txBody>
      </p:sp>
      <p:pic>
        <p:nvPicPr>
          <p:cNvPr id="4" name="Picture 3"/>
          <p:cNvPicPr>
            <a:picLocks noChangeAspect="1"/>
          </p:cNvPicPr>
          <p:nvPr/>
        </p:nvPicPr>
        <p:blipFill>
          <a:blip r:embed="rId2"/>
          <a:stretch>
            <a:fillRect/>
          </a:stretch>
        </p:blipFill>
        <p:spPr>
          <a:xfrm>
            <a:off x="3141102" y="4591324"/>
            <a:ext cx="5029902" cy="1895740"/>
          </a:xfrm>
          <a:prstGeom prst="rect">
            <a:avLst/>
          </a:prstGeom>
        </p:spPr>
      </p:pic>
    </p:spTree>
    <p:extLst>
      <p:ext uri="{BB962C8B-B14F-4D97-AF65-F5344CB8AC3E}">
        <p14:creationId xmlns:p14="http://schemas.microsoft.com/office/powerpoint/2010/main" val="37459839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39" y="60386"/>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4" y="517585"/>
            <a:ext cx="11455880" cy="5978106"/>
          </a:xfrm>
        </p:spPr>
        <p:txBody>
          <a:bodyPr>
            <a:normAutofit/>
          </a:bodyPr>
          <a:lstStyle/>
          <a:p>
            <a:r>
              <a:rPr lang="en-US" dirty="0"/>
              <a:t>The scheduling policy module implements a “priority-based” scheduling </a:t>
            </a:r>
            <a:r>
              <a:rPr lang="en-US" dirty="0" smtClean="0"/>
              <a:t>algorithm</a:t>
            </a:r>
          </a:p>
          <a:p>
            <a:r>
              <a:rPr lang="en-US" dirty="0" smtClean="0"/>
              <a:t>While</a:t>
            </a:r>
            <a:r>
              <a:rPr lang="en-US" dirty="0"/>
              <a:t> </a:t>
            </a:r>
            <a:r>
              <a:rPr lang="en-US" dirty="0" smtClean="0"/>
              <a:t>most </a:t>
            </a:r>
            <a:r>
              <a:rPr lang="en-US" dirty="0"/>
              <a:t>Linux kernels and their derivatives (2.2/2.4) are non-</a:t>
            </a:r>
            <a:r>
              <a:rPr lang="en-US" dirty="0" err="1"/>
              <a:t>preemptable</a:t>
            </a:r>
            <a:r>
              <a:rPr lang="en-US" dirty="0"/>
              <a:t>, have no </a:t>
            </a:r>
            <a:r>
              <a:rPr lang="en-US" dirty="0" smtClean="0"/>
              <a:t>rescheduling, and </a:t>
            </a:r>
            <a:r>
              <a:rPr lang="en-US" dirty="0"/>
              <a:t>are not real-time, </a:t>
            </a:r>
            <a:r>
              <a:rPr lang="en-US" dirty="0" err="1"/>
              <a:t>Timesys</a:t>
            </a:r>
            <a:r>
              <a:rPr lang="en-US" dirty="0"/>
              <a:t>’ Linux scheduler is priority-based, but has been </a:t>
            </a:r>
            <a:r>
              <a:rPr lang="en-US" dirty="0" smtClean="0"/>
              <a:t>modified to </a:t>
            </a:r>
            <a:r>
              <a:rPr lang="en-US" dirty="0"/>
              <a:t>allow for real-time </a:t>
            </a:r>
            <a:r>
              <a:rPr lang="en-US" dirty="0" smtClean="0"/>
              <a:t>capabilities</a:t>
            </a:r>
          </a:p>
          <a:p>
            <a:r>
              <a:rPr lang="en-US" dirty="0" err="1" smtClean="0"/>
              <a:t>Timesys</a:t>
            </a:r>
            <a:r>
              <a:rPr lang="en-US" dirty="0" smtClean="0"/>
              <a:t> </a:t>
            </a:r>
            <a:r>
              <a:rPr lang="en-US" dirty="0"/>
              <a:t>has modified the traditional Linux’s </a:t>
            </a:r>
            <a:r>
              <a:rPr lang="en-US" dirty="0" smtClean="0"/>
              <a:t>standard software </a:t>
            </a:r>
            <a:r>
              <a:rPr lang="en-US" dirty="0"/>
              <a:t>timers, which are too coarsely grained to be suitable for use in most </a:t>
            </a:r>
            <a:r>
              <a:rPr lang="en-US" dirty="0" smtClean="0"/>
              <a:t>real-time applications </a:t>
            </a:r>
            <a:r>
              <a:rPr lang="en-US" dirty="0"/>
              <a:t>because they rely on the kernel’s jiffy timer, and implements </a:t>
            </a:r>
            <a:r>
              <a:rPr lang="en-US" dirty="0" smtClean="0"/>
              <a:t>high-resolution clocks </a:t>
            </a:r>
            <a:r>
              <a:rPr lang="en-US" dirty="0"/>
              <a:t>and timers based on a hardware </a:t>
            </a:r>
            <a:r>
              <a:rPr lang="en-US" dirty="0" smtClean="0"/>
              <a:t>timer</a:t>
            </a:r>
          </a:p>
          <a:p>
            <a:r>
              <a:rPr lang="en-US" dirty="0" smtClean="0"/>
              <a:t>The </a:t>
            </a:r>
            <a:r>
              <a:rPr lang="en-US" dirty="0"/>
              <a:t>scheduler maintains a table listing all </a:t>
            </a:r>
            <a:r>
              <a:rPr lang="en-US" dirty="0" smtClean="0"/>
              <a:t>of the </a:t>
            </a:r>
            <a:r>
              <a:rPr lang="en-US" dirty="0"/>
              <a:t>tasks within the entire system and any state information associated with the </a:t>
            </a:r>
            <a:r>
              <a:rPr lang="en-US" dirty="0" smtClean="0"/>
              <a:t>tasks</a:t>
            </a:r>
          </a:p>
          <a:p>
            <a:r>
              <a:rPr lang="en-US" dirty="0" smtClean="0"/>
              <a:t>Under</a:t>
            </a:r>
            <a:r>
              <a:rPr lang="en-US" dirty="0"/>
              <a:t> </a:t>
            </a:r>
            <a:r>
              <a:rPr lang="en-US" dirty="0" smtClean="0"/>
              <a:t>Linux</a:t>
            </a:r>
            <a:r>
              <a:rPr lang="en-US" dirty="0"/>
              <a:t>, the total number of tasks allowed is only limited to the size of physical memory </a:t>
            </a:r>
            <a:r>
              <a:rPr lang="en-US" dirty="0" smtClean="0"/>
              <a:t>available</a:t>
            </a:r>
            <a:endParaRPr lang="en-US" dirty="0"/>
          </a:p>
          <a:p>
            <a:r>
              <a:rPr lang="en-US" dirty="0"/>
              <a:t>A dynamically allocated linked list of a task structure, whose fields that are relevant </a:t>
            </a:r>
            <a:r>
              <a:rPr lang="en-US" dirty="0" smtClean="0"/>
              <a:t>to scheduling </a:t>
            </a:r>
            <a:r>
              <a:rPr lang="en-US" dirty="0"/>
              <a:t>are highlighted </a:t>
            </a:r>
            <a:r>
              <a:rPr lang="en-US" dirty="0" smtClean="0"/>
              <a:t>represents </a:t>
            </a:r>
            <a:r>
              <a:rPr lang="en-US" dirty="0"/>
              <a:t>all tasks </a:t>
            </a:r>
          </a:p>
        </p:txBody>
      </p:sp>
    </p:spTree>
    <p:extLst>
      <p:ext uri="{BB962C8B-B14F-4D97-AF65-F5344CB8AC3E}">
        <p14:creationId xmlns:p14="http://schemas.microsoft.com/office/powerpoint/2010/main" val="3260583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4" y="759125"/>
            <a:ext cx="10758578" cy="5434641"/>
          </a:xfrm>
        </p:spPr>
        <p:txBody>
          <a:bodyPr/>
          <a:lstStyle/>
          <a:p>
            <a:pPr marL="0" indent="0">
              <a:buNone/>
            </a:pPr>
            <a:r>
              <a:rPr lang="en-US" b="1" dirty="0"/>
              <a:t>I/O System </a:t>
            </a:r>
            <a:r>
              <a:rPr lang="en-US" b="1" dirty="0" smtClean="0"/>
              <a:t>Management</a:t>
            </a:r>
            <a:r>
              <a:rPr lang="en-US" dirty="0" smtClean="0"/>
              <a:t>:</a:t>
            </a:r>
          </a:p>
          <a:p>
            <a:r>
              <a:rPr lang="en-US" dirty="0" smtClean="0"/>
              <a:t> </a:t>
            </a:r>
            <a:r>
              <a:rPr lang="en-US" dirty="0"/>
              <a:t>I/O devices also need to be shared among the </a:t>
            </a:r>
            <a:r>
              <a:rPr lang="en-US" dirty="0" smtClean="0"/>
              <a:t>various processes </a:t>
            </a:r>
            <a:r>
              <a:rPr lang="en-US" dirty="0"/>
              <a:t>and so, just as with memory, access and allocation of an I/O device </a:t>
            </a:r>
            <a:r>
              <a:rPr lang="en-US" dirty="0" smtClean="0"/>
              <a:t>need to </a:t>
            </a:r>
            <a:r>
              <a:rPr lang="en-US" dirty="0"/>
              <a:t>be managed </a:t>
            </a:r>
            <a:endParaRPr lang="en-US" dirty="0" smtClean="0"/>
          </a:p>
          <a:p>
            <a:r>
              <a:rPr lang="en-US" dirty="0" smtClean="0"/>
              <a:t>Through </a:t>
            </a:r>
            <a:r>
              <a:rPr lang="en-US" dirty="0"/>
              <a:t>I/O </a:t>
            </a:r>
            <a:r>
              <a:rPr lang="en-US" dirty="0" smtClean="0"/>
              <a:t>system management</a:t>
            </a:r>
            <a:r>
              <a:rPr lang="en-US" dirty="0"/>
              <a:t>, </a:t>
            </a:r>
            <a:r>
              <a:rPr lang="en-US" i="1" dirty="0"/>
              <a:t>file system management </a:t>
            </a:r>
            <a:r>
              <a:rPr lang="en-US" dirty="0"/>
              <a:t>can also be provided as a method of </a:t>
            </a:r>
            <a:r>
              <a:rPr lang="en-US" dirty="0" smtClean="0"/>
              <a:t>storing and </a:t>
            </a:r>
            <a:r>
              <a:rPr lang="en-US" dirty="0"/>
              <a:t>managing data in the forms of </a:t>
            </a:r>
            <a:r>
              <a:rPr lang="en-US" dirty="0" smtClean="0"/>
              <a:t>files</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3053610" y="2958860"/>
            <a:ext cx="5877745" cy="3234906"/>
          </a:xfrm>
          <a:prstGeom prst="rect">
            <a:avLst/>
          </a:prstGeom>
        </p:spPr>
      </p:pic>
    </p:spTree>
    <p:extLst>
      <p:ext uri="{BB962C8B-B14F-4D97-AF65-F5344CB8AC3E}">
        <p14:creationId xmlns:p14="http://schemas.microsoft.com/office/powerpoint/2010/main" val="36499082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66" y="198408"/>
            <a:ext cx="10515600" cy="370847"/>
          </a:xfrm>
        </p:spPr>
        <p:txBody>
          <a:bodyPr>
            <a:normAutofit fontScale="90000"/>
          </a:bodyPr>
          <a:lstStyle/>
          <a:p>
            <a:r>
              <a:rPr lang="en-US" dirty="0" smtClean="0"/>
              <a:t>Cont’d</a:t>
            </a:r>
            <a:endParaRPr lang="en-US" dirty="0"/>
          </a:p>
        </p:txBody>
      </p:sp>
      <p:pic>
        <p:nvPicPr>
          <p:cNvPr id="7" name="Content Placeholder 3"/>
          <p:cNvPicPr>
            <a:picLocks noGrp="1" noChangeAspect="1"/>
          </p:cNvPicPr>
          <p:nvPr>
            <p:ph idx="1"/>
          </p:nvPr>
        </p:nvPicPr>
        <p:blipFill rotWithShape="1">
          <a:blip r:embed="rId2"/>
          <a:srcRect b="5841"/>
          <a:stretch/>
        </p:blipFill>
        <p:spPr>
          <a:xfrm>
            <a:off x="2051540" y="647700"/>
            <a:ext cx="7499957" cy="5546725"/>
          </a:xfrm>
          <a:prstGeom prst="rect">
            <a:avLst/>
          </a:prstGeom>
        </p:spPr>
      </p:pic>
    </p:spTree>
    <p:extLst>
      <p:ext uri="{BB962C8B-B14F-4D97-AF65-F5344CB8AC3E}">
        <p14:creationId xmlns:p14="http://schemas.microsoft.com/office/powerpoint/2010/main" val="3315268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19" y="86265"/>
            <a:ext cx="10515600" cy="422606"/>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4" y="595223"/>
            <a:ext cx="10758578" cy="5598543"/>
          </a:xfrm>
        </p:spPr>
        <p:txBody>
          <a:bodyPr/>
          <a:lstStyle/>
          <a:p>
            <a:r>
              <a:rPr lang="en-US" dirty="0"/>
              <a:t>The spawn model, on the other hand, creates an entirely new address space for the child </a:t>
            </a:r>
            <a:r>
              <a:rPr lang="en-US" dirty="0" smtClean="0"/>
              <a:t>task</a:t>
            </a:r>
          </a:p>
          <a:p>
            <a:r>
              <a:rPr lang="en-US" dirty="0" smtClean="0"/>
              <a:t>The </a:t>
            </a:r>
            <a:r>
              <a:rPr lang="en-US" dirty="0"/>
              <a:t>spawn system call allows for the new program and arguments to be defined for the child </a:t>
            </a:r>
            <a:r>
              <a:rPr lang="en-US" dirty="0" smtClean="0"/>
              <a:t>task</a:t>
            </a:r>
          </a:p>
          <a:p>
            <a:r>
              <a:rPr lang="en-US" dirty="0" smtClean="0"/>
              <a:t>This </a:t>
            </a:r>
            <a:r>
              <a:rPr lang="en-US" dirty="0"/>
              <a:t>allows for the child task’s program to be loaded and executed immediately at the time of its </a:t>
            </a:r>
            <a:r>
              <a:rPr lang="en-US" dirty="0" smtClean="0"/>
              <a:t>creation</a:t>
            </a:r>
          </a:p>
          <a:p>
            <a:r>
              <a:rPr lang="en-US" dirty="0"/>
              <a:t>Both process creation models have their strengths and </a:t>
            </a:r>
            <a:r>
              <a:rPr lang="en-US" dirty="0" smtClean="0"/>
              <a:t>drawbacks</a:t>
            </a:r>
          </a:p>
          <a:p>
            <a:r>
              <a:rPr lang="en-US" dirty="0" smtClean="0"/>
              <a:t>Under </a:t>
            </a:r>
            <a:r>
              <a:rPr lang="en-US" dirty="0"/>
              <a:t>the spawn approach, there are no duplicate memory spaces to be created and destroyed, and then new space allocated, as is the case with the fork/exec </a:t>
            </a:r>
            <a:r>
              <a:rPr lang="en-US" dirty="0" smtClean="0"/>
              <a:t>model</a:t>
            </a:r>
          </a:p>
          <a:p>
            <a:r>
              <a:rPr lang="en-US" dirty="0" smtClean="0"/>
              <a:t>The </a:t>
            </a:r>
            <a:r>
              <a:rPr lang="en-US" dirty="0"/>
              <a:t>advantages of the fork/exec model, however, include the efficiency gained by the child task inheriting properties from the parent task, and then having the flexibility to change the child task’s environment afterwards</a:t>
            </a:r>
          </a:p>
        </p:txBody>
      </p:sp>
    </p:spTree>
    <p:extLst>
      <p:ext uri="{BB962C8B-B14F-4D97-AF65-F5344CB8AC3E}">
        <p14:creationId xmlns:p14="http://schemas.microsoft.com/office/powerpoint/2010/main" val="15092480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472" y="77638"/>
            <a:ext cx="10515600" cy="370847"/>
          </a:xfrm>
        </p:spPr>
        <p:txBody>
          <a:bodyPr>
            <a:normAutofit fontScale="90000"/>
          </a:bodyPr>
          <a:lstStyle/>
          <a:p>
            <a:r>
              <a:rPr lang="en-US" dirty="0" smtClean="0"/>
              <a:t>Cont’d</a:t>
            </a:r>
            <a:endParaRPr lang="en-US" dirty="0"/>
          </a:p>
        </p:txBody>
      </p:sp>
      <p:pic>
        <p:nvPicPr>
          <p:cNvPr id="4" name="Content Placeholder 3"/>
          <p:cNvPicPr>
            <a:picLocks noGrp="1" noChangeAspect="1"/>
          </p:cNvPicPr>
          <p:nvPr>
            <p:ph idx="1"/>
          </p:nvPr>
        </p:nvPicPr>
        <p:blipFill>
          <a:blip r:embed="rId2"/>
          <a:stretch>
            <a:fillRect/>
          </a:stretch>
        </p:blipFill>
        <p:spPr>
          <a:xfrm>
            <a:off x="2124356" y="900560"/>
            <a:ext cx="7354326" cy="4963218"/>
          </a:xfrm>
          <a:prstGeom prst="rect">
            <a:avLst/>
          </a:prstGeom>
        </p:spPr>
      </p:pic>
    </p:spTree>
    <p:extLst>
      <p:ext uri="{BB962C8B-B14F-4D97-AF65-F5344CB8AC3E}">
        <p14:creationId xmlns:p14="http://schemas.microsoft.com/office/powerpoint/2010/main" val="6307791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66" y="138023"/>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4" y="664235"/>
            <a:ext cx="10758578" cy="5529532"/>
          </a:xfrm>
        </p:spPr>
        <p:txBody>
          <a:bodyPr/>
          <a:lstStyle/>
          <a:p>
            <a:r>
              <a:rPr lang="en-US" dirty="0"/>
              <a:t>The two major steps of spawn task creation form the basis of creating tasks in </a:t>
            </a:r>
            <a:r>
              <a:rPr lang="en-US" dirty="0" smtClean="0"/>
              <a:t>VxWorks:</a:t>
            </a:r>
          </a:p>
          <a:p>
            <a:r>
              <a:rPr lang="en-US" dirty="0"/>
              <a:t>Creating a task in </a:t>
            </a:r>
            <a:r>
              <a:rPr lang="en-US" dirty="0" err="1"/>
              <a:t>vxWorks</a:t>
            </a:r>
            <a:r>
              <a:rPr lang="en-US" dirty="0"/>
              <a:t> </a:t>
            </a:r>
            <a:endParaRPr lang="en-US" dirty="0" smtClean="0"/>
          </a:p>
          <a:p>
            <a:endParaRPr lang="en-US" dirty="0" smtClean="0"/>
          </a:p>
          <a:p>
            <a:endParaRPr lang="en-US" dirty="0" smtClean="0"/>
          </a:p>
          <a:p>
            <a:endParaRPr lang="en-US" dirty="0"/>
          </a:p>
          <a:p>
            <a:endParaRPr lang="en-US" dirty="0" smtClean="0"/>
          </a:p>
          <a:p>
            <a:r>
              <a:rPr lang="en-US" dirty="0" smtClean="0"/>
              <a:t>The </a:t>
            </a:r>
            <a:r>
              <a:rPr lang="en-US" dirty="0" err="1"/>
              <a:t>vxWorks</a:t>
            </a:r>
            <a:r>
              <a:rPr lang="en-US" dirty="0"/>
              <a:t> system call “</a:t>
            </a:r>
            <a:r>
              <a:rPr lang="en-US" dirty="0" err="1"/>
              <a:t>taskSpawn</a:t>
            </a:r>
            <a:r>
              <a:rPr lang="en-US" dirty="0"/>
              <a:t>” is based upon the POSIX spawn model, and it is what creates, initializes, and activates a new (child) </a:t>
            </a:r>
            <a:r>
              <a:rPr lang="en-US" dirty="0" smtClean="0"/>
              <a:t>task</a:t>
            </a:r>
          </a:p>
          <a:p>
            <a:r>
              <a:rPr lang="en-US" dirty="0"/>
              <a:t>After the spawn system call, an image of the child task (including TCB, stack, and program) is allocated into </a:t>
            </a:r>
            <a:r>
              <a:rPr lang="en-US" dirty="0" smtClean="0"/>
              <a:t>memory</a:t>
            </a:r>
          </a:p>
          <a:p>
            <a:r>
              <a:rPr lang="en-US" dirty="0"/>
              <a:t>P</a:t>
            </a:r>
            <a:r>
              <a:rPr lang="en-US" dirty="0" smtClean="0"/>
              <a:t>seudocode </a:t>
            </a:r>
            <a:r>
              <a:rPr lang="en-US" dirty="0"/>
              <a:t>example of task creation in the </a:t>
            </a:r>
            <a:r>
              <a:rPr lang="en-US" dirty="0" err="1"/>
              <a:t>vxWorks</a:t>
            </a:r>
            <a:r>
              <a:rPr lang="en-US" dirty="0"/>
              <a:t> RTOS where a parent task “spawns” a child task software timer</a:t>
            </a:r>
          </a:p>
        </p:txBody>
      </p:sp>
      <p:pic>
        <p:nvPicPr>
          <p:cNvPr id="4" name="Content Placeholder 3"/>
          <p:cNvPicPr>
            <a:picLocks noChangeAspect="1"/>
          </p:cNvPicPr>
          <p:nvPr/>
        </p:nvPicPr>
        <p:blipFill>
          <a:blip r:embed="rId2"/>
          <a:stretch>
            <a:fillRect/>
          </a:stretch>
        </p:blipFill>
        <p:spPr>
          <a:xfrm>
            <a:off x="2239680" y="1802920"/>
            <a:ext cx="6830378" cy="1822869"/>
          </a:xfrm>
          <a:prstGeom prst="rect">
            <a:avLst/>
          </a:prstGeom>
        </p:spPr>
      </p:pic>
    </p:spTree>
    <p:extLst>
      <p:ext uri="{BB962C8B-B14F-4D97-AF65-F5344CB8AC3E}">
        <p14:creationId xmlns:p14="http://schemas.microsoft.com/office/powerpoint/2010/main" val="8539526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Cont’d</a:t>
            </a:r>
            <a:endParaRPr lang="en-US" dirty="0"/>
          </a:p>
        </p:txBody>
      </p:sp>
      <p:pic>
        <p:nvPicPr>
          <p:cNvPr id="4" name="Content Placeholder 3"/>
          <p:cNvPicPr>
            <a:picLocks noGrp="1" noChangeAspect="1"/>
          </p:cNvPicPr>
          <p:nvPr>
            <p:ph idx="1"/>
          </p:nvPr>
        </p:nvPicPr>
        <p:blipFill>
          <a:blip r:embed="rId2"/>
          <a:stretch>
            <a:fillRect/>
          </a:stretch>
        </p:blipFill>
        <p:spPr>
          <a:xfrm>
            <a:off x="2395856" y="742574"/>
            <a:ext cx="6811326" cy="5382376"/>
          </a:xfrm>
          <a:prstGeom prst="rect">
            <a:avLst/>
          </a:prstGeom>
        </p:spPr>
      </p:pic>
    </p:spTree>
    <p:extLst>
      <p:ext uri="{BB962C8B-B14F-4D97-AF65-F5344CB8AC3E}">
        <p14:creationId xmlns:p14="http://schemas.microsoft.com/office/powerpoint/2010/main" val="39113832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19" y="207035"/>
            <a:ext cx="10515600" cy="370847"/>
          </a:xfrm>
        </p:spPr>
        <p:txBody>
          <a:bodyPr>
            <a:normAutofit fontScale="90000"/>
          </a:bodyPr>
          <a:lstStyle/>
          <a:p>
            <a:r>
              <a:rPr lang="en-US" dirty="0" err="1"/>
              <a:t>Intertask</a:t>
            </a:r>
            <a:r>
              <a:rPr lang="en-US" dirty="0"/>
              <a:t> Communication and Synchronization</a:t>
            </a:r>
          </a:p>
        </p:txBody>
      </p:sp>
      <p:sp>
        <p:nvSpPr>
          <p:cNvPr id="3" name="Content Placeholder 2"/>
          <p:cNvSpPr>
            <a:spLocks noGrp="1"/>
          </p:cNvSpPr>
          <p:nvPr>
            <p:ph idx="1"/>
          </p:nvPr>
        </p:nvSpPr>
        <p:spPr>
          <a:xfrm>
            <a:off x="422694" y="802257"/>
            <a:ext cx="10758578" cy="5391509"/>
          </a:xfrm>
        </p:spPr>
        <p:txBody>
          <a:bodyPr/>
          <a:lstStyle/>
          <a:p>
            <a:r>
              <a:rPr lang="en-US" dirty="0"/>
              <a:t>Different tasks in an embedded system typically must share the same hardware and software resources, or may rely on each other in order to function </a:t>
            </a:r>
            <a:r>
              <a:rPr lang="en-US" dirty="0" smtClean="0"/>
              <a:t>correctly</a:t>
            </a:r>
          </a:p>
          <a:p>
            <a:r>
              <a:rPr lang="en-US" dirty="0" smtClean="0"/>
              <a:t>For </a:t>
            </a:r>
            <a:r>
              <a:rPr lang="en-US" dirty="0"/>
              <a:t>these reasons, embedded OSes provide different mechanisms that allow for tasks in a multitasking system to intercommunicate and synchronize their behavior so as to coordinate their functions, avoid problems, and allow tasks to run simultaneously in </a:t>
            </a:r>
            <a:r>
              <a:rPr lang="en-US" dirty="0" smtClean="0"/>
              <a:t>harmony</a:t>
            </a:r>
          </a:p>
          <a:p>
            <a:r>
              <a:rPr lang="en-US" dirty="0" smtClean="0"/>
              <a:t>Embedded </a:t>
            </a:r>
            <a:r>
              <a:rPr lang="en-US" dirty="0"/>
              <a:t>OSes with multiple intercommunicating processes commonly implement </a:t>
            </a:r>
            <a:r>
              <a:rPr lang="en-US" dirty="0" err="1"/>
              <a:t>interprocess</a:t>
            </a:r>
            <a:r>
              <a:rPr lang="en-US" dirty="0"/>
              <a:t> communication (IPC) and synchronization algorithms based upon one or some combination of memory sharing, message passing, and signaling </a:t>
            </a:r>
            <a:r>
              <a:rPr lang="en-US" dirty="0" smtClean="0"/>
              <a:t>mechanisms</a:t>
            </a:r>
          </a:p>
          <a:p>
            <a:r>
              <a:rPr lang="en-US" dirty="0" smtClean="0"/>
              <a:t>With </a:t>
            </a:r>
            <a:r>
              <a:rPr lang="en-US" dirty="0"/>
              <a:t>the shared data </a:t>
            </a:r>
            <a:r>
              <a:rPr lang="en-US" dirty="0" smtClean="0"/>
              <a:t>model, </a:t>
            </a:r>
            <a:r>
              <a:rPr lang="en-US" dirty="0"/>
              <a:t>processes communicate via access to shared areas of memory in which variables modified by one process are accessible to all </a:t>
            </a:r>
            <a:r>
              <a:rPr lang="en-US" dirty="0" smtClean="0"/>
              <a:t>processes</a:t>
            </a:r>
            <a:endParaRPr lang="en-US" dirty="0"/>
          </a:p>
        </p:txBody>
      </p:sp>
    </p:spTree>
    <p:extLst>
      <p:ext uri="{BB962C8B-B14F-4D97-AF65-F5344CB8AC3E}">
        <p14:creationId xmlns:p14="http://schemas.microsoft.com/office/powerpoint/2010/main" val="7318504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66" y="155277"/>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3" y="638355"/>
            <a:ext cx="11274725" cy="5693434"/>
          </a:xfrm>
        </p:spPr>
        <p:txBody>
          <a:bodyPr>
            <a:normAutofit/>
          </a:bodyPr>
          <a:lstStyle/>
          <a:p>
            <a:r>
              <a:rPr lang="en-US" dirty="0"/>
              <a:t>While accessing shared data as a means to communicate is a simple approach, the major issue of race conditions can </a:t>
            </a:r>
            <a:r>
              <a:rPr lang="en-US" dirty="0" smtClean="0"/>
              <a:t>arise</a:t>
            </a:r>
          </a:p>
          <a:p>
            <a:r>
              <a:rPr lang="en-US" dirty="0" smtClean="0"/>
              <a:t>A </a:t>
            </a:r>
            <a:r>
              <a:rPr lang="en-US" dirty="0"/>
              <a:t>race condition occurs when a process that is accessing shared variables is preempted before completing a modification access, thus affecting the integrity of shared </a:t>
            </a:r>
            <a:r>
              <a:rPr lang="en-US" dirty="0" smtClean="0"/>
              <a:t>variables</a:t>
            </a:r>
          </a:p>
          <a:p>
            <a:r>
              <a:rPr lang="en-US" dirty="0" smtClean="0"/>
              <a:t>To </a:t>
            </a:r>
            <a:r>
              <a:rPr lang="en-US" dirty="0"/>
              <a:t>counter this issue, portions of processes that access shared data, called critical sections, can be earmarked for mutual exclusion (or </a:t>
            </a:r>
            <a:r>
              <a:rPr lang="en-US" dirty="0" err="1"/>
              <a:t>Mutex</a:t>
            </a:r>
            <a:r>
              <a:rPr lang="en-US" dirty="0"/>
              <a:t> for </a:t>
            </a:r>
            <a:r>
              <a:rPr lang="en-US" dirty="0" smtClean="0"/>
              <a:t>short)</a:t>
            </a:r>
          </a:p>
          <a:p>
            <a:r>
              <a:rPr lang="en-US" dirty="0" err="1" smtClean="0"/>
              <a:t>Mutex</a:t>
            </a:r>
            <a:r>
              <a:rPr lang="en-US" dirty="0" smtClean="0"/>
              <a:t> </a:t>
            </a:r>
            <a:r>
              <a:rPr lang="en-US" dirty="0"/>
              <a:t>mechanisms allow shared memory to be locked up by the process accessing it, giving that process exclusive access to shared </a:t>
            </a:r>
            <a:r>
              <a:rPr lang="en-US" dirty="0" smtClean="0"/>
              <a:t>data</a:t>
            </a:r>
          </a:p>
          <a:p>
            <a:r>
              <a:rPr lang="en-US" dirty="0" smtClean="0"/>
              <a:t>Various </a:t>
            </a:r>
            <a:r>
              <a:rPr lang="en-US" dirty="0"/>
              <a:t>mutual exclusion mechanisms can be implemented not only for coordinating access to shared memory, but for coordinating access to other shared system resources as </a:t>
            </a:r>
            <a:r>
              <a:rPr lang="en-US" dirty="0" smtClean="0"/>
              <a:t>well</a:t>
            </a:r>
          </a:p>
        </p:txBody>
      </p:sp>
    </p:spTree>
    <p:extLst>
      <p:ext uri="{BB962C8B-B14F-4D97-AF65-F5344CB8AC3E}">
        <p14:creationId xmlns:p14="http://schemas.microsoft.com/office/powerpoint/2010/main" val="3115601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19" y="155276"/>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4" y="655608"/>
            <a:ext cx="11222966" cy="5917719"/>
          </a:xfrm>
        </p:spPr>
        <p:txBody>
          <a:bodyPr/>
          <a:lstStyle/>
          <a:p>
            <a:r>
              <a:rPr lang="en-US" dirty="0"/>
              <a:t>Mutual exclusion techniques for synchronizing tasks that wish to concurrently access shared data can include: </a:t>
            </a:r>
          </a:p>
          <a:p>
            <a:r>
              <a:rPr lang="en-US" dirty="0"/>
              <a:t>Processor assisted locks for tasks accessing shared data that are scheduled such that no other tasks can preempt </a:t>
            </a:r>
            <a:r>
              <a:rPr lang="en-US" dirty="0" smtClean="0"/>
              <a:t>them; the </a:t>
            </a:r>
            <a:r>
              <a:rPr lang="en-US" dirty="0"/>
              <a:t>only other mechanisms that could force a context switch are </a:t>
            </a:r>
            <a:r>
              <a:rPr lang="en-US" dirty="0" smtClean="0"/>
              <a:t>interrupts</a:t>
            </a:r>
          </a:p>
          <a:p>
            <a:r>
              <a:rPr lang="en-US" dirty="0" smtClean="0"/>
              <a:t>Disabling </a:t>
            </a:r>
            <a:r>
              <a:rPr lang="en-US" dirty="0"/>
              <a:t>interrupts while executing code in the critical section would avoid a race condition scenario if the interrupt handlers access the same </a:t>
            </a:r>
            <a:r>
              <a:rPr lang="en-US" dirty="0" smtClean="0"/>
              <a:t>data</a:t>
            </a:r>
          </a:p>
          <a:p>
            <a:r>
              <a:rPr lang="en-US" dirty="0"/>
              <a:t>VxWorks provides an interrupt locking and unlocking function for users to implement in </a:t>
            </a:r>
            <a:r>
              <a:rPr lang="en-US" dirty="0" smtClean="0"/>
              <a:t>tasks</a:t>
            </a:r>
          </a:p>
          <a:p>
            <a:endParaRPr lang="en-US" dirty="0"/>
          </a:p>
        </p:txBody>
      </p:sp>
      <p:pic>
        <p:nvPicPr>
          <p:cNvPr id="4" name="Picture 3"/>
          <p:cNvPicPr>
            <a:picLocks noChangeAspect="1"/>
          </p:cNvPicPr>
          <p:nvPr/>
        </p:nvPicPr>
        <p:blipFill>
          <a:blip r:embed="rId2"/>
          <a:stretch>
            <a:fillRect/>
          </a:stretch>
        </p:blipFill>
        <p:spPr>
          <a:xfrm>
            <a:off x="3314410" y="3909034"/>
            <a:ext cx="5439534" cy="2438740"/>
          </a:xfrm>
          <a:prstGeom prst="rect">
            <a:avLst/>
          </a:prstGeom>
        </p:spPr>
      </p:pic>
    </p:spTree>
    <p:extLst>
      <p:ext uri="{BB962C8B-B14F-4D97-AF65-F5344CB8AC3E}">
        <p14:creationId xmlns:p14="http://schemas.microsoft.com/office/powerpoint/2010/main" val="30172563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472" y="146650"/>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3" y="681487"/>
            <a:ext cx="11404121" cy="5848709"/>
          </a:xfrm>
        </p:spPr>
        <p:txBody>
          <a:bodyPr/>
          <a:lstStyle/>
          <a:p>
            <a:r>
              <a:rPr lang="en-US" dirty="0"/>
              <a:t>Another possible processor-assisted lock is the “test-and-set-instruction” mechanism (also referred to as the condition variable </a:t>
            </a:r>
            <a:r>
              <a:rPr lang="en-US" dirty="0" smtClean="0"/>
              <a:t>scheme)</a:t>
            </a:r>
          </a:p>
          <a:p>
            <a:r>
              <a:rPr lang="en-US" dirty="0" smtClean="0"/>
              <a:t>Under </a:t>
            </a:r>
            <a:r>
              <a:rPr lang="en-US" dirty="0"/>
              <a:t>this mechanism, the setting and testing of a register flag (condition) is an atomic function, a process that cannot be interrupted, and this flag is tested by any process that wants to access a critical </a:t>
            </a:r>
            <a:r>
              <a:rPr lang="en-US" dirty="0" smtClean="0"/>
              <a:t>section</a:t>
            </a:r>
          </a:p>
          <a:p>
            <a:r>
              <a:rPr lang="en-US" dirty="0" smtClean="0"/>
              <a:t>In </a:t>
            </a:r>
            <a:r>
              <a:rPr lang="en-US" dirty="0"/>
              <a:t>short, both the interrupt disabling and the condition variable type of locking schemes guarantee a process exclusive access to memory, where nothing can preempt the access to shared data and the system cannot respond to any other event for the duration of the </a:t>
            </a:r>
            <a:r>
              <a:rPr lang="en-US" dirty="0" smtClean="0"/>
              <a:t>access </a:t>
            </a:r>
          </a:p>
          <a:p>
            <a:r>
              <a:rPr lang="en-US" b="1" dirty="0" smtClean="0"/>
              <a:t>Semaphores</a:t>
            </a:r>
            <a:r>
              <a:rPr lang="en-US" b="1" dirty="0"/>
              <a:t>,</a:t>
            </a:r>
            <a:r>
              <a:rPr lang="en-US" dirty="0"/>
              <a:t> which can be used to lock access to shared memory (mutual exclusion), and also can be used to coordinate running processes with outside events (</a:t>
            </a:r>
            <a:r>
              <a:rPr lang="en-US" dirty="0" smtClean="0"/>
              <a:t>synchronization)</a:t>
            </a:r>
          </a:p>
          <a:p>
            <a:r>
              <a:rPr lang="en-US" dirty="0" smtClean="0"/>
              <a:t>The </a:t>
            </a:r>
            <a:r>
              <a:rPr lang="en-US" dirty="0"/>
              <a:t>semaphore functions are atomic functions, and are usually invoked through system calls by the </a:t>
            </a:r>
            <a:r>
              <a:rPr lang="en-US" dirty="0" smtClean="0"/>
              <a:t>process</a:t>
            </a:r>
            <a:endParaRPr lang="en-US" dirty="0"/>
          </a:p>
        </p:txBody>
      </p:sp>
    </p:spTree>
    <p:extLst>
      <p:ext uri="{BB962C8B-B14F-4D97-AF65-F5344CB8AC3E}">
        <p14:creationId xmlns:p14="http://schemas.microsoft.com/office/powerpoint/2010/main" val="1890984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3" y="707366"/>
            <a:ext cx="11283351" cy="5736565"/>
          </a:xfrm>
        </p:spPr>
        <p:txBody>
          <a:bodyPr>
            <a:normAutofit/>
          </a:bodyPr>
          <a:lstStyle/>
          <a:p>
            <a:r>
              <a:rPr lang="en-US" dirty="0"/>
              <a:t>VxWorks defines three types of semaphores: </a:t>
            </a:r>
            <a:endParaRPr lang="en-US" dirty="0" smtClean="0"/>
          </a:p>
          <a:p>
            <a:pPr lvl="1"/>
            <a:r>
              <a:rPr lang="en-US" dirty="0"/>
              <a:t>Binary </a:t>
            </a:r>
            <a:r>
              <a:rPr lang="en-US" dirty="0" smtClean="0"/>
              <a:t>semaphores</a:t>
            </a:r>
          </a:p>
          <a:p>
            <a:pPr lvl="1"/>
            <a:r>
              <a:rPr lang="en-US" dirty="0"/>
              <a:t>Mutual Exclusion </a:t>
            </a:r>
            <a:r>
              <a:rPr lang="en-US" dirty="0" smtClean="0"/>
              <a:t>semaphores</a:t>
            </a:r>
          </a:p>
          <a:p>
            <a:pPr lvl="1"/>
            <a:r>
              <a:rPr lang="en-US" dirty="0"/>
              <a:t>Counting </a:t>
            </a:r>
            <a:r>
              <a:rPr lang="en-US" dirty="0" smtClean="0"/>
              <a:t>semaphores</a:t>
            </a:r>
          </a:p>
          <a:p>
            <a:r>
              <a:rPr lang="en-US" b="1" dirty="0" smtClean="0"/>
              <a:t>Binary </a:t>
            </a:r>
            <a:r>
              <a:rPr lang="en-US" b="1" dirty="0"/>
              <a:t>semaphores</a:t>
            </a:r>
            <a:r>
              <a:rPr lang="en-US" dirty="0"/>
              <a:t> are binary (0 or 1) flags that can be set to be available or unavailable. Only the associated resource is affected by the mutual exclusion when a binary semaphore is used as a mutual exclusion mechanism (whereas processor assisted locks, for instance, can affect other unrelated resources within the </a:t>
            </a:r>
            <a:r>
              <a:rPr lang="en-US" dirty="0" smtClean="0"/>
              <a:t>system)</a:t>
            </a:r>
          </a:p>
          <a:p>
            <a:r>
              <a:rPr lang="en-US" dirty="0" smtClean="0"/>
              <a:t>A </a:t>
            </a:r>
            <a:r>
              <a:rPr lang="en-US" dirty="0"/>
              <a:t>binary semaphore is initially set = 1 (full) to show the resource is available. Tasks check the binary semaphore of a resource when wanting access, and if available, then take the </a:t>
            </a:r>
            <a:r>
              <a:rPr lang="en-US" dirty="0" smtClean="0"/>
              <a:t>associated</a:t>
            </a:r>
          </a:p>
          <a:p>
            <a:r>
              <a:rPr lang="en-US" dirty="0" smtClean="0"/>
              <a:t>Semaphore </a:t>
            </a:r>
            <a:r>
              <a:rPr lang="en-US" dirty="0"/>
              <a:t>when accessing a resource (setting the binary semaphore = 0), and then give it back when finishing with a resource (setting the binary semaphore = 1</a:t>
            </a:r>
            <a:r>
              <a:rPr lang="en-US" dirty="0" smtClean="0"/>
              <a:t>)</a:t>
            </a:r>
          </a:p>
        </p:txBody>
      </p:sp>
    </p:spTree>
    <p:extLst>
      <p:ext uri="{BB962C8B-B14F-4D97-AF65-F5344CB8AC3E}">
        <p14:creationId xmlns:p14="http://schemas.microsoft.com/office/powerpoint/2010/main" val="2178887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Cont’d</a:t>
            </a:r>
            <a:endParaRPr lang="en-US" dirty="0"/>
          </a:p>
        </p:txBody>
      </p:sp>
      <p:pic>
        <p:nvPicPr>
          <p:cNvPr id="4" name="Content Placeholder 3"/>
          <p:cNvPicPr>
            <a:picLocks noGrp="1" noChangeAspect="1"/>
          </p:cNvPicPr>
          <p:nvPr>
            <p:ph idx="1"/>
          </p:nvPr>
        </p:nvPicPr>
        <p:blipFill>
          <a:blip r:embed="rId2"/>
          <a:stretch>
            <a:fillRect/>
          </a:stretch>
        </p:blipFill>
        <p:spPr>
          <a:xfrm>
            <a:off x="1595226" y="1435146"/>
            <a:ext cx="7964011" cy="2133898"/>
          </a:xfrm>
          <a:prstGeom prst="rect">
            <a:avLst/>
          </a:prstGeom>
        </p:spPr>
      </p:pic>
    </p:spTree>
    <p:extLst>
      <p:ext uri="{BB962C8B-B14F-4D97-AF65-F5344CB8AC3E}">
        <p14:creationId xmlns:p14="http://schemas.microsoft.com/office/powerpoint/2010/main" val="88963501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4" y="707367"/>
            <a:ext cx="11257472" cy="5848708"/>
          </a:xfrm>
        </p:spPr>
        <p:txBody>
          <a:bodyPr/>
          <a:lstStyle/>
          <a:p>
            <a:r>
              <a:rPr lang="en-US" dirty="0"/>
              <a:t>When a binary semaphore is used for task synchronization, it is initially set equal to 0 (empty), because it acts as an event other tasks are waiting for</a:t>
            </a:r>
          </a:p>
          <a:p>
            <a:r>
              <a:rPr lang="en-US" dirty="0"/>
              <a:t>Other tasks that need to run in a particular sequence then wait (block) for the binary semaphore to be equal to 1 (until the event occurs) to take the semaphore from the original task and set it back to 0</a:t>
            </a:r>
          </a:p>
          <a:p>
            <a:r>
              <a:rPr lang="en-US" dirty="0"/>
              <a:t>The </a:t>
            </a:r>
            <a:r>
              <a:rPr lang="en-US" dirty="0" err="1"/>
              <a:t>vxWorks</a:t>
            </a:r>
            <a:r>
              <a:rPr lang="en-US" dirty="0"/>
              <a:t> pseudocode example below demonstrates how binary semaphores can be used in </a:t>
            </a:r>
            <a:r>
              <a:rPr lang="en-US" dirty="0" err="1"/>
              <a:t>vxWorks</a:t>
            </a:r>
            <a:r>
              <a:rPr lang="en-US" dirty="0"/>
              <a:t> for task </a:t>
            </a:r>
            <a:r>
              <a:rPr lang="en-US" dirty="0" smtClean="0"/>
              <a:t>synchronization</a:t>
            </a:r>
          </a:p>
          <a:p>
            <a:r>
              <a:rPr lang="en-US" b="1" dirty="0" smtClean="0"/>
              <a:t>Mutual </a:t>
            </a:r>
            <a:r>
              <a:rPr lang="en-US" b="1" dirty="0"/>
              <a:t>Exclusion semaphores</a:t>
            </a:r>
            <a:r>
              <a:rPr lang="en-US" dirty="0"/>
              <a:t> are binary semaphores that can only be used for mutual exclusion issues that can arise within the </a:t>
            </a:r>
            <a:r>
              <a:rPr lang="en-US" dirty="0" err="1"/>
              <a:t>vxWorks</a:t>
            </a:r>
            <a:r>
              <a:rPr lang="en-US" dirty="0"/>
              <a:t> scheduling model, such as: priority inversion, deletion safety (insuring that tasks that are accessing a critical section and blocking other tasks aren’t unexpectedly deleted), and recursive access to </a:t>
            </a:r>
            <a:r>
              <a:rPr lang="en-US" dirty="0" smtClean="0"/>
              <a:t>resources</a:t>
            </a:r>
          </a:p>
          <a:p>
            <a:r>
              <a:rPr lang="en-US" dirty="0" smtClean="0"/>
              <a:t>Below </a:t>
            </a:r>
            <a:r>
              <a:rPr lang="en-US" dirty="0"/>
              <a:t>is a pseudocode example of a mutual exclusion semaphore used recursively by a task’s subroutines</a:t>
            </a:r>
          </a:p>
        </p:txBody>
      </p:sp>
    </p:spTree>
    <p:extLst>
      <p:ext uri="{BB962C8B-B14F-4D97-AF65-F5344CB8AC3E}">
        <p14:creationId xmlns:p14="http://schemas.microsoft.com/office/powerpoint/2010/main" val="19326548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Cont’d</a:t>
            </a:r>
            <a:endParaRPr lang="en-US" dirty="0"/>
          </a:p>
        </p:txBody>
      </p:sp>
      <p:pic>
        <p:nvPicPr>
          <p:cNvPr id="4" name="Content Placeholder 3"/>
          <p:cNvPicPr>
            <a:picLocks noGrp="1" noChangeAspect="1"/>
          </p:cNvPicPr>
          <p:nvPr>
            <p:ph idx="1"/>
          </p:nvPr>
        </p:nvPicPr>
        <p:blipFill>
          <a:blip r:embed="rId2"/>
          <a:stretch>
            <a:fillRect/>
          </a:stretch>
        </p:blipFill>
        <p:spPr>
          <a:xfrm>
            <a:off x="3703284" y="733425"/>
            <a:ext cx="4729869" cy="5918200"/>
          </a:xfrm>
          <a:prstGeom prst="rect">
            <a:avLst/>
          </a:prstGeom>
        </p:spPr>
      </p:pic>
    </p:spTree>
    <p:extLst>
      <p:ext uri="{BB962C8B-B14F-4D97-AF65-F5344CB8AC3E}">
        <p14:creationId xmlns:p14="http://schemas.microsoft.com/office/powerpoint/2010/main" val="21289984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Cont’d</a:t>
            </a:r>
            <a:endParaRPr lang="en-US" dirty="0"/>
          </a:p>
        </p:txBody>
      </p:sp>
      <p:pic>
        <p:nvPicPr>
          <p:cNvPr id="4" name="Content Placeholder 3"/>
          <p:cNvPicPr>
            <a:picLocks noGrp="1" noChangeAspect="1"/>
          </p:cNvPicPr>
          <p:nvPr>
            <p:ph idx="1"/>
          </p:nvPr>
        </p:nvPicPr>
        <p:blipFill>
          <a:blip r:embed="rId2"/>
          <a:stretch>
            <a:fillRect/>
          </a:stretch>
        </p:blipFill>
        <p:spPr>
          <a:xfrm>
            <a:off x="3508768" y="708025"/>
            <a:ext cx="5118901" cy="5813425"/>
          </a:xfrm>
          <a:prstGeom prst="rect">
            <a:avLst/>
          </a:prstGeom>
        </p:spPr>
      </p:pic>
    </p:spTree>
    <p:extLst>
      <p:ext uri="{BB962C8B-B14F-4D97-AF65-F5344CB8AC3E}">
        <p14:creationId xmlns:p14="http://schemas.microsoft.com/office/powerpoint/2010/main" val="7368888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19" y="112144"/>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3" y="595223"/>
            <a:ext cx="11369615" cy="5857335"/>
          </a:xfrm>
        </p:spPr>
        <p:txBody>
          <a:bodyPr/>
          <a:lstStyle/>
          <a:p>
            <a:r>
              <a:rPr lang="en-US" b="1" dirty="0"/>
              <a:t>Counting semaphores</a:t>
            </a:r>
            <a:r>
              <a:rPr lang="en-US" dirty="0"/>
              <a:t> are positive integer counters with two related functions: incrementing and </a:t>
            </a:r>
            <a:r>
              <a:rPr lang="en-US" dirty="0" smtClean="0"/>
              <a:t>decrementing</a:t>
            </a:r>
          </a:p>
          <a:p>
            <a:r>
              <a:rPr lang="en-US" dirty="0" smtClean="0"/>
              <a:t>Counting </a:t>
            </a:r>
            <a:r>
              <a:rPr lang="en-US" dirty="0"/>
              <a:t>semaphores are typically used to manage multiple copies of </a:t>
            </a:r>
            <a:r>
              <a:rPr lang="en-US" dirty="0" smtClean="0"/>
              <a:t>resources</a:t>
            </a:r>
          </a:p>
          <a:p>
            <a:r>
              <a:rPr lang="en-US" dirty="0" smtClean="0"/>
              <a:t>Tasks </a:t>
            </a:r>
            <a:r>
              <a:rPr lang="en-US" dirty="0"/>
              <a:t>that need access to resources decrement the value of the semaphore, when tasks relinquish a resource, the value of the semaphore is </a:t>
            </a:r>
            <a:r>
              <a:rPr lang="en-US" dirty="0" smtClean="0"/>
              <a:t>incremented</a:t>
            </a:r>
          </a:p>
          <a:p>
            <a:r>
              <a:rPr lang="en-US" dirty="0" smtClean="0"/>
              <a:t>When </a:t>
            </a:r>
            <a:r>
              <a:rPr lang="en-US" dirty="0"/>
              <a:t>the semaphore reaches a value of “0”, any task waiting for the related access is blocked until another task gives back the </a:t>
            </a:r>
            <a:r>
              <a:rPr lang="en-US" dirty="0" smtClean="0"/>
              <a:t>semaphore</a:t>
            </a:r>
          </a:p>
          <a:p>
            <a:endParaRPr lang="en-US" dirty="0"/>
          </a:p>
        </p:txBody>
      </p:sp>
      <p:pic>
        <p:nvPicPr>
          <p:cNvPr id="4" name="Picture 3"/>
          <p:cNvPicPr>
            <a:picLocks noChangeAspect="1"/>
          </p:cNvPicPr>
          <p:nvPr/>
        </p:nvPicPr>
        <p:blipFill>
          <a:blip r:embed="rId2"/>
          <a:stretch>
            <a:fillRect/>
          </a:stretch>
        </p:blipFill>
        <p:spPr>
          <a:xfrm>
            <a:off x="2912515" y="3319892"/>
            <a:ext cx="6125430" cy="2857899"/>
          </a:xfrm>
          <a:prstGeom prst="rect">
            <a:avLst/>
          </a:prstGeom>
        </p:spPr>
      </p:pic>
    </p:spTree>
    <p:extLst>
      <p:ext uri="{BB962C8B-B14F-4D97-AF65-F5344CB8AC3E}">
        <p14:creationId xmlns:p14="http://schemas.microsoft.com/office/powerpoint/2010/main" val="25070413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92" y="146650"/>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4" y="638355"/>
            <a:ext cx="11412748" cy="5883215"/>
          </a:xfrm>
        </p:spPr>
        <p:txBody>
          <a:bodyPr>
            <a:normAutofit/>
          </a:bodyPr>
          <a:lstStyle/>
          <a:p>
            <a:r>
              <a:rPr lang="en-US" dirty="0"/>
              <a:t>On a final note, with mutual exclusion algorithms, only one process can have access to shared memory at any one time, basically having a lock on the memory </a:t>
            </a:r>
            <a:r>
              <a:rPr lang="en-US" dirty="0" smtClean="0"/>
              <a:t>accesses</a:t>
            </a:r>
          </a:p>
          <a:p>
            <a:r>
              <a:rPr lang="en-US" dirty="0" smtClean="0"/>
              <a:t>If </a:t>
            </a:r>
            <a:r>
              <a:rPr lang="en-US" dirty="0"/>
              <a:t>more than one process blocks waiting for their turn to access shared memory, and relying on data from each other, a deadlock can occur (such as priority inversion in priority based scheduling</a:t>
            </a:r>
            <a:r>
              <a:rPr lang="en-US" dirty="0" smtClean="0"/>
              <a:t>)</a:t>
            </a:r>
          </a:p>
          <a:p>
            <a:r>
              <a:rPr lang="en-US" dirty="0" smtClean="0"/>
              <a:t>Thus</a:t>
            </a:r>
            <a:r>
              <a:rPr lang="en-US" dirty="0"/>
              <a:t>, embedded OSes have to be able to provide deadlock-avoidance mechanisms as well as deadlock-recovery </a:t>
            </a:r>
            <a:r>
              <a:rPr lang="en-US" dirty="0" smtClean="0"/>
              <a:t>mechanisms</a:t>
            </a:r>
          </a:p>
          <a:p>
            <a:r>
              <a:rPr lang="en-US" dirty="0" smtClean="0"/>
              <a:t>In </a:t>
            </a:r>
            <a:r>
              <a:rPr lang="en-US" dirty="0" err="1"/>
              <a:t>vxWorks</a:t>
            </a:r>
            <a:r>
              <a:rPr lang="en-US" dirty="0"/>
              <a:t>, semaphores are used to avoid and prevent </a:t>
            </a:r>
            <a:r>
              <a:rPr lang="en-US" dirty="0" smtClean="0"/>
              <a:t>deadlocks</a:t>
            </a:r>
          </a:p>
          <a:p>
            <a:r>
              <a:rPr lang="en-US" dirty="0" err="1" smtClean="0"/>
              <a:t>Intertask</a:t>
            </a:r>
            <a:r>
              <a:rPr lang="en-US" dirty="0" smtClean="0"/>
              <a:t> </a:t>
            </a:r>
            <a:r>
              <a:rPr lang="en-US" dirty="0"/>
              <a:t>communication via message passing is an algorithm in which messages (made up of data bits) are sent via message queues between </a:t>
            </a:r>
            <a:r>
              <a:rPr lang="en-US" dirty="0" smtClean="0"/>
              <a:t>processes</a:t>
            </a:r>
          </a:p>
          <a:p>
            <a:r>
              <a:rPr lang="en-US" dirty="0" smtClean="0"/>
              <a:t>The </a:t>
            </a:r>
            <a:r>
              <a:rPr lang="en-US" dirty="0"/>
              <a:t>OS defines the protocols for process addressing and authentication to ensure that messages are delivered to processes reliably, as well as the number of messages that can go into a queue and the message </a:t>
            </a:r>
            <a:r>
              <a:rPr lang="en-US" dirty="0" smtClean="0"/>
              <a:t>sizes</a:t>
            </a:r>
          </a:p>
        </p:txBody>
      </p:sp>
    </p:spTree>
    <p:extLst>
      <p:ext uri="{BB962C8B-B14F-4D97-AF65-F5344CB8AC3E}">
        <p14:creationId xmlns:p14="http://schemas.microsoft.com/office/powerpoint/2010/main" val="38379149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19" y="94891"/>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4" y="543465"/>
            <a:ext cx="11291978" cy="6012610"/>
          </a:xfrm>
        </p:spPr>
        <p:txBody>
          <a:bodyPr/>
          <a:lstStyle/>
          <a:p>
            <a:r>
              <a:rPr lang="en-US" dirty="0"/>
              <a:t>Under this scheme, OS tasks send messages to a message queue, or receive messages from a queue to communicate</a:t>
            </a:r>
          </a:p>
          <a:p>
            <a:r>
              <a:rPr lang="en-US" dirty="0"/>
              <a:t>Microkernel-based OSes typically use the message passing scheme as their main synchronization </a:t>
            </a:r>
            <a:r>
              <a:rPr lang="en-US" dirty="0" smtClean="0"/>
              <a:t>mechanism</a:t>
            </a:r>
          </a:p>
          <a:p>
            <a:endParaRPr lang="en-US" dirty="0"/>
          </a:p>
          <a:p>
            <a:endParaRPr lang="en-US" dirty="0"/>
          </a:p>
        </p:txBody>
      </p:sp>
      <p:pic>
        <p:nvPicPr>
          <p:cNvPr id="4" name="Picture 3"/>
          <p:cNvPicPr>
            <a:picLocks noChangeAspect="1"/>
          </p:cNvPicPr>
          <p:nvPr/>
        </p:nvPicPr>
        <p:blipFill>
          <a:blip r:embed="rId2"/>
          <a:stretch>
            <a:fillRect/>
          </a:stretch>
        </p:blipFill>
        <p:spPr>
          <a:xfrm>
            <a:off x="3895418" y="2428735"/>
            <a:ext cx="4401164" cy="2000529"/>
          </a:xfrm>
          <a:prstGeom prst="rect">
            <a:avLst/>
          </a:prstGeom>
        </p:spPr>
      </p:pic>
    </p:spTree>
    <p:extLst>
      <p:ext uri="{BB962C8B-B14F-4D97-AF65-F5344CB8AC3E}">
        <p14:creationId xmlns:p14="http://schemas.microsoft.com/office/powerpoint/2010/main" val="1293276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3" y="715992"/>
            <a:ext cx="11360989" cy="5805577"/>
          </a:xfrm>
        </p:spPr>
        <p:txBody>
          <a:bodyPr/>
          <a:lstStyle/>
          <a:p>
            <a:pPr marL="0" indent="0">
              <a:buNone/>
            </a:pPr>
            <a:r>
              <a:rPr lang="en-US" b="1" dirty="0"/>
              <a:t>Message passing in </a:t>
            </a:r>
            <a:r>
              <a:rPr lang="en-US" b="1" dirty="0" smtClean="0"/>
              <a:t>VxWorks:</a:t>
            </a:r>
          </a:p>
          <a:p>
            <a:r>
              <a:rPr lang="en-US" dirty="0"/>
              <a:t>VxWorks allows for </a:t>
            </a:r>
            <a:r>
              <a:rPr lang="en-US" dirty="0" err="1"/>
              <a:t>intertask</a:t>
            </a:r>
            <a:r>
              <a:rPr lang="en-US" dirty="0"/>
              <a:t> communication via message passing queues to store data transmitted between different tasks or an </a:t>
            </a:r>
            <a:r>
              <a:rPr lang="en-US" dirty="0" smtClean="0"/>
              <a:t>ISR</a:t>
            </a:r>
          </a:p>
          <a:p>
            <a:r>
              <a:rPr lang="en-US" dirty="0" smtClean="0"/>
              <a:t>VxWorks </a:t>
            </a:r>
            <a:r>
              <a:rPr lang="en-US" dirty="0"/>
              <a:t>provides the programmer four system calls to allow for the development of this scheme</a:t>
            </a:r>
            <a:r>
              <a:rPr lang="en-US" dirty="0" smtClean="0"/>
              <a:t>:</a:t>
            </a:r>
          </a:p>
          <a:p>
            <a:endParaRPr lang="en-US" b="1" dirty="0"/>
          </a:p>
        </p:txBody>
      </p:sp>
      <p:pic>
        <p:nvPicPr>
          <p:cNvPr id="4" name="Picture 3"/>
          <p:cNvPicPr>
            <a:picLocks noChangeAspect="1"/>
          </p:cNvPicPr>
          <p:nvPr/>
        </p:nvPicPr>
        <p:blipFill>
          <a:blip r:embed="rId2"/>
          <a:stretch>
            <a:fillRect/>
          </a:stretch>
        </p:blipFill>
        <p:spPr>
          <a:xfrm>
            <a:off x="3546389" y="2973317"/>
            <a:ext cx="4667901" cy="1428949"/>
          </a:xfrm>
          <a:prstGeom prst="rect">
            <a:avLst/>
          </a:prstGeom>
        </p:spPr>
      </p:pic>
    </p:spTree>
    <p:extLst>
      <p:ext uri="{BB962C8B-B14F-4D97-AF65-F5344CB8AC3E}">
        <p14:creationId xmlns:p14="http://schemas.microsoft.com/office/powerpoint/2010/main" val="6761135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Cont’d</a:t>
            </a:r>
            <a:endParaRPr lang="en-US" dirty="0"/>
          </a:p>
        </p:txBody>
      </p:sp>
      <p:pic>
        <p:nvPicPr>
          <p:cNvPr id="4" name="Content Placeholder 3"/>
          <p:cNvPicPr>
            <a:picLocks noGrp="1" noChangeAspect="1"/>
          </p:cNvPicPr>
          <p:nvPr>
            <p:ph idx="1"/>
          </p:nvPr>
        </p:nvPicPr>
        <p:blipFill>
          <a:blip r:embed="rId2"/>
          <a:stretch>
            <a:fillRect/>
          </a:stretch>
        </p:blipFill>
        <p:spPr>
          <a:xfrm>
            <a:off x="3184309" y="931863"/>
            <a:ext cx="5234420" cy="5262562"/>
          </a:xfrm>
          <a:prstGeom prst="rect">
            <a:avLst/>
          </a:prstGeom>
        </p:spPr>
      </p:pic>
    </p:spTree>
    <p:extLst>
      <p:ext uri="{BB962C8B-B14F-4D97-AF65-F5344CB8AC3E}">
        <p14:creationId xmlns:p14="http://schemas.microsoft.com/office/powerpoint/2010/main" val="1994342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Cont’d</a:t>
            </a:r>
            <a:endParaRPr lang="en-US" dirty="0"/>
          </a:p>
        </p:txBody>
      </p:sp>
      <p:pic>
        <p:nvPicPr>
          <p:cNvPr id="6" name="Content Placeholder 3"/>
          <p:cNvPicPr>
            <a:picLocks noGrp="1" noChangeAspect="1"/>
          </p:cNvPicPr>
          <p:nvPr>
            <p:ph idx="1"/>
          </p:nvPr>
        </p:nvPicPr>
        <p:blipFill rotWithShape="1">
          <a:blip r:embed="rId2"/>
          <a:srcRect b="6442"/>
          <a:stretch/>
        </p:blipFill>
        <p:spPr>
          <a:xfrm>
            <a:off x="1934311" y="1315079"/>
            <a:ext cx="7268589" cy="1666665"/>
          </a:xfrm>
          <a:prstGeom prst="rect">
            <a:avLst/>
          </a:prstGeom>
        </p:spPr>
      </p:pic>
    </p:spTree>
    <p:extLst>
      <p:ext uri="{BB962C8B-B14F-4D97-AF65-F5344CB8AC3E}">
        <p14:creationId xmlns:p14="http://schemas.microsoft.com/office/powerpoint/2010/main" val="38421953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19" y="120771"/>
            <a:ext cx="11557958" cy="914399"/>
          </a:xfrm>
        </p:spPr>
        <p:txBody>
          <a:bodyPr>
            <a:normAutofit fontScale="90000"/>
          </a:bodyPr>
          <a:lstStyle/>
          <a:p>
            <a:r>
              <a:rPr lang="en-US" dirty="0"/>
              <a:t>Signals and Interrupt Handling (Management) at the Kernel Level</a:t>
            </a:r>
          </a:p>
        </p:txBody>
      </p:sp>
      <p:sp>
        <p:nvSpPr>
          <p:cNvPr id="3" name="Content Placeholder 2"/>
          <p:cNvSpPr>
            <a:spLocks noGrp="1"/>
          </p:cNvSpPr>
          <p:nvPr>
            <p:ph idx="1"/>
          </p:nvPr>
        </p:nvSpPr>
        <p:spPr>
          <a:xfrm>
            <a:off x="422693" y="931653"/>
            <a:ext cx="11481759" cy="5589917"/>
          </a:xfrm>
        </p:spPr>
        <p:txBody>
          <a:bodyPr/>
          <a:lstStyle/>
          <a:p>
            <a:r>
              <a:rPr lang="en-US" dirty="0"/>
              <a:t>Signals are indicators to a task that an asynchronous event has been generated by some external event (other processes, hardware on the board, timers, etc.) or some internal event (problems with the instructions being executed, etc</a:t>
            </a:r>
            <a:r>
              <a:rPr lang="en-US" dirty="0" smtClean="0"/>
              <a:t>.)</a:t>
            </a:r>
          </a:p>
          <a:p>
            <a:r>
              <a:rPr lang="en-US" dirty="0" smtClean="0"/>
              <a:t>When </a:t>
            </a:r>
            <a:r>
              <a:rPr lang="en-US" dirty="0"/>
              <a:t>a task receives a signal, it suspends executing the current instruction stream and context switches to a signal handler (another set of </a:t>
            </a:r>
            <a:r>
              <a:rPr lang="en-US" dirty="0" smtClean="0"/>
              <a:t>instructions)</a:t>
            </a:r>
          </a:p>
          <a:p>
            <a:r>
              <a:rPr lang="en-US" dirty="0" smtClean="0"/>
              <a:t>The </a:t>
            </a:r>
            <a:r>
              <a:rPr lang="en-US" dirty="0"/>
              <a:t>signal handler is typically executed within the task’s context (stack) and runs in the place of the signaled task when it is the signaled task’s turn to be scheduled to </a:t>
            </a:r>
            <a:r>
              <a:rPr lang="en-US" dirty="0" smtClean="0"/>
              <a:t>execute</a:t>
            </a:r>
            <a:endParaRPr lang="en-US" dirty="0"/>
          </a:p>
          <a:p>
            <a:r>
              <a:rPr lang="en-US" dirty="0"/>
              <a:t>Signals are typically used for interrupt handling in an OS, because of their asynchronous </a:t>
            </a:r>
            <a:r>
              <a:rPr lang="en-US" dirty="0" smtClean="0"/>
              <a:t>nature</a:t>
            </a:r>
          </a:p>
          <a:p>
            <a:r>
              <a:rPr lang="en-US" dirty="0" smtClean="0"/>
              <a:t>When a signal is raised, a resource’s availability is unpredictable</a:t>
            </a:r>
          </a:p>
        </p:txBody>
      </p:sp>
    </p:spTree>
    <p:extLst>
      <p:ext uri="{BB962C8B-B14F-4D97-AF65-F5344CB8AC3E}">
        <p14:creationId xmlns:p14="http://schemas.microsoft.com/office/powerpoint/2010/main" val="3556638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embedded operating system</a:t>
            </a:r>
            <a:endParaRPr lang="en-US" dirty="0"/>
          </a:p>
        </p:txBody>
      </p:sp>
      <p:sp>
        <p:nvSpPr>
          <p:cNvPr id="3" name="Content Placeholder 2"/>
          <p:cNvSpPr>
            <a:spLocks noGrp="1"/>
          </p:cNvSpPr>
          <p:nvPr>
            <p:ph idx="1"/>
          </p:nvPr>
        </p:nvSpPr>
        <p:spPr>
          <a:xfrm>
            <a:off x="422694" y="931653"/>
            <a:ext cx="10758578" cy="5840083"/>
          </a:xfrm>
        </p:spPr>
        <p:txBody>
          <a:bodyPr/>
          <a:lstStyle/>
          <a:p>
            <a:r>
              <a:rPr lang="en-US" dirty="0" smtClean="0"/>
              <a:t>Types:</a:t>
            </a:r>
          </a:p>
          <a:p>
            <a:pPr lvl="2"/>
            <a:r>
              <a:rPr lang="en-US" dirty="0" smtClean="0"/>
              <a:t>Monolithic OS</a:t>
            </a:r>
          </a:p>
          <a:p>
            <a:pPr lvl="2"/>
            <a:r>
              <a:rPr lang="en-US" dirty="0" smtClean="0"/>
              <a:t>Layered OS</a:t>
            </a:r>
          </a:p>
          <a:p>
            <a:pPr lvl="2"/>
            <a:r>
              <a:rPr lang="en-US" dirty="0" smtClean="0"/>
              <a:t>Microkernel OS</a:t>
            </a:r>
          </a:p>
          <a:p>
            <a:r>
              <a:rPr lang="en-US" dirty="0" smtClean="0"/>
              <a:t>In </a:t>
            </a:r>
            <a:r>
              <a:rPr lang="en-US" dirty="0"/>
              <a:t>a </a:t>
            </a:r>
            <a:r>
              <a:rPr lang="en-US" i="1" dirty="0"/>
              <a:t>monolithic </a:t>
            </a:r>
            <a:r>
              <a:rPr lang="en-US" dirty="0"/>
              <a:t>OS, middleware and </a:t>
            </a:r>
            <a:r>
              <a:rPr lang="en-US" dirty="0" smtClean="0"/>
              <a:t>device driver </a:t>
            </a:r>
            <a:r>
              <a:rPr lang="en-US" dirty="0"/>
              <a:t>functionality is typically integrated into </a:t>
            </a:r>
            <a:r>
              <a:rPr lang="en-US" dirty="0" smtClean="0"/>
              <a:t>the OS </a:t>
            </a:r>
            <a:r>
              <a:rPr lang="en-US" dirty="0"/>
              <a:t>along with the </a:t>
            </a:r>
            <a:r>
              <a:rPr lang="en-US" dirty="0" smtClean="0"/>
              <a:t>kernel</a:t>
            </a:r>
          </a:p>
          <a:p>
            <a:r>
              <a:rPr lang="en-US" dirty="0" smtClean="0"/>
              <a:t>This </a:t>
            </a:r>
            <a:r>
              <a:rPr lang="en-US" dirty="0"/>
              <a:t>type of OS is </a:t>
            </a:r>
            <a:r>
              <a:rPr lang="en-US" dirty="0" smtClean="0"/>
              <a:t>a single </a:t>
            </a:r>
            <a:r>
              <a:rPr lang="en-US" dirty="0"/>
              <a:t>executable file containing all of these </a:t>
            </a:r>
            <a:r>
              <a:rPr lang="en-US" dirty="0" smtClean="0"/>
              <a:t>components</a:t>
            </a:r>
            <a:endParaRPr lang="en-US" dirty="0"/>
          </a:p>
          <a:p>
            <a:r>
              <a:rPr lang="en-US" dirty="0"/>
              <a:t>Monolithic OSes are usually more difficult </a:t>
            </a:r>
            <a:r>
              <a:rPr lang="en-US" dirty="0" smtClean="0"/>
              <a:t>to scale </a:t>
            </a:r>
            <a:r>
              <a:rPr lang="en-US" dirty="0"/>
              <a:t>down, modify, or debug than their </a:t>
            </a:r>
            <a:r>
              <a:rPr lang="en-US" dirty="0" smtClean="0"/>
              <a:t>other OS </a:t>
            </a:r>
            <a:r>
              <a:rPr lang="en-US" dirty="0"/>
              <a:t>architecture counterparts, because of </a:t>
            </a:r>
            <a:r>
              <a:rPr lang="en-US" dirty="0" smtClean="0"/>
              <a:t>their inherently </a:t>
            </a:r>
            <a:r>
              <a:rPr lang="en-US" dirty="0"/>
              <a:t>large, integrated, </a:t>
            </a:r>
            <a:r>
              <a:rPr lang="en-US" dirty="0" smtClean="0"/>
              <a:t>cross-dependent nature</a:t>
            </a:r>
            <a:endParaRPr lang="en-US" dirty="0"/>
          </a:p>
          <a:p>
            <a:endParaRPr lang="en-US" dirty="0"/>
          </a:p>
        </p:txBody>
      </p:sp>
      <p:pic>
        <p:nvPicPr>
          <p:cNvPr id="4" name="Picture 3"/>
          <p:cNvPicPr>
            <a:picLocks noChangeAspect="1"/>
          </p:cNvPicPr>
          <p:nvPr/>
        </p:nvPicPr>
        <p:blipFill>
          <a:blip r:embed="rId2"/>
          <a:stretch>
            <a:fillRect/>
          </a:stretch>
        </p:blipFill>
        <p:spPr>
          <a:xfrm>
            <a:off x="4116868" y="4848044"/>
            <a:ext cx="3793554" cy="1923691"/>
          </a:xfrm>
          <a:prstGeom prst="rect">
            <a:avLst/>
          </a:prstGeom>
        </p:spPr>
      </p:pic>
    </p:spTree>
    <p:extLst>
      <p:ext uri="{BB962C8B-B14F-4D97-AF65-F5344CB8AC3E}">
        <p14:creationId xmlns:p14="http://schemas.microsoft.com/office/powerpoint/2010/main" val="191207551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Cont’d</a:t>
            </a:r>
            <a:endParaRPr lang="en-US" dirty="0"/>
          </a:p>
        </p:txBody>
      </p:sp>
      <p:pic>
        <p:nvPicPr>
          <p:cNvPr id="4" name="Content Placeholder 3"/>
          <p:cNvPicPr>
            <a:picLocks noGrp="1" noChangeAspect="1"/>
          </p:cNvPicPr>
          <p:nvPr>
            <p:ph idx="1"/>
          </p:nvPr>
        </p:nvPicPr>
        <p:blipFill>
          <a:blip r:embed="rId2"/>
          <a:stretch>
            <a:fillRect/>
          </a:stretch>
        </p:blipFill>
        <p:spPr>
          <a:xfrm>
            <a:off x="2129119" y="2210405"/>
            <a:ext cx="7344800" cy="2705478"/>
          </a:xfrm>
          <a:prstGeom prst="rect">
            <a:avLst/>
          </a:prstGeom>
        </p:spPr>
      </p:pic>
    </p:spTree>
    <p:extLst>
      <p:ext uri="{BB962C8B-B14F-4D97-AF65-F5344CB8AC3E}">
        <p14:creationId xmlns:p14="http://schemas.microsoft.com/office/powerpoint/2010/main" val="1190322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92" y="129397"/>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3" y="586596"/>
            <a:ext cx="11309231" cy="5848709"/>
          </a:xfrm>
        </p:spPr>
        <p:txBody>
          <a:bodyPr/>
          <a:lstStyle/>
          <a:p>
            <a:r>
              <a:rPr lang="en-US" dirty="0"/>
              <a:t>However, signals can be used for general </a:t>
            </a:r>
            <a:r>
              <a:rPr lang="en-US" dirty="0" err="1"/>
              <a:t>intertask</a:t>
            </a:r>
            <a:r>
              <a:rPr lang="en-US" dirty="0"/>
              <a:t> communication, but are implemented so that the possibility of a signal handler blocking or a deadlock occurring is avoided</a:t>
            </a:r>
          </a:p>
          <a:p>
            <a:r>
              <a:rPr lang="en-US" dirty="0"/>
              <a:t>The other inter-task communication mechanisms (shared memory, message queues, etc.), along with signals, can be used for ISR-to-Task level communication, as </a:t>
            </a:r>
            <a:r>
              <a:rPr lang="en-US" dirty="0" smtClean="0"/>
              <a:t>well</a:t>
            </a:r>
          </a:p>
          <a:p>
            <a:r>
              <a:rPr lang="en-US" dirty="0"/>
              <a:t>When signals are used as the OS abstraction for interrupts and the signal handling routine becomes analogous to an ISR, the OS manages the interrupt table, which contains the interrupt and information about its corresponding ISR, as well as provides a system call (subroutine) with parameters that that can be used by the programmer. At the same time, the OS protects the integrity of the interrupt table and ISRs, because this code is executed in kernel/supervisor mode</a:t>
            </a:r>
            <a:r>
              <a:rPr lang="en-US" dirty="0" smtClean="0"/>
              <a:t>.</a:t>
            </a:r>
          </a:p>
          <a:p>
            <a:r>
              <a:rPr lang="en-US" dirty="0" smtClean="0"/>
              <a:t> </a:t>
            </a:r>
            <a:r>
              <a:rPr lang="en-US" dirty="0"/>
              <a:t>The general process that occurs when a process receives a signal generated by an interrupt and an interrupt handler is </a:t>
            </a:r>
            <a:r>
              <a:rPr lang="en-US" dirty="0" smtClean="0"/>
              <a:t>called OS Interrupt routine</a:t>
            </a:r>
            <a:endParaRPr lang="en-US" dirty="0"/>
          </a:p>
        </p:txBody>
      </p:sp>
    </p:spTree>
    <p:extLst>
      <p:ext uri="{BB962C8B-B14F-4D97-AF65-F5344CB8AC3E}">
        <p14:creationId xmlns:p14="http://schemas.microsoft.com/office/powerpoint/2010/main" val="5836182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Cont’d</a:t>
            </a:r>
            <a:endParaRPr lang="en-US" dirty="0"/>
          </a:p>
        </p:txBody>
      </p:sp>
      <p:pic>
        <p:nvPicPr>
          <p:cNvPr id="6" name="Content Placeholder 3"/>
          <p:cNvPicPr>
            <a:picLocks noGrp="1" noChangeAspect="1"/>
          </p:cNvPicPr>
          <p:nvPr>
            <p:ph idx="1"/>
          </p:nvPr>
        </p:nvPicPr>
        <p:blipFill>
          <a:blip r:embed="rId2"/>
          <a:stretch>
            <a:fillRect/>
          </a:stretch>
        </p:blipFill>
        <p:spPr>
          <a:xfrm>
            <a:off x="2414445" y="603761"/>
            <a:ext cx="5687219" cy="1762371"/>
          </a:xfrm>
          <a:prstGeom prst="rect">
            <a:avLst/>
          </a:prstGeom>
        </p:spPr>
      </p:pic>
      <p:sp>
        <p:nvSpPr>
          <p:cNvPr id="7" name="TextBox 6"/>
          <p:cNvSpPr txBox="1"/>
          <p:nvPr/>
        </p:nvSpPr>
        <p:spPr>
          <a:xfrm>
            <a:off x="577970" y="2751826"/>
            <a:ext cx="11153955"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a:t>
            </a:r>
            <a:r>
              <a:rPr lang="en-US" sz="2400" dirty="0" smtClean="0">
                <a:latin typeface="Times New Roman" panose="02020603050405020304" pitchFamily="18" charset="0"/>
                <a:cs typeface="Times New Roman" panose="02020603050405020304" pitchFamily="18" charset="0"/>
              </a:rPr>
              <a:t>he </a:t>
            </a:r>
            <a:r>
              <a:rPr lang="en-US" sz="2400" dirty="0">
                <a:latin typeface="Times New Roman" panose="02020603050405020304" pitchFamily="18" charset="0"/>
                <a:cs typeface="Times New Roman" panose="02020603050405020304" pitchFamily="18" charset="0"/>
              </a:rPr>
              <a:t>architecture determines the interrupt model of an embedded system (that is, the number of interrupts and interrupt </a:t>
            </a:r>
            <a:r>
              <a:rPr lang="en-US" sz="2400" dirty="0" smtClean="0">
                <a:latin typeface="Times New Roman" panose="02020603050405020304" pitchFamily="18" charset="0"/>
                <a:cs typeface="Times New Roman" panose="02020603050405020304" pitchFamily="18" charset="0"/>
              </a:rPr>
              <a:t>types)</a:t>
            </a: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interrupt device drivers initialize and provide access to interrupts for higher layer of </a:t>
            </a:r>
            <a:r>
              <a:rPr lang="en-US" sz="2400" dirty="0" smtClean="0">
                <a:latin typeface="Times New Roman" panose="02020603050405020304" pitchFamily="18" charset="0"/>
                <a:cs typeface="Times New Roman" panose="02020603050405020304" pitchFamily="18" charset="0"/>
              </a:rPr>
              <a:t>software</a:t>
            </a: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OS then provides the signal inter-process communication mechanism to allow for its processes to work with interrupts, as well as can provide various interrupt subroutines that abstracts out the device </a:t>
            </a:r>
            <a:r>
              <a:rPr lang="en-US" sz="2400" dirty="0" smtClean="0">
                <a:latin typeface="Times New Roman" panose="02020603050405020304" pitchFamily="18" charset="0"/>
                <a:cs typeface="Times New Roman" panose="02020603050405020304" pitchFamily="18" charset="0"/>
              </a:rPr>
              <a:t>driver</a:t>
            </a: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While all OSes have some sort of interrupt scheme, this will vary depending on the architecture they are running on, since architectures differ in their own interrupt schemes</a:t>
            </a:r>
          </a:p>
        </p:txBody>
      </p:sp>
    </p:spTree>
    <p:extLst>
      <p:ext uri="{BB962C8B-B14F-4D97-AF65-F5344CB8AC3E}">
        <p14:creationId xmlns:p14="http://schemas.microsoft.com/office/powerpoint/2010/main" val="38856856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19" y="146650"/>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3" y="621102"/>
            <a:ext cx="11395495" cy="5909093"/>
          </a:xfrm>
        </p:spPr>
        <p:txBody>
          <a:bodyPr/>
          <a:lstStyle/>
          <a:p>
            <a:pPr marL="0" indent="0">
              <a:buNone/>
            </a:pPr>
            <a:r>
              <a:rPr lang="en-US" b="1" dirty="0"/>
              <a:t>Interrupt handling in </a:t>
            </a:r>
            <a:r>
              <a:rPr lang="en-US" b="1" dirty="0" smtClean="0"/>
              <a:t>VxWorks</a:t>
            </a:r>
            <a:endParaRPr lang="en-US" b="1" dirty="0"/>
          </a:p>
          <a:p>
            <a:r>
              <a:rPr lang="en-US" dirty="0"/>
              <a:t>Except for architectures that do not allow for a separate interrupt stack (and thus the stack of the interrupted task is used), ISRs use the same interrupt stack, which is initialized and configured at system start-up, outside the context of the interrupting </a:t>
            </a:r>
            <a:r>
              <a:rPr lang="en-US" dirty="0" smtClean="0"/>
              <a:t>task</a:t>
            </a:r>
          </a:p>
          <a:p>
            <a:r>
              <a:rPr lang="en-US" dirty="0" smtClean="0"/>
              <a:t>The </a:t>
            </a:r>
            <a:r>
              <a:rPr lang="en-US" dirty="0"/>
              <a:t>interrupt routines provided in </a:t>
            </a:r>
            <a:r>
              <a:rPr lang="en-US" dirty="0" err="1"/>
              <a:t>vxWorks</a:t>
            </a:r>
            <a:r>
              <a:rPr lang="en-US" dirty="0"/>
              <a:t>, along with a pseudocode example of using one of these </a:t>
            </a:r>
            <a:r>
              <a:rPr lang="en-US" dirty="0" smtClean="0"/>
              <a:t>routines</a:t>
            </a:r>
            <a:endParaRPr lang="en-US" dirty="0"/>
          </a:p>
          <a:p>
            <a:pPr marL="0" indent="0">
              <a:buNone/>
            </a:pPr>
            <a:endParaRPr lang="en-US" b="1" dirty="0"/>
          </a:p>
        </p:txBody>
      </p:sp>
      <p:pic>
        <p:nvPicPr>
          <p:cNvPr id="4" name="Picture 3"/>
          <p:cNvPicPr>
            <a:picLocks noChangeAspect="1"/>
          </p:cNvPicPr>
          <p:nvPr/>
        </p:nvPicPr>
        <p:blipFill>
          <a:blip r:embed="rId2"/>
          <a:stretch>
            <a:fillRect/>
          </a:stretch>
        </p:blipFill>
        <p:spPr>
          <a:xfrm>
            <a:off x="2438513" y="2958482"/>
            <a:ext cx="7363853" cy="2838846"/>
          </a:xfrm>
          <a:prstGeom prst="rect">
            <a:avLst/>
          </a:prstGeom>
        </p:spPr>
      </p:pic>
    </p:spTree>
    <p:extLst>
      <p:ext uri="{BB962C8B-B14F-4D97-AF65-F5344CB8AC3E}">
        <p14:creationId xmlns:p14="http://schemas.microsoft.com/office/powerpoint/2010/main" val="17901227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Memory Management</a:t>
            </a:r>
            <a:endParaRPr lang="en-US" dirty="0"/>
          </a:p>
        </p:txBody>
      </p:sp>
      <p:sp>
        <p:nvSpPr>
          <p:cNvPr id="3" name="Content Placeholder 2"/>
          <p:cNvSpPr>
            <a:spLocks noGrp="1"/>
          </p:cNvSpPr>
          <p:nvPr>
            <p:ph idx="1"/>
          </p:nvPr>
        </p:nvSpPr>
        <p:spPr>
          <a:xfrm>
            <a:off x="422693" y="715992"/>
            <a:ext cx="11231593" cy="5771071"/>
          </a:xfrm>
        </p:spPr>
        <p:txBody>
          <a:bodyPr>
            <a:normAutofit/>
          </a:bodyPr>
          <a:lstStyle/>
          <a:p>
            <a:r>
              <a:rPr lang="en-US" dirty="0" smtClean="0"/>
              <a:t>A </a:t>
            </a:r>
            <a:r>
              <a:rPr lang="en-US" dirty="0"/>
              <a:t>kernel manages program code within an embedded system via </a:t>
            </a:r>
            <a:r>
              <a:rPr lang="en-US" dirty="0" smtClean="0"/>
              <a:t>tasks</a:t>
            </a:r>
          </a:p>
          <a:p>
            <a:r>
              <a:rPr lang="en-US" dirty="0" smtClean="0"/>
              <a:t>The </a:t>
            </a:r>
            <a:r>
              <a:rPr lang="en-US" dirty="0"/>
              <a:t>kernel must also have some system of loading and executing tasks within the system, since the CPU only executes task code that is in cache or </a:t>
            </a:r>
            <a:r>
              <a:rPr lang="en-US" dirty="0" smtClean="0"/>
              <a:t>RAM</a:t>
            </a:r>
          </a:p>
          <a:p>
            <a:r>
              <a:rPr lang="en-US" dirty="0" smtClean="0"/>
              <a:t>With </a:t>
            </a:r>
            <a:r>
              <a:rPr lang="en-US" dirty="0"/>
              <a:t>multiple tasks sharing the same memory space, an OS needs a security system mechanism to protect task code from other independent </a:t>
            </a:r>
            <a:r>
              <a:rPr lang="en-US" dirty="0" smtClean="0"/>
              <a:t>tasks</a:t>
            </a:r>
          </a:p>
          <a:p>
            <a:r>
              <a:rPr lang="en-US" dirty="0" smtClean="0"/>
              <a:t>Also</a:t>
            </a:r>
            <a:r>
              <a:rPr lang="en-US" dirty="0"/>
              <a:t>, since an OS must reside in the same memory space as the tasks it is managing, the protection mechanism needs to include managing its own code in memory and protecting it from the task code it is </a:t>
            </a:r>
            <a:r>
              <a:rPr lang="en-US" dirty="0" smtClean="0"/>
              <a:t>managing</a:t>
            </a:r>
          </a:p>
          <a:p>
            <a:r>
              <a:rPr lang="en-US" dirty="0" smtClean="0"/>
              <a:t>It </a:t>
            </a:r>
            <a:r>
              <a:rPr lang="en-US" dirty="0"/>
              <a:t>is these functions, and more, that are the responsibility of the memory management components of an </a:t>
            </a:r>
            <a:r>
              <a:rPr lang="en-US" dirty="0" smtClean="0"/>
              <a:t>OS</a:t>
            </a:r>
          </a:p>
        </p:txBody>
      </p:sp>
    </p:spTree>
    <p:extLst>
      <p:ext uri="{BB962C8B-B14F-4D97-AF65-F5344CB8AC3E}">
        <p14:creationId xmlns:p14="http://schemas.microsoft.com/office/powerpoint/2010/main" val="34765606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846" y="146649"/>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3" y="638355"/>
            <a:ext cx="11309231" cy="5745192"/>
          </a:xfrm>
        </p:spPr>
        <p:txBody>
          <a:bodyPr/>
          <a:lstStyle/>
          <a:p>
            <a:r>
              <a:rPr lang="en-US" dirty="0"/>
              <a:t>In general, a kernel’s memory management responsibilities include: </a:t>
            </a:r>
          </a:p>
          <a:p>
            <a:pPr lvl="2"/>
            <a:r>
              <a:rPr lang="en-US" dirty="0" smtClean="0"/>
              <a:t>Managing </a:t>
            </a:r>
            <a:r>
              <a:rPr lang="en-US" dirty="0"/>
              <a:t>the mapping between logical (physical) memory and task memory </a:t>
            </a:r>
            <a:r>
              <a:rPr lang="en-US" dirty="0" smtClean="0"/>
              <a:t>references</a:t>
            </a:r>
          </a:p>
          <a:p>
            <a:pPr lvl="2"/>
            <a:r>
              <a:rPr lang="en-US" dirty="0" smtClean="0"/>
              <a:t>Determining </a:t>
            </a:r>
            <a:r>
              <a:rPr lang="en-US" dirty="0"/>
              <a:t>which processes to load into the available memory </a:t>
            </a:r>
            <a:r>
              <a:rPr lang="en-US" dirty="0" smtClean="0"/>
              <a:t>space</a:t>
            </a:r>
          </a:p>
          <a:p>
            <a:pPr lvl="2"/>
            <a:r>
              <a:rPr lang="en-US" dirty="0" smtClean="0"/>
              <a:t>Allocating </a:t>
            </a:r>
            <a:r>
              <a:rPr lang="en-US" dirty="0"/>
              <a:t>and deallocating of memory for processes that make up the </a:t>
            </a:r>
            <a:r>
              <a:rPr lang="en-US" dirty="0" smtClean="0"/>
              <a:t>system</a:t>
            </a:r>
            <a:endParaRPr lang="en-US" dirty="0"/>
          </a:p>
          <a:p>
            <a:pPr lvl="2"/>
            <a:r>
              <a:rPr lang="en-US" dirty="0" smtClean="0"/>
              <a:t>Supporting </a:t>
            </a:r>
            <a:r>
              <a:rPr lang="en-US" dirty="0"/>
              <a:t>memory allocation and deallocation of code requests (within a process) such as the C language “</a:t>
            </a:r>
            <a:r>
              <a:rPr lang="en-US" dirty="0" err="1"/>
              <a:t>alloc</a:t>
            </a:r>
            <a:r>
              <a:rPr lang="en-US" dirty="0"/>
              <a:t>” and “</a:t>
            </a:r>
            <a:r>
              <a:rPr lang="en-US" dirty="0" err="1"/>
              <a:t>dealloc</a:t>
            </a:r>
            <a:r>
              <a:rPr lang="en-US" dirty="0"/>
              <a:t>” functions, or specific buffer allocation and deallocation </a:t>
            </a:r>
            <a:r>
              <a:rPr lang="en-US" dirty="0" smtClean="0"/>
              <a:t>routines</a:t>
            </a:r>
          </a:p>
          <a:p>
            <a:pPr lvl="2"/>
            <a:r>
              <a:rPr lang="en-US" dirty="0" smtClean="0"/>
              <a:t>Tracking </a:t>
            </a:r>
            <a:r>
              <a:rPr lang="en-US" dirty="0"/>
              <a:t>the memory usage of system </a:t>
            </a:r>
            <a:r>
              <a:rPr lang="en-US" dirty="0" smtClean="0"/>
              <a:t>components</a:t>
            </a:r>
          </a:p>
          <a:p>
            <a:pPr lvl="2"/>
            <a:r>
              <a:rPr lang="en-US" dirty="0" smtClean="0"/>
              <a:t>Ensuring </a:t>
            </a:r>
            <a:r>
              <a:rPr lang="en-US" dirty="0"/>
              <a:t>cache coherency (for systems with </a:t>
            </a:r>
            <a:r>
              <a:rPr lang="en-US" dirty="0" smtClean="0"/>
              <a:t>cache)</a:t>
            </a:r>
          </a:p>
          <a:p>
            <a:pPr lvl="2"/>
            <a:r>
              <a:rPr lang="en-US" dirty="0" smtClean="0"/>
              <a:t>Ensuring </a:t>
            </a:r>
            <a:r>
              <a:rPr lang="en-US" dirty="0"/>
              <a:t>process memory </a:t>
            </a:r>
            <a:r>
              <a:rPr lang="en-US" dirty="0" smtClean="0"/>
              <a:t>protection</a:t>
            </a:r>
            <a:endParaRPr lang="en-US" dirty="0"/>
          </a:p>
        </p:txBody>
      </p:sp>
    </p:spTree>
    <p:extLst>
      <p:ext uri="{BB962C8B-B14F-4D97-AF65-F5344CB8AC3E}">
        <p14:creationId xmlns:p14="http://schemas.microsoft.com/office/powerpoint/2010/main" val="2586211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User </a:t>
            </a:r>
            <a:r>
              <a:rPr lang="en-US" dirty="0"/>
              <a:t>Memory Space</a:t>
            </a:r>
          </a:p>
        </p:txBody>
      </p:sp>
      <p:sp>
        <p:nvSpPr>
          <p:cNvPr id="3" name="Content Placeholder 2"/>
          <p:cNvSpPr>
            <a:spLocks noGrp="1"/>
          </p:cNvSpPr>
          <p:nvPr>
            <p:ph idx="1"/>
          </p:nvPr>
        </p:nvSpPr>
        <p:spPr>
          <a:xfrm>
            <a:off x="422693" y="724619"/>
            <a:ext cx="11309231" cy="5848709"/>
          </a:xfrm>
        </p:spPr>
        <p:txBody>
          <a:bodyPr/>
          <a:lstStyle/>
          <a:p>
            <a:r>
              <a:rPr lang="en-US" dirty="0"/>
              <a:t>Because multiple processes are sharing the same physical memory when being loaded into RAM for processing, there also must be some protection mechanism so processes cannot inadvertently affect each other when being swapped in and out of a single physical memory </a:t>
            </a:r>
            <a:r>
              <a:rPr lang="en-US" dirty="0" smtClean="0"/>
              <a:t>space</a:t>
            </a:r>
          </a:p>
          <a:p>
            <a:r>
              <a:rPr lang="en-US" dirty="0" smtClean="0"/>
              <a:t>These </a:t>
            </a:r>
            <a:r>
              <a:rPr lang="en-US" dirty="0"/>
              <a:t>issues are typically resolved by the operating system through memory “swapping,” where partitions of memory are swapped in and out of memory at </a:t>
            </a:r>
            <a:r>
              <a:rPr lang="en-US" dirty="0" smtClean="0"/>
              <a:t>run-time</a:t>
            </a:r>
          </a:p>
          <a:p>
            <a:r>
              <a:rPr lang="en-US" dirty="0" smtClean="0"/>
              <a:t>The </a:t>
            </a:r>
            <a:r>
              <a:rPr lang="en-US" dirty="0"/>
              <a:t>most common partitions of memory used in swapping are segments (fragmentation of processes from within) and pages (fragmentation of logical memory as a </a:t>
            </a:r>
            <a:r>
              <a:rPr lang="en-US" dirty="0" smtClean="0"/>
              <a:t>whole)</a:t>
            </a:r>
          </a:p>
          <a:p>
            <a:r>
              <a:rPr lang="en-US" dirty="0" smtClean="0"/>
              <a:t>Segmentation </a:t>
            </a:r>
            <a:r>
              <a:rPr lang="en-US" dirty="0"/>
              <a:t>and paging not only simplify the swapping—memory allocation and deallocation—of tasks in memory, but allow for code reuse and memory protection, as well as providing the foundation for virtual </a:t>
            </a:r>
            <a:r>
              <a:rPr lang="en-US" dirty="0" smtClean="0"/>
              <a:t>memory</a:t>
            </a:r>
          </a:p>
          <a:p>
            <a:r>
              <a:rPr lang="en-US" dirty="0" smtClean="0"/>
              <a:t>Virtual </a:t>
            </a:r>
            <a:r>
              <a:rPr lang="en-US" dirty="0"/>
              <a:t>memory is a mechanism managed by the OS to allow a device’s limited memory space to be shared by multiple competing “user” tasks, in essence enlarging the device’s actual physical memory space into a larger “virtual” memory </a:t>
            </a:r>
            <a:r>
              <a:rPr lang="en-US" dirty="0" smtClean="0"/>
              <a:t>space</a:t>
            </a:r>
            <a:endParaRPr lang="en-US" dirty="0"/>
          </a:p>
        </p:txBody>
      </p:sp>
    </p:spTree>
    <p:extLst>
      <p:ext uri="{BB962C8B-B14F-4D97-AF65-F5344CB8AC3E}">
        <p14:creationId xmlns:p14="http://schemas.microsoft.com/office/powerpoint/2010/main" val="15442670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92" y="25968"/>
            <a:ext cx="10515600" cy="370847"/>
          </a:xfrm>
        </p:spPr>
        <p:txBody>
          <a:bodyPr>
            <a:normAutofit fontScale="90000"/>
          </a:bodyPr>
          <a:lstStyle/>
          <a:p>
            <a:r>
              <a:rPr lang="en-US" dirty="0"/>
              <a:t>Segmentation</a:t>
            </a:r>
          </a:p>
        </p:txBody>
      </p:sp>
      <p:sp>
        <p:nvSpPr>
          <p:cNvPr id="3" name="Content Placeholder 2"/>
          <p:cNvSpPr>
            <a:spLocks noGrp="1"/>
          </p:cNvSpPr>
          <p:nvPr>
            <p:ph idx="1"/>
          </p:nvPr>
        </p:nvSpPr>
        <p:spPr>
          <a:xfrm>
            <a:off x="422694" y="396815"/>
            <a:ext cx="11248846" cy="6461185"/>
          </a:xfrm>
        </p:spPr>
        <p:txBody>
          <a:bodyPr>
            <a:normAutofit lnSpcReduction="10000"/>
          </a:bodyPr>
          <a:lstStyle/>
          <a:p>
            <a:r>
              <a:rPr lang="en-US" dirty="0" smtClean="0"/>
              <a:t>A </a:t>
            </a:r>
            <a:r>
              <a:rPr lang="en-US" dirty="0"/>
              <a:t>process encapsulates all the information that is involved in executing a program, including source code, stack, data, and so </a:t>
            </a:r>
            <a:r>
              <a:rPr lang="en-US" dirty="0" smtClean="0"/>
              <a:t>on</a:t>
            </a:r>
          </a:p>
          <a:p>
            <a:r>
              <a:rPr lang="en-US" dirty="0" smtClean="0"/>
              <a:t>All </a:t>
            </a:r>
            <a:r>
              <a:rPr lang="en-US" dirty="0"/>
              <a:t>of the different types of information within a process are divided into “logical” memory units of variable sizes, called </a:t>
            </a:r>
            <a:r>
              <a:rPr lang="en-US" dirty="0" smtClean="0"/>
              <a:t>segments</a:t>
            </a:r>
          </a:p>
          <a:p>
            <a:r>
              <a:rPr lang="en-US" dirty="0" smtClean="0"/>
              <a:t>A </a:t>
            </a:r>
            <a:r>
              <a:rPr lang="en-US" dirty="0"/>
              <a:t>segment is a set of logical addresses containing the same type of </a:t>
            </a:r>
            <a:r>
              <a:rPr lang="en-US" dirty="0" smtClean="0"/>
              <a:t>information</a:t>
            </a:r>
          </a:p>
          <a:p>
            <a:r>
              <a:rPr lang="en-US" dirty="0" smtClean="0"/>
              <a:t>Segment </a:t>
            </a:r>
            <a:r>
              <a:rPr lang="en-US" dirty="0"/>
              <a:t>addresses are logical addresses that start at 0, and are made up of a segment number, which indicates the base address of the segment, and a segment offset, which defines the actual physical memory </a:t>
            </a:r>
            <a:r>
              <a:rPr lang="en-US" dirty="0" smtClean="0"/>
              <a:t>address</a:t>
            </a:r>
          </a:p>
          <a:p>
            <a:r>
              <a:rPr lang="en-US" dirty="0" smtClean="0"/>
              <a:t>Segments </a:t>
            </a:r>
            <a:r>
              <a:rPr lang="en-US" dirty="0"/>
              <a:t>are independently protected, meaning they have assigned accessibility characteristics, such as shared (where other processes can access that segment), Read-Only, or </a:t>
            </a:r>
            <a:r>
              <a:rPr lang="en-US" dirty="0" smtClean="0"/>
              <a:t>Read/Write</a:t>
            </a:r>
          </a:p>
          <a:p>
            <a:r>
              <a:rPr lang="en-US" dirty="0" smtClean="0"/>
              <a:t>Most </a:t>
            </a:r>
            <a:r>
              <a:rPr lang="en-US" dirty="0"/>
              <a:t>OSes typically allow processes to have all or some combination of five types of information within segments</a:t>
            </a:r>
            <a:r>
              <a:rPr lang="en-US" dirty="0" smtClean="0"/>
              <a:t>:</a:t>
            </a:r>
          </a:p>
          <a:p>
            <a:pPr lvl="3"/>
            <a:r>
              <a:rPr lang="en-US" dirty="0"/>
              <a:t>T</a:t>
            </a:r>
            <a:r>
              <a:rPr lang="en-US" dirty="0" smtClean="0"/>
              <a:t>ext </a:t>
            </a:r>
            <a:r>
              <a:rPr lang="en-US" dirty="0"/>
              <a:t>(or code) segment, </a:t>
            </a:r>
            <a:endParaRPr lang="en-US" dirty="0" smtClean="0"/>
          </a:p>
          <a:p>
            <a:pPr lvl="3"/>
            <a:r>
              <a:rPr lang="en-US" dirty="0"/>
              <a:t>D</a:t>
            </a:r>
            <a:r>
              <a:rPr lang="en-US" dirty="0" smtClean="0"/>
              <a:t>ata </a:t>
            </a:r>
            <a:r>
              <a:rPr lang="en-US" dirty="0"/>
              <a:t>segment, </a:t>
            </a:r>
            <a:endParaRPr lang="en-US" dirty="0" smtClean="0"/>
          </a:p>
          <a:p>
            <a:pPr lvl="3"/>
            <a:r>
              <a:rPr lang="en-US" dirty="0" err="1" smtClean="0"/>
              <a:t>bss</a:t>
            </a:r>
            <a:r>
              <a:rPr lang="en-US" dirty="0" smtClean="0"/>
              <a:t> </a:t>
            </a:r>
            <a:r>
              <a:rPr lang="en-US" dirty="0"/>
              <a:t>(block started by symbol) </a:t>
            </a:r>
            <a:r>
              <a:rPr lang="en-US" dirty="0" smtClean="0"/>
              <a:t>segment</a:t>
            </a:r>
          </a:p>
          <a:p>
            <a:pPr lvl="3"/>
            <a:r>
              <a:rPr lang="en-US" dirty="0"/>
              <a:t>S</a:t>
            </a:r>
            <a:r>
              <a:rPr lang="en-US" dirty="0" smtClean="0"/>
              <a:t>tack </a:t>
            </a:r>
            <a:r>
              <a:rPr lang="en-US" dirty="0"/>
              <a:t>segment, </a:t>
            </a:r>
          </a:p>
          <a:p>
            <a:pPr lvl="3"/>
            <a:r>
              <a:rPr lang="en-US" dirty="0"/>
              <a:t>T</a:t>
            </a:r>
            <a:r>
              <a:rPr lang="en-US" dirty="0" smtClean="0"/>
              <a:t>he </a:t>
            </a:r>
            <a:r>
              <a:rPr lang="en-US" dirty="0"/>
              <a:t>heap </a:t>
            </a:r>
            <a:r>
              <a:rPr lang="en-US" dirty="0" smtClean="0"/>
              <a:t>segment</a:t>
            </a:r>
            <a:endParaRPr lang="en-US" dirty="0"/>
          </a:p>
        </p:txBody>
      </p:sp>
    </p:spTree>
    <p:extLst>
      <p:ext uri="{BB962C8B-B14F-4D97-AF65-F5344CB8AC3E}">
        <p14:creationId xmlns:p14="http://schemas.microsoft.com/office/powerpoint/2010/main" val="13519034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87" y="120771"/>
            <a:ext cx="10515600" cy="370847"/>
          </a:xfrm>
        </p:spPr>
        <p:txBody>
          <a:bodyPr>
            <a:normAutofit fontScale="90000"/>
          </a:bodyPr>
          <a:lstStyle/>
          <a:p>
            <a:r>
              <a:rPr lang="en-US" dirty="0" smtClean="0"/>
              <a:t>Cont’d</a:t>
            </a:r>
            <a:endParaRPr lang="en-US" dirty="0"/>
          </a:p>
        </p:txBody>
      </p:sp>
      <p:pic>
        <p:nvPicPr>
          <p:cNvPr id="4" name="Content Placeholder 3"/>
          <p:cNvPicPr>
            <a:picLocks noGrp="1" noChangeAspect="1"/>
          </p:cNvPicPr>
          <p:nvPr>
            <p:ph idx="1"/>
          </p:nvPr>
        </p:nvPicPr>
        <p:blipFill>
          <a:blip r:embed="rId2"/>
          <a:stretch>
            <a:fillRect/>
          </a:stretch>
        </p:blipFill>
        <p:spPr>
          <a:xfrm>
            <a:off x="3543842" y="1571009"/>
            <a:ext cx="3600953" cy="2810267"/>
          </a:xfrm>
          <a:prstGeom prst="rect">
            <a:avLst/>
          </a:prstGeom>
        </p:spPr>
      </p:pic>
    </p:spTree>
    <p:extLst>
      <p:ext uri="{BB962C8B-B14F-4D97-AF65-F5344CB8AC3E}">
        <p14:creationId xmlns:p14="http://schemas.microsoft.com/office/powerpoint/2010/main" val="17065882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4" y="707367"/>
            <a:ext cx="11343736" cy="5848708"/>
          </a:xfrm>
        </p:spPr>
        <p:txBody>
          <a:bodyPr>
            <a:normAutofit lnSpcReduction="10000"/>
          </a:bodyPr>
          <a:lstStyle/>
          <a:p>
            <a:r>
              <a:rPr lang="en-US" dirty="0" smtClean="0"/>
              <a:t>There </a:t>
            </a:r>
            <a:r>
              <a:rPr lang="en-US" dirty="0"/>
              <a:t>are several executable file formats supported by embedded OSes, the most common including: v ELF (Executable and Linking Format): </a:t>
            </a:r>
            <a:endParaRPr lang="en-US" dirty="0" smtClean="0"/>
          </a:p>
          <a:p>
            <a:r>
              <a:rPr lang="en-US" dirty="0" smtClean="0"/>
              <a:t>UNIX-based</a:t>
            </a:r>
            <a:r>
              <a:rPr lang="en-US" dirty="0"/>
              <a:t>, includes some combination of an ELF header, the program header table, the section header table, the ELF sections, and the ELF </a:t>
            </a:r>
            <a:r>
              <a:rPr lang="en-US" dirty="0" smtClean="0"/>
              <a:t>segments</a:t>
            </a:r>
          </a:p>
          <a:p>
            <a:r>
              <a:rPr lang="en-US" dirty="0" smtClean="0"/>
              <a:t>Linux </a:t>
            </a:r>
            <a:r>
              <a:rPr lang="en-US" dirty="0"/>
              <a:t>(</a:t>
            </a:r>
            <a:r>
              <a:rPr lang="en-US" dirty="0" err="1"/>
              <a:t>Timesys</a:t>
            </a:r>
            <a:r>
              <a:rPr lang="en-US" dirty="0"/>
              <a:t>) and </a:t>
            </a:r>
            <a:r>
              <a:rPr lang="en-US" dirty="0" err="1"/>
              <a:t>vxWorks</a:t>
            </a:r>
            <a:r>
              <a:rPr lang="en-US" dirty="0"/>
              <a:t> (WRS) are examples of OSes that support </a:t>
            </a:r>
            <a:r>
              <a:rPr lang="en-US" dirty="0" smtClean="0"/>
              <a:t>ELF</a:t>
            </a:r>
          </a:p>
          <a:p>
            <a:pPr marL="0" indent="0">
              <a:buNone/>
            </a:pPr>
            <a:r>
              <a:rPr lang="en-US" b="1" dirty="0"/>
              <a:t>Class (Java Byte Code):</a:t>
            </a:r>
            <a:r>
              <a:rPr lang="en-US" dirty="0"/>
              <a:t> </a:t>
            </a:r>
            <a:endParaRPr lang="en-US" dirty="0" smtClean="0"/>
          </a:p>
          <a:p>
            <a:r>
              <a:rPr lang="en-US" dirty="0" smtClean="0"/>
              <a:t>A </a:t>
            </a:r>
            <a:r>
              <a:rPr lang="en-US" dirty="0"/>
              <a:t>class file describes one java class in detail in the form of a stream of 8-bit bytes (hence the name “byte code</a:t>
            </a:r>
            <a:r>
              <a:rPr lang="en-US" dirty="0" smtClean="0"/>
              <a:t>”)</a:t>
            </a:r>
          </a:p>
          <a:p>
            <a:r>
              <a:rPr lang="en-US" dirty="0" smtClean="0"/>
              <a:t>Instead </a:t>
            </a:r>
            <a:r>
              <a:rPr lang="en-US" dirty="0"/>
              <a:t>of segments, elements of the class file are called </a:t>
            </a:r>
            <a:r>
              <a:rPr lang="en-US" dirty="0" smtClean="0"/>
              <a:t>items</a:t>
            </a:r>
          </a:p>
          <a:p>
            <a:r>
              <a:rPr lang="en-US" dirty="0" smtClean="0"/>
              <a:t>The </a:t>
            </a:r>
            <a:r>
              <a:rPr lang="en-US" dirty="0"/>
              <a:t>Java class file format contains the class description, as well as, how that class is connected to other </a:t>
            </a:r>
            <a:r>
              <a:rPr lang="en-US" dirty="0" smtClean="0"/>
              <a:t>classes</a:t>
            </a:r>
          </a:p>
          <a:p>
            <a:r>
              <a:rPr lang="en-US" dirty="0" smtClean="0"/>
              <a:t>The </a:t>
            </a:r>
            <a:r>
              <a:rPr lang="en-US" dirty="0"/>
              <a:t>main components of a class file are a symbol table (with constants), declaration of fields, method implementations (code) and symbolic references (where other classes references are </a:t>
            </a:r>
            <a:r>
              <a:rPr lang="en-US" dirty="0" smtClean="0"/>
              <a:t>located)</a:t>
            </a:r>
          </a:p>
          <a:p>
            <a:r>
              <a:rPr lang="en-US" dirty="0" smtClean="0"/>
              <a:t>The </a:t>
            </a:r>
            <a:r>
              <a:rPr lang="en-US" dirty="0" err="1"/>
              <a:t>Jbed</a:t>
            </a:r>
            <a:r>
              <a:rPr lang="en-US" dirty="0"/>
              <a:t> RTOS is an example that supports the Java Byte Code format</a:t>
            </a:r>
          </a:p>
        </p:txBody>
      </p:sp>
    </p:spTree>
    <p:extLst>
      <p:ext uri="{BB962C8B-B14F-4D97-AF65-F5344CB8AC3E}">
        <p14:creationId xmlns:p14="http://schemas.microsoft.com/office/powerpoint/2010/main" val="1240058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a:t>In the </a:t>
            </a:r>
            <a:r>
              <a:rPr lang="en-US" i="1" dirty="0"/>
              <a:t>layered </a:t>
            </a:r>
            <a:r>
              <a:rPr lang="en-US" dirty="0"/>
              <a:t>design, the </a:t>
            </a:r>
            <a:r>
              <a:rPr lang="en-US" dirty="0" smtClean="0"/>
              <a:t>OS is </a:t>
            </a:r>
            <a:r>
              <a:rPr lang="en-US" dirty="0"/>
              <a:t>divided into </a:t>
            </a:r>
            <a:r>
              <a:rPr lang="en-US" dirty="0" smtClean="0"/>
              <a:t>hierarchical layers </a:t>
            </a:r>
            <a:r>
              <a:rPr lang="en-US" dirty="0"/>
              <a:t>(0...N), where </a:t>
            </a:r>
            <a:r>
              <a:rPr lang="en-US" dirty="0" smtClean="0"/>
              <a:t>upper layers </a:t>
            </a:r>
            <a:r>
              <a:rPr lang="en-US" dirty="0"/>
              <a:t>are dependent on </a:t>
            </a:r>
            <a:r>
              <a:rPr lang="en-US" dirty="0" smtClean="0"/>
              <a:t>the functionality </a:t>
            </a:r>
            <a:r>
              <a:rPr lang="en-US" dirty="0"/>
              <a:t>provided </a:t>
            </a:r>
            <a:r>
              <a:rPr lang="en-US" dirty="0" smtClean="0"/>
              <a:t>by the </a:t>
            </a:r>
            <a:r>
              <a:rPr lang="en-US" dirty="0"/>
              <a:t>lower </a:t>
            </a:r>
            <a:r>
              <a:rPr lang="en-US" dirty="0" smtClean="0"/>
              <a:t>layers</a:t>
            </a:r>
          </a:p>
          <a:p>
            <a:r>
              <a:rPr lang="en-US" dirty="0" smtClean="0"/>
              <a:t> </a:t>
            </a:r>
            <a:r>
              <a:rPr lang="en-US" dirty="0"/>
              <a:t>Like </a:t>
            </a:r>
            <a:r>
              <a:rPr lang="en-US" dirty="0" smtClean="0"/>
              <a:t>the monolithic </a:t>
            </a:r>
            <a:r>
              <a:rPr lang="en-US" dirty="0"/>
              <a:t>design, </a:t>
            </a:r>
            <a:r>
              <a:rPr lang="en-US" dirty="0" smtClean="0"/>
              <a:t>layered OSes </a:t>
            </a:r>
            <a:r>
              <a:rPr lang="en-US" dirty="0"/>
              <a:t>are a single large </a:t>
            </a:r>
            <a:r>
              <a:rPr lang="en-US" dirty="0" smtClean="0"/>
              <a:t>file that </a:t>
            </a:r>
            <a:r>
              <a:rPr lang="en-US" dirty="0"/>
              <a:t>includes device </a:t>
            </a:r>
            <a:r>
              <a:rPr lang="en-US" dirty="0" smtClean="0"/>
              <a:t>drivers and middleware</a:t>
            </a:r>
          </a:p>
          <a:p>
            <a:r>
              <a:rPr lang="en-US" dirty="0"/>
              <a:t>While the layered </a:t>
            </a:r>
            <a:r>
              <a:rPr lang="en-US" dirty="0" smtClean="0"/>
              <a:t>OS can </a:t>
            </a:r>
            <a:r>
              <a:rPr lang="en-US" dirty="0"/>
              <a:t>be simpler to develop </a:t>
            </a:r>
            <a:r>
              <a:rPr lang="en-US" dirty="0" smtClean="0"/>
              <a:t>and maintain </a:t>
            </a:r>
            <a:r>
              <a:rPr lang="en-US" dirty="0"/>
              <a:t>than a </a:t>
            </a:r>
            <a:r>
              <a:rPr lang="en-US" dirty="0" smtClean="0"/>
              <a:t>monolithic design</a:t>
            </a:r>
            <a:r>
              <a:rPr lang="en-US" dirty="0"/>
              <a:t>, the APIs provided at each layer create additional overhead that can impact size </a:t>
            </a:r>
            <a:r>
              <a:rPr lang="en-US" dirty="0" smtClean="0"/>
              <a:t>and performance</a:t>
            </a:r>
            <a:endParaRPr lang="en-US" dirty="0"/>
          </a:p>
          <a:p>
            <a:r>
              <a:rPr lang="en-US" dirty="0" smtClean="0"/>
              <a:t>For example: </a:t>
            </a:r>
            <a:r>
              <a:rPr lang="en-US" dirty="0"/>
              <a:t>DOS-C(</a:t>
            </a:r>
            <a:r>
              <a:rPr lang="en-US" dirty="0" err="1"/>
              <a:t>FreeDOS</a:t>
            </a:r>
            <a:r>
              <a:rPr lang="en-US" dirty="0"/>
              <a:t>), DOS/</a:t>
            </a:r>
            <a:r>
              <a:rPr lang="en-US" dirty="0" err="1"/>
              <a:t>eRTOS</a:t>
            </a:r>
            <a:r>
              <a:rPr lang="en-US" dirty="0"/>
              <a:t>, and VRTX are all examples of a layered OS.</a:t>
            </a:r>
          </a:p>
        </p:txBody>
      </p:sp>
    </p:spTree>
    <p:extLst>
      <p:ext uri="{BB962C8B-B14F-4D97-AF65-F5344CB8AC3E}">
        <p14:creationId xmlns:p14="http://schemas.microsoft.com/office/powerpoint/2010/main" val="204405944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07" y="129397"/>
            <a:ext cx="10515600" cy="370847"/>
          </a:xfrm>
        </p:spPr>
        <p:txBody>
          <a:bodyPr>
            <a:normAutofit fontScale="90000"/>
          </a:bodyPr>
          <a:lstStyle/>
          <a:p>
            <a:r>
              <a:rPr lang="en-US" dirty="0" smtClean="0"/>
              <a:t>Cont’d</a:t>
            </a:r>
            <a:endParaRPr lang="en-US" dirty="0"/>
          </a:p>
        </p:txBody>
      </p:sp>
      <p:pic>
        <p:nvPicPr>
          <p:cNvPr id="4" name="Content Placeholder 3"/>
          <p:cNvPicPr>
            <a:picLocks noGrp="1" noChangeAspect="1"/>
          </p:cNvPicPr>
          <p:nvPr>
            <p:ph idx="1"/>
          </p:nvPr>
        </p:nvPicPr>
        <p:blipFill>
          <a:blip r:embed="rId2"/>
          <a:stretch>
            <a:fillRect/>
          </a:stretch>
        </p:blipFill>
        <p:spPr>
          <a:xfrm>
            <a:off x="2359290" y="1507047"/>
            <a:ext cx="7582958" cy="4067743"/>
          </a:xfrm>
          <a:prstGeom prst="rect">
            <a:avLst/>
          </a:prstGeom>
        </p:spPr>
      </p:pic>
    </p:spTree>
    <p:extLst>
      <p:ext uri="{BB962C8B-B14F-4D97-AF65-F5344CB8AC3E}">
        <p14:creationId xmlns:p14="http://schemas.microsoft.com/office/powerpoint/2010/main" val="26925592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845" y="120770"/>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3" y="586597"/>
            <a:ext cx="11438627" cy="5926346"/>
          </a:xfrm>
        </p:spPr>
        <p:txBody>
          <a:bodyPr/>
          <a:lstStyle/>
          <a:p>
            <a:r>
              <a:rPr lang="en-US" b="1" dirty="0"/>
              <a:t>COFF (Common Object File </a:t>
            </a:r>
            <a:r>
              <a:rPr lang="en-US" b="1" dirty="0" smtClean="0"/>
              <a:t>Format): </a:t>
            </a:r>
          </a:p>
          <a:p>
            <a:r>
              <a:rPr lang="en-US" dirty="0" smtClean="0"/>
              <a:t>A </a:t>
            </a:r>
            <a:r>
              <a:rPr lang="en-US" dirty="0"/>
              <a:t>class file format which (among other things) defines an image file that contains file headers that include a file signature, COFF Header, an Optional Header, and also object files that contain only the COFF </a:t>
            </a:r>
            <a:r>
              <a:rPr lang="en-US" dirty="0" smtClean="0"/>
              <a:t>Header</a:t>
            </a:r>
          </a:p>
          <a:p>
            <a:r>
              <a:rPr lang="en-US" dirty="0" smtClean="0"/>
              <a:t>WinCE[MS</a:t>
            </a:r>
            <a:r>
              <a:rPr lang="en-US" dirty="0"/>
              <a:t>] is an example of an embedded OS that supports the COFF executable file </a:t>
            </a:r>
            <a:r>
              <a:rPr lang="en-US" dirty="0" smtClean="0"/>
              <a:t>format</a:t>
            </a:r>
          </a:p>
          <a:p>
            <a:endParaRPr lang="en-US" dirty="0"/>
          </a:p>
        </p:txBody>
      </p:sp>
      <p:pic>
        <p:nvPicPr>
          <p:cNvPr id="4" name="Picture 3"/>
          <p:cNvPicPr>
            <a:picLocks noChangeAspect="1"/>
          </p:cNvPicPr>
          <p:nvPr/>
        </p:nvPicPr>
        <p:blipFill>
          <a:blip r:embed="rId2"/>
          <a:stretch>
            <a:fillRect/>
          </a:stretch>
        </p:blipFill>
        <p:spPr>
          <a:xfrm>
            <a:off x="2617264" y="3144355"/>
            <a:ext cx="7049484" cy="2191056"/>
          </a:xfrm>
          <a:prstGeom prst="rect">
            <a:avLst/>
          </a:prstGeom>
        </p:spPr>
      </p:pic>
    </p:spTree>
    <p:extLst>
      <p:ext uri="{BB962C8B-B14F-4D97-AF65-F5344CB8AC3E}">
        <p14:creationId xmlns:p14="http://schemas.microsoft.com/office/powerpoint/2010/main" val="8483404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4" y="715992"/>
            <a:ext cx="11248846" cy="5727939"/>
          </a:xfrm>
        </p:spPr>
        <p:txBody>
          <a:bodyPr/>
          <a:lstStyle/>
          <a:p>
            <a:r>
              <a:rPr lang="en-US" dirty="0"/>
              <a:t>The stack and heap segments, on the other hand, are not fixed at compile time, and can change in size at runtime and so are dynamic allocation </a:t>
            </a:r>
            <a:r>
              <a:rPr lang="en-US" dirty="0" smtClean="0"/>
              <a:t>components</a:t>
            </a:r>
          </a:p>
          <a:p>
            <a:r>
              <a:rPr lang="en-US" dirty="0" smtClean="0"/>
              <a:t>A </a:t>
            </a:r>
            <a:r>
              <a:rPr lang="en-US" dirty="0"/>
              <a:t>stack segment is a section of memory that is structured as a LIFO (last in, first out) queue, where data is “Pushed” onto the stack, or “Popped” off of the stack (push and pop are the only two operations associated with a </a:t>
            </a:r>
            <a:r>
              <a:rPr lang="en-US" dirty="0" smtClean="0"/>
              <a:t>stack)</a:t>
            </a:r>
          </a:p>
          <a:p>
            <a:r>
              <a:rPr lang="en-US" dirty="0" smtClean="0"/>
              <a:t>Stacks </a:t>
            </a:r>
            <a:r>
              <a:rPr lang="en-US" dirty="0"/>
              <a:t>are typically used as a simple and efficient method within a program for allocating and freeing memory for data that is predictable (i.e., local variables, parameter passing, etc</a:t>
            </a:r>
            <a:r>
              <a:rPr lang="en-US" dirty="0" smtClean="0"/>
              <a:t>.)</a:t>
            </a:r>
          </a:p>
          <a:p>
            <a:r>
              <a:rPr lang="en-US" dirty="0" smtClean="0"/>
              <a:t>In </a:t>
            </a:r>
            <a:r>
              <a:rPr lang="en-US" dirty="0"/>
              <a:t>a stack, all used and freed memory space is located consecutively within the memory </a:t>
            </a:r>
            <a:r>
              <a:rPr lang="en-US" dirty="0" smtClean="0"/>
              <a:t>space</a:t>
            </a:r>
          </a:p>
          <a:p>
            <a:r>
              <a:rPr lang="en-US" dirty="0" smtClean="0"/>
              <a:t>However</a:t>
            </a:r>
            <a:r>
              <a:rPr lang="en-US" dirty="0"/>
              <a:t>, since “push” and “pop” are the only two operations associated with a stack, a stack can be limited in its use</a:t>
            </a:r>
          </a:p>
        </p:txBody>
      </p:sp>
    </p:spTree>
    <p:extLst>
      <p:ext uri="{BB962C8B-B14F-4D97-AF65-F5344CB8AC3E}">
        <p14:creationId xmlns:p14="http://schemas.microsoft.com/office/powerpoint/2010/main" val="423646662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13" y="172529"/>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4" y="707366"/>
            <a:ext cx="11378242" cy="5745191"/>
          </a:xfrm>
        </p:spPr>
        <p:txBody>
          <a:bodyPr/>
          <a:lstStyle/>
          <a:p>
            <a:r>
              <a:rPr lang="en-US" dirty="0"/>
              <a:t>A heap segment is a section of memory that can be allocated in blocks at runtime, and is typically set up as a free linked-list of memory </a:t>
            </a:r>
            <a:r>
              <a:rPr lang="en-US" dirty="0" smtClean="0"/>
              <a:t>fragments</a:t>
            </a:r>
          </a:p>
          <a:p>
            <a:r>
              <a:rPr lang="en-US" dirty="0" smtClean="0"/>
              <a:t>It </a:t>
            </a:r>
            <a:r>
              <a:rPr lang="en-US" dirty="0"/>
              <a:t>is here that a kernel’s memory management facilities for allocating memory come into play to support the “</a:t>
            </a:r>
            <a:r>
              <a:rPr lang="en-US" dirty="0" err="1"/>
              <a:t>malloc</a:t>
            </a:r>
            <a:r>
              <a:rPr lang="en-US" dirty="0"/>
              <a:t>” C function (for example) or OS-specific buffer allocation </a:t>
            </a:r>
            <a:r>
              <a:rPr lang="en-US" dirty="0" smtClean="0"/>
              <a:t>functions</a:t>
            </a:r>
          </a:p>
          <a:p>
            <a:r>
              <a:rPr lang="en-US" dirty="0" smtClean="0"/>
              <a:t>Typical </a:t>
            </a:r>
            <a:r>
              <a:rPr lang="en-US" dirty="0"/>
              <a:t>memory allocation schemes include: </a:t>
            </a:r>
          </a:p>
          <a:p>
            <a:pPr lvl="2"/>
            <a:r>
              <a:rPr lang="en-US" dirty="0" smtClean="0"/>
              <a:t>FF </a:t>
            </a:r>
            <a:r>
              <a:rPr lang="en-US" dirty="0"/>
              <a:t>(first fit) algorithm, where the list is scanned from the beginning for the first “hole” that is large </a:t>
            </a:r>
            <a:r>
              <a:rPr lang="en-US" dirty="0" smtClean="0"/>
              <a:t>enough </a:t>
            </a:r>
            <a:endParaRPr lang="en-US" dirty="0"/>
          </a:p>
          <a:p>
            <a:pPr lvl="2"/>
            <a:r>
              <a:rPr lang="en-US" dirty="0" smtClean="0"/>
              <a:t>NF </a:t>
            </a:r>
            <a:r>
              <a:rPr lang="en-US" dirty="0"/>
              <a:t>(next fit) where the list is scanned from where the last search ended for the next “hole” that is large </a:t>
            </a:r>
            <a:r>
              <a:rPr lang="en-US" dirty="0" smtClean="0"/>
              <a:t>enough</a:t>
            </a:r>
          </a:p>
          <a:p>
            <a:pPr lvl="2"/>
            <a:r>
              <a:rPr lang="en-US" dirty="0" smtClean="0"/>
              <a:t>BF </a:t>
            </a:r>
            <a:r>
              <a:rPr lang="en-US" dirty="0"/>
              <a:t>(best fit) where the entire list is searched for the hole that best fits the new </a:t>
            </a:r>
            <a:r>
              <a:rPr lang="en-US" dirty="0" smtClean="0"/>
              <a:t>data</a:t>
            </a:r>
          </a:p>
          <a:p>
            <a:pPr lvl="2"/>
            <a:r>
              <a:rPr lang="en-US" dirty="0" smtClean="0"/>
              <a:t>WF </a:t>
            </a:r>
            <a:r>
              <a:rPr lang="en-US" dirty="0"/>
              <a:t>(worst fit) which is placing data in the largest available “</a:t>
            </a:r>
            <a:r>
              <a:rPr lang="en-US" dirty="0" smtClean="0"/>
              <a:t>hole”</a:t>
            </a:r>
          </a:p>
          <a:p>
            <a:pPr lvl="2"/>
            <a:r>
              <a:rPr lang="en-US" dirty="0" smtClean="0"/>
              <a:t>QF </a:t>
            </a:r>
            <a:r>
              <a:rPr lang="en-US" dirty="0"/>
              <a:t>(</a:t>
            </a:r>
            <a:r>
              <a:rPr lang="en-US" dirty="0" smtClean="0"/>
              <a:t>quick </a:t>
            </a:r>
            <a:r>
              <a:rPr lang="en-US" dirty="0"/>
              <a:t>fit) where a list is kept of memory sizes and allocation is done from this inform</a:t>
            </a:r>
          </a:p>
        </p:txBody>
      </p:sp>
    </p:spTree>
    <p:extLst>
      <p:ext uri="{BB962C8B-B14F-4D97-AF65-F5344CB8AC3E}">
        <p14:creationId xmlns:p14="http://schemas.microsoft.com/office/powerpoint/2010/main" val="37225819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4" y="715993"/>
            <a:ext cx="11343736" cy="5753818"/>
          </a:xfrm>
        </p:spPr>
        <p:txBody>
          <a:bodyPr>
            <a:normAutofit/>
          </a:bodyPr>
          <a:lstStyle/>
          <a:p>
            <a:r>
              <a:rPr lang="en-US" dirty="0"/>
              <a:t>The buddy system, where blocks are allocated in sizes of powers of </a:t>
            </a:r>
            <a:r>
              <a:rPr lang="en-US" dirty="0" smtClean="0"/>
              <a:t>2</a:t>
            </a:r>
          </a:p>
          <a:p>
            <a:r>
              <a:rPr lang="en-US" dirty="0" smtClean="0"/>
              <a:t>When </a:t>
            </a:r>
            <a:r>
              <a:rPr lang="en-US" dirty="0"/>
              <a:t>a block is deallocated, it is then merged with contiguous </a:t>
            </a:r>
            <a:r>
              <a:rPr lang="en-US" dirty="0" smtClean="0"/>
              <a:t>blocks</a:t>
            </a:r>
          </a:p>
          <a:p>
            <a:r>
              <a:rPr lang="en-US" dirty="0" smtClean="0"/>
              <a:t>The </a:t>
            </a:r>
            <a:r>
              <a:rPr lang="en-US" dirty="0"/>
              <a:t>method by which memory that is no longer needed within a heap is freed depends on the </a:t>
            </a:r>
            <a:r>
              <a:rPr lang="en-US" dirty="0" smtClean="0"/>
              <a:t>OS</a:t>
            </a:r>
          </a:p>
          <a:p>
            <a:r>
              <a:rPr lang="en-US" dirty="0" smtClean="0"/>
              <a:t>Some </a:t>
            </a:r>
            <a:r>
              <a:rPr lang="en-US" dirty="0"/>
              <a:t>OSes provide a garbage collector that automatically reclaims unused memory (garbage collection algorithms include generational, copying, and mark and </a:t>
            </a:r>
            <a:r>
              <a:rPr lang="en-US" dirty="0" smtClean="0"/>
              <a:t>sweep</a:t>
            </a:r>
          </a:p>
          <a:p>
            <a:r>
              <a:rPr lang="en-US" dirty="0" smtClean="0"/>
              <a:t>Other </a:t>
            </a:r>
            <a:r>
              <a:rPr lang="en-US" dirty="0"/>
              <a:t>OSes require that the programmer explicitly free memory through a system call (i.e., in support of the “free” C </a:t>
            </a:r>
            <a:r>
              <a:rPr lang="en-US" dirty="0" smtClean="0"/>
              <a:t>function)</a:t>
            </a:r>
          </a:p>
          <a:p>
            <a:r>
              <a:rPr lang="en-US" dirty="0" smtClean="0"/>
              <a:t>With </a:t>
            </a:r>
            <a:r>
              <a:rPr lang="en-US" dirty="0"/>
              <a:t>the latter technique, the programmer has to be aware of the potential problem of memory leaks, where memory is lost because it has been allocated but is no longer in use and has been forgotten, which is less likely to happen with a garbage </a:t>
            </a:r>
            <a:r>
              <a:rPr lang="en-US" dirty="0" smtClean="0"/>
              <a:t>collector</a:t>
            </a:r>
          </a:p>
          <a:p>
            <a:r>
              <a:rPr lang="en-US" dirty="0" smtClean="0"/>
              <a:t>Another problem occurs when allocated and freed memory cause memory fragmentation, where available memory in the heap is spread out in a number of holes, making it more difficult to allocate memory of the required size</a:t>
            </a:r>
          </a:p>
        </p:txBody>
      </p:sp>
    </p:spTree>
    <p:extLst>
      <p:ext uri="{BB962C8B-B14F-4D97-AF65-F5344CB8AC3E}">
        <p14:creationId xmlns:p14="http://schemas.microsoft.com/office/powerpoint/2010/main" val="26430923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39" y="120771"/>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4" y="621102"/>
            <a:ext cx="11300604" cy="5736565"/>
          </a:xfrm>
        </p:spPr>
        <p:txBody>
          <a:bodyPr/>
          <a:lstStyle/>
          <a:p>
            <a:r>
              <a:rPr lang="en-US" dirty="0"/>
              <a:t>In this case, a memory compaction algorithm must be implemented if the allocation/de-allocation algorithms causes a lot of fragmentation</a:t>
            </a:r>
          </a:p>
          <a:p>
            <a:r>
              <a:rPr lang="en-US" dirty="0"/>
              <a:t>This problem can be demonstrated by examining garbage collection </a:t>
            </a:r>
            <a:r>
              <a:rPr lang="en-US" dirty="0" smtClean="0"/>
              <a:t>algorithms</a:t>
            </a:r>
          </a:p>
          <a:p>
            <a:r>
              <a:rPr lang="en-US" dirty="0"/>
              <a:t>The copying garbage collection algorithm works by copying referenced objects to a different part of memory, and then freeing up the original memory </a:t>
            </a:r>
            <a:r>
              <a:rPr lang="en-US" dirty="0" smtClean="0"/>
              <a:t>space</a:t>
            </a:r>
          </a:p>
          <a:p>
            <a:r>
              <a:rPr lang="en-US" dirty="0" smtClean="0"/>
              <a:t>This </a:t>
            </a:r>
            <a:r>
              <a:rPr lang="en-US" dirty="0"/>
              <a:t>algorithm uses a larger memory area to work, and usually cannot be interrupted during the copy (it blocks the </a:t>
            </a:r>
            <a:r>
              <a:rPr lang="en-US" dirty="0" smtClean="0"/>
              <a:t>systems)</a:t>
            </a:r>
          </a:p>
          <a:p>
            <a:r>
              <a:rPr lang="en-US" dirty="0" smtClean="0"/>
              <a:t>However</a:t>
            </a:r>
            <a:r>
              <a:rPr lang="en-US" dirty="0"/>
              <a:t>, it does ensure that what memory is used, is used efficiently by compacting objects in the new memory </a:t>
            </a:r>
            <a:r>
              <a:rPr lang="en-US" dirty="0" smtClean="0"/>
              <a:t>space</a:t>
            </a:r>
            <a:endParaRPr lang="en-US" dirty="0"/>
          </a:p>
        </p:txBody>
      </p:sp>
    </p:spTree>
    <p:extLst>
      <p:ext uri="{BB962C8B-B14F-4D97-AF65-F5344CB8AC3E}">
        <p14:creationId xmlns:p14="http://schemas.microsoft.com/office/powerpoint/2010/main" val="39207638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Cont’d</a:t>
            </a:r>
            <a:endParaRPr lang="en-US" dirty="0"/>
          </a:p>
        </p:txBody>
      </p:sp>
      <p:pic>
        <p:nvPicPr>
          <p:cNvPr id="4" name="Content Placeholder 3"/>
          <p:cNvPicPr>
            <a:picLocks noGrp="1" noChangeAspect="1"/>
          </p:cNvPicPr>
          <p:nvPr>
            <p:ph idx="1"/>
          </p:nvPr>
        </p:nvPicPr>
        <p:blipFill>
          <a:blip r:embed="rId2"/>
          <a:stretch>
            <a:fillRect/>
          </a:stretch>
        </p:blipFill>
        <p:spPr>
          <a:xfrm>
            <a:off x="2363638" y="1362974"/>
            <a:ext cx="6386280" cy="3776777"/>
          </a:xfrm>
          <a:prstGeom prst="rect">
            <a:avLst/>
          </a:prstGeom>
        </p:spPr>
      </p:pic>
    </p:spTree>
    <p:extLst>
      <p:ext uri="{BB962C8B-B14F-4D97-AF65-F5344CB8AC3E}">
        <p14:creationId xmlns:p14="http://schemas.microsoft.com/office/powerpoint/2010/main" val="21414747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13" y="155276"/>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3" y="612475"/>
            <a:ext cx="11360989" cy="5865963"/>
          </a:xfrm>
        </p:spPr>
        <p:txBody>
          <a:bodyPr/>
          <a:lstStyle/>
          <a:p>
            <a:r>
              <a:rPr lang="en-US" dirty="0"/>
              <a:t>The mark and sweep garbage collection algorithm works by “marking” all objects that are used, and then “sweeping” (de-allocating) objects that are </a:t>
            </a:r>
            <a:r>
              <a:rPr lang="en-US" dirty="0" smtClean="0"/>
              <a:t>unmarked</a:t>
            </a:r>
          </a:p>
          <a:p>
            <a:r>
              <a:rPr lang="en-US" dirty="0" smtClean="0"/>
              <a:t>This </a:t>
            </a:r>
            <a:r>
              <a:rPr lang="en-US" dirty="0"/>
              <a:t>algorithm is usually </a:t>
            </a:r>
            <a:r>
              <a:rPr lang="en-US" dirty="0" err="1"/>
              <a:t>nonblocking</a:t>
            </a:r>
            <a:r>
              <a:rPr lang="en-US" dirty="0"/>
              <a:t>, so the system can interrupt the garbage collector to execute other functions when </a:t>
            </a:r>
            <a:r>
              <a:rPr lang="en-US" dirty="0" smtClean="0"/>
              <a:t>necessary</a:t>
            </a:r>
          </a:p>
          <a:p>
            <a:r>
              <a:rPr lang="en-US" dirty="0" smtClean="0"/>
              <a:t>However</a:t>
            </a:r>
            <a:r>
              <a:rPr lang="en-US" dirty="0"/>
              <a:t>, it doesn’t compact memory the way a Copying garbage collector would, leading to memory fragmentation with small, unusable holes possibly existing where deallocated objects used to </a:t>
            </a:r>
            <a:r>
              <a:rPr lang="en-US" dirty="0" smtClean="0"/>
              <a:t>exist</a:t>
            </a:r>
          </a:p>
          <a:p>
            <a:r>
              <a:rPr lang="en-US" dirty="0" smtClean="0"/>
              <a:t>With </a:t>
            </a:r>
            <a:r>
              <a:rPr lang="en-US" dirty="0"/>
              <a:t>a mark and sweep garbage collector, an additional memory compacting algorithm could be implemented making it a mark (sweep) and compact </a:t>
            </a:r>
            <a:r>
              <a:rPr lang="en-US" dirty="0" smtClean="0"/>
              <a:t>algorithm</a:t>
            </a:r>
          </a:p>
          <a:p>
            <a:endParaRPr lang="en-US" dirty="0"/>
          </a:p>
          <a:p>
            <a:endParaRPr lang="en-US" dirty="0"/>
          </a:p>
        </p:txBody>
      </p:sp>
    </p:spTree>
    <p:extLst>
      <p:ext uri="{BB962C8B-B14F-4D97-AF65-F5344CB8AC3E}">
        <p14:creationId xmlns:p14="http://schemas.microsoft.com/office/powerpoint/2010/main" val="10437151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Cont’d</a:t>
            </a:r>
            <a:endParaRPr lang="en-US" dirty="0"/>
          </a:p>
        </p:txBody>
      </p:sp>
      <p:pic>
        <p:nvPicPr>
          <p:cNvPr id="4" name="Content Placeholder 3"/>
          <p:cNvPicPr>
            <a:picLocks noGrp="1" noChangeAspect="1"/>
          </p:cNvPicPr>
          <p:nvPr>
            <p:ph idx="1"/>
          </p:nvPr>
        </p:nvPicPr>
        <p:blipFill>
          <a:blip r:embed="rId2"/>
          <a:stretch>
            <a:fillRect/>
          </a:stretch>
        </p:blipFill>
        <p:spPr>
          <a:xfrm>
            <a:off x="2758423" y="931863"/>
            <a:ext cx="6086191" cy="5262562"/>
          </a:xfrm>
          <a:prstGeom prst="rect">
            <a:avLst/>
          </a:prstGeom>
        </p:spPr>
      </p:pic>
    </p:spTree>
    <p:extLst>
      <p:ext uri="{BB962C8B-B14F-4D97-AF65-F5344CB8AC3E}">
        <p14:creationId xmlns:p14="http://schemas.microsoft.com/office/powerpoint/2010/main" val="14751859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4" y="750499"/>
            <a:ext cx="10758578" cy="5443268"/>
          </a:xfrm>
        </p:spPr>
        <p:txBody>
          <a:bodyPr/>
          <a:lstStyle/>
          <a:p>
            <a:r>
              <a:rPr lang="en-US" dirty="0"/>
              <a:t>Finally, heaps are typically used by a program when allocation and deletion of variables are unpredictable (linked lists, complex structures, etc</a:t>
            </a:r>
            <a:r>
              <a:rPr lang="en-US" dirty="0" smtClean="0"/>
              <a:t>.)</a:t>
            </a:r>
          </a:p>
          <a:p>
            <a:r>
              <a:rPr lang="en-US" dirty="0" smtClean="0"/>
              <a:t>However</a:t>
            </a:r>
            <a:r>
              <a:rPr lang="en-US" dirty="0"/>
              <a:t>, heaps aren’t as simple or as efficient as </a:t>
            </a:r>
            <a:r>
              <a:rPr lang="en-US" dirty="0" smtClean="0"/>
              <a:t>stacks</a:t>
            </a:r>
          </a:p>
          <a:p>
            <a:r>
              <a:rPr lang="en-US" dirty="0" smtClean="0"/>
              <a:t>As </a:t>
            </a:r>
            <a:r>
              <a:rPr lang="en-US" dirty="0"/>
              <a:t>how memory in a heap is allocated and deallocated is typically affected by the programming language the OS is based upon, such as a C-based OS using “</a:t>
            </a:r>
            <a:r>
              <a:rPr lang="en-US" dirty="0" err="1"/>
              <a:t>malloc</a:t>
            </a:r>
            <a:r>
              <a:rPr lang="en-US" dirty="0"/>
              <a:t>” to allocate memory in a heap and “free” to deallocate memory or a Java-based OS having a garbage </a:t>
            </a:r>
            <a:r>
              <a:rPr lang="en-US" dirty="0" smtClean="0"/>
              <a:t>collector</a:t>
            </a:r>
          </a:p>
          <a:p>
            <a:pPr marL="0" indent="0">
              <a:buNone/>
            </a:pPr>
            <a:endParaRPr lang="en-US" dirty="0"/>
          </a:p>
        </p:txBody>
      </p:sp>
    </p:spTree>
    <p:extLst>
      <p:ext uri="{BB962C8B-B14F-4D97-AF65-F5344CB8AC3E}">
        <p14:creationId xmlns:p14="http://schemas.microsoft.com/office/powerpoint/2010/main" val="1783000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Cont’d</a:t>
            </a:r>
            <a:endParaRPr lang="en-US" dirty="0"/>
          </a:p>
        </p:txBody>
      </p:sp>
      <p:pic>
        <p:nvPicPr>
          <p:cNvPr id="4" name="Content Placeholder 3"/>
          <p:cNvPicPr>
            <a:picLocks noGrp="1" noChangeAspect="1"/>
          </p:cNvPicPr>
          <p:nvPr>
            <p:ph idx="1"/>
          </p:nvPr>
        </p:nvPicPr>
        <p:blipFill>
          <a:blip r:embed="rId2"/>
          <a:stretch>
            <a:fillRect/>
          </a:stretch>
        </p:blipFill>
        <p:spPr>
          <a:xfrm>
            <a:off x="2812211" y="1639019"/>
            <a:ext cx="4975547" cy="2891047"/>
          </a:xfrm>
          <a:prstGeom prst="rect">
            <a:avLst/>
          </a:prstGeom>
        </p:spPr>
      </p:pic>
    </p:spTree>
    <p:extLst>
      <p:ext uri="{BB962C8B-B14F-4D97-AF65-F5344CB8AC3E}">
        <p14:creationId xmlns:p14="http://schemas.microsoft.com/office/powerpoint/2010/main" val="34652342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110" y="172529"/>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3" y="741872"/>
            <a:ext cx="11240219" cy="5693433"/>
          </a:xfrm>
        </p:spPr>
        <p:txBody>
          <a:bodyPr/>
          <a:lstStyle/>
          <a:p>
            <a:pPr marL="0" indent="0">
              <a:buNone/>
            </a:pPr>
            <a:r>
              <a:rPr lang="en-US" b="1" dirty="0" err="1"/>
              <a:t>vxWorks</a:t>
            </a:r>
            <a:r>
              <a:rPr lang="en-US" b="1" dirty="0"/>
              <a:t> memory management and </a:t>
            </a:r>
            <a:r>
              <a:rPr lang="en-US" b="1" dirty="0" smtClean="0"/>
              <a:t>segmentation:</a:t>
            </a:r>
            <a:r>
              <a:rPr lang="en-US" dirty="0" smtClean="0"/>
              <a:t> </a:t>
            </a:r>
          </a:p>
          <a:p>
            <a:r>
              <a:rPr lang="en-US" dirty="0" smtClean="0"/>
              <a:t>VxWorks </a:t>
            </a:r>
            <a:r>
              <a:rPr lang="en-US" dirty="0"/>
              <a:t>tasks are made up of text, data, and </a:t>
            </a:r>
            <a:r>
              <a:rPr lang="en-US" dirty="0" err="1"/>
              <a:t>bss</a:t>
            </a:r>
            <a:r>
              <a:rPr lang="en-US" dirty="0"/>
              <a:t> static segments, as well as each task having its own </a:t>
            </a:r>
            <a:r>
              <a:rPr lang="en-US" dirty="0" smtClean="0"/>
              <a:t>stack</a:t>
            </a:r>
          </a:p>
          <a:p>
            <a:r>
              <a:rPr lang="en-US" dirty="0" smtClean="0"/>
              <a:t>The </a:t>
            </a:r>
            <a:r>
              <a:rPr lang="en-US" dirty="0" err="1"/>
              <a:t>vxWorks</a:t>
            </a:r>
            <a:r>
              <a:rPr lang="en-US" dirty="0"/>
              <a:t> system call “</a:t>
            </a:r>
            <a:r>
              <a:rPr lang="en-US" dirty="0" err="1"/>
              <a:t>taskSpawn</a:t>
            </a:r>
            <a:r>
              <a:rPr lang="en-US" dirty="0"/>
              <a:t>” is based upon the POSIX spawn model, and is what creates, initializes, and activates a new (child) </a:t>
            </a:r>
            <a:r>
              <a:rPr lang="en-US" dirty="0" smtClean="0"/>
              <a:t>task</a:t>
            </a:r>
          </a:p>
          <a:p>
            <a:r>
              <a:rPr lang="en-US" dirty="0" smtClean="0"/>
              <a:t>After </a:t>
            </a:r>
            <a:r>
              <a:rPr lang="en-US" dirty="0"/>
              <a:t>the spawn system call, an image of the child task (including TCB, stack, and program) is allocated into </a:t>
            </a:r>
            <a:r>
              <a:rPr lang="en-US" dirty="0" smtClean="0"/>
              <a:t>memory</a:t>
            </a:r>
          </a:p>
          <a:p>
            <a:r>
              <a:rPr lang="en-US" dirty="0" smtClean="0"/>
              <a:t>In </a:t>
            </a:r>
            <a:r>
              <a:rPr lang="en-US" dirty="0"/>
              <a:t>the pseudocode below, the code itself is the text segment, data segments are any initialized variables, and the </a:t>
            </a:r>
            <a:r>
              <a:rPr lang="en-US" dirty="0" err="1"/>
              <a:t>bss</a:t>
            </a:r>
            <a:r>
              <a:rPr lang="en-US" dirty="0"/>
              <a:t> segments are the uninitialized variables (i.e., seconds</a:t>
            </a:r>
            <a:r>
              <a:rPr lang="en-US" dirty="0" smtClean="0"/>
              <a:t>,…)</a:t>
            </a:r>
          </a:p>
          <a:p>
            <a:r>
              <a:rPr lang="en-US" dirty="0" smtClean="0"/>
              <a:t>In </a:t>
            </a:r>
            <a:r>
              <a:rPr lang="en-US" dirty="0"/>
              <a:t>the </a:t>
            </a:r>
            <a:r>
              <a:rPr lang="en-US" dirty="0" err="1"/>
              <a:t>taskSpawn</a:t>
            </a:r>
            <a:r>
              <a:rPr lang="en-US" dirty="0"/>
              <a:t> system call, the task stack size is 3000 bytes, and is not filled with 0xEE because of the VX_NO_ STACK_FILL parameter in the system </a:t>
            </a:r>
            <a:r>
              <a:rPr lang="en-US" dirty="0" smtClean="0"/>
              <a:t>call</a:t>
            </a:r>
            <a:endParaRPr lang="en-US" dirty="0"/>
          </a:p>
        </p:txBody>
      </p:sp>
    </p:spTree>
    <p:extLst>
      <p:ext uri="{BB962C8B-B14F-4D97-AF65-F5344CB8AC3E}">
        <p14:creationId xmlns:p14="http://schemas.microsoft.com/office/powerpoint/2010/main" val="41911295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93" y="138023"/>
            <a:ext cx="10515600" cy="370847"/>
          </a:xfrm>
        </p:spPr>
        <p:txBody>
          <a:bodyPr>
            <a:normAutofit fontScale="90000"/>
          </a:bodyPr>
          <a:lstStyle/>
          <a:p>
            <a:r>
              <a:rPr lang="en-US" dirty="0" smtClean="0"/>
              <a:t>Cont’d</a:t>
            </a:r>
            <a:endParaRPr lang="en-US" dirty="0"/>
          </a:p>
        </p:txBody>
      </p:sp>
      <p:pic>
        <p:nvPicPr>
          <p:cNvPr id="4" name="Content Placeholder 3"/>
          <p:cNvPicPr>
            <a:picLocks noGrp="1" noChangeAspect="1"/>
          </p:cNvPicPr>
          <p:nvPr>
            <p:ph idx="1"/>
          </p:nvPr>
        </p:nvPicPr>
        <p:blipFill>
          <a:blip r:embed="rId2"/>
          <a:stretch>
            <a:fillRect/>
          </a:stretch>
        </p:blipFill>
        <p:spPr>
          <a:xfrm>
            <a:off x="2537918" y="826702"/>
            <a:ext cx="7087589" cy="5525271"/>
          </a:xfrm>
          <a:prstGeom prst="rect">
            <a:avLst/>
          </a:prstGeom>
        </p:spPr>
      </p:pic>
    </p:spTree>
    <p:extLst>
      <p:ext uri="{BB962C8B-B14F-4D97-AF65-F5344CB8AC3E}">
        <p14:creationId xmlns:p14="http://schemas.microsoft.com/office/powerpoint/2010/main" val="20764131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19" y="103517"/>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4" y="646981"/>
            <a:ext cx="10758578" cy="5546785"/>
          </a:xfrm>
        </p:spPr>
        <p:txBody>
          <a:bodyPr/>
          <a:lstStyle/>
          <a:p>
            <a:r>
              <a:rPr lang="en-US" dirty="0"/>
              <a:t>Heap space for </a:t>
            </a:r>
            <a:r>
              <a:rPr lang="en-US" dirty="0" err="1"/>
              <a:t>vxWorks</a:t>
            </a:r>
            <a:r>
              <a:rPr lang="en-US" dirty="0"/>
              <a:t> tasks is allocated by using the C-language </a:t>
            </a:r>
            <a:r>
              <a:rPr lang="en-US" dirty="0" err="1"/>
              <a:t>malloc</a:t>
            </a:r>
            <a:r>
              <a:rPr lang="en-US" dirty="0"/>
              <a:t>/new system calls to dynamically allocate </a:t>
            </a:r>
            <a:r>
              <a:rPr lang="en-US" dirty="0" smtClean="0"/>
              <a:t>memory</a:t>
            </a:r>
          </a:p>
          <a:p>
            <a:r>
              <a:rPr lang="en-US" dirty="0" smtClean="0"/>
              <a:t>There </a:t>
            </a:r>
            <a:r>
              <a:rPr lang="en-US" dirty="0"/>
              <a:t>is no garbage collector in </a:t>
            </a:r>
            <a:r>
              <a:rPr lang="en-US" dirty="0" err="1"/>
              <a:t>vxWorks</a:t>
            </a:r>
            <a:r>
              <a:rPr lang="en-US" dirty="0"/>
              <a:t>, so the programmer must deallocate memory manually via the free() system </a:t>
            </a:r>
            <a:r>
              <a:rPr lang="en-US" dirty="0" smtClean="0"/>
              <a:t>call</a:t>
            </a:r>
          </a:p>
          <a:p>
            <a:endParaRPr lang="en-US" dirty="0"/>
          </a:p>
        </p:txBody>
      </p:sp>
      <p:pic>
        <p:nvPicPr>
          <p:cNvPr id="4" name="Picture 3"/>
          <p:cNvPicPr>
            <a:picLocks noChangeAspect="1"/>
          </p:cNvPicPr>
          <p:nvPr/>
        </p:nvPicPr>
        <p:blipFill>
          <a:blip r:embed="rId2"/>
          <a:stretch>
            <a:fillRect/>
          </a:stretch>
        </p:blipFill>
        <p:spPr>
          <a:xfrm>
            <a:off x="2564431" y="2457142"/>
            <a:ext cx="7011378" cy="3134162"/>
          </a:xfrm>
          <a:prstGeom prst="rect">
            <a:avLst/>
          </a:prstGeom>
        </p:spPr>
      </p:pic>
    </p:spTree>
    <p:extLst>
      <p:ext uri="{BB962C8B-B14F-4D97-AF65-F5344CB8AC3E}">
        <p14:creationId xmlns:p14="http://schemas.microsoft.com/office/powerpoint/2010/main" val="39475980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19" y="146650"/>
            <a:ext cx="10515600" cy="370847"/>
          </a:xfrm>
        </p:spPr>
        <p:txBody>
          <a:bodyPr>
            <a:normAutofit fontScale="90000"/>
          </a:bodyPr>
          <a:lstStyle/>
          <a:p>
            <a:r>
              <a:rPr lang="en-US" dirty="0" smtClean="0"/>
              <a:t>Cont’d</a:t>
            </a:r>
            <a:endParaRPr lang="en-US" dirty="0"/>
          </a:p>
        </p:txBody>
      </p:sp>
      <p:pic>
        <p:nvPicPr>
          <p:cNvPr id="4" name="Content Placeholder 3"/>
          <p:cNvPicPr>
            <a:picLocks noGrp="1" noChangeAspect="1"/>
          </p:cNvPicPr>
          <p:nvPr>
            <p:ph idx="1"/>
          </p:nvPr>
        </p:nvPicPr>
        <p:blipFill>
          <a:blip r:embed="rId2"/>
          <a:stretch>
            <a:fillRect/>
          </a:stretch>
        </p:blipFill>
        <p:spPr>
          <a:xfrm>
            <a:off x="2567293" y="1021999"/>
            <a:ext cx="7001852" cy="5020376"/>
          </a:xfrm>
          <a:prstGeom prst="rect">
            <a:avLst/>
          </a:prstGeom>
        </p:spPr>
      </p:pic>
    </p:spTree>
    <p:extLst>
      <p:ext uri="{BB962C8B-B14F-4D97-AF65-F5344CB8AC3E}">
        <p14:creationId xmlns:p14="http://schemas.microsoft.com/office/powerpoint/2010/main" val="335458392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Paging and Virtual Memory</a:t>
            </a:r>
          </a:p>
        </p:txBody>
      </p:sp>
      <p:sp>
        <p:nvSpPr>
          <p:cNvPr id="3" name="Content Placeholder 2"/>
          <p:cNvSpPr>
            <a:spLocks noGrp="1"/>
          </p:cNvSpPr>
          <p:nvPr>
            <p:ph idx="1"/>
          </p:nvPr>
        </p:nvSpPr>
        <p:spPr>
          <a:xfrm>
            <a:off x="422694" y="724619"/>
            <a:ext cx="10758578" cy="5667555"/>
          </a:xfrm>
        </p:spPr>
        <p:txBody>
          <a:bodyPr>
            <a:normAutofit/>
          </a:bodyPr>
          <a:lstStyle/>
          <a:p>
            <a:r>
              <a:rPr lang="en-US" dirty="0"/>
              <a:t>Either with or without segmentation, some OSes divide logical memory into some number of fixed-size partitions, called blocks, frames, pages or some combination of a few or all of </a:t>
            </a:r>
            <a:r>
              <a:rPr lang="en-US" dirty="0" smtClean="0"/>
              <a:t>these</a:t>
            </a:r>
          </a:p>
          <a:p>
            <a:r>
              <a:rPr lang="en-US" dirty="0" smtClean="0"/>
              <a:t>For </a:t>
            </a:r>
            <a:r>
              <a:rPr lang="en-US" dirty="0"/>
              <a:t>example, with OSes that divide memory into frames, the logical address is compromised of a frame number and </a:t>
            </a:r>
            <a:r>
              <a:rPr lang="en-US" dirty="0" smtClean="0"/>
              <a:t>offset</a:t>
            </a:r>
          </a:p>
          <a:p>
            <a:r>
              <a:rPr lang="en-US" dirty="0" smtClean="0"/>
              <a:t>The </a:t>
            </a:r>
            <a:r>
              <a:rPr lang="en-US" dirty="0"/>
              <a:t>user memory space can then, also, be divided into pages, where page sizes are typically equal to frame </a:t>
            </a:r>
            <a:r>
              <a:rPr lang="en-US" dirty="0" smtClean="0"/>
              <a:t>sizes</a:t>
            </a:r>
          </a:p>
          <a:p>
            <a:r>
              <a:rPr lang="en-US" dirty="0" smtClean="0"/>
              <a:t>When </a:t>
            </a:r>
            <a:r>
              <a:rPr lang="en-US" dirty="0"/>
              <a:t>a process is loaded in its entirety into memory (in the form of pages), its pages may not be located within a contiguous set of </a:t>
            </a:r>
            <a:r>
              <a:rPr lang="en-US" dirty="0" smtClean="0"/>
              <a:t>frames</a:t>
            </a:r>
          </a:p>
          <a:p>
            <a:r>
              <a:rPr lang="en-US" dirty="0" smtClean="0"/>
              <a:t>Every </a:t>
            </a:r>
            <a:r>
              <a:rPr lang="en-US" dirty="0"/>
              <a:t>process has an associated process table that tracks its pages, and each page’s corresponding frames in </a:t>
            </a:r>
            <a:r>
              <a:rPr lang="en-US" dirty="0" smtClean="0"/>
              <a:t>memory</a:t>
            </a:r>
          </a:p>
          <a:p>
            <a:r>
              <a:rPr lang="en-US" dirty="0" smtClean="0"/>
              <a:t>The </a:t>
            </a:r>
            <a:r>
              <a:rPr lang="en-US" dirty="0"/>
              <a:t>logical address spaces generated are unique for each process, even though multiple processes share the same physical memory </a:t>
            </a:r>
            <a:r>
              <a:rPr lang="en-US" dirty="0" smtClean="0"/>
              <a:t>space</a:t>
            </a:r>
          </a:p>
        </p:txBody>
      </p:sp>
    </p:spTree>
    <p:extLst>
      <p:ext uri="{BB962C8B-B14F-4D97-AF65-F5344CB8AC3E}">
        <p14:creationId xmlns:p14="http://schemas.microsoft.com/office/powerpoint/2010/main" val="39334374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4" y="741873"/>
            <a:ext cx="10758578" cy="5909094"/>
          </a:xfrm>
        </p:spPr>
        <p:txBody>
          <a:bodyPr>
            <a:normAutofit lnSpcReduction="10000"/>
          </a:bodyPr>
          <a:lstStyle/>
          <a:p>
            <a:r>
              <a:rPr lang="en-US" dirty="0"/>
              <a:t>Logical address spaces are typically made up of a page-frame number, which indicates the start of that page, and an offset of an actual memory location within that </a:t>
            </a:r>
            <a:r>
              <a:rPr lang="en-US" dirty="0" smtClean="0"/>
              <a:t>page</a:t>
            </a:r>
          </a:p>
          <a:p>
            <a:r>
              <a:rPr lang="en-US" dirty="0" smtClean="0"/>
              <a:t>In </a:t>
            </a:r>
            <a:r>
              <a:rPr lang="en-US" dirty="0"/>
              <a:t>essence, the logical address is the sum of the page number and the </a:t>
            </a:r>
            <a:r>
              <a:rPr lang="en-US" dirty="0" smtClean="0"/>
              <a:t>offset</a:t>
            </a:r>
          </a:p>
          <a:p>
            <a:r>
              <a:rPr lang="en-US" dirty="0"/>
              <a:t>An OS may start by </a:t>
            </a:r>
            <a:r>
              <a:rPr lang="en-US" dirty="0" err="1"/>
              <a:t>prepaging</a:t>
            </a:r>
            <a:r>
              <a:rPr lang="en-US" dirty="0"/>
              <a:t>, or loading the pages needed to get started, and then implementing the scheme of demand paging where processes have no pages in memory, and pages </a:t>
            </a:r>
            <a:r>
              <a:rPr lang="en-US" dirty="0" smtClean="0"/>
              <a:t>are </a:t>
            </a:r>
            <a:r>
              <a:rPr lang="en-US" dirty="0"/>
              <a:t>only loaded into RAM when a page fault (an error occurring when attempting to access a page not in RAM) </a:t>
            </a:r>
            <a:r>
              <a:rPr lang="en-US" dirty="0" smtClean="0"/>
              <a:t>occurs</a:t>
            </a:r>
          </a:p>
          <a:p>
            <a:r>
              <a:rPr lang="en-US" dirty="0" smtClean="0"/>
              <a:t>When </a:t>
            </a:r>
            <a:r>
              <a:rPr lang="en-US" dirty="0"/>
              <a:t>a page fault occurs, the OS takes over and loads the needed page into memory, updates page tables, and then the instruction that triggered the page fault in the first place is </a:t>
            </a:r>
            <a:r>
              <a:rPr lang="en-US" dirty="0" smtClean="0"/>
              <a:t>re-executed</a:t>
            </a:r>
          </a:p>
          <a:p>
            <a:r>
              <a:rPr lang="en-US" dirty="0" smtClean="0"/>
              <a:t>This </a:t>
            </a:r>
            <a:r>
              <a:rPr lang="en-US" dirty="0"/>
              <a:t>scheme is based upon Knuth’s Locality of Reference theory, which estimates that 90% of a system’s time is spent on processing just 10% of </a:t>
            </a:r>
            <a:r>
              <a:rPr lang="en-US" dirty="0" smtClean="0"/>
              <a:t>code</a:t>
            </a:r>
          </a:p>
          <a:p>
            <a:r>
              <a:rPr lang="en-US" dirty="0" smtClean="0"/>
              <a:t>Dividing </a:t>
            </a:r>
            <a:r>
              <a:rPr lang="en-US" dirty="0"/>
              <a:t>up logical memory into pages aids the OS in more easily managing tasks being relocated in and out of various types of memory in the memory hierarchy, a process called </a:t>
            </a:r>
            <a:r>
              <a:rPr lang="en-US" dirty="0" smtClean="0"/>
              <a:t>swapping</a:t>
            </a:r>
          </a:p>
        </p:txBody>
      </p:sp>
    </p:spTree>
    <p:extLst>
      <p:ext uri="{BB962C8B-B14F-4D97-AF65-F5344CB8AC3E}">
        <p14:creationId xmlns:p14="http://schemas.microsoft.com/office/powerpoint/2010/main" val="16077423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93" y="181156"/>
            <a:ext cx="10515600" cy="370847"/>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4" y="690113"/>
            <a:ext cx="10758578" cy="6064370"/>
          </a:xfrm>
        </p:spPr>
        <p:txBody>
          <a:bodyPr>
            <a:normAutofit lnSpcReduction="10000"/>
          </a:bodyPr>
          <a:lstStyle/>
          <a:p>
            <a:pPr marL="0" indent="0">
              <a:buNone/>
            </a:pPr>
            <a:r>
              <a:rPr lang="en-US" dirty="0"/>
              <a:t>Common page selection and replacement schemes to determine which pages are swapped include</a:t>
            </a:r>
            <a:r>
              <a:rPr lang="en-US" dirty="0" smtClean="0"/>
              <a:t>:</a:t>
            </a:r>
          </a:p>
          <a:p>
            <a:pPr marL="0" indent="0">
              <a:buNone/>
            </a:pPr>
            <a:r>
              <a:rPr lang="en-US" b="1" dirty="0"/>
              <a:t>Optimal,</a:t>
            </a:r>
            <a:r>
              <a:rPr lang="en-US" dirty="0"/>
              <a:t> using future reference time, swapping out pages that won’t be used in the near </a:t>
            </a:r>
            <a:r>
              <a:rPr lang="en-US" dirty="0" smtClean="0"/>
              <a:t>future</a:t>
            </a:r>
          </a:p>
          <a:p>
            <a:pPr marL="0" indent="0">
              <a:buNone/>
            </a:pPr>
            <a:r>
              <a:rPr lang="en-US" b="1" dirty="0" smtClean="0"/>
              <a:t>Least </a:t>
            </a:r>
            <a:r>
              <a:rPr lang="en-US" b="1" dirty="0"/>
              <a:t>Recently Used (LRU)</a:t>
            </a:r>
            <a:r>
              <a:rPr lang="en-US" dirty="0"/>
              <a:t>, which swaps out pages that have been used the least </a:t>
            </a:r>
            <a:r>
              <a:rPr lang="en-US" dirty="0" smtClean="0"/>
              <a:t>recently</a:t>
            </a:r>
          </a:p>
          <a:p>
            <a:pPr marL="0" indent="0">
              <a:buNone/>
            </a:pPr>
            <a:r>
              <a:rPr lang="en-US" b="1" dirty="0" smtClean="0"/>
              <a:t>FIFO </a:t>
            </a:r>
            <a:r>
              <a:rPr lang="en-US" b="1" dirty="0"/>
              <a:t>(First-In-First-Out),</a:t>
            </a:r>
            <a:r>
              <a:rPr lang="en-US" dirty="0"/>
              <a:t> which as its name implies, swaps out the pages that are the oldest (regardless of how often it is accessed) in the system. While a simpler algorithm then LRU, FIFO is much less </a:t>
            </a:r>
            <a:r>
              <a:rPr lang="en-US" dirty="0" smtClean="0"/>
              <a:t>efficient</a:t>
            </a:r>
          </a:p>
          <a:p>
            <a:pPr marL="0" indent="0">
              <a:buNone/>
            </a:pPr>
            <a:r>
              <a:rPr lang="en-US" b="1" dirty="0" smtClean="0"/>
              <a:t>Not </a:t>
            </a:r>
            <a:r>
              <a:rPr lang="en-US" b="1" dirty="0"/>
              <a:t>Recently Used (NRU),</a:t>
            </a:r>
            <a:r>
              <a:rPr lang="en-US" dirty="0"/>
              <a:t> swaps out pages that were not used within a certain time period. </a:t>
            </a:r>
          </a:p>
          <a:p>
            <a:pPr marL="0" indent="0">
              <a:buNone/>
            </a:pPr>
            <a:r>
              <a:rPr lang="en-US" b="1" dirty="0" smtClean="0"/>
              <a:t>Second </a:t>
            </a:r>
            <a:r>
              <a:rPr lang="en-US" b="1" dirty="0"/>
              <a:t>Chance, </a:t>
            </a:r>
            <a:r>
              <a:rPr lang="en-US" dirty="0"/>
              <a:t>FIFO scheme with a reference bit, if “0” will be swapped out (a reference bit is set to “1” when access occurs, and reset to “0” after the check</a:t>
            </a:r>
            <a:r>
              <a:rPr lang="en-US" dirty="0" smtClean="0"/>
              <a:t>)</a:t>
            </a:r>
          </a:p>
          <a:p>
            <a:pPr marL="0" indent="0">
              <a:buNone/>
            </a:pPr>
            <a:r>
              <a:rPr lang="en-US" b="1" dirty="0" smtClean="0"/>
              <a:t>Clock </a:t>
            </a:r>
            <a:r>
              <a:rPr lang="en-US" b="1" dirty="0"/>
              <a:t>Paging,</a:t>
            </a:r>
            <a:r>
              <a:rPr lang="en-US" dirty="0"/>
              <a:t> pages replaced according to clock (how long they have been in memory), in clock order, if they haven’t been accessed (a reference bit is set to “1” when access occurs, and reset to “0” after the </a:t>
            </a:r>
            <a:r>
              <a:rPr lang="en-US" dirty="0" smtClean="0"/>
              <a:t>check</a:t>
            </a:r>
            <a:endParaRPr lang="en-US" dirty="0"/>
          </a:p>
        </p:txBody>
      </p:sp>
    </p:spTree>
    <p:extLst>
      <p:ext uri="{BB962C8B-B14F-4D97-AF65-F5344CB8AC3E}">
        <p14:creationId xmlns:p14="http://schemas.microsoft.com/office/powerpoint/2010/main" val="235358306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22694" y="776377"/>
            <a:ext cx="10758578" cy="5805578"/>
          </a:xfrm>
        </p:spPr>
        <p:txBody>
          <a:bodyPr/>
          <a:lstStyle/>
          <a:p>
            <a:r>
              <a:rPr lang="en-US" dirty="0" smtClean="0"/>
              <a:t>While </a:t>
            </a:r>
            <a:r>
              <a:rPr lang="en-US" dirty="0"/>
              <a:t>every OS has its own swap algorithm, all are trying to reduce the possibility of thrashing, a situation in which a system’s resources are drained by the OS constantly swapping in and out data from </a:t>
            </a:r>
            <a:r>
              <a:rPr lang="en-US" dirty="0" smtClean="0"/>
              <a:t>memory</a:t>
            </a:r>
          </a:p>
          <a:p>
            <a:r>
              <a:rPr lang="en-US" dirty="0" smtClean="0"/>
              <a:t>To </a:t>
            </a:r>
            <a:r>
              <a:rPr lang="en-US" dirty="0"/>
              <a:t>avoid thrashing, a kernel may implement a working set model, which keeps a fixed number of pages of a process in memory at all </a:t>
            </a:r>
            <a:r>
              <a:rPr lang="en-US" dirty="0" smtClean="0"/>
              <a:t>times</a:t>
            </a:r>
          </a:p>
          <a:p>
            <a:r>
              <a:rPr lang="en-US" dirty="0" smtClean="0"/>
              <a:t>Which </a:t>
            </a:r>
            <a:r>
              <a:rPr lang="en-US" dirty="0"/>
              <a:t>pages (and the number of pages) that comprise this working set depends on the OS, but typically it is the pages accessed most </a:t>
            </a:r>
            <a:r>
              <a:rPr lang="en-US" dirty="0" smtClean="0"/>
              <a:t>recently</a:t>
            </a:r>
          </a:p>
          <a:p>
            <a:r>
              <a:rPr lang="en-US" dirty="0" smtClean="0"/>
              <a:t>A </a:t>
            </a:r>
            <a:r>
              <a:rPr lang="en-US" dirty="0"/>
              <a:t>kernel that wants to </a:t>
            </a:r>
            <a:r>
              <a:rPr lang="en-US" dirty="0" err="1"/>
              <a:t>prepage</a:t>
            </a:r>
            <a:r>
              <a:rPr lang="en-US" dirty="0"/>
              <a:t> a process also needs to have a working set defined for that process before the process’s pages are swapped into </a:t>
            </a:r>
            <a:r>
              <a:rPr lang="en-US" dirty="0" smtClean="0"/>
              <a:t>memory</a:t>
            </a:r>
            <a:endParaRPr lang="en-US" dirty="0"/>
          </a:p>
        </p:txBody>
      </p:sp>
    </p:spTree>
    <p:extLst>
      <p:ext uri="{BB962C8B-B14F-4D97-AF65-F5344CB8AC3E}">
        <p14:creationId xmlns:p14="http://schemas.microsoft.com/office/powerpoint/2010/main" val="425007449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Virtual Memory</a:t>
            </a:r>
          </a:p>
        </p:txBody>
      </p:sp>
      <p:sp>
        <p:nvSpPr>
          <p:cNvPr id="3" name="Content Placeholder 2"/>
          <p:cNvSpPr>
            <a:spLocks noGrp="1"/>
          </p:cNvSpPr>
          <p:nvPr>
            <p:ph idx="1"/>
          </p:nvPr>
        </p:nvSpPr>
        <p:spPr>
          <a:xfrm>
            <a:off x="422694" y="707367"/>
            <a:ext cx="10758578" cy="5788324"/>
          </a:xfrm>
        </p:spPr>
        <p:txBody>
          <a:bodyPr/>
          <a:lstStyle/>
          <a:p>
            <a:r>
              <a:rPr lang="en-US" dirty="0"/>
              <a:t>Virtual memory is typically implemented via demand segmentation </a:t>
            </a:r>
            <a:r>
              <a:rPr lang="en-US" dirty="0" smtClean="0"/>
              <a:t>and/or </a:t>
            </a:r>
            <a:r>
              <a:rPr lang="en-US" dirty="0"/>
              <a:t>demand paging (fragmentation of logical user memory as a whole) memory fragmentation </a:t>
            </a:r>
            <a:r>
              <a:rPr lang="en-US" dirty="0" smtClean="0"/>
              <a:t>techniques</a:t>
            </a:r>
          </a:p>
          <a:p>
            <a:r>
              <a:rPr lang="en-US" dirty="0" smtClean="0"/>
              <a:t>When </a:t>
            </a:r>
            <a:r>
              <a:rPr lang="en-US" dirty="0"/>
              <a:t>virtual memory is implemented via these “demand” techniques, it means that only the pages and/or segments that are currently in use are loaded into </a:t>
            </a:r>
            <a:r>
              <a:rPr lang="en-US" dirty="0" smtClean="0"/>
              <a:t>RAM</a:t>
            </a:r>
          </a:p>
          <a:p>
            <a:r>
              <a:rPr lang="en-US" dirty="0" smtClean="0"/>
              <a:t>In </a:t>
            </a:r>
            <a:r>
              <a:rPr lang="en-US" dirty="0"/>
              <a:t>a virtual memory system, the OS generates virtual addresses based on the logical addresses, and maintains tables for the sets of logical addresses into virtual addresses </a:t>
            </a:r>
            <a:r>
              <a:rPr lang="en-US" dirty="0" smtClean="0"/>
              <a:t>conversions</a:t>
            </a:r>
          </a:p>
          <a:p>
            <a:r>
              <a:rPr lang="en-US" dirty="0" smtClean="0"/>
              <a:t>The </a:t>
            </a:r>
            <a:r>
              <a:rPr lang="en-US" dirty="0"/>
              <a:t>OS (along with the hardware) then can end up managing more than one different address space for each process (the physical, logical, and virtual</a:t>
            </a:r>
            <a:r>
              <a:rPr lang="en-US" dirty="0" smtClean="0"/>
              <a:t>)</a:t>
            </a:r>
          </a:p>
          <a:p>
            <a:r>
              <a:rPr lang="en-US" dirty="0" smtClean="0"/>
              <a:t>In </a:t>
            </a:r>
            <a:r>
              <a:rPr lang="en-US" dirty="0"/>
              <a:t>short, the software being managed by the OS views memory as one continuous memory space, whereas the kernel actually manages memory as several fragmented pieces which can be segmented and paged, segmented and unpaged, unsegmented and paged, or unsegmented and </a:t>
            </a:r>
            <a:r>
              <a:rPr lang="en-US" dirty="0" smtClean="0"/>
              <a:t>unpaged</a:t>
            </a:r>
          </a:p>
          <a:p>
            <a:endParaRPr lang="en-US" dirty="0"/>
          </a:p>
        </p:txBody>
      </p:sp>
    </p:spTree>
    <p:extLst>
      <p:ext uri="{BB962C8B-B14F-4D97-AF65-F5344CB8AC3E}">
        <p14:creationId xmlns:p14="http://schemas.microsoft.com/office/powerpoint/2010/main" val="15907271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Cont’d</a:t>
            </a:r>
            <a:endParaRPr lang="en-US" dirty="0"/>
          </a:p>
        </p:txBody>
      </p:sp>
      <p:pic>
        <p:nvPicPr>
          <p:cNvPr id="4" name="Content Placeholder 3"/>
          <p:cNvPicPr>
            <a:picLocks noGrp="1" noChangeAspect="1"/>
          </p:cNvPicPr>
          <p:nvPr>
            <p:ph idx="1"/>
          </p:nvPr>
        </p:nvPicPr>
        <p:blipFill>
          <a:blip r:embed="rId2"/>
          <a:stretch>
            <a:fillRect/>
          </a:stretch>
        </p:blipFill>
        <p:spPr>
          <a:xfrm>
            <a:off x="2242869" y="1492370"/>
            <a:ext cx="6402260" cy="3371118"/>
          </a:xfrm>
          <a:prstGeom prst="rect">
            <a:avLst/>
          </a:prstGeom>
        </p:spPr>
      </p:pic>
    </p:spTree>
    <p:extLst>
      <p:ext uri="{BB962C8B-B14F-4D97-AF65-F5344CB8AC3E}">
        <p14:creationId xmlns:p14="http://schemas.microsoft.com/office/powerpoint/2010/main" val="216672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2196</TotalTime>
  <Words>11787</Words>
  <Application>Microsoft Office PowerPoint</Application>
  <PresentationFormat>Widescreen</PresentationFormat>
  <Paragraphs>651</Paragraphs>
  <Slides>119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119</vt:i4>
      </vt:variant>
    </vt:vector>
  </HeadingPairs>
  <TitlesOfParts>
    <vt:vector size="124" baseType="lpstr">
      <vt:lpstr>Arial</vt:lpstr>
      <vt:lpstr>Calibri</vt:lpstr>
      <vt:lpstr>Calibri Light</vt:lpstr>
      <vt:lpstr>Times New Roman</vt:lpstr>
      <vt:lpstr>Office Theme</vt:lpstr>
      <vt:lpstr>Embedded Software: Device Drivers </vt:lpstr>
      <vt:lpstr>Operating System</vt:lpstr>
      <vt:lpstr>Cont’d</vt:lpstr>
      <vt:lpstr>Cont’d</vt:lpstr>
      <vt:lpstr>Cont’d</vt:lpstr>
      <vt:lpstr>Cont’d</vt:lpstr>
      <vt:lpstr>Types of embedded operating system</vt:lpstr>
      <vt:lpstr>Cont’d</vt:lpstr>
      <vt:lpstr>Cont’d</vt:lpstr>
      <vt:lpstr>Cont’d</vt:lpstr>
      <vt:lpstr>Process</vt:lpstr>
      <vt:lpstr>Cont’d</vt:lpstr>
      <vt:lpstr>Cont’d</vt:lpstr>
      <vt:lpstr>Cont’d</vt:lpstr>
      <vt:lpstr>Cont’d</vt:lpstr>
      <vt:lpstr>Cont’d</vt:lpstr>
      <vt:lpstr>Multitasking and Process Management</vt:lpstr>
      <vt:lpstr>Process Implementation</vt:lpstr>
      <vt:lpstr>Cont’d</vt:lpstr>
      <vt:lpstr>Embedded Linux and fork/exec</vt:lpstr>
      <vt:lpstr>Cont’d</vt:lpstr>
      <vt:lpstr>Cont’d</vt:lpstr>
      <vt:lpstr>Cont’d</vt:lpstr>
      <vt:lpstr>Cont’d</vt:lpstr>
      <vt:lpstr>Cont’d</vt:lpstr>
      <vt:lpstr>Cont’d</vt:lpstr>
      <vt:lpstr>Cont’d</vt:lpstr>
      <vt:lpstr>Cont’d</vt:lpstr>
      <vt:lpstr>Cont’d</vt:lpstr>
      <vt:lpstr>Cont’d</vt:lpstr>
      <vt:lpstr>Cont’d</vt:lpstr>
      <vt:lpstr>Cont’d</vt:lpstr>
      <vt:lpstr>Process Scheduling</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Intertask Communication and Synchronization</vt:lpstr>
      <vt:lpstr>Cont’d</vt:lpstr>
      <vt:lpstr>Cont’d</vt:lpstr>
      <vt:lpstr>Cont’d</vt:lpstr>
      <vt:lpstr>Cont’d</vt:lpstr>
      <vt:lpstr>Cont’d</vt:lpstr>
      <vt:lpstr>Cont’d</vt:lpstr>
      <vt:lpstr>Cont’d</vt:lpstr>
      <vt:lpstr>Cont’d</vt:lpstr>
      <vt:lpstr>Cont’d</vt:lpstr>
      <vt:lpstr>Cont’d</vt:lpstr>
      <vt:lpstr>Cont’d</vt:lpstr>
      <vt:lpstr>Cont’d</vt:lpstr>
      <vt:lpstr>Cont’d</vt:lpstr>
      <vt:lpstr>Signals and Interrupt Handling (Management) at the Kernel Level</vt:lpstr>
      <vt:lpstr>Cont’d</vt:lpstr>
      <vt:lpstr>Cont’d</vt:lpstr>
      <vt:lpstr>Cont’d</vt:lpstr>
      <vt:lpstr>Cont’d</vt:lpstr>
      <vt:lpstr>Memory Management</vt:lpstr>
      <vt:lpstr>Cont’d</vt:lpstr>
      <vt:lpstr>User Memory Space</vt:lpstr>
      <vt:lpstr>Segmentation</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Paging and Virtual Memory</vt:lpstr>
      <vt:lpstr>Cont’d</vt:lpstr>
      <vt:lpstr>Cont’d</vt:lpstr>
      <vt:lpstr>Cont’d</vt:lpstr>
      <vt:lpstr>Virtual Memory</vt:lpstr>
      <vt:lpstr>Cont’d</vt:lpstr>
      <vt:lpstr>Kernel Memory Space</vt:lpstr>
      <vt:lpstr>Cont’d</vt:lpstr>
      <vt:lpstr>I/O and File System Management</vt:lpstr>
      <vt:lpstr>Cont’d</vt:lpstr>
      <vt:lpstr>Cont’d</vt:lpstr>
      <vt:lpstr>Cont’d</vt:lpstr>
      <vt:lpstr>Cont’d</vt:lpstr>
      <vt:lpstr>OS Standards Example: POSIX (Portable Operating System Interface)</vt:lpstr>
      <vt:lpstr>Cont’d</vt:lpstr>
      <vt:lpstr>Cont’d</vt:lpstr>
      <vt:lpstr>Cont’d</vt:lpstr>
      <vt:lpstr>Cont’d</vt:lpstr>
      <vt:lpstr>Cont’d</vt:lpstr>
      <vt:lpstr>OS Performance Guidelines</vt:lpstr>
      <vt:lpstr>Cont’d</vt:lpstr>
      <vt:lpstr>Cont’d</vt:lpstr>
      <vt:lpstr>OSes and Board Support Packages (BSPs)</vt:lpstr>
      <vt:lpstr>Cont’d</vt:lpstr>
      <vt:lpstr>Cont’d</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Software: Device Drivers</dc:title>
  <dc:creator>Microsoft account</dc:creator>
  <cp:lastModifiedBy>Microsoft account</cp:lastModifiedBy>
  <cp:revision>60</cp:revision>
  <dcterms:created xsi:type="dcterms:W3CDTF">2022-03-14T07:26:06Z</dcterms:created>
  <dcterms:modified xsi:type="dcterms:W3CDTF">2022-04-03T15:32:36Z</dcterms:modified>
</cp:coreProperties>
</file>