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2" r:id="rId2"/>
    <p:sldId id="285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5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1770692"/>
            <a:ext cx="11699629" cy="22629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-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b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 and Testing of the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Embedded systems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595645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.04.2022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Goal - Testing </a:t>
            </a:r>
            <a:r>
              <a:rPr lang="en-US" sz="2400" dirty="0"/>
              <a:t>and assuring the quality of a </a:t>
            </a:r>
            <a:r>
              <a:rPr lang="en-US" sz="2400" dirty="0" smtClean="0"/>
              <a:t>system - </a:t>
            </a:r>
            <a:r>
              <a:rPr lang="en-US" sz="2400" dirty="0"/>
              <a:t>finding bugs within a design and tracking whether the bugs are </a:t>
            </a:r>
            <a:r>
              <a:rPr lang="en-US" sz="2400" dirty="0" smtClean="0"/>
              <a:t>fixed.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Quality assurance and testing is similar to debugging except that the goals of debugging are to actually fix discovered bugs.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Main difference - Debugging occurs </a:t>
            </a:r>
            <a:r>
              <a:rPr lang="en-US" sz="2400" dirty="0"/>
              <a:t>when the developer encounters a problem in trying </a:t>
            </a:r>
            <a:r>
              <a:rPr lang="en-US" sz="2400" dirty="0" smtClean="0"/>
              <a:t>to complete </a:t>
            </a:r>
            <a:r>
              <a:rPr lang="en-US" sz="2400" dirty="0"/>
              <a:t>a portion of the design and tests-to-pass the bug </a:t>
            </a:r>
            <a:r>
              <a:rPr lang="en-US" sz="2400" dirty="0" smtClean="0"/>
              <a:t>fix. Tests </a:t>
            </a:r>
            <a:r>
              <a:rPr lang="en-US" sz="2400" dirty="0"/>
              <a:t>only to ensure the system minimally works under normal </a:t>
            </a:r>
            <a:r>
              <a:rPr lang="en-US" sz="2400" dirty="0" smtClean="0"/>
              <a:t>circumstances.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Testing - bugs </a:t>
            </a:r>
            <a:r>
              <a:rPr lang="en-US" sz="2400" dirty="0"/>
              <a:t>are discovered as a result of trying to break the system, including both testing-to-pass and testing-to-fail, where weaknesses in the system are probed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/>
              <a:t>Bugs </a:t>
            </a:r>
            <a:r>
              <a:rPr lang="en-US" sz="2300" dirty="0"/>
              <a:t>usually stem from either the system not adhering to the architectural specifications or the inability to test the </a:t>
            </a:r>
            <a:r>
              <a:rPr lang="en-US" sz="2300" dirty="0" smtClean="0"/>
              <a:t>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 types of bugs encountered in testing depend on the type of testing being </a:t>
            </a:r>
            <a:r>
              <a:rPr lang="en-US" sz="2400" dirty="0" smtClean="0"/>
              <a:t>done.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Testing </a:t>
            </a:r>
            <a:r>
              <a:rPr lang="en-US" sz="2400" dirty="0"/>
              <a:t>techniques fall under one of four </a:t>
            </a:r>
            <a:r>
              <a:rPr lang="en-US" sz="2400" dirty="0" smtClean="0"/>
              <a:t>models.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static </a:t>
            </a:r>
            <a:r>
              <a:rPr lang="en-US" sz="2400" dirty="0"/>
              <a:t>black box testing, static white box testing, dynamic black box testing, or dynamic white box </a:t>
            </a:r>
            <a:r>
              <a:rPr lang="en-US" sz="2400" dirty="0" smtClean="0"/>
              <a:t>testing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Black box testing occurs with a tester that has no visibility into the internal workings of the </a:t>
            </a:r>
            <a:r>
              <a:rPr lang="en-US" sz="2400" dirty="0" smtClean="0"/>
              <a:t>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Black box testing is based on general product requirements </a:t>
            </a:r>
            <a:r>
              <a:rPr lang="en-US" sz="2400" dirty="0" smtClean="0"/>
              <a:t>documentation.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white box testing </a:t>
            </a:r>
            <a:r>
              <a:rPr lang="en-US" sz="2400" dirty="0" smtClean="0"/>
              <a:t>(clear </a:t>
            </a:r>
            <a:r>
              <a:rPr lang="en-US" sz="2400" dirty="0"/>
              <a:t>box or glass box testing) in which the tester has access to source code, schematics, and so </a:t>
            </a:r>
            <a:r>
              <a:rPr lang="en-US" sz="2400" dirty="0" smtClean="0"/>
              <a:t>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Static testing is done while the system is not </a:t>
            </a:r>
            <a:r>
              <a:rPr lang="en-US" sz="2400" dirty="0" smtClean="0"/>
              <a:t>running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Dynamic </a:t>
            </a:r>
            <a:r>
              <a:rPr lang="en-US" sz="2400" dirty="0"/>
              <a:t>testing is done when the system is </a:t>
            </a:r>
            <a:r>
              <a:rPr lang="en-US" sz="2400" dirty="0" smtClean="0"/>
              <a:t>running.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2" y="943973"/>
            <a:ext cx="11388645" cy="4069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15464"/>
              </p:ext>
            </p:extLst>
          </p:nvPr>
        </p:nvGraphicFramePr>
        <p:xfrm>
          <a:off x="295667" y="750488"/>
          <a:ext cx="11694275" cy="4586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33"/>
                <a:gridCol w="4777483"/>
                <a:gridCol w="4469259"/>
              </a:tblGrid>
              <a:tr h="472137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Black Box Testing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White Box Testing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53447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Dynamic Testing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 definition of what software and hardware does, includes: data testing, boundary condition testing, internal boundary testing, input testing, state testing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Testing running system while looking at code, schematics, etc. </a:t>
                      </a: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Directly testing low-level and high-level based on detailed operational knowledge, accessing variables and memory dumps. </a:t>
                      </a: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reference errors, data </a:t>
                      </a: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Declaration computation errors, </a:t>
                      </a:r>
                    </a:p>
                    <a:p>
                      <a:pPr algn="just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comparison errors, control flow errors, sub-routine parameter errors, I/O error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Testing </a:t>
            </a:r>
            <a:r>
              <a:rPr lang="en-US" sz="2400" dirty="0"/>
              <a:t>can be further broken down to include unit/module </a:t>
            </a:r>
            <a:r>
              <a:rPr lang="en-US" sz="2400" dirty="0" smtClean="0"/>
              <a:t>testing.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compatibility testing - testing that the element doesn’t cause problems with other elements in the </a:t>
            </a:r>
            <a:r>
              <a:rPr lang="en-US" sz="2400" dirty="0" smtClean="0"/>
              <a:t>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Integration testing - incremental testing of integrated </a:t>
            </a:r>
            <a:r>
              <a:rPr lang="en-US" sz="2400" dirty="0" smtClean="0"/>
              <a:t>elements.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System </a:t>
            </a:r>
            <a:r>
              <a:rPr lang="en-US" sz="2400" dirty="0"/>
              <a:t>testing </a:t>
            </a:r>
            <a:r>
              <a:rPr lang="en-US" sz="2400" dirty="0" smtClean="0"/>
              <a:t>- testing </a:t>
            </a:r>
            <a:r>
              <a:rPr lang="en-US" sz="2400" dirty="0"/>
              <a:t>the entire embedded system with all elements integrated</a:t>
            </a:r>
            <a:r>
              <a:rPr lang="en-US" sz="2400" dirty="0" smtClean="0"/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Regression testing - </a:t>
            </a:r>
            <a:r>
              <a:rPr lang="en-US" sz="2400" dirty="0" smtClean="0"/>
              <a:t>Rerunning </a:t>
            </a:r>
            <a:r>
              <a:rPr lang="en-US" sz="2400" dirty="0"/>
              <a:t>previously passed tests after system </a:t>
            </a:r>
            <a:r>
              <a:rPr lang="en-US" sz="2400" dirty="0" smtClean="0"/>
              <a:t>modification.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Manufacturing </a:t>
            </a:r>
            <a:r>
              <a:rPr lang="en-US" sz="2400" dirty="0"/>
              <a:t>testing - testing to ensure that manufacturing of system didn’t introduce </a:t>
            </a:r>
            <a:r>
              <a:rPr lang="en-US" sz="2400" dirty="0" smtClean="0"/>
              <a:t>bugs.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From these types of tests, an effective set of test cases can be derived that </a:t>
            </a:r>
            <a:endParaRPr lang="en-US" sz="24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V</a:t>
            </a:r>
            <a:r>
              <a:rPr lang="en-US" sz="2000" dirty="0" smtClean="0"/>
              <a:t>erify </a:t>
            </a:r>
            <a:r>
              <a:rPr lang="en-US" sz="2000" dirty="0"/>
              <a:t>that an </a:t>
            </a:r>
            <a:r>
              <a:rPr lang="en-US" sz="2000" dirty="0" smtClean="0"/>
              <a:t>element </a:t>
            </a:r>
            <a:r>
              <a:rPr lang="en-US" sz="2000" dirty="0"/>
              <a:t>and/or system meets the architectural </a:t>
            </a:r>
            <a:r>
              <a:rPr lang="en-US" sz="2000" dirty="0" smtClean="0"/>
              <a:t>specifications.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V</a:t>
            </a:r>
            <a:r>
              <a:rPr lang="en-US" sz="2000" dirty="0" smtClean="0"/>
              <a:t>alidate </a:t>
            </a:r>
            <a:r>
              <a:rPr lang="en-US" sz="2000" dirty="0"/>
              <a:t>that the element and/or system meets the actual </a:t>
            </a:r>
            <a:r>
              <a:rPr lang="en-US" sz="2000" dirty="0" smtClean="0"/>
              <a:t>requirements.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Once the test cases have been completed and the tests are run, how the results are handled can vary depending on the </a:t>
            </a:r>
            <a:r>
              <a:rPr lang="en-US" sz="2400" dirty="0" smtClean="0"/>
              <a:t>organization.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</a:t>
            </a:r>
            <a:r>
              <a:rPr lang="en-US" sz="2400" dirty="0" smtClean="0"/>
              <a:t>ormal </a:t>
            </a:r>
            <a:r>
              <a:rPr lang="en-US" sz="2400" dirty="0"/>
              <a:t>design reviews, or peer reviews where fellow developers </a:t>
            </a:r>
            <a:r>
              <a:rPr lang="en-US" sz="2400" dirty="0" smtClean="0"/>
              <a:t>exchange elements </a:t>
            </a:r>
            <a:r>
              <a:rPr lang="en-US" sz="2400" dirty="0"/>
              <a:t>to </a:t>
            </a:r>
            <a:r>
              <a:rPr lang="en-US" sz="2400" dirty="0" smtClean="0"/>
              <a:t>test.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</a:t>
            </a:r>
            <a:r>
              <a:rPr lang="en-US" sz="2400" dirty="0" smtClean="0"/>
              <a:t>alkthroughs </a:t>
            </a:r>
            <a:r>
              <a:rPr lang="en-US" sz="2400" dirty="0"/>
              <a:t>where the responsible engineer formally walks through </a:t>
            </a:r>
            <a:r>
              <a:rPr lang="en-US" sz="2400" dirty="0" smtClean="0"/>
              <a:t>the schematics </a:t>
            </a:r>
            <a:r>
              <a:rPr lang="en-US" sz="2400" dirty="0"/>
              <a:t>and source </a:t>
            </a:r>
            <a:r>
              <a:rPr lang="en-US" sz="2400" dirty="0" smtClean="0"/>
              <a:t>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Inspections </a:t>
            </a:r>
            <a:r>
              <a:rPr lang="en-US" sz="2400" dirty="0"/>
              <a:t>where someone other than the responsible engineer </a:t>
            </a:r>
            <a:r>
              <a:rPr lang="en-US" sz="2400" dirty="0" smtClean="0"/>
              <a:t>does </a:t>
            </a:r>
            <a:r>
              <a:rPr lang="en-US" sz="2400" dirty="0"/>
              <a:t>the walk through, and so 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Specific testing methodologies and templates for test cases, as well as the entire testing process, have been defined in several popular industry quality assurance and testing </a:t>
            </a:r>
            <a:r>
              <a:rPr lang="en-US" sz="2400" dirty="0" smtClean="0"/>
              <a:t>standards</a:t>
            </a:r>
            <a:r>
              <a:rPr lang="en-US" sz="2400" dirty="0"/>
              <a:t>.</a:t>
            </a:r>
            <a:endParaRPr lang="en-US" sz="24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ISO9000 </a:t>
            </a:r>
            <a:r>
              <a:rPr lang="en-US" sz="2000" dirty="0"/>
              <a:t>Quality Assurance standards, Capability Maturity Model (CMM), and the ANSI/IEEE 829 Preparation, Running, and Completion of </a:t>
            </a:r>
            <a:r>
              <a:rPr lang="en-US" sz="2000" dirty="0" smtClean="0"/>
              <a:t> Testing </a:t>
            </a:r>
            <a:r>
              <a:rPr lang="en-US" sz="2000" dirty="0"/>
              <a:t>standards.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Quality Assurance and Testing of the Design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There a </a:t>
            </a:r>
            <a:r>
              <a:rPr lang="en-US" sz="2400" dirty="0"/>
              <a:t>wide variety of automation and testing tools and </a:t>
            </a:r>
            <a:r>
              <a:rPr lang="en-US" sz="2400" dirty="0" smtClean="0"/>
              <a:t>techniques </a:t>
            </a:r>
            <a:r>
              <a:rPr lang="en-US" sz="2400" dirty="0"/>
              <a:t>that can aid in the speed, efficiency, and accuracy of testing various elements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</a:t>
            </a:r>
            <a:r>
              <a:rPr lang="en-US" sz="2400" dirty="0"/>
              <a:t>oad </a:t>
            </a:r>
            <a:r>
              <a:rPr lang="en-US" sz="2400" dirty="0"/>
              <a:t>tools, stress tools, interference injectors, noise generators, analysis tools, </a:t>
            </a:r>
            <a:r>
              <a:rPr lang="en-US" sz="2400" dirty="0" smtClean="0"/>
              <a:t>macro recording </a:t>
            </a:r>
            <a:r>
              <a:rPr lang="en-US" sz="2400" dirty="0"/>
              <a:t>and playback, and programmed </a:t>
            </a:r>
            <a:r>
              <a:rPr lang="en-US" sz="2400" dirty="0" smtClean="0"/>
              <a:t>macro.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6600"/>
                </a:solidFill>
              </a:rPr>
              <a:t>Maintaining the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62885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After </a:t>
            </a:r>
            <a:r>
              <a:rPr lang="en-US" sz="2400" dirty="0"/>
              <a:t>an embedded device has been deployed, there are responsibilities that need to be met, such as user training, technical support, providing technical updates, bug fixes, and so </a:t>
            </a:r>
            <a:r>
              <a:rPr lang="en-US" sz="2400" dirty="0" smtClean="0"/>
              <a:t>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user training </a:t>
            </a:r>
            <a:r>
              <a:rPr lang="en-US" sz="2400" dirty="0" smtClean="0"/>
              <a:t>- architecture documentation – user manual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Architecture documentation can also be used to assess the impact involved in introducing </a:t>
            </a:r>
            <a:r>
              <a:rPr lang="en-US" sz="2400" dirty="0" smtClean="0"/>
              <a:t>updates.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Creating an architecture addresses these requirements very early in a project, allowing a design team to mitigate </a:t>
            </a:r>
            <a:r>
              <a:rPr lang="en-US" sz="2400" dirty="0" smtClean="0"/>
              <a:t>risks.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Architecture </a:t>
            </a:r>
            <a:r>
              <a:rPr lang="en-US" sz="2400" dirty="0"/>
              <a:t>of an embedded device - one of the most critical </a:t>
            </a:r>
            <a:r>
              <a:rPr lang="en-US" sz="2400" dirty="0" smtClean="0"/>
              <a:t>elements </a:t>
            </a:r>
            <a:r>
              <a:rPr lang="en-US" sz="2400" dirty="0"/>
              <a:t>of any embedded system project. 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Configuration Management - </a:t>
            </a:r>
            <a:r>
              <a:rPr lang="en-US" sz="2400" dirty="0"/>
              <a:t>ensuring that all software and hardware </a:t>
            </a:r>
            <a:r>
              <a:rPr lang="en-US" sz="2400" dirty="0" smtClean="0"/>
              <a:t>components need to be </a:t>
            </a:r>
            <a:r>
              <a:rPr lang="en-US" sz="2400" dirty="0"/>
              <a:t>tracked at all </a:t>
            </a:r>
            <a:r>
              <a:rPr lang="en-US" sz="2400" dirty="0" smtClean="0"/>
              <a:t>times. Version control systems – practice </a:t>
            </a:r>
            <a:r>
              <a:rPr lang="en-US" sz="2400" dirty="0"/>
              <a:t>of tracking and managing changes </a:t>
            </a:r>
            <a:r>
              <a:rPr lang="en-US" sz="2400" dirty="0" smtClean="0"/>
              <a:t>in hardware and software components of an Embedded 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BEC291-16E5-4262-A035-9F56E0666E04}"/>
</file>

<file path=customXml/itemProps2.xml><?xml version="1.0" encoding="utf-8"?>
<ds:datastoreItem xmlns:ds="http://schemas.openxmlformats.org/officeDocument/2006/customXml" ds:itemID="{B2CB4639-CC43-42E0-89FD-E2F24F37537E}"/>
</file>

<file path=customXml/itemProps3.xml><?xml version="1.0" encoding="utf-8"?>
<ds:datastoreItem xmlns:ds="http://schemas.openxmlformats.org/officeDocument/2006/customXml" ds:itemID="{AFC20D09-3A7B-49B3-B9AC-39D5F04DE32A}"/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842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V - Quality  Assurance and Testing of the Design, Maintaining the Embedded systems</vt:lpstr>
      <vt:lpstr>Quality Assurance and Testing of the Design</vt:lpstr>
      <vt:lpstr>Quality Assurance and Testing of the Design</vt:lpstr>
      <vt:lpstr>Quality Assurance and Testing of the Design</vt:lpstr>
      <vt:lpstr>Quality Assurance and Testing of the Design</vt:lpstr>
      <vt:lpstr>Quality Assurance and Testing of the Design</vt:lpstr>
      <vt:lpstr>Quality Assurance and Testing of the Design</vt:lpstr>
      <vt:lpstr>Quality Assurance and Testing of the Design</vt:lpstr>
      <vt:lpstr>Maintaining the Embedded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SBSR</cp:lastModifiedBy>
  <cp:revision>375</cp:revision>
  <dcterms:created xsi:type="dcterms:W3CDTF">2022-03-08T07:07:04Z</dcterms:created>
  <dcterms:modified xsi:type="dcterms:W3CDTF">2022-04-22T09:36:06Z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