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300"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C8F5F-CCE7-41EF-9061-4F58210FE2C5}" v="4" dt="2022-04-04T18:36:29.120"/>
    <p1510:client id="{53B4BE71-4EE8-4503-9FC8-72C8A6C4CB78}" v="8" dt="2022-04-05T04:46:44.542"/>
    <p1510:client id="{BAC68A29-D2AC-41EC-8EBF-E83CAEA41424}" v="2" dt="2022-04-05T17:58:28.337"/>
    <p1510:client id="{FB3C95A1-219C-4E1A-BC16-580272DF443F}" v="1" dt="2022-04-04T16:32:51.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 Shaik" userId="S::106119114@nitt.edu::2b088b6c-aa5a-4c1d-9262-b85df2dfa4bd" providerId="AD" clId="Web-{53B4BE71-4EE8-4503-9FC8-72C8A6C4CB78}"/>
    <pc:docChg chg="modSld">
      <pc:chgData name="Sameer Shaik" userId="S::106119114@nitt.edu::2b088b6c-aa5a-4c1d-9262-b85df2dfa4bd" providerId="AD" clId="Web-{53B4BE71-4EE8-4503-9FC8-72C8A6C4CB78}" dt="2022-04-05T04:46:43.589" v="3" actId="20577"/>
      <pc:docMkLst>
        <pc:docMk/>
      </pc:docMkLst>
      <pc:sldChg chg="addSp modSp">
        <pc:chgData name="Sameer Shaik" userId="S::106119114@nitt.edu::2b088b6c-aa5a-4c1d-9262-b85df2dfa4bd" providerId="AD" clId="Web-{53B4BE71-4EE8-4503-9FC8-72C8A6C4CB78}" dt="2022-04-05T04:46:43.589" v="3" actId="20577"/>
        <pc:sldMkLst>
          <pc:docMk/>
          <pc:sldMk cId="2855254992" sldId="279"/>
        </pc:sldMkLst>
        <pc:spChg chg="add mod">
          <ac:chgData name="Sameer Shaik" userId="S::106119114@nitt.edu::2b088b6c-aa5a-4c1d-9262-b85df2dfa4bd" providerId="AD" clId="Web-{53B4BE71-4EE8-4503-9FC8-72C8A6C4CB78}" dt="2022-04-05T04:46:43.589" v="3" actId="20577"/>
          <ac:spMkLst>
            <pc:docMk/>
            <pc:sldMk cId="2855254992" sldId="279"/>
            <ac:spMk id="4" creationId="{96B5848C-2AE4-280D-F0ED-8C6659F1B2F7}"/>
          </ac:spMkLst>
        </pc:spChg>
      </pc:sldChg>
    </pc:docChg>
  </pc:docChgLst>
  <pc:docChgLst>
    <pc:chgData name="Arunesh Saddish" userId="S::106119018@nitt.edu::1d189e2f-9067-4a93-b5ca-d91bba457bb0" providerId="AD" clId="Web-{BAC68A29-D2AC-41EC-8EBF-E83CAEA41424}"/>
    <pc:docChg chg="addSld delSld">
      <pc:chgData name="Arunesh Saddish" userId="S::106119018@nitt.edu::1d189e2f-9067-4a93-b5ca-d91bba457bb0" providerId="AD" clId="Web-{BAC68A29-D2AC-41EC-8EBF-E83CAEA41424}" dt="2022-04-05T17:58:28.337" v="1"/>
      <pc:docMkLst>
        <pc:docMk/>
      </pc:docMkLst>
      <pc:sldChg chg="new del">
        <pc:chgData name="Arunesh Saddish" userId="S::106119018@nitt.edu::1d189e2f-9067-4a93-b5ca-d91bba457bb0" providerId="AD" clId="Web-{BAC68A29-D2AC-41EC-8EBF-E83CAEA41424}" dt="2022-04-05T17:58:28.337" v="1"/>
        <pc:sldMkLst>
          <pc:docMk/>
          <pc:sldMk cId="559858828" sldId="301"/>
        </pc:sldMkLst>
      </pc:sldChg>
    </pc:docChg>
  </pc:docChgLst>
  <pc:docChgLst>
    <pc:chgData name="Sameer Shaik" userId="S::106119114@nitt.edu::2b088b6c-aa5a-4c1d-9262-b85df2dfa4bd" providerId="AD" clId="Web-{FB3C95A1-219C-4E1A-BC16-580272DF443F}"/>
    <pc:docChg chg="addSld">
      <pc:chgData name="Sameer Shaik" userId="S::106119114@nitt.edu::2b088b6c-aa5a-4c1d-9262-b85df2dfa4bd" providerId="AD" clId="Web-{FB3C95A1-219C-4E1A-BC16-580272DF443F}" dt="2022-04-04T16:32:51.120" v="0"/>
      <pc:docMkLst>
        <pc:docMk/>
      </pc:docMkLst>
      <pc:sldChg chg="new">
        <pc:chgData name="Sameer Shaik" userId="S::106119114@nitt.edu::2b088b6c-aa5a-4c1d-9262-b85df2dfa4bd" providerId="AD" clId="Web-{FB3C95A1-219C-4E1A-BC16-580272DF443F}" dt="2022-04-04T16:32:51.120" v="0"/>
        <pc:sldMkLst>
          <pc:docMk/>
          <pc:sldMk cId="3729524830" sldId="300"/>
        </pc:sldMkLst>
      </pc:sldChg>
    </pc:docChg>
  </pc:docChgLst>
  <pc:docChgLst>
    <pc:chgData name="Sameer Shaik" userId="S::106119114@nitt.edu::2b088b6c-aa5a-4c1d-9262-b85df2dfa4bd" providerId="AD" clId="Web-{2CFC8F5F-CCE7-41EF-9061-4F58210FE2C5}"/>
    <pc:docChg chg="sldOrd">
      <pc:chgData name="Sameer Shaik" userId="S::106119114@nitt.edu::2b088b6c-aa5a-4c1d-9262-b85df2dfa4bd" providerId="AD" clId="Web-{2CFC8F5F-CCE7-41EF-9061-4F58210FE2C5}" dt="2022-04-04T18:36:29.120" v="3"/>
      <pc:docMkLst>
        <pc:docMk/>
      </pc:docMkLst>
      <pc:sldChg chg="ord">
        <pc:chgData name="Sameer Shaik" userId="S::106119114@nitt.edu::2b088b6c-aa5a-4c1d-9262-b85df2dfa4bd" providerId="AD" clId="Web-{2CFC8F5F-CCE7-41EF-9061-4F58210FE2C5}" dt="2022-04-04T18:36:29.120" v="3"/>
        <pc:sldMkLst>
          <pc:docMk/>
          <pc:sldMk cId="1113284952"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8BE31E-E454-4574-AD3A-DF791AF0BF0B}"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257317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8BE31E-E454-4574-AD3A-DF791AF0BF0B}"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5822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8BE31E-E454-4574-AD3A-DF791AF0BF0B}"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77319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067" y="119592"/>
            <a:ext cx="10515600" cy="913341"/>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762000" y="1131358"/>
            <a:ext cx="10515600" cy="4863041"/>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8BE31E-E454-4574-AD3A-DF791AF0BF0B}"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17740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BE31E-E454-4574-AD3A-DF791AF0BF0B}"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3325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8BE31E-E454-4574-AD3A-DF791AF0BF0B}"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394407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8BE31E-E454-4574-AD3A-DF791AF0BF0B}"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04909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8BE31E-E454-4574-AD3A-DF791AF0BF0B}"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313221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BE31E-E454-4574-AD3A-DF791AF0BF0B}"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60564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BE31E-E454-4574-AD3A-DF791AF0BF0B}"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80912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BE31E-E454-4574-AD3A-DF791AF0BF0B}"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375803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BE31E-E454-4574-AD3A-DF791AF0BF0B}"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5C827-CD4D-43EE-ABD5-02E2A1B4941A}" type="slidenum">
              <a:rPr lang="en-US" smtClean="0"/>
              <a:t>‹#›</a:t>
            </a:fld>
            <a:endParaRPr lang="en-US"/>
          </a:p>
        </p:txBody>
      </p:sp>
    </p:spTree>
    <p:extLst>
      <p:ext uri="{BB962C8B-B14F-4D97-AF65-F5344CB8AC3E}">
        <p14:creationId xmlns:p14="http://schemas.microsoft.com/office/powerpoint/2010/main" val="419877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4128"/>
            <a:ext cx="9144000" cy="3398807"/>
          </a:xfrm>
        </p:spPr>
        <p:txBody>
          <a:bodyPr>
            <a:normAutofit/>
          </a:bodyPr>
          <a:lstStyle/>
          <a:p>
            <a:r>
              <a:rPr lang="en-US" i="0" u="none" strike="noStrike" baseline="0">
                <a:solidFill>
                  <a:srgbClr val="000000"/>
                </a:solidFill>
                <a:latin typeface="Times New Roman" panose="02020603050405020304" pitchFamily="18" charset="0"/>
              </a:rPr>
              <a:t>Embedded Hardware: Hardware Building Blocks</a:t>
            </a:r>
            <a:br>
              <a:rPr lang="en-US" i="0" u="none" strike="noStrike" baseline="0">
                <a:solidFill>
                  <a:srgbClr val="000000"/>
                </a:solidFill>
                <a:latin typeface="Times New Roman" panose="02020603050405020304" pitchFamily="18" charset="0"/>
              </a:rPr>
            </a:br>
            <a:br>
              <a:rPr lang="en-US" i="0" u="none" strike="noStrike" baseline="0">
                <a:solidFill>
                  <a:srgbClr val="000000"/>
                </a:solidFill>
                <a:latin typeface="Times New Roman" panose="02020603050405020304" pitchFamily="18" charset="0"/>
              </a:rPr>
            </a:br>
            <a:r>
              <a:rPr lang="en-US" sz="5300">
                <a:latin typeface="Times New Roman" panose="02020603050405020304" pitchFamily="18" charset="0"/>
                <a:cs typeface="Times New Roman" panose="02020603050405020304" pitchFamily="18" charset="0"/>
              </a:rPr>
              <a:t>Board Buses </a:t>
            </a:r>
            <a:r>
              <a:rPr lang="en-US" i="0" u="none" strike="noStrike" baseline="0">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186986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93" y="9685"/>
            <a:ext cx="10515600" cy="913341"/>
          </a:xfrm>
        </p:spPr>
        <p:txBody>
          <a:bodyPr>
            <a:normAutofit/>
          </a:bodyPr>
          <a:lstStyle/>
          <a:p>
            <a:r>
              <a:rPr lang="en-US"/>
              <a:t>Cont’d..</a:t>
            </a:r>
          </a:p>
        </p:txBody>
      </p:sp>
      <p:sp>
        <p:nvSpPr>
          <p:cNvPr id="3" name="Content Placeholder 2"/>
          <p:cNvSpPr>
            <a:spLocks noGrp="1"/>
          </p:cNvSpPr>
          <p:nvPr>
            <p:ph idx="1"/>
          </p:nvPr>
        </p:nvSpPr>
        <p:spPr>
          <a:xfrm>
            <a:off x="762000" y="767752"/>
            <a:ext cx="10515600" cy="5952226"/>
          </a:xfrm>
        </p:spPr>
        <p:txBody>
          <a:bodyPr>
            <a:normAutofit/>
          </a:bodyPr>
          <a:lstStyle/>
          <a:p>
            <a:r>
              <a:rPr lang="en-US" b="0" i="0" u="none" strike="noStrike" baseline="0"/>
              <a:t>There are</a:t>
            </a:r>
            <a:r>
              <a:rPr lang="en-US" b="0" i="0" u="none" strike="noStrike"/>
              <a:t> </a:t>
            </a:r>
            <a:r>
              <a:rPr lang="en-US" b="0" i="0" u="none" strike="noStrike" baseline="0"/>
              <a:t>several bus arbitration schemes used for embedded buses:</a:t>
            </a:r>
          </a:p>
          <a:p>
            <a:pPr lvl="2"/>
            <a:r>
              <a:rPr lang="en-US"/>
              <a:t>D</a:t>
            </a:r>
            <a:r>
              <a:rPr lang="en-US" b="0" u="none" strike="noStrike" baseline="0"/>
              <a:t>ynamic</a:t>
            </a:r>
            <a:r>
              <a:rPr lang="en-US" b="0" u="none" strike="noStrike"/>
              <a:t> </a:t>
            </a:r>
            <a:r>
              <a:rPr lang="en-US"/>
              <a:t>C</a:t>
            </a:r>
            <a:r>
              <a:rPr lang="en-US" b="0" u="none" strike="noStrike" baseline="0"/>
              <a:t>entral parallel</a:t>
            </a:r>
            <a:endParaRPr lang="en-US"/>
          </a:p>
          <a:p>
            <a:pPr lvl="2"/>
            <a:r>
              <a:rPr lang="en-US"/>
              <a:t>C</a:t>
            </a:r>
            <a:r>
              <a:rPr lang="en-US" b="0" u="none" strike="noStrike" baseline="0"/>
              <a:t>entralized serial (daisy-chain)</a:t>
            </a:r>
          </a:p>
          <a:p>
            <a:pPr lvl="2"/>
            <a:r>
              <a:rPr lang="en-US"/>
              <a:t>D</a:t>
            </a:r>
            <a:r>
              <a:rPr lang="en-US" b="0" u="none" strike="noStrike" baseline="0"/>
              <a:t>istributed self-selection</a:t>
            </a:r>
          </a:p>
          <a:p>
            <a:r>
              <a:rPr lang="en-US" b="1"/>
              <a:t>Dynamic central parallel arbitration</a:t>
            </a:r>
            <a:r>
              <a:rPr lang="en-US"/>
              <a:t> is a scheme in which the arbitrator is centrally located</a:t>
            </a:r>
          </a:p>
          <a:p>
            <a:r>
              <a:rPr lang="en-US"/>
              <a:t>All bus masters connect to the central arbitrator</a:t>
            </a:r>
          </a:p>
          <a:p>
            <a:r>
              <a:rPr lang="en-US"/>
              <a:t>Masters are then granted access to the bus via a </a:t>
            </a:r>
            <a:r>
              <a:rPr lang="en-US" b="1" i="1"/>
              <a:t>FIFO</a:t>
            </a:r>
            <a:r>
              <a:rPr lang="en-US"/>
              <a:t> or </a:t>
            </a:r>
            <a:r>
              <a:rPr lang="en-US" b="1" i="1"/>
              <a:t>priority-based </a:t>
            </a:r>
            <a:r>
              <a:rPr lang="en-US"/>
              <a:t>system </a:t>
            </a:r>
          </a:p>
          <a:p>
            <a:r>
              <a:rPr lang="en-US"/>
              <a:t>FIFO queue that stores a list of master devices ready to use the bus in the order of bus requests</a:t>
            </a:r>
          </a:p>
        </p:txBody>
      </p:sp>
    </p:spTree>
    <p:extLst>
      <p:ext uri="{BB962C8B-B14F-4D97-AF65-F5344CB8AC3E}">
        <p14:creationId xmlns:p14="http://schemas.microsoft.com/office/powerpoint/2010/main" val="370142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29" y="-7567"/>
            <a:ext cx="10515600" cy="913341"/>
          </a:xfrm>
        </p:spPr>
        <p:txBody>
          <a:bodyPr/>
          <a:lstStyle/>
          <a:p>
            <a:r>
              <a:rPr lang="en-US"/>
              <a:t>Cont’d</a:t>
            </a:r>
          </a:p>
        </p:txBody>
      </p:sp>
      <p:sp>
        <p:nvSpPr>
          <p:cNvPr id="3" name="Content Placeholder 2"/>
          <p:cNvSpPr>
            <a:spLocks noGrp="1"/>
          </p:cNvSpPr>
          <p:nvPr>
            <p:ph idx="1"/>
          </p:nvPr>
        </p:nvSpPr>
        <p:spPr>
          <a:xfrm>
            <a:off x="762000" y="724620"/>
            <a:ext cx="10515600" cy="5529532"/>
          </a:xfrm>
        </p:spPr>
        <p:txBody>
          <a:bodyPr/>
          <a:lstStyle/>
          <a:p>
            <a:r>
              <a:rPr lang="en-US"/>
              <a:t>Master devices are added at the end of the queue, and are allowed access to the bus from the start of the queue</a:t>
            </a:r>
          </a:p>
          <a:p>
            <a:r>
              <a:rPr lang="en-US" b="1"/>
              <a:t>Drawback:</a:t>
            </a:r>
            <a:r>
              <a:rPr lang="en-US"/>
              <a:t> Possibility of the arbitrator not intervening if a single master at the front of the queue maintains control of the bus, never completing and not allowing other masters to access the bus</a:t>
            </a:r>
          </a:p>
          <a:p>
            <a:pPr marL="0" indent="0">
              <a:buNone/>
            </a:pPr>
            <a:endParaRPr lang="en-US"/>
          </a:p>
        </p:txBody>
      </p:sp>
      <p:pic>
        <p:nvPicPr>
          <p:cNvPr id="5" name="Picture 4"/>
          <p:cNvPicPr>
            <a:picLocks noChangeAspect="1"/>
          </p:cNvPicPr>
          <p:nvPr/>
        </p:nvPicPr>
        <p:blipFill rotWithShape="1">
          <a:blip r:embed="rId2"/>
          <a:srcRect r="54576"/>
          <a:stretch/>
        </p:blipFill>
        <p:spPr>
          <a:xfrm>
            <a:off x="2234241" y="2848310"/>
            <a:ext cx="5538158" cy="3595622"/>
          </a:xfrm>
          <a:prstGeom prst="rect">
            <a:avLst/>
          </a:prstGeom>
        </p:spPr>
      </p:pic>
    </p:spTree>
    <p:extLst>
      <p:ext uri="{BB962C8B-B14F-4D97-AF65-F5344CB8AC3E}">
        <p14:creationId xmlns:p14="http://schemas.microsoft.com/office/powerpoint/2010/main" val="399814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5" name="Content Placeholder 4"/>
          <p:cNvPicPr>
            <a:picLocks noGrp="1" noChangeAspect="1"/>
          </p:cNvPicPr>
          <p:nvPr>
            <p:ph idx="1"/>
          </p:nvPr>
        </p:nvPicPr>
        <p:blipFill>
          <a:blip r:embed="rId2"/>
          <a:stretch>
            <a:fillRect/>
          </a:stretch>
        </p:blipFill>
        <p:spPr>
          <a:xfrm>
            <a:off x="2290242" y="1286351"/>
            <a:ext cx="7459116" cy="4553585"/>
          </a:xfrm>
          <a:prstGeom prst="rect">
            <a:avLst/>
          </a:prstGeom>
        </p:spPr>
      </p:pic>
    </p:spTree>
    <p:extLst>
      <p:ext uri="{BB962C8B-B14F-4D97-AF65-F5344CB8AC3E}">
        <p14:creationId xmlns:p14="http://schemas.microsoft.com/office/powerpoint/2010/main" val="315670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based arbitration scheme</a:t>
            </a:r>
          </a:p>
        </p:txBody>
      </p:sp>
      <p:sp>
        <p:nvSpPr>
          <p:cNvPr id="3" name="Content Placeholder 2"/>
          <p:cNvSpPr>
            <a:spLocks noGrp="1"/>
          </p:cNvSpPr>
          <p:nvPr>
            <p:ph idx="1"/>
          </p:nvPr>
        </p:nvSpPr>
        <p:spPr>
          <a:xfrm>
            <a:off x="762000" y="1032933"/>
            <a:ext cx="10515600" cy="5428251"/>
          </a:xfrm>
        </p:spPr>
        <p:txBody>
          <a:bodyPr>
            <a:normAutofit/>
          </a:bodyPr>
          <a:lstStyle/>
          <a:p>
            <a:r>
              <a:rPr lang="en-US"/>
              <a:t>The priority arbitration scheme differentiates between masters based upon their relative importance to each other and the system </a:t>
            </a:r>
          </a:p>
          <a:p>
            <a:r>
              <a:rPr lang="en-US"/>
              <a:t>Basically, every master device is assigned a priority, which acts as an indicator of order of precedence within the system</a:t>
            </a:r>
          </a:p>
          <a:p>
            <a:r>
              <a:rPr lang="en-US"/>
              <a:t>If the arbitrator implements a </a:t>
            </a:r>
            <a:r>
              <a:rPr lang="en-US" i="1"/>
              <a:t>preemption </a:t>
            </a:r>
            <a:r>
              <a:rPr lang="en-US"/>
              <a:t>priority-based scheme, the master with the highest priority always can preempt lower priority master devices </a:t>
            </a:r>
          </a:p>
          <a:p>
            <a:r>
              <a:rPr lang="en-US"/>
              <a:t>In the figure, it shows three master devices </a:t>
            </a:r>
          </a:p>
          <a:p>
            <a:r>
              <a:rPr lang="en-US"/>
              <a:t>Master 1- lowest priority device</a:t>
            </a:r>
          </a:p>
          <a:p>
            <a:r>
              <a:rPr lang="en-US"/>
              <a:t>Master 3-highest priority</a:t>
            </a:r>
          </a:p>
          <a:p>
            <a:r>
              <a:rPr lang="en-US"/>
              <a:t>Master 3 preempts master 2, and Master 2 preempts master 1 for the bus</a:t>
            </a:r>
          </a:p>
        </p:txBody>
      </p:sp>
    </p:spTree>
    <p:extLst>
      <p:ext uri="{BB962C8B-B14F-4D97-AF65-F5344CB8AC3E}">
        <p14:creationId xmlns:p14="http://schemas.microsoft.com/office/powerpoint/2010/main" val="5470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848264" y="1687169"/>
            <a:ext cx="10515600" cy="3286124"/>
          </a:xfrm>
          <a:prstGeom prst="rect">
            <a:avLst/>
          </a:prstGeom>
        </p:spPr>
      </p:pic>
    </p:spTree>
    <p:extLst>
      <p:ext uri="{BB962C8B-B14F-4D97-AF65-F5344CB8AC3E}">
        <p14:creationId xmlns:p14="http://schemas.microsoft.com/office/powerpoint/2010/main" val="141701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Central-serialized or daisy-chain arbitration</a:t>
            </a:r>
          </a:p>
        </p:txBody>
      </p:sp>
      <p:sp>
        <p:nvSpPr>
          <p:cNvPr id="3" name="Content Placeholder 2"/>
          <p:cNvSpPr>
            <a:spLocks noGrp="1"/>
          </p:cNvSpPr>
          <p:nvPr>
            <p:ph idx="1"/>
          </p:nvPr>
        </p:nvSpPr>
        <p:spPr/>
        <p:txBody>
          <a:bodyPr/>
          <a:lstStyle/>
          <a:p>
            <a:r>
              <a:rPr lang="en-US" b="1"/>
              <a:t>Central-serialized arbitration</a:t>
            </a:r>
            <a:r>
              <a:rPr lang="en-US"/>
              <a:t>: a scheme in which the arbitrator is connected to all masters, and the masters are connected in serial. </a:t>
            </a:r>
          </a:p>
          <a:p>
            <a:r>
              <a:rPr lang="en-US"/>
              <a:t>Without considering of which master makes the request for the bus, the first master in the chain is granted the bus and passes the “bus grant” on to the next master in the chain</a:t>
            </a:r>
          </a:p>
          <a:p>
            <a:endParaRPr lang="en-US"/>
          </a:p>
        </p:txBody>
      </p:sp>
      <p:pic>
        <p:nvPicPr>
          <p:cNvPr id="4" name="Picture 3"/>
          <p:cNvPicPr>
            <a:picLocks noChangeAspect="1"/>
          </p:cNvPicPr>
          <p:nvPr/>
        </p:nvPicPr>
        <p:blipFill>
          <a:blip r:embed="rId2"/>
          <a:stretch>
            <a:fillRect/>
          </a:stretch>
        </p:blipFill>
        <p:spPr>
          <a:xfrm>
            <a:off x="904161" y="3191774"/>
            <a:ext cx="9697703" cy="2971682"/>
          </a:xfrm>
          <a:prstGeom prst="rect">
            <a:avLst/>
          </a:prstGeom>
        </p:spPr>
      </p:pic>
      <p:sp>
        <p:nvSpPr>
          <p:cNvPr id="5" name="TextBox 4"/>
          <p:cNvSpPr txBox="1"/>
          <p:nvPr/>
        </p:nvSpPr>
        <p:spPr>
          <a:xfrm>
            <a:off x="2622430" y="3873259"/>
            <a:ext cx="879895" cy="400110"/>
          </a:xfrm>
          <a:prstGeom prst="rect">
            <a:avLst/>
          </a:prstGeom>
          <a:solidFill>
            <a:schemeClr val="bg1"/>
          </a:solidFill>
        </p:spPr>
        <p:txBody>
          <a:bodyPr wrap="square" rtlCol="0">
            <a:spAutoFit/>
          </a:bodyPr>
          <a:lstStyle/>
          <a:p>
            <a:r>
              <a:rPr lang="en-US" sz="2000">
                <a:latin typeface="Times New Roman" panose="02020603050405020304" pitchFamily="18" charset="0"/>
                <a:cs typeface="Times New Roman" panose="02020603050405020304" pitchFamily="18" charset="0"/>
              </a:rPr>
              <a:t>grant</a:t>
            </a:r>
          </a:p>
        </p:txBody>
      </p:sp>
      <p:sp>
        <p:nvSpPr>
          <p:cNvPr id="6" name="TextBox 5"/>
          <p:cNvSpPr txBox="1"/>
          <p:nvPr/>
        </p:nvSpPr>
        <p:spPr>
          <a:xfrm>
            <a:off x="3735238" y="3562878"/>
            <a:ext cx="957532" cy="400110"/>
          </a:xfrm>
          <a:prstGeom prst="rect">
            <a:avLst/>
          </a:prstGeom>
          <a:solidFill>
            <a:schemeClr val="bg1"/>
          </a:solidFill>
        </p:spPr>
        <p:txBody>
          <a:bodyPr wrap="square" rtlCol="0">
            <a:spAutoFit/>
          </a:bodyPr>
          <a:lstStyle/>
          <a:p>
            <a:r>
              <a:rPr lang="en-US" sz="2000">
                <a:latin typeface="Times New Roman" panose="02020603050405020304" pitchFamily="18" charset="0"/>
                <a:cs typeface="Times New Roman" panose="02020603050405020304" pitchFamily="18" charset="0"/>
              </a:rPr>
              <a:t>Device</a:t>
            </a:r>
            <a:endParaRPr lang="en-US" sz="2400">
              <a:latin typeface="Times New Roman" panose="02020603050405020304" pitchFamily="18" charset="0"/>
              <a:cs typeface="Times New Roman" panose="02020603050405020304" pitchFamily="18" charset="0"/>
            </a:endParaRPr>
          </a:p>
        </p:txBody>
      </p:sp>
      <p:sp>
        <p:nvSpPr>
          <p:cNvPr id="7" name="TextBox 6"/>
          <p:cNvSpPr txBox="1"/>
          <p:nvPr/>
        </p:nvSpPr>
        <p:spPr>
          <a:xfrm>
            <a:off x="5305245" y="3562878"/>
            <a:ext cx="966159" cy="400110"/>
          </a:xfrm>
          <a:prstGeom prst="rect">
            <a:avLst/>
          </a:prstGeom>
          <a:solidFill>
            <a:schemeClr val="bg1"/>
          </a:solidFill>
        </p:spPr>
        <p:txBody>
          <a:bodyPr wrap="square" rtlCol="0">
            <a:spAutoFit/>
          </a:bodyPr>
          <a:lstStyle/>
          <a:p>
            <a:r>
              <a:rPr lang="en-US" sz="2000">
                <a:latin typeface="Times New Roman" panose="02020603050405020304" pitchFamily="18" charset="0"/>
                <a:cs typeface="Times New Roman" panose="02020603050405020304" pitchFamily="18" charset="0"/>
              </a:rPr>
              <a:t>Device</a:t>
            </a:r>
            <a:endParaRPr lang="en-US" sz="2400">
              <a:latin typeface="Times New Roman" panose="02020603050405020304" pitchFamily="18" charset="0"/>
              <a:cs typeface="Times New Roman" panose="02020603050405020304" pitchFamily="18" charset="0"/>
            </a:endParaRPr>
          </a:p>
        </p:txBody>
      </p:sp>
      <p:sp>
        <p:nvSpPr>
          <p:cNvPr id="8" name="TextBox 7"/>
          <p:cNvSpPr txBox="1"/>
          <p:nvPr/>
        </p:nvSpPr>
        <p:spPr>
          <a:xfrm>
            <a:off x="8157714" y="3562878"/>
            <a:ext cx="957532" cy="400110"/>
          </a:xfrm>
          <a:prstGeom prst="rect">
            <a:avLst/>
          </a:prstGeom>
          <a:solidFill>
            <a:schemeClr val="bg1"/>
          </a:solidFill>
        </p:spPr>
        <p:txBody>
          <a:bodyPr wrap="square" rtlCol="0">
            <a:spAutoFit/>
          </a:bodyPr>
          <a:lstStyle/>
          <a:p>
            <a:r>
              <a:rPr lang="en-US" sz="2000">
                <a:latin typeface="Times New Roman" panose="02020603050405020304" pitchFamily="18" charset="0"/>
                <a:cs typeface="Times New Roman" panose="02020603050405020304" pitchFamily="18" charset="0"/>
              </a:rPr>
              <a:t>Device</a:t>
            </a:r>
            <a:endParaRPr lang="en-US" sz="2400">
              <a:latin typeface="Times New Roman" panose="02020603050405020304" pitchFamily="18" charset="0"/>
              <a:cs typeface="Times New Roman" panose="02020603050405020304" pitchFamily="18" charset="0"/>
            </a:endParaRPr>
          </a:p>
        </p:txBody>
      </p:sp>
      <p:sp>
        <p:nvSpPr>
          <p:cNvPr id="9" name="TextBox 8"/>
          <p:cNvSpPr txBox="1"/>
          <p:nvPr/>
        </p:nvSpPr>
        <p:spPr>
          <a:xfrm>
            <a:off x="2812212" y="5319792"/>
            <a:ext cx="957532" cy="400110"/>
          </a:xfrm>
          <a:prstGeom prst="rect">
            <a:avLst/>
          </a:prstGeom>
          <a:solidFill>
            <a:schemeClr val="bg1"/>
          </a:solidFill>
        </p:spPr>
        <p:txBody>
          <a:bodyPr wrap="square" rtlCol="0">
            <a:spAutoFit/>
          </a:bodyPr>
          <a:lstStyle/>
          <a:p>
            <a:r>
              <a:rPr lang="en-US" sz="2000">
                <a:latin typeface="Times New Roman" panose="02020603050405020304" pitchFamily="18" charset="0"/>
                <a:cs typeface="Times New Roman" panose="02020603050405020304" pitchFamily="18" charset="0"/>
              </a:rPr>
              <a:t>request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6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Distributed arbitration schemes</a:t>
            </a:r>
          </a:p>
        </p:txBody>
      </p:sp>
      <p:sp>
        <p:nvSpPr>
          <p:cNvPr id="3" name="Content Placeholder 2"/>
          <p:cNvSpPr>
            <a:spLocks noGrp="1"/>
          </p:cNvSpPr>
          <p:nvPr>
            <p:ph idx="1"/>
          </p:nvPr>
        </p:nvSpPr>
        <p:spPr>
          <a:xfrm>
            <a:off x="762000" y="1131358"/>
            <a:ext cx="10702506" cy="5252189"/>
          </a:xfrm>
        </p:spPr>
        <p:txBody>
          <a:bodyPr/>
          <a:lstStyle/>
          <a:p>
            <a:pPr>
              <a:lnSpc>
                <a:spcPct val="150000"/>
              </a:lnSpc>
            </a:pPr>
            <a:r>
              <a:rPr lang="en-US" b="1"/>
              <a:t>Distributed arbitration schemes:</a:t>
            </a:r>
            <a:r>
              <a:rPr lang="en-US"/>
              <a:t> means there is no central arbitrator and no additional circuitry </a:t>
            </a:r>
          </a:p>
          <a:p>
            <a:pPr>
              <a:lnSpc>
                <a:spcPct val="150000"/>
              </a:lnSpc>
            </a:pPr>
            <a:r>
              <a:rPr lang="en-US"/>
              <a:t>In the above scheme, masters arbitrate themselves by trading priority information to determine if a higher priority master is making a request for the bus</a:t>
            </a:r>
          </a:p>
          <a:p>
            <a:pPr>
              <a:lnSpc>
                <a:spcPct val="150000"/>
              </a:lnSpc>
            </a:pPr>
            <a:r>
              <a:rPr lang="en-US"/>
              <a:t>Assign the bus even by removing all arbitration lines and waiting to see if there is a collision on the bus</a:t>
            </a:r>
          </a:p>
        </p:txBody>
      </p:sp>
    </p:spTree>
    <p:extLst>
      <p:ext uri="{BB962C8B-B14F-4D97-AF65-F5344CB8AC3E}">
        <p14:creationId xmlns:p14="http://schemas.microsoft.com/office/powerpoint/2010/main" val="1473302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a:p>
        </p:txBody>
      </p:sp>
      <p:pic>
        <p:nvPicPr>
          <p:cNvPr id="4" name="Picture 3"/>
          <p:cNvPicPr>
            <a:picLocks noChangeAspect="1"/>
          </p:cNvPicPr>
          <p:nvPr/>
        </p:nvPicPr>
        <p:blipFill>
          <a:blip r:embed="rId2"/>
          <a:stretch>
            <a:fillRect/>
          </a:stretch>
        </p:blipFill>
        <p:spPr>
          <a:xfrm>
            <a:off x="437360" y="1471339"/>
            <a:ext cx="10768353" cy="3915321"/>
          </a:xfrm>
          <a:prstGeom prst="rect">
            <a:avLst/>
          </a:prstGeom>
        </p:spPr>
      </p:pic>
    </p:spTree>
    <p:extLst>
      <p:ext uri="{BB962C8B-B14F-4D97-AF65-F5344CB8AC3E}">
        <p14:creationId xmlns:p14="http://schemas.microsoft.com/office/powerpoint/2010/main" val="400959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pPr marL="0" indent="0">
              <a:buNone/>
            </a:pPr>
            <a:r>
              <a:rPr lang="en-US"/>
              <a:t>Bus arbitrators can grant a bus in two ways:</a:t>
            </a:r>
          </a:p>
          <a:p>
            <a:r>
              <a:rPr lang="en-US" b="1"/>
              <a:t>Atomically:</a:t>
            </a:r>
            <a:r>
              <a:rPr lang="en-US" b="1" i="1"/>
              <a:t> </a:t>
            </a:r>
            <a:r>
              <a:rPr lang="en-US"/>
              <a:t>until that master is finished with its transmission</a:t>
            </a:r>
          </a:p>
          <a:p>
            <a:r>
              <a:rPr lang="en-US" b="1"/>
              <a:t>Split:</a:t>
            </a:r>
            <a:r>
              <a:rPr lang="en-US"/>
              <a:t> Arbitrator can preempt devices in the middle of transactions, switching between masters to allow other masters to have bus access</a:t>
            </a:r>
          </a:p>
          <a:p>
            <a:r>
              <a:rPr lang="en-US"/>
              <a:t>Two types of transactions: </a:t>
            </a:r>
          </a:p>
          <a:p>
            <a:pPr lvl="2"/>
            <a:r>
              <a:rPr lang="en-US" sz="2400"/>
              <a:t>READ (receive) </a:t>
            </a:r>
          </a:p>
          <a:p>
            <a:pPr lvl="2"/>
            <a:r>
              <a:rPr lang="en-US" sz="2400"/>
              <a:t>WRITE (transmit)</a:t>
            </a:r>
          </a:p>
        </p:txBody>
      </p:sp>
    </p:spTree>
    <p:extLst>
      <p:ext uri="{BB962C8B-B14F-4D97-AF65-F5344CB8AC3E}">
        <p14:creationId xmlns:p14="http://schemas.microsoft.com/office/powerpoint/2010/main" val="356220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 timing schemes types and Synchronous</a:t>
            </a:r>
          </a:p>
        </p:txBody>
      </p:sp>
      <p:sp>
        <p:nvSpPr>
          <p:cNvPr id="3" name="Content Placeholder 2"/>
          <p:cNvSpPr>
            <a:spLocks noGrp="1"/>
          </p:cNvSpPr>
          <p:nvPr>
            <p:ph idx="1"/>
          </p:nvPr>
        </p:nvSpPr>
        <p:spPr>
          <a:xfrm>
            <a:off x="762000" y="905774"/>
            <a:ext cx="10883660" cy="5667554"/>
          </a:xfrm>
        </p:spPr>
        <p:txBody>
          <a:bodyPr>
            <a:normAutofit/>
          </a:bodyPr>
          <a:lstStyle/>
          <a:p>
            <a:pPr marL="0" indent="0">
              <a:lnSpc>
                <a:spcPct val="150000"/>
              </a:lnSpc>
              <a:buNone/>
            </a:pPr>
            <a:r>
              <a:rPr lang="en-US"/>
              <a:t>Buses timing schemes are of two types: </a:t>
            </a:r>
          </a:p>
          <a:p>
            <a:pPr lvl="2">
              <a:lnSpc>
                <a:spcPct val="150000"/>
              </a:lnSpc>
            </a:pPr>
            <a:r>
              <a:rPr lang="en-US" b="1"/>
              <a:t>Synchronous</a:t>
            </a:r>
            <a:r>
              <a:rPr lang="en-US"/>
              <a:t> bus timing schemes</a:t>
            </a:r>
          </a:p>
          <a:p>
            <a:pPr lvl="2">
              <a:lnSpc>
                <a:spcPct val="150000"/>
              </a:lnSpc>
            </a:pPr>
            <a:r>
              <a:rPr lang="en-US" b="1"/>
              <a:t>Asynchronous </a:t>
            </a:r>
            <a:r>
              <a:rPr lang="en-US"/>
              <a:t>bus timing schemes</a:t>
            </a:r>
          </a:p>
          <a:p>
            <a:pPr>
              <a:lnSpc>
                <a:spcPct val="150000"/>
              </a:lnSpc>
            </a:pPr>
            <a:r>
              <a:rPr lang="en-US"/>
              <a:t>Synchronous bus includes a </a:t>
            </a:r>
            <a:r>
              <a:rPr lang="en-US" b="1"/>
              <a:t>clock signal</a:t>
            </a:r>
            <a:r>
              <a:rPr lang="en-US" b="1" i="1"/>
              <a:t> </a:t>
            </a:r>
            <a:r>
              <a:rPr lang="en-US"/>
              <a:t>among the other signals it transmits, such as data, address and other control information</a:t>
            </a:r>
          </a:p>
          <a:p>
            <a:pPr>
              <a:lnSpc>
                <a:spcPct val="150000"/>
              </a:lnSpc>
            </a:pPr>
            <a:r>
              <a:rPr lang="en-US"/>
              <a:t>Components using a synchronous bus all are run at the same clock rate as the bus and data is transmitted either on the rising edge or falling edge of a clock cycle</a:t>
            </a:r>
          </a:p>
        </p:txBody>
      </p:sp>
    </p:spTree>
    <p:extLst>
      <p:ext uri="{BB962C8B-B14F-4D97-AF65-F5344CB8AC3E}">
        <p14:creationId xmlns:p14="http://schemas.microsoft.com/office/powerpoint/2010/main" val="331291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50" y="94979"/>
            <a:ext cx="10515600" cy="750409"/>
          </a:xfrm>
        </p:spPr>
        <p:txBody>
          <a:bodyPr/>
          <a:lstStyle/>
          <a:p>
            <a:r>
              <a:rPr lang="en-US"/>
              <a:t>Buses</a:t>
            </a:r>
          </a:p>
        </p:txBody>
      </p:sp>
      <p:sp>
        <p:nvSpPr>
          <p:cNvPr id="3" name="Content Placeholder 2"/>
          <p:cNvSpPr>
            <a:spLocks noGrp="1"/>
          </p:cNvSpPr>
          <p:nvPr>
            <p:ph idx="1"/>
          </p:nvPr>
        </p:nvSpPr>
        <p:spPr>
          <a:xfrm>
            <a:off x="838200" y="845388"/>
            <a:ext cx="11057626" cy="6012611"/>
          </a:xfrm>
        </p:spPr>
        <p:txBody>
          <a:bodyPr>
            <a:normAutofit/>
          </a:bodyPr>
          <a:lstStyle/>
          <a:p>
            <a:pPr>
              <a:lnSpc>
                <a:spcPct val="160000"/>
              </a:lnSpc>
            </a:pPr>
            <a:r>
              <a:rPr lang="en-US"/>
              <a:t>Major components of the embedded board such as the master processor, I/O components, and memory are interconnected via </a:t>
            </a:r>
            <a:r>
              <a:rPr lang="en-US" b="1"/>
              <a:t>buses</a:t>
            </a:r>
          </a:p>
          <a:p>
            <a:pPr>
              <a:lnSpc>
                <a:spcPct val="160000"/>
              </a:lnSpc>
            </a:pPr>
            <a:r>
              <a:rPr lang="en-US" b="1"/>
              <a:t>Bus: </a:t>
            </a:r>
            <a:r>
              <a:rPr lang="en-US"/>
              <a:t>Collection of wires carrying various data signals, addresses, and control signals between all the major components</a:t>
            </a:r>
          </a:p>
          <a:p>
            <a:pPr>
              <a:lnSpc>
                <a:spcPct val="160000"/>
              </a:lnSpc>
            </a:pPr>
            <a:r>
              <a:rPr lang="en-US" b="1"/>
              <a:t>Control signals </a:t>
            </a:r>
            <a:r>
              <a:rPr lang="en-US"/>
              <a:t>include</a:t>
            </a:r>
            <a:r>
              <a:rPr lang="en-US" b="1"/>
              <a:t> </a:t>
            </a:r>
            <a:r>
              <a:rPr lang="en-US"/>
              <a:t>clock signals, requests, acknowledgements, data type, etc.</a:t>
            </a:r>
          </a:p>
          <a:p>
            <a:pPr>
              <a:lnSpc>
                <a:spcPct val="160000"/>
              </a:lnSpc>
            </a:pPr>
            <a:r>
              <a:rPr lang="en-US"/>
              <a:t>At least one bus interconnects the other major components in the system</a:t>
            </a:r>
          </a:p>
          <a:p>
            <a:pPr>
              <a:lnSpc>
                <a:spcPct val="160000"/>
              </a:lnSpc>
            </a:pPr>
            <a:r>
              <a:rPr lang="en-US"/>
              <a:t>Embedded boards with several buses connecting components that need to inter-communicate</a:t>
            </a:r>
          </a:p>
          <a:p>
            <a:pPr>
              <a:lnSpc>
                <a:spcPct val="160000"/>
              </a:lnSpc>
            </a:pPr>
            <a:endParaRPr lang="en-US" b="1"/>
          </a:p>
        </p:txBody>
      </p:sp>
    </p:spTree>
    <p:extLst>
      <p:ext uri="{BB962C8B-B14F-4D97-AF65-F5344CB8AC3E}">
        <p14:creationId xmlns:p14="http://schemas.microsoft.com/office/powerpoint/2010/main" val="261377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Asynchronous timing schemes</a:t>
            </a:r>
          </a:p>
        </p:txBody>
      </p:sp>
      <p:sp>
        <p:nvSpPr>
          <p:cNvPr id="3" name="Content Placeholder 2"/>
          <p:cNvSpPr>
            <a:spLocks noGrp="1"/>
          </p:cNvSpPr>
          <p:nvPr>
            <p:ph idx="1"/>
          </p:nvPr>
        </p:nvSpPr>
        <p:spPr>
          <a:xfrm>
            <a:off x="761999" y="1131358"/>
            <a:ext cx="10857781" cy="5338453"/>
          </a:xfrm>
        </p:spPr>
        <p:txBody>
          <a:bodyPr>
            <a:normAutofit/>
          </a:bodyPr>
          <a:lstStyle/>
          <a:p>
            <a:r>
              <a:rPr lang="en-US"/>
              <a:t>An asynchronous bus transmits no clock signal, but transmits other “handshaking” signals instead, such as request and acknowledgment signals</a:t>
            </a:r>
          </a:p>
          <a:p>
            <a:r>
              <a:rPr lang="en-US"/>
              <a:t>While the asynchronous scheme is more complex for devices having to coordinate request commands, reply commands, and so on, an asynchronous bus has no problem with the length of the bus or a larger number of components communicating over the bus, because a clock is not the basis for synchronizing communication</a:t>
            </a:r>
          </a:p>
          <a:p>
            <a:r>
              <a:rPr lang="en-US"/>
              <a:t>An asynchronous bus does need some other “synchronizer” to manage the exchange of information, and to interlock the communication</a:t>
            </a:r>
          </a:p>
        </p:txBody>
      </p:sp>
    </p:spTree>
    <p:extLst>
      <p:ext uri="{BB962C8B-B14F-4D97-AF65-F5344CB8AC3E}">
        <p14:creationId xmlns:p14="http://schemas.microsoft.com/office/powerpoint/2010/main" val="309701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Transferring mode schemes types</a:t>
            </a:r>
          </a:p>
        </p:txBody>
      </p:sp>
      <p:sp>
        <p:nvSpPr>
          <p:cNvPr id="3" name="Content Placeholder 2"/>
          <p:cNvSpPr>
            <a:spLocks noGrp="1"/>
          </p:cNvSpPr>
          <p:nvPr>
            <p:ph idx="1"/>
          </p:nvPr>
        </p:nvSpPr>
        <p:spPr>
          <a:xfrm>
            <a:off x="762000" y="905774"/>
            <a:ext cx="10515600" cy="5771071"/>
          </a:xfrm>
        </p:spPr>
        <p:txBody>
          <a:bodyPr>
            <a:noAutofit/>
          </a:bodyPr>
          <a:lstStyle/>
          <a:p>
            <a:pPr>
              <a:lnSpc>
                <a:spcPct val="100000"/>
              </a:lnSpc>
            </a:pPr>
            <a:r>
              <a:rPr lang="en-US"/>
              <a:t>The most common schemes</a:t>
            </a:r>
          </a:p>
          <a:p>
            <a:pPr lvl="2">
              <a:lnSpc>
                <a:spcPct val="100000"/>
              </a:lnSpc>
            </a:pPr>
            <a:r>
              <a:rPr lang="en-US"/>
              <a:t>Single</a:t>
            </a:r>
          </a:p>
          <a:p>
            <a:pPr lvl="2">
              <a:lnSpc>
                <a:spcPct val="100000"/>
              </a:lnSpc>
            </a:pPr>
            <a:r>
              <a:rPr lang="en-US"/>
              <a:t>Blocked </a:t>
            </a:r>
          </a:p>
          <a:p>
            <a:pPr>
              <a:lnSpc>
                <a:spcPct val="100000"/>
              </a:lnSpc>
            </a:pPr>
            <a:r>
              <a:rPr lang="en-US" b="1"/>
              <a:t>Single:</a:t>
            </a:r>
            <a:r>
              <a:rPr lang="en-US"/>
              <a:t> an address transmission precedes every word transmission of data, and blocked, where the address is transmitted only once for multiple words of data</a:t>
            </a:r>
          </a:p>
          <a:p>
            <a:pPr>
              <a:lnSpc>
                <a:spcPct val="100000"/>
              </a:lnSpc>
            </a:pPr>
            <a:r>
              <a:rPr lang="en-US" b="1"/>
              <a:t>Blocked:</a:t>
            </a:r>
            <a:r>
              <a:rPr lang="en-US"/>
              <a:t> increase the bandwidth of a bus and is sometimes referred to as burst transfer scheme</a:t>
            </a:r>
          </a:p>
          <a:p>
            <a:pPr>
              <a:lnSpc>
                <a:spcPct val="100000"/>
              </a:lnSpc>
            </a:pPr>
            <a:r>
              <a:rPr lang="en-US"/>
              <a:t>It is commonly used in certain types of memory transactions, such as cache transactions</a:t>
            </a:r>
          </a:p>
        </p:txBody>
      </p:sp>
    </p:spTree>
    <p:extLst>
      <p:ext uri="{BB962C8B-B14F-4D97-AF65-F5344CB8AC3E}">
        <p14:creationId xmlns:p14="http://schemas.microsoft.com/office/powerpoint/2010/main" val="3945433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normAutofit/>
          </a:bodyPr>
          <a:lstStyle/>
          <a:p>
            <a:pPr>
              <a:lnSpc>
                <a:spcPct val="170000"/>
              </a:lnSpc>
            </a:pPr>
            <a:r>
              <a:rPr lang="en-US" b="1"/>
              <a:t>Drawback of a blocked scheme:</a:t>
            </a:r>
            <a:r>
              <a:rPr lang="en-US"/>
              <a:t> negatively impact bus performance in that other devices may have to wait longer to access the bus</a:t>
            </a:r>
          </a:p>
          <a:p>
            <a:pPr>
              <a:lnSpc>
                <a:spcPct val="170000"/>
              </a:lnSpc>
            </a:pPr>
            <a:r>
              <a:rPr lang="en-US" b="1"/>
              <a:t>Strengths of single transmission :</a:t>
            </a:r>
            <a:r>
              <a:rPr lang="en-US"/>
              <a:t> not requiring slave devices to have buffers to store addresses and the multiple words of data associated with the address, as well as not having to handle any problems that could arise with multiple words of data either arriving out of order or not directly associated with an address</a:t>
            </a:r>
          </a:p>
          <a:p>
            <a:pPr marL="0" indent="0">
              <a:buNone/>
            </a:pPr>
            <a:endParaRPr lang="en-US"/>
          </a:p>
        </p:txBody>
      </p:sp>
    </p:spTree>
    <p:extLst>
      <p:ext uri="{BB962C8B-B14F-4D97-AF65-F5344CB8AC3E}">
        <p14:creationId xmlns:p14="http://schemas.microsoft.com/office/powerpoint/2010/main" val="326215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BB7A-8832-1D48-BA36-3FD9D06F6F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BCDB5D-B919-F80B-59FE-3F50B779E5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952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48" y="0"/>
            <a:ext cx="10515600" cy="913341"/>
          </a:xfrm>
        </p:spPr>
        <p:txBody>
          <a:bodyPr/>
          <a:lstStyle/>
          <a:p>
            <a:r>
              <a:rPr lang="en-US"/>
              <a:t>Non-Expandable Bus: I2C Bus Example</a:t>
            </a:r>
          </a:p>
        </p:txBody>
      </p:sp>
      <p:sp>
        <p:nvSpPr>
          <p:cNvPr id="3" name="Content Placeholder 2"/>
          <p:cNvSpPr>
            <a:spLocks noGrp="1"/>
          </p:cNvSpPr>
          <p:nvPr>
            <p:ph idx="1"/>
          </p:nvPr>
        </p:nvSpPr>
        <p:spPr>
          <a:xfrm>
            <a:off x="762000" y="905774"/>
            <a:ext cx="10515600" cy="5460520"/>
          </a:xfrm>
        </p:spPr>
        <p:txBody>
          <a:bodyPr>
            <a:normAutofit/>
          </a:bodyPr>
          <a:lstStyle/>
          <a:p>
            <a:r>
              <a:rPr lang="en-US"/>
              <a:t>The I2C (Inter IC) bus interconnects processors that have incorporated an I2C on-chip interface, allowing direct communication between these processors over the bus</a:t>
            </a:r>
          </a:p>
          <a:p>
            <a:r>
              <a:rPr lang="en-US"/>
              <a:t>A master/slave relationship between these processors exists at all times, with the master acting as a master transmitter or master receiver.</a:t>
            </a:r>
          </a:p>
          <a:p>
            <a:r>
              <a:rPr lang="en-US"/>
              <a:t>The I2C bus is a two-wire bus with one serial data line (SDA) and one serial clock line (SCL)</a:t>
            </a:r>
          </a:p>
          <a:p>
            <a:r>
              <a:rPr lang="en-US"/>
              <a:t>The processors connected via I2C are each addressable by a unique address that is part of the data stream transmitted between devices</a:t>
            </a:r>
          </a:p>
          <a:p>
            <a:r>
              <a:rPr lang="en-US"/>
              <a:t>The I2C master initiates data transfer and generates the clock signals to permit the transfer</a:t>
            </a:r>
          </a:p>
          <a:p>
            <a:r>
              <a:rPr lang="en-US"/>
              <a:t>Basically, the SCL just cycles between HIGH and LOW</a:t>
            </a:r>
          </a:p>
        </p:txBody>
      </p:sp>
    </p:spTree>
    <p:extLst>
      <p:ext uri="{BB962C8B-B14F-4D97-AF65-F5344CB8AC3E}">
        <p14:creationId xmlns:p14="http://schemas.microsoft.com/office/powerpoint/2010/main" val="187125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35" y="0"/>
            <a:ext cx="10515600" cy="713756"/>
          </a:xfrm>
        </p:spPr>
        <p:txBody>
          <a:bodyPr/>
          <a:lstStyle/>
          <a:p>
            <a:r>
              <a:rPr lang="en-US"/>
              <a:t>Cont’d</a:t>
            </a:r>
          </a:p>
        </p:txBody>
      </p:sp>
      <p:sp>
        <p:nvSpPr>
          <p:cNvPr id="3" name="Content Placeholder 2"/>
          <p:cNvSpPr>
            <a:spLocks noGrp="1"/>
          </p:cNvSpPr>
          <p:nvPr>
            <p:ph idx="1"/>
          </p:nvPr>
        </p:nvSpPr>
        <p:spPr>
          <a:xfrm>
            <a:off x="762000" y="713756"/>
            <a:ext cx="10515600" cy="5850946"/>
          </a:xfrm>
        </p:spPr>
        <p:txBody>
          <a:bodyPr>
            <a:normAutofit/>
          </a:bodyPr>
          <a:lstStyle/>
          <a:p>
            <a:r>
              <a:rPr lang="en-US"/>
              <a:t>The master then uses the SDA line (as SCL is cycling) to transmit data to a slave</a:t>
            </a:r>
          </a:p>
          <a:p>
            <a:r>
              <a:rPr lang="en-US"/>
              <a:t>A session is started with a “START” is initiated when the master pulls the SDA port (pin) LOW while the SCL signal is HIGH, whereas a “STOP” condition is initiated when the master pulls the SDA port HIGH when SCL is HIGH</a:t>
            </a:r>
          </a:p>
          <a:p>
            <a:r>
              <a:rPr lang="en-US"/>
              <a:t>With regard to the transmission of data, the I2C bus is a serial, 8-bit bus</a:t>
            </a:r>
          </a:p>
          <a:p>
            <a:r>
              <a:rPr lang="en-US"/>
              <a:t>This means that, while there is no limit on the number of bytes that can be transmitted in a session, only one byte (8 bits) of data will be moved at any one time, 1 bit at a time (serially)</a:t>
            </a:r>
          </a:p>
        </p:txBody>
      </p:sp>
      <p:sp>
        <p:nvSpPr>
          <p:cNvPr id="4" name="TextBox 3">
            <a:extLst>
              <a:ext uri="{FF2B5EF4-FFF2-40B4-BE49-F238E27FC236}">
                <a16:creationId xmlns:a16="http://schemas.microsoft.com/office/drawing/2014/main" id="{96B5848C-2AE4-280D-F0ED-8C6659F1B2F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85525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r>
              <a:rPr lang="en-US"/>
              <a:t>This translates into using the SDA and SCL signals is that a data bit is “read” whenever the SCL signal moves from HIGH to LOW, edge to edge</a:t>
            </a:r>
          </a:p>
          <a:p>
            <a:r>
              <a:rPr lang="en-US"/>
              <a:t>If the SDA signal is HIGH at the point of an edge, then the data bit is read as a “1”</a:t>
            </a:r>
          </a:p>
          <a:p>
            <a:r>
              <a:rPr lang="en-US"/>
              <a:t>If the SDA signal is LOW, the data bit read is a “0”</a:t>
            </a:r>
          </a:p>
          <a:p>
            <a:endParaRPr lang="en-US"/>
          </a:p>
        </p:txBody>
      </p:sp>
      <p:pic>
        <p:nvPicPr>
          <p:cNvPr id="5" name="Picture 4"/>
          <p:cNvPicPr>
            <a:picLocks noChangeAspect="1"/>
          </p:cNvPicPr>
          <p:nvPr/>
        </p:nvPicPr>
        <p:blipFill rotWithShape="1">
          <a:blip r:embed="rId2"/>
          <a:srcRect b="67754"/>
          <a:stretch/>
        </p:blipFill>
        <p:spPr>
          <a:xfrm>
            <a:off x="1482975" y="4237282"/>
            <a:ext cx="9726382" cy="1637307"/>
          </a:xfrm>
          <a:prstGeom prst="rect">
            <a:avLst/>
          </a:prstGeom>
        </p:spPr>
      </p:pic>
    </p:spTree>
    <p:extLst>
      <p:ext uri="{BB962C8B-B14F-4D97-AF65-F5344CB8AC3E}">
        <p14:creationId xmlns:p14="http://schemas.microsoft.com/office/powerpoint/2010/main" val="172392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1651978" y="1843641"/>
            <a:ext cx="8735644" cy="3439005"/>
          </a:xfrm>
          <a:prstGeom prst="rect">
            <a:avLst/>
          </a:prstGeom>
        </p:spPr>
      </p:pic>
    </p:spTree>
    <p:extLst>
      <p:ext uri="{BB962C8B-B14F-4D97-AF65-F5344CB8AC3E}">
        <p14:creationId xmlns:p14="http://schemas.microsoft.com/office/powerpoint/2010/main" val="230471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1568567" y="1570715"/>
            <a:ext cx="9040487" cy="3829584"/>
          </a:xfrm>
          <a:prstGeom prst="rect">
            <a:avLst/>
          </a:prstGeom>
        </p:spPr>
      </p:pic>
    </p:spTree>
    <p:extLst>
      <p:ext uri="{BB962C8B-B14F-4D97-AF65-F5344CB8AC3E}">
        <p14:creationId xmlns:p14="http://schemas.microsoft.com/office/powerpoint/2010/main" val="3602353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1275688" y="1681694"/>
            <a:ext cx="9488224" cy="3762900"/>
          </a:xfrm>
          <a:prstGeom prst="rect">
            <a:avLst/>
          </a:prstGeom>
        </p:spPr>
      </p:pic>
    </p:spTree>
    <p:extLst>
      <p:ext uri="{BB962C8B-B14F-4D97-AF65-F5344CB8AC3E}">
        <p14:creationId xmlns:p14="http://schemas.microsoft.com/office/powerpoint/2010/main" val="73154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Bridges</a:t>
            </a:r>
          </a:p>
        </p:txBody>
      </p:sp>
      <p:sp>
        <p:nvSpPr>
          <p:cNvPr id="3" name="Content Placeholder 2"/>
          <p:cNvSpPr>
            <a:spLocks noGrp="1"/>
          </p:cNvSpPr>
          <p:nvPr>
            <p:ph idx="1"/>
          </p:nvPr>
        </p:nvSpPr>
        <p:spPr/>
        <p:txBody>
          <a:bodyPr/>
          <a:lstStyle/>
          <a:p>
            <a:r>
              <a:rPr lang="en-US" b="1" i="1"/>
              <a:t>Bridges </a:t>
            </a:r>
            <a:r>
              <a:rPr lang="en-US"/>
              <a:t>on the board connect the various buses and carry information from one bus to another</a:t>
            </a:r>
            <a:endParaRPr lang="en-US" b="1"/>
          </a:p>
          <a:p>
            <a:r>
              <a:rPr lang="en-US"/>
              <a:t>A bridge can automatically provide a transparent mapping of address information when data is transferred from one bus to another</a:t>
            </a:r>
          </a:p>
          <a:p>
            <a:r>
              <a:rPr lang="en-US"/>
              <a:t>For example, if the byte ordering differs, the bridge can handle the byte swapping</a:t>
            </a:r>
          </a:p>
          <a:p>
            <a:pPr marL="0" indent="0">
              <a:buNone/>
            </a:pPr>
            <a:r>
              <a:rPr lang="en-US"/>
              <a:t> </a:t>
            </a:r>
          </a:p>
        </p:txBody>
      </p:sp>
      <p:pic>
        <p:nvPicPr>
          <p:cNvPr id="4" name="Picture 3"/>
          <p:cNvPicPr>
            <a:picLocks noChangeAspect="1"/>
          </p:cNvPicPr>
          <p:nvPr/>
        </p:nvPicPr>
        <p:blipFill>
          <a:blip r:embed="rId2"/>
          <a:stretch>
            <a:fillRect/>
          </a:stretch>
        </p:blipFill>
        <p:spPr>
          <a:xfrm>
            <a:off x="3183126" y="3668175"/>
            <a:ext cx="4877481" cy="2972215"/>
          </a:xfrm>
          <a:prstGeom prst="rect">
            <a:avLst/>
          </a:prstGeom>
        </p:spPr>
      </p:pic>
    </p:spTree>
    <p:extLst>
      <p:ext uri="{BB962C8B-B14F-4D97-AF65-F5344CB8AC3E}">
        <p14:creationId xmlns:p14="http://schemas.microsoft.com/office/powerpoint/2010/main" val="4076835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7" y="119592"/>
            <a:ext cx="11618024" cy="913341"/>
          </a:xfrm>
        </p:spPr>
        <p:txBody>
          <a:bodyPr>
            <a:normAutofit fontScale="90000"/>
          </a:bodyPr>
          <a:lstStyle/>
          <a:p>
            <a:r>
              <a:rPr lang="en-US"/>
              <a:t>PCI (Peripheral Component Interconnect) Bus Example: Expandable</a:t>
            </a:r>
          </a:p>
        </p:txBody>
      </p:sp>
      <p:sp>
        <p:nvSpPr>
          <p:cNvPr id="3" name="Content Placeholder 2"/>
          <p:cNvSpPr>
            <a:spLocks noGrp="1"/>
          </p:cNvSpPr>
          <p:nvPr>
            <p:ph idx="1"/>
          </p:nvPr>
        </p:nvSpPr>
        <p:spPr>
          <a:xfrm>
            <a:off x="753374" y="1321139"/>
            <a:ext cx="10515600" cy="5398838"/>
          </a:xfrm>
        </p:spPr>
        <p:txBody>
          <a:bodyPr>
            <a:normAutofit/>
          </a:bodyPr>
          <a:lstStyle/>
          <a:p>
            <a:r>
              <a:rPr lang="en-US"/>
              <a:t>PCI is a synchronous bus, meaning that it synchronizes communication using a clock</a:t>
            </a:r>
          </a:p>
          <a:p>
            <a:r>
              <a:rPr lang="en-US"/>
              <a:t>The latest standard defines a PCI bus design with at least a 33 MHz clock (up to 66 MHz) and a bus width of at least 32 bits (up to 64 bits), giving a possible minimum throughput of approximately 132 Mbytes/sec ((33 MHz * 32 bits) / 8)—and up to 528 Mbytes/sec maximum with 64-bit transfers given a 66-MHz clock</a:t>
            </a:r>
          </a:p>
          <a:p>
            <a:r>
              <a:rPr lang="en-US"/>
              <a:t>PCI runs at either of these clock speeds, regardless of the clock speeds at which the components attached to it are running</a:t>
            </a:r>
          </a:p>
        </p:txBody>
      </p:sp>
    </p:spTree>
    <p:extLst>
      <p:ext uri="{BB962C8B-B14F-4D97-AF65-F5344CB8AC3E}">
        <p14:creationId xmlns:p14="http://schemas.microsoft.com/office/powerpoint/2010/main" val="191548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normAutofit/>
          </a:bodyPr>
          <a:lstStyle/>
          <a:p>
            <a:r>
              <a:rPr lang="en-US" b="1"/>
              <a:t>PCI bus has two connection interfaces:</a:t>
            </a:r>
            <a:r>
              <a:rPr lang="en-US"/>
              <a:t> </a:t>
            </a:r>
          </a:p>
          <a:p>
            <a:pPr lvl="1"/>
            <a:r>
              <a:rPr lang="en-US"/>
              <a:t>an internal PCI interface that connects it to the main board (to bridges, processors, etc.) via EIDE channels, </a:t>
            </a:r>
          </a:p>
          <a:p>
            <a:pPr lvl="1"/>
            <a:r>
              <a:rPr lang="en-US"/>
              <a:t>the expansion PCI interface, which consists of the slots into which PCI adaptor cards (audio, video, etc.) plug</a:t>
            </a:r>
          </a:p>
          <a:p>
            <a:r>
              <a:rPr lang="en-US"/>
              <a:t>The expansion interface is what makes PCI an expandable bus</a:t>
            </a:r>
          </a:p>
          <a:p>
            <a:r>
              <a:rPr lang="en-US"/>
              <a:t>It allows for hardware to be plugged into the bus, and for the entire system to automatically adjust and operate correctly</a:t>
            </a:r>
          </a:p>
        </p:txBody>
      </p:sp>
    </p:spTree>
    <p:extLst>
      <p:ext uri="{BB962C8B-B14F-4D97-AF65-F5344CB8AC3E}">
        <p14:creationId xmlns:p14="http://schemas.microsoft.com/office/powerpoint/2010/main" val="1113284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1451925" y="1600720"/>
            <a:ext cx="9135750" cy="3924848"/>
          </a:xfrm>
          <a:prstGeom prst="rect">
            <a:avLst/>
          </a:prstGeom>
        </p:spPr>
      </p:pic>
    </p:spTree>
    <p:extLst>
      <p:ext uri="{BB962C8B-B14F-4D97-AF65-F5344CB8AC3E}">
        <p14:creationId xmlns:p14="http://schemas.microsoft.com/office/powerpoint/2010/main" val="3840328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a:xfrm>
            <a:off x="762000" y="897148"/>
            <a:ext cx="10515600" cy="5771072"/>
          </a:xfrm>
        </p:spPr>
        <p:txBody>
          <a:bodyPr>
            <a:normAutofit/>
          </a:bodyPr>
          <a:lstStyle/>
          <a:p>
            <a:r>
              <a:rPr lang="en-US"/>
              <a:t>Under the 32-bit implementation, the PCI bus is made up of 49 lines carrying multiplexed data and address signals (32 pins), as well as other control signals implemented via the remaining 17 pins</a:t>
            </a:r>
          </a:p>
          <a:p>
            <a:r>
              <a:rPr lang="en-US"/>
              <a:t>Because the PCI bus allows for multiple bus masters (</a:t>
            </a:r>
            <a:r>
              <a:rPr lang="en-US" i="1"/>
              <a:t>initiators </a:t>
            </a:r>
            <a:r>
              <a:rPr lang="en-US"/>
              <a:t>of a bus transaction), it implements a </a:t>
            </a:r>
            <a:r>
              <a:rPr lang="en-US" b="1" i="1"/>
              <a:t>dynamic centralized, parallel </a:t>
            </a:r>
            <a:r>
              <a:rPr lang="en-US"/>
              <a:t>arbitration scheme</a:t>
            </a:r>
          </a:p>
          <a:p>
            <a:r>
              <a:rPr lang="en-US"/>
              <a:t>PCI’s arbitration scheme basically uses the REQ# and GNT# signals to facilitate communication between initiators and bus arbitrators</a:t>
            </a:r>
          </a:p>
          <a:p>
            <a:r>
              <a:rPr lang="en-US"/>
              <a:t>Every master has its own REQ# and GNT# pin, allowing the arbitrator to implement a fair arbitration scheme, as well as determining the next target to be granted the bus while the current initiator is transmitting data</a:t>
            </a:r>
          </a:p>
        </p:txBody>
      </p:sp>
    </p:spTree>
    <p:extLst>
      <p:ext uri="{BB962C8B-B14F-4D97-AF65-F5344CB8AC3E}">
        <p14:creationId xmlns:p14="http://schemas.microsoft.com/office/powerpoint/2010/main" val="206705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3323849" y="1519746"/>
            <a:ext cx="5391902" cy="4086795"/>
          </a:xfrm>
          <a:prstGeom prst="rect">
            <a:avLst/>
          </a:prstGeom>
        </p:spPr>
      </p:pic>
    </p:spTree>
    <p:extLst>
      <p:ext uri="{BB962C8B-B14F-4D97-AF65-F5344CB8AC3E}">
        <p14:creationId xmlns:p14="http://schemas.microsoft.com/office/powerpoint/2010/main" val="3252122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01" y="0"/>
            <a:ext cx="10515600" cy="913341"/>
          </a:xfrm>
        </p:spPr>
        <p:txBody>
          <a:bodyPr/>
          <a:lstStyle/>
          <a:p>
            <a:r>
              <a:rPr lang="en-US"/>
              <a:t>PCI Transaction steps</a:t>
            </a:r>
          </a:p>
        </p:txBody>
      </p:sp>
      <p:sp>
        <p:nvSpPr>
          <p:cNvPr id="3" name="Content Placeholder 2"/>
          <p:cNvSpPr>
            <a:spLocks noGrp="1"/>
          </p:cNvSpPr>
          <p:nvPr>
            <p:ph idx="1"/>
          </p:nvPr>
        </p:nvSpPr>
        <p:spPr>
          <a:xfrm>
            <a:off x="762000" y="914400"/>
            <a:ext cx="10515600" cy="5633049"/>
          </a:xfrm>
        </p:spPr>
        <p:txBody>
          <a:bodyPr>
            <a:normAutofit fontScale="92500"/>
          </a:bodyPr>
          <a:lstStyle/>
          <a:p>
            <a:pPr marL="0" indent="0">
              <a:buNone/>
            </a:pPr>
            <a:r>
              <a:rPr lang="en-US"/>
              <a:t>1. An initiator makes a bus request by asserting a REQ# signal to the central arbitrator</a:t>
            </a:r>
          </a:p>
          <a:p>
            <a:pPr marL="0" indent="0">
              <a:buNone/>
            </a:pPr>
            <a:r>
              <a:rPr lang="en-US"/>
              <a:t>2. The central arbitrator does a bus grant to the initiator by asserting GNT# signal</a:t>
            </a:r>
          </a:p>
          <a:p>
            <a:pPr marL="0" indent="0">
              <a:buNone/>
            </a:pPr>
            <a:r>
              <a:rPr lang="en-US"/>
              <a:t>3. The address phase which begins when the initiator activates the FRAME# signal, and</a:t>
            </a:r>
          </a:p>
          <a:p>
            <a:pPr marL="0" indent="0">
              <a:buNone/>
            </a:pPr>
            <a:r>
              <a:rPr lang="en-US"/>
              <a:t>then sets the C/BE[3:0]# signals to define the type of data transfer (memory or I/O read or write). The initiator then transmits the address via the AD[31:0] signals at the</a:t>
            </a:r>
          </a:p>
          <a:p>
            <a:pPr marL="0" indent="0">
              <a:buNone/>
            </a:pPr>
            <a:r>
              <a:rPr lang="en-US"/>
              <a:t>next clock edge</a:t>
            </a:r>
          </a:p>
          <a:p>
            <a:pPr marL="0" indent="0">
              <a:buNone/>
            </a:pPr>
            <a:r>
              <a:rPr lang="en-US"/>
              <a:t>4. After the transmission of the address, the next clock edge starts the one or more data phases (the transmission of data). Data is also transferred via the AD[31:0] signals. The C/BE[3:0], along with IRDY# and #TRDY signals, indicate if transmitted data is</a:t>
            </a:r>
          </a:p>
          <a:p>
            <a:pPr marL="0" indent="0">
              <a:buNone/>
            </a:pPr>
            <a:r>
              <a:rPr lang="en-US"/>
              <a:t>valid</a:t>
            </a:r>
          </a:p>
          <a:p>
            <a:pPr marL="0" indent="0">
              <a:buNone/>
            </a:pPr>
            <a:r>
              <a:rPr lang="en-US"/>
              <a:t>5. Either the initiator or target can terminate a bus transfer through the </a:t>
            </a:r>
            <a:r>
              <a:rPr lang="en-US" err="1"/>
              <a:t>deassertion</a:t>
            </a:r>
            <a:r>
              <a:rPr lang="en-US"/>
              <a:t> of the #FRAME signal at the last data phase transmission. The STOP# signal also acts to terminate all bus transactions</a:t>
            </a:r>
          </a:p>
        </p:txBody>
      </p:sp>
    </p:spTree>
    <p:extLst>
      <p:ext uri="{BB962C8B-B14F-4D97-AF65-F5344CB8AC3E}">
        <p14:creationId xmlns:p14="http://schemas.microsoft.com/office/powerpoint/2010/main" val="1246175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1961107" y="1131888"/>
            <a:ext cx="8117386" cy="4862512"/>
          </a:xfrm>
          <a:prstGeom prst="rect">
            <a:avLst/>
          </a:prstGeom>
        </p:spPr>
      </p:pic>
    </p:spTree>
    <p:extLst>
      <p:ext uri="{BB962C8B-B14F-4D97-AF65-F5344CB8AC3E}">
        <p14:creationId xmlns:p14="http://schemas.microsoft.com/office/powerpoint/2010/main" val="3396878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pic>
        <p:nvPicPr>
          <p:cNvPr id="4" name="Content Placeholder 3"/>
          <p:cNvPicPr>
            <a:picLocks noGrp="1" noChangeAspect="1"/>
          </p:cNvPicPr>
          <p:nvPr>
            <p:ph idx="1"/>
          </p:nvPr>
        </p:nvPicPr>
        <p:blipFill>
          <a:blip r:embed="rId2"/>
          <a:stretch>
            <a:fillRect/>
          </a:stretch>
        </p:blipFill>
        <p:spPr>
          <a:xfrm>
            <a:off x="1287374" y="1131888"/>
            <a:ext cx="9464852" cy="4862512"/>
          </a:xfrm>
          <a:prstGeom prst="rect">
            <a:avLst/>
          </a:prstGeom>
        </p:spPr>
      </p:pic>
    </p:spTree>
    <p:extLst>
      <p:ext uri="{BB962C8B-B14F-4D97-AF65-F5344CB8AC3E}">
        <p14:creationId xmlns:p14="http://schemas.microsoft.com/office/powerpoint/2010/main" val="4174636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Integrating the Bus with Other Board Components</a:t>
            </a:r>
          </a:p>
        </p:txBody>
      </p:sp>
      <p:sp>
        <p:nvSpPr>
          <p:cNvPr id="3" name="Content Placeholder 2"/>
          <p:cNvSpPr>
            <a:spLocks noGrp="1"/>
          </p:cNvSpPr>
          <p:nvPr>
            <p:ph idx="1"/>
          </p:nvPr>
        </p:nvSpPr>
        <p:spPr/>
        <p:txBody>
          <a:bodyPr>
            <a:normAutofit/>
          </a:bodyPr>
          <a:lstStyle/>
          <a:p>
            <a:r>
              <a:rPr lang="en-US"/>
              <a:t>Buses vary in their physical characteristics, and these characteristics are reflected in the components with which the bus interconnects, mainly the pinouts of processors and memory chips which reflect the signals a bus can transmit</a:t>
            </a:r>
          </a:p>
          <a:p>
            <a:r>
              <a:rPr lang="en-US"/>
              <a:t>Within an architecture, there may also be logic that supports bus protocol functionality</a:t>
            </a:r>
          </a:p>
          <a:p>
            <a:r>
              <a:rPr lang="en-US"/>
              <a:t>As discussed earlier this section, the I2C bus is a bus with two signals: </a:t>
            </a:r>
          </a:p>
          <a:p>
            <a:pPr lvl="2"/>
            <a:r>
              <a:rPr lang="en-US"/>
              <a:t>SDA (serial data)</a:t>
            </a:r>
          </a:p>
          <a:p>
            <a:pPr lvl="2"/>
            <a:r>
              <a:rPr lang="en-US"/>
              <a:t>SCL (serial clock)</a:t>
            </a:r>
          </a:p>
        </p:txBody>
      </p:sp>
    </p:spTree>
    <p:extLst>
      <p:ext uri="{BB962C8B-B14F-4D97-AF65-F5344CB8AC3E}">
        <p14:creationId xmlns:p14="http://schemas.microsoft.com/office/powerpoint/2010/main" val="2160869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r>
              <a:rPr lang="en-US"/>
              <a:t>I2C is a synchronous bus, a baud rate generator within the controller supplies a clock signal if the PowerPC is acting as a master, along with two units (receiver and transmitter) covering the processing and management of bus transactions</a:t>
            </a:r>
          </a:p>
          <a:p>
            <a:r>
              <a:rPr lang="en-US"/>
              <a:t>In this I2C integrated controller, address and data information is transmitted over the bus via the transmit data register and out the shift register</a:t>
            </a:r>
          </a:p>
          <a:p>
            <a:r>
              <a:rPr lang="en-US"/>
              <a:t>When the MPC860 receives data, data is transmitted into the receive data register via a shift register</a:t>
            </a:r>
          </a:p>
        </p:txBody>
      </p:sp>
    </p:spTree>
    <p:extLst>
      <p:ext uri="{BB962C8B-B14F-4D97-AF65-F5344CB8AC3E}">
        <p14:creationId xmlns:p14="http://schemas.microsoft.com/office/powerpoint/2010/main" val="230996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Board buses types</a:t>
            </a:r>
          </a:p>
        </p:txBody>
      </p:sp>
      <p:sp>
        <p:nvSpPr>
          <p:cNvPr id="3" name="Content Placeholder 2"/>
          <p:cNvSpPr>
            <a:spLocks noGrp="1"/>
          </p:cNvSpPr>
          <p:nvPr>
            <p:ph idx="1"/>
          </p:nvPr>
        </p:nvSpPr>
        <p:spPr/>
        <p:txBody>
          <a:bodyPr/>
          <a:lstStyle/>
          <a:p>
            <a:pPr marL="0" indent="0">
              <a:buNone/>
            </a:pPr>
            <a:r>
              <a:rPr lang="en-US"/>
              <a:t>Board buses are classified into three types:</a:t>
            </a:r>
          </a:p>
          <a:p>
            <a:pPr lvl="2"/>
            <a:r>
              <a:rPr lang="en-US"/>
              <a:t>System buses</a:t>
            </a:r>
          </a:p>
          <a:p>
            <a:pPr lvl="2"/>
            <a:r>
              <a:rPr lang="en-US"/>
              <a:t>backplane buses</a:t>
            </a:r>
          </a:p>
          <a:p>
            <a:pPr lvl="2"/>
            <a:r>
              <a:rPr lang="en-US"/>
              <a:t>I/O buses</a:t>
            </a:r>
          </a:p>
          <a:p>
            <a:r>
              <a:rPr lang="en-US"/>
              <a:t>S</a:t>
            </a:r>
            <a:r>
              <a:rPr lang="en-US" b="1" i="1"/>
              <a:t>ystem buses </a:t>
            </a:r>
            <a:r>
              <a:rPr lang="en-US"/>
              <a:t>also referred to as “main buses” or “local buses” or “processor-memory” buses </a:t>
            </a:r>
          </a:p>
          <a:p>
            <a:r>
              <a:rPr lang="en-US" b="1"/>
              <a:t>System buses</a:t>
            </a:r>
            <a:r>
              <a:rPr lang="en-US"/>
              <a:t> interconnect external main memory and cache to the master CPU and/or any bridges to the other buses</a:t>
            </a:r>
          </a:p>
          <a:p>
            <a:r>
              <a:rPr lang="en-US"/>
              <a:t>System buses are typically shorter, higher speed, custom buses</a:t>
            </a:r>
          </a:p>
        </p:txBody>
      </p:sp>
    </p:spTree>
    <p:extLst>
      <p:ext uri="{BB962C8B-B14F-4D97-AF65-F5344CB8AC3E}">
        <p14:creationId xmlns:p14="http://schemas.microsoft.com/office/powerpoint/2010/main" val="1687808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 Performance</a:t>
            </a:r>
          </a:p>
        </p:txBody>
      </p:sp>
      <p:sp>
        <p:nvSpPr>
          <p:cNvPr id="3" name="Content Placeholder 2"/>
          <p:cNvSpPr>
            <a:spLocks noGrp="1"/>
          </p:cNvSpPr>
          <p:nvPr>
            <p:ph idx="1"/>
          </p:nvPr>
        </p:nvSpPr>
        <p:spPr>
          <a:xfrm>
            <a:off x="762000" y="879894"/>
            <a:ext cx="10515600" cy="5684808"/>
          </a:xfrm>
        </p:spPr>
        <p:txBody>
          <a:bodyPr>
            <a:normAutofit/>
          </a:bodyPr>
          <a:lstStyle/>
          <a:p>
            <a:r>
              <a:rPr lang="en-US" sz="2400"/>
              <a:t>A bus’s performance is typically measured by </a:t>
            </a:r>
          </a:p>
          <a:p>
            <a:r>
              <a:rPr lang="en-US" sz="2400" b="1"/>
              <a:t>Bandwidth</a:t>
            </a:r>
            <a:r>
              <a:rPr lang="en-US" sz="2400"/>
              <a:t>: the amount of data a bus can transfer for a given length of time</a:t>
            </a:r>
          </a:p>
          <a:p>
            <a:r>
              <a:rPr lang="en-US" sz="2400"/>
              <a:t>A bus’s design—both physical design and its associated protocols—will impact its performance</a:t>
            </a:r>
          </a:p>
          <a:p>
            <a:r>
              <a:rPr lang="en-US" sz="2400"/>
              <a:t>In terms of protocols, the simpler the handshaking scheme the higher the </a:t>
            </a:r>
          </a:p>
          <a:p>
            <a:r>
              <a:rPr lang="en-US" sz="2400"/>
              <a:t>The actual physical design of the bus (its length, the number of lines, the number of supported devices, and so on) limits or enhances its performance</a:t>
            </a:r>
          </a:p>
          <a:p>
            <a:r>
              <a:rPr lang="en-US" sz="2400"/>
              <a:t>The shorter the bus, the fewer connected devices, and the more data lines, typically the faster the bus and the higher its bandwidth</a:t>
            </a:r>
          </a:p>
          <a:p>
            <a:r>
              <a:rPr lang="en-US" sz="2400"/>
              <a:t>The number of bus lines and how the bus lines are used</a:t>
            </a:r>
          </a:p>
          <a:p>
            <a:r>
              <a:rPr lang="en-US" sz="2400"/>
              <a:t>For example, whether there are separate lines for each signal or whether multiple signals multiplex over fewer shared lines are additional factors that impact bus bandwidth</a:t>
            </a:r>
          </a:p>
        </p:txBody>
      </p:sp>
    </p:spTree>
    <p:extLst>
      <p:ext uri="{BB962C8B-B14F-4D97-AF65-F5344CB8AC3E}">
        <p14:creationId xmlns:p14="http://schemas.microsoft.com/office/powerpoint/2010/main" val="3370488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normAutofit/>
          </a:bodyPr>
          <a:lstStyle/>
          <a:p>
            <a:r>
              <a:rPr lang="en-US" sz="2400"/>
              <a:t>The more bus lines (wires), the more data that can be physically transmitted at any one time, in parallel</a:t>
            </a:r>
          </a:p>
          <a:p>
            <a:r>
              <a:rPr lang="en-US" sz="2400"/>
              <a:t>Fewer lines mean more data has to share access to these lines for transmission, resulting in less data being transmitted at</a:t>
            </a:r>
          </a:p>
          <a:p>
            <a:r>
              <a:rPr lang="en-US" sz="2400"/>
              <a:t>any one time</a:t>
            </a:r>
          </a:p>
          <a:p>
            <a:r>
              <a:rPr lang="en-US" sz="2400"/>
              <a:t>Relative to cost, note that an increase in conducting material on the board, in this case the wires of the bus, increases the cost of the board</a:t>
            </a:r>
          </a:p>
          <a:p>
            <a:r>
              <a:rPr lang="en-US" sz="2400"/>
              <a:t>Note, however, that multiplexing lines will introduce delays on either end of the transmission, because of the logic required on either end of the bus to multiplex and </a:t>
            </a:r>
            <a:r>
              <a:rPr lang="en-US" sz="2400" err="1"/>
              <a:t>demultiplex</a:t>
            </a:r>
            <a:r>
              <a:rPr lang="en-US" sz="2400"/>
              <a:t> signals that are made up of different kinds of information</a:t>
            </a:r>
          </a:p>
        </p:txBody>
      </p:sp>
    </p:spTree>
    <p:extLst>
      <p:ext uri="{BB962C8B-B14F-4D97-AF65-F5344CB8AC3E}">
        <p14:creationId xmlns:p14="http://schemas.microsoft.com/office/powerpoint/2010/main" val="265068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a:xfrm>
            <a:off x="762000" y="879894"/>
            <a:ext cx="10515600" cy="5512280"/>
          </a:xfrm>
        </p:spPr>
        <p:txBody>
          <a:bodyPr>
            <a:noAutofit/>
          </a:bodyPr>
          <a:lstStyle/>
          <a:p>
            <a:r>
              <a:rPr lang="en-US" sz="2400"/>
              <a:t>Another contributing factor to a bus’s bandwidth is </a:t>
            </a:r>
          </a:p>
          <a:p>
            <a:r>
              <a:rPr lang="en-US" sz="2400" b="1"/>
              <a:t>Bus width: </a:t>
            </a:r>
            <a:r>
              <a:rPr lang="en-US" sz="2400"/>
              <a:t>The number of data bits a bus can transmit in a given bus </a:t>
            </a:r>
            <a:r>
              <a:rPr lang="en-US" sz="2400" i="1"/>
              <a:t>cycle </a:t>
            </a:r>
            <a:r>
              <a:rPr lang="en-US" sz="2400"/>
              <a:t>(transaction)</a:t>
            </a:r>
          </a:p>
          <a:p>
            <a:r>
              <a:rPr lang="en-US" sz="2400"/>
              <a:t>Buses typically have a bandwidth of some binary power of 2—such as 1 for buses with a serial bus width, 8 bit, 16 bit, 32 bit, and so on</a:t>
            </a:r>
          </a:p>
          <a:p>
            <a:r>
              <a:rPr lang="en-US" sz="2400"/>
              <a:t> For example, given 32 bits of data that needs to be transmitted, if a particular bus has a width of 8 bits, then the data is divided and sent in four separate transmissions</a:t>
            </a:r>
          </a:p>
          <a:p>
            <a:r>
              <a:rPr lang="en-US" sz="2400"/>
              <a:t>Transmission is serial means that only 1 bit at any one time can be transmitted</a:t>
            </a:r>
          </a:p>
          <a:p>
            <a:r>
              <a:rPr lang="en-US" sz="2400"/>
              <a:t>The bus width limits the bandwidth of a bus because it limits the number of data bits that can be transmitted in any one transaction</a:t>
            </a:r>
          </a:p>
        </p:txBody>
      </p:sp>
    </p:spTree>
    <p:extLst>
      <p:ext uri="{BB962C8B-B14F-4D97-AF65-F5344CB8AC3E}">
        <p14:creationId xmlns:p14="http://schemas.microsoft.com/office/powerpoint/2010/main" val="3771722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a:xfrm>
            <a:off x="762000" y="940280"/>
            <a:ext cx="10515600" cy="5495026"/>
          </a:xfrm>
        </p:spPr>
        <p:txBody>
          <a:bodyPr>
            <a:noAutofit/>
          </a:bodyPr>
          <a:lstStyle/>
          <a:p>
            <a:r>
              <a:rPr lang="en-US" sz="2400"/>
              <a:t>Delays can occur in each transmission session, because of handshaking (acknowledgment sequences), bus traffic, and different clock frequencies of the communicating components, that put components in the system in delaying situations, such as a </a:t>
            </a:r>
            <a:r>
              <a:rPr lang="en-US" sz="2400" i="1"/>
              <a:t>wait state </a:t>
            </a:r>
            <a:endParaRPr lang="en-US" sz="2400"/>
          </a:p>
          <a:p>
            <a:r>
              <a:rPr lang="en-US" sz="2400"/>
              <a:t>These delays increase as the number of data packets that need to be transmitted increases </a:t>
            </a:r>
          </a:p>
          <a:p>
            <a:r>
              <a:rPr lang="en-US" sz="2400"/>
              <a:t>Thus, the bigger the bus width, the fewer the delays, and the greater the bandwidth (throughput)</a:t>
            </a:r>
          </a:p>
          <a:p>
            <a:r>
              <a:rPr lang="en-US" sz="2400"/>
              <a:t>For buses with more complex handshaking protocols, the transferring scheme implemented can greatly impact performance</a:t>
            </a:r>
          </a:p>
          <a:p>
            <a:r>
              <a:rPr lang="en-US" sz="2400"/>
              <a:t>A block transfer scheme allows for greater bandwidth over the single transfer scheme, because of the fewer handshaking exchanges per blocks versus single words, bytes (or whatever) of data. On the flip side, block transfers can add to the latency due to devices waiting longer for bus access, since a block transfer-based transaction lasts longer than a single transfer-based transaction</a:t>
            </a:r>
          </a:p>
        </p:txBody>
      </p:sp>
    </p:spTree>
    <p:extLst>
      <p:ext uri="{BB962C8B-B14F-4D97-AF65-F5344CB8AC3E}">
        <p14:creationId xmlns:p14="http://schemas.microsoft.com/office/powerpoint/2010/main" val="2073930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r>
              <a:rPr lang="en-US"/>
              <a:t>A common solution for this type of latency is a bus that allows for </a:t>
            </a:r>
            <a:r>
              <a:rPr lang="en-US" i="1"/>
              <a:t>split transactions, </a:t>
            </a:r>
            <a:r>
              <a:rPr lang="en-US"/>
              <a:t>where the bus is released during the handshaking, such as while waiting for a reply to acknowledgement</a:t>
            </a:r>
          </a:p>
          <a:p>
            <a:r>
              <a:rPr lang="en-US"/>
              <a:t>This allows for other transactions to take place, and allows the bus not to have to remain idle waiting for devices of one transaction</a:t>
            </a:r>
          </a:p>
          <a:p>
            <a:r>
              <a:rPr lang="en-US"/>
              <a:t>However, it does add to the latency of the original transaction by requiring that the bus be acquired more than once for a single transaction</a:t>
            </a:r>
          </a:p>
        </p:txBody>
      </p:sp>
    </p:spTree>
    <p:extLst>
      <p:ext uri="{BB962C8B-B14F-4D97-AF65-F5344CB8AC3E}">
        <p14:creationId xmlns:p14="http://schemas.microsoft.com/office/powerpoint/2010/main" val="1459300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59" y="2836912"/>
            <a:ext cx="10515600" cy="913341"/>
          </a:xfrm>
        </p:spPr>
        <p:txBody>
          <a:bodyPr/>
          <a:lstStyle/>
          <a:p>
            <a:pPr algn="ctr"/>
            <a:r>
              <a:rPr lang="en-US"/>
              <a:t>THANK YOU</a:t>
            </a:r>
          </a:p>
        </p:txBody>
      </p:sp>
    </p:spTree>
    <p:extLst>
      <p:ext uri="{BB962C8B-B14F-4D97-AF65-F5344CB8AC3E}">
        <p14:creationId xmlns:p14="http://schemas.microsoft.com/office/powerpoint/2010/main" val="318793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a:xfrm>
            <a:off x="762000" y="957532"/>
            <a:ext cx="11168332" cy="5805577"/>
          </a:xfrm>
        </p:spPr>
        <p:txBody>
          <a:bodyPr>
            <a:normAutofit/>
          </a:bodyPr>
          <a:lstStyle/>
          <a:p>
            <a:pPr>
              <a:lnSpc>
                <a:spcPct val="150000"/>
              </a:lnSpc>
            </a:pPr>
            <a:r>
              <a:rPr lang="en-US" b="1" i="1" u="none" strike="noStrike" baseline="0"/>
              <a:t>Backplane buses</a:t>
            </a:r>
            <a:r>
              <a:rPr lang="en-US" b="1" i="1" u="none" strike="noStrike"/>
              <a:t> </a:t>
            </a:r>
            <a:r>
              <a:rPr lang="en-US" b="0" i="0" u="none" strike="noStrike" baseline="0"/>
              <a:t>are also typically faster buses that interconnect memory, the master processor, and I/O, all on one bus</a:t>
            </a:r>
          </a:p>
          <a:p>
            <a:pPr>
              <a:lnSpc>
                <a:spcPct val="150000"/>
              </a:lnSpc>
            </a:pPr>
            <a:r>
              <a:rPr lang="en-US" b="1" i="1" u="none" strike="noStrike" baseline="0"/>
              <a:t>I/O buses</a:t>
            </a:r>
            <a:r>
              <a:rPr lang="en-US" b="0" i="0" u="none" strike="noStrike" baseline="0"/>
              <a:t>, also referred to as “expansion buses” or “external buses” or “host</a:t>
            </a:r>
            <a:r>
              <a:rPr lang="en-US" b="0" i="0" u="none" strike="noStrike"/>
              <a:t> buses</a:t>
            </a:r>
            <a:r>
              <a:rPr lang="en-US" b="0" i="0" u="none" strike="noStrike" baseline="0"/>
              <a:t>”</a:t>
            </a:r>
          </a:p>
          <a:p>
            <a:pPr>
              <a:lnSpc>
                <a:spcPct val="150000"/>
              </a:lnSpc>
            </a:pPr>
            <a:r>
              <a:rPr lang="en-US"/>
              <a:t>E</a:t>
            </a:r>
            <a:r>
              <a:rPr lang="en-US" b="0" u="none" strike="noStrike" baseline="0"/>
              <a:t>xtensions</a:t>
            </a:r>
            <a:r>
              <a:rPr lang="en-US" b="0" i="1" u="none" strike="noStrike" baseline="0"/>
              <a:t> </a:t>
            </a:r>
            <a:r>
              <a:rPr lang="en-US" b="0" i="0" u="none" strike="noStrike" baseline="0"/>
              <a:t>of the system bus are used to connect the remaining components to the master CPU, to each other, to the system bus via a bridge</a:t>
            </a:r>
          </a:p>
          <a:p>
            <a:pPr>
              <a:lnSpc>
                <a:spcPct val="150000"/>
              </a:lnSpc>
            </a:pPr>
            <a:r>
              <a:rPr lang="en-US"/>
              <a:t>Also </a:t>
            </a:r>
            <a:r>
              <a:rPr lang="en-US" b="0" i="0" u="none" strike="noStrike" baseline="0"/>
              <a:t>to the embedded system itself, via an I/O communication</a:t>
            </a:r>
            <a:r>
              <a:rPr lang="en-US" b="0" i="0" u="none" strike="noStrike"/>
              <a:t> </a:t>
            </a:r>
            <a:r>
              <a:rPr lang="en-US" b="0" i="0" u="none" strike="noStrike" baseline="0"/>
              <a:t>port </a:t>
            </a:r>
          </a:p>
          <a:p>
            <a:pPr>
              <a:lnSpc>
                <a:spcPct val="150000"/>
              </a:lnSpc>
            </a:pPr>
            <a:r>
              <a:rPr lang="en-US" b="0" i="0" u="none" strike="noStrike" baseline="0"/>
              <a:t>I/O buses are typically standardized buses that can be either shorter, </a:t>
            </a:r>
            <a:r>
              <a:rPr lang="en-US" b="1" i="0" u="none" strike="noStrike" baseline="0"/>
              <a:t>higher speed buses</a:t>
            </a:r>
            <a:r>
              <a:rPr lang="en-US" b="0" i="0" u="none" strike="noStrike" baseline="0"/>
              <a:t> such as </a:t>
            </a:r>
            <a:r>
              <a:rPr lang="en-US" b="1" i="0" u="none" strike="noStrike" baseline="0"/>
              <a:t>PCI and USB</a:t>
            </a:r>
          </a:p>
          <a:p>
            <a:pPr>
              <a:lnSpc>
                <a:spcPct val="150000"/>
              </a:lnSpc>
            </a:pPr>
            <a:r>
              <a:rPr lang="en-US"/>
              <a:t>L</a:t>
            </a:r>
            <a:r>
              <a:rPr lang="en-US" b="0" i="0" u="none" strike="noStrike" baseline="0"/>
              <a:t>onger, </a:t>
            </a:r>
            <a:r>
              <a:rPr lang="en-US" b="1" i="0" u="none" strike="noStrike" baseline="0"/>
              <a:t>slower buses</a:t>
            </a:r>
            <a:r>
              <a:rPr lang="en-US" b="0" i="0" u="none" strike="noStrike" baseline="0"/>
              <a:t> such as </a:t>
            </a:r>
            <a:r>
              <a:rPr lang="en-US" b="1" i="0" u="none" strike="noStrike" baseline="0"/>
              <a:t>SCSI</a:t>
            </a:r>
            <a:endParaRPr lang="en-US" b="1"/>
          </a:p>
        </p:txBody>
      </p:sp>
    </p:spTree>
    <p:extLst>
      <p:ext uri="{BB962C8B-B14F-4D97-AF65-F5344CB8AC3E}">
        <p14:creationId xmlns:p14="http://schemas.microsoft.com/office/powerpoint/2010/main" val="328436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Difference between I/O buses and system buses</a:t>
            </a:r>
          </a:p>
        </p:txBody>
      </p:sp>
      <p:sp>
        <p:nvSpPr>
          <p:cNvPr id="3" name="Content Placeholder 2"/>
          <p:cNvSpPr>
            <a:spLocks noGrp="1"/>
          </p:cNvSpPr>
          <p:nvPr>
            <p:ph idx="1"/>
          </p:nvPr>
        </p:nvSpPr>
        <p:spPr>
          <a:xfrm>
            <a:off x="761999" y="950203"/>
            <a:ext cx="11064815" cy="5907797"/>
          </a:xfrm>
        </p:spPr>
        <p:txBody>
          <a:bodyPr>
            <a:normAutofit/>
          </a:bodyPr>
          <a:lstStyle/>
          <a:p>
            <a:pPr>
              <a:lnSpc>
                <a:spcPct val="150000"/>
              </a:lnSpc>
            </a:pPr>
            <a:r>
              <a:rPr lang="en-US"/>
              <a:t>The major difference between system buses and I/O buses is the possible presence of IRQ (interrupt request) control signals on an I/O bus</a:t>
            </a:r>
          </a:p>
          <a:p>
            <a:pPr>
              <a:lnSpc>
                <a:spcPct val="150000"/>
              </a:lnSpc>
            </a:pPr>
            <a:r>
              <a:rPr lang="en-US"/>
              <a:t>An IRQ line allows for I/O devices on a bus to indicate to the master processor that an event has taken place or an operation has been completed using a signal</a:t>
            </a:r>
          </a:p>
          <a:p>
            <a:pPr>
              <a:lnSpc>
                <a:spcPct val="150000"/>
              </a:lnSpc>
            </a:pPr>
            <a:r>
              <a:rPr lang="en-US"/>
              <a:t> Different I/O buses can have different impacts on interrupt schemes</a:t>
            </a:r>
          </a:p>
          <a:p>
            <a:pPr>
              <a:lnSpc>
                <a:spcPct val="150000"/>
              </a:lnSpc>
            </a:pPr>
            <a:r>
              <a:rPr lang="en-US"/>
              <a:t>An ISA bus, for example, requires that each card that generates interrupts must be assigned its own unique IRQ value </a:t>
            </a:r>
          </a:p>
          <a:p>
            <a:pPr>
              <a:lnSpc>
                <a:spcPct val="150000"/>
              </a:lnSpc>
            </a:pPr>
            <a:r>
              <a:rPr lang="en-US"/>
              <a:t>The PCI bus, on the other hand, allows two or more I/O cards to share the same IRQ value</a:t>
            </a:r>
          </a:p>
        </p:txBody>
      </p:sp>
    </p:spTree>
    <p:extLst>
      <p:ext uri="{BB962C8B-B14F-4D97-AF65-F5344CB8AC3E}">
        <p14:creationId xmlns:p14="http://schemas.microsoft.com/office/powerpoint/2010/main" val="111060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Buses types</a:t>
            </a:r>
          </a:p>
        </p:txBody>
      </p:sp>
      <p:sp>
        <p:nvSpPr>
          <p:cNvPr id="3" name="Content Placeholder 2"/>
          <p:cNvSpPr>
            <a:spLocks noGrp="1"/>
          </p:cNvSpPr>
          <p:nvPr>
            <p:ph idx="1"/>
          </p:nvPr>
        </p:nvSpPr>
        <p:spPr>
          <a:xfrm>
            <a:off x="761999" y="846686"/>
            <a:ext cx="11142454" cy="5847412"/>
          </a:xfrm>
        </p:spPr>
        <p:txBody>
          <a:bodyPr>
            <a:normAutofit/>
          </a:bodyPr>
          <a:lstStyle/>
          <a:p>
            <a:pPr>
              <a:lnSpc>
                <a:spcPct val="150000"/>
              </a:lnSpc>
            </a:pPr>
            <a:r>
              <a:rPr lang="en-US"/>
              <a:t>Buses can be further divided into </a:t>
            </a:r>
          </a:p>
          <a:p>
            <a:pPr lvl="2">
              <a:lnSpc>
                <a:spcPct val="150000"/>
              </a:lnSpc>
            </a:pPr>
            <a:r>
              <a:rPr lang="en-US" sz="2800" b="1"/>
              <a:t>Expandable</a:t>
            </a:r>
            <a:endParaRPr lang="en-US" sz="2800"/>
          </a:p>
          <a:p>
            <a:pPr lvl="2">
              <a:lnSpc>
                <a:spcPct val="150000"/>
              </a:lnSpc>
            </a:pPr>
            <a:r>
              <a:rPr lang="en-US" sz="2800" b="1"/>
              <a:t>Non-expandable</a:t>
            </a:r>
            <a:r>
              <a:rPr lang="en-US" sz="2800"/>
              <a:t>. </a:t>
            </a:r>
          </a:p>
          <a:p>
            <a:pPr>
              <a:lnSpc>
                <a:spcPct val="150000"/>
              </a:lnSpc>
            </a:pPr>
            <a:r>
              <a:rPr lang="en-US" b="1"/>
              <a:t>E</a:t>
            </a:r>
            <a:r>
              <a:rPr lang="en-US" b="1" i="1"/>
              <a:t>xpandable </a:t>
            </a:r>
            <a:r>
              <a:rPr lang="en-US"/>
              <a:t>bus such as PCMCIA, PCI, IDE, SCSI, USB, and so on</a:t>
            </a:r>
          </a:p>
          <a:p>
            <a:pPr>
              <a:lnSpc>
                <a:spcPct val="150000"/>
              </a:lnSpc>
            </a:pPr>
            <a:r>
              <a:rPr lang="en-US"/>
              <a:t>Expandable buses is one in which additional components can be plugged into the board on-the-fly</a:t>
            </a:r>
          </a:p>
          <a:p>
            <a:pPr>
              <a:lnSpc>
                <a:spcPct val="150000"/>
              </a:lnSpc>
            </a:pPr>
            <a:r>
              <a:rPr lang="en-US" b="1"/>
              <a:t>N</a:t>
            </a:r>
            <a:r>
              <a:rPr lang="en-US" b="1" i="1"/>
              <a:t>on-expandable </a:t>
            </a:r>
            <a:r>
              <a:rPr lang="en-US"/>
              <a:t>bus such as DIB, VME, I2C </a:t>
            </a:r>
          </a:p>
          <a:p>
            <a:pPr>
              <a:lnSpc>
                <a:spcPct val="150000"/>
              </a:lnSpc>
            </a:pPr>
            <a:r>
              <a:rPr lang="en-US"/>
              <a:t>Non-expandable is one in which additional components cannot be simply plugged into the board and then communicate over that bus to the other components.</a:t>
            </a:r>
          </a:p>
        </p:txBody>
      </p:sp>
    </p:spTree>
    <p:extLst>
      <p:ext uri="{BB962C8B-B14F-4D97-AF65-F5344CB8AC3E}">
        <p14:creationId xmlns:p14="http://schemas.microsoft.com/office/powerpoint/2010/main" val="87797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a:xfrm>
            <a:off x="762000" y="931654"/>
            <a:ext cx="10515600" cy="5572664"/>
          </a:xfrm>
        </p:spPr>
        <p:txBody>
          <a:bodyPr>
            <a:normAutofit/>
          </a:bodyPr>
          <a:lstStyle/>
          <a:p>
            <a:pPr>
              <a:lnSpc>
                <a:spcPct val="150000"/>
              </a:lnSpc>
            </a:pPr>
            <a:r>
              <a:rPr lang="en-US"/>
              <a:t>Expandable buses are more flexible because components can be added ad-hoc to the bus </a:t>
            </a:r>
          </a:p>
          <a:p>
            <a:pPr>
              <a:lnSpc>
                <a:spcPct val="150000"/>
              </a:lnSpc>
            </a:pPr>
            <a:r>
              <a:rPr lang="en-US"/>
              <a:t>Expandable buses tend to be more expensive to implement</a:t>
            </a:r>
          </a:p>
          <a:p>
            <a:pPr>
              <a:lnSpc>
                <a:spcPct val="150000"/>
              </a:lnSpc>
            </a:pPr>
            <a:r>
              <a:rPr lang="en-US"/>
              <a:t>Performance can be negatively impacted by the addition of too many poorly designed components onto the expandable bus.</a:t>
            </a:r>
          </a:p>
        </p:txBody>
      </p:sp>
    </p:spTree>
    <p:extLst>
      <p:ext uri="{BB962C8B-B14F-4D97-AF65-F5344CB8AC3E}">
        <p14:creationId xmlns:p14="http://schemas.microsoft.com/office/powerpoint/2010/main" val="12564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 Arbitration and Timing</a:t>
            </a:r>
          </a:p>
        </p:txBody>
      </p:sp>
      <p:sp>
        <p:nvSpPr>
          <p:cNvPr id="3" name="Content Placeholder 2"/>
          <p:cNvSpPr>
            <a:spLocks noGrp="1"/>
          </p:cNvSpPr>
          <p:nvPr>
            <p:ph idx="1"/>
          </p:nvPr>
        </p:nvSpPr>
        <p:spPr>
          <a:xfrm>
            <a:off x="761999" y="897147"/>
            <a:ext cx="11099322" cy="5667555"/>
          </a:xfrm>
        </p:spPr>
        <p:txBody>
          <a:bodyPr>
            <a:noAutofit/>
          </a:bodyPr>
          <a:lstStyle/>
          <a:p>
            <a:r>
              <a:rPr lang="en-US" sz="2600" b="0" i="0" u="none" strike="noStrike" baseline="0"/>
              <a:t>Board devices obtain access to a bus using a </a:t>
            </a:r>
            <a:r>
              <a:rPr lang="en-US" sz="2600" b="1" i="1" u="none" strike="noStrike" baseline="0"/>
              <a:t>bus arbitration </a:t>
            </a:r>
            <a:r>
              <a:rPr lang="en-US" sz="2600" b="0" i="0" u="none" strike="noStrike" baseline="0"/>
              <a:t>scheme</a:t>
            </a:r>
          </a:p>
          <a:p>
            <a:r>
              <a:rPr lang="en-US" sz="2600" b="0" i="0" u="none" strike="noStrike" baseline="0"/>
              <a:t>Bus arbitration is based</a:t>
            </a:r>
            <a:r>
              <a:rPr lang="en-US" sz="2600" b="0" i="0" u="none" strike="noStrike"/>
              <a:t> </a:t>
            </a:r>
            <a:r>
              <a:rPr lang="en-US" sz="2600" b="0" i="0" u="none" strike="noStrike" baseline="0"/>
              <a:t>upon devices being classified as</a:t>
            </a:r>
          </a:p>
          <a:p>
            <a:pPr lvl="2"/>
            <a:r>
              <a:rPr lang="en-US" sz="2600" b="1" i="1"/>
              <a:t>M</a:t>
            </a:r>
            <a:r>
              <a:rPr lang="en-US" sz="2600" b="1" i="1" u="none" strike="noStrike" baseline="0"/>
              <a:t>aster </a:t>
            </a:r>
            <a:r>
              <a:rPr lang="en-US" sz="2600" b="0" i="0" u="none" strike="noStrike" baseline="0"/>
              <a:t>devices </a:t>
            </a:r>
          </a:p>
          <a:p>
            <a:pPr lvl="2"/>
            <a:r>
              <a:rPr lang="en-US" sz="2600" b="1" i="1"/>
              <a:t>S</a:t>
            </a:r>
            <a:r>
              <a:rPr lang="en-US" sz="2600" b="1" i="1" u="none" strike="noStrike" baseline="0"/>
              <a:t>lave </a:t>
            </a:r>
            <a:r>
              <a:rPr lang="en-US" sz="2600" b="0" i="0" u="none" strike="noStrike" baseline="0"/>
              <a:t>devices </a:t>
            </a:r>
          </a:p>
          <a:p>
            <a:r>
              <a:rPr lang="en-US" sz="2600" b="1"/>
              <a:t>Master device :</a:t>
            </a:r>
            <a:r>
              <a:rPr lang="en-US" sz="2600"/>
              <a:t> </a:t>
            </a:r>
            <a:r>
              <a:rPr lang="en-US" sz="2600" b="0" i="0" u="none" strike="noStrike" baseline="0"/>
              <a:t>devices that can initiate a bus transaction</a:t>
            </a:r>
          </a:p>
          <a:p>
            <a:r>
              <a:rPr lang="en-US" sz="2600" b="1"/>
              <a:t>Slave devices : </a:t>
            </a:r>
            <a:r>
              <a:rPr lang="en-US" sz="2600" b="0" i="0" u="none" strike="noStrike" baseline="0"/>
              <a:t>devices which can only gain access to a bus in response to a master</a:t>
            </a:r>
            <a:r>
              <a:rPr lang="en-US" sz="2600" b="0" i="0" u="none" strike="noStrike"/>
              <a:t> </a:t>
            </a:r>
            <a:r>
              <a:rPr lang="en-US" sz="2600" b="0" i="0" u="none" strike="noStrike" baseline="0"/>
              <a:t>device’s request</a:t>
            </a:r>
            <a:endParaRPr lang="en-US" sz="2600" b="1" i="0" u="none" strike="noStrike" baseline="0"/>
          </a:p>
          <a:p>
            <a:r>
              <a:rPr lang="en-US" sz="2600" b="0" i="0" u="none" strike="noStrike" baseline="0"/>
              <a:t>The simplest arbitration scheme is for only one device on the board:</a:t>
            </a:r>
            <a:r>
              <a:rPr lang="en-US" sz="2600" b="0" i="0" u="none" strike="noStrike"/>
              <a:t> </a:t>
            </a:r>
            <a:r>
              <a:rPr lang="en-US" sz="2600"/>
              <a:t>the </a:t>
            </a:r>
            <a:r>
              <a:rPr lang="en-US" sz="2600" b="0" i="0" u="none" strike="noStrike" baseline="0"/>
              <a:t>master processor, while all other components are slave devices.</a:t>
            </a:r>
          </a:p>
          <a:p>
            <a:r>
              <a:rPr lang="en-US" sz="2600" b="1"/>
              <a:t>N</a:t>
            </a:r>
            <a:r>
              <a:rPr lang="en-US" sz="2600" b="1" i="0" u="none" strike="noStrike" baseline="0"/>
              <a:t>o arbitration</a:t>
            </a:r>
            <a:r>
              <a:rPr lang="en-US" sz="2600" b="0" i="0" u="none" strike="noStrike" baseline="0"/>
              <a:t> is necessary when there can only be one master.</a:t>
            </a:r>
          </a:p>
          <a:p>
            <a:r>
              <a:rPr lang="en-US" sz="2600" b="0" i="0" u="none" strike="noStrike" baseline="0"/>
              <a:t>For buses </a:t>
            </a:r>
            <a:r>
              <a:rPr lang="en-US" sz="2600"/>
              <a:t>with </a:t>
            </a:r>
            <a:r>
              <a:rPr lang="en-US" sz="2600" b="0" i="0" u="none" strike="noStrike" baseline="0"/>
              <a:t>multiple masters, some have an </a:t>
            </a:r>
            <a:r>
              <a:rPr lang="en-US" sz="2600" b="0" i="1" u="none" strike="noStrike" baseline="0"/>
              <a:t>arbitrator </a:t>
            </a:r>
            <a:r>
              <a:rPr lang="en-US" sz="2600" b="0" i="0" u="none" strike="noStrike" baseline="0"/>
              <a:t>that determines under what circumstances a master gets control of the bus</a:t>
            </a:r>
          </a:p>
        </p:txBody>
      </p:sp>
    </p:spTree>
    <p:extLst>
      <p:ext uri="{BB962C8B-B14F-4D97-AF65-F5344CB8AC3E}">
        <p14:creationId xmlns:p14="http://schemas.microsoft.com/office/powerpoint/2010/main" val="2886132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A143CE9F9B8040A2CCE00805314BB5" ma:contentTypeVersion="7" ma:contentTypeDescription="Create a new document." ma:contentTypeScope="" ma:versionID="147d675ef9d9691b763d9b148135336d">
  <xsd:schema xmlns:xsd="http://www.w3.org/2001/XMLSchema" xmlns:xs="http://www.w3.org/2001/XMLSchema" xmlns:p="http://schemas.microsoft.com/office/2006/metadata/properties" xmlns:ns2="d96718ce-f053-480c-a2d6-f69820a17a90" xmlns:ns3="add3e47f-bfb5-4cb8-b87d-ab3e56d8d1f5" targetNamespace="http://schemas.microsoft.com/office/2006/metadata/properties" ma:root="true" ma:fieldsID="295c192df8ee9adc4a30606e150d76b8" ns2:_="" ns3:_="">
    <xsd:import namespace="d96718ce-f053-480c-a2d6-f69820a17a90"/>
    <xsd:import namespace="add3e47f-bfb5-4cb8-b87d-ab3e56d8d1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6718ce-f053-480c-a2d6-f69820a17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d3e47f-bfb5-4cb8-b87d-ab3e56d8d1f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BB686C-E9C4-414C-9BC2-43D65B6FF2DA}">
  <ds:schemaRefs>
    <ds:schemaRef ds:uri="http://schemas.microsoft.com/sharepoint/v3/contenttype/forms"/>
  </ds:schemaRefs>
</ds:datastoreItem>
</file>

<file path=customXml/itemProps2.xml><?xml version="1.0" encoding="utf-8"?>
<ds:datastoreItem xmlns:ds="http://schemas.openxmlformats.org/officeDocument/2006/customXml" ds:itemID="{37097DC4-18F2-4AEC-8829-CA345B9C25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942E1C-8515-4EA2-A415-AAD3A35B2E2A}">
  <ds:schemaRefs>
    <ds:schemaRef ds:uri="add3e47f-bfb5-4cb8-b87d-ab3e56d8d1f5"/>
    <ds:schemaRef ds:uri="d96718ce-f053-480c-a2d6-f69820a17a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45</Slides>
  <Notes>0</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Embedded Hardware: Hardware Building Blocks  Board Buses  </vt:lpstr>
      <vt:lpstr>Buses</vt:lpstr>
      <vt:lpstr>Bridges</vt:lpstr>
      <vt:lpstr>Board buses types</vt:lpstr>
      <vt:lpstr>Cont’d..</vt:lpstr>
      <vt:lpstr>Difference between I/O buses and system buses</vt:lpstr>
      <vt:lpstr>Buses types</vt:lpstr>
      <vt:lpstr>Cont’d</vt:lpstr>
      <vt:lpstr>Bus Arbitration and Timing</vt:lpstr>
      <vt:lpstr>Cont’d..</vt:lpstr>
      <vt:lpstr>Cont’d</vt:lpstr>
      <vt:lpstr>Cont’d</vt:lpstr>
      <vt:lpstr>Priority based arbitration scheme</vt:lpstr>
      <vt:lpstr>Cont’d</vt:lpstr>
      <vt:lpstr>Central-serialized or daisy-chain arbitration</vt:lpstr>
      <vt:lpstr>Distributed arbitration schemes</vt:lpstr>
      <vt:lpstr>Cont’d</vt:lpstr>
      <vt:lpstr>Cont’d</vt:lpstr>
      <vt:lpstr>Bus timing schemes types and Synchronous</vt:lpstr>
      <vt:lpstr>Asynchronous timing schemes</vt:lpstr>
      <vt:lpstr>Transferring mode schemes types</vt:lpstr>
      <vt:lpstr>Cont’d</vt:lpstr>
      <vt:lpstr>PowerPoint Presentation</vt:lpstr>
      <vt:lpstr>Non-Expandable Bus: I2C Bus Example</vt:lpstr>
      <vt:lpstr>Cont’d</vt:lpstr>
      <vt:lpstr>Cont’d</vt:lpstr>
      <vt:lpstr>Cont’d</vt:lpstr>
      <vt:lpstr>Cont’d</vt:lpstr>
      <vt:lpstr>Cont’d</vt:lpstr>
      <vt:lpstr>PCI (Peripheral Component Interconnect) Bus Example: Expandable</vt:lpstr>
      <vt:lpstr>Cont’d</vt:lpstr>
      <vt:lpstr>Cont’d</vt:lpstr>
      <vt:lpstr>Cont’d</vt:lpstr>
      <vt:lpstr>Cont’d</vt:lpstr>
      <vt:lpstr>PCI Transaction steps</vt:lpstr>
      <vt:lpstr>Cont’d</vt:lpstr>
      <vt:lpstr>Cont’d</vt:lpstr>
      <vt:lpstr>Integrating the Bus with Other Board Components</vt:lpstr>
      <vt:lpstr>Cont’d</vt:lpstr>
      <vt:lpstr>Bus Performance</vt:lpstr>
      <vt:lpstr>Cont’d</vt:lpstr>
      <vt:lpstr>Cont’d</vt:lpstr>
      <vt:lpstr>Cont’d</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Hardware: Hardware Building Blocks  Board Buses</dc:title>
  <dc:creator>Malini</dc:creator>
  <cp:revision>1</cp:revision>
  <dcterms:created xsi:type="dcterms:W3CDTF">2022-03-09T04:11:15Z</dcterms:created>
  <dcterms:modified xsi:type="dcterms:W3CDTF">2022-04-05T17:58:54Z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0x0101009DA143CE9F9B8040A2CCE00805314BB5</vt:lpwstr>
  </property>
</Properties>
</file>