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A5113-3D6E-4BCE-B29A-CB8CD1E5AEDB}" v="3" dt="2022-04-05T06:43:4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Shaik" userId="S::106119114@nitt.edu::2b088b6c-aa5a-4c1d-9262-b85df2dfa4bd" providerId="AD" clId="Web-{FC1A5113-3D6E-4BCE-B29A-CB8CD1E5AEDB}"/>
    <pc:docChg chg="modSld">
      <pc:chgData name="Sameer Shaik" userId="S::106119114@nitt.edu::2b088b6c-aa5a-4c1d-9262-b85df2dfa4bd" providerId="AD" clId="Web-{FC1A5113-3D6E-4BCE-B29A-CB8CD1E5AEDB}" dt="2022-04-05T06:43:42.858" v="2" actId="14100"/>
      <pc:docMkLst>
        <pc:docMk/>
      </pc:docMkLst>
      <pc:sldChg chg="modSp">
        <pc:chgData name="Sameer Shaik" userId="S::106119114@nitt.edu::2b088b6c-aa5a-4c1d-9262-b85df2dfa4bd" providerId="AD" clId="Web-{FC1A5113-3D6E-4BCE-B29A-CB8CD1E5AEDB}" dt="2022-04-05T06:43:42.858" v="2" actId="14100"/>
        <pc:sldMkLst>
          <pc:docMk/>
          <pc:sldMk cId="1826033953" sldId="260"/>
        </pc:sldMkLst>
        <pc:picChg chg="mod">
          <ac:chgData name="Sameer Shaik" userId="S::106119114@nitt.edu::2b088b6c-aa5a-4c1d-9262-b85df2dfa4bd" providerId="AD" clId="Web-{FC1A5113-3D6E-4BCE-B29A-CB8CD1E5AEDB}" dt="2022-04-05T06:43:42.858" v="2" actId="14100"/>
          <ac:picMkLst>
            <pc:docMk/>
            <pc:sldMk cId="1826033953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3A1-9ABD-4224-8D40-304AFEE7653A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184" y="1752090"/>
            <a:ext cx="9724845" cy="2957931"/>
          </a:xfrm>
        </p:spPr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Embedded Hardware: Hardware Building Blocks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Board I/O</a:t>
            </a:r>
            <a:br>
              <a:rPr lang="en-US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87" y="112143"/>
            <a:ext cx="10515600" cy="83667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vs asynchronous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816"/>
            <a:ext cx="10515600" cy="480545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Serial I/O transfers can occur either as </a:t>
            </a:r>
          </a:p>
          <a:p>
            <a:pPr lvl="2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transfer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Steady stream at regular intervals regulated by the CPU’s clock</a:t>
            </a:r>
          </a:p>
          <a:p>
            <a:pPr lvl="2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transfer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Intermittently at irregular (random) intervals</a:t>
            </a:r>
          </a:p>
          <a:p>
            <a:pPr marL="914400" lvl="2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2" y="3096882"/>
            <a:ext cx="9500558" cy="28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888521"/>
            <a:ext cx="10515600" cy="5753819"/>
          </a:xfrm>
        </p:spPr>
        <p:txBody>
          <a:bodyPr>
            <a:normAutofit/>
          </a:bodyPr>
          <a:lstStyle/>
          <a:p>
            <a:r>
              <a:rPr lang="en-US"/>
              <a:t>In an asynchronous transfer, the data being transmitted is typically stored and modified within a serial interface’s transmission buffer</a:t>
            </a:r>
          </a:p>
          <a:p>
            <a:r>
              <a:rPr lang="en-US"/>
              <a:t>The serial interface at the transmitter divides the data stream into groups, called </a:t>
            </a:r>
            <a:r>
              <a:rPr lang="en-US" i="1"/>
              <a:t>packets</a:t>
            </a:r>
            <a:r>
              <a:rPr lang="en-US"/>
              <a:t> </a:t>
            </a:r>
          </a:p>
          <a:p>
            <a:r>
              <a:rPr lang="en-US"/>
              <a:t>Packets of size 4 to 8 bits per character/ 5 to 9 bits per character</a:t>
            </a:r>
          </a:p>
          <a:p>
            <a:r>
              <a:rPr lang="en-US"/>
              <a:t>Each of these packets is then encapsulated in frames to be transmitted separately</a:t>
            </a:r>
          </a:p>
          <a:p>
            <a:r>
              <a:rPr lang="en-US"/>
              <a:t>The frames are packets modified in order to include the “START” bit, “STOP” bit and a parity bit</a:t>
            </a:r>
          </a:p>
          <a:p>
            <a:r>
              <a:rPr lang="en-US" b="1"/>
              <a:t>START bit </a:t>
            </a:r>
            <a:r>
              <a:rPr lang="en-US"/>
              <a:t>- The start of a frame</a:t>
            </a:r>
          </a:p>
          <a:p>
            <a:r>
              <a:rPr lang="en-US" b="1"/>
              <a:t>STOP bit </a:t>
            </a:r>
            <a:r>
              <a:rPr lang="en-US"/>
              <a:t>- the end of a frame</a:t>
            </a:r>
          </a:p>
          <a:p>
            <a:r>
              <a:rPr lang="en-US" b="1"/>
              <a:t>Parity bit</a:t>
            </a:r>
            <a:r>
              <a:rPr lang="en-US"/>
              <a:t> - basic error checking (Optional)</a:t>
            </a:r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93" y="-264603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board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767751"/>
            <a:ext cx="10515600" cy="5814204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moving information into and out of the board to I/O devices connected to an embedded system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components: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bring information from an input device to the master processor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components: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take information out of the master processor to an output device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4" y="3390181"/>
            <a:ext cx="7550947" cy="33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5" y="-100612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communications I/O  (the physical layer of the OSI model)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(keyboard, mouse, remote control, vocal, etc.)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Graphics and output I/O  (touch screen, CRT, printers, LEDs, etc.)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Storage I/O (optical disk controllers, magnetic disk controllers, magnetic tape controllers, etc.)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Debugging I/O (BDM, JTAG, serial port, parallel port, etc.)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 time and miscellaneous I/O (timers/counters, analog-to-digital converters and digital-to-analog converters, key switches, and so on)</a:t>
            </a:r>
          </a:p>
        </p:txBody>
      </p:sp>
    </p:spTree>
    <p:extLst>
      <p:ext uri="{BB962C8B-B14F-4D97-AF65-F5344CB8AC3E}">
        <p14:creationId xmlns:p14="http://schemas.microsoft.com/office/powerpoint/2010/main" val="16915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7" y="0"/>
            <a:ext cx="10515600" cy="9919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hardware-six main logical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6"/>
            <a:ext cx="10515600" cy="57193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ransmission medium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wireless or wired medium connecting the I/O device to the embedded board 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exchanges</a:t>
            </a:r>
          </a:p>
          <a:p>
            <a:pPr>
              <a:lnSpc>
                <a:spcPct val="100000"/>
              </a:lnSpc>
            </a:pPr>
            <a:r>
              <a:rPr lang="en-US" b="1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port:</a:t>
            </a:r>
            <a:r>
              <a:rPr lang="en-US" b="0" i="1" u="none" strike="noStrik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medium connects to on the board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manages data communication between master CPU and I/O controller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for encoding and decoding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I/O controller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slave processor that manages the I/O device</a:t>
            </a:r>
          </a:p>
          <a:p>
            <a:pPr>
              <a:lnSpc>
                <a:spcPct val="100000"/>
              </a:lnSpc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I/O buses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between the board I/O and master processor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master processor integrated I/O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3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677" y="849093"/>
            <a:ext cx="10027890" cy="52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3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189781"/>
            <a:ext cx="10515600" cy="79354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Serial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092"/>
            <a:ext cx="10515600" cy="5443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Serial interfaces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serial data transmission and reception between the master CPU and I/O controller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between two devices three different ways:</a:t>
            </a:r>
          </a:p>
          <a:p>
            <a:pPr lvl="1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a one-way direction </a:t>
            </a:r>
          </a:p>
          <a:p>
            <a:pPr lvl="1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both directions but at separate times because they share the same transmission line</a:t>
            </a:r>
          </a:p>
          <a:p>
            <a:pPr lvl="1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both directions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040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69" y="172528"/>
            <a:ext cx="10515600" cy="89705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Simplex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586"/>
            <a:ext cx="10515600" cy="5141883"/>
          </a:xfrm>
        </p:spPr>
        <p:txBody>
          <a:bodyPr/>
          <a:lstStyle/>
          <a:p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Simplex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cheme is one in which a data stream can only be transmitted and received in the one direction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Recorded lectures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6" y="2976113"/>
            <a:ext cx="9583487" cy="31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70" y="0"/>
            <a:ext cx="10515600" cy="103508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Half-Duplex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297069"/>
          </a:xfrm>
        </p:spPr>
        <p:txBody>
          <a:bodyPr/>
          <a:lstStyle/>
          <a:p>
            <a:r>
              <a:rPr lang="en-US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half duplex </a:t>
            </a:r>
            <a:r>
              <a:rPr lang="en-US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</a:t>
            </a:r>
            <a:r>
              <a:rPr lang="en-US" b="0" i="0" u="none" strike="noStrik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in either direction, but in only one direction at any one time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/>
              <a:t>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</a:t>
            </a:r>
            <a:endParaRPr lang="en-US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298"/>
            <a:ext cx="9964541" cy="39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1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44" y="13974"/>
            <a:ext cx="10515600" cy="99194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489162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 and received in either direction simultaneously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smart phone calls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2551441"/>
            <a:ext cx="1082191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F462B1-8DB7-4A35-BFD1-F772D1A1AE13}">
  <ds:schemaRefs>
    <ds:schemaRef ds:uri="add3e47f-bfb5-4cb8-b87d-ab3e56d8d1f5"/>
    <ds:schemaRef ds:uri="d96718ce-f053-480c-a2d6-f69820a17a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7313CB-B0B4-4301-92AE-C6B3F6E637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CA3CC0-AB05-43D0-B814-C8A3C4E455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                                                     Embedded Hardware: Hardware Building Blocks  Board I/O </vt:lpstr>
      <vt:lpstr>Introducing board I/O</vt:lpstr>
      <vt:lpstr>I/O devices types</vt:lpstr>
      <vt:lpstr>I/O hardware-six main logical units</vt:lpstr>
      <vt:lpstr>Cont’d</vt:lpstr>
      <vt:lpstr>Serial I/O</vt:lpstr>
      <vt:lpstr>Simplex scheme</vt:lpstr>
      <vt:lpstr>Half-Duplex Scheme</vt:lpstr>
      <vt:lpstr>Full duplex Scheme</vt:lpstr>
      <vt:lpstr>Synchronous vs asynchronous transfer</vt:lpstr>
      <vt:lpstr>Asynchronous transfer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revision>1</cp:revision>
  <dcterms:created xsi:type="dcterms:W3CDTF">2022-03-08T07:07:04Z</dcterms:created>
  <dcterms:modified xsi:type="dcterms:W3CDTF">2022-04-05T06:44:16Z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