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70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83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4" r:id="rId33"/>
    <p:sldId id="290" r:id="rId34"/>
    <p:sldId id="291" r:id="rId35"/>
    <p:sldId id="292" r:id="rId36"/>
    <p:sldId id="293" r:id="rId37"/>
    <p:sldId id="295" r:id="rId38"/>
    <p:sldId id="296" r:id="rId39"/>
    <p:sldId id="297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-48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ACBD4-B79E-4B94-9339-3BDDF7A575C0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D5DB-3305-4A3C-92D1-E1B20D00F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2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436A6-3727-4B61-9AE9-41F836F644BA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FACA-6A6F-49E9-90F3-64507C33CC6C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6DAA-94A0-40D5-B2AE-D4F2EAE23A93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68792"/>
            <a:ext cx="10515600" cy="989541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3" y="1207557"/>
            <a:ext cx="10515600" cy="500697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535D-E6E3-445F-BF7B-B7757784C945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2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189F-5756-4E9E-AF62-02B1FE7B81D6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FECC-BC1A-4350-AE43-1F0D560402CF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1E39-63E2-492E-9E22-0858E7DF7944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526A-35CB-451B-9061-A7604DBC81B5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66FE-32C1-4B4C-BA7D-47258D3427AC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7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8C36-4BBC-4395-AFB1-F77DCB18D6F1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2771-60E9-4AF0-9B63-004A3718145A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6FE74-FCA5-46D2-97BF-F412943806AA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E788-9512-465D-8B06-DA47C921A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1" y="2579076"/>
            <a:ext cx="11699629" cy="633047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Hardware: Hardware Building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630" y="1078523"/>
            <a:ext cx="11699629" cy="63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CSPC61 - Embedded Systems Architectures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2" y="3742943"/>
            <a:ext cx="11699629" cy="6330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Board I/O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633" y="4572000"/>
            <a:ext cx="11699629" cy="1031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</a:t>
            </a:r>
            <a:r>
              <a:rPr kumimoji="0" lang="en-IN" sz="30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M</a:t>
            </a:r>
            <a:r>
              <a:rPr kumimoji="0" lang="en-IN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</a:t>
            </a:r>
            <a:r>
              <a:rPr kumimoji="0" lang="en-IN" sz="3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Bhuvaneswari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11.03.2022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-59178"/>
            <a:ext cx="11753088" cy="99194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Full duplex Scheme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555"/>
            <a:ext cx="10515600" cy="489162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duplex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 is one in which a data stream can be transmitted and received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either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All smart phone calls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l="9811" t="2527" r="4611" b="13115"/>
          <a:stretch>
            <a:fillRect/>
          </a:stretch>
        </p:blipFill>
        <p:spPr>
          <a:xfrm>
            <a:off x="1746738" y="2649415"/>
            <a:ext cx="9261231" cy="3270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5446" y="5908431"/>
            <a:ext cx="382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Fig 7</a:t>
            </a:r>
            <a:r>
              <a:rPr lang="en-IN" dirty="0" smtClean="0"/>
              <a:t>. Full duplex transmission scheme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196080"/>
            <a:ext cx="11667744" cy="83667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Synchronous Vs Asynchronous transfer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07" y="1292353"/>
            <a:ext cx="11723077" cy="179222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transfers can occur either as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transfer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Steady stream at regular intervals regulated by the CPU’s clock.</a:t>
            </a:r>
            <a:endParaRPr lang="en-US" dirty="0" smtClean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transfer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ntermittently at irregular (random) intervals.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4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68793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Asynchronous transfer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888521"/>
            <a:ext cx="11734800" cy="575381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an asynchronous </a:t>
            </a:r>
            <a:r>
              <a:rPr lang="en-US" dirty="0" smtClean="0"/>
              <a:t>transfer, </a:t>
            </a:r>
            <a:r>
              <a:rPr lang="en-US" dirty="0"/>
              <a:t>the data being transmitted is </a:t>
            </a:r>
            <a:r>
              <a:rPr lang="en-US" dirty="0" smtClean="0"/>
              <a:t>stored </a:t>
            </a:r>
            <a:r>
              <a:rPr lang="en-US" dirty="0"/>
              <a:t>and modified within a serial interface’s transmission </a:t>
            </a:r>
            <a:r>
              <a:rPr lang="en-US" dirty="0" smtClean="0"/>
              <a:t>buffer.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/>
              <a:t>serial interface at </a:t>
            </a:r>
            <a:r>
              <a:rPr lang="en-US" b="1" dirty="0" smtClean="0"/>
              <a:t>the transmitter </a:t>
            </a:r>
            <a:r>
              <a:rPr lang="en-US" dirty="0"/>
              <a:t>divides the data stream into groups, called </a:t>
            </a:r>
            <a:r>
              <a:rPr lang="en-US" i="1" dirty="0" smtClean="0"/>
              <a:t>packets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Packets of size 4 to 8 bits per character/ 5 </a:t>
            </a:r>
            <a:r>
              <a:rPr lang="en-US" dirty="0"/>
              <a:t>to 9 bits per </a:t>
            </a:r>
            <a:r>
              <a:rPr lang="en-US" dirty="0" smtClean="0"/>
              <a:t>character.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 l="9811" t="2527" r="58675" b="13115"/>
          <a:stretch>
            <a:fillRect/>
          </a:stretch>
        </p:blipFill>
        <p:spPr>
          <a:xfrm>
            <a:off x="722610" y="3259015"/>
            <a:ext cx="3410478" cy="3270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rcRect l="4975" t="3636" r="4454" b="11119"/>
          <a:stretch>
            <a:fillRect/>
          </a:stretch>
        </p:blipFill>
        <p:spPr>
          <a:xfrm>
            <a:off x="4645152" y="3185864"/>
            <a:ext cx="7303477" cy="2059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7105743" y="5451555"/>
            <a:ext cx="233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Asynchronous transfer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7833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Asynchronous transfer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707137"/>
            <a:ext cx="11734800" cy="465734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Each </a:t>
            </a:r>
            <a:r>
              <a:rPr lang="en-US" dirty="0"/>
              <a:t>of these packets is then </a:t>
            </a:r>
            <a:r>
              <a:rPr lang="en-US" dirty="0" smtClean="0"/>
              <a:t>encapsulated in </a:t>
            </a:r>
            <a:r>
              <a:rPr lang="en-US" dirty="0"/>
              <a:t>frames to be transmitted </a:t>
            </a:r>
            <a:r>
              <a:rPr lang="en-US" dirty="0" smtClean="0"/>
              <a:t>separately.</a:t>
            </a:r>
          </a:p>
          <a:p>
            <a:pPr algn="just"/>
            <a:r>
              <a:rPr lang="en-US" dirty="0" smtClean="0"/>
              <a:t>The frames are packets modified in order to include the “START” bit, “STOP” bit and a parity bit.</a:t>
            </a:r>
          </a:p>
          <a:p>
            <a:pPr algn="just"/>
            <a:r>
              <a:rPr lang="en-US" b="1" dirty="0" smtClean="0"/>
              <a:t>START bit </a:t>
            </a:r>
            <a:r>
              <a:rPr lang="en-US" dirty="0" smtClean="0"/>
              <a:t>- Start </a:t>
            </a:r>
            <a:r>
              <a:rPr lang="en-US" dirty="0"/>
              <a:t>of a </a:t>
            </a:r>
            <a:r>
              <a:rPr lang="en-US" dirty="0" smtClean="0"/>
              <a:t>frame, </a:t>
            </a:r>
            <a:r>
              <a:rPr lang="en-US" b="1" dirty="0" smtClean="0"/>
              <a:t>STOP bit </a:t>
            </a:r>
            <a:r>
              <a:rPr lang="en-US" dirty="0" smtClean="0"/>
              <a:t>- End </a:t>
            </a:r>
            <a:r>
              <a:rPr lang="en-US" dirty="0"/>
              <a:t>of a </a:t>
            </a:r>
            <a:r>
              <a:rPr lang="en-US" dirty="0" smtClean="0"/>
              <a:t>frame</a:t>
            </a:r>
          </a:p>
          <a:p>
            <a:pPr algn="just"/>
            <a:r>
              <a:rPr lang="en-US" b="1" dirty="0" smtClean="0"/>
              <a:t>Parity bit</a:t>
            </a:r>
            <a:r>
              <a:rPr lang="en-US" dirty="0" smtClean="0"/>
              <a:t> - basic </a:t>
            </a:r>
            <a:r>
              <a:rPr lang="en-US" dirty="0"/>
              <a:t>error </a:t>
            </a:r>
            <a:r>
              <a:rPr lang="en-US" dirty="0" smtClean="0"/>
              <a:t>checking (Optional) – Even parity/Odd parity</a:t>
            </a:r>
          </a:p>
          <a:p>
            <a:pPr algn="just"/>
            <a:r>
              <a:rPr lang="en-US" dirty="0" smtClean="0"/>
              <a:t>Parity for a serial transmission can be NONE. No parity bit - No error checking.</a:t>
            </a:r>
          </a:p>
          <a:p>
            <a:pPr algn="just"/>
            <a:r>
              <a:rPr lang="en-US" dirty="0" smtClean="0"/>
              <a:t>Between the transmission of frames, the communication channel is kept in an idle state </a:t>
            </a:r>
            <a:r>
              <a:rPr lang="en-US" dirty="0" smtClean="0"/>
              <a:t>or </a:t>
            </a:r>
            <a:r>
              <a:rPr lang="en-US" dirty="0" smtClean="0"/>
              <a:t>non-return to zero (NRZ) state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 l="4975" t="3636" r="4454" b="11119"/>
          <a:stretch>
            <a:fillRect/>
          </a:stretch>
        </p:blipFill>
        <p:spPr>
          <a:xfrm>
            <a:off x="6790944" y="5222295"/>
            <a:ext cx="5242560" cy="1478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775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Asynchronous transfer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49609"/>
            <a:ext cx="11734800" cy="1988791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The serial interface of the receiver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Receives frames by synchronizing to the START bit of a frame.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Delays for a brief period, and then shifts in bits, one at a time, into its receive buffer until reaching the STOP bit (s).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892" y="2504124"/>
            <a:ext cx="3541203" cy="332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047744" y="2459659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Bit rate = (number of actual data bits per frame/total number of bits per frame) * the baud rate.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4145280" y="3550843"/>
            <a:ext cx="7961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Bit rate = (8/12) * 100 Mbps = 66.7 Mbps.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181856" y="4044619"/>
            <a:ext cx="7705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Transmitter’s serial interface and the receiver’s serial interface synchronize with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bit-rate clocks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sample data bits</a:t>
            </a:r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Synchronous transfer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609601"/>
            <a:ext cx="11734800" cy="603274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There are no START or STOP bits appended to the data stream.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There is no idle period.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Asynchronous transmissions, the data rates </a:t>
            </a:r>
            <a:r>
              <a:rPr lang="en-US" dirty="0" err="1" smtClean="0"/>
              <a:t>Tr</a:t>
            </a:r>
            <a:r>
              <a:rPr lang="en-US" dirty="0" smtClean="0"/>
              <a:t> and </a:t>
            </a:r>
            <a:r>
              <a:rPr lang="en-US" dirty="0" err="1" smtClean="0"/>
              <a:t>Rr</a:t>
            </a:r>
            <a:r>
              <a:rPr lang="en-US" dirty="0" smtClean="0"/>
              <a:t> must be in sync and separate clocks used.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a synchronous transmission are synchronizing off of one common clock.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UART (universal asynchronous receiver-transmitter)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serial interface - asynchronous serial transmission.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SPI (serial peripheral interface)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synchronous serial interface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Conclusion:</a:t>
            </a:r>
            <a:r>
              <a:rPr lang="en-US" dirty="0" smtClean="0"/>
              <a:t> Serial Interface - slave ICs on the board/integrated onto the master processor.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Transmits data to and from an I/O device via a serial port.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Converting data that is coming to and from the serial port - data that the master CPU can process.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8608" y="3240714"/>
            <a:ext cx="5779008" cy="143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9033017" y="2822772"/>
            <a:ext cx="2209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Synchronous transfer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2217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Parallel I/O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707137"/>
            <a:ext cx="11734800" cy="566927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Devices which can transfer data in multiple bits simultaneously.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 I/O hardware is also made up of some combination of six logical units.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Communication port - Parallel port and communication interface - Parallel interface.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 interfaces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manage the parallel data transmission and reception - Master CPU and either the I/O device or its controller.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decoding and encoding data bits on the parallel port.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reception and transmission buffers to store and manipulate the data being transferred.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 data transmission and reception schemes – direction, actual process of transmitting/receiving data bits.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/>
              <a:t>Direction - </a:t>
            </a:r>
            <a:r>
              <a:rPr lang="en-US" dirty="0" smtClean="0"/>
              <a:t>simplex, half-duplex, or full-duplex modes.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/>
              <a:t>Actual process - </a:t>
            </a:r>
            <a:r>
              <a:rPr lang="en-US" dirty="0" smtClean="0"/>
              <a:t>parallel I/O devices can transmit data asynchronously or synchronously.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 I/O have a greater capacity.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IN" dirty="0" smtClean="0"/>
              <a:t>Examples: </a:t>
            </a:r>
            <a:r>
              <a:rPr lang="en-US" dirty="0" smtClean="0"/>
              <a:t>IEEE 1284 controllers, CRT ports, and SCSI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1" y="2579076"/>
            <a:ext cx="11699629" cy="633047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Hardware: Hardware Building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630" y="1078523"/>
            <a:ext cx="11699629" cy="63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CSPC61 - Embedded Systems Architectures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2" y="3742943"/>
            <a:ext cx="11699629" cy="6330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Board I/O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633" y="4572000"/>
            <a:ext cx="11699629" cy="1031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Dr.</a:t>
            </a:r>
            <a:r>
              <a:rPr kumimoji="0" lang="en-IN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M. </a:t>
            </a:r>
            <a:r>
              <a:rPr kumimoji="0" lang="en-IN" sz="3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Bhuvaneswari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14.03.2022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62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68793"/>
            <a:ext cx="11728703" cy="71149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Topics - Board I/O (</a:t>
            </a:r>
            <a:r>
              <a:rPr lang="en-IN" dirty="0" err="1" smtClean="0"/>
              <a:t>Input/Output</a:t>
            </a:r>
            <a:r>
              <a:rPr lang="en-IN" dirty="0" smtClean="0"/>
              <a:t>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032" y="841249"/>
            <a:ext cx="8839199" cy="248716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6600"/>
                </a:solidFill>
              </a:rPr>
              <a:t>Introducing board I/O</a:t>
            </a:r>
          </a:p>
          <a:p>
            <a:r>
              <a:rPr lang="en-US" sz="3000" dirty="0" smtClean="0">
                <a:solidFill>
                  <a:srgbClr val="006600"/>
                </a:solidFill>
              </a:rPr>
              <a:t>Discussing differences between serial and parallel I/O</a:t>
            </a:r>
          </a:p>
          <a:p>
            <a:r>
              <a:rPr lang="en-US" sz="3000" dirty="0" smtClean="0">
                <a:solidFill>
                  <a:srgbClr val="000099"/>
                </a:solidFill>
              </a:rPr>
              <a:t>Introducing interfacing to I/O </a:t>
            </a:r>
          </a:p>
          <a:p>
            <a:r>
              <a:rPr lang="en-US" sz="3000" dirty="0" smtClean="0">
                <a:solidFill>
                  <a:srgbClr val="000099"/>
                </a:solidFill>
              </a:rPr>
              <a:t>Discussing I/O performance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2217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I/O Component Interfacing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707137"/>
            <a:ext cx="11734800" cy="566927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I/O hardware is made up of all or some combination six main logical units.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All of these components are interfaced.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Communication mechanisms - hardware, software, or both.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Interfacing the I/O Device with the Embedded Board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off-board I/O devices (keyboards, mice, LCDs, printers) - a transmission medium is used to interconnect the I/O device to an embedded board via a communication port.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651" y="3352800"/>
            <a:ext cx="6444100" cy="1792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924867" y="5316974"/>
            <a:ext cx="2882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Wired transmission medium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4096" y="4335073"/>
            <a:ext cx="5157216" cy="2274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8151696" y="3841742"/>
            <a:ext cx="3113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Wireless transmission medium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68793"/>
            <a:ext cx="11728703" cy="71149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6600"/>
                </a:solidFill>
              </a:rPr>
              <a:t>Topics - Board I/O (</a:t>
            </a:r>
            <a:r>
              <a:rPr lang="en-IN" dirty="0" err="1" smtClean="0">
                <a:solidFill>
                  <a:srgbClr val="006600"/>
                </a:solidFill>
              </a:rPr>
              <a:t>Input/Output</a:t>
            </a:r>
            <a:r>
              <a:rPr lang="en-IN" dirty="0" smtClean="0">
                <a:solidFill>
                  <a:srgbClr val="006600"/>
                </a:solidFill>
              </a:rPr>
              <a:t>)</a:t>
            </a:r>
            <a:endParaRPr lang="en-US" dirty="0" smtClean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032" y="841249"/>
            <a:ext cx="8839199" cy="248716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0099"/>
                </a:solidFill>
              </a:rPr>
              <a:t>Introducing board I/O</a:t>
            </a:r>
          </a:p>
          <a:p>
            <a:r>
              <a:rPr lang="en-US" sz="3000" dirty="0" smtClean="0">
                <a:solidFill>
                  <a:srgbClr val="000099"/>
                </a:solidFill>
              </a:rPr>
              <a:t>Discussing differences between serial and parallel I/O</a:t>
            </a:r>
          </a:p>
          <a:p>
            <a:r>
              <a:rPr lang="en-US" sz="3000" dirty="0" smtClean="0">
                <a:solidFill>
                  <a:srgbClr val="000099"/>
                </a:solidFill>
              </a:rPr>
              <a:t>Introducing interfacing to I/O </a:t>
            </a:r>
          </a:p>
          <a:p>
            <a:r>
              <a:rPr lang="en-US" sz="3000" dirty="0" smtClean="0">
                <a:solidFill>
                  <a:srgbClr val="000099"/>
                </a:solidFill>
              </a:rPr>
              <a:t>Discussing I/O performance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I/O Component Interfacing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09599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C00000"/>
                </a:solidFill>
              </a:rPr>
              <a:t>Interfacing communication port to board I/O </a:t>
            </a:r>
            <a:r>
              <a:rPr lang="en-US" sz="2600" dirty="0" smtClean="0"/>
              <a:t>– I/O Controller, communication interface controller or the master processor via an |I/O Bus.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I/O Bus - a collection of wires transmitting the data.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/>
              <a:t>On-board I/O devices can be connected directly to the master processor via I/O ports.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/>
              <a:t>Off-board I/O devices can be connected indirectly using a communication interface integrated into the master processor or a separate IC on the board and the communication port.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the relative board I/O components are interconnected via I/O buses.</a:t>
            </a:r>
            <a:endParaRPr lang="en-US" sz="2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6273" y="3781371"/>
            <a:ext cx="7575423" cy="29486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I/O Component Interfacing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095999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>
                <a:solidFill>
                  <a:srgbClr val="C00000"/>
                </a:solidFill>
              </a:rPr>
              <a:t>Interfacing an I/O controller and Master CPU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I/O controller to manage the I/O device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Interface between the I/O controller and master CPU data – Based on 4 requirements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 ability of the master CPU to initialize and monitor the I/O Controller.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I/O controllers are </a:t>
            </a:r>
            <a:r>
              <a:rPr lang="en-US" dirty="0" smtClean="0">
                <a:solidFill>
                  <a:srgbClr val="000099"/>
                </a:solidFill>
              </a:rPr>
              <a:t>configured via control registers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99"/>
                </a:solidFill>
              </a:rPr>
              <a:t>monitored via status registers</a:t>
            </a:r>
            <a:r>
              <a:rPr lang="en-US" dirty="0" smtClean="0"/>
              <a:t>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Control registers - </a:t>
            </a:r>
            <a:r>
              <a:rPr lang="en-US" dirty="0" smtClean="0">
                <a:solidFill>
                  <a:srgbClr val="000099"/>
                </a:solidFill>
              </a:rPr>
              <a:t>data registers </a:t>
            </a:r>
            <a:r>
              <a:rPr lang="en-US" dirty="0" smtClean="0"/>
              <a:t>- can modify to configure the I/O controller.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Status registers - </a:t>
            </a:r>
            <a:r>
              <a:rPr lang="en-US" dirty="0" smtClean="0">
                <a:solidFill>
                  <a:srgbClr val="000099"/>
                </a:solidFill>
              </a:rPr>
              <a:t>read-only registers - </a:t>
            </a:r>
            <a:r>
              <a:rPr lang="en-US" dirty="0" smtClean="0"/>
              <a:t>the master processor can get information – State of the I/O controller.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way for the master processor to request I/O.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Memory mapped I/O.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I/O mapped I/O.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way for the I/O device to contact the master CPU.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Interrupt driven I/O.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I/O controller.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Some mechanism for both to exchange data.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data is exchanged between the I/O controller and the master processor.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Programmed transfer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memory-mapped I/O schemes - DMA circuitry - bypass the master CPU.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DMA has the ability to manage data transmissions or receptions directly to and from main memory and an I/O device.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I/O Performance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09599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I/O performance is one of the most important issues of an embedded design.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Wide variety of I/O devices, each device have its own unique qualities.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Features of I/O - negatively impact board performance.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Data rates of the I/O devices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Characters per second - Keyboard or Mouse.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Mbytes per second - Networking, tape, disk.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Speed of the master processor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Clocks rates – 10 MHz to 100 MHz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to synchronize the speed of the master processor to the speeds of I/O.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  <a:tabLst>
                <a:tab pos="9412288" algn="l"/>
              </a:tabLst>
            </a:pPr>
            <a:r>
              <a:rPr lang="en-US" dirty="0" smtClean="0"/>
              <a:t>Realistic scheme must be implemented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I/O and the master processor communicate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Intermediate dedicated I/O controller between the master CPU and I/O device.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I/O controller manages I/O for the master processor. Freeing up the CPU to process data more efficiently.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Communication scheme - interrupt driven, polled, or memory mapped.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 improve I/O performance - board designers - examine the various I/O and master processor communication schemes to ensure that every device can be managed successfully via one of the available schemes.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 synchronize  - slower I/O devices and the master CPU - Status flags or interrupts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 synchronize  - faster I/O devices than master CPU - DMA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I/O Performance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09599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Most common units measuring performance of I/O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Throughput</a:t>
            </a:r>
            <a:r>
              <a:rPr lang="en-US" dirty="0" smtClean="0"/>
              <a:t>: The maximum amount of data per unit time that can be processed, in bytes per second.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components with the lowest throughput are what drives the performance of the whole system.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The execution time of an I/O component</a:t>
            </a:r>
            <a:r>
              <a:rPr lang="en-US" dirty="0" smtClean="0"/>
              <a:t>: The amount of time it takes to process all of the data it is provided with.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The response time of an I/O component: </a:t>
            </a:r>
            <a:r>
              <a:rPr lang="en-US" dirty="0" smtClean="0"/>
              <a:t>It is the amount of time be </a:t>
            </a:r>
            <a:r>
              <a:rPr lang="en-US" dirty="0" err="1" smtClean="0"/>
              <a:t>tween</a:t>
            </a:r>
            <a:r>
              <a:rPr lang="en-US" dirty="0" smtClean="0"/>
              <a:t> a request to process data and the time the actual component begins processing.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Benchmark - </a:t>
            </a:r>
            <a:r>
              <a:rPr lang="en-US" dirty="0" smtClean="0"/>
              <a:t>accurately determine the type of performance to measure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I/O rate would depend on the number of storage accesses per second, including delays.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73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15" y="121958"/>
            <a:ext cx="11728703" cy="1366602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End Summary</a:t>
            </a:r>
            <a:br>
              <a:rPr lang="en-IN" dirty="0" smtClean="0"/>
            </a:br>
            <a:r>
              <a:rPr lang="en-IN" dirty="0" smtClean="0"/>
              <a:t>Topics Covered - Board I/O (Input/Output)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032" y="1649357"/>
            <a:ext cx="8839199" cy="248716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6600"/>
                </a:solidFill>
              </a:rPr>
              <a:t>Introducing board I/O</a:t>
            </a:r>
          </a:p>
          <a:p>
            <a:r>
              <a:rPr lang="en-US" sz="3000" dirty="0" smtClean="0">
                <a:solidFill>
                  <a:srgbClr val="006600"/>
                </a:solidFill>
              </a:rPr>
              <a:t>Discussing differences between serial and parallel I/O</a:t>
            </a:r>
          </a:p>
          <a:p>
            <a:r>
              <a:rPr lang="en-US" sz="3000" dirty="0" smtClean="0">
                <a:solidFill>
                  <a:srgbClr val="006600"/>
                </a:solidFill>
              </a:rPr>
              <a:t>Introducing interfacing to I/O </a:t>
            </a:r>
          </a:p>
          <a:p>
            <a:r>
              <a:rPr lang="en-US" sz="3000" dirty="0" smtClean="0">
                <a:solidFill>
                  <a:srgbClr val="006600"/>
                </a:solidFill>
              </a:rPr>
              <a:t>Discussing I/O performance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1" y="2318328"/>
            <a:ext cx="11699629" cy="170872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Software: Device Drivers</a:t>
            </a:r>
            <a:b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 for Interrupt Handling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9630" y="1078523"/>
            <a:ext cx="11699629" cy="633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CSPC61 - Embedded Systems Architectures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633" y="4572000"/>
            <a:ext cx="11699629" cy="1031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Dr. M. </a:t>
            </a:r>
            <a:r>
              <a:rPr kumimoji="0" lang="en-IN" sz="3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Bhuvaneswari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19.03.2022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68793"/>
            <a:ext cx="11728703" cy="71149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Topics – Device Drivers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032" y="841249"/>
            <a:ext cx="8839199" cy="2487167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6600"/>
                </a:solidFill>
              </a:rPr>
              <a:t>Defining device </a:t>
            </a:r>
            <a:r>
              <a:rPr lang="en-US" sz="3000" dirty="0" smtClean="0">
                <a:solidFill>
                  <a:srgbClr val="006600"/>
                </a:solidFill>
              </a:rPr>
              <a:t>drivers</a:t>
            </a:r>
          </a:p>
          <a:p>
            <a:r>
              <a:rPr lang="en-US" sz="3000" dirty="0">
                <a:solidFill>
                  <a:srgbClr val="006600"/>
                </a:solidFill>
              </a:rPr>
              <a:t>Device Drivers for Interrupt-Handling</a:t>
            </a:r>
          </a:p>
          <a:p>
            <a:r>
              <a:rPr lang="en-US" sz="3000" dirty="0">
                <a:solidFill>
                  <a:srgbClr val="006600"/>
                </a:solidFill>
              </a:rPr>
              <a:t>Memory Device Drivers </a:t>
            </a:r>
            <a:endParaRPr lang="en-US" sz="3000" dirty="0" smtClean="0">
              <a:solidFill>
                <a:srgbClr val="00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305403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Embedded hardware </a:t>
            </a:r>
            <a:r>
              <a:rPr lang="en-US" dirty="0"/>
              <a:t>- software initialization and </a:t>
            </a:r>
            <a:r>
              <a:rPr lang="en-US" dirty="0" smtClean="0"/>
              <a:t>management.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99"/>
                </a:solidFill>
              </a:rPr>
              <a:t>Device Driver - </a:t>
            </a:r>
            <a:r>
              <a:rPr lang="en-US" dirty="0" smtClean="0"/>
              <a:t>Software </a:t>
            </a:r>
            <a:r>
              <a:rPr lang="en-US" dirty="0"/>
              <a:t>directly interfaces with and controls </a:t>
            </a:r>
            <a:r>
              <a:rPr lang="en-US" dirty="0" smtClean="0"/>
              <a:t>the hardware.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Device drivers are the software libraries that initialize the hardware, and manage access to the hardware by higher layers of software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Device drivers - hardware and the operating system, middleware, and application layers. </a:t>
            </a:r>
            <a:endParaRPr lang="en-US" dirty="0" smtClean="0">
              <a:solidFill>
                <a:srgbClr val="0000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18660" y="6049965"/>
            <a:ext cx="449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Embedded Systems Model and device drivers</a:t>
            </a:r>
          </a:p>
        </p:txBody>
      </p:sp>
      <p:pic>
        <p:nvPicPr>
          <p:cNvPr id="6" name="Picture 2" descr="https://www.edn.com/wp-content/uploads/media-1179541-f8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4"/>
          <a:stretch/>
        </p:blipFill>
        <p:spPr bwMode="auto">
          <a:xfrm>
            <a:off x="1888122" y="3331223"/>
            <a:ext cx="8555288" cy="2713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5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08246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 smtClean="0"/>
              <a:t>Von </a:t>
            </a:r>
            <a:r>
              <a:rPr lang="en-US" b="1" dirty="0"/>
              <a:t>Neumann </a:t>
            </a:r>
            <a:r>
              <a:rPr lang="en-US" b="1" dirty="0" smtClean="0"/>
              <a:t>model </a:t>
            </a:r>
            <a:r>
              <a:rPr lang="en-US" dirty="0" smtClean="0"/>
              <a:t>- Device Drivers are required.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Master </a:t>
            </a:r>
            <a:r>
              <a:rPr lang="en-US" dirty="0"/>
              <a:t>processor architecture-specific </a:t>
            </a:r>
            <a:r>
              <a:rPr lang="en-US" dirty="0" smtClean="0"/>
              <a:t>functionality.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 </a:t>
            </a:r>
            <a:r>
              <a:rPr lang="en-US" dirty="0"/>
              <a:t>management drivers.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Bus initialization and transaction drivers</a:t>
            </a:r>
            <a:r>
              <a:rPr lang="en-US" dirty="0" smtClean="0"/>
              <a:t>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I/O initialization and control drivers (networking, graphics, input devices, storage devices, debugging </a:t>
            </a:r>
            <a:r>
              <a:rPr lang="en-US" dirty="0" smtClean="0"/>
              <a:t>I/O)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C00000"/>
                </a:solidFill>
              </a:rPr>
              <a:t>Board </a:t>
            </a:r>
            <a:r>
              <a:rPr lang="en-US" dirty="0">
                <a:solidFill>
                  <a:srgbClr val="C00000"/>
                </a:solidFill>
              </a:rPr>
              <a:t>and master CPU level. </a:t>
            </a:r>
            <a:endParaRPr lang="en-US" dirty="0" smtClean="0">
              <a:solidFill>
                <a:srgbClr val="C0000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Device drivers - Architecture-specific </a:t>
            </a:r>
            <a:r>
              <a:rPr lang="en-US" dirty="0"/>
              <a:t>or </a:t>
            </a:r>
            <a:r>
              <a:rPr lang="en-US" dirty="0" smtClean="0"/>
              <a:t>generic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Device driver: Architecture-specific </a:t>
            </a:r>
            <a:r>
              <a:rPr lang="en-US" dirty="0"/>
              <a:t>manages the hardware that is integrated into the master </a:t>
            </a:r>
            <a:r>
              <a:rPr lang="en-US" dirty="0" smtClean="0"/>
              <a:t>processor.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 is </a:t>
            </a:r>
            <a:r>
              <a:rPr lang="en-US" dirty="0"/>
              <a:t>used </a:t>
            </a:r>
            <a:r>
              <a:rPr lang="en-US" dirty="0" smtClean="0"/>
              <a:t>initialize and </a:t>
            </a:r>
            <a:r>
              <a:rPr lang="en-US" dirty="0"/>
              <a:t>enable components within a master processor (on-chip memory, integrated </a:t>
            </a:r>
            <a:r>
              <a:rPr lang="en-US" dirty="0" smtClean="0"/>
              <a:t>memory </a:t>
            </a:r>
            <a:r>
              <a:rPr lang="en-US" dirty="0"/>
              <a:t>managers (MMUs), and floating point hardware</a:t>
            </a:r>
            <a:r>
              <a:rPr lang="en-US" dirty="0" smtClean="0"/>
              <a:t>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Device driver - generic manages hardware that is located on the board and not integrated onto the master processor</a:t>
            </a:r>
            <a:r>
              <a:rPr lang="en-US" dirty="0" smtClean="0"/>
              <a:t>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Generic drivers include code that initializes and manages access to the remaining major components of the board, including board buses, off-chip memory, and off-chip </a:t>
            </a:r>
            <a:r>
              <a:rPr lang="en-US" dirty="0" smtClean="0"/>
              <a:t>I/O.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 - Functions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23649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000099"/>
                </a:solidFill>
              </a:rPr>
              <a:t>Hardware Startup</a:t>
            </a:r>
            <a:r>
              <a:rPr lang="en-US" sz="2600" dirty="0"/>
              <a:t>, initialization of the hardware upon power-on or </a:t>
            </a:r>
            <a:r>
              <a:rPr lang="en-US" sz="2600" dirty="0" smtClean="0"/>
              <a:t>reset.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Hardware Shutdown</a:t>
            </a:r>
            <a:r>
              <a:rPr lang="en-US" sz="2600" dirty="0"/>
              <a:t>, configuring hardware into its power-off state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Hardware Disable</a:t>
            </a:r>
            <a:r>
              <a:rPr lang="en-US" sz="2600" dirty="0"/>
              <a:t>, allowing other software to disable hardware on-the-fly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 smtClean="0">
                <a:solidFill>
                  <a:srgbClr val="000099"/>
                </a:solidFill>
              </a:rPr>
              <a:t>Hardware </a:t>
            </a:r>
            <a:r>
              <a:rPr lang="en-US" sz="2600" b="1" dirty="0">
                <a:solidFill>
                  <a:srgbClr val="000099"/>
                </a:solidFill>
              </a:rPr>
              <a:t>Enable</a:t>
            </a:r>
            <a:r>
              <a:rPr lang="en-US" sz="2600" dirty="0"/>
              <a:t>, allowing other software to enable hardware on-the-fly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006600"/>
                </a:solidFill>
              </a:rPr>
              <a:t>Hardware Acquire</a:t>
            </a:r>
            <a:r>
              <a:rPr lang="en-US" sz="2600" dirty="0"/>
              <a:t>, allowing other software to gain singular (locking) access to hardware.</a:t>
            </a:r>
            <a:endParaRPr lang="en-US" sz="26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 smtClean="0">
                <a:solidFill>
                  <a:srgbClr val="C00000"/>
                </a:solidFill>
              </a:rPr>
              <a:t>Hardware </a:t>
            </a:r>
            <a:r>
              <a:rPr lang="en-US" sz="2600" b="1" dirty="0">
                <a:solidFill>
                  <a:srgbClr val="C00000"/>
                </a:solidFill>
              </a:rPr>
              <a:t>Release</a:t>
            </a:r>
            <a:r>
              <a:rPr lang="en-US" sz="2600" dirty="0"/>
              <a:t>, allowing other software to free (unlock) hardware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 smtClean="0">
                <a:solidFill>
                  <a:srgbClr val="006600"/>
                </a:solidFill>
              </a:rPr>
              <a:t>Hardware Read</a:t>
            </a:r>
            <a:r>
              <a:rPr lang="en-US" sz="2600" dirty="0" smtClean="0"/>
              <a:t>, </a:t>
            </a:r>
            <a:r>
              <a:rPr lang="en-US" sz="2600" dirty="0"/>
              <a:t>allowing other software to read data from hardware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006600"/>
                </a:solidFill>
              </a:rPr>
              <a:t>Hardware Write</a:t>
            </a:r>
            <a:r>
              <a:rPr lang="en-US" sz="2600" dirty="0"/>
              <a:t>, allowing other software to write data to hardware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000099"/>
                </a:solidFill>
              </a:rPr>
              <a:t>Hardware Install</a:t>
            </a:r>
            <a:r>
              <a:rPr lang="en-US" sz="2600" dirty="0"/>
              <a:t>, allowing other software to install new hardware on-the-fly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Hardware Uninstall</a:t>
            </a:r>
            <a:r>
              <a:rPr lang="en-US" sz="2600" dirty="0"/>
              <a:t>, allowing other software to remove installed hardware on-the-fly</a:t>
            </a:r>
            <a:r>
              <a:rPr lang="en-US" sz="26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Device </a:t>
            </a:r>
            <a:r>
              <a:rPr lang="en-US" sz="2400" dirty="0"/>
              <a:t>drivers may have additional </a:t>
            </a:r>
            <a:r>
              <a:rPr lang="en-US" sz="2400" dirty="0" smtClean="0"/>
              <a:t>functions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These functions are based upon the software’s implicit perception of </a:t>
            </a:r>
            <a:r>
              <a:rPr lang="en-US" sz="2400" dirty="0" smtClean="0"/>
              <a:t>hardware.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Hardware - </a:t>
            </a:r>
            <a:r>
              <a:rPr lang="en-US" sz="2400" dirty="0"/>
              <a:t>three states at any given </a:t>
            </a:r>
            <a:r>
              <a:rPr lang="en-US" sz="2400" dirty="0" smtClean="0"/>
              <a:t>time - </a:t>
            </a:r>
            <a:r>
              <a:rPr lang="en-US" sz="2400" b="1" dirty="0" smtClean="0">
                <a:solidFill>
                  <a:srgbClr val="000099"/>
                </a:solidFill>
              </a:rPr>
              <a:t>Inactive</a:t>
            </a:r>
            <a:r>
              <a:rPr lang="en-US" sz="2400" b="1" dirty="0">
                <a:solidFill>
                  <a:srgbClr val="000099"/>
                </a:solidFill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Busy</a:t>
            </a:r>
            <a:r>
              <a:rPr lang="en-US" sz="2400" b="1" dirty="0">
                <a:solidFill>
                  <a:srgbClr val="000099"/>
                </a:solidFill>
              </a:rPr>
              <a:t>, or </a:t>
            </a:r>
            <a:r>
              <a:rPr lang="en-US" sz="2400" b="1" dirty="0">
                <a:solidFill>
                  <a:srgbClr val="006600"/>
                </a:solidFill>
              </a:rPr>
              <a:t>F</a:t>
            </a:r>
            <a:r>
              <a:rPr lang="en-US" sz="2400" b="1" dirty="0" smtClean="0">
                <a:solidFill>
                  <a:srgbClr val="006600"/>
                </a:solidFill>
              </a:rPr>
              <a:t>inished</a:t>
            </a:r>
            <a:r>
              <a:rPr lang="en-US" sz="2400" b="1" dirty="0" smtClean="0">
                <a:solidFill>
                  <a:srgbClr val="000099"/>
                </a:solidFill>
              </a:rPr>
              <a:t>.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b="1" dirty="0" smtClean="0">
                <a:solidFill>
                  <a:srgbClr val="000099"/>
                </a:solidFill>
              </a:rPr>
              <a:t>Inactive - </a:t>
            </a:r>
            <a:r>
              <a:rPr lang="en-US" sz="2000" dirty="0"/>
              <a:t>disconnected, without power or </a:t>
            </a:r>
            <a:r>
              <a:rPr lang="en-US" sz="2000" dirty="0" smtClean="0"/>
              <a:t>disabled.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C00000"/>
                </a:solidFill>
              </a:rPr>
              <a:t>Busy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100" dirty="0"/>
              <a:t> </a:t>
            </a:r>
            <a:r>
              <a:rPr lang="en-US" sz="2100" dirty="0" smtClean="0"/>
              <a:t>- Active </a:t>
            </a:r>
            <a:r>
              <a:rPr lang="en-US" sz="2100" dirty="0"/>
              <a:t>hardware </a:t>
            </a:r>
            <a:r>
              <a:rPr lang="en-US" sz="2100" dirty="0" smtClean="0"/>
              <a:t>state - </a:t>
            </a:r>
            <a:r>
              <a:rPr lang="en-US" sz="2000" dirty="0" smtClean="0"/>
              <a:t>Actively </a:t>
            </a:r>
            <a:r>
              <a:rPr lang="en-US" sz="2000" dirty="0"/>
              <a:t>processing some type of </a:t>
            </a:r>
            <a:r>
              <a:rPr lang="en-US" sz="2000" dirty="0" smtClean="0"/>
              <a:t>data.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006600"/>
                </a:solidFill>
              </a:rPr>
              <a:t>Finished</a:t>
            </a:r>
            <a:r>
              <a:rPr lang="en-US" sz="2000" dirty="0" smtClean="0"/>
              <a:t> – Data processing </a:t>
            </a:r>
            <a:r>
              <a:rPr lang="en-US" sz="2000" dirty="0"/>
              <a:t>is completed - idle </a:t>
            </a:r>
            <a:r>
              <a:rPr lang="en-US" sz="2000" dirty="0" smtClean="0"/>
              <a:t>state.</a:t>
            </a:r>
            <a:endParaRPr lang="en-US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3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68793"/>
            <a:ext cx="11728703" cy="71149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6600"/>
                </a:solidFill>
              </a:rPr>
              <a:t>Board I/O - </a:t>
            </a:r>
            <a:r>
              <a:rPr lang="en-US" dirty="0" smtClean="0">
                <a:solidFill>
                  <a:srgbClr val="00660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731521"/>
            <a:ext cx="11838432" cy="342595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 smtClean="0">
                <a:solidFill>
                  <a:srgbClr val="C00000"/>
                </a:solidFill>
              </a:rPr>
              <a:t>I/O Components !!!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 algn="just"/>
            <a:r>
              <a:rPr lang="en-US" dirty="0" smtClean="0"/>
              <a:t>Responsible for moving information into and out of the board to I/O devices connected to an embedded system.</a:t>
            </a:r>
          </a:p>
          <a:p>
            <a:pPr algn="just"/>
            <a:r>
              <a:rPr lang="en-US" dirty="0" smtClean="0">
                <a:solidFill>
                  <a:srgbClr val="000099"/>
                </a:solidFill>
              </a:rPr>
              <a:t>Input components:</a:t>
            </a:r>
            <a:r>
              <a:rPr lang="en-US" dirty="0" smtClean="0"/>
              <a:t> bring information from an input device to the master processor.</a:t>
            </a:r>
          </a:p>
          <a:p>
            <a:pPr algn="just"/>
            <a:r>
              <a:rPr lang="en-US" dirty="0" smtClean="0">
                <a:solidFill>
                  <a:srgbClr val="000099"/>
                </a:solidFill>
              </a:rPr>
              <a:t>Output components: </a:t>
            </a:r>
            <a:r>
              <a:rPr lang="en-US" dirty="0" smtClean="0"/>
              <a:t>take information out of the master processor to an output device.</a:t>
            </a:r>
          </a:p>
          <a:p>
            <a:pPr algn="just"/>
            <a:r>
              <a:rPr lang="en-US" dirty="0" smtClean="0">
                <a:solidFill>
                  <a:srgbClr val="000099"/>
                </a:solidFill>
              </a:rPr>
              <a:t>Components that do both – </a:t>
            </a:r>
            <a:r>
              <a:rPr lang="en-US" dirty="0" smtClean="0"/>
              <a:t>Networking Devices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b="17577"/>
          <a:stretch>
            <a:fillRect/>
          </a:stretch>
        </p:blipFill>
        <p:spPr>
          <a:xfrm>
            <a:off x="4455600" y="3926629"/>
            <a:ext cx="7550947" cy="2776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31648" y="4820529"/>
            <a:ext cx="3998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 1.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Von Neumann-based I/O block diagram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 – Code Layers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30119"/>
            <a:ext cx="11734800" cy="2532429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Device </a:t>
            </a:r>
            <a:r>
              <a:rPr lang="en-US" dirty="0"/>
              <a:t>drivers </a:t>
            </a:r>
            <a:r>
              <a:rPr lang="en-US" dirty="0" smtClean="0"/>
              <a:t>- can </a:t>
            </a:r>
            <a:r>
              <a:rPr lang="en-US" dirty="0"/>
              <a:t>integrate </a:t>
            </a:r>
            <a:r>
              <a:rPr lang="en-US" dirty="0" smtClean="0"/>
              <a:t>all or some </a:t>
            </a:r>
            <a:r>
              <a:rPr lang="en-US" dirty="0"/>
              <a:t>of these functions into single larger functions.</a:t>
            </a:r>
            <a:endParaRPr lang="en-US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Each </a:t>
            </a:r>
            <a:r>
              <a:rPr lang="en-US" dirty="0"/>
              <a:t>of these driver functions </a:t>
            </a:r>
            <a:r>
              <a:rPr lang="en-US" dirty="0" smtClean="0"/>
              <a:t>has code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interfaces directly to the </a:t>
            </a:r>
            <a:r>
              <a:rPr lang="en-US" dirty="0" smtClean="0"/>
              <a:t>hardware.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interfaces to higher layers of software.</a:t>
            </a:r>
            <a:endParaRPr lang="en-US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Different </a:t>
            </a:r>
            <a:r>
              <a:rPr lang="en-US" dirty="0"/>
              <a:t>types of </a:t>
            </a:r>
            <a:r>
              <a:rPr lang="en-US" dirty="0" smtClean="0"/>
              <a:t>software </a:t>
            </a:r>
            <a:r>
              <a:rPr lang="en-US" dirty="0"/>
              <a:t>can execute in different modes: </a:t>
            </a:r>
            <a:r>
              <a:rPr lang="en-US" dirty="0">
                <a:solidFill>
                  <a:srgbClr val="C00000"/>
                </a:solidFill>
              </a:rPr>
              <a:t>supervisory and user </a:t>
            </a:r>
            <a:r>
              <a:rPr lang="en-US" dirty="0" smtClean="0">
                <a:solidFill>
                  <a:srgbClr val="C00000"/>
                </a:solidFill>
              </a:rPr>
              <a:t>modes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Device driver code typically runs in supervisory mode.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050" name="Picture 2" descr="Embedded Systems Architecture, Device Drivers - Part 1: Interrupt Handling  - E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916" y="2994448"/>
            <a:ext cx="4710400" cy="3542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58967" y="6463528"/>
            <a:ext cx="22833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Driver code layers</a:t>
            </a:r>
          </a:p>
        </p:txBody>
      </p:sp>
    </p:spTree>
    <p:extLst>
      <p:ext uri="{BB962C8B-B14F-4D97-AF65-F5344CB8AC3E}">
        <p14:creationId xmlns:p14="http://schemas.microsoft.com/office/powerpoint/2010/main" val="241655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 - Interrupt Handling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22048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700" dirty="0" smtClean="0"/>
              <a:t>Interrupts </a:t>
            </a:r>
            <a:r>
              <a:rPr lang="en-US" sz="2700" dirty="0"/>
              <a:t>are signals triggered by some event during the </a:t>
            </a:r>
            <a:r>
              <a:rPr lang="en-US" sz="2700" dirty="0" smtClean="0"/>
              <a:t>execution of </a:t>
            </a:r>
            <a:r>
              <a:rPr lang="en-US" sz="2700" dirty="0"/>
              <a:t>an instruction stream by the master processor</a:t>
            </a:r>
            <a:r>
              <a:rPr lang="en-US" sz="27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700" dirty="0" smtClean="0"/>
              <a:t>It </a:t>
            </a:r>
            <a:r>
              <a:rPr lang="en-US" sz="2700" dirty="0"/>
              <a:t>can be initiated </a:t>
            </a:r>
            <a:r>
              <a:rPr lang="en-US" sz="2700" dirty="0" smtClean="0"/>
              <a:t>asynchronously or </a:t>
            </a:r>
            <a:r>
              <a:rPr lang="en-US" sz="2700" dirty="0"/>
              <a:t>synchronously</a:t>
            </a:r>
            <a:r>
              <a:rPr lang="en-US" sz="27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700" dirty="0" smtClean="0"/>
              <a:t>It causes </a:t>
            </a:r>
            <a:r>
              <a:rPr lang="en-US" sz="2700" dirty="0"/>
              <a:t>the master processor to stop executing the current instruction stream and start the process of handling </a:t>
            </a:r>
            <a:r>
              <a:rPr lang="en-US" sz="2700" dirty="0" smtClean="0"/>
              <a:t>the </a:t>
            </a:r>
            <a:r>
              <a:rPr lang="en-US" sz="2700" dirty="0"/>
              <a:t>interrupt</a:t>
            </a:r>
            <a:r>
              <a:rPr lang="en-US" sz="2700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300" dirty="0" smtClean="0"/>
              <a:t>Interrupt Service Routine (ISR), Interrupt vector table (IVT)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700" dirty="0" smtClean="0"/>
              <a:t>Interrupt-handling </a:t>
            </a:r>
            <a:r>
              <a:rPr lang="en-US" sz="2700" dirty="0"/>
              <a:t>device </a:t>
            </a:r>
            <a:r>
              <a:rPr lang="en-US" sz="2700" dirty="0" smtClean="0"/>
              <a:t>drivers supported functions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/>
              <a:t>Interrupt-Handling Startup </a:t>
            </a:r>
            <a:r>
              <a:rPr lang="en-US" sz="2500" dirty="0"/>
              <a:t>- Initialization of the interrupt hardware upon power-on or reset</a:t>
            </a:r>
            <a:r>
              <a:rPr lang="en-US" sz="2500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/>
              <a:t>Interrupt-Handling </a:t>
            </a:r>
            <a:r>
              <a:rPr lang="en-US" sz="2500" b="1" dirty="0" smtClean="0"/>
              <a:t>Shutdown </a:t>
            </a:r>
            <a:r>
              <a:rPr lang="en-US" sz="2500" dirty="0" smtClean="0"/>
              <a:t>- </a:t>
            </a:r>
            <a:r>
              <a:rPr lang="en-US" sz="2500" dirty="0"/>
              <a:t>configuring interrupt hardware into its power-off state</a:t>
            </a:r>
            <a:r>
              <a:rPr lang="en-US" sz="2500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/>
              <a:t>Interrupt-Handling Disable </a:t>
            </a:r>
            <a:r>
              <a:rPr lang="en-US" sz="2500" dirty="0"/>
              <a:t>- allowing other software to disable active interrupts </a:t>
            </a:r>
            <a:r>
              <a:rPr lang="en-US" sz="2500" dirty="0" smtClean="0"/>
              <a:t>on-the-fly.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 smtClean="0"/>
              <a:t>Interrupt-Handling Enable </a:t>
            </a:r>
            <a:r>
              <a:rPr lang="en-US" sz="2500" dirty="0" smtClean="0"/>
              <a:t>- allowing other software to enable inactive interrupts on-the-fly</a:t>
            </a:r>
            <a:r>
              <a:rPr lang="en-US" sz="2800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500" b="1" dirty="0">
                <a:solidFill>
                  <a:srgbClr val="000099"/>
                </a:solidFill>
              </a:rPr>
              <a:t>Interrupt-Handler </a:t>
            </a:r>
            <a:r>
              <a:rPr lang="en-US" sz="2500" b="1" dirty="0" smtClean="0">
                <a:solidFill>
                  <a:srgbClr val="000099"/>
                </a:solidFill>
              </a:rPr>
              <a:t>Servicing</a:t>
            </a:r>
            <a:r>
              <a:rPr lang="en-US" sz="2800" dirty="0" smtClean="0">
                <a:solidFill>
                  <a:srgbClr val="000099"/>
                </a:solidFill>
              </a:rPr>
              <a:t> - </a:t>
            </a:r>
            <a:r>
              <a:rPr lang="en-US" sz="2800" dirty="0">
                <a:solidFill>
                  <a:srgbClr val="000099"/>
                </a:solidFill>
              </a:rPr>
              <a:t>I</a:t>
            </a:r>
            <a:r>
              <a:rPr lang="en-US" sz="2800" dirty="0" smtClean="0">
                <a:solidFill>
                  <a:srgbClr val="000099"/>
                </a:solidFill>
              </a:rPr>
              <a:t>nterrupt-handling </a:t>
            </a:r>
            <a:r>
              <a:rPr lang="en-US" sz="2800" dirty="0">
                <a:solidFill>
                  <a:srgbClr val="000099"/>
                </a:solidFill>
              </a:rPr>
              <a:t>code </a:t>
            </a:r>
            <a:r>
              <a:rPr lang="en-US" sz="2800" dirty="0" smtClean="0">
                <a:solidFill>
                  <a:srgbClr val="000099"/>
                </a:solidFill>
              </a:rPr>
              <a:t>is </a:t>
            </a:r>
            <a:r>
              <a:rPr lang="en-US" sz="2800" dirty="0">
                <a:solidFill>
                  <a:srgbClr val="000099"/>
                </a:solidFill>
              </a:rPr>
              <a:t>executed after the interruption of the main execution </a:t>
            </a:r>
            <a:r>
              <a:rPr lang="en-US" sz="2800" dirty="0" smtClean="0">
                <a:solidFill>
                  <a:srgbClr val="000099"/>
                </a:solidFill>
              </a:rPr>
              <a:t>stream.</a:t>
            </a:r>
            <a:endParaRPr lang="en-US" sz="2600" dirty="0">
              <a:solidFill>
                <a:srgbClr val="0000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CPU Processes Interrupts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220485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99"/>
                </a:solidFill>
              </a:rPr>
              <a:t>Stop processing of current instruction.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99"/>
                </a:solidFill>
              </a:rPr>
              <a:t>Save program counter and flags to stack.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99"/>
                </a:solidFill>
              </a:rPr>
              <a:t>Run interrupt service routine.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99"/>
                </a:solidFill>
              </a:rPr>
              <a:t>Restore </a:t>
            </a:r>
            <a:r>
              <a:rPr lang="en-US" dirty="0">
                <a:solidFill>
                  <a:srgbClr val="000099"/>
                </a:solidFill>
              </a:rPr>
              <a:t>program counter and flags </a:t>
            </a:r>
            <a:r>
              <a:rPr lang="en-US" dirty="0" smtClean="0">
                <a:solidFill>
                  <a:srgbClr val="000099"/>
                </a:solidFill>
              </a:rPr>
              <a:t>from </a:t>
            </a:r>
            <a:r>
              <a:rPr lang="en-US" dirty="0">
                <a:solidFill>
                  <a:srgbClr val="000099"/>
                </a:solidFill>
              </a:rPr>
              <a:t>stack</a:t>
            </a:r>
            <a:r>
              <a:rPr lang="en-US" dirty="0" smtClean="0">
                <a:solidFill>
                  <a:srgbClr val="000099"/>
                </a:solidFill>
              </a:rPr>
              <a:t>.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99"/>
                </a:solidFill>
              </a:rPr>
              <a:t>Resume to the main program.</a:t>
            </a:r>
            <a:endParaRPr lang="en-US" dirty="0">
              <a:solidFill>
                <a:srgbClr val="000099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600" dirty="0">
              <a:solidFill>
                <a:srgbClr val="000099"/>
              </a:solidFill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/>
              <a:t>ISR – Subroutine used to service an interrupt. Each interrupt has an ISR which has an address listed in </a:t>
            </a:r>
            <a:r>
              <a:rPr lang="en-US" sz="2600" dirty="0"/>
              <a:t>Interrupt vector table (IVT</a:t>
            </a:r>
            <a:r>
              <a:rPr lang="en-US" sz="2600" dirty="0" smtClean="0"/>
              <a:t>).</a:t>
            </a:r>
            <a:endParaRPr lang="en-US" sz="26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/>
              <a:t>Processor obtains the subroutine address from the IVT and directs the execution to the ISR. 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 - Interrupt Handling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622048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/>
              <a:t>Implementation of </a:t>
            </a:r>
            <a:r>
              <a:rPr lang="en-US" sz="2400" dirty="0"/>
              <a:t>startup, shutdown, disable, enable, and service functions depends on the following </a:t>
            </a:r>
            <a:r>
              <a:rPr lang="en-US" sz="2400" dirty="0" smtClean="0"/>
              <a:t>criteria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rgbClr val="000099"/>
                </a:solidFill>
              </a:rPr>
              <a:t>types, number, and priority levels of interrupts </a:t>
            </a:r>
            <a:r>
              <a:rPr lang="en-US" dirty="0" smtClean="0"/>
              <a:t>available.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0099"/>
                </a:solidFill>
              </a:rPr>
              <a:t>How interrupts are </a:t>
            </a:r>
            <a:r>
              <a:rPr lang="en-US" dirty="0" smtClean="0">
                <a:solidFill>
                  <a:srgbClr val="000099"/>
                </a:solidFill>
              </a:rPr>
              <a:t>triggered</a:t>
            </a:r>
            <a:r>
              <a:rPr lang="en-US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rgbClr val="000099"/>
                </a:solidFill>
              </a:rPr>
              <a:t>interrupt policies </a:t>
            </a:r>
            <a:r>
              <a:rPr lang="en-US" dirty="0"/>
              <a:t>of components within the system that trigger interrupts, and the services provided by the master CPU processing the </a:t>
            </a:r>
            <a:r>
              <a:rPr lang="en-US" dirty="0" smtClean="0"/>
              <a:t>interrupts.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Three types of interrupts </a:t>
            </a:r>
            <a:r>
              <a:rPr lang="en-US" dirty="0" smtClean="0"/>
              <a:t>- </a:t>
            </a:r>
            <a:r>
              <a:rPr lang="en-US" dirty="0"/>
              <a:t>software, internal hardware, and external hardware</a:t>
            </a:r>
            <a:r>
              <a:rPr lang="en-US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1. Software interrupts</a:t>
            </a:r>
            <a:r>
              <a:rPr lang="en-US" dirty="0" smtClean="0"/>
              <a:t>: Explicitly </a:t>
            </a:r>
            <a:r>
              <a:rPr lang="en-US" dirty="0"/>
              <a:t>triggered </a:t>
            </a:r>
            <a:r>
              <a:rPr lang="en-US" dirty="0" smtClean="0"/>
              <a:t>by </a:t>
            </a:r>
            <a:r>
              <a:rPr lang="en-US" dirty="0">
                <a:solidFill>
                  <a:srgbClr val="000099"/>
                </a:solidFill>
              </a:rPr>
              <a:t>some instruction within the </a:t>
            </a:r>
            <a:r>
              <a:rPr lang="en-US" dirty="0" smtClean="0">
                <a:solidFill>
                  <a:srgbClr val="000099"/>
                </a:solidFill>
              </a:rPr>
              <a:t>current </a:t>
            </a:r>
            <a:r>
              <a:rPr lang="en-US" dirty="0">
                <a:solidFill>
                  <a:srgbClr val="000099"/>
                </a:solidFill>
              </a:rPr>
              <a:t>instruction stream being executed </a:t>
            </a:r>
            <a:r>
              <a:rPr lang="en-US" dirty="0"/>
              <a:t>by the master processor. </a:t>
            </a:r>
            <a:endParaRPr lang="en-US" dirty="0" smtClean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2. Internal </a:t>
            </a:r>
            <a:r>
              <a:rPr lang="en-US" b="1" dirty="0"/>
              <a:t>hardware </a:t>
            </a:r>
            <a:r>
              <a:rPr lang="en-US" b="1" dirty="0" smtClean="0"/>
              <a:t>interrupts</a:t>
            </a:r>
            <a:r>
              <a:rPr lang="en-US" dirty="0" smtClean="0"/>
              <a:t>: Initiated </a:t>
            </a:r>
            <a:r>
              <a:rPr lang="en-US" dirty="0"/>
              <a:t>by </a:t>
            </a:r>
            <a:r>
              <a:rPr lang="en-US" dirty="0">
                <a:solidFill>
                  <a:srgbClr val="000099"/>
                </a:solidFill>
              </a:rPr>
              <a:t>an event that is a result of a problem with the current instruction stream</a:t>
            </a:r>
            <a:r>
              <a:rPr lang="en-US" dirty="0"/>
              <a:t> </a:t>
            </a:r>
            <a:r>
              <a:rPr lang="en-US" dirty="0" smtClean="0"/>
              <a:t>- executed </a:t>
            </a:r>
            <a:r>
              <a:rPr lang="en-US" dirty="0"/>
              <a:t>by the master processor -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99"/>
                </a:solidFill>
              </a:rPr>
              <a:t>features/limitations of </a:t>
            </a:r>
            <a:r>
              <a:rPr lang="en-US" dirty="0">
                <a:solidFill>
                  <a:srgbClr val="000099"/>
                </a:solidFill>
              </a:rPr>
              <a:t>the hardware</a:t>
            </a:r>
            <a:r>
              <a:rPr lang="en-US" dirty="0" smtClean="0">
                <a:solidFill>
                  <a:srgbClr val="000099"/>
                </a:solidFill>
              </a:rPr>
              <a:t>. </a:t>
            </a:r>
            <a:r>
              <a:rPr lang="en-US" dirty="0" smtClean="0">
                <a:solidFill>
                  <a:srgbClr val="C00000"/>
                </a:solidFill>
              </a:rPr>
              <a:t>1 and 2 </a:t>
            </a:r>
            <a:r>
              <a:rPr lang="en-US" dirty="0">
                <a:solidFill>
                  <a:srgbClr val="C00000"/>
                </a:solidFill>
              </a:rPr>
              <a:t>are also </a:t>
            </a:r>
            <a:r>
              <a:rPr lang="en-US" dirty="0" smtClean="0">
                <a:solidFill>
                  <a:srgbClr val="C00000"/>
                </a:solidFill>
              </a:rPr>
              <a:t>referred </a:t>
            </a:r>
            <a:r>
              <a:rPr lang="en-US" dirty="0">
                <a:solidFill>
                  <a:srgbClr val="C00000"/>
                </a:solidFill>
              </a:rPr>
              <a:t>to as exceptions or traps</a:t>
            </a:r>
            <a:r>
              <a:rPr lang="en-US" dirty="0"/>
              <a:t>.</a:t>
            </a:r>
            <a:endParaRPr lang="en-US" dirty="0" smtClean="0">
              <a:solidFill>
                <a:srgbClr val="000099"/>
              </a:solidFill>
            </a:endParaRP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illegal </a:t>
            </a:r>
            <a:r>
              <a:rPr lang="en-US" dirty="0"/>
              <a:t>math operations (overflow, divide-by-zero), debugging (single-stepping, breakpoints), invalid instructions (opcodes), and so on</a:t>
            </a:r>
            <a:r>
              <a:rPr lang="en-US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3. External </a:t>
            </a:r>
            <a:r>
              <a:rPr lang="en-US" b="1" dirty="0"/>
              <a:t>hardware </a:t>
            </a:r>
            <a:r>
              <a:rPr lang="en-US" b="1" dirty="0" smtClean="0"/>
              <a:t>interrupts</a:t>
            </a:r>
            <a:r>
              <a:rPr lang="en-US" dirty="0" smtClean="0"/>
              <a:t>: Initiated </a:t>
            </a:r>
            <a:r>
              <a:rPr lang="en-US" dirty="0"/>
              <a:t>by </a:t>
            </a:r>
            <a:r>
              <a:rPr lang="en-US" dirty="0">
                <a:solidFill>
                  <a:srgbClr val="000099"/>
                </a:solidFill>
              </a:rPr>
              <a:t>hardware other than the master </a:t>
            </a:r>
            <a:r>
              <a:rPr lang="en-US" dirty="0" smtClean="0">
                <a:solidFill>
                  <a:srgbClr val="000099"/>
                </a:solidFill>
              </a:rPr>
              <a:t>CPU </a:t>
            </a:r>
            <a:r>
              <a:rPr lang="en-US" dirty="0" smtClean="0"/>
              <a:t>(board </a:t>
            </a:r>
            <a:r>
              <a:rPr lang="en-US" dirty="0"/>
              <a:t>buses and </a:t>
            </a:r>
            <a:r>
              <a:rPr lang="en-US" dirty="0" smtClean="0"/>
              <a:t>I/O).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 - Interrupt Handling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36449"/>
            <a:ext cx="11734800" cy="414142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</a:t>
            </a:r>
            <a:r>
              <a:rPr lang="en-US" dirty="0" smtClean="0"/>
              <a:t>nterrupts </a:t>
            </a:r>
            <a:r>
              <a:rPr lang="en-US" dirty="0"/>
              <a:t>are </a:t>
            </a:r>
            <a:r>
              <a:rPr lang="en-US" dirty="0" smtClean="0"/>
              <a:t>triggered - 2 ways: </a:t>
            </a:r>
            <a:r>
              <a:rPr lang="en-US" dirty="0"/>
              <a:t>level-triggered or </a:t>
            </a:r>
            <a:r>
              <a:rPr lang="en-US" dirty="0" smtClean="0"/>
              <a:t>edge-triggered.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 level-triggered interrupt is initiated when its interrupt request (IRQ) signal is at a certain </a:t>
            </a:r>
            <a:r>
              <a:rPr lang="en-US" dirty="0" smtClean="0"/>
              <a:t>level (H or L).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These interrupts are processed </a:t>
            </a:r>
            <a:r>
              <a:rPr lang="en-US" dirty="0" smtClean="0"/>
              <a:t>by the CPU.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when </a:t>
            </a:r>
            <a:r>
              <a:rPr lang="en-US" dirty="0"/>
              <a:t>the CPU finds a request for a level-triggered interrupt when sampling its IRQ line, such as at the end of processing each instruction. </a:t>
            </a:r>
            <a:endParaRPr lang="en-US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Edge-triggered interrupts are triggered when a change occurs on the IRQ line. Once triggered, these interrupts latch into the CPU until processed.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074" name="Picture 2" descr="https://www.embedded.com/wp-content/uploads/media-1179549-f8-5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76" y="4715526"/>
            <a:ext cx="5524500" cy="138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53476" y="6141046"/>
            <a:ext cx="2608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Edge-Triggered </a:t>
            </a:r>
            <a:r>
              <a:rPr lang="en-US" b="1" dirty="0"/>
              <a:t>Interrupts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2" y="4715526"/>
            <a:ext cx="6238641" cy="1381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523794" y="6147649"/>
            <a:ext cx="2645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Level-Triggered Interrupts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-65319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 - Interrupt Handling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449825"/>
            <a:ext cx="11734800" cy="508470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Level-triggered interrupts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Drawbacks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if the request is being processed and has not been disabled before the next sampling period, the CPU will try to service the same interrupt again</a:t>
            </a:r>
            <a:r>
              <a:rPr lang="en-US" dirty="0" smtClean="0"/>
              <a:t>.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if the level-triggered interrupt were triggered and then disabled before the CPU’s sample period, the CPU would never note its existence and would therefore never process it</a:t>
            </a:r>
            <a:r>
              <a:rPr lang="en-US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Interrupt </a:t>
            </a:r>
            <a:r>
              <a:rPr lang="en-US" dirty="0"/>
              <a:t>signals </a:t>
            </a:r>
            <a:r>
              <a:rPr lang="en-US" dirty="0" smtClean="0"/>
              <a:t>- very </a:t>
            </a:r>
            <a:r>
              <a:rPr lang="en-US" dirty="0"/>
              <a:t>short or very </a:t>
            </a:r>
            <a:r>
              <a:rPr lang="en-US" dirty="0" smtClean="0"/>
              <a:t>long : edge-triggered </a:t>
            </a:r>
            <a:r>
              <a:rPr lang="en-US" dirty="0"/>
              <a:t>interrupts </a:t>
            </a:r>
            <a:r>
              <a:rPr lang="en-US" dirty="0" smtClean="0"/>
              <a:t>are recommended.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Edge-triggered interrupts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Drawbacks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Edge-triggered interrupts could have problems if they share the same IRQ line, if they were triggered in the same manner at </a:t>
            </a:r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time, </a:t>
            </a:r>
            <a:r>
              <a:rPr lang="en-US" dirty="0"/>
              <a:t>resulting in the CPU being able to detect only one of the </a:t>
            </a:r>
            <a:r>
              <a:rPr lang="en-US" dirty="0" smtClean="0"/>
              <a:t>interrupts.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Interrupt signal share </a:t>
            </a:r>
            <a:r>
              <a:rPr lang="en-US" dirty="0"/>
              <a:t>IRQ lines - level-triggered interrupts are </a:t>
            </a:r>
            <a:r>
              <a:rPr lang="en-US" dirty="0" smtClean="0"/>
              <a:t>recommended.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146" name="Picture 2" descr="https://www.embedded.com/wp-content/uploads/media-1179550-f8-6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60" y="5542230"/>
            <a:ext cx="5524500" cy="12096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embedded.com/wp-content/uploads/media-1179551-f8-6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246" y="5542230"/>
            <a:ext cx="5524500" cy="11811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61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52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Device Drivers - Interrupt Handling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540354"/>
            <a:ext cx="11734800" cy="606364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Master </a:t>
            </a:r>
            <a:r>
              <a:rPr lang="en-US" dirty="0"/>
              <a:t>processor receives </a:t>
            </a:r>
            <a:r>
              <a:rPr lang="en-US" dirty="0" smtClean="0"/>
              <a:t>an </a:t>
            </a:r>
            <a:r>
              <a:rPr lang="en-US" dirty="0"/>
              <a:t>interrupt signal (IRQ line), interrupt-handling </a:t>
            </a:r>
            <a:r>
              <a:rPr lang="en-US" dirty="0" smtClean="0"/>
              <a:t>mechanisms process the interrupt.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Interrupt-handling </a:t>
            </a:r>
            <a:r>
              <a:rPr lang="en-US" dirty="0"/>
              <a:t>mechanisms - both hardware and software </a:t>
            </a:r>
            <a:r>
              <a:rPr lang="en-US" dirty="0" smtClean="0"/>
              <a:t>components.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Hardware - an interrupt </a:t>
            </a:r>
            <a:r>
              <a:rPr lang="en-US" dirty="0" smtClean="0"/>
              <a:t>controller (integrated onto a board/within a processor)  - mediate </a:t>
            </a:r>
            <a:r>
              <a:rPr lang="en-US" dirty="0"/>
              <a:t>interrupt transactions in conjunction with </a:t>
            </a:r>
            <a:r>
              <a:rPr lang="en-US" dirty="0" smtClean="0"/>
              <a:t>software. 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X86 Architectures </a:t>
            </a:r>
            <a:r>
              <a:rPr lang="en-US" dirty="0" smtClean="0"/>
              <a:t>- </a:t>
            </a:r>
            <a:r>
              <a:rPr lang="en-US" dirty="0"/>
              <a:t>2 PICs, MIPS32 - an external interrupt controller, </a:t>
            </a:r>
            <a:r>
              <a:rPr lang="en-US" dirty="0" smtClean="0"/>
              <a:t>MPC860 - 2 Interrupt controllers.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Mitsubishi M37267M8 TV microcontroller - no interrupt </a:t>
            </a:r>
            <a:r>
              <a:rPr lang="en-US" dirty="0" smtClean="0"/>
              <a:t>controller – </a:t>
            </a:r>
            <a:r>
              <a:rPr lang="en-US" dirty="0"/>
              <a:t>IRQ line are connected </a:t>
            </a:r>
            <a:r>
              <a:rPr lang="en-US" dirty="0" smtClean="0"/>
              <a:t>to </a:t>
            </a:r>
            <a:r>
              <a:rPr lang="en-US" dirty="0"/>
              <a:t>the master </a:t>
            </a:r>
            <a:r>
              <a:rPr lang="en-US" dirty="0" smtClean="0"/>
              <a:t>processor directly.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Interrupt </a:t>
            </a:r>
            <a:r>
              <a:rPr lang="en-US" dirty="0"/>
              <a:t>transactions are controlled via software and some internal </a:t>
            </a:r>
            <a:r>
              <a:rPr lang="en-US" dirty="0" smtClean="0"/>
              <a:t>circuitry (registers, counters)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When an interrupt was created by the </a:t>
            </a:r>
            <a:r>
              <a:rPr lang="en-US" dirty="0"/>
              <a:t>external device, Interrupt </a:t>
            </a:r>
            <a:r>
              <a:rPr lang="en-US" dirty="0" smtClean="0"/>
              <a:t>acknowledgment (IACK) </a:t>
            </a:r>
            <a:r>
              <a:rPr lang="en-US" dirty="0"/>
              <a:t>is </a:t>
            </a:r>
            <a:r>
              <a:rPr lang="en-US" dirty="0" smtClean="0"/>
              <a:t>also handled </a:t>
            </a:r>
            <a:r>
              <a:rPr lang="en-US" dirty="0"/>
              <a:t>by the master </a:t>
            </a:r>
            <a:r>
              <a:rPr lang="en-US" dirty="0" smtClean="0"/>
              <a:t>processor.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 external device triggering an </a:t>
            </a:r>
            <a:r>
              <a:rPr lang="en-US" dirty="0" smtClean="0"/>
              <a:t>interrupt - the </a:t>
            </a:r>
            <a:r>
              <a:rPr lang="en-US" dirty="0"/>
              <a:t>interrupt scheme </a:t>
            </a:r>
            <a:r>
              <a:rPr lang="en-US" dirty="0" smtClean="0"/>
              <a:t>- device </a:t>
            </a:r>
            <a:r>
              <a:rPr lang="en-US" dirty="0"/>
              <a:t>can provide an interrupt </a:t>
            </a:r>
            <a:r>
              <a:rPr lang="en-US" dirty="0" smtClean="0"/>
              <a:t>vector </a:t>
            </a:r>
            <a:r>
              <a:rPr lang="en-US" dirty="0"/>
              <a:t>or devices that cannot provide an interrupt </a:t>
            </a:r>
            <a:r>
              <a:rPr lang="en-US" dirty="0" smtClean="0"/>
              <a:t>vector (non vectored interrupt).</a:t>
            </a:r>
          </a:p>
          <a:p>
            <a:pPr lvl="3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Non </a:t>
            </a:r>
            <a:r>
              <a:rPr lang="en-US" dirty="0"/>
              <a:t>vectored </a:t>
            </a:r>
            <a:r>
              <a:rPr lang="en-US" dirty="0" smtClean="0"/>
              <a:t>interrupt - master </a:t>
            </a:r>
            <a:r>
              <a:rPr lang="en-US" dirty="0"/>
              <a:t>processors implement an auto-vectored interrupt scheme in which one ISR is shared by the non-vectored </a:t>
            </a:r>
            <a:r>
              <a:rPr lang="en-US" dirty="0" smtClean="0"/>
              <a:t>interrupts.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52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Interrupt Handling – Interrupt </a:t>
            </a:r>
            <a:r>
              <a:rPr lang="en-US" dirty="0">
                <a:solidFill>
                  <a:srgbClr val="006600"/>
                </a:solidFill>
              </a:rPr>
              <a:t>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612779"/>
            <a:ext cx="11734800" cy="6014358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Embedded board has </a:t>
            </a:r>
            <a:r>
              <a:rPr lang="en-US" dirty="0"/>
              <a:t>multiple </a:t>
            </a:r>
            <a:r>
              <a:rPr lang="en-US" dirty="0" smtClean="0"/>
              <a:t>components </a:t>
            </a:r>
            <a:r>
              <a:rPr lang="en-US" dirty="0"/>
              <a:t>- need to request </a:t>
            </a:r>
            <a:r>
              <a:rPr lang="en-US" dirty="0" smtClean="0"/>
              <a:t>interrupts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Priority based interrupt handling - </a:t>
            </a:r>
            <a:r>
              <a:rPr lang="en-US" dirty="0"/>
              <a:t>all available interrupts within a processor have </a:t>
            </a:r>
            <a:r>
              <a:rPr lang="en-US" dirty="0" smtClean="0"/>
              <a:t>a level (Priority).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Interrupt with level ‘</a:t>
            </a:r>
            <a:r>
              <a:rPr lang="en-US" dirty="0"/>
              <a:t>1’ - </a:t>
            </a:r>
            <a:r>
              <a:rPr lang="en-US" dirty="0" smtClean="0"/>
              <a:t>Highest priority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Interrupts with higher levels have </a:t>
            </a:r>
            <a:r>
              <a:rPr lang="en-US" dirty="0" smtClean="0"/>
              <a:t>precedence </a:t>
            </a:r>
            <a:r>
              <a:rPr lang="en-US" dirty="0"/>
              <a:t>over any instruction stream being executed by the master </a:t>
            </a:r>
            <a:r>
              <a:rPr lang="en-US" dirty="0" smtClean="0"/>
              <a:t>processor.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not only do interrupts have precedence over the main </a:t>
            </a:r>
            <a:r>
              <a:rPr lang="en-US" dirty="0" smtClean="0"/>
              <a:t>program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interrupt with the highest priority is usually called a non-</a:t>
            </a:r>
            <a:r>
              <a:rPr lang="en-US" dirty="0" err="1"/>
              <a:t>maskable</a:t>
            </a:r>
            <a:r>
              <a:rPr lang="en-US" dirty="0"/>
              <a:t> interrupt (NMI</a:t>
            </a:r>
            <a:r>
              <a:rPr lang="en-US" dirty="0" smtClean="0"/>
              <a:t>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When an interrupt is triggered, lower priority interrupts are </a:t>
            </a:r>
            <a:r>
              <a:rPr lang="en-US" i="1" dirty="0" smtClean="0">
                <a:solidFill>
                  <a:srgbClr val="C00000"/>
                </a:solidFill>
              </a:rPr>
              <a:t>masked</a:t>
            </a:r>
            <a:r>
              <a:rPr lang="en-US" dirty="0" smtClean="0"/>
              <a:t> - </a:t>
            </a:r>
            <a:r>
              <a:rPr lang="en-US" dirty="0"/>
              <a:t>they are not allowed to trigger when the system is handling a higher-priority interrupt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Various </a:t>
            </a:r>
            <a:r>
              <a:rPr lang="en-US" dirty="0" smtClean="0"/>
              <a:t>architectures </a:t>
            </a:r>
            <a:r>
              <a:rPr lang="en-US" dirty="0"/>
              <a:t>- Several different priority </a:t>
            </a:r>
            <a:r>
              <a:rPr lang="en-US" dirty="0" smtClean="0"/>
              <a:t>schemes are implemented.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Three </a:t>
            </a:r>
            <a:r>
              <a:rPr lang="en-US" dirty="0"/>
              <a:t>models : equal single level, static multilevel, dynamic </a:t>
            </a:r>
            <a:r>
              <a:rPr lang="en-US" dirty="0" smtClean="0"/>
              <a:t>multilevel.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Equal </a:t>
            </a:r>
            <a:r>
              <a:rPr lang="en-US" dirty="0"/>
              <a:t>single level - </a:t>
            </a:r>
            <a:r>
              <a:rPr lang="en-US" dirty="0" smtClean="0"/>
              <a:t>Latest </a:t>
            </a:r>
            <a:r>
              <a:rPr lang="en-US" dirty="0"/>
              <a:t>interrupt to be triggered gets the </a:t>
            </a:r>
            <a:r>
              <a:rPr lang="en-US" dirty="0" smtClean="0"/>
              <a:t>CPU.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Static </a:t>
            </a:r>
            <a:r>
              <a:rPr lang="en-US" dirty="0"/>
              <a:t>multilevel </a:t>
            </a:r>
            <a:r>
              <a:rPr lang="en-US" dirty="0" smtClean="0"/>
              <a:t>- priorities </a:t>
            </a:r>
            <a:r>
              <a:rPr lang="en-US" dirty="0"/>
              <a:t>are assigned by </a:t>
            </a:r>
            <a:r>
              <a:rPr lang="en-US" dirty="0" smtClean="0"/>
              <a:t>a </a:t>
            </a:r>
            <a:r>
              <a:rPr lang="en-US" dirty="0"/>
              <a:t>priority encoder, </a:t>
            </a:r>
            <a:r>
              <a:rPr lang="en-US" dirty="0" smtClean="0"/>
              <a:t>highest </a:t>
            </a:r>
            <a:r>
              <a:rPr lang="en-US" dirty="0"/>
              <a:t>priority </a:t>
            </a:r>
            <a:r>
              <a:rPr lang="en-US" dirty="0" smtClean="0"/>
              <a:t>interrupt gets </a:t>
            </a:r>
            <a:r>
              <a:rPr lang="en-US" dirty="0"/>
              <a:t>the </a:t>
            </a:r>
            <a:r>
              <a:rPr lang="en-US" dirty="0" smtClean="0"/>
              <a:t>CPU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Dynamic multilevel - </a:t>
            </a:r>
            <a:r>
              <a:rPr lang="en-US" dirty="0"/>
              <a:t>priorities are assigned by a priority encoder, priorities are reassigned when a new interrupt is </a:t>
            </a:r>
            <a:r>
              <a:rPr lang="en-US" dirty="0" smtClean="0"/>
              <a:t>triggered.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52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Interrupt Handling </a:t>
            </a:r>
            <a:r>
              <a:rPr lang="en-US" dirty="0">
                <a:solidFill>
                  <a:srgbClr val="006600"/>
                </a:solidFill>
              </a:rPr>
              <a:t>-</a:t>
            </a:r>
            <a:r>
              <a:rPr lang="en-US" dirty="0" smtClean="0">
                <a:solidFill>
                  <a:srgbClr val="006600"/>
                </a:solidFill>
              </a:rPr>
              <a:t> Context Switching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612779"/>
            <a:ext cx="11734800" cy="601435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After the hardware mechanisms have determined which interrupt to handle, the current instruction stream is halted and a context switch is </a:t>
            </a:r>
            <a:r>
              <a:rPr lang="en-US" dirty="0" smtClean="0"/>
              <a:t>performed.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Context </a:t>
            </a:r>
            <a:r>
              <a:rPr lang="en-US" dirty="0" smtClean="0"/>
              <a:t>switching </a:t>
            </a:r>
            <a:r>
              <a:rPr lang="en-US" dirty="0"/>
              <a:t>- a </a:t>
            </a:r>
            <a:r>
              <a:rPr lang="en-US" dirty="0" smtClean="0"/>
              <a:t>process - the </a:t>
            </a:r>
            <a:r>
              <a:rPr lang="en-US" dirty="0"/>
              <a:t>master processor switches from executing the current instruction stream to another set of </a:t>
            </a:r>
            <a:r>
              <a:rPr lang="en-US" dirty="0" smtClean="0"/>
              <a:t>instructions</a:t>
            </a:r>
            <a:r>
              <a:rPr lang="en-US" dirty="0"/>
              <a:t> - interrupt service routine (ISR) or interrupt </a:t>
            </a:r>
            <a:r>
              <a:rPr lang="en-US" dirty="0" smtClean="0"/>
              <a:t>handler.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specific ISR executed for a particular interrupt depends on whether a non-vectored or vectored </a:t>
            </a:r>
            <a:r>
              <a:rPr lang="en-US" dirty="0" smtClean="0"/>
              <a:t>scheme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Non-vectored </a:t>
            </a:r>
            <a:r>
              <a:rPr lang="en-US" dirty="0"/>
              <a:t>interrupt </a:t>
            </a:r>
            <a:r>
              <a:rPr lang="en-US" dirty="0" smtClean="0"/>
              <a:t>- </a:t>
            </a:r>
            <a:r>
              <a:rPr lang="en-US" dirty="0"/>
              <a:t>PC contains the start of an </a:t>
            </a:r>
            <a:r>
              <a:rPr lang="en-US" dirty="0" smtClean="0"/>
              <a:t>ISR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ISR code </a:t>
            </a:r>
            <a:r>
              <a:rPr lang="en-US" dirty="0" smtClean="0"/>
              <a:t>determines </a:t>
            </a:r>
            <a:r>
              <a:rPr lang="en-US" dirty="0"/>
              <a:t>the source of the interrupt and provides the appropriate processing</a:t>
            </a:r>
            <a:r>
              <a:rPr lang="en-US" dirty="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Vectored interrupt - an interrupt vector table contains the address of the ISR.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5211"/>
            <a:ext cx="11643359" cy="7358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Interrupt Handling and Performance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612779"/>
            <a:ext cx="11734800" cy="431943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/>
              <a:t>The performance of an embedded design is affected by the </a:t>
            </a:r>
            <a:r>
              <a:rPr lang="en-US" sz="2500" dirty="0" smtClean="0"/>
              <a:t>latencies – Interrupt handling scheme.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 smtClean="0"/>
              <a:t>Interrupt latency – Time </a:t>
            </a:r>
            <a:r>
              <a:rPr lang="en-US" sz="2500" dirty="0"/>
              <a:t>difference between when an interrupt is triggered and ISR starts </a:t>
            </a:r>
            <a:r>
              <a:rPr lang="en-US" sz="2500" dirty="0" smtClean="0"/>
              <a:t>executing.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 smtClean="0"/>
              <a:t>Interrupt handling scheme - Interrupt </a:t>
            </a:r>
            <a:r>
              <a:rPr lang="en-US" sz="2500" dirty="0"/>
              <a:t>request and acknowledge the interrupt, obtaining an interrupt vector (in a vectored scheme), and context switching to the ISR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500" dirty="0" smtClean="0"/>
              <a:t>The </a:t>
            </a:r>
            <a:r>
              <a:rPr lang="en-US" sz="2500" dirty="0"/>
              <a:t>interrupt latency for the original lower priority interrupt increases to include the time in which the higher priority interrupt is </a:t>
            </a:r>
            <a:r>
              <a:rPr lang="en-US" sz="2500" dirty="0" smtClean="0"/>
              <a:t>handled.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12" y="4411662"/>
            <a:ext cx="8134350" cy="2238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591858" y="5346184"/>
            <a:ext cx="1697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96838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21309"/>
            <a:ext cx="11875007" cy="84432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I/O Devices Types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670560"/>
            <a:ext cx="11765280" cy="6047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Input devices - Keyboard, mouse, remote control, vocal, etc.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Graphics and output devices - Touch screen, CRT, printers, LEDs, etc.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Storage I/O - Optical disk controllers, magnetic disk controllers, magnetic tape controllers, etc.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Debugging I/O - BDM, JTAG, serial port, parallel port, etc.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communications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miscellaneous I/O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timers/counters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analog-to-digital converters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digital-to-analog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converters, key switches, and so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68793"/>
            <a:ext cx="11728703" cy="711495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Topics Covered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032" y="841249"/>
            <a:ext cx="8839199" cy="547642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6600"/>
                </a:solidFill>
              </a:rPr>
              <a:t>Defining device </a:t>
            </a:r>
            <a:r>
              <a:rPr lang="en-US" sz="3000" dirty="0" smtClean="0">
                <a:solidFill>
                  <a:srgbClr val="006600"/>
                </a:solidFill>
              </a:rPr>
              <a:t>drivers</a:t>
            </a:r>
          </a:p>
          <a:p>
            <a:pPr lvl="1"/>
            <a:r>
              <a:rPr lang="en-US" sz="2800" dirty="0" smtClean="0">
                <a:solidFill>
                  <a:srgbClr val="006600"/>
                </a:solidFill>
              </a:rPr>
              <a:t>Device Driver Functions</a:t>
            </a:r>
          </a:p>
          <a:p>
            <a:r>
              <a:rPr lang="en-US" sz="3000" dirty="0">
                <a:solidFill>
                  <a:srgbClr val="006600"/>
                </a:solidFill>
              </a:rPr>
              <a:t>Device Drivers for </a:t>
            </a:r>
            <a:r>
              <a:rPr lang="en-US" sz="3000" dirty="0" smtClean="0">
                <a:solidFill>
                  <a:srgbClr val="006600"/>
                </a:solidFill>
              </a:rPr>
              <a:t>Interrupt-Handling</a:t>
            </a:r>
          </a:p>
          <a:p>
            <a:pPr lvl="1"/>
            <a:r>
              <a:rPr lang="en-US" sz="2800" dirty="0" smtClean="0">
                <a:solidFill>
                  <a:srgbClr val="006600"/>
                </a:solidFill>
              </a:rPr>
              <a:t>Interrupt</a:t>
            </a:r>
          </a:p>
          <a:p>
            <a:pPr lvl="1"/>
            <a:r>
              <a:rPr lang="en-US" sz="2800" dirty="0" smtClean="0">
                <a:solidFill>
                  <a:srgbClr val="006600"/>
                </a:solidFill>
              </a:rPr>
              <a:t>How CPU Process interrupts</a:t>
            </a:r>
          </a:p>
          <a:p>
            <a:pPr lvl="1"/>
            <a:r>
              <a:rPr lang="en-US" sz="2800" dirty="0" smtClean="0">
                <a:solidFill>
                  <a:srgbClr val="006600"/>
                </a:solidFill>
              </a:rPr>
              <a:t>How Interrupt triggered</a:t>
            </a:r>
          </a:p>
          <a:p>
            <a:pPr lvl="1"/>
            <a:r>
              <a:rPr lang="en-US" sz="2800" dirty="0" smtClean="0">
                <a:solidFill>
                  <a:srgbClr val="006600"/>
                </a:solidFill>
              </a:rPr>
              <a:t>Interrupt Handling Schemes</a:t>
            </a:r>
          </a:p>
          <a:p>
            <a:pPr lvl="1"/>
            <a:r>
              <a:rPr lang="en-US" sz="2800" dirty="0" smtClean="0">
                <a:solidFill>
                  <a:srgbClr val="006600"/>
                </a:solidFill>
              </a:rPr>
              <a:t>Types of Interrupts</a:t>
            </a:r>
          </a:p>
          <a:p>
            <a:pPr lvl="1"/>
            <a:r>
              <a:rPr lang="en-US" sz="2800" dirty="0">
                <a:solidFill>
                  <a:srgbClr val="006600"/>
                </a:solidFill>
              </a:rPr>
              <a:t>Interrupt </a:t>
            </a:r>
            <a:r>
              <a:rPr lang="en-US" sz="2800" dirty="0" smtClean="0">
                <a:solidFill>
                  <a:srgbClr val="006600"/>
                </a:solidFill>
              </a:rPr>
              <a:t>Priorities</a:t>
            </a:r>
          </a:p>
          <a:p>
            <a:pPr lvl="1"/>
            <a:r>
              <a:rPr lang="en-US" sz="2800" dirty="0" smtClean="0">
                <a:solidFill>
                  <a:srgbClr val="006600"/>
                </a:solidFill>
              </a:rPr>
              <a:t>Context Switching</a:t>
            </a:r>
          </a:p>
          <a:p>
            <a:pPr lvl="1"/>
            <a:r>
              <a:rPr lang="en-US" sz="2800" dirty="0">
                <a:solidFill>
                  <a:srgbClr val="006600"/>
                </a:solidFill>
              </a:rPr>
              <a:t>Interrupt </a:t>
            </a:r>
            <a:r>
              <a:rPr lang="en-US" sz="2800" dirty="0" smtClean="0">
                <a:solidFill>
                  <a:srgbClr val="006600"/>
                </a:solidFill>
              </a:rPr>
              <a:t>Handling and Performance</a:t>
            </a:r>
          </a:p>
          <a:p>
            <a:pPr lvl="1"/>
            <a:endParaRPr lang="en-US" sz="2600" dirty="0">
              <a:solidFill>
                <a:srgbClr val="00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0"/>
            <a:ext cx="11753087" cy="7315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6600"/>
                </a:solidFill>
              </a:rPr>
              <a:t>I/O </a:t>
            </a:r>
            <a:r>
              <a:rPr lang="en-US" dirty="0" smtClean="0">
                <a:solidFill>
                  <a:srgbClr val="006600"/>
                </a:solidFill>
              </a:rPr>
              <a:t>Hardware - Logical </a:t>
            </a:r>
            <a:r>
              <a:rPr lang="en-US" dirty="0">
                <a:solidFill>
                  <a:srgbClr val="006600"/>
                </a:solidFill>
              </a:rPr>
              <a:t>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4" y="694944"/>
            <a:ext cx="11753088" cy="587838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ransmission medium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wireless or wired medium connecting the I/O device to the embedded board.</a:t>
            </a:r>
          </a:p>
          <a:p>
            <a:pPr lvl="1" algn="just">
              <a:lnSpc>
                <a:spcPct val="100000"/>
              </a:lnSpc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Use: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and exchanges.</a:t>
            </a:r>
          </a:p>
          <a:p>
            <a:pPr algn="just">
              <a:lnSpc>
                <a:spcPct val="100000"/>
              </a:lnSpc>
            </a:pPr>
            <a:r>
              <a:rPr lang="en-US" b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port:</a:t>
            </a:r>
            <a:r>
              <a:rPr lang="en-US" b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transmission medium connects to on the board.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/>
              <a:t>I/O controller:</a:t>
            </a:r>
            <a:r>
              <a:rPr lang="en-US" dirty="0" smtClean="0"/>
              <a:t> a slave processor that manages the I/O device.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interface: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manages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between master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and I/O controller.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buses: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board I/O and master processor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/>
              <a:t>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integrated I/O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4156" t="2252" r="2174" b="12549"/>
          <a:stretch>
            <a:fillRect/>
          </a:stretch>
        </p:blipFill>
        <p:spPr>
          <a:xfrm>
            <a:off x="321681" y="3719967"/>
            <a:ext cx="6869723" cy="2661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9161" y="3162667"/>
            <a:ext cx="4648200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326327" y="6430342"/>
            <a:ext cx="290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Fig4.</a:t>
            </a:r>
            <a:r>
              <a:rPr lang="en-US" dirty="0" smtClean="0"/>
              <a:t> Complex I/O Subsystem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24092" y="2708031"/>
            <a:ext cx="272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Fig3.</a:t>
            </a:r>
            <a:r>
              <a:rPr lang="en-US" dirty="0" smtClean="0"/>
              <a:t> Simple I/O Subsystem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823" y="109728"/>
            <a:ext cx="6100820" cy="3450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645802" y="220718"/>
            <a:ext cx="5546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Fig2.</a:t>
            </a:r>
            <a:r>
              <a:rPr lang="en-US" dirty="0" smtClean="0"/>
              <a:t> Ports and device controllers on an embedded board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" y="19093"/>
            <a:ext cx="11826240" cy="79354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Serial I/O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4" y="768096"/>
            <a:ext cx="11716512" cy="5779354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Components in which data (characters) are stored, transferred and received one bit at a time.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It is typically made up of some combination of the six main logical units.</a:t>
            </a:r>
          </a:p>
          <a:p>
            <a:pPr algn="just">
              <a:lnSpc>
                <a:spcPct val="150000"/>
              </a:lnSpc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handles the serial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 and reception between the master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and </a:t>
            </a:r>
            <a:r>
              <a:rPr lang="en-US" dirty="0" smtClean="0"/>
              <a:t>either the I/O device or its controller.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Serial data transmission and reception schemes - direction data can be transmitted and received.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/>
              <a:t>Serial I/O data communication – Simplex, half duplex, Full duplex schemes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transmitted between two devices three different ways: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Data stream can only be transmitted  - 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direction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Data stream can be transmitted and received in either direction - only one direction at any one time.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Data stream can be transmitted and received in either direction simultaneously.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74992"/>
            <a:ext cx="11777472" cy="89705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Simplex scheme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999248"/>
            <a:ext cx="11679936" cy="5401552"/>
          </a:xfrm>
        </p:spPr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Simplex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in which a data stream can only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transmitted and received in the one direction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Radio Broadcasting, Computer to printer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l="3283" t="6079" r="2771" b="23458"/>
          <a:stretch>
            <a:fillRect/>
          </a:stretch>
        </p:blipFill>
        <p:spPr>
          <a:xfrm>
            <a:off x="1524000" y="3165231"/>
            <a:ext cx="9003323" cy="2192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8923" y="5486400"/>
            <a:ext cx="353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Fig 5</a:t>
            </a:r>
            <a:r>
              <a:rPr lang="en-IN" dirty="0" smtClean="0"/>
              <a:t>. Simplex transmission scheme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" y="60960"/>
            <a:ext cx="11838432" cy="67056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Half-Duplex Scheme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879894"/>
            <a:ext cx="11521440" cy="5297069"/>
          </a:xfrm>
        </p:spPr>
        <p:txBody>
          <a:bodyPr/>
          <a:lstStyle/>
          <a:p>
            <a:pPr algn="just"/>
            <a:r>
              <a:rPr lang="en-US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 duplex 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 is one in which a data stream can be transmitted</a:t>
            </a:r>
            <a:r>
              <a:rPr lang="en-US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received in either direction, but in only one direction at any one time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b="1" dirty="0"/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walkie-talkie</a:t>
            </a:r>
            <a:endParaRPr lang="en-US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l="3588" t="6857" r="3470" b="14967"/>
          <a:stretch>
            <a:fillRect/>
          </a:stretch>
        </p:blipFill>
        <p:spPr>
          <a:xfrm>
            <a:off x="1195754" y="2848708"/>
            <a:ext cx="9261231" cy="3071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7569" y="5884985"/>
            <a:ext cx="386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Fig 6</a:t>
            </a:r>
            <a:r>
              <a:rPr lang="en-IN" dirty="0" smtClean="0"/>
              <a:t>. Half duplex transmission scheme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E788-9512-465D-8B06-DA47C921AA3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143CE9F9B8040A2CCE00805314BB5" ma:contentTypeVersion="7" ma:contentTypeDescription="Create a new document." ma:contentTypeScope="" ma:versionID="147d675ef9d9691b763d9b148135336d">
  <xsd:schema xmlns:xsd="http://www.w3.org/2001/XMLSchema" xmlns:xs="http://www.w3.org/2001/XMLSchema" xmlns:p="http://schemas.microsoft.com/office/2006/metadata/properties" xmlns:ns2="d96718ce-f053-480c-a2d6-f69820a17a90" xmlns:ns3="add3e47f-bfb5-4cb8-b87d-ab3e56d8d1f5" targetNamespace="http://schemas.microsoft.com/office/2006/metadata/properties" ma:root="true" ma:fieldsID="295c192df8ee9adc4a30606e150d76b8" ns2:_="" ns3:_="">
    <xsd:import namespace="d96718ce-f053-480c-a2d6-f69820a17a90"/>
    <xsd:import namespace="add3e47f-bfb5-4cb8-b87d-ab3e56d8d1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6718ce-f053-480c-a2d6-f69820a17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3e47f-bfb5-4cb8-b87d-ab3e56d8d1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8E45A4-D80B-4847-8343-14A2618F0EDB}"/>
</file>

<file path=customXml/itemProps2.xml><?xml version="1.0" encoding="utf-8"?>
<ds:datastoreItem xmlns:ds="http://schemas.openxmlformats.org/officeDocument/2006/customXml" ds:itemID="{ED59E21B-F6A6-4938-B78F-CB5711184746}"/>
</file>

<file path=customXml/itemProps3.xml><?xml version="1.0" encoding="utf-8"?>
<ds:datastoreItem xmlns:ds="http://schemas.openxmlformats.org/officeDocument/2006/customXml" ds:itemID="{7D54E1FF-D6BB-47D9-B7EB-2CC0BEEB1522}"/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3644</Words>
  <Application>Microsoft Office PowerPoint</Application>
  <PresentationFormat>Custom</PresentationFormat>
  <Paragraphs>368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  Embedded Hardware: Hardware Building Blocks</vt:lpstr>
      <vt:lpstr>Topics - Board I/O (Input/Output)</vt:lpstr>
      <vt:lpstr>Board I/O - Introduction</vt:lpstr>
      <vt:lpstr>I/O Devices Types</vt:lpstr>
      <vt:lpstr>I/O Hardware - Logical units</vt:lpstr>
      <vt:lpstr>PowerPoint Presentation</vt:lpstr>
      <vt:lpstr>Serial I/O</vt:lpstr>
      <vt:lpstr>Simplex scheme</vt:lpstr>
      <vt:lpstr>Half-Duplex Scheme</vt:lpstr>
      <vt:lpstr>Full duplex Scheme</vt:lpstr>
      <vt:lpstr>Synchronous Vs Asynchronous transfer</vt:lpstr>
      <vt:lpstr>Asynchronous transfer</vt:lpstr>
      <vt:lpstr>Asynchronous transfer</vt:lpstr>
      <vt:lpstr>Asynchronous transfer</vt:lpstr>
      <vt:lpstr>Synchronous transfer</vt:lpstr>
      <vt:lpstr>Parallel I/O</vt:lpstr>
      <vt:lpstr>  Embedded Hardware: Hardware Building Blocks</vt:lpstr>
      <vt:lpstr>Topics - Board I/O (Input/Output)</vt:lpstr>
      <vt:lpstr>I/O Component Interfacing</vt:lpstr>
      <vt:lpstr>I/O Component Interfacing</vt:lpstr>
      <vt:lpstr>I/O Component Interfacing</vt:lpstr>
      <vt:lpstr>I/O Performance</vt:lpstr>
      <vt:lpstr>I/O Performance</vt:lpstr>
      <vt:lpstr>End Summary Topics Covered - Board I/O (Input/Output)</vt:lpstr>
      <vt:lpstr>Embedded Software: Device Drivers Device Drivers for Interrupt Handling</vt:lpstr>
      <vt:lpstr>Topics – Device Drivers</vt:lpstr>
      <vt:lpstr>Device Drivers</vt:lpstr>
      <vt:lpstr>Device Drivers</vt:lpstr>
      <vt:lpstr>Device Drivers - Functions</vt:lpstr>
      <vt:lpstr>Device Drivers – Code Layers</vt:lpstr>
      <vt:lpstr>Device Drivers - Interrupt Handling</vt:lpstr>
      <vt:lpstr>CPU Processes Interrupts</vt:lpstr>
      <vt:lpstr>Device Drivers - Interrupt Handling</vt:lpstr>
      <vt:lpstr>Device Drivers - Interrupt Handling</vt:lpstr>
      <vt:lpstr>Device Drivers - Interrupt Handling</vt:lpstr>
      <vt:lpstr>Device Drivers - Interrupt Handling</vt:lpstr>
      <vt:lpstr>Interrupt Handling – Interrupt Priorities</vt:lpstr>
      <vt:lpstr>Interrupt Handling - Context Switching</vt:lpstr>
      <vt:lpstr>Interrupt Handling and Performance</vt:lpstr>
      <vt:lpstr>Topics Covered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Hardware: Hardware Building Blocks  Board I/O</dc:title>
  <dc:creator>Malini</dc:creator>
  <cp:lastModifiedBy>Bhuvana</cp:lastModifiedBy>
  <cp:revision>193</cp:revision>
  <dcterms:created xsi:type="dcterms:W3CDTF">2022-03-08T07:07:04Z</dcterms:created>
  <dcterms:modified xsi:type="dcterms:W3CDTF">2022-03-21T09:50:54Z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0x0101009DA143CE9F9B8040A2CCE00805314BB5</vt:lpwstr>
  </property>
</Properties>
</file>