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4" r:id="rId7"/>
    <p:sldId id="261" r:id="rId8"/>
    <p:sldId id="262" r:id="rId9"/>
    <p:sldId id="263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8" r:id="rId22"/>
    <p:sldId id="279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98535-4561-4CAA-9794-4F4EDE170EF9}" v="2" dt="2022-05-03T14:05:04.783"/>
    <p1510:client id="{E8018C39-D2A4-4024-B2AE-2087BB31E1EB}" v="2" dt="2022-05-05T10:27:33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B998535-4561-4CAA-9794-4F4EDE170EF9}"/>
    <pc:docChg chg="modSld">
      <pc:chgData name="" userId="" providerId="" clId="Web-{7B998535-4561-4CAA-9794-4F4EDE170EF9}" dt="2022-05-03T14:05:04.783" v="1" actId="1076"/>
      <pc:docMkLst>
        <pc:docMk/>
      </pc:docMkLst>
      <pc:sldChg chg="modSp">
        <pc:chgData name="" userId="" providerId="" clId="Web-{7B998535-4561-4CAA-9794-4F4EDE170EF9}" dt="2022-05-03T14:05:04.783" v="1" actId="1076"/>
        <pc:sldMkLst>
          <pc:docMk/>
          <pc:sldMk cId="1281613524" sldId="263"/>
        </pc:sldMkLst>
        <pc:picChg chg="mod">
          <ac:chgData name="" userId="" providerId="" clId="Web-{7B998535-4561-4CAA-9794-4F4EDE170EF9}" dt="2022-05-03T14:05:04.783" v="1" actId="1076"/>
          <ac:picMkLst>
            <pc:docMk/>
            <pc:sldMk cId="1281613524" sldId="263"/>
            <ac:picMk id="5" creationId="{00000000-0000-0000-0000-000000000000}"/>
          </ac:picMkLst>
        </pc:picChg>
      </pc:sldChg>
    </pc:docChg>
  </pc:docChgLst>
  <pc:docChgLst>
    <pc:chgData name="Shruthi Kumaravel" userId="S::106119116@nitt.edu::cbb14691-23b4-42a8-a299-d9929ce91c21" providerId="AD" clId="Web-{E8018C39-D2A4-4024-B2AE-2087BB31E1EB}"/>
    <pc:docChg chg="modSld">
      <pc:chgData name="Shruthi Kumaravel" userId="S::106119116@nitt.edu::cbb14691-23b4-42a8-a299-d9929ce91c21" providerId="AD" clId="Web-{E8018C39-D2A4-4024-B2AE-2087BB31E1EB}" dt="2022-05-05T10:27:33.448" v="1" actId="1076"/>
      <pc:docMkLst>
        <pc:docMk/>
      </pc:docMkLst>
      <pc:sldChg chg="modSp">
        <pc:chgData name="Shruthi Kumaravel" userId="S::106119116@nitt.edu::cbb14691-23b4-42a8-a299-d9929ce91c21" providerId="AD" clId="Web-{E8018C39-D2A4-4024-B2AE-2087BB31E1EB}" dt="2022-05-05T10:27:33.448" v="1" actId="1076"/>
        <pc:sldMkLst>
          <pc:docMk/>
          <pc:sldMk cId="3937297104" sldId="276"/>
        </pc:sldMkLst>
        <pc:picChg chg="mod">
          <ac:chgData name="Shruthi Kumaravel" userId="S::106119116@nitt.edu::cbb14691-23b4-42a8-a299-d9929ce91c21" providerId="AD" clId="Web-{E8018C39-D2A4-4024-B2AE-2087BB31E1EB}" dt="2022-05-05T10:27:33.448" v="1" actId="1076"/>
          <ac:picMkLst>
            <pc:docMk/>
            <pc:sldMk cId="3937297104" sldId="276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5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8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1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9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9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Embedded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1(continued)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3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641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/>
              <a:t>Cntd</a:t>
            </a:r>
            <a:r>
              <a:rPr lang="en-US" dirty="0"/>
              <a:t>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46" y="1225766"/>
            <a:ext cx="10619508" cy="3342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4538663"/>
            <a:ext cx="8196263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64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</a:t>
            </a:r>
            <a:r>
              <a:rPr lang="en-US" i="1" dirty="0" err="1"/>
              <a:t>Cntd</a:t>
            </a:r>
            <a:r>
              <a:rPr lang="en-US" i="1" dirty="0"/>
              <a:t>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1"/>
          <a:stretch/>
        </p:blipFill>
        <p:spPr>
          <a:xfrm>
            <a:off x="1104900" y="1510146"/>
            <a:ext cx="9982199" cy="46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3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Cntd</a:t>
            </a:r>
            <a:r>
              <a:rPr lang="en-US" dirty="0"/>
              <a:t>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257"/>
          <a:stretch/>
        </p:blipFill>
        <p:spPr>
          <a:xfrm>
            <a:off x="838200" y="1800586"/>
            <a:ext cx="10619509" cy="2037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3837710"/>
            <a:ext cx="9443172" cy="283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0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and Standards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programming language can </a:t>
            </a:r>
            <a:r>
              <a:rPr lang="en-US" dirty="0"/>
              <a:t>introduce an additional component into an embedded architecture</a:t>
            </a:r>
          </a:p>
          <a:p>
            <a:r>
              <a:rPr lang="en-US" dirty="0"/>
              <a:t>In embedded systems design, there is no single language that is the perfect solution for every </a:t>
            </a:r>
            <a:r>
              <a:rPr lang="en-IN" dirty="0"/>
              <a:t>system.</a:t>
            </a:r>
          </a:p>
          <a:p>
            <a:r>
              <a:rPr lang="en-US" dirty="0"/>
              <a:t>Examples- Java and the .NET Compact Framework, ANCI C</a:t>
            </a:r>
          </a:p>
          <a:p>
            <a:r>
              <a:rPr lang="en-US" dirty="0"/>
              <a:t>Because machine code is the only language the hardware can directly execute, all these languages need some type of mechanism to generate the corresponding machine code.</a:t>
            </a:r>
          </a:p>
          <a:p>
            <a:r>
              <a:rPr lang="en-US" dirty="0"/>
              <a:t>This mechanism usually includes one or some combination of </a:t>
            </a:r>
            <a:r>
              <a:rPr lang="en-US" i="1" dirty="0"/>
              <a:t>preprocessing</a:t>
            </a:r>
            <a:r>
              <a:rPr lang="en-US" dirty="0"/>
              <a:t>, </a:t>
            </a:r>
            <a:r>
              <a:rPr lang="en-US" i="1" dirty="0"/>
              <a:t>translation</a:t>
            </a:r>
            <a:r>
              <a:rPr lang="en-US" dirty="0"/>
              <a:t>, and </a:t>
            </a:r>
            <a:r>
              <a:rPr lang="en-US" i="1" dirty="0"/>
              <a:t>interpretation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25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Cntd</a:t>
            </a:r>
            <a:r>
              <a:rPr lang="en-US" dirty="0"/>
              <a:t>...)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9" y="16065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Depending on the language, these mechanisms exist on the programmer’s </a:t>
            </a:r>
            <a:r>
              <a:rPr lang="en-US" b="1" i="1" dirty="0"/>
              <a:t>host </a:t>
            </a:r>
            <a:r>
              <a:rPr lang="en-US" dirty="0"/>
              <a:t>system (typically a </a:t>
            </a:r>
            <a:r>
              <a:rPr lang="en-US" dirty="0" err="1"/>
              <a:t>nonembedded</a:t>
            </a:r>
            <a:r>
              <a:rPr lang="en-US" dirty="0"/>
              <a:t> development system, such as a PC or </a:t>
            </a:r>
            <a:r>
              <a:rPr lang="en-US" dirty="0" err="1"/>
              <a:t>Sparc</a:t>
            </a:r>
            <a:r>
              <a:rPr lang="en-US" dirty="0"/>
              <a:t> station), or the </a:t>
            </a:r>
            <a:r>
              <a:rPr lang="en-US" b="1" i="1" dirty="0"/>
              <a:t>target </a:t>
            </a:r>
            <a:r>
              <a:rPr lang="en-US" dirty="0"/>
              <a:t>system (the </a:t>
            </a:r>
            <a:r>
              <a:rPr lang="en-IN" dirty="0"/>
              <a:t>embedded system being developed).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25" b="-1131"/>
          <a:stretch/>
        </p:blipFill>
        <p:spPr>
          <a:xfrm>
            <a:off x="1967346" y="3325091"/>
            <a:ext cx="8063346" cy="2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7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&amp; Networking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5337175"/>
          </a:xfrm>
        </p:spPr>
        <p:txBody>
          <a:bodyPr/>
          <a:lstStyle/>
          <a:p>
            <a:r>
              <a:rPr lang="en-US" dirty="0"/>
              <a:t>If an embedded system needs to communicate with any other system, whether a development host machine, a server, or another embedded device, it must implement some type of connection (networking) scheme. </a:t>
            </a:r>
          </a:p>
          <a:p>
            <a:r>
              <a:rPr lang="en-US" dirty="0"/>
              <a:t>In order for communication to be successful, there needs to be a scheme that interconnecting systems agree upon.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4049857"/>
            <a:ext cx="6153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2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Network’s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relationship between connected devices in a network determines the network’s overall architecture. </a:t>
            </a:r>
          </a:p>
          <a:p>
            <a:r>
              <a:rPr lang="en-US" dirty="0"/>
              <a:t>The most common architecture types for networks 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peer-to-peer</a:t>
            </a:r>
            <a:r>
              <a:rPr lang="en-US" b="1" i="1" dirty="0"/>
              <a:t> </a:t>
            </a:r>
            <a:r>
              <a:rPr lang="en-US" b="1" dirty="0"/>
              <a:t>architecture</a:t>
            </a:r>
            <a:r>
              <a:rPr lang="en-US" dirty="0"/>
              <a:t>- </a:t>
            </a:r>
          </a:p>
          <a:p>
            <a:pPr lvl="2"/>
            <a:r>
              <a:rPr lang="en-US" dirty="0"/>
              <a:t>no centralized area </a:t>
            </a:r>
            <a:r>
              <a:rPr lang="en-IN" dirty="0"/>
              <a:t>of control, </a:t>
            </a:r>
          </a:p>
          <a:p>
            <a:pPr lvl="2"/>
            <a:r>
              <a:rPr lang="en-US" dirty="0"/>
              <a:t>Every device on the network must manage its own resources and requirements.</a:t>
            </a:r>
          </a:p>
          <a:p>
            <a:pPr lvl="1"/>
            <a:r>
              <a:rPr lang="en-US" b="1" dirty="0"/>
              <a:t>client/</a:t>
            </a:r>
            <a:r>
              <a:rPr lang="en-IN" b="1" dirty="0"/>
              <a:t>server </a:t>
            </a:r>
            <a:r>
              <a:rPr lang="en-US" b="1" dirty="0"/>
              <a:t>architecture-</a:t>
            </a:r>
            <a:r>
              <a:rPr lang="en-IN" dirty="0"/>
              <a:t> </a:t>
            </a:r>
          </a:p>
          <a:p>
            <a:pPr lvl="2"/>
            <a:r>
              <a:rPr lang="en-IN" dirty="0"/>
              <a:t>a </a:t>
            </a:r>
            <a:r>
              <a:rPr lang="en-US" dirty="0"/>
              <a:t>centralized device, server, manages most of the network’s requirements and resources.</a:t>
            </a:r>
          </a:p>
          <a:p>
            <a:pPr lvl="2"/>
            <a:r>
              <a:rPr lang="en-US" dirty="0"/>
              <a:t>other devices on the network, called clients, contain fewer resources and must utilize the server’s resource. </a:t>
            </a:r>
            <a:endParaRPr lang="en-IN" dirty="0"/>
          </a:p>
          <a:p>
            <a:pPr lvl="1"/>
            <a:r>
              <a:rPr lang="en-IN" b="1" dirty="0"/>
              <a:t>Hybrid</a:t>
            </a:r>
            <a:r>
              <a:rPr lang="en-IN" b="1" i="1" dirty="0"/>
              <a:t> </a:t>
            </a:r>
            <a:r>
              <a:rPr lang="en-US" b="1" dirty="0"/>
              <a:t>architecture-</a:t>
            </a:r>
          </a:p>
          <a:p>
            <a:pPr lvl="2"/>
            <a:r>
              <a:rPr lang="en-US" dirty="0"/>
              <a:t>combination of the peer-to-peer and client/server architecture</a:t>
            </a:r>
            <a:endParaRPr lang="en-IN" b="1" i="1" dirty="0"/>
          </a:p>
          <a:p>
            <a:pPr marL="457200" lvl="1" indent="0">
              <a:buNone/>
            </a:pP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76154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Systems Interconnection (OSI)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242"/>
            <a:ext cx="10515600" cy="4866121"/>
          </a:xfrm>
        </p:spPr>
        <p:txBody>
          <a:bodyPr numCol="2">
            <a:normAutofit/>
          </a:bodyPr>
          <a:lstStyle/>
          <a:p>
            <a:r>
              <a:rPr lang="en-US" dirty="0"/>
              <a:t>Universal networking model which demonstrate :</a:t>
            </a:r>
          </a:p>
          <a:p>
            <a:pPr lvl="1"/>
            <a:r>
              <a:rPr lang="en-US" dirty="0"/>
              <a:t>the dependencies between the internal networking components of an embedded system and the network’s architecture, </a:t>
            </a:r>
          </a:p>
          <a:p>
            <a:pPr lvl="1"/>
            <a:r>
              <a:rPr lang="en-US" dirty="0"/>
              <a:t>the distance between connected devices, </a:t>
            </a:r>
          </a:p>
          <a:p>
            <a:pPr lvl="1"/>
            <a:r>
              <a:rPr lang="en-US" dirty="0"/>
              <a:t>and the transmission medium connecting the devices, </a:t>
            </a:r>
          </a:p>
          <a:p>
            <a:r>
              <a:rPr lang="en-US" dirty="0"/>
              <a:t>All the required networking components in a device can be grouped together into the OSI model</a:t>
            </a:r>
          </a:p>
          <a:p>
            <a:r>
              <a:rPr lang="en-US" dirty="0"/>
              <a:t>Created in the early 1980s by the International Organization </a:t>
            </a:r>
            <a:r>
              <a:rPr lang="en-IN" dirty="0"/>
              <a:t>for Standardization (ISO).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7057" r="7144"/>
          <a:stretch/>
        </p:blipFill>
        <p:spPr>
          <a:xfrm>
            <a:off x="6553199" y="3823854"/>
            <a:ext cx="4544292" cy="233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9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Networking connection starts with data originating at the application layer of one device and flowing downward through all seven layers, </a:t>
            </a:r>
          </a:p>
          <a:p>
            <a:r>
              <a:rPr lang="en-US" dirty="0"/>
              <a:t>Each layer adds a new bit of information to the data being sent across the network. </a:t>
            </a:r>
          </a:p>
          <a:p>
            <a:r>
              <a:rPr lang="en-US" dirty="0"/>
              <a:t>Information, called the </a:t>
            </a:r>
            <a:r>
              <a:rPr lang="en-US" b="1" i="1" dirty="0"/>
              <a:t>header </a:t>
            </a:r>
            <a:r>
              <a:rPr lang="en-US" dirty="0"/>
              <a:t>is appended to the data at every layer (except for the physical and application layers) for peer layers in connected devices to process. </a:t>
            </a:r>
          </a:p>
          <a:p>
            <a:r>
              <a:rPr lang="en-US" dirty="0"/>
              <a:t>In other words, the data is wrapped with information for other devices to unwrap and process.</a:t>
            </a:r>
          </a:p>
          <a:p>
            <a:r>
              <a:rPr lang="en-US" dirty="0"/>
              <a:t>The data is then sent over the transmission medium to the physical layer of a connected device, and then up through the connected device’s layers. </a:t>
            </a:r>
          </a:p>
          <a:p>
            <a:r>
              <a:rPr lang="en-US" dirty="0"/>
              <a:t>These layers then process the data (that is, strip the headers, reformat, etc.) as the data flows upward. </a:t>
            </a:r>
          </a:p>
          <a:p>
            <a:r>
              <a:rPr lang="en-US" dirty="0"/>
              <a:t>The functionality and methodologies implemented at each layer based on the OSI model are also commonly referred to as </a:t>
            </a:r>
            <a:r>
              <a:rPr lang="en-US" b="1" i="1" dirty="0"/>
              <a:t>networking protocols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18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26727" y="3075709"/>
            <a:ext cx="4585855" cy="1607561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62205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discussed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system architecture</a:t>
            </a:r>
          </a:p>
          <a:p>
            <a:pPr lvl="1"/>
            <a:r>
              <a:rPr lang="en-US" dirty="0"/>
              <a:t>Architectural Structures</a:t>
            </a:r>
          </a:p>
          <a:p>
            <a:r>
              <a:rPr lang="en-US" dirty="0"/>
              <a:t>System Model</a:t>
            </a:r>
          </a:p>
          <a:p>
            <a:r>
              <a:rPr lang="en-US" dirty="0"/>
              <a:t>Standards</a:t>
            </a:r>
          </a:p>
          <a:p>
            <a:pPr lvl="1"/>
            <a:r>
              <a:rPr lang="en-US" dirty="0"/>
              <a:t>Programming Languages and Standards</a:t>
            </a:r>
          </a:p>
          <a:p>
            <a:pPr lvl="1"/>
            <a:r>
              <a:rPr lang="en-US" dirty="0"/>
              <a:t>Standards and Networking</a:t>
            </a:r>
          </a:p>
          <a:p>
            <a:pPr lvl="1"/>
            <a:r>
              <a:rPr lang="en-US" dirty="0"/>
              <a:t>Multiple standards-based device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84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Multiple Standards-Based Device Example: Digital Television (DTV)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Analog TVs process incoming analog signals of traditional TV video and audio content,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Digital TVs (DTVs) process both incoming analog and digital signals of TV video/audio content, as well as application data content that is embedded within the entire digital </a:t>
            </a:r>
            <a:r>
              <a:rPr lang="en-IN" sz="2800" dirty="0"/>
              <a:t>data stream</a:t>
            </a:r>
            <a:r>
              <a:rPr lang="en-US" sz="2800" dirty="0"/>
              <a:t>.</a:t>
            </a:r>
          </a:p>
          <a:p>
            <a:r>
              <a:rPr lang="en-IN" b="1" dirty="0"/>
              <a:t>Why Digital Television (DTV) ?</a:t>
            </a:r>
          </a:p>
          <a:p>
            <a:pPr lvl="1"/>
            <a:r>
              <a:rPr lang="en-IN" i="1" dirty="0"/>
              <a:t>According to Forrester Research, </a:t>
            </a:r>
            <a:r>
              <a:rPr lang="en-US" i="1" dirty="0"/>
              <a:t>average consumer spends seven (7) hours a day watching TV, and TV is in 99% of U.S. homes.</a:t>
            </a:r>
            <a:endParaRPr lang="en-US" sz="2800" dirty="0"/>
          </a:p>
          <a:p>
            <a:r>
              <a:rPr lang="en-US" dirty="0"/>
              <a:t>The type of application data embedded is dependent on the capabilities of the DTV receiver itself.</a:t>
            </a:r>
          </a:p>
          <a:p>
            <a:r>
              <a:rPr lang="en-US" dirty="0"/>
              <a:t>Depending on the type of receiver, DTVs can implement general-purpose, market-specific, and/or application-specific standards all into one DTV/set-top box (STB) system architecture design.</a:t>
            </a:r>
            <a:endParaRPr lang="en-IN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7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Examples of DTV standards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27" y="1690689"/>
            <a:ext cx="10030691" cy="45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2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DTV standards in the Embedded Systems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4" t="3629" r="747" b="1878"/>
          <a:stretch/>
        </p:blipFill>
        <p:spPr>
          <a:xfrm>
            <a:off x="1597567" y="2053595"/>
            <a:ext cx="9005454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9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Architecture-level information is physically represented in the form of </a:t>
            </a:r>
            <a:r>
              <a:rPr lang="en-US" i="1" dirty="0"/>
              <a:t>structures</a:t>
            </a:r>
            <a:r>
              <a:rPr lang="en-US" dirty="0"/>
              <a:t>. </a:t>
            </a:r>
          </a:p>
          <a:p>
            <a:r>
              <a:rPr lang="en-US" dirty="0"/>
              <a:t>An architecture is typically made up of more than one structure.</a:t>
            </a:r>
          </a:p>
          <a:p>
            <a:r>
              <a:rPr lang="en-US" dirty="0"/>
              <a:t>All structures are inherently related to each other.</a:t>
            </a:r>
            <a:endParaRPr lang="en-US" u="sng" dirty="0"/>
          </a:p>
          <a:p>
            <a:r>
              <a:rPr lang="en-US" u="sng" dirty="0"/>
              <a:t>Structure: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snapshot of the system’s hardware and software at design time and/or at run-time, given a particular environment and a given set of elements.</a:t>
            </a:r>
          </a:p>
          <a:p>
            <a:r>
              <a:rPr lang="en-US" dirty="0"/>
              <a:t>Next, a </a:t>
            </a:r>
            <a:r>
              <a:rPr lang="en-US" u="sng" dirty="0"/>
              <a:t>table</a:t>
            </a:r>
            <a:r>
              <a:rPr lang="en-US" dirty="0"/>
              <a:t> is shown that:</a:t>
            </a:r>
          </a:p>
          <a:p>
            <a:pPr lvl="1"/>
            <a:r>
              <a:rPr lang="en-US" dirty="0"/>
              <a:t>Summarizes some of the most common structures that can make up embedded architectures</a:t>
            </a:r>
          </a:p>
          <a:p>
            <a:pPr lvl="1"/>
            <a:r>
              <a:rPr lang="en-US" dirty="0"/>
              <a:t>Shows generally what the elements of a particular structure represent and how these elements interrelate.</a:t>
            </a:r>
          </a:p>
        </p:txBody>
      </p:sp>
    </p:spTree>
    <p:extLst>
      <p:ext uri="{BB962C8B-B14F-4D97-AF65-F5344CB8AC3E}">
        <p14:creationId xmlns:p14="http://schemas.microsoft.com/office/powerpoint/2010/main" val="186634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dirty="0"/>
              <a:t>Architectural Structures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45" y="1219201"/>
            <a:ext cx="11208327" cy="48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7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Architectural Structures(</a:t>
            </a:r>
            <a:r>
              <a:rPr lang="en-US" dirty="0" err="1"/>
              <a:t>Cntd</a:t>
            </a:r>
            <a:r>
              <a:rPr lang="en-US" dirty="0"/>
              <a:t>..)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047" b="19751"/>
          <a:stretch/>
        </p:blipFill>
        <p:spPr>
          <a:xfrm>
            <a:off x="526475" y="1371600"/>
            <a:ext cx="10827326" cy="38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4" y="1759527"/>
            <a:ext cx="10827326" cy="508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3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dirty="0"/>
              <a:t>Architectural Structures(</a:t>
            </a:r>
            <a:r>
              <a:rPr lang="en-US" dirty="0" err="1"/>
              <a:t>Cntd</a:t>
            </a:r>
            <a:r>
              <a:rPr lang="en-US" dirty="0"/>
              <a:t>..)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047" b="19751"/>
          <a:stretch/>
        </p:blipFill>
        <p:spPr>
          <a:xfrm>
            <a:off x="838201" y="1302761"/>
            <a:ext cx="10515600" cy="387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364"/>
          <a:stretch/>
        </p:blipFill>
        <p:spPr>
          <a:xfrm>
            <a:off x="838200" y="1690255"/>
            <a:ext cx="10515600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1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/>
          <a:lstStyle/>
          <a:p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056"/>
            <a:ext cx="10515600" cy="5084619"/>
          </a:xfrm>
        </p:spPr>
        <p:txBody>
          <a:bodyPr numCol="2">
            <a:normAutofit/>
          </a:bodyPr>
          <a:lstStyle/>
          <a:p>
            <a:r>
              <a:rPr lang="en-US" dirty="0"/>
              <a:t>It’s a primary architectural tool, introduces the major elements located within an embedded system design. </a:t>
            </a:r>
          </a:p>
          <a:p>
            <a:r>
              <a:rPr lang="en-US" dirty="0"/>
              <a:t>All embedded systems share one similarity at the highest level; i.e. they all have at least one layer (hardware) or all layers into which all components fall. </a:t>
            </a:r>
          </a:p>
          <a:p>
            <a:r>
              <a:rPr lang="en-US" dirty="0"/>
              <a:t> </a:t>
            </a:r>
            <a:r>
              <a:rPr lang="en-US" b="1" u="sng" dirty="0"/>
              <a:t>hardware layer </a:t>
            </a:r>
          </a:p>
          <a:p>
            <a:pPr lvl="1"/>
            <a:r>
              <a:rPr lang="en-US" dirty="0"/>
              <a:t>contains all the major physical components located on an embedded board,</a:t>
            </a:r>
          </a:p>
          <a:p>
            <a:r>
              <a:rPr lang="en-US" b="1" u="sng" dirty="0"/>
              <a:t>system &amp; application software layers </a:t>
            </a:r>
          </a:p>
          <a:p>
            <a:pPr lvl="1"/>
            <a:r>
              <a:rPr lang="en-US" dirty="0"/>
              <a:t>contain all of the software located on and being processed by the embedded system.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56" r="13411"/>
          <a:stretch/>
        </p:blipFill>
        <p:spPr>
          <a:xfrm>
            <a:off x="7024255" y="4170218"/>
            <a:ext cx="3726872" cy="19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6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Standards dictate </a:t>
            </a:r>
          </a:p>
          <a:p>
            <a:pPr lvl="1"/>
            <a:r>
              <a:rPr lang="en-IN" dirty="0"/>
              <a:t>how </a:t>
            </a:r>
            <a:r>
              <a:rPr lang="en-US" dirty="0"/>
              <a:t>components should be designed, </a:t>
            </a:r>
          </a:p>
          <a:p>
            <a:pPr lvl="1"/>
            <a:r>
              <a:rPr lang="en-US" dirty="0"/>
              <a:t>what additional components are required in the system to allow for their successful integration and function. </a:t>
            </a:r>
          </a:p>
          <a:p>
            <a:r>
              <a:rPr lang="en-IN" dirty="0"/>
              <a:t>standards can </a:t>
            </a:r>
            <a:r>
              <a:rPr lang="en-US" dirty="0"/>
              <a:t>define functionality that is specific to each of the layers of the embedded systems model, </a:t>
            </a:r>
          </a:p>
          <a:p>
            <a:r>
              <a:rPr lang="en-US" dirty="0"/>
              <a:t>Standard can be classified as: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market-specific </a:t>
            </a:r>
            <a:r>
              <a:rPr lang="en-US" dirty="0"/>
              <a:t>standards(intended for specific groups of embedded devices), </a:t>
            </a:r>
          </a:p>
          <a:p>
            <a:pPr lvl="1"/>
            <a:r>
              <a:rPr lang="en-US" i="1" dirty="0"/>
              <a:t>general-purpose </a:t>
            </a:r>
            <a:r>
              <a:rPr lang="en-US" dirty="0"/>
              <a:t>standards, </a:t>
            </a:r>
          </a:p>
          <a:p>
            <a:pPr lvl="1"/>
            <a:r>
              <a:rPr lang="en-US" dirty="0"/>
              <a:t>or standards that are applicable to </a:t>
            </a:r>
            <a:r>
              <a:rPr lang="en-US" i="1" dirty="0"/>
              <a:t>both </a:t>
            </a:r>
            <a:r>
              <a:rPr lang="en-US" dirty="0"/>
              <a:t>categories(include networking standards and some television standards.).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51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standards implemented in embedded systems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3404"/>
          <a:stretch/>
        </p:blipFill>
        <p:spPr>
          <a:xfrm>
            <a:off x="997527" y="1690688"/>
            <a:ext cx="10356272" cy="2493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6" y="4184073"/>
            <a:ext cx="10356273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7" ma:contentTypeDescription="Create a new document." ma:contentTypeScope="" ma:versionID="147d675ef9d9691b763d9b148135336d">
  <xsd:schema xmlns:xsd="http://www.w3.org/2001/XMLSchema" xmlns:xs="http://www.w3.org/2001/XMLSchema" xmlns:p="http://schemas.microsoft.com/office/2006/metadata/properties" xmlns:ns2="d96718ce-f053-480c-a2d6-f69820a17a90" xmlns:ns3="add3e47f-bfb5-4cb8-b87d-ab3e56d8d1f5" targetNamespace="http://schemas.microsoft.com/office/2006/metadata/properties" ma:root="true" ma:fieldsID="295c192df8ee9adc4a30606e150d76b8" ns2:_="" ns3:_="">
    <xsd:import namespace="d96718ce-f053-480c-a2d6-f69820a17a90"/>
    <xsd:import namespace="add3e47f-bfb5-4cb8-b87d-ab3e56d8d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e47f-bfb5-4cb8-b87d-ab3e56d8d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ECE6E6-22FE-419D-BC60-0C4F66D4431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2F87ED-195C-4E35-8F6F-48D3892414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6718ce-f053-480c-a2d6-f69820a17a90"/>
    <ds:schemaRef ds:uri="add3e47f-bfb5-4cb8-b87d-ab3e56d8d1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F2F688-BEBC-4A8B-AEEF-BEA234F5F3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990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Embedded System</vt:lpstr>
      <vt:lpstr>Topics to be discussed</vt:lpstr>
      <vt:lpstr>Embedded system architecture</vt:lpstr>
      <vt:lpstr>Architectural Structures</vt:lpstr>
      <vt:lpstr>Architectural Structures(Cntd..)</vt:lpstr>
      <vt:lpstr>Architectural Structures(Cntd..)</vt:lpstr>
      <vt:lpstr>System Model</vt:lpstr>
      <vt:lpstr>Standards</vt:lpstr>
      <vt:lpstr>Examples of standards implemented in embedded systems</vt:lpstr>
      <vt:lpstr>(Cntd.)</vt:lpstr>
      <vt:lpstr>(Cntd.)</vt:lpstr>
      <vt:lpstr>(Cntd.)</vt:lpstr>
      <vt:lpstr>Programming Languages and Standards</vt:lpstr>
      <vt:lpstr>(Cntd...)</vt:lpstr>
      <vt:lpstr>Standards &amp; Networking </vt:lpstr>
      <vt:lpstr>The Network’s Architecture</vt:lpstr>
      <vt:lpstr>Open Systems Interconnection (OSI) Model</vt:lpstr>
      <vt:lpstr>(Cntd…)</vt:lpstr>
      <vt:lpstr>Thank You</vt:lpstr>
      <vt:lpstr>Multiple Standards-Based Device Example: Digital Television (DTV) </vt:lpstr>
      <vt:lpstr>Examples of DTV standards</vt:lpstr>
      <vt:lpstr>DTV standards in the Embedded Systems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</dc:title>
  <dc:creator>aditishovan@gmail.com</dc:creator>
  <cp:lastModifiedBy>aditishovan@gmail.com</cp:lastModifiedBy>
  <cp:revision>50</cp:revision>
  <dcterms:created xsi:type="dcterms:W3CDTF">2022-02-01T01:45:45Z</dcterms:created>
  <dcterms:modified xsi:type="dcterms:W3CDTF">2022-05-05T10:27:37Z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