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3C5F6-5C73-44E6-A000-FBFB263F4E76}" v="7" dt="2022-05-05T10:59:48.343"/>
    <p1510:client id="{F17938F8-B454-4D01-A8AA-B0CF4BE4EA4A}" v="1" dt="2022-03-27T05:53:5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Dhanwanta" userId="S::106119049@nitt.edu::84d3f89b-9dbe-44da-87d3-e25141d6468e" providerId="AD" clId="Web-{1093C5F6-5C73-44E6-A000-FBFB263F4E76}"/>
    <pc:docChg chg="modSld">
      <pc:chgData name="Himanshu Dhanwanta" userId="S::106119049@nitt.edu::84d3f89b-9dbe-44da-87d3-e25141d6468e" providerId="AD" clId="Web-{1093C5F6-5C73-44E6-A000-FBFB263F4E76}" dt="2022-05-05T10:59:48.343" v="6" actId="1076"/>
      <pc:docMkLst>
        <pc:docMk/>
      </pc:docMkLst>
      <pc:sldChg chg="addSp delSp modSp">
        <pc:chgData name="Himanshu Dhanwanta" userId="S::106119049@nitt.edu::84d3f89b-9dbe-44da-87d3-e25141d6468e" providerId="AD" clId="Web-{1093C5F6-5C73-44E6-A000-FBFB263F4E76}" dt="2022-05-05T10:59:48.343" v="6" actId="1076"/>
        <pc:sldMkLst>
          <pc:docMk/>
          <pc:sldMk cId="3687287496" sldId="264"/>
        </pc:sldMkLst>
        <pc:spChg chg="mod">
          <ac:chgData name="Himanshu Dhanwanta" userId="S::106119049@nitt.edu::84d3f89b-9dbe-44da-87d3-e25141d6468e" providerId="AD" clId="Web-{1093C5F6-5C73-44E6-A000-FBFB263F4E76}" dt="2022-05-05T10:59:48.343" v="6" actId="1076"/>
          <ac:spMkLst>
            <pc:docMk/>
            <pc:sldMk cId="3687287496" sldId="264"/>
            <ac:spMk id="3" creationId="{00000000-0000-0000-0000-000000000000}"/>
          </ac:spMkLst>
        </pc:spChg>
        <pc:spChg chg="add del">
          <ac:chgData name="Himanshu Dhanwanta" userId="S::106119049@nitt.edu::84d3f89b-9dbe-44da-87d3-e25141d6468e" providerId="AD" clId="Web-{1093C5F6-5C73-44E6-A000-FBFB263F4E76}" dt="2022-05-05T10:58:37.906" v="1"/>
          <ac:spMkLst>
            <pc:docMk/>
            <pc:sldMk cId="3687287496" sldId="264"/>
            <ac:spMk id="6" creationId="{953A21BA-B589-0AC5-4D68-954DEBA1965A}"/>
          </ac:spMkLst>
        </pc:spChg>
        <pc:picChg chg="mod">
          <ac:chgData name="Himanshu Dhanwanta" userId="S::106119049@nitt.edu::84d3f89b-9dbe-44da-87d3-e25141d6468e" providerId="AD" clId="Web-{1093C5F6-5C73-44E6-A000-FBFB263F4E76}" dt="2022-05-05T10:59:15.343" v="3" actId="1076"/>
          <ac:picMkLst>
            <pc:docMk/>
            <pc:sldMk cId="3687287496" sldId="264"/>
            <ac:picMk id="4" creationId="{00000000-0000-0000-0000-000000000000}"/>
          </ac:picMkLst>
        </pc:picChg>
      </pc:sldChg>
    </pc:docChg>
  </pc:docChgLst>
  <pc:docChgLst>
    <pc:chgData name="Govind  Gopakumar" userId="S::106119040@nitt.edu::dd647c95-345b-4166-859c-4ebd4da7b6fe" providerId="AD" clId="Web-{F17938F8-B454-4D01-A8AA-B0CF4BE4EA4A}"/>
    <pc:docChg chg="modSld">
      <pc:chgData name="Govind  Gopakumar" userId="S::106119040@nitt.edu::dd647c95-345b-4166-859c-4ebd4da7b6fe" providerId="AD" clId="Web-{F17938F8-B454-4D01-A8AA-B0CF4BE4EA4A}" dt="2022-03-27T05:53:50.986" v="0" actId="1076"/>
      <pc:docMkLst>
        <pc:docMk/>
      </pc:docMkLst>
      <pc:sldChg chg="modSp">
        <pc:chgData name="Govind  Gopakumar" userId="S::106119040@nitt.edu::dd647c95-345b-4166-859c-4ebd4da7b6fe" providerId="AD" clId="Web-{F17938F8-B454-4D01-A8AA-B0CF4BE4EA4A}" dt="2022-03-27T05:53:50.986" v="0" actId="1076"/>
        <pc:sldMkLst>
          <pc:docMk/>
          <pc:sldMk cId="765652943" sldId="269"/>
        </pc:sldMkLst>
        <pc:spChg chg="mod">
          <ac:chgData name="Govind  Gopakumar" userId="S::106119040@nitt.edu::dd647c95-345b-4166-859c-4ebd4da7b6fe" providerId="AD" clId="Web-{F17938F8-B454-4D01-A8AA-B0CF4BE4EA4A}" dt="2022-03-27T05:53:50.986" v="0" actId="1076"/>
          <ac:spMkLst>
            <pc:docMk/>
            <pc:sldMk cId="765652943" sldId="26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1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2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2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Embedded Hardware: Hardware Building Blocks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 Silicon ARM7 reference board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690688"/>
            <a:ext cx="7051964" cy="4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Semiconductors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/>
              <a:t>Materials  whose base elements have a conductive nature that can be altered by introducing other elements (impurities) into their structure.</a:t>
            </a:r>
          </a:p>
          <a:p>
            <a:r>
              <a:rPr lang="en-US" sz="3200"/>
              <a:t>Example- </a:t>
            </a:r>
            <a:r>
              <a:rPr lang="en-IN" sz="3200"/>
              <a:t>silicon, germanium </a:t>
            </a:r>
            <a:r>
              <a:rPr lang="en-US" sz="3200"/>
              <a:t>etc.</a:t>
            </a:r>
          </a:p>
          <a:p>
            <a:r>
              <a:rPr lang="en-US" sz="3200"/>
              <a:t>It can be of 2 basic types: </a:t>
            </a:r>
          </a:p>
          <a:p>
            <a:pPr lvl="1"/>
            <a:r>
              <a:rPr lang="en-US" sz="2800"/>
              <a:t>P-type</a:t>
            </a:r>
          </a:p>
          <a:p>
            <a:pPr lvl="2"/>
            <a:r>
              <a:rPr lang="en-US" sz="2100"/>
              <a:t>Impurities called acceptors, such as boron, produce a shortage of electrons, creating a P-type semiconductor material.</a:t>
            </a:r>
          </a:p>
          <a:p>
            <a:pPr lvl="1"/>
            <a:r>
              <a:rPr lang="en-US" sz="2800"/>
              <a:t>N-type</a:t>
            </a:r>
          </a:p>
          <a:p>
            <a:pPr lvl="2"/>
            <a:r>
              <a:rPr lang="en-US"/>
              <a:t>Impurities (like arsenic, phosphorus, antimony, etc.), called donors, create a surplus of electrons creating an N-type semiconductor.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Building Blocks </a:t>
            </a:r>
            <a:r>
              <a:rPr lang="en-IN"/>
              <a:t>of Processors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P-type and N-type semiconductors must be combined </a:t>
            </a:r>
            <a:r>
              <a:rPr lang="en-US"/>
              <a:t>in order to be able to do anything practical.</a:t>
            </a:r>
          </a:p>
          <a:p>
            <a:r>
              <a:rPr lang="en-US"/>
              <a:t>When P-type and N-type semiconductors are combined, the contact point, called the P-N Junction,</a:t>
            </a:r>
          </a:p>
          <a:p>
            <a:pPr lvl="1"/>
            <a:r>
              <a:rPr lang="en-US"/>
              <a:t>Acts as a one-way gate</a:t>
            </a:r>
          </a:p>
          <a:p>
            <a:pPr lvl="1"/>
            <a:r>
              <a:rPr lang="en-US"/>
              <a:t>Allow electrons to flow within the device in a direction dependent on the polarity of the materials.</a:t>
            </a:r>
          </a:p>
          <a:p>
            <a:r>
              <a:rPr lang="en-US"/>
              <a:t>P and N-type form some of the most common basic electronic devices that act as the main building blocks in processor and memory chips: </a:t>
            </a:r>
          </a:p>
          <a:p>
            <a:pPr lvl="1"/>
            <a:r>
              <a:rPr lang="en-US"/>
              <a:t>Diodes </a:t>
            </a:r>
          </a:p>
          <a:p>
            <a:pPr lvl="1"/>
            <a:r>
              <a:rPr lang="en-IN"/>
              <a:t>Transistors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err="1"/>
              <a:t>Cntd</a:t>
            </a:r>
            <a:r>
              <a:rPr lang="en-US"/>
              <a:t>…)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/>
              <a:t>Diodes-</a:t>
            </a:r>
          </a:p>
          <a:p>
            <a:pPr lvl="1"/>
            <a:r>
              <a:rPr lang="en-US"/>
              <a:t>Semiconductor device made up of two materials, one P-type and one N-type joined together. A terminal is connected to each of the materials, called an anode and a cathode.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Forward biasing</a:t>
            </a:r>
          </a:p>
          <a:p>
            <a:pPr lvl="1"/>
            <a:r>
              <a:rPr lang="en-IN"/>
              <a:t>Current flows </a:t>
            </a:r>
            <a:r>
              <a:rPr lang="en-US"/>
              <a:t>through a diode from the anode to cathode as long as the anode has a higher (positive) voltage</a:t>
            </a:r>
          </a:p>
          <a:p>
            <a:r>
              <a:rPr lang="en-IN"/>
              <a:t>Reverse biasing</a:t>
            </a:r>
          </a:p>
          <a:p>
            <a:pPr lvl="1"/>
            <a:r>
              <a:rPr lang="en-US"/>
              <a:t>When current will not flow through the diode because the cathode has a higher (positive) voltage than the anode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22"/>
          <a:stretch/>
        </p:blipFill>
        <p:spPr>
          <a:xfrm>
            <a:off x="4597111" y="2775600"/>
            <a:ext cx="3299980" cy="142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5673" y="4126490"/>
            <a:ext cx="37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Diode and light emitting diode (LED)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err="1"/>
              <a:t>Cntd</a:t>
            </a:r>
            <a:r>
              <a:rPr lang="en-US"/>
              <a:t>…)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Transistor</a:t>
            </a:r>
          </a:p>
          <a:p>
            <a:pPr lvl="1"/>
            <a:r>
              <a:rPr lang="en-US"/>
              <a:t>current-</a:t>
            </a:r>
            <a:r>
              <a:rPr lang="en-US" b="1"/>
              <a:t>tran</a:t>
            </a:r>
            <a:r>
              <a:rPr lang="en-US"/>
              <a:t>sferring re</a:t>
            </a:r>
            <a:r>
              <a:rPr lang="en-US" b="1"/>
              <a:t>sistor</a:t>
            </a:r>
            <a:r>
              <a:rPr lang="en-US"/>
              <a:t>		</a:t>
            </a:r>
          </a:p>
          <a:p>
            <a:pPr lvl="1"/>
            <a:r>
              <a:rPr lang="en-US"/>
              <a:t>Made up of some combination of P-type and N-type semiconductor material, with three terminals(</a:t>
            </a:r>
            <a:r>
              <a:rPr lang="en-US" i="1"/>
              <a:t>emitter</a:t>
            </a:r>
            <a:r>
              <a:rPr lang="en-US"/>
              <a:t>, </a:t>
            </a:r>
            <a:r>
              <a:rPr lang="en-US" i="1"/>
              <a:t>base</a:t>
            </a:r>
            <a:r>
              <a:rPr lang="en-US"/>
              <a:t>, and a </a:t>
            </a:r>
            <a:r>
              <a:rPr lang="en-US" i="1"/>
              <a:t>collector</a:t>
            </a:r>
            <a:r>
              <a:rPr lang="en-US"/>
              <a:t>) connecting to each of the three materials.</a:t>
            </a:r>
          </a:p>
          <a:p>
            <a:pPr lvl="1"/>
            <a:r>
              <a:rPr lang="en-IN"/>
              <a:t>used for a variety </a:t>
            </a:r>
            <a:r>
              <a:rPr lang="en-US"/>
              <a:t>of purposes, </a:t>
            </a:r>
          </a:p>
          <a:p>
            <a:pPr lvl="2"/>
            <a:r>
              <a:rPr lang="en-US"/>
              <a:t>current amplifiers (amplification), </a:t>
            </a:r>
          </a:p>
          <a:p>
            <a:pPr lvl="2"/>
            <a:r>
              <a:rPr lang="en-US"/>
              <a:t>in oscillators (oscillation),</a:t>
            </a:r>
          </a:p>
          <a:p>
            <a:pPr lvl="2"/>
            <a:r>
              <a:rPr lang="en-US"/>
              <a:t>in high-speed integrated circuits (ICs)</a:t>
            </a:r>
          </a:p>
          <a:p>
            <a:pPr lvl="2"/>
            <a:r>
              <a:rPr lang="en-US"/>
              <a:t>and/or in switching circuits</a:t>
            </a:r>
            <a:r>
              <a:rPr lang="en-IN"/>
              <a:t>(DIP switches, push buttons)</a:t>
            </a:r>
          </a:p>
        </p:txBody>
      </p:sp>
    </p:spTree>
    <p:extLst>
      <p:ext uri="{BB962C8B-B14F-4D97-AF65-F5344CB8AC3E}">
        <p14:creationId xmlns:p14="http://schemas.microsoft.com/office/powerpoint/2010/main" val="407988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err="1"/>
              <a:t>Cntd</a:t>
            </a:r>
            <a:r>
              <a:rPr lang="en-US"/>
              <a:t>…)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Two main types of transistors are:</a:t>
            </a:r>
          </a:p>
          <a:p>
            <a:pPr lvl="1"/>
            <a:r>
              <a:rPr lang="en-US"/>
              <a:t>Bipolar junction transistor (BJT) </a:t>
            </a:r>
          </a:p>
          <a:p>
            <a:pPr lvl="2"/>
            <a:r>
              <a:rPr lang="en-US"/>
              <a:t>Made up of three alternating types of P-type and N-type material,</a:t>
            </a:r>
          </a:p>
          <a:p>
            <a:pPr lvl="2"/>
            <a:r>
              <a:rPr lang="en-US"/>
              <a:t>Are sub-classed based on the combination of these materials.</a:t>
            </a:r>
          </a:p>
          <a:p>
            <a:pPr lvl="3"/>
            <a:r>
              <a:rPr lang="en-US" u="sng"/>
              <a:t>NPN BJT</a:t>
            </a:r>
            <a:r>
              <a:rPr lang="en-US"/>
              <a:t> </a:t>
            </a:r>
          </a:p>
          <a:p>
            <a:pPr lvl="4"/>
            <a:r>
              <a:rPr lang="en-US"/>
              <a:t>is made up of two sections of N-type material, separated by a thin section of P-type material</a:t>
            </a:r>
            <a:endParaRPr lang="en-US" u="sng"/>
          </a:p>
          <a:p>
            <a:pPr lvl="3"/>
            <a:r>
              <a:rPr lang="en-US" u="sng"/>
              <a:t>PNP BJT </a:t>
            </a:r>
          </a:p>
          <a:p>
            <a:pPr lvl="4"/>
            <a:r>
              <a:rPr lang="en-US"/>
              <a:t>is made up of two sections of P-type materials, separated by a thin section of N-type material</a:t>
            </a:r>
          </a:p>
          <a:p>
            <a:pPr lvl="2"/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91" y="4864244"/>
            <a:ext cx="5943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err="1"/>
              <a:t>Cntd</a:t>
            </a:r>
            <a:r>
              <a:rPr lang="en-US"/>
              <a:t>…)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/>
          <a:lstStyle/>
          <a:p>
            <a:r>
              <a:rPr lang="en-US"/>
              <a:t>Field effect transistor (FET)</a:t>
            </a:r>
          </a:p>
          <a:p>
            <a:pPr lvl="1"/>
            <a:r>
              <a:rPr lang="en-US"/>
              <a:t>Made up of some combination of P-type and N-type semiconductor material, with three terminals</a:t>
            </a:r>
          </a:p>
          <a:p>
            <a:pPr lvl="1"/>
            <a:r>
              <a:rPr lang="en-US"/>
              <a:t>The terminals are called a source, a drain/sink, and a gate.</a:t>
            </a:r>
          </a:p>
          <a:p>
            <a:pPr lvl="1"/>
            <a:r>
              <a:rPr lang="en-US"/>
              <a:t>FETs do not require a biasing current, and are controlled via voltage alone.</a:t>
            </a:r>
          </a:p>
          <a:p>
            <a:pPr lvl="1"/>
            <a:r>
              <a:rPr lang="en-US"/>
              <a:t>The 2 most common types:</a:t>
            </a:r>
          </a:p>
          <a:p>
            <a:pPr lvl="2"/>
            <a:r>
              <a:rPr lang="en-US"/>
              <a:t>Metal-Oxide-Semiconductor FET(MOSFET) </a:t>
            </a:r>
          </a:p>
          <a:p>
            <a:pPr lvl="2"/>
            <a:r>
              <a:rPr lang="en-US"/>
              <a:t>Junction field-effect transistor (JFET).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72" y="3768436"/>
            <a:ext cx="5577319" cy="26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4273" y="3136034"/>
            <a:ext cx="6227618" cy="1325563"/>
          </a:xfrm>
        </p:spPr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to be discussed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Basic Notations describing hardware design </a:t>
            </a:r>
          </a:p>
          <a:p>
            <a:pPr lvl="1"/>
            <a:r>
              <a:rPr lang="en-IN"/>
              <a:t>Diagrams</a:t>
            </a:r>
          </a:p>
          <a:p>
            <a:pPr lvl="1"/>
            <a:r>
              <a:rPr lang="en-IN"/>
              <a:t>Symbols</a:t>
            </a:r>
          </a:p>
          <a:p>
            <a:r>
              <a:rPr lang="en-US"/>
              <a:t>Embedded Board </a:t>
            </a:r>
          </a:p>
          <a:p>
            <a:r>
              <a:rPr lang="en-US"/>
              <a:t>Von-Neumann Model</a:t>
            </a:r>
          </a:p>
          <a:p>
            <a:r>
              <a:rPr lang="en-US"/>
              <a:t>Semiconductors</a:t>
            </a:r>
          </a:p>
          <a:p>
            <a:r>
              <a:rPr lang="en-US"/>
              <a:t>Active Building Blocks </a:t>
            </a:r>
            <a:r>
              <a:rPr lang="en-IN"/>
              <a:t>of Processors and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Created by hardware engineers </a:t>
            </a:r>
          </a:p>
          <a:p>
            <a:r>
              <a:rPr lang="en-US"/>
              <a:t>Used to describe the hardware designs to the outside world.</a:t>
            </a:r>
          </a:p>
          <a:p>
            <a:r>
              <a:rPr lang="en-US" b="1"/>
              <a:t>Block diagram </a:t>
            </a:r>
          </a:p>
          <a:p>
            <a:pPr lvl="1"/>
            <a:r>
              <a:rPr lang="en-US"/>
              <a:t>A basic overview of the hardware, with implementation details abstracted out.</a:t>
            </a:r>
          </a:p>
          <a:p>
            <a:r>
              <a:rPr lang="en-US" b="1"/>
              <a:t>Schematics</a:t>
            </a:r>
            <a:r>
              <a:rPr lang="en-US"/>
              <a:t> </a:t>
            </a:r>
          </a:p>
          <a:p>
            <a:pPr lvl="1"/>
            <a:r>
              <a:rPr lang="en-US"/>
              <a:t>Electronic circuit diagrams that provide a more detailed view of all of the devices within a circuit or within a single component—everything from processors down to resistors.</a:t>
            </a:r>
          </a:p>
          <a:p>
            <a:r>
              <a:rPr lang="en-US" b="1" i="1"/>
              <a:t>Wiring diagrams</a:t>
            </a:r>
            <a:endParaRPr lang="en-US" b="1"/>
          </a:p>
          <a:p>
            <a:pPr lvl="1"/>
            <a:r>
              <a:rPr lang="en-US"/>
              <a:t>Represent the </a:t>
            </a:r>
            <a:r>
              <a:rPr lang="en-US" i="1"/>
              <a:t>bus(represented by </a:t>
            </a:r>
            <a:r>
              <a:rPr lang="en-IN"/>
              <a:t>vertical and horizontal lines</a:t>
            </a:r>
            <a:r>
              <a:rPr lang="en-US" i="1"/>
              <a:t>) </a:t>
            </a:r>
            <a:r>
              <a:rPr lang="en-US"/>
              <a:t>connections between the major and minor components on a board or within a chip.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err="1"/>
              <a:t>Cntd</a:t>
            </a:r>
            <a:r>
              <a:rPr lang="en-US"/>
              <a:t>..)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Logic diagrams</a:t>
            </a:r>
          </a:p>
          <a:p>
            <a:pPr lvl="1"/>
            <a:r>
              <a:rPr lang="en-US"/>
              <a:t>are used to show a wide variety of circuit information using logical symbols (AND, OR, NOT, XOR, and so on), and logical inputs and outputs (the 1’s and 0’s).</a:t>
            </a:r>
          </a:p>
          <a:p>
            <a:r>
              <a:rPr lang="en-US" b="1"/>
              <a:t>Timing diagrams </a:t>
            </a:r>
          </a:p>
          <a:p>
            <a:pPr lvl="1"/>
            <a:r>
              <a:rPr lang="en-US"/>
              <a:t>display timing graphs of various input and output signals of a circuit, as well as the relationships between the various signals.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3"/>
            <a:ext cx="10515600" cy="5129357"/>
          </a:xfrm>
        </p:spPr>
        <p:txBody>
          <a:bodyPr/>
          <a:lstStyle/>
          <a:p>
            <a:r>
              <a:rPr lang="en-US"/>
              <a:t>Regardless of the type, in order to understand how to read and interpret these diagrams, it is first important to </a:t>
            </a:r>
            <a:r>
              <a:rPr lang="en-US" i="1"/>
              <a:t>learn </a:t>
            </a:r>
            <a:r>
              <a:rPr lang="en-US"/>
              <a:t>the standard </a:t>
            </a:r>
            <a:r>
              <a:rPr lang="en-US" b="1"/>
              <a:t>symbols</a:t>
            </a:r>
            <a:r>
              <a:rPr lang="en-US"/>
              <a:t>, </a:t>
            </a:r>
            <a:r>
              <a:rPr lang="en-US" b="1"/>
              <a:t>conventions</a:t>
            </a:r>
            <a:r>
              <a:rPr lang="en-US"/>
              <a:t>, and </a:t>
            </a:r>
            <a:r>
              <a:rPr lang="en-US" b="1"/>
              <a:t>rules </a:t>
            </a:r>
            <a:r>
              <a:rPr lang="en-US"/>
              <a:t>used.</a:t>
            </a:r>
            <a:endParaRPr lang="en-IN"/>
          </a:p>
          <a:p>
            <a:r>
              <a:rPr lang="en-IN" i="1" u="sng"/>
              <a:t>Timing diagrams symbol table</a:t>
            </a:r>
            <a:endParaRPr lang="en-IN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47" y="3437659"/>
            <a:ext cx="6105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Timing diagram example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27" y="2286000"/>
            <a:ext cx="6727248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Schematic diagram example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4" y="1853334"/>
            <a:ext cx="103978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Embedded Board and the von Neumann Model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embedded devices, all the electronics hardware resides on a board, called printed circuit board (PCB).</a:t>
            </a:r>
          </a:p>
          <a:p>
            <a:r>
              <a:rPr lang="en-US"/>
              <a:t>Major hardware components of most boards can be classified into five major categories:</a:t>
            </a:r>
          </a:p>
          <a:p>
            <a:pPr lvl="1"/>
            <a:r>
              <a:rPr lang="en-US" b="1"/>
              <a:t>Central Processing Unit (CPU) </a:t>
            </a:r>
            <a:r>
              <a:rPr lang="en-US"/>
              <a:t>– the master processor</a:t>
            </a:r>
          </a:p>
          <a:p>
            <a:pPr lvl="1"/>
            <a:r>
              <a:rPr lang="en-US" b="1"/>
              <a:t>Memory</a:t>
            </a:r>
            <a:r>
              <a:rPr lang="en-US"/>
              <a:t> – where the system’s software is stored</a:t>
            </a:r>
          </a:p>
          <a:p>
            <a:pPr lvl="1"/>
            <a:r>
              <a:rPr lang="en-US" b="1"/>
              <a:t>Input Device(s)</a:t>
            </a:r>
            <a:r>
              <a:rPr lang="en-US"/>
              <a:t> – input slave processors and relative electrical components</a:t>
            </a:r>
          </a:p>
          <a:p>
            <a:pPr lvl="1"/>
            <a:r>
              <a:rPr lang="en-US" b="1"/>
              <a:t>Output Device(s) </a:t>
            </a:r>
            <a:r>
              <a:rPr lang="en-US"/>
              <a:t>– output slave processors and relative electrical components</a:t>
            </a:r>
          </a:p>
          <a:p>
            <a:pPr lvl="1"/>
            <a:r>
              <a:rPr lang="en-US" b="1"/>
              <a:t>Data Pathway(s)/Bus(</a:t>
            </a:r>
            <a:r>
              <a:rPr lang="en-US" b="1" err="1"/>
              <a:t>es</a:t>
            </a:r>
            <a:r>
              <a:rPr lang="en-US" b="1"/>
              <a:t>) </a:t>
            </a:r>
            <a:r>
              <a:rPr lang="en-US"/>
              <a:t>– interconnects the other components, providing a “highway” for data to travel on from one component to another, including any wires, bus bridges, and/or bus controllers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Von Neumann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248"/>
            <a:ext cx="10515600" cy="4351338"/>
          </a:xfrm>
        </p:spPr>
        <p:txBody>
          <a:bodyPr numCol="2">
            <a:normAutofit/>
          </a:bodyPr>
          <a:lstStyle/>
          <a:p>
            <a:pPr lvl="1" algn="just"/>
            <a:r>
              <a:rPr lang="en-US"/>
              <a:t>A tool that can be used to understand any electronic device’s hardware </a:t>
            </a:r>
            <a:r>
              <a:rPr lang="en-IN"/>
              <a:t>architecture.</a:t>
            </a:r>
          </a:p>
          <a:p>
            <a:pPr lvl="1" algn="just"/>
            <a:r>
              <a:rPr lang="en-US"/>
              <a:t>John von Neumann in 1945, defined the requirements of a general-purpose electronic computer. </a:t>
            </a:r>
          </a:p>
          <a:p>
            <a:pPr lvl="1" algn="just"/>
            <a:r>
              <a:rPr lang="en-US"/>
              <a:t>Because embedded systems are a type of computer system, this model can be applied as a means of understanding embedded systems hardware.</a:t>
            </a:r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IN" i="1"/>
          </a:p>
          <a:p>
            <a:pPr marL="457200" lvl="1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2" t="3892" r="2555" b="1894"/>
          <a:stretch/>
        </p:blipFill>
        <p:spPr>
          <a:xfrm>
            <a:off x="6269069" y="1774068"/>
            <a:ext cx="5389418" cy="3199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6437" y="5136427"/>
            <a:ext cx="4419600" cy="50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/>
              <a:t>Embedded system board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687287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F99D78-F6D1-4005-956B-F6E274722CBE}">
  <ds:schemaRefs>
    <ds:schemaRef ds:uri="add3e47f-bfb5-4cb8-b87d-ab3e56d8d1f5"/>
    <ds:schemaRef ds:uri="d96718ce-f053-480c-a2d6-f69820a17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076E2C-B849-4CE5-85A3-110A0755FE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E8391-27AA-4123-846A-1F462101C9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Embedded Hardware: Hardware Building Blocks</vt:lpstr>
      <vt:lpstr>Topics to be discussed</vt:lpstr>
      <vt:lpstr>Diagrams</vt:lpstr>
      <vt:lpstr>(Cntd..)</vt:lpstr>
      <vt:lpstr>Symbols</vt:lpstr>
      <vt:lpstr>Timing diagram example</vt:lpstr>
      <vt:lpstr>Schematic diagram example</vt:lpstr>
      <vt:lpstr>The Embedded Board and the von Neumann Model</vt:lpstr>
      <vt:lpstr>Von Neumann model</vt:lpstr>
      <vt:lpstr>Net Silicon ARM7 reference board</vt:lpstr>
      <vt:lpstr>Semiconductors</vt:lpstr>
      <vt:lpstr>Active Building Blocks of Processors and Memory</vt:lpstr>
      <vt:lpstr>(Cntd…)</vt:lpstr>
      <vt:lpstr>(Cntd…)</vt:lpstr>
      <vt:lpstr>(Cntd…)</vt:lpstr>
      <vt:lpstr>(Cntd…)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</dc:title>
  <dc:creator>aditishovan@gmail.com</dc:creator>
  <cp:revision>1</cp:revision>
  <dcterms:created xsi:type="dcterms:W3CDTF">2022-02-12T01:07:08Z</dcterms:created>
  <dcterms:modified xsi:type="dcterms:W3CDTF">2022-05-05T11:00:22Z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