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8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98A42-FFC5-4FA4-8257-D8CFCDE5737D}" v="1" dt="2022-02-23T09:20:46.242"/>
    <p1510:client id="{4AA0FE1A-4B6A-4630-A132-5179A7EF8A4E}" v="6" dt="2022-04-25T07:09:09.311"/>
    <p1510:client id="{76155781-3EBD-BAA5-7AB4-98CC5A31D676}" v="1" dt="2022-02-23T09:33:04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esh Saddish" userId="S::106119018@nitt.edu::1d189e2f-9067-4a93-b5ca-d91bba457bb0" providerId="AD" clId="Web-{14A98A42-FFC5-4FA4-8257-D8CFCDE5737D}"/>
    <pc:docChg chg="addSld">
      <pc:chgData name="Arunesh Saddish" userId="S::106119018@nitt.edu::1d189e2f-9067-4a93-b5ca-d91bba457bb0" providerId="AD" clId="Web-{14A98A42-FFC5-4FA4-8257-D8CFCDE5737D}" dt="2022-02-23T09:20:46.242" v="0"/>
      <pc:docMkLst>
        <pc:docMk/>
      </pc:docMkLst>
      <pc:sldChg chg="new">
        <pc:chgData name="Arunesh Saddish" userId="S::106119018@nitt.edu::1d189e2f-9067-4a93-b5ca-d91bba457bb0" providerId="AD" clId="Web-{14A98A42-FFC5-4FA4-8257-D8CFCDE5737D}" dt="2022-02-23T09:20:46.242" v="0"/>
        <pc:sldMkLst>
          <pc:docMk/>
          <pc:sldMk cId="2572299078" sldId="286"/>
        </pc:sldMkLst>
      </pc:sldChg>
    </pc:docChg>
  </pc:docChgLst>
  <pc:docChgLst>
    <pc:chgData name="Aryan Wadhavekar" userId="S::106119148@nitt.edu::0d51cee5-57e8-4a98-b47d-08a35c8e2383" providerId="AD" clId="Web-{76155781-3EBD-BAA5-7AB4-98CC5A31D676}"/>
    <pc:docChg chg="modSld">
      <pc:chgData name="Aryan Wadhavekar" userId="S::106119148@nitt.edu::0d51cee5-57e8-4a98-b47d-08a35c8e2383" providerId="AD" clId="Web-{76155781-3EBD-BAA5-7AB4-98CC5A31D676}" dt="2022-02-23T09:33:04.582" v="0" actId="1076"/>
      <pc:docMkLst>
        <pc:docMk/>
      </pc:docMkLst>
      <pc:sldChg chg="modSp">
        <pc:chgData name="Aryan Wadhavekar" userId="S::106119148@nitt.edu::0d51cee5-57e8-4a98-b47d-08a35c8e2383" providerId="AD" clId="Web-{76155781-3EBD-BAA5-7AB4-98CC5A31D676}" dt="2022-02-23T09:33:04.582" v="0" actId="1076"/>
        <pc:sldMkLst>
          <pc:docMk/>
          <pc:sldMk cId="2909091144" sldId="272"/>
        </pc:sldMkLst>
        <pc:spChg chg="mod">
          <ac:chgData name="Aryan Wadhavekar" userId="S::106119148@nitt.edu::0d51cee5-57e8-4a98-b47d-08a35c8e2383" providerId="AD" clId="Web-{76155781-3EBD-BAA5-7AB4-98CC5A31D676}" dt="2022-02-23T09:33:04.582" v="0" actId="1076"/>
          <ac:spMkLst>
            <pc:docMk/>
            <pc:sldMk cId="2909091144" sldId="272"/>
            <ac:spMk id="2" creationId="{00000000-0000-0000-0000-000000000000}"/>
          </ac:spMkLst>
        </pc:spChg>
      </pc:sldChg>
    </pc:docChg>
  </pc:docChgLst>
  <pc:docChgLst>
    <pc:chgData name="Rohan kumar" userId="S::106119107@nitt.edu::cefbc0b8-2702-4f60-b6af-c762ee28408c" providerId="AD" clId="Web-{4AA0FE1A-4B6A-4630-A132-5179A7EF8A4E}"/>
    <pc:docChg chg="sldOrd">
      <pc:chgData name="Rohan kumar" userId="S::106119107@nitt.edu::cefbc0b8-2702-4f60-b6af-c762ee28408c" providerId="AD" clId="Web-{4AA0FE1A-4B6A-4630-A132-5179A7EF8A4E}" dt="2022-04-25T07:09:09.311" v="5"/>
      <pc:docMkLst>
        <pc:docMk/>
      </pc:docMkLst>
      <pc:sldChg chg="ord">
        <pc:chgData name="Rohan kumar" userId="S::106119107@nitt.edu::cefbc0b8-2702-4f60-b6af-c762ee28408c" providerId="AD" clId="Web-{4AA0FE1A-4B6A-4630-A132-5179A7EF8A4E}" dt="2022-04-25T07:09:09.311" v="5"/>
        <pc:sldMkLst>
          <pc:docMk/>
          <pc:sldMk cId="307099029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8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9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4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6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B7F5-69B1-4EC5-BCB8-059B6497435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Embedded Hardware: Hardware Building Blocks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Advanced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3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Operands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 the data that operations manipulate. </a:t>
            </a:r>
          </a:p>
          <a:p>
            <a:r>
              <a:rPr lang="en-US"/>
              <a:t>An ISA defines the types and formats of operands for a particular architecture.</a:t>
            </a:r>
          </a:p>
          <a:p>
            <a:pPr lvl="1"/>
            <a:r>
              <a:rPr lang="en-US"/>
              <a:t>For example, for MPC823 (Motorola/Freescale PowerPC), SA-1110 (Intel </a:t>
            </a:r>
            <a:r>
              <a:rPr lang="en-US" err="1"/>
              <a:t>StrongARM</a:t>
            </a:r>
            <a:r>
              <a:rPr lang="en-US"/>
              <a:t>), and many other architectures, the ISA defines simple operand types of bytes (8 bits), </a:t>
            </a:r>
            <a:r>
              <a:rPr lang="en-US" err="1"/>
              <a:t>halfwords</a:t>
            </a:r>
            <a:r>
              <a:rPr lang="en-US"/>
              <a:t> (16 bits), and words (32 bits).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4318635"/>
            <a:ext cx="32480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Operand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means how the data looks.</a:t>
            </a:r>
          </a:p>
          <a:p>
            <a:r>
              <a:rPr lang="en-US"/>
              <a:t>ISA also defines the operand formats that a particular architecture can support, such as binary, decimal and hexadecimal.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03" y="3458368"/>
            <a:ext cx="7393577" cy="19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3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Storage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ISA specifies the features of the programmable storage used to store the data being </a:t>
            </a:r>
            <a:r>
              <a:rPr lang="en-IN"/>
              <a:t>operated on,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i="1"/>
              <a:t>The organization of memory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/>
              <a:t>For example: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/>
              <a:t>68000 and SPARC are big-endian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/>
              <a:t>x86 is little-endian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/>
              <a:t>ARM, MIPS and PowerPC can be configured as either big-endian or little-endian</a:t>
            </a:r>
            <a:endParaRPr lang="en-IN"/>
          </a:p>
          <a:p>
            <a:pPr marL="971550" lvl="1" indent="-514350">
              <a:buFont typeface="+mj-lt"/>
              <a:buAutoNum type="alphaUcPeriod"/>
            </a:pPr>
            <a:r>
              <a:rPr lang="en-IN"/>
              <a:t>Register Set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i="1"/>
              <a:t>How Registers Are Used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b="1"/>
              <a:t>Addressing Modes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b="1"/>
              <a:t>Interrupts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80791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Application-Specific ISA Models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Controller Model-</a:t>
            </a:r>
          </a:p>
          <a:p>
            <a:pPr lvl="1"/>
            <a:r>
              <a:rPr lang="en-US"/>
              <a:t>Implemented in processors that are not required to perform complex data manipulation, </a:t>
            </a:r>
          </a:p>
          <a:p>
            <a:pPr lvl="1"/>
            <a:r>
              <a:rPr lang="en-US"/>
              <a:t>Example-video and audio processors (used as slave processors on a TV board)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3611199"/>
            <a:ext cx="47529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0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9054"/>
            <a:ext cx="10515600" cy="5153614"/>
          </a:xfrm>
        </p:spPr>
        <p:txBody>
          <a:bodyPr/>
          <a:lstStyle/>
          <a:p>
            <a:r>
              <a:rPr lang="en-IN" b="1"/>
              <a:t>Datapath Model</a:t>
            </a:r>
          </a:p>
          <a:p>
            <a:pPr lvl="1"/>
            <a:r>
              <a:rPr lang="en-US"/>
              <a:t>The Datapath ISA is implemented in processors whose purpose is to repeatedly perform fixed computations on different sets of data, </a:t>
            </a:r>
          </a:p>
          <a:p>
            <a:pPr lvl="1"/>
            <a:r>
              <a:rPr lang="en-US"/>
              <a:t>a common example being digital </a:t>
            </a:r>
            <a:r>
              <a:rPr lang="en-IN"/>
              <a:t>signal processors (DSPs)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6" y="3170600"/>
            <a:ext cx="5838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4E62-3033-4FDD-8EAE-4132082E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1040-C990-46DD-AE07-717975FC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9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2"/>
            <a:ext cx="10515600" cy="5172891"/>
          </a:xfrm>
        </p:spPr>
        <p:txBody>
          <a:bodyPr>
            <a:normAutofit/>
          </a:bodyPr>
          <a:lstStyle/>
          <a:p>
            <a:r>
              <a:rPr lang="en-US" b="1"/>
              <a:t>Finite State Machine with Datapath (FSMD) Model</a:t>
            </a:r>
          </a:p>
          <a:p>
            <a:pPr lvl="1"/>
            <a:r>
              <a:rPr lang="en-US"/>
              <a:t>Combination of the Datapath ISA and the Controller ISA </a:t>
            </a:r>
          </a:p>
          <a:p>
            <a:pPr lvl="1"/>
            <a:r>
              <a:rPr lang="en-US"/>
              <a:t>Used for processors that are not required to perform complex data manipulation and must repeatedly perform fixed computations on different sets of data. </a:t>
            </a:r>
          </a:p>
          <a:p>
            <a:pPr lvl="1"/>
            <a:r>
              <a:rPr lang="en-US"/>
              <a:t>Examples - application-specific integrated circuits (ASICs), programmable logic devices (PLDs), and field-programmable gate-arrays (FPGAs).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03" y="3879667"/>
            <a:ext cx="5048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480"/>
            <a:ext cx="10515600" cy="928098"/>
          </a:xfrm>
        </p:spPr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it-IT" b="1"/>
              <a:t>Java Virtual Machine (JVM) Model</a:t>
            </a:r>
          </a:p>
          <a:p>
            <a:r>
              <a:rPr lang="en-US"/>
              <a:t>The JVM ISA is based upon one of the Java Virtual Machine standards (</a:t>
            </a:r>
            <a:r>
              <a:rPr lang="en-US" i="1"/>
              <a:t>Sun Microsystem’s Java Language)</a:t>
            </a:r>
            <a:r>
              <a:rPr lang="en-US"/>
              <a:t>. </a:t>
            </a:r>
          </a:p>
          <a:p>
            <a:r>
              <a:rPr lang="en-US"/>
              <a:t>Real-world JVMs can be implemented in an embedded system via hardware, such as in </a:t>
            </a:r>
            <a:r>
              <a:rPr lang="en-US" err="1"/>
              <a:t>aJile’s</a:t>
            </a:r>
            <a:r>
              <a:rPr lang="en-US"/>
              <a:t> </a:t>
            </a:r>
            <a:r>
              <a:rPr lang="en-IN"/>
              <a:t>aj-80 and aj-100 processors,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06" y="3474720"/>
            <a:ext cx="4886325" cy="29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IN" b="1"/>
              <a:t>General-Purpose ISA models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/>
          <a:lstStyle/>
          <a:p>
            <a:r>
              <a:rPr lang="en-US" b="1"/>
              <a:t>Complex Instruction Set Computing (CISC) Model</a:t>
            </a:r>
          </a:p>
          <a:p>
            <a:pPr lvl="1"/>
            <a:r>
              <a:rPr lang="en-US"/>
              <a:t>Defines complex operations made up of several instructions.</a:t>
            </a:r>
          </a:p>
          <a:p>
            <a:pPr lvl="1"/>
            <a:r>
              <a:rPr lang="en-US"/>
              <a:t>CISCs typically have multiple cycle operations.  </a:t>
            </a:r>
          </a:p>
          <a:p>
            <a:pPr lvl="1"/>
            <a:r>
              <a:rPr lang="en-US"/>
              <a:t>Examples of architectures that implement a CISC ISA –</a:t>
            </a:r>
          </a:p>
          <a:p>
            <a:pPr lvl="2"/>
            <a:r>
              <a:rPr lang="en-US"/>
              <a:t>Intel’s x86 and Motorola/Freescale’s 68000 families of processors.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6" y="3278777"/>
            <a:ext cx="7315200" cy="3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 numCol="2">
            <a:normAutofit/>
          </a:bodyPr>
          <a:lstStyle/>
          <a:p>
            <a:r>
              <a:rPr lang="en-US" b="1"/>
              <a:t>Reduced Instruction Set Computing (RISC) Model</a:t>
            </a:r>
          </a:p>
          <a:p>
            <a:pPr lvl="1"/>
            <a:r>
              <a:rPr lang="en-US"/>
              <a:t>In contrast to CISC, the RISC ISA usually defines: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an architecture with simpler and/or fewer operations made up of fewer instructions.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architecture that has a reduced number of cycles per available operation.</a:t>
            </a:r>
          </a:p>
          <a:p>
            <a:r>
              <a:rPr lang="en-US"/>
              <a:t>Many RISC processors have only one-cycle operations, </a:t>
            </a:r>
            <a:r>
              <a:rPr lang="en-IN"/>
              <a:t>Examples- </a:t>
            </a:r>
            <a:r>
              <a:rPr lang="en-US"/>
              <a:t>ARM, PowerPC, SPARC, and MIPS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5" y="1929878"/>
            <a:ext cx="5238205" cy="38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to be discussed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6455"/>
          </a:xfrm>
        </p:spPr>
        <p:txBody>
          <a:bodyPr/>
          <a:lstStyle/>
          <a:p>
            <a:r>
              <a:rPr lang="en-IN" sz="3200"/>
              <a:t>Basic Hardware Materials:</a:t>
            </a:r>
          </a:p>
          <a:p>
            <a:pPr lvl="1"/>
            <a:r>
              <a:rPr lang="en-US" sz="2800"/>
              <a:t>Embedded Processors </a:t>
            </a:r>
            <a:r>
              <a:rPr lang="en-US"/>
              <a:t>–</a:t>
            </a:r>
          </a:p>
          <a:p>
            <a:pPr lvl="2"/>
            <a:r>
              <a:rPr lang="en-US" sz="2200"/>
              <a:t>Introduction </a:t>
            </a:r>
          </a:p>
          <a:p>
            <a:pPr lvl="2"/>
            <a:r>
              <a:rPr lang="en-US" sz="2200"/>
              <a:t>ISA Architecture Models</a:t>
            </a:r>
          </a:p>
          <a:p>
            <a:pPr lvl="2"/>
            <a:r>
              <a:rPr lang="en-IN" sz="2200"/>
              <a:t>Internal processor design </a:t>
            </a:r>
          </a:p>
          <a:p>
            <a:pPr lvl="2"/>
            <a:r>
              <a:rPr lang="en-IN" sz="2200"/>
              <a:t>Processor Performance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5129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Instruction-Level Parallelism ISA Models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</a:t>
            </a:r>
            <a:r>
              <a:rPr lang="en-IN"/>
              <a:t>ISA architectures </a:t>
            </a:r>
            <a:r>
              <a:rPr lang="en-US"/>
              <a:t>execute multiple instructions in parallel, as the name implies.</a:t>
            </a:r>
          </a:p>
          <a:p>
            <a:r>
              <a:rPr lang="en-US"/>
              <a:t>Are considered higher evolutions of the RISC ISA.</a:t>
            </a:r>
          </a:p>
          <a:p>
            <a:r>
              <a:rPr lang="en-US"/>
              <a:t>Example-</a:t>
            </a:r>
          </a:p>
          <a:p>
            <a:pPr lvl="2"/>
            <a:r>
              <a:rPr lang="en-IN"/>
              <a:t>Single Instruction Multiple Data (SIMD) Model,</a:t>
            </a:r>
          </a:p>
          <a:p>
            <a:pPr lvl="2"/>
            <a:r>
              <a:rPr lang="en-IN"/>
              <a:t>Superscalar Machine Model,</a:t>
            </a:r>
          </a:p>
          <a:p>
            <a:pPr lvl="2"/>
            <a:r>
              <a:rPr lang="en-US"/>
              <a:t>Very Long Instruction Word Computing (VLIW) Model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9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678"/>
          </a:xfrm>
        </p:spPr>
        <p:txBody>
          <a:bodyPr numCol="1"/>
          <a:lstStyle/>
          <a:p>
            <a:r>
              <a:rPr lang="en-IN" b="1"/>
              <a:t>Single Instruction Multiple Data (SIMD) Model</a:t>
            </a:r>
          </a:p>
          <a:p>
            <a:pPr lvl="1"/>
            <a:r>
              <a:rPr lang="en-US"/>
              <a:t>Designed to process an instruction simultaneously on multiple data components that require action to be performed on them.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31" y="3108959"/>
            <a:ext cx="5290457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Superscalar Machine Model</a:t>
            </a:r>
          </a:p>
          <a:p>
            <a:pPr lvl="1"/>
            <a:r>
              <a:rPr lang="en-US"/>
              <a:t>Able to process multiple instructions simultaneously within one clock cycle through the implementation of multiple functional components </a:t>
            </a:r>
            <a:r>
              <a:rPr lang="en-IN"/>
              <a:t>within the processor.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69" y="3076846"/>
            <a:ext cx="5464085" cy="29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2418"/>
          </a:xfrm>
        </p:spPr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Very Long Instruction Word Computing (VLIW) Model</a:t>
            </a:r>
          </a:p>
          <a:p>
            <a:pPr lvl="1"/>
            <a:r>
              <a:rPr lang="en-US"/>
              <a:t>The VLIW ISA defines an architecture in which a very long instruction word is made up of multiple operations. </a:t>
            </a:r>
          </a:p>
          <a:p>
            <a:pPr lvl="1"/>
            <a:r>
              <a:rPr lang="en-US"/>
              <a:t>These operations are then broken down and processed in parallel by multiple execution units within the processor.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08" y="3695700"/>
            <a:ext cx="4562475" cy="27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7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Internal Processor Design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/>
              <a:t>Processors typically have address and data signals to read and write data to and from memory. </a:t>
            </a:r>
          </a:p>
          <a:p>
            <a:r>
              <a:rPr lang="en-US"/>
              <a:t>In order to communicate to memory or I/O, a processor usually has some type of READ and WRITE pins to indicate it wants to retrieve or transmit data.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33" y="2037806"/>
            <a:ext cx="3486150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/>
          <a:p>
            <a:r>
              <a:rPr lang="en-US"/>
              <a:t>It is the </a:t>
            </a:r>
            <a:r>
              <a:rPr lang="en-US" i="1"/>
              <a:t>processing unit </a:t>
            </a:r>
            <a:r>
              <a:rPr lang="en-US"/>
              <a:t>within a processor. </a:t>
            </a:r>
          </a:p>
          <a:p>
            <a:r>
              <a:rPr lang="en-US"/>
              <a:t>The CPU is responsible for executing the cycle of fetching, decoding, and executing </a:t>
            </a:r>
            <a:r>
              <a:rPr lang="en-IN"/>
              <a:t>instructions.</a:t>
            </a:r>
          </a:p>
          <a:p>
            <a:r>
              <a:rPr lang="en-US"/>
              <a:t>This three-step process is commonly referred to as a three-stage </a:t>
            </a:r>
            <a:r>
              <a:rPr lang="en-IN" i="1"/>
              <a:t>pipeline</a:t>
            </a:r>
            <a:r>
              <a:rPr lang="en-IN"/>
              <a:t>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3327763"/>
            <a:ext cx="4752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5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n-IN"/>
              <a:t>CPU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r>
              <a:rPr lang="en-IN"/>
              <a:t>Four major CPU components:</a:t>
            </a:r>
          </a:p>
          <a:p>
            <a:pPr lvl="1"/>
            <a:r>
              <a:rPr lang="en-US"/>
              <a:t>Arithmetic Logic Unit (ALU) – </a:t>
            </a:r>
            <a:r>
              <a:rPr lang="en-US" i="1"/>
              <a:t>implements the ISA’s operations</a:t>
            </a:r>
          </a:p>
          <a:p>
            <a:pPr lvl="1"/>
            <a:r>
              <a:rPr lang="en-US"/>
              <a:t>Registers – </a:t>
            </a:r>
            <a:r>
              <a:rPr lang="en-US" i="1"/>
              <a:t>a type of fast memory</a:t>
            </a:r>
          </a:p>
          <a:p>
            <a:pPr lvl="1"/>
            <a:r>
              <a:rPr lang="en-US"/>
              <a:t>Control Unit (CU) – </a:t>
            </a:r>
            <a:r>
              <a:rPr lang="en-US" i="1"/>
              <a:t>manages the entire fetching and execution cycle</a:t>
            </a:r>
          </a:p>
          <a:p>
            <a:pPr lvl="1"/>
            <a:r>
              <a:rPr lang="en-US"/>
              <a:t>Internal CPU Buses – </a:t>
            </a:r>
            <a:r>
              <a:rPr lang="en-US" i="1"/>
              <a:t>interconnect the ALU, registers, and the CU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90" y="3366951"/>
            <a:ext cx="5524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5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Processor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several measures all of which are </a:t>
            </a:r>
            <a:r>
              <a:rPr lang="en-IN"/>
              <a:t>based upon the processor’s </a:t>
            </a:r>
            <a:r>
              <a:rPr lang="en-US"/>
              <a:t>behavior over a given length of time.</a:t>
            </a:r>
          </a:p>
          <a:p>
            <a:r>
              <a:rPr lang="en-US"/>
              <a:t>One of the most common definitions of processor performance is a processor’s </a:t>
            </a:r>
            <a:r>
              <a:rPr lang="en-US" b="1" i="1"/>
              <a:t>throughput</a:t>
            </a:r>
          </a:p>
          <a:p>
            <a:pPr lvl="1"/>
            <a:r>
              <a:rPr lang="en-US"/>
              <a:t>Amount of work the CPU completes in a given period of time.</a:t>
            </a:r>
          </a:p>
          <a:p>
            <a:r>
              <a:rPr lang="en-US"/>
              <a:t>Another popular definition is </a:t>
            </a:r>
            <a:r>
              <a:rPr lang="en-IN"/>
              <a:t>CPU’s </a:t>
            </a:r>
            <a:r>
              <a:rPr lang="en-IN" i="1"/>
              <a:t>execution time.</a:t>
            </a:r>
          </a:p>
          <a:p>
            <a:pPr lvl="1"/>
            <a:r>
              <a:rPr lang="en-US"/>
              <a:t>total time the processor takes to process some program in seconds per program</a:t>
            </a:r>
          </a:p>
        </p:txBody>
      </p:sp>
    </p:spTree>
    <p:extLst>
      <p:ext uri="{BB962C8B-B14F-4D97-AF65-F5344CB8AC3E}">
        <p14:creationId xmlns:p14="http://schemas.microsoft.com/office/powerpoint/2010/main" val="178822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processor’s execution is synchronized by an external system or master clock, located on the board. </a:t>
            </a:r>
          </a:p>
          <a:p>
            <a:r>
              <a:rPr lang="en-US"/>
              <a:t>The master clock is simply an oscillator producing a fixed frequency sequence of regular on/off pulse signals </a:t>
            </a:r>
          </a:p>
          <a:p>
            <a:pPr lvl="1"/>
            <a:r>
              <a:rPr lang="en-US"/>
              <a:t>is usually divided or multiplied within the CPU’s CU (control unit) to generate at least one internal clock signal running at a constant number of clock cycles per second, or clock rate, </a:t>
            </a:r>
          </a:p>
          <a:p>
            <a:pPr lvl="1"/>
            <a:r>
              <a:rPr lang="en-US"/>
              <a:t>to control and coordinate the fetching, decoding, and execution of instructions. </a:t>
            </a:r>
          </a:p>
          <a:p>
            <a:pPr lvl="1"/>
            <a:r>
              <a:rPr lang="en-US"/>
              <a:t>The CPU’s clock rate is expressed in MHz (megahertz).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9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IN" b="1"/>
              <a:t>Benchmarks</a:t>
            </a:r>
          </a:p>
          <a:p>
            <a:pPr lvl="1"/>
            <a:r>
              <a:rPr lang="en-US"/>
              <a:t>One of the most common performance measures used for processors in the embedded market is millions of instructions per seconds or MIPS.</a:t>
            </a:r>
          </a:p>
          <a:p>
            <a:pPr marL="914400" lvl="2" indent="0">
              <a:buNone/>
            </a:pPr>
            <a:r>
              <a:rPr lang="en-US"/>
              <a:t>MIPS = Instruction Count / (CPU execution time * 106) = Clock Rate / (CPI * 106)</a:t>
            </a:r>
          </a:p>
          <a:p>
            <a:pPr lvl="1"/>
            <a:r>
              <a:rPr lang="en-US"/>
              <a:t>Faster  processors have higher MIPS values</a:t>
            </a:r>
          </a:p>
          <a:p>
            <a:pPr lvl="1"/>
            <a:r>
              <a:rPr lang="en-US"/>
              <a:t>However, MIPS can be misleading for a number of reasons, including: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Instruction complexity and functionality aren’t taken into consideration in the MIPS formula, so MIPS cannot compare the capabilities of processors with different ISAs.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MIPS can vary on the same processor when running different programs (with varying instruction count and different types of instructions).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Processors- 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Processors: </a:t>
            </a:r>
          </a:p>
          <a:p>
            <a:pPr lvl="1"/>
            <a:r>
              <a:rPr lang="en-US"/>
              <a:t>main functional units</a:t>
            </a:r>
          </a:p>
          <a:p>
            <a:pPr lvl="1"/>
            <a:r>
              <a:rPr lang="en-US"/>
              <a:t>primarily responsible for processing instructions and data. </a:t>
            </a:r>
          </a:p>
          <a:p>
            <a:r>
              <a:rPr lang="en-US"/>
              <a:t>An electronic device contains at least one master processor,</a:t>
            </a:r>
          </a:p>
          <a:p>
            <a:r>
              <a:rPr lang="en-US"/>
              <a:t>There can be additional slave processors, controlled by the master processor. </a:t>
            </a:r>
          </a:p>
          <a:p>
            <a:r>
              <a:rPr lang="en-US"/>
              <a:t>Slave processors may either extend the instruction set of the master processor or act to manage memory, buses, and I/O devices.</a:t>
            </a:r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7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8829" y="2546622"/>
            <a:ext cx="5392782" cy="1325563"/>
          </a:xfrm>
        </p:spPr>
        <p:txBody>
          <a:bodyPr>
            <a:noAutofit/>
          </a:bodyPr>
          <a:lstStyle/>
          <a:p>
            <a:r>
              <a:rPr lang="en-US" sz="9600"/>
              <a:t>Thank You</a:t>
            </a:r>
            <a:endParaRPr lang="en-IN" sz="9600"/>
          </a:p>
        </p:txBody>
      </p:sp>
    </p:spTree>
    <p:extLst>
      <p:ext uri="{BB962C8B-B14F-4D97-AF65-F5344CB8AC3E}">
        <p14:creationId xmlns:p14="http://schemas.microsoft.com/office/powerpoint/2010/main" val="429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1305"/>
            <a:ext cx="10515600" cy="4351338"/>
          </a:xfrm>
        </p:spPr>
        <p:txBody>
          <a:bodyPr/>
          <a:lstStyle/>
          <a:p>
            <a:r>
              <a:rPr lang="en-US"/>
              <a:t>Below is an x86 reference board, </a:t>
            </a:r>
          </a:p>
          <a:p>
            <a:r>
              <a:rPr lang="en-US"/>
              <a:t>Here the Atlas STPC is the master processor, and the super I/O and Ethernet controllers are slave processors.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81" y="2517048"/>
            <a:ext cx="38004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US"/>
              <a:t>complexity of the master processor usually determines whether it is classified as a </a:t>
            </a:r>
            <a:r>
              <a:rPr lang="en-US" b="1" i="1"/>
              <a:t>microprocessor </a:t>
            </a:r>
            <a:r>
              <a:rPr lang="en-US"/>
              <a:t>or a </a:t>
            </a:r>
            <a:r>
              <a:rPr lang="en-US" b="1" i="1"/>
              <a:t>microcontroller</a:t>
            </a:r>
            <a:r>
              <a:rPr lang="en-US"/>
              <a:t>. </a:t>
            </a:r>
          </a:p>
          <a:p>
            <a:r>
              <a:rPr lang="en-US"/>
              <a:t>Traditionally, Microprocessors contain a minimal set of integrated memory and I/O components</a:t>
            </a:r>
          </a:p>
          <a:p>
            <a:r>
              <a:rPr lang="en-US"/>
              <a:t>Microcontrollers have most of the system memory and I/O components integrated on the chip.</a:t>
            </a:r>
          </a:p>
          <a:p>
            <a:r>
              <a:rPr lang="en-US"/>
              <a:t>Though traditional definitions may not strictly apply to recent processor designs.</a:t>
            </a:r>
          </a:p>
        </p:txBody>
      </p:sp>
    </p:spTree>
    <p:extLst>
      <p:ext uri="{BB962C8B-B14F-4D97-AF65-F5344CB8AC3E}">
        <p14:creationId xmlns:p14="http://schemas.microsoft.com/office/powerpoint/2010/main" val="9882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/>
          </a:bodyPr>
          <a:lstStyle/>
          <a:p>
            <a:r>
              <a:rPr lang="en-US" err="1"/>
              <a:t>Cntd</a:t>
            </a:r>
            <a:r>
              <a:rPr lang="en-US"/>
              <a:t>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60"/>
            <a:ext cx="10515600" cy="5503182"/>
          </a:xfrm>
        </p:spPr>
        <p:txBody>
          <a:bodyPr/>
          <a:lstStyle/>
          <a:p>
            <a:r>
              <a:rPr lang="en-US"/>
              <a:t>Embedded processors can be separated into various “groups” called architectures.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70"/>
          <a:stretch/>
        </p:blipFill>
        <p:spPr>
          <a:xfrm>
            <a:off x="4028939" y="1815737"/>
            <a:ext cx="6067425" cy="47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 fontScale="90000"/>
          </a:bodyPr>
          <a:lstStyle/>
          <a:p>
            <a:r>
              <a:rPr lang="en-US"/>
              <a:t>Embedded Processors – ISA Architecture Models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60"/>
            <a:ext cx="10515600" cy="5503182"/>
          </a:xfrm>
        </p:spPr>
        <p:txBody>
          <a:bodyPr>
            <a:normAutofit/>
          </a:bodyPr>
          <a:lstStyle/>
          <a:p>
            <a:r>
              <a:rPr lang="en-US" b="1" i="1"/>
              <a:t>Instruction Set Architecture </a:t>
            </a:r>
            <a:r>
              <a:rPr lang="en-US"/>
              <a:t>or </a:t>
            </a:r>
            <a:r>
              <a:rPr lang="en-US" b="1" i="1"/>
              <a:t>ISA</a:t>
            </a:r>
            <a:endParaRPr lang="en-US"/>
          </a:p>
          <a:p>
            <a:pPr lvl="1"/>
            <a:r>
              <a:rPr lang="en-US"/>
              <a:t>The </a:t>
            </a:r>
            <a:r>
              <a:rPr lang="en-US" i="1"/>
              <a:t>features </a:t>
            </a:r>
            <a:r>
              <a:rPr lang="en-US"/>
              <a:t>that are built into an architecture’s instruction set</a:t>
            </a:r>
            <a:r>
              <a:rPr lang="en-US" b="1" i="1"/>
              <a:t>.</a:t>
            </a:r>
          </a:p>
          <a:p>
            <a:pPr lvl="1"/>
            <a:r>
              <a:rPr lang="en-US"/>
              <a:t>defines such features as:</a:t>
            </a:r>
          </a:p>
          <a:p>
            <a:pPr lvl="2"/>
            <a:r>
              <a:rPr lang="en-US"/>
              <a:t>the operations, </a:t>
            </a:r>
          </a:p>
          <a:p>
            <a:pPr lvl="2"/>
            <a:r>
              <a:rPr lang="en-US"/>
              <a:t>the operands (data), </a:t>
            </a:r>
          </a:p>
          <a:p>
            <a:pPr lvl="2"/>
            <a:r>
              <a:rPr lang="en-US"/>
              <a:t>storage, </a:t>
            </a:r>
          </a:p>
          <a:p>
            <a:pPr lvl="2"/>
            <a:r>
              <a:rPr lang="en-US"/>
              <a:t>addressing modes, and </a:t>
            </a:r>
          </a:p>
          <a:p>
            <a:pPr lvl="2"/>
            <a:r>
              <a:rPr lang="en-US"/>
              <a:t>the handling of interrupts.</a:t>
            </a:r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en-US"/>
              <a:t>Operations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/>
              <a:t>Are the functions that can be performed on the data, and they typically include computations (math operations), movement, branches, input/output operations, and context switching operations.</a:t>
            </a:r>
          </a:p>
          <a:p>
            <a:r>
              <a:rPr lang="en-US"/>
              <a:t>Example- </a:t>
            </a:r>
          </a:p>
          <a:p>
            <a:pPr lvl="1"/>
            <a:r>
              <a:rPr lang="en-US"/>
              <a:t>The instruction set on a popular lower-end processor, the 8051, includes just over 100 instructions for math, data transfer, bit variable manipulation, logical operations, branch flow and control, and so on.</a:t>
            </a:r>
          </a:p>
          <a:p>
            <a:pPr lvl="1"/>
            <a:r>
              <a:rPr lang="en-US"/>
              <a:t>A higher end MPC823 (Motorola/Freescale PowerPC) has an instruction set a little larger.</a:t>
            </a:r>
          </a:p>
          <a:p>
            <a:pPr lvl="1"/>
            <a:endParaRPr lang="en-US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22" y="4494167"/>
            <a:ext cx="5772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3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IN" i="1"/>
              <a:t>Operation Formats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/>
              <a:t>An architecture, like the SA-1100(based upon the ARM v4 Instruction Set) can have several instruction set formats depending on the type of operation being performed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623730"/>
            <a:ext cx="10099765" cy="39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26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FBFDE-9A83-4466-B06E-207F8C7F86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3AB74-55E5-4190-AED8-AD5302E231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718ce-f053-480c-a2d6-f69820a17a90"/>
    <ds:schemaRef ds:uri="add3e47f-bfb5-4cb8-b87d-ab3e56d8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221433-FD31-4D8A-96DD-A36A67D7C5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1_Office Theme</vt:lpstr>
      <vt:lpstr>Embedded Hardware: Hardware Building Blocks</vt:lpstr>
      <vt:lpstr>Topics to be discussed</vt:lpstr>
      <vt:lpstr>Embedded Processors- Introduction</vt:lpstr>
      <vt:lpstr>Cntd..</vt:lpstr>
      <vt:lpstr>Cntd..</vt:lpstr>
      <vt:lpstr>Cntd..</vt:lpstr>
      <vt:lpstr>Embedded Processors – ISA Architecture Models</vt:lpstr>
      <vt:lpstr>Operations</vt:lpstr>
      <vt:lpstr>Operation Formats</vt:lpstr>
      <vt:lpstr>Operands</vt:lpstr>
      <vt:lpstr>Operand formats</vt:lpstr>
      <vt:lpstr>Storage</vt:lpstr>
      <vt:lpstr>Application-Specific ISA Models</vt:lpstr>
      <vt:lpstr>Cntd..</vt:lpstr>
      <vt:lpstr>PowerPoint Presentation</vt:lpstr>
      <vt:lpstr>Cntd..</vt:lpstr>
      <vt:lpstr>Cntd..</vt:lpstr>
      <vt:lpstr>General-Purpose ISA models</vt:lpstr>
      <vt:lpstr>Cntd..</vt:lpstr>
      <vt:lpstr>Instruction-Level Parallelism ISA Models</vt:lpstr>
      <vt:lpstr>Cntd..</vt:lpstr>
      <vt:lpstr>Cntd..</vt:lpstr>
      <vt:lpstr>Cntd..</vt:lpstr>
      <vt:lpstr>Internal Processor Design</vt:lpstr>
      <vt:lpstr>CPU</vt:lpstr>
      <vt:lpstr>CPU components:</vt:lpstr>
      <vt:lpstr>Processor Performance </vt:lpstr>
      <vt:lpstr>Cntd..</vt:lpstr>
      <vt:lpstr>Cntd..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</dc:title>
  <dc:creator>aditishovan@gmail.com</dc:creator>
  <cp:revision>5</cp:revision>
  <dcterms:created xsi:type="dcterms:W3CDTF">2022-02-14T01:35:32Z</dcterms:created>
  <dcterms:modified xsi:type="dcterms:W3CDTF">2022-04-25T07:09:11Z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