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61" r:id="rId8"/>
    <p:sldId id="257" r:id="rId9"/>
    <p:sldId id="259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76FE1-A81B-4734-B17C-362063A65CEB}" v="2" dt="2022-02-23T09:05:31.105"/>
    <p1510:client id="{4F7E27DE-D90A-41C2-89BA-0FE2D3E69A4B}" v="1" dt="2022-03-19T04:40:12.459"/>
    <p1510:client id="{F038D2D0-D5B1-44BD-99BA-7FB94158CF19}" v="2" dt="2022-04-05T09:31:45.689"/>
    <p1510:client id="{FDC21B55-8274-44A7-879F-800802DB183B}" v="30" dt="2022-04-02T10:38:13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kumar" userId="S::106119013@nitt.edu::f840e6df-6af2-4e38-ae28-25aa7312a88e" providerId="AD" clId="Web-{FDC21B55-8274-44A7-879F-800802DB183B}"/>
    <pc:docChg chg="modSld">
      <pc:chgData name="Ankit kumar" userId="S::106119013@nitt.edu::f840e6df-6af2-4e38-ae28-25aa7312a88e" providerId="AD" clId="Web-{FDC21B55-8274-44A7-879F-800802DB183B}" dt="2022-04-02T10:38:13.387" v="12"/>
      <pc:docMkLst>
        <pc:docMk/>
      </pc:docMkLst>
      <pc:sldChg chg="modSp">
        <pc:chgData name="Ankit kumar" userId="S::106119013@nitt.edu::f840e6df-6af2-4e38-ae28-25aa7312a88e" providerId="AD" clId="Web-{FDC21B55-8274-44A7-879F-800802DB183B}" dt="2022-04-02T09:34:05.680" v="11" actId="20577"/>
        <pc:sldMkLst>
          <pc:docMk/>
          <pc:sldMk cId="144636268" sldId="256"/>
        </pc:sldMkLst>
        <pc:spChg chg="mod">
          <ac:chgData name="Ankit kumar" userId="S::106119013@nitt.edu::f840e6df-6af2-4e38-ae28-25aa7312a88e" providerId="AD" clId="Web-{FDC21B55-8274-44A7-879F-800802DB183B}" dt="2022-04-02T09:34:05.680" v="11" actId="20577"/>
          <ac:spMkLst>
            <pc:docMk/>
            <pc:sldMk cId="144636268" sldId="256"/>
            <ac:spMk id="4" creationId="{0886C056-B01D-4517-8267-5489F00F0AF0}"/>
          </ac:spMkLst>
        </pc:spChg>
      </pc:sldChg>
      <pc:sldChg chg="addSp">
        <pc:chgData name="Ankit kumar" userId="S::106119013@nitt.edu::f840e6df-6af2-4e38-ae28-25aa7312a88e" providerId="AD" clId="Web-{FDC21B55-8274-44A7-879F-800802DB183B}" dt="2022-04-02T10:38:13.387" v="12"/>
        <pc:sldMkLst>
          <pc:docMk/>
          <pc:sldMk cId="392071124" sldId="269"/>
        </pc:sldMkLst>
        <pc:spChg chg="add">
          <ac:chgData name="Ankit kumar" userId="S::106119013@nitt.edu::f840e6df-6af2-4e38-ae28-25aa7312a88e" providerId="AD" clId="Web-{FDC21B55-8274-44A7-879F-800802DB183B}" dt="2022-04-02T10:38:13.387" v="12"/>
          <ac:spMkLst>
            <pc:docMk/>
            <pc:sldMk cId="392071124" sldId="269"/>
            <ac:spMk id="4" creationId="{DC5FDFCA-5ED3-45D2-0F70-9367A535B8DB}"/>
          </ac:spMkLst>
        </pc:spChg>
      </pc:sldChg>
    </pc:docChg>
  </pc:docChgLst>
  <pc:docChgLst>
    <pc:chgData name="Bhuvaneswari M" userId="S::bhuvanam@nitt.edu::dedafcf2-4986-4774-a460-7c470926a7d6" providerId="AD" clId="Web-{4F7E27DE-D90A-41C2-89BA-0FE2D3E69A4B}"/>
    <pc:docChg chg="modSld">
      <pc:chgData name="Bhuvaneswari M" userId="S::bhuvanam@nitt.edu::dedafcf2-4986-4774-a460-7c470926a7d6" providerId="AD" clId="Web-{4F7E27DE-D90A-41C2-89BA-0FE2D3E69A4B}" dt="2022-03-19T04:40:12.459" v="0"/>
      <pc:docMkLst>
        <pc:docMk/>
      </pc:docMkLst>
      <pc:sldChg chg="addSp">
        <pc:chgData name="Bhuvaneswari M" userId="S::bhuvanam@nitt.edu::dedafcf2-4986-4774-a460-7c470926a7d6" providerId="AD" clId="Web-{4F7E27DE-D90A-41C2-89BA-0FE2D3E69A4B}" dt="2022-03-19T04:40:12.459" v="0"/>
        <pc:sldMkLst>
          <pc:docMk/>
          <pc:sldMk cId="144636268" sldId="256"/>
        </pc:sldMkLst>
        <pc:spChg chg="add">
          <ac:chgData name="Bhuvaneswari M" userId="S::bhuvanam@nitt.edu::dedafcf2-4986-4774-a460-7c470926a7d6" providerId="AD" clId="Web-{4F7E27DE-D90A-41C2-89BA-0FE2D3E69A4B}" dt="2022-03-19T04:40:12.459" v="0"/>
          <ac:spMkLst>
            <pc:docMk/>
            <pc:sldMk cId="144636268" sldId="256"/>
            <ac:spMk id="4" creationId="{0886C056-B01D-4517-8267-5489F00F0AF0}"/>
          </ac:spMkLst>
        </pc:spChg>
      </pc:sldChg>
    </pc:docChg>
  </pc:docChgLst>
  <pc:docChgLst>
    <pc:chgData name="Nitin Dasiah" userId="S::106119088@nitt.edu::f31e616e-cd12-42a6-a087-148729cfeda1" providerId="AD" clId="Web-{20A76FE1-A81B-4734-B17C-362063A65CEB}"/>
    <pc:docChg chg="sldOrd">
      <pc:chgData name="Nitin Dasiah" userId="S::106119088@nitt.edu::f31e616e-cd12-42a6-a087-148729cfeda1" providerId="AD" clId="Web-{20A76FE1-A81B-4734-B17C-362063A65CEB}" dt="2022-02-23T09:05:31.105" v="1"/>
      <pc:docMkLst>
        <pc:docMk/>
      </pc:docMkLst>
      <pc:sldChg chg="ord">
        <pc:chgData name="Nitin Dasiah" userId="S::106119088@nitt.edu::f31e616e-cd12-42a6-a087-148729cfeda1" providerId="AD" clId="Web-{20A76FE1-A81B-4734-B17C-362063A65CEB}" dt="2022-02-23T09:05:31.105" v="1"/>
        <pc:sldMkLst>
          <pc:docMk/>
          <pc:sldMk cId="513521707" sldId="264"/>
        </pc:sldMkLst>
      </pc:sldChg>
    </pc:docChg>
  </pc:docChgLst>
  <pc:docChgLst>
    <pc:chgData name="Ankit kumar" userId="S::106119013@nitt.edu::f840e6df-6af2-4e38-ae28-25aa7312a88e" providerId="AD" clId="Web-{F038D2D0-D5B1-44BD-99BA-7FB94158CF19}"/>
    <pc:docChg chg="modSld">
      <pc:chgData name="Ankit kumar" userId="S::106119013@nitt.edu::f840e6df-6af2-4e38-ae28-25aa7312a88e" providerId="AD" clId="Web-{F038D2D0-D5B1-44BD-99BA-7FB94158CF19}" dt="2022-04-05T09:31:45.689" v="1" actId="1076"/>
      <pc:docMkLst>
        <pc:docMk/>
      </pc:docMkLst>
      <pc:sldChg chg="modSp">
        <pc:chgData name="Ankit kumar" userId="S::106119013@nitt.edu::f840e6df-6af2-4e38-ae28-25aa7312a88e" providerId="AD" clId="Web-{F038D2D0-D5B1-44BD-99BA-7FB94158CF19}" dt="2022-04-05T09:31:45.689" v="1" actId="1076"/>
        <pc:sldMkLst>
          <pc:docMk/>
          <pc:sldMk cId="1892702112" sldId="268"/>
        </pc:sldMkLst>
        <pc:picChg chg="mod">
          <ac:chgData name="Ankit kumar" userId="S::106119013@nitt.edu::f840e6df-6af2-4e38-ae28-25aa7312a88e" providerId="AD" clId="Web-{F038D2D0-D5B1-44BD-99BA-7FB94158CF19}" dt="2022-04-05T09:31:45.689" v="1" actId="1076"/>
          <ac:picMkLst>
            <pc:docMk/>
            <pc:sldMk cId="1892702112" sldId="268"/>
            <ac:picMk id="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5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1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BEA5-BE0D-4668-A559-F584104EF39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Embedded System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6C056-B01D-4517-8267-5489F00F0AF0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63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Networked</a:t>
            </a:r>
            <a:br>
              <a:rPr lang="en-US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systems are connected to a wired or wireless network to perform assigned tasks and provide output to the connected devices. They are comprised of components like controllers and sensors. </a:t>
            </a:r>
          </a:p>
          <a:p>
            <a:r>
              <a:rPr lang="en-US"/>
              <a:t>Examples: </a:t>
            </a:r>
          </a:p>
          <a:p>
            <a:pPr lvl="1"/>
            <a:r>
              <a:rPr lang="en-US"/>
              <a:t>ATMs</a:t>
            </a:r>
          </a:p>
          <a:p>
            <a:pPr lvl="1"/>
            <a:r>
              <a:rPr lang="en-US"/>
              <a:t>Home security systems</a:t>
            </a:r>
          </a:p>
          <a:p>
            <a:pPr lvl="1"/>
            <a:r>
              <a:rPr lang="en-US"/>
              <a:t>Card swipe machines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2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Mobile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systems are smaller in size and easy to use. Though they come with limited memory, people still prefer them due to their portability and handiness. 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Digital cameras</a:t>
            </a:r>
          </a:p>
          <a:p>
            <a:pPr lvl="1"/>
            <a:r>
              <a:rPr lang="en-US"/>
              <a:t>Mobile phones</a:t>
            </a:r>
          </a:p>
          <a:p>
            <a:pPr lvl="1"/>
            <a:r>
              <a:rPr lang="en-US"/>
              <a:t>Smart watch</a:t>
            </a:r>
          </a:p>
          <a:p>
            <a:pPr lvl="1"/>
            <a:r>
              <a:rPr lang="en-US"/>
              <a:t>Fitness tracker</a:t>
            </a:r>
          </a:p>
        </p:txBody>
      </p:sp>
    </p:spTree>
    <p:extLst>
      <p:ext uri="{BB962C8B-B14F-4D97-AF65-F5344CB8AC3E}">
        <p14:creationId xmlns:p14="http://schemas.microsoft.com/office/powerpoint/2010/main" val="371217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Architecture-level information is physically represented in the form of </a:t>
            </a:r>
            <a:r>
              <a:rPr lang="en-US" i="1"/>
              <a:t>structures</a:t>
            </a:r>
            <a:r>
              <a:rPr lang="en-US"/>
              <a:t>. </a:t>
            </a:r>
          </a:p>
          <a:p>
            <a:r>
              <a:rPr lang="en-US"/>
              <a:t>An architecture is typically made up of more than one structure.</a:t>
            </a:r>
          </a:p>
          <a:p>
            <a:r>
              <a:rPr lang="en-US" u="sng"/>
              <a:t>Structure: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snapshot of the system’s hardware and software at design time and/or at run-time, given a particular environment and a given set of elements.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FDFCA-5ED3-45D2-0F70-9367A535B8DB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207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10" y="205794"/>
            <a:ext cx="8857143" cy="638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Importance of Embedded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are some challenges faced when designing a new system. </a:t>
            </a:r>
          </a:p>
          <a:p>
            <a:r>
              <a:rPr lang="en-US"/>
              <a:t>The most common of these challenges include: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defining and capturing the design of a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cost limitations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determining a system’s integrity, such as reliability and safety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working within the confines of available elemental functionality (i.e., processing power, memory, battery life,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marketability and </a:t>
            </a:r>
            <a:r>
              <a:rPr lang="en-US" err="1"/>
              <a:t>sellability</a:t>
            </a: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deterministic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2963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Cntd</a:t>
            </a:r>
            <a:r>
              <a:rPr lang="en-US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 embedded systems architecture can be used to resolve these challenges early in a project.</a:t>
            </a:r>
          </a:p>
          <a:p>
            <a:r>
              <a:rPr lang="en-US"/>
              <a:t>It can be the first tool to be analyzed.</a:t>
            </a:r>
          </a:p>
          <a:p>
            <a:r>
              <a:rPr lang="en-US"/>
              <a:t>Can be used as a high-level blueprint defining the infrastructure of a design, possible design options, and design constraints.</a:t>
            </a:r>
          </a:p>
          <a:p>
            <a:r>
              <a:rPr lang="en-US"/>
              <a:t>Can act as a solid basis for analyzing and testing the quality of a device and its performance under various circumstances.</a:t>
            </a:r>
          </a:p>
          <a:p>
            <a:r>
              <a:rPr lang="en-US"/>
              <a:t>It has ability to informally and quickly communicate a design to a variety of people with or without technical backgrounds</a:t>
            </a:r>
          </a:p>
        </p:txBody>
      </p:sp>
    </p:spTree>
    <p:extLst>
      <p:ext uri="{BB962C8B-B14F-4D97-AF65-F5344CB8AC3E}">
        <p14:creationId xmlns:p14="http://schemas.microsoft.com/office/powerpoint/2010/main" val="180885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project ideas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Detecting Rash Driving on Highways</a:t>
            </a:r>
          </a:p>
          <a:p>
            <a:r>
              <a:rPr lang="en-IN"/>
              <a:t>Street Light Control</a:t>
            </a:r>
          </a:p>
          <a:p>
            <a:r>
              <a:rPr lang="en-IN"/>
              <a:t>Home Automation System</a:t>
            </a:r>
          </a:p>
          <a:p>
            <a:pPr fontAlgn="base"/>
            <a:r>
              <a:rPr lang="en-IN"/>
              <a:t>Industrial Temperature Control</a:t>
            </a:r>
          </a:p>
          <a:p>
            <a:r>
              <a:rPr lang="en-IN"/>
              <a:t>War Field Spying Robot</a:t>
            </a:r>
          </a:p>
          <a:p>
            <a:r>
              <a:rPr lang="en-US"/>
              <a:t>Auto Metro Train to Shuttle between Stations</a:t>
            </a:r>
          </a:p>
          <a:p>
            <a:r>
              <a:rPr lang="en-IN" err="1"/>
              <a:t>CellPhone</a:t>
            </a:r>
            <a:r>
              <a:rPr lang="en-IN"/>
              <a:t> Operated Robotic Vehicle</a:t>
            </a:r>
          </a:p>
        </p:txBody>
      </p:sp>
    </p:spTree>
    <p:extLst>
      <p:ext uri="{BB962C8B-B14F-4D97-AF65-F5344CB8AC3E}">
        <p14:creationId xmlns:p14="http://schemas.microsoft.com/office/powerpoint/2010/main" val="7319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to be discussed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to study Embedded System</a:t>
            </a:r>
          </a:p>
          <a:p>
            <a:r>
              <a:rPr lang="en-US"/>
              <a:t>Applications of Embedded System</a:t>
            </a:r>
          </a:p>
          <a:p>
            <a:r>
              <a:rPr lang="en-US"/>
              <a:t>What is Embedded System</a:t>
            </a:r>
          </a:p>
          <a:p>
            <a:r>
              <a:rPr lang="en-US"/>
              <a:t>Characteristics of Embedded devices</a:t>
            </a:r>
          </a:p>
          <a:p>
            <a:r>
              <a:rPr lang="en-US"/>
              <a:t>Types</a:t>
            </a:r>
          </a:p>
          <a:p>
            <a:r>
              <a:rPr lang="en-US"/>
              <a:t>Embedded system architecture</a:t>
            </a:r>
          </a:p>
          <a:p>
            <a:r>
              <a:rPr lang="en-US"/>
              <a:t>Importance of Embedded system architecture</a:t>
            </a:r>
          </a:p>
          <a:p>
            <a:r>
              <a:rPr lang="en-US"/>
              <a:t>Some project ideas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4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to Study Embedded System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Embedded systems power a wide range of products, machines, and intelligent operations. </a:t>
            </a:r>
          </a:p>
          <a:p>
            <a:pPr algn="just">
              <a:lnSpc>
                <a:spcPct val="100000"/>
              </a:lnSpc>
            </a:pPr>
            <a:r>
              <a:rPr lang="en-US"/>
              <a:t>The application domains varies from low cost to high, consumer electronics to industrial equipment.</a:t>
            </a:r>
          </a:p>
          <a:p>
            <a:pPr algn="just">
              <a:lnSpc>
                <a:spcPct val="100000"/>
              </a:lnSpc>
            </a:pPr>
            <a:r>
              <a:rPr lang="en-US"/>
              <a:t>Real-world embedded systems have become one of the driving forces behind today’s digital, connected, and automated world. </a:t>
            </a:r>
          </a:p>
        </p:txBody>
      </p:sp>
    </p:spTree>
    <p:extLst>
      <p:ext uri="{BB962C8B-B14F-4D97-AF65-F5344CB8AC3E}">
        <p14:creationId xmlns:p14="http://schemas.microsoft.com/office/powerpoint/2010/main" val="172277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Embedded System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applications of embedded systems include home appliances, office automation, security, telecommunication, instrumentation, entertainment, aerospace, banking and finance, automobiles personal and in different embedded systems projects.</a:t>
            </a:r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48" y="4073236"/>
            <a:ext cx="7953375" cy="22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2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Embedded System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/>
              <a:t>Embedded systems are computer systems that carry out a small number of tasks. </a:t>
            </a:r>
          </a:p>
          <a:p>
            <a:r>
              <a:rPr lang="en-US"/>
              <a:t>When designing an embedded system, manufacturers will focus on the dedicated functions that the system needs to perform.</a:t>
            </a:r>
          </a:p>
          <a:p>
            <a:r>
              <a:rPr lang="en-US"/>
              <a:t>They will optimize the system until it performs each of these tasks very efficiently.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17" y="2036185"/>
            <a:ext cx="4357255" cy="37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Embedded devices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main characteristics of typical embedded systems include:</a:t>
            </a:r>
          </a:p>
          <a:p>
            <a:r>
              <a:rPr lang="en-US" b="1"/>
              <a:t>Small Form Factor (SFF): </a:t>
            </a:r>
            <a:r>
              <a:rPr lang="en-US"/>
              <a:t>These are PCB designs packed with robust processing power in smaller rugged enclosures, which maximizes space efficiency.</a:t>
            </a:r>
          </a:p>
          <a:p>
            <a:r>
              <a:rPr lang="en-US" b="1"/>
              <a:t>Power Efficient Components: </a:t>
            </a:r>
            <a:r>
              <a:rPr lang="en-US"/>
              <a:t>These are processors with lower thermal design power that minimize cooling and eradicate the need for fans as well as moving components.</a:t>
            </a:r>
          </a:p>
          <a:p>
            <a:r>
              <a:rPr lang="en-US" b="1"/>
              <a:t>Single-Functioned: </a:t>
            </a:r>
            <a:r>
              <a:rPr lang="en-US"/>
              <a:t>These systems are designed to perform a specific operation during their lifetime.</a:t>
            </a:r>
          </a:p>
          <a:p>
            <a:r>
              <a:rPr lang="en-US" b="1"/>
              <a:t>Lower Cost: </a:t>
            </a:r>
            <a:r>
              <a:rPr lang="en-US"/>
              <a:t>Since they don’t feature expansion slots for peripherals, embedded systems are generally lower cost than full-featured computers and have fewer component complexities.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Based on performance and functional requirements, common embedded systems are classified into four types:</a:t>
            </a:r>
            <a:endParaRPr lang="en-IN"/>
          </a:p>
          <a:p>
            <a:pPr lvl="1">
              <a:lnSpc>
                <a:spcPct val="150000"/>
              </a:lnSpc>
            </a:pPr>
            <a:r>
              <a:rPr lang="en-IN" sz="2800"/>
              <a:t>Real-Time</a:t>
            </a:r>
          </a:p>
          <a:p>
            <a:pPr lvl="1">
              <a:lnSpc>
                <a:spcPct val="150000"/>
              </a:lnSpc>
            </a:pPr>
            <a:r>
              <a:rPr lang="en-IN" sz="2800"/>
              <a:t>Stand-alone</a:t>
            </a:r>
          </a:p>
          <a:p>
            <a:pPr lvl="1">
              <a:lnSpc>
                <a:spcPct val="150000"/>
              </a:lnSpc>
            </a:pPr>
            <a:r>
              <a:rPr lang="en-IN" sz="2800"/>
              <a:t>Networked</a:t>
            </a:r>
          </a:p>
          <a:p>
            <a:pPr lvl="1">
              <a:lnSpc>
                <a:spcPct val="150000"/>
              </a:lnSpc>
            </a:pPr>
            <a:r>
              <a:rPr lang="en-IN" sz="280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92606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Real-Time </a:t>
            </a:r>
            <a:r>
              <a:rPr lang="en-US"/>
              <a:t>Embedded systems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Designed and installed to carry out specific tasks within a pre-defined time limit.</a:t>
            </a:r>
          </a:p>
          <a:p>
            <a:r>
              <a:rPr lang="en-US"/>
              <a:t>They are further divided into two different types: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Soft Real-Time Embedded Systems: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For these systems, the completion of the task is of paramount importance, while the deadline is not a priority.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Hard Real-Time Embedded Systems: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These systems prioritize deadlines, so they shouldn’t be missed in any case.</a:t>
            </a:r>
          </a:p>
          <a:p>
            <a:endParaRPr lang="en-US"/>
          </a:p>
          <a:p>
            <a:r>
              <a:rPr lang="en-US"/>
              <a:t>Examples:</a:t>
            </a:r>
          </a:p>
          <a:p>
            <a:pPr lvl="1"/>
            <a:r>
              <a:rPr lang="en-US"/>
              <a:t>Sound System of a computer (Soft real-time system)</a:t>
            </a:r>
          </a:p>
          <a:p>
            <a:pPr lvl="1"/>
            <a:r>
              <a:rPr lang="en-US"/>
              <a:t>Aircraft control system (Hard real-time system)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2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Stand-alone</a:t>
            </a:r>
            <a:br>
              <a:rPr lang="en-US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These are self-sufficient systems that do not rely on a host system like a processor or a computer to perform tasks. 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Microwave ovens</a:t>
            </a:r>
          </a:p>
          <a:p>
            <a:pPr lvl="1"/>
            <a:r>
              <a:rPr lang="en-US"/>
              <a:t>Washing machines</a:t>
            </a:r>
          </a:p>
          <a:p>
            <a:pPr lvl="1"/>
            <a:r>
              <a:rPr lang="en-US"/>
              <a:t>Video game consoles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D4AF2E-C630-432B-8014-4E0CB3E4FE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08E598-5A67-412B-85B3-5D5E76BBD49E}">
  <ds:schemaRefs>
    <ds:schemaRef ds:uri="add3e47f-bfb5-4cb8-b87d-ab3e56d8d1f5"/>
    <ds:schemaRef ds:uri="d96718ce-f053-480c-a2d6-f69820a17a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56D9B9-61BD-4201-8CDB-0817F764E7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Embedded System</vt:lpstr>
      <vt:lpstr>Topics to be discussed</vt:lpstr>
      <vt:lpstr>Why to Study Embedded System</vt:lpstr>
      <vt:lpstr>Applications of Embedded System</vt:lpstr>
      <vt:lpstr>What is Embedded System</vt:lpstr>
      <vt:lpstr>Characteristics of Embedded devices</vt:lpstr>
      <vt:lpstr>Types </vt:lpstr>
      <vt:lpstr>Real-Time Embedded systems </vt:lpstr>
      <vt:lpstr>Stand-alone </vt:lpstr>
      <vt:lpstr>Networked </vt:lpstr>
      <vt:lpstr>Mobile</vt:lpstr>
      <vt:lpstr>Embedded system architecture</vt:lpstr>
      <vt:lpstr>PowerPoint Presentation</vt:lpstr>
      <vt:lpstr>Importance of Embedded system architecture</vt:lpstr>
      <vt:lpstr>Cntd…</vt:lpstr>
      <vt:lpstr>Some project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</dc:title>
  <dc:creator>aditishovan@gmail.com</dc:creator>
  <cp:revision>3</cp:revision>
  <dcterms:created xsi:type="dcterms:W3CDTF">2022-02-01T01:45:45Z</dcterms:created>
  <dcterms:modified xsi:type="dcterms:W3CDTF">2022-04-05T09:31:49Z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