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282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303" r:id="rId18"/>
    <p:sldId id="304" r:id="rId19"/>
    <p:sldId id="305" r:id="rId20"/>
    <p:sldId id="307" r:id="rId21"/>
    <p:sldId id="299" r:id="rId22"/>
    <p:sldId id="300" r:id="rId23"/>
    <p:sldId id="301" r:id="rId24"/>
    <p:sldId id="302" r:id="rId25"/>
    <p:sldId id="308" r:id="rId26"/>
    <p:sldId id="309" r:id="rId27"/>
    <p:sldId id="310" r:id="rId28"/>
    <p:sldId id="313" r:id="rId29"/>
    <p:sldId id="312" r:id="rId30"/>
    <p:sldId id="315" r:id="rId31"/>
    <p:sldId id="311" r:id="rId32"/>
    <p:sldId id="317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4C86-3AA1-4DBB-809A-F6D2B7BCB4CE}" v="1" dt="2022-05-05T08:34:2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5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raj Joshi" userId="S::106119051@nitt.edu::08f70fa1-e452-4f89-8030-f3e423a08e5d" providerId="AD" clId="Web-{7F654C86-3AA1-4DBB-809A-F6D2B7BCB4CE}"/>
    <pc:docChg chg="sldOrd">
      <pc:chgData name="Indraraj Joshi" userId="S::106119051@nitt.edu::08f70fa1-e452-4f89-8030-f3e423a08e5d" providerId="AD" clId="Web-{7F654C86-3AA1-4DBB-809A-F6D2B7BCB4CE}" dt="2022-05-05T08:34:24.745" v="0"/>
      <pc:docMkLst>
        <pc:docMk/>
      </pc:docMkLst>
      <pc:sldChg chg="ord">
        <pc:chgData name="Indraraj Joshi" userId="S::106119051@nitt.edu::08f70fa1-e452-4f89-8030-f3e423a08e5d" providerId="AD" clId="Web-{7F654C86-3AA1-4DBB-809A-F6D2B7BCB4CE}" dt="2022-05-05T08:34:24.745" v="0"/>
        <pc:sldMkLst>
          <pc:docMk/>
          <pc:sldMk cId="3474700556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33" y="1896505"/>
            <a:ext cx="11699629" cy="1570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V - Embedded GPU Design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.04.2022</a:t>
            </a: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 Embedded Language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S</a:t>
            </a:r>
            <a:r>
              <a:rPr lang="en-US" sz="2400" dirty="0"/>
              <a:t>mas</a:t>
            </a:r>
            <a:r>
              <a:rPr lang="en-US" sz="2400" b="1" dirty="0">
                <a:solidFill>
                  <a:srgbClr val="000099"/>
                </a:solidFill>
              </a:rPr>
              <a:t>h</a:t>
            </a:r>
            <a:r>
              <a:rPr lang="en-US" sz="2400" dirty="0"/>
              <a:t> testbed developed at the University of Waterloo. </a:t>
            </a:r>
            <a:r>
              <a:rPr lang="en-US" sz="2400" dirty="0" err="1"/>
              <a:t>Sh</a:t>
            </a:r>
            <a:r>
              <a:rPr lang="en-US" sz="2400" dirty="0"/>
              <a:t> is a pioneered embedded GPU programming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has limited instruction set of the available GPUs.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Massive use of macros and the lack of object-oriented features,  development of </a:t>
            </a:r>
            <a:r>
              <a:rPr lang="en-US" sz="2400" dirty="0" err="1"/>
              <a:t>Sh</a:t>
            </a:r>
            <a:r>
              <a:rPr lang="en-US" sz="2400" dirty="0"/>
              <a:t> stopped.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rgbClr val="000099"/>
                </a:solidFill>
              </a:rPr>
              <a:t>RapidMind</a:t>
            </a:r>
            <a:r>
              <a:rPr lang="en-US" sz="2400" b="1" dirty="0">
                <a:solidFill>
                  <a:srgbClr val="000099"/>
                </a:solidFill>
              </a:rPr>
              <a:t> Development Platform (RMDP)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is the commercial successor of the </a:t>
            </a:r>
            <a:r>
              <a:rPr lang="en-US" sz="2400" dirty="0" err="1"/>
              <a:t>Sh</a:t>
            </a:r>
            <a:r>
              <a:rPr lang="en-US" sz="2400" dirty="0"/>
              <a:t> library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is not only support graphics-oriented and it also supports the Cell Broadband Engine as a target processor.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used as an attractive development platform for GPGPU programming.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8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 Embedded Language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rgbClr val="000099"/>
                </a:solidFill>
              </a:rPr>
              <a:t>PeakStream</a:t>
            </a:r>
            <a:r>
              <a:rPr lang="en-US" sz="2400" b="1" dirty="0">
                <a:solidFill>
                  <a:srgbClr val="000099"/>
                </a:solidFill>
              </a:rPr>
              <a:t> Platform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uses the “expression template” approach for embedded programming of the GPU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works on Linux and extends the GCC or Intel compilers. Hence debugging and profiling the GPU-based code is fully supported.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Accelerator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is the second programming library for graphics hardware from Microsoft.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integrates into most of the languages available as part of the .NET framework.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 common .NET just-in-time compilation generates CPU- or GPU-based code at run-time.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Similar to the </a:t>
            </a:r>
            <a:r>
              <a:rPr lang="en-US" sz="2400" dirty="0" err="1"/>
              <a:t>PeakStream</a:t>
            </a:r>
            <a:r>
              <a:rPr lang="en-US" sz="2400" dirty="0"/>
              <a:t> Platform, Accelerator does not support kernel synthesis.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uses special array types (data parallel array) for GPU-based computations.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Data-parallel arrays are different to normal memory arrays, because they lack of specific features (e.g. aliasing, pointer arithmetic, and the access of individual array elements).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1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33" y="1896505"/>
            <a:ext cx="11699629" cy="1570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V - Embedded Computing System on FPGAs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.04.2022</a:t>
            </a:r>
          </a:p>
        </p:txBody>
      </p:sp>
    </p:spTree>
    <p:extLst>
      <p:ext uri="{BB962C8B-B14F-4D97-AF65-F5344CB8AC3E}">
        <p14:creationId xmlns:p14="http://schemas.microsoft.com/office/powerpoint/2010/main" val="15676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New </a:t>
            </a:r>
            <a:r>
              <a:rPr lang="en-US" sz="2400" b="1" dirty="0">
                <a:solidFill>
                  <a:srgbClr val="000099"/>
                </a:solidFill>
              </a:rPr>
              <a:t>embedded systems demand new features</a:t>
            </a:r>
            <a:r>
              <a:rPr lang="en-US" sz="2400" dirty="0"/>
              <a:t>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Efficiently working with Internet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Enabling highly computational power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consuming low energy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providing real-time at the scale of machinery with nanosecond latency and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working collaboratively with other similar systems to finish a shared task.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As </a:t>
            </a:r>
            <a:r>
              <a:rPr lang="en-US" sz="2400" b="1" dirty="0">
                <a:solidFill>
                  <a:srgbClr val="000099"/>
                </a:solidFill>
              </a:rPr>
              <a:t>advanced algorithms</a:t>
            </a:r>
            <a:r>
              <a:rPr lang="en-US" sz="2400" dirty="0"/>
              <a:t> continue to emerge for </a:t>
            </a:r>
            <a:r>
              <a:rPr lang="en-US" sz="2400" b="1" dirty="0">
                <a:solidFill>
                  <a:srgbClr val="000099"/>
                </a:solidFill>
              </a:rPr>
              <a:t>smart product designs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Developers struggle to implement embedded systems - able to meet the associated processing demands of these algorithms.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Availability of more powerful </a:t>
            </a:r>
            <a:r>
              <a:rPr lang="en-US" sz="2400" b="1" dirty="0">
                <a:solidFill>
                  <a:srgbClr val="000099"/>
                </a:solidFill>
              </a:rPr>
              <a:t>FPGAs (Field Programmable Gate Arrays)</a:t>
            </a:r>
            <a:r>
              <a:rPr lang="en-US" sz="2400" dirty="0"/>
              <a:t> and more effective development environments has made FPGA based embedded system development broadly accessible.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Heterogeneous embedded systems </a:t>
            </a:r>
            <a:r>
              <a:rPr lang="en-US" sz="2400" dirty="0"/>
              <a:t>(FPGA and GPU) are </a:t>
            </a:r>
            <a:r>
              <a:rPr lang="en-US" sz="2400" b="1" dirty="0">
                <a:solidFill>
                  <a:srgbClr val="000099"/>
                </a:solidFill>
              </a:rPr>
              <a:t>promising techniques </a:t>
            </a:r>
            <a:r>
              <a:rPr lang="en-US" sz="2400" dirty="0"/>
              <a:t>to cope with the </a:t>
            </a:r>
            <a:r>
              <a:rPr lang="en-US" sz="2400" b="1" dirty="0">
                <a:solidFill>
                  <a:srgbClr val="000099"/>
                </a:solidFill>
              </a:rPr>
              <a:t>increasing dema</a:t>
            </a:r>
            <a:r>
              <a:rPr lang="en-US" sz="2400" dirty="0"/>
              <a:t>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8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Introduction about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is an </a:t>
            </a:r>
            <a:r>
              <a:rPr lang="en-US" sz="2400" b="1" dirty="0">
                <a:solidFill>
                  <a:srgbClr val="000099"/>
                </a:solidFill>
              </a:rPr>
              <a:t>integrated circuit </a:t>
            </a:r>
            <a:r>
              <a:rPr lang="en-US" sz="2400" dirty="0"/>
              <a:t>that implements code in hardware to execute a thousand times faster than in a processor.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consists of </a:t>
            </a:r>
            <a:r>
              <a:rPr lang="en-US" sz="2400" b="1" dirty="0">
                <a:solidFill>
                  <a:srgbClr val="000099"/>
                </a:solidFill>
              </a:rPr>
              <a:t>configurable logic blocks (CLBs), memory, or other elements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99"/>
                </a:solidFill>
              </a:rPr>
              <a:t>gate array </a:t>
            </a:r>
            <a:r>
              <a:rPr lang="en-US" sz="2400" dirty="0"/>
              <a:t>is a digital integrated circuit containing a large number of logic elements that can be connected in an arbitrary manner to </a:t>
            </a:r>
            <a:r>
              <a:rPr lang="en-US" sz="2400" b="1" dirty="0">
                <a:solidFill>
                  <a:srgbClr val="000099"/>
                </a:solidFill>
              </a:rPr>
              <a:t>form complex digital devices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99"/>
                </a:solidFill>
              </a:rPr>
              <a:t>microcontroller or microprocessor </a:t>
            </a:r>
            <a:r>
              <a:rPr lang="en-US" sz="2400" dirty="0"/>
              <a:t>implemented using the </a:t>
            </a:r>
            <a:r>
              <a:rPr lang="en-US" sz="2400" b="1" dirty="0">
                <a:solidFill>
                  <a:srgbClr val="000099"/>
                </a:solidFill>
              </a:rPr>
              <a:t>gates of an FPGA </a:t>
            </a:r>
            <a:r>
              <a:rPr lang="en-US" sz="2400" dirty="0"/>
              <a:t>is referred to as a </a:t>
            </a:r>
            <a:r>
              <a:rPr lang="en-US" sz="2400" b="1" dirty="0">
                <a:solidFill>
                  <a:srgbClr val="000099"/>
                </a:solidFill>
              </a:rPr>
              <a:t>soft processor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Early versions of gate arrays were </a:t>
            </a:r>
            <a:r>
              <a:rPr lang="en-US" sz="2400" b="1" dirty="0">
                <a:solidFill>
                  <a:srgbClr val="C00000"/>
                </a:solidFill>
              </a:rPr>
              <a:t>one-time programmable devices</a:t>
            </a:r>
            <a:r>
              <a:rPr lang="en-US" sz="2400" dirty="0"/>
              <a:t>. Once a device had been programmed, it could not be changed.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 technology of gate arrays has improved and now </a:t>
            </a:r>
            <a:r>
              <a:rPr lang="en-US" sz="2400" b="1" dirty="0">
                <a:solidFill>
                  <a:srgbClr val="000099"/>
                </a:solidFill>
              </a:rPr>
              <a:t>reprogrammable gate arrays </a:t>
            </a:r>
            <a:r>
              <a:rPr lang="en-US" sz="2400" dirty="0"/>
              <a:t>are widely available.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FPGAs are gate arrays that can be </a:t>
            </a:r>
            <a:r>
              <a:rPr lang="en-US" sz="2400" b="1" dirty="0">
                <a:solidFill>
                  <a:srgbClr val="000099"/>
                </a:solidFill>
              </a:rPr>
              <a:t>reprogrammed at any time</a:t>
            </a:r>
            <a:r>
              <a:rPr lang="en-US" sz="2400" dirty="0"/>
              <a:t>, even after an </a:t>
            </a:r>
            <a:r>
              <a:rPr lang="en-US" sz="2400" b="1" dirty="0">
                <a:solidFill>
                  <a:srgbClr val="000099"/>
                </a:solidFill>
              </a:rPr>
              <a:t>embedded system has been assembled and delive</a:t>
            </a:r>
            <a:r>
              <a:rPr lang="en-US" sz="2400" dirty="0"/>
              <a:t>red to its end user.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Elements of FPGAs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 digital parts available within an FPGA - </a:t>
            </a:r>
            <a:r>
              <a:rPr lang="en-US" sz="2400" b="1" dirty="0">
                <a:solidFill>
                  <a:srgbClr val="000099"/>
                </a:solidFill>
              </a:rPr>
              <a:t>lookup tables, flip-flops, block RAM, and DSP slices.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Lookup tabl</a:t>
            </a:r>
            <a:r>
              <a:rPr lang="en-US" sz="2400" dirty="0"/>
              <a:t>es are used extensively in FPGAs </a:t>
            </a:r>
            <a:r>
              <a:rPr lang="en-US" sz="2400" b="1" dirty="0">
                <a:solidFill>
                  <a:srgbClr val="000099"/>
                </a:solidFill>
              </a:rPr>
              <a:t>to implement combinational logic circuits </a:t>
            </a:r>
            <a:r>
              <a:rPr lang="en-US" sz="2400" dirty="0"/>
              <a:t>constructed from simple logic gates such as NOT, AND, OR, and XOR, as well as NAND, NOR, and XNOR.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Implementing a logic gate circuit in hardware with the actual gates in its design, it is always possible to represent the same circuit using a simple lookup table.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typical </a:t>
            </a:r>
            <a:r>
              <a:rPr lang="en-US" sz="2400" b="1" dirty="0">
                <a:solidFill>
                  <a:srgbClr val="000099"/>
                </a:solidFill>
              </a:rPr>
              <a:t>FPGA lookup table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000099"/>
                </a:solidFill>
              </a:rPr>
              <a:t>six single-bit input signals and a single bit output.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This is equivalent to a </a:t>
            </a:r>
            <a:r>
              <a:rPr lang="en-US" sz="2400" b="1" dirty="0">
                <a:solidFill>
                  <a:srgbClr val="000099"/>
                </a:solidFill>
              </a:rPr>
              <a:t>single-bit-wide memory device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000099"/>
                </a:solidFill>
              </a:rPr>
              <a:t>six address inputs holding 64 bits of data.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99"/>
                </a:solidFill>
              </a:rPr>
              <a:t>flip-flo</a:t>
            </a:r>
            <a:r>
              <a:rPr lang="en-US" sz="2400" dirty="0"/>
              <a:t>p is a high-speed </a:t>
            </a:r>
            <a:r>
              <a:rPr lang="en-US" sz="2400" b="1" dirty="0">
                <a:solidFill>
                  <a:srgbClr val="000099"/>
                </a:solidFill>
              </a:rPr>
              <a:t>single-bit memory storage device</a:t>
            </a:r>
            <a:r>
              <a:rPr lang="en-US" sz="2400" dirty="0"/>
              <a:t>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As with lookup tables, FPGAs contain large numbers of flip-flops to support the construction of complex sequential logic circuits.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HDL and Benefits of FPGAs in Embedded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Block RAM (</a:t>
            </a:r>
            <a:r>
              <a:rPr lang="en-US" sz="2400" b="1" dirty="0">
                <a:solidFill>
                  <a:srgbClr val="000099"/>
                </a:solidFill>
              </a:rPr>
              <a:t>BRAM</a:t>
            </a:r>
            <a:r>
              <a:rPr lang="en-US" sz="2400" dirty="0"/>
              <a:t>) is a range of </a:t>
            </a:r>
            <a:r>
              <a:rPr lang="en-US" sz="2400" b="1" dirty="0">
                <a:solidFill>
                  <a:srgbClr val="000099"/>
                </a:solidFill>
              </a:rPr>
              <a:t>dedicated memory loca</a:t>
            </a:r>
            <a:r>
              <a:rPr lang="en-US" sz="2400" dirty="0"/>
              <a:t>tions within an FPGA.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FPGA synthesis tools </a:t>
            </a:r>
            <a:r>
              <a:rPr lang="en-US" sz="2400" dirty="0"/>
              <a:t>allocate </a:t>
            </a:r>
            <a:r>
              <a:rPr lang="en-US" sz="2400" b="1" dirty="0">
                <a:solidFill>
                  <a:srgbClr val="000099"/>
                </a:solidFill>
              </a:rPr>
              <a:t>BRAM to circuit designs</a:t>
            </a:r>
            <a:r>
              <a:rPr lang="en-US" sz="2400" dirty="0"/>
              <a:t> in a manner that </a:t>
            </a:r>
            <a:r>
              <a:rPr lang="en-US" sz="2400" b="1" dirty="0">
                <a:solidFill>
                  <a:srgbClr val="000099"/>
                </a:solidFill>
              </a:rPr>
              <a:t>optimizes the performance of the digital circuit.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DSP slices </a:t>
            </a:r>
            <a:r>
              <a:rPr lang="en-US" sz="2400" dirty="0"/>
              <a:t>is used to </a:t>
            </a:r>
            <a:r>
              <a:rPr lang="en-US" sz="2400" b="1" dirty="0">
                <a:solidFill>
                  <a:srgbClr val="000099"/>
                </a:solidFill>
              </a:rPr>
              <a:t>perform the central computation </a:t>
            </a:r>
            <a:r>
              <a:rPr lang="en-US" sz="2400" dirty="0"/>
              <a:t>of digital signal processing.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0099"/>
                </a:solidFill>
              </a:rPr>
              <a:t>process of converting the high-level des</a:t>
            </a:r>
            <a:r>
              <a:rPr lang="en-US" sz="2400" dirty="0"/>
              <a:t>cription of device functionality into the </a:t>
            </a:r>
            <a:r>
              <a:rPr lang="en-US" sz="2400" b="1" dirty="0">
                <a:solidFill>
                  <a:srgbClr val="000099"/>
                </a:solidFill>
              </a:rPr>
              <a:t>allocation and interconnection of the lookup tables, flip-flops, BRAM, and other device components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rgbClr val="000099"/>
                </a:solidFill>
              </a:rPr>
              <a:t>FPGA synthesis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Hardware Design Languages - VHDL and Verilog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VHDL – VHSIC (Very High-Speed Integrated Circuit) Hardware Description Language.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VHDL - Ada programming language. Verilog has capabilities similar to VHDL.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Processor customization, Flexible peripheral configuration, High-level synthesis, Hardware acceleration for parallelizable applications, Extensive debugging capabilities and Rapid prototyping of ASIC designs - </a:t>
            </a:r>
            <a:r>
              <a:rPr lang="en-US" sz="2400" b="1" dirty="0">
                <a:solidFill>
                  <a:srgbClr val="000099"/>
                </a:solidFill>
              </a:rPr>
              <a:t>benefits of using FPGAs in Embedded system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1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Embedded Systems Design with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Low End FPGAs - low power consumption, low logic density, and low complexity per chip</a:t>
            </a:r>
          </a:p>
          <a:p>
            <a:pPr lvl="1"/>
            <a:r>
              <a:rPr lang="en-US" sz="2200" dirty="0"/>
              <a:t>Spartan family from Xilinx</a:t>
            </a:r>
          </a:p>
          <a:p>
            <a:pPr lvl="1"/>
            <a:r>
              <a:rPr lang="en-US" sz="2200" dirty="0"/>
              <a:t>Cyclone family from Intel</a:t>
            </a:r>
          </a:p>
          <a:p>
            <a:pPr lvl="1"/>
            <a:r>
              <a:rPr lang="en-US" sz="2200" dirty="0"/>
              <a:t>Mach XO/ICE40 from Lattice Semiconduct</a:t>
            </a:r>
            <a:r>
              <a:rPr lang="en-US" sz="2300" dirty="0"/>
              <a:t>or</a:t>
            </a:r>
          </a:p>
          <a:p>
            <a:pPr lvl="1"/>
            <a:r>
              <a:rPr lang="en-US" sz="2300" dirty="0"/>
              <a:t>Fusion Family from </a:t>
            </a:r>
            <a:r>
              <a:rPr lang="en-US" sz="2300" dirty="0" err="1"/>
              <a:t>Microsemi</a:t>
            </a:r>
            <a:r>
              <a:rPr lang="en-US" sz="23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Mid-Range FPGAs - Designed for optimum solution between the low-end and high-end FPGAs</a:t>
            </a:r>
          </a:p>
          <a:p>
            <a:pPr lvl="1"/>
            <a:r>
              <a:rPr lang="en-US" sz="2200" dirty="0" err="1"/>
              <a:t>Arria</a:t>
            </a:r>
            <a:r>
              <a:rPr lang="en-US" sz="2200" dirty="0"/>
              <a:t> from Intel</a:t>
            </a:r>
          </a:p>
          <a:p>
            <a:pPr lvl="1"/>
            <a:r>
              <a:rPr lang="en-US" sz="2200" dirty="0"/>
              <a:t>IGL002 from </a:t>
            </a:r>
            <a:r>
              <a:rPr lang="en-US" sz="2200" dirty="0" err="1"/>
              <a:t>Microsemi</a:t>
            </a:r>
            <a:endParaRPr lang="en-US" sz="2200" dirty="0"/>
          </a:p>
          <a:p>
            <a:pPr lvl="1"/>
            <a:r>
              <a:rPr lang="en-US" sz="2200" dirty="0"/>
              <a:t>Artix-7/Kintex-7 series from Xilinx</a:t>
            </a:r>
          </a:p>
          <a:p>
            <a:pPr lvl="1"/>
            <a:r>
              <a:rPr lang="en-US" sz="2200" dirty="0"/>
              <a:t>ECP3 and ECP5 series from Lattice semiconductor.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High End FPGAs - Designed for logic density and high performance.</a:t>
            </a:r>
          </a:p>
          <a:p>
            <a:pPr lvl="1"/>
            <a:r>
              <a:rPr lang="en-US" sz="2200" dirty="0" err="1"/>
              <a:t>Virtex</a:t>
            </a:r>
            <a:r>
              <a:rPr lang="en-US" sz="2200" dirty="0"/>
              <a:t> family from Xilinx</a:t>
            </a:r>
          </a:p>
          <a:p>
            <a:pPr lvl="1"/>
            <a:r>
              <a:rPr lang="en-US" sz="2200" dirty="0"/>
              <a:t>Speedster 22i family from </a:t>
            </a:r>
            <a:r>
              <a:rPr lang="en-US" sz="2200" dirty="0" err="1"/>
              <a:t>Achronix</a:t>
            </a:r>
            <a:endParaRPr lang="en-US" sz="2200" dirty="0"/>
          </a:p>
          <a:p>
            <a:pPr lvl="1"/>
            <a:r>
              <a:rPr lang="en-US" sz="2200" dirty="0" err="1"/>
              <a:t>Stratix</a:t>
            </a:r>
            <a:r>
              <a:rPr lang="en-US" sz="2200" dirty="0"/>
              <a:t> family from Intel</a:t>
            </a:r>
          </a:p>
          <a:p>
            <a:pPr lvl="1"/>
            <a:r>
              <a:rPr lang="en-US" sz="2200" dirty="0"/>
              <a:t>ProASIC3 family from </a:t>
            </a:r>
            <a:r>
              <a:rPr lang="en-US" sz="2200" dirty="0" err="1"/>
              <a:t>Microsemi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8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Components of FPGA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308503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Xilinx </a:t>
            </a:r>
            <a:r>
              <a:rPr lang="en-US" sz="2400" b="1" dirty="0" err="1">
                <a:solidFill>
                  <a:srgbClr val="000099"/>
                </a:solidFill>
              </a:rPr>
              <a:t>Zynq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MPSoC</a:t>
            </a:r>
            <a:r>
              <a:rPr lang="en-US" sz="2400" dirty="0"/>
              <a:t>– FPGA Embedded System. It consists of two parts: </a:t>
            </a:r>
            <a:r>
              <a:rPr lang="en-US" sz="2400" b="1" dirty="0">
                <a:solidFill>
                  <a:srgbClr val="000099"/>
                </a:solidFill>
              </a:rPr>
              <a:t>Processing System (PS) and Programmable Logic (PL)</a:t>
            </a:r>
            <a:r>
              <a:rPr lang="en-US" sz="2400" dirty="0"/>
              <a:t>. It has a direct access to the system DDR memory.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PL</a:t>
            </a:r>
            <a:r>
              <a:rPr lang="en-US" sz="2400" dirty="0"/>
              <a:t> performs its </a:t>
            </a:r>
            <a:r>
              <a:rPr lang="en-US" sz="2400" b="1" dirty="0">
                <a:solidFill>
                  <a:srgbClr val="000099"/>
                </a:solidFill>
              </a:rPr>
              <a:t>memory transaction </a:t>
            </a:r>
            <a:r>
              <a:rPr lang="en-US" sz="2400" dirty="0"/>
              <a:t>through a few </a:t>
            </a:r>
            <a:r>
              <a:rPr lang="en-US" sz="2400" b="1" dirty="0">
                <a:solidFill>
                  <a:srgbClr val="000099"/>
                </a:solidFill>
              </a:rPr>
              <a:t>high-performance ports</a:t>
            </a:r>
            <a:r>
              <a:rPr lang="en-US" sz="2400" dirty="0"/>
              <a:t> (four HPs, two HPCs, and an ACP ports).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Four HP ports can collaboratively transfer data between FPGA and memory, utilizing all the memory bandwidth available to the FPGA.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C++ language and the Xilinx </a:t>
            </a:r>
            <a:r>
              <a:rPr lang="en-US" sz="2400" dirty="0" err="1"/>
              <a:t>SDSoC</a:t>
            </a:r>
            <a:r>
              <a:rPr lang="en-US" sz="2400" dirty="0"/>
              <a:t> toolset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are used for the FPGA implementation which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is based on the streaming pipelined computing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approach.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22" y="3305975"/>
            <a:ext cx="4650178" cy="3422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Heterogeneous Embedded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204537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An embedded system consisting of three processing elements (PEs) including a multi-core CPU, a many-core GPU and an FPGA.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Main feature of the architecture is the direct access of PEs to the main memory using the same address space and shared memory controller.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95" y="2558265"/>
            <a:ext cx="7201392" cy="4191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4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Graphics Processing Units (GPUs) </a:t>
            </a:r>
            <a:r>
              <a:rPr lang="en-US" sz="2400" dirty="0"/>
              <a:t>have become an important part of </a:t>
            </a:r>
            <a:r>
              <a:rPr lang="en-US" sz="2400" b="1" dirty="0">
                <a:solidFill>
                  <a:srgbClr val="000099"/>
                </a:solidFill>
              </a:rPr>
              <a:t>modern high-performance computing system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GPUs are purpose-built devices designed to </a:t>
            </a:r>
            <a:r>
              <a:rPr lang="en-US" sz="2400" b="1" dirty="0">
                <a:solidFill>
                  <a:srgbClr val="000099"/>
                </a:solidFill>
              </a:rPr>
              <a:t>accelerate graphics rendering.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GPUs have been used on </a:t>
            </a:r>
            <a:r>
              <a:rPr lang="en-US" sz="2400" b="1" dirty="0">
                <a:solidFill>
                  <a:srgbClr val="000099"/>
                </a:solidFill>
              </a:rPr>
              <a:t>high-end computer systems </a:t>
            </a:r>
            <a:r>
              <a:rPr lang="en-US" sz="2400" dirty="0"/>
              <a:t>to perform </a:t>
            </a:r>
            <a:r>
              <a:rPr lang="en-US" sz="2400" b="1" dirty="0">
                <a:solidFill>
                  <a:srgbClr val="000099"/>
                </a:solidFill>
              </a:rPr>
              <a:t>general-purpose computing</a:t>
            </a:r>
            <a:r>
              <a:rPr lang="en-US" sz="2400" dirty="0"/>
              <a:t> across various domains of applications.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Proliferation - high-performance embedded systems, </a:t>
            </a:r>
            <a:r>
              <a:rPr lang="en-US" sz="2400" b="1" dirty="0">
                <a:solidFill>
                  <a:srgbClr val="000099"/>
                </a:solidFill>
              </a:rPr>
              <a:t>GPUs</a:t>
            </a:r>
            <a:r>
              <a:rPr lang="en-US" sz="2400" dirty="0"/>
              <a:t> uses in the design of </a:t>
            </a:r>
            <a:r>
              <a:rPr lang="en-US" sz="2400" b="1" dirty="0">
                <a:solidFill>
                  <a:srgbClr val="000099"/>
                </a:solidFill>
              </a:rPr>
              <a:t>embedded systems.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Low power embedded system featuring a GPU can run algorithms that would require a large quantity of top-tier CPUs.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Emerging complex systems (autonomous vehicles) request for large amounts of processing power.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Insatiable need for throughput - power- and time-related constraints - </a:t>
            </a:r>
            <a:r>
              <a:rPr lang="en-US" sz="2400" b="1" dirty="0">
                <a:solidFill>
                  <a:srgbClr val="C00000"/>
                </a:solidFill>
              </a:rPr>
              <a:t>Design of embedded GPU systems as a challenging task.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To develop FPGA based embedded systems - a set of development steps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Defining system requirements - </a:t>
            </a:r>
            <a:r>
              <a:rPr lang="en-US" sz="2400" dirty="0"/>
              <a:t>what the system is supposed to do, system’s intended functionality, operating modes, and key features.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Allocating functionality to the FPGA - </a:t>
            </a:r>
            <a:r>
              <a:rPr lang="en-US" sz="2400" dirty="0"/>
              <a:t>allocating overall system requirements to the FPGA device.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Identifying required FPGA features - </a:t>
            </a:r>
            <a:r>
              <a:rPr lang="en-US" sz="2400" dirty="0"/>
              <a:t>low-cost, less-complex, devices might operate from battery power and require only passive cooling or large-scale, full-featured digital designs, active cooling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Implementing the FPGA design - </a:t>
            </a:r>
            <a:r>
              <a:rPr lang="en-US" sz="2400" dirty="0"/>
              <a:t>FPGA development tool suite consists largely of developing HDL or C/C++ code in the preferred language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Design entry - </a:t>
            </a:r>
            <a:r>
              <a:rPr lang="en-US" sz="2400" dirty="0"/>
              <a:t>the system developer defines system functionality using HDL code, block diagrams, and/or C/C++ code. 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To develop FPGA based embedded systems - a set of development steps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I/O planning - </a:t>
            </a:r>
            <a:r>
              <a:rPr lang="en-US" sz="2400" dirty="0"/>
              <a:t>process of identifying the pins assigned to perform particular I/O functions 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Synthesis - It </a:t>
            </a:r>
            <a:r>
              <a:rPr lang="en-US" sz="2400" dirty="0"/>
              <a:t>transforms the source code into a circuit design called a </a:t>
            </a:r>
            <a:r>
              <a:rPr lang="en-US" sz="2400" b="1" dirty="0"/>
              <a:t>netlist</a:t>
            </a:r>
            <a:r>
              <a:rPr lang="en-US" sz="2400" dirty="0"/>
              <a:t>. The netlist represents the circuit constructed from the resources of the target FPGA model. It represents a logical, or schematic, version of the circuit. 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Place and route - place </a:t>
            </a:r>
            <a:r>
              <a:rPr lang="en-US" sz="2400" dirty="0"/>
              <a:t>process takes the FPGA resources defined in the netlist and assigns them to specific logic elements within the selected FPGA. A set of connections among the logic elements is configured during the </a:t>
            </a:r>
            <a:r>
              <a:rPr lang="en-US" sz="2400" b="1" dirty="0"/>
              <a:t>route </a:t>
            </a:r>
            <a:r>
              <a:rPr lang="en-US" sz="2400" dirty="0"/>
              <a:t>process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Bit stream generation - </a:t>
            </a:r>
            <a:r>
              <a:rPr lang="en-US" sz="2400" dirty="0"/>
              <a:t>the production of a bit stream file. highest performance, most modern FPGA devices store their configuration internally using </a:t>
            </a:r>
            <a:r>
              <a:rPr lang="en-US" sz="2400" b="1" dirty="0"/>
              <a:t>static RAM </a:t>
            </a:r>
            <a:r>
              <a:rPr lang="en-US" sz="2400" dirty="0"/>
              <a:t>(</a:t>
            </a:r>
            <a:r>
              <a:rPr lang="en-US" sz="2400" b="1" dirty="0"/>
              <a:t>SRAM</a:t>
            </a:r>
            <a:r>
              <a:rPr lang="en-US" sz="2400" dirty="0"/>
              <a:t>)</a:t>
            </a:r>
            <a:endParaRPr lang="en-US" sz="2400" b="1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/>
              <a:t>Testing the implementation - </a:t>
            </a:r>
            <a:r>
              <a:rPr lang="en-US" sz="2400" dirty="0"/>
              <a:t>testing must thoroughly exercise all features and modes of the FPGA, including its response to out-of-range and error conditions.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33" y="1896505"/>
            <a:ext cx="11699629" cy="1570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V -  Case Studies: Automotive Driver Assistance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.04.2022</a:t>
            </a:r>
          </a:p>
        </p:txBody>
      </p:sp>
    </p:spTree>
    <p:extLst>
      <p:ext uri="{BB962C8B-B14F-4D97-AF65-F5344CB8AC3E}">
        <p14:creationId xmlns:p14="http://schemas.microsoft.com/office/powerpoint/2010/main" val="236545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Automotive Driver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Advanced driver assistance systems (ADAS) are electronic aids designed to offer the driver help in certain situations.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They are mainly intended to increase safety and comfort. 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Advanced driver assistance systems use radar, video or ultrasonic sensors to monitor the surrounding area in relation to vehicle data such as speed or acceleration.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 critical situations such systems warn the driver with a visual, acoustic or haptic signal,.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provides specific assistance or intervene automatically if necessary to avoid an accident or to </a:t>
            </a:r>
            <a:r>
              <a:rPr lang="en-US" sz="2400" dirty="0" err="1"/>
              <a:t>minimise</a:t>
            </a:r>
            <a:r>
              <a:rPr lang="en-US" sz="2400" dirty="0"/>
              <a:t> the consequences.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ADAS - Hardware, software, interfaces and networks - safety, security, reliability, and quality.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Future vehicle design: software-defined vehicle whose features and functions are primarily enabled through software.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3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Automotive Driver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fr-FR" sz="2400" dirty="0"/>
              <a:t>ADAS technologies - </a:t>
            </a:r>
            <a:r>
              <a:rPr lang="fr-FR" sz="2400" dirty="0" err="1"/>
              <a:t>Different</a:t>
            </a:r>
            <a:r>
              <a:rPr lang="fr-FR" sz="2400" dirty="0"/>
              <a:t> Levels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Driver information systems - provide information but leave the driver in full control at all times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Simple rear-view cameras, surround-view displays, and blind spot and lane departure warnings.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Partially autonomous systems - enable the vehicle to control itself briefly in carefully defined situations, but with the driver ready to override automatic control at all times.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Lane keep assistance and active cruise control.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sz="2400" dirty="0"/>
              <a:t>Highly autonomous systems - will take full control of the vehicle at specific times.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is paving the way to self-driving, fully autonomous cars.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Advanced electronic systems take up much of the space in automated vehicles.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Level of Driving Automation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1" y="754400"/>
            <a:ext cx="10960588" cy="5523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9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How does ADAS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2970044"/>
          </a:xfrm>
        </p:spPr>
        <p:txBody>
          <a:bodyPr>
            <a:no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Automobiles are the foundation of the next generation of mobile-connected devices, with rapid advances being made in autonomous vehicles.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Autonomous application solutions are partitioned into various chips, called </a:t>
            </a:r>
            <a:r>
              <a:rPr lang="en-US" sz="2400" dirty="0" err="1"/>
              <a:t>SoCs</a:t>
            </a:r>
            <a:r>
              <a:rPr lang="en-US" sz="2400" dirty="0"/>
              <a:t> (systems on a chip).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These chips connect with sensors, actuators through interfaces and high-performance ECUs (electronic controller units).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AutoShape 2" descr="Advanced Driving Assistance System | Synop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dvanced Driving Assistance System | Synopsy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7" y="3328827"/>
            <a:ext cx="8321335" cy="3426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6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Technical requirements - ADAS evolution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AutoShape 2" descr="Advanced Driving Assistance System | Synop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dvanced Driving Assistance System | Synopsy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25" y="524050"/>
            <a:ext cx="9642244" cy="621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ADAS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ADAS provides support in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Anti-lock braking system ABS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Brake assist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Vehicle dynamics control to prevent swerving and skidding (e.g. ESP)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Automatic speed control, cruise control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Adaptive distance and speed control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Automatic emergency braking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Lane keeping assist to warn drivers of critical lane changes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Vision enhancement systems (e.g. headlights which swivel when cornering or rain sensors for automatic windscreen wiper actuation)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Driver fatigue detection systems which provide a visual and/or acoustic signal to warn of fatigue and the risk of </a:t>
            </a:r>
            <a:r>
              <a:rPr lang="en-US" sz="2400" dirty="0" err="1"/>
              <a:t>microsleep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Driver assistance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Adaptive Cruise Control - Automatically adjusts the vehicle’s speed to keep a pre-set distance from the vehicle in front of it.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Lane Centering Assistance - Provides continual steering to keep the vehicle centered in its lane.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Lane Keeping Assistance - </a:t>
            </a:r>
            <a:r>
              <a:rPr lang="en-US" sz="2400" dirty="0" err="1"/>
              <a:t>utomatically</a:t>
            </a:r>
            <a:r>
              <a:rPr lang="en-US" sz="2400" dirty="0"/>
              <a:t> and gently steers to prevent the vehicle from departing the lane.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GPU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GPUs are specialized computing devices originally designed to accelerate complex graphics rendering calculations.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99"/>
                </a:solidFill>
              </a:rPr>
              <a:t>GPU</a:t>
            </a:r>
            <a:r>
              <a:rPr lang="en-US" sz="2400" dirty="0"/>
              <a:t> comprises a </a:t>
            </a:r>
            <a:r>
              <a:rPr lang="en-US" sz="2400" b="1" dirty="0">
                <a:solidFill>
                  <a:srgbClr val="000099"/>
                </a:solidFill>
              </a:rPr>
              <a:t>large number of processing cores </a:t>
            </a:r>
            <a:r>
              <a:rPr lang="en-US" sz="2400" dirty="0"/>
              <a:t>each responsible for manipulating a single pixel of an image frame intended to be displayed on the screen.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To keep the </a:t>
            </a:r>
            <a:r>
              <a:rPr lang="en-US" sz="2400" b="1" dirty="0">
                <a:solidFill>
                  <a:srgbClr val="000099"/>
                </a:solidFill>
              </a:rPr>
              <a:t>power consumption</a:t>
            </a:r>
            <a:r>
              <a:rPr lang="en-US" sz="2400" dirty="0"/>
              <a:t> of a GPU within a tolerable limit, the </a:t>
            </a:r>
            <a:r>
              <a:rPr lang="en-US" sz="2400" b="1" dirty="0">
                <a:solidFill>
                  <a:srgbClr val="000099"/>
                </a:solidFill>
              </a:rPr>
              <a:t>cores run at a lower clock frequency than a CPU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GPU delivers a much higher throughput than its CPU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 dirty="0"/>
              <a:t>a pool of cores operating on different pixels in parallel.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 dirty="0"/>
              <a:t>a high-bandwidth memory system, as compared to the low-bandwidth CPU memory.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GPUs as computing platforms to run scientific applications unrelated to graphics.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 dirty="0"/>
              <a:t>general-purpose computing on GPUs (GPGPU)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45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Driver assistance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Forward collision warning - Detects a potential collision with a vehicle ahead and provides a warning to the driver.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Lane Departure Warning - Monitors the vehicle’s position within the driving lane and alerts the driver as the vehicle approaches or crosses lane markers.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Rear Cross Traffic Warning - Warns the driver of a potential collision, while in reverse, that may be outside the view of the backup camera.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Blind Spot Warning - Warns of a vehicle in the driver’s blind spot.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Automatic Emergency Braking - Applies brakes automatically when a forward collision is imminent.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Pedestrian Automatic Emergency Braking - Detects a pedestrian in front of the vehicle and automatically applies brakes if a collision is imminent.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Rear Automatic Braking - Detects a potential collision while in reverse and automatically applies brakes if a crash is imminent.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002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GPU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36905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Workflow of a GPGPU program, the following steps,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(a) the host (CPU) transfers the data to the GPU memory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(b) the GPU processes the data, freeing up the CPU to take care of the more sequential and control-oriented segments of the code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(c) the CPU initiates a read-back process to transfer the results from the GPU memory to the host memory.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Applications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Video/image processing, Mobile gaming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Medical imaging, Computer Vision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Financial modeling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Scientific computing, </a:t>
            </a:r>
            <a:r>
              <a:rPr lang="en-US" sz="2000" dirty="0"/>
              <a:t>neural networks</a:t>
            </a:r>
            <a:endParaRPr lang="en-US" sz="2200" dirty="0"/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Cryptocurrency, Packet processing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2013 - embedded systems adopt the GPGPU technology to address the increasing demand for computing capability.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Embedded GPU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The research on </a:t>
            </a:r>
            <a:r>
              <a:rPr lang="en-US" sz="2400" b="1" dirty="0">
                <a:solidFill>
                  <a:srgbClr val="000099"/>
                </a:solidFill>
              </a:rPr>
              <a:t>programming frameworks </a:t>
            </a:r>
            <a:r>
              <a:rPr lang="en-US" sz="2400" dirty="0"/>
              <a:t>and tools aims to </a:t>
            </a:r>
            <a:r>
              <a:rPr lang="en-US" sz="2400" b="1" dirty="0">
                <a:solidFill>
                  <a:srgbClr val="000099"/>
                </a:solidFill>
              </a:rPr>
              <a:t>facilitate the design process </a:t>
            </a:r>
            <a:r>
              <a:rPr lang="en-US" sz="2400" dirty="0"/>
              <a:t>and help </a:t>
            </a:r>
            <a:r>
              <a:rPr lang="en-US" sz="2400" b="1" dirty="0">
                <a:solidFill>
                  <a:srgbClr val="000099"/>
                </a:solidFill>
              </a:rPr>
              <a:t>identify the bottlenecks of the system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Studies on </a:t>
            </a:r>
            <a:r>
              <a:rPr lang="en-US" sz="2400" b="1" dirty="0">
                <a:solidFill>
                  <a:srgbClr val="000099"/>
                </a:solidFill>
              </a:rPr>
              <a:t>hardware architecture </a:t>
            </a:r>
            <a:r>
              <a:rPr lang="en-US" sz="2400" dirty="0"/>
              <a:t>provide </a:t>
            </a:r>
            <a:r>
              <a:rPr lang="en-US" sz="2400" b="1" dirty="0">
                <a:solidFill>
                  <a:srgbClr val="000099"/>
                </a:solidFill>
              </a:rPr>
              <a:t>better design</a:t>
            </a:r>
            <a:r>
              <a:rPr lang="en-US" sz="2400" dirty="0"/>
              <a:t> for different </a:t>
            </a:r>
            <a:r>
              <a:rPr lang="en-US" sz="2400" b="1" dirty="0">
                <a:solidFill>
                  <a:srgbClr val="000099"/>
                </a:solidFill>
              </a:rPr>
              <a:t>parts of the GPU </a:t>
            </a:r>
            <a:r>
              <a:rPr lang="en-US" sz="2400" dirty="0"/>
              <a:t>and its memory system.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It offers great performance improvements, but they are often costly and hard to deploy.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System input can be modeled by one or more data streams. Each data instance - an item.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Important attribute - Items of a stream may arrive at a fixed or dynamic rate.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Every item - </a:t>
            </a:r>
            <a:r>
              <a:rPr lang="en-US" sz="2400" b="1" dirty="0">
                <a:solidFill>
                  <a:srgbClr val="000099"/>
                </a:solidFill>
              </a:rPr>
              <a:t>arrival rate and the stream - timeliness</a:t>
            </a:r>
            <a:r>
              <a:rPr lang="en-US" sz="2400" dirty="0"/>
              <a:t>. It may vary depends on different applications.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Design of embedded GPGPU, embedded systems are usually faced with multiple sources of latency, throughput and power-related issues.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 design phase - </a:t>
            </a:r>
            <a:r>
              <a:rPr lang="en-US" sz="2400" b="1" dirty="0">
                <a:solidFill>
                  <a:srgbClr val="000099"/>
                </a:solidFill>
              </a:rPr>
              <a:t>conflicting objectives </a:t>
            </a:r>
            <a:r>
              <a:rPr lang="en-US" sz="2400" dirty="0"/>
              <a:t>- accumulating multiple items to increase the energy efficiency of the GPU, but it increases the average latency per item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6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Embedded GPU 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Graphics rendering, reducing the frame size lowers the energy consumption, but it results in a lower image quality.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Most high-end GPGPU applications do not have a per-item latency requirement, rather they aim to reduce the overall application duration.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Although </a:t>
            </a:r>
            <a:r>
              <a:rPr lang="en-US" sz="2400" b="1" dirty="0">
                <a:solidFill>
                  <a:srgbClr val="000099"/>
                </a:solidFill>
              </a:rPr>
              <a:t>power consumption</a:t>
            </a:r>
            <a:r>
              <a:rPr lang="en-US" sz="2400" dirty="0"/>
              <a:t> is an important performance metric in high-performance computing, it is not as much a </a:t>
            </a:r>
            <a:r>
              <a:rPr lang="en-US" sz="2400" b="1" dirty="0">
                <a:solidFill>
                  <a:srgbClr val="000099"/>
                </a:solidFill>
              </a:rPr>
              <a:t>limiting factor in embedded system design</a:t>
            </a:r>
            <a:r>
              <a:rPr lang="en-US" sz="2400" dirty="0"/>
              <a:t>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High-performance embedded systems have the access of to the continuous power supply.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99"/>
                </a:solidFill>
              </a:rPr>
              <a:t>high and low-level design </a:t>
            </a:r>
            <a:r>
              <a:rPr lang="en-US" sz="2400" dirty="0"/>
              <a:t>deals with optimizing performance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To overcome challenges, it is required to optimize the design both at the low and high level.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low-level design deals with optimizing performance with respect to a particular system component.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high-level design are not visible at the component level (flow of information and the interrelation between the components).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Components of GPU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2548803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/>
              <a:t>Nvidia</a:t>
            </a:r>
            <a:r>
              <a:rPr lang="en-US" sz="2400" dirty="0"/>
              <a:t> Jetson TX1 – GPU Embedded System. It is a system-on-module (</a:t>
            </a:r>
            <a:r>
              <a:rPr lang="en-US" sz="2400" dirty="0" err="1"/>
              <a:t>SoM</a:t>
            </a:r>
            <a:r>
              <a:rPr lang="en-US" sz="2400" dirty="0"/>
              <a:t>) combining the </a:t>
            </a:r>
            <a:r>
              <a:rPr lang="en-US" sz="2400" dirty="0" err="1"/>
              <a:t>Nvidia</a:t>
            </a:r>
            <a:r>
              <a:rPr lang="en-US" sz="2400" dirty="0"/>
              <a:t> </a:t>
            </a:r>
            <a:r>
              <a:rPr lang="en-US" sz="2400" dirty="0" err="1"/>
              <a:t>Tegra</a:t>
            </a:r>
            <a:r>
              <a:rPr lang="en-US" sz="2400" dirty="0"/>
              <a:t> X1 </a:t>
            </a:r>
            <a:r>
              <a:rPr lang="en-US" sz="2400" dirty="0" err="1"/>
              <a:t>SoC</a:t>
            </a:r>
            <a:r>
              <a:rPr lang="en-US" sz="2400" dirty="0"/>
              <a:t> with 4GB LPDDR4 memory.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err="1"/>
              <a:t>Nvidia</a:t>
            </a:r>
            <a:r>
              <a:rPr lang="en-US" sz="2400" dirty="0"/>
              <a:t> </a:t>
            </a:r>
            <a:r>
              <a:rPr lang="en-US" sz="2400" dirty="0" err="1"/>
              <a:t>Tegra</a:t>
            </a:r>
            <a:r>
              <a:rPr lang="en-US" sz="2400" dirty="0"/>
              <a:t> X1 </a:t>
            </a:r>
            <a:r>
              <a:rPr lang="en-US" sz="2400" dirty="0" err="1"/>
              <a:t>SoC</a:t>
            </a:r>
            <a:r>
              <a:rPr lang="en-US" sz="2400" dirty="0"/>
              <a:t> consists of a Maxwell GPU with 256 CUDA cores, 1.6GHz/s, 128K L2 cache, and 4 channel x 16bit interface to access the system memory.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CUDA language - GPU implementation - NVIDIA Performance Primitives library is used.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 heterogeneous embedded system is composed of a general-purpose central processing unit with an enhanced module of graphics processing units (GPU).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8" y="3997769"/>
            <a:ext cx="4309316" cy="2720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61954" y="5192883"/>
            <a:ext cx="1950026" cy="28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21" y="3811600"/>
            <a:ext cx="5250094" cy="2906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4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 GPU-based programming languages &amp;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Brook for GPUs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Stanford University - programming language for “streaming processors”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Researchers adapted Brook to make GPU based  systems.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Brook extends the C programming language by streams.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Streams - a “collection of elements” where each element is manipulated by the same computations.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Streams are different from “arrays”, because there is no index operation and element dependencies are not allowed.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System development with Brook is a two-stage process: Once the program is developed, its compilation results in a set of C++ files that can be added to the host application.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4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974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 GPU-based programming languages &amp;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20428"/>
            <a:ext cx="11734800" cy="628859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99"/>
                </a:solidFill>
              </a:rPr>
              <a:t>CUDA (Compute Unified Device Architecture) environment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Standard C programming language is extended to support streaming types and corresponding operations.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CUDA can be used as a unified environment to develop applications for both processor platforms – CPU and GPU.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CUDA framework also includes libraries for linear algebra (BLAS) and digital signal processing (FFT)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700" b="1" dirty="0">
                <a:solidFill>
                  <a:srgbClr val="000099"/>
                </a:solidFill>
              </a:rPr>
              <a:t>CTM – “Close-to-the-Metal”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ATI introduced the CTM platform - a data parallel virtual machine that allows direct communication with ATI graphics devices and graphics API.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CTM is used to access graphics hardware on a very low level. It has been designed for hand-optimized tuning the GPU-based functionality.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9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26633-B8EE-419B-960F-4E2C22259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02B604-CC9C-4269-BF9B-F460F2240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718ce-f053-480c-a2d6-f69820a17a90"/>
    <ds:schemaRef ds:uri="add3e47f-bfb5-4cb8-b87d-ab3e56d8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7A88E6-F479-450D-9151-53CA35B1CF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2503</Words>
  <Application>Microsoft Office PowerPoint</Application>
  <PresentationFormat>Widescreen</PresentationFormat>
  <Paragraphs>251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 V - Embedded GPU Design</vt:lpstr>
      <vt:lpstr>Introduction</vt:lpstr>
      <vt:lpstr>GPU Computing</vt:lpstr>
      <vt:lpstr>GPU Computing</vt:lpstr>
      <vt:lpstr>Embedded GPU Design</vt:lpstr>
      <vt:lpstr>Embedded GPU Design Challenges</vt:lpstr>
      <vt:lpstr>Components of GPU Embedded Systems</vt:lpstr>
      <vt:lpstr> GPU-based programming languages &amp; Platforms</vt:lpstr>
      <vt:lpstr> GPU-based programming languages &amp; Platforms</vt:lpstr>
      <vt:lpstr> Embedded Language and Libraries</vt:lpstr>
      <vt:lpstr> Embedded Language and Libraries</vt:lpstr>
      <vt:lpstr>Unit V - Embedded Computing System on FPGAs</vt:lpstr>
      <vt:lpstr>Introduction</vt:lpstr>
      <vt:lpstr>Introduction about FPGA</vt:lpstr>
      <vt:lpstr>Elements of FPGAs</vt:lpstr>
      <vt:lpstr>HDL and Benefits of FPGAs in Embedded system</vt:lpstr>
      <vt:lpstr>Embedded Systems Design with FPGA</vt:lpstr>
      <vt:lpstr>Components of FPGA Embedded Systems</vt:lpstr>
      <vt:lpstr>Heterogeneous Embedded System</vt:lpstr>
      <vt:lpstr>Development Process</vt:lpstr>
      <vt:lpstr>Development Process</vt:lpstr>
      <vt:lpstr>Unit V -  Case Studies: Automotive Driver Assistance</vt:lpstr>
      <vt:lpstr>Automotive Driver Assistance</vt:lpstr>
      <vt:lpstr>Automotive Driver Assistance</vt:lpstr>
      <vt:lpstr>Level of Driving Automation</vt:lpstr>
      <vt:lpstr>How does ADAS work</vt:lpstr>
      <vt:lpstr>Technical requirements - ADAS evolution</vt:lpstr>
      <vt:lpstr>ADAS Applications</vt:lpstr>
      <vt:lpstr>Driver assistance technologies</vt:lpstr>
      <vt:lpstr>Driver assistance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SBSR</cp:lastModifiedBy>
  <cp:revision>447</cp:revision>
  <dcterms:created xsi:type="dcterms:W3CDTF">2022-03-08T07:07:04Z</dcterms:created>
  <dcterms:modified xsi:type="dcterms:W3CDTF">2022-05-05T08:34:24Z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