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82" r:id="rId5"/>
    <p:sldId id="285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222FB-02AB-45FC-93AD-363A6593BC96}" v="4" dt="2022-05-05T10:42:40.182"/>
    <p1510:client id="{B6F3E7D9-0F46-4D8D-85BD-533FB2231932}" v="2" dt="2022-05-05T10:19:15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esh Saddish" userId="S::106119018@nitt.edu::1d189e2f-9067-4a93-b5ca-d91bba457bb0" providerId="AD" clId="Web-{7A6222FB-02AB-45FC-93AD-363A6593BC96}"/>
    <pc:docChg chg="modSld">
      <pc:chgData name="Arunesh Saddish" userId="S::106119018@nitt.edu::1d189e2f-9067-4a93-b5ca-d91bba457bb0" providerId="AD" clId="Web-{7A6222FB-02AB-45FC-93AD-363A6593BC96}" dt="2022-05-05T10:42:39.900" v="2" actId="20577"/>
      <pc:docMkLst>
        <pc:docMk/>
      </pc:docMkLst>
      <pc:sldChg chg="modSp">
        <pc:chgData name="Arunesh Saddish" userId="S::106119018@nitt.edu::1d189e2f-9067-4a93-b5ca-d91bba457bb0" providerId="AD" clId="Web-{7A6222FB-02AB-45FC-93AD-363A6593BC96}" dt="2022-05-05T10:42:39.900" v="2" actId="20577"/>
        <pc:sldMkLst>
          <pc:docMk/>
          <pc:sldMk cId="1644539775" sldId="285"/>
        </pc:sldMkLst>
        <pc:spChg chg="mod">
          <ac:chgData name="Arunesh Saddish" userId="S::106119018@nitt.edu::1d189e2f-9067-4a93-b5ca-d91bba457bb0" providerId="AD" clId="Web-{7A6222FB-02AB-45FC-93AD-363A6593BC96}" dt="2022-05-05T10:42:39.900" v="2" actId="20577"/>
          <ac:spMkLst>
            <pc:docMk/>
            <pc:sldMk cId="1644539775" sldId="285"/>
            <ac:spMk id="3" creationId="{00000000-0000-0000-0000-000000000000}"/>
          </ac:spMkLst>
        </pc:spChg>
      </pc:sldChg>
    </pc:docChg>
  </pc:docChgLst>
  <pc:docChgLst>
    <pc:chgData name="Indraraj Joshi" userId="S::106119051@nitt.edu::08f70fa1-e452-4f89-8030-f3e423a08e5d" providerId="AD" clId="Web-{B6F3E7D9-0F46-4D8D-85BD-533FB2231932}"/>
    <pc:docChg chg="sldOrd">
      <pc:chgData name="Indraraj Joshi" userId="S::106119051@nitt.edu::08f70fa1-e452-4f89-8030-f3e423a08e5d" providerId="AD" clId="Web-{B6F3E7D9-0F46-4D8D-85BD-533FB2231932}" dt="2022-05-05T10:19:15.659" v="1"/>
      <pc:docMkLst>
        <pc:docMk/>
      </pc:docMkLst>
      <pc:sldChg chg="ord">
        <pc:chgData name="Indraraj Joshi" userId="S::106119051@nitt.edu::08f70fa1-e452-4f89-8030-f3e423a08e5d" providerId="AD" clId="Web-{B6F3E7D9-0F46-4D8D-85BD-533FB2231932}" dt="2022-05-05T10:19:15.659" v="1"/>
        <pc:sldMkLst>
          <pc:docMk/>
          <pc:sldMk cId="1481849100" sldId="323"/>
        </pc:sldMkLst>
      </pc:sldChg>
      <pc:sldChg chg="ord">
        <pc:chgData name="Indraraj Joshi" userId="S::106119051@nitt.edu::08f70fa1-e452-4f89-8030-f3e423a08e5d" providerId="AD" clId="Web-{B6F3E7D9-0F46-4D8D-85BD-533FB2231932}" dt="2022-05-05T10:19:14.222" v="0"/>
        <pc:sldMkLst>
          <pc:docMk/>
          <pc:sldMk cId="3876014160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37" y="2346036"/>
            <a:ext cx="11699629" cy="157018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Middleware and Application Software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608944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8.04.2022</a:t>
            </a: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File Transfer Protocol Client Application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293922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FTP client needs to provide mechanisms that support the user to transmit the different types of commands as well as process any response codes received.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FTP Server initiates the data connection and any transfers according to the commands specified by the FTP client.</a:t>
            </a:r>
            <a:endParaRPr lang="en-US" sz="2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 Simple Mail Transfer Protocol &amp; E-Mail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5"/>
            <a:ext cx="11734800" cy="419267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SMTP is a simple application-layer protocol that is implemented within an e-mail application for sending mail messages between devices.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E-mail can be transmitted - destination directly, or via gateways and/or relay devices.</a:t>
            </a:r>
            <a:r>
              <a:rPr lang="en-US" sz="2400"/>
              <a:t>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sender of an e-mail – SMTP Client, recipient of an e-mail - SMTP server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RFC 2821, e-mail applications are typically made up of two major components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Mail User Agent (MUA) is the interface to the user that generates the e-mail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Mail Transfer Agent (MTA) handles the underlying SMTP exchange of e-mails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endParaRPr lang="en-US" sz="27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8" y="4407614"/>
            <a:ext cx="7356624" cy="236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59" y="4012082"/>
            <a:ext cx="4283465" cy="277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278" y="4409937"/>
            <a:ext cx="242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SMTP network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8551" y="3978422"/>
            <a:ext cx="26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Components of Email app</a:t>
            </a:r>
          </a:p>
        </p:txBody>
      </p:sp>
    </p:spTree>
    <p:extLst>
      <p:ext uri="{BB962C8B-B14F-4D97-AF65-F5344CB8AC3E}">
        <p14:creationId xmlns:p14="http://schemas.microsoft.com/office/powerpoint/2010/main" val="2534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 Simple Mail Transfer Protocol &amp; E-Mail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61755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The SMTP protocol specifically defines </a:t>
            </a:r>
            <a:r>
              <a:rPr lang="en-US" sz="2500">
                <a:solidFill>
                  <a:srgbClr val="C00000"/>
                </a:solidFill>
              </a:rPr>
              <a:t>two main mechanisms </a:t>
            </a:r>
            <a:r>
              <a:rPr lang="en-US" sz="2500"/>
              <a:t>relative to send e-mails.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e-mail message format </a:t>
            </a:r>
            <a:r>
              <a:rPr lang="en-US"/>
              <a:t>and The </a:t>
            </a:r>
            <a:r>
              <a:rPr lang="en-US">
                <a:solidFill>
                  <a:srgbClr val="C00000"/>
                </a:solidFill>
              </a:rPr>
              <a:t>transmission protocol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According to SMTP protocol, an e-mail is made up of three parts: the header, the body, and the envelope.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According to RFC2821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/>
              <a:t>An </a:t>
            </a:r>
            <a:r>
              <a:rPr lang="en-US">
                <a:solidFill>
                  <a:srgbClr val="C00000"/>
                </a:solidFill>
              </a:rPr>
              <a:t>e-mail’s header </a:t>
            </a:r>
            <a:r>
              <a:rPr lang="en-US"/>
              <a:t>- </a:t>
            </a:r>
            <a:r>
              <a:rPr lang="en-US">
                <a:solidFill>
                  <a:srgbClr val="000099"/>
                </a:solidFill>
              </a:rPr>
              <a:t>Reply-To, Date, and From</a:t>
            </a:r>
            <a:r>
              <a:rPr lang="en-US"/>
              <a:t>.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body</a:t>
            </a:r>
            <a:r>
              <a:rPr lang="en-US"/>
              <a:t> is the actual </a:t>
            </a:r>
            <a:r>
              <a:rPr lang="en-US">
                <a:solidFill>
                  <a:srgbClr val="000099"/>
                </a:solidFill>
              </a:rPr>
              <a:t>content of the message </a:t>
            </a:r>
            <a:r>
              <a:rPr lang="en-US"/>
              <a:t>being sent, is made up of NVT ASCII characters and is based upon RFC2045 MIME specification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>
                <a:solidFill>
                  <a:srgbClr val="C00000"/>
                </a:solidFill>
              </a:rPr>
              <a:t>Contents of the envelope </a:t>
            </a:r>
            <a:r>
              <a:rPr lang="en-US"/>
              <a:t>includes the </a:t>
            </a:r>
            <a:r>
              <a:rPr lang="en-US">
                <a:solidFill>
                  <a:srgbClr val="000099"/>
                </a:solidFill>
              </a:rPr>
              <a:t>addresses of the sender and recipients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After an e-mail is written and the “send” button is hit, the MUA adds a few additional headers, and then passes the content to the MTA.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MTA also adds headers of its own, incorporates the envelope, and then begins the procedure of transmitting the e-mail to the MTA on another device.</a:t>
            </a:r>
            <a:endParaRPr lang="en-US" sz="2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 Simple Mail Transfer Protocol &amp; E-Mail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3247535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SMTP protocol requires its underlying transport protocol to be a reliable, ordered data stream channel, such as TCP.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SMTP on the client device starts the transmission mechanism by establishing a TCP connection to port 25 of the destination device.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device transmitting the e-mail (the client) then waits for the receiver (the server) to respond with reply code 220.</a:t>
            </a:r>
            <a:endParaRPr lang="en-US" sz="2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2" y="3863083"/>
            <a:ext cx="6407368" cy="2907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47" y="3841818"/>
            <a:ext cx="5332287" cy="293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69665" y="3463015"/>
            <a:ext cx="210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 Codes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8606" y="34424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and TCP</a:t>
            </a:r>
          </a:p>
        </p:txBody>
      </p:sp>
    </p:spTree>
    <p:extLst>
      <p:ext uri="{BB962C8B-B14F-4D97-AF65-F5344CB8AC3E}">
        <p14:creationId xmlns:p14="http://schemas.microsoft.com/office/powerpoint/2010/main" val="61948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 Simple Mail Transfer Protocol &amp; E-Mail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614476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RFC2821 actually defines a list of reply codes that a server must use when responding to a client.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Upon receiving the e-mail, the server starts by sending its identity, a fully qualified domain name of the server’s host, and reply code to the client.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If the reply code indicates the server won’t accept the message, the client releases the connection.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An error report is sent back to the client along with the undeliverable message.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If the server responds - a reply code of 220 - the server is willing to accept the e-mail.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In this case, the client then informs the server who the sender and recipients are.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SMTP transmission protocol is based upon commands with arguments, referred to as mail objects that represent the data being transmitted - envelope and content.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There are specific commands to transmit specific types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 Simple Mail Transfer Protocol &amp; E-Mail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614476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MAIL command whose data object is the address of the sender, RCPT command whose mail object is the forward-path, DATA command whose mail object is the e-mail content.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SMTP server responds to each command with a reply code.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SMTP defines different buffers that can be implemented on a server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/>
              <a:t>“mail-data” buffer to hold the body of an e-mail, a “forward-path” buffer to hold the addresses of recipients, “reverse-path buffer” to hold addresses of senders.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/>
              <a:t>This is because data objects that are transmitted can be held pending a confirmation by the sender that the “end of mail data” has been transmitted by the client device.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/>
              <a:t>checksums are usually not needed in a SMTP algorithm to verify the integrity of the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53" y="4582273"/>
            <a:ext cx="6923529" cy="218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54137" y="5607397"/>
            <a:ext cx="201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SMTP Command</a:t>
            </a:r>
          </a:p>
        </p:txBody>
      </p:sp>
    </p:spTree>
    <p:extLst>
      <p:ext uri="{BB962C8B-B14F-4D97-AF65-F5344CB8AC3E}">
        <p14:creationId xmlns:p14="http://schemas.microsoft.com/office/powerpoint/2010/main" val="24565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Hypertext Transfer Protocol Client and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614476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HTTP is the most widely implemented application layer protocol, used to transmit all types of data over the Internet.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Under the HTTP protocol, this data (referred to as a resource) is identifiable by its URL (Uniform Resource Locator).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HTTP is a based upon the client-server model that requires its underlying transport protocol to be a reliable, ordered data stream channel – TCP.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HTTP transaction starts with the HTTP client opening a connection to an HTTP server by establishing a TCP connection to default port 80 of the server.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HTTP client sends a request message for a particular resource to the HTTP Server.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HTTP Server responds by sending a response message to the HTTP client with its requested resource.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After the response message is sent, the server closes the connection.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Hypertext Transfer Protocol Client and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614476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syntax of request and response messages - have headers - contain message attribute information that varies according to the message owner, and a body that contains optional data, where the header and body are separated by an empty line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various methods and reply codes that can be implemented in an HTTP Server.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000"/>
              <a:t>Delete, get, post, head, put, trace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" y="4253501"/>
            <a:ext cx="8107999" cy="260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53587" y="3851113"/>
            <a:ext cx="2347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HTTP reply codes</a:t>
            </a:r>
          </a:p>
        </p:txBody>
      </p:sp>
    </p:spTree>
    <p:extLst>
      <p:ext uri="{BB962C8B-B14F-4D97-AF65-F5344CB8AC3E}">
        <p14:creationId xmlns:p14="http://schemas.microsoft.com/office/powerpoint/2010/main" val="38760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39524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 b="1">
                <a:latin typeface="Times New Roman"/>
                <a:cs typeface="Times New Roman"/>
              </a:rPr>
              <a:t>Middleware</a:t>
            </a:r>
            <a:r>
              <a:rPr lang="en-US" sz="2500">
                <a:latin typeface="Times New Roman"/>
                <a:cs typeface="Times New Roman"/>
              </a:rPr>
              <a:t> is </a:t>
            </a:r>
            <a:r>
              <a:rPr lang="en-US" sz="2500" b="1">
                <a:solidFill>
                  <a:srgbClr val="000099"/>
                </a:solidFill>
                <a:latin typeface="Times New Roman"/>
                <a:cs typeface="Times New Roman"/>
              </a:rPr>
              <a:t>software</a:t>
            </a:r>
            <a:r>
              <a:rPr lang="en-US" sz="2500">
                <a:latin typeface="Times New Roman"/>
                <a:cs typeface="Times New Roman"/>
              </a:rPr>
              <a:t> that bridges gaps between other applications, tools, and databases in order </a:t>
            </a:r>
            <a:r>
              <a:rPr lang="en-US" sz="2500" b="1">
                <a:solidFill>
                  <a:srgbClr val="000099"/>
                </a:solidFill>
                <a:latin typeface="Times New Roman"/>
                <a:cs typeface="Times New Roman"/>
              </a:rPr>
              <a:t>to provide unified services to users.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>
                <a:latin typeface="Times New Roman"/>
                <a:cs typeface="Times New Roman"/>
              </a:rPr>
              <a:t>In an embedded system middleware is </a:t>
            </a:r>
            <a:r>
              <a:rPr lang="en-US" sz="2500" b="1">
                <a:solidFill>
                  <a:srgbClr val="C00000"/>
                </a:solidFill>
                <a:latin typeface="Times New Roman"/>
                <a:cs typeface="Times New Roman"/>
              </a:rPr>
              <a:t>system software.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500">
                <a:latin typeface="Times New Roman"/>
                <a:cs typeface="Times New Roman"/>
              </a:rPr>
              <a:t>It lies between – </a:t>
            </a:r>
            <a:r>
              <a:rPr lang="en-US" sz="2500" b="1">
                <a:solidFill>
                  <a:srgbClr val="000099"/>
                </a:solidFill>
                <a:latin typeface="Times New Roman"/>
                <a:cs typeface="Times New Roman"/>
              </a:rPr>
              <a:t>on d</a:t>
            </a:r>
            <a:r>
              <a:rPr lang="en-US" sz="2100" b="1">
                <a:solidFill>
                  <a:srgbClr val="000099"/>
                </a:solidFill>
                <a:latin typeface="Times New Roman"/>
                <a:cs typeface="Times New Roman"/>
              </a:rPr>
              <a:t>evice drivers or </a:t>
            </a:r>
            <a:r>
              <a:rPr lang="en-US" sz="2000" b="1">
                <a:solidFill>
                  <a:srgbClr val="000099"/>
                </a:solidFill>
                <a:latin typeface="Times New Roman"/>
                <a:cs typeface="Times New Roman"/>
              </a:rPr>
              <a:t>on top of the OS or incorporated within the OS itself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latin typeface="Times New Roman"/>
                <a:cs typeface="Times New Roman"/>
              </a:rPr>
              <a:t>Software that mediates between application software and the kernel or device driver software.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latin typeface="Times New Roman"/>
                <a:cs typeface="Times New Roman"/>
              </a:rPr>
              <a:t>It is </a:t>
            </a:r>
            <a:r>
              <a:rPr lang="en-US" sz="2400" b="1">
                <a:solidFill>
                  <a:srgbClr val="000099"/>
                </a:solidFill>
                <a:latin typeface="Times New Roman"/>
                <a:cs typeface="Times New Roman"/>
              </a:rPr>
              <a:t>an abstraction layer </a:t>
            </a:r>
            <a:r>
              <a:rPr lang="en-US" sz="2400">
                <a:latin typeface="Times New Roman"/>
                <a:cs typeface="Times New Roman"/>
              </a:rPr>
              <a:t>used on embedded devices with two or more applications in order to provide </a:t>
            </a:r>
            <a:r>
              <a:rPr lang="en-US" sz="2400" b="1">
                <a:solidFill>
                  <a:srgbClr val="C00000"/>
                </a:solidFill>
                <a:latin typeface="Times New Roman"/>
                <a:cs typeface="Times New Roman"/>
              </a:rPr>
              <a:t>flexibility, security, portability, connectivity, intercommunication, and/or interoperability mechanisms between applications</a:t>
            </a:r>
            <a:r>
              <a:rPr lang="en-US" sz="240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latin typeface="Times New Roman"/>
                <a:cs typeface="Times New Roman"/>
              </a:rPr>
              <a:t>Main strengths of using middleware - it allows for the reduction of the complexity of the applications by centralizing software infrastructure.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latin typeface="Times New Roman"/>
                <a:cs typeface="Times New Roman"/>
              </a:rPr>
              <a:t>Additional overhead – Scalability and performance. Embedded system – all layers</a:t>
            </a:r>
            <a:endParaRPr lang="en-US"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2" descr="EETimes - Guide to Embedded Systems Architecture - Part 1: Defining  middle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6" y="4272540"/>
            <a:ext cx="7077075" cy="2495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70948" y="5335649"/>
            <a:ext cx="508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 within the Embedded Systems Model</a:t>
            </a:r>
          </a:p>
        </p:txBody>
      </p:sp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627998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/>
              <a:t>There are many </a:t>
            </a:r>
            <a:r>
              <a:rPr lang="en-US" sz="2500" b="1">
                <a:solidFill>
                  <a:srgbClr val="C00000"/>
                </a:solidFill>
              </a:rPr>
              <a:t>different types of middleware elements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/>
              <a:t>Message oriented middleware (MOM)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/>
              <a:t>Object request brokers (ORBs)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/>
              <a:t>Remote procedure calls (RPCs)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/>
              <a:t>Database/database access, and networking protocols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/>
              <a:t>Most types of middleware - two general categories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b="1">
                <a:solidFill>
                  <a:srgbClr val="000099"/>
                </a:solidFill>
              </a:rPr>
              <a:t>General-purpose</a:t>
            </a:r>
            <a:r>
              <a:rPr lang="en-US" sz="2300"/>
              <a:t> - They are implemented in a variety of devices, such as networking protocols of the OSI model, file systems, or some virtual machines such as the JVM.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b="1">
                <a:solidFill>
                  <a:srgbClr val="000099"/>
                </a:solidFill>
              </a:rPr>
              <a:t>Market-specific -</a:t>
            </a:r>
            <a:r>
              <a:rPr lang="en-US" sz="2300"/>
              <a:t> they are unique to a particular family of embedded systems - digital TV standard-based software that sits on an OS or JVM.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A middleware element can be further categorized as </a:t>
            </a:r>
            <a:r>
              <a:rPr lang="en-US" sz="2400" b="1">
                <a:solidFill>
                  <a:srgbClr val="C00000"/>
                </a:solidFill>
              </a:rPr>
              <a:t>proprietary or open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b="1">
                <a:solidFill>
                  <a:srgbClr val="000099"/>
                </a:solidFill>
              </a:rPr>
              <a:t>Proprietary -</a:t>
            </a:r>
            <a:r>
              <a:rPr lang="en-US" sz="2300"/>
              <a:t> it is closed software supported by a company that licenses it.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b="1">
                <a:solidFill>
                  <a:srgbClr val="000099"/>
                </a:solidFill>
              </a:rPr>
              <a:t>Open -</a:t>
            </a:r>
            <a:r>
              <a:rPr lang="en-US" sz="2300"/>
              <a:t> it is standardized by some industry committee and can be implemented and/or licensed by any interested party.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6279985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More </a:t>
            </a:r>
            <a:r>
              <a:rPr lang="en-US" sz="2500" b="1">
                <a:solidFill>
                  <a:srgbClr val="000099"/>
                </a:solidFill>
              </a:rPr>
              <a:t>complex embedded systems </a:t>
            </a:r>
            <a:r>
              <a:rPr lang="en-US" sz="2500"/>
              <a:t>have </a:t>
            </a:r>
            <a:r>
              <a:rPr lang="en-US" sz="2500" b="1">
                <a:solidFill>
                  <a:srgbClr val="000099"/>
                </a:solidFill>
              </a:rPr>
              <a:t>more than one middleware elements</a:t>
            </a:r>
            <a:r>
              <a:rPr lang="en-US" sz="250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Difficult - Find one technology that supports all specified application requirements.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For the use of embedded system - Integrated middleware packages are available commercially, off the-shelf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</a:rPr>
              <a:t>Sun embedded Java solutions, Microsoft’s .NET Compact Framework, and CORBA from the Object Management Group (OMG).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Many </a:t>
            </a:r>
            <a:r>
              <a:rPr lang="en-US" sz="2500" b="1">
                <a:solidFill>
                  <a:srgbClr val="000099"/>
                </a:solidFill>
              </a:rPr>
              <a:t>embedded OS vendors </a:t>
            </a:r>
            <a:r>
              <a:rPr lang="en-US" sz="2500"/>
              <a:t>also provide </a:t>
            </a:r>
            <a:r>
              <a:rPr lang="en-US" sz="2500" b="1">
                <a:solidFill>
                  <a:srgbClr val="000099"/>
                </a:solidFill>
              </a:rPr>
              <a:t>integrated middleware packages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run “out-of-the-box” with their </a:t>
            </a:r>
            <a:r>
              <a:rPr lang="en-US" sz="2300" b="1">
                <a:solidFill>
                  <a:srgbClr val="C00000"/>
                </a:solidFill>
              </a:rPr>
              <a:t>respective OS and hardware platforms</a:t>
            </a:r>
            <a:r>
              <a:rPr lang="en-US" sz="2300"/>
              <a:t>.</a:t>
            </a:r>
            <a:endParaRPr lang="en-US" sz="21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62799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In embedded system - </a:t>
            </a:r>
            <a:r>
              <a:rPr lang="en-US" sz="2500" b="1">
                <a:solidFill>
                  <a:srgbClr val="000099"/>
                </a:solidFill>
              </a:rPr>
              <a:t>application software sits on top of the system software layer, </a:t>
            </a:r>
            <a:r>
              <a:rPr lang="en-US" sz="2500"/>
              <a:t>and is dependent on, managed, and run by the system software.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Software within the application layer -  what type of embedded system device.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The </a:t>
            </a:r>
            <a:r>
              <a:rPr lang="en-US" sz="2500" b="1">
                <a:solidFill>
                  <a:srgbClr val="000099"/>
                </a:solidFill>
              </a:rPr>
              <a:t>functionality of an application </a:t>
            </a:r>
            <a:r>
              <a:rPr lang="en-US" sz="2500"/>
              <a:t>represents at the highest level the </a:t>
            </a:r>
            <a:r>
              <a:rPr lang="en-US" sz="2500" b="1">
                <a:solidFill>
                  <a:srgbClr val="000099"/>
                </a:solidFill>
              </a:rPr>
              <a:t>purpose</a:t>
            </a:r>
            <a:r>
              <a:rPr lang="en-US" sz="2500"/>
              <a:t> of that </a:t>
            </a:r>
            <a:r>
              <a:rPr lang="en-US" sz="2500" b="1">
                <a:solidFill>
                  <a:srgbClr val="000099"/>
                </a:solidFill>
              </a:rPr>
              <a:t>embedded system</a:t>
            </a:r>
            <a:r>
              <a:rPr lang="en-US" sz="250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/>
              <a:t>It does most of the interaction with users or administrator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Embedded applications </a:t>
            </a:r>
            <a:r>
              <a:rPr lang="en-US" sz="2500"/>
              <a:t>– categorized - </a:t>
            </a:r>
            <a:r>
              <a:rPr lang="en-US" sz="2500" b="1">
                <a:solidFill>
                  <a:srgbClr val="000099"/>
                </a:solidFill>
              </a:rPr>
              <a:t>market specific </a:t>
            </a:r>
            <a:r>
              <a:rPr lang="en-US" sz="2500"/>
              <a:t>(video-on-demand applications in a interactive digital TV) or </a:t>
            </a:r>
            <a:r>
              <a:rPr lang="en-US" sz="2500" b="1">
                <a:solidFill>
                  <a:srgbClr val="000099"/>
                </a:solidFill>
              </a:rPr>
              <a:t>general-purpose</a:t>
            </a:r>
            <a:r>
              <a:rPr lang="en-US" sz="2500"/>
              <a:t> (Browser)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Application Layer Software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7"/>
            <a:ext cx="11734800" cy="6279985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Consider we need a devices that need to be able to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connect to other devices to transfer data or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have the remote device perform functions on command,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An application networking protocol must be implemented in some form in the application layer.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Networking protocols at the application level are independent of the software that they are implemented in.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Application-specific protocol can be implemented 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within a stand-alone application whose sole function is the implementation of that protocol.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300"/>
              <a:t>as a sub-unit of a larger application that provides many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Application Layer Software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2" descr="EETimes - Guide to Embedded Systems Architecture - Part 1: Defining  middle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EETimes - Guide to Embedded Systems Architecture - Part 1: Defining  middle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EETimes - Guide to Embedded Systems Architecture - Part 1: Defining  middlewa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EETimes - Guide to Embedded Systems Architecture - Part 1: Defining  middlewar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45246"/>
            <a:ext cx="5845343" cy="2907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55915" y="3580443"/>
            <a:ext cx="4308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and networking protocols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4340"/>
            <a:ext cx="7030877" cy="2631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60" name="Picture 12" descr="EETimes - Guide to Embedded Systems Architecture - Part 1: Defining  middle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56" y="645245"/>
            <a:ext cx="4400550" cy="3429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695999" y="4312846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File Transfer Protocol (FTP) Client Application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71798"/>
            <a:ext cx="11734800" cy="46266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 b="1">
                <a:solidFill>
                  <a:srgbClr val="000099"/>
                </a:solidFill>
              </a:rPr>
              <a:t>FTP</a:t>
            </a:r>
            <a:r>
              <a:rPr lang="en-US" sz="2500"/>
              <a:t> is a </a:t>
            </a:r>
            <a:r>
              <a:rPr lang="en-US" sz="2400"/>
              <a:t>simplest protocols used to </a:t>
            </a:r>
            <a:r>
              <a:rPr lang="en-US" sz="2400" b="1">
                <a:solidFill>
                  <a:srgbClr val="000099"/>
                </a:solidFill>
              </a:rPr>
              <a:t>securely exchange files over a network.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It is based upon </a:t>
            </a:r>
            <a:r>
              <a:rPr lang="en-US" sz="2400" b="1">
                <a:solidFill>
                  <a:srgbClr val="000099"/>
                </a:solidFill>
              </a:rPr>
              <a:t>RFC959</a:t>
            </a:r>
            <a:r>
              <a:rPr lang="en-US" sz="240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It can be implemented as </a:t>
            </a:r>
            <a:r>
              <a:rPr lang="en-US" sz="2400" b="1">
                <a:solidFill>
                  <a:srgbClr val="000099"/>
                </a:solidFill>
              </a:rPr>
              <a:t>a standalone application</a:t>
            </a:r>
            <a:r>
              <a:rPr lang="en-US" sz="2400"/>
              <a:t>, to </a:t>
            </a:r>
            <a:r>
              <a:rPr lang="en-US" sz="2400" b="1">
                <a:solidFill>
                  <a:srgbClr val="000099"/>
                </a:solidFill>
              </a:rPr>
              <a:t>transfer files </a:t>
            </a:r>
            <a:r>
              <a:rPr lang="en-US" sz="2400"/>
              <a:t>between </a:t>
            </a:r>
            <a:r>
              <a:rPr lang="en-US" sz="2400" b="1">
                <a:solidFill>
                  <a:srgbClr val="000099"/>
                </a:solidFill>
              </a:rPr>
              <a:t>networked devices</a:t>
            </a:r>
            <a:r>
              <a:rPr lang="en-US" sz="2400"/>
              <a:t>, or within applications such as </a:t>
            </a:r>
            <a:r>
              <a:rPr lang="en-US" sz="2400" b="1">
                <a:solidFill>
                  <a:srgbClr val="000099"/>
                </a:solidFill>
              </a:rPr>
              <a:t>browsers and MP3 applications</a:t>
            </a:r>
            <a:r>
              <a:rPr lang="en-US" sz="240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</a:rPr>
              <a:t>FTP</a:t>
            </a:r>
            <a:r>
              <a:rPr lang="en-US" sz="2400"/>
              <a:t> protocol defines the </a:t>
            </a:r>
            <a:r>
              <a:rPr lang="en-US" sz="2400" b="1">
                <a:solidFill>
                  <a:srgbClr val="000099"/>
                </a:solidFill>
              </a:rPr>
              <a:t>communication mechanisms </a:t>
            </a:r>
            <a:r>
              <a:rPr lang="en-US" sz="2400"/>
              <a:t>between the device initiating the transfer</a:t>
            </a:r>
            <a:r>
              <a:rPr lang="en-US" sz="2400" b="1">
                <a:solidFill>
                  <a:srgbClr val="000099"/>
                </a:solidFill>
              </a:rPr>
              <a:t> </a:t>
            </a:r>
            <a:r>
              <a:rPr lang="en-US" sz="2400"/>
              <a:t>(</a:t>
            </a:r>
            <a:r>
              <a:rPr lang="en-US" sz="2400" b="1">
                <a:solidFill>
                  <a:srgbClr val="000099"/>
                </a:solidFill>
              </a:rPr>
              <a:t>FTP client </a:t>
            </a:r>
            <a:r>
              <a:rPr lang="en-US" sz="2400"/>
              <a:t>or user-protocol interpreter (user PI)), and the device receiving the FTP connection (</a:t>
            </a:r>
            <a:r>
              <a:rPr lang="en-US" sz="2400" b="1">
                <a:solidFill>
                  <a:srgbClr val="000099"/>
                </a:solidFill>
              </a:rPr>
              <a:t>FTP Server </a:t>
            </a:r>
            <a:r>
              <a:rPr lang="en-US" sz="2400"/>
              <a:t>or FTP Site).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</a:rPr>
              <a:t>Two type of connections </a:t>
            </a:r>
            <a:r>
              <a:rPr lang="en-US" sz="2400"/>
              <a:t>- FTP client and servers.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/>
              <a:t>Control connection - commands are transmitted between the devices.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200"/>
              <a:t>Data connection  - files are transmitted.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02" y="5098473"/>
            <a:ext cx="7906265" cy="1629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89927" y="5713094"/>
            <a:ext cx="1517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FTP network</a:t>
            </a:r>
          </a:p>
        </p:txBody>
      </p:sp>
    </p:spTree>
    <p:extLst>
      <p:ext uri="{BB962C8B-B14F-4D97-AF65-F5344CB8AC3E}">
        <p14:creationId xmlns:p14="http://schemas.microsoft.com/office/powerpoint/2010/main" val="158460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28375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6600"/>
                </a:solidFill>
              </a:rPr>
              <a:t>File Transfer Protocol Client Application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12894"/>
            <a:ext cx="11734800" cy="32885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/>
              <a:t>An FTP session starts - FTP client initiating a control connec</a:t>
            </a:r>
            <a:r>
              <a:rPr lang="en-US" sz="2400"/>
              <a:t>tion by establishing a TCP connection to port 21 of the destination device.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The FTP client, after transmitting its commands, waits for the FTP Server to respond with a reply code over the control connection. </a:t>
            </a:r>
            <a:r>
              <a:rPr lang="en-US" sz="2400" b="1">
                <a:solidFill>
                  <a:srgbClr val="000099"/>
                </a:solidFill>
              </a:rPr>
              <a:t>RFC 959 standard - FTP reply codes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/>
              <a:t>If the response from the FTP server is favorable, the FTP client then sends commands that specify parameters for access control</a:t>
            </a:r>
            <a:r>
              <a:rPr lang="en-US" sz="2000"/>
              <a:t>, </a:t>
            </a:r>
            <a:r>
              <a:rPr lang="en-US" sz="2400"/>
              <a:t>transfer criteria, transaction (store, retrieve, append, delete, </a:t>
            </a:r>
            <a:r>
              <a:rPr lang="en-US" sz="2400" err="1"/>
              <a:t>etc</a:t>
            </a:r>
            <a:r>
              <a:rPr lang="en-US" sz="240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3"/>
          <a:stretch/>
        </p:blipFill>
        <p:spPr bwMode="auto">
          <a:xfrm>
            <a:off x="90490" y="3610196"/>
            <a:ext cx="4327397" cy="3155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95" y="3638238"/>
            <a:ext cx="7017891" cy="3130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05028" y="3238564"/>
            <a:ext cx="173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4188" y="3206969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 Codes</a:t>
            </a:r>
          </a:p>
        </p:txBody>
      </p:sp>
    </p:spTree>
    <p:extLst>
      <p:ext uri="{BB962C8B-B14F-4D97-AF65-F5344CB8AC3E}">
        <p14:creationId xmlns:p14="http://schemas.microsoft.com/office/powerpoint/2010/main" val="424456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19058-4424-42C9-8904-72D901BC0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C4BD90-9840-43F4-851E-9E40986012D1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AD9CB7-41F8-4397-A5F2-42E4734354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Embedded Software: Middleware and Application Software</vt:lpstr>
      <vt:lpstr>Middleware </vt:lpstr>
      <vt:lpstr>Middleware </vt:lpstr>
      <vt:lpstr>Middleware </vt:lpstr>
      <vt:lpstr>Application Software</vt:lpstr>
      <vt:lpstr>Application Layer Software Examples</vt:lpstr>
      <vt:lpstr>Application Layer Software Examples</vt:lpstr>
      <vt:lpstr>File Transfer Protocol (FTP) Client Application Example</vt:lpstr>
      <vt:lpstr>File Transfer Protocol Client Application Example</vt:lpstr>
      <vt:lpstr>File Transfer Protocol Client Application Example</vt:lpstr>
      <vt:lpstr> Simple Mail Transfer Protocol &amp; E-Mail Example</vt:lpstr>
      <vt:lpstr> Simple Mail Transfer Protocol &amp; E-Mail Example</vt:lpstr>
      <vt:lpstr> Simple Mail Transfer Protocol &amp; E-Mail Example</vt:lpstr>
      <vt:lpstr> Simple Mail Transfer Protocol &amp; E-Mail Example</vt:lpstr>
      <vt:lpstr> Simple Mail Transfer Protocol &amp; E-Mail Example</vt:lpstr>
      <vt:lpstr>Hypertext Transfer Protocol Client and Server</vt:lpstr>
      <vt:lpstr>Hypertext Transfer Protocol Client and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revision>1</cp:revision>
  <dcterms:created xsi:type="dcterms:W3CDTF">2022-03-08T07:07:04Z</dcterms:created>
  <dcterms:modified xsi:type="dcterms:W3CDTF">2022-05-05T10:43:18Z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