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82" r:id="rId5"/>
    <p:sldId id="285" r:id="rId6"/>
    <p:sldId id="289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9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7B47A-F225-4DC8-AB68-1586B80AFF13}" v="1" dt="2022-04-05T17:34:55.212"/>
    <p1510:client id="{BA72609F-29DB-40AC-AAB1-21F1003F798C}" v="2" dt="2022-04-05T10:34:5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ham Sidarth" userId="S::106119069@nitt.edu::dd50aae5-6040-417a-993f-4c92e7fe0026" providerId="AD" clId="Web-{4FD7B47A-F225-4DC8-AB68-1586B80AFF13}"/>
    <pc:docChg chg="sldOrd">
      <pc:chgData name="Goutham Sidarth" userId="S::106119069@nitt.edu::dd50aae5-6040-417a-993f-4c92e7fe0026" providerId="AD" clId="Web-{4FD7B47A-F225-4DC8-AB68-1586B80AFF13}" dt="2022-04-05T17:34:55.212" v="0"/>
      <pc:docMkLst>
        <pc:docMk/>
      </pc:docMkLst>
      <pc:sldChg chg="ord">
        <pc:chgData name="Goutham Sidarth" userId="S::106119069@nitt.edu::dd50aae5-6040-417a-993f-4c92e7fe0026" providerId="AD" clId="Web-{4FD7B47A-F225-4DC8-AB68-1586B80AFF13}" dt="2022-04-05T17:34:55.212" v="0"/>
        <pc:sldMkLst>
          <pc:docMk/>
          <pc:sldMk cId="2882916349" sldId="298"/>
        </pc:sldMkLst>
      </pc:sldChg>
    </pc:docChg>
  </pc:docChgLst>
  <pc:docChgLst>
    <pc:chgData name="Dharunsri S" userId="S::106119028@nitt.edu::dda22735-c410-4322-8bc5-a9e5ef518cf4" providerId="AD" clId="Web-{BA72609F-29DB-40AC-AAB1-21F1003F798C}"/>
    <pc:docChg chg="addSld delSld">
      <pc:chgData name="Dharunsri S" userId="S::106119028@nitt.edu::dda22735-c410-4322-8bc5-a9e5ef518cf4" providerId="AD" clId="Web-{BA72609F-29DB-40AC-AAB1-21F1003F798C}" dt="2022-04-05T10:34:58.390" v="1"/>
      <pc:docMkLst>
        <pc:docMk/>
      </pc:docMkLst>
      <pc:sldChg chg="new del">
        <pc:chgData name="Dharunsri S" userId="S::106119028@nitt.edu::dda22735-c410-4322-8bc5-a9e5ef518cf4" providerId="AD" clId="Web-{BA72609F-29DB-40AC-AAB1-21F1003F798C}" dt="2022-04-05T10:34:58.390" v="1"/>
        <pc:sldMkLst>
          <pc:docMk/>
          <pc:sldMk cId="2836602676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37" y="2346036"/>
            <a:ext cx="11699629" cy="1080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Software: On-board Bus Device Drivers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 M. </a:t>
            </a:r>
            <a:r>
              <a:rPr kumimoji="0" lang="en-IN" sz="3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31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.03.2022</a:t>
            </a: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4806"/>
            <a:ext cx="11734800" cy="953302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000099"/>
                </a:solidFill>
              </a:rPr>
              <a:t>I</a:t>
            </a:r>
            <a:r>
              <a:rPr lang="en-US" sz="2500" b="1" baseline="30000">
                <a:solidFill>
                  <a:srgbClr val="000099"/>
                </a:solidFill>
              </a:rPr>
              <a:t>2</a:t>
            </a:r>
            <a:r>
              <a:rPr lang="en-US" sz="2500" b="1">
                <a:solidFill>
                  <a:srgbClr val="000099"/>
                </a:solidFill>
              </a:rPr>
              <a:t>C Bus Startup (Initialization)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</a:rPr>
              <a:t>Pseudocode </a:t>
            </a:r>
            <a:r>
              <a:rPr lang="en-US" sz="2500" b="1">
                <a:solidFill>
                  <a:srgbClr val="C00000"/>
                </a:solidFill>
                <a:hlinkClick r:id="rId2" action="ppaction://hlinksldjump"/>
              </a:rPr>
              <a:t>Initialization of some of the parameter RAM</a:t>
            </a:r>
            <a:endParaRPr lang="en-US" sz="2500" b="1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" y="1469204"/>
            <a:ext cx="11563031" cy="492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2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4806"/>
            <a:ext cx="11734800" cy="2545796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</a:rPr>
              <a:t>I</a:t>
            </a:r>
            <a:r>
              <a:rPr lang="en-US" sz="2500" b="1" baseline="30000">
                <a:solidFill>
                  <a:srgbClr val="C00000"/>
                </a:solidFill>
              </a:rPr>
              <a:t>2</a:t>
            </a:r>
            <a:r>
              <a:rPr lang="en-US" sz="2500" b="1">
                <a:solidFill>
                  <a:srgbClr val="C00000"/>
                </a:solidFill>
              </a:rPr>
              <a:t>C Bus Startup (Initialization)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  <a:hlinkClick r:id="rId2" action="ppaction://hlinksldjump"/>
              </a:rPr>
              <a:t>Initialization of I</a:t>
            </a:r>
            <a:r>
              <a:rPr lang="en-US" sz="2500" b="1" baseline="30000">
                <a:solidFill>
                  <a:srgbClr val="C00000"/>
                </a:solidFill>
                <a:hlinkClick r:id="rId2" action="ppaction://hlinksldjump"/>
              </a:rPr>
              <a:t>2</a:t>
            </a:r>
            <a:r>
              <a:rPr lang="en-US" sz="2500" b="1">
                <a:solidFill>
                  <a:srgbClr val="C00000"/>
                </a:solidFill>
                <a:hlinkClick r:id="rId2" action="ppaction://hlinksldjump"/>
              </a:rPr>
              <a:t>C buffer descriptor</a:t>
            </a:r>
            <a:r>
              <a:rPr lang="en-US" sz="2500" b="1">
                <a:solidFill>
                  <a:srgbClr val="C00000"/>
                </a:solidFill>
              </a:rPr>
              <a:t>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Data to be transmitted or received via the I</a:t>
            </a:r>
            <a:r>
              <a:rPr lang="en-US" sz="2400" baseline="30000"/>
              <a:t>2</a:t>
            </a:r>
            <a:r>
              <a:rPr lang="en-US" sz="2400"/>
              <a:t>C controller is input into buffers which the transmit and receive buffer descriptors refer to.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The first half word (16 bits) of the transmit and receive buffer contain status and control bits.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Next 16 bits contain the length of the buffer.</a:t>
            </a:r>
            <a:endParaRPr lang="en-US" sz="2500" b="1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6" y="3135491"/>
            <a:ext cx="5962381" cy="1846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42" y="4972694"/>
            <a:ext cx="5698417" cy="1757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19531" y="3871706"/>
            <a:ext cx="2954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Receive buffer descriptor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6512" y="5651535"/>
            <a:ext cx="3120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Transmit buffer descriptor</a:t>
            </a:r>
          </a:p>
        </p:txBody>
      </p:sp>
    </p:spTree>
    <p:extLst>
      <p:ext uri="{BB962C8B-B14F-4D97-AF65-F5344CB8AC3E}">
        <p14:creationId xmlns:p14="http://schemas.microsoft.com/office/powerpoint/2010/main" val="324214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474805"/>
            <a:ext cx="11756929" cy="622394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000099"/>
                </a:solidFill>
              </a:rPr>
              <a:t>I</a:t>
            </a:r>
            <a:r>
              <a:rPr lang="en-US" sz="2500" b="1" baseline="30000">
                <a:solidFill>
                  <a:srgbClr val="000099"/>
                </a:solidFill>
              </a:rPr>
              <a:t>2</a:t>
            </a:r>
            <a:r>
              <a:rPr lang="en-US" sz="2500" b="1">
                <a:solidFill>
                  <a:srgbClr val="000099"/>
                </a:solidFill>
              </a:rPr>
              <a:t>C Bus Startup (Initialization)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</a:rPr>
              <a:t>Initialization of I</a:t>
            </a:r>
            <a:r>
              <a:rPr lang="en-US" sz="2500" b="1" baseline="30000">
                <a:solidFill>
                  <a:srgbClr val="C00000"/>
                </a:solidFill>
              </a:rPr>
              <a:t>2</a:t>
            </a:r>
            <a:r>
              <a:rPr lang="en-US" sz="2500" b="1">
                <a:solidFill>
                  <a:srgbClr val="C00000"/>
                </a:solidFill>
              </a:rPr>
              <a:t>C buffer descriptor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Wrap (W) bit indicates whether this </a:t>
            </a:r>
            <a:r>
              <a:rPr lang="en-US" sz="2400">
                <a:solidFill>
                  <a:srgbClr val="C00000"/>
                </a:solidFill>
              </a:rPr>
              <a:t>buffer descriptor is the final descriptor </a:t>
            </a:r>
            <a:r>
              <a:rPr lang="en-US" sz="2400"/>
              <a:t>in the buffer descriptor table.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The Interrupt (I) bit indicates whether the I</a:t>
            </a:r>
            <a:r>
              <a:rPr lang="en-US" sz="2400" baseline="30000"/>
              <a:t>2</a:t>
            </a:r>
            <a:r>
              <a:rPr lang="en-US" sz="2400"/>
              <a:t>C controller issues an interrupt when this buffer is closed.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The Last bit (L) indicates whether this buffer contains the last character of the message.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The Continuous Mode (CM) bit refers to continuous mode in which, if a single buffer descriptor is used, continuous reception from a slave I</a:t>
            </a:r>
            <a:r>
              <a:rPr lang="en-US" sz="2400" baseline="30000"/>
              <a:t>2</a:t>
            </a:r>
            <a:r>
              <a:rPr lang="en-US" sz="2400"/>
              <a:t>C device is allowed.</a:t>
            </a:r>
            <a:endParaRPr lang="en-US" sz="2500" b="1">
              <a:solidFill>
                <a:srgbClr val="000099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The CM bit indicates whether the I</a:t>
            </a:r>
            <a:r>
              <a:rPr lang="en-US" sz="2400" baseline="30000"/>
              <a:t>2</a:t>
            </a:r>
            <a:r>
              <a:rPr lang="en-US" sz="2400"/>
              <a:t>C controller clears the Empty (E) bit of the reception buffer or Ready (R) bit of the transmission buffer when it is finished with this buffer.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Transmission buffer, the Ready (R) bit indicates whether the buffer associated with this descriptor is ready for transmission.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Transmit Start Condition (S) bit indicates whether a start condition is transmitted before transmitting the first byte of this buffer.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474805"/>
            <a:ext cx="11756929" cy="622394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000099"/>
                </a:solidFill>
              </a:rPr>
              <a:t>I</a:t>
            </a:r>
            <a:r>
              <a:rPr lang="en-US" sz="2500" b="1" baseline="30000">
                <a:solidFill>
                  <a:srgbClr val="000099"/>
                </a:solidFill>
              </a:rPr>
              <a:t>2</a:t>
            </a:r>
            <a:r>
              <a:rPr lang="en-US" sz="2500" b="1">
                <a:solidFill>
                  <a:srgbClr val="000099"/>
                </a:solidFill>
              </a:rPr>
              <a:t>C Bus Startup (Initialization)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</a:rPr>
              <a:t>Initialization of I</a:t>
            </a:r>
            <a:r>
              <a:rPr lang="en-US" sz="2500" b="1" baseline="30000">
                <a:solidFill>
                  <a:srgbClr val="C00000"/>
                </a:solidFill>
              </a:rPr>
              <a:t>2</a:t>
            </a:r>
            <a:r>
              <a:rPr lang="en-US" sz="2500" b="1">
                <a:solidFill>
                  <a:srgbClr val="C00000"/>
                </a:solidFill>
              </a:rPr>
              <a:t>C buffer descriptor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The NAK bit indicates that the I2 C aborted the transmission because the last transmitted byte did not receive an acknowledgement.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The Underrun Condition (UN) bit - the controller encountered an underrun condition while transmitting data to the associated buffer.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The Collision (CL) bit indicates that the I</a:t>
            </a:r>
            <a:r>
              <a:rPr lang="en-US" sz="2400" baseline="30000"/>
              <a:t>2</a:t>
            </a:r>
            <a:r>
              <a:rPr lang="en-US" sz="2400"/>
              <a:t>C controller aborted transmission because the transmitter lost while arbitrating for the bus.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In the case of the reception buffer, the Empty (E) bit indicates if the data buffer associated with this buffer descriptor is empty.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Overrun (OV) bit indicates whether an overrun occurred during data reception.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/>
              <a:t>Topics Covered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13" y="841249"/>
            <a:ext cx="10693843" cy="5476424"/>
          </a:xfrm>
        </p:spPr>
        <p:txBody>
          <a:bodyPr>
            <a:normAutofit/>
          </a:bodyPr>
          <a:lstStyle/>
          <a:p>
            <a:r>
              <a:rPr lang="en-US" sz="2600">
                <a:solidFill>
                  <a:srgbClr val="006600"/>
                </a:solidFill>
              </a:rPr>
              <a:t>Introduction to On-board Bus Device Drivers</a:t>
            </a:r>
          </a:p>
          <a:p>
            <a:r>
              <a:rPr lang="en-US" sz="2600">
                <a:solidFill>
                  <a:srgbClr val="006600"/>
                </a:solidFill>
              </a:rPr>
              <a:t>On-board Bus Device Drivers’ Functions</a:t>
            </a:r>
          </a:p>
          <a:p>
            <a:r>
              <a:rPr lang="en-US" sz="2600">
                <a:solidFill>
                  <a:srgbClr val="006600"/>
                </a:solidFill>
              </a:rPr>
              <a:t>I</a:t>
            </a:r>
            <a:r>
              <a:rPr lang="en-US" sz="2600" baseline="30000">
                <a:solidFill>
                  <a:srgbClr val="006600"/>
                </a:solidFill>
              </a:rPr>
              <a:t>2</a:t>
            </a:r>
            <a:r>
              <a:rPr lang="en-US" sz="2600">
                <a:solidFill>
                  <a:srgbClr val="006600"/>
                </a:solidFill>
              </a:rPr>
              <a:t>C Bus Startup (Initialization) on the MPC860 </a:t>
            </a:r>
            <a:r>
              <a:rPr lang="en-US" sz="2600">
                <a:solidFill>
                  <a:srgbClr val="000099"/>
                </a:solidFill>
              </a:rPr>
              <a:t>- </a:t>
            </a:r>
            <a:r>
              <a:rPr lang="en-US" sz="2400" b="1">
                <a:solidFill>
                  <a:srgbClr val="000099"/>
                </a:solidFill>
              </a:rPr>
              <a:t>Pseudocode Examples</a:t>
            </a:r>
            <a:endParaRPr lang="en-US" sz="2600">
              <a:solidFill>
                <a:srgbClr val="000099"/>
              </a:solidFill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sz="2600">
                <a:solidFill>
                  <a:srgbClr val="006600"/>
                </a:solidFill>
              </a:rPr>
              <a:t>Initializing the I2C bus on the MPC860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200" b="1">
                <a:solidFill>
                  <a:srgbClr val="C00000"/>
                </a:solidFill>
              </a:rPr>
              <a:t>Initializing the I</a:t>
            </a:r>
            <a:r>
              <a:rPr lang="en-US" sz="2200" b="1" baseline="30000">
                <a:solidFill>
                  <a:srgbClr val="C00000"/>
                </a:solidFill>
              </a:rPr>
              <a:t>2</a:t>
            </a:r>
            <a:r>
              <a:rPr lang="en-US" sz="2200" b="1">
                <a:solidFill>
                  <a:srgbClr val="C00000"/>
                </a:solidFill>
              </a:rPr>
              <a:t>C SDL and SCL pins. 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200" b="1">
                <a:solidFill>
                  <a:srgbClr val="C00000"/>
                </a:solidFill>
              </a:rPr>
              <a:t>Initializing the I</a:t>
            </a:r>
            <a:r>
              <a:rPr lang="en-US" sz="2200" b="1" baseline="30000">
                <a:solidFill>
                  <a:srgbClr val="C00000"/>
                </a:solidFill>
              </a:rPr>
              <a:t>2</a:t>
            </a:r>
            <a:r>
              <a:rPr lang="en-US" sz="2200" b="1">
                <a:solidFill>
                  <a:srgbClr val="C00000"/>
                </a:solidFill>
              </a:rPr>
              <a:t>C registers. 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200" b="1">
                <a:solidFill>
                  <a:srgbClr val="C00000"/>
                </a:solidFill>
              </a:rPr>
              <a:t>Initializing some of the parameter RAM. 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200" b="1">
                <a:solidFill>
                  <a:srgbClr val="C00000"/>
                </a:solidFill>
              </a:rPr>
              <a:t>Initializing the buffer descriptors</a:t>
            </a:r>
            <a:r>
              <a:rPr lang="en-US" sz="2200"/>
              <a:t>.</a:t>
            </a:r>
            <a:endParaRPr lang="en-US" sz="260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8894" y="603294"/>
            <a:ext cx="4719132" cy="1847153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</a:rPr>
              <a:t>I</a:t>
            </a:r>
            <a:r>
              <a:rPr lang="en-US" sz="2500" b="1" baseline="30000">
                <a:solidFill>
                  <a:srgbClr val="C00000"/>
                </a:solidFill>
              </a:rPr>
              <a:t>2</a:t>
            </a:r>
            <a:r>
              <a:rPr lang="en-US" sz="2500" b="1">
                <a:solidFill>
                  <a:srgbClr val="C00000"/>
                </a:solidFill>
              </a:rPr>
              <a:t>C Bus Startup (Initialization) 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500" b="1">
                <a:solidFill>
                  <a:srgbClr val="C00000"/>
                </a:solidFill>
              </a:rPr>
              <a:t>  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  <a:hlinkClick r:id="rId2" action="ppaction://hlinksldjump"/>
              </a:rPr>
              <a:t>Initialization of I</a:t>
            </a:r>
            <a:r>
              <a:rPr lang="en-US" sz="2500" b="1" baseline="30000">
                <a:solidFill>
                  <a:srgbClr val="C00000"/>
                </a:solidFill>
                <a:hlinkClick r:id="rId2" action="ppaction://hlinksldjump"/>
              </a:rPr>
              <a:t>2</a:t>
            </a:r>
            <a:r>
              <a:rPr lang="en-US" sz="2500" b="1">
                <a:solidFill>
                  <a:srgbClr val="C00000"/>
                </a:solidFill>
                <a:hlinkClick r:id="rId2" action="ppaction://hlinksldjump"/>
              </a:rPr>
              <a:t>C buffer descriptor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3" y="634114"/>
            <a:ext cx="6575460" cy="6039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7"/>
            <a:ext cx="11812244" cy="631693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/>
              <a:t> Each bus is associated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100"/>
              <a:t>Protocol is used to define h</a:t>
            </a:r>
            <a:r>
              <a:rPr lang="en-US"/>
              <a:t>ow devices gain access to the bus.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/>
              <a:t>The rules attached devices must follow to communicate over the bus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/>
              <a:t>The signals associated with the various bus lines.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/>
              <a:t>Bus protocol is supported by the bus device drivers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/>
              <a:t>Include all or some combination of all of the 10 functions</a:t>
            </a:r>
            <a:r>
              <a:rPr lang="en-US" sz="230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700"/>
              <a:t>10 functions are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Startup</a:t>
            </a:r>
            <a:r>
              <a:rPr lang="en-US"/>
              <a:t>, initialization of the bus upon power-on or reset</a:t>
            </a:r>
            <a:r>
              <a:rPr lang="en-US" sz="200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Shutdown</a:t>
            </a:r>
            <a:r>
              <a:rPr lang="en-US"/>
              <a:t>, configuring bus into its power-off state.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Disable</a:t>
            </a:r>
            <a:r>
              <a:rPr lang="en-US"/>
              <a:t>, allowing other software to disable bus on-the-fly.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Enable</a:t>
            </a:r>
            <a:r>
              <a:rPr lang="en-US"/>
              <a:t>, allowing other software to enable bus on-the-fly.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Acquire</a:t>
            </a:r>
            <a:r>
              <a:rPr lang="en-US"/>
              <a:t>, allowing other software to gain singular (locking) access to bus.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Release</a:t>
            </a:r>
            <a:r>
              <a:rPr lang="en-US"/>
              <a:t>, allowing other software to free (unlock) bus.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Read</a:t>
            </a:r>
            <a:r>
              <a:rPr lang="en-US"/>
              <a:t>, allowing other software to read data from bus.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Write</a:t>
            </a:r>
            <a:r>
              <a:rPr lang="en-US"/>
              <a:t>, allowing other software to write data to bus.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Install</a:t>
            </a:r>
            <a:r>
              <a:rPr lang="en-US"/>
              <a:t>, allowing other software to install new bus device on-the-fly for expandable buses.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0099"/>
                </a:solidFill>
              </a:rPr>
              <a:t>Bus Uninstall</a:t>
            </a:r>
            <a:r>
              <a:rPr lang="en-US"/>
              <a:t>, allowing other software to remove installed bus device on-the-fly for expandable buses.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/>
              <a:t>How bus management on MPC860 - Pseudocode gives an example of implementing a bus initialization </a:t>
            </a:r>
            <a:r>
              <a:rPr lang="en-US" sz="2400" b="1">
                <a:solidFill>
                  <a:srgbClr val="000099"/>
                </a:solidFill>
              </a:rPr>
              <a:t>(Bus Startup) </a:t>
            </a:r>
            <a:r>
              <a:rPr lang="en-US" sz="2400"/>
              <a:t>routine.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/>
              <a:t>I</a:t>
            </a:r>
            <a:r>
              <a:rPr lang="en-US" sz="2500" b="1" baseline="30000"/>
              <a:t>2</a:t>
            </a:r>
            <a:r>
              <a:rPr lang="en-US" sz="2500" b="1"/>
              <a:t>C Bus Startup (Initialization) on the MPC860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/>
              <a:t>The I</a:t>
            </a:r>
            <a:r>
              <a:rPr lang="en-US" sz="2400" baseline="30000"/>
              <a:t>2</a:t>
            </a:r>
            <a:r>
              <a:rPr lang="en-US" sz="2400"/>
              <a:t>C (inter-integrated circuit) protocol is a serial bus with one serial data line (SDL) and one serial clock line (SCL).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/>
              <a:t>With the I</a:t>
            </a:r>
            <a:r>
              <a:rPr lang="en-US" sz="2400" baseline="30000"/>
              <a:t>2</a:t>
            </a:r>
            <a:r>
              <a:rPr lang="en-US" sz="2400"/>
              <a:t>C protocol, all devices attached to the bus have a unique address (identifier), and this identifier is part of the data stream transmitted over the SDL line.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/>
              <a:t>The components on the master processor that support the I</a:t>
            </a:r>
            <a:r>
              <a:rPr lang="en-US" sz="2400" baseline="30000"/>
              <a:t>2</a:t>
            </a:r>
            <a:r>
              <a:rPr lang="en-US" sz="2400"/>
              <a:t>C protocol are needed to be initialized.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/>
              <a:t>Integrated I</a:t>
            </a:r>
            <a:r>
              <a:rPr lang="en-US" sz="2000" baseline="30000"/>
              <a:t>2</a:t>
            </a:r>
            <a:r>
              <a:rPr lang="en-US" sz="2000"/>
              <a:t>C controller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/>
              <a:t>The I</a:t>
            </a:r>
            <a:r>
              <a:rPr lang="en-US" sz="2400" baseline="30000"/>
              <a:t>2</a:t>
            </a:r>
            <a:r>
              <a:rPr lang="en-US" sz="2400"/>
              <a:t>C controller - transmitter registers, receiver registers, a baud rate generator, and a control unit.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/>
              <a:t>The baud rate generator generates the clock signals when the I</a:t>
            </a:r>
            <a:r>
              <a:rPr lang="en-US" sz="2400" baseline="30000"/>
              <a:t>2</a:t>
            </a:r>
            <a:r>
              <a:rPr lang="en-US" sz="2400"/>
              <a:t>C controller acts as the I</a:t>
            </a:r>
            <a:r>
              <a:rPr lang="en-US" sz="2400" baseline="30000"/>
              <a:t>2</a:t>
            </a:r>
            <a:r>
              <a:rPr lang="en-US" sz="2400"/>
              <a:t>C bus master.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85079"/>
            <a:ext cx="11734800" cy="3049231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/>
              <a:t>I</a:t>
            </a:r>
            <a:r>
              <a:rPr lang="en-US" sz="2500" b="1" baseline="30000"/>
              <a:t>2</a:t>
            </a:r>
            <a:r>
              <a:rPr lang="en-US" sz="2500" b="1"/>
              <a:t>C Bus Startup (Initialization) on the MPC860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/>
              <a:t>If I</a:t>
            </a:r>
            <a:r>
              <a:rPr lang="en-US" sz="2000" baseline="30000"/>
              <a:t>2</a:t>
            </a:r>
            <a:r>
              <a:rPr lang="en-US" sz="2000"/>
              <a:t>C controller is in slave mode, the controller uses the clock signal received from the master.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/>
              <a:t>In reception mode, data is transmitted from the SDL line into the control unit, through the shift register, which in turn transmits the data to the receive data register.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/>
              <a:t>The data that will be transmitted over the I</a:t>
            </a:r>
            <a:r>
              <a:rPr lang="en-US" sz="2400" baseline="30000"/>
              <a:t>2</a:t>
            </a:r>
            <a:r>
              <a:rPr lang="en-US" sz="2400"/>
              <a:t>C bus from the PPC is initially stored in the transmit data register and transferred out through the shift register to the control unit and over the SDA line.</a:t>
            </a:r>
            <a:endParaRPr lang="en-US" sz="25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96" y="3173323"/>
            <a:ext cx="5153462" cy="3630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14967" y="6404980"/>
            <a:ext cx="2773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 controller on MPC860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702" y="3409129"/>
            <a:ext cx="65244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I</a:t>
            </a:r>
            <a:r>
              <a:rPr lang="en-US" sz="240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bus on the MPC860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Initializing the I</a:t>
            </a:r>
            <a:r>
              <a:rPr lang="en-US" sz="2400" b="1" baseline="30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2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C SDL and SCL pins. </a:t>
            </a:r>
            <a:endParaRPr 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Initializing the I</a:t>
            </a:r>
            <a:r>
              <a:rPr lang="en-US" sz="2400" b="1" baseline="30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2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C registers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Initializing some of the parameter RAM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Initializing the buffer descriptors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60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85079"/>
            <a:ext cx="11734800" cy="4034267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000099"/>
                </a:solidFill>
              </a:rPr>
              <a:t>I</a:t>
            </a:r>
            <a:r>
              <a:rPr lang="en-US" sz="2500" b="1" baseline="30000">
                <a:solidFill>
                  <a:srgbClr val="000099"/>
                </a:solidFill>
              </a:rPr>
              <a:t>2</a:t>
            </a:r>
            <a:r>
              <a:rPr lang="en-US" sz="2500" b="1">
                <a:solidFill>
                  <a:srgbClr val="000099"/>
                </a:solidFill>
              </a:rPr>
              <a:t>C Bus Startup (Initialization)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</a:rPr>
              <a:t>Configuration of MPC860 I</a:t>
            </a:r>
            <a:r>
              <a:rPr lang="en-US" sz="2500" b="1" baseline="30000">
                <a:solidFill>
                  <a:srgbClr val="C00000"/>
                </a:solidFill>
              </a:rPr>
              <a:t>2</a:t>
            </a:r>
            <a:r>
              <a:rPr lang="en-US" sz="2500" b="1">
                <a:solidFill>
                  <a:srgbClr val="C00000"/>
                </a:solidFill>
              </a:rPr>
              <a:t>C SDA and SCL pins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/>
              <a:t>These pins are configured - the Port B general purpose I/O port.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/>
              <a:t>Port B has four read/write (16-bit) control registers: </a:t>
            </a:r>
          </a:p>
          <a:p>
            <a:pPr lvl="2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the Port B Data Register (PBDAT) - contains the data on the pin.</a:t>
            </a:r>
          </a:p>
          <a:p>
            <a:pPr lvl="2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the Port B Open Drain Register (PBODR) - configures the pin for active output.</a:t>
            </a:r>
          </a:p>
          <a:p>
            <a:pPr lvl="2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the Port B Direction Register (PBDIR) - configures the pin as either an input or output pin.</a:t>
            </a:r>
          </a:p>
          <a:p>
            <a:pPr lvl="2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the Port B Pin Assignment Register (PBPAR) - assigns the pin its function (I</a:t>
            </a:r>
            <a:r>
              <a:rPr lang="en-US" sz="2200" baseline="30000"/>
              <a:t>2</a:t>
            </a:r>
            <a:r>
              <a:rPr lang="en-US" sz="2200"/>
              <a:t>C, general purpose I/O, etc.)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  <a:hlinkClick r:id="rId2" action="ppaction://hlinksldjump"/>
              </a:rPr>
              <a:t>Initializing the SDA and SCL pins </a:t>
            </a:r>
            <a:r>
              <a:rPr lang="en-US" sz="2500" b="1">
                <a:solidFill>
                  <a:srgbClr val="C00000"/>
                </a:solidFill>
              </a:rPr>
              <a:t>- MPC860  - Pseudocode below.</a:t>
            </a:r>
            <a:endParaRPr lang="en-US"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https://www.embedded.com/wp-content/uploads/media-1180278-f8-30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872" y="562404"/>
            <a:ext cx="3190568" cy="974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mbedded.com/wp-content/uploads/media-1180279-f8-30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890" y="4014521"/>
            <a:ext cx="1485900" cy="100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43768" y="1604271"/>
            <a:ext cx="325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SDA and SCL pins on MPC860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27764" y="5138537"/>
            <a:ext cx="247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MPC860 Port B Pins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08" y="4638374"/>
            <a:ext cx="9430782" cy="1800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2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85079"/>
            <a:ext cx="11734800" cy="4034267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</a:rPr>
              <a:t>I</a:t>
            </a:r>
            <a:r>
              <a:rPr lang="en-US" sz="2500" b="1" baseline="30000">
                <a:solidFill>
                  <a:srgbClr val="C00000"/>
                </a:solidFill>
              </a:rPr>
              <a:t>2</a:t>
            </a:r>
            <a:r>
              <a:rPr lang="en-US" sz="2500" b="1">
                <a:solidFill>
                  <a:srgbClr val="C00000"/>
                </a:solidFill>
              </a:rPr>
              <a:t>C Bus Startup (Initialization)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  <a:hlinkClick r:id="rId2" action="ppaction://hlinksldjump"/>
              </a:rPr>
              <a:t>Initialization of I</a:t>
            </a:r>
            <a:r>
              <a:rPr lang="en-US" sz="2500" b="1" baseline="30000">
                <a:solidFill>
                  <a:srgbClr val="C00000"/>
                </a:solidFill>
                <a:hlinkClick r:id="rId2" action="ppaction://hlinksldjump"/>
              </a:rPr>
              <a:t>2</a:t>
            </a:r>
            <a:r>
              <a:rPr lang="en-US" sz="2500" b="1">
                <a:solidFill>
                  <a:srgbClr val="C00000"/>
                </a:solidFill>
                <a:hlinkClick r:id="rId2" action="ppaction://hlinksldjump"/>
              </a:rPr>
              <a:t>C registers</a:t>
            </a:r>
            <a:endParaRPr lang="en-US" sz="2500" b="1">
              <a:solidFill>
                <a:srgbClr val="C00000"/>
              </a:solidFill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/>
              <a:t>Need initialization include the 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/>
              <a:t>I</a:t>
            </a:r>
            <a:r>
              <a:rPr lang="en-US" baseline="30000"/>
              <a:t>2</a:t>
            </a:r>
            <a:r>
              <a:rPr lang="en-US"/>
              <a:t>C Mode Register (I</a:t>
            </a:r>
            <a:r>
              <a:rPr lang="en-US" baseline="30000"/>
              <a:t>2</a:t>
            </a:r>
            <a:r>
              <a:rPr lang="en-US"/>
              <a:t>MOD), 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/>
              <a:t>I</a:t>
            </a:r>
            <a:r>
              <a:rPr lang="en-US" baseline="30000"/>
              <a:t>2</a:t>
            </a:r>
            <a:r>
              <a:rPr lang="en-US"/>
              <a:t>C Address Register (I</a:t>
            </a:r>
            <a:r>
              <a:rPr lang="en-US" baseline="30000"/>
              <a:t>2</a:t>
            </a:r>
            <a:r>
              <a:rPr lang="en-US"/>
              <a:t>ADD), 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/>
              <a:t>the Baud Rate Generator Register (I</a:t>
            </a:r>
            <a:r>
              <a:rPr lang="en-US" baseline="30000"/>
              <a:t>2</a:t>
            </a:r>
            <a:r>
              <a:rPr lang="en-US"/>
              <a:t>BRG), 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/>
              <a:t>the I</a:t>
            </a:r>
            <a:r>
              <a:rPr lang="en-US" baseline="30000"/>
              <a:t>2</a:t>
            </a:r>
            <a:r>
              <a:rPr lang="en-US"/>
              <a:t>C Event Register (I</a:t>
            </a:r>
            <a:r>
              <a:rPr lang="en-US" baseline="30000"/>
              <a:t>2</a:t>
            </a:r>
            <a:r>
              <a:rPr lang="en-US"/>
              <a:t>CER), and 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/>
              <a:t>the I</a:t>
            </a:r>
            <a:r>
              <a:rPr lang="en-US" baseline="30000"/>
              <a:t>2</a:t>
            </a:r>
            <a:r>
              <a:rPr lang="en-US"/>
              <a:t>C Mask Register (I</a:t>
            </a:r>
            <a:r>
              <a:rPr lang="en-US" baseline="30000"/>
              <a:t>2</a:t>
            </a:r>
            <a:r>
              <a:rPr lang="en-US"/>
              <a:t>CMR)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69" y="1063323"/>
            <a:ext cx="6038850" cy="847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92679" y="1939519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74" y="2360131"/>
            <a:ext cx="4419600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57965" y="342639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06" y="3860409"/>
            <a:ext cx="5200650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592330" y="4641621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BRG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20" y="5085281"/>
            <a:ext cx="5715000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69337" y="5966987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CER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14" y="4323281"/>
            <a:ext cx="520065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466087" y="5211860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CMR</a:t>
            </a:r>
          </a:p>
        </p:txBody>
      </p:sp>
    </p:spTree>
    <p:extLst>
      <p:ext uri="{BB962C8B-B14F-4D97-AF65-F5344CB8AC3E}">
        <p14:creationId xmlns:p14="http://schemas.microsoft.com/office/powerpoint/2010/main" val="96330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85080"/>
            <a:ext cx="11734800" cy="994400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000099"/>
                </a:solidFill>
              </a:rPr>
              <a:t>I</a:t>
            </a:r>
            <a:r>
              <a:rPr lang="en-US" sz="2500" b="1" baseline="30000">
                <a:solidFill>
                  <a:srgbClr val="000099"/>
                </a:solidFill>
              </a:rPr>
              <a:t>2</a:t>
            </a:r>
            <a:r>
              <a:rPr lang="en-US" sz="2500" b="1">
                <a:solidFill>
                  <a:srgbClr val="000099"/>
                </a:solidFill>
              </a:rPr>
              <a:t>C Bus Startup (Initialization)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500" b="1">
                <a:solidFill>
                  <a:srgbClr val="C00000"/>
                </a:solidFill>
              </a:rPr>
              <a:t>Initialization of I</a:t>
            </a:r>
            <a:r>
              <a:rPr lang="en-US" sz="2500" b="1" baseline="30000">
                <a:solidFill>
                  <a:srgbClr val="C00000"/>
                </a:solidFill>
              </a:rPr>
              <a:t>2</a:t>
            </a:r>
            <a:r>
              <a:rPr lang="en-US" sz="2500" b="1">
                <a:solidFill>
                  <a:srgbClr val="C00000"/>
                </a:solidFill>
              </a:rPr>
              <a:t>C 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1" y="1444624"/>
            <a:ext cx="11089126" cy="4853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52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3983"/>
            <a:ext cx="11734800" cy="6162301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</a:rPr>
              <a:t>I</a:t>
            </a:r>
            <a:r>
              <a:rPr lang="en-US" sz="2300" b="1" baseline="30000">
                <a:solidFill>
                  <a:srgbClr val="000099"/>
                </a:solidFill>
              </a:rPr>
              <a:t>2</a:t>
            </a:r>
            <a:r>
              <a:rPr lang="en-US" sz="2300" b="1">
                <a:solidFill>
                  <a:srgbClr val="000099"/>
                </a:solidFill>
              </a:rPr>
              <a:t>C Bus Startup (Initialization)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b="1">
                <a:solidFill>
                  <a:srgbClr val="C00000"/>
                </a:solidFill>
              </a:rPr>
              <a:t>Initialization of some of the parameter RAM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/>
              <a:t>Five of the 15 field I</a:t>
            </a:r>
            <a:r>
              <a:rPr lang="en-US" sz="2300" baseline="30000"/>
              <a:t>2</a:t>
            </a:r>
            <a:r>
              <a:rPr lang="en-US" sz="2300"/>
              <a:t>C parameter RAM need to be configured in the initialization of I</a:t>
            </a:r>
            <a:r>
              <a:rPr lang="en-US" sz="2300" baseline="30000"/>
              <a:t>2</a:t>
            </a:r>
            <a:r>
              <a:rPr lang="en-US" sz="2300"/>
              <a:t>C bus on the MPC860.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Receive function code register (RFCR)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Transmit function code register (TFCR)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Maximum receive buffer length register (MRBLR)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Base value of the receive buffer descriptor array (</a:t>
            </a:r>
            <a:r>
              <a:rPr lang="en-US" sz="2200" err="1"/>
              <a:t>Rbase</a:t>
            </a:r>
            <a:r>
              <a:rPr lang="en-US" sz="220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Base value of the transmit buffer descriptor array (</a:t>
            </a:r>
            <a:r>
              <a:rPr lang="en-US" sz="2200" err="1"/>
              <a:t>Tbase</a:t>
            </a:r>
            <a:r>
              <a:rPr lang="en-US" sz="2200"/>
              <a:t>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/>
              <a:t>RFCR, TFCR - Rx/</a:t>
            </a:r>
            <a:r>
              <a:rPr lang="en-US" sz="2300" err="1"/>
              <a:t>Tx</a:t>
            </a:r>
            <a:r>
              <a:rPr lang="en-US" sz="2300"/>
              <a:t> function code. Contains the value to appear on AT when the associated SDMA channel accesses memory. Also controls the byte-ordering convention for transfers.</a:t>
            </a:r>
          </a:p>
          <a:p>
            <a:pPr marL="228600" lvl="1" algn="just">
              <a:lnSpc>
                <a:spcPct val="114000"/>
              </a:lnSpc>
              <a:spcBef>
                <a:spcPts val="0"/>
              </a:spcBef>
            </a:pPr>
            <a:r>
              <a:rPr lang="en-US" sz="2300"/>
              <a:t>MRBLR defines the max. no. of bytes the I</a:t>
            </a:r>
            <a:r>
              <a:rPr lang="en-US" sz="2300" baseline="30000"/>
              <a:t>2</a:t>
            </a:r>
            <a:r>
              <a:rPr lang="en-US" sz="2300"/>
              <a:t>C receiver writes to a receive buffer before moving to the next buffer. Receive buffers should not be smaller than MRBLR.</a:t>
            </a:r>
          </a:p>
          <a:p>
            <a:pPr marL="228600" lvl="1" algn="just">
              <a:lnSpc>
                <a:spcPct val="114000"/>
              </a:lnSpc>
              <a:spcBef>
                <a:spcPts val="0"/>
              </a:spcBef>
            </a:pPr>
            <a:r>
              <a:rPr lang="en-US" sz="2300"/>
              <a:t>The receiver writes fewer bytes to the buffer than the MRBLR value if an error or EOF occurs.</a:t>
            </a:r>
          </a:p>
          <a:p>
            <a:pPr marL="228600" lvl="1" algn="just">
              <a:lnSpc>
                <a:spcPct val="114000"/>
              </a:lnSpc>
              <a:spcBef>
                <a:spcPts val="0"/>
              </a:spcBef>
            </a:pPr>
            <a:r>
              <a:rPr lang="en-US" sz="2300"/>
              <a:t>Transmitter buffer - not be affected by MRBLR. Vary in size. </a:t>
            </a:r>
            <a:r>
              <a:rPr lang="en-US" sz="2000" err="1"/>
              <a:t>TxBD</a:t>
            </a:r>
            <a:r>
              <a:rPr lang="en-US" sz="2000"/>
              <a:t>[Data Length] - Number of  bytes to be sent.</a:t>
            </a:r>
            <a:endParaRPr lang="en-US" sz="2300"/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endParaRPr lang="en-US" sz="27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On-board Bus Device Drivers - Pseudocode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3983"/>
            <a:ext cx="11734800" cy="6162301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</a:rPr>
              <a:t>I</a:t>
            </a:r>
            <a:r>
              <a:rPr lang="en-US" sz="2300" b="1" baseline="30000">
                <a:solidFill>
                  <a:srgbClr val="000099"/>
                </a:solidFill>
              </a:rPr>
              <a:t>2</a:t>
            </a:r>
            <a:r>
              <a:rPr lang="en-US" sz="2300" b="1">
                <a:solidFill>
                  <a:srgbClr val="000099"/>
                </a:solidFill>
              </a:rPr>
              <a:t>C Bus Startup (Initialization) on the MPC860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 b="1">
                <a:solidFill>
                  <a:srgbClr val="C00000"/>
                </a:solidFill>
              </a:rPr>
              <a:t>Initialization of some of the parameter RAM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300"/>
              <a:t>Five of the 15 field I</a:t>
            </a:r>
            <a:r>
              <a:rPr lang="en-US" sz="2300" baseline="30000"/>
              <a:t>2</a:t>
            </a:r>
            <a:r>
              <a:rPr lang="en-US" sz="2300"/>
              <a:t>C parameter RAM need to be configured in the initialization of I</a:t>
            </a:r>
            <a:r>
              <a:rPr lang="en-US" sz="2300" baseline="30000"/>
              <a:t>2</a:t>
            </a:r>
            <a:r>
              <a:rPr lang="en-US" sz="2300"/>
              <a:t>C bus on the MPC860.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Receive function code register (RFCR)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Transmit function code register (TFCR)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Maximum receive buffer length register (MRBLR)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Base value of the receive buffer descriptor array (</a:t>
            </a:r>
            <a:r>
              <a:rPr lang="en-US" sz="2200" err="1"/>
              <a:t>Rbase</a:t>
            </a:r>
            <a:r>
              <a:rPr lang="en-US" sz="2200"/>
              <a:t>)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/>
              <a:t>Base value of the transmit buffer descriptor array (</a:t>
            </a:r>
            <a:r>
              <a:rPr lang="en-US" sz="2200" err="1"/>
              <a:t>Tbase</a:t>
            </a:r>
            <a:r>
              <a:rPr lang="en-US" sz="2200"/>
              <a:t>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 err="1"/>
              <a:t>Rbase</a:t>
            </a:r>
            <a:r>
              <a:rPr lang="en-US" sz="2400"/>
              <a:t> and </a:t>
            </a:r>
            <a:r>
              <a:rPr lang="en-US" sz="2400" err="1"/>
              <a:t>Tbase</a:t>
            </a:r>
            <a:r>
              <a:rPr lang="en-US" sz="2400"/>
              <a:t> - Rx/</a:t>
            </a:r>
            <a:r>
              <a:rPr lang="en-US" sz="2400" err="1"/>
              <a:t>TxBD</a:t>
            </a:r>
            <a:r>
              <a:rPr lang="en-US" sz="2400"/>
              <a:t> table base address. It should be divisible by eight.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Indicate where the BD tables begin in the dual port RAM.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Setting Rx/</a:t>
            </a:r>
            <a:r>
              <a:rPr lang="en-US" sz="2400" err="1"/>
              <a:t>TxBD</a:t>
            </a:r>
            <a:r>
              <a:rPr lang="en-US" sz="2400"/>
              <a:t>[W] in the last BD in each BD table determines how many BDs are allocated for the </a:t>
            </a:r>
            <a:r>
              <a:rPr lang="en-US" sz="2400" err="1"/>
              <a:t>Tx</a:t>
            </a:r>
            <a:r>
              <a:rPr lang="en-US" sz="2400"/>
              <a:t> and Rx sections of the I</a:t>
            </a:r>
            <a:r>
              <a:rPr lang="en-US" sz="2400" baseline="30000"/>
              <a:t>2</a:t>
            </a:r>
            <a:r>
              <a:rPr lang="en-US" sz="2400"/>
              <a:t>C.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400"/>
              <a:t>Initialize RBASE/TBASE before enabling the I</a:t>
            </a:r>
            <a:r>
              <a:rPr lang="en-US" sz="2400" baseline="30000"/>
              <a:t>2</a:t>
            </a:r>
            <a:r>
              <a:rPr lang="en-US" sz="2400"/>
              <a:t>C. Furthermore, do not configure BD tables of the I</a:t>
            </a:r>
            <a:r>
              <a:rPr lang="en-US" sz="2400" baseline="30000"/>
              <a:t>2</a:t>
            </a:r>
            <a:r>
              <a:rPr lang="en-US" sz="2400"/>
              <a:t>C to overlap any other active controller’s parameter RAM.</a:t>
            </a:r>
            <a:endParaRPr lang="en-US" sz="27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BCB61F-6956-4AC1-B0A9-5AE432369E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1666B2-86A9-4601-BD9E-EDAE272576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152FD1-BDCA-4162-BF2D-2E817EB6DBD9}">
  <ds:schemaRefs>
    <ds:schemaRef ds:uri="add3e47f-bfb5-4cb8-b87d-ab3e56d8d1f5"/>
    <ds:schemaRef ds:uri="d96718ce-f053-480c-a2d6-f69820a17a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Embedded Software: On-board Bus Device Drivers</vt:lpstr>
      <vt:lpstr>On-board Bus Device Drivers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On-board Bus Device Drivers - Pseudocode Examples</vt:lpstr>
      <vt:lpstr>Topics Covered</vt:lpstr>
      <vt:lpstr>On-board Bus Device Drivers - Pseudocode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revision>2</cp:revision>
  <dcterms:created xsi:type="dcterms:W3CDTF">2022-03-08T07:07:04Z</dcterms:created>
  <dcterms:modified xsi:type="dcterms:W3CDTF">2022-04-05T17:34:55Z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