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B0AFA-BA7C-412D-9FD8-888F2390FB3A}" v="1" dt="2022-03-24T07:16:20.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unsri S" userId="S::106119028@nitt.edu::dda22735-c410-4322-8bc5-a9e5ef518cf4" providerId="AD" clId="Web-{9E6B0AFA-BA7C-412D-9FD8-888F2390FB3A}"/>
    <pc:docChg chg="modSld">
      <pc:chgData name="Dharunsri S" userId="S::106119028@nitt.edu::dda22735-c410-4322-8bc5-a9e5ef518cf4" providerId="AD" clId="Web-{9E6B0AFA-BA7C-412D-9FD8-888F2390FB3A}" dt="2022-03-24T07:16:20.534" v="0" actId="1076"/>
      <pc:docMkLst>
        <pc:docMk/>
      </pc:docMkLst>
      <pc:sldChg chg="modSp">
        <pc:chgData name="Dharunsri S" userId="S::106119028@nitt.edu::dda22735-c410-4322-8bc5-a9e5ef518cf4" providerId="AD" clId="Web-{9E6B0AFA-BA7C-412D-9FD8-888F2390FB3A}" dt="2022-03-24T07:16:20.534" v="0" actId="1076"/>
        <pc:sldMkLst>
          <pc:docMk/>
          <pc:sldMk cId="0" sldId="266"/>
        </pc:sldMkLst>
        <pc:picChg chg="mod">
          <ac:chgData name="Dharunsri S" userId="S::106119028@nitt.edu::dda22735-c410-4322-8bc5-a9e5ef518cf4" providerId="AD" clId="Web-{9E6B0AFA-BA7C-412D-9FD8-888F2390FB3A}" dt="2022-03-24T07:16:20.534" v="0" actId="1076"/>
          <ac:picMkLst>
            <pc:docMk/>
            <pc:sldMk cId="0" sldId="266"/>
            <ac:picMk id="205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Differential Cryptanalysis -DES</a:t>
            </a:r>
            <a:endParaRPr lang="en-US" dirty="0"/>
          </a:p>
        </p:txBody>
      </p:sp>
      <p:sp>
        <p:nvSpPr>
          <p:cNvPr id="5" name="Content Placeholder 4"/>
          <p:cNvSpPr>
            <a:spLocks noGrp="1"/>
          </p:cNvSpPr>
          <p:nvPr>
            <p:ph idx="1"/>
          </p:nvPr>
        </p:nvSpPr>
        <p:spPr/>
        <p:txBody>
          <a:bodyPr/>
          <a:lstStyle/>
          <a:p>
            <a:pPr algn="just"/>
            <a:r>
              <a:rPr lang="en-US" dirty="0"/>
              <a:t>The intruder concentrates on </a:t>
            </a:r>
            <a:r>
              <a:rPr lang="en-US" dirty="0">
                <a:solidFill>
                  <a:srgbClr val="00CC00"/>
                </a:solidFill>
              </a:rPr>
              <a:t>chosen-plaintext attacks.</a:t>
            </a:r>
          </a:p>
          <a:p>
            <a:pPr algn="just"/>
            <a:r>
              <a:rPr lang="en-US" dirty="0"/>
              <a:t>The analysis uses the propagation of input differences through the cipher. </a:t>
            </a:r>
          </a:p>
          <a:p>
            <a:pPr algn="just"/>
            <a:r>
              <a:rPr lang="en-US" dirty="0"/>
              <a:t>The term ‘difference’ here refers to exclusive-OR of two different inputs(plain texts).</a:t>
            </a:r>
          </a:p>
          <a:p>
            <a:pPr algn="just"/>
            <a:r>
              <a:rPr lang="en-US" dirty="0"/>
              <a:t>Intruder analyzes how P ⊕ P’ is propagated through rounds.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5" name="Content Placeholder 4"/>
          <p:cNvSpPr>
            <a:spLocks noGrp="1"/>
          </p:cNvSpPr>
          <p:nvPr>
            <p:ph idx="1"/>
          </p:nvPr>
        </p:nvSpPr>
        <p:spPr/>
        <p:txBody>
          <a:bodyPr>
            <a:normAutofit fontScale="92500"/>
          </a:bodyPr>
          <a:lstStyle/>
          <a:p>
            <a:pPr algn="just"/>
            <a:r>
              <a:rPr lang="en-US" dirty="0"/>
              <a:t>In this Fig there are 3 mixers and only 2 swappers because the last round needs no swapper.</a:t>
            </a:r>
          </a:p>
          <a:p>
            <a:pPr algn="just"/>
            <a:r>
              <a:rPr lang="en-US" dirty="0"/>
              <a:t>The characteristics shown in the mixers of the 1</a:t>
            </a:r>
            <a:r>
              <a:rPr lang="en-US" baseline="30000" dirty="0"/>
              <a:t>st</a:t>
            </a:r>
            <a:r>
              <a:rPr lang="en-US" dirty="0"/>
              <a:t> and 3</a:t>
            </a:r>
            <a:r>
              <a:rPr lang="en-US" baseline="30000" dirty="0"/>
              <a:t>rd</a:t>
            </a:r>
            <a:r>
              <a:rPr lang="en-US" dirty="0"/>
              <a:t> rounds is same as of Fig 2.</a:t>
            </a:r>
          </a:p>
          <a:p>
            <a:pPr algn="just"/>
            <a:r>
              <a:rPr lang="en-US" dirty="0"/>
              <a:t>The characteristic of the mixer in 2</a:t>
            </a:r>
            <a:r>
              <a:rPr lang="en-US" baseline="30000" dirty="0"/>
              <a:t>nd</a:t>
            </a:r>
            <a:r>
              <a:rPr lang="en-US" dirty="0"/>
              <a:t> round is same as the one in Fig 1.</a:t>
            </a:r>
          </a:p>
          <a:p>
            <a:pPr algn="just"/>
            <a:r>
              <a:rPr lang="en-US" dirty="0"/>
              <a:t>In this particular case the input and output differences are the same(∆L</a:t>
            </a:r>
            <a:r>
              <a:rPr lang="en-US" baseline="-25000" dirty="0"/>
              <a:t>3</a:t>
            </a:r>
            <a:r>
              <a:rPr lang="en-US" dirty="0"/>
              <a:t>= ∆L</a:t>
            </a:r>
            <a:r>
              <a:rPr lang="en-US" baseline="-25000" dirty="0"/>
              <a:t>0</a:t>
            </a:r>
            <a:r>
              <a:rPr lang="en-US" dirty="0"/>
              <a:t> and ∆R</a:t>
            </a:r>
            <a:r>
              <a:rPr lang="en-US" baseline="-25000" dirty="0"/>
              <a:t>3</a:t>
            </a:r>
            <a:r>
              <a:rPr lang="en-US" dirty="0"/>
              <a:t>= ∆R</a:t>
            </a:r>
            <a:r>
              <a:rPr lang="en-US" baseline="-25000" dirty="0"/>
              <a:t>0</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6" name="TextBox 5"/>
          <p:cNvSpPr txBox="1"/>
          <p:nvPr/>
        </p:nvSpPr>
        <p:spPr>
          <a:xfrm>
            <a:off x="2847975" y="5835134"/>
            <a:ext cx="3276600" cy="369332"/>
          </a:xfrm>
          <a:prstGeom prst="rect">
            <a:avLst/>
          </a:prstGeom>
          <a:noFill/>
        </p:spPr>
        <p:txBody>
          <a:bodyPr wrap="square" rtlCol="0">
            <a:spAutoFit/>
          </a:bodyPr>
          <a:lstStyle/>
          <a:p>
            <a:pPr algn="ctr"/>
            <a:r>
              <a:rPr lang="en-US" dirty="0"/>
              <a:t>Fig 4</a:t>
            </a:r>
          </a:p>
        </p:txBody>
      </p:sp>
      <p:pic>
        <p:nvPicPr>
          <p:cNvPr id="2052" name="Picture 4"/>
          <p:cNvPicPr>
            <a:picLocks noGrp="1" noChangeAspect="1" noChangeArrowheads="1"/>
          </p:cNvPicPr>
          <p:nvPr>
            <p:ph idx="1"/>
          </p:nvPr>
        </p:nvPicPr>
        <p:blipFill>
          <a:blip r:embed="rId2" cstate="print"/>
          <a:srcRect/>
          <a:stretch>
            <a:fillRect/>
          </a:stretch>
        </p:blipFill>
        <p:spPr bwMode="auto">
          <a:xfrm>
            <a:off x="2847975" y="1690879"/>
            <a:ext cx="3448050" cy="4114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3" name="Content Placeholder 2"/>
          <p:cNvSpPr>
            <a:spLocks noGrp="1"/>
          </p:cNvSpPr>
          <p:nvPr>
            <p:ph idx="1"/>
          </p:nvPr>
        </p:nvSpPr>
        <p:spPr/>
        <p:txBody>
          <a:bodyPr>
            <a:normAutofit lnSpcReduction="10000"/>
          </a:bodyPr>
          <a:lstStyle/>
          <a:p>
            <a:r>
              <a:rPr lang="en-US" dirty="0">
                <a:solidFill>
                  <a:schemeClr val="tx2">
                    <a:lumMod val="60000"/>
                    <a:lumOff val="40000"/>
                  </a:schemeClr>
                </a:solidFill>
              </a:rPr>
              <a:t>Attack</a:t>
            </a:r>
          </a:p>
          <a:p>
            <a:pPr algn="just">
              <a:buNone/>
            </a:pPr>
            <a:r>
              <a:rPr lang="en-US" dirty="0"/>
              <a:t>	Assume that Eve uses the characteristic of Fig 4 to attack a 16- round DES. Eve somehow lures Alice to encrypt a lot of plaintexts in the form (x,0), in which the left half is x(different values) and right half is 0. Eve then keeps all cipher texts received from Alice in the form (0,x). </a:t>
            </a:r>
          </a:p>
          <a:p>
            <a:pPr algn="just">
              <a:buNone/>
            </a:pPr>
            <a:r>
              <a:rPr lang="en-US" dirty="0"/>
              <a:t>    Note: 0 means 00000000</a:t>
            </a:r>
            <a:r>
              <a:rPr lang="en-US" baseline="-25000" dirty="0"/>
              <a:t>16</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3" name="Content Placeholder 2"/>
          <p:cNvSpPr>
            <a:spLocks noGrp="1"/>
          </p:cNvSpPr>
          <p:nvPr>
            <p:ph idx="1"/>
          </p:nvPr>
        </p:nvSpPr>
        <p:spPr/>
        <p:txBody>
          <a:bodyPr>
            <a:normAutofit lnSpcReduction="10000"/>
          </a:bodyPr>
          <a:lstStyle/>
          <a:p>
            <a:r>
              <a:rPr lang="en-US" dirty="0">
                <a:solidFill>
                  <a:schemeClr val="tx2">
                    <a:lumMod val="60000"/>
                    <a:lumOff val="40000"/>
                  </a:schemeClr>
                </a:solidFill>
              </a:rPr>
              <a:t>Finding  the Cipher Key</a:t>
            </a:r>
          </a:p>
          <a:p>
            <a:pPr algn="just">
              <a:buNone/>
            </a:pPr>
            <a:r>
              <a:rPr lang="en-US" dirty="0"/>
              <a:t>	By finding the round keys from the bottom to the top(K</a:t>
            </a:r>
            <a:r>
              <a:rPr lang="en-US" baseline="-25000" dirty="0"/>
              <a:t>16</a:t>
            </a:r>
            <a:r>
              <a:rPr lang="en-US" dirty="0"/>
              <a:t> to K</a:t>
            </a:r>
            <a:r>
              <a:rPr lang="en-US" baseline="-25000" dirty="0"/>
              <a:t>1</a:t>
            </a:r>
            <a:r>
              <a:rPr lang="en-US" dirty="0"/>
              <a:t>)</a:t>
            </a:r>
          </a:p>
          <a:p>
            <a:pPr algn="just">
              <a:buNone/>
            </a:pPr>
            <a:r>
              <a:rPr lang="en-US" dirty="0"/>
              <a:t>	</a:t>
            </a:r>
            <a:r>
              <a:rPr lang="en-US" dirty="0">
                <a:solidFill>
                  <a:schemeClr val="tx2">
                    <a:lumMod val="60000"/>
                    <a:lumOff val="40000"/>
                  </a:schemeClr>
                </a:solidFill>
              </a:rPr>
              <a:t>Finding  the last Round key:</a:t>
            </a:r>
            <a:r>
              <a:rPr lang="en-US" dirty="0"/>
              <a:t> If the intruder has enough plaintext/</a:t>
            </a:r>
            <a:r>
              <a:rPr lang="en-US" dirty="0" err="1"/>
              <a:t>ciphertext</a:t>
            </a:r>
            <a:r>
              <a:rPr lang="en-US" dirty="0"/>
              <a:t> pairs she can use the relationship in the last round, 0=f(K</a:t>
            </a:r>
            <a:r>
              <a:rPr lang="en-US" baseline="-25000" dirty="0"/>
              <a:t>16</a:t>
            </a:r>
            <a:r>
              <a:rPr lang="en-US" dirty="0"/>
              <a:t> ,x) to find some of the bits in K</a:t>
            </a:r>
            <a:r>
              <a:rPr lang="en-US" baseline="-25000" dirty="0"/>
              <a:t>16</a:t>
            </a:r>
            <a:r>
              <a:rPr lang="en-US" dirty="0"/>
              <a:t> .This can be done by finding the most probable values that make this relation more likely.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3" name="Content Placeholder 2"/>
          <p:cNvSpPr>
            <a:spLocks noGrp="1"/>
          </p:cNvSpPr>
          <p:nvPr>
            <p:ph idx="1"/>
          </p:nvPr>
        </p:nvSpPr>
        <p:spPr/>
        <p:txBody>
          <a:bodyPr/>
          <a:lstStyle/>
          <a:p>
            <a:pPr>
              <a:buNone/>
            </a:pPr>
            <a:r>
              <a:rPr lang="en-US" dirty="0">
                <a:solidFill>
                  <a:schemeClr val="tx2">
                    <a:lumMod val="60000"/>
                    <a:lumOff val="40000"/>
                  </a:schemeClr>
                </a:solidFill>
              </a:rPr>
              <a:t>Finding  other round keys </a:t>
            </a:r>
          </a:p>
          <a:p>
            <a:pPr algn="just">
              <a:buNone/>
            </a:pPr>
            <a:r>
              <a:rPr lang="en-US" dirty="0"/>
              <a:t>    Can be found using other characteristics or brute-force attacks.</a:t>
            </a:r>
          </a:p>
          <a:p>
            <a:pPr algn="just"/>
            <a:r>
              <a:rPr lang="en-US" dirty="0">
                <a:solidFill>
                  <a:schemeClr val="tx2">
                    <a:lumMod val="60000"/>
                    <a:lumOff val="40000"/>
                  </a:schemeClr>
                </a:solidFill>
              </a:rPr>
              <a:t>Security</a:t>
            </a:r>
          </a:p>
          <a:p>
            <a:pPr algn="just">
              <a:buNone/>
            </a:pPr>
            <a:r>
              <a:rPr lang="en-US" dirty="0"/>
              <a:t>	2</a:t>
            </a:r>
            <a:r>
              <a:rPr lang="en-US" baseline="30000" dirty="0"/>
              <a:t>47</a:t>
            </a:r>
            <a:r>
              <a:rPr lang="en-US" dirty="0"/>
              <a:t> Chosen plaintext/</a:t>
            </a:r>
            <a:r>
              <a:rPr lang="en-US" dirty="0" err="1"/>
              <a:t>ciphertext</a:t>
            </a:r>
            <a:r>
              <a:rPr lang="en-US" dirty="0"/>
              <a:t> pairs are needed to attack a 16-round DES. Finding such a huge no. of pairs is difficult so DES is not vulnerable to this type of attack.</a:t>
            </a:r>
            <a:endParaRPr lang="en-US" baseline="30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p>
        </p:txBody>
      </p:sp>
      <p:sp>
        <p:nvSpPr>
          <p:cNvPr id="3" name="Content Placeholder 2"/>
          <p:cNvSpPr>
            <a:spLocks noGrp="1"/>
          </p:cNvSpPr>
          <p:nvPr>
            <p:ph idx="1"/>
          </p:nvPr>
        </p:nvSpPr>
        <p:spPr/>
        <p:txBody>
          <a:bodyPr/>
          <a:lstStyle/>
          <a:p>
            <a:r>
              <a:rPr lang="en-US" dirty="0"/>
              <a:t>It is a known-plaintext attack </a:t>
            </a:r>
          </a:p>
          <a:p>
            <a:pPr algn="just"/>
            <a:r>
              <a:rPr lang="en-US" dirty="0"/>
              <a:t>The analysis uses the propagation of  a particular  set of bits through the cipher.  </a:t>
            </a:r>
          </a:p>
          <a:p>
            <a:pPr algn="just"/>
            <a:r>
              <a:rPr lang="en-US" dirty="0">
                <a:solidFill>
                  <a:schemeClr val="tx2">
                    <a:lumMod val="60000"/>
                    <a:lumOff val="40000"/>
                  </a:schemeClr>
                </a:solidFill>
              </a:rPr>
              <a:t>Linearity Relations</a:t>
            </a:r>
          </a:p>
          <a:p>
            <a:pPr algn="just">
              <a:buNone/>
            </a:pPr>
            <a:r>
              <a:rPr lang="en-US" dirty="0"/>
              <a:t>	Linear Cryptanalysis is based on linearity relations. Two set of relations  particularly: linear profile and round characteristics.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p>
        </p:txBody>
      </p:sp>
      <p:pic>
        <p:nvPicPr>
          <p:cNvPr id="3075" name="Picture 3"/>
          <p:cNvPicPr>
            <a:picLocks noGrp="1" noChangeAspect="1" noChangeArrowheads="1"/>
          </p:cNvPicPr>
          <p:nvPr>
            <p:ph idx="1"/>
          </p:nvPr>
        </p:nvPicPr>
        <p:blipFill>
          <a:blip r:embed="rId2" cstate="print"/>
          <a:srcRect/>
          <a:stretch>
            <a:fillRect/>
          </a:stretch>
        </p:blipFill>
        <p:spPr bwMode="auto">
          <a:xfrm>
            <a:off x="1066800" y="2370930"/>
            <a:ext cx="7239000" cy="2505870"/>
          </a:xfrm>
          <a:prstGeom prst="rect">
            <a:avLst/>
          </a:prstGeom>
          <a:noFill/>
          <a:ln w="9525">
            <a:noFill/>
            <a:miter lim="800000"/>
            <a:headEnd/>
            <a:tailEnd/>
          </a:ln>
        </p:spPr>
      </p:pic>
      <p:sp>
        <p:nvSpPr>
          <p:cNvPr id="4" name="TextBox 3"/>
          <p:cNvSpPr txBox="1"/>
          <p:nvPr/>
        </p:nvSpPr>
        <p:spPr>
          <a:xfrm>
            <a:off x="2933700" y="5105400"/>
            <a:ext cx="3276600" cy="369332"/>
          </a:xfrm>
          <a:prstGeom prst="rect">
            <a:avLst/>
          </a:prstGeom>
          <a:noFill/>
        </p:spPr>
        <p:txBody>
          <a:bodyPr wrap="square" rtlCol="0">
            <a:spAutoFit/>
          </a:bodyPr>
          <a:lstStyle/>
          <a:p>
            <a:pPr algn="ctr"/>
            <a:r>
              <a:rPr lang="en-US" dirty="0"/>
              <a:t>Fig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p>
        </p:txBody>
      </p:sp>
      <p:sp>
        <p:nvSpPr>
          <p:cNvPr id="3" name="Content Placeholder 2"/>
          <p:cNvSpPr>
            <a:spLocks noGrp="1"/>
          </p:cNvSpPr>
          <p:nvPr>
            <p:ph idx="1"/>
          </p:nvPr>
        </p:nvSpPr>
        <p:spPr/>
        <p:txBody>
          <a:bodyPr>
            <a:normAutofit/>
          </a:bodyPr>
          <a:lstStyle/>
          <a:p>
            <a:r>
              <a:rPr lang="en-US" dirty="0">
                <a:solidFill>
                  <a:schemeClr val="tx2">
                    <a:lumMod val="60000"/>
                    <a:lumOff val="40000"/>
                  </a:schemeClr>
                </a:solidFill>
              </a:rPr>
              <a:t>Linear Profile</a:t>
            </a:r>
          </a:p>
          <a:p>
            <a:pPr algn="just">
              <a:buNone/>
            </a:pPr>
            <a:r>
              <a:rPr lang="en-US" dirty="0"/>
              <a:t>	</a:t>
            </a:r>
            <a:r>
              <a:rPr lang="en-US" sz="2800" dirty="0"/>
              <a:t>A linear profile shows the level of linearity between input and output of an S-box. In an S-box, each output bit is a function of all input bits. </a:t>
            </a:r>
          </a:p>
          <a:p>
            <a:pPr algn="just">
              <a:buNone/>
            </a:pPr>
            <a:r>
              <a:rPr lang="en-US" sz="2800" dirty="0"/>
              <a:t>	The ideal case in an S-box is if each output bit is a non-linear function of all input bits. Unfortunately some output bits are linear function of some combinations of input bits.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p>
        </p:txBody>
      </p:sp>
      <p:sp>
        <p:nvSpPr>
          <p:cNvPr id="3" name="Content Placeholder 2"/>
          <p:cNvSpPr>
            <a:spLocks noGrp="1"/>
          </p:cNvSpPr>
          <p:nvPr>
            <p:ph idx="1"/>
          </p:nvPr>
        </p:nvSpPr>
        <p:spPr/>
        <p:txBody>
          <a:bodyPr/>
          <a:lstStyle/>
          <a:p>
            <a:pPr algn="just">
              <a:buNone/>
            </a:pPr>
            <a:r>
              <a:rPr lang="en-US" dirty="0"/>
              <a:t>	The cryptanalysis can create 8 different tables, one for each S-box, in which the 1</a:t>
            </a:r>
            <a:r>
              <a:rPr lang="en-US" baseline="30000" dirty="0"/>
              <a:t>st</a:t>
            </a:r>
            <a:r>
              <a:rPr lang="en-US" dirty="0"/>
              <a:t> column shows the possible combination of 6-bit inputs, 00</a:t>
            </a:r>
            <a:r>
              <a:rPr lang="en-US" baseline="-25000" dirty="0"/>
              <a:t>16</a:t>
            </a:r>
            <a:r>
              <a:rPr lang="en-US" dirty="0"/>
              <a:t> to 3F</a:t>
            </a:r>
            <a:r>
              <a:rPr lang="en-US" baseline="-25000" dirty="0"/>
              <a:t>16</a:t>
            </a:r>
            <a:r>
              <a:rPr lang="en-US" dirty="0"/>
              <a:t> and the 1</a:t>
            </a:r>
            <a:r>
              <a:rPr lang="en-US" baseline="30000" dirty="0"/>
              <a:t>st</a:t>
            </a:r>
            <a:r>
              <a:rPr lang="en-US" dirty="0"/>
              <a:t> row shows the possible combinations of 4-bit inputs, 0</a:t>
            </a:r>
            <a:r>
              <a:rPr lang="en-US" baseline="-25000" dirty="0"/>
              <a:t>16</a:t>
            </a:r>
            <a:r>
              <a:rPr lang="en-US" dirty="0"/>
              <a:t> to F</a:t>
            </a:r>
            <a:r>
              <a:rPr lang="en-US" baseline="-25000" dirty="0"/>
              <a:t>16</a:t>
            </a:r>
            <a:r>
              <a:rPr lang="en-US" dirty="0"/>
              <a:t> . The entries show the level of linearity.</a:t>
            </a:r>
            <a:endParaRPr lang="en-US" baseline="-25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p>
        </p:txBody>
      </p:sp>
      <p:sp>
        <p:nvSpPr>
          <p:cNvPr id="3" name="Content Placeholder 2"/>
          <p:cNvSpPr>
            <a:spLocks noGrp="1"/>
          </p:cNvSpPr>
          <p:nvPr>
            <p:ph idx="1"/>
          </p:nvPr>
        </p:nvSpPr>
        <p:spPr/>
        <p:txBody>
          <a:bodyPr/>
          <a:lstStyle/>
          <a:p>
            <a:r>
              <a:rPr lang="en-US" dirty="0">
                <a:solidFill>
                  <a:schemeClr val="tx2">
                    <a:lumMod val="60000"/>
                    <a:lumOff val="40000"/>
                  </a:schemeClr>
                </a:solidFill>
              </a:rPr>
              <a:t>Round Characteristic</a:t>
            </a:r>
          </a:p>
          <a:p>
            <a:pPr marL="0" indent="0" algn="just">
              <a:buNone/>
            </a:pPr>
            <a:r>
              <a:rPr lang="en-US" sz="2800" dirty="0"/>
              <a:t>Shows the combination of input bits, round key bits, and output bits that show a linear relation.</a:t>
            </a:r>
          </a:p>
          <a:p>
            <a:pPr marL="0" indent="0" algn="just">
              <a:buNone/>
            </a:pPr>
            <a:r>
              <a:rPr lang="en-US" sz="2800" dirty="0"/>
              <a:t>Fig 6 shows two different round characteristics. </a:t>
            </a:r>
          </a:p>
          <a:p>
            <a:pPr marL="0" indent="0" algn="just">
              <a:buNone/>
            </a:pPr>
            <a:endParaRPr lang="en-US" sz="2800" dirty="0"/>
          </a:p>
          <a:p>
            <a:endParaRPr lang="en-US" dirty="0"/>
          </a:p>
        </p:txBody>
      </p:sp>
      <p:pic>
        <p:nvPicPr>
          <p:cNvPr id="4" name="Picture 3"/>
          <p:cNvPicPr>
            <a:picLocks noChangeAspect="1"/>
          </p:cNvPicPr>
          <p:nvPr/>
        </p:nvPicPr>
        <p:blipFill>
          <a:blip r:embed="rId2"/>
          <a:stretch>
            <a:fillRect/>
          </a:stretch>
        </p:blipFill>
        <p:spPr>
          <a:xfrm>
            <a:off x="914400" y="3733800"/>
            <a:ext cx="6705600" cy="2057400"/>
          </a:xfrm>
          <a:prstGeom prst="rect">
            <a:avLst/>
          </a:prstGeom>
        </p:spPr>
      </p:pic>
      <p:sp>
        <p:nvSpPr>
          <p:cNvPr id="5" name="TextBox 4"/>
          <p:cNvSpPr txBox="1"/>
          <p:nvPr/>
        </p:nvSpPr>
        <p:spPr>
          <a:xfrm>
            <a:off x="2847975" y="5835134"/>
            <a:ext cx="3276600" cy="369332"/>
          </a:xfrm>
          <a:prstGeom prst="rect">
            <a:avLst/>
          </a:prstGeom>
          <a:noFill/>
        </p:spPr>
        <p:txBody>
          <a:bodyPr wrap="square" rtlCol="0">
            <a:spAutoFit/>
          </a:bodyPr>
          <a:lstStyle/>
          <a:p>
            <a:pPr algn="ctr"/>
            <a:r>
              <a:rPr lang="en-US" dirty="0"/>
              <a:t>Fig 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Cryptanalysis</a:t>
            </a:r>
          </a:p>
        </p:txBody>
      </p:sp>
      <p:sp>
        <p:nvSpPr>
          <p:cNvPr id="3" name="Content Placeholder 2"/>
          <p:cNvSpPr>
            <a:spLocks noGrp="1"/>
          </p:cNvSpPr>
          <p:nvPr>
            <p:ph idx="1"/>
          </p:nvPr>
        </p:nvSpPr>
        <p:spPr/>
        <p:txBody>
          <a:bodyPr/>
          <a:lstStyle/>
          <a:p>
            <a:pPr>
              <a:buNone/>
            </a:pPr>
            <a:r>
              <a:rPr lang="en-US" dirty="0">
                <a:solidFill>
                  <a:schemeClr val="tx2">
                    <a:lumMod val="60000"/>
                    <a:lumOff val="40000"/>
                  </a:schemeClr>
                </a:solidFill>
              </a:rPr>
              <a:t>Probabilistic Relations</a:t>
            </a:r>
          </a:p>
          <a:p>
            <a:pPr algn="just"/>
            <a:r>
              <a:rPr lang="en-US" dirty="0"/>
              <a:t>The idea of differential cryptanalysis  is based on the probabilistic relations between input and output differences.</a:t>
            </a:r>
          </a:p>
          <a:p>
            <a:pPr algn="just"/>
            <a:r>
              <a:rPr lang="en-US" dirty="0"/>
              <a:t>Two relations are of particular interest in the analysis: </a:t>
            </a:r>
            <a:r>
              <a:rPr lang="en-US" dirty="0">
                <a:solidFill>
                  <a:srgbClr val="00CC00"/>
                </a:solidFill>
              </a:rPr>
              <a:t>Differential profiles and round characteristics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lstStyle/>
          <a:p>
            <a:pPr algn="just"/>
            <a:r>
              <a:rPr lang="en-US" dirty="0"/>
              <a:t>The notation used for each case defines the bits that must be exclusive-</a:t>
            </a:r>
            <a:r>
              <a:rPr lang="en-US" dirty="0" err="1"/>
              <a:t>ored</a:t>
            </a:r>
            <a:r>
              <a:rPr lang="en-US" dirty="0"/>
              <a:t> together. </a:t>
            </a:r>
          </a:p>
          <a:p>
            <a:pPr algn="just"/>
            <a:r>
              <a:rPr lang="en-US" dirty="0"/>
              <a:t>For example, O(7, 8, 24, 29) means the exclusive-or of 7th, 8th, 24th, and 29th bits coming out of the function; </a:t>
            </a:r>
          </a:p>
          <a:p>
            <a:pPr algn="just"/>
            <a:r>
              <a:rPr lang="en-US" dirty="0"/>
              <a:t>K(22) means the 22nd bit in the round key; I(15) means the 15th bit going into the function. </a:t>
            </a:r>
            <a:endParaRPr lang="en-IN" dirty="0"/>
          </a:p>
        </p:txBody>
      </p:sp>
    </p:spTree>
    <p:extLst>
      <p:ext uri="{BB962C8B-B14F-4D97-AF65-F5344CB8AC3E}">
        <p14:creationId xmlns:p14="http://schemas.microsoft.com/office/powerpoint/2010/main" val="882312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lstStyle/>
          <a:p>
            <a:pPr algn="just"/>
            <a:r>
              <a:rPr lang="en-US" dirty="0"/>
              <a:t>The relations using individual bits :</a:t>
            </a:r>
          </a:p>
          <a:p>
            <a:pPr algn="just"/>
            <a:r>
              <a:rPr lang="pl-PL" dirty="0"/>
              <a:t>Part a: O(7) ⊕ O(8) ⊕ O(24) ⊕ O(29) = I(15) ⊕ K(22) </a:t>
            </a:r>
            <a:endParaRPr lang="en-US" dirty="0"/>
          </a:p>
          <a:p>
            <a:pPr algn="just"/>
            <a:r>
              <a:rPr lang="pl-PL" dirty="0"/>
              <a:t>Part b: F(15) = I(29) ⊕ K(42) ⊕ K(43) ⊕ K(45) ⊕ K(46)</a:t>
            </a:r>
            <a:endParaRPr lang="en-IN" dirty="0"/>
          </a:p>
        </p:txBody>
      </p:sp>
    </p:spTree>
    <p:extLst>
      <p:ext uri="{BB962C8B-B14F-4D97-AF65-F5344CB8AC3E}">
        <p14:creationId xmlns:p14="http://schemas.microsoft.com/office/powerpoint/2010/main" val="226943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lstStyle/>
          <a:p>
            <a:r>
              <a:rPr lang="en-IN" dirty="0">
                <a:solidFill>
                  <a:schemeClr val="tx2">
                    <a:lumMod val="60000"/>
                    <a:lumOff val="40000"/>
                  </a:schemeClr>
                </a:solidFill>
              </a:rPr>
              <a:t>A Three-Round Characteristic</a:t>
            </a:r>
          </a:p>
          <a:p>
            <a:pPr marL="0" indent="0" algn="just">
              <a:buNone/>
            </a:pPr>
            <a:r>
              <a:rPr lang="en-US" sz="2800" dirty="0"/>
              <a:t>Fig 7 shows a case of a three-round DES in which rounds 1 and 3 use the same characteristic as shown in Fig 6, but round 2 uses an arbitrary characteristic.</a:t>
            </a:r>
          </a:p>
          <a:p>
            <a:pPr marL="0" indent="0" algn="just">
              <a:buNone/>
            </a:pPr>
            <a:endParaRPr lang="en-IN" sz="2800" dirty="0"/>
          </a:p>
        </p:txBody>
      </p:sp>
      <p:pic>
        <p:nvPicPr>
          <p:cNvPr id="4" name="Picture 3"/>
          <p:cNvPicPr>
            <a:picLocks noChangeAspect="1"/>
          </p:cNvPicPr>
          <p:nvPr/>
        </p:nvPicPr>
        <p:blipFill>
          <a:blip r:embed="rId2"/>
          <a:stretch>
            <a:fillRect/>
          </a:stretch>
        </p:blipFill>
        <p:spPr>
          <a:xfrm>
            <a:off x="3014662" y="3657600"/>
            <a:ext cx="3114675" cy="2990850"/>
          </a:xfrm>
          <a:prstGeom prst="rect">
            <a:avLst/>
          </a:prstGeom>
        </p:spPr>
      </p:pic>
      <p:sp>
        <p:nvSpPr>
          <p:cNvPr id="5" name="TextBox 4"/>
          <p:cNvSpPr txBox="1"/>
          <p:nvPr/>
        </p:nvSpPr>
        <p:spPr>
          <a:xfrm>
            <a:off x="3014662" y="6519148"/>
            <a:ext cx="3276600" cy="369332"/>
          </a:xfrm>
          <a:prstGeom prst="rect">
            <a:avLst/>
          </a:prstGeom>
          <a:noFill/>
        </p:spPr>
        <p:txBody>
          <a:bodyPr wrap="square" rtlCol="0">
            <a:spAutoFit/>
          </a:bodyPr>
          <a:lstStyle/>
          <a:p>
            <a:pPr algn="ctr"/>
            <a:r>
              <a:rPr lang="en-US" dirty="0"/>
              <a:t>Fig 7</a:t>
            </a:r>
          </a:p>
        </p:txBody>
      </p:sp>
    </p:spTree>
    <p:extLst>
      <p:ext uri="{BB962C8B-B14F-4D97-AF65-F5344CB8AC3E}">
        <p14:creationId xmlns:p14="http://schemas.microsoft.com/office/powerpoint/2010/main" val="97125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normAutofit/>
          </a:bodyPr>
          <a:lstStyle/>
          <a:p>
            <a:pPr algn="just"/>
            <a:r>
              <a:rPr lang="en-US" sz="2800" dirty="0"/>
              <a:t>The goal of linear cryptanalysis is to find a linear relation between some bits in the plaintext, the </a:t>
            </a:r>
            <a:r>
              <a:rPr lang="en-US" sz="2800" dirty="0" err="1"/>
              <a:t>ciphertext</a:t>
            </a:r>
            <a:r>
              <a:rPr lang="en-US" sz="2800" dirty="0"/>
              <a:t>, and the key</a:t>
            </a:r>
          </a:p>
          <a:p>
            <a:pPr algn="just"/>
            <a:r>
              <a:rPr lang="en-US" sz="2800" dirty="0"/>
              <a:t>For Fig 7</a:t>
            </a:r>
          </a:p>
          <a:p>
            <a:pPr marL="0" indent="0" algn="just">
              <a:buNone/>
            </a:pPr>
            <a:r>
              <a:rPr lang="pt-BR" sz="2800" dirty="0"/>
              <a:t>Round 1: R</a:t>
            </a:r>
            <a:r>
              <a:rPr lang="pt-BR" sz="2800" baseline="-25000" dirty="0"/>
              <a:t>1</a:t>
            </a:r>
            <a:r>
              <a:rPr lang="pt-BR" sz="2800" dirty="0"/>
              <a:t>(7, 8, 24, 29) = L</a:t>
            </a:r>
            <a:r>
              <a:rPr lang="pt-BR" sz="2800" baseline="-25000" dirty="0"/>
              <a:t>0</a:t>
            </a:r>
            <a:r>
              <a:rPr lang="pt-BR" sz="2800" dirty="0"/>
              <a:t>(7, 8, 24, 29) ⊕ R</a:t>
            </a:r>
            <a:r>
              <a:rPr lang="pt-BR" sz="2800" baseline="-25000" dirty="0"/>
              <a:t>0</a:t>
            </a:r>
            <a:r>
              <a:rPr lang="pt-BR" sz="2800" dirty="0"/>
              <a:t>(15) ⊕ K</a:t>
            </a:r>
            <a:r>
              <a:rPr lang="pt-BR" sz="2800" baseline="-25000" dirty="0"/>
              <a:t>1</a:t>
            </a:r>
            <a:r>
              <a:rPr lang="pt-BR" sz="2800" dirty="0"/>
              <a:t>(22) </a:t>
            </a:r>
          </a:p>
          <a:p>
            <a:pPr marL="0" indent="0" algn="just">
              <a:buNone/>
            </a:pPr>
            <a:r>
              <a:rPr lang="pt-BR" sz="2800" dirty="0"/>
              <a:t>Round 3: L</a:t>
            </a:r>
            <a:r>
              <a:rPr lang="pt-BR" sz="2800" baseline="-25000" dirty="0"/>
              <a:t>3</a:t>
            </a:r>
            <a:r>
              <a:rPr lang="pt-BR" sz="2800" dirty="0"/>
              <a:t>(7, 8, 24, 29) = L</a:t>
            </a:r>
            <a:r>
              <a:rPr lang="pt-BR" sz="2800" baseline="-25000" dirty="0"/>
              <a:t>2</a:t>
            </a:r>
            <a:r>
              <a:rPr lang="pt-BR" sz="2800" dirty="0"/>
              <a:t>(7, 8, 24, 29) ⊕ R</a:t>
            </a:r>
            <a:r>
              <a:rPr lang="pt-BR" sz="2800" baseline="-25000" dirty="0"/>
              <a:t>2</a:t>
            </a:r>
            <a:r>
              <a:rPr lang="pt-BR" sz="2800" dirty="0"/>
              <a:t>(15) ⊕ K</a:t>
            </a:r>
            <a:r>
              <a:rPr lang="pt-BR" sz="2800" baseline="-25000" dirty="0"/>
              <a:t>3</a:t>
            </a:r>
            <a:r>
              <a:rPr lang="pt-BR" sz="2800" dirty="0"/>
              <a:t>(22)</a:t>
            </a:r>
            <a:endParaRPr lang="en-IN" sz="2800" dirty="0"/>
          </a:p>
        </p:txBody>
      </p:sp>
    </p:spTree>
    <p:extLst>
      <p:ext uri="{BB962C8B-B14F-4D97-AF65-F5344CB8AC3E}">
        <p14:creationId xmlns:p14="http://schemas.microsoft.com/office/powerpoint/2010/main" val="31006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normAutofit/>
          </a:bodyPr>
          <a:lstStyle/>
          <a:p>
            <a:pPr algn="just"/>
            <a:r>
              <a:rPr lang="en-US" sz="2800" dirty="0"/>
              <a:t>But L</a:t>
            </a:r>
            <a:r>
              <a:rPr lang="en-US" sz="2800" baseline="-25000" dirty="0"/>
              <a:t>2</a:t>
            </a:r>
            <a:r>
              <a:rPr lang="en-US" sz="2800" dirty="0"/>
              <a:t> is the same as R</a:t>
            </a:r>
            <a:r>
              <a:rPr lang="en-US" sz="2800" baseline="-25000" dirty="0"/>
              <a:t>1</a:t>
            </a:r>
            <a:r>
              <a:rPr lang="en-US" sz="2800" dirty="0"/>
              <a:t>, and R</a:t>
            </a:r>
            <a:r>
              <a:rPr lang="en-US" sz="2800" baseline="-25000" dirty="0"/>
              <a:t>2</a:t>
            </a:r>
            <a:r>
              <a:rPr lang="en-US" sz="2800" dirty="0"/>
              <a:t> is the same as R</a:t>
            </a:r>
            <a:r>
              <a:rPr lang="en-US" sz="2800" baseline="-25000" dirty="0"/>
              <a:t>3</a:t>
            </a:r>
            <a:r>
              <a:rPr lang="en-US" sz="2800" dirty="0"/>
              <a:t>. After replacing L</a:t>
            </a:r>
            <a:r>
              <a:rPr lang="en-US" sz="2800" baseline="-25000" dirty="0"/>
              <a:t>2</a:t>
            </a:r>
            <a:r>
              <a:rPr lang="en-US" sz="2800" dirty="0"/>
              <a:t> with R</a:t>
            </a:r>
            <a:r>
              <a:rPr lang="en-US" sz="2800" baseline="-25000" dirty="0"/>
              <a:t>1</a:t>
            </a:r>
            <a:r>
              <a:rPr lang="en-US" sz="2800" dirty="0"/>
              <a:t> and R</a:t>
            </a:r>
            <a:r>
              <a:rPr lang="en-US" sz="2800" baseline="-25000" dirty="0"/>
              <a:t>2</a:t>
            </a:r>
            <a:r>
              <a:rPr lang="en-US" sz="2800" dirty="0"/>
              <a:t> with R</a:t>
            </a:r>
            <a:r>
              <a:rPr lang="en-US" sz="2800" baseline="-25000" dirty="0"/>
              <a:t>3</a:t>
            </a:r>
            <a:r>
              <a:rPr lang="en-US" sz="2800" dirty="0"/>
              <a:t> in the second relation, we have:</a:t>
            </a:r>
          </a:p>
          <a:p>
            <a:pPr algn="just"/>
            <a:r>
              <a:rPr lang="pt-BR" sz="2800" dirty="0"/>
              <a:t>L</a:t>
            </a:r>
            <a:r>
              <a:rPr lang="pt-BR" sz="2800" baseline="-25000" dirty="0"/>
              <a:t>3</a:t>
            </a:r>
            <a:r>
              <a:rPr lang="pt-BR" sz="2800" dirty="0"/>
              <a:t>(7, 8, 24, 29) = R</a:t>
            </a:r>
            <a:r>
              <a:rPr lang="pt-BR" sz="2800" baseline="-25000" dirty="0"/>
              <a:t>1</a:t>
            </a:r>
            <a:r>
              <a:rPr lang="pt-BR" sz="2800" dirty="0"/>
              <a:t>(7, 8, 24, 29) ⊕ R</a:t>
            </a:r>
            <a:r>
              <a:rPr lang="pt-BR" sz="2800" baseline="-25000" dirty="0"/>
              <a:t>3</a:t>
            </a:r>
            <a:r>
              <a:rPr lang="pt-BR" sz="2800" dirty="0"/>
              <a:t> (15) ⊕ K</a:t>
            </a:r>
            <a:r>
              <a:rPr lang="pt-BR" sz="2800" baseline="-25000" dirty="0"/>
              <a:t>3</a:t>
            </a:r>
            <a:r>
              <a:rPr lang="pt-BR" sz="2800" dirty="0"/>
              <a:t>(22)</a:t>
            </a:r>
          </a:p>
          <a:p>
            <a:pPr algn="just"/>
            <a:r>
              <a:rPr lang="en-US" sz="2800" dirty="0"/>
              <a:t>Substitute R</a:t>
            </a:r>
            <a:r>
              <a:rPr lang="en-US" sz="2800" baseline="-25000" dirty="0"/>
              <a:t>1</a:t>
            </a:r>
            <a:r>
              <a:rPr lang="en-US" sz="2800" dirty="0"/>
              <a:t> with its equivalent value in round 1, resulting in:</a:t>
            </a:r>
          </a:p>
          <a:p>
            <a:pPr algn="just"/>
            <a:r>
              <a:rPr lang="pt-BR" sz="2800" dirty="0"/>
              <a:t>L</a:t>
            </a:r>
            <a:r>
              <a:rPr lang="pt-BR" sz="2800" baseline="-25000" dirty="0"/>
              <a:t>3</a:t>
            </a:r>
            <a:r>
              <a:rPr lang="pt-BR" sz="2800" dirty="0"/>
              <a:t>(7, 8, 24, 29) = L</a:t>
            </a:r>
            <a:r>
              <a:rPr lang="pt-BR" sz="2800" baseline="-25000" dirty="0"/>
              <a:t>0</a:t>
            </a:r>
            <a:r>
              <a:rPr lang="pt-BR" sz="2800" dirty="0"/>
              <a:t>(7, 8, 24, 29) ⊕ R</a:t>
            </a:r>
            <a:r>
              <a:rPr lang="pt-BR" sz="2800" baseline="-25000" dirty="0"/>
              <a:t>0</a:t>
            </a:r>
            <a:r>
              <a:rPr lang="pt-BR" sz="2800" dirty="0"/>
              <a:t>(15) ⊕ K</a:t>
            </a:r>
            <a:r>
              <a:rPr lang="pt-BR" sz="2800" baseline="-25000" dirty="0"/>
              <a:t>1</a:t>
            </a:r>
            <a:r>
              <a:rPr lang="pt-BR" sz="2800" dirty="0"/>
              <a:t>(22) ⊕ R</a:t>
            </a:r>
            <a:r>
              <a:rPr lang="pt-BR" sz="2800" baseline="-25000" dirty="0"/>
              <a:t>3</a:t>
            </a:r>
            <a:r>
              <a:rPr lang="pt-BR" sz="2800" dirty="0"/>
              <a:t> (15) ⊕ K</a:t>
            </a:r>
            <a:r>
              <a:rPr lang="pt-BR" sz="2800" baseline="-25000" dirty="0"/>
              <a:t>3</a:t>
            </a:r>
            <a:r>
              <a:rPr lang="pt-BR" sz="2800" dirty="0"/>
              <a:t>(22)</a:t>
            </a:r>
            <a:endParaRPr lang="en-IN" sz="2800" dirty="0"/>
          </a:p>
        </p:txBody>
      </p:sp>
    </p:spTree>
    <p:extLst>
      <p:ext uri="{BB962C8B-B14F-4D97-AF65-F5344CB8AC3E}">
        <p14:creationId xmlns:p14="http://schemas.microsoft.com/office/powerpoint/2010/main" val="211594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normAutofit/>
          </a:bodyPr>
          <a:lstStyle/>
          <a:p>
            <a:pPr algn="just"/>
            <a:r>
              <a:rPr lang="en-US" dirty="0"/>
              <a:t>This is a relationship between input and output bits for the whole three rounds after being reordered:</a:t>
            </a:r>
          </a:p>
          <a:p>
            <a:pPr algn="just"/>
            <a:r>
              <a:rPr lang="pt-BR" dirty="0"/>
              <a:t>L</a:t>
            </a:r>
            <a:r>
              <a:rPr lang="pt-BR" baseline="-25000" dirty="0"/>
              <a:t>3</a:t>
            </a:r>
            <a:r>
              <a:rPr lang="pt-BR" dirty="0"/>
              <a:t>(7, 8, 24, 29) ⊕ R</a:t>
            </a:r>
            <a:r>
              <a:rPr lang="pt-BR" baseline="-25000" dirty="0"/>
              <a:t>3</a:t>
            </a:r>
            <a:r>
              <a:rPr lang="pt-BR" dirty="0"/>
              <a:t>(15) = L</a:t>
            </a:r>
            <a:r>
              <a:rPr lang="pt-BR" baseline="-25000" dirty="0"/>
              <a:t>0</a:t>
            </a:r>
            <a:r>
              <a:rPr lang="pt-BR" dirty="0"/>
              <a:t>(7, 8, 24, 29) ⊕ R</a:t>
            </a:r>
            <a:r>
              <a:rPr lang="pt-BR" baseline="-25000" dirty="0"/>
              <a:t>0</a:t>
            </a:r>
            <a:r>
              <a:rPr lang="pt-BR" dirty="0"/>
              <a:t>(15) ⊕ K</a:t>
            </a:r>
            <a:r>
              <a:rPr lang="pt-BR" baseline="-25000" dirty="0"/>
              <a:t>1</a:t>
            </a:r>
            <a:r>
              <a:rPr lang="pt-BR" dirty="0"/>
              <a:t>(22) ⊕ K</a:t>
            </a:r>
            <a:r>
              <a:rPr lang="pt-BR" baseline="-25000" dirty="0"/>
              <a:t>3</a:t>
            </a:r>
            <a:r>
              <a:rPr lang="pt-BR" dirty="0"/>
              <a:t>(22)</a:t>
            </a:r>
          </a:p>
          <a:p>
            <a:pPr algn="just"/>
            <a:r>
              <a:rPr lang="en-US" dirty="0"/>
              <a:t>In other words, we have:</a:t>
            </a:r>
            <a:endParaRPr lang="pt-BR" dirty="0"/>
          </a:p>
          <a:p>
            <a:pPr algn="just"/>
            <a:r>
              <a:rPr lang="en-IN" dirty="0"/>
              <a:t>C(7, 8, 15, 24, 29) = P(7, 8, 15, 24, 29) ⊕ K</a:t>
            </a:r>
            <a:r>
              <a:rPr lang="en-IN" baseline="-25000" dirty="0"/>
              <a:t>1</a:t>
            </a:r>
            <a:r>
              <a:rPr lang="en-IN" dirty="0"/>
              <a:t>(22) ⊕ K</a:t>
            </a:r>
            <a:r>
              <a:rPr lang="en-IN" baseline="-25000" dirty="0"/>
              <a:t>3</a:t>
            </a:r>
            <a:r>
              <a:rPr lang="en-IN" dirty="0"/>
              <a:t>(22)</a:t>
            </a:r>
          </a:p>
        </p:txBody>
      </p:sp>
    </p:spTree>
    <p:extLst>
      <p:ext uri="{BB962C8B-B14F-4D97-AF65-F5344CB8AC3E}">
        <p14:creationId xmlns:p14="http://schemas.microsoft.com/office/powerpoint/2010/main" val="327814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lstStyle/>
          <a:p>
            <a:r>
              <a:rPr lang="en-IN" dirty="0">
                <a:solidFill>
                  <a:schemeClr val="tx2">
                    <a:lumMod val="60000"/>
                    <a:lumOff val="40000"/>
                  </a:schemeClr>
                </a:solidFill>
              </a:rPr>
              <a:t>A Sixteen-Round Characteristic</a:t>
            </a:r>
          </a:p>
          <a:p>
            <a:pPr marL="0" indent="0" algn="just">
              <a:buNone/>
            </a:pPr>
            <a:r>
              <a:rPr lang="en-US" dirty="0"/>
              <a:t>A 16-round characteristic can also be compiled to provide a linear relationship between some plaintext bits, some </a:t>
            </a:r>
            <a:r>
              <a:rPr lang="en-US" dirty="0" err="1"/>
              <a:t>ciphertext</a:t>
            </a:r>
            <a:r>
              <a:rPr lang="en-US" dirty="0"/>
              <a:t> bits, and some bits in the round keys.</a:t>
            </a:r>
          </a:p>
          <a:p>
            <a:pPr marL="0" indent="0" algn="just">
              <a:buNone/>
            </a:pPr>
            <a:r>
              <a:rPr lang="en-US" dirty="0"/>
              <a:t>C(some bits) = P(some bits) ⊕ K</a:t>
            </a:r>
            <a:r>
              <a:rPr lang="en-US" baseline="-25000" dirty="0"/>
              <a:t>1</a:t>
            </a:r>
            <a:r>
              <a:rPr lang="en-US" dirty="0"/>
              <a:t>(some bits) ⊕ … ⊕ K</a:t>
            </a:r>
            <a:r>
              <a:rPr lang="en-US" baseline="-25000" dirty="0"/>
              <a:t>16</a:t>
            </a:r>
            <a:r>
              <a:rPr lang="en-US" dirty="0"/>
              <a:t>(some bits)</a:t>
            </a:r>
            <a:endParaRPr lang="en-IN" dirty="0"/>
          </a:p>
        </p:txBody>
      </p:sp>
    </p:spTree>
    <p:extLst>
      <p:ext uri="{BB962C8B-B14F-4D97-AF65-F5344CB8AC3E}">
        <p14:creationId xmlns:p14="http://schemas.microsoft.com/office/powerpoint/2010/main" val="2926258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lstStyle/>
          <a:p>
            <a:r>
              <a:rPr lang="en-US" dirty="0">
                <a:solidFill>
                  <a:schemeClr val="tx2">
                    <a:lumMod val="60000"/>
                    <a:lumOff val="40000"/>
                  </a:schemeClr>
                </a:solidFill>
              </a:rPr>
              <a:t>Attack</a:t>
            </a:r>
          </a:p>
          <a:p>
            <a:pPr marL="0" indent="0" algn="just">
              <a:buNone/>
            </a:pPr>
            <a:r>
              <a:rPr lang="en-US" sz="2800" dirty="0"/>
              <a:t>After finding and storing many relationship between some plaintext bits, </a:t>
            </a:r>
            <a:r>
              <a:rPr lang="en-US" sz="2800" dirty="0" err="1"/>
              <a:t>ciphertext</a:t>
            </a:r>
            <a:r>
              <a:rPr lang="en-US" sz="2800" dirty="0"/>
              <a:t> bits, and round-key bits. Eve can access some plaintext/</a:t>
            </a:r>
            <a:r>
              <a:rPr lang="en-US" sz="2800" dirty="0" err="1"/>
              <a:t>ciphertext</a:t>
            </a:r>
            <a:r>
              <a:rPr lang="en-US" sz="2800" dirty="0"/>
              <a:t> pairs (known-plaintext attack) and use the corresponding bits in the stored characteristics to find bits in the round keys.</a:t>
            </a:r>
            <a:endParaRPr lang="en-IN" sz="2800" dirty="0"/>
          </a:p>
        </p:txBody>
      </p:sp>
    </p:spTree>
    <p:extLst>
      <p:ext uri="{BB962C8B-B14F-4D97-AF65-F5344CB8AC3E}">
        <p14:creationId xmlns:p14="http://schemas.microsoft.com/office/powerpoint/2010/main" val="1280081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Cryptanalysis</a:t>
            </a:r>
            <a:endParaRPr lang="en-IN" dirty="0"/>
          </a:p>
        </p:txBody>
      </p:sp>
      <p:sp>
        <p:nvSpPr>
          <p:cNvPr id="3" name="Content Placeholder 2"/>
          <p:cNvSpPr>
            <a:spLocks noGrp="1"/>
          </p:cNvSpPr>
          <p:nvPr>
            <p:ph idx="1"/>
          </p:nvPr>
        </p:nvSpPr>
        <p:spPr/>
        <p:txBody>
          <a:bodyPr>
            <a:normAutofit/>
          </a:bodyPr>
          <a:lstStyle/>
          <a:p>
            <a:r>
              <a:rPr lang="en-IN" dirty="0">
                <a:solidFill>
                  <a:schemeClr val="tx2">
                    <a:lumMod val="60000"/>
                    <a:lumOff val="40000"/>
                  </a:schemeClr>
                </a:solidFill>
              </a:rPr>
              <a:t>Security</a:t>
            </a:r>
          </a:p>
          <a:p>
            <a:pPr marL="0" indent="0" algn="just">
              <a:buNone/>
            </a:pPr>
            <a:r>
              <a:rPr lang="en-US" dirty="0"/>
              <a:t>243 known plaintext/</a:t>
            </a:r>
            <a:r>
              <a:rPr lang="en-US" dirty="0" err="1"/>
              <a:t>ciphertext</a:t>
            </a:r>
            <a:r>
              <a:rPr lang="en-US" dirty="0"/>
              <a:t> pairs are needed to attack a 16-round DES.</a:t>
            </a:r>
          </a:p>
          <a:p>
            <a:pPr marL="0" indent="0" algn="just">
              <a:buNone/>
            </a:pPr>
            <a:r>
              <a:rPr lang="en-US" dirty="0"/>
              <a:t>Linear cryptanalysis looks more probable than differential cryptanalysis for two reasons. </a:t>
            </a:r>
          </a:p>
          <a:p>
            <a:pPr marL="0" indent="0" algn="just">
              <a:buNone/>
            </a:pPr>
            <a:r>
              <a:rPr lang="en-US" dirty="0"/>
              <a:t>First, the number of steps is smaller. </a:t>
            </a:r>
          </a:p>
          <a:p>
            <a:pPr marL="0" indent="0" algn="just">
              <a:buNone/>
            </a:pPr>
            <a:r>
              <a:rPr lang="en-US" dirty="0"/>
              <a:t>Second it is easier to launch a known plaintext attack than a chosen-plaintext attack. </a:t>
            </a:r>
            <a:endParaRPr lang="en-IN" dirty="0"/>
          </a:p>
        </p:txBody>
      </p:sp>
    </p:spTree>
    <p:extLst>
      <p:ext uri="{BB962C8B-B14F-4D97-AF65-F5344CB8AC3E}">
        <p14:creationId xmlns:p14="http://schemas.microsoft.com/office/powerpoint/2010/main" val="196572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Profile</a:t>
            </a:r>
          </a:p>
        </p:txBody>
      </p:sp>
      <p:sp>
        <p:nvSpPr>
          <p:cNvPr id="4" name="TextBox 3"/>
          <p:cNvSpPr txBox="1"/>
          <p:nvPr/>
        </p:nvSpPr>
        <p:spPr>
          <a:xfrm>
            <a:off x="2933700" y="5638800"/>
            <a:ext cx="3276600" cy="369332"/>
          </a:xfrm>
          <a:prstGeom prst="rect">
            <a:avLst/>
          </a:prstGeom>
          <a:noFill/>
        </p:spPr>
        <p:txBody>
          <a:bodyPr wrap="square" rtlCol="0">
            <a:spAutoFit/>
          </a:bodyPr>
          <a:lstStyle/>
          <a:p>
            <a:pPr algn="ctr"/>
            <a:r>
              <a:rPr lang="en-US" dirty="0"/>
              <a:t>Fig1</a:t>
            </a:r>
          </a:p>
        </p:txBody>
      </p:sp>
      <p:pic>
        <p:nvPicPr>
          <p:cNvPr id="6" name="Picture 5"/>
          <p:cNvPicPr>
            <a:picLocks noChangeAspect="1"/>
          </p:cNvPicPr>
          <p:nvPr/>
        </p:nvPicPr>
        <p:blipFill>
          <a:blip r:embed="rId2"/>
          <a:stretch>
            <a:fillRect/>
          </a:stretch>
        </p:blipFill>
        <p:spPr>
          <a:xfrm>
            <a:off x="647700" y="2514600"/>
            <a:ext cx="7848600"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Cryptanalysis</a:t>
            </a:r>
          </a:p>
        </p:txBody>
      </p:sp>
      <p:sp>
        <p:nvSpPr>
          <p:cNvPr id="3" name="Content Placeholder 2"/>
          <p:cNvSpPr>
            <a:spLocks noGrp="1"/>
          </p:cNvSpPr>
          <p:nvPr>
            <p:ph idx="1"/>
          </p:nvPr>
        </p:nvSpPr>
        <p:spPr/>
        <p:txBody>
          <a:bodyPr/>
          <a:lstStyle/>
          <a:p>
            <a:r>
              <a:rPr lang="en-US" dirty="0">
                <a:solidFill>
                  <a:schemeClr val="tx2">
                    <a:lumMod val="60000"/>
                    <a:lumOff val="40000"/>
                  </a:schemeClr>
                </a:solidFill>
              </a:rPr>
              <a:t>Differential Profile</a:t>
            </a:r>
          </a:p>
          <a:p>
            <a:pPr algn="just">
              <a:buNone/>
            </a:pPr>
            <a:r>
              <a:rPr lang="en-US" dirty="0"/>
              <a:t>    A differential profile (or XOR profile) shows the probabilistic relation between the input differences and output  differences of an S-box.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Cryptanalysis</a:t>
            </a:r>
          </a:p>
        </p:txBody>
      </p:sp>
      <p:sp>
        <p:nvSpPr>
          <p:cNvPr id="3" name="Content Placeholder 2"/>
          <p:cNvSpPr>
            <a:spLocks noGrp="1"/>
          </p:cNvSpPr>
          <p:nvPr>
            <p:ph idx="1"/>
          </p:nvPr>
        </p:nvSpPr>
        <p:spPr/>
        <p:txBody>
          <a:bodyPr>
            <a:normAutofit fontScale="92500"/>
          </a:bodyPr>
          <a:lstStyle/>
          <a:p>
            <a:r>
              <a:rPr lang="en-US" dirty="0">
                <a:solidFill>
                  <a:schemeClr val="tx2">
                    <a:lumMod val="60000"/>
                    <a:lumOff val="40000"/>
                  </a:schemeClr>
                </a:solidFill>
              </a:rPr>
              <a:t>Round Characteristic</a:t>
            </a:r>
          </a:p>
          <a:p>
            <a:pPr algn="just">
              <a:buNone/>
            </a:pPr>
            <a:r>
              <a:rPr lang="en-US" dirty="0"/>
              <a:t>    A round characteristic is similar to a differential profile but calculated for the whole round.</a:t>
            </a:r>
          </a:p>
          <a:p>
            <a:pPr algn="just">
              <a:buNone/>
            </a:pPr>
            <a:r>
              <a:rPr lang="en-US" dirty="0"/>
              <a:t>    The characteristic shows the probability that one input difference would create one output difference.</a:t>
            </a:r>
          </a:p>
          <a:p>
            <a:pPr algn="just">
              <a:buNone/>
            </a:pPr>
            <a:r>
              <a:rPr lang="en-US" dirty="0"/>
              <a:t>	Note: The characteristic is same for each round because any relation that involves differences is independent of the round key.</a:t>
            </a: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Cryptanalysis</a:t>
            </a:r>
          </a:p>
        </p:txBody>
      </p:sp>
      <p:sp>
        <p:nvSpPr>
          <p:cNvPr id="6" name="Content Placeholder 5"/>
          <p:cNvSpPr>
            <a:spLocks noGrp="1"/>
          </p:cNvSpPr>
          <p:nvPr>
            <p:ph idx="1"/>
          </p:nvPr>
        </p:nvSpPr>
        <p:spPr/>
        <p:txBody>
          <a:bodyPr/>
          <a:lstStyle/>
          <a:p>
            <a:r>
              <a:rPr lang="en-US" dirty="0">
                <a:solidFill>
                  <a:schemeClr val="tx2">
                    <a:lumMod val="60000"/>
                    <a:lumOff val="40000"/>
                  </a:schemeClr>
                </a:solidFill>
              </a:rPr>
              <a:t>Round characteristic</a:t>
            </a:r>
          </a:p>
          <a:p>
            <a:pPr algn="just">
              <a:buNone/>
            </a:pPr>
            <a:r>
              <a:rPr lang="en-US" dirty="0"/>
              <a:t>	There are many round characteristics for a round but figure below shows only 4 of them.</a:t>
            </a:r>
          </a:p>
        </p:txBody>
      </p:sp>
      <p:sp>
        <p:nvSpPr>
          <p:cNvPr id="5" name="TextBox 4"/>
          <p:cNvSpPr txBox="1"/>
          <p:nvPr/>
        </p:nvSpPr>
        <p:spPr>
          <a:xfrm>
            <a:off x="2933700" y="6308725"/>
            <a:ext cx="3276600" cy="369332"/>
          </a:xfrm>
          <a:prstGeom prst="rect">
            <a:avLst/>
          </a:prstGeom>
          <a:noFill/>
        </p:spPr>
        <p:txBody>
          <a:bodyPr wrap="square" rtlCol="0">
            <a:spAutoFit/>
          </a:bodyPr>
          <a:lstStyle/>
          <a:p>
            <a:pPr algn="ctr"/>
            <a:r>
              <a:rPr lang="en-US" dirty="0"/>
              <a:t>Fig 2</a:t>
            </a:r>
          </a:p>
        </p:txBody>
      </p:sp>
      <p:pic>
        <p:nvPicPr>
          <p:cNvPr id="3" name="Picture 2"/>
          <p:cNvPicPr>
            <a:picLocks noChangeAspect="1"/>
          </p:cNvPicPr>
          <p:nvPr/>
        </p:nvPicPr>
        <p:blipFill>
          <a:blip r:embed="rId2"/>
          <a:stretch>
            <a:fillRect/>
          </a:stretch>
        </p:blipFill>
        <p:spPr>
          <a:xfrm>
            <a:off x="1447800" y="3505200"/>
            <a:ext cx="6248400" cy="24534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Cryptanalysis</a:t>
            </a:r>
          </a:p>
        </p:txBody>
      </p:sp>
      <p:sp>
        <p:nvSpPr>
          <p:cNvPr id="3" name="Content Placeholder 2"/>
          <p:cNvSpPr>
            <a:spLocks noGrp="1"/>
          </p:cNvSpPr>
          <p:nvPr>
            <p:ph idx="1"/>
          </p:nvPr>
        </p:nvSpPr>
        <p:spPr/>
        <p:txBody>
          <a:bodyPr/>
          <a:lstStyle/>
          <a:p>
            <a:pPr algn="just"/>
            <a:r>
              <a:rPr lang="en-US" dirty="0"/>
              <a:t>In each characteristic there is division of input differences and output differences into left and right sections.</a:t>
            </a:r>
          </a:p>
          <a:p>
            <a:pPr algn="just"/>
            <a:r>
              <a:rPr lang="en-US" dirty="0"/>
              <a:t>Each left or right difference is made of 32 bits or 8 hexadecimal digits.</a:t>
            </a:r>
          </a:p>
          <a:p>
            <a:pPr algn="just"/>
            <a:r>
              <a:rPr lang="en-US" dirty="0"/>
              <a:t>Fig a  shows that the input difference of (x,00000000</a:t>
            </a:r>
            <a:r>
              <a:rPr lang="en-US" baseline="-25000" dirty="0"/>
              <a:t>16</a:t>
            </a:r>
            <a:r>
              <a:rPr lang="en-US" dirty="0"/>
              <a:t>) produces the output difference of (x,00000000</a:t>
            </a:r>
            <a:r>
              <a:rPr lang="en-US" baseline="-25000" dirty="0"/>
              <a:t>16</a:t>
            </a:r>
            <a:r>
              <a:rPr lang="en-US" dirty="0"/>
              <a:t>) with probability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a:t>Fig b  shows the same characteristic as Fig a except that the left and right inputs and outputs are swapped; the probability will change tremendously.</a:t>
            </a:r>
          </a:p>
          <a:p>
            <a:pPr algn="just"/>
            <a:r>
              <a:rPr lang="en-US" dirty="0"/>
              <a:t>Fig c shows that the input difference of (40080000</a:t>
            </a:r>
            <a:r>
              <a:rPr lang="en-US" baseline="-25000" dirty="0"/>
              <a:t>16</a:t>
            </a:r>
            <a:r>
              <a:rPr lang="en-US" dirty="0"/>
              <a:t>,04000000</a:t>
            </a:r>
            <a:r>
              <a:rPr lang="en-US" baseline="-25000" dirty="0"/>
              <a:t>16</a:t>
            </a:r>
            <a:r>
              <a:rPr lang="en-US" dirty="0"/>
              <a:t>) produces the output difference (00000000</a:t>
            </a:r>
            <a:r>
              <a:rPr lang="en-US" baseline="-25000" dirty="0"/>
              <a:t>16</a:t>
            </a:r>
            <a:r>
              <a:rPr lang="en-US" dirty="0"/>
              <a:t>,04000000</a:t>
            </a:r>
            <a:r>
              <a:rPr lang="en-US" baseline="-25000" dirty="0"/>
              <a:t>16</a:t>
            </a:r>
            <a:r>
              <a:rPr lang="en-US" dirty="0"/>
              <a:t>) with probability ¼.</a:t>
            </a:r>
          </a:p>
          <a:p>
            <a:pPr algn="just"/>
            <a:r>
              <a:rPr lang="en-US" dirty="0"/>
              <a:t>Fig d shows that the input difference (00000000</a:t>
            </a:r>
            <a:r>
              <a:rPr lang="en-US" baseline="-25000" dirty="0"/>
              <a:t>16</a:t>
            </a:r>
            <a:r>
              <a:rPr lang="en-US" dirty="0"/>
              <a:t>,60000000</a:t>
            </a:r>
            <a:r>
              <a:rPr lang="en-US" baseline="-25000" dirty="0"/>
              <a:t>16</a:t>
            </a:r>
            <a:r>
              <a:rPr lang="en-US" dirty="0"/>
              <a:t>) produces the output difference (00808200</a:t>
            </a:r>
            <a:r>
              <a:rPr lang="en-US" baseline="-25000" dirty="0"/>
              <a:t>16</a:t>
            </a:r>
            <a:r>
              <a:rPr lang="en-US" dirty="0"/>
              <a:t>,60000000</a:t>
            </a:r>
            <a:r>
              <a:rPr lang="en-US" baseline="-25000" dirty="0"/>
              <a:t>16</a:t>
            </a:r>
            <a:r>
              <a:rPr lang="en-US" dirty="0"/>
              <a:t>) with probability 14/64.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Cryptanalysis</a:t>
            </a:r>
          </a:p>
        </p:txBody>
      </p:sp>
      <p:sp>
        <p:nvSpPr>
          <p:cNvPr id="3" name="Content Placeholder 2"/>
          <p:cNvSpPr>
            <a:spLocks noGrp="1"/>
          </p:cNvSpPr>
          <p:nvPr>
            <p:ph idx="1"/>
          </p:nvPr>
        </p:nvSpPr>
        <p:spPr/>
        <p:txBody>
          <a:bodyPr/>
          <a:lstStyle/>
          <a:p>
            <a:r>
              <a:rPr lang="en-US" dirty="0">
                <a:solidFill>
                  <a:schemeClr val="tx2">
                    <a:lumMod val="60000"/>
                    <a:lumOff val="40000"/>
                  </a:schemeClr>
                </a:solidFill>
              </a:rPr>
              <a:t>A Three-Round Characteristic</a:t>
            </a:r>
          </a:p>
          <a:p>
            <a:pPr>
              <a:buNone/>
            </a:pPr>
            <a:r>
              <a:rPr lang="en-US" dirty="0"/>
              <a:t>	The analyzer can combine different rounds to create a multiple-round characteristic.</a:t>
            </a:r>
          </a:p>
        </p:txBody>
      </p:sp>
      <p:sp>
        <p:nvSpPr>
          <p:cNvPr id="6" name="TextBox 5"/>
          <p:cNvSpPr txBox="1"/>
          <p:nvPr/>
        </p:nvSpPr>
        <p:spPr>
          <a:xfrm>
            <a:off x="2933699" y="6488668"/>
            <a:ext cx="3276600" cy="369332"/>
          </a:xfrm>
          <a:prstGeom prst="rect">
            <a:avLst/>
          </a:prstGeom>
          <a:noFill/>
        </p:spPr>
        <p:txBody>
          <a:bodyPr wrap="square" rtlCol="0">
            <a:spAutoFit/>
          </a:bodyPr>
          <a:lstStyle/>
          <a:p>
            <a:pPr algn="ctr"/>
            <a:r>
              <a:rPr lang="en-US" dirty="0"/>
              <a:t>Fig 3</a:t>
            </a:r>
          </a:p>
        </p:txBody>
      </p:sp>
      <p:pic>
        <p:nvPicPr>
          <p:cNvPr id="4098" name="Picture 2"/>
          <p:cNvPicPr>
            <a:picLocks noChangeAspect="1" noChangeArrowheads="1"/>
          </p:cNvPicPr>
          <p:nvPr/>
        </p:nvPicPr>
        <p:blipFill>
          <a:blip r:embed="rId2" cstate="print"/>
          <a:srcRect/>
          <a:stretch>
            <a:fillRect/>
          </a:stretch>
        </p:blipFill>
        <p:spPr bwMode="auto">
          <a:xfrm>
            <a:off x="2526948" y="3641725"/>
            <a:ext cx="4090103"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CF2DFE-6652-4E65-9CCD-F91499B43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78612-01b3-41d9-9a67-4ad76070f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A4FC1-C5CB-4C90-8980-6439ECF5323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7746E7-7394-4691-BA2C-1D74A9D95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574</TotalTime>
  <Words>1052</Words>
  <Application>Microsoft Office PowerPoint</Application>
  <PresentationFormat>On-screen Show (4:3)</PresentationFormat>
  <Paragraphs>113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Differential Cryptanalysis -DES</vt:lpstr>
      <vt:lpstr>Differential Cryptanalysis</vt:lpstr>
      <vt:lpstr>Differential Profile</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Differential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lpstr>Linear Cryptanalysis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Mala</cp:lastModifiedBy>
  <cp:revision>36</cp:revision>
  <dcterms:created xsi:type="dcterms:W3CDTF">2006-08-16T00:00:00Z</dcterms:created>
  <dcterms:modified xsi:type="dcterms:W3CDTF">2022-03-24T07:16:20Z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