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1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19DB2-6096-41E6-96A8-A9400B2FF2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AA7A9-72BC-4939-A7B4-BF048417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2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A7A9-72BC-4939-A7B4-BF048417CF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1A-691B-4DB2-AA1C-1A272BBF3BAB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F7F2-82C5-48E3-B1E1-4FC564DD6B8F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A62D-0897-4B22-B0C8-70E97622754B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9647-2AAE-4A94-8574-5B3941D9CACA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ECE6-7035-4D2A-9DA0-51973031FDD4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7C44-B976-4801-A00D-89A9E605D3C6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50D2-4107-4093-B597-CB4EDA988FFE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F54-4929-44D5-92E5-8F2778070B84}" type="datetime1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20F-506C-4D77-86A7-6CE942B5B2CA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C12-1BF2-4ECD-9474-FB00E1AE9E3B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1EA-1DA2-447F-801D-5147F0FA3F69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E057-1699-4355-A8A0-B1300C7EF5A5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Random bit streams used in key generation and encryption…</a:t>
            </a:r>
          </a:p>
          <a:p>
            <a:pPr algn="just"/>
            <a:r>
              <a:rPr lang="en-US" sz="2400" dirty="0" smtClean="0"/>
              <a:t>Two strategies:</a:t>
            </a:r>
          </a:p>
          <a:p>
            <a:pPr marL="514350" indent="-514350" algn="just">
              <a:buAutoNum type="arabicPeriod"/>
            </a:pPr>
            <a:r>
              <a:rPr lang="en-US" sz="2400" dirty="0" smtClean="0"/>
              <a:t>Compute bits deterministically using an algorithm-Pseudo-Random </a:t>
            </a:r>
            <a:r>
              <a:rPr lang="en-US" sz="2400" dirty="0"/>
              <a:t>N</a:t>
            </a:r>
            <a:r>
              <a:rPr lang="en-US" sz="2400" dirty="0" smtClean="0"/>
              <a:t>umber </a:t>
            </a:r>
            <a:r>
              <a:rPr lang="en-US" sz="2400" dirty="0"/>
              <a:t>G</a:t>
            </a:r>
            <a:r>
              <a:rPr lang="en-US" sz="2400" dirty="0" smtClean="0"/>
              <a:t>enerators (PRNGs) or Deterministic </a:t>
            </a:r>
            <a:r>
              <a:rPr lang="en-US" sz="2400" dirty="0"/>
              <a:t>R</a:t>
            </a:r>
            <a:r>
              <a:rPr lang="en-US" sz="2400" dirty="0" smtClean="0"/>
              <a:t>andom </a:t>
            </a:r>
            <a:r>
              <a:rPr lang="en-US" sz="2400" dirty="0"/>
              <a:t>B</a:t>
            </a:r>
            <a:r>
              <a:rPr lang="en-US" sz="2400" dirty="0" smtClean="0"/>
              <a:t>it </a:t>
            </a:r>
            <a:r>
              <a:rPr lang="en-US" sz="2400" dirty="0"/>
              <a:t>G</a:t>
            </a:r>
            <a:r>
              <a:rPr lang="en-US" sz="2400" dirty="0" smtClean="0"/>
              <a:t>enerators (DRBGs). </a:t>
            </a:r>
          </a:p>
          <a:p>
            <a:pPr marL="514350" indent="-514350" algn="just">
              <a:buAutoNum type="arabicPeriod"/>
            </a:pPr>
            <a:r>
              <a:rPr lang="en-US" sz="2400" dirty="0" smtClean="0"/>
              <a:t>Produce bits non-deterministically using some physical source that produces some sort of random output- True </a:t>
            </a:r>
            <a:r>
              <a:rPr lang="en-US" sz="2400" dirty="0"/>
              <a:t>R</a:t>
            </a:r>
            <a:r>
              <a:rPr lang="en-US" sz="2400" dirty="0" smtClean="0"/>
              <a:t>andom </a:t>
            </a:r>
            <a:r>
              <a:rPr lang="en-US" sz="2400" dirty="0"/>
              <a:t>N</a:t>
            </a:r>
            <a:r>
              <a:rPr lang="en-US" sz="2400" dirty="0" smtClean="0"/>
              <a:t>umber </a:t>
            </a:r>
            <a:r>
              <a:rPr lang="en-US" sz="2400" dirty="0"/>
              <a:t>G</a:t>
            </a:r>
            <a:r>
              <a:rPr lang="en-US" sz="2400" dirty="0" smtClean="0"/>
              <a:t>enerators (TRNGs) or Non-deterministic </a:t>
            </a:r>
            <a:r>
              <a:rPr lang="en-US" sz="2400" dirty="0"/>
              <a:t>R</a:t>
            </a:r>
            <a:r>
              <a:rPr lang="en-US" sz="2400" dirty="0" smtClean="0"/>
              <a:t>andom </a:t>
            </a:r>
            <a:r>
              <a:rPr lang="en-US" sz="2400" dirty="0"/>
              <a:t>B</a:t>
            </a:r>
            <a:r>
              <a:rPr lang="en-US" sz="2400" dirty="0" smtClean="0"/>
              <a:t>it </a:t>
            </a:r>
            <a:r>
              <a:rPr lang="en-US" sz="2400" dirty="0"/>
              <a:t>G</a:t>
            </a:r>
            <a:r>
              <a:rPr lang="en-US" sz="2400" dirty="0" smtClean="0"/>
              <a:t>enerators (NRBGs).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Generators:</a:t>
            </a:r>
            <a:br>
              <a:rPr lang="en-IN" b="1" dirty="0"/>
            </a:br>
            <a:r>
              <a:rPr lang="en-IN" b="1" dirty="0"/>
              <a:t>Linear </a:t>
            </a:r>
            <a:r>
              <a:rPr lang="en-IN" b="1" dirty="0" err="1"/>
              <a:t>Congruential</a:t>
            </a:r>
            <a:r>
              <a:rPr lang="en-IN" b="1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100" b="1" dirty="0" smtClean="0"/>
              <a:t>Recommendation:</a:t>
            </a:r>
          </a:p>
          <a:p>
            <a:pPr marL="0" indent="0" algn="just">
              <a:buNone/>
            </a:pPr>
            <a:r>
              <a:rPr lang="en-US" sz="2100" dirty="0" smtClean="0"/>
              <a:t>For </a:t>
            </a:r>
            <a:r>
              <a:rPr lang="en-US" sz="2100" dirty="0"/>
              <a:t>selecting the coefficients of the congruence equation and the value of the </a:t>
            </a:r>
            <a:r>
              <a:rPr lang="en-US" sz="2100" dirty="0" smtClean="0"/>
              <a:t>modulus:</a:t>
            </a:r>
          </a:p>
          <a:p>
            <a:pPr marL="514350" indent="-514350" algn="just">
              <a:buAutoNum type="arabicPeriod"/>
            </a:pPr>
            <a:r>
              <a:rPr lang="en-US" sz="2100" dirty="0"/>
              <a:t>F</a:t>
            </a:r>
            <a:r>
              <a:rPr lang="en-US" sz="2100" dirty="0" smtClean="0"/>
              <a:t>or </a:t>
            </a:r>
            <a:r>
              <a:rPr lang="en-US" sz="2100" dirty="0"/>
              <a:t>the modulus, n, </a:t>
            </a:r>
            <a:r>
              <a:rPr lang="en-US" sz="2100" dirty="0" smtClean="0"/>
              <a:t>choose the </a:t>
            </a:r>
            <a:r>
              <a:rPr lang="en-US" sz="2100" dirty="0"/>
              <a:t>largest prime number close to the size of a word in the computer being used. The recommendation is to use the thirty-first </a:t>
            </a:r>
            <a:r>
              <a:rPr lang="en-US" sz="2100" dirty="0" err="1"/>
              <a:t>Mersenne</a:t>
            </a:r>
            <a:r>
              <a:rPr lang="en-US" sz="2100" dirty="0"/>
              <a:t> prime as the modulus: n = M</a:t>
            </a:r>
            <a:r>
              <a:rPr lang="en-US" sz="2100" baseline="-25000" dirty="0"/>
              <a:t>31</a:t>
            </a:r>
            <a:r>
              <a:rPr lang="en-US" sz="2100" dirty="0"/>
              <a:t> = 2</a:t>
            </a:r>
            <a:r>
              <a:rPr lang="en-US" sz="2100" baseline="30000" dirty="0"/>
              <a:t>31</a:t>
            </a:r>
            <a:r>
              <a:rPr lang="en-US" sz="2100" dirty="0"/>
              <a:t> − 1. </a:t>
            </a:r>
            <a:endParaRPr lang="en-US" sz="2100" dirty="0" smtClean="0"/>
          </a:p>
          <a:p>
            <a:pPr marL="514350" indent="-514350" algn="just">
              <a:buAutoNum type="arabicPeriod"/>
            </a:pPr>
            <a:r>
              <a:rPr lang="en-US" sz="2100" dirty="0" smtClean="0"/>
              <a:t>To </a:t>
            </a:r>
            <a:r>
              <a:rPr lang="en-US" sz="2100" dirty="0"/>
              <a:t>create a period as long as the modulus, the value of the first coefficient, a, should be a primitive root of the prime modulus. Although the integer 7 is a </a:t>
            </a:r>
            <a:r>
              <a:rPr lang="en-US" sz="2100" dirty="0" smtClean="0"/>
              <a:t>primitive </a:t>
            </a:r>
            <a:r>
              <a:rPr lang="en-US" sz="2100" dirty="0"/>
              <a:t>root of M</a:t>
            </a:r>
            <a:r>
              <a:rPr lang="en-US" sz="2100" baseline="-25000" dirty="0"/>
              <a:t>31</a:t>
            </a:r>
            <a:r>
              <a:rPr lang="en-US" sz="2100" dirty="0"/>
              <a:t>, it is recommended to use 7</a:t>
            </a:r>
            <a:r>
              <a:rPr lang="en-US" sz="2100" baseline="30000" dirty="0"/>
              <a:t>k</a:t>
            </a:r>
            <a:r>
              <a:rPr lang="en-US" sz="2100" dirty="0"/>
              <a:t> , where k is an integer </a:t>
            </a:r>
            <a:r>
              <a:rPr lang="en-US" sz="2100" dirty="0" err="1"/>
              <a:t>coprime</a:t>
            </a:r>
            <a:r>
              <a:rPr lang="en-US" sz="2100" dirty="0"/>
              <a:t> with (M</a:t>
            </a:r>
            <a:r>
              <a:rPr lang="en-US" sz="2100" baseline="-25000" dirty="0"/>
              <a:t>31</a:t>
            </a:r>
            <a:r>
              <a:rPr lang="en-US" sz="2100" dirty="0"/>
              <a:t> − 1). Some recommended values for k are 5 and 13. This means that (a = 7</a:t>
            </a:r>
            <a:r>
              <a:rPr lang="en-US" sz="2100" baseline="30000" dirty="0"/>
              <a:t>5</a:t>
            </a:r>
            <a:r>
              <a:rPr lang="en-US" sz="2100" dirty="0"/>
              <a:t> ) or (a = 7</a:t>
            </a:r>
            <a:r>
              <a:rPr lang="en-US" sz="2100" baseline="30000" dirty="0"/>
              <a:t>13</a:t>
            </a:r>
            <a:r>
              <a:rPr lang="en-US" sz="2100" dirty="0"/>
              <a:t>). </a:t>
            </a:r>
            <a:endParaRPr lang="en-US" sz="2100" dirty="0" smtClean="0"/>
          </a:p>
          <a:p>
            <a:pPr marL="514350" indent="-514350" algn="just">
              <a:buAutoNum type="arabicPeriod"/>
            </a:pPr>
            <a:r>
              <a:rPr lang="en-US" sz="2100" dirty="0" smtClean="0"/>
              <a:t>For </a:t>
            </a:r>
            <a:r>
              <a:rPr lang="en-US" sz="2100" dirty="0"/>
              <a:t>the second recommendation to be effective, the value of the second coefficient, b, should be zero.</a:t>
            </a:r>
            <a:endParaRPr lang="en-IN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Generators:</a:t>
            </a:r>
            <a:br>
              <a:rPr lang="en-IN" b="1" dirty="0"/>
            </a:br>
            <a:r>
              <a:rPr lang="en-IN" b="1" dirty="0"/>
              <a:t>Linear </a:t>
            </a:r>
            <a:r>
              <a:rPr lang="en-IN" b="1" dirty="0" err="1"/>
              <a:t>Congruential</a:t>
            </a:r>
            <a:r>
              <a:rPr lang="en-IN" b="1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/>
              <a:t>Linear </a:t>
            </a:r>
            <a:r>
              <a:rPr lang="en-US" dirty="0" err="1"/>
              <a:t>Congruential</a:t>
            </a:r>
            <a:r>
              <a:rPr lang="en-US" dirty="0"/>
              <a:t> Generator: </a:t>
            </a:r>
            <a:endParaRPr lang="en-US" dirty="0" smtClean="0"/>
          </a:p>
          <a:p>
            <a:pPr marL="400050" lvl="2" indent="0" algn="just">
              <a:buNone/>
            </a:pPr>
            <a:r>
              <a:rPr lang="en-US" sz="2400" b="1" dirty="0" smtClean="0"/>
              <a:t>x</a:t>
            </a:r>
            <a:r>
              <a:rPr lang="en-US" sz="2400" b="1" baseline="-25000" dirty="0" smtClean="0"/>
              <a:t>i </a:t>
            </a:r>
            <a:r>
              <a:rPr lang="en-US" sz="2400" b="1" baseline="-25000" dirty="0"/>
              <a:t>+ 1 </a:t>
            </a:r>
            <a:r>
              <a:rPr lang="en-US" sz="2400" b="1" dirty="0"/>
              <a:t>= (</a:t>
            </a:r>
            <a:r>
              <a:rPr lang="en-US" sz="2400" b="1" dirty="0" err="1"/>
              <a:t>ax</a:t>
            </a:r>
            <a:r>
              <a:rPr lang="en-US" sz="2400" b="1" baseline="-25000" dirty="0" err="1"/>
              <a:t>i</a:t>
            </a:r>
            <a:r>
              <a:rPr lang="en-US" sz="2400" b="1" dirty="0"/>
              <a:t> + b) mod n</a:t>
            </a:r>
            <a:r>
              <a:rPr lang="en-US" sz="2400" dirty="0"/>
              <a:t>, </a:t>
            </a:r>
            <a:endParaRPr lang="en-US" sz="2400" dirty="0" smtClean="0"/>
          </a:p>
          <a:p>
            <a:pPr marL="400050" lvl="2" indent="0" algn="just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n = 2</a:t>
            </a:r>
            <a:r>
              <a:rPr lang="en-US" sz="2400" baseline="30000" dirty="0"/>
              <a:t>31</a:t>
            </a:r>
            <a:r>
              <a:rPr lang="en-US" sz="2400" dirty="0"/>
              <a:t> − 1 </a:t>
            </a:r>
            <a:r>
              <a:rPr lang="en-US" sz="2400" dirty="0" smtClean="0"/>
              <a:t>and </a:t>
            </a:r>
            <a:r>
              <a:rPr lang="en-US" sz="2400" dirty="0"/>
              <a:t>(a = 7</a:t>
            </a:r>
            <a:r>
              <a:rPr lang="en-US" sz="2400" baseline="30000" dirty="0"/>
              <a:t>5</a:t>
            </a:r>
            <a:r>
              <a:rPr lang="en-US" sz="2400" dirty="0"/>
              <a:t> ) or (a = 7</a:t>
            </a:r>
            <a:r>
              <a:rPr lang="en-US" sz="2400" baseline="30000" dirty="0"/>
              <a:t>13</a:t>
            </a:r>
            <a:r>
              <a:rPr lang="en-US" sz="2400" dirty="0" smtClean="0"/>
              <a:t>).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n-IN" b="1" dirty="0"/>
              <a:t>Security</a:t>
            </a:r>
            <a:r>
              <a:rPr lang="en-US" b="1" dirty="0" smtClean="0"/>
              <a:t> </a:t>
            </a:r>
          </a:p>
          <a:p>
            <a:pPr marL="857250" lvl="2" indent="-457200" algn="just"/>
            <a:r>
              <a:rPr lang="en-US" sz="2400" dirty="0" smtClean="0"/>
              <a:t>Shows </a:t>
            </a:r>
            <a:r>
              <a:rPr lang="en-US" sz="2400" dirty="0"/>
              <a:t>reasonable randomness if the previous recommendations are followed. </a:t>
            </a:r>
            <a:endParaRPr lang="en-US" sz="2400" dirty="0" smtClean="0"/>
          </a:p>
          <a:p>
            <a:pPr marL="857250" lvl="2" indent="-457200" algn="just"/>
            <a:r>
              <a:rPr lang="en-US" sz="2400" dirty="0" smtClean="0"/>
              <a:t>The </a:t>
            </a:r>
            <a:r>
              <a:rPr lang="en-US" sz="2400" dirty="0"/>
              <a:t>sequence is useful in some applications where only randomness is required (such as simulation); </a:t>
            </a:r>
            <a:endParaRPr lang="en-US" sz="2400" dirty="0" smtClean="0"/>
          </a:p>
          <a:p>
            <a:pPr marL="857250" lvl="2" indent="-457200" algn="just"/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useless in cryptography where both randomness and secrecy are desired.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Generators:</a:t>
            </a:r>
            <a:br>
              <a:rPr lang="en-IN" b="1" dirty="0"/>
            </a:br>
            <a:r>
              <a:rPr lang="en-IN" b="1" dirty="0"/>
              <a:t>Linear </a:t>
            </a:r>
            <a:r>
              <a:rPr lang="en-IN" b="1" dirty="0" err="1"/>
              <a:t>Congruential</a:t>
            </a:r>
            <a:r>
              <a:rPr lang="en-IN" b="1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 algn="just"/>
            <a:r>
              <a:rPr lang="en-US" sz="2400" dirty="0"/>
              <a:t>Because n is public, the sequence can be attacked by Eve using one of the two strategies:</a:t>
            </a:r>
            <a:endParaRPr lang="en-IN" sz="24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Eve knows the value of the seed (x</a:t>
            </a:r>
            <a:r>
              <a:rPr lang="en-US" sz="2400" baseline="-25000" dirty="0"/>
              <a:t>0</a:t>
            </a:r>
            <a:r>
              <a:rPr lang="en-US" sz="2400" dirty="0"/>
              <a:t>) and the coefficient a, she can easily </a:t>
            </a:r>
            <a:r>
              <a:rPr lang="en-US" sz="2400" dirty="0" smtClean="0"/>
              <a:t>regenerate </a:t>
            </a:r>
            <a:r>
              <a:rPr lang="en-US" sz="2400" dirty="0"/>
              <a:t>the whole sequence.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Eve does not know the value of x</a:t>
            </a:r>
            <a:r>
              <a:rPr lang="en-US" sz="2400" baseline="-25000" dirty="0"/>
              <a:t>0</a:t>
            </a:r>
            <a:r>
              <a:rPr lang="en-US" sz="2400" dirty="0"/>
              <a:t> and a, she can intercept the first two integers and use the following two </a:t>
            </a:r>
            <a:r>
              <a:rPr lang="en-US" sz="2400" dirty="0" smtClean="0"/>
              <a:t>equations </a:t>
            </a:r>
            <a:r>
              <a:rPr lang="en-US" sz="2400" dirty="0"/>
              <a:t>to find x</a:t>
            </a:r>
            <a:r>
              <a:rPr lang="en-US" sz="2400" baseline="-25000" dirty="0"/>
              <a:t>0</a:t>
            </a:r>
            <a:r>
              <a:rPr lang="en-US" sz="2400" dirty="0"/>
              <a:t> and a</a:t>
            </a:r>
            <a:r>
              <a:rPr lang="en-US" sz="2400" dirty="0" smtClean="0"/>
              <a:t>:</a:t>
            </a:r>
          </a:p>
          <a:p>
            <a:pPr marL="457200" lvl="1" indent="0" algn="just">
              <a:buNone/>
            </a:pPr>
            <a:r>
              <a:rPr lang="da-DK" sz="2400" b="1" dirty="0" smtClean="0"/>
              <a:t>	x</a:t>
            </a:r>
            <a:r>
              <a:rPr lang="da-DK" sz="2400" b="1" baseline="-25000" dirty="0" smtClean="0"/>
              <a:t>1</a:t>
            </a:r>
            <a:r>
              <a:rPr lang="da-DK" sz="2400" b="1" dirty="0" smtClean="0"/>
              <a:t> </a:t>
            </a:r>
            <a:r>
              <a:rPr lang="da-DK" sz="2400" b="1" dirty="0"/>
              <a:t>= ax</a:t>
            </a:r>
            <a:r>
              <a:rPr lang="da-DK" sz="2400" b="1" baseline="-25000" dirty="0"/>
              <a:t>0</a:t>
            </a:r>
            <a:r>
              <a:rPr lang="da-DK" sz="2400" b="1" dirty="0"/>
              <a:t> mod n </a:t>
            </a:r>
            <a:r>
              <a:rPr lang="da-DK" sz="2400" b="1" dirty="0" smtClean="0"/>
              <a:t>			</a:t>
            </a:r>
          </a:p>
          <a:p>
            <a:pPr marL="457200" lvl="1" indent="0" algn="just">
              <a:buNone/>
            </a:pPr>
            <a:r>
              <a:rPr lang="da-DK" sz="2400" b="1" dirty="0" smtClean="0"/>
              <a:t>	x</a:t>
            </a:r>
            <a:r>
              <a:rPr lang="da-DK" sz="2400" b="1" baseline="-25000" dirty="0" smtClean="0"/>
              <a:t>2</a:t>
            </a:r>
            <a:r>
              <a:rPr lang="da-DK" sz="2400" b="1" dirty="0" smtClean="0"/>
              <a:t> </a:t>
            </a:r>
            <a:r>
              <a:rPr lang="da-DK" sz="2400" b="1" dirty="0"/>
              <a:t>= ax</a:t>
            </a:r>
            <a:r>
              <a:rPr lang="da-DK" sz="2400" b="1" baseline="-25000" dirty="0"/>
              <a:t>1</a:t>
            </a:r>
            <a:r>
              <a:rPr lang="da-DK" sz="2400" b="1" dirty="0"/>
              <a:t> mod n 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1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Other </a:t>
            </a:r>
            <a:r>
              <a:rPr lang="en-IN" b="1" dirty="0" err="1" smtClean="0"/>
              <a:t>Congruential</a:t>
            </a:r>
            <a:r>
              <a:rPr lang="en-IN" b="1" dirty="0" smtClean="0"/>
              <a:t> Generators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/>
              <a:t>Quadratic Residue </a:t>
            </a:r>
            <a:r>
              <a:rPr lang="en-IN" sz="2400" b="1" dirty="0" smtClean="0"/>
              <a:t>Generator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To make the pseudorandom sequence less </a:t>
            </a:r>
            <a:r>
              <a:rPr lang="en-US" sz="2400" dirty="0" smtClean="0"/>
              <a:t>predictable.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x</a:t>
            </a:r>
            <a:r>
              <a:rPr lang="en-US" sz="2400" b="1" baseline="-25000" dirty="0" smtClean="0"/>
              <a:t>i+1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i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mod n</a:t>
            </a:r>
            <a:r>
              <a:rPr lang="en-US" sz="2400" dirty="0"/>
              <a:t>, where x</a:t>
            </a:r>
            <a:r>
              <a:rPr lang="en-US" sz="2400" baseline="-25000" dirty="0"/>
              <a:t>0</a:t>
            </a:r>
            <a:r>
              <a:rPr lang="en-US" sz="2400" dirty="0"/>
              <a:t>, called the seed, is a number between 0 and n − 1</a:t>
            </a:r>
            <a:r>
              <a:rPr lang="en-US" sz="2400" dirty="0" smtClean="0"/>
              <a:t>.</a:t>
            </a:r>
          </a:p>
          <a:p>
            <a:pPr algn="just"/>
            <a:r>
              <a:rPr lang="en-IN" sz="2400" b="1" dirty="0"/>
              <a:t>Blum </a:t>
            </a:r>
            <a:r>
              <a:rPr lang="en-IN" sz="2400" b="1" dirty="0" err="1"/>
              <a:t>Blum</a:t>
            </a:r>
            <a:r>
              <a:rPr lang="en-IN" sz="2400" b="1" dirty="0"/>
              <a:t> </a:t>
            </a:r>
            <a:r>
              <a:rPr lang="en-IN" sz="2400" b="1" dirty="0" err="1" smtClean="0"/>
              <a:t>Shub</a:t>
            </a:r>
            <a:r>
              <a:rPr lang="en-IN" sz="2400" b="1" dirty="0" smtClean="0"/>
              <a:t>(BBS) Generator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/>
              <a:t>the names of its three inventors.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BBS </a:t>
            </a:r>
            <a:r>
              <a:rPr lang="en-IN" sz="2400" dirty="0"/>
              <a:t>uses </a:t>
            </a:r>
            <a:r>
              <a:rPr lang="en-IN" sz="2400" dirty="0" smtClean="0"/>
              <a:t>qua</a:t>
            </a:r>
            <a:r>
              <a:rPr lang="en-US" sz="2400" dirty="0" err="1"/>
              <a:t>dratic</a:t>
            </a:r>
            <a:r>
              <a:rPr lang="en-US" sz="2400" dirty="0"/>
              <a:t> residue congruence, but it is a pseudorandom bit generator instead of a </a:t>
            </a:r>
            <a:r>
              <a:rPr lang="en-US" sz="2400" dirty="0" smtClean="0"/>
              <a:t>pseudorandom </a:t>
            </a:r>
            <a:r>
              <a:rPr lang="en-US" sz="2400" dirty="0"/>
              <a:t>number generator;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generates a sequence of bits (0 or 1). 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</a:t>
            </a:r>
            <a:r>
              <a:rPr lang="en-IN" b="1" dirty="0" smtClean="0"/>
              <a:t>Generators:</a:t>
            </a:r>
            <a:br>
              <a:rPr lang="en-IN" b="1" dirty="0" smtClean="0"/>
            </a:br>
            <a:r>
              <a:rPr lang="en-IN" b="1" dirty="0"/>
              <a:t>Blum </a:t>
            </a:r>
            <a:r>
              <a:rPr lang="en-IN" b="1" dirty="0" err="1"/>
              <a:t>Blum</a:t>
            </a:r>
            <a:r>
              <a:rPr lang="en-IN" b="1" dirty="0"/>
              <a:t> </a:t>
            </a:r>
            <a:r>
              <a:rPr lang="en-IN" b="1" dirty="0" err="1"/>
              <a:t>Shub</a:t>
            </a:r>
            <a:r>
              <a:rPr lang="en-IN" b="1" dirty="0"/>
              <a:t>(BBS) </a:t>
            </a:r>
            <a:r>
              <a:rPr lang="en-IN" b="1" dirty="0" smtClean="0"/>
              <a:t>Generator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14600"/>
            <a:ext cx="5019675" cy="2362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</a:t>
            </a:r>
            <a:r>
              <a:rPr lang="en-IN" b="1" dirty="0" smtClean="0"/>
              <a:t>Generators: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Blum </a:t>
            </a:r>
            <a:r>
              <a:rPr lang="en-IN" b="1" dirty="0" err="1"/>
              <a:t>Blum</a:t>
            </a:r>
            <a:r>
              <a:rPr lang="en-IN" b="1" dirty="0"/>
              <a:t> </a:t>
            </a:r>
            <a:r>
              <a:rPr lang="en-IN" b="1" dirty="0" err="1"/>
              <a:t>Shub</a:t>
            </a:r>
            <a:r>
              <a:rPr lang="en-IN" b="1" dirty="0"/>
              <a:t>(BBS) </a:t>
            </a:r>
            <a:r>
              <a:rPr lang="en-IN" b="1" dirty="0" smtClean="0"/>
              <a:t>Generator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Steps: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two large primes numbers p and q in the form 4k + 3, where k is an integer (both p and q are congruent to 3 modulo 4). </a:t>
            </a:r>
            <a:endParaRPr lang="en-US" sz="24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Select </a:t>
            </a:r>
            <a:r>
              <a:rPr lang="en-US" sz="2400" dirty="0"/>
              <a:t>the modulus n = p × q</a:t>
            </a:r>
            <a:r>
              <a:rPr lang="en-US" sz="2400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/>
              <a:t>Choose a random integer r which is </a:t>
            </a:r>
            <a:r>
              <a:rPr lang="en-US" sz="2400" dirty="0" err="1"/>
              <a:t>coprime</a:t>
            </a:r>
            <a:r>
              <a:rPr lang="en-US" sz="2400" dirty="0"/>
              <a:t> to n. </a:t>
            </a:r>
            <a:endParaRPr lang="en-US" sz="24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Calculate </a:t>
            </a:r>
            <a:r>
              <a:rPr lang="en-US" sz="2400" dirty="0"/>
              <a:t>the seed as x</a:t>
            </a:r>
            <a:r>
              <a:rPr lang="en-US" sz="2400" baseline="-25000" dirty="0"/>
              <a:t>0</a:t>
            </a:r>
            <a:r>
              <a:rPr lang="en-US" sz="2400" dirty="0"/>
              <a:t> = </a:t>
            </a:r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mod n. </a:t>
            </a:r>
            <a:endParaRPr lang="en-US" sz="24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Generate </a:t>
            </a:r>
            <a:r>
              <a:rPr lang="en-US" sz="2400" dirty="0"/>
              <a:t>the sequence as x</a:t>
            </a:r>
            <a:r>
              <a:rPr lang="en-US" sz="2400" baseline="-25000" dirty="0"/>
              <a:t>i+1</a:t>
            </a:r>
            <a:r>
              <a:rPr lang="en-US" sz="2400" dirty="0"/>
              <a:t> =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mod n. </a:t>
            </a:r>
            <a:endParaRPr lang="en-US" sz="24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Extract </a:t>
            </a:r>
            <a:r>
              <a:rPr lang="en-US" sz="2400" dirty="0"/>
              <a:t>the least significant bit of the generated random integer as the random bit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Generators:</a:t>
            </a:r>
            <a:br>
              <a:rPr lang="en-IN" b="1" dirty="0"/>
            </a:br>
            <a:r>
              <a:rPr lang="en-IN" b="1" dirty="0"/>
              <a:t>Blum </a:t>
            </a:r>
            <a:r>
              <a:rPr lang="en-IN" b="1" dirty="0" err="1"/>
              <a:t>Blum</a:t>
            </a:r>
            <a:r>
              <a:rPr lang="en-IN" b="1" dirty="0"/>
              <a:t> </a:t>
            </a:r>
            <a:r>
              <a:rPr lang="en-IN" b="1" dirty="0" err="1"/>
              <a:t>Shub</a:t>
            </a:r>
            <a:r>
              <a:rPr lang="en-IN" b="1" dirty="0"/>
              <a:t>(BBS) </a:t>
            </a:r>
            <a:r>
              <a:rPr lang="en-IN" b="1" dirty="0" smtClean="0"/>
              <a:t>Generator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b="1" dirty="0" smtClean="0"/>
              <a:t>Security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and q are known,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bit in the sequence can be found as the least significant bit of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da-DK" sz="2400" b="1" dirty="0"/>
              <a:t>x</a:t>
            </a:r>
            <a:r>
              <a:rPr lang="da-DK" sz="2400" b="1" baseline="-25000" dirty="0"/>
              <a:t>i</a:t>
            </a:r>
            <a:r>
              <a:rPr lang="da-DK" sz="2400" b="1" dirty="0"/>
              <a:t> = x</a:t>
            </a:r>
            <a:r>
              <a:rPr lang="da-DK" sz="2400" b="1" baseline="-25000" dirty="0"/>
              <a:t>0</a:t>
            </a:r>
            <a:r>
              <a:rPr lang="da-DK" sz="2400" b="1" dirty="0"/>
              <a:t> </a:t>
            </a:r>
            <a:r>
              <a:rPr lang="da-DK" sz="2400" b="1" baseline="30000" dirty="0"/>
              <a:t>2 </a:t>
            </a:r>
            <a:r>
              <a:rPr lang="da-DK" sz="2400" b="1" baseline="64000" dirty="0"/>
              <a:t>i</a:t>
            </a:r>
            <a:r>
              <a:rPr lang="da-DK" sz="2400" b="1" baseline="30000" dirty="0"/>
              <a:t> mod [(p − 1)(q − 1)] </a:t>
            </a:r>
            <a:r>
              <a:rPr lang="da-DK" sz="2400" b="1" dirty="0" smtClean="0"/>
              <a:t>mod 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Eve knows the value of p and q, she can find the value of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bit by trying possible values of x</a:t>
            </a:r>
            <a:r>
              <a:rPr lang="en-US" sz="2400" baseline="-25000" dirty="0"/>
              <a:t>0</a:t>
            </a:r>
            <a:r>
              <a:rPr lang="en-US" sz="2400" dirty="0"/>
              <a:t> (the value of n is usually public).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means that the complexity of this generator is the same as the factorization of n.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n is large enough, the sequence is secure (unpredictable).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has been proved that with a very large n, Eve cannot guess the value of the next bit in the sequence even if she knows the values of all previous bits.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probability of each bit being 0 or 1 is very close </a:t>
            </a:r>
            <a:r>
              <a:rPr lang="en-US" sz="2400" dirty="0" smtClean="0"/>
              <a:t>to 50 %. 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Cryptosystem-Based </a:t>
            </a:r>
            <a:r>
              <a:rPr lang="en-IN" b="1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cryptosystem such as an encryption cipher or a hash function can also be use to generate a random stream of bits</a:t>
            </a:r>
            <a:r>
              <a:rPr lang="en-US" sz="2400" dirty="0" smtClean="0"/>
              <a:t>.</a:t>
            </a:r>
          </a:p>
          <a:p>
            <a:pPr algn="just"/>
            <a:r>
              <a:rPr lang="en-IN" sz="2400" b="1" dirty="0"/>
              <a:t>ANSI X9.17 </a:t>
            </a:r>
            <a:r>
              <a:rPr lang="en-IN" sz="2400" b="1" dirty="0" smtClean="0"/>
              <a:t>PRNG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cryptographically strong pseudorandom number generator.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generator uses three 3DES with two keys (</a:t>
            </a:r>
            <a:r>
              <a:rPr lang="en-US" sz="2400" dirty="0" smtClean="0"/>
              <a:t>encryption-decryption-encryption.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9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Cryptosystem-Based Generators:</a:t>
            </a:r>
            <a:br>
              <a:rPr lang="en-IN" b="1" dirty="0" smtClean="0"/>
            </a:br>
            <a:r>
              <a:rPr lang="en-IN" b="1" dirty="0"/>
              <a:t>ANSI X9.17 </a:t>
            </a:r>
            <a:r>
              <a:rPr lang="en-IN" b="1" dirty="0" smtClean="0"/>
              <a:t>PRNG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Fig: The Cipher-Block </a:t>
            </a:r>
            <a:r>
              <a:rPr lang="en-US" sz="2400" b="1" dirty="0"/>
              <a:t>C</a:t>
            </a:r>
            <a:r>
              <a:rPr lang="en-US" sz="2400" b="1" dirty="0" smtClean="0"/>
              <a:t>haining </a:t>
            </a:r>
            <a:r>
              <a:rPr lang="en-US" sz="2400" b="1" dirty="0"/>
              <a:t>(CBC) mode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Note that the first pseudorandom number uses a 64-bit seed as the initial vector (IV);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the rest of the pseudorandom numbers use the seed shown as the next IV.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The same 112-bit secret key (K</a:t>
            </a:r>
            <a:r>
              <a:rPr lang="en-US" sz="2000" baseline="-25000" dirty="0"/>
              <a:t>1</a:t>
            </a:r>
            <a:r>
              <a:rPr lang="en-US" sz="2000" dirty="0"/>
              <a:t> and K</a:t>
            </a:r>
            <a:r>
              <a:rPr lang="en-US" sz="2000" baseline="-25000" dirty="0"/>
              <a:t>2</a:t>
            </a:r>
            <a:r>
              <a:rPr lang="en-US" sz="2000" dirty="0"/>
              <a:t> in 3DES), are used for all three 3DES ciphers. </a:t>
            </a:r>
            <a:endParaRPr lang="en-IN" sz="2000" b="1" dirty="0"/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63180"/>
            <a:ext cx="4191000" cy="2994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Cryptosystem-Based Generators:</a:t>
            </a:r>
            <a:br>
              <a:rPr lang="en-IN" b="1" dirty="0" smtClean="0"/>
            </a:br>
            <a:r>
              <a:rPr lang="en-IN" b="1" dirty="0"/>
              <a:t>ANSI X9.17 </a:t>
            </a:r>
            <a:r>
              <a:rPr lang="en-IN" b="1" dirty="0" smtClean="0"/>
              <a:t>PRNG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Uses </a:t>
            </a:r>
            <a:r>
              <a:rPr lang="en-US" sz="2400" dirty="0"/>
              <a:t>two stages of the block chaining.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plaintext for each stage comes from the output of the first 3DES, which uses the 64-bit date and time as the plaintext.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err="1"/>
              <a:t>ciphertext</a:t>
            </a:r>
            <a:r>
              <a:rPr lang="en-US" sz="2400" dirty="0"/>
              <a:t> created from the second 3DES is the random </a:t>
            </a:r>
            <a:r>
              <a:rPr lang="en-US" sz="2400" dirty="0" smtClean="0"/>
              <a:t>number. </a:t>
            </a:r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/>
              <a:t>ciphertext</a:t>
            </a:r>
            <a:r>
              <a:rPr lang="en-US" sz="2400" dirty="0"/>
              <a:t> created from the third 3DES is the next IV for the next random number.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use of Random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number of network security algorithms and protocols based on cryptography make use of random binary numbers: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Key distribution and reciprocal (mutual) authentication schemes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Session key generation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Generation of keys for the RSA public-key encryption algorithm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Generation of a bit stream for symmetric stream encryption</a:t>
            </a:r>
          </a:p>
          <a:p>
            <a:pPr marL="514350" indent="-514350" algn="just"/>
            <a:r>
              <a:rPr lang="en-US" sz="2400" dirty="0" smtClean="0"/>
              <a:t>Two requirements for a sequence of random numbers: randomness and unpredictability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Cryptosystem-Based Generators:</a:t>
            </a:r>
            <a:br>
              <a:rPr lang="en-IN" b="1" dirty="0" smtClean="0"/>
            </a:br>
            <a:r>
              <a:rPr lang="en-IN" b="1" dirty="0"/>
              <a:t>ANSI X9.17 </a:t>
            </a:r>
            <a:r>
              <a:rPr lang="en-IN" b="1" dirty="0" smtClean="0"/>
              <a:t>PRNG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strength of X9.17 can be due to the following facts: </a:t>
            </a:r>
            <a:endParaRPr lang="en-US" sz="24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key is 112 (2 × 56) bits.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date-and-time input of 64 provides a good timestamp preventing replay </a:t>
            </a:r>
            <a:r>
              <a:rPr lang="en-US" sz="2400" dirty="0" smtClean="0"/>
              <a:t>attack.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system provides an excellent confusion-diffusion effect with six encryptions and three decryptions.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Cryptosystem-Based Generators:</a:t>
            </a:r>
            <a:br>
              <a:rPr lang="en-IN" b="1" dirty="0" smtClean="0"/>
            </a:br>
            <a:r>
              <a:rPr lang="en-IN" b="1" dirty="0"/>
              <a:t>PGP </a:t>
            </a:r>
            <a:r>
              <a:rPr lang="en-IN" b="1" dirty="0" smtClean="0"/>
              <a:t>PRNG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600" b="1" dirty="0"/>
              <a:t>PGP </a:t>
            </a:r>
            <a:r>
              <a:rPr lang="en-IN" sz="2600" b="1" dirty="0" smtClean="0"/>
              <a:t>PRNG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Uses </a:t>
            </a:r>
            <a:r>
              <a:rPr lang="en-US" sz="2600" dirty="0"/>
              <a:t>the same idea as X9.17 with several </a:t>
            </a:r>
            <a:r>
              <a:rPr lang="en-US" sz="2600" dirty="0" smtClean="0"/>
              <a:t>changes</a:t>
            </a:r>
            <a:r>
              <a:rPr lang="en-US" sz="2600" dirty="0"/>
              <a:t>:</a:t>
            </a:r>
            <a:endParaRPr lang="en-US" sz="26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600" dirty="0" smtClean="0"/>
              <a:t>PGP </a:t>
            </a:r>
            <a:r>
              <a:rPr lang="en-US" sz="2600" dirty="0"/>
              <a:t>PRNG uses seven stages instead of two. </a:t>
            </a:r>
            <a:endParaRPr lang="en-US" sz="26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cipher is either IDEA or </a:t>
            </a:r>
            <a:r>
              <a:rPr lang="en-US" sz="2600" dirty="0" smtClean="0"/>
              <a:t>CAST-128.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key is normally 128 bits. PGP PRNG creates three 64-bit random numbers: </a:t>
            </a:r>
            <a:r>
              <a:rPr lang="en-US" sz="2600" dirty="0" smtClean="0"/>
              <a:t>the </a:t>
            </a:r>
            <a:r>
              <a:rPr lang="en-US" sz="2600" dirty="0"/>
              <a:t>first is used as the IV secret (for communication using PGP, not for PRNG), the second and the third are concatenated to create a 128-bit secret key (for communication using PGP). </a:t>
            </a:r>
            <a:endParaRPr lang="en-US" sz="26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3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Cryptosystem-Based Generators:</a:t>
            </a:r>
            <a:br>
              <a:rPr lang="en-IN" b="1" dirty="0" smtClean="0"/>
            </a:br>
            <a:r>
              <a:rPr lang="en-IN" b="1" dirty="0"/>
              <a:t>PGP </a:t>
            </a:r>
            <a:r>
              <a:rPr lang="en-IN" b="1" dirty="0" smtClean="0"/>
              <a:t>PRNG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05000"/>
            <a:ext cx="5562600" cy="358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1054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strength of PGP PRNG is in its key size and in the fact that the original IV (seed) and the 128-bit secret key can be generated from a 24-byte true random variable.</a:t>
            </a:r>
            <a:endParaRPr lang="en-IN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Two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There are two approaches to generating a long stream of random bits: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sing </a:t>
            </a:r>
            <a:r>
              <a:rPr lang="en-US" sz="2400" dirty="0"/>
              <a:t>a natural random process, such as flipping a coin many times and interpreting heads and tails as 0-bits and 1-bits,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r </a:t>
            </a:r>
            <a:r>
              <a:rPr lang="en-US" sz="2400" dirty="0"/>
              <a:t>using a deterministic process with feedback.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first approach is called a </a:t>
            </a:r>
            <a:r>
              <a:rPr lang="en-US" sz="2400" b="1" dirty="0"/>
              <a:t>T</a:t>
            </a:r>
            <a:r>
              <a:rPr lang="en-US" sz="2400" b="1" dirty="0" smtClean="0"/>
              <a:t>rue </a:t>
            </a:r>
            <a:r>
              <a:rPr lang="en-US" sz="2400" b="1" dirty="0"/>
              <a:t>R</a:t>
            </a:r>
            <a:r>
              <a:rPr lang="en-US" sz="2400" b="1" dirty="0" smtClean="0"/>
              <a:t>andom </a:t>
            </a:r>
            <a:r>
              <a:rPr lang="en-US" sz="2400" b="1" dirty="0"/>
              <a:t>N</a:t>
            </a:r>
            <a:r>
              <a:rPr lang="en-US" sz="2400" b="1" dirty="0" smtClean="0"/>
              <a:t>umber </a:t>
            </a:r>
            <a:r>
              <a:rPr lang="en-US" sz="2400" b="1" dirty="0"/>
              <a:t>G</a:t>
            </a:r>
            <a:r>
              <a:rPr lang="en-US" sz="2400" b="1" dirty="0" smtClean="0"/>
              <a:t>enerator </a:t>
            </a:r>
            <a:r>
              <a:rPr lang="en-US" sz="2400" b="1" dirty="0"/>
              <a:t>(TRNG); </a:t>
            </a:r>
            <a:endParaRPr lang="en-US" sz="2400" b="1" dirty="0" smtClean="0"/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second is called a </a:t>
            </a:r>
            <a:r>
              <a:rPr lang="en-US" sz="2400" b="1" dirty="0" smtClean="0"/>
              <a:t>Pseudo-Random </a:t>
            </a:r>
            <a:r>
              <a:rPr lang="en-US" sz="2400" b="1" dirty="0"/>
              <a:t>N</a:t>
            </a:r>
            <a:r>
              <a:rPr lang="en-US" sz="2400" b="1" dirty="0" smtClean="0"/>
              <a:t>umber </a:t>
            </a:r>
            <a:r>
              <a:rPr lang="en-US" sz="2400" b="1" dirty="0"/>
              <a:t>G</a:t>
            </a:r>
            <a:r>
              <a:rPr lang="en-US" sz="2400" b="1" dirty="0" smtClean="0"/>
              <a:t>enerator </a:t>
            </a:r>
            <a:r>
              <a:rPr lang="en-US" sz="2400" b="1" dirty="0"/>
              <a:t>(PRNG).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Two Approaches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82056"/>
            <a:ext cx="6858000" cy="24709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reasonably random stream of bits can be achieved using a deterministic process with a short random stream as the input (seed). </a:t>
            </a:r>
            <a:endParaRPr lang="en-US" sz="2400" dirty="0" smtClean="0"/>
          </a:p>
          <a:p>
            <a:pPr algn="just"/>
            <a:r>
              <a:rPr lang="en-US" sz="2400" dirty="0"/>
              <a:t>The generated number is not truly random because the process that creates it is deterministic. </a:t>
            </a:r>
            <a:endParaRPr lang="en-US" sz="2400" dirty="0" smtClean="0"/>
          </a:p>
          <a:p>
            <a:pPr algn="just"/>
            <a:r>
              <a:rPr lang="en-US" sz="2400" dirty="0" smtClean="0"/>
              <a:t>PRNGs </a:t>
            </a:r>
            <a:r>
              <a:rPr lang="en-US" sz="2400" dirty="0"/>
              <a:t>can be divided into </a:t>
            </a:r>
            <a:r>
              <a:rPr lang="en-US" sz="2400" b="1" dirty="0"/>
              <a:t>two broad categories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C</a:t>
            </a:r>
            <a:r>
              <a:rPr lang="en-US" sz="2400" b="1" dirty="0" err="1" smtClean="0"/>
              <a:t>ongruential</a:t>
            </a:r>
            <a:r>
              <a:rPr lang="en-US" sz="2400" b="1" dirty="0" smtClean="0"/>
              <a:t> generators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1" dirty="0"/>
              <a:t>G</a:t>
            </a:r>
            <a:r>
              <a:rPr lang="en-US" sz="2400" b="1" dirty="0" smtClean="0"/>
              <a:t>enerators </a:t>
            </a:r>
            <a:r>
              <a:rPr lang="en-US" sz="2400" b="1" dirty="0"/>
              <a:t>using cryptographic ciphers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</a:t>
            </a:r>
            <a:r>
              <a:rPr lang="en-IN" b="1" dirty="0" smtClean="0"/>
              <a:t>Generators: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Linear </a:t>
            </a:r>
            <a:r>
              <a:rPr lang="en-IN" b="1" dirty="0" err="1"/>
              <a:t>Congruential</a:t>
            </a:r>
            <a:r>
              <a:rPr lang="en-IN" b="1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method recursively creates a sequence of pseudorandom numbers using a linear congruence equation of the </a:t>
            </a:r>
            <a:r>
              <a:rPr lang="en-US" sz="2400" dirty="0" smtClean="0"/>
              <a:t>form: </a:t>
            </a:r>
          </a:p>
          <a:p>
            <a:pPr marL="457200" lvl="1" indent="0" algn="just">
              <a:buNone/>
            </a:pPr>
            <a:r>
              <a:rPr lang="en-US" sz="2400" b="1" dirty="0" smtClean="0"/>
              <a:t>x</a:t>
            </a:r>
            <a:r>
              <a:rPr lang="en-US" sz="2400" b="1" baseline="-25000" dirty="0" smtClean="0"/>
              <a:t>i </a:t>
            </a:r>
            <a:r>
              <a:rPr lang="en-US" sz="2400" b="1" baseline="-25000" dirty="0"/>
              <a:t>+ 1 </a:t>
            </a:r>
            <a:r>
              <a:rPr lang="en-US" sz="2400" b="1" dirty="0"/>
              <a:t>= (</a:t>
            </a:r>
            <a:r>
              <a:rPr lang="en-US" sz="2400" b="1" dirty="0" err="1" smtClean="0"/>
              <a:t>ax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dirty="0"/>
              <a:t>+ b) mod n</a:t>
            </a:r>
            <a:r>
              <a:rPr lang="en-US" sz="2400" dirty="0"/>
              <a:t>, </a:t>
            </a: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called the seed, is a number between 0 and n − 1</a:t>
            </a:r>
            <a:r>
              <a:rPr lang="en-US" sz="2400" dirty="0" smtClean="0"/>
              <a:t>.</a:t>
            </a:r>
          </a:p>
          <a:p>
            <a:pPr marL="457200" lvl="1" indent="0" algn="just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01294"/>
            <a:ext cx="3910013" cy="175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Generators:</a:t>
            </a:r>
            <a:br>
              <a:rPr lang="en-IN" b="1" dirty="0"/>
            </a:br>
            <a:r>
              <a:rPr lang="en-IN" b="1" dirty="0"/>
              <a:t>Linear </a:t>
            </a:r>
            <a:r>
              <a:rPr lang="en-IN" b="1" dirty="0" err="1"/>
              <a:t>Congruential</a:t>
            </a:r>
            <a:r>
              <a:rPr lang="en-IN" b="1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sequence is periodic, where the period depends one how carefully the </a:t>
            </a:r>
            <a:r>
              <a:rPr lang="en-US" sz="2400" dirty="0" smtClean="0"/>
              <a:t>coefficients</a:t>
            </a:r>
            <a:r>
              <a:rPr lang="en-US" sz="2400" dirty="0"/>
              <a:t>, a and b, are selected. The ideal is to make the period as large as the </a:t>
            </a:r>
            <a:r>
              <a:rPr lang="en-US" sz="2400" dirty="0" smtClean="0"/>
              <a:t>modulus n.</a:t>
            </a:r>
          </a:p>
          <a:p>
            <a:pPr algn="just"/>
            <a:r>
              <a:rPr lang="en-US" sz="2400" b="1" dirty="0"/>
              <a:t>Example </a:t>
            </a:r>
            <a:endParaRPr lang="en-US" sz="2400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Assume </a:t>
            </a:r>
            <a:r>
              <a:rPr lang="en-US" sz="2400" dirty="0"/>
              <a:t>that a = 4, b = 5, n = 17, and x0 = 7.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Find out the sequence and </a:t>
            </a:r>
            <a:r>
              <a:rPr lang="en-US" sz="2400" smtClean="0"/>
              <a:t>the period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Generators:</a:t>
            </a:r>
            <a:br>
              <a:rPr lang="en-IN" b="1" dirty="0"/>
            </a:br>
            <a:r>
              <a:rPr lang="en-IN" b="1" dirty="0"/>
              <a:t>Linear </a:t>
            </a:r>
            <a:r>
              <a:rPr lang="en-IN" b="1" dirty="0" err="1"/>
              <a:t>Congruential</a:t>
            </a:r>
            <a:r>
              <a:rPr lang="en-IN" b="1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sequence is periodic, where the period depends one how carefully the </a:t>
            </a:r>
            <a:r>
              <a:rPr lang="en-US" sz="2400" dirty="0" smtClean="0"/>
              <a:t>coefficients</a:t>
            </a:r>
            <a:r>
              <a:rPr lang="en-US" sz="2400" dirty="0"/>
              <a:t>, a and b, are selected. The ideal is to make the period as large as the </a:t>
            </a:r>
            <a:r>
              <a:rPr lang="en-US" sz="2400" dirty="0" smtClean="0"/>
              <a:t>modulus n.</a:t>
            </a:r>
          </a:p>
          <a:p>
            <a:pPr algn="just"/>
            <a:r>
              <a:rPr lang="en-US" sz="2400" b="1" dirty="0"/>
              <a:t>Example </a:t>
            </a:r>
            <a:endParaRPr lang="en-US" sz="2400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Assume </a:t>
            </a:r>
            <a:r>
              <a:rPr lang="en-US" sz="2400" dirty="0"/>
              <a:t>that a = 4, b = 5, n = 17, and x0 = 7.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sequence is 16, 1, 9, 7, 16, 1, 9, 7, …, which is definitely a poor pseudorandom sequence; the period is only 4.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Congruential</a:t>
            </a:r>
            <a:r>
              <a:rPr lang="en-IN" b="1" dirty="0"/>
              <a:t> Generators:</a:t>
            </a:r>
            <a:br>
              <a:rPr lang="en-IN" b="1" dirty="0"/>
            </a:br>
            <a:r>
              <a:rPr lang="en-IN" b="1" dirty="0"/>
              <a:t>Linear </a:t>
            </a:r>
            <a:r>
              <a:rPr lang="en-IN" b="1" dirty="0" err="1"/>
              <a:t>Congruential</a:t>
            </a:r>
            <a:r>
              <a:rPr lang="en-IN" b="1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 smtClean="0"/>
              <a:t>Criteria for </a:t>
            </a:r>
            <a:r>
              <a:rPr lang="en-IN" sz="2400" b="1" dirty="0"/>
              <a:t>an acceptable </a:t>
            </a:r>
            <a:r>
              <a:rPr lang="en-IN" sz="2400" b="1" dirty="0" smtClean="0"/>
              <a:t>PRNG:</a:t>
            </a:r>
          </a:p>
          <a:p>
            <a:pPr marL="514350" indent="-514350" algn="just"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period must be equal to n (the modulus). This means that, before the integers in the sequence are repeated, all integers between 0 and n − 1 must be generated. </a:t>
            </a:r>
            <a:endParaRPr lang="en-US" sz="2400" dirty="0" smtClean="0"/>
          </a:p>
          <a:p>
            <a:pPr marL="514350" indent="-514350" algn="just"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sequence in each period must be random. </a:t>
            </a:r>
            <a:endParaRPr lang="en-US" sz="2400" dirty="0" smtClean="0"/>
          </a:p>
          <a:p>
            <a:pPr marL="514350" indent="-514350" algn="just"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generating process must be efficient. Most computers today are efficient when arithmetic is done using 32-bit words.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E1306-DC23-4AF2-B7E9-2F3E53E7B107}"/>
</file>

<file path=customXml/itemProps2.xml><?xml version="1.0" encoding="utf-8"?>
<ds:datastoreItem xmlns:ds="http://schemas.openxmlformats.org/officeDocument/2006/customXml" ds:itemID="{A5062285-BA2A-4EFB-9840-305C10B468E0}"/>
</file>

<file path=customXml/itemProps3.xml><?xml version="1.0" encoding="utf-8"?>
<ds:datastoreItem xmlns:ds="http://schemas.openxmlformats.org/officeDocument/2006/customXml" ds:itemID="{8F827087-1008-4E2E-8182-02853349B6C7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</TotalTime>
  <Words>1571</Words>
  <Application>Microsoft Office PowerPoint</Application>
  <PresentationFormat>On-screen Show (4:3)</PresentationFormat>
  <Paragraphs>142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</vt:lpstr>
      <vt:lpstr>The use of Random Numbers</vt:lpstr>
      <vt:lpstr>The Two Approaches</vt:lpstr>
      <vt:lpstr>The Two Approaches</vt:lpstr>
      <vt:lpstr>PRNG</vt:lpstr>
      <vt:lpstr>Congruential Generators: Linear Congruential Generator</vt:lpstr>
      <vt:lpstr>Congruential Generators: Linear Congruential Generator</vt:lpstr>
      <vt:lpstr>Congruential Generators: Linear Congruential Generator</vt:lpstr>
      <vt:lpstr>Congruential Generators: Linear Congruential Generator</vt:lpstr>
      <vt:lpstr>Congruential Generators: Linear Congruential Generator</vt:lpstr>
      <vt:lpstr>Congruential Generators: Linear Congruential Generator</vt:lpstr>
      <vt:lpstr>Congruential Generators: Linear Congruential Generator</vt:lpstr>
      <vt:lpstr>Other Congruential Generators</vt:lpstr>
      <vt:lpstr>Congruential Generators: Blum Blum Shub(BBS) Generator</vt:lpstr>
      <vt:lpstr>Congruential Generators: Blum Blum Shub(BBS) Generator</vt:lpstr>
      <vt:lpstr>Congruential Generators: Blum Blum Shub(BBS) Generator</vt:lpstr>
      <vt:lpstr>Cryptosystem-Based Generators</vt:lpstr>
      <vt:lpstr>Cryptosystem-Based Generators: ANSI X9.17 PRNG</vt:lpstr>
      <vt:lpstr>Cryptosystem-Based Generators: ANSI X9.17 PRNG</vt:lpstr>
      <vt:lpstr>Cryptosystem-Based Generators: ANSI X9.17 PRNG</vt:lpstr>
      <vt:lpstr>Cryptosystem-Based Generators: PGP PRNG</vt:lpstr>
      <vt:lpstr>Cryptosystem-Based Generators: PGP PRNG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Administrator</dc:creator>
  <cp:lastModifiedBy>Mala</cp:lastModifiedBy>
  <cp:revision>28</cp:revision>
  <dcterms:created xsi:type="dcterms:W3CDTF">2006-08-16T00:00:00Z</dcterms:created>
  <dcterms:modified xsi:type="dcterms:W3CDTF">2022-03-14T04:59:13Z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