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75"/>
  </p:notesMasterIdLst>
  <p:sldIdLst>
    <p:sldId id="788" r:id="rId5"/>
    <p:sldId id="988" r:id="rId6"/>
    <p:sldId id="989" r:id="rId7"/>
    <p:sldId id="990" r:id="rId8"/>
    <p:sldId id="991" r:id="rId9"/>
    <p:sldId id="992" r:id="rId10"/>
    <p:sldId id="994" r:id="rId11"/>
    <p:sldId id="995" r:id="rId12"/>
    <p:sldId id="1004" r:id="rId13"/>
    <p:sldId id="1005" r:id="rId14"/>
    <p:sldId id="1054" r:id="rId15"/>
    <p:sldId id="1053" r:id="rId16"/>
    <p:sldId id="996" r:id="rId17"/>
    <p:sldId id="997" r:id="rId18"/>
    <p:sldId id="998" r:id="rId19"/>
    <p:sldId id="999" r:id="rId20"/>
    <p:sldId id="1007" r:id="rId21"/>
    <p:sldId id="1000" r:id="rId22"/>
    <p:sldId id="1006" r:id="rId23"/>
    <p:sldId id="1001" r:id="rId24"/>
    <p:sldId id="1002" r:id="rId25"/>
    <p:sldId id="1011" r:id="rId26"/>
    <p:sldId id="1008" r:id="rId27"/>
    <p:sldId id="1012" r:id="rId28"/>
    <p:sldId id="1016" r:id="rId29"/>
    <p:sldId id="1013" r:id="rId30"/>
    <p:sldId id="1015" r:id="rId31"/>
    <p:sldId id="1014" r:id="rId32"/>
    <p:sldId id="1009" r:id="rId33"/>
    <p:sldId id="1017" r:id="rId34"/>
    <p:sldId id="1055" r:id="rId35"/>
    <p:sldId id="1010" r:id="rId36"/>
    <p:sldId id="1018" r:id="rId37"/>
    <p:sldId id="1019" r:id="rId38"/>
    <p:sldId id="1023" r:id="rId39"/>
    <p:sldId id="1024" r:id="rId40"/>
    <p:sldId id="1026" r:id="rId41"/>
    <p:sldId id="1027" r:id="rId42"/>
    <p:sldId id="1041" r:id="rId43"/>
    <p:sldId id="1028" r:id="rId44"/>
    <p:sldId id="1025" r:id="rId45"/>
    <p:sldId id="1043" r:id="rId46"/>
    <p:sldId id="1022" r:id="rId47"/>
    <p:sldId id="1056" r:id="rId48"/>
    <p:sldId id="1029" r:id="rId49"/>
    <p:sldId id="1030" r:id="rId50"/>
    <p:sldId id="1031" r:id="rId51"/>
    <p:sldId id="1032" r:id="rId52"/>
    <p:sldId id="1045" r:id="rId53"/>
    <p:sldId id="1046" r:id="rId54"/>
    <p:sldId id="1057" r:id="rId55"/>
    <p:sldId id="1058" r:id="rId56"/>
    <p:sldId id="1059" r:id="rId57"/>
    <p:sldId id="1060" r:id="rId58"/>
    <p:sldId id="1061" r:id="rId59"/>
    <p:sldId id="1062" r:id="rId60"/>
    <p:sldId id="1034" r:id="rId61"/>
    <p:sldId id="1044" r:id="rId62"/>
    <p:sldId id="1049" r:id="rId63"/>
    <p:sldId id="1047" r:id="rId64"/>
    <p:sldId id="1050" r:id="rId65"/>
    <p:sldId id="1048" r:id="rId66"/>
    <p:sldId id="1051" r:id="rId67"/>
    <p:sldId id="1035" r:id="rId68"/>
    <p:sldId id="1052" r:id="rId69"/>
    <p:sldId id="1036" r:id="rId70"/>
    <p:sldId id="1037" r:id="rId71"/>
    <p:sldId id="1038" r:id="rId72"/>
    <p:sldId id="1039" r:id="rId73"/>
    <p:sldId id="1040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6666FF"/>
    <a:srgbClr val="6699FF"/>
    <a:srgbClr val="660066"/>
    <a:srgbClr val="00CC00"/>
    <a:srgbClr val="996633"/>
    <a:srgbClr val="CCFF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CE22C-274F-4590-B231-6D552A1232B3}" v="3" dt="2022-05-08T05:43:18.620"/>
    <p1510:client id="{9736E981-FAC2-44AD-BF12-37A322DE9CC0}" v="1" dt="2022-05-06T15:30:50.741"/>
    <p1510:client id="{BF40A142-ADEE-4155-A8DE-16FFCB107DA9}" v="2" dt="2022-02-20T05:58:57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4680" autoAdjust="0"/>
  </p:normalViewPr>
  <p:slideViewPr>
    <p:cSldViewPr>
      <p:cViewPr varScale="1">
        <p:scale>
          <a:sx n="83" d="100"/>
          <a:sy n="83" d="100"/>
        </p:scale>
        <p:origin x="13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avi  Vijayaragavan" userId="S::106119098@nitt.edu::6d86ceb6-7810-43cf-9690-a54e942be3e7" providerId="AD" clId="Web-{BF40A142-ADEE-4155-A8DE-16FFCB107DA9}"/>
    <pc:docChg chg="sldOrd">
      <pc:chgData name="Ragavi  Vijayaragavan" userId="S::106119098@nitt.edu::6d86ceb6-7810-43cf-9690-a54e942be3e7" providerId="AD" clId="Web-{BF40A142-ADEE-4155-A8DE-16FFCB107DA9}" dt="2022-02-20T05:58:57.732" v="1"/>
      <pc:docMkLst>
        <pc:docMk/>
      </pc:docMkLst>
      <pc:sldChg chg="ord">
        <pc:chgData name="Ragavi  Vijayaragavan" userId="S::106119098@nitt.edu::6d86ceb6-7810-43cf-9690-a54e942be3e7" providerId="AD" clId="Web-{BF40A142-ADEE-4155-A8DE-16FFCB107DA9}" dt="2022-02-20T05:58:57.732" v="1"/>
        <pc:sldMkLst>
          <pc:docMk/>
          <pc:sldMk cId="0" sldId="1001"/>
        </pc:sldMkLst>
      </pc:sldChg>
    </pc:docChg>
  </pc:docChgLst>
  <pc:docChgLst>
    <pc:chgData name="Govind  Gopakumar" userId="S::106119040@nitt.edu::dd647c95-345b-4166-859c-4ebd4da7b6fe" providerId="AD" clId="Web-{634CE22C-274F-4590-B231-6D552A1232B3}"/>
    <pc:docChg chg="modSld">
      <pc:chgData name="Govind  Gopakumar" userId="S::106119040@nitt.edu::dd647c95-345b-4166-859c-4ebd4da7b6fe" providerId="AD" clId="Web-{634CE22C-274F-4590-B231-6D552A1232B3}" dt="2022-05-08T05:43:18.620" v="2" actId="1076"/>
      <pc:docMkLst>
        <pc:docMk/>
      </pc:docMkLst>
      <pc:sldChg chg="modSp">
        <pc:chgData name="Govind  Gopakumar" userId="S::106119040@nitt.edu::dd647c95-345b-4166-859c-4ebd4da7b6fe" providerId="AD" clId="Web-{634CE22C-274F-4590-B231-6D552A1232B3}" dt="2022-05-08T05:43:18.620" v="2" actId="1076"/>
        <pc:sldMkLst>
          <pc:docMk/>
          <pc:sldMk cId="1519599925" sldId="1019"/>
        </pc:sldMkLst>
        <pc:picChg chg="mod">
          <ac:chgData name="Govind  Gopakumar" userId="S::106119040@nitt.edu::dd647c95-345b-4166-859c-4ebd4da7b6fe" providerId="AD" clId="Web-{634CE22C-274F-4590-B231-6D552A1232B3}" dt="2022-05-08T05:43:18.620" v="2" actId="1076"/>
          <ac:picMkLst>
            <pc:docMk/>
            <pc:sldMk cId="1519599925" sldId="1019"/>
            <ac:picMk id="18436" creationId="{00000000-0000-0000-0000-000000000000}"/>
          </ac:picMkLst>
        </pc:picChg>
      </pc:sldChg>
    </pc:docChg>
  </pc:docChgLst>
  <pc:docChgLst>
    <pc:chgData name="Jahid Sayem" userId="S::106119074@nitt.edu::d1f7d304-ff63-4231-acc6-b1842e3920c8" providerId="AD" clId="Web-{9736E981-FAC2-44AD-BF12-37A322DE9CC0}"/>
    <pc:docChg chg="modSld">
      <pc:chgData name="Jahid Sayem" userId="S::106119074@nitt.edu::d1f7d304-ff63-4231-acc6-b1842e3920c8" providerId="AD" clId="Web-{9736E981-FAC2-44AD-BF12-37A322DE9CC0}" dt="2022-05-06T15:30:50.741" v="0" actId="1076"/>
      <pc:docMkLst>
        <pc:docMk/>
      </pc:docMkLst>
      <pc:sldChg chg="modSp">
        <pc:chgData name="Jahid Sayem" userId="S::106119074@nitt.edu::d1f7d304-ff63-4231-acc6-b1842e3920c8" providerId="AD" clId="Web-{9736E981-FAC2-44AD-BF12-37A322DE9CC0}" dt="2022-05-06T15:30:50.741" v="0" actId="1076"/>
        <pc:sldMkLst>
          <pc:docMk/>
          <pc:sldMk cId="1460665390" sldId="1059"/>
        </pc:sldMkLst>
        <pc:picChg chg="mod">
          <ac:chgData name="Jahid Sayem" userId="S::106119074@nitt.edu::d1f7d304-ff63-4231-acc6-b1842e3920c8" providerId="AD" clId="Web-{9736E981-FAC2-44AD-BF12-37A322DE9CC0}" dt="2022-05-06T15:30:50.741" v="0" actId="1076"/>
          <ac:picMkLst>
            <pc:docMk/>
            <pc:sldMk cId="1460665390" sldId="1059"/>
            <ac:picMk id="6656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0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DAC2A61-3912-4DC5-B263-0F8E66E73E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2DCC94-C9D7-4381-8932-BCF9D7C03070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3F6E01-1A1D-46E6-A9A6-E9D41A38A912}" type="slidenum">
              <a:rPr lang="en-US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3F6E01-1A1D-46E6-A9A6-E9D41A38A912}" type="slidenum">
              <a:rPr lang="en-US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426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3F6E01-1A1D-46E6-A9A6-E9D41A38A912}" type="slidenum">
              <a:rPr lang="en-US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59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77BEB4-B4A6-440B-90A4-38E2943C84E3}" type="slidenum">
              <a:rPr lang="en-US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4B31AE-2E69-42E5-AE48-D7C34F6E26E1}" type="slidenum">
              <a:rPr lang="en-US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D51F31-8726-4179-A66B-6C08C82CA30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C45214-8367-40D8-ADA1-4798CAA4F05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ACC110-D893-4600-96C2-8A9808CB446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C71294-953A-4C2A-8F46-CA704DBDDD49}" type="slidenum">
              <a:rPr lang="en-US" altLang="en-US" sz="12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9113F0-549F-49FC-A453-89296CA20C2B}" type="slidenum">
              <a:rPr lang="en-US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93C504-5713-4A32-89E9-E959DA723FBA}" type="slidenum">
              <a:rPr lang="en-US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0C2A6C-C6AF-4CCA-89B5-2F1303F811B8}" type="slidenum">
              <a:rPr lang="en-US" altLang="en-US" b="0" i="0"/>
              <a:pPr/>
              <a:t>22</a:t>
            </a:fld>
            <a:endParaRPr lang="en-US" altLang="en-US" b="0" i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030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23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993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24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275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25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42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26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982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27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42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28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13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42A634-01B7-401B-9C6B-A6630136BA84}" type="slidenum">
              <a:rPr lang="en-US" altLang="en-US" b="0" i="0"/>
              <a:pPr/>
              <a:t>29</a:t>
            </a:fld>
            <a:endParaRPr lang="en-US" altLang="en-US" b="0" i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297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30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342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31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5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066522-7EF0-4EDA-A125-AE52493400B1}" type="slidenum">
              <a:rPr lang="en-US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312AFE-98D1-4AC4-B89B-3EA1DB38D464}" type="slidenum">
              <a:rPr lang="en-US" altLang="en-US" b="0" i="0"/>
              <a:pPr/>
              <a:t>32</a:t>
            </a:fld>
            <a:endParaRPr lang="en-US" altLang="en-US" b="0" i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932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3FDC70-4C06-4617-BD67-879B7BC34CCB}" type="slidenum">
              <a:rPr lang="en-US" altLang="en-US" b="0" i="0"/>
              <a:pPr/>
              <a:t>33</a:t>
            </a:fld>
            <a:endParaRPr lang="en-US" altLang="en-US" b="0" i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426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BAD100-EEBB-4B69-85FF-616F0A8CADE9}" type="slidenum">
              <a:rPr lang="en-US" altLang="en-US" b="0" i="0"/>
              <a:pPr/>
              <a:t>34</a:t>
            </a:fld>
            <a:endParaRPr lang="en-US" altLang="en-US" b="0" i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919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1CBB41-594D-425E-883E-4CE01B51C07F}" type="slidenum">
              <a:rPr lang="en-US" altLang="en-US" b="0" i="0"/>
              <a:pPr/>
              <a:t>35</a:t>
            </a:fld>
            <a:endParaRPr lang="en-US" altLang="en-US" b="0" i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6372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46FC2-AF65-416C-B7A7-C00B31FAB583}" type="slidenum">
              <a:rPr lang="en-US" altLang="en-US" b="0" i="0"/>
              <a:pPr/>
              <a:t>36</a:t>
            </a:fld>
            <a:endParaRPr lang="en-US" altLang="en-US" b="0" i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332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FAF1D0-049B-4CAC-943A-ECC0D6BADA87}" type="slidenum">
              <a:rPr lang="en-US" altLang="en-US" b="0" i="0"/>
              <a:pPr/>
              <a:t>37</a:t>
            </a:fld>
            <a:endParaRPr lang="en-US" altLang="en-US" b="0" i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370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C3008A-9BF7-4D19-9F58-B4DBC259EA63}" type="slidenum">
              <a:rPr lang="en-US" altLang="en-US" b="0" i="0"/>
              <a:pPr/>
              <a:t>38</a:t>
            </a:fld>
            <a:endParaRPr lang="en-US" altLang="en-US" b="0" i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112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C3008A-9BF7-4D19-9F58-B4DBC259EA63}" type="slidenum">
              <a:rPr lang="en-US" altLang="en-US" b="0" i="0"/>
              <a:pPr/>
              <a:t>39</a:t>
            </a:fld>
            <a:endParaRPr lang="en-US" altLang="en-US" b="0" i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958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709408-7C90-4ED5-B20F-35C2A52C51FB}" type="slidenum">
              <a:rPr lang="en-US" altLang="en-US" b="0" i="0"/>
              <a:pPr/>
              <a:t>40</a:t>
            </a:fld>
            <a:endParaRPr lang="en-US" altLang="en-US" b="0" i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793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ECC5FF-B474-4C18-9180-92202552D73D}" type="slidenum">
              <a:rPr lang="en-US" altLang="en-US" b="0" i="0"/>
              <a:pPr/>
              <a:t>41</a:t>
            </a:fld>
            <a:endParaRPr lang="en-US" altLang="en-US" b="0" i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6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5F9CA-6B2A-4272-A9C1-64BADC171B2C}" type="slidenum">
              <a:rPr lang="en-US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ECC5FF-B474-4C18-9180-92202552D73D}" type="slidenum">
              <a:rPr lang="en-US" altLang="en-US" b="0" i="0"/>
              <a:pPr/>
              <a:t>42</a:t>
            </a:fld>
            <a:endParaRPr lang="en-US" altLang="en-US" b="0" i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002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ECC5FF-B474-4C18-9180-92202552D73D}" type="slidenum">
              <a:rPr lang="en-US" altLang="en-US" b="0" i="0"/>
              <a:pPr/>
              <a:t>43</a:t>
            </a:fld>
            <a:endParaRPr lang="en-US" altLang="en-US" b="0" i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4224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ECC5FF-B474-4C18-9180-92202552D73D}" type="slidenum">
              <a:rPr lang="en-US" altLang="en-US" b="0" i="0"/>
              <a:pPr/>
              <a:t>44</a:t>
            </a:fld>
            <a:endParaRPr lang="en-US" altLang="en-US" b="0" i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8224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41A33B-6038-49B2-AA9B-086AEB6FD34F}" type="slidenum">
              <a:rPr lang="en-US" altLang="en-US" b="0" i="0"/>
              <a:pPr/>
              <a:t>45</a:t>
            </a:fld>
            <a:endParaRPr lang="en-US" altLang="en-US" b="0" i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992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DAEDBE-7EF9-4E8A-81FB-9AB4B8E56496}" type="slidenum">
              <a:rPr lang="en-US" altLang="en-US" b="0" i="0"/>
              <a:pPr/>
              <a:t>46</a:t>
            </a:fld>
            <a:endParaRPr lang="en-US" altLang="en-US" b="0" i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145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B07E7E-1EAE-46AC-A866-5B243B9E513A}" type="slidenum">
              <a:rPr lang="en-US" altLang="en-US" b="0" i="0"/>
              <a:pPr/>
              <a:t>47</a:t>
            </a:fld>
            <a:endParaRPr lang="en-US" altLang="en-US" b="0" i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622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E9E091-9BB0-4085-8D5F-D104F0D4EE56}" type="slidenum">
              <a:rPr lang="en-US" altLang="en-US" b="0" i="0"/>
              <a:pPr/>
              <a:t>48</a:t>
            </a:fld>
            <a:endParaRPr lang="en-US" altLang="en-US" b="0" i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0890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4F89AA-4842-4420-9193-51BFF14B5486}" type="slidenum">
              <a:rPr lang="en-AU" altLang="en-US" smtClean="0"/>
              <a:pPr>
                <a:spcBef>
                  <a:spcPct val="0"/>
                </a:spcBef>
              </a:pPr>
              <a:t>49</a:t>
            </a:fld>
            <a:endParaRPr lang="en-AU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Substitution ciphers form the first of the fundamental building blocks. The core idea is to replace one basic unit (letter/byte) with another. Whilst the early Greeks described several substitution ciphers, the first attested use in military affairs of one was by Julius Caesar, described by him in </a:t>
            </a:r>
            <a:r>
              <a:rPr lang="en-AU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Gallic Wars</a:t>
            </a: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(cf. Kahn pp83-84). Still call any cipher using a simple letter shift a </a:t>
            </a:r>
            <a:r>
              <a:rPr lang="en-AU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caesar cipher</a:t>
            </a: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, not just those with shift 3. </a:t>
            </a:r>
          </a:p>
          <a:p>
            <a:pPr eaLnBrk="1" hangingPunct="1"/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6646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A3F7D5-ED25-4A2E-A56D-8715E196021B}" type="slidenum">
              <a:rPr lang="en-AU" altLang="en-US" smtClean="0"/>
              <a:pPr>
                <a:spcBef>
                  <a:spcPct val="0"/>
                </a:spcBef>
              </a:pPr>
              <a:t>50</a:t>
            </a:fld>
            <a:endParaRPr lang="en-AU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Substitution ciphers form the first of the fundamental building blocks. The core idea is to replace one basic unit (letter/byte) with another. Whilst the early Greeks described several substitution ciphers, the first attested use in military affairs of one was by Julius Caesar, described by him in </a:t>
            </a:r>
            <a:r>
              <a:rPr lang="en-AU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Gallic Wars</a:t>
            </a: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(cf. Kahn pp83-84). Still call any cipher using a simple letter shift a </a:t>
            </a:r>
            <a:r>
              <a:rPr lang="en-AU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caesar cipher</a:t>
            </a: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, not just those with shift 3. </a:t>
            </a:r>
          </a:p>
          <a:p>
            <a:pPr eaLnBrk="1" hangingPunct="1"/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3007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1B86A5-9831-4552-8FCA-E51E99D310F7}" type="slidenum">
              <a:rPr lang="en-US" altLang="en-US" b="0" i="0"/>
              <a:pPr/>
              <a:t>51</a:t>
            </a:fld>
            <a:endParaRPr lang="en-US" altLang="en-US" b="0" i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92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E9DB6-764F-4D79-8ABF-DC15FE89FE63}" type="slidenum">
              <a:rPr lang="en-US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1B86A5-9831-4552-8FCA-E51E99D310F7}" type="slidenum">
              <a:rPr lang="en-US" altLang="en-US" b="0" i="0"/>
              <a:pPr/>
              <a:t>52</a:t>
            </a:fld>
            <a:endParaRPr lang="en-US" altLang="en-US" b="0" i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108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FD0682-29DC-4363-AE48-6FCB756985A8}" type="slidenum">
              <a:rPr lang="en-US" altLang="en-US" smtClean="0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40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BB67E6-B54A-4D92-BCA4-DBC04310AB7E}" type="slidenum">
              <a:rPr lang="en-US" altLang="en-US" smtClean="0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19343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77CB14-5CD8-41BF-821D-11079C373ECA}" type="slidenum">
              <a:rPr lang="en-US" altLang="en-US" smtClean="0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77803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D748CA-EE21-41AE-8BBB-BA0EE430B6C4}" type="slidenum">
              <a:rPr lang="en-US" altLang="en-US" smtClean="0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537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3F6200-0885-4FAF-9E32-BB4569C82AFE}" type="slidenum">
              <a:rPr lang="en-US" altLang="en-US" b="0" i="0"/>
              <a:pPr/>
              <a:t>57</a:t>
            </a:fld>
            <a:endParaRPr lang="en-US" altLang="en-US" b="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9910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3F6200-0885-4FAF-9E32-BB4569C82AFE}" type="slidenum">
              <a:rPr lang="en-US" altLang="en-US" b="0" i="0"/>
              <a:pPr/>
              <a:t>58</a:t>
            </a:fld>
            <a:endParaRPr lang="en-US" altLang="en-US" b="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3878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3F6200-0885-4FAF-9E32-BB4569C82AFE}" type="slidenum">
              <a:rPr lang="en-US" altLang="en-US" b="0" i="0"/>
              <a:pPr/>
              <a:t>59</a:t>
            </a:fld>
            <a:endParaRPr lang="en-US" altLang="en-US" b="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96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3E862C-FABD-4C1A-9511-B5BFC18E343F}" type="slidenum">
              <a:rPr lang="en-US" altLang="en-US" smtClean="0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71751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3E862C-FABD-4C1A-9511-B5BFC18E343F}" type="slidenum">
              <a:rPr lang="en-US" altLang="en-US" smtClean="0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62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7E2007-5EF4-4E99-A7D8-6D29E4CFA7F7}" type="slidenum">
              <a:rPr lang="en-US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3E862C-FABD-4C1A-9511-B5BFC18E343F}" type="slidenum">
              <a:rPr lang="en-US" altLang="en-US" smtClean="0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9048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3E862C-FABD-4C1A-9511-B5BFC18E343F}" type="slidenum">
              <a:rPr lang="en-US" altLang="en-US" smtClean="0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8870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24F5A9-DD85-49F5-B5BC-64CC9572D89F}" type="slidenum">
              <a:rPr lang="en-US" altLang="en-US" b="0" i="0"/>
              <a:pPr/>
              <a:t>64</a:t>
            </a:fld>
            <a:endParaRPr lang="en-US" altLang="en-US" b="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0531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24F5A9-DD85-49F5-B5BC-64CC9572D89F}" type="slidenum">
              <a:rPr lang="en-US" altLang="en-US" b="0" i="0"/>
              <a:pPr/>
              <a:t>65</a:t>
            </a:fld>
            <a:endParaRPr lang="en-US" altLang="en-US" b="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7263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10EEFD-0037-4967-A0A7-5F2625C4697C}" type="slidenum">
              <a:rPr lang="en-US" altLang="en-US" b="0" i="0"/>
              <a:pPr/>
              <a:t>66</a:t>
            </a:fld>
            <a:endParaRPr lang="en-US" altLang="en-US" b="0" i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6215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448B8F-4025-4A05-8B71-1550D516386E}" type="slidenum">
              <a:rPr lang="en-US" altLang="en-US" b="0" i="0"/>
              <a:pPr/>
              <a:t>67</a:t>
            </a:fld>
            <a:endParaRPr lang="en-US" altLang="en-US" b="0" i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9422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8617F5-AC38-4DAC-8AAD-3F6B3936367A}" type="slidenum">
              <a:rPr lang="en-US" altLang="en-US" b="0" i="0"/>
              <a:pPr/>
              <a:t>68</a:t>
            </a:fld>
            <a:endParaRPr lang="en-US" altLang="en-US" b="0" i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37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051446-43CE-474B-A93D-8E2F6CFEC5D6}" type="slidenum">
              <a:rPr lang="en-US" altLang="en-US" b="0" i="0"/>
              <a:pPr/>
              <a:t>69</a:t>
            </a:fld>
            <a:endParaRPr lang="en-US" altLang="en-US" b="0" i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87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E75267-5AFB-4D3C-878B-74B71E3932A8}" type="slidenum">
              <a:rPr lang="en-US" altLang="en-US" sz="1200" b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223530-0BB6-4569-BED1-D060E851013B}" type="slidenum">
              <a:rPr lang="en-US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7E368C-002F-46D0-91E1-B67ED48FC271}" type="slidenum">
              <a:rPr lang="en-US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7B07E4-D1AE-4DA2-82A6-FE16E0D1B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5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E7316D23-7478-4783-8A32-372ACB45BD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2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0CCB2C6C-EB6D-45F0-8560-6616CCC1A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43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AE71B623-5CA8-4AD0-A65E-7B06A3E095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33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C9211388-8D6A-48AE-80B4-97BF43EB8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35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F0693921-9504-49B4-AAB4-0E4AA23F8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95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F4072FC1-80CE-4C72-A69F-0F92B6FB9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6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F8E90FC7-497E-46C7-9757-0BD497535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0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91DF761E-4157-40FA-9A81-D89D59E1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82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FBDC9788-8DDF-4CED-B5CA-1B6135562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2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DE0F0C6F-F4A6-4FD7-BDCD-37F936B63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26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9.</a:t>
            </a:r>
            <a:fld id="{91954EA3-2807-4251-9365-9FA22B422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143000" y="2057400"/>
            <a:ext cx="6858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5400">
                <a:solidFill>
                  <a:schemeClr val="tx2"/>
                </a:solidFill>
              </a:rPr>
              <a:t>UNIT I</a:t>
            </a:r>
          </a:p>
          <a:p>
            <a:pPr algn="ctr"/>
            <a:endParaRPr lang="en-US" altLang="en-US" sz="4400">
              <a:solidFill>
                <a:schemeClr val="tx2"/>
              </a:solidFill>
            </a:endParaRPr>
          </a:p>
          <a:p>
            <a:pPr algn="ctr"/>
            <a:r>
              <a:rPr lang="en-US" altLang="en-US" sz="4400">
                <a:solidFill>
                  <a:schemeClr val="tx2"/>
                </a:solidFill>
              </a:rPr>
              <a:t>NUMBER THEORY</a:t>
            </a:r>
            <a:endParaRPr lang="en-US" altLang="en-US" sz="4400" i="1">
              <a:solidFill>
                <a:schemeClr val="tx2"/>
              </a:solidFill>
            </a:endParaRPr>
          </a:p>
          <a:p>
            <a:pPr algn="ctr"/>
            <a:endParaRPr lang="en-US" altLang="en-US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BE0DFA59-78BA-48DB-9D60-7175384B891E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3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152400" y="-2352298"/>
            <a:ext cx="8229600" cy="895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r and q are negative when a is negative.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apply the restriction that r needs to be positive?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Decrement the value of q by 1 and add the value of n to r to make it positive.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en-US" sz="2400" i="1" dirty="0">
                <a:solidFill>
                  <a:srgbClr val="FF0000"/>
                </a:solidFill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 = </a:t>
            </a:r>
            <a:r>
              <a:rPr lang="en-US" altLang="en-US" sz="2400" i="1" dirty="0">
                <a:solidFill>
                  <a:srgbClr val="FF0000"/>
                </a:solidFill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 ×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>
                <a:solidFill>
                  <a:srgbClr val="FF0000"/>
                </a:solidFill>
              </a:rPr>
              <a:t>r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a = -255; n=11;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BE0DFA59-78BA-48DB-9D60-7175384B891E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3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152400" y="-2388999"/>
            <a:ext cx="8229600" cy="895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r and q are negative when a is negative.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apply the restriction that r needs to be positive?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Decrement the value of q by 1 and add the value of n to r to make it positive.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en-US" sz="2400" i="1" dirty="0">
                <a:solidFill>
                  <a:srgbClr val="FF0000"/>
                </a:solidFill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 = </a:t>
            </a:r>
            <a:r>
              <a:rPr lang="en-US" altLang="en-US" sz="2400" i="1" dirty="0">
                <a:solidFill>
                  <a:srgbClr val="FF0000"/>
                </a:solidFill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 ×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>
                <a:solidFill>
                  <a:srgbClr val="FF0000"/>
                </a:solidFill>
              </a:rPr>
              <a:t>r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a = -255; n=11; q=-23 and r =-2.</a:t>
            </a:r>
          </a:p>
        </p:txBody>
      </p:sp>
    </p:spTree>
    <p:extLst>
      <p:ext uri="{BB962C8B-B14F-4D97-AF65-F5344CB8AC3E}">
        <p14:creationId xmlns:p14="http://schemas.microsoft.com/office/powerpoint/2010/main" val="230453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BE0DFA59-78BA-48DB-9D60-7175384B891E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3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152400" y="-3158440"/>
            <a:ext cx="8229600" cy="1049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r and q are negative when a is negative.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apply the restriction that r needs to be positive?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Decrement the value of q by 1 and add the value of n to r to make it positive.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en-US" sz="2400" i="1" dirty="0">
                <a:solidFill>
                  <a:srgbClr val="FF0000"/>
                </a:solidFill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 = </a:t>
            </a:r>
            <a:r>
              <a:rPr lang="en-US" altLang="en-US" sz="2400" i="1" dirty="0">
                <a:solidFill>
                  <a:srgbClr val="FF0000"/>
                </a:solidFill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 ×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>
                <a:solidFill>
                  <a:srgbClr val="FF0000"/>
                </a:solidFill>
              </a:rPr>
              <a:t>r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a = -255; n=11; q</a:t>
            </a:r>
            <a:r>
              <a:rPr lang="en-US" sz="24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=-23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r =-2.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q=q-1 = -24;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r = </a:t>
            </a:r>
            <a:r>
              <a:rPr lang="en-US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n+r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11-2 =9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-255 = (-24* 11) +9 =  -264 + 9 = -255.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</a:p>
        </p:txBody>
      </p:sp>
      <p:pic>
        <p:nvPicPr>
          <p:cNvPr id="2663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3986213"/>
            <a:ext cx="86756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2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EB6C955A-CB4E-4110-ACCD-D872FFD288B9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472767" y="92869"/>
            <a:ext cx="4705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dirty="0">
                <a:solidFill>
                  <a:schemeClr val="accent3">
                    <a:lumMod val="85000"/>
                  </a:schemeClr>
                </a:solidFill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1143000" y="533400"/>
            <a:ext cx="345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5.Graph of division alogorithm</a:t>
            </a:r>
          </a:p>
        </p:txBody>
      </p:sp>
      <p:pic>
        <p:nvPicPr>
          <p:cNvPr id="2868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268538"/>
            <a:ext cx="6956425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4380AA70-104E-4DF3-90FA-01232067B962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If a is not zero and we let  r = 0 in the division relation, we get</a:t>
            </a: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1143000" y="0"/>
            <a:ext cx="7532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Divisbility</a:t>
            </a:r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457200" y="26511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458788" y="34131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4" name="Rectangle 13"/>
          <p:cNvSpPr>
            <a:spLocks noChangeArrowheads="1"/>
          </p:cNvSpPr>
          <p:nvPr/>
        </p:nvSpPr>
        <p:spPr bwMode="auto">
          <a:xfrm>
            <a:off x="495300" y="2743200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a = q × n</a:t>
            </a:r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381000" y="3762375"/>
            <a:ext cx="8191500" cy="9541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 n divides a or n is a divisor of a or a is divisible by n</a:t>
            </a:r>
          </a:p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If the remainder is zero,   n |a</a:t>
            </a:r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381000" y="4572000"/>
            <a:ext cx="68580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If the remainder is not zero, then n | a 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638800" y="48006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CADC515E-1FB8-4FC3-8079-3E63DA2426EE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4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74507" name="Rectangle 11"/>
          <p:cNvSpPr>
            <a:spLocks noChangeArrowheads="1"/>
          </p:cNvSpPr>
          <p:nvPr/>
        </p:nvSpPr>
        <p:spPr bwMode="auto">
          <a:xfrm>
            <a:off x="304800" y="12192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buFontTx/>
              <a:buAutoNum type="alphaLcPeriod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The integer 4 divides the integer 32 because 32 = 8 × 4. We show this as</a:t>
            </a:r>
          </a:p>
        </p:txBody>
      </p:sp>
      <p:sp>
        <p:nvSpPr>
          <p:cNvPr id="874510" name="Rectangle 14"/>
          <p:cNvSpPr>
            <a:spLocks noChangeArrowheads="1"/>
          </p:cNvSpPr>
          <p:nvPr/>
        </p:nvSpPr>
        <p:spPr bwMode="auto">
          <a:xfrm>
            <a:off x="304800" y="338455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b. The number 8 does not divide the number 42 because </a:t>
            </a:r>
          </a:p>
          <a:p>
            <a:pPr marL="457200" indent="-457200" algn="just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42 = 5 × 8 + 2. There is a remainder, the number 2, in the equation. We show this as </a:t>
            </a:r>
          </a:p>
        </p:txBody>
      </p:sp>
      <p:pic>
        <p:nvPicPr>
          <p:cNvPr id="3278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98675"/>
            <a:ext cx="9985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78388"/>
            <a:ext cx="13954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C454FFA8-07C0-4B20-A417-CFCF98542451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3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Properties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34828" name="Line 16"/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9" name="Line 17"/>
          <p:cNvSpPr>
            <a:spLocks noChangeShapeType="1"/>
          </p:cNvSpPr>
          <p:nvPr/>
        </p:nvSpPr>
        <p:spPr bwMode="auto">
          <a:xfrm>
            <a:off x="458788" y="594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0" name="Rectangle 18"/>
          <p:cNvSpPr>
            <a:spLocks noChangeArrowheads="1"/>
          </p:cNvSpPr>
          <p:nvPr/>
        </p:nvSpPr>
        <p:spPr bwMode="auto">
          <a:xfrm>
            <a:off x="495300" y="1387475"/>
            <a:ext cx="8077200" cy="44783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Property 1: if a|1, then a = ±1.</a:t>
            </a:r>
            <a:br>
              <a:rPr lang="en-US" altLang="en-US" i="1"/>
            </a:br>
            <a:endParaRPr lang="en-US" altLang="en-US" i="1"/>
          </a:p>
          <a:p>
            <a:r>
              <a:rPr lang="en-US" altLang="en-US" i="1"/>
              <a:t>Property 2: if a|b and b|a, then a = ±b.</a:t>
            </a:r>
            <a:br>
              <a:rPr lang="en-US" altLang="en-US" i="1"/>
            </a:br>
            <a:endParaRPr lang="en-US" altLang="en-US" i="1"/>
          </a:p>
          <a:p>
            <a:r>
              <a:rPr lang="en-US" altLang="en-US" i="1"/>
              <a:t>Property 3: if a|b and b|c, then a|c.</a:t>
            </a:r>
            <a:br>
              <a:rPr lang="en-US" altLang="en-US" i="1"/>
            </a:br>
            <a:endParaRPr lang="en-US" altLang="en-US" i="1"/>
          </a:p>
          <a:p>
            <a:r>
              <a:rPr lang="en-US" altLang="en-US" i="1"/>
              <a:t>Property 4: if a|b and a|c, then </a:t>
            </a:r>
            <a:br>
              <a:rPr lang="en-US" altLang="en-US" i="1"/>
            </a:br>
            <a:r>
              <a:rPr lang="en-US" altLang="en-US" i="1"/>
              <a:t>                    a|(m × b + n × c), where m</a:t>
            </a:r>
            <a:br>
              <a:rPr lang="en-US" altLang="en-US" i="1"/>
            </a:br>
            <a:r>
              <a:rPr lang="en-US" altLang="en-US" i="1"/>
              <a:t>                    and n are arbitrary integers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2.</a:t>
            </a:r>
            <a:fld id="{C33A5CD4-C878-46DB-9C96-464024686854}" type="slidenum">
              <a:rPr lang="en-US" altLang="en-US" i="0">
                <a:latin typeface="Arial" panose="020B0604020202020204" pitchFamily="34" charset="0"/>
              </a:rPr>
              <a:pPr/>
              <a:t>17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920750" y="1524000"/>
            <a:ext cx="60198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800" b="0" dirty="0"/>
              <a:t>a) Given 13, 78, 7, 98, -6,24,4,44, 11,-33</a:t>
            </a:r>
          </a:p>
          <a:p>
            <a:endParaRPr lang="en-IN" altLang="en-US" sz="2800" b="0" dirty="0"/>
          </a:p>
          <a:p>
            <a:endParaRPr lang="en-IN" altLang="en-US" sz="2800" b="0" dirty="0"/>
          </a:p>
          <a:p>
            <a:endParaRPr lang="en-IN" altLang="en-US" sz="2800" b="0" dirty="0"/>
          </a:p>
          <a:p>
            <a:r>
              <a:rPr lang="en-IN" altLang="en-US" sz="2800" b="0" dirty="0"/>
              <a:t>b) Given 13,27,7,50,-6,23,4,41,11,-32</a:t>
            </a:r>
          </a:p>
          <a:p>
            <a:endParaRPr lang="en-IN" altLang="en-US" b="0" dirty="0"/>
          </a:p>
          <a:p>
            <a:endParaRPr lang="en-IN" altLang="en-US" b="0" dirty="0"/>
          </a:p>
        </p:txBody>
      </p:sp>
    </p:spTree>
    <p:extLst>
      <p:ext uri="{BB962C8B-B14F-4D97-AF65-F5344CB8AC3E}">
        <p14:creationId xmlns:p14="http://schemas.microsoft.com/office/powerpoint/2010/main" val="247925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373D1E3E-AF20-4387-A490-ED3EF9909C7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5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pic>
        <p:nvPicPr>
          <p:cNvPr id="3687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965325"/>
            <a:ext cx="82629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" y="3038475"/>
            <a:ext cx="8994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9.</a:t>
            </a:r>
            <a:fld id="{91DF761E-4157-40FA-9A81-D89D59E1BF0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66800" y="762000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dirty="0"/>
              <a:t>Given , find out the property satisfied</a:t>
            </a:r>
          </a:p>
          <a:p>
            <a:endParaRPr lang="en-IN" b="0" dirty="0"/>
          </a:p>
          <a:p>
            <a:endParaRPr lang="en-IN" b="0" dirty="0"/>
          </a:p>
          <a:p>
            <a:pPr marL="514350" indent="-514350">
              <a:buAutoNum type="alphaLcParenR"/>
            </a:pPr>
            <a:r>
              <a:rPr lang="en-IN" b="0" dirty="0"/>
              <a:t>3,15,15,45</a:t>
            </a:r>
          </a:p>
          <a:p>
            <a:pPr marL="514350" indent="-514350">
              <a:buAutoNum type="alphaLcParenR"/>
            </a:pPr>
            <a:endParaRPr lang="en-IN" b="0" dirty="0"/>
          </a:p>
          <a:p>
            <a:pPr marL="514350" indent="-514350">
              <a:buAutoNum type="alphaLcParenR"/>
            </a:pPr>
            <a:r>
              <a:rPr lang="en-IN" b="0" dirty="0"/>
              <a:t> 3,15,3,9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16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B39EFB4D-8DBB-49CF-8544-4D8D55A2CA5E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74957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8534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INTEGER ARITHMETIC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762000" y="1676400"/>
            <a:ext cx="7391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117000"/>
              <a:defRPr/>
            </a:pPr>
            <a:r>
              <a:rPr lang="en-US" altLang="en-US" sz="2400" i="0" dirty="0">
                <a:solidFill>
                  <a:srgbClr val="0033CC"/>
                </a:solidFill>
              </a:rPr>
              <a:t>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17000"/>
              <a:defRPr/>
            </a:pPr>
            <a:endParaRPr lang="en-US" altLang="en-US" sz="2400" i="0" dirty="0">
              <a:solidFill>
                <a:srgbClr val="0033CC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117000"/>
              <a:buFont typeface="Wingdings" panose="05000000000000000000" pitchFamily="2" charset="2"/>
              <a:buChar char="Ø"/>
              <a:defRPr/>
            </a:pPr>
            <a:r>
              <a:rPr lang="en-US" altLang="en-US" sz="2400" i="0" dirty="0">
                <a:solidFill>
                  <a:srgbClr val="0033CC"/>
                </a:solidFill>
              </a:rPr>
              <a:t>   Set of Integers</a:t>
            </a:r>
            <a:endParaRPr lang="fr-FR" altLang="en-US" sz="2400" i="0" dirty="0">
              <a:solidFill>
                <a:srgbClr val="0033CC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117000"/>
              <a:buFont typeface="Wingdings" panose="05000000000000000000" pitchFamily="2" charset="2"/>
              <a:buChar char="Ø"/>
              <a:defRPr/>
            </a:pPr>
            <a:r>
              <a:rPr lang="fr-FR" altLang="en-US" sz="2400" i="0" dirty="0">
                <a:solidFill>
                  <a:srgbClr val="0033CC"/>
                </a:solidFill>
              </a:rPr>
              <a:t>    </a:t>
            </a:r>
            <a:r>
              <a:rPr lang="fr-FR" altLang="en-US" sz="2400" i="0" dirty="0" err="1">
                <a:solidFill>
                  <a:srgbClr val="0033CC"/>
                </a:solidFill>
              </a:rPr>
              <a:t>Binary</a:t>
            </a:r>
            <a:r>
              <a:rPr lang="fr-FR" altLang="en-US" sz="2400" i="0" dirty="0">
                <a:solidFill>
                  <a:srgbClr val="0033CC"/>
                </a:solidFill>
              </a:rPr>
              <a:t> </a:t>
            </a:r>
            <a:r>
              <a:rPr lang="fr-FR" altLang="en-US" sz="2400" i="0" dirty="0" err="1">
                <a:solidFill>
                  <a:srgbClr val="0033CC"/>
                </a:solidFill>
              </a:rPr>
              <a:t>Operation</a:t>
            </a:r>
            <a:endParaRPr lang="fr-FR" altLang="en-US" sz="2400" i="0" dirty="0">
              <a:solidFill>
                <a:srgbClr val="0033CC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117000"/>
              <a:buFont typeface="Wingdings" panose="05000000000000000000" pitchFamily="2" charset="2"/>
              <a:buChar char="Ø"/>
              <a:defRPr/>
            </a:pPr>
            <a:r>
              <a:rPr lang="fr-FR" altLang="en-US" sz="2400" i="0" dirty="0">
                <a:solidFill>
                  <a:srgbClr val="0033CC"/>
                </a:solidFill>
              </a:rPr>
              <a:t>    </a:t>
            </a:r>
            <a:r>
              <a:rPr lang="fr-FR" altLang="en-US" sz="2400" i="0" dirty="0" err="1">
                <a:solidFill>
                  <a:srgbClr val="0033CC"/>
                </a:solidFill>
              </a:rPr>
              <a:t>Integer</a:t>
            </a:r>
            <a:r>
              <a:rPr lang="fr-FR" altLang="en-US" sz="2400" i="0" dirty="0">
                <a:solidFill>
                  <a:srgbClr val="0033CC"/>
                </a:solidFill>
              </a:rPr>
              <a:t> Division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117000"/>
              <a:buFont typeface="Wingdings" panose="05000000000000000000" pitchFamily="2" charset="2"/>
              <a:buChar char="Ø"/>
              <a:defRPr/>
            </a:pPr>
            <a:r>
              <a:rPr lang="fr-FR" altLang="en-US" sz="2400" i="0" dirty="0">
                <a:solidFill>
                  <a:srgbClr val="0033CC"/>
                </a:solidFill>
              </a:rPr>
              <a:t>    </a:t>
            </a:r>
            <a:r>
              <a:rPr lang="fr-FR" altLang="en-US" sz="2400" i="0" dirty="0" err="1">
                <a:solidFill>
                  <a:srgbClr val="0033CC"/>
                </a:solidFill>
              </a:rPr>
              <a:t>Divisibility</a:t>
            </a:r>
            <a:endParaRPr lang="fr-FR" altLang="en-US" sz="2400" i="0" dirty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17000"/>
              <a:defRPr/>
            </a:pPr>
            <a:endParaRPr lang="en-US" altLang="en-US" sz="2400" i="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1D27B4ED-B571-4F8D-9E13-9D741D06AB93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6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</a:rPr>
              <a:t>Continued</a:t>
            </a:r>
          </a:p>
        </p:txBody>
      </p:sp>
      <p:pic>
        <p:nvPicPr>
          <p:cNvPr id="3892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2286000"/>
            <a:ext cx="64420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4311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4691063"/>
            <a:ext cx="56070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60988"/>
            <a:ext cx="67008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2026918" y="1180526"/>
            <a:ext cx="4526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/>
              <a:t>.</a:t>
            </a:r>
          </a:p>
          <a:p>
            <a:endParaRPr lang="en-IN" b="0" dirty="0"/>
          </a:p>
          <a:p>
            <a:endParaRPr lang="en-IN" b="0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671637"/>
            <a:ext cx="5715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7004DFE5-A42E-49F2-93A7-5C9CBC019852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143000" y="5826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457200" y="236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3" name="Line 15"/>
          <p:cNvSpPr>
            <a:spLocks noChangeShapeType="1"/>
          </p:cNvSpPr>
          <p:nvPr/>
        </p:nvSpPr>
        <p:spPr bwMode="auto">
          <a:xfrm>
            <a:off x="457200" y="5562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495300" y="2454275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Fact 1: The integer 1 has only one</a:t>
            </a:r>
            <a:br>
              <a:rPr lang="en-US" altLang="en-US" i="1"/>
            </a:br>
            <a:r>
              <a:rPr lang="en-US" altLang="en-US" i="1"/>
              <a:t>             divisor, itself.</a:t>
            </a:r>
          </a:p>
          <a:p>
            <a:endParaRPr lang="en-US" altLang="en-US" i="1"/>
          </a:p>
          <a:p>
            <a:r>
              <a:rPr lang="en-US" altLang="en-US" i="1"/>
              <a:t>Fact 2: Any positive integer has at least </a:t>
            </a:r>
          </a:p>
          <a:p>
            <a:r>
              <a:rPr lang="en-US" altLang="en-US" i="1"/>
              <a:t>             two divisors, 1 and itself (but it</a:t>
            </a:r>
            <a:br>
              <a:rPr lang="en-US" altLang="en-US" i="1"/>
            </a:br>
            <a:r>
              <a:rPr lang="en-US" altLang="en-US" i="1"/>
              <a:t>             can have more).</a:t>
            </a:r>
          </a:p>
        </p:txBody>
      </p:sp>
      <p:grpSp>
        <p:nvGrpSpPr>
          <p:cNvPr id="40975" name="Group 17"/>
          <p:cNvGrpSpPr>
            <a:grpSpLocks/>
          </p:cNvGrpSpPr>
          <p:nvPr/>
        </p:nvGrpSpPr>
        <p:grpSpPr bwMode="auto">
          <a:xfrm>
            <a:off x="457200" y="1719263"/>
            <a:ext cx="1143000" cy="566737"/>
            <a:chOff x="1200" y="1248"/>
            <a:chExt cx="720" cy="357"/>
          </a:xfrm>
        </p:grpSpPr>
        <p:pic>
          <p:nvPicPr>
            <p:cNvPr id="40976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7" name="Text Box 19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"/>
          <p:cNvSpPr txBox="1">
            <a:spLocks noChangeArrowheads="1"/>
          </p:cNvSpPr>
          <p:nvPr/>
        </p:nvSpPr>
        <p:spPr bwMode="auto">
          <a:xfrm>
            <a:off x="152400" y="685800"/>
            <a:ext cx="192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   Contd…</a:t>
            </a:r>
          </a:p>
        </p:txBody>
      </p:sp>
      <p:pic>
        <p:nvPicPr>
          <p:cNvPr id="1331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057400"/>
            <a:ext cx="8620125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17"/>
          <p:cNvSpPr txBox="1">
            <a:spLocks noChangeArrowheads="1"/>
          </p:cNvSpPr>
          <p:nvPr/>
        </p:nvSpPr>
        <p:spPr bwMode="auto">
          <a:xfrm>
            <a:off x="2133600" y="5543550"/>
            <a:ext cx="481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6 </a:t>
            </a:r>
            <a:r>
              <a:rPr lang="en-US" altLang="en-US" sz="2000"/>
              <a:t>Common divisors of two integers</a:t>
            </a:r>
          </a:p>
        </p:txBody>
      </p:sp>
    </p:spTree>
    <p:extLst>
      <p:ext uri="{BB962C8B-B14F-4D97-AF65-F5344CB8AC3E}">
        <p14:creationId xmlns:p14="http://schemas.microsoft.com/office/powerpoint/2010/main" val="307527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sp>
        <p:nvSpPr>
          <p:cNvPr id="14341" name="Rectangle 16"/>
          <p:cNvSpPr>
            <a:spLocks noChangeArrowheads="1"/>
          </p:cNvSpPr>
          <p:nvPr/>
        </p:nvSpPr>
        <p:spPr bwMode="auto">
          <a:xfrm>
            <a:off x="647700" y="1844675"/>
            <a:ext cx="8077200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latin typeface="Arial" panose="020B0604020202020204" pitchFamily="34" charset="0"/>
              </a:rPr>
              <a:t>The greatest common divisor of two positive integers is the largest integer that can divide both integers.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sz="3200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 (140,12 )= ???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638175" y="1143000"/>
            <a:ext cx="360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Greatest Common Divisor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97583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609600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rgbClr val="FF0000"/>
                </a:solidFill>
              </a:rPr>
              <a:t>Euclidean Algorithm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914400" y="1752600"/>
            <a:ext cx="78105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70C0"/>
                </a:solidFill>
                <a:latin typeface="Arial" panose="020B0604020202020204" pitchFamily="34" charset="0"/>
              </a:rPr>
              <a:t> Finding the </a:t>
            </a:r>
            <a:r>
              <a:rPr lang="en-US" altLang="en-US" sz="3200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solidFill>
                  <a:srgbClr val="0070C0"/>
                </a:solidFill>
                <a:latin typeface="Arial" panose="020B0604020202020204" pitchFamily="34" charset="0"/>
              </a:rPr>
              <a:t> of 2 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large integers – difficult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32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Euclid – 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alg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-easy method – to find 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endParaRPr lang="en-US" altLang="en-US" sz="3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3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8562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38200" y="1295400"/>
            <a:ext cx="78867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latin typeface="Arial" panose="020B0604020202020204" pitchFamily="34" charset="0"/>
              </a:rPr>
              <a:t>Fact 1: </a:t>
            </a:r>
            <a:r>
              <a:rPr lang="en-US" altLang="en-US" sz="3200" dirty="0" err="1"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latin typeface="Arial" panose="020B0604020202020204" pitchFamily="34" charset="0"/>
              </a:rPr>
              <a:t> (a, 0) = a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second integer is 0, the </a:t>
            </a: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 is the first one</a:t>
            </a:r>
          </a:p>
          <a:p>
            <a:br>
              <a:rPr lang="en-US" altLang="en-US" sz="3200" dirty="0">
                <a:latin typeface="Arial" panose="020B0604020202020204" pitchFamily="34" charset="0"/>
              </a:rPr>
            </a:br>
            <a:r>
              <a:rPr lang="en-US" altLang="en-US" sz="3200" dirty="0">
                <a:latin typeface="Arial" panose="020B0604020202020204" pitchFamily="34" charset="0"/>
              </a:rPr>
              <a:t>Fact 2: </a:t>
            </a:r>
            <a:r>
              <a:rPr lang="en-US" altLang="en-US" sz="3200" dirty="0" err="1"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latin typeface="Arial" panose="020B0604020202020204" pitchFamily="34" charset="0"/>
              </a:rPr>
              <a:t> (a, b) = </a:t>
            </a:r>
            <a:r>
              <a:rPr lang="en-US" altLang="en-US" sz="3200" dirty="0" err="1"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latin typeface="Arial" panose="020B0604020202020204" pitchFamily="34" charset="0"/>
              </a:rPr>
              <a:t> (b, r) </a:t>
            </a:r>
          </a:p>
          <a:p>
            <a:r>
              <a:rPr lang="en-US" altLang="en-US" sz="3200" dirty="0">
                <a:latin typeface="Arial" panose="020B0604020202020204" pitchFamily="34" charset="0"/>
              </a:rPr>
              <a:t>	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</a:t>
            </a:r>
            <a:r>
              <a:rPr lang="en-US" altLang="en-US" sz="3200" dirty="0">
                <a:solidFill>
                  <a:srgbClr val="0070C0"/>
                </a:solidFill>
                <a:latin typeface="Arial" panose="020B0604020202020204" pitchFamily="34" charset="0"/>
              </a:rPr>
              <a:t>where r is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Arial" panose="020B0604020202020204" pitchFamily="34" charset="0"/>
              </a:rPr>
              <a:t>the remainder of   dividing</a:t>
            </a:r>
          </a:p>
          <a:p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    a by b</a:t>
            </a:r>
          </a:p>
          <a:p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28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5800" y="1600200"/>
            <a:ext cx="80391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Calculate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</a:rPr>
              <a:t>)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(36,10)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(ii)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(140,12)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</a:rPr>
              <a:t> </a:t>
            </a:r>
          </a:p>
          <a:p>
            <a:br>
              <a:rPr lang="en-US" altLang="en-US" sz="3200" dirty="0">
                <a:latin typeface="Arial" panose="020B0604020202020204" pitchFamily="34" charset="0"/>
              </a:rPr>
            </a:b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98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5800" y="1600200"/>
            <a:ext cx="8039100" cy="550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Calculate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</a:rPr>
              <a:t>)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(36,10)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(36,10)=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(10,6)=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(6,4)</a:t>
            </a:r>
          </a:p>
          <a:p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       =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(4,2)=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(2,0)=2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r>
              <a:rPr lang="en-US" altLang="en-US" sz="3200" dirty="0">
                <a:latin typeface="Arial" panose="020B0604020202020204" pitchFamily="34" charset="0"/>
              </a:rPr>
              <a:t> </a:t>
            </a:r>
          </a:p>
          <a:p>
            <a:br>
              <a:rPr lang="en-US" altLang="en-US" sz="3200" dirty="0">
                <a:latin typeface="Arial" panose="020B0604020202020204" pitchFamily="34" charset="0"/>
              </a:rPr>
            </a:b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6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5800" y="1600200"/>
            <a:ext cx="80391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(140,12)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=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(12,8) =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(8,4)=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(4,0)=4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</a:rPr>
              <a:t>  Fact 2 several times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Fact 1 once</a:t>
            </a:r>
          </a:p>
          <a:p>
            <a:endParaRPr lang="en-US" altLang="en-US" sz="3200" dirty="0">
              <a:latin typeface="Arial" panose="020B0604020202020204" pitchFamily="34" charset="0"/>
            </a:endParaRPr>
          </a:p>
          <a:p>
            <a:br>
              <a:rPr lang="en-US" altLang="en-US" sz="3200" dirty="0">
                <a:latin typeface="Arial" panose="020B0604020202020204" pitchFamily="34" charset="0"/>
              </a:rPr>
            </a:b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09600" y="4953000"/>
            <a:ext cx="8112125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When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 (a, b) = 1, we say that a and b are relatively prime.</a:t>
            </a:r>
          </a:p>
        </p:txBody>
      </p:sp>
    </p:spTree>
    <p:extLst>
      <p:ext uri="{BB962C8B-B14F-4D97-AF65-F5344CB8AC3E}">
        <p14:creationId xmlns:p14="http://schemas.microsoft.com/office/powerpoint/2010/main" val="390897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161925" y="38100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1536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066800"/>
            <a:ext cx="7002462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25"/>
          <p:cNvSpPr txBox="1">
            <a:spLocks noChangeArrowheads="1"/>
          </p:cNvSpPr>
          <p:nvPr/>
        </p:nvSpPr>
        <p:spPr bwMode="auto">
          <a:xfrm>
            <a:off x="2209800" y="4643438"/>
            <a:ext cx="3651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7  </a:t>
            </a:r>
            <a:r>
              <a:rPr lang="en-US" altLang="en-US" sz="2000"/>
              <a:t>Euclidean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51816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/>
              <a:t>r1,r2 – temp </a:t>
            </a:r>
            <a:r>
              <a:rPr lang="en-IN" b="0" dirty="0" err="1"/>
              <a:t>var</a:t>
            </a:r>
            <a:r>
              <a:rPr lang="en-IN" b="0" dirty="0"/>
              <a:t> ;   a = 2740, b=1760</a:t>
            </a:r>
          </a:p>
          <a:p>
            <a:r>
              <a:rPr lang="en-IN" b="0" dirty="0"/>
              <a:t>r –remainder of r1/r2</a:t>
            </a:r>
          </a:p>
        </p:txBody>
      </p:sp>
    </p:spTree>
    <p:extLst>
      <p:ext uri="{BB962C8B-B14F-4D97-AF65-F5344CB8AC3E}">
        <p14:creationId xmlns:p14="http://schemas.microsoft.com/office/powerpoint/2010/main" val="256880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E6F40D71-BC93-40FE-ACB0-233515D21D87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The set of integers, denoted by Z, contains all integral numbers (with no fraction) from negative infinity to positive infinity 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1143000" y="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Set of Integers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859088" y="3200400"/>
            <a:ext cx="4624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  </a:t>
            </a:r>
            <a:r>
              <a:rPr lang="en-US" altLang="en-US" i="1">
                <a:latin typeface="Times New Roman" panose="02020603050405020304" pitchFamily="18" charset="0"/>
              </a:rPr>
              <a:t>The set of integers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789363"/>
            <a:ext cx="5256213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5800" y="1600200"/>
            <a:ext cx="8039100" cy="550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Find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(2740,1760)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     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(25,60)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      q       r1      r2         r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46506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5800" y="1600200"/>
            <a:ext cx="8039100" cy="7971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Find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(2740,1760)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     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(25,60)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      q       r1      r2         r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         </a:t>
            </a:r>
            <a:r>
              <a:rPr lang="en-US" altLang="en-US" dirty="0">
                <a:solidFill>
                  <a:srgbClr val="6666FF"/>
                </a:solidFill>
                <a:latin typeface="Arial" panose="020B0604020202020204" pitchFamily="34" charset="0"/>
              </a:rPr>
              <a:t>0         25    60        25</a:t>
            </a:r>
          </a:p>
          <a:p>
            <a:r>
              <a:rPr lang="en-US" altLang="en-US" dirty="0">
                <a:solidFill>
                  <a:srgbClr val="6666FF"/>
                </a:solidFill>
                <a:latin typeface="Arial" panose="020B0604020202020204" pitchFamily="34" charset="0"/>
              </a:rPr>
              <a:t>             2          60     25     10</a:t>
            </a:r>
          </a:p>
          <a:p>
            <a:r>
              <a:rPr lang="en-US" altLang="en-US" dirty="0">
                <a:solidFill>
                  <a:srgbClr val="6666FF"/>
                </a:solidFill>
                <a:latin typeface="Arial" panose="020B0604020202020204" pitchFamily="34" charset="0"/>
              </a:rPr>
              <a:t>             2          25     10     5</a:t>
            </a:r>
          </a:p>
          <a:p>
            <a:r>
              <a:rPr lang="en-US" altLang="en-US" dirty="0">
                <a:solidFill>
                  <a:srgbClr val="6666FF"/>
                </a:solidFill>
                <a:latin typeface="Arial" panose="020B0604020202020204" pitchFamily="34" charset="0"/>
              </a:rPr>
              <a:t>             2           10      5       0</a:t>
            </a:r>
          </a:p>
          <a:p>
            <a:r>
              <a:rPr lang="en-US" altLang="en-US" dirty="0">
                <a:solidFill>
                  <a:srgbClr val="6666FF"/>
                </a:solidFill>
                <a:latin typeface="Arial" panose="020B0604020202020204" pitchFamily="34" charset="0"/>
              </a:rPr>
              <a:t>                           5       0   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25825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0"/>
          <p:cNvSpPr txBox="1">
            <a:spLocks noChangeArrowheads="1"/>
          </p:cNvSpPr>
          <p:nvPr/>
        </p:nvSpPr>
        <p:spPr bwMode="auto">
          <a:xfrm>
            <a:off x="457200" y="241300"/>
            <a:ext cx="792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>
                <a:solidFill>
                  <a:srgbClr val="FF0000"/>
                </a:solidFill>
              </a:rPr>
              <a:t>Extended Euclidean Algorithm</a:t>
            </a:r>
            <a:endParaRPr lang="en-US" altLang="en-US" sz="3200">
              <a:solidFill>
                <a:srgbClr val="FF0000"/>
              </a:solidFill>
            </a:endParaRP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609600" y="706869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Given two integers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we often need to find other two integers,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such that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		   </a:t>
            </a:r>
            <a:r>
              <a:rPr lang="en-US" sz="2400" i="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s×a</a:t>
            </a:r>
            <a:r>
              <a:rPr lang="en-US" sz="2400" i="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sz="2400" i="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t×b</a:t>
            </a:r>
            <a:r>
              <a:rPr lang="en-US" sz="2400" i="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lang="en-US" sz="2400" i="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US" sz="2400" i="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 i="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a,b</a:t>
            </a:r>
            <a:r>
              <a:rPr lang="en-US" sz="2400" i="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extended Euclidean algorithm can calculate the </a:t>
            </a:r>
            <a:r>
              <a:rPr lang="en-US" sz="2400" i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and at the same time calculate the value of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IN" sz="2400" dirty="0"/>
              <a:t>in addition to the greatest common divisor of integers a and b, also the coefficients of </a:t>
            </a:r>
            <a:r>
              <a:rPr lang="en-IN" sz="2400" dirty="0" err="1"/>
              <a:t>Bézout's</a:t>
            </a:r>
            <a:r>
              <a:rPr lang="en-IN" sz="2400" dirty="0"/>
              <a:t> identity, which are integers s and t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IN" sz="2400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IN" sz="24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Given a =161, b =28, find </a:t>
            </a:r>
            <a:r>
              <a:rPr lang="en-IN" sz="240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IN" sz="24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IN" sz="240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a,b</a:t>
            </a:r>
            <a:r>
              <a:rPr lang="en-IN" sz="24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s and t</a:t>
            </a:r>
            <a:endParaRPr lang="en-US" sz="2400" i="0" dirty="0">
              <a:solidFill>
                <a:srgbClr val="66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948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"/>
          <p:cNvSpPr txBox="1">
            <a:spLocks noChangeArrowheads="1"/>
          </p:cNvSpPr>
          <p:nvPr/>
        </p:nvSpPr>
        <p:spPr bwMode="auto">
          <a:xfrm>
            <a:off x="265113" y="76200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1741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676400"/>
            <a:ext cx="8593137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16"/>
          <p:cNvSpPr txBox="1">
            <a:spLocks noChangeArrowheads="1"/>
          </p:cNvSpPr>
          <p:nvPr/>
        </p:nvSpPr>
        <p:spPr bwMode="auto">
          <a:xfrm>
            <a:off x="1828800" y="5172075"/>
            <a:ext cx="565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solidFill>
                  <a:schemeClr val="folHlink"/>
                </a:solidFill>
              </a:rPr>
              <a:t>Figure 8.a  </a:t>
            </a:r>
            <a:r>
              <a:rPr lang="en-US" altLang="en-US" sz="2000" dirty="0"/>
              <a:t>Extended Euclidean algorithm, part a</a:t>
            </a:r>
          </a:p>
        </p:txBody>
      </p:sp>
    </p:spTree>
    <p:extLst>
      <p:ext uri="{BB962C8B-B14F-4D97-AF65-F5344CB8AC3E}">
        <p14:creationId xmlns:p14="http://schemas.microsoft.com/office/powerpoint/2010/main" val="583038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"/>
          <p:cNvSpPr txBox="1">
            <a:spLocks noChangeArrowheads="1"/>
          </p:cNvSpPr>
          <p:nvPr/>
        </p:nvSpPr>
        <p:spPr bwMode="auto">
          <a:xfrm>
            <a:off x="161925" y="12065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sp>
        <p:nvSpPr>
          <p:cNvPr id="18435" name="Text Box 14"/>
          <p:cNvSpPr txBox="1">
            <a:spLocks noChangeArrowheads="1"/>
          </p:cNvSpPr>
          <p:nvPr/>
        </p:nvSpPr>
        <p:spPr bwMode="auto">
          <a:xfrm>
            <a:off x="1600200" y="5699125"/>
            <a:ext cx="567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8.b  </a:t>
            </a:r>
            <a:r>
              <a:rPr lang="en-US" altLang="en-US" sz="2000"/>
              <a:t>Extended Euclidean algorithm, part b</a:t>
            </a:r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662070"/>
            <a:ext cx="72771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599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1633538" y="2438400"/>
            <a:ext cx="53768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MODULAR ARITHMETIC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874332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2246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The modulo operator is shown as </a:t>
            </a:r>
            <a:r>
              <a:rPr lang="en-US" altLang="en-US" sz="2800">
                <a:solidFill>
                  <a:schemeClr val="hlink"/>
                </a:solidFill>
              </a:rPr>
              <a:t>mod </a:t>
            </a:r>
            <a:r>
              <a:rPr lang="en-US" altLang="en-US" sz="2800"/>
              <a:t>which returns the remainder.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The second input (n) is called the modulus.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The output r is called the residue.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/>
          </a:p>
        </p:txBody>
      </p:sp>
      <p:sp>
        <p:nvSpPr>
          <p:cNvPr id="20483" name="Text Box 10"/>
          <p:cNvSpPr txBox="1">
            <a:spLocks noChangeArrowheads="1"/>
          </p:cNvSpPr>
          <p:nvPr/>
        </p:nvSpPr>
        <p:spPr bwMode="auto">
          <a:xfrm>
            <a:off x="1143000" y="0"/>
            <a:ext cx="324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hlink"/>
                </a:solidFill>
              </a:rPr>
              <a:t> Modulo Operator</a:t>
            </a:r>
          </a:p>
        </p:txBody>
      </p:sp>
      <p:pic>
        <p:nvPicPr>
          <p:cNvPr id="2048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3186113"/>
            <a:ext cx="732155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1"/>
          <p:cNvSpPr>
            <a:spLocks noChangeArrowheads="1"/>
          </p:cNvSpPr>
          <p:nvPr/>
        </p:nvSpPr>
        <p:spPr bwMode="auto">
          <a:xfrm>
            <a:off x="2406650" y="5410200"/>
            <a:ext cx="559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solidFill>
                  <a:schemeClr val="folHlink"/>
                </a:solidFill>
              </a:rPr>
              <a:t>Figure 9  </a:t>
            </a:r>
            <a:r>
              <a:rPr lang="en-US" altLang="en-US"/>
              <a:t>Division algorithm and modulo operator</a:t>
            </a:r>
          </a:p>
        </p:txBody>
      </p:sp>
    </p:spTree>
    <p:extLst>
      <p:ext uri="{BB962C8B-B14F-4D97-AF65-F5344CB8AC3E}">
        <p14:creationId xmlns:p14="http://schemas.microsoft.com/office/powerpoint/2010/main" val="440713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2800"/>
              <a:t>The modulo operation creates a set, which in modular arithmetic is referred to as </a:t>
            </a:r>
            <a:r>
              <a:rPr lang="en-US" altLang="en-US" sz="2800">
                <a:solidFill>
                  <a:schemeClr val="hlink"/>
                </a:solidFill>
              </a:rPr>
              <a:t>the set of least residues modulo n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chemeClr val="hlink"/>
                </a:solidFill>
              </a:rPr>
              <a:t>or Z</a:t>
            </a:r>
            <a:r>
              <a:rPr lang="en-US" altLang="en-US" sz="2800" baseline="-25000">
                <a:solidFill>
                  <a:schemeClr val="hlink"/>
                </a:solidFill>
              </a:rPr>
              <a:t>n</a:t>
            </a:r>
            <a:r>
              <a:rPr lang="en-US" altLang="en-US" sz="2800"/>
              <a:t>. 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1143000" y="0"/>
            <a:ext cx="701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hlink"/>
                </a:solidFill>
              </a:rPr>
              <a:t>Set of Residues</a:t>
            </a:r>
          </a:p>
        </p:txBody>
      </p:sp>
      <p:pic>
        <p:nvPicPr>
          <p:cNvPr id="2150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2590800"/>
            <a:ext cx="71659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3200400" y="3886200"/>
            <a:ext cx="295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10  </a:t>
            </a:r>
            <a:r>
              <a:rPr lang="en-US" altLang="en-US" sz="2000"/>
              <a:t>Some Z</a:t>
            </a:r>
            <a:r>
              <a:rPr lang="en-US" altLang="en-US" sz="2400" baseline="-25000"/>
              <a:t>n</a:t>
            </a:r>
            <a:r>
              <a:rPr lang="en-US" altLang="en-US" sz="2000"/>
              <a:t> sets</a:t>
            </a:r>
          </a:p>
        </p:txBody>
      </p:sp>
    </p:spTree>
    <p:extLst>
      <p:ext uri="{BB962C8B-B14F-4D97-AF65-F5344CB8AC3E}">
        <p14:creationId xmlns:p14="http://schemas.microsoft.com/office/powerpoint/2010/main" val="1089937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61247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Congruence instead of </a:t>
            </a:r>
            <a:r>
              <a:rPr lang="en-US" altLang="en-US" sz="2800" dirty="0">
                <a:solidFill>
                  <a:srgbClr val="FF0000"/>
                </a:solidFill>
              </a:rPr>
              <a:t>equality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Mapping from Z to  Zn is not one to one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6666FF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For example,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  2 mod 10 =2, 12 mod 10 =2, 22 mod 10 =2 and so 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6666FF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In Modular arithmetic,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Integers like 2,12, and 22 are called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congruent mod 10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To show that two integers are congruent, we use the congruence operator </a:t>
            </a:r>
            <a:r>
              <a:rPr lang="en-US" altLang="en-US" sz="2800" i="0" dirty="0">
                <a:solidFill>
                  <a:srgbClr val="6666FF"/>
                </a:solidFill>
              </a:rPr>
              <a:t>( </a:t>
            </a:r>
            <a:r>
              <a:rPr lang="en-US" altLang="en-US" sz="2800" dirty="0">
                <a:solidFill>
                  <a:srgbClr val="FF0000"/>
                </a:solidFill>
              </a:rPr>
              <a:t>≡ </a:t>
            </a:r>
            <a:r>
              <a:rPr lang="en-US" altLang="en-US" sz="2800" i="0" dirty="0">
                <a:solidFill>
                  <a:srgbClr val="6666FF"/>
                </a:solidFill>
              </a:rPr>
              <a:t>)</a:t>
            </a:r>
            <a:r>
              <a:rPr lang="en-US" altLang="en-US" sz="2800" dirty="0">
                <a:solidFill>
                  <a:srgbClr val="6666FF"/>
                </a:solidFill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lvl="2" algn="just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lvl="2" algn="just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1143000" y="0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hlink"/>
                </a:solidFill>
              </a:rPr>
              <a:t>Congruence</a:t>
            </a:r>
          </a:p>
        </p:txBody>
      </p:sp>
    </p:spTree>
    <p:extLst>
      <p:ext uri="{BB962C8B-B14F-4D97-AF65-F5344CB8AC3E}">
        <p14:creationId xmlns:p14="http://schemas.microsoft.com/office/powerpoint/2010/main" val="2841091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52629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Congruence looks like  equality </a:t>
            </a:r>
            <a:r>
              <a:rPr lang="en-US" altLang="en-US" sz="2800" dirty="0">
                <a:solidFill>
                  <a:srgbClr val="FF0000"/>
                </a:solidFill>
              </a:rPr>
              <a:t>but not so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366FF"/>
                </a:solidFill>
              </a:rPr>
              <a:t>Equality maps a member of Z to itself but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366FF"/>
                </a:solidFill>
              </a:rPr>
              <a:t>Congruence maps a member from Z to Zn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Equality is one to one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Congruence is many to one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To show that two integers are congruent, we use the congruence operator </a:t>
            </a:r>
            <a:r>
              <a:rPr lang="en-US" altLang="en-US" sz="2800" i="0" dirty="0"/>
              <a:t>( </a:t>
            </a:r>
            <a:r>
              <a:rPr lang="en-US" altLang="en-US" sz="2800" dirty="0">
                <a:solidFill>
                  <a:schemeClr val="hlink"/>
                </a:solidFill>
              </a:rPr>
              <a:t>≡</a:t>
            </a:r>
            <a:r>
              <a:rPr lang="en-US" altLang="en-US" sz="2800" dirty="0"/>
              <a:t> </a:t>
            </a:r>
            <a:r>
              <a:rPr lang="en-US" altLang="en-US" sz="2800" i="0" dirty="0"/>
              <a:t>)</a:t>
            </a:r>
            <a:r>
              <a:rPr lang="en-US" altLang="en-US" sz="28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For example, we write: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6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hlink"/>
                </a:solidFill>
              </a:rPr>
              <a:t>Congruence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7304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35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092CFCE2-4B64-4094-A97D-D1B077E33DA8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515938" y="457200"/>
            <a:ext cx="8686800" cy="2246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en-US" sz="2800" dirty="0"/>
              <a:t>In cryptography, 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800" dirty="0"/>
              <a:t> three binary operations are applied to the set of integers. </a:t>
            </a:r>
            <a:br>
              <a:rPr lang="en-US" altLang="en-US" sz="2800" dirty="0"/>
            </a:br>
            <a:r>
              <a:rPr lang="en-US" altLang="en-US" sz="2800" dirty="0"/>
              <a:t>A binary operation takes two inputs and creates one output. 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1143000" y="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Binary Operations</a:t>
            </a:r>
          </a:p>
        </p:txBody>
      </p:sp>
      <p:pic>
        <p:nvPicPr>
          <p:cNvPr id="1025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054350"/>
            <a:ext cx="57816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"/>
          <p:cNvSpPr txBox="1">
            <a:spLocks noChangeArrowheads="1"/>
          </p:cNvSpPr>
          <p:nvPr/>
        </p:nvSpPr>
        <p:spPr bwMode="auto">
          <a:xfrm>
            <a:off x="190500" y="320675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235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046163"/>
            <a:ext cx="748665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13"/>
          <p:cNvSpPr txBox="1">
            <a:spLocks noChangeArrowheads="1"/>
          </p:cNvSpPr>
          <p:nvPr/>
        </p:nvSpPr>
        <p:spPr bwMode="auto">
          <a:xfrm>
            <a:off x="2543175" y="5029200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11  </a:t>
            </a:r>
            <a:r>
              <a:rPr lang="en-US" altLang="en-US" sz="2000"/>
              <a:t>Concept of congruence</a:t>
            </a:r>
          </a:p>
        </p:txBody>
      </p:sp>
    </p:spTree>
    <p:extLst>
      <p:ext uri="{BB962C8B-B14F-4D97-AF65-F5344CB8AC3E}">
        <p14:creationId xmlns:p14="http://schemas.microsoft.com/office/powerpoint/2010/main" val="1681607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ChangeArrowheads="1"/>
          </p:cNvSpPr>
          <p:nvPr/>
        </p:nvSpPr>
        <p:spPr bwMode="auto">
          <a:xfrm>
            <a:off x="247650" y="1363663"/>
            <a:ext cx="86868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/>
              <a:t> A residue class [a] or [a]</a:t>
            </a:r>
            <a:r>
              <a:rPr lang="en-US" altLang="en-US" sz="2800" baseline="-25000" dirty="0"/>
              <a:t>n</a:t>
            </a:r>
            <a:r>
              <a:rPr lang="en-US" altLang="en-US" sz="2800" dirty="0"/>
              <a:t> is the set of integers congruent modulo n. 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/>
              <a:t>Set of all integers </a:t>
            </a:r>
            <a:r>
              <a:rPr lang="en-US" altLang="en-US" sz="2800" dirty="0" err="1"/>
              <a:t>s.t.</a:t>
            </a:r>
            <a:r>
              <a:rPr lang="en-US" altLang="en-US" sz="2800" dirty="0"/>
              <a:t>   x=a(mod n)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 err="1">
                <a:solidFill>
                  <a:srgbClr val="6666FF"/>
                </a:solidFill>
              </a:rPr>
              <a:t>Eg</a:t>
            </a:r>
            <a:r>
              <a:rPr lang="en-US" altLang="en-US" sz="2800" dirty="0">
                <a:solidFill>
                  <a:srgbClr val="6666FF"/>
                </a:solidFill>
              </a:rPr>
              <a:t>. n-=5</a:t>
            </a:r>
            <a:r>
              <a:rPr lang="en-US" altLang="en-US" sz="2800">
                <a:solidFill>
                  <a:srgbClr val="6666FF"/>
                </a:solidFill>
              </a:rPr>
              <a:t>; </a:t>
            </a:r>
            <a:endParaRPr lang="en-US" altLang="en-US" sz="2800" dirty="0">
              <a:solidFill>
                <a:srgbClr val="6666FF"/>
              </a:solidFill>
            </a:endParaRPr>
          </a:p>
        </p:txBody>
      </p: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533400" y="2286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i="0">
              <a:solidFill>
                <a:srgbClr val="FF0000"/>
              </a:solidFill>
            </a:endParaRPr>
          </a:p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Residue Classes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4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ChangeArrowheads="1"/>
          </p:cNvSpPr>
          <p:nvPr/>
        </p:nvSpPr>
        <p:spPr bwMode="auto">
          <a:xfrm>
            <a:off x="247650" y="1363663"/>
            <a:ext cx="86868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/>
              <a:t> A residue class [a] or [a]</a:t>
            </a:r>
            <a:r>
              <a:rPr lang="en-US" altLang="en-US" sz="2800" baseline="-25000" dirty="0"/>
              <a:t>n</a:t>
            </a:r>
            <a:r>
              <a:rPr lang="en-US" altLang="en-US" sz="2800" dirty="0"/>
              <a:t> is the set of integers congruent modulo n. 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/>
              <a:t>Set of all integers </a:t>
            </a:r>
            <a:r>
              <a:rPr lang="en-US" altLang="en-US" sz="2800" dirty="0" err="1"/>
              <a:t>s.t.</a:t>
            </a:r>
            <a:r>
              <a:rPr lang="en-US" altLang="en-US" sz="2800" dirty="0"/>
              <a:t>   x=a(mod n)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 err="1">
                <a:solidFill>
                  <a:srgbClr val="6666FF"/>
                </a:solidFill>
              </a:rPr>
              <a:t>Eg</a:t>
            </a:r>
            <a:r>
              <a:rPr lang="en-US" altLang="en-US" sz="2800" dirty="0">
                <a:solidFill>
                  <a:srgbClr val="6666FF"/>
                </a:solidFill>
              </a:rPr>
              <a:t>. n-=5;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>
              <a:solidFill>
                <a:srgbClr val="6666FF"/>
              </a:solidFill>
            </a:endParaRP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>
                <a:solidFill>
                  <a:srgbClr val="6666FF"/>
                </a:solidFill>
              </a:rPr>
              <a:t> FIVE sets [0],[1],[2],[3],[4]</a:t>
            </a:r>
          </a:p>
        </p:txBody>
      </p: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533400" y="2286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i="0">
              <a:solidFill>
                <a:srgbClr val="FF0000"/>
              </a:solidFill>
            </a:endParaRPr>
          </a:p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Residue Classes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86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ChangeArrowheads="1"/>
          </p:cNvSpPr>
          <p:nvPr/>
        </p:nvSpPr>
        <p:spPr bwMode="auto">
          <a:xfrm>
            <a:off x="247650" y="1363663"/>
            <a:ext cx="8686800" cy="52629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 err="1">
                <a:solidFill>
                  <a:srgbClr val="6666FF"/>
                </a:solidFill>
              </a:rPr>
              <a:t>Eg</a:t>
            </a:r>
            <a:r>
              <a:rPr lang="en-US" altLang="en-US" sz="2800" dirty="0">
                <a:solidFill>
                  <a:srgbClr val="6666FF"/>
                </a:solidFill>
              </a:rPr>
              <a:t>. n=5; FIVE sets [0],[1],[2],[3],[4]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algn="just">
              <a:defRPr/>
            </a:pPr>
            <a:r>
              <a:rPr lang="en-US" altLang="en-US" sz="2800" dirty="0"/>
              <a:t>		[0] = {…, -15, -10, -5,0,5,10,15,…}</a:t>
            </a:r>
          </a:p>
          <a:p>
            <a:pPr algn="just">
              <a:defRPr/>
            </a:pPr>
            <a:r>
              <a:rPr lang="en-US" altLang="en-US" sz="2800" dirty="0"/>
              <a:t>		[1] = {…,-14, -9, -4,1,6,11,16,…}</a:t>
            </a:r>
          </a:p>
          <a:p>
            <a:pPr algn="just">
              <a:defRPr/>
            </a:pPr>
            <a:r>
              <a:rPr lang="en-US" altLang="en-US" sz="2800" dirty="0"/>
              <a:t>		[2] = {…, -13, -8, -3, 2, 7, 12,17,…}</a:t>
            </a:r>
          </a:p>
          <a:p>
            <a:pPr algn="just">
              <a:defRPr/>
            </a:pPr>
            <a:r>
              <a:rPr lang="en-US" altLang="en-US" sz="2800" dirty="0"/>
              <a:t>		[3] = {…,12, -7, -5, 3,8, 13,18,…}</a:t>
            </a:r>
          </a:p>
          <a:p>
            <a:pPr algn="just">
              <a:defRPr/>
            </a:pPr>
            <a:r>
              <a:rPr lang="en-US" altLang="en-US" sz="2800" dirty="0"/>
              <a:t>		[4] = {…, -11, -6, -1, 4, 9, 14, 19,…}</a:t>
            </a:r>
          </a:p>
          <a:p>
            <a:pPr algn="just">
              <a:defRPr/>
            </a:pPr>
            <a:endParaRPr lang="en-US" altLang="en-US" sz="2800" dirty="0">
              <a:solidFill>
                <a:srgbClr val="00B050"/>
              </a:solidFill>
            </a:endParaRPr>
          </a:p>
          <a:p>
            <a:pPr algn="just">
              <a:defRPr/>
            </a:pPr>
            <a:r>
              <a:rPr lang="en-US" altLang="en-US" sz="2800" dirty="0">
                <a:solidFill>
                  <a:srgbClr val="00B050"/>
                </a:solidFill>
              </a:rPr>
              <a:t>   In each set, there is one element called </a:t>
            </a:r>
          </a:p>
          <a:p>
            <a:pPr algn="just">
              <a:defRPr/>
            </a:pPr>
            <a:r>
              <a:rPr lang="en-US" altLang="en-US" sz="2800" dirty="0">
                <a:solidFill>
                  <a:srgbClr val="00B050"/>
                </a:solidFill>
              </a:rPr>
              <a:t>    least(nonnegative) residue</a:t>
            </a:r>
          </a:p>
          <a:p>
            <a:pPr algn="just">
              <a:defRPr/>
            </a:pPr>
            <a:endParaRPr lang="en-US" altLang="en-US" sz="2800" dirty="0"/>
          </a:p>
          <a:p>
            <a:pPr algn="just">
              <a:defRPr/>
            </a:pPr>
            <a:r>
              <a:rPr lang="en-US" altLang="en-US" sz="2800" dirty="0"/>
              <a:t>  </a:t>
            </a:r>
            <a:endParaRPr lang="en-US" altLang="en-US" sz="2800" dirty="0">
              <a:solidFill>
                <a:srgbClr val="6666FF"/>
              </a:solidFill>
            </a:endParaRPr>
          </a:p>
        </p:txBody>
      </p: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533400" y="2286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i="0">
              <a:solidFill>
                <a:srgbClr val="FF0000"/>
              </a:solidFill>
            </a:endParaRPr>
          </a:p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Residue Classes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79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ChangeArrowheads="1"/>
          </p:cNvSpPr>
          <p:nvPr/>
        </p:nvSpPr>
        <p:spPr bwMode="auto">
          <a:xfrm>
            <a:off x="247650" y="1363663"/>
            <a:ext cx="8686800" cy="52629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 err="1">
                <a:solidFill>
                  <a:srgbClr val="6666FF"/>
                </a:solidFill>
              </a:rPr>
              <a:t>Eg</a:t>
            </a:r>
            <a:r>
              <a:rPr lang="en-US" altLang="en-US" sz="2800" dirty="0">
                <a:solidFill>
                  <a:srgbClr val="6666FF"/>
                </a:solidFill>
              </a:rPr>
              <a:t>. n=5; FIVE sets [0],[1],[2],[3],[4]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algn="just">
              <a:defRPr/>
            </a:pPr>
            <a:r>
              <a:rPr lang="en-US" altLang="en-US" sz="2800" dirty="0"/>
              <a:t>		[0] = {…, -15, -10, -5,</a:t>
            </a:r>
            <a:r>
              <a:rPr lang="en-US" altLang="en-US" sz="2800" dirty="0">
                <a:solidFill>
                  <a:srgbClr val="00B050"/>
                </a:solidFill>
              </a:rPr>
              <a:t>0</a:t>
            </a:r>
            <a:r>
              <a:rPr lang="en-US" altLang="en-US" sz="2800" dirty="0"/>
              <a:t>,5,10,15,…}</a:t>
            </a:r>
          </a:p>
          <a:p>
            <a:pPr algn="just">
              <a:defRPr/>
            </a:pPr>
            <a:r>
              <a:rPr lang="en-US" altLang="en-US" sz="2800" dirty="0"/>
              <a:t>		[1] = {…,-14, -9, -4,</a:t>
            </a:r>
            <a:r>
              <a:rPr lang="en-US" altLang="en-US" sz="2800" dirty="0">
                <a:solidFill>
                  <a:srgbClr val="00B050"/>
                </a:solidFill>
              </a:rPr>
              <a:t>1</a:t>
            </a:r>
            <a:r>
              <a:rPr lang="en-US" altLang="en-US" sz="2800" dirty="0"/>
              <a:t>,6,11,16,…}</a:t>
            </a:r>
          </a:p>
          <a:p>
            <a:pPr algn="just">
              <a:defRPr/>
            </a:pPr>
            <a:r>
              <a:rPr lang="en-US" altLang="en-US" sz="2800" dirty="0"/>
              <a:t>		[2] = {…, -13, -8, -3, </a:t>
            </a:r>
            <a:r>
              <a:rPr lang="en-US" altLang="en-US" sz="2800" dirty="0">
                <a:solidFill>
                  <a:srgbClr val="00B050"/>
                </a:solidFill>
              </a:rPr>
              <a:t>2</a:t>
            </a:r>
            <a:r>
              <a:rPr lang="en-US" altLang="en-US" sz="2800" dirty="0"/>
              <a:t>, 7, 12,17,…}</a:t>
            </a:r>
          </a:p>
          <a:p>
            <a:pPr algn="just">
              <a:defRPr/>
            </a:pPr>
            <a:r>
              <a:rPr lang="en-US" altLang="en-US" sz="2800" dirty="0"/>
              <a:t>		[3] = {…,12, -7, -5, </a:t>
            </a:r>
            <a:r>
              <a:rPr lang="en-US" altLang="en-US" sz="2800" dirty="0">
                <a:solidFill>
                  <a:srgbClr val="00B050"/>
                </a:solidFill>
              </a:rPr>
              <a:t>3</a:t>
            </a:r>
            <a:r>
              <a:rPr lang="en-US" altLang="en-US" sz="2800" dirty="0"/>
              <a:t>,8, 13,18,…}</a:t>
            </a:r>
          </a:p>
          <a:p>
            <a:pPr algn="just">
              <a:defRPr/>
            </a:pPr>
            <a:r>
              <a:rPr lang="en-US" altLang="en-US" sz="2800" dirty="0"/>
              <a:t>		[4] = {…, -11, -6, -1, </a:t>
            </a:r>
            <a:r>
              <a:rPr lang="en-US" altLang="en-US" sz="2800" dirty="0">
                <a:solidFill>
                  <a:srgbClr val="00B050"/>
                </a:solidFill>
              </a:rPr>
              <a:t>4</a:t>
            </a:r>
            <a:r>
              <a:rPr lang="en-US" altLang="en-US" sz="2800" dirty="0"/>
              <a:t>, 9, 14, 19,…}</a:t>
            </a:r>
          </a:p>
          <a:p>
            <a:pPr algn="just">
              <a:defRPr/>
            </a:pPr>
            <a:r>
              <a:rPr lang="en-US" altLang="en-US" sz="2800" dirty="0">
                <a:solidFill>
                  <a:srgbClr val="00B050"/>
                </a:solidFill>
              </a:rPr>
              <a:t>In each set, there is one element called </a:t>
            </a:r>
          </a:p>
          <a:p>
            <a:pPr algn="just">
              <a:defRPr/>
            </a:pPr>
            <a:r>
              <a:rPr lang="en-US" altLang="en-US" sz="2800" dirty="0">
                <a:solidFill>
                  <a:srgbClr val="00B050"/>
                </a:solidFill>
              </a:rPr>
              <a:t>    least(nonnegative) residue</a:t>
            </a:r>
          </a:p>
          <a:p>
            <a:pPr algn="just">
              <a:defRPr/>
            </a:pPr>
            <a:endParaRPr lang="en-US" altLang="en-US" sz="2800" dirty="0"/>
          </a:p>
          <a:p>
            <a:pPr algn="just">
              <a:defRPr/>
            </a:pPr>
            <a:r>
              <a:rPr lang="en-US" altLang="en-US" sz="2800" dirty="0"/>
              <a:t>  </a:t>
            </a:r>
            <a:r>
              <a:rPr lang="en-US" altLang="en-US" sz="2800" dirty="0">
                <a:solidFill>
                  <a:srgbClr val="6666FF"/>
                </a:solidFill>
              </a:rPr>
              <a:t>Z</a:t>
            </a:r>
            <a:r>
              <a:rPr lang="en-US" altLang="en-US" sz="2800" baseline="-25000" dirty="0">
                <a:solidFill>
                  <a:srgbClr val="6666FF"/>
                </a:solidFill>
              </a:rPr>
              <a:t>n</a:t>
            </a:r>
            <a:r>
              <a:rPr lang="en-US" altLang="en-US" sz="2800" dirty="0">
                <a:solidFill>
                  <a:srgbClr val="6666FF"/>
                </a:solidFill>
              </a:rPr>
              <a:t> is the set of all least residue modulo n</a:t>
            </a:r>
          </a:p>
          <a:p>
            <a:pPr algn="just">
              <a:defRPr/>
            </a:pPr>
            <a:r>
              <a:rPr lang="en-US" altLang="en-US" sz="2800" dirty="0">
                <a:solidFill>
                  <a:srgbClr val="6666FF"/>
                </a:solidFill>
              </a:rPr>
              <a:t>                     </a:t>
            </a:r>
            <a:r>
              <a:rPr lang="en-US" altLang="en-US" sz="2800" dirty="0">
                <a:solidFill>
                  <a:srgbClr val="00B050"/>
                </a:solidFill>
              </a:rPr>
              <a:t>Z</a:t>
            </a:r>
            <a:r>
              <a:rPr lang="en-US" altLang="en-US" sz="2800" baseline="-25000" dirty="0">
                <a:solidFill>
                  <a:srgbClr val="00B050"/>
                </a:solidFill>
              </a:rPr>
              <a:t>5</a:t>
            </a:r>
            <a:r>
              <a:rPr lang="en-US" altLang="en-US" sz="2800" dirty="0">
                <a:solidFill>
                  <a:srgbClr val="00B050"/>
                </a:solidFill>
              </a:rPr>
              <a:t> = { 0,1,2,3,4}</a:t>
            </a:r>
          </a:p>
        </p:txBody>
      </p: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533400" y="2286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i="0">
              <a:solidFill>
                <a:srgbClr val="FF0000"/>
              </a:solidFill>
            </a:endParaRPr>
          </a:p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Residue Classes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43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"/>
          <p:cNvSpPr txBox="1">
            <a:spLocks noChangeArrowheads="1"/>
          </p:cNvSpPr>
          <p:nvPr/>
        </p:nvSpPr>
        <p:spPr bwMode="auto">
          <a:xfrm>
            <a:off x="190500" y="58420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2560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184275"/>
            <a:ext cx="852011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14"/>
          <p:cNvSpPr txBox="1">
            <a:spLocks noChangeArrowheads="1"/>
          </p:cNvSpPr>
          <p:nvPr/>
        </p:nvSpPr>
        <p:spPr bwMode="auto">
          <a:xfrm>
            <a:off x="1600200" y="5048250"/>
            <a:ext cx="577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12  </a:t>
            </a:r>
            <a:r>
              <a:rPr lang="en-US" altLang="en-US" sz="2000"/>
              <a:t>Comparison of Z and Z</a:t>
            </a:r>
            <a:r>
              <a:rPr lang="en-US" altLang="en-US" sz="2000" baseline="-25000"/>
              <a:t>n</a:t>
            </a:r>
            <a:r>
              <a:rPr lang="en-US" altLang="en-US" sz="2000"/>
              <a:t> using graphs</a:t>
            </a:r>
          </a:p>
        </p:txBody>
      </p:sp>
    </p:spTree>
    <p:extLst>
      <p:ext uri="{BB962C8B-B14F-4D97-AF65-F5344CB8AC3E}">
        <p14:creationId xmlns:p14="http://schemas.microsoft.com/office/powerpoint/2010/main" val="388147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ChangeArrowheads="1"/>
          </p:cNvSpPr>
          <p:nvPr/>
        </p:nvSpPr>
        <p:spPr bwMode="auto">
          <a:xfrm>
            <a:off x="228600" y="989013"/>
            <a:ext cx="8686800" cy="181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The three binary operations for the set Z can also be defined for the set Zn.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The result may need to be mapped to Zn using the mod operator.</a:t>
            </a:r>
          </a:p>
        </p:txBody>
      </p:sp>
      <p:sp>
        <p:nvSpPr>
          <p:cNvPr id="26627" name="Text Box 10"/>
          <p:cNvSpPr txBox="1">
            <a:spLocks noChangeArrowheads="1"/>
          </p:cNvSpPr>
          <p:nvPr/>
        </p:nvSpPr>
        <p:spPr bwMode="auto">
          <a:xfrm>
            <a:off x="1143000" y="282575"/>
            <a:ext cx="6553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hlink"/>
                </a:solidFill>
              </a:rPr>
              <a:t> Operations in Z</a:t>
            </a:r>
            <a:r>
              <a:rPr lang="en-US" altLang="en-US" sz="3200" baseline="-25000" dirty="0">
                <a:solidFill>
                  <a:schemeClr val="hlink"/>
                </a:solidFill>
              </a:rPr>
              <a:t>n</a:t>
            </a:r>
          </a:p>
        </p:txBody>
      </p:sp>
      <p:pic>
        <p:nvPicPr>
          <p:cNvPr id="266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86063"/>
            <a:ext cx="4460875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13"/>
          <p:cNvSpPr txBox="1">
            <a:spLocks noChangeArrowheads="1"/>
          </p:cNvSpPr>
          <p:nvPr/>
        </p:nvSpPr>
        <p:spPr bwMode="auto">
          <a:xfrm>
            <a:off x="2057400" y="6091238"/>
            <a:ext cx="4081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13  </a:t>
            </a:r>
            <a:r>
              <a:rPr lang="en-US" altLang="en-US" sz="2000"/>
              <a:t>Binary operations in Z</a:t>
            </a:r>
            <a:r>
              <a:rPr lang="en-US" altLang="en-US" sz="2000" baseline="-250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05619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686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Properties</a:t>
            </a:r>
          </a:p>
          <a:p>
            <a:endParaRPr lang="en-US" altLang="en-US" sz="2400" i="0">
              <a:solidFill>
                <a:schemeClr val="folHlink"/>
              </a:solidFill>
            </a:endParaRPr>
          </a:p>
          <a:p>
            <a:r>
              <a:rPr lang="en-US" altLang="en-US" sz="2400" i="0"/>
              <a:t>First property      : (a+b) mod n = [(a mod n) + (b mod n)] mod n</a:t>
            </a:r>
          </a:p>
          <a:p>
            <a:r>
              <a:rPr lang="en-US" altLang="en-US" sz="2400" i="0"/>
              <a:t>Second Property  : (a-b) mod n = [(a mod n) - (b mod n)] mod n</a:t>
            </a:r>
          </a:p>
          <a:p>
            <a:r>
              <a:rPr lang="en-US" altLang="en-US" sz="2400" i="0"/>
              <a:t>Third property     : (aXb) mod n = [(a mod n X (b mod n)] mod n</a:t>
            </a:r>
          </a:p>
          <a:p>
            <a:endParaRPr lang="en-US" altLang="en-US" sz="2400" i="0"/>
          </a:p>
        </p:txBody>
      </p:sp>
      <p:sp>
        <p:nvSpPr>
          <p:cNvPr id="27651" name="Text Box 10"/>
          <p:cNvSpPr txBox="1">
            <a:spLocks noChangeArrowheads="1"/>
          </p:cNvSpPr>
          <p:nvPr/>
        </p:nvSpPr>
        <p:spPr bwMode="auto">
          <a:xfrm>
            <a:off x="304800" y="1778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196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0"/>
          <p:cNvSpPr txBox="1">
            <a:spLocks noChangeArrowheads="1"/>
          </p:cNvSpPr>
          <p:nvPr/>
        </p:nvSpPr>
        <p:spPr bwMode="auto">
          <a:xfrm>
            <a:off x="76200" y="282575"/>
            <a:ext cx="2166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solidFill>
                  <a:srgbClr val="FF0000"/>
                </a:solidFill>
              </a:rPr>
              <a:t>  </a:t>
            </a:r>
            <a:r>
              <a:rPr lang="en-US" altLang="en-US" sz="32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Continued</a:t>
            </a:r>
          </a:p>
        </p:txBody>
      </p:sp>
      <p:pic>
        <p:nvPicPr>
          <p:cNvPr id="2867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68199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1676400" y="6267450"/>
            <a:ext cx="4425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solidFill>
                  <a:schemeClr val="folHlink"/>
                </a:solidFill>
              </a:rPr>
              <a:t>Figure 14  </a:t>
            </a:r>
            <a:r>
              <a:rPr lang="en-US" altLang="en-US" sz="2000" dirty="0"/>
              <a:t>Properties of mod operator</a:t>
            </a:r>
          </a:p>
        </p:txBody>
      </p:sp>
    </p:spTree>
    <p:extLst>
      <p:ext uri="{BB962C8B-B14F-4D97-AF65-F5344CB8AC3E}">
        <p14:creationId xmlns:p14="http://schemas.microsoft.com/office/powerpoint/2010/main" val="3110405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solidFill>
                  <a:srgbClr val="C00000"/>
                </a:solidFill>
              </a:rPr>
              <a:t>Modular Operator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926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493844B-6837-464F-9297-DFC5B78F4561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04800" y="-558800"/>
            <a:ext cx="82296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result of the following operations:</a:t>
            </a: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Tx/>
              <a:buAutoNum type="alphaLcPeriod"/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27 mod 5 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 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. 36 mod 12</a:t>
            </a:r>
          </a:p>
          <a:p>
            <a:pPr algn="just" eaLnBrk="1" hangingPunct="1">
              <a:defRPr/>
            </a:pPr>
            <a:endParaRPr lang="da-DK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Tx/>
              <a:buAutoNum type="alphaLcPeriod" startAt="3"/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−18 mod 14 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d. −7 mod 10</a:t>
            </a: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8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3433AEFC-5688-43C8-AC79-B305F5AE4DA8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1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56075" name="Rectangle 11"/>
          <p:cNvSpPr>
            <a:spLocks noChangeArrowheads="1"/>
          </p:cNvSpPr>
          <p:nvPr/>
        </p:nvSpPr>
        <p:spPr bwMode="auto">
          <a:xfrm>
            <a:off x="152400" y="121920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The following shows the results of the three binary operations on two integers. Because each input can be either positive or negative, we can have four cases for each operation.</a:t>
            </a:r>
          </a:p>
        </p:txBody>
      </p:sp>
      <p:pic>
        <p:nvPicPr>
          <p:cNvPr id="1230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09913"/>
            <a:ext cx="80899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solidFill>
                  <a:srgbClr val="C00000"/>
                </a:solidFill>
              </a:rPr>
              <a:t>Modular Operator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926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1A0F2B02-A4E2-4316-A000-489FF6D67E74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04800" y="-2847975"/>
            <a:ext cx="8229600" cy="984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result of the following operations:</a:t>
            </a:r>
          </a:p>
          <a:p>
            <a:pPr marL="457200" indent="-457200" algn="just" eaLnBrk="1" hangingPunct="1">
              <a:buFontTx/>
              <a:buAutoNum type="alphaLcPeriod"/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27 mod 5 </a:t>
            </a:r>
          </a:p>
          <a:p>
            <a:pPr eaLnBrk="1" hangingPunct="1">
              <a:spcAft>
                <a:spcPct val="40000"/>
              </a:spcAft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Dividing 27 by 5 results in r = 2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.36 mod 12</a:t>
            </a: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Dividing 36 by 12 results in r = 0. </a:t>
            </a:r>
          </a:p>
          <a:p>
            <a:pPr algn="just" eaLnBrk="1" hangingPunct="1">
              <a:defRPr/>
            </a:pPr>
            <a:endParaRPr lang="da-DK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Tx/>
              <a:buAutoNum type="alphaLcPeriod" startAt="3"/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−18 mod 14 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	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Dividing −18 by 14 results in r = −4. After adding the modulus r = 10</a:t>
            </a:r>
          </a:p>
          <a:p>
            <a:pPr algn="just" eaLnBrk="1" hangingPunct="1">
              <a:defRPr/>
            </a:pPr>
            <a:endParaRPr lang="da-DK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d. −7 mod 10</a:t>
            </a: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Dividing −7 by 10 results in r = −7. After adding the modulus to −7, r = 3. </a:t>
            </a: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806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26" name="Rectangle 10"/>
          <p:cNvSpPr>
            <a:spLocks noChangeArrowheads="1"/>
          </p:cNvSpPr>
          <p:nvPr/>
        </p:nvSpPr>
        <p:spPr bwMode="auto">
          <a:xfrm>
            <a:off x="304800" y="1339324"/>
            <a:ext cx="8229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In Z</a:t>
            </a:r>
            <a:r>
              <a:rPr lang="en-US" sz="2400" i="0" baseline="-20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, two numbers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and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b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are additive inverses of each other </a:t>
            </a:r>
            <a:r>
              <a:rPr lang="en-US" sz="2400" i="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iff</a:t>
            </a: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		</a:t>
            </a:r>
          </a:p>
          <a:p>
            <a:pPr algn="ctr" eaLnBrk="1" hangingPunct="1">
              <a:defRPr/>
            </a:pPr>
            <a:r>
              <a:rPr lang="en-US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(a + b) ≡ 0 (mod n)</a:t>
            </a:r>
          </a:p>
          <a:p>
            <a:pPr algn="just" eaLnBrk="1" hangingPunct="1">
              <a:defRPr/>
            </a:pPr>
            <a:endParaRPr lang="en-US" sz="2400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en-US" sz="2400" i="0" dirty="0">
                <a:cs typeface="Times New Roman" pitchFamily="18" charset="0"/>
              </a:rPr>
              <a:t>In modular arithmetic, each integer has an additive inverse. The sum of an integer and its additive inverse is congruent to 0 modulo n.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9699" name="Text Box 11"/>
          <p:cNvSpPr txBox="1">
            <a:spLocks noChangeArrowheads="1"/>
          </p:cNvSpPr>
          <p:nvPr/>
        </p:nvSpPr>
        <p:spPr bwMode="auto">
          <a:xfrm>
            <a:off x="381000" y="533400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i="0">
                <a:solidFill>
                  <a:srgbClr val="FF0000"/>
                </a:solidFill>
              </a:rPr>
              <a:t>Additive Inverse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82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26" name="Rectangle 10"/>
          <p:cNvSpPr>
            <a:spLocks noChangeArrowheads="1"/>
          </p:cNvSpPr>
          <p:nvPr/>
        </p:nvSpPr>
        <p:spPr bwMode="auto">
          <a:xfrm>
            <a:off x="228600" y="2297668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</a:t>
            </a:r>
            <a:r>
              <a:rPr lang="en-US" sz="2400" i="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) Find all additive inverse pairs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in Z</a:t>
            </a:r>
            <a:r>
              <a:rPr lang="en-US" sz="2400" baseline="-20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10  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alt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(ii) Find the additive inverse of -2  in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Z</a:t>
            </a:r>
            <a:r>
              <a:rPr lang="en-US" sz="2400" baseline="-20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10 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(iii)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Find the additive inverse of -2  in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Z</a:t>
            </a:r>
            <a:r>
              <a:rPr lang="en-US" sz="2400" baseline="-20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26 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9699" name="Text Box 11"/>
          <p:cNvSpPr txBox="1">
            <a:spLocks noChangeArrowheads="1"/>
          </p:cNvSpPr>
          <p:nvPr/>
        </p:nvSpPr>
        <p:spPr bwMode="auto">
          <a:xfrm>
            <a:off x="381000" y="533400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i="0">
                <a:solidFill>
                  <a:srgbClr val="FF0000"/>
                </a:solidFill>
              </a:rPr>
              <a:t>Additive Inverse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68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9606"/>
            <a:ext cx="739457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3" name="Line 19"/>
          <p:cNvSpPr>
            <a:spLocks noChangeShapeType="1"/>
          </p:cNvSpPr>
          <p:nvPr/>
        </p:nvSpPr>
        <p:spPr bwMode="auto">
          <a:xfrm>
            <a:off x="457200" y="4572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4" name="Line 20"/>
          <p:cNvSpPr>
            <a:spLocks noChangeShapeType="1"/>
          </p:cNvSpPr>
          <p:nvPr/>
        </p:nvSpPr>
        <p:spPr bwMode="auto">
          <a:xfrm>
            <a:off x="458788" y="6248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 useBgFill="1">
        <p:nvSpPr>
          <p:cNvPr id="19463" name="Rectangle 21"/>
          <p:cNvSpPr>
            <a:spLocks noChangeArrowheads="1"/>
          </p:cNvSpPr>
          <p:nvPr/>
        </p:nvSpPr>
        <p:spPr bwMode="auto">
          <a:xfrm>
            <a:off x="495300" y="4664075"/>
            <a:ext cx="8077200" cy="1570038"/>
          </a:xfrm>
          <a:prstGeom prst="rect">
            <a:avLst/>
          </a:prstGeom>
          <a:ln>
            <a:noFill/>
          </a:ln>
          <a:effectLst/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defRPr/>
            </a:pPr>
            <a:r>
              <a:rPr lang="en-US" altLang="en-US" sz="3200" i="0" baseline="0" dirty="0">
                <a:solidFill>
                  <a:schemeClr val="tx2">
                    <a:lumMod val="25000"/>
                  </a:schemeClr>
                </a:solidFill>
                <a:latin typeface="Arial" charset="0"/>
              </a:rPr>
              <a:t>When the cipher is additive, the plaintext, </a:t>
            </a:r>
            <a:r>
              <a:rPr lang="en-US" altLang="en-US" sz="3200" i="0" baseline="0" dirty="0" err="1">
                <a:solidFill>
                  <a:schemeClr val="tx2">
                    <a:lumMod val="25000"/>
                  </a:schemeClr>
                </a:solidFill>
                <a:latin typeface="Arial" charset="0"/>
              </a:rPr>
              <a:t>ciphertext</a:t>
            </a:r>
            <a:r>
              <a:rPr lang="en-US" altLang="en-US" sz="3200" i="0" baseline="0" dirty="0">
                <a:solidFill>
                  <a:schemeClr val="tx2">
                    <a:lumMod val="25000"/>
                  </a:schemeClr>
                </a:solidFill>
                <a:latin typeface="Arial" charset="0"/>
              </a:rPr>
              <a:t>, and key are integers in Z</a:t>
            </a:r>
            <a:r>
              <a:rPr lang="en-US" altLang="en-US" sz="3200" i="0" baseline="-20000" dirty="0">
                <a:solidFill>
                  <a:schemeClr val="tx2">
                    <a:lumMod val="25000"/>
                  </a:schemeClr>
                </a:solidFill>
                <a:latin typeface="Arial" charset="0"/>
              </a:rPr>
              <a:t>26</a:t>
            </a:r>
            <a:r>
              <a:rPr lang="en-US" altLang="en-US" sz="3200" i="0" baseline="0" dirty="0">
                <a:solidFill>
                  <a:schemeClr val="tx2">
                    <a:lumMod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Additive cipher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4B34D3F8-4D49-4B3C-A64A-10EA55C7A428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665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52400" y="1138238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Use the additive cipher with key = 15 to encrypt the message “hello”.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152400" y="2606675"/>
            <a:ext cx="883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We apply the encryption algorithm to the plaintext, character by character:</a:t>
            </a:r>
          </a:p>
        </p:txBody>
      </p:sp>
      <p:sp>
        <p:nvSpPr>
          <p:cNvPr id="1041423" name="Rectangle 15"/>
          <p:cNvSpPr>
            <a:spLocks noChangeArrowheads="1"/>
          </p:cNvSpPr>
          <p:nvPr/>
        </p:nvSpPr>
        <p:spPr bwMode="auto">
          <a:xfrm>
            <a:off x="152400" y="21478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61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Additive cipher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A3187B3D-D3EC-4C49-802C-55CD04D53841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704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52400" y="1138238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Use the additive cipher with key = 15 to encrypt the message “hello”.</a:t>
            </a:r>
          </a:p>
        </p:txBody>
      </p:sp>
      <p:sp>
        <p:nvSpPr>
          <p:cNvPr id="70659" name="Rectangle 14"/>
          <p:cNvSpPr>
            <a:spLocks noChangeArrowheads="1"/>
          </p:cNvSpPr>
          <p:nvPr/>
        </p:nvSpPr>
        <p:spPr bwMode="auto">
          <a:xfrm>
            <a:off x="152400" y="2606675"/>
            <a:ext cx="883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We apply the encryption algorithm to the plaintext, character by character:</a:t>
            </a:r>
          </a:p>
        </p:txBody>
      </p:sp>
      <p:sp>
        <p:nvSpPr>
          <p:cNvPr id="1041423" name="Rectangle 15"/>
          <p:cNvSpPr>
            <a:spLocks noChangeArrowheads="1"/>
          </p:cNvSpPr>
          <p:nvPr/>
        </p:nvSpPr>
        <p:spPr bwMode="auto">
          <a:xfrm>
            <a:off x="152400" y="21478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0661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457575"/>
            <a:ext cx="80708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Additive cipher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F90E6D76-B19A-45E1-8FD5-A149F27E1DEF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007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10"/>
          <p:cNvSpPr>
            <a:spLocks noChangeArrowheads="1"/>
          </p:cNvSpPr>
          <p:nvPr/>
        </p:nvSpPr>
        <p:spPr bwMode="auto">
          <a:xfrm>
            <a:off x="152400" y="1290638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Use the additive cipher with key = 15 to decrypt the message “WTAAD”.</a:t>
            </a:r>
          </a:p>
        </p:txBody>
      </p:sp>
      <p:sp>
        <p:nvSpPr>
          <p:cNvPr id="72707" name="Rectangle 12"/>
          <p:cNvSpPr>
            <a:spLocks noChangeArrowheads="1"/>
          </p:cNvSpPr>
          <p:nvPr/>
        </p:nvSpPr>
        <p:spPr bwMode="auto">
          <a:xfrm>
            <a:off x="152400" y="2682875"/>
            <a:ext cx="883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We apply the decryption algorithm to the plaintext character by character:</a:t>
            </a:r>
          </a:p>
        </p:txBody>
      </p:sp>
      <p:sp>
        <p:nvSpPr>
          <p:cNvPr id="1043469" name="Rectangle 13"/>
          <p:cNvSpPr>
            <a:spLocks noChangeArrowheads="1"/>
          </p:cNvSpPr>
          <p:nvPr/>
        </p:nvSpPr>
        <p:spPr bwMode="auto">
          <a:xfrm>
            <a:off x="152400" y="22098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270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581400"/>
            <a:ext cx="8162925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0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Additive cipher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F252B35-2BC3-411C-8010-5D4B19DD00C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350" y="5516563"/>
            <a:ext cx="6902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2400" dirty="0"/>
              <a:t> </a:t>
            </a:r>
            <a:r>
              <a:rPr lang="en-IN" sz="2400" dirty="0">
                <a:solidFill>
                  <a:schemeClr val="accent4">
                    <a:lumMod val="10000"/>
                  </a:schemeClr>
                </a:solidFill>
              </a:rPr>
              <a:t>    </a:t>
            </a:r>
            <a:r>
              <a:rPr lang="en-IN" sz="2400" b="1" dirty="0">
                <a:solidFill>
                  <a:srgbClr val="002060"/>
                </a:solidFill>
              </a:rPr>
              <a:t>a+ b ≡ 0 (mod n)</a:t>
            </a:r>
          </a:p>
          <a:p>
            <a:pPr>
              <a:defRPr/>
            </a:pPr>
            <a:r>
              <a:rPr lang="en-IN" sz="2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Additive inverse of a is calculated  as b=n-a</a:t>
            </a:r>
          </a:p>
        </p:txBody>
      </p:sp>
    </p:spTree>
    <p:extLst>
      <p:ext uri="{BB962C8B-B14F-4D97-AF65-F5344CB8AC3E}">
        <p14:creationId xmlns:p14="http://schemas.microsoft.com/office/powerpoint/2010/main" val="95598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22" name="Rectangle 10"/>
          <p:cNvSpPr>
            <a:spLocks noChangeArrowheads="1"/>
          </p:cNvSpPr>
          <p:nvPr/>
        </p:nvSpPr>
        <p:spPr bwMode="auto">
          <a:xfrm>
            <a:off x="381000" y="1339087"/>
            <a:ext cx="8458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i="0" dirty="0">
                <a:cs typeface="Times New Roman" pitchFamily="18" charset="0"/>
              </a:rPr>
              <a:t>In Z</a:t>
            </a:r>
            <a:r>
              <a:rPr lang="en-US" sz="2400" i="0" baseline="-20000" dirty="0">
                <a:cs typeface="Times New Roman" pitchFamily="18" charset="0"/>
              </a:rPr>
              <a:t>n</a:t>
            </a:r>
            <a:r>
              <a:rPr lang="en-US" sz="2400" i="0" dirty="0">
                <a:cs typeface="Times New Roman" pitchFamily="18" charset="0"/>
              </a:rPr>
              <a:t>, two numbers </a:t>
            </a:r>
            <a:r>
              <a:rPr lang="en-US" sz="2400" dirty="0">
                <a:cs typeface="Times New Roman" pitchFamily="18" charset="0"/>
              </a:rPr>
              <a:t>a</a:t>
            </a:r>
            <a:r>
              <a:rPr lang="en-US" sz="2400" i="0" dirty="0">
                <a:cs typeface="Times New Roman" pitchFamily="18" charset="0"/>
              </a:rPr>
              <a:t> and </a:t>
            </a:r>
            <a:r>
              <a:rPr lang="en-US" sz="2400" dirty="0">
                <a:cs typeface="Times New Roman" pitchFamily="18" charset="0"/>
              </a:rPr>
              <a:t>b</a:t>
            </a:r>
            <a:r>
              <a:rPr lang="en-US" sz="2400" i="0" dirty="0">
                <a:cs typeface="Times New Roman" pitchFamily="18" charset="0"/>
              </a:rPr>
              <a:t> are the multiplicative inverse of each other </a:t>
            </a:r>
            <a:r>
              <a:rPr lang="en-US" sz="2400" i="0" dirty="0" err="1">
                <a:cs typeface="Times New Roman" pitchFamily="18" charset="0"/>
              </a:rPr>
              <a:t>iff</a:t>
            </a:r>
            <a:endParaRPr lang="en-US" sz="2400" i="0" dirty="0"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		</a:t>
            </a:r>
            <a:r>
              <a:rPr lang="en-US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 x b ≡ 1 (mod n)</a:t>
            </a:r>
          </a:p>
          <a:p>
            <a:pPr algn="ctr">
              <a:defRPr/>
            </a:pPr>
            <a:endParaRPr lang="en-US" alt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altLang="en-US" sz="2400" dirty="0">
                <a:cs typeface="Times New Roman" pitchFamily="18" charset="0"/>
              </a:rPr>
              <a:t>In modular arithmetic, an integer may or may not have a multiplicative inverse.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altLang="en-US" sz="2400" dirty="0">
                <a:cs typeface="Times New Roman" pitchFamily="18" charset="0"/>
              </a:rPr>
              <a:t>When it does, the product of the integer and its multiplicative inverse is congruent to 1 modulo n.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381000" y="5334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Multiplicative Inverse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22" name="Rectangle 10"/>
          <p:cNvSpPr>
            <a:spLocks noChangeArrowheads="1"/>
          </p:cNvSpPr>
          <p:nvPr/>
        </p:nvSpPr>
        <p:spPr bwMode="auto">
          <a:xfrm>
            <a:off x="381000" y="3185746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381000" y="5334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Multiplicative Inverse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057400"/>
            <a:ext cx="7848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2400" dirty="0">
                <a:solidFill>
                  <a:srgbClr val="002060"/>
                </a:solidFill>
              </a:rPr>
              <a:t>a * b ≡ 1 (mod n)</a:t>
            </a:r>
          </a:p>
          <a:p>
            <a:pPr>
              <a:defRPr/>
            </a:pPr>
            <a:endParaRPr lang="en-IN" sz="24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en-IN" sz="2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Z</a:t>
            </a:r>
            <a:r>
              <a:rPr lang="en-US" altLang="en-US" sz="2400" baseline="-20000" dirty="0">
                <a:solidFill>
                  <a:srgbClr val="002060"/>
                </a:solidFill>
                <a:latin typeface="Arial" charset="0"/>
              </a:rPr>
              <a:t>n</a:t>
            </a: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 cannot be the set of possible keys because </a:t>
            </a:r>
          </a:p>
          <a:p>
            <a:pPr>
              <a:defRPr/>
            </a:pPr>
            <a:endParaRPr lang="en-US" altLang="en-US" sz="2400" dirty="0">
              <a:solidFill>
                <a:srgbClr val="002060"/>
              </a:solidFill>
              <a:latin typeface="Arial" charset="0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Only some members of the set have 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multiplicative inverse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A subset of Z</a:t>
            </a:r>
            <a:r>
              <a:rPr lang="en-US" altLang="en-US" sz="2400" baseline="-20000" dirty="0">
                <a:solidFill>
                  <a:srgbClr val="002060"/>
                </a:solidFill>
                <a:latin typeface="Arial" charset="0"/>
              </a:rPr>
              <a:t>26  </a:t>
            </a: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 with integers in Z</a:t>
            </a:r>
            <a:r>
              <a:rPr lang="en-US" altLang="en-US" sz="2400" baseline="-20000" dirty="0">
                <a:solidFill>
                  <a:srgbClr val="002060"/>
                </a:solidFill>
                <a:latin typeface="Arial" charset="0"/>
              </a:rPr>
              <a:t>26 </a:t>
            </a: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that have an unique set 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Z*</a:t>
            </a:r>
            <a:r>
              <a:rPr lang="en-US" altLang="en-US" sz="2400" baseline="-20000" dirty="0">
                <a:solidFill>
                  <a:srgbClr val="FF0000"/>
                </a:solidFill>
                <a:latin typeface="Arial" charset="0"/>
              </a:rPr>
              <a:t>26  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lang="en-US" altLang="en-US" sz="2400" baseline="-20000" dirty="0">
              <a:solidFill>
                <a:srgbClr val="FF0000"/>
              </a:solidFill>
              <a:latin typeface="Arial" charset="0"/>
            </a:endParaRPr>
          </a:p>
          <a:p>
            <a:pPr lvl="1" algn="just">
              <a:defRPr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6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22" name="Rectangle 10"/>
          <p:cNvSpPr>
            <a:spLocks noChangeArrowheads="1"/>
          </p:cNvSpPr>
          <p:nvPr/>
        </p:nvSpPr>
        <p:spPr bwMode="auto">
          <a:xfrm>
            <a:off x="381000" y="3185746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381000" y="5334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Multiplicative Inverse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057400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srgbClr val="002060"/>
                </a:solidFill>
              </a:rPr>
              <a:t>Find out the keys in Multiplicative </a:t>
            </a:r>
            <a:r>
              <a:rPr lang="en-IN" sz="2400">
                <a:solidFill>
                  <a:srgbClr val="002060"/>
                </a:solidFill>
              </a:rPr>
              <a:t>cipher for</a:t>
            </a:r>
            <a:endParaRPr lang="en-IN" sz="2400" dirty="0">
              <a:solidFill>
                <a:srgbClr val="002060"/>
              </a:solidFill>
            </a:endParaRPr>
          </a:p>
          <a:p>
            <a:pPr>
              <a:defRPr/>
            </a:pPr>
            <a:endParaRPr lang="en-IN" altLang="en-US" sz="2400" dirty="0">
              <a:solidFill>
                <a:srgbClr val="002060"/>
              </a:solidFill>
              <a:latin typeface="Arial" charset="0"/>
            </a:endParaRPr>
          </a:p>
          <a:p>
            <a:pPr marL="457200" indent="-457200">
              <a:buAutoNum type="arabicPeriod"/>
              <a:defRPr/>
            </a:pPr>
            <a:r>
              <a:rPr lang="en-IN" altLang="en-US" sz="2400" dirty="0">
                <a:solidFill>
                  <a:srgbClr val="002060"/>
                </a:solidFill>
                <a:latin typeface="Arial" charset="0"/>
              </a:rPr>
              <a:t>Z </a:t>
            </a:r>
            <a:r>
              <a:rPr lang="en-IN" altLang="en-US" sz="2400" baseline="-25000" dirty="0">
                <a:solidFill>
                  <a:srgbClr val="002060"/>
                </a:solidFill>
                <a:latin typeface="Arial" charset="0"/>
              </a:rPr>
              <a:t>6</a:t>
            </a:r>
          </a:p>
          <a:p>
            <a:pPr marL="457200" indent="-457200">
              <a:buAutoNum type="arabicPeriod"/>
              <a:defRPr/>
            </a:pPr>
            <a:endParaRPr lang="en-IN" altLang="en-US" sz="2400" baseline="-25000" dirty="0">
              <a:solidFill>
                <a:srgbClr val="002060"/>
              </a:solidFill>
              <a:latin typeface="Arial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IN" altLang="en-US" sz="2400" dirty="0">
                <a:solidFill>
                  <a:srgbClr val="002060"/>
                </a:solidFill>
                <a:latin typeface="Arial" charset="0"/>
              </a:rPr>
              <a:t>Z </a:t>
            </a:r>
            <a:r>
              <a:rPr lang="en-IN" altLang="en-US" sz="2400" baseline="-25000" dirty="0">
                <a:solidFill>
                  <a:srgbClr val="002060"/>
                </a:solidFill>
                <a:latin typeface="Arial" charset="0"/>
              </a:rPr>
              <a:t>7</a:t>
            </a:r>
          </a:p>
          <a:p>
            <a:pPr marL="457200" indent="-457200">
              <a:buFontTx/>
              <a:buAutoNum type="arabicPeriod"/>
              <a:defRPr/>
            </a:pPr>
            <a:endParaRPr lang="en-IN" altLang="en-US" sz="2400" baseline="-25000" dirty="0">
              <a:solidFill>
                <a:srgbClr val="002060"/>
              </a:solidFill>
              <a:latin typeface="Arial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IN" altLang="en-US" sz="2400" dirty="0">
                <a:solidFill>
                  <a:srgbClr val="002060"/>
                </a:solidFill>
                <a:latin typeface="Arial" charset="0"/>
              </a:rPr>
              <a:t>Z </a:t>
            </a:r>
            <a:r>
              <a:rPr lang="en-IN" altLang="en-US" sz="2400" baseline="-25000" dirty="0">
                <a:solidFill>
                  <a:srgbClr val="002060"/>
                </a:solidFill>
                <a:latin typeface="Arial" charset="0"/>
              </a:rPr>
              <a:t>10</a:t>
            </a:r>
          </a:p>
          <a:p>
            <a:pPr marL="457200" indent="-457200">
              <a:buAutoNum type="arabicPeriod"/>
              <a:defRPr/>
            </a:pPr>
            <a:endParaRPr lang="en-US" altLang="en-US" sz="2400" dirty="0">
              <a:solidFill>
                <a:srgbClr val="FF0000"/>
              </a:solidFill>
              <a:latin typeface="Arial" charset="0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0000"/>
              </a:solidFill>
              <a:latin typeface="Arial" charset="0"/>
            </a:endParaRPr>
          </a:p>
          <a:p>
            <a:pPr lvl="1" algn="just">
              <a:defRPr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42485715-5851-49D4-AAA3-2CBC1F177D09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569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In integer arithmetic, if we divide a by n, we get q</a:t>
            </a:r>
          </a:p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and r .  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/n</a:t>
            </a: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 The relationship between these four integers can be shown as</a:t>
            </a: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en-US" sz="2800" i="1" dirty="0">
                <a:solidFill>
                  <a:srgbClr val="FF0000"/>
                </a:solidFill>
              </a:rPr>
              <a:t>a</a:t>
            </a:r>
            <a:r>
              <a:rPr lang="en-US" altLang="en-US" sz="2800" dirty="0">
                <a:solidFill>
                  <a:srgbClr val="FF0000"/>
                </a:solidFill>
              </a:rPr>
              <a:t> = </a:t>
            </a:r>
            <a:r>
              <a:rPr lang="en-US" altLang="en-US" sz="2800" i="1" dirty="0">
                <a:solidFill>
                  <a:srgbClr val="FF0000"/>
                </a:solidFill>
              </a:rPr>
              <a:t>q</a:t>
            </a:r>
            <a:r>
              <a:rPr lang="en-US" altLang="en-US" sz="2800" dirty="0">
                <a:solidFill>
                  <a:srgbClr val="FF0000"/>
                </a:solidFill>
              </a:rPr>
              <a:t> × </a:t>
            </a:r>
            <a:r>
              <a:rPr lang="en-US" altLang="en-US" sz="2800" i="1" dirty="0">
                <a:solidFill>
                  <a:srgbClr val="FF0000"/>
                </a:solidFill>
              </a:rPr>
              <a:t>n</a:t>
            </a:r>
            <a:r>
              <a:rPr lang="en-US" altLang="en-US" sz="2800" dirty="0">
                <a:solidFill>
                  <a:srgbClr val="FF0000"/>
                </a:solidFill>
              </a:rPr>
              <a:t> + </a:t>
            </a:r>
            <a:r>
              <a:rPr lang="en-US" altLang="en-US" sz="2800" i="1" dirty="0">
                <a:solidFill>
                  <a:srgbClr val="FF0000"/>
                </a:solidFill>
              </a:rPr>
              <a:t>r</a:t>
            </a:r>
          </a:p>
          <a:p>
            <a:pPr algn="ctr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1143000" y="0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Integer Division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1200" i="0" baseline="0">
                <a:latin typeface="Arial" panose="020B0604020202020204" pitchFamily="34" charset="0"/>
                <a:ea typeface="+mn-ea"/>
              </a:rPr>
              <a:t>3.</a:t>
            </a:r>
            <a:fld id="{6FD24F25-DA4C-470E-B736-1828DE742996}" type="slidenum">
              <a:rPr lang="en-US" altLang="en-US" sz="1200" i="0" baseline="0">
                <a:latin typeface="Arial" panose="020B0604020202020204" pitchFamily="34" charset="0"/>
                <a:ea typeface="+mn-ea"/>
              </a:rPr>
              <a:pPr algn="l">
                <a:defRPr/>
              </a:pPr>
              <a:t>60</a:t>
            </a:fld>
            <a:endParaRPr lang="en-US" altLang="en-US" sz="1200" i="0" baseline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78851" name="Rectangle 10"/>
          <p:cNvSpPr>
            <a:spLocks noChangeArrowheads="1"/>
          </p:cNvSpPr>
          <p:nvPr/>
        </p:nvSpPr>
        <p:spPr bwMode="auto">
          <a:xfrm>
            <a:off x="152400" y="1371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What is the key domain for any multiplicative cipher?</a:t>
            </a:r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152400" y="2618730"/>
            <a:ext cx="883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The key needs to be in Z</a:t>
            </a:r>
            <a:r>
              <a:rPr lang="en-US" altLang="en-US" sz="2400" b="1" baseline="-200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26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*. </a:t>
            </a:r>
          </a:p>
        </p:txBody>
      </p:sp>
      <p:sp>
        <p:nvSpPr>
          <p:cNvPr id="1059853" name="Rectangle 13"/>
          <p:cNvSpPr>
            <a:spLocks noChangeArrowheads="1"/>
          </p:cNvSpPr>
          <p:nvPr/>
        </p:nvSpPr>
        <p:spPr bwMode="auto">
          <a:xfrm>
            <a:off x="152400" y="1905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2" name="Rectangle 2"/>
          <p:cNvSpPr>
            <a:spLocks noChangeArrowheads="1"/>
          </p:cNvSpPr>
          <p:nvPr/>
        </p:nvSpPr>
        <p:spPr bwMode="auto">
          <a:xfrm>
            <a:off x="0" y="-315913"/>
            <a:ext cx="9144000" cy="1214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Multiplicative Ciphers</a:t>
            </a:r>
            <a:endParaRPr lang="en-US" altLang="en-US" sz="2400" b="1" i="1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2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1200" i="0" baseline="0">
                <a:latin typeface="Arial" panose="020B0604020202020204" pitchFamily="34" charset="0"/>
                <a:ea typeface="+mn-ea"/>
              </a:rPr>
              <a:t>3.</a:t>
            </a:r>
            <a:fld id="{6FD24F25-DA4C-470E-B736-1828DE742996}" type="slidenum">
              <a:rPr lang="en-US" altLang="en-US" sz="1200" i="0" baseline="0">
                <a:latin typeface="Arial" panose="020B0604020202020204" pitchFamily="34" charset="0"/>
                <a:ea typeface="+mn-ea"/>
              </a:rPr>
              <a:pPr algn="l">
                <a:defRPr/>
              </a:pPr>
              <a:t>61</a:t>
            </a:fld>
            <a:endParaRPr lang="en-US" altLang="en-US" sz="1200" i="0" baseline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78851" name="Rectangle 10"/>
          <p:cNvSpPr>
            <a:spLocks noChangeArrowheads="1"/>
          </p:cNvSpPr>
          <p:nvPr/>
        </p:nvSpPr>
        <p:spPr bwMode="auto">
          <a:xfrm>
            <a:off x="152400" y="1371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What is the key domain for any multiplicative cipher?</a:t>
            </a:r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457200" y="2557305"/>
            <a:ext cx="8534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The key needs to be in Z</a:t>
            </a:r>
            <a:r>
              <a:rPr lang="en-US" altLang="en-US" sz="2400" b="1" baseline="-200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26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*.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b="1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This set has only 12 members: 1, 3, 5, 7, 9, 11, 15, 17, 19, 21, 23, 25.</a:t>
            </a:r>
          </a:p>
        </p:txBody>
      </p:sp>
      <p:sp>
        <p:nvSpPr>
          <p:cNvPr id="1059853" name="Rectangle 13"/>
          <p:cNvSpPr>
            <a:spLocks noChangeArrowheads="1"/>
          </p:cNvSpPr>
          <p:nvPr/>
        </p:nvSpPr>
        <p:spPr bwMode="auto">
          <a:xfrm>
            <a:off x="152400" y="1905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2" name="Rectangle 2"/>
          <p:cNvSpPr>
            <a:spLocks noChangeArrowheads="1"/>
          </p:cNvSpPr>
          <p:nvPr/>
        </p:nvSpPr>
        <p:spPr bwMode="auto">
          <a:xfrm>
            <a:off x="0" y="-315913"/>
            <a:ext cx="9144000" cy="1214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Multiplicative Ciphers</a:t>
            </a:r>
            <a:endParaRPr lang="en-US" altLang="en-US" sz="2400" b="1" i="1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951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1200" i="0" baseline="0">
                <a:latin typeface="Arial" panose="020B0604020202020204" pitchFamily="34" charset="0"/>
                <a:ea typeface="+mn-ea"/>
              </a:rPr>
              <a:t>3.</a:t>
            </a:r>
            <a:fld id="{6FD24F25-DA4C-470E-B736-1828DE742996}" type="slidenum">
              <a:rPr lang="en-US" altLang="en-US" sz="1200" i="0" baseline="0">
                <a:latin typeface="Arial" panose="020B0604020202020204" pitchFamily="34" charset="0"/>
                <a:ea typeface="+mn-ea"/>
              </a:rPr>
              <a:pPr algn="l">
                <a:defRPr/>
              </a:pPr>
              <a:t>62</a:t>
            </a:fld>
            <a:endParaRPr lang="en-US" altLang="en-US" sz="1200" i="0" baseline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78851" name="Rectangle 10"/>
          <p:cNvSpPr>
            <a:spLocks noChangeArrowheads="1"/>
          </p:cNvSpPr>
          <p:nvPr/>
        </p:nvSpPr>
        <p:spPr bwMode="auto">
          <a:xfrm>
            <a:off x="152400" y="1371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What is the key domain for any multiplicative cipher?</a:t>
            </a:r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152400" y="2433638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The key needs to be in Z</a:t>
            </a:r>
            <a:r>
              <a:rPr lang="en-US" altLang="en-US" sz="2400" b="1" baseline="-200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26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*. This set has only 12 members: 1, 3, 5, 7, 9, 11, 15, 17, 19, 21, 23, 25.</a:t>
            </a:r>
          </a:p>
        </p:txBody>
      </p:sp>
      <p:sp>
        <p:nvSpPr>
          <p:cNvPr id="1059853" name="Rectangle 13"/>
          <p:cNvSpPr>
            <a:spLocks noChangeArrowheads="1"/>
          </p:cNvSpPr>
          <p:nvPr/>
        </p:nvSpPr>
        <p:spPr bwMode="auto">
          <a:xfrm>
            <a:off x="152400" y="1905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0" name="Rectangle 17"/>
          <p:cNvSpPr>
            <a:spLocks noChangeArrowheads="1"/>
          </p:cNvSpPr>
          <p:nvPr/>
        </p:nvSpPr>
        <p:spPr bwMode="auto">
          <a:xfrm>
            <a:off x="152400" y="3897739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We use a multiplicative cipher to encrypt the message “hello” with a key of 7. </a:t>
            </a:r>
          </a:p>
        </p:txBody>
      </p:sp>
      <p:sp>
        <p:nvSpPr>
          <p:cNvPr id="82952" name="Rectangle 2"/>
          <p:cNvSpPr>
            <a:spLocks noChangeArrowheads="1"/>
          </p:cNvSpPr>
          <p:nvPr/>
        </p:nvSpPr>
        <p:spPr bwMode="auto">
          <a:xfrm>
            <a:off x="0" y="-315913"/>
            <a:ext cx="9144000" cy="1214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Multiplicative Ciphers</a:t>
            </a:r>
            <a:endParaRPr lang="en-US" altLang="en-US" sz="2400" b="1" i="1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9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1200" i="0" baseline="0">
                <a:latin typeface="Arial" panose="020B0604020202020204" pitchFamily="34" charset="0"/>
                <a:ea typeface="+mn-ea"/>
              </a:rPr>
              <a:t>3.</a:t>
            </a:r>
            <a:fld id="{6FD24F25-DA4C-470E-B736-1828DE742996}" type="slidenum">
              <a:rPr lang="en-US" altLang="en-US" sz="1200" i="0" baseline="0">
                <a:latin typeface="Arial" panose="020B0604020202020204" pitchFamily="34" charset="0"/>
                <a:ea typeface="+mn-ea"/>
              </a:rPr>
              <a:pPr algn="l">
                <a:defRPr/>
              </a:pPr>
              <a:t>63</a:t>
            </a:fld>
            <a:endParaRPr lang="en-US" altLang="en-US" sz="1200" i="0" baseline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78851" name="Rectangle 10"/>
          <p:cNvSpPr>
            <a:spLocks noChangeArrowheads="1"/>
          </p:cNvSpPr>
          <p:nvPr/>
        </p:nvSpPr>
        <p:spPr bwMode="auto">
          <a:xfrm>
            <a:off x="152400" y="1371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What is the key domain for any multiplicative cipher?</a:t>
            </a:r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152400" y="2433638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The key needs to be in Z</a:t>
            </a:r>
            <a:r>
              <a:rPr lang="en-US" altLang="en-US" sz="2400" b="1" baseline="-200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26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*. This set has only 12 members: 1, 3, 5, 7, 9, 11, 15, 17, 19, 21, 23, 25.</a:t>
            </a:r>
          </a:p>
        </p:txBody>
      </p:sp>
      <p:sp>
        <p:nvSpPr>
          <p:cNvPr id="1059853" name="Rectangle 13"/>
          <p:cNvSpPr>
            <a:spLocks noChangeArrowheads="1"/>
          </p:cNvSpPr>
          <p:nvPr/>
        </p:nvSpPr>
        <p:spPr bwMode="auto">
          <a:xfrm>
            <a:off x="152400" y="1905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0" name="Rectangle 17"/>
          <p:cNvSpPr>
            <a:spLocks noChangeArrowheads="1"/>
          </p:cNvSpPr>
          <p:nvPr/>
        </p:nvSpPr>
        <p:spPr bwMode="auto">
          <a:xfrm>
            <a:off x="152400" y="3902075"/>
            <a:ext cx="883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We use a multiplicative cipher to encrypt the message “hello” with a key of 7. The ciphertext is “XCZZU”.</a:t>
            </a:r>
          </a:p>
        </p:txBody>
      </p:sp>
      <p:pic>
        <p:nvPicPr>
          <p:cNvPr id="82951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810125"/>
            <a:ext cx="88582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52" name="Rectangle 2"/>
          <p:cNvSpPr>
            <a:spLocks noChangeArrowheads="1"/>
          </p:cNvSpPr>
          <p:nvPr/>
        </p:nvSpPr>
        <p:spPr bwMode="auto">
          <a:xfrm>
            <a:off x="0" y="-315913"/>
            <a:ext cx="9144000" cy="1214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Multiplicative Ciphers</a:t>
            </a:r>
            <a:endParaRPr lang="en-US" altLang="en-US" sz="2400" b="1" i="1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95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9"/>
          <p:cNvSpPr txBox="1">
            <a:spLocks noChangeArrowheads="1"/>
          </p:cNvSpPr>
          <p:nvPr/>
        </p:nvSpPr>
        <p:spPr bwMode="auto">
          <a:xfrm>
            <a:off x="228600" y="298450"/>
            <a:ext cx="2166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/>
              <a:t>  </a:t>
            </a:r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sp>
        <p:nvSpPr>
          <p:cNvPr id="60429" name="Rectangle 17"/>
          <p:cNvSpPr>
            <a:spLocks noChangeArrowheads="1"/>
          </p:cNvSpPr>
          <p:nvPr/>
        </p:nvSpPr>
        <p:spPr bwMode="auto">
          <a:xfrm>
            <a:off x="237836" y="1447800"/>
            <a:ext cx="8077200" cy="2246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>
                <a:cs typeface="Times New Roman" pitchFamily="18" charset="0"/>
              </a:rPr>
              <a:t>The multiplicative inverses of b in Z</a:t>
            </a:r>
            <a:r>
              <a:rPr lang="en-US" altLang="en-US" sz="2800" baseline="-18000" dirty="0">
                <a:cs typeface="Times New Roman" pitchFamily="18" charset="0"/>
              </a:rPr>
              <a:t>n</a:t>
            </a:r>
            <a:r>
              <a:rPr lang="en-US" altLang="en-US" sz="2800" dirty="0">
                <a:cs typeface="Times New Roman" pitchFamily="18" charset="0"/>
              </a:rPr>
              <a:t> when n and b are given 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>
                <a:cs typeface="Times New Roman" pitchFamily="18" charset="0"/>
              </a:rPr>
              <a:t>   </a:t>
            </a:r>
          </a:p>
          <a:p>
            <a:pPr algn="just">
              <a:defRPr/>
            </a:pPr>
            <a:r>
              <a:rPr lang="en-US" altLang="en-US" sz="2800" dirty="0">
                <a:cs typeface="Times New Roman" pitchFamily="18" charset="0"/>
              </a:rPr>
              <a:t>	</a:t>
            </a:r>
            <a:r>
              <a:rPr lang="en-US" altLang="en-US" sz="2800" dirty="0" err="1">
                <a:cs typeface="Times New Roman" pitchFamily="18" charset="0"/>
              </a:rPr>
              <a:t>gcd</a:t>
            </a:r>
            <a:r>
              <a:rPr lang="en-US" altLang="en-US" sz="2800" dirty="0">
                <a:cs typeface="Times New Roman" pitchFamily="18" charset="0"/>
              </a:rPr>
              <a:t> (n, b) = 1.</a:t>
            </a:r>
          </a:p>
          <a:p>
            <a:pPr algn="just">
              <a:defRPr/>
            </a:pPr>
            <a:endParaRPr lang="en-US" alt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180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9"/>
          <p:cNvSpPr txBox="1">
            <a:spLocks noChangeArrowheads="1"/>
          </p:cNvSpPr>
          <p:nvPr/>
        </p:nvSpPr>
        <p:spPr bwMode="auto">
          <a:xfrm>
            <a:off x="228600" y="298450"/>
            <a:ext cx="2166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/>
              <a:t>  </a:t>
            </a:r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sp>
        <p:nvSpPr>
          <p:cNvPr id="60429" name="Rectangle 17"/>
          <p:cNvSpPr>
            <a:spLocks noChangeArrowheads="1"/>
          </p:cNvSpPr>
          <p:nvPr/>
        </p:nvSpPr>
        <p:spPr bwMode="auto">
          <a:xfrm>
            <a:off x="533400" y="1066800"/>
            <a:ext cx="8077200" cy="267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>
                <a:cs typeface="Times New Roman" pitchFamily="18" charset="0"/>
              </a:rPr>
              <a:t>The extended Euclidean algorithm finds the multiplicative inverses of b in Z</a:t>
            </a:r>
            <a:r>
              <a:rPr lang="en-US" altLang="en-US" sz="2800" baseline="-18000" dirty="0">
                <a:cs typeface="Times New Roman" pitchFamily="18" charset="0"/>
              </a:rPr>
              <a:t>n</a:t>
            </a:r>
            <a:r>
              <a:rPr lang="en-US" altLang="en-US" sz="2800" dirty="0">
                <a:cs typeface="Times New Roman" pitchFamily="18" charset="0"/>
              </a:rPr>
              <a:t> when n and b are given and </a:t>
            </a:r>
          </a:p>
          <a:p>
            <a:pPr algn="just">
              <a:defRPr/>
            </a:pPr>
            <a:r>
              <a:rPr lang="en-US" altLang="en-US" sz="2800" dirty="0">
                <a:cs typeface="Times New Roman" pitchFamily="18" charset="0"/>
              </a:rPr>
              <a:t>	</a:t>
            </a:r>
            <a:r>
              <a:rPr lang="en-US" altLang="en-US" sz="2800" dirty="0" err="1">
                <a:cs typeface="Times New Roman" pitchFamily="18" charset="0"/>
              </a:rPr>
              <a:t>gcd</a:t>
            </a:r>
            <a:r>
              <a:rPr lang="en-US" altLang="en-US" sz="2800" dirty="0">
                <a:cs typeface="Times New Roman" pitchFamily="18" charset="0"/>
              </a:rPr>
              <a:t> (n, b) = 1.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>
                <a:cs typeface="Times New Roman" pitchFamily="18" charset="0"/>
              </a:rPr>
              <a:t>The multiplicative inverse of b is the value of t after being mapped to Z</a:t>
            </a:r>
            <a:r>
              <a:rPr lang="en-US" altLang="en-US" sz="2800" baseline="-18000" dirty="0">
                <a:cs typeface="Times New Roman" pitchFamily="18" charset="0"/>
              </a:rPr>
              <a:t>n</a:t>
            </a:r>
            <a:r>
              <a:rPr lang="en-US" altLang="en-US" sz="2800" dirty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965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"/>
          <p:cNvSpPr txBox="1">
            <a:spLocks noChangeArrowheads="1"/>
          </p:cNvSpPr>
          <p:nvPr/>
        </p:nvSpPr>
        <p:spPr bwMode="auto">
          <a:xfrm>
            <a:off x="228600" y="317500"/>
            <a:ext cx="2166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  Continued</a:t>
            </a:r>
          </a:p>
        </p:txBody>
      </p:sp>
      <p:pic>
        <p:nvPicPr>
          <p:cNvPr id="3277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990600"/>
            <a:ext cx="7523162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6"/>
          <p:cNvSpPr txBox="1">
            <a:spLocks noChangeArrowheads="1"/>
          </p:cNvSpPr>
          <p:nvPr/>
        </p:nvSpPr>
        <p:spPr bwMode="auto">
          <a:xfrm>
            <a:off x="1371600" y="4876800"/>
            <a:ext cx="5972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15  </a:t>
            </a:r>
            <a:r>
              <a:rPr lang="en-US" altLang="en-US" sz="2000"/>
              <a:t>Using extended Euclidean algorithm to </a:t>
            </a:r>
            <a:br>
              <a:rPr lang="en-US" altLang="en-US" sz="2000"/>
            </a:br>
            <a:r>
              <a:rPr lang="en-US" altLang="en-US" sz="2000"/>
              <a:t>                          find multiplicative inverse</a:t>
            </a:r>
          </a:p>
        </p:txBody>
      </p:sp>
    </p:spTree>
    <p:extLst>
      <p:ext uri="{BB962C8B-B14F-4D97-AF65-F5344CB8AC3E}">
        <p14:creationId xmlns:p14="http://schemas.microsoft.com/office/powerpoint/2010/main" val="14522546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0"/>
          <p:cNvSpPr txBox="1">
            <a:spLocks noChangeArrowheads="1"/>
          </p:cNvSpPr>
          <p:nvPr/>
        </p:nvSpPr>
        <p:spPr bwMode="auto">
          <a:xfrm>
            <a:off x="533400" y="457200"/>
            <a:ext cx="6376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hlink"/>
                </a:solidFill>
              </a:rPr>
              <a:t>  Addition and Multiplication Tables</a:t>
            </a:r>
            <a:r>
              <a:rPr lang="en-US" altLang="en-US" sz="3200"/>
              <a:t> </a:t>
            </a:r>
          </a:p>
        </p:txBody>
      </p:sp>
      <p:pic>
        <p:nvPicPr>
          <p:cNvPr id="3379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447800"/>
            <a:ext cx="6481762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16"/>
          <p:cNvSpPr txBox="1">
            <a:spLocks noChangeArrowheads="1"/>
          </p:cNvSpPr>
          <p:nvPr/>
        </p:nvSpPr>
        <p:spPr bwMode="auto">
          <a:xfrm>
            <a:off x="1206500" y="5019675"/>
            <a:ext cx="602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2.16  </a:t>
            </a:r>
            <a:r>
              <a:rPr lang="en-US" altLang="en-US" sz="2000"/>
              <a:t>Addition and multiplication table for Z</a:t>
            </a:r>
            <a:r>
              <a:rPr lang="en-US" altLang="en-US" sz="2000" baseline="-250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692996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9"/>
          <p:cNvSpPr txBox="1">
            <a:spLocks noChangeArrowheads="1"/>
          </p:cNvSpPr>
          <p:nvPr/>
        </p:nvSpPr>
        <p:spPr bwMode="auto">
          <a:xfrm>
            <a:off x="600075" y="457200"/>
            <a:ext cx="732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>
                <a:solidFill>
                  <a:schemeClr val="hlink"/>
                </a:solidFill>
              </a:rPr>
              <a:t>Different Sets</a:t>
            </a:r>
            <a:r>
              <a:rPr lang="en-US" altLang="en-US" sz="3200"/>
              <a:t> </a:t>
            </a:r>
          </a:p>
        </p:txBody>
      </p:sp>
      <p:sp>
        <p:nvSpPr>
          <p:cNvPr id="34819" name="Text Box 11"/>
          <p:cNvSpPr txBox="1">
            <a:spLocks noChangeArrowheads="1"/>
          </p:cNvSpPr>
          <p:nvPr/>
        </p:nvSpPr>
        <p:spPr bwMode="auto">
          <a:xfrm>
            <a:off x="2451100" y="3581400"/>
            <a:ext cx="3798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17  </a:t>
            </a:r>
            <a:r>
              <a:rPr lang="en-US" altLang="en-US" sz="2000"/>
              <a:t>Some Z</a:t>
            </a:r>
            <a:r>
              <a:rPr lang="en-US" altLang="en-US" sz="2000" baseline="-18000"/>
              <a:t>n</a:t>
            </a:r>
            <a:r>
              <a:rPr lang="en-US" altLang="en-US" sz="2000"/>
              <a:t> and Z</a:t>
            </a:r>
            <a:r>
              <a:rPr lang="en-US" altLang="en-US" sz="2000" baseline="-18000"/>
              <a:t>n</a:t>
            </a:r>
            <a:r>
              <a:rPr lang="en-US" altLang="en-US" sz="2000" baseline="-6000"/>
              <a:t>*</a:t>
            </a:r>
            <a:r>
              <a:rPr lang="en-US" altLang="en-US" sz="2000"/>
              <a:t> sets</a:t>
            </a:r>
            <a:endParaRPr lang="en-US" altLang="en-US" sz="2000" baseline="-25000"/>
          </a:p>
        </p:txBody>
      </p:sp>
      <p:pic>
        <p:nvPicPr>
          <p:cNvPr id="3482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55478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571500" y="4343400"/>
            <a:ext cx="8077200" cy="2062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3200" dirty="0">
                <a:latin typeface="Arial" charset="0"/>
              </a:rPr>
              <a:t>We need to use Zn when additive inverses are needed; we need to use Zn* when multiplicative inverses are needed.</a:t>
            </a:r>
          </a:p>
        </p:txBody>
      </p:sp>
    </p:spTree>
    <p:extLst>
      <p:ext uri="{BB962C8B-B14F-4D97-AF65-F5344CB8AC3E}">
        <p14:creationId xmlns:p14="http://schemas.microsoft.com/office/powerpoint/2010/main" val="1350271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333375" y="301625"/>
            <a:ext cx="30099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hlink"/>
                </a:solidFill>
              </a:rPr>
              <a:t>  Two More Sets</a:t>
            </a:r>
            <a:r>
              <a:rPr lang="en-US" altLang="en-US" sz="3200"/>
              <a:t> </a:t>
            </a:r>
          </a:p>
        </p:txBody>
      </p:sp>
      <p:sp>
        <p:nvSpPr>
          <p:cNvPr id="987155" name="Rectangle 19"/>
          <p:cNvSpPr>
            <a:spLocks noChangeArrowheads="1"/>
          </p:cNvSpPr>
          <p:nvPr/>
        </p:nvSpPr>
        <p:spPr bwMode="auto">
          <a:xfrm>
            <a:off x="304800" y="1219200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Cryptography often uses two more sets: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sz="2800" baseline="-16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sz="2800" baseline="-18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*. The modulus in these two sets is a prime number. </a:t>
            </a:r>
          </a:p>
        </p:txBody>
      </p:sp>
      <p:pic>
        <p:nvPicPr>
          <p:cNvPr id="358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763838"/>
            <a:ext cx="6773862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42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6895CA49-3786-4A88-8E40-C6664FC183F9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143000" y="74613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143000" y="609600"/>
            <a:ext cx="6745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4 </a:t>
            </a:r>
            <a:r>
              <a:rPr lang="en-US" altLang="en-US" i="1">
                <a:latin typeface="Times New Roman" panose="02020603050405020304" pitchFamily="18" charset="0"/>
              </a:rPr>
              <a:t>Division algorithm for integers</a:t>
            </a:r>
          </a:p>
        </p:txBody>
      </p:sp>
      <p:pic>
        <p:nvPicPr>
          <p:cNvPr id="2049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362200"/>
            <a:ext cx="63627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9.</a:t>
            </a:r>
            <a:fld id="{91DF761E-4157-40FA-9A81-D89D59E1BF0C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47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30148290-F5D1-4A25-9035-4B7376584B9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3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152400" y="-1465263"/>
            <a:ext cx="8229600" cy="710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r and q are negative when a is negative. 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apply the restriction that r needs to be positive? 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706CBEA1-B063-439B-91AA-A971C0AC8617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3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152400" y="-1835150"/>
            <a:ext cx="8229600" cy="784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r and q are negative when a is negative.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apply the restriction that r needs to be positive?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Decrement the value of q by 1 and add the value of n to r to make it positive.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D942F8-E5A3-46DB-9703-DFB7ACD9A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78612-01b3-41d9-9a67-4ad76070f3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ABBFBB-5168-403F-A4BE-2DF7820B63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0F72F7-2BF9-4218-BAD1-163142A89AD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6110</TotalTime>
  <Words>2183</Words>
  <Application>Microsoft Office PowerPoint</Application>
  <PresentationFormat>On-screen Show (4:3)</PresentationFormat>
  <Paragraphs>608</Paragraphs>
  <Slides>70</Slides>
  <Notes>67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Modular Operator</vt:lpstr>
      <vt:lpstr>Modular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Mala</cp:lastModifiedBy>
  <cp:revision>317</cp:revision>
  <dcterms:created xsi:type="dcterms:W3CDTF">2000-01-15T04:50:39Z</dcterms:created>
  <dcterms:modified xsi:type="dcterms:W3CDTF">2022-05-08T05:43:23Z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