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70" r:id="rId7"/>
    <p:sldId id="259" r:id="rId8"/>
    <p:sldId id="260" r:id="rId9"/>
    <p:sldId id="269" r:id="rId10"/>
    <p:sldId id="261" r:id="rId11"/>
    <p:sldId id="271" r:id="rId12"/>
    <p:sldId id="262" r:id="rId13"/>
    <p:sldId id="274" r:id="rId14"/>
    <p:sldId id="304" r:id="rId15"/>
    <p:sldId id="305" r:id="rId16"/>
    <p:sldId id="306" r:id="rId17"/>
    <p:sldId id="307" r:id="rId18"/>
    <p:sldId id="273" r:id="rId19"/>
    <p:sldId id="272" r:id="rId20"/>
    <p:sldId id="275" r:id="rId21"/>
    <p:sldId id="276" r:id="rId22"/>
    <p:sldId id="277" r:id="rId23"/>
    <p:sldId id="309" r:id="rId24"/>
    <p:sldId id="263" r:id="rId25"/>
    <p:sldId id="278" r:id="rId26"/>
    <p:sldId id="264" r:id="rId27"/>
    <p:sldId id="279" r:id="rId28"/>
    <p:sldId id="281" r:id="rId29"/>
    <p:sldId id="280" r:id="rId30"/>
    <p:sldId id="265" r:id="rId31"/>
    <p:sldId id="282" r:id="rId32"/>
    <p:sldId id="286" r:id="rId33"/>
    <p:sldId id="284" r:id="rId34"/>
    <p:sldId id="266" r:id="rId35"/>
    <p:sldId id="285" r:id="rId36"/>
    <p:sldId id="267" r:id="rId37"/>
    <p:sldId id="268" r:id="rId38"/>
    <p:sldId id="289" r:id="rId39"/>
    <p:sldId id="290" r:id="rId40"/>
    <p:sldId id="291" r:id="rId41"/>
    <p:sldId id="287" r:id="rId42"/>
    <p:sldId id="292" r:id="rId43"/>
    <p:sldId id="297" r:id="rId44"/>
    <p:sldId id="310" r:id="rId45"/>
    <p:sldId id="293" r:id="rId46"/>
    <p:sldId id="298" r:id="rId47"/>
    <p:sldId id="294" r:id="rId48"/>
    <p:sldId id="299" r:id="rId49"/>
    <p:sldId id="295" r:id="rId50"/>
    <p:sldId id="300" r:id="rId51"/>
    <p:sldId id="301" r:id="rId52"/>
    <p:sldId id="288" r:id="rId53"/>
    <p:sldId id="302" r:id="rId54"/>
    <p:sldId id="30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B8D6C-1727-4EE2-B39E-34722DD00BCE}" v="2" dt="2022-03-26T07:05:1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Shekhawat" userId="S::106119110@nitt.edu::646c25ed-6f36-48e9-9f18-fa16b21145d6" providerId="AD" clId="Web-{E68B8D6C-1727-4EE2-B39E-34722DD00BCE}"/>
    <pc:docChg chg="modSld">
      <pc:chgData name="Samiksha Shekhawat" userId="S::106119110@nitt.edu::646c25ed-6f36-48e9-9f18-fa16b21145d6" providerId="AD" clId="Web-{E68B8D6C-1727-4EE2-B39E-34722DD00BCE}" dt="2022-03-26T07:05:19.395" v="1" actId="20577"/>
      <pc:docMkLst>
        <pc:docMk/>
      </pc:docMkLst>
      <pc:sldChg chg="modSp">
        <pc:chgData name="Samiksha Shekhawat" userId="S::106119110@nitt.edu::646c25ed-6f36-48e9-9f18-fa16b21145d6" providerId="AD" clId="Web-{E68B8D6C-1727-4EE2-B39E-34722DD00BCE}" dt="2022-03-26T07:05:19.395" v="1" actId="20577"/>
        <pc:sldMkLst>
          <pc:docMk/>
          <pc:sldMk cId="821427213" sldId="288"/>
        </pc:sldMkLst>
        <pc:spChg chg="mod">
          <ac:chgData name="Samiksha Shekhawat" userId="S::106119110@nitt.edu::646c25ed-6f36-48e9-9f18-fa16b21145d6" providerId="AD" clId="Web-{E68B8D6C-1727-4EE2-B39E-34722DD00BCE}" dt="2022-03-26T07:05:19.395" v="1" actId="20577"/>
          <ac:spMkLst>
            <pc:docMk/>
            <pc:sldMk cId="821427213" sldId="28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0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4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A66D-6D36-4442-9E38-929BA6DBB79D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9B36-0CF6-40E7-901C-77EE8915F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Algebraic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1"/>
            <a:ext cx="8229600" cy="3816424"/>
          </a:xfrm>
        </p:spPr>
        <p:txBody>
          <a:bodyPr/>
          <a:lstStyle/>
          <a:p>
            <a:pPr algn="just"/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Cryptography requires sets of integers and specific operations that are defined for those sets. </a:t>
            </a:r>
          </a:p>
          <a:p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combination of the set and the operations that are applied to the elements of the set is called an </a:t>
            </a:r>
            <a:r>
              <a:rPr lang="en-US" i="1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algebraic structure</a:t>
            </a:r>
            <a:r>
              <a:rPr lang="en-US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76517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17255" y="6309320"/>
            <a:ext cx="378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folHlink"/>
                </a:solidFill>
              </a:rPr>
              <a:t>Figure 1  </a:t>
            </a:r>
            <a:r>
              <a:rPr lang="en-US" i="1" baseline="0" dirty="0"/>
              <a:t>Common algebraic structures</a:t>
            </a:r>
          </a:p>
        </p:txBody>
      </p:sp>
    </p:spTree>
    <p:extLst>
      <p:ext uri="{BB962C8B-B14F-4D97-AF65-F5344CB8AC3E}">
        <p14:creationId xmlns:p14="http://schemas.microsoft.com/office/powerpoint/2010/main" val="41030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aseline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of a group G is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subgroup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 if H itself is a group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operation on G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 G = &lt;S, .&gt; is a group,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 = &lt;T, .&gt; is a group under the same operation and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 is a non empty subset of S,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 is a subgroup of G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a and b are members of both groups,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c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 member of both groups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share the same identity element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If a is a member of both groups, the inverse of a is also a member of both groups</a:t>
            </a:r>
            <a:endParaRPr lang="en-US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group made of the identity element of G,H=&lt;{e}, . &gt; is a subgroup of G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group is a subgroup of itself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=&lt;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marL="0" indent="0" algn="just">
              <a:buNone/>
            </a:pPr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Y??????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the group H </a:t>
            </a:r>
            <a:r>
              <a:rPr lang="en-US" dirty="0">
                <a:solidFill>
                  <a:srgbClr val="00B050"/>
                </a:solidFill>
              </a:rPr>
              <a:t>=&lt; Z</a:t>
            </a:r>
            <a:r>
              <a:rPr lang="en-US" i="1" baseline="-18000" dirty="0">
                <a:solidFill>
                  <a:srgbClr val="00B050"/>
                </a:solidFill>
              </a:rPr>
              <a:t>10</a:t>
            </a:r>
            <a:r>
              <a:rPr lang="en-US" dirty="0">
                <a:solidFill>
                  <a:srgbClr val="00B050"/>
                </a:solidFill>
              </a:rPr>
              <a:t> , +&gt; a subgroup of the group  G = =&lt; Z</a:t>
            </a:r>
            <a:r>
              <a:rPr lang="en-US" i="1" baseline="-18000" dirty="0">
                <a:solidFill>
                  <a:srgbClr val="00B050"/>
                </a:solidFill>
              </a:rPr>
              <a:t>12</a:t>
            </a:r>
            <a:r>
              <a:rPr lang="en-US" dirty="0">
                <a:solidFill>
                  <a:srgbClr val="00B050"/>
                </a:solidFill>
              </a:rPr>
              <a:t> , +&gt;?</a:t>
            </a:r>
          </a:p>
          <a:p>
            <a:pPr algn="just"/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 is a subset of G but the operations defined for these two groups are different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H, it is addition mod 10 and in G , it is addition mod 12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7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If a subgroup of a group can be generated using the </a:t>
            </a:r>
            <a:r>
              <a:rPr lang="en-US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of an element, the subgroup is called the </a:t>
            </a: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cyclic subgroup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Power –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repeatedly applying the group operation to the element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Set made from these operations is &lt;a&gt;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with duplicate elements discarded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64904"/>
            <a:ext cx="5667375" cy="792088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6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0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</a:p>
        </p:txBody>
      </p:sp>
    </p:spTree>
    <p:extLst>
      <p:ext uri="{BB962C8B-B14F-4D97-AF65-F5344CB8AC3E}">
        <p14:creationId xmlns:p14="http://schemas.microsoft.com/office/powerpoint/2010/main" val="366318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find out its cyclic subgroups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{0,1,2,3,4,5}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SG generated from  0 is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2"/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 6 =  0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repeated any no of times)</a:t>
            </a:r>
          </a:p>
          <a:p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&lt; {0} , +&gt;   and |H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1</a:t>
            </a:r>
            <a:endParaRPr lang="en-IN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9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Other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cyclic subgroups  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4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set of elements with a binary operation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(•)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that satisfies four properties (or axioms). A </a:t>
            </a: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commutative group 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satisfies an extra property, 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elements of G, then c 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also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</a:t>
            </a:r>
          </a:p>
          <a:p>
            <a:pPr lvl="1"/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c are elements of G, then</a:t>
            </a:r>
          </a:p>
          <a:p>
            <a:pPr marL="1371600" lvl="3" indent="0">
              <a:buNone/>
            </a:pP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).c = a.(</a:t>
            </a:r>
            <a:r>
              <a:rPr lang="en-US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b.c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4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Subgroups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a group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*&gt;, find out its cyclic subgroups</a:t>
            </a:r>
          </a:p>
          <a:p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4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A cyclic group is a group that is its own cyclic subgroup. 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G, hence G is a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</a:t>
            </a:r>
          </a:p>
          <a:p>
            <a:pPr algn="just"/>
            <a:r>
              <a:rPr lang="en-IN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generates the cyclic group can also generate the Group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generator / many generators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generator, then the </a:t>
            </a:r>
            <a:r>
              <a:rPr lang="en-I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elts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a finite cyclic group can be written as </a:t>
            </a:r>
          </a:p>
          <a:p>
            <a:pPr algn="just"/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45224"/>
            <a:ext cx="7272808" cy="8640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8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Cyclic groups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Find out the generators of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  1.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2. G = &lt; Z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*&gt;,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1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Relates the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group to the order of its subgroup</a:t>
            </a: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Assume that G is a group, and H is a subgroup of G. If the order of G and H are |G| and |H|, respectively, then, based on this theorem, </a:t>
            </a: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|H| divides |G|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6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 err="1">
                <a:latin typeface="Times New Roman" pitchFamily="18" charset="0"/>
                <a:cs typeface="Times New Roman" pitchFamily="18" charset="0"/>
              </a:rPr>
              <a:t>Eg.Given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of G is </a:t>
            </a:r>
            <a:r>
              <a:rPr lang="en-US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 = 6</a:t>
            </a:r>
          </a:p>
          <a:p>
            <a:pPr algn="just"/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The order of the subgroups are</a:t>
            </a:r>
          </a:p>
          <a:p>
            <a:pPr marL="457200" lvl="1" indent="0" algn="just">
              <a:buNone/>
            </a:pPr>
            <a:r>
              <a:rPr lang="en-US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=1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 3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=2  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| =6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these orders divide 6</a:t>
            </a:r>
          </a:p>
          <a:p>
            <a:pPr marL="457200" lvl="1" indent="0" algn="just">
              <a:buNone/>
            </a:pP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1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The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potential subgroups can be found if the divisors of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are known</a:t>
            </a:r>
          </a:p>
          <a:p>
            <a:pPr marL="457200" lvl="1" indent="0" algn="just">
              <a:buNone/>
            </a:pP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 Given  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|G| = 17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Only divisors of 17 are 1 and 17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Means this G can have only two </a:t>
            </a:r>
            <a:r>
              <a:rPr lang="en-US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subgrouprs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with identity element and H</a:t>
            </a:r>
            <a:r>
              <a:rPr lang="en-IN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= G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7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Lagrange’s Theorem</a:t>
            </a:r>
            <a:b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Order of an Element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order of an element is the order of the cyclic group it generates.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is the smallest integer 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</a:p>
          <a:p>
            <a:pPr marL="457200" lvl="1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Find out the order of elements in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+&gt;,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 = &lt; Z</a:t>
            </a:r>
            <a:r>
              <a:rPr lang="en-IN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 *&gt;, 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3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03232" cy="5217443"/>
          </a:xfrm>
        </p:spPr>
        <p:txBody>
          <a:bodyPr/>
          <a:lstStyle/>
          <a:p>
            <a:pPr algn="just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A ring, R = &lt;{…}, •,□ &gt;, is an algebraic structure with two operations.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all 5 properties- Abelian group</a:t>
            </a:r>
          </a:p>
          <a:p>
            <a:pPr algn="just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–only the first 2 properties;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distributed over 1st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89726"/>
            <a:ext cx="7855024" cy="33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62484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4</a:t>
            </a:r>
            <a: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baseline="0" dirty="0"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73357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Distributivity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commutative ring is a ring in which the commutative property is also satisfied for the second operation</a:t>
            </a:r>
          </a:p>
        </p:txBody>
      </p:sp>
    </p:spTree>
    <p:extLst>
      <p:ext uri="{BB962C8B-B14F-4D97-AF65-F5344CB8AC3E}">
        <p14:creationId xmlns:p14="http://schemas.microsoft.com/office/powerpoint/2010/main" val="289834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out whether the set Z with two operations + and * is a commutative ring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Commutativity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For all a and b in G,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To be satisfied for only a Commutative group</a:t>
            </a:r>
          </a:p>
          <a:p>
            <a:pPr lvl="1"/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Identity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a in G, there exists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 called the identity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a.e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= a</a:t>
            </a:r>
            <a:endParaRPr lang="en-US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Existence of Inverse</a:t>
            </a:r>
            <a:endParaRPr lang="en-US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all a in G, there exists an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a` called the inverse of a   s.t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` =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a`.a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=e</a:t>
            </a:r>
          </a:p>
          <a:p>
            <a:pPr lvl="2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4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out whether the set Z with two operations + and – is a commutative ring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R = &lt; Z,+,*&gt;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Addition satisfies all the 5 properties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satisfies only 3 properties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Division not possible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A field, denoted by F = &lt;{…}, •,□ &gt; is a commutative ring in which the second operation satisfies all five properties defined for the first operation except that the identity of the first operation ( sometimes called zero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element)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has no inverse. </a:t>
            </a: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84984"/>
            <a:ext cx="7705725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3928" y="638132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sz="1600" i="1" baseline="0" dirty="0"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95158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  <a:p>
            <a:pPr lvl="1"/>
            <a:r>
              <a:rPr lang="en-IN" dirty="0"/>
              <a:t>A Field is a structure that supports 2 pairs of operations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+/-  and */div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Division by 0 not allowed - Exception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942990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br>
              <a:rPr lang="en-US" sz="4000" i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Is a field with finite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number of elements</a:t>
            </a:r>
            <a:endParaRPr lang="en-US" sz="2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Galois showed that for a field to be finite, the number of elements should be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is a prime and </a:t>
            </a:r>
            <a:r>
              <a:rPr lang="en-US" sz="2800" i="1" baseline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is a positive integer. </a:t>
            </a:r>
          </a:p>
          <a:p>
            <a:pPr algn="just"/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A Galois field, GF(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), is a finite field with </a:t>
            </a:r>
            <a:r>
              <a:rPr lang="en-US" sz="2800" i="1" baseline="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</a:rPr>
              <a:t> elements.</a:t>
            </a:r>
          </a:p>
          <a:p>
            <a:r>
              <a:rPr lang="en-US" sz="2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GF(</a:t>
            </a:r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Field</a:t>
            </a:r>
          </a:p>
          <a:p>
            <a:pPr lvl="1"/>
            <a:r>
              <a:rPr lang="en-US" sz="2400" baseline="0" dirty="0"/>
              <a:t>When </a:t>
            </a:r>
            <a:r>
              <a:rPr lang="en-US" sz="2400" i="1" baseline="0" dirty="0"/>
              <a:t>n</a:t>
            </a:r>
            <a:r>
              <a:rPr lang="en-US" sz="2400" baseline="0" dirty="0"/>
              <a:t> = 1, we have GF(</a:t>
            </a:r>
            <a:r>
              <a:rPr lang="en-US" sz="2400" i="1" baseline="0" dirty="0"/>
              <a:t>p</a:t>
            </a:r>
            <a:r>
              <a:rPr lang="en-US" sz="2400" baseline="0" dirty="0"/>
              <a:t>) field. </a:t>
            </a:r>
          </a:p>
          <a:p>
            <a:pPr lvl="1"/>
            <a:r>
              <a:rPr lang="en-US" sz="2400" baseline="0" dirty="0"/>
              <a:t>This field can be the set </a:t>
            </a:r>
            <a:r>
              <a:rPr lang="en-US" sz="2400" baseline="0" dirty="0" err="1"/>
              <a:t>Z</a:t>
            </a:r>
            <a:r>
              <a:rPr lang="en-US" sz="2400" i="1" baseline="-25000" dirty="0" err="1"/>
              <a:t>p</a:t>
            </a:r>
            <a:r>
              <a:rPr lang="en-US" sz="2400" baseline="0" dirty="0"/>
              <a:t>, {0, 1, …, p − 1}, with two arithmetic operations.( + and</a:t>
            </a:r>
            <a:r>
              <a:rPr lang="en-US" sz="2400" dirty="0"/>
              <a:t> *)</a:t>
            </a:r>
          </a:p>
          <a:p>
            <a:pPr lvl="1"/>
            <a:r>
              <a:rPr lang="en-US" sz="2400" baseline="0" dirty="0"/>
              <a:t>Each </a:t>
            </a:r>
            <a:r>
              <a:rPr lang="en-US" sz="2400" baseline="0" dirty="0" err="1"/>
              <a:t>elt</a:t>
            </a:r>
            <a:r>
              <a:rPr lang="en-US" sz="2400" baseline="0" dirty="0"/>
              <a:t> has an additive inverse and nonzero</a:t>
            </a:r>
            <a:r>
              <a:rPr lang="en-US" sz="2400" dirty="0"/>
              <a:t> elements have multiplicative inverse</a:t>
            </a:r>
            <a:endParaRPr lang="en-US" sz="2400" baseline="0" dirty="0"/>
          </a:p>
          <a:p>
            <a:pPr marL="457200" lvl="1" indent="0">
              <a:buNone/>
            </a:pPr>
            <a:endParaRPr lang="en-US" sz="2400" baseline="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i="1" baseline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 Find out whether GF(2) = {0,1} with 2 operations + and * is a finite field.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GF (5) = ????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Fields </a:t>
            </a:r>
            <a:br>
              <a:rPr lang="en-US" sz="4000" i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26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very common field in this category is GF(2) with the set {0, 1} and two operations, addition and multiplication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025900"/>
            <a:ext cx="86566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33799" y="5661248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GF(2) field</a:t>
            </a:r>
          </a:p>
        </p:txBody>
      </p:sp>
    </p:spTree>
    <p:extLst>
      <p:ext uri="{BB962C8B-B14F-4D97-AF65-F5344CB8AC3E}">
        <p14:creationId xmlns:p14="http://schemas.microsoft.com/office/powerpoint/2010/main" val="166433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GF(5) on the set 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(5 is a prime) with addition and multiplication operators. </a:t>
            </a:r>
          </a:p>
          <a:p>
            <a:endParaRPr lang="en-IN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" y="3068960"/>
            <a:ext cx="89487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9952" y="537321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GF(5) field</a:t>
            </a:r>
          </a:p>
        </p:txBody>
      </p:sp>
    </p:spTree>
    <p:extLst>
      <p:ext uri="{BB962C8B-B14F-4D97-AF65-F5344CB8AC3E}">
        <p14:creationId xmlns:p14="http://schemas.microsoft.com/office/powerpoint/2010/main" val="901974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6610"/>
            <a:ext cx="8229600" cy="25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Cryptography,  four operations are required</a:t>
            </a:r>
          </a:p>
          <a:p>
            <a:pPr marL="0" indent="0">
              <a:buNone/>
            </a:pPr>
            <a:r>
              <a:rPr lang="en-IN" dirty="0"/>
              <a:t>        +,-,* and /   ---Hence </a:t>
            </a:r>
            <a:r>
              <a:rPr lang="en-IN" dirty="0">
                <a:solidFill>
                  <a:srgbClr val="00B0F0"/>
                </a:solidFill>
              </a:rPr>
              <a:t>fields</a:t>
            </a:r>
          </a:p>
          <a:p>
            <a:pPr marL="0" indent="0">
              <a:buNone/>
            </a:pPr>
            <a:r>
              <a:rPr lang="en-IN" dirty="0"/>
              <a:t>Computer  n bit no – range is 0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/>
              <a:t> -1</a:t>
            </a:r>
          </a:p>
          <a:p>
            <a:r>
              <a:rPr lang="en-IN" dirty="0"/>
              <a:t>Modulus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hence 2 choices to use fields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Use GF(p) with the set </a:t>
            </a:r>
            <a:r>
              <a:rPr lang="en-US" dirty="0" err="1"/>
              <a:t>Z</a:t>
            </a:r>
            <a:r>
              <a:rPr lang="en-US" i="1" baseline="-25000" dirty="0" err="1"/>
              <a:t>p</a:t>
            </a:r>
            <a:r>
              <a:rPr lang="en-US" i="1" baseline="-25000" dirty="0"/>
              <a:t> </a:t>
            </a:r>
            <a:r>
              <a:rPr lang="en-US" dirty="0"/>
              <a:t> where p is the largest prime no less than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742950" lvl="2" indent="-342900"/>
            <a:r>
              <a:rPr lang="en-US" i="1" dirty="0">
                <a:latin typeface="Times New Roman" pitchFamily="18" charset="0"/>
                <a:cs typeface="Times New Roman" pitchFamily="18" charset="0"/>
              </a:rPr>
              <a:t>n = 4, </a:t>
            </a:r>
            <a:r>
              <a:rPr lang="en-IN" dirty="0"/>
              <a:t>n=8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2. 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with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elements</a:t>
            </a:r>
            <a:endParaRPr lang="en-IN" dirty="0"/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sz="40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Fields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6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81225"/>
            <a:ext cx="72485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80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2.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4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96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a GF(2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field in which the set has four 2-bit words: {00, 01, 10, 11}.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redefine addition and multiplication for this field in such a way that all properties of these operations are satisfied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98329"/>
            <a:ext cx="3765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7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 bit word -polynomial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A 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form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04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polynomial of degree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− 1 is an expression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the form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 and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called coefficient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 of x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bit in n bit word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Coefficient- value of the bits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16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19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the 8-bit word (10011001) using a 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the 8-bit word (10011001) using a polynomial.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780928"/>
            <a:ext cx="609758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36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2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the 8-bit word related polynomial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8, it means the polynomial is of degree 7.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The expanded polynomial is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related to the 8-bit word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00100110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1" y="4797152"/>
            <a:ext cx="610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670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Any operation on polynomials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 on coefficients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One field – GF(2)- 0/1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Operation on 2 polynomials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Another field –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GF(2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8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identity that </a:t>
            </a:r>
            <a:r>
              <a:rPr lang="en-IN" i="1" dirty="0">
                <a:solidFill>
                  <a:srgbClr val="002060"/>
                </a:solidFill>
              </a:rPr>
              <a:t>x^</a:t>
            </a:r>
            <a:r>
              <a:rPr lang="en-IN" dirty="0">
                <a:solidFill>
                  <a:srgbClr val="002060"/>
                </a:solidFill>
              </a:rPr>
              <a:t>2=</a:t>
            </a:r>
            <a:r>
              <a:rPr lang="en-IN" i="1" dirty="0">
                <a:solidFill>
                  <a:srgbClr val="002060"/>
                </a:solidFill>
              </a:rPr>
              <a:t>x</a:t>
            </a:r>
            <a:r>
              <a:rPr lang="en-IN" dirty="0">
                <a:solidFill>
                  <a:srgbClr val="002060"/>
                </a:solidFill>
              </a:rPr>
              <a:t>+1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ab</a:t>
            </a:r>
            <a:r>
              <a:rPr lang="en-IN" dirty="0" err="1">
                <a:solidFill>
                  <a:srgbClr val="FF0000"/>
                </a:solidFill>
              </a:rPr>
              <a:t>⋅</a:t>
            </a:r>
            <a:r>
              <a:rPr lang="en-IN" i="1" dirty="0" err="1">
                <a:solidFill>
                  <a:srgbClr val="FF0000"/>
                </a:solidFill>
              </a:rPr>
              <a:t>cd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</a:rPr>
              <a:t>)(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)=(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2+(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 err="1">
                <a:solidFill>
                  <a:srgbClr val="FF0000"/>
                </a:solidFill>
              </a:rPr>
              <a:t>x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>
                <a:solidFill>
                  <a:srgbClr val="FF0000"/>
                </a:solidFill>
              </a:rPr>
              <a:t>=(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i="1" dirty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+[</a:t>
            </a:r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d</a:t>
            </a:r>
            <a:r>
              <a:rPr lang="en-IN" dirty="0" err="1">
                <a:solidFill>
                  <a:srgbClr val="FF0000"/>
                </a:solidFill>
              </a:rPr>
              <a:t>+</a:t>
            </a:r>
            <a:r>
              <a:rPr lang="en-IN" i="1" dirty="0" err="1">
                <a:solidFill>
                  <a:srgbClr val="FF0000"/>
                </a:solidFill>
              </a:rPr>
              <a:t>a</a:t>
            </a:r>
            <a:r>
              <a:rPr lang="en-IN" dirty="0" err="1">
                <a:solidFill>
                  <a:srgbClr val="FF0000"/>
                </a:solidFill>
              </a:rPr>
              <a:t>∗</a:t>
            </a:r>
            <a:r>
              <a:rPr lang="en-IN" i="1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]</a:t>
            </a:r>
          </a:p>
          <a:p>
            <a:r>
              <a:rPr lang="en-IN" dirty="0"/>
              <a:t>+ is </a:t>
            </a:r>
            <a:r>
              <a:rPr lang="en-IN" dirty="0" err="1"/>
              <a:t>xor</a:t>
            </a:r>
            <a:r>
              <a:rPr lang="en-IN" dirty="0"/>
              <a:t>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>
                <a:solidFill>
                  <a:srgbClr val="002060"/>
                </a:solidFill>
              </a:rPr>
              <a:t>multiplication </a:t>
            </a:r>
            <a:r>
              <a:rPr lang="en-IN" i="1" dirty="0">
                <a:solidFill>
                  <a:srgbClr val="002060"/>
                </a:solidFill>
              </a:rPr>
              <a:t>of the coefficients</a:t>
            </a:r>
            <a:r>
              <a:rPr lang="en-IN" dirty="0">
                <a:solidFill>
                  <a:srgbClr val="002060"/>
                </a:solidFill>
              </a:rPr>
              <a:t> is the same as an AND operation </a:t>
            </a:r>
            <a:r>
              <a:rPr lang="en-IN" dirty="0">
                <a:solidFill>
                  <a:srgbClr val="FF0000"/>
                </a:solidFill>
              </a:rPr>
              <a:t>&amp;</a:t>
            </a:r>
          </a:p>
          <a:p>
            <a:r>
              <a:rPr lang="en-IN" i="1" dirty="0" err="1">
                <a:solidFill>
                  <a:srgbClr val="7030A0"/>
                </a:solidFill>
              </a:rPr>
              <a:t>ab</a:t>
            </a:r>
            <a:r>
              <a:rPr lang="en-IN" dirty="0" err="1">
                <a:solidFill>
                  <a:srgbClr val="7030A0"/>
                </a:solidFill>
              </a:rPr>
              <a:t>⋅</a:t>
            </a:r>
            <a:r>
              <a:rPr lang="en-IN" i="1" dirty="0" err="1">
                <a:solidFill>
                  <a:srgbClr val="7030A0"/>
                </a:solidFill>
              </a:rPr>
              <a:t>cd</a:t>
            </a:r>
            <a:r>
              <a:rPr lang="en-IN" dirty="0">
                <a:solidFill>
                  <a:srgbClr val="7030A0"/>
                </a:solidFill>
              </a:rPr>
              <a:t>=(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)</a:t>
            </a:r>
            <a:r>
              <a:rPr lang="en-IN" i="1" dirty="0">
                <a:solidFill>
                  <a:srgbClr val="7030A0"/>
                </a:solidFill>
              </a:rPr>
              <a:t>x</a:t>
            </a:r>
            <a:r>
              <a:rPr lang="en-IN" dirty="0">
                <a:solidFill>
                  <a:srgbClr val="7030A0"/>
                </a:solidFill>
              </a:rPr>
              <a:t>⊕[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]=[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][</a:t>
            </a:r>
            <a:r>
              <a:rPr lang="en-IN" i="1" dirty="0" err="1">
                <a:solidFill>
                  <a:srgbClr val="7030A0"/>
                </a:solidFill>
              </a:rPr>
              <a:t>b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d</a:t>
            </a:r>
            <a:r>
              <a:rPr lang="en-IN" dirty="0" err="1">
                <a:solidFill>
                  <a:srgbClr val="7030A0"/>
                </a:solidFill>
              </a:rPr>
              <a:t>⊕</a:t>
            </a:r>
            <a:r>
              <a:rPr lang="en-IN" i="1" dirty="0" err="1">
                <a:solidFill>
                  <a:srgbClr val="7030A0"/>
                </a:solidFill>
              </a:rPr>
              <a:t>a</a:t>
            </a:r>
            <a:r>
              <a:rPr lang="en-IN" dirty="0" err="1">
                <a:solidFill>
                  <a:srgbClr val="7030A0"/>
                </a:solidFill>
              </a:rPr>
              <a:t>&amp;</a:t>
            </a:r>
            <a:r>
              <a:rPr lang="en-IN" i="1" dirty="0" err="1">
                <a:solidFill>
                  <a:srgbClr val="7030A0"/>
                </a:solidFill>
              </a:rPr>
              <a:t>c</a:t>
            </a:r>
            <a:r>
              <a:rPr lang="en-IN" dirty="0">
                <a:solidFill>
                  <a:srgbClr val="7030A0"/>
                </a:solidFill>
              </a:rPr>
              <a:t>]</a:t>
            </a:r>
            <a:endParaRPr lang="en-IN" dirty="0">
              <a:solidFill>
                <a:srgbClr val="7030A0"/>
              </a:solidFill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4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Although a group involves a single operation, the properties imposed on the operation allows the use of a pair of operations as long as they are inverses of each other.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Addition  - Additive inverse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Subtraction  -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Multiplication – Multiplicative inverse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+/-   or   */÷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6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4550"/>
            <a:ext cx="7200800" cy="383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137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GF(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2076450"/>
            <a:ext cx="6173678" cy="358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39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/>
            <a:r>
              <a:rPr lang="en-US" baseline="0" dirty="0">
                <a:solidFill>
                  <a:srgbClr val="0070C0"/>
                </a:solidFill>
              </a:rPr>
              <a:t>The set of residue integers with the addition operator,                               			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baseline="0" dirty="0">
                <a:solidFill>
                  <a:srgbClr val="0070C0"/>
                </a:solidFill>
              </a:rPr>
              <a:t>	G =&lt; Z</a:t>
            </a:r>
            <a:r>
              <a:rPr lang="en-US" i="1" baseline="-18000" dirty="0">
                <a:solidFill>
                  <a:srgbClr val="0070C0"/>
                </a:solidFill>
              </a:rPr>
              <a:t>n</a:t>
            </a:r>
            <a:r>
              <a:rPr lang="en-US" baseline="0" dirty="0">
                <a:solidFill>
                  <a:srgbClr val="0070C0"/>
                </a:solidFill>
              </a:rPr>
              <a:t> , +&gt;, </a:t>
            </a:r>
          </a:p>
          <a:p>
            <a:pPr marL="0" indent="0" algn="just">
              <a:buNone/>
            </a:pPr>
            <a:r>
              <a:rPr lang="en-US" baseline="0" dirty="0">
                <a:solidFill>
                  <a:srgbClr val="0070C0"/>
                </a:solidFill>
              </a:rPr>
              <a:t>         is a </a:t>
            </a:r>
            <a:r>
              <a:rPr lang="en-US" baseline="0" dirty="0">
                <a:solidFill>
                  <a:srgbClr val="FF0000"/>
                </a:solidFill>
              </a:rPr>
              <a:t>commutative group /Abelian group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0" dirty="0">
                <a:solidFill>
                  <a:srgbClr val="0070C0"/>
                </a:solidFill>
              </a:rPr>
              <a:t>ddition and subtraction can be </a:t>
            </a:r>
            <a:r>
              <a:rPr lang="en-US" dirty="0">
                <a:solidFill>
                  <a:srgbClr val="0070C0"/>
                </a:solidFill>
              </a:rPr>
              <a:t>performed  on </a:t>
            </a:r>
            <a:r>
              <a:rPr lang="en-US" baseline="0" dirty="0">
                <a:solidFill>
                  <a:srgbClr val="0070C0"/>
                </a:solidFill>
              </a:rPr>
              <a:t>the elements of this set without moving out of the set. </a:t>
            </a:r>
          </a:p>
          <a:p>
            <a:pPr lvl="1"/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2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aseline="0" dirty="0"/>
              <a:t>Find out whether the set Z</a:t>
            </a:r>
            <a:r>
              <a:rPr lang="en-US" i="1" dirty="0"/>
              <a:t>n</a:t>
            </a:r>
            <a:r>
              <a:rPr lang="en-US" baseline="0" dirty="0"/>
              <a:t>* with the multiplication operator, G = &lt;Z</a:t>
            </a:r>
            <a:r>
              <a:rPr lang="en-US" i="1" dirty="0"/>
              <a:t>n</a:t>
            </a:r>
            <a:r>
              <a:rPr lang="en-US" baseline="0" dirty="0"/>
              <a:t>*, *&gt;, is an </a:t>
            </a:r>
            <a:r>
              <a:rPr lang="en-US" baseline="0" dirty="0">
                <a:solidFill>
                  <a:srgbClr val="FF0000"/>
                </a:solidFill>
              </a:rPr>
              <a:t>abelian group. </a:t>
            </a:r>
          </a:p>
          <a:p>
            <a:pPr algn="just"/>
            <a:endParaRPr lang="en-US" dirty="0"/>
          </a:p>
          <a:p>
            <a:pPr algn="just"/>
            <a:r>
              <a:rPr lang="en-US" baseline="0" dirty="0"/>
              <a:t>  n = 7 / 12</a:t>
            </a:r>
          </a:p>
          <a:p>
            <a:endParaRPr lang="en-US" baseline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41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492941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Find out whether a set G = </a:t>
            </a:r>
            <a:r>
              <a:rPr lang="en-US" baseline="0" dirty="0">
                <a:solidFill>
                  <a:srgbClr val="0070C0"/>
                </a:solidFill>
              </a:rPr>
              <a:t> &lt;{</a:t>
            </a:r>
            <a:r>
              <a:rPr lang="en-US" baseline="0" dirty="0" err="1">
                <a:solidFill>
                  <a:srgbClr val="0070C0"/>
                </a:solidFill>
              </a:rPr>
              <a:t>a,b,c,d</a:t>
            </a:r>
            <a:r>
              <a:rPr lang="en-US" baseline="0" dirty="0">
                <a:solidFill>
                  <a:srgbClr val="0070C0"/>
                </a:solidFill>
              </a:rPr>
              <a:t>}, . &gt;, with operation table given</a:t>
            </a:r>
            <a:r>
              <a:rPr lang="en-US" dirty="0">
                <a:solidFill>
                  <a:srgbClr val="0070C0"/>
                </a:solidFill>
              </a:rPr>
              <a:t> below </a:t>
            </a:r>
            <a:r>
              <a:rPr lang="en-US" baseline="0" dirty="0">
                <a:solidFill>
                  <a:srgbClr val="0070C0"/>
                </a:solidFill>
              </a:rPr>
              <a:t> is a </a:t>
            </a:r>
            <a:r>
              <a:rPr lang="en-US" baseline="0" dirty="0">
                <a:solidFill>
                  <a:srgbClr val="FF0000"/>
                </a:solidFill>
              </a:rPr>
              <a:t>group.</a:t>
            </a:r>
            <a:r>
              <a:rPr lang="en-US" baseline="0" dirty="0">
                <a:solidFill>
                  <a:srgbClr val="0070C0"/>
                </a:solidFill>
              </a:rPr>
              <a:t> 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9752"/>
            <a:ext cx="5009792" cy="418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24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br>
              <a:rPr lang="en-US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group is called as a </a:t>
            </a:r>
            <a:r>
              <a:rPr lang="en-US" baseline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finite group </a:t>
            </a:r>
            <a:r>
              <a:rPr lang="en-US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it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has finite number of elements, otherwise an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infinite group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group G is |G| , number of elements present in the group.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finite- order finite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infinite- order infinite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aseline="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5AF8B-D16A-4491-933E-B559D8680E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C25A4-0718-492D-A2CE-A863F64256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7E6172-C062-4EF4-A71A-03F4DF331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78612-01b3-41d9-9a67-4ad76070f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1896</Words>
  <Application>Microsoft Office PowerPoint</Application>
  <PresentationFormat>On-screen Show (4:3)</PresentationFormat>
  <Paragraphs>262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Algebraic Structures</vt:lpstr>
      <vt:lpstr>Groups</vt:lpstr>
      <vt:lpstr>Groups</vt:lpstr>
      <vt:lpstr>Contd…</vt:lpstr>
      <vt:lpstr>Contd…</vt:lpstr>
      <vt:lpstr>Contd…</vt:lpstr>
      <vt:lpstr>Contd…</vt:lpstr>
      <vt:lpstr>Contd…</vt:lpstr>
      <vt:lpstr>Groups </vt:lpstr>
      <vt:lpstr>Subgroups </vt:lpstr>
      <vt:lpstr>Subgroups </vt:lpstr>
      <vt:lpstr>Subgroups </vt:lpstr>
      <vt:lpstr>Subgroups </vt:lpstr>
      <vt:lpstr>Subgroups </vt:lpstr>
      <vt:lpstr>Cyclic Subgroup </vt:lpstr>
      <vt:lpstr>Cyclic Subgroups </vt:lpstr>
      <vt:lpstr>Cyclic Subgroups </vt:lpstr>
      <vt:lpstr>Cyclic Subgroups </vt:lpstr>
      <vt:lpstr>Cyclic Subgroups </vt:lpstr>
      <vt:lpstr>Cyclic Subgroups </vt:lpstr>
      <vt:lpstr> Cyclic Group </vt:lpstr>
      <vt:lpstr>Cyclic groups </vt:lpstr>
      <vt:lpstr> Lagrange’s Theorem </vt:lpstr>
      <vt:lpstr> Lagrange’s Theorem </vt:lpstr>
      <vt:lpstr> Lagrange’s Theorem </vt:lpstr>
      <vt:lpstr> Lagrange’s Theorem </vt:lpstr>
      <vt:lpstr>Ring</vt:lpstr>
      <vt:lpstr>Ring</vt:lpstr>
      <vt:lpstr>Ring</vt:lpstr>
      <vt:lpstr>Ring</vt:lpstr>
      <vt:lpstr>Field</vt:lpstr>
      <vt:lpstr>Field</vt:lpstr>
      <vt:lpstr> Finite Fields  </vt:lpstr>
      <vt:lpstr> Finite Fields  </vt:lpstr>
      <vt:lpstr>Contd…</vt:lpstr>
      <vt:lpstr>Contd…</vt:lpstr>
      <vt:lpstr>Summary</vt:lpstr>
      <vt:lpstr>GF(2n) Fields</vt:lpstr>
      <vt:lpstr>Contd…</vt:lpstr>
      <vt:lpstr>Contd…</vt:lpstr>
      <vt:lpstr>Contd…</vt:lpstr>
      <vt:lpstr>Polynomial</vt:lpstr>
      <vt:lpstr>Polynomial</vt:lpstr>
      <vt:lpstr>Contd…</vt:lpstr>
      <vt:lpstr>Contd…</vt:lpstr>
      <vt:lpstr>Contd…</vt:lpstr>
      <vt:lpstr>Contd…</vt:lpstr>
      <vt:lpstr>Contd…</vt:lpstr>
      <vt:lpstr>GF(22)</vt:lpstr>
      <vt:lpstr>GF(23)</vt:lpstr>
      <vt:lpstr>GF(23)</vt:lpstr>
    </vt:vector>
  </TitlesOfParts>
  <Company>pramod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STRUCTURES</dc:title>
  <dc:creator>USER</dc:creator>
  <cp:lastModifiedBy>Mala</cp:lastModifiedBy>
  <cp:revision>100</cp:revision>
  <dcterms:created xsi:type="dcterms:W3CDTF">2021-02-02T13:13:17Z</dcterms:created>
  <dcterms:modified xsi:type="dcterms:W3CDTF">2022-03-26T07:05:27Z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