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121"/>
  </p:notesMasterIdLst>
  <p:sldIdLst>
    <p:sldId id="275" r:id="rId4"/>
    <p:sldId id="317" r:id="rId5"/>
    <p:sldId id="276" r:id="rId6"/>
    <p:sldId id="277" r:id="rId7"/>
    <p:sldId id="278" r:id="rId8"/>
    <p:sldId id="279" r:id="rId9"/>
    <p:sldId id="318" r:id="rId10"/>
    <p:sldId id="325" r:id="rId11"/>
    <p:sldId id="280" r:id="rId12"/>
    <p:sldId id="281" r:id="rId13"/>
    <p:sldId id="328" r:id="rId14"/>
    <p:sldId id="282" r:id="rId15"/>
    <p:sldId id="319" r:id="rId16"/>
    <p:sldId id="320" r:id="rId17"/>
    <p:sldId id="321" r:id="rId18"/>
    <p:sldId id="322" r:id="rId19"/>
    <p:sldId id="323" r:id="rId20"/>
    <p:sldId id="324" r:id="rId21"/>
    <p:sldId id="283" r:id="rId22"/>
    <p:sldId id="284" r:id="rId23"/>
    <p:sldId id="285" r:id="rId24"/>
    <p:sldId id="326" r:id="rId25"/>
    <p:sldId id="327" r:id="rId26"/>
    <p:sldId id="329" r:id="rId27"/>
    <p:sldId id="330" r:id="rId28"/>
    <p:sldId id="331" r:id="rId29"/>
    <p:sldId id="332" r:id="rId30"/>
    <p:sldId id="333" r:id="rId31"/>
    <p:sldId id="339" r:id="rId32"/>
    <p:sldId id="337" r:id="rId33"/>
    <p:sldId id="335" r:id="rId34"/>
    <p:sldId id="340" r:id="rId35"/>
    <p:sldId id="341" r:id="rId36"/>
    <p:sldId id="393" r:id="rId37"/>
    <p:sldId id="342" r:id="rId38"/>
    <p:sldId id="343" r:id="rId39"/>
    <p:sldId id="371" r:id="rId40"/>
    <p:sldId id="402" r:id="rId41"/>
    <p:sldId id="373" r:id="rId42"/>
    <p:sldId id="403" r:id="rId43"/>
    <p:sldId id="405" r:id="rId44"/>
    <p:sldId id="344" r:id="rId45"/>
    <p:sldId id="390" r:id="rId46"/>
    <p:sldId id="345" r:id="rId47"/>
    <p:sldId id="406" r:id="rId48"/>
    <p:sldId id="395" r:id="rId49"/>
    <p:sldId id="346" r:id="rId50"/>
    <p:sldId id="347" r:id="rId51"/>
    <p:sldId id="374" r:id="rId52"/>
    <p:sldId id="348" r:id="rId53"/>
    <p:sldId id="396" r:id="rId54"/>
    <p:sldId id="372" r:id="rId55"/>
    <p:sldId id="375" r:id="rId56"/>
    <p:sldId id="349" r:id="rId57"/>
    <p:sldId id="376" r:id="rId58"/>
    <p:sldId id="350" r:id="rId59"/>
    <p:sldId id="356" r:id="rId60"/>
    <p:sldId id="351" r:id="rId61"/>
    <p:sldId id="357" r:id="rId62"/>
    <p:sldId id="391" r:id="rId63"/>
    <p:sldId id="358" r:id="rId64"/>
    <p:sldId id="394" r:id="rId65"/>
    <p:sldId id="397" r:id="rId66"/>
    <p:sldId id="352" r:id="rId67"/>
    <p:sldId id="353" r:id="rId68"/>
    <p:sldId id="392" r:id="rId69"/>
    <p:sldId id="354" r:id="rId70"/>
    <p:sldId id="355" r:id="rId71"/>
    <p:sldId id="359" r:id="rId72"/>
    <p:sldId id="360" r:id="rId73"/>
    <p:sldId id="361" r:id="rId74"/>
    <p:sldId id="398" r:id="rId75"/>
    <p:sldId id="399" r:id="rId76"/>
    <p:sldId id="362" r:id="rId77"/>
    <p:sldId id="407" r:id="rId78"/>
    <p:sldId id="377" r:id="rId79"/>
    <p:sldId id="408" r:id="rId80"/>
    <p:sldId id="409" r:id="rId81"/>
    <p:sldId id="401" r:id="rId82"/>
    <p:sldId id="400" r:id="rId83"/>
    <p:sldId id="379" r:id="rId84"/>
    <p:sldId id="380" r:id="rId85"/>
    <p:sldId id="381" r:id="rId86"/>
    <p:sldId id="382" r:id="rId87"/>
    <p:sldId id="383" r:id="rId88"/>
    <p:sldId id="384" r:id="rId89"/>
    <p:sldId id="386" r:id="rId90"/>
    <p:sldId id="385" r:id="rId91"/>
    <p:sldId id="288" r:id="rId92"/>
    <p:sldId id="289" r:id="rId93"/>
    <p:sldId id="290" r:id="rId94"/>
    <p:sldId id="291" r:id="rId95"/>
    <p:sldId id="292" r:id="rId96"/>
    <p:sldId id="293" r:id="rId97"/>
    <p:sldId id="294" r:id="rId98"/>
    <p:sldId id="295" r:id="rId99"/>
    <p:sldId id="296" r:id="rId100"/>
    <p:sldId id="297" r:id="rId101"/>
    <p:sldId id="298" r:id="rId102"/>
    <p:sldId id="299" r:id="rId103"/>
    <p:sldId id="300" r:id="rId104"/>
    <p:sldId id="301" r:id="rId105"/>
    <p:sldId id="302" r:id="rId106"/>
    <p:sldId id="303" r:id="rId107"/>
    <p:sldId id="315" r:id="rId108"/>
    <p:sldId id="304" r:id="rId109"/>
    <p:sldId id="305" r:id="rId110"/>
    <p:sldId id="306" r:id="rId111"/>
    <p:sldId id="307" r:id="rId112"/>
    <p:sldId id="308" r:id="rId113"/>
    <p:sldId id="309" r:id="rId114"/>
    <p:sldId id="314" r:id="rId115"/>
    <p:sldId id="388" r:id="rId116"/>
    <p:sldId id="316" r:id="rId117"/>
    <p:sldId id="310" r:id="rId118"/>
    <p:sldId id="311" r:id="rId119"/>
    <p:sldId id="387" r:id="rId120"/>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8" d="100"/>
          <a:sy n="88" d="100"/>
        </p:scale>
        <p:origin x="13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viewProps" Target="view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theme" Target="theme/theme1.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customXml" Target="../customXml/item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notesMaster" Target="notesMasters/notesMaster1.xml"/><Relationship Id="rId3" Type="http://schemas.openxmlformats.org/officeDocument/2006/relationships/slideMaster" Target="slideMasters/slideMaster1.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525698B-1FC1-F17A-FB4F-CF2B5FFD687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3">
            <a:extLst>
              <a:ext uri="{FF2B5EF4-FFF2-40B4-BE49-F238E27FC236}">
                <a16:creationId xmlns:a16="http://schemas.microsoft.com/office/drawing/2014/main" id="{AECC70C9-F216-EB8B-A8FD-5359FCCA2D0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3076" name="Rectangle 4">
            <a:extLst>
              <a:ext uri="{FF2B5EF4-FFF2-40B4-BE49-F238E27FC236}">
                <a16:creationId xmlns:a16="http://schemas.microsoft.com/office/drawing/2014/main" id="{CF18DF43-D97B-DBB3-9D83-D0BF270E117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F24D9D6F-8538-9E57-2F2C-A45CC21C2A8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a16="http://schemas.microsoft.com/office/drawing/2014/main" id="{C9778F1F-B9CD-6ED0-415B-EC771438B6B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7">
            <a:extLst>
              <a:ext uri="{FF2B5EF4-FFF2-40B4-BE49-F238E27FC236}">
                <a16:creationId xmlns:a16="http://schemas.microsoft.com/office/drawing/2014/main" id="{20212A3C-126D-9EB5-CA69-156C486F290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53E6226F-1F4D-45D9-B0D6-F476A3E7C67D}"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8CCA5E32-FA21-F373-8856-5476A8A104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B42DC48-5418-4A85-A2F7-7B7E01523D2C}" type="slidenum">
              <a:rPr lang="en-AU" altLang="en-US"/>
              <a:pPr>
                <a:spcBef>
                  <a:spcPct val="0"/>
                </a:spcBef>
              </a:pPr>
              <a:t>1</a:t>
            </a:fld>
            <a:endParaRPr lang="en-AU" altLang="en-US"/>
          </a:p>
        </p:txBody>
      </p:sp>
      <p:sp>
        <p:nvSpPr>
          <p:cNvPr id="5123" name="Rectangle 2">
            <a:extLst>
              <a:ext uri="{FF2B5EF4-FFF2-40B4-BE49-F238E27FC236}">
                <a16:creationId xmlns:a16="http://schemas.microsoft.com/office/drawing/2014/main" id="{B8ECC7D5-97AF-5082-1AAD-D6B5F32D4DB6}"/>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B8570CD9-E687-1E54-313B-77F3575D37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AU" altLang="en-US">
                <a:latin typeface="Arial" panose="020B0604020202020204" pitchFamily="34" charset="0"/>
                <a:ea typeface="ＭＳ Ｐゴシック" panose="020B0600070205080204" pitchFamily="34" charset="-128"/>
                <a:cs typeface="Arial" panose="020B0604020202020204" pitchFamily="34" charset="0"/>
              </a:rPr>
              <a:t>All traditional schemes are </a:t>
            </a:r>
            <a:r>
              <a:rPr lang="en-AU" altLang="en-US" b="1">
                <a:latin typeface="Arial" panose="020B0604020202020204" pitchFamily="34" charset="0"/>
                <a:ea typeface="ＭＳ Ｐゴシック" panose="020B0600070205080204" pitchFamily="34" charset="-128"/>
                <a:cs typeface="Arial" panose="020B0604020202020204" pitchFamily="34" charset="0"/>
              </a:rPr>
              <a:t>symmetric</a:t>
            </a:r>
            <a:r>
              <a:rPr lang="en-AU" altLang="en-US">
                <a:latin typeface="Arial" panose="020B0604020202020204" pitchFamily="34" charset="0"/>
                <a:ea typeface="ＭＳ Ｐゴシック" panose="020B0600070205080204" pitchFamily="34" charset="-128"/>
                <a:cs typeface="Arial" panose="020B0604020202020204" pitchFamily="34" charset="0"/>
              </a:rPr>
              <a:t> / </a:t>
            </a:r>
            <a:r>
              <a:rPr lang="en-AU" altLang="en-US" b="1">
                <a:latin typeface="Arial" panose="020B0604020202020204" pitchFamily="34" charset="0"/>
                <a:ea typeface="ＭＳ Ｐゴシック" panose="020B0600070205080204" pitchFamily="34" charset="-128"/>
                <a:cs typeface="Arial" panose="020B0604020202020204" pitchFamily="34" charset="0"/>
              </a:rPr>
              <a:t>single key</a:t>
            </a:r>
            <a:r>
              <a:rPr lang="en-AU" altLang="en-US">
                <a:latin typeface="Arial" panose="020B0604020202020204" pitchFamily="34" charset="0"/>
                <a:ea typeface="ＭＳ Ｐゴシック" panose="020B0600070205080204" pitchFamily="34" charset="-128"/>
                <a:cs typeface="Arial" panose="020B0604020202020204" pitchFamily="34" charset="0"/>
              </a:rPr>
              <a:t> / </a:t>
            </a:r>
            <a:r>
              <a:rPr lang="en-AU" altLang="en-US" b="1">
                <a:latin typeface="Arial" panose="020B0604020202020204" pitchFamily="34" charset="0"/>
                <a:ea typeface="ＭＳ Ｐゴシック" panose="020B0600070205080204" pitchFamily="34" charset="-128"/>
                <a:cs typeface="Arial" panose="020B0604020202020204" pitchFamily="34" charset="0"/>
              </a:rPr>
              <a:t>private-key</a:t>
            </a:r>
            <a:r>
              <a:rPr lang="en-AU" altLang="en-US">
                <a:latin typeface="Arial" panose="020B0604020202020204" pitchFamily="34" charset="0"/>
                <a:ea typeface="ＭＳ Ｐゴシック" panose="020B0600070205080204" pitchFamily="34" charset="-128"/>
                <a:cs typeface="Arial" panose="020B0604020202020204" pitchFamily="34" charset="0"/>
              </a:rPr>
              <a:t> encryption algorithms, with a </a:t>
            </a:r>
            <a:r>
              <a:rPr lang="en-AU" altLang="en-US" b="1">
                <a:latin typeface="Arial" panose="020B0604020202020204" pitchFamily="34" charset="0"/>
                <a:ea typeface="ＭＳ Ｐゴシック" panose="020B0600070205080204" pitchFamily="34" charset="-128"/>
                <a:cs typeface="Arial" panose="020B0604020202020204" pitchFamily="34" charset="0"/>
              </a:rPr>
              <a:t>single key</a:t>
            </a:r>
            <a:r>
              <a:rPr lang="en-AU" altLang="en-US">
                <a:latin typeface="Arial" panose="020B0604020202020204" pitchFamily="34" charset="0"/>
                <a:ea typeface="ＭＳ Ｐゴシック" panose="020B0600070205080204" pitchFamily="34" charset="-128"/>
                <a:cs typeface="Arial" panose="020B0604020202020204" pitchFamily="34" charset="0"/>
              </a:rPr>
              <a:t>, used for both encryption and decryption. Since both sender and receiver are equivalent, either can encrypt or decrypt messages using that common key.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BC204C6B-A9D2-F30E-650A-DE7F6F0D4C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ED798FC-76DA-4C09-894B-79E97E1E0117}" type="slidenum">
              <a:rPr lang="en-AU" altLang="en-US"/>
              <a:pPr>
                <a:spcBef>
                  <a:spcPct val="0"/>
                </a:spcBef>
              </a:pPr>
              <a:t>11</a:t>
            </a:fld>
            <a:endParaRPr lang="en-AU" altLang="en-US"/>
          </a:p>
        </p:txBody>
      </p:sp>
      <p:sp>
        <p:nvSpPr>
          <p:cNvPr id="24579" name="Rectangle 1026">
            <a:extLst>
              <a:ext uri="{FF2B5EF4-FFF2-40B4-BE49-F238E27FC236}">
                <a16:creationId xmlns:a16="http://schemas.microsoft.com/office/drawing/2014/main" id="{D37960DC-EA3D-0C42-ACF5-A3620E044EDA}"/>
              </a:ext>
            </a:extLst>
          </p:cNvPr>
          <p:cNvSpPr>
            <a:spLocks noGrp="1" noRot="1" noChangeAspect="1" noChangeArrowheads="1" noTextEdit="1"/>
          </p:cNvSpPr>
          <p:nvPr>
            <p:ph type="sldImg"/>
          </p:nvPr>
        </p:nvSpPr>
        <p:spPr>
          <a:ln/>
        </p:spPr>
      </p:sp>
      <p:sp>
        <p:nvSpPr>
          <p:cNvPr id="24580" name="Rectangle 1027">
            <a:extLst>
              <a:ext uri="{FF2B5EF4-FFF2-40B4-BE49-F238E27FC236}">
                <a16:creationId xmlns:a16="http://schemas.microsoft.com/office/drawing/2014/main" id="{C65E9C61-AABB-A71E-9789-A233602EEF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Typically objective is to recover the key in use rather then simply to recover the plaintext of a single ciphertext. There are two general approaches:</a:t>
            </a:r>
          </a:p>
          <a:p>
            <a:pPr eaLnBrk="1" hangingPunct="1">
              <a:buFontTx/>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 </a:t>
            </a:r>
            <a:r>
              <a:rPr lang="en-US" altLang="en-US" b="1">
                <a:latin typeface="Arial" panose="020B0604020202020204" pitchFamily="34" charset="0"/>
                <a:ea typeface="ＭＳ Ｐゴシック" panose="020B0600070205080204" pitchFamily="34" charset="-128"/>
                <a:cs typeface="Arial" panose="020B0604020202020204" pitchFamily="34" charset="0"/>
              </a:rPr>
              <a:t>Cryptanalysis: </a:t>
            </a:r>
            <a:r>
              <a:rPr lang="en-US" altLang="en-US">
                <a:latin typeface="Arial" panose="020B0604020202020204" pitchFamily="34" charset="0"/>
                <a:ea typeface="ＭＳ Ｐゴシック" panose="020B0600070205080204" pitchFamily="34" charset="-128"/>
                <a:cs typeface="Arial" panose="020B0604020202020204" pitchFamily="34" charset="0"/>
              </a:rPr>
              <a:t>relies on the nature of the algorithm plus perhaps some knowledge of the general characteristics of the plaintext or even some sample plaintext- ciphertext pairs. This type of attack exploits the characteristics of the algorithm to attempt to deduce a specific plaintext or to deduce the key being used.</a:t>
            </a:r>
          </a:p>
          <a:p>
            <a:pPr eaLnBrk="1" hangingPunct="1">
              <a:buFontTx/>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 </a:t>
            </a:r>
            <a:r>
              <a:rPr lang="en-US" altLang="en-US" b="1">
                <a:latin typeface="Arial" panose="020B0604020202020204" pitchFamily="34" charset="0"/>
                <a:ea typeface="ＭＳ Ｐゴシック" panose="020B0600070205080204" pitchFamily="34" charset="-128"/>
                <a:cs typeface="Arial" panose="020B0604020202020204" pitchFamily="34" charset="0"/>
              </a:rPr>
              <a:t>Brute-force attacks </a:t>
            </a:r>
            <a:r>
              <a:rPr lang="en-US" altLang="en-US">
                <a:latin typeface="Arial" panose="020B0604020202020204" pitchFamily="34" charset="0"/>
                <a:ea typeface="ＭＳ Ｐゴシック" panose="020B0600070205080204" pitchFamily="34" charset="-128"/>
                <a:cs typeface="Arial" panose="020B0604020202020204" pitchFamily="34" charset="0"/>
              </a:rPr>
              <a:t>try every possible key on a piece of ciphertext until an intelligible translation into plaintext is obtained. On average,half of all possible keys must be tried to achieve success.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If either type of attack succeeds in deducing the key, the effect is catastrophic: All future and past messages encrypted with that key are compromised. </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a:extLst>
              <a:ext uri="{FF2B5EF4-FFF2-40B4-BE49-F238E27FC236}">
                <a16:creationId xmlns:a16="http://schemas.microsoft.com/office/drawing/2014/main" id="{7B68CF4F-A164-0C46-E4B1-0E0ED2D5D5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403B8C6-6101-47E7-929E-81623A840DF7}" type="slidenum">
              <a:rPr lang="en-AU" altLang="en-US"/>
              <a:pPr>
                <a:spcBef>
                  <a:spcPct val="0"/>
                </a:spcBef>
              </a:pPr>
              <a:t>103</a:t>
            </a:fld>
            <a:endParaRPr lang="en-AU" altLang="en-US"/>
          </a:p>
        </p:txBody>
      </p:sp>
      <p:sp>
        <p:nvSpPr>
          <p:cNvPr id="210947" name="Rectangle 2">
            <a:extLst>
              <a:ext uri="{FF2B5EF4-FFF2-40B4-BE49-F238E27FC236}">
                <a16:creationId xmlns:a16="http://schemas.microsoft.com/office/drawing/2014/main" id="{AFD291CC-059C-A89B-FFCF-97AF58B6E31D}"/>
              </a:ext>
            </a:extLst>
          </p:cNvPr>
          <p:cNvSpPr>
            <a:spLocks noGrp="1" noRot="1" noChangeAspect="1" noChangeArrowheads="1" noTextEdit="1"/>
          </p:cNvSpPr>
          <p:nvPr>
            <p:ph type="sldImg"/>
          </p:nvPr>
        </p:nvSpPr>
        <p:spPr>
          <a:ln/>
        </p:spPr>
      </p:sp>
      <p:sp>
        <p:nvSpPr>
          <p:cNvPr id="210948" name="Rectangle 3">
            <a:extLst>
              <a:ext uri="{FF2B5EF4-FFF2-40B4-BE49-F238E27FC236}">
                <a16:creationId xmlns:a16="http://schemas.microsoft.com/office/drawing/2014/main" id="{B443C91B-320D-89DC-C431-B996168776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For some centuries the Vigenère cipher was </a:t>
            </a:r>
            <a:r>
              <a:rPr lang="en-AU" altLang="en-US" i="1">
                <a:latin typeface="Arial" panose="020B0604020202020204" pitchFamily="34" charset="0"/>
                <a:ea typeface="ＭＳ Ｐゴシック" panose="020B0600070205080204" pitchFamily="34" charset="-128"/>
              </a:rPr>
              <a:t>le chiffre indéchiffrable</a:t>
            </a:r>
            <a:r>
              <a:rPr lang="en-AU" altLang="en-US">
                <a:latin typeface="Arial" panose="020B0604020202020204" pitchFamily="34" charset="0"/>
                <a:ea typeface="ＭＳ Ｐゴシック" panose="020B0600070205080204" pitchFamily="34" charset="-128"/>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a:t>
            </a:r>
            <a:r>
              <a:rPr lang="en-US" altLang="en-US">
                <a:latin typeface="Arial" panose="020B0604020202020204" pitchFamily="34" charset="0"/>
                <a:ea typeface="ＭＳ Ｐゴシック" panose="020B0600070205080204" pitchFamily="34" charset="-128"/>
              </a:rPr>
              <a:t>The important is that if two identical sequences of plaintext letters occur at a distance that is an integer multiple of the keyword length, they will generate identical ciphertext sequences. </a:t>
            </a:r>
            <a:endParaRPr lang="en-AU" altLang="en-US">
              <a:latin typeface="Arial" panose="020B0604020202020204" pitchFamily="34" charset="0"/>
              <a:ea typeface="ＭＳ Ｐゴシック" panose="020B0600070205080204" pitchFamily="34" charset="-128"/>
            </a:endParaRPr>
          </a:p>
          <a:p>
            <a:pPr eaLnBrk="1" hangingPunct="1"/>
            <a:r>
              <a:rPr lang="en-AU" altLang="en-US">
                <a:latin typeface="Arial" panose="020B0604020202020204" pitchFamily="34" charset="0"/>
                <a:ea typeface="ＭＳ Ｐゴシック" panose="020B0600070205080204" pitchFamily="34" charset="-128"/>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a:extLst>
              <a:ext uri="{FF2B5EF4-FFF2-40B4-BE49-F238E27FC236}">
                <a16:creationId xmlns:a16="http://schemas.microsoft.com/office/drawing/2014/main" id="{ADBDB70A-AF8F-8E21-8E41-94DC98E75F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83A4370-B1EB-416C-BC93-84DA3CD98656}" type="slidenum">
              <a:rPr lang="en-AU" altLang="en-US"/>
              <a:pPr>
                <a:spcBef>
                  <a:spcPct val="0"/>
                </a:spcBef>
              </a:pPr>
              <a:t>104</a:t>
            </a:fld>
            <a:endParaRPr lang="en-AU" altLang="en-US"/>
          </a:p>
        </p:txBody>
      </p:sp>
      <p:sp>
        <p:nvSpPr>
          <p:cNvPr id="212995" name="Rectangle 2">
            <a:extLst>
              <a:ext uri="{FF2B5EF4-FFF2-40B4-BE49-F238E27FC236}">
                <a16:creationId xmlns:a16="http://schemas.microsoft.com/office/drawing/2014/main" id="{7F0DC441-13F8-E75C-B50B-54B0035F9DF0}"/>
              </a:ext>
            </a:extLst>
          </p:cNvPr>
          <p:cNvSpPr>
            <a:spLocks noGrp="1" noRot="1" noChangeAspect="1" noChangeArrowheads="1" noTextEdit="1"/>
          </p:cNvSpPr>
          <p:nvPr>
            <p:ph type="sldImg"/>
          </p:nvPr>
        </p:nvSpPr>
        <p:spPr>
          <a:ln/>
        </p:spPr>
      </p:sp>
      <p:sp>
        <p:nvSpPr>
          <p:cNvPr id="212996" name="Rectangle 3">
            <a:extLst>
              <a:ext uri="{FF2B5EF4-FFF2-40B4-BE49-F238E27FC236}">
                <a16:creationId xmlns:a16="http://schemas.microsoft.com/office/drawing/2014/main" id="{912EEF14-F80A-BE25-3D5B-CEE6FE5C6B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Taking the polyalphabetic idea to the extreme, want as many different translation alphabets as letters in the message being sent. One way of doing this with a smallish key, is to use the Autokey cipher.</a:t>
            </a:r>
          </a:p>
          <a:p>
            <a:pPr eaLnBrk="1" hangingPunct="1"/>
            <a:r>
              <a:rPr lang="en-AU" altLang="en-US">
                <a:latin typeface="Arial" panose="020B0604020202020204" pitchFamily="34" charset="0"/>
                <a:ea typeface="ＭＳ Ｐゴシック" panose="020B0600070205080204" pitchFamily="34" charset="-128"/>
              </a:rPr>
              <a:t>The example uses the keyword "DECEPTIVE" prefixed to as much of the message "WEAREDISCOVEREDSAV" as is needed. When deciphering, recover the first 9 letters using the keyword "DECEPTIVE". Then instead of repeating the keyword, start using the recovered letters from the message "WEAREDISC". As recover more letters, have more of key to recover later letters. </a:t>
            </a:r>
          </a:p>
          <a:p>
            <a:pPr eaLnBrk="1" hangingPunct="1"/>
            <a:r>
              <a:rPr lang="en-AU" altLang="en-US">
                <a:latin typeface="Arial" panose="020B0604020202020204" pitchFamily="34" charset="0"/>
                <a:ea typeface="ＭＳ Ｐゴシック" panose="020B0600070205080204" pitchFamily="34" charset="-128"/>
              </a:rPr>
              <a:t>Problem is that the same language characteristics are used by the key as the message. ie. a key of 'E' will be used more often than a 'T' etc  hence an 'E' encrypted with a key of 'E' occurs with probability (0.1275)2 = 0.01663, about twice as often as a 'T' encrypted with a key of 'T'  have to use a larger frequency table, but it exists given sufficient ciphertext this can be broken.</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a:extLst>
              <a:ext uri="{FF2B5EF4-FFF2-40B4-BE49-F238E27FC236}">
                <a16:creationId xmlns:a16="http://schemas.microsoft.com/office/drawing/2014/main" id="{A67303A1-D310-56AC-1911-260579839E2B}"/>
              </a:ext>
            </a:extLst>
          </p:cNvPr>
          <p:cNvSpPr>
            <a:spLocks noGrp="1" noRot="1" noChangeAspect="1" noTextEdit="1"/>
          </p:cNvSpPr>
          <p:nvPr>
            <p:ph type="sldImg"/>
          </p:nvPr>
        </p:nvSpPr>
        <p:spPr>
          <a:ln/>
        </p:spPr>
      </p:sp>
      <p:sp>
        <p:nvSpPr>
          <p:cNvPr id="215043" name="Notes Placeholder 2">
            <a:extLst>
              <a:ext uri="{FF2B5EF4-FFF2-40B4-BE49-F238E27FC236}">
                <a16:creationId xmlns:a16="http://schemas.microsoft.com/office/drawing/2014/main" id="{43EC3309-6558-ABFB-7A75-58FCCD21EF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ultimate defense against such a cryptanalysis is to choose a keyword that is as long as the plaintext and has no statistical relationship to it. Such a system was introduced by an AT&amp;T engineer named Gilbert Vernam in 1918. His system works on binary data (bits0 rather than letters. The system can be expressed succinctly as follows: </a:t>
            </a:r>
            <a:r>
              <a:rPr lang="en-US" altLang="en-US" i="1">
                <a:latin typeface="Arial" panose="020B0604020202020204" pitchFamily="34" charset="0"/>
                <a:ea typeface="ＭＳ Ｐゴシック" panose="020B0600070205080204" pitchFamily="34" charset="-128"/>
              </a:rPr>
              <a:t>c</a:t>
            </a:r>
            <a:r>
              <a:rPr lang="en-US" altLang="en-US" i="1" baseline="-25000">
                <a:latin typeface="Arial" panose="020B0604020202020204" pitchFamily="34" charset="0"/>
                <a:ea typeface="ＭＳ Ｐゴシック" panose="020B0600070205080204" pitchFamily="34" charset="-128"/>
              </a:rPr>
              <a:t>i</a:t>
            </a:r>
            <a:r>
              <a:rPr lang="en-US" altLang="en-US" i="1">
                <a:latin typeface="Arial" panose="020B0604020202020204" pitchFamily="34" charset="0"/>
                <a:ea typeface="ＭＳ Ｐゴシック" panose="020B0600070205080204" pitchFamily="34" charset="-128"/>
              </a:rPr>
              <a:t>  =  p</a:t>
            </a:r>
            <a:r>
              <a:rPr lang="en-US" altLang="en-US" i="1" baseline="-25000">
                <a:latin typeface="Arial" panose="020B0604020202020204" pitchFamily="34" charset="0"/>
                <a:ea typeface="ＭＳ Ｐゴシック" panose="020B0600070205080204" pitchFamily="34" charset="-128"/>
              </a:rPr>
              <a:t>i</a:t>
            </a:r>
            <a:r>
              <a:rPr lang="en-US" altLang="en-US" i="1">
                <a:latin typeface="Arial" panose="020B0604020202020204" pitchFamily="34" charset="0"/>
                <a:ea typeface="ＭＳ Ｐゴシック" panose="020B0600070205080204" pitchFamily="34" charset="-128"/>
              </a:rPr>
              <a:t> XOR  k</a:t>
            </a:r>
            <a:r>
              <a:rPr lang="en-US" altLang="en-US" i="1" baseline="-25000">
                <a:latin typeface="Arial" panose="020B0604020202020204" pitchFamily="34" charset="0"/>
                <a:ea typeface="ＭＳ Ｐゴシック" panose="020B0600070205080204" pitchFamily="34" charset="-128"/>
              </a:rPr>
              <a:t>i </a:t>
            </a:r>
          </a:p>
          <a:p>
            <a:pPr eaLnBrk="1" hangingPunct="1"/>
            <a:r>
              <a:rPr lang="en-US" altLang="en-US">
                <a:latin typeface="Arial" panose="020B0604020202020204" pitchFamily="34" charset="0"/>
                <a:ea typeface="ＭＳ Ｐゴシック" panose="020B0600070205080204" pitchFamily="34" charset="-128"/>
              </a:rPr>
              <a:t>The essence of this technique is the means of construction of the key. Vernam proposed the use of a running loop of tape that eventually repeated the key, so that in fact the system worked with a very long but repeating keyword. Although such a scheme, with a long key, presents formidable cryptanalytic difficulties, it can be broken with sufficient ciphertext, the use of known or probable plaintext sequences, or both.</a:t>
            </a:r>
          </a:p>
        </p:txBody>
      </p:sp>
      <p:sp>
        <p:nvSpPr>
          <p:cNvPr id="215044" name="Slide Number Placeholder 3">
            <a:extLst>
              <a:ext uri="{FF2B5EF4-FFF2-40B4-BE49-F238E27FC236}">
                <a16:creationId xmlns:a16="http://schemas.microsoft.com/office/drawing/2014/main" id="{9B5EFCED-9B2E-3AFE-1EE6-A5624B4F79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43EA2C6-376B-4950-93C2-A20766ECA4E5}" type="slidenum">
              <a:rPr lang="en-AU" altLang="en-US"/>
              <a:pPr>
                <a:spcBef>
                  <a:spcPct val="0"/>
                </a:spcBef>
              </a:pPr>
              <a:t>105</a:t>
            </a:fld>
            <a:endParaRPr lang="en-AU"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a:extLst>
              <a:ext uri="{FF2B5EF4-FFF2-40B4-BE49-F238E27FC236}">
                <a16:creationId xmlns:a16="http://schemas.microsoft.com/office/drawing/2014/main" id="{56247454-12CA-D547-B29D-2722D1D861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479D944-93E8-4702-AB8E-78BC1F6A7916}" type="slidenum">
              <a:rPr lang="en-AU" altLang="en-US"/>
              <a:pPr>
                <a:spcBef>
                  <a:spcPct val="0"/>
                </a:spcBef>
              </a:pPr>
              <a:t>106</a:t>
            </a:fld>
            <a:endParaRPr lang="en-AU" altLang="en-US"/>
          </a:p>
        </p:txBody>
      </p:sp>
      <p:sp>
        <p:nvSpPr>
          <p:cNvPr id="217091" name="Rectangle 2">
            <a:extLst>
              <a:ext uri="{FF2B5EF4-FFF2-40B4-BE49-F238E27FC236}">
                <a16:creationId xmlns:a16="http://schemas.microsoft.com/office/drawing/2014/main" id="{F63CCA9B-9BB8-7321-9BC2-B795FEB5A05D}"/>
              </a:ext>
            </a:extLst>
          </p:cNvPr>
          <p:cNvSpPr>
            <a:spLocks noGrp="1" noRot="1" noChangeAspect="1" noChangeArrowheads="1" noTextEdit="1"/>
          </p:cNvSpPr>
          <p:nvPr>
            <p:ph type="sldImg"/>
          </p:nvPr>
        </p:nvSpPr>
        <p:spPr>
          <a:ln/>
        </p:spPr>
      </p:sp>
      <p:sp>
        <p:nvSpPr>
          <p:cNvPr id="217092" name="Rectangle 3">
            <a:extLst>
              <a:ext uri="{FF2B5EF4-FFF2-40B4-BE49-F238E27FC236}">
                <a16:creationId xmlns:a16="http://schemas.microsoft.com/office/drawing/2014/main" id="{B1533C01-8A72-94A1-7DC6-697A29D71D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One-Time Pad is an evolution of the Vernham cipher. An Army Signal Corp officer, Joseph Mauborgne, proposed an improvement using a random key that was truly as long as the message, with no repetitions, which thus totally obscures the original message. It produces random output that bears no statistical relationship to the plaintext. Because the ciphertext contains no information whatsoever about the plaintext, there is simply no way to break the code, since any plaintext can be mapped to any ciphertext given some key. </a:t>
            </a:r>
          </a:p>
          <a:p>
            <a:pPr marL="228600" indent="-228600"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one-time pad offers complete security but, in practice, has two fundamental difficulties: </a:t>
            </a:r>
          </a:p>
          <a:p>
            <a:pPr marL="228600" indent="-228600" eaLnBrk="1" hangingPunct="1">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cs typeface="Arial" panose="020B0604020202020204" pitchFamily="34" charset="0"/>
              </a:rPr>
              <a:t>There is the practical problem of making large quantities of random keys. </a:t>
            </a:r>
          </a:p>
          <a:p>
            <a:pPr marL="228600" indent="-228600" eaLnBrk="1" hangingPunct="1">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cs typeface="Arial" panose="020B0604020202020204" pitchFamily="34" charset="0"/>
              </a:rPr>
              <a:t>And the problem of key distribution and protection, where for every message to be sent, a key of equal length is needed by both sender and receiver.</a:t>
            </a:r>
          </a:p>
          <a:p>
            <a:pPr marL="228600" indent="-228600" eaLnBrk="1" hangingPunct="1">
              <a:buFont typeface="Times" panose="02020603050405020304" pitchFamily="18" charset="0"/>
              <a:buNone/>
            </a:pPr>
            <a:r>
              <a:rPr lang="en-US" altLang="en-US">
                <a:latin typeface="Arial" panose="020B0604020202020204" pitchFamily="34" charset="0"/>
                <a:ea typeface="ＭＳ Ｐゴシック" panose="020B0600070205080204" pitchFamily="34" charset="-128"/>
                <a:cs typeface="Arial" panose="020B0604020202020204" pitchFamily="34" charset="0"/>
              </a:rPr>
              <a:t>Because of these difficulties, the one-time pad is of limited utility, and is useful primarily for low-bandwidth channels requiring very high security. The one-time pad is the only cryptosystem that exhibits what is referred to as </a:t>
            </a:r>
            <a:r>
              <a:rPr lang="en-US" altLang="en-US" i="1">
                <a:latin typeface="Arial" panose="020B0604020202020204" pitchFamily="34" charset="0"/>
                <a:ea typeface="ＭＳ Ｐゴシック" panose="020B0600070205080204" pitchFamily="34" charset="-128"/>
                <a:cs typeface="Arial" panose="020B0604020202020204" pitchFamily="34" charset="0"/>
              </a:rPr>
              <a:t>perfect secrecy.</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a:extLst>
              <a:ext uri="{FF2B5EF4-FFF2-40B4-BE49-F238E27FC236}">
                <a16:creationId xmlns:a16="http://schemas.microsoft.com/office/drawing/2014/main" id="{1BF2414E-FC99-A3E2-BB47-12DEEC6AE3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7593A9F-A7A5-4256-A05F-3C932D6DA102}" type="slidenum">
              <a:rPr lang="en-AU" altLang="en-US"/>
              <a:pPr>
                <a:spcBef>
                  <a:spcPct val="0"/>
                </a:spcBef>
              </a:pPr>
              <a:t>107</a:t>
            </a:fld>
            <a:endParaRPr lang="en-AU" altLang="en-US"/>
          </a:p>
        </p:txBody>
      </p:sp>
      <p:sp>
        <p:nvSpPr>
          <p:cNvPr id="219139" name="Rectangle 2">
            <a:extLst>
              <a:ext uri="{FF2B5EF4-FFF2-40B4-BE49-F238E27FC236}">
                <a16:creationId xmlns:a16="http://schemas.microsoft.com/office/drawing/2014/main" id="{1360B236-CA76-823C-3E96-0DFBF705152A}"/>
              </a:ext>
            </a:extLst>
          </p:cNvPr>
          <p:cNvSpPr>
            <a:spLocks noGrp="1" noRot="1" noChangeAspect="1" noChangeArrowheads="1" noTextEdit="1"/>
          </p:cNvSpPr>
          <p:nvPr>
            <p:ph type="sldImg"/>
          </p:nvPr>
        </p:nvSpPr>
        <p:spPr>
          <a:ln/>
        </p:spPr>
      </p:sp>
      <p:sp>
        <p:nvSpPr>
          <p:cNvPr id="219140" name="Rectangle 3">
            <a:extLst>
              <a:ext uri="{FF2B5EF4-FFF2-40B4-BE49-F238E27FC236}">
                <a16:creationId xmlns:a16="http://schemas.microsoft.com/office/drawing/2014/main" id="{6C4A5ED6-6762-EBD8-0647-17188A3AC6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AU" altLang="en-US">
                <a:latin typeface="Arial" panose="020B0604020202020204" pitchFamily="34" charset="0"/>
                <a:ea typeface="ＭＳ Ｐゴシック" panose="020B0600070205080204" pitchFamily="34" charset="-128"/>
                <a:cs typeface="Arial" panose="020B0604020202020204" pitchFamily="34" charset="0"/>
              </a:rPr>
              <a:t>form the second basic building block of ciphers. The core idea is to rearrange the order of basic units (letters/bytes/bits) without altering their actual values. </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a:extLst>
              <a:ext uri="{FF2B5EF4-FFF2-40B4-BE49-F238E27FC236}">
                <a16:creationId xmlns:a16="http://schemas.microsoft.com/office/drawing/2014/main" id="{74735E10-681F-DCBF-DDFA-6D7B264295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5560DC3-25C7-4F58-9C61-B3DAF0412BF3}" type="slidenum">
              <a:rPr lang="en-AU" altLang="en-US"/>
              <a:pPr>
                <a:spcBef>
                  <a:spcPct val="0"/>
                </a:spcBef>
              </a:pPr>
              <a:t>108</a:t>
            </a:fld>
            <a:endParaRPr lang="en-AU" altLang="en-US"/>
          </a:p>
        </p:txBody>
      </p:sp>
      <p:sp>
        <p:nvSpPr>
          <p:cNvPr id="221187" name="Rectangle 2">
            <a:extLst>
              <a:ext uri="{FF2B5EF4-FFF2-40B4-BE49-F238E27FC236}">
                <a16:creationId xmlns:a16="http://schemas.microsoft.com/office/drawing/2014/main" id="{746EC79C-4863-D7DD-37D7-B0B2FCCEE00C}"/>
              </a:ext>
            </a:extLst>
          </p:cNvPr>
          <p:cNvSpPr>
            <a:spLocks noGrp="1" noRot="1" noChangeAspect="1" noChangeArrowheads="1" noTextEdit="1"/>
          </p:cNvSpPr>
          <p:nvPr>
            <p:ph type="sldImg"/>
          </p:nvPr>
        </p:nvSpPr>
        <p:spPr>
          <a:ln/>
        </p:spPr>
      </p:sp>
      <p:sp>
        <p:nvSpPr>
          <p:cNvPr id="221188" name="Rectangle 3">
            <a:extLst>
              <a:ext uri="{FF2B5EF4-FFF2-40B4-BE49-F238E27FC236}">
                <a16:creationId xmlns:a16="http://schemas.microsoft.com/office/drawing/2014/main" id="{7D4F043C-0402-A3FC-4235-6186523CAA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simplest such cipher is the rail fence technique, in which the plaintext is written down as a sequence of diagonals and then read off as a sequence of rows.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example message is: </a:t>
            </a:r>
            <a:r>
              <a:rPr lang="en-AU" altLang="en-US">
                <a:latin typeface="Arial" panose="020B0604020202020204" pitchFamily="34" charset="0"/>
                <a:ea typeface="ＭＳ Ｐゴシック" panose="020B0600070205080204" pitchFamily="34" charset="-128"/>
                <a:cs typeface="Arial" panose="020B0604020202020204" pitchFamily="34" charset="0"/>
              </a:rPr>
              <a:t>"meet me after the toga party" with a rail fence of depth 2.</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This sort of thing would be trivial to cryptanalyze.</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a:extLst>
              <a:ext uri="{FF2B5EF4-FFF2-40B4-BE49-F238E27FC236}">
                <a16:creationId xmlns:a16="http://schemas.microsoft.com/office/drawing/2014/main" id="{4E443289-E479-68AD-6965-4820BB30FC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E49D617-106B-460D-9E7B-2F4AD0844604}" type="slidenum">
              <a:rPr lang="en-AU" altLang="en-US"/>
              <a:pPr>
                <a:spcBef>
                  <a:spcPct val="0"/>
                </a:spcBef>
              </a:pPr>
              <a:t>109</a:t>
            </a:fld>
            <a:endParaRPr lang="en-AU" altLang="en-US"/>
          </a:p>
        </p:txBody>
      </p:sp>
      <p:sp>
        <p:nvSpPr>
          <p:cNvPr id="223235" name="Rectangle 2">
            <a:extLst>
              <a:ext uri="{FF2B5EF4-FFF2-40B4-BE49-F238E27FC236}">
                <a16:creationId xmlns:a16="http://schemas.microsoft.com/office/drawing/2014/main" id="{7C142E72-7F05-9049-CA2F-FD35A71A1CBB}"/>
              </a:ext>
            </a:extLst>
          </p:cNvPr>
          <p:cNvSpPr>
            <a:spLocks noGrp="1" noRot="1" noChangeAspect="1" noChangeArrowheads="1" noTextEdit="1"/>
          </p:cNvSpPr>
          <p:nvPr>
            <p:ph type="sldImg"/>
          </p:nvPr>
        </p:nvSpPr>
        <p:spPr>
          <a:ln/>
        </p:spPr>
      </p:sp>
      <p:sp>
        <p:nvSpPr>
          <p:cNvPr id="223236" name="Rectangle 3">
            <a:extLst>
              <a:ext uri="{FF2B5EF4-FFF2-40B4-BE49-F238E27FC236}">
                <a16:creationId xmlns:a16="http://schemas.microsoft.com/office/drawing/2014/main" id="{348A8860-4061-436C-9DFF-CE8DB4145F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more complex transposition cipher is to write the message in a rectangle, row by row, and read the message off shuffling the order of the columns in each row. The order of the columns then becomes the key to the algorithm. In the example shown, the key is 4312567, that is use column 4 first, then column3, then 1 etc (as shown in the Column Out row).</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a:extLst>
              <a:ext uri="{FF2B5EF4-FFF2-40B4-BE49-F238E27FC236}">
                <a16:creationId xmlns:a16="http://schemas.microsoft.com/office/drawing/2014/main" id="{983B7BE5-AB8C-1A8F-0CBC-0BD34F7222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6ADDE41-5BFF-4A02-BBD4-9C0C04214B60}" type="slidenum">
              <a:rPr lang="en-AU" altLang="en-US"/>
              <a:pPr>
                <a:spcBef>
                  <a:spcPct val="0"/>
                </a:spcBef>
              </a:pPr>
              <a:t>110</a:t>
            </a:fld>
            <a:endParaRPr lang="en-AU" altLang="en-US"/>
          </a:p>
        </p:txBody>
      </p:sp>
      <p:sp>
        <p:nvSpPr>
          <p:cNvPr id="225283" name="Rectangle 2">
            <a:extLst>
              <a:ext uri="{FF2B5EF4-FFF2-40B4-BE49-F238E27FC236}">
                <a16:creationId xmlns:a16="http://schemas.microsoft.com/office/drawing/2014/main" id="{883DF50A-4FB8-D852-5C70-83F4C86FE49B}"/>
              </a:ext>
            </a:extLst>
          </p:cNvPr>
          <p:cNvSpPr>
            <a:spLocks noGrp="1" noRot="1" noChangeAspect="1" noChangeArrowheads="1" noTextEdit="1"/>
          </p:cNvSpPr>
          <p:nvPr>
            <p:ph type="sldImg"/>
          </p:nvPr>
        </p:nvSpPr>
        <p:spPr>
          <a:ln/>
        </p:spPr>
      </p:sp>
      <p:sp>
        <p:nvSpPr>
          <p:cNvPr id="225284" name="Rectangle 3">
            <a:extLst>
              <a:ext uri="{FF2B5EF4-FFF2-40B4-BE49-F238E27FC236}">
                <a16:creationId xmlns:a16="http://schemas.microsoft.com/office/drawing/2014/main" id="{24F80C59-1B1A-5FCE-2E5D-C56347642B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Have seen that ciphers based on just substitutions or transpositions are not secure, and can be attacked because they do not sufficient obscure the underlying language structure</a:t>
            </a:r>
          </a:p>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So consider using several ciphers in succession to make harder.</a:t>
            </a:r>
          </a:p>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A substitution followed by a transposition is known as a Product Cipher, and makes a new much more secure cipher, and forms the bridge to modern ciphers.</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a:extLst>
              <a:ext uri="{FF2B5EF4-FFF2-40B4-BE49-F238E27FC236}">
                <a16:creationId xmlns:a16="http://schemas.microsoft.com/office/drawing/2014/main" id="{7585FC68-E573-7332-5410-9DD03B2A97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8C06229-FEC3-45CD-A1D0-5345B45FC721}" type="slidenum">
              <a:rPr lang="en-AU" altLang="en-US"/>
              <a:pPr>
                <a:spcBef>
                  <a:spcPct val="0"/>
                </a:spcBef>
              </a:pPr>
              <a:t>111</a:t>
            </a:fld>
            <a:endParaRPr lang="en-AU" altLang="en-US"/>
          </a:p>
        </p:txBody>
      </p:sp>
      <p:sp>
        <p:nvSpPr>
          <p:cNvPr id="227331" name="Rectangle 2">
            <a:extLst>
              <a:ext uri="{FF2B5EF4-FFF2-40B4-BE49-F238E27FC236}">
                <a16:creationId xmlns:a16="http://schemas.microsoft.com/office/drawing/2014/main" id="{A7F4A102-428B-9EB0-86CA-A481400CE1AF}"/>
              </a:ext>
            </a:extLst>
          </p:cNvPr>
          <p:cNvSpPr>
            <a:spLocks noGrp="1" noRot="1" noChangeAspect="1" noChangeArrowheads="1" noTextEdit="1"/>
          </p:cNvSpPr>
          <p:nvPr>
            <p:ph type="sldImg"/>
          </p:nvPr>
        </p:nvSpPr>
        <p:spPr>
          <a:ln/>
        </p:spPr>
      </p:sp>
      <p:sp>
        <p:nvSpPr>
          <p:cNvPr id="227332" name="Rectangle 3">
            <a:extLst>
              <a:ext uri="{FF2B5EF4-FFF2-40B4-BE49-F238E27FC236}">
                <a16:creationId xmlns:a16="http://schemas.microsoft.com/office/drawing/2014/main" id="{8C47ADCE-D96E-5571-50A2-2ABE26B465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The next major advance in ciphers required use of mechanical cipher machines which enabled to use of complex varying substitutions.</a:t>
            </a:r>
          </a:p>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A rotor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After each input key is depressed, the cylinder rotates one position, so that the internal connections are shifted accordingly. The power of the rotor machine is in the use of multiple cylinders, in which the output pins of one cylinder are connected to the input pins of the next, and with the cylinders rotating like an “odometer”, leading to a very large number of substitution alphabets being used, eg with 3 cylinders have 26</a:t>
            </a:r>
            <a:r>
              <a:rPr lang="en-US" altLang="en-US" baseline="30000">
                <a:solidFill>
                  <a:srgbClr val="000000"/>
                </a:solidFill>
                <a:latin typeface="Arial" panose="020B0604020202020204" pitchFamily="34" charset="0"/>
                <a:ea typeface="ＭＳ Ｐゴシック" panose="020B0600070205080204" pitchFamily="34" charset="-128"/>
                <a:cs typeface="Arial" panose="020B0604020202020204" pitchFamily="34" charset="0"/>
              </a:rPr>
              <a:t>3</a:t>
            </a: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=17576 alphabets used.</a:t>
            </a:r>
          </a:p>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They were extensively used in world war 2, and the history of their use and analysis is one of the great stories from WW2.</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a:extLst>
              <a:ext uri="{FF2B5EF4-FFF2-40B4-BE49-F238E27FC236}">
                <a16:creationId xmlns:a16="http://schemas.microsoft.com/office/drawing/2014/main" id="{1301C0B0-22E2-0C2F-A289-0D43E461D3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614742D-5B8C-44DB-91EC-DD4B202A3ADE}" type="slidenum">
              <a:rPr lang="en-AU" altLang="en-US"/>
              <a:pPr>
                <a:spcBef>
                  <a:spcPct val="0"/>
                </a:spcBef>
              </a:pPr>
              <a:t>112</a:t>
            </a:fld>
            <a:endParaRPr lang="en-AU" altLang="en-US"/>
          </a:p>
        </p:txBody>
      </p:sp>
      <p:sp>
        <p:nvSpPr>
          <p:cNvPr id="229379" name="Rectangle 2">
            <a:extLst>
              <a:ext uri="{FF2B5EF4-FFF2-40B4-BE49-F238E27FC236}">
                <a16:creationId xmlns:a16="http://schemas.microsoft.com/office/drawing/2014/main" id="{8916F76A-3E4E-17BC-60BC-F284837BADDC}"/>
              </a:ext>
            </a:extLst>
          </p:cNvPr>
          <p:cNvSpPr>
            <a:spLocks noGrp="1" noRot="1" noChangeAspect="1" noChangeArrowheads="1" noTextEdit="1"/>
          </p:cNvSpPr>
          <p:nvPr>
            <p:ph type="sldImg"/>
          </p:nvPr>
        </p:nvSpPr>
        <p:spPr>
          <a:solidFill>
            <a:srgbClr val="FFFFFF"/>
          </a:solidFill>
          <a:ln/>
        </p:spPr>
      </p:sp>
      <p:sp>
        <p:nvSpPr>
          <p:cNvPr id="229380" name="Rectangle 3">
            <a:extLst>
              <a:ext uri="{FF2B5EF4-FFF2-40B4-BE49-F238E27FC236}">
                <a16:creationId xmlns:a16="http://schemas.microsoft.com/office/drawing/2014/main" id="{3BC44A55-EF2A-8955-7EB0-269FF57CE4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This photo of an Allied </a:t>
            </a:r>
            <a:r>
              <a:rPr lang="en-US" altLang="en-US" i="1">
                <a:solidFill>
                  <a:srgbClr val="000000"/>
                </a:solidFill>
                <a:latin typeface="Arial" panose="020B0604020202020204" pitchFamily="34" charset="0"/>
                <a:ea typeface="ＭＳ Ｐゴシック" panose="020B0600070205080204" pitchFamily="34" charset="-128"/>
                <a:cs typeface="Arial" panose="020B0604020202020204" pitchFamily="34" charset="0"/>
              </a:rPr>
              <a:t>Hagelin </a:t>
            </a: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machine was taken by Lawrie Brown at Eurocrypt'93 in Norway. Note pen for scale, and the rotating cipher wheels near the front.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369A045-E42D-7EBD-EC32-BA1E750CB9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645C63F-BA8C-4AA8-8E00-D4E13C06F004}" type="slidenum">
              <a:rPr lang="en-AU" altLang="en-US"/>
              <a:pPr>
                <a:spcBef>
                  <a:spcPct val="0"/>
                </a:spcBef>
              </a:pPr>
              <a:t>12</a:t>
            </a:fld>
            <a:endParaRPr lang="en-AU" altLang="en-US"/>
          </a:p>
        </p:txBody>
      </p:sp>
      <p:sp>
        <p:nvSpPr>
          <p:cNvPr id="26627" name="Rectangle 1026">
            <a:extLst>
              <a:ext uri="{FF2B5EF4-FFF2-40B4-BE49-F238E27FC236}">
                <a16:creationId xmlns:a16="http://schemas.microsoft.com/office/drawing/2014/main" id="{7B8BBDFA-5CC6-2B66-1DDE-D5EFAD3C372B}"/>
              </a:ext>
            </a:extLst>
          </p:cNvPr>
          <p:cNvSpPr>
            <a:spLocks noGrp="1" noRot="1" noChangeAspect="1" noChangeArrowheads="1" noTextEdit="1"/>
          </p:cNvSpPr>
          <p:nvPr>
            <p:ph type="sldImg"/>
          </p:nvPr>
        </p:nvSpPr>
        <p:spPr>
          <a:ln/>
        </p:spPr>
      </p:sp>
      <p:sp>
        <p:nvSpPr>
          <p:cNvPr id="26628" name="Rectangle 1027">
            <a:extLst>
              <a:ext uri="{FF2B5EF4-FFF2-40B4-BE49-F238E27FC236}">
                <a16:creationId xmlns:a16="http://schemas.microsoft.com/office/drawing/2014/main" id="{3A03656C-11AE-2BED-419A-22833FD133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a:extLst>
              <a:ext uri="{FF2B5EF4-FFF2-40B4-BE49-F238E27FC236}">
                <a16:creationId xmlns:a16="http://schemas.microsoft.com/office/drawing/2014/main" id="{5BD1ECDB-B292-2E46-91B4-1E10E2CC7EE2}"/>
              </a:ext>
            </a:extLst>
          </p:cNvPr>
          <p:cNvSpPr>
            <a:spLocks noGrp="1" noRot="1" noChangeAspect="1" noTextEdit="1"/>
          </p:cNvSpPr>
          <p:nvPr>
            <p:ph type="sldImg"/>
          </p:nvPr>
        </p:nvSpPr>
        <p:spPr>
          <a:ln/>
        </p:spPr>
      </p:sp>
      <p:sp>
        <p:nvSpPr>
          <p:cNvPr id="232451" name="Notes Placeholder 2">
            <a:extLst>
              <a:ext uri="{FF2B5EF4-FFF2-40B4-BE49-F238E27FC236}">
                <a16:creationId xmlns:a16="http://schemas.microsoft.com/office/drawing/2014/main" id="{829E16F9-5632-65D9-2DF1-16862BD8DA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a:latin typeface="Arial" panose="020B0604020202020204" pitchFamily="34" charset="0"/>
                <a:ea typeface="ＭＳ Ｐゴシック" panose="020B0600070205080204" pitchFamily="34" charset="-128"/>
              </a:rPr>
              <a:t>The basic principle of the rotor machine is illustrated in Figure 2.8. The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If an operator depresses the key for the letter A, an electric signal is applied to the first pin of the first cylinder and flows through the internal connection to the twenty-fifth output pin.  Consider a machine with a single cylinder. After each input key is depressed, the cylinder rotates one position, so that the internal connections are shifted accordingly. Thus, a different monoalphabetic substitution cipher is defined. After 26 letters of plaintext, the cylinder would be back to the initial position. Thus, we have a polyalphabetic substitution algorithm with a period of 26. </a:t>
            </a:r>
          </a:p>
          <a:p>
            <a:pPr eaLnBrk="1" hangingPunct="1">
              <a:lnSpc>
                <a:spcPct val="90000"/>
              </a:lnSpc>
            </a:pPr>
            <a:r>
              <a:rPr lang="en-US" altLang="en-US">
                <a:latin typeface="Arial" panose="020B0604020202020204" pitchFamily="34" charset="0"/>
                <a:ea typeface="ＭＳ Ｐゴシック" panose="020B0600070205080204" pitchFamily="34" charset="-128"/>
              </a:rPr>
              <a:t>A single-cylinder system is trivial and does not present a formidable cryptanalytic task. The power of the rotor machine is in the use of multiple cylinders, in which the output pins of one cylinder are connected to the input pins of the next. Figure 2.8 shows a three-cylinder system. With multiple cylinders, the one closest to the operator input rotates one pin position with each keystroke. The right half of Figure 2.8 shows the system's configuration after a single keystroke. For every complete rotation of the inner cylinder, the middle cylinder rotates one pin position. Finally, for every complete rotation of the middle cylinder, the outer cylinder rotates one pin position. The result is that there are 26 " 26 " 26 = 17,576 different substitution alphabets used before the system repeats. </a:t>
            </a:r>
          </a:p>
        </p:txBody>
      </p:sp>
      <p:sp>
        <p:nvSpPr>
          <p:cNvPr id="232452" name="Slide Number Placeholder 3">
            <a:extLst>
              <a:ext uri="{FF2B5EF4-FFF2-40B4-BE49-F238E27FC236}">
                <a16:creationId xmlns:a16="http://schemas.microsoft.com/office/drawing/2014/main" id="{67B5C234-5377-A248-CCCB-3ED334DF2B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7521D85-8390-4C02-BBDC-C4B08B84ABD8}" type="slidenum">
              <a:rPr lang="en-AU" altLang="en-US"/>
              <a:pPr>
                <a:spcBef>
                  <a:spcPct val="0"/>
                </a:spcBef>
              </a:pPr>
              <a:t>114</a:t>
            </a:fld>
            <a:endParaRPr lang="en-AU"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a:extLst>
              <a:ext uri="{FF2B5EF4-FFF2-40B4-BE49-F238E27FC236}">
                <a16:creationId xmlns:a16="http://schemas.microsoft.com/office/drawing/2014/main" id="{C6A2A20E-44EC-4E67-28D5-C98E212908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F5664A8-0EF1-47D6-B472-C1BC29FEA80D}" type="slidenum">
              <a:rPr lang="en-AU" altLang="en-US"/>
              <a:pPr>
                <a:spcBef>
                  <a:spcPct val="0"/>
                </a:spcBef>
              </a:pPr>
              <a:t>115</a:t>
            </a:fld>
            <a:endParaRPr lang="en-AU" altLang="en-US"/>
          </a:p>
        </p:txBody>
      </p:sp>
      <p:sp>
        <p:nvSpPr>
          <p:cNvPr id="234499" name="Rectangle 2">
            <a:extLst>
              <a:ext uri="{FF2B5EF4-FFF2-40B4-BE49-F238E27FC236}">
                <a16:creationId xmlns:a16="http://schemas.microsoft.com/office/drawing/2014/main" id="{5E61CC9C-527A-8CC0-60C7-4544E022033B}"/>
              </a:ext>
            </a:extLst>
          </p:cNvPr>
          <p:cNvSpPr>
            <a:spLocks noGrp="1" noRot="1" noChangeAspect="1" noChangeArrowheads="1" noTextEdit="1"/>
          </p:cNvSpPr>
          <p:nvPr>
            <p:ph type="sldImg"/>
          </p:nvPr>
        </p:nvSpPr>
        <p:spPr>
          <a:ln/>
        </p:spPr>
      </p:sp>
      <p:sp>
        <p:nvSpPr>
          <p:cNvPr id="234500" name="Rectangle 3">
            <a:extLst>
              <a:ext uri="{FF2B5EF4-FFF2-40B4-BE49-F238E27FC236}">
                <a16:creationId xmlns:a16="http://schemas.microsoft.com/office/drawing/2014/main" id="{C96C7D2E-72B3-60BC-9C52-EAB046A8E4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cs typeface="Arial" panose="020B0604020202020204" pitchFamily="34" charset="0"/>
              </a:rPr>
              <a:t>Steganography is </a:t>
            </a:r>
            <a:r>
              <a:rPr lang="en-US" altLang="en-US">
                <a:latin typeface="Arial" panose="020B0604020202020204" pitchFamily="34" charset="0"/>
                <a:ea typeface="ＭＳ Ｐゴシック" panose="020B0600070205080204" pitchFamily="34" charset="-128"/>
                <a:cs typeface="Arial" panose="020B0604020202020204" pitchFamily="34" charset="0"/>
              </a:rPr>
              <a:t>an alternative to encryption which hides the very existence of a message by some means. There are a large range of techniques for doing this.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Steganography has a number of drawbacks when compared to encryption. It requires a lot of overhead to hide a relatively few bits of information.</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Also, once the system is discovered, it becomes virtually worthless, although a message can be first encrypted and then hidden using steganography. The advantage of steganography is that it can be employed by parties who have something to lose should the fact of their secret communication (not necessarily the content) be discovered. </a:t>
            </a: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a:extLst>
              <a:ext uri="{FF2B5EF4-FFF2-40B4-BE49-F238E27FC236}">
                <a16:creationId xmlns:a16="http://schemas.microsoft.com/office/drawing/2014/main" id="{7353530C-E460-B627-4DCD-D8356E4913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B9ABCAC-1E11-4C50-A1A4-BEFB3D0B7DE7}" type="slidenum">
              <a:rPr lang="en-AU" altLang="en-US"/>
              <a:pPr>
                <a:spcBef>
                  <a:spcPct val="0"/>
                </a:spcBef>
              </a:pPr>
              <a:t>116</a:t>
            </a:fld>
            <a:endParaRPr lang="en-AU" altLang="en-US"/>
          </a:p>
        </p:txBody>
      </p:sp>
      <p:sp>
        <p:nvSpPr>
          <p:cNvPr id="236547" name="Rectangle 2">
            <a:extLst>
              <a:ext uri="{FF2B5EF4-FFF2-40B4-BE49-F238E27FC236}">
                <a16:creationId xmlns:a16="http://schemas.microsoft.com/office/drawing/2014/main" id="{746D4098-9D54-FF50-1AEE-E8C66B35D0BF}"/>
              </a:ext>
            </a:extLst>
          </p:cNvPr>
          <p:cNvSpPr>
            <a:spLocks noGrp="1" noRot="1" noChangeAspect="1" noChangeArrowheads="1" noTextEdit="1"/>
          </p:cNvSpPr>
          <p:nvPr>
            <p:ph type="sldImg"/>
          </p:nvPr>
        </p:nvSpPr>
        <p:spPr>
          <a:ln/>
        </p:spPr>
      </p:sp>
      <p:sp>
        <p:nvSpPr>
          <p:cNvPr id="236548" name="Rectangle 3">
            <a:extLst>
              <a:ext uri="{FF2B5EF4-FFF2-40B4-BE49-F238E27FC236}">
                <a16:creationId xmlns:a16="http://schemas.microsoft.com/office/drawing/2014/main" id="{69E4356A-71C8-71AF-08CD-733E8210A0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Chapter 2 summary.</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a:extLst>
              <a:ext uri="{FF2B5EF4-FFF2-40B4-BE49-F238E27FC236}">
                <a16:creationId xmlns:a16="http://schemas.microsoft.com/office/drawing/2014/main" id="{AC187256-280C-CC27-0BFE-6611E037BE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0BD9A4A-59E4-4B00-BD2D-9D46FBCF2762}" type="slidenum">
              <a:rPr lang="en-AU" altLang="en-US">
                <a:solidFill>
                  <a:srgbClr val="000000"/>
                </a:solidFill>
              </a:rPr>
              <a:pPr>
                <a:spcBef>
                  <a:spcPct val="0"/>
                </a:spcBef>
              </a:pPr>
              <a:t>117</a:t>
            </a:fld>
            <a:endParaRPr lang="en-AU" altLang="en-US">
              <a:solidFill>
                <a:srgbClr val="000000"/>
              </a:solidFill>
            </a:endParaRPr>
          </a:p>
        </p:txBody>
      </p:sp>
      <p:sp>
        <p:nvSpPr>
          <p:cNvPr id="238595" name="Rectangle 2">
            <a:extLst>
              <a:ext uri="{FF2B5EF4-FFF2-40B4-BE49-F238E27FC236}">
                <a16:creationId xmlns:a16="http://schemas.microsoft.com/office/drawing/2014/main" id="{6523556C-C95D-594D-8093-341936EDBEE3}"/>
              </a:ext>
            </a:extLst>
          </p:cNvPr>
          <p:cNvSpPr>
            <a:spLocks noGrp="1" noRot="1" noChangeAspect="1" noChangeArrowheads="1" noTextEdit="1"/>
          </p:cNvSpPr>
          <p:nvPr>
            <p:ph type="sldImg"/>
          </p:nvPr>
        </p:nvSpPr>
        <p:spPr>
          <a:ln/>
        </p:spPr>
      </p:sp>
      <p:sp>
        <p:nvSpPr>
          <p:cNvPr id="238596" name="Rectangle 3">
            <a:extLst>
              <a:ext uri="{FF2B5EF4-FFF2-40B4-BE49-F238E27FC236}">
                <a16:creationId xmlns:a16="http://schemas.microsoft.com/office/drawing/2014/main" id="{16E8DD59-54FD-E329-292B-351BD46584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p>
          <a:p>
            <a:pPr eaLnBrk="1" hangingPunct="1"/>
            <a:r>
              <a:rPr lang="en-AU" altLang="en-US">
                <a:latin typeface="Arial" panose="020B0604020202020204" pitchFamily="34" charset="0"/>
                <a:ea typeface="ＭＳ Ｐゴシック" panose="020B0600070205080204" pitchFamily="34" charset="-128"/>
              </a:rPr>
              <a:t>Can try each of the keys (shifts) in turn, until can recognise the original message. </a:t>
            </a:r>
            <a:r>
              <a:rPr lang="en-US" altLang="en-US">
                <a:latin typeface="Arial" panose="020B0604020202020204" pitchFamily="34" charset="0"/>
                <a:ea typeface="ＭＳ Ｐゴシック" panose="020B0600070205080204" pitchFamily="34" charset="-128"/>
              </a:rPr>
              <a:t>See Stallings Fig 2.3 for example of search.</a:t>
            </a:r>
            <a:endParaRPr lang="en-AU" altLang="en-US">
              <a:latin typeface="Arial" panose="020B0604020202020204" pitchFamily="34" charset="0"/>
              <a:ea typeface="ＭＳ Ｐゴシック" panose="020B0600070205080204" pitchFamily="34" charset="-128"/>
            </a:endParaRPr>
          </a:p>
          <a:p>
            <a:pPr eaLnBrk="1" hangingPunct="1"/>
            <a:r>
              <a:rPr lang="en-AU" altLang="en-US">
                <a:latin typeface="Arial" panose="020B0604020202020204" pitchFamily="34" charset="0"/>
                <a:ea typeface="ＭＳ Ｐゴシック" panose="020B0600070205080204" pitchFamily="34" charset="-128"/>
              </a:rPr>
              <a:t>Note: as mentioned before, do need to be able to </a:t>
            </a:r>
            <a:r>
              <a:rPr lang="en-AU" altLang="en-US" b="1">
                <a:latin typeface="Arial" panose="020B0604020202020204" pitchFamily="34" charset="0"/>
                <a:ea typeface="ＭＳ Ｐゴシック" panose="020B0600070205080204" pitchFamily="34" charset="-128"/>
              </a:rPr>
              <a:t>recognise</a:t>
            </a:r>
            <a:r>
              <a:rPr lang="en-AU" altLang="en-US">
                <a:latin typeface="Arial" panose="020B0604020202020204" pitchFamily="34" charset="0"/>
                <a:ea typeface="ＭＳ Ｐゴシック" panose="020B0600070205080204" pitchFamily="34" charset="-128"/>
              </a:rPr>
              <a:t> when have an original message (ie is it English or whatever). Usually easy for humans, hard for computers. Though if using say compressed data could be much harder.</a:t>
            </a:r>
          </a:p>
          <a:p>
            <a:pPr eaLnBrk="1" hangingPunct="1"/>
            <a:r>
              <a:rPr lang="en-AU" altLang="en-US">
                <a:latin typeface="Arial" panose="020B0604020202020204" pitchFamily="34" charset="0"/>
                <a:ea typeface="ＭＳ Ｐゴシック" panose="020B0600070205080204" pitchFamily="34" charset="-128"/>
              </a:rPr>
              <a:t>Example "GCUA VQ DTGCM" when broken gives "easy to break", with a shift of 2 (key C).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3D8D9C89-6C8F-EFBA-0A96-DC1FF8B4E7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7C0F525-57F9-463D-B235-4B20CBC5EA2B}" type="slidenum">
              <a:rPr lang="en-AU" altLang="en-US"/>
              <a:pPr>
                <a:spcBef>
                  <a:spcPct val="0"/>
                </a:spcBef>
              </a:pPr>
              <a:t>13</a:t>
            </a:fld>
            <a:endParaRPr lang="en-AU" altLang="en-US"/>
          </a:p>
        </p:txBody>
      </p:sp>
      <p:sp>
        <p:nvSpPr>
          <p:cNvPr id="28675" name="Rectangle 1026">
            <a:extLst>
              <a:ext uri="{FF2B5EF4-FFF2-40B4-BE49-F238E27FC236}">
                <a16:creationId xmlns:a16="http://schemas.microsoft.com/office/drawing/2014/main" id="{859923EA-BB4B-4A99-5467-ACD567A2043B}"/>
              </a:ext>
            </a:extLst>
          </p:cNvPr>
          <p:cNvSpPr>
            <a:spLocks noGrp="1" noRot="1" noChangeAspect="1" noChangeArrowheads="1" noTextEdit="1"/>
          </p:cNvSpPr>
          <p:nvPr>
            <p:ph type="sldImg"/>
          </p:nvPr>
        </p:nvSpPr>
        <p:spPr>
          <a:ln/>
        </p:spPr>
      </p:sp>
      <p:sp>
        <p:nvSpPr>
          <p:cNvPr id="28676" name="Rectangle 1027">
            <a:extLst>
              <a:ext uri="{FF2B5EF4-FFF2-40B4-BE49-F238E27FC236}">
                <a16:creationId xmlns:a16="http://schemas.microsoft.com/office/drawing/2014/main" id="{B4F26E8A-BF0C-A00E-851E-09B630DA7C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AF41210A-3269-406A-43B8-C91684B0CA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A596B4C-FB22-4650-B929-B2B8CFF9E5D1}" type="slidenum">
              <a:rPr lang="en-AU" altLang="en-US"/>
              <a:pPr>
                <a:spcBef>
                  <a:spcPct val="0"/>
                </a:spcBef>
              </a:pPr>
              <a:t>14</a:t>
            </a:fld>
            <a:endParaRPr lang="en-AU" altLang="en-US"/>
          </a:p>
        </p:txBody>
      </p:sp>
      <p:sp>
        <p:nvSpPr>
          <p:cNvPr id="30723" name="Rectangle 1026">
            <a:extLst>
              <a:ext uri="{FF2B5EF4-FFF2-40B4-BE49-F238E27FC236}">
                <a16:creationId xmlns:a16="http://schemas.microsoft.com/office/drawing/2014/main" id="{9EBAD9C0-AF72-EB4D-407B-2003C7357714}"/>
              </a:ext>
            </a:extLst>
          </p:cNvPr>
          <p:cNvSpPr>
            <a:spLocks noGrp="1" noRot="1" noChangeAspect="1" noChangeArrowheads="1" noTextEdit="1"/>
          </p:cNvSpPr>
          <p:nvPr>
            <p:ph type="sldImg"/>
          </p:nvPr>
        </p:nvSpPr>
        <p:spPr>
          <a:ln/>
        </p:spPr>
      </p:sp>
      <p:sp>
        <p:nvSpPr>
          <p:cNvPr id="30724" name="Rectangle 1027">
            <a:extLst>
              <a:ext uri="{FF2B5EF4-FFF2-40B4-BE49-F238E27FC236}">
                <a16:creationId xmlns:a16="http://schemas.microsoft.com/office/drawing/2014/main" id="{0D6020BD-FE54-5C34-8DF9-5F24F61607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9CF6D71D-F0FD-58A2-10CB-5343058DDE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EE0CBA5-6783-4F90-B971-1F146FF3C809}" type="slidenum">
              <a:rPr lang="en-AU" altLang="en-US"/>
              <a:pPr>
                <a:spcBef>
                  <a:spcPct val="0"/>
                </a:spcBef>
              </a:pPr>
              <a:t>15</a:t>
            </a:fld>
            <a:endParaRPr lang="en-AU" altLang="en-US"/>
          </a:p>
        </p:txBody>
      </p:sp>
      <p:sp>
        <p:nvSpPr>
          <p:cNvPr id="32771" name="Rectangle 1026">
            <a:extLst>
              <a:ext uri="{FF2B5EF4-FFF2-40B4-BE49-F238E27FC236}">
                <a16:creationId xmlns:a16="http://schemas.microsoft.com/office/drawing/2014/main" id="{4210225E-023E-7096-3FE4-0D1E2B9B996D}"/>
              </a:ext>
            </a:extLst>
          </p:cNvPr>
          <p:cNvSpPr>
            <a:spLocks noGrp="1" noRot="1" noChangeAspect="1" noChangeArrowheads="1" noTextEdit="1"/>
          </p:cNvSpPr>
          <p:nvPr>
            <p:ph type="sldImg"/>
          </p:nvPr>
        </p:nvSpPr>
        <p:spPr>
          <a:ln/>
        </p:spPr>
      </p:sp>
      <p:sp>
        <p:nvSpPr>
          <p:cNvPr id="32772" name="Rectangle 1027">
            <a:extLst>
              <a:ext uri="{FF2B5EF4-FFF2-40B4-BE49-F238E27FC236}">
                <a16:creationId xmlns:a16="http://schemas.microsoft.com/office/drawing/2014/main" id="{B71BAF69-293A-BC79-30F1-8DD7697EA1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8261476-863C-C25A-2DF7-D928A1EA3E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F9E1F99-1B52-43B9-93CC-2682FFA88609}" type="slidenum">
              <a:rPr lang="en-AU" altLang="en-US"/>
              <a:pPr>
                <a:spcBef>
                  <a:spcPct val="0"/>
                </a:spcBef>
              </a:pPr>
              <a:t>16</a:t>
            </a:fld>
            <a:endParaRPr lang="en-AU" altLang="en-US"/>
          </a:p>
        </p:txBody>
      </p:sp>
      <p:sp>
        <p:nvSpPr>
          <p:cNvPr id="34819" name="Rectangle 1026">
            <a:extLst>
              <a:ext uri="{FF2B5EF4-FFF2-40B4-BE49-F238E27FC236}">
                <a16:creationId xmlns:a16="http://schemas.microsoft.com/office/drawing/2014/main" id="{A40904C1-D40E-9EEB-91B4-AEA930117332}"/>
              </a:ext>
            </a:extLst>
          </p:cNvPr>
          <p:cNvSpPr>
            <a:spLocks noGrp="1" noRot="1" noChangeAspect="1" noChangeArrowheads="1" noTextEdit="1"/>
          </p:cNvSpPr>
          <p:nvPr>
            <p:ph type="sldImg"/>
          </p:nvPr>
        </p:nvSpPr>
        <p:spPr>
          <a:ln/>
        </p:spPr>
      </p:sp>
      <p:sp>
        <p:nvSpPr>
          <p:cNvPr id="34820" name="Rectangle 1027">
            <a:extLst>
              <a:ext uri="{FF2B5EF4-FFF2-40B4-BE49-F238E27FC236}">
                <a16:creationId xmlns:a16="http://schemas.microsoft.com/office/drawing/2014/main" id="{58DB0CFF-222C-8B95-6DD7-48F5A6D176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EF1B5DF4-E4FB-4863-A897-0F2FC42B32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E951E5F-9670-48AC-87B2-DEE802C1CE59}" type="slidenum">
              <a:rPr lang="en-AU" altLang="en-US"/>
              <a:pPr>
                <a:spcBef>
                  <a:spcPct val="0"/>
                </a:spcBef>
              </a:pPr>
              <a:t>17</a:t>
            </a:fld>
            <a:endParaRPr lang="en-AU" altLang="en-US"/>
          </a:p>
        </p:txBody>
      </p:sp>
      <p:sp>
        <p:nvSpPr>
          <p:cNvPr id="36867" name="Rectangle 1026">
            <a:extLst>
              <a:ext uri="{FF2B5EF4-FFF2-40B4-BE49-F238E27FC236}">
                <a16:creationId xmlns:a16="http://schemas.microsoft.com/office/drawing/2014/main" id="{20BBD59D-9EB6-2B66-C459-67086379E315}"/>
              </a:ext>
            </a:extLst>
          </p:cNvPr>
          <p:cNvSpPr>
            <a:spLocks noGrp="1" noRot="1" noChangeAspect="1" noChangeArrowheads="1" noTextEdit="1"/>
          </p:cNvSpPr>
          <p:nvPr>
            <p:ph type="sldImg"/>
          </p:nvPr>
        </p:nvSpPr>
        <p:spPr>
          <a:ln/>
        </p:spPr>
      </p:sp>
      <p:sp>
        <p:nvSpPr>
          <p:cNvPr id="36868" name="Rectangle 1027">
            <a:extLst>
              <a:ext uri="{FF2B5EF4-FFF2-40B4-BE49-F238E27FC236}">
                <a16:creationId xmlns:a16="http://schemas.microsoft.com/office/drawing/2014/main" id="{CCF19C4B-B871-4E50-A4D4-5ECAA7E300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E1193CF6-0520-E3DD-94A3-D7309C904A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BE64F04-E045-4F14-B479-A612F618590A}" type="slidenum">
              <a:rPr lang="en-AU" altLang="en-US"/>
              <a:pPr>
                <a:spcBef>
                  <a:spcPct val="0"/>
                </a:spcBef>
              </a:pPr>
              <a:t>18</a:t>
            </a:fld>
            <a:endParaRPr lang="en-AU" altLang="en-US"/>
          </a:p>
        </p:txBody>
      </p:sp>
      <p:sp>
        <p:nvSpPr>
          <p:cNvPr id="38915" name="Rectangle 1026">
            <a:extLst>
              <a:ext uri="{FF2B5EF4-FFF2-40B4-BE49-F238E27FC236}">
                <a16:creationId xmlns:a16="http://schemas.microsoft.com/office/drawing/2014/main" id="{C8FE4FF5-D7BA-48AD-EBE1-9D7485BB3B8F}"/>
              </a:ext>
            </a:extLst>
          </p:cNvPr>
          <p:cNvSpPr>
            <a:spLocks noGrp="1" noRot="1" noChangeAspect="1" noChangeArrowheads="1" noTextEdit="1"/>
          </p:cNvSpPr>
          <p:nvPr>
            <p:ph type="sldImg"/>
          </p:nvPr>
        </p:nvSpPr>
        <p:spPr>
          <a:ln/>
        </p:spPr>
      </p:sp>
      <p:sp>
        <p:nvSpPr>
          <p:cNvPr id="38916" name="Rectangle 1027">
            <a:extLst>
              <a:ext uri="{FF2B5EF4-FFF2-40B4-BE49-F238E27FC236}">
                <a16:creationId xmlns:a16="http://schemas.microsoft.com/office/drawing/2014/main" id="{6DEE17C9-9466-1590-8C2F-C692FBF435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EE48284D-C1EF-FB66-06FD-FE3386C797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7675A3A-8ADF-43EA-A4ED-E975BD211780}" type="slidenum">
              <a:rPr lang="en-AU" altLang="en-US"/>
              <a:pPr>
                <a:spcBef>
                  <a:spcPct val="0"/>
                </a:spcBef>
              </a:pPr>
              <a:t>19</a:t>
            </a:fld>
            <a:endParaRPr lang="en-AU" altLang="en-US"/>
          </a:p>
        </p:txBody>
      </p:sp>
      <p:sp>
        <p:nvSpPr>
          <p:cNvPr id="40963" name="Rectangle 2">
            <a:extLst>
              <a:ext uri="{FF2B5EF4-FFF2-40B4-BE49-F238E27FC236}">
                <a16:creationId xmlns:a16="http://schemas.microsoft.com/office/drawing/2014/main" id="{4B83BD2F-DE3A-4675-CEF5-B74547CF80C5}"/>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90F77AA5-D1EA-9701-89C5-40FFD2F95D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In this section and the next, we examine a sampling of what might be called classical encryption techniques. A study of these techniques enables us to illustrate the basic approaches to symmetric encryption used today and the types of cryptanalytic attacks that must be anticipated. The two basic building blocks of all encryption technique are substitution and transposition. We examine these in the next two sections. Finally, we discuss a system that combine both substitution and transposition.</a:t>
            </a:r>
          </a:p>
          <a:p>
            <a:pPr eaLnBrk="1" hangingPunct="1"/>
            <a:r>
              <a:rPr lang="en-US" altLang="en-US">
                <a:latin typeface="Arial" panose="020B0604020202020204" pitchFamily="34" charset="0"/>
                <a:ea typeface="ＭＳ Ｐゴシック" panose="020B0600070205080204" pitchFamily="34" charset="-128"/>
              </a:rPr>
              <a:t>A substitution technique is one in which the letters of plaintext are replaced by other letters or by numbers or symbols. If the plaintext is viewed as a sequence of bits, then substitution involves replacing plaintext bit patterns with ciphertext bit patterns. </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6C875832-74D4-FD68-1A8B-845BBCBA2E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90C9199-F09D-4C3F-888B-AA180772B954}" type="slidenum">
              <a:rPr lang="en-AU" altLang="en-US"/>
              <a:pPr>
                <a:spcBef>
                  <a:spcPct val="0"/>
                </a:spcBef>
              </a:pPr>
              <a:t>20</a:t>
            </a:fld>
            <a:endParaRPr lang="en-AU" altLang="en-US"/>
          </a:p>
        </p:txBody>
      </p:sp>
      <p:sp>
        <p:nvSpPr>
          <p:cNvPr id="43011" name="Rectangle 2">
            <a:extLst>
              <a:ext uri="{FF2B5EF4-FFF2-40B4-BE49-F238E27FC236}">
                <a16:creationId xmlns:a16="http://schemas.microsoft.com/office/drawing/2014/main" id="{174867E1-D62C-D89B-0CB8-A4C52A6FE8C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36E44102-BAF0-1C0F-28A8-72AD55159B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altLang="en-US" i="1">
                <a:latin typeface="Arial" panose="020B0604020202020204" pitchFamily="34" charset="0"/>
                <a:ea typeface="ＭＳ Ｐゴシック" panose="020B0600070205080204" pitchFamily="34" charset="-128"/>
              </a:rPr>
              <a:t>Gallic Wars</a:t>
            </a:r>
            <a:r>
              <a:rPr lang="en-AU" altLang="en-US">
                <a:latin typeface="Arial" panose="020B0604020202020204" pitchFamily="34" charset="0"/>
                <a:ea typeface="ＭＳ Ｐゴシック" panose="020B0600070205080204" pitchFamily="34" charset="-128"/>
              </a:rPr>
              <a:t> (cf. Kahn pp83-84). Still call any cipher using a simple letter shift a </a:t>
            </a:r>
            <a:r>
              <a:rPr lang="en-AU" altLang="en-US" b="1">
                <a:latin typeface="Arial" panose="020B0604020202020204" pitchFamily="34" charset="0"/>
                <a:ea typeface="ＭＳ Ｐゴシック" panose="020B0600070205080204" pitchFamily="34" charset="-128"/>
              </a:rPr>
              <a:t>caesar cipher</a:t>
            </a:r>
            <a:r>
              <a:rPr lang="en-AU" altLang="en-US">
                <a:latin typeface="Arial" panose="020B0604020202020204" pitchFamily="34" charset="0"/>
                <a:ea typeface="ＭＳ Ｐゴシック" panose="020B0600070205080204" pitchFamily="34" charset="-128"/>
              </a:rPr>
              <a:t>, not just those with shift 3. </a:t>
            </a: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09FE558F-15CC-90D4-81F0-EFE6110E31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5544F17-D319-4183-8A4F-43499E2BC6D6}" type="slidenum">
              <a:rPr lang="en-AU" altLang="en-US"/>
              <a:pPr>
                <a:spcBef>
                  <a:spcPct val="0"/>
                </a:spcBef>
              </a:pPr>
              <a:t>2</a:t>
            </a:fld>
            <a:endParaRPr lang="en-AU" altLang="en-US"/>
          </a:p>
        </p:txBody>
      </p:sp>
      <p:sp>
        <p:nvSpPr>
          <p:cNvPr id="7171" name="Rectangle 2">
            <a:extLst>
              <a:ext uri="{FF2B5EF4-FFF2-40B4-BE49-F238E27FC236}">
                <a16:creationId xmlns:a16="http://schemas.microsoft.com/office/drawing/2014/main" id="{70F677FC-059E-4ECF-2AEE-31468A38ACF3}"/>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7F419770-79A1-5E58-A62B-8FCE9C1F14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AU" altLang="en-US">
                <a:latin typeface="Arial" panose="020B0604020202020204" pitchFamily="34" charset="0"/>
                <a:ea typeface="ＭＳ Ｐゴシック" panose="020B0600070205080204" pitchFamily="34" charset="-128"/>
                <a:cs typeface="Arial" panose="020B0604020202020204" pitchFamily="34" charset="0"/>
              </a:rPr>
              <a:t>All traditional schemes are </a:t>
            </a:r>
            <a:r>
              <a:rPr lang="en-AU" altLang="en-US" b="1">
                <a:latin typeface="Arial" panose="020B0604020202020204" pitchFamily="34" charset="0"/>
                <a:ea typeface="ＭＳ Ｐゴシック" panose="020B0600070205080204" pitchFamily="34" charset="-128"/>
                <a:cs typeface="Arial" panose="020B0604020202020204" pitchFamily="34" charset="0"/>
              </a:rPr>
              <a:t>symmetric</a:t>
            </a:r>
            <a:r>
              <a:rPr lang="en-AU" altLang="en-US">
                <a:latin typeface="Arial" panose="020B0604020202020204" pitchFamily="34" charset="0"/>
                <a:ea typeface="ＭＳ Ｐゴシック" panose="020B0600070205080204" pitchFamily="34" charset="-128"/>
                <a:cs typeface="Arial" panose="020B0604020202020204" pitchFamily="34" charset="0"/>
              </a:rPr>
              <a:t> / </a:t>
            </a:r>
            <a:r>
              <a:rPr lang="en-AU" altLang="en-US" b="1">
                <a:latin typeface="Arial" panose="020B0604020202020204" pitchFamily="34" charset="0"/>
                <a:ea typeface="ＭＳ Ｐゴシック" panose="020B0600070205080204" pitchFamily="34" charset="-128"/>
                <a:cs typeface="Arial" panose="020B0604020202020204" pitchFamily="34" charset="0"/>
              </a:rPr>
              <a:t>single key</a:t>
            </a:r>
            <a:r>
              <a:rPr lang="en-AU" altLang="en-US">
                <a:latin typeface="Arial" panose="020B0604020202020204" pitchFamily="34" charset="0"/>
                <a:ea typeface="ＭＳ Ｐゴシック" panose="020B0600070205080204" pitchFamily="34" charset="-128"/>
                <a:cs typeface="Arial" panose="020B0604020202020204" pitchFamily="34" charset="0"/>
              </a:rPr>
              <a:t> / </a:t>
            </a:r>
            <a:r>
              <a:rPr lang="en-AU" altLang="en-US" b="1">
                <a:latin typeface="Arial" panose="020B0604020202020204" pitchFamily="34" charset="0"/>
                <a:ea typeface="ＭＳ Ｐゴシック" panose="020B0600070205080204" pitchFamily="34" charset="-128"/>
                <a:cs typeface="Arial" panose="020B0604020202020204" pitchFamily="34" charset="0"/>
              </a:rPr>
              <a:t>private-key</a:t>
            </a:r>
            <a:r>
              <a:rPr lang="en-AU" altLang="en-US">
                <a:latin typeface="Arial" panose="020B0604020202020204" pitchFamily="34" charset="0"/>
                <a:ea typeface="ＭＳ Ｐゴシック" panose="020B0600070205080204" pitchFamily="34" charset="-128"/>
                <a:cs typeface="Arial" panose="020B0604020202020204" pitchFamily="34" charset="0"/>
              </a:rPr>
              <a:t> encryption algorithms, with a </a:t>
            </a:r>
            <a:r>
              <a:rPr lang="en-AU" altLang="en-US" b="1">
                <a:latin typeface="Arial" panose="020B0604020202020204" pitchFamily="34" charset="0"/>
                <a:ea typeface="ＭＳ Ｐゴシック" panose="020B0600070205080204" pitchFamily="34" charset="-128"/>
                <a:cs typeface="Arial" panose="020B0604020202020204" pitchFamily="34" charset="0"/>
              </a:rPr>
              <a:t>single key</a:t>
            </a:r>
            <a:r>
              <a:rPr lang="en-AU" altLang="en-US">
                <a:latin typeface="Arial" panose="020B0604020202020204" pitchFamily="34" charset="0"/>
                <a:ea typeface="ＭＳ Ｐゴシック" panose="020B0600070205080204" pitchFamily="34" charset="-128"/>
                <a:cs typeface="Arial" panose="020B0604020202020204" pitchFamily="34" charset="0"/>
              </a:rPr>
              <a:t>, used for both encryption and decryption. Since both sender and receiver are equivalent, either can encrypt or decrypt messages using that common key.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FF8E1B32-6442-4C9A-2D57-899CB232E2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9ABED40-2FFD-4296-A443-034D1625F62A}" type="slidenum">
              <a:rPr lang="en-AU" altLang="en-US"/>
              <a:pPr>
                <a:spcBef>
                  <a:spcPct val="0"/>
                </a:spcBef>
              </a:pPr>
              <a:t>21</a:t>
            </a:fld>
            <a:endParaRPr lang="en-AU" altLang="en-US"/>
          </a:p>
        </p:txBody>
      </p:sp>
      <p:sp>
        <p:nvSpPr>
          <p:cNvPr id="45059" name="Rectangle 2">
            <a:extLst>
              <a:ext uri="{FF2B5EF4-FFF2-40B4-BE49-F238E27FC236}">
                <a16:creationId xmlns:a16="http://schemas.microsoft.com/office/drawing/2014/main" id="{5F50A035-0D32-B589-0AF4-716CBD5573A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AD2B6819-0B80-2370-53D1-32A5651BD2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This mathematical description uses </a:t>
            </a:r>
            <a:r>
              <a:rPr lang="en-AU" altLang="en-US" b="1">
                <a:latin typeface="Arial" panose="020B0604020202020204" pitchFamily="34" charset="0"/>
                <a:ea typeface="ＭＳ Ｐゴシック" panose="020B0600070205080204" pitchFamily="34" charset="-128"/>
              </a:rPr>
              <a:t>modulo (clock) arithmetic</a:t>
            </a:r>
            <a:r>
              <a:rPr lang="en-AU" altLang="en-US">
                <a:latin typeface="Arial" panose="020B0604020202020204" pitchFamily="34" charset="0"/>
                <a:ea typeface="ＭＳ Ｐゴシック" panose="020B0600070205080204" pitchFamily="34" charset="-128"/>
              </a:rPr>
              <a:t>. Here, when you reach Z you go back to A and start again. Mod 26 implies that when you reach 26, you use 0 instead (ie the letter after Z, or 25 + 1 goes to A or 0). </a:t>
            </a:r>
          </a:p>
          <a:p>
            <a:pPr eaLnBrk="1" hangingPunct="1"/>
            <a:r>
              <a:rPr lang="en-AU" altLang="en-US">
                <a:latin typeface="Arial" panose="020B0604020202020204" pitchFamily="34" charset="0"/>
                <a:ea typeface="ＭＳ Ｐゴシック" panose="020B0600070205080204" pitchFamily="34" charset="-128"/>
              </a:rPr>
              <a:t>Example: howdy (7,14,22,3,24) encrypted using key </a:t>
            </a:r>
            <a:r>
              <a:rPr lang="en-AU" altLang="en-US" i="1">
                <a:latin typeface="Arial" panose="020B0604020202020204" pitchFamily="34" charset="0"/>
                <a:ea typeface="ＭＳ Ｐゴシック" panose="020B0600070205080204" pitchFamily="34" charset="-128"/>
              </a:rPr>
              <a:t>f </a:t>
            </a:r>
            <a:r>
              <a:rPr lang="en-AU" altLang="en-US">
                <a:latin typeface="Arial" panose="020B0604020202020204" pitchFamily="34" charset="0"/>
                <a:ea typeface="ＭＳ Ｐゴシック" panose="020B0600070205080204" pitchFamily="34" charset="-128"/>
              </a:rPr>
              <a:t>(ie a shift of 5) is MTBID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8B1C592-6A14-76F3-81A7-FD5915C97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4F7070E-0314-4208-8F61-5B09908EDE44}" type="slidenum">
              <a:rPr lang="en-AU" altLang="en-US"/>
              <a:pPr>
                <a:spcBef>
                  <a:spcPct val="0"/>
                </a:spcBef>
              </a:pPr>
              <a:t>22</a:t>
            </a:fld>
            <a:endParaRPr lang="en-AU" altLang="en-US"/>
          </a:p>
        </p:txBody>
      </p:sp>
      <p:sp>
        <p:nvSpPr>
          <p:cNvPr id="47107" name="Rectangle 2">
            <a:extLst>
              <a:ext uri="{FF2B5EF4-FFF2-40B4-BE49-F238E27FC236}">
                <a16:creationId xmlns:a16="http://schemas.microsoft.com/office/drawing/2014/main" id="{7D855761-9251-9C62-65A8-21513080153B}"/>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359E46BD-8F63-A11D-A974-07B927CAB9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This mathematical description uses </a:t>
            </a:r>
            <a:r>
              <a:rPr lang="en-AU" altLang="en-US" b="1">
                <a:latin typeface="Arial" panose="020B0604020202020204" pitchFamily="34" charset="0"/>
                <a:ea typeface="ＭＳ Ｐゴシック" panose="020B0600070205080204" pitchFamily="34" charset="-128"/>
              </a:rPr>
              <a:t>modulo (clock) arithmetic</a:t>
            </a:r>
            <a:r>
              <a:rPr lang="en-AU" altLang="en-US">
                <a:latin typeface="Arial" panose="020B0604020202020204" pitchFamily="34" charset="0"/>
                <a:ea typeface="ＭＳ Ｐゴシック" panose="020B0600070205080204" pitchFamily="34" charset="-128"/>
              </a:rPr>
              <a:t>. Here, when you reach Z you go back to A and start again. Mod 26 implies that when you reach 26, you use 0 instead (ie the letter after Z, or 25 + 1 goes to A or 0). </a:t>
            </a:r>
          </a:p>
          <a:p>
            <a:pPr eaLnBrk="1" hangingPunct="1"/>
            <a:r>
              <a:rPr lang="en-AU" altLang="en-US">
                <a:latin typeface="Arial" panose="020B0604020202020204" pitchFamily="34" charset="0"/>
                <a:ea typeface="ＭＳ Ｐゴシック" panose="020B0600070205080204" pitchFamily="34" charset="-128"/>
              </a:rPr>
              <a:t>Example: howdy (7,14,22,3,24) encrypted using key </a:t>
            </a:r>
            <a:r>
              <a:rPr lang="en-AU" altLang="en-US" i="1">
                <a:latin typeface="Arial" panose="020B0604020202020204" pitchFamily="34" charset="0"/>
                <a:ea typeface="ＭＳ Ｐゴシック" panose="020B0600070205080204" pitchFamily="34" charset="-128"/>
              </a:rPr>
              <a:t>f </a:t>
            </a:r>
            <a:r>
              <a:rPr lang="en-AU" altLang="en-US">
                <a:latin typeface="Arial" panose="020B0604020202020204" pitchFamily="34" charset="0"/>
                <a:ea typeface="ＭＳ Ｐゴシック" panose="020B0600070205080204" pitchFamily="34" charset="-128"/>
              </a:rPr>
              <a:t>(ie a shift of 5) is MTBID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6F1133BD-1F62-EFCB-4D03-9881559DEB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5F3CA13-5536-43D5-894F-DF74D7DB1D43}" type="slidenum">
              <a:rPr lang="en-AU" altLang="en-US"/>
              <a:pPr>
                <a:spcBef>
                  <a:spcPct val="0"/>
                </a:spcBef>
              </a:pPr>
              <a:t>23</a:t>
            </a:fld>
            <a:endParaRPr lang="en-AU" altLang="en-US"/>
          </a:p>
        </p:txBody>
      </p:sp>
      <p:sp>
        <p:nvSpPr>
          <p:cNvPr id="49155" name="Rectangle 2">
            <a:extLst>
              <a:ext uri="{FF2B5EF4-FFF2-40B4-BE49-F238E27FC236}">
                <a16:creationId xmlns:a16="http://schemas.microsoft.com/office/drawing/2014/main" id="{FC23E23C-4FFE-E32C-B7D5-1D865C5A7AE7}"/>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0492A53D-E21A-10E6-F064-CBB238A563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This mathematical description uses </a:t>
            </a:r>
            <a:r>
              <a:rPr lang="en-AU" altLang="en-US" b="1">
                <a:latin typeface="Arial" panose="020B0604020202020204" pitchFamily="34" charset="0"/>
                <a:ea typeface="ＭＳ Ｐゴシック" panose="020B0600070205080204" pitchFamily="34" charset="-128"/>
              </a:rPr>
              <a:t>modulo (clock) arithmetic</a:t>
            </a:r>
            <a:r>
              <a:rPr lang="en-AU" altLang="en-US">
                <a:latin typeface="Arial" panose="020B0604020202020204" pitchFamily="34" charset="0"/>
                <a:ea typeface="ＭＳ Ｐゴシック" panose="020B0600070205080204" pitchFamily="34" charset="-128"/>
              </a:rPr>
              <a:t>. Here, when you reach Z you go back to A and start again. Mod 26 implies that when you reach 26, you use 0 instead (ie the letter after Z, or 25 + 1 goes to A or 0). </a:t>
            </a:r>
          </a:p>
          <a:p>
            <a:pPr eaLnBrk="1" hangingPunct="1"/>
            <a:r>
              <a:rPr lang="en-AU" altLang="en-US">
                <a:latin typeface="Arial" panose="020B0604020202020204" pitchFamily="34" charset="0"/>
                <a:ea typeface="ＭＳ Ｐゴシック" panose="020B0600070205080204" pitchFamily="34" charset="-128"/>
              </a:rPr>
              <a:t>Example: howdy (7,14,22,3,24) encrypted using key </a:t>
            </a:r>
            <a:r>
              <a:rPr lang="en-AU" altLang="en-US" i="1">
                <a:latin typeface="Arial" panose="020B0604020202020204" pitchFamily="34" charset="0"/>
                <a:ea typeface="ＭＳ Ｐゴシック" panose="020B0600070205080204" pitchFamily="34" charset="-128"/>
              </a:rPr>
              <a:t>f </a:t>
            </a:r>
            <a:r>
              <a:rPr lang="en-AU" altLang="en-US">
                <a:latin typeface="Arial" panose="020B0604020202020204" pitchFamily="34" charset="0"/>
                <a:ea typeface="ＭＳ Ｐゴシック" panose="020B0600070205080204" pitchFamily="34" charset="-128"/>
              </a:rPr>
              <a:t>(ie a shift of 5) is MTBID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E9915E7-26C8-D5B4-B474-ED5D37DCC8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27ED033-AA05-4C13-AB40-1A9AD311514B}"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51203" name="Rectangle 2">
            <a:extLst>
              <a:ext uri="{FF2B5EF4-FFF2-40B4-BE49-F238E27FC236}">
                <a16:creationId xmlns:a16="http://schemas.microsoft.com/office/drawing/2014/main" id="{0309A6A7-6E1C-7686-FE12-1ADC79777389}"/>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A0E7F633-6200-1576-F4B9-B21C8342A0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121861" name="Footer Placeholder 1">
            <a:extLst>
              <a:ext uri="{FF2B5EF4-FFF2-40B4-BE49-F238E27FC236}">
                <a16:creationId xmlns:a16="http://schemas.microsoft.com/office/drawing/2014/main" id="{8F6D466B-58FD-B5D8-7643-AF5CAFB3E53F}"/>
              </a:ext>
            </a:extLst>
          </p:cNvPr>
          <p:cNvSpPr>
            <a:spLocks noGrp="1"/>
          </p:cNvSpPr>
          <p:nvPr>
            <p:ph type="ftr" sz="quarter" idx="4"/>
          </p:nvPr>
        </p:nvSpPr>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altLang="en-US" b="0" i="0"/>
              <a:t>Copyright © 2015 by McGraw Hill Education (India) Private Limited. All rights reserved.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4179E3E1-EC35-FF83-3A00-5EDADF30F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035DAC9-EBAD-4B92-B431-CD5B7900BF9E}" type="slidenum">
              <a:rPr lang="en-AU" altLang="en-US"/>
              <a:pPr>
                <a:spcBef>
                  <a:spcPct val="0"/>
                </a:spcBef>
              </a:pPr>
              <a:t>25</a:t>
            </a:fld>
            <a:endParaRPr lang="en-AU" altLang="en-US"/>
          </a:p>
        </p:txBody>
      </p:sp>
      <p:sp>
        <p:nvSpPr>
          <p:cNvPr id="53251" name="Rectangle 2">
            <a:extLst>
              <a:ext uri="{FF2B5EF4-FFF2-40B4-BE49-F238E27FC236}">
                <a16:creationId xmlns:a16="http://schemas.microsoft.com/office/drawing/2014/main" id="{9AD2D527-AC9F-1396-DEAD-CDA5DE9D8DF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E50B2A1C-3A3F-7323-0A6D-BBEE2A9E1C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altLang="en-US" i="1">
                <a:latin typeface="Arial" panose="020B0604020202020204" pitchFamily="34" charset="0"/>
                <a:ea typeface="ＭＳ Ｐゴシック" panose="020B0600070205080204" pitchFamily="34" charset="-128"/>
              </a:rPr>
              <a:t>Gallic Wars</a:t>
            </a:r>
            <a:r>
              <a:rPr lang="en-AU" altLang="en-US">
                <a:latin typeface="Arial" panose="020B0604020202020204" pitchFamily="34" charset="0"/>
                <a:ea typeface="ＭＳ Ｐゴシック" panose="020B0600070205080204" pitchFamily="34" charset="-128"/>
              </a:rPr>
              <a:t> (cf. Kahn pp83-84). Still call any cipher using a simple letter shift a </a:t>
            </a:r>
            <a:r>
              <a:rPr lang="en-AU" altLang="en-US" b="1">
                <a:latin typeface="Arial" panose="020B0604020202020204" pitchFamily="34" charset="0"/>
                <a:ea typeface="ＭＳ Ｐゴシック" panose="020B0600070205080204" pitchFamily="34" charset="-128"/>
              </a:rPr>
              <a:t>caesar cipher</a:t>
            </a:r>
            <a:r>
              <a:rPr lang="en-AU" altLang="en-US">
                <a:latin typeface="Arial" panose="020B0604020202020204" pitchFamily="34" charset="0"/>
                <a:ea typeface="ＭＳ Ｐゴシック" panose="020B0600070205080204" pitchFamily="34" charset="-128"/>
              </a:rPr>
              <a:t>, not just those with shift 3. </a:t>
            </a: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FE9535AA-7F60-4253-35E0-59D762BEEE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6145A3E-EDC0-44AE-9221-14FBFC7138BB}" type="slidenum">
              <a:rPr lang="en-AU" altLang="en-US"/>
              <a:pPr>
                <a:spcBef>
                  <a:spcPct val="0"/>
                </a:spcBef>
              </a:pPr>
              <a:t>26</a:t>
            </a:fld>
            <a:endParaRPr lang="en-AU" altLang="en-US"/>
          </a:p>
        </p:txBody>
      </p:sp>
      <p:sp>
        <p:nvSpPr>
          <p:cNvPr id="55299" name="Rectangle 2">
            <a:extLst>
              <a:ext uri="{FF2B5EF4-FFF2-40B4-BE49-F238E27FC236}">
                <a16:creationId xmlns:a16="http://schemas.microsoft.com/office/drawing/2014/main" id="{995C35C7-34F1-6281-5650-38CCDA92BD45}"/>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59ABD8BD-005C-50E5-6CB8-B8EA4ADCC6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altLang="en-US" i="1">
                <a:latin typeface="Arial" panose="020B0604020202020204" pitchFamily="34" charset="0"/>
                <a:ea typeface="ＭＳ Ｐゴシック" panose="020B0600070205080204" pitchFamily="34" charset="-128"/>
              </a:rPr>
              <a:t>Gallic Wars</a:t>
            </a:r>
            <a:r>
              <a:rPr lang="en-AU" altLang="en-US">
                <a:latin typeface="Arial" panose="020B0604020202020204" pitchFamily="34" charset="0"/>
                <a:ea typeface="ＭＳ Ｐゴシック" panose="020B0600070205080204" pitchFamily="34" charset="-128"/>
              </a:rPr>
              <a:t> (cf. Kahn pp83-84). Still call any cipher using a simple letter shift a </a:t>
            </a:r>
            <a:r>
              <a:rPr lang="en-AU" altLang="en-US" b="1">
                <a:latin typeface="Arial" panose="020B0604020202020204" pitchFamily="34" charset="0"/>
                <a:ea typeface="ＭＳ Ｐゴシック" panose="020B0600070205080204" pitchFamily="34" charset="-128"/>
              </a:rPr>
              <a:t>caesar cipher</a:t>
            </a:r>
            <a:r>
              <a:rPr lang="en-AU" altLang="en-US">
                <a:latin typeface="Arial" panose="020B0604020202020204" pitchFamily="34" charset="0"/>
                <a:ea typeface="ＭＳ Ｐゴシック" panose="020B0600070205080204" pitchFamily="34" charset="-128"/>
              </a:rPr>
              <a:t>, not just those with shift 3. </a:t>
            </a: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E7A1579-1F5B-5574-AD63-27321B931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2ECEF57-48CC-4494-8DEB-63A2F28DE702}" type="slidenum">
              <a:rPr lang="en-AU" altLang="en-US"/>
              <a:pPr>
                <a:spcBef>
                  <a:spcPct val="0"/>
                </a:spcBef>
              </a:pPr>
              <a:t>27</a:t>
            </a:fld>
            <a:endParaRPr lang="en-AU" altLang="en-US"/>
          </a:p>
        </p:txBody>
      </p:sp>
      <p:sp>
        <p:nvSpPr>
          <p:cNvPr id="57347" name="Rectangle 2">
            <a:extLst>
              <a:ext uri="{FF2B5EF4-FFF2-40B4-BE49-F238E27FC236}">
                <a16:creationId xmlns:a16="http://schemas.microsoft.com/office/drawing/2014/main" id="{9D478967-7AB3-351D-3D37-F3BDB2A7F318}"/>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F343E63D-F1E3-0CB1-0511-353F641E6A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altLang="en-US" i="1">
                <a:latin typeface="Arial" panose="020B0604020202020204" pitchFamily="34" charset="0"/>
                <a:ea typeface="ＭＳ Ｐゴシック" panose="020B0600070205080204" pitchFamily="34" charset="-128"/>
              </a:rPr>
              <a:t>Gallic Wars</a:t>
            </a:r>
            <a:r>
              <a:rPr lang="en-AU" altLang="en-US">
                <a:latin typeface="Arial" panose="020B0604020202020204" pitchFamily="34" charset="0"/>
                <a:ea typeface="ＭＳ Ｐゴシック" panose="020B0600070205080204" pitchFamily="34" charset="-128"/>
              </a:rPr>
              <a:t> (cf. Kahn pp83-84). Still call any cipher using a simple letter shift a </a:t>
            </a:r>
            <a:r>
              <a:rPr lang="en-AU" altLang="en-US" b="1">
                <a:latin typeface="Arial" panose="020B0604020202020204" pitchFamily="34" charset="0"/>
                <a:ea typeface="ＭＳ Ｐゴシック" panose="020B0600070205080204" pitchFamily="34" charset="-128"/>
              </a:rPr>
              <a:t>caesar cipher</a:t>
            </a:r>
            <a:r>
              <a:rPr lang="en-AU" altLang="en-US">
                <a:latin typeface="Arial" panose="020B0604020202020204" pitchFamily="34" charset="0"/>
                <a:ea typeface="ＭＳ Ｐゴシック" panose="020B0600070205080204" pitchFamily="34" charset="-128"/>
              </a:rPr>
              <a:t>, not just those with shift 3. </a:t>
            </a: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36B79911-A65F-EE56-2CAE-C17EA800BE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9E0691A-DF55-43AB-AFE9-B54E073529EC}" type="slidenum">
              <a:rPr lang="en-AU" altLang="en-US"/>
              <a:pPr>
                <a:spcBef>
                  <a:spcPct val="0"/>
                </a:spcBef>
              </a:pPr>
              <a:t>28</a:t>
            </a:fld>
            <a:endParaRPr lang="en-AU" altLang="en-US"/>
          </a:p>
        </p:txBody>
      </p:sp>
      <p:sp>
        <p:nvSpPr>
          <p:cNvPr id="59395" name="Rectangle 2">
            <a:extLst>
              <a:ext uri="{FF2B5EF4-FFF2-40B4-BE49-F238E27FC236}">
                <a16:creationId xmlns:a16="http://schemas.microsoft.com/office/drawing/2014/main" id="{D31AECE8-E2AE-731B-B2F9-EBF4DB1225D9}"/>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E85EE1FC-D799-3122-FEC6-D69DBDC67A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altLang="en-US" i="1">
                <a:latin typeface="Arial" panose="020B0604020202020204" pitchFamily="34" charset="0"/>
                <a:ea typeface="ＭＳ Ｐゴシック" panose="020B0600070205080204" pitchFamily="34" charset="-128"/>
              </a:rPr>
              <a:t>Gallic Wars</a:t>
            </a:r>
            <a:r>
              <a:rPr lang="en-AU" altLang="en-US">
                <a:latin typeface="Arial" panose="020B0604020202020204" pitchFamily="34" charset="0"/>
                <a:ea typeface="ＭＳ Ｐゴシック" panose="020B0600070205080204" pitchFamily="34" charset="-128"/>
              </a:rPr>
              <a:t> (cf. Kahn pp83-84). Still call any cipher using a simple letter shift a </a:t>
            </a:r>
            <a:r>
              <a:rPr lang="en-AU" altLang="en-US" b="1">
                <a:latin typeface="Arial" panose="020B0604020202020204" pitchFamily="34" charset="0"/>
                <a:ea typeface="ＭＳ Ｐゴシック" panose="020B0600070205080204" pitchFamily="34" charset="-128"/>
              </a:rPr>
              <a:t>caesar cipher</a:t>
            </a:r>
            <a:r>
              <a:rPr lang="en-AU" altLang="en-US">
                <a:latin typeface="Arial" panose="020B0604020202020204" pitchFamily="34" charset="0"/>
                <a:ea typeface="ＭＳ Ｐゴシック" panose="020B0600070205080204" pitchFamily="34" charset="-128"/>
              </a:rPr>
              <a:t>, not just those with shift 3. </a:t>
            </a: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F20D9203-5753-32F6-E70E-EA25D24F18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CA09023-E83A-45B8-8EA0-57043742546A}"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61443" name="Rectangle 2">
            <a:extLst>
              <a:ext uri="{FF2B5EF4-FFF2-40B4-BE49-F238E27FC236}">
                <a16:creationId xmlns:a16="http://schemas.microsoft.com/office/drawing/2014/main" id="{7CEF9AC0-B0ED-DEB9-D783-F926AC42D133}"/>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D0B15271-6172-F598-B5C5-35094944CB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125957" name="Footer Placeholder 1">
            <a:extLst>
              <a:ext uri="{FF2B5EF4-FFF2-40B4-BE49-F238E27FC236}">
                <a16:creationId xmlns:a16="http://schemas.microsoft.com/office/drawing/2014/main" id="{F70951EF-D1CB-3C2C-C5AE-D370B8CDC818}"/>
              </a:ext>
            </a:extLst>
          </p:cNvPr>
          <p:cNvSpPr>
            <a:spLocks noGrp="1"/>
          </p:cNvSpPr>
          <p:nvPr>
            <p:ph type="ftr" sz="quarter" idx="4"/>
          </p:nvPr>
        </p:nvSpPr>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altLang="en-US" b="0" i="0"/>
              <a:t>Copyright © 2015 by McGraw Hill Education (India) Private Limited. All rights reserved.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B81F85E4-3B30-9B8E-F3A7-9ED9B5A48C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0206EE5-8500-4FAF-BE9A-FB4D8AE1E8DC}" type="slidenum">
              <a:rPr lang="en-AU" altLang="en-US"/>
              <a:pPr>
                <a:spcBef>
                  <a:spcPct val="0"/>
                </a:spcBef>
              </a:pPr>
              <a:t>30</a:t>
            </a:fld>
            <a:endParaRPr lang="en-AU" altLang="en-US"/>
          </a:p>
        </p:txBody>
      </p:sp>
      <p:sp>
        <p:nvSpPr>
          <p:cNvPr id="63491" name="Rectangle 2">
            <a:extLst>
              <a:ext uri="{FF2B5EF4-FFF2-40B4-BE49-F238E27FC236}">
                <a16:creationId xmlns:a16="http://schemas.microsoft.com/office/drawing/2014/main" id="{77B91520-E3C1-365A-78BF-9004BC6C7053}"/>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98238AC5-8215-004D-69F8-207C40D1ED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altLang="en-US" i="1">
                <a:latin typeface="Arial" panose="020B0604020202020204" pitchFamily="34" charset="0"/>
                <a:ea typeface="ＭＳ Ｐゴシック" panose="020B0600070205080204" pitchFamily="34" charset="-128"/>
              </a:rPr>
              <a:t>Gallic Wars</a:t>
            </a:r>
            <a:r>
              <a:rPr lang="en-AU" altLang="en-US">
                <a:latin typeface="Arial" panose="020B0604020202020204" pitchFamily="34" charset="0"/>
                <a:ea typeface="ＭＳ Ｐゴシック" panose="020B0600070205080204" pitchFamily="34" charset="-128"/>
              </a:rPr>
              <a:t> (cf. Kahn pp83-84). Still call any cipher using a simple letter shift a </a:t>
            </a:r>
            <a:r>
              <a:rPr lang="en-AU" altLang="en-US" b="1">
                <a:latin typeface="Arial" panose="020B0604020202020204" pitchFamily="34" charset="0"/>
                <a:ea typeface="ＭＳ Ｐゴシック" panose="020B0600070205080204" pitchFamily="34" charset="-128"/>
              </a:rPr>
              <a:t>caesar cipher</a:t>
            </a:r>
            <a:r>
              <a:rPr lang="en-AU" altLang="en-US">
                <a:latin typeface="Arial" panose="020B0604020202020204" pitchFamily="34" charset="0"/>
                <a:ea typeface="ＭＳ Ｐゴシック" panose="020B0600070205080204" pitchFamily="34" charset="-128"/>
              </a:rPr>
              <a:t>, not just those with shift 3. </a:t>
            </a: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FFFCC9C-6DCC-08FE-4718-135E3A8ED7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483FE96-D479-4DFF-80C2-850FC687D03E}" type="slidenum">
              <a:rPr lang="en-AU" altLang="en-US"/>
              <a:pPr>
                <a:spcBef>
                  <a:spcPct val="0"/>
                </a:spcBef>
              </a:pPr>
              <a:t>3</a:t>
            </a:fld>
            <a:endParaRPr lang="en-AU" altLang="en-US"/>
          </a:p>
        </p:txBody>
      </p:sp>
      <p:sp>
        <p:nvSpPr>
          <p:cNvPr id="9219" name="Rectangle 2">
            <a:extLst>
              <a:ext uri="{FF2B5EF4-FFF2-40B4-BE49-F238E27FC236}">
                <a16:creationId xmlns:a16="http://schemas.microsoft.com/office/drawing/2014/main" id="{55CEF4C3-17C7-D0FB-3EB5-F26759D037D1}"/>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FAF55186-DC2E-0089-EEE3-D1B77DCF9B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Briefly review some terminology used throughout the course.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5B98F01-E3EF-4A0D-FB7E-5CCFC687E7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5FC3C55-6AC4-485A-8CDA-5165E130FA0C}"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65539" name="Rectangle 2">
            <a:extLst>
              <a:ext uri="{FF2B5EF4-FFF2-40B4-BE49-F238E27FC236}">
                <a16:creationId xmlns:a16="http://schemas.microsoft.com/office/drawing/2014/main" id="{1FE354DD-FB39-979E-C671-821C876C0834}"/>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2D6A6F88-F2D4-91F6-02FD-90C5E5588B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126981" name="Footer Placeholder 1">
            <a:extLst>
              <a:ext uri="{FF2B5EF4-FFF2-40B4-BE49-F238E27FC236}">
                <a16:creationId xmlns:a16="http://schemas.microsoft.com/office/drawing/2014/main" id="{241BAF64-6D3B-FF67-6B36-3ADB2D6D9D66}"/>
              </a:ext>
            </a:extLst>
          </p:cNvPr>
          <p:cNvSpPr>
            <a:spLocks noGrp="1"/>
          </p:cNvSpPr>
          <p:nvPr>
            <p:ph type="ftr" sz="quarter" idx="4"/>
          </p:nvPr>
        </p:nvSpPr>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altLang="en-US" b="0" i="0"/>
              <a:t>Copyright © 2015 by McGraw Hill Education (India) Private Limited. All rights reserved.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3086F316-0B4B-4EA9-CC79-2F8A1968E4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7E40E99-0CD4-4139-BDB3-0CCCCD815150}"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67587" name="Rectangle 2">
            <a:extLst>
              <a:ext uri="{FF2B5EF4-FFF2-40B4-BE49-F238E27FC236}">
                <a16:creationId xmlns:a16="http://schemas.microsoft.com/office/drawing/2014/main" id="{F9822C86-FCE3-BC3E-06E1-5EC0FABF8764}"/>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53A6DBAF-6861-5B8F-8D99-69CC5B87B2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A8AAC8A0-B628-BD60-6CD3-C195B9E765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A60DFB0-A339-42B1-8B59-4B300BFA8857}"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69635" name="Rectangle 2">
            <a:extLst>
              <a:ext uri="{FF2B5EF4-FFF2-40B4-BE49-F238E27FC236}">
                <a16:creationId xmlns:a16="http://schemas.microsoft.com/office/drawing/2014/main" id="{0F43932F-0749-E9F3-3BB1-E6929C2695BD}"/>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789BB4ED-E599-BCDE-702E-15EB99057C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9FDCF998-E4C9-32E0-B7C2-37A57DAD72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EF9842D-8ED8-4DAE-9BC7-39C5763FEACE}"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71683" name="Rectangle 2">
            <a:extLst>
              <a:ext uri="{FF2B5EF4-FFF2-40B4-BE49-F238E27FC236}">
                <a16:creationId xmlns:a16="http://schemas.microsoft.com/office/drawing/2014/main" id="{EBAE3D8A-0510-201E-FECC-1189E6710872}"/>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81DCF93F-2DEB-23FF-A299-17DC6404A9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33008174-CD2F-183E-2744-C8F0829AE6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717794C-0483-461C-895F-E82247A195EF}"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73731" name="Rectangle 2">
            <a:extLst>
              <a:ext uri="{FF2B5EF4-FFF2-40B4-BE49-F238E27FC236}">
                <a16:creationId xmlns:a16="http://schemas.microsoft.com/office/drawing/2014/main" id="{DAB33F81-7FEB-B63F-12AA-9127737585C7}"/>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42677B0E-D4B0-468A-7A52-800423435B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4D630C5E-9732-7231-35A6-874A613CB7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92504E2-3744-4831-9C9B-E1E2E6DAAC27}"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75779" name="Rectangle 2">
            <a:extLst>
              <a:ext uri="{FF2B5EF4-FFF2-40B4-BE49-F238E27FC236}">
                <a16:creationId xmlns:a16="http://schemas.microsoft.com/office/drawing/2014/main" id="{735FF2CF-C496-7189-8CFD-BD4EBE48AA00}"/>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E5976CD9-8AE8-CA96-3044-BC7AA79AE3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DC599364-363A-BD97-9031-C7E77A15CC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9E9225F-7EF9-4824-90D9-67B6AA52F8B0}"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77827" name="Rectangle 2">
            <a:extLst>
              <a:ext uri="{FF2B5EF4-FFF2-40B4-BE49-F238E27FC236}">
                <a16:creationId xmlns:a16="http://schemas.microsoft.com/office/drawing/2014/main" id="{D74C971A-1808-A5EB-4A98-0C225BEB9F3D}"/>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A79C21C9-FE59-EB00-B789-904D0CDD0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FC0F786F-A9A0-EAF6-1B21-21D1EE1EFD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CB889C-68E3-48F1-B562-561352B28DF0}"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79875" name="Rectangle 2">
            <a:extLst>
              <a:ext uri="{FF2B5EF4-FFF2-40B4-BE49-F238E27FC236}">
                <a16:creationId xmlns:a16="http://schemas.microsoft.com/office/drawing/2014/main" id="{68EF2C41-F58E-3FF3-98BC-7146F6AA4397}"/>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EA73CC55-1A91-A27A-EBD4-62A90601BA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C43B4D18-E952-96D4-8A1B-C55A58812F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59C2E9E-D0DA-42DE-B5BC-EE65C2297FCB}"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81923" name="Rectangle 2">
            <a:extLst>
              <a:ext uri="{FF2B5EF4-FFF2-40B4-BE49-F238E27FC236}">
                <a16:creationId xmlns:a16="http://schemas.microsoft.com/office/drawing/2014/main" id="{AF82DE11-FAA5-0D3F-8CA5-FCB32AF64271}"/>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CC70A5CE-B3F6-AF08-D79A-52521B1EA4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C2F9A144-1BBF-32FE-1620-9C06077C9E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81C9F45-3CF0-4F68-8D3B-9DB362E47E15}"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83971" name="Rectangle 2">
            <a:extLst>
              <a:ext uri="{FF2B5EF4-FFF2-40B4-BE49-F238E27FC236}">
                <a16:creationId xmlns:a16="http://schemas.microsoft.com/office/drawing/2014/main" id="{19BB6BB5-2B29-EAC9-6111-94E20E3BE0A7}"/>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79C6DC93-624C-6A0D-7309-DDD0DCB6C6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42C8728-7638-DC7A-D0A3-69940E34C9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72ACC97-485A-4602-965E-7DE9C5290E3A}" type="slidenum">
              <a:rPr lang="en-AU" altLang="en-US"/>
              <a:pPr>
                <a:spcBef>
                  <a:spcPct val="0"/>
                </a:spcBef>
              </a:pPr>
              <a:t>4</a:t>
            </a:fld>
            <a:endParaRPr lang="en-AU" altLang="en-US"/>
          </a:p>
        </p:txBody>
      </p:sp>
      <p:sp>
        <p:nvSpPr>
          <p:cNvPr id="11267" name="Rectangle 2">
            <a:extLst>
              <a:ext uri="{FF2B5EF4-FFF2-40B4-BE49-F238E27FC236}">
                <a16:creationId xmlns:a16="http://schemas.microsoft.com/office/drawing/2014/main" id="{990942CE-0F92-C0D7-6881-8AEA2C4327FD}"/>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253D4C43-992C-AEA4-0891-4B6B70FBD8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Detail the five ingredients of the symmetric cipher model, shown in Stallings Figure 2.1:</a:t>
            </a:r>
          </a:p>
          <a:p>
            <a:pPr eaLnBrk="1" hangingPunct="1">
              <a:buFontTx/>
              <a:buChar char="•"/>
            </a:pPr>
            <a:r>
              <a:rPr lang="en-US" altLang="en-US">
                <a:latin typeface="Arial" panose="020B0604020202020204" pitchFamily="34" charset="0"/>
                <a:ea typeface="ＭＳ Ｐゴシック" panose="020B0600070205080204" pitchFamily="34" charset="-128"/>
              </a:rPr>
              <a:t> plaintext - original message</a:t>
            </a:r>
          </a:p>
          <a:p>
            <a:pPr eaLnBrk="1" hangingPunct="1">
              <a:buFontTx/>
              <a:buChar char="•"/>
            </a:pPr>
            <a:r>
              <a:rPr lang="en-US" altLang="en-US">
                <a:latin typeface="Arial" panose="020B0604020202020204" pitchFamily="34" charset="0"/>
                <a:ea typeface="ＭＳ Ｐゴシック" panose="020B0600070205080204" pitchFamily="34" charset="-128"/>
              </a:rPr>
              <a:t> encryption algorithm – performs substitutions/transformations on plaintext</a:t>
            </a:r>
          </a:p>
          <a:p>
            <a:pPr eaLnBrk="1" hangingPunct="1">
              <a:buFontTx/>
              <a:buChar char="•"/>
            </a:pPr>
            <a:r>
              <a:rPr lang="en-US" altLang="en-US">
                <a:latin typeface="Arial" panose="020B0604020202020204" pitchFamily="34" charset="0"/>
                <a:ea typeface="ＭＳ Ｐゴシック" panose="020B0600070205080204" pitchFamily="34" charset="-128"/>
              </a:rPr>
              <a:t> secret key – control exact substitutions/transformations used in encryption algorithm</a:t>
            </a:r>
          </a:p>
          <a:p>
            <a:pPr eaLnBrk="1" hangingPunct="1">
              <a:buFontTx/>
              <a:buChar char="•"/>
            </a:pPr>
            <a:r>
              <a:rPr lang="en-US" altLang="en-US">
                <a:latin typeface="Arial" panose="020B0604020202020204" pitchFamily="34" charset="0"/>
                <a:ea typeface="ＭＳ Ｐゴシック" panose="020B0600070205080204" pitchFamily="34" charset="-128"/>
              </a:rPr>
              <a:t> ciphertext - scrambled message</a:t>
            </a:r>
          </a:p>
          <a:p>
            <a:pPr eaLnBrk="1" hangingPunct="1">
              <a:buFontTx/>
              <a:buChar char="•"/>
            </a:pPr>
            <a:r>
              <a:rPr lang="en-US" altLang="en-US">
                <a:latin typeface="Arial" panose="020B0604020202020204" pitchFamily="34" charset="0"/>
                <a:ea typeface="ＭＳ Ｐゴシック" panose="020B0600070205080204" pitchFamily="34" charset="-128"/>
              </a:rPr>
              <a:t> decryption algorithm – inverse of encryption algorithm</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C2E43EE7-9737-3C5C-8377-06D08DA9D7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725FD2-393A-4F01-8FF8-B8E70F23D542}"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86019" name="Rectangle 2">
            <a:extLst>
              <a:ext uri="{FF2B5EF4-FFF2-40B4-BE49-F238E27FC236}">
                <a16:creationId xmlns:a16="http://schemas.microsoft.com/office/drawing/2014/main" id="{1E90C652-22A0-7714-F856-02569B996350}"/>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BB3702DC-C89B-4135-EFE0-ED6DC2AE8A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224F6B97-7CDA-788F-6653-2DA71EC3D4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AD0029-C6C8-44F1-9330-AAD30E91F5C3}"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88067" name="Rectangle 2">
            <a:extLst>
              <a:ext uri="{FF2B5EF4-FFF2-40B4-BE49-F238E27FC236}">
                <a16:creationId xmlns:a16="http://schemas.microsoft.com/office/drawing/2014/main" id="{0FFB300B-1CEE-D65F-0088-4F49283E53AE}"/>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57C8AAEC-3BBA-7DC2-D037-B5ED494F3C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67C95C38-FCAF-7B2A-C668-7924562784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D5169D0-C7A7-4A62-A004-8285F0F53B3C}"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90115" name="Rectangle 2">
            <a:extLst>
              <a:ext uri="{FF2B5EF4-FFF2-40B4-BE49-F238E27FC236}">
                <a16:creationId xmlns:a16="http://schemas.microsoft.com/office/drawing/2014/main" id="{13298AD6-34DF-2AFB-A56E-CEA9D787663B}"/>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957D48BC-CD63-913C-C1DE-31E86E0DE6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98C97BC1-F3E2-61CF-D200-A0E1F7BD10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AA9C470-F564-4EF6-89EC-CE7673818A12}"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92163" name="Rectangle 2">
            <a:extLst>
              <a:ext uri="{FF2B5EF4-FFF2-40B4-BE49-F238E27FC236}">
                <a16:creationId xmlns:a16="http://schemas.microsoft.com/office/drawing/2014/main" id="{935622B5-DF6C-24FA-25E9-FA8C2C3789F7}"/>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2CB32EE7-2B8B-D708-86F1-6680BE7F30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9E7B1D04-BEC2-7EE0-504B-B3599C0CDE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39F605-C67E-462F-A703-98C5546EDCC2}"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94211" name="Rectangle 2">
            <a:extLst>
              <a:ext uri="{FF2B5EF4-FFF2-40B4-BE49-F238E27FC236}">
                <a16:creationId xmlns:a16="http://schemas.microsoft.com/office/drawing/2014/main" id="{AA0CECAF-63D9-BDB5-6728-C2B9DE80EACC}"/>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D439574B-C8A9-3A4A-B890-E64A76AAA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6A867081-DE0C-CFA3-0926-DC8CE1A015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4A5E635-C110-4751-91EA-0F7EB43F2E4D}"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96259" name="Rectangle 2">
            <a:extLst>
              <a:ext uri="{FF2B5EF4-FFF2-40B4-BE49-F238E27FC236}">
                <a16:creationId xmlns:a16="http://schemas.microsoft.com/office/drawing/2014/main" id="{C7C304AB-6F6A-9E84-E262-78C0A8BE34BB}"/>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0D3C9C0E-0D9A-EB46-EC1A-B30D678361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6FF8623F-725E-ACD6-9B82-B8C4A81C57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DBFF237-306E-42AF-8E78-55F7C4302BB9}" type="slidenum">
              <a:rPr lang="en-US" altLang="en-US">
                <a:latin typeface="Times New Roman" panose="02020603050405020304" pitchFamily="18" charset="0"/>
              </a:rPr>
              <a:pPr/>
              <a:t>47</a:t>
            </a:fld>
            <a:endParaRPr lang="en-US" altLang="en-US">
              <a:latin typeface="Times New Roman" panose="02020603050405020304" pitchFamily="18" charset="0"/>
            </a:endParaRPr>
          </a:p>
        </p:txBody>
      </p:sp>
      <p:sp>
        <p:nvSpPr>
          <p:cNvPr id="98307" name="Rectangle 2">
            <a:extLst>
              <a:ext uri="{FF2B5EF4-FFF2-40B4-BE49-F238E27FC236}">
                <a16:creationId xmlns:a16="http://schemas.microsoft.com/office/drawing/2014/main" id="{4A5CD639-CD5B-65DC-E157-DAF5644FEF66}"/>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1FEFEE5F-2679-DBBA-6769-DF5FD38E14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2AD5DC27-38C7-3693-D624-ED47D77D8E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E215A03-AE5C-4D99-AB1C-D3BA2B619449}" type="slidenum">
              <a:rPr lang="en-US" altLang="en-US">
                <a:latin typeface="Times New Roman" panose="02020603050405020304" pitchFamily="18" charset="0"/>
              </a:rPr>
              <a:pPr/>
              <a:t>48</a:t>
            </a:fld>
            <a:endParaRPr lang="en-US" altLang="en-US">
              <a:latin typeface="Times New Roman" panose="02020603050405020304" pitchFamily="18" charset="0"/>
            </a:endParaRPr>
          </a:p>
        </p:txBody>
      </p:sp>
      <p:sp>
        <p:nvSpPr>
          <p:cNvPr id="100355" name="Rectangle 2">
            <a:extLst>
              <a:ext uri="{FF2B5EF4-FFF2-40B4-BE49-F238E27FC236}">
                <a16:creationId xmlns:a16="http://schemas.microsoft.com/office/drawing/2014/main" id="{7A9FABAE-8695-8F82-7C53-AF0CA0E513E3}"/>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58C9E66E-B9F9-934A-5C06-81A8001DCD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206F25D0-FD8D-9F69-B096-43EE9C2D5D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08FF320-F8A1-4D91-BA77-A64C330CB4F4}" type="slidenum">
              <a:rPr lang="en-US" altLang="en-US">
                <a:latin typeface="Times New Roman" panose="02020603050405020304" pitchFamily="18" charset="0"/>
              </a:rPr>
              <a:pPr/>
              <a:t>49</a:t>
            </a:fld>
            <a:endParaRPr lang="en-US" altLang="en-US">
              <a:latin typeface="Times New Roman" panose="02020603050405020304" pitchFamily="18" charset="0"/>
            </a:endParaRPr>
          </a:p>
        </p:txBody>
      </p:sp>
      <p:sp>
        <p:nvSpPr>
          <p:cNvPr id="102403" name="Rectangle 2">
            <a:extLst>
              <a:ext uri="{FF2B5EF4-FFF2-40B4-BE49-F238E27FC236}">
                <a16:creationId xmlns:a16="http://schemas.microsoft.com/office/drawing/2014/main" id="{296BEC6B-ED79-2A1E-A616-DA2A98B9084E}"/>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80A8383A-344F-220F-901A-2A2363BD5A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2A8B38CB-C748-6FDF-D371-21416BE07D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D86C774-EB3E-4CE1-999C-4C5CED325858}"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104451" name="Rectangle 2">
            <a:extLst>
              <a:ext uri="{FF2B5EF4-FFF2-40B4-BE49-F238E27FC236}">
                <a16:creationId xmlns:a16="http://schemas.microsoft.com/office/drawing/2014/main" id="{FC0201D5-D4E7-AB6F-70D5-E4BC1B4F2A99}"/>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101EA15A-0AFC-7CA5-4488-5FD638E278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6AE8A6F-6196-3CC2-F1B0-34500817C6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DDCCB60-DFE1-434A-9D42-6841E63FF36A}" type="slidenum">
              <a:rPr lang="en-AU" altLang="en-US"/>
              <a:pPr>
                <a:spcBef>
                  <a:spcPct val="0"/>
                </a:spcBef>
              </a:pPr>
              <a:t>5</a:t>
            </a:fld>
            <a:endParaRPr lang="en-AU" altLang="en-US"/>
          </a:p>
        </p:txBody>
      </p:sp>
      <p:sp>
        <p:nvSpPr>
          <p:cNvPr id="13315" name="Rectangle 2">
            <a:extLst>
              <a:ext uri="{FF2B5EF4-FFF2-40B4-BE49-F238E27FC236}">
                <a16:creationId xmlns:a16="http://schemas.microsoft.com/office/drawing/2014/main" id="{4D4FA666-C5B9-4A84-13B3-909C406279F7}"/>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B20111F2-AFB9-C257-A618-6E20C07D2D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There are two requirements for secure use of conventional encryption that mean we assume that it is impractical to decrypt a message on the basis of the cipher- text plus knowledge of the encryption/decryption algorithm, and hence do not need to keep the algorithm secret; rather we only need to keep the key secret. This feature of symmetric encryption is what makes it feasible for widespread use. It allows easy distribution of s/w and h/w implementations.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Can take a closer look at the essential elements of a symmetric encryption scheme: mathematically it can be considered a pair of functions with: plaintext X, ciphertext Y, key K, encryption algorithm E, decryption algorithm D. The intended receiver, in possession of the key, is able to invert the transformation. An opponent, observing Y but not having access to K or X, may attempt to recover X or K.</a:t>
            </a:r>
          </a:p>
          <a:p>
            <a:pPr eaLnBrk="1" hangingPunct="1"/>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9DA742CC-3DC3-39D5-2B1E-C2834D02C8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540A73F-1528-4FA8-8BEA-2FBE3E74216D}"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106499" name="Rectangle 2">
            <a:extLst>
              <a:ext uri="{FF2B5EF4-FFF2-40B4-BE49-F238E27FC236}">
                <a16:creationId xmlns:a16="http://schemas.microsoft.com/office/drawing/2014/main" id="{F335E4AC-29E8-B2C7-906C-4431E9327653}"/>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A2353710-0FB6-2DC8-2437-1E0F2AE4CF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24D6F03F-08E1-1810-706D-21281A61E9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9A9FDA7-C61B-4FC4-812B-6D14AA81000E}" type="slidenum">
              <a:rPr lang="en-US" altLang="en-US">
                <a:latin typeface="Times New Roman" panose="02020603050405020304" pitchFamily="18" charset="0"/>
              </a:rPr>
              <a:pPr/>
              <a:t>53</a:t>
            </a:fld>
            <a:endParaRPr lang="en-US" altLang="en-US">
              <a:latin typeface="Times New Roman" panose="02020603050405020304" pitchFamily="18" charset="0"/>
            </a:endParaRPr>
          </a:p>
        </p:txBody>
      </p:sp>
      <p:sp>
        <p:nvSpPr>
          <p:cNvPr id="109571" name="Rectangle 2">
            <a:extLst>
              <a:ext uri="{FF2B5EF4-FFF2-40B4-BE49-F238E27FC236}">
                <a16:creationId xmlns:a16="http://schemas.microsoft.com/office/drawing/2014/main" id="{EAC32F36-76CA-20E9-E945-1659023048D3}"/>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7E8CA2EB-2817-C462-F859-2A52AFF236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C0FD940E-6760-F267-0A62-D75C6D6FDA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E09148-2A16-4C50-A0F1-5EF5985BF820}" type="slidenum">
              <a:rPr lang="en-US" altLang="en-US">
                <a:latin typeface="Times New Roman" panose="02020603050405020304" pitchFamily="18" charset="0"/>
              </a:rPr>
              <a:pPr/>
              <a:t>54</a:t>
            </a:fld>
            <a:endParaRPr lang="en-US" altLang="en-US">
              <a:latin typeface="Times New Roman" panose="02020603050405020304" pitchFamily="18" charset="0"/>
            </a:endParaRPr>
          </a:p>
        </p:txBody>
      </p:sp>
      <p:sp>
        <p:nvSpPr>
          <p:cNvPr id="111619" name="Rectangle 2">
            <a:extLst>
              <a:ext uri="{FF2B5EF4-FFF2-40B4-BE49-F238E27FC236}">
                <a16:creationId xmlns:a16="http://schemas.microsoft.com/office/drawing/2014/main" id="{D4D6A73A-5518-5342-646B-56E903B1F4A9}"/>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7D4615A7-1464-BBC5-4CAD-C31B46A719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80F84D1E-9BFD-928C-509A-7C916BB92F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222C769-E58E-4AA4-880A-E932F5C991BC}" type="slidenum">
              <a:rPr lang="en-US" altLang="en-US">
                <a:latin typeface="Times New Roman" panose="02020603050405020304" pitchFamily="18" charset="0"/>
              </a:rPr>
              <a:pPr/>
              <a:t>55</a:t>
            </a:fld>
            <a:endParaRPr lang="en-US" altLang="en-US">
              <a:latin typeface="Times New Roman" panose="02020603050405020304" pitchFamily="18" charset="0"/>
            </a:endParaRPr>
          </a:p>
        </p:txBody>
      </p:sp>
      <p:sp>
        <p:nvSpPr>
          <p:cNvPr id="113667" name="Rectangle 2">
            <a:extLst>
              <a:ext uri="{FF2B5EF4-FFF2-40B4-BE49-F238E27FC236}">
                <a16:creationId xmlns:a16="http://schemas.microsoft.com/office/drawing/2014/main" id="{282471DF-5F65-F6B3-6B03-022BE2691441}"/>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D7DF191F-2A94-47A2-E50B-64635AF9BF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BBE483AF-5AD6-6FAC-5EBE-0F14678DF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CEE2F9C-EA55-4E72-BA4A-428F27EF904D}" type="slidenum">
              <a:rPr lang="en-US" altLang="en-US">
                <a:latin typeface="Times New Roman" panose="02020603050405020304" pitchFamily="18" charset="0"/>
              </a:rPr>
              <a:pPr/>
              <a:t>56</a:t>
            </a:fld>
            <a:endParaRPr lang="en-US" altLang="en-US">
              <a:latin typeface="Times New Roman" panose="02020603050405020304" pitchFamily="18" charset="0"/>
            </a:endParaRPr>
          </a:p>
        </p:txBody>
      </p:sp>
      <p:sp>
        <p:nvSpPr>
          <p:cNvPr id="115715" name="Rectangle 2">
            <a:extLst>
              <a:ext uri="{FF2B5EF4-FFF2-40B4-BE49-F238E27FC236}">
                <a16:creationId xmlns:a16="http://schemas.microsoft.com/office/drawing/2014/main" id="{9E56FC97-6E69-D59B-C9E8-0D4B5696F6F0}"/>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54C6101D-F044-BE1D-B3CD-401CCD8799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976F6D22-38A6-4407-87C7-BFDA09EF77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1121691-70DF-4F97-AD84-793B6651761D}" type="slidenum">
              <a:rPr lang="en-US" altLang="en-US">
                <a:latin typeface="Times New Roman" panose="02020603050405020304" pitchFamily="18" charset="0"/>
              </a:rPr>
              <a:pPr/>
              <a:t>57</a:t>
            </a:fld>
            <a:endParaRPr lang="en-US" altLang="en-US">
              <a:latin typeface="Times New Roman" panose="02020603050405020304" pitchFamily="18" charset="0"/>
            </a:endParaRPr>
          </a:p>
        </p:txBody>
      </p:sp>
      <p:sp>
        <p:nvSpPr>
          <p:cNvPr id="117763" name="Rectangle 2">
            <a:extLst>
              <a:ext uri="{FF2B5EF4-FFF2-40B4-BE49-F238E27FC236}">
                <a16:creationId xmlns:a16="http://schemas.microsoft.com/office/drawing/2014/main" id="{A31DA389-A2AA-1982-7830-4CF0D9A0FABB}"/>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5B879E7D-3032-0501-A64E-E24C8611CD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B0905AD1-885F-827E-120E-664CE12178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F888B0-4732-47A5-BBF2-2BB031CD380F}" type="slidenum">
              <a:rPr lang="en-US" altLang="en-US">
                <a:latin typeface="Times New Roman" panose="02020603050405020304" pitchFamily="18" charset="0"/>
              </a:rPr>
              <a:pPr/>
              <a:t>58</a:t>
            </a:fld>
            <a:endParaRPr lang="en-US" altLang="en-US">
              <a:latin typeface="Times New Roman" panose="02020603050405020304" pitchFamily="18" charset="0"/>
            </a:endParaRPr>
          </a:p>
        </p:txBody>
      </p:sp>
      <p:sp>
        <p:nvSpPr>
          <p:cNvPr id="119811" name="Rectangle 2">
            <a:extLst>
              <a:ext uri="{FF2B5EF4-FFF2-40B4-BE49-F238E27FC236}">
                <a16:creationId xmlns:a16="http://schemas.microsoft.com/office/drawing/2014/main" id="{9C957FEB-9BF1-8A39-81B8-1B0600EDA1B3}"/>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D5FA7881-D787-91BB-9B01-7DB0F1CB97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E1FF2492-A3A1-0242-AD35-65433D0828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09E7C59-3234-40D6-AE0D-B26C1F87FE4D}" type="slidenum">
              <a:rPr lang="en-US" altLang="en-US">
                <a:latin typeface="Times New Roman" panose="02020603050405020304" pitchFamily="18" charset="0"/>
              </a:rPr>
              <a:pPr/>
              <a:t>59</a:t>
            </a:fld>
            <a:endParaRPr lang="en-US" altLang="en-US">
              <a:latin typeface="Times New Roman" panose="02020603050405020304" pitchFamily="18" charset="0"/>
            </a:endParaRPr>
          </a:p>
        </p:txBody>
      </p:sp>
      <p:sp>
        <p:nvSpPr>
          <p:cNvPr id="121859" name="Rectangle 2">
            <a:extLst>
              <a:ext uri="{FF2B5EF4-FFF2-40B4-BE49-F238E27FC236}">
                <a16:creationId xmlns:a16="http://schemas.microsoft.com/office/drawing/2014/main" id="{7DBEC83A-45CB-566A-33CD-B2BCA5D35132}"/>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31FC175B-8820-6D2F-5EB0-74A5CFD44E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4AF00D17-0128-6EFF-474F-F9E30563BA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7CAC877-3F5E-494F-93DC-B889D5E58A6E}" type="slidenum">
              <a:rPr lang="en-US" altLang="en-US">
                <a:latin typeface="Times New Roman" panose="02020603050405020304" pitchFamily="18" charset="0"/>
              </a:rPr>
              <a:pPr/>
              <a:t>60</a:t>
            </a:fld>
            <a:endParaRPr lang="en-US" altLang="en-US">
              <a:latin typeface="Times New Roman" panose="02020603050405020304" pitchFamily="18" charset="0"/>
            </a:endParaRPr>
          </a:p>
        </p:txBody>
      </p:sp>
      <p:sp>
        <p:nvSpPr>
          <p:cNvPr id="123907" name="Rectangle 2">
            <a:extLst>
              <a:ext uri="{FF2B5EF4-FFF2-40B4-BE49-F238E27FC236}">
                <a16:creationId xmlns:a16="http://schemas.microsoft.com/office/drawing/2014/main" id="{1464435A-C313-6E9E-644A-52D7F7280117}"/>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9E6E37AE-F5D9-12E1-23AC-99CE13D449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ADC82680-FFEF-0F6F-483D-8F510BE40F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0E2AE9-E454-45C3-98FE-7238EF923B0E}" type="slidenum">
              <a:rPr lang="en-US" altLang="en-US">
                <a:latin typeface="Times New Roman" panose="02020603050405020304" pitchFamily="18" charset="0"/>
              </a:rPr>
              <a:pPr/>
              <a:t>61</a:t>
            </a:fld>
            <a:endParaRPr lang="en-US" altLang="en-US">
              <a:latin typeface="Times New Roman" panose="02020603050405020304" pitchFamily="18" charset="0"/>
            </a:endParaRPr>
          </a:p>
        </p:txBody>
      </p:sp>
      <p:sp>
        <p:nvSpPr>
          <p:cNvPr id="125955" name="Rectangle 2">
            <a:extLst>
              <a:ext uri="{FF2B5EF4-FFF2-40B4-BE49-F238E27FC236}">
                <a16:creationId xmlns:a16="http://schemas.microsoft.com/office/drawing/2014/main" id="{71A433EA-2DEB-3370-919D-01AF98B0F31E}"/>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73508A0F-7AA3-5558-6FCC-A7E093B401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4F98C5F-AFFD-0DAA-0A1B-49ABE874F8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43FDA3F-82BF-4827-AE58-15CA70A8116E}" type="slidenum">
              <a:rPr lang="en-AU" altLang="en-US"/>
              <a:pPr>
                <a:spcBef>
                  <a:spcPct val="0"/>
                </a:spcBef>
              </a:pPr>
              <a:t>6</a:t>
            </a:fld>
            <a:endParaRPr lang="en-AU" altLang="en-US"/>
          </a:p>
        </p:txBody>
      </p:sp>
      <p:sp>
        <p:nvSpPr>
          <p:cNvPr id="15363" name="Rectangle 1026">
            <a:extLst>
              <a:ext uri="{FF2B5EF4-FFF2-40B4-BE49-F238E27FC236}">
                <a16:creationId xmlns:a16="http://schemas.microsoft.com/office/drawing/2014/main" id="{A2EF731B-A2A2-E6D9-25A1-AAD807712194}"/>
              </a:ext>
            </a:extLst>
          </p:cNvPr>
          <p:cNvSpPr>
            <a:spLocks noGrp="1" noRot="1" noChangeAspect="1" noChangeArrowheads="1" noTextEdit="1"/>
          </p:cNvSpPr>
          <p:nvPr>
            <p:ph type="sldImg"/>
          </p:nvPr>
        </p:nvSpPr>
        <p:spPr>
          <a:ln/>
        </p:spPr>
      </p:sp>
      <p:sp>
        <p:nvSpPr>
          <p:cNvPr id="15364" name="Rectangle 1027">
            <a:extLst>
              <a:ext uri="{FF2B5EF4-FFF2-40B4-BE49-F238E27FC236}">
                <a16:creationId xmlns:a16="http://schemas.microsoft.com/office/drawing/2014/main" id="{BE8A9020-1AA0-F725-1858-D001E5E9F3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Cryptographic systems can be characterized along these three independent dimensions.</a:t>
            </a:r>
          </a:p>
          <a:p>
            <a:pPr eaLnBrk="1" hangingPunct="1">
              <a:buFontTx/>
              <a:buAutoNum type="arabicPeriod"/>
            </a:pPr>
            <a:r>
              <a:rPr lang="en-US" altLang="en-US" b="1">
                <a:latin typeface="Arial" panose="020B0604020202020204" pitchFamily="34" charset="0"/>
                <a:ea typeface="ＭＳ Ｐゴシック" panose="020B0600070205080204" pitchFamily="34" charset="-128"/>
              </a:rPr>
              <a:t>The type of operations used for transforming plaintext to ciphertext</a:t>
            </a:r>
            <a:r>
              <a:rPr lang="en-US" altLang="en-US">
                <a:latin typeface="Arial" panose="020B0604020202020204" pitchFamily="34" charset="0"/>
                <a:ea typeface="ＭＳ Ｐゴシック" panose="020B0600070205080204" pitchFamily="34" charset="-128"/>
              </a:rPr>
              <a:t>. 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(that is, that all operations are reversible). Most systems, referred to as product systems, involve multiple stages of substitutions and transpositions.  </a:t>
            </a:r>
          </a:p>
          <a:p>
            <a:pPr eaLnBrk="1" hangingPunct="1">
              <a:buFontTx/>
              <a:buAutoNum type="arabicPeriod"/>
            </a:pPr>
            <a:r>
              <a:rPr lang="en-US" altLang="en-US" b="1">
                <a:latin typeface="Arial" panose="020B0604020202020204" pitchFamily="34" charset="0"/>
                <a:ea typeface="ＭＳ Ｐゴシック" panose="020B0600070205080204" pitchFamily="34" charset="-128"/>
              </a:rPr>
              <a:t>The number of keys used</a:t>
            </a:r>
            <a:r>
              <a:rPr lang="en-US" altLang="en-US">
                <a:latin typeface="Arial" panose="020B0604020202020204" pitchFamily="34" charset="0"/>
                <a:ea typeface="ＭＳ Ｐゴシック" panose="020B0600070205080204" pitchFamily="34" charset="-128"/>
              </a:rPr>
              <a:t>. If both sender and receiver use the same key, the system is referred to as symmetric, single-key, secret-key, or conventional encryption. If the sender and receiver use different keys, the system is referred to as asymmetric, two-key, or public-key encryption.  </a:t>
            </a:r>
          </a:p>
          <a:p>
            <a:pPr eaLnBrk="1" hangingPunct="1">
              <a:buFontTx/>
              <a:buAutoNum type="arabicPeriod"/>
            </a:pPr>
            <a:r>
              <a:rPr lang="en-US" altLang="en-US" b="1">
                <a:latin typeface="Arial" panose="020B0604020202020204" pitchFamily="34" charset="0"/>
                <a:ea typeface="ＭＳ Ｐゴシック" panose="020B0600070205080204" pitchFamily="34" charset="-128"/>
              </a:rPr>
              <a:t>The way in which the plaintext is processed</a:t>
            </a:r>
            <a:r>
              <a:rPr lang="en-US" altLang="en-US">
                <a:latin typeface="Arial" panose="020B0604020202020204" pitchFamily="34" charset="0"/>
                <a:ea typeface="ＭＳ Ｐゴシック" panose="020B0600070205080204" pitchFamily="34" charset="-128"/>
              </a:rPr>
              <a:t>. A block cipher processes the input one block of elements at a time, producing an output block for each input block. A stream cipher processes the input elements continuously, producing output one element at a time, as it goes along. </a:t>
            </a:r>
            <a:endParaRPr lang="en-US" altLang="en-US">
              <a:latin typeface="Times-Roman" charset="0"/>
              <a:ea typeface="ＭＳ Ｐゴシック" panose="020B0600070205080204"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D1F5BB3A-F629-9485-739E-C999892E0B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E27EF05-48C9-42C5-A1F3-F02DDAC18504}" type="slidenum">
              <a:rPr lang="en-US" altLang="en-US">
                <a:latin typeface="Times New Roman" panose="02020603050405020304" pitchFamily="18" charset="0"/>
              </a:rPr>
              <a:pPr/>
              <a:t>62</a:t>
            </a:fld>
            <a:endParaRPr lang="en-US" altLang="en-US">
              <a:latin typeface="Times New Roman" panose="02020603050405020304" pitchFamily="18" charset="0"/>
            </a:endParaRPr>
          </a:p>
        </p:txBody>
      </p:sp>
      <p:sp>
        <p:nvSpPr>
          <p:cNvPr id="128003" name="Rectangle 2">
            <a:extLst>
              <a:ext uri="{FF2B5EF4-FFF2-40B4-BE49-F238E27FC236}">
                <a16:creationId xmlns:a16="http://schemas.microsoft.com/office/drawing/2014/main" id="{C346B2EB-B8B5-85E8-5763-750405828430}"/>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21ABA42A-D4A1-7386-F1A0-7C4409E0D7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6A503530-87A6-09AB-7307-2DF88CFD3D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4A4C-A4B4-480A-AE38-65256D6A0A95}" type="slidenum">
              <a:rPr lang="en-US" altLang="en-US">
                <a:latin typeface="Times New Roman" panose="02020603050405020304" pitchFamily="18" charset="0"/>
              </a:rPr>
              <a:pPr/>
              <a:t>63</a:t>
            </a:fld>
            <a:endParaRPr lang="en-US" altLang="en-US">
              <a:latin typeface="Times New Roman" panose="02020603050405020304" pitchFamily="18" charset="0"/>
            </a:endParaRPr>
          </a:p>
        </p:txBody>
      </p:sp>
      <p:sp>
        <p:nvSpPr>
          <p:cNvPr id="130051" name="Rectangle 2">
            <a:extLst>
              <a:ext uri="{FF2B5EF4-FFF2-40B4-BE49-F238E27FC236}">
                <a16:creationId xmlns:a16="http://schemas.microsoft.com/office/drawing/2014/main" id="{3536F0B6-5FCA-75D6-FC33-C99EE2E006C9}"/>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89F47F12-7DBE-600B-7E71-6B27A9E36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7E1197B2-120C-9E00-57EF-298CBADB5C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128330-118E-4CCF-8028-BE480E6D9660}" type="slidenum">
              <a:rPr lang="en-US" altLang="en-US">
                <a:latin typeface="Times New Roman" panose="02020603050405020304" pitchFamily="18" charset="0"/>
              </a:rPr>
              <a:pPr/>
              <a:t>64</a:t>
            </a:fld>
            <a:endParaRPr lang="en-US" altLang="en-US">
              <a:latin typeface="Times New Roman" panose="02020603050405020304" pitchFamily="18" charset="0"/>
            </a:endParaRPr>
          </a:p>
        </p:txBody>
      </p:sp>
      <p:sp>
        <p:nvSpPr>
          <p:cNvPr id="132099" name="Rectangle 2">
            <a:extLst>
              <a:ext uri="{FF2B5EF4-FFF2-40B4-BE49-F238E27FC236}">
                <a16:creationId xmlns:a16="http://schemas.microsoft.com/office/drawing/2014/main" id="{65EAC3F2-D0EC-4E02-4335-728EEC329C4E}"/>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414672C8-3637-57BC-5FF1-F1ADC144F7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E7EB58B7-73C4-2773-0A59-6A7EDCF48D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3BC6AA9-DB8B-4691-B47B-9A09E3B612B6}" type="slidenum">
              <a:rPr lang="en-US" altLang="en-US">
                <a:latin typeface="Times New Roman" panose="02020603050405020304" pitchFamily="18" charset="0"/>
              </a:rPr>
              <a:pPr/>
              <a:t>65</a:t>
            </a:fld>
            <a:endParaRPr lang="en-US" altLang="en-US">
              <a:latin typeface="Times New Roman" panose="02020603050405020304" pitchFamily="18" charset="0"/>
            </a:endParaRPr>
          </a:p>
        </p:txBody>
      </p:sp>
      <p:sp>
        <p:nvSpPr>
          <p:cNvPr id="134147" name="Rectangle 2">
            <a:extLst>
              <a:ext uri="{FF2B5EF4-FFF2-40B4-BE49-F238E27FC236}">
                <a16:creationId xmlns:a16="http://schemas.microsoft.com/office/drawing/2014/main" id="{E80BA6A6-07A8-C953-D5A4-63ADE810BB36}"/>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C101447B-1677-6435-C4A8-C14248DF46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4CC311A0-F8F5-EA19-2436-D29E5C5FDC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3C04F02-A448-455C-A8A0-371A8D9200B9}" type="slidenum">
              <a:rPr lang="en-US" altLang="en-US">
                <a:latin typeface="Times New Roman" panose="02020603050405020304" pitchFamily="18" charset="0"/>
              </a:rPr>
              <a:pPr/>
              <a:t>66</a:t>
            </a:fld>
            <a:endParaRPr lang="en-US" altLang="en-US">
              <a:latin typeface="Times New Roman" panose="02020603050405020304" pitchFamily="18" charset="0"/>
            </a:endParaRPr>
          </a:p>
        </p:txBody>
      </p:sp>
      <p:sp>
        <p:nvSpPr>
          <p:cNvPr id="136195" name="Rectangle 2">
            <a:extLst>
              <a:ext uri="{FF2B5EF4-FFF2-40B4-BE49-F238E27FC236}">
                <a16:creationId xmlns:a16="http://schemas.microsoft.com/office/drawing/2014/main" id="{88CE042B-D7F0-6FB0-A92D-DAD078D7BE28}"/>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28188A9E-BC03-6DE1-8C0E-E0446A9D53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15641B1B-9DD7-3F4B-5A13-3F7E9D5FE9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4E1FA54-2D9E-44B3-9D2F-517775A7F02E}" type="slidenum">
              <a:rPr lang="en-US" altLang="en-US">
                <a:latin typeface="Times New Roman" panose="02020603050405020304" pitchFamily="18" charset="0"/>
              </a:rPr>
              <a:pPr/>
              <a:t>67</a:t>
            </a:fld>
            <a:endParaRPr lang="en-US" altLang="en-US">
              <a:latin typeface="Times New Roman" panose="02020603050405020304" pitchFamily="18" charset="0"/>
            </a:endParaRPr>
          </a:p>
        </p:txBody>
      </p:sp>
      <p:sp>
        <p:nvSpPr>
          <p:cNvPr id="138243" name="Rectangle 2">
            <a:extLst>
              <a:ext uri="{FF2B5EF4-FFF2-40B4-BE49-F238E27FC236}">
                <a16:creationId xmlns:a16="http://schemas.microsoft.com/office/drawing/2014/main" id="{5C5EA8CF-1D4A-1D8F-B750-B82D5E372F7E}"/>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11CBC711-10D4-CCA3-7F04-FCF6AA381B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FA1270A6-4109-A408-8E9D-2ECFB5B1C5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763592B-153E-40B7-83DD-7055E77A79E6}" type="slidenum">
              <a:rPr lang="en-US" altLang="en-US">
                <a:latin typeface="Times New Roman" panose="02020603050405020304" pitchFamily="18" charset="0"/>
              </a:rPr>
              <a:pPr/>
              <a:t>69</a:t>
            </a:fld>
            <a:endParaRPr lang="en-US" altLang="en-US">
              <a:latin typeface="Times New Roman" panose="02020603050405020304" pitchFamily="18" charset="0"/>
            </a:endParaRPr>
          </a:p>
        </p:txBody>
      </p:sp>
      <p:sp>
        <p:nvSpPr>
          <p:cNvPr id="141315" name="Rectangle 2">
            <a:extLst>
              <a:ext uri="{FF2B5EF4-FFF2-40B4-BE49-F238E27FC236}">
                <a16:creationId xmlns:a16="http://schemas.microsoft.com/office/drawing/2014/main" id="{2F1B8242-E769-912B-BE79-4B5563D74657}"/>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7D0B789D-0565-234F-205A-B71E491C23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11396C50-CBDD-1AEB-3789-A8CD9C04A6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D5326DD-DBA4-4BDF-A544-263ACBB57C53}" type="slidenum">
              <a:rPr lang="en-US" altLang="en-US">
                <a:latin typeface="Times New Roman" panose="02020603050405020304" pitchFamily="18" charset="0"/>
              </a:rPr>
              <a:pPr/>
              <a:t>70</a:t>
            </a:fld>
            <a:endParaRPr lang="en-US" altLang="en-US">
              <a:latin typeface="Times New Roman" panose="02020603050405020304" pitchFamily="18" charset="0"/>
            </a:endParaRPr>
          </a:p>
        </p:txBody>
      </p:sp>
      <p:sp>
        <p:nvSpPr>
          <p:cNvPr id="143363" name="Rectangle 2">
            <a:extLst>
              <a:ext uri="{FF2B5EF4-FFF2-40B4-BE49-F238E27FC236}">
                <a16:creationId xmlns:a16="http://schemas.microsoft.com/office/drawing/2014/main" id="{6E909629-7FB0-8E1E-6952-813ECF1CBDD3}"/>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DDA7B5D3-42B2-C120-425E-BE265C7547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62A03A45-7984-95E8-DC26-05D92FEA18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19AC4A7-76CD-4FA5-BE79-13350E1A71C9}" type="slidenum">
              <a:rPr lang="en-US" altLang="en-US">
                <a:latin typeface="Times New Roman" panose="02020603050405020304" pitchFamily="18" charset="0"/>
              </a:rPr>
              <a:pPr/>
              <a:t>71</a:t>
            </a:fld>
            <a:endParaRPr lang="en-US" altLang="en-US">
              <a:latin typeface="Times New Roman" panose="02020603050405020304" pitchFamily="18" charset="0"/>
            </a:endParaRPr>
          </a:p>
        </p:txBody>
      </p:sp>
      <p:sp>
        <p:nvSpPr>
          <p:cNvPr id="145411" name="Rectangle 2">
            <a:extLst>
              <a:ext uri="{FF2B5EF4-FFF2-40B4-BE49-F238E27FC236}">
                <a16:creationId xmlns:a16="http://schemas.microsoft.com/office/drawing/2014/main" id="{59DE2CA1-5917-6654-A6B3-67E0A1B9B8B6}"/>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D7395DB8-B887-8B14-7E4D-A10100392F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445B65F4-0BF3-DFB2-E5B0-3A4446E93A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88710C6-335E-450C-9734-41AD07E2311D}" type="slidenum">
              <a:rPr lang="en-US" altLang="en-US">
                <a:latin typeface="Times New Roman" panose="02020603050405020304" pitchFamily="18" charset="0"/>
              </a:rPr>
              <a:pPr/>
              <a:t>72</a:t>
            </a:fld>
            <a:endParaRPr lang="en-US" altLang="en-US">
              <a:latin typeface="Times New Roman" panose="02020603050405020304" pitchFamily="18" charset="0"/>
            </a:endParaRPr>
          </a:p>
        </p:txBody>
      </p:sp>
      <p:sp>
        <p:nvSpPr>
          <p:cNvPr id="147459" name="Rectangle 2">
            <a:extLst>
              <a:ext uri="{FF2B5EF4-FFF2-40B4-BE49-F238E27FC236}">
                <a16:creationId xmlns:a16="http://schemas.microsoft.com/office/drawing/2014/main" id="{147A4AFA-85A0-F77E-4299-44C0CC8E013D}"/>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74F10E15-DF10-F2B8-B065-E675956295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A3ABCA5-D6F8-D8AC-A95B-D15A496F9E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5CF4B9-21CA-49D2-8394-42DEA4A24220}"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18435" name="Rectangle 2">
            <a:extLst>
              <a:ext uri="{FF2B5EF4-FFF2-40B4-BE49-F238E27FC236}">
                <a16:creationId xmlns:a16="http://schemas.microsoft.com/office/drawing/2014/main" id="{46C5DCB6-ADBF-639C-3630-D43232C34382}"/>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7D2034-5926-1241-6BC0-1B53A8660B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8828D363-A088-B9E3-CDCA-F1828436F1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93A24B1-8F47-4871-B8C0-980711214933}" type="slidenum">
              <a:rPr lang="en-US" altLang="en-US">
                <a:latin typeface="Times New Roman" panose="02020603050405020304" pitchFamily="18" charset="0"/>
              </a:rPr>
              <a:pPr/>
              <a:t>73</a:t>
            </a:fld>
            <a:endParaRPr lang="en-US" altLang="en-US">
              <a:latin typeface="Times New Roman" panose="02020603050405020304" pitchFamily="18" charset="0"/>
            </a:endParaRPr>
          </a:p>
        </p:txBody>
      </p:sp>
      <p:sp>
        <p:nvSpPr>
          <p:cNvPr id="149507" name="Rectangle 2">
            <a:extLst>
              <a:ext uri="{FF2B5EF4-FFF2-40B4-BE49-F238E27FC236}">
                <a16:creationId xmlns:a16="http://schemas.microsoft.com/office/drawing/2014/main" id="{09C72D19-8FDA-25C6-5B3B-809FD8C065C0}"/>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47A8A8CB-B687-2160-184B-B142FD5EF9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40EC7246-37A1-5B62-5DCE-F92030FC3D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5597658-8F82-4835-B170-C80A54E753E2}" type="slidenum">
              <a:rPr lang="en-US" altLang="en-US">
                <a:latin typeface="Times New Roman" panose="02020603050405020304" pitchFamily="18" charset="0"/>
              </a:rPr>
              <a:pPr/>
              <a:t>74</a:t>
            </a:fld>
            <a:endParaRPr lang="en-US" altLang="en-US">
              <a:latin typeface="Times New Roman" panose="02020603050405020304" pitchFamily="18" charset="0"/>
            </a:endParaRPr>
          </a:p>
        </p:txBody>
      </p:sp>
      <p:sp>
        <p:nvSpPr>
          <p:cNvPr id="151555" name="Rectangle 2">
            <a:extLst>
              <a:ext uri="{FF2B5EF4-FFF2-40B4-BE49-F238E27FC236}">
                <a16:creationId xmlns:a16="http://schemas.microsoft.com/office/drawing/2014/main" id="{6B51C31B-4AAC-ADB9-3ABA-E98C7E5FFCED}"/>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BA119161-2A9D-3F8C-B7D9-AD33256B11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6585BB16-E104-4687-F6FC-C0F025C077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DA83CB-2692-46E4-8E52-71B17088ACC2}" type="slidenum">
              <a:rPr lang="en-US" altLang="en-US">
                <a:latin typeface="Times New Roman" panose="02020603050405020304" pitchFamily="18" charset="0"/>
              </a:rPr>
              <a:pPr/>
              <a:t>75</a:t>
            </a:fld>
            <a:endParaRPr lang="en-US" altLang="en-US">
              <a:latin typeface="Times New Roman" panose="02020603050405020304" pitchFamily="18" charset="0"/>
            </a:endParaRPr>
          </a:p>
        </p:txBody>
      </p:sp>
      <p:sp>
        <p:nvSpPr>
          <p:cNvPr id="153603" name="Rectangle 2">
            <a:extLst>
              <a:ext uri="{FF2B5EF4-FFF2-40B4-BE49-F238E27FC236}">
                <a16:creationId xmlns:a16="http://schemas.microsoft.com/office/drawing/2014/main" id="{3D5E4A04-F3C1-FA21-EB38-DB8935B3B614}"/>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C5D513B4-BB27-D8F1-B60A-378F426F60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671A7DBC-F7BD-A9D3-95F2-3CFF0B2DD6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8608615-000E-4282-B21E-399F47585989}" type="slidenum">
              <a:rPr lang="en-US" altLang="en-US">
                <a:latin typeface="Times New Roman" panose="02020603050405020304" pitchFamily="18" charset="0"/>
              </a:rPr>
              <a:pPr/>
              <a:t>76</a:t>
            </a:fld>
            <a:endParaRPr lang="en-US" altLang="en-US">
              <a:latin typeface="Times New Roman" panose="02020603050405020304" pitchFamily="18" charset="0"/>
            </a:endParaRPr>
          </a:p>
        </p:txBody>
      </p:sp>
      <p:sp>
        <p:nvSpPr>
          <p:cNvPr id="155651" name="Rectangle 2">
            <a:extLst>
              <a:ext uri="{FF2B5EF4-FFF2-40B4-BE49-F238E27FC236}">
                <a16:creationId xmlns:a16="http://schemas.microsoft.com/office/drawing/2014/main" id="{AC79887F-6FE3-79F0-606E-C8118E069561}"/>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A32AA1AB-2659-05E9-C2C1-B398A243E0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C446C6D8-342C-B22B-E945-A81562582D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3A3A22C-C1E0-4AF3-96D9-D5D1C69E2279}" type="slidenum">
              <a:rPr lang="en-US" altLang="en-US">
                <a:latin typeface="Times New Roman" panose="02020603050405020304" pitchFamily="18" charset="0"/>
              </a:rPr>
              <a:pPr/>
              <a:t>77</a:t>
            </a:fld>
            <a:endParaRPr lang="en-US" altLang="en-US">
              <a:latin typeface="Times New Roman" panose="02020603050405020304" pitchFamily="18" charset="0"/>
            </a:endParaRPr>
          </a:p>
        </p:txBody>
      </p:sp>
      <p:sp>
        <p:nvSpPr>
          <p:cNvPr id="157699" name="Rectangle 2">
            <a:extLst>
              <a:ext uri="{FF2B5EF4-FFF2-40B4-BE49-F238E27FC236}">
                <a16:creationId xmlns:a16="http://schemas.microsoft.com/office/drawing/2014/main" id="{41CB227D-3045-36A1-1DB0-6421AB240A8C}"/>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2BF75A75-6BE4-B4DB-16BB-BBCEA2307D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DB40BEFE-6EDA-506C-E3F0-7E7356E898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5EA2BAF-CEE8-4868-B22F-F52A79279F09}" type="slidenum">
              <a:rPr lang="en-US" altLang="en-US">
                <a:latin typeface="Times New Roman" panose="02020603050405020304" pitchFamily="18" charset="0"/>
              </a:rPr>
              <a:pPr/>
              <a:t>78</a:t>
            </a:fld>
            <a:endParaRPr lang="en-US" altLang="en-US">
              <a:latin typeface="Times New Roman" panose="02020603050405020304" pitchFamily="18" charset="0"/>
            </a:endParaRPr>
          </a:p>
        </p:txBody>
      </p:sp>
      <p:sp>
        <p:nvSpPr>
          <p:cNvPr id="159747" name="Rectangle 2">
            <a:extLst>
              <a:ext uri="{FF2B5EF4-FFF2-40B4-BE49-F238E27FC236}">
                <a16:creationId xmlns:a16="http://schemas.microsoft.com/office/drawing/2014/main" id="{3902CC62-D9D7-DCE2-FAFF-2739461FB7F4}"/>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1A9B0DF7-75A3-A9A0-24CF-EAC0537469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A2DE9BDF-CB4D-DC1E-BFED-D550DCA713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1770D5E-95F8-484C-852C-9AC1B2723936}" type="slidenum">
              <a:rPr lang="en-US" altLang="en-US">
                <a:latin typeface="Times New Roman" panose="02020603050405020304" pitchFamily="18" charset="0"/>
              </a:rPr>
              <a:pPr/>
              <a:t>79</a:t>
            </a:fld>
            <a:endParaRPr lang="en-US" altLang="en-US">
              <a:latin typeface="Times New Roman" panose="02020603050405020304" pitchFamily="18" charset="0"/>
            </a:endParaRPr>
          </a:p>
        </p:txBody>
      </p:sp>
      <p:sp>
        <p:nvSpPr>
          <p:cNvPr id="161795" name="Rectangle 2">
            <a:extLst>
              <a:ext uri="{FF2B5EF4-FFF2-40B4-BE49-F238E27FC236}">
                <a16:creationId xmlns:a16="http://schemas.microsoft.com/office/drawing/2014/main" id="{AECEA78E-7BBD-9ABE-D442-5E28BE0CED18}"/>
              </a:ext>
            </a:extLst>
          </p:cNvPr>
          <p:cNvSpPr>
            <a:spLocks noGrp="1" noRot="1" noChangeAspect="1" noChangeArrowheads="1" noTextEdit="1"/>
          </p:cNvSpPr>
          <p:nvPr>
            <p:ph type="sldImg"/>
          </p:nvPr>
        </p:nvSpPr>
        <p:spPr>
          <a:ln/>
        </p:spPr>
      </p:sp>
      <p:sp>
        <p:nvSpPr>
          <p:cNvPr id="161796" name="Rectangle 3">
            <a:extLst>
              <a:ext uri="{FF2B5EF4-FFF2-40B4-BE49-F238E27FC236}">
                <a16:creationId xmlns:a16="http://schemas.microsoft.com/office/drawing/2014/main" id="{CEC1C24F-15BC-232C-D811-498EB82223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22879A36-A9FA-FD2B-D383-3665073156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4D95AC9-09B6-41B5-B7B9-FEDE3B087358}" type="slidenum">
              <a:rPr lang="en-US" altLang="en-US">
                <a:latin typeface="Times New Roman" panose="02020603050405020304" pitchFamily="18" charset="0"/>
              </a:rPr>
              <a:pPr/>
              <a:t>80</a:t>
            </a:fld>
            <a:endParaRPr lang="en-US" altLang="en-US">
              <a:latin typeface="Times New Roman" panose="02020603050405020304" pitchFamily="18" charset="0"/>
            </a:endParaRPr>
          </a:p>
        </p:txBody>
      </p:sp>
      <p:sp>
        <p:nvSpPr>
          <p:cNvPr id="163843" name="Rectangle 2">
            <a:extLst>
              <a:ext uri="{FF2B5EF4-FFF2-40B4-BE49-F238E27FC236}">
                <a16:creationId xmlns:a16="http://schemas.microsoft.com/office/drawing/2014/main" id="{4F6E5388-7D46-B452-7AC7-C0F34A53D419}"/>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4AD95823-F4C6-B623-5EE9-AACB328699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FD0675AB-15B3-5FC5-7216-B3E3E53743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5CCD6B0-7869-4DAD-A775-EB211487F2CC}" type="slidenum">
              <a:rPr lang="en-US" altLang="en-US">
                <a:latin typeface="Times New Roman" panose="02020603050405020304" pitchFamily="18" charset="0"/>
              </a:rPr>
              <a:pPr/>
              <a:t>81</a:t>
            </a:fld>
            <a:endParaRPr lang="en-US" altLang="en-US">
              <a:latin typeface="Times New Roman" panose="02020603050405020304" pitchFamily="18" charset="0"/>
            </a:endParaRPr>
          </a:p>
        </p:txBody>
      </p:sp>
      <p:sp>
        <p:nvSpPr>
          <p:cNvPr id="165891" name="Rectangle 2">
            <a:extLst>
              <a:ext uri="{FF2B5EF4-FFF2-40B4-BE49-F238E27FC236}">
                <a16:creationId xmlns:a16="http://schemas.microsoft.com/office/drawing/2014/main" id="{6BE558FA-1478-D24E-DB5C-7FB3C7BE5E16}"/>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0BDE1DEF-3CF3-6965-3DFD-52CC5E718B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CFED30C2-E296-B421-B28F-CFEB2B22B5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67FC2CE-6CE7-4A1A-AFA5-AEE5FAB12E73}" type="slidenum">
              <a:rPr lang="en-US" altLang="en-US">
                <a:latin typeface="Times New Roman" panose="02020603050405020304" pitchFamily="18" charset="0"/>
              </a:rPr>
              <a:pPr/>
              <a:t>82</a:t>
            </a:fld>
            <a:endParaRPr lang="en-US" altLang="en-US">
              <a:latin typeface="Times New Roman" panose="02020603050405020304" pitchFamily="18" charset="0"/>
            </a:endParaRPr>
          </a:p>
        </p:txBody>
      </p:sp>
      <p:sp>
        <p:nvSpPr>
          <p:cNvPr id="167939" name="Rectangle 2">
            <a:extLst>
              <a:ext uri="{FF2B5EF4-FFF2-40B4-BE49-F238E27FC236}">
                <a16:creationId xmlns:a16="http://schemas.microsoft.com/office/drawing/2014/main" id="{75AC8D06-BB36-71B2-6D7F-0DB44090318A}"/>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8F1D1B45-CBC0-4457-459A-171D610569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E7FF0FC-5685-CF8D-87E5-9C8EF74E5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52006E8-D58F-4CE8-A5DC-F86C1F7A24D1}" type="slidenum">
              <a:rPr lang="en-AU" altLang="en-US"/>
              <a:pPr>
                <a:spcBef>
                  <a:spcPct val="0"/>
                </a:spcBef>
              </a:pPr>
              <a:t>9</a:t>
            </a:fld>
            <a:endParaRPr lang="en-AU" altLang="en-US"/>
          </a:p>
        </p:txBody>
      </p:sp>
      <p:sp>
        <p:nvSpPr>
          <p:cNvPr id="20483" name="Rectangle 1026">
            <a:extLst>
              <a:ext uri="{FF2B5EF4-FFF2-40B4-BE49-F238E27FC236}">
                <a16:creationId xmlns:a16="http://schemas.microsoft.com/office/drawing/2014/main" id="{511EA90B-6E0F-0346-7764-70BC60ED2B6E}"/>
              </a:ext>
            </a:extLst>
          </p:cNvPr>
          <p:cNvSpPr>
            <a:spLocks noGrp="1" noRot="1" noChangeAspect="1" noChangeArrowheads="1" noTextEdit="1"/>
          </p:cNvSpPr>
          <p:nvPr>
            <p:ph type="sldImg"/>
          </p:nvPr>
        </p:nvSpPr>
        <p:spPr>
          <a:ln/>
        </p:spPr>
      </p:sp>
      <p:sp>
        <p:nvSpPr>
          <p:cNvPr id="20484" name="Rectangle 1027">
            <a:extLst>
              <a:ext uri="{FF2B5EF4-FFF2-40B4-BE49-F238E27FC236}">
                <a16:creationId xmlns:a16="http://schemas.microsoft.com/office/drawing/2014/main" id="{8CEBFCE1-40F2-8283-6A5B-D40D965B73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Stallings Table 2.1 summarizes the various types of cryptanalytic attacks, based on the amount of information known to the cryptanalyst, from least to most. The most difficult problem is presented when all that is available is the ciphertext only. In some cases, not even the encryption algorithm is known, but in general we can assume that the opponent does know the algorithm used for encryption. Then with increasing information have the other attacks. Generally, an encryption algorithm is designed to withstand a known-plaintext attack.</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B110DB87-FBD5-3FA3-9CDB-4DF11AEE5B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FD017D4-292F-4678-A3D5-077E03C30934}" type="slidenum">
              <a:rPr lang="en-US" altLang="en-US">
                <a:latin typeface="Times New Roman" panose="02020603050405020304" pitchFamily="18" charset="0"/>
              </a:rPr>
              <a:pPr/>
              <a:t>83</a:t>
            </a:fld>
            <a:endParaRPr lang="en-US" altLang="en-US">
              <a:latin typeface="Times New Roman" panose="02020603050405020304" pitchFamily="18" charset="0"/>
            </a:endParaRPr>
          </a:p>
        </p:txBody>
      </p:sp>
      <p:sp>
        <p:nvSpPr>
          <p:cNvPr id="169987" name="Rectangle 2">
            <a:extLst>
              <a:ext uri="{FF2B5EF4-FFF2-40B4-BE49-F238E27FC236}">
                <a16:creationId xmlns:a16="http://schemas.microsoft.com/office/drawing/2014/main" id="{52ADA013-4E34-1832-C7EA-882FAD2295D6}"/>
              </a:ext>
            </a:extLst>
          </p:cNvPr>
          <p:cNvSpPr>
            <a:spLocks noGrp="1" noRot="1" noChangeAspect="1" noChangeArrowheads="1" noTextEdit="1"/>
          </p:cNvSpPr>
          <p:nvPr>
            <p:ph type="sldImg"/>
          </p:nvPr>
        </p:nvSpPr>
        <p:spPr>
          <a:ln/>
        </p:spPr>
      </p:sp>
      <p:sp>
        <p:nvSpPr>
          <p:cNvPr id="169988" name="Rectangle 3">
            <a:extLst>
              <a:ext uri="{FF2B5EF4-FFF2-40B4-BE49-F238E27FC236}">
                <a16:creationId xmlns:a16="http://schemas.microsoft.com/office/drawing/2014/main" id="{DF2F78F9-1B16-4AD7-5D1D-8AD5327A04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EDD6D263-CE40-8710-C73A-F858DFD18F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654244-9ABE-4840-BA6C-F83E4506AF11}" type="slidenum">
              <a:rPr lang="en-US" altLang="en-US">
                <a:latin typeface="Times New Roman" panose="02020603050405020304" pitchFamily="18" charset="0"/>
              </a:rPr>
              <a:pPr/>
              <a:t>84</a:t>
            </a:fld>
            <a:endParaRPr lang="en-US" altLang="en-US">
              <a:latin typeface="Times New Roman" panose="02020603050405020304" pitchFamily="18" charset="0"/>
            </a:endParaRPr>
          </a:p>
        </p:txBody>
      </p:sp>
      <p:sp>
        <p:nvSpPr>
          <p:cNvPr id="172035" name="Rectangle 2">
            <a:extLst>
              <a:ext uri="{FF2B5EF4-FFF2-40B4-BE49-F238E27FC236}">
                <a16:creationId xmlns:a16="http://schemas.microsoft.com/office/drawing/2014/main" id="{E52365DD-6AC2-5517-AD48-7B42207F6132}"/>
              </a:ext>
            </a:extLst>
          </p:cNvPr>
          <p:cNvSpPr>
            <a:spLocks noGrp="1" noRot="1" noChangeAspect="1" noChangeArrowheads="1" noTextEdit="1"/>
          </p:cNvSpPr>
          <p:nvPr>
            <p:ph type="sldImg"/>
          </p:nvPr>
        </p:nvSpPr>
        <p:spPr>
          <a:ln/>
        </p:spPr>
      </p:sp>
      <p:sp>
        <p:nvSpPr>
          <p:cNvPr id="172036" name="Rectangle 3">
            <a:extLst>
              <a:ext uri="{FF2B5EF4-FFF2-40B4-BE49-F238E27FC236}">
                <a16:creationId xmlns:a16="http://schemas.microsoft.com/office/drawing/2014/main" id="{3A3563E6-1758-2924-2650-7B0B2B90CD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30E420F0-6E10-0243-01BC-6D1DD65DB5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3996B3-AE4E-47F3-B0A2-E8D9BD3FDB91}" type="slidenum">
              <a:rPr lang="en-US" altLang="en-US">
                <a:latin typeface="Times New Roman" panose="02020603050405020304" pitchFamily="18" charset="0"/>
              </a:rPr>
              <a:pPr/>
              <a:t>85</a:t>
            </a:fld>
            <a:endParaRPr lang="en-US" altLang="en-US">
              <a:latin typeface="Times New Roman" panose="02020603050405020304" pitchFamily="18" charset="0"/>
            </a:endParaRPr>
          </a:p>
        </p:txBody>
      </p:sp>
      <p:sp>
        <p:nvSpPr>
          <p:cNvPr id="174083" name="Rectangle 2">
            <a:extLst>
              <a:ext uri="{FF2B5EF4-FFF2-40B4-BE49-F238E27FC236}">
                <a16:creationId xmlns:a16="http://schemas.microsoft.com/office/drawing/2014/main" id="{4B73478D-24C7-AC7E-CFC9-0B98E0CE0FE4}"/>
              </a:ext>
            </a:extLst>
          </p:cNvPr>
          <p:cNvSpPr>
            <a:spLocks noGrp="1" noRot="1" noChangeAspect="1" noChangeArrowheads="1" noTextEdit="1"/>
          </p:cNvSpPr>
          <p:nvPr>
            <p:ph type="sldImg"/>
          </p:nvPr>
        </p:nvSpPr>
        <p:spPr>
          <a:ln/>
        </p:spPr>
      </p:sp>
      <p:sp>
        <p:nvSpPr>
          <p:cNvPr id="174084" name="Rectangle 3">
            <a:extLst>
              <a:ext uri="{FF2B5EF4-FFF2-40B4-BE49-F238E27FC236}">
                <a16:creationId xmlns:a16="http://schemas.microsoft.com/office/drawing/2014/main" id="{4674614F-AE3C-487A-BBF8-8316424442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E48C0837-946A-B83C-0089-2325A1A56E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026AF1-00D9-46A6-B805-C3AE230505A0}" type="slidenum">
              <a:rPr lang="en-US" altLang="en-US">
                <a:latin typeface="Times New Roman" panose="02020603050405020304" pitchFamily="18" charset="0"/>
              </a:rPr>
              <a:pPr/>
              <a:t>86</a:t>
            </a:fld>
            <a:endParaRPr lang="en-US" altLang="en-US">
              <a:latin typeface="Times New Roman" panose="02020603050405020304" pitchFamily="18" charset="0"/>
            </a:endParaRPr>
          </a:p>
        </p:txBody>
      </p:sp>
      <p:sp>
        <p:nvSpPr>
          <p:cNvPr id="176131" name="Rectangle 2">
            <a:extLst>
              <a:ext uri="{FF2B5EF4-FFF2-40B4-BE49-F238E27FC236}">
                <a16:creationId xmlns:a16="http://schemas.microsoft.com/office/drawing/2014/main" id="{D7E53151-F0AB-63B6-91CA-7F2A88EBC8C9}"/>
              </a:ext>
            </a:extLst>
          </p:cNvPr>
          <p:cNvSpPr>
            <a:spLocks noGrp="1" noRot="1" noChangeAspect="1" noChangeArrowheads="1" noTextEdit="1"/>
          </p:cNvSpPr>
          <p:nvPr>
            <p:ph type="sldImg"/>
          </p:nvPr>
        </p:nvSpPr>
        <p:spPr>
          <a:ln/>
        </p:spPr>
      </p:sp>
      <p:sp>
        <p:nvSpPr>
          <p:cNvPr id="176132" name="Rectangle 3">
            <a:extLst>
              <a:ext uri="{FF2B5EF4-FFF2-40B4-BE49-F238E27FC236}">
                <a16:creationId xmlns:a16="http://schemas.microsoft.com/office/drawing/2014/main" id="{FE590E23-C242-B7CC-1F8D-98BCA21CBA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1DADD00F-E8E9-7C0B-1465-B2FAE38503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1C214A3-DF70-4387-AC1B-A65D5CAF7E8C}" type="slidenum">
              <a:rPr lang="en-US" altLang="en-US">
                <a:latin typeface="Times New Roman" panose="02020603050405020304" pitchFamily="18" charset="0"/>
              </a:rPr>
              <a:pPr/>
              <a:t>87</a:t>
            </a:fld>
            <a:endParaRPr lang="en-US" altLang="en-US">
              <a:latin typeface="Times New Roman" panose="02020603050405020304" pitchFamily="18" charset="0"/>
            </a:endParaRPr>
          </a:p>
        </p:txBody>
      </p:sp>
      <p:sp>
        <p:nvSpPr>
          <p:cNvPr id="178179" name="Rectangle 2">
            <a:extLst>
              <a:ext uri="{FF2B5EF4-FFF2-40B4-BE49-F238E27FC236}">
                <a16:creationId xmlns:a16="http://schemas.microsoft.com/office/drawing/2014/main" id="{0E5F9401-6EDC-6760-5B80-8C959D6A3319}"/>
              </a:ext>
            </a:extLst>
          </p:cNvPr>
          <p:cNvSpPr>
            <a:spLocks noGrp="1" noRot="1" noChangeAspect="1" noChangeArrowheads="1" noTextEdit="1"/>
          </p:cNvSpPr>
          <p:nvPr>
            <p:ph type="sldImg"/>
          </p:nvPr>
        </p:nvSpPr>
        <p:spPr>
          <a:ln/>
        </p:spPr>
      </p:sp>
      <p:sp>
        <p:nvSpPr>
          <p:cNvPr id="178180" name="Rectangle 3">
            <a:extLst>
              <a:ext uri="{FF2B5EF4-FFF2-40B4-BE49-F238E27FC236}">
                <a16:creationId xmlns:a16="http://schemas.microsoft.com/office/drawing/2014/main" id="{6F4E386B-8644-2011-23A6-7167B3D22C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0B86188A-9BEC-52FE-564E-4D62BC1B87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7E25B43-C3AB-4DCF-9620-D0AF7C899C8A}" type="slidenum">
              <a:rPr lang="en-US" altLang="en-US">
                <a:latin typeface="Times New Roman" panose="02020603050405020304" pitchFamily="18" charset="0"/>
              </a:rPr>
              <a:pPr/>
              <a:t>88</a:t>
            </a:fld>
            <a:endParaRPr lang="en-US" altLang="en-US">
              <a:latin typeface="Times New Roman" panose="02020603050405020304" pitchFamily="18" charset="0"/>
            </a:endParaRPr>
          </a:p>
        </p:txBody>
      </p:sp>
      <p:sp>
        <p:nvSpPr>
          <p:cNvPr id="180227" name="Rectangle 2">
            <a:extLst>
              <a:ext uri="{FF2B5EF4-FFF2-40B4-BE49-F238E27FC236}">
                <a16:creationId xmlns:a16="http://schemas.microsoft.com/office/drawing/2014/main" id="{F35D414E-0DF2-B988-3F09-334A213F5500}"/>
              </a:ext>
            </a:extLst>
          </p:cNvPr>
          <p:cNvSpPr>
            <a:spLocks noGrp="1" noRot="1" noChangeAspect="1" noChangeArrowheads="1" noTextEdit="1"/>
          </p:cNvSpPr>
          <p:nvPr>
            <p:ph type="sldImg"/>
          </p:nvPr>
        </p:nvSpPr>
        <p:spPr>
          <a:ln/>
        </p:spPr>
      </p:sp>
      <p:sp>
        <p:nvSpPr>
          <p:cNvPr id="180228" name="Rectangle 3">
            <a:extLst>
              <a:ext uri="{FF2B5EF4-FFF2-40B4-BE49-F238E27FC236}">
                <a16:creationId xmlns:a16="http://schemas.microsoft.com/office/drawing/2014/main" id="{CB0C1847-A041-ED0E-EA1A-9BF74884F5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96D0C9CE-EA6D-AE26-C9DA-512E480A2B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607B67C-9AC7-4F83-A304-BE371AF8CA6B}" type="slidenum">
              <a:rPr lang="en-AU" altLang="en-US"/>
              <a:pPr>
                <a:spcBef>
                  <a:spcPct val="0"/>
                </a:spcBef>
              </a:pPr>
              <a:t>89</a:t>
            </a:fld>
            <a:endParaRPr lang="en-AU" altLang="en-US"/>
          </a:p>
        </p:txBody>
      </p:sp>
      <p:sp>
        <p:nvSpPr>
          <p:cNvPr id="182275" name="Rectangle 2">
            <a:extLst>
              <a:ext uri="{FF2B5EF4-FFF2-40B4-BE49-F238E27FC236}">
                <a16:creationId xmlns:a16="http://schemas.microsoft.com/office/drawing/2014/main" id="{C63AB3F9-6D9F-2A40-BEDE-B79EC4E0AF63}"/>
              </a:ext>
            </a:extLst>
          </p:cNvPr>
          <p:cNvSpPr>
            <a:spLocks noGrp="1" noRot="1" noChangeAspect="1" noChangeArrowheads="1" noTextEdit="1"/>
          </p:cNvSpPr>
          <p:nvPr>
            <p:ph type="sldImg"/>
          </p:nvPr>
        </p:nvSpPr>
        <p:spPr>
          <a:ln/>
        </p:spPr>
      </p:sp>
      <p:sp>
        <p:nvSpPr>
          <p:cNvPr id="182276" name="Rectangle 3">
            <a:extLst>
              <a:ext uri="{FF2B5EF4-FFF2-40B4-BE49-F238E27FC236}">
                <a16:creationId xmlns:a16="http://schemas.microsoft.com/office/drawing/2014/main" id="{965B33C5-53D8-9661-CB03-3897592F87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Note that even given the very large number of keys, being </a:t>
            </a:r>
            <a:r>
              <a:rPr lang="en-US" altLang="en-US">
                <a:latin typeface="Times-Roman" charset="0"/>
                <a:ea typeface="ＭＳ Ｐゴシック" panose="020B0600070205080204" pitchFamily="34" charset="-128"/>
              </a:rPr>
              <a:t>10 orders of magnitude greater than the key space for DES,</a:t>
            </a:r>
            <a:r>
              <a:rPr lang="en-US" altLang="en-US">
                <a:latin typeface="Arial" panose="020B0604020202020204" pitchFamily="34" charset="0"/>
                <a:ea typeface="ＭＳ Ｐゴシック" panose="020B0600070205080204" pitchFamily="34" charset="-128"/>
              </a:rPr>
              <a:t> the </a:t>
            </a:r>
            <a:r>
              <a:rPr lang="en-AU" altLang="en-US">
                <a:latin typeface="Arial" panose="020B0604020202020204" pitchFamily="34" charset="0"/>
                <a:ea typeface="ＭＳ Ｐゴシック" panose="020B0600070205080204" pitchFamily="34" charset="-128"/>
              </a:rPr>
              <a:t>monoalphabetic substitution cipher is not secure, because it does not sufficiently obscure the underlying language characteristics.</a:t>
            </a: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A76E725B-DF97-6CAD-BF46-00F2F0DD06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964A41D-87AE-4CAE-8EA3-E30F503648AE}" type="slidenum">
              <a:rPr lang="en-AU" altLang="en-US"/>
              <a:pPr>
                <a:spcBef>
                  <a:spcPct val="0"/>
                </a:spcBef>
              </a:pPr>
              <a:t>90</a:t>
            </a:fld>
            <a:endParaRPr lang="en-AU" altLang="en-US"/>
          </a:p>
        </p:txBody>
      </p:sp>
      <p:sp>
        <p:nvSpPr>
          <p:cNvPr id="184323" name="Rectangle 2">
            <a:extLst>
              <a:ext uri="{FF2B5EF4-FFF2-40B4-BE49-F238E27FC236}">
                <a16:creationId xmlns:a16="http://schemas.microsoft.com/office/drawing/2014/main" id="{92F85F67-9032-321E-F428-7848F1F4DFE9}"/>
              </a:ext>
            </a:extLst>
          </p:cNvPr>
          <p:cNvSpPr>
            <a:spLocks noGrp="1" noRot="1" noChangeAspect="1" noChangeArrowheads="1" noTextEdit="1"/>
          </p:cNvSpPr>
          <p:nvPr>
            <p:ph type="sldImg"/>
          </p:nvPr>
        </p:nvSpPr>
        <p:spPr>
          <a:ln/>
        </p:spPr>
      </p:sp>
      <p:sp>
        <p:nvSpPr>
          <p:cNvPr id="184324" name="Rectangle 3">
            <a:extLst>
              <a:ext uri="{FF2B5EF4-FFF2-40B4-BE49-F238E27FC236}">
                <a16:creationId xmlns:a16="http://schemas.microsoft.com/office/drawing/2014/main" id="{1B5902EF-5437-65E8-2FDE-135DE733B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As the example shows,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id="{20DE8B26-6748-0E3F-993D-4C67F9BA16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21CC3EA-6606-45CB-848C-AB2C42C6E2DD}" type="slidenum">
              <a:rPr lang="en-AU" altLang="en-US"/>
              <a:pPr>
                <a:spcBef>
                  <a:spcPct val="0"/>
                </a:spcBef>
              </a:pPr>
              <a:t>91</a:t>
            </a:fld>
            <a:endParaRPr lang="en-AU" altLang="en-US"/>
          </a:p>
        </p:txBody>
      </p:sp>
      <p:sp>
        <p:nvSpPr>
          <p:cNvPr id="186371" name="Rectangle 2">
            <a:extLst>
              <a:ext uri="{FF2B5EF4-FFF2-40B4-BE49-F238E27FC236}">
                <a16:creationId xmlns:a16="http://schemas.microsoft.com/office/drawing/2014/main" id="{1771E620-B7A9-5933-DF2F-57ED89D45644}"/>
              </a:ext>
            </a:extLst>
          </p:cNvPr>
          <p:cNvSpPr>
            <a:spLocks noGrp="1" noRot="1" noChangeAspect="1" noChangeArrowheads="1" noTextEdit="1"/>
          </p:cNvSpPr>
          <p:nvPr>
            <p:ph type="sldImg"/>
          </p:nvPr>
        </p:nvSpPr>
        <p:spPr>
          <a:ln/>
        </p:spPr>
      </p:sp>
      <p:sp>
        <p:nvSpPr>
          <p:cNvPr id="186372" name="Rectangle 3">
            <a:extLst>
              <a:ext uri="{FF2B5EF4-FFF2-40B4-BE49-F238E27FC236}">
                <a16:creationId xmlns:a16="http://schemas.microsoft.com/office/drawing/2014/main" id="{54004690-E3B2-42BA-DE0A-997A2C4A61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Note that all human languages have varying letter frequencies, though the number of letters and their frequencies varies. Stallings Figure 2.5 shows English letter frequencies. </a:t>
            </a:r>
            <a:r>
              <a:rPr lang="en-AU"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Seberry &amp; Pieprzyk, </a:t>
            </a: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"Cryptography - An Introduction to Computer Security", Prentice-Hall 1989, </a:t>
            </a:r>
            <a:r>
              <a:rPr lang="en-AU"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Appendix A has letter frequency graphs for 20 languages (most European &amp; Japanese &amp; Malay). Also useful are tables of common </a:t>
            </a: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two-letter combinations, known as digrams, and three-letter combinations, known as trigrams. </a:t>
            </a:r>
            <a:endParaRPr lang="en-AU"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AA85256C-1276-583B-2AA4-93363A44C2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0D2B2BA-E2AE-40E7-BB43-B8BBFE039F0F}" type="slidenum">
              <a:rPr lang="en-AU" altLang="en-US"/>
              <a:pPr>
                <a:spcBef>
                  <a:spcPct val="0"/>
                </a:spcBef>
              </a:pPr>
              <a:t>92</a:t>
            </a:fld>
            <a:endParaRPr lang="en-AU" altLang="en-US"/>
          </a:p>
        </p:txBody>
      </p:sp>
      <p:sp>
        <p:nvSpPr>
          <p:cNvPr id="188419" name="Rectangle 2">
            <a:extLst>
              <a:ext uri="{FF2B5EF4-FFF2-40B4-BE49-F238E27FC236}">
                <a16:creationId xmlns:a16="http://schemas.microsoft.com/office/drawing/2014/main" id="{1F3F13DA-24C4-F147-BDC6-B6B857AAA1D8}"/>
              </a:ext>
            </a:extLst>
          </p:cNvPr>
          <p:cNvSpPr>
            <a:spLocks noGrp="1" noRot="1" noChangeAspect="1" noChangeArrowheads="1" noTextEdit="1"/>
          </p:cNvSpPr>
          <p:nvPr>
            <p:ph type="sldImg"/>
          </p:nvPr>
        </p:nvSpPr>
        <p:spPr>
          <a:ln/>
        </p:spPr>
      </p:sp>
      <p:sp>
        <p:nvSpPr>
          <p:cNvPr id="188420" name="Rectangle 3">
            <a:extLst>
              <a:ext uri="{FF2B5EF4-FFF2-40B4-BE49-F238E27FC236}">
                <a16:creationId xmlns:a16="http://schemas.microsoft.com/office/drawing/2014/main" id="{6EFA48B7-24D1-3399-99C7-1FF689D2AE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cs typeface="Arial" panose="020B0604020202020204" pitchFamily="34" charset="0"/>
              </a:rPr>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 </a:t>
            </a:r>
            <a:r>
              <a:rPr lang="en-US" altLang="en-US">
                <a:latin typeface="Arial" panose="020B0604020202020204" pitchFamily="34" charset="0"/>
                <a:ea typeface="ＭＳ Ｐゴシック" panose="020B0600070205080204" pitchFamily="34" charset="-128"/>
                <a:cs typeface="Arial" panose="020B0604020202020204" pitchFamily="34" charset="0"/>
              </a:rPr>
              <a:t>Monoalphabetic ciphers are easy to break because they reflect the frequency data of the original alphabet. The cryptanalyst looks for a mapping between the observed pattern in the ciphertext, and the known source language letter frequencies. If English, look for </a:t>
            </a:r>
            <a:r>
              <a:rPr lang="en-AU" altLang="en-US">
                <a:latin typeface="Arial" panose="020B0604020202020204" pitchFamily="34" charset="0"/>
                <a:ea typeface="ＭＳ Ｐゴシック" panose="020B0600070205080204" pitchFamily="34" charset="-128"/>
                <a:cs typeface="Arial" panose="020B0604020202020204" pitchFamily="34" charset="0"/>
              </a:rPr>
              <a:t>peaks at: A-E-I triple, NO pair, RST triple, and troughs at: JK, X-Z.</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Monoalphabetic ciphers are easy to break because they reflect the frequency data of the original alphabet. </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a:p>
            <a:pPr lvl="1" eaLnBrk="1" hangingPunct="1"/>
            <a:endParaRPr lang="en-AU"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AU"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AU" altLang="en-US">
                <a:latin typeface="Arial" panose="020B0604020202020204" pitchFamily="34" charset="0"/>
                <a:ea typeface="ＭＳ Ｐゴシック" panose="020B0600070205080204" pitchFamily="34" charset="-128"/>
                <a:cs typeface="Arial" panose="020B0604020202020204" pitchFamily="34" charset="0"/>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E1461726-4BC0-6971-A793-F5EC711479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09BEDD2-35F0-4D2A-B45B-B1CA665AFDF4}" type="slidenum">
              <a:rPr lang="en-AU" altLang="en-US"/>
              <a:pPr>
                <a:spcBef>
                  <a:spcPct val="0"/>
                </a:spcBef>
              </a:pPr>
              <a:t>10</a:t>
            </a:fld>
            <a:endParaRPr lang="en-AU" altLang="en-US"/>
          </a:p>
        </p:txBody>
      </p:sp>
      <p:sp>
        <p:nvSpPr>
          <p:cNvPr id="22531" name="Rectangle 2">
            <a:extLst>
              <a:ext uri="{FF2B5EF4-FFF2-40B4-BE49-F238E27FC236}">
                <a16:creationId xmlns:a16="http://schemas.microsoft.com/office/drawing/2014/main" id="{68389B47-B66A-2A70-767E-AB79E2B8455B}"/>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2879929E-7BBC-169D-9C8D-96FE9E2B18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AU" altLang="en-US">
                <a:latin typeface="Arial" panose="020B0604020202020204" pitchFamily="34" charset="0"/>
                <a:ea typeface="ＭＳ Ｐゴシック" panose="020B0600070205080204" pitchFamily="34" charset="-128"/>
                <a:cs typeface="Arial" panose="020B0604020202020204" pitchFamily="34" charset="0"/>
              </a:rPr>
              <a:t> Unconditional security would be nice, but the only known such cipher is the </a:t>
            </a:r>
            <a:r>
              <a:rPr lang="en-AU" altLang="en-US" b="1">
                <a:latin typeface="Arial" panose="020B0604020202020204" pitchFamily="34" charset="0"/>
                <a:ea typeface="ＭＳ Ｐゴシック" panose="020B0600070205080204" pitchFamily="34" charset="-128"/>
                <a:cs typeface="Arial" panose="020B0604020202020204" pitchFamily="34" charset="0"/>
              </a:rPr>
              <a:t>one-time pad</a:t>
            </a:r>
            <a:r>
              <a:rPr lang="en-AU" altLang="en-US">
                <a:latin typeface="Arial" panose="020B0604020202020204" pitchFamily="34" charset="0"/>
                <a:ea typeface="ＭＳ Ｐゴシック" panose="020B0600070205080204" pitchFamily="34" charset="-128"/>
                <a:cs typeface="Arial" panose="020B0604020202020204" pitchFamily="34" charset="0"/>
              </a:rPr>
              <a:t> (later). </a:t>
            </a:r>
          </a:p>
          <a:p>
            <a:pPr eaLnBrk="1" hangingPunct="1"/>
            <a:r>
              <a:rPr lang="en-AU" altLang="en-US">
                <a:latin typeface="Arial" panose="020B0604020202020204" pitchFamily="34" charset="0"/>
                <a:ea typeface="ＭＳ Ｐゴシック" panose="020B0600070205080204" pitchFamily="34" charset="-128"/>
                <a:cs typeface="Arial" panose="020B0604020202020204" pitchFamily="34" charset="0"/>
              </a:rPr>
              <a:t>For all reasonable encryption algorithms, we have to assume computational security where it either takes too long, or is too expensive, to bother breaking the cipher.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6ED07D98-B8A0-ADE3-305C-E24895FB3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39E1D1D-2614-4C5F-9715-DB2A4AA92FC4}" type="slidenum">
              <a:rPr lang="en-AU" altLang="en-US"/>
              <a:pPr>
                <a:spcBef>
                  <a:spcPct val="0"/>
                </a:spcBef>
              </a:pPr>
              <a:t>93</a:t>
            </a:fld>
            <a:endParaRPr lang="en-AU" altLang="en-US"/>
          </a:p>
        </p:txBody>
      </p:sp>
      <p:sp>
        <p:nvSpPr>
          <p:cNvPr id="190467" name="Rectangle 2">
            <a:extLst>
              <a:ext uri="{FF2B5EF4-FFF2-40B4-BE49-F238E27FC236}">
                <a16:creationId xmlns:a16="http://schemas.microsoft.com/office/drawing/2014/main" id="{992437B4-0213-9EE2-BC9F-BE3F90DED662}"/>
              </a:ext>
            </a:extLst>
          </p:cNvPr>
          <p:cNvSpPr>
            <a:spLocks noGrp="1" noRot="1" noChangeAspect="1" noChangeArrowheads="1" noTextEdit="1"/>
          </p:cNvSpPr>
          <p:nvPr>
            <p:ph type="sldImg"/>
          </p:nvPr>
        </p:nvSpPr>
        <p:spPr>
          <a:ln/>
        </p:spPr>
      </p:sp>
      <p:sp>
        <p:nvSpPr>
          <p:cNvPr id="190468" name="Rectangle 3">
            <a:extLst>
              <a:ext uri="{FF2B5EF4-FFF2-40B4-BE49-F238E27FC236}">
                <a16:creationId xmlns:a16="http://schemas.microsoft.com/office/drawing/2014/main" id="{DE4B0C4B-3712-A4EE-8C4F-BB4AF6EEED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Illustrate the process with this example from the text in Stallings section 2.2. Comparing letter frequency breakdown with Figure 2.5, it seems likely that cipher letters P and Z are the equivalents of plain letters e and t, but it is not certain which is which. The letters S, U, O, M, and H are all of relatively high frequency and probably correspond to plain letters from the set {a, h, i, n, o, r, s}. The letters with the lowest frequencies (namely, A, B, G, Y, I, J) are likely included in the set {b, j, k, q, v, x, z}. A powerful tool is to look at the frequency of two-letter combinations, known as digrams. A table similar to Figure 2.5 could be drawn up showing the relative frequency of digrams. The most common such digram is th. In our ciphertext, the most common digram is ZW, which appears three times. So we make the correspondence of Z with t and W with h. Then, by our earlier hypothesis, we can equate P with e. Now notice that the sequence ZWP appears in the ciphertext, and we can translate that sequence as "the." This is the most frequent trigram (three- letter combination) in English, which seems to indicate that we are on the right track. Next, notice the sequence ZWSZ in the first line. We do not know that these four letters form a complete word, but if they do, it is of the form th_t. If so, S equates with a. Only four letters have been identified, but already we have quite a bit of the message. Continued analysis of frequencies plus trial and error should easily yield a solution from this point. The complete plaintext, with spaces added between words, is shown on slide.</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797E146C-A19C-40CA-F6AF-5336872E28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8691280-C5A7-4376-8E44-70557B5D7546}" type="slidenum">
              <a:rPr lang="en-AU" altLang="en-US"/>
              <a:pPr>
                <a:spcBef>
                  <a:spcPct val="0"/>
                </a:spcBef>
              </a:pPr>
              <a:t>94</a:t>
            </a:fld>
            <a:endParaRPr lang="en-AU" altLang="en-US"/>
          </a:p>
        </p:txBody>
      </p:sp>
      <p:sp>
        <p:nvSpPr>
          <p:cNvPr id="192515" name="Rectangle 2">
            <a:extLst>
              <a:ext uri="{FF2B5EF4-FFF2-40B4-BE49-F238E27FC236}">
                <a16:creationId xmlns:a16="http://schemas.microsoft.com/office/drawing/2014/main" id="{77F3C918-754F-8192-EDFB-B77DB3D26EAE}"/>
              </a:ext>
            </a:extLst>
          </p:cNvPr>
          <p:cNvSpPr>
            <a:spLocks noGrp="1" noRot="1" noChangeAspect="1" noChangeArrowheads="1" noTextEdit="1"/>
          </p:cNvSpPr>
          <p:nvPr>
            <p:ph type="sldImg"/>
          </p:nvPr>
        </p:nvSpPr>
        <p:spPr>
          <a:ln/>
        </p:spPr>
      </p:sp>
      <p:sp>
        <p:nvSpPr>
          <p:cNvPr id="192516" name="Rectangle 3">
            <a:extLst>
              <a:ext uri="{FF2B5EF4-FFF2-40B4-BE49-F238E27FC236}">
                <a16:creationId xmlns:a16="http://schemas.microsoft.com/office/drawing/2014/main" id="{AC81B6B9-EF35-3831-8FE5-997ED79DC5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Consider ways to reduce the "spikyness" of natural language text, since if just map one letter always to another, the frequency distribution is just shuffled. One approach is to encrypt more than one letter at once. The Playfair cipher is an example of doing this, </a:t>
            </a:r>
            <a:r>
              <a:rPr lang="en-US" altLang="en-US">
                <a:latin typeface="Arial" panose="020B0604020202020204" pitchFamily="34" charset="0"/>
                <a:ea typeface="ＭＳ Ｐゴシック" panose="020B0600070205080204" pitchFamily="34" charset="-128"/>
              </a:rPr>
              <a:t>treats digrams in the plaintext as single units and translates these units into ciphertext digrams.</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5AC8AA82-1995-715B-14C0-A6ABD5690B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B53049F-4921-468A-AE77-66464114934D}" type="slidenum">
              <a:rPr lang="en-AU" altLang="en-US"/>
              <a:pPr>
                <a:spcBef>
                  <a:spcPct val="0"/>
                </a:spcBef>
              </a:pPr>
              <a:t>95</a:t>
            </a:fld>
            <a:endParaRPr lang="en-AU" altLang="en-US"/>
          </a:p>
        </p:txBody>
      </p:sp>
      <p:sp>
        <p:nvSpPr>
          <p:cNvPr id="194563" name="Rectangle 2">
            <a:extLst>
              <a:ext uri="{FF2B5EF4-FFF2-40B4-BE49-F238E27FC236}">
                <a16:creationId xmlns:a16="http://schemas.microsoft.com/office/drawing/2014/main" id="{7B3D1B99-DD58-6467-5C28-D024936DB573}"/>
              </a:ext>
            </a:extLst>
          </p:cNvPr>
          <p:cNvSpPr>
            <a:spLocks noGrp="1" noRot="1" noChangeAspect="1" noChangeArrowheads="1" noTextEdit="1"/>
          </p:cNvSpPr>
          <p:nvPr>
            <p:ph type="sldImg"/>
          </p:nvPr>
        </p:nvSpPr>
        <p:spPr>
          <a:ln/>
        </p:spPr>
      </p:sp>
      <p:sp>
        <p:nvSpPr>
          <p:cNvPr id="194564" name="Rectangle 3">
            <a:extLst>
              <a:ext uri="{FF2B5EF4-FFF2-40B4-BE49-F238E27FC236}">
                <a16:creationId xmlns:a16="http://schemas.microsoft.com/office/drawing/2014/main" id="{2064D948-0A5E-FDA2-EAF5-52D94BB861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best-known multiple-letter encryption cipher is the Playfair, which treats digrams in the plaintext as single units and translates these units into ciphertext digrams. The Playfair algorithm is based on the use of a 5x5 matrix of letters constructed using a keyword.</a:t>
            </a:r>
            <a:r>
              <a:rPr lang="en-AU" altLang="en-US">
                <a:latin typeface="Arial" panose="020B0604020202020204" pitchFamily="34" charset="0"/>
                <a:ea typeface="ＭＳ Ｐゴシック" panose="020B0600070205080204" pitchFamily="34" charset="-128"/>
                <a:cs typeface="Arial" panose="020B0604020202020204" pitchFamily="34" charset="0"/>
              </a:rPr>
              <a:t> The rules for filling in this 5x5 matrix are: L to R, top to bottom, first with keyword after duplicate letters have been removed, and then with the remain letters, with I/J used as a single letter. This example comes from Dorothy Sayer's book "Have His Carcase", in which Lord Peter Wimsey solves it, and describes the use of a probably word attack.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a:extLst>
              <a:ext uri="{FF2B5EF4-FFF2-40B4-BE49-F238E27FC236}">
                <a16:creationId xmlns:a16="http://schemas.microsoft.com/office/drawing/2014/main" id="{8AEF5333-D9C9-BAC4-3511-38831F846A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2891989-08FE-48F3-889E-69FFFF1253E4}" type="slidenum">
              <a:rPr lang="en-AU" altLang="en-US"/>
              <a:pPr>
                <a:spcBef>
                  <a:spcPct val="0"/>
                </a:spcBef>
              </a:pPr>
              <a:t>96</a:t>
            </a:fld>
            <a:endParaRPr lang="en-AU" altLang="en-US"/>
          </a:p>
        </p:txBody>
      </p:sp>
      <p:sp>
        <p:nvSpPr>
          <p:cNvPr id="196611" name="Rectangle 2">
            <a:extLst>
              <a:ext uri="{FF2B5EF4-FFF2-40B4-BE49-F238E27FC236}">
                <a16:creationId xmlns:a16="http://schemas.microsoft.com/office/drawing/2014/main" id="{1F46C87F-DAD3-6F07-A1D2-0D01F9C91C8C}"/>
              </a:ext>
            </a:extLst>
          </p:cNvPr>
          <p:cNvSpPr>
            <a:spLocks noGrp="1" noRot="1" noChangeAspect="1" noChangeArrowheads="1" noTextEdit="1"/>
          </p:cNvSpPr>
          <p:nvPr>
            <p:ph type="sldImg"/>
          </p:nvPr>
        </p:nvSpPr>
        <p:spPr>
          <a:ln/>
        </p:spPr>
      </p:sp>
      <p:sp>
        <p:nvSpPr>
          <p:cNvPr id="196612" name="Rectangle 3">
            <a:extLst>
              <a:ext uri="{FF2B5EF4-FFF2-40B4-BE49-F238E27FC236}">
                <a16:creationId xmlns:a16="http://schemas.microsoft.com/office/drawing/2014/main" id="{68B96B1F-9731-75EC-0062-DC1727527F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Plaintext is encrypted two letters at a time,according to the rules as shown. </a:t>
            </a:r>
            <a:r>
              <a:rPr lang="en-AU" altLang="en-US">
                <a:latin typeface="Arial" panose="020B0604020202020204" pitchFamily="34" charset="0"/>
                <a:ea typeface="ＭＳ Ｐゴシック" panose="020B0600070205080204" pitchFamily="34" charset="-128"/>
                <a:cs typeface="Arial" panose="020B0604020202020204" pitchFamily="34" charset="0"/>
              </a:rPr>
              <a:t>Note how you wrap from right side back to left, or from bottom back to top.</a:t>
            </a:r>
          </a:p>
          <a:p>
            <a:pPr marL="685800" lvl="1" indent="-228600" eaLnBrk="1" hangingPunct="1">
              <a:lnSpc>
                <a:spcPct val="80000"/>
              </a:lnSpc>
              <a:buFont typeface="Times" panose="02020603050405020304" pitchFamily="18" charset="0"/>
              <a:buAutoNum type="arabicPeriod"/>
            </a:pPr>
            <a:r>
              <a:rPr lang="en-AU" altLang="en-US">
                <a:latin typeface="Arial" panose="020B0604020202020204" pitchFamily="34" charset="0"/>
                <a:ea typeface="ＭＳ Ｐゴシック" panose="020B0600070205080204" pitchFamily="34" charset="-128"/>
                <a:cs typeface="Arial" panose="020B0604020202020204" pitchFamily="34" charset="0"/>
              </a:rPr>
              <a:t> if a pair is a repeated letter, insert a filler like 'X',  eg. "balloon" encrypts as "ba lx lo on" </a:t>
            </a:r>
          </a:p>
          <a:p>
            <a:pPr marL="685800" lvl="1" indent="-228600" eaLnBrk="1" hangingPunct="1">
              <a:lnSpc>
                <a:spcPct val="80000"/>
              </a:lnSpc>
              <a:buFont typeface="Times" panose="02020603050405020304" pitchFamily="18" charset="0"/>
              <a:buAutoNum type="arabicPeriod"/>
            </a:pPr>
            <a:r>
              <a:rPr lang="en-AU" altLang="en-US">
                <a:latin typeface="Arial" panose="020B0604020202020204" pitchFamily="34" charset="0"/>
                <a:ea typeface="ＭＳ Ｐゴシック" panose="020B0600070205080204" pitchFamily="34" charset="-128"/>
                <a:cs typeface="Arial" panose="020B0604020202020204" pitchFamily="34" charset="0"/>
              </a:rPr>
              <a:t> if both letters fall in the same row, replace each with letter to right (wrapping back to start from end),  eg. “ar" encrypts as "RM" </a:t>
            </a:r>
          </a:p>
          <a:p>
            <a:pPr marL="685800" lvl="1" indent="-228600" eaLnBrk="1" hangingPunct="1">
              <a:lnSpc>
                <a:spcPct val="80000"/>
              </a:lnSpc>
              <a:buFont typeface="Times" panose="02020603050405020304" pitchFamily="18" charset="0"/>
              <a:buAutoNum type="arabicPeriod"/>
            </a:pPr>
            <a:r>
              <a:rPr lang="en-AU" altLang="en-US">
                <a:latin typeface="Arial" panose="020B0604020202020204" pitchFamily="34" charset="0"/>
                <a:ea typeface="ＭＳ Ｐゴシック" panose="020B0600070205080204" pitchFamily="34" charset="-128"/>
                <a:cs typeface="Arial" panose="020B0604020202020204" pitchFamily="34" charset="0"/>
              </a:rPr>
              <a:t> if both letters fall in the same column, replace each with the letter below it (again wrapping to top from bottom), eg. “mu" encrypts to "CM" </a:t>
            </a:r>
          </a:p>
          <a:p>
            <a:pPr marL="685800" lvl="1" indent="-228600" eaLnBrk="1" hangingPunct="1">
              <a:lnSpc>
                <a:spcPct val="80000"/>
              </a:lnSpc>
              <a:buFont typeface="Times" panose="02020603050405020304" pitchFamily="18" charset="0"/>
              <a:buAutoNum type="arabicPeriod"/>
            </a:pPr>
            <a:r>
              <a:rPr lang="en-AU" altLang="en-US">
                <a:latin typeface="Arial" panose="020B0604020202020204" pitchFamily="34" charset="0"/>
                <a:ea typeface="ＭＳ Ｐゴシック" panose="020B0600070205080204" pitchFamily="34" charset="-128"/>
                <a:cs typeface="Arial" panose="020B0604020202020204" pitchFamily="34" charset="0"/>
              </a:rPr>
              <a:t> otherwise each letter is replaced by the one in its row in the column of the other letter of the pair, eg. “hs" encrypts to "BP", and “ea" to "IM" or "JM" (as desired) </a:t>
            </a:r>
          </a:p>
          <a:p>
            <a:pPr marL="228600" indent="-228600" eaLnBrk="1" hangingPunct="1"/>
            <a:r>
              <a:rPr lang="en-AU" altLang="en-US">
                <a:latin typeface="Arial" panose="020B0604020202020204" pitchFamily="34" charset="0"/>
                <a:ea typeface="ＭＳ Ｐゴシック" panose="020B0600070205080204" pitchFamily="34" charset="-128"/>
                <a:cs typeface="Arial" panose="020B0604020202020204" pitchFamily="34" charset="0"/>
              </a:rPr>
              <a:t> Decrypting of course works exactly in reverse. Can see this by working the example pairs shown, backwards.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a:extLst>
              <a:ext uri="{FF2B5EF4-FFF2-40B4-BE49-F238E27FC236}">
                <a16:creationId xmlns:a16="http://schemas.microsoft.com/office/drawing/2014/main" id="{9D55CDA4-2D27-6C66-B1F9-69C17FA18A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27E03FF-069A-4616-BF40-77D2A5D06223}" type="slidenum">
              <a:rPr lang="en-AU" altLang="en-US"/>
              <a:pPr>
                <a:spcBef>
                  <a:spcPct val="0"/>
                </a:spcBef>
              </a:pPr>
              <a:t>97</a:t>
            </a:fld>
            <a:endParaRPr lang="en-AU" altLang="en-US"/>
          </a:p>
        </p:txBody>
      </p:sp>
      <p:sp>
        <p:nvSpPr>
          <p:cNvPr id="198659" name="Rectangle 2">
            <a:extLst>
              <a:ext uri="{FF2B5EF4-FFF2-40B4-BE49-F238E27FC236}">
                <a16:creationId xmlns:a16="http://schemas.microsoft.com/office/drawing/2014/main" id="{DFF3218B-FD3F-DEB9-893D-23F0EA7A2135}"/>
              </a:ext>
            </a:extLst>
          </p:cNvPr>
          <p:cNvSpPr>
            <a:spLocks noGrp="1" noRot="1" noChangeAspect="1" noChangeArrowheads="1" noTextEdit="1"/>
          </p:cNvSpPr>
          <p:nvPr>
            <p:ph type="sldImg"/>
          </p:nvPr>
        </p:nvSpPr>
        <p:spPr>
          <a:ln/>
        </p:spPr>
      </p:sp>
      <p:sp>
        <p:nvSpPr>
          <p:cNvPr id="198660" name="Rectangle 3">
            <a:extLst>
              <a:ext uri="{FF2B5EF4-FFF2-40B4-BE49-F238E27FC236}">
                <a16:creationId xmlns:a16="http://schemas.microsoft.com/office/drawing/2014/main" id="{26011372-2BAB-B403-AD1B-85C7767EC7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Playfair cipher is a great advance over simple monoalphabetic ciphers, since there are 26*26=676 digrams (vs 26 letters), so that identification of individual digrams is more difficult. Also,the relative frequencies of individual letters exhibit a much greater range than that of digrams, making frequency analysis much more difficult. The Playfair cipher was for a long time considered unbreakable. It was used as the standard field system by the British Army in World War I and still enjoyed considerable use by the U.S.Army and other Allied forces during World War II. Despite this level of confidence in its security, the Playfair cipher is relatively easy to break because it still leaves much of the structure of the plaintext language intact. A few hundred letters of ciphertext are generally sufficient.</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a:extLst>
              <a:ext uri="{FF2B5EF4-FFF2-40B4-BE49-F238E27FC236}">
                <a16:creationId xmlns:a16="http://schemas.microsoft.com/office/drawing/2014/main" id="{62258313-4E9A-C506-6620-24CBAC021F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07F60C1-F07D-4C6A-A520-FBC15969CC2A}" type="slidenum">
              <a:rPr lang="en-AU" altLang="en-US"/>
              <a:pPr>
                <a:spcBef>
                  <a:spcPct val="0"/>
                </a:spcBef>
              </a:pPr>
              <a:t>98</a:t>
            </a:fld>
            <a:endParaRPr lang="en-AU" altLang="en-US"/>
          </a:p>
        </p:txBody>
      </p:sp>
      <p:sp>
        <p:nvSpPr>
          <p:cNvPr id="200707" name="Rectangle 2">
            <a:extLst>
              <a:ext uri="{FF2B5EF4-FFF2-40B4-BE49-F238E27FC236}">
                <a16:creationId xmlns:a16="http://schemas.microsoft.com/office/drawing/2014/main" id="{3953D281-1193-723C-78E6-662DFFB0C92F}"/>
              </a:ext>
            </a:extLst>
          </p:cNvPr>
          <p:cNvSpPr>
            <a:spLocks noGrp="1" noRot="1" noChangeAspect="1" noChangeArrowheads="1" noTextEdit="1"/>
          </p:cNvSpPr>
          <p:nvPr>
            <p:ph type="sldImg"/>
          </p:nvPr>
        </p:nvSpPr>
        <p:spPr>
          <a:ln/>
        </p:spPr>
      </p:sp>
      <p:sp>
        <p:nvSpPr>
          <p:cNvPr id="200708" name="Rectangle 3">
            <a:extLst>
              <a:ext uri="{FF2B5EF4-FFF2-40B4-BE49-F238E27FC236}">
                <a16:creationId xmlns:a16="http://schemas.microsoft.com/office/drawing/2014/main" id="{966DA1B2-E589-BE10-49CA-B245D156E7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cs typeface="Arial" panose="020B0604020202020204" pitchFamily="34" charset="0"/>
              </a:rPr>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r>
              <a:rPr lang="en-US" altLang="en-US">
                <a:latin typeface="Arial" panose="020B0604020202020204" pitchFamily="34" charset="0"/>
                <a:ea typeface="ＭＳ Ｐゴシック" panose="020B0600070205080204" pitchFamily="34" charset="-128"/>
                <a:cs typeface="Arial" panose="020B0604020202020204" pitchFamily="34" charset="0"/>
              </a:rPr>
              <a:t>The general name for this approach is a polyalphabetic substitution cipher. All these techniques have the following features in common: </a:t>
            </a:r>
          </a:p>
          <a:p>
            <a:pPr eaLnBrk="1" hangingPunct="1">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cs typeface="Arial" panose="020B0604020202020204" pitchFamily="34" charset="0"/>
              </a:rPr>
              <a:t> A set of related monoalphabetic substitution rules is used. </a:t>
            </a:r>
          </a:p>
          <a:p>
            <a:pPr eaLnBrk="1" hangingPunct="1">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cs typeface="Arial" panose="020B0604020202020204" pitchFamily="34" charset="0"/>
              </a:rPr>
              <a:t> A key determines which particular rule is chosen for a given transformation. </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id="{799BF82B-3BE2-8FC0-ADFA-5AD0CF5262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EB20042-F4E8-476C-AD06-A6D57B69B273}" type="slidenum">
              <a:rPr lang="en-AU" altLang="en-US"/>
              <a:pPr>
                <a:spcBef>
                  <a:spcPct val="0"/>
                </a:spcBef>
              </a:pPr>
              <a:t>99</a:t>
            </a:fld>
            <a:endParaRPr lang="en-AU" altLang="en-US"/>
          </a:p>
        </p:txBody>
      </p:sp>
      <p:sp>
        <p:nvSpPr>
          <p:cNvPr id="202755" name="Rectangle 2">
            <a:extLst>
              <a:ext uri="{FF2B5EF4-FFF2-40B4-BE49-F238E27FC236}">
                <a16:creationId xmlns:a16="http://schemas.microsoft.com/office/drawing/2014/main" id="{2C9E8CA2-485E-3BFB-ABEE-A61C97B84D5B}"/>
              </a:ext>
            </a:extLst>
          </p:cNvPr>
          <p:cNvSpPr>
            <a:spLocks noGrp="1" noRot="1" noChangeAspect="1" noChangeArrowheads="1" noTextEdit="1"/>
          </p:cNvSpPr>
          <p:nvPr>
            <p:ph type="sldImg"/>
          </p:nvPr>
        </p:nvSpPr>
        <p:spPr>
          <a:ln/>
        </p:spPr>
      </p:sp>
      <p:sp>
        <p:nvSpPr>
          <p:cNvPr id="202756" name="Rectangle 3">
            <a:extLst>
              <a:ext uri="{FF2B5EF4-FFF2-40B4-BE49-F238E27FC236}">
                <a16:creationId xmlns:a16="http://schemas.microsoft.com/office/drawing/2014/main" id="{AD143566-40D2-B57A-F518-AED40CA475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best known, and one of the simplest, such algorithms is referred to as the Vigenère cipher, where the set of related monoalphabetic substitution rules consists of the 26 Caesar ciphers, with shifts of 0 through 25. Each cipher is denoted by a key letter, which is the ciphertext letter that substitutes for the plaintext letter ‘a’, and which are </a:t>
            </a:r>
            <a:r>
              <a:rPr lang="en-AU" altLang="en-US">
                <a:latin typeface="Arial" panose="020B0604020202020204" pitchFamily="34" charset="0"/>
                <a:ea typeface="ＭＳ Ｐゴシック" panose="020B0600070205080204" pitchFamily="34" charset="-128"/>
                <a:cs typeface="Arial" panose="020B0604020202020204" pitchFamily="34" charset="0"/>
              </a:rPr>
              <a:t>each used in turn, as shown next. </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a:extLst>
              <a:ext uri="{FF2B5EF4-FFF2-40B4-BE49-F238E27FC236}">
                <a16:creationId xmlns:a16="http://schemas.microsoft.com/office/drawing/2014/main" id="{85A3DFB4-4CFC-A3A1-DFB7-3BDB342B30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B8E790E-0E81-43C7-9EB9-8F6FC5B984A2}" type="slidenum">
              <a:rPr lang="en-AU" altLang="en-US"/>
              <a:pPr>
                <a:spcBef>
                  <a:spcPct val="0"/>
                </a:spcBef>
              </a:pPr>
              <a:t>100</a:t>
            </a:fld>
            <a:endParaRPr lang="en-AU" altLang="en-US"/>
          </a:p>
        </p:txBody>
      </p:sp>
      <p:sp>
        <p:nvSpPr>
          <p:cNvPr id="204803" name="Rectangle 2">
            <a:extLst>
              <a:ext uri="{FF2B5EF4-FFF2-40B4-BE49-F238E27FC236}">
                <a16:creationId xmlns:a16="http://schemas.microsoft.com/office/drawing/2014/main" id="{BFC6BEDA-A9DE-411D-D9ED-3D0C6E53E465}"/>
              </a:ext>
            </a:extLst>
          </p:cNvPr>
          <p:cNvSpPr>
            <a:spLocks noGrp="1" noRot="1" noChangeAspect="1" noChangeArrowheads="1" noTextEdit="1"/>
          </p:cNvSpPr>
          <p:nvPr>
            <p:ph type="sldImg"/>
          </p:nvPr>
        </p:nvSpPr>
        <p:spPr>
          <a:ln/>
        </p:spPr>
      </p:sp>
      <p:sp>
        <p:nvSpPr>
          <p:cNvPr id="204804" name="Rectangle 3">
            <a:extLst>
              <a:ext uri="{FF2B5EF4-FFF2-40B4-BE49-F238E27FC236}">
                <a16:creationId xmlns:a16="http://schemas.microsoft.com/office/drawing/2014/main" id="{CAE29332-4DC3-6222-09F0-2F2BA6FAE4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Discuss this simple example from text Stallings section 2.2.</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a:extLst>
              <a:ext uri="{FF2B5EF4-FFF2-40B4-BE49-F238E27FC236}">
                <a16:creationId xmlns:a16="http://schemas.microsoft.com/office/drawing/2014/main" id="{E25D3E9E-63AA-F246-169C-3E3BB20E75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0963B47-3888-4B2D-8A7F-756B1143D6D1}" type="slidenum">
              <a:rPr lang="en-AU" altLang="en-US"/>
              <a:pPr>
                <a:spcBef>
                  <a:spcPct val="0"/>
                </a:spcBef>
              </a:pPr>
              <a:t>101</a:t>
            </a:fld>
            <a:endParaRPr lang="en-AU" altLang="en-US"/>
          </a:p>
        </p:txBody>
      </p:sp>
      <p:sp>
        <p:nvSpPr>
          <p:cNvPr id="206851" name="Rectangle 2">
            <a:extLst>
              <a:ext uri="{FF2B5EF4-FFF2-40B4-BE49-F238E27FC236}">
                <a16:creationId xmlns:a16="http://schemas.microsoft.com/office/drawing/2014/main" id="{4625DEBA-33AD-649F-FBAA-889A9B015231}"/>
              </a:ext>
            </a:extLst>
          </p:cNvPr>
          <p:cNvSpPr>
            <a:spLocks noGrp="1" noRot="1" noChangeAspect="1" noChangeArrowheads="1" noTextEdit="1"/>
          </p:cNvSpPr>
          <p:nvPr>
            <p:ph type="sldImg"/>
          </p:nvPr>
        </p:nvSpPr>
        <p:spPr>
          <a:ln/>
        </p:spPr>
      </p:sp>
      <p:sp>
        <p:nvSpPr>
          <p:cNvPr id="206852" name="Rectangle 3">
            <a:extLst>
              <a:ext uri="{FF2B5EF4-FFF2-40B4-BE49-F238E27FC236}">
                <a16:creationId xmlns:a16="http://schemas.microsoft.com/office/drawing/2014/main" id="{3A5538D6-A839-278E-197B-8304513C21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Implementing polyalphabetic ciphers by hand can be very tedious. Various aids were devised to assist the process.</a:t>
            </a:r>
          </a:p>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The </a:t>
            </a:r>
            <a:r>
              <a:rPr lang="en-US" altLang="en-US" i="1">
                <a:solidFill>
                  <a:srgbClr val="000000"/>
                </a:solidFill>
                <a:latin typeface="Arial" panose="020B0604020202020204" pitchFamily="34" charset="0"/>
                <a:ea typeface="ＭＳ Ｐゴシック" panose="020B0600070205080204" pitchFamily="34" charset="-128"/>
                <a:cs typeface="Arial" panose="020B0604020202020204" pitchFamily="34" charset="0"/>
              </a:rPr>
              <a:t>"Saint-Cyr Slide" </a:t>
            </a: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was popularised and named by Jean Kerckhoffs, who published a famous early text "La Cryptographie Militaire" (Miltary Cryptography) in 1883. He named the slide after the French National Military Academy where the methods were taught. He also noted that any slide can be expanded into a tableau, or bent round into a cipher disk.</a:t>
            </a:r>
          </a:p>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The </a:t>
            </a:r>
            <a:r>
              <a:rPr lang="en-AU" altLang="en-US" i="1">
                <a:solidFill>
                  <a:srgbClr val="000000"/>
                </a:solidFill>
                <a:latin typeface="Arial" panose="020B0604020202020204" pitchFamily="34" charset="0"/>
                <a:ea typeface="ＭＳ Ｐゴシック" panose="020B0600070205080204" pitchFamily="34" charset="-128"/>
                <a:cs typeface="Arial" panose="020B0604020202020204" pitchFamily="34" charset="0"/>
              </a:rPr>
              <a:t>Vigenère Tableau </a:t>
            </a:r>
            <a:r>
              <a:rPr lang="en-AU"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(given in Stallings 4/e as Table 2.3) is a complete set of forward shifted alphabet mappings.</a:t>
            </a:r>
          </a:p>
          <a:p>
            <a:pPr eaLnBrk="1" hangingPunct="1"/>
            <a:endParaRPr lang="en-US" altLang="en-US" i="1">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a:extLst>
              <a:ext uri="{FF2B5EF4-FFF2-40B4-BE49-F238E27FC236}">
                <a16:creationId xmlns:a16="http://schemas.microsoft.com/office/drawing/2014/main" id="{61DF0CC4-FE9B-7FAF-94AA-ADA81BF008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AEE7BDA-28F6-4F5B-8E90-3C90B89BBC24}" type="slidenum">
              <a:rPr lang="en-AU" altLang="en-US"/>
              <a:pPr>
                <a:spcBef>
                  <a:spcPct val="0"/>
                </a:spcBef>
              </a:pPr>
              <a:t>102</a:t>
            </a:fld>
            <a:endParaRPr lang="en-AU" altLang="en-US"/>
          </a:p>
        </p:txBody>
      </p:sp>
      <p:sp>
        <p:nvSpPr>
          <p:cNvPr id="208899" name="Rectangle 2">
            <a:extLst>
              <a:ext uri="{FF2B5EF4-FFF2-40B4-BE49-F238E27FC236}">
                <a16:creationId xmlns:a16="http://schemas.microsoft.com/office/drawing/2014/main" id="{8C33E025-4654-FC8B-C7E6-9C2CDDF21D0F}"/>
              </a:ext>
            </a:extLst>
          </p:cNvPr>
          <p:cNvSpPr>
            <a:spLocks noGrp="1" noRot="1" noChangeAspect="1" noChangeArrowheads="1" noTextEdit="1"/>
          </p:cNvSpPr>
          <p:nvPr>
            <p:ph type="sldImg"/>
          </p:nvPr>
        </p:nvSpPr>
        <p:spPr>
          <a:ln/>
        </p:spPr>
      </p:sp>
      <p:sp>
        <p:nvSpPr>
          <p:cNvPr id="208900" name="Rectangle 3">
            <a:extLst>
              <a:ext uri="{FF2B5EF4-FFF2-40B4-BE49-F238E27FC236}">
                <a16:creationId xmlns:a16="http://schemas.microsoft.com/office/drawing/2014/main" id="{AB50EC25-0895-C3BE-8164-22D7C1E3ED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a:t>
            </a:r>
            <a:r>
              <a:rPr lang="en-AU" altLang="en-US">
                <a:latin typeface="Arial" panose="020B0604020202020204" pitchFamily="34" charset="0"/>
                <a:ea typeface="ＭＳ Ｐゴシック" panose="020B0600070205080204" pitchFamily="34" charset="-128"/>
              </a:rPr>
              <a:t>Vigenère &amp; related polyalphabetic ciphers still do not completely obscure the underlying language characteristics. </a:t>
            </a:r>
            <a:r>
              <a:rPr lang="en-US" altLang="en-US">
                <a:latin typeface="Arial" panose="020B0604020202020204" pitchFamily="34" charset="0"/>
                <a:ea typeface="ＭＳ Ｐゴシック" panose="020B0600070205080204" pitchFamily="34" charset="-128"/>
              </a:rPr>
              <a:t>The strength of this cipher is that there are multiple ciphertext letters for each plaintext letter, one for each unique letter of the keyword. Thus, the letter frequency information is obscured. However, not all knowledge of the plaintext structure is lost. </a:t>
            </a:r>
            <a:r>
              <a:rPr lang="en-AU" altLang="en-US">
                <a:latin typeface="Arial" panose="020B0604020202020204" pitchFamily="34" charset="0"/>
                <a:ea typeface="ＭＳ Ｐゴシック" panose="020B0600070205080204" pitchFamily="34" charset="-128"/>
              </a:rPr>
              <a:t>The key to breaking them is to identify the number of translation alphabets, and then attack each separately. </a:t>
            </a:r>
            <a:r>
              <a:rPr lang="en-US" altLang="en-US">
                <a:latin typeface="Arial" panose="020B0604020202020204" pitchFamily="34" charset="0"/>
                <a:ea typeface="ＭＳ Ｐゴシック" panose="020B0600070205080204" pitchFamily="34" charset="-128"/>
              </a:rPr>
              <a:t>If a monoalphabetic substitution is used, then the statistical properties of the ciphertext should be the same as that of the language of the plaintext. If, on the other hand, a Vigenère cipher is suspected, then progress depends on determining the length of the keyword.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E9DB971-DA43-EBA2-86CA-66023864A35C}"/>
              </a:ext>
            </a:extLst>
          </p:cNvPr>
          <p:cNvGrpSpPr>
            <a:grpSpLocks/>
          </p:cNvGrpSpPr>
          <p:nvPr/>
        </p:nvGrpSpPr>
        <p:grpSpPr bwMode="auto">
          <a:xfrm>
            <a:off x="3175" y="4267200"/>
            <a:ext cx="9140825" cy="2590800"/>
            <a:chOff x="2" y="2688"/>
            <a:chExt cx="5758" cy="1632"/>
          </a:xfrm>
        </p:grpSpPr>
        <p:sp>
          <p:nvSpPr>
            <p:cNvPr id="5" name="Freeform 3">
              <a:extLst>
                <a:ext uri="{FF2B5EF4-FFF2-40B4-BE49-F238E27FC236}">
                  <a16:creationId xmlns:a16="http://schemas.microsoft.com/office/drawing/2014/main" id="{7827E591-79E6-23EC-56BA-F39D11260AD2}"/>
                </a:ext>
              </a:extLst>
            </p:cNvPr>
            <p:cNvSpPr>
              <a:spLocks/>
            </p:cNvSpPr>
            <p:nvPr/>
          </p:nvSpPr>
          <p:spPr bwMode="hidden">
            <a:xfrm>
              <a:off x="2" y="2688"/>
              <a:ext cx="5758" cy="1632"/>
            </a:xfrm>
            <a:custGeom>
              <a:avLst/>
              <a:gdLst>
                <a:gd name="T0" fmla="*/ 6245 w 5740"/>
                <a:gd name="T1" fmla="*/ 0 h 4316"/>
                <a:gd name="T2" fmla="*/ 0 w 5740"/>
                <a:gd name="T3" fmla="*/ 0 h 4316"/>
                <a:gd name="T4" fmla="*/ 0 w 5740"/>
                <a:gd name="T5" fmla="*/ 0 h 4316"/>
                <a:gd name="T6" fmla="*/ 6245 w 5740"/>
                <a:gd name="T7" fmla="*/ 0 h 4316"/>
                <a:gd name="T8" fmla="*/ 6245 w 5740"/>
                <a:gd name="T9" fmla="*/ 0 h 4316"/>
                <a:gd name="T10" fmla="*/ 6245 w 5740"/>
                <a:gd name="T11" fmla="*/ 0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6" name="Group 4">
              <a:extLst>
                <a:ext uri="{FF2B5EF4-FFF2-40B4-BE49-F238E27FC236}">
                  <a16:creationId xmlns:a16="http://schemas.microsoft.com/office/drawing/2014/main" id="{9C4C0422-9225-52B0-E5F0-30E1E879DC59}"/>
                </a:ext>
              </a:extLst>
            </p:cNvPr>
            <p:cNvGrpSpPr>
              <a:grpSpLocks/>
            </p:cNvGrpSpPr>
            <p:nvPr/>
          </p:nvGrpSpPr>
          <p:grpSpPr bwMode="auto">
            <a:xfrm>
              <a:off x="1776" y="3024"/>
              <a:ext cx="3929" cy="1290"/>
              <a:chOff x="1776" y="3024"/>
              <a:chExt cx="3929" cy="1290"/>
            </a:xfrm>
          </p:grpSpPr>
          <p:grpSp>
            <p:nvGrpSpPr>
              <p:cNvPr id="7" name="Group 5">
                <a:extLst>
                  <a:ext uri="{FF2B5EF4-FFF2-40B4-BE49-F238E27FC236}">
                    <a16:creationId xmlns:a16="http://schemas.microsoft.com/office/drawing/2014/main" id="{6A547BF7-3D02-DCC8-3900-52ACEFAD7053}"/>
                  </a:ext>
                </a:extLst>
              </p:cNvPr>
              <p:cNvGrpSpPr>
                <a:grpSpLocks/>
              </p:cNvGrpSpPr>
              <p:nvPr/>
            </p:nvGrpSpPr>
            <p:grpSpPr bwMode="auto">
              <a:xfrm>
                <a:off x="2268" y="3934"/>
                <a:ext cx="638" cy="377"/>
                <a:chOff x="2268" y="3934"/>
                <a:chExt cx="638" cy="377"/>
              </a:xfrm>
            </p:grpSpPr>
            <p:sp>
              <p:nvSpPr>
                <p:cNvPr id="60" name="Oval 6">
                  <a:extLst>
                    <a:ext uri="{FF2B5EF4-FFF2-40B4-BE49-F238E27FC236}">
                      <a16:creationId xmlns:a16="http://schemas.microsoft.com/office/drawing/2014/main" id="{D0B35F75-8FF7-E243-706B-7D12B1444275}"/>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61" name="Oval 7">
                  <a:extLst>
                    <a:ext uri="{FF2B5EF4-FFF2-40B4-BE49-F238E27FC236}">
                      <a16:creationId xmlns:a16="http://schemas.microsoft.com/office/drawing/2014/main" id="{B75C17D5-B68B-CCF2-FE95-26B4CFDE7C45}"/>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62" name="Oval 8">
                  <a:extLst>
                    <a:ext uri="{FF2B5EF4-FFF2-40B4-BE49-F238E27FC236}">
                      <a16:creationId xmlns:a16="http://schemas.microsoft.com/office/drawing/2014/main" id="{A66157DB-A894-963A-9525-94D577EA0EDE}"/>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63" name="Oval 9">
                  <a:extLst>
                    <a:ext uri="{FF2B5EF4-FFF2-40B4-BE49-F238E27FC236}">
                      <a16:creationId xmlns:a16="http://schemas.microsoft.com/office/drawing/2014/main" id="{8931E5AA-029D-5DB7-4B06-B59463FCF00A}"/>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64" name="Oval 10">
                  <a:extLst>
                    <a:ext uri="{FF2B5EF4-FFF2-40B4-BE49-F238E27FC236}">
                      <a16:creationId xmlns:a16="http://schemas.microsoft.com/office/drawing/2014/main" id="{075BB690-3212-5F62-E985-1ED884EEBB73}"/>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65" name="Oval 11">
                  <a:extLst>
                    <a:ext uri="{FF2B5EF4-FFF2-40B4-BE49-F238E27FC236}">
                      <a16:creationId xmlns:a16="http://schemas.microsoft.com/office/drawing/2014/main" id="{C293F047-EFE8-7FDC-95D2-37F3D76AB91C}"/>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66" name="Oval 12">
                  <a:extLst>
                    <a:ext uri="{FF2B5EF4-FFF2-40B4-BE49-F238E27FC236}">
                      <a16:creationId xmlns:a16="http://schemas.microsoft.com/office/drawing/2014/main" id="{EAA7E663-01D4-A687-5B7A-2322BC41DB9F}"/>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67" name="Oval 13">
                  <a:extLst>
                    <a:ext uri="{FF2B5EF4-FFF2-40B4-BE49-F238E27FC236}">
                      <a16:creationId xmlns:a16="http://schemas.microsoft.com/office/drawing/2014/main" id="{0E018F72-9445-A82F-DF26-CC222EDA4EC0}"/>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1" hangingPunct="1">
                    <a:defRPr/>
                  </a:pPr>
                  <a:endParaRPr lang="en-US">
                    <a:latin typeface="Arial" pitchFamily="-107" charset="0"/>
                    <a:ea typeface="+mn-ea"/>
                  </a:endParaRPr>
                </a:p>
              </p:txBody>
            </p:sp>
          </p:grpSp>
          <p:sp>
            <p:nvSpPr>
              <p:cNvPr id="8" name="Oval 14">
                <a:extLst>
                  <a:ext uri="{FF2B5EF4-FFF2-40B4-BE49-F238E27FC236}">
                    <a16:creationId xmlns:a16="http://schemas.microsoft.com/office/drawing/2014/main" id="{AB3B0DD5-7CC2-5309-5E19-1C1873A3CE0D}"/>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1" hangingPunct="1">
                  <a:defRPr/>
                </a:pPr>
                <a:endParaRPr lang="en-US">
                  <a:latin typeface="Arial" pitchFamily="-107" charset="0"/>
                  <a:ea typeface="+mn-ea"/>
                </a:endParaRPr>
              </a:p>
            </p:txBody>
          </p:sp>
          <p:sp>
            <p:nvSpPr>
              <p:cNvPr id="9" name="Oval 15">
                <a:extLst>
                  <a:ext uri="{FF2B5EF4-FFF2-40B4-BE49-F238E27FC236}">
                    <a16:creationId xmlns:a16="http://schemas.microsoft.com/office/drawing/2014/main" id="{4D58CAB9-231E-820C-2D3C-160FEEC42C07}"/>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0" name="Oval 16">
                <a:extLst>
                  <a:ext uri="{FF2B5EF4-FFF2-40B4-BE49-F238E27FC236}">
                    <a16:creationId xmlns:a16="http://schemas.microsoft.com/office/drawing/2014/main" id="{44AC08B6-D095-0AB8-D5BA-30414D120C44}"/>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 name="Oval 17">
                <a:extLst>
                  <a:ext uri="{FF2B5EF4-FFF2-40B4-BE49-F238E27FC236}">
                    <a16:creationId xmlns:a16="http://schemas.microsoft.com/office/drawing/2014/main" id="{B050653D-694F-0A0E-138F-E090BFDE18A1}"/>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2" name="Oval 18">
                <a:extLst>
                  <a:ext uri="{FF2B5EF4-FFF2-40B4-BE49-F238E27FC236}">
                    <a16:creationId xmlns:a16="http://schemas.microsoft.com/office/drawing/2014/main" id="{D55314C5-88C3-1BE6-A726-E6F58DE0E74F}"/>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3" name="Freeform 19">
                <a:extLst>
                  <a:ext uri="{FF2B5EF4-FFF2-40B4-BE49-F238E27FC236}">
                    <a16:creationId xmlns:a16="http://schemas.microsoft.com/office/drawing/2014/main" id="{78196E17-8F3B-3121-4B4C-F8485251778D}"/>
                  </a:ext>
                </a:extLst>
              </p:cNvPr>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4" name="Freeform 20">
                <a:extLst>
                  <a:ext uri="{FF2B5EF4-FFF2-40B4-BE49-F238E27FC236}">
                    <a16:creationId xmlns:a16="http://schemas.microsoft.com/office/drawing/2014/main" id="{EBC20B55-FD2A-66B5-B2F1-90094ED9E41F}"/>
                  </a:ext>
                </a:extLst>
              </p:cNvPr>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1" hangingPunct="1">
                  <a:defRPr/>
                </a:pPr>
                <a:endParaRPr lang="en-US">
                  <a:latin typeface="Arial" pitchFamily="-107" charset="0"/>
                  <a:ea typeface="+mn-ea"/>
                </a:endParaRPr>
              </a:p>
            </p:txBody>
          </p:sp>
          <p:sp>
            <p:nvSpPr>
              <p:cNvPr id="15" name="Freeform 21">
                <a:extLst>
                  <a:ext uri="{FF2B5EF4-FFF2-40B4-BE49-F238E27FC236}">
                    <a16:creationId xmlns:a16="http://schemas.microsoft.com/office/drawing/2014/main" id="{60A6D0BE-7CB7-15FD-BBFB-7F779E953DA3}"/>
                  </a:ext>
                </a:extLst>
              </p:cNvPr>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6" name="Freeform 22">
                <a:extLst>
                  <a:ext uri="{FF2B5EF4-FFF2-40B4-BE49-F238E27FC236}">
                    <a16:creationId xmlns:a16="http://schemas.microsoft.com/office/drawing/2014/main" id="{2FFFC757-7F9C-B722-8BC1-1BD977A18EB5}"/>
                  </a:ext>
                </a:extLst>
              </p:cNvPr>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1" hangingPunct="1">
                  <a:defRPr/>
                </a:pPr>
                <a:endParaRPr lang="en-US">
                  <a:latin typeface="Arial" pitchFamily="-107" charset="0"/>
                  <a:ea typeface="+mn-ea"/>
                </a:endParaRPr>
              </a:p>
            </p:txBody>
          </p:sp>
          <p:sp>
            <p:nvSpPr>
              <p:cNvPr id="17" name="Freeform 23">
                <a:extLst>
                  <a:ext uri="{FF2B5EF4-FFF2-40B4-BE49-F238E27FC236}">
                    <a16:creationId xmlns:a16="http://schemas.microsoft.com/office/drawing/2014/main" id="{34F3128C-A04B-D50C-3134-E8D810CB0452}"/>
                  </a:ext>
                </a:extLst>
              </p:cNvPr>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1" hangingPunct="1">
                  <a:defRPr/>
                </a:pPr>
                <a:endParaRPr lang="en-US">
                  <a:latin typeface="Arial" pitchFamily="-107" charset="0"/>
                  <a:ea typeface="+mn-ea"/>
                </a:endParaRPr>
              </a:p>
            </p:txBody>
          </p:sp>
          <p:sp>
            <p:nvSpPr>
              <p:cNvPr id="18" name="Freeform 24">
                <a:extLst>
                  <a:ext uri="{FF2B5EF4-FFF2-40B4-BE49-F238E27FC236}">
                    <a16:creationId xmlns:a16="http://schemas.microsoft.com/office/drawing/2014/main" id="{E92CBC4A-A8A9-9D41-F5E7-F984620CB44D}"/>
                  </a:ext>
                </a:extLst>
              </p:cNvPr>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1" hangingPunct="1">
                  <a:defRPr/>
                </a:pPr>
                <a:endParaRPr lang="en-US">
                  <a:latin typeface="Arial" pitchFamily="-107" charset="0"/>
                  <a:ea typeface="+mn-ea"/>
                </a:endParaRPr>
              </a:p>
            </p:txBody>
          </p:sp>
          <p:sp>
            <p:nvSpPr>
              <p:cNvPr id="19" name="Freeform 25">
                <a:extLst>
                  <a:ext uri="{FF2B5EF4-FFF2-40B4-BE49-F238E27FC236}">
                    <a16:creationId xmlns:a16="http://schemas.microsoft.com/office/drawing/2014/main" id="{2E3CE202-EDFC-283F-9788-5CB964BBEC3C}"/>
                  </a:ext>
                </a:extLst>
              </p:cNvPr>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20" name="Freeform 26">
                <a:extLst>
                  <a:ext uri="{FF2B5EF4-FFF2-40B4-BE49-F238E27FC236}">
                    <a16:creationId xmlns:a16="http://schemas.microsoft.com/office/drawing/2014/main" id="{E1DD2643-651B-A788-9518-D5B5D567DEFE}"/>
                  </a:ext>
                </a:extLst>
              </p:cNvPr>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1" hangingPunct="1">
                  <a:defRPr/>
                </a:pPr>
                <a:endParaRPr lang="en-US">
                  <a:latin typeface="Arial" pitchFamily="-107" charset="0"/>
                  <a:ea typeface="+mn-ea"/>
                </a:endParaRPr>
              </a:p>
            </p:txBody>
          </p:sp>
          <p:sp>
            <p:nvSpPr>
              <p:cNvPr id="21" name="Freeform 27">
                <a:extLst>
                  <a:ext uri="{FF2B5EF4-FFF2-40B4-BE49-F238E27FC236}">
                    <a16:creationId xmlns:a16="http://schemas.microsoft.com/office/drawing/2014/main" id="{C36BF1A7-BEE4-EA12-2166-C68B66DCE8F1}"/>
                  </a:ext>
                </a:extLst>
              </p:cNvPr>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1" hangingPunct="1">
                  <a:defRPr/>
                </a:pPr>
                <a:endParaRPr lang="en-US">
                  <a:latin typeface="Arial" pitchFamily="-107" charset="0"/>
                  <a:ea typeface="+mn-ea"/>
                </a:endParaRPr>
              </a:p>
            </p:txBody>
          </p:sp>
          <p:sp>
            <p:nvSpPr>
              <p:cNvPr id="22" name="Freeform 28">
                <a:extLst>
                  <a:ext uri="{FF2B5EF4-FFF2-40B4-BE49-F238E27FC236}">
                    <a16:creationId xmlns:a16="http://schemas.microsoft.com/office/drawing/2014/main" id="{84138F4F-A5EA-EB28-7F5E-B9F7BBAD932D}"/>
                  </a:ext>
                </a:extLst>
              </p:cNvPr>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23" name="Freeform 29">
                <a:extLst>
                  <a:ext uri="{FF2B5EF4-FFF2-40B4-BE49-F238E27FC236}">
                    <a16:creationId xmlns:a16="http://schemas.microsoft.com/office/drawing/2014/main" id="{27B28000-EFDC-8736-89A9-A50A8480C061}"/>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4" name="Freeform 30">
                <a:extLst>
                  <a:ext uri="{FF2B5EF4-FFF2-40B4-BE49-F238E27FC236}">
                    <a16:creationId xmlns:a16="http://schemas.microsoft.com/office/drawing/2014/main" id="{8F94CFBE-231D-94E0-2280-F333A453DF1D}"/>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5" name="Freeform 31">
                <a:extLst>
                  <a:ext uri="{FF2B5EF4-FFF2-40B4-BE49-F238E27FC236}">
                    <a16:creationId xmlns:a16="http://schemas.microsoft.com/office/drawing/2014/main" id="{7B708607-8A77-AA08-583B-A50B60C23916}"/>
                  </a:ext>
                </a:extLst>
              </p:cNvPr>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26" name="Freeform 32">
                <a:extLst>
                  <a:ext uri="{FF2B5EF4-FFF2-40B4-BE49-F238E27FC236}">
                    <a16:creationId xmlns:a16="http://schemas.microsoft.com/office/drawing/2014/main" id="{21CB662E-7CB0-D0C9-027B-457427D1F90D}"/>
                  </a:ext>
                </a:extLst>
              </p:cNvPr>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27" name="Freeform 33">
                <a:extLst>
                  <a:ext uri="{FF2B5EF4-FFF2-40B4-BE49-F238E27FC236}">
                    <a16:creationId xmlns:a16="http://schemas.microsoft.com/office/drawing/2014/main" id="{7BE18F69-8BA3-1871-92F5-E74CFDD96E2C}"/>
                  </a:ext>
                </a:extLst>
              </p:cNvPr>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28" name="Freeform 34">
                <a:extLst>
                  <a:ext uri="{FF2B5EF4-FFF2-40B4-BE49-F238E27FC236}">
                    <a16:creationId xmlns:a16="http://schemas.microsoft.com/office/drawing/2014/main" id="{C85E1B04-5680-9B40-EE4D-8A1BB41E35BD}"/>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 name="Freeform 35">
                <a:extLst>
                  <a:ext uri="{FF2B5EF4-FFF2-40B4-BE49-F238E27FC236}">
                    <a16:creationId xmlns:a16="http://schemas.microsoft.com/office/drawing/2014/main" id="{9D3A8A7A-4CC0-234F-82A2-74EAE56E7D25}"/>
                  </a:ext>
                </a:extLst>
              </p:cNvPr>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0" name="Freeform 36">
                <a:extLst>
                  <a:ext uri="{FF2B5EF4-FFF2-40B4-BE49-F238E27FC236}">
                    <a16:creationId xmlns:a16="http://schemas.microsoft.com/office/drawing/2014/main" id="{D6D15D6C-1449-CE16-EEB3-38BDD84DBDF3}"/>
                  </a:ext>
                </a:extLst>
              </p:cNvPr>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1" name="Freeform 37">
                <a:extLst>
                  <a:ext uri="{FF2B5EF4-FFF2-40B4-BE49-F238E27FC236}">
                    <a16:creationId xmlns:a16="http://schemas.microsoft.com/office/drawing/2014/main" id="{AE749407-A3D4-1EC9-C4E7-8AAB14DBC7D2}"/>
                  </a:ext>
                </a:extLst>
              </p:cNvPr>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2" name="Freeform 38">
                <a:extLst>
                  <a:ext uri="{FF2B5EF4-FFF2-40B4-BE49-F238E27FC236}">
                    <a16:creationId xmlns:a16="http://schemas.microsoft.com/office/drawing/2014/main" id="{194A0EB7-46F4-C652-0CDB-60A27A9D700E}"/>
                  </a:ext>
                </a:extLst>
              </p:cNvPr>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3" name="Freeform 39">
                <a:extLst>
                  <a:ext uri="{FF2B5EF4-FFF2-40B4-BE49-F238E27FC236}">
                    <a16:creationId xmlns:a16="http://schemas.microsoft.com/office/drawing/2014/main" id="{148DBE2B-11A7-C421-93A3-4AFF92A1F51E}"/>
                  </a:ext>
                </a:extLst>
              </p:cNvPr>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4" name="Freeform 40">
                <a:extLst>
                  <a:ext uri="{FF2B5EF4-FFF2-40B4-BE49-F238E27FC236}">
                    <a16:creationId xmlns:a16="http://schemas.microsoft.com/office/drawing/2014/main" id="{DC5BD314-2B44-FA1A-DE9D-57ED9E73D3F7}"/>
                  </a:ext>
                </a:extLst>
              </p:cNvPr>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5" name="Freeform 41">
                <a:extLst>
                  <a:ext uri="{FF2B5EF4-FFF2-40B4-BE49-F238E27FC236}">
                    <a16:creationId xmlns:a16="http://schemas.microsoft.com/office/drawing/2014/main" id="{1E8F301B-BDAE-DC93-0FE3-A4C3FA327E71}"/>
                  </a:ext>
                </a:extLst>
              </p:cNvPr>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6" name="Freeform 42">
                <a:extLst>
                  <a:ext uri="{FF2B5EF4-FFF2-40B4-BE49-F238E27FC236}">
                    <a16:creationId xmlns:a16="http://schemas.microsoft.com/office/drawing/2014/main" id="{38533F0B-C9E7-0E92-F548-9EF45C966200}"/>
                  </a:ext>
                </a:extLst>
              </p:cNvPr>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7" name="Freeform 43">
                <a:extLst>
                  <a:ext uri="{FF2B5EF4-FFF2-40B4-BE49-F238E27FC236}">
                    <a16:creationId xmlns:a16="http://schemas.microsoft.com/office/drawing/2014/main" id="{389756B0-1E49-F41B-4F14-4DB0ABEDF108}"/>
                  </a:ext>
                </a:extLst>
              </p:cNvPr>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1" hangingPunct="1">
                  <a:defRPr/>
                </a:pPr>
                <a:endParaRPr lang="en-US">
                  <a:latin typeface="Arial" pitchFamily="-107" charset="0"/>
                  <a:ea typeface="+mn-ea"/>
                </a:endParaRPr>
              </a:p>
            </p:txBody>
          </p:sp>
          <p:sp>
            <p:nvSpPr>
              <p:cNvPr id="38" name="Freeform 44">
                <a:extLst>
                  <a:ext uri="{FF2B5EF4-FFF2-40B4-BE49-F238E27FC236}">
                    <a16:creationId xmlns:a16="http://schemas.microsoft.com/office/drawing/2014/main" id="{F55A151B-BE78-3042-8F1A-785A4231842B}"/>
                  </a:ext>
                </a:extLst>
              </p:cNvPr>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39" name="Freeform 45">
                <a:extLst>
                  <a:ext uri="{FF2B5EF4-FFF2-40B4-BE49-F238E27FC236}">
                    <a16:creationId xmlns:a16="http://schemas.microsoft.com/office/drawing/2014/main" id="{8A806D74-945A-E14F-68F0-E85DA699FB12}"/>
                  </a:ext>
                </a:extLst>
              </p:cNvPr>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40" name="Freeform 46">
                <a:extLst>
                  <a:ext uri="{FF2B5EF4-FFF2-40B4-BE49-F238E27FC236}">
                    <a16:creationId xmlns:a16="http://schemas.microsoft.com/office/drawing/2014/main" id="{39B38A50-C7FF-A252-50C5-76AAC718C987}"/>
                  </a:ext>
                </a:extLst>
              </p:cNvPr>
              <p:cNvSpPr>
                <a:spLocks/>
              </p:cNvSpPr>
              <p:nvPr/>
            </p:nvSpPr>
            <p:spPr bwMode="hidden">
              <a:xfrm>
                <a:off x="5280" y="3186"/>
                <a:ext cx="383" cy="96"/>
              </a:xfrm>
              <a:custGeom>
                <a:avLst/>
                <a:gdLst>
                  <a:gd name="T0" fmla="*/ 236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36 w 382"/>
                  <a:gd name="T19" fmla="*/ 96 h 96"/>
                  <a:gd name="T20" fmla="*/ 290 w 382"/>
                  <a:gd name="T21" fmla="*/ 90 h 96"/>
                  <a:gd name="T22" fmla="*/ 338 w 382"/>
                  <a:gd name="T23" fmla="*/ 84 h 96"/>
                  <a:gd name="T24" fmla="*/ 379 w 382"/>
                  <a:gd name="T25" fmla="*/ 66 h 96"/>
                  <a:gd name="T26" fmla="*/ 409 w 382"/>
                  <a:gd name="T27" fmla="*/ 42 h 96"/>
                  <a:gd name="T28" fmla="*/ 403 w 382"/>
                  <a:gd name="T29" fmla="*/ 42 h 96"/>
                  <a:gd name="T30" fmla="*/ 373 w 382"/>
                  <a:gd name="T31" fmla="*/ 66 h 96"/>
                  <a:gd name="T32" fmla="*/ 332 w 382"/>
                  <a:gd name="T33" fmla="*/ 78 h 96"/>
                  <a:gd name="T34" fmla="*/ 290 w 382"/>
                  <a:gd name="T35" fmla="*/ 90 h 96"/>
                  <a:gd name="T36" fmla="*/ 236 w 382"/>
                  <a:gd name="T37" fmla="*/ 96 h 96"/>
                  <a:gd name="T38" fmla="*/ 236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 name="Freeform 47">
                <a:extLst>
                  <a:ext uri="{FF2B5EF4-FFF2-40B4-BE49-F238E27FC236}">
                    <a16:creationId xmlns:a16="http://schemas.microsoft.com/office/drawing/2014/main" id="{BC14355F-34A5-9E67-F71C-574B813D0661}"/>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2" name="Freeform 48">
                <a:extLst>
                  <a:ext uri="{FF2B5EF4-FFF2-40B4-BE49-F238E27FC236}">
                    <a16:creationId xmlns:a16="http://schemas.microsoft.com/office/drawing/2014/main" id="{1FCA6E72-16CA-FC6E-6FE6-4E37874F2B8D}"/>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3" name="Freeform 49">
                <a:extLst>
                  <a:ext uri="{FF2B5EF4-FFF2-40B4-BE49-F238E27FC236}">
                    <a16:creationId xmlns:a16="http://schemas.microsoft.com/office/drawing/2014/main" id="{34512528-3EC2-FED5-518C-5857D66F3FDB}"/>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4" name="Freeform 50">
                <a:extLst>
                  <a:ext uri="{FF2B5EF4-FFF2-40B4-BE49-F238E27FC236}">
                    <a16:creationId xmlns:a16="http://schemas.microsoft.com/office/drawing/2014/main" id="{FA5C14D5-9D8B-58E8-6C2F-3F64DC75E1A0}"/>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5" name="Freeform 51">
                <a:extLst>
                  <a:ext uri="{FF2B5EF4-FFF2-40B4-BE49-F238E27FC236}">
                    <a16:creationId xmlns:a16="http://schemas.microsoft.com/office/drawing/2014/main" id="{1838A2D0-BFC8-05CD-3B40-A9F68ECB2ADF}"/>
                  </a:ext>
                </a:extLst>
              </p:cNvPr>
              <p:cNvSpPr>
                <a:spLocks/>
              </p:cNvSpPr>
              <p:nvPr/>
            </p:nvSpPr>
            <p:spPr bwMode="hidden">
              <a:xfrm>
                <a:off x="5489" y="3042"/>
                <a:ext cx="186" cy="210"/>
              </a:xfrm>
              <a:custGeom>
                <a:avLst/>
                <a:gdLst>
                  <a:gd name="T0" fmla="*/ 0 w 185"/>
                  <a:gd name="T1" fmla="*/ 6 h 210"/>
                  <a:gd name="T2" fmla="*/ 66 w 185"/>
                  <a:gd name="T3" fmla="*/ 12 h 210"/>
                  <a:gd name="T4" fmla="*/ 146 w 185"/>
                  <a:gd name="T5" fmla="*/ 36 h 210"/>
                  <a:gd name="T6" fmla="*/ 182 w 185"/>
                  <a:gd name="T7" fmla="*/ 72 h 210"/>
                  <a:gd name="T8" fmla="*/ 188 w 185"/>
                  <a:gd name="T9" fmla="*/ 90 h 210"/>
                  <a:gd name="T10" fmla="*/ 194 w 185"/>
                  <a:gd name="T11" fmla="*/ 114 h 210"/>
                  <a:gd name="T12" fmla="*/ 188 w 185"/>
                  <a:gd name="T13" fmla="*/ 138 h 210"/>
                  <a:gd name="T14" fmla="*/ 176 w 185"/>
                  <a:gd name="T15" fmla="*/ 162 h 210"/>
                  <a:gd name="T16" fmla="*/ 146 w 185"/>
                  <a:gd name="T17" fmla="*/ 180 h 210"/>
                  <a:gd name="T18" fmla="*/ 90 w 185"/>
                  <a:gd name="T19" fmla="*/ 198 h 210"/>
                  <a:gd name="T20" fmla="*/ 123 w 185"/>
                  <a:gd name="T21" fmla="*/ 210 h 210"/>
                  <a:gd name="T22" fmla="*/ 158 w 185"/>
                  <a:gd name="T23" fmla="*/ 192 h 210"/>
                  <a:gd name="T24" fmla="*/ 188 w 185"/>
                  <a:gd name="T25" fmla="*/ 168 h 210"/>
                  <a:gd name="T26" fmla="*/ 206 w 185"/>
                  <a:gd name="T27" fmla="*/ 144 h 210"/>
                  <a:gd name="T28" fmla="*/ 212 w 185"/>
                  <a:gd name="T29" fmla="*/ 114 h 210"/>
                  <a:gd name="T30" fmla="*/ 206 w 185"/>
                  <a:gd name="T31" fmla="*/ 90 h 210"/>
                  <a:gd name="T32" fmla="*/ 200 w 185"/>
                  <a:gd name="T33" fmla="*/ 66 h 210"/>
                  <a:gd name="T34" fmla="*/ 182 w 185"/>
                  <a:gd name="T35" fmla="*/ 48 h 210"/>
                  <a:gd name="T36" fmla="*/ 158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6" name="Freeform 52">
                <a:extLst>
                  <a:ext uri="{FF2B5EF4-FFF2-40B4-BE49-F238E27FC236}">
                    <a16:creationId xmlns:a16="http://schemas.microsoft.com/office/drawing/2014/main" id="{6BEE75CF-4345-3191-6F09-51BC71D49AD4}"/>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7" name="Oval 53">
                <a:extLst>
                  <a:ext uri="{FF2B5EF4-FFF2-40B4-BE49-F238E27FC236}">
                    <a16:creationId xmlns:a16="http://schemas.microsoft.com/office/drawing/2014/main" id="{49784C20-1F71-D6BF-DB44-C250307D2F49}"/>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grpSp>
            <p:nvGrpSpPr>
              <p:cNvPr id="48" name="Group 54">
                <a:extLst>
                  <a:ext uri="{FF2B5EF4-FFF2-40B4-BE49-F238E27FC236}">
                    <a16:creationId xmlns:a16="http://schemas.microsoft.com/office/drawing/2014/main" id="{088BE9A3-3618-5123-8138-8577F96B3379}"/>
                  </a:ext>
                </a:extLst>
              </p:cNvPr>
              <p:cNvGrpSpPr>
                <a:grpSpLocks/>
              </p:cNvGrpSpPr>
              <p:nvPr/>
            </p:nvGrpSpPr>
            <p:grpSpPr bwMode="auto">
              <a:xfrm>
                <a:off x="4546" y="3608"/>
                <a:ext cx="518" cy="319"/>
                <a:chOff x="4546" y="3608"/>
                <a:chExt cx="518" cy="319"/>
              </a:xfrm>
            </p:grpSpPr>
            <p:sp>
              <p:nvSpPr>
                <p:cNvPr id="54" name="Oval 55">
                  <a:extLst>
                    <a:ext uri="{FF2B5EF4-FFF2-40B4-BE49-F238E27FC236}">
                      <a16:creationId xmlns:a16="http://schemas.microsoft.com/office/drawing/2014/main" id="{643EE81D-077B-AB55-9161-A0A243CAD42D}"/>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55" name="Oval 56">
                  <a:extLst>
                    <a:ext uri="{FF2B5EF4-FFF2-40B4-BE49-F238E27FC236}">
                      <a16:creationId xmlns:a16="http://schemas.microsoft.com/office/drawing/2014/main" id="{C0B23D46-A612-9E1C-B5CD-BDB702C2B179}"/>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56" name="Oval 57">
                  <a:extLst>
                    <a:ext uri="{FF2B5EF4-FFF2-40B4-BE49-F238E27FC236}">
                      <a16:creationId xmlns:a16="http://schemas.microsoft.com/office/drawing/2014/main" id="{972F793D-93B7-E198-E4D8-6165C957CE8D}"/>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57" name="Oval 58">
                  <a:extLst>
                    <a:ext uri="{FF2B5EF4-FFF2-40B4-BE49-F238E27FC236}">
                      <a16:creationId xmlns:a16="http://schemas.microsoft.com/office/drawing/2014/main" id="{A99A1C3C-7230-C49D-D896-B53A0B5DD41A}"/>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58" name="Oval 59">
                  <a:extLst>
                    <a:ext uri="{FF2B5EF4-FFF2-40B4-BE49-F238E27FC236}">
                      <a16:creationId xmlns:a16="http://schemas.microsoft.com/office/drawing/2014/main" id="{26D6A530-338C-2126-014D-19E740A88885}"/>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59" name="Oval 60">
                  <a:extLst>
                    <a:ext uri="{FF2B5EF4-FFF2-40B4-BE49-F238E27FC236}">
                      <a16:creationId xmlns:a16="http://schemas.microsoft.com/office/drawing/2014/main" id="{2C385029-C322-0522-3A56-FCFE6E7086D0}"/>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grpSp>
          <p:grpSp>
            <p:nvGrpSpPr>
              <p:cNvPr id="49" name="Group 61">
                <a:extLst>
                  <a:ext uri="{FF2B5EF4-FFF2-40B4-BE49-F238E27FC236}">
                    <a16:creationId xmlns:a16="http://schemas.microsoft.com/office/drawing/2014/main" id="{A473A643-319F-FB2C-E614-7099B9989BC3}"/>
                  </a:ext>
                </a:extLst>
              </p:cNvPr>
              <p:cNvGrpSpPr>
                <a:grpSpLocks/>
              </p:cNvGrpSpPr>
              <p:nvPr/>
            </p:nvGrpSpPr>
            <p:grpSpPr bwMode="auto">
              <a:xfrm>
                <a:off x="5381" y="3085"/>
                <a:ext cx="227" cy="132"/>
                <a:chOff x="5381" y="3085"/>
                <a:chExt cx="227" cy="132"/>
              </a:xfrm>
            </p:grpSpPr>
            <p:sp>
              <p:nvSpPr>
                <p:cNvPr id="50" name="Oval 62">
                  <a:extLst>
                    <a:ext uri="{FF2B5EF4-FFF2-40B4-BE49-F238E27FC236}">
                      <a16:creationId xmlns:a16="http://schemas.microsoft.com/office/drawing/2014/main" id="{0895B9E4-36F2-B8F1-B61A-90240F188691}"/>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51" name="Oval 63">
                  <a:extLst>
                    <a:ext uri="{FF2B5EF4-FFF2-40B4-BE49-F238E27FC236}">
                      <a16:creationId xmlns:a16="http://schemas.microsoft.com/office/drawing/2014/main" id="{8C5199E1-70E7-3096-5E1F-432CDAA63A35}"/>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52" name="Oval 64">
                  <a:extLst>
                    <a:ext uri="{FF2B5EF4-FFF2-40B4-BE49-F238E27FC236}">
                      <a16:creationId xmlns:a16="http://schemas.microsoft.com/office/drawing/2014/main" id="{5094B2CF-9636-47D9-6460-381270CAC76B}"/>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53" name="Oval 65">
                  <a:extLst>
                    <a:ext uri="{FF2B5EF4-FFF2-40B4-BE49-F238E27FC236}">
                      <a16:creationId xmlns:a16="http://schemas.microsoft.com/office/drawing/2014/main" id="{6C8DD38B-530D-DD84-7E6D-0C3676F2C9C8}"/>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grpSp>
        </p:grpSp>
      </p:grpSp>
      <p:sp>
        <p:nvSpPr>
          <p:cNvPr id="11270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1270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a:extLst>
              <a:ext uri="{FF2B5EF4-FFF2-40B4-BE49-F238E27FC236}">
                <a16:creationId xmlns:a16="http://schemas.microsoft.com/office/drawing/2014/main" id="{F022B115-793D-64E0-DAA2-4A23B2C410AE}"/>
              </a:ext>
            </a:extLst>
          </p:cNvPr>
          <p:cNvSpPr>
            <a:spLocks noGrp="1" noChangeArrowheads="1"/>
          </p:cNvSpPr>
          <p:nvPr>
            <p:ph type="dt" sz="quarter" idx="10"/>
          </p:nvPr>
        </p:nvSpPr>
        <p:spPr/>
        <p:txBody>
          <a:bodyPr/>
          <a:lstStyle>
            <a:lvl1pPr>
              <a:defRPr/>
            </a:lvl1pPr>
          </a:lstStyle>
          <a:p>
            <a:pPr>
              <a:defRPr/>
            </a:pPr>
            <a:endParaRPr lang="en-US"/>
          </a:p>
        </p:txBody>
      </p:sp>
      <p:sp>
        <p:nvSpPr>
          <p:cNvPr id="69" name="Rectangle 69">
            <a:extLst>
              <a:ext uri="{FF2B5EF4-FFF2-40B4-BE49-F238E27FC236}">
                <a16:creationId xmlns:a16="http://schemas.microsoft.com/office/drawing/2014/main" id="{CBE9B7B1-EC4C-92AE-838B-0F83B8AFABCC}"/>
              </a:ext>
            </a:extLst>
          </p:cNvPr>
          <p:cNvSpPr>
            <a:spLocks noGrp="1" noChangeArrowheads="1"/>
          </p:cNvSpPr>
          <p:nvPr>
            <p:ph type="ftr" sz="quarter" idx="11"/>
          </p:nvPr>
        </p:nvSpPr>
        <p:spPr/>
        <p:txBody>
          <a:bodyPr/>
          <a:lstStyle>
            <a:lvl1pPr>
              <a:defRPr/>
            </a:lvl1pPr>
          </a:lstStyle>
          <a:p>
            <a:pPr>
              <a:defRPr/>
            </a:pPr>
            <a:endParaRPr lang="en-US"/>
          </a:p>
        </p:txBody>
      </p:sp>
      <p:sp>
        <p:nvSpPr>
          <p:cNvPr id="70" name="Rectangle 70">
            <a:extLst>
              <a:ext uri="{FF2B5EF4-FFF2-40B4-BE49-F238E27FC236}">
                <a16:creationId xmlns:a16="http://schemas.microsoft.com/office/drawing/2014/main" id="{9E0D26D3-7BB3-B4C1-A6EB-1A103675204D}"/>
              </a:ext>
            </a:extLst>
          </p:cNvPr>
          <p:cNvSpPr>
            <a:spLocks noGrp="1" noChangeArrowheads="1"/>
          </p:cNvSpPr>
          <p:nvPr>
            <p:ph type="sldNum" sz="quarter" idx="12"/>
          </p:nvPr>
        </p:nvSpPr>
        <p:spPr/>
        <p:txBody>
          <a:bodyPr/>
          <a:lstStyle>
            <a:lvl1pPr>
              <a:defRPr/>
            </a:lvl1pPr>
          </a:lstStyle>
          <a:p>
            <a:fld id="{AD0EFB12-2A50-484E-A454-D8C11AB76DAE}" type="slidenum">
              <a:rPr lang="en-US" altLang="en-US"/>
              <a:pPr/>
              <a:t>‹#›</a:t>
            </a:fld>
            <a:endParaRPr lang="en-US" altLang="en-US"/>
          </a:p>
        </p:txBody>
      </p:sp>
    </p:spTree>
    <p:extLst>
      <p:ext uri="{BB962C8B-B14F-4D97-AF65-F5344CB8AC3E}">
        <p14:creationId xmlns:p14="http://schemas.microsoft.com/office/powerpoint/2010/main" val="214073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a:extLst>
              <a:ext uri="{FF2B5EF4-FFF2-40B4-BE49-F238E27FC236}">
                <a16:creationId xmlns:a16="http://schemas.microsoft.com/office/drawing/2014/main" id="{5945E134-2C67-186C-C8F9-3D31D9D10EE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8">
            <a:extLst>
              <a:ext uri="{FF2B5EF4-FFF2-40B4-BE49-F238E27FC236}">
                <a16:creationId xmlns:a16="http://schemas.microsoft.com/office/drawing/2014/main" id="{9BE19493-17C5-58A3-8081-B3A7B404C8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6092A2BB-2928-AC72-FF60-B96D0D49CEC0}"/>
              </a:ext>
            </a:extLst>
          </p:cNvPr>
          <p:cNvSpPr>
            <a:spLocks noGrp="1" noChangeArrowheads="1"/>
          </p:cNvSpPr>
          <p:nvPr>
            <p:ph type="sldNum" sz="quarter" idx="12"/>
          </p:nvPr>
        </p:nvSpPr>
        <p:spPr>
          <a:ln/>
        </p:spPr>
        <p:txBody>
          <a:bodyPr/>
          <a:lstStyle>
            <a:lvl1pPr>
              <a:defRPr/>
            </a:lvl1pPr>
          </a:lstStyle>
          <a:p>
            <a:fld id="{82179DCE-8E5E-4A99-ADD0-1018B34B556E}" type="slidenum">
              <a:rPr lang="en-US" altLang="en-US"/>
              <a:pPr/>
              <a:t>‹#›</a:t>
            </a:fld>
            <a:endParaRPr lang="en-US" altLang="en-US"/>
          </a:p>
        </p:txBody>
      </p:sp>
    </p:spTree>
    <p:extLst>
      <p:ext uri="{BB962C8B-B14F-4D97-AF65-F5344CB8AC3E}">
        <p14:creationId xmlns:p14="http://schemas.microsoft.com/office/powerpoint/2010/main" val="146807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a:extLst>
              <a:ext uri="{FF2B5EF4-FFF2-40B4-BE49-F238E27FC236}">
                <a16:creationId xmlns:a16="http://schemas.microsoft.com/office/drawing/2014/main" id="{D19F97D9-23E0-A6D1-B367-305ADA6457C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8">
            <a:extLst>
              <a:ext uri="{FF2B5EF4-FFF2-40B4-BE49-F238E27FC236}">
                <a16:creationId xmlns:a16="http://schemas.microsoft.com/office/drawing/2014/main" id="{E06F0CB4-619F-860F-0258-62F8A5EA1A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D249B779-112B-9388-7A87-AC91CD1BBFA8}"/>
              </a:ext>
            </a:extLst>
          </p:cNvPr>
          <p:cNvSpPr>
            <a:spLocks noGrp="1" noChangeArrowheads="1"/>
          </p:cNvSpPr>
          <p:nvPr>
            <p:ph type="sldNum" sz="quarter" idx="12"/>
          </p:nvPr>
        </p:nvSpPr>
        <p:spPr>
          <a:ln/>
        </p:spPr>
        <p:txBody>
          <a:bodyPr/>
          <a:lstStyle>
            <a:lvl1pPr>
              <a:defRPr/>
            </a:lvl1pPr>
          </a:lstStyle>
          <a:p>
            <a:fld id="{B407A9DE-9D77-483F-BFA2-D82C8AE06D7F}" type="slidenum">
              <a:rPr lang="en-US" altLang="en-US"/>
              <a:pPr/>
              <a:t>‹#›</a:t>
            </a:fld>
            <a:endParaRPr lang="en-US" altLang="en-US"/>
          </a:p>
        </p:txBody>
      </p:sp>
    </p:spTree>
    <p:extLst>
      <p:ext uri="{BB962C8B-B14F-4D97-AF65-F5344CB8AC3E}">
        <p14:creationId xmlns:p14="http://schemas.microsoft.com/office/powerpoint/2010/main" val="1239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a:extLst>
              <a:ext uri="{FF2B5EF4-FFF2-40B4-BE49-F238E27FC236}">
                <a16:creationId xmlns:a16="http://schemas.microsoft.com/office/drawing/2014/main" id="{1CDCE829-13B8-2C4F-B794-02432C4796D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8">
            <a:extLst>
              <a:ext uri="{FF2B5EF4-FFF2-40B4-BE49-F238E27FC236}">
                <a16:creationId xmlns:a16="http://schemas.microsoft.com/office/drawing/2014/main" id="{4A9C3AE1-00F3-7D29-9197-83AA5181E7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D85F5344-916B-056A-6AED-A5868FF5068F}"/>
              </a:ext>
            </a:extLst>
          </p:cNvPr>
          <p:cNvSpPr>
            <a:spLocks noGrp="1" noChangeArrowheads="1"/>
          </p:cNvSpPr>
          <p:nvPr>
            <p:ph type="sldNum" sz="quarter" idx="12"/>
          </p:nvPr>
        </p:nvSpPr>
        <p:spPr>
          <a:ln/>
        </p:spPr>
        <p:txBody>
          <a:bodyPr/>
          <a:lstStyle>
            <a:lvl1pPr>
              <a:defRPr/>
            </a:lvl1pPr>
          </a:lstStyle>
          <a:p>
            <a:fld id="{3EF16649-0CD8-43BF-B046-584F17FF16D3}" type="slidenum">
              <a:rPr lang="en-US" altLang="en-US"/>
              <a:pPr/>
              <a:t>‹#›</a:t>
            </a:fld>
            <a:endParaRPr lang="en-US" altLang="en-US"/>
          </a:p>
        </p:txBody>
      </p:sp>
    </p:spTree>
    <p:extLst>
      <p:ext uri="{BB962C8B-B14F-4D97-AF65-F5344CB8AC3E}">
        <p14:creationId xmlns:p14="http://schemas.microsoft.com/office/powerpoint/2010/main" val="15633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67">
            <a:extLst>
              <a:ext uri="{FF2B5EF4-FFF2-40B4-BE49-F238E27FC236}">
                <a16:creationId xmlns:a16="http://schemas.microsoft.com/office/drawing/2014/main" id="{97FA3CEC-9777-73A6-FA73-D6DCAB02F66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8">
            <a:extLst>
              <a:ext uri="{FF2B5EF4-FFF2-40B4-BE49-F238E27FC236}">
                <a16:creationId xmlns:a16="http://schemas.microsoft.com/office/drawing/2014/main" id="{263EF377-84CD-CB32-FDC2-483E11F9C7D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79069039-D781-65AD-C3A5-263EFDF2D4B9}"/>
              </a:ext>
            </a:extLst>
          </p:cNvPr>
          <p:cNvSpPr>
            <a:spLocks noGrp="1" noChangeArrowheads="1"/>
          </p:cNvSpPr>
          <p:nvPr>
            <p:ph type="sldNum" sz="quarter" idx="12"/>
          </p:nvPr>
        </p:nvSpPr>
        <p:spPr>
          <a:ln/>
        </p:spPr>
        <p:txBody>
          <a:bodyPr/>
          <a:lstStyle>
            <a:lvl1pPr>
              <a:defRPr/>
            </a:lvl1pPr>
          </a:lstStyle>
          <a:p>
            <a:fld id="{5F0B744C-2344-4E09-A945-331FF7CE9F04}" type="slidenum">
              <a:rPr lang="en-US" altLang="en-US"/>
              <a:pPr/>
              <a:t>‹#›</a:t>
            </a:fld>
            <a:endParaRPr lang="en-US" altLang="en-US"/>
          </a:p>
        </p:txBody>
      </p:sp>
    </p:spTree>
    <p:extLst>
      <p:ext uri="{BB962C8B-B14F-4D97-AF65-F5344CB8AC3E}">
        <p14:creationId xmlns:p14="http://schemas.microsoft.com/office/powerpoint/2010/main" val="13054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7">
            <a:extLst>
              <a:ext uri="{FF2B5EF4-FFF2-40B4-BE49-F238E27FC236}">
                <a16:creationId xmlns:a16="http://schemas.microsoft.com/office/drawing/2014/main" id="{0A440476-2CF7-C60D-E9E9-9D649522B98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8">
            <a:extLst>
              <a:ext uri="{FF2B5EF4-FFF2-40B4-BE49-F238E27FC236}">
                <a16:creationId xmlns:a16="http://schemas.microsoft.com/office/drawing/2014/main" id="{7D3C9A01-63CD-9ECE-927D-31F7988E16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9">
            <a:extLst>
              <a:ext uri="{FF2B5EF4-FFF2-40B4-BE49-F238E27FC236}">
                <a16:creationId xmlns:a16="http://schemas.microsoft.com/office/drawing/2014/main" id="{57709048-520E-7803-0209-6C87BAAB1655}"/>
              </a:ext>
            </a:extLst>
          </p:cNvPr>
          <p:cNvSpPr>
            <a:spLocks noGrp="1" noChangeArrowheads="1"/>
          </p:cNvSpPr>
          <p:nvPr>
            <p:ph type="sldNum" sz="quarter" idx="12"/>
          </p:nvPr>
        </p:nvSpPr>
        <p:spPr>
          <a:ln/>
        </p:spPr>
        <p:txBody>
          <a:bodyPr/>
          <a:lstStyle>
            <a:lvl1pPr>
              <a:defRPr/>
            </a:lvl1pPr>
          </a:lstStyle>
          <a:p>
            <a:fld id="{3AA05691-CDBD-47BC-A4DB-608DDCA17121}" type="slidenum">
              <a:rPr lang="en-US" altLang="en-US"/>
              <a:pPr/>
              <a:t>‹#›</a:t>
            </a:fld>
            <a:endParaRPr lang="en-US" altLang="en-US"/>
          </a:p>
        </p:txBody>
      </p:sp>
    </p:spTree>
    <p:extLst>
      <p:ext uri="{BB962C8B-B14F-4D97-AF65-F5344CB8AC3E}">
        <p14:creationId xmlns:p14="http://schemas.microsoft.com/office/powerpoint/2010/main" val="313689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67">
            <a:extLst>
              <a:ext uri="{FF2B5EF4-FFF2-40B4-BE49-F238E27FC236}">
                <a16:creationId xmlns:a16="http://schemas.microsoft.com/office/drawing/2014/main" id="{E2801648-BD31-1AA3-80E4-16586DE29CB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8">
            <a:extLst>
              <a:ext uri="{FF2B5EF4-FFF2-40B4-BE49-F238E27FC236}">
                <a16:creationId xmlns:a16="http://schemas.microsoft.com/office/drawing/2014/main" id="{FA56BD54-CE9F-F8E1-A2D6-C311DD386F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9">
            <a:extLst>
              <a:ext uri="{FF2B5EF4-FFF2-40B4-BE49-F238E27FC236}">
                <a16:creationId xmlns:a16="http://schemas.microsoft.com/office/drawing/2014/main" id="{0501919C-05AD-FC80-782E-DA8D85481939}"/>
              </a:ext>
            </a:extLst>
          </p:cNvPr>
          <p:cNvSpPr>
            <a:spLocks noGrp="1" noChangeArrowheads="1"/>
          </p:cNvSpPr>
          <p:nvPr>
            <p:ph type="sldNum" sz="quarter" idx="12"/>
          </p:nvPr>
        </p:nvSpPr>
        <p:spPr>
          <a:ln/>
        </p:spPr>
        <p:txBody>
          <a:bodyPr/>
          <a:lstStyle>
            <a:lvl1pPr>
              <a:defRPr/>
            </a:lvl1pPr>
          </a:lstStyle>
          <a:p>
            <a:fld id="{C4051C64-EA83-4F98-8128-5C4084A9F590}" type="slidenum">
              <a:rPr lang="en-US" altLang="en-US"/>
              <a:pPr/>
              <a:t>‹#›</a:t>
            </a:fld>
            <a:endParaRPr lang="en-US" altLang="en-US"/>
          </a:p>
        </p:txBody>
      </p:sp>
    </p:spTree>
    <p:extLst>
      <p:ext uri="{BB962C8B-B14F-4D97-AF65-F5344CB8AC3E}">
        <p14:creationId xmlns:p14="http://schemas.microsoft.com/office/powerpoint/2010/main" val="416837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67">
            <a:extLst>
              <a:ext uri="{FF2B5EF4-FFF2-40B4-BE49-F238E27FC236}">
                <a16:creationId xmlns:a16="http://schemas.microsoft.com/office/drawing/2014/main" id="{16D0E0DB-5A29-AFA1-2074-176BFF55057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8">
            <a:extLst>
              <a:ext uri="{FF2B5EF4-FFF2-40B4-BE49-F238E27FC236}">
                <a16:creationId xmlns:a16="http://schemas.microsoft.com/office/drawing/2014/main" id="{CF32EFD9-18FA-2B52-B629-8161EAE169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9">
            <a:extLst>
              <a:ext uri="{FF2B5EF4-FFF2-40B4-BE49-F238E27FC236}">
                <a16:creationId xmlns:a16="http://schemas.microsoft.com/office/drawing/2014/main" id="{B9BB8A3C-378D-9BF0-939E-2211FA413310}"/>
              </a:ext>
            </a:extLst>
          </p:cNvPr>
          <p:cNvSpPr>
            <a:spLocks noGrp="1" noChangeArrowheads="1"/>
          </p:cNvSpPr>
          <p:nvPr>
            <p:ph type="sldNum" sz="quarter" idx="12"/>
          </p:nvPr>
        </p:nvSpPr>
        <p:spPr>
          <a:ln/>
        </p:spPr>
        <p:txBody>
          <a:bodyPr/>
          <a:lstStyle>
            <a:lvl1pPr>
              <a:defRPr/>
            </a:lvl1pPr>
          </a:lstStyle>
          <a:p>
            <a:fld id="{7A7A0638-8D6C-4F08-BE88-03951C047899}" type="slidenum">
              <a:rPr lang="en-US" altLang="en-US"/>
              <a:pPr/>
              <a:t>‹#›</a:t>
            </a:fld>
            <a:endParaRPr lang="en-US" altLang="en-US"/>
          </a:p>
        </p:txBody>
      </p:sp>
    </p:spTree>
    <p:extLst>
      <p:ext uri="{BB962C8B-B14F-4D97-AF65-F5344CB8AC3E}">
        <p14:creationId xmlns:p14="http://schemas.microsoft.com/office/powerpoint/2010/main" val="252514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9A4CDB8D-6824-6AB8-7C02-E1A140F2CC4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8">
            <a:extLst>
              <a:ext uri="{FF2B5EF4-FFF2-40B4-BE49-F238E27FC236}">
                <a16:creationId xmlns:a16="http://schemas.microsoft.com/office/drawing/2014/main" id="{6F872313-B6A0-0D4C-EE04-A76E128CFE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9">
            <a:extLst>
              <a:ext uri="{FF2B5EF4-FFF2-40B4-BE49-F238E27FC236}">
                <a16:creationId xmlns:a16="http://schemas.microsoft.com/office/drawing/2014/main" id="{739816AF-CB06-11E2-41B7-20D5555DFD04}"/>
              </a:ext>
            </a:extLst>
          </p:cNvPr>
          <p:cNvSpPr>
            <a:spLocks noGrp="1" noChangeArrowheads="1"/>
          </p:cNvSpPr>
          <p:nvPr>
            <p:ph type="sldNum" sz="quarter" idx="12"/>
          </p:nvPr>
        </p:nvSpPr>
        <p:spPr>
          <a:ln/>
        </p:spPr>
        <p:txBody>
          <a:bodyPr/>
          <a:lstStyle>
            <a:lvl1pPr>
              <a:defRPr/>
            </a:lvl1pPr>
          </a:lstStyle>
          <a:p>
            <a:fld id="{CC88C22B-5C07-4D7E-8209-0382B70F06A7}" type="slidenum">
              <a:rPr lang="en-US" altLang="en-US"/>
              <a:pPr/>
              <a:t>‹#›</a:t>
            </a:fld>
            <a:endParaRPr lang="en-US" altLang="en-US"/>
          </a:p>
        </p:txBody>
      </p:sp>
    </p:spTree>
    <p:extLst>
      <p:ext uri="{BB962C8B-B14F-4D97-AF65-F5344CB8AC3E}">
        <p14:creationId xmlns:p14="http://schemas.microsoft.com/office/powerpoint/2010/main" val="5297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a:extLst>
              <a:ext uri="{FF2B5EF4-FFF2-40B4-BE49-F238E27FC236}">
                <a16:creationId xmlns:a16="http://schemas.microsoft.com/office/drawing/2014/main" id="{6312A8FB-5335-651D-6936-8B1EC920B56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8">
            <a:extLst>
              <a:ext uri="{FF2B5EF4-FFF2-40B4-BE49-F238E27FC236}">
                <a16:creationId xmlns:a16="http://schemas.microsoft.com/office/drawing/2014/main" id="{C5F70B11-FA43-0A5D-3474-D7B52576F7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9">
            <a:extLst>
              <a:ext uri="{FF2B5EF4-FFF2-40B4-BE49-F238E27FC236}">
                <a16:creationId xmlns:a16="http://schemas.microsoft.com/office/drawing/2014/main" id="{997B7B75-2255-52A3-BC83-94CB1F046699}"/>
              </a:ext>
            </a:extLst>
          </p:cNvPr>
          <p:cNvSpPr>
            <a:spLocks noGrp="1" noChangeArrowheads="1"/>
          </p:cNvSpPr>
          <p:nvPr>
            <p:ph type="sldNum" sz="quarter" idx="12"/>
          </p:nvPr>
        </p:nvSpPr>
        <p:spPr>
          <a:ln/>
        </p:spPr>
        <p:txBody>
          <a:bodyPr/>
          <a:lstStyle>
            <a:lvl1pPr>
              <a:defRPr/>
            </a:lvl1pPr>
          </a:lstStyle>
          <a:p>
            <a:fld id="{B1DC86A2-6F9C-470C-8215-1138305D4EE1}" type="slidenum">
              <a:rPr lang="en-US" altLang="en-US"/>
              <a:pPr/>
              <a:t>‹#›</a:t>
            </a:fld>
            <a:endParaRPr lang="en-US" altLang="en-US"/>
          </a:p>
        </p:txBody>
      </p:sp>
    </p:spTree>
    <p:extLst>
      <p:ext uri="{BB962C8B-B14F-4D97-AF65-F5344CB8AC3E}">
        <p14:creationId xmlns:p14="http://schemas.microsoft.com/office/powerpoint/2010/main" val="110416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a:extLst>
              <a:ext uri="{FF2B5EF4-FFF2-40B4-BE49-F238E27FC236}">
                <a16:creationId xmlns:a16="http://schemas.microsoft.com/office/drawing/2014/main" id="{5E4CB026-DADD-40DE-3107-70FE9970301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8">
            <a:extLst>
              <a:ext uri="{FF2B5EF4-FFF2-40B4-BE49-F238E27FC236}">
                <a16:creationId xmlns:a16="http://schemas.microsoft.com/office/drawing/2014/main" id="{EC584360-6B1B-7C15-F8C8-F97DC89F17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9">
            <a:extLst>
              <a:ext uri="{FF2B5EF4-FFF2-40B4-BE49-F238E27FC236}">
                <a16:creationId xmlns:a16="http://schemas.microsoft.com/office/drawing/2014/main" id="{7A22F2F4-8440-12C1-6CD8-83DC9F7BFAC6}"/>
              </a:ext>
            </a:extLst>
          </p:cNvPr>
          <p:cNvSpPr>
            <a:spLocks noGrp="1" noChangeArrowheads="1"/>
          </p:cNvSpPr>
          <p:nvPr>
            <p:ph type="sldNum" sz="quarter" idx="12"/>
          </p:nvPr>
        </p:nvSpPr>
        <p:spPr>
          <a:ln/>
        </p:spPr>
        <p:txBody>
          <a:bodyPr/>
          <a:lstStyle>
            <a:lvl1pPr>
              <a:defRPr/>
            </a:lvl1pPr>
          </a:lstStyle>
          <a:p>
            <a:fld id="{EDFDCA72-73FA-4F81-BB05-778C5491E109}" type="slidenum">
              <a:rPr lang="en-US" altLang="en-US"/>
              <a:pPr/>
              <a:t>‹#›</a:t>
            </a:fld>
            <a:endParaRPr lang="en-US" altLang="en-US"/>
          </a:p>
        </p:txBody>
      </p:sp>
    </p:spTree>
    <p:extLst>
      <p:ext uri="{BB962C8B-B14F-4D97-AF65-F5344CB8AC3E}">
        <p14:creationId xmlns:p14="http://schemas.microsoft.com/office/powerpoint/2010/main" val="398576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C1253297-2395-DA11-9B1C-3A1FFEE5C3BA}"/>
              </a:ext>
            </a:extLst>
          </p:cNvPr>
          <p:cNvGrpSpPr>
            <a:grpSpLocks/>
          </p:cNvGrpSpPr>
          <p:nvPr/>
        </p:nvGrpSpPr>
        <p:grpSpPr bwMode="auto">
          <a:xfrm>
            <a:off x="3175" y="4267200"/>
            <a:ext cx="9140825" cy="2590800"/>
            <a:chOff x="2" y="2688"/>
            <a:chExt cx="5758" cy="1632"/>
          </a:xfrm>
        </p:grpSpPr>
        <p:sp>
          <p:nvSpPr>
            <p:cNvPr id="1032" name="Freeform 3">
              <a:extLst>
                <a:ext uri="{FF2B5EF4-FFF2-40B4-BE49-F238E27FC236}">
                  <a16:creationId xmlns:a16="http://schemas.microsoft.com/office/drawing/2014/main" id="{53CB87B8-7424-5110-59D0-BD2F418A1C0E}"/>
                </a:ext>
              </a:extLst>
            </p:cNvPr>
            <p:cNvSpPr>
              <a:spLocks/>
            </p:cNvSpPr>
            <p:nvPr/>
          </p:nvSpPr>
          <p:spPr bwMode="hidden">
            <a:xfrm>
              <a:off x="2" y="2688"/>
              <a:ext cx="5758" cy="1632"/>
            </a:xfrm>
            <a:custGeom>
              <a:avLst/>
              <a:gdLst>
                <a:gd name="T0" fmla="*/ 6245 w 5740"/>
                <a:gd name="T1" fmla="*/ 0 h 4316"/>
                <a:gd name="T2" fmla="*/ 0 w 5740"/>
                <a:gd name="T3" fmla="*/ 0 h 4316"/>
                <a:gd name="T4" fmla="*/ 0 w 5740"/>
                <a:gd name="T5" fmla="*/ 0 h 4316"/>
                <a:gd name="T6" fmla="*/ 6245 w 5740"/>
                <a:gd name="T7" fmla="*/ 0 h 4316"/>
                <a:gd name="T8" fmla="*/ 6245 w 5740"/>
                <a:gd name="T9" fmla="*/ 0 h 4316"/>
                <a:gd name="T10" fmla="*/ 6245 w 5740"/>
                <a:gd name="T11" fmla="*/ 0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033" name="Group 4">
              <a:extLst>
                <a:ext uri="{FF2B5EF4-FFF2-40B4-BE49-F238E27FC236}">
                  <a16:creationId xmlns:a16="http://schemas.microsoft.com/office/drawing/2014/main" id="{B1611FCD-7339-F155-1417-7E81258F17B1}"/>
                </a:ext>
              </a:extLst>
            </p:cNvPr>
            <p:cNvGrpSpPr>
              <a:grpSpLocks/>
            </p:cNvGrpSpPr>
            <p:nvPr/>
          </p:nvGrpSpPr>
          <p:grpSpPr bwMode="auto">
            <a:xfrm>
              <a:off x="1776" y="3024"/>
              <a:ext cx="3929" cy="1290"/>
              <a:chOff x="1776" y="3024"/>
              <a:chExt cx="3929" cy="1290"/>
            </a:xfrm>
          </p:grpSpPr>
          <p:grpSp>
            <p:nvGrpSpPr>
              <p:cNvPr id="1034" name="Group 5">
                <a:extLst>
                  <a:ext uri="{FF2B5EF4-FFF2-40B4-BE49-F238E27FC236}">
                    <a16:creationId xmlns:a16="http://schemas.microsoft.com/office/drawing/2014/main" id="{F6390779-46DD-427E-D028-309845316E1A}"/>
                  </a:ext>
                </a:extLst>
              </p:cNvPr>
              <p:cNvGrpSpPr>
                <a:grpSpLocks/>
              </p:cNvGrpSpPr>
              <p:nvPr userDrawn="1"/>
            </p:nvGrpSpPr>
            <p:grpSpPr bwMode="auto">
              <a:xfrm>
                <a:off x="2268" y="3934"/>
                <a:ext cx="638" cy="377"/>
                <a:chOff x="2268" y="3934"/>
                <a:chExt cx="638" cy="377"/>
              </a:xfrm>
            </p:grpSpPr>
            <p:sp>
              <p:nvSpPr>
                <p:cNvPr id="111622" name="Oval 6">
                  <a:extLst>
                    <a:ext uri="{FF2B5EF4-FFF2-40B4-BE49-F238E27FC236}">
                      <a16:creationId xmlns:a16="http://schemas.microsoft.com/office/drawing/2014/main" id="{900B41C1-86F8-3601-8357-E438EFA62C49}"/>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23" name="Oval 7">
                  <a:extLst>
                    <a:ext uri="{FF2B5EF4-FFF2-40B4-BE49-F238E27FC236}">
                      <a16:creationId xmlns:a16="http://schemas.microsoft.com/office/drawing/2014/main" id="{DD83DB83-8CF7-F09D-2AA3-C12E0BAAEECC}"/>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24" name="Oval 8">
                  <a:extLst>
                    <a:ext uri="{FF2B5EF4-FFF2-40B4-BE49-F238E27FC236}">
                      <a16:creationId xmlns:a16="http://schemas.microsoft.com/office/drawing/2014/main" id="{11D0CE52-F5C2-E954-724C-4AE914A43628}"/>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25" name="Oval 9">
                  <a:extLst>
                    <a:ext uri="{FF2B5EF4-FFF2-40B4-BE49-F238E27FC236}">
                      <a16:creationId xmlns:a16="http://schemas.microsoft.com/office/drawing/2014/main" id="{375A901A-8BBB-A289-413A-0B1200D47A7E}"/>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26" name="Oval 10">
                  <a:extLst>
                    <a:ext uri="{FF2B5EF4-FFF2-40B4-BE49-F238E27FC236}">
                      <a16:creationId xmlns:a16="http://schemas.microsoft.com/office/drawing/2014/main" id="{A9FDBB60-71F2-9BAB-4A27-4514A0DD3DF7}"/>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27" name="Oval 11">
                  <a:extLst>
                    <a:ext uri="{FF2B5EF4-FFF2-40B4-BE49-F238E27FC236}">
                      <a16:creationId xmlns:a16="http://schemas.microsoft.com/office/drawing/2014/main" id="{75B75EB4-1C69-4C47-AD01-1AE83810B5FC}"/>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28" name="Oval 12">
                  <a:extLst>
                    <a:ext uri="{FF2B5EF4-FFF2-40B4-BE49-F238E27FC236}">
                      <a16:creationId xmlns:a16="http://schemas.microsoft.com/office/drawing/2014/main" id="{465CEAA7-9156-1A40-73C0-C1BEB7C4F4D2}"/>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29" name="Oval 13">
                  <a:extLst>
                    <a:ext uri="{FF2B5EF4-FFF2-40B4-BE49-F238E27FC236}">
                      <a16:creationId xmlns:a16="http://schemas.microsoft.com/office/drawing/2014/main" id="{8F7E0276-5FC7-FE18-A21E-8FC0076ABFB6}"/>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1" hangingPunct="1">
                    <a:defRPr/>
                  </a:pPr>
                  <a:endParaRPr lang="en-US">
                    <a:latin typeface="Arial" pitchFamily="-107" charset="0"/>
                    <a:ea typeface="+mn-ea"/>
                  </a:endParaRPr>
                </a:p>
              </p:txBody>
            </p:sp>
          </p:grpSp>
          <p:sp>
            <p:nvSpPr>
              <p:cNvPr id="111630" name="Oval 14">
                <a:extLst>
                  <a:ext uri="{FF2B5EF4-FFF2-40B4-BE49-F238E27FC236}">
                    <a16:creationId xmlns:a16="http://schemas.microsoft.com/office/drawing/2014/main" id="{A4F285A8-B5A2-2A22-1BC2-05D8EC8242E2}"/>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31" name="Oval 15">
                <a:extLst>
                  <a:ext uri="{FF2B5EF4-FFF2-40B4-BE49-F238E27FC236}">
                    <a16:creationId xmlns:a16="http://schemas.microsoft.com/office/drawing/2014/main" id="{5B0ACA84-DA02-4B25-7F76-CEAFEB9CEEF5}"/>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32" name="Oval 16">
                <a:extLst>
                  <a:ext uri="{FF2B5EF4-FFF2-40B4-BE49-F238E27FC236}">
                    <a16:creationId xmlns:a16="http://schemas.microsoft.com/office/drawing/2014/main" id="{7219FF2E-542B-0C7C-40A4-0436724DE373}"/>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33" name="Oval 17">
                <a:extLst>
                  <a:ext uri="{FF2B5EF4-FFF2-40B4-BE49-F238E27FC236}">
                    <a16:creationId xmlns:a16="http://schemas.microsoft.com/office/drawing/2014/main" id="{F21DA197-2E3E-ACB8-3166-58FD6C00D31E}"/>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34" name="Oval 18">
                <a:extLst>
                  <a:ext uri="{FF2B5EF4-FFF2-40B4-BE49-F238E27FC236}">
                    <a16:creationId xmlns:a16="http://schemas.microsoft.com/office/drawing/2014/main" id="{028EB5EF-5FA1-D120-B13F-EB8AB6A3B2E0}"/>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35" name="Freeform 19">
                <a:extLst>
                  <a:ext uri="{FF2B5EF4-FFF2-40B4-BE49-F238E27FC236}">
                    <a16:creationId xmlns:a16="http://schemas.microsoft.com/office/drawing/2014/main" id="{1ECAF768-F98C-829F-0FF0-585E77E32A24}"/>
                  </a:ext>
                </a:extLst>
              </p:cNvPr>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36" name="Freeform 20">
                <a:extLst>
                  <a:ext uri="{FF2B5EF4-FFF2-40B4-BE49-F238E27FC236}">
                    <a16:creationId xmlns:a16="http://schemas.microsoft.com/office/drawing/2014/main" id="{79A2021F-1381-9CB5-F1B1-F7BEF4743132}"/>
                  </a:ext>
                </a:extLst>
              </p:cNvPr>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37" name="Freeform 21">
                <a:extLst>
                  <a:ext uri="{FF2B5EF4-FFF2-40B4-BE49-F238E27FC236}">
                    <a16:creationId xmlns:a16="http://schemas.microsoft.com/office/drawing/2014/main" id="{70AE1FE3-1AF7-21F2-F84F-F9FB503098ED}"/>
                  </a:ext>
                </a:extLst>
              </p:cNvPr>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38" name="Freeform 22">
                <a:extLst>
                  <a:ext uri="{FF2B5EF4-FFF2-40B4-BE49-F238E27FC236}">
                    <a16:creationId xmlns:a16="http://schemas.microsoft.com/office/drawing/2014/main" id="{3D51B1B3-C167-9709-0E1A-8E9C790E65AA}"/>
                  </a:ext>
                </a:extLst>
              </p:cNvPr>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1" hangingPunct="1">
                  <a:defRPr/>
                </a:pPr>
                <a:endParaRPr lang="en-US">
                  <a:latin typeface="Arial" pitchFamily="-107" charset="0"/>
                  <a:ea typeface="+mn-ea"/>
                </a:endParaRPr>
              </a:p>
            </p:txBody>
          </p:sp>
          <p:sp>
            <p:nvSpPr>
              <p:cNvPr id="111639" name="Freeform 23">
                <a:extLst>
                  <a:ext uri="{FF2B5EF4-FFF2-40B4-BE49-F238E27FC236}">
                    <a16:creationId xmlns:a16="http://schemas.microsoft.com/office/drawing/2014/main" id="{953001FA-B7B3-9F8A-9563-631A3B36B0AE}"/>
                  </a:ext>
                </a:extLst>
              </p:cNvPr>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1" hangingPunct="1">
                  <a:defRPr/>
                </a:pPr>
                <a:endParaRPr lang="en-US">
                  <a:latin typeface="Arial" pitchFamily="-107" charset="0"/>
                  <a:ea typeface="+mn-ea"/>
                </a:endParaRPr>
              </a:p>
            </p:txBody>
          </p:sp>
          <p:sp>
            <p:nvSpPr>
              <p:cNvPr id="111640" name="Freeform 24">
                <a:extLst>
                  <a:ext uri="{FF2B5EF4-FFF2-40B4-BE49-F238E27FC236}">
                    <a16:creationId xmlns:a16="http://schemas.microsoft.com/office/drawing/2014/main" id="{B4CEC414-928B-26F8-7607-FAFC251B0118}"/>
                  </a:ext>
                </a:extLst>
              </p:cNvPr>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41" name="Freeform 25">
                <a:extLst>
                  <a:ext uri="{FF2B5EF4-FFF2-40B4-BE49-F238E27FC236}">
                    <a16:creationId xmlns:a16="http://schemas.microsoft.com/office/drawing/2014/main" id="{EAA688B2-90DA-B23E-30D8-16DD6153F8A1}"/>
                  </a:ext>
                </a:extLst>
              </p:cNvPr>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42" name="Freeform 26">
                <a:extLst>
                  <a:ext uri="{FF2B5EF4-FFF2-40B4-BE49-F238E27FC236}">
                    <a16:creationId xmlns:a16="http://schemas.microsoft.com/office/drawing/2014/main" id="{3B3AFC48-B5B3-C8C0-1EC6-37769924F3A3}"/>
                  </a:ext>
                </a:extLst>
              </p:cNvPr>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43" name="Freeform 27">
                <a:extLst>
                  <a:ext uri="{FF2B5EF4-FFF2-40B4-BE49-F238E27FC236}">
                    <a16:creationId xmlns:a16="http://schemas.microsoft.com/office/drawing/2014/main" id="{2AD7905D-6610-A6B9-70B3-CDBB97D42761}"/>
                  </a:ext>
                </a:extLst>
              </p:cNvPr>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1" hangingPunct="1">
                  <a:defRPr/>
                </a:pPr>
                <a:endParaRPr lang="en-US">
                  <a:latin typeface="Arial" pitchFamily="-107" charset="0"/>
                  <a:ea typeface="+mn-ea"/>
                </a:endParaRPr>
              </a:p>
            </p:txBody>
          </p:sp>
          <p:sp>
            <p:nvSpPr>
              <p:cNvPr id="111644" name="Freeform 28">
                <a:extLst>
                  <a:ext uri="{FF2B5EF4-FFF2-40B4-BE49-F238E27FC236}">
                    <a16:creationId xmlns:a16="http://schemas.microsoft.com/office/drawing/2014/main" id="{56E182B4-7319-7BCD-32AA-9CA9206D6A79}"/>
                  </a:ext>
                </a:extLst>
              </p:cNvPr>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050" name="Freeform 29">
                <a:extLst>
                  <a:ext uri="{FF2B5EF4-FFF2-40B4-BE49-F238E27FC236}">
                    <a16:creationId xmlns:a16="http://schemas.microsoft.com/office/drawing/2014/main" id="{91B6851D-7CCA-46DF-0870-21B87C06C91A}"/>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1" name="Freeform 30">
                <a:extLst>
                  <a:ext uri="{FF2B5EF4-FFF2-40B4-BE49-F238E27FC236}">
                    <a16:creationId xmlns:a16="http://schemas.microsoft.com/office/drawing/2014/main" id="{DA3B035B-99FB-ADB0-B78D-B8490BF2042B}"/>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1647" name="Freeform 31">
                <a:extLst>
                  <a:ext uri="{FF2B5EF4-FFF2-40B4-BE49-F238E27FC236}">
                    <a16:creationId xmlns:a16="http://schemas.microsoft.com/office/drawing/2014/main" id="{3837A29D-E6F9-C4CD-4748-0B681E1EA0E9}"/>
                  </a:ext>
                </a:extLst>
              </p:cNvPr>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48" name="Freeform 32">
                <a:extLst>
                  <a:ext uri="{FF2B5EF4-FFF2-40B4-BE49-F238E27FC236}">
                    <a16:creationId xmlns:a16="http://schemas.microsoft.com/office/drawing/2014/main" id="{52D467E8-078F-B19A-11F5-75023AF2F58F}"/>
                  </a:ext>
                </a:extLst>
              </p:cNvPr>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49" name="Freeform 33">
                <a:extLst>
                  <a:ext uri="{FF2B5EF4-FFF2-40B4-BE49-F238E27FC236}">
                    <a16:creationId xmlns:a16="http://schemas.microsoft.com/office/drawing/2014/main" id="{87261A04-43CB-77B2-56BF-BA299DC3E4C7}"/>
                  </a:ext>
                </a:extLst>
              </p:cNvPr>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055" name="Freeform 34">
                <a:extLst>
                  <a:ext uri="{FF2B5EF4-FFF2-40B4-BE49-F238E27FC236}">
                    <a16:creationId xmlns:a16="http://schemas.microsoft.com/office/drawing/2014/main" id="{AF847F7E-76E8-38A6-6CA8-2565066EAD7D}"/>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1651" name="Freeform 35">
                <a:extLst>
                  <a:ext uri="{FF2B5EF4-FFF2-40B4-BE49-F238E27FC236}">
                    <a16:creationId xmlns:a16="http://schemas.microsoft.com/office/drawing/2014/main" id="{BE53CB59-236C-C3D9-644F-BBDE989CB2F8}"/>
                  </a:ext>
                </a:extLst>
              </p:cNvPr>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52" name="Freeform 36">
                <a:extLst>
                  <a:ext uri="{FF2B5EF4-FFF2-40B4-BE49-F238E27FC236}">
                    <a16:creationId xmlns:a16="http://schemas.microsoft.com/office/drawing/2014/main" id="{0D802436-957D-48CB-BDE6-7E6F77C838A5}"/>
                  </a:ext>
                </a:extLst>
              </p:cNvPr>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53" name="Freeform 37">
                <a:extLst>
                  <a:ext uri="{FF2B5EF4-FFF2-40B4-BE49-F238E27FC236}">
                    <a16:creationId xmlns:a16="http://schemas.microsoft.com/office/drawing/2014/main" id="{40951FCC-7C3E-BD59-C113-44CAEE9E3C8E}"/>
                  </a:ext>
                </a:extLst>
              </p:cNvPr>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54" name="Freeform 38">
                <a:extLst>
                  <a:ext uri="{FF2B5EF4-FFF2-40B4-BE49-F238E27FC236}">
                    <a16:creationId xmlns:a16="http://schemas.microsoft.com/office/drawing/2014/main" id="{5388447B-7E21-3BFB-AD0D-5075E52B8A73}"/>
                  </a:ext>
                </a:extLst>
              </p:cNvPr>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55" name="Freeform 39">
                <a:extLst>
                  <a:ext uri="{FF2B5EF4-FFF2-40B4-BE49-F238E27FC236}">
                    <a16:creationId xmlns:a16="http://schemas.microsoft.com/office/drawing/2014/main" id="{2A9C4F6F-7CE2-F45C-6A0B-14284F9972E8}"/>
                  </a:ext>
                </a:extLst>
              </p:cNvPr>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56" name="Freeform 40">
                <a:extLst>
                  <a:ext uri="{FF2B5EF4-FFF2-40B4-BE49-F238E27FC236}">
                    <a16:creationId xmlns:a16="http://schemas.microsoft.com/office/drawing/2014/main" id="{3EE742D1-987A-CAB2-8975-3D9A0930561A}"/>
                  </a:ext>
                </a:extLst>
              </p:cNvPr>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57" name="Freeform 41">
                <a:extLst>
                  <a:ext uri="{FF2B5EF4-FFF2-40B4-BE49-F238E27FC236}">
                    <a16:creationId xmlns:a16="http://schemas.microsoft.com/office/drawing/2014/main" id="{2C1BF69E-4712-3E25-67F8-F6890E4A618B}"/>
                  </a:ext>
                </a:extLst>
              </p:cNvPr>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58" name="Freeform 42">
                <a:extLst>
                  <a:ext uri="{FF2B5EF4-FFF2-40B4-BE49-F238E27FC236}">
                    <a16:creationId xmlns:a16="http://schemas.microsoft.com/office/drawing/2014/main" id="{3EE33D8F-4F12-7330-0C91-CFB7AE05B6E7}"/>
                  </a:ext>
                </a:extLst>
              </p:cNvPr>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59" name="Freeform 43">
                <a:extLst>
                  <a:ext uri="{FF2B5EF4-FFF2-40B4-BE49-F238E27FC236}">
                    <a16:creationId xmlns:a16="http://schemas.microsoft.com/office/drawing/2014/main" id="{B9F71F6F-759C-259A-87E1-42DCA32713F7}"/>
                  </a:ext>
                </a:extLst>
              </p:cNvPr>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1" hangingPunct="1">
                  <a:defRPr/>
                </a:pPr>
                <a:endParaRPr lang="en-US">
                  <a:latin typeface="Arial" pitchFamily="-107" charset="0"/>
                  <a:ea typeface="+mn-ea"/>
                </a:endParaRPr>
              </a:p>
            </p:txBody>
          </p:sp>
          <p:sp>
            <p:nvSpPr>
              <p:cNvPr id="111660" name="Freeform 44">
                <a:extLst>
                  <a:ext uri="{FF2B5EF4-FFF2-40B4-BE49-F238E27FC236}">
                    <a16:creationId xmlns:a16="http://schemas.microsoft.com/office/drawing/2014/main" id="{E320997A-71B0-BA31-FE38-3420915482A0}"/>
                  </a:ext>
                </a:extLst>
              </p:cNvPr>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11661" name="Freeform 45">
                <a:extLst>
                  <a:ext uri="{FF2B5EF4-FFF2-40B4-BE49-F238E27FC236}">
                    <a16:creationId xmlns:a16="http://schemas.microsoft.com/office/drawing/2014/main" id="{9E6A87BE-9A77-A52F-685F-7ACC4C8707AD}"/>
                  </a:ext>
                </a:extLst>
              </p:cNvPr>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1" hangingPunct="1">
                  <a:defRPr/>
                </a:pPr>
                <a:endParaRPr lang="en-US">
                  <a:latin typeface="Arial" pitchFamily="-107" charset="0"/>
                  <a:ea typeface="+mn-ea"/>
                </a:endParaRPr>
              </a:p>
            </p:txBody>
          </p:sp>
          <p:sp>
            <p:nvSpPr>
              <p:cNvPr id="1067" name="Freeform 46">
                <a:extLst>
                  <a:ext uri="{FF2B5EF4-FFF2-40B4-BE49-F238E27FC236}">
                    <a16:creationId xmlns:a16="http://schemas.microsoft.com/office/drawing/2014/main" id="{F644EFC6-BDA9-77EE-8FCB-DED951FEDF3C}"/>
                  </a:ext>
                </a:extLst>
              </p:cNvPr>
              <p:cNvSpPr>
                <a:spLocks/>
              </p:cNvSpPr>
              <p:nvPr/>
            </p:nvSpPr>
            <p:spPr bwMode="hidden">
              <a:xfrm>
                <a:off x="5280" y="3186"/>
                <a:ext cx="383" cy="96"/>
              </a:xfrm>
              <a:custGeom>
                <a:avLst/>
                <a:gdLst>
                  <a:gd name="T0" fmla="*/ 236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36 w 382"/>
                  <a:gd name="T19" fmla="*/ 96 h 96"/>
                  <a:gd name="T20" fmla="*/ 290 w 382"/>
                  <a:gd name="T21" fmla="*/ 90 h 96"/>
                  <a:gd name="T22" fmla="*/ 338 w 382"/>
                  <a:gd name="T23" fmla="*/ 84 h 96"/>
                  <a:gd name="T24" fmla="*/ 379 w 382"/>
                  <a:gd name="T25" fmla="*/ 66 h 96"/>
                  <a:gd name="T26" fmla="*/ 409 w 382"/>
                  <a:gd name="T27" fmla="*/ 42 h 96"/>
                  <a:gd name="T28" fmla="*/ 403 w 382"/>
                  <a:gd name="T29" fmla="*/ 42 h 96"/>
                  <a:gd name="T30" fmla="*/ 373 w 382"/>
                  <a:gd name="T31" fmla="*/ 66 h 96"/>
                  <a:gd name="T32" fmla="*/ 332 w 382"/>
                  <a:gd name="T33" fmla="*/ 78 h 96"/>
                  <a:gd name="T34" fmla="*/ 290 w 382"/>
                  <a:gd name="T35" fmla="*/ 90 h 96"/>
                  <a:gd name="T36" fmla="*/ 236 w 382"/>
                  <a:gd name="T37" fmla="*/ 96 h 96"/>
                  <a:gd name="T38" fmla="*/ 236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68" name="Freeform 47">
                <a:extLst>
                  <a:ext uri="{FF2B5EF4-FFF2-40B4-BE49-F238E27FC236}">
                    <a16:creationId xmlns:a16="http://schemas.microsoft.com/office/drawing/2014/main" id="{D5C10185-8E54-5E5D-B352-17FEF163B86C}"/>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69" name="Freeform 48">
                <a:extLst>
                  <a:ext uri="{FF2B5EF4-FFF2-40B4-BE49-F238E27FC236}">
                    <a16:creationId xmlns:a16="http://schemas.microsoft.com/office/drawing/2014/main" id="{61007408-6025-169E-CE90-A1FFEA23DA26}"/>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70" name="Freeform 49">
                <a:extLst>
                  <a:ext uri="{FF2B5EF4-FFF2-40B4-BE49-F238E27FC236}">
                    <a16:creationId xmlns:a16="http://schemas.microsoft.com/office/drawing/2014/main" id="{6E8DF7DE-6D53-7A4A-3DAE-A261824BE6CE}"/>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71" name="Freeform 50">
                <a:extLst>
                  <a:ext uri="{FF2B5EF4-FFF2-40B4-BE49-F238E27FC236}">
                    <a16:creationId xmlns:a16="http://schemas.microsoft.com/office/drawing/2014/main" id="{2E7A77EF-9D57-9735-BAAF-19AED9477C2D}"/>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72" name="Freeform 51">
                <a:extLst>
                  <a:ext uri="{FF2B5EF4-FFF2-40B4-BE49-F238E27FC236}">
                    <a16:creationId xmlns:a16="http://schemas.microsoft.com/office/drawing/2014/main" id="{7FD859D7-06A8-CAB4-5158-8C59C9D75A38}"/>
                  </a:ext>
                </a:extLst>
              </p:cNvPr>
              <p:cNvSpPr>
                <a:spLocks/>
              </p:cNvSpPr>
              <p:nvPr/>
            </p:nvSpPr>
            <p:spPr bwMode="hidden">
              <a:xfrm>
                <a:off x="5489" y="3042"/>
                <a:ext cx="186" cy="210"/>
              </a:xfrm>
              <a:custGeom>
                <a:avLst/>
                <a:gdLst>
                  <a:gd name="T0" fmla="*/ 0 w 185"/>
                  <a:gd name="T1" fmla="*/ 6 h 210"/>
                  <a:gd name="T2" fmla="*/ 66 w 185"/>
                  <a:gd name="T3" fmla="*/ 12 h 210"/>
                  <a:gd name="T4" fmla="*/ 146 w 185"/>
                  <a:gd name="T5" fmla="*/ 36 h 210"/>
                  <a:gd name="T6" fmla="*/ 182 w 185"/>
                  <a:gd name="T7" fmla="*/ 72 h 210"/>
                  <a:gd name="T8" fmla="*/ 188 w 185"/>
                  <a:gd name="T9" fmla="*/ 90 h 210"/>
                  <a:gd name="T10" fmla="*/ 194 w 185"/>
                  <a:gd name="T11" fmla="*/ 114 h 210"/>
                  <a:gd name="T12" fmla="*/ 188 w 185"/>
                  <a:gd name="T13" fmla="*/ 138 h 210"/>
                  <a:gd name="T14" fmla="*/ 176 w 185"/>
                  <a:gd name="T15" fmla="*/ 162 h 210"/>
                  <a:gd name="T16" fmla="*/ 146 w 185"/>
                  <a:gd name="T17" fmla="*/ 180 h 210"/>
                  <a:gd name="T18" fmla="*/ 90 w 185"/>
                  <a:gd name="T19" fmla="*/ 198 h 210"/>
                  <a:gd name="T20" fmla="*/ 123 w 185"/>
                  <a:gd name="T21" fmla="*/ 210 h 210"/>
                  <a:gd name="T22" fmla="*/ 158 w 185"/>
                  <a:gd name="T23" fmla="*/ 192 h 210"/>
                  <a:gd name="T24" fmla="*/ 188 w 185"/>
                  <a:gd name="T25" fmla="*/ 168 h 210"/>
                  <a:gd name="T26" fmla="*/ 206 w 185"/>
                  <a:gd name="T27" fmla="*/ 144 h 210"/>
                  <a:gd name="T28" fmla="*/ 212 w 185"/>
                  <a:gd name="T29" fmla="*/ 114 h 210"/>
                  <a:gd name="T30" fmla="*/ 206 w 185"/>
                  <a:gd name="T31" fmla="*/ 90 h 210"/>
                  <a:gd name="T32" fmla="*/ 200 w 185"/>
                  <a:gd name="T33" fmla="*/ 66 h 210"/>
                  <a:gd name="T34" fmla="*/ 182 w 185"/>
                  <a:gd name="T35" fmla="*/ 48 h 210"/>
                  <a:gd name="T36" fmla="*/ 158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73" name="Freeform 52">
                <a:extLst>
                  <a:ext uri="{FF2B5EF4-FFF2-40B4-BE49-F238E27FC236}">
                    <a16:creationId xmlns:a16="http://schemas.microsoft.com/office/drawing/2014/main" id="{EAE5A223-7776-ECAA-B62C-0204A387F503}"/>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1669" name="Oval 53">
                <a:extLst>
                  <a:ext uri="{FF2B5EF4-FFF2-40B4-BE49-F238E27FC236}">
                    <a16:creationId xmlns:a16="http://schemas.microsoft.com/office/drawing/2014/main" id="{21A57B5D-4A27-F5D2-7081-A43078640A5B}"/>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grpSp>
            <p:nvGrpSpPr>
              <p:cNvPr id="1075" name="Group 54">
                <a:extLst>
                  <a:ext uri="{FF2B5EF4-FFF2-40B4-BE49-F238E27FC236}">
                    <a16:creationId xmlns:a16="http://schemas.microsoft.com/office/drawing/2014/main" id="{46B94989-9B5B-A73E-E305-02E9493980D6}"/>
                  </a:ext>
                </a:extLst>
              </p:cNvPr>
              <p:cNvGrpSpPr>
                <a:grpSpLocks/>
              </p:cNvGrpSpPr>
              <p:nvPr userDrawn="1"/>
            </p:nvGrpSpPr>
            <p:grpSpPr bwMode="auto">
              <a:xfrm>
                <a:off x="4546" y="3608"/>
                <a:ext cx="518" cy="319"/>
                <a:chOff x="4546" y="3608"/>
                <a:chExt cx="518" cy="319"/>
              </a:xfrm>
            </p:grpSpPr>
            <p:sp>
              <p:nvSpPr>
                <p:cNvPr id="111671" name="Oval 55">
                  <a:extLst>
                    <a:ext uri="{FF2B5EF4-FFF2-40B4-BE49-F238E27FC236}">
                      <a16:creationId xmlns:a16="http://schemas.microsoft.com/office/drawing/2014/main" id="{72DBB89A-1883-4A34-B2E6-D35BBA9B4277}"/>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72" name="Oval 56">
                  <a:extLst>
                    <a:ext uri="{FF2B5EF4-FFF2-40B4-BE49-F238E27FC236}">
                      <a16:creationId xmlns:a16="http://schemas.microsoft.com/office/drawing/2014/main" id="{7C3D78FD-E5F2-97FC-F251-0D0E6A985C42}"/>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73" name="Oval 57">
                  <a:extLst>
                    <a:ext uri="{FF2B5EF4-FFF2-40B4-BE49-F238E27FC236}">
                      <a16:creationId xmlns:a16="http://schemas.microsoft.com/office/drawing/2014/main" id="{DCDDD121-1418-7D0B-B0F5-CCFA271EDF21}"/>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74" name="Oval 58">
                  <a:extLst>
                    <a:ext uri="{FF2B5EF4-FFF2-40B4-BE49-F238E27FC236}">
                      <a16:creationId xmlns:a16="http://schemas.microsoft.com/office/drawing/2014/main" id="{692229B6-3DE7-97F3-BA15-9104F3C41290}"/>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75" name="Oval 59">
                  <a:extLst>
                    <a:ext uri="{FF2B5EF4-FFF2-40B4-BE49-F238E27FC236}">
                      <a16:creationId xmlns:a16="http://schemas.microsoft.com/office/drawing/2014/main" id="{FE96A73A-7968-A768-7CEE-1A465B38C366}"/>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sp>
              <p:nvSpPr>
                <p:cNvPr id="111676" name="Oval 60">
                  <a:extLst>
                    <a:ext uri="{FF2B5EF4-FFF2-40B4-BE49-F238E27FC236}">
                      <a16:creationId xmlns:a16="http://schemas.microsoft.com/office/drawing/2014/main" id="{7033EE57-7992-5AD9-3BED-14946D391239}"/>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1" hangingPunct="1">
                    <a:defRPr/>
                  </a:pPr>
                  <a:endParaRPr lang="en-US">
                    <a:latin typeface="Arial" pitchFamily="-107" charset="0"/>
                    <a:ea typeface="+mn-ea"/>
                  </a:endParaRPr>
                </a:p>
              </p:txBody>
            </p:sp>
          </p:grpSp>
          <p:grpSp>
            <p:nvGrpSpPr>
              <p:cNvPr id="1076" name="Group 61">
                <a:extLst>
                  <a:ext uri="{FF2B5EF4-FFF2-40B4-BE49-F238E27FC236}">
                    <a16:creationId xmlns:a16="http://schemas.microsoft.com/office/drawing/2014/main" id="{3E0E9D4B-6921-F4C1-396B-FC654B0565D4}"/>
                  </a:ext>
                </a:extLst>
              </p:cNvPr>
              <p:cNvGrpSpPr>
                <a:grpSpLocks/>
              </p:cNvGrpSpPr>
              <p:nvPr userDrawn="1"/>
            </p:nvGrpSpPr>
            <p:grpSpPr bwMode="auto">
              <a:xfrm>
                <a:off x="5381" y="3085"/>
                <a:ext cx="227" cy="132"/>
                <a:chOff x="5381" y="3085"/>
                <a:chExt cx="227" cy="132"/>
              </a:xfrm>
            </p:grpSpPr>
            <p:sp>
              <p:nvSpPr>
                <p:cNvPr id="1077" name="Oval 62">
                  <a:extLst>
                    <a:ext uri="{FF2B5EF4-FFF2-40B4-BE49-F238E27FC236}">
                      <a16:creationId xmlns:a16="http://schemas.microsoft.com/office/drawing/2014/main" id="{73CA6B4C-CFFD-07A6-AA43-AA04172C3937}"/>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1078" name="Oval 63">
                  <a:extLst>
                    <a:ext uri="{FF2B5EF4-FFF2-40B4-BE49-F238E27FC236}">
                      <a16:creationId xmlns:a16="http://schemas.microsoft.com/office/drawing/2014/main" id="{8700115E-3170-A5D6-90D5-946958F68CC7}"/>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1079" name="Oval 64">
                  <a:extLst>
                    <a:ext uri="{FF2B5EF4-FFF2-40B4-BE49-F238E27FC236}">
                      <a16:creationId xmlns:a16="http://schemas.microsoft.com/office/drawing/2014/main" id="{8084F5A9-A560-16ED-5119-D8F781F8AB65}"/>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1080" name="Oval 65">
                  <a:extLst>
                    <a:ext uri="{FF2B5EF4-FFF2-40B4-BE49-F238E27FC236}">
                      <a16:creationId xmlns:a16="http://schemas.microsoft.com/office/drawing/2014/main" id="{F2E904F4-C3A5-644B-65B8-E073B05EA348}"/>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grpSp>
        </p:grpSp>
      </p:grpSp>
      <p:sp>
        <p:nvSpPr>
          <p:cNvPr id="111682" name="Rectangle 66">
            <a:extLst>
              <a:ext uri="{FF2B5EF4-FFF2-40B4-BE49-F238E27FC236}">
                <a16:creationId xmlns:a16="http://schemas.microsoft.com/office/drawing/2014/main" id="{A7C5EB58-1B1C-280F-6443-09614ABC4F32}"/>
              </a:ext>
            </a:extLst>
          </p:cNvPr>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11683" name="Rectangle 67">
            <a:extLst>
              <a:ext uri="{FF2B5EF4-FFF2-40B4-BE49-F238E27FC236}">
                <a16:creationId xmlns:a16="http://schemas.microsoft.com/office/drawing/2014/main" id="{AD82B5FA-AC60-4D89-B1B9-1E50784270F2}"/>
              </a:ext>
            </a:extLst>
          </p:cNvPr>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111684" name="Rectangle 68">
            <a:extLst>
              <a:ext uri="{FF2B5EF4-FFF2-40B4-BE49-F238E27FC236}">
                <a16:creationId xmlns:a16="http://schemas.microsoft.com/office/drawing/2014/main" id="{C04C22EC-FB7E-231D-2DFD-E8BD12E1399F}"/>
              </a:ext>
            </a:extLst>
          </p:cNvPr>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111685" name="Rectangle 69">
            <a:extLst>
              <a:ext uri="{FF2B5EF4-FFF2-40B4-BE49-F238E27FC236}">
                <a16:creationId xmlns:a16="http://schemas.microsoft.com/office/drawing/2014/main" id="{E00031C6-5C5B-75E7-D980-D22A4EDFCDA4}"/>
              </a:ext>
            </a:extLst>
          </p:cNvPr>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0AA65882-C5D5-4D70-8A91-DDB8A1903B10}" type="slidenum">
              <a:rPr lang="en-US" altLang="en-US"/>
              <a:pPr/>
              <a:t>‹#›</a:t>
            </a:fld>
            <a:endParaRPr lang="en-US" altLang="en-US"/>
          </a:p>
        </p:txBody>
      </p:sp>
      <p:sp>
        <p:nvSpPr>
          <p:cNvPr id="111686" name="Rectangle 70">
            <a:extLst>
              <a:ext uri="{FF2B5EF4-FFF2-40B4-BE49-F238E27FC236}">
                <a16:creationId xmlns:a16="http://schemas.microsoft.com/office/drawing/2014/main" id="{148D5F3F-332D-70F8-46A6-E1A97B441593}"/>
              </a:ext>
            </a:extLst>
          </p:cNvPr>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4044"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3080590-EFF7-A70B-7969-DC1963D64202}"/>
              </a:ext>
            </a:extLst>
          </p:cNvPr>
          <p:cNvSpPr>
            <a:spLocks noGrp="1" noChangeArrowheads="1"/>
          </p:cNvSpPr>
          <p:nvPr>
            <p:ph type="title"/>
          </p:nvPr>
        </p:nvSpPr>
        <p:spPr/>
        <p:txBody>
          <a:bodyPr/>
          <a:lstStyle/>
          <a:p>
            <a:pPr eaLnBrk="1" hangingPunct="1">
              <a:defRPr/>
            </a:pPr>
            <a:r>
              <a:rPr lang="en-US" dirty="0">
                <a:solidFill>
                  <a:srgbClr val="C00000"/>
                </a:solidFill>
              </a:rPr>
              <a:t>Security</a:t>
            </a:r>
            <a:endParaRPr lang="en-AU" dirty="0">
              <a:solidFill>
                <a:srgbClr val="C00000"/>
              </a:solidFill>
            </a:endParaRPr>
          </a:p>
        </p:txBody>
      </p:sp>
      <p:sp>
        <p:nvSpPr>
          <p:cNvPr id="46083" name="Rectangle 3">
            <a:extLst>
              <a:ext uri="{FF2B5EF4-FFF2-40B4-BE49-F238E27FC236}">
                <a16:creationId xmlns:a16="http://schemas.microsoft.com/office/drawing/2014/main" id="{4C4EA347-CA03-3AD1-5A36-27D4591A7F15}"/>
              </a:ext>
            </a:extLst>
          </p:cNvPr>
          <p:cNvSpPr>
            <a:spLocks noGrp="1" noChangeArrowheads="1"/>
          </p:cNvSpPr>
          <p:nvPr>
            <p:ph type="body" idx="1"/>
          </p:nvPr>
        </p:nvSpPr>
        <p:spPr/>
        <p:txBody>
          <a:bodyPr/>
          <a:lstStyle/>
          <a:p>
            <a:pPr eaLnBrk="1" hangingPunct="1">
              <a:defRPr/>
            </a:pPr>
            <a:r>
              <a:rPr lang="en-IN" dirty="0">
                <a:solidFill>
                  <a:schemeClr val="bg2">
                    <a:lumMod val="75000"/>
                  </a:schemeClr>
                </a:solidFill>
              </a:rPr>
              <a:t>Network and Internet security</a:t>
            </a:r>
          </a:p>
          <a:p>
            <a:pPr lvl="2" eaLnBrk="1" hangingPunct="1">
              <a:defRPr/>
            </a:pPr>
            <a:r>
              <a:rPr lang="en-IN" dirty="0">
                <a:solidFill>
                  <a:schemeClr val="bg2">
                    <a:lumMod val="75000"/>
                  </a:schemeClr>
                </a:solidFill>
              </a:rPr>
              <a:t>Cryptographic techniques</a:t>
            </a:r>
          </a:p>
          <a:p>
            <a:pPr lvl="2" eaLnBrk="1" hangingPunct="1">
              <a:defRPr/>
            </a:pPr>
            <a:r>
              <a:rPr lang="en-IN" dirty="0">
                <a:solidFill>
                  <a:schemeClr val="bg2">
                    <a:lumMod val="75000"/>
                  </a:schemeClr>
                </a:solidFill>
              </a:rPr>
              <a:t>Cryptographic algorithms and protocols</a:t>
            </a:r>
          </a:p>
          <a:p>
            <a:pPr lvl="3" eaLnBrk="1" hangingPunct="1">
              <a:buFont typeface="Wingdings" panose="05000000000000000000" pitchFamily="2" charset="2"/>
              <a:buChar char="v"/>
              <a:defRPr/>
            </a:pPr>
            <a:r>
              <a:rPr lang="en-IN" dirty="0">
                <a:solidFill>
                  <a:schemeClr val="bg2">
                    <a:lumMod val="75000"/>
                  </a:schemeClr>
                </a:solidFill>
              </a:rPr>
              <a:t>Symmetric</a:t>
            </a:r>
          </a:p>
          <a:p>
            <a:pPr lvl="3" eaLnBrk="1" hangingPunct="1">
              <a:buFont typeface="Wingdings" panose="05000000000000000000" pitchFamily="2" charset="2"/>
              <a:buChar char="v"/>
              <a:defRPr/>
            </a:pPr>
            <a:r>
              <a:rPr lang="en-IN" dirty="0">
                <a:solidFill>
                  <a:schemeClr val="bg2">
                    <a:lumMod val="75000"/>
                  </a:schemeClr>
                </a:solidFill>
              </a:rPr>
              <a:t>Asymmetric</a:t>
            </a:r>
          </a:p>
          <a:p>
            <a:pPr lvl="3" eaLnBrk="1" hangingPunct="1">
              <a:buFont typeface="Wingdings" panose="05000000000000000000" pitchFamily="2" charset="2"/>
              <a:buChar char="v"/>
              <a:defRPr/>
            </a:pPr>
            <a:r>
              <a:rPr lang="en-IN" dirty="0">
                <a:solidFill>
                  <a:schemeClr val="bg2">
                    <a:lumMod val="75000"/>
                  </a:schemeClr>
                </a:solidFill>
              </a:rPr>
              <a:t>DI algorithms</a:t>
            </a:r>
          </a:p>
          <a:p>
            <a:pPr lvl="3" eaLnBrk="1" hangingPunct="1">
              <a:buFont typeface="Wingdings" panose="05000000000000000000" pitchFamily="2" charset="2"/>
              <a:buChar char="v"/>
              <a:defRPr/>
            </a:pPr>
            <a:r>
              <a:rPr lang="en-IN" dirty="0">
                <a:solidFill>
                  <a:schemeClr val="bg2">
                    <a:lumMod val="75000"/>
                  </a:schemeClr>
                </a:solidFill>
              </a:rPr>
              <a:t>Authentication </a:t>
            </a:r>
            <a:r>
              <a:rPr lang="en-IN" dirty="0" err="1">
                <a:solidFill>
                  <a:schemeClr val="bg2">
                    <a:lumMod val="75000"/>
                  </a:schemeClr>
                </a:solidFill>
              </a:rPr>
              <a:t>pls</a:t>
            </a:r>
            <a:endParaRPr lang="en-IN" dirty="0">
              <a:solidFill>
                <a:schemeClr val="bg2">
                  <a:lumMod val="75000"/>
                </a:schemeClr>
              </a:solidFill>
            </a:endParaRPr>
          </a:p>
          <a:p>
            <a:pPr lvl="2" eaLnBrk="1" hangingPunct="1">
              <a:defRPr/>
            </a:pPr>
            <a:r>
              <a:rPr lang="en-IN" dirty="0">
                <a:solidFill>
                  <a:schemeClr val="bg2">
                    <a:lumMod val="75000"/>
                  </a:schemeClr>
                </a:solidFill>
              </a:rPr>
              <a:t>Cryptology </a:t>
            </a:r>
          </a:p>
          <a:p>
            <a:pPr lvl="3" eaLnBrk="1" hangingPunct="1">
              <a:defRPr/>
            </a:pPr>
            <a:r>
              <a:rPr lang="en-IN" dirty="0">
                <a:solidFill>
                  <a:schemeClr val="bg2">
                    <a:lumMod val="75000"/>
                  </a:schemeClr>
                </a:solidFill>
              </a:rPr>
              <a:t>Cryptography   -  </a:t>
            </a:r>
            <a:r>
              <a:rPr lang="en-IN" dirty="0">
                <a:solidFill>
                  <a:srgbClr val="00B050"/>
                </a:solidFill>
              </a:rPr>
              <a:t>Art of devising ciphers</a:t>
            </a:r>
          </a:p>
          <a:p>
            <a:pPr lvl="3" eaLnBrk="1" hangingPunct="1">
              <a:defRPr/>
            </a:pPr>
            <a:r>
              <a:rPr lang="en-IN" dirty="0">
                <a:solidFill>
                  <a:schemeClr val="bg2">
                    <a:lumMod val="75000"/>
                  </a:schemeClr>
                </a:solidFill>
              </a:rPr>
              <a:t>       + </a:t>
            </a:r>
          </a:p>
          <a:p>
            <a:pPr lvl="3" eaLnBrk="1" hangingPunct="1">
              <a:defRPr/>
            </a:pPr>
            <a:r>
              <a:rPr lang="en-IN" dirty="0">
                <a:solidFill>
                  <a:schemeClr val="bg2">
                    <a:lumMod val="75000"/>
                  </a:schemeClr>
                </a:solidFill>
              </a:rPr>
              <a:t>Cryptanalysis   - </a:t>
            </a:r>
            <a:r>
              <a:rPr lang="en-IN" dirty="0">
                <a:solidFill>
                  <a:srgbClr val="00B050"/>
                </a:solidFill>
              </a:rPr>
              <a:t>Art of breaking ciphers</a:t>
            </a:r>
          </a:p>
          <a:p>
            <a:pPr lvl="3" eaLnBrk="1" hangingPunct="1">
              <a:defRPr/>
            </a:pPr>
            <a:endParaRPr lang="en-IN" dirty="0">
              <a:solidFill>
                <a:schemeClr val="bg2">
                  <a:lumMod val="75000"/>
                </a:schemeClr>
              </a:solidFill>
            </a:endParaRPr>
          </a:p>
        </p:txBody>
      </p:sp>
      <p:sp>
        <p:nvSpPr>
          <p:cNvPr id="2" name="Slide Number Placeholder 1">
            <a:extLst>
              <a:ext uri="{FF2B5EF4-FFF2-40B4-BE49-F238E27FC236}">
                <a16:creationId xmlns:a16="http://schemas.microsoft.com/office/drawing/2014/main" id="{F79F3FFA-EAA9-8CCA-63CF-18B215014AB7}"/>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02D3613-D511-4E29-8D98-5BD289D4097F}" type="slidenum">
              <a:rPr lang="en-US" altLang="en-US">
                <a:effectLst>
                  <a:outerShdw blurRad="38100" dist="38100" dir="2700000" algn="tl">
                    <a:srgbClr val="C0C0C0"/>
                  </a:outerShdw>
                </a:effectLst>
              </a:rPr>
              <a:pPr/>
              <a:t>1</a:t>
            </a:fld>
            <a:endParaRPr lang="en-US" altLang="en-US">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9AABFB5-F945-0A0B-8617-9FD0CB07189B}"/>
              </a:ext>
            </a:extLst>
          </p:cNvPr>
          <p:cNvSpPr>
            <a:spLocks noGrp="1" noChangeArrowheads="1"/>
          </p:cNvSpPr>
          <p:nvPr>
            <p:ph type="title"/>
          </p:nvPr>
        </p:nvSpPr>
        <p:spPr/>
        <p:txBody>
          <a:bodyPr/>
          <a:lstStyle/>
          <a:p>
            <a:pPr eaLnBrk="1" hangingPunct="1">
              <a:defRPr/>
            </a:pPr>
            <a:r>
              <a:rPr lang="en-US" dirty="0">
                <a:solidFill>
                  <a:srgbClr val="C00000"/>
                </a:solidFill>
              </a:rPr>
              <a:t>More Definitions</a:t>
            </a:r>
            <a:endParaRPr lang="en-AU" dirty="0">
              <a:solidFill>
                <a:srgbClr val="C00000"/>
              </a:solidFill>
            </a:endParaRPr>
          </a:p>
        </p:txBody>
      </p:sp>
      <p:sp>
        <p:nvSpPr>
          <p:cNvPr id="56323" name="Rectangle 3">
            <a:extLst>
              <a:ext uri="{FF2B5EF4-FFF2-40B4-BE49-F238E27FC236}">
                <a16:creationId xmlns:a16="http://schemas.microsoft.com/office/drawing/2014/main" id="{5A0862A6-2463-13CB-6AFC-5AEE53439758}"/>
              </a:ext>
            </a:extLst>
          </p:cNvPr>
          <p:cNvSpPr>
            <a:spLocks noGrp="1" noChangeArrowheads="1"/>
          </p:cNvSpPr>
          <p:nvPr>
            <p:ph type="body" idx="1"/>
          </p:nvPr>
        </p:nvSpPr>
        <p:spPr>
          <a:xfrm>
            <a:off x="457200" y="1447800"/>
            <a:ext cx="8229600" cy="4800600"/>
          </a:xfrm>
        </p:spPr>
        <p:txBody>
          <a:bodyPr/>
          <a:lstStyle/>
          <a:p>
            <a:pPr eaLnBrk="1" hangingPunct="1">
              <a:buFont typeface="Wingdings" pitchFamily="-107" charset="2"/>
              <a:buChar char="Ø"/>
              <a:defRPr/>
            </a:pPr>
            <a:r>
              <a:rPr lang="en-AU" b="1" dirty="0">
                <a:solidFill>
                  <a:schemeClr val="tx2">
                    <a:lumMod val="50000"/>
                  </a:schemeClr>
                </a:solidFill>
              </a:rPr>
              <a:t>unconditional security</a:t>
            </a:r>
            <a:r>
              <a:rPr lang="en-AU" dirty="0">
                <a:solidFill>
                  <a:schemeClr val="tx2">
                    <a:lumMod val="50000"/>
                  </a:schemeClr>
                </a:solidFill>
              </a:rPr>
              <a:t> </a:t>
            </a:r>
          </a:p>
          <a:p>
            <a:pPr lvl="1" algn="just" eaLnBrk="1" hangingPunct="1">
              <a:buFont typeface="Wingdings" pitchFamily="-107" charset="2"/>
              <a:buChar char="l"/>
              <a:defRPr/>
            </a:pPr>
            <a:r>
              <a:rPr lang="en-AU" dirty="0">
                <a:solidFill>
                  <a:schemeClr val="tx2">
                    <a:lumMod val="50000"/>
                  </a:schemeClr>
                </a:solidFill>
                <a:ea typeface="ＭＳ Ｐゴシック" pitchFamily="-107" charset="-128"/>
              </a:rPr>
              <a:t>no matter how much computer power or time is available, the cipher cannot be broken since the </a:t>
            </a:r>
            <a:r>
              <a:rPr lang="en-AU" dirty="0" err="1">
                <a:solidFill>
                  <a:schemeClr val="tx2">
                    <a:lumMod val="50000"/>
                  </a:schemeClr>
                </a:solidFill>
                <a:ea typeface="ＭＳ Ｐゴシック" pitchFamily="-107" charset="-128"/>
              </a:rPr>
              <a:t>ciphertext</a:t>
            </a:r>
            <a:r>
              <a:rPr lang="en-AU" dirty="0">
                <a:solidFill>
                  <a:schemeClr val="tx2">
                    <a:lumMod val="50000"/>
                  </a:schemeClr>
                </a:solidFill>
                <a:ea typeface="ＭＳ Ｐゴシック" pitchFamily="-107" charset="-128"/>
              </a:rPr>
              <a:t> provides insufficient information to uniquely determine the corresponding plaintext </a:t>
            </a:r>
          </a:p>
          <a:p>
            <a:pPr eaLnBrk="1" hangingPunct="1">
              <a:buFont typeface="Wingdings" pitchFamily="-107" charset="2"/>
              <a:buChar char="Ø"/>
              <a:defRPr/>
            </a:pPr>
            <a:r>
              <a:rPr lang="en-AU" b="1" dirty="0">
                <a:solidFill>
                  <a:schemeClr val="tx2">
                    <a:lumMod val="50000"/>
                  </a:schemeClr>
                </a:solidFill>
              </a:rPr>
              <a:t>computational security</a:t>
            </a:r>
            <a:r>
              <a:rPr lang="en-AU" dirty="0">
                <a:solidFill>
                  <a:schemeClr val="tx2">
                    <a:lumMod val="50000"/>
                  </a:schemeClr>
                </a:solidFill>
              </a:rPr>
              <a:t> </a:t>
            </a:r>
          </a:p>
          <a:p>
            <a:pPr lvl="1" algn="just" eaLnBrk="1" hangingPunct="1">
              <a:buFont typeface="Wingdings" pitchFamily="-107" charset="2"/>
              <a:buChar char="l"/>
              <a:defRPr/>
            </a:pPr>
            <a:r>
              <a:rPr lang="en-AU" dirty="0">
                <a:solidFill>
                  <a:schemeClr val="tx2">
                    <a:lumMod val="50000"/>
                  </a:schemeClr>
                </a:solidFill>
                <a:ea typeface="ＭＳ Ｐゴシック" pitchFamily="-107" charset="-128"/>
              </a:rPr>
              <a:t>given limited computing resources (</a:t>
            </a:r>
            <a:r>
              <a:rPr lang="en-AU" dirty="0" err="1">
                <a:solidFill>
                  <a:schemeClr val="tx2">
                    <a:lumMod val="50000"/>
                  </a:schemeClr>
                </a:solidFill>
                <a:ea typeface="ＭＳ Ｐゴシック" pitchFamily="-107" charset="-128"/>
              </a:rPr>
              <a:t>eg</a:t>
            </a:r>
            <a:r>
              <a:rPr lang="en-AU" dirty="0">
                <a:solidFill>
                  <a:schemeClr val="tx2">
                    <a:lumMod val="50000"/>
                  </a:schemeClr>
                </a:solidFill>
                <a:ea typeface="ＭＳ Ｐゴシック" pitchFamily="-107" charset="-128"/>
              </a:rPr>
              <a:t> time needed for calculations is greater than age of universe), the cipher cannot be broken </a:t>
            </a:r>
          </a:p>
        </p:txBody>
      </p:sp>
      <p:sp>
        <p:nvSpPr>
          <p:cNvPr id="2" name="Slide Number Placeholder 1">
            <a:extLst>
              <a:ext uri="{FF2B5EF4-FFF2-40B4-BE49-F238E27FC236}">
                <a16:creationId xmlns:a16="http://schemas.microsoft.com/office/drawing/2014/main" id="{C752B058-3687-22D2-A3FE-B3046695FE76}"/>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F275FB3-4406-418D-B2FA-CF5113DE1141}" type="slidenum">
              <a:rPr lang="en-US" altLang="en-US">
                <a:effectLst>
                  <a:outerShdw blurRad="38100" dist="38100" dir="2700000" algn="tl">
                    <a:srgbClr val="C0C0C0"/>
                  </a:outerShdw>
                </a:effectLst>
              </a:rPr>
              <a:pPr/>
              <a:t>10</a:t>
            </a:fld>
            <a:endParaRPr lang="en-US" altLang="en-US">
              <a:effectLst>
                <a:outerShdw blurRad="38100" dist="38100" dir="2700000" algn="tl">
                  <a:srgbClr val="C0C0C0"/>
                </a:outerShdw>
              </a:effectLst>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2AE0F7A6-DE8F-F5B5-D0E9-E20C2ED2A27D}"/>
              </a:ext>
            </a:extLst>
          </p:cNvPr>
          <p:cNvSpPr>
            <a:spLocks noGrp="1" noChangeArrowheads="1"/>
          </p:cNvSpPr>
          <p:nvPr>
            <p:ph type="title"/>
          </p:nvPr>
        </p:nvSpPr>
        <p:spPr/>
        <p:txBody>
          <a:bodyPr/>
          <a:lstStyle/>
          <a:p>
            <a:pPr eaLnBrk="1" hangingPunct="1">
              <a:defRPr/>
            </a:pPr>
            <a:r>
              <a:rPr lang="en-US"/>
              <a:t>Example of </a:t>
            </a:r>
            <a:r>
              <a:rPr lang="en-AU"/>
              <a:t>Vigenère Cipher</a:t>
            </a:r>
          </a:p>
        </p:txBody>
      </p:sp>
      <p:sp>
        <p:nvSpPr>
          <p:cNvPr id="91139" name="Rectangle 3">
            <a:extLst>
              <a:ext uri="{FF2B5EF4-FFF2-40B4-BE49-F238E27FC236}">
                <a16:creationId xmlns:a16="http://schemas.microsoft.com/office/drawing/2014/main" id="{7F2D2FD1-DB80-6DEE-37F5-DA8F70DE5D15}"/>
              </a:ext>
            </a:extLst>
          </p:cNvPr>
          <p:cNvSpPr>
            <a:spLocks noGrp="1" noChangeArrowheads="1"/>
          </p:cNvSpPr>
          <p:nvPr>
            <p:ph type="body" idx="1"/>
          </p:nvPr>
        </p:nvSpPr>
        <p:spPr/>
        <p:txBody>
          <a:bodyPr/>
          <a:lstStyle/>
          <a:p>
            <a:pPr eaLnBrk="1" hangingPunct="1">
              <a:buFont typeface="Wingdings" pitchFamily="-107" charset="2"/>
              <a:buChar char="Ø"/>
              <a:defRPr/>
            </a:pPr>
            <a:r>
              <a:rPr lang="en-AU" sz="2800"/>
              <a:t>write the plaintext out </a:t>
            </a:r>
          </a:p>
          <a:p>
            <a:pPr eaLnBrk="1" hangingPunct="1">
              <a:buFont typeface="Wingdings" pitchFamily="-107" charset="2"/>
              <a:buChar char="Ø"/>
              <a:defRPr/>
            </a:pPr>
            <a:r>
              <a:rPr lang="en-AU" sz="2800"/>
              <a:t>write the keyword repeated above it</a:t>
            </a:r>
          </a:p>
          <a:p>
            <a:pPr eaLnBrk="1" hangingPunct="1">
              <a:buFont typeface="Wingdings" pitchFamily="-107" charset="2"/>
              <a:buChar char="Ø"/>
              <a:defRPr/>
            </a:pPr>
            <a:r>
              <a:rPr lang="en-AU" sz="2800"/>
              <a:t>use each key letter as a caesar cipher key </a:t>
            </a:r>
          </a:p>
          <a:p>
            <a:pPr eaLnBrk="1" hangingPunct="1">
              <a:buFont typeface="Wingdings" pitchFamily="-107" charset="2"/>
              <a:buChar char="Ø"/>
              <a:defRPr/>
            </a:pPr>
            <a:r>
              <a:rPr lang="en-AU" sz="2800"/>
              <a:t>encrypt the corresponding plaintext letter</a:t>
            </a:r>
          </a:p>
          <a:p>
            <a:pPr eaLnBrk="1" hangingPunct="1">
              <a:buFont typeface="Wingdings" pitchFamily="-107" charset="2"/>
              <a:buChar char="Ø"/>
              <a:defRPr/>
            </a:pPr>
            <a:r>
              <a:rPr lang="en-US" sz="2800"/>
              <a:t>eg using keyword </a:t>
            </a:r>
            <a:r>
              <a:rPr lang="en-US" sz="2800" i="1"/>
              <a:t>deceptive</a:t>
            </a:r>
            <a:endParaRPr lang="en-AU" sz="2800" i="1"/>
          </a:p>
          <a:p>
            <a:pPr lvl="1" eaLnBrk="1" hangingPunct="1">
              <a:buFont typeface="Wingdings" pitchFamily="-107" charset="2"/>
              <a:buNone/>
              <a:defRPr/>
            </a:pPr>
            <a:r>
              <a:rPr lang="en-AU" sz="2400">
                <a:latin typeface="Courier" pitchFamily="-107" charset="0"/>
                <a:ea typeface="ＭＳ Ｐゴシック" pitchFamily="-107" charset="-128"/>
              </a:rPr>
              <a:t>key:       deceptivedeceptivedeceptive</a:t>
            </a:r>
          </a:p>
          <a:p>
            <a:pPr lvl="1" eaLnBrk="1" hangingPunct="1">
              <a:buFont typeface="Wingdings" pitchFamily="-107" charset="2"/>
              <a:buNone/>
              <a:defRPr/>
            </a:pPr>
            <a:r>
              <a:rPr lang="en-AU" sz="2400">
                <a:latin typeface="Courier" pitchFamily="-107" charset="0"/>
                <a:ea typeface="ＭＳ Ｐゴシック" pitchFamily="-107" charset="-128"/>
              </a:rPr>
              <a:t>plaintext: wearediscoveredsaveyourself</a:t>
            </a:r>
          </a:p>
          <a:p>
            <a:pPr lvl="1" eaLnBrk="1" hangingPunct="1">
              <a:buFont typeface="Wingdings" pitchFamily="-107" charset="2"/>
              <a:buNone/>
              <a:defRPr/>
            </a:pPr>
            <a:r>
              <a:rPr lang="en-AU" sz="2400">
                <a:latin typeface="Courier" pitchFamily="-107" charset="0"/>
                <a:ea typeface="ＭＳ Ｐゴシック" pitchFamily="-107" charset="-128"/>
              </a:rPr>
              <a:t>ciphertext:ZICVTWQNGRZGVTWAVZHCQYGLMGJ</a:t>
            </a:r>
          </a:p>
          <a:p>
            <a:pPr lvl="1" eaLnBrk="1" hangingPunct="1">
              <a:buFont typeface="Wingdings" pitchFamily="-107" charset="2"/>
              <a:buNone/>
              <a:defRPr/>
            </a:pPr>
            <a:r>
              <a:rPr lang="en-AU" sz="2400">
                <a:ea typeface="ＭＳ Ｐゴシック" pitchFamily="-107" charset="-128"/>
              </a:rPr>
              <a:t> </a:t>
            </a:r>
          </a:p>
        </p:txBody>
      </p:sp>
      <p:sp>
        <p:nvSpPr>
          <p:cNvPr id="2" name="Slide Number Placeholder 1">
            <a:extLst>
              <a:ext uri="{FF2B5EF4-FFF2-40B4-BE49-F238E27FC236}">
                <a16:creationId xmlns:a16="http://schemas.microsoft.com/office/drawing/2014/main" id="{1BED10E4-9E6A-643A-6CA5-A4C0B298AD8D}"/>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004BED1-2E06-4F84-85B5-DC585EF34F75}" type="slidenum">
              <a:rPr lang="en-US" altLang="en-US">
                <a:effectLst>
                  <a:outerShdw blurRad="38100" dist="38100" dir="2700000" algn="tl">
                    <a:srgbClr val="C0C0C0"/>
                  </a:outerShdw>
                </a:effectLst>
              </a:rPr>
              <a:pPr/>
              <a:t>100</a:t>
            </a:fld>
            <a:endParaRPr lang="en-US" altLang="en-US">
              <a:effectLst>
                <a:outerShdw blurRad="38100" dist="38100" dir="2700000" algn="tl">
                  <a:srgbClr val="C0C0C0"/>
                </a:outerShdw>
              </a:effectLst>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7ED9736-37FC-629E-4228-0476C423E688}"/>
              </a:ext>
            </a:extLst>
          </p:cNvPr>
          <p:cNvSpPr>
            <a:spLocks noGrp="1" noChangeArrowheads="1"/>
          </p:cNvSpPr>
          <p:nvPr>
            <p:ph type="title"/>
          </p:nvPr>
        </p:nvSpPr>
        <p:spPr/>
        <p:txBody>
          <a:bodyPr/>
          <a:lstStyle/>
          <a:p>
            <a:pPr eaLnBrk="1" hangingPunct="1">
              <a:defRPr/>
            </a:pPr>
            <a:r>
              <a:rPr lang="en-US"/>
              <a:t>Aids</a:t>
            </a:r>
            <a:endParaRPr lang="en-AU"/>
          </a:p>
        </p:txBody>
      </p:sp>
      <p:sp>
        <p:nvSpPr>
          <p:cNvPr id="92163" name="Rectangle 3">
            <a:extLst>
              <a:ext uri="{FF2B5EF4-FFF2-40B4-BE49-F238E27FC236}">
                <a16:creationId xmlns:a16="http://schemas.microsoft.com/office/drawing/2014/main" id="{97DC6062-88AC-6506-45B7-CFF275FC2A23}"/>
              </a:ext>
            </a:extLst>
          </p:cNvPr>
          <p:cNvSpPr>
            <a:spLocks noGrp="1" noChangeArrowheads="1"/>
          </p:cNvSpPr>
          <p:nvPr>
            <p:ph type="body" idx="1"/>
          </p:nvPr>
        </p:nvSpPr>
        <p:spPr/>
        <p:txBody>
          <a:bodyPr/>
          <a:lstStyle/>
          <a:p>
            <a:pPr eaLnBrk="1" hangingPunct="1">
              <a:defRPr/>
            </a:pPr>
            <a:r>
              <a:rPr lang="en-AU"/>
              <a:t>simple aids can assist with en/decryption </a:t>
            </a:r>
          </a:p>
          <a:p>
            <a:pPr eaLnBrk="1" hangingPunct="1">
              <a:defRPr/>
            </a:pPr>
            <a:r>
              <a:rPr lang="en-AU"/>
              <a:t>a </a:t>
            </a:r>
            <a:r>
              <a:rPr lang="en-AU" b="1"/>
              <a:t>Saint-Cyr Slide</a:t>
            </a:r>
            <a:r>
              <a:rPr lang="en-AU"/>
              <a:t> is a simple manual aid </a:t>
            </a:r>
          </a:p>
          <a:p>
            <a:pPr lvl="1" eaLnBrk="1" hangingPunct="1">
              <a:defRPr/>
            </a:pPr>
            <a:r>
              <a:rPr lang="en-AU">
                <a:ea typeface="ＭＳ Ｐゴシック" pitchFamily="-107" charset="-128"/>
              </a:rPr>
              <a:t>a slide with repeated alphabet </a:t>
            </a:r>
          </a:p>
          <a:p>
            <a:pPr lvl="1" eaLnBrk="1" hangingPunct="1">
              <a:defRPr/>
            </a:pPr>
            <a:r>
              <a:rPr lang="en-AU">
                <a:ea typeface="ＭＳ Ｐゴシック" pitchFamily="-107" charset="-128"/>
              </a:rPr>
              <a:t>line up plaintext 'A' with key letter, eg 'C' </a:t>
            </a:r>
          </a:p>
          <a:p>
            <a:pPr lvl="1" eaLnBrk="1" hangingPunct="1">
              <a:defRPr/>
            </a:pPr>
            <a:r>
              <a:rPr lang="en-AU">
                <a:ea typeface="ＭＳ Ｐゴシック" pitchFamily="-107" charset="-128"/>
              </a:rPr>
              <a:t>then read off any mapping for key letter </a:t>
            </a:r>
          </a:p>
          <a:p>
            <a:pPr eaLnBrk="1" hangingPunct="1">
              <a:defRPr/>
            </a:pPr>
            <a:r>
              <a:rPr lang="en-AU"/>
              <a:t>can bend round into a </a:t>
            </a:r>
            <a:r>
              <a:rPr lang="en-AU" b="1"/>
              <a:t>cipher disk</a:t>
            </a:r>
            <a:r>
              <a:rPr lang="en-AU"/>
              <a:t> </a:t>
            </a:r>
          </a:p>
          <a:p>
            <a:pPr eaLnBrk="1" hangingPunct="1">
              <a:defRPr/>
            </a:pPr>
            <a:r>
              <a:rPr lang="en-AU"/>
              <a:t>or expand into a </a:t>
            </a:r>
            <a:r>
              <a:rPr lang="en-AU" b="1"/>
              <a:t>Vigenère Tableau</a:t>
            </a:r>
            <a:endParaRPr lang="en-AU"/>
          </a:p>
        </p:txBody>
      </p:sp>
      <p:sp>
        <p:nvSpPr>
          <p:cNvPr id="2" name="Slide Number Placeholder 1">
            <a:extLst>
              <a:ext uri="{FF2B5EF4-FFF2-40B4-BE49-F238E27FC236}">
                <a16:creationId xmlns:a16="http://schemas.microsoft.com/office/drawing/2014/main" id="{3505C0F1-125F-54D0-E499-CE129CDDA984}"/>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EE38E9A-3CFD-49F5-8586-D0270F949257}" type="slidenum">
              <a:rPr lang="en-US" altLang="en-US">
                <a:effectLst>
                  <a:outerShdw blurRad="38100" dist="38100" dir="2700000" algn="tl">
                    <a:srgbClr val="C0C0C0"/>
                  </a:outerShdw>
                </a:effectLst>
              </a:rPr>
              <a:pPr/>
              <a:t>101</a:t>
            </a:fld>
            <a:endParaRPr lang="en-US" altLang="en-US">
              <a:effectLst>
                <a:outerShdw blurRad="38100" dist="38100" dir="2700000" algn="tl">
                  <a:srgbClr val="C0C0C0"/>
                </a:outerShdw>
              </a:effectLst>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6779C7EB-CB10-DC0F-984B-01EEB10C9749}"/>
              </a:ext>
            </a:extLst>
          </p:cNvPr>
          <p:cNvSpPr>
            <a:spLocks noGrp="1" noChangeArrowheads="1"/>
          </p:cNvSpPr>
          <p:nvPr>
            <p:ph type="title"/>
          </p:nvPr>
        </p:nvSpPr>
        <p:spPr/>
        <p:txBody>
          <a:bodyPr/>
          <a:lstStyle/>
          <a:p>
            <a:pPr eaLnBrk="1" hangingPunct="1">
              <a:defRPr/>
            </a:pPr>
            <a:r>
              <a:rPr lang="en-US"/>
              <a:t>Security of </a:t>
            </a:r>
            <a:r>
              <a:rPr lang="en-AU"/>
              <a:t>Vigenère Ciphers</a:t>
            </a:r>
          </a:p>
        </p:txBody>
      </p:sp>
      <p:sp>
        <p:nvSpPr>
          <p:cNvPr id="93187" name="Rectangle 3">
            <a:extLst>
              <a:ext uri="{FF2B5EF4-FFF2-40B4-BE49-F238E27FC236}">
                <a16:creationId xmlns:a16="http://schemas.microsoft.com/office/drawing/2014/main" id="{5D0737DF-6170-9C96-09C9-09234F09A7FC}"/>
              </a:ext>
            </a:extLst>
          </p:cNvPr>
          <p:cNvSpPr>
            <a:spLocks noGrp="1" noChangeArrowheads="1"/>
          </p:cNvSpPr>
          <p:nvPr>
            <p:ph type="body" idx="1"/>
          </p:nvPr>
        </p:nvSpPr>
        <p:spPr/>
        <p:txBody>
          <a:bodyPr/>
          <a:lstStyle/>
          <a:p>
            <a:pPr eaLnBrk="1" hangingPunct="1">
              <a:defRPr/>
            </a:pPr>
            <a:r>
              <a:rPr lang="en-US"/>
              <a:t>have multiple ciphertext letters for each plaintext letter</a:t>
            </a:r>
          </a:p>
          <a:p>
            <a:pPr eaLnBrk="1" hangingPunct="1">
              <a:defRPr/>
            </a:pPr>
            <a:r>
              <a:rPr lang="en-US"/>
              <a:t>hence letter frequencies are obscured</a:t>
            </a:r>
          </a:p>
          <a:p>
            <a:pPr eaLnBrk="1" hangingPunct="1">
              <a:defRPr/>
            </a:pPr>
            <a:r>
              <a:rPr lang="en-US"/>
              <a:t>but not totally lost</a:t>
            </a:r>
          </a:p>
          <a:p>
            <a:pPr eaLnBrk="1" hangingPunct="1">
              <a:defRPr/>
            </a:pPr>
            <a:r>
              <a:rPr lang="en-US"/>
              <a:t>start with letter frequencies</a:t>
            </a:r>
          </a:p>
          <a:p>
            <a:pPr lvl="1" eaLnBrk="1" hangingPunct="1">
              <a:defRPr/>
            </a:pPr>
            <a:r>
              <a:rPr lang="en-US">
                <a:ea typeface="ＭＳ Ｐゴシック" pitchFamily="-107" charset="-128"/>
              </a:rPr>
              <a:t>see if look monoalphabetic or not</a:t>
            </a:r>
          </a:p>
          <a:p>
            <a:pPr eaLnBrk="1" hangingPunct="1">
              <a:defRPr/>
            </a:pPr>
            <a:r>
              <a:rPr lang="en-US"/>
              <a:t>if not, then need to determine number of alphabets, since then can attach each</a:t>
            </a:r>
            <a:endParaRPr lang="en-AU"/>
          </a:p>
        </p:txBody>
      </p:sp>
      <p:sp>
        <p:nvSpPr>
          <p:cNvPr id="2" name="Slide Number Placeholder 1">
            <a:extLst>
              <a:ext uri="{FF2B5EF4-FFF2-40B4-BE49-F238E27FC236}">
                <a16:creationId xmlns:a16="http://schemas.microsoft.com/office/drawing/2014/main" id="{3D9EFF72-36F3-E18C-7A2F-41749FA9E62A}"/>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67FE8E6-1134-4658-9A46-692C035068AA}" type="slidenum">
              <a:rPr lang="en-US" altLang="en-US">
                <a:effectLst>
                  <a:outerShdw blurRad="38100" dist="38100" dir="2700000" algn="tl">
                    <a:srgbClr val="C0C0C0"/>
                  </a:outerShdw>
                </a:effectLst>
              </a:rPr>
              <a:pPr/>
              <a:t>102</a:t>
            </a:fld>
            <a:endParaRPr lang="en-US" altLang="en-US">
              <a:effectLst>
                <a:outerShdw blurRad="38100" dist="38100" dir="2700000" algn="tl">
                  <a:srgbClr val="C0C0C0"/>
                </a:outerShdw>
              </a:effectLst>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4E21597-C765-7C01-FF49-8C8BBFD31BF6}"/>
              </a:ext>
            </a:extLst>
          </p:cNvPr>
          <p:cNvSpPr>
            <a:spLocks noGrp="1" noChangeArrowheads="1"/>
          </p:cNvSpPr>
          <p:nvPr>
            <p:ph type="title"/>
          </p:nvPr>
        </p:nvSpPr>
        <p:spPr/>
        <p:txBody>
          <a:bodyPr/>
          <a:lstStyle/>
          <a:p>
            <a:pPr eaLnBrk="1" hangingPunct="1">
              <a:defRPr/>
            </a:pPr>
            <a:r>
              <a:rPr lang="en-AU"/>
              <a:t>Kasiski Method</a:t>
            </a:r>
          </a:p>
        </p:txBody>
      </p:sp>
      <p:sp>
        <p:nvSpPr>
          <p:cNvPr id="94211" name="Rectangle 3">
            <a:extLst>
              <a:ext uri="{FF2B5EF4-FFF2-40B4-BE49-F238E27FC236}">
                <a16:creationId xmlns:a16="http://schemas.microsoft.com/office/drawing/2014/main" id="{3BE36303-C876-95FC-5FA3-CFECFA2F1F7A}"/>
              </a:ext>
            </a:extLst>
          </p:cNvPr>
          <p:cNvSpPr>
            <a:spLocks noGrp="1" noChangeArrowheads="1"/>
          </p:cNvSpPr>
          <p:nvPr>
            <p:ph type="body" idx="1"/>
          </p:nvPr>
        </p:nvSpPr>
        <p:spPr/>
        <p:txBody>
          <a:bodyPr/>
          <a:lstStyle/>
          <a:p>
            <a:pPr eaLnBrk="1" hangingPunct="1">
              <a:lnSpc>
                <a:spcPct val="90000"/>
              </a:lnSpc>
              <a:defRPr/>
            </a:pPr>
            <a:r>
              <a:rPr lang="en-AU" sz="2800"/>
              <a:t>method developed by Babbage / Kasiski </a:t>
            </a:r>
          </a:p>
          <a:p>
            <a:pPr eaLnBrk="1" hangingPunct="1">
              <a:lnSpc>
                <a:spcPct val="90000"/>
              </a:lnSpc>
              <a:defRPr/>
            </a:pPr>
            <a:r>
              <a:rPr lang="en-AU" sz="2800"/>
              <a:t>repetitions in ciphertext give clues to period </a:t>
            </a:r>
          </a:p>
          <a:p>
            <a:pPr eaLnBrk="1" hangingPunct="1">
              <a:lnSpc>
                <a:spcPct val="90000"/>
              </a:lnSpc>
              <a:defRPr/>
            </a:pPr>
            <a:r>
              <a:rPr lang="en-AU" sz="2800"/>
              <a:t>so find same plaintext an exact period apart </a:t>
            </a:r>
          </a:p>
          <a:p>
            <a:pPr eaLnBrk="1" hangingPunct="1">
              <a:lnSpc>
                <a:spcPct val="90000"/>
              </a:lnSpc>
              <a:defRPr/>
            </a:pPr>
            <a:r>
              <a:rPr lang="en-AU" sz="2800"/>
              <a:t>which results in the same ciphertext </a:t>
            </a:r>
          </a:p>
          <a:p>
            <a:pPr eaLnBrk="1" hangingPunct="1">
              <a:lnSpc>
                <a:spcPct val="90000"/>
              </a:lnSpc>
              <a:defRPr/>
            </a:pPr>
            <a:r>
              <a:rPr lang="en-AU" sz="2800"/>
              <a:t>of course, could also be random fluke</a:t>
            </a:r>
          </a:p>
          <a:p>
            <a:pPr eaLnBrk="1" hangingPunct="1">
              <a:lnSpc>
                <a:spcPct val="90000"/>
              </a:lnSpc>
              <a:defRPr/>
            </a:pPr>
            <a:r>
              <a:rPr lang="en-US" sz="2800"/>
              <a:t>eg repeated “VTW” in previous example</a:t>
            </a:r>
          </a:p>
          <a:p>
            <a:pPr eaLnBrk="1" hangingPunct="1">
              <a:lnSpc>
                <a:spcPct val="90000"/>
              </a:lnSpc>
              <a:defRPr/>
            </a:pPr>
            <a:r>
              <a:rPr lang="en-US" sz="2800"/>
              <a:t>suggests size of 3 or 9</a:t>
            </a:r>
          </a:p>
          <a:p>
            <a:pPr eaLnBrk="1" hangingPunct="1">
              <a:lnSpc>
                <a:spcPct val="90000"/>
              </a:lnSpc>
              <a:defRPr/>
            </a:pPr>
            <a:r>
              <a:rPr lang="en-US" sz="2800"/>
              <a:t>then attack each monoalphabetic cipher individually using same techniques as before</a:t>
            </a:r>
            <a:endParaRPr lang="en-AU" sz="2800"/>
          </a:p>
        </p:txBody>
      </p:sp>
      <p:sp>
        <p:nvSpPr>
          <p:cNvPr id="2" name="Slide Number Placeholder 1">
            <a:extLst>
              <a:ext uri="{FF2B5EF4-FFF2-40B4-BE49-F238E27FC236}">
                <a16:creationId xmlns:a16="http://schemas.microsoft.com/office/drawing/2014/main" id="{75272D83-148C-35B5-8AB9-A20216C49517}"/>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C446BAB-9A4C-4801-B5B0-AB41A1CC275D}" type="slidenum">
              <a:rPr lang="en-US" altLang="en-US">
                <a:effectLst>
                  <a:outerShdw blurRad="38100" dist="38100" dir="2700000" algn="tl">
                    <a:srgbClr val="C0C0C0"/>
                  </a:outerShdw>
                </a:effectLst>
              </a:rPr>
              <a:pPr/>
              <a:t>103</a:t>
            </a:fld>
            <a:endParaRPr lang="en-US" altLang="en-US">
              <a:effectLst>
                <a:outerShdw blurRad="38100" dist="38100" dir="2700000" algn="tl">
                  <a:srgbClr val="C0C0C0"/>
                </a:outerShdw>
              </a:effectLst>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E0E95AC7-23DD-AFC9-62FA-260B5306C91C}"/>
              </a:ext>
            </a:extLst>
          </p:cNvPr>
          <p:cNvSpPr>
            <a:spLocks noGrp="1" noChangeArrowheads="1"/>
          </p:cNvSpPr>
          <p:nvPr>
            <p:ph type="title"/>
          </p:nvPr>
        </p:nvSpPr>
        <p:spPr/>
        <p:txBody>
          <a:bodyPr/>
          <a:lstStyle/>
          <a:p>
            <a:pPr eaLnBrk="1" hangingPunct="1">
              <a:defRPr/>
            </a:pPr>
            <a:r>
              <a:rPr lang="en-AU"/>
              <a:t>Autokey Cipher</a:t>
            </a:r>
          </a:p>
        </p:txBody>
      </p:sp>
      <p:sp>
        <p:nvSpPr>
          <p:cNvPr id="96259" name="Rectangle 3">
            <a:extLst>
              <a:ext uri="{FF2B5EF4-FFF2-40B4-BE49-F238E27FC236}">
                <a16:creationId xmlns:a16="http://schemas.microsoft.com/office/drawing/2014/main" id="{41E6FA4A-EB7D-842E-335F-7AA2858C81B3}"/>
              </a:ext>
            </a:extLst>
          </p:cNvPr>
          <p:cNvSpPr>
            <a:spLocks noGrp="1" noChangeArrowheads="1"/>
          </p:cNvSpPr>
          <p:nvPr>
            <p:ph type="body" idx="1"/>
          </p:nvPr>
        </p:nvSpPr>
        <p:spPr>
          <a:xfrm>
            <a:off x="395288" y="1341438"/>
            <a:ext cx="8229600" cy="5111750"/>
          </a:xfrm>
        </p:spPr>
        <p:txBody>
          <a:bodyPr/>
          <a:lstStyle/>
          <a:p>
            <a:pPr eaLnBrk="1" hangingPunct="1">
              <a:defRPr/>
            </a:pPr>
            <a:r>
              <a:rPr lang="en-US" sz="2800"/>
              <a:t>ideally want a key as long as the message</a:t>
            </a:r>
            <a:endParaRPr lang="en-AU" sz="2800"/>
          </a:p>
          <a:p>
            <a:pPr eaLnBrk="1" hangingPunct="1">
              <a:defRPr/>
            </a:pPr>
            <a:r>
              <a:rPr lang="en-AU" sz="2800"/>
              <a:t>Vigenère proposed the </a:t>
            </a:r>
            <a:r>
              <a:rPr lang="en-AU" sz="2800" b="1"/>
              <a:t>autokey</a:t>
            </a:r>
            <a:r>
              <a:rPr lang="en-AU" sz="2800"/>
              <a:t> cipher </a:t>
            </a:r>
          </a:p>
          <a:p>
            <a:pPr eaLnBrk="1" hangingPunct="1">
              <a:defRPr/>
            </a:pPr>
            <a:r>
              <a:rPr lang="en-AU" sz="2800"/>
              <a:t>with keyword is prefixed to message as key</a:t>
            </a:r>
          </a:p>
          <a:p>
            <a:pPr eaLnBrk="1" hangingPunct="1">
              <a:defRPr/>
            </a:pPr>
            <a:r>
              <a:rPr lang="en-AU" sz="2800"/>
              <a:t>knowing keyword can recover the first few letters </a:t>
            </a:r>
          </a:p>
          <a:p>
            <a:pPr eaLnBrk="1" hangingPunct="1">
              <a:defRPr/>
            </a:pPr>
            <a:r>
              <a:rPr lang="en-AU" sz="2800"/>
              <a:t>use these in turn on the rest of the message</a:t>
            </a:r>
          </a:p>
          <a:p>
            <a:pPr eaLnBrk="1" hangingPunct="1">
              <a:defRPr/>
            </a:pPr>
            <a:r>
              <a:rPr lang="en-AU" sz="2800"/>
              <a:t>but still have frequency characteristics to attack </a:t>
            </a:r>
          </a:p>
          <a:p>
            <a:pPr eaLnBrk="1" hangingPunct="1">
              <a:defRPr/>
            </a:pPr>
            <a:r>
              <a:rPr lang="en-AU" sz="2800"/>
              <a:t>eg. given key </a:t>
            </a:r>
            <a:r>
              <a:rPr lang="en-AU" sz="2800" i="1"/>
              <a:t>deceptive</a:t>
            </a:r>
            <a:endParaRPr lang="en-AU" sz="2800"/>
          </a:p>
          <a:p>
            <a:pPr lvl="1" eaLnBrk="1" hangingPunct="1">
              <a:buFont typeface="Wingdings" panose="05000000000000000000" pitchFamily="2" charset="2"/>
              <a:buNone/>
              <a:defRPr/>
            </a:pPr>
            <a:r>
              <a:rPr lang="en-AU" sz="2000">
                <a:latin typeface="Courier" pitchFamily="-107" charset="0"/>
                <a:ea typeface="ＭＳ Ｐゴシック" pitchFamily="-107" charset="-128"/>
              </a:rPr>
              <a:t>key:       deceptivewearediscoveredsav</a:t>
            </a:r>
          </a:p>
          <a:p>
            <a:pPr lvl="1" eaLnBrk="1" hangingPunct="1">
              <a:buFont typeface="Wingdings" panose="05000000000000000000" pitchFamily="2" charset="2"/>
              <a:buNone/>
              <a:defRPr/>
            </a:pPr>
            <a:r>
              <a:rPr lang="en-AU" sz="2000">
                <a:latin typeface="Courier" pitchFamily="-107" charset="0"/>
                <a:ea typeface="ＭＳ Ｐゴシック" pitchFamily="-107" charset="-128"/>
              </a:rPr>
              <a:t>plaintext: wearediscoveredsaveyourself</a:t>
            </a:r>
          </a:p>
          <a:p>
            <a:pPr lvl="1" eaLnBrk="1" hangingPunct="1">
              <a:buFont typeface="Wingdings" panose="05000000000000000000" pitchFamily="2" charset="2"/>
              <a:buNone/>
              <a:defRPr/>
            </a:pPr>
            <a:r>
              <a:rPr lang="en-AU" sz="2000">
                <a:latin typeface="Courier" pitchFamily="-107" charset="0"/>
                <a:ea typeface="ＭＳ Ｐゴシック" pitchFamily="-107" charset="-128"/>
              </a:rPr>
              <a:t>ciphertext:ZICVTWQNGKZEIIGASXSTSLVVWLA</a:t>
            </a:r>
          </a:p>
          <a:p>
            <a:pPr lvl="1" eaLnBrk="1" hangingPunct="1">
              <a:buFont typeface="Wingdings" panose="05000000000000000000" pitchFamily="2" charset="2"/>
              <a:buNone/>
              <a:defRPr/>
            </a:pPr>
            <a:endParaRPr lang="en-AU" sz="2000">
              <a:latin typeface="Courier New" pitchFamily="49" charset="0"/>
              <a:ea typeface="ＭＳ Ｐゴシック" pitchFamily="-107" charset="-128"/>
            </a:endParaRPr>
          </a:p>
        </p:txBody>
      </p:sp>
      <p:sp>
        <p:nvSpPr>
          <p:cNvPr id="2" name="Slide Number Placeholder 1">
            <a:extLst>
              <a:ext uri="{FF2B5EF4-FFF2-40B4-BE49-F238E27FC236}">
                <a16:creationId xmlns:a16="http://schemas.microsoft.com/office/drawing/2014/main" id="{B6029F00-EC14-6423-ABEB-C3A63250DE75}"/>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AD6957E-1B5E-4C95-8CCC-87C3F455F3EA}" type="slidenum">
              <a:rPr lang="en-US" altLang="en-US">
                <a:effectLst>
                  <a:outerShdw blurRad="38100" dist="38100" dir="2700000" algn="tl">
                    <a:srgbClr val="C0C0C0"/>
                  </a:outerShdw>
                </a:effectLst>
              </a:rPr>
              <a:pPr/>
              <a:t>104</a:t>
            </a:fld>
            <a:endParaRPr lang="en-US" altLang="en-US">
              <a:effectLst>
                <a:outerShdw blurRad="38100" dist="38100" dir="2700000" algn="tl">
                  <a:srgbClr val="C0C0C0"/>
                </a:outerShdw>
              </a:effectLst>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4C7A-26C6-7930-4115-5FDB0DB92C52}"/>
              </a:ext>
            </a:extLst>
          </p:cNvPr>
          <p:cNvSpPr>
            <a:spLocks noGrp="1"/>
          </p:cNvSpPr>
          <p:nvPr>
            <p:ph type="title"/>
          </p:nvPr>
        </p:nvSpPr>
        <p:spPr/>
        <p:txBody>
          <a:bodyPr/>
          <a:lstStyle/>
          <a:p>
            <a:pPr eaLnBrk="1" hangingPunct="1">
              <a:defRPr/>
            </a:pPr>
            <a:r>
              <a:rPr lang="en-US"/>
              <a:t>Vernam Cipher</a:t>
            </a:r>
          </a:p>
        </p:txBody>
      </p:sp>
      <p:sp>
        <p:nvSpPr>
          <p:cNvPr id="3" name="Content Placeholder 2">
            <a:extLst>
              <a:ext uri="{FF2B5EF4-FFF2-40B4-BE49-F238E27FC236}">
                <a16:creationId xmlns:a16="http://schemas.microsoft.com/office/drawing/2014/main" id="{B8602D6E-BEB3-AEB2-15A4-18EA148D78D9}"/>
              </a:ext>
            </a:extLst>
          </p:cNvPr>
          <p:cNvSpPr>
            <a:spLocks noGrp="1"/>
          </p:cNvSpPr>
          <p:nvPr>
            <p:ph idx="1"/>
          </p:nvPr>
        </p:nvSpPr>
        <p:spPr/>
        <p:txBody>
          <a:bodyPr/>
          <a:lstStyle/>
          <a:p>
            <a:pPr eaLnBrk="1" hangingPunct="1">
              <a:buFont typeface="Wingdings" pitchFamily="-107" charset="2"/>
              <a:buChar char="Ø"/>
              <a:defRPr/>
            </a:pPr>
            <a:r>
              <a:rPr lang="en-US"/>
              <a:t>ultimate defense is to use a key as long as the plaintext</a:t>
            </a:r>
          </a:p>
          <a:p>
            <a:pPr eaLnBrk="1" hangingPunct="1">
              <a:buFont typeface="Wingdings" pitchFamily="-107" charset="2"/>
              <a:buChar char="Ø"/>
              <a:defRPr/>
            </a:pPr>
            <a:r>
              <a:rPr lang="en-US"/>
              <a:t>with no statistical relationship to it</a:t>
            </a:r>
          </a:p>
          <a:p>
            <a:pPr eaLnBrk="1" hangingPunct="1">
              <a:buFont typeface="Wingdings" pitchFamily="-107" charset="2"/>
              <a:buChar char="Ø"/>
              <a:defRPr/>
            </a:pPr>
            <a:r>
              <a:rPr lang="en-US"/>
              <a:t>invented by AT&amp;T engineer Gilbert Vernam in 1918</a:t>
            </a:r>
          </a:p>
          <a:p>
            <a:pPr eaLnBrk="1" hangingPunct="1">
              <a:buFont typeface="Wingdings" pitchFamily="-107" charset="2"/>
              <a:buChar char="Ø"/>
              <a:defRPr/>
            </a:pPr>
            <a:r>
              <a:rPr lang="en-US"/>
              <a:t>originally proposed using a very long but eventually repeating key</a:t>
            </a:r>
          </a:p>
        </p:txBody>
      </p:sp>
      <p:sp>
        <p:nvSpPr>
          <p:cNvPr id="4" name="Slide Number Placeholder 3">
            <a:extLst>
              <a:ext uri="{FF2B5EF4-FFF2-40B4-BE49-F238E27FC236}">
                <a16:creationId xmlns:a16="http://schemas.microsoft.com/office/drawing/2014/main" id="{80E382C3-7788-A018-6178-CC2BD31D0BD8}"/>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4F7BEF7-E6AB-4271-B2CF-F78DEFD6249E}" type="slidenum">
              <a:rPr lang="en-US" altLang="en-US">
                <a:effectLst>
                  <a:outerShdw blurRad="38100" dist="38100" dir="2700000" algn="tl">
                    <a:srgbClr val="C0C0C0"/>
                  </a:outerShdw>
                </a:effectLst>
              </a:rPr>
              <a:pPr/>
              <a:t>105</a:t>
            </a:fld>
            <a:endParaRPr lang="en-US" altLang="en-US">
              <a:effectLst>
                <a:outerShdw blurRad="38100" dist="38100" dir="2700000" algn="tl">
                  <a:srgbClr val="C0C0C0"/>
                </a:outerShdw>
              </a:effectLst>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D1D6CF5-93DC-621A-497E-7425E224ADB2}"/>
              </a:ext>
            </a:extLst>
          </p:cNvPr>
          <p:cNvSpPr>
            <a:spLocks noGrp="1" noChangeArrowheads="1"/>
          </p:cNvSpPr>
          <p:nvPr>
            <p:ph type="title"/>
          </p:nvPr>
        </p:nvSpPr>
        <p:spPr/>
        <p:txBody>
          <a:bodyPr/>
          <a:lstStyle/>
          <a:p>
            <a:pPr eaLnBrk="1" hangingPunct="1">
              <a:defRPr/>
            </a:pPr>
            <a:r>
              <a:rPr lang="en-US"/>
              <a:t>One-Time Pad</a:t>
            </a:r>
            <a:endParaRPr lang="en-AU"/>
          </a:p>
        </p:txBody>
      </p:sp>
      <p:sp>
        <p:nvSpPr>
          <p:cNvPr id="98307" name="Rectangle 3">
            <a:extLst>
              <a:ext uri="{FF2B5EF4-FFF2-40B4-BE49-F238E27FC236}">
                <a16:creationId xmlns:a16="http://schemas.microsoft.com/office/drawing/2014/main" id="{E8F62ED9-8A87-57A9-351F-5A64452B3F6B}"/>
              </a:ext>
            </a:extLst>
          </p:cNvPr>
          <p:cNvSpPr>
            <a:spLocks noGrp="1" noChangeArrowheads="1"/>
          </p:cNvSpPr>
          <p:nvPr>
            <p:ph type="body" idx="1"/>
          </p:nvPr>
        </p:nvSpPr>
        <p:spPr/>
        <p:txBody>
          <a:bodyPr/>
          <a:lstStyle/>
          <a:p>
            <a:pPr eaLnBrk="1" hangingPunct="1">
              <a:defRPr/>
            </a:pPr>
            <a:r>
              <a:rPr lang="en-AU" sz="2800"/>
              <a:t>if a truly random key as long as the message is used, the cipher will be secure </a:t>
            </a:r>
          </a:p>
          <a:p>
            <a:pPr eaLnBrk="1" hangingPunct="1">
              <a:defRPr/>
            </a:pPr>
            <a:r>
              <a:rPr lang="en-AU" sz="2800"/>
              <a:t>called a One-Time pad</a:t>
            </a:r>
          </a:p>
          <a:p>
            <a:pPr eaLnBrk="1" hangingPunct="1">
              <a:defRPr/>
            </a:pPr>
            <a:r>
              <a:rPr lang="en-US" sz="2800"/>
              <a:t>is unbreakable since ciphertext bears no statistical relationship to the plaintext</a:t>
            </a:r>
          </a:p>
          <a:p>
            <a:pPr eaLnBrk="1" hangingPunct="1">
              <a:defRPr/>
            </a:pPr>
            <a:r>
              <a:rPr lang="en-US" sz="2800"/>
              <a:t>since for </a:t>
            </a:r>
            <a:r>
              <a:rPr lang="en-US" sz="2800" b="1"/>
              <a:t>any plaintext</a:t>
            </a:r>
            <a:r>
              <a:rPr lang="en-US" sz="2800"/>
              <a:t> &amp; </a:t>
            </a:r>
            <a:r>
              <a:rPr lang="en-US" sz="2800" b="1"/>
              <a:t>any ciphertext</a:t>
            </a:r>
            <a:r>
              <a:rPr lang="en-US" sz="2800"/>
              <a:t> there exists a key mapping one to other</a:t>
            </a:r>
          </a:p>
          <a:p>
            <a:pPr eaLnBrk="1" hangingPunct="1">
              <a:defRPr/>
            </a:pPr>
            <a:r>
              <a:rPr lang="en-US" sz="2800"/>
              <a:t>can only use the key </a:t>
            </a:r>
            <a:r>
              <a:rPr lang="en-US" sz="2800" b="1"/>
              <a:t>once</a:t>
            </a:r>
            <a:r>
              <a:rPr lang="en-US" sz="2800"/>
              <a:t> though</a:t>
            </a:r>
          </a:p>
          <a:p>
            <a:pPr eaLnBrk="1" hangingPunct="1">
              <a:defRPr/>
            </a:pPr>
            <a:r>
              <a:rPr lang="en-US" sz="2800"/>
              <a:t>problems in generation &amp; safe distribution of key</a:t>
            </a:r>
            <a:endParaRPr lang="en-AU" sz="2800"/>
          </a:p>
        </p:txBody>
      </p:sp>
      <p:sp>
        <p:nvSpPr>
          <p:cNvPr id="2" name="Slide Number Placeholder 1">
            <a:extLst>
              <a:ext uri="{FF2B5EF4-FFF2-40B4-BE49-F238E27FC236}">
                <a16:creationId xmlns:a16="http://schemas.microsoft.com/office/drawing/2014/main" id="{4C793179-8E86-081F-1B52-C76EC55B3D09}"/>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20885FC-A5A3-4275-9C67-F718FFA939D6}" type="slidenum">
              <a:rPr lang="en-US" altLang="en-US">
                <a:effectLst>
                  <a:outerShdw blurRad="38100" dist="38100" dir="2700000" algn="tl">
                    <a:srgbClr val="C0C0C0"/>
                  </a:outerShdw>
                </a:effectLst>
              </a:rPr>
              <a:pPr/>
              <a:t>106</a:t>
            </a:fld>
            <a:endParaRPr lang="en-US" altLang="en-US">
              <a:effectLst>
                <a:outerShdw blurRad="38100" dist="38100" dir="2700000" algn="tl">
                  <a:srgbClr val="C0C0C0"/>
                </a:outerShdw>
              </a:effectLst>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F6DD40F-625B-3A3B-269E-0361657D71ED}"/>
              </a:ext>
            </a:extLst>
          </p:cNvPr>
          <p:cNvSpPr>
            <a:spLocks noGrp="1" noChangeArrowheads="1"/>
          </p:cNvSpPr>
          <p:nvPr>
            <p:ph type="title"/>
          </p:nvPr>
        </p:nvSpPr>
        <p:spPr/>
        <p:txBody>
          <a:bodyPr/>
          <a:lstStyle/>
          <a:p>
            <a:pPr eaLnBrk="1" hangingPunct="1">
              <a:defRPr/>
            </a:pPr>
            <a:r>
              <a:rPr lang="en-AU"/>
              <a:t>Transposition Ciphers</a:t>
            </a:r>
          </a:p>
        </p:txBody>
      </p:sp>
      <p:sp>
        <p:nvSpPr>
          <p:cNvPr id="100355" name="Rectangle 3">
            <a:extLst>
              <a:ext uri="{FF2B5EF4-FFF2-40B4-BE49-F238E27FC236}">
                <a16:creationId xmlns:a16="http://schemas.microsoft.com/office/drawing/2014/main" id="{41A6CB1A-7BB8-CE3A-9969-A51CEA3F5126}"/>
              </a:ext>
            </a:extLst>
          </p:cNvPr>
          <p:cNvSpPr>
            <a:spLocks noGrp="1" noChangeArrowheads="1"/>
          </p:cNvSpPr>
          <p:nvPr>
            <p:ph type="body" idx="1"/>
          </p:nvPr>
        </p:nvSpPr>
        <p:spPr/>
        <p:txBody>
          <a:bodyPr/>
          <a:lstStyle/>
          <a:p>
            <a:pPr eaLnBrk="1" hangingPunct="1">
              <a:buFont typeface="Wingdings" pitchFamily="-107" charset="2"/>
              <a:buChar char="Ø"/>
              <a:defRPr/>
            </a:pPr>
            <a:r>
              <a:rPr lang="en-AU"/>
              <a:t>now consider classical </a:t>
            </a:r>
            <a:r>
              <a:rPr lang="en-AU" b="1"/>
              <a:t>transposition</a:t>
            </a:r>
            <a:r>
              <a:rPr lang="en-AU"/>
              <a:t> or </a:t>
            </a:r>
            <a:r>
              <a:rPr lang="en-AU" b="1"/>
              <a:t>permutation</a:t>
            </a:r>
            <a:r>
              <a:rPr lang="en-AU"/>
              <a:t> ciphers </a:t>
            </a:r>
          </a:p>
          <a:p>
            <a:pPr eaLnBrk="1" hangingPunct="1">
              <a:buFont typeface="Wingdings" pitchFamily="-107" charset="2"/>
              <a:buChar char="Ø"/>
              <a:defRPr/>
            </a:pPr>
            <a:r>
              <a:rPr lang="en-AU"/>
              <a:t>these hide the message by rearranging the letter order </a:t>
            </a:r>
          </a:p>
          <a:p>
            <a:pPr eaLnBrk="1" hangingPunct="1">
              <a:buFont typeface="Wingdings" pitchFamily="-107" charset="2"/>
              <a:buChar char="Ø"/>
              <a:defRPr/>
            </a:pPr>
            <a:r>
              <a:rPr lang="en-AU"/>
              <a:t>without altering the actual letters used</a:t>
            </a:r>
          </a:p>
          <a:p>
            <a:pPr eaLnBrk="1" hangingPunct="1">
              <a:buFont typeface="Wingdings" pitchFamily="-107" charset="2"/>
              <a:buChar char="Ø"/>
              <a:defRPr/>
            </a:pPr>
            <a:r>
              <a:rPr lang="en-AU"/>
              <a:t>can recognise these since have the same frequency distribution as the original text </a:t>
            </a:r>
          </a:p>
        </p:txBody>
      </p:sp>
      <p:sp>
        <p:nvSpPr>
          <p:cNvPr id="2" name="Slide Number Placeholder 1">
            <a:extLst>
              <a:ext uri="{FF2B5EF4-FFF2-40B4-BE49-F238E27FC236}">
                <a16:creationId xmlns:a16="http://schemas.microsoft.com/office/drawing/2014/main" id="{0BBFBB76-96EF-77D2-A855-0FC50E890B26}"/>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AC2AA9-D23A-4389-948D-B4337926137B}" type="slidenum">
              <a:rPr lang="en-US" altLang="en-US">
                <a:effectLst>
                  <a:outerShdw blurRad="38100" dist="38100" dir="2700000" algn="tl">
                    <a:srgbClr val="C0C0C0"/>
                  </a:outerShdw>
                </a:effectLst>
              </a:rPr>
              <a:pPr/>
              <a:t>107</a:t>
            </a:fld>
            <a:endParaRPr lang="en-US" altLang="en-US">
              <a:effectLst>
                <a:outerShdw blurRad="38100" dist="38100" dir="2700000" algn="tl">
                  <a:srgbClr val="C0C0C0"/>
                </a:outerShdw>
              </a:effectLst>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92BA91FF-1E60-6F5C-5789-80391A05A701}"/>
              </a:ext>
            </a:extLst>
          </p:cNvPr>
          <p:cNvSpPr>
            <a:spLocks noGrp="1" noChangeArrowheads="1"/>
          </p:cNvSpPr>
          <p:nvPr>
            <p:ph type="title"/>
          </p:nvPr>
        </p:nvSpPr>
        <p:spPr/>
        <p:txBody>
          <a:bodyPr/>
          <a:lstStyle/>
          <a:p>
            <a:pPr eaLnBrk="1" hangingPunct="1">
              <a:defRPr/>
            </a:pPr>
            <a:r>
              <a:rPr lang="en-AU"/>
              <a:t>Rail Fence cipher</a:t>
            </a:r>
          </a:p>
        </p:txBody>
      </p:sp>
      <p:sp>
        <p:nvSpPr>
          <p:cNvPr id="102403" name="Rectangle 3">
            <a:extLst>
              <a:ext uri="{FF2B5EF4-FFF2-40B4-BE49-F238E27FC236}">
                <a16:creationId xmlns:a16="http://schemas.microsoft.com/office/drawing/2014/main" id="{53A281D9-C849-AEE7-E557-A26C9E6EEC62}"/>
              </a:ext>
            </a:extLst>
          </p:cNvPr>
          <p:cNvSpPr>
            <a:spLocks noGrp="1" noChangeArrowheads="1"/>
          </p:cNvSpPr>
          <p:nvPr>
            <p:ph type="body" idx="1"/>
          </p:nvPr>
        </p:nvSpPr>
        <p:spPr/>
        <p:txBody>
          <a:bodyPr/>
          <a:lstStyle/>
          <a:p>
            <a:pPr eaLnBrk="1" hangingPunct="1">
              <a:lnSpc>
                <a:spcPct val="90000"/>
              </a:lnSpc>
              <a:defRPr/>
            </a:pPr>
            <a:r>
              <a:rPr lang="en-AU" sz="2800"/>
              <a:t>write message letters out diagonally over a number of rows </a:t>
            </a:r>
          </a:p>
          <a:p>
            <a:pPr eaLnBrk="1" hangingPunct="1">
              <a:lnSpc>
                <a:spcPct val="90000"/>
              </a:lnSpc>
              <a:defRPr/>
            </a:pPr>
            <a:r>
              <a:rPr lang="en-AU" sz="2800"/>
              <a:t>then read off cipher row by row</a:t>
            </a:r>
          </a:p>
          <a:p>
            <a:pPr eaLnBrk="1" hangingPunct="1">
              <a:lnSpc>
                <a:spcPct val="90000"/>
              </a:lnSpc>
              <a:defRPr/>
            </a:pPr>
            <a:r>
              <a:rPr lang="en-US" sz="2800"/>
              <a:t>eg. write message out as:</a:t>
            </a:r>
            <a:endParaRPr lang="en-AU" sz="2800"/>
          </a:p>
          <a:p>
            <a:pPr lvl="1" eaLnBrk="1" hangingPunct="1">
              <a:lnSpc>
                <a:spcPct val="90000"/>
              </a:lnSpc>
              <a:buFont typeface="Wingdings" panose="05000000000000000000" pitchFamily="2" charset="2"/>
              <a:buNone/>
              <a:defRPr/>
            </a:pPr>
            <a:r>
              <a:rPr lang="en-AU" sz="2000">
                <a:latin typeface="Courier New" pitchFamily="49" charset="0"/>
                <a:ea typeface="ＭＳ Ｐゴシック" pitchFamily="-107" charset="-128"/>
              </a:rPr>
              <a:t>m e m a t r h t g p r y</a:t>
            </a:r>
          </a:p>
          <a:p>
            <a:pPr lvl="1" eaLnBrk="1" hangingPunct="1">
              <a:lnSpc>
                <a:spcPct val="90000"/>
              </a:lnSpc>
              <a:buFont typeface="Wingdings" panose="05000000000000000000" pitchFamily="2" charset="2"/>
              <a:buNone/>
              <a:defRPr/>
            </a:pPr>
            <a:r>
              <a:rPr lang="en-AU" sz="2000">
                <a:latin typeface="Courier New" pitchFamily="49" charset="0"/>
                <a:ea typeface="ＭＳ Ｐゴシック" pitchFamily="-107" charset="-128"/>
              </a:rPr>
              <a:t> e t e f e t e o a a t</a:t>
            </a:r>
          </a:p>
          <a:p>
            <a:pPr eaLnBrk="1" hangingPunct="1">
              <a:lnSpc>
                <a:spcPct val="90000"/>
              </a:lnSpc>
              <a:defRPr/>
            </a:pPr>
            <a:r>
              <a:rPr lang="en-US" sz="2800"/>
              <a:t>giving ciphertext</a:t>
            </a:r>
          </a:p>
          <a:p>
            <a:pPr lvl="1" eaLnBrk="1" hangingPunct="1">
              <a:lnSpc>
                <a:spcPct val="90000"/>
              </a:lnSpc>
              <a:buFont typeface="Wingdings" panose="05000000000000000000" pitchFamily="2" charset="2"/>
              <a:buNone/>
              <a:defRPr/>
            </a:pPr>
            <a:r>
              <a:rPr lang="en-AU" sz="2000">
                <a:latin typeface="Courier New" pitchFamily="49" charset="0"/>
                <a:ea typeface="ＭＳ Ｐゴシック" pitchFamily="-107" charset="-128"/>
              </a:rPr>
              <a:t>MEMATRHTGPRYETEFETEOAAT</a:t>
            </a:r>
          </a:p>
          <a:p>
            <a:pPr lvl="1" eaLnBrk="1" hangingPunct="1">
              <a:lnSpc>
                <a:spcPct val="90000"/>
              </a:lnSpc>
              <a:buFont typeface="Wingdings" panose="05000000000000000000" pitchFamily="2" charset="2"/>
              <a:buNone/>
              <a:defRPr/>
            </a:pPr>
            <a:endParaRPr lang="en-AU" sz="2400">
              <a:ea typeface="ＭＳ Ｐゴシック" pitchFamily="-107" charset="-128"/>
            </a:endParaRPr>
          </a:p>
          <a:p>
            <a:pPr lvl="1" eaLnBrk="1" hangingPunct="1">
              <a:lnSpc>
                <a:spcPct val="90000"/>
              </a:lnSpc>
              <a:defRPr/>
            </a:pPr>
            <a:endParaRPr lang="en-AU" sz="2400">
              <a:ea typeface="ＭＳ Ｐゴシック" pitchFamily="-107" charset="-128"/>
            </a:endParaRPr>
          </a:p>
        </p:txBody>
      </p:sp>
      <p:sp>
        <p:nvSpPr>
          <p:cNvPr id="2" name="Slide Number Placeholder 1">
            <a:extLst>
              <a:ext uri="{FF2B5EF4-FFF2-40B4-BE49-F238E27FC236}">
                <a16:creationId xmlns:a16="http://schemas.microsoft.com/office/drawing/2014/main" id="{E1357D2C-FAE5-4D62-077C-0C845D16E90A}"/>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4693D9-5F35-4CB9-98A5-4F3676F6F340}" type="slidenum">
              <a:rPr lang="en-US" altLang="en-US">
                <a:effectLst>
                  <a:outerShdw blurRad="38100" dist="38100" dir="2700000" algn="tl">
                    <a:srgbClr val="C0C0C0"/>
                  </a:outerShdw>
                </a:effectLst>
              </a:rPr>
              <a:pPr/>
              <a:t>108</a:t>
            </a:fld>
            <a:endParaRPr lang="en-US" altLang="en-US">
              <a:effectLst>
                <a:outerShdw blurRad="38100" dist="38100" dir="2700000" algn="tl">
                  <a:srgbClr val="C0C0C0"/>
                </a:outerShdw>
              </a:effectLst>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DD6E1BA8-9FFF-70D5-7D61-1A6023E99F1D}"/>
              </a:ext>
            </a:extLst>
          </p:cNvPr>
          <p:cNvSpPr>
            <a:spLocks noGrp="1" noChangeArrowheads="1"/>
          </p:cNvSpPr>
          <p:nvPr>
            <p:ph type="title"/>
          </p:nvPr>
        </p:nvSpPr>
        <p:spPr/>
        <p:txBody>
          <a:bodyPr/>
          <a:lstStyle/>
          <a:p>
            <a:pPr eaLnBrk="1" hangingPunct="1">
              <a:defRPr/>
            </a:pPr>
            <a:r>
              <a:rPr lang="en-AU"/>
              <a:t>Row Transposition Ciphers</a:t>
            </a:r>
          </a:p>
        </p:txBody>
      </p:sp>
      <p:sp>
        <p:nvSpPr>
          <p:cNvPr id="104451" name="Rectangle 3">
            <a:extLst>
              <a:ext uri="{FF2B5EF4-FFF2-40B4-BE49-F238E27FC236}">
                <a16:creationId xmlns:a16="http://schemas.microsoft.com/office/drawing/2014/main" id="{0C8D427A-9CE9-6794-99D0-D5C5BB075C2D}"/>
              </a:ext>
            </a:extLst>
          </p:cNvPr>
          <p:cNvSpPr>
            <a:spLocks noGrp="1" noChangeArrowheads="1"/>
          </p:cNvSpPr>
          <p:nvPr>
            <p:ph type="body" idx="1"/>
          </p:nvPr>
        </p:nvSpPr>
        <p:spPr/>
        <p:txBody>
          <a:bodyPr/>
          <a:lstStyle/>
          <a:p>
            <a:pPr eaLnBrk="1" hangingPunct="1">
              <a:lnSpc>
                <a:spcPct val="80000"/>
              </a:lnSpc>
              <a:buFont typeface="Wingdings" pitchFamily="-107" charset="2"/>
              <a:buChar char="Ø"/>
              <a:defRPr/>
            </a:pPr>
            <a:r>
              <a:rPr lang="en-US"/>
              <a:t>is a more complex transposition</a:t>
            </a:r>
            <a:endParaRPr lang="en-AU"/>
          </a:p>
          <a:p>
            <a:pPr eaLnBrk="1" hangingPunct="1">
              <a:lnSpc>
                <a:spcPct val="80000"/>
              </a:lnSpc>
              <a:buFont typeface="Wingdings" pitchFamily="-107" charset="2"/>
              <a:buChar char="Ø"/>
              <a:defRPr/>
            </a:pPr>
            <a:r>
              <a:rPr lang="en-AU"/>
              <a:t>write letters of message out in rows over a specified number of columns</a:t>
            </a:r>
          </a:p>
          <a:p>
            <a:pPr eaLnBrk="1" hangingPunct="1">
              <a:lnSpc>
                <a:spcPct val="80000"/>
              </a:lnSpc>
              <a:buFont typeface="Wingdings" pitchFamily="-107" charset="2"/>
              <a:buChar char="Ø"/>
              <a:defRPr/>
            </a:pPr>
            <a:r>
              <a:rPr lang="en-AU"/>
              <a:t>then reorder the columns according to some key before reading off the rows</a:t>
            </a:r>
            <a:endParaRPr lang="en-AU" sz="3600">
              <a:latin typeface="Courier New" pitchFamily="-107" charset="0"/>
            </a:endParaRPr>
          </a:p>
          <a:p>
            <a:pPr lvl="1" eaLnBrk="1" hangingPunct="1">
              <a:lnSpc>
                <a:spcPct val="80000"/>
              </a:lnSpc>
              <a:buFont typeface="Wingdings" pitchFamily="-107" charset="2"/>
              <a:buNone/>
              <a:defRPr/>
            </a:pPr>
            <a:r>
              <a:rPr lang="en-AU" sz="2000">
                <a:latin typeface="Courier" pitchFamily="-107" charset="0"/>
                <a:ea typeface="ＭＳ Ｐゴシック" pitchFamily="-107" charset="-128"/>
              </a:rPr>
              <a:t>Key: </a:t>
            </a:r>
            <a:r>
              <a:rPr lang="en-US" sz="2000">
                <a:ea typeface="ＭＳ Ｐゴシック" pitchFamily="-107" charset="-128"/>
              </a:rPr>
              <a:t>4312567</a:t>
            </a:r>
            <a:endParaRPr lang="en-AU" sz="2000">
              <a:latin typeface="Courier" pitchFamily="-107" charset="0"/>
              <a:ea typeface="ＭＳ Ｐゴシック" pitchFamily="-107" charset="-128"/>
            </a:endParaRPr>
          </a:p>
          <a:p>
            <a:pPr lvl="1" eaLnBrk="1" hangingPunct="1">
              <a:lnSpc>
                <a:spcPct val="80000"/>
              </a:lnSpc>
              <a:buFont typeface="Wingdings" pitchFamily="-107" charset="2"/>
              <a:buNone/>
              <a:defRPr/>
            </a:pPr>
            <a:r>
              <a:rPr lang="en-AU" sz="2000">
                <a:latin typeface="Courier" pitchFamily="-107" charset="0"/>
                <a:ea typeface="ＭＳ Ｐゴシック" pitchFamily="-107" charset="-128"/>
              </a:rPr>
              <a:t>Column Out 3 4 2 1 5 6 7</a:t>
            </a:r>
          </a:p>
          <a:p>
            <a:pPr lvl="1" eaLnBrk="1" hangingPunct="1">
              <a:lnSpc>
                <a:spcPct val="80000"/>
              </a:lnSpc>
              <a:buFont typeface="Wingdings" pitchFamily="-107" charset="2"/>
              <a:buNone/>
              <a:defRPr/>
            </a:pPr>
            <a:r>
              <a:rPr lang="en-AU" sz="2000">
                <a:latin typeface="Courier" pitchFamily="-107" charset="0"/>
                <a:ea typeface="ＭＳ Ｐゴシック" pitchFamily="-107" charset="-128"/>
              </a:rPr>
              <a:t>Plaintext: a t t a c k p</a:t>
            </a:r>
          </a:p>
          <a:p>
            <a:pPr lvl="1" eaLnBrk="1" hangingPunct="1">
              <a:lnSpc>
                <a:spcPct val="80000"/>
              </a:lnSpc>
              <a:buFont typeface="Wingdings" pitchFamily="-107" charset="2"/>
              <a:buNone/>
              <a:defRPr/>
            </a:pPr>
            <a:r>
              <a:rPr lang="en-AU" sz="2000">
                <a:latin typeface="Courier" pitchFamily="-107" charset="0"/>
                <a:ea typeface="ＭＳ Ｐゴシック" pitchFamily="-107" charset="-128"/>
              </a:rPr>
              <a:t>           o s t p o n e</a:t>
            </a:r>
          </a:p>
          <a:p>
            <a:pPr lvl="1" eaLnBrk="1" hangingPunct="1">
              <a:lnSpc>
                <a:spcPct val="80000"/>
              </a:lnSpc>
              <a:buFont typeface="Wingdings" pitchFamily="-107" charset="2"/>
              <a:buNone/>
              <a:defRPr/>
            </a:pPr>
            <a:r>
              <a:rPr lang="en-AU" sz="2000">
                <a:latin typeface="Courier" pitchFamily="-107" charset="0"/>
                <a:ea typeface="ＭＳ Ｐゴシック" pitchFamily="-107" charset="-128"/>
              </a:rPr>
              <a:t>           d u n t i l t</a:t>
            </a:r>
          </a:p>
          <a:p>
            <a:pPr lvl="1" eaLnBrk="1" hangingPunct="1">
              <a:lnSpc>
                <a:spcPct val="80000"/>
              </a:lnSpc>
              <a:buFont typeface="Wingdings" pitchFamily="-107" charset="2"/>
              <a:buNone/>
              <a:defRPr/>
            </a:pPr>
            <a:r>
              <a:rPr lang="en-AU" sz="2000">
                <a:latin typeface="Courier" pitchFamily="-107" charset="0"/>
                <a:ea typeface="ＭＳ Ｐゴシック" pitchFamily="-107" charset="-128"/>
              </a:rPr>
              <a:t>           w o a m x y z</a:t>
            </a:r>
          </a:p>
          <a:p>
            <a:pPr lvl="1" eaLnBrk="1" hangingPunct="1">
              <a:lnSpc>
                <a:spcPct val="80000"/>
              </a:lnSpc>
              <a:buFont typeface="Wingdings" pitchFamily="-107" charset="2"/>
              <a:buNone/>
              <a:defRPr/>
            </a:pPr>
            <a:r>
              <a:rPr lang="en-AU" sz="2000">
                <a:latin typeface="Courier" pitchFamily="-107" charset="0"/>
                <a:ea typeface="ＭＳ Ｐゴシック" pitchFamily="-107" charset="-128"/>
              </a:rPr>
              <a:t>Ciphertext: TTNAAPTMTSUOAODWCOIXKNLYPETZ</a:t>
            </a:r>
          </a:p>
          <a:p>
            <a:pPr lvl="1" eaLnBrk="1" hangingPunct="1">
              <a:lnSpc>
                <a:spcPct val="80000"/>
              </a:lnSpc>
              <a:buFont typeface="Wingdings" pitchFamily="-107" charset="2"/>
              <a:buNone/>
              <a:defRPr/>
            </a:pPr>
            <a:r>
              <a:rPr lang="en-AU" sz="2400">
                <a:ea typeface="ＭＳ Ｐゴシック" pitchFamily="-107" charset="-128"/>
              </a:rPr>
              <a:t> </a:t>
            </a:r>
          </a:p>
        </p:txBody>
      </p:sp>
      <p:sp>
        <p:nvSpPr>
          <p:cNvPr id="2" name="Slide Number Placeholder 1">
            <a:extLst>
              <a:ext uri="{FF2B5EF4-FFF2-40B4-BE49-F238E27FC236}">
                <a16:creationId xmlns:a16="http://schemas.microsoft.com/office/drawing/2014/main" id="{816BB901-9345-2EC1-6724-E447ECD3110D}"/>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9737551-28B7-4E2E-A050-548E6B81894F}" type="slidenum">
              <a:rPr lang="en-US" altLang="en-US">
                <a:effectLst>
                  <a:outerShdw blurRad="38100" dist="38100" dir="2700000" algn="tl">
                    <a:srgbClr val="C0C0C0"/>
                  </a:outerShdw>
                </a:effectLst>
              </a:rPr>
              <a:pPr/>
              <a:t>109</a:t>
            </a:fld>
            <a:endParaRPr lang="en-US" altLang="en-US">
              <a:effectLst>
                <a:outerShdw blurRad="38100" dist="38100" dir="2700000" algn="tl">
                  <a:srgbClr val="C0C0C0"/>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28E3C5-96F4-9FCA-E6DA-CFB31903D786}"/>
              </a:ext>
            </a:extLst>
          </p:cNvPr>
          <p:cNvSpPr>
            <a:spLocks noGrp="1" noChangeArrowheads="1"/>
          </p:cNvSpPr>
          <p:nvPr>
            <p:ph type="title"/>
          </p:nvPr>
        </p:nvSpPr>
        <p:spPr/>
        <p:txBody>
          <a:bodyPr/>
          <a:lstStyle/>
          <a:p>
            <a:pPr eaLnBrk="1" hangingPunct="1">
              <a:defRPr/>
            </a:pPr>
            <a:r>
              <a:rPr lang="en-US" dirty="0">
                <a:solidFill>
                  <a:srgbClr val="C00000"/>
                </a:solidFill>
              </a:rPr>
              <a:t>Cryptanalysis</a:t>
            </a:r>
            <a:endParaRPr lang="en-AU" dirty="0">
              <a:solidFill>
                <a:srgbClr val="C00000"/>
              </a:solidFill>
            </a:endParaRPr>
          </a:p>
        </p:txBody>
      </p:sp>
      <p:sp>
        <p:nvSpPr>
          <p:cNvPr id="1027" name="Rectangle 3">
            <a:extLst>
              <a:ext uri="{FF2B5EF4-FFF2-40B4-BE49-F238E27FC236}">
                <a16:creationId xmlns:a16="http://schemas.microsoft.com/office/drawing/2014/main" id="{7402C578-2070-67EE-3353-A1C4D536C042}"/>
              </a:ext>
            </a:extLst>
          </p:cNvPr>
          <p:cNvSpPr>
            <a:spLocks noGrp="1" noChangeArrowheads="1"/>
          </p:cNvSpPr>
          <p:nvPr>
            <p:ph type="body" idx="1"/>
          </p:nvPr>
        </p:nvSpPr>
        <p:spPr/>
        <p:txBody>
          <a:bodyPr/>
          <a:lstStyle/>
          <a:p>
            <a:pPr eaLnBrk="1" hangingPunct="1">
              <a:defRPr/>
            </a:pPr>
            <a:r>
              <a:rPr lang="en-US" dirty="0">
                <a:solidFill>
                  <a:schemeClr val="bg2">
                    <a:lumMod val="50000"/>
                  </a:schemeClr>
                </a:solidFill>
              </a:rPr>
              <a:t>objective to recover key not just message</a:t>
            </a:r>
          </a:p>
          <a:p>
            <a:pPr eaLnBrk="1" hangingPunct="1">
              <a:defRPr/>
            </a:pPr>
            <a:r>
              <a:rPr lang="en-US" dirty="0">
                <a:solidFill>
                  <a:schemeClr val="bg2">
                    <a:lumMod val="50000"/>
                  </a:schemeClr>
                </a:solidFill>
              </a:rPr>
              <a:t>general approaches:</a:t>
            </a:r>
          </a:p>
          <a:p>
            <a:pPr lvl="1" eaLnBrk="1" hangingPunct="1">
              <a:defRPr/>
            </a:pPr>
            <a:r>
              <a:rPr lang="en-US" dirty="0">
                <a:solidFill>
                  <a:schemeClr val="bg2">
                    <a:lumMod val="50000"/>
                  </a:schemeClr>
                </a:solidFill>
                <a:ea typeface="ＭＳ Ｐゴシック" pitchFamily="-107" charset="-128"/>
              </a:rPr>
              <a:t>Brute-force attack</a:t>
            </a:r>
          </a:p>
          <a:p>
            <a:pPr lvl="1" eaLnBrk="1" hangingPunct="1">
              <a:defRPr/>
            </a:pPr>
            <a:r>
              <a:rPr lang="en-US" dirty="0">
                <a:solidFill>
                  <a:schemeClr val="bg2">
                    <a:lumMod val="50000"/>
                  </a:schemeClr>
                </a:solidFill>
                <a:ea typeface="ＭＳ Ｐゴシック" pitchFamily="-107" charset="-128"/>
              </a:rPr>
              <a:t>Cryptanalytic attack</a:t>
            </a:r>
          </a:p>
          <a:p>
            <a:pPr lvl="1" eaLnBrk="1" hangingPunct="1">
              <a:defRPr/>
            </a:pPr>
            <a:endParaRPr lang="en-US" dirty="0">
              <a:solidFill>
                <a:schemeClr val="bg2">
                  <a:lumMod val="50000"/>
                </a:schemeClr>
              </a:solidFill>
              <a:ea typeface="ＭＳ Ｐゴシック" pitchFamily="-107" charset="-128"/>
            </a:endParaRPr>
          </a:p>
          <a:p>
            <a:pPr marL="0" indent="0" eaLnBrk="1" hangingPunct="1">
              <a:buFont typeface="Wingdings" panose="05000000000000000000" pitchFamily="2" charset="2"/>
              <a:buNone/>
              <a:defRPr/>
            </a:pPr>
            <a:endParaRPr lang="en-AU" dirty="0">
              <a:solidFill>
                <a:schemeClr val="bg2">
                  <a:lumMod val="50000"/>
                </a:schemeClr>
              </a:solidFill>
            </a:endParaRPr>
          </a:p>
        </p:txBody>
      </p:sp>
      <p:sp>
        <p:nvSpPr>
          <p:cNvPr id="2" name="Slide Number Placeholder 1">
            <a:extLst>
              <a:ext uri="{FF2B5EF4-FFF2-40B4-BE49-F238E27FC236}">
                <a16:creationId xmlns:a16="http://schemas.microsoft.com/office/drawing/2014/main" id="{0F1E4FDD-1640-2EA7-69CC-61BA13D3DB1F}"/>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B5D5407-8A77-422C-A089-44E25C0D03B3}" type="slidenum">
              <a:rPr lang="en-US" altLang="en-US">
                <a:effectLst>
                  <a:outerShdw blurRad="38100" dist="38100" dir="2700000" algn="tl">
                    <a:srgbClr val="C0C0C0"/>
                  </a:outerShdw>
                </a:effectLst>
              </a:rPr>
              <a:pPr/>
              <a:t>11</a:t>
            </a:fld>
            <a:endParaRPr lang="en-US" altLang="en-US">
              <a:effectLst>
                <a:outerShdw blurRad="38100" dist="38100" dir="2700000" algn="tl">
                  <a:srgbClr val="C0C0C0"/>
                </a:outerShdw>
              </a:effectLst>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56A7B470-EE16-A6DA-1F04-AFC6B4F054D1}"/>
              </a:ext>
            </a:extLst>
          </p:cNvPr>
          <p:cNvSpPr>
            <a:spLocks noGrp="1" noChangeArrowheads="1"/>
          </p:cNvSpPr>
          <p:nvPr>
            <p:ph type="title"/>
          </p:nvPr>
        </p:nvSpPr>
        <p:spPr/>
        <p:txBody>
          <a:bodyPr/>
          <a:lstStyle/>
          <a:p>
            <a:pPr eaLnBrk="1" hangingPunct="1">
              <a:defRPr/>
            </a:pPr>
            <a:r>
              <a:rPr lang="en-US"/>
              <a:t>Product Ciphers</a:t>
            </a:r>
            <a:endParaRPr lang="en-AU"/>
          </a:p>
        </p:txBody>
      </p:sp>
      <p:sp>
        <p:nvSpPr>
          <p:cNvPr id="105475" name="Rectangle 3">
            <a:extLst>
              <a:ext uri="{FF2B5EF4-FFF2-40B4-BE49-F238E27FC236}">
                <a16:creationId xmlns:a16="http://schemas.microsoft.com/office/drawing/2014/main" id="{E32A3CC0-53F0-856F-BFBB-738E076B8C56}"/>
              </a:ext>
            </a:extLst>
          </p:cNvPr>
          <p:cNvSpPr>
            <a:spLocks noGrp="1" noChangeArrowheads="1"/>
          </p:cNvSpPr>
          <p:nvPr>
            <p:ph type="body" idx="1"/>
          </p:nvPr>
        </p:nvSpPr>
        <p:spPr/>
        <p:txBody>
          <a:bodyPr/>
          <a:lstStyle/>
          <a:p>
            <a:pPr eaLnBrk="1" hangingPunct="1">
              <a:lnSpc>
                <a:spcPct val="90000"/>
              </a:lnSpc>
              <a:defRPr/>
            </a:pPr>
            <a:r>
              <a:rPr lang="en-AU" sz="2800"/>
              <a:t>ciphers using substitutions or transpositions are not secure because of language characteristics</a:t>
            </a:r>
          </a:p>
          <a:p>
            <a:pPr eaLnBrk="1" hangingPunct="1">
              <a:lnSpc>
                <a:spcPct val="90000"/>
              </a:lnSpc>
              <a:defRPr/>
            </a:pPr>
            <a:r>
              <a:rPr lang="en-AU" sz="2800"/>
              <a:t>hence consider using several ciphers in succession to make harder, but: </a:t>
            </a:r>
          </a:p>
          <a:p>
            <a:pPr lvl="1" eaLnBrk="1" hangingPunct="1">
              <a:lnSpc>
                <a:spcPct val="90000"/>
              </a:lnSpc>
              <a:defRPr/>
            </a:pPr>
            <a:r>
              <a:rPr lang="en-AU" sz="2400">
                <a:ea typeface="ＭＳ Ｐゴシック" pitchFamily="-107" charset="-128"/>
              </a:rPr>
              <a:t>two substitutions make a more complex substitution </a:t>
            </a:r>
          </a:p>
          <a:p>
            <a:pPr lvl="1" eaLnBrk="1" hangingPunct="1">
              <a:lnSpc>
                <a:spcPct val="90000"/>
              </a:lnSpc>
              <a:defRPr/>
            </a:pPr>
            <a:r>
              <a:rPr lang="en-AU" sz="2400">
                <a:ea typeface="ＭＳ Ｐゴシック" pitchFamily="-107" charset="-128"/>
              </a:rPr>
              <a:t>two transpositions make more complex transposition </a:t>
            </a:r>
          </a:p>
          <a:p>
            <a:pPr lvl="1" eaLnBrk="1" hangingPunct="1">
              <a:lnSpc>
                <a:spcPct val="90000"/>
              </a:lnSpc>
              <a:defRPr/>
            </a:pPr>
            <a:r>
              <a:rPr lang="en-AU" sz="2400">
                <a:ea typeface="ＭＳ Ｐゴシック" pitchFamily="-107" charset="-128"/>
              </a:rPr>
              <a:t>but a substitution followed by a transposition makes a new much harder cipher </a:t>
            </a:r>
          </a:p>
          <a:p>
            <a:pPr eaLnBrk="1" hangingPunct="1">
              <a:lnSpc>
                <a:spcPct val="90000"/>
              </a:lnSpc>
              <a:defRPr/>
            </a:pPr>
            <a:r>
              <a:rPr lang="en-US" sz="2800"/>
              <a:t>this is bridge from classical to modern ciphers</a:t>
            </a:r>
            <a:endParaRPr lang="en-AU" sz="2800"/>
          </a:p>
          <a:p>
            <a:pPr eaLnBrk="1" hangingPunct="1">
              <a:lnSpc>
                <a:spcPct val="90000"/>
              </a:lnSpc>
              <a:defRPr/>
            </a:pPr>
            <a:endParaRPr lang="en-AU" sz="2800"/>
          </a:p>
        </p:txBody>
      </p:sp>
      <p:sp>
        <p:nvSpPr>
          <p:cNvPr id="2" name="Slide Number Placeholder 1">
            <a:extLst>
              <a:ext uri="{FF2B5EF4-FFF2-40B4-BE49-F238E27FC236}">
                <a16:creationId xmlns:a16="http://schemas.microsoft.com/office/drawing/2014/main" id="{2B067F83-1824-A9E1-DE01-F3D9930674D8}"/>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6EFA50-9112-4141-B99C-B28660EEF14C}" type="slidenum">
              <a:rPr lang="en-US" altLang="en-US">
                <a:effectLst>
                  <a:outerShdw blurRad="38100" dist="38100" dir="2700000" algn="tl">
                    <a:srgbClr val="C0C0C0"/>
                  </a:outerShdw>
                </a:effectLst>
              </a:rPr>
              <a:pPr/>
              <a:t>110</a:t>
            </a:fld>
            <a:endParaRPr lang="en-US" altLang="en-US">
              <a:effectLst>
                <a:outerShdw blurRad="38100" dist="38100" dir="2700000" algn="tl">
                  <a:srgbClr val="C0C0C0"/>
                </a:outerShdw>
              </a:effectLst>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6ACFC97B-D4F2-9CFB-AF08-2A8A692B437C}"/>
              </a:ext>
            </a:extLst>
          </p:cNvPr>
          <p:cNvSpPr>
            <a:spLocks noGrp="1" noChangeArrowheads="1"/>
          </p:cNvSpPr>
          <p:nvPr>
            <p:ph type="title"/>
          </p:nvPr>
        </p:nvSpPr>
        <p:spPr/>
        <p:txBody>
          <a:bodyPr/>
          <a:lstStyle/>
          <a:p>
            <a:pPr eaLnBrk="1" hangingPunct="1">
              <a:defRPr/>
            </a:pPr>
            <a:r>
              <a:rPr lang="en-US"/>
              <a:t>Rotor Machines</a:t>
            </a:r>
            <a:endParaRPr lang="en-AU"/>
          </a:p>
        </p:txBody>
      </p:sp>
      <p:sp>
        <p:nvSpPr>
          <p:cNvPr id="106499" name="Rectangle 3">
            <a:extLst>
              <a:ext uri="{FF2B5EF4-FFF2-40B4-BE49-F238E27FC236}">
                <a16:creationId xmlns:a16="http://schemas.microsoft.com/office/drawing/2014/main" id="{02DC4667-8242-A994-4707-9DA75236C69D}"/>
              </a:ext>
            </a:extLst>
          </p:cNvPr>
          <p:cNvSpPr>
            <a:spLocks noGrp="1" noChangeArrowheads="1"/>
          </p:cNvSpPr>
          <p:nvPr>
            <p:ph type="body" idx="1"/>
          </p:nvPr>
        </p:nvSpPr>
        <p:spPr/>
        <p:txBody>
          <a:bodyPr/>
          <a:lstStyle/>
          <a:p>
            <a:pPr eaLnBrk="1" hangingPunct="1">
              <a:lnSpc>
                <a:spcPct val="90000"/>
              </a:lnSpc>
              <a:defRPr/>
            </a:pPr>
            <a:r>
              <a:rPr lang="en-US" sz="2800"/>
              <a:t>before modern ciphers, rotor machines were most common complex ciphers in use</a:t>
            </a:r>
          </a:p>
          <a:p>
            <a:pPr eaLnBrk="1" hangingPunct="1">
              <a:lnSpc>
                <a:spcPct val="90000"/>
              </a:lnSpc>
              <a:defRPr/>
            </a:pPr>
            <a:r>
              <a:rPr lang="en-US" sz="2800"/>
              <a:t>widely used in WW2</a:t>
            </a:r>
          </a:p>
          <a:p>
            <a:pPr lvl="1" eaLnBrk="1" hangingPunct="1">
              <a:lnSpc>
                <a:spcPct val="90000"/>
              </a:lnSpc>
              <a:defRPr/>
            </a:pPr>
            <a:r>
              <a:rPr lang="en-US" sz="2400">
                <a:ea typeface="ＭＳ Ｐゴシック" pitchFamily="-107" charset="-128"/>
              </a:rPr>
              <a:t>German Enigma, Allied Hagelin, Japanese Purple</a:t>
            </a:r>
          </a:p>
          <a:p>
            <a:pPr eaLnBrk="1" hangingPunct="1">
              <a:lnSpc>
                <a:spcPct val="90000"/>
              </a:lnSpc>
              <a:defRPr/>
            </a:pPr>
            <a:r>
              <a:rPr lang="en-US" sz="2800"/>
              <a:t>implemented a very complex, varying substitution cipher</a:t>
            </a:r>
          </a:p>
          <a:p>
            <a:pPr eaLnBrk="1" hangingPunct="1">
              <a:lnSpc>
                <a:spcPct val="90000"/>
              </a:lnSpc>
              <a:defRPr/>
            </a:pPr>
            <a:r>
              <a:rPr lang="en-US" sz="2800"/>
              <a:t>used a series of cylinders, each giving one substitution, which rotated and changed after each letter was encrypted</a:t>
            </a:r>
          </a:p>
          <a:p>
            <a:pPr eaLnBrk="1" hangingPunct="1">
              <a:lnSpc>
                <a:spcPct val="90000"/>
              </a:lnSpc>
              <a:defRPr/>
            </a:pPr>
            <a:r>
              <a:rPr lang="en-US" sz="2800"/>
              <a:t>with 3 cylinders have 26</a:t>
            </a:r>
            <a:r>
              <a:rPr lang="en-US" sz="2800" baseline="30000"/>
              <a:t>3</a:t>
            </a:r>
            <a:r>
              <a:rPr lang="en-US" sz="2800"/>
              <a:t>=17576 alphabets</a:t>
            </a:r>
            <a:endParaRPr lang="en-AU" sz="2800"/>
          </a:p>
        </p:txBody>
      </p:sp>
      <p:sp>
        <p:nvSpPr>
          <p:cNvPr id="2" name="Slide Number Placeholder 1">
            <a:extLst>
              <a:ext uri="{FF2B5EF4-FFF2-40B4-BE49-F238E27FC236}">
                <a16:creationId xmlns:a16="http://schemas.microsoft.com/office/drawing/2014/main" id="{965FAED1-B514-18FD-6268-143FBCDC4CCE}"/>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FFDA89-5DE5-4583-9FB7-E86EA947D1AB}" type="slidenum">
              <a:rPr lang="en-US" altLang="en-US">
                <a:effectLst>
                  <a:outerShdw blurRad="38100" dist="38100" dir="2700000" algn="tl">
                    <a:srgbClr val="C0C0C0"/>
                  </a:outerShdw>
                </a:effectLst>
              </a:rPr>
              <a:pPr/>
              <a:t>111</a:t>
            </a:fld>
            <a:endParaRPr lang="en-US" altLang="en-US">
              <a:effectLst>
                <a:outerShdw blurRad="38100" dist="38100" dir="2700000" algn="tl">
                  <a:srgbClr val="C0C0C0"/>
                </a:outerShdw>
              </a:effectLst>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670E2131-AB6E-2C51-68DF-0503CC7C2F6D}"/>
              </a:ext>
            </a:extLst>
          </p:cNvPr>
          <p:cNvSpPr>
            <a:spLocks noGrp="1" noChangeArrowheads="1"/>
          </p:cNvSpPr>
          <p:nvPr>
            <p:ph type="title"/>
          </p:nvPr>
        </p:nvSpPr>
        <p:spPr/>
        <p:txBody>
          <a:bodyPr/>
          <a:lstStyle/>
          <a:p>
            <a:pPr eaLnBrk="1" hangingPunct="1">
              <a:defRPr/>
            </a:pPr>
            <a:r>
              <a:rPr lang="en-US"/>
              <a:t>Hagelin Rotor Machine</a:t>
            </a:r>
            <a:endParaRPr lang="en-AU"/>
          </a:p>
        </p:txBody>
      </p:sp>
      <p:pic>
        <p:nvPicPr>
          <p:cNvPr id="228355" name="Picture 7" descr="hagelin.jpg                                                    0009E660  Mnementh                      BEAE7A2F:">
            <a:extLst>
              <a:ext uri="{FF2B5EF4-FFF2-40B4-BE49-F238E27FC236}">
                <a16:creationId xmlns:a16="http://schemas.microsoft.com/office/drawing/2014/main" id="{669E1961-5BA6-3EE4-7741-CC2064159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524000"/>
            <a:ext cx="3552825"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510436A-1E2F-4FB6-4BF2-B72B977E8AE2}"/>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C309694-0B22-4366-8838-1C5644B70964}" type="slidenum">
              <a:rPr lang="en-US" altLang="en-US">
                <a:effectLst>
                  <a:outerShdw blurRad="38100" dist="38100" dir="2700000" algn="tl">
                    <a:srgbClr val="C0C0C0"/>
                  </a:outerShdw>
                </a:effectLst>
              </a:rPr>
              <a:pPr/>
              <a:t>112</a:t>
            </a:fld>
            <a:endParaRPr lang="en-US" altLang="en-US">
              <a:effectLst>
                <a:outerShdw blurRad="38100" dist="38100" dir="2700000" algn="tl">
                  <a:srgbClr val="C0C0C0"/>
                </a:outerShdw>
              </a:effectLst>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EABD-B0F4-6FF5-6A24-01141971A5AC}"/>
              </a:ext>
            </a:extLst>
          </p:cNvPr>
          <p:cNvSpPr>
            <a:spLocks noGrp="1"/>
          </p:cNvSpPr>
          <p:nvPr>
            <p:ph type="title"/>
          </p:nvPr>
        </p:nvSpPr>
        <p:spPr/>
        <p:txBody>
          <a:bodyPr/>
          <a:lstStyle/>
          <a:p>
            <a:pPr>
              <a:defRPr/>
            </a:pPr>
            <a:endParaRPr lang="en-IN"/>
          </a:p>
        </p:txBody>
      </p:sp>
      <p:sp>
        <p:nvSpPr>
          <p:cNvPr id="3" name="Content Placeholder 2">
            <a:extLst>
              <a:ext uri="{FF2B5EF4-FFF2-40B4-BE49-F238E27FC236}">
                <a16:creationId xmlns:a16="http://schemas.microsoft.com/office/drawing/2014/main" id="{05273C13-E313-67D5-7910-B7B437380AC5}"/>
              </a:ext>
            </a:extLst>
          </p:cNvPr>
          <p:cNvSpPr>
            <a:spLocks noGrp="1"/>
          </p:cNvSpPr>
          <p:nvPr>
            <p:ph idx="1"/>
          </p:nvPr>
        </p:nvSpPr>
        <p:spPr/>
        <p:txBody>
          <a:bodyPr/>
          <a:lstStyle/>
          <a:p>
            <a:pPr>
              <a:defRPr/>
            </a:pPr>
            <a:endParaRPr lang="en-IN"/>
          </a:p>
        </p:txBody>
      </p:sp>
      <p:sp>
        <p:nvSpPr>
          <p:cNvPr id="4" name="Slide Number Placeholder 3">
            <a:extLst>
              <a:ext uri="{FF2B5EF4-FFF2-40B4-BE49-F238E27FC236}">
                <a16:creationId xmlns:a16="http://schemas.microsoft.com/office/drawing/2014/main" id="{A1DD2C3F-E0D4-428F-7C0A-E85D50AFB219}"/>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59CD921-43C3-4B4C-93DD-86E9385AFA59}" type="slidenum">
              <a:rPr lang="en-US" altLang="en-US"/>
              <a:pPr/>
              <a:t>113</a:t>
            </a:fld>
            <a:endParaRPr lang="en-US"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BDEE-03DB-7518-6C77-566155F90059}"/>
              </a:ext>
            </a:extLst>
          </p:cNvPr>
          <p:cNvSpPr>
            <a:spLocks noGrp="1"/>
          </p:cNvSpPr>
          <p:nvPr>
            <p:ph type="title"/>
          </p:nvPr>
        </p:nvSpPr>
        <p:spPr>
          <a:xfrm>
            <a:off x="457200" y="0"/>
            <a:ext cx="8229600" cy="1139825"/>
          </a:xfrm>
        </p:spPr>
        <p:txBody>
          <a:bodyPr/>
          <a:lstStyle/>
          <a:p>
            <a:pPr eaLnBrk="1" hangingPunct="1">
              <a:defRPr/>
            </a:pPr>
            <a:r>
              <a:rPr lang="en-US"/>
              <a:t>Rotor Machine Principles</a:t>
            </a:r>
          </a:p>
        </p:txBody>
      </p:sp>
      <p:pic>
        <p:nvPicPr>
          <p:cNvPr id="231427" name="Picture 3">
            <a:extLst>
              <a:ext uri="{FF2B5EF4-FFF2-40B4-BE49-F238E27FC236}">
                <a16:creationId xmlns:a16="http://schemas.microsoft.com/office/drawing/2014/main" id="{36133F09-D359-0729-C6D5-01B066AAC6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7642225"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FB23B2F5-3FA7-0AAA-8339-3C626659FEF9}"/>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F0B535-617A-4EF1-B171-4F87D790D6FF}" type="slidenum">
              <a:rPr lang="en-US" altLang="en-US">
                <a:effectLst>
                  <a:outerShdw blurRad="38100" dist="38100" dir="2700000" algn="tl">
                    <a:srgbClr val="C0C0C0"/>
                  </a:outerShdw>
                </a:effectLst>
              </a:rPr>
              <a:pPr/>
              <a:t>114</a:t>
            </a:fld>
            <a:endParaRPr lang="en-US" altLang="en-US">
              <a:effectLst>
                <a:outerShdw blurRad="38100" dist="38100" dir="2700000" algn="tl">
                  <a:srgbClr val="C0C0C0"/>
                </a:outerShdw>
              </a:effectLst>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59030D3-6013-DB44-B61A-A3A54534D8A3}"/>
              </a:ext>
            </a:extLst>
          </p:cNvPr>
          <p:cNvSpPr>
            <a:spLocks noGrp="1" noChangeArrowheads="1"/>
          </p:cNvSpPr>
          <p:nvPr>
            <p:ph type="title"/>
          </p:nvPr>
        </p:nvSpPr>
        <p:spPr/>
        <p:txBody>
          <a:bodyPr/>
          <a:lstStyle/>
          <a:p>
            <a:pPr eaLnBrk="1" hangingPunct="1">
              <a:defRPr/>
            </a:pPr>
            <a:r>
              <a:rPr lang="en-AU"/>
              <a:t>Steganography</a:t>
            </a:r>
          </a:p>
        </p:txBody>
      </p:sp>
      <p:sp>
        <p:nvSpPr>
          <p:cNvPr id="107523" name="Rectangle 3">
            <a:extLst>
              <a:ext uri="{FF2B5EF4-FFF2-40B4-BE49-F238E27FC236}">
                <a16:creationId xmlns:a16="http://schemas.microsoft.com/office/drawing/2014/main" id="{584C19F5-923F-B8C7-5694-F1796643D009}"/>
              </a:ext>
            </a:extLst>
          </p:cNvPr>
          <p:cNvSpPr>
            <a:spLocks noGrp="1" noChangeArrowheads="1"/>
          </p:cNvSpPr>
          <p:nvPr>
            <p:ph type="body" idx="1"/>
          </p:nvPr>
        </p:nvSpPr>
        <p:spPr/>
        <p:txBody>
          <a:bodyPr/>
          <a:lstStyle/>
          <a:p>
            <a:pPr eaLnBrk="1" hangingPunct="1">
              <a:lnSpc>
                <a:spcPct val="90000"/>
              </a:lnSpc>
              <a:defRPr/>
            </a:pPr>
            <a:r>
              <a:rPr lang="en-US"/>
              <a:t>an alternative to encryption</a:t>
            </a:r>
          </a:p>
          <a:p>
            <a:pPr eaLnBrk="1" hangingPunct="1">
              <a:lnSpc>
                <a:spcPct val="90000"/>
              </a:lnSpc>
              <a:defRPr/>
            </a:pPr>
            <a:r>
              <a:rPr lang="en-US"/>
              <a:t>hides existence of message</a:t>
            </a:r>
          </a:p>
          <a:p>
            <a:pPr lvl="1" eaLnBrk="1" hangingPunct="1">
              <a:lnSpc>
                <a:spcPct val="90000"/>
              </a:lnSpc>
              <a:defRPr/>
            </a:pPr>
            <a:r>
              <a:rPr lang="en-US">
                <a:ea typeface="ＭＳ Ｐゴシック" pitchFamily="-107" charset="-128"/>
              </a:rPr>
              <a:t>using only a subset of letters/words in a longer message marked in some way</a:t>
            </a:r>
          </a:p>
          <a:p>
            <a:pPr lvl="1" eaLnBrk="1" hangingPunct="1">
              <a:lnSpc>
                <a:spcPct val="90000"/>
              </a:lnSpc>
              <a:defRPr/>
            </a:pPr>
            <a:r>
              <a:rPr lang="en-US">
                <a:ea typeface="ＭＳ Ｐゴシック" pitchFamily="-107" charset="-128"/>
              </a:rPr>
              <a:t>using invisible ink</a:t>
            </a:r>
          </a:p>
          <a:p>
            <a:pPr lvl="1" eaLnBrk="1" hangingPunct="1">
              <a:lnSpc>
                <a:spcPct val="90000"/>
              </a:lnSpc>
              <a:defRPr/>
            </a:pPr>
            <a:r>
              <a:rPr lang="en-US">
                <a:ea typeface="ＭＳ Ｐゴシック" pitchFamily="-107" charset="-128"/>
              </a:rPr>
              <a:t>hiding in LSB in graphic image or sound file</a:t>
            </a:r>
          </a:p>
          <a:p>
            <a:pPr eaLnBrk="1" hangingPunct="1">
              <a:lnSpc>
                <a:spcPct val="90000"/>
              </a:lnSpc>
              <a:defRPr/>
            </a:pPr>
            <a:r>
              <a:rPr lang="en-US"/>
              <a:t>has drawbacks</a:t>
            </a:r>
          </a:p>
          <a:p>
            <a:pPr lvl="1" eaLnBrk="1" hangingPunct="1">
              <a:lnSpc>
                <a:spcPct val="90000"/>
              </a:lnSpc>
              <a:defRPr/>
            </a:pPr>
            <a:r>
              <a:rPr lang="en-US">
                <a:ea typeface="ＭＳ Ｐゴシック" pitchFamily="-107" charset="-128"/>
              </a:rPr>
              <a:t>high overhead to hide relatively few info bits</a:t>
            </a:r>
          </a:p>
          <a:p>
            <a:pPr eaLnBrk="1" hangingPunct="1">
              <a:lnSpc>
                <a:spcPct val="90000"/>
              </a:lnSpc>
              <a:defRPr/>
            </a:pPr>
            <a:r>
              <a:rPr lang="en-US"/>
              <a:t>advantage is can obscure encryption use</a:t>
            </a:r>
          </a:p>
          <a:p>
            <a:pPr lvl="1" eaLnBrk="1" hangingPunct="1">
              <a:lnSpc>
                <a:spcPct val="90000"/>
              </a:lnSpc>
              <a:defRPr/>
            </a:pPr>
            <a:endParaRPr lang="en-AU">
              <a:ea typeface="ＭＳ Ｐゴシック" pitchFamily="-107" charset="-128"/>
            </a:endParaRPr>
          </a:p>
        </p:txBody>
      </p:sp>
      <p:sp>
        <p:nvSpPr>
          <p:cNvPr id="2" name="Slide Number Placeholder 1">
            <a:extLst>
              <a:ext uri="{FF2B5EF4-FFF2-40B4-BE49-F238E27FC236}">
                <a16:creationId xmlns:a16="http://schemas.microsoft.com/office/drawing/2014/main" id="{B902B9F5-BEED-41C0-C28E-B5C021CCE974}"/>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78E8F77-BEC1-4BDF-A933-555638C2CD84}" type="slidenum">
              <a:rPr lang="en-US" altLang="en-US">
                <a:effectLst>
                  <a:outerShdw blurRad="38100" dist="38100" dir="2700000" algn="tl">
                    <a:srgbClr val="C0C0C0"/>
                  </a:outerShdw>
                </a:effectLst>
              </a:rPr>
              <a:pPr/>
              <a:t>115</a:t>
            </a:fld>
            <a:endParaRPr lang="en-US" altLang="en-US">
              <a:effectLst>
                <a:outerShdw blurRad="38100" dist="38100" dir="2700000" algn="tl">
                  <a:srgbClr val="C0C0C0"/>
                </a:outerShdw>
              </a:effectLst>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BA77F54-7049-28EE-CD2C-43C3C9B5E148}"/>
              </a:ext>
            </a:extLst>
          </p:cNvPr>
          <p:cNvSpPr>
            <a:spLocks noGrp="1" noChangeArrowheads="1"/>
          </p:cNvSpPr>
          <p:nvPr>
            <p:ph type="title"/>
          </p:nvPr>
        </p:nvSpPr>
        <p:spPr/>
        <p:txBody>
          <a:bodyPr/>
          <a:lstStyle/>
          <a:p>
            <a:pPr eaLnBrk="1" hangingPunct="1">
              <a:defRPr/>
            </a:pPr>
            <a:r>
              <a:rPr lang="en-US"/>
              <a:t>Summary</a:t>
            </a:r>
            <a:endParaRPr lang="en-AU"/>
          </a:p>
        </p:txBody>
      </p:sp>
      <p:sp>
        <p:nvSpPr>
          <p:cNvPr id="108547" name="Rectangle 3">
            <a:extLst>
              <a:ext uri="{FF2B5EF4-FFF2-40B4-BE49-F238E27FC236}">
                <a16:creationId xmlns:a16="http://schemas.microsoft.com/office/drawing/2014/main" id="{C371E482-4AFE-5D5F-D4EB-1C4230A5D100}"/>
              </a:ext>
            </a:extLst>
          </p:cNvPr>
          <p:cNvSpPr>
            <a:spLocks noGrp="1" noChangeArrowheads="1"/>
          </p:cNvSpPr>
          <p:nvPr>
            <p:ph type="body" idx="1"/>
          </p:nvPr>
        </p:nvSpPr>
        <p:spPr>
          <a:xfrm>
            <a:off x="457200" y="1676400"/>
            <a:ext cx="8229600" cy="4953000"/>
          </a:xfrm>
        </p:spPr>
        <p:txBody>
          <a:bodyPr/>
          <a:lstStyle/>
          <a:p>
            <a:pPr eaLnBrk="1" hangingPunct="1">
              <a:defRPr/>
            </a:pPr>
            <a:r>
              <a:rPr lang="en-US"/>
              <a:t>have considered:</a:t>
            </a:r>
          </a:p>
          <a:p>
            <a:pPr lvl="1" eaLnBrk="1" hangingPunct="1">
              <a:defRPr/>
            </a:pPr>
            <a:r>
              <a:rPr lang="en-US">
                <a:ea typeface="ＭＳ Ｐゴシック" pitchFamily="-107" charset="-128"/>
              </a:rPr>
              <a:t>classical cipher techniques and terminology</a:t>
            </a:r>
          </a:p>
          <a:p>
            <a:pPr lvl="1" eaLnBrk="1" hangingPunct="1">
              <a:defRPr/>
            </a:pPr>
            <a:r>
              <a:rPr lang="en-US">
                <a:ea typeface="ＭＳ Ｐゴシック" pitchFamily="-107" charset="-128"/>
              </a:rPr>
              <a:t>monoalphabetic substitution ciphers</a:t>
            </a:r>
          </a:p>
          <a:p>
            <a:pPr lvl="1" eaLnBrk="1" hangingPunct="1">
              <a:defRPr/>
            </a:pPr>
            <a:r>
              <a:rPr lang="en-US">
                <a:ea typeface="ＭＳ Ｐゴシック" pitchFamily="-107" charset="-128"/>
              </a:rPr>
              <a:t>cryptanalysis using letter frequencies</a:t>
            </a:r>
          </a:p>
          <a:p>
            <a:pPr lvl="1" eaLnBrk="1" hangingPunct="1">
              <a:defRPr/>
            </a:pPr>
            <a:r>
              <a:rPr lang="en-US">
                <a:ea typeface="ＭＳ Ｐゴシック" pitchFamily="-107" charset="-128"/>
              </a:rPr>
              <a:t>Playfair cipher</a:t>
            </a:r>
          </a:p>
          <a:p>
            <a:pPr lvl="1" eaLnBrk="1" hangingPunct="1">
              <a:defRPr/>
            </a:pPr>
            <a:r>
              <a:rPr lang="en-US">
                <a:ea typeface="ＭＳ Ｐゴシック" pitchFamily="-107" charset="-128"/>
              </a:rPr>
              <a:t>polyalphabetic ciphers</a:t>
            </a:r>
          </a:p>
          <a:p>
            <a:pPr lvl="1" eaLnBrk="1" hangingPunct="1">
              <a:defRPr/>
            </a:pPr>
            <a:r>
              <a:rPr lang="en-US">
                <a:ea typeface="ＭＳ Ｐゴシック" pitchFamily="-107" charset="-128"/>
              </a:rPr>
              <a:t>transposition ciphers</a:t>
            </a:r>
          </a:p>
          <a:p>
            <a:pPr lvl="1" eaLnBrk="1" hangingPunct="1">
              <a:defRPr/>
            </a:pPr>
            <a:r>
              <a:rPr lang="en-US">
                <a:ea typeface="ＭＳ Ｐゴシック" pitchFamily="-107" charset="-128"/>
              </a:rPr>
              <a:t>product ciphers and rotor machines</a:t>
            </a:r>
          </a:p>
          <a:p>
            <a:pPr lvl="1" eaLnBrk="1" hangingPunct="1">
              <a:defRPr/>
            </a:pPr>
            <a:r>
              <a:rPr lang="en-US">
                <a:ea typeface="ＭＳ Ｐゴシック" pitchFamily="-107" charset="-128"/>
              </a:rPr>
              <a:t>stenography</a:t>
            </a:r>
            <a:endParaRPr lang="en-AU">
              <a:ea typeface="ＭＳ Ｐゴシック" pitchFamily="-107" charset="-128"/>
            </a:endParaRPr>
          </a:p>
        </p:txBody>
      </p:sp>
      <p:sp>
        <p:nvSpPr>
          <p:cNvPr id="2" name="Slide Number Placeholder 1">
            <a:extLst>
              <a:ext uri="{FF2B5EF4-FFF2-40B4-BE49-F238E27FC236}">
                <a16:creationId xmlns:a16="http://schemas.microsoft.com/office/drawing/2014/main" id="{4CBE0C9F-A6E7-16A0-98DB-B65E90FC3016}"/>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D151376-83E2-4A01-BC27-74F1A847ED22}" type="slidenum">
              <a:rPr lang="en-US" altLang="en-US">
                <a:effectLst>
                  <a:outerShdw blurRad="38100" dist="38100" dir="2700000" algn="tl">
                    <a:srgbClr val="C0C0C0"/>
                  </a:outerShdw>
                </a:effectLst>
              </a:rPr>
              <a:pPr/>
              <a:t>116</a:t>
            </a:fld>
            <a:endParaRPr lang="en-US" altLang="en-US">
              <a:effectLst>
                <a:outerShdw blurRad="38100" dist="38100" dir="2700000" algn="tl">
                  <a:srgbClr val="C0C0C0"/>
                </a:outerShdw>
              </a:effectLst>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FD7600F-09B4-6764-B852-FD6645ABBD06}"/>
              </a:ext>
            </a:extLst>
          </p:cNvPr>
          <p:cNvSpPr>
            <a:spLocks noGrp="1" noChangeArrowheads="1"/>
          </p:cNvSpPr>
          <p:nvPr>
            <p:ph type="title"/>
          </p:nvPr>
        </p:nvSpPr>
        <p:spPr/>
        <p:txBody>
          <a:bodyPr/>
          <a:lstStyle/>
          <a:p>
            <a:pPr eaLnBrk="1" hangingPunct="1">
              <a:defRPr/>
            </a:pPr>
            <a:r>
              <a:rPr lang="en-AU" dirty="0">
                <a:solidFill>
                  <a:schemeClr val="tx1">
                    <a:lumMod val="95000"/>
                  </a:schemeClr>
                </a:solidFill>
              </a:rPr>
              <a:t>Cryptanalysis of Caesar Cipher </a:t>
            </a:r>
          </a:p>
        </p:txBody>
      </p:sp>
      <p:sp useBgFill="1">
        <p:nvSpPr>
          <p:cNvPr id="68611" name="Rectangle 3">
            <a:extLst>
              <a:ext uri="{FF2B5EF4-FFF2-40B4-BE49-F238E27FC236}">
                <a16:creationId xmlns:a16="http://schemas.microsoft.com/office/drawing/2014/main" id="{F5304AF9-D717-0739-DAA3-B9652E1F84A3}"/>
              </a:ext>
            </a:extLst>
          </p:cNvPr>
          <p:cNvSpPr>
            <a:spLocks noGrp="1" noChangeArrowheads="1"/>
          </p:cNvSpPr>
          <p:nvPr>
            <p:ph type="body" idx="1"/>
          </p:nvPr>
        </p:nvSpPr>
        <p:spPr>
          <a:xfrm>
            <a:off x="539750" y="1614488"/>
            <a:ext cx="8229600" cy="4454525"/>
          </a:xfrm>
        </p:spPr>
        <p:txBody>
          <a:bodyPr/>
          <a:lstStyle/>
          <a:p>
            <a:pPr eaLnBrk="1" hangingPunct="1">
              <a:buFont typeface="Wingdings" pitchFamily="-107" charset="2"/>
              <a:buChar char="Ø"/>
              <a:defRPr/>
            </a:pPr>
            <a:r>
              <a:rPr lang="en-AU" dirty="0">
                <a:solidFill>
                  <a:schemeClr val="tx1">
                    <a:lumMod val="95000"/>
                  </a:schemeClr>
                </a:solidFill>
              </a:rPr>
              <a:t>only have 26 possible ciphers </a:t>
            </a:r>
          </a:p>
          <a:p>
            <a:pPr lvl="1" eaLnBrk="1" hangingPunct="1">
              <a:buFont typeface="Wingdings" pitchFamily="-107" charset="2"/>
              <a:buChar char="l"/>
              <a:defRPr/>
            </a:pPr>
            <a:r>
              <a:rPr lang="en-AU" dirty="0">
                <a:solidFill>
                  <a:schemeClr val="tx1">
                    <a:lumMod val="95000"/>
                  </a:schemeClr>
                </a:solidFill>
                <a:ea typeface="ＭＳ Ｐゴシック" pitchFamily="-107" charset="-128"/>
              </a:rPr>
              <a:t>A maps to A,B,..Z </a:t>
            </a:r>
          </a:p>
          <a:p>
            <a:pPr eaLnBrk="1" hangingPunct="1">
              <a:buFont typeface="Wingdings" pitchFamily="-107" charset="2"/>
              <a:buChar char="Ø"/>
              <a:defRPr/>
            </a:pPr>
            <a:r>
              <a:rPr lang="en-AU" dirty="0">
                <a:solidFill>
                  <a:schemeClr val="tx1">
                    <a:lumMod val="95000"/>
                  </a:schemeClr>
                </a:solidFill>
              </a:rPr>
              <a:t>could simply try each in turn </a:t>
            </a:r>
          </a:p>
          <a:p>
            <a:pPr eaLnBrk="1" hangingPunct="1">
              <a:buFont typeface="Wingdings" pitchFamily="-107" charset="2"/>
              <a:buChar char="Ø"/>
              <a:defRPr/>
            </a:pPr>
            <a:r>
              <a:rPr lang="en-AU" dirty="0">
                <a:solidFill>
                  <a:schemeClr val="tx1">
                    <a:lumMod val="95000"/>
                  </a:schemeClr>
                </a:solidFill>
              </a:rPr>
              <a:t>a </a:t>
            </a:r>
            <a:r>
              <a:rPr lang="en-AU" b="1" dirty="0">
                <a:solidFill>
                  <a:schemeClr val="tx1">
                    <a:lumMod val="95000"/>
                  </a:schemeClr>
                </a:solidFill>
              </a:rPr>
              <a:t>brute force search</a:t>
            </a:r>
            <a:r>
              <a:rPr lang="en-AU" dirty="0">
                <a:solidFill>
                  <a:schemeClr val="tx1">
                    <a:lumMod val="95000"/>
                  </a:schemeClr>
                </a:solidFill>
              </a:rPr>
              <a:t> </a:t>
            </a:r>
          </a:p>
          <a:p>
            <a:pPr eaLnBrk="1" hangingPunct="1">
              <a:buFont typeface="Wingdings" pitchFamily="-107" charset="2"/>
              <a:buChar char="Ø"/>
              <a:defRPr/>
            </a:pPr>
            <a:r>
              <a:rPr lang="en-AU" dirty="0">
                <a:solidFill>
                  <a:schemeClr val="tx1">
                    <a:lumMod val="95000"/>
                  </a:schemeClr>
                </a:solidFill>
              </a:rPr>
              <a:t>given </a:t>
            </a:r>
            <a:r>
              <a:rPr lang="en-AU" dirty="0" err="1">
                <a:solidFill>
                  <a:schemeClr val="tx1">
                    <a:lumMod val="95000"/>
                  </a:schemeClr>
                </a:solidFill>
              </a:rPr>
              <a:t>ciphertext</a:t>
            </a:r>
            <a:r>
              <a:rPr lang="en-AU" dirty="0">
                <a:solidFill>
                  <a:schemeClr val="tx1">
                    <a:lumMod val="95000"/>
                  </a:schemeClr>
                </a:solidFill>
              </a:rPr>
              <a:t>, just try all shifts of letters</a:t>
            </a:r>
          </a:p>
          <a:p>
            <a:pPr eaLnBrk="1" hangingPunct="1">
              <a:buFont typeface="Wingdings" pitchFamily="-107" charset="2"/>
              <a:buChar char="Ø"/>
              <a:defRPr/>
            </a:pPr>
            <a:r>
              <a:rPr lang="en-US" dirty="0">
                <a:solidFill>
                  <a:schemeClr val="tx1">
                    <a:lumMod val="95000"/>
                  </a:schemeClr>
                </a:solidFill>
              </a:rPr>
              <a:t>do need to recognize when have plaintext</a:t>
            </a:r>
            <a:endParaRPr lang="en-AU" dirty="0">
              <a:solidFill>
                <a:schemeClr val="tx1">
                  <a:lumMod val="95000"/>
                </a:schemeClr>
              </a:solidFill>
            </a:endParaRPr>
          </a:p>
          <a:p>
            <a:pPr eaLnBrk="1" hangingPunct="1">
              <a:buFont typeface="Wingdings" pitchFamily="-107" charset="2"/>
              <a:buChar char="Ø"/>
              <a:defRPr/>
            </a:pPr>
            <a:r>
              <a:rPr lang="en-AU" dirty="0" err="1">
                <a:solidFill>
                  <a:schemeClr val="tx1">
                    <a:lumMod val="95000"/>
                  </a:schemeClr>
                </a:solidFill>
              </a:rPr>
              <a:t>eg</a:t>
            </a:r>
            <a:r>
              <a:rPr lang="en-AU" dirty="0">
                <a:solidFill>
                  <a:schemeClr val="tx1">
                    <a:lumMod val="95000"/>
                  </a:schemeClr>
                </a:solidFill>
              </a:rPr>
              <a:t>. break </a:t>
            </a:r>
            <a:r>
              <a:rPr lang="en-AU" dirty="0" err="1">
                <a:solidFill>
                  <a:schemeClr val="tx1">
                    <a:lumMod val="95000"/>
                  </a:schemeClr>
                </a:solidFill>
              </a:rPr>
              <a:t>ciphertext</a:t>
            </a:r>
            <a:r>
              <a:rPr lang="en-AU" dirty="0">
                <a:solidFill>
                  <a:schemeClr val="tx1">
                    <a:lumMod val="95000"/>
                  </a:schemeClr>
                </a:solidFill>
              </a:rPr>
              <a:t> "GCUA VQ DTGCM"</a:t>
            </a:r>
          </a:p>
        </p:txBody>
      </p:sp>
      <p:sp>
        <p:nvSpPr>
          <p:cNvPr id="2" name="Slide Number Placeholder 1">
            <a:extLst>
              <a:ext uri="{FF2B5EF4-FFF2-40B4-BE49-F238E27FC236}">
                <a16:creationId xmlns:a16="http://schemas.microsoft.com/office/drawing/2014/main" id="{ED5FF1F6-999D-5C75-E5F0-279085252916}"/>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5FF2CE-B121-44DF-8548-08289E766E8A}" type="slidenum">
              <a:rPr lang="en-US" altLang="en-US">
                <a:solidFill>
                  <a:srgbClr val="FFFFFF"/>
                </a:solidFill>
                <a:effectLst>
                  <a:outerShdw blurRad="38100" dist="38100" dir="2700000" algn="tl">
                    <a:srgbClr val="C0C0C0"/>
                  </a:outerShdw>
                </a:effectLst>
              </a:rPr>
              <a:pPr/>
              <a:t>117</a:t>
            </a:fld>
            <a:endParaRPr lang="en-US" altLang="en-US">
              <a:solidFill>
                <a:srgbClr val="FFFFFF"/>
              </a:solidFill>
              <a:effectLst>
                <a:outerShdw blurRad="38100" dist="38100" dir="2700000" algn="tl">
                  <a:srgbClr val="C0C0C0"/>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9FC2970-8E3B-196E-5284-50F0727EE266}"/>
              </a:ext>
            </a:extLst>
          </p:cNvPr>
          <p:cNvSpPr>
            <a:spLocks noGrp="1" noChangeArrowheads="1"/>
          </p:cNvSpPr>
          <p:nvPr>
            <p:ph type="title"/>
          </p:nvPr>
        </p:nvSpPr>
        <p:spPr/>
        <p:txBody>
          <a:bodyPr/>
          <a:lstStyle/>
          <a:p>
            <a:pPr eaLnBrk="1" hangingPunct="1">
              <a:defRPr/>
            </a:pPr>
            <a:r>
              <a:rPr lang="en-US" dirty="0">
                <a:solidFill>
                  <a:srgbClr val="C00000"/>
                </a:solidFill>
              </a:rPr>
              <a:t>Brute Force Attack</a:t>
            </a:r>
            <a:endParaRPr lang="en-AU" dirty="0">
              <a:solidFill>
                <a:srgbClr val="C00000"/>
              </a:solidFill>
            </a:endParaRPr>
          </a:p>
        </p:txBody>
      </p:sp>
      <p:sp>
        <p:nvSpPr>
          <p:cNvPr id="58371" name="Rectangle 3">
            <a:extLst>
              <a:ext uri="{FF2B5EF4-FFF2-40B4-BE49-F238E27FC236}">
                <a16:creationId xmlns:a16="http://schemas.microsoft.com/office/drawing/2014/main" id="{939DC969-C663-E6F0-B8CB-F5A9E812BABD}"/>
              </a:ext>
            </a:extLst>
          </p:cNvPr>
          <p:cNvSpPr>
            <a:spLocks noGrp="1" noChangeArrowheads="1"/>
          </p:cNvSpPr>
          <p:nvPr>
            <p:ph type="body" idx="1"/>
          </p:nvPr>
        </p:nvSpPr>
        <p:spPr>
          <a:xfrm>
            <a:off x="533400" y="1676400"/>
            <a:ext cx="8153400" cy="3552825"/>
          </a:xfrm>
        </p:spPr>
        <p:txBody>
          <a:bodyPr/>
          <a:lstStyle/>
          <a:p>
            <a:pPr eaLnBrk="1" hangingPunct="1">
              <a:lnSpc>
                <a:spcPct val="90000"/>
              </a:lnSpc>
              <a:defRPr/>
            </a:pPr>
            <a:r>
              <a:rPr lang="en-AU" sz="2800" dirty="0">
                <a:solidFill>
                  <a:schemeClr val="tx2">
                    <a:lumMod val="50000"/>
                  </a:schemeClr>
                </a:solidFill>
              </a:rPr>
              <a:t>CT only attack</a:t>
            </a:r>
          </a:p>
          <a:p>
            <a:pPr eaLnBrk="1" hangingPunct="1">
              <a:lnSpc>
                <a:spcPct val="90000"/>
              </a:lnSpc>
              <a:defRPr/>
            </a:pPr>
            <a:r>
              <a:rPr lang="en-AU" sz="2800" dirty="0">
                <a:solidFill>
                  <a:schemeClr val="tx2">
                    <a:lumMod val="50000"/>
                  </a:schemeClr>
                </a:solidFill>
              </a:rPr>
              <a:t>A communicates with B and E is the Intruder</a:t>
            </a:r>
          </a:p>
          <a:p>
            <a:pPr eaLnBrk="1" hangingPunct="1">
              <a:lnSpc>
                <a:spcPct val="90000"/>
              </a:lnSpc>
              <a:defRPr/>
            </a:pPr>
            <a:r>
              <a:rPr lang="en-AU" sz="2800" dirty="0">
                <a:solidFill>
                  <a:schemeClr val="tx2">
                    <a:lumMod val="50000"/>
                  </a:schemeClr>
                </a:solidFill>
              </a:rPr>
              <a:t>Exhaustive key search attack</a:t>
            </a:r>
          </a:p>
          <a:p>
            <a:pPr eaLnBrk="1" hangingPunct="1">
              <a:lnSpc>
                <a:spcPct val="90000"/>
              </a:lnSpc>
              <a:defRPr/>
            </a:pPr>
            <a:r>
              <a:rPr lang="en-AU" sz="2800" dirty="0">
                <a:solidFill>
                  <a:schemeClr val="tx2">
                    <a:lumMod val="50000"/>
                  </a:schemeClr>
                </a:solidFill>
              </a:rPr>
              <a:t>always possible to simply try every key </a:t>
            </a:r>
          </a:p>
          <a:p>
            <a:pPr eaLnBrk="1" hangingPunct="1">
              <a:lnSpc>
                <a:spcPct val="90000"/>
              </a:lnSpc>
              <a:defRPr/>
            </a:pPr>
            <a:r>
              <a:rPr lang="en-AU" sz="2800" dirty="0">
                <a:solidFill>
                  <a:schemeClr val="tx2">
                    <a:lumMod val="50000"/>
                  </a:schemeClr>
                </a:solidFill>
              </a:rPr>
              <a:t>most basic attack, proportional to key size </a:t>
            </a:r>
          </a:p>
          <a:p>
            <a:pPr eaLnBrk="1" hangingPunct="1">
              <a:lnSpc>
                <a:spcPct val="90000"/>
              </a:lnSpc>
              <a:defRPr/>
            </a:pPr>
            <a:r>
              <a:rPr lang="en-AU" sz="2800" dirty="0">
                <a:solidFill>
                  <a:schemeClr val="tx2">
                    <a:lumMod val="50000"/>
                  </a:schemeClr>
                </a:solidFill>
              </a:rPr>
              <a:t>assume – intruder knows the </a:t>
            </a:r>
            <a:r>
              <a:rPr lang="en-AU" sz="2800" dirty="0" err="1">
                <a:solidFill>
                  <a:schemeClr val="tx2">
                    <a:lumMod val="50000"/>
                  </a:schemeClr>
                </a:solidFill>
              </a:rPr>
              <a:t>alg</a:t>
            </a:r>
            <a:r>
              <a:rPr lang="en-AU" sz="2800" dirty="0">
                <a:solidFill>
                  <a:schemeClr val="tx2">
                    <a:lumMod val="50000"/>
                  </a:schemeClr>
                </a:solidFill>
              </a:rPr>
              <a:t> and key domain</a:t>
            </a:r>
          </a:p>
          <a:p>
            <a:pPr eaLnBrk="1" hangingPunct="1">
              <a:lnSpc>
                <a:spcPct val="90000"/>
              </a:lnSpc>
              <a:defRPr/>
            </a:pPr>
            <a:endParaRPr lang="en-US" sz="2800" dirty="0">
              <a:effectLst/>
              <a:latin typeface="Times" pitchFamily="18" charset="0"/>
            </a:endParaRPr>
          </a:p>
          <a:p>
            <a:pPr eaLnBrk="1" hangingPunct="1">
              <a:lnSpc>
                <a:spcPct val="90000"/>
              </a:lnSpc>
              <a:defRPr/>
            </a:pPr>
            <a:endParaRPr lang="en-AU" sz="2800" dirty="0"/>
          </a:p>
          <a:p>
            <a:pPr eaLnBrk="1" hangingPunct="1">
              <a:lnSpc>
                <a:spcPct val="90000"/>
              </a:lnSpc>
              <a:buFont typeface="Wingdings" panose="05000000000000000000" pitchFamily="2" charset="2"/>
              <a:buNone/>
              <a:defRPr/>
            </a:pPr>
            <a:endParaRPr lang="en-AU" sz="2800" dirty="0"/>
          </a:p>
          <a:p>
            <a:pPr eaLnBrk="1" hangingPunct="1">
              <a:lnSpc>
                <a:spcPct val="90000"/>
              </a:lnSpc>
              <a:defRPr/>
            </a:pPr>
            <a:endParaRPr lang="en-AU" sz="2800" dirty="0"/>
          </a:p>
          <a:p>
            <a:pPr eaLnBrk="1" hangingPunct="1">
              <a:lnSpc>
                <a:spcPct val="90000"/>
              </a:lnSpc>
              <a:defRPr/>
            </a:pPr>
            <a:endParaRPr lang="en-AU" sz="2800" dirty="0"/>
          </a:p>
        </p:txBody>
      </p:sp>
      <p:sp>
        <p:nvSpPr>
          <p:cNvPr id="2" name="Slide Number Placeholder 1">
            <a:extLst>
              <a:ext uri="{FF2B5EF4-FFF2-40B4-BE49-F238E27FC236}">
                <a16:creationId xmlns:a16="http://schemas.microsoft.com/office/drawing/2014/main" id="{1814515C-192B-DF78-283C-32271CDF71A8}"/>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D55F7DE-D4AC-4431-A372-1A814DF60485}" type="slidenum">
              <a:rPr lang="en-US" altLang="en-US">
                <a:effectLst>
                  <a:outerShdw blurRad="38100" dist="38100" dir="2700000" algn="tl">
                    <a:srgbClr val="C0C0C0"/>
                  </a:outerShdw>
                </a:effectLst>
              </a:rPr>
              <a:pPr/>
              <a:t>12</a:t>
            </a:fld>
            <a:endParaRPr lang="en-US" altLang="en-US">
              <a:effectLst>
                <a:outerShdw blurRad="38100" dist="38100" dir="2700000" algn="tl">
                  <a:srgbClr val="C0C0C0"/>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154DCB0-2F8B-78D2-918D-02A940895EF8}"/>
              </a:ext>
            </a:extLst>
          </p:cNvPr>
          <p:cNvSpPr>
            <a:spLocks noGrp="1" noChangeArrowheads="1"/>
          </p:cNvSpPr>
          <p:nvPr>
            <p:ph type="title"/>
          </p:nvPr>
        </p:nvSpPr>
        <p:spPr/>
        <p:txBody>
          <a:bodyPr/>
          <a:lstStyle/>
          <a:p>
            <a:pPr eaLnBrk="1" hangingPunct="1">
              <a:defRPr/>
            </a:pPr>
            <a:r>
              <a:rPr lang="en-US" dirty="0">
                <a:solidFill>
                  <a:srgbClr val="C00000"/>
                </a:solidFill>
              </a:rPr>
              <a:t>Statistical Attack</a:t>
            </a:r>
            <a:endParaRPr lang="en-AU" dirty="0">
              <a:solidFill>
                <a:srgbClr val="C00000"/>
              </a:solidFill>
            </a:endParaRPr>
          </a:p>
        </p:txBody>
      </p:sp>
      <p:sp>
        <p:nvSpPr>
          <p:cNvPr id="58371" name="Rectangle 3">
            <a:extLst>
              <a:ext uri="{FF2B5EF4-FFF2-40B4-BE49-F238E27FC236}">
                <a16:creationId xmlns:a16="http://schemas.microsoft.com/office/drawing/2014/main" id="{EE272847-50C2-36DE-88B6-47ED7CBB332E}"/>
              </a:ext>
            </a:extLst>
          </p:cNvPr>
          <p:cNvSpPr>
            <a:spLocks noGrp="1" noChangeArrowheads="1"/>
          </p:cNvSpPr>
          <p:nvPr>
            <p:ph type="body" idx="1"/>
          </p:nvPr>
        </p:nvSpPr>
        <p:spPr>
          <a:xfrm>
            <a:off x="533400" y="1676400"/>
            <a:ext cx="8153400" cy="4273550"/>
          </a:xfrm>
        </p:spPr>
        <p:txBody>
          <a:bodyPr/>
          <a:lstStyle/>
          <a:p>
            <a:pPr eaLnBrk="1" hangingPunct="1">
              <a:lnSpc>
                <a:spcPct val="90000"/>
              </a:lnSpc>
              <a:defRPr/>
            </a:pPr>
            <a:r>
              <a:rPr lang="en-AU" sz="2800" dirty="0">
                <a:solidFill>
                  <a:schemeClr val="tx2">
                    <a:lumMod val="50000"/>
                  </a:schemeClr>
                </a:solidFill>
              </a:rPr>
              <a:t>CT only attack</a:t>
            </a:r>
          </a:p>
          <a:p>
            <a:pPr eaLnBrk="1" hangingPunct="1">
              <a:lnSpc>
                <a:spcPct val="90000"/>
              </a:lnSpc>
              <a:defRPr/>
            </a:pPr>
            <a:endParaRPr lang="en-AU" sz="2800" dirty="0">
              <a:solidFill>
                <a:schemeClr val="tx2">
                  <a:lumMod val="50000"/>
                </a:schemeClr>
              </a:solidFill>
            </a:endParaRPr>
          </a:p>
          <a:p>
            <a:pPr eaLnBrk="1" hangingPunct="1">
              <a:lnSpc>
                <a:spcPct val="90000"/>
              </a:lnSpc>
              <a:defRPr/>
            </a:pPr>
            <a:endParaRPr lang="en-AU" sz="2800" dirty="0">
              <a:solidFill>
                <a:schemeClr val="tx2">
                  <a:lumMod val="50000"/>
                </a:schemeClr>
              </a:solidFill>
            </a:endParaRPr>
          </a:p>
          <a:p>
            <a:pPr eaLnBrk="1" hangingPunct="1">
              <a:lnSpc>
                <a:spcPct val="90000"/>
              </a:lnSpc>
              <a:defRPr/>
            </a:pPr>
            <a:endParaRPr lang="en-AU" sz="2800" dirty="0">
              <a:solidFill>
                <a:schemeClr val="tx2">
                  <a:lumMod val="50000"/>
                </a:schemeClr>
              </a:solidFill>
            </a:endParaRPr>
          </a:p>
          <a:p>
            <a:pPr eaLnBrk="1" hangingPunct="1">
              <a:lnSpc>
                <a:spcPct val="90000"/>
              </a:lnSpc>
              <a:defRPr/>
            </a:pPr>
            <a:endParaRPr lang="en-AU" sz="2800" dirty="0">
              <a:solidFill>
                <a:schemeClr val="tx2">
                  <a:lumMod val="50000"/>
                </a:schemeClr>
              </a:solidFill>
            </a:endParaRPr>
          </a:p>
          <a:p>
            <a:pPr eaLnBrk="1" hangingPunct="1">
              <a:lnSpc>
                <a:spcPct val="90000"/>
              </a:lnSpc>
              <a:defRPr/>
            </a:pPr>
            <a:endParaRPr lang="en-AU" sz="2800" dirty="0">
              <a:solidFill>
                <a:schemeClr val="tx2">
                  <a:lumMod val="50000"/>
                </a:schemeClr>
              </a:solidFill>
            </a:endParaRPr>
          </a:p>
          <a:p>
            <a:pPr algn="just" eaLnBrk="1" hangingPunct="1">
              <a:lnSpc>
                <a:spcPct val="90000"/>
              </a:lnSpc>
              <a:defRPr/>
            </a:pPr>
            <a:r>
              <a:rPr lang="en-AU" sz="2800" dirty="0">
                <a:solidFill>
                  <a:schemeClr val="tx2">
                    <a:lumMod val="50000"/>
                  </a:schemeClr>
                </a:solidFill>
              </a:rPr>
              <a:t>E uses the inherent characteristics of PT language</a:t>
            </a:r>
          </a:p>
          <a:p>
            <a:pPr eaLnBrk="1" hangingPunct="1">
              <a:lnSpc>
                <a:spcPct val="90000"/>
              </a:lnSpc>
              <a:defRPr/>
            </a:pPr>
            <a:r>
              <a:rPr lang="en-AU" sz="2800" dirty="0" err="1">
                <a:solidFill>
                  <a:schemeClr val="tx2">
                    <a:lumMod val="50000"/>
                  </a:schemeClr>
                </a:solidFill>
              </a:rPr>
              <a:t>Eg</a:t>
            </a:r>
            <a:r>
              <a:rPr lang="en-AU" sz="2800" dirty="0">
                <a:solidFill>
                  <a:schemeClr val="tx2">
                    <a:lumMod val="50000"/>
                  </a:schemeClr>
                </a:solidFill>
              </a:rPr>
              <a:t>. Letter e occurs frequently</a:t>
            </a:r>
          </a:p>
          <a:p>
            <a:pPr marL="0" indent="0" eaLnBrk="1" hangingPunct="1">
              <a:lnSpc>
                <a:spcPct val="90000"/>
              </a:lnSpc>
              <a:buFont typeface="Wingdings" panose="05000000000000000000" pitchFamily="2" charset="2"/>
              <a:buNone/>
              <a:defRPr/>
            </a:pPr>
            <a:r>
              <a:rPr lang="en-AU" sz="2800" dirty="0">
                <a:solidFill>
                  <a:schemeClr val="tx2">
                    <a:lumMod val="50000"/>
                  </a:schemeClr>
                </a:solidFill>
              </a:rPr>
              <a:t>                     </a:t>
            </a:r>
          </a:p>
          <a:p>
            <a:pPr eaLnBrk="1" hangingPunct="1">
              <a:lnSpc>
                <a:spcPct val="90000"/>
              </a:lnSpc>
              <a:buFont typeface="Wingdings" panose="05000000000000000000" pitchFamily="2" charset="2"/>
              <a:buNone/>
              <a:defRPr/>
            </a:pPr>
            <a:endParaRPr lang="en-AU" sz="2800" dirty="0"/>
          </a:p>
          <a:p>
            <a:pPr eaLnBrk="1" hangingPunct="1">
              <a:lnSpc>
                <a:spcPct val="90000"/>
              </a:lnSpc>
              <a:defRPr/>
            </a:pPr>
            <a:endParaRPr lang="en-AU" sz="2800" dirty="0"/>
          </a:p>
          <a:p>
            <a:pPr eaLnBrk="1" hangingPunct="1">
              <a:lnSpc>
                <a:spcPct val="90000"/>
              </a:lnSpc>
              <a:defRPr/>
            </a:pPr>
            <a:endParaRPr lang="en-AU" sz="2800" dirty="0"/>
          </a:p>
        </p:txBody>
      </p:sp>
      <p:sp>
        <p:nvSpPr>
          <p:cNvPr id="2" name="Slide Number Placeholder 1">
            <a:extLst>
              <a:ext uri="{FF2B5EF4-FFF2-40B4-BE49-F238E27FC236}">
                <a16:creationId xmlns:a16="http://schemas.microsoft.com/office/drawing/2014/main" id="{B2568027-3579-E5DF-DB98-D182B7D92A70}"/>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8C3AE97-A501-4203-9E57-F148BE47E3C0}" type="slidenum">
              <a:rPr lang="en-US" altLang="en-US">
                <a:effectLst>
                  <a:outerShdw blurRad="38100" dist="38100" dir="2700000" algn="tl">
                    <a:srgbClr val="C0C0C0"/>
                  </a:outerShdw>
                </a:effectLst>
              </a:rPr>
              <a:pPr/>
              <a:t>13</a:t>
            </a:fld>
            <a:endParaRPr lang="en-US" altLang="en-US">
              <a:effectLst>
                <a:outerShdw blurRad="38100" dist="38100" dir="2700000" algn="tl">
                  <a:srgbClr val="C0C0C0"/>
                </a:outerShdw>
              </a:effectLst>
            </a:endParaRPr>
          </a:p>
        </p:txBody>
      </p:sp>
      <p:pic>
        <p:nvPicPr>
          <p:cNvPr id="27653" name="Picture 11">
            <a:extLst>
              <a:ext uri="{FF2B5EF4-FFF2-40B4-BE49-F238E27FC236}">
                <a16:creationId xmlns:a16="http://schemas.microsoft.com/office/drawing/2014/main" id="{0124F33D-F5A0-F9AC-AA17-DF58F47E8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76475"/>
            <a:ext cx="7002463"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BA72D41-7AAB-5786-1777-F37B0011402B}"/>
              </a:ext>
            </a:extLst>
          </p:cNvPr>
          <p:cNvSpPr>
            <a:spLocks noGrp="1" noChangeArrowheads="1"/>
          </p:cNvSpPr>
          <p:nvPr>
            <p:ph type="title"/>
          </p:nvPr>
        </p:nvSpPr>
        <p:spPr/>
        <p:txBody>
          <a:bodyPr/>
          <a:lstStyle/>
          <a:p>
            <a:pPr eaLnBrk="1" hangingPunct="1">
              <a:defRPr/>
            </a:pPr>
            <a:r>
              <a:rPr lang="en-US" dirty="0">
                <a:solidFill>
                  <a:srgbClr val="C00000"/>
                </a:solidFill>
              </a:rPr>
              <a:t>Pattern Attack</a:t>
            </a:r>
            <a:endParaRPr lang="en-AU" dirty="0">
              <a:solidFill>
                <a:srgbClr val="C00000"/>
              </a:solidFill>
            </a:endParaRPr>
          </a:p>
        </p:txBody>
      </p:sp>
      <p:sp>
        <p:nvSpPr>
          <p:cNvPr id="58371" name="Rectangle 3">
            <a:extLst>
              <a:ext uri="{FF2B5EF4-FFF2-40B4-BE49-F238E27FC236}">
                <a16:creationId xmlns:a16="http://schemas.microsoft.com/office/drawing/2014/main" id="{345BE78B-EFAC-F0FC-D665-E076C1A0BAD5}"/>
              </a:ext>
            </a:extLst>
          </p:cNvPr>
          <p:cNvSpPr>
            <a:spLocks noGrp="1" noChangeArrowheads="1"/>
          </p:cNvSpPr>
          <p:nvPr>
            <p:ph type="body" idx="1"/>
          </p:nvPr>
        </p:nvSpPr>
        <p:spPr>
          <a:xfrm>
            <a:off x="533400" y="1676400"/>
            <a:ext cx="8153400" cy="3552825"/>
          </a:xfrm>
        </p:spPr>
        <p:txBody>
          <a:bodyPr/>
          <a:lstStyle/>
          <a:p>
            <a:pPr eaLnBrk="1" hangingPunct="1">
              <a:lnSpc>
                <a:spcPct val="90000"/>
              </a:lnSpc>
              <a:defRPr/>
            </a:pPr>
            <a:r>
              <a:rPr lang="en-AU" sz="2800" dirty="0">
                <a:solidFill>
                  <a:schemeClr val="tx2">
                    <a:lumMod val="50000"/>
                  </a:schemeClr>
                </a:solidFill>
              </a:rPr>
              <a:t>CT only attack</a:t>
            </a:r>
          </a:p>
          <a:p>
            <a:pPr algn="just" eaLnBrk="1" hangingPunct="1">
              <a:lnSpc>
                <a:spcPct val="90000"/>
              </a:lnSpc>
              <a:defRPr/>
            </a:pPr>
            <a:r>
              <a:rPr lang="en-AU" sz="2800" dirty="0">
                <a:solidFill>
                  <a:schemeClr val="tx2">
                    <a:lumMod val="50000"/>
                  </a:schemeClr>
                </a:solidFill>
              </a:rPr>
              <a:t>E uses the inherent characteristics of PT language</a:t>
            </a:r>
          </a:p>
          <a:p>
            <a:pPr eaLnBrk="1" hangingPunct="1">
              <a:lnSpc>
                <a:spcPct val="90000"/>
              </a:lnSpc>
              <a:defRPr/>
            </a:pPr>
            <a:r>
              <a:rPr lang="en-AU" sz="2800" dirty="0">
                <a:solidFill>
                  <a:schemeClr val="tx2">
                    <a:lumMod val="50000"/>
                  </a:schemeClr>
                </a:solidFill>
              </a:rPr>
              <a:t>Hide the chars of the language</a:t>
            </a:r>
          </a:p>
          <a:p>
            <a:pPr eaLnBrk="1" hangingPunct="1">
              <a:lnSpc>
                <a:spcPct val="90000"/>
              </a:lnSpc>
              <a:defRPr/>
            </a:pPr>
            <a:r>
              <a:rPr lang="en-AU" sz="2800" dirty="0">
                <a:solidFill>
                  <a:schemeClr val="tx2">
                    <a:lumMod val="50000"/>
                  </a:schemeClr>
                </a:solidFill>
              </a:rPr>
              <a:t> </a:t>
            </a:r>
            <a:r>
              <a:rPr lang="en-AU" sz="2800" dirty="0">
                <a:solidFill>
                  <a:srgbClr val="00B050"/>
                </a:solidFill>
              </a:rPr>
              <a:t>THE</a:t>
            </a:r>
          </a:p>
          <a:p>
            <a:pPr eaLnBrk="1" hangingPunct="1">
              <a:lnSpc>
                <a:spcPct val="90000"/>
              </a:lnSpc>
              <a:defRPr/>
            </a:pPr>
            <a:r>
              <a:rPr lang="en-AU" sz="2800" dirty="0">
                <a:solidFill>
                  <a:schemeClr val="tx2">
                    <a:lumMod val="50000"/>
                  </a:schemeClr>
                </a:solidFill>
              </a:rPr>
              <a:t> </a:t>
            </a:r>
            <a:r>
              <a:rPr lang="en-AU" sz="2800" dirty="0">
                <a:solidFill>
                  <a:srgbClr val="C00000"/>
                </a:solidFill>
              </a:rPr>
              <a:t>WKH</a:t>
            </a:r>
          </a:p>
          <a:p>
            <a:pPr eaLnBrk="1" hangingPunct="1">
              <a:lnSpc>
                <a:spcPct val="90000"/>
              </a:lnSpc>
              <a:defRPr/>
            </a:pPr>
            <a:r>
              <a:rPr lang="en-AU" sz="2800" dirty="0">
                <a:solidFill>
                  <a:schemeClr val="tx2">
                    <a:lumMod val="50000"/>
                  </a:schemeClr>
                </a:solidFill>
              </a:rPr>
              <a:t>Randomize </a:t>
            </a:r>
            <a:r>
              <a:rPr lang="en-AU" sz="2800" dirty="0" err="1">
                <a:solidFill>
                  <a:schemeClr val="tx2">
                    <a:lumMod val="50000"/>
                  </a:schemeClr>
                </a:solidFill>
              </a:rPr>
              <a:t>alg</a:t>
            </a:r>
            <a:endParaRPr lang="en-AU" sz="2800" dirty="0">
              <a:solidFill>
                <a:schemeClr val="tx2">
                  <a:lumMod val="50000"/>
                </a:schemeClr>
              </a:solidFill>
            </a:endParaRPr>
          </a:p>
          <a:p>
            <a:pPr marL="0" indent="0" eaLnBrk="1" hangingPunct="1">
              <a:lnSpc>
                <a:spcPct val="90000"/>
              </a:lnSpc>
              <a:buFont typeface="Wingdings" panose="05000000000000000000" pitchFamily="2" charset="2"/>
              <a:buNone/>
              <a:defRPr/>
            </a:pPr>
            <a:r>
              <a:rPr lang="en-AU" sz="2800" dirty="0">
                <a:solidFill>
                  <a:schemeClr val="tx2">
                    <a:lumMod val="50000"/>
                  </a:schemeClr>
                </a:solidFill>
              </a:rPr>
              <a:t>                     </a:t>
            </a:r>
          </a:p>
          <a:p>
            <a:pPr eaLnBrk="1" hangingPunct="1">
              <a:lnSpc>
                <a:spcPct val="90000"/>
              </a:lnSpc>
              <a:buFont typeface="Wingdings" panose="05000000000000000000" pitchFamily="2" charset="2"/>
              <a:buNone/>
              <a:defRPr/>
            </a:pPr>
            <a:endParaRPr lang="en-AU" sz="2800" dirty="0"/>
          </a:p>
          <a:p>
            <a:pPr eaLnBrk="1" hangingPunct="1">
              <a:lnSpc>
                <a:spcPct val="90000"/>
              </a:lnSpc>
              <a:defRPr/>
            </a:pPr>
            <a:endParaRPr lang="en-AU" sz="2800" dirty="0"/>
          </a:p>
          <a:p>
            <a:pPr eaLnBrk="1" hangingPunct="1">
              <a:lnSpc>
                <a:spcPct val="90000"/>
              </a:lnSpc>
              <a:defRPr/>
            </a:pPr>
            <a:endParaRPr lang="en-AU" sz="2800" dirty="0"/>
          </a:p>
        </p:txBody>
      </p:sp>
      <p:sp>
        <p:nvSpPr>
          <p:cNvPr id="2" name="Slide Number Placeholder 1">
            <a:extLst>
              <a:ext uri="{FF2B5EF4-FFF2-40B4-BE49-F238E27FC236}">
                <a16:creationId xmlns:a16="http://schemas.microsoft.com/office/drawing/2014/main" id="{D6DDC76C-FF52-A179-B451-86E9325F47B5}"/>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6DD5EB8-7A55-4AD9-9E9B-06F540676069}" type="slidenum">
              <a:rPr lang="en-US" altLang="en-US">
                <a:effectLst>
                  <a:outerShdw blurRad="38100" dist="38100" dir="2700000" algn="tl">
                    <a:srgbClr val="C0C0C0"/>
                  </a:outerShdw>
                </a:effectLst>
              </a:rPr>
              <a:pPr/>
              <a:t>14</a:t>
            </a:fld>
            <a:endParaRPr lang="en-US" altLang="en-US">
              <a:effectLst>
                <a:outerShdw blurRad="38100" dist="38100" dir="2700000" algn="tl">
                  <a:srgbClr val="C0C0C0"/>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E827CCD-4EC3-8AC5-BBE1-A4F0072C45B9}"/>
              </a:ext>
            </a:extLst>
          </p:cNvPr>
          <p:cNvSpPr>
            <a:spLocks noGrp="1" noChangeArrowheads="1"/>
          </p:cNvSpPr>
          <p:nvPr>
            <p:ph type="title"/>
          </p:nvPr>
        </p:nvSpPr>
        <p:spPr/>
        <p:txBody>
          <a:bodyPr/>
          <a:lstStyle/>
          <a:p>
            <a:pPr eaLnBrk="1" hangingPunct="1">
              <a:defRPr/>
            </a:pPr>
            <a:r>
              <a:rPr lang="en-US" dirty="0">
                <a:solidFill>
                  <a:srgbClr val="C00000"/>
                </a:solidFill>
              </a:rPr>
              <a:t>Known PT Attack</a:t>
            </a:r>
            <a:endParaRPr lang="en-AU" dirty="0">
              <a:solidFill>
                <a:srgbClr val="C00000"/>
              </a:solidFill>
            </a:endParaRPr>
          </a:p>
        </p:txBody>
      </p:sp>
      <p:sp>
        <p:nvSpPr>
          <p:cNvPr id="58371" name="Rectangle 3">
            <a:extLst>
              <a:ext uri="{FF2B5EF4-FFF2-40B4-BE49-F238E27FC236}">
                <a16:creationId xmlns:a16="http://schemas.microsoft.com/office/drawing/2014/main" id="{784F5584-358B-54B5-980E-DC81C261A334}"/>
              </a:ext>
            </a:extLst>
          </p:cNvPr>
          <p:cNvSpPr>
            <a:spLocks noGrp="1" noChangeArrowheads="1"/>
          </p:cNvSpPr>
          <p:nvPr>
            <p:ph type="body" idx="1"/>
          </p:nvPr>
        </p:nvSpPr>
        <p:spPr>
          <a:xfrm>
            <a:off x="533400" y="1676400"/>
            <a:ext cx="8153400" cy="5568950"/>
          </a:xfrm>
        </p:spPr>
        <p:txBody>
          <a:bodyPr/>
          <a:lstStyle/>
          <a:p>
            <a:pPr eaLnBrk="1" hangingPunct="1">
              <a:lnSpc>
                <a:spcPct val="90000"/>
              </a:lnSpc>
              <a:defRPr/>
            </a:pPr>
            <a:r>
              <a:rPr lang="en-AU" sz="2800" dirty="0">
                <a:solidFill>
                  <a:schemeClr val="tx2">
                    <a:lumMod val="50000"/>
                  </a:schemeClr>
                </a:solidFill>
              </a:rPr>
              <a:t>E uses the relationship b/w the previous pair to analyse the current CT</a:t>
            </a:r>
          </a:p>
          <a:p>
            <a:pPr lvl="1" eaLnBrk="1" hangingPunct="1">
              <a:lnSpc>
                <a:spcPct val="90000"/>
              </a:lnSpc>
              <a:buFont typeface="Wingdings" panose="05000000000000000000" pitchFamily="2" charset="2"/>
              <a:buNone/>
              <a:defRPr/>
            </a:pPr>
            <a:r>
              <a:rPr lang="en-AU" dirty="0" err="1">
                <a:solidFill>
                  <a:schemeClr val="tx2">
                    <a:lumMod val="50000"/>
                  </a:schemeClr>
                </a:solidFill>
              </a:rPr>
              <a:t>Eg</a:t>
            </a:r>
            <a:r>
              <a:rPr lang="en-AU" dirty="0">
                <a:solidFill>
                  <a:schemeClr val="tx2">
                    <a:lumMod val="50000"/>
                  </a:schemeClr>
                </a:solidFill>
              </a:rPr>
              <a:t>.   If     </a:t>
            </a:r>
            <a:r>
              <a:rPr lang="en-AU" dirty="0">
                <a:solidFill>
                  <a:srgbClr val="92D050"/>
                </a:solidFill>
                <a:latin typeface="Courier" pitchFamily="-107" charset="0"/>
                <a:ea typeface="ＭＳ Ｐゴシック" pitchFamily="-107" charset="-128"/>
              </a:rPr>
              <a:t>ABBA      </a:t>
            </a:r>
            <a:r>
              <a:rPr lang="en-AU" dirty="0">
                <a:solidFill>
                  <a:schemeClr val="tx2">
                    <a:lumMod val="50000"/>
                  </a:schemeClr>
                </a:solidFill>
                <a:latin typeface="Courier" pitchFamily="-107" charset="0"/>
                <a:ea typeface="ＭＳ Ｐゴシック" pitchFamily="-107" charset="-128"/>
              </a:rPr>
              <a:t>then</a:t>
            </a:r>
            <a:r>
              <a:rPr lang="en-AU" dirty="0">
                <a:solidFill>
                  <a:srgbClr val="FF0000"/>
                </a:solidFill>
                <a:latin typeface="Courier" pitchFamily="-107" charset="0"/>
                <a:ea typeface="ＭＳ Ｐゴシック" pitchFamily="-107" charset="-128"/>
              </a:rPr>
              <a:t>  </a:t>
            </a:r>
            <a:r>
              <a:rPr lang="en-AU" dirty="0">
                <a:solidFill>
                  <a:srgbClr val="92D050"/>
                </a:solidFill>
                <a:latin typeface="Courier" pitchFamily="-107" charset="0"/>
                <a:ea typeface="ＭＳ Ｐゴシック" pitchFamily="-107" charset="-128"/>
              </a:rPr>
              <a:t>BABA</a:t>
            </a:r>
          </a:p>
          <a:p>
            <a:pPr lvl="1" eaLnBrk="1" hangingPunct="1">
              <a:lnSpc>
                <a:spcPct val="90000"/>
              </a:lnSpc>
              <a:buFont typeface="Wingdings" panose="05000000000000000000" pitchFamily="2" charset="2"/>
              <a:buNone/>
              <a:defRPr/>
            </a:pPr>
            <a:r>
              <a:rPr lang="en-AU" dirty="0">
                <a:solidFill>
                  <a:srgbClr val="FF0000"/>
                </a:solidFill>
                <a:latin typeface="Courier" pitchFamily="-107" charset="0"/>
                <a:ea typeface="ＭＳ Ｐゴシック" pitchFamily="-107" charset="-128"/>
              </a:rPr>
              <a:t>       DEED            EDED</a:t>
            </a:r>
          </a:p>
          <a:p>
            <a:pPr lvl="1" eaLnBrk="1" hangingPunct="1">
              <a:lnSpc>
                <a:spcPct val="90000"/>
              </a:lnSpc>
              <a:buFont typeface="Wingdings" panose="05000000000000000000" pitchFamily="2" charset="2"/>
              <a:buNone/>
              <a:defRPr/>
            </a:pPr>
            <a:endParaRPr lang="en-AU" dirty="0">
              <a:solidFill>
                <a:srgbClr val="FF0000"/>
              </a:solidFill>
              <a:latin typeface="Courier" pitchFamily="-107" charset="0"/>
              <a:ea typeface="ＭＳ Ｐゴシック" pitchFamily="-107" charset="-128"/>
            </a:endParaRPr>
          </a:p>
          <a:p>
            <a:pPr lvl="1" eaLnBrk="1" hangingPunct="1">
              <a:lnSpc>
                <a:spcPct val="90000"/>
              </a:lnSpc>
              <a:buFont typeface="Wingdings" panose="05000000000000000000" pitchFamily="2" charset="2"/>
              <a:buNone/>
              <a:defRPr/>
            </a:pPr>
            <a:endParaRPr lang="en-AU" dirty="0">
              <a:solidFill>
                <a:srgbClr val="FF0000"/>
              </a:solidFill>
              <a:latin typeface="Courier" pitchFamily="-107" charset="0"/>
              <a:ea typeface="ＭＳ Ｐゴシック" pitchFamily="-107" charset="-128"/>
            </a:endParaRPr>
          </a:p>
          <a:p>
            <a:pPr lvl="1" eaLnBrk="1" hangingPunct="1">
              <a:lnSpc>
                <a:spcPct val="90000"/>
              </a:lnSpc>
              <a:buFont typeface="Wingdings" panose="05000000000000000000" pitchFamily="2" charset="2"/>
              <a:buNone/>
              <a:defRPr/>
            </a:pPr>
            <a:endParaRPr lang="en-AU" dirty="0">
              <a:solidFill>
                <a:srgbClr val="FF0000"/>
              </a:solidFill>
              <a:latin typeface="Courier" pitchFamily="-107" charset="0"/>
              <a:ea typeface="ＭＳ Ｐゴシック" pitchFamily="-107" charset="-128"/>
            </a:endParaRPr>
          </a:p>
          <a:p>
            <a:pPr lvl="1" eaLnBrk="1" hangingPunct="1">
              <a:lnSpc>
                <a:spcPct val="90000"/>
              </a:lnSpc>
              <a:buFont typeface="Wingdings" panose="05000000000000000000" pitchFamily="2" charset="2"/>
              <a:buNone/>
              <a:defRPr/>
            </a:pPr>
            <a:endParaRPr lang="en-AU" dirty="0">
              <a:solidFill>
                <a:srgbClr val="FF0000"/>
              </a:solidFill>
              <a:latin typeface="Courier" pitchFamily="-107" charset="0"/>
              <a:ea typeface="ＭＳ Ｐゴシック" pitchFamily="-107" charset="-128"/>
            </a:endParaRPr>
          </a:p>
          <a:p>
            <a:pPr lvl="1" eaLnBrk="1" hangingPunct="1">
              <a:lnSpc>
                <a:spcPct val="90000"/>
              </a:lnSpc>
              <a:buFont typeface="Wingdings" panose="05000000000000000000" pitchFamily="2" charset="2"/>
              <a:buNone/>
              <a:defRPr/>
            </a:pPr>
            <a:endParaRPr lang="en-AU" dirty="0">
              <a:solidFill>
                <a:srgbClr val="FF0000"/>
              </a:solidFill>
              <a:latin typeface="Courier" pitchFamily="-107" charset="0"/>
              <a:ea typeface="ＭＳ Ｐゴシック" pitchFamily="-107" charset="-128"/>
            </a:endParaRPr>
          </a:p>
          <a:p>
            <a:pPr eaLnBrk="1" hangingPunct="1">
              <a:lnSpc>
                <a:spcPct val="90000"/>
              </a:lnSpc>
              <a:defRPr/>
            </a:pPr>
            <a:r>
              <a:rPr lang="en-AU" sz="2800" dirty="0">
                <a:solidFill>
                  <a:schemeClr val="tx2">
                    <a:lumMod val="50000"/>
                  </a:schemeClr>
                </a:solidFill>
              </a:rPr>
              <a:t> Prevention – A need to use a different key                     </a:t>
            </a:r>
          </a:p>
          <a:p>
            <a:pPr eaLnBrk="1" hangingPunct="1">
              <a:lnSpc>
                <a:spcPct val="90000"/>
              </a:lnSpc>
              <a:buFont typeface="Wingdings" panose="05000000000000000000" pitchFamily="2" charset="2"/>
              <a:buNone/>
              <a:defRPr/>
            </a:pPr>
            <a:endParaRPr lang="en-AU" sz="2800" dirty="0"/>
          </a:p>
          <a:p>
            <a:pPr eaLnBrk="1" hangingPunct="1">
              <a:lnSpc>
                <a:spcPct val="90000"/>
              </a:lnSpc>
              <a:defRPr/>
            </a:pPr>
            <a:endParaRPr lang="en-AU" sz="2800" dirty="0"/>
          </a:p>
          <a:p>
            <a:pPr eaLnBrk="1" hangingPunct="1">
              <a:lnSpc>
                <a:spcPct val="90000"/>
              </a:lnSpc>
              <a:defRPr/>
            </a:pPr>
            <a:endParaRPr lang="en-AU" sz="2800" dirty="0"/>
          </a:p>
        </p:txBody>
      </p:sp>
      <p:sp>
        <p:nvSpPr>
          <p:cNvPr id="2" name="Slide Number Placeholder 1">
            <a:extLst>
              <a:ext uri="{FF2B5EF4-FFF2-40B4-BE49-F238E27FC236}">
                <a16:creationId xmlns:a16="http://schemas.microsoft.com/office/drawing/2014/main" id="{4C81BDAD-3B2A-8AB2-A364-5B13F6C73735}"/>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4157C9A-0E18-4CDB-9726-0B63E08F4ED8}" type="slidenum">
              <a:rPr lang="en-US" altLang="en-US">
                <a:effectLst>
                  <a:outerShdw blurRad="38100" dist="38100" dir="2700000" algn="tl">
                    <a:srgbClr val="C0C0C0"/>
                  </a:outerShdw>
                </a:effectLst>
              </a:rPr>
              <a:pPr/>
              <a:t>15</a:t>
            </a:fld>
            <a:endParaRPr lang="en-US" altLang="en-US">
              <a:effectLst>
                <a:outerShdw blurRad="38100" dist="38100" dir="2700000" algn="tl">
                  <a:srgbClr val="C0C0C0"/>
                </a:outerShdw>
              </a:effectLst>
            </a:endParaRPr>
          </a:p>
        </p:txBody>
      </p:sp>
      <p:pic>
        <p:nvPicPr>
          <p:cNvPr id="31749" name="Picture 13">
            <a:extLst>
              <a:ext uri="{FF2B5EF4-FFF2-40B4-BE49-F238E27FC236}">
                <a16:creationId xmlns:a16="http://schemas.microsoft.com/office/drawing/2014/main" id="{5D8A649B-2D2A-F4A6-5C56-55588375F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500438"/>
            <a:ext cx="709295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A9714F8-C235-AC2F-5F5A-96F115D218CE}"/>
              </a:ext>
            </a:extLst>
          </p:cNvPr>
          <p:cNvSpPr>
            <a:spLocks noGrp="1" noChangeArrowheads="1"/>
          </p:cNvSpPr>
          <p:nvPr>
            <p:ph type="title"/>
          </p:nvPr>
        </p:nvSpPr>
        <p:spPr/>
        <p:txBody>
          <a:bodyPr/>
          <a:lstStyle/>
          <a:p>
            <a:pPr eaLnBrk="1" hangingPunct="1">
              <a:defRPr/>
            </a:pPr>
            <a:r>
              <a:rPr lang="en-US" dirty="0">
                <a:solidFill>
                  <a:srgbClr val="C00000"/>
                </a:solidFill>
              </a:rPr>
              <a:t>Chosen PT Attack</a:t>
            </a:r>
            <a:endParaRPr lang="en-AU" dirty="0">
              <a:solidFill>
                <a:srgbClr val="C00000"/>
              </a:solidFill>
            </a:endParaRPr>
          </a:p>
        </p:txBody>
      </p:sp>
      <p:sp>
        <p:nvSpPr>
          <p:cNvPr id="58371" name="Rectangle 3">
            <a:extLst>
              <a:ext uri="{FF2B5EF4-FFF2-40B4-BE49-F238E27FC236}">
                <a16:creationId xmlns:a16="http://schemas.microsoft.com/office/drawing/2014/main" id="{AD7B8B27-9D21-AB9B-5EFE-63985B1BE792}"/>
              </a:ext>
            </a:extLst>
          </p:cNvPr>
          <p:cNvSpPr>
            <a:spLocks noGrp="1" noChangeArrowheads="1"/>
          </p:cNvSpPr>
          <p:nvPr>
            <p:ph type="body" idx="1"/>
          </p:nvPr>
        </p:nvSpPr>
        <p:spPr>
          <a:xfrm>
            <a:off x="533400" y="1676400"/>
            <a:ext cx="8153400" cy="4572000"/>
          </a:xfrm>
        </p:spPr>
        <p:txBody>
          <a:bodyPr/>
          <a:lstStyle/>
          <a:p>
            <a:pPr eaLnBrk="1" hangingPunct="1">
              <a:lnSpc>
                <a:spcPct val="90000"/>
              </a:lnSpc>
              <a:defRPr/>
            </a:pPr>
            <a:endParaRPr lang="en-AU" sz="2800" dirty="0">
              <a:solidFill>
                <a:schemeClr val="tx2">
                  <a:lumMod val="50000"/>
                </a:schemeClr>
              </a:solidFill>
            </a:endParaRPr>
          </a:p>
          <a:p>
            <a:pPr eaLnBrk="1" hangingPunct="1">
              <a:lnSpc>
                <a:spcPct val="90000"/>
              </a:lnSpc>
              <a:defRPr/>
            </a:pPr>
            <a:r>
              <a:rPr lang="en-AU" sz="2800" dirty="0">
                <a:solidFill>
                  <a:schemeClr val="tx2">
                    <a:lumMod val="50000"/>
                  </a:schemeClr>
                </a:solidFill>
              </a:rPr>
              <a:t>Similar to KPTA but PT/CT pairs chosen by E </a:t>
            </a:r>
          </a:p>
          <a:p>
            <a:pPr eaLnBrk="1" hangingPunct="1">
              <a:lnSpc>
                <a:spcPct val="90000"/>
              </a:lnSpc>
              <a:defRPr/>
            </a:pPr>
            <a:r>
              <a:rPr lang="en-AU" sz="2800" dirty="0">
                <a:solidFill>
                  <a:schemeClr val="tx2">
                    <a:lumMod val="50000"/>
                  </a:schemeClr>
                </a:solidFill>
              </a:rPr>
              <a:t>E has access to A’s computer</a:t>
            </a:r>
          </a:p>
          <a:p>
            <a:pPr eaLnBrk="1" hangingPunct="1">
              <a:lnSpc>
                <a:spcPct val="90000"/>
              </a:lnSpc>
              <a:defRPr/>
            </a:pPr>
            <a:endParaRPr lang="en-AU" sz="2800" dirty="0">
              <a:solidFill>
                <a:schemeClr val="tx2">
                  <a:lumMod val="50000"/>
                </a:schemeClr>
              </a:solidFill>
            </a:endParaRPr>
          </a:p>
          <a:p>
            <a:pPr eaLnBrk="1" hangingPunct="1">
              <a:lnSpc>
                <a:spcPct val="90000"/>
              </a:lnSpc>
              <a:defRPr/>
            </a:pPr>
            <a:endParaRPr lang="en-AU" sz="2800" dirty="0">
              <a:solidFill>
                <a:schemeClr val="tx2">
                  <a:lumMod val="50000"/>
                </a:schemeClr>
              </a:solidFill>
            </a:endParaRPr>
          </a:p>
          <a:p>
            <a:pPr eaLnBrk="1" hangingPunct="1">
              <a:lnSpc>
                <a:spcPct val="90000"/>
              </a:lnSpc>
              <a:defRPr/>
            </a:pPr>
            <a:endParaRPr lang="en-AU" sz="2800" dirty="0">
              <a:solidFill>
                <a:schemeClr val="tx2">
                  <a:lumMod val="50000"/>
                </a:schemeClr>
              </a:solidFill>
            </a:endParaRPr>
          </a:p>
          <a:p>
            <a:pPr eaLnBrk="1" hangingPunct="1">
              <a:lnSpc>
                <a:spcPct val="90000"/>
              </a:lnSpc>
              <a:defRPr/>
            </a:pPr>
            <a:endParaRPr lang="en-AU" sz="2800" dirty="0">
              <a:solidFill>
                <a:schemeClr val="tx2">
                  <a:lumMod val="50000"/>
                </a:schemeClr>
              </a:solidFill>
            </a:endParaRPr>
          </a:p>
          <a:p>
            <a:pPr eaLnBrk="1" hangingPunct="1">
              <a:lnSpc>
                <a:spcPct val="90000"/>
              </a:lnSpc>
              <a:defRPr/>
            </a:pPr>
            <a:endParaRPr lang="en-AU" sz="2800" dirty="0">
              <a:solidFill>
                <a:schemeClr val="tx2">
                  <a:lumMod val="50000"/>
                </a:schemeClr>
              </a:solidFill>
            </a:endParaRPr>
          </a:p>
          <a:p>
            <a:pPr eaLnBrk="1" hangingPunct="1">
              <a:lnSpc>
                <a:spcPct val="90000"/>
              </a:lnSpc>
              <a:defRPr/>
            </a:pPr>
            <a:r>
              <a:rPr lang="en-AU" sz="2800" dirty="0">
                <a:solidFill>
                  <a:schemeClr val="tx2">
                    <a:lumMod val="50000"/>
                  </a:schemeClr>
                </a:solidFill>
              </a:rPr>
              <a:t>Less likely to happen</a:t>
            </a:r>
          </a:p>
          <a:p>
            <a:pPr eaLnBrk="1" hangingPunct="1">
              <a:lnSpc>
                <a:spcPct val="90000"/>
              </a:lnSpc>
              <a:buFont typeface="Wingdings" panose="05000000000000000000" pitchFamily="2" charset="2"/>
              <a:buNone/>
              <a:defRPr/>
            </a:pPr>
            <a:r>
              <a:rPr lang="en-AU" sz="2800" dirty="0"/>
              <a:t> </a:t>
            </a:r>
          </a:p>
          <a:p>
            <a:pPr eaLnBrk="1" hangingPunct="1">
              <a:lnSpc>
                <a:spcPct val="90000"/>
              </a:lnSpc>
              <a:defRPr/>
            </a:pPr>
            <a:endParaRPr lang="en-AU" sz="2800" dirty="0"/>
          </a:p>
          <a:p>
            <a:pPr eaLnBrk="1" hangingPunct="1">
              <a:lnSpc>
                <a:spcPct val="90000"/>
              </a:lnSpc>
              <a:defRPr/>
            </a:pPr>
            <a:endParaRPr lang="en-AU" sz="2800" dirty="0"/>
          </a:p>
        </p:txBody>
      </p:sp>
      <p:sp>
        <p:nvSpPr>
          <p:cNvPr id="2" name="Slide Number Placeholder 1">
            <a:extLst>
              <a:ext uri="{FF2B5EF4-FFF2-40B4-BE49-F238E27FC236}">
                <a16:creationId xmlns:a16="http://schemas.microsoft.com/office/drawing/2014/main" id="{0FFE29B3-75AF-E3E6-957C-1003B4730517}"/>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C1706E6-BB61-443C-9AA5-C188B92B4B93}" type="slidenum">
              <a:rPr lang="en-US" altLang="en-US">
                <a:effectLst>
                  <a:outerShdw blurRad="38100" dist="38100" dir="2700000" algn="tl">
                    <a:srgbClr val="C0C0C0"/>
                  </a:outerShdw>
                </a:effectLst>
              </a:rPr>
              <a:pPr/>
              <a:t>16</a:t>
            </a:fld>
            <a:endParaRPr lang="en-US" altLang="en-US">
              <a:effectLst>
                <a:outerShdw blurRad="38100" dist="38100" dir="2700000" algn="tl">
                  <a:srgbClr val="C0C0C0"/>
                </a:outerShdw>
              </a:effectLst>
            </a:endParaRPr>
          </a:p>
        </p:txBody>
      </p:sp>
      <p:pic>
        <p:nvPicPr>
          <p:cNvPr id="33797" name="Picture 13">
            <a:extLst>
              <a:ext uri="{FF2B5EF4-FFF2-40B4-BE49-F238E27FC236}">
                <a16:creationId xmlns:a16="http://schemas.microsoft.com/office/drawing/2014/main" id="{D87B0FD8-2879-2C2E-B96C-03688EEEE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8" y="3141663"/>
            <a:ext cx="7834312" cy="234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D9B42A2-5B9E-64C7-5DAD-95B3D615BF2E}"/>
              </a:ext>
            </a:extLst>
          </p:cNvPr>
          <p:cNvSpPr>
            <a:spLocks noGrp="1" noChangeArrowheads="1"/>
          </p:cNvSpPr>
          <p:nvPr>
            <p:ph type="title"/>
          </p:nvPr>
        </p:nvSpPr>
        <p:spPr/>
        <p:txBody>
          <a:bodyPr/>
          <a:lstStyle/>
          <a:p>
            <a:pPr eaLnBrk="1" hangingPunct="1">
              <a:defRPr/>
            </a:pPr>
            <a:r>
              <a:rPr lang="en-US" dirty="0">
                <a:solidFill>
                  <a:srgbClr val="C00000"/>
                </a:solidFill>
              </a:rPr>
              <a:t>Chosen CT Attack</a:t>
            </a:r>
            <a:endParaRPr lang="en-AU" dirty="0">
              <a:solidFill>
                <a:srgbClr val="C00000"/>
              </a:solidFill>
            </a:endParaRPr>
          </a:p>
        </p:txBody>
      </p:sp>
      <p:sp>
        <p:nvSpPr>
          <p:cNvPr id="58371" name="Rectangle 3">
            <a:extLst>
              <a:ext uri="{FF2B5EF4-FFF2-40B4-BE49-F238E27FC236}">
                <a16:creationId xmlns:a16="http://schemas.microsoft.com/office/drawing/2014/main" id="{F6CB7911-9AA7-38AB-8B6B-1E6A177D5CAB}"/>
              </a:ext>
            </a:extLst>
          </p:cNvPr>
          <p:cNvSpPr>
            <a:spLocks noGrp="1" noChangeArrowheads="1"/>
          </p:cNvSpPr>
          <p:nvPr>
            <p:ph type="body" idx="1"/>
          </p:nvPr>
        </p:nvSpPr>
        <p:spPr>
          <a:xfrm>
            <a:off x="533400" y="1676400"/>
            <a:ext cx="8153400" cy="5137150"/>
          </a:xfrm>
        </p:spPr>
        <p:txBody>
          <a:bodyPr/>
          <a:lstStyle/>
          <a:p>
            <a:pPr eaLnBrk="1" hangingPunct="1">
              <a:lnSpc>
                <a:spcPct val="90000"/>
              </a:lnSpc>
              <a:defRPr/>
            </a:pPr>
            <a:r>
              <a:rPr lang="en-AU" sz="2800" dirty="0">
                <a:solidFill>
                  <a:schemeClr val="tx2">
                    <a:lumMod val="50000"/>
                  </a:schemeClr>
                </a:solidFill>
              </a:rPr>
              <a:t>Similar to KPTA </a:t>
            </a:r>
          </a:p>
          <a:p>
            <a:pPr algn="just" eaLnBrk="1" hangingPunct="1">
              <a:lnSpc>
                <a:spcPct val="90000"/>
              </a:lnSpc>
              <a:defRPr/>
            </a:pPr>
            <a:r>
              <a:rPr lang="en-AU" sz="2800" dirty="0">
                <a:solidFill>
                  <a:schemeClr val="tx2">
                    <a:lumMod val="50000"/>
                  </a:schemeClr>
                </a:solidFill>
              </a:rPr>
              <a:t>But E chooses  same CT  and decrypts it from a CT/ PT pair</a:t>
            </a:r>
          </a:p>
          <a:p>
            <a:pPr algn="just" eaLnBrk="1" hangingPunct="1">
              <a:lnSpc>
                <a:spcPct val="90000"/>
              </a:lnSpc>
              <a:defRPr/>
            </a:pPr>
            <a:endParaRPr lang="en-AU" sz="2800" dirty="0">
              <a:solidFill>
                <a:schemeClr val="tx2">
                  <a:lumMod val="50000"/>
                </a:schemeClr>
              </a:solidFill>
            </a:endParaRPr>
          </a:p>
          <a:p>
            <a:pPr algn="just" eaLnBrk="1" hangingPunct="1">
              <a:lnSpc>
                <a:spcPct val="90000"/>
              </a:lnSpc>
              <a:defRPr/>
            </a:pPr>
            <a:endParaRPr lang="en-AU" sz="2800" dirty="0">
              <a:solidFill>
                <a:schemeClr val="tx2">
                  <a:lumMod val="50000"/>
                </a:schemeClr>
              </a:solidFill>
            </a:endParaRPr>
          </a:p>
          <a:p>
            <a:pPr algn="just" eaLnBrk="1" hangingPunct="1">
              <a:lnSpc>
                <a:spcPct val="90000"/>
              </a:lnSpc>
              <a:defRPr/>
            </a:pPr>
            <a:endParaRPr lang="en-AU" sz="2800" dirty="0">
              <a:solidFill>
                <a:schemeClr val="tx2">
                  <a:lumMod val="50000"/>
                </a:schemeClr>
              </a:solidFill>
            </a:endParaRPr>
          </a:p>
          <a:p>
            <a:pPr algn="just" eaLnBrk="1" hangingPunct="1">
              <a:lnSpc>
                <a:spcPct val="90000"/>
              </a:lnSpc>
              <a:defRPr/>
            </a:pPr>
            <a:endParaRPr lang="en-AU" sz="2800" dirty="0">
              <a:solidFill>
                <a:schemeClr val="tx2">
                  <a:lumMod val="50000"/>
                </a:schemeClr>
              </a:solidFill>
            </a:endParaRPr>
          </a:p>
          <a:p>
            <a:pPr algn="just" eaLnBrk="1" hangingPunct="1">
              <a:lnSpc>
                <a:spcPct val="90000"/>
              </a:lnSpc>
              <a:defRPr/>
            </a:pPr>
            <a:endParaRPr lang="en-AU" sz="2800" dirty="0">
              <a:solidFill>
                <a:schemeClr val="tx2">
                  <a:lumMod val="50000"/>
                </a:schemeClr>
              </a:solidFill>
            </a:endParaRPr>
          </a:p>
          <a:p>
            <a:pPr algn="just" eaLnBrk="1" hangingPunct="1">
              <a:lnSpc>
                <a:spcPct val="90000"/>
              </a:lnSpc>
              <a:defRPr/>
            </a:pPr>
            <a:endParaRPr lang="en-AU" sz="2800" dirty="0">
              <a:solidFill>
                <a:schemeClr val="tx2">
                  <a:lumMod val="50000"/>
                </a:schemeClr>
              </a:solidFill>
            </a:endParaRPr>
          </a:p>
          <a:p>
            <a:pPr algn="just" eaLnBrk="1" hangingPunct="1">
              <a:lnSpc>
                <a:spcPct val="90000"/>
              </a:lnSpc>
              <a:defRPr/>
            </a:pPr>
            <a:r>
              <a:rPr lang="en-AU" sz="2800" dirty="0">
                <a:solidFill>
                  <a:schemeClr val="tx2">
                    <a:lumMod val="50000"/>
                  </a:schemeClr>
                </a:solidFill>
              </a:rPr>
              <a:t>Can happen when E has access to B’s computer - Less likely </a:t>
            </a:r>
          </a:p>
          <a:p>
            <a:pPr eaLnBrk="1" hangingPunct="1">
              <a:lnSpc>
                <a:spcPct val="90000"/>
              </a:lnSpc>
              <a:defRPr/>
            </a:pPr>
            <a:endParaRPr lang="en-AU" sz="2800" dirty="0"/>
          </a:p>
          <a:p>
            <a:pPr eaLnBrk="1" hangingPunct="1">
              <a:lnSpc>
                <a:spcPct val="90000"/>
              </a:lnSpc>
              <a:defRPr/>
            </a:pPr>
            <a:endParaRPr lang="en-AU" sz="2800" dirty="0"/>
          </a:p>
        </p:txBody>
      </p:sp>
      <p:sp>
        <p:nvSpPr>
          <p:cNvPr id="2" name="Slide Number Placeholder 1">
            <a:extLst>
              <a:ext uri="{FF2B5EF4-FFF2-40B4-BE49-F238E27FC236}">
                <a16:creationId xmlns:a16="http://schemas.microsoft.com/office/drawing/2014/main" id="{2EEB865A-70A6-848B-E149-BD6237FD6AF0}"/>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47A2C16-2AE8-40EB-9B67-8511D77F779C}" type="slidenum">
              <a:rPr lang="en-US" altLang="en-US">
                <a:effectLst>
                  <a:outerShdw blurRad="38100" dist="38100" dir="2700000" algn="tl">
                    <a:srgbClr val="C0C0C0"/>
                  </a:outerShdw>
                </a:effectLst>
              </a:rPr>
              <a:pPr/>
              <a:t>17</a:t>
            </a:fld>
            <a:endParaRPr lang="en-US" altLang="en-US">
              <a:effectLst>
                <a:outerShdw blurRad="38100" dist="38100" dir="2700000" algn="tl">
                  <a:srgbClr val="C0C0C0"/>
                </a:outerShdw>
              </a:effectLst>
            </a:endParaRPr>
          </a:p>
        </p:txBody>
      </p:sp>
      <p:pic>
        <p:nvPicPr>
          <p:cNvPr id="35845" name="Picture 13">
            <a:extLst>
              <a:ext uri="{FF2B5EF4-FFF2-40B4-BE49-F238E27FC236}">
                <a16:creationId xmlns:a16="http://schemas.microsoft.com/office/drawing/2014/main" id="{25DC0C0D-791C-EBAD-C665-E83B9A4EE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3357563"/>
            <a:ext cx="7943850" cy="224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2F30286-AA27-6088-AE89-04969E77B9F1}"/>
              </a:ext>
            </a:extLst>
          </p:cNvPr>
          <p:cNvSpPr>
            <a:spLocks noGrp="1" noChangeArrowheads="1"/>
          </p:cNvSpPr>
          <p:nvPr>
            <p:ph type="title"/>
          </p:nvPr>
        </p:nvSpPr>
        <p:spPr/>
        <p:txBody>
          <a:bodyPr/>
          <a:lstStyle/>
          <a:p>
            <a:pPr eaLnBrk="1" hangingPunct="1">
              <a:defRPr/>
            </a:pPr>
            <a:r>
              <a:rPr lang="en-US" dirty="0">
                <a:solidFill>
                  <a:srgbClr val="C00000"/>
                </a:solidFill>
              </a:rPr>
              <a:t>Categories of Traditional Ciphers</a:t>
            </a:r>
            <a:endParaRPr lang="en-AU" dirty="0">
              <a:solidFill>
                <a:srgbClr val="C00000"/>
              </a:solidFill>
            </a:endParaRPr>
          </a:p>
        </p:txBody>
      </p:sp>
      <p:sp>
        <p:nvSpPr>
          <p:cNvPr id="58371" name="Rectangle 3">
            <a:extLst>
              <a:ext uri="{FF2B5EF4-FFF2-40B4-BE49-F238E27FC236}">
                <a16:creationId xmlns:a16="http://schemas.microsoft.com/office/drawing/2014/main" id="{98D47353-0244-D861-E12F-5C418D42BC06}"/>
              </a:ext>
            </a:extLst>
          </p:cNvPr>
          <p:cNvSpPr>
            <a:spLocks noGrp="1" noChangeArrowheads="1"/>
          </p:cNvSpPr>
          <p:nvPr>
            <p:ph type="body" idx="1"/>
          </p:nvPr>
        </p:nvSpPr>
        <p:spPr>
          <a:xfrm>
            <a:off x="533400" y="1676400"/>
            <a:ext cx="8153400" cy="3552825"/>
          </a:xfrm>
        </p:spPr>
        <p:txBody>
          <a:bodyPr/>
          <a:lstStyle/>
          <a:p>
            <a:pPr eaLnBrk="1" hangingPunct="1">
              <a:lnSpc>
                <a:spcPct val="90000"/>
              </a:lnSpc>
              <a:defRPr/>
            </a:pPr>
            <a:endParaRPr lang="en-AU" sz="2800" dirty="0">
              <a:solidFill>
                <a:schemeClr val="tx2">
                  <a:lumMod val="50000"/>
                </a:schemeClr>
              </a:solidFill>
            </a:endParaRPr>
          </a:p>
          <a:p>
            <a:pPr eaLnBrk="1" hangingPunct="1">
              <a:lnSpc>
                <a:spcPct val="90000"/>
              </a:lnSpc>
              <a:defRPr/>
            </a:pPr>
            <a:r>
              <a:rPr lang="en-AU" sz="2800" dirty="0">
                <a:solidFill>
                  <a:schemeClr val="tx2">
                    <a:lumMod val="50000"/>
                  </a:schemeClr>
                </a:solidFill>
              </a:rPr>
              <a:t>Substitution Cipher</a:t>
            </a:r>
          </a:p>
          <a:p>
            <a:pPr lvl="1" eaLnBrk="1" hangingPunct="1">
              <a:lnSpc>
                <a:spcPct val="90000"/>
              </a:lnSpc>
              <a:defRPr/>
            </a:pPr>
            <a:r>
              <a:rPr lang="en-AU" sz="2400" dirty="0">
                <a:solidFill>
                  <a:schemeClr val="tx2">
                    <a:lumMod val="50000"/>
                  </a:schemeClr>
                </a:solidFill>
              </a:rPr>
              <a:t>Replace one symbol in PT with another</a:t>
            </a:r>
          </a:p>
          <a:p>
            <a:pPr lvl="1" eaLnBrk="1" hangingPunct="1">
              <a:lnSpc>
                <a:spcPct val="90000"/>
              </a:lnSpc>
              <a:defRPr/>
            </a:pPr>
            <a:r>
              <a:rPr lang="en-AU" sz="2400" dirty="0" err="1">
                <a:solidFill>
                  <a:schemeClr val="tx2">
                    <a:lumMod val="50000"/>
                  </a:schemeClr>
                </a:solidFill>
              </a:rPr>
              <a:t>Monoalphabetic</a:t>
            </a:r>
            <a:r>
              <a:rPr lang="en-AU" sz="2400" dirty="0">
                <a:solidFill>
                  <a:schemeClr val="tx2">
                    <a:lumMod val="50000"/>
                  </a:schemeClr>
                </a:solidFill>
              </a:rPr>
              <a:t> Cipher</a:t>
            </a:r>
          </a:p>
          <a:p>
            <a:pPr lvl="1" eaLnBrk="1" hangingPunct="1">
              <a:lnSpc>
                <a:spcPct val="90000"/>
              </a:lnSpc>
              <a:defRPr/>
            </a:pPr>
            <a:r>
              <a:rPr lang="en-AU" sz="2400" dirty="0">
                <a:solidFill>
                  <a:schemeClr val="tx2">
                    <a:lumMod val="50000"/>
                  </a:schemeClr>
                </a:solidFill>
              </a:rPr>
              <a:t>Polyalphabetic Cipher</a:t>
            </a:r>
          </a:p>
          <a:p>
            <a:pPr marL="457200" lvl="1" indent="0" eaLnBrk="1" hangingPunct="1">
              <a:lnSpc>
                <a:spcPct val="90000"/>
              </a:lnSpc>
              <a:buFont typeface="Wingdings" panose="05000000000000000000" pitchFamily="2" charset="2"/>
              <a:buNone/>
              <a:defRPr/>
            </a:pPr>
            <a:endParaRPr lang="en-AU" sz="2400" dirty="0">
              <a:solidFill>
                <a:schemeClr val="tx2">
                  <a:lumMod val="50000"/>
                </a:schemeClr>
              </a:solidFill>
            </a:endParaRPr>
          </a:p>
          <a:p>
            <a:pPr eaLnBrk="1" hangingPunct="1">
              <a:lnSpc>
                <a:spcPct val="90000"/>
              </a:lnSpc>
              <a:defRPr/>
            </a:pPr>
            <a:r>
              <a:rPr lang="en-AU" sz="2800" dirty="0">
                <a:solidFill>
                  <a:schemeClr val="tx2">
                    <a:lumMod val="50000"/>
                  </a:schemeClr>
                </a:solidFill>
              </a:rPr>
              <a:t>Transposition Cipher</a:t>
            </a:r>
          </a:p>
          <a:p>
            <a:pPr lvl="1" eaLnBrk="1" hangingPunct="1">
              <a:lnSpc>
                <a:spcPct val="90000"/>
              </a:lnSpc>
              <a:defRPr/>
            </a:pPr>
            <a:r>
              <a:rPr lang="en-AU" sz="2400" dirty="0">
                <a:solidFill>
                  <a:schemeClr val="tx2">
                    <a:lumMod val="50000"/>
                  </a:schemeClr>
                </a:solidFill>
              </a:rPr>
              <a:t>Reorder the position of symbols in PT</a:t>
            </a:r>
          </a:p>
          <a:p>
            <a:pPr eaLnBrk="1" hangingPunct="1">
              <a:lnSpc>
                <a:spcPct val="90000"/>
              </a:lnSpc>
              <a:defRPr/>
            </a:pPr>
            <a:endParaRPr lang="en-AU" sz="2800" dirty="0">
              <a:solidFill>
                <a:schemeClr val="tx2">
                  <a:lumMod val="50000"/>
                </a:schemeClr>
              </a:solidFill>
            </a:endParaRPr>
          </a:p>
          <a:p>
            <a:pPr eaLnBrk="1" hangingPunct="1">
              <a:lnSpc>
                <a:spcPct val="90000"/>
              </a:lnSpc>
              <a:defRPr/>
            </a:pPr>
            <a:endParaRPr lang="en-AU" sz="2800" dirty="0"/>
          </a:p>
        </p:txBody>
      </p:sp>
      <p:sp>
        <p:nvSpPr>
          <p:cNvPr id="2" name="Slide Number Placeholder 1">
            <a:extLst>
              <a:ext uri="{FF2B5EF4-FFF2-40B4-BE49-F238E27FC236}">
                <a16:creationId xmlns:a16="http://schemas.microsoft.com/office/drawing/2014/main" id="{D9326F0F-D19A-C43C-85C7-690C96D7BC5A}"/>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BE1315-CF39-4C7C-9472-4FE80E199D72}" type="slidenum">
              <a:rPr lang="en-US" altLang="en-US">
                <a:effectLst>
                  <a:outerShdw blurRad="38100" dist="38100" dir="2700000" algn="tl">
                    <a:srgbClr val="C0C0C0"/>
                  </a:outerShdw>
                </a:effectLst>
              </a:rPr>
              <a:pPr/>
              <a:t>18</a:t>
            </a:fld>
            <a:endParaRPr lang="en-US" altLang="en-US">
              <a:effectLst>
                <a:outerShdw blurRad="38100" dist="38100" dir="2700000" algn="tl">
                  <a:srgbClr val="C0C0C0"/>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50EDC09-871F-48DE-BFFF-8F98C7D1F88E}"/>
              </a:ext>
            </a:extLst>
          </p:cNvPr>
          <p:cNvSpPr>
            <a:spLocks noGrp="1" noChangeArrowheads="1"/>
          </p:cNvSpPr>
          <p:nvPr>
            <p:ph type="title"/>
          </p:nvPr>
        </p:nvSpPr>
        <p:spPr/>
        <p:txBody>
          <a:bodyPr/>
          <a:lstStyle/>
          <a:p>
            <a:pPr eaLnBrk="1" hangingPunct="1">
              <a:defRPr/>
            </a:pPr>
            <a:r>
              <a:rPr lang="en-US" dirty="0" err="1">
                <a:solidFill>
                  <a:srgbClr val="C00000"/>
                </a:solidFill>
              </a:rPr>
              <a:t>Monoalphabetic</a:t>
            </a:r>
            <a:r>
              <a:rPr lang="en-US" dirty="0">
                <a:solidFill>
                  <a:srgbClr val="C00000"/>
                </a:solidFill>
              </a:rPr>
              <a:t> Substitution Ciphers</a:t>
            </a:r>
            <a:endParaRPr lang="en-AU" dirty="0">
              <a:solidFill>
                <a:srgbClr val="C00000"/>
              </a:solidFill>
            </a:endParaRPr>
          </a:p>
        </p:txBody>
      </p:sp>
      <p:sp>
        <p:nvSpPr>
          <p:cNvPr id="62467" name="Rectangle 3">
            <a:extLst>
              <a:ext uri="{FF2B5EF4-FFF2-40B4-BE49-F238E27FC236}">
                <a16:creationId xmlns:a16="http://schemas.microsoft.com/office/drawing/2014/main" id="{AF99B5E5-6470-D10E-8C0D-DC363F6C7186}"/>
              </a:ext>
            </a:extLst>
          </p:cNvPr>
          <p:cNvSpPr>
            <a:spLocks noGrp="1" noChangeArrowheads="1"/>
          </p:cNvSpPr>
          <p:nvPr>
            <p:ph type="body" idx="1"/>
          </p:nvPr>
        </p:nvSpPr>
        <p:spPr/>
        <p:txBody>
          <a:bodyPr/>
          <a:lstStyle/>
          <a:p>
            <a:pPr algn="just" eaLnBrk="1" hangingPunct="1">
              <a:defRPr/>
            </a:pPr>
            <a:r>
              <a:rPr lang="en-US" altLang="en-US" dirty="0">
                <a:solidFill>
                  <a:schemeClr val="tx2">
                    <a:lumMod val="50000"/>
                  </a:schemeClr>
                </a:solidFill>
              </a:rPr>
              <a:t>In </a:t>
            </a:r>
            <a:r>
              <a:rPr lang="en-US" altLang="en-US" dirty="0" err="1">
                <a:solidFill>
                  <a:schemeClr val="tx2">
                    <a:lumMod val="50000"/>
                  </a:schemeClr>
                </a:solidFill>
              </a:rPr>
              <a:t>monoalphabetic</a:t>
            </a:r>
            <a:r>
              <a:rPr lang="en-US" altLang="en-US" dirty="0">
                <a:solidFill>
                  <a:schemeClr val="tx2">
                    <a:lumMod val="50000"/>
                  </a:schemeClr>
                </a:solidFill>
              </a:rPr>
              <a:t> substitution, the relationship between a symbol in the plaintext to a symbol in the </a:t>
            </a:r>
            <a:r>
              <a:rPr lang="en-US" altLang="en-US" dirty="0" err="1">
                <a:solidFill>
                  <a:schemeClr val="tx2">
                    <a:lumMod val="50000"/>
                  </a:schemeClr>
                </a:solidFill>
              </a:rPr>
              <a:t>ciphertext</a:t>
            </a:r>
            <a:r>
              <a:rPr lang="en-US" altLang="en-US" dirty="0">
                <a:solidFill>
                  <a:schemeClr val="tx2">
                    <a:lumMod val="50000"/>
                  </a:schemeClr>
                </a:solidFill>
              </a:rPr>
              <a:t> is always one-to-one.</a:t>
            </a:r>
          </a:p>
          <a:p>
            <a:pPr algn="just" eaLnBrk="1" hangingPunct="1">
              <a:defRPr/>
            </a:pPr>
            <a:r>
              <a:rPr lang="en-AU" dirty="0">
                <a:solidFill>
                  <a:schemeClr val="tx2">
                    <a:lumMod val="50000"/>
                  </a:schemeClr>
                </a:solidFill>
              </a:rPr>
              <a:t>letters of plaintext are replaced by other letters or by numbers or symbols</a:t>
            </a:r>
          </a:p>
          <a:p>
            <a:pPr eaLnBrk="1" hangingPunct="1">
              <a:defRPr/>
            </a:pPr>
            <a:endParaRPr lang="en-AU" dirty="0"/>
          </a:p>
          <a:p>
            <a:pPr eaLnBrk="1" hangingPunct="1">
              <a:defRPr/>
            </a:pPr>
            <a:endParaRPr lang="en-AU" dirty="0"/>
          </a:p>
        </p:txBody>
      </p:sp>
      <p:sp>
        <p:nvSpPr>
          <p:cNvPr id="2" name="Slide Number Placeholder 1">
            <a:extLst>
              <a:ext uri="{FF2B5EF4-FFF2-40B4-BE49-F238E27FC236}">
                <a16:creationId xmlns:a16="http://schemas.microsoft.com/office/drawing/2014/main" id="{B886A9FB-1BFE-6059-F289-E8B3CB469462}"/>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B50BE8-D72A-428C-9C39-D3BC1E2F15DB}" type="slidenum">
              <a:rPr lang="en-US" altLang="en-US">
                <a:effectLst>
                  <a:outerShdw blurRad="38100" dist="38100" dir="2700000" algn="tl">
                    <a:srgbClr val="C0C0C0"/>
                  </a:outerShdw>
                </a:effectLst>
              </a:rPr>
              <a:pPr/>
              <a:t>19</a:t>
            </a:fld>
            <a:endParaRPr lang="en-US" altLang="en-US">
              <a:effectLst>
                <a:outerShdw blurRad="38100" dist="38100" dir="2700000" algn="tl">
                  <a:srgbClr val="C0C0C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C72C36F-D414-ADF2-CDC3-A6F067036D65}"/>
              </a:ext>
            </a:extLst>
          </p:cNvPr>
          <p:cNvSpPr>
            <a:spLocks noGrp="1" noChangeArrowheads="1"/>
          </p:cNvSpPr>
          <p:nvPr>
            <p:ph type="title"/>
          </p:nvPr>
        </p:nvSpPr>
        <p:spPr/>
        <p:txBody>
          <a:bodyPr/>
          <a:lstStyle/>
          <a:p>
            <a:pPr eaLnBrk="1" hangingPunct="1">
              <a:defRPr/>
            </a:pPr>
            <a:r>
              <a:rPr lang="en-US" dirty="0">
                <a:solidFill>
                  <a:srgbClr val="C00000"/>
                </a:solidFill>
              </a:rPr>
              <a:t>Symmetric Encryption</a:t>
            </a:r>
            <a:endParaRPr lang="en-AU" dirty="0">
              <a:solidFill>
                <a:srgbClr val="C00000"/>
              </a:solidFill>
            </a:endParaRPr>
          </a:p>
        </p:txBody>
      </p:sp>
      <p:sp>
        <p:nvSpPr>
          <p:cNvPr id="46083" name="Rectangle 3">
            <a:extLst>
              <a:ext uri="{FF2B5EF4-FFF2-40B4-BE49-F238E27FC236}">
                <a16:creationId xmlns:a16="http://schemas.microsoft.com/office/drawing/2014/main" id="{5F82AA64-6AF3-FDF7-DE2A-504441DD8E6D}"/>
              </a:ext>
            </a:extLst>
          </p:cNvPr>
          <p:cNvSpPr>
            <a:spLocks noGrp="1" noChangeArrowheads="1"/>
          </p:cNvSpPr>
          <p:nvPr>
            <p:ph type="body" idx="1"/>
          </p:nvPr>
        </p:nvSpPr>
        <p:spPr/>
        <p:txBody>
          <a:bodyPr/>
          <a:lstStyle/>
          <a:p>
            <a:pPr eaLnBrk="1" hangingPunct="1">
              <a:defRPr/>
            </a:pPr>
            <a:r>
              <a:rPr lang="en-US" dirty="0">
                <a:solidFill>
                  <a:schemeClr val="bg2">
                    <a:lumMod val="75000"/>
                  </a:schemeClr>
                </a:solidFill>
              </a:rPr>
              <a:t>conventional / </a:t>
            </a:r>
            <a:r>
              <a:rPr lang="en-AU" dirty="0">
                <a:solidFill>
                  <a:schemeClr val="bg2">
                    <a:lumMod val="75000"/>
                  </a:schemeClr>
                </a:solidFill>
              </a:rPr>
              <a:t>private-key</a:t>
            </a:r>
            <a:r>
              <a:rPr lang="en-US" dirty="0">
                <a:solidFill>
                  <a:schemeClr val="bg2">
                    <a:lumMod val="75000"/>
                  </a:schemeClr>
                </a:solidFill>
              </a:rPr>
              <a:t>  / single-key</a:t>
            </a:r>
          </a:p>
          <a:p>
            <a:pPr eaLnBrk="1" hangingPunct="1">
              <a:defRPr/>
            </a:pPr>
            <a:r>
              <a:rPr lang="en-AU" dirty="0">
                <a:solidFill>
                  <a:schemeClr val="bg2">
                    <a:lumMod val="75000"/>
                  </a:schemeClr>
                </a:solidFill>
              </a:rPr>
              <a:t>sender and recipient share a common key</a:t>
            </a:r>
          </a:p>
          <a:p>
            <a:pPr algn="just" eaLnBrk="1" hangingPunct="1">
              <a:defRPr/>
            </a:pPr>
            <a:r>
              <a:rPr lang="en-AU" dirty="0">
                <a:solidFill>
                  <a:schemeClr val="bg2">
                    <a:lumMod val="75000"/>
                  </a:schemeClr>
                </a:solidFill>
              </a:rPr>
              <a:t>all classical encryption algorithms are private-key</a:t>
            </a:r>
          </a:p>
          <a:p>
            <a:pPr eaLnBrk="1" hangingPunct="1">
              <a:defRPr/>
            </a:pPr>
            <a:r>
              <a:rPr lang="en-US" dirty="0">
                <a:solidFill>
                  <a:schemeClr val="bg2">
                    <a:lumMod val="75000"/>
                  </a:schemeClr>
                </a:solidFill>
              </a:rPr>
              <a:t>only type prior to invention of public-key in 1970’s</a:t>
            </a:r>
          </a:p>
          <a:p>
            <a:pPr eaLnBrk="1" hangingPunct="1">
              <a:defRPr/>
            </a:pPr>
            <a:r>
              <a:rPr lang="en-US" dirty="0">
                <a:solidFill>
                  <a:schemeClr val="bg2">
                    <a:lumMod val="75000"/>
                  </a:schemeClr>
                </a:solidFill>
              </a:rPr>
              <a:t>most widely used</a:t>
            </a:r>
          </a:p>
          <a:p>
            <a:pPr eaLnBrk="1" hangingPunct="1">
              <a:defRPr/>
            </a:pPr>
            <a:r>
              <a:rPr lang="en-US" dirty="0">
                <a:solidFill>
                  <a:schemeClr val="bg2">
                    <a:lumMod val="75000"/>
                  </a:schemeClr>
                </a:solidFill>
              </a:rPr>
              <a:t>m people in a group =&gt; m (m-1)/2 keys</a:t>
            </a:r>
            <a:endParaRPr lang="en-AU" dirty="0">
              <a:solidFill>
                <a:schemeClr val="bg2">
                  <a:lumMod val="75000"/>
                </a:schemeClr>
              </a:solidFill>
            </a:endParaRPr>
          </a:p>
        </p:txBody>
      </p:sp>
      <p:sp>
        <p:nvSpPr>
          <p:cNvPr id="2" name="Slide Number Placeholder 1">
            <a:extLst>
              <a:ext uri="{FF2B5EF4-FFF2-40B4-BE49-F238E27FC236}">
                <a16:creationId xmlns:a16="http://schemas.microsoft.com/office/drawing/2014/main" id="{61013580-94B2-4968-C330-534A835D3C15}"/>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A6551F4-F8F3-451A-9522-F21193A993A6}" type="slidenum">
              <a:rPr lang="en-US" altLang="en-US">
                <a:effectLst>
                  <a:outerShdw blurRad="38100" dist="38100" dir="2700000" algn="tl">
                    <a:srgbClr val="C0C0C0"/>
                  </a:outerShdw>
                </a:effectLst>
              </a:rPr>
              <a:pPr/>
              <a:t>2</a:t>
            </a:fld>
            <a:endParaRPr lang="en-US" altLang="en-US">
              <a:effectLst>
                <a:outerShdw blurRad="38100" dist="38100" dir="2700000" algn="tl">
                  <a:srgbClr val="C0C0C0"/>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C25E92D-E45E-964C-4422-46AB26672FC2}"/>
              </a:ext>
            </a:extLst>
          </p:cNvPr>
          <p:cNvSpPr>
            <a:spLocks noGrp="1" noChangeArrowheads="1"/>
          </p:cNvSpPr>
          <p:nvPr>
            <p:ph type="title"/>
          </p:nvPr>
        </p:nvSpPr>
        <p:spPr/>
        <p:txBody>
          <a:bodyPr/>
          <a:lstStyle/>
          <a:p>
            <a:pPr eaLnBrk="1" hangingPunct="1">
              <a:defRPr/>
            </a:pPr>
            <a:r>
              <a:rPr lang="en-AU" dirty="0">
                <a:solidFill>
                  <a:srgbClr val="C00000"/>
                </a:solidFill>
              </a:rPr>
              <a:t>Additive /Shift / Caesar Cipher</a:t>
            </a:r>
          </a:p>
        </p:txBody>
      </p:sp>
      <p:sp>
        <p:nvSpPr>
          <p:cNvPr id="64515" name="Rectangle 3">
            <a:extLst>
              <a:ext uri="{FF2B5EF4-FFF2-40B4-BE49-F238E27FC236}">
                <a16:creationId xmlns:a16="http://schemas.microsoft.com/office/drawing/2014/main" id="{EC8BE8D5-3412-F03C-D18C-39E50D6549FB}"/>
              </a:ext>
            </a:extLst>
          </p:cNvPr>
          <p:cNvSpPr>
            <a:spLocks noGrp="1" noChangeArrowheads="1"/>
          </p:cNvSpPr>
          <p:nvPr>
            <p:ph type="body" idx="1"/>
          </p:nvPr>
        </p:nvSpPr>
        <p:spPr/>
        <p:txBody>
          <a:bodyPr/>
          <a:lstStyle/>
          <a:p>
            <a:pPr eaLnBrk="1" hangingPunct="1">
              <a:lnSpc>
                <a:spcPct val="90000"/>
              </a:lnSpc>
              <a:defRPr/>
            </a:pPr>
            <a:r>
              <a:rPr lang="en-AU" dirty="0">
                <a:solidFill>
                  <a:schemeClr val="tx2">
                    <a:lumMod val="50000"/>
                  </a:schemeClr>
                </a:solidFill>
              </a:rPr>
              <a:t>earliest known substitution cipher</a:t>
            </a:r>
          </a:p>
          <a:p>
            <a:pPr eaLnBrk="1" hangingPunct="1">
              <a:lnSpc>
                <a:spcPct val="90000"/>
              </a:lnSpc>
              <a:defRPr/>
            </a:pPr>
            <a:r>
              <a:rPr lang="en-AU" dirty="0">
                <a:solidFill>
                  <a:schemeClr val="tx2">
                    <a:lumMod val="50000"/>
                  </a:schemeClr>
                </a:solidFill>
              </a:rPr>
              <a:t>by Julius Caesar </a:t>
            </a:r>
          </a:p>
          <a:p>
            <a:pPr eaLnBrk="1" hangingPunct="1">
              <a:lnSpc>
                <a:spcPct val="90000"/>
              </a:lnSpc>
              <a:defRPr/>
            </a:pPr>
            <a:r>
              <a:rPr lang="en-AU" dirty="0">
                <a:solidFill>
                  <a:schemeClr val="tx2">
                    <a:lumMod val="50000"/>
                  </a:schemeClr>
                </a:solidFill>
              </a:rPr>
              <a:t>first attested use in military affairs</a:t>
            </a:r>
          </a:p>
          <a:p>
            <a:pPr eaLnBrk="1" hangingPunct="1">
              <a:lnSpc>
                <a:spcPct val="90000"/>
              </a:lnSpc>
              <a:defRPr/>
            </a:pPr>
            <a:r>
              <a:rPr lang="en-AU" dirty="0">
                <a:solidFill>
                  <a:schemeClr val="tx2">
                    <a:lumMod val="50000"/>
                  </a:schemeClr>
                </a:solidFill>
              </a:rPr>
              <a:t>replaces each letter by 3rd letter </a:t>
            </a:r>
          </a:p>
          <a:p>
            <a:pPr eaLnBrk="1" hangingPunct="1">
              <a:lnSpc>
                <a:spcPct val="90000"/>
              </a:lnSpc>
              <a:defRPr/>
            </a:pPr>
            <a:r>
              <a:rPr lang="en-US" dirty="0">
                <a:solidFill>
                  <a:schemeClr val="tx2">
                    <a:lumMod val="50000"/>
                  </a:schemeClr>
                </a:solidFill>
              </a:rPr>
              <a:t>example:</a:t>
            </a:r>
            <a:endParaRPr lang="en-AU" dirty="0">
              <a:solidFill>
                <a:schemeClr val="tx2">
                  <a:lumMod val="50000"/>
                </a:schemeClr>
              </a:solidFill>
            </a:endParaRPr>
          </a:p>
          <a:p>
            <a:pPr lvl="1" eaLnBrk="1" hangingPunct="1">
              <a:lnSpc>
                <a:spcPct val="90000"/>
              </a:lnSpc>
              <a:buFont typeface="Wingdings" panose="05000000000000000000" pitchFamily="2" charset="2"/>
              <a:buNone/>
              <a:defRPr/>
            </a:pPr>
            <a:r>
              <a:rPr lang="en-AU" dirty="0">
                <a:solidFill>
                  <a:srgbClr val="00B050"/>
                </a:solidFill>
                <a:latin typeface="Courier" pitchFamily="-107" charset="0"/>
                <a:ea typeface="ＭＳ Ｐゴシック" pitchFamily="-107" charset="-128"/>
              </a:rPr>
              <a:t>meet me after the party</a:t>
            </a:r>
          </a:p>
          <a:p>
            <a:pPr lvl="1" eaLnBrk="1" hangingPunct="1">
              <a:lnSpc>
                <a:spcPct val="90000"/>
              </a:lnSpc>
              <a:buFont typeface="Wingdings" panose="05000000000000000000" pitchFamily="2" charset="2"/>
              <a:buNone/>
              <a:defRPr/>
            </a:pPr>
            <a:r>
              <a:rPr lang="en-AU" dirty="0">
                <a:solidFill>
                  <a:srgbClr val="FF0000"/>
                </a:solidFill>
                <a:latin typeface="Courier" pitchFamily="-107" charset="0"/>
                <a:ea typeface="ＭＳ Ｐゴシック" pitchFamily="-107" charset="-128"/>
              </a:rPr>
              <a:t>PHHW PH DIWHU WKH SDUWB</a:t>
            </a:r>
          </a:p>
          <a:p>
            <a:pPr lvl="1" eaLnBrk="1" hangingPunct="1">
              <a:lnSpc>
                <a:spcPct val="90000"/>
              </a:lnSpc>
              <a:buFont typeface="Wingdings" panose="05000000000000000000" pitchFamily="2" charset="2"/>
              <a:buNone/>
              <a:defRPr/>
            </a:pPr>
            <a:r>
              <a:rPr lang="en-AU" dirty="0">
                <a:solidFill>
                  <a:srgbClr val="92D050"/>
                </a:solidFill>
                <a:latin typeface="Courier" pitchFamily="-107" charset="0"/>
                <a:ea typeface="ＭＳ Ｐゴシック" pitchFamily="-107" charset="-128"/>
              </a:rPr>
              <a:t>ABBA            </a:t>
            </a:r>
            <a:r>
              <a:rPr lang="en-AU" dirty="0" err="1">
                <a:solidFill>
                  <a:srgbClr val="92D050"/>
                </a:solidFill>
                <a:latin typeface="Courier" pitchFamily="-107" charset="0"/>
                <a:ea typeface="ＭＳ Ｐゴシック" pitchFamily="-107" charset="-128"/>
              </a:rPr>
              <a:t>ABBA</a:t>
            </a:r>
            <a:r>
              <a:rPr lang="en-AU" dirty="0">
                <a:solidFill>
                  <a:srgbClr val="92D050"/>
                </a:solidFill>
                <a:latin typeface="Courier" pitchFamily="-107" charset="0"/>
                <a:ea typeface="ＭＳ Ｐゴシック" pitchFamily="-107" charset="-128"/>
              </a:rPr>
              <a:t>         </a:t>
            </a:r>
          </a:p>
          <a:p>
            <a:pPr lvl="1" eaLnBrk="1" hangingPunct="1">
              <a:lnSpc>
                <a:spcPct val="90000"/>
              </a:lnSpc>
              <a:buFont typeface="Wingdings" panose="05000000000000000000" pitchFamily="2" charset="2"/>
              <a:buNone/>
              <a:defRPr/>
            </a:pPr>
            <a:r>
              <a:rPr lang="en-AU" dirty="0">
                <a:solidFill>
                  <a:srgbClr val="FF0000"/>
                </a:solidFill>
                <a:latin typeface="Courier" pitchFamily="-107" charset="0"/>
                <a:ea typeface="ＭＳ Ｐゴシック" pitchFamily="-107" charset="-128"/>
              </a:rPr>
              <a:t>DEED            QWWQ </a:t>
            </a:r>
          </a:p>
          <a:p>
            <a:pPr eaLnBrk="1" hangingPunct="1">
              <a:lnSpc>
                <a:spcPct val="90000"/>
              </a:lnSpc>
              <a:defRPr/>
            </a:pPr>
            <a:endParaRPr lang="en-AU" dirty="0">
              <a:latin typeface="Courier New" pitchFamily="49" charset="0"/>
            </a:endParaRPr>
          </a:p>
        </p:txBody>
      </p:sp>
      <p:sp>
        <p:nvSpPr>
          <p:cNvPr id="2" name="Slide Number Placeholder 1">
            <a:extLst>
              <a:ext uri="{FF2B5EF4-FFF2-40B4-BE49-F238E27FC236}">
                <a16:creationId xmlns:a16="http://schemas.microsoft.com/office/drawing/2014/main" id="{10F448E0-F8E6-EB38-1C38-6CE05FA2EF0A}"/>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3B89E6D-D3D4-4486-8473-F96B14B12A35}" type="slidenum">
              <a:rPr lang="en-US" altLang="en-US">
                <a:effectLst>
                  <a:outerShdw blurRad="38100" dist="38100" dir="2700000" algn="tl">
                    <a:srgbClr val="C0C0C0"/>
                  </a:outerShdw>
                </a:effectLst>
              </a:rPr>
              <a:pPr/>
              <a:t>20</a:t>
            </a:fld>
            <a:endParaRPr lang="en-US" altLang="en-US">
              <a:effectLst>
                <a:outerShdw blurRad="38100" dist="38100" dir="2700000" algn="tl">
                  <a:srgbClr val="C0C0C0"/>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CDE3303-0D22-85EA-4EF5-E0643D77E589}"/>
              </a:ext>
            </a:extLst>
          </p:cNvPr>
          <p:cNvSpPr>
            <a:spLocks noGrp="1" noChangeArrowheads="1"/>
          </p:cNvSpPr>
          <p:nvPr>
            <p:ph type="title"/>
          </p:nvPr>
        </p:nvSpPr>
        <p:spPr/>
        <p:txBody>
          <a:bodyPr/>
          <a:lstStyle/>
          <a:p>
            <a:pPr eaLnBrk="1" hangingPunct="1">
              <a:defRPr/>
            </a:pPr>
            <a:r>
              <a:rPr lang="en-AU" dirty="0">
                <a:solidFill>
                  <a:srgbClr val="C00000"/>
                </a:solidFill>
              </a:rPr>
              <a:t>Caesar Cipher</a:t>
            </a:r>
          </a:p>
        </p:txBody>
      </p:sp>
      <p:sp>
        <p:nvSpPr>
          <p:cNvPr id="66563" name="Rectangle 3">
            <a:extLst>
              <a:ext uri="{FF2B5EF4-FFF2-40B4-BE49-F238E27FC236}">
                <a16:creationId xmlns:a16="http://schemas.microsoft.com/office/drawing/2014/main" id="{CA990B37-08DE-E6E9-5BDC-5A2C84BF98DA}"/>
              </a:ext>
            </a:extLst>
          </p:cNvPr>
          <p:cNvSpPr>
            <a:spLocks noGrp="1" noChangeArrowheads="1"/>
          </p:cNvSpPr>
          <p:nvPr>
            <p:ph type="body" idx="1"/>
          </p:nvPr>
        </p:nvSpPr>
        <p:spPr/>
        <p:txBody>
          <a:bodyPr/>
          <a:lstStyle/>
          <a:p>
            <a:pPr eaLnBrk="1" hangingPunct="1">
              <a:defRPr/>
            </a:pPr>
            <a:r>
              <a:rPr lang="en-US" dirty="0">
                <a:solidFill>
                  <a:schemeClr val="tx2">
                    <a:lumMod val="50000"/>
                  </a:schemeClr>
                </a:solidFill>
              </a:rPr>
              <a:t>can define transformation as:</a:t>
            </a:r>
          </a:p>
          <a:p>
            <a:pPr lvl="1" eaLnBrk="1" hangingPunct="1">
              <a:buFont typeface="Wingdings" panose="05000000000000000000" pitchFamily="2" charset="2"/>
              <a:buNone/>
              <a:defRPr/>
            </a:pPr>
            <a:r>
              <a:rPr lang="en-AU" sz="1800" dirty="0">
                <a:solidFill>
                  <a:srgbClr val="92D050"/>
                </a:solidFill>
                <a:latin typeface="Courier" pitchFamily="-107" charset="0"/>
                <a:ea typeface="ＭＳ Ｐゴシック" pitchFamily="-107" charset="-128"/>
              </a:rPr>
              <a:t>a b c d e f g h </a:t>
            </a:r>
            <a:r>
              <a:rPr lang="en-AU" sz="1800" dirty="0" err="1">
                <a:solidFill>
                  <a:srgbClr val="92D050"/>
                </a:solidFill>
                <a:latin typeface="Courier" pitchFamily="-107" charset="0"/>
                <a:ea typeface="ＭＳ Ｐゴシック" pitchFamily="-107" charset="-128"/>
              </a:rPr>
              <a:t>i</a:t>
            </a:r>
            <a:r>
              <a:rPr lang="en-AU" sz="1800" dirty="0">
                <a:solidFill>
                  <a:srgbClr val="92D050"/>
                </a:solidFill>
                <a:latin typeface="Courier" pitchFamily="-107" charset="0"/>
                <a:ea typeface="ＭＳ Ｐゴシック" pitchFamily="-107" charset="-128"/>
              </a:rPr>
              <a:t> j k l m n o p q r s t u v w x y z</a:t>
            </a:r>
          </a:p>
          <a:p>
            <a:pPr lvl="1" eaLnBrk="1" hangingPunct="1">
              <a:buFont typeface="Wingdings" panose="05000000000000000000" pitchFamily="2" charset="2"/>
              <a:buNone/>
              <a:defRPr/>
            </a:pPr>
            <a:r>
              <a:rPr lang="en-AU" sz="1800" dirty="0">
                <a:solidFill>
                  <a:srgbClr val="FF0000"/>
                </a:solidFill>
                <a:latin typeface="Courier" pitchFamily="-107" charset="0"/>
                <a:ea typeface="ＭＳ Ｐゴシック" pitchFamily="-107" charset="-128"/>
              </a:rPr>
              <a:t>D E F G H I J K L M N O P Q R S T U V W X Y Z A B C</a:t>
            </a:r>
          </a:p>
          <a:p>
            <a:pPr eaLnBrk="1" hangingPunct="1">
              <a:defRPr/>
            </a:pPr>
            <a:r>
              <a:rPr lang="en-US" dirty="0">
                <a:solidFill>
                  <a:schemeClr val="tx2">
                    <a:lumMod val="50000"/>
                  </a:schemeClr>
                </a:solidFill>
              </a:rPr>
              <a:t>mathematically give each letter a number</a:t>
            </a:r>
          </a:p>
          <a:p>
            <a:pPr lvl="1" eaLnBrk="1" hangingPunct="1">
              <a:buFont typeface="Wingdings" panose="05000000000000000000" pitchFamily="2" charset="2"/>
              <a:buNone/>
              <a:defRPr/>
            </a:pPr>
            <a:r>
              <a:rPr lang="en-AU" sz="1400" dirty="0">
                <a:solidFill>
                  <a:srgbClr val="92D050"/>
                </a:solidFill>
                <a:latin typeface="Courier" pitchFamily="-107" charset="0"/>
                <a:ea typeface="ＭＳ Ｐゴシック" pitchFamily="-107" charset="-128"/>
              </a:rPr>
              <a:t>a b c d e f g h </a:t>
            </a:r>
            <a:r>
              <a:rPr lang="en-AU" sz="1400" dirty="0" err="1">
                <a:solidFill>
                  <a:srgbClr val="92D050"/>
                </a:solidFill>
                <a:latin typeface="Courier" pitchFamily="-107" charset="0"/>
                <a:ea typeface="ＭＳ Ｐゴシック" pitchFamily="-107" charset="-128"/>
              </a:rPr>
              <a:t>i</a:t>
            </a:r>
            <a:r>
              <a:rPr lang="en-AU" sz="1400" dirty="0">
                <a:solidFill>
                  <a:srgbClr val="92D050"/>
                </a:solidFill>
                <a:latin typeface="Courier" pitchFamily="-107" charset="0"/>
                <a:ea typeface="ＭＳ Ｐゴシック" pitchFamily="-107" charset="-128"/>
              </a:rPr>
              <a:t> j  k  l  m  n  o  p  q  r  s  t  u  v  w  x  y  z</a:t>
            </a:r>
          </a:p>
          <a:p>
            <a:pPr lvl="1" eaLnBrk="1" hangingPunct="1">
              <a:buFont typeface="Wingdings" panose="05000000000000000000" pitchFamily="2" charset="2"/>
              <a:buNone/>
              <a:defRPr/>
            </a:pPr>
            <a:r>
              <a:rPr lang="en-AU" sz="1400" dirty="0">
                <a:solidFill>
                  <a:srgbClr val="FF0000"/>
                </a:solidFill>
                <a:latin typeface="Courier" pitchFamily="-107" charset="0"/>
                <a:ea typeface="ＭＳ Ｐゴシック" pitchFamily="-107" charset="-128"/>
              </a:rPr>
              <a:t>0 1 2 3 4 5 6 7 8 9 10 11 12 13 14 15 16 17 18 19 20 21 22 23 24 25</a:t>
            </a:r>
          </a:p>
          <a:p>
            <a:pPr eaLnBrk="1" hangingPunct="1">
              <a:defRPr/>
            </a:pPr>
            <a:r>
              <a:rPr lang="en-US" dirty="0">
                <a:solidFill>
                  <a:schemeClr val="tx2">
                    <a:lumMod val="50000"/>
                  </a:schemeClr>
                </a:solidFill>
              </a:rPr>
              <a:t>then have Caesar cipher as:</a:t>
            </a:r>
          </a:p>
          <a:p>
            <a:pPr lvl="1" eaLnBrk="1" hangingPunct="1">
              <a:buFont typeface="Wingdings" panose="05000000000000000000" pitchFamily="2" charset="2"/>
              <a:buNone/>
              <a:defRPr/>
            </a:pPr>
            <a:r>
              <a:rPr lang="en-AU" i="1" dirty="0">
                <a:solidFill>
                  <a:schemeClr val="tx2">
                    <a:lumMod val="50000"/>
                  </a:schemeClr>
                </a:solidFill>
                <a:ea typeface="ＭＳ Ｐゴシック" pitchFamily="-107" charset="-128"/>
              </a:rPr>
              <a:t>c </a:t>
            </a:r>
            <a:r>
              <a:rPr lang="en-AU" dirty="0">
                <a:solidFill>
                  <a:schemeClr val="tx2">
                    <a:lumMod val="50000"/>
                  </a:schemeClr>
                </a:solidFill>
                <a:ea typeface="ＭＳ Ｐゴシック" pitchFamily="-107" charset="-128"/>
              </a:rPr>
              <a:t>= E(k, </a:t>
            </a:r>
            <a:r>
              <a:rPr lang="en-AU" i="1" dirty="0">
                <a:solidFill>
                  <a:schemeClr val="tx2">
                    <a:lumMod val="50000"/>
                  </a:schemeClr>
                </a:solidFill>
                <a:ea typeface="ＭＳ Ｐゴシック" pitchFamily="-107" charset="-128"/>
              </a:rPr>
              <a:t>p</a:t>
            </a:r>
            <a:r>
              <a:rPr lang="en-AU" dirty="0">
                <a:solidFill>
                  <a:schemeClr val="tx2">
                    <a:lumMod val="50000"/>
                  </a:schemeClr>
                </a:solidFill>
                <a:ea typeface="ＭＳ Ｐゴシック" pitchFamily="-107" charset="-128"/>
              </a:rPr>
              <a:t>) = (</a:t>
            </a:r>
            <a:r>
              <a:rPr lang="en-AU" i="1" dirty="0">
                <a:solidFill>
                  <a:schemeClr val="tx2">
                    <a:lumMod val="50000"/>
                  </a:schemeClr>
                </a:solidFill>
                <a:ea typeface="ＭＳ Ｐゴシック" pitchFamily="-107" charset="-128"/>
              </a:rPr>
              <a:t>p </a:t>
            </a:r>
            <a:r>
              <a:rPr lang="en-AU" dirty="0">
                <a:solidFill>
                  <a:schemeClr val="tx2">
                    <a:lumMod val="50000"/>
                  </a:schemeClr>
                </a:solidFill>
                <a:ea typeface="ＭＳ Ｐゴシック" pitchFamily="-107" charset="-128"/>
              </a:rPr>
              <a:t>+ </a:t>
            </a:r>
            <a:r>
              <a:rPr lang="en-AU" i="1" dirty="0">
                <a:solidFill>
                  <a:schemeClr val="tx2">
                    <a:lumMod val="50000"/>
                  </a:schemeClr>
                </a:solidFill>
                <a:ea typeface="ＭＳ Ｐゴシック" pitchFamily="-107" charset="-128"/>
              </a:rPr>
              <a:t>k</a:t>
            </a:r>
            <a:r>
              <a:rPr lang="en-AU" dirty="0">
                <a:solidFill>
                  <a:schemeClr val="tx2">
                    <a:lumMod val="50000"/>
                  </a:schemeClr>
                </a:solidFill>
                <a:ea typeface="ＭＳ Ｐゴシック" pitchFamily="-107" charset="-128"/>
              </a:rPr>
              <a:t>) mod (26)</a:t>
            </a:r>
          </a:p>
          <a:p>
            <a:pPr lvl="1" eaLnBrk="1" hangingPunct="1">
              <a:buFont typeface="Wingdings" panose="05000000000000000000" pitchFamily="2" charset="2"/>
              <a:buNone/>
              <a:defRPr/>
            </a:pPr>
            <a:r>
              <a:rPr lang="en-AU" i="1" dirty="0">
                <a:solidFill>
                  <a:schemeClr val="tx2">
                    <a:lumMod val="50000"/>
                  </a:schemeClr>
                </a:solidFill>
                <a:ea typeface="ＭＳ Ｐゴシック" pitchFamily="-107" charset="-128"/>
              </a:rPr>
              <a:t>p </a:t>
            </a:r>
            <a:r>
              <a:rPr lang="en-AU" dirty="0">
                <a:solidFill>
                  <a:schemeClr val="tx2">
                    <a:lumMod val="50000"/>
                  </a:schemeClr>
                </a:solidFill>
                <a:ea typeface="ＭＳ Ｐゴシック" pitchFamily="-107" charset="-128"/>
              </a:rPr>
              <a:t>= D(k, c) = (c – </a:t>
            </a:r>
            <a:r>
              <a:rPr lang="en-AU" i="1" dirty="0">
                <a:solidFill>
                  <a:schemeClr val="tx2">
                    <a:lumMod val="50000"/>
                  </a:schemeClr>
                </a:solidFill>
                <a:ea typeface="ＭＳ Ｐゴシック" pitchFamily="-107" charset="-128"/>
              </a:rPr>
              <a:t>k</a:t>
            </a:r>
            <a:r>
              <a:rPr lang="en-AU" dirty="0">
                <a:solidFill>
                  <a:schemeClr val="tx2">
                    <a:lumMod val="50000"/>
                  </a:schemeClr>
                </a:solidFill>
                <a:ea typeface="ＭＳ Ｐゴシック" pitchFamily="-107" charset="-128"/>
              </a:rPr>
              <a:t>) mod (26)</a:t>
            </a:r>
            <a:endParaRPr lang="en-AU" sz="1800" dirty="0">
              <a:solidFill>
                <a:schemeClr val="tx2">
                  <a:lumMod val="50000"/>
                </a:schemeClr>
              </a:solidFill>
              <a:latin typeface="Courier New" pitchFamily="49" charset="0"/>
              <a:ea typeface="ＭＳ Ｐゴシック" pitchFamily="-107" charset="-128"/>
            </a:endParaRPr>
          </a:p>
          <a:p>
            <a:pPr eaLnBrk="1" hangingPunct="1">
              <a:defRPr/>
            </a:pPr>
            <a:endParaRPr lang="en-AU" sz="2000" dirty="0">
              <a:latin typeface="Courier New" pitchFamily="49" charset="0"/>
            </a:endParaRPr>
          </a:p>
        </p:txBody>
      </p:sp>
      <p:sp>
        <p:nvSpPr>
          <p:cNvPr id="2" name="Slide Number Placeholder 1">
            <a:extLst>
              <a:ext uri="{FF2B5EF4-FFF2-40B4-BE49-F238E27FC236}">
                <a16:creationId xmlns:a16="http://schemas.microsoft.com/office/drawing/2014/main" id="{9ACAF54B-8A35-B9D9-5B57-53B4BBFA30A3}"/>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DFBE49-64E9-434E-A9AC-89DF4FF60FBC}" type="slidenum">
              <a:rPr lang="en-US" altLang="en-US">
                <a:effectLst>
                  <a:outerShdw blurRad="38100" dist="38100" dir="2700000" algn="tl">
                    <a:srgbClr val="C0C0C0"/>
                  </a:outerShdw>
                </a:effectLst>
              </a:rPr>
              <a:pPr/>
              <a:t>21</a:t>
            </a:fld>
            <a:endParaRPr lang="en-US" altLang="en-US">
              <a:effectLst>
                <a:outerShdw blurRad="38100" dist="38100" dir="2700000" algn="tl">
                  <a:srgbClr val="C0C0C0"/>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1B41E8A9-6133-D4CB-6F05-4CB53E368047}"/>
              </a:ext>
            </a:extLst>
          </p:cNvPr>
          <p:cNvSpPr>
            <a:spLocks noGrp="1" noChangeArrowheads="1"/>
          </p:cNvSpPr>
          <p:nvPr>
            <p:ph type="title"/>
          </p:nvPr>
        </p:nvSpPr>
        <p:spPr/>
        <p:txBody>
          <a:bodyPr/>
          <a:lstStyle/>
          <a:p>
            <a:pPr eaLnBrk="1" hangingPunct="1">
              <a:defRPr/>
            </a:pPr>
            <a:r>
              <a:rPr lang="en-AU" dirty="0">
                <a:solidFill>
                  <a:srgbClr val="C00000"/>
                </a:solidFill>
              </a:rPr>
              <a:t>Caesar Cipher</a:t>
            </a:r>
          </a:p>
        </p:txBody>
      </p:sp>
      <p:sp>
        <p:nvSpPr>
          <p:cNvPr id="66563" name="Rectangle 3">
            <a:extLst>
              <a:ext uri="{FF2B5EF4-FFF2-40B4-BE49-F238E27FC236}">
                <a16:creationId xmlns:a16="http://schemas.microsoft.com/office/drawing/2014/main" id="{927251E3-0A1C-BDF9-B6D9-F2E088220589}"/>
              </a:ext>
            </a:extLst>
          </p:cNvPr>
          <p:cNvSpPr>
            <a:spLocks noGrp="1" noChangeArrowheads="1"/>
          </p:cNvSpPr>
          <p:nvPr>
            <p:ph type="body" idx="1"/>
          </p:nvPr>
        </p:nvSpPr>
        <p:spPr/>
        <p:txBody>
          <a:bodyPr/>
          <a:lstStyle/>
          <a:p>
            <a:pPr eaLnBrk="1" hangingPunct="1">
              <a:defRPr/>
            </a:pPr>
            <a:endParaRPr lang="en-US" dirty="0">
              <a:solidFill>
                <a:schemeClr val="tx2">
                  <a:lumMod val="50000"/>
                </a:schemeClr>
              </a:solidFill>
            </a:endParaRPr>
          </a:p>
          <a:p>
            <a:pPr eaLnBrk="1" hangingPunct="1">
              <a:defRPr/>
            </a:pPr>
            <a:r>
              <a:rPr lang="en-US" altLang="en-US" sz="2000" dirty="0">
                <a:solidFill>
                  <a:schemeClr val="bg2">
                    <a:lumMod val="75000"/>
                  </a:schemeClr>
                </a:solidFill>
              </a:rPr>
              <a:t>PT and CT in Z</a:t>
            </a:r>
            <a:r>
              <a:rPr lang="en-US" altLang="en-US" sz="2000" baseline="-25000" dirty="0">
                <a:solidFill>
                  <a:schemeClr val="bg2">
                    <a:lumMod val="75000"/>
                  </a:schemeClr>
                </a:solidFill>
              </a:rPr>
              <a:t>26</a:t>
            </a:r>
          </a:p>
          <a:p>
            <a:pPr eaLnBrk="1" hangingPunct="1">
              <a:defRPr/>
            </a:pPr>
            <a:endParaRPr lang="en-AU" sz="2000" dirty="0">
              <a:latin typeface="Courier New" pitchFamily="49" charset="0"/>
            </a:endParaRPr>
          </a:p>
        </p:txBody>
      </p:sp>
      <p:sp>
        <p:nvSpPr>
          <p:cNvPr id="2" name="Slide Number Placeholder 1">
            <a:extLst>
              <a:ext uri="{FF2B5EF4-FFF2-40B4-BE49-F238E27FC236}">
                <a16:creationId xmlns:a16="http://schemas.microsoft.com/office/drawing/2014/main" id="{A99CCB76-8EA6-1111-ED03-1D9486C1605D}"/>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A9ACEF7-3269-45DB-B789-546C2F2EEA37}" type="slidenum">
              <a:rPr lang="en-US" altLang="en-US">
                <a:effectLst>
                  <a:outerShdw blurRad="38100" dist="38100" dir="2700000" algn="tl">
                    <a:srgbClr val="C0C0C0"/>
                  </a:outerShdw>
                </a:effectLst>
              </a:rPr>
              <a:pPr/>
              <a:t>22</a:t>
            </a:fld>
            <a:endParaRPr lang="en-US" altLang="en-US">
              <a:effectLst>
                <a:outerShdw blurRad="38100" dist="38100" dir="2700000" algn="tl">
                  <a:srgbClr val="C0C0C0"/>
                </a:outerShdw>
              </a:effectLst>
            </a:endParaRPr>
          </a:p>
        </p:txBody>
      </p:sp>
      <p:pic>
        <p:nvPicPr>
          <p:cNvPr id="46085" name="Picture 14">
            <a:extLst>
              <a:ext uri="{FF2B5EF4-FFF2-40B4-BE49-F238E27FC236}">
                <a16:creationId xmlns:a16="http://schemas.microsoft.com/office/drawing/2014/main" id="{BF9786CA-CA80-AF49-015B-C81C2D4AC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038600"/>
            <a:ext cx="7386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0A9FEA2-517B-F955-D377-57AB88E93784}"/>
              </a:ext>
            </a:extLst>
          </p:cNvPr>
          <p:cNvSpPr>
            <a:spLocks noGrp="1" noChangeArrowheads="1"/>
          </p:cNvSpPr>
          <p:nvPr>
            <p:ph type="title"/>
          </p:nvPr>
        </p:nvSpPr>
        <p:spPr/>
        <p:txBody>
          <a:bodyPr/>
          <a:lstStyle/>
          <a:p>
            <a:pPr eaLnBrk="1" hangingPunct="1">
              <a:defRPr/>
            </a:pPr>
            <a:r>
              <a:rPr lang="en-AU" dirty="0">
                <a:solidFill>
                  <a:srgbClr val="C00000"/>
                </a:solidFill>
              </a:rPr>
              <a:t>Caesar Cipher</a:t>
            </a:r>
          </a:p>
        </p:txBody>
      </p:sp>
      <p:sp>
        <p:nvSpPr>
          <p:cNvPr id="66563" name="Rectangle 3">
            <a:extLst>
              <a:ext uri="{FF2B5EF4-FFF2-40B4-BE49-F238E27FC236}">
                <a16:creationId xmlns:a16="http://schemas.microsoft.com/office/drawing/2014/main" id="{9498E4F7-0A87-A60B-BF07-84B236438E57}"/>
              </a:ext>
            </a:extLst>
          </p:cNvPr>
          <p:cNvSpPr>
            <a:spLocks noGrp="1" noChangeArrowheads="1"/>
          </p:cNvSpPr>
          <p:nvPr>
            <p:ph type="body" idx="1"/>
          </p:nvPr>
        </p:nvSpPr>
        <p:spPr/>
        <p:txBody>
          <a:bodyPr/>
          <a:lstStyle/>
          <a:p>
            <a:pPr eaLnBrk="1" hangingPunct="1">
              <a:defRPr/>
            </a:pPr>
            <a:endParaRPr lang="en-US" dirty="0">
              <a:solidFill>
                <a:schemeClr val="tx2">
                  <a:lumMod val="50000"/>
                </a:schemeClr>
              </a:solidFill>
            </a:endParaRPr>
          </a:p>
          <a:p>
            <a:pPr eaLnBrk="1" hangingPunct="1">
              <a:defRPr/>
            </a:pPr>
            <a:r>
              <a:rPr lang="en-US" altLang="en-US" sz="2000" dirty="0">
                <a:solidFill>
                  <a:schemeClr val="tx2">
                    <a:lumMod val="50000"/>
                  </a:schemeClr>
                </a:solidFill>
              </a:rPr>
              <a:t>The modulo operation creates a set, which in modular arithmetic is referred to as the set of least residues modulo n, or Z</a:t>
            </a:r>
            <a:r>
              <a:rPr lang="en-US" altLang="en-US" sz="2000" baseline="-25000" dirty="0">
                <a:solidFill>
                  <a:schemeClr val="tx2">
                    <a:lumMod val="50000"/>
                  </a:schemeClr>
                </a:solidFill>
              </a:rPr>
              <a:t>n</a:t>
            </a:r>
            <a:r>
              <a:rPr lang="en-US" altLang="en-US" sz="2000" dirty="0">
                <a:solidFill>
                  <a:schemeClr val="tx2">
                    <a:lumMod val="50000"/>
                  </a:schemeClr>
                </a:solidFill>
              </a:rPr>
              <a:t>. </a:t>
            </a:r>
          </a:p>
          <a:p>
            <a:pPr eaLnBrk="1" hangingPunct="1">
              <a:defRPr/>
            </a:pPr>
            <a:r>
              <a:rPr lang="en-AU" sz="2000" dirty="0" err="1">
                <a:solidFill>
                  <a:schemeClr val="tx2">
                    <a:lumMod val="50000"/>
                  </a:schemeClr>
                </a:solidFill>
                <a:latin typeface="Courier New" pitchFamily="49" charset="0"/>
              </a:rPr>
              <a:t>Eg</a:t>
            </a:r>
            <a:r>
              <a:rPr lang="en-AU" sz="2000" dirty="0">
                <a:solidFill>
                  <a:schemeClr val="tx2">
                    <a:lumMod val="50000"/>
                  </a:schemeClr>
                </a:solidFill>
                <a:latin typeface="Courier New" pitchFamily="49" charset="0"/>
              </a:rPr>
              <a:t> some </a:t>
            </a:r>
            <a:r>
              <a:rPr lang="en-US" altLang="en-US" sz="2000" dirty="0">
                <a:solidFill>
                  <a:srgbClr val="FF0000"/>
                </a:solidFill>
              </a:rPr>
              <a:t>Z</a:t>
            </a:r>
            <a:r>
              <a:rPr lang="en-US" altLang="en-US" sz="2000" baseline="-25000" dirty="0">
                <a:solidFill>
                  <a:srgbClr val="FF0000"/>
                </a:solidFill>
              </a:rPr>
              <a:t>n  </a:t>
            </a:r>
            <a:r>
              <a:rPr lang="en-AU" sz="2000" dirty="0">
                <a:solidFill>
                  <a:schemeClr val="tx2">
                    <a:lumMod val="50000"/>
                  </a:schemeClr>
                </a:solidFill>
                <a:latin typeface="Courier New" pitchFamily="49" charset="0"/>
              </a:rPr>
              <a:t> sets</a:t>
            </a:r>
          </a:p>
        </p:txBody>
      </p:sp>
      <p:sp>
        <p:nvSpPr>
          <p:cNvPr id="2" name="Slide Number Placeholder 1">
            <a:extLst>
              <a:ext uri="{FF2B5EF4-FFF2-40B4-BE49-F238E27FC236}">
                <a16:creationId xmlns:a16="http://schemas.microsoft.com/office/drawing/2014/main" id="{E74D70DD-E679-E695-DDC3-29BC2FCC420A}"/>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C996CFA-B474-4B4E-BF32-46916DBA45AD}" type="slidenum">
              <a:rPr lang="en-US" altLang="en-US">
                <a:effectLst>
                  <a:outerShdw blurRad="38100" dist="38100" dir="2700000" algn="tl">
                    <a:srgbClr val="C0C0C0"/>
                  </a:outerShdw>
                </a:effectLst>
              </a:rPr>
              <a:pPr/>
              <a:t>23</a:t>
            </a:fld>
            <a:endParaRPr lang="en-US" altLang="en-US">
              <a:effectLst>
                <a:outerShdw blurRad="38100" dist="38100" dir="2700000" algn="tl">
                  <a:srgbClr val="C0C0C0"/>
                </a:outerShdw>
              </a:effectLst>
            </a:endParaRPr>
          </a:p>
        </p:txBody>
      </p:sp>
      <p:pic>
        <p:nvPicPr>
          <p:cNvPr id="48133" name="Picture 13">
            <a:extLst>
              <a:ext uri="{FF2B5EF4-FFF2-40B4-BE49-F238E27FC236}">
                <a16:creationId xmlns:a16="http://schemas.microsoft.com/office/drawing/2014/main" id="{43848AC9-F5FC-CB7F-A777-1469E40AC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25" y="3573463"/>
            <a:ext cx="7165975" cy="206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tx1"/>
        </a:solidFill>
        <a:effectLst/>
      </p:bgPr>
    </p:bg>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D8C6A1E1-0D9F-9212-8B9B-898D26243BFB}"/>
              </a:ext>
            </a:extLst>
          </p:cNvPr>
          <p:cNvSpPr>
            <a:spLocks noGrp="1"/>
          </p:cNvSpPr>
          <p:nvPr>
            <p:ph type="sldNum" sz="quarter" idx="12"/>
          </p:nvPr>
        </p:nvSpPr>
        <p:spPr>
          <a:xfrm>
            <a:off x="457200" y="6248400"/>
            <a:ext cx="2133600" cy="457200"/>
          </a:xfrm>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l">
              <a:spcBef>
                <a:spcPct val="0"/>
              </a:spcBef>
              <a:buClrTx/>
              <a:buSzTx/>
              <a:buFontTx/>
              <a:buNone/>
            </a:pPr>
            <a:r>
              <a:rPr lang="en-US" altLang="en-US" sz="1000" b="1">
                <a:effectLst>
                  <a:outerShdw blurRad="38100" dist="38100" dir="2700000" algn="tl">
                    <a:srgbClr val="C0C0C0"/>
                  </a:outerShdw>
                </a:effectLst>
              </a:rPr>
              <a:t>2.</a:t>
            </a:r>
            <a:fld id="{AF60E4C0-C292-4B71-B7B3-4BB77B008F4A}" type="slidenum">
              <a:rPr lang="en-US" altLang="en-US" sz="1000" b="1">
                <a:effectLst>
                  <a:outerShdw blurRad="38100" dist="38100" dir="2700000" algn="tl">
                    <a:srgbClr val="C0C0C0"/>
                  </a:outerShdw>
                </a:effectLst>
              </a:rPr>
              <a:pPr algn="l">
                <a:spcBef>
                  <a:spcPct val="0"/>
                </a:spcBef>
                <a:buClrTx/>
                <a:buSzTx/>
                <a:buFontTx/>
                <a:buNone/>
              </a:pPr>
              <a:t>24</a:t>
            </a:fld>
            <a:endParaRPr lang="en-US" altLang="en-US" sz="1000" b="1">
              <a:effectLst>
                <a:outerShdw blurRad="38100" dist="38100" dir="2700000" algn="tl">
                  <a:srgbClr val="C0C0C0"/>
                </a:outerShdw>
              </a:effectLst>
            </a:endParaRPr>
          </a:p>
        </p:txBody>
      </p:sp>
      <p:sp>
        <p:nvSpPr>
          <p:cNvPr id="50179" name="Rectangle 2">
            <a:extLst>
              <a:ext uri="{FF2B5EF4-FFF2-40B4-BE49-F238E27FC236}">
                <a16:creationId xmlns:a16="http://schemas.microsoft.com/office/drawing/2014/main" id="{3CE148AE-ABFC-B721-C661-9DB83BCCB3DC}"/>
              </a:ext>
            </a:extLst>
          </p:cNvPr>
          <p:cNvSpPr>
            <a:spLocks noChangeArrowheads="1"/>
          </p:cNvSpPr>
          <p:nvPr/>
        </p:nvSpPr>
        <p:spPr bwMode="auto">
          <a:xfrm>
            <a:off x="0" y="0"/>
            <a:ext cx="9144000" cy="1047750"/>
          </a:xfrm>
          <a:prstGeom prst="rect">
            <a:avLst/>
          </a:prstGeom>
          <a:solidFill>
            <a:schemeClr val="tx1"/>
          </a:solidFill>
          <a:ln w="9525" algn="ctr">
            <a:solidFill>
              <a:schemeClr val="tx1"/>
            </a:solidFill>
            <a:round/>
            <a:headEnd/>
            <a:tailEnd/>
          </a:ln>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b="1" i="1"/>
          </a:p>
        </p:txBody>
      </p:sp>
      <p:sp>
        <p:nvSpPr>
          <p:cNvPr id="751619" name="Text Box 3">
            <a:extLst>
              <a:ext uri="{FF2B5EF4-FFF2-40B4-BE49-F238E27FC236}">
                <a16:creationId xmlns:a16="http://schemas.microsoft.com/office/drawing/2014/main" id="{07FBDC99-0D28-3F4F-5A66-08971D4134A9}"/>
              </a:ext>
            </a:extLst>
          </p:cNvPr>
          <p:cNvSpPr txBox="1">
            <a:spLocks noChangeArrowheads="1"/>
          </p:cNvSpPr>
          <p:nvPr/>
        </p:nvSpPr>
        <p:spPr bwMode="auto">
          <a:xfrm>
            <a:off x="228600" y="406400"/>
            <a:ext cx="8185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en-US" sz="3200" dirty="0">
                <a:effectLst>
                  <a:outerShdw blurRad="38100" dist="38100" dir="2700000" algn="tl">
                    <a:srgbClr val="C0C0C0"/>
                  </a:outerShdw>
                </a:effectLst>
                <a:latin typeface="Times" pitchFamily="18" charset="0"/>
              </a:rPr>
              <a:t>   </a:t>
            </a:r>
            <a:r>
              <a:rPr lang="en-US" altLang="en-US" sz="3200" dirty="0">
                <a:solidFill>
                  <a:srgbClr val="FF0000"/>
                </a:solidFill>
                <a:effectLst>
                  <a:outerShdw blurRad="38100" dist="38100" dir="2700000" algn="tl">
                    <a:srgbClr val="C0C0C0"/>
                  </a:outerShdw>
                </a:effectLst>
                <a:latin typeface="Times" pitchFamily="18" charset="0"/>
              </a:rPr>
              <a:t>MODULAR ARITHMETIC</a:t>
            </a:r>
          </a:p>
        </p:txBody>
      </p:sp>
      <p:sp>
        <p:nvSpPr>
          <p:cNvPr id="50181" name="Text Box 4">
            <a:extLst>
              <a:ext uri="{FF2B5EF4-FFF2-40B4-BE49-F238E27FC236}">
                <a16:creationId xmlns:a16="http://schemas.microsoft.com/office/drawing/2014/main" id="{1BC69505-3C25-58BE-4145-88D05F6AF440}"/>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b="1">
              <a:latin typeface="Times New Roman" panose="02020603050405020304" pitchFamily="18" charset="0"/>
            </a:endParaRPr>
          </a:p>
        </p:txBody>
      </p:sp>
      <p:sp>
        <p:nvSpPr>
          <p:cNvPr id="751621" name="Rectangle 5">
            <a:extLst>
              <a:ext uri="{FF2B5EF4-FFF2-40B4-BE49-F238E27FC236}">
                <a16:creationId xmlns:a16="http://schemas.microsoft.com/office/drawing/2014/main" id="{CC8A889B-1264-7151-77D1-0C4FC9B94EA0}"/>
              </a:ext>
            </a:extLst>
          </p:cNvPr>
          <p:cNvSpPr>
            <a:spLocks noChangeArrowheads="1"/>
          </p:cNvSpPr>
          <p:nvPr/>
        </p:nvSpPr>
        <p:spPr bwMode="auto">
          <a:xfrm>
            <a:off x="304800" y="-73025"/>
            <a:ext cx="84582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dirty="0">
                <a:solidFill>
                  <a:schemeClr val="tx2">
                    <a:lumMod val="50000"/>
                  </a:schemeClr>
                </a:solidFill>
                <a:effectLst>
                  <a:outerShdw blurRad="38100" dist="38100" dir="2700000" algn="tl">
                    <a:srgbClr val="C0C0C0"/>
                  </a:outerShdw>
                </a:effectLst>
              </a:rPr>
              <a:t>  </a:t>
            </a:r>
          </a:p>
          <a:p>
            <a:pPr algn="just" eaLnBrk="1" hangingPunct="1">
              <a:defRPr/>
            </a:pPr>
            <a:endParaRPr lang="en-US" altLang="en-US" sz="2800" dirty="0">
              <a:solidFill>
                <a:schemeClr val="tx2">
                  <a:lumMod val="50000"/>
                </a:schemeClr>
              </a:solidFill>
              <a:effectLst>
                <a:outerShdw blurRad="38100" dist="38100" dir="2700000" algn="tl">
                  <a:srgbClr val="C0C0C0"/>
                </a:outerShdw>
              </a:effectLst>
            </a:endParaRPr>
          </a:p>
          <a:p>
            <a:pPr algn="just" eaLnBrk="1" hangingPunct="1">
              <a:defRPr/>
            </a:pPr>
            <a:endParaRPr lang="en-US" altLang="en-US" sz="2800" dirty="0">
              <a:solidFill>
                <a:schemeClr val="tx2">
                  <a:lumMod val="50000"/>
                </a:schemeClr>
              </a:solidFill>
              <a:effectLst>
                <a:outerShdw blurRad="38100" dist="38100" dir="2700000" algn="tl">
                  <a:srgbClr val="C0C0C0"/>
                </a:outerShdw>
              </a:effectLst>
            </a:endParaRPr>
          </a:p>
          <a:p>
            <a:pPr algn="just" eaLnBrk="1" hangingPunct="1">
              <a:defRPr/>
            </a:pPr>
            <a:endParaRPr lang="en-US" altLang="en-US" sz="2800" dirty="0">
              <a:solidFill>
                <a:schemeClr val="tx2">
                  <a:lumMod val="50000"/>
                </a:schemeClr>
              </a:solidFill>
              <a:effectLst>
                <a:outerShdw blurRad="38100" dist="38100" dir="2700000" algn="tl">
                  <a:srgbClr val="C0C0C0"/>
                </a:outerShdw>
              </a:effectLst>
            </a:endParaRPr>
          </a:p>
          <a:p>
            <a:pPr algn="just" eaLnBrk="1" hangingPunct="1">
              <a:defRPr/>
            </a:pPr>
            <a:r>
              <a:rPr lang="en-US" altLang="en-US" sz="2800" dirty="0">
                <a:solidFill>
                  <a:schemeClr val="tx2">
                    <a:lumMod val="50000"/>
                  </a:schemeClr>
                </a:solidFill>
                <a:effectLst>
                  <a:outerShdw blurRad="38100" dist="38100" dir="2700000" algn="tl">
                    <a:srgbClr val="C0C0C0"/>
                  </a:outerShdw>
                </a:effectLst>
              </a:rPr>
              <a:t>Division operation has</a:t>
            </a:r>
          </a:p>
          <a:p>
            <a:pPr algn="just" eaLnBrk="1" hangingPunct="1">
              <a:defRPr/>
            </a:pPr>
            <a:r>
              <a:rPr lang="en-US" altLang="en-US" sz="2800" dirty="0">
                <a:solidFill>
                  <a:schemeClr val="tx2">
                    <a:lumMod val="50000"/>
                  </a:schemeClr>
                </a:solidFill>
                <a:effectLst>
                  <a:outerShdw blurRad="38100" dist="38100" dir="2700000" algn="tl">
                    <a:srgbClr val="C0C0C0"/>
                  </a:outerShdw>
                </a:effectLst>
              </a:rPr>
              <a:t>	 	two inputs (a and n) </a:t>
            </a:r>
          </a:p>
          <a:p>
            <a:pPr algn="just" eaLnBrk="1" hangingPunct="1">
              <a:defRPr/>
            </a:pPr>
            <a:r>
              <a:rPr lang="en-US" altLang="en-US" sz="2800" dirty="0">
                <a:solidFill>
                  <a:schemeClr val="tx2">
                    <a:lumMod val="50000"/>
                  </a:schemeClr>
                </a:solidFill>
                <a:effectLst>
                  <a:outerShdw blurRad="38100" dist="38100" dir="2700000" algn="tl">
                    <a:srgbClr val="C0C0C0"/>
                  </a:outerShdw>
                </a:effectLst>
              </a:rPr>
              <a:t>	 and two outputs (q and r). </a:t>
            </a:r>
          </a:p>
          <a:p>
            <a:pPr algn="just" eaLnBrk="1" hangingPunct="1">
              <a:defRPr/>
            </a:pPr>
            <a:r>
              <a:rPr lang="en-US" altLang="en-US" sz="2800" dirty="0">
                <a:solidFill>
                  <a:schemeClr val="tx2">
                    <a:lumMod val="50000"/>
                  </a:schemeClr>
                </a:solidFill>
                <a:effectLst>
                  <a:outerShdw blurRad="38100" dist="38100" dir="2700000" algn="tl">
                    <a:srgbClr val="C0C0C0"/>
                  </a:outerShdw>
                </a:effectLst>
              </a:rPr>
              <a:t>                  a = q × n + r</a:t>
            </a:r>
          </a:p>
          <a:p>
            <a:pPr algn="just" eaLnBrk="1" hangingPunct="1">
              <a:defRPr/>
            </a:pPr>
            <a:r>
              <a:rPr lang="en-US" altLang="en-US" sz="2800" dirty="0">
                <a:solidFill>
                  <a:schemeClr val="tx2">
                    <a:lumMod val="50000"/>
                  </a:schemeClr>
                </a:solidFill>
                <a:effectLst>
                  <a:outerShdw blurRad="38100" dist="38100" dir="2700000" algn="tl">
                    <a:srgbClr val="C0C0C0"/>
                  </a:outerShdw>
                </a:effectLst>
              </a:rPr>
              <a:t>In modular arithmetic, only one of the outputs, the remainder r is of importance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9881B88-B2F2-B24F-D43B-CAF3A073660B}"/>
              </a:ext>
            </a:extLst>
          </p:cNvPr>
          <p:cNvSpPr>
            <a:spLocks noGrp="1" noChangeArrowheads="1"/>
          </p:cNvSpPr>
          <p:nvPr>
            <p:ph type="title"/>
          </p:nvPr>
        </p:nvSpPr>
        <p:spPr/>
        <p:txBody>
          <a:bodyPr/>
          <a:lstStyle/>
          <a:p>
            <a:pPr eaLnBrk="1" hangingPunct="1">
              <a:defRPr/>
            </a:pPr>
            <a:r>
              <a:rPr lang="en-AU" dirty="0">
                <a:solidFill>
                  <a:srgbClr val="C00000"/>
                </a:solidFill>
              </a:rPr>
              <a:t>Modular Operator</a:t>
            </a:r>
          </a:p>
        </p:txBody>
      </p:sp>
      <p:sp>
        <p:nvSpPr>
          <p:cNvPr id="64515" name="Rectangle 3">
            <a:extLst>
              <a:ext uri="{FF2B5EF4-FFF2-40B4-BE49-F238E27FC236}">
                <a16:creationId xmlns:a16="http://schemas.microsoft.com/office/drawing/2014/main" id="{58E8C525-B6D9-7798-B3EA-EA2923FC4CCD}"/>
              </a:ext>
            </a:extLst>
          </p:cNvPr>
          <p:cNvSpPr>
            <a:spLocks noGrp="1" noChangeArrowheads="1"/>
          </p:cNvSpPr>
          <p:nvPr>
            <p:ph type="body" idx="1"/>
          </p:nvPr>
        </p:nvSpPr>
        <p:spPr>
          <a:xfrm>
            <a:off x="457200" y="1676400"/>
            <a:ext cx="8229600" cy="4992688"/>
          </a:xfrm>
        </p:spPr>
        <p:txBody>
          <a:bodyPr/>
          <a:lstStyle/>
          <a:p>
            <a:pPr algn="just" eaLnBrk="1" hangingPunct="1">
              <a:lnSpc>
                <a:spcPct val="90000"/>
              </a:lnSpc>
              <a:defRPr/>
            </a:pPr>
            <a:r>
              <a:rPr lang="en-US" altLang="en-US" dirty="0">
                <a:solidFill>
                  <a:schemeClr val="tx2">
                    <a:lumMod val="50000"/>
                  </a:schemeClr>
                </a:solidFill>
              </a:rPr>
              <a:t>The modulo operator is shown as mod. The second input (n) is called the modulus. </a:t>
            </a:r>
          </a:p>
          <a:p>
            <a:pPr algn="just" eaLnBrk="1" hangingPunct="1">
              <a:lnSpc>
                <a:spcPct val="90000"/>
              </a:lnSpc>
              <a:defRPr/>
            </a:pPr>
            <a:r>
              <a:rPr lang="en-US" altLang="en-US" dirty="0">
                <a:solidFill>
                  <a:schemeClr val="tx2">
                    <a:lumMod val="50000"/>
                  </a:schemeClr>
                </a:solidFill>
              </a:rPr>
              <a:t>The output r is called the residue.</a:t>
            </a:r>
          </a:p>
          <a:p>
            <a:pPr marL="0" indent="0" algn="just" eaLnBrk="1" hangingPunct="1">
              <a:lnSpc>
                <a:spcPct val="90000"/>
              </a:lnSpc>
              <a:buFont typeface="Wingdings" panose="05000000000000000000" pitchFamily="2" charset="2"/>
              <a:buNone/>
              <a:defRPr/>
            </a:pPr>
            <a:r>
              <a:rPr lang="en-US" altLang="en-US" dirty="0">
                <a:solidFill>
                  <a:schemeClr val="tx2">
                    <a:lumMod val="50000"/>
                  </a:schemeClr>
                </a:solidFill>
              </a:rPr>
              <a:t> </a:t>
            </a:r>
          </a:p>
          <a:p>
            <a:pPr algn="just" eaLnBrk="1" hangingPunct="1">
              <a:lnSpc>
                <a:spcPct val="90000"/>
              </a:lnSpc>
              <a:defRPr/>
            </a:pPr>
            <a:endParaRPr lang="en-US" altLang="en-US" dirty="0">
              <a:solidFill>
                <a:schemeClr val="tx2">
                  <a:lumMod val="50000"/>
                </a:schemeClr>
              </a:solidFill>
            </a:endParaRPr>
          </a:p>
          <a:p>
            <a:pPr eaLnBrk="1" hangingPunct="1">
              <a:lnSpc>
                <a:spcPct val="90000"/>
              </a:lnSpc>
              <a:defRPr/>
            </a:pPr>
            <a:endParaRPr lang="en-AU" dirty="0">
              <a:latin typeface="Courier New" pitchFamily="49" charset="0"/>
            </a:endParaRPr>
          </a:p>
          <a:p>
            <a:pPr eaLnBrk="1" hangingPunct="1">
              <a:lnSpc>
                <a:spcPct val="90000"/>
              </a:lnSpc>
              <a:defRPr/>
            </a:pPr>
            <a:endParaRPr lang="en-AU" dirty="0">
              <a:latin typeface="Courier New" pitchFamily="49" charset="0"/>
            </a:endParaRPr>
          </a:p>
          <a:p>
            <a:pPr eaLnBrk="1" hangingPunct="1">
              <a:lnSpc>
                <a:spcPct val="90000"/>
              </a:lnSpc>
              <a:defRPr/>
            </a:pPr>
            <a:endParaRPr lang="en-AU" dirty="0">
              <a:latin typeface="Courier New" pitchFamily="49" charset="0"/>
            </a:endParaRPr>
          </a:p>
          <a:p>
            <a:pPr eaLnBrk="1" hangingPunct="1">
              <a:lnSpc>
                <a:spcPct val="90000"/>
              </a:lnSpc>
              <a:defRPr/>
            </a:pPr>
            <a:endParaRPr lang="en-AU" dirty="0">
              <a:latin typeface="Courier New" pitchFamily="49" charset="0"/>
            </a:endParaRPr>
          </a:p>
        </p:txBody>
      </p:sp>
      <p:sp>
        <p:nvSpPr>
          <p:cNvPr id="2" name="Slide Number Placeholder 1">
            <a:extLst>
              <a:ext uri="{FF2B5EF4-FFF2-40B4-BE49-F238E27FC236}">
                <a16:creationId xmlns:a16="http://schemas.microsoft.com/office/drawing/2014/main" id="{DB116A6A-9118-28E8-AC7A-618BD80B7E4D}"/>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27A443F-B83F-49D7-836B-4CFD3F5B52A5}" type="slidenum">
              <a:rPr lang="en-US" altLang="en-US">
                <a:effectLst>
                  <a:outerShdw blurRad="38100" dist="38100" dir="2700000" algn="tl">
                    <a:srgbClr val="C0C0C0"/>
                  </a:outerShdw>
                </a:effectLst>
              </a:rPr>
              <a:pPr/>
              <a:t>25</a:t>
            </a:fld>
            <a:endParaRPr lang="en-US" altLang="en-US">
              <a:effectLst>
                <a:outerShdw blurRad="38100" dist="38100" dir="2700000" algn="tl">
                  <a:srgbClr val="C0C0C0"/>
                </a:outerShdw>
              </a:effectLst>
            </a:endParaRPr>
          </a:p>
        </p:txBody>
      </p:sp>
      <p:pic>
        <p:nvPicPr>
          <p:cNvPr id="52229" name="Picture 18">
            <a:extLst>
              <a:ext uri="{FF2B5EF4-FFF2-40B4-BE49-F238E27FC236}">
                <a16:creationId xmlns:a16="http://schemas.microsoft.com/office/drawing/2014/main" id="{ECE9CAE6-7C4D-A0FD-2419-42D78F980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789363"/>
            <a:ext cx="7321550" cy="24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955BB4C-7859-FD2F-704F-2F9F755E9A4E}"/>
              </a:ext>
            </a:extLst>
          </p:cNvPr>
          <p:cNvSpPr>
            <a:spLocks noGrp="1" noChangeArrowheads="1"/>
          </p:cNvSpPr>
          <p:nvPr>
            <p:ph type="title"/>
          </p:nvPr>
        </p:nvSpPr>
        <p:spPr/>
        <p:txBody>
          <a:bodyPr/>
          <a:lstStyle/>
          <a:p>
            <a:pPr eaLnBrk="1" hangingPunct="1">
              <a:defRPr/>
            </a:pPr>
            <a:r>
              <a:rPr lang="en-AU" dirty="0">
                <a:solidFill>
                  <a:srgbClr val="C00000"/>
                </a:solidFill>
              </a:rPr>
              <a:t>Modular Operator</a:t>
            </a:r>
          </a:p>
        </p:txBody>
      </p:sp>
      <p:sp>
        <p:nvSpPr>
          <p:cNvPr id="64515" name="Rectangle 3">
            <a:extLst>
              <a:ext uri="{FF2B5EF4-FFF2-40B4-BE49-F238E27FC236}">
                <a16:creationId xmlns:a16="http://schemas.microsoft.com/office/drawing/2014/main" id="{53728FEF-C066-908F-C8E8-3734D17E1618}"/>
              </a:ext>
            </a:extLst>
          </p:cNvPr>
          <p:cNvSpPr>
            <a:spLocks noGrp="1" noChangeArrowheads="1"/>
          </p:cNvSpPr>
          <p:nvPr>
            <p:ph type="body" idx="1"/>
          </p:nvPr>
        </p:nvSpPr>
        <p:spPr>
          <a:xfrm>
            <a:off x="457200" y="1676400"/>
            <a:ext cx="8229600" cy="4992688"/>
          </a:xfrm>
        </p:spPr>
        <p:txBody>
          <a:bodyPr/>
          <a:lstStyle/>
          <a:p>
            <a:pPr algn="just" eaLnBrk="1" hangingPunct="1">
              <a:lnSpc>
                <a:spcPct val="90000"/>
              </a:lnSpc>
              <a:defRPr/>
            </a:pPr>
            <a:endParaRPr lang="en-US" altLang="en-US" dirty="0">
              <a:solidFill>
                <a:schemeClr val="tx2">
                  <a:lumMod val="50000"/>
                </a:schemeClr>
              </a:solidFill>
            </a:endParaRPr>
          </a:p>
          <a:p>
            <a:pPr algn="just" eaLnBrk="1" hangingPunct="1">
              <a:lnSpc>
                <a:spcPct val="90000"/>
              </a:lnSpc>
              <a:defRPr/>
            </a:pPr>
            <a:endParaRPr lang="en-US" altLang="en-US" dirty="0">
              <a:solidFill>
                <a:schemeClr val="tx2">
                  <a:lumMod val="50000"/>
                </a:schemeClr>
              </a:solidFill>
            </a:endParaRPr>
          </a:p>
          <a:p>
            <a:pPr eaLnBrk="1" hangingPunct="1">
              <a:lnSpc>
                <a:spcPct val="90000"/>
              </a:lnSpc>
              <a:defRPr/>
            </a:pPr>
            <a:endParaRPr lang="en-AU" dirty="0">
              <a:latin typeface="Courier New" pitchFamily="49" charset="0"/>
            </a:endParaRPr>
          </a:p>
          <a:p>
            <a:pPr eaLnBrk="1" hangingPunct="1">
              <a:lnSpc>
                <a:spcPct val="90000"/>
              </a:lnSpc>
              <a:defRPr/>
            </a:pPr>
            <a:endParaRPr lang="en-AU" dirty="0">
              <a:latin typeface="Courier New" pitchFamily="49" charset="0"/>
            </a:endParaRPr>
          </a:p>
          <a:p>
            <a:pPr eaLnBrk="1" hangingPunct="1">
              <a:lnSpc>
                <a:spcPct val="90000"/>
              </a:lnSpc>
              <a:defRPr/>
            </a:pPr>
            <a:endParaRPr lang="en-AU" dirty="0">
              <a:latin typeface="Courier New" pitchFamily="49" charset="0"/>
            </a:endParaRPr>
          </a:p>
          <a:p>
            <a:pPr eaLnBrk="1" hangingPunct="1">
              <a:lnSpc>
                <a:spcPct val="90000"/>
              </a:lnSpc>
              <a:defRPr/>
            </a:pPr>
            <a:endParaRPr lang="en-AU" dirty="0">
              <a:latin typeface="Courier New" pitchFamily="49" charset="0"/>
            </a:endParaRPr>
          </a:p>
        </p:txBody>
      </p:sp>
      <p:sp>
        <p:nvSpPr>
          <p:cNvPr id="2" name="Slide Number Placeholder 1">
            <a:extLst>
              <a:ext uri="{FF2B5EF4-FFF2-40B4-BE49-F238E27FC236}">
                <a16:creationId xmlns:a16="http://schemas.microsoft.com/office/drawing/2014/main" id="{61544335-08A2-7E0B-9618-75EDE6FA0FA2}"/>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4977A47-4458-4B78-93BB-ABBDC28F7C4A}" type="slidenum">
              <a:rPr lang="en-US" altLang="en-US">
                <a:effectLst>
                  <a:outerShdw blurRad="38100" dist="38100" dir="2700000" algn="tl">
                    <a:srgbClr val="C0C0C0"/>
                  </a:outerShdw>
                </a:effectLst>
              </a:rPr>
              <a:pPr/>
              <a:t>26</a:t>
            </a:fld>
            <a:endParaRPr lang="en-US" altLang="en-US">
              <a:effectLst>
                <a:outerShdw blurRad="38100" dist="38100" dir="2700000" algn="tl">
                  <a:srgbClr val="C0C0C0"/>
                </a:outerShdw>
              </a:effectLst>
            </a:endParaRPr>
          </a:p>
        </p:txBody>
      </p:sp>
      <p:sp>
        <p:nvSpPr>
          <p:cNvPr id="6" name="Rectangle 11">
            <a:extLst>
              <a:ext uri="{FF2B5EF4-FFF2-40B4-BE49-F238E27FC236}">
                <a16:creationId xmlns:a16="http://schemas.microsoft.com/office/drawing/2014/main" id="{7EC05B2E-3DE9-C489-161F-2F3C128F7A46}"/>
              </a:ext>
            </a:extLst>
          </p:cNvPr>
          <p:cNvSpPr>
            <a:spLocks noChangeArrowheads="1"/>
          </p:cNvSpPr>
          <p:nvPr/>
        </p:nvSpPr>
        <p:spPr bwMode="auto">
          <a:xfrm>
            <a:off x="304800" y="-558800"/>
            <a:ext cx="8229600" cy="526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r>
              <a:rPr lang="en-US" altLang="en-US" sz="2400" dirty="0">
                <a:solidFill>
                  <a:srgbClr val="00B050"/>
                </a:solidFill>
                <a:effectLst>
                  <a:outerShdw blurRad="38100" dist="38100" dir="2700000" algn="tl">
                    <a:srgbClr val="C0C0C0"/>
                  </a:outerShdw>
                </a:effectLst>
              </a:rPr>
              <a:t>Find the result of the following operations:</a:t>
            </a:r>
          </a:p>
          <a:p>
            <a:pPr algn="just" eaLnBrk="1" hangingPunct="1">
              <a:defRPr/>
            </a:pPr>
            <a:endParaRPr lang="en-US" altLang="en-US" sz="2400" dirty="0">
              <a:solidFill>
                <a:srgbClr val="00B050"/>
              </a:solidFill>
              <a:effectLst>
                <a:outerShdw blurRad="38100" dist="38100" dir="2700000" algn="tl">
                  <a:srgbClr val="C0C0C0"/>
                </a:outerShdw>
              </a:effectLst>
            </a:endParaRPr>
          </a:p>
          <a:p>
            <a:pPr marL="457200" indent="-457200" algn="just" eaLnBrk="1" hangingPunct="1">
              <a:buFontTx/>
              <a:buAutoNum type="alphaLcPeriod"/>
              <a:defRPr/>
            </a:pPr>
            <a:r>
              <a:rPr lang="da-DK" altLang="en-US" sz="2400" dirty="0">
                <a:solidFill>
                  <a:srgbClr val="00B050"/>
                </a:solidFill>
                <a:effectLst>
                  <a:outerShdw blurRad="38100" dist="38100" dir="2700000" algn="tl">
                    <a:srgbClr val="C0C0C0"/>
                  </a:outerShdw>
                </a:effectLst>
              </a:rPr>
              <a:t>27 mod 5 </a:t>
            </a:r>
          </a:p>
          <a:p>
            <a:pPr algn="just" eaLnBrk="1" hangingPunct="1">
              <a:defRPr/>
            </a:pPr>
            <a:r>
              <a:rPr lang="da-DK" altLang="en-US" sz="2400" dirty="0">
                <a:solidFill>
                  <a:srgbClr val="00B050"/>
                </a:solidFill>
                <a:effectLst>
                  <a:outerShdw blurRad="38100" dist="38100" dir="2700000" algn="tl">
                    <a:srgbClr val="C0C0C0"/>
                  </a:outerShdw>
                </a:effectLst>
              </a:rPr>
              <a:t>                                          </a:t>
            </a:r>
          </a:p>
          <a:p>
            <a:pPr algn="just" eaLnBrk="1" hangingPunct="1">
              <a:defRPr/>
            </a:pPr>
            <a:r>
              <a:rPr lang="da-DK" altLang="en-US" sz="2400" dirty="0">
                <a:solidFill>
                  <a:srgbClr val="00B050"/>
                </a:solidFill>
                <a:effectLst>
                  <a:outerShdw blurRad="38100" dist="38100" dir="2700000" algn="tl">
                    <a:srgbClr val="C0C0C0"/>
                  </a:outerShdw>
                </a:effectLst>
              </a:rPr>
              <a:t>b . 36 mod 12</a:t>
            </a:r>
          </a:p>
          <a:p>
            <a:pPr algn="just" eaLnBrk="1" hangingPunct="1">
              <a:defRPr/>
            </a:pPr>
            <a:endParaRPr lang="da-DK" altLang="en-US" sz="2400" dirty="0">
              <a:solidFill>
                <a:srgbClr val="00B050"/>
              </a:solidFill>
              <a:effectLst>
                <a:outerShdw blurRad="38100" dist="38100" dir="2700000" algn="tl">
                  <a:srgbClr val="C0C0C0"/>
                </a:outerShdw>
              </a:effectLst>
            </a:endParaRPr>
          </a:p>
          <a:p>
            <a:pPr marL="457200" indent="-457200" algn="just" eaLnBrk="1" hangingPunct="1">
              <a:buFontTx/>
              <a:buAutoNum type="alphaLcPeriod" startAt="3"/>
              <a:defRPr/>
            </a:pPr>
            <a:r>
              <a:rPr lang="da-DK" altLang="en-US" sz="2400" dirty="0">
                <a:solidFill>
                  <a:srgbClr val="00B050"/>
                </a:solidFill>
                <a:effectLst>
                  <a:outerShdw blurRad="38100" dist="38100" dir="2700000" algn="tl">
                    <a:srgbClr val="C0C0C0"/>
                  </a:outerShdw>
                </a:effectLst>
              </a:rPr>
              <a:t>−18 mod 14 </a:t>
            </a:r>
          </a:p>
          <a:p>
            <a:pPr algn="just" eaLnBrk="1" hangingPunct="1">
              <a:defRPr/>
            </a:pPr>
            <a:r>
              <a:rPr lang="da-DK" altLang="en-US" sz="2400" dirty="0">
                <a:solidFill>
                  <a:srgbClr val="00B050"/>
                </a:solidFill>
                <a:effectLst>
                  <a:outerShdw blurRad="38100" dist="38100" dir="2700000" algn="tl">
                    <a:srgbClr val="C0C0C0"/>
                  </a:outerShdw>
                </a:effectLst>
              </a:rPr>
              <a:t>   </a:t>
            </a:r>
          </a:p>
          <a:p>
            <a:pPr algn="just" eaLnBrk="1" hangingPunct="1">
              <a:defRPr/>
            </a:pPr>
            <a:r>
              <a:rPr lang="da-DK" altLang="en-US" sz="2400" dirty="0">
                <a:solidFill>
                  <a:srgbClr val="00B050"/>
                </a:solidFill>
                <a:effectLst>
                  <a:outerShdw blurRad="38100" dist="38100" dir="2700000" algn="tl">
                    <a:srgbClr val="C0C0C0"/>
                  </a:outerShdw>
                </a:effectLst>
              </a:rPr>
              <a:t>d. −7 mod 10</a:t>
            </a:r>
            <a:endParaRPr lang="en-US" altLang="en-US" sz="2400" dirty="0">
              <a:solidFill>
                <a:srgbClr val="00B050"/>
              </a:solidFill>
              <a:effectLst>
                <a:outerShdw blurRad="38100" dist="38100" dir="2700000" algn="tl">
                  <a:srgbClr val="C0C0C0"/>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3509B3C-0E07-B0F9-FF1E-9E3BBD7545B9}"/>
              </a:ext>
            </a:extLst>
          </p:cNvPr>
          <p:cNvSpPr>
            <a:spLocks noGrp="1" noChangeArrowheads="1"/>
          </p:cNvSpPr>
          <p:nvPr>
            <p:ph type="title"/>
          </p:nvPr>
        </p:nvSpPr>
        <p:spPr/>
        <p:txBody>
          <a:bodyPr/>
          <a:lstStyle/>
          <a:p>
            <a:pPr eaLnBrk="1" hangingPunct="1">
              <a:defRPr/>
            </a:pPr>
            <a:r>
              <a:rPr lang="en-AU" dirty="0">
                <a:solidFill>
                  <a:srgbClr val="C00000"/>
                </a:solidFill>
              </a:rPr>
              <a:t>Modular Operator</a:t>
            </a:r>
          </a:p>
        </p:txBody>
      </p:sp>
      <p:sp>
        <p:nvSpPr>
          <p:cNvPr id="64515" name="Rectangle 3">
            <a:extLst>
              <a:ext uri="{FF2B5EF4-FFF2-40B4-BE49-F238E27FC236}">
                <a16:creationId xmlns:a16="http://schemas.microsoft.com/office/drawing/2014/main" id="{BEEFFE03-21FB-26D5-180A-C6469D7A3074}"/>
              </a:ext>
            </a:extLst>
          </p:cNvPr>
          <p:cNvSpPr>
            <a:spLocks noGrp="1" noChangeArrowheads="1"/>
          </p:cNvSpPr>
          <p:nvPr>
            <p:ph type="body" idx="1"/>
          </p:nvPr>
        </p:nvSpPr>
        <p:spPr>
          <a:xfrm>
            <a:off x="457200" y="1676400"/>
            <a:ext cx="8229600" cy="4992688"/>
          </a:xfrm>
        </p:spPr>
        <p:txBody>
          <a:bodyPr/>
          <a:lstStyle/>
          <a:p>
            <a:pPr algn="just" eaLnBrk="1" hangingPunct="1">
              <a:lnSpc>
                <a:spcPct val="90000"/>
              </a:lnSpc>
              <a:defRPr/>
            </a:pPr>
            <a:endParaRPr lang="en-US" altLang="en-US" dirty="0">
              <a:solidFill>
                <a:schemeClr val="tx2">
                  <a:lumMod val="50000"/>
                </a:schemeClr>
              </a:solidFill>
            </a:endParaRPr>
          </a:p>
          <a:p>
            <a:pPr algn="just" eaLnBrk="1" hangingPunct="1">
              <a:lnSpc>
                <a:spcPct val="90000"/>
              </a:lnSpc>
              <a:defRPr/>
            </a:pPr>
            <a:endParaRPr lang="en-US" altLang="en-US" dirty="0">
              <a:solidFill>
                <a:schemeClr val="tx2">
                  <a:lumMod val="50000"/>
                </a:schemeClr>
              </a:solidFill>
            </a:endParaRPr>
          </a:p>
          <a:p>
            <a:pPr eaLnBrk="1" hangingPunct="1">
              <a:lnSpc>
                <a:spcPct val="90000"/>
              </a:lnSpc>
              <a:defRPr/>
            </a:pPr>
            <a:endParaRPr lang="en-AU" dirty="0">
              <a:latin typeface="Courier New" pitchFamily="49" charset="0"/>
            </a:endParaRPr>
          </a:p>
          <a:p>
            <a:pPr eaLnBrk="1" hangingPunct="1">
              <a:lnSpc>
                <a:spcPct val="90000"/>
              </a:lnSpc>
              <a:defRPr/>
            </a:pPr>
            <a:endParaRPr lang="en-AU" dirty="0">
              <a:latin typeface="Courier New" pitchFamily="49" charset="0"/>
            </a:endParaRPr>
          </a:p>
          <a:p>
            <a:pPr eaLnBrk="1" hangingPunct="1">
              <a:lnSpc>
                <a:spcPct val="90000"/>
              </a:lnSpc>
              <a:defRPr/>
            </a:pPr>
            <a:endParaRPr lang="en-AU" dirty="0">
              <a:latin typeface="Courier New" pitchFamily="49" charset="0"/>
            </a:endParaRPr>
          </a:p>
          <a:p>
            <a:pPr eaLnBrk="1" hangingPunct="1">
              <a:lnSpc>
                <a:spcPct val="90000"/>
              </a:lnSpc>
              <a:defRPr/>
            </a:pPr>
            <a:endParaRPr lang="en-AU" dirty="0">
              <a:latin typeface="Courier New" pitchFamily="49" charset="0"/>
            </a:endParaRPr>
          </a:p>
        </p:txBody>
      </p:sp>
      <p:sp>
        <p:nvSpPr>
          <p:cNvPr id="2" name="Slide Number Placeholder 1">
            <a:extLst>
              <a:ext uri="{FF2B5EF4-FFF2-40B4-BE49-F238E27FC236}">
                <a16:creationId xmlns:a16="http://schemas.microsoft.com/office/drawing/2014/main" id="{AD5E564A-D754-2D5E-C6CB-3E9CF8BFA457}"/>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574E3EE-6A5A-42F6-990F-8E44B35FEC6A}" type="slidenum">
              <a:rPr lang="en-US" altLang="en-US">
                <a:effectLst>
                  <a:outerShdw blurRad="38100" dist="38100" dir="2700000" algn="tl">
                    <a:srgbClr val="C0C0C0"/>
                  </a:outerShdw>
                </a:effectLst>
              </a:rPr>
              <a:pPr/>
              <a:t>27</a:t>
            </a:fld>
            <a:endParaRPr lang="en-US" altLang="en-US">
              <a:effectLst>
                <a:outerShdw blurRad="38100" dist="38100" dir="2700000" algn="tl">
                  <a:srgbClr val="C0C0C0"/>
                </a:outerShdw>
              </a:effectLst>
            </a:endParaRPr>
          </a:p>
        </p:txBody>
      </p:sp>
      <p:sp>
        <p:nvSpPr>
          <p:cNvPr id="6" name="Rectangle 11">
            <a:extLst>
              <a:ext uri="{FF2B5EF4-FFF2-40B4-BE49-F238E27FC236}">
                <a16:creationId xmlns:a16="http://schemas.microsoft.com/office/drawing/2014/main" id="{E3B39D5E-5147-12EE-B5CE-9B3A213EE574}"/>
              </a:ext>
            </a:extLst>
          </p:cNvPr>
          <p:cNvSpPr>
            <a:spLocks noChangeArrowheads="1"/>
          </p:cNvSpPr>
          <p:nvPr/>
        </p:nvSpPr>
        <p:spPr bwMode="auto">
          <a:xfrm>
            <a:off x="304800" y="-2847975"/>
            <a:ext cx="8229600" cy="984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endParaRPr lang="en-US" altLang="en-US" sz="2400" dirty="0">
              <a:solidFill>
                <a:srgbClr val="00B050"/>
              </a:solidFill>
              <a:effectLst>
                <a:outerShdw blurRad="38100" dist="38100" dir="2700000" algn="tl">
                  <a:srgbClr val="C0C0C0"/>
                </a:outerShdw>
              </a:effectLst>
            </a:endParaRPr>
          </a:p>
          <a:p>
            <a:pPr algn="just" eaLnBrk="1" hangingPunct="1">
              <a:defRPr/>
            </a:pPr>
            <a:r>
              <a:rPr lang="en-US" altLang="en-US" sz="2400" dirty="0">
                <a:solidFill>
                  <a:srgbClr val="00B050"/>
                </a:solidFill>
                <a:effectLst>
                  <a:outerShdw blurRad="38100" dist="38100" dir="2700000" algn="tl">
                    <a:srgbClr val="C0C0C0"/>
                  </a:outerShdw>
                </a:effectLst>
              </a:rPr>
              <a:t>Find the result of the following operations:</a:t>
            </a:r>
          </a:p>
          <a:p>
            <a:pPr marL="457200" indent="-457200" algn="just" eaLnBrk="1" hangingPunct="1">
              <a:buFontTx/>
              <a:buAutoNum type="alphaLcPeriod"/>
              <a:defRPr/>
            </a:pPr>
            <a:r>
              <a:rPr lang="da-DK" altLang="en-US" sz="2400" dirty="0">
                <a:solidFill>
                  <a:srgbClr val="00B050"/>
                </a:solidFill>
                <a:effectLst>
                  <a:outerShdw blurRad="38100" dist="38100" dir="2700000" algn="tl">
                    <a:srgbClr val="C0C0C0"/>
                  </a:outerShdw>
                </a:effectLst>
              </a:rPr>
              <a:t>27 mod 5 </a:t>
            </a:r>
          </a:p>
          <a:p>
            <a:pPr eaLnBrk="1" hangingPunct="1">
              <a:spcAft>
                <a:spcPct val="40000"/>
              </a:spcAft>
              <a:defRPr/>
            </a:pPr>
            <a:r>
              <a:rPr lang="da-DK" altLang="en-US" sz="2400" dirty="0">
                <a:solidFill>
                  <a:srgbClr val="00B050"/>
                </a:solidFill>
                <a:effectLst>
                  <a:outerShdw blurRad="38100" dist="38100" dir="2700000" algn="tl">
                    <a:srgbClr val="C0C0C0"/>
                  </a:outerShdw>
                </a:effectLst>
              </a:rPr>
              <a:t>           </a:t>
            </a:r>
            <a:r>
              <a:rPr lang="en-US" altLang="en-US" sz="2400" dirty="0">
                <a:solidFill>
                  <a:schemeClr val="bg2">
                    <a:lumMod val="75000"/>
                  </a:schemeClr>
                </a:solidFill>
                <a:effectLst>
                  <a:outerShdw blurRad="38100" dist="38100" dir="2700000" algn="tl">
                    <a:srgbClr val="C0C0C0"/>
                  </a:outerShdw>
                </a:effectLst>
              </a:rPr>
              <a:t>Dividing 27 by 5 results in r = 2</a:t>
            </a:r>
          </a:p>
          <a:p>
            <a:pPr algn="just" eaLnBrk="1" hangingPunct="1">
              <a:defRPr/>
            </a:pPr>
            <a:r>
              <a:rPr lang="da-DK" altLang="en-US" sz="2400" dirty="0">
                <a:solidFill>
                  <a:srgbClr val="00B050"/>
                </a:solidFill>
                <a:effectLst>
                  <a:outerShdw blurRad="38100" dist="38100" dir="2700000" algn="tl">
                    <a:srgbClr val="C0C0C0"/>
                  </a:outerShdw>
                </a:effectLst>
              </a:rPr>
              <a:t>b .36 mod 12</a:t>
            </a:r>
          </a:p>
          <a:p>
            <a:pPr algn="just" eaLnBrk="1" hangingPunct="1">
              <a:defRPr/>
            </a:pPr>
            <a:r>
              <a:rPr lang="en-US" altLang="en-US" sz="2400" dirty="0">
                <a:solidFill>
                  <a:srgbClr val="00B050"/>
                </a:solidFill>
                <a:effectLst>
                  <a:outerShdw blurRad="38100" dist="38100" dir="2700000" algn="tl">
                    <a:srgbClr val="C0C0C0"/>
                  </a:outerShdw>
                </a:effectLst>
              </a:rPr>
              <a:t>	</a:t>
            </a:r>
            <a:r>
              <a:rPr lang="en-US" altLang="en-US" sz="2400" dirty="0">
                <a:solidFill>
                  <a:schemeClr val="bg2">
                    <a:lumMod val="75000"/>
                  </a:schemeClr>
                </a:solidFill>
                <a:effectLst>
                  <a:outerShdw blurRad="38100" dist="38100" dir="2700000" algn="tl">
                    <a:srgbClr val="C0C0C0"/>
                  </a:outerShdw>
                </a:effectLst>
              </a:rPr>
              <a:t>Dividing 36 by 12 results in r = 0. </a:t>
            </a:r>
          </a:p>
          <a:p>
            <a:pPr algn="just" eaLnBrk="1" hangingPunct="1">
              <a:defRPr/>
            </a:pPr>
            <a:endParaRPr lang="da-DK" altLang="en-US" sz="2400" dirty="0">
              <a:solidFill>
                <a:srgbClr val="00B050"/>
              </a:solidFill>
              <a:effectLst>
                <a:outerShdw blurRad="38100" dist="38100" dir="2700000" algn="tl">
                  <a:srgbClr val="C0C0C0"/>
                </a:outerShdw>
              </a:effectLst>
            </a:endParaRPr>
          </a:p>
          <a:p>
            <a:pPr marL="457200" indent="-457200" algn="just" eaLnBrk="1" hangingPunct="1">
              <a:buFontTx/>
              <a:buAutoNum type="alphaLcPeriod" startAt="3"/>
              <a:defRPr/>
            </a:pPr>
            <a:r>
              <a:rPr lang="da-DK" altLang="en-US" sz="2400" dirty="0">
                <a:solidFill>
                  <a:srgbClr val="00B050"/>
                </a:solidFill>
                <a:effectLst>
                  <a:outerShdw blurRad="38100" dist="38100" dir="2700000" algn="tl">
                    <a:srgbClr val="C0C0C0"/>
                  </a:outerShdw>
                </a:effectLst>
              </a:rPr>
              <a:t>−18 mod 14 </a:t>
            </a:r>
          </a:p>
          <a:p>
            <a:pPr algn="just" eaLnBrk="1" hangingPunct="1">
              <a:defRPr/>
            </a:pPr>
            <a:r>
              <a:rPr lang="da-DK" altLang="en-US" sz="2400" dirty="0">
                <a:solidFill>
                  <a:srgbClr val="00B050"/>
                </a:solidFill>
                <a:effectLst>
                  <a:outerShdw blurRad="38100" dist="38100" dir="2700000" algn="tl">
                    <a:srgbClr val="C0C0C0"/>
                  </a:outerShdw>
                </a:effectLst>
              </a:rPr>
              <a:t>   	</a:t>
            </a:r>
            <a:r>
              <a:rPr lang="en-US" altLang="en-US" sz="2400" dirty="0">
                <a:solidFill>
                  <a:schemeClr val="bg2">
                    <a:lumMod val="75000"/>
                  </a:schemeClr>
                </a:solidFill>
                <a:effectLst>
                  <a:outerShdw blurRad="38100" dist="38100" dir="2700000" algn="tl">
                    <a:srgbClr val="C0C0C0"/>
                  </a:outerShdw>
                </a:effectLst>
              </a:rPr>
              <a:t>Dividing −18 by 14 results in r = −4. After adding the modulus r = 10</a:t>
            </a:r>
          </a:p>
          <a:p>
            <a:pPr algn="just" eaLnBrk="1" hangingPunct="1">
              <a:defRPr/>
            </a:pPr>
            <a:endParaRPr lang="da-DK" altLang="en-US" sz="2400" dirty="0">
              <a:solidFill>
                <a:srgbClr val="00B050"/>
              </a:solidFill>
              <a:effectLst>
                <a:outerShdw blurRad="38100" dist="38100" dir="2700000" algn="tl">
                  <a:srgbClr val="C0C0C0"/>
                </a:outerShdw>
              </a:effectLst>
            </a:endParaRPr>
          </a:p>
          <a:p>
            <a:pPr algn="just" eaLnBrk="1" hangingPunct="1">
              <a:defRPr/>
            </a:pPr>
            <a:r>
              <a:rPr lang="da-DK" altLang="en-US" sz="2400" dirty="0">
                <a:solidFill>
                  <a:srgbClr val="00B050"/>
                </a:solidFill>
                <a:effectLst>
                  <a:outerShdw blurRad="38100" dist="38100" dir="2700000" algn="tl">
                    <a:srgbClr val="C0C0C0"/>
                  </a:outerShdw>
                </a:effectLst>
              </a:rPr>
              <a:t>d. −7 mod 10</a:t>
            </a:r>
          </a:p>
          <a:p>
            <a:pPr algn="just" eaLnBrk="1" hangingPunct="1">
              <a:defRPr/>
            </a:pPr>
            <a:r>
              <a:rPr lang="en-US" altLang="en-US" sz="2400" dirty="0">
                <a:solidFill>
                  <a:srgbClr val="00B050"/>
                </a:solidFill>
                <a:effectLst>
                  <a:outerShdw blurRad="38100" dist="38100" dir="2700000" algn="tl">
                    <a:srgbClr val="C0C0C0"/>
                  </a:outerShdw>
                </a:effectLst>
              </a:rPr>
              <a:t>          </a:t>
            </a:r>
            <a:r>
              <a:rPr lang="en-US" altLang="en-US" sz="2400" dirty="0">
                <a:solidFill>
                  <a:schemeClr val="bg2">
                    <a:lumMod val="75000"/>
                  </a:schemeClr>
                </a:solidFill>
                <a:effectLst>
                  <a:outerShdw blurRad="38100" dist="38100" dir="2700000" algn="tl">
                    <a:srgbClr val="C0C0C0"/>
                  </a:outerShdw>
                </a:effectLst>
              </a:rPr>
              <a:t>Dividing −7 by 10 results in r = −7. After adding the modulus to −7, r = 3. </a:t>
            </a:r>
          </a:p>
          <a:p>
            <a:pPr algn="just" eaLnBrk="1" hangingPunct="1">
              <a:defRPr/>
            </a:pPr>
            <a:endParaRPr lang="en-US" altLang="en-US" sz="2400" dirty="0">
              <a:solidFill>
                <a:srgbClr val="00B050"/>
              </a:solidFill>
              <a:effectLst>
                <a:outerShdw blurRad="38100" dist="38100" dir="2700000" algn="tl">
                  <a:srgbClr val="C0C0C0"/>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useBgFill="1">
        <p:nvSpPr>
          <p:cNvPr id="64514" name="Rectangle 2">
            <a:extLst>
              <a:ext uri="{FF2B5EF4-FFF2-40B4-BE49-F238E27FC236}">
                <a16:creationId xmlns:a16="http://schemas.microsoft.com/office/drawing/2014/main" id="{6F04535F-11D3-C808-8F52-7525EF13E982}"/>
              </a:ext>
            </a:extLst>
          </p:cNvPr>
          <p:cNvSpPr>
            <a:spLocks noGrp="1" noChangeArrowheads="1"/>
          </p:cNvSpPr>
          <p:nvPr>
            <p:ph type="title"/>
          </p:nvPr>
        </p:nvSpPr>
        <p:spPr/>
        <p:txBody>
          <a:bodyPr/>
          <a:lstStyle/>
          <a:p>
            <a:pPr eaLnBrk="1" hangingPunct="1">
              <a:defRPr/>
            </a:pPr>
            <a:r>
              <a:rPr lang="en-AU" dirty="0">
                <a:solidFill>
                  <a:srgbClr val="C00000"/>
                </a:solidFill>
              </a:rPr>
              <a:t>Set of Residues</a:t>
            </a:r>
          </a:p>
        </p:txBody>
      </p:sp>
      <p:sp>
        <p:nvSpPr>
          <p:cNvPr id="64515" name="Rectangle 3">
            <a:extLst>
              <a:ext uri="{FF2B5EF4-FFF2-40B4-BE49-F238E27FC236}">
                <a16:creationId xmlns:a16="http://schemas.microsoft.com/office/drawing/2014/main" id="{F3629619-5C48-0D79-33EF-F1E320987443}"/>
              </a:ext>
            </a:extLst>
          </p:cNvPr>
          <p:cNvSpPr>
            <a:spLocks noGrp="1" noChangeArrowheads="1"/>
          </p:cNvSpPr>
          <p:nvPr>
            <p:ph type="body" idx="1"/>
          </p:nvPr>
        </p:nvSpPr>
        <p:spPr>
          <a:xfrm>
            <a:off x="457200" y="1676400"/>
            <a:ext cx="8229600" cy="5181600"/>
          </a:xfrm>
        </p:spPr>
        <p:txBody>
          <a:bodyPr/>
          <a:lstStyle/>
          <a:p>
            <a:pPr algn="just" eaLnBrk="1" hangingPunct="1">
              <a:lnSpc>
                <a:spcPct val="90000"/>
              </a:lnSpc>
              <a:defRPr/>
            </a:pPr>
            <a:r>
              <a:rPr lang="en-US" altLang="en-US" dirty="0">
                <a:solidFill>
                  <a:schemeClr val="bg2">
                    <a:lumMod val="75000"/>
                  </a:schemeClr>
                </a:solidFill>
              </a:rPr>
              <a:t>The modulo operation creates a set, which in modular arithmetic is referred to as the set of least residues modulo n, or Z</a:t>
            </a:r>
            <a:r>
              <a:rPr lang="en-US" altLang="en-US" baseline="-25000" dirty="0">
                <a:solidFill>
                  <a:schemeClr val="bg2">
                    <a:lumMod val="75000"/>
                  </a:schemeClr>
                </a:solidFill>
              </a:rPr>
              <a:t>n</a:t>
            </a:r>
            <a:r>
              <a:rPr lang="en-US" altLang="en-US" dirty="0">
                <a:solidFill>
                  <a:schemeClr val="bg2">
                    <a:lumMod val="75000"/>
                  </a:schemeClr>
                </a:solidFill>
              </a:rPr>
              <a:t>. </a:t>
            </a:r>
          </a:p>
          <a:p>
            <a:pPr eaLnBrk="1" hangingPunct="1">
              <a:lnSpc>
                <a:spcPct val="90000"/>
              </a:lnSpc>
              <a:defRPr/>
            </a:pPr>
            <a:r>
              <a:rPr lang="en-AU" dirty="0" err="1">
                <a:solidFill>
                  <a:schemeClr val="bg2">
                    <a:lumMod val="75000"/>
                  </a:schemeClr>
                </a:solidFill>
                <a:latin typeface="Courier New" pitchFamily="49" charset="0"/>
              </a:rPr>
              <a:t>Eg</a:t>
            </a:r>
            <a:r>
              <a:rPr lang="en-AU" dirty="0">
                <a:solidFill>
                  <a:schemeClr val="bg2">
                    <a:lumMod val="75000"/>
                  </a:schemeClr>
                </a:solidFill>
                <a:latin typeface="Courier New" pitchFamily="49" charset="0"/>
              </a:rPr>
              <a:t>. Some </a:t>
            </a:r>
            <a:r>
              <a:rPr lang="en-US" altLang="en-US" dirty="0">
                <a:solidFill>
                  <a:schemeClr val="bg2">
                    <a:lumMod val="75000"/>
                  </a:schemeClr>
                </a:solidFill>
              </a:rPr>
              <a:t>Z</a:t>
            </a:r>
            <a:r>
              <a:rPr lang="en-US" altLang="en-US" baseline="-25000" dirty="0">
                <a:solidFill>
                  <a:schemeClr val="bg2">
                    <a:lumMod val="75000"/>
                  </a:schemeClr>
                </a:solidFill>
              </a:rPr>
              <a:t>n</a:t>
            </a:r>
            <a:r>
              <a:rPr lang="en-AU" dirty="0">
                <a:solidFill>
                  <a:schemeClr val="bg2">
                    <a:lumMod val="75000"/>
                  </a:schemeClr>
                </a:solidFill>
                <a:latin typeface="Courier New" pitchFamily="49" charset="0"/>
              </a:rPr>
              <a:t> sets</a:t>
            </a:r>
          </a:p>
        </p:txBody>
      </p:sp>
      <p:sp>
        <p:nvSpPr>
          <p:cNvPr id="2" name="Slide Number Placeholder 1">
            <a:extLst>
              <a:ext uri="{FF2B5EF4-FFF2-40B4-BE49-F238E27FC236}">
                <a16:creationId xmlns:a16="http://schemas.microsoft.com/office/drawing/2014/main" id="{95BF6B57-5A93-3C7A-16EE-481078F1CB18}"/>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B943FD-5A5E-4AE9-BD74-EDDB2F438E63}" type="slidenum">
              <a:rPr lang="en-US" altLang="en-US">
                <a:effectLst>
                  <a:outerShdw blurRad="38100" dist="38100" dir="2700000" algn="tl">
                    <a:srgbClr val="C0C0C0"/>
                  </a:outerShdw>
                </a:effectLst>
              </a:rPr>
              <a:pPr/>
              <a:t>28</a:t>
            </a:fld>
            <a:endParaRPr lang="en-US" altLang="en-US">
              <a:effectLst>
                <a:outerShdw blurRad="38100" dist="38100" dir="2700000" algn="tl">
                  <a:srgbClr val="C0C0C0"/>
                </a:outerShdw>
              </a:effectLst>
            </a:endParaRPr>
          </a:p>
        </p:txBody>
      </p:sp>
      <p:pic>
        <p:nvPicPr>
          <p:cNvPr id="58373" name="Picture 13">
            <a:extLst>
              <a:ext uri="{FF2B5EF4-FFF2-40B4-BE49-F238E27FC236}">
                <a16:creationId xmlns:a16="http://schemas.microsoft.com/office/drawing/2014/main" id="{665F79A7-25A7-8ADF-3A85-7DB656E73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25" y="3860800"/>
            <a:ext cx="716597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0963" name="Rectangle 9">
            <a:extLst>
              <a:ext uri="{FF2B5EF4-FFF2-40B4-BE49-F238E27FC236}">
                <a16:creationId xmlns:a16="http://schemas.microsoft.com/office/drawing/2014/main" id="{7F3A7929-EB8D-EF16-00A2-3353D9124213}"/>
              </a:ext>
            </a:extLst>
          </p:cNvPr>
          <p:cNvSpPr>
            <a:spLocks noChangeArrowheads="1"/>
          </p:cNvSpPr>
          <p:nvPr/>
        </p:nvSpPr>
        <p:spPr bwMode="auto">
          <a:xfrm>
            <a:off x="228600" y="1066800"/>
            <a:ext cx="8686800" cy="3108325"/>
          </a:xfrm>
          <a:prstGeom prst="rect">
            <a:avLst/>
          </a:prstGeom>
          <a:solidFill>
            <a:schemeClr val="tx1"/>
          </a:solidFill>
          <a:ln>
            <a:noFill/>
          </a:ln>
          <a:effec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457200" indent="-457200" algn="just">
              <a:buFont typeface="Wingdings" panose="05000000000000000000" pitchFamily="2" charset="2"/>
              <a:buChar char="Ø"/>
              <a:defRPr/>
            </a:pPr>
            <a:r>
              <a:rPr lang="en-US" altLang="en-US" sz="2800" dirty="0">
                <a:solidFill>
                  <a:schemeClr val="bg2">
                    <a:lumMod val="75000"/>
                  </a:schemeClr>
                </a:solidFill>
              </a:rPr>
              <a:t>In Cryptography,</a:t>
            </a:r>
          </a:p>
          <a:p>
            <a:pPr algn="just">
              <a:defRPr/>
            </a:pPr>
            <a:r>
              <a:rPr lang="en-US" altLang="en-US" sz="2800" dirty="0">
                <a:solidFill>
                  <a:schemeClr val="bg2">
                    <a:lumMod val="75000"/>
                  </a:schemeClr>
                </a:solidFill>
              </a:rPr>
              <a:t>	concept of congruence is used instead of equality.</a:t>
            </a:r>
          </a:p>
          <a:p>
            <a:pPr marL="457200" indent="-457200" algn="just">
              <a:buFont typeface="Wingdings" panose="05000000000000000000" pitchFamily="2" charset="2"/>
              <a:buChar char="Ø"/>
              <a:defRPr/>
            </a:pPr>
            <a:endParaRPr lang="en-US" altLang="en-US" sz="2800" dirty="0">
              <a:solidFill>
                <a:schemeClr val="bg2">
                  <a:lumMod val="75000"/>
                </a:schemeClr>
              </a:solidFill>
            </a:endParaRPr>
          </a:p>
          <a:p>
            <a:pPr marL="457200" indent="-457200" algn="just">
              <a:buFont typeface="Wingdings" panose="05000000000000000000" pitchFamily="2" charset="2"/>
              <a:buChar char="Ø"/>
              <a:defRPr/>
            </a:pPr>
            <a:r>
              <a:rPr lang="en-US" altLang="en-US" sz="2800" dirty="0">
                <a:solidFill>
                  <a:schemeClr val="bg2">
                    <a:lumMod val="75000"/>
                  </a:schemeClr>
                </a:solidFill>
              </a:rPr>
              <a:t>To show that two integers are congruent, we use the congruence operator </a:t>
            </a:r>
            <a:r>
              <a:rPr lang="en-US" altLang="en-US" sz="2800" i="0" dirty="0">
                <a:solidFill>
                  <a:schemeClr val="bg2">
                    <a:lumMod val="75000"/>
                  </a:schemeClr>
                </a:solidFill>
              </a:rPr>
              <a:t>( </a:t>
            </a:r>
            <a:r>
              <a:rPr lang="en-US" altLang="en-US" sz="2800" dirty="0">
                <a:solidFill>
                  <a:schemeClr val="bg2">
                    <a:lumMod val="75000"/>
                  </a:schemeClr>
                </a:solidFill>
              </a:rPr>
              <a:t>≡ </a:t>
            </a:r>
            <a:r>
              <a:rPr lang="en-US" altLang="en-US" sz="2800" i="0" dirty="0">
                <a:solidFill>
                  <a:schemeClr val="bg2">
                    <a:lumMod val="75000"/>
                  </a:schemeClr>
                </a:solidFill>
              </a:rPr>
              <a:t>)</a:t>
            </a:r>
            <a:r>
              <a:rPr lang="en-US" altLang="en-US" sz="2800" dirty="0">
                <a:solidFill>
                  <a:schemeClr val="bg2">
                    <a:lumMod val="75000"/>
                  </a:schemeClr>
                </a:solidFill>
              </a:rPr>
              <a:t>. </a:t>
            </a:r>
          </a:p>
          <a:p>
            <a:pPr marL="457200" indent="-457200" algn="just">
              <a:buFont typeface="Wingdings" panose="05000000000000000000" pitchFamily="2" charset="2"/>
              <a:buChar char="Ø"/>
              <a:defRPr/>
            </a:pPr>
            <a:r>
              <a:rPr lang="en-US" altLang="en-US" sz="2800" dirty="0">
                <a:solidFill>
                  <a:schemeClr val="bg2">
                    <a:lumMod val="75000"/>
                  </a:schemeClr>
                </a:solidFill>
              </a:rPr>
              <a:t>Congruence </a:t>
            </a:r>
            <a:r>
              <a:rPr lang="en-US" altLang="en-US" sz="2800" dirty="0" err="1">
                <a:solidFill>
                  <a:schemeClr val="bg2">
                    <a:lumMod val="75000"/>
                  </a:schemeClr>
                </a:solidFill>
              </a:rPr>
              <a:t>optr</a:t>
            </a:r>
            <a:r>
              <a:rPr lang="en-US" altLang="en-US" sz="2800" dirty="0">
                <a:solidFill>
                  <a:schemeClr val="bg2">
                    <a:lumMod val="75000"/>
                  </a:schemeClr>
                </a:solidFill>
              </a:rPr>
              <a:t> maps a member from Z to a member of Z</a:t>
            </a:r>
            <a:r>
              <a:rPr lang="en-US" altLang="en-US" sz="2800" baseline="-25000" dirty="0">
                <a:solidFill>
                  <a:schemeClr val="bg2">
                    <a:lumMod val="75000"/>
                  </a:schemeClr>
                </a:solidFill>
              </a:rPr>
              <a:t>n.</a:t>
            </a:r>
            <a:endParaRPr lang="en-US" altLang="en-US" sz="2800" dirty="0">
              <a:solidFill>
                <a:schemeClr val="bg2">
                  <a:lumMod val="75000"/>
                </a:schemeClr>
              </a:solidFill>
            </a:endParaRPr>
          </a:p>
        </p:txBody>
      </p:sp>
      <p:pic>
        <p:nvPicPr>
          <p:cNvPr id="60419" name="Picture 11">
            <a:extLst>
              <a:ext uri="{FF2B5EF4-FFF2-40B4-BE49-F238E27FC236}">
                <a16:creationId xmlns:a16="http://schemas.microsoft.com/office/drawing/2014/main" id="{EE435CB7-D890-B3C3-6EEA-A61042170F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13" y="4508500"/>
            <a:ext cx="7304087"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0" name="Rectangle 1">
            <a:extLst>
              <a:ext uri="{FF2B5EF4-FFF2-40B4-BE49-F238E27FC236}">
                <a16:creationId xmlns:a16="http://schemas.microsoft.com/office/drawing/2014/main" id="{C519DA88-02FE-910C-F013-F20DA276E011}"/>
              </a:ext>
            </a:extLst>
          </p:cNvPr>
          <p:cNvSpPr>
            <a:spLocks noChangeArrowheads="1"/>
          </p:cNvSpPr>
          <p:nvPr/>
        </p:nvSpPr>
        <p:spPr bwMode="auto">
          <a:xfrm>
            <a:off x="0" y="0"/>
            <a:ext cx="9144000" cy="533400"/>
          </a:xfrm>
          <a:prstGeom prst="rect">
            <a:avLst/>
          </a:prstGeom>
          <a:solidFill>
            <a:srgbClr val="FF0000"/>
          </a:solidFill>
          <a:ln w="9525" algn="ctr">
            <a:solidFill>
              <a:schemeClr val="tx1"/>
            </a:solidFill>
            <a:round/>
            <a:headEnd/>
            <a:tailEnd/>
          </a:ln>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b="1">
                <a:latin typeface="Times New Roman" panose="02020603050405020304" pitchFamily="18" charset="0"/>
              </a:rPr>
              <a:t>Congruence</a:t>
            </a:r>
          </a:p>
        </p:txBody>
      </p:sp>
      <p:sp>
        <p:nvSpPr>
          <p:cNvPr id="2" name="Slide Number Placeholder 1">
            <a:extLst>
              <a:ext uri="{FF2B5EF4-FFF2-40B4-BE49-F238E27FC236}">
                <a16:creationId xmlns:a16="http://schemas.microsoft.com/office/drawing/2014/main" id="{080603C1-33D8-BE5C-CA71-1D828777706E}"/>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CB2444-4214-4FE6-92B3-000EFE3D32BC}" type="slidenum">
              <a:rPr lang="en-US" altLang="en-US">
                <a:effectLst>
                  <a:outerShdw blurRad="38100" dist="38100" dir="2700000" algn="tl">
                    <a:srgbClr val="C0C0C0"/>
                  </a:outerShdw>
                </a:effectLst>
              </a:rPr>
              <a:pPr/>
              <a:t>29</a:t>
            </a:fld>
            <a:endParaRPr lang="en-US" altLang="en-US">
              <a:effectLst>
                <a:outerShdw blurRad="38100" dist="38100" dir="2700000" algn="tl">
                  <a:srgbClr val="C0C0C0"/>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4695190-541C-AE45-4C69-492701BAD320}"/>
              </a:ext>
            </a:extLst>
          </p:cNvPr>
          <p:cNvSpPr>
            <a:spLocks noGrp="1" noChangeArrowheads="1"/>
          </p:cNvSpPr>
          <p:nvPr>
            <p:ph type="title"/>
          </p:nvPr>
        </p:nvSpPr>
        <p:spPr/>
        <p:txBody>
          <a:bodyPr/>
          <a:lstStyle/>
          <a:p>
            <a:pPr eaLnBrk="1" hangingPunct="1">
              <a:defRPr/>
            </a:pPr>
            <a:r>
              <a:rPr lang="en-AU" dirty="0">
                <a:solidFill>
                  <a:srgbClr val="C00000"/>
                </a:solidFill>
              </a:rPr>
              <a:t>Some Basic Terminology</a:t>
            </a:r>
          </a:p>
        </p:txBody>
      </p:sp>
      <p:sp>
        <p:nvSpPr>
          <p:cNvPr id="48131" name="Rectangle 3">
            <a:extLst>
              <a:ext uri="{FF2B5EF4-FFF2-40B4-BE49-F238E27FC236}">
                <a16:creationId xmlns:a16="http://schemas.microsoft.com/office/drawing/2014/main" id="{8AA572EF-4042-D4B5-5DF4-E2EDCD8D5824}"/>
              </a:ext>
            </a:extLst>
          </p:cNvPr>
          <p:cNvSpPr>
            <a:spLocks noGrp="1" noChangeArrowheads="1"/>
          </p:cNvSpPr>
          <p:nvPr>
            <p:ph type="body" idx="1"/>
          </p:nvPr>
        </p:nvSpPr>
        <p:spPr>
          <a:xfrm>
            <a:off x="457200" y="1773238"/>
            <a:ext cx="8229600" cy="4779962"/>
          </a:xfrm>
        </p:spPr>
        <p:txBody>
          <a:bodyPr/>
          <a:lstStyle/>
          <a:p>
            <a:pPr eaLnBrk="1" hangingPunct="1">
              <a:lnSpc>
                <a:spcPct val="80000"/>
              </a:lnSpc>
              <a:spcAft>
                <a:spcPts val="1200"/>
              </a:spcAft>
              <a:defRPr/>
            </a:pPr>
            <a:r>
              <a:rPr lang="en-AU" sz="2400" b="1" dirty="0">
                <a:solidFill>
                  <a:schemeClr val="tx2">
                    <a:lumMod val="50000"/>
                  </a:schemeClr>
                </a:solidFill>
              </a:rPr>
              <a:t>plaintext</a:t>
            </a:r>
            <a:r>
              <a:rPr lang="en-AU" sz="2400" dirty="0">
                <a:solidFill>
                  <a:schemeClr val="tx2">
                    <a:lumMod val="50000"/>
                  </a:schemeClr>
                </a:solidFill>
              </a:rPr>
              <a:t> - original message </a:t>
            </a:r>
          </a:p>
          <a:p>
            <a:pPr eaLnBrk="1" hangingPunct="1">
              <a:lnSpc>
                <a:spcPct val="80000"/>
              </a:lnSpc>
              <a:spcAft>
                <a:spcPts val="1200"/>
              </a:spcAft>
              <a:defRPr/>
            </a:pPr>
            <a:r>
              <a:rPr lang="en-AU" sz="2400" b="1" dirty="0" err="1">
                <a:solidFill>
                  <a:schemeClr val="tx2">
                    <a:lumMod val="50000"/>
                  </a:schemeClr>
                </a:solidFill>
              </a:rPr>
              <a:t>ciphertext</a:t>
            </a:r>
            <a:r>
              <a:rPr lang="en-AU" sz="2400" dirty="0">
                <a:solidFill>
                  <a:schemeClr val="tx2">
                    <a:lumMod val="50000"/>
                  </a:schemeClr>
                </a:solidFill>
              </a:rPr>
              <a:t> - coded message </a:t>
            </a:r>
          </a:p>
          <a:p>
            <a:pPr eaLnBrk="1" hangingPunct="1">
              <a:lnSpc>
                <a:spcPct val="80000"/>
              </a:lnSpc>
              <a:spcAft>
                <a:spcPts val="1200"/>
              </a:spcAft>
              <a:defRPr/>
            </a:pPr>
            <a:r>
              <a:rPr lang="en-AU" sz="2400" b="1" dirty="0">
                <a:solidFill>
                  <a:schemeClr val="tx2">
                    <a:lumMod val="50000"/>
                  </a:schemeClr>
                </a:solidFill>
              </a:rPr>
              <a:t>cipher</a:t>
            </a:r>
            <a:r>
              <a:rPr lang="en-AU" sz="2400" dirty="0">
                <a:solidFill>
                  <a:schemeClr val="tx2">
                    <a:lumMod val="50000"/>
                  </a:schemeClr>
                </a:solidFill>
              </a:rPr>
              <a:t> - algorithm for transforming plaintext to </a:t>
            </a:r>
            <a:r>
              <a:rPr lang="en-AU" sz="2400" dirty="0" err="1">
                <a:solidFill>
                  <a:schemeClr val="tx2">
                    <a:lumMod val="50000"/>
                  </a:schemeClr>
                </a:solidFill>
              </a:rPr>
              <a:t>ciphertext</a:t>
            </a:r>
            <a:r>
              <a:rPr lang="en-AU" sz="2400" dirty="0">
                <a:solidFill>
                  <a:schemeClr val="tx2">
                    <a:lumMod val="50000"/>
                  </a:schemeClr>
                </a:solidFill>
              </a:rPr>
              <a:t> </a:t>
            </a:r>
          </a:p>
          <a:p>
            <a:pPr eaLnBrk="1" hangingPunct="1">
              <a:lnSpc>
                <a:spcPct val="80000"/>
              </a:lnSpc>
              <a:spcAft>
                <a:spcPts val="1200"/>
              </a:spcAft>
              <a:defRPr/>
            </a:pPr>
            <a:r>
              <a:rPr lang="en-AU" sz="2400" b="1" dirty="0">
                <a:solidFill>
                  <a:schemeClr val="tx2">
                    <a:lumMod val="50000"/>
                  </a:schemeClr>
                </a:solidFill>
              </a:rPr>
              <a:t>key</a:t>
            </a:r>
            <a:r>
              <a:rPr lang="en-AU" sz="2400" dirty="0">
                <a:solidFill>
                  <a:schemeClr val="tx2">
                    <a:lumMod val="50000"/>
                  </a:schemeClr>
                </a:solidFill>
              </a:rPr>
              <a:t> - info used in cipher known only to sender/receiver </a:t>
            </a:r>
          </a:p>
          <a:p>
            <a:pPr eaLnBrk="1" hangingPunct="1">
              <a:lnSpc>
                <a:spcPct val="80000"/>
              </a:lnSpc>
              <a:spcAft>
                <a:spcPts val="1200"/>
              </a:spcAft>
              <a:defRPr/>
            </a:pPr>
            <a:r>
              <a:rPr lang="en-AU" sz="2400" b="1" dirty="0">
                <a:solidFill>
                  <a:schemeClr val="tx2">
                    <a:lumMod val="50000"/>
                  </a:schemeClr>
                </a:solidFill>
              </a:rPr>
              <a:t>encipher (encrypt)</a:t>
            </a:r>
            <a:r>
              <a:rPr lang="en-AU" sz="2400" dirty="0">
                <a:solidFill>
                  <a:schemeClr val="tx2">
                    <a:lumMod val="50000"/>
                  </a:schemeClr>
                </a:solidFill>
              </a:rPr>
              <a:t> - converting plaintext to </a:t>
            </a:r>
            <a:r>
              <a:rPr lang="en-AU" sz="2400" dirty="0" err="1">
                <a:solidFill>
                  <a:schemeClr val="tx2">
                    <a:lumMod val="50000"/>
                  </a:schemeClr>
                </a:solidFill>
              </a:rPr>
              <a:t>ciphertext</a:t>
            </a:r>
            <a:r>
              <a:rPr lang="en-AU" sz="2400" dirty="0">
                <a:solidFill>
                  <a:schemeClr val="tx2">
                    <a:lumMod val="50000"/>
                  </a:schemeClr>
                </a:solidFill>
              </a:rPr>
              <a:t> </a:t>
            </a:r>
          </a:p>
          <a:p>
            <a:pPr eaLnBrk="1" hangingPunct="1">
              <a:lnSpc>
                <a:spcPct val="80000"/>
              </a:lnSpc>
              <a:spcAft>
                <a:spcPts val="1200"/>
              </a:spcAft>
              <a:defRPr/>
            </a:pPr>
            <a:r>
              <a:rPr lang="en-AU" sz="2400" b="1" dirty="0">
                <a:solidFill>
                  <a:schemeClr val="tx2">
                    <a:lumMod val="50000"/>
                  </a:schemeClr>
                </a:solidFill>
              </a:rPr>
              <a:t>decipher (decrypt)</a:t>
            </a:r>
            <a:r>
              <a:rPr lang="en-AU" sz="2400" dirty="0">
                <a:solidFill>
                  <a:schemeClr val="tx2">
                    <a:lumMod val="50000"/>
                  </a:schemeClr>
                </a:solidFill>
              </a:rPr>
              <a:t> - recovering plaintext from </a:t>
            </a:r>
            <a:r>
              <a:rPr lang="en-AU" sz="2400">
                <a:solidFill>
                  <a:schemeClr val="tx2">
                    <a:lumMod val="50000"/>
                  </a:schemeClr>
                </a:solidFill>
              </a:rPr>
              <a:t>ciphertext</a:t>
            </a:r>
            <a:r>
              <a:rPr lang="en-AU" sz="2400" dirty="0">
                <a:solidFill>
                  <a:schemeClr val="tx2">
                    <a:lumMod val="50000"/>
                  </a:schemeClr>
                </a:solidFill>
              </a:rPr>
              <a:t> </a:t>
            </a:r>
          </a:p>
          <a:p>
            <a:pPr eaLnBrk="1" hangingPunct="1">
              <a:lnSpc>
                <a:spcPct val="80000"/>
              </a:lnSpc>
              <a:spcAft>
                <a:spcPts val="1200"/>
              </a:spcAft>
              <a:defRPr/>
            </a:pPr>
            <a:r>
              <a:rPr lang="en-AU" sz="2400" b="1" dirty="0">
                <a:solidFill>
                  <a:schemeClr val="tx2">
                    <a:lumMod val="50000"/>
                  </a:schemeClr>
                </a:solidFill>
              </a:rPr>
              <a:t>cryptography</a:t>
            </a:r>
            <a:r>
              <a:rPr lang="en-AU" sz="2400" dirty="0">
                <a:solidFill>
                  <a:schemeClr val="tx2">
                    <a:lumMod val="50000"/>
                  </a:schemeClr>
                </a:solidFill>
              </a:rPr>
              <a:t> - study of encryption principles/methods</a:t>
            </a:r>
          </a:p>
          <a:p>
            <a:pPr eaLnBrk="1" hangingPunct="1">
              <a:lnSpc>
                <a:spcPct val="80000"/>
              </a:lnSpc>
              <a:spcAft>
                <a:spcPts val="1200"/>
              </a:spcAft>
              <a:defRPr/>
            </a:pPr>
            <a:r>
              <a:rPr lang="en-AU" sz="2400" b="1" dirty="0">
                <a:solidFill>
                  <a:schemeClr val="tx2">
                    <a:lumMod val="50000"/>
                  </a:schemeClr>
                </a:solidFill>
              </a:rPr>
              <a:t>cryptanalysis (codebreaking)</a:t>
            </a:r>
            <a:r>
              <a:rPr lang="en-AU" sz="2400" dirty="0">
                <a:solidFill>
                  <a:schemeClr val="tx2">
                    <a:lumMod val="50000"/>
                  </a:schemeClr>
                </a:solidFill>
              </a:rPr>
              <a:t> - study of principles/ methods of deciphering </a:t>
            </a:r>
            <a:r>
              <a:rPr lang="en-AU" sz="2400" dirty="0" err="1">
                <a:solidFill>
                  <a:schemeClr val="tx2">
                    <a:lumMod val="50000"/>
                  </a:schemeClr>
                </a:solidFill>
              </a:rPr>
              <a:t>ciphertext</a:t>
            </a:r>
            <a:r>
              <a:rPr lang="en-AU" sz="2400" dirty="0">
                <a:solidFill>
                  <a:schemeClr val="tx2">
                    <a:lumMod val="50000"/>
                  </a:schemeClr>
                </a:solidFill>
              </a:rPr>
              <a:t> </a:t>
            </a:r>
            <a:r>
              <a:rPr lang="en-AU" sz="2400" i="1" dirty="0">
                <a:solidFill>
                  <a:schemeClr val="tx2">
                    <a:lumMod val="50000"/>
                  </a:schemeClr>
                </a:solidFill>
              </a:rPr>
              <a:t>without</a:t>
            </a:r>
            <a:r>
              <a:rPr lang="en-AU" sz="2400" dirty="0">
                <a:solidFill>
                  <a:schemeClr val="tx2">
                    <a:lumMod val="50000"/>
                  </a:schemeClr>
                </a:solidFill>
              </a:rPr>
              <a:t> knowing key</a:t>
            </a:r>
          </a:p>
          <a:p>
            <a:pPr eaLnBrk="1" hangingPunct="1">
              <a:lnSpc>
                <a:spcPct val="80000"/>
              </a:lnSpc>
              <a:spcAft>
                <a:spcPts val="1200"/>
              </a:spcAft>
              <a:defRPr/>
            </a:pPr>
            <a:r>
              <a:rPr lang="en-AU" sz="2400" b="1" dirty="0">
                <a:solidFill>
                  <a:schemeClr val="tx2">
                    <a:lumMod val="50000"/>
                  </a:schemeClr>
                </a:solidFill>
              </a:rPr>
              <a:t>cryptology</a:t>
            </a:r>
            <a:r>
              <a:rPr lang="en-AU" sz="2400" dirty="0">
                <a:solidFill>
                  <a:schemeClr val="tx2">
                    <a:lumMod val="50000"/>
                  </a:schemeClr>
                </a:solidFill>
              </a:rPr>
              <a:t> - field of both cryptography and cryptanalysis</a:t>
            </a:r>
            <a:endParaRPr lang="en-AU" sz="2000" dirty="0">
              <a:solidFill>
                <a:schemeClr val="tx2">
                  <a:lumMod val="50000"/>
                </a:schemeClr>
              </a:solidFill>
            </a:endParaRPr>
          </a:p>
        </p:txBody>
      </p:sp>
      <p:sp>
        <p:nvSpPr>
          <p:cNvPr id="2" name="Slide Number Placeholder 1">
            <a:extLst>
              <a:ext uri="{FF2B5EF4-FFF2-40B4-BE49-F238E27FC236}">
                <a16:creationId xmlns:a16="http://schemas.microsoft.com/office/drawing/2014/main" id="{8D3EE8FF-45B0-2D13-4C99-1CADF7F71E68}"/>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8D3DFE3-9B6D-4FAD-BA12-3DF630D1EC23}" type="slidenum">
              <a:rPr lang="en-US" altLang="en-US">
                <a:effectLst>
                  <a:outerShdw blurRad="38100" dist="38100" dir="2700000" algn="tl">
                    <a:srgbClr val="C0C0C0"/>
                  </a:outerShdw>
                </a:effectLst>
              </a:rPr>
              <a:pPr/>
              <a:t>3</a:t>
            </a:fld>
            <a:endParaRPr lang="en-US" altLang="en-US">
              <a:effectLst>
                <a:outerShdw blurRad="38100" dist="38100" dir="2700000" algn="tl">
                  <a:srgbClr val="C0C0C0"/>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useBgFill="1">
        <p:nvSpPr>
          <p:cNvPr id="64514" name="Rectangle 2">
            <a:extLst>
              <a:ext uri="{FF2B5EF4-FFF2-40B4-BE49-F238E27FC236}">
                <a16:creationId xmlns:a16="http://schemas.microsoft.com/office/drawing/2014/main" id="{D76FF042-ECDB-F36B-39FC-0703E5663BE9}"/>
              </a:ext>
            </a:extLst>
          </p:cNvPr>
          <p:cNvSpPr>
            <a:spLocks noGrp="1" noChangeArrowheads="1"/>
          </p:cNvSpPr>
          <p:nvPr>
            <p:ph type="title"/>
          </p:nvPr>
        </p:nvSpPr>
        <p:spPr>
          <a:xfrm>
            <a:off x="684213" y="158750"/>
            <a:ext cx="8732837" cy="1139825"/>
          </a:xfrm>
        </p:spPr>
        <p:txBody>
          <a:bodyPr/>
          <a:lstStyle/>
          <a:p>
            <a:pPr eaLnBrk="1" hangingPunct="1">
              <a:defRPr/>
            </a:pPr>
            <a:r>
              <a:rPr lang="en-US" altLang="en-US" sz="3200" dirty="0">
                <a:solidFill>
                  <a:srgbClr val="FF0000"/>
                </a:solidFill>
              </a:rPr>
              <a:t>Comparison of Z and Z</a:t>
            </a:r>
            <a:r>
              <a:rPr lang="en-US" altLang="en-US" sz="3200" baseline="-25000" dirty="0">
                <a:solidFill>
                  <a:srgbClr val="FF0000"/>
                </a:solidFill>
              </a:rPr>
              <a:t>n</a:t>
            </a:r>
            <a:r>
              <a:rPr lang="en-US" altLang="en-US" sz="3200" dirty="0">
                <a:solidFill>
                  <a:srgbClr val="FF0000"/>
                </a:solidFill>
              </a:rPr>
              <a:t> using graphs</a:t>
            </a:r>
            <a:endParaRPr lang="en-AU" sz="3200" dirty="0">
              <a:solidFill>
                <a:srgbClr val="FF0000"/>
              </a:solidFill>
            </a:endParaRPr>
          </a:p>
        </p:txBody>
      </p:sp>
      <p:sp>
        <p:nvSpPr>
          <p:cNvPr id="2" name="Slide Number Placeholder 1">
            <a:extLst>
              <a:ext uri="{FF2B5EF4-FFF2-40B4-BE49-F238E27FC236}">
                <a16:creationId xmlns:a16="http://schemas.microsoft.com/office/drawing/2014/main" id="{B6D3BBC9-577E-E7DF-A837-6D6531AAFE75}"/>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4E98D60-8A92-4BC0-B115-1D6E8C76799B}" type="slidenum">
              <a:rPr lang="en-US" altLang="en-US">
                <a:effectLst>
                  <a:outerShdw blurRad="38100" dist="38100" dir="2700000" algn="tl">
                    <a:srgbClr val="C0C0C0"/>
                  </a:outerShdw>
                </a:effectLst>
              </a:rPr>
              <a:pPr/>
              <a:t>30</a:t>
            </a:fld>
            <a:endParaRPr lang="en-US" altLang="en-US">
              <a:effectLst>
                <a:outerShdw blurRad="38100" dist="38100" dir="2700000" algn="tl">
                  <a:srgbClr val="C0C0C0"/>
                </a:outerShdw>
              </a:effectLst>
            </a:endParaRPr>
          </a:p>
        </p:txBody>
      </p:sp>
      <p:pic>
        <p:nvPicPr>
          <p:cNvPr id="62468" name="Picture 13">
            <a:extLst>
              <a:ext uri="{FF2B5EF4-FFF2-40B4-BE49-F238E27FC236}">
                <a16:creationId xmlns:a16="http://schemas.microsoft.com/office/drawing/2014/main" id="{796DD102-23F7-F24C-772D-333D9C3C34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1717675"/>
            <a:ext cx="8520112"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4514" name="Picture 12">
            <a:extLst>
              <a:ext uri="{FF2B5EF4-FFF2-40B4-BE49-F238E27FC236}">
                <a16:creationId xmlns:a16="http://schemas.microsoft.com/office/drawing/2014/main" id="{FC39F1CB-F48D-9235-D9EC-4DEB85239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655763"/>
            <a:ext cx="7486650" cy="405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5" name="Rectangle 1">
            <a:extLst>
              <a:ext uri="{FF2B5EF4-FFF2-40B4-BE49-F238E27FC236}">
                <a16:creationId xmlns:a16="http://schemas.microsoft.com/office/drawing/2014/main" id="{25DCECAB-E29F-A095-BFFF-22B542869F62}"/>
              </a:ext>
            </a:extLst>
          </p:cNvPr>
          <p:cNvSpPr>
            <a:spLocks noChangeArrowheads="1"/>
          </p:cNvSpPr>
          <p:nvPr/>
        </p:nvSpPr>
        <p:spPr bwMode="auto">
          <a:xfrm>
            <a:off x="0" y="0"/>
            <a:ext cx="9144000" cy="533400"/>
          </a:xfrm>
          <a:prstGeom prst="rect">
            <a:avLst/>
          </a:prstGeom>
          <a:solidFill>
            <a:srgbClr val="FF0000"/>
          </a:solidFill>
          <a:ln w="9525" algn="ctr">
            <a:solidFill>
              <a:schemeClr val="tx1"/>
            </a:solidFill>
            <a:round/>
            <a:headEnd/>
            <a:tailEnd/>
          </a:ln>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b="1" i="1">
                <a:latin typeface="Times New Roman" panose="02020603050405020304" pitchFamily="18" charset="0"/>
              </a:rPr>
              <a:t>Concept of congruence - </a:t>
            </a:r>
            <a:r>
              <a:rPr lang="en-US" altLang="en-US" b="1">
                <a:latin typeface="Times New Roman" panose="02020603050405020304" pitchFamily="18" charset="0"/>
              </a:rPr>
              <a:t>Continued</a:t>
            </a:r>
          </a:p>
        </p:txBody>
      </p:sp>
      <p:sp>
        <p:nvSpPr>
          <p:cNvPr id="2" name="Slide Number Placeholder 1">
            <a:extLst>
              <a:ext uri="{FF2B5EF4-FFF2-40B4-BE49-F238E27FC236}">
                <a16:creationId xmlns:a16="http://schemas.microsoft.com/office/drawing/2014/main" id="{A46BFB4D-7789-DD63-9F2C-3FE0997D45F1}"/>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3F0698-8839-442D-B279-239F7F80FF7E}" type="slidenum">
              <a:rPr lang="en-US" altLang="en-US">
                <a:effectLst>
                  <a:outerShdw blurRad="38100" dist="38100" dir="2700000" algn="tl">
                    <a:srgbClr val="C0C0C0"/>
                  </a:outerShdw>
                </a:effectLst>
              </a:rPr>
              <a:pPr/>
              <a:t>31</a:t>
            </a:fld>
            <a:endParaRPr lang="en-US" altLang="en-US">
              <a:effectLst>
                <a:outerShdw blurRad="38100" dist="38100" dir="2700000" algn="tl">
                  <a:srgbClr val="C0C0C0"/>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6562" name="Picture 10">
            <a:extLst>
              <a:ext uri="{FF2B5EF4-FFF2-40B4-BE49-F238E27FC236}">
                <a16:creationId xmlns:a16="http://schemas.microsoft.com/office/drawing/2014/main" id="{3040452B-0A63-BAAC-59BE-950B65063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7394575" cy="222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3" name="Line 19">
            <a:extLst>
              <a:ext uri="{FF2B5EF4-FFF2-40B4-BE49-F238E27FC236}">
                <a16:creationId xmlns:a16="http://schemas.microsoft.com/office/drawing/2014/main" id="{0167C93B-7275-7A36-9950-768508272C0D}"/>
              </a:ext>
            </a:extLst>
          </p:cNvPr>
          <p:cNvSpPr>
            <a:spLocks noChangeShapeType="1"/>
          </p:cNvSpPr>
          <p:nvPr/>
        </p:nvSpPr>
        <p:spPr bwMode="auto">
          <a:xfrm>
            <a:off x="457200" y="4572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6564" name="Line 20">
            <a:extLst>
              <a:ext uri="{FF2B5EF4-FFF2-40B4-BE49-F238E27FC236}">
                <a16:creationId xmlns:a16="http://schemas.microsoft.com/office/drawing/2014/main" id="{E43002D8-D693-0787-1B85-86D7F07BE45D}"/>
              </a:ext>
            </a:extLst>
          </p:cNvPr>
          <p:cNvSpPr>
            <a:spLocks noChangeShapeType="1"/>
          </p:cNvSpPr>
          <p:nvPr/>
        </p:nvSpPr>
        <p:spPr bwMode="auto">
          <a:xfrm>
            <a:off x="458788" y="6248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useBgFill="1">
        <p:nvSpPr>
          <p:cNvPr id="19463" name="Rectangle 21">
            <a:extLst>
              <a:ext uri="{FF2B5EF4-FFF2-40B4-BE49-F238E27FC236}">
                <a16:creationId xmlns:a16="http://schemas.microsoft.com/office/drawing/2014/main" id="{B2A2BBD0-5342-D9EE-E9B7-754674DD28B9}"/>
              </a:ext>
            </a:extLst>
          </p:cNvPr>
          <p:cNvSpPr>
            <a:spLocks noChangeArrowheads="1"/>
          </p:cNvSpPr>
          <p:nvPr/>
        </p:nvSpPr>
        <p:spPr bwMode="auto">
          <a:xfrm>
            <a:off x="495300" y="4664075"/>
            <a:ext cx="8077200" cy="1570038"/>
          </a:xfrm>
          <a:prstGeom prst="rect">
            <a:avLst/>
          </a:prstGeom>
          <a:ln>
            <a:noFill/>
          </a:ln>
          <a:effectLst/>
        </p:spPr>
        <p:txBody>
          <a:bodyPr>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pPr algn="just">
              <a:defRPr/>
            </a:pPr>
            <a:r>
              <a:rPr lang="en-US" altLang="en-US" sz="3200" i="0" baseline="0" dirty="0">
                <a:solidFill>
                  <a:schemeClr val="tx2">
                    <a:lumMod val="25000"/>
                  </a:schemeClr>
                </a:solidFill>
                <a:latin typeface="Arial" charset="0"/>
              </a:rPr>
              <a:t>When the cipher is additive, the plaintext, </a:t>
            </a:r>
            <a:r>
              <a:rPr lang="en-US" altLang="en-US" sz="3200" i="0" baseline="0" dirty="0" err="1">
                <a:solidFill>
                  <a:schemeClr val="tx2">
                    <a:lumMod val="25000"/>
                  </a:schemeClr>
                </a:solidFill>
                <a:latin typeface="Arial" charset="0"/>
              </a:rPr>
              <a:t>ciphertext</a:t>
            </a:r>
            <a:r>
              <a:rPr lang="en-US" altLang="en-US" sz="3200" i="0" baseline="0" dirty="0">
                <a:solidFill>
                  <a:schemeClr val="tx2">
                    <a:lumMod val="25000"/>
                  </a:schemeClr>
                </a:solidFill>
                <a:latin typeface="Arial" charset="0"/>
              </a:rPr>
              <a:t>, and key are integers in Z</a:t>
            </a:r>
            <a:r>
              <a:rPr lang="en-US" altLang="en-US" sz="3200" i="0" baseline="-20000" dirty="0">
                <a:solidFill>
                  <a:schemeClr val="tx2">
                    <a:lumMod val="25000"/>
                  </a:schemeClr>
                </a:solidFill>
                <a:latin typeface="Arial" charset="0"/>
              </a:rPr>
              <a:t>26</a:t>
            </a:r>
            <a:r>
              <a:rPr lang="en-US" altLang="en-US" sz="3200" i="0" baseline="0" dirty="0">
                <a:solidFill>
                  <a:schemeClr val="tx2">
                    <a:lumMod val="25000"/>
                  </a:schemeClr>
                </a:solidFill>
                <a:latin typeface="Arial" charset="0"/>
              </a:rPr>
              <a:t>.</a:t>
            </a:r>
          </a:p>
        </p:txBody>
      </p:sp>
      <p:sp>
        <p:nvSpPr>
          <p:cNvPr id="66566" name="Rectangle 2">
            <a:extLst>
              <a:ext uri="{FF2B5EF4-FFF2-40B4-BE49-F238E27FC236}">
                <a16:creationId xmlns:a16="http://schemas.microsoft.com/office/drawing/2014/main" id="{5E530977-1603-A20B-709B-E12477CBD004}"/>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i="1">
                <a:latin typeface="Times New Roman" panose="02020603050405020304" pitchFamily="18" charset="0"/>
              </a:rPr>
              <a:t>Additive cipher</a:t>
            </a:r>
          </a:p>
        </p:txBody>
      </p:sp>
      <p:sp>
        <p:nvSpPr>
          <p:cNvPr id="2" name="Slide Number Placeholder 1">
            <a:extLst>
              <a:ext uri="{FF2B5EF4-FFF2-40B4-BE49-F238E27FC236}">
                <a16:creationId xmlns:a16="http://schemas.microsoft.com/office/drawing/2014/main" id="{8CEC74E5-AA26-541B-5129-0B1B5BFA9580}"/>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9D992E5-1978-48DA-88BD-5202F32EA038}" type="slidenum">
              <a:rPr lang="en-US" altLang="en-US">
                <a:effectLst>
                  <a:outerShdw blurRad="38100" dist="38100" dir="2700000" algn="tl">
                    <a:srgbClr val="C0C0C0"/>
                  </a:outerShdw>
                </a:effectLst>
              </a:rPr>
              <a:pPr/>
              <a:t>32</a:t>
            </a:fld>
            <a:endParaRPr lang="en-US" altLang="en-US">
              <a:effectLst>
                <a:outerShdw blurRad="38100" dist="38100" dir="2700000" algn="tl">
                  <a:srgbClr val="C0C0C0"/>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8611" name="Rectangle 10">
            <a:extLst>
              <a:ext uri="{FF2B5EF4-FFF2-40B4-BE49-F238E27FC236}">
                <a16:creationId xmlns:a16="http://schemas.microsoft.com/office/drawing/2014/main" id="{A142B073-8FF0-D561-C977-1351754BF301}"/>
              </a:ext>
            </a:extLst>
          </p:cNvPr>
          <p:cNvSpPr>
            <a:spLocks noChangeArrowheads="1"/>
          </p:cNvSpPr>
          <p:nvPr/>
        </p:nvSpPr>
        <p:spPr bwMode="auto">
          <a:xfrm>
            <a:off x="152400" y="1138238"/>
            <a:ext cx="8839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Use the additive cipher with key = 15 to encrypt the message “hello”.</a:t>
            </a:r>
          </a:p>
        </p:txBody>
      </p:sp>
      <p:sp>
        <p:nvSpPr>
          <p:cNvPr id="3" name="Rectangle 14">
            <a:extLst>
              <a:ext uri="{FF2B5EF4-FFF2-40B4-BE49-F238E27FC236}">
                <a16:creationId xmlns:a16="http://schemas.microsoft.com/office/drawing/2014/main" id="{9E6C9210-2BC4-C688-AE38-DE8DF4E6AAEB}"/>
              </a:ext>
            </a:extLst>
          </p:cNvPr>
          <p:cNvSpPr>
            <a:spLocks noChangeArrowheads="1"/>
          </p:cNvSpPr>
          <p:nvPr/>
        </p:nvSpPr>
        <p:spPr bwMode="auto">
          <a:xfrm>
            <a:off x="152400" y="2606675"/>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pPr>
            <a:r>
              <a:rPr lang="en-US" altLang="en-US" sz="2400" b="1">
                <a:latin typeface="Times New Roman" panose="02020603050405020304" pitchFamily="18" charset="0"/>
              </a:rPr>
              <a:t>We apply the encryption algorithm to the plaintext, character by character:</a:t>
            </a:r>
          </a:p>
        </p:txBody>
      </p:sp>
      <p:sp>
        <p:nvSpPr>
          <p:cNvPr id="1041423" name="Rectangle 15">
            <a:extLst>
              <a:ext uri="{FF2B5EF4-FFF2-40B4-BE49-F238E27FC236}">
                <a16:creationId xmlns:a16="http://schemas.microsoft.com/office/drawing/2014/main" id="{5068C80C-8383-6315-0729-0E6E75170998}"/>
              </a:ext>
            </a:extLst>
          </p:cNvPr>
          <p:cNvSpPr>
            <a:spLocks noChangeArrowheads="1"/>
          </p:cNvSpPr>
          <p:nvPr/>
        </p:nvSpPr>
        <p:spPr bwMode="auto">
          <a:xfrm>
            <a:off x="152400" y="2147888"/>
            <a:ext cx="822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a:solidFill>
                  <a:schemeClr val="hlink"/>
                </a:solidFill>
                <a:effectLst>
                  <a:outerShdw blurRad="38100" dist="38100" dir="2700000" algn="tl">
                    <a:srgbClr val="C0C0C0"/>
                  </a:outerShdw>
                </a:effectLst>
              </a:rPr>
              <a:t>Solution</a:t>
            </a:r>
            <a:endParaRPr lang="en-US" altLang="en-US">
              <a:effectLst>
                <a:outerShdw blurRad="38100" dist="38100" dir="2700000" algn="tl">
                  <a:srgbClr val="C0C0C0"/>
                </a:outerShdw>
              </a:effectLst>
            </a:endParaRPr>
          </a:p>
        </p:txBody>
      </p:sp>
      <p:sp>
        <p:nvSpPr>
          <p:cNvPr id="68613" name="Rectangle 2">
            <a:extLst>
              <a:ext uri="{FF2B5EF4-FFF2-40B4-BE49-F238E27FC236}">
                <a16:creationId xmlns:a16="http://schemas.microsoft.com/office/drawing/2014/main" id="{3029B3B9-512B-C714-CA4D-270E5C6C9154}"/>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i="1">
                <a:latin typeface="Times New Roman" panose="02020603050405020304" pitchFamily="18" charset="0"/>
              </a:rPr>
              <a:t>Additive cipher</a:t>
            </a:r>
          </a:p>
        </p:txBody>
      </p:sp>
      <p:sp>
        <p:nvSpPr>
          <p:cNvPr id="2" name="Slide Number Placeholder 1">
            <a:extLst>
              <a:ext uri="{FF2B5EF4-FFF2-40B4-BE49-F238E27FC236}">
                <a16:creationId xmlns:a16="http://schemas.microsoft.com/office/drawing/2014/main" id="{86F168F5-C3B4-DF7F-6D21-F489B9F8CBB0}"/>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57C41DB-8671-4FFF-86E7-35E961E535DF}" type="slidenum">
              <a:rPr lang="en-US" altLang="en-US">
                <a:effectLst>
                  <a:outerShdw blurRad="38100" dist="38100" dir="2700000" algn="tl">
                    <a:srgbClr val="C0C0C0"/>
                  </a:outerShdw>
                </a:effectLst>
              </a:rPr>
              <a:pPr/>
              <a:t>33</a:t>
            </a:fld>
            <a:endParaRPr lang="en-US" altLang="en-US">
              <a:effectLst>
                <a:outerShdw blurRad="38100" dist="38100" dir="2700000" algn="tl">
                  <a:srgbClr val="C0C0C0"/>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8611" name="Rectangle 10">
            <a:extLst>
              <a:ext uri="{FF2B5EF4-FFF2-40B4-BE49-F238E27FC236}">
                <a16:creationId xmlns:a16="http://schemas.microsoft.com/office/drawing/2014/main" id="{2A456749-CFE0-EB8C-FD3D-86E154B1C2B6}"/>
              </a:ext>
            </a:extLst>
          </p:cNvPr>
          <p:cNvSpPr>
            <a:spLocks noChangeArrowheads="1"/>
          </p:cNvSpPr>
          <p:nvPr/>
        </p:nvSpPr>
        <p:spPr bwMode="auto">
          <a:xfrm>
            <a:off x="152400" y="1138238"/>
            <a:ext cx="8839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Use the additive cipher with key = 15 to encrypt the message “hello”.</a:t>
            </a:r>
          </a:p>
        </p:txBody>
      </p:sp>
      <p:sp>
        <p:nvSpPr>
          <p:cNvPr id="70659" name="Rectangle 14">
            <a:extLst>
              <a:ext uri="{FF2B5EF4-FFF2-40B4-BE49-F238E27FC236}">
                <a16:creationId xmlns:a16="http://schemas.microsoft.com/office/drawing/2014/main" id="{7D781B87-0FC3-953A-42DD-CDD2531B3D59}"/>
              </a:ext>
            </a:extLst>
          </p:cNvPr>
          <p:cNvSpPr>
            <a:spLocks noChangeArrowheads="1"/>
          </p:cNvSpPr>
          <p:nvPr/>
        </p:nvSpPr>
        <p:spPr bwMode="auto">
          <a:xfrm>
            <a:off x="152400" y="2606675"/>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pPr>
            <a:r>
              <a:rPr lang="en-US" altLang="en-US" sz="2400" b="1">
                <a:latin typeface="Times New Roman" panose="02020603050405020304" pitchFamily="18" charset="0"/>
              </a:rPr>
              <a:t>We apply the encryption algorithm to the plaintext, character by character:</a:t>
            </a:r>
          </a:p>
        </p:txBody>
      </p:sp>
      <p:sp>
        <p:nvSpPr>
          <p:cNvPr id="1041423" name="Rectangle 15">
            <a:extLst>
              <a:ext uri="{FF2B5EF4-FFF2-40B4-BE49-F238E27FC236}">
                <a16:creationId xmlns:a16="http://schemas.microsoft.com/office/drawing/2014/main" id="{2A9D2510-7F72-1B17-153C-31EB4EDED783}"/>
              </a:ext>
            </a:extLst>
          </p:cNvPr>
          <p:cNvSpPr>
            <a:spLocks noChangeArrowheads="1"/>
          </p:cNvSpPr>
          <p:nvPr/>
        </p:nvSpPr>
        <p:spPr bwMode="auto">
          <a:xfrm>
            <a:off x="152400" y="2147888"/>
            <a:ext cx="822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a:solidFill>
                  <a:schemeClr val="hlink"/>
                </a:solidFill>
                <a:effectLst>
                  <a:outerShdw blurRad="38100" dist="38100" dir="2700000" algn="tl">
                    <a:srgbClr val="C0C0C0"/>
                  </a:outerShdw>
                </a:effectLst>
              </a:rPr>
              <a:t>Solution</a:t>
            </a:r>
            <a:endParaRPr lang="en-US" altLang="en-US">
              <a:effectLst>
                <a:outerShdw blurRad="38100" dist="38100" dir="2700000" algn="tl">
                  <a:srgbClr val="C0C0C0"/>
                </a:outerShdw>
              </a:effectLst>
            </a:endParaRPr>
          </a:p>
        </p:txBody>
      </p:sp>
      <p:pic>
        <p:nvPicPr>
          <p:cNvPr id="70661" name="Picture 16">
            <a:extLst>
              <a:ext uri="{FF2B5EF4-FFF2-40B4-BE49-F238E27FC236}">
                <a16:creationId xmlns:a16="http://schemas.microsoft.com/office/drawing/2014/main" id="{6FB40913-953B-2327-5D08-004012115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3457575"/>
            <a:ext cx="807085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2" name="Rectangle 2">
            <a:extLst>
              <a:ext uri="{FF2B5EF4-FFF2-40B4-BE49-F238E27FC236}">
                <a16:creationId xmlns:a16="http://schemas.microsoft.com/office/drawing/2014/main" id="{EA62BE53-0A5B-1464-BA73-568F32F4378E}"/>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i="1">
                <a:latin typeface="Times New Roman" panose="02020603050405020304" pitchFamily="18" charset="0"/>
              </a:rPr>
              <a:t>Additive cipher</a:t>
            </a:r>
          </a:p>
        </p:txBody>
      </p:sp>
      <p:sp>
        <p:nvSpPr>
          <p:cNvPr id="2" name="Slide Number Placeholder 1">
            <a:extLst>
              <a:ext uri="{FF2B5EF4-FFF2-40B4-BE49-F238E27FC236}">
                <a16:creationId xmlns:a16="http://schemas.microsoft.com/office/drawing/2014/main" id="{30CA6B6F-0BD5-0F9E-53C4-9ECB3CD51F02}"/>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BCD1039-5120-4077-8767-C9DF1B58B419}" type="slidenum">
              <a:rPr lang="en-US" altLang="en-US">
                <a:effectLst>
                  <a:outerShdw blurRad="38100" dist="38100" dir="2700000" algn="tl">
                    <a:srgbClr val="C0C0C0"/>
                  </a:outerShdw>
                </a:effectLst>
              </a:rPr>
              <a:pPr/>
              <a:t>34</a:t>
            </a:fld>
            <a:endParaRPr lang="en-US" altLang="en-US">
              <a:effectLst>
                <a:outerShdw blurRad="38100" dist="38100" dir="2700000" algn="tl">
                  <a:srgbClr val="C0C0C0"/>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0659" name="Rectangle 10">
            <a:extLst>
              <a:ext uri="{FF2B5EF4-FFF2-40B4-BE49-F238E27FC236}">
                <a16:creationId xmlns:a16="http://schemas.microsoft.com/office/drawing/2014/main" id="{BEC7F5D3-DEAB-8933-64E8-D5D8D530856C}"/>
              </a:ext>
            </a:extLst>
          </p:cNvPr>
          <p:cNvSpPr>
            <a:spLocks noChangeArrowheads="1"/>
          </p:cNvSpPr>
          <p:nvPr/>
        </p:nvSpPr>
        <p:spPr bwMode="auto">
          <a:xfrm>
            <a:off x="152400" y="1290638"/>
            <a:ext cx="8839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Use the additive cipher with key = 15 to decrypt the message “WTAAD”.</a:t>
            </a:r>
          </a:p>
        </p:txBody>
      </p:sp>
      <p:sp>
        <p:nvSpPr>
          <p:cNvPr id="72707" name="Rectangle 12">
            <a:extLst>
              <a:ext uri="{FF2B5EF4-FFF2-40B4-BE49-F238E27FC236}">
                <a16:creationId xmlns:a16="http://schemas.microsoft.com/office/drawing/2014/main" id="{E73AD524-9418-F02C-B2A5-180A6D5135F9}"/>
              </a:ext>
            </a:extLst>
          </p:cNvPr>
          <p:cNvSpPr>
            <a:spLocks noChangeArrowheads="1"/>
          </p:cNvSpPr>
          <p:nvPr/>
        </p:nvSpPr>
        <p:spPr bwMode="auto">
          <a:xfrm>
            <a:off x="152400" y="2682875"/>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pPr>
            <a:r>
              <a:rPr lang="en-US" altLang="en-US" sz="2400" b="1">
                <a:latin typeface="Times New Roman" panose="02020603050405020304" pitchFamily="18" charset="0"/>
              </a:rPr>
              <a:t>We apply the decryption algorithm to the plaintext character by character:</a:t>
            </a:r>
          </a:p>
        </p:txBody>
      </p:sp>
      <p:sp>
        <p:nvSpPr>
          <p:cNvPr id="1043469" name="Rectangle 13">
            <a:extLst>
              <a:ext uri="{FF2B5EF4-FFF2-40B4-BE49-F238E27FC236}">
                <a16:creationId xmlns:a16="http://schemas.microsoft.com/office/drawing/2014/main" id="{D75880C7-C019-FCC3-C84A-4D92F24665F8}"/>
              </a:ext>
            </a:extLst>
          </p:cNvPr>
          <p:cNvSpPr>
            <a:spLocks noChangeArrowheads="1"/>
          </p:cNvSpPr>
          <p:nvPr/>
        </p:nvSpPr>
        <p:spPr bwMode="auto">
          <a:xfrm>
            <a:off x="152400" y="22098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a:solidFill>
                  <a:schemeClr val="hlink"/>
                </a:solidFill>
                <a:effectLst>
                  <a:outerShdw blurRad="38100" dist="38100" dir="2700000" algn="tl">
                    <a:srgbClr val="C0C0C0"/>
                  </a:outerShdw>
                </a:effectLst>
              </a:rPr>
              <a:t>Solution</a:t>
            </a:r>
            <a:endParaRPr lang="en-US" altLang="en-US">
              <a:effectLst>
                <a:outerShdw blurRad="38100" dist="38100" dir="2700000" algn="tl">
                  <a:srgbClr val="C0C0C0"/>
                </a:outerShdw>
              </a:effectLst>
            </a:endParaRPr>
          </a:p>
        </p:txBody>
      </p:sp>
      <p:pic>
        <p:nvPicPr>
          <p:cNvPr id="72709" name="Picture 15">
            <a:extLst>
              <a:ext uri="{FF2B5EF4-FFF2-40B4-BE49-F238E27FC236}">
                <a16:creationId xmlns:a16="http://schemas.microsoft.com/office/drawing/2014/main" id="{67E76D78-ADB4-7AB6-7070-C1FEA9FFE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3581400"/>
            <a:ext cx="8162925" cy="160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10" name="Rectangle 2">
            <a:extLst>
              <a:ext uri="{FF2B5EF4-FFF2-40B4-BE49-F238E27FC236}">
                <a16:creationId xmlns:a16="http://schemas.microsoft.com/office/drawing/2014/main" id="{30B8517E-0042-6ABB-3F32-5049477A1475}"/>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i="1">
                <a:latin typeface="Times New Roman" panose="02020603050405020304" pitchFamily="18" charset="0"/>
              </a:rPr>
              <a:t>Additive cipher</a:t>
            </a:r>
          </a:p>
        </p:txBody>
      </p:sp>
      <p:sp>
        <p:nvSpPr>
          <p:cNvPr id="2" name="Slide Number Placeholder 1">
            <a:extLst>
              <a:ext uri="{FF2B5EF4-FFF2-40B4-BE49-F238E27FC236}">
                <a16:creationId xmlns:a16="http://schemas.microsoft.com/office/drawing/2014/main" id="{240989A5-077D-94AA-3811-3ED5746862BE}"/>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F2CED5F-192D-4874-B451-39937EDF05DF}" type="slidenum">
              <a:rPr lang="en-US" altLang="en-US">
                <a:effectLst>
                  <a:outerShdw blurRad="38100" dist="38100" dir="2700000" algn="tl">
                    <a:srgbClr val="C0C0C0"/>
                  </a:outerShdw>
                </a:effectLst>
              </a:rPr>
              <a:pPr/>
              <a:t>35</a:t>
            </a:fld>
            <a:endParaRPr lang="en-US" altLang="en-US">
              <a:effectLst>
                <a:outerShdw blurRad="38100" dist="38100" dir="2700000" algn="tl">
                  <a:srgbClr val="C0C0C0"/>
                </a:outerShdw>
              </a:effectLst>
            </a:endParaRPr>
          </a:p>
        </p:txBody>
      </p:sp>
      <p:sp>
        <p:nvSpPr>
          <p:cNvPr id="4" name="TextBox 3">
            <a:extLst>
              <a:ext uri="{FF2B5EF4-FFF2-40B4-BE49-F238E27FC236}">
                <a16:creationId xmlns:a16="http://schemas.microsoft.com/office/drawing/2014/main" id="{AE4887A0-01F3-93DA-BE4F-39FC17FA4CE3}"/>
              </a:ext>
            </a:extLst>
          </p:cNvPr>
          <p:cNvSpPr txBox="1"/>
          <p:nvPr/>
        </p:nvSpPr>
        <p:spPr>
          <a:xfrm>
            <a:off x="1403350" y="5516563"/>
            <a:ext cx="6337300" cy="1201737"/>
          </a:xfrm>
          <a:prstGeom prst="rect">
            <a:avLst/>
          </a:prstGeom>
          <a:noFill/>
        </p:spPr>
        <p:txBody>
          <a:bodyPr>
            <a:spAutoFit/>
          </a:bodyPr>
          <a:lstStyle/>
          <a:p>
            <a:pPr algn="ctr">
              <a:defRPr/>
            </a:pPr>
            <a:r>
              <a:rPr lang="en-IN" sz="2400" dirty="0"/>
              <a:t> </a:t>
            </a:r>
            <a:r>
              <a:rPr lang="en-IN" sz="2400" dirty="0">
                <a:solidFill>
                  <a:schemeClr val="accent4">
                    <a:lumMod val="10000"/>
                  </a:schemeClr>
                </a:solidFill>
              </a:rPr>
              <a:t>    </a:t>
            </a:r>
            <a:r>
              <a:rPr lang="en-IN" sz="2400" b="1" dirty="0">
                <a:solidFill>
                  <a:srgbClr val="002060"/>
                </a:solidFill>
              </a:rPr>
              <a:t>a+ b ≡ 0 (mod n)</a:t>
            </a:r>
          </a:p>
          <a:p>
            <a:pPr>
              <a:defRPr/>
            </a:pPr>
            <a:endParaRPr lang="en-IN" sz="2400" dirty="0">
              <a:solidFill>
                <a:schemeClr val="accent4">
                  <a:lumMod val="10000"/>
                </a:schemeClr>
              </a:solidFill>
            </a:endParaRPr>
          </a:p>
          <a:p>
            <a:pPr>
              <a:defRPr/>
            </a:pPr>
            <a:r>
              <a:rPr lang="en-IN" sz="2400" dirty="0">
                <a:solidFill>
                  <a:schemeClr val="accent4">
                    <a:lumMod val="10000"/>
                  </a:schemeClr>
                </a:solidFill>
              </a:rPr>
              <a:t> </a:t>
            </a:r>
            <a:r>
              <a:rPr lang="en-IN" sz="2400" dirty="0">
                <a:solidFill>
                  <a:srgbClr val="FF0000"/>
                </a:solidFill>
              </a:rPr>
              <a:t>Additive inverse of a is calculated  as b=n-a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2707" name="Rectangle 10">
            <a:extLst>
              <a:ext uri="{FF2B5EF4-FFF2-40B4-BE49-F238E27FC236}">
                <a16:creationId xmlns:a16="http://schemas.microsoft.com/office/drawing/2014/main" id="{AD708FC2-C1DB-4ACF-A367-AA75A8DF9EA0}"/>
              </a:ext>
            </a:extLst>
          </p:cNvPr>
          <p:cNvSpPr>
            <a:spLocks noChangeArrowheads="1"/>
          </p:cNvSpPr>
          <p:nvPr/>
        </p:nvSpPr>
        <p:spPr bwMode="auto">
          <a:xfrm>
            <a:off x="152400" y="1290638"/>
            <a:ext cx="8839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Eve has intercepted the following </a:t>
            </a:r>
            <a:r>
              <a:rPr lang="en-US" altLang="en-US" sz="2400" b="1" dirty="0" err="1">
                <a:solidFill>
                  <a:schemeClr val="tx2">
                    <a:lumMod val="25000"/>
                  </a:schemeClr>
                </a:solidFill>
                <a:latin typeface="Times New Roman" panose="02020603050405020304" pitchFamily="18" charset="0"/>
              </a:rPr>
              <a:t>ciphertext</a:t>
            </a:r>
            <a:r>
              <a:rPr lang="en-US" altLang="en-US" sz="2400" b="1" dirty="0">
                <a:solidFill>
                  <a:schemeClr val="tx2">
                    <a:lumMod val="25000"/>
                  </a:schemeClr>
                </a:solidFill>
                <a:latin typeface="Times New Roman" panose="02020603050405020304" pitchFamily="18" charset="0"/>
              </a:rPr>
              <a:t>. Using a statistical attack, find the plaintext.</a:t>
            </a:r>
          </a:p>
        </p:txBody>
      </p:sp>
      <p:pic>
        <p:nvPicPr>
          <p:cNvPr id="74755" name="Picture 15">
            <a:extLst>
              <a:ext uri="{FF2B5EF4-FFF2-40B4-BE49-F238E27FC236}">
                <a16:creationId xmlns:a16="http://schemas.microsoft.com/office/drawing/2014/main" id="{F5C611CF-A157-854A-537A-5F18FF418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59013"/>
            <a:ext cx="8172450"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6" name="Rectangle 2">
            <a:extLst>
              <a:ext uri="{FF2B5EF4-FFF2-40B4-BE49-F238E27FC236}">
                <a16:creationId xmlns:a16="http://schemas.microsoft.com/office/drawing/2014/main" id="{EDB207EB-4D61-D0F6-D9C1-0651B0079D5A}"/>
              </a:ext>
            </a:extLst>
          </p:cNvPr>
          <p:cNvSpPr>
            <a:spLocks noChangeArrowheads="1"/>
          </p:cNvSpPr>
          <p:nvPr/>
        </p:nvSpPr>
        <p:spPr bwMode="auto">
          <a:xfrm>
            <a:off x="0" y="-7938"/>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i="1">
                <a:latin typeface="Times New Roman" panose="02020603050405020304" pitchFamily="18" charset="0"/>
              </a:rPr>
              <a:t>Additive cipher</a:t>
            </a:r>
          </a:p>
        </p:txBody>
      </p:sp>
      <p:sp>
        <p:nvSpPr>
          <p:cNvPr id="2" name="Slide Number Placeholder 1">
            <a:extLst>
              <a:ext uri="{FF2B5EF4-FFF2-40B4-BE49-F238E27FC236}">
                <a16:creationId xmlns:a16="http://schemas.microsoft.com/office/drawing/2014/main" id="{174164A8-999A-9F0A-7A56-5858B5DAEAA6}"/>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7EEB30E-6D23-433C-9699-4F9AE2C7E467}" type="slidenum">
              <a:rPr lang="en-US" altLang="en-US">
                <a:effectLst>
                  <a:outerShdw blurRad="38100" dist="38100" dir="2700000" algn="tl">
                    <a:srgbClr val="C0C0C0"/>
                  </a:outerShdw>
                </a:effectLst>
              </a:rPr>
              <a:pPr/>
              <a:t>36</a:t>
            </a:fld>
            <a:endParaRPr lang="en-US" altLang="en-US">
              <a:effectLst>
                <a:outerShdw blurRad="38100" dist="38100" dir="2700000" algn="tl">
                  <a:srgbClr val="C0C0C0"/>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4755" name="Rectangle 10">
            <a:extLst>
              <a:ext uri="{FF2B5EF4-FFF2-40B4-BE49-F238E27FC236}">
                <a16:creationId xmlns:a16="http://schemas.microsoft.com/office/drawing/2014/main" id="{839435BA-EB0C-3D47-32D7-23FC7AE86995}"/>
              </a:ext>
            </a:extLst>
          </p:cNvPr>
          <p:cNvSpPr>
            <a:spLocks noChangeArrowheads="1"/>
          </p:cNvSpPr>
          <p:nvPr/>
        </p:nvSpPr>
        <p:spPr bwMode="auto">
          <a:xfrm>
            <a:off x="152400" y="1290638"/>
            <a:ext cx="8839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Eve has intercepted the following </a:t>
            </a:r>
            <a:r>
              <a:rPr lang="en-US" altLang="en-US" sz="2400" b="1" dirty="0" err="1">
                <a:solidFill>
                  <a:schemeClr val="tx2">
                    <a:lumMod val="25000"/>
                  </a:schemeClr>
                </a:solidFill>
                <a:latin typeface="Times New Roman" panose="02020603050405020304" pitchFamily="18" charset="0"/>
              </a:rPr>
              <a:t>ciphertext</a:t>
            </a:r>
            <a:r>
              <a:rPr lang="en-US" altLang="en-US" sz="2400" b="1" dirty="0">
                <a:solidFill>
                  <a:schemeClr val="tx2">
                    <a:lumMod val="25000"/>
                  </a:schemeClr>
                </a:solidFill>
                <a:latin typeface="Times New Roman" panose="02020603050405020304" pitchFamily="18" charset="0"/>
              </a:rPr>
              <a:t>. Using a statistical attack, find the plaintext.</a:t>
            </a:r>
          </a:p>
        </p:txBody>
      </p:sp>
      <p:sp>
        <p:nvSpPr>
          <p:cNvPr id="74757" name="Rectangle 12">
            <a:extLst>
              <a:ext uri="{FF2B5EF4-FFF2-40B4-BE49-F238E27FC236}">
                <a16:creationId xmlns:a16="http://schemas.microsoft.com/office/drawing/2014/main" id="{633836C1-5AD7-FEAA-C7AA-A6B2CC3357DA}"/>
              </a:ext>
            </a:extLst>
          </p:cNvPr>
          <p:cNvSpPr>
            <a:spLocks noChangeArrowheads="1"/>
          </p:cNvSpPr>
          <p:nvPr/>
        </p:nvSpPr>
        <p:spPr bwMode="auto">
          <a:xfrm>
            <a:off x="152400" y="3357563"/>
            <a:ext cx="883920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When Eve tabulates the frequency of letters in this </a:t>
            </a:r>
            <a:r>
              <a:rPr lang="en-US" altLang="en-US" sz="2400" b="1" dirty="0" err="1">
                <a:solidFill>
                  <a:schemeClr val="tx2">
                    <a:lumMod val="25000"/>
                  </a:schemeClr>
                </a:solidFill>
                <a:latin typeface="Times New Roman" panose="02020603050405020304" pitchFamily="18" charset="0"/>
              </a:rPr>
              <a:t>ciphertext</a:t>
            </a:r>
            <a:r>
              <a:rPr lang="en-US" altLang="en-US" sz="2400" b="1" dirty="0">
                <a:solidFill>
                  <a:schemeClr val="tx2">
                    <a:lumMod val="25000"/>
                  </a:schemeClr>
                </a:solidFill>
                <a:latin typeface="Times New Roman" panose="02020603050405020304" pitchFamily="18" charset="0"/>
              </a:rPr>
              <a:t>, she gets: I =14, V =13, S =12, and so on. The most common character is I with 14 occurrences. </a:t>
            </a: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  </a:t>
            </a:r>
            <a:r>
              <a:rPr lang="en-US" altLang="en-US" sz="2400" b="1" dirty="0">
                <a:solidFill>
                  <a:srgbClr val="FF0000"/>
                </a:solidFill>
                <a:latin typeface="Times New Roman" panose="02020603050405020304" pitchFamily="18" charset="0"/>
              </a:rPr>
              <a:t>What is the key?</a:t>
            </a:r>
          </a:p>
        </p:txBody>
      </p:sp>
      <p:sp>
        <p:nvSpPr>
          <p:cNvPr id="1055757" name="Rectangle 13">
            <a:extLst>
              <a:ext uri="{FF2B5EF4-FFF2-40B4-BE49-F238E27FC236}">
                <a16:creationId xmlns:a16="http://schemas.microsoft.com/office/drawing/2014/main" id="{0D089FCB-AD53-98E6-055F-6FD76377C3B5}"/>
              </a:ext>
            </a:extLst>
          </p:cNvPr>
          <p:cNvSpPr>
            <a:spLocks noChangeArrowheads="1"/>
          </p:cNvSpPr>
          <p:nvPr/>
        </p:nvSpPr>
        <p:spPr bwMode="auto">
          <a:xfrm>
            <a:off x="152400" y="31242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a:solidFill>
                  <a:schemeClr val="hlink"/>
                </a:solidFill>
                <a:effectLst>
                  <a:outerShdw blurRad="38100" dist="38100" dir="2700000" algn="tl">
                    <a:srgbClr val="C0C0C0"/>
                  </a:outerShdw>
                </a:effectLst>
              </a:rPr>
              <a:t>Solution</a:t>
            </a:r>
            <a:endParaRPr lang="en-US" altLang="en-US">
              <a:effectLst>
                <a:outerShdw blurRad="38100" dist="38100" dir="2700000" algn="tl">
                  <a:srgbClr val="C0C0C0"/>
                </a:outerShdw>
              </a:effectLst>
            </a:endParaRPr>
          </a:p>
        </p:txBody>
      </p:sp>
      <p:pic>
        <p:nvPicPr>
          <p:cNvPr id="76805" name="Picture 15">
            <a:extLst>
              <a:ext uri="{FF2B5EF4-FFF2-40B4-BE49-F238E27FC236}">
                <a16:creationId xmlns:a16="http://schemas.microsoft.com/office/drawing/2014/main" id="{E57553D8-8C5F-EBD1-13DF-4466B158D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59013"/>
            <a:ext cx="8172450"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806" name="Rectangle 2">
            <a:extLst>
              <a:ext uri="{FF2B5EF4-FFF2-40B4-BE49-F238E27FC236}">
                <a16:creationId xmlns:a16="http://schemas.microsoft.com/office/drawing/2014/main" id="{3402DB7C-93A7-4543-217D-5B7555B9C61F}"/>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pPr>
            <a:r>
              <a:rPr lang="en-US" altLang="en-US" sz="2800" b="1" i="1">
                <a:latin typeface="Times New Roman" panose="02020603050405020304" pitchFamily="18" charset="0"/>
              </a:rPr>
              <a:t>Additive cipher</a:t>
            </a: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2FA67016-F6FA-AED0-2D73-D777D4D00661}"/>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27E9DDA-1A56-46A0-9B7F-2BA3B7C351F0}" type="slidenum">
              <a:rPr lang="en-US" altLang="en-US">
                <a:effectLst>
                  <a:outerShdw blurRad="38100" dist="38100" dir="2700000" algn="tl">
                    <a:srgbClr val="C0C0C0"/>
                  </a:outerShdw>
                </a:effectLst>
              </a:rPr>
              <a:pPr/>
              <a:t>37</a:t>
            </a:fld>
            <a:endParaRPr lang="en-US" altLang="en-US">
              <a:effectLst>
                <a:outerShdw blurRad="38100" dist="38100" dir="2700000" algn="tl">
                  <a:srgbClr val="C0C0C0"/>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4755" name="Rectangle 10">
            <a:extLst>
              <a:ext uri="{FF2B5EF4-FFF2-40B4-BE49-F238E27FC236}">
                <a16:creationId xmlns:a16="http://schemas.microsoft.com/office/drawing/2014/main" id="{94E68376-7CA6-0545-977B-C889475FFF55}"/>
              </a:ext>
            </a:extLst>
          </p:cNvPr>
          <p:cNvSpPr>
            <a:spLocks noChangeArrowheads="1"/>
          </p:cNvSpPr>
          <p:nvPr/>
        </p:nvSpPr>
        <p:spPr bwMode="auto">
          <a:xfrm>
            <a:off x="152400" y="1290638"/>
            <a:ext cx="8839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Eve has intercepted the following </a:t>
            </a:r>
            <a:r>
              <a:rPr lang="en-US" altLang="en-US" sz="2400" b="1" dirty="0" err="1">
                <a:solidFill>
                  <a:schemeClr val="tx2">
                    <a:lumMod val="25000"/>
                  </a:schemeClr>
                </a:solidFill>
                <a:latin typeface="Times New Roman" panose="02020603050405020304" pitchFamily="18" charset="0"/>
              </a:rPr>
              <a:t>ciphertext</a:t>
            </a:r>
            <a:r>
              <a:rPr lang="en-US" altLang="en-US" sz="2400" b="1" dirty="0">
                <a:solidFill>
                  <a:schemeClr val="tx2">
                    <a:lumMod val="25000"/>
                  </a:schemeClr>
                </a:solidFill>
                <a:latin typeface="Times New Roman" panose="02020603050405020304" pitchFamily="18" charset="0"/>
              </a:rPr>
              <a:t>. Using a statistical attack, find the plaintext.</a:t>
            </a:r>
          </a:p>
        </p:txBody>
      </p:sp>
      <p:sp>
        <p:nvSpPr>
          <p:cNvPr id="74757" name="Rectangle 12">
            <a:extLst>
              <a:ext uri="{FF2B5EF4-FFF2-40B4-BE49-F238E27FC236}">
                <a16:creationId xmlns:a16="http://schemas.microsoft.com/office/drawing/2014/main" id="{C1A2A8D6-6AF1-9C79-5261-348E1F148618}"/>
              </a:ext>
            </a:extLst>
          </p:cNvPr>
          <p:cNvSpPr>
            <a:spLocks noChangeArrowheads="1"/>
          </p:cNvSpPr>
          <p:nvPr/>
        </p:nvSpPr>
        <p:spPr bwMode="auto">
          <a:xfrm>
            <a:off x="152400" y="3727450"/>
            <a:ext cx="8839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When Eve tabulates the frequency of letters in this </a:t>
            </a:r>
            <a:r>
              <a:rPr lang="en-US" altLang="en-US" sz="2400" b="1" dirty="0" err="1">
                <a:solidFill>
                  <a:schemeClr val="tx2">
                    <a:lumMod val="25000"/>
                  </a:schemeClr>
                </a:solidFill>
                <a:latin typeface="Times New Roman" panose="02020603050405020304" pitchFamily="18" charset="0"/>
              </a:rPr>
              <a:t>ciphertext</a:t>
            </a:r>
            <a:r>
              <a:rPr lang="en-US" altLang="en-US" sz="2400" b="1" dirty="0">
                <a:solidFill>
                  <a:schemeClr val="tx2">
                    <a:lumMod val="25000"/>
                  </a:schemeClr>
                </a:solidFill>
                <a:latin typeface="Times New Roman" panose="02020603050405020304" pitchFamily="18" charset="0"/>
              </a:rPr>
              <a:t>, she gets: I =14, V =13, S =12, and so on. The most common character is I with 14 occurrences. This means key = 4. </a:t>
            </a:r>
          </a:p>
        </p:txBody>
      </p:sp>
      <p:sp>
        <p:nvSpPr>
          <p:cNvPr id="1055757" name="Rectangle 13">
            <a:extLst>
              <a:ext uri="{FF2B5EF4-FFF2-40B4-BE49-F238E27FC236}">
                <a16:creationId xmlns:a16="http://schemas.microsoft.com/office/drawing/2014/main" id="{EEB2F470-1A3F-FA9D-A122-4C3347B5B03E}"/>
              </a:ext>
            </a:extLst>
          </p:cNvPr>
          <p:cNvSpPr>
            <a:spLocks noChangeArrowheads="1"/>
          </p:cNvSpPr>
          <p:nvPr/>
        </p:nvSpPr>
        <p:spPr bwMode="auto">
          <a:xfrm>
            <a:off x="152400" y="31242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a:solidFill>
                  <a:schemeClr val="hlink"/>
                </a:solidFill>
                <a:effectLst>
                  <a:outerShdw blurRad="38100" dist="38100" dir="2700000" algn="tl">
                    <a:srgbClr val="C0C0C0"/>
                  </a:outerShdw>
                </a:effectLst>
              </a:rPr>
              <a:t>Solution</a:t>
            </a:r>
            <a:endParaRPr lang="en-US" altLang="en-US">
              <a:effectLst>
                <a:outerShdw blurRad="38100" dist="38100" dir="2700000" algn="tl">
                  <a:srgbClr val="C0C0C0"/>
                </a:outerShdw>
              </a:effectLst>
            </a:endParaRPr>
          </a:p>
        </p:txBody>
      </p:sp>
      <p:pic>
        <p:nvPicPr>
          <p:cNvPr id="78853" name="Picture 15">
            <a:extLst>
              <a:ext uri="{FF2B5EF4-FFF2-40B4-BE49-F238E27FC236}">
                <a16:creationId xmlns:a16="http://schemas.microsoft.com/office/drawing/2014/main" id="{107266EE-2424-2DF4-B288-82BE70188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59013"/>
            <a:ext cx="8172450"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854" name="Rectangle 2">
            <a:extLst>
              <a:ext uri="{FF2B5EF4-FFF2-40B4-BE49-F238E27FC236}">
                <a16:creationId xmlns:a16="http://schemas.microsoft.com/office/drawing/2014/main" id="{1CD94A96-5800-C9F2-AB45-DCD1F18F498C}"/>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pPr>
            <a:r>
              <a:rPr lang="en-US" altLang="en-US" sz="2800" b="1" i="1">
                <a:latin typeface="Times New Roman" panose="02020603050405020304" pitchFamily="18" charset="0"/>
              </a:rPr>
              <a:t>Additive cipher</a:t>
            </a: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94D77880-99AF-0605-92FA-1492C5BB4904}"/>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0B9AF79-4053-4208-9229-C62F06BA646B}" type="slidenum">
              <a:rPr lang="en-US" altLang="en-US">
                <a:effectLst>
                  <a:outerShdw blurRad="38100" dist="38100" dir="2700000" algn="tl">
                    <a:srgbClr val="C0C0C0"/>
                  </a:outerShdw>
                </a:effectLst>
              </a:rPr>
              <a:pPr/>
              <a:t>38</a:t>
            </a:fld>
            <a:endParaRPr lang="en-US" altLang="en-US">
              <a:effectLst>
                <a:outerShdw blurRad="38100" dist="38100" dir="2700000" algn="tl">
                  <a:srgbClr val="C0C0C0"/>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4755" name="Rectangle 10">
            <a:extLst>
              <a:ext uri="{FF2B5EF4-FFF2-40B4-BE49-F238E27FC236}">
                <a16:creationId xmlns:a16="http://schemas.microsoft.com/office/drawing/2014/main" id="{0680C589-39D0-2B54-F3FA-294845716EAB}"/>
              </a:ext>
            </a:extLst>
          </p:cNvPr>
          <p:cNvSpPr>
            <a:spLocks noChangeArrowheads="1"/>
          </p:cNvSpPr>
          <p:nvPr/>
        </p:nvSpPr>
        <p:spPr bwMode="auto">
          <a:xfrm>
            <a:off x="152400" y="1290638"/>
            <a:ext cx="8839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Eve has intercepted the following </a:t>
            </a:r>
            <a:r>
              <a:rPr lang="en-US" altLang="en-US" sz="2400" b="1" dirty="0" err="1">
                <a:solidFill>
                  <a:schemeClr val="tx2">
                    <a:lumMod val="25000"/>
                  </a:schemeClr>
                </a:solidFill>
                <a:latin typeface="Times New Roman" panose="02020603050405020304" pitchFamily="18" charset="0"/>
              </a:rPr>
              <a:t>ciphertext</a:t>
            </a:r>
            <a:r>
              <a:rPr lang="en-US" altLang="en-US" sz="2400" b="1" dirty="0">
                <a:solidFill>
                  <a:schemeClr val="tx2">
                    <a:lumMod val="25000"/>
                  </a:schemeClr>
                </a:solidFill>
                <a:latin typeface="Times New Roman" panose="02020603050405020304" pitchFamily="18" charset="0"/>
              </a:rPr>
              <a:t>. Using a statistical attack, find the plaintext.</a:t>
            </a:r>
          </a:p>
        </p:txBody>
      </p:sp>
      <p:sp>
        <p:nvSpPr>
          <p:cNvPr id="74757" name="Rectangle 12">
            <a:extLst>
              <a:ext uri="{FF2B5EF4-FFF2-40B4-BE49-F238E27FC236}">
                <a16:creationId xmlns:a16="http://schemas.microsoft.com/office/drawing/2014/main" id="{724EAE21-A204-D599-D47D-197D481666A2}"/>
              </a:ext>
            </a:extLst>
          </p:cNvPr>
          <p:cNvSpPr>
            <a:spLocks noChangeArrowheads="1"/>
          </p:cNvSpPr>
          <p:nvPr/>
        </p:nvSpPr>
        <p:spPr bwMode="auto">
          <a:xfrm>
            <a:off x="152400" y="3727450"/>
            <a:ext cx="8839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When Eve tabulates the frequency of letters in this </a:t>
            </a:r>
            <a:r>
              <a:rPr lang="en-US" altLang="en-US" sz="2400" b="1" dirty="0" err="1">
                <a:solidFill>
                  <a:schemeClr val="tx2">
                    <a:lumMod val="25000"/>
                  </a:schemeClr>
                </a:solidFill>
                <a:latin typeface="Times New Roman" panose="02020603050405020304" pitchFamily="18" charset="0"/>
              </a:rPr>
              <a:t>ciphertext</a:t>
            </a:r>
            <a:r>
              <a:rPr lang="en-US" altLang="en-US" sz="2400" b="1" dirty="0">
                <a:solidFill>
                  <a:schemeClr val="tx2">
                    <a:lumMod val="25000"/>
                  </a:schemeClr>
                </a:solidFill>
                <a:latin typeface="Times New Roman" panose="02020603050405020304" pitchFamily="18" charset="0"/>
              </a:rPr>
              <a:t>, she gets: I =14, V =13, S =12, and so on. The most common character is I with 14 occurrences. This means key = 4. </a:t>
            </a:r>
          </a:p>
        </p:txBody>
      </p:sp>
      <p:sp>
        <p:nvSpPr>
          <p:cNvPr id="1055757" name="Rectangle 13">
            <a:extLst>
              <a:ext uri="{FF2B5EF4-FFF2-40B4-BE49-F238E27FC236}">
                <a16:creationId xmlns:a16="http://schemas.microsoft.com/office/drawing/2014/main" id="{001DE2D2-8C58-FF13-985A-68A81C55367C}"/>
              </a:ext>
            </a:extLst>
          </p:cNvPr>
          <p:cNvSpPr>
            <a:spLocks noChangeArrowheads="1"/>
          </p:cNvSpPr>
          <p:nvPr/>
        </p:nvSpPr>
        <p:spPr bwMode="auto">
          <a:xfrm>
            <a:off x="152400" y="31242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a:solidFill>
                  <a:schemeClr val="hlink"/>
                </a:solidFill>
                <a:effectLst>
                  <a:outerShdw blurRad="38100" dist="38100" dir="2700000" algn="tl">
                    <a:srgbClr val="C0C0C0"/>
                  </a:outerShdw>
                </a:effectLst>
              </a:rPr>
              <a:t>Solution</a:t>
            </a:r>
            <a:endParaRPr lang="en-US" altLang="en-US">
              <a:effectLst>
                <a:outerShdw blurRad="38100" dist="38100" dir="2700000" algn="tl">
                  <a:srgbClr val="C0C0C0"/>
                </a:outerShdw>
              </a:effectLst>
            </a:endParaRPr>
          </a:p>
        </p:txBody>
      </p:sp>
      <p:pic>
        <p:nvPicPr>
          <p:cNvPr id="80901" name="Picture 15">
            <a:extLst>
              <a:ext uri="{FF2B5EF4-FFF2-40B4-BE49-F238E27FC236}">
                <a16:creationId xmlns:a16="http://schemas.microsoft.com/office/drawing/2014/main" id="{021AB3AC-FBA8-8EDE-19C5-1F7E07C79C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59013"/>
            <a:ext cx="8172450"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2" name="Picture 16">
            <a:extLst>
              <a:ext uri="{FF2B5EF4-FFF2-40B4-BE49-F238E27FC236}">
                <a16:creationId xmlns:a16="http://schemas.microsoft.com/office/drawing/2014/main" id="{6085B244-BF22-6D73-EC15-173C104CB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8" y="5314950"/>
            <a:ext cx="8729662"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03" name="Rectangle 2">
            <a:extLst>
              <a:ext uri="{FF2B5EF4-FFF2-40B4-BE49-F238E27FC236}">
                <a16:creationId xmlns:a16="http://schemas.microsoft.com/office/drawing/2014/main" id="{A76A6269-7ED6-F509-5731-00282141256A}"/>
              </a:ext>
            </a:extLst>
          </p:cNvPr>
          <p:cNvSpPr>
            <a:spLocks noChangeArrowheads="1"/>
          </p:cNvSpPr>
          <p:nvPr/>
        </p:nvSpPr>
        <p:spPr bwMode="auto">
          <a:xfrm>
            <a:off x="0" y="0"/>
            <a:ext cx="9144000" cy="12065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pPr>
            <a:r>
              <a:rPr lang="en-US" altLang="en-US" sz="2800" b="1" i="1">
                <a:latin typeface="Times New Roman" panose="02020603050405020304" pitchFamily="18" charset="0"/>
              </a:rPr>
              <a:t>Additive cipher</a:t>
            </a: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5C9DAF63-D06B-8333-D8D2-0070FFFD179A}"/>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D3AD7A1-ECE8-42BE-9C94-573284F538BC}" type="slidenum">
              <a:rPr lang="en-US" altLang="en-US">
                <a:effectLst>
                  <a:outerShdw blurRad="38100" dist="38100" dir="2700000" algn="tl">
                    <a:srgbClr val="C0C0C0"/>
                  </a:outerShdw>
                </a:effectLst>
              </a:rPr>
              <a:pPr/>
              <a:t>39</a:t>
            </a:fld>
            <a:endParaRPr lang="en-US" altLang="en-US">
              <a:effectLst>
                <a:outerShdw blurRad="38100" dist="38100" dir="2700000" algn="tl">
                  <a:srgbClr val="C0C0C0"/>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9C833AF-39A0-F5C7-DA29-B2436AEE19BF}"/>
              </a:ext>
            </a:extLst>
          </p:cNvPr>
          <p:cNvSpPr>
            <a:spLocks noGrp="1" noChangeArrowheads="1"/>
          </p:cNvSpPr>
          <p:nvPr>
            <p:ph type="title"/>
          </p:nvPr>
        </p:nvSpPr>
        <p:spPr/>
        <p:txBody>
          <a:bodyPr/>
          <a:lstStyle/>
          <a:p>
            <a:pPr eaLnBrk="1" hangingPunct="1">
              <a:defRPr/>
            </a:pPr>
            <a:r>
              <a:rPr lang="en-US" dirty="0">
                <a:solidFill>
                  <a:srgbClr val="C00000"/>
                </a:solidFill>
              </a:rPr>
              <a:t>Symmetric Cipher Model</a:t>
            </a:r>
            <a:endParaRPr lang="en-AU" dirty="0">
              <a:solidFill>
                <a:srgbClr val="C00000"/>
              </a:solidFill>
            </a:endParaRPr>
          </a:p>
        </p:txBody>
      </p:sp>
      <p:pic>
        <p:nvPicPr>
          <p:cNvPr id="10243" name="Picture 6">
            <a:extLst>
              <a:ext uri="{FF2B5EF4-FFF2-40B4-BE49-F238E27FC236}">
                <a16:creationId xmlns:a16="http://schemas.microsoft.com/office/drawing/2014/main" id="{6EC570C4-6B54-D2E1-2F70-EBC43217AD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989138"/>
            <a:ext cx="85725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72F5CBB-65D4-21AB-5440-A62E086D8777}"/>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BFB6D63-2379-4643-82C2-97E346E18D5A}" type="slidenum">
              <a:rPr lang="en-US" altLang="en-US">
                <a:effectLst>
                  <a:outerShdw blurRad="38100" dist="38100" dir="2700000" algn="tl">
                    <a:srgbClr val="C0C0C0"/>
                  </a:outerShdw>
                </a:effectLst>
              </a:rPr>
              <a:pPr/>
              <a:t>4</a:t>
            </a:fld>
            <a:endParaRPr lang="en-US" altLang="en-US">
              <a:effectLst>
                <a:outerShdw blurRad="38100" dist="38100" dir="2700000" algn="tl">
                  <a:srgbClr val="C0C0C0"/>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4755" name="Rectangle 10">
            <a:extLst>
              <a:ext uri="{FF2B5EF4-FFF2-40B4-BE49-F238E27FC236}">
                <a16:creationId xmlns:a16="http://schemas.microsoft.com/office/drawing/2014/main" id="{87A28E84-A16B-46E6-4793-8DC87766BD90}"/>
              </a:ext>
            </a:extLst>
          </p:cNvPr>
          <p:cNvSpPr>
            <a:spLocks noChangeArrowheads="1"/>
          </p:cNvSpPr>
          <p:nvPr/>
        </p:nvSpPr>
        <p:spPr bwMode="auto">
          <a:xfrm>
            <a:off x="152400" y="1476375"/>
            <a:ext cx="8839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Cryptanalysis</a:t>
            </a:r>
          </a:p>
        </p:txBody>
      </p:sp>
      <p:sp>
        <p:nvSpPr>
          <p:cNvPr id="74757" name="Rectangle 12">
            <a:extLst>
              <a:ext uri="{FF2B5EF4-FFF2-40B4-BE49-F238E27FC236}">
                <a16:creationId xmlns:a16="http://schemas.microsoft.com/office/drawing/2014/main" id="{569425EF-17A8-6145-01FF-A390DBE256F7}"/>
              </a:ext>
            </a:extLst>
          </p:cNvPr>
          <p:cNvSpPr>
            <a:spLocks noChangeArrowheads="1"/>
          </p:cNvSpPr>
          <p:nvPr/>
        </p:nvSpPr>
        <p:spPr bwMode="auto">
          <a:xfrm>
            <a:off x="152400" y="2576513"/>
            <a:ext cx="88392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dirty="0">
                <a:solidFill>
                  <a:srgbClr val="FF0000"/>
                </a:solidFill>
                <a:effectLst>
                  <a:outerShdw blurRad="38100" dist="38100" dir="2700000" algn="tl">
                    <a:srgbClr val="C0C0C0"/>
                  </a:outerShdw>
                </a:effectLst>
              </a:rPr>
              <a:t>Attacks possible</a:t>
            </a:r>
            <a:endParaRPr lang="en-US" altLang="en-US" sz="2400" b="1" dirty="0">
              <a:solidFill>
                <a:srgbClr val="FF0000"/>
              </a:solidFill>
              <a:latin typeface="Times New Roman" panose="02020603050405020304" pitchFamily="18" charset="0"/>
            </a:endParaRP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Brute Force attack</a:t>
            </a: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  	</a:t>
            </a: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Statistical attack</a:t>
            </a: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	</a:t>
            </a:r>
          </a:p>
        </p:txBody>
      </p:sp>
      <p:sp>
        <p:nvSpPr>
          <p:cNvPr id="1055757" name="Rectangle 13">
            <a:extLst>
              <a:ext uri="{FF2B5EF4-FFF2-40B4-BE49-F238E27FC236}">
                <a16:creationId xmlns:a16="http://schemas.microsoft.com/office/drawing/2014/main" id="{0115E0EE-F942-3A5F-DBEB-4545ABE60695}"/>
              </a:ext>
            </a:extLst>
          </p:cNvPr>
          <p:cNvSpPr>
            <a:spLocks noChangeArrowheads="1"/>
          </p:cNvSpPr>
          <p:nvPr/>
        </p:nvSpPr>
        <p:spPr bwMode="auto">
          <a:xfrm>
            <a:off x="152400" y="2782888"/>
            <a:ext cx="8229600" cy="12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endParaRPr lang="en-US" altLang="en-US" dirty="0">
              <a:solidFill>
                <a:schemeClr val="hlink"/>
              </a:solidFill>
              <a:effectLst>
                <a:outerShdw blurRad="38100" dist="38100" dir="2700000" algn="tl">
                  <a:srgbClr val="C0C0C0"/>
                </a:outerShdw>
              </a:effectLst>
            </a:endParaRPr>
          </a:p>
          <a:p>
            <a:pPr algn="just" eaLnBrk="1" hangingPunct="1">
              <a:defRPr/>
            </a:pPr>
            <a:endParaRPr lang="en-US" altLang="en-US" dirty="0">
              <a:solidFill>
                <a:schemeClr val="hlink"/>
              </a:solidFill>
              <a:effectLst>
                <a:outerShdw blurRad="38100" dist="38100" dir="2700000" algn="tl">
                  <a:srgbClr val="C0C0C0"/>
                </a:outerShdw>
              </a:effectLst>
            </a:endParaRPr>
          </a:p>
          <a:p>
            <a:pPr algn="just" eaLnBrk="1" hangingPunct="1">
              <a:defRPr/>
            </a:pPr>
            <a:r>
              <a:rPr lang="en-US" altLang="en-US" dirty="0">
                <a:solidFill>
                  <a:schemeClr val="hlink"/>
                </a:solidFill>
                <a:effectLst>
                  <a:outerShdw blurRad="38100" dist="38100" dir="2700000" algn="tl">
                    <a:srgbClr val="C0C0C0"/>
                  </a:outerShdw>
                </a:effectLst>
              </a:rPr>
              <a:t>:</a:t>
            </a:r>
          </a:p>
          <a:p>
            <a:pPr algn="just" eaLnBrk="1" hangingPunct="1">
              <a:defRPr/>
            </a:pPr>
            <a:endParaRPr lang="en-US" altLang="en-US" dirty="0">
              <a:effectLst>
                <a:outerShdw blurRad="38100" dist="38100" dir="2700000" algn="tl">
                  <a:srgbClr val="C0C0C0"/>
                </a:outerShdw>
              </a:effectLst>
            </a:endParaRPr>
          </a:p>
        </p:txBody>
      </p:sp>
      <p:sp>
        <p:nvSpPr>
          <p:cNvPr id="82949" name="Rectangle 2">
            <a:extLst>
              <a:ext uri="{FF2B5EF4-FFF2-40B4-BE49-F238E27FC236}">
                <a16:creationId xmlns:a16="http://schemas.microsoft.com/office/drawing/2014/main" id="{17917196-0FD5-F262-43FB-F8171F6A9B76}"/>
              </a:ext>
            </a:extLst>
          </p:cNvPr>
          <p:cNvSpPr>
            <a:spLocks noChangeArrowheads="1"/>
          </p:cNvSpPr>
          <p:nvPr/>
        </p:nvSpPr>
        <p:spPr bwMode="auto">
          <a:xfrm>
            <a:off x="0" y="0"/>
            <a:ext cx="9144000" cy="12065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pPr>
            <a:r>
              <a:rPr lang="en-US" altLang="en-US" sz="2800" b="1" i="1">
                <a:latin typeface="Times New Roman" panose="02020603050405020304" pitchFamily="18" charset="0"/>
              </a:rPr>
              <a:t>Additive cipher</a:t>
            </a: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DEF4097A-EFB1-75F4-3EC1-81047CF1B516}"/>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7B98273-F55D-4B11-A27D-5DEBB5EE9E69}" type="slidenum">
              <a:rPr lang="en-US" altLang="en-US">
                <a:effectLst>
                  <a:outerShdw blurRad="38100" dist="38100" dir="2700000" algn="tl">
                    <a:srgbClr val="C0C0C0"/>
                  </a:outerShdw>
                </a:effectLst>
              </a:rPr>
              <a:pPr/>
              <a:t>40</a:t>
            </a:fld>
            <a:endParaRPr lang="en-US" altLang="en-US">
              <a:effectLst>
                <a:outerShdw blurRad="38100" dist="38100" dir="2700000" algn="tl">
                  <a:srgbClr val="C0C0C0"/>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4755" name="Rectangle 10">
            <a:extLst>
              <a:ext uri="{FF2B5EF4-FFF2-40B4-BE49-F238E27FC236}">
                <a16:creationId xmlns:a16="http://schemas.microsoft.com/office/drawing/2014/main" id="{C54187F6-448B-8A5B-3FBE-D4C3B52E1B8C}"/>
              </a:ext>
            </a:extLst>
          </p:cNvPr>
          <p:cNvSpPr>
            <a:spLocks noChangeArrowheads="1"/>
          </p:cNvSpPr>
          <p:nvPr/>
        </p:nvSpPr>
        <p:spPr bwMode="auto">
          <a:xfrm>
            <a:off x="152400" y="1476375"/>
            <a:ext cx="8839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Cryptanalysis</a:t>
            </a:r>
          </a:p>
        </p:txBody>
      </p:sp>
      <p:sp>
        <p:nvSpPr>
          <p:cNvPr id="74757" name="Rectangle 12">
            <a:extLst>
              <a:ext uri="{FF2B5EF4-FFF2-40B4-BE49-F238E27FC236}">
                <a16:creationId xmlns:a16="http://schemas.microsoft.com/office/drawing/2014/main" id="{6D528614-6DC9-49E5-4496-A7BF89823C0C}"/>
              </a:ext>
            </a:extLst>
          </p:cNvPr>
          <p:cNvSpPr>
            <a:spLocks noChangeArrowheads="1"/>
          </p:cNvSpPr>
          <p:nvPr/>
        </p:nvSpPr>
        <p:spPr bwMode="auto">
          <a:xfrm>
            <a:off x="152400" y="2206625"/>
            <a:ext cx="88392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dirty="0">
                <a:solidFill>
                  <a:srgbClr val="FF0000"/>
                </a:solidFill>
                <a:effectLst>
                  <a:outerShdw blurRad="38100" dist="38100" dir="2700000" algn="tl">
                    <a:srgbClr val="C0C0C0"/>
                  </a:outerShdw>
                </a:effectLst>
              </a:rPr>
              <a:t>Attacks possible</a:t>
            </a:r>
            <a:endParaRPr lang="en-US" altLang="en-US" sz="2400" b="1" dirty="0">
              <a:solidFill>
                <a:srgbClr val="FF0000"/>
              </a:solidFill>
              <a:latin typeface="Times New Roman" panose="02020603050405020304" pitchFamily="18" charset="0"/>
            </a:endParaRP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Brute Force attack</a:t>
            </a: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  	Exhaustive key search – key domain is small</a:t>
            </a: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Statistical attack</a:t>
            </a: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	</a:t>
            </a:r>
            <a:r>
              <a:rPr lang="en-US" altLang="en-US" sz="2400" b="1" dirty="0" err="1">
                <a:solidFill>
                  <a:schemeClr val="tx2">
                    <a:lumMod val="25000"/>
                  </a:schemeClr>
                </a:solidFill>
                <a:latin typeface="Times New Roman" panose="02020603050405020304" pitchFamily="18" charset="0"/>
              </a:rPr>
              <a:t>Digrams</a:t>
            </a:r>
            <a:r>
              <a:rPr lang="en-US" altLang="en-US" sz="2400" b="1" dirty="0">
                <a:solidFill>
                  <a:schemeClr val="tx2">
                    <a:lumMod val="25000"/>
                  </a:schemeClr>
                </a:solidFill>
                <a:latin typeface="Times New Roman" panose="02020603050405020304" pitchFamily="18" charset="0"/>
              </a:rPr>
              <a:t>  - </a:t>
            </a:r>
            <a:r>
              <a:rPr lang="en-US" altLang="en-US" sz="2400" b="1" dirty="0">
                <a:solidFill>
                  <a:srgbClr val="00B050"/>
                </a:solidFill>
                <a:latin typeface="Times New Roman" panose="02020603050405020304" pitchFamily="18" charset="0"/>
              </a:rPr>
              <a:t>IN,AN,OR,AT</a:t>
            </a: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             Trigrams  - </a:t>
            </a:r>
            <a:r>
              <a:rPr lang="en-US" altLang="en-US" sz="2400" b="1" dirty="0">
                <a:solidFill>
                  <a:srgbClr val="00B050"/>
                </a:solidFill>
                <a:latin typeface="Times New Roman" panose="02020603050405020304" pitchFamily="18" charset="0"/>
              </a:rPr>
              <a:t>THE, AND, FOR</a:t>
            </a: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p:txBody>
      </p:sp>
      <p:sp>
        <p:nvSpPr>
          <p:cNvPr id="1055757" name="Rectangle 13">
            <a:extLst>
              <a:ext uri="{FF2B5EF4-FFF2-40B4-BE49-F238E27FC236}">
                <a16:creationId xmlns:a16="http://schemas.microsoft.com/office/drawing/2014/main" id="{E579F377-6333-CC15-FF19-F0A0D1649F49}"/>
              </a:ext>
            </a:extLst>
          </p:cNvPr>
          <p:cNvSpPr>
            <a:spLocks noChangeArrowheads="1"/>
          </p:cNvSpPr>
          <p:nvPr/>
        </p:nvSpPr>
        <p:spPr bwMode="auto">
          <a:xfrm>
            <a:off x="152400" y="2782888"/>
            <a:ext cx="8229600" cy="12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endParaRPr lang="en-US" altLang="en-US" dirty="0">
              <a:solidFill>
                <a:schemeClr val="hlink"/>
              </a:solidFill>
              <a:effectLst>
                <a:outerShdw blurRad="38100" dist="38100" dir="2700000" algn="tl">
                  <a:srgbClr val="C0C0C0"/>
                </a:outerShdw>
              </a:effectLst>
            </a:endParaRPr>
          </a:p>
          <a:p>
            <a:pPr algn="just" eaLnBrk="1" hangingPunct="1">
              <a:defRPr/>
            </a:pPr>
            <a:endParaRPr lang="en-US" altLang="en-US" dirty="0">
              <a:solidFill>
                <a:schemeClr val="hlink"/>
              </a:solidFill>
              <a:effectLst>
                <a:outerShdw blurRad="38100" dist="38100" dir="2700000" algn="tl">
                  <a:srgbClr val="C0C0C0"/>
                </a:outerShdw>
              </a:effectLst>
            </a:endParaRPr>
          </a:p>
          <a:p>
            <a:pPr algn="just" eaLnBrk="1" hangingPunct="1">
              <a:defRPr/>
            </a:pPr>
            <a:r>
              <a:rPr lang="en-US" altLang="en-US" dirty="0">
                <a:solidFill>
                  <a:schemeClr val="hlink"/>
                </a:solidFill>
                <a:effectLst>
                  <a:outerShdw blurRad="38100" dist="38100" dir="2700000" algn="tl">
                    <a:srgbClr val="C0C0C0"/>
                  </a:outerShdw>
                </a:effectLst>
              </a:rPr>
              <a:t>:</a:t>
            </a:r>
          </a:p>
          <a:p>
            <a:pPr algn="just" eaLnBrk="1" hangingPunct="1">
              <a:defRPr/>
            </a:pPr>
            <a:endParaRPr lang="en-US" altLang="en-US" dirty="0">
              <a:effectLst>
                <a:outerShdw blurRad="38100" dist="38100" dir="2700000" algn="tl">
                  <a:srgbClr val="C0C0C0"/>
                </a:outerShdw>
              </a:effectLst>
            </a:endParaRPr>
          </a:p>
        </p:txBody>
      </p:sp>
      <p:sp>
        <p:nvSpPr>
          <p:cNvPr id="84997" name="Rectangle 2">
            <a:extLst>
              <a:ext uri="{FF2B5EF4-FFF2-40B4-BE49-F238E27FC236}">
                <a16:creationId xmlns:a16="http://schemas.microsoft.com/office/drawing/2014/main" id="{CF8D7EF0-0D44-3932-EE5F-15870F53FB8A}"/>
              </a:ext>
            </a:extLst>
          </p:cNvPr>
          <p:cNvSpPr>
            <a:spLocks noChangeArrowheads="1"/>
          </p:cNvSpPr>
          <p:nvPr/>
        </p:nvSpPr>
        <p:spPr bwMode="auto">
          <a:xfrm>
            <a:off x="0" y="0"/>
            <a:ext cx="9144000" cy="12065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pPr>
            <a:r>
              <a:rPr lang="en-US" altLang="en-US" sz="2800" b="1" i="1">
                <a:latin typeface="Times New Roman" panose="02020603050405020304" pitchFamily="18" charset="0"/>
              </a:rPr>
              <a:t>Additive cipher</a:t>
            </a: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A6B71FCB-6BAC-51F1-951B-CD318F61B24C}"/>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7DF0711-DBEF-46A9-89D5-25B11D7C43E8}" type="slidenum">
              <a:rPr lang="en-US" altLang="en-US">
                <a:effectLst>
                  <a:outerShdw blurRad="38100" dist="38100" dir="2700000" algn="tl">
                    <a:srgbClr val="C0C0C0"/>
                  </a:outerShdw>
                </a:effectLst>
              </a:rPr>
              <a:pPr/>
              <a:t>41</a:t>
            </a:fld>
            <a:endParaRPr lang="en-US" altLang="en-US">
              <a:effectLst>
                <a:outerShdw blurRad="38100" dist="38100" dir="2700000" algn="tl">
                  <a:srgbClr val="C0C0C0"/>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FE3D661F-9891-4AFA-39B3-FB36319A9FE6}"/>
              </a:ext>
            </a:extLst>
          </p:cNvPr>
          <p:cNvSpPr>
            <a:spLocks noGrp="1"/>
          </p:cNvSpPr>
          <p:nvPr>
            <p:ph type="sldNum" sz="quarter" idx="12"/>
          </p:nvPr>
        </p:nvSpPr>
        <p:spPr>
          <a:xfrm>
            <a:off x="457200" y="6248400"/>
            <a:ext cx="2133600" cy="457200"/>
          </a:xfrm>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l">
              <a:spcBef>
                <a:spcPct val="0"/>
              </a:spcBef>
              <a:buClrTx/>
              <a:buSzTx/>
              <a:buFontTx/>
              <a:buNone/>
            </a:pPr>
            <a:r>
              <a:rPr lang="en-US" altLang="en-US" sz="1200" b="1">
                <a:effectLst>
                  <a:outerShdw blurRad="38100" dist="38100" dir="2700000" algn="tl">
                    <a:srgbClr val="C0C0C0"/>
                  </a:outerShdw>
                </a:effectLst>
              </a:rPr>
              <a:t>3.</a:t>
            </a:r>
            <a:fld id="{DE4A5CC3-A435-43C5-A532-432A3F801FF2}" type="slidenum">
              <a:rPr lang="en-US" altLang="en-US" sz="1200" b="1">
                <a:effectLst>
                  <a:outerShdw blurRad="38100" dist="38100" dir="2700000" algn="tl">
                    <a:srgbClr val="C0C0C0"/>
                  </a:outerShdw>
                </a:effectLst>
              </a:rPr>
              <a:pPr algn="l">
                <a:spcBef>
                  <a:spcPct val="0"/>
                </a:spcBef>
                <a:buClrTx/>
                <a:buSzTx/>
                <a:buFontTx/>
                <a:buNone/>
              </a:pPr>
              <a:t>42</a:t>
            </a:fld>
            <a:endParaRPr lang="en-US" altLang="en-US" sz="1200" b="1">
              <a:effectLst>
                <a:outerShdw blurRad="38100" dist="38100" dir="2700000" algn="tl">
                  <a:srgbClr val="C0C0C0"/>
                </a:outerShdw>
              </a:effectLst>
            </a:endParaRPr>
          </a:p>
        </p:txBody>
      </p:sp>
      <p:sp>
        <p:nvSpPr>
          <p:cNvPr id="87043" name="Line 17">
            <a:extLst>
              <a:ext uri="{FF2B5EF4-FFF2-40B4-BE49-F238E27FC236}">
                <a16:creationId xmlns:a16="http://schemas.microsoft.com/office/drawing/2014/main" id="{29E52FED-0AD5-D80E-36E4-F143DC0FF29F}"/>
              </a:ext>
            </a:extLst>
          </p:cNvPr>
          <p:cNvSpPr>
            <a:spLocks noChangeShapeType="1"/>
          </p:cNvSpPr>
          <p:nvPr/>
        </p:nvSpPr>
        <p:spPr bwMode="auto">
          <a:xfrm>
            <a:off x="457200" y="5029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7044" name="Line 18">
            <a:extLst>
              <a:ext uri="{FF2B5EF4-FFF2-40B4-BE49-F238E27FC236}">
                <a16:creationId xmlns:a16="http://schemas.microsoft.com/office/drawing/2014/main" id="{60B7353F-DF39-431A-7C5A-9C02D265EDCB}"/>
              </a:ext>
            </a:extLst>
          </p:cNvPr>
          <p:cNvSpPr>
            <a:spLocks noChangeShapeType="1"/>
          </p:cNvSpPr>
          <p:nvPr/>
        </p:nvSpPr>
        <p:spPr bwMode="auto">
          <a:xfrm>
            <a:off x="458788" y="6705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30" name="Rectangle 19">
            <a:extLst>
              <a:ext uri="{FF2B5EF4-FFF2-40B4-BE49-F238E27FC236}">
                <a16:creationId xmlns:a16="http://schemas.microsoft.com/office/drawing/2014/main" id="{7B8DF77C-2887-DD4A-CF74-39057C053DD2}"/>
              </a:ext>
            </a:extLst>
          </p:cNvPr>
          <p:cNvSpPr>
            <a:spLocks noChangeArrowheads="1"/>
          </p:cNvSpPr>
          <p:nvPr/>
        </p:nvSpPr>
        <p:spPr bwMode="auto">
          <a:xfrm>
            <a:off x="495300" y="5075238"/>
            <a:ext cx="8077200" cy="1554162"/>
          </a:xfrm>
          <a:prstGeom prst="rect">
            <a:avLst/>
          </a:prstGeom>
          <a:solidFill>
            <a:schemeClr val="accent3">
              <a:lumMod val="75000"/>
            </a:schemeClr>
          </a:solidFill>
          <a:ln>
            <a:noFill/>
          </a:ln>
          <a:effectLst/>
        </p:spPr>
        <p:txBody>
          <a:bodyPr>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pPr algn="ctr">
              <a:defRPr/>
            </a:pPr>
            <a:r>
              <a:rPr lang="en-US" altLang="en-US" sz="3200" i="0" baseline="0" dirty="0">
                <a:latin typeface="Arial" charset="0"/>
              </a:rPr>
              <a:t>In a multiplicative cipher, the plaintext and </a:t>
            </a:r>
            <a:r>
              <a:rPr lang="en-US" altLang="en-US" sz="3200" i="0" baseline="0" dirty="0" err="1">
                <a:latin typeface="Arial" charset="0"/>
              </a:rPr>
              <a:t>ciphertext</a:t>
            </a:r>
            <a:r>
              <a:rPr lang="en-US" altLang="en-US" sz="3200" i="0" baseline="0" dirty="0">
                <a:latin typeface="Arial" charset="0"/>
              </a:rPr>
              <a:t> are integers in Z</a:t>
            </a:r>
            <a:r>
              <a:rPr lang="en-US" altLang="en-US" sz="3200" i="0" baseline="-20000" dirty="0">
                <a:latin typeface="Arial" charset="0"/>
              </a:rPr>
              <a:t>26</a:t>
            </a:r>
            <a:r>
              <a:rPr lang="en-US" altLang="en-US" sz="3200" i="0" baseline="0" dirty="0">
                <a:latin typeface="Arial" charset="0"/>
              </a:rPr>
              <a:t>; the key is an integer in Z</a:t>
            </a:r>
            <a:r>
              <a:rPr lang="en-US" altLang="en-US" sz="3200" i="0" dirty="0">
                <a:latin typeface="Arial" charset="0"/>
              </a:rPr>
              <a:t>26</a:t>
            </a:r>
            <a:r>
              <a:rPr lang="en-US" altLang="en-US" sz="3200" i="0" baseline="0" dirty="0">
                <a:latin typeface="Arial" charset="0"/>
              </a:rPr>
              <a:t>*.</a:t>
            </a:r>
          </a:p>
        </p:txBody>
      </p:sp>
      <p:pic>
        <p:nvPicPr>
          <p:cNvPr id="87046" name="Picture 23">
            <a:extLst>
              <a:ext uri="{FF2B5EF4-FFF2-40B4-BE49-F238E27FC236}">
                <a16:creationId xmlns:a16="http://schemas.microsoft.com/office/drawing/2014/main" id="{D957CDFB-15A7-E94D-2B57-072578F4C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1981200"/>
            <a:ext cx="78613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7" name="Rectangle 2">
            <a:extLst>
              <a:ext uri="{FF2B5EF4-FFF2-40B4-BE49-F238E27FC236}">
                <a16:creationId xmlns:a16="http://schemas.microsoft.com/office/drawing/2014/main" id="{27A77C8F-FDB5-EC30-56DE-36455F0DC8C1}"/>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solidFill>
                  <a:schemeClr val="folHlink"/>
                </a:solidFill>
                <a:latin typeface="Times New Roman" panose="02020603050405020304" pitchFamily="18" charset="0"/>
              </a:rPr>
              <a:t>Multiplicative Ciphers</a:t>
            </a:r>
            <a:endParaRPr lang="en-US" altLang="en-US" sz="2400" b="1" i="1">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2949" name="Rectangle 20">
            <a:extLst>
              <a:ext uri="{FF2B5EF4-FFF2-40B4-BE49-F238E27FC236}">
                <a16:creationId xmlns:a16="http://schemas.microsoft.com/office/drawing/2014/main" id="{3E0B3FEE-3F2D-9368-F491-B01AB2F9ABFE}"/>
              </a:ext>
            </a:extLst>
          </p:cNvPr>
          <p:cNvSpPr>
            <a:spLocks noChangeArrowheads="1"/>
          </p:cNvSpPr>
          <p:nvPr/>
        </p:nvSpPr>
        <p:spPr bwMode="auto">
          <a:xfrm>
            <a:off x="468313" y="993775"/>
            <a:ext cx="8523287"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defRPr/>
            </a:pPr>
            <a:endParaRPr lang="en-IN" sz="2400" b="1" dirty="0">
              <a:solidFill>
                <a:srgbClr val="002060"/>
              </a:solidFill>
            </a:endParaRPr>
          </a:p>
          <a:p>
            <a:pPr algn="ctr">
              <a:defRPr/>
            </a:pPr>
            <a:r>
              <a:rPr lang="en-IN" sz="2400" b="1" dirty="0">
                <a:solidFill>
                  <a:srgbClr val="002060"/>
                </a:solidFill>
              </a:rPr>
              <a:t>a * b ≡ 1 (mod n)</a:t>
            </a:r>
          </a:p>
          <a:p>
            <a:pPr>
              <a:defRPr/>
            </a:pPr>
            <a:endParaRPr lang="en-IN" sz="2400" dirty="0">
              <a:solidFill>
                <a:schemeClr val="accent4">
                  <a:lumMod val="10000"/>
                </a:schemeClr>
              </a:solidFill>
            </a:endParaRPr>
          </a:p>
          <a:p>
            <a:pPr>
              <a:defRPr/>
            </a:pPr>
            <a:r>
              <a:rPr lang="en-IN" sz="2400" dirty="0">
                <a:solidFill>
                  <a:schemeClr val="accent4">
                    <a:lumMod val="10000"/>
                  </a:schemeClr>
                </a:solidFill>
              </a:rPr>
              <a:t> </a:t>
            </a:r>
            <a:r>
              <a:rPr lang="en-US" altLang="en-US" sz="2400" dirty="0">
                <a:solidFill>
                  <a:schemeClr val="bg1">
                    <a:lumMod val="50000"/>
                  </a:schemeClr>
                </a:solidFill>
                <a:latin typeface="Arial" charset="0"/>
              </a:rPr>
              <a:t>Z</a:t>
            </a:r>
            <a:r>
              <a:rPr lang="en-US" altLang="en-US" sz="2400" baseline="-20000" dirty="0">
                <a:solidFill>
                  <a:schemeClr val="bg1">
                    <a:lumMod val="50000"/>
                  </a:schemeClr>
                </a:solidFill>
                <a:latin typeface="Arial" charset="0"/>
              </a:rPr>
              <a:t>n</a:t>
            </a:r>
            <a:r>
              <a:rPr lang="en-US" altLang="en-US" sz="2400" dirty="0">
                <a:solidFill>
                  <a:schemeClr val="bg1">
                    <a:lumMod val="50000"/>
                  </a:schemeClr>
                </a:solidFill>
                <a:latin typeface="Arial" charset="0"/>
              </a:rPr>
              <a:t> cannot be the set of possible keys because </a:t>
            </a:r>
          </a:p>
          <a:p>
            <a:pPr>
              <a:defRPr/>
            </a:pPr>
            <a:endParaRPr lang="en-US" altLang="en-US" sz="2400" b="1" dirty="0">
              <a:solidFill>
                <a:schemeClr val="bg1">
                  <a:lumMod val="50000"/>
                </a:schemeClr>
              </a:solidFill>
              <a:latin typeface="Arial" charset="0"/>
            </a:endParaRPr>
          </a:p>
          <a:p>
            <a:pPr lvl="1">
              <a:buFont typeface="Wingdings" panose="05000000000000000000" pitchFamily="2" charset="2"/>
              <a:buChar char="Ø"/>
              <a:defRPr/>
            </a:pPr>
            <a:r>
              <a:rPr lang="en-US" altLang="en-US" sz="2400" b="1" dirty="0">
                <a:solidFill>
                  <a:schemeClr val="bg1">
                    <a:lumMod val="50000"/>
                  </a:schemeClr>
                </a:solidFill>
                <a:latin typeface="Arial" charset="0"/>
              </a:rPr>
              <a:t>Only some members of the set have multiplicative inverse</a:t>
            </a:r>
          </a:p>
          <a:p>
            <a:pPr lvl="1">
              <a:buFont typeface="Wingdings" panose="05000000000000000000" pitchFamily="2" charset="2"/>
              <a:buChar char="Ø"/>
              <a:defRPr/>
            </a:pPr>
            <a:r>
              <a:rPr lang="en-US" altLang="en-US" sz="2400" b="1" dirty="0">
                <a:solidFill>
                  <a:schemeClr val="bg1">
                    <a:lumMod val="50000"/>
                  </a:schemeClr>
                </a:solidFill>
                <a:latin typeface="Arial" charset="0"/>
              </a:rPr>
              <a:t>A subset of </a:t>
            </a:r>
            <a:r>
              <a:rPr lang="en-US" altLang="en-US" sz="2400" dirty="0">
                <a:solidFill>
                  <a:schemeClr val="bg1">
                    <a:lumMod val="50000"/>
                  </a:schemeClr>
                </a:solidFill>
                <a:latin typeface="Arial" charset="0"/>
              </a:rPr>
              <a:t>Z</a:t>
            </a:r>
            <a:r>
              <a:rPr lang="en-US" altLang="en-US" sz="2400" baseline="-20000" dirty="0">
                <a:solidFill>
                  <a:schemeClr val="bg1">
                    <a:lumMod val="50000"/>
                  </a:schemeClr>
                </a:solidFill>
                <a:latin typeface="Arial" charset="0"/>
              </a:rPr>
              <a:t>26  </a:t>
            </a:r>
            <a:r>
              <a:rPr lang="en-US" altLang="en-US" sz="2400" b="1" dirty="0">
                <a:solidFill>
                  <a:schemeClr val="bg1">
                    <a:lumMod val="50000"/>
                  </a:schemeClr>
                </a:solidFill>
                <a:latin typeface="Arial" charset="0"/>
              </a:rPr>
              <a:t> with integers in </a:t>
            </a:r>
            <a:r>
              <a:rPr lang="en-US" altLang="en-US" sz="2400" dirty="0">
                <a:solidFill>
                  <a:schemeClr val="bg1">
                    <a:lumMod val="50000"/>
                  </a:schemeClr>
                </a:solidFill>
                <a:latin typeface="Arial" charset="0"/>
              </a:rPr>
              <a:t>Z</a:t>
            </a:r>
            <a:r>
              <a:rPr lang="en-US" altLang="en-US" sz="2400" baseline="-20000" dirty="0">
                <a:solidFill>
                  <a:schemeClr val="bg1">
                    <a:lumMod val="50000"/>
                  </a:schemeClr>
                </a:solidFill>
                <a:latin typeface="Arial" charset="0"/>
              </a:rPr>
              <a:t>26 </a:t>
            </a:r>
            <a:r>
              <a:rPr lang="en-US" altLang="en-US" sz="2400" dirty="0">
                <a:solidFill>
                  <a:srgbClr val="002060"/>
                </a:solidFill>
                <a:latin typeface="Arial" charset="0"/>
              </a:rPr>
              <a:t>that have an u</a:t>
            </a:r>
            <a:r>
              <a:rPr lang="en-US" altLang="en-US" sz="2400" b="1" dirty="0">
                <a:solidFill>
                  <a:srgbClr val="002060"/>
                </a:solidFill>
                <a:latin typeface="Arial" charset="0"/>
              </a:rPr>
              <a:t>nique </a:t>
            </a:r>
            <a:r>
              <a:rPr lang="en-US" altLang="en-US" sz="2400" b="1" dirty="0">
                <a:solidFill>
                  <a:schemeClr val="bg1">
                    <a:lumMod val="50000"/>
                  </a:schemeClr>
                </a:solidFill>
                <a:latin typeface="Arial" charset="0"/>
              </a:rPr>
              <a:t>set</a:t>
            </a:r>
            <a:r>
              <a:rPr lang="en-US" altLang="en-US" sz="2400" dirty="0">
                <a:latin typeface="Arial" charset="0"/>
              </a:rPr>
              <a:t> </a:t>
            </a:r>
            <a:r>
              <a:rPr lang="en-US" altLang="en-US" sz="2400" dirty="0">
                <a:solidFill>
                  <a:schemeClr val="bg1">
                    <a:lumMod val="50000"/>
                  </a:schemeClr>
                </a:solidFill>
                <a:latin typeface="Arial" charset="0"/>
              </a:rPr>
              <a:t>Z*</a:t>
            </a:r>
            <a:r>
              <a:rPr lang="en-US" altLang="en-US" sz="2400" baseline="-20000" dirty="0">
                <a:solidFill>
                  <a:schemeClr val="bg1">
                    <a:lumMod val="50000"/>
                  </a:schemeClr>
                </a:solidFill>
                <a:latin typeface="Arial" charset="0"/>
              </a:rPr>
              <a:t>26  </a:t>
            </a:r>
            <a:endParaRPr lang="en-US" altLang="en-US" sz="2400" b="1" dirty="0">
              <a:solidFill>
                <a:schemeClr val="bg1">
                  <a:lumMod val="50000"/>
                </a:schemeClr>
              </a:solidFill>
              <a:latin typeface="Times New Roman" panose="02020603050405020304" pitchFamily="18" charset="0"/>
            </a:endParaRPr>
          </a:p>
        </p:txBody>
      </p:sp>
      <p:sp>
        <p:nvSpPr>
          <p:cNvPr id="89091" name="Rectangle 2">
            <a:extLst>
              <a:ext uri="{FF2B5EF4-FFF2-40B4-BE49-F238E27FC236}">
                <a16:creationId xmlns:a16="http://schemas.microsoft.com/office/drawing/2014/main" id="{BEFA5FC2-E825-F0FD-E17A-530BF5CA8EFF}"/>
              </a:ext>
            </a:extLst>
          </p:cNvPr>
          <p:cNvSpPr>
            <a:spLocks noChangeArrowheads="1"/>
          </p:cNvSpPr>
          <p:nvPr/>
        </p:nvSpPr>
        <p:spPr bwMode="auto">
          <a:xfrm>
            <a:off x="539750" y="-304800"/>
            <a:ext cx="8496300" cy="150177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 typeface="Wingdings" panose="05000000000000000000" pitchFamily="2" charset="2"/>
              <a:buNone/>
            </a:pPr>
            <a:endParaRPr lang="en-US" altLang="en-US" sz="2800" b="1">
              <a:solidFill>
                <a:schemeClr val="folHlink"/>
              </a:solidFill>
              <a:latin typeface="Times New Roman" panose="02020603050405020304" pitchFamily="18" charset="0"/>
            </a:endParaRPr>
          </a:p>
          <a:p>
            <a:pPr algn="ctr">
              <a:spcBef>
                <a:spcPct val="0"/>
              </a:spcBef>
              <a:buClrTx/>
              <a:buSzTx/>
              <a:buFont typeface="Wingdings" panose="05000000000000000000" pitchFamily="2" charset="2"/>
              <a:buNone/>
            </a:pPr>
            <a:r>
              <a:rPr lang="en-US" altLang="en-US" sz="2800" b="1">
                <a:solidFill>
                  <a:schemeClr val="folHlink"/>
                </a:solidFill>
                <a:latin typeface="Times New Roman" panose="02020603050405020304" pitchFamily="18" charset="0"/>
              </a:rPr>
              <a:t>Multiplicative Cipher – Contd…</a:t>
            </a:r>
          </a:p>
        </p:txBody>
      </p:sp>
      <p:sp>
        <p:nvSpPr>
          <p:cNvPr id="2" name="Slide Number Placeholder 1">
            <a:extLst>
              <a:ext uri="{FF2B5EF4-FFF2-40B4-BE49-F238E27FC236}">
                <a16:creationId xmlns:a16="http://schemas.microsoft.com/office/drawing/2014/main" id="{EAF11801-AC2E-E102-0C1A-65954DF01CA4}"/>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9DB700D-E902-40BA-BAB0-4AA0DB8E0A89}" type="slidenum">
              <a:rPr lang="en-US" altLang="en-US">
                <a:effectLst>
                  <a:outerShdw blurRad="38100" dist="38100" dir="2700000" algn="tl">
                    <a:srgbClr val="C0C0C0"/>
                  </a:outerShdw>
                </a:effectLst>
              </a:rPr>
              <a:pPr/>
              <a:t>43</a:t>
            </a:fld>
            <a:endParaRPr lang="en-US" altLang="en-US">
              <a:effectLst>
                <a:outerShdw blurRad="38100" dist="38100" dir="2700000" algn="tl">
                  <a:srgbClr val="C0C0C0"/>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7650" name="Slide Number Placeholder 1">
            <a:extLst>
              <a:ext uri="{FF2B5EF4-FFF2-40B4-BE49-F238E27FC236}">
                <a16:creationId xmlns:a16="http://schemas.microsoft.com/office/drawing/2014/main" id="{3F854C8D-707E-23E9-D319-AC86AB8EDD1A}"/>
              </a:ext>
            </a:extLst>
          </p:cNvPr>
          <p:cNvSpPr>
            <a:spLocks noGrp="1"/>
          </p:cNvSpPr>
          <p:nvPr>
            <p:ph type="sldNum" sz="quarter" idx="12"/>
          </p:nvPr>
        </p:nvSpPr>
        <p:spPr>
          <a:xfrm>
            <a:off x="457200" y="6248400"/>
            <a:ext cx="2133600" cy="457200"/>
          </a:xfrm>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l">
              <a:spcBef>
                <a:spcPct val="0"/>
              </a:spcBef>
              <a:buClrTx/>
              <a:buSzTx/>
              <a:buFontTx/>
              <a:buNone/>
            </a:pPr>
            <a:r>
              <a:rPr lang="en-US" altLang="en-US" sz="1200" b="1">
                <a:effectLst>
                  <a:outerShdw blurRad="38100" dist="38100" dir="2700000" algn="tl">
                    <a:srgbClr val="C0C0C0"/>
                  </a:outerShdw>
                </a:effectLst>
              </a:rPr>
              <a:t>3.</a:t>
            </a:r>
            <a:fld id="{0001670B-D0D3-452A-9DDE-F54F97D6E79C}" type="slidenum">
              <a:rPr lang="en-US" altLang="en-US" sz="1200" b="1">
                <a:effectLst>
                  <a:outerShdw blurRad="38100" dist="38100" dir="2700000" algn="tl">
                    <a:srgbClr val="C0C0C0"/>
                  </a:outerShdw>
                </a:effectLst>
              </a:rPr>
              <a:pPr algn="l">
                <a:spcBef>
                  <a:spcPct val="0"/>
                </a:spcBef>
                <a:buClrTx/>
                <a:buSzTx/>
                <a:buFontTx/>
                <a:buNone/>
              </a:pPr>
              <a:t>44</a:t>
            </a:fld>
            <a:endParaRPr lang="en-US" altLang="en-US" sz="1200" b="1">
              <a:effectLst>
                <a:outerShdw blurRad="38100" dist="38100" dir="2700000" algn="tl">
                  <a:srgbClr val="C0C0C0"/>
                </a:outerShdw>
              </a:effectLst>
            </a:endParaRPr>
          </a:p>
        </p:txBody>
      </p:sp>
      <p:sp>
        <p:nvSpPr>
          <p:cNvPr id="78851" name="Rectangle 10">
            <a:extLst>
              <a:ext uri="{FF2B5EF4-FFF2-40B4-BE49-F238E27FC236}">
                <a16:creationId xmlns:a16="http://schemas.microsoft.com/office/drawing/2014/main" id="{C9A04AAE-63C5-49B8-369F-674E4D70DF93}"/>
              </a:ext>
            </a:extLst>
          </p:cNvPr>
          <p:cNvSpPr>
            <a:spLocks noChangeArrowheads="1"/>
          </p:cNvSpPr>
          <p:nvPr/>
        </p:nvSpPr>
        <p:spPr bwMode="auto">
          <a:xfrm>
            <a:off x="152400" y="1371600"/>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Compute Z</a:t>
            </a:r>
            <a:r>
              <a:rPr lang="en-US" altLang="en-US" sz="2400" b="1" baseline="-20000" dirty="0">
                <a:solidFill>
                  <a:schemeClr val="tx2">
                    <a:lumMod val="25000"/>
                  </a:schemeClr>
                </a:solidFill>
                <a:latin typeface="Times New Roman" panose="02020603050405020304" pitchFamily="18" charset="0"/>
              </a:rPr>
              <a:t>n</a:t>
            </a:r>
            <a:r>
              <a:rPr lang="en-US" altLang="en-US" sz="2400" b="1" dirty="0">
                <a:solidFill>
                  <a:schemeClr val="tx2">
                    <a:lumMod val="25000"/>
                  </a:schemeClr>
                </a:solidFill>
                <a:latin typeface="Times New Roman" panose="02020603050405020304" pitchFamily="18" charset="0"/>
              </a:rPr>
              <a:t>*  for n = 6,7,10,26</a:t>
            </a:r>
          </a:p>
        </p:txBody>
      </p:sp>
      <p:sp>
        <p:nvSpPr>
          <p:cNvPr id="78853" name="Rectangle 12">
            <a:extLst>
              <a:ext uri="{FF2B5EF4-FFF2-40B4-BE49-F238E27FC236}">
                <a16:creationId xmlns:a16="http://schemas.microsoft.com/office/drawing/2014/main" id="{746D1E07-46B5-B383-EB7D-9D874A682FE0}"/>
              </a:ext>
            </a:extLst>
          </p:cNvPr>
          <p:cNvSpPr>
            <a:spLocks noChangeArrowheads="1"/>
          </p:cNvSpPr>
          <p:nvPr/>
        </p:nvSpPr>
        <p:spPr bwMode="auto">
          <a:xfrm>
            <a:off x="152400" y="481013"/>
            <a:ext cx="8839200"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Z</a:t>
            </a:r>
            <a:r>
              <a:rPr lang="en-US" altLang="en-US" sz="2400" b="1" baseline="-20000" dirty="0">
                <a:solidFill>
                  <a:schemeClr val="tx2">
                    <a:lumMod val="25000"/>
                  </a:schemeClr>
                </a:solidFill>
                <a:latin typeface="Times New Roman" panose="02020603050405020304" pitchFamily="18" charset="0"/>
              </a:rPr>
              <a:t>6</a:t>
            </a: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Z</a:t>
            </a:r>
            <a:r>
              <a:rPr lang="en-US" altLang="en-US" sz="2400" b="1" baseline="-20000" dirty="0">
                <a:solidFill>
                  <a:schemeClr val="tx2">
                    <a:lumMod val="25000"/>
                  </a:schemeClr>
                </a:solidFill>
                <a:latin typeface="Times New Roman" panose="02020603050405020304" pitchFamily="18" charset="0"/>
              </a:rPr>
              <a:t>6</a:t>
            </a:r>
            <a:r>
              <a:rPr lang="en-US" altLang="en-US" sz="2400" b="1" dirty="0">
                <a:solidFill>
                  <a:schemeClr val="tx2">
                    <a:lumMod val="25000"/>
                  </a:schemeClr>
                </a:solidFill>
                <a:latin typeface="Times New Roman" panose="02020603050405020304" pitchFamily="18" charset="0"/>
              </a:rPr>
              <a:t>*</a:t>
            </a: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Z</a:t>
            </a:r>
            <a:r>
              <a:rPr lang="en-US" altLang="en-US" sz="2400" b="1" baseline="-20000" dirty="0">
                <a:solidFill>
                  <a:schemeClr val="tx2">
                    <a:lumMod val="25000"/>
                  </a:schemeClr>
                </a:solidFill>
                <a:latin typeface="Times New Roman" panose="02020603050405020304" pitchFamily="18" charset="0"/>
              </a:rPr>
              <a:t>7</a:t>
            </a: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r>
              <a:rPr lang="en-US" altLang="en-US" sz="2400" b="1">
                <a:solidFill>
                  <a:schemeClr val="tx2">
                    <a:lumMod val="25000"/>
                  </a:schemeClr>
                </a:solidFill>
                <a:latin typeface="Times New Roman" panose="02020603050405020304" pitchFamily="18" charset="0"/>
              </a:rPr>
              <a:t>Z</a:t>
            </a:r>
            <a:r>
              <a:rPr lang="en-US" altLang="en-US" sz="2400" b="1" baseline="-20000">
                <a:solidFill>
                  <a:schemeClr val="tx2">
                    <a:lumMod val="25000"/>
                  </a:schemeClr>
                </a:solidFill>
                <a:latin typeface="Times New Roman" panose="02020603050405020304" pitchFamily="18" charset="0"/>
              </a:rPr>
              <a:t>7</a:t>
            </a:r>
            <a:r>
              <a:rPr lang="en-US" altLang="en-US" sz="2400" b="1">
                <a:solidFill>
                  <a:schemeClr val="tx2">
                    <a:lumMod val="25000"/>
                  </a:schemeClr>
                </a:solidFill>
                <a:latin typeface="Times New Roman" panose="02020603050405020304" pitchFamily="18" charset="0"/>
              </a:rPr>
              <a:t>*.</a:t>
            </a: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The key needs to be in Z</a:t>
            </a:r>
            <a:r>
              <a:rPr lang="en-US" altLang="en-US" sz="2400" b="1" baseline="-20000" dirty="0">
                <a:solidFill>
                  <a:schemeClr val="tx2">
                    <a:lumMod val="25000"/>
                  </a:schemeClr>
                </a:solidFill>
                <a:latin typeface="Times New Roman" panose="02020603050405020304" pitchFamily="18" charset="0"/>
              </a:rPr>
              <a:t>26</a:t>
            </a:r>
            <a:r>
              <a:rPr lang="en-US" altLang="en-US" sz="2400" b="1" dirty="0">
                <a:solidFill>
                  <a:schemeClr val="tx2">
                    <a:lumMod val="25000"/>
                  </a:schemeClr>
                </a:solidFill>
                <a:latin typeface="Times New Roman" panose="02020603050405020304" pitchFamily="18" charset="0"/>
              </a:rPr>
              <a:t>*. </a:t>
            </a: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This set has only 12 members: 1, 3, 5, 7, 9, 11, 15, 17, 19, 21, 23, 25.</a:t>
            </a: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p:txBody>
      </p:sp>
      <p:sp>
        <p:nvSpPr>
          <p:cNvPr id="1059853" name="Rectangle 13">
            <a:extLst>
              <a:ext uri="{FF2B5EF4-FFF2-40B4-BE49-F238E27FC236}">
                <a16:creationId xmlns:a16="http://schemas.microsoft.com/office/drawing/2014/main" id="{13A8FDD6-5C3E-5F02-F3A5-013A528B2014}"/>
              </a:ext>
            </a:extLst>
          </p:cNvPr>
          <p:cNvSpPr>
            <a:spLocks noChangeArrowheads="1"/>
          </p:cNvSpPr>
          <p:nvPr/>
        </p:nvSpPr>
        <p:spPr bwMode="auto">
          <a:xfrm>
            <a:off x="152400" y="19050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dirty="0">
                <a:solidFill>
                  <a:schemeClr val="hlink"/>
                </a:solidFill>
                <a:effectLst>
                  <a:outerShdw blurRad="38100" dist="38100" dir="2700000" algn="tl">
                    <a:srgbClr val="C0C0C0"/>
                  </a:outerShdw>
                </a:effectLst>
              </a:rPr>
              <a:t>Solution</a:t>
            </a:r>
            <a:endParaRPr lang="en-US" altLang="en-US" dirty="0">
              <a:effectLst>
                <a:outerShdw blurRad="38100" dist="38100" dir="2700000" algn="tl">
                  <a:srgbClr val="C0C0C0"/>
                </a:outerShdw>
              </a:effectLst>
            </a:endParaRPr>
          </a:p>
        </p:txBody>
      </p:sp>
      <p:sp>
        <p:nvSpPr>
          <p:cNvPr id="91142" name="Rectangle 2">
            <a:extLst>
              <a:ext uri="{FF2B5EF4-FFF2-40B4-BE49-F238E27FC236}">
                <a16:creationId xmlns:a16="http://schemas.microsoft.com/office/drawing/2014/main" id="{1C40459E-3DD6-2238-0DF1-E811417713D5}"/>
              </a:ext>
            </a:extLst>
          </p:cNvPr>
          <p:cNvSpPr>
            <a:spLocks noChangeArrowheads="1"/>
          </p:cNvSpPr>
          <p:nvPr/>
        </p:nvSpPr>
        <p:spPr bwMode="auto">
          <a:xfrm>
            <a:off x="0" y="-315913"/>
            <a:ext cx="9144000" cy="1214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 typeface="Wingdings" panose="05000000000000000000" pitchFamily="2" charset="2"/>
              <a:buNone/>
            </a:pPr>
            <a:r>
              <a:rPr lang="en-US" altLang="en-US" sz="2800" b="1">
                <a:solidFill>
                  <a:schemeClr val="folHlink"/>
                </a:solidFill>
                <a:latin typeface="Times New Roman" panose="02020603050405020304" pitchFamily="18" charset="0"/>
              </a:rPr>
              <a:t>Multiplicative Ciphers</a:t>
            </a:r>
            <a:endParaRPr lang="en-US" altLang="en-US" sz="2400" b="1" i="1">
              <a:latin typeface="Times New Roman" panose="02020603050405020304" pitchFamily="18" charset="0"/>
            </a:endParaRPr>
          </a:p>
          <a:p>
            <a:pPr algn="ctr">
              <a:spcBef>
                <a:spcPct val="0"/>
              </a:spcBef>
              <a:buClrTx/>
              <a:buSzTx/>
              <a:buFontTx/>
              <a:buNone/>
            </a:pPr>
            <a:endParaRPr lang="en-US" altLang="en-US" sz="2800" b="1">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7650" name="Slide Number Placeholder 1">
            <a:extLst>
              <a:ext uri="{FF2B5EF4-FFF2-40B4-BE49-F238E27FC236}">
                <a16:creationId xmlns:a16="http://schemas.microsoft.com/office/drawing/2014/main" id="{84EF4C1F-FCC5-F52F-8CFF-8D341AD322D6}"/>
              </a:ext>
            </a:extLst>
          </p:cNvPr>
          <p:cNvSpPr>
            <a:spLocks noGrp="1"/>
          </p:cNvSpPr>
          <p:nvPr>
            <p:ph type="sldNum" sz="quarter" idx="12"/>
          </p:nvPr>
        </p:nvSpPr>
        <p:spPr>
          <a:xfrm>
            <a:off x="457200" y="6248400"/>
            <a:ext cx="2133600" cy="457200"/>
          </a:xfrm>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l">
              <a:spcBef>
                <a:spcPct val="0"/>
              </a:spcBef>
              <a:buClrTx/>
              <a:buSzTx/>
              <a:buFontTx/>
              <a:buNone/>
            </a:pPr>
            <a:r>
              <a:rPr lang="en-US" altLang="en-US" sz="1200" b="1">
                <a:effectLst>
                  <a:outerShdw blurRad="38100" dist="38100" dir="2700000" algn="tl">
                    <a:srgbClr val="C0C0C0"/>
                  </a:outerShdw>
                </a:effectLst>
              </a:rPr>
              <a:t>3.</a:t>
            </a:r>
            <a:fld id="{3A3F6E4A-9A51-4566-BE13-50994BE13068}" type="slidenum">
              <a:rPr lang="en-US" altLang="en-US" sz="1200" b="1">
                <a:effectLst>
                  <a:outerShdw blurRad="38100" dist="38100" dir="2700000" algn="tl">
                    <a:srgbClr val="C0C0C0"/>
                  </a:outerShdw>
                </a:effectLst>
              </a:rPr>
              <a:pPr algn="l">
                <a:spcBef>
                  <a:spcPct val="0"/>
                </a:spcBef>
                <a:buClrTx/>
                <a:buSzTx/>
                <a:buFontTx/>
                <a:buNone/>
              </a:pPr>
              <a:t>45</a:t>
            </a:fld>
            <a:endParaRPr lang="en-US" altLang="en-US" sz="1200" b="1">
              <a:effectLst>
                <a:outerShdw blurRad="38100" dist="38100" dir="2700000" algn="tl">
                  <a:srgbClr val="C0C0C0"/>
                </a:outerShdw>
              </a:effectLst>
            </a:endParaRPr>
          </a:p>
        </p:txBody>
      </p:sp>
      <p:sp>
        <p:nvSpPr>
          <p:cNvPr id="78851" name="Rectangle 10">
            <a:extLst>
              <a:ext uri="{FF2B5EF4-FFF2-40B4-BE49-F238E27FC236}">
                <a16:creationId xmlns:a16="http://schemas.microsoft.com/office/drawing/2014/main" id="{27E7D423-1922-F8F4-31F5-6A438E82F59B}"/>
              </a:ext>
            </a:extLst>
          </p:cNvPr>
          <p:cNvSpPr>
            <a:spLocks noChangeArrowheads="1"/>
          </p:cNvSpPr>
          <p:nvPr/>
        </p:nvSpPr>
        <p:spPr bwMode="auto">
          <a:xfrm>
            <a:off x="152400" y="1371600"/>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What is the key domain for any multiplicative cipher?</a:t>
            </a:r>
          </a:p>
        </p:txBody>
      </p:sp>
      <p:sp>
        <p:nvSpPr>
          <p:cNvPr id="78853" name="Rectangle 12">
            <a:extLst>
              <a:ext uri="{FF2B5EF4-FFF2-40B4-BE49-F238E27FC236}">
                <a16:creationId xmlns:a16="http://schemas.microsoft.com/office/drawing/2014/main" id="{1F607B48-221A-9541-9999-8A3A22A87DEC}"/>
              </a:ext>
            </a:extLst>
          </p:cNvPr>
          <p:cNvSpPr>
            <a:spLocks noChangeArrowheads="1"/>
          </p:cNvSpPr>
          <p:nvPr/>
        </p:nvSpPr>
        <p:spPr bwMode="auto">
          <a:xfrm>
            <a:off x="152400" y="2513013"/>
            <a:ext cx="88392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The key needs to be in Z</a:t>
            </a:r>
            <a:r>
              <a:rPr lang="en-US" altLang="en-US" sz="2400" b="1" baseline="-20000" dirty="0">
                <a:solidFill>
                  <a:schemeClr val="tx2">
                    <a:lumMod val="25000"/>
                  </a:schemeClr>
                </a:solidFill>
                <a:latin typeface="Times New Roman" panose="02020603050405020304" pitchFamily="18" charset="0"/>
              </a:rPr>
              <a:t>26</a:t>
            </a:r>
            <a:r>
              <a:rPr lang="en-US" altLang="en-US" sz="2400" b="1" dirty="0">
                <a:solidFill>
                  <a:schemeClr val="tx2">
                    <a:lumMod val="25000"/>
                  </a:schemeClr>
                </a:solidFill>
                <a:latin typeface="Times New Roman" panose="02020603050405020304" pitchFamily="18" charset="0"/>
              </a:rPr>
              <a:t>*. </a:t>
            </a: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This set has only 12 members: 1, 3, 5, 7, 9, 11, 15, 17, 19, 21, 23, 25.</a:t>
            </a: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p:txBody>
      </p:sp>
      <p:sp>
        <p:nvSpPr>
          <p:cNvPr id="1059853" name="Rectangle 13">
            <a:extLst>
              <a:ext uri="{FF2B5EF4-FFF2-40B4-BE49-F238E27FC236}">
                <a16:creationId xmlns:a16="http://schemas.microsoft.com/office/drawing/2014/main" id="{6AC422C5-693E-7EF2-F09D-C84BAB3F32C7}"/>
              </a:ext>
            </a:extLst>
          </p:cNvPr>
          <p:cNvSpPr>
            <a:spLocks noChangeArrowheads="1"/>
          </p:cNvSpPr>
          <p:nvPr/>
        </p:nvSpPr>
        <p:spPr bwMode="auto">
          <a:xfrm>
            <a:off x="152400" y="19050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dirty="0">
                <a:solidFill>
                  <a:schemeClr val="hlink"/>
                </a:solidFill>
                <a:effectLst>
                  <a:outerShdw blurRad="38100" dist="38100" dir="2700000" algn="tl">
                    <a:srgbClr val="C0C0C0"/>
                  </a:outerShdw>
                </a:effectLst>
              </a:rPr>
              <a:t>Solution</a:t>
            </a:r>
            <a:endParaRPr lang="en-US" altLang="en-US" dirty="0">
              <a:effectLst>
                <a:outerShdw blurRad="38100" dist="38100" dir="2700000" algn="tl">
                  <a:srgbClr val="C0C0C0"/>
                </a:outerShdw>
              </a:effectLst>
            </a:endParaRPr>
          </a:p>
        </p:txBody>
      </p:sp>
      <p:sp>
        <p:nvSpPr>
          <p:cNvPr id="93190" name="Rectangle 2">
            <a:extLst>
              <a:ext uri="{FF2B5EF4-FFF2-40B4-BE49-F238E27FC236}">
                <a16:creationId xmlns:a16="http://schemas.microsoft.com/office/drawing/2014/main" id="{91DA2ABC-B0F1-2C96-BEBE-EEBFA08497A1}"/>
              </a:ext>
            </a:extLst>
          </p:cNvPr>
          <p:cNvSpPr>
            <a:spLocks noChangeArrowheads="1"/>
          </p:cNvSpPr>
          <p:nvPr/>
        </p:nvSpPr>
        <p:spPr bwMode="auto">
          <a:xfrm>
            <a:off x="0" y="-315913"/>
            <a:ext cx="9144000" cy="1214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 typeface="Wingdings" panose="05000000000000000000" pitchFamily="2" charset="2"/>
              <a:buNone/>
            </a:pPr>
            <a:r>
              <a:rPr lang="en-US" altLang="en-US" sz="2800" b="1">
                <a:solidFill>
                  <a:schemeClr val="folHlink"/>
                </a:solidFill>
                <a:latin typeface="Times New Roman" panose="02020603050405020304" pitchFamily="18" charset="0"/>
              </a:rPr>
              <a:t>Multiplicative Ciphers</a:t>
            </a:r>
            <a:endParaRPr lang="en-US" altLang="en-US" sz="2400" b="1" i="1">
              <a:latin typeface="Times New Roman" panose="02020603050405020304" pitchFamily="18" charset="0"/>
            </a:endParaRPr>
          </a:p>
          <a:p>
            <a:pPr algn="ctr">
              <a:spcBef>
                <a:spcPct val="0"/>
              </a:spcBef>
              <a:buClrTx/>
              <a:buSzTx/>
              <a:buFontTx/>
              <a:buNone/>
            </a:pPr>
            <a:endParaRPr lang="en-US" altLang="en-US" sz="2800" b="1">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7650" name="Slide Number Placeholder 1">
            <a:extLst>
              <a:ext uri="{FF2B5EF4-FFF2-40B4-BE49-F238E27FC236}">
                <a16:creationId xmlns:a16="http://schemas.microsoft.com/office/drawing/2014/main" id="{F17983CA-201B-D56A-87AB-82BB8DA9DFD9}"/>
              </a:ext>
            </a:extLst>
          </p:cNvPr>
          <p:cNvSpPr>
            <a:spLocks noGrp="1"/>
          </p:cNvSpPr>
          <p:nvPr>
            <p:ph type="sldNum" sz="quarter" idx="12"/>
          </p:nvPr>
        </p:nvSpPr>
        <p:spPr>
          <a:xfrm>
            <a:off x="457200" y="6248400"/>
            <a:ext cx="2133600" cy="457200"/>
          </a:xfrm>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l">
              <a:spcBef>
                <a:spcPct val="0"/>
              </a:spcBef>
              <a:buClrTx/>
              <a:buSzTx/>
              <a:buFontTx/>
              <a:buNone/>
            </a:pPr>
            <a:r>
              <a:rPr lang="en-US" altLang="en-US" sz="1200" b="1">
                <a:effectLst>
                  <a:outerShdw blurRad="38100" dist="38100" dir="2700000" algn="tl">
                    <a:srgbClr val="C0C0C0"/>
                  </a:outerShdw>
                </a:effectLst>
              </a:rPr>
              <a:t>3.</a:t>
            </a:r>
            <a:fld id="{122648B1-DC15-4DB0-95E9-C284A7797590}" type="slidenum">
              <a:rPr lang="en-US" altLang="en-US" sz="1200" b="1">
                <a:effectLst>
                  <a:outerShdw blurRad="38100" dist="38100" dir="2700000" algn="tl">
                    <a:srgbClr val="C0C0C0"/>
                  </a:outerShdw>
                </a:effectLst>
              </a:rPr>
              <a:pPr algn="l">
                <a:spcBef>
                  <a:spcPct val="0"/>
                </a:spcBef>
                <a:buClrTx/>
                <a:buSzTx/>
                <a:buFontTx/>
                <a:buNone/>
              </a:pPr>
              <a:t>46</a:t>
            </a:fld>
            <a:endParaRPr lang="en-US" altLang="en-US" sz="1200" b="1">
              <a:effectLst>
                <a:outerShdw blurRad="38100" dist="38100" dir="2700000" algn="tl">
                  <a:srgbClr val="C0C0C0"/>
                </a:outerShdw>
              </a:effectLst>
            </a:endParaRPr>
          </a:p>
        </p:txBody>
      </p:sp>
      <p:sp>
        <p:nvSpPr>
          <p:cNvPr id="78851" name="Rectangle 10">
            <a:extLst>
              <a:ext uri="{FF2B5EF4-FFF2-40B4-BE49-F238E27FC236}">
                <a16:creationId xmlns:a16="http://schemas.microsoft.com/office/drawing/2014/main" id="{AFFFAED2-60F7-2148-F6CA-1C8A93C57D4E}"/>
              </a:ext>
            </a:extLst>
          </p:cNvPr>
          <p:cNvSpPr>
            <a:spLocks noChangeArrowheads="1"/>
          </p:cNvSpPr>
          <p:nvPr/>
        </p:nvSpPr>
        <p:spPr bwMode="auto">
          <a:xfrm>
            <a:off x="152400" y="1371600"/>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What is the key domain for any multiplicative cipher?</a:t>
            </a:r>
          </a:p>
        </p:txBody>
      </p:sp>
      <p:sp>
        <p:nvSpPr>
          <p:cNvPr id="78853" name="Rectangle 12">
            <a:extLst>
              <a:ext uri="{FF2B5EF4-FFF2-40B4-BE49-F238E27FC236}">
                <a16:creationId xmlns:a16="http://schemas.microsoft.com/office/drawing/2014/main" id="{12466E1F-D694-D2E9-16FD-41216B2E1A0F}"/>
              </a:ext>
            </a:extLst>
          </p:cNvPr>
          <p:cNvSpPr>
            <a:spLocks noChangeArrowheads="1"/>
          </p:cNvSpPr>
          <p:nvPr/>
        </p:nvSpPr>
        <p:spPr bwMode="auto">
          <a:xfrm>
            <a:off x="152400" y="2433638"/>
            <a:ext cx="8839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The key needs to be in Z</a:t>
            </a:r>
            <a:r>
              <a:rPr lang="en-US" altLang="en-US" sz="2400" b="1" baseline="-20000" dirty="0">
                <a:solidFill>
                  <a:schemeClr val="tx2">
                    <a:lumMod val="25000"/>
                  </a:schemeClr>
                </a:solidFill>
                <a:latin typeface="Times New Roman" panose="02020603050405020304" pitchFamily="18" charset="0"/>
              </a:rPr>
              <a:t>26</a:t>
            </a:r>
            <a:r>
              <a:rPr lang="en-US" altLang="en-US" sz="2400" b="1" dirty="0">
                <a:solidFill>
                  <a:schemeClr val="tx2">
                    <a:lumMod val="25000"/>
                  </a:schemeClr>
                </a:solidFill>
                <a:latin typeface="Times New Roman" panose="02020603050405020304" pitchFamily="18" charset="0"/>
              </a:rPr>
              <a:t>*. This set has only 12 members: 1, 3, 5, 7, 9, 11, 15, 17, 19, 21, 23, 25.</a:t>
            </a:r>
          </a:p>
        </p:txBody>
      </p:sp>
      <p:sp>
        <p:nvSpPr>
          <p:cNvPr id="1059853" name="Rectangle 13">
            <a:extLst>
              <a:ext uri="{FF2B5EF4-FFF2-40B4-BE49-F238E27FC236}">
                <a16:creationId xmlns:a16="http://schemas.microsoft.com/office/drawing/2014/main" id="{6F0E4037-60E9-AEA2-749F-F2C700331D78}"/>
              </a:ext>
            </a:extLst>
          </p:cNvPr>
          <p:cNvSpPr>
            <a:spLocks noChangeArrowheads="1"/>
          </p:cNvSpPr>
          <p:nvPr/>
        </p:nvSpPr>
        <p:spPr bwMode="auto">
          <a:xfrm>
            <a:off x="152400" y="19050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a:solidFill>
                  <a:schemeClr val="hlink"/>
                </a:solidFill>
                <a:effectLst>
                  <a:outerShdw blurRad="38100" dist="38100" dir="2700000" algn="tl">
                    <a:srgbClr val="C0C0C0"/>
                  </a:outerShdw>
                </a:effectLst>
              </a:rPr>
              <a:t>Solution</a:t>
            </a:r>
            <a:endParaRPr lang="en-US" altLang="en-US">
              <a:effectLst>
                <a:outerShdw blurRad="38100" dist="38100" dir="2700000" algn="tl">
                  <a:srgbClr val="C0C0C0"/>
                </a:outerShdw>
              </a:effectLst>
            </a:endParaRPr>
          </a:p>
        </p:txBody>
      </p:sp>
      <p:sp>
        <p:nvSpPr>
          <p:cNvPr id="95238" name="Rectangle 17">
            <a:extLst>
              <a:ext uri="{FF2B5EF4-FFF2-40B4-BE49-F238E27FC236}">
                <a16:creationId xmlns:a16="http://schemas.microsoft.com/office/drawing/2014/main" id="{586DE5B1-C83C-8161-3C29-0AD29D6AA27D}"/>
              </a:ext>
            </a:extLst>
          </p:cNvPr>
          <p:cNvSpPr>
            <a:spLocks noChangeArrowheads="1"/>
          </p:cNvSpPr>
          <p:nvPr/>
        </p:nvSpPr>
        <p:spPr bwMode="auto">
          <a:xfrm>
            <a:off x="152400" y="3902075"/>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pPr>
            <a:r>
              <a:rPr lang="en-US" altLang="en-US" sz="2400" b="1">
                <a:latin typeface="Times New Roman" panose="02020603050405020304" pitchFamily="18" charset="0"/>
              </a:rPr>
              <a:t>We use a multiplicative cipher to encrypt the message “hello” with a key of 7. The ciphertext is “XCZZU”.</a:t>
            </a:r>
          </a:p>
        </p:txBody>
      </p:sp>
      <p:pic>
        <p:nvPicPr>
          <p:cNvPr id="95239" name="Picture 19">
            <a:extLst>
              <a:ext uri="{FF2B5EF4-FFF2-40B4-BE49-F238E27FC236}">
                <a16:creationId xmlns:a16="http://schemas.microsoft.com/office/drawing/2014/main" id="{FDD1580E-1393-D7C2-1C16-434A8045F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4810125"/>
            <a:ext cx="88582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40" name="Rectangle 2">
            <a:extLst>
              <a:ext uri="{FF2B5EF4-FFF2-40B4-BE49-F238E27FC236}">
                <a16:creationId xmlns:a16="http://schemas.microsoft.com/office/drawing/2014/main" id="{986267E1-5477-35DE-C902-86A0F8CFF110}"/>
              </a:ext>
            </a:extLst>
          </p:cNvPr>
          <p:cNvSpPr>
            <a:spLocks noChangeArrowheads="1"/>
          </p:cNvSpPr>
          <p:nvPr/>
        </p:nvSpPr>
        <p:spPr bwMode="auto">
          <a:xfrm>
            <a:off x="0" y="-315913"/>
            <a:ext cx="9144000" cy="1214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 typeface="Wingdings" panose="05000000000000000000" pitchFamily="2" charset="2"/>
              <a:buNone/>
            </a:pPr>
            <a:r>
              <a:rPr lang="en-US" altLang="en-US" sz="2800" b="1">
                <a:solidFill>
                  <a:schemeClr val="folHlink"/>
                </a:solidFill>
                <a:latin typeface="Times New Roman" panose="02020603050405020304" pitchFamily="18" charset="0"/>
              </a:rPr>
              <a:t>Multiplicative Ciphers</a:t>
            </a:r>
            <a:endParaRPr lang="en-US" altLang="en-US" sz="2400" b="1" i="1">
              <a:latin typeface="Times New Roman" panose="02020603050405020304" pitchFamily="18" charset="0"/>
            </a:endParaRPr>
          </a:p>
          <a:p>
            <a:pPr algn="ctr">
              <a:spcBef>
                <a:spcPct val="0"/>
              </a:spcBef>
              <a:buClrTx/>
              <a:buSzTx/>
              <a:buFontTx/>
              <a:buNone/>
            </a:pPr>
            <a:endParaRPr lang="en-US" altLang="en-US" sz="2800" b="1">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12F19302-C622-24A3-E93E-2AF1CF251889}"/>
              </a:ext>
            </a:extLst>
          </p:cNvPr>
          <p:cNvSpPr>
            <a:spLocks noGrp="1"/>
          </p:cNvSpPr>
          <p:nvPr>
            <p:ph type="sldNum" sz="quarter" idx="12"/>
          </p:nvPr>
        </p:nvSpPr>
        <p:spPr>
          <a:xfrm>
            <a:off x="457200" y="6248400"/>
            <a:ext cx="2133600" cy="457200"/>
          </a:xfrm>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l">
              <a:spcBef>
                <a:spcPct val="0"/>
              </a:spcBef>
              <a:buClrTx/>
              <a:buSzTx/>
              <a:buFontTx/>
              <a:buNone/>
            </a:pPr>
            <a:r>
              <a:rPr lang="en-US" altLang="en-US" sz="1200" b="1"/>
              <a:t>3.</a:t>
            </a:r>
            <a:fld id="{11BE7FD6-5CB8-4413-B323-D501174D4A43}" type="slidenum">
              <a:rPr lang="en-US" altLang="en-US" sz="1200" b="1"/>
              <a:pPr algn="l">
                <a:spcBef>
                  <a:spcPct val="0"/>
                </a:spcBef>
                <a:buClrTx/>
                <a:buSzTx/>
                <a:buFontTx/>
                <a:buNone/>
              </a:pPr>
              <a:t>47</a:t>
            </a:fld>
            <a:endParaRPr lang="en-US" altLang="en-US" sz="1200" b="1"/>
          </a:p>
        </p:txBody>
      </p:sp>
      <p:pic>
        <p:nvPicPr>
          <p:cNvPr id="97283" name="Picture 18">
            <a:extLst>
              <a:ext uri="{FF2B5EF4-FFF2-40B4-BE49-F238E27FC236}">
                <a16:creationId xmlns:a16="http://schemas.microsoft.com/office/drawing/2014/main" id="{69D0D980-88C5-DC57-9566-EDC25EA1D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391150"/>
            <a:ext cx="80803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284" name="Picture 20">
            <a:extLst>
              <a:ext uri="{FF2B5EF4-FFF2-40B4-BE49-F238E27FC236}">
                <a16:creationId xmlns:a16="http://schemas.microsoft.com/office/drawing/2014/main" id="{35E36FDE-F66D-AF24-9420-D3C1D7B523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2438400"/>
            <a:ext cx="8181975"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285" name="Rectangle 2">
            <a:extLst>
              <a:ext uri="{FF2B5EF4-FFF2-40B4-BE49-F238E27FC236}">
                <a16:creationId xmlns:a16="http://schemas.microsoft.com/office/drawing/2014/main" id="{5EC9E8FC-F1E2-100E-15DA-319840F29149}"/>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solidFill>
                  <a:schemeClr val="folHlink"/>
                </a:solidFill>
                <a:latin typeface="Times New Roman" panose="02020603050405020304" pitchFamily="18" charset="0"/>
              </a:rPr>
              <a:t>Affine Ciphers</a:t>
            </a:r>
            <a:endParaRPr lang="en-US" altLang="en-US" sz="2400" b="1" i="1">
              <a:latin typeface="Times New Roman" panose="02020603050405020304" pitchFamily="18" charset="0"/>
            </a:endParaRPr>
          </a:p>
        </p:txBody>
      </p:sp>
      <p:sp>
        <p:nvSpPr>
          <p:cNvPr id="2" name="TextBox 1">
            <a:extLst>
              <a:ext uri="{FF2B5EF4-FFF2-40B4-BE49-F238E27FC236}">
                <a16:creationId xmlns:a16="http://schemas.microsoft.com/office/drawing/2014/main" id="{78904F0E-79E4-155F-F3A1-DC31B66F01E4}"/>
              </a:ext>
            </a:extLst>
          </p:cNvPr>
          <p:cNvSpPr txBox="1"/>
          <p:nvPr/>
        </p:nvSpPr>
        <p:spPr>
          <a:xfrm>
            <a:off x="1187450" y="1052513"/>
            <a:ext cx="6337300" cy="1200150"/>
          </a:xfrm>
          <a:prstGeom prst="rect">
            <a:avLst/>
          </a:prstGeom>
          <a:noFill/>
        </p:spPr>
        <p:txBody>
          <a:bodyPr>
            <a:spAutoFit/>
          </a:bodyPr>
          <a:lstStyle/>
          <a:p>
            <a:pPr marL="285750" indent="-285750">
              <a:buFont typeface="Wingdings" panose="05000000000000000000" pitchFamily="2" charset="2"/>
              <a:buChar char="Ø"/>
              <a:defRPr/>
            </a:pPr>
            <a:r>
              <a:rPr lang="en-IN" dirty="0"/>
              <a:t>Combination of Additive and Multiplicative Cipher </a:t>
            </a:r>
          </a:p>
          <a:p>
            <a:pPr marL="285750" indent="-285750">
              <a:buFont typeface="Wingdings" panose="05000000000000000000" pitchFamily="2" charset="2"/>
              <a:buChar char="Ø"/>
              <a:defRPr/>
            </a:pPr>
            <a:r>
              <a:rPr lang="en-IN" dirty="0"/>
              <a:t>1</a:t>
            </a:r>
            <a:r>
              <a:rPr lang="en-IN" baseline="30000" dirty="0"/>
              <a:t>st</a:t>
            </a:r>
            <a:r>
              <a:rPr lang="en-IN" dirty="0"/>
              <a:t> key  is Multiplicative Cipher</a:t>
            </a:r>
          </a:p>
          <a:p>
            <a:pPr marL="285750" indent="-285750">
              <a:buFont typeface="Wingdings" panose="05000000000000000000" pitchFamily="2" charset="2"/>
              <a:buChar char="Ø"/>
              <a:defRPr/>
            </a:pPr>
            <a:r>
              <a:rPr lang="en-IN" dirty="0"/>
              <a:t> 2</a:t>
            </a:r>
            <a:r>
              <a:rPr lang="en-IN" baseline="30000" dirty="0"/>
              <a:t>nd</a:t>
            </a:r>
            <a:r>
              <a:rPr lang="en-IN" dirty="0"/>
              <a:t> key is Additive Cipher</a:t>
            </a:r>
          </a:p>
          <a:p>
            <a:pPr>
              <a:defRPr/>
            </a:pP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2947" name="Rectangle 17">
            <a:extLst>
              <a:ext uri="{FF2B5EF4-FFF2-40B4-BE49-F238E27FC236}">
                <a16:creationId xmlns:a16="http://schemas.microsoft.com/office/drawing/2014/main" id="{DE4E618C-5FE6-A46B-8B9D-1E8335BC91C2}"/>
              </a:ext>
            </a:extLst>
          </p:cNvPr>
          <p:cNvSpPr>
            <a:spLocks noChangeArrowheads="1"/>
          </p:cNvSpPr>
          <p:nvPr/>
        </p:nvSpPr>
        <p:spPr bwMode="auto">
          <a:xfrm>
            <a:off x="152400" y="1670050"/>
            <a:ext cx="8839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The affine cipher uses a pair of keys in which the first key is from Z</a:t>
            </a:r>
            <a:r>
              <a:rPr lang="en-US" altLang="en-US" sz="2400" b="1" baseline="-20000" dirty="0">
                <a:solidFill>
                  <a:schemeClr val="tx2">
                    <a:lumMod val="25000"/>
                  </a:schemeClr>
                </a:solidFill>
                <a:latin typeface="Times New Roman" panose="02020603050405020304" pitchFamily="18" charset="0"/>
              </a:rPr>
              <a:t>26</a:t>
            </a:r>
            <a:r>
              <a:rPr lang="en-US" altLang="en-US" sz="2400" b="1" dirty="0">
                <a:solidFill>
                  <a:schemeClr val="tx2">
                    <a:lumMod val="25000"/>
                  </a:schemeClr>
                </a:solidFill>
                <a:latin typeface="Times New Roman" panose="02020603050405020304" pitchFamily="18" charset="0"/>
              </a:rPr>
              <a:t>* and the second is from Z</a:t>
            </a:r>
            <a:r>
              <a:rPr lang="en-US" altLang="en-US" sz="2400" b="1" baseline="-20000" dirty="0">
                <a:solidFill>
                  <a:schemeClr val="tx2">
                    <a:lumMod val="25000"/>
                  </a:schemeClr>
                </a:solidFill>
                <a:latin typeface="Times New Roman" panose="02020603050405020304" pitchFamily="18" charset="0"/>
              </a:rPr>
              <a:t>26</a:t>
            </a:r>
            <a:r>
              <a:rPr lang="en-US" altLang="en-US" sz="2400" b="1" dirty="0">
                <a:solidFill>
                  <a:schemeClr val="tx2">
                    <a:lumMod val="25000"/>
                  </a:schemeClr>
                </a:solidFill>
                <a:latin typeface="Times New Roman" panose="02020603050405020304" pitchFamily="18" charset="0"/>
              </a:rPr>
              <a:t>. The size of the key domain is </a:t>
            </a:r>
            <a:br>
              <a:rPr lang="en-US" altLang="en-US" sz="2400" b="1" dirty="0">
                <a:solidFill>
                  <a:schemeClr val="tx2">
                    <a:lumMod val="25000"/>
                  </a:schemeClr>
                </a:solidFill>
                <a:latin typeface="Times New Roman" panose="02020603050405020304" pitchFamily="18" charset="0"/>
              </a:rPr>
            </a:br>
            <a:r>
              <a:rPr lang="en-US" altLang="en-US" sz="2400" b="1" dirty="0">
                <a:solidFill>
                  <a:schemeClr val="tx2">
                    <a:lumMod val="25000"/>
                  </a:schemeClr>
                </a:solidFill>
                <a:latin typeface="Times New Roman" panose="02020603050405020304" pitchFamily="18" charset="0"/>
              </a:rPr>
              <a:t>26 × 12 = 312.</a:t>
            </a:r>
          </a:p>
        </p:txBody>
      </p:sp>
      <p:sp>
        <p:nvSpPr>
          <p:cNvPr id="82949" name="Rectangle 20">
            <a:extLst>
              <a:ext uri="{FF2B5EF4-FFF2-40B4-BE49-F238E27FC236}">
                <a16:creationId xmlns:a16="http://schemas.microsoft.com/office/drawing/2014/main" id="{DCF49D60-1AA6-E968-BC4A-DB1C6954D030}"/>
              </a:ext>
            </a:extLst>
          </p:cNvPr>
          <p:cNvSpPr>
            <a:spLocks noChangeArrowheads="1"/>
          </p:cNvSpPr>
          <p:nvPr/>
        </p:nvSpPr>
        <p:spPr bwMode="auto">
          <a:xfrm>
            <a:off x="152400" y="3500438"/>
            <a:ext cx="8839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Use an affine cipher to encrypt the message “hello” with the key pair (7, 2).</a:t>
            </a:r>
          </a:p>
        </p:txBody>
      </p:sp>
      <p:sp>
        <p:nvSpPr>
          <p:cNvPr id="99332" name="Rectangle 2">
            <a:extLst>
              <a:ext uri="{FF2B5EF4-FFF2-40B4-BE49-F238E27FC236}">
                <a16:creationId xmlns:a16="http://schemas.microsoft.com/office/drawing/2014/main" id="{52C7AFCC-584B-ED6C-E99A-419D72A7F7A9}"/>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pPr>
            <a:endParaRPr lang="en-US" altLang="en-US" sz="2800" b="1">
              <a:solidFill>
                <a:schemeClr val="folHlink"/>
              </a:solidFill>
              <a:latin typeface="Times New Roman" panose="02020603050405020304" pitchFamily="18" charset="0"/>
            </a:endParaRPr>
          </a:p>
          <a:p>
            <a:pPr>
              <a:spcBef>
                <a:spcPct val="0"/>
              </a:spcBef>
              <a:buClrTx/>
              <a:buSzTx/>
              <a:buFont typeface="Wingdings" panose="05000000000000000000" pitchFamily="2" charset="2"/>
              <a:buNone/>
            </a:pPr>
            <a:r>
              <a:rPr lang="en-US" altLang="en-US" sz="2800" b="1">
                <a:solidFill>
                  <a:schemeClr val="folHlink"/>
                </a:solidFill>
                <a:latin typeface="Times New Roman" panose="02020603050405020304" pitchFamily="18" charset="0"/>
              </a:rPr>
              <a:t>Affine Ciphers</a:t>
            </a:r>
            <a:endParaRPr lang="en-US" altLang="en-US" sz="2400" b="1" i="1">
              <a:latin typeface="Times New Roman" panose="02020603050405020304" pitchFamily="18" charset="0"/>
            </a:endParaRP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A53A40EE-A980-93AD-4952-09003D5B1999}"/>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E62AA5B-28C2-4560-BAC8-383C5DA567EC}" type="slidenum">
              <a:rPr lang="en-US" altLang="en-US">
                <a:effectLst>
                  <a:outerShdw blurRad="38100" dist="38100" dir="2700000" algn="tl">
                    <a:srgbClr val="C0C0C0"/>
                  </a:outerShdw>
                </a:effectLst>
              </a:rPr>
              <a:pPr/>
              <a:t>48</a:t>
            </a:fld>
            <a:endParaRPr lang="en-US" altLang="en-US">
              <a:effectLst>
                <a:outerShdw blurRad="38100" dist="38100" dir="2700000" algn="tl">
                  <a:srgbClr val="C0C0C0"/>
                </a:outerShdw>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2947" name="Rectangle 17">
            <a:extLst>
              <a:ext uri="{FF2B5EF4-FFF2-40B4-BE49-F238E27FC236}">
                <a16:creationId xmlns:a16="http://schemas.microsoft.com/office/drawing/2014/main" id="{A1D67F3F-0D06-35C3-241B-290C170E5760}"/>
              </a:ext>
            </a:extLst>
          </p:cNvPr>
          <p:cNvSpPr>
            <a:spLocks noChangeArrowheads="1"/>
          </p:cNvSpPr>
          <p:nvPr/>
        </p:nvSpPr>
        <p:spPr bwMode="auto">
          <a:xfrm>
            <a:off x="152400" y="1670050"/>
            <a:ext cx="8839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The affine cipher uses a pair of keys in which the first key is from Z</a:t>
            </a:r>
            <a:r>
              <a:rPr lang="en-US" altLang="en-US" sz="2400" b="1" baseline="-20000" dirty="0">
                <a:solidFill>
                  <a:schemeClr val="tx2">
                    <a:lumMod val="25000"/>
                  </a:schemeClr>
                </a:solidFill>
                <a:latin typeface="Times New Roman" panose="02020603050405020304" pitchFamily="18" charset="0"/>
              </a:rPr>
              <a:t>26</a:t>
            </a:r>
            <a:r>
              <a:rPr lang="en-US" altLang="en-US" sz="2400" b="1" dirty="0">
                <a:solidFill>
                  <a:schemeClr val="tx2">
                    <a:lumMod val="25000"/>
                  </a:schemeClr>
                </a:solidFill>
                <a:latin typeface="Times New Roman" panose="02020603050405020304" pitchFamily="18" charset="0"/>
              </a:rPr>
              <a:t>* and the second is from Z</a:t>
            </a:r>
            <a:r>
              <a:rPr lang="en-US" altLang="en-US" sz="2400" b="1" baseline="-20000" dirty="0">
                <a:solidFill>
                  <a:schemeClr val="tx2">
                    <a:lumMod val="25000"/>
                  </a:schemeClr>
                </a:solidFill>
                <a:latin typeface="Times New Roman" panose="02020603050405020304" pitchFamily="18" charset="0"/>
              </a:rPr>
              <a:t>26</a:t>
            </a:r>
            <a:r>
              <a:rPr lang="en-US" altLang="en-US" sz="2400" b="1" dirty="0">
                <a:solidFill>
                  <a:schemeClr val="tx2">
                    <a:lumMod val="25000"/>
                  </a:schemeClr>
                </a:solidFill>
                <a:latin typeface="Times New Roman" panose="02020603050405020304" pitchFamily="18" charset="0"/>
              </a:rPr>
              <a:t>. The size of the key domain is </a:t>
            </a:r>
            <a:br>
              <a:rPr lang="en-US" altLang="en-US" sz="2400" b="1" dirty="0">
                <a:solidFill>
                  <a:schemeClr val="tx2">
                    <a:lumMod val="25000"/>
                  </a:schemeClr>
                </a:solidFill>
                <a:latin typeface="Times New Roman" panose="02020603050405020304" pitchFamily="18" charset="0"/>
              </a:rPr>
            </a:br>
            <a:r>
              <a:rPr lang="en-US" altLang="en-US" sz="2400" b="1" dirty="0">
                <a:solidFill>
                  <a:schemeClr val="tx2">
                    <a:lumMod val="25000"/>
                  </a:schemeClr>
                </a:solidFill>
                <a:latin typeface="Times New Roman" panose="02020603050405020304" pitchFamily="18" charset="0"/>
              </a:rPr>
              <a:t>26 × 12 = 312.</a:t>
            </a:r>
          </a:p>
        </p:txBody>
      </p:sp>
      <p:sp>
        <p:nvSpPr>
          <p:cNvPr id="82949" name="Rectangle 20">
            <a:extLst>
              <a:ext uri="{FF2B5EF4-FFF2-40B4-BE49-F238E27FC236}">
                <a16:creationId xmlns:a16="http://schemas.microsoft.com/office/drawing/2014/main" id="{A70CB214-A268-8E8C-A37B-A24FECD049F3}"/>
              </a:ext>
            </a:extLst>
          </p:cNvPr>
          <p:cNvSpPr>
            <a:spLocks noChangeArrowheads="1"/>
          </p:cNvSpPr>
          <p:nvPr/>
        </p:nvSpPr>
        <p:spPr bwMode="auto">
          <a:xfrm>
            <a:off x="152400" y="3500438"/>
            <a:ext cx="8839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Use an affine cipher to encrypt the message “hello” with the key pair (7, 2).</a:t>
            </a:r>
          </a:p>
        </p:txBody>
      </p:sp>
      <p:pic>
        <p:nvPicPr>
          <p:cNvPr id="101380" name="Picture 22">
            <a:extLst>
              <a:ext uri="{FF2B5EF4-FFF2-40B4-BE49-F238E27FC236}">
                <a16:creationId xmlns:a16="http://schemas.microsoft.com/office/drawing/2014/main" id="{E5B04041-322C-82AE-A137-1E5229E8B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18025"/>
            <a:ext cx="8729663"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381" name="Rectangle 2">
            <a:extLst>
              <a:ext uri="{FF2B5EF4-FFF2-40B4-BE49-F238E27FC236}">
                <a16:creationId xmlns:a16="http://schemas.microsoft.com/office/drawing/2014/main" id="{95F5EE14-1739-F057-AEF7-0DE3DB8D3142}"/>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pPr>
            <a:endParaRPr lang="en-US" altLang="en-US" sz="2800" b="1">
              <a:solidFill>
                <a:schemeClr val="folHlink"/>
              </a:solidFill>
              <a:latin typeface="Times New Roman" panose="02020603050405020304" pitchFamily="18" charset="0"/>
            </a:endParaRPr>
          </a:p>
          <a:p>
            <a:pPr>
              <a:spcBef>
                <a:spcPct val="0"/>
              </a:spcBef>
              <a:buClrTx/>
              <a:buSzTx/>
              <a:buFont typeface="Wingdings" panose="05000000000000000000" pitchFamily="2" charset="2"/>
              <a:buNone/>
            </a:pPr>
            <a:r>
              <a:rPr lang="en-US" altLang="en-US" sz="2800" b="1">
                <a:solidFill>
                  <a:schemeClr val="folHlink"/>
                </a:solidFill>
                <a:latin typeface="Times New Roman" panose="02020603050405020304" pitchFamily="18" charset="0"/>
              </a:rPr>
              <a:t>Affine Ciphers</a:t>
            </a:r>
            <a:endParaRPr lang="en-US" altLang="en-US" sz="2400" b="1" i="1">
              <a:latin typeface="Times New Roman" panose="02020603050405020304" pitchFamily="18" charset="0"/>
            </a:endParaRP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9AC7A018-C8BC-2F00-A01F-60E7F13A67A6}"/>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231AFC5-4359-464C-9195-2A433BF9D93D}" type="slidenum">
              <a:rPr lang="en-US" altLang="en-US">
                <a:effectLst>
                  <a:outerShdw blurRad="38100" dist="38100" dir="2700000" algn="tl">
                    <a:srgbClr val="C0C0C0"/>
                  </a:outerShdw>
                </a:effectLst>
              </a:rPr>
              <a:pPr/>
              <a:t>49</a:t>
            </a:fld>
            <a:endParaRPr lang="en-US" altLang="en-US">
              <a:effectLst>
                <a:outerShdw blurRad="38100" dist="38100" dir="2700000" algn="tl">
                  <a:srgbClr val="C0C0C0"/>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55B650F-C2A4-BCAF-6C50-6614483BCB0E}"/>
              </a:ext>
            </a:extLst>
          </p:cNvPr>
          <p:cNvSpPr>
            <a:spLocks noGrp="1" noChangeArrowheads="1"/>
          </p:cNvSpPr>
          <p:nvPr>
            <p:ph type="title"/>
          </p:nvPr>
        </p:nvSpPr>
        <p:spPr/>
        <p:txBody>
          <a:bodyPr/>
          <a:lstStyle/>
          <a:p>
            <a:pPr eaLnBrk="1" hangingPunct="1">
              <a:defRPr/>
            </a:pPr>
            <a:r>
              <a:rPr lang="en-US" dirty="0">
                <a:solidFill>
                  <a:srgbClr val="C00000"/>
                </a:solidFill>
              </a:rPr>
              <a:t>Requirements</a:t>
            </a:r>
            <a:endParaRPr lang="en-AU" dirty="0">
              <a:solidFill>
                <a:srgbClr val="C00000"/>
              </a:solidFill>
            </a:endParaRPr>
          </a:p>
        </p:txBody>
      </p:sp>
      <p:sp>
        <p:nvSpPr>
          <p:cNvPr id="52227" name="Rectangle 3">
            <a:extLst>
              <a:ext uri="{FF2B5EF4-FFF2-40B4-BE49-F238E27FC236}">
                <a16:creationId xmlns:a16="http://schemas.microsoft.com/office/drawing/2014/main" id="{76C377E8-702C-7DD8-1548-59CED10AF109}"/>
              </a:ext>
            </a:extLst>
          </p:cNvPr>
          <p:cNvSpPr>
            <a:spLocks noGrp="1" noChangeArrowheads="1"/>
          </p:cNvSpPr>
          <p:nvPr>
            <p:ph type="body" idx="1"/>
          </p:nvPr>
        </p:nvSpPr>
        <p:spPr/>
        <p:txBody>
          <a:bodyPr/>
          <a:lstStyle/>
          <a:p>
            <a:pPr algn="just" eaLnBrk="1" hangingPunct="1">
              <a:lnSpc>
                <a:spcPct val="90000"/>
              </a:lnSpc>
              <a:defRPr/>
            </a:pPr>
            <a:r>
              <a:rPr lang="en-US" dirty="0">
                <a:solidFill>
                  <a:schemeClr val="bg2">
                    <a:lumMod val="50000"/>
                  </a:schemeClr>
                </a:solidFill>
              </a:rPr>
              <a:t>two requirements for secure use of symmetric encryption:</a:t>
            </a:r>
          </a:p>
          <a:p>
            <a:pPr lvl="1" eaLnBrk="1" hangingPunct="1">
              <a:lnSpc>
                <a:spcPct val="90000"/>
              </a:lnSpc>
              <a:defRPr/>
            </a:pPr>
            <a:r>
              <a:rPr lang="en-US" dirty="0">
                <a:solidFill>
                  <a:schemeClr val="bg2">
                    <a:lumMod val="50000"/>
                  </a:schemeClr>
                </a:solidFill>
                <a:ea typeface="ＭＳ Ｐゴシック" pitchFamily="-107" charset="-128"/>
              </a:rPr>
              <a:t>a strong encryption algorithm</a:t>
            </a:r>
          </a:p>
          <a:p>
            <a:pPr lvl="1" eaLnBrk="1" hangingPunct="1">
              <a:lnSpc>
                <a:spcPct val="90000"/>
              </a:lnSpc>
              <a:defRPr/>
            </a:pPr>
            <a:r>
              <a:rPr lang="en-US" dirty="0">
                <a:solidFill>
                  <a:schemeClr val="bg2">
                    <a:lumMod val="50000"/>
                  </a:schemeClr>
                </a:solidFill>
                <a:ea typeface="ＭＳ Ｐゴシック" pitchFamily="-107" charset="-128"/>
              </a:rPr>
              <a:t>a secret key known only to sender / receiver</a:t>
            </a:r>
          </a:p>
          <a:p>
            <a:pPr eaLnBrk="1" hangingPunct="1">
              <a:lnSpc>
                <a:spcPct val="90000"/>
              </a:lnSpc>
              <a:defRPr/>
            </a:pPr>
            <a:r>
              <a:rPr lang="en-US" dirty="0">
                <a:solidFill>
                  <a:schemeClr val="bg2">
                    <a:lumMod val="50000"/>
                  </a:schemeClr>
                </a:solidFill>
              </a:rPr>
              <a:t>mathematically :</a:t>
            </a:r>
          </a:p>
          <a:p>
            <a:pPr lvl="1" eaLnBrk="1" hangingPunct="1">
              <a:lnSpc>
                <a:spcPct val="90000"/>
              </a:lnSpc>
              <a:buFont typeface="Wingdings" panose="05000000000000000000" pitchFamily="2" charset="2"/>
              <a:buNone/>
              <a:defRPr/>
            </a:pPr>
            <a:r>
              <a:rPr lang="en-US" i="1" dirty="0">
                <a:solidFill>
                  <a:schemeClr val="bg2">
                    <a:lumMod val="50000"/>
                  </a:schemeClr>
                </a:solidFill>
                <a:ea typeface="ＭＳ Ｐゴシック" pitchFamily="-107" charset="-128"/>
              </a:rPr>
              <a:t>	Y </a:t>
            </a:r>
            <a:r>
              <a:rPr lang="en-US" dirty="0">
                <a:solidFill>
                  <a:schemeClr val="bg2">
                    <a:lumMod val="50000"/>
                  </a:schemeClr>
                </a:solidFill>
                <a:ea typeface="ＭＳ Ｐゴシック" pitchFamily="-107" charset="-128"/>
              </a:rPr>
              <a:t>= E(K, </a:t>
            </a:r>
            <a:r>
              <a:rPr lang="en-US" i="1" dirty="0">
                <a:solidFill>
                  <a:schemeClr val="bg2">
                    <a:lumMod val="50000"/>
                  </a:schemeClr>
                </a:solidFill>
                <a:ea typeface="ＭＳ Ｐゴシック" pitchFamily="-107" charset="-128"/>
              </a:rPr>
              <a:t>X</a:t>
            </a:r>
            <a:r>
              <a:rPr lang="en-US" dirty="0">
                <a:solidFill>
                  <a:schemeClr val="bg2">
                    <a:lumMod val="50000"/>
                  </a:schemeClr>
                </a:solidFill>
                <a:ea typeface="ＭＳ Ｐゴシック" pitchFamily="-107" charset="-128"/>
              </a:rPr>
              <a:t>)</a:t>
            </a:r>
          </a:p>
          <a:p>
            <a:pPr lvl="1" eaLnBrk="1" hangingPunct="1">
              <a:lnSpc>
                <a:spcPct val="90000"/>
              </a:lnSpc>
              <a:buFont typeface="Wingdings" panose="05000000000000000000" pitchFamily="2" charset="2"/>
              <a:buNone/>
              <a:defRPr/>
            </a:pPr>
            <a:r>
              <a:rPr lang="en-US" i="1" dirty="0">
                <a:solidFill>
                  <a:schemeClr val="bg2">
                    <a:lumMod val="50000"/>
                  </a:schemeClr>
                </a:solidFill>
                <a:ea typeface="ＭＳ Ｐゴシック" pitchFamily="-107" charset="-128"/>
              </a:rPr>
              <a:t>	X </a:t>
            </a:r>
            <a:r>
              <a:rPr lang="en-US" dirty="0">
                <a:solidFill>
                  <a:schemeClr val="bg2">
                    <a:lumMod val="50000"/>
                  </a:schemeClr>
                </a:solidFill>
                <a:ea typeface="ＭＳ Ｐゴシック" pitchFamily="-107" charset="-128"/>
              </a:rPr>
              <a:t>= D(K, </a:t>
            </a:r>
            <a:r>
              <a:rPr lang="en-US" i="1" dirty="0">
                <a:solidFill>
                  <a:schemeClr val="bg2">
                    <a:lumMod val="50000"/>
                  </a:schemeClr>
                </a:solidFill>
                <a:ea typeface="ＭＳ Ｐゴシック" pitchFamily="-107" charset="-128"/>
              </a:rPr>
              <a:t>Y</a:t>
            </a:r>
            <a:r>
              <a:rPr lang="en-US" dirty="0">
                <a:solidFill>
                  <a:schemeClr val="bg2">
                    <a:lumMod val="50000"/>
                  </a:schemeClr>
                </a:solidFill>
                <a:ea typeface="ＭＳ Ｐゴシック" pitchFamily="-107" charset="-128"/>
              </a:rPr>
              <a:t>)</a:t>
            </a:r>
          </a:p>
          <a:p>
            <a:pPr eaLnBrk="1" hangingPunct="1">
              <a:lnSpc>
                <a:spcPct val="90000"/>
              </a:lnSpc>
              <a:defRPr/>
            </a:pPr>
            <a:r>
              <a:rPr lang="en-US" dirty="0">
                <a:solidFill>
                  <a:schemeClr val="bg2">
                    <a:lumMod val="50000"/>
                  </a:schemeClr>
                </a:solidFill>
              </a:rPr>
              <a:t>assume encryption algorithm is known</a:t>
            </a:r>
          </a:p>
          <a:p>
            <a:pPr eaLnBrk="1" hangingPunct="1">
              <a:lnSpc>
                <a:spcPct val="90000"/>
              </a:lnSpc>
              <a:defRPr/>
            </a:pPr>
            <a:r>
              <a:rPr lang="en-US" dirty="0">
                <a:solidFill>
                  <a:schemeClr val="bg2">
                    <a:lumMod val="50000"/>
                  </a:schemeClr>
                </a:solidFill>
              </a:rPr>
              <a:t>implies a secure channel to distribute key</a:t>
            </a:r>
            <a:endParaRPr lang="en-AU" dirty="0">
              <a:solidFill>
                <a:schemeClr val="bg2">
                  <a:lumMod val="50000"/>
                </a:schemeClr>
              </a:solidFill>
            </a:endParaRPr>
          </a:p>
        </p:txBody>
      </p:sp>
      <p:sp>
        <p:nvSpPr>
          <p:cNvPr id="2" name="Slide Number Placeholder 1">
            <a:extLst>
              <a:ext uri="{FF2B5EF4-FFF2-40B4-BE49-F238E27FC236}">
                <a16:creationId xmlns:a16="http://schemas.microsoft.com/office/drawing/2014/main" id="{047940C0-9904-F9D0-7F49-DFE55F5A7CD5}"/>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1B1F671-7485-4225-A15F-43153D4EE76D}" type="slidenum">
              <a:rPr lang="en-US" altLang="en-US">
                <a:effectLst>
                  <a:outerShdw blurRad="38100" dist="38100" dir="2700000" algn="tl">
                    <a:srgbClr val="C0C0C0"/>
                  </a:outerShdw>
                </a:effectLst>
              </a:rPr>
              <a:pPr/>
              <a:t>5</a:t>
            </a:fld>
            <a:endParaRPr lang="en-US" altLang="en-US">
              <a:effectLst>
                <a:outerShdw blurRad="38100" dist="38100" dir="2700000" algn="tl">
                  <a:srgbClr val="C0C0C0"/>
                </a:outerShdw>
              </a:effectLs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4995" name="Rectangle 10">
            <a:extLst>
              <a:ext uri="{FF2B5EF4-FFF2-40B4-BE49-F238E27FC236}">
                <a16:creationId xmlns:a16="http://schemas.microsoft.com/office/drawing/2014/main" id="{94B75172-B5E0-784A-34E3-69863AFDA0E7}"/>
              </a:ext>
            </a:extLst>
          </p:cNvPr>
          <p:cNvSpPr>
            <a:spLocks noChangeArrowheads="1"/>
          </p:cNvSpPr>
          <p:nvPr/>
        </p:nvSpPr>
        <p:spPr bwMode="auto">
          <a:xfrm>
            <a:off x="152400" y="1763713"/>
            <a:ext cx="8839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Use the affine cipher to decrypt the message “ZEBBW” with the key pair (7, 2) in modulus 26.</a:t>
            </a:r>
          </a:p>
        </p:txBody>
      </p:sp>
      <p:sp>
        <p:nvSpPr>
          <p:cNvPr id="103427" name="Text Box 12">
            <a:extLst>
              <a:ext uri="{FF2B5EF4-FFF2-40B4-BE49-F238E27FC236}">
                <a16:creationId xmlns:a16="http://schemas.microsoft.com/office/drawing/2014/main" id="{CE4EF610-3C84-2AFD-D09D-109373939B47}"/>
              </a:ext>
            </a:extLst>
          </p:cNvPr>
          <p:cNvSpPr txBox="1">
            <a:spLocks noChangeArrowheads="1"/>
          </p:cNvSpPr>
          <p:nvPr/>
        </p:nvSpPr>
        <p:spPr bwMode="auto">
          <a:xfrm>
            <a:off x="255588" y="2684463"/>
            <a:ext cx="1268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2400" b="1">
                <a:solidFill>
                  <a:schemeClr val="hlink"/>
                </a:solidFill>
                <a:latin typeface="Times New Roman" panose="02020603050405020304" pitchFamily="18" charset="0"/>
              </a:rPr>
              <a:t>Solution</a:t>
            </a:r>
            <a:endParaRPr lang="en-US" altLang="en-US" sz="2000" b="1" i="1">
              <a:solidFill>
                <a:schemeClr val="hlink"/>
              </a:solidFill>
              <a:latin typeface="Times New Roman" panose="02020603050405020304" pitchFamily="18" charset="0"/>
            </a:endParaRPr>
          </a:p>
        </p:txBody>
      </p:sp>
      <p:pic>
        <p:nvPicPr>
          <p:cNvPr id="103428" name="Picture 15">
            <a:extLst>
              <a:ext uri="{FF2B5EF4-FFF2-40B4-BE49-F238E27FC236}">
                <a16:creationId xmlns:a16="http://schemas.microsoft.com/office/drawing/2014/main" id="{5897FFF7-69A7-FD97-D8B1-01BCB598F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217863"/>
            <a:ext cx="8739188"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29" name="Rectangle 2">
            <a:extLst>
              <a:ext uri="{FF2B5EF4-FFF2-40B4-BE49-F238E27FC236}">
                <a16:creationId xmlns:a16="http://schemas.microsoft.com/office/drawing/2014/main" id="{0AA6DBF8-693E-A7AE-8FAC-063409462298}"/>
              </a:ext>
            </a:extLst>
          </p:cNvPr>
          <p:cNvSpPr>
            <a:spLocks noChangeArrowheads="1"/>
          </p:cNvSpPr>
          <p:nvPr/>
        </p:nvSpPr>
        <p:spPr bwMode="auto">
          <a:xfrm>
            <a:off x="0" y="12065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pPr>
            <a:endParaRPr lang="en-US" altLang="en-US" sz="2800" b="1">
              <a:solidFill>
                <a:schemeClr val="folHlink"/>
              </a:solidFill>
              <a:latin typeface="Times New Roman" panose="02020603050405020304" pitchFamily="18" charset="0"/>
            </a:endParaRPr>
          </a:p>
          <a:p>
            <a:pPr>
              <a:spcBef>
                <a:spcPct val="0"/>
              </a:spcBef>
              <a:buClrTx/>
              <a:buSzTx/>
              <a:buFont typeface="Wingdings" panose="05000000000000000000" pitchFamily="2" charset="2"/>
              <a:buNone/>
            </a:pPr>
            <a:r>
              <a:rPr lang="en-US" altLang="en-US" sz="2800" b="1">
                <a:solidFill>
                  <a:schemeClr val="folHlink"/>
                </a:solidFill>
                <a:latin typeface="Times New Roman" panose="02020603050405020304" pitchFamily="18" charset="0"/>
              </a:rPr>
              <a:t>Affine Ciphers</a:t>
            </a:r>
            <a:endParaRPr lang="en-US" altLang="en-US" sz="2400" b="1" i="1">
              <a:latin typeface="Times New Roman" panose="02020603050405020304" pitchFamily="18" charset="0"/>
            </a:endParaRP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25D7888B-26EC-6589-65E5-8F5F04869E55}"/>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DD42BE5-95B9-49FA-A131-51371E276232}" type="slidenum">
              <a:rPr lang="en-US" altLang="en-US">
                <a:effectLst>
                  <a:outerShdw blurRad="38100" dist="38100" dir="2700000" algn="tl">
                    <a:srgbClr val="C0C0C0"/>
                  </a:outerShdw>
                </a:effectLst>
              </a:rPr>
              <a:pPr/>
              <a:t>50</a:t>
            </a:fld>
            <a:endParaRPr lang="en-US" altLang="en-US">
              <a:effectLst>
                <a:outerShdw blurRad="38100" dist="38100" dir="2700000" algn="tl">
                  <a:srgbClr val="C0C0C0"/>
                </a:outerShdw>
              </a:effectLs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53DB3FC1-4FAA-D57E-2232-C7936F2AB51C}"/>
              </a:ext>
            </a:extLst>
          </p:cNvPr>
          <p:cNvSpPr>
            <a:spLocks noChangeArrowheads="1"/>
          </p:cNvSpPr>
          <p:nvPr/>
        </p:nvSpPr>
        <p:spPr bwMode="auto">
          <a:xfrm>
            <a:off x="0" y="12065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pPr>
            <a:endParaRPr lang="en-US" altLang="en-US" sz="2800" b="1">
              <a:solidFill>
                <a:schemeClr val="folHlink"/>
              </a:solidFill>
              <a:latin typeface="Times New Roman" panose="02020603050405020304" pitchFamily="18" charset="0"/>
            </a:endParaRPr>
          </a:p>
          <a:p>
            <a:pPr>
              <a:spcBef>
                <a:spcPct val="0"/>
              </a:spcBef>
              <a:buClrTx/>
              <a:buSzTx/>
              <a:buFont typeface="Wingdings" panose="05000000000000000000" pitchFamily="2" charset="2"/>
              <a:buNone/>
            </a:pPr>
            <a:r>
              <a:rPr lang="en-US" altLang="en-US" sz="2800" b="1">
                <a:solidFill>
                  <a:schemeClr val="folHlink"/>
                </a:solidFill>
                <a:latin typeface="Times New Roman" panose="02020603050405020304" pitchFamily="18" charset="0"/>
              </a:rPr>
              <a:t>Affine Ciphers</a:t>
            </a:r>
            <a:endParaRPr lang="en-US" altLang="en-US" sz="2400" b="1" i="1">
              <a:latin typeface="Times New Roman" panose="02020603050405020304" pitchFamily="18" charset="0"/>
            </a:endParaRP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704934F2-8C42-526C-41F0-18E7F959E7D9}"/>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634323-CFB3-441F-9B22-530D5E3722CA}" type="slidenum">
              <a:rPr lang="en-US" altLang="en-US">
                <a:effectLst>
                  <a:outerShdw blurRad="38100" dist="38100" dir="2700000" algn="tl">
                    <a:srgbClr val="C0C0C0"/>
                  </a:outerShdw>
                </a:effectLst>
              </a:rPr>
              <a:pPr/>
              <a:t>51</a:t>
            </a:fld>
            <a:endParaRPr lang="en-US" altLang="en-US">
              <a:effectLst>
                <a:outerShdw blurRad="38100" dist="38100" dir="2700000" algn="tl">
                  <a:srgbClr val="C0C0C0"/>
                </a:outerShdw>
              </a:effectLst>
            </a:endParaRPr>
          </a:p>
        </p:txBody>
      </p:sp>
      <p:sp>
        <p:nvSpPr>
          <p:cNvPr id="7" name="Rectangle 10">
            <a:extLst>
              <a:ext uri="{FF2B5EF4-FFF2-40B4-BE49-F238E27FC236}">
                <a16:creationId xmlns:a16="http://schemas.microsoft.com/office/drawing/2014/main" id="{9FBBAF54-5122-D48E-0971-AC0C90DD3A18}"/>
              </a:ext>
            </a:extLst>
          </p:cNvPr>
          <p:cNvSpPr>
            <a:spLocks noChangeArrowheads="1"/>
          </p:cNvSpPr>
          <p:nvPr/>
        </p:nvSpPr>
        <p:spPr bwMode="auto">
          <a:xfrm>
            <a:off x="152400" y="655638"/>
            <a:ext cx="8839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Brute force attack</a:t>
            </a: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CT only attack</a:t>
            </a: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Chosen PT attack</a:t>
            </a: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B00240-C122-CC30-C1AD-7AC7EF2358FF}"/>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B6F06F6-0788-4E4A-8858-2C4730814E3A}" type="slidenum">
              <a:rPr lang="en-US" altLang="en-US">
                <a:effectLst>
                  <a:outerShdw blurRad="38100" dist="38100" dir="2700000" algn="tl">
                    <a:srgbClr val="C0C0C0"/>
                  </a:outerShdw>
                </a:effectLst>
              </a:rPr>
              <a:pPr/>
              <a:t>52</a:t>
            </a:fld>
            <a:endParaRPr lang="en-US" altLang="en-US">
              <a:effectLst>
                <a:outerShdw blurRad="38100" dist="38100" dir="2700000" algn="tl">
                  <a:srgbClr val="C0C0C0"/>
                </a:outerShdw>
              </a:effectLst>
            </a:endParaRPr>
          </a:p>
        </p:txBody>
      </p:sp>
      <p:sp>
        <p:nvSpPr>
          <p:cNvPr id="4" name="TextBox 3">
            <a:extLst>
              <a:ext uri="{FF2B5EF4-FFF2-40B4-BE49-F238E27FC236}">
                <a16:creationId xmlns:a16="http://schemas.microsoft.com/office/drawing/2014/main" id="{9FC31BE5-F1D2-104A-11A6-E2607223E5F0}"/>
              </a:ext>
            </a:extLst>
          </p:cNvPr>
          <p:cNvSpPr txBox="1"/>
          <p:nvPr/>
        </p:nvSpPr>
        <p:spPr>
          <a:xfrm>
            <a:off x="1187450" y="2420938"/>
            <a:ext cx="6624638" cy="1938337"/>
          </a:xfrm>
          <a:prstGeom prst="rect">
            <a:avLst/>
          </a:prstGeom>
          <a:noFill/>
        </p:spPr>
        <p:txBody>
          <a:bodyPr>
            <a:spAutoFit/>
          </a:bodyPr>
          <a:lstStyle/>
          <a:p>
            <a:pPr algn="just" eaLnBrk="1" hangingPunct="1">
              <a:defRPr/>
            </a:pPr>
            <a:r>
              <a:rPr lang="en-US" altLang="en-US" sz="2400" b="1" dirty="0">
                <a:solidFill>
                  <a:schemeClr val="tx2">
                    <a:lumMod val="25000"/>
                  </a:schemeClr>
                </a:solidFill>
                <a:latin typeface="Times New Roman" panose="02020603050405020304" pitchFamily="18" charset="0"/>
              </a:rPr>
              <a:t>The additive cipher is a special case of an affine cipher in which </a:t>
            </a:r>
            <a:r>
              <a:rPr lang="en-US" altLang="en-US" sz="2400" b="1" i="1" dirty="0">
                <a:solidFill>
                  <a:schemeClr val="tx2">
                    <a:lumMod val="25000"/>
                  </a:schemeClr>
                </a:solidFill>
                <a:latin typeface="Times New Roman" panose="02020603050405020304" pitchFamily="18" charset="0"/>
              </a:rPr>
              <a:t>k</a:t>
            </a:r>
            <a:r>
              <a:rPr lang="en-US" altLang="en-US" sz="2400" b="1" baseline="-20000" dirty="0">
                <a:solidFill>
                  <a:schemeClr val="tx2">
                    <a:lumMod val="25000"/>
                  </a:schemeClr>
                </a:solidFill>
                <a:latin typeface="Times New Roman" panose="02020603050405020304" pitchFamily="18" charset="0"/>
              </a:rPr>
              <a:t>1</a:t>
            </a:r>
            <a:r>
              <a:rPr lang="en-US" altLang="en-US" sz="2400" b="1" dirty="0">
                <a:solidFill>
                  <a:schemeClr val="tx2">
                    <a:lumMod val="25000"/>
                  </a:schemeClr>
                </a:solidFill>
                <a:latin typeface="Times New Roman" panose="02020603050405020304" pitchFamily="18" charset="0"/>
              </a:rPr>
              <a:t> = 1. </a:t>
            </a:r>
          </a:p>
          <a:p>
            <a:pPr algn="just" eaLnBrk="1" hangingPunct="1">
              <a:defRPr/>
            </a:pPr>
            <a:endParaRPr lang="en-US" altLang="en-US" sz="2400" b="1" dirty="0">
              <a:solidFill>
                <a:schemeClr val="tx2">
                  <a:lumMod val="25000"/>
                </a:schemeClr>
              </a:solidFill>
              <a:latin typeface="Times New Roman" panose="02020603050405020304" pitchFamily="18" charset="0"/>
            </a:endParaRPr>
          </a:p>
          <a:p>
            <a:pPr algn="just" eaLnBrk="1" hangingPunct="1">
              <a:defRPr/>
            </a:pPr>
            <a:r>
              <a:rPr lang="en-US" altLang="en-US" sz="2400" b="1" dirty="0">
                <a:solidFill>
                  <a:schemeClr val="tx2">
                    <a:lumMod val="25000"/>
                  </a:schemeClr>
                </a:solidFill>
                <a:latin typeface="Times New Roman" panose="02020603050405020304" pitchFamily="18" charset="0"/>
              </a:rPr>
              <a:t>The multiplicative cipher is a special case of affine cipher in which </a:t>
            </a:r>
            <a:r>
              <a:rPr lang="en-US" altLang="en-US" sz="2400" b="1" i="1" dirty="0">
                <a:solidFill>
                  <a:schemeClr val="tx2">
                    <a:lumMod val="25000"/>
                  </a:schemeClr>
                </a:solidFill>
                <a:latin typeface="Times New Roman" panose="02020603050405020304" pitchFamily="18" charset="0"/>
              </a:rPr>
              <a:t>k</a:t>
            </a:r>
            <a:r>
              <a:rPr lang="en-US" altLang="en-US" sz="2400" b="1" baseline="-20000" dirty="0">
                <a:solidFill>
                  <a:schemeClr val="tx2">
                    <a:lumMod val="25000"/>
                  </a:schemeClr>
                </a:solidFill>
                <a:latin typeface="Times New Roman" panose="02020603050405020304" pitchFamily="18" charset="0"/>
              </a:rPr>
              <a:t>2</a:t>
            </a:r>
            <a:r>
              <a:rPr lang="en-US" altLang="en-US" sz="2400" b="1" dirty="0">
                <a:solidFill>
                  <a:schemeClr val="tx2">
                    <a:lumMod val="25000"/>
                  </a:schemeClr>
                </a:solidFill>
                <a:latin typeface="Times New Roman" panose="02020603050405020304" pitchFamily="18" charset="0"/>
              </a:rPr>
              <a:t> = 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2947" name="Rectangle 17">
            <a:extLst>
              <a:ext uri="{FF2B5EF4-FFF2-40B4-BE49-F238E27FC236}">
                <a16:creationId xmlns:a16="http://schemas.microsoft.com/office/drawing/2014/main" id="{C4E78699-95D8-B554-D260-CC0836F92452}"/>
              </a:ext>
            </a:extLst>
          </p:cNvPr>
          <p:cNvSpPr>
            <a:spLocks noChangeArrowheads="1"/>
          </p:cNvSpPr>
          <p:nvPr/>
        </p:nvSpPr>
        <p:spPr bwMode="auto">
          <a:xfrm>
            <a:off x="152400" y="-176213"/>
            <a:ext cx="8839200" cy="489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Cryptanalysis of Affine Cipher</a:t>
            </a:r>
          </a:p>
          <a:p>
            <a:pPr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marL="342900" indent="-342900" eaLnBrk="1" hangingPunct="1">
              <a:spcBef>
                <a:spcPct val="0"/>
              </a:spcBef>
              <a:buClrTx/>
              <a:buSzTx/>
              <a:buFont typeface="Wingdings" panose="05000000000000000000" pitchFamily="2" charset="2"/>
              <a:buChar char="v"/>
              <a:defRPr/>
            </a:pPr>
            <a:r>
              <a:rPr lang="en-US" altLang="en-US" sz="2400" b="1" dirty="0">
                <a:solidFill>
                  <a:schemeClr val="tx2">
                    <a:lumMod val="25000"/>
                  </a:schemeClr>
                </a:solidFill>
                <a:latin typeface="Times New Roman" panose="02020603050405020304" pitchFamily="18" charset="0"/>
              </a:rPr>
              <a:t>  Brute Force Attack</a:t>
            </a:r>
          </a:p>
          <a:p>
            <a:pPr marL="342900" indent="-342900" eaLnBrk="1" hangingPunct="1">
              <a:spcBef>
                <a:spcPct val="0"/>
              </a:spcBef>
              <a:buClrTx/>
              <a:buSzTx/>
              <a:buFont typeface="Wingdings" panose="05000000000000000000" pitchFamily="2" charset="2"/>
              <a:buChar char="v"/>
              <a:defRPr/>
            </a:pPr>
            <a:r>
              <a:rPr lang="en-US" altLang="en-US" sz="2400" b="1" dirty="0">
                <a:solidFill>
                  <a:schemeClr val="tx2">
                    <a:lumMod val="25000"/>
                  </a:schemeClr>
                </a:solidFill>
                <a:latin typeface="Times New Roman" panose="02020603050405020304" pitchFamily="18" charset="0"/>
              </a:rPr>
              <a:t>  </a:t>
            </a:r>
            <a:r>
              <a:rPr lang="en-US" altLang="en-US" sz="2400" b="1" dirty="0" err="1">
                <a:solidFill>
                  <a:schemeClr val="tx2">
                    <a:lumMod val="25000"/>
                  </a:schemeClr>
                </a:solidFill>
                <a:latin typeface="Times New Roman" panose="02020603050405020304" pitchFamily="18" charset="0"/>
              </a:rPr>
              <a:t>Ciphertext</a:t>
            </a:r>
            <a:r>
              <a:rPr lang="en-US" altLang="en-US" sz="2400" b="1" dirty="0">
                <a:solidFill>
                  <a:schemeClr val="tx2">
                    <a:lumMod val="25000"/>
                  </a:schemeClr>
                </a:solidFill>
                <a:latin typeface="Times New Roman" panose="02020603050405020304" pitchFamily="18" charset="0"/>
              </a:rPr>
              <a:t> only Attack</a:t>
            </a:r>
          </a:p>
          <a:p>
            <a:pPr marL="342900" indent="-342900" eaLnBrk="1" hangingPunct="1">
              <a:spcBef>
                <a:spcPct val="0"/>
              </a:spcBef>
              <a:buClrTx/>
              <a:buSzTx/>
              <a:buFont typeface="Wingdings" panose="05000000000000000000" pitchFamily="2" charset="2"/>
              <a:buChar char="v"/>
              <a:defRPr/>
            </a:pPr>
            <a:r>
              <a:rPr lang="en-US" altLang="en-US" sz="2400" b="1" dirty="0">
                <a:solidFill>
                  <a:schemeClr val="tx2">
                    <a:lumMod val="25000"/>
                  </a:schemeClr>
                </a:solidFill>
                <a:latin typeface="Times New Roman" panose="02020603050405020304" pitchFamily="18" charset="0"/>
              </a:rPr>
              <a:t>  Chosen Plaintext Attack</a:t>
            </a:r>
          </a:p>
          <a:p>
            <a:pPr marL="342900" indent="-342900" eaLnBrk="1" hangingPunct="1">
              <a:spcBef>
                <a:spcPct val="0"/>
              </a:spcBef>
              <a:buClrTx/>
              <a:buSzTx/>
              <a:buFont typeface="Wingdings" panose="05000000000000000000" pitchFamily="2" charset="2"/>
              <a:buChar char="v"/>
              <a:defRPr/>
            </a:pPr>
            <a:endParaRPr lang="en-US" altLang="en-US" sz="2400" b="1" dirty="0">
              <a:solidFill>
                <a:schemeClr val="tx2">
                  <a:lumMod val="25000"/>
                </a:schemeClr>
              </a:solidFill>
              <a:latin typeface="Times New Roman" panose="02020603050405020304" pitchFamily="18" charset="0"/>
            </a:endParaRPr>
          </a:p>
          <a:p>
            <a:pPr marL="342900" indent="-342900" eaLnBrk="1" hangingPunct="1">
              <a:spcBef>
                <a:spcPct val="0"/>
              </a:spcBef>
              <a:buClrTx/>
              <a:buSzTx/>
              <a:buFont typeface="Wingdings" panose="05000000000000000000" pitchFamily="2" charset="2"/>
              <a:buChar char="v"/>
              <a:defRPr/>
            </a:pPr>
            <a:r>
              <a:rPr lang="en-US" altLang="en-US" sz="2400" b="1" dirty="0" err="1">
                <a:solidFill>
                  <a:schemeClr val="tx2">
                    <a:lumMod val="25000"/>
                  </a:schemeClr>
                </a:solidFill>
                <a:latin typeface="Times New Roman" panose="02020603050405020304" pitchFamily="18" charset="0"/>
              </a:rPr>
              <a:t>Alg</a:t>
            </a:r>
            <a:r>
              <a:rPr lang="en-US" altLang="en-US" sz="2400" b="1" dirty="0">
                <a:solidFill>
                  <a:schemeClr val="tx2">
                    <a:lumMod val="25000"/>
                  </a:schemeClr>
                </a:solidFill>
                <a:latin typeface="Times New Roman" panose="02020603050405020304" pitchFamily="18" charset="0"/>
              </a:rPr>
              <a:t> 1  PT   et                   CT  </a:t>
            </a:r>
            <a:r>
              <a:rPr lang="en-US" altLang="en-US" sz="2400" b="1" dirty="0" err="1">
                <a:solidFill>
                  <a:schemeClr val="tx2">
                    <a:lumMod val="25000"/>
                  </a:schemeClr>
                </a:solidFill>
                <a:latin typeface="Times New Roman" panose="02020603050405020304" pitchFamily="18" charset="0"/>
              </a:rPr>
              <a:t>wc</a:t>
            </a:r>
            <a:endParaRPr lang="en-US" altLang="en-US" sz="2400" b="1" dirty="0">
              <a:solidFill>
                <a:schemeClr val="tx2">
                  <a:lumMod val="25000"/>
                </a:schemeClr>
              </a:solidFill>
              <a:latin typeface="Times New Roman" panose="02020603050405020304" pitchFamily="18" charset="0"/>
            </a:endParaRPr>
          </a:p>
          <a:p>
            <a:pPr marL="342900" indent="-342900" eaLnBrk="1" hangingPunct="1">
              <a:spcBef>
                <a:spcPct val="0"/>
              </a:spcBef>
              <a:buClrTx/>
              <a:buSzTx/>
              <a:buFont typeface="Wingdings" panose="05000000000000000000" pitchFamily="2" charset="2"/>
              <a:buChar char="v"/>
              <a:defRPr/>
            </a:pPr>
            <a:endParaRPr lang="en-US" altLang="en-US" sz="2400" b="1" dirty="0">
              <a:solidFill>
                <a:schemeClr val="tx2">
                  <a:lumMod val="25000"/>
                </a:schemeClr>
              </a:solidFill>
              <a:latin typeface="Times New Roman" panose="02020603050405020304" pitchFamily="18" charset="0"/>
            </a:endParaRPr>
          </a:p>
          <a:p>
            <a:pPr marL="342900" indent="-342900" eaLnBrk="1" hangingPunct="1">
              <a:spcBef>
                <a:spcPct val="0"/>
              </a:spcBef>
              <a:buClrTx/>
              <a:buSzTx/>
              <a:buFont typeface="Wingdings" panose="05000000000000000000" pitchFamily="2" charset="2"/>
              <a:buChar char="v"/>
              <a:defRPr/>
            </a:pPr>
            <a:r>
              <a:rPr lang="en-US" altLang="en-US" sz="2400" b="1" dirty="0">
                <a:solidFill>
                  <a:srgbClr val="C00000"/>
                </a:solidFill>
                <a:latin typeface="Times New Roman" panose="02020603050405020304" pitchFamily="18" charset="0"/>
              </a:rPr>
              <a:t>      e  - w      04 – 22                04 * k1 + k2 = 22 (mod 26)</a:t>
            </a:r>
          </a:p>
          <a:p>
            <a:pPr marL="342900" indent="-342900" eaLnBrk="1" hangingPunct="1">
              <a:spcBef>
                <a:spcPct val="0"/>
              </a:spcBef>
              <a:buClrTx/>
              <a:buSzTx/>
              <a:buFont typeface="Wingdings" panose="05000000000000000000" pitchFamily="2" charset="2"/>
              <a:buChar char="v"/>
              <a:defRPr/>
            </a:pPr>
            <a:endParaRPr lang="en-US" altLang="en-US" sz="2400" b="1" dirty="0">
              <a:solidFill>
                <a:srgbClr val="C00000"/>
              </a:solidFill>
              <a:latin typeface="Times New Roman" panose="02020603050405020304" pitchFamily="18" charset="0"/>
            </a:endParaRPr>
          </a:p>
          <a:p>
            <a:pPr marL="342900" indent="-342900" eaLnBrk="1" hangingPunct="1">
              <a:spcBef>
                <a:spcPct val="0"/>
              </a:spcBef>
              <a:buClrTx/>
              <a:buSzTx/>
              <a:buFont typeface="Wingdings" panose="05000000000000000000" pitchFamily="2" charset="2"/>
              <a:buChar char="v"/>
              <a:defRPr/>
            </a:pPr>
            <a:r>
              <a:rPr lang="en-US" altLang="en-US" sz="2400" b="1" dirty="0">
                <a:solidFill>
                  <a:srgbClr val="C00000"/>
                </a:solidFill>
                <a:latin typeface="Times New Roman" panose="02020603050405020304" pitchFamily="18" charset="0"/>
              </a:rPr>
              <a:t>      t  -c        19 – 02                19  * k1 + k2  = 02(mod 26)   </a:t>
            </a:r>
          </a:p>
          <a:p>
            <a:pPr marL="342900" indent="-342900" eaLnBrk="1" hangingPunct="1">
              <a:spcBef>
                <a:spcPct val="0"/>
              </a:spcBef>
              <a:buClrTx/>
              <a:buSzTx/>
              <a:buFont typeface="Wingdings" panose="05000000000000000000" pitchFamily="2" charset="2"/>
              <a:buChar char="v"/>
              <a:defRPr/>
            </a:pPr>
            <a:endParaRPr lang="en-US" altLang="en-US" sz="2400" b="1" dirty="0">
              <a:solidFill>
                <a:schemeClr val="tx2">
                  <a:lumMod val="25000"/>
                </a:schemeClr>
              </a:solidFill>
              <a:latin typeface="Times New Roman" panose="02020603050405020304" pitchFamily="18" charset="0"/>
            </a:endParaRPr>
          </a:p>
          <a:p>
            <a:pPr marL="342900" indent="-342900" eaLnBrk="1" hangingPunct="1">
              <a:spcBef>
                <a:spcPct val="0"/>
              </a:spcBef>
              <a:buClrTx/>
              <a:buSzTx/>
              <a:buFont typeface="Wingdings" panose="05000000000000000000" pitchFamily="2" charset="2"/>
              <a:buChar char="v"/>
              <a:defRPr/>
            </a:pPr>
            <a:r>
              <a:rPr lang="en-US" altLang="en-US" sz="2400" b="1" dirty="0" err="1">
                <a:solidFill>
                  <a:schemeClr val="tx2">
                    <a:lumMod val="25000"/>
                  </a:schemeClr>
                </a:solidFill>
                <a:latin typeface="Times New Roman" panose="02020603050405020304" pitchFamily="18" charset="0"/>
              </a:rPr>
              <a:t>Alg</a:t>
            </a:r>
            <a:r>
              <a:rPr lang="en-US" altLang="en-US" sz="2400" b="1" dirty="0">
                <a:solidFill>
                  <a:schemeClr val="tx2">
                    <a:lumMod val="25000"/>
                  </a:schemeClr>
                </a:solidFill>
                <a:latin typeface="Times New Roman" panose="02020603050405020304" pitchFamily="18" charset="0"/>
              </a:rPr>
              <a:t> 2  PT  et                    CT </a:t>
            </a:r>
            <a:r>
              <a:rPr lang="en-US" altLang="en-US" sz="2400" b="1" dirty="0" err="1">
                <a:solidFill>
                  <a:schemeClr val="tx2">
                    <a:lumMod val="25000"/>
                  </a:schemeClr>
                </a:solidFill>
                <a:latin typeface="Times New Roman" panose="02020603050405020304" pitchFamily="18" charset="0"/>
              </a:rPr>
              <a:t>wf</a:t>
            </a:r>
            <a:endParaRPr lang="en-US" altLang="en-US" sz="2400" b="1" dirty="0">
              <a:solidFill>
                <a:schemeClr val="tx2">
                  <a:lumMod val="25000"/>
                </a:schemeClr>
              </a:solidFill>
              <a:latin typeface="Times New Roman" panose="02020603050405020304" pitchFamily="18" charset="0"/>
            </a:endParaRPr>
          </a:p>
        </p:txBody>
      </p:sp>
      <p:sp>
        <p:nvSpPr>
          <p:cNvPr id="108547" name="Rectangle 2">
            <a:extLst>
              <a:ext uri="{FF2B5EF4-FFF2-40B4-BE49-F238E27FC236}">
                <a16:creationId xmlns:a16="http://schemas.microsoft.com/office/drawing/2014/main" id="{244BE633-DE83-97D5-3121-86BB19EC52F7}"/>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pPr>
            <a:endParaRPr lang="en-US" altLang="en-US" sz="2800" b="1">
              <a:solidFill>
                <a:schemeClr val="folHlink"/>
              </a:solidFill>
              <a:latin typeface="Times New Roman" panose="02020603050405020304" pitchFamily="18" charset="0"/>
            </a:endParaRPr>
          </a:p>
          <a:p>
            <a:pPr>
              <a:spcBef>
                <a:spcPct val="0"/>
              </a:spcBef>
              <a:buClrTx/>
              <a:buSzTx/>
              <a:buFont typeface="Wingdings" panose="05000000000000000000" pitchFamily="2" charset="2"/>
              <a:buNone/>
            </a:pPr>
            <a:r>
              <a:rPr lang="en-US" altLang="en-US" sz="2800" b="1">
                <a:solidFill>
                  <a:schemeClr val="folHlink"/>
                </a:solidFill>
                <a:latin typeface="Times New Roman" panose="02020603050405020304" pitchFamily="18" charset="0"/>
              </a:rPr>
              <a:t>Affine Ciphers</a:t>
            </a:r>
            <a:endParaRPr lang="en-US" altLang="en-US" sz="2400" b="1" i="1">
              <a:latin typeface="Times New Roman" panose="02020603050405020304" pitchFamily="18" charset="0"/>
            </a:endParaRP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71A12928-4FD0-8767-4ACB-0D4B5EE3553D}"/>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85C07BE-D282-403D-A381-9F18BC7F61B4}" type="slidenum">
              <a:rPr lang="en-US" altLang="en-US">
                <a:effectLst>
                  <a:outerShdw blurRad="38100" dist="38100" dir="2700000" algn="tl">
                    <a:srgbClr val="C0C0C0"/>
                  </a:outerShdw>
                </a:effectLst>
              </a:rPr>
              <a:pPr/>
              <a:t>53</a:t>
            </a:fld>
            <a:endParaRPr lang="en-US" altLang="en-US">
              <a:effectLst>
                <a:outerShdw blurRad="38100" dist="38100" dir="2700000" algn="tl">
                  <a:srgbClr val="C0C0C0"/>
                </a:outerShdw>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7042" name="Rectangle 10">
            <a:extLst>
              <a:ext uri="{FF2B5EF4-FFF2-40B4-BE49-F238E27FC236}">
                <a16:creationId xmlns:a16="http://schemas.microsoft.com/office/drawing/2014/main" id="{F3648848-D247-9898-1C8A-B176DBE8EC12}"/>
              </a:ext>
            </a:extLst>
          </p:cNvPr>
          <p:cNvSpPr>
            <a:spLocks noChangeArrowheads="1"/>
          </p:cNvSpPr>
          <p:nvPr/>
        </p:nvSpPr>
        <p:spPr bwMode="auto">
          <a:xfrm>
            <a:off x="152400" y="-2249488"/>
            <a:ext cx="8839200" cy="828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endParaRPr lang="en-US" altLang="en-US" sz="2800" b="1" dirty="0">
              <a:solidFill>
                <a:schemeClr val="tx2">
                  <a:lumMod val="25000"/>
                </a:schemeClr>
              </a:solidFill>
              <a:latin typeface="Times New Roman" panose="02020603050405020304" pitchFamily="18" charset="0"/>
            </a:endParaRPr>
          </a:p>
          <a:p>
            <a:pPr marL="457200" indent="-457200" algn="just" eaLnBrk="1" hangingPunct="1">
              <a:spcBef>
                <a:spcPct val="0"/>
              </a:spcBef>
              <a:buClrTx/>
              <a:buSzTx/>
              <a:defRPr/>
            </a:pPr>
            <a:endParaRPr lang="en-US" altLang="en-US" sz="2800" b="1" dirty="0">
              <a:solidFill>
                <a:schemeClr val="tx2">
                  <a:lumMod val="25000"/>
                </a:schemeClr>
              </a:solidFill>
              <a:latin typeface="Times New Roman" panose="02020603050405020304" pitchFamily="18" charset="0"/>
            </a:endParaRPr>
          </a:p>
          <a:p>
            <a:pPr marL="457200" indent="-457200" algn="just" eaLnBrk="1" hangingPunct="1">
              <a:spcBef>
                <a:spcPct val="0"/>
              </a:spcBef>
              <a:buClrTx/>
              <a:buSzTx/>
              <a:defRPr/>
            </a:pPr>
            <a:endParaRPr lang="en-US" altLang="en-US" sz="2800" b="1" dirty="0">
              <a:solidFill>
                <a:schemeClr val="tx2">
                  <a:lumMod val="25000"/>
                </a:schemeClr>
              </a:solidFill>
              <a:latin typeface="Times New Roman" panose="02020603050405020304" pitchFamily="18" charset="0"/>
            </a:endParaRPr>
          </a:p>
          <a:p>
            <a:pPr marL="457200" indent="-457200" algn="just" eaLnBrk="1" hangingPunct="1">
              <a:spcBef>
                <a:spcPct val="0"/>
              </a:spcBef>
              <a:buClrTx/>
              <a:buSzTx/>
              <a:defRPr/>
            </a:pPr>
            <a:endParaRPr lang="en-US" altLang="en-US" sz="2800" b="1" dirty="0">
              <a:solidFill>
                <a:schemeClr val="tx2">
                  <a:lumMod val="25000"/>
                </a:schemeClr>
              </a:solidFill>
              <a:latin typeface="Times New Roman" panose="02020603050405020304" pitchFamily="18" charset="0"/>
            </a:endParaRPr>
          </a:p>
          <a:p>
            <a:pPr marL="457200" indent="-457200" algn="just" eaLnBrk="1" hangingPunct="1">
              <a:spcBef>
                <a:spcPct val="0"/>
              </a:spcBef>
              <a:buClrTx/>
              <a:buSzTx/>
              <a:defRPr/>
            </a:pPr>
            <a:endParaRPr lang="en-US" altLang="en-US" sz="2800" b="1" dirty="0">
              <a:solidFill>
                <a:schemeClr val="tx2">
                  <a:lumMod val="25000"/>
                </a:schemeClr>
              </a:solidFill>
              <a:latin typeface="Times New Roman" panose="02020603050405020304" pitchFamily="18" charset="0"/>
            </a:endParaRPr>
          </a:p>
          <a:p>
            <a:pPr marL="457200" indent="-457200" algn="just" eaLnBrk="1" hangingPunct="1">
              <a:spcBef>
                <a:spcPct val="0"/>
              </a:spcBef>
              <a:buClrTx/>
              <a:buSzTx/>
              <a:defRPr/>
            </a:pPr>
            <a:r>
              <a:rPr lang="en-US" altLang="en-US" sz="2800" b="1" dirty="0">
                <a:solidFill>
                  <a:schemeClr val="tx2">
                    <a:lumMod val="25000"/>
                  </a:schemeClr>
                </a:solidFill>
                <a:latin typeface="Times New Roman" panose="02020603050405020304" pitchFamily="18" charset="0"/>
              </a:rPr>
              <a:t>each occurrence of a character may have a different </a:t>
            </a:r>
          </a:p>
          <a:p>
            <a:pPr algn="just" eaLnBrk="1" hangingPunct="1">
              <a:spcBef>
                <a:spcPct val="0"/>
              </a:spcBef>
              <a:buClrTx/>
              <a:buSzTx/>
              <a:buFont typeface="Wingdings" panose="05000000000000000000" pitchFamily="2" charset="2"/>
              <a:buNone/>
              <a:defRPr/>
            </a:pPr>
            <a:r>
              <a:rPr lang="en-US" altLang="en-US" sz="2800" b="1" dirty="0">
                <a:solidFill>
                  <a:schemeClr val="tx2">
                    <a:lumMod val="25000"/>
                  </a:schemeClr>
                </a:solidFill>
                <a:latin typeface="Times New Roman" panose="02020603050405020304" pitchFamily="18" charset="0"/>
              </a:rPr>
              <a:t>     substitute. </a:t>
            </a:r>
          </a:p>
          <a:p>
            <a:pPr marL="457200" indent="-457200" algn="just" eaLnBrk="1" hangingPunct="1">
              <a:spcBef>
                <a:spcPct val="0"/>
              </a:spcBef>
              <a:buClrTx/>
              <a:buSzTx/>
              <a:defRPr/>
            </a:pPr>
            <a:r>
              <a:rPr lang="en-US" altLang="en-US" sz="2800" b="1" dirty="0">
                <a:solidFill>
                  <a:schemeClr val="tx2">
                    <a:lumMod val="25000"/>
                  </a:schemeClr>
                </a:solidFill>
                <a:latin typeface="Times New Roman" panose="02020603050405020304" pitchFamily="18" charset="0"/>
              </a:rPr>
              <a:t>The relationship between a character in the plaintext to a character in the </a:t>
            </a:r>
            <a:r>
              <a:rPr lang="en-US" altLang="en-US" sz="2800" b="1" dirty="0" err="1">
                <a:solidFill>
                  <a:schemeClr val="tx2">
                    <a:lumMod val="25000"/>
                  </a:schemeClr>
                </a:solidFill>
                <a:latin typeface="Times New Roman" panose="02020603050405020304" pitchFamily="18" charset="0"/>
              </a:rPr>
              <a:t>ciphertext</a:t>
            </a:r>
            <a:r>
              <a:rPr lang="en-US" altLang="en-US" sz="2800" b="1" dirty="0">
                <a:solidFill>
                  <a:schemeClr val="tx2">
                    <a:lumMod val="25000"/>
                  </a:schemeClr>
                </a:solidFill>
                <a:latin typeface="Times New Roman" panose="02020603050405020304" pitchFamily="18" charset="0"/>
              </a:rPr>
              <a:t> is </a:t>
            </a:r>
            <a:r>
              <a:rPr lang="en-US" altLang="en-US" sz="2800" b="1" dirty="0">
                <a:solidFill>
                  <a:srgbClr val="00B050"/>
                </a:solidFill>
                <a:latin typeface="Times New Roman" panose="02020603050405020304" pitchFamily="18" charset="0"/>
              </a:rPr>
              <a:t>one-to-many. </a:t>
            </a:r>
          </a:p>
          <a:p>
            <a:pPr marL="457200" indent="-457200" algn="just" eaLnBrk="1" hangingPunct="1">
              <a:spcBef>
                <a:spcPct val="0"/>
              </a:spcBef>
              <a:buClrTx/>
              <a:buSzTx/>
              <a:defRPr/>
            </a:pPr>
            <a:r>
              <a:rPr lang="en-US" altLang="en-US" sz="2800" b="1" dirty="0">
                <a:solidFill>
                  <a:schemeClr val="tx2">
                    <a:lumMod val="25000"/>
                  </a:schemeClr>
                </a:solidFill>
                <a:latin typeface="Times New Roman" panose="02020603050405020304" pitchFamily="18" charset="0"/>
              </a:rPr>
              <a:t>Hides the letter frequency of the underlying language</a:t>
            </a:r>
          </a:p>
          <a:p>
            <a:pPr algn="just" eaLnBrk="1" hangingPunct="1">
              <a:spcBef>
                <a:spcPct val="0"/>
              </a:spcBef>
              <a:buClrTx/>
              <a:buSzTx/>
              <a:buFont typeface="Wingdings" panose="05000000000000000000" pitchFamily="2" charset="2"/>
              <a:buNone/>
              <a:defRPr/>
            </a:pPr>
            <a:r>
              <a:rPr lang="en-US" altLang="en-US" sz="2800" b="1" dirty="0">
                <a:solidFill>
                  <a:schemeClr val="tx2">
                    <a:lumMod val="25000"/>
                  </a:schemeClr>
                </a:solidFill>
                <a:latin typeface="Times New Roman" panose="02020603050405020304" pitchFamily="18" charset="0"/>
              </a:rPr>
              <a:t>To create a PC, make each CT char dependent on</a:t>
            </a:r>
          </a:p>
          <a:p>
            <a:pPr marL="457200" indent="-457200" algn="just" eaLnBrk="1" hangingPunct="1">
              <a:spcBef>
                <a:spcPct val="0"/>
              </a:spcBef>
              <a:buClrTx/>
              <a:buSzTx/>
              <a:buFont typeface="Wingdings" panose="05000000000000000000" pitchFamily="2" charset="2"/>
              <a:buChar char="v"/>
              <a:defRPr/>
            </a:pPr>
            <a:r>
              <a:rPr lang="en-US" altLang="en-US" sz="2800" b="1" dirty="0">
                <a:solidFill>
                  <a:schemeClr val="tx2">
                    <a:lumMod val="25000"/>
                  </a:schemeClr>
                </a:solidFill>
                <a:latin typeface="Times New Roman" panose="02020603050405020304" pitchFamily="18" charset="0"/>
              </a:rPr>
              <a:t>	corresponding PT char</a:t>
            </a:r>
          </a:p>
          <a:p>
            <a:pPr marL="457200" indent="-457200" algn="just" eaLnBrk="1" hangingPunct="1">
              <a:spcBef>
                <a:spcPct val="0"/>
              </a:spcBef>
              <a:buClrTx/>
              <a:buSzTx/>
              <a:buFont typeface="Wingdings" panose="05000000000000000000" pitchFamily="2" charset="2"/>
              <a:buChar char="v"/>
              <a:defRPr/>
            </a:pPr>
            <a:r>
              <a:rPr lang="en-US" altLang="en-US" sz="2800" b="1" dirty="0">
                <a:solidFill>
                  <a:schemeClr val="tx2">
                    <a:lumMod val="25000"/>
                  </a:schemeClr>
                </a:solidFill>
                <a:latin typeface="Times New Roman" panose="02020603050405020304" pitchFamily="18" charset="0"/>
              </a:rPr>
              <a:t>	</a:t>
            </a:r>
            <a:r>
              <a:rPr lang="en-US" altLang="en-US" sz="2800" b="1" dirty="0" err="1">
                <a:solidFill>
                  <a:schemeClr val="tx2">
                    <a:lumMod val="25000"/>
                  </a:schemeClr>
                </a:solidFill>
                <a:latin typeface="Times New Roman" panose="02020603050405020304" pitchFamily="18" charset="0"/>
              </a:rPr>
              <a:t>posn</a:t>
            </a:r>
            <a:r>
              <a:rPr lang="en-US" altLang="en-US" sz="2800" b="1" dirty="0">
                <a:solidFill>
                  <a:schemeClr val="tx2">
                    <a:lumMod val="25000"/>
                  </a:schemeClr>
                </a:solidFill>
                <a:latin typeface="Times New Roman" panose="02020603050405020304" pitchFamily="18" charset="0"/>
              </a:rPr>
              <a:t> of PT char in </a:t>
            </a:r>
            <a:r>
              <a:rPr lang="en-US" altLang="en-US" sz="2800" b="1" dirty="0" err="1">
                <a:solidFill>
                  <a:schemeClr val="tx2">
                    <a:lumMod val="25000"/>
                  </a:schemeClr>
                </a:solidFill>
                <a:latin typeface="Times New Roman" panose="02020603050405020304" pitchFamily="18" charset="0"/>
              </a:rPr>
              <a:t>msg</a:t>
            </a:r>
            <a:endParaRPr lang="en-US" altLang="en-US" sz="2800" b="1" dirty="0">
              <a:solidFill>
                <a:schemeClr val="tx2">
                  <a:lumMod val="25000"/>
                </a:schemeClr>
              </a:solidFill>
              <a:latin typeface="Times New Roman" panose="02020603050405020304" pitchFamily="18" charset="0"/>
            </a:endParaRPr>
          </a:p>
          <a:p>
            <a:pPr marL="457200" indent="-457200" algn="just" eaLnBrk="1" hangingPunct="1">
              <a:spcBef>
                <a:spcPct val="0"/>
              </a:spcBef>
              <a:buClrTx/>
              <a:buSzTx/>
              <a:defRPr/>
            </a:pPr>
            <a:r>
              <a:rPr lang="en-US" altLang="en-US" sz="2800" b="1" dirty="0">
                <a:solidFill>
                  <a:schemeClr val="tx2">
                    <a:lumMod val="25000"/>
                  </a:schemeClr>
                </a:solidFill>
                <a:latin typeface="Times New Roman" panose="02020603050405020304" pitchFamily="18" charset="0"/>
              </a:rPr>
              <a:t>  </a:t>
            </a:r>
            <a:r>
              <a:rPr lang="en-US" altLang="en-US" sz="2800" b="1" dirty="0">
                <a:solidFill>
                  <a:schemeClr val="bg2">
                    <a:lumMod val="50000"/>
                  </a:schemeClr>
                </a:solidFill>
                <a:latin typeface="Times New Roman" panose="02020603050405020304" pitchFamily="18" charset="0"/>
              </a:rPr>
              <a:t>Key should be a stream of </a:t>
            </a:r>
            <a:r>
              <a:rPr lang="en-US" altLang="en-US" sz="2800" b="1" dirty="0" err="1">
                <a:solidFill>
                  <a:schemeClr val="bg2">
                    <a:lumMod val="50000"/>
                  </a:schemeClr>
                </a:solidFill>
                <a:latin typeface="Times New Roman" panose="02020603050405020304" pitchFamily="18" charset="0"/>
              </a:rPr>
              <a:t>subkeys</a:t>
            </a:r>
            <a:endParaRPr lang="en-US" altLang="en-US" sz="2800" b="1" dirty="0">
              <a:solidFill>
                <a:schemeClr val="bg2">
                  <a:lumMod val="50000"/>
                </a:schemeClr>
              </a:solidFill>
              <a:latin typeface="Times New Roman" panose="02020603050405020304" pitchFamily="18" charset="0"/>
            </a:endParaRPr>
          </a:p>
          <a:p>
            <a:pPr algn="just" eaLnBrk="1" hangingPunct="1">
              <a:spcBef>
                <a:spcPct val="0"/>
              </a:spcBef>
              <a:buClrTx/>
              <a:buSzTx/>
              <a:buFont typeface="Wingdings" panose="05000000000000000000" pitchFamily="2" charset="2"/>
              <a:buNone/>
              <a:defRPr/>
            </a:pPr>
            <a:r>
              <a:rPr lang="en-US" altLang="en-US" sz="2800" b="1" dirty="0">
                <a:solidFill>
                  <a:srgbClr val="FF0000"/>
                </a:solidFill>
                <a:latin typeface="Times New Roman" panose="02020603050405020304" pitchFamily="18" charset="0"/>
              </a:rPr>
              <a:t>                       K = ( K</a:t>
            </a:r>
            <a:r>
              <a:rPr lang="en-US" altLang="en-US" sz="2800" b="1" baseline="-25000" dirty="0">
                <a:solidFill>
                  <a:srgbClr val="FF0000"/>
                </a:solidFill>
                <a:latin typeface="Times New Roman" panose="02020603050405020304" pitchFamily="18" charset="0"/>
              </a:rPr>
              <a:t>1</a:t>
            </a:r>
            <a:r>
              <a:rPr lang="en-US" altLang="en-US" sz="2800" b="1" dirty="0">
                <a:solidFill>
                  <a:srgbClr val="FF0000"/>
                </a:solidFill>
                <a:latin typeface="Times New Roman" panose="02020603050405020304" pitchFamily="18" charset="0"/>
              </a:rPr>
              <a:t>, K</a:t>
            </a:r>
            <a:r>
              <a:rPr lang="en-US" altLang="en-US" sz="2800" b="1" baseline="-25000" dirty="0">
                <a:solidFill>
                  <a:srgbClr val="FF0000"/>
                </a:solidFill>
                <a:latin typeface="Times New Roman" panose="02020603050405020304" pitchFamily="18" charset="0"/>
              </a:rPr>
              <a:t>2</a:t>
            </a:r>
            <a:r>
              <a:rPr lang="en-US" altLang="en-US" sz="2800" b="1" dirty="0">
                <a:solidFill>
                  <a:srgbClr val="FF0000"/>
                </a:solidFill>
                <a:latin typeface="Times New Roman" panose="02020603050405020304" pitchFamily="18" charset="0"/>
              </a:rPr>
              <a:t>, K</a:t>
            </a:r>
            <a:r>
              <a:rPr lang="en-US" altLang="en-US" sz="2800" b="1" baseline="-25000" dirty="0">
                <a:solidFill>
                  <a:srgbClr val="FF0000"/>
                </a:solidFill>
                <a:latin typeface="Times New Roman" panose="02020603050405020304" pitchFamily="18" charset="0"/>
              </a:rPr>
              <a:t>3</a:t>
            </a:r>
            <a:r>
              <a:rPr lang="en-US" altLang="en-US" sz="2800" b="1" dirty="0">
                <a:solidFill>
                  <a:srgbClr val="FF0000"/>
                </a:solidFill>
                <a:latin typeface="Times New Roman" panose="02020603050405020304" pitchFamily="18" charset="0"/>
              </a:rPr>
              <a:t>,…)</a:t>
            </a:r>
          </a:p>
          <a:p>
            <a:pPr algn="just" eaLnBrk="1" hangingPunct="1">
              <a:spcBef>
                <a:spcPct val="0"/>
              </a:spcBef>
              <a:buClrTx/>
              <a:buSzTx/>
              <a:buFont typeface="Wingdings" panose="05000000000000000000" pitchFamily="2" charset="2"/>
              <a:buNone/>
              <a:defRPr/>
            </a:pPr>
            <a:endParaRPr lang="en-US" altLang="en-US" sz="2800" b="1" dirty="0">
              <a:solidFill>
                <a:srgbClr val="FF0000"/>
              </a:solidFill>
              <a:latin typeface="Times New Roman" panose="02020603050405020304" pitchFamily="18" charset="0"/>
            </a:endParaRPr>
          </a:p>
          <a:p>
            <a:pPr algn="just" eaLnBrk="1" hangingPunct="1">
              <a:spcBef>
                <a:spcPct val="0"/>
              </a:spcBef>
              <a:buClrTx/>
              <a:buSzTx/>
              <a:buFont typeface="Wingdings" panose="05000000000000000000" pitchFamily="2" charset="2"/>
              <a:buNone/>
              <a:defRPr/>
            </a:pPr>
            <a:r>
              <a:rPr lang="en-US" altLang="en-US" sz="2800" b="1" dirty="0">
                <a:solidFill>
                  <a:schemeClr val="tx2">
                    <a:lumMod val="25000"/>
                  </a:schemeClr>
                </a:solidFill>
                <a:latin typeface="Times New Roman" panose="02020603050405020304" pitchFamily="18" charset="0"/>
              </a:rPr>
              <a:t>In which K</a:t>
            </a:r>
            <a:r>
              <a:rPr lang="en-US" altLang="en-US" sz="2800" b="1" baseline="-25000" dirty="0">
                <a:solidFill>
                  <a:schemeClr val="tx2">
                    <a:lumMod val="25000"/>
                  </a:schemeClr>
                </a:solidFill>
                <a:latin typeface="Times New Roman" panose="02020603050405020304" pitchFamily="18" charset="0"/>
              </a:rPr>
              <a:t>i  </a:t>
            </a:r>
            <a:r>
              <a:rPr lang="en-US" altLang="en-US" sz="2800" b="1" dirty="0">
                <a:solidFill>
                  <a:schemeClr val="tx2">
                    <a:lumMod val="25000"/>
                  </a:schemeClr>
                </a:solidFill>
                <a:latin typeface="Times New Roman" panose="02020603050405020304" pitchFamily="18" charset="0"/>
              </a:rPr>
              <a:t> is used to cipher the </a:t>
            </a:r>
            <a:r>
              <a:rPr lang="en-US" altLang="en-US" sz="2800" b="1" dirty="0" err="1">
                <a:solidFill>
                  <a:schemeClr val="tx2">
                    <a:lumMod val="25000"/>
                  </a:schemeClr>
                </a:solidFill>
                <a:latin typeface="Times New Roman" panose="02020603050405020304" pitchFamily="18" charset="0"/>
              </a:rPr>
              <a:t>i</a:t>
            </a:r>
            <a:r>
              <a:rPr lang="en-US" altLang="en-US" sz="2800" b="1" baseline="30000" dirty="0" err="1">
                <a:solidFill>
                  <a:schemeClr val="tx2">
                    <a:lumMod val="25000"/>
                  </a:schemeClr>
                </a:solidFill>
                <a:latin typeface="Times New Roman" panose="02020603050405020304" pitchFamily="18" charset="0"/>
              </a:rPr>
              <a:t>th</a:t>
            </a:r>
            <a:r>
              <a:rPr lang="en-US" altLang="en-US" sz="2800" b="1" dirty="0">
                <a:solidFill>
                  <a:schemeClr val="tx2">
                    <a:lumMod val="25000"/>
                  </a:schemeClr>
                </a:solidFill>
                <a:latin typeface="Times New Roman" panose="02020603050405020304" pitchFamily="18" charset="0"/>
              </a:rPr>
              <a:t>  char in PT to create the </a:t>
            </a:r>
            <a:r>
              <a:rPr lang="en-US" altLang="en-US" sz="2800" b="1" dirty="0" err="1">
                <a:solidFill>
                  <a:schemeClr val="tx2">
                    <a:lumMod val="25000"/>
                  </a:schemeClr>
                </a:solidFill>
                <a:latin typeface="Times New Roman" panose="02020603050405020304" pitchFamily="18" charset="0"/>
              </a:rPr>
              <a:t>i</a:t>
            </a:r>
            <a:r>
              <a:rPr lang="en-US" altLang="en-US" sz="2800" b="1" baseline="30000" dirty="0" err="1">
                <a:solidFill>
                  <a:schemeClr val="tx2">
                    <a:lumMod val="25000"/>
                  </a:schemeClr>
                </a:solidFill>
                <a:latin typeface="Times New Roman" panose="02020603050405020304" pitchFamily="18" charset="0"/>
              </a:rPr>
              <a:t>th</a:t>
            </a:r>
            <a:r>
              <a:rPr lang="en-US" altLang="en-US" sz="2800" b="1" baseline="30000" dirty="0">
                <a:solidFill>
                  <a:schemeClr val="tx2">
                    <a:lumMod val="25000"/>
                  </a:schemeClr>
                </a:solidFill>
                <a:latin typeface="Times New Roman" panose="02020603050405020304" pitchFamily="18" charset="0"/>
              </a:rPr>
              <a:t> </a:t>
            </a:r>
            <a:r>
              <a:rPr lang="en-US" altLang="en-US" sz="2800" b="1" dirty="0">
                <a:solidFill>
                  <a:schemeClr val="tx2">
                    <a:lumMod val="25000"/>
                  </a:schemeClr>
                </a:solidFill>
                <a:latin typeface="Times New Roman" panose="02020603050405020304" pitchFamily="18" charset="0"/>
              </a:rPr>
              <a:t>char in CT</a:t>
            </a:r>
          </a:p>
          <a:p>
            <a:pPr marL="457200" indent="-457200" algn="just" eaLnBrk="1" hangingPunct="1">
              <a:spcBef>
                <a:spcPct val="0"/>
              </a:spcBef>
              <a:buClrTx/>
              <a:buSzTx/>
              <a:buFont typeface="Wingdings" panose="05000000000000000000" pitchFamily="2" charset="2"/>
              <a:buChar char="v"/>
              <a:defRPr/>
            </a:pPr>
            <a:endParaRPr lang="en-US" altLang="en-US" sz="2800" b="1" dirty="0">
              <a:solidFill>
                <a:schemeClr val="tx2">
                  <a:lumMod val="25000"/>
                </a:schemeClr>
              </a:solidFill>
              <a:latin typeface="Times New Roman" panose="02020603050405020304" pitchFamily="18" charset="0"/>
            </a:endParaRPr>
          </a:p>
        </p:txBody>
      </p:sp>
      <p:sp>
        <p:nvSpPr>
          <p:cNvPr id="110595" name="Rectangle 2">
            <a:extLst>
              <a:ext uri="{FF2B5EF4-FFF2-40B4-BE49-F238E27FC236}">
                <a16:creationId xmlns:a16="http://schemas.microsoft.com/office/drawing/2014/main" id="{9017D0A9-096A-8452-41F5-94FB3EB5EFE9}"/>
              </a:ext>
            </a:extLst>
          </p:cNvPr>
          <p:cNvSpPr>
            <a:spLocks noChangeArrowheads="1"/>
          </p:cNvSpPr>
          <p:nvPr/>
        </p:nvSpPr>
        <p:spPr bwMode="auto">
          <a:xfrm>
            <a:off x="0" y="-1108075"/>
            <a:ext cx="9144000" cy="865187"/>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latin typeface="Times New Roman" panose="02020603050405020304" pitchFamily="18" charset="0"/>
              </a:rPr>
              <a:t>    Polyalphabetic Ciphers</a:t>
            </a:r>
          </a:p>
        </p:txBody>
      </p:sp>
      <p:sp>
        <p:nvSpPr>
          <p:cNvPr id="2" name="Slide Number Placeholder 1">
            <a:extLst>
              <a:ext uri="{FF2B5EF4-FFF2-40B4-BE49-F238E27FC236}">
                <a16:creationId xmlns:a16="http://schemas.microsoft.com/office/drawing/2014/main" id="{F4F9697F-6305-802F-B95D-8150C8A6D8EC}"/>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B94D42-AAB5-44FD-B867-8CA38DDCB5AA}" type="slidenum">
              <a:rPr lang="en-US" altLang="en-US">
                <a:effectLst>
                  <a:outerShdw blurRad="38100" dist="38100" dir="2700000" algn="tl">
                    <a:srgbClr val="C0C0C0"/>
                  </a:outerShdw>
                </a:effectLst>
              </a:rPr>
              <a:pPr/>
              <a:t>54</a:t>
            </a:fld>
            <a:endParaRPr lang="en-US" altLang="en-US">
              <a:effectLst>
                <a:outerShdw blurRad="38100" dist="38100" dir="2700000" algn="tl">
                  <a:srgbClr val="C0C0C0"/>
                </a:outerShdw>
              </a:effectLs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2642" name="Text Box 17">
            <a:extLst>
              <a:ext uri="{FF2B5EF4-FFF2-40B4-BE49-F238E27FC236}">
                <a16:creationId xmlns:a16="http://schemas.microsoft.com/office/drawing/2014/main" id="{44168BC3-4348-4544-37AE-08558F6E663B}"/>
              </a:ext>
            </a:extLst>
          </p:cNvPr>
          <p:cNvSpPr txBox="1">
            <a:spLocks noChangeArrowheads="1"/>
          </p:cNvSpPr>
          <p:nvPr/>
        </p:nvSpPr>
        <p:spPr bwMode="auto">
          <a:xfrm>
            <a:off x="3438525" y="3733800"/>
            <a:ext cx="227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2400" b="1">
                <a:solidFill>
                  <a:schemeClr val="folHlink"/>
                </a:solidFill>
                <a:latin typeface="Times New Roman" panose="02020603050405020304" pitchFamily="18" charset="0"/>
              </a:rPr>
              <a:t>Autokey Cipher</a:t>
            </a:r>
          </a:p>
        </p:txBody>
      </p:sp>
      <p:pic>
        <p:nvPicPr>
          <p:cNvPr id="112643" name="Picture 18">
            <a:extLst>
              <a:ext uri="{FF2B5EF4-FFF2-40B4-BE49-F238E27FC236}">
                <a16:creationId xmlns:a16="http://schemas.microsoft.com/office/drawing/2014/main" id="{DC1F6415-250A-2207-4A23-C10148192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695825"/>
            <a:ext cx="87566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44" name="Rectangle 2">
            <a:extLst>
              <a:ext uri="{FF2B5EF4-FFF2-40B4-BE49-F238E27FC236}">
                <a16:creationId xmlns:a16="http://schemas.microsoft.com/office/drawing/2014/main" id="{E2444A1F-2039-218C-07BB-D933984722DF}"/>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latin typeface="Times New Roman" panose="02020603050405020304" pitchFamily="18" charset="0"/>
              </a:rPr>
              <a:t>    Polyalphabetic Ciphers</a:t>
            </a:r>
          </a:p>
        </p:txBody>
      </p:sp>
      <p:sp>
        <p:nvSpPr>
          <p:cNvPr id="2" name="Slide Number Placeholder 1">
            <a:extLst>
              <a:ext uri="{FF2B5EF4-FFF2-40B4-BE49-F238E27FC236}">
                <a16:creationId xmlns:a16="http://schemas.microsoft.com/office/drawing/2014/main" id="{7D72F248-2455-5AA3-1EC2-72BDF152E45E}"/>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401F526-AECA-4B84-A6A8-877682506C46}" type="slidenum">
              <a:rPr lang="en-US" altLang="en-US">
                <a:effectLst>
                  <a:outerShdw blurRad="38100" dist="38100" dir="2700000" algn="tl">
                    <a:srgbClr val="C0C0C0"/>
                  </a:outerShdw>
                </a:effectLst>
              </a:rPr>
              <a:pPr/>
              <a:t>55</a:t>
            </a:fld>
            <a:endParaRPr lang="en-US" altLang="en-US">
              <a:effectLst>
                <a:outerShdw blurRad="38100" dist="38100" dir="2700000" algn="tl">
                  <a:srgbClr val="C0C0C0"/>
                </a:outerShdw>
              </a:effectLst>
            </a:endParaRPr>
          </a:p>
        </p:txBody>
      </p:sp>
      <p:sp>
        <p:nvSpPr>
          <p:cNvPr id="3" name="TextBox 2">
            <a:extLst>
              <a:ext uri="{FF2B5EF4-FFF2-40B4-BE49-F238E27FC236}">
                <a16:creationId xmlns:a16="http://schemas.microsoft.com/office/drawing/2014/main" id="{B146B29F-BD2B-9997-4B7E-74DBF6B4DCDD}"/>
              </a:ext>
            </a:extLst>
          </p:cNvPr>
          <p:cNvSpPr txBox="1"/>
          <p:nvPr/>
        </p:nvSpPr>
        <p:spPr>
          <a:xfrm>
            <a:off x="1116013" y="1341438"/>
            <a:ext cx="6769100" cy="1200150"/>
          </a:xfrm>
          <a:prstGeom prst="rect">
            <a:avLst/>
          </a:prstGeom>
          <a:noFill/>
        </p:spPr>
        <p:txBody>
          <a:bodyPr>
            <a:spAutoFit/>
          </a:bodyPr>
          <a:lstStyle/>
          <a:p>
            <a:pPr>
              <a:defRPr/>
            </a:pPr>
            <a:r>
              <a:rPr lang="en-IN" dirty="0"/>
              <a:t> </a:t>
            </a:r>
            <a:r>
              <a:rPr lang="en-IN" dirty="0">
                <a:solidFill>
                  <a:schemeClr val="bg2">
                    <a:lumMod val="50000"/>
                  </a:schemeClr>
                </a:solidFill>
              </a:rPr>
              <a:t>1</a:t>
            </a:r>
            <a:r>
              <a:rPr lang="en-IN" baseline="30000" dirty="0">
                <a:solidFill>
                  <a:schemeClr val="bg2">
                    <a:lumMod val="50000"/>
                  </a:schemeClr>
                </a:solidFill>
              </a:rPr>
              <a:t>st</a:t>
            </a:r>
            <a:r>
              <a:rPr lang="en-IN" dirty="0">
                <a:solidFill>
                  <a:schemeClr val="bg2">
                    <a:lumMod val="50000"/>
                  </a:schemeClr>
                </a:solidFill>
              </a:rPr>
              <a:t> </a:t>
            </a:r>
            <a:r>
              <a:rPr lang="en-IN" dirty="0" err="1">
                <a:solidFill>
                  <a:schemeClr val="bg2">
                    <a:lumMod val="50000"/>
                  </a:schemeClr>
                </a:solidFill>
              </a:rPr>
              <a:t>subkey</a:t>
            </a:r>
            <a:r>
              <a:rPr lang="en-IN" dirty="0">
                <a:solidFill>
                  <a:schemeClr val="bg2">
                    <a:lumMod val="50000"/>
                  </a:schemeClr>
                </a:solidFill>
              </a:rPr>
              <a:t> is predetermined value agreed by A and B</a:t>
            </a:r>
          </a:p>
          <a:p>
            <a:pPr>
              <a:defRPr/>
            </a:pPr>
            <a:r>
              <a:rPr lang="en-IN" dirty="0">
                <a:solidFill>
                  <a:schemeClr val="bg2">
                    <a:lumMod val="50000"/>
                  </a:schemeClr>
                </a:solidFill>
              </a:rPr>
              <a:t>2</a:t>
            </a:r>
            <a:r>
              <a:rPr lang="en-IN" baseline="30000" dirty="0">
                <a:solidFill>
                  <a:schemeClr val="bg2">
                    <a:lumMod val="50000"/>
                  </a:schemeClr>
                </a:solidFill>
              </a:rPr>
              <a:t>nd</a:t>
            </a:r>
            <a:r>
              <a:rPr lang="en-IN" dirty="0">
                <a:solidFill>
                  <a:schemeClr val="bg2">
                    <a:lumMod val="50000"/>
                  </a:schemeClr>
                </a:solidFill>
              </a:rPr>
              <a:t>  </a:t>
            </a:r>
            <a:r>
              <a:rPr lang="en-IN" dirty="0" err="1">
                <a:solidFill>
                  <a:schemeClr val="bg2">
                    <a:lumMod val="50000"/>
                  </a:schemeClr>
                </a:solidFill>
              </a:rPr>
              <a:t>subkey</a:t>
            </a:r>
            <a:r>
              <a:rPr lang="en-IN" dirty="0">
                <a:solidFill>
                  <a:schemeClr val="bg2">
                    <a:lumMod val="50000"/>
                  </a:schemeClr>
                </a:solidFill>
              </a:rPr>
              <a:t> is the value of 1</a:t>
            </a:r>
            <a:r>
              <a:rPr lang="en-IN" baseline="30000" dirty="0">
                <a:solidFill>
                  <a:schemeClr val="bg2">
                    <a:lumMod val="50000"/>
                  </a:schemeClr>
                </a:solidFill>
              </a:rPr>
              <a:t>st</a:t>
            </a:r>
            <a:r>
              <a:rPr lang="en-IN" dirty="0">
                <a:solidFill>
                  <a:schemeClr val="bg2">
                    <a:lumMod val="50000"/>
                  </a:schemeClr>
                </a:solidFill>
              </a:rPr>
              <a:t> PT char (b/w 0 and 25)</a:t>
            </a:r>
          </a:p>
          <a:p>
            <a:pPr>
              <a:defRPr/>
            </a:pPr>
            <a:r>
              <a:rPr lang="en-IN" dirty="0">
                <a:solidFill>
                  <a:schemeClr val="bg2">
                    <a:lumMod val="50000"/>
                  </a:schemeClr>
                </a:solidFill>
              </a:rPr>
              <a:t>3</a:t>
            </a:r>
            <a:r>
              <a:rPr lang="en-IN" baseline="30000" dirty="0">
                <a:solidFill>
                  <a:schemeClr val="bg2">
                    <a:lumMod val="50000"/>
                  </a:schemeClr>
                </a:solidFill>
              </a:rPr>
              <a:t>rd</a:t>
            </a:r>
            <a:r>
              <a:rPr lang="en-IN" dirty="0">
                <a:solidFill>
                  <a:schemeClr val="bg2">
                    <a:lumMod val="50000"/>
                  </a:schemeClr>
                </a:solidFill>
              </a:rPr>
              <a:t>  </a:t>
            </a:r>
            <a:r>
              <a:rPr lang="en-IN" dirty="0" err="1">
                <a:solidFill>
                  <a:schemeClr val="bg2">
                    <a:lumMod val="50000"/>
                  </a:schemeClr>
                </a:solidFill>
              </a:rPr>
              <a:t>subkey</a:t>
            </a:r>
            <a:r>
              <a:rPr lang="en-IN" dirty="0">
                <a:solidFill>
                  <a:schemeClr val="bg2">
                    <a:lumMod val="50000"/>
                  </a:schemeClr>
                </a:solidFill>
              </a:rPr>
              <a:t> is the value of 2</a:t>
            </a:r>
            <a:r>
              <a:rPr lang="en-IN" baseline="30000" dirty="0">
                <a:solidFill>
                  <a:schemeClr val="bg2">
                    <a:lumMod val="50000"/>
                  </a:schemeClr>
                </a:solidFill>
              </a:rPr>
              <a:t>nd</a:t>
            </a:r>
            <a:r>
              <a:rPr lang="en-IN" dirty="0">
                <a:solidFill>
                  <a:schemeClr val="bg2">
                    <a:lumMod val="50000"/>
                  </a:schemeClr>
                </a:solidFill>
              </a:rPr>
              <a:t>  PT char   and so on…</a:t>
            </a:r>
          </a:p>
          <a:p>
            <a:pPr>
              <a:defRPr/>
            </a:pPr>
            <a:endParaRPr lang="en-IN" dirty="0">
              <a:solidFill>
                <a:schemeClr val="bg2">
                  <a:lumMod val="50000"/>
                </a:schemeClr>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9090" name="Rectangle 10">
            <a:extLst>
              <a:ext uri="{FF2B5EF4-FFF2-40B4-BE49-F238E27FC236}">
                <a16:creationId xmlns:a16="http://schemas.microsoft.com/office/drawing/2014/main" id="{F7461905-110C-9B71-ABDF-1774696A7992}"/>
              </a:ext>
            </a:extLst>
          </p:cNvPr>
          <p:cNvSpPr>
            <a:spLocks noChangeArrowheads="1"/>
          </p:cNvSpPr>
          <p:nvPr/>
        </p:nvSpPr>
        <p:spPr bwMode="auto">
          <a:xfrm>
            <a:off x="152400" y="622300"/>
            <a:ext cx="883920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endParaRPr lang="en-US" altLang="en-US" sz="2400" b="1" dirty="0">
              <a:solidFill>
                <a:schemeClr val="tx2">
                  <a:lumMod val="25000"/>
                </a:schemeClr>
              </a:solidFill>
              <a:latin typeface="Times New Roman" panose="02020603050405020304" pitchFamily="18" charset="0"/>
            </a:endParaRPr>
          </a:p>
          <a:p>
            <a:pPr marL="342900" indent="-342900" algn="just" eaLnBrk="1" hangingPunct="1">
              <a:spcBef>
                <a:spcPct val="0"/>
              </a:spcBef>
              <a:buClrTx/>
              <a:buSzTx/>
              <a:defRPr/>
            </a:pPr>
            <a:r>
              <a:rPr lang="en-US" altLang="en-US" sz="2400" b="1" dirty="0">
                <a:solidFill>
                  <a:schemeClr val="tx2">
                    <a:lumMod val="25000"/>
                  </a:schemeClr>
                </a:solidFill>
                <a:latin typeface="Times New Roman" panose="02020603050405020304" pitchFamily="18" charset="0"/>
              </a:rPr>
              <a:t>Assume that Alice and Bob agreed to use an </a:t>
            </a:r>
            <a:r>
              <a:rPr lang="en-US" altLang="en-US" sz="2400" b="1" dirty="0" err="1">
                <a:solidFill>
                  <a:schemeClr val="tx2">
                    <a:lumMod val="25000"/>
                  </a:schemeClr>
                </a:solidFill>
                <a:latin typeface="Times New Roman" panose="02020603050405020304" pitchFamily="18" charset="0"/>
              </a:rPr>
              <a:t>autokey</a:t>
            </a:r>
            <a:r>
              <a:rPr lang="en-US" altLang="en-US" sz="2400" b="1" dirty="0">
                <a:solidFill>
                  <a:schemeClr val="tx2">
                    <a:lumMod val="25000"/>
                  </a:schemeClr>
                </a:solidFill>
                <a:latin typeface="Times New Roman" panose="02020603050405020304" pitchFamily="18" charset="0"/>
              </a:rPr>
              <a:t> cipher with initial key value </a:t>
            </a:r>
            <a:r>
              <a:rPr lang="en-US" altLang="en-US" sz="2400" b="1" i="1" dirty="0">
                <a:solidFill>
                  <a:schemeClr val="tx2">
                    <a:lumMod val="25000"/>
                  </a:schemeClr>
                </a:solidFill>
                <a:latin typeface="Times New Roman" panose="02020603050405020304" pitchFamily="18" charset="0"/>
              </a:rPr>
              <a:t>k</a:t>
            </a:r>
            <a:r>
              <a:rPr lang="en-US" altLang="en-US" sz="2400" b="1" baseline="-18000" dirty="0">
                <a:solidFill>
                  <a:schemeClr val="tx2">
                    <a:lumMod val="25000"/>
                  </a:schemeClr>
                </a:solidFill>
                <a:latin typeface="Times New Roman" panose="02020603050405020304" pitchFamily="18" charset="0"/>
              </a:rPr>
              <a:t>1</a:t>
            </a:r>
            <a:r>
              <a:rPr lang="en-US" altLang="en-US" sz="2400" b="1" dirty="0">
                <a:solidFill>
                  <a:schemeClr val="tx2">
                    <a:lumMod val="25000"/>
                  </a:schemeClr>
                </a:solidFill>
                <a:latin typeface="Times New Roman" panose="02020603050405020304" pitchFamily="18" charset="0"/>
              </a:rPr>
              <a:t> = 12. </a:t>
            </a:r>
          </a:p>
          <a:p>
            <a:pPr marL="342900" indent="-342900" algn="just" eaLnBrk="1" hangingPunct="1">
              <a:spcBef>
                <a:spcPct val="0"/>
              </a:spcBef>
              <a:buClrTx/>
              <a:buSzTx/>
              <a:defRPr/>
            </a:pPr>
            <a:endParaRPr lang="en-US" altLang="en-US" sz="2400" b="1" dirty="0">
              <a:solidFill>
                <a:schemeClr val="tx2">
                  <a:lumMod val="25000"/>
                </a:schemeClr>
              </a:solidFill>
              <a:latin typeface="Times New Roman" panose="02020603050405020304" pitchFamily="18" charset="0"/>
            </a:endParaRPr>
          </a:p>
          <a:p>
            <a:pPr marL="342900" indent="-342900" algn="just" eaLnBrk="1" hangingPunct="1">
              <a:spcBef>
                <a:spcPct val="0"/>
              </a:spcBef>
              <a:buClrTx/>
              <a:buSzTx/>
              <a:defRPr/>
            </a:pPr>
            <a:r>
              <a:rPr lang="en-US" altLang="en-US" sz="2400" b="1" dirty="0">
                <a:solidFill>
                  <a:schemeClr val="tx2">
                    <a:lumMod val="25000"/>
                  </a:schemeClr>
                </a:solidFill>
                <a:latin typeface="Times New Roman" panose="02020603050405020304" pitchFamily="18" charset="0"/>
              </a:rPr>
              <a:t> Alice wants to send Bob the message</a:t>
            </a:r>
          </a:p>
          <a:p>
            <a:pPr marL="342900" indent="-342900" algn="just" eaLnBrk="1" hangingPunct="1">
              <a:spcBef>
                <a:spcPct val="0"/>
              </a:spcBef>
              <a:buClrTx/>
              <a:buSzTx/>
              <a:defRPr/>
            </a:pPr>
            <a:endParaRPr lang="en-US" altLang="en-US" sz="2400" b="1" dirty="0">
              <a:solidFill>
                <a:schemeClr val="tx2">
                  <a:lumMod val="25000"/>
                </a:schemeClr>
              </a:solidFill>
              <a:latin typeface="Times New Roman" panose="02020603050405020304" pitchFamily="18" charset="0"/>
            </a:endParaRPr>
          </a:p>
          <a:p>
            <a:pPr marL="342900" indent="-342900" algn="just" eaLnBrk="1" hangingPunct="1">
              <a:spcBef>
                <a:spcPct val="0"/>
              </a:spcBef>
              <a:buClrTx/>
              <a:buSzTx/>
              <a:defRPr/>
            </a:pPr>
            <a:r>
              <a:rPr lang="en-US" altLang="en-US" sz="2400" b="1" dirty="0">
                <a:solidFill>
                  <a:schemeClr val="tx2">
                    <a:lumMod val="25000"/>
                  </a:schemeClr>
                </a:solidFill>
                <a:latin typeface="Times New Roman" panose="02020603050405020304" pitchFamily="18" charset="0"/>
              </a:rPr>
              <a:t>		 “Attack is today”. </a:t>
            </a:r>
          </a:p>
          <a:p>
            <a:pPr marL="342900" indent="-342900" algn="just" eaLnBrk="1" hangingPunct="1">
              <a:spcBef>
                <a:spcPct val="0"/>
              </a:spcBef>
              <a:buClrTx/>
              <a:buSzTx/>
              <a:defRPr/>
            </a:pPr>
            <a:endParaRPr lang="en-US" altLang="en-US" sz="2400" b="1" dirty="0">
              <a:solidFill>
                <a:schemeClr val="tx2">
                  <a:lumMod val="25000"/>
                </a:schemeClr>
              </a:solidFill>
              <a:latin typeface="Times New Roman" panose="02020603050405020304" pitchFamily="18" charset="0"/>
            </a:endParaRPr>
          </a:p>
          <a:p>
            <a:pPr marL="342900" indent="-342900" algn="just" eaLnBrk="1" hangingPunct="1">
              <a:spcBef>
                <a:spcPct val="0"/>
              </a:spcBef>
              <a:buClrTx/>
              <a:buSzTx/>
              <a:defRPr/>
            </a:pPr>
            <a:r>
              <a:rPr lang="en-US" altLang="en-US" sz="2400" b="1" dirty="0">
                <a:solidFill>
                  <a:schemeClr val="tx2">
                    <a:lumMod val="25000"/>
                  </a:schemeClr>
                </a:solidFill>
                <a:latin typeface="Times New Roman" panose="02020603050405020304" pitchFamily="18" charset="0"/>
              </a:rPr>
              <a:t>Enciphering is done character by character.</a:t>
            </a:r>
          </a:p>
        </p:txBody>
      </p:sp>
      <p:sp>
        <p:nvSpPr>
          <p:cNvPr id="114691" name="Rectangle 2">
            <a:extLst>
              <a:ext uri="{FF2B5EF4-FFF2-40B4-BE49-F238E27FC236}">
                <a16:creationId xmlns:a16="http://schemas.microsoft.com/office/drawing/2014/main" id="{F5D1F0B9-B7FC-17B1-11A3-A78948B10A1C}"/>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pPr>
            <a:endParaRPr lang="en-US" altLang="en-US" sz="2800" b="1">
              <a:latin typeface="Times New Roman" panose="02020603050405020304" pitchFamily="18" charset="0"/>
            </a:endParaRPr>
          </a:p>
          <a:p>
            <a:pPr>
              <a:spcBef>
                <a:spcPct val="0"/>
              </a:spcBef>
              <a:buClrTx/>
              <a:buSzTx/>
              <a:buFont typeface="Wingdings" panose="05000000000000000000" pitchFamily="2" charset="2"/>
              <a:buNone/>
            </a:pPr>
            <a:r>
              <a:rPr lang="en-US" altLang="en-US" sz="2800" b="1">
                <a:latin typeface="Times New Roman" panose="02020603050405020304" pitchFamily="18" charset="0"/>
              </a:rPr>
              <a:t>Polyalphabetic Ciphers</a:t>
            </a: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36BB330E-53B9-5ED3-93B3-B100A738FECE}"/>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BA5C7F9-A8F5-4E86-8A2C-597FF6D44C05}" type="slidenum">
              <a:rPr lang="en-US" altLang="en-US">
                <a:effectLst>
                  <a:outerShdw blurRad="38100" dist="38100" dir="2700000" algn="tl">
                    <a:srgbClr val="C0C0C0"/>
                  </a:outerShdw>
                </a:effectLst>
              </a:rPr>
              <a:pPr/>
              <a:t>56</a:t>
            </a:fld>
            <a:endParaRPr lang="en-US" altLang="en-US">
              <a:effectLst>
                <a:outerShdw blurRad="38100" dist="38100" dir="2700000" algn="tl">
                  <a:srgbClr val="C0C0C0"/>
                </a:outerShdw>
              </a:effectLs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1138" name="Rectangle 10">
            <a:extLst>
              <a:ext uri="{FF2B5EF4-FFF2-40B4-BE49-F238E27FC236}">
                <a16:creationId xmlns:a16="http://schemas.microsoft.com/office/drawing/2014/main" id="{6A0FCA38-C326-C9FE-5898-C4624B6406CF}"/>
              </a:ext>
            </a:extLst>
          </p:cNvPr>
          <p:cNvSpPr>
            <a:spLocks noChangeArrowheads="1"/>
          </p:cNvSpPr>
          <p:nvPr/>
        </p:nvSpPr>
        <p:spPr bwMode="auto">
          <a:xfrm>
            <a:off x="152400" y="1914525"/>
            <a:ext cx="8839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Assume that Alice and Bob agreed to use an </a:t>
            </a:r>
            <a:r>
              <a:rPr lang="en-US" altLang="en-US" sz="2400" b="1" dirty="0" err="1">
                <a:solidFill>
                  <a:schemeClr val="tx2">
                    <a:lumMod val="25000"/>
                  </a:schemeClr>
                </a:solidFill>
                <a:latin typeface="Times New Roman" panose="02020603050405020304" pitchFamily="18" charset="0"/>
              </a:rPr>
              <a:t>autokey</a:t>
            </a:r>
            <a:r>
              <a:rPr lang="en-US" altLang="en-US" sz="2400" b="1" dirty="0">
                <a:solidFill>
                  <a:schemeClr val="tx2">
                    <a:lumMod val="25000"/>
                  </a:schemeClr>
                </a:solidFill>
                <a:latin typeface="Times New Roman" panose="02020603050405020304" pitchFamily="18" charset="0"/>
              </a:rPr>
              <a:t> cipher with initial key value </a:t>
            </a:r>
            <a:r>
              <a:rPr lang="en-US" altLang="en-US" sz="2400" b="1" i="1" dirty="0">
                <a:solidFill>
                  <a:schemeClr val="tx2">
                    <a:lumMod val="25000"/>
                  </a:schemeClr>
                </a:solidFill>
                <a:latin typeface="Times New Roman" panose="02020603050405020304" pitchFamily="18" charset="0"/>
              </a:rPr>
              <a:t>k</a:t>
            </a:r>
            <a:r>
              <a:rPr lang="en-US" altLang="en-US" sz="2400" b="1" baseline="-18000" dirty="0">
                <a:solidFill>
                  <a:schemeClr val="tx2">
                    <a:lumMod val="25000"/>
                  </a:schemeClr>
                </a:solidFill>
                <a:latin typeface="Times New Roman" panose="02020603050405020304" pitchFamily="18" charset="0"/>
              </a:rPr>
              <a:t>1</a:t>
            </a:r>
            <a:r>
              <a:rPr lang="en-US" altLang="en-US" sz="2400" b="1" dirty="0">
                <a:solidFill>
                  <a:schemeClr val="tx2">
                    <a:lumMod val="25000"/>
                  </a:schemeClr>
                </a:solidFill>
                <a:latin typeface="Times New Roman" panose="02020603050405020304" pitchFamily="18" charset="0"/>
              </a:rPr>
              <a:t> = 12. Now Alice wants to send Bob the message “Attack is today”. Enciphering is done character by character</a:t>
            </a:r>
            <a:r>
              <a:rPr lang="en-US" altLang="en-US" sz="2400" b="1" dirty="0">
                <a:latin typeface="Times New Roman" panose="02020603050405020304" pitchFamily="18" charset="0"/>
              </a:rPr>
              <a:t>.</a:t>
            </a:r>
          </a:p>
        </p:txBody>
      </p:sp>
      <p:pic>
        <p:nvPicPr>
          <p:cNvPr id="116739" name="Picture 15">
            <a:extLst>
              <a:ext uri="{FF2B5EF4-FFF2-40B4-BE49-F238E27FC236}">
                <a16:creationId xmlns:a16="http://schemas.microsoft.com/office/drawing/2014/main" id="{17BA8547-F5BA-C860-4371-73AA5C717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486150"/>
            <a:ext cx="81534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0" name="Rectangle 2">
            <a:extLst>
              <a:ext uri="{FF2B5EF4-FFF2-40B4-BE49-F238E27FC236}">
                <a16:creationId xmlns:a16="http://schemas.microsoft.com/office/drawing/2014/main" id="{B89CE1C2-D95A-D067-7A4A-9EB4DEE24F74}"/>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 typeface="Wingdings" panose="05000000000000000000" pitchFamily="2" charset="2"/>
              <a:buNone/>
            </a:pPr>
            <a:r>
              <a:rPr lang="en-US" altLang="en-US" sz="2800" b="1">
                <a:latin typeface="Times New Roman" panose="02020603050405020304" pitchFamily="18" charset="0"/>
              </a:rPr>
              <a:t>Polyalphabetic Ciphers</a:t>
            </a:r>
          </a:p>
        </p:txBody>
      </p:sp>
      <p:sp>
        <p:nvSpPr>
          <p:cNvPr id="2" name="Slide Number Placeholder 1">
            <a:extLst>
              <a:ext uri="{FF2B5EF4-FFF2-40B4-BE49-F238E27FC236}">
                <a16:creationId xmlns:a16="http://schemas.microsoft.com/office/drawing/2014/main" id="{3B7AE434-767B-255B-AEA8-34394C894C78}"/>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B44A3B-6CEE-4783-BCDE-BD97EAED8543}" type="slidenum">
              <a:rPr lang="en-US" altLang="en-US">
                <a:effectLst>
                  <a:outerShdw blurRad="38100" dist="38100" dir="2700000" algn="tl">
                    <a:srgbClr val="C0C0C0"/>
                  </a:outerShdw>
                </a:effectLst>
              </a:rPr>
              <a:pPr/>
              <a:t>57</a:t>
            </a:fld>
            <a:endParaRPr lang="en-US" altLang="en-US">
              <a:effectLst>
                <a:outerShdw blurRad="38100" dist="38100" dir="2700000" algn="tl">
                  <a:srgbClr val="C0C0C0"/>
                </a:outerShdw>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07AC6265-11DC-75AE-9149-836B47685F06}"/>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solidFill>
                  <a:schemeClr val="folHlink"/>
                </a:solidFill>
                <a:latin typeface="Times New Roman" panose="02020603050405020304" pitchFamily="18" charset="0"/>
              </a:rPr>
              <a:t>Playfair Cipher</a:t>
            </a:r>
          </a:p>
        </p:txBody>
      </p:sp>
      <p:sp>
        <p:nvSpPr>
          <p:cNvPr id="2" name="TextBox 1">
            <a:extLst>
              <a:ext uri="{FF2B5EF4-FFF2-40B4-BE49-F238E27FC236}">
                <a16:creationId xmlns:a16="http://schemas.microsoft.com/office/drawing/2014/main" id="{C4DDD0B3-5266-CDF5-B72B-C8D9CA782742}"/>
              </a:ext>
            </a:extLst>
          </p:cNvPr>
          <p:cNvSpPr txBox="1"/>
          <p:nvPr/>
        </p:nvSpPr>
        <p:spPr>
          <a:xfrm>
            <a:off x="611188" y="1319213"/>
            <a:ext cx="6840537" cy="5078412"/>
          </a:xfrm>
          <a:prstGeom prst="rect">
            <a:avLst/>
          </a:prstGeom>
          <a:noFill/>
        </p:spPr>
        <p:txBody>
          <a:bodyPr>
            <a:spAutoFit/>
          </a:bodyPr>
          <a:lstStyle/>
          <a:p>
            <a:pPr marL="285750" indent="-285750">
              <a:buFont typeface="Wingdings" panose="05000000000000000000" pitchFamily="2" charset="2"/>
              <a:buChar char="Ø"/>
              <a:defRPr/>
            </a:pPr>
            <a:r>
              <a:rPr lang="en-IN" dirty="0"/>
              <a:t> </a:t>
            </a:r>
            <a:r>
              <a:rPr lang="en-IN" dirty="0">
                <a:solidFill>
                  <a:schemeClr val="tx2">
                    <a:lumMod val="25000"/>
                  </a:schemeClr>
                </a:solidFill>
              </a:rPr>
              <a:t>Secret key is made of 24 alphabets – 5 by 5 matrix</a:t>
            </a:r>
          </a:p>
          <a:p>
            <a:pPr marL="285750" indent="-285750">
              <a:buFont typeface="Wingdings" panose="05000000000000000000" pitchFamily="2" charset="2"/>
              <a:buChar char="Ø"/>
              <a:defRPr/>
            </a:pPr>
            <a:r>
              <a:rPr lang="en-IN" dirty="0">
                <a:solidFill>
                  <a:schemeClr val="tx2">
                    <a:lumMod val="25000"/>
                  </a:schemeClr>
                </a:solidFill>
              </a:rPr>
              <a:t>  letters I and J considered same</a:t>
            </a:r>
          </a:p>
          <a:p>
            <a:pPr marL="285750" indent="-285750">
              <a:buFont typeface="Wingdings" panose="05000000000000000000" pitchFamily="2" charset="2"/>
              <a:buChar char="Ø"/>
              <a:defRPr/>
            </a:pPr>
            <a:r>
              <a:rPr lang="en-IN" dirty="0">
                <a:solidFill>
                  <a:schemeClr val="tx2">
                    <a:lumMod val="25000"/>
                  </a:schemeClr>
                </a:solidFill>
              </a:rPr>
              <a:t>  Diff arrangements – diff secret keys</a:t>
            </a:r>
          </a:p>
          <a:p>
            <a:pPr marL="285750" indent="-285750">
              <a:buFont typeface="Wingdings" panose="05000000000000000000" pitchFamily="2" charset="2"/>
              <a:buChar char="Ø"/>
              <a:defRPr/>
            </a:pPr>
            <a:r>
              <a:rPr lang="en-IN" dirty="0">
                <a:solidFill>
                  <a:schemeClr val="tx2">
                    <a:lumMod val="25000"/>
                  </a:schemeClr>
                </a:solidFill>
              </a:rPr>
              <a:t>  Rules for encryption:</a:t>
            </a:r>
          </a:p>
          <a:p>
            <a:pPr marL="742950" lvl="1" indent="-285750" algn="just">
              <a:buFont typeface="Wingdings" panose="05000000000000000000" pitchFamily="2" charset="2"/>
              <a:buChar char="v"/>
              <a:defRPr/>
            </a:pPr>
            <a:r>
              <a:rPr lang="en-IN" dirty="0">
                <a:solidFill>
                  <a:schemeClr val="tx2">
                    <a:lumMod val="25000"/>
                  </a:schemeClr>
                </a:solidFill>
              </a:rPr>
              <a:t>2 letters in a pair are same, bogus letter inserted to separate them</a:t>
            </a:r>
          </a:p>
          <a:p>
            <a:pPr marL="742950" lvl="1" indent="-285750" algn="just">
              <a:buFont typeface="Wingdings" panose="05000000000000000000" pitchFamily="2" charset="2"/>
              <a:buChar char="v"/>
              <a:defRPr/>
            </a:pPr>
            <a:r>
              <a:rPr lang="en-IN" dirty="0">
                <a:solidFill>
                  <a:schemeClr val="tx2">
                    <a:lumMod val="25000"/>
                  </a:schemeClr>
                </a:solidFill>
              </a:rPr>
              <a:t>No of chars is odd, one bogus letter inserted to make it even</a:t>
            </a:r>
          </a:p>
          <a:p>
            <a:pPr marL="742950" lvl="1" indent="-285750" algn="just">
              <a:buFont typeface="Wingdings" panose="05000000000000000000" pitchFamily="2" charset="2"/>
              <a:buChar char="v"/>
              <a:defRPr/>
            </a:pPr>
            <a:r>
              <a:rPr lang="en-IN" dirty="0">
                <a:solidFill>
                  <a:schemeClr val="tx2">
                    <a:lumMod val="25000"/>
                  </a:schemeClr>
                </a:solidFill>
              </a:rPr>
              <a:t>if 2 letters 	in a pair are located in the same  row of secret key, then the letter to their right is the encrypted key</a:t>
            </a:r>
          </a:p>
          <a:p>
            <a:pPr marL="742950" lvl="1" indent="-285750" algn="just">
              <a:buFont typeface="Wingdings" panose="05000000000000000000" pitchFamily="2" charset="2"/>
              <a:buChar char="v"/>
              <a:defRPr/>
            </a:pPr>
            <a:r>
              <a:rPr lang="en-IN" dirty="0">
                <a:solidFill>
                  <a:schemeClr val="tx2">
                    <a:lumMod val="25000"/>
                  </a:schemeClr>
                </a:solidFill>
              </a:rPr>
              <a:t>if 2 letters 	in a pair are located in the same  col of secret key, then the letter beneath it in the same col is the encrypted key</a:t>
            </a:r>
          </a:p>
          <a:p>
            <a:pPr marL="742950" lvl="1" indent="-285750" algn="just">
              <a:buFont typeface="Wingdings" panose="05000000000000000000" pitchFamily="2" charset="2"/>
              <a:buChar char="v"/>
              <a:defRPr/>
            </a:pPr>
            <a:r>
              <a:rPr lang="en-IN" dirty="0">
                <a:solidFill>
                  <a:schemeClr val="tx2">
                    <a:lumMod val="25000"/>
                  </a:schemeClr>
                </a:solidFill>
              </a:rPr>
              <a:t>if 2 letters 	in a pair are not  located in the same  row or col of secret key, then the letter that is in its own row but in the same col as the other letter is the encrypted key</a:t>
            </a:r>
          </a:p>
          <a:p>
            <a:pPr>
              <a:defRPr/>
            </a:pPr>
            <a:r>
              <a:rPr lang="en-IN" dirty="0">
                <a:solidFill>
                  <a:schemeClr val="tx2">
                    <a:lumMod val="25000"/>
                  </a:schemeClr>
                </a:solidFill>
              </a:rPr>
              <a:t>	</a:t>
            </a:r>
          </a:p>
          <a:p>
            <a:pPr>
              <a:defRPr/>
            </a:pPr>
            <a:endParaRPr lang="en-IN" dirty="0"/>
          </a:p>
        </p:txBody>
      </p:sp>
      <p:sp>
        <p:nvSpPr>
          <p:cNvPr id="3" name="Slide Number Placeholder 2">
            <a:extLst>
              <a:ext uri="{FF2B5EF4-FFF2-40B4-BE49-F238E27FC236}">
                <a16:creationId xmlns:a16="http://schemas.microsoft.com/office/drawing/2014/main" id="{02790B05-CCEF-91C3-0A36-91FB09CBD742}"/>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2BD219F-2F64-429A-ACFD-A08056A1D7E3}" type="slidenum">
              <a:rPr lang="en-US" altLang="en-US">
                <a:effectLst>
                  <a:outerShdw blurRad="38100" dist="38100" dir="2700000" algn="tl">
                    <a:srgbClr val="C0C0C0"/>
                  </a:outerShdw>
                </a:effectLst>
              </a:rPr>
              <a:pPr/>
              <a:t>58</a:t>
            </a:fld>
            <a:endParaRPr lang="en-US" altLang="en-US">
              <a:effectLst>
                <a:outerShdw blurRad="38100" dist="38100" dir="2700000" algn="tl">
                  <a:srgbClr val="C0C0C0"/>
                </a:outerShdw>
              </a:effectLs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5842" name="Slide Number Placeholder 1">
            <a:extLst>
              <a:ext uri="{FF2B5EF4-FFF2-40B4-BE49-F238E27FC236}">
                <a16:creationId xmlns:a16="http://schemas.microsoft.com/office/drawing/2014/main" id="{81F8D89B-40B6-2B11-AA73-5B3A811100CB}"/>
              </a:ext>
            </a:extLst>
          </p:cNvPr>
          <p:cNvSpPr>
            <a:spLocks noGrp="1"/>
          </p:cNvSpPr>
          <p:nvPr>
            <p:ph type="sldNum" sz="quarter" idx="12"/>
          </p:nvPr>
        </p:nvSpPr>
        <p:spPr>
          <a:xfrm>
            <a:off x="457200" y="6248400"/>
            <a:ext cx="2133600" cy="457200"/>
          </a:xfrm>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l">
              <a:spcBef>
                <a:spcPct val="0"/>
              </a:spcBef>
              <a:buClrTx/>
              <a:buSzTx/>
              <a:buFontTx/>
              <a:buNone/>
            </a:pPr>
            <a:r>
              <a:rPr lang="en-US" altLang="en-US" sz="1200" b="1">
                <a:effectLst>
                  <a:outerShdw blurRad="38100" dist="38100" dir="2700000" algn="tl">
                    <a:srgbClr val="C0C0C0"/>
                  </a:outerShdw>
                </a:effectLst>
              </a:rPr>
              <a:t>3.</a:t>
            </a:r>
            <a:fld id="{815344C1-E97F-40BB-951F-BADB09761810}" type="slidenum">
              <a:rPr lang="en-US" altLang="en-US" sz="1200" b="1">
                <a:effectLst>
                  <a:outerShdw blurRad="38100" dist="38100" dir="2700000" algn="tl">
                    <a:srgbClr val="C0C0C0"/>
                  </a:outerShdw>
                </a:effectLst>
              </a:rPr>
              <a:pPr algn="l">
                <a:spcBef>
                  <a:spcPct val="0"/>
                </a:spcBef>
                <a:buClrTx/>
                <a:buSzTx/>
                <a:buFontTx/>
                <a:buNone/>
              </a:pPr>
              <a:t>59</a:t>
            </a:fld>
            <a:endParaRPr lang="en-US" altLang="en-US" sz="1200" b="1">
              <a:effectLst>
                <a:outerShdw blurRad="38100" dist="38100" dir="2700000" algn="tl">
                  <a:srgbClr val="C0C0C0"/>
                </a:outerShdw>
              </a:effectLst>
            </a:endParaRPr>
          </a:p>
        </p:txBody>
      </p:sp>
      <p:pic>
        <p:nvPicPr>
          <p:cNvPr id="120835" name="Picture 13">
            <a:extLst>
              <a:ext uri="{FF2B5EF4-FFF2-40B4-BE49-F238E27FC236}">
                <a16:creationId xmlns:a16="http://schemas.microsoft.com/office/drawing/2014/main" id="{5D39BBDA-07DE-AE97-D17F-9685A61FE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93913"/>
            <a:ext cx="4805363" cy="235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36" name="Text Box 14">
            <a:extLst>
              <a:ext uri="{FF2B5EF4-FFF2-40B4-BE49-F238E27FC236}">
                <a16:creationId xmlns:a16="http://schemas.microsoft.com/office/drawing/2014/main" id="{AD498C16-BE18-5A52-8BEE-ADDCBAEAD9B6}"/>
              </a:ext>
            </a:extLst>
          </p:cNvPr>
          <p:cNvSpPr txBox="1">
            <a:spLocks noChangeArrowheads="1"/>
          </p:cNvSpPr>
          <p:nvPr/>
        </p:nvSpPr>
        <p:spPr bwMode="auto">
          <a:xfrm>
            <a:off x="1066800" y="1524000"/>
            <a:ext cx="53276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defRPr/>
            </a:pPr>
            <a:r>
              <a:rPr lang="en-US" altLang="en-US" sz="2000" b="1" i="1" dirty="0">
                <a:solidFill>
                  <a:schemeClr val="tx2">
                    <a:lumMod val="25000"/>
                  </a:schemeClr>
                </a:solidFill>
                <a:latin typeface="Times New Roman" panose="02020603050405020304" pitchFamily="18" charset="0"/>
              </a:rPr>
              <a:t>An example of a secret key in the </a:t>
            </a:r>
            <a:r>
              <a:rPr lang="en-US" altLang="en-US" sz="2000" b="1" i="1" dirty="0" err="1">
                <a:solidFill>
                  <a:schemeClr val="tx2">
                    <a:lumMod val="25000"/>
                  </a:schemeClr>
                </a:solidFill>
                <a:latin typeface="Times New Roman" panose="02020603050405020304" pitchFamily="18" charset="0"/>
              </a:rPr>
              <a:t>Playfair</a:t>
            </a:r>
            <a:r>
              <a:rPr lang="en-US" altLang="en-US" sz="2000" b="1" i="1" dirty="0">
                <a:solidFill>
                  <a:schemeClr val="tx2">
                    <a:lumMod val="25000"/>
                  </a:schemeClr>
                </a:solidFill>
                <a:latin typeface="Times New Roman" panose="02020603050405020304" pitchFamily="18" charset="0"/>
              </a:rPr>
              <a:t> cipher</a:t>
            </a:r>
          </a:p>
        </p:txBody>
      </p:sp>
      <p:sp>
        <p:nvSpPr>
          <p:cNvPr id="120837" name="Rectangle 15">
            <a:extLst>
              <a:ext uri="{FF2B5EF4-FFF2-40B4-BE49-F238E27FC236}">
                <a16:creationId xmlns:a16="http://schemas.microsoft.com/office/drawing/2014/main" id="{C698AD92-7570-62C2-84CB-D7016F1B5D6E}"/>
              </a:ext>
            </a:extLst>
          </p:cNvPr>
          <p:cNvSpPr>
            <a:spLocks noChangeArrowheads="1"/>
          </p:cNvSpPr>
          <p:nvPr/>
        </p:nvSpPr>
        <p:spPr bwMode="auto">
          <a:xfrm>
            <a:off x="152400" y="5137150"/>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pPr>
            <a:r>
              <a:rPr lang="en-US" altLang="en-US" sz="2400" b="1">
                <a:latin typeface="Times New Roman" panose="02020603050405020304" pitchFamily="18" charset="0"/>
              </a:rPr>
              <a:t>Let us encrypt the plaintext “hello” using the key</a:t>
            </a:r>
          </a:p>
        </p:txBody>
      </p:sp>
      <p:sp>
        <p:nvSpPr>
          <p:cNvPr id="120838" name="Rectangle 2">
            <a:extLst>
              <a:ext uri="{FF2B5EF4-FFF2-40B4-BE49-F238E27FC236}">
                <a16:creationId xmlns:a16="http://schemas.microsoft.com/office/drawing/2014/main" id="{AFEE51B7-6C9F-DE1B-7E39-90FEFF977366}"/>
              </a:ext>
            </a:extLst>
          </p:cNvPr>
          <p:cNvSpPr>
            <a:spLocks noChangeArrowheads="1"/>
          </p:cNvSpPr>
          <p:nvPr/>
        </p:nvSpPr>
        <p:spPr bwMode="auto">
          <a:xfrm>
            <a:off x="0" y="0"/>
            <a:ext cx="9144000" cy="11255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 typeface="Wingdings" panose="05000000000000000000" pitchFamily="2" charset="2"/>
              <a:buNone/>
            </a:pPr>
            <a:r>
              <a:rPr lang="en-US" altLang="en-US" sz="2800" b="1">
                <a:solidFill>
                  <a:schemeClr val="hlink"/>
                </a:solidFill>
                <a:latin typeface="Times New Roman" panose="02020603050405020304" pitchFamily="18" charset="0"/>
              </a:rPr>
              <a:t>     </a:t>
            </a:r>
            <a:r>
              <a:rPr lang="en-US" altLang="en-US" sz="2800" b="1">
                <a:solidFill>
                  <a:schemeClr val="folHlink"/>
                </a:solidFill>
                <a:latin typeface="Times New Roman" panose="02020603050405020304" pitchFamily="18" charset="0"/>
              </a:rPr>
              <a:t>Playfair Cipher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38BC072-7DA6-A889-D277-143899A88674}"/>
              </a:ext>
            </a:extLst>
          </p:cNvPr>
          <p:cNvSpPr>
            <a:spLocks noGrp="1" noChangeArrowheads="1"/>
          </p:cNvSpPr>
          <p:nvPr>
            <p:ph type="title"/>
          </p:nvPr>
        </p:nvSpPr>
        <p:spPr>
          <a:xfrm>
            <a:off x="457200" y="152400"/>
            <a:ext cx="8229600" cy="1139825"/>
          </a:xfrm>
        </p:spPr>
        <p:txBody>
          <a:bodyPr/>
          <a:lstStyle/>
          <a:p>
            <a:pPr eaLnBrk="1" hangingPunct="1">
              <a:defRPr/>
            </a:pPr>
            <a:r>
              <a:rPr lang="en-US" dirty="0">
                <a:solidFill>
                  <a:srgbClr val="C00000"/>
                </a:solidFill>
              </a:rPr>
              <a:t>Cryptography</a:t>
            </a:r>
            <a:endParaRPr lang="en-AU" dirty="0">
              <a:solidFill>
                <a:srgbClr val="C00000"/>
              </a:solidFill>
            </a:endParaRPr>
          </a:p>
        </p:txBody>
      </p:sp>
      <p:sp>
        <p:nvSpPr>
          <p:cNvPr id="54275" name="Rectangle 3">
            <a:extLst>
              <a:ext uri="{FF2B5EF4-FFF2-40B4-BE49-F238E27FC236}">
                <a16:creationId xmlns:a16="http://schemas.microsoft.com/office/drawing/2014/main" id="{7F8A7173-A925-BC17-28C8-F2E79C391BD3}"/>
              </a:ext>
            </a:extLst>
          </p:cNvPr>
          <p:cNvSpPr>
            <a:spLocks noGrp="1" noChangeArrowheads="1"/>
          </p:cNvSpPr>
          <p:nvPr>
            <p:ph type="body" idx="1"/>
          </p:nvPr>
        </p:nvSpPr>
        <p:spPr>
          <a:xfrm>
            <a:off x="457200" y="1196975"/>
            <a:ext cx="8229600" cy="5327650"/>
          </a:xfrm>
        </p:spPr>
        <p:txBody>
          <a:bodyPr/>
          <a:lstStyle/>
          <a:p>
            <a:pPr eaLnBrk="1" hangingPunct="1">
              <a:defRPr/>
            </a:pPr>
            <a:r>
              <a:rPr lang="en-US" dirty="0">
                <a:solidFill>
                  <a:schemeClr val="bg2">
                    <a:lumMod val="50000"/>
                  </a:schemeClr>
                </a:solidFill>
              </a:rPr>
              <a:t>can characterize cryptographic system by:</a:t>
            </a:r>
          </a:p>
          <a:p>
            <a:pPr lvl="1" eaLnBrk="1" hangingPunct="1">
              <a:defRPr/>
            </a:pPr>
            <a:r>
              <a:rPr lang="en-US" dirty="0">
                <a:solidFill>
                  <a:schemeClr val="bg2">
                    <a:lumMod val="50000"/>
                  </a:schemeClr>
                </a:solidFill>
                <a:ea typeface="ＭＳ Ｐゴシック" pitchFamily="-107" charset="-128"/>
              </a:rPr>
              <a:t>type of encryption operations used</a:t>
            </a:r>
          </a:p>
          <a:p>
            <a:pPr lvl="2" eaLnBrk="1" hangingPunct="1">
              <a:defRPr/>
            </a:pPr>
            <a:r>
              <a:rPr lang="en-US" dirty="0">
                <a:solidFill>
                  <a:schemeClr val="bg2">
                    <a:lumMod val="50000"/>
                  </a:schemeClr>
                </a:solidFill>
                <a:ea typeface="ＭＳ Ｐゴシック" pitchFamily="-107" charset="-128"/>
              </a:rPr>
              <a:t>substitution</a:t>
            </a:r>
          </a:p>
          <a:p>
            <a:pPr lvl="2" eaLnBrk="1" hangingPunct="1">
              <a:defRPr/>
            </a:pPr>
            <a:r>
              <a:rPr lang="en-US" dirty="0">
                <a:solidFill>
                  <a:schemeClr val="bg2">
                    <a:lumMod val="50000"/>
                  </a:schemeClr>
                </a:solidFill>
                <a:ea typeface="ＭＳ Ｐゴシック" pitchFamily="-107" charset="-128"/>
              </a:rPr>
              <a:t>transposition</a:t>
            </a:r>
          </a:p>
          <a:p>
            <a:pPr lvl="2" eaLnBrk="1" hangingPunct="1">
              <a:defRPr/>
            </a:pPr>
            <a:r>
              <a:rPr lang="en-US" dirty="0">
                <a:solidFill>
                  <a:schemeClr val="bg2">
                    <a:lumMod val="50000"/>
                  </a:schemeClr>
                </a:solidFill>
                <a:ea typeface="ＭＳ Ｐゴシック" pitchFamily="-107" charset="-128"/>
              </a:rPr>
              <a:t>product</a:t>
            </a:r>
          </a:p>
          <a:p>
            <a:pPr lvl="1" eaLnBrk="1" hangingPunct="1">
              <a:defRPr/>
            </a:pPr>
            <a:r>
              <a:rPr lang="en-US" dirty="0">
                <a:solidFill>
                  <a:schemeClr val="bg2">
                    <a:lumMod val="50000"/>
                  </a:schemeClr>
                </a:solidFill>
                <a:ea typeface="ＭＳ Ｐゴシック" pitchFamily="-107" charset="-128"/>
              </a:rPr>
              <a:t>number of keys used</a:t>
            </a:r>
          </a:p>
          <a:p>
            <a:pPr lvl="2" eaLnBrk="1" hangingPunct="1">
              <a:defRPr/>
            </a:pPr>
            <a:r>
              <a:rPr lang="en-US" dirty="0">
                <a:solidFill>
                  <a:schemeClr val="bg2">
                    <a:lumMod val="50000"/>
                  </a:schemeClr>
                </a:solidFill>
                <a:ea typeface="ＭＳ Ｐゴシック" pitchFamily="-107" charset="-128"/>
              </a:rPr>
              <a:t>single-key or private</a:t>
            </a:r>
          </a:p>
          <a:p>
            <a:pPr lvl="2" eaLnBrk="1" hangingPunct="1">
              <a:defRPr/>
            </a:pPr>
            <a:r>
              <a:rPr lang="en-US" dirty="0">
                <a:solidFill>
                  <a:schemeClr val="bg2">
                    <a:lumMod val="50000"/>
                  </a:schemeClr>
                </a:solidFill>
                <a:ea typeface="ＭＳ Ｐゴシック" pitchFamily="-107" charset="-128"/>
              </a:rPr>
              <a:t>two-key or public</a:t>
            </a:r>
          </a:p>
          <a:p>
            <a:pPr lvl="1" eaLnBrk="1" hangingPunct="1">
              <a:defRPr/>
            </a:pPr>
            <a:r>
              <a:rPr lang="en-US" dirty="0">
                <a:solidFill>
                  <a:schemeClr val="bg2">
                    <a:lumMod val="50000"/>
                  </a:schemeClr>
                </a:solidFill>
                <a:ea typeface="ＭＳ Ｐゴシック" pitchFamily="-107" charset="-128"/>
              </a:rPr>
              <a:t>way in which plaintext is processed</a:t>
            </a:r>
          </a:p>
          <a:p>
            <a:pPr lvl="2" eaLnBrk="1" hangingPunct="1">
              <a:defRPr/>
            </a:pPr>
            <a:r>
              <a:rPr lang="en-US" dirty="0">
                <a:solidFill>
                  <a:schemeClr val="bg2">
                    <a:lumMod val="50000"/>
                  </a:schemeClr>
                </a:solidFill>
                <a:ea typeface="ＭＳ Ｐゴシック" pitchFamily="-107" charset="-128"/>
              </a:rPr>
              <a:t>block</a:t>
            </a:r>
          </a:p>
          <a:p>
            <a:pPr lvl="2" eaLnBrk="1" hangingPunct="1">
              <a:defRPr/>
            </a:pPr>
            <a:r>
              <a:rPr lang="en-US" dirty="0">
                <a:solidFill>
                  <a:schemeClr val="bg2">
                    <a:lumMod val="50000"/>
                  </a:schemeClr>
                </a:solidFill>
                <a:ea typeface="ＭＳ Ｐゴシック" pitchFamily="-107" charset="-128"/>
              </a:rPr>
              <a:t>stream</a:t>
            </a:r>
            <a:endParaRPr lang="en-AU" dirty="0">
              <a:solidFill>
                <a:schemeClr val="bg2">
                  <a:lumMod val="50000"/>
                </a:schemeClr>
              </a:solidFill>
              <a:ea typeface="ＭＳ Ｐゴシック" pitchFamily="-107" charset="-128"/>
            </a:endParaRPr>
          </a:p>
        </p:txBody>
      </p:sp>
      <p:sp>
        <p:nvSpPr>
          <p:cNvPr id="2" name="Slide Number Placeholder 1">
            <a:extLst>
              <a:ext uri="{FF2B5EF4-FFF2-40B4-BE49-F238E27FC236}">
                <a16:creationId xmlns:a16="http://schemas.microsoft.com/office/drawing/2014/main" id="{0578E716-C410-2C51-A66A-7D153780E326}"/>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10669EC-4B6B-43BB-90A1-099FC2570CFF}" type="slidenum">
              <a:rPr lang="en-US" altLang="en-US">
                <a:effectLst>
                  <a:outerShdw blurRad="38100" dist="38100" dir="2700000" algn="tl">
                    <a:srgbClr val="C0C0C0"/>
                  </a:outerShdw>
                </a:effectLst>
              </a:rPr>
              <a:pPr/>
              <a:t>6</a:t>
            </a:fld>
            <a:endParaRPr lang="en-US" altLang="en-US">
              <a:effectLst>
                <a:outerShdw blurRad="38100" dist="38100" dir="2700000" algn="tl">
                  <a:srgbClr val="C0C0C0"/>
                </a:outerShdw>
              </a:effectLs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5842" name="Slide Number Placeholder 1">
            <a:extLst>
              <a:ext uri="{FF2B5EF4-FFF2-40B4-BE49-F238E27FC236}">
                <a16:creationId xmlns:a16="http://schemas.microsoft.com/office/drawing/2014/main" id="{E4E3D41F-8161-EB23-FFC8-4C6075920ED7}"/>
              </a:ext>
            </a:extLst>
          </p:cNvPr>
          <p:cNvSpPr>
            <a:spLocks noGrp="1"/>
          </p:cNvSpPr>
          <p:nvPr>
            <p:ph type="sldNum" sz="quarter" idx="12"/>
          </p:nvPr>
        </p:nvSpPr>
        <p:spPr>
          <a:xfrm>
            <a:off x="457200" y="6248400"/>
            <a:ext cx="2133600" cy="457200"/>
          </a:xfrm>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l">
              <a:spcBef>
                <a:spcPct val="0"/>
              </a:spcBef>
              <a:buClrTx/>
              <a:buSzTx/>
              <a:buFontTx/>
              <a:buNone/>
            </a:pPr>
            <a:r>
              <a:rPr lang="en-US" altLang="en-US" sz="1200" b="1">
                <a:effectLst>
                  <a:outerShdw blurRad="38100" dist="38100" dir="2700000" algn="tl">
                    <a:srgbClr val="C0C0C0"/>
                  </a:outerShdw>
                </a:effectLst>
              </a:rPr>
              <a:t>3.</a:t>
            </a:r>
            <a:fld id="{FBE5752A-E245-414D-9959-D466335BDF60}" type="slidenum">
              <a:rPr lang="en-US" altLang="en-US" sz="1200" b="1">
                <a:effectLst>
                  <a:outerShdw blurRad="38100" dist="38100" dir="2700000" algn="tl">
                    <a:srgbClr val="C0C0C0"/>
                  </a:outerShdw>
                </a:effectLst>
              </a:rPr>
              <a:pPr algn="l">
                <a:spcBef>
                  <a:spcPct val="0"/>
                </a:spcBef>
                <a:buClrTx/>
                <a:buSzTx/>
                <a:buFontTx/>
                <a:buNone/>
              </a:pPr>
              <a:t>60</a:t>
            </a:fld>
            <a:endParaRPr lang="en-US" altLang="en-US" sz="1200" b="1">
              <a:effectLst>
                <a:outerShdw blurRad="38100" dist="38100" dir="2700000" algn="tl">
                  <a:srgbClr val="C0C0C0"/>
                </a:outerShdw>
              </a:effectLst>
            </a:endParaRPr>
          </a:p>
        </p:txBody>
      </p:sp>
      <p:pic>
        <p:nvPicPr>
          <p:cNvPr id="122883" name="Picture 13">
            <a:extLst>
              <a:ext uri="{FF2B5EF4-FFF2-40B4-BE49-F238E27FC236}">
                <a16:creationId xmlns:a16="http://schemas.microsoft.com/office/drawing/2014/main" id="{BA268727-202A-ECAA-AD85-7DE3608AB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93913"/>
            <a:ext cx="4805363" cy="235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36" name="Text Box 14">
            <a:extLst>
              <a:ext uri="{FF2B5EF4-FFF2-40B4-BE49-F238E27FC236}">
                <a16:creationId xmlns:a16="http://schemas.microsoft.com/office/drawing/2014/main" id="{5B919540-6C35-C507-C06F-6A6E5BD7BD66}"/>
              </a:ext>
            </a:extLst>
          </p:cNvPr>
          <p:cNvSpPr txBox="1">
            <a:spLocks noChangeArrowheads="1"/>
          </p:cNvSpPr>
          <p:nvPr/>
        </p:nvSpPr>
        <p:spPr bwMode="auto">
          <a:xfrm>
            <a:off x="1066800" y="1524000"/>
            <a:ext cx="53276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defRPr/>
            </a:pPr>
            <a:r>
              <a:rPr lang="en-US" altLang="en-US" sz="2000" b="1" i="1" dirty="0">
                <a:solidFill>
                  <a:schemeClr val="tx2">
                    <a:lumMod val="25000"/>
                  </a:schemeClr>
                </a:solidFill>
                <a:latin typeface="Times New Roman" panose="02020603050405020304" pitchFamily="18" charset="0"/>
              </a:rPr>
              <a:t>An example of a secret key in the </a:t>
            </a:r>
            <a:r>
              <a:rPr lang="en-US" altLang="en-US" sz="2000" b="1" i="1" dirty="0" err="1">
                <a:solidFill>
                  <a:schemeClr val="tx2">
                    <a:lumMod val="25000"/>
                  </a:schemeClr>
                </a:solidFill>
                <a:latin typeface="Times New Roman" panose="02020603050405020304" pitchFamily="18" charset="0"/>
              </a:rPr>
              <a:t>Playfair</a:t>
            </a:r>
            <a:r>
              <a:rPr lang="en-US" altLang="en-US" sz="2000" b="1" i="1" dirty="0">
                <a:solidFill>
                  <a:schemeClr val="tx2">
                    <a:lumMod val="25000"/>
                  </a:schemeClr>
                </a:solidFill>
                <a:latin typeface="Times New Roman" panose="02020603050405020304" pitchFamily="18" charset="0"/>
              </a:rPr>
              <a:t> cipher</a:t>
            </a:r>
          </a:p>
        </p:txBody>
      </p:sp>
      <p:sp>
        <p:nvSpPr>
          <p:cNvPr id="122885" name="Rectangle 15">
            <a:extLst>
              <a:ext uri="{FF2B5EF4-FFF2-40B4-BE49-F238E27FC236}">
                <a16:creationId xmlns:a16="http://schemas.microsoft.com/office/drawing/2014/main" id="{91072872-2553-E58E-F1B2-BDCBB5C0A06A}"/>
              </a:ext>
            </a:extLst>
          </p:cNvPr>
          <p:cNvSpPr>
            <a:spLocks noChangeArrowheads="1"/>
          </p:cNvSpPr>
          <p:nvPr/>
        </p:nvSpPr>
        <p:spPr bwMode="auto">
          <a:xfrm>
            <a:off x="152400" y="5137150"/>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pPr>
            <a:r>
              <a:rPr lang="en-US" altLang="en-US" sz="2400" b="1">
                <a:latin typeface="Times New Roman" panose="02020603050405020304" pitchFamily="18" charset="0"/>
              </a:rPr>
              <a:t>Let us encrypt the plaintext “hello” using the key</a:t>
            </a:r>
          </a:p>
        </p:txBody>
      </p:sp>
      <p:sp>
        <p:nvSpPr>
          <p:cNvPr id="122886" name="Rectangle 2">
            <a:extLst>
              <a:ext uri="{FF2B5EF4-FFF2-40B4-BE49-F238E27FC236}">
                <a16:creationId xmlns:a16="http://schemas.microsoft.com/office/drawing/2014/main" id="{6C224EAB-13D4-1E42-A602-341B4DF07A0B}"/>
              </a:ext>
            </a:extLst>
          </p:cNvPr>
          <p:cNvSpPr>
            <a:spLocks noChangeArrowheads="1"/>
          </p:cNvSpPr>
          <p:nvPr/>
        </p:nvSpPr>
        <p:spPr bwMode="auto">
          <a:xfrm>
            <a:off x="0" y="0"/>
            <a:ext cx="9144000" cy="11255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 typeface="Wingdings" panose="05000000000000000000" pitchFamily="2" charset="2"/>
              <a:buNone/>
            </a:pPr>
            <a:r>
              <a:rPr lang="en-US" altLang="en-US" sz="2800" b="1">
                <a:solidFill>
                  <a:schemeClr val="hlink"/>
                </a:solidFill>
                <a:latin typeface="Times New Roman" panose="02020603050405020304" pitchFamily="18" charset="0"/>
              </a:rPr>
              <a:t>     </a:t>
            </a:r>
            <a:r>
              <a:rPr lang="en-US" altLang="en-US" sz="2800" b="1">
                <a:solidFill>
                  <a:schemeClr val="folHlink"/>
                </a:solidFill>
                <a:latin typeface="Times New Roman" panose="02020603050405020304" pitchFamily="18" charset="0"/>
              </a:rPr>
              <a:t>Playfair Cipher</a:t>
            </a:r>
          </a:p>
        </p:txBody>
      </p:sp>
      <p:sp>
        <p:nvSpPr>
          <p:cNvPr id="7" name="TextBox 6">
            <a:extLst>
              <a:ext uri="{FF2B5EF4-FFF2-40B4-BE49-F238E27FC236}">
                <a16:creationId xmlns:a16="http://schemas.microsoft.com/office/drawing/2014/main" id="{687C9E42-B4DD-E9A4-47AC-BF40C9A47EB1}"/>
              </a:ext>
            </a:extLst>
          </p:cNvPr>
          <p:cNvSpPr txBox="1"/>
          <p:nvPr/>
        </p:nvSpPr>
        <p:spPr>
          <a:xfrm>
            <a:off x="1476375" y="4941888"/>
            <a:ext cx="6767513" cy="460375"/>
          </a:xfrm>
          <a:prstGeom prst="rect">
            <a:avLst/>
          </a:prstGeom>
          <a:noFill/>
        </p:spPr>
        <p:txBody>
          <a:bodyPr>
            <a:spAutoFit/>
          </a:bodyPr>
          <a:lstStyle/>
          <a:p>
            <a:pPr>
              <a:defRPr/>
            </a:pPr>
            <a:r>
              <a:rPr lang="en-IN" sz="2400" dirty="0">
                <a:solidFill>
                  <a:srgbClr val="FF0000"/>
                </a:solidFill>
              </a:rPr>
              <a:t>Plain Text = </a:t>
            </a:r>
            <a:r>
              <a:rPr lang="en-IN" sz="2400" dirty="0">
                <a:solidFill>
                  <a:schemeClr val="bg2">
                    <a:lumMod val="75000"/>
                  </a:schemeClr>
                </a:solidFill>
              </a:rPr>
              <a:t>hello   </a:t>
            </a:r>
            <a:r>
              <a:rPr lang="en-IN" sz="2400" dirty="0">
                <a:solidFill>
                  <a:srgbClr val="FF0000"/>
                </a:solidFill>
              </a:rPr>
              <a:t>Cipher Text =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5842" name="Slide Number Placeholder 1">
            <a:extLst>
              <a:ext uri="{FF2B5EF4-FFF2-40B4-BE49-F238E27FC236}">
                <a16:creationId xmlns:a16="http://schemas.microsoft.com/office/drawing/2014/main" id="{7CA05D70-20BE-A8AB-6407-F73CC1F586CD}"/>
              </a:ext>
            </a:extLst>
          </p:cNvPr>
          <p:cNvSpPr>
            <a:spLocks noGrp="1"/>
          </p:cNvSpPr>
          <p:nvPr>
            <p:ph type="sldNum" sz="quarter" idx="12"/>
          </p:nvPr>
        </p:nvSpPr>
        <p:spPr>
          <a:xfrm>
            <a:off x="457200" y="6248400"/>
            <a:ext cx="2133600" cy="457200"/>
          </a:xfrm>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l">
              <a:spcBef>
                <a:spcPct val="0"/>
              </a:spcBef>
              <a:buClrTx/>
              <a:buSzTx/>
              <a:buFontTx/>
              <a:buNone/>
            </a:pPr>
            <a:r>
              <a:rPr lang="en-US" altLang="en-US" sz="1200" b="1">
                <a:effectLst>
                  <a:outerShdw blurRad="38100" dist="38100" dir="2700000" algn="tl">
                    <a:srgbClr val="C0C0C0"/>
                  </a:outerShdw>
                </a:effectLst>
              </a:rPr>
              <a:t>3.</a:t>
            </a:r>
            <a:fld id="{E1A73269-9919-4EA9-AB1E-CB4952DC9A9C}" type="slidenum">
              <a:rPr lang="en-US" altLang="en-US" sz="1200" b="1">
                <a:effectLst>
                  <a:outerShdw blurRad="38100" dist="38100" dir="2700000" algn="tl">
                    <a:srgbClr val="C0C0C0"/>
                  </a:outerShdw>
                </a:effectLst>
              </a:rPr>
              <a:pPr algn="l">
                <a:spcBef>
                  <a:spcPct val="0"/>
                </a:spcBef>
                <a:buClrTx/>
                <a:buSzTx/>
                <a:buFontTx/>
                <a:buNone/>
              </a:pPr>
              <a:t>61</a:t>
            </a:fld>
            <a:endParaRPr lang="en-US" altLang="en-US" sz="1200" b="1">
              <a:effectLst>
                <a:outerShdw blurRad="38100" dist="38100" dir="2700000" algn="tl">
                  <a:srgbClr val="C0C0C0"/>
                </a:outerShdw>
              </a:effectLst>
            </a:endParaRPr>
          </a:p>
        </p:txBody>
      </p:sp>
      <p:sp>
        <p:nvSpPr>
          <p:cNvPr id="124931" name="Rectangle 2">
            <a:extLst>
              <a:ext uri="{FF2B5EF4-FFF2-40B4-BE49-F238E27FC236}">
                <a16:creationId xmlns:a16="http://schemas.microsoft.com/office/drawing/2014/main" id="{85FB60ED-3AD1-0A0A-D06A-69904265AEB3}"/>
              </a:ext>
            </a:extLst>
          </p:cNvPr>
          <p:cNvSpPr>
            <a:spLocks noChangeArrowheads="1"/>
          </p:cNvSpPr>
          <p:nvPr/>
        </p:nvSpPr>
        <p:spPr bwMode="auto">
          <a:xfrm>
            <a:off x="0" y="0"/>
            <a:ext cx="9144000" cy="11255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 typeface="Wingdings" panose="05000000000000000000" pitchFamily="2" charset="2"/>
              <a:buNone/>
            </a:pPr>
            <a:r>
              <a:rPr lang="en-US" altLang="en-US" sz="2800" b="1">
                <a:solidFill>
                  <a:schemeClr val="hlink"/>
                </a:solidFill>
                <a:latin typeface="Times New Roman" panose="02020603050405020304" pitchFamily="18" charset="0"/>
              </a:rPr>
              <a:t>     </a:t>
            </a:r>
            <a:r>
              <a:rPr lang="en-US" altLang="en-US" sz="2800" b="1">
                <a:solidFill>
                  <a:schemeClr val="folHlink"/>
                </a:solidFill>
                <a:latin typeface="Times New Roman" panose="02020603050405020304" pitchFamily="18" charset="0"/>
              </a:rPr>
              <a:t>Playfair Cipher</a:t>
            </a:r>
          </a:p>
        </p:txBody>
      </p:sp>
      <p:sp>
        <p:nvSpPr>
          <p:cNvPr id="3" name="Rectangle 2">
            <a:extLst>
              <a:ext uri="{FF2B5EF4-FFF2-40B4-BE49-F238E27FC236}">
                <a16:creationId xmlns:a16="http://schemas.microsoft.com/office/drawing/2014/main" id="{C045340F-DD8E-6DFB-2066-F5C52CBF5143}"/>
              </a:ext>
            </a:extLst>
          </p:cNvPr>
          <p:cNvSpPr/>
          <p:nvPr/>
        </p:nvSpPr>
        <p:spPr>
          <a:xfrm>
            <a:off x="827088" y="1517650"/>
            <a:ext cx="7921625" cy="3416300"/>
          </a:xfrm>
          <a:prstGeom prst="rect">
            <a:avLst/>
          </a:prstGeom>
        </p:spPr>
        <p:txBody>
          <a:bodyPr>
            <a:spAutoFit/>
          </a:bodyPr>
          <a:lstStyle/>
          <a:p>
            <a:pPr algn="just" eaLnBrk="1" hangingPunct="1">
              <a:defRPr/>
            </a:pPr>
            <a:r>
              <a:rPr lang="en-US" altLang="en-US" b="1" dirty="0">
                <a:solidFill>
                  <a:schemeClr val="tx2">
                    <a:lumMod val="25000"/>
                  </a:schemeClr>
                </a:solidFill>
                <a:latin typeface="Times New Roman" panose="02020603050405020304" pitchFamily="18" charset="0"/>
              </a:rPr>
              <a:t>Let us encrypt the plaintext “hello” using the key</a:t>
            </a:r>
          </a:p>
          <a:p>
            <a:pPr algn="just" eaLnBrk="1" hangingPunct="1">
              <a:defRPr/>
            </a:pPr>
            <a:endParaRPr lang="en-US" altLang="en-US" b="1" dirty="0">
              <a:solidFill>
                <a:schemeClr val="tx2">
                  <a:lumMod val="25000"/>
                </a:schemeClr>
              </a:solidFill>
              <a:latin typeface="Times New Roman" panose="02020603050405020304" pitchFamily="18" charset="0"/>
            </a:endParaRPr>
          </a:p>
          <a:p>
            <a:pPr algn="just" eaLnBrk="1" hangingPunct="1">
              <a:defRPr/>
            </a:pPr>
            <a:r>
              <a:rPr lang="en-US" altLang="en-US" b="1" dirty="0">
                <a:solidFill>
                  <a:schemeClr val="tx2">
                    <a:lumMod val="25000"/>
                  </a:schemeClr>
                </a:solidFill>
                <a:latin typeface="Times New Roman" panose="02020603050405020304" pitchFamily="18" charset="0"/>
              </a:rPr>
              <a:t>    PT is  hello   </a:t>
            </a:r>
          </a:p>
          <a:p>
            <a:pPr algn="just" eaLnBrk="1" hangingPunct="1">
              <a:defRPr/>
            </a:pPr>
            <a:r>
              <a:rPr lang="en-US" altLang="en-US" b="1" dirty="0">
                <a:solidFill>
                  <a:schemeClr val="tx2">
                    <a:lumMod val="25000"/>
                  </a:schemeClr>
                </a:solidFill>
                <a:latin typeface="Times New Roman" panose="02020603050405020304" pitchFamily="18" charset="0"/>
              </a:rPr>
              <a:t>    </a:t>
            </a:r>
          </a:p>
          <a:p>
            <a:pPr marL="285750" indent="-285750" algn="just" eaLnBrk="1" hangingPunct="1">
              <a:buFont typeface="Wingdings" panose="05000000000000000000" pitchFamily="2" charset="2"/>
              <a:buChar char="Ø"/>
              <a:defRPr/>
            </a:pPr>
            <a:r>
              <a:rPr lang="en-US" altLang="en-US" b="1" dirty="0">
                <a:solidFill>
                  <a:schemeClr val="tx2">
                    <a:lumMod val="25000"/>
                  </a:schemeClr>
                </a:solidFill>
                <a:latin typeface="Times New Roman" panose="02020603050405020304" pitchFamily="18" charset="0"/>
              </a:rPr>
              <a:t>  l is repeated and so PT becomes </a:t>
            </a:r>
            <a:r>
              <a:rPr lang="en-US" altLang="en-US" b="1" dirty="0" err="1">
                <a:solidFill>
                  <a:schemeClr val="tx2">
                    <a:lumMod val="25000"/>
                  </a:schemeClr>
                </a:solidFill>
                <a:latin typeface="Times New Roman" panose="02020603050405020304" pitchFamily="18" charset="0"/>
              </a:rPr>
              <a:t>helxlo</a:t>
            </a:r>
            <a:endParaRPr lang="en-US" altLang="en-US" b="1" dirty="0">
              <a:solidFill>
                <a:schemeClr val="tx2">
                  <a:lumMod val="25000"/>
                </a:schemeClr>
              </a:solidFill>
              <a:latin typeface="Times New Roman" panose="02020603050405020304" pitchFamily="18" charset="0"/>
            </a:endParaRPr>
          </a:p>
          <a:p>
            <a:pPr marL="285750" indent="-285750" algn="just" eaLnBrk="1" hangingPunct="1">
              <a:buFont typeface="Wingdings" panose="05000000000000000000" pitchFamily="2" charset="2"/>
              <a:buChar char="Ø"/>
              <a:defRPr/>
            </a:pPr>
            <a:r>
              <a:rPr lang="en-US" altLang="en-US" b="1" dirty="0">
                <a:solidFill>
                  <a:schemeClr val="tx2">
                    <a:lumMod val="25000"/>
                  </a:schemeClr>
                </a:solidFill>
                <a:latin typeface="Times New Roman" panose="02020603050405020304" pitchFamily="18" charset="0"/>
              </a:rPr>
              <a:t>  No of chars are even</a:t>
            </a:r>
          </a:p>
          <a:p>
            <a:pPr marL="285750" indent="-285750" algn="just" eaLnBrk="1" hangingPunct="1">
              <a:buFont typeface="Wingdings" panose="05000000000000000000" pitchFamily="2" charset="2"/>
              <a:buChar char="Ø"/>
              <a:defRPr/>
            </a:pPr>
            <a:r>
              <a:rPr lang="en-US" altLang="en-US" b="1" dirty="0">
                <a:solidFill>
                  <a:schemeClr val="tx2">
                    <a:lumMod val="25000"/>
                  </a:schemeClr>
                </a:solidFill>
                <a:latin typeface="Times New Roman" panose="02020603050405020304" pitchFamily="18" charset="0"/>
              </a:rPr>
              <a:t>  he    - same row , hence letter to their right is encrypted key</a:t>
            </a:r>
          </a:p>
          <a:p>
            <a:pPr algn="just" eaLnBrk="1" hangingPunct="1">
              <a:defRPr/>
            </a:pPr>
            <a:r>
              <a:rPr lang="en-US" altLang="en-US" b="1" dirty="0">
                <a:solidFill>
                  <a:schemeClr val="tx2">
                    <a:lumMod val="25000"/>
                  </a:schemeClr>
                </a:solidFill>
                <a:latin typeface="Times New Roman" panose="02020603050405020304" pitchFamily="18" charset="0"/>
              </a:rPr>
              <a:t>  so, for he , it is EC</a:t>
            </a:r>
          </a:p>
          <a:p>
            <a:pPr marL="0" lvl="1" algn="just" eaLnBrk="1" hangingPunct="1">
              <a:defRPr/>
            </a:pPr>
            <a:endParaRPr lang="en-IN" dirty="0">
              <a:solidFill>
                <a:schemeClr val="tx2">
                  <a:lumMod val="25000"/>
                </a:schemeClr>
              </a:solidFill>
            </a:endParaRPr>
          </a:p>
          <a:p>
            <a:pPr algn="just" eaLnBrk="1" hangingPunct="1">
              <a:defRPr/>
            </a:pPr>
            <a:endParaRPr lang="en-US" altLang="en-US" b="1" dirty="0">
              <a:solidFill>
                <a:schemeClr val="tx2">
                  <a:lumMod val="25000"/>
                </a:schemeClr>
              </a:solidFill>
              <a:latin typeface="Times New Roman" panose="02020603050405020304" pitchFamily="18" charset="0"/>
            </a:endParaRPr>
          </a:p>
          <a:p>
            <a:pPr algn="just" eaLnBrk="1" hangingPunct="1">
              <a:defRPr/>
            </a:pPr>
            <a:r>
              <a:rPr lang="en-US" altLang="en-US" b="1" dirty="0">
                <a:solidFill>
                  <a:schemeClr val="tx2">
                    <a:lumMod val="25000"/>
                  </a:schemeClr>
                </a:solidFill>
                <a:latin typeface="Times New Roman" panose="02020603050405020304" pitchFamily="18" charset="0"/>
              </a:rPr>
              <a:t>  </a:t>
            </a:r>
          </a:p>
          <a:p>
            <a:pPr algn="just" eaLnBrk="1" hangingPunct="1">
              <a:defRPr/>
            </a:pPr>
            <a:r>
              <a:rPr lang="en-US" altLang="en-US" b="1" dirty="0">
                <a:latin typeface="Times New Roman" panose="02020603050405020304" pitchFamily="18" charset="0"/>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5842" name="Slide Number Placeholder 1">
            <a:extLst>
              <a:ext uri="{FF2B5EF4-FFF2-40B4-BE49-F238E27FC236}">
                <a16:creationId xmlns:a16="http://schemas.microsoft.com/office/drawing/2014/main" id="{76F3DE13-3B4D-93AF-5CF1-0D6DA0626210}"/>
              </a:ext>
            </a:extLst>
          </p:cNvPr>
          <p:cNvSpPr>
            <a:spLocks noGrp="1"/>
          </p:cNvSpPr>
          <p:nvPr>
            <p:ph type="sldNum" sz="quarter" idx="12"/>
          </p:nvPr>
        </p:nvSpPr>
        <p:spPr>
          <a:xfrm>
            <a:off x="457200" y="6248400"/>
            <a:ext cx="2133600" cy="457200"/>
          </a:xfrm>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l">
              <a:spcBef>
                <a:spcPct val="0"/>
              </a:spcBef>
              <a:buClrTx/>
              <a:buSzTx/>
              <a:buFontTx/>
              <a:buNone/>
            </a:pPr>
            <a:r>
              <a:rPr lang="en-US" altLang="en-US" sz="1200" b="1">
                <a:effectLst>
                  <a:outerShdw blurRad="38100" dist="38100" dir="2700000" algn="tl">
                    <a:srgbClr val="C0C0C0"/>
                  </a:outerShdw>
                </a:effectLst>
              </a:rPr>
              <a:t>3.</a:t>
            </a:r>
            <a:fld id="{3677175A-CF2F-4A6C-8BE6-AF4714A88005}" type="slidenum">
              <a:rPr lang="en-US" altLang="en-US" sz="1200" b="1">
                <a:effectLst>
                  <a:outerShdw blurRad="38100" dist="38100" dir="2700000" algn="tl">
                    <a:srgbClr val="C0C0C0"/>
                  </a:outerShdw>
                </a:effectLst>
              </a:rPr>
              <a:pPr algn="l">
                <a:spcBef>
                  <a:spcPct val="0"/>
                </a:spcBef>
                <a:buClrTx/>
                <a:buSzTx/>
                <a:buFontTx/>
                <a:buNone/>
              </a:pPr>
              <a:t>62</a:t>
            </a:fld>
            <a:endParaRPr lang="en-US" altLang="en-US" sz="1200" b="1">
              <a:effectLst>
                <a:outerShdw blurRad="38100" dist="38100" dir="2700000" algn="tl">
                  <a:srgbClr val="C0C0C0"/>
                </a:outerShdw>
              </a:effectLst>
            </a:endParaRPr>
          </a:p>
        </p:txBody>
      </p:sp>
      <p:sp>
        <p:nvSpPr>
          <p:cNvPr id="126979" name="Rectangle 2">
            <a:extLst>
              <a:ext uri="{FF2B5EF4-FFF2-40B4-BE49-F238E27FC236}">
                <a16:creationId xmlns:a16="http://schemas.microsoft.com/office/drawing/2014/main" id="{21C7CF6C-5392-DD01-E161-FC2CEE54380C}"/>
              </a:ext>
            </a:extLst>
          </p:cNvPr>
          <p:cNvSpPr>
            <a:spLocks noChangeArrowheads="1"/>
          </p:cNvSpPr>
          <p:nvPr/>
        </p:nvSpPr>
        <p:spPr bwMode="auto">
          <a:xfrm>
            <a:off x="0" y="0"/>
            <a:ext cx="9144000" cy="11255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 typeface="Wingdings" panose="05000000000000000000" pitchFamily="2" charset="2"/>
              <a:buNone/>
            </a:pPr>
            <a:r>
              <a:rPr lang="en-US" altLang="en-US" sz="2800" b="1">
                <a:solidFill>
                  <a:schemeClr val="hlink"/>
                </a:solidFill>
                <a:latin typeface="Times New Roman" panose="02020603050405020304" pitchFamily="18" charset="0"/>
              </a:rPr>
              <a:t>     </a:t>
            </a:r>
            <a:r>
              <a:rPr lang="en-US" altLang="en-US" sz="2800" b="1">
                <a:solidFill>
                  <a:schemeClr val="folHlink"/>
                </a:solidFill>
                <a:latin typeface="Times New Roman" panose="02020603050405020304" pitchFamily="18" charset="0"/>
              </a:rPr>
              <a:t>Playfair Cipher</a:t>
            </a:r>
          </a:p>
        </p:txBody>
      </p:sp>
      <p:sp>
        <p:nvSpPr>
          <p:cNvPr id="3" name="Rectangle 2">
            <a:extLst>
              <a:ext uri="{FF2B5EF4-FFF2-40B4-BE49-F238E27FC236}">
                <a16:creationId xmlns:a16="http://schemas.microsoft.com/office/drawing/2014/main" id="{81E8E713-FDE2-79AB-5E4D-B200DA8955A3}"/>
              </a:ext>
            </a:extLst>
          </p:cNvPr>
          <p:cNvSpPr/>
          <p:nvPr/>
        </p:nvSpPr>
        <p:spPr>
          <a:xfrm>
            <a:off x="827088" y="1517650"/>
            <a:ext cx="7921625" cy="5632450"/>
          </a:xfrm>
          <a:prstGeom prst="rect">
            <a:avLst/>
          </a:prstGeom>
        </p:spPr>
        <p:txBody>
          <a:bodyPr>
            <a:spAutoFit/>
          </a:bodyPr>
          <a:lstStyle/>
          <a:p>
            <a:pPr algn="just" eaLnBrk="1" hangingPunct="1">
              <a:defRPr/>
            </a:pPr>
            <a:r>
              <a:rPr lang="en-US" altLang="en-US" b="1" dirty="0">
                <a:solidFill>
                  <a:schemeClr val="tx2">
                    <a:lumMod val="25000"/>
                  </a:schemeClr>
                </a:solidFill>
                <a:latin typeface="Times New Roman" panose="02020603050405020304" pitchFamily="18" charset="0"/>
              </a:rPr>
              <a:t>Let us encrypt the plaintext “hello” using the key</a:t>
            </a:r>
          </a:p>
          <a:p>
            <a:pPr algn="just" eaLnBrk="1" hangingPunct="1">
              <a:defRPr/>
            </a:pPr>
            <a:endParaRPr lang="en-US" altLang="en-US" b="1" dirty="0">
              <a:solidFill>
                <a:schemeClr val="tx2">
                  <a:lumMod val="25000"/>
                </a:schemeClr>
              </a:solidFill>
              <a:latin typeface="Times New Roman" panose="02020603050405020304" pitchFamily="18" charset="0"/>
            </a:endParaRPr>
          </a:p>
          <a:p>
            <a:pPr algn="just" eaLnBrk="1" hangingPunct="1">
              <a:defRPr/>
            </a:pPr>
            <a:r>
              <a:rPr lang="en-US" altLang="en-US" b="1" dirty="0">
                <a:solidFill>
                  <a:schemeClr val="tx2">
                    <a:lumMod val="25000"/>
                  </a:schemeClr>
                </a:solidFill>
                <a:latin typeface="Times New Roman" panose="02020603050405020304" pitchFamily="18" charset="0"/>
              </a:rPr>
              <a:t>    PT is  hello   </a:t>
            </a:r>
          </a:p>
          <a:p>
            <a:pPr algn="just" eaLnBrk="1" hangingPunct="1">
              <a:defRPr/>
            </a:pPr>
            <a:r>
              <a:rPr lang="en-US" altLang="en-US" b="1" dirty="0">
                <a:solidFill>
                  <a:schemeClr val="tx2">
                    <a:lumMod val="25000"/>
                  </a:schemeClr>
                </a:solidFill>
                <a:latin typeface="Times New Roman" panose="02020603050405020304" pitchFamily="18" charset="0"/>
              </a:rPr>
              <a:t>    </a:t>
            </a:r>
          </a:p>
          <a:p>
            <a:pPr marL="285750" indent="-285750" algn="just" eaLnBrk="1" hangingPunct="1">
              <a:buFont typeface="Wingdings" panose="05000000000000000000" pitchFamily="2" charset="2"/>
              <a:buChar char="Ø"/>
              <a:defRPr/>
            </a:pPr>
            <a:r>
              <a:rPr lang="en-US" altLang="en-US" b="1" dirty="0">
                <a:solidFill>
                  <a:schemeClr val="tx2">
                    <a:lumMod val="25000"/>
                  </a:schemeClr>
                </a:solidFill>
                <a:latin typeface="Times New Roman" panose="02020603050405020304" pitchFamily="18" charset="0"/>
              </a:rPr>
              <a:t>  l is repeated and so PT becomes </a:t>
            </a:r>
            <a:r>
              <a:rPr lang="en-US" altLang="en-US" b="1" dirty="0" err="1">
                <a:solidFill>
                  <a:schemeClr val="tx2">
                    <a:lumMod val="25000"/>
                  </a:schemeClr>
                </a:solidFill>
                <a:latin typeface="Times New Roman" panose="02020603050405020304" pitchFamily="18" charset="0"/>
              </a:rPr>
              <a:t>helxlo</a:t>
            </a:r>
            <a:endParaRPr lang="en-US" altLang="en-US" b="1" dirty="0">
              <a:solidFill>
                <a:schemeClr val="tx2">
                  <a:lumMod val="25000"/>
                </a:schemeClr>
              </a:solidFill>
              <a:latin typeface="Times New Roman" panose="02020603050405020304" pitchFamily="18" charset="0"/>
            </a:endParaRPr>
          </a:p>
          <a:p>
            <a:pPr marL="285750" indent="-285750" algn="just" eaLnBrk="1" hangingPunct="1">
              <a:buFont typeface="Wingdings" panose="05000000000000000000" pitchFamily="2" charset="2"/>
              <a:buChar char="Ø"/>
              <a:defRPr/>
            </a:pPr>
            <a:r>
              <a:rPr lang="en-US" altLang="en-US" b="1" dirty="0">
                <a:solidFill>
                  <a:schemeClr val="tx2">
                    <a:lumMod val="25000"/>
                  </a:schemeClr>
                </a:solidFill>
                <a:latin typeface="Times New Roman" panose="02020603050405020304" pitchFamily="18" charset="0"/>
              </a:rPr>
              <a:t>  No of chars are even</a:t>
            </a:r>
          </a:p>
          <a:p>
            <a:pPr marL="285750" indent="-285750" algn="just" eaLnBrk="1" hangingPunct="1">
              <a:buFont typeface="Wingdings" panose="05000000000000000000" pitchFamily="2" charset="2"/>
              <a:buChar char="Ø"/>
              <a:defRPr/>
            </a:pPr>
            <a:r>
              <a:rPr lang="en-US" altLang="en-US" b="1" dirty="0">
                <a:solidFill>
                  <a:schemeClr val="tx2">
                    <a:lumMod val="25000"/>
                  </a:schemeClr>
                </a:solidFill>
                <a:latin typeface="Times New Roman" panose="02020603050405020304" pitchFamily="18" charset="0"/>
              </a:rPr>
              <a:t>  he    - same row , hence letter to their right is encrypted key</a:t>
            </a:r>
          </a:p>
          <a:p>
            <a:pPr algn="just" eaLnBrk="1" hangingPunct="1">
              <a:defRPr/>
            </a:pPr>
            <a:r>
              <a:rPr lang="en-US" altLang="en-US" b="1" dirty="0">
                <a:solidFill>
                  <a:schemeClr val="tx2">
                    <a:lumMod val="25000"/>
                  </a:schemeClr>
                </a:solidFill>
                <a:latin typeface="Times New Roman" panose="02020603050405020304" pitchFamily="18" charset="0"/>
              </a:rPr>
              <a:t>  so, for he , it is EC</a:t>
            </a:r>
          </a:p>
          <a:p>
            <a:pPr marL="285750" lvl="1" indent="-285750" algn="just" eaLnBrk="1" hangingPunct="1">
              <a:buFont typeface="Wingdings" panose="05000000000000000000" pitchFamily="2" charset="2"/>
              <a:buChar char="Ø"/>
              <a:defRPr/>
            </a:pPr>
            <a:r>
              <a:rPr lang="en-US" altLang="en-US" b="1" dirty="0">
                <a:solidFill>
                  <a:schemeClr val="tx2">
                    <a:lumMod val="25000"/>
                  </a:schemeClr>
                </a:solidFill>
                <a:latin typeface="Times New Roman" panose="02020603050405020304" pitchFamily="18" charset="0"/>
              </a:rPr>
              <a:t>  lx -  same col, hence </a:t>
            </a:r>
            <a:r>
              <a:rPr lang="en-IN" dirty="0">
                <a:solidFill>
                  <a:schemeClr val="tx2">
                    <a:lumMod val="25000"/>
                  </a:schemeClr>
                </a:solidFill>
              </a:rPr>
              <a:t>the letter beneath it in the same col is the encrypted key, </a:t>
            </a:r>
            <a:r>
              <a:rPr lang="en-US" altLang="en-US" b="1" dirty="0">
                <a:solidFill>
                  <a:schemeClr val="tx2">
                    <a:lumMod val="25000"/>
                  </a:schemeClr>
                </a:solidFill>
                <a:latin typeface="Times New Roman" panose="02020603050405020304" pitchFamily="18" charset="0"/>
              </a:rPr>
              <a:t> so, for lx , it is QZ</a:t>
            </a:r>
          </a:p>
          <a:p>
            <a:pPr marL="285750" lvl="1" indent="-285750" algn="just" eaLnBrk="1" hangingPunct="1">
              <a:buFont typeface="Wingdings" panose="05000000000000000000" pitchFamily="2" charset="2"/>
              <a:buChar char="Ø"/>
              <a:defRPr/>
            </a:pPr>
            <a:r>
              <a:rPr lang="en-US" altLang="en-US" b="1" dirty="0">
                <a:solidFill>
                  <a:schemeClr val="tx2">
                    <a:lumMod val="25000"/>
                  </a:schemeClr>
                </a:solidFill>
                <a:latin typeface="Times New Roman" panose="02020603050405020304" pitchFamily="18" charset="0"/>
              </a:rPr>
              <a:t> lo -  not is same row or col, </a:t>
            </a:r>
            <a:r>
              <a:rPr lang="en-IN" dirty="0">
                <a:solidFill>
                  <a:schemeClr val="tx2">
                    <a:lumMod val="25000"/>
                  </a:schemeClr>
                </a:solidFill>
              </a:rPr>
              <a:t>letter that is in its own row but in the same col as the other letter is the encrypted key, so, for lo, it is BX</a:t>
            </a:r>
          </a:p>
          <a:p>
            <a:pPr marL="285750" lvl="1" indent="-285750" algn="just" eaLnBrk="1" hangingPunct="1">
              <a:buFont typeface="Wingdings" panose="05000000000000000000" pitchFamily="2" charset="2"/>
              <a:buChar char="Ø"/>
              <a:defRPr/>
            </a:pPr>
            <a:endParaRPr lang="en-IN" dirty="0">
              <a:solidFill>
                <a:schemeClr val="tx2">
                  <a:lumMod val="25000"/>
                </a:schemeClr>
              </a:solidFill>
            </a:endParaRPr>
          </a:p>
          <a:p>
            <a:pPr marL="285750" lvl="1" indent="-285750" algn="just" eaLnBrk="1" hangingPunct="1">
              <a:buFont typeface="Wingdings" panose="05000000000000000000" pitchFamily="2" charset="2"/>
              <a:buChar char="Ø"/>
              <a:defRPr/>
            </a:pPr>
            <a:r>
              <a:rPr lang="en-IN" dirty="0" err="1">
                <a:solidFill>
                  <a:srgbClr val="FF0000"/>
                </a:solidFill>
              </a:rPr>
              <a:t>helxlo</a:t>
            </a:r>
            <a:endParaRPr lang="en-IN" dirty="0">
              <a:solidFill>
                <a:srgbClr val="FF0000"/>
              </a:solidFill>
            </a:endParaRPr>
          </a:p>
          <a:p>
            <a:pPr marL="285750" lvl="1" indent="-285750" algn="just" eaLnBrk="1" hangingPunct="1">
              <a:buFont typeface="Wingdings" panose="05000000000000000000" pitchFamily="2" charset="2"/>
              <a:buChar char="Ø"/>
              <a:defRPr/>
            </a:pPr>
            <a:endParaRPr lang="en-IN" dirty="0">
              <a:solidFill>
                <a:schemeClr val="tx2">
                  <a:lumMod val="25000"/>
                </a:schemeClr>
              </a:solidFill>
            </a:endParaRPr>
          </a:p>
          <a:p>
            <a:pPr marL="0" lvl="1" algn="just" eaLnBrk="1" hangingPunct="1">
              <a:defRPr/>
            </a:pPr>
            <a:endParaRPr lang="en-IN" dirty="0">
              <a:solidFill>
                <a:schemeClr val="tx2">
                  <a:lumMod val="25000"/>
                </a:schemeClr>
              </a:solidFill>
            </a:endParaRPr>
          </a:p>
          <a:p>
            <a:pPr marL="0" lvl="1" algn="just" eaLnBrk="1" hangingPunct="1">
              <a:defRPr/>
            </a:pPr>
            <a:endParaRPr lang="en-IN" dirty="0">
              <a:solidFill>
                <a:schemeClr val="tx2">
                  <a:lumMod val="25000"/>
                </a:schemeClr>
              </a:solidFill>
            </a:endParaRPr>
          </a:p>
          <a:p>
            <a:pPr algn="just" eaLnBrk="1" hangingPunct="1">
              <a:defRPr/>
            </a:pPr>
            <a:endParaRPr lang="en-US" altLang="en-US" b="1" dirty="0">
              <a:solidFill>
                <a:schemeClr val="tx2">
                  <a:lumMod val="25000"/>
                </a:schemeClr>
              </a:solidFill>
              <a:latin typeface="Times New Roman" panose="02020603050405020304" pitchFamily="18" charset="0"/>
            </a:endParaRPr>
          </a:p>
          <a:p>
            <a:pPr algn="just" eaLnBrk="1" hangingPunct="1">
              <a:defRPr/>
            </a:pPr>
            <a:r>
              <a:rPr lang="en-US" altLang="en-US" b="1" dirty="0">
                <a:solidFill>
                  <a:schemeClr val="tx2">
                    <a:lumMod val="25000"/>
                  </a:schemeClr>
                </a:solidFill>
                <a:latin typeface="Times New Roman" panose="02020603050405020304" pitchFamily="18" charset="0"/>
              </a:rPr>
              <a:t>  </a:t>
            </a:r>
          </a:p>
          <a:p>
            <a:pPr algn="just" eaLnBrk="1" hangingPunct="1">
              <a:defRPr/>
            </a:pPr>
            <a:r>
              <a:rPr lang="en-US" altLang="en-US" b="1" dirty="0">
                <a:latin typeface="Times New Roman" panose="02020603050405020304" pitchFamily="18" charset="0"/>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5842" name="Slide Number Placeholder 1">
            <a:extLst>
              <a:ext uri="{FF2B5EF4-FFF2-40B4-BE49-F238E27FC236}">
                <a16:creationId xmlns:a16="http://schemas.microsoft.com/office/drawing/2014/main" id="{DBEAD224-3B39-2C8B-D84F-9119F0C1F63E}"/>
              </a:ext>
            </a:extLst>
          </p:cNvPr>
          <p:cNvSpPr>
            <a:spLocks noGrp="1"/>
          </p:cNvSpPr>
          <p:nvPr>
            <p:ph type="sldNum" sz="quarter" idx="12"/>
          </p:nvPr>
        </p:nvSpPr>
        <p:spPr>
          <a:xfrm>
            <a:off x="457200" y="6248400"/>
            <a:ext cx="2133600" cy="457200"/>
          </a:xfrm>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l">
              <a:spcBef>
                <a:spcPct val="0"/>
              </a:spcBef>
              <a:buClrTx/>
              <a:buSzTx/>
              <a:buFontTx/>
              <a:buNone/>
            </a:pPr>
            <a:r>
              <a:rPr lang="en-US" altLang="en-US" sz="1200" b="1">
                <a:effectLst>
                  <a:outerShdw blurRad="38100" dist="38100" dir="2700000" algn="tl">
                    <a:srgbClr val="C0C0C0"/>
                  </a:outerShdw>
                </a:effectLst>
              </a:rPr>
              <a:t>3.</a:t>
            </a:r>
            <a:fld id="{D62632C0-FDB1-4829-9F91-FA01D772FB7B}" type="slidenum">
              <a:rPr lang="en-US" altLang="en-US" sz="1200" b="1">
                <a:effectLst>
                  <a:outerShdw blurRad="38100" dist="38100" dir="2700000" algn="tl">
                    <a:srgbClr val="C0C0C0"/>
                  </a:outerShdw>
                </a:effectLst>
              </a:rPr>
              <a:pPr algn="l">
                <a:spcBef>
                  <a:spcPct val="0"/>
                </a:spcBef>
                <a:buClrTx/>
                <a:buSzTx/>
                <a:buFontTx/>
                <a:buNone/>
              </a:pPr>
              <a:t>63</a:t>
            </a:fld>
            <a:endParaRPr lang="en-US" altLang="en-US" sz="1200" b="1">
              <a:effectLst>
                <a:outerShdw blurRad="38100" dist="38100" dir="2700000" algn="tl">
                  <a:srgbClr val="C0C0C0"/>
                </a:outerShdw>
              </a:effectLst>
            </a:endParaRPr>
          </a:p>
        </p:txBody>
      </p:sp>
      <p:sp>
        <p:nvSpPr>
          <p:cNvPr id="129027" name="Rectangle 2">
            <a:extLst>
              <a:ext uri="{FF2B5EF4-FFF2-40B4-BE49-F238E27FC236}">
                <a16:creationId xmlns:a16="http://schemas.microsoft.com/office/drawing/2014/main" id="{3DA9B7F8-192C-64EC-0C15-F3F8884AD066}"/>
              </a:ext>
            </a:extLst>
          </p:cNvPr>
          <p:cNvSpPr>
            <a:spLocks noChangeArrowheads="1"/>
          </p:cNvSpPr>
          <p:nvPr/>
        </p:nvSpPr>
        <p:spPr bwMode="auto">
          <a:xfrm>
            <a:off x="0" y="0"/>
            <a:ext cx="9144000" cy="11255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 typeface="Wingdings" panose="05000000000000000000" pitchFamily="2" charset="2"/>
              <a:buNone/>
            </a:pPr>
            <a:r>
              <a:rPr lang="en-US" altLang="en-US" sz="2800" b="1">
                <a:solidFill>
                  <a:schemeClr val="hlink"/>
                </a:solidFill>
                <a:latin typeface="Times New Roman" panose="02020603050405020304" pitchFamily="18" charset="0"/>
              </a:rPr>
              <a:t>     </a:t>
            </a:r>
            <a:r>
              <a:rPr lang="en-US" altLang="en-US" sz="2800" b="1">
                <a:solidFill>
                  <a:schemeClr val="folHlink"/>
                </a:solidFill>
                <a:latin typeface="Times New Roman" panose="02020603050405020304" pitchFamily="18" charset="0"/>
              </a:rPr>
              <a:t>Playfair Cipher</a:t>
            </a:r>
          </a:p>
        </p:txBody>
      </p:sp>
      <p:sp>
        <p:nvSpPr>
          <p:cNvPr id="3" name="Rectangle 2">
            <a:extLst>
              <a:ext uri="{FF2B5EF4-FFF2-40B4-BE49-F238E27FC236}">
                <a16:creationId xmlns:a16="http://schemas.microsoft.com/office/drawing/2014/main" id="{6FB46F94-CCF6-EF5C-69B0-28C34FF26714}"/>
              </a:ext>
            </a:extLst>
          </p:cNvPr>
          <p:cNvSpPr/>
          <p:nvPr/>
        </p:nvSpPr>
        <p:spPr>
          <a:xfrm>
            <a:off x="827088" y="1517650"/>
            <a:ext cx="7921625" cy="4802188"/>
          </a:xfrm>
          <a:prstGeom prst="rect">
            <a:avLst/>
          </a:prstGeom>
        </p:spPr>
        <p:txBody>
          <a:bodyPr>
            <a:spAutoFit/>
          </a:bodyPr>
          <a:lstStyle/>
          <a:p>
            <a:pPr algn="just" eaLnBrk="1" hangingPunct="1">
              <a:defRPr/>
            </a:pPr>
            <a:r>
              <a:rPr lang="en-US" altLang="en-US" b="1" dirty="0">
                <a:solidFill>
                  <a:schemeClr val="tx2">
                    <a:lumMod val="25000"/>
                  </a:schemeClr>
                </a:solidFill>
                <a:latin typeface="Times New Roman" panose="02020603050405020304" pitchFamily="18" charset="0"/>
              </a:rPr>
              <a:t>Let us encrypt the plaintext “hello” using the key</a:t>
            </a:r>
          </a:p>
          <a:p>
            <a:pPr algn="just" eaLnBrk="1" hangingPunct="1">
              <a:defRPr/>
            </a:pPr>
            <a:endParaRPr lang="en-US" altLang="en-US" b="1" dirty="0">
              <a:solidFill>
                <a:schemeClr val="tx2">
                  <a:lumMod val="25000"/>
                </a:schemeClr>
              </a:solidFill>
              <a:latin typeface="Times New Roman" panose="02020603050405020304" pitchFamily="18" charset="0"/>
            </a:endParaRPr>
          </a:p>
          <a:p>
            <a:pPr algn="just" eaLnBrk="1" hangingPunct="1">
              <a:defRPr/>
            </a:pPr>
            <a:r>
              <a:rPr lang="en-US" altLang="en-US" b="1" dirty="0">
                <a:solidFill>
                  <a:schemeClr val="tx2">
                    <a:lumMod val="25000"/>
                  </a:schemeClr>
                </a:solidFill>
                <a:latin typeface="Times New Roman" panose="02020603050405020304" pitchFamily="18" charset="0"/>
              </a:rPr>
              <a:t>    PT is  hello   </a:t>
            </a:r>
          </a:p>
          <a:p>
            <a:pPr algn="just" eaLnBrk="1" hangingPunct="1">
              <a:defRPr/>
            </a:pPr>
            <a:r>
              <a:rPr lang="en-US" altLang="en-US" b="1" dirty="0">
                <a:solidFill>
                  <a:schemeClr val="tx2">
                    <a:lumMod val="25000"/>
                  </a:schemeClr>
                </a:solidFill>
                <a:latin typeface="Times New Roman" panose="02020603050405020304" pitchFamily="18" charset="0"/>
              </a:rPr>
              <a:t>    </a:t>
            </a:r>
          </a:p>
          <a:p>
            <a:pPr marL="285750" indent="-285750" algn="just" eaLnBrk="1" hangingPunct="1">
              <a:buFont typeface="Wingdings" panose="05000000000000000000" pitchFamily="2" charset="2"/>
              <a:buChar char="Ø"/>
              <a:defRPr/>
            </a:pPr>
            <a:r>
              <a:rPr lang="en-US" altLang="en-US" b="1" dirty="0">
                <a:solidFill>
                  <a:schemeClr val="tx2">
                    <a:lumMod val="25000"/>
                  </a:schemeClr>
                </a:solidFill>
                <a:latin typeface="Times New Roman" panose="02020603050405020304" pitchFamily="18" charset="0"/>
              </a:rPr>
              <a:t>  l is repeated and so PT becomes </a:t>
            </a:r>
            <a:r>
              <a:rPr lang="en-US" altLang="en-US" b="1" dirty="0" err="1">
                <a:solidFill>
                  <a:schemeClr val="tx2">
                    <a:lumMod val="25000"/>
                  </a:schemeClr>
                </a:solidFill>
                <a:latin typeface="Times New Roman" panose="02020603050405020304" pitchFamily="18" charset="0"/>
              </a:rPr>
              <a:t>helxlo</a:t>
            </a:r>
            <a:endParaRPr lang="en-US" altLang="en-US" b="1" dirty="0">
              <a:solidFill>
                <a:schemeClr val="tx2">
                  <a:lumMod val="25000"/>
                </a:schemeClr>
              </a:solidFill>
              <a:latin typeface="Times New Roman" panose="02020603050405020304" pitchFamily="18" charset="0"/>
            </a:endParaRPr>
          </a:p>
          <a:p>
            <a:pPr marL="285750" indent="-285750" algn="just" eaLnBrk="1" hangingPunct="1">
              <a:buFont typeface="Wingdings" panose="05000000000000000000" pitchFamily="2" charset="2"/>
              <a:buChar char="Ø"/>
              <a:defRPr/>
            </a:pPr>
            <a:r>
              <a:rPr lang="en-US" altLang="en-US" b="1" dirty="0">
                <a:solidFill>
                  <a:schemeClr val="tx2">
                    <a:lumMod val="25000"/>
                  </a:schemeClr>
                </a:solidFill>
                <a:latin typeface="Times New Roman" panose="02020603050405020304" pitchFamily="18" charset="0"/>
              </a:rPr>
              <a:t>  No of chars are even</a:t>
            </a:r>
          </a:p>
          <a:p>
            <a:pPr marL="285750" indent="-285750" algn="just" eaLnBrk="1" hangingPunct="1">
              <a:buFont typeface="Wingdings" panose="05000000000000000000" pitchFamily="2" charset="2"/>
              <a:buChar char="Ø"/>
              <a:defRPr/>
            </a:pPr>
            <a:r>
              <a:rPr lang="en-US" altLang="en-US" b="1" dirty="0">
                <a:solidFill>
                  <a:schemeClr val="tx2">
                    <a:lumMod val="25000"/>
                  </a:schemeClr>
                </a:solidFill>
                <a:latin typeface="Times New Roman" panose="02020603050405020304" pitchFamily="18" charset="0"/>
              </a:rPr>
              <a:t>  he    - same row , hence letter to their right is encrypted key</a:t>
            </a:r>
          </a:p>
          <a:p>
            <a:pPr algn="just" eaLnBrk="1" hangingPunct="1">
              <a:defRPr/>
            </a:pPr>
            <a:r>
              <a:rPr lang="en-US" altLang="en-US" b="1" dirty="0">
                <a:solidFill>
                  <a:schemeClr val="tx2">
                    <a:lumMod val="25000"/>
                  </a:schemeClr>
                </a:solidFill>
                <a:latin typeface="Times New Roman" panose="02020603050405020304" pitchFamily="18" charset="0"/>
              </a:rPr>
              <a:t>  so, for he , it is EC</a:t>
            </a:r>
          </a:p>
          <a:p>
            <a:pPr marL="285750" lvl="1" indent="-285750" algn="just" eaLnBrk="1" hangingPunct="1">
              <a:buFont typeface="Wingdings" panose="05000000000000000000" pitchFamily="2" charset="2"/>
              <a:buChar char="Ø"/>
              <a:defRPr/>
            </a:pPr>
            <a:r>
              <a:rPr lang="en-US" altLang="en-US" b="1" dirty="0">
                <a:solidFill>
                  <a:schemeClr val="tx2">
                    <a:lumMod val="25000"/>
                  </a:schemeClr>
                </a:solidFill>
                <a:latin typeface="Times New Roman" panose="02020603050405020304" pitchFamily="18" charset="0"/>
              </a:rPr>
              <a:t>  lx -  same col, hence </a:t>
            </a:r>
            <a:r>
              <a:rPr lang="en-IN" dirty="0">
                <a:solidFill>
                  <a:schemeClr val="tx2">
                    <a:lumMod val="25000"/>
                  </a:schemeClr>
                </a:solidFill>
              </a:rPr>
              <a:t>the letter beneath it in the same col is the encrypted key, </a:t>
            </a:r>
            <a:r>
              <a:rPr lang="en-US" altLang="en-US" b="1" dirty="0">
                <a:solidFill>
                  <a:schemeClr val="tx2">
                    <a:lumMod val="25000"/>
                  </a:schemeClr>
                </a:solidFill>
                <a:latin typeface="Times New Roman" panose="02020603050405020304" pitchFamily="18" charset="0"/>
              </a:rPr>
              <a:t> so, for lx , it is QZ</a:t>
            </a:r>
          </a:p>
          <a:p>
            <a:pPr marL="285750" lvl="1" indent="-285750" algn="just" eaLnBrk="1" hangingPunct="1">
              <a:buFont typeface="Wingdings" panose="05000000000000000000" pitchFamily="2" charset="2"/>
              <a:buChar char="Ø"/>
              <a:defRPr/>
            </a:pPr>
            <a:r>
              <a:rPr lang="en-US" altLang="en-US" b="1" dirty="0">
                <a:solidFill>
                  <a:schemeClr val="tx2">
                    <a:lumMod val="25000"/>
                  </a:schemeClr>
                </a:solidFill>
                <a:latin typeface="Times New Roman" panose="02020603050405020304" pitchFamily="18" charset="0"/>
              </a:rPr>
              <a:t> lo -  not is same row or col, </a:t>
            </a:r>
            <a:r>
              <a:rPr lang="en-IN" dirty="0">
                <a:solidFill>
                  <a:schemeClr val="tx2">
                    <a:lumMod val="25000"/>
                  </a:schemeClr>
                </a:solidFill>
              </a:rPr>
              <a:t>letter that is in its own row but in the same col as the other letter is the encrypted key, so, for lo, it is BX</a:t>
            </a:r>
          </a:p>
          <a:p>
            <a:pPr marL="0" lvl="1" algn="just" eaLnBrk="1" hangingPunct="1">
              <a:defRPr/>
            </a:pPr>
            <a:endParaRPr lang="en-IN" dirty="0">
              <a:solidFill>
                <a:schemeClr val="tx2">
                  <a:lumMod val="25000"/>
                </a:schemeClr>
              </a:solidFill>
            </a:endParaRPr>
          </a:p>
          <a:p>
            <a:pPr marL="0" lvl="1" algn="just" eaLnBrk="1" hangingPunct="1">
              <a:defRPr/>
            </a:pPr>
            <a:endParaRPr lang="en-IN" dirty="0">
              <a:solidFill>
                <a:schemeClr val="tx2">
                  <a:lumMod val="25000"/>
                </a:schemeClr>
              </a:solidFill>
            </a:endParaRPr>
          </a:p>
          <a:p>
            <a:pPr algn="just" eaLnBrk="1" hangingPunct="1">
              <a:defRPr/>
            </a:pPr>
            <a:endParaRPr lang="en-US" altLang="en-US" b="1" dirty="0">
              <a:solidFill>
                <a:schemeClr val="tx2">
                  <a:lumMod val="25000"/>
                </a:schemeClr>
              </a:solidFill>
              <a:latin typeface="Times New Roman" panose="02020603050405020304" pitchFamily="18" charset="0"/>
            </a:endParaRPr>
          </a:p>
          <a:p>
            <a:pPr algn="just" eaLnBrk="1" hangingPunct="1">
              <a:defRPr/>
            </a:pPr>
            <a:r>
              <a:rPr lang="en-US" altLang="en-US" b="1" dirty="0">
                <a:solidFill>
                  <a:schemeClr val="tx2">
                    <a:lumMod val="25000"/>
                  </a:schemeClr>
                </a:solidFill>
                <a:latin typeface="Times New Roman" panose="02020603050405020304" pitchFamily="18" charset="0"/>
              </a:rPr>
              <a:t>  </a:t>
            </a:r>
          </a:p>
          <a:p>
            <a:pPr algn="just" eaLnBrk="1" hangingPunct="1">
              <a:defRPr/>
            </a:pPr>
            <a:r>
              <a:rPr lang="en-US" altLang="en-US" b="1" dirty="0">
                <a:latin typeface="Times New Roman" panose="02020603050405020304" pitchFamily="18" charset="0"/>
              </a:rPr>
              <a:t>    </a:t>
            </a:r>
          </a:p>
        </p:txBody>
      </p:sp>
      <p:pic>
        <p:nvPicPr>
          <p:cNvPr id="129029" name="Picture 16">
            <a:extLst>
              <a:ext uri="{FF2B5EF4-FFF2-40B4-BE49-F238E27FC236}">
                <a16:creationId xmlns:a16="http://schemas.microsoft.com/office/drawing/2014/main" id="{77A1A136-5413-F875-178A-E9B3188F3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813425"/>
            <a:ext cx="8062913"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31074" name="Picture 14">
            <a:extLst>
              <a:ext uri="{FF2B5EF4-FFF2-40B4-BE49-F238E27FC236}">
                <a16:creationId xmlns:a16="http://schemas.microsoft.com/office/drawing/2014/main" id="{52D2EDFA-6D7B-96D7-A639-9FD7D8F1E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8" y="1400175"/>
            <a:ext cx="8564562"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3" name="Rectangle 15">
            <a:extLst>
              <a:ext uri="{FF2B5EF4-FFF2-40B4-BE49-F238E27FC236}">
                <a16:creationId xmlns:a16="http://schemas.microsoft.com/office/drawing/2014/main" id="{82661085-8D52-18A0-0DE0-27A1F86AF48C}"/>
              </a:ext>
            </a:extLst>
          </p:cNvPr>
          <p:cNvSpPr>
            <a:spLocks noChangeArrowheads="1"/>
          </p:cNvSpPr>
          <p:nvPr/>
        </p:nvSpPr>
        <p:spPr bwMode="auto">
          <a:xfrm>
            <a:off x="152400" y="2967038"/>
            <a:ext cx="8839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We can encrypt the message “She is listening” using the 6-character keyword “PASCAL”. </a:t>
            </a:r>
          </a:p>
        </p:txBody>
      </p:sp>
      <p:sp>
        <p:nvSpPr>
          <p:cNvPr id="131076" name="Text Box 16">
            <a:extLst>
              <a:ext uri="{FF2B5EF4-FFF2-40B4-BE49-F238E27FC236}">
                <a16:creationId xmlns:a16="http://schemas.microsoft.com/office/drawing/2014/main" id="{BD92C9BF-DE7F-680B-B3DF-DFE5A7C51963}"/>
              </a:ext>
            </a:extLst>
          </p:cNvPr>
          <p:cNvSpPr txBox="1">
            <a:spLocks noChangeArrowheads="1"/>
          </p:cNvSpPr>
          <p:nvPr/>
        </p:nvSpPr>
        <p:spPr bwMode="auto">
          <a:xfrm>
            <a:off x="228600" y="2438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2400" b="1">
                <a:solidFill>
                  <a:schemeClr val="bg1"/>
                </a:solidFill>
                <a:latin typeface="Times New Roman" panose="02020603050405020304" pitchFamily="18" charset="0"/>
              </a:rPr>
              <a:t>Example 3.16</a:t>
            </a:r>
            <a:endParaRPr lang="en-US" altLang="en-US" sz="2000" b="1" i="1">
              <a:solidFill>
                <a:schemeClr val="bg1"/>
              </a:solidFill>
              <a:latin typeface="Times New Roman" panose="02020603050405020304" pitchFamily="18" charset="0"/>
            </a:endParaRPr>
          </a:p>
        </p:txBody>
      </p:sp>
      <p:sp>
        <p:nvSpPr>
          <p:cNvPr id="131077" name="Rectangle 2">
            <a:extLst>
              <a:ext uri="{FF2B5EF4-FFF2-40B4-BE49-F238E27FC236}">
                <a16:creationId xmlns:a16="http://schemas.microsoft.com/office/drawing/2014/main" id="{D1A47744-D1B3-4904-1512-766DEEB690F3}"/>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solidFill>
                  <a:schemeClr val="folHlink"/>
                </a:solidFill>
                <a:latin typeface="Times New Roman" panose="02020603050405020304" pitchFamily="18" charset="0"/>
              </a:rPr>
              <a:t>Vigenere Cipher</a:t>
            </a:r>
          </a:p>
        </p:txBody>
      </p:sp>
      <p:sp>
        <p:nvSpPr>
          <p:cNvPr id="2" name="Slide Number Placeholder 1">
            <a:extLst>
              <a:ext uri="{FF2B5EF4-FFF2-40B4-BE49-F238E27FC236}">
                <a16:creationId xmlns:a16="http://schemas.microsoft.com/office/drawing/2014/main" id="{6A9648F5-45A4-120E-3303-9F7040821DAF}"/>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B61058-6A8B-4B3D-9EBE-A67966867E11}" type="slidenum">
              <a:rPr lang="en-US" altLang="en-US">
                <a:effectLst>
                  <a:outerShdw blurRad="38100" dist="38100" dir="2700000" algn="tl">
                    <a:srgbClr val="C0C0C0"/>
                  </a:outerShdw>
                </a:effectLst>
              </a:rPr>
              <a:pPr/>
              <a:t>64</a:t>
            </a:fld>
            <a:endParaRPr lang="en-US" altLang="en-US">
              <a:effectLst>
                <a:outerShdw blurRad="38100" dist="38100" dir="2700000" algn="tl">
                  <a:srgbClr val="C0C0C0"/>
                </a:outerShdw>
              </a:effectLs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1379" name="Rectangle 10">
            <a:extLst>
              <a:ext uri="{FF2B5EF4-FFF2-40B4-BE49-F238E27FC236}">
                <a16:creationId xmlns:a16="http://schemas.microsoft.com/office/drawing/2014/main" id="{116BFC9C-9103-2050-E15B-E3A5C443E841}"/>
              </a:ext>
            </a:extLst>
          </p:cNvPr>
          <p:cNvSpPr>
            <a:spLocks noChangeArrowheads="1"/>
          </p:cNvSpPr>
          <p:nvPr/>
        </p:nvSpPr>
        <p:spPr bwMode="auto">
          <a:xfrm>
            <a:off x="152400" y="1792288"/>
            <a:ext cx="88392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Let us see how we can encrypt the message “She is listening” using the 6-character keyword “PASCAL”. The initial key stream is (15, 0, 18, 2, 0, 11). The key stream is the repetition of this initial key stream (as many times as needed).</a:t>
            </a:r>
          </a:p>
        </p:txBody>
      </p:sp>
      <p:sp>
        <p:nvSpPr>
          <p:cNvPr id="133123" name="Rectangle 2">
            <a:extLst>
              <a:ext uri="{FF2B5EF4-FFF2-40B4-BE49-F238E27FC236}">
                <a16:creationId xmlns:a16="http://schemas.microsoft.com/office/drawing/2014/main" id="{05B3759D-40B3-CA20-32C2-071D4603F6E6}"/>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pPr>
            <a:endParaRPr lang="en-US" altLang="en-US" sz="2800" b="1">
              <a:solidFill>
                <a:schemeClr val="folHlink"/>
              </a:solidFill>
              <a:latin typeface="Times New Roman" panose="02020603050405020304" pitchFamily="18" charset="0"/>
            </a:endParaRPr>
          </a:p>
          <a:p>
            <a:pPr>
              <a:spcBef>
                <a:spcPct val="0"/>
              </a:spcBef>
              <a:buClrTx/>
              <a:buSzTx/>
              <a:buFont typeface="Wingdings" panose="05000000000000000000" pitchFamily="2" charset="2"/>
              <a:buNone/>
            </a:pPr>
            <a:r>
              <a:rPr lang="en-US" altLang="en-US" sz="2800" b="1">
                <a:solidFill>
                  <a:schemeClr val="folHlink"/>
                </a:solidFill>
                <a:latin typeface="Times New Roman" panose="02020603050405020304" pitchFamily="18" charset="0"/>
              </a:rPr>
              <a:t>Vigenere Cipher</a:t>
            </a: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F153BCAB-B0A6-FE20-3D98-2B282EACCD04}"/>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D49D37B-5871-4E55-B966-6B8C064C48A0}" type="slidenum">
              <a:rPr lang="en-US" altLang="en-US">
                <a:effectLst>
                  <a:outerShdw blurRad="38100" dist="38100" dir="2700000" algn="tl">
                    <a:srgbClr val="C0C0C0"/>
                  </a:outerShdw>
                </a:effectLst>
              </a:rPr>
              <a:pPr/>
              <a:t>65</a:t>
            </a:fld>
            <a:endParaRPr lang="en-US" altLang="en-US">
              <a:effectLst>
                <a:outerShdw blurRad="38100" dist="38100" dir="2700000" algn="tl">
                  <a:srgbClr val="C0C0C0"/>
                </a:outerShdw>
              </a:effectLs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1379" name="Rectangle 10">
            <a:extLst>
              <a:ext uri="{FF2B5EF4-FFF2-40B4-BE49-F238E27FC236}">
                <a16:creationId xmlns:a16="http://schemas.microsoft.com/office/drawing/2014/main" id="{166F0328-7AD3-74C5-C084-C5717124BD2C}"/>
              </a:ext>
            </a:extLst>
          </p:cNvPr>
          <p:cNvSpPr>
            <a:spLocks noChangeArrowheads="1"/>
          </p:cNvSpPr>
          <p:nvPr/>
        </p:nvSpPr>
        <p:spPr bwMode="auto">
          <a:xfrm>
            <a:off x="152400" y="1792288"/>
            <a:ext cx="88392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25000"/>
                  </a:schemeClr>
                </a:solidFill>
                <a:latin typeface="Times New Roman" panose="02020603050405020304" pitchFamily="18" charset="0"/>
              </a:rPr>
              <a:t>Let us see how we can encrypt the message “She is listening” using the 6-character keyword “PASCAL”. The initial key stream is (15, 0, 18, 2, 0, 11). The key stream is the repetition of this initial key stream (as many times as needed).</a:t>
            </a:r>
          </a:p>
        </p:txBody>
      </p:sp>
      <p:pic>
        <p:nvPicPr>
          <p:cNvPr id="135171" name="Picture 13">
            <a:extLst>
              <a:ext uri="{FF2B5EF4-FFF2-40B4-BE49-F238E27FC236}">
                <a16:creationId xmlns:a16="http://schemas.microsoft.com/office/drawing/2014/main" id="{694A747B-9314-C387-5A69-F74884339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3544888"/>
            <a:ext cx="8829675"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172" name="Rectangle 2">
            <a:extLst>
              <a:ext uri="{FF2B5EF4-FFF2-40B4-BE49-F238E27FC236}">
                <a16:creationId xmlns:a16="http://schemas.microsoft.com/office/drawing/2014/main" id="{559DA548-0878-412C-5ACC-69D62ED0C568}"/>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pPr>
            <a:endParaRPr lang="en-US" altLang="en-US" sz="2800" b="1">
              <a:solidFill>
                <a:schemeClr val="folHlink"/>
              </a:solidFill>
              <a:latin typeface="Times New Roman" panose="02020603050405020304" pitchFamily="18" charset="0"/>
            </a:endParaRPr>
          </a:p>
          <a:p>
            <a:pPr>
              <a:spcBef>
                <a:spcPct val="0"/>
              </a:spcBef>
              <a:buClrTx/>
              <a:buSzTx/>
              <a:buFont typeface="Wingdings" panose="05000000000000000000" pitchFamily="2" charset="2"/>
              <a:buNone/>
            </a:pPr>
            <a:r>
              <a:rPr lang="en-US" altLang="en-US" sz="2800" b="1">
                <a:solidFill>
                  <a:schemeClr val="folHlink"/>
                </a:solidFill>
                <a:latin typeface="Times New Roman" panose="02020603050405020304" pitchFamily="18" charset="0"/>
              </a:rPr>
              <a:t>Vigenere Cipher</a:t>
            </a: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06341B13-C108-C08F-4C76-DEDC7F4DC801}"/>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EB69C74-7535-469E-8823-8A3EA7FF2F3B}" type="slidenum">
              <a:rPr lang="en-US" altLang="en-US">
                <a:effectLst>
                  <a:outerShdw blurRad="38100" dist="38100" dir="2700000" algn="tl">
                    <a:srgbClr val="C0C0C0"/>
                  </a:outerShdw>
                </a:effectLst>
              </a:rPr>
              <a:pPr/>
              <a:t>66</a:t>
            </a:fld>
            <a:endParaRPr lang="en-US" altLang="en-US">
              <a:effectLst>
                <a:outerShdw blurRad="38100" dist="38100" dir="2700000" algn="tl">
                  <a:srgbClr val="C0C0C0"/>
                </a:outerShdw>
              </a:effectLs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7218" name="Rectangle 10">
            <a:extLst>
              <a:ext uri="{FF2B5EF4-FFF2-40B4-BE49-F238E27FC236}">
                <a16:creationId xmlns:a16="http://schemas.microsoft.com/office/drawing/2014/main" id="{B8C38C66-EACF-E4A6-7E6E-98606AFE5D16}"/>
              </a:ext>
            </a:extLst>
          </p:cNvPr>
          <p:cNvSpPr>
            <a:spLocks noChangeArrowheads="1"/>
          </p:cNvSpPr>
          <p:nvPr/>
        </p:nvSpPr>
        <p:spPr bwMode="auto">
          <a:xfrm>
            <a:off x="152400" y="1463675"/>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pPr>
            <a:r>
              <a:rPr lang="en-US" altLang="en-US" sz="2400" b="1">
                <a:latin typeface="Times New Roman" panose="02020603050405020304" pitchFamily="18" charset="0"/>
              </a:rPr>
              <a:t>Vigenere cipher can be seen as combinations of m additive ciphers.</a:t>
            </a:r>
          </a:p>
        </p:txBody>
      </p:sp>
      <p:pic>
        <p:nvPicPr>
          <p:cNvPr id="137219" name="Picture 13">
            <a:extLst>
              <a:ext uri="{FF2B5EF4-FFF2-40B4-BE49-F238E27FC236}">
                <a16:creationId xmlns:a16="http://schemas.microsoft.com/office/drawing/2014/main" id="{80AAA3A9-0D6E-DAC6-AC53-C2B5CE6B8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117850"/>
            <a:ext cx="6105525" cy="343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30" name="Text Box 14">
            <a:extLst>
              <a:ext uri="{FF2B5EF4-FFF2-40B4-BE49-F238E27FC236}">
                <a16:creationId xmlns:a16="http://schemas.microsoft.com/office/drawing/2014/main" id="{3A7E127A-777C-31F2-19C5-7BC036276D9F}"/>
              </a:ext>
            </a:extLst>
          </p:cNvPr>
          <p:cNvSpPr txBox="1">
            <a:spLocks noChangeArrowheads="1"/>
          </p:cNvSpPr>
          <p:nvPr/>
        </p:nvSpPr>
        <p:spPr bwMode="auto">
          <a:xfrm>
            <a:off x="609600" y="2362200"/>
            <a:ext cx="62087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defRPr/>
            </a:pPr>
            <a:r>
              <a:rPr lang="en-US" altLang="en-US" sz="2000" b="1" i="1" dirty="0">
                <a:solidFill>
                  <a:schemeClr val="tx2">
                    <a:lumMod val="25000"/>
                  </a:schemeClr>
                </a:solidFill>
                <a:latin typeface="Times New Roman" panose="02020603050405020304" pitchFamily="18" charset="0"/>
              </a:rPr>
              <a:t>A </a:t>
            </a:r>
            <a:r>
              <a:rPr lang="en-US" altLang="en-US" sz="2000" b="1" i="1" dirty="0" err="1">
                <a:solidFill>
                  <a:schemeClr val="tx2">
                    <a:lumMod val="25000"/>
                  </a:schemeClr>
                </a:solidFill>
                <a:latin typeface="Times New Roman" panose="02020603050405020304" pitchFamily="18" charset="0"/>
              </a:rPr>
              <a:t>Vigenere</a:t>
            </a:r>
            <a:r>
              <a:rPr lang="en-US" altLang="en-US" sz="2000" b="1" i="1" dirty="0">
                <a:solidFill>
                  <a:schemeClr val="tx2">
                    <a:lumMod val="25000"/>
                  </a:schemeClr>
                </a:solidFill>
                <a:latin typeface="Times New Roman" panose="02020603050405020304" pitchFamily="18" charset="0"/>
              </a:rPr>
              <a:t> cipher is a combination of m additive ciphers</a:t>
            </a:r>
          </a:p>
        </p:txBody>
      </p:sp>
      <p:sp>
        <p:nvSpPr>
          <p:cNvPr id="137221" name="Rectangle 2">
            <a:extLst>
              <a:ext uri="{FF2B5EF4-FFF2-40B4-BE49-F238E27FC236}">
                <a16:creationId xmlns:a16="http://schemas.microsoft.com/office/drawing/2014/main" id="{DD2B3171-9ADF-8076-EAB1-8368D24FC73C}"/>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 typeface="Wingdings" panose="05000000000000000000" pitchFamily="2" charset="2"/>
              <a:buNone/>
            </a:pPr>
            <a:endParaRPr lang="en-US" altLang="en-US" sz="2800" b="1">
              <a:solidFill>
                <a:schemeClr val="folHlink"/>
              </a:solidFill>
              <a:latin typeface="Times New Roman" panose="02020603050405020304" pitchFamily="18" charset="0"/>
            </a:endParaRPr>
          </a:p>
          <a:p>
            <a:pPr>
              <a:spcBef>
                <a:spcPct val="0"/>
              </a:spcBef>
              <a:buClrTx/>
              <a:buSzTx/>
              <a:buFont typeface="Wingdings" panose="05000000000000000000" pitchFamily="2" charset="2"/>
              <a:buNone/>
            </a:pPr>
            <a:r>
              <a:rPr lang="en-US" altLang="en-US" sz="2800" b="1">
                <a:solidFill>
                  <a:schemeClr val="folHlink"/>
                </a:solidFill>
                <a:latin typeface="Times New Roman" panose="02020603050405020304" pitchFamily="18" charset="0"/>
              </a:rPr>
              <a:t>Vigenere Cipher</a:t>
            </a: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C2098D9F-04FE-C0B5-6921-25FA867B4F43}"/>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563E7F5-DA27-4142-A6DB-0F83179D6044}" type="slidenum">
              <a:rPr lang="en-US" altLang="en-US">
                <a:effectLst>
                  <a:outerShdw blurRad="38100" dist="38100" dir="2700000" algn="tl">
                    <a:srgbClr val="C0C0C0"/>
                  </a:outerShdw>
                </a:effectLst>
              </a:rPr>
              <a:pPr/>
              <a:t>67</a:t>
            </a:fld>
            <a:endParaRPr lang="en-US" altLang="en-US">
              <a:effectLst>
                <a:outerShdw blurRad="38100" dist="38100" dir="2700000" algn="tl">
                  <a:srgbClr val="C0C0C0"/>
                </a:outerShdw>
              </a:effectLs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878EA9-6208-30F3-ABDF-8BE9E38928D5}"/>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6AB9906-88A9-419D-AFA0-67F28E6A5387}" type="slidenum">
              <a:rPr lang="en-US" altLang="en-US">
                <a:effectLst>
                  <a:outerShdw blurRad="38100" dist="38100" dir="2700000" algn="tl">
                    <a:srgbClr val="C0C0C0"/>
                  </a:outerShdw>
                </a:effectLst>
              </a:rPr>
              <a:pPr/>
              <a:t>68</a:t>
            </a:fld>
            <a:endParaRPr lang="en-US" altLang="en-US">
              <a:effectLst>
                <a:outerShdw blurRad="38100" dist="38100" dir="2700000" algn="tl">
                  <a:srgbClr val="C0C0C0"/>
                </a:outerShdw>
              </a:effectLst>
            </a:endParaRPr>
          </a:p>
        </p:txBody>
      </p:sp>
      <p:sp>
        <p:nvSpPr>
          <p:cNvPr id="114691" name="Rectangle 2">
            <a:extLst>
              <a:ext uri="{FF2B5EF4-FFF2-40B4-BE49-F238E27FC236}">
                <a16:creationId xmlns:a16="http://schemas.microsoft.com/office/drawing/2014/main" id="{C211B69F-CA7E-A50B-B165-19B701DA6B54}"/>
              </a:ext>
            </a:extLst>
          </p:cNvPr>
          <p:cNvSpPr>
            <a:spLocks noChangeArrowheads="1"/>
          </p:cNvSpPr>
          <p:nvPr/>
        </p:nvSpPr>
        <p:spPr bwMode="auto">
          <a:xfrm>
            <a:off x="2286000" y="3105150"/>
            <a:ext cx="4572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1800" dirty="0">
                <a:solidFill>
                  <a:schemeClr val="tx2">
                    <a:lumMod val="50000"/>
                  </a:schemeClr>
                </a:solidFill>
              </a:rPr>
              <a:t>the additive cipher is a special case of </a:t>
            </a:r>
            <a:r>
              <a:rPr lang="en-US" altLang="en-US" sz="1800" dirty="0" err="1">
                <a:solidFill>
                  <a:schemeClr val="tx2">
                    <a:lumMod val="50000"/>
                  </a:schemeClr>
                </a:solidFill>
              </a:rPr>
              <a:t>Vigenere</a:t>
            </a:r>
            <a:r>
              <a:rPr lang="en-US" altLang="en-US" sz="1800" dirty="0">
                <a:solidFill>
                  <a:schemeClr val="tx2">
                    <a:lumMod val="50000"/>
                  </a:schemeClr>
                </a:solidFill>
              </a:rPr>
              <a:t> cipher in which m = 1.</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6499" name="Rectangle 10">
            <a:extLst>
              <a:ext uri="{FF2B5EF4-FFF2-40B4-BE49-F238E27FC236}">
                <a16:creationId xmlns:a16="http://schemas.microsoft.com/office/drawing/2014/main" id="{95D503F4-5005-FFCE-B3DC-E51264E11A6C}"/>
              </a:ext>
            </a:extLst>
          </p:cNvPr>
          <p:cNvSpPr>
            <a:spLocks noChangeArrowheads="1"/>
          </p:cNvSpPr>
          <p:nvPr/>
        </p:nvSpPr>
        <p:spPr bwMode="auto">
          <a:xfrm>
            <a:off x="250825" y="1166813"/>
            <a:ext cx="8740775"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endParaRPr lang="en-US" altLang="en-US" sz="28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r>
              <a:rPr lang="en-US" altLang="en-US" sz="2800" b="1" dirty="0">
                <a:solidFill>
                  <a:schemeClr val="tx2">
                    <a:lumMod val="25000"/>
                  </a:schemeClr>
                </a:solidFill>
                <a:latin typeface="Times New Roman" panose="02020603050405020304" pitchFamily="18" charset="0"/>
              </a:rPr>
              <a:t>One of the goals of cryptography is </a:t>
            </a:r>
            <a:r>
              <a:rPr lang="en-US" altLang="en-US" sz="2800" b="1" dirty="0">
                <a:solidFill>
                  <a:srgbClr val="FF0000"/>
                </a:solidFill>
                <a:latin typeface="Times New Roman" panose="02020603050405020304" pitchFamily="18" charset="0"/>
              </a:rPr>
              <a:t>perfect secrecy.</a:t>
            </a:r>
          </a:p>
          <a:p>
            <a:pPr algn="just" eaLnBrk="1" hangingPunct="1">
              <a:spcBef>
                <a:spcPct val="0"/>
              </a:spcBef>
              <a:buClrTx/>
              <a:buSzTx/>
              <a:buFontTx/>
              <a:buNone/>
              <a:defRPr/>
            </a:pPr>
            <a:endParaRPr lang="en-US" altLang="en-US" sz="2800" b="1" dirty="0">
              <a:solidFill>
                <a:srgbClr val="FF0000"/>
              </a:solidFill>
              <a:latin typeface="Times New Roman" panose="02020603050405020304" pitchFamily="18" charset="0"/>
            </a:endParaRPr>
          </a:p>
          <a:p>
            <a:pPr algn="just" eaLnBrk="1" hangingPunct="1">
              <a:spcBef>
                <a:spcPct val="0"/>
              </a:spcBef>
              <a:buClrTx/>
              <a:buSzTx/>
              <a:buFontTx/>
              <a:buNone/>
              <a:defRPr/>
            </a:pPr>
            <a:r>
              <a:rPr lang="en-US" altLang="en-US" sz="2800" b="1" dirty="0">
                <a:solidFill>
                  <a:schemeClr val="tx2">
                    <a:lumMod val="25000"/>
                  </a:schemeClr>
                </a:solidFill>
                <a:latin typeface="Times New Roman" panose="02020603050405020304" pitchFamily="18" charset="0"/>
              </a:rPr>
              <a:t> A study by Shannon has shown that perfect secrecy can be achieved</a:t>
            </a:r>
          </a:p>
          <a:p>
            <a:pPr algn="just" eaLnBrk="1" hangingPunct="1">
              <a:spcBef>
                <a:spcPct val="0"/>
              </a:spcBef>
              <a:buClrTx/>
              <a:buSzTx/>
              <a:buFontTx/>
              <a:buNone/>
              <a:defRPr/>
            </a:pPr>
            <a:endParaRPr lang="en-US" altLang="en-US" sz="28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r>
              <a:rPr lang="en-US" altLang="en-US" sz="2800" b="1" dirty="0">
                <a:solidFill>
                  <a:schemeClr val="tx2">
                    <a:lumMod val="25000"/>
                  </a:schemeClr>
                </a:solidFill>
                <a:latin typeface="Times New Roman" panose="02020603050405020304" pitchFamily="18" charset="0"/>
              </a:rPr>
              <a:t>     </a:t>
            </a:r>
            <a:r>
              <a:rPr lang="en-US" altLang="en-US" sz="2800" b="1" dirty="0">
                <a:solidFill>
                  <a:srgbClr val="FF0000"/>
                </a:solidFill>
                <a:latin typeface="Times New Roman" panose="02020603050405020304" pitchFamily="18" charset="0"/>
              </a:rPr>
              <a:t>if each plaintext symbol is encrypted with a key randomly chosen from a key domain. </a:t>
            </a:r>
          </a:p>
          <a:p>
            <a:pPr algn="just" eaLnBrk="1" hangingPunct="1">
              <a:spcBef>
                <a:spcPct val="0"/>
              </a:spcBef>
              <a:buClrTx/>
              <a:buSzTx/>
              <a:buFontTx/>
              <a:buNone/>
              <a:defRPr/>
            </a:pPr>
            <a:endParaRPr lang="en-US" altLang="en-US" sz="2800" b="1" dirty="0">
              <a:solidFill>
                <a:schemeClr val="tx2">
                  <a:lumMod val="25000"/>
                </a:schemeClr>
              </a:solidFill>
              <a:latin typeface="Times New Roman" panose="02020603050405020304" pitchFamily="18" charset="0"/>
            </a:endParaRPr>
          </a:p>
          <a:p>
            <a:pPr algn="just" eaLnBrk="1" hangingPunct="1">
              <a:spcBef>
                <a:spcPct val="0"/>
              </a:spcBef>
              <a:buClrTx/>
              <a:buSzTx/>
              <a:buFontTx/>
              <a:buNone/>
              <a:defRPr/>
            </a:pPr>
            <a:r>
              <a:rPr lang="en-US" altLang="en-US" sz="2800" b="1" dirty="0">
                <a:solidFill>
                  <a:schemeClr val="tx2">
                    <a:lumMod val="25000"/>
                  </a:schemeClr>
                </a:solidFill>
                <a:latin typeface="Times New Roman" panose="02020603050405020304" pitchFamily="18" charset="0"/>
              </a:rPr>
              <a:t> This idea is used in a cipher called </a:t>
            </a:r>
            <a:r>
              <a:rPr lang="en-US" altLang="en-US" sz="2800" b="1" dirty="0">
                <a:solidFill>
                  <a:srgbClr val="FF0000"/>
                </a:solidFill>
                <a:latin typeface="Times New Roman" panose="02020603050405020304" pitchFamily="18" charset="0"/>
              </a:rPr>
              <a:t>One-Time Pad, </a:t>
            </a:r>
            <a:r>
              <a:rPr lang="en-US" altLang="en-US" sz="2800" b="1" dirty="0">
                <a:solidFill>
                  <a:schemeClr val="tx2">
                    <a:lumMod val="25000"/>
                  </a:schemeClr>
                </a:solidFill>
                <a:latin typeface="Times New Roman" panose="02020603050405020304" pitchFamily="18" charset="0"/>
              </a:rPr>
              <a:t>invented by </a:t>
            </a:r>
            <a:r>
              <a:rPr lang="en-US" altLang="en-US" sz="2800" b="1" dirty="0" err="1">
                <a:solidFill>
                  <a:schemeClr val="tx2">
                    <a:lumMod val="25000"/>
                  </a:schemeClr>
                </a:solidFill>
                <a:latin typeface="Times New Roman" panose="02020603050405020304" pitchFamily="18" charset="0"/>
              </a:rPr>
              <a:t>Vernam</a:t>
            </a:r>
            <a:r>
              <a:rPr lang="en-US" altLang="en-US" sz="2800" b="1" dirty="0">
                <a:solidFill>
                  <a:schemeClr val="tx2">
                    <a:lumMod val="25000"/>
                  </a:schemeClr>
                </a:solidFill>
                <a:latin typeface="Times New Roman" panose="02020603050405020304" pitchFamily="18" charset="0"/>
              </a:rPr>
              <a:t>. </a:t>
            </a:r>
          </a:p>
        </p:txBody>
      </p:sp>
      <p:sp>
        <p:nvSpPr>
          <p:cNvPr id="140291" name="Rectangle 2">
            <a:extLst>
              <a:ext uri="{FF2B5EF4-FFF2-40B4-BE49-F238E27FC236}">
                <a16:creationId xmlns:a16="http://schemas.microsoft.com/office/drawing/2014/main" id="{534C7A90-1C4D-C77B-26A5-3766656D2EB1}"/>
              </a:ext>
            </a:extLst>
          </p:cNvPr>
          <p:cNvSpPr>
            <a:spLocks noChangeArrowheads="1"/>
          </p:cNvSpPr>
          <p:nvPr/>
        </p:nvSpPr>
        <p:spPr bwMode="auto">
          <a:xfrm>
            <a:off x="0" y="0"/>
            <a:ext cx="9144000" cy="579438"/>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solidFill>
                  <a:schemeClr val="folHlink"/>
                </a:solidFill>
                <a:latin typeface="Times New Roman" panose="02020603050405020304" pitchFamily="18" charset="0"/>
              </a:rPr>
              <a:t>One-Time Pad</a:t>
            </a:r>
            <a:endParaRPr lang="en-US" altLang="en-US" sz="2400" b="1" i="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70CDB582-73D8-E800-48CD-F6BB61DB3A4A}"/>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6FE0964-39E2-4EC8-A96A-C893733213F1}" type="slidenum">
              <a:rPr lang="en-US" altLang="en-US">
                <a:effectLst>
                  <a:outerShdw blurRad="38100" dist="38100" dir="2700000" algn="tl">
                    <a:srgbClr val="C0C0C0"/>
                  </a:outerShdw>
                </a:effectLst>
              </a:rPr>
              <a:pPr/>
              <a:t>69</a:t>
            </a:fld>
            <a:endParaRPr lang="en-US" altLang="en-US">
              <a:effectLst>
                <a:outerShdw blurRad="38100" dist="38100" dir="2700000" algn="tl">
                  <a:srgbClr val="C0C0C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A989-763F-C0EF-FE52-A7597728D631}"/>
              </a:ext>
            </a:extLst>
          </p:cNvPr>
          <p:cNvSpPr>
            <a:spLocks noGrp="1"/>
          </p:cNvSpPr>
          <p:nvPr>
            <p:ph type="title"/>
          </p:nvPr>
        </p:nvSpPr>
        <p:spPr/>
        <p:txBody>
          <a:bodyPr/>
          <a:lstStyle/>
          <a:p>
            <a:pPr>
              <a:defRPr/>
            </a:pPr>
            <a:r>
              <a:rPr lang="en-IN" dirty="0" err="1">
                <a:solidFill>
                  <a:srgbClr val="FF0000"/>
                </a:solidFill>
              </a:rPr>
              <a:t>Kerckhoff’s</a:t>
            </a:r>
            <a:r>
              <a:rPr lang="en-IN" dirty="0">
                <a:solidFill>
                  <a:srgbClr val="FF0000"/>
                </a:solidFill>
              </a:rPr>
              <a:t>  Principle</a:t>
            </a:r>
          </a:p>
        </p:txBody>
      </p:sp>
      <p:sp>
        <p:nvSpPr>
          <p:cNvPr id="3" name="Content Placeholder 2">
            <a:extLst>
              <a:ext uri="{FF2B5EF4-FFF2-40B4-BE49-F238E27FC236}">
                <a16:creationId xmlns:a16="http://schemas.microsoft.com/office/drawing/2014/main" id="{B3868142-903F-5E16-6BC9-4EE698D66BEB}"/>
              </a:ext>
            </a:extLst>
          </p:cNvPr>
          <p:cNvSpPr>
            <a:spLocks noGrp="1"/>
          </p:cNvSpPr>
          <p:nvPr>
            <p:ph idx="1"/>
          </p:nvPr>
        </p:nvSpPr>
        <p:spPr/>
        <p:txBody>
          <a:bodyPr/>
          <a:lstStyle/>
          <a:p>
            <a:pPr>
              <a:defRPr/>
            </a:pPr>
            <a:endParaRPr lang="en-IN" dirty="0">
              <a:solidFill>
                <a:schemeClr val="tx2">
                  <a:lumMod val="50000"/>
                </a:schemeClr>
              </a:solidFill>
            </a:endParaRPr>
          </a:p>
          <a:p>
            <a:pPr>
              <a:defRPr/>
            </a:pPr>
            <a:r>
              <a:rPr lang="en-IN" dirty="0">
                <a:solidFill>
                  <a:schemeClr val="tx2">
                    <a:lumMod val="50000"/>
                  </a:schemeClr>
                </a:solidFill>
              </a:rPr>
              <a:t>Resistance of the cipher to attack – secrecy of the key</a:t>
            </a:r>
          </a:p>
          <a:p>
            <a:pPr>
              <a:defRPr/>
            </a:pPr>
            <a:r>
              <a:rPr lang="en-IN" dirty="0">
                <a:solidFill>
                  <a:schemeClr val="tx2">
                    <a:lumMod val="50000"/>
                  </a:schemeClr>
                </a:solidFill>
              </a:rPr>
              <a:t>Guess – difficult</a:t>
            </a:r>
          </a:p>
          <a:p>
            <a:pPr>
              <a:defRPr/>
            </a:pPr>
            <a:r>
              <a:rPr lang="en-IN" dirty="0">
                <a:solidFill>
                  <a:schemeClr val="tx2">
                    <a:lumMod val="50000"/>
                  </a:schemeClr>
                </a:solidFill>
              </a:rPr>
              <a:t>Key domain - large</a:t>
            </a:r>
          </a:p>
        </p:txBody>
      </p:sp>
      <p:sp>
        <p:nvSpPr>
          <p:cNvPr id="4" name="Slide Number Placeholder 3">
            <a:extLst>
              <a:ext uri="{FF2B5EF4-FFF2-40B4-BE49-F238E27FC236}">
                <a16:creationId xmlns:a16="http://schemas.microsoft.com/office/drawing/2014/main" id="{253D95C1-9575-0367-33C5-ACDB9FC265B3}"/>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8667D2A-FC33-48D2-A3BB-130C0313D4E2}" type="slidenum">
              <a:rPr lang="en-US" altLang="en-US">
                <a:effectLst>
                  <a:outerShdw blurRad="38100" dist="38100" dir="2700000" algn="tl">
                    <a:srgbClr val="C0C0C0"/>
                  </a:outerShdw>
                </a:effectLst>
              </a:rPr>
              <a:pPr/>
              <a:t>7</a:t>
            </a:fld>
            <a:endParaRPr lang="en-US" altLang="en-US">
              <a:effectLst>
                <a:outerShdw blurRad="38100" dist="38100" dir="2700000" algn="tl">
                  <a:srgbClr val="C0C0C0"/>
                </a:outerShdw>
              </a:effectLs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tx1"/>
        </a:solidFill>
        <a:effectLst/>
      </p:bgPr>
    </p:bg>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E38CED4-3B48-B374-9B82-48575D58EDA4}"/>
              </a:ext>
            </a:extLst>
          </p:cNvPr>
          <p:cNvSpPr>
            <a:spLocks noChangeArrowheads="1"/>
          </p:cNvSpPr>
          <p:nvPr/>
        </p:nvSpPr>
        <p:spPr bwMode="auto">
          <a:xfrm>
            <a:off x="0" y="0"/>
            <a:ext cx="9144000" cy="838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800" b="1">
              <a:latin typeface="Times New Roman" panose="02020603050405020304" pitchFamily="18" charset="0"/>
            </a:endParaRPr>
          </a:p>
        </p:txBody>
      </p:sp>
      <p:sp>
        <p:nvSpPr>
          <p:cNvPr id="1008643" name="Text Box 3">
            <a:extLst>
              <a:ext uri="{FF2B5EF4-FFF2-40B4-BE49-F238E27FC236}">
                <a16:creationId xmlns:a16="http://schemas.microsoft.com/office/drawing/2014/main" id="{AD218571-819A-F4F4-16FB-154E03B6DA27}"/>
              </a:ext>
            </a:extLst>
          </p:cNvPr>
          <p:cNvSpPr txBox="1">
            <a:spLocks noChangeArrowheads="1"/>
          </p:cNvSpPr>
          <p:nvPr/>
        </p:nvSpPr>
        <p:spPr bwMode="auto">
          <a:xfrm>
            <a:off x="228600" y="76200"/>
            <a:ext cx="8185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en-US" sz="3200" dirty="0">
                <a:solidFill>
                  <a:srgbClr val="FF0000"/>
                </a:solidFill>
                <a:effectLst>
                  <a:outerShdw blurRad="38100" dist="38100" dir="2700000" algn="tl">
                    <a:srgbClr val="C0C0C0"/>
                  </a:outerShdw>
                </a:effectLst>
                <a:latin typeface="Times" pitchFamily="18" charset="0"/>
              </a:rPr>
              <a:t>  TRANSPOSITION CIPHERS</a:t>
            </a:r>
          </a:p>
        </p:txBody>
      </p:sp>
      <p:sp>
        <p:nvSpPr>
          <p:cNvPr id="142340" name="Text Box 4">
            <a:extLst>
              <a:ext uri="{FF2B5EF4-FFF2-40B4-BE49-F238E27FC236}">
                <a16:creationId xmlns:a16="http://schemas.microsoft.com/office/drawing/2014/main" id="{AAAA3BDF-9F47-D49D-4B81-63837E838DB8}"/>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b="1">
              <a:latin typeface="Times New Roman" panose="02020603050405020304" pitchFamily="18" charset="0"/>
            </a:endParaRPr>
          </a:p>
        </p:txBody>
      </p:sp>
      <p:sp>
        <p:nvSpPr>
          <p:cNvPr id="1008645" name="Rectangle 5">
            <a:extLst>
              <a:ext uri="{FF2B5EF4-FFF2-40B4-BE49-F238E27FC236}">
                <a16:creationId xmlns:a16="http://schemas.microsoft.com/office/drawing/2014/main" id="{A358F41F-D51E-9EF5-A8AC-9C0DB80264CC}"/>
              </a:ext>
            </a:extLst>
          </p:cNvPr>
          <p:cNvSpPr>
            <a:spLocks noChangeArrowheads="1"/>
          </p:cNvSpPr>
          <p:nvPr/>
        </p:nvSpPr>
        <p:spPr bwMode="auto">
          <a:xfrm>
            <a:off x="76200" y="371475"/>
            <a:ext cx="86106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endParaRPr lang="en-US" altLang="en-US" dirty="0">
              <a:effectLst>
                <a:outerShdw blurRad="38100" dist="38100" dir="2700000" algn="tl">
                  <a:srgbClr val="C0C0C0"/>
                </a:outerShdw>
              </a:effectLst>
            </a:endParaRPr>
          </a:p>
          <a:p>
            <a:pPr algn="just" eaLnBrk="1" hangingPunct="1">
              <a:defRPr/>
            </a:pPr>
            <a:endParaRPr lang="en-US" altLang="en-US" dirty="0">
              <a:effectLst>
                <a:outerShdw blurRad="38100" dist="38100" dir="2700000" algn="tl">
                  <a:srgbClr val="C0C0C0"/>
                </a:outerShdw>
              </a:effectLst>
            </a:endParaRPr>
          </a:p>
          <a:p>
            <a:pPr algn="just" eaLnBrk="1" hangingPunct="1">
              <a:defRPr/>
            </a:pPr>
            <a:endParaRPr lang="en-US" altLang="en-US" dirty="0">
              <a:effectLst>
                <a:outerShdw blurRad="38100" dist="38100" dir="2700000" algn="tl">
                  <a:srgbClr val="C0C0C0"/>
                </a:outerShdw>
              </a:effectLst>
            </a:endParaRPr>
          </a:p>
          <a:p>
            <a:pPr algn="just" eaLnBrk="1" hangingPunct="1">
              <a:defRPr/>
            </a:pPr>
            <a:endParaRPr lang="en-US" altLang="en-US" dirty="0">
              <a:effectLst>
                <a:outerShdw blurRad="38100" dist="38100" dir="2700000" algn="tl">
                  <a:srgbClr val="C0C0C0"/>
                </a:outerShdw>
              </a:effectLst>
            </a:endParaRPr>
          </a:p>
          <a:p>
            <a:pPr algn="just" eaLnBrk="1" hangingPunct="1">
              <a:defRPr/>
            </a:pPr>
            <a:endParaRPr lang="en-US" altLang="en-US" dirty="0">
              <a:effectLst>
                <a:outerShdw blurRad="38100" dist="38100" dir="2700000" algn="tl">
                  <a:srgbClr val="C0C0C0"/>
                </a:outerShdw>
              </a:effectLst>
            </a:endParaRPr>
          </a:p>
          <a:p>
            <a:pPr algn="just" eaLnBrk="1" hangingPunct="1">
              <a:defRPr/>
            </a:pPr>
            <a:endParaRPr lang="en-US" altLang="en-US" dirty="0">
              <a:effectLst>
                <a:outerShdw blurRad="38100" dist="38100" dir="2700000" algn="tl">
                  <a:srgbClr val="C0C0C0"/>
                </a:outerShdw>
              </a:effectLst>
            </a:endParaRPr>
          </a:p>
          <a:p>
            <a:pPr algn="just" eaLnBrk="1" hangingPunct="1">
              <a:defRPr/>
            </a:pPr>
            <a:endParaRPr lang="en-US" altLang="en-US" dirty="0">
              <a:effectLst>
                <a:outerShdw blurRad="38100" dist="38100" dir="2700000" algn="tl">
                  <a:srgbClr val="C0C0C0"/>
                </a:outerShdw>
              </a:effectLst>
            </a:endParaRPr>
          </a:p>
        </p:txBody>
      </p:sp>
      <p:sp>
        <p:nvSpPr>
          <p:cNvPr id="2" name="TextBox 1">
            <a:extLst>
              <a:ext uri="{FF2B5EF4-FFF2-40B4-BE49-F238E27FC236}">
                <a16:creationId xmlns:a16="http://schemas.microsoft.com/office/drawing/2014/main" id="{777D4FC6-6C50-86AA-386B-51416F0522A4}"/>
              </a:ext>
            </a:extLst>
          </p:cNvPr>
          <p:cNvSpPr txBox="1"/>
          <p:nvPr/>
        </p:nvSpPr>
        <p:spPr>
          <a:xfrm>
            <a:off x="1258888" y="2276475"/>
            <a:ext cx="6970712" cy="2308225"/>
          </a:xfrm>
          <a:prstGeom prst="rect">
            <a:avLst/>
          </a:prstGeom>
          <a:noFill/>
        </p:spPr>
        <p:txBody>
          <a:bodyPr>
            <a:spAutoFit/>
          </a:bodyPr>
          <a:lstStyle/>
          <a:p>
            <a:pPr algn="just" eaLnBrk="1" hangingPunct="1">
              <a:defRPr/>
            </a:pPr>
            <a:r>
              <a:rPr lang="en-US" altLang="en-US" sz="2400" dirty="0">
                <a:solidFill>
                  <a:schemeClr val="bg2">
                    <a:lumMod val="50000"/>
                  </a:schemeClr>
                </a:solidFill>
                <a:effectLst>
                  <a:outerShdw blurRad="38100" dist="38100" dir="2700000" algn="tl">
                    <a:srgbClr val="C0C0C0"/>
                  </a:outerShdw>
                </a:effectLst>
              </a:rPr>
              <a:t>A transposition cipher </a:t>
            </a:r>
          </a:p>
          <a:p>
            <a:pPr algn="just" eaLnBrk="1" hangingPunct="1">
              <a:defRPr/>
            </a:pPr>
            <a:endParaRPr lang="en-US" altLang="en-US" sz="2400" dirty="0">
              <a:solidFill>
                <a:schemeClr val="bg2">
                  <a:lumMod val="50000"/>
                </a:schemeClr>
              </a:solidFill>
              <a:effectLst>
                <a:outerShdw blurRad="38100" dist="38100" dir="2700000" algn="tl">
                  <a:srgbClr val="C0C0C0"/>
                </a:outerShdw>
              </a:effectLst>
            </a:endParaRPr>
          </a:p>
          <a:p>
            <a:pPr marL="285750" indent="-285750" algn="just" eaLnBrk="1" hangingPunct="1">
              <a:buFont typeface="Wingdings" panose="05000000000000000000" pitchFamily="2" charset="2"/>
              <a:buChar char="Ø"/>
              <a:defRPr/>
            </a:pPr>
            <a:r>
              <a:rPr lang="en-US" altLang="en-US" sz="2400" dirty="0">
                <a:solidFill>
                  <a:schemeClr val="bg2">
                    <a:lumMod val="50000"/>
                  </a:schemeClr>
                </a:solidFill>
                <a:effectLst>
                  <a:outerShdw blurRad="38100" dist="38100" dir="2700000" algn="tl">
                    <a:srgbClr val="C0C0C0"/>
                  </a:outerShdw>
                </a:effectLst>
              </a:rPr>
              <a:t>No substitution</a:t>
            </a:r>
          </a:p>
          <a:p>
            <a:pPr marL="285750" indent="-285750" algn="just" eaLnBrk="1" hangingPunct="1">
              <a:buFont typeface="Wingdings" panose="05000000000000000000" pitchFamily="2" charset="2"/>
              <a:buChar char="Ø"/>
              <a:defRPr/>
            </a:pPr>
            <a:endParaRPr lang="en-US" altLang="en-US" sz="2400" dirty="0">
              <a:solidFill>
                <a:schemeClr val="bg2">
                  <a:lumMod val="50000"/>
                </a:schemeClr>
              </a:solidFill>
              <a:effectLst>
                <a:outerShdw blurRad="38100" dist="38100" dir="2700000" algn="tl">
                  <a:srgbClr val="C0C0C0"/>
                </a:outerShdw>
              </a:effectLst>
            </a:endParaRPr>
          </a:p>
          <a:p>
            <a:pPr marL="285750" indent="-285750" algn="just" eaLnBrk="1" hangingPunct="1">
              <a:buFont typeface="Wingdings" panose="05000000000000000000" pitchFamily="2" charset="2"/>
              <a:buChar char="Ø"/>
              <a:defRPr/>
            </a:pPr>
            <a:r>
              <a:rPr lang="en-US" altLang="en-US" sz="2400" dirty="0">
                <a:solidFill>
                  <a:schemeClr val="bg2">
                    <a:lumMod val="50000"/>
                  </a:schemeClr>
                </a:solidFill>
                <a:effectLst>
                  <a:outerShdw blurRad="38100" dist="38100" dir="2700000" algn="tl">
                    <a:srgbClr val="C0C0C0"/>
                  </a:outerShdw>
                </a:effectLst>
              </a:rPr>
              <a:t>Changes/ reorders / transposes  the location of the symbols. </a:t>
            </a:r>
          </a:p>
        </p:txBody>
      </p:sp>
      <p:sp>
        <p:nvSpPr>
          <p:cNvPr id="3" name="Slide Number Placeholder 2">
            <a:extLst>
              <a:ext uri="{FF2B5EF4-FFF2-40B4-BE49-F238E27FC236}">
                <a16:creationId xmlns:a16="http://schemas.microsoft.com/office/drawing/2014/main" id="{F7C82E65-F6C7-D336-DD22-3AAE18C1B67A}"/>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07B92FF-E5DB-4FA1-BDB2-89FE7E75FE37}" type="slidenum">
              <a:rPr lang="en-US" altLang="en-US">
                <a:effectLst>
                  <a:outerShdw blurRad="38100" dist="38100" dir="2700000" algn="tl">
                    <a:srgbClr val="C0C0C0"/>
                  </a:outerShdw>
                </a:effectLst>
              </a:rPr>
              <a:pPr/>
              <a:t>70</a:t>
            </a:fld>
            <a:endParaRPr lang="en-US" altLang="en-US">
              <a:effectLst>
                <a:outerShdw blurRad="38100" dist="38100" dir="2700000" algn="tl">
                  <a:srgbClr val="C0C0C0"/>
                </a:outerShdw>
              </a:effectLs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21859" name="Rectangle 10">
            <a:extLst>
              <a:ext uri="{FF2B5EF4-FFF2-40B4-BE49-F238E27FC236}">
                <a16:creationId xmlns:a16="http://schemas.microsoft.com/office/drawing/2014/main" id="{A416A081-C078-11AC-0A84-262C81B9BFE0}"/>
              </a:ext>
            </a:extLst>
          </p:cNvPr>
          <p:cNvSpPr>
            <a:spLocks noChangeArrowheads="1"/>
          </p:cNvSpPr>
          <p:nvPr/>
        </p:nvSpPr>
        <p:spPr bwMode="auto">
          <a:xfrm>
            <a:off x="152400" y="1138238"/>
            <a:ext cx="88392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endParaRPr lang="en-US" altLang="en-US" sz="2800" b="1" dirty="0">
              <a:solidFill>
                <a:schemeClr val="bg2">
                  <a:lumMod val="75000"/>
                </a:schemeClr>
              </a:solidFill>
              <a:latin typeface="Times New Roman" panose="02020603050405020304" pitchFamily="18" charset="0"/>
            </a:endParaRPr>
          </a:p>
          <a:p>
            <a:pPr algn="just" eaLnBrk="1" hangingPunct="1">
              <a:spcBef>
                <a:spcPct val="0"/>
              </a:spcBef>
              <a:buClrTx/>
              <a:buSzTx/>
              <a:buFontTx/>
              <a:buNone/>
              <a:defRPr/>
            </a:pPr>
            <a:r>
              <a:rPr lang="en-US" altLang="en-US" sz="2800" b="1" dirty="0">
                <a:solidFill>
                  <a:schemeClr val="bg2">
                    <a:lumMod val="75000"/>
                  </a:schemeClr>
                </a:solidFill>
                <a:latin typeface="Times New Roman" panose="02020603050405020304" pitchFamily="18" charset="0"/>
              </a:rPr>
              <a:t>  PT   --- &gt;</a:t>
            </a:r>
            <a:r>
              <a:rPr lang="en-US" altLang="en-US" sz="2800" b="1" dirty="0">
                <a:solidFill>
                  <a:schemeClr val="bg1">
                    <a:lumMod val="75000"/>
                  </a:schemeClr>
                </a:solidFill>
                <a:latin typeface="Times New Roman" panose="02020603050405020304" pitchFamily="18" charset="0"/>
              </a:rPr>
              <a:t>Meet me at the park</a:t>
            </a:r>
          </a:p>
        </p:txBody>
      </p:sp>
      <p:sp>
        <p:nvSpPr>
          <p:cNvPr id="121860" name="Rectangle 11">
            <a:extLst>
              <a:ext uri="{FF2B5EF4-FFF2-40B4-BE49-F238E27FC236}">
                <a16:creationId xmlns:a16="http://schemas.microsoft.com/office/drawing/2014/main" id="{6BE25FC8-3693-7C18-1020-0294E30BC8F6}"/>
              </a:ext>
            </a:extLst>
          </p:cNvPr>
          <p:cNvSpPr>
            <a:spLocks noChangeArrowheads="1"/>
          </p:cNvSpPr>
          <p:nvPr/>
        </p:nvSpPr>
        <p:spPr bwMode="auto">
          <a:xfrm>
            <a:off x="395288" y="2320925"/>
            <a:ext cx="8704262"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75000"/>
                  </a:schemeClr>
                </a:solidFill>
                <a:latin typeface="Times New Roman" panose="02020603050405020304" pitchFamily="18" charset="0"/>
              </a:rPr>
              <a:t>A Keyless cipher is the  </a:t>
            </a:r>
            <a:r>
              <a:rPr lang="en-US" altLang="en-US" sz="2400" b="1" dirty="0">
                <a:solidFill>
                  <a:srgbClr val="C00000"/>
                </a:solidFill>
                <a:latin typeface="Times New Roman" panose="02020603050405020304" pitchFamily="18" charset="0"/>
              </a:rPr>
              <a:t>rail fence cipher. </a:t>
            </a:r>
          </a:p>
          <a:p>
            <a:pPr marL="342900" indent="-342900" algn="just" eaLnBrk="1" hangingPunct="1">
              <a:spcBef>
                <a:spcPct val="0"/>
              </a:spcBef>
              <a:buClrTx/>
              <a:buSzTx/>
              <a:defRPr/>
            </a:pPr>
            <a:r>
              <a:rPr lang="en-US" altLang="en-US" sz="2400" b="1" dirty="0">
                <a:solidFill>
                  <a:schemeClr val="bg2">
                    <a:lumMod val="75000"/>
                  </a:schemeClr>
                </a:solidFill>
                <a:latin typeface="Times New Roman" panose="02020603050405020304" pitchFamily="18" charset="0"/>
              </a:rPr>
              <a:t>	PT written into a table col by col   </a:t>
            </a:r>
            <a:r>
              <a:rPr lang="en-US" altLang="en-US" sz="2400" b="1" dirty="0">
                <a:solidFill>
                  <a:srgbClr val="FF0000"/>
                </a:solidFill>
                <a:latin typeface="Times New Roman" panose="02020603050405020304" pitchFamily="18" charset="0"/>
              </a:rPr>
              <a:t>-  2 ROWS</a:t>
            </a:r>
          </a:p>
          <a:p>
            <a:pPr algn="just" eaLnBrk="1" hangingPunct="1">
              <a:spcBef>
                <a:spcPct val="0"/>
              </a:spcBef>
              <a:buClrTx/>
              <a:buSzTx/>
              <a:buFont typeface="Wingdings" panose="05000000000000000000" pitchFamily="2" charset="2"/>
              <a:buNone/>
              <a:defRPr/>
            </a:pPr>
            <a:r>
              <a:rPr lang="en-US" altLang="en-US" sz="2400" b="1" dirty="0">
                <a:solidFill>
                  <a:schemeClr val="bg2">
                    <a:lumMod val="75000"/>
                  </a:schemeClr>
                </a:solidFill>
                <a:latin typeface="Times New Roman" panose="02020603050405020304" pitchFamily="18" charset="0"/>
              </a:rPr>
              <a:t>                 CT created by reading row by row</a:t>
            </a:r>
          </a:p>
          <a:p>
            <a:pPr marL="342900" indent="-342900" algn="just" eaLnBrk="1" hangingPunct="1">
              <a:spcBef>
                <a:spcPct val="0"/>
              </a:spcBef>
              <a:buClrTx/>
              <a:buSzTx/>
              <a:defRPr/>
            </a:pPr>
            <a:r>
              <a:rPr lang="en-US" altLang="en-US" sz="2400" b="1" dirty="0">
                <a:solidFill>
                  <a:schemeClr val="bg2">
                    <a:lumMod val="75000"/>
                  </a:schemeClr>
                </a:solidFill>
                <a:latin typeface="Times New Roman" panose="02020603050405020304" pitchFamily="18" charset="0"/>
              </a:rPr>
              <a:t>       PT written into a table row by row – </a:t>
            </a:r>
            <a:r>
              <a:rPr lang="en-US" altLang="en-US" sz="2400" b="1" dirty="0">
                <a:solidFill>
                  <a:srgbClr val="FF0000"/>
                </a:solidFill>
                <a:latin typeface="Times New Roman" panose="02020603050405020304" pitchFamily="18" charset="0"/>
              </a:rPr>
              <a:t>2 COLS</a:t>
            </a:r>
          </a:p>
          <a:p>
            <a:pPr algn="just" eaLnBrk="1" hangingPunct="1">
              <a:spcBef>
                <a:spcPct val="0"/>
              </a:spcBef>
              <a:buClrTx/>
              <a:buSzTx/>
              <a:buFont typeface="Wingdings" panose="05000000000000000000" pitchFamily="2" charset="2"/>
              <a:buNone/>
              <a:defRPr/>
            </a:pPr>
            <a:r>
              <a:rPr lang="en-US" altLang="en-US" sz="2400" b="1" dirty="0">
                <a:solidFill>
                  <a:schemeClr val="bg2">
                    <a:lumMod val="75000"/>
                  </a:schemeClr>
                </a:solidFill>
                <a:latin typeface="Times New Roman" panose="02020603050405020304" pitchFamily="18" charset="0"/>
              </a:rPr>
              <a:t>                          CT created by reading col by col</a:t>
            </a:r>
          </a:p>
          <a:p>
            <a:pPr algn="just" eaLnBrk="1" hangingPunct="1">
              <a:spcBef>
                <a:spcPct val="0"/>
              </a:spcBef>
              <a:buClrTx/>
              <a:buSzTx/>
              <a:buFontTx/>
              <a:buNone/>
              <a:defRPr/>
            </a:pPr>
            <a:endParaRPr lang="en-US" altLang="en-US" sz="2400" b="1" dirty="0">
              <a:solidFill>
                <a:schemeClr val="bg2">
                  <a:lumMod val="75000"/>
                </a:schemeClr>
              </a:solidFill>
              <a:latin typeface="Times New Roman" panose="02020603050405020304" pitchFamily="18" charset="0"/>
            </a:endParaRPr>
          </a:p>
        </p:txBody>
      </p:sp>
      <p:sp>
        <p:nvSpPr>
          <p:cNvPr id="144388" name="Rectangle 2">
            <a:extLst>
              <a:ext uri="{FF2B5EF4-FFF2-40B4-BE49-F238E27FC236}">
                <a16:creationId xmlns:a16="http://schemas.microsoft.com/office/drawing/2014/main" id="{63B92DCC-C477-6EAA-70BA-EA09ACED0180}"/>
              </a:ext>
            </a:extLst>
          </p:cNvPr>
          <p:cNvSpPr>
            <a:spLocks noChangeArrowheads="1"/>
          </p:cNvSpPr>
          <p:nvPr/>
        </p:nvSpPr>
        <p:spPr bwMode="auto">
          <a:xfrm>
            <a:off x="0" y="-100013"/>
            <a:ext cx="9144000" cy="57943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solidFill>
                  <a:srgbClr val="FF0000"/>
                </a:solidFill>
                <a:latin typeface="Times New Roman" panose="02020603050405020304" pitchFamily="18" charset="0"/>
              </a:rPr>
              <a:t>Keyless Transposition Ciphers</a:t>
            </a:r>
          </a:p>
        </p:txBody>
      </p:sp>
      <p:sp>
        <p:nvSpPr>
          <p:cNvPr id="2" name="Slide Number Placeholder 1">
            <a:extLst>
              <a:ext uri="{FF2B5EF4-FFF2-40B4-BE49-F238E27FC236}">
                <a16:creationId xmlns:a16="http://schemas.microsoft.com/office/drawing/2014/main" id="{BBE54152-D630-3DDC-43F1-BA4A80F2AE3D}"/>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16A6521-03C4-4596-BE78-2B581C8FE8E2}" type="slidenum">
              <a:rPr lang="en-US" altLang="en-US">
                <a:effectLst>
                  <a:outerShdw blurRad="38100" dist="38100" dir="2700000" algn="tl">
                    <a:srgbClr val="C0C0C0"/>
                  </a:outerShdw>
                </a:effectLst>
              </a:rPr>
              <a:pPr/>
              <a:t>71</a:t>
            </a:fld>
            <a:endParaRPr lang="en-US" altLang="en-US">
              <a:effectLst>
                <a:outerShdw blurRad="38100" dist="38100" dir="2700000" algn="tl">
                  <a:srgbClr val="C0C0C0"/>
                </a:outerShdw>
              </a:effectLs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21859" name="Rectangle 10">
            <a:extLst>
              <a:ext uri="{FF2B5EF4-FFF2-40B4-BE49-F238E27FC236}">
                <a16:creationId xmlns:a16="http://schemas.microsoft.com/office/drawing/2014/main" id="{6B3C25B5-CAC3-3BBE-25CA-AFF65AB37F01}"/>
              </a:ext>
            </a:extLst>
          </p:cNvPr>
          <p:cNvSpPr>
            <a:spLocks noChangeArrowheads="1"/>
          </p:cNvSpPr>
          <p:nvPr/>
        </p:nvSpPr>
        <p:spPr bwMode="auto">
          <a:xfrm>
            <a:off x="152400" y="1138238"/>
            <a:ext cx="88392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endParaRPr lang="en-US" altLang="en-US" sz="2800" b="1" dirty="0">
              <a:solidFill>
                <a:schemeClr val="bg2">
                  <a:lumMod val="75000"/>
                </a:schemeClr>
              </a:solidFill>
              <a:latin typeface="Times New Roman" panose="02020603050405020304" pitchFamily="18" charset="0"/>
            </a:endParaRPr>
          </a:p>
          <a:p>
            <a:pPr algn="just" eaLnBrk="1" hangingPunct="1">
              <a:spcBef>
                <a:spcPct val="0"/>
              </a:spcBef>
              <a:buClrTx/>
              <a:buSzTx/>
              <a:buFontTx/>
              <a:buNone/>
              <a:defRPr/>
            </a:pPr>
            <a:r>
              <a:rPr lang="en-US" altLang="en-US" sz="2800" b="1" dirty="0">
                <a:solidFill>
                  <a:schemeClr val="bg2">
                    <a:lumMod val="75000"/>
                  </a:schemeClr>
                </a:solidFill>
                <a:latin typeface="Times New Roman" panose="02020603050405020304" pitchFamily="18" charset="0"/>
              </a:rPr>
              <a:t>  PT   --- &gt;</a:t>
            </a:r>
            <a:r>
              <a:rPr lang="en-US" altLang="en-US" sz="2800" b="1" dirty="0">
                <a:solidFill>
                  <a:schemeClr val="bg1">
                    <a:lumMod val="75000"/>
                  </a:schemeClr>
                </a:solidFill>
                <a:latin typeface="Times New Roman" panose="02020603050405020304" pitchFamily="18" charset="0"/>
              </a:rPr>
              <a:t>Meet me at the park</a:t>
            </a:r>
          </a:p>
        </p:txBody>
      </p:sp>
      <p:sp>
        <p:nvSpPr>
          <p:cNvPr id="121860" name="Rectangle 11">
            <a:extLst>
              <a:ext uri="{FF2B5EF4-FFF2-40B4-BE49-F238E27FC236}">
                <a16:creationId xmlns:a16="http://schemas.microsoft.com/office/drawing/2014/main" id="{43AAD3A0-6542-632C-6C71-A09760E9C58A}"/>
              </a:ext>
            </a:extLst>
          </p:cNvPr>
          <p:cNvSpPr>
            <a:spLocks noChangeArrowheads="1"/>
          </p:cNvSpPr>
          <p:nvPr/>
        </p:nvSpPr>
        <p:spPr bwMode="auto">
          <a:xfrm>
            <a:off x="395288" y="2320925"/>
            <a:ext cx="8704262"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75000"/>
                  </a:schemeClr>
                </a:solidFill>
                <a:latin typeface="Times New Roman" panose="02020603050405020304" pitchFamily="18" charset="0"/>
              </a:rPr>
              <a:t>A Keyless cipher is the  </a:t>
            </a:r>
            <a:r>
              <a:rPr lang="en-US" altLang="en-US" sz="2400" b="1" dirty="0">
                <a:solidFill>
                  <a:srgbClr val="C00000"/>
                </a:solidFill>
                <a:latin typeface="Times New Roman" panose="02020603050405020304" pitchFamily="18" charset="0"/>
              </a:rPr>
              <a:t>rail fence cipher. </a:t>
            </a:r>
          </a:p>
          <a:p>
            <a:pPr marL="342900" indent="-342900" algn="just" eaLnBrk="1" hangingPunct="1">
              <a:spcBef>
                <a:spcPct val="0"/>
              </a:spcBef>
              <a:buClrTx/>
              <a:buSzTx/>
              <a:defRPr/>
            </a:pPr>
            <a:r>
              <a:rPr lang="en-US" altLang="en-US" sz="2400" b="1" dirty="0">
                <a:solidFill>
                  <a:schemeClr val="bg2">
                    <a:lumMod val="75000"/>
                  </a:schemeClr>
                </a:solidFill>
                <a:latin typeface="Times New Roman" panose="02020603050405020304" pitchFamily="18" charset="0"/>
              </a:rPr>
              <a:t>	PT written into a table col by col   </a:t>
            </a:r>
            <a:r>
              <a:rPr lang="en-US" altLang="en-US" sz="2400" b="1" dirty="0">
                <a:solidFill>
                  <a:srgbClr val="FF0000"/>
                </a:solidFill>
                <a:latin typeface="Times New Roman" panose="02020603050405020304" pitchFamily="18" charset="0"/>
              </a:rPr>
              <a:t>-  2 rows</a:t>
            </a:r>
          </a:p>
          <a:p>
            <a:pPr algn="just" eaLnBrk="1" hangingPunct="1">
              <a:spcBef>
                <a:spcPct val="0"/>
              </a:spcBef>
              <a:buClrTx/>
              <a:buSzTx/>
              <a:buFont typeface="Wingdings" panose="05000000000000000000" pitchFamily="2" charset="2"/>
              <a:buNone/>
              <a:defRPr/>
            </a:pPr>
            <a:r>
              <a:rPr lang="en-US" altLang="en-US" sz="2400" b="1" dirty="0">
                <a:solidFill>
                  <a:schemeClr val="bg2">
                    <a:lumMod val="75000"/>
                  </a:schemeClr>
                </a:solidFill>
                <a:latin typeface="Times New Roman" panose="02020603050405020304" pitchFamily="18" charset="0"/>
              </a:rPr>
              <a:t>                 CT created by reading row by row</a:t>
            </a:r>
          </a:p>
          <a:p>
            <a:pPr marL="342900" indent="-342900" algn="just" eaLnBrk="1" hangingPunct="1">
              <a:spcBef>
                <a:spcPct val="0"/>
              </a:spcBef>
              <a:buClrTx/>
              <a:buSzTx/>
              <a:defRPr/>
            </a:pPr>
            <a:r>
              <a:rPr lang="en-US" altLang="en-US" sz="2400" b="1" dirty="0">
                <a:solidFill>
                  <a:schemeClr val="bg2">
                    <a:lumMod val="75000"/>
                  </a:schemeClr>
                </a:solidFill>
                <a:latin typeface="Times New Roman" panose="02020603050405020304" pitchFamily="18" charset="0"/>
              </a:rPr>
              <a:t>       PT written into a table row by row – </a:t>
            </a:r>
            <a:r>
              <a:rPr lang="en-US" altLang="en-US" sz="2400" b="1" dirty="0">
                <a:solidFill>
                  <a:srgbClr val="FF0000"/>
                </a:solidFill>
                <a:latin typeface="Times New Roman" panose="02020603050405020304" pitchFamily="18" charset="0"/>
              </a:rPr>
              <a:t>2 cols</a:t>
            </a:r>
          </a:p>
          <a:p>
            <a:pPr algn="just" eaLnBrk="1" hangingPunct="1">
              <a:spcBef>
                <a:spcPct val="0"/>
              </a:spcBef>
              <a:buClrTx/>
              <a:buSzTx/>
              <a:buFont typeface="Wingdings" panose="05000000000000000000" pitchFamily="2" charset="2"/>
              <a:buNone/>
              <a:defRPr/>
            </a:pPr>
            <a:r>
              <a:rPr lang="en-US" altLang="en-US" sz="2400" b="1" dirty="0">
                <a:solidFill>
                  <a:schemeClr val="bg2">
                    <a:lumMod val="75000"/>
                  </a:schemeClr>
                </a:solidFill>
                <a:latin typeface="Times New Roman" panose="02020603050405020304" pitchFamily="18" charset="0"/>
              </a:rPr>
              <a:t>                          CT created by reading col by col</a:t>
            </a:r>
          </a:p>
          <a:p>
            <a:pPr algn="just" eaLnBrk="1" hangingPunct="1">
              <a:spcBef>
                <a:spcPct val="0"/>
              </a:spcBef>
              <a:buClrTx/>
              <a:buSzTx/>
              <a:buFontTx/>
              <a:buNone/>
              <a:defRPr/>
            </a:pPr>
            <a:endParaRPr lang="en-US" altLang="en-US" sz="2400" b="1" dirty="0">
              <a:solidFill>
                <a:schemeClr val="bg2">
                  <a:lumMod val="75000"/>
                </a:schemeClr>
              </a:solidFill>
              <a:latin typeface="Times New Roman" panose="02020603050405020304" pitchFamily="18" charset="0"/>
            </a:endParaRPr>
          </a:p>
        </p:txBody>
      </p:sp>
      <p:sp>
        <p:nvSpPr>
          <p:cNvPr id="121862" name="Rectangle 13">
            <a:extLst>
              <a:ext uri="{FF2B5EF4-FFF2-40B4-BE49-F238E27FC236}">
                <a16:creationId xmlns:a16="http://schemas.microsoft.com/office/drawing/2014/main" id="{2C3A1A48-E943-0151-E272-FBFF21E5700E}"/>
              </a:ext>
            </a:extLst>
          </p:cNvPr>
          <p:cNvSpPr>
            <a:spLocks noChangeArrowheads="1"/>
          </p:cNvSpPr>
          <p:nvPr/>
        </p:nvSpPr>
        <p:spPr bwMode="auto">
          <a:xfrm>
            <a:off x="228600" y="5791200"/>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bg2">
                    <a:lumMod val="75000"/>
                  </a:schemeClr>
                </a:solidFill>
                <a:latin typeface="Times New Roman" panose="02020603050405020304" pitchFamily="18" charset="0"/>
              </a:rPr>
              <a:t>This creates the CT as “</a:t>
            </a:r>
            <a:r>
              <a:rPr lang="en-US" altLang="en-US" sz="2400" b="1" dirty="0">
                <a:solidFill>
                  <a:srgbClr val="00B050"/>
                </a:solidFill>
                <a:latin typeface="Times New Roman" panose="02020603050405020304" pitchFamily="18" charset="0"/>
              </a:rPr>
              <a:t>MEMATEAKETETHPR</a:t>
            </a:r>
            <a:r>
              <a:rPr lang="en-US" altLang="en-US" sz="2400" b="1" dirty="0">
                <a:solidFill>
                  <a:schemeClr val="bg2">
                    <a:lumMod val="75000"/>
                  </a:schemeClr>
                </a:solidFill>
                <a:latin typeface="Times New Roman" panose="02020603050405020304" pitchFamily="18" charset="0"/>
              </a:rPr>
              <a:t>”.</a:t>
            </a:r>
          </a:p>
        </p:txBody>
      </p:sp>
      <p:pic>
        <p:nvPicPr>
          <p:cNvPr id="146437" name="Picture 14">
            <a:extLst>
              <a:ext uri="{FF2B5EF4-FFF2-40B4-BE49-F238E27FC236}">
                <a16:creationId xmlns:a16="http://schemas.microsoft.com/office/drawing/2014/main" id="{BCDB030C-894D-A112-A053-7063A3D45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8" y="4786313"/>
            <a:ext cx="7916862" cy="77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6438" name="Rectangle 2">
            <a:extLst>
              <a:ext uri="{FF2B5EF4-FFF2-40B4-BE49-F238E27FC236}">
                <a16:creationId xmlns:a16="http://schemas.microsoft.com/office/drawing/2014/main" id="{5C30F794-A9BA-01A4-B145-EBF31027CD94}"/>
              </a:ext>
            </a:extLst>
          </p:cNvPr>
          <p:cNvSpPr>
            <a:spLocks noChangeArrowheads="1"/>
          </p:cNvSpPr>
          <p:nvPr/>
        </p:nvSpPr>
        <p:spPr bwMode="auto">
          <a:xfrm>
            <a:off x="0" y="-100013"/>
            <a:ext cx="9144000" cy="57943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solidFill>
                  <a:srgbClr val="FF0000"/>
                </a:solidFill>
                <a:latin typeface="Times New Roman" panose="02020603050405020304" pitchFamily="18" charset="0"/>
              </a:rPr>
              <a:t>Keyless Transposition Ciphers</a:t>
            </a:r>
          </a:p>
        </p:txBody>
      </p:sp>
      <p:sp>
        <p:nvSpPr>
          <p:cNvPr id="2" name="Slide Number Placeholder 1">
            <a:extLst>
              <a:ext uri="{FF2B5EF4-FFF2-40B4-BE49-F238E27FC236}">
                <a16:creationId xmlns:a16="http://schemas.microsoft.com/office/drawing/2014/main" id="{6235F8F9-F7A9-0F4F-04B5-8D6415B7C604}"/>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7D0C233-CF43-4938-995C-0DD90B7F648D}" type="slidenum">
              <a:rPr lang="en-US" altLang="en-US">
                <a:effectLst>
                  <a:outerShdw blurRad="38100" dist="38100" dir="2700000" algn="tl">
                    <a:srgbClr val="C0C0C0"/>
                  </a:outerShdw>
                </a:effectLst>
              </a:rPr>
              <a:pPr/>
              <a:t>72</a:t>
            </a:fld>
            <a:endParaRPr lang="en-US" altLang="en-US">
              <a:effectLst>
                <a:outerShdw blurRad="38100" dist="38100" dir="2700000" algn="tl">
                  <a:srgbClr val="C0C0C0"/>
                </a:outerShdw>
              </a:effectLs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21859" name="Rectangle 10">
            <a:extLst>
              <a:ext uri="{FF2B5EF4-FFF2-40B4-BE49-F238E27FC236}">
                <a16:creationId xmlns:a16="http://schemas.microsoft.com/office/drawing/2014/main" id="{F9074D70-E227-B659-5283-C7A3A24868ED}"/>
              </a:ext>
            </a:extLst>
          </p:cNvPr>
          <p:cNvSpPr>
            <a:spLocks noChangeArrowheads="1"/>
          </p:cNvSpPr>
          <p:nvPr/>
        </p:nvSpPr>
        <p:spPr bwMode="auto">
          <a:xfrm>
            <a:off x="152400" y="1138238"/>
            <a:ext cx="88392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endParaRPr lang="en-US" altLang="en-US" sz="2800" b="1" dirty="0">
              <a:solidFill>
                <a:schemeClr val="bg2">
                  <a:lumMod val="75000"/>
                </a:schemeClr>
              </a:solidFill>
              <a:latin typeface="Times New Roman" panose="02020603050405020304" pitchFamily="18" charset="0"/>
            </a:endParaRPr>
          </a:p>
          <a:p>
            <a:pPr algn="just" eaLnBrk="1" hangingPunct="1">
              <a:spcBef>
                <a:spcPct val="0"/>
              </a:spcBef>
              <a:buClrTx/>
              <a:buSzTx/>
              <a:buFontTx/>
              <a:buNone/>
              <a:defRPr/>
            </a:pPr>
            <a:r>
              <a:rPr lang="en-US" altLang="en-US" sz="2800" b="1" dirty="0">
                <a:solidFill>
                  <a:schemeClr val="bg2">
                    <a:lumMod val="75000"/>
                  </a:schemeClr>
                </a:solidFill>
                <a:latin typeface="Times New Roman" panose="02020603050405020304" pitchFamily="18" charset="0"/>
              </a:rPr>
              <a:t>  PT   --- &gt;</a:t>
            </a:r>
            <a:r>
              <a:rPr lang="en-US" altLang="en-US" sz="2800" b="1" dirty="0">
                <a:solidFill>
                  <a:schemeClr val="bg1">
                    <a:lumMod val="75000"/>
                  </a:schemeClr>
                </a:solidFill>
                <a:latin typeface="Times New Roman" panose="02020603050405020304" pitchFamily="18" charset="0"/>
              </a:rPr>
              <a:t>Meet me at the park</a:t>
            </a:r>
          </a:p>
        </p:txBody>
      </p:sp>
      <p:sp>
        <p:nvSpPr>
          <p:cNvPr id="121860" name="Rectangle 11">
            <a:extLst>
              <a:ext uri="{FF2B5EF4-FFF2-40B4-BE49-F238E27FC236}">
                <a16:creationId xmlns:a16="http://schemas.microsoft.com/office/drawing/2014/main" id="{059EA325-BD0A-101A-99F8-552B500D9F16}"/>
              </a:ext>
            </a:extLst>
          </p:cNvPr>
          <p:cNvSpPr>
            <a:spLocks noChangeArrowheads="1"/>
          </p:cNvSpPr>
          <p:nvPr/>
        </p:nvSpPr>
        <p:spPr bwMode="auto">
          <a:xfrm>
            <a:off x="395288" y="2320925"/>
            <a:ext cx="8704262"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dirty="0">
                <a:solidFill>
                  <a:schemeClr val="tx2">
                    <a:lumMod val="75000"/>
                  </a:schemeClr>
                </a:solidFill>
                <a:latin typeface="Times New Roman" panose="02020603050405020304" pitchFamily="18" charset="0"/>
              </a:rPr>
              <a:t>A Keyless cipher is the  </a:t>
            </a:r>
            <a:r>
              <a:rPr lang="en-US" altLang="en-US" sz="2400" b="1" dirty="0">
                <a:solidFill>
                  <a:srgbClr val="C00000"/>
                </a:solidFill>
                <a:latin typeface="Times New Roman" panose="02020603050405020304" pitchFamily="18" charset="0"/>
              </a:rPr>
              <a:t>rail fence cipher. </a:t>
            </a:r>
          </a:p>
          <a:p>
            <a:pPr marL="342900" indent="-342900" algn="just" eaLnBrk="1" hangingPunct="1">
              <a:spcBef>
                <a:spcPct val="0"/>
              </a:spcBef>
              <a:buClrTx/>
              <a:buSzTx/>
              <a:defRPr/>
            </a:pPr>
            <a:r>
              <a:rPr lang="en-US" altLang="en-US" sz="2400" b="1" dirty="0">
                <a:solidFill>
                  <a:schemeClr val="bg2">
                    <a:lumMod val="75000"/>
                  </a:schemeClr>
                </a:solidFill>
                <a:latin typeface="Times New Roman" panose="02020603050405020304" pitchFamily="18" charset="0"/>
              </a:rPr>
              <a:t>	PT written into a table col by col   </a:t>
            </a:r>
            <a:r>
              <a:rPr lang="en-US" altLang="en-US" sz="2400" b="1" dirty="0">
                <a:solidFill>
                  <a:srgbClr val="FF0000"/>
                </a:solidFill>
                <a:latin typeface="Times New Roman" panose="02020603050405020304" pitchFamily="18" charset="0"/>
              </a:rPr>
              <a:t>-  2 rows</a:t>
            </a:r>
          </a:p>
          <a:p>
            <a:pPr algn="just" eaLnBrk="1" hangingPunct="1">
              <a:spcBef>
                <a:spcPct val="0"/>
              </a:spcBef>
              <a:buClrTx/>
              <a:buSzTx/>
              <a:buFont typeface="Wingdings" panose="05000000000000000000" pitchFamily="2" charset="2"/>
              <a:buNone/>
              <a:defRPr/>
            </a:pPr>
            <a:r>
              <a:rPr lang="en-US" altLang="en-US" sz="2400" b="1" dirty="0">
                <a:solidFill>
                  <a:schemeClr val="bg2">
                    <a:lumMod val="75000"/>
                  </a:schemeClr>
                </a:solidFill>
                <a:latin typeface="Times New Roman" panose="02020603050405020304" pitchFamily="18" charset="0"/>
              </a:rPr>
              <a:t>                 CT created by reading row by row</a:t>
            </a:r>
          </a:p>
          <a:p>
            <a:pPr marL="342900" indent="-342900" algn="just" eaLnBrk="1" hangingPunct="1">
              <a:spcBef>
                <a:spcPct val="0"/>
              </a:spcBef>
              <a:buClrTx/>
              <a:buSzTx/>
              <a:defRPr/>
            </a:pPr>
            <a:r>
              <a:rPr lang="en-US" altLang="en-US" sz="2400" b="1" dirty="0">
                <a:solidFill>
                  <a:schemeClr val="bg2">
                    <a:lumMod val="75000"/>
                  </a:schemeClr>
                </a:solidFill>
                <a:latin typeface="Times New Roman" panose="02020603050405020304" pitchFamily="18" charset="0"/>
              </a:rPr>
              <a:t>       PT written into a table row by row – </a:t>
            </a:r>
            <a:r>
              <a:rPr lang="en-US" altLang="en-US" sz="2400" b="1" dirty="0">
                <a:solidFill>
                  <a:srgbClr val="FF0000"/>
                </a:solidFill>
                <a:latin typeface="Times New Roman" panose="02020603050405020304" pitchFamily="18" charset="0"/>
              </a:rPr>
              <a:t>2 cols</a:t>
            </a:r>
          </a:p>
          <a:p>
            <a:pPr algn="just" eaLnBrk="1" hangingPunct="1">
              <a:spcBef>
                <a:spcPct val="0"/>
              </a:spcBef>
              <a:buClrTx/>
              <a:buSzTx/>
              <a:buFont typeface="Wingdings" panose="05000000000000000000" pitchFamily="2" charset="2"/>
              <a:buNone/>
              <a:defRPr/>
            </a:pPr>
            <a:r>
              <a:rPr lang="en-US" altLang="en-US" sz="2400" b="1" dirty="0">
                <a:solidFill>
                  <a:schemeClr val="bg2">
                    <a:lumMod val="75000"/>
                  </a:schemeClr>
                </a:solidFill>
                <a:latin typeface="Times New Roman" panose="02020603050405020304" pitchFamily="18" charset="0"/>
              </a:rPr>
              <a:t>                          CT created by reading col by col</a:t>
            </a:r>
          </a:p>
          <a:p>
            <a:pPr algn="just" eaLnBrk="1" hangingPunct="1">
              <a:spcBef>
                <a:spcPct val="0"/>
              </a:spcBef>
              <a:buClrTx/>
              <a:buSzTx/>
              <a:buFontTx/>
              <a:buNone/>
              <a:defRPr/>
            </a:pPr>
            <a:endParaRPr lang="en-US" altLang="en-US" sz="2400" b="1" dirty="0">
              <a:solidFill>
                <a:schemeClr val="bg2">
                  <a:lumMod val="75000"/>
                </a:schemeClr>
              </a:solidFill>
              <a:latin typeface="Times New Roman" panose="02020603050405020304" pitchFamily="18" charset="0"/>
            </a:endParaRPr>
          </a:p>
        </p:txBody>
      </p:sp>
      <p:sp>
        <p:nvSpPr>
          <p:cNvPr id="148484" name="Rectangle 2">
            <a:extLst>
              <a:ext uri="{FF2B5EF4-FFF2-40B4-BE49-F238E27FC236}">
                <a16:creationId xmlns:a16="http://schemas.microsoft.com/office/drawing/2014/main" id="{87027780-DF03-E6C1-D4F7-0E462878B9A9}"/>
              </a:ext>
            </a:extLst>
          </p:cNvPr>
          <p:cNvSpPr>
            <a:spLocks noChangeArrowheads="1"/>
          </p:cNvSpPr>
          <p:nvPr/>
        </p:nvSpPr>
        <p:spPr bwMode="auto">
          <a:xfrm>
            <a:off x="0" y="-100013"/>
            <a:ext cx="9144000" cy="57943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solidFill>
                  <a:srgbClr val="FF0000"/>
                </a:solidFill>
                <a:latin typeface="Times New Roman" panose="02020603050405020304" pitchFamily="18" charset="0"/>
              </a:rPr>
              <a:t>Keyless Transposition Ciphers</a:t>
            </a:r>
          </a:p>
        </p:txBody>
      </p:sp>
      <p:sp>
        <p:nvSpPr>
          <p:cNvPr id="2" name="Slide Number Placeholder 1">
            <a:extLst>
              <a:ext uri="{FF2B5EF4-FFF2-40B4-BE49-F238E27FC236}">
                <a16:creationId xmlns:a16="http://schemas.microsoft.com/office/drawing/2014/main" id="{C0426582-3D7F-F33A-CB41-628F12281134}"/>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9F39351-C60D-4DE1-B30E-79D7840542C8}" type="slidenum">
              <a:rPr lang="en-US" altLang="en-US">
                <a:effectLst>
                  <a:outerShdw blurRad="38100" dist="38100" dir="2700000" algn="tl">
                    <a:srgbClr val="C0C0C0"/>
                  </a:outerShdw>
                </a:effectLst>
              </a:rPr>
              <a:pPr/>
              <a:t>73</a:t>
            </a:fld>
            <a:endParaRPr lang="en-US" altLang="en-US">
              <a:effectLst>
                <a:outerShdw blurRad="38100" dist="38100" dir="2700000" algn="tl">
                  <a:srgbClr val="C0C0C0"/>
                </a:outerShdw>
              </a:effectLs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23907" name="Rectangle 10">
            <a:extLst>
              <a:ext uri="{FF2B5EF4-FFF2-40B4-BE49-F238E27FC236}">
                <a16:creationId xmlns:a16="http://schemas.microsoft.com/office/drawing/2014/main" id="{C59B5C4F-D11E-702D-22EF-995E03B7F163}"/>
              </a:ext>
            </a:extLst>
          </p:cNvPr>
          <p:cNvSpPr>
            <a:spLocks noChangeArrowheads="1"/>
          </p:cNvSpPr>
          <p:nvPr/>
        </p:nvSpPr>
        <p:spPr bwMode="auto">
          <a:xfrm>
            <a:off x="152400" y="1431925"/>
            <a:ext cx="88392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 typeface="Wingdings" panose="05000000000000000000" pitchFamily="2" charset="2"/>
              <a:buNone/>
              <a:defRPr/>
            </a:pPr>
            <a:r>
              <a:rPr lang="en-US" altLang="en-US" sz="2400" b="1" dirty="0">
                <a:solidFill>
                  <a:schemeClr val="bg2">
                    <a:lumMod val="75000"/>
                  </a:schemeClr>
                </a:solidFill>
                <a:latin typeface="Times New Roman" panose="02020603050405020304" pitchFamily="18" charset="0"/>
              </a:rPr>
              <a:t>Alice and Bob can agree on the number of columns and use the second method. Alice writes the same plaintext, row by row, in a table of </a:t>
            </a:r>
            <a:r>
              <a:rPr lang="en-US" altLang="en-US" sz="2400" b="1" dirty="0">
                <a:solidFill>
                  <a:srgbClr val="FF0000"/>
                </a:solidFill>
                <a:latin typeface="Times New Roman" panose="02020603050405020304" pitchFamily="18" charset="0"/>
              </a:rPr>
              <a:t>four</a:t>
            </a:r>
            <a:r>
              <a:rPr lang="en-US" altLang="en-US" sz="2400" b="1" dirty="0">
                <a:solidFill>
                  <a:schemeClr val="bg2">
                    <a:lumMod val="75000"/>
                  </a:schemeClr>
                </a:solidFill>
                <a:latin typeface="Times New Roman" panose="02020603050405020304" pitchFamily="18" charset="0"/>
              </a:rPr>
              <a:t> columns.</a:t>
            </a:r>
          </a:p>
          <a:p>
            <a:pPr algn="just" eaLnBrk="1" hangingPunct="1">
              <a:spcBef>
                <a:spcPct val="0"/>
              </a:spcBef>
              <a:buClrTx/>
              <a:buSzTx/>
              <a:buFontTx/>
              <a:buNone/>
              <a:defRPr/>
            </a:pPr>
            <a:r>
              <a:rPr lang="en-US" altLang="en-US" sz="2400" b="1" dirty="0">
                <a:latin typeface="Times New Roman" panose="02020603050405020304" pitchFamily="18" charset="0"/>
              </a:rPr>
              <a:t>e</a:t>
            </a:r>
            <a:endParaRPr lang="en-US" altLang="en-US" sz="2400" b="1" dirty="0">
              <a:solidFill>
                <a:schemeClr val="bg2">
                  <a:lumMod val="75000"/>
                </a:schemeClr>
              </a:solidFill>
              <a:latin typeface="Times New Roman" panose="02020603050405020304" pitchFamily="18" charset="0"/>
            </a:endParaRPr>
          </a:p>
        </p:txBody>
      </p:sp>
      <p:pic>
        <p:nvPicPr>
          <p:cNvPr id="150531" name="Picture 15">
            <a:extLst>
              <a:ext uri="{FF2B5EF4-FFF2-40B4-BE49-F238E27FC236}">
                <a16:creationId xmlns:a16="http://schemas.microsoft.com/office/drawing/2014/main" id="{D01F61C4-44BC-BB66-274D-AA37FBE22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141663"/>
            <a:ext cx="27876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0532" name="Rectangle 2">
            <a:extLst>
              <a:ext uri="{FF2B5EF4-FFF2-40B4-BE49-F238E27FC236}">
                <a16:creationId xmlns:a16="http://schemas.microsoft.com/office/drawing/2014/main" id="{F2CF7CCB-2481-A488-4903-87F7131F85B1}"/>
              </a:ext>
            </a:extLst>
          </p:cNvPr>
          <p:cNvSpPr>
            <a:spLocks noChangeArrowheads="1"/>
          </p:cNvSpPr>
          <p:nvPr/>
        </p:nvSpPr>
        <p:spPr bwMode="auto">
          <a:xfrm>
            <a:off x="0" y="0"/>
            <a:ext cx="9144000" cy="57943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solidFill>
                  <a:srgbClr val="FF0000"/>
                </a:solidFill>
                <a:latin typeface="Times New Roman" panose="02020603050405020304" pitchFamily="18" charset="0"/>
              </a:rPr>
              <a:t>Keyless Transposition Ciphers</a:t>
            </a:r>
          </a:p>
        </p:txBody>
      </p:sp>
      <p:sp>
        <p:nvSpPr>
          <p:cNvPr id="2" name="Slide Number Placeholder 1">
            <a:extLst>
              <a:ext uri="{FF2B5EF4-FFF2-40B4-BE49-F238E27FC236}">
                <a16:creationId xmlns:a16="http://schemas.microsoft.com/office/drawing/2014/main" id="{BB43B061-9C75-5F0C-C3C9-989AA0E2A28A}"/>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FC0726C-C6CA-44B0-8880-7E5CC3A177E9}" type="slidenum">
              <a:rPr lang="en-US" altLang="en-US">
                <a:effectLst>
                  <a:outerShdw blurRad="38100" dist="38100" dir="2700000" algn="tl">
                    <a:srgbClr val="C0C0C0"/>
                  </a:outerShdw>
                </a:effectLst>
              </a:rPr>
              <a:pPr/>
              <a:t>74</a:t>
            </a:fld>
            <a:endParaRPr lang="en-US" altLang="en-US">
              <a:effectLst>
                <a:outerShdw blurRad="38100" dist="38100" dir="2700000" algn="tl">
                  <a:srgbClr val="C0C0C0"/>
                </a:outerShdw>
              </a:effectLs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23907" name="Rectangle 10">
            <a:extLst>
              <a:ext uri="{FF2B5EF4-FFF2-40B4-BE49-F238E27FC236}">
                <a16:creationId xmlns:a16="http://schemas.microsoft.com/office/drawing/2014/main" id="{B5609B2B-A54D-F1DE-9BED-C3DF308617F6}"/>
              </a:ext>
            </a:extLst>
          </p:cNvPr>
          <p:cNvSpPr>
            <a:spLocks noChangeArrowheads="1"/>
          </p:cNvSpPr>
          <p:nvPr/>
        </p:nvSpPr>
        <p:spPr bwMode="auto">
          <a:xfrm>
            <a:off x="152400" y="1431925"/>
            <a:ext cx="88392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 typeface="Wingdings" panose="05000000000000000000" pitchFamily="2" charset="2"/>
              <a:buNone/>
              <a:defRPr/>
            </a:pPr>
            <a:r>
              <a:rPr lang="en-US" altLang="en-US" sz="2400" b="1" dirty="0">
                <a:solidFill>
                  <a:schemeClr val="bg2">
                    <a:lumMod val="75000"/>
                  </a:schemeClr>
                </a:solidFill>
                <a:latin typeface="Times New Roman" panose="02020603050405020304" pitchFamily="18" charset="0"/>
              </a:rPr>
              <a:t>Alice and Bob can agree on the number of columns and use the second method. Alice writes the same plaintext, row by row, in a table of </a:t>
            </a:r>
            <a:r>
              <a:rPr lang="en-US" altLang="en-US" sz="2400" b="1" dirty="0">
                <a:solidFill>
                  <a:srgbClr val="FF0000"/>
                </a:solidFill>
                <a:latin typeface="Times New Roman" panose="02020603050405020304" pitchFamily="18" charset="0"/>
              </a:rPr>
              <a:t>four</a:t>
            </a:r>
            <a:r>
              <a:rPr lang="en-US" altLang="en-US" sz="2400" b="1" dirty="0">
                <a:solidFill>
                  <a:schemeClr val="bg2">
                    <a:lumMod val="75000"/>
                  </a:schemeClr>
                </a:solidFill>
                <a:latin typeface="Times New Roman" panose="02020603050405020304" pitchFamily="18" charset="0"/>
              </a:rPr>
              <a:t> columns.</a:t>
            </a:r>
          </a:p>
          <a:p>
            <a:pPr algn="just" eaLnBrk="1" hangingPunct="1">
              <a:spcBef>
                <a:spcPct val="0"/>
              </a:spcBef>
              <a:buClrTx/>
              <a:buSzTx/>
              <a:buFontTx/>
              <a:buNone/>
              <a:defRPr/>
            </a:pPr>
            <a:r>
              <a:rPr lang="en-US" altLang="en-US" sz="2400" b="1" dirty="0">
                <a:latin typeface="Times New Roman" panose="02020603050405020304" pitchFamily="18" charset="0"/>
              </a:rPr>
              <a:t>e</a:t>
            </a:r>
            <a:endParaRPr lang="en-US" altLang="en-US" sz="2400" b="1" dirty="0">
              <a:solidFill>
                <a:schemeClr val="bg2">
                  <a:lumMod val="75000"/>
                </a:schemeClr>
              </a:solidFill>
              <a:latin typeface="Times New Roman" panose="02020603050405020304" pitchFamily="18" charset="0"/>
            </a:endParaRPr>
          </a:p>
        </p:txBody>
      </p:sp>
      <p:sp>
        <p:nvSpPr>
          <p:cNvPr id="123909" name="Rectangle 14">
            <a:extLst>
              <a:ext uri="{FF2B5EF4-FFF2-40B4-BE49-F238E27FC236}">
                <a16:creationId xmlns:a16="http://schemas.microsoft.com/office/drawing/2014/main" id="{041B7D1B-D6E4-58E0-04B6-7469387F46E0}"/>
              </a:ext>
            </a:extLst>
          </p:cNvPr>
          <p:cNvSpPr>
            <a:spLocks noChangeArrowheads="1"/>
          </p:cNvSpPr>
          <p:nvPr/>
        </p:nvSpPr>
        <p:spPr bwMode="auto">
          <a:xfrm>
            <a:off x="161925" y="5994400"/>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defRPr/>
            </a:pPr>
            <a:r>
              <a:rPr lang="en-US" altLang="en-US" sz="2400" b="1">
                <a:solidFill>
                  <a:schemeClr val="bg2">
                    <a:lumMod val="75000"/>
                  </a:schemeClr>
                </a:solidFill>
                <a:latin typeface="Times New Roman" panose="02020603050405020304" pitchFamily="18" charset="0"/>
              </a:rPr>
              <a:t>This creates the CT  “</a:t>
            </a:r>
            <a:r>
              <a:rPr lang="en-US" altLang="en-US" sz="2400" b="1">
                <a:solidFill>
                  <a:srgbClr val="00B050"/>
                </a:solidFill>
                <a:latin typeface="Times New Roman" panose="02020603050405020304" pitchFamily="18" charset="0"/>
              </a:rPr>
              <a:t>MMTAEEHREAEKTTP</a:t>
            </a:r>
            <a:r>
              <a:rPr lang="en-US" altLang="en-US" sz="2400" b="1">
                <a:solidFill>
                  <a:schemeClr val="bg2">
                    <a:lumMod val="75000"/>
                  </a:schemeClr>
                </a:solidFill>
                <a:latin typeface="Times New Roman" panose="02020603050405020304" pitchFamily="18" charset="0"/>
              </a:rPr>
              <a:t>”.</a:t>
            </a:r>
            <a:endParaRPr lang="en-US" altLang="en-US" sz="2400" b="1" dirty="0">
              <a:solidFill>
                <a:schemeClr val="bg2">
                  <a:lumMod val="75000"/>
                </a:schemeClr>
              </a:solidFill>
              <a:latin typeface="Times New Roman" panose="02020603050405020304" pitchFamily="18" charset="0"/>
            </a:endParaRPr>
          </a:p>
        </p:txBody>
      </p:sp>
      <p:pic>
        <p:nvPicPr>
          <p:cNvPr id="152580" name="Picture 15">
            <a:extLst>
              <a:ext uri="{FF2B5EF4-FFF2-40B4-BE49-F238E27FC236}">
                <a16:creationId xmlns:a16="http://schemas.microsoft.com/office/drawing/2014/main" id="{83F05AE5-3F1A-B34D-F98C-76B2896F1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141663"/>
            <a:ext cx="27876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2581" name="Rectangle 2">
            <a:extLst>
              <a:ext uri="{FF2B5EF4-FFF2-40B4-BE49-F238E27FC236}">
                <a16:creationId xmlns:a16="http://schemas.microsoft.com/office/drawing/2014/main" id="{4C1ECD5A-56AD-72D7-B7AA-88E71F95B20E}"/>
              </a:ext>
            </a:extLst>
          </p:cNvPr>
          <p:cNvSpPr>
            <a:spLocks noChangeArrowheads="1"/>
          </p:cNvSpPr>
          <p:nvPr/>
        </p:nvSpPr>
        <p:spPr bwMode="auto">
          <a:xfrm>
            <a:off x="0" y="0"/>
            <a:ext cx="9144000" cy="57943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solidFill>
                  <a:srgbClr val="FF0000"/>
                </a:solidFill>
                <a:latin typeface="Times New Roman" panose="02020603050405020304" pitchFamily="18" charset="0"/>
              </a:rPr>
              <a:t>Keyless Transposition Ciphers</a:t>
            </a:r>
          </a:p>
        </p:txBody>
      </p:sp>
      <p:sp>
        <p:nvSpPr>
          <p:cNvPr id="2" name="Slide Number Placeholder 1">
            <a:extLst>
              <a:ext uri="{FF2B5EF4-FFF2-40B4-BE49-F238E27FC236}">
                <a16:creationId xmlns:a16="http://schemas.microsoft.com/office/drawing/2014/main" id="{A0BF90BE-5A6B-E36D-F432-FB4B7DEB7397}"/>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5474099-2AC7-4EB1-969E-DAAC8668F8EE}" type="slidenum">
              <a:rPr lang="en-US" altLang="en-US">
                <a:effectLst>
                  <a:outerShdw blurRad="38100" dist="38100" dir="2700000" algn="tl">
                    <a:srgbClr val="C0C0C0"/>
                  </a:outerShdw>
                </a:effectLst>
              </a:rPr>
              <a:pPr/>
              <a:t>75</a:t>
            </a:fld>
            <a:endParaRPr lang="en-US" altLang="en-US">
              <a:effectLst>
                <a:outerShdw blurRad="38100" dist="38100" dir="2700000" algn="tl">
                  <a:srgbClr val="C0C0C0"/>
                </a:outerShdw>
              </a:effectLs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tx1"/>
        </a:solidFill>
        <a:effectLst/>
      </p:bgPr>
    </p:bg>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F1A66A1E-0D5B-3294-1C93-65D7E63C82CC}"/>
              </a:ext>
            </a:extLst>
          </p:cNvPr>
          <p:cNvSpPr>
            <a:spLocks noChangeArrowheads="1"/>
          </p:cNvSpPr>
          <p:nvPr/>
        </p:nvSpPr>
        <p:spPr bwMode="auto">
          <a:xfrm>
            <a:off x="0" y="0"/>
            <a:ext cx="9144000" cy="838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800" b="1">
              <a:latin typeface="Times New Roman" panose="02020603050405020304" pitchFamily="18" charset="0"/>
            </a:endParaRPr>
          </a:p>
        </p:txBody>
      </p:sp>
      <p:sp>
        <p:nvSpPr>
          <p:cNvPr id="1010691" name="Text Box 3">
            <a:extLst>
              <a:ext uri="{FF2B5EF4-FFF2-40B4-BE49-F238E27FC236}">
                <a16:creationId xmlns:a16="http://schemas.microsoft.com/office/drawing/2014/main" id="{7400EEB3-1B22-2266-F157-F4C4AD5AC708}"/>
              </a:ext>
            </a:extLst>
          </p:cNvPr>
          <p:cNvSpPr txBox="1">
            <a:spLocks noChangeArrowheads="1"/>
          </p:cNvSpPr>
          <p:nvPr/>
        </p:nvSpPr>
        <p:spPr bwMode="auto">
          <a:xfrm>
            <a:off x="228600" y="76200"/>
            <a:ext cx="83756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en-US" sz="3200" dirty="0">
                <a:solidFill>
                  <a:srgbClr val="FF0000"/>
                </a:solidFill>
                <a:effectLst>
                  <a:outerShdw blurRad="38100" dist="38100" dir="2700000" algn="tl">
                    <a:srgbClr val="C0C0C0"/>
                  </a:outerShdw>
                </a:effectLst>
                <a:latin typeface="Times" pitchFamily="18" charset="0"/>
              </a:rPr>
              <a:t>Transposition Ciphers</a:t>
            </a:r>
          </a:p>
        </p:txBody>
      </p:sp>
      <p:sp>
        <p:nvSpPr>
          <p:cNvPr id="154628" name="Text Box 4">
            <a:extLst>
              <a:ext uri="{FF2B5EF4-FFF2-40B4-BE49-F238E27FC236}">
                <a16:creationId xmlns:a16="http://schemas.microsoft.com/office/drawing/2014/main" id="{E884B333-9129-6B32-1E76-3675A7ACC2C4}"/>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b="1">
              <a:latin typeface="Times New Roman" panose="02020603050405020304" pitchFamily="18" charset="0"/>
            </a:endParaRPr>
          </a:p>
        </p:txBody>
      </p:sp>
      <p:sp>
        <p:nvSpPr>
          <p:cNvPr id="1010693" name="Rectangle 5">
            <a:extLst>
              <a:ext uri="{FF2B5EF4-FFF2-40B4-BE49-F238E27FC236}">
                <a16:creationId xmlns:a16="http://schemas.microsoft.com/office/drawing/2014/main" id="{6B5F2854-13BE-E02B-46ED-28C571AD3A0F}"/>
              </a:ext>
            </a:extLst>
          </p:cNvPr>
          <p:cNvSpPr>
            <a:spLocks noChangeArrowheads="1"/>
          </p:cNvSpPr>
          <p:nvPr/>
        </p:nvSpPr>
        <p:spPr bwMode="auto">
          <a:xfrm>
            <a:off x="76200" y="-850900"/>
            <a:ext cx="8610600" cy="591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r>
              <a:rPr lang="en-US" altLang="en-US" sz="2800" dirty="0">
                <a:solidFill>
                  <a:schemeClr val="accent1">
                    <a:lumMod val="75000"/>
                  </a:schemeClr>
                </a:solidFill>
                <a:effectLst>
                  <a:outerShdw blurRad="38100" dist="38100" dir="2700000" algn="tl">
                    <a:srgbClr val="C0C0C0"/>
                  </a:outerShdw>
                </a:effectLst>
              </a:rPr>
              <a:t>Encryption key is ( 3,2,6,1,5,4)</a:t>
            </a:r>
          </a:p>
          <a:p>
            <a:pPr algn="just" eaLnBrk="1" hangingPunct="1">
              <a:lnSpc>
                <a:spcPct val="150000"/>
              </a:lnSpc>
              <a:defRPr/>
            </a:pPr>
            <a:r>
              <a:rPr lang="en-US" altLang="en-US" sz="2800" dirty="0">
                <a:solidFill>
                  <a:schemeClr val="accent1">
                    <a:lumMod val="75000"/>
                  </a:schemeClr>
                </a:solidFill>
                <a:effectLst>
                  <a:outerShdw blurRad="38100" dist="38100" dir="2700000" algn="tl">
                    <a:srgbClr val="C0C0C0"/>
                  </a:outerShdw>
                </a:effectLst>
              </a:rPr>
              <a:t>    What is the </a:t>
            </a:r>
            <a:r>
              <a:rPr lang="en-US" altLang="en-US" sz="2800" dirty="0">
                <a:solidFill>
                  <a:srgbClr val="FF0000"/>
                </a:solidFill>
                <a:effectLst>
                  <a:outerShdw blurRad="38100" dist="38100" dir="2700000" algn="tl">
                    <a:srgbClr val="C0C0C0"/>
                  </a:outerShdw>
                </a:effectLst>
              </a:rPr>
              <a:t>Decryption key?</a:t>
            </a:r>
          </a:p>
          <a:p>
            <a:pPr marL="457200" indent="-457200" algn="just" eaLnBrk="1" hangingPunct="1">
              <a:lnSpc>
                <a:spcPct val="150000"/>
              </a:lnSpc>
              <a:buFont typeface="Wingdings" panose="05000000000000000000" pitchFamily="2" charset="2"/>
              <a:buChar char="Ø"/>
              <a:defRPr/>
            </a:pPr>
            <a:r>
              <a:rPr lang="en-US" altLang="en-US" sz="2800" dirty="0">
                <a:solidFill>
                  <a:srgbClr val="FF0000"/>
                </a:solidFill>
                <a:effectLst>
                  <a:outerShdw blurRad="38100" dist="38100" dir="2700000" algn="tl">
                    <a:srgbClr val="C0C0C0"/>
                  </a:outerShdw>
                </a:effectLst>
              </a:rPr>
              <a:t>                               </a:t>
            </a:r>
          </a:p>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endParaRPr lang="en-US" altLang="en-US" sz="2800" dirty="0">
              <a:solidFill>
                <a:srgbClr val="FF0000"/>
              </a:solidFill>
              <a:effectLst>
                <a:outerShdw blurRad="38100" dist="38100" dir="2700000" algn="tl">
                  <a:srgbClr val="C0C0C0"/>
                </a:outerShdw>
              </a:effectLst>
            </a:endParaRPr>
          </a:p>
        </p:txBody>
      </p:sp>
      <p:sp>
        <p:nvSpPr>
          <p:cNvPr id="2" name="Slide Number Placeholder 1">
            <a:extLst>
              <a:ext uri="{FF2B5EF4-FFF2-40B4-BE49-F238E27FC236}">
                <a16:creationId xmlns:a16="http://schemas.microsoft.com/office/drawing/2014/main" id="{67DC49C7-7C36-8DE4-81C4-10078286B651}"/>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89C9698-A5EC-4961-82E3-2FB9883E0593}" type="slidenum">
              <a:rPr lang="en-US" altLang="en-US">
                <a:effectLst>
                  <a:outerShdw blurRad="38100" dist="38100" dir="2700000" algn="tl">
                    <a:srgbClr val="C0C0C0"/>
                  </a:outerShdw>
                </a:effectLst>
              </a:rPr>
              <a:pPr/>
              <a:t>76</a:t>
            </a:fld>
            <a:endParaRPr lang="en-US" altLang="en-US">
              <a:effectLst>
                <a:outerShdw blurRad="38100" dist="38100" dir="2700000" algn="tl">
                  <a:srgbClr val="C0C0C0"/>
                </a:outerShdw>
              </a:effectLs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tx1"/>
        </a:solidFill>
        <a:effectLst/>
      </p:bgPr>
    </p:bg>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059A8027-E33B-D5E2-A825-3E0471C4A2B3}"/>
              </a:ext>
            </a:extLst>
          </p:cNvPr>
          <p:cNvSpPr>
            <a:spLocks noChangeArrowheads="1"/>
          </p:cNvSpPr>
          <p:nvPr/>
        </p:nvSpPr>
        <p:spPr bwMode="auto">
          <a:xfrm>
            <a:off x="0" y="0"/>
            <a:ext cx="9144000" cy="838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800" b="1">
              <a:latin typeface="Times New Roman" panose="02020603050405020304" pitchFamily="18" charset="0"/>
            </a:endParaRPr>
          </a:p>
        </p:txBody>
      </p:sp>
      <p:sp>
        <p:nvSpPr>
          <p:cNvPr id="1010691" name="Text Box 3">
            <a:extLst>
              <a:ext uri="{FF2B5EF4-FFF2-40B4-BE49-F238E27FC236}">
                <a16:creationId xmlns:a16="http://schemas.microsoft.com/office/drawing/2014/main" id="{75BCC185-71A2-171C-324E-C3E3046CD6FF}"/>
              </a:ext>
            </a:extLst>
          </p:cNvPr>
          <p:cNvSpPr txBox="1">
            <a:spLocks noChangeArrowheads="1"/>
          </p:cNvSpPr>
          <p:nvPr/>
        </p:nvSpPr>
        <p:spPr bwMode="auto">
          <a:xfrm>
            <a:off x="228600" y="76200"/>
            <a:ext cx="83756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en-US" sz="3200" dirty="0">
                <a:solidFill>
                  <a:srgbClr val="FF0000"/>
                </a:solidFill>
                <a:effectLst>
                  <a:outerShdw blurRad="38100" dist="38100" dir="2700000" algn="tl">
                    <a:srgbClr val="C0C0C0"/>
                  </a:outerShdw>
                </a:effectLst>
                <a:latin typeface="Times" pitchFamily="18" charset="0"/>
              </a:rPr>
              <a:t>Transposition Ciphers</a:t>
            </a:r>
          </a:p>
        </p:txBody>
      </p:sp>
      <p:sp>
        <p:nvSpPr>
          <p:cNvPr id="156676" name="Text Box 4">
            <a:extLst>
              <a:ext uri="{FF2B5EF4-FFF2-40B4-BE49-F238E27FC236}">
                <a16:creationId xmlns:a16="http://schemas.microsoft.com/office/drawing/2014/main" id="{4EF1D75C-4C9E-9D29-5448-CF06D2D4312C}"/>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b="1">
              <a:latin typeface="Times New Roman" panose="02020603050405020304" pitchFamily="18" charset="0"/>
            </a:endParaRPr>
          </a:p>
        </p:txBody>
      </p:sp>
      <p:sp>
        <p:nvSpPr>
          <p:cNvPr id="1010693" name="Rectangle 5">
            <a:extLst>
              <a:ext uri="{FF2B5EF4-FFF2-40B4-BE49-F238E27FC236}">
                <a16:creationId xmlns:a16="http://schemas.microsoft.com/office/drawing/2014/main" id="{47290595-64EE-F376-F2C7-476F4E352BF7}"/>
              </a:ext>
            </a:extLst>
          </p:cNvPr>
          <p:cNvSpPr>
            <a:spLocks noChangeArrowheads="1"/>
          </p:cNvSpPr>
          <p:nvPr/>
        </p:nvSpPr>
        <p:spPr bwMode="auto">
          <a:xfrm>
            <a:off x="76200" y="-1497013"/>
            <a:ext cx="8610600" cy="720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r>
              <a:rPr lang="en-US" altLang="en-US" sz="2800" dirty="0">
                <a:solidFill>
                  <a:schemeClr val="accent1">
                    <a:lumMod val="75000"/>
                  </a:schemeClr>
                </a:solidFill>
                <a:effectLst>
                  <a:outerShdw blurRad="38100" dist="38100" dir="2700000" algn="tl">
                    <a:srgbClr val="C0C0C0"/>
                  </a:outerShdw>
                </a:effectLst>
              </a:rPr>
              <a:t>Encryption key is ( 3,2,6,1,5,4)</a:t>
            </a:r>
          </a:p>
          <a:p>
            <a:pPr algn="just" eaLnBrk="1" hangingPunct="1">
              <a:lnSpc>
                <a:spcPct val="150000"/>
              </a:lnSpc>
              <a:defRPr/>
            </a:pPr>
            <a:r>
              <a:rPr lang="en-US" altLang="en-US" sz="2800" dirty="0">
                <a:solidFill>
                  <a:schemeClr val="accent1">
                    <a:lumMod val="75000"/>
                  </a:schemeClr>
                </a:solidFill>
                <a:effectLst>
                  <a:outerShdw blurRad="38100" dist="38100" dir="2700000" algn="tl">
                    <a:srgbClr val="C0C0C0"/>
                  </a:outerShdw>
                </a:effectLst>
              </a:rPr>
              <a:t>    What is the </a:t>
            </a:r>
            <a:r>
              <a:rPr lang="en-US" altLang="en-US" sz="2800" dirty="0">
                <a:solidFill>
                  <a:srgbClr val="FF0000"/>
                </a:solidFill>
                <a:effectLst>
                  <a:outerShdw blurRad="38100" dist="38100" dir="2700000" algn="tl">
                    <a:srgbClr val="C0C0C0"/>
                  </a:outerShdw>
                </a:effectLst>
              </a:rPr>
              <a:t>Decryption key?</a:t>
            </a:r>
          </a:p>
          <a:p>
            <a:pPr marL="457200" indent="-457200" algn="just" eaLnBrk="1" hangingPunct="1">
              <a:lnSpc>
                <a:spcPct val="150000"/>
              </a:lnSpc>
              <a:buFont typeface="Wingdings" panose="05000000000000000000" pitchFamily="2" charset="2"/>
              <a:buChar char="Ø"/>
              <a:defRPr/>
            </a:pPr>
            <a:r>
              <a:rPr lang="en-US" altLang="en-US" sz="2800" dirty="0">
                <a:solidFill>
                  <a:srgbClr val="FF0000"/>
                </a:solidFill>
                <a:effectLst>
                  <a:outerShdw blurRad="38100" dist="38100" dir="2700000" algn="tl">
                    <a:srgbClr val="C0C0C0"/>
                  </a:outerShdw>
                </a:effectLst>
              </a:rPr>
              <a:t>                               (4,2,1,6,5,3)</a:t>
            </a:r>
          </a:p>
          <a:p>
            <a:pPr marL="457200" indent="-457200" algn="just" eaLnBrk="1" hangingPunct="1">
              <a:lnSpc>
                <a:spcPct val="150000"/>
              </a:lnSpc>
              <a:buFont typeface="Wingdings" panose="05000000000000000000" pitchFamily="2" charset="2"/>
              <a:buChar char="Ø"/>
              <a:defRPr/>
            </a:pPr>
            <a:r>
              <a:rPr lang="en-US" altLang="en-US" sz="2800" dirty="0">
                <a:solidFill>
                  <a:srgbClr val="FF0000"/>
                </a:solidFill>
                <a:effectLst>
                  <a:outerShdw blurRad="38100" dist="38100" dir="2700000" algn="tl">
                    <a:srgbClr val="C0C0C0"/>
                  </a:outerShdw>
                </a:effectLst>
              </a:rPr>
              <a:t>Represent </a:t>
            </a:r>
            <a:r>
              <a:rPr lang="en-US" altLang="en-US" sz="2800" dirty="0">
                <a:solidFill>
                  <a:schemeClr val="accent1">
                    <a:lumMod val="75000"/>
                  </a:schemeClr>
                </a:solidFill>
                <a:effectLst>
                  <a:outerShdw blurRad="38100" dist="38100" dir="2700000" algn="tl">
                    <a:srgbClr val="C0C0C0"/>
                  </a:outerShdw>
                </a:effectLst>
              </a:rPr>
              <a:t>( 3,2,6,1,5,4) and its decryption key in matrix form</a:t>
            </a:r>
          </a:p>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endParaRPr lang="en-US" altLang="en-US" sz="2800" dirty="0">
              <a:solidFill>
                <a:srgbClr val="FF0000"/>
              </a:solidFill>
              <a:effectLst>
                <a:outerShdw blurRad="38100" dist="38100" dir="2700000" algn="tl">
                  <a:srgbClr val="C0C0C0"/>
                </a:outerShdw>
              </a:effectLst>
            </a:endParaRPr>
          </a:p>
        </p:txBody>
      </p:sp>
      <p:sp>
        <p:nvSpPr>
          <p:cNvPr id="2" name="Slide Number Placeholder 1">
            <a:extLst>
              <a:ext uri="{FF2B5EF4-FFF2-40B4-BE49-F238E27FC236}">
                <a16:creationId xmlns:a16="http://schemas.microsoft.com/office/drawing/2014/main" id="{BFAE0484-6422-E6F5-EF55-BE689A9F8616}"/>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8DCE985-48BE-4129-B62C-595F1C7D0F32}" type="slidenum">
              <a:rPr lang="en-US" altLang="en-US">
                <a:effectLst>
                  <a:outerShdw blurRad="38100" dist="38100" dir="2700000" algn="tl">
                    <a:srgbClr val="C0C0C0"/>
                  </a:outerShdw>
                </a:effectLst>
              </a:rPr>
              <a:pPr/>
              <a:t>77</a:t>
            </a:fld>
            <a:endParaRPr lang="en-US" altLang="en-US">
              <a:effectLst>
                <a:outerShdw blurRad="38100" dist="38100" dir="2700000" algn="tl">
                  <a:srgbClr val="C0C0C0"/>
                </a:outerShdw>
              </a:effectLs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tx1"/>
        </a:solidFill>
        <a:effectLst/>
      </p:bgPr>
    </p:bg>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18CE2B84-E5D0-DE28-F462-D3D1D20D504E}"/>
              </a:ext>
            </a:extLst>
          </p:cNvPr>
          <p:cNvSpPr>
            <a:spLocks noChangeArrowheads="1"/>
          </p:cNvSpPr>
          <p:nvPr/>
        </p:nvSpPr>
        <p:spPr bwMode="auto">
          <a:xfrm>
            <a:off x="0" y="0"/>
            <a:ext cx="9144000" cy="838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800" b="1">
              <a:latin typeface="Times New Roman" panose="02020603050405020304" pitchFamily="18" charset="0"/>
            </a:endParaRPr>
          </a:p>
        </p:txBody>
      </p:sp>
      <p:sp>
        <p:nvSpPr>
          <p:cNvPr id="1010691" name="Text Box 3">
            <a:extLst>
              <a:ext uri="{FF2B5EF4-FFF2-40B4-BE49-F238E27FC236}">
                <a16:creationId xmlns:a16="http://schemas.microsoft.com/office/drawing/2014/main" id="{25EE4FA9-3816-EAE1-2404-7FB1FC5ADB6F}"/>
              </a:ext>
            </a:extLst>
          </p:cNvPr>
          <p:cNvSpPr txBox="1">
            <a:spLocks noChangeArrowheads="1"/>
          </p:cNvSpPr>
          <p:nvPr/>
        </p:nvSpPr>
        <p:spPr bwMode="auto">
          <a:xfrm>
            <a:off x="228600" y="76200"/>
            <a:ext cx="83756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en-US" sz="3200" dirty="0">
                <a:solidFill>
                  <a:srgbClr val="FF0000"/>
                </a:solidFill>
                <a:effectLst>
                  <a:outerShdw blurRad="38100" dist="38100" dir="2700000" algn="tl">
                    <a:srgbClr val="C0C0C0"/>
                  </a:outerShdw>
                </a:effectLst>
                <a:latin typeface="Times" pitchFamily="18" charset="0"/>
              </a:rPr>
              <a:t>Transposition Ciphers</a:t>
            </a:r>
          </a:p>
        </p:txBody>
      </p:sp>
      <p:sp>
        <p:nvSpPr>
          <p:cNvPr id="158724" name="Text Box 4">
            <a:extLst>
              <a:ext uri="{FF2B5EF4-FFF2-40B4-BE49-F238E27FC236}">
                <a16:creationId xmlns:a16="http://schemas.microsoft.com/office/drawing/2014/main" id="{65009A13-F5B7-64C2-AC1F-FFA82C2A16C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b="1">
              <a:latin typeface="Times New Roman" panose="02020603050405020304" pitchFamily="18" charset="0"/>
            </a:endParaRPr>
          </a:p>
        </p:txBody>
      </p:sp>
      <p:sp>
        <p:nvSpPr>
          <p:cNvPr id="1010693" name="Rectangle 5">
            <a:extLst>
              <a:ext uri="{FF2B5EF4-FFF2-40B4-BE49-F238E27FC236}">
                <a16:creationId xmlns:a16="http://schemas.microsoft.com/office/drawing/2014/main" id="{E64A394A-F7CA-9A21-F535-32FCB12EA047}"/>
              </a:ext>
            </a:extLst>
          </p:cNvPr>
          <p:cNvSpPr>
            <a:spLocks noChangeArrowheads="1"/>
          </p:cNvSpPr>
          <p:nvPr/>
        </p:nvSpPr>
        <p:spPr bwMode="auto">
          <a:xfrm>
            <a:off x="76200" y="-1497013"/>
            <a:ext cx="8610600" cy="720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r>
              <a:rPr lang="en-US" altLang="en-US" sz="2800" dirty="0">
                <a:solidFill>
                  <a:schemeClr val="accent1">
                    <a:lumMod val="75000"/>
                  </a:schemeClr>
                </a:solidFill>
                <a:effectLst>
                  <a:outerShdw blurRad="38100" dist="38100" dir="2700000" algn="tl">
                    <a:srgbClr val="C0C0C0"/>
                  </a:outerShdw>
                </a:effectLst>
              </a:rPr>
              <a:t>Encryption key is ( 3,2,6,1,5,4)</a:t>
            </a:r>
          </a:p>
          <a:p>
            <a:pPr algn="just" eaLnBrk="1" hangingPunct="1">
              <a:lnSpc>
                <a:spcPct val="150000"/>
              </a:lnSpc>
              <a:defRPr/>
            </a:pPr>
            <a:r>
              <a:rPr lang="en-US" altLang="en-US" sz="2800" dirty="0">
                <a:solidFill>
                  <a:schemeClr val="accent1">
                    <a:lumMod val="75000"/>
                  </a:schemeClr>
                </a:solidFill>
                <a:effectLst>
                  <a:outerShdw blurRad="38100" dist="38100" dir="2700000" algn="tl">
                    <a:srgbClr val="C0C0C0"/>
                  </a:outerShdw>
                </a:effectLst>
              </a:rPr>
              <a:t>    What is the </a:t>
            </a:r>
            <a:r>
              <a:rPr lang="en-US" altLang="en-US" sz="2800" dirty="0">
                <a:solidFill>
                  <a:srgbClr val="FF0000"/>
                </a:solidFill>
                <a:effectLst>
                  <a:outerShdw blurRad="38100" dist="38100" dir="2700000" algn="tl">
                    <a:srgbClr val="C0C0C0"/>
                  </a:outerShdw>
                </a:effectLst>
              </a:rPr>
              <a:t>Decryption key?</a:t>
            </a:r>
          </a:p>
          <a:p>
            <a:pPr marL="457200" indent="-457200" algn="just" eaLnBrk="1" hangingPunct="1">
              <a:lnSpc>
                <a:spcPct val="150000"/>
              </a:lnSpc>
              <a:buFont typeface="Wingdings" panose="05000000000000000000" pitchFamily="2" charset="2"/>
              <a:buChar char="Ø"/>
              <a:defRPr/>
            </a:pPr>
            <a:r>
              <a:rPr lang="en-US" altLang="en-US" sz="2800" dirty="0">
                <a:solidFill>
                  <a:srgbClr val="FF0000"/>
                </a:solidFill>
                <a:effectLst>
                  <a:outerShdw blurRad="38100" dist="38100" dir="2700000" algn="tl">
                    <a:srgbClr val="C0C0C0"/>
                  </a:outerShdw>
                </a:effectLst>
              </a:rPr>
              <a:t>                               (4,2,1,6,5,3)</a:t>
            </a:r>
          </a:p>
          <a:p>
            <a:pPr marL="457200" indent="-457200" algn="just" eaLnBrk="1" hangingPunct="1">
              <a:lnSpc>
                <a:spcPct val="150000"/>
              </a:lnSpc>
              <a:buFont typeface="Wingdings" panose="05000000000000000000" pitchFamily="2" charset="2"/>
              <a:buChar char="Ø"/>
              <a:defRPr/>
            </a:pPr>
            <a:r>
              <a:rPr lang="en-US" altLang="en-US" sz="2800" dirty="0">
                <a:solidFill>
                  <a:srgbClr val="FF0000"/>
                </a:solidFill>
                <a:effectLst>
                  <a:outerShdw blurRad="38100" dist="38100" dir="2700000" algn="tl">
                    <a:srgbClr val="C0C0C0"/>
                  </a:outerShdw>
                </a:effectLst>
              </a:rPr>
              <a:t>Represent </a:t>
            </a:r>
            <a:r>
              <a:rPr lang="en-US" altLang="en-US" sz="2800" dirty="0">
                <a:solidFill>
                  <a:schemeClr val="accent1">
                    <a:lumMod val="75000"/>
                  </a:schemeClr>
                </a:solidFill>
                <a:effectLst>
                  <a:outerShdw blurRad="38100" dist="38100" dir="2700000" algn="tl">
                    <a:srgbClr val="C0C0C0"/>
                  </a:outerShdw>
                </a:effectLst>
              </a:rPr>
              <a:t>( 3,2,6,1,5,4) and its decryption key in matrix form</a:t>
            </a:r>
          </a:p>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endParaRPr lang="en-US" altLang="en-US" sz="2800" dirty="0">
              <a:solidFill>
                <a:schemeClr val="accent1">
                  <a:lumMod val="75000"/>
                </a:schemeClr>
              </a:solidFill>
              <a:effectLst>
                <a:outerShdw blurRad="38100" dist="38100" dir="2700000" algn="tl">
                  <a:srgbClr val="C0C0C0"/>
                </a:outerShdw>
              </a:effectLst>
            </a:endParaRPr>
          </a:p>
          <a:p>
            <a:pPr marL="457200" indent="-457200" algn="just" eaLnBrk="1" hangingPunct="1">
              <a:lnSpc>
                <a:spcPct val="150000"/>
              </a:lnSpc>
              <a:buFont typeface="Wingdings" panose="05000000000000000000" pitchFamily="2" charset="2"/>
              <a:buChar char="Ø"/>
              <a:defRPr/>
            </a:pPr>
            <a:endParaRPr lang="en-US" altLang="en-US" sz="2800" dirty="0">
              <a:solidFill>
                <a:srgbClr val="FF0000"/>
              </a:solidFill>
              <a:effectLst>
                <a:outerShdw blurRad="38100" dist="38100" dir="2700000" algn="tl">
                  <a:srgbClr val="C0C0C0"/>
                </a:outerShdw>
              </a:effectLst>
            </a:endParaRPr>
          </a:p>
        </p:txBody>
      </p:sp>
      <p:sp>
        <p:nvSpPr>
          <p:cNvPr id="2" name="Slide Number Placeholder 1">
            <a:extLst>
              <a:ext uri="{FF2B5EF4-FFF2-40B4-BE49-F238E27FC236}">
                <a16:creationId xmlns:a16="http://schemas.microsoft.com/office/drawing/2014/main" id="{CC047109-9409-4306-BCFC-3398FF91C319}"/>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743532B-D985-4E79-906E-70EDE0CC5962}" type="slidenum">
              <a:rPr lang="en-US" altLang="en-US">
                <a:effectLst>
                  <a:outerShdw blurRad="38100" dist="38100" dir="2700000" algn="tl">
                    <a:srgbClr val="C0C0C0"/>
                  </a:outerShdw>
                </a:effectLst>
              </a:rPr>
              <a:pPr/>
              <a:t>78</a:t>
            </a:fld>
            <a:endParaRPr lang="en-US" altLang="en-US">
              <a:effectLst>
                <a:outerShdw blurRad="38100" dist="38100" dir="2700000" algn="tl">
                  <a:srgbClr val="C0C0C0"/>
                </a:outerShdw>
              </a:effectLst>
            </a:endParaRPr>
          </a:p>
        </p:txBody>
      </p:sp>
      <p:pic>
        <p:nvPicPr>
          <p:cNvPr id="158727" name="Picture 11">
            <a:extLst>
              <a:ext uri="{FF2B5EF4-FFF2-40B4-BE49-F238E27FC236}">
                <a16:creationId xmlns:a16="http://schemas.microsoft.com/office/drawing/2014/main" id="{C3DBD0EB-8E09-85B9-3F39-E9A1165F0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825"/>
            <a:ext cx="7294563"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tx1"/>
        </a:solidFill>
        <a:effectLst/>
      </p:bgPr>
    </p:bg>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4C093A0D-C3A5-2466-0C17-2BB647E2306A}"/>
              </a:ext>
            </a:extLst>
          </p:cNvPr>
          <p:cNvSpPr>
            <a:spLocks noChangeArrowheads="1"/>
          </p:cNvSpPr>
          <p:nvPr/>
        </p:nvSpPr>
        <p:spPr bwMode="auto">
          <a:xfrm>
            <a:off x="0" y="0"/>
            <a:ext cx="9144000" cy="838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800" b="1">
              <a:latin typeface="Times New Roman" panose="02020603050405020304" pitchFamily="18" charset="0"/>
            </a:endParaRPr>
          </a:p>
        </p:txBody>
      </p:sp>
      <p:sp>
        <p:nvSpPr>
          <p:cNvPr id="1010691" name="Text Box 3">
            <a:extLst>
              <a:ext uri="{FF2B5EF4-FFF2-40B4-BE49-F238E27FC236}">
                <a16:creationId xmlns:a16="http://schemas.microsoft.com/office/drawing/2014/main" id="{E7007EF9-F9FE-6BC4-F025-C770C04248BB}"/>
              </a:ext>
            </a:extLst>
          </p:cNvPr>
          <p:cNvSpPr txBox="1">
            <a:spLocks noChangeArrowheads="1"/>
          </p:cNvSpPr>
          <p:nvPr/>
        </p:nvSpPr>
        <p:spPr bwMode="auto">
          <a:xfrm>
            <a:off x="228600" y="76200"/>
            <a:ext cx="83756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en-US" sz="3200" dirty="0">
                <a:solidFill>
                  <a:srgbClr val="FF0000"/>
                </a:solidFill>
                <a:effectLst>
                  <a:outerShdw blurRad="38100" dist="38100" dir="2700000" algn="tl">
                    <a:srgbClr val="C0C0C0"/>
                  </a:outerShdw>
                </a:effectLst>
                <a:latin typeface="Times" pitchFamily="18" charset="0"/>
              </a:rPr>
              <a:t>Cryptanalysis of Transposition Ciphers</a:t>
            </a:r>
          </a:p>
        </p:txBody>
      </p:sp>
      <p:sp>
        <p:nvSpPr>
          <p:cNvPr id="160772" name="Text Box 4">
            <a:extLst>
              <a:ext uri="{FF2B5EF4-FFF2-40B4-BE49-F238E27FC236}">
                <a16:creationId xmlns:a16="http://schemas.microsoft.com/office/drawing/2014/main" id="{7BA75A55-3504-4F11-3D18-02F9B3029F49}"/>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b="1">
              <a:latin typeface="Times New Roman" panose="02020603050405020304" pitchFamily="18" charset="0"/>
            </a:endParaRPr>
          </a:p>
        </p:txBody>
      </p:sp>
      <p:sp>
        <p:nvSpPr>
          <p:cNvPr id="1010693" name="Rectangle 5">
            <a:extLst>
              <a:ext uri="{FF2B5EF4-FFF2-40B4-BE49-F238E27FC236}">
                <a16:creationId xmlns:a16="http://schemas.microsoft.com/office/drawing/2014/main" id="{65DB3C2D-6CC8-ECBD-661B-4B17791B48ED}"/>
              </a:ext>
            </a:extLst>
          </p:cNvPr>
          <p:cNvSpPr>
            <a:spLocks noChangeArrowheads="1"/>
          </p:cNvSpPr>
          <p:nvPr/>
        </p:nvSpPr>
        <p:spPr bwMode="auto">
          <a:xfrm>
            <a:off x="76200" y="442913"/>
            <a:ext cx="8610600" cy="332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just" eaLnBrk="1" hangingPunct="1">
              <a:lnSpc>
                <a:spcPct val="150000"/>
              </a:lnSpc>
              <a:buFont typeface="Wingdings" panose="05000000000000000000" pitchFamily="2" charset="2"/>
              <a:buChar char="Ø"/>
              <a:defRPr/>
            </a:pPr>
            <a:r>
              <a:rPr lang="en-US" altLang="en-US" sz="2800" dirty="0">
                <a:solidFill>
                  <a:schemeClr val="accent1">
                    <a:lumMod val="75000"/>
                  </a:schemeClr>
                </a:solidFill>
                <a:effectLst>
                  <a:outerShdw blurRad="38100" dist="38100" dir="2700000" algn="tl">
                    <a:srgbClr val="C0C0C0"/>
                  </a:outerShdw>
                </a:effectLst>
              </a:rPr>
              <a:t>Statistical attack</a:t>
            </a:r>
          </a:p>
          <a:p>
            <a:pPr marL="457200" indent="-457200" algn="just" eaLnBrk="1" hangingPunct="1">
              <a:lnSpc>
                <a:spcPct val="150000"/>
              </a:lnSpc>
              <a:buFont typeface="Wingdings" panose="05000000000000000000" pitchFamily="2" charset="2"/>
              <a:buChar char="Ø"/>
              <a:defRPr/>
            </a:pPr>
            <a:r>
              <a:rPr lang="en-US" altLang="en-US" sz="2800" dirty="0">
                <a:solidFill>
                  <a:schemeClr val="accent1">
                    <a:lumMod val="75000"/>
                  </a:schemeClr>
                </a:solidFill>
                <a:effectLst>
                  <a:outerShdw blurRad="38100" dist="38100" dir="2700000" algn="tl">
                    <a:srgbClr val="C0C0C0"/>
                  </a:outerShdw>
                </a:effectLst>
              </a:rPr>
              <a:t>Brute Force attack   </a:t>
            </a:r>
            <a:r>
              <a:rPr lang="en-US" altLang="en-US" sz="2800" dirty="0">
                <a:solidFill>
                  <a:srgbClr val="FF0000"/>
                </a:solidFill>
                <a:effectLst>
                  <a:outerShdw blurRad="38100" dist="38100" dir="2700000" algn="tl">
                    <a:srgbClr val="C0C0C0"/>
                  </a:outerShdw>
                </a:effectLst>
              </a:rPr>
              <a:t>26^m ; </a:t>
            </a:r>
          </a:p>
          <a:p>
            <a:pPr marL="457200" indent="-457200" algn="just" eaLnBrk="1" hangingPunct="1">
              <a:lnSpc>
                <a:spcPct val="150000"/>
              </a:lnSpc>
              <a:buFont typeface="Wingdings" panose="05000000000000000000" pitchFamily="2" charset="2"/>
              <a:buChar char="Ø"/>
              <a:defRPr/>
            </a:pPr>
            <a:r>
              <a:rPr lang="en-US" altLang="en-US" sz="2800" dirty="0">
                <a:solidFill>
                  <a:schemeClr val="accent4">
                    <a:lumMod val="10000"/>
                  </a:schemeClr>
                </a:solidFill>
                <a:effectLst>
                  <a:outerShdw blurRad="38100" dist="38100" dir="2700000" algn="tl">
                    <a:srgbClr val="C0C0C0"/>
                  </a:outerShdw>
                </a:effectLst>
              </a:rPr>
              <a:t>   m =5:  </a:t>
            </a:r>
            <a:r>
              <a:rPr lang="en-US" altLang="en-US" sz="2800" dirty="0">
                <a:solidFill>
                  <a:srgbClr val="FF0000"/>
                </a:solidFill>
                <a:effectLst>
                  <a:outerShdw blurRad="38100" dist="38100" dir="2700000" algn="tl">
                    <a:srgbClr val="C0C0C0"/>
                  </a:outerShdw>
                </a:effectLst>
              </a:rPr>
              <a:t>L = 20</a:t>
            </a:r>
          </a:p>
          <a:p>
            <a:pPr marL="457200" indent="-457200" algn="just" eaLnBrk="1" hangingPunct="1">
              <a:lnSpc>
                <a:spcPct val="150000"/>
              </a:lnSpc>
              <a:buFont typeface="Wingdings" panose="05000000000000000000" pitchFamily="2" charset="2"/>
              <a:buChar char="Ø"/>
              <a:defRPr/>
            </a:pPr>
            <a:r>
              <a:rPr lang="en-US" altLang="en-US" sz="2800" dirty="0">
                <a:solidFill>
                  <a:srgbClr val="FF0000"/>
                </a:solidFill>
                <a:effectLst>
                  <a:outerShdw blurRad="38100" dist="38100" dir="2700000" algn="tl">
                    <a:srgbClr val="C0C0C0"/>
                  </a:outerShdw>
                </a:effectLst>
              </a:rPr>
              <a:t>      No of columns = </a:t>
            </a:r>
            <a:r>
              <a:rPr lang="en-US" altLang="en-US" sz="2800" dirty="0">
                <a:solidFill>
                  <a:schemeClr val="tx2">
                    <a:lumMod val="25000"/>
                  </a:schemeClr>
                </a:solidFill>
                <a:effectLst>
                  <a:outerShdw blurRad="38100" dist="38100" dir="2700000" algn="tl">
                    <a:srgbClr val="C0C0C0"/>
                  </a:outerShdw>
                </a:effectLst>
              </a:rPr>
              <a:t>1/ 20</a:t>
            </a:r>
            <a:r>
              <a:rPr lang="en-US" altLang="en-US" sz="2800" dirty="0">
                <a:solidFill>
                  <a:srgbClr val="FF0000"/>
                </a:solidFill>
                <a:effectLst>
                  <a:outerShdw blurRad="38100" dist="38100" dir="2700000" algn="tl">
                    <a:srgbClr val="C0C0C0"/>
                  </a:outerShdw>
                </a:effectLst>
              </a:rPr>
              <a:t>/ 2/4/5/10</a:t>
            </a:r>
          </a:p>
          <a:p>
            <a:pPr marL="457200" indent="-457200" algn="just" eaLnBrk="1" hangingPunct="1">
              <a:lnSpc>
                <a:spcPct val="150000"/>
              </a:lnSpc>
              <a:buFont typeface="Wingdings" panose="05000000000000000000" pitchFamily="2" charset="2"/>
              <a:buChar char="Ø"/>
              <a:defRPr/>
            </a:pPr>
            <a:r>
              <a:rPr lang="en-US" altLang="en-US" sz="2800" dirty="0">
                <a:solidFill>
                  <a:schemeClr val="accent1">
                    <a:lumMod val="75000"/>
                  </a:schemeClr>
                </a:solidFill>
                <a:effectLst>
                  <a:outerShdw blurRad="38100" dist="38100" dir="2700000" algn="tl">
                    <a:srgbClr val="C0C0C0"/>
                  </a:outerShdw>
                </a:effectLst>
              </a:rPr>
              <a:t>Pattern attack</a:t>
            </a:r>
          </a:p>
        </p:txBody>
      </p:sp>
      <p:sp>
        <p:nvSpPr>
          <p:cNvPr id="2" name="Slide Number Placeholder 1">
            <a:extLst>
              <a:ext uri="{FF2B5EF4-FFF2-40B4-BE49-F238E27FC236}">
                <a16:creationId xmlns:a16="http://schemas.microsoft.com/office/drawing/2014/main" id="{8B140EC3-D30C-4BFB-CCFB-5B6DBBC8CE50}"/>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44C83A3-EACA-4AB5-924D-B3FBC7DD16B8}" type="slidenum">
              <a:rPr lang="en-US" altLang="en-US">
                <a:effectLst>
                  <a:outerShdw blurRad="38100" dist="38100" dir="2700000" algn="tl">
                    <a:srgbClr val="C0C0C0"/>
                  </a:outerShdw>
                </a:effectLst>
              </a:rPr>
              <a:pPr/>
              <a:t>79</a:t>
            </a:fld>
            <a:endParaRPr lang="en-US" altLang="en-US">
              <a:effectLst>
                <a:outerShdw blurRad="38100" dist="38100" dir="2700000" algn="tl">
                  <a:srgbClr val="C0C0C0"/>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243" name="Rectangle 10">
            <a:extLst>
              <a:ext uri="{FF2B5EF4-FFF2-40B4-BE49-F238E27FC236}">
                <a16:creationId xmlns:a16="http://schemas.microsoft.com/office/drawing/2014/main" id="{B8E559AB-3EBF-F452-2296-192F68EE7CBC}"/>
              </a:ext>
            </a:extLst>
          </p:cNvPr>
          <p:cNvSpPr>
            <a:spLocks noChangeArrowheads="1"/>
          </p:cNvSpPr>
          <p:nvPr/>
        </p:nvSpPr>
        <p:spPr bwMode="auto">
          <a:xfrm>
            <a:off x="152400" y="638175"/>
            <a:ext cx="8839200" cy="2246313"/>
          </a:xfrm>
          <a:prstGeom prst="rect">
            <a:avLst/>
          </a:prstGeom>
          <a:noFill/>
          <a:ln>
            <a:noFill/>
          </a:ln>
          <a:effec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defRPr/>
            </a:pPr>
            <a:r>
              <a:rPr lang="en-US" altLang="en-US" i="0" baseline="0" dirty="0">
                <a:solidFill>
                  <a:schemeClr val="tx2">
                    <a:lumMod val="50000"/>
                  </a:schemeClr>
                </a:solidFill>
              </a:rPr>
              <a:t>As cryptography is the science and art of creating secret codes, </a:t>
            </a:r>
          </a:p>
          <a:p>
            <a:pPr algn="just" eaLnBrk="1" hangingPunct="1">
              <a:defRPr/>
            </a:pPr>
            <a:r>
              <a:rPr lang="en-US" altLang="en-US" i="0" baseline="0" dirty="0">
                <a:solidFill>
                  <a:schemeClr val="tx2">
                    <a:lumMod val="50000"/>
                  </a:schemeClr>
                </a:solidFill>
              </a:rPr>
              <a:t>cryptanalysis is the science and art of breaking those codes. </a:t>
            </a:r>
          </a:p>
          <a:p>
            <a:pPr algn="just" eaLnBrk="1" hangingPunct="1">
              <a:defRPr/>
            </a:pPr>
            <a:endParaRPr lang="en-US" altLang="en-US" i="0" baseline="0" dirty="0"/>
          </a:p>
        </p:txBody>
      </p:sp>
      <p:pic>
        <p:nvPicPr>
          <p:cNvPr id="17411" name="Picture 12">
            <a:extLst>
              <a:ext uri="{FF2B5EF4-FFF2-40B4-BE49-F238E27FC236}">
                <a16:creationId xmlns:a16="http://schemas.microsoft.com/office/drawing/2014/main" id="{2F36DA4A-2229-CE74-7246-C18EF208A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21113"/>
            <a:ext cx="7989888"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2">
            <a:extLst>
              <a:ext uri="{FF2B5EF4-FFF2-40B4-BE49-F238E27FC236}">
                <a16:creationId xmlns:a16="http://schemas.microsoft.com/office/drawing/2014/main" id="{4E0C3484-CFF3-465C-B9E5-D48A0B8E2349}"/>
              </a:ext>
            </a:extLst>
          </p:cNvPr>
          <p:cNvSpPr>
            <a:spLocks noChangeArrowheads="1"/>
          </p:cNvSpPr>
          <p:nvPr/>
        </p:nvSpPr>
        <p:spPr bwMode="auto">
          <a:xfrm>
            <a:off x="0" y="0"/>
            <a:ext cx="9144000" cy="579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solidFill>
                  <a:srgbClr val="FF0000"/>
                </a:solidFill>
                <a:latin typeface="Times New Roman" panose="02020603050405020304" pitchFamily="18" charset="0"/>
              </a:rPr>
              <a:t>Cryptanalysis</a:t>
            </a:r>
          </a:p>
        </p:txBody>
      </p:sp>
      <p:sp>
        <p:nvSpPr>
          <p:cNvPr id="2" name="Slide Number Placeholder 1">
            <a:extLst>
              <a:ext uri="{FF2B5EF4-FFF2-40B4-BE49-F238E27FC236}">
                <a16:creationId xmlns:a16="http://schemas.microsoft.com/office/drawing/2014/main" id="{89C0ACA5-82F3-F57F-8CA0-E993D55E2C42}"/>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E5FF52D-40A4-4586-9EDA-8B4223E8BB3D}" type="slidenum">
              <a:rPr lang="en-US" altLang="en-US">
                <a:effectLst>
                  <a:outerShdw blurRad="38100" dist="38100" dir="2700000" algn="tl">
                    <a:srgbClr val="C0C0C0"/>
                  </a:outerShdw>
                </a:effectLst>
              </a:rPr>
              <a:pPr/>
              <a:t>8</a:t>
            </a:fld>
            <a:endParaRPr lang="en-US" altLang="en-US">
              <a:effectLst>
                <a:outerShdw blurRad="38100" dist="38100" dir="2700000" algn="tl">
                  <a:srgbClr val="C0C0C0"/>
                </a:outerShdw>
              </a:effectLs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tx1"/>
        </a:solidFill>
        <a:effectLst/>
      </p:bgPr>
    </p:bg>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7D993742-00DE-C76F-51AF-3E87F8C7A3A0}"/>
              </a:ext>
            </a:extLst>
          </p:cNvPr>
          <p:cNvSpPr>
            <a:spLocks noChangeArrowheads="1"/>
          </p:cNvSpPr>
          <p:nvPr/>
        </p:nvSpPr>
        <p:spPr bwMode="auto">
          <a:xfrm>
            <a:off x="0" y="0"/>
            <a:ext cx="9144000" cy="838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800" b="1">
              <a:latin typeface="Times New Roman" panose="02020603050405020304" pitchFamily="18" charset="0"/>
            </a:endParaRPr>
          </a:p>
        </p:txBody>
      </p:sp>
      <p:sp>
        <p:nvSpPr>
          <p:cNvPr id="1010691" name="Text Box 3">
            <a:extLst>
              <a:ext uri="{FF2B5EF4-FFF2-40B4-BE49-F238E27FC236}">
                <a16:creationId xmlns:a16="http://schemas.microsoft.com/office/drawing/2014/main" id="{3322BF63-2469-526A-7EE4-1964A9889795}"/>
              </a:ext>
            </a:extLst>
          </p:cNvPr>
          <p:cNvSpPr txBox="1">
            <a:spLocks noChangeArrowheads="1"/>
          </p:cNvSpPr>
          <p:nvPr/>
        </p:nvSpPr>
        <p:spPr bwMode="auto">
          <a:xfrm>
            <a:off x="228600" y="76200"/>
            <a:ext cx="83756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en-US" sz="3200" dirty="0">
                <a:solidFill>
                  <a:srgbClr val="FF0000"/>
                </a:solidFill>
                <a:effectLst>
                  <a:outerShdw blurRad="38100" dist="38100" dir="2700000" algn="tl">
                    <a:srgbClr val="C0C0C0"/>
                  </a:outerShdw>
                </a:effectLst>
                <a:latin typeface="Times" pitchFamily="18" charset="0"/>
              </a:rPr>
              <a:t>STREAM AND BLOCK CIPHERS</a:t>
            </a:r>
          </a:p>
        </p:txBody>
      </p:sp>
      <p:sp>
        <p:nvSpPr>
          <p:cNvPr id="162820" name="Text Box 4">
            <a:extLst>
              <a:ext uri="{FF2B5EF4-FFF2-40B4-BE49-F238E27FC236}">
                <a16:creationId xmlns:a16="http://schemas.microsoft.com/office/drawing/2014/main" id="{22813216-A4F0-8D73-91BC-2514410C4438}"/>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b="1">
              <a:latin typeface="Times New Roman" panose="02020603050405020304" pitchFamily="18" charset="0"/>
            </a:endParaRPr>
          </a:p>
        </p:txBody>
      </p:sp>
      <p:sp>
        <p:nvSpPr>
          <p:cNvPr id="1010693" name="Rectangle 5">
            <a:extLst>
              <a:ext uri="{FF2B5EF4-FFF2-40B4-BE49-F238E27FC236}">
                <a16:creationId xmlns:a16="http://schemas.microsoft.com/office/drawing/2014/main" id="{7F23E01C-B4AD-8FEF-5889-A2532208C49F}"/>
              </a:ext>
            </a:extLst>
          </p:cNvPr>
          <p:cNvSpPr>
            <a:spLocks noChangeArrowheads="1"/>
          </p:cNvSpPr>
          <p:nvPr/>
        </p:nvSpPr>
        <p:spPr bwMode="auto">
          <a:xfrm>
            <a:off x="76200" y="1196975"/>
            <a:ext cx="8610600"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dirty="0">
                <a:solidFill>
                  <a:schemeClr val="accent1">
                    <a:lumMod val="75000"/>
                  </a:schemeClr>
                </a:solidFill>
                <a:effectLst>
                  <a:outerShdw blurRad="38100" dist="38100" dir="2700000" algn="tl">
                    <a:srgbClr val="C0C0C0"/>
                  </a:outerShdw>
                </a:effectLst>
              </a:rPr>
              <a:t>Symmetric ciphers ---- two broad categories</a:t>
            </a:r>
          </a:p>
          <a:p>
            <a:pPr algn="just" eaLnBrk="1" hangingPunct="1">
              <a:defRPr/>
            </a:pPr>
            <a:r>
              <a:rPr lang="en-US" altLang="en-US" sz="2800" dirty="0">
                <a:solidFill>
                  <a:schemeClr val="accent1">
                    <a:lumMod val="75000"/>
                  </a:schemeClr>
                </a:solidFill>
                <a:effectLst>
                  <a:outerShdw blurRad="38100" dist="38100" dir="2700000" algn="tl">
                    <a:srgbClr val="C0C0C0"/>
                  </a:outerShdw>
                </a:effectLst>
              </a:rPr>
              <a:t> </a:t>
            </a:r>
          </a:p>
          <a:p>
            <a:pPr marL="285750" indent="-285750" algn="just" eaLnBrk="1" hangingPunct="1">
              <a:buFont typeface="Wingdings" panose="05000000000000000000" pitchFamily="2" charset="2"/>
              <a:buChar char="Ø"/>
              <a:defRPr/>
            </a:pPr>
            <a:r>
              <a:rPr lang="en-US" altLang="en-US" sz="2800" dirty="0">
                <a:solidFill>
                  <a:schemeClr val="accent1">
                    <a:lumMod val="75000"/>
                  </a:schemeClr>
                </a:solidFill>
                <a:effectLst>
                  <a:outerShdw blurRad="38100" dist="38100" dir="2700000" algn="tl">
                    <a:srgbClr val="C0C0C0"/>
                  </a:outerShdw>
                </a:effectLst>
              </a:rPr>
              <a:t>  stream ciphers </a:t>
            </a:r>
          </a:p>
          <a:p>
            <a:pPr marL="285750" indent="-285750" algn="just" eaLnBrk="1" hangingPunct="1">
              <a:buFont typeface="Wingdings" panose="05000000000000000000" pitchFamily="2" charset="2"/>
              <a:buChar char="Ø"/>
              <a:defRPr/>
            </a:pPr>
            <a:r>
              <a:rPr lang="en-US" altLang="en-US" sz="2800" dirty="0">
                <a:solidFill>
                  <a:schemeClr val="accent1">
                    <a:lumMod val="75000"/>
                  </a:schemeClr>
                </a:solidFill>
                <a:effectLst>
                  <a:outerShdw blurRad="38100" dist="38100" dir="2700000" algn="tl">
                    <a:srgbClr val="C0C0C0"/>
                  </a:outerShdw>
                </a:effectLst>
              </a:rPr>
              <a:t>  block ciphers. </a:t>
            </a:r>
          </a:p>
        </p:txBody>
      </p:sp>
      <p:sp>
        <p:nvSpPr>
          <p:cNvPr id="2" name="Slide Number Placeholder 1">
            <a:extLst>
              <a:ext uri="{FF2B5EF4-FFF2-40B4-BE49-F238E27FC236}">
                <a16:creationId xmlns:a16="http://schemas.microsoft.com/office/drawing/2014/main" id="{54B4349A-8756-B6B4-37A3-C67106AD2D04}"/>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BFBC266-3D08-4D5D-86BE-30EF4796ECD4}" type="slidenum">
              <a:rPr lang="en-US" altLang="en-US">
                <a:effectLst>
                  <a:outerShdw blurRad="38100" dist="38100" dir="2700000" algn="tl">
                    <a:srgbClr val="C0C0C0"/>
                  </a:outerShdw>
                </a:effectLst>
              </a:rPr>
              <a:pPr/>
              <a:t>80</a:t>
            </a:fld>
            <a:endParaRPr lang="en-US" altLang="en-US">
              <a:effectLst>
                <a:outerShdw blurRad="38100" dist="38100" dir="2700000" algn="tl">
                  <a:srgbClr val="C0C0C0"/>
                </a:outerShdw>
              </a:effectLs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useBgFill="1">
        <p:nvSpPr>
          <p:cNvPr id="126979" name="Rectangle 10">
            <a:extLst>
              <a:ext uri="{FF2B5EF4-FFF2-40B4-BE49-F238E27FC236}">
                <a16:creationId xmlns:a16="http://schemas.microsoft.com/office/drawing/2014/main" id="{1BB50173-1D43-5DD4-7C2C-CE08EB8F7D39}"/>
              </a:ext>
            </a:extLst>
          </p:cNvPr>
          <p:cNvSpPr>
            <a:spLocks noChangeArrowheads="1"/>
          </p:cNvSpPr>
          <p:nvPr/>
        </p:nvSpPr>
        <p:spPr bwMode="auto">
          <a:xfrm>
            <a:off x="152400" y="847725"/>
            <a:ext cx="8839200" cy="1384300"/>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defRPr/>
            </a:pPr>
            <a:r>
              <a:rPr lang="en-US" altLang="en-US" i="0" baseline="0" dirty="0">
                <a:solidFill>
                  <a:schemeClr val="bg2">
                    <a:lumMod val="75000"/>
                  </a:schemeClr>
                </a:solidFill>
              </a:rPr>
              <a:t>Let the plaintext stream  be P, </a:t>
            </a:r>
          </a:p>
          <a:p>
            <a:pPr algn="just" eaLnBrk="1" hangingPunct="1">
              <a:defRPr/>
            </a:pPr>
            <a:r>
              <a:rPr lang="en-US" altLang="en-US" i="0" baseline="0" dirty="0">
                <a:solidFill>
                  <a:schemeClr val="bg2">
                    <a:lumMod val="75000"/>
                  </a:schemeClr>
                </a:solidFill>
              </a:rPr>
              <a:t>       the </a:t>
            </a:r>
            <a:r>
              <a:rPr lang="en-US" altLang="en-US" i="0" baseline="0" dirty="0" err="1">
                <a:solidFill>
                  <a:schemeClr val="bg2">
                    <a:lumMod val="75000"/>
                  </a:schemeClr>
                </a:solidFill>
              </a:rPr>
              <a:t>ciphertext</a:t>
            </a:r>
            <a:r>
              <a:rPr lang="en-US" altLang="en-US" i="0" baseline="0" dirty="0">
                <a:solidFill>
                  <a:schemeClr val="bg2">
                    <a:lumMod val="75000"/>
                  </a:schemeClr>
                </a:solidFill>
              </a:rPr>
              <a:t> stream be  C, </a:t>
            </a:r>
          </a:p>
          <a:p>
            <a:pPr algn="just" eaLnBrk="1" hangingPunct="1">
              <a:defRPr/>
            </a:pPr>
            <a:r>
              <a:rPr lang="en-US" altLang="en-US" i="0" baseline="0" dirty="0">
                <a:solidFill>
                  <a:schemeClr val="bg2">
                    <a:lumMod val="75000"/>
                  </a:schemeClr>
                </a:solidFill>
              </a:rPr>
              <a:t>and the key stream K.</a:t>
            </a:r>
          </a:p>
        </p:txBody>
      </p:sp>
      <p:pic>
        <p:nvPicPr>
          <p:cNvPr id="164867" name="Picture 11">
            <a:extLst>
              <a:ext uri="{FF2B5EF4-FFF2-40B4-BE49-F238E27FC236}">
                <a16:creationId xmlns:a16="http://schemas.microsoft.com/office/drawing/2014/main" id="{4454F08C-305A-993D-2A72-9C9597F2A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5188"/>
            <a:ext cx="7175500"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868" name="Picture 12">
            <a:extLst>
              <a:ext uri="{FF2B5EF4-FFF2-40B4-BE49-F238E27FC236}">
                <a16:creationId xmlns:a16="http://schemas.microsoft.com/office/drawing/2014/main" id="{649FC59F-B803-3642-D542-29DFF00751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294188"/>
            <a:ext cx="5988050" cy="241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869" name="Rectangle 2">
            <a:extLst>
              <a:ext uri="{FF2B5EF4-FFF2-40B4-BE49-F238E27FC236}">
                <a16:creationId xmlns:a16="http://schemas.microsoft.com/office/drawing/2014/main" id="{01170AB8-BEE0-C855-8AD0-2F3E9928A1CC}"/>
              </a:ext>
            </a:extLst>
          </p:cNvPr>
          <p:cNvSpPr>
            <a:spLocks noChangeArrowheads="1"/>
          </p:cNvSpPr>
          <p:nvPr/>
        </p:nvSpPr>
        <p:spPr bwMode="auto">
          <a:xfrm>
            <a:off x="0" y="0"/>
            <a:ext cx="9144000" cy="57943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solidFill>
                  <a:srgbClr val="FF0000"/>
                </a:solidFill>
                <a:latin typeface="Times New Roman" panose="02020603050405020304" pitchFamily="18" charset="0"/>
              </a:rPr>
              <a:t>Stream Ciphers</a:t>
            </a:r>
          </a:p>
        </p:txBody>
      </p:sp>
      <p:sp>
        <p:nvSpPr>
          <p:cNvPr id="2" name="Slide Number Placeholder 1">
            <a:extLst>
              <a:ext uri="{FF2B5EF4-FFF2-40B4-BE49-F238E27FC236}">
                <a16:creationId xmlns:a16="http://schemas.microsoft.com/office/drawing/2014/main" id="{3E098E58-395A-89D6-F662-62EA967C2F47}"/>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2BA823E-3054-4C62-BF46-4F7D78D96C8E}" type="slidenum">
              <a:rPr lang="en-US" altLang="en-US">
                <a:effectLst>
                  <a:outerShdw blurRad="38100" dist="38100" dir="2700000" algn="tl">
                    <a:srgbClr val="C0C0C0"/>
                  </a:outerShdw>
                </a:effectLst>
              </a:rPr>
              <a:pPr/>
              <a:t>81</a:t>
            </a:fld>
            <a:endParaRPr lang="en-US" altLang="en-US">
              <a:effectLst>
                <a:outerShdw blurRad="38100" dist="38100" dir="2700000" algn="tl">
                  <a:srgbClr val="C0C0C0"/>
                </a:outerShdw>
              </a:effectLs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29027" name="Rectangle 11">
            <a:extLst>
              <a:ext uri="{FF2B5EF4-FFF2-40B4-BE49-F238E27FC236}">
                <a16:creationId xmlns:a16="http://schemas.microsoft.com/office/drawing/2014/main" id="{12ACFC5D-B476-B795-70B5-8442AE42A81D}"/>
              </a:ext>
            </a:extLst>
          </p:cNvPr>
          <p:cNvSpPr>
            <a:spLocks noChangeArrowheads="1"/>
          </p:cNvSpPr>
          <p:nvPr/>
        </p:nvSpPr>
        <p:spPr bwMode="auto">
          <a:xfrm>
            <a:off x="152400" y="1514475"/>
            <a:ext cx="8839200" cy="2308225"/>
          </a:xfrm>
          <a:prstGeom prst="rect">
            <a:avLst/>
          </a:prstGeom>
          <a:noFill/>
          <a:ln>
            <a:noFill/>
          </a:ln>
          <a:effec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defRPr/>
            </a:pPr>
            <a:r>
              <a:rPr lang="en-US" altLang="en-US" sz="2400" i="0" baseline="0" dirty="0">
                <a:solidFill>
                  <a:srgbClr val="00B050"/>
                </a:solidFill>
              </a:rPr>
              <a:t>Additive ciphers </a:t>
            </a:r>
          </a:p>
          <a:p>
            <a:pPr marL="342900" indent="-342900" algn="just" eaLnBrk="1" hangingPunct="1">
              <a:buFont typeface="Wingdings" panose="05000000000000000000" pitchFamily="2" charset="2"/>
              <a:buChar char="Ø"/>
              <a:defRPr/>
            </a:pPr>
            <a:r>
              <a:rPr lang="en-US" altLang="en-US" sz="2400" i="0" baseline="0" dirty="0">
                <a:solidFill>
                  <a:schemeClr val="tx2">
                    <a:lumMod val="50000"/>
                  </a:schemeClr>
                </a:solidFill>
              </a:rPr>
              <a:t> </a:t>
            </a:r>
            <a:r>
              <a:rPr lang="en-US" altLang="en-US" sz="2400" i="0" baseline="0" dirty="0">
                <a:solidFill>
                  <a:srgbClr val="FF0000"/>
                </a:solidFill>
              </a:rPr>
              <a:t>stream ciphers   </a:t>
            </a:r>
            <a:r>
              <a:rPr lang="en-US" altLang="en-US" sz="2400" i="0" baseline="0" dirty="0">
                <a:solidFill>
                  <a:schemeClr val="tx2">
                    <a:lumMod val="50000"/>
                  </a:schemeClr>
                </a:solidFill>
              </a:rPr>
              <a:t>---  key stream is the repeated value of the key. </a:t>
            </a:r>
            <a:br>
              <a:rPr lang="en-US" altLang="en-US" sz="2400" i="0" baseline="0" dirty="0">
                <a:solidFill>
                  <a:schemeClr val="tx2">
                    <a:lumMod val="50000"/>
                  </a:schemeClr>
                </a:solidFill>
              </a:rPr>
            </a:br>
            <a:r>
              <a:rPr lang="en-US" altLang="en-US" sz="2400" i="0" baseline="0" dirty="0">
                <a:solidFill>
                  <a:schemeClr val="tx2">
                    <a:lumMod val="50000"/>
                  </a:schemeClr>
                </a:solidFill>
              </a:rPr>
              <a:t>  K = (k, k, …, k). </a:t>
            </a:r>
          </a:p>
          <a:p>
            <a:pPr algn="just" eaLnBrk="1" hangingPunct="1">
              <a:defRPr/>
            </a:pPr>
            <a:r>
              <a:rPr lang="en-US" altLang="en-US" sz="2400" i="0" baseline="0" dirty="0">
                <a:solidFill>
                  <a:schemeClr val="tx2">
                    <a:lumMod val="50000"/>
                  </a:schemeClr>
                </a:solidFill>
              </a:rPr>
              <a:t>In this cipher, </a:t>
            </a:r>
          </a:p>
          <a:p>
            <a:pPr marL="342900" indent="-342900" algn="just" eaLnBrk="1" hangingPunct="1">
              <a:buFont typeface="Wingdings" panose="05000000000000000000" pitchFamily="2" charset="2"/>
              <a:buChar char="Ø"/>
              <a:defRPr/>
            </a:pPr>
            <a:r>
              <a:rPr lang="en-US" altLang="en-US" sz="2400" i="0" baseline="0" dirty="0">
                <a:solidFill>
                  <a:schemeClr val="tx2">
                    <a:lumMod val="50000"/>
                  </a:schemeClr>
                </a:solidFill>
              </a:rPr>
              <a:t>each CT char depends only on the corresponding PT char</a:t>
            </a:r>
          </a:p>
          <a:p>
            <a:pPr marL="342900" indent="-342900" algn="just" eaLnBrk="1" hangingPunct="1">
              <a:buFont typeface="Wingdings" panose="05000000000000000000" pitchFamily="2" charset="2"/>
              <a:buChar char="Ø"/>
              <a:defRPr/>
            </a:pPr>
            <a:r>
              <a:rPr lang="en-US" altLang="en-US" sz="2400" i="0" baseline="0" dirty="0">
                <a:solidFill>
                  <a:schemeClr val="tx2">
                    <a:lumMod val="50000"/>
                  </a:schemeClr>
                </a:solidFill>
              </a:rPr>
              <a:t>as the key stream is generated independently.</a:t>
            </a:r>
          </a:p>
        </p:txBody>
      </p:sp>
      <p:sp>
        <p:nvSpPr>
          <p:cNvPr id="129029" name="Rectangle 16">
            <a:extLst>
              <a:ext uri="{FF2B5EF4-FFF2-40B4-BE49-F238E27FC236}">
                <a16:creationId xmlns:a16="http://schemas.microsoft.com/office/drawing/2014/main" id="{CADAD442-7251-5783-5D9B-1391FEB7442E}"/>
              </a:ext>
            </a:extLst>
          </p:cNvPr>
          <p:cNvSpPr>
            <a:spLocks noChangeArrowheads="1"/>
          </p:cNvSpPr>
          <p:nvPr/>
        </p:nvSpPr>
        <p:spPr bwMode="auto">
          <a:xfrm>
            <a:off x="228600" y="4551363"/>
            <a:ext cx="88392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defRPr/>
            </a:pPr>
            <a:r>
              <a:rPr lang="en-US" altLang="en-US" sz="2400" i="0" baseline="0" dirty="0">
                <a:solidFill>
                  <a:schemeClr val="tx2">
                    <a:lumMod val="50000"/>
                  </a:schemeClr>
                </a:solidFill>
              </a:rPr>
              <a:t>The </a:t>
            </a:r>
            <a:r>
              <a:rPr lang="en-US" altLang="en-US" sz="2400" i="0" baseline="0" dirty="0" err="1">
                <a:solidFill>
                  <a:srgbClr val="00B050"/>
                </a:solidFill>
              </a:rPr>
              <a:t>monoalphabetic</a:t>
            </a:r>
            <a:r>
              <a:rPr lang="en-US" altLang="en-US" sz="2400" i="0" baseline="0" dirty="0">
                <a:solidFill>
                  <a:srgbClr val="00B050"/>
                </a:solidFill>
              </a:rPr>
              <a:t> substitution ciphers </a:t>
            </a:r>
          </a:p>
          <a:p>
            <a:pPr marL="342900" indent="-342900" algn="just" eaLnBrk="1" hangingPunct="1">
              <a:buFont typeface="Wingdings" panose="05000000000000000000" pitchFamily="2" charset="2"/>
              <a:buChar char="Ø"/>
              <a:defRPr/>
            </a:pPr>
            <a:r>
              <a:rPr lang="en-US" altLang="en-US" sz="2400" i="0" baseline="0" dirty="0">
                <a:solidFill>
                  <a:srgbClr val="FF0000"/>
                </a:solidFill>
              </a:rPr>
              <a:t>stream ciphers</a:t>
            </a:r>
            <a:r>
              <a:rPr lang="en-US" altLang="en-US" sz="2400" i="0" baseline="0" dirty="0">
                <a:solidFill>
                  <a:schemeClr val="tx2">
                    <a:lumMod val="50000"/>
                  </a:schemeClr>
                </a:solidFill>
              </a:rPr>
              <a:t>. </a:t>
            </a:r>
          </a:p>
          <a:p>
            <a:pPr marL="342900" indent="-342900" algn="just" eaLnBrk="1" hangingPunct="1">
              <a:buFont typeface="Wingdings" panose="05000000000000000000" pitchFamily="2" charset="2"/>
              <a:buChar char="Ø"/>
              <a:defRPr/>
            </a:pPr>
            <a:r>
              <a:rPr lang="en-US" altLang="en-US" sz="2400" i="0" baseline="0" dirty="0">
                <a:solidFill>
                  <a:schemeClr val="tx2">
                    <a:lumMod val="50000"/>
                  </a:schemeClr>
                </a:solidFill>
              </a:rPr>
              <a:t>each value of the key stream is the mapping of the current PT char to the corresponding CT char in the mapping table.</a:t>
            </a:r>
          </a:p>
        </p:txBody>
      </p:sp>
      <p:sp>
        <p:nvSpPr>
          <p:cNvPr id="166916" name="Rectangle 2">
            <a:extLst>
              <a:ext uri="{FF2B5EF4-FFF2-40B4-BE49-F238E27FC236}">
                <a16:creationId xmlns:a16="http://schemas.microsoft.com/office/drawing/2014/main" id="{94BC4306-B4BD-3FEB-5C4C-B91D58AA2AB9}"/>
              </a:ext>
            </a:extLst>
          </p:cNvPr>
          <p:cNvSpPr>
            <a:spLocks noChangeArrowheads="1"/>
          </p:cNvSpPr>
          <p:nvPr/>
        </p:nvSpPr>
        <p:spPr bwMode="auto">
          <a:xfrm>
            <a:off x="0" y="0"/>
            <a:ext cx="9144000" cy="57943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800" b="1">
              <a:solidFill>
                <a:srgbClr val="FF0000"/>
              </a:solidFill>
              <a:latin typeface="Times New Roman" panose="02020603050405020304" pitchFamily="18" charset="0"/>
            </a:endParaRPr>
          </a:p>
          <a:p>
            <a:pPr algn="ctr">
              <a:spcBef>
                <a:spcPct val="0"/>
              </a:spcBef>
              <a:buClrTx/>
              <a:buSzTx/>
              <a:buFontTx/>
              <a:buNone/>
            </a:pPr>
            <a:r>
              <a:rPr lang="en-US" altLang="en-US" sz="2800" b="1">
                <a:solidFill>
                  <a:srgbClr val="FF0000"/>
                </a:solidFill>
                <a:latin typeface="Times New Roman" panose="02020603050405020304" pitchFamily="18" charset="0"/>
              </a:rPr>
              <a:t>Stream Ciphers</a:t>
            </a:r>
          </a:p>
          <a:p>
            <a:pPr algn="ct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D40CB023-D657-69B7-BC7D-53B2518A3E61}"/>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6A3909F-3C1C-4498-AA02-55083E416536}" type="slidenum">
              <a:rPr lang="en-US" altLang="en-US">
                <a:effectLst>
                  <a:outerShdw blurRad="38100" dist="38100" dir="2700000" algn="tl">
                    <a:srgbClr val="C0C0C0"/>
                  </a:outerShdw>
                </a:effectLst>
              </a:rPr>
              <a:pPr/>
              <a:t>82</a:t>
            </a:fld>
            <a:endParaRPr lang="en-US" altLang="en-US">
              <a:effectLst>
                <a:outerShdw blurRad="38100" dist="38100" dir="2700000" algn="tl">
                  <a:srgbClr val="C0C0C0"/>
                </a:outerShdw>
              </a:effectLs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useBgFill="1">
        <p:nvSpPr>
          <p:cNvPr id="131075" name="Rectangle 10">
            <a:extLst>
              <a:ext uri="{FF2B5EF4-FFF2-40B4-BE49-F238E27FC236}">
                <a16:creationId xmlns:a16="http://schemas.microsoft.com/office/drawing/2014/main" id="{351D8B84-4C98-E75A-BE35-640F46B03D80}"/>
              </a:ext>
            </a:extLst>
          </p:cNvPr>
          <p:cNvSpPr>
            <a:spLocks noChangeArrowheads="1"/>
          </p:cNvSpPr>
          <p:nvPr/>
        </p:nvSpPr>
        <p:spPr bwMode="auto">
          <a:xfrm>
            <a:off x="152400" y="1257300"/>
            <a:ext cx="8839200" cy="1568450"/>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defRPr/>
            </a:pPr>
            <a:r>
              <a:rPr lang="en-US" altLang="en-US" sz="2400" i="0" baseline="0" dirty="0" err="1">
                <a:solidFill>
                  <a:srgbClr val="00B050"/>
                </a:solidFill>
              </a:rPr>
              <a:t>Vigenere</a:t>
            </a:r>
            <a:r>
              <a:rPr lang="en-US" altLang="en-US" sz="2400" i="0" baseline="0" dirty="0">
                <a:solidFill>
                  <a:srgbClr val="00B050"/>
                </a:solidFill>
              </a:rPr>
              <a:t> ciphers </a:t>
            </a:r>
          </a:p>
          <a:p>
            <a:pPr marL="342900" indent="-342900" algn="just" eaLnBrk="1" hangingPunct="1">
              <a:buFont typeface="Wingdings" panose="05000000000000000000" pitchFamily="2" charset="2"/>
              <a:buChar char="Ø"/>
              <a:defRPr/>
            </a:pPr>
            <a:r>
              <a:rPr lang="en-US" altLang="en-US" sz="2400" i="0" baseline="0" dirty="0">
                <a:solidFill>
                  <a:srgbClr val="FF0000"/>
                </a:solidFill>
              </a:rPr>
              <a:t>stream ciphers</a:t>
            </a:r>
            <a:r>
              <a:rPr lang="en-US" altLang="en-US" sz="2400" i="0" baseline="0" dirty="0">
                <a:solidFill>
                  <a:schemeClr val="tx2">
                    <a:lumMod val="50000"/>
                  </a:schemeClr>
                </a:solidFill>
              </a:rPr>
              <a:t>. </a:t>
            </a:r>
          </a:p>
          <a:p>
            <a:pPr marL="342900" indent="-342900" algn="just" eaLnBrk="1" hangingPunct="1">
              <a:buFont typeface="Wingdings" panose="05000000000000000000" pitchFamily="2" charset="2"/>
              <a:buChar char="Ø"/>
              <a:defRPr/>
            </a:pPr>
            <a:r>
              <a:rPr lang="en-US" altLang="en-US" sz="2400" i="0" baseline="0" dirty="0">
                <a:solidFill>
                  <a:schemeClr val="tx2">
                    <a:lumMod val="50000"/>
                  </a:schemeClr>
                </a:solidFill>
              </a:rPr>
              <a:t>the key stream is a repetition of m values, where </a:t>
            </a:r>
            <a:r>
              <a:rPr lang="en-US" altLang="en-US" sz="2400" baseline="0" dirty="0">
                <a:solidFill>
                  <a:schemeClr val="tx2">
                    <a:lumMod val="50000"/>
                  </a:schemeClr>
                </a:solidFill>
              </a:rPr>
              <a:t>m</a:t>
            </a:r>
            <a:r>
              <a:rPr lang="en-US" altLang="en-US" sz="2400" i="0" baseline="0" dirty="0">
                <a:solidFill>
                  <a:schemeClr val="tx2">
                    <a:lumMod val="50000"/>
                  </a:schemeClr>
                </a:solidFill>
              </a:rPr>
              <a:t> is the size of the keyword.</a:t>
            </a:r>
          </a:p>
        </p:txBody>
      </p:sp>
      <p:sp>
        <p:nvSpPr>
          <p:cNvPr id="131077" name="Rectangle 12">
            <a:extLst>
              <a:ext uri="{FF2B5EF4-FFF2-40B4-BE49-F238E27FC236}">
                <a16:creationId xmlns:a16="http://schemas.microsoft.com/office/drawing/2014/main" id="{26B4A6E5-A9C7-F1FA-8782-23D161338FE6}"/>
              </a:ext>
            </a:extLst>
          </p:cNvPr>
          <p:cNvSpPr>
            <a:spLocks noChangeArrowheads="1"/>
          </p:cNvSpPr>
          <p:nvPr/>
        </p:nvSpPr>
        <p:spPr bwMode="auto">
          <a:xfrm>
            <a:off x="322263" y="4724400"/>
            <a:ext cx="8839200"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defRPr/>
            </a:pPr>
            <a:r>
              <a:rPr lang="en-US" altLang="en-US" sz="2400" i="0" baseline="0" dirty="0">
                <a:solidFill>
                  <a:schemeClr val="tx2">
                    <a:lumMod val="50000"/>
                  </a:schemeClr>
                </a:solidFill>
              </a:rPr>
              <a:t>A stream cipher is a </a:t>
            </a:r>
            <a:r>
              <a:rPr lang="en-US" altLang="en-US" sz="2400" i="0" baseline="0" dirty="0" err="1">
                <a:solidFill>
                  <a:srgbClr val="00B050"/>
                </a:solidFill>
              </a:rPr>
              <a:t>monoalphabetic</a:t>
            </a:r>
            <a:r>
              <a:rPr lang="en-US" altLang="en-US" sz="2400" i="0" baseline="0" dirty="0">
                <a:solidFill>
                  <a:srgbClr val="00B050"/>
                </a:solidFill>
              </a:rPr>
              <a:t> </a:t>
            </a:r>
            <a:r>
              <a:rPr lang="en-US" altLang="en-US" sz="2400" i="0" baseline="0" dirty="0">
                <a:solidFill>
                  <a:schemeClr val="tx2">
                    <a:lumMod val="50000"/>
                  </a:schemeClr>
                </a:solidFill>
              </a:rPr>
              <a:t>cipher </a:t>
            </a:r>
          </a:p>
          <a:p>
            <a:pPr marL="342900" indent="-342900" algn="just" eaLnBrk="1" hangingPunct="1">
              <a:buFont typeface="Wingdings" panose="05000000000000000000" pitchFamily="2" charset="2"/>
              <a:buChar char="Ø"/>
              <a:defRPr/>
            </a:pPr>
            <a:r>
              <a:rPr lang="en-US" altLang="en-US" sz="2400" i="0" baseline="0" dirty="0">
                <a:solidFill>
                  <a:schemeClr val="tx2">
                    <a:lumMod val="50000"/>
                  </a:schemeClr>
                </a:solidFill>
              </a:rPr>
              <a:t>if the value of </a:t>
            </a:r>
            <a:r>
              <a:rPr lang="en-US" altLang="en-US" sz="2400" baseline="0" dirty="0" err="1">
                <a:solidFill>
                  <a:schemeClr val="tx2">
                    <a:lumMod val="50000"/>
                  </a:schemeClr>
                </a:solidFill>
              </a:rPr>
              <a:t>k</a:t>
            </a:r>
            <a:r>
              <a:rPr lang="en-US" altLang="en-US" sz="2400" i="0" baseline="-20000" dirty="0" err="1">
                <a:solidFill>
                  <a:schemeClr val="tx2">
                    <a:lumMod val="50000"/>
                  </a:schemeClr>
                </a:solidFill>
              </a:rPr>
              <a:t>i</a:t>
            </a:r>
            <a:r>
              <a:rPr lang="en-US" altLang="en-US" sz="2400" i="0" baseline="0" dirty="0">
                <a:solidFill>
                  <a:schemeClr val="tx2">
                    <a:lumMod val="50000"/>
                  </a:schemeClr>
                </a:solidFill>
              </a:rPr>
              <a:t> does not depend on the </a:t>
            </a:r>
            <a:r>
              <a:rPr lang="en-US" altLang="en-US" sz="2400" i="0" baseline="0" dirty="0" err="1">
                <a:solidFill>
                  <a:schemeClr val="tx2">
                    <a:lumMod val="50000"/>
                  </a:schemeClr>
                </a:solidFill>
              </a:rPr>
              <a:t>posn</a:t>
            </a:r>
            <a:r>
              <a:rPr lang="en-US" altLang="en-US" sz="2400" i="0" baseline="0" dirty="0">
                <a:solidFill>
                  <a:schemeClr val="tx2">
                    <a:lumMod val="50000"/>
                  </a:schemeClr>
                </a:solidFill>
              </a:rPr>
              <a:t> of the PT char</a:t>
            </a:r>
          </a:p>
          <a:p>
            <a:pPr marL="342900" indent="-342900" algn="just" eaLnBrk="1" hangingPunct="1">
              <a:buFont typeface="Wingdings" panose="05000000000000000000" pitchFamily="2" charset="2"/>
              <a:buChar char="Ø"/>
              <a:defRPr/>
            </a:pPr>
            <a:r>
              <a:rPr lang="en-US" altLang="en-US" sz="2400" i="0" baseline="0" dirty="0">
                <a:solidFill>
                  <a:schemeClr val="tx2">
                    <a:lumMod val="50000"/>
                  </a:schemeClr>
                </a:solidFill>
              </a:rPr>
              <a:t>otherwise, the cipher is </a:t>
            </a:r>
            <a:r>
              <a:rPr lang="en-US" altLang="en-US" sz="2400" i="0" baseline="0" dirty="0">
                <a:solidFill>
                  <a:srgbClr val="FF0000"/>
                </a:solidFill>
              </a:rPr>
              <a:t>polyalphabetic.</a:t>
            </a:r>
          </a:p>
        </p:txBody>
      </p:sp>
      <p:pic>
        <p:nvPicPr>
          <p:cNvPr id="168964" name="Picture 14">
            <a:extLst>
              <a:ext uri="{FF2B5EF4-FFF2-40B4-BE49-F238E27FC236}">
                <a16:creationId xmlns:a16="http://schemas.microsoft.com/office/drawing/2014/main" id="{6D6072FE-CF3E-2E8B-DAFF-C117161C1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997200"/>
            <a:ext cx="5030788"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965" name="Rectangle 2">
            <a:extLst>
              <a:ext uri="{FF2B5EF4-FFF2-40B4-BE49-F238E27FC236}">
                <a16:creationId xmlns:a16="http://schemas.microsoft.com/office/drawing/2014/main" id="{B8F5760A-F260-41F1-638F-E862F7D50E51}"/>
              </a:ext>
            </a:extLst>
          </p:cNvPr>
          <p:cNvSpPr>
            <a:spLocks noChangeArrowheads="1"/>
          </p:cNvSpPr>
          <p:nvPr/>
        </p:nvSpPr>
        <p:spPr bwMode="auto">
          <a:xfrm>
            <a:off x="66675" y="31750"/>
            <a:ext cx="9144000" cy="57943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800" b="1">
              <a:solidFill>
                <a:srgbClr val="FF0000"/>
              </a:solidFill>
              <a:latin typeface="Times New Roman" panose="02020603050405020304" pitchFamily="18" charset="0"/>
            </a:endParaRPr>
          </a:p>
          <a:p>
            <a:pPr>
              <a:spcBef>
                <a:spcPct val="0"/>
              </a:spcBef>
              <a:buClrTx/>
              <a:buSzTx/>
              <a:buFontTx/>
              <a:buNone/>
            </a:pPr>
            <a:r>
              <a:rPr lang="en-US" altLang="en-US" sz="2800" b="1">
                <a:solidFill>
                  <a:srgbClr val="FF0000"/>
                </a:solidFill>
                <a:latin typeface="Times New Roman" panose="02020603050405020304" pitchFamily="18" charset="0"/>
              </a:rPr>
              <a:t>Stream Ciphers</a:t>
            </a: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6DCA7085-56FE-A279-9B10-478281783634}"/>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943F5ED-09D4-4D84-9AD8-574AF8A71ADD}" type="slidenum">
              <a:rPr lang="en-US" altLang="en-US">
                <a:effectLst>
                  <a:outerShdw blurRad="38100" dist="38100" dir="2700000" algn="tl">
                    <a:srgbClr val="C0C0C0"/>
                  </a:outerShdw>
                </a:effectLst>
              </a:rPr>
              <a:pPr/>
              <a:t>83</a:t>
            </a:fld>
            <a:endParaRPr lang="en-US" altLang="en-US">
              <a:effectLst>
                <a:outerShdw blurRad="38100" dist="38100" dir="2700000" algn="tl">
                  <a:srgbClr val="C0C0C0"/>
                </a:outerShdw>
              </a:effectLs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48482" name="Rectangle 17">
            <a:extLst>
              <a:ext uri="{FF2B5EF4-FFF2-40B4-BE49-F238E27FC236}">
                <a16:creationId xmlns:a16="http://schemas.microsoft.com/office/drawing/2014/main" id="{3691411C-1078-DD0F-F824-35F2B488ECC5}"/>
              </a:ext>
            </a:extLst>
          </p:cNvPr>
          <p:cNvSpPr>
            <a:spLocks noChangeArrowheads="1"/>
          </p:cNvSpPr>
          <p:nvPr/>
        </p:nvSpPr>
        <p:spPr bwMode="auto">
          <a:xfrm>
            <a:off x="322263" y="1354138"/>
            <a:ext cx="8839200"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 typeface="Wingdings" panose="05000000000000000000" pitchFamily="2" charset="2"/>
              <a:buChar char="q"/>
              <a:defRPr/>
            </a:pPr>
            <a:r>
              <a:rPr lang="en-US" altLang="en-US" sz="2400" b="1" dirty="0">
                <a:solidFill>
                  <a:schemeClr val="tx2">
                    <a:lumMod val="50000"/>
                  </a:schemeClr>
                </a:solidFill>
                <a:latin typeface="Times New Roman" panose="02020603050405020304" pitchFamily="18" charset="0"/>
              </a:rPr>
              <a:t> Additive ciphers are definitely </a:t>
            </a:r>
            <a:r>
              <a:rPr lang="en-US" altLang="en-US" sz="2400" b="1" dirty="0" err="1">
                <a:solidFill>
                  <a:schemeClr val="tx2">
                    <a:lumMod val="50000"/>
                  </a:schemeClr>
                </a:solidFill>
                <a:latin typeface="Times New Roman" panose="02020603050405020304" pitchFamily="18" charset="0"/>
              </a:rPr>
              <a:t>monoalphabetic</a:t>
            </a:r>
            <a:r>
              <a:rPr lang="en-US" altLang="en-US" sz="2400" b="1" dirty="0">
                <a:solidFill>
                  <a:schemeClr val="tx2">
                    <a:lumMod val="50000"/>
                  </a:schemeClr>
                </a:solidFill>
                <a:latin typeface="Times New Roman" panose="02020603050405020304" pitchFamily="18" charset="0"/>
              </a:rPr>
              <a:t> </a:t>
            </a:r>
          </a:p>
          <a:p>
            <a:pPr algn="just" eaLnBrk="1" hangingPunct="1">
              <a:spcBef>
                <a:spcPct val="0"/>
              </a:spcBef>
              <a:buClrTx/>
              <a:buSzTx/>
              <a:buFontTx/>
              <a:buNone/>
              <a:defRPr/>
            </a:pPr>
            <a:r>
              <a:rPr lang="en-US" altLang="en-US" sz="2400" b="1" dirty="0">
                <a:solidFill>
                  <a:schemeClr val="tx2">
                    <a:lumMod val="50000"/>
                  </a:schemeClr>
                </a:solidFill>
                <a:latin typeface="Times New Roman" panose="02020603050405020304" pitchFamily="18" charset="0"/>
              </a:rPr>
              <a:t>    because </a:t>
            </a:r>
            <a:r>
              <a:rPr lang="en-US" altLang="en-US" sz="2400" b="1" dirty="0" err="1">
                <a:solidFill>
                  <a:schemeClr val="tx2">
                    <a:lumMod val="50000"/>
                  </a:schemeClr>
                </a:solidFill>
                <a:latin typeface="Times New Roman" panose="02020603050405020304" pitchFamily="18" charset="0"/>
              </a:rPr>
              <a:t>k</a:t>
            </a:r>
            <a:r>
              <a:rPr lang="en-US" altLang="en-US" sz="2400" b="1" baseline="-25000" dirty="0" err="1">
                <a:solidFill>
                  <a:schemeClr val="tx2">
                    <a:lumMod val="50000"/>
                  </a:schemeClr>
                </a:solidFill>
                <a:latin typeface="Times New Roman" panose="02020603050405020304" pitchFamily="18" charset="0"/>
              </a:rPr>
              <a:t>i</a:t>
            </a:r>
            <a:r>
              <a:rPr lang="en-US" altLang="en-US" sz="2400" b="1" dirty="0">
                <a:solidFill>
                  <a:schemeClr val="tx2">
                    <a:lumMod val="50000"/>
                  </a:schemeClr>
                </a:solidFill>
                <a:latin typeface="Times New Roman" panose="02020603050405020304" pitchFamily="18" charset="0"/>
              </a:rPr>
              <a:t> in the key stream is fixed; it does not depend on the position of the character in the plaintext.</a:t>
            </a:r>
          </a:p>
          <a:p>
            <a:pPr algn="just" eaLnBrk="1" hangingPunct="1">
              <a:spcBef>
                <a:spcPct val="0"/>
              </a:spcBef>
              <a:buClrTx/>
              <a:buSzTx/>
              <a:buFont typeface="Wingdings" panose="05000000000000000000" pitchFamily="2" charset="2"/>
              <a:buChar char="q"/>
              <a:defRPr/>
            </a:pPr>
            <a:endParaRPr lang="en-US" altLang="en-US" sz="2400" b="1" dirty="0">
              <a:solidFill>
                <a:schemeClr val="tx2">
                  <a:lumMod val="50000"/>
                </a:schemeClr>
              </a:solidFill>
              <a:latin typeface="Times New Roman" panose="02020603050405020304" pitchFamily="18" charset="0"/>
            </a:endParaRPr>
          </a:p>
          <a:p>
            <a:pPr algn="just" eaLnBrk="1" hangingPunct="1">
              <a:spcBef>
                <a:spcPct val="0"/>
              </a:spcBef>
              <a:buClrTx/>
              <a:buSzTx/>
              <a:buFont typeface="Wingdings" panose="05000000000000000000" pitchFamily="2" charset="2"/>
              <a:buChar char="q"/>
              <a:defRPr/>
            </a:pPr>
            <a:r>
              <a:rPr lang="en-US" altLang="en-US" sz="2400" b="1" dirty="0">
                <a:solidFill>
                  <a:schemeClr val="tx2">
                    <a:lumMod val="50000"/>
                  </a:schemeClr>
                </a:solidFill>
                <a:latin typeface="Times New Roman" panose="02020603050405020304" pitchFamily="18" charset="0"/>
              </a:rPr>
              <a:t> </a:t>
            </a:r>
            <a:r>
              <a:rPr lang="en-US" altLang="en-US" sz="2400" b="1" dirty="0" err="1">
                <a:solidFill>
                  <a:schemeClr val="tx2">
                    <a:lumMod val="50000"/>
                  </a:schemeClr>
                </a:solidFill>
                <a:latin typeface="Times New Roman" panose="02020603050405020304" pitchFamily="18" charset="0"/>
              </a:rPr>
              <a:t>Monoalphabetic</a:t>
            </a:r>
            <a:r>
              <a:rPr lang="en-US" altLang="en-US" sz="2400" b="1" dirty="0">
                <a:solidFill>
                  <a:schemeClr val="tx2">
                    <a:lumMod val="50000"/>
                  </a:schemeClr>
                </a:solidFill>
                <a:latin typeface="Times New Roman" panose="02020603050405020304" pitchFamily="18" charset="0"/>
              </a:rPr>
              <a:t> substitution ciphers are </a:t>
            </a:r>
            <a:r>
              <a:rPr lang="en-US" altLang="en-US" sz="2400" b="1" dirty="0" err="1">
                <a:solidFill>
                  <a:schemeClr val="tx2">
                    <a:lumMod val="50000"/>
                  </a:schemeClr>
                </a:solidFill>
                <a:latin typeface="Times New Roman" panose="02020603050405020304" pitchFamily="18" charset="0"/>
              </a:rPr>
              <a:t>monoalphabetic</a:t>
            </a:r>
            <a:r>
              <a:rPr lang="en-US" altLang="en-US" sz="2400" b="1" dirty="0">
                <a:solidFill>
                  <a:schemeClr val="tx2">
                    <a:lumMod val="50000"/>
                  </a:schemeClr>
                </a:solidFill>
                <a:latin typeface="Times New Roman" panose="02020603050405020304" pitchFamily="18" charset="0"/>
              </a:rPr>
              <a:t> because </a:t>
            </a:r>
            <a:r>
              <a:rPr lang="en-US" altLang="en-US" sz="2400" b="1" i="1" dirty="0" err="1">
                <a:solidFill>
                  <a:schemeClr val="tx2">
                    <a:lumMod val="50000"/>
                  </a:schemeClr>
                </a:solidFill>
                <a:latin typeface="Times New Roman" panose="02020603050405020304" pitchFamily="18" charset="0"/>
              </a:rPr>
              <a:t>k</a:t>
            </a:r>
            <a:r>
              <a:rPr lang="en-US" altLang="en-US" sz="2400" b="1" baseline="-20000" dirty="0" err="1">
                <a:solidFill>
                  <a:schemeClr val="tx2">
                    <a:lumMod val="50000"/>
                  </a:schemeClr>
                </a:solidFill>
                <a:latin typeface="Times New Roman" panose="02020603050405020304" pitchFamily="18" charset="0"/>
              </a:rPr>
              <a:t>i</a:t>
            </a:r>
            <a:r>
              <a:rPr lang="en-US" altLang="en-US" sz="2400" b="1" dirty="0">
                <a:solidFill>
                  <a:schemeClr val="tx2">
                    <a:lumMod val="50000"/>
                  </a:schemeClr>
                </a:solidFill>
                <a:latin typeface="Times New Roman" panose="02020603050405020304" pitchFamily="18" charset="0"/>
              </a:rPr>
              <a:t> does not depend on the position of the corresponding character in the plaintext stream; it depends only on the value of the plaintext character.</a:t>
            </a:r>
          </a:p>
          <a:p>
            <a:pPr algn="just" eaLnBrk="1" hangingPunct="1">
              <a:spcBef>
                <a:spcPct val="0"/>
              </a:spcBef>
              <a:buClrTx/>
              <a:buSzTx/>
              <a:buFont typeface="Wingdings" panose="05000000000000000000" pitchFamily="2" charset="2"/>
              <a:buChar char="q"/>
              <a:defRPr/>
            </a:pPr>
            <a:endParaRPr lang="en-US" altLang="en-US" sz="2400" b="1" dirty="0">
              <a:solidFill>
                <a:schemeClr val="tx2">
                  <a:lumMod val="50000"/>
                </a:schemeClr>
              </a:solidFill>
              <a:latin typeface="Times New Roman" panose="02020603050405020304" pitchFamily="18" charset="0"/>
            </a:endParaRPr>
          </a:p>
          <a:p>
            <a:pPr algn="just" eaLnBrk="1" hangingPunct="1">
              <a:spcBef>
                <a:spcPct val="0"/>
              </a:spcBef>
              <a:buClrTx/>
              <a:buSzTx/>
              <a:buFont typeface="Wingdings" panose="05000000000000000000" pitchFamily="2" charset="2"/>
              <a:buChar char="q"/>
              <a:defRPr/>
            </a:pPr>
            <a:r>
              <a:rPr lang="en-US" altLang="en-US" sz="2400" b="1" dirty="0">
                <a:solidFill>
                  <a:schemeClr val="tx2">
                    <a:lumMod val="50000"/>
                  </a:schemeClr>
                </a:solidFill>
                <a:latin typeface="Times New Roman" panose="02020603050405020304" pitchFamily="18" charset="0"/>
              </a:rPr>
              <a:t> </a:t>
            </a:r>
            <a:r>
              <a:rPr lang="en-US" altLang="en-US" sz="2400" b="1" dirty="0" err="1">
                <a:solidFill>
                  <a:schemeClr val="tx2">
                    <a:lumMod val="50000"/>
                  </a:schemeClr>
                </a:solidFill>
                <a:latin typeface="Times New Roman" panose="02020603050405020304" pitchFamily="18" charset="0"/>
              </a:rPr>
              <a:t>Vigenere</a:t>
            </a:r>
            <a:r>
              <a:rPr lang="en-US" altLang="en-US" sz="2400" b="1" dirty="0">
                <a:solidFill>
                  <a:schemeClr val="tx2">
                    <a:lumMod val="50000"/>
                  </a:schemeClr>
                </a:solidFill>
                <a:latin typeface="Times New Roman" panose="02020603050405020304" pitchFamily="18" charset="0"/>
              </a:rPr>
              <a:t> ciphers are polyalphabetic ciphers </a:t>
            </a:r>
          </a:p>
          <a:p>
            <a:pPr algn="just" eaLnBrk="1" hangingPunct="1">
              <a:spcBef>
                <a:spcPct val="0"/>
              </a:spcBef>
              <a:buClrTx/>
              <a:buSzTx/>
              <a:buFont typeface="Wingdings" panose="05000000000000000000" pitchFamily="2" charset="2"/>
              <a:buChar char="q"/>
              <a:defRPr/>
            </a:pPr>
            <a:r>
              <a:rPr lang="en-US" altLang="en-US" sz="2400" b="1" dirty="0">
                <a:solidFill>
                  <a:schemeClr val="tx2">
                    <a:lumMod val="50000"/>
                  </a:schemeClr>
                </a:solidFill>
                <a:latin typeface="Times New Roman" panose="02020603050405020304" pitchFamily="18" charset="0"/>
              </a:rPr>
              <a:t>because </a:t>
            </a:r>
            <a:r>
              <a:rPr lang="en-US" altLang="en-US" sz="2400" b="1" dirty="0" err="1">
                <a:solidFill>
                  <a:schemeClr val="tx2">
                    <a:lumMod val="50000"/>
                  </a:schemeClr>
                </a:solidFill>
                <a:latin typeface="Times New Roman" panose="02020603050405020304" pitchFamily="18" charset="0"/>
              </a:rPr>
              <a:t>k</a:t>
            </a:r>
            <a:r>
              <a:rPr lang="en-US" altLang="en-US" sz="2400" b="1" baseline="-25000" dirty="0" err="1">
                <a:solidFill>
                  <a:schemeClr val="tx2">
                    <a:lumMod val="50000"/>
                  </a:schemeClr>
                </a:solidFill>
                <a:latin typeface="Times New Roman" panose="02020603050405020304" pitchFamily="18" charset="0"/>
              </a:rPr>
              <a:t>i</a:t>
            </a:r>
            <a:r>
              <a:rPr lang="en-US" altLang="en-US" sz="2400" b="1" dirty="0">
                <a:solidFill>
                  <a:schemeClr val="tx2">
                    <a:lumMod val="50000"/>
                  </a:schemeClr>
                </a:solidFill>
                <a:latin typeface="Times New Roman" panose="02020603050405020304" pitchFamily="18" charset="0"/>
              </a:rPr>
              <a:t> definitely depends on the position of the plaintext character. However, the dependency is cyclic. The key is the same for two characters </a:t>
            </a:r>
            <a:r>
              <a:rPr lang="en-US" altLang="en-US" sz="2400" b="1" i="1" dirty="0">
                <a:solidFill>
                  <a:schemeClr val="tx2">
                    <a:lumMod val="50000"/>
                  </a:schemeClr>
                </a:solidFill>
                <a:latin typeface="Times New Roman" panose="02020603050405020304" pitchFamily="18" charset="0"/>
              </a:rPr>
              <a:t>m</a:t>
            </a:r>
            <a:r>
              <a:rPr lang="en-US" altLang="en-US" sz="2400" b="1" dirty="0">
                <a:solidFill>
                  <a:schemeClr val="tx2">
                    <a:lumMod val="50000"/>
                  </a:schemeClr>
                </a:solidFill>
                <a:latin typeface="Times New Roman" panose="02020603050405020304" pitchFamily="18" charset="0"/>
              </a:rPr>
              <a:t> positions apart.</a:t>
            </a:r>
          </a:p>
        </p:txBody>
      </p:sp>
      <p:sp>
        <p:nvSpPr>
          <p:cNvPr id="171011" name="Rectangle 2">
            <a:extLst>
              <a:ext uri="{FF2B5EF4-FFF2-40B4-BE49-F238E27FC236}">
                <a16:creationId xmlns:a16="http://schemas.microsoft.com/office/drawing/2014/main" id="{F03CA5CF-678F-B1FE-CF6B-0A619B0BBB72}"/>
              </a:ext>
            </a:extLst>
          </p:cNvPr>
          <p:cNvSpPr>
            <a:spLocks noChangeArrowheads="1"/>
          </p:cNvSpPr>
          <p:nvPr/>
        </p:nvSpPr>
        <p:spPr bwMode="auto">
          <a:xfrm>
            <a:off x="0" y="0"/>
            <a:ext cx="9144000" cy="57943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800" b="1">
              <a:solidFill>
                <a:srgbClr val="FF0000"/>
              </a:solidFill>
              <a:latin typeface="Times New Roman" panose="02020603050405020304" pitchFamily="18" charset="0"/>
            </a:endParaRPr>
          </a:p>
          <a:p>
            <a:pPr>
              <a:spcBef>
                <a:spcPct val="0"/>
              </a:spcBef>
              <a:buClrTx/>
              <a:buSzTx/>
              <a:buFontTx/>
              <a:buNone/>
            </a:pPr>
            <a:r>
              <a:rPr lang="en-US" altLang="en-US" sz="2800" b="1">
                <a:solidFill>
                  <a:srgbClr val="FF0000"/>
                </a:solidFill>
                <a:latin typeface="Times New Roman" panose="02020603050405020304" pitchFamily="18" charset="0"/>
              </a:rPr>
              <a:t>Stream Ciphers</a:t>
            </a: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22B78A26-6E3E-AB4E-2D2A-881351DC8D4A}"/>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1981F43-28F9-4650-8C88-EF28303B4923}" type="slidenum">
              <a:rPr lang="en-US" altLang="en-US">
                <a:effectLst>
                  <a:outerShdw blurRad="38100" dist="38100" dir="2700000" algn="tl">
                    <a:srgbClr val="C0C0C0"/>
                  </a:outerShdw>
                </a:effectLst>
              </a:rPr>
              <a:pPr/>
              <a:t>84</a:t>
            </a:fld>
            <a:endParaRPr lang="en-US" altLang="en-US">
              <a:effectLst>
                <a:outerShdw blurRad="38100" dist="38100" dir="2700000" algn="tl">
                  <a:srgbClr val="C0C0C0"/>
                </a:outerShdw>
              </a:effectLs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5170" name="Slide Number Placeholder 1">
            <a:extLst>
              <a:ext uri="{FF2B5EF4-FFF2-40B4-BE49-F238E27FC236}">
                <a16:creationId xmlns:a16="http://schemas.microsoft.com/office/drawing/2014/main" id="{C3CA763A-92CD-898B-6023-EBCC308D383C}"/>
              </a:ext>
            </a:extLst>
          </p:cNvPr>
          <p:cNvSpPr>
            <a:spLocks noGrp="1"/>
          </p:cNvSpPr>
          <p:nvPr>
            <p:ph type="sldNum" sz="quarter" idx="12"/>
          </p:nvPr>
        </p:nvSpPr>
        <p:spPr>
          <a:xfrm>
            <a:off x="457200" y="6248400"/>
            <a:ext cx="2133600" cy="457200"/>
          </a:xfrm>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l">
              <a:spcBef>
                <a:spcPct val="0"/>
              </a:spcBef>
              <a:buClrTx/>
              <a:buSzTx/>
              <a:buFontTx/>
              <a:buNone/>
            </a:pPr>
            <a:r>
              <a:rPr lang="en-US" altLang="en-US" sz="1200" b="1">
                <a:effectLst>
                  <a:outerShdw blurRad="38100" dist="38100" dir="2700000" algn="tl">
                    <a:srgbClr val="C0C0C0"/>
                  </a:outerShdw>
                </a:effectLst>
              </a:rPr>
              <a:t>3.</a:t>
            </a:r>
            <a:fld id="{CD20F891-EEF2-425D-88BE-61E1C37CD6AD}" type="slidenum">
              <a:rPr lang="en-US" altLang="en-US" sz="1200" b="1">
                <a:effectLst>
                  <a:outerShdw blurRad="38100" dist="38100" dir="2700000" algn="tl">
                    <a:srgbClr val="C0C0C0"/>
                  </a:outerShdw>
                </a:effectLst>
              </a:rPr>
              <a:pPr algn="l">
                <a:spcBef>
                  <a:spcPct val="0"/>
                </a:spcBef>
                <a:buClrTx/>
                <a:buSzTx/>
                <a:buFontTx/>
                <a:buNone/>
              </a:pPr>
              <a:t>85</a:t>
            </a:fld>
            <a:endParaRPr lang="en-US" altLang="en-US" sz="1200" b="1">
              <a:effectLst>
                <a:outerShdw blurRad="38100" dist="38100" dir="2700000" algn="tl">
                  <a:srgbClr val="C0C0C0"/>
                </a:outerShdw>
              </a:effectLst>
            </a:endParaRPr>
          </a:p>
        </p:txBody>
      </p:sp>
      <p:sp>
        <p:nvSpPr>
          <p:cNvPr id="135171" name="Rectangle 10">
            <a:extLst>
              <a:ext uri="{FF2B5EF4-FFF2-40B4-BE49-F238E27FC236}">
                <a16:creationId xmlns:a16="http://schemas.microsoft.com/office/drawing/2014/main" id="{26AC39F7-21E5-1E12-7B79-843300544D0D}"/>
              </a:ext>
            </a:extLst>
          </p:cNvPr>
          <p:cNvSpPr>
            <a:spLocks noChangeArrowheads="1"/>
          </p:cNvSpPr>
          <p:nvPr/>
        </p:nvSpPr>
        <p:spPr bwMode="auto">
          <a:xfrm>
            <a:off x="152400" y="976313"/>
            <a:ext cx="88392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defRPr/>
            </a:pPr>
            <a:r>
              <a:rPr lang="en-US" altLang="en-US" i="0" baseline="0" dirty="0">
                <a:solidFill>
                  <a:schemeClr val="tx2">
                    <a:lumMod val="50000"/>
                  </a:schemeClr>
                </a:solidFill>
              </a:rPr>
              <a:t>In a block cipher,</a:t>
            </a:r>
          </a:p>
          <a:p>
            <a:pPr marL="457200" indent="-457200" algn="just" eaLnBrk="1" hangingPunct="1">
              <a:buFont typeface="Wingdings" panose="05000000000000000000" pitchFamily="2" charset="2"/>
              <a:buChar char="Ø"/>
              <a:defRPr/>
            </a:pPr>
            <a:r>
              <a:rPr lang="en-US" altLang="en-US" i="0" baseline="0" dirty="0">
                <a:solidFill>
                  <a:schemeClr val="tx2">
                    <a:lumMod val="50000"/>
                  </a:schemeClr>
                </a:solidFill>
              </a:rPr>
              <a:t> a group of PT symbols of size </a:t>
            </a:r>
            <a:r>
              <a:rPr lang="en-US" altLang="en-US" baseline="0" dirty="0">
                <a:solidFill>
                  <a:schemeClr val="tx2">
                    <a:lumMod val="50000"/>
                  </a:schemeClr>
                </a:solidFill>
              </a:rPr>
              <a:t>m</a:t>
            </a:r>
            <a:r>
              <a:rPr lang="en-US" altLang="en-US" i="0" baseline="0" dirty="0">
                <a:solidFill>
                  <a:schemeClr val="tx2">
                    <a:lumMod val="50000"/>
                  </a:schemeClr>
                </a:solidFill>
              </a:rPr>
              <a:t> (</a:t>
            </a:r>
            <a:r>
              <a:rPr lang="en-US" altLang="en-US" baseline="0" dirty="0">
                <a:solidFill>
                  <a:schemeClr val="tx2">
                    <a:lumMod val="50000"/>
                  </a:schemeClr>
                </a:solidFill>
              </a:rPr>
              <a:t>m</a:t>
            </a:r>
            <a:r>
              <a:rPr lang="en-US" altLang="en-US" i="0" baseline="0" dirty="0">
                <a:solidFill>
                  <a:schemeClr val="tx2">
                    <a:lumMod val="50000"/>
                  </a:schemeClr>
                </a:solidFill>
              </a:rPr>
              <a:t> &gt; 1) are encrypted together creating a group of CT of the same size.</a:t>
            </a:r>
          </a:p>
          <a:p>
            <a:pPr marL="457200" indent="-457200" algn="just" eaLnBrk="1" hangingPunct="1">
              <a:buFont typeface="Wingdings" panose="05000000000000000000" pitchFamily="2" charset="2"/>
              <a:buChar char="Ø"/>
              <a:defRPr/>
            </a:pPr>
            <a:r>
              <a:rPr lang="en-US" altLang="en-US" i="0" baseline="0" dirty="0">
                <a:solidFill>
                  <a:schemeClr val="tx2">
                    <a:lumMod val="50000"/>
                  </a:schemeClr>
                </a:solidFill>
              </a:rPr>
              <a:t> A single key is used to encrypt the whole block even if the key is made of multiple values. </a:t>
            </a:r>
          </a:p>
        </p:txBody>
      </p:sp>
      <p:pic>
        <p:nvPicPr>
          <p:cNvPr id="173060" name="Picture 12">
            <a:extLst>
              <a:ext uri="{FF2B5EF4-FFF2-40B4-BE49-F238E27FC236}">
                <a16:creationId xmlns:a16="http://schemas.microsoft.com/office/drawing/2014/main" id="{503AF1CE-B66D-6B23-A6B9-D000690C4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8" y="4346575"/>
            <a:ext cx="783431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3061" name="Rectangle 2">
            <a:extLst>
              <a:ext uri="{FF2B5EF4-FFF2-40B4-BE49-F238E27FC236}">
                <a16:creationId xmlns:a16="http://schemas.microsoft.com/office/drawing/2014/main" id="{710A00B2-1BA5-29CF-DD4F-3297EAF4D481}"/>
              </a:ext>
            </a:extLst>
          </p:cNvPr>
          <p:cNvSpPr>
            <a:spLocks noChangeArrowheads="1"/>
          </p:cNvSpPr>
          <p:nvPr/>
        </p:nvSpPr>
        <p:spPr bwMode="auto">
          <a:xfrm>
            <a:off x="0" y="0"/>
            <a:ext cx="9144000" cy="57943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solidFill>
                  <a:srgbClr val="FF0000"/>
                </a:solidFill>
                <a:latin typeface="Times New Roman" panose="02020603050405020304" pitchFamily="18" charset="0"/>
              </a:rPr>
              <a:t>Block Ciphers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7219" name="Rectangle 10">
            <a:extLst>
              <a:ext uri="{FF2B5EF4-FFF2-40B4-BE49-F238E27FC236}">
                <a16:creationId xmlns:a16="http://schemas.microsoft.com/office/drawing/2014/main" id="{B4663EE1-CDA8-E135-7F2D-2AEE7A10354D}"/>
              </a:ext>
            </a:extLst>
          </p:cNvPr>
          <p:cNvSpPr>
            <a:spLocks noChangeArrowheads="1"/>
          </p:cNvSpPr>
          <p:nvPr/>
        </p:nvSpPr>
        <p:spPr bwMode="auto">
          <a:xfrm>
            <a:off x="152400" y="965200"/>
            <a:ext cx="883920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defRPr/>
            </a:pPr>
            <a:endParaRPr lang="en-US" altLang="en-US" sz="2400" i="0" baseline="0" dirty="0">
              <a:solidFill>
                <a:schemeClr val="tx2">
                  <a:lumMod val="50000"/>
                </a:schemeClr>
              </a:solidFill>
            </a:endParaRPr>
          </a:p>
          <a:p>
            <a:pPr algn="just" eaLnBrk="1" hangingPunct="1">
              <a:defRPr/>
            </a:pPr>
            <a:r>
              <a:rPr lang="en-US" altLang="en-US" sz="2400" i="0" baseline="0" dirty="0" err="1">
                <a:solidFill>
                  <a:schemeClr val="tx2">
                    <a:lumMod val="50000"/>
                  </a:schemeClr>
                </a:solidFill>
              </a:rPr>
              <a:t>Playfair</a:t>
            </a:r>
            <a:r>
              <a:rPr lang="en-US" altLang="en-US" sz="2400" i="0" baseline="0" dirty="0">
                <a:solidFill>
                  <a:schemeClr val="tx2">
                    <a:lumMod val="50000"/>
                  </a:schemeClr>
                </a:solidFill>
              </a:rPr>
              <a:t> ciphers </a:t>
            </a:r>
          </a:p>
          <a:p>
            <a:pPr marL="342900" indent="-342900" algn="just" eaLnBrk="1" hangingPunct="1">
              <a:buFont typeface="Wingdings" panose="05000000000000000000" pitchFamily="2" charset="2"/>
              <a:buChar char="Ø"/>
              <a:defRPr/>
            </a:pPr>
            <a:r>
              <a:rPr lang="en-US" altLang="en-US" sz="2400" i="0" baseline="0" dirty="0">
                <a:solidFill>
                  <a:schemeClr val="tx2">
                    <a:lumMod val="50000"/>
                  </a:schemeClr>
                </a:solidFill>
              </a:rPr>
              <a:t>block ciphers. </a:t>
            </a:r>
          </a:p>
          <a:p>
            <a:pPr marL="342900" indent="-342900" algn="just" eaLnBrk="1" hangingPunct="1">
              <a:buFont typeface="Wingdings" panose="05000000000000000000" pitchFamily="2" charset="2"/>
              <a:buChar char="Ø"/>
              <a:defRPr/>
            </a:pPr>
            <a:r>
              <a:rPr lang="en-US" altLang="en-US" sz="2400" i="0" baseline="0" dirty="0">
                <a:solidFill>
                  <a:schemeClr val="tx2">
                    <a:lumMod val="50000"/>
                  </a:schemeClr>
                </a:solidFill>
              </a:rPr>
              <a:t>size of the block is </a:t>
            </a:r>
            <a:r>
              <a:rPr lang="en-US" altLang="en-US" sz="2400" baseline="0" dirty="0">
                <a:solidFill>
                  <a:schemeClr val="tx2">
                    <a:lumMod val="50000"/>
                  </a:schemeClr>
                </a:solidFill>
              </a:rPr>
              <a:t>m</a:t>
            </a:r>
            <a:r>
              <a:rPr lang="en-US" altLang="en-US" sz="2400" i="0" baseline="0" dirty="0">
                <a:solidFill>
                  <a:schemeClr val="tx2">
                    <a:lumMod val="50000"/>
                  </a:schemeClr>
                </a:solidFill>
              </a:rPr>
              <a:t> = 2. </a:t>
            </a:r>
          </a:p>
          <a:p>
            <a:pPr marL="342900" indent="-342900" algn="just" eaLnBrk="1" hangingPunct="1">
              <a:buFont typeface="Wingdings" panose="05000000000000000000" pitchFamily="2" charset="2"/>
              <a:buChar char="Ø"/>
              <a:defRPr/>
            </a:pPr>
            <a:r>
              <a:rPr lang="en-US" altLang="en-US" sz="2400" i="0" baseline="0" dirty="0">
                <a:solidFill>
                  <a:schemeClr val="tx2">
                    <a:lumMod val="50000"/>
                  </a:schemeClr>
                </a:solidFill>
              </a:rPr>
              <a:t>Two characters are encrypted together.</a:t>
            </a:r>
          </a:p>
        </p:txBody>
      </p:sp>
      <p:sp>
        <p:nvSpPr>
          <p:cNvPr id="137221" name="Rectangle 12">
            <a:extLst>
              <a:ext uri="{FF2B5EF4-FFF2-40B4-BE49-F238E27FC236}">
                <a16:creationId xmlns:a16="http://schemas.microsoft.com/office/drawing/2014/main" id="{C72846EF-F003-AEA8-3797-AB53094A8DF7}"/>
              </a:ext>
            </a:extLst>
          </p:cNvPr>
          <p:cNvSpPr>
            <a:spLocks noChangeArrowheads="1"/>
          </p:cNvSpPr>
          <p:nvPr/>
        </p:nvSpPr>
        <p:spPr bwMode="auto">
          <a:xfrm>
            <a:off x="107950" y="1252538"/>
            <a:ext cx="8839200"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defRPr/>
            </a:pPr>
            <a:endParaRPr lang="en-US" altLang="en-US" sz="2400" i="0" baseline="0" dirty="0">
              <a:solidFill>
                <a:schemeClr val="tx2">
                  <a:lumMod val="50000"/>
                </a:schemeClr>
              </a:solidFill>
            </a:endParaRPr>
          </a:p>
          <a:p>
            <a:pPr algn="just" eaLnBrk="1" hangingPunct="1">
              <a:defRPr/>
            </a:pPr>
            <a:endParaRPr lang="en-US" altLang="en-US" sz="2400" i="0" baseline="0" dirty="0">
              <a:solidFill>
                <a:schemeClr val="tx2">
                  <a:lumMod val="50000"/>
                </a:schemeClr>
              </a:solidFill>
            </a:endParaRPr>
          </a:p>
          <a:p>
            <a:pPr algn="just" eaLnBrk="1" hangingPunct="1">
              <a:defRPr/>
            </a:pPr>
            <a:endParaRPr lang="en-US" altLang="en-US" sz="2400" i="0" baseline="0" dirty="0">
              <a:solidFill>
                <a:schemeClr val="tx2">
                  <a:lumMod val="50000"/>
                </a:schemeClr>
              </a:solidFill>
            </a:endParaRPr>
          </a:p>
          <a:p>
            <a:pPr algn="just" eaLnBrk="1" hangingPunct="1">
              <a:defRPr/>
            </a:pPr>
            <a:endParaRPr lang="en-US" altLang="en-US" sz="2400" i="0" baseline="0" dirty="0">
              <a:solidFill>
                <a:schemeClr val="tx2">
                  <a:lumMod val="50000"/>
                </a:schemeClr>
              </a:solidFill>
            </a:endParaRPr>
          </a:p>
          <a:p>
            <a:pPr algn="just" eaLnBrk="1" hangingPunct="1">
              <a:defRPr/>
            </a:pPr>
            <a:endParaRPr lang="en-US" altLang="en-US" sz="2400" i="0" baseline="0" dirty="0">
              <a:solidFill>
                <a:schemeClr val="tx2">
                  <a:lumMod val="50000"/>
                </a:schemeClr>
              </a:solidFill>
            </a:endParaRPr>
          </a:p>
          <a:p>
            <a:pPr algn="just" eaLnBrk="1" hangingPunct="1">
              <a:defRPr/>
            </a:pPr>
            <a:endParaRPr lang="en-US" altLang="en-US" sz="2400" i="0" baseline="0" dirty="0">
              <a:solidFill>
                <a:schemeClr val="tx2">
                  <a:lumMod val="50000"/>
                </a:schemeClr>
              </a:solidFill>
            </a:endParaRPr>
          </a:p>
          <a:p>
            <a:pPr algn="just" eaLnBrk="1" hangingPunct="1">
              <a:defRPr/>
            </a:pPr>
            <a:r>
              <a:rPr lang="en-US" altLang="en-US" sz="2400" i="0" baseline="0" dirty="0">
                <a:solidFill>
                  <a:srgbClr val="00B050"/>
                </a:solidFill>
              </a:rPr>
              <a:t>Hill ciphers </a:t>
            </a:r>
          </a:p>
          <a:p>
            <a:pPr marL="342900" indent="-342900" algn="just" eaLnBrk="1" hangingPunct="1">
              <a:buFont typeface="Wingdings" panose="05000000000000000000" pitchFamily="2" charset="2"/>
              <a:buChar char="Ø"/>
              <a:defRPr/>
            </a:pPr>
            <a:r>
              <a:rPr lang="en-US" altLang="en-US" sz="2400" i="0" baseline="0" dirty="0">
                <a:solidFill>
                  <a:schemeClr val="tx2">
                    <a:lumMod val="50000"/>
                  </a:schemeClr>
                </a:solidFill>
              </a:rPr>
              <a:t>block ciphers. </a:t>
            </a:r>
          </a:p>
          <a:p>
            <a:pPr marL="342900" indent="-342900" algn="just" eaLnBrk="1" hangingPunct="1">
              <a:buFont typeface="Wingdings" panose="05000000000000000000" pitchFamily="2" charset="2"/>
              <a:buChar char="Ø"/>
              <a:defRPr/>
            </a:pPr>
            <a:r>
              <a:rPr lang="en-US" altLang="en-US" sz="2400" i="0" baseline="0" dirty="0">
                <a:solidFill>
                  <a:schemeClr val="tx2">
                    <a:lumMod val="50000"/>
                  </a:schemeClr>
                </a:solidFill>
              </a:rPr>
              <a:t>A block of plaintext, of size 2 or more is encrypted together using a single key (a matrix). </a:t>
            </a:r>
          </a:p>
          <a:p>
            <a:pPr marL="342900" indent="-342900" algn="just" eaLnBrk="1" hangingPunct="1">
              <a:buFont typeface="Wingdings" panose="05000000000000000000" pitchFamily="2" charset="2"/>
              <a:buChar char="Ø"/>
              <a:defRPr/>
            </a:pPr>
            <a:r>
              <a:rPr lang="en-US" altLang="en-US" sz="2400" i="0" baseline="0" dirty="0">
                <a:solidFill>
                  <a:schemeClr val="tx2">
                    <a:lumMod val="50000"/>
                  </a:schemeClr>
                </a:solidFill>
              </a:rPr>
              <a:t>In these ciphers, the value of each character in the CT depends on all the values of the characters in the PT. </a:t>
            </a:r>
          </a:p>
          <a:p>
            <a:pPr marL="342900" indent="-342900" algn="just" eaLnBrk="1" hangingPunct="1">
              <a:buFont typeface="Wingdings" panose="05000000000000000000" pitchFamily="2" charset="2"/>
              <a:buChar char="Ø"/>
              <a:defRPr/>
            </a:pPr>
            <a:r>
              <a:rPr lang="en-US" altLang="en-US" sz="2400" i="0" baseline="0" dirty="0">
                <a:solidFill>
                  <a:schemeClr val="tx2">
                    <a:lumMod val="50000"/>
                  </a:schemeClr>
                </a:solidFill>
              </a:rPr>
              <a:t>Although the key is made of </a:t>
            </a:r>
            <a:r>
              <a:rPr lang="en-US" altLang="en-US" sz="2400" baseline="0" dirty="0">
                <a:solidFill>
                  <a:schemeClr val="tx2">
                    <a:lumMod val="50000"/>
                  </a:schemeClr>
                </a:solidFill>
              </a:rPr>
              <a:t>m</a:t>
            </a:r>
            <a:r>
              <a:rPr lang="en-US" altLang="en-US" sz="2400" i="0" baseline="0" dirty="0">
                <a:solidFill>
                  <a:schemeClr val="tx2">
                    <a:lumMod val="50000"/>
                  </a:schemeClr>
                </a:solidFill>
              </a:rPr>
              <a:t> × </a:t>
            </a:r>
            <a:r>
              <a:rPr lang="en-US" altLang="en-US" sz="2400" baseline="0" dirty="0">
                <a:solidFill>
                  <a:schemeClr val="tx2">
                    <a:lumMod val="50000"/>
                  </a:schemeClr>
                </a:solidFill>
              </a:rPr>
              <a:t>m</a:t>
            </a:r>
            <a:r>
              <a:rPr lang="en-US" altLang="en-US" sz="2400" i="0" baseline="0" dirty="0">
                <a:solidFill>
                  <a:schemeClr val="tx2">
                    <a:lumMod val="50000"/>
                  </a:schemeClr>
                </a:solidFill>
              </a:rPr>
              <a:t> values, it is considered as a single key.</a:t>
            </a:r>
          </a:p>
        </p:txBody>
      </p:sp>
      <p:sp>
        <p:nvSpPr>
          <p:cNvPr id="175108" name="Rectangle 2">
            <a:extLst>
              <a:ext uri="{FF2B5EF4-FFF2-40B4-BE49-F238E27FC236}">
                <a16:creationId xmlns:a16="http://schemas.microsoft.com/office/drawing/2014/main" id="{D5C2BA7A-2249-DA68-6D5D-2C882089977E}"/>
              </a:ext>
            </a:extLst>
          </p:cNvPr>
          <p:cNvSpPr>
            <a:spLocks noChangeArrowheads="1"/>
          </p:cNvSpPr>
          <p:nvPr/>
        </p:nvSpPr>
        <p:spPr bwMode="auto">
          <a:xfrm>
            <a:off x="0" y="0"/>
            <a:ext cx="9144000" cy="57943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800" b="1">
              <a:solidFill>
                <a:srgbClr val="FF0000"/>
              </a:solidFill>
              <a:latin typeface="Times New Roman" panose="02020603050405020304" pitchFamily="18" charset="0"/>
            </a:endParaRPr>
          </a:p>
          <a:p>
            <a:pPr>
              <a:spcBef>
                <a:spcPct val="0"/>
              </a:spcBef>
              <a:buClrTx/>
              <a:buSzTx/>
              <a:buFontTx/>
              <a:buNone/>
            </a:pPr>
            <a:r>
              <a:rPr lang="en-US" altLang="en-US" sz="2800" b="1">
                <a:solidFill>
                  <a:srgbClr val="FF0000"/>
                </a:solidFill>
                <a:latin typeface="Times New Roman" panose="02020603050405020304" pitchFamily="18" charset="0"/>
              </a:rPr>
              <a:t>Block Ciphers</a:t>
            </a:r>
          </a:p>
          <a:p>
            <a:pPr>
              <a:spcBef>
                <a:spcPct val="0"/>
              </a:spcBef>
              <a:buClrTx/>
              <a:buSzTx/>
              <a:buFontTx/>
              <a:buNone/>
            </a:pPr>
            <a:endParaRPr lang="en-US" altLang="en-US" sz="2800" b="1">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5E98B7A5-3502-F413-5C7E-6DB3D0AA4F86}"/>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E7F1D66-3DBA-459C-B5AF-14E836F87BB7}" type="slidenum">
              <a:rPr lang="en-US" altLang="en-US">
                <a:effectLst>
                  <a:outerShdw blurRad="38100" dist="38100" dir="2700000" algn="tl">
                    <a:srgbClr val="C0C0C0"/>
                  </a:outerShdw>
                </a:effectLst>
              </a:rPr>
              <a:pPr/>
              <a:t>86</a:t>
            </a:fld>
            <a:endParaRPr lang="en-US" altLang="en-US">
              <a:effectLst>
                <a:outerShdw blurRad="38100" dist="38100" dir="2700000" algn="tl">
                  <a:srgbClr val="C0C0C0"/>
                </a:outerShdw>
              </a:effectLs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77154" name="Rectangle 12">
            <a:extLst>
              <a:ext uri="{FF2B5EF4-FFF2-40B4-BE49-F238E27FC236}">
                <a16:creationId xmlns:a16="http://schemas.microsoft.com/office/drawing/2014/main" id="{A8CC7208-C277-1909-D6B4-974B4979DA5F}"/>
              </a:ext>
            </a:extLst>
          </p:cNvPr>
          <p:cNvSpPr>
            <a:spLocks noChangeArrowheads="1"/>
          </p:cNvSpPr>
          <p:nvPr/>
        </p:nvSpPr>
        <p:spPr bwMode="auto">
          <a:xfrm>
            <a:off x="228600" y="3254375"/>
            <a:ext cx="8839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buClrTx/>
              <a:buSzTx/>
              <a:buFontTx/>
              <a:buNone/>
            </a:pPr>
            <a:endParaRPr lang="en-US" altLang="en-US" sz="2400" b="1">
              <a:latin typeface="Times New Roman" panose="02020603050405020304" pitchFamily="18" charset="0"/>
            </a:endParaRPr>
          </a:p>
          <a:p>
            <a:pPr algn="just" eaLnBrk="1" hangingPunct="1">
              <a:spcBef>
                <a:spcPct val="0"/>
              </a:spcBef>
              <a:buClrTx/>
              <a:buSzTx/>
              <a:buFontTx/>
              <a:buNone/>
            </a:pPr>
            <a:endParaRPr lang="en-US" altLang="en-US" sz="2400" b="1">
              <a:latin typeface="Times New Roman" panose="02020603050405020304" pitchFamily="18" charset="0"/>
            </a:endParaRPr>
          </a:p>
          <a:p>
            <a:pPr algn="just" eaLnBrk="1" hangingPunct="1">
              <a:spcBef>
                <a:spcPct val="0"/>
              </a:spcBef>
              <a:buClrTx/>
              <a:buSzTx/>
              <a:buFontTx/>
              <a:buNone/>
            </a:pPr>
            <a:endParaRPr lang="en-US" altLang="en-US" sz="2400" b="1">
              <a:latin typeface="Times New Roman" panose="02020603050405020304" pitchFamily="18" charset="0"/>
            </a:endParaRPr>
          </a:p>
        </p:txBody>
      </p:sp>
      <p:sp>
        <p:nvSpPr>
          <p:cNvPr id="177155" name="Rectangle 2">
            <a:extLst>
              <a:ext uri="{FF2B5EF4-FFF2-40B4-BE49-F238E27FC236}">
                <a16:creationId xmlns:a16="http://schemas.microsoft.com/office/drawing/2014/main" id="{852DB155-C081-7DDE-21FD-18D58FB26C82}"/>
              </a:ext>
            </a:extLst>
          </p:cNvPr>
          <p:cNvSpPr>
            <a:spLocks noChangeArrowheads="1"/>
          </p:cNvSpPr>
          <p:nvPr/>
        </p:nvSpPr>
        <p:spPr bwMode="auto">
          <a:xfrm>
            <a:off x="0" y="0"/>
            <a:ext cx="9144000" cy="57943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800" b="1">
              <a:solidFill>
                <a:srgbClr val="FF0000"/>
              </a:solidFill>
              <a:latin typeface="Times New Roman" panose="02020603050405020304" pitchFamily="18" charset="0"/>
            </a:endParaRPr>
          </a:p>
          <a:p>
            <a:pPr>
              <a:spcBef>
                <a:spcPct val="0"/>
              </a:spcBef>
              <a:buClrTx/>
              <a:buSzTx/>
              <a:buFontTx/>
              <a:buNone/>
            </a:pPr>
            <a:r>
              <a:rPr lang="en-US" altLang="en-US" sz="2800" b="1">
                <a:solidFill>
                  <a:srgbClr val="FF0000"/>
                </a:solidFill>
                <a:latin typeface="Times New Roman" panose="02020603050405020304" pitchFamily="18" charset="0"/>
              </a:rPr>
              <a:t>Block Ciphers</a:t>
            </a:r>
          </a:p>
          <a:p>
            <a:pPr>
              <a:spcBef>
                <a:spcPct val="0"/>
              </a:spcBef>
              <a:buClrTx/>
              <a:buSzTx/>
              <a:buFontTx/>
              <a:buNone/>
            </a:pPr>
            <a:endParaRPr lang="en-US" altLang="en-US" sz="2800" b="1">
              <a:latin typeface="Times New Roman" panose="02020603050405020304" pitchFamily="18" charset="0"/>
            </a:endParaRPr>
          </a:p>
        </p:txBody>
      </p:sp>
      <p:sp useBgFill="1">
        <p:nvSpPr>
          <p:cNvPr id="2" name="TextBox 1">
            <a:extLst>
              <a:ext uri="{FF2B5EF4-FFF2-40B4-BE49-F238E27FC236}">
                <a16:creationId xmlns:a16="http://schemas.microsoft.com/office/drawing/2014/main" id="{0896C6A8-36B7-546A-FF43-DBF60E423B6C}"/>
              </a:ext>
            </a:extLst>
          </p:cNvPr>
          <p:cNvSpPr txBox="1"/>
          <p:nvPr/>
        </p:nvSpPr>
        <p:spPr>
          <a:xfrm>
            <a:off x="900113" y="1268413"/>
            <a:ext cx="7632700" cy="2032000"/>
          </a:xfrm>
          <a:prstGeom prst="rect">
            <a:avLst/>
          </a:prstGeom>
        </p:spPr>
        <p:txBody>
          <a:bodyPr>
            <a:spAutoFit/>
          </a:bodyPr>
          <a:lstStyle/>
          <a:p>
            <a:pPr algn="just" eaLnBrk="1" hangingPunct="1">
              <a:defRPr/>
            </a:pPr>
            <a:r>
              <a:rPr lang="en-US" altLang="en-US" dirty="0">
                <a:solidFill>
                  <a:schemeClr val="tx2">
                    <a:lumMod val="50000"/>
                  </a:schemeClr>
                </a:solidFill>
              </a:rPr>
              <a:t>Every block cipher </a:t>
            </a:r>
          </a:p>
          <a:p>
            <a:pPr algn="just" eaLnBrk="1" hangingPunct="1">
              <a:defRPr/>
            </a:pPr>
            <a:endParaRPr lang="en-US" altLang="en-US" dirty="0">
              <a:solidFill>
                <a:schemeClr val="tx2">
                  <a:lumMod val="50000"/>
                </a:schemeClr>
              </a:solidFill>
            </a:endParaRPr>
          </a:p>
          <a:p>
            <a:pPr marL="285750" indent="-285750" algn="just" eaLnBrk="1" hangingPunct="1">
              <a:buFont typeface="Wingdings" panose="05000000000000000000" pitchFamily="2" charset="2"/>
              <a:buChar char="Ø"/>
              <a:defRPr/>
            </a:pPr>
            <a:r>
              <a:rPr lang="en-US" altLang="en-US" dirty="0">
                <a:solidFill>
                  <a:schemeClr val="tx2">
                    <a:lumMod val="50000"/>
                  </a:schemeClr>
                </a:solidFill>
              </a:rPr>
              <a:t>is a polyalphabetic cipher </a:t>
            </a:r>
          </a:p>
          <a:p>
            <a:pPr marL="285750" indent="-285750" algn="just" eaLnBrk="1" hangingPunct="1">
              <a:buFont typeface="Wingdings" panose="05000000000000000000" pitchFamily="2" charset="2"/>
              <a:buChar char="Ø"/>
              <a:defRPr/>
            </a:pPr>
            <a:endParaRPr lang="en-US" altLang="en-US" dirty="0">
              <a:solidFill>
                <a:schemeClr val="tx2">
                  <a:lumMod val="50000"/>
                </a:schemeClr>
              </a:solidFill>
            </a:endParaRPr>
          </a:p>
          <a:p>
            <a:pPr marL="285750" indent="-285750" algn="just" eaLnBrk="1" hangingPunct="1">
              <a:buFont typeface="Wingdings" panose="05000000000000000000" pitchFamily="2" charset="2"/>
              <a:buChar char="Ø"/>
              <a:defRPr/>
            </a:pPr>
            <a:r>
              <a:rPr lang="en-US" altLang="en-US" dirty="0">
                <a:solidFill>
                  <a:schemeClr val="tx2">
                    <a:lumMod val="50000"/>
                  </a:schemeClr>
                </a:solidFill>
              </a:rPr>
              <a:t>as each character in a CT block depends on all characters in the PT  block.</a:t>
            </a:r>
          </a:p>
          <a:p>
            <a:pPr>
              <a:defRPr/>
            </a:pPr>
            <a:endParaRPr lang="en-IN" dirty="0">
              <a:solidFill>
                <a:schemeClr val="tx2">
                  <a:lumMod val="50000"/>
                </a:schemeClr>
              </a:solidFill>
            </a:endParaRPr>
          </a:p>
        </p:txBody>
      </p:sp>
      <p:sp>
        <p:nvSpPr>
          <p:cNvPr id="3" name="Slide Number Placeholder 2">
            <a:extLst>
              <a:ext uri="{FF2B5EF4-FFF2-40B4-BE49-F238E27FC236}">
                <a16:creationId xmlns:a16="http://schemas.microsoft.com/office/drawing/2014/main" id="{3923F361-9F94-7696-739C-37C27F01460B}"/>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FE4F009-52B5-4537-B34C-6A52BBA5AF2B}" type="slidenum">
              <a:rPr lang="en-US" altLang="en-US">
                <a:effectLst>
                  <a:outerShdw blurRad="38100" dist="38100" dir="2700000" algn="tl">
                    <a:srgbClr val="C0C0C0"/>
                  </a:outerShdw>
                </a:effectLst>
              </a:rPr>
              <a:pPr/>
              <a:t>87</a:t>
            </a:fld>
            <a:endParaRPr lang="en-US" altLang="en-US">
              <a:effectLst>
                <a:outerShdw blurRad="38100" dist="38100" dir="2700000" algn="tl">
                  <a:srgbClr val="C0C0C0"/>
                </a:outerShdw>
              </a:effectLst>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useBgFill="1">
        <p:nvSpPr>
          <p:cNvPr id="139267" name="Rectangle 10">
            <a:extLst>
              <a:ext uri="{FF2B5EF4-FFF2-40B4-BE49-F238E27FC236}">
                <a16:creationId xmlns:a16="http://schemas.microsoft.com/office/drawing/2014/main" id="{5CE99F5E-FD0D-69A0-8F09-B2522A91FA7E}"/>
              </a:ext>
            </a:extLst>
          </p:cNvPr>
          <p:cNvSpPr>
            <a:spLocks noChangeArrowheads="1"/>
          </p:cNvSpPr>
          <p:nvPr/>
        </p:nvSpPr>
        <p:spPr bwMode="auto">
          <a:xfrm>
            <a:off x="152400" y="-528638"/>
            <a:ext cx="8839200" cy="5692776"/>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defRPr/>
            </a:pPr>
            <a:endParaRPr lang="en-US" altLang="en-US" i="0" baseline="0" dirty="0">
              <a:solidFill>
                <a:schemeClr val="tx2">
                  <a:lumMod val="50000"/>
                </a:schemeClr>
              </a:solidFill>
            </a:endParaRPr>
          </a:p>
          <a:p>
            <a:pPr algn="just" eaLnBrk="1" hangingPunct="1">
              <a:defRPr/>
            </a:pPr>
            <a:endParaRPr lang="en-US" altLang="en-US" i="0" baseline="0" dirty="0">
              <a:solidFill>
                <a:schemeClr val="tx2">
                  <a:lumMod val="50000"/>
                </a:schemeClr>
              </a:solidFill>
            </a:endParaRPr>
          </a:p>
          <a:p>
            <a:pPr algn="just" eaLnBrk="1" hangingPunct="1">
              <a:defRPr/>
            </a:pPr>
            <a:endParaRPr lang="en-US" altLang="en-US" i="0" baseline="0" dirty="0">
              <a:solidFill>
                <a:schemeClr val="tx2">
                  <a:lumMod val="50000"/>
                </a:schemeClr>
              </a:solidFill>
            </a:endParaRPr>
          </a:p>
          <a:p>
            <a:pPr algn="just" eaLnBrk="1" hangingPunct="1">
              <a:defRPr/>
            </a:pPr>
            <a:endParaRPr lang="en-US" altLang="en-US" i="0" baseline="0" dirty="0">
              <a:solidFill>
                <a:schemeClr val="tx2">
                  <a:lumMod val="50000"/>
                </a:schemeClr>
              </a:solidFill>
            </a:endParaRPr>
          </a:p>
          <a:p>
            <a:pPr algn="just" eaLnBrk="1" hangingPunct="1">
              <a:defRPr/>
            </a:pPr>
            <a:r>
              <a:rPr lang="en-US" altLang="en-US" i="0" baseline="0" dirty="0">
                <a:solidFill>
                  <a:schemeClr val="tx2">
                    <a:lumMod val="50000"/>
                  </a:schemeClr>
                </a:solidFill>
              </a:rPr>
              <a:t>In practice, </a:t>
            </a:r>
          </a:p>
          <a:p>
            <a:pPr marL="457200" indent="-457200" algn="just" eaLnBrk="1" hangingPunct="1">
              <a:buFont typeface="Wingdings" panose="05000000000000000000" pitchFamily="2" charset="2"/>
              <a:buChar char="Ø"/>
              <a:defRPr/>
            </a:pPr>
            <a:r>
              <a:rPr lang="en-US" altLang="en-US" i="0" baseline="0" dirty="0">
                <a:solidFill>
                  <a:schemeClr val="tx2">
                    <a:lumMod val="50000"/>
                  </a:schemeClr>
                </a:solidFill>
              </a:rPr>
              <a:t>blocks of plaintext are encrypted individually </a:t>
            </a:r>
          </a:p>
          <a:p>
            <a:pPr marL="457200" indent="-457200" algn="just" eaLnBrk="1" hangingPunct="1">
              <a:buFont typeface="Wingdings" panose="05000000000000000000" pitchFamily="2" charset="2"/>
              <a:buChar char="Ø"/>
              <a:defRPr/>
            </a:pPr>
            <a:r>
              <a:rPr lang="en-US" altLang="en-US" i="0" baseline="0" dirty="0">
                <a:solidFill>
                  <a:schemeClr val="tx2">
                    <a:lumMod val="50000"/>
                  </a:schemeClr>
                </a:solidFill>
              </a:rPr>
              <a:t>but they use a stream of keys to encrypt the whole message, block by block. </a:t>
            </a:r>
          </a:p>
          <a:p>
            <a:pPr algn="just" eaLnBrk="1" hangingPunct="1">
              <a:defRPr/>
            </a:pPr>
            <a:r>
              <a:rPr lang="en-US" altLang="en-US" i="0" baseline="0" dirty="0">
                <a:solidFill>
                  <a:schemeClr val="tx2">
                    <a:lumMod val="50000"/>
                  </a:schemeClr>
                </a:solidFill>
              </a:rPr>
              <a:t>In other words, </a:t>
            </a:r>
            <a:r>
              <a:rPr lang="en-US" altLang="en-US" i="0" baseline="0" dirty="0">
                <a:solidFill>
                  <a:srgbClr val="FF0000"/>
                </a:solidFill>
              </a:rPr>
              <a:t>the cipher </a:t>
            </a:r>
          </a:p>
          <a:p>
            <a:pPr marL="457200" indent="-457200" algn="just" eaLnBrk="1" hangingPunct="1">
              <a:buFont typeface="Wingdings" panose="05000000000000000000" pitchFamily="2" charset="2"/>
              <a:buChar char="Ø"/>
              <a:defRPr/>
            </a:pPr>
            <a:r>
              <a:rPr lang="en-US" altLang="en-US" i="0" baseline="0" dirty="0">
                <a:solidFill>
                  <a:schemeClr val="tx2">
                    <a:lumMod val="50000"/>
                  </a:schemeClr>
                </a:solidFill>
              </a:rPr>
              <a:t>is a </a:t>
            </a:r>
            <a:r>
              <a:rPr lang="en-US" altLang="en-US" i="0" baseline="0" dirty="0">
                <a:solidFill>
                  <a:srgbClr val="00B050"/>
                </a:solidFill>
              </a:rPr>
              <a:t>block cipher </a:t>
            </a:r>
            <a:r>
              <a:rPr lang="en-US" altLang="en-US" i="0" baseline="0" dirty="0">
                <a:solidFill>
                  <a:schemeClr val="tx2">
                    <a:lumMod val="50000"/>
                  </a:schemeClr>
                </a:solidFill>
              </a:rPr>
              <a:t>when looking at the individual blocks, </a:t>
            </a:r>
          </a:p>
          <a:p>
            <a:pPr marL="457200" indent="-457200" algn="just" eaLnBrk="1" hangingPunct="1">
              <a:buFont typeface="Wingdings" panose="05000000000000000000" pitchFamily="2" charset="2"/>
              <a:buChar char="Ø"/>
              <a:defRPr/>
            </a:pPr>
            <a:r>
              <a:rPr lang="en-US" altLang="en-US" i="0" baseline="0" dirty="0">
                <a:solidFill>
                  <a:schemeClr val="tx2">
                    <a:lumMod val="50000"/>
                  </a:schemeClr>
                </a:solidFill>
              </a:rPr>
              <a:t>but it is a </a:t>
            </a:r>
            <a:r>
              <a:rPr lang="en-US" altLang="en-US" i="0" baseline="0" dirty="0">
                <a:solidFill>
                  <a:srgbClr val="00B050"/>
                </a:solidFill>
              </a:rPr>
              <a:t>stream cipher </a:t>
            </a:r>
            <a:r>
              <a:rPr lang="en-US" altLang="en-US" i="0" baseline="0" dirty="0">
                <a:solidFill>
                  <a:schemeClr val="tx2">
                    <a:lumMod val="50000"/>
                  </a:schemeClr>
                </a:solidFill>
              </a:rPr>
              <a:t>when looking at the whole message considering each block as a single unit. </a:t>
            </a:r>
          </a:p>
        </p:txBody>
      </p:sp>
      <p:sp>
        <p:nvSpPr>
          <p:cNvPr id="179203" name="Rectangle 2">
            <a:extLst>
              <a:ext uri="{FF2B5EF4-FFF2-40B4-BE49-F238E27FC236}">
                <a16:creationId xmlns:a16="http://schemas.microsoft.com/office/drawing/2014/main" id="{C000FD50-D861-5119-054A-03205CFECEF0}"/>
              </a:ext>
            </a:extLst>
          </p:cNvPr>
          <p:cNvSpPr>
            <a:spLocks noChangeArrowheads="1"/>
          </p:cNvSpPr>
          <p:nvPr/>
        </p:nvSpPr>
        <p:spPr bwMode="auto">
          <a:xfrm>
            <a:off x="34925" y="23813"/>
            <a:ext cx="9144000" cy="57943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800" b="1">
                <a:solidFill>
                  <a:srgbClr val="FF0000"/>
                </a:solidFill>
                <a:latin typeface="Times New Roman" panose="02020603050405020304" pitchFamily="18" charset="0"/>
              </a:rPr>
              <a:t>Combination</a:t>
            </a:r>
          </a:p>
        </p:txBody>
      </p:sp>
      <p:sp>
        <p:nvSpPr>
          <p:cNvPr id="2" name="Slide Number Placeholder 1">
            <a:extLst>
              <a:ext uri="{FF2B5EF4-FFF2-40B4-BE49-F238E27FC236}">
                <a16:creationId xmlns:a16="http://schemas.microsoft.com/office/drawing/2014/main" id="{434B5FAF-C01B-A08B-23A8-97E350C59AFE}"/>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4343A4B-96E3-40D2-B41D-B6D5CD83DE80}" type="slidenum">
              <a:rPr lang="en-US" altLang="en-US">
                <a:effectLst>
                  <a:outerShdw blurRad="38100" dist="38100" dir="2700000" algn="tl">
                    <a:srgbClr val="C0C0C0"/>
                  </a:outerShdw>
                </a:effectLst>
              </a:rPr>
              <a:pPr/>
              <a:t>88</a:t>
            </a:fld>
            <a:endParaRPr lang="en-US" altLang="en-US">
              <a:effectLst>
                <a:outerShdw blurRad="38100" dist="38100" dir="2700000" algn="tl">
                  <a:srgbClr val="C0C0C0"/>
                </a:outerShdw>
              </a:effectLst>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useBgFill="1">
        <p:nvSpPr>
          <p:cNvPr id="71682" name="Rectangle 2">
            <a:extLst>
              <a:ext uri="{FF2B5EF4-FFF2-40B4-BE49-F238E27FC236}">
                <a16:creationId xmlns:a16="http://schemas.microsoft.com/office/drawing/2014/main" id="{ED94F217-B365-7366-551A-9F5388084975}"/>
              </a:ext>
            </a:extLst>
          </p:cNvPr>
          <p:cNvSpPr>
            <a:spLocks noGrp="1" noChangeArrowheads="1"/>
          </p:cNvSpPr>
          <p:nvPr>
            <p:ph type="title"/>
          </p:nvPr>
        </p:nvSpPr>
        <p:spPr/>
        <p:txBody>
          <a:bodyPr/>
          <a:lstStyle/>
          <a:p>
            <a:pPr eaLnBrk="1" hangingPunct="1">
              <a:defRPr/>
            </a:pPr>
            <a:r>
              <a:rPr lang="en-AU" dirty="0" err="1">
                <a:solidFill>
                  <a:schemeClr val="tx1"/>
                </a:solidFill>
              </a:rPr>
              <a:t>Monoalphabetic</a:t>
            </a:r>
            <a:r>
              <a:rPr lang="en-AU" dirty="0">
                <a:solidFill>
                  <a:schemeClr val="tx1"/>
                </a:solidFill>
              </a:rPr>
              <a:t> Cipher Security</a:t>
            </a:r>
          </a:p>
        </p:txBody>
      </p:sp>
      <p:sp>
        <p:nvSpPr>
          <p:cNvPr id="71683" name="Rectangle 3">
            <a:extLst>
              <a:ext uri="{FF2B5EF4-FFF2-40B4-BE49-F238E27FC236}">
                <a16:creationId xmlns:a16="http://schemas.microsoft.com/office/drawing/2014/main" id="{CC2E0A0F-38B8-F22F-E941-3EFFC9BFA6EF}"/>
              </a:ext>
            </a:extLst>
          </p:cNvPr>
          <p:cNvSpPr>
            <a:spLocks noGrp="1" noChangeArrowheads="1"/>
          </p:cNvSpPr>
          <p:nvPr>
            <p:ph type="body" idx="1"/>
          </p:nvPr>
        </p:nvSpPr>
        <p:spPr/>
        <p:txBody>
          <a:bodyPr/>
          <a:lstStyle/>
          <a:p>
            <a:pPr eaLnBrk="1" hangingPunct="1">
              <a:defRPr/>
            </a:pPr>
            <a:r>
              <a:rPr lang="en-AU" dirty="0"/>
              <a:t>now have a total of 26! = 4 x 10</a:t>
            </a:r>
            <a:r>
              <a:rPr lang="en-AU" baseline="30000" dirty="0"/>
              <a:t>26</a:t>
            </a:r>
            <a:r>
              <a:rPr lang="en-AU" dirty="0"/>
              <a:t> keys </a:t>
            </a:r>
          </a:p>
          <a:p>
            <a:pPr eaLnBrk="1" hangingPunct="1">
              <a:defRPr/>
            </a:pPr>
            <a:r>
              <a:rPr lang="en-AU" dirty="0"/>
              <a:t>with so many keys, might think is secure </a:t>
            </a:r>
          </a:p>
          <a:p>
            <a:pPr eaLnBrk="1" hangingPunct="1">
              <a:defRPr/>
            </a:pPr>
            <a:r>
              <a:rPr lang="en-AU" dirty="0"/>
              <a:t>but would be </a:t>
            </a:r>
            <a:r>
              <a:rPr lang="en-AU" b="1" dirty="0"/>
              <a:t>!!!WRONG!!!</a:t>
            </a:r>
            <a:r>
              <a:rPr lang="en-AU" dirty="0"/>
              <a:t> </a:t>
            </a:r>
          </a:p>
          <a:p>
            <a:pPr eaLnBrk="1" hangingPunct="1">
              <a:defRPr/>
            </a:pPr>
            <a:r>
              <a:rPr lang="en-US" dirty="0"/>
              <a:t>problem is language characteristics</a:t>
            </a:r>
            <a:endParaRPr lang="en-AU" dirty="0"/>
          </a:p>
        </p:txBody>
      </p:sp>
      <p:sp>
        <p:nvSpPr>
          <p:cNvPr id="2" name="Slide Number Placeholder 1">
            <a:extLst>
              <a:ext uri="{FF2B5EF4-FFF2-40B4-BE49-F238E27FC236}">
                <a16:creationId xmlns:a16="http://schemas.microsoft.com/office/drawing/2014/main" id="{87D102CF-C281-2616-5046-38358998A9A5}"/>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1F42F45-2EDA-4D01-A909-6AE67A34EEEB}" type="slidenum">
              <a:rPr lang="en-US" altLang="en-US">
                <a:effectLst>
                  <a:outerShdw blurRad="38100" dist="38100" dir="2700000" algn="tl">
                    <a:srgbClr val="C0C0C0"/>
                  </a:outerShdw>
                </a:effectLst>
              </a:rPr>
              <a:pPr/>
              <a:t>89</a:t>
            </a:fld>
            <a:endParaRPr lang="en-US" altLang="en-US">
              <a:effectLst>
                <a:outerShdw blurRad="38100" dist="38100" dir="2700000" algn="tl">
                  <a:srgbClr val="C0C0C0"/>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951FCF7-F03E-0970-FD43-62B707312F81}"/>
              </a:ext>
            </a:extLst>
          </p:cNvPr>
          <p:cNvSpPr>
            <a:spLocks noGrp="1" noChangeArrowheads="1"/>
          </p:cNvSpPr>
          <p:nvPr>
            <p:ph type="title"/>
          </p:nvPr>
        </p:nvSpPr>
        <p:spPr/>
        <p:txBody>
          <a:bodyPr/>
          <a:lstStyle/>
          <a:p>
            <a:pPr eaLnBrk="1" hangingPunct="1">
              <a:defRPr/>
            </a:pPr>
            <a:r>
              <a:rPr lang="en-US" dirty="0">
                <a:solidFill>
                  <a:srgbClr val="C00000"/>
                </a:solidFill>
              </a:rPr>
              <a:t>Cryptanalytic Attacks</a:t>
            </a:r>
            <a:endParaRPr lang="en-AU" dirty="0">
              <a:solidFill>
                <a:srgbClr val="C00000"/>
              </a:solidFill>
            </a:endParaRPr>
          </a:p>
        </p:txBody>
      </p:sp>
      <p:sp>
        <p:nvSpPr>
          <p:cNvPr id="55299" name="Rectangle 3">
            <a:extLst>
              <a:ext uri="{FF2B5EF4-FFF2-40B4-BE49-F238E27FC236}">
                <a16:creationId xmlns:a16="http://schemas.microsoft.com/office/drawing/2014/main" id="{4CFDAB96-C7C2-84AA-6F9A-0BA05972DA83}"/>
              </a:ext>
            </a:extLst>
          </p:cNvPr>
          <p:cNvSpPr>
            <a:spLocks noGrp="1" noChangeArrowheads="1"/>
          </p:cNvSpPr>
          <p:nvPr>
            <p:ph type="body" idx="1"/>
          </p:nvPr>
        </p:nvSpPr>
        <p:spPr>
          <a:xfrm>
            <a:off x="468313" y="1268413"/>
            <a:ext cx="8229600" cy="5589587"/>
          </a:xfrm>
        </p:spPr>
        <p:txBody>
          <a:bodyPr/>
          <a:lstStyle/>
          <a:p>
            <a:pPr eaLnBrk="1" hangingPunct="1">
              <a:lnSpc>
                <a:spcPct val="90000"/>
              </a:lnSpc>
              <a:buFont typeface="Wingdings" pitchFamily="-107" charset="2"/>
              <a:buChar char="Ø"/>
              <a:defRPr/>
            </a:pPr>
            <a:r>
              <a:rPr lang="en-AU" b="1" dirty="0" err="1">
                <a:solidFill>
                  <a:schemeClr val="tx2">
                    <a:lumMod val="50000"/>
                  </a:schemeClr>
                </a:solidFill>
              </a:rPr>
              <a:t>ciphertext</a:t>
            </a:r>
            <a:r>
              <a:rPr lang="en-AU" b="1" dirty="0">
                <a:solidFill>
                  <a:schemeClr val="tx2">
                    <a:lumMod val="50000"/>
                  </a:schemeClr>
                </a:solidFill>
              </a:rPr>
              <a:t> only</a:t>
            </a:r>
            <a:r>
              <a:rPr lang="en-AU" dirty="0">
                <a:solidFill>
                  <a:schemeClr val="tx2">
                    <a:lumMod val="50000"/>
                  </a:schemeClr>
                </a:solidFill>
              </a:rPr>
              <a:t> </a:t>
            </a:r>
          </a:p>
          <a:p>
            <a:pPr lvl="1" eaLnBrk="1" hangingPunct="1">
              <a:lnSpc>
                <a:spcPct val="90000"/>
              </a:lnSpc>
              <a:buFont typeface="Wingdings" pitchFamily="-107" charset="2"/>
              <a:buChar char="l"/>
              <a:defRPr/>
            </a:pPr>
            <a:r>
              <a:rPr lang="en-AU" dirty="0">
                <a:solidFill>
                  <a:schemeClr val="tx2">
                    <a:lumMod val="50000"/>
                  </a:schemeClr>
                </a:solidFill>
                <a:ea typeface="ＭＳ Ｐゴシック" pitchFamily="-107" charset="-128"/>
              </a:rPr>
              <a:t>only know algorithm &amp; </a:t>
            </a:r>
            <a:r>
              <a:rPr lang="en-AU" dirty="0" err="1">
                <a:solidFill>
                  <a:schemeClr val="tx2">
                    <a:lumMod val="50000"/>
                  </a:schemeClr>
                </a:solidFill>
                <a:ea typeface="ＭＳ Ｐゴシック" pitchFamily="-107" charset="-128"/>
              </a:rPr>
              <a:t>ciphertext</a:t>
            </a:r>
            <a:r>
              <a:rPr lang="en-AU" dirty="0">
                <a:solidFill>
                  <a:schemeClr val="tx2">
                    <a:lumMod val="50000"/>
                  </a:schemeClr>
                </a:solidFill>
                <a:ea typeface="ＭＳ Ｐゴシック" pitchFamily="-107" charset="-128"/>
              </a:rPr>
              <a:t>, is statistical, know or can identify plaintext </a:t>
            </a:r>
          </a:p>
          <a:p>
            <a:pPr eaLnBrk="1" hangingPunct="1">
              <a:lnSpc>
                <a:spcPct val="90000"/>
              </a:lnSpc>
              <a:buFont typeface="Wingdings" pitchFamily="-107" charset="2"/>
              <a:buChar char="Ø"/>
              <a:defRPr/>
            </a:pPr>
            <a:r>
              <a:rPr lang="en-AU" b="1" dirty="0">
                <a:solidFill>
                  <a:schemeClr val="tx2">
                    <a:lumMod val="50000"/>
                  </a:schemeClr>
                </a:solidFill>
              </a:rPr>
              <a:t>known plaintext</a:t>
            </a:r>
            <a:r>
              <a:rPr lang="en-AU" dirty="0">
                <a:solidFill>
                  <a:schemeClr val="tx2">
                    <a:lumMod val="50000"/>
                  </a:schemeClr>
                </a:solidFill>
              </a:rPr>
              <a:t> </a:t>
            </a:r>
          </a:p>
          <a:p>
            <a:pPr lvl="1" eaLnBrk="1" hangingPunct="1">
              <a:lnSpc>
                <a:spcPct val="90000"/>
              </a:lnSpc>
              <a:buFont typeface="Wingdings" pitchFamily="-107" charset="2"/>
              <a:buChar char="l"/>
              <a:defRPr/>
            </a:pPr>
            <a:r>
              <a:rPr lang="en-AU" dirty="0">
                <a:solidFill>
                  <a:schemeClr val="tx2">
                    <a:lumMod val="50000"/>
                  </a:schemeClr>
                </a:solidFill>
                <a:ea typeface="ＭＳ Ｐゴシック" pitchFamily="-107" charset="-128"/>
              </a:rPr>
              <a:t>know/suspect plaintext &amp; </a:t>
            </a:r>
            <a:r>
              <a:rPr lang="en-AU" dirty="0" err="1">
                <a:solidFill>
                  <a:schemeClr val="tx2">
                    <a:lumMod val="50000"/>
                  </a:schemeClr>
                </a:solidFill>
                <a:ea typeface="ＭＳ Ｐゴシック" pitchFamily="-107" charset="-128"/>
              </a:rPr>
              <a:t>ciphertext</a:t>
            </a:r>
            <a:endParaRPr lang="en-AU" dirty="0">
              <a:solidFill>
                <a:schemeClr val="tx2">
                  <a:lumMod val="50000"/>
                </a:schemeClr>
              </a:solidFill>
              <a:ea typeface="ＭＳ Ｐゴシック" pitchFamily="-107" charset="-128"/>
            </a:endParaRPr>
          </a:p>
          <a:p>
            <a:pPr eaLnBrk="1" hangingPunct="1">
              <a:lnSpc>
                <a:spcPct val="90000"/>
              </a:lnSpc>
              <a:buFont typeface="Wingdings" pitchFamily="-107" charset="2"/>
              <a:buChar char="Ø"/>
              <a:defRPr/>
            </a:pPr>
            <a:r>
              <a:rPr lang="en-AU" b="1" dirty="0">
                <a:solidFill>
                  <a:schemeClr val="tx2">
                    <a:lumMod val="50000"/>
                  </a:schemeClr>
                </a:solidFill>
              </a:rPr>
              <a:t>chosen plaintext</a:t>
            </a:r>
            <a:r>
              <a:rPr lang="en-AU" dirty="0">
                <a:solidFill>
                  <a:schemeClr val="tx2">
                    <a:lumMod val="50000"/>
                  </a:schemeClr>
                </a:solidFill>
              </a:rPr>
              <a:t> </a:t>
            </a:r>
          </a:p>
          <a:p>
            <a:pPr lvl="1" eaLnBrk="1" hangingPunct="1">
              <a:lnSpc>
                <a:spcPct val="90000"/>
              </a:lnSpc>
              <a:buFont typeface="Wingdings" pitchFamily="-107" charset="2"/>
              <a:buChar char="l"/>
              <a:defRPr/>
            </a:pPr>
            <a:r>
              <a:rPr lang="en-AU" dirty="0">
                <a:solidFill>
                  <a:schemeClr val="tx2">
                    <a:lumMod val="50000"/>
                  </a:schemeClr>
                </a:solidFill>
                <a:ea typeface="ＭＳ Ｐゴシック" pitchFamily="-107" charset="-128"/>
              </a:rPr>
              <a:t>select plaintext and obtain </a:t>
            </a:r>
            <a:r>
              <a:rPr lang="en-AU" dirty="0" err="1">
                <a:solidFill>
                  <a:schemeClr val="tx2">
                    <a:lumMod val="50000"/>
                  </a:schemeClr>
                </a:solidFill>
                <a:ea typeface="ＭＳ Ｐゴシック" pitchFamily="-107" charset="-128"/>
              </a:rPr>
              <a:t>ciphertext</a:t>
            </a:r>
            <a:endParaRPr lang="en-AU" dirty="0">
              <a:solidFill>
                <a:schemeClr val="tx2">
                  <a:lumMod val="50000"/>
                </a:schemeClr>
              </a:solidFill>
              <a:ea typeface="ＭＳ Ｐゴシック" pitchFamily="-107" charset="-128"/>
            </a:endParaRPr>
          </a:p>
          <a:p>
            <a:pPr eaLnBrk="1" hangingPunct="1">
              <a:lnSpc>
                <a:spcPct val="90000"/>
              </a:lnSpc>
              <a:buFont typeface="Wingdings" pitchFamily="-107" charset="2"/>
              <a:buChar char="Ø"/>
              <a:defRPr/>
            </a:pPr>
            <a:r>
              <a:rPr lang="en-AU" b="1" dirty="0">
                <a:solidFill>
                  <a:schemeClr val="tx2">
                    <a:lumMod val="50000"/>
                  </a:schemeClr>
                </a:solidFill>
              </a:rPr>
              <a:t>chosen </a:t>
            </a:r>
            <a:r>
              <a:rPr lang="en-AU" b="1" dirty="0" err="1">
                <a:solidFill>
                  <a:schemeClr val="tx2">
                    <a:lumMod val="50000"/>
                  </a:schemeClr>
                </a:solidFill>
              </a:rPr>
              <a:t>ciphertext</a:t>
            </a:r>
            <a:r>
              <a:rPr lang="en-AU" dirty="0">
                <a:solidFill>
                  <a:schemeClr val="tx2">
                    <a:lumMod val="50000"/>
                  </a:schemeClr>
                </a:solidFill>
              </a:rPr>
              <a:t> </a:t>
            </a:r>
          </a:p>
          <a:p>
            <a:pPr lvl="1" eaLnBrk="1" hangingPunct="1">
              <a:lnSpc>
                <a:spcPct val="90000"/>
              </a:lnSpc>
              <a:buFont typeface="Wingdings" pitchFamily="-107" charset="2"/>
              <a:buChar char="l"/>
              <a:defRPr/>
            </a:pPr>
            <a:r>
              <a:rPr lang="en-AU" dirty="0">
                <a:solidFill>
                  <a:schemeClr val="tx2">
                    <a:lumMod val="50000"/>
                  </a:schemeClr>
                </a:solidFill>
                <a:ea typeface="ＭＳ Ｐゴシック" pitchFamily="-107" charset="-128"/>
              </a:rPr>
              <a:t>select </a:t>
            </a:r>
            <a:r>
              <a:rPr lang="en-AU" dirty="0" err="1">
                <a:solidFill>
                  <a:schemeClr val="tx2">
                    <a:lumMod val="50000"/>
                  </a:schemeClr>
                </a:solidFill>
                <a:ea typeface="ＭＳ Ｐゴシック" pitchFamily="-107" charset="-128"/>
              </a:rPr>
              <a:t>ciphertext</a:t>
            </a:r>
            <a:r>
              <a:rPr lang="en-AU" dirty="0">
                <a:solidFill>
                  <a:schemeClr val="tx2">
                    <a:lumMod val="50000"/>
                  </a:schemeClr>
                </a:solidFill>
                <a:ea typeface="ＭＳ Ｐゴシック" pitchFamily="-107" charset="-128"/>
              </a:rPr>
              <a:t> and obtain plaintext</a:t>
            </a:r>
          </a:p>
        </p:txBody>
      </p:sp>
      <p:sp>
        <p:nvSpPr>
          <p:cNvPr id="2" name="Slide Number Placeholder 1">
            <a:extLst>
              <a:ext uri="{FF2B5EF4-FFF2-40B4-BE49-F238E27FC236}">
                <a16:creationId xmlns:a16="http://schemas.microsoft.com/office/drawing/2014/main" id="{138AFCCD-51AB-97BF-145A-798EBEDA87AE}"/>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3CEF47-23BA-476A-BF2F-7D5E3B990B83}" type="slidenum">
              <a:rPr lang="en-US" altLang="en-US">
                <a:effectLst>
                  <a:outerShdw blurRad="38100" dist="38100" dir="2700000" algn="tl">
                    <a:srgbClr val="C0C0C0"/>
                  </a:outerShdw>
                </a:effectLst>
              </a:rPr>
              <a:pPr/>
              <a:t>9</a:t>
            </a:fld>
            <a:endParaRPr lang="en-US" altLang="en-US">
              <a:effectLst>
                <a:outerShdw blurRad="38100" dist="38100" dir="2700000" algn="tl">
                  <a:srgbClr val="C0C0C0"/>
                </a:outerShdw>
              </a:effectLs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BCCE23A-B056-973D-AFD6-C5FA0824077F}"/>
              </a:ext>
            </a:extLst>
          </p:cNvPr>
          <p:cNvSpPr>
            <a:spLocks noGrp="1" noChangeArrowheads="1"/>
          </p:cNvSpPr>
          <p:nvPr>
            <p:ph type="title"/>
          </p:nvPr>
        </p:nvSpPr>
        <p:spPr/>
        <p:txBody>
          <a:bodyPr/>
          <a:lstStyle/>
          <a:p>
            <a:pPr eaLnBrk="1" hangingPunct="1">
              <a:defRPr/>
            </a:pPr>
            <a:r>
              <a:rPr lang="en-AU" sz="4000"/>
              <a:t>Language Redundancy and Cryptanalysis</a:t>
            </a:r>
          </a:p>
        </p:txBody>
      </p:sp>
      <p:sp>
        <p:nvSpPr>
          <p:cNvPr id="72707" name="Rectangle 3">
            <a:extLst>
              <a:ext uri="{FF2B5EF4-FFF2-40B4-BE49-F238E27FC236}">
                <a16:creationId xmlns:a16="http://schemas.microsoft.com/office/drawing/2014/main" id="{E5DBFB3B-16DF-BBC4-7109-06AC69C9AB85}"/>
              </a:ext>
            </a:extLst>
          </p:cNvPr>
          <p:cNvSpPr>
            <a:spLocks noGrp="1" noChangeArrowheads="1"/>
          </p:cNvSpPr>
          <p:nvPr>
            <p:ph type="body" idx="1"/>
          </p:nvPr>
        </p:nvSpPr>
        <p:spPr/>
        <p:txBody>
          <a:bodyPr/>
          <a:lstStyle/>
          <a:p>
            <a:pPr eaLnBrk="1" hangingPunct="1">
              <a:buFont typeface="Wingdings" pitchFamily="-107" charset="2"/>
              <a:buChar char="Ø"/>
              <a:defRPr/>
            </a:pPr>
            <a:r>
              <a:rPr lang="en-AU" sz="2800"/>
              <a:t>human languages are </a:t>
            </a:r>
            <a:r>
              <a:rPr lang="en-AU" sz="2800" b="1"/>
              <a:t>redundant</a:t>
            </a:r>
            <a:r>
              <a:rPr lang="en-AU" sz="2800"/>
              <a:t> </a:t>
            </a:r>
          </a:p>
          <a:p>
            <a:pPr eaLnBrk="1" hangingPunct="1">
              <a:buFont typeface="Wingdings" pitchFamily="-107" charset="2"/>
              <a:buChar char="Ø"/>
              <a:defRPr/>
            </a:pPr>
            <a:r>
              <a:rPr lang="en-AU" sz="2800"/>
              <a:t>eg "th lrd s m shphrd shll nt wnt" </a:t>
            </a:r>
          </a:p>
          <a:p>
            <a:pPr eaLnBrk="1" hangingPunct="1">
              <a:buFont typeface="Wingdings" pitchFamily="-107" charset="2"/>
              <a:buChar char="Ø"/>
              <a:defRPr/>
            </a:pPr>
            <a:r>
              <a:rPr lang="en-AU" sz="2800"/>
              <a:t>letters are not equally commonly used </a:t>
            </a:r>
          </a:p>
          <a:p>
            <a:pPr eaLnBrk="1" hangingPunct="1">
              <a:buFont typeface="Wingdings" pitchFamily="-107" charset="2"/>
              <a:buChar char="Ø"/>
              <a:defRPr/>
            </a:pPr>
            <a:r>
              <a:rPr lang="en-AU" sz="2800"/>
              <a:t>in English E is by far the most common letter </a:t>
            </a:r>
          </a:p>
          <a:p>
            <a:pPr lvl="1" eaLnBrk="1" hangingPunct="1">
              <a:buFont typeface="Wingdings" pitchFamily="-107" charset="2"/>
              <a:buChar char="l"/>
              <a:defRPr/>
            </a:pPr>
            <a:r>
              <a:rPr lang="en-AU" sz="2400">
                <a:ea typeface="ＭＳ Ｐゴシック" pitchFamily="-107" charset="-128"/>
              </a:rPr>
              <a:t>followed by T,R,N,I,O,A,S </a:t>
            </a:r>
          </a:p>
          <a:p>
            <a:pPr eaLnBrk="1" hangingPunct="1">
              <a:buFont typeface="Wingdings" pitchFamily="-107" charset="2"/>
              <a:buChar char="Ø"/>
              <a:defRPr/>
            </a:pPr>
            <a:r>
              <a:rPr lang="en-AU" sz="2800"/>
              <a:t>other letters like Z,J,K,Q,X are fairly rare </a:t>
            </a:r>
          </a:p>
          <a:p>
            <a:pPr eaLnBrk="1" hangingPunct="1">
              <a:buFont typeface="Wingdings" pitchFamily="-107" charset="2"/>
              <a:buChar char="Ø"/>
              <a:defRPr/>
            </a:pPr>
            <a:r>
              <a:rPr lang="en-AU" sz="2800"/>
              <a:t>have tables of single, double &amp; triple letter frequencies for various languages</a:t>
            </a:r>
          </a:p>
        </p:txBody>
      </p:sp>
      <p:sp>
        <p:nvSpPr>
          <p:cNvPr id="2" name="Slide Number Placeholder 1">
            <a:extLst>
              <a:ext uri="{FF2B5EF4-FFF2-40B4-BE49-F238E27FC236}">
                <a16:creationId xmlns:a16="http://schemas.microsoft.com/office/drawing/2014/main" id="{CA7C0440-3139-CF11-6BFE-809CA502A41C}"/>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6A12984-335B-409A-8DE2-3242E0C86493}" type="slidenum">
              <a:rPr lang="en-US" altLang="en-US">
                <a:effectLst>
                  <a:outerShdw blurRad="38100" dist="38100" dir="2700000" algn="tl">
                    <a:srgbClr val="C0C0C0"/>
                  </a:outerShdw>
                </a:effectLst>
              </a:rPr>
              <a:pPr/>
              <a:t>90</a:t>
            </a:fld>
            <a:endParaRPr lang="en-US" altLang="en-US">
              <a:effectLst>
                <a:outerShdw blurRad="38100" dist="38100" dir="2700000" algn="tl">
                  <a:srgbClr val="C0C0C0"/>
                </a:outerShdw>
              </a:effectLst>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047CBAE-A49E-0273-E8A6-30B538084BB0}"/>
              </a:ext>
            </a:extLst>
          </p:cNvPr>
          <p:cNvSpPr>
            <a:spLocks noGrp="1" noChangeArrowheads="1"/>
          </p:cNvSpPr>
          <p:nvPr>
            <p:ph type="title"/>
          </p:nvPr>
        </p:nvSpPr>
        <p:spPr>
          <a:xfrm>
            <a:off x="457200" y="0"/>
            <a:ext cx="8229600" cy="1139825"/>
          </a:xfrm>
        </p:spPr>
        <p:txBody>
          <a:bodyPr/>
          <a:lstStyle/>
          <a:p>
            <a:pPr eaLnBrk="1" hangingPunct="1">
              <a:defRPr/>
            </a:pPr>
            <a:r>
              <a:rPr lang="en-AU"/>
              <a:t>English Letter Frequencies</a:t>
            </a:r>
          </a:p>
        </p:txBody>
      </p:sp>
      <p:pic>
        <p:nvPicPr>
          <p:cNvPr id="185347" name="Picture 6">
            <a:extLst>
              <a:ext uri="{FF2B5EF4-FFF2-40B4-BE49-F238E27FC236}">
                <a16:creationId xmlns:a16="http://schemas.microsoft.com/office/drawing/2014/main" id="{808A7EBB-F9C7-2076-ACFD-A918FBA212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7759700"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6E0AB98-34DD-4315-1532-14D3B38C0186}"/>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D3D053E-5103-4032-BB2C-68896D532CBA}" type="slidenum">
              <a:rPr lang="en-US" altLang="en-US">
                <a:effectLst>
                  <a:outerShdw blurRad="38100" dist="38100" dir="2700000" algn="tl">
                    <a:srgbClr val="C0C0C0"/>
                  </a:outerShdw>
                </a:effectLst>
              </a:rPr>
              <a:pPr/>
              <a:t>91</a:t>
            </a:fld>
            <a:endParaRPr lang="en-US" altLang="en-US">
              <a:effectLst>
                <a:outerShdw blurRad="38100" dist="38100" dir="2700000" algn="tl">
                  <a:srgbClr val="C0C0C0"/>
                </a:outerShdw>
              </a:effectLst>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48AA86D-219A-3C23-EE81-80C318D6E974}"/>
              </a:ext>
            </a:extLst>
          </p:cNvPr>
          <p:cNvSpPr>
            <a:spLocks noGrp="1" noChangeArrowheads="1"/>
          </p:cNvSpPr>
          <p:nvPr>
            <p:ph type="title"/>
          </p:nvPr>
        </p:nvSpPr>
        <p:spPr/>
        <p:txBody>
          <a:bodyPr/>
          <a:lstStyle/>
          <a:p>
            <a:pPr eaLnBrk="1" hangingPunct="1">
              <a:defRPr/>
            </a:pPr>
            <a:r>
              <a:rPr lang="en-AU"/>
              <a:t>Use in Cryptanalysis</a:t>
            </a:r>
          </a:p>
        </p:txBody>
      </p:sp>
      <p:sp>
        <p:nvSpPr>
          <p:cNvPr id="76803" name="Rectangle 3">
            <a:extLst>
              <a:ext uri="{FF2B5EF4-FFF2-40B4-BE49-F238E27FC236}">
                <a16:creationId xmlns:a16="http://schemas.microsoft.com/office/drawing/2014/main" id="{1508C8F2-D718-69B1-D952-7BA679E46F99}"/>
              </a:ext>
            </a:extLst>
          </p:cNvPr>
          <p:cNvSpPr>
            <a:spLocks noGrp="1" noChangeArrowheads="1"/>
          </p:cNvSpPr>
          <p:nvPr>
            <p:ph type="body" idx="1"/>
          </p:nvPr>
        </p:nvSpPr>
        <p:spPr>
          <a:xfrm>
            <a:off x="457200" y="1341438"/>
            <a:ext cx="8229600" cy="5040312"/>
          </a:xfrm>
        </p:spPr>
        <p:txBody>
          <a:bodyPr/>
          <a:lstStyle/>
          <a:p>
            <a:pPr eaLnBrk="1" hangingPunct="1">
              <a:defRPr/>
            </a:pPr>
            <a:r>
              <a:rPr lang="en-AU" sz="2800"/>
              <a:t>key concept - monoalphabetic substitution ciphers do not change relative letter frequencies </a:t>
            </a:r>
          </a:p>
          <a:p>
            <a:pPr eaLnBrk="1" hangingPunct="1">
              <a:defRPr/>
            </a:pPr>
            <a:r>
              <a:rPr lang="en-AU" sz="2800"/>
              <a:t>discovered by Arabian scientists in 9</a:t>
            </a:r>
            <a:r>
              <a:rPr lang="en-AU" sz="2800" baseline="30000"/>
              <a:t>th</a:t>
            </a:r>
            <a:r>
              <a:rPr lang="en-AU" sz="2800"/>
              <a:t> century</a:t>
            </a:r>
          </a:p>
          <a:p>
            <a:pPr eaLnBrk="1" hangingPunct="1">
              <a:defRPr/>
            </a:pPr>
            <a:r>
              <a:rPr lang="en-AU" sz="2800"/>
              <a:t>calculate letter frequencies for ciphertext</a:t>
            </a:r>
          </a:p>
          <a:p>
            <a:pPr eaLnBrk="1" hangingPunct="1">
              <a:defRPr/>
            </a:pPr>
            <a:r>
              <a:rPr lang="en-AU" sz="2800"/>
              <a:t>compare counts/plots against known values </a:t>
            </a:r>
          </a:p>
          <a:p>
            <a:pPr eaLnBrk="1" hangingPunct="1">
              <a:defRPr/>
            </a:pPr>
            <a:r>
              <a:rPr lang="en-AU" sz="2800"/>
              <a:t>if caesar cipher look for common peaks/troughs </a:t>
            </a:r>
          </a:p>
          <a:p>
            <a:pPr lvl="1" eaLnBrk="1" hangingPunct="1">
              <a:defRPr/>
            </a:pPr>
            <a:r>
              <a:rPr lang="en-AU" sz="2400">
                <a:ea typeface="ＭＳ Ｐゴシック" pitchFamily="-107" charset="-128"/>
              </a:rPr>
              <a:t>peaks at: A-E-I triple, NO pair, RST triple</a:t>
            </a:r>
          </a:p>
          <a:p>
            <a:pPr lvl="1" eaLnBrk="1" hangingPunct="1">
              <a:defRPr/>
            </a:pPr>
            <a:r>
              <a:rPr lang="en-AU" sz="2400">
                <a:ea typeface="ＭＳ Ｐゴシック" pitchFamily="-107" charset="-128"/>
              </a:rPr>
              <a:t>troughs at: JK, X-Z</a:t>
            </a:r>
          </a:p>
          <a:p>
            <a:pPr eaLnBrk="1" hangingPunct="1">
              <a:defRPr/>
            </a:pPr>
            <a:r>
              <a:rPr lang="en-US" sz="2800"/>
              <a:t>for </a:t>
            </a:r>
            <a:r>
              <a:rPr lang="en-AU" sz="2800"/>
              <a:t>monoalphabetic must identify each letter</a:t>
            </a:r>
          </a:p>
          <a:p>
            <a:pPr lvl="1" eaLnBrk="1" hangingPunct="1">
              <a:defRPr/>
            </a:pPr>
            <a:r>
              <a:rPr lang="en-US" sz="2400">
                <a:ea typeface="ＭＳ Ｐゴシック" pitchFamily="-107" charset="-128"/>
              </a:rPr>
              <a:t>tables of common double/triple letters help</a:t>
            </a:r>
            <a:endParaRPr lang="en-AU" sz="2400">
              <a:ea typeface="ＭＳ Ｐゴシック" pitchFamily="-107" charset="-128"/>
            </a:endParaRPr>
          </a:p>
        </p:txBody>
      </p:sp>
      <p:sp>
        <p:nvSpPr>
          <p:cNvPr id="2" name="Slide Number Placeholder 1">
            <a:extLst>
              <a:ext uri="{FF2B5EF4-FFF2-40B4-BE49-F238E27FC236}">
                <a16:creationId xmlns:a16="http://schemas.microsoft.com/office/drawing/2014/main" id="{2FDE3A62-B2AC-D933-A15E-A07DFA3C6511}"/>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04BA83C-4332-4B87-9F1C-579C46B3E962}" type="slidenum">
              <a:rPr lang="en-US" altLang="en-US">
                <a:effectLst>
                  <a:outerShdw blurRad="38100" dist="38100" dir="2700000" algn="tl">
                    <a:srgbClr val="C0C0C0"/>
                  </a:outerShdw>
                </a:effectLst>
              </a:rPr>
              <a:pPr/>
              <a:t>92</a:t>
            </a:fld>
            <a:endParaRPr lang="en-US" altLang="en-US">
              <a:effectLst>
                <a:outerShdw blurRad="38100" dist="38100" dir="2700000" algn="tl">
                  <a:srgbClr val="C0C0C0"/>
                </a:outerShdw>
              </a:effectLst>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72C85B15-ABA6-9C7D-9D8D-923938689A71}"/>
              </a:ext>
            </a:extLst>
          </p:cNvPr>
          <p:cNvSpPr>
            <a:spLocks noGrp="1" noChangeArrowheads="1"/>
          </p:cNvSpPr>
          <p:nvPr>
            <p:ph type="title"/>
          </p:nvPr>
        </p:nvSpPr>
        <p:spPr/>
        <p:txBody>
          <a:bodyPr/>
          <a:lstStyle/>
          <a:p>
            <a:pPr eaLnBrk="1" hangingPunct="1">
              <a:defRPr/>
            </a:pPr>
            <a:r>
              <a:rPr lang="en-US"/>
              <a:t>Example Cryptanalysis</a:t>
            </a:r>
            <a:endParaRPr lang="en-AU"/>
          </a:p>
        </p:txBody>
      </p:sp>
      <p:sp>
        <p:nvSpPr>
          <p:cNvPr id="78851" name="Rectangle 3">
            <a:extLst>
              <a:ext uri="{FF2B5EF4-FFF2-40B4-BE49-F238E27FC236}">
                <a16:creationId xmlns:a16="http://schemas.microsoft.com/office/drawing/2014/main" id="{FAD6E2D4-4BE4-F2A3-2D86-D1373DBEBD70}"/>
              </a:ext>
            </a:extLst>
          </p:cNvPr>
          <p:cNvSpPr>
            <a:spLocks noGrp="1" noChangeArrowheads="1"/>
          </p:cNvSpPr>
          <p:nvPr>
            <p:ph type="body" idx="1"/>
          </p:nvPr>
        </p:nvSpPr>
        <p:spPr/>
        <p:txBody>
          <a:bodyPr/>
          <a:lstStyle/>
          <a:p>
            <a:pPr eaLnBrk="1" hangingPunct="1">
              <a:lnSpc>
                <a:spcPct val="90000"/>
              </a:lnSpc>
              <a:defRPr/>
            </a:pPr>
            <a:r>
              <a:rPr lang="en-US" sz="2800"/>
              <a:t>given ciphertext:</a:t>
            </a:r>
          </a:p>
          <a:p>
            <a:pPr lvl="1" eaLnBrk="1" hangingPunct="1">
              <a:lnSpc>
                <a:spcPct val="90000"/>
              </a:lnSpc>
              <a:buFont typeface="Wingdings" panose="05000000000000000000" pitchFamily="2" charset="2"/>
              <a:buNone/>
              <a:defRPr/>
            </a:pPr>
            <a:r>
              <a:rPr lang="en-AU" sz="1800">
                <a:latin typeface="Courier New" pitchFamily="49" charset="0"/>
                <a:ea typeface="ＭＳ Ｐゴシック" pitchFamily="-107" charset="-128"/>
              </a:rPr>
              <a:t>UZQSOVUOHXMOPVGPOZPEVSGZWSZOPFPESXUDBMETSXAIZ</a:t>
            </a:r>
          </a:p>
          <a:p>
            <a:pPr lvl="1" eaLnBrk="1" hangingPunct="1">
              <a:lnSpc>
                <a:spcPct val="90000"/>
              </a:lnSpc>
              <a:buFont typeface="Wingdings" panose="05000000000000000000" pitchFamily="2" charset="2"/>
              <a:buNone/>
              <a:defRPr/>
            </a:pPr>
            <a:r>
              <a:rPr lang="en-AU" sz="1800">
                <a:latin typeface="Courier New" pitchFamily="49" charset="0"/>
                <a:ea typeface="ＭＳ Ｐゴシック" pitchFamily="-107" charset="-128"/>
              </a:rPr>
              <a:t>VUEPHZHMDZSHZOWSFPAPPDTSVPQUZWYMXUZUHSX</a:t>
            </a:r>
          </a:p>
          <a:p>
            <a:pPr lvl="1" eaLnBrk="1" hangingPunct="1">
              <a:lnSpc>
                <a:spcPct val="90000"/>
              </a:lnSpc>
              <a:buFont typeface="Wingdings" panose="05000000000000000000" pitchFamily="2" charset="2"/>
              <a:buNone/>
              <a:defRPr/>
            </a:pPr>
            <a:r>
              <a:rPr lang="en-AU" sz="1800">
                <a:latin typeface="Courier New" pitchFamily="49" charset="0"/>
                <a:ea typeface="ＭＳ Ｐゴシック" pitchFamily="-107" charset="-128"/>
              </a:rPr>
              <a:t>EPYEPOPDZSZUFPOMBZWPFUPZHMDJUDTMOHMQ</a:t>
            </a:r>
            <a:endParaRPr lang="en-US" sz="2400">
              <a:ea typeface="ＭＳ Ｐゴシック" pitchFamily="-107" charset="-128"/>
            </a:endParaRPr>
          </a:p>
          <a:p>
            <a:pPr eaLnBrk="1" hangingPunct="1">
              <a:lnSpc>
                <a:spcPct val="90000"/>
              </a:lnSpc>
              <a:defRPr/>
            </a:pPr>
            <a:r>
              <a:rPr lang="en-US" sz="2800"/>
              <a:t>count relative letter frequencies (see text)</a:t>
            </a:r>
          </a:p>
          <a:p>
            <a:pPr eaLnBrk="1" hangingPunct="1">
              <a:lnSpc>
                <a:spcPct val="90000"/>
              </a:lnSpc>
              <a:defRPr/>
            </a:pPr>
            <a:r>
              <a:rPr lang="en-US" sz="2800"/>
              <a:t>guess P &amp; Z are e and t</a:t>
            </a:r>
          </a:p>
          <a:p>
            <a:pPr eaLnBrk="1" hangingPunct="1">
              <a:lnSpc>
                <a:spcPct val="90000"/>
              </a:lnSpc>
              <a:defRPr/>
            </a:pPr>
            <a:r>
              <a:rPr lang="en-US" sz="2800"/>
              <a:t>guess ZW is th and hence ZWP is the</a:t>
            </a:r>
          </a:p>
          <a:p>
            <a:pPr eaLnBrk="1" hangingPunct="1">
              <a:lnSpc>
                <a:spcPct val="90000"/>
              </a:lnSpc>
              <a:defRPr/>
            </a:pPr>
            <a:r>
              <a:rPr lang="en-US" sz="2800"/>
              <a:t>proceeding with trial and error finally get:</a:t>
            </a:r>
          </a:p>
          <a:p>
            <a:pPr lvl="1" eaLnBrk="1" hangingPunct="1">
              <a:lnSpc>
                <a:spcPct val="90000"/>
              </a:lnSpc>
              <a:buFont typeface="Wingdings" panose="05000000000000000000" pitchFamily="2" charset="2"/>
              <a:buNone/>
              <a:defRPr/>
            </a:pPr>
            <a:r>
              <a:rPr lang="en-AU" sz="1800">
                <a:latin typeface="Courier New" pitchFamily="49" charset="0"/>
                <a:ea typeface="ＭＳ Ｐゴシック" pitchFamily="-107" charset="-128"/>
              </a:rPr>
              <a:t>it was disclosed yesterday that several informal but</a:t>
            </a:r>
          </a:p>
          <a:p>
            <a:pPr lvl="1" eaLnBrk="1" hangingPunct="1">
              <a:lnSpc>
                <a:spcPct val="90000"/>
              </a:lnSpc>
              <a:buFont typeface="Wingdings" panose="05000000000000000000" pitchFamily="2" charset="2"/>
              <a:buNone/>
              <a:defRPr/>
            </a:pPr>
            <a:r>
              <a:rPr lang="en-AU" sz="1800">
                <a:latin typeface="Courier New" pitchFamily="49" charset="0"/>
                <a:ea typeface="ＭＳ Ｐゴシック" pitchFamily="-107" charset="-128"/>
              </a:rPr>
              <a:t>direct contacts have been made with political</a:t>
            </a:r>
          </a:p>
          <a:p>
            <a:pPr lvl="1" eaLnBrk="1" hangingPunct="1">
              <a:lnSpc>
                <a:spcPct val="90000"/>
              </a:lnSpc>
              <a:buFont typeface="Wingdings" panose="05000000000000000000" pitchFamily="2" charset="2"/>
              <a:buNone/>
              <a:defRPr/>
            </a:pPr>
            <a:r>
              <a:rPr lang="en-AU" sz="1800">
                <a:latin typeface="Courier New" pitchFamily="49" charset="0"/>
                <a:ea typeface="ＭＳ Ｐゴシック" pitchFamily="-107" charset="-128"/>
              </a:rPr>
              <a:t>representatives of the viet cong in moscow</a:t>
            </a:r>
          </a:p>
          <a:p>
            <a:pPr lvl="1" eaLnBrk="1" hangingPunct="1">
              <a:lnSpc>
                <a:spcPct val="90000"/>
              </a:lnSpc>
              <a:buFont typeface="Wingdings" panose="05000000000000000000" pitchFamily="2" charset="2"/>
              <a:buNone/>
              <a:defRPr/>
            </a:pPr>
            <a:endParaRPr lang="en-AU" sz="1800">
              <a:latin typeface="Courier New" pitchFamily="49" charset="0"/>
              <a:ea typeface="ＭＳ Ｐゴシック" pitchFamily="-107" charset="-128"/>
            </a:endParaRPr>
          </a:p>
        </p:txBody>
      </p:sp>
      <p:sp>
        <p:nvSpPr>
          <p:cNvPr id="2" name="Slide Number Placeholder 1">
            <a:extLst>
              <a:ext uri="{FF2B5EF4-FFF2-40B4-BE49-F238E27FC236}">
                <a16:creationId xmlns:a16="http://schemas.microsoft.com/office/drawing/2014/main" id="{95F964D0-FBA4-2608-7A65-F61E85F8570E}"/>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330D24-FD8F-407A-AA63-56BABDAA08A3}" type="slidenum">
              <a:rPr lang="en-US" altLang="en-US">
                <a:effectLst>
                  <a:outerShdw blurRad="38100" dist="38100" dir="2700000" algn="tl">
                    <a:srgbClr val="C0C0C0"/>
                  </a:outerShdw>
                </a:effectLst>
              </a:rPr>
              <a:pPr/>
              <a:t>93</a:t>
            </a:fld>
            <a:endParaRPr lang="en-US" altLang="en-US">
              <a:effectLst>
                <a:outerShdw blurRad="38100" dist="38100" dir="2700000" algn="tl">
                  <a:srgbClr val="C0C0C0"/>
                </a:outerShdw>
              </a:effectLst>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7F3C735-3A07-14D6-A21F-E4F8E81F79DE}"/>
              </a:ext>
            </a:extLst>
          </p:cNvPr>
          <p:cNvSpPr>
            <a:spLocks noGrp="1" noChangeArrowheads="1"/>
          </p:cNvSpPr>
          <p:nvPr>
            <p:ph type="title"/>
          </p:nvPr>
        </p:nvSpPr>
        <p:spPr/>
        <p:txBody>
          <a:bodyPr/>
          <a:lstStyle/>
          <a:p>
            <a:pPr eaLnBrk="1" hangingPunct="1">
              <a:defRPr/>
            </a:pPr>
            <a:r>
              <a:rPr lang="en-AU"/>
              <a:t>Playfair Cipher</a:t>
            </a:r>
          </a:p>
        </p:txBody>
      </p:sp>
      <p:sp>
        <p:nvSpPr>
          <p:cNvPr id="79875" name="Rectangle 3">
            <a:extLst>
              <a:ext uri="{FF2B5EF4-FFF2-40B4-BE49-F238E27FC236}">
                <a16:creationId xmlns:a16="http://schemas.microsoft.com/office/drawing/2014/main" id="{16EBF283-D3A8-9247-C5E2-0659BC533164}"/>
              </a:ext>
            </a:extLst>
          </p:cNvPr>
          <p:cNvSpPr>
            <a:spLocks noGrp="1" noChangeArrowheads="1"/>
          </p:cNvSpPr>
          <p:nvPr>
            <p:ph type="body" idx="1"/>
          </p:nvPr>
        </p:nvSpPr>
        <p:spPr/>
        <p:txBody>
          <a:bodyPr/>
          <a:lstStyle/>
          <a:p>
            <a:pPr eaLnBrk="1" hangingPunct="1">
              <a:buFont typeface="Wingdings" pitchFamily="-107" charset="2"/>
              <a:buChar char="Ø"/>
              <a:defRPr/>
            </a:pPr>
            <a:r>
              <a:rPr lang="en-AU"/>
              <a:t>not even the large number of keys in a monoalphabetic cipher provides security </a:t>
            </a:r>
          </a:p>
          <a:p>
            <a:pPr eaLnBrk="1" hangingPunct="1">
              <a:buFont typeface="Wingdings" pitchFamily="-107" charset="2"/>
              <a:buChar char="Ø"/>
              <a:defRPr/>
            </a:pPr>
            <a:r>
              <a:rPr lang="en-AU"/>
              <a:t>one approach to improving security was to encrypt multiple letters </a:t>
            </a:r>
          </a:p>
          <a:p>
            <a:pPr eaLnBrk="1" hangingPunct="1">
              <a:buFont typeface="Wingdings" pitchFamily="-107" charset="2"/>
              <a:buChar char="Ø"/>
              <a:defRPr/>
            </a:pPr>
            <a:r>
              <a:rPr lang="en-AU"/>
              <a:t>the</a:t>
            </a:r>
            <a:r>
              <a:rPr lang="en-AU" b="1"/>
              <a:t> Playfair Cipher</a:t>
            </a:r>
            <a:r>
              <a:rPr lang="en-AU"/>
              <a:t> is an example </a:t>
            </a:r>
          </a:p>
          <a:p>
            <a:pPr eaLnBrk="1" hangingPunct="1">
              <a:buFont typeface="Wingdings" pitchFamily="-107" charset="2"/>
              <a:buChar char="Ø"/>
              <a:defRPr/>
            </a:pPr>
            <a:r>
              <a:rPr lang="en-AU"/>
              <a:t>invented by Charles Wheatstone in 1854, but named after his friend Baron Playfair </a:t>
            </a:r>
          </a:p>
        </p:txBody>
      </p:sp>
      <p:sp>
        <p:nvSpPr>
          <p:cNvPr id="2" name="Slide Number Placeholder 1">
            <a:extLst>
              <a:ext uri="{FF2B5EF4-FFF2-40B4-BE49-F238E27FC236}">
                <a16:creationId xmlns:a16="http://schemas.microsoft.com/office/drawing/2014/main" id="{838438B7-A62B-442A-03C8-420251425320}"/>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57CAC3B-4825-4854-898F-BA482B87B198}" type="slidenum">
              <a:rPr lang="en-US" altLang="en-US">
                <a:effectLst>
                  <a:outerShdw blurRad="38100" dist="38100" dir="2700000" algn="tl">
                    <a:srgbClr val="C0C0C0"/>
                  </a:outerShdw>
                </a:effectLst>
              </a:rPr>
              <a:pPr/>
              <a:t>94</a:t>
            </a:fld>
            <a:endParaRPr lang="en-US" altLang="en-US">
              <a:effectLst>
                <a:outerShdw blurRad="38100" dist="38100" dir="2700000" algn="tl">
                  <a:srgbClr val="C0C0C0"/>
                </a:outerShdw>
              </a:effectLst>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812EAB8-1E12-83EB-6B81-DB576C80118E}"/>
              </a:ext>
            </a:extLst>
          </p:cNvPr>
          <p:cNvSpPr>
            <a:spLocks noGrp="1" noChangeArrowheads="1"/>
          </p:cNvSpPr>
          <p:nvPr>
            <p:ph type="title"/>
          </p:nvPr>
        </p:nvSpPr>
        <p:spPr/>
        <p:txBody>
          <a:bodyPr/>
          <a:lstStyle/>
          <a:p>
            <a:pPr eaLnBrk="1" hangingPunct="1">
              <a:defRPr/>
            </a:pPr>
            <a:r>
              <a:rPr lang="en-AU"/>
              <a:t>Playfair Key Matrix</a:t>
            </a:r>
          </a:p>
        </p:txBody>
      </p:sp>
      <p:sp>
        <p:nvSpPr>
          <p:cNvPr id="80899" name="Rectangle 3">
            <a:extLst>
              <a:ext uri="{FF2B5EF4-FFF2-40B4-BE49-F238E27FC236}">
                <a16:creationId xmlns:a16="http://schemas.microsoft.com/office/drawing/2014/main" id="{EE7612B6-B358-EB89-0C50-BC8E0D4F82D8}"/>
              </a:ext>
            </a:extLst>
          </p:cNvPr>
          <p:cNvSpPr>
            <a:spLocks noGrp="1" noChangeArrowheads="1"/>
          </p:cNvSpPr>
          <p:nvPr>
            <p:ph type="body" idx="1"/>
          </p:nvPr>
        </p:nvSpPr>
        <p:spPr>
          <a:xfrm>
            <a:off x="457200" y="1676400"/>
            <a:ext cx="8229600" cy="2667000"/>
          </a:xfrm>
        </p:spPr>
        <p:txBody>
          <a:bodyPr/>
          <a:lstStyle/>
          <a:p>
            <a:pPr eaLnBrk="1" hangingPunct="1">
              <a:buFont typeface="Wingdings" pitchFamily="-107" charset="2"/>
              <a:buChar char="Ø"/>
              <a:defRPr/>
            </a:pPr>
            <a:r>
              <a:rPr lang="en-AU"/>
              <a:t>a 5X5 matrix of letters based on a keyword </a:t>
            </a:r>
          </a:p>
          <a:p>
            <a:pPr eaLnBrk="1" hangingPunct="1">
              <a:buFont typeface="Wingdings" pitchFamily="-107" charset="2"/>
              <a:buChar char="Ø"/>
              <a:defRPr/>
            </a:pPr>
            <a:r>
              <a:rPr lang="en-AU"/>
              <a:t>fill in letters of keyword (sans duplicates) </a:t>
            </a:r>
          </a:p>
          <a:p>
            <a:pPr eaLnBrk="1" hangingPunct="1">
              <a:buFont typeface="Wingdings" pitchFamily="-107" charset="2"/>
              <a:buChar char="Ø"/>
              <a:defRPr/>
            </a:pPr>
            <a:r>
              <a:rPr lang="en-AU"/>
              <a:t>fill rest of matrix with other letters</a:t>
            </a:r>
          </a:p>
          <a:p>
            <a:pPr eaLnBrk="1" hangingPunct="1">
              <a:buFont typeface="Wingdings" pitchFamily="-107" charset="2"/>
              <a:buChar char="Ø"/>
              <a:defRPr/>
            </a:pPr>
            <a:r>
              <a:rPr lang="en-AU"/>
              <a:t>eg. using the keyword MONARCHY</a:t>
            </a:r>
          </a:p>
        </p:txBody>
      </p:sp>
      <p:graphicFrame>
        <p:nvGraphicFramePr>
          <p:cNvPr id="80947" name="Group 51">
            <a:extLst>
              <a:ext uri="{FF2B5EF4-FFF2-40B4-BE49-F238E27FC236}">
                <a16:creationId xmlns:a16="http://schemas.microsoft.com/office/drawing/2014/main" id="{A75D588C-64CF-BB1C-4561-32136FFA793F}"/>
              </a:ext>
            </a:extLst>
          </p:cNvPr>
          <p:cNvGraphicFramePr>
            <a:graphicFrameLocks noGrp="1"/>
          </p:cNvGraphicFramePr>
          <p:nvPr/>
        </p:nvGraphicFramePr>
        <p:xfrm>
          <a:off x="2209800" y="4267200"/>
          <a:ext cx="4724400" cy="2230439"/>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39635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M</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O</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N</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A</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C</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Y</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D</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E</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G</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I/J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L</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P</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Q</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T</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4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U</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V</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W</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Z</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84B5F1C1-E551-2AF4-3575-FCE6072074AA}"/>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54E56A0-5B44-46F5-89AE-D015E555DC97}" type="slidenum">
              <a:rPr lang="en-US" altLang="en-US">
                <a:effectLst>
                  <a:outerShdw blurRad="38100" dist="38100" dir="2700000" algn="tl">
                    <a:srgbClr val="C0C0C0"/>
                  </a:outerShdw>
                </a:effectLst>
              </a:rPr>
              <a:pPr/>
              <a:t>95</a:t>
            </a:fld>
            <a:endParaRPr lang="en-US" altLang="en-US">
              <a:effectLst>
                <a:outerShdw blurRad="38100" dist="38100" dir="2700000" algn="tl">
                  <a:srgbClr val="C0C0C0"/>
                </a:outerShdw>
              </a:effectLst>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5B83D52-093A-72D7-3ECC-F401F6DF4F92}"/>
              </a:ext>
            </a:extLst>
          </p:cNvPr>
          <p:cNvSpPr>
            <a:spLocks noGrp="1" noChangeArrowheads="1"/>
          </p:cNvSpPr>
          <p:nvPr>
            <p:ph type="title"/>
          </p:nvPr>
        </p:nvSpPr>
        <p:spPr/>
        <p:txBody>
          <a:bodyPr/>
          <a:lstStyle/>
          <a:p>
            <a:pPr eaLnBrk="1" hangingPunct="1">
              <a:defRPr/>
            </a:pPr>
            <a:r>
              <a:rPr lang="en-AU"/>
              <a:t>Encrypting and Decrypting</a:t>
            </a:r>
          </a:p>
        </p:txBody>
      </p:sp>
      <p:sp>
        <p:nvSpPr>
          <p:cNvPr id="83971" name="Rectangle 3">
            <a:extLst>
              <a:ext uri="{FF2B5EF4-FFF2-40B4-BE49-F238E27FC236}">
                <a16:creationId xmlns:a16="http://schemas.microsoft.com/office/drawing/2014/main" id="{7D240315-2632-C886-B5EB-2DE74B46C81A}"/>
              </a:ext>
            </a:extLst>
          </p:cNvPr>
          <p:cNvSpPr>
            <a:spLocks noGrp="1" noChangeArrowheads="1"/>
          </p:cNvSpPr>
          <p:nvPr>
            <p:ph type="body" idx="1"/>
          </p:nvPr>
        </p:nvSpPr>
        <p:spPr>
          <a:xfrm>
            <a:off x="457200" y="1676400"/>
            <a:ext cx="8458200" cy="4454525"/>
          </a:xfrm>
        </p:spPr>
        <p:txBody>
          <a:bodyPr/>
          <a:lstStyle/>
          <a:p>
            <a:pPr marL="533400" indent="-533400" eaLnBrk="1" hangingPunct="1">
              <a:lnSpc>
                <a:spcPct val="80000"/>
              </a:lnSpc>
              <a:defRPr/>
            </a:pPr>
            <a:r>
              <a:rPr lang="en-AU"/>
              <a:t>plaintext is encrypted two letters at a time </a:t>
            </a:r>
          </a:p>
          <a:p>
            <a:pPr marL="914400" lvl="1" indent="-457200" eaLnBrk="1" hangingPunct="1">
              <a:lnSpc>
                <a:spcPct val="80000"/>
              </a:lnSpc>
              <a:buFontTx/>
              <a:buAutoNum type="arabicPeriod"/>
              <a:defRPr/>
            </a:pPr>
            <a:r>
              <a:rPr lang="en-AU">
                <a:ea typeface="ＭＳ Ｐゴシック" pitchFamily="-107" charset="-128"/>
              </a:rPr>
              <a:t>if a pair is a repeated letter, insert filler like 'X’</a:t>
            </a:r>
          </a:p>
          <a:p>
            <a:pPr marL="914400" lvl="1" indent="-457200" eaLnBrk="1" hangingPunct="1">
              <a:lnSpc>
                <a:spcPct val="80000"/>
              </a:lnSpc>
              <a:buFontTx/>
              <a:buAutoNum type="arabicPeriod"/>
              <a:defRPr/>
            </a:pPr>
            <a:r>
              <a:rPr lang="en-AU">
                <a:ea typeface="ＭＳ Ｐゴシック" pitchFamily="-107" charset="-128"/>
              </a:rPr>
              <a:t>if both letters fall in the same row, replace each with letter to right (wrapping back to start from end) </a:t>
            </a:r>
          </a:p>
          <a:p>
            <a:pPr marL="914400" lvl="1" indent="-457200" eaLnBrk="1" hangingPunct="1">
              <a:lnSpc>
                <a:spcPct val="80000"/>
              </a:lnSpc>
              <a:buFontTx/>
              <a:buAutoNum type="arabicPeriod"/>
              <a:defRPr/>
            </a:pPr>
            <a:r>
              <a:rPr lang="en-AU">
                <a:ea typeface="ＭＳ Ｐゴシック" pitchFamily="-107" charset="-128"/>
              </a:rPr>
              <a:t>if both letters fall in the same column, replace each with the letter below it (wrapping to top from bottom)</a:t>
            </a:r>
          </a:p>
          <a:p>
            <a:pPr marL="914400" lvl="1" indent="-457200" eaLnBrk="1" hangingPunct="1">
              <a:lnSpc>
                <a:spcPct val="80000"/>
              </a:lnSpc>
              <a:buFontTx/>
              <a:buAutoNum type="arabicPeriod"/>
              <a:defRPr/>
            </a:pPr>
            <a:r>
              <a:rPr lang="en-AU">
                <a:ea typeface="ＭＳ Ｐゴシック" pitchFamily="-107" charset="-128"/>
              </a:rPr>
              <a:t>otherwise each letter is replaced by the letter in the same row and in the column of the other letter of the pair</a:t>
            </a:r>
            <a:endParaRPr lang="en-AU" sz="2400">
              <a:ea typeface="ＭＳ Ｐゴシック" pitchFamily="-107" charset="-128"/>
            </a:endParaRPr>
          </a:p>
        </p:txBody>
      </p:sp>
      <p:sp>
        <p:nvSpPr>
          <p:cNvPr id="2" name="Slide Number Placeholder 1">
            <a:extLst>
              <a:ext uri="{FF2B5EF4-FFF2-40B4-BE49-F238E27FC236}">
                <a16:creationId xmlns:a16="http://schemas.microsoft.com/office/drawing/2014/main" id="{AB4B79F4-5B39-55CD-372E-824CBBB55B5F}"/>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F269A87-3337-4563-8E59-33498C0ADD74}" type="slidenum">
              <a:rPr lang="en-US" altLang="en-US">
                <a:effectLst>
                  <a:outerShdw blurRad="38100" dist="38100" dir="2700000" algn="tl">
                    <a:srgbClr val="C0C0C0"/>
                  </a:outerShdw>
                </a:effectLst>
              </a:rPr>
              <a:pPr/>
              <a:t>96</a:t>
            </a:fld>
            <a:endParaRPr lang="en-US" altLang="en-US">
              <a:effectLst>
                <a:outerShdw blurRad="38100" dist="38100" dir="2700000" algn="tl">
                  <a:srgbClr val="C0C0C0"/>
                </a:outerShdw>
              </a:effectLst>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A692E7D2-980C-6A84-C8F3-C42145C3CF6C}"/>
              </a:ext>
            </a:extLst>
          </p:cNvPr>
          <p:cNvSpPr>
            <a:spLocks noGrp="1" noChangeArrowheads="1"/>
          </p:cNvSpPr>
          <p:nvPr>
            <p:ph type="title"/>
          </p:nvPr>
        </p:nvSpPr>
        <p:spPr/>
        <p:txBody>
          <a:bodyPr/>
          <a:lstStyle/>
          <a:p>
            <a:pPr eaLnBrk="1" hangingPunct="1">
              <a:defRPr/>
            </a:pPr>
            <a:r>
              <a:rPr lang="en-AU"/>
              <a:t>Security of Playfair Cipher</a:t>
            </a:r>
          </a:p>
        </p:txBody>
      </p:sp>
      <p:sp>
        <p:nvSpPr>
          <p:cNvPr id="86019" name="Rectangle 3">
            <a:extLst>
              <a:ext uri="{FF2B5EF4-FFF2-40B4-BE49-F238E27FC236}">
                <a16:creationId xmlns:a16="http://schemas.microsoft.com/office/drawing/2014/main" id="{5BD418F7-01EE-8A6D-A036-14CE09E01AFF}"/>
              </a:ext>
            </a:extLst>
          </p:cNvPr>
          <p:cNvSpPr>
            <a:spLocks noGrp="1" noChangeArrowheads="1"/>
          </p:cNvSpPr>
          <p:nvPr>
            <p:ph type="body" idx="1"/>
          </p:nvPr>
        </p:nvSpPr>
        <p:spPr/>
        <p:txBody>
          <a:bodyPr/>
          <a:lstStyle/>
          <a:p>
            <a:pPr eaLnBrk="1" hangingPunct="1">
              <a:lnSpc>
                <a:spcPct val="90000"/>
              </a:lnSpc>
              <a:buFont typeface="Wingdings" pitchFamily="-107" charset="2"/>
              <a:buChar char="Ø"/>
              <a:defRPr/>
            </a:pPr>
            <a:r>
              <a:rPr lang="en-AU" sz="2800"/>
              <a:t>security much improved over monoalphabetic</a:t>
            </a:r>
          </a:p>
          <a:p>
            <a:pPr eaLnBrk="1" hangingPunct="1">
              <a:lnSpc>
                <a:spcPct val="90000"/>
              </a:lnSpc>
              <a:buFont typeface="Wingdings" pitchFamily="-107" charset="2"/>
              <a:buChar char="Ø"/>
              <a:defRPr/>
            </a:pPr>
            <a:r>
              <a:rPr lang="en-AU" sz="2800"/>
              <a:t>since have 26 x 26 = 676 digrams </a:t>
            </a:r>
          </a:p>
          <a:p>
            <a:pPr eaLnBrk="1" hangingPunct="1">
              <a:lnSpc>
                <a:spcPct val="90000"/>
              </a:lnSpc>
              <a:buFont typeface="Wingdings" pitchFamily="-107" charset="2"/>
              <a:buChar char="Ø"/>
              <a:defRPr/>
            </a:pPr>
            <a:r>
              <a:rPr lang="en-AU" sz="2800"/>
              <a:t>would need a 676 entry frequency table to analyse (verses 26 for a monoalphabetic) </a:t>
            </a:r>
          </a:p>
          <a:p>
            <a:pPr eaLnBrk="1" hangingPunct="1">
              <a:lnSpc>
                <a:spcPct val="90000"/>
              </a:lnSpc>
              <a:buFont typeface="Wingdings" pitchFamily="-107" charset="2"/>
              <a:buChar char="Ø"/>
              <a:defRPr/>
            </a:pPr>
            <a:r>
              <a:rPr lang="en-AU" sz="2800"/>
              <a:t>and correspondingly more ciphertext </a:t>
            </a:r>
          </a:p>
          <a:p>
            <a:pPr eaLnBrk="1" hangingPunct="1">
              <a:lnSpc>
                <a:spcPct val="90000"/>
              </a:lnSpc>
              <a:buFont typeface="Wingdings" pitchFamily="-107" charset="2"/>
              <a:buChar char="Ø"/>
              <a:defRPr/>
            </a:pPr>
            <a:r>
              <a:rPr lang="en-AU" sz="2800"/>
              <a:t>was widely used for many years</a:t>
            </a:r>
          </a:p>
          <a:p>
            <a:pPr lvl="1" eaLnBrk="1" hangingPunct="1">
              <a:lnSpc>
                <a:spcPct val="90000"/>
              </a:lnSpc>
              <a:buFont typeface="Wingdings" pitchFamily="-107" charset="2"/>
              <a:buChar char="l"/>
              <a:defRPr/>
            </a:pPr>
            <a:r>
              <a:rPr lang="en-AU" sz="2400">
                <a:ea typeface="ＭＳ Ｐゴシック" pitchFamily="-107" charset="-128"/>
              </a:rPr>
              <a:t>eg. by US &amp; British military in WW1</a:t>
            </a:r>
          </a:p>
          <a:p>
            <a:pPr eaLnBrk="1" hangingPunct="1">
              <a:lnSpc>
                <a:spcPct val="90000"/>
              </a:lnSpc>
              <a:buFont typeface="Wingdings" pitchFamily="-107" charset="2"/>
              <a:buChar char="Ø"/>
              <a:defRPr/>
            </a:pPr>
            <a:r>
              <a:rPr lang="en-AU" sz="2800"/>
              <a:t>it </a:t>
            </a:r>
            <a:r>
              <a:rPr lang="en-AU" sz="2800" b="1"/>
              <a:t>can</a:t>
            </a:r>
            <a:r>
              <a:rPr lang="en-AU" sz="2800"/>
              <a:t> be broken, given a few hundred letters </a:t>
            </a:r>
          </a:p>
          <a:p>
            <a:pPr eaLnBrk="1" hangingPunct="1">
              <a:lnSpc>
                <a:spcPct val="90000"/>
              </a:lnSpc>
              <a:buFont typeface="Wingdings" pitchFamily="-107" charset="2"/>
              <a:buChar char="Ø"/>
              <a:defRPr/>
            </a:pPr>
            <a:r>
              <a:rPr lang="en-AU" sz="2800"/>
              <a:t>since still has much of plaintext structure </a:t>
            </a:r>
          </a:p>
        </p:txBody>
      </p:sp>
      <p:sp>
        <p:nvSpPr>
          <p:cNvPr id="197636" name="Rectangle 5">
            <a:extLst>
              <a:ext uri="{FF2B5EF4-FFF2-40B4-BE49-F238E27FC236}">
                <a16:creationId xmlns:a16="http://schemas.microsoft.com/office/drawing/2014/main" id="{C6D544B4-BB7B-E2F7-C5F5-C2B2D1C004C5}"/>
              </a:ext>
            </a:extLst>
          </p:cNvPr>
          <p:cNvSpPr>
            <a:spLocks noChangeArrowheads="1"/>
          </p:cNvSpPr>
          <p:nvPr/>
        </p:nvSpPr>
        <p:spPr bwMode="auto">
          <a:xfrm>
            <a:off x="7286625" y="64119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hlink"/>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sp>
        <p:nvSpPr>
          <p:cNvPr id="2" name="Slide Number Placeholder 1">
            <a:extLst>
              <a:ext uri="{FF2B5EF4-FFF2-40B4-BE49-F238E27FC236}">
                <a16:creationId xmlns:a16="http://schemas.microsoft.com/office/drawing/2014/main" id="{049D3D23-E24B-D516-36B6-525DF77DB96F}"/>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67C72CD-0577-4D99-B0C5-B30FE1857362}" type="slidenum">
              <a:rPr lang="en-US" altLang="en-US">
                <a:effectLst>
                  <a:outerShdw blurRad="38100" dist="38100" dir="2700000" algn="tl">
                    <a:srgbClr val="C0C0C0"/>
                  </a:outerShdw>
                </a:effectLst>
              </a:rPr>
              <a:pPr/>
              <a:t>97</a:t>
            </a:fld>
            <a:endParaRPr lang="en-US" altLang="en-US">
              <a:effectLst>
                <a:outerShdw blurRad="38100" dist="38100" dir="2700000" algn="tl">
                  <a:srgbClr val="C0C0C0"/>
                </a:outerShdw>
              </a:effectLst>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D78E09D-8E94-E673-3B61-5D1FA4426DA3}"/>
              </a:ext>
            </a:extLst>
          </p:cNvPr>
          <p:cNvSpPr>
            <a:spLocks noGrp="1" noChangeArrowheads="1"/>
          </p:cNvSpPr>
          <p:nvPr>
            <p:ph type="title"/>
          </p:nvPr>
        </p:nvSpPr>
        <p:spPr/>
        <p:txBody>
          <a:bodyPr/>
          <a:lstStyle/>
          <a:p>
            <a:pPr eaLnBrk="1" hangingPunct="1">
              <a:defRPr/>
            </a:pPr>
            <a:r>
              <a:rPr lang="en-AU"/>
              <a:t>Polyalphabetic Ciphers</a:t>
            </a:r>
          </a:p>
        </p:txBody>
      </p:sp>
      <p:sp>
        <p:nvSpPr>
          <p:cNvPr id="87043" name="Rectangle 3">
            <a:extLst>
              <a:ext uri="{FF2B5EF4-FFF2-40B4-BE49-F238E27FC236}">
                <a16:creationId xmlns:a16="http://schemas.microsoft.com/office/drawing/2014/main" id="{270749C2-57BD-452A-32B1-D4F24A23419A}"/>
              </a:ext>
            </a:extLst>
          </p:cNvPr>
          <p:cNvSpPr>
            <a:spLocks noGrp="1" noChangeArrowheads="1"/>
          </p:cNvSpPr>
          <p:nvPr>
            <p:ph type="body" idx="1"/>
          </p:nvPr>
        </p:nvSpPr>
        <p:spPr/>
        <p:txBody>
          <a:bodyPr/>
          <a:lstStyle/>
          <a:p>
            <a:pPr eaLnBrk="1" hangingPunct="1">
              <a:buFont typeface="Wingdings" pitchFamily="-107" charset="2"/>
              <a:buChar char="Ø"/>
              <a:defRPr/>
            </a:pPr>
            <a:r>
              <a:rPr lang="en-AU" sz="2800" b="1"/>
              <a:t>polyalphabetic substitution ciphers</a:t>
            </a:r>
            <a:r>
              <a:rPr lang="en-AU" sz="2800"/>
              <a:t> </a:t>
            </a:r>
          </a:p>
          <a:p>
            <a:pPr eaLnBrk="1" hangingPunct="1">
              <a:buFont typeface="Wingdings" pitchFamily="-107" charset="2"/>
              <a:buChar char="Ø"/>
              <a:defRPr/>
            </a:pPr>
            <a:r>
              <a:rPr lang="en-AU" sz="2800"/>
              <a:t>improve security using multiple cipher alphabets </a:t>
            </a:r>
          </a:p>
          <a:p>
            <a:pPr eaLnBrk="1" hangingPunct="1">
              <a:buFont typeface="Wingdings" pitchFamily="-107" charset="2"/>
              <a:buChar char="Ø"/>
              <a:defRPr/>
            </a:pPr>
            <a:r>
              <a:rPr lang="en-AU" sz="2800"/>
              <a:t>make cryptanalysis harder with more alphabets to guess and flatter frequency distribution </a:t>
            </a:r>
          </a:p>
          <a:p>
            <a:pPr eaLnBrk="1" hangingPunct="1">
              <a:buFont typeface="Wingdings" pitchFamily="-107" charset="2"/>
              <a:buChar char="Ø"/>
              <a:defRPr/>
            </a:pPr>
            <a:r>
              <a:rPr lang="en-AU" sz="2800"/>
              <a:t>use a key to select which alphabet is used for each letter of the message </a:t>
            </a:r>
          </a:p>
          <a:p>
            <a:pPr eaLnBrk="1" hangingPunct="1">
              <a:buFont typeface="Wingdings" pitchFamily="-107" charset="2"/>
              <a:buChar char="Ø"/>
              <a:defRPr/>
            </a:pPr>
            <a:r>
              <a:rPr lang="en-AU" sz="2800"/>
              <a:t>use each alphabet in turn </a:t>
            </a:r>
          </a:p>
          <a:p>
            <a:pPr eaLnBrk="1" hangingPunct="1">
              <a:buFont typeface="Wingdings" pitchFamily="-107" charset="2"/>
              <a:buChar char="Ø"/>
              <a:defRPr/>
            </a:pPr>
            <a:r>
              <a:rPr lang="en-AU" sz="2800"/>
              <a:t>repeat from start after end of key is reached </a:t>
            </a:r>
          </a:p>
        </p:txBody>
      </p:sp>
      <p:sp>
        <p:nvSpPr>
          <p:cNvPr id="2" name="Slide Number Placeholder 1">
            <a:extLst>
              <a:ext uri="{FF2B5EF4-FFF2-40B4-BE49-F238E27FC236}">
                <a16:creationId xmlns:a16="http://schemas.microsoft.com/office/drawing/2014/main" id="{B98B189D-4889-9A87-4CA7-3E24CF424691}"/>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F9E2F11-2E9F-42F0-AC06-F22142FCC592}" type="slidenum">
              <a:rPr lang="en-US" altLang="en-US">
                <a:effectLst>
                  <a:outerShdw blurRad="38100" dist="38100" dir="2700000" algn="tl">
                    <a:srgbClr val="C0C0C0"/>
                  </a:outerShdw>
                </a:effectLst>
              </a:rPr>
              <a:pPr/>
              <a:t>98</a:t>
            </a:fld>
            <a:endParaRPr lang="en-US" altLang="en-US">
              <a:effectLst>
                <a:outerShdw blurRad="38100" dist="38100" dir="2700000" algn="tl">
                  <a:srgbClr val="C0C0C0"/>
                </a:outerShdw>
              </a:effectLst>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357D471-E5B9-0F90-5E2E-64AE60949A7C}"/>
              </a:ext>
            </a:extLst>
          </p:cNvPr>
          <p:cNvSpPr>
            <a:spLocks noGrp="1" noChangeArrowheads="1"/>
          </p:cNvSpPr>
          <p:nvPr>
            <p:ph type="title"/>
          </p:nvPr>
        </p:nvSpPr>
        <p:spPr/>
        <p:txBody>
          <a:bodyPr/>
          <a:lstStyle/>
          <a:p>
            <a:pPr eaLnBrk="1" hangingPunct="1">
              <a:defRPr/>
            </a:pPr>
            <a:r>
              <a:rPr lang="en-AU"/>
              <a:t>Vigenère Cipher</a:t>
            </a:r>
          </a:p>
        </p:txBody>
      </p:sp>
      <p:sp>
        <p:nvSpPr>
          <p:cNvPr id="89091" name="Rectangle 3">
            <a:extLst>
              <a:ext uri="{FF2B5EF4-FFF2-40B4-BE49-F238E27FC236}">
                <a16:creationId xmlns:a16="http://schemas.microsoft.com/office/drawing/2014/main" id="{998351A6-E029-31E2-3B58-59A8C1E97FB2}"/>
              </a:ext>
            </a:extLst>
          </p:cNvPr>
          <p:cNvSpPr>
            <a:spLocks noGrp="1" noChangeArrowheads="1"/>
          </p:cNvSpPr>
          <p:nvPr>
            <p:ph type="body" idx="1"/>
          </p:nvPr>
        </p:nvSpPr>
        <p:spPr/>
        <p:txBody>
          <a:bodyPr/>
          <a:lstStyle/>
          <a:p>
            <a:pPr eaLnBrk="1" hangingPunct="1">
              <a:defRPr/>
            </a:pPr>
            <a:r>
              <a:rPr lang="en-AU"/>
              <a:t>simplest polyalphabetic substitution cipher</a:t>
            </a:r>
          </a:p>
          <a:p>
            <a:pPr eaLnBrk="1" hangingPunct="1">
              <a:defRPr/>
            </a:pPr>
            <a:r>
              <a:rPr lang="en-AU"/>
              <a:t>effectively multiple caesar ciphers </a:t>
            </a:r>
          </a:p>
          <a:p>
            <a:pPr eaLnBrk="1" hangingPunct="1">
              <a:defRPr/>
            </a:pPr>
            <a:r>
              <a:rPr lang="en-AU"/>
              <a:t>key is multiple letters long K = k</a:t>
            </a:r>
            <a:r>
              <a:rPr lang="en-AU" baseline="-25000"/>
              <a:t>1</a:t>
            </a:r>
            <a:r>
              <a:rPr lang="en-AU"/>
              <a:t> k</a:t>
            </a:r>
            <a:r>
              <a:rPr lang="en-AU" baseline="-25000"/>
              <a:t>2</a:t>
            </a:r>
            <a:r>
              <a:rPr lang="en-AU"/>
              <a:t> ... k</a:t>
            </a:r>
            <a:r>
              <a:rPr lang="en-AU" baseline="-25000"/>
              <a:t>d</a:t>
            </a:r>
            <a:r>
              <a:rPr lang="en-AU"/>
              <a:t> </a:t>
            </a:r>
          </a:p>
          <a:p>
            <a:pPr eaLnBrk="1" hangingPunct="1">
              <a:defRPr/>
            </a:pPr>
            <a:r>
              <a:rPr lang="en-AU"/>
              <a:t>i</a:t>
            </a:r>
            <a:r>
              <a:rPr lang="en-AU" baseline="30000"/>
              <a:t>th</a:t>
            </a:r>
            <a:r>
              <a:rPr lang="en-AU"/>
              <a:t> letter specifies i</a:t>
            </a:r>
            <a:r>
              <a:rPr lang="en-AU" baseline="30000"/>
              <a:t>th</a:t>
            </a:r>
            <a:r>
              <a:rPr lang="en-AU"/>
              <a:t> alphabet to use </a:t>
            </a:r>
          </a:p>
          <a:p>
            <a:pPr eaLnBrk="1" hangingPunct="1">
              <a:defRPr/>
            </a:pPr>
            <a:r>
              <a:rPr lang="en-AU"/>
              <a:t>use each alphabet in turn </a:t>
            </a:r>
          </a:p>
          <a:p>
            <a:pPr eaLnBrk="1" hangingPunct="1">
              <a:defRPr/>
            </a:pPr>
            <a:r>
              <a:rPr lang="en-AU"/>
              <a:t>repeat from start after d letters in message</a:t>
            </a:r>
          </a:p>
          <a:p>
            <a:pPr eaLnBrk="1" hangingPunct="1">
              <a:defRPr/>
            </a:pPr>
            <a:r>
              <a:rPr lang="en-AU"/>
              <a:t>decryption simply works in reverse </a:t>
            </a:r>
          </a:p>
        </p:txBody>
      </p:sp>
      <p:sp>
        <p:nvSpPr>
          <p:cNvPr id="2" name="Slide Number Placeholder 1">
            <a:extLst>
              <a:ext uri="{FF2B5EF4-FFF2-40B4-BE49-F238E27FC236}">
                <a16:creationId xmlns:a16="http://schemas.microsoft.com/office/drawing/2014/main" id="{AA346605-63D2-83FF-FDBE-9B9ADC736A43}"/>
              </a:ext>
            </a:extLst>
          </p:cNvPr>
          <p:cNvSpPr>
            <a:spLocks noGrp="1"/>
          </p:cNvSpPr>
          <p:nvPr>
            <p:ph type="sldNum" sz="quarter" idx="12"/>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1613B62-8693-43F2-9501-2881DD80BC01}" type="slidenum">
              <a:rPr lang="en-US" altLang="en-US">
                <a:effectLst>
                  <a:outerShdw blurRad="38100" dist="38100" dir="2700000" algn="tl">
                    <a:srgbClr val="C0C0C0"/>
                  </a:outerShdw>
                </a:effectLst>
              </a:rPr>
              <a:pPr/>
              <a:t>99</a:t>
            </a:fld>
            <a:endParaRPr lang="en-US" altLang="en-US">
              <a:effectLst>
                <a:outerShdw blurRad="38100" dist="38100" dir="2700000" algn="tl">
                  <a:srgbClr val="C0C0C0"/>
                </a:outerShdw>
              </a:effectLst>
            </a:endParaRPr>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569164-D657-4FF8-8A8E-CEC423898673}">
  <ds:schemaRefs>
    <ds:schemaRef ds:uri="http://schemas.microsoft.com/sharepoint/v3/contenttype/forms"/>
  </ds:schemaRefs>
</ds:datastoreItem>
</file>

<file path=customXml/itemProps2.xml><?xml version="1.0" encoding="utf-8"?>
<ds:datastoreItem xmlns:ds="http://schemas.openxmlformats.org/officeDocument/2006/customXml" ds:itemID="{253319CB-441B-4E93-9FFD-BD53636E91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a78612-01b3-41d9-9a67-4ad76070f3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3662</TotalTime>
  <Words>11253</Words>
  <Application>Microsoft Office PowerPoint</Application>
  <PresentationFormat>On-screen Show (4:3)</PresentationFormat>
  <Paragraphs>1231</Paragraphs>
  <Slides>117</Slides>
  <Notes>113</Notes>
  <HiddenSlides>0</HiddenSlides>
  <MMClips>0</MMClips>
  <ScaleCrop>false</ScaleCrop>
  <HeadingPairs>
    <vt:vector size="4" baseType="variant">
      <vt:variant>
        <vt:lpstr>Theme</vt:lpstr>
      </vt:variant>
      <vt:variant>
        <vt:i4>1</vt:i4>
      </vt:variant>
      <vt:variant>
        <vt:lpstr>Slide Titles</vt:lpstr>
      </vt:variant>
      <vt:variant>
        <vt:i4>117</vt:i4>
      </vt:variant>
    </vt:vector>
  </HeadingPairs>
  <TitlesOfParts>
    <vt:vector size="118" baseType="lpstr">
      <vt:lpstr>ch01</vt:lpstr>
      <vt:lpstr>Security</vt:lpstr>
      <vt:lpstr>Symmetric Encryption</vt:lpstr>
      <vt:lpstr>Some Basic Terminology</vt:lpstr>
      <vt:lpstr>Symmetric Cipher Model</vt:lpstr>
      <vt:lpstr>Requirements</vt:lpstr>
      <vt:lpstr>Cryptography</vt:lpstr>
      <vt:lpstr>Kerckhoff’s  Principle</vt:lpstr>
      <vt:lpstr>PowerPoint Presentation</vt:lpstr>
      <vt:lpstr>Cryptanalytic Attacks</vt:lpstr>
      <vt:lpstr>More Definitions</vt:lpstr>
      <vt:lpstr>Cryptanalysis</vt:lpstr>
      <vt:lpstr>Brute Force Attack</vt:lpstr>
      <vt:lpstr>Statistical Attack</vt:lpstr>
      <vt:lpstr>Pattern Attack</vt:lpstr>
      <vt:lpstr>Known PT Attack</vt:lpstr>
      <vt:lpstr>Chosen PT Attack</vt:lpstr>
      <vt:lpstr>Chosen CT Attack</vt:lpstr>
      <vt:lpstr>Categories of Traditional Ciphers</vt:lpstr>
      <vt:lpstr>Monoalphabetic Substitution Ciphers</vt:lpstr>
      <vt:lpstr>Additive /Shift / Caesar Cipher</vt:lpstr>
      <vt:lpstr>Caesar Cipher</vt:lpstr>
      <vt:lpstr>Caesar Cipher</vt:lpstr>
      <vt:lpstr>Caesar Cipher</vt:lpstr>
      <vt:lpstr>PowerPoint Presentation</vt:lpstr>
      <vt:lpstr>Modular Operator</vt:lpstr>
      <vt:lpstr>Modular Operator</vt:lpstr>
      <vt:lpstr>Modular Operator</vt:lpstr>
      <vt:lpstr>Set of Residues</vt:lpstr>
      <vt:lpstr>PowerPoint Presentation</vt:lpstr>
      <vt:lpstr>Comparison of Z and Zn using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Monoalphabetic Cipher Security</vt:lpstr>
      <vt:lpstr>Language Redundancy and Cryptanalysis</vt:lpstr>
      <vt:lpstr>English Letter Frequencies</vt:lpstr>
      <vt:lpstr>Use in Cryptanalysis</vt:lpstr>
      <vt:lpstr>Example Cryptanalysis</vt:lpstr>
      <vt:lpstr>Playfair Cipher</vt:lpstr>
      <vt:lpstr>Playfair Key Matrix</vt:lpstr>
      <vt:lpstr>Encrypting and Decrypting</vt:lpstr>
      <vt:lpstr>Security of Playfair Cipher</vt:lpstr>
      <vt:lpstr>Polyalphabetic Ciphers</vt:lpstr>
      <vt:lpstr>Vigenère Cipher</vt:lpstr>
      <vt:lpstr>Example of Vigenère Cipher</vt:lpstr>
      <vt:lpstr>Aids</vt:lpstr>
      <vt:lpstr>Security of Vigenère Ciphers</vt:lpstr>
      <vt:lpstr>Kasiski Method</vt:lpstr>
      <vt:lpstr>Autokey Cipher</vt:lpstr>
      <vt:lpstr>Vernam Cipher</vt:lpstr>
      <vt:lpstr>One-Time Pad</vt:lpstr>
      <vt:lpstr>Transposition Ciphers</vt:lpstr>
      <vt:lpstr>Rail Fence cipher</vt:lpstr>
      <vt:lpstr>Row Transposition Ciphers</vt:lpstr>
      <vt:lpstr>Product Ciphers</vt:lpstr>
      <vt:lpstr>Rotor Machines</vt:lpstr>
      <vt:lpstr>Hagelin Rotor Machine</vt:lpstr>
      <vt:lpstr>PowerPoint Presentation</vt:lpstr>
      <vt:lpstr>Rotor Machine Principles</vt:lpstr>
      <vt:lpstr>Steganography</vt:lpstr>
      <vt:lpstr>Summary</vt:lpstr>
      <vt:lpstr>Cryptanalysis of Caesar Cipher </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keywords/>
  <dc:description/>
  <cp:lastModifiedBy>Mala</cp:lastModifiedBy>
  <cp:revision>243</cp:revision>
  <cp:lastPrinted>2009-08-04T04:48:40Z</cp:lastPrinted>
  <dcterms:created xsi:type="dcterms:W3CDTF">2009-08-04T03:17:45Z</dcterms:created>
  <dcterms:modified xsi:type="dcterms:W3CDTF">2022-03-22T06:38:14Z</dcterms:modified>
  <cp:category/>
</cp:coreProperties>
</file>