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75"/>
  </p:notesMasterIdLst>
  <p:handoutMasterIdLst>
    <p:handoutMasterId r:id="rId76"/>
  </p:handoutMasterIdLst>
  <p:sldIdLst>
    <p:sldId id="839" r:id="rId5"/>
    <p:sldId id="755" r:id="rId6"/>
    <p:sldId id="750" r:id="rId7"/>
    <p:sldId id="831" r:id="rId8"/>
    <p:sldId id="757" r:id="rId9"/>
    <p:sldId id="758" r:id="rId10"/>
    <p:sldId id="759" r:id="rId11"/>
    <p:sldId id="835" r:id="rId12"/>
    <p:sldId id="836" r:id="rId13"/>
    <p:sldId id="843" r:id="rId14"/>
    <p:sldId id="760" r:id="rId15"/>
    <p:sldId id="762" r:id="rId16"/>
    <p:sldId id="763" r:id="rId17"/>
    <p:sldId id="764" r:id="rId18"/>
    <p:sldId id="765" r:id="rId19"/>
    <p:sldId id="766" r:id="rId20"/>
    <p:sldId id="767" r:id="rId21"/>
    <p:sldId id="768" r:id="rId22"/>
    <p:sldId id="769" r:id="rId23"/>
    <p:sldId id="770" r:id="rId24"/>
    <p:sldId id="771" r:id="rId25"/>
    <p:sldId id="837" r:id="rId26"/>
    <p:sldId id="772" r:id="rId27"/>
    <p:sldId id="773" r:id="rId28"/>
    <p:sldId id="834" r:id="rId29"/>
    <p:sldId id="776" r:id="rId30"/>
    <p:sldId id="777" r:id="rId31"/>
    <p:sldId id="778" r:id="rId32"/>
    <p:sldId id="779" r:id="rId33"/>
    <p:sldId id="780" r:id="rId34"/>
    <p:sldId id="781" r:id="rId35"/>
    <p:sldId id="838" r:id="rId36"/>
    <p:sldId id="782" r:id="rId37"/>
    <p:sldId id="783" r:id="rId38"/>
    <p:sldId id="785" r:id="rId39"/>
    <p:sldId id="786" r:id="rId40"/>
    <p:sldId id="787" r:id="rId41"/>
    <p:sldId id="788" r:id="rId42"/>
    <p:sldId id="789" r:id="rId43"/>
    <p:sldId id="790" r:id="rId44"/>
    <p:sldId id="751" r:id="rId45"/>
    <p:sldId id="798" r:id="rId46"/>
    <p:sldId id="801" r:id="rId47"/>
    <p:sldId id="802" r:id="rId48"/>
    <p:sldId id="840" r:id="rId49"/>
    <p:sldId id="841" r:id="rId50"/>
    <p:sldId id="844" r:id="rId51"/>
    <p:sldId id="842" r:id="rId52"/>
    <p:sldId id="803" r:id="rId53"/>
    <p:sldId id="805" r:id="rId54"/>
    <p:sldId id="819" r:id="rId55"/>
    <p:sldId id="822" r:id="rId56"/>
    <p:sldId id="820" r:id="rId57"/>
    <p:sldId id="821" r:id="rId58"/>
    <p:sldId id="823" r:id="rId59"/>
    <p:sldId id="825" r:id="rId60"/>
    <p:sldId id="826" r:id="rId61"/>
    <p:sldId id="827" r:id="rId62"/>
    <p:sldId id="752" r:id="rId63"/>
    <p:sldId id="829" r:id="rId64"/>
    <p:sldId id="806" r:id="rId65"/>
    <p:sldId id="833" r:id="rId66"/>
    <p:sldId id="810" r:id="rId67"/>
    <p:sldId id="812" r:id="rId68"/>
    <p:sldId id="813" r:id="rId69"/>
    <p:sldId id="791" r:id="rId70"/>
    <p:sldId id="793" r:id="rId71"/>
    <p:sldId id="795" r:id="rId72"/>
    <p:sldId id="797" r:id="rId73"/>
    <p:sldId id="845" r:id="rId74"/>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3366FF"/>
    <a:srgbClr val="660066"/>
    <a:srgbClr val="00CC00"/>
    <a:srgbClr val="6666FF"/>
    <a:srgbClr val="DDDDDD"/>
    <a:srgbClr val="CC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3CC0A-1B65-4B8C-A336-F6AF984CCF1A}" v="18" dt="2022-05-07T18:00:42.614"/>
    <p1510:client id="{3859AB05-5770-48C3-A36F-797D6BF70C22}" v="1" dt="2022-03-21T06:16:37.765"/>
    <p1510:client id="{3C96ABEF-18D3-4F15-B2D9-A7B9DAFACDD5}" v="1" dt="2022-04-07T01:59:43.167"/>
    <p1510:client id="{5FF29A3E-CD0F-4C32-9FF8-CDF2534C7BE9}" v="1" dt="2022-04-06T15:42:17.769"/>
    <p1510:client id="{A37C8853-D164-A555-BC01-EE968CD38454}" v="1" dt="2022-05-08T07:27:45.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vath Durga nayak" userId="S::106119132@nitt.edu::7ce0859e-f81c-4d4f-9741-a90d3bc032c1" providerId="AD" clId="Web-{3859AB05-5770-48C3-A36F-797D6BF70C22}"/>
    <pc:docChg chg="modSld">
      <pc:chgData name="Tejavath Durga nayak" userId="S::106119132@nitt.edu::7ce0859e-f81c-4d4f-9741-a90d3bc032c1" providerId="AD" clId="Web-{3859AB05-5770-48C3-A36F-797D6BF70C22}" dt="2022-03-21T06:16:37.765" v="0"/>
      <pc:docMkLst>
        <pc:docMk/>
      </pc:docMkLst>
      <pc:sldChg chg="addSp">
        <pc:chgData name="Tejavath Durga nayak" userId="S::106119132@nitt.edu::7ce0859e-f81c-4d4f-9741-a90d3bc032c1" providerId="AD" clId="Web-{3859AB05-5770-48C3-A36F-797D6BF70C22}" dt="2022-03-21T06:16:37.765" v="0"/>
        <pc:sldMkLst>
          <pc:docMk/>
          <pc:sldMk cId="0" sldId="782"/>
        </pc:sldMkLst>
        <pc:spChg chg="add">
          <ac:chgData name="Tejavath Durga nayak" userId="S::106119132@nitt.edu::7ce0859e-f81c-4d4f-9741-a90d3bc032c1" providerId="AD" clId="Web-{3859AB05-5770-48C3-A36F-797D6BF70C22}" dt="2022-03-21T06:16:37.765" v="0"/>
          <ac:spMkLst>
            <pc:docMk/>
            <pc:sldMk cId="0" sldId="782"/>
            <ac:spMk id="2" creationId="{8FD61793-537E-49D4-B409-25D7DF5EDB3D}"/>
          </ac:spMkLst>
        </pc:spChg>
      </pc:sldChg>
    </pc:docChg>
  </pc:docChgLst>
  <pc:docChgLst>
    <pc:chgData name="Pranav Somaiah" userId="S::106119094@nitt.edu::588d0ffc-4d32-4872-af83-e479c92f9898" providerId="AD" clId="Web-{A37C8853-D164-A555-BC01-EE968CD38454}"/>
    <pc:docChg chg="modSld">
      <pc:chgData name="Pranav Somaiah" userId="S::106119094@nitt.edu::588d0ffc-4d32-4872-af83-e479c92f9898" providerId="AD" clId="Web-{A37C8853-D164-A555-BC01-EE968CD38454}" dt="2022-05-08T07:27:45.491" v="0" actId="1076"/>
      <pc:docMkLst>
        <pc:docMk/>
      </pc:docMkLst>
      <pc:sldChg chg="modSp">
        <pc:chgData name="Pranav Somaiah" userId="S::106119094@nitt.edu::588d0ffc-4d32-4872-af83-e479c92f9898" providerId="AD" clId="Web-{A37C8853-D164-A555-BC01-EE968CD38454}" dt="2022-05-08T07:27:45.491" v="0" actId="1076"/>
        <pc:sldMkLst>
          <pc:docMk/>
          <pc:sldMk cId="0" sldId="758"/>
        </pc:sldMkLst>
        <pc:picChg chg="mod">
          <ac:chgData name="Pranav Somaiah" userId="S::106119094@nitt.edu::588d0ffc-4d32-4872-af83-e479c92f9898" providerId="AD" clId="Web-{A37C8853-D164-A555-BC01-EE968CD38454}" dt="2022-05-08T07:27:45.491" v="0" actId="1076"/>
          <ac:picMkLst>
            <pc:docMk/>
            <pc:sldMk cId="0" sldId="758"/>
            <ac:picMk id="16387" creationId="{00000000-0000-0000-0000-000000000000}"/>
          </ac:picMkLst>
        </pc:picChg>
      </pc:sldChg>
    </pc:docChg>
  </pc:docChgLst>
  <pc:docChgLst>
    <pc:chgData name="SREE GANESH TN" userId="S::106119118@nitt.edu::ac384d33-7da7-46cf-9ac4-fc1726e57c95" providerId="AD" clId="Web-{5FF29A3E-CD0F-4C32-9FF8-CDF2534C7BE9}"/>
    <pc:docChg chg="modSld">
      <pc:chgData name="SREE GANESH TN" userId="S::106119118@nitt.edu::ac384d33-7da7-46cf-9ac4-fc1726e57c95" providerId="AD" clId="Web-{5FF29A3E-CD0F-4C32-9FF8-CDF2534C7BE9}" dt="2022-04-06T15:42:17.769" v="0" actId="1076"/>
      <pc:docMkLst>
        <pc:docMk/>
      </pc:docMkLst>
      <pc:sldChg chg="modSp">
        <pc:chgData name="SREE GANESH TN" userId="S::106119118@nitt.edu::ac384d33-7da7-46cf-9ac4-fc1726e57c95" providerId="AD" clId="Web-{5FF29A3E-CD0F-4C32-9FF8-CDF2534C7BE9}" dt="2022-04-06T15:42:17.769" v="0" actId="1076"/>
        <pc:sldMkLst>
          <pc:docMk/>
          <pc:sldMk cId="0" sldId="782"/>
        </pc:sldMkLst>
        <pc:picChg chg="mod">
          <ac:chgData name="SREE GANESH TN" userId="S::106119118@nitt.edu::ac384d33-7da7-46cf-9ac4-fc1726e57c95" providerId="AD" clId="Web-{5FF29A3E-CD0F-4C32-9FF8-CDF2534C7BE9}" dt="2022-04-06T15:42:17.769" v="0" actId="1076"/>
          <ac:picMkLst>
            <pc:docMk/>
            <pc:sldMk cId="0" sldId="782"/>
            <ac:picMk id="69634" creationId="{00000000-0000-0000-0000-000000000000}"/>
          </ac:picMkLst>
        </pc:picChg>
      </pc:sldChg>
    </pc:docChg>
  </pc:docChgLst>
  <pc:docChgLst>
    <pc:chgData name="Ragavi  Vijayaragavan" userId="S::106119098@nitt.edu::6d86ceb6-7810-43cf-9690-a54e942be3e7" providerId="AD" clId="Web-{1C03CC0A-1B65-4B8C-A336-F6AF984CCF1A}"/>
    <pc:docChg chg="modSld">
      <pc:chgData name="Ragavi  Vijayaragavan" userId="S::106119098@nitt.edu::6d86ceb6-7810-43cf-9690-a54e942be3e7" providerId="AD" clId="Web-{1C03CC0A-1B65-4B8C-A336-F6AF984CCF1A}" dt="2022-05-07T18:00:42.614" v="9" actId="14100"/>
      <pc:docMkLst>
        <pc:docMk/>
      </pc:docMkLst>
      <pc:sldChg chg="modSp">
        <pc:chgData name="Ragavi  Vijayaragavan" userId="S::106119098@nitt.edu::6d86ceb6-7810-43cf-9690-a54e942be3e7" providerId="AD" clId="Web-{1C03CC0A-1B65-4B8C-A336-F6AF984CCF1A}" dt="2022-05-07T17:42:01.878" v="4" actId="20577"/>
        <pc:sldMkLst>
          <pc:docMk/>
          <pc:sldMk cId="0" sldId="782"/>
        </pc:sldMkLst>
        <pc:spChg chg="mod">
          <ac:chgData name="Ragavi  Vijayaragavan" userId="S::106119098@nitt.edu::6d86ceb6-7810-43cf-9690-a54e942be3e7" providerId="AD" clId="Web-{1C03CC0A-1B65-4B8C-A336-F6AF984CCF1A}" dt="2022-05-07T17:42:01.878" v="4" actId="20577"/>
          <ac:spMkLst>
            <pc:docMk/>
            <pc:sldMk cId="0" sldId="782"/>
            <ac:spMk id="2" creationId="{8FD61793-537E-49D4-B409-25D7DF5EDB3D}"/>
          </ac:spMkLst>
        </pc:spChg>
      </pc:sldChg>
      <pc:sldChg chg="modSp">
        <pc:chgData name="Ragavi  Vijayaragavan" userId="S::106119098@nitt.edu::6d86ceb6-7810-43cf-9690-a54e942be3e7" providerId="AD" clId="Web-{1C03CC0A-1B65-4B8C-A336-F6AF984CCF1A}" dt="2022-05-07T17:52:09.357" v="6"/>
        <pc:sldMkLst>
          <pc:docMk/>
          <pc:sldMk cId="0" sldId="803"/>
        </pc:sldMkLst>
        <pc:spChg chg="mod">
          <ac:chgData name="Ragavi  Vijayaragavan" userId="S::106119098@nitt.edu::6d86ceb6-7810-43cf-9690-a54e942be3e7" providerId="AD" clId="Web-{1C03CC0A-1B65-4B8C-A336-F6AF984CCF1A}" dt="2022-05-07T17:52:09.357" v="6"/>
          <ac:spMkLst>
            <pc:docMk/>
            <pc:sldMk cId="0" sldId="803"/>
            <ac:spMk id="94212" creationId="{00000000-0000-0000-0000-000000000000}"/>
          </ac:spMkLst>
        </pc:spChg>
      </pc:sldChg>
      <pc:sldChg chg="modSp">
        <pc:chgData name="Ragavi  Vijayaragavan" userId="S::106119098@nitt.edu::6d86ceb6-7810-43cf-9690-a54e942be3e7" providerId="AD" clId="Web-{1C03CC0A-1B65-4B8C-A336-F6AF984CCF1A}" dt="2022-05-07T18:00:42.614" v="9" actId="14100"/>
        <pc:sldMkLst>
          <pc:docMk/>
          <pc:sldMk cId="0" sldId="806"/>
        </pc:sldMkLst>
        <pc:spChg chg="mod">
          <ac:chgData name="Ragavi  Vijayaragavan" userId="S::106119098@nitt.edu::6d86ceb6-7810-43cf-9690-a54e942be3e7" providerId="AD" clId="Web-{1C03CC0A-1B65-4B8C-A336-F6AF984CCF1A}" dt="2022-05-07T18:00:42.614" v="9" actId="14100"/>
          <ac:spMkLst>
            <pc:docMk/>
            <pc:sldMk cId="0" sldId="806"/>
            <ac:spMk id="118788" creationId="{00000000-0000-0000-0000-000000000000}"/>
          </ac:spMkLst>
        </pc:spChg>
      </pc:sldChg>
    </pc:docChg>
  </pc:docChgLst>
  <pc:docChgLst>
    <pc:chgData name="Vidhyadharan Elangovan" userId="S::106119034@nitt.edu::65143105-7235-42a9-9980-4f5445db8f36" providerId="AD" clId="Web-{3C96ABEF-18D3-4F15-B2D9-A7B9DAFACDD5}"/>
    <pc:docChg chg="modSld">
      <pc:chgData name="Vidhyadharan Elangovan" userId="S::106119034@nitt.edu::65143105-7235-42a9-9980-4f5445db8f36" providerId="AD" clId="Web-{3C96ABEF-18D3-4F15-B2D9-A7B9DAFACDD5}" dt="2022-04-07T01:59:43.167" v="0" actId="1076"/>
      <pc:docMkLst>
        <pc:docMk/>
      </pc:docMkLst>
      <pc:sldChg chg="modSp">
        <pc:chgData name="Vidhyadharan Elangovan" userId="S::106119034@nitt.edu::65143105-7235-42a9-9980-4f5445db8f36" providerId="AD" clId="Web-{3C96ABEF-18D3-4F15-B2D9-A7B9DAFACDD5}" dt="2022-04-07T01:59:43.167" v="0" actId="1076"/>
        <pc:sldMkLst>
          <pc:docMk/>
          <pc:sldMk cId="0" sldId="764"/>
        </pc:sldMkLst>
        <pc:picChg chg="mod">
          <ac:chgData name="Vidhyadharan Elangovan" userId="S::106119034@nitt.edu::65143105-7235-42a9-9980-4f5445db8f36" providerId="AD" clId="Web-{3C96ABEF-18D3-4F15-B2D9-A7B9DAFACDD5}" dt="2022-04-07T01:59:43.167" v="0" actId="1076"/>
          <ac:picMkLst>
            <pc:docMk/>
            <pc:sldMk cId="0" sldId="764"/>
            <ac:picMk id="3072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67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ltLang="en-US"/>
          </a:p>
        </p:txBody>
      </p:sp>
      <p:sp>
        <p:nvSpPr>
          <p:cNvPr id="92672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ltLang="en-US"/>
          </a:p>
        </p:txBody>
      </p:sp>
      <p:sp>
        <p:nvSpPr>
          <p:cNvPr id="92672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ltLang="en-US"/>
          </a:p>
        </p:txBody>
      </p:sp>
      <p:sp>
        <p:nvSpPr>
          <p:cNvPr id="92672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4174838E-18A9-4DEB-ACF6-F1200FFE246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60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ltLang="en-US"/>
          </a:p>
        </p:txBody>
      </p:sp>
      <p:sp>
        <p:nvSpPr>
          <p:cNvPr id="85606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lt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5606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5607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ltLang="en-US"/>
          </a:p>
        </p:txBody>
      </p:sp>
      <p:sp>
        <p:nvSpPr>
          <p:cNvPr id="85607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0DD5F2F0-87DA-4692-AED7-1A8837879C0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77361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aseline="-25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901993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692188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764261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624988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lt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ltLang="en-US"/>
          </a:p>
        </p:txBody>
      </p:sp>
      <p:sp>
        <p:nvSpPr>
          <p:cNvPr id="18" name="Slide Number Placeholder 17"/>
          <p:cNvSpPr>
            <a:spLocks noGrp="1" noChangeArrowheads="1"/>
          </p:cNvSpPr>
          <p:nvPr>
            <p:ph type="sldNum" sz="quarter" idx="12"/>
          </p:nvPr>
        </p:nvSpPr>
        <p:spPr>
          <a:xfrm>
            <a:off x="6858000" y="6248400"/>
            <a:ext cx="1905000" cy="457200"/>
          </a:xfrm>
        </p:spPr>
        <p:txBody>
          <a:bodyPr/>
          <a:lstStyle>
            <a:lvl1pPr algn="r">
              <a:defRPr sz="1400" b="0">
                <a:latin typeface="Tahoma" panose="020B0604030504040204" pitchFamily="34" charset="0"/>
              </a:defRPr>
            </a:lvl1pPr>
          </a:lstStyle>
          <a:p>
            <a:pPr>
              <a:defRPr/>
            </a:pPr>
            <a:fld id="{7D2FD0D8-CA1B-42B0-92BD-B64C54D6A2D5}" type="slidenum">
              <a:rPr lang="en-US" altLang="en-US"/>
              <a:pPr>
                <a:defRPr/>
              </a:pPr>
              <a:t>‹#›</a:t>
            </a:fld>
            <a:endParaRPr lang="en-US" altLang="en-US"/>
          </a:p>
        </p:txBody>
      </p:sp>
    </p:spTree>
    <p:extLst>
      <p:ext uri="{BB962C8B-B14F-4D97-AF65-F5344CB8AC3E}">
        <p14:creationId xmlns:p14="http://schemas.microsoft.com/office/powerpoint/2010/main" val="122280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6.</a:t>
            </a:r>
            <a:fld id="{74FB8FF7-185F-4352-9648-2F796487C243}" type="slidenum">
              <a:rPr lang="en-US" altLang="en-US"/>
              <a:pPr>
                <a:defRPr/>
              </a:pPr>
              <a:t>‹#›</a:t>
            </a:fld>
            <a:endParaRPr lang="en-US" altLang="en-US"/>
          </a:p>
        </p:txBody>
      </p:sp>
    </p:spTree>
    <p:extLst>
      <p:ext uri="{BB962C8B-B14F-4D97-AF65-F5344CB8AC3E}">
        <p14:creationId xmlns:p14="http://schemas.microsoft.com/office/powerpoint/2010/main" val="312923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6.</a:t>
            </a:r>
            <a:fld id="{2F7533D5-D166-41B1-ADD8-4D46BD86C817}" type="slidenum">
              <a:rPr lang="en-US" altLang="en-US"/>
              <a:pPr>
                <a:defRPr/>
              </a:pPr>
              <a:t>‹#›</a:t>
            </a:fld>
            <a:endParaRPr lang="en-US" altLang="en-US"/>
          </a:p>
        </p:txBody>
      </p:sp>
    </p:spTree>
    <p:extLst>
      <p:ext uri="{BB962C8B-B14F-4D97-AF65-F5344CB8AC3E}">
        <p14:creationId xmlns:p14="http://schemas.microsoft.com/office/powerpoint/2010/main" val="353264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6.</a:t>
            </a:r>
            <a:fld id="{3E675995-51BB-4B20-8C61-E4C200AB6C92}" type="slidenum">
              <a:rPr lang="en-US" altLang="en-US"/>
              <a:pPr>
                <a:defRPr/>
              </a:pPr>
              <a:t>‹#›</a:t>
            </a:fld>
            <a:endParaRPr lang="en-US" altLang="en-US"/>
          </a:p>
        </p:txBody>
      </p:sp>
    </p:spTree>
    <p:extLst>
      <p:ext uri="{BB962C8B-B14F-4D97-AF65-F5344CB8AC3E}">
        <p14:creationId xmlns:p14="http://schemas.microsoft.com/office/powerpoint/2010/main" val="103618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6.</a:t>
            </a:r>
            <a:fld id="{C8CA7ECA-BEC8-49B3-B84F-EF34A90B5CD8}" type="slidenum">
              <a:rPr lang="en-US" altLang="en-US"/>
              <a:pPr>
                <a:defRPr/>
              </a:pPr>
              <a:t>‹#›</a:t>
            </a:fld>
            <a:endParaRPr lang="en-US" altLang="en-US"/>
          </a:p>
        </p:txBody>
      </p:sp>
    </p:spTree>
    <p:extLst>
      <p:ext uri="{BB962C8B-B14F-4D97-AF65-F5344CB8AC3E}">
        <p14:creationId xmlns:p14="http://schemas.microsoft.com/office/powerpoint/2010/main" val="238974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6.</a:t>
            </a:r>
            <a:fld id="{DEC84CA0-6ADA-416A-A3B8-54BF367B589A}" type="slidenum">
              <a:rPr lang="en-US" altLang="en-US"/>
              <a:pPr>
                <a:defRPr/>
              </a:pPr>
              <a:t>‹#›</a:t>
            </a:fld>
            <a:endParaRPr lang="en-US" altLang="en-US"/>
          </a:p>
        </p:txBody>
      </p:sp>
    </p:spTree>
    <p:extLst>
      <p:ext uri="{BB962C8B-B14F-4D97-AF65-F5344CB8AC3E}">
        <p14:creationId xmlns:p14="http://schemas.microsoft.com/office/powerpoint/2010/main" val="318416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a:ln/>
        </p:spPr>
        <p:txBody>
          <a:bodyPr/>
          <a:lstStyle>
            <a:lvl1pPr>
              <a:defRPr/>
            </a:lvl1pPr>
          </a:lstStyle>
          <a:p>
            <a:pPr>
              <a:defRPr/>
            </a:pPr>
            <a:r>
              <a:rPr lang="en-US" altLang="en-US"/>
              <a:t>6.</a:t>
            </a:r>
            <a:fld id="{A09EA074-F52C-435B-87E2-4E304793F8BE}" type="slidenum">
              <a:rPr lang="en-US" altLang="en-US"/>
              <a:pPr>
                <a:defRPr/>
              </a:pPr>
              <a:t>‹#›</a:t>
            </a:fld>
            <a:endParaRPr lang="en-US" altLang="en-US"/>
          </a:p>
        </p:txBody>
      </p:sp>
    </p:spTree>
    <p:extLst>
      <p:ext uri="{BB962C8B-B14F-4D97-AF65-F5344CB8AC3E}">
        <p14:creationId xmlns:p14="http://schemas.microsoft.com/office/powerpoint/2010/main" val="13486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6"/>
          <p:cNvSpPr>
            <a:spLocks noGrp="1" noChangeArrowheads="1"/>
          </p:cNvSpPr>
          <p:nvPr>
            <p:ph type="sldNum" sz="quarter" idx="10"/>
          </p:nvPr>
        </p:nvSpPr>
        <p:spPr>
          <a:ln/>
        </p:spPr>
        <p:txBody>
          <a:bodyPr/>
          <a:lstStyle>
            <a:lvl1pPr>
              <a:defRPr/>
            </a:lvl1pPr>
          </a:lstStyle>
          <a:p>
            <a:pPr>
              <a:defRPr/>
            </a:pPr>
            <a:r>
              <a:rPr lang="en-US" altLang="en-US"/>
              <a:t>6.</a:t>
            </a:r>
            <a:fld id="{1B67FC52-4028-46AB-9871-17020D35E00A}" type="slidenum">
              <a:rPr lang="en-US" altLang="en-US"/>
              <a:pPr>
                <a:defRPr/>
              </a:pPr>
              <a:t>‹#›</a:t>
            </a:fld>
            <a:endParaRPr lang="en-US" altLang="en-US"/>
          </a:p>
        </p:txBody>
      </p:sp>
    </p:spTree>
    <p:extLst>
      <p:ext uri="{BB962C8B-B14F-4D97-AF65-F5344CB8AC3E}">
        <p14:creationId xmlns:p14="http://schemas.microsoft.com/office/powerpoint/2010/main" val="255194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76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6.</a:t>
            </a:r>
            <a:fld id="{25983AF6-FD5D-4984-ACFD-74791FC15758}" type="slidenum">
              <a:rPr lang="en-US" altLang="en-US"/>
              <a:pPr>
                <a:defRPr/>
              </a:pPr>
              <a:t>‹#›</a:t>
            </a:fld>
            <a:endParaRPr lang="en-US" altLang="en-US"/>
          </a:p>
        </p:txBody>
      </p:sp>
    </p:spTree>
    <p:extLst>
      <p:ext uri="{BB962C8B-B14F-4D97-AF65-F5344CB8AC3E}">
        <p14:creationId xmlns:p14="http://schemas.microsoft.com/office/powerpoint/2010/main" val="56589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6.</a:t>
            </a:r>
            <a:fld id="{80CF0E0D-76B0-43D2-8B6F-1142A9F4BA57}" type="slidenum">
              <a:rPr lang="en-US" altLang="en-US"/>
              <a:pPr>
                <a:defRPr/>
              </a:pPr>
              <a:t>‹#›</a:t>
            </a:fld>
            <a:endParaRPr lang="en-US" altLang="en-US"/>
          </a:p>
        </p:txBody>
      </p:sp>
    </p:spTree>
    <p:extLst>
      <p:ext uri="{BB962C8B-B14F-4D97-AF65-F5344CB8AC3E}">
        <p14:creationId xmlns:p14="http://schemas.microsoft.com/office/powerpoint/2010/main" val="197412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defRPr>
            </a:lvl1pPr>
          </a:lstStyle>
          <a:p>
            <a:pPr>
              <a:defRPr/>
            </a:pPr>
            <a:r>
              <a:rPr lang="en-US" altLang="en-US"/>
              <a:t>6.</a:t>
            </a:r>
            <a:fld id="{31A7852A-F14E-40B7-9572-007ABD77E278}" type="slidenum">
              <a:rPr lang="en-US" altLang="en-US"/>
              <a:pPr>
                <a:defRPr/>
              </a:pPr>
              <a:t>‹#›</a:t>
            </a:fld>
            <a:endParaRPr lang="en-US" altLang="en-US"/>
          </a:p>
        </p:txBody>
      </p:sp>
      <p:sp>
        <p:nvSpPr>
          <p:cNvPr id="3" name="Rectangle 2"/>
          <p:cNvSpPr>
            <a:spLocks noChangeArrowheads="1"/>
          </p:cNvSpPr>
          <p:nvPr userDrawn="1"/>
        </p:nvSpPr>
        <p:spPr bwMode="auto">
          <a:xfrm>
            <a:off x="1752600" y="6553200"/>
            <a:ext cx="5638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baseline="-200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baseline="-200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baseline="-200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baseline="-200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baseline="-20000">
                <a:solidFill>
                  <a:schemeClr val="tx1"/>
                </a:solidFill>
                <a:latin typeface="Times New Roman" pitchFamily="18" charset="0"/>
                <a:ea typeface="+mn-ea"/>
                <a:cs typeface="+mn-cs"/>
              </a:defRPr>
            </a:lvl5pPr>
            <a:lvl6pPr marL="2286000" algn="l" defTabSz="914400" rtl="0" eaLnBrk="1" latinLnBrk="0" hangingPunct="1">
              <a:defRPr sz="2400" b="1" kern="1200" baseline="-20000">
                <a:solidFill>
                  <a:schemeClr val="tx1"/>
                </a:solidFill>
                <a:latin typeface="Times New Roman" pitchFamily="18" charset="0"/>
                <a:ea typeface="+mn-ea"/>
                <a:cs typeface="+mn-cs"/>
              </a:defRPr>
            </a:lvl6pPr>
            <a:lvl7pPr marL="2743200" algn="l" defTabSz="914400" rtl="0" eaLnBrk="1" latinLnBrk="0" hangingPunct="1">
              <a:defRPr sz="2400" b="1" kern="1200" baseline="-20000">
                <a:solidFill>
                  <a:schemeClr val="tx1"/>
                </a:solidFill>
                <a:latin typeface="Times New Roman" pitchFamily="18" charset="0"/>
                <a:ea typeface="+mn-ea"/>
                <a:cs typeface="+mn-cs"/>
              </a:defRPr>
            </a:lvl7pPr>
            <a:lvl8pPr marL="3200400" algn="l" defTabSz="914400" rtl="0" eaLnBrk="1" latinLnBrk="0" hangingPunct="1">
              <a:defRPr sz="2400" b="1" kern="1200" baseline="-20000">
                <a:solidFill>
                  <a:schemeClr val="tx1"/>
                </a:solidFill>
                <a:latin typeface="Times New Roman" pitchFamily="18" charset="0"/>
                <a:ea typeface="+mn-ea"/>
                <a:cs typeface="+mn-cs"/>
              </a:defRPr>
            </a:lvl8pPr>
            <a:lvl9pPr marL="3657600" algn="l" defTabSz="914400" rtl="0" eaLnBrk="1" latinLnBrk="0" hangingPunct="1">
              <a:defRPr sz="2400" b="1" kern="1200" baseline="-20000">
                <a:solidFill>
                  <a:schemeClr val="tx1"/>
                </a:solidFill>
                <a:latin typeface="Times New Roman" pitchFamily="18" charset="0"/>
                <a:ea typeface="+mn-ea"/>
                <a:cs typeface="+mn-cs"/>
              </a:defRPr>
            </a:lvl9pPr>
          </a:lstStyle>
          <a:p>
            <a:pPr algn="ctr">
              <a:defRPr/>
            </a:pPr>
            <a:r>
              <a:rPr lang="en-US" altLang="en-US" sz="1600">
                <a:solidFill>
                  <a:srgbClr val="A6A6A6"/>
                </a:solidFill>
              </a:rPr>
              <a:t>Copyright © 2015 by McGraw Hill Education (India) Private Limited. All rights reserved.</a:t>
            </a:r>
          </a:p>
        </p:txBody>
      </p:sp>
    </p:spTree>
  </p:cSld>
  <p:clrMap bg1="lt1" tx1="dk1" bg2="lt2" tx2="dk2" accent1="accent1" accent2="accent2" accent3="accent3" accent4="accent4" accent5="accent5" accent6="accent6" hlink="hlink" folHlink="folHlink"/>
  <p:sldLayoutIdLst>
    <p:sldLayoutId id="2147483804" r:id="rId1"/>
    <p:sldLayoutId id="2147483795" r:id="rId2"/>
    <p:sldLayoutId id="2147483796" r:id="rId3"/>
    <p:sldLayoutId id="2147483797" r:id="rId4"/>
    <p:sldLayoutId id="2147483798" r:id="rId5"/>
    <p:sldLayoutId id="2147483799" r:id="rId6"/>
    <p:sldLayoutId id="2147483805" r:id="rId7"/>
    <p:sldLayoutId id="2147483800" r:id="rId8"/>
    <p:sldLayoutId id="2147483801" r:id="rId9"/>
    <p:sldLayoutId id="2147483802" r:id="rId10"/>
    <p:sldLayoutId id="2147483803"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Distributed.net"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hyperlink" Target="https://en.wikipedia.org/wiki/Electronic_Frontier_Foundation"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E8E8E8"/>
        </a:solidFill>
        <a:effectLst/>
      </p:bgPr>
    </p:bg>
    <p:spTree>
      <p:nvGrpSpPr>
        <p:cNvPr id="1" name=""/>
        <p:cNvGrpSpPr/>
        <p:nvPr/>
      </p:nvGrpSpPr>
      <p:grpSpPr>
        <a:xfrm>
          <a:off x="0" y="0"/>
          <a:ext cx="0" cy="0"/>
          <a:chOff x="0" y="0"/>
          <a:chExt cx="0" cy="0"/>
        </a:xfrm>
      </p:grpSpPr>
      <p:sp>
        <p:nvSpPr>
          <p:cNvPr id="924674" name="Rectangle 2"/>
          <p:cNvSpPr>
            <a:spLocks noChangeArrowheads="1"/>
          </p:cNvSpPr>
          <p:nvPr/>
        </p:nvSpPr>
        <p:spPr bwMode="auto">
          <a:xfrm>
            <a:off x="38100" y="136525"/>
            <a:ext cx="9144000" cy="990600"/>
          </a:xfrm>
          <a:prstGeom prst="rect">
            <a:avLst/>
          </a:prstGeom>
          <a:solidFill>
            <a:schemeClr val="bg2">
              <a:lumMod val="10000"/>
              <a:lumOff val="90000"/>
            </a:schemeClr>
          </a:solidFill>
          <a:ln w="9525" algn="ctr">
            <a:solidFill>
              <a:schemeClr val="tx1"/>
            </a:solidFill>
            <a:round/>
            <a:headEnd/>
            <a:tailEnd/>
          </a:ln>
        </p:spPr>
        <p:txBody>
          <a:bodyPr/>
          <a:lstStyle/>
          <a:p>
            <a:pPr algn="ctr">
              <a:defRPr/>
            </a:pPr>
            <a:r>
              <a:rPr lang="en-US" altLang="en-US" i="1">
                <a:solidFill>
                  <a:srgbClr val="FF0000"/>
                </a:solidFill>
                <a:latin typeface="Times New Roman" panose="02020603050405020304" pitchFamily="18" charset="0"/>
              </a:rPr>
              <a:t>Data Encryption Standard (DES)</a:t>
            </a:r>
            <a:endParaRPr lang="en-US" altLang="en-US">
              <a:solidFill>
                <a:srgbClr val="FF0000"/>
              </a:solidFill>
              <a:effectLst>
                <a:outerShdw blurRad="38100" dist="38100" dir="2700000" algn="tl">
                  <a:srgbClr val="C0C0C0"/>
                </a:outerShdw>
              </a:effectLst>
              <a:latin typeface="Times" pitchFamily="18" charset="0"/>
            </a:endParaRPr>
          </a:p>
        </p:txBody>
      </p:sp>
      <p:sp>
        <p:nvSpPr>
          <p:cNvPr id="614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6148" name="Rectangle 5"/>
          <p:cNvSpPr>
            <a:spLocks noChangeArrowheads="1"/>
          </p:cNvSpPr>
          <p:nvPr/>
        </p:nvSpPr>
        <p:spPr bwMode="auto">
          <a:xfrm>
            <a:off x="457200" y="2530475"/>
            <a:ext cx="8077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eaLnBrk="1" hangingPunct="1">
              <a:buFont typeface="Wingdings" panose="05000000000000000000" pitchFamily="2" charset="2"/>
              <a:buChar char="Ø"/>
            </a:pPr>
            <a:r>
              <a:rPr lang="en-US" altLang="en-US" sz="2800" i="1">
                <a:latin typeface="Times New Roman" panose="02020603050405020304" pitchFamily="18" charset="0"/>
              </a:rPr>
              <a:t> </a:t>
            </a:r>
            <a:r>
              <a:rPr lang="en-US" altLang="en-US" sz="2800" i="1">
                <a:solidFill>
                  <a:srgbClr val="6666FF"/>
                </a:solidFill>
                <a:latin typeface="Times New Roman" panose="02020603050405020304" pitchFamily="18" charset="0"/>
              </a:rPr>
              <a:t>symmetric-key block cipher </a:t>
            </a:r>
          </a:p>
          <a:p>
            <a:pPr algn="just" eaLnBrk="1" hangingPunct="1">
              <a:buFont typeface="Wingdings" panose="05000000000000000000" pitchFamily="2" charset="2"/>
              <a:buChar char="Ø"/>
            </a:pPr>
            <a:r>
              <a:rPr lang="en-US" altLang="en-US" sz="2800" i="1">
                <a:solidFill>
                  <a:srgbClr val="6666FF"/>
                </a:solidFill>
                <a:latin typeface="Times New Roman" panose="02020603050405020304" pitchFamily="18" charset="0"/>
              </a:rPr>
              <a:t> published by the National Institute of Standards and   Technology (NIST).</a:t>
            </a:r>
          </a:p>
          <a:p>
            <a:pPr algn="just" eaLnBrk="1" hangingPunct="1">
              <a:buFont typeface="Wingdings" panose="05000000000000000000" pitchFamily="2" charset="2"/>
              <a:buChar char="Ø"/>
            </a:pPr>
            <a:r>
              <a:rPr lang="en-US" altLang="en-US" sz="2800" i="1">
                <a:solidFill>
                  <a:srgbClr val="6666FF"/>
                </a:solidFill>
                <a:latin typeface="Times New Roman" panose="02020603050405020304" pitchFamily="18" charset="0"/>
              </a:rPr>
              <a:t>March 1975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65113" y="1219200"/>
            <a:ext cx="1346200"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a:t>
            </a:r>
            <a:endParaRPr lang="en-US" altLang="en-US" sz="2000" i="1">
              <a:solidFill>
                <a:schemeClr val="bg1"/>
              </a:solidFill>
              <a:latin typeface="Times New Roman" panose="02020603050405020304" pitchFamily="18" charset="0"/>
            </a:endParaRPr>
          </a:p>
        </p:txBody>
      </p:sp>
      <p:sp>
        <p:nvSpPr>
          <p:cNvPr id="948235" name="Rectangle 11"/>
          <p:cNvSpPr>
            <a:spLocks noChangeArrowheads="1"/>
          </p:cNvSpPr>
          <p:nvPr/>
        </p:nvSpPr>
        <p:spPr bwMode="auto">
          <a:xfrm>
            <a:off x="228600" y="1285875"/>
            <a:ext cx="8229600" cy="1939925"/>
          </a:xfrm>
          <a:prstGeom prst="rect">
            <a:avLst/>
          </a:prstGeom>
          <a:noFill/>
          <a:ln>
            <a:noFill/>
          </a:ln>
          <a:effectLst/>
        </p:spPr>
        <p:txBody>
          <a:bodyPr anchor="ctr">
            <a:spAutoFit/>
          </a:bodyPr>
          <a:lstStyle/>
          <a:p>
            <a:pPr algn="just" eaLnBrk="1" hangingPunct="1">
              <a:defRPr/>
            </a:pPr>
            <a:endParaRPr lang="en-US" altLang="en-US" sz="2400">
              <a:effectLst>
                <a:outerShdw blurRad="38100" dist="38100" dir="2700000" algn="tl">
                  <a:srgbClr val="C0C0C0"/>
                </a:outerShdw>
              </a:effectLst>
              <a:latin typeface="Times New Roman" pitchFamily="18" charset="0"/>
            </a:endParaRPr>
          </a:p>
          <a:p>
            <a:pPr algn="just" eaLnBrk="1" hangingPunct="1">
              <a:defRPr/>
            </a:pPr>
            <a:r>
              <a:rPr lang="en-US" altLang="en-US" sz="2400">
                <a:effectLst>
                  <a:outerShdw blurRad="38100" dist="38100" dir="2700000" algn="tl">
                    <a:srgbClr val="C0C0C0"/>
                  </a:outerShdw>
                </a:effectLst>
                <a:latin typeface="Times New Roman" pitchFamily="18" charset="0"/>
              </a:rPr>
              <a:t>Find the output of the initial permutation box when the input is given in hexadecimal as:</a:t>
            </a:r>
          </a:p>
          <a:p>
            <a:pPr algn="ctr" eaLnBrk="1" hangingPunct="1">
              <a:defRPr/>
            </a:pPr>
            <a:r>
              <a:rPr lang="en-IN" sz="2400" b="0"/>
              <a:t>0000 0080 0000 0002</a:t>
            </a:r>
          </a:p>
          <a:p>
            <a:pPr algn="just" eaLnBrk="1" hangingPunct="1">
              <a:defRPr/>
            </a:pPr>
            <a:endParaRPr lang="en-US" altLang="en-US" sz="2400">
              <a:effectLst>
                <a:outerShdw blurRad="38100" dist="38100" dir="2700000" algn="tl">
                  <a:srgbClr val="C0C0C0"/>
                </a:outerShdw>
              </a:effectLst>
              <a:latin typeface="Times New Roman" pitchFamily="18" charset="0"/>
            </a:endParaRPr>
          </a:p>
        </p:txBody>
      </p:sp>
      <p:sp>
        <p:nvSpPr>
          <p:cNvPr id="948236" name="Rectangle 12"/>
          <p:cNvSpPr>
            <a:spLocks noChangeArrowheads="1"/>
          </p:cNvSpPr>
          <p:nvPr/>
        </p:nvSpPr>
        <p:spPr bwMode="auto">
          <a:xfrm>
            <a:off x="228600" y="3857625"/>
            <a:ext cx="8229600" cy="1187450"/>
          </a:xfrm>
          <a:prstGeom prst="rect">
            <a:avLst/>
          </a:prstGeom>
          <a:noFill/>
          <a:ln>
            <a:noFill/>
          </a:ln>
          <a:effec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Only bit 25 and bit 64 are 1s; the other bits are 0s. In the final permutation, bit 25 becomes bit 64 and bit 63 becomes bit 15. The result is</a:t>
            </a:r>
          </a:p>
        </p:txBody>
      </p:sp>
      <p:sp>
        <p:nvSpPr>
          <p:cNvPr id="948237" name="Rectangle 13"/>
          <p:cNvSpPr>
            <a:spLocks noChangeArrowheads="1"/>
          </p:cNvSpPr>
          <p:nvPr/>
        </p:nvSpPr>
        <p:spPr bwMode="auto">
          <a:xfrm>
            <a:off x="228600" y="3429000"/>
            <a:ext cx="8229600" cy="457200"/>
          </a:xfrm>
          <a:prstGeom prst="rect">
            <a:avLst/>
          </a:prstGeom>
          <a:noFill/>
          <a:ln>
            <a:noFill/>
          </a:ln>
          <a:effectLst/>
        </p:spPr>
        <p:txBody>
          <a:bodyPr anchor="ctr">
            <a:spAutoFit/>
          </a:bodyPr>
          <a:lstStyle/>
          <a:p>
            <a:pPr algn="just" eaLnBrk="1" hangingPunct="1">
              <a:defRPr/>
            </a:pPr>
            <a:r>
              <a:rPr lang="en-US" altLang="en-US" sz="2400">
                <a:solidFill>
                  <a:schemeClr val="hlink"/>
                </a:solidFill>
                <a:effectLst>
                  <a:outerShdw blurRad="38100" dist="38100" dir="2700000" algn="tl">
                    <a:srgbClr val="C0C0C0"/>
                  </a:outerShdw>
                </a:effectLst>
                <a:latin typeface="Times New Roman" pitchFamily="18" charset="0"/>
              </a:rPr>
              <a:t>Solution</a:t>
            </a:r>
          </a:p>
        </p:txBody>
      </p:sp>
      <p:pic>
        <p:nvPicPr>
          <p:cNvPr id="2253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663" y="5334000"/>
            <a:ext cx="35909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Rectangle 2"/>
          <p:cNvSpPr>
            <a:spLocks noChangeArrowheads="1"/>
          </p:cNvSpPr>
          <p:nvPr/>
        </p:nvSpPr>
        <p:spPr bwMode="auto">
          <a:xfrm>
            <a:off x="0" y="46038"/>
            <a:ext cx="9144000" cy="685800"/>
          </a:xfrm>
          <a:prstGeom prst="rect">
            <a:avLst/>
          </a:prstGeom>
          <a:solidFill>
            <a:schemeClr val="bg2">
              <a:lumMod val="10000"/>
              <a:lumOff val="90000"/>
            </a:schemeClr>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a:solidFill>
                  <a:srgbClr val="FF0000"/>
                </a:solidFill>
                <a:latin typeface="Times New Roman" panose="02020603050405020304" pitchFamily="18" charset="0"/>
              </a:rPr>
              <a:t>Initial and Final Permutations</a:t>
            </a:r>
          </a:p>
          <a:p>
            <a:pPr algn="ctr">
              <a:defRPr/>
            </a:pPr>
            <a:endParaRPr lang="en-US" altLang="en-US">
              <a:latin typeface="Times New Roman" panose="02020603050405020304" pitchFamily="18" charset="0"/>
            </a:endParaRPr>
          </a:p>
        </p:txBody>
      </p:sp>
    </p:spTree>
    <p:extLst>
      <p:ext uri="{BB962C8B-B14F-4D97-AF65-F5344CB8AC3E}">
        <p14:creationId xmlns:p14="http://schemas.microsoft.com/office/powerpoint/2010/main" val="313216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304800" y="1143000"/>
            <a:ext cx="1346200"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a:t>
            </a:r>
            <a:endParaRPr lang="en-US" altLang="en-US" sz="2000" i="1">
              <a:solidFill>
                <a:schemeClr val="bg1"/>
              </a:solidFill>
              <a:latin typeface="Times New Roman" panose="02020603050405020304" pitchFamily="18" charset="0"/>
            </a:endParaRPr>
          </a:p>
        </p:txBody>
      </p:sp>
      <p:sp>
        <p:nvSpPr>
          <p:cNvPr id="950283" name="Rectangle 11"/>
          <p:cNvSpPr>
            <a:spLocks noChangeArrowheads="1"/>
          </p:cNvSpPr>
          <p:nvPr/>
        </p:nvSpPr>
        <p:spPr bwMode="auto">
          <a:xfrm>
            <a:off x="228600" y="1593850"/>
            <a:ext cx="8229600" cy="1200150"/>
          </a:xfrm>
          <a:prstGeom prst="rect">
            <a:avLst/>
          </a:prstGeom>
          <a:noFill/>
          <a:ln>
            <a:noFill/>
          </a:ln>
          <a:effectLst/>
        </p:spPr>
        <p:txBody>
          <a:bodyPr anchor="ctr">
            <a:spAutoFit/>
          </a:bodyPr>
          <a:lstStyle/>
          <a:p>
            <a:pPr algn="just" eaLnBrk="1" hangingPunct="1">
              <a:defRPr/>
            </a:pPr>
            <a:r>
              <a:rPr lang="en-US" altLang="en-US" sz="2400">
                <a:solidFill>
                  <a:srgbClr val="DDDDDD"/>
                </a:solidFill>
                <a:effectLst>
                  <a:outerShdw blurRad="38100" dist="38100" dir="2700000" algn="tl">
                    <a:srgbClr val="C0C0C0"/>
                  </a:outerShdw>
                </a:effectLst>
                <a:latin typeface="Times New Roman" pitchFamily="18" charset="0"/>
              </a:rPr>
              <a:t>Prove that the initial and final permutations are the inverse of each other by finding the output of the final permutation if the input is</a:t>
            </a:r>
          </a:p>
        </p:txBody>
      </p:sp>
      <p:sp>
        <p:nvSpPr>
          <p:cNvPr id="950284" name="Rectangle 12"/>
          <p:cNvSpPr>
            <a:spLocks noChangeArrowheads="1"/>
          </p:cNvSpPr>
          <p:nvPr/>
        </p:nvSpPr>
        <p:spPr bwMode="auto">
          <a:xfrm>
            <a:off x="228600" y="3873500"/>
            <a:ext cx="8229600" cy="1917700"/>
          </a:xfrm>
          <a:prstGeom prst="rect">
            <a:avLst/>
          </a:prstGeom>
          <a:noFill/>
          <a:ln>
            <a:noFill/>
          </a:ln>
          <a:effec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The input has only two 1s; the output must also have only two 1s. Using Table 6.1, we can find the output related to these two bits. Bit 15 in the input becomes bit 63 in the output. Bit 64 in the input becomes bit 25 in the output. So the output has only two 1s, bit 25 and bit 63. The result in hexadecimal is</a:t>
            </a:r>
          </a:p>
        </p:txBody>
      </p:sp>
      <p:sp>
        <p:nvSpPr>
          <p:cNvPr id="950285" name="Rectangle 13"/>
          <p:cNvSpPr>
            <a:spLocks noChangeArrowheads="1"/>
          </p:cNvSpPr>
          <p:nvPr/>
        </p:nvSpPr>
        <p:spPr bwMode="auto">
          <a:xfrm>
            <a:off x="228600" y="3505200"/>
            <a:ext cx="8229600" cy="457200"/>
          </a:xfrm>
          <a:prstGeom prst="rect">
            <a:avLst/>
          </a:prstGeom>
          <a:noFill/>
          <a:ln>
            <a:noFill/>
          </a:ln>
          <a:effectLst/>
        </p:spPr>
        <p:txBody>
          <a:bodyPr anchor="ctr">
            <a:spAutoFit/>
          </a:bodyPr>
          <a:lstStyle/>
          <a:p>
            <a:pPr algn="just" eaLnBrk="1" hangingPunct="1">
              <a:defRPr/>
            </a:pPr>
            <a:r>
              <a:rPr lang="en-US" altLang="en-US" sz="2400">
                <a:solidFill>
                  <a:schemeClr val="hlink"/>
                </a:solidFill>
                <a:effectLst>
                  <a:outerShdw blurRad="38100" dist="38100" dir="2700000" algn="tl">
                    <a:srgbClr val="C0C0C0"/>
                  </a:outerShdw>
                </a:effectLst>
                <a:latin typeface="Times New Roman" pitchFamily="18" charset="0"/>
              </a:rPr>
              <a:t>Solution</a:t>
            </a:r>
          </a:p>
        </p:txBody>
      </p:sp>
      <p:pic>
        <p:nvPicPr>
          <p:cNvPr id="2458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663" y="3009900"/>
            <a:ext cx="35909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100" y="5978525"/>
            <a:ext cx="34464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24585" name="Rectangle 2"/>
          <p:cNvSpPr>
            <a:spLocks noChangeArrowheads="1"/>
          </p:cNvSpPr>
          <p:nvPr/>
        </p:nvSpPr>
        <p:spPr bwMode="auto">
          <a:xfrm>
            <a:off x="0" y="0"/>
            <a:ext cx="9144000" cy="685800"/>
          </a:xfrm>
          <a:prstGeom prst="rect">
            <a:avLst/>
          </a:prstGeom>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DDDDDD"/>
                </a:solidFill>
                <a:latin typeface="Times New Roman" panose="02020603050405020304" pitchFamily="18" charset="0"/>
              </a:rPr>
              <a:t>Initial and Final Permutations</a:t>
            </a:r>
          </a:p>
          <a:p>
            <a:pPr algn="ctr"/>
            <a:endParaRPr lang="en-US" altLang="en-US">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10"/>
          <p:cNvSpPr>
            <a:spLocks noChangeShapeType="1"/>
          </p:cNvSpPr>
          <p:nvPr/>
        </p:nvSpPr>
        <p:spPr bwMode="auto">
          <a:xfrm>
            <a:off x="457200" y="2743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28" name="Line 11"/>
          <p:cNvSpPr>
            <a:spLocks noChangeShapeType="1"/>
          </p:cNvSpPr>
          <p:nvPr/>
        </p:nvSpPr>
        <p:spPr bwMode="auto">
          <a:xfrm>
            <a:off x="458788" y="5486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2" name="Rectangle 12"/>
          <p:cNvSpPr>
            <a:spLocks noChangeArrowheads="1"/>
          </p:cNvSpPr>
          <p:nvPr/>
        </p:nvSpPr>
        <p:spPr bwMode="auto">
          <a:xfrm>
            <a:off x="495300" y="2835275"/>
            <a:ext cx="8496300" cy="2062163"/>
          </a:xfrm>
          <a:prstGeom prst="rect">
            <a:avLst/>
          </a:prstGeom>
          <a:solidFill>
            <a:schemeClr val="bg2">
              <a:lumMod val="10000"/>
              <a:lumOff val="90000"/>
            </a:schemeClr>
          </a:solidFill>
          <a:ln>
            <a:noFill/>
          </a:ln>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defRPr/>
            </a:pPr>
            <a:r>
              <a:rPr lang="en-US" altLang="en-US">
                <a:solidFill>
                  <a:srgbClr val="3366FF"/>
                </a:solidFill>
                <a:latin typeface="Times New Roman" pitchFamily="18" charset="0"/>
              </a:rPr>
              <a:t>The initial and final permutations are </a:t>
            </a:r>
          </a:p>
          <a:p>
            <a:pPr marL="457200" indent="-457200">
              <a:buFont typeface="Wingdings" panose="05000000000000000000" pitchFamily="2" charset="2"/>
              <a:buChar char="Ø"/>
              <a:defRPr/>
            </a:pPr>
            <a:r>
              <a:rPr lang="en-US" altLang="en-US">
                <a:solidFill>
                  <a:srgbClr val="3366FF"/>
                </a:solidFill>
                <a:latin typeface="Times New Roman" pitchFamily="18" charset="0"/>
              </a:rPr>
              <a:t>	straight P-boxes </a:t>
            </a:r>
          </a:p>
          <a:p>
            <a:pPr marL="457200" indent="-457200">
              <a:buFont typeface="Wingdings" panose="05000000000000000000" pitchFamily="2" charset="2"/>
              <a:buChar char="Ø"/>
              <a:defRPr/>
            </a:pPr>
            <a:r>
              <a:rPr lang="en-US" altLang="en-US">
                <a:solidFill>
                  <a:srgbClr val="3366FF"/>
                </a:solidFill>
                <a:latin typeface="Times New Roman" pitchFamily="18" charset="0"/>
              </a:rPr>
              <a:t>	are inverses of each other. </a:t>
            </a:r>
          </a:p>
          <a:p>
            <a:pPr marL="457200" indent="-457200">
              <a:buFont typeface="Wingdings" panose="05000000000000000000" pitchFamily="2" charset="2"/>
              <a:buChar char="Ø"/>
              <a:defRPr/>
            </a:pPr>
            <a:r>
              <a:rPr lang="en-US" altLang="en-US">
                <a:solidFill>
                  <a:srgbClr val="3366FF"/>
                </a:solidFill>
                <a:latin typeface="Times New Roman" pitchFamily="18" charset="0"/>
              </a:rPr>
              <a:t>    have no cryptography significance in DES.</a:t>
            </a:r>
          </a:p>
        </p:txBody>
      </p:sp>
      <p:sp>
        <p:nvSpPr>
          <p:cNvPr id="14343" name="Rectangle 2"/>
          <p:cNvSpPr>
            <a:spLocks noChangeArrowheads="1"/>
          </p:cNvSpPr>
          <p:nvPr/>
        </p:nvSpPr>
        <p:spPr bwMode="auto">
          <a:xfrm>
            <a:off x="0" y="0"/>
            <a:ext cx="9144000" cy="685800"/>
          </a:xfrm>
          <a:prstGeom prst="rect">
            <a:avLst/>
          </a:prstGeom>
          <a:solidFill>
            <a:schemeClr val="bg2">
              <a:lumMod val="10000"/>
              <a:lumOff val="90000"/>
            </a:schemeClr>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a:solidFill>
                  <a:srgbClr val="FF0000"/>
                </a:solidFill>
                <a:latin typeface="Times New Roman" panose="02020603050405020304" pitchFamily="18" charset="0"/>
              </a:rPr>
              <a:t>Initial and Final Permutations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p:cNvSpPr>
            <a:spLocks noChangeArrowheads="1"/>
          </p:cNvSpPr>
          <p:nvPr/>
        </p:nvSpPr>
        <p:spPr bwMode="auto">
          <a:xfrm>
            <a:off x="228600" y="9144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rgbClr val="6666FF"/>
                </a:solidFill>
                <a:latin typeface="Times New Roman" panose="02020603050405020304" pitchFamily="18" charset="0"/>
              </a:rPr>
              <a:t>DES uses 16 rounds. Each round of DES is a Feistel cipher.</a:t>
            </a:r>
          </a:p>
        </p:txBody>
      </p:sp>
      <p:sp>
        <p:nvSpPr>
          <p:cNvPr id="28675" name="Text Box 13"/>
          <p:cNvSpPr txBox="1">
            <a:spLocks noChangeArrowheads="1"/>
          </p:cNvSpPr>
          <p:nvPr/>
        </p:nvSpPr>
        <p:spPr bwMode="auto">
          <a:xfrm>
            <a:off x="304800" y="3733800"/>
            <a:ext cx="1949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a:t>
            </a:r>
            <a:br>
              <a:rPr lang="en-US" altLang="en-US" sz="2400">
                <a:solidFill>
                  <a:schemeClr val="folHlink"/>
                </a:solidFill>
                <a:latin typeface="Times New Roman" panose="02020603050405020304" pitchFamily="18" charset="0"/>
              </a:rPr>
            </a:br>
            <a:r>
              <a:rPr lang="en-US" altLang="en-US" sz="2000" i="1">
                <a:latin typeface="Times New Roman" panose="02020603050405020304" pitchFamily="18" charset="0"/>
              </a:rPr>
              <a:t>A round in DES </a:t>
            </a:r>
            <a:br>
              <a:rPr lang="en-US" altLang="en-US" sz="2000" i="1">
                <a:latin typeface="Times New Roman" panose="02020603050405020304" pitchFamily="18" charset="0"/>
              </a:rPr>
            </a:br>
            <a:r>
              <a:rPr lang="en-US" altLang="en-US" sz="2000" i="1">
                <a:latin typeface="Times New Roman" panose="02020603050405020304" pitchFamily="18" charset="0"/>
              </a:rPr>
              <a:t>(encryption site)</a:t>
            </a:r>
          </a:p>
        </p:txBody>
      </p:sp>
      <p:pic>
        <p:nvPicPr>
          <p:cNvPr id="2867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88" y="2025650"/>
            <a:ext cx="4278312"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Rounds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ChangeArrowheads="1"/>
          </p:cNvSpPr>
          <p:nvPr/>
        </p:nvSpPr>
        <p:spPr bwMode="auto">
          <a:xfrm>
            <a:off x="228600" y="1065213"/>
            <a:ext cx="8686800" cy="137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rgbClr val="6666FF"/>
                </a:solidFill>
                <a:latin typeface="Times New Roman" panose="02020603050405020304" pitchFamily="18" charset="0"/>
              </a:rPr>
              <a:t>The heart of DES is the DES function. The DES function applies a 48-bit key to the rightmost 32 bits to produce a 32-bit output. </a:t>
            </a:r>
          </a:p>
        </p:txBody>
      </p:sp>
      <p:pic>
        <p:nvPicPr>
          <p:cNvPr id="3072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2308723"/>
            <a:ext cx="4076700"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14"/>
          <p:cNvSpPr txBox="1">
            <a:spLocks noChangeArrowheads="1"/>
          </p:cNvSpPr>
          <p:nvPr/>
        </p:nvSpPr>
        <p:spPr bwMode="auto">
          <a:xfrm>
            <a:off x="457200" y="3124200"/>
            <a:ext cx="1655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a:t>
            </a:r>
            <a:br>
              <a:rPr lang="en-US" altLang="en-US" sz="2400">
                <a:solidFill>
                  <a:schemeClr val="folHlink"/>
                </a:solidFill>
                <a:latin typeface="Times New Roman" panose="02020603050405020304" pitchFamily="18" charset="0"/>
              </a:rPr>
            </a:br>
            <a:r>
              <a:rPr lang="en-US" altLang="en-US" sz="2000" i="1">
                <a:latin typeface="Times New Roman" panose="02020603050405020304" pitchFamily="18" charset="0"/>
              </a:rPr>
              <a:t>DES function</a:t>
            </a:r>
          </a:p>
        </p:txBody>
      </p:sp>
      <p:sp>
        <p:nvSpPr>
          <p:cNvPr id="30725"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DES Function  </a:t>
            </a:r>
            <a:endParaRPr lang="en-US" altLang="en-US" sz="2800" i="1">
              <a:solidFill>
                <a:srgbClr val="FF0000"/>
              </a:solidFill>
              <a:latin typeface="Times New Roman" panose="02020603050405020304" pitchFamily="18" charset="0"/>
            </a:endParaRPr>
          </a:p>
          <a:p>
            <a:pPr algn="ctr"/>
            <a:endParaRPr lang="en-US" altLang="en-US">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9"/>
          <p:cNvSpPr>
            <a:spLocks noChangeArrowheads="1"/>
          </p:cNvSpPr>
          <p:nvPr/>
        </p:nvSpPr>
        <p:spPr bwMode="auto">
          <a:xfrm>
            <a:off x="228600" y="838200"/>
            <a:ext cx="8686800" cy="1081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r>
              <a:rPr lang="en-US" altLang="en-US" sz="2800" i="1">
                <a:solidFill>
                  <a:srgbClr val="6666FF"/>
                </a:solidFill>
                <a:latin typeface="Times New Roman" panose="02020603050405020304" pitchFamily="18" charset="0"/>
              </a:rPr>
              <a:t>Since R</a:t>
            </a:r>
            <a:r>
              <a:rPr lang="en-US" altLang="en-US" sz="2800" i="1" baseline="-25000">
                <a:solidFill>
                  <a:srgbClr val="6666FF"/>
                </a:solidFill>
                <a:latin typeface="Times New Roman" panose="02020603050405020304" pitchFamily="18" charset="0"/>
              </a:rPr>
              <a:t>I−1</a:t>
            </a:r>
            <a:r>
              <a:rPr lang="en-US" altLang="en-US" sz="2800" i="1">
                <a:solidFill>
                  <a:srgbClr val="6666FF"/>
                </a:solidFill>
                <a:latin typeface="Times New Roman" panose="02020603050405020304" pitchFamily="18" charset="0"/>
              </a:rPr>
              <a:t> is a 32-bit input and K</a:t>
            </a:r>
            <a:r>
              <a:rPr lang="en-US" altLang="en-US" sz="2800" i="1" baseline="-25000">
                <a:solidFill>
                  <a:srgbClr val="6666FF"/>
                </a:solidFill>
                <a:latin typeface="Times New Roman" panose="02020603050405020304" pitchFamily="18" charset="0"/>
              </a:rPr>
              <a:t>I</a:t>
            </a:r>
            <a:r>
              <a:rPr lang="en-US" altLang="en-US" sz="2800" i="1">
                <a:solidFill>
                  <a:srgbClr val="6666FF"/>
                </a:solidFill>
                <a:latin typeface="Times New Roman" panose="02020603050405020304" pitchFamily="18" charset="0"/>
              </a:rPr>
              <a:t> is a 48-bit key, we first need to expand R</a:t>
            </a:r>
            <a:r>
              <a:rPr lang="en-US" altLang="en-US" sz="2800" i="1" baseline="-25000">
                <a:solidFill>
                  <a:srgbClr val="6666FF"/>
                </a:solidFill>
                <a:latin typeface="Times New Roman" panose="02020603050405020304" pitchFamily="18" charset="0"/>
              </a:rPr>
              <a:t>I−1</a:t>
            </a:r>
            <a:r>
              <a:rPr lang="en-US" altLang="en-US" sz="2800" i="1">
                <a:solidFill>
                  <a:srgbClr val="6666FF"/>
                </a:solidFill>
                <a:latin typeface="Times New Roman" panose="02020603050405020304" pitchFamily="18" charset="0"/>
              </a:rPr>
              <a:t> to 48 bits. </a:t>
            </a:r>
          </a:p>
        </p:txBody>
      </p:sp>
      <p:pic>
        <p:nvPicPr>
          <p:cNvPr id="3277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14800"/>
            <a:ext cx="8610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2"/>
          <p:cNvSpPr>
            <a:spLocks noChangeArrowheads="1"/>
          </p:cNvSpPr>
          <p:nvPr/>
        </p:nvSpPr>
        <p:spPr bwMode="auto">
          <a:xfrm>
            <a:off x="152400" y="11430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Expansion</a:t>
            </a:r>
            <a:r>
              <a:rPr lang="en-US" altLang="en-US" i="1">
                <a:solidFill>
                  <a:schemeClr val="folHlink"/>
                </a:solidFill>
                <a:latin typeface="Times New Roman" panose="02020603050405020304" pitchFamily="18" charset="0"/>
              </a:rPr>
              <a:t> </a:t>
            </a:r>
            <a:r>
              <a:rPr lang="en-US" altLang="en-US" i="1">
                <a:solidFill>
                  <a:srgbClr val="FF0000"/>
                </a:solidFill>
                <a:latin typeface="Times New Roman" panose="02020603050405020304" pitchFamily="18" charset="0"/>
              </a:rPr>
              <a:t>P-box</a:t>
            </a:r>
          </a:p>
          <a:p>
            <a:endParaRPr lang="en-US" altLang="en-US">
              <a:latin typeface="Times New Roman" panose="02020603050405020304" pitchFamily="18" charset="0"/>
            </a:endParaRPr>
          </a:p>
        </p:txBody>
      </p:sp>
      <p:sp>
        <p:nvSpPr>
          <p:cNvPr id="32773" name="TextBox 1"/>
          <p:cNvSpPr txBox="1">
            <a:spLocks noChangeArrowheads="1"/>
          </p:cNvSpPr>
          <p:nvPr/>
        </p:nvSpPr>
        <p:spPr bwMode="auto">
          <a:xfrm>
            <a:off x="2133600" y="5715000"/>
            <a:ext cx="617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3366FF"/>
                </a:solidFill>
                <a:latin typeface="Times New Roman" panose="02020603050405020304" pitchFamily="18" charset="0"/>
              </a:rPr>
              <a:t>Figure. </a:t>
            </a:r>
            <a:r>
              <a:rPr lang="en-US" altLang="en-US" sz="2800" i="1">
                <a:solidFill>
                  <a:srgbClr val="3366FF"/>
                </a:solidFill>
                <a:latin typeface="Times New Roman" panose="02020603050405020304" pitchFamily="18" charset="0"/>
              </a:rPr>
              <a:t>Expansion permutation</a:t>
            </a:r>
          </a:p>
        </p:txBody>
      </p:sp>
      <p:sp>
        <p:nvSpPr>
          <p:cNvPr id="32774" name="TextBox 2"/>
          <p:cNvSpPr txBox="1">
            <a:spLocks noChangeArrowheads="1"/>
          </p:cNvSpPr>
          <p:nvPr/>
        </p:nvSpPr>
        <p:spPr bwMode="auto">
          <a:xfrm>
            <a:off x="685800" y="2209800"/>
            <a:ext cx="7772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IN" altLang="en-US"/>
              <a:t>  </a:t>
            </a:r>
            <a:r>
              <a:rPr lang="en-IN" altLang="en-US" sz="2000"/>
              <a:t>32 bits = 8 * 4 </a:t>
            </a:r>
          </a:p>
          <a:p>
            <a:r>
              <a:rPr lang="en-IN" altLang="en-US" sz="2000"/>
              <a:t>   48 bits = 8 * 6                                                 </a:t>
            </a:r>
            <a:r>
              <a:rPr lang="en-IN" altLang="en-US" sz="2000">
                <a:solidFill>
                  <a:srgbClr val="00CC00"/>
                </a:solidFill>
              </a:rPr>
              <a:t>1234</a:t>
            </a:r>
          </a:p>
          <a:p>
            <a:r>
              <a:rPr lang="en-IN" altLang="en-US" sz="2000"/>
              <a:t>  So convert each 4 bits to 6 bits                 </a:t>
            </a:r>
            <a:r>
              <a:rPr lang="en-IN" altLang="en-US" sz="2000">
                <a:solidFill>
                  <a:srgbClr val="FF0000"/>
                </a:solidFill>
              </a:rPr>
              <a:t>0</a:t>
            </a:r>
            <a:r>
              <a:rPr lang="en-IN" altLang="en-US" sz="2000"/>
              <a:t> </a:t>
            </a:r>
            <a:r>
              <a:rPr lang="en-IN" altLang="en-US" sz="2000">
                <a:solidFill>
                  <a:srgbClr val="00CC00"/>
                </a:solidFill>
              </a:rPr>
              <a:t>1234</a:t>
            </a:r>
            <a:r>
              <a:rPr lang="en-IN" altLang="en-US" sz="2000"/>
              <a:t> </a:t>
            </a:r>
            <a:r>
              <a:rPr lang="en-IN" altLang="en-US" sz="2000">
                <a:solidFill>
                  <a:srgbClr val="6666FF"/>
                </a:solidFill>
              </a:rPr>
              <a:t>5 </a:t>
            </a:r>
          </a:p>
          <a:p>
            <a:r>
              <a:rPr lang="en-IN" altLang="en-US" sz="2000"/>
              <a:t>     </a:t>
            </a:r>
            <a:r>
              <a:rPr lang="en-IN" altLang="en-US" sz="2000">
                <a:solidFill>
                  <a:srgbClr val="FF0000"/>
                </a:solidFill>
              </a:rPr>
              <a:t>0 </a:t>
            </a:r>
            <a:r>
              <a:rPr lang="en-IN" altLang="en-US" sz="2000"/>
              <a:t>is last bit of previous nibble</a:t>
            </a:r>
          </a:p>
          <a:p>
            <a:r>
              <a:rPr lang="en-IN" altLang="en-US" sz="2000"/>
              <a:t>     </a:t>
            </a:r>
            <a:r>
              <a:rPr lang="en-IN" altLang="en-US" sz="2000">
                <a:solidFill>
                  <a:srgbClr val="6666FF"/>
                </a:solidFill>
              </a:rPr>
              <a:t>5</a:t>
            </a:r>
            <a:r>
              <a:rPr lang="en-IN" altLang="en-US" sz="2000"/>
              <a:t> is first bit of next nibble     </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ChangeArrowheads="1"/>
          </p:cNvSpPr>
          <p:nvPr/>
        </p:nvSpPr>
        <p:spPr bwMode="auto">
          <a:xfrm>
            <a:off x="228600" y="838200"/>
            <a:ext cx="8686800" cy="1127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r>
              <a:rPr lang="en-US" altLang="en-US" sz="2800" i="1">
                <a:solidFill>
                  <a:srgbClr val="6666FF"/>
                </a:solidFill>
                <a:latin typeface="Times New Roman" panose="02020603050405020304" pitchFamily="18" charset="0"/>
              </a:rPr>
              <a:t>Conversion of a Nibble to 6 bits </a:t>
            </a:r>
          </a:p>
          <a:p>
            <a:pPr algn="just">
              <a:lnSpc>
                <a:spcPct val="120000"/>
              </a:lnSpc>
            </a:pPr>
            <a:r>
              <a:rPr lang="en-US" altLang="en-US" sz="2800" i="1">
                <a:solidFill>
                  <a:srgbClr val="6666FF"/>
                </a:solidFill>
                <a:latin typeface="Times New Roman" panose="02020603050405020304" pitchFamily="18" charset="0"/>
              </a:rPr>
              <a:t>DES uses a Table to define this P-box  </a:t>
            </a:r>
          </a:p>
        </p:txBody>
      </p:sp>
      <p:pic>
        <p:nvPicPr>
          <p:cNvPr id="3481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3182938"/>
            <a:ext cx="7048500"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14"/>
          <p:cNvSpPr txBox="1">
            <a:spLocks noChangeArrowheads="1"/>
          </p:cNvSpPr>
          <p:nvPr/>
        </p:nvSpPr>
        <p:spPr bwMode="auto">
          <a:xfrm>
            <a:off x="2209800" y="2667000"/>
            <a:ext cx="339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400">
                <a:solidFill>
                  <a:schemeClr val="folHlink"/>
                </a:solidFill>
                <a:latin typeface="Times New Roman" panose="02020603050405020304" pitchFamily="18" charset="0"/>
              </a:rPr>
              <a:t>Table </a:t>
            </a:r>
            <a:r>
              <a:rPr lang="en-US" altLang="en-US" sz="2000" i="1">
                <a:latin typeface="Times New Roman" panose="02020603050405020304" pitchFamily="18" charset="0"/>
              </a:rPr>
              <a:t>Expansion P-box table</a:t>
            </a:r>
          </a:p>
        </p:txBody>
      </p:sp>
      <p:sp>
        <p:nvSpPr>
          <p:cNvPr id="34821"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Expansion</a:t>
            </a:r>
            <a:r>
              <a:rPr lang="en-US" altLang="en-US" i="1">
                <a:solidFill>
                  <a:schemeClr val="folHlink"/>
                </a:solidFill>
                <a:latin typeface="Times New Roman" panose="02020603050405020304" pitchFamily="18" charset="0"/>
              </a:rPr>
              <a:t> </a:t>
            </a:r>
            <a:r>
              <a:rPr lang="en-US" altLang="en-US" i="1">
                <a:solidFill>
                  <a:srgbClr val="FF0000"/>
                </a:solidFill>
                <a:latin typeface="Times New Roman" panose="02020603050405020304" pitchFamily="18" charset="0"/>
              </a:rPr>
              <a:t>P-box</a:t>
            </a:r>
          </a:p>
          <a:p>
            <a:endParaRPr lang="en-US" altLang="en-US">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9"/>
          <p:cNvSpPr>
            <a:spLocks noChangeArrowheads="1"/>
          </p:cNvSpPr>
          <p:nvPr/>
        </p:nvSpPr>
        <p:spPr bwMode="auto">
          <a:xfrm>
            <a:off x="228600" y="838200"/>
            <a:ext cx="8686800" cy="4229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defRPr/>
            </a:pPr>
            <a:endParaRPr lang="en-US" altLang="en-US" sz="2800" i="1">
              <a:latin typeface="Times New Roman" panose="02020603050405020304" pitchFamily="18" charset="0"/>
            </a:endParaRPr>
          </a:p>
          <a:p>
            <a:pPr marL="457200" indent="-457200" algn="just">
              <a:lnSpc>
                <a:spcPct val="120000"/>
              </a:lnSpc>
              <a:buFont typeface="Wingdings" panose="05000000000000000000" pitchFamily="2" charset="2"/>
              <a:buChar char="Ø"/>
              <a:defRPr/>
            </a:pPr>
            <a:r>
              <a:rPr lang="en-US" altLang="en-US" sz="2800" i="1">
                <a:solidFill>
                  <a:srgbClr val="6666FF"/>
                </a:solidFill>
                <a:latin typeface="Times New Roman" panose="02020603050405020304" pitchFamily="18" charset="0"/>
              </a:rPr>
              <a:t>After the expansion permutation, </a:t>
            </a:r>
          </a:p>
          <a:p>
            <a:pPr marL="457200" indent="-457200" algn="just">
              <a:lnSpc>
                <a:spcPct val="120000"/>
              </a:lnSpc>
              <a:buFont typeface="Wingdings" panose="05000000000000000000" pitchFamily="2" charset="2"/>
              <a:buChar char="Ø"/>
              <a:defRPr/>
            </a:pPr>
            <a:r>
              <a:rPr lang="en-US" altLang="en-US" sz="2800" i="1">
                <a:solidFill>
                  <a:srgbClr val="6666FF"/>
                </a:solidFill>
                <a:latin typeface="Times New Roman" panose="02020603050405020304" pitchFamily="18" charset="0"/>
              </a:rPr>
              <a:t>DES uses the XOR operation on </a:t>
            </a:r>
          </a:p>
          <a:p>
            <a:pPr algn="just">
              <a:lnSpc>
                <a:spcPct val="120000"/>
              </a:lnSpc>
              <a:defRPr/>
            </a:pPr>
            <a:r>
              <a:rPr lang="en-US" altLang="en-US" sz="2800" i="1">
                <a:solidFill>
                  <a:srgbClr val="6666FF"/>
                </a:solidFill>
                <a:latin typeface="Times New Roman" panose="02020603050405020304" pitchFamily="18" charset="0"/>
              </a:rPr>
              <a:t>	the expanded right section and the round key. </a:t>
            </a:r>
          </a:p>
          <a:p>
            <a:pPr marL="457200" indent="-457200" algn="just">
              <a:lnSpc>
                <a:spcPct val="120000"/>
              </a:lnSpc>
              <a:buFont typeface="Wingdings" panose="05000000000000000000" pitchFamily="2" charset="2"/>
              <a:buChar char="Ø"/>
              <a:defRPr/>
            </a:pPr>
            <a:endParaRPr lang="en-US" altLang="en-US" sz="2800" i="1">
              <a:solidFill>
                <a:srgbClr val="6666FF"/>
              </a:solidFill>
              <a:latin typeface="Times New Roman" panose="02020603050405020304" pitchFamily="18" charset="0"/>
            </a:endParaRPr>
          </a:p>
          <a:p>
            <a:pPr marL="457200" indent="-457200" algn="just">
              <a:lnSpc>
                <a:spcPct val="120000"/>
              </a:lnSpc>
              <a:buFont typeface="Wingdings" panose="05000000000000000000" pitchFamily="2" charset="2"/>
              <a:buChar char="Ø"/>
              <a:defRPr/>
            </a:pPr>
            <a:r>
              <a:rPr lang="en-US" altLang="en-US" sz="2800" i="1">
                <a:solidFill>
                  <a:srgbClr val="6666FF"/>
                </a:solidFill>
                <a:latin typeface="Times New Roman" panose="02020603050405020304" pitchFamily="18" charset="0"/>
              </a:rPr>
              <a:t>Both the right section and the key are 48-bits in length. </a:t>
            </a:r>
          </a:p>
          <a:p>
            <a:pPr marL="457200" indent="-457200" algn="just">
              <a:lnSpc>
                <a:spcPct val="120000"/>
              </a:lnSpc>
              <a:buFont typeface="Wingdings" panose="05000000000000000000" pitchFamily="2" charset="2"/>
              <a:buChar char="Ø"/>
              <a:defRPr/>
            </a:pPr>
            <a:r>
              <a:rPr lang="en-US" altLang="en-US" sz="2800" i="1">
                <a:solidFill>
                  <a:srgbClr val="6666FF"/>
                </a:solidFill>
                <a:latin typeface="Times New Roman" panose="02020603050405020304" pitchFamily="18" charset="0"/>
              </a:rPr>
              <a:t>The round key is used only in this operation.</a:t>
            </a:r>
          </a:p>
        </p:txBody>
      </p:sp>
      <p:sp>
        <p:nvSpPr>
          <p:cNvPr id="36867" name="Rectangle 2"/>
          <p:cNvSpPr>
            <a:spLocks noChangeArrowheads="1"/>
          </p:cNvSpPr>
          <p:nvPr/>
        </p:nvSpPr>
        <p:spPr bwMode="auto">
          <a:xfrm>
            <a:off x="635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Whitener (XOR)</a:t>
            </a:r>
          </a:p>
          <a:p>
            <a:endParaRPr lang="en-US" altLang="en-US">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9"/>
          <p:cNvSpPr>
            <a:spLocks noChangeArrowheads="1"/>
          </p:cNvSpPr>
          <p:nvPr/>
        </p:nvSpPr>
        <p:spPr bwMode="auto">
          <a:xfrm>
            <a:off x="228600" y="838200"/>
            <a:ext cx="8686800" cy="1643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457200" indent="-457200" algn="just">
              <a:lnSpc>
                <a:spcPct val="120000"/>
              </a:lnSpc>
              <a:buFont typeface="Wingdings" panose="05000000000000000000" pitchFamily="2" charset="2"/>
              <a:buChar char="Ø"/>
              <a:defRPr/>
            </a:pPr>
            <a:r>
              <a:rPr lang="en-US" altLang="en-US" sz="2800" i="1">
                <a:solidFill>
                  <a:srgbClr val="6666FF"/>
                </a:solidFill>
                <a:latin typeface="Times New Roman" panose="02020603050405020304" pitchFamily="18" charset="0"/>
              </a:rPr>
              <a:t>The S-boxes do the real mixing (confusion). </a:t>
            </a:r>
          </a:p>
          <a:p>
            <a:pPr algn="just">
              <a:lnSpc>
                <a:spcPct val="120000"/>
              </a:lnSpc>
              <a:defRPr/>
            </a:pPr>
            <a:r>
              <a:rPr lang="en-US" altLang="en-US" sz="2800" i="1">
                <a:solidFill>
                  <a:srgbClr val="6666FF"/>
                </a:solidFill>
                <a:latin typeface="Times New Roman" panose="02020603050405020304" pitchFamily="18" charset="0"/>
              </a:rPr>
              <a:t>	DES uses </a:t>
            </a:r>
          </a:p>
          <a:p>
            <a:pPr marL="457200" indent="-457200" algn="just">
              <a:lnSpc>
                <a:spcPct val="120000"/>
              </a:lnSpc>
              <a:buFont typeface="Wingdings" panose="05000000000000000000" pitchFamily="2" charset="2"/>
              <a:buChar char="Ø"/>
              <a:defRPr/>
            </a:pPr>
            <a:r>
              <a:rPr lang="en-US" altLang="en-US" sz="2800" i="1">
                <a:solidFill>
                  <a:srgbClr val="6666FF"/>
                </a:solidFill>
                <a:latin typeface="Times New Roman" panose="02020603050405020304" pitchFamily="18" charset="0"/>
              </a:rPr>
              <a:t> 8 S-boxes, each with a 6-bit input and a 4-bit output. </a:t>
            </a:r>
          </a:p>
        </p:txBody>
      </p:sp>
      <p:pic>
        <p:nvPicPr>
          <p:cNvPr id="389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2514600"/>
            <a:ext cx="7705725"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S-Boxes</a:t>
            </a:r>
          </a:p>
          <a:p>
            <a:endParaRPr lang="en-US" altLang="en-US">
              <a:latin typeface="Times New Roman" panose="02020603050405020304" pitchFamily="18" charset="0"/>
            </a:endParaRPr>
          </a:p>
        </p:txBody>
      </p:sp>
      <p:sp>
        <p:nvSpPr>
          <p:cNvPr id="38917" name="TextBox 1"/>
          <p:cNvSpPr txBox="1">
            <a:spLocks noChangeArrowheads="1"/>
          </p:cNvSpPr>
          <p:nvPr/>
        </p:nvSpPr>
        <p:spPr bwMode="auto">
          <a:xfrm>
            <a:off x="2057400" y="5181600"/>
            <a:ext cx="518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6666FF"/>
                </a:solidFill>
                <a:latin typeface="Times New Roman" panose="02020603050405020304" pitchFamily="18" charset="0"/>
              </a:rPr>
              <a:t>Figure. S-Boxes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9"/>
          <p:cNvSpPr>
            <a:spLocks noChangeArrowheads="1"/>
          </p:cNvSpPr>
          <p:nvPr/>
        </p:nvSpPr>
        <p:spPr bwMode="auto">
          <a:xfrm>
            <a:off x="228600" y="685800"/>
            <a:ext cx="8686800" cy="604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endParaRPr lang="en-US" altLang="en-US" sz="2800" i="1">
              <a:latin typeface="Times New Roman" panose="02020603050405020304" pitchFamily="18" charset="0"/>
            </a:endParaRPr>
          </a:p>
        </p:txBody>
      </p:sp>
      <p:pic>
        <p:nvPicPr>
          <p:cNvPr id="4096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5" y="1671638"/>
            <a:ext cx="4716463"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2"/>
          <p:cNvSpPr>
            <a:spLocks noChangeArrowheads="1"/>
          </p:cNvSpPr>
          <p:nvPr/>
        </p:nvSpPr>
        <p:spPr bwMode="auto">
          <a:xfrm>
            <a:off x="217488" y="33338"/>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6666FF"/>
                </a:solidFill>
                <a:latin typeface="Times New Roman" panose="02020603050405020304" pitchFamily="18" charset="0"/>
              </a:rPr>
              <a:t>S-box</a:t>
            </a:r>
            <a:endParaRPr lang="en-US" altLang="en-US">
              <a:latin typeface="Times New Roman" panose="02020603050405020304" pitchFamily="18" charset="0"/>
            </a:endParaRPr>
          </a:p>
        </p:txBody>
      </p:sp>
      <p:sp>
        <p:nvSpPr>
          <p:cNvPr id="40965" name="TextBox 1"/>
          <p:cNvSpPr txBox="1">
            <a:spLocks noChangeArrowheads="1"/>
          </p:cNvSpPr>
          <p:nvPr/>
        </p:nvSpPr>
        <p:spPr bwMode="auto">
          <a:xfrm>
            <a:off x="2209800" y="5562600"/>
            <a:ext cx="495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6666FF"/>
                </a:solidFill>
                <a:latin typeface="Times New Roman" panose="02020603050405020304" pitchFamily="18" charset="0"/>
              </a:rPr>
              <a:t>Figure </a:t>
            </a:r>
            <a:r>
              <a:rPr lang="en-US" altLang="en-US" sz="2800" i="1">
                <a:solidFill>
                  <a:srgbClr val="6666FF"/>
                </a:solidFill>
                <a:latin typeface="Times New Roman" panose="02020603050405020304" pitchFamily="18" charset="0"/>
              </a:rPr>
              <a:t>S-box rule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p:cNvSpPr>
            <a:spLocks noChangeArrowheads="1"/>
          </p:cNvSpPr>
          <p:nvPr/>
        </p:nvSpPr>
        <p:spPr bwMode="auto">
          <a:xfrm>
            <a:off x="228600" y="9906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endParaRPr lang="en-US" altLang="en-US" sz="2800" i="1">
              <a:latin typeface="Times New Roman" panose="02020603050405020304" pitchFamily="18" charset="0"/>
            </a:endParaRPr>
          </a:p>
        </p:txBody>
      </p:sp>
      <p:pic>
        <p:nvPicPr>
          <p:cNvPr id="819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3915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1"/>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DES</a:t>
            </a:r>
          </a:p>
        </p:txBody>
      </p:sp>
      <p:sp>
        <p:nvSpPr>
          <p:cNvPr id="4" name="TextBox 3"/>
          <p:cNvSpPr txBox="1"/>
          <p:nvPr/>
        </p:nvSpPr>
        <p:spPr>
          <a:xfrm>
            <a:off x="1295400" y="4495800"/>
            <a:ext cx="7315200" cy="523875"/>
          </a:xfrm>
          <a:prstGeom prst="rect">
            <a:avLst/>
          </a:prstGeom>
          <a:noFill/>
        </p:spPr>
        <p:txBody>
          <a:bodyPr>
            <a:spAutoFit/>
          </a:bodyPr>
          <a:lstStyle/>
          <a:p>
            <a:pPr>
              <a:defRPr/>
            </a:pPr>
            <a:r>
              <a:rPr lang="en-US" altLang="en-US" sz="2800">
                <a:solidFill>
                  <a:schemeClr val="tx2">
                    <a:lumMod val="60000"/>
                    <a:lumOff val="40000"/>
                  </a:schemeClr>
                </a:solidFill>
                <a:latin typeface="Times New Roman" panose="02020603050405020304" pitchFamily="18" charset="0"/>
              </a:rPr>
              <a:t>Figure </a:t>
            </a:r>
            <a:r>
              <a:rPr lang="en-US" altLang="en-US" sz="2800" i="1">
                <a:solidFill>
                  <a:schemeClr val="tx2">
                    <a:lumMod val="60000"/>
                    <a:lumOff val="40000"/>
                  </a:schemeClr>
                </a:solidFill>
                <a:latin typeface="Times New Roman" panose="02020603050405020304" pitchFamily="18" charset="0"/>
              </a:rPr>
              <a:t>Encryption and decryption with DES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ChangeArrowheads="1"/>
          </p:cNvSpPr>
          <p:nvPr/>
        </p:nvSpPr>
        <p:spPr bwMode="auto">
          <a:xfrm>
            <a:off x="228600" y="685800"/>
            <a:ext cx="8686800" cy="563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endParaRPr lang="en-US" altLang="en-US" sz="2800" i="1">
              <a:latin typeface="Times New Roman" panose="02020603050405020304" pitchFamily="18" charset="0"/>
            </a:endParaRPr>
          </a:p>
        </p:txBody>
      </p:sp>
      <p:sp>
        <p:nvSpPr>
          <p:cNvPr id="43011" name="Text Box 11"/>
          <p:cNvSpPr txBox="1">
            <a:spLocks noChangeArrowheads="1"/>
          </p:cNvSpPr>
          <p:nvPr/>
        </p:nvSpPr>
        <p:spPr bwMode="auto">
          <a:xfrm>
            <a:off x="2936875" y="2590800"/>
            <a:ext cx="1789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a:t>
            </a:r>
            <a:r>
              <a:rPr lang="en-US" altLang="en-US" sz="2000" i="1">
                <a:latin typeface="Times New Roman" panose="02020603050405020304" pitchFamily="18" charset="0"/>
              </a:rPr>
              <a:t>S-box 1</a:t>
            </a:r>
          </a:p>
        </p:txBody>
      </p:sp>
      <p:pic>
        <p:nvPicPr>
          <p:cNvPr id="4301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232150"/>
            <a:ext cx="8583613"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Permutation for S-box 1</a:t>
            </a:r>
            <a:endParaRPr lang="en-US" altLang="en-US">
              <a:solidFill>
                <a:srgbClr val="FF0000"/>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219200" y="762000"/>
            <a:ext cx="1346200"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a:t>
            </a:r>
            <a:endParaRPr lang="en-US" altLang="en-US" sz="2000" i="1">
              <a:solidFill>
                <a:schemeClr val="bg1"/>
              </a:solidFill>
              <a:latin typeface="Times New Roman" panose="02020603050405020304" pitchFamily="18" charset="0"/>
            </a:endParaRPr>
          </a:p>
        </p:txBody>
      </p:sp>
      <p:sp>
        <p:nvSpPr>
          <p:cNvPr id="972811" name="Rectangle 11"/>
          <p:cNvSpPr>
            <a:spLocks noChangeArrowheads="1"/>
          </p:cNvSpPr>
          <p:nvPr/>
        </p:nvSpPr>
        <p:spPr bwMode="auto">
          <a:xfrm>
            <a:off x="228600" y="954088"/>
            <a:ext cx="8229600" cy="1200150"/>
          </a:xfrm>
          <a:prstGeom prst="rect">
            <a:avLst/>
          </a:prstGeom>
          <a:noFill/>
          <a:ln>
            <a:noFill/>
          </a:ln>
          <a:effectLst/>
        </p:spPr>
        <p:txBody>
          <a:bodyPr anchor="ctr">
            <a:spAutoFit/>
          </a:bodyPr>
          <a:lstStyle/>
          <a:p>
            <a:pPr algn="just" eaLnBrk="1" hangingPunct="1">
              <a:defRPr/>
            </a:pPr>
            <a:endParaRPr lang="en-US" altLang="en-US" sz="2400">
              <a:effectLst>
                <a:outerShdw blurRad="38100" dist="38100" dir="2700000" algn="tl">
                  <a:srgbClr val="C0C0C0"/>
                </a:outerShdw>
              </a:effectLst>
              <a:latin typeface="Times New Roman" pitchFamily="18" charset="0"/>
            </a:endParaRPr>
          </a:p>
          <a:p>
            <a:pPr algn="just" eaLnBrk="1" hangingPunct="1">
              <a:defRPr/>
            </a:pPr>
            <a:endParaRPr lang="en-US" altLang="en-US" sz="2400">
              <a:effectLst>
                <a:outerShdw blurRad="38100" dist="38100" dir="2700000" algn="tl">
                  <a:srgbClr val="C0C0C0"/>
                </a:outerShdw>
              </a:effectLst>
              <a:latin typeface="Times New Roman" pitchFamily="18" charset="0"/>
            </a:endParaRPr>
          </a:p>
          <a:p>
            <a:pPr algn="just" eaLnBrk="1" hangingPunct="1">
              <a:defRPr/>
            </a:pPr>
            <a:r>
              <a:rPr lang="en-US" altLang="en-US" sz="2400">
                <a:effectLst>
                  <a:outerShdw blurRad="38100" dist="38100" dir="2700000" algn="tl">
                    <a:srgbClr val="C0C0C0"/>
                  </a:outerShdw>
                </a:effectLst>
                <a:latin typeface="Times New Roman" pitchFamily="18" charset="0"/>
              </a:rPr>
              <a:t>The input to S-box 1 is </a:t>
            </a:r>
            <a:r>
              <a:rPr lang="en-US" altLang="en-US" sz="2400">
                <a:solidFill>
                  <a:schemeClr val="hlink"/>
                </a:solidFill>
                <a:effectLst>
                  <a:outerShdw blurRad="38100" dist="38100" dir="2700000" algn="tl">
                    <a:srgbClr val="C0C0C0"/>
                  </a:outerShdw>
                </a:effectLst>
                <a:latin typeface="Times New Roman" pitchFamily="18" charset="0"/>
              </a:rPr>
              <a:t>1</a:t>
            </a:r>
            <a:r>
              <a:rPr lang="en-US" altLang="en-US" sz="2400">
                <a:effectLst>
                  <a:outerShdw blurRad="38100" dist="38100" dir="2700000" algn="tl">
                    <a:srgbClr val="C0C0C0"/>
                  </a:outerShdw>
                </a:effectLst>
                <a:latin typeface="Times New Roman" pitchFamily="18" charset="0"/>
              </a:rPr>
              <a:t>0001</a:t>
            </a:r>
            <a:r>
              <a:rPr lang="en-US" altLang="en-US" sz="2400">
                <a:solidFill>
                  <a:schemeClr val="hlink"/>
                </a:solidFill>
                <a:effectLst>
                  <a:outerShdw blurRad="38100" dist="38100" dir="2700000" algn="tl">
                    <a:srgbClr val="C0C0C0"/>
                  </a:outerShdw>
                </a:effectLst>
                <a:latin typeface="Times New Roman" pitchFamily="18" charset="0"/>
              </a:rPr>
              <a:t>1</a:t>
            </a:r>
            <a:r>
              <a:rPr lang="en-US" altLang="en-US" sz="2400">
                <a:effectLst>
                  <a:outerShdw blurRad="38100" dist="38100" dir="2700000" algn="tl">
                    <a:srgbClr val="C0C0C0"/>
                  </a:outerShdw>
                </a:effectLst>
                <a:latin typeface="Times New Roman" pitchFamily="18" charset="0"/>
              </a:rPr>
              <a:t>. What is the output?</a:t>
            </a:r>
          </a:p>
        </p:txBody>
      </p:sp>
      <p:sp>
        <p:nvSpPr>
          <p:cNvPr id="45060" name="Rectangle 2"/>
          <p:cNvSpPr>
            <a:spLocks noChangeArrowheads="1"/>
          </p:cNvSpPr>
          <p:nvPr/>
        </p:nvSpPr>
        <p:spPr bwMode="auto">
          <a:xfrm>
            <a:off x="26988" y="53975"/>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Permutation for S-box 1</a:t>
            </a:r>
            <a:endParaRPr lang="en-US" altLang="en-US">
              <a:solidFill>
                <a:srgbClr val="FF0000"/>
              </a:solidFill>
              <a:latin typeface="Times New Roman" panose="02020603050405020304" pitchFamily="18" charset="0"/>
            </a:endParaRPr>
          </a:p>
          <a:p>
            <a:pPr algn="ctr"/>
            <a:endParaRPr lang="en-US" altLang="en-US">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219200" y="762000"/>
            <a:ext cx="1346200"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a:t>
            </a:r>
            <a:endParaRPr lang="en-US" altLang="en-US" sz="2000" i="1">
              <a:solidFill>
                <a:schemeClr val="bg1"/>
              </a:solidFill>
              <a:latin typeface="Times New Roman" panose="02020603050405020304" pitchFamily="18" charset="0"/>
            </a:endParaRPr>
          </a:p>
        </p:txBody>
      </p:sp>
      <p:sp>
        <p:nvSpPr>
          <p:cNvPr id="972811" name="Rectangle 11"/>
          <p:cNvSpPr>
            <a:spLocks noChangeArrowheads="1"/>
          </p:cNvSpPr>
          <p:nvPr/>
        </p:nvSpPr>
        <p:spPr bwMode="auto">
          <a:xfrm>
            <a:off x="228600" y="1325563"/>
            <a:ext cx="8229600" cy="457200"/>
          </a:xfrm>
          <a:prstGeom prst="rect">
            <a:avLst/>
          </a:prstGeom>
          <a:noFill/>
          <a:ln>
            <a:noFill/>
          </a:ln>
          <a:effec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The input to S-box 1 is </a:t>
            </a:r>
            <a:r>
              <a:rPr lang="en-US" altLang="en-US" sz="2400">
                <a:solidFill>
                  <a:schemeClr val="hlink"/>
                </a:solidFill>
                <a:effectLst>
                  <a:outerShdw blurRad="38100" dist="38100" dir="2700000" algn="tl">
                    <a:srgbClr val="C0C0C0"/>
                  </a:outerShdw>
                </a:effectLst>
                <a:latin typeface="Times New Roman" pitchFamily="18" charset="0"/>
              </a:rPr>
              <a:t>1</a:t>
            </a:r>
            <a:r>
              <a:rPr lang="en-US" altLang="en-US" sz="2400">
                <a:effectLst>
                  <a:outerShdw blurRad="38100" dist="38100" dir="2700000" algn="tl">
                    <a:srgbClr val="C0C0C0"/>
                  </a:outerShdw>
                </a:effectLst>
                <a:latin typeface="Times New Roman" pitchFamily="18" charset="0"/>
              </a:rPr>
              <a:t>0001</a:t>
            </a:r>
            <a:r>
              <a:rPr lang="en-US" altLang="en-US" sz="2400">
                <a:solidFill>
                  <a:schemeClr val="hlink"/>
                </a:solidFill>
                <a:effectLst>
                  <a:outerShdw blurRad="38100" dist="38100" dir="2700000" algn="tl">
                    <a:srgbClr val="C0C0C0"/>
                  </a:outerShdw>
                </a:effectLst>
                <a:latin typeface="Times New Roman" pitchFamily="18" charset="0"/>
              </a:rPr>
              <a:t>1</a:t>
            </a:r>
            <a:r>
              <a:rPr lang="en-US" altLang="en-US" sz="2400">
                <a:effectLst>
                  <a:outerShdw blurRad="38100" dist="38100" dir="2700000" algn="tl">
                    <a:srgbClr val="C0C0C0"/>
                  </a:outerShdw>
                </a:effectLst>
                <a:latin typeface="Times New Roman" pitchFamily="18" charset="0"/>
              </a:rPr>
              <a:t>. What is the output?</a:t>
            </a:r>
          </a:p>
        </p:txBody>
      </p:sp>
      <p:sp>
        <p:nvSpPr>
          <p:cNvPr id="972812" name="Rectangle 12"/>
          <p:cNvSpPr>
            <a:spLocks noChangeArrowheads="1"/>
          </p:cNvSpPr>
          <p:nvPr/>
        </p:nvSpPr>
        <p:spPr bwMode="auto">
          <a:xfrm>
            <a:off x="381000" y="1108075"/>
            <a:ext cx="8305800" cy="5632450"/>
          </a:xfrm>
          <a:prstGeom prst="rect">
            <a:avLst/>
          </a:prstGeom>
          <a:noFill/>
          <a:ln>
            <a:noFill/>
          </a:ln>
          <a:effectLst/>
        </p:spPr>
        <p:txBody>
          <a:bodyPr anchor="ctr">
            <a:spAutoFit/>
          </a:bodyPr>
          <a:lstStyle/>
          <a:p>
            <a:pPr algn="just" eaLnBrk="1" hangingPunct="1">
              <a:defRPr/>
            </a:pPr>
            <a:endParaRPr lang="en-US" altLang="en-US" sz="2400">
              <a:solidFill>
                <a:srgbClr val="FF0000"/>
              </a:solidFill>
              <a:effectLst>
                <a:outerShdw blurRad="38100" dist="38100" dir="2700000" algn="tl">
                  <a:srgbClr val="C0C0C0"/>
                </a:outerShdw>
              </a:effectLst>
              <a:latin typeface="Times New Roman" pitchFamily="18" charset="0"/>
            </a:endParaRPr>
          </a:p>
          <a:p>
            <a:pPr algn="just" eaLnBrk="1" hangingPunct="1">
              <a:defRPr/>
            </a:pPr>
            <a:endParaRPr lang="en-US" altLang="en-US" sz="2400">
              <a:effectLst>
                <a:outerShdw blurRad="38100" dist="38100" dir="2700000" algn="tl">
                  <a:srgbClr val="C0C0C0"/>
                </a:outerShdw>
              </a:effectLst>
              <a:latin typeface="Times New Roman" pitchFamily="18" charset="0"/>
            </a:endParaRPr>
          </a:p>
          <a:p>
            <a:pPr algn="just" eaLnBrk="1" hangingPunct="1">
              <a:defRPr/>
            </a:pPr>
            <a:r>
              <a:rPr lang="en-US" altLang="en-US" sz="2400">
                <a:solidFill>
                  <a:schemeClr val="hlink"/>
                </a:solidFill>
                <a:effectLst>
                  <a:outerShdw blurRad="38100" dist="38100" dir="2700000" algn="tl">
                    <a:srgbClr val="C0C0C0"/>
                  </a:outerShdw>
                </a:effectLst>
                <a:latin typeface="Times New Roman" pitchFamily="18" charset="0"/>
              </a:rPr>
              <a:t>Solution</a:t>
            </a:r>
          </a:p>
          <a:p>
            <a:pPr algn="just" eaLnBrk="1" hangingPunct="1">
              <a:defRPr/>
            </a:pPr>
            <a:r>
              <a:rPr lang="en-US" altLang="en-US" sz="2400">
                <a:effectLst>
                  <a:outerShdw blurRad="38100" dist="38100" dir="2700000" algn="tl">
                    <a:srgbClr val="C0C0C0"/>
                  </a:outerShdw>
                </a:effectLst>
                <a:latin typeface="Times New Roman" pitchFamily="18" charset="0"/>
              </a:rPr>
              <a:t>If we write the first and the sixth bits together, </a:t>
            </a:r>
          </a:p>
          <a:p>
            <a:pPr algn="just" eaLnBrk="1" hangingPunct="1">
              <a:defRPr/>
            </a:pPr>
            <a:endParaRPr lang="en-US" altLang="en-US" sz="2400">
              <a:effectLst>
                <a:outerShdw blurRad="38100" dist="38100" dir="2700000" algn="tl">
                  <a:srgbClr val="C0C0C0"/>
                </a:outerShdw>
              </a:effectLst>
              <a:latin typeface="Times New Roman" pitchFamily="18" charset="0"/>
            </a:endParaRPr>
          </a:p>
          <a:p>
            <a:pPr algn="just" eaLnBrk="1" hangingPunct="1">
              <a:defRPr/>
            </a:pPr>
            <a:r>
              <a:rPr lang="en-US" altLang="en-US" sz="2400">
                <a:effectLst>
                  <a:outerShdw blurRad="38100" dist="38100" dir="2700000" algn="tl">
                    <a:srgbClr val="C0C0C0"/>
                  </a:outerShdw>
                </a:effectLst>
                <a:latin typeface="Times New Roman" pitchFamily="18" charset="0"/>
              </a:rPr>
              <a:t>	 11 in binary  </a:t>
            </a:r>
            <a:r>
              <a:rPr lang="en-US" altLang="en-US" sz="2400">
                <a:effectLst>
                  <a:outerShdw blurRad="38100" dist="38100" dir="2700000" algn="tl">
                    <a:srgbClr val="C0C0C0"/>
                  </a:outerShdw>
                </a:effectLst>
                <a:latin typeface="Times New Roman" pitchFamily="18" charset="0"/>
                <a:sym typeface="Wingdings" panose="05000000000000000000" pitchFamily="2" charset="2"/>
              </a:rPr>
              <a:t>  </a:t>
            </a:r>
            <a:r>
              <a:rPr lang="en-US" altLang="en-US" sz="2400">
                <a:effectLst>
                  <a:outerShdw blurRad="38100" dist="38100" dir="2700000" algn="tl">
                    <a:srgbClr val="C0C0C0"/>
                  </a:outerShdw>
                </a:effectLst>
                <a:latin typeface="Times New Roman" pitchFamily="18" charset="0"/>
              </a:rPr>
              <a:t> 3 in decimal. --</a:t>
            </a:r>
            <a:r>
              <a:rPr lang="en-US" altLang="en-US" sz="2400">
                <a:solidFill>
                  <a:srgbClr val="FF0000"/>
                </a:solidFill>
                <a:effectLst>
                  <a:outerShdw blurRad="38100" dist="38100" dir="2700000" algn="tl">
                    <a:srgbClr val="C0C0C0"/>
                  </a:outerShdw>
                </a:effectLst>
                <a:latin typeface="Times New Roman" pitchFamily="18" charset="0"/>
              </a:rPr>
              <a:t>ROW</a:t>
            </a:r>
          </a:p>
          <a:p>
            <a:pPr algn="just" eaLnBrk="1" hangingPunct="1">
              <a:defRPr/>
            </a:pPr>
            <a:endParaRPr lang="en-US" altLang="en-US" sz="2400">
              <a:effectLst>
                <a:outerShdw blurRad="38100" dist="38100" dir="2700000" algn="tl">
                  <a:srgbClr val="C0C0C0"/>
                </a:outerShdw>
              </a:effectLst>
              <a:latin typeface="Times New Roman" pitchFamily="18" charset="0"/>
            </a:endParaRPr>
          </a:p>
          <a:p>
            <a:pPr algn="just" eaLnBrk="1" hangingPunct="1">
              <a:defRPr/>
            </a:pPr>
            <a:r>
              <a:rPr lang="en-US" altLang="en-US" sz="2400">
                <a:effectLst>
                  <a:outerShdw blurRad="38100" dist="38100" dir="2700000" algn="tl">
                    <a:srgbClr val="C0C0C0"/>
                  </a:outerShdw>
                </a:effectLst>
                <a:latin typeface="Times New Roman" pitchFamily="18" charset="0"/>
              </a:rPr>
              <a:t>The remaining bits are</a:t>
            </a:r>
          </a:p>
          <a:p>
            <a:pPr algn="just" eaLnBrk="1" hangingPunct="1">
              <a:defRPr/>
            </a:pPr>
            <a:r>
              <a:rPr lang="en-US" altLang="en-US" sz="2400">
                <a:effectLst>
                  <a:outerShdw blurRad="38100" dist="38100" dir="2700000" algn="tl">
                    <a:srgbClr val="C0C0C0"/>
                  </a:outerShdw>
                </a:effectLst>
                <a:latin typeface="Times New Roman" pitchFamily="18" charset="0"/>
              </a:rPr>
              <a:t>          0001 in binary </a:t>
            </a:r>
            <a:r>
              <a:rPr lang="en-US" altLang="en-US" sz="2400">
                <a:effectLst>
                  <a:outerShdw blurRad="38100" dist="38100" dir="2700000" algn="tl">
                    <a:srgbClr val="C0C0C0"/>
                  </a:outerShdw>
                </a:effectLst>
                <a:latin typeface="Times New Roman" pitchFamily="18" charset="0"/>
                <a:sym typeface="Wingdings" panose="05000000000000000000" pitchFamily="2" charset="2"/>
              </a:rPr>
              <a:t></a:t>
            </a:r>
            <a:r>
              <a:rPr lang="en-US" altLang="en-US" sz="2400">
                <a:effectLst>
                  <a:outerShdw blurRad="38100" dist="38100" dir="2700000" algn="tl">
                    <a:srgbClr val="C0C0C0"/>
                  </a:outerShdw>
                </a:effectLst>
                <a:latin typeface="Times New Roman" pitchFamily="18" charset="0"/>
              </a:rPr>
              <a:t>  1 in decimal. ---</a:t>
            </a:r>
            <a:r>
              <a:rPr lang="en-US" altLang="en-US" sz="2400">
                <a:solidFill>
                  <a:srgbClr val="FF0000"/>
                </a:solidFill>
                <a:effectLst>
                  <a:outerShdw blurRad="38100" dist="38100" dir="2700000" algn="tl">
                    <a:srgbClr val="C0C0C0"/>
                  </a:outerShdw>
                </a:effectLst>
                <a:latin typeface="Times New Roman" pitchFamily="18" charset="0"/>
              </a:rPr>
              <a:t>COL</a:t>
            </a:r>
          </a:p>
          <a:p>
            <a:pPr algn="just" eaLnBrk="1" hangingPunct="1">
              <a:defRPr/>
            </a:pPr>
            <a:r>
              <a:rPr lang="en-US" altLang="en-US" sz="2400">
                <a:effectLst>
                  <a:outerShdw blurRad="38100" dist="38100" dir="2700000" algn="tl">
                    <a:srgbClr val="C0C0C0"/>
                  </a:outerShdw>
                </a:effectLst>
                <a:latin typeface="Times New Roman" pitchFamily="18" charset="0"/>
              </a:rPr>
              <a:t> </a:t>
            </a:r>
          </a:p>
          <a:p>
            <a:pPr algn="just" eaLnBrk="1" hangingPunct="1">
              <a:defRPr/>
            </a:pPr>
            <a:r>
              <a:rPr lang="en-US" altLang="en-US" sz="2400">
                <a:effectLst>
                  <a:outerShdw blurRad="38100" dist="38100" dir="2700000" algn="tl">
                    <a:srgbClr val="C0C0C0"/>
                  </a:outerShdw>
                </a:effectLst>
                <a:latin typeface="Times New Roman" pitchFamily="18" charset="0"/>
              </a:rPr>
              <a:t>Look for the value in row 3, column 1, in Table  (S-box 1). </a:t>
            </a:r>
          </a:p>
          <a:p>
            <a:pPr algn="just" eaLnBrk="1" hangingPunct="1">
              <a:defRPr/>
            </a:pPr>
            <a:endParaRPr lang="en-US" altLang="en-US" sz="2400">
              <a:effectLst>
                <a:outerShdw blurRad="38100" dist="38100" dir="2700000" algn="tl">
                  <a:srgbClr val="C0C0C0"/>
                </a:outerShdw>
              </a:effectLst>
              <a:latin typeface="Times New Roman" pitchFamily="18" charset="0"/>
            </a:endParaRPr>
          </a:p>
          <a:p>
            <a:pPr algn="just" eaLnBrk="1" hangingPunct="1">
              <a:defRPr/>
            </a:pPr>
            <a:r>
              <a:rPr lang="en-US" altLang="en-US" sz="2400">
                <a:effectLst>
                  <a:outerShdw blurRad="38100" dist="38100" dir="2700000" algn="tl">
                    <a:srgbClr val="C0C0C0"/>
                  </a:outerShdw>
                </a:effectLst>
                <a:latin typeface="Times New Roman" pitchFamily="18" charset="0"/>
              </a:rPr>
              <a:t>The result is </a:t>
            </a:r>
            <a:r>
              <a:rPr lang="en-US" altLang="en-US" sz="2400">
                <a:solidFill>
                  <a:srgbClr val="00CC00"/>
                </a:solidFill>
                <a:effectLst>
                  <a:outerShdw blurRad="38100" dist="38100" dir="2700000" algn="tl">
                    <a:srgbClr val="C0C0C0"/>
                  </a:outerShdw>
                </a:effectLst>
                <a:latin typeface="Times New Roman" pitchFamily="18" charset="0"/>
              </a:rPr>
              <a:t>12</a:t>
            </a:r>
            <a:r>
              <a:rPr lang="en-US" altLang="en-US" sz="2400">
                <a:effectLst>
                  <a:outerShdw blurRad="38100" dist="38100" dir="2700000" algn="tl">
                    <a:srgbClr val="C0C0C0"/>
                  </a:outerShdw>
                </a:effectLst>
                <a:latin typeface="Times New Roman" pitchFamily="18" charset="0"/>
              </a:rPr>
              <a:t> in decimal, which in binary is </a:t>
            </a:r>
            <a:r>
              <a:rPr lang="en-US" altLang="en-US" sz="2400">
                <a:solidFill>
                  <a:srgbClr val="3366FF"/>
                </a:solidFill>
                <a:effectLst>
                  <a:outerShdw blurRad="38100" dist="38100" dir="2700000" algn="tl">
                    <a:srgbClr val="C0C0C0"/>
                  </a:outerShdw>
                </a:effectLst>
                <a:latin typeface="Times New Roman" pitchFamily="18" charset="0"/>
              </a:rPr>
              <a:t>1100. </a:t>
            </a:r>
          </a:p>
          <a:p>
            <a:pPr algn="just" eaLnBrk="1" hangingPunct="1">
              <a:defRPr/>
            </a:pPr>
            <a:endParaRPr lang="en-US" altLang="en-US" sz="2400">
              <a:effectLst>
                <a:outerShdw blurRad="38100" dist="38100" dir="2700000" algn="tl">
                  <a:srgbClr val="C0C0C0"/>
                </a:outerShdw>
              </a:effectLst>
              <a:latin typeface="Times New Roman" pitchFamily="18" charset="0"/>
            </a:endParaRPr>
          </a:p>
          <a:p>
            <a:pPr algn="just" eaLnBrk="1" hangingPunct="1">
              <a:defRPr/>
            </a:pPr>
            <a:r>
              <a:rPr lang="en-US" altLang="en-US" sz="2400">
                <a:effectLst>
                  <a:outerShdw blurRad="38100" dist="38100" dir="2700000" algn="tl">
                    <a:srgbClr val="C0C0C0"/>
                  </a:outerShdw>
                </a:effectLst>
                <a:latin typeface="Times New Roman" pitchFamily="18" charset="0"/>
              </a:rPr>
              <a:t>So the input </a:t>
            </a:r>
            <a:r>
              <a:rPr lang="en-US" altLang="en-US" sz="2400">
                <a:solidFill>
                  <a:schemeClr val="hlink"/>
                </a:solidFill>
                <a:effectLst>
                  <a:outerShdw blurRad="38100" dist="38100" dir="2700000" algn="tl">
                    <a:srgbClr val="C0C0C0"/>
                  </a:outerShdw>
                </a:effectLst>
                <a:latin typeface="Times New Roman" pitchFamily="18" charset="0"/>
              </a:rPr>
              <a:t>100011</a:t>
            </a:r>
            <a:r>
              <a:rPr lang="en-US" altLang="en-US" sz="2400">
                <a:effectLst>
                  <a:outerShdw blurRad="38100" dist="38100" dir="2700000" algn="tl">
                    <a:srgbClr val="C0C0C0"/>
                  </a:outerShdw>
                </a:effectLst>
                <a:latin typeface="Times New Roman" pitchFamily="18" charset="0"/>
              </a:rPr>
              <a:t> yields the output </a:t>
            </a:r>
            <a:r>
              <a:rPr lang="en-US" altLang="en-US" sz="2400">
                <a:solidFill>
                  <a:srgbClr val="3366FF"/>
                </a:solidFill>
                <a:effectLst>
                  <a:outerShdw blurRad="38100" dist="38100" dir="2700000" algn="tl">
                    <a:srgbClr val="C0C0C0"/>
                  </a:outerShdw>
                </a:effectLst>
                <a:latin typeface="Times New Roman" pitchFamily="18" charset="0"/>
              </a:rPr>
              <a:t>1100.</a:t>
            </a:r>
          </a:p>
        </p:txBody>
      </p:sp>
      <p:sp>
        <p:nvSpPr>
          <p:cNvPr id="47109" name="Rectangle 2"/>
          <p:cNvSpPr>
            <a:spLocks noChangeArrowheads="1"/>
          </p:cNvSpPr>
          <p:nvPr/>
        </p:nvSpPr>
        <p:spPr bwMode="auto">
          <a:xfrm>
            <a:off x="26988" y="53975"/>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Permutation for S-box 1</a:t>
            </a:r>
            <a:endParaRPr lang="en-US" altLang="en-US">
              <a:solidFill>
                <a:srgbClr val="FF0000"/>
              </a:solidFill>
              <a:latin typeface="Times New Roman" panose="02020603050405020304" pitchFamily="18" charset="0"/>
            </a:endParaRPr>
          </a:p>
          <a:p>
            <a:pPr algn="ctr"/>
            <a:endParaRPr lang="en-US" altLang="en-US">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143000" y="762000"/>
            <a:ext cx="1423988"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a:t>
            </a:r>
            <a:endParaRPr lang="en-US" altLang="en-US" sz="2000" i="1">
              <a:solidFill>
                <a:schemeClr val="bg1"/>
              </a:solidFill>
              <a:latin typeface="Times New Roman" panose="02020603050405020304" pitchFamily="18" charset="0"/>
            </a:endParaRPr>
          </a:p>
        </p:txBody>
      </p:sp>
      <p:sp>
        <p:nvSpPr>
          <p:cNvPr id="974859" name="Rectangle 11"/>
          <p:cNvSpPr>
            <a:spLocks noChangeArrowheads="1"/>
          </p:cNvSpPr>
          <p:nvPr/>
        </p:nvSpPr>
        <p:spPr bwMode="auto">
          <a:xfrm>
            <a:off x="228600" y="1325563"/>
            <a:ext cx="8229600" cy="457200"/>
          </a:xfrm>
          <a:prstGeom prst="rect">
            <a:avLst/>
          </a:prstGeom>
          <a:noFill/>
          <a:ln>
            <a:noFill/>
          </a:ln>
          <a:effectLst/>
        </p:spPr>
        <p:txBody>
          <a:bodyPr anchor="ctr">
            <a:spAutoFit/>
          </a:bodyPr>
          <a:lstStyle/>
          <a:p>
            <a:pPr algn="just" eaLnBrk="1" hangingPunct="1">
              <a:defRPr/>
            </a:pPr>
            <a:r>
              <a:rPr lang="en-US" altLang="en-US" sz="2400">
                <a:solidFill>
                  <a:srgbClr val="DDDDDD"/>
                </a:solidFill>
                <a:effectLst>
                  <a:outerShdw blurRad="38100" dist="38100" dir="2700000" algn="tl">
                    <a:srgbClr val="C0C0C0"/>
                  </a:outerShdw>
                </a:effectLst>
                <a:latin typeface="Times New Roman" pitchFamily="18" charset="0"/>
              </a:rPr>
              <a:t>The input to S-box 8 is 000000. What is the output?</a:t>
            </a:r>
          </a:p>
        </p:txBody>
      </p:sp>
      <p:sp>
        <p:nvSpPr>
          <p:cNvPr id="974860" name="Rectangle 12"/>
          <p:cNvSpPr>
            <a:spLocks noChangeArrowheads="1"/>
          </p:cNvSpPr>
          <p:nvPr/>
        </p:nvSpPr>
        <p:spPr bwMode="auto">
          <a:xfrm>
            <a:off x="228600" y="2819400"/>
            <a:ext cx="8229600" cy="3416300"/>
          </a:xfrm>
          <a:prstGeom prst="rect">
            <a:avLst/>
          </a:prstGeom>
          <a:noFill/>
          <a:ln>
            <a:noFill/>
          </a:ln>
          <a:effectLst/>
        </p:spPr>
        <p:txBody>
          <a:bodyPr anchor="ctr">
            <a:spAutoFit/>
          </a:bodyPr>
          <a:lstStyle/>
          <a:p>
            <a:pPr algn="just" eaLnBrk="1" hangingPunct="1">
              <a:defRPr/>
            </a:pPr>
            <a:r>
              <a:rPr lang="en-US" altLang="en-US" sz="2400">
                <a:solidFill>
                  <a:schemeClr val="hlink"/>
                </a:solidFill>
                <a:effectLst>
                  <a:outerShdw blurRad="38100" dist="38100" dir="2700000" algn="tl">
                    <a:srgbClr val="C0C0C0"/>
                  </a:outerShdw>
                </a:effectLst>
                <a:latin typeface="Times New Roman" pitchFamily="18" charset="0"/>
              </a:rPr>
              <a:t>Solution</a:t>
            </a:r>
          </a:p>
          <a:p>
            <a:pPr algn="just" eaLnBrk="1" hangingPunct="1">
              <a:defRPr/>
            </a:pPr>
            <a:r>
              <a:rPr lang="en-US" altLang="en-US" sz="2400">
                <a:effectLst>
                  <a:outerShdw blurRad="38100" dist="38100" dir="2700000" algn="tl">
                    <a:srgbClr val="C0C0C0"/>
                  </a:outerShdw>
                </a:effectLst>
                <a:latin typeface="Times New Roman" pitchFamily="18" charset="0"/>
              </a:rPr>
              <a:t>If we write the first and the sixth bits together, we get 00 in binary, which is 0 in decimal. </a:t>
            </a:r>
          </a:p>
          <a:p>
            <a:pPr algn="just" eaLnBrk="1" hangingPunct="1">
              <a:defRPr/>
            </a:pPr>
            <a:r>
              <a:rPr lang="en-US" altLang="en-US" sz="2400">
                <a:effectLst>
                  <a:outerShdw blurRad="38100" dist="38100" dir="2700000" algn="tl">
                    <a:srgbClr val="C0C0C0"/>
                  </a:outerShdw>
                </a:effectLst>
                <a:latin typeface="Times New Roman" pitchFamily="18" charset="0"/>
              </a:rPr>
              <a:t>The remaining bits are 0000 in binary, which is 0 in decimal.</a:t>
            </a:r>
          </a:p>
          <a:p>
            <a:pPr algn="just" eaLnBrk="1" hangingPunct="1">
              <a:defRPr/>
            </a:pPr>
            <a:r>
              <a:rPr lang="en-US" altLang="en-US" sz="2400">
                <a:effectLst>
                  <a:outerShdw blurRad="38100" dist="38100" dir="2700000" algn="tl">
                    <a:srgbClr val="C0C0C0"/>
                  </a:outerShdw>
                </a:effectLst>
                <a:latin typeface="Times New Roman" pitchFamily="18" charset="0"/>
              </a:rPr>
              <a:t> </a:t>
            </a:r>
          </a:p>
          <a:p>
            <a:pPr algn="just" eaLnBrk="1" hangingPunct="1">
              <a:defRPr/>
            </a:pPr>
            <a:r>
              <a:rPr lang="en-US" altLang="en-US" sz="2400">
                <a:effectLst>
                  <a:outerShdw blurRad="38100" dist="38100" dir="2700000" algn="tl">
                    <a:srgbClr val="C0C0C0"/>
                  </a:outerShdw>
                </a:effectLst>
                <a:latin typeface="Times New Roman" pitchFamily="18" charset="0"/>
              </a:rPr>
              <a:t>Look for the value in row 0, column 0, in Table (S-box 8). </a:t>
            </a:r>
          </a:p>
          <a:p>
            <a:pPr algn="just" eaLnBrk="1" hangingPunct="1">
              <a:defRPr/>
            </a:pPr>
            <a:endParaRPr lang="en-US" altLang="en-US" sz="2400">
              <a:effectLst>
                <a:outerShdw blurRad="38100" dist="38100" dir="2700000" algn="tl">
                  <a:srgbClr val="C0C0C0"/>
                </a:outerShdw>
              </a:effectLst>
              <a:latin typeface="Times New Roman" pitchFamily="18" charset="0"/>
            </a:endParaRPr>
          </a:p>
          <a:p>
            <a:pPr algn="just" eaLnBrk="1" hangingPunct="1">
              <a:defRPr/>
            </a:pPr>
            <a:r>
              <a:rPr lang="en-US" altLang="en-US" sz="2400">
                <a:effectLst>
                  <a:outerShdw blurRad="38100" dist="38100" dir="2700000" algn="tl">
                    <a:srgbClr val="C0C0C0"/>
                  </a:outerShdw>
                </a:effectLst>
                <a:latin typeface="Times New Roman" pitchFamily="18" charset="0"/>
              </a:rPr>
              <a:t>The result is 13 in decimal, which is 1101 in binary. So the input </a:t>
            </a:r>
            <a:r>
              <a:rPr lang="en-US" altLang="en-US" sz="2400">
                <a:solidFill>
                  <a:schemeClr val="hlink"/>
                </a:solidFill>
                <a:effectLst>
                  <a:outerShdw blurRad="38100" dist="38100" dir="2700000" algn="tl">
                    <a:srgbClr val="C0C0C0"/>
                  </a:outerShdw>
                </a:effectLst>
                <a:latin typeface="Times New Roman" pitchFamily="18" charset="0"/>
              </a:rPr>
              <a:t>000000</a:t>
            </a:r>
            <a:r>
              <a:rPr lang="en-US" altLang="en-US" sz="2400">
                <a:effectLst>
                  <a:outerShdw blurRad="38100" dist="38100" dir="2700000" algn="tl">
                    <a:srgbClr val="C0C0C0"/>
                  </a:outerShdw>
                </a:effectLst>
                <a:latin typeface="Times New Roman" pitchFamily="18" charset="0"/>
              </a:rPr>
              <a:t> yields the output </a:t>
            </a:r>
            <a:r>
              <a:rPr lang="en-US" altLang="en-US" sz="2400">
                <a:solidFill>
                  <a:schemeClr val="hlink"/>
                </a:solidFill>
                <a:effectLst>
                  <a:outerShdw blurRad="38100" dist="38100" dir="2700000" algn="tl">
                    <a:srgbClr val="C0C0C0"/>
                  </a:outerShdw>
                </a:effectLst>
                <a:latin typeface="Times New Roman" pitchFamily="18" charset="0"/>
              </a:rPr>
              <a:t>1101</a:t>
            </a:r>
            <a:r>
              <a:rPr lang="en-US" altLang="en-US" sz="2400">
                <a:effectLst>
                  <a:outerShdw blurRad="38100" dist="38100" dir="2700000" algn="tl">
                    <a:srgbClr val="C0C0C0"/>
                  </a:outerShdw>
                </a:effectLst>
                <a:latin typeface="Times New Roman" pitchFamily="18" charset="0"/>
              </a:rPr>
              <a:t>.</a:t>
            </a:r>
          </a:p>
        </p:txBody>
      </p:sp>
      <p:sp>
        <p:nvSpPr>
          <p:cNvPr id="49157"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DDDDDD"/>
                </a:solidFill>
                <a:latin typeface="Times New Roman" panose="02020603050405020304" pitchFamily="18" charset="0"/>
              </a:rPr>
              <a:t>Permutation for S-box 1</a:t>
            </a:r>
            <a:endParaRPr lang="en-US" altLang="en-US">
              <a:solidFill>
                <a:srgbClr val="DDDDDD"/>
              </a:solidFill>
              <a:latin typeface="Times New Roman" panose="02020603050405020304" pitchFamily="18" charset="0"/>
            </a:endParaRPr>
          </a:p>
          <a:p>
            <a:pPr algn="ctr"/>
            <a:endParaRPr lang="en-US" altLang="en-US">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9"/>
          <p:cNvSpPr>
            <a:spLocks noChangeArrowheads="1"/>
          </p:cNvSpPr>
          <p:nvPr/>
        </p:nvSpPr>
        <p:spPr bwMode="auto">
          <a:xfrm>
            <a:off x="152400" y="909638"/>
            <a:ext cx="8686800" cy="563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endParaRPr lang="en-US" altLang="en-US" sz="2800" i="1">
              <a:latin typeface="Times New Roman" panose="02020603050405020304" pitchFamily="18" charset="0"/>
            </a:endParaRPr>
          </a:p>
        </p:txBody>
      </p:sp>
      <p:pic>
        <p:nvPicPr>
          <p:cNvPr id="5120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08238"/>
            <a:ext cx="755015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 Box 14"/>
          <p:cNvSpPr txBox="1">
            <a:spLocks noChangeArrowheads="1"/>
          </p:cNvSpPr>
          <p:nvPr/>
        </p:nvSpPr>
        <p:spPr bwMode="auto">
          <a:xfrm>
            <a:off x="2332038" y="1798638"/>
            <a:ext cx="3771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a:t>
            </a:r>
            <a:r>
              <a:rPr lang="en-US" altLang="en-US" sz="2000" i="1">
                <a:solidFill>
                  <a:srgbClr val="6666FF"/>
                </a:solidFill>
                <a:latin typeface="Times New Roman" panose="02020603050405020304" pitchFamily="18" charset="0"/>
              </a:rPr>
              <a:t>Straight permutation table</a:t>
            </a:r>
          </a:p>
        </p:txBody>
      </p:sp>
      <p:sp>
        <p:nvSpPr>
          <p:cNvPr id="51205"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lnSpc>
                <a:spcPct val="120000"/>
              </a:lnSpc>
            </a:pPr>
            <a:r>
              <a:rPr lang="en-US" altLang="en-US" i="1">
                <a:solidFill>
                  <a:schemeClr val="folHlink"/>
                </a:solidFill>
                <a:latin typeface="Times New Roman" panose="02020603050405020304" pitchFamily="18" charset="0"/>
              </a:rPr>
              <a:t>Straight Permutation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9"/>
          <p:cNvSpPr>
            <a:spLocks noChangeArrowheads="1"/>
          </p:cNvSpPr>
          <p:nvPr/>
        </p:nvSpPr>
        <p:spPr bwMode="auto">
          <a:xfrm>
            <a:off x="228600" y="914400"/>
            <a:ext cx="8686800" cy="13849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Using mixers and swappers, we can create the cipher and reverse cipher, each having 16 rounds. </a:t>
            </a:r>
          </a:p>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Different Approaches</a:t>
            </a:r>
          </a:p>
        </p:txBody>
      </p:sp>
      <p:sp>
        <p:nvSpPr>
          <p:cNvPr id="46084" name="Rectangle 13"/>
          <p:cNvSpPr>
            <a:spLocks noChangeArrowheads="1"/>
          </p:cNvSpPr>
          <p:nvPr/>
        </p:nvSpPr>
        <p:spPr bwMode="auto">
          <a:xfrm>
            <a:off x="228600" y="2314575"/>
            <a:ext cx="8686800" cy="22463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defRPr/>
            </a:pPr>
            <a:r>
              <a:rPr lang="en-US" altLang="en-US" sz="2800" i="1">
                <a:solidFill>
                  <a:srgbClr val="FF0000"/>
                </a:solidFill>
                <a:latin typeface="Times New Roman" panose="02020603050405020304" pitchFamily="18" charset="0"/>
              </a:rPr>
              <a:t>First Approach</a:t>
            </a:r>
          </a:p>
          <a:p>
            <a:pPr algn="just">
              <a:defRPr/>
            </a:pPr>
            <a:endParaRPr lang="en-US" altLang="en-US" sz="2800" i="1">
              <a:solidFill>
                <a:srgbClr val="FF0000"/>
              </a:solidFill>
              <a:latin typeface="Times New Roman" panose="02020603050405020304" pitchFamily="18" charset="0"/>
            </a:endParaRPr>
          </a:p>
          <a:p>
            <a:pPr marL="457200" indent="-457200" algn="just">
              <a:buFont typeface="Wingdings" panose="05000000000000000000" pitchFamily="2" charset="2"/>
              <a:buChar char="Ø"/>
              <a:defRPr/>
            </a:pPr>
            <a:r>
              <a:rPr lang="en-US" altLang="en-US" sz="2800" i="1">
                <a:solidFill>
                  <a:srgbClr val="3366FF"/>
                </a:solidFill>
                <a:latin typeface="Times New Roman" panose="02020603050405020304" pitchFamily="18" charset="0"/>
              </a:rPr>
              <a:t>Make the last round (round 16) different from the others; </a:t>
            </a:r>
          </a:p>
          <a:p>
            <a:pPr marL="457200" indent="-457200" algn="just">
              <a:buFont typeface="Wingdings" panose="05000000000000000000" pitchFamily="2" charset="2"/>
              <a:buChar char="Ø"/>
              <a:defRPr/>
            </a:pPr>
            <a:r>
              <a:rPr lang="en-US" altLang="en-US" sz="2800" i="1">
                <a:solidFill>
                  <a:srgbClr val="3366FF"/>
                </a:solidFill>
                <a:latin typeface="Times New Roman" panose="02020603050405020304" pitchFamily="18" charset="0"/>
              </a:rPr>
              <a:t>it has only a mixer and no swapper. </a:t>
            </a:r>
          </a:p>
        </p:txBody>
      </p:sp>
      <p:sp>
        <p:nvSpPr>
          <p:cNvPr id="53252" name="Line 14"/>
          <p:cNvSpPr>
            <a:spLocks noChangeShapeType="1"/>
          </p:cNvSpPr>
          <p:nvPr/>
        </p:nvSpPr>
        <p:spPr bwMode="auto">
          <a:xfrm>
            <a:off x="457200" y="647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253" name="Rectangle 2"/>
          <p:cNvSpPr>
            <a:spLocks noChangeArrowheads="1"/>
          </p:cNvSpPr>
          <p:nvPr/>
        </p:nvSpPr>
        <p:spPr bwMode="auto">
          <a:xfrm>
            <a:off x="0" y="117475"/>
            <a:ext cx="9144000" cy="685800"/>
          </a:xfrm>
          <a:prstGeom prst="rect">
            <a:avLst/>
          </a:prstGeom>
          <a:solidFill>
            <a:schemeClr val="bg1"/>
          </a:solidFill>
          <a:ln w="9525" algn="ctr">
            <a:solidFill>
              <a:schemeClr val="bg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Cipher and Reverse Cipher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0775" y="1143000"/>
            <a:ext cx="38576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First Approach</a:t>
            </a:r>
          </a:p>
        </p:txBody>
      </p:sp>
      <p:sp>
        <p:nvSpPr>
          <p:cNvPr id="55300" name="TextBox 1"/>
          <p:cNvSpPr txBox="1">
            <a:spLocks noChangeArrowheads="1"/>
          </p:cNvSpPr>
          <p:nvPr/>
        </p:nvSpPr>
        <p:spPr bwMode="auto">
          <a:xfrm>
            <a:off x="1066800" y="6172200"/>
            <a:ext cx="7537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000">
                <a:solidFill>
                  <a:srgbClr val="FF0000"/>
                </a:solidFill>
                <a:latin typeface="Times New Roman" panose="02020603050405020304" pitchFamily="18" charset="0"/>
              </a:rPr>
              <a:t>Figure </a:t>
            </a:r>
            <a:r>
              <a:rPr lang="en-US" altLang="en-US" sz="2000" i="1">
                <a:solidFill>
                  <a:srgbClr val="FF0000"/>
                </a:solidFill>
                <a:latin typeface="Times New Roman" panose="02020603050405020304" pitchFamily="18" charset="0"/>
              </a:rPr>
              <a:t>DES cipher and reverse cipher for the first approach</a:t>
            </a:r>
            <a:endParaRPr lang="en-I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9"/>
          <p:cNvSpPr>
            <a:spLocks noChangeArrowheads="1"/>
          </p:cNvSpPr>
          <p:nvPr/>
        </p:nvSpPr>
        <p:spPr bwMode="auto">
          <a:xfrm>
            <a:off x="228600" y="9144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endParaRPr lang="en-US" altLang="en-US" sz="2800" i="1">
              <a:latin typeface="Times New Roman" panose="02020603050405020304" pitchFamily="18" charset="0"/>
            </a:endParaRPr>
          </a:p>
        </p:txBody>
      </p:sp>
      <p:pic>
        <p:nvPicPr>
          <p:cNvPr id="5734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1714500"/>
            <a:ext cx="8437562"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18"/>
          <p:cNvSpPr txBox="1">
            <a:spLocks noChangeArrowheads="1"/>
          </p:cNvSpPr>
          <p:nvPr/>
        </p:nvSpPr>
        <p:spPr bwMode="auto">
          <a:xfrm>
            <a:off x="1600200" y="1143000"/>
            <a:ext cx="455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Algorithm </a:t>
            </a:r>
            <a:r>
              <a:rPr lang="en-US" altLang="en-US" sz="2000" i="1">
                <a:latin typeface="Times New Roman" panose="02020603050405020304" pitchFamily="18" charset="0"/>
              </a:rPr>
              <a:t>Pseudocode for DES cipher</a:t>
            </a:r>
          </a:p>
        </p:txBody>
      </p:sp>
      <p:sp>
        <p:nvSpPr>
          <p:cNvPr id="57349"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First Approach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82800"/>
            <a:ext cx="83915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 Box 13"/>
          <p:cNvSpPr txBox="1">
            <a:spLocks noChangeArrowheads="1"/>
          </p:cNvSpPr>
          <p:nvPr/>
        </p:nvSpPr>
        <p:spPr bwMode="auto">
          <a:xfrm>
            <a:off x="1600200" y="1371600"/>
            <a:ext cx="594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Algorithm </a:t>
            </a:r>
            <a:r>
              <a:rPr lang="en-US" altLang="en-US" sz="2000" i="1">
                <a:latin typeface="Times New Roman" panose="02020603050405020304" pitchFamily="18" charset="0"/>
              </a:rPr>
              <a:t>Pseudocode for DES cipher </a:t>
            </a:r>
            <a:r>
              <a:rPr lang="en-US" altLang="en-US" sz="2000">
                <a:latin typeface="Times New Roman" panose="02020603050405020304" pitchFamily="18" charset="0"/>
              </a:rPr>
              <a:t>(Continued)</a:t>
            </a:r>
          </a:p>
        </p:txBody>
      </p:sp>
      <p:sp>
        <p:nvSpPr>
          <p:cNvPr id="59396"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Algorithm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84388"/>
            <a:ext cx="8491538"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 Box 14"/>
          <p:cNvSpPr txBox="1">
            <a:spLocks noChangeArrowheads="1"/>
          </p:cNvSpPr>
          <p:nvPr/>
        </p:nvSpPr>
        <p:spPr bwMode="auto">
          <a:xfrm>
            <a:off x="1219200" y="1371600"/>
            <a:ext cx="594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Algorithm </a:t>
            </a:r>
            <a:r>
              <a:rPr lang="en-US" altLang="en-US" sz="2000" i="1">
                <a:latin typeface="Times New Roman" panose="02020603050405020304" pitchFamily="18" charset="0"/>
              </a:rPr>
              <a:t>Pseudocode for DES cipher </a:t>
            </a:r>
            <a:r>
              <a:rPr lang="en-US" altLang="en-US" sz="2000">
                <a:latin typeface="Times New Roman" panose="02020603050405020304" pitchFamily="18" charset="0"/>
              </a:rPr>
              <a:t>(Continued)</a:t>
            </a:r>
          </a:p>
        </p:txBody>
      </p:sp>
      <p:sp>
        <p:nvSpPr>
          <p:cNvPr id="61445"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Algorithm</a:t>
            </a:r>
            <a:endParaRPr lang="en-US" altLang="en-US">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0" y="0"/>
            <a:ext cx="9144000" cy="990600"/>
          </a:xfrm>
          <a:prstGeom prst="rect">
            <a:avLst/>
          </a:prstGeom>
          <a:solidFill>
            <a:schemeClr val="bg2">
              <a:lumMod val="10000"/>
              <a:lumOff val="90000"/>
            </a:schemeClr>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a:p>
        </p:txBody>
      </p:sp>
      <p:sp useBgFill="1">
        <p:nvSpPr>
          <p:cNvPr id="929795" name="Text Box 3"/>
          <p:cNvSpPr txBox="1">
            <a:spLocks noChangeArrowheads="1"/>
          </p:cNvSpPr>
          <p:nvPr/>
        </p:nvSpPr>
        <p:spPr bwMode="auto">
          <a:xfrm>
            <a:off x="190500" y="271463"/>
            <a:ext cx="8763000" cy="584200"/>
          </a:xfrm>
          <a:prstGeom prst="rect">
            <a:avLst/>
          </a:prstGeom>
          <a:ln>
            <a:noFill/>
          </a:ln>
          <a:effectLst/>
        </p:spPr>
        <p:txBody>
          <a:bodyPr>
            <a:spAutoFit/>
          </a:bodyPr>
          <a:lstStyle/>
          <a:p>
            <a:pPr algn="ctr">
              <a:defRPr/>
            </a:pPr>
            <a:r>
              <a:rPr lang="en-US" altLang="en-US">
                <a:solidFill>
                  <a:srgbClr val="FF0000"/>
                </a:solidFill>
                <a:effectLst>
                  <a:outerShdw blurRad="38100" dist="38100" dir="2700000" algn="tl">
                    <a:srgbClr val="C0C0C0"/>
                  </a:outerShdw>
                </a:effectLst>
                <a:latin typeface="Times" pitchFamily="18" charset="0"/>
              </a:rPr>
              <a:t>DES STRUCTURE</a:t>
            </a:r>
          </a:p>
        </p:txBody>
      </p:sp>
      <p:sp>
        <p:nvSpPr>
          <p:cNvPr id="10244"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0" name="Rectangle 5"/>
          <p:cNvSpPr>
            <a:spLocks noChangeArrowheads="1"/>
          </p:cNvSpPr>
          <p:nvPr/>
        </p:nvSpPr>
        <p:spPr bwMode="auto">
          <a:xfrm rot="10800000" flipV="1">
            <a:off x="381000" y="1858963"/>
            <a:ext cx="8077200" cy="3540125"/>
          </a:xfrm>
          <a:prstGeom prst="rect">
            <a:avLst/>
          </a:prstGeom>
          <a:noFill/>
          <a:ln>
            <a:noFill/>
          </a:ln>
          <a:effectLst/>
        </p:spPr>
        <p:txBody>
          <a:bodyPr anchor="ctr">
            <a:spAutoFit/>
          </a:bodyPr>
          <a:lstStyle/>
          <a:p>
            <a:pPr algn="just" eaLnBrk="1" hangingPunct="1">
              <a:defRPr/>
            </a:pPr>
            <a:r>
              <a:rPr lang="en-US" altLang="en-US" sz="2800" i="1">
                <a:solidFill>
                  <a:srgbClr val="6666FF"/>
                </a:solidFill>
                <a:effectLst>
                  <a:outerShdw blurRad="38100" dist="38100" dir="2700000" algn="tl">
                    <a:srgbClr val="C0C0C0"/>
                  </a:outerShdw>
                </a:effectLst>
                <a:latin typeface="Times New Roman" pitchFamily="18" charset="0"/>
              </a:rPr>
              <a:t>The encryption process is made of  </a:t>
            </a:r>
          </a:p>
          <a:p>
            <a:pPr marL="457200" indent="-457200" algn="just" eaLnBrk="1" hangingPunct="1">
              <a:buFont typeface="Wingdings" panose="05000000000000000000" pitchFamily="2" charset="2"/>
              <a:buChar char="Ø"/>
              <a:defRPr/>
            </a:pPr>
            <a:r>
              <a:rPr lang="en-US" altLang="en-US" sz="2800" i="1">
                <a:solidFill>
                  <a:srgbClr val="6666FF"/>
                </a:solidFill>
                <a:effectLst>
                  <a:outerShdw blurRad="38100" dist="38100" dir="2700000" algn="tl">
                    <a:srgbClr val="C0C0C0"/>
                  </a:outerShdw>
                </a:effectLst>
                <a:latin typeface="Times New Roman" pitchFamily="18" charset="0"/>
              </a:rPr>
              <a:t>  two permutations (P-boxes)</a:t>
            </a:r>
          </a:p>
          <a:p>
            <a:pPr marL="457200" indent="-457200" algn="just" eaLnBrk="1" hangingPunct="1">
              <a:buFont typeface="Wingdings" panose="05000000000000000000" pitchFamily="2" charset="2"/>
              <a:buChar char="v"/>
              <a:defRPr/>
            </a:pPr>
            <a:r>
              <a:rPr lang="en-US" altLang="en-US" sz="2800" i="1">
                <a:solidFill>
                  <a:srgbClr val="6666FF"/>
                </a:solidFill>
                <a:effectLst>
                  <a:outerShdw blurRad="38100" dist="38100" dir="2700000" algn="tl">
                    <a:srgbClr val="C0C0C0"/>
                  </a:outerShdw>
                </a:effectLst>
                <a:latin typeface="Times New Roman" pitchFamily="18" charset="0"/>
              </a:rPr>
              <a:t>	initial and final permutations,</a:t>
            </a:r>
          </a:p>
          <a:p>
            <a:pPr marL="457200" indent="-457200" algn="just" eaLnBrk="1" hangingPunct="1">
              <a:buFont typeface="Wingdings" panose="05000000000000000000" pitchFamily="2" charset="2"/>
              <a:buChar char="Ø"/>
              <a:defRPr/>
            </a:pPr>
            <a:r>
              <a:rPr lang="en-US" altLang="en-US" sz="2800" i="1">
                <a:solidFill>
                  <a:srgbClr val="6666FF"/>
                </a:solidFill>
                <a:effectLst>
                  <a:outerShdw blurRad="38100" dist="38100" dir="2700000" algn="tl">
                    <a:srgbClr val="C0C0C0"/>
                  </a:outerShdw>
                </a:effectLst>
                <a:latin typeface="Times New Roman" pitchFamily="18" charset="0"/>
              </a:rPr>
              <a:t>and sixteen </a:t>
            </a:r>
            <a:r>
              <a:rPr lang="en-US" altLang="en-US" sz="2800" i="1" err="1">
                <a:solidFill>
                  <a:srgbClr val="6666FF"/>
                </a:solidFill>
                <a:effectLst>
                  <a:outerShdw blurRad="38100" dist="38100" dir="2700000" algn="tl">
                    <a:srgbClr val="C0C0C0"/>
                  </a:outerShdw>
                </a:effectLst>
                <a:latin typeface="Times New Roman" pitchFamily="18" charset="0"/>
              </a:rPr>
              <a:t>Feistel</a:t>
            </a:r>
            <a:r>
              <a:rPr lang="en-US" altLang="en-US" sz="2800" i="1">
                <a:solidFill>
                  <a:srgbClr val="6666FF"/>
                </a:solidFill>
                <a:effectLst>
                  <a:outerShdw blurRad="38100" dist="38100" dir="2700000" algn="tl">
                    <a:srgbClr val="C0C0C0"/>
                  </a:outerShdw>
                </a:effectLst>
                <a:latin typeface="Times New Roman" pitchFamily="18" charset="0"/>
              </a:rPr>
              <a:t> rounds. </a:t>
            </a:r>
          </a:p>
          <a:p>
            <a:pPr marL="457200" indent="-457200" algn="just" eaLnBrk="1" hangingPunct="1">
              <a:buFont typeface="Wingdings" panose="05000000000000000000" pitchFamily="2" charset="2"/>
              <a:buChar char="Ø"/>
              <a:defRPr/>
            </a:pPr>
            <a:endParaRPr lang="en-US" altLang="en-US" sz="2800" i="1">
              <a:solidFill>
                <a:srgbClr val="6666FF"/>
              </a:solidFill>
              <a:effectLst>
                <a:outerShdw blurRad="38100" dist="38100" dir="2700000" algn="tl">
                  <a:srgbClr val="C0C0C0"/>
                </a:outerShdw>
              </a:effectLst>
              <a:latin typeface="Times New Roman" pitchFamily="18" charset="0"/>
            </a:endParaRPr>
          </a:p>
          <a:p>
            <a:pPr marL="457200" indent="-457200" algn="just" eaLnBrk="1" hangingPunct="1">
              <a:buFont typeface="Wingdings" panose="05000000000000000000" pitchFamily="2" charset="2"/>
              <a:buChar char="Ø"/>
              <a:defRPr/>
            </a:pPr>
            <a:r>
              <a:rPr lang="en-US" altLang="en-US" sz="2800" i="1">
                <a:solidFill>
                  <a:srgbClr val="6666FF"/>
                </a:solidFill>
                <a:effectLst>
                  <a:outerShdw blurRad="38100" dist="38100" dir="2700000" algn="tl">
                    <a:srgbClr val="C0C0C0"/>
                  </a:outerShdw>
                </a:effectLst>
                <a:latin typeface="Times New Roman" pitchFamily="18" charset="0"/>
              </a:rPr>
              <a:t>PT  and CT are 64 bits</a:t>
            </a:r>
          </a:p>
          <a:p>
            <a:pPr marL="457200" indent="-457200" algn="just" eaLnBrk="1" hangingPunct="1">
              <a:buFont typeface="Wingdings" panose="05000000000000000000" pitchFamily="2" charset="2"/>
              <a:buChar char="Ø"/>
              <a:defRPr/>
            </a:pPr>
            <a:r>
              <a:rPr lang="en-US" altLang="en-US" sz="2800" i="1">
                <a:solidFill>
                  <a:srgbClr val="6666FF"/>
                </a:solidFill>
                <a:effectLst>
                  <a:outerShdw blurRad="38100" dist="38100" dir="2700000" algn="tl">
                    <a:srgbClr val="C0C0C0"/>
                  </a:outerShdw>
                </a:effectLst>
                <a:latin typeface="Times New Roman" pitchFamily="18" charset="0"/>
              </a:rPr>
              <a:t>Cipher Key size is 56 bits</a:t>
            </a:r>
          </a:p>
          <a:p>
            <a:pPr marL="457200" indent="-457200" algn="just" eaLnBrk="1" hangingPunct="1">
              <a:buFont typeface="Wingdings" panose="05000000000000000000" pitchFamily="2" charset="2"/>
              <a:buChar char="Ø"/>
              <a:defRPr/>
            </a:pPr>
            <a:r>
              <a:rPr lang="en-US" altLang="en-US" sz="2800" i="1">
                <a:solidFill>
                  <a:srgbClr val="6666FF"/>
                </a:solidFill>
                <a:effectLst>
                  <a:outerShdw blurRad="38100" dist="38100" dir="2700000" algn="tl">
                    <a:srgbClr val="C0C0C0"/>
                  </a:outerShdw>
                </a:effectLst>
                <a:latin typeface="Times New Roman" pitchFamily="18" charset="0"/>
              </a:rPr>
              <a:t>Round Key is 48 bits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1897063"/>
            <a:ext cx="8391525"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13"/>
          <p:cNvSpPr txBox="1">
            <a:spLocks noChangeArrowheads="1"/>
          </p:cNvSpPr>
          <p:nvPr/>
        </p:nvSpPr>
        <p:spPr bwMode="auto">
          <a:xfrm>
            <a:off x="1371600" y="1219200"/>
            <a:ext cx="594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Algorithm </a:t>
            </a:r>
            <a:r>
              <a:rPr lang="en-US" altLang="en-US" sz="2000" i="1">
                <a:latin typeface="Times New Roman" panose="02020603050405020304" pitchFamily="18" charset="0"/>
              </a:rPr>
              <a:t>Pseudocode for DES cipher </a:t>
            </a:r>
            <a:r>
              <a:rPr lang="en-US" altLang="en-US" sz="2000">
                <a:latin typeface="Times New Roman" panose="02020603050405020304" pitchFamily="18" charset="0"/>
              </a:rPr>
              <a:t>(Continued)</a:t>
            </a:r>
          </a:p>
        </p:txBody>
      </p:sp>
      <p:sp>
        <p:nvSpPr>
          <p:cNvPr id="63493"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Algorithm</a:t>
            </a:r>
            <a:endParaRPr lang="en-US" altLang="en-US">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
          <p:cNvSpPr>
            <a:spLocks noChangeArrowheads="1"/>
          </p:cNvSpPr>
          <p:nvPr/>
        </p:nvSpPr>
        <p:spPr bwMode="auto">
          <a:xfrm>
            <a:off x="228600" y="11430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Alternative Approach</a:t>
            </a:r>
          </a:p>
        </p:txBody>
      </p:sp>
      <p:sp>
        <p:nvSpPr>
          <p:cNvPr id="65539" name="Rectangle 17"/>
          <p:cNvSpPr>
            <a:spLocks noChangeArrowheads="1"/>
          </p:cNvSpPr>
          <p:nvPr/>
        </p:nvSpPr>
        <p:spPr bwMode="auto">
          <a:xfrm>
            <a:off x="228600" y="1674813"/>
            <a:ext cx="8686800" cy="137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Make all 16 rounds the same by including one swapper to the 16th round and add an extra swapper after that (two swappers cancel the effect of each other). </a:t>
            </a:r>
          </a:p>
        </p:txBody>
      </p:sp>
      <p:sp>
        <p:nvSpPr>
          <p:cNvPr id="65542"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Alternative</a:t>
            </a:r>
            <a:r>
              <a:rPr lang="en-US" altLang="en-US" i="1">
                <a:solidFill>
                  <a:schemeClr val="folHlink"/>
                </a:solidFill>
                <a:latin typeface="Times New Roman" panose="02020603050405020304" pitchFamily="18" charset="0"/>
              </a:rPr>
              <a:t> </a:t>
            </a:r>
            <a:r>
              <a:rPr lang="en-US" altLang="en-US" i="1">
                <a:solidFill>
                  <a:srgbClr val="FF0000"/>
                </a:solidFill>
                <a:latin typeface="Times New Roman" panose="02020603050405020304" pitchFamily="18" charset="0"/>
              </a:rPr>
              <a:t>Approach</a:t>
            </a:r>
          </a:p>
          <a:p>
            <a:endParaRPr lang="en-US" altLang="en-US">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Key Generation</a:t>
            </a:r>
          </a:p>
          <a:p>
            <a:endParaRPr lang="en-US" altLang="en-US">
              <a:latin typeface="Times New Roman" panose="02020603050405020304" pitchFamily="18" charset="0"/>
            </a:endParaRPr>
          </a:p>
        </p:txBody>
      </p:sp>
      <p:sp>
        <p:nvSpPr>
          <p:cNvPr id="67587" name="TextBox 1"/>
          <p:cNvSpPr txBox="1">
            <a:spLocks noChangeArrowheads="1"/>
          </p:cNvSpPr>
          <p:nvPr/>
        </p:nvSpPr>
        <p:spPr bwMode="auto">
          <a:xfrm>
            <a:off x="685800" y="1219200"/>
            <a:ext cx="8153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endParaRPr lang="en-US" altLang="en-US" sz="2800" i="1">
              <a:solidFill>
                <a:srgbClr val="3366FF"/>
              </a:solidFill>
              <a:latin typeface="Times New Roman" panose="02020603050405020304" pitchFamily="18" charset="0"/>
            </a:endParaRPr>
          </a:p>
          <a:p>
            <a:pPr algn="just"/>
            <a:endParaRPr lang="en-US" altLang="en-US" sz="2800" i="1">
              <a:solidFill>
                <a:srgbClr val="3366FF"/>
              </a:solidFill>
              <a:latin typeface="Times New Roman" panose="02020603050405020304" pitchFamily="18" charset="0"/>
            </a:endParaRPr>
          </a:p>
          <a:p>
            <a:pPr algn="just"/>
            <a:r>
              <a:rPr lang="en-US" altLang="en-US" sz="2800" i="1">
                <a:solidFill>
                  <a:srgbClr val="3366FF"/>
                </a:solidFill>
                <a:latin typeface="Times New Roman" panose="02020603050405020304" pitchFamily="18" charset="0"/>
              </a:rPr>
              <a:t>The round-key generator creates	 </a:t>
            </a:r>
            <a:endParaRPr lang="en-US" altLang="en-US" sz="2800" b="0" i="1">
              <a:solidFill>
                <a:srgbClr val="3366FF"/>
              </a:solidFill>
              <a:latin typeface="Times New Roman" panose="02020603050405020304" pitchFamily="18" charset="0"/>
            </a:endParaRPr>
          </a:p>
          <a:p>
            <a:pPr algn="just"/>
            <a:r>
              <a:rPr lang="en-US" altLang="en-US" sz="2800" b="0" i="1">
                <a:solidFill>
                  <a:srgbClr val="3366FF"/>
                </a:solidFill>
                <a:latin typeface="Times New Roman" panose="02020603050405020304" pitchFamily="18" charset="0"/>
              </a:rPr>
              <a:t>	</a:t>
            </a:r>
            <a:r>
              <a:rPr lang="en-US" altLang="en-US" sz="2800" i="1">
                <a:solidFill>
                  <a:schemeClr val="accent6">
                    <a:lumMod val="50000"/>
                  </a:schemeClr>
                </a:solidFill>
                <a:latin typeface="Times New Roman" panose="02020603050405020304" pitchFamily="18" charset="0"/>
              </a:rPr>
              <a:t>sixteen </a:t>
            </a:r>
            <a:r>
              <a:rPr lang="en-US" altLang="en-US" sz="2800" i="1">
                <a:solidFill>
                  <a:srgbClr val="00CC00"/>
                </a:solidFill>
                <a:latin typeface="Times New Roman" panose="02020603050405020304" pitchFamily="18" charset="0"/>
              </a:rPr>
              <a:t>48-bit keys </a:t>
            </a:r>
            <a:r>
              <a:rPr lang="en-US" altLang="en-US" sz="2800" i="1">
                <a:solidFill>
                  <a:srgbClr val="3366FF"/>
                </a:solidFill>
                <a:latin typeface="Times New Roman" panose="02020603050405020304" pitchFamily="18" charset="0"/>
              </a:rPr>
              <a:t>out of </a:t>
            </a:r>
            <a:r>
              <a:rPr lang="en-US" altLang="en-US" sz="2800" i="1">
                <a:solidFill>
                  <a:schemeClr val="accent6">
                    <a:lumMod val="50000"/>
                  </a:schemeClr>
                </a:solidFill>
                <a:latin typeface="Times New Roman" panose="02020603050405020304" pitchFamily="18" charset="0"/>
              </a:rPr>
              <a:t>a </a:t>
            </a:r>
            <a:r>
              <a:rPr lang="en-US" altLang="en-US" sz="2800" i="1">
                <a:solidFill>
                  <a:srgbClr val="C00000"/>
                </a:solidFill>
                <a:latin typeface="Times New Roman" panose="02020603050405020304" pitchFamily="18" charset="0"/>
              </a:rPr>
              <a:t>56-bit </a:t>
            </a:r>
            <a:r>
              <a:rPr lang="en-US" altLang="en-US" sz="2800" i="1">
                <a:solidFill>
                  <a:srgbClr val="3366FF"/>
                </a:solidFill>
                <a:latin typeface="Times New Roman" panose="02020603050405020304" pitchFamily="18" charset="0"/>
              </a:rPr>
              <a:t>cipher key.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6688" y="725442"/>
            <a:ext cx="4735512"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ext Box 12"/>
          <p:cNvSpPr txBox="1">
            <a:spLocks noChangeArrowheads="1"/>
          </p:cNvSpPr>
          <p:nvPr/>
        </p:nvSpPr>
        <p:spPr bwMode="auto">
          <a:xfrm>
            <a:off x="6535738" y="3276600"/>
            <a:ext cx="17700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a:t>
            </a:r>
            <a:br>
              <a:rPr lang="en-US" altLang="en-US" sz="2400">
                <a:solidFill>
                  <a:schemeClr val="folHlink"/>
                </a:solidFill>
                <a:latin typeface="Times New Roman" panose="02020603050405020304" pitchFamily="18" charset="0"/>
              </a:rPr>
            </a:br>
            <a:r>
              <a:rPr lang="en-US" altLang="en-US" sz="2000" i="1">
                <a:solidFill>
                  <a:srgbClr val="3366FF"/>
                </a:solidFill>
                <a:latin typeface="Times New Roman" panose="02020603050405020304" pitchFamily="18" charset="0"/>
              </a:rPr>
              <a:t>Key generation</a:t>
            </a:r>
          </a:p>
        </p:txBody>
      </p:sp>
      <p:sp>
        <p:nvSpPr>
          <p:cNvPr id="69636"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Key Generation</a:t>
            </a:r>
          </a:p>
          <a:p>
            <a:endParaRPr lang="en-US" altLang="en-US">
              <a:latin typeface="Times New Roman" panose="02020603050405020304" pitchFamily="18" charset="0"/>
            </a:endParaRPr>
          </a:p>
        </p:txBody>
      </p:sp>
      <p:sp>
        <p:nvSpPr>
          <p:cNvPr id="2" name="TextBox 1">
            <a:extLst>
              <a:ext uri="{FF2B5EF4-FFF2-40B4-BE49-F238E27FC236}">
                <a16:creationId xmlns:a16="http://schemas.microsoft.com/office/drawing/2014/main" id="{8FD61793-537E-49D4-B409-25D7DF5EDB3D}"/>
              </a:ext>
            </a:extLst>
          </p:cNvPr>
          <p:cNvSpPr txBox="1"/>
          <p:nvPr/>
        </p:nvSpPr>
        <p:spPr>
          <a:xfrm>
            <a:off x="3200400" y="320040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1685925"/>
            <a:ext cx="7605712"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Text Box 12"/>
          <p:cNvSpPr txBox="1">
            <a:spLocks noChangeArrowheads="1"/>
          </p:cNvSpPr>
          <p:nvPr/>
        </p:nvSpPr>
        <p:spPr bwMode="auto">
          <a:xfrm>
            <a:off x="2457450" y="914400"/>
            <a:ext cx="325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a:t>
            </a:r>
            <a:r>
              <a:rPr lang="en-US" altLang="en-US" sz="2000" i="1">
                <a:latin typeface="Times New Roman" panose="02020603050405020304" pitchFamily="18" charset="0"/>
              </a:rPr>
              <a:t>Parity-bit drop table</a:t>
            </a:r>
          </a:p>
        </p:txBody>
      </p:sp>
      <p:sp>
        <p:nvSpPr>
          <p:cNvPr id="71685" name="Text Box 13"/>
          <p:cNvSpPr txBox="1">
            <a:spLocks noChangeArrowheads="1"/>
          </p:cNvSpPr>
          <p:nvPr/>
        </p:nvSpPr>
        <p:spPr bwMode="auto">
          <a:xfrm>
            <a:off x="2457450" y="4811713"/>
            <a:ext cx="3249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a:t>
            </a:r>
            <a:r>
              <a:rPr lang="en-US" altLang="en-US" sz="2000" i="1">
                <a:latin typeface="Times New Roman" panose="02020603050405020304" pitchFamily="18" charset="0"/>
              </a:rPr>
              <a:t>Number of bit shifts</a:t>
            </a:r>
          </a:p>
        </p:txBody>
      </p:sp>
      <p:pic>
        <p:nvPicPr>
          <p:cNvPr id="716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5400675"/>
            <a:ext cx="71659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7"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Key Generation</a:t>
            </a:r>
          </a:p>
          <a:p>
            <a:endParaRPr lang="en-US" altLang="en-US">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12"/>
          <p:cNvSpPr txBox="1">
            <a:spLocks noChangeArrowheads="1"/>
          </p:cNvSpPr>
          <p:nvPr/>
        </p:nvSpPr>
        <p:spPr bwMode="auto">
          <a:xfrm>
            <a:off x="2457450" y="1524000"/>
            <a:ext cx="3367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a:t>
            </a:r>
            <a:r>
              <a:rPr lang="en-US" altLang="en-US" sz="2000" i="1">
                <a:latin typeface="Times New Roman" panose="02020603050405020304" pitchFamily="18" charset="0"/>
              </a:rPr>
              <a:t>Key-compression table</a:t>
            </a:r>
          </a:p>
        </p:txBody>
      </p:sp>
      <p:pic>
        <p:nvPicPr>
          <p:cNvPr id="7373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27325"/>
            <a:ext cx="7011987"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Key Generation</a:t>
            </a:r>
          </a:p>
          <a:p>
            <a:endParaRPr lang="en-US" altLang="en-US">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578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1905000"/>
            <a:ext cx="7751762"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Algorithm for round-key generation </a:t>
            </a:r>
            <a:endParaRPr lang="en-US" altLang="en-US">
              <a:solidFill>
                <a:srgbClr val="FF0000"/>
              </a:solidFill>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2286000"/>
            <a:ext cx="781526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Rectangle 2"/>
          <p:cNvSpPr>
            <a:spLocks noChangeArrowheads="1"/>
          </p:cNvSpPr>
          <p:nvPr/>
        </p:nvSpPr>
        <p:spPr bwMode="auto">
          <a:xfrm>
            <a:off x="125412" y="15240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Shift Left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1" name="Rectangle 11"/>
          <p:cNvSpPr>
            <a:spLocks noChangeArrowheads="1"/>
          </p:cNvSpPr>
          <p:nvPr/>
        </p:nvSpPr>
        <p:spPr bwMode="auto">
          <a:xfrm>
            <a:off x="199231" y="1150238"/>
            <a:ext cx="8229600" cy="1200329"/>
          </a:xfrm>
          <a:prstGeom prst="rect">
            <a:avLst/>
          </a:prstGeom>
          <a:noFill/>
          <a:ln>
            <a:noFill/>
          </a:ln>
          <a:effectLst/>
        </p:spPr>
        <p:txBody>
          <a:bodyPr anchor="ctr">
            <a:spAutoFit/>
          </a:bodyPr>
          <a:lstStyle/>
          <a:p>
            <a:pPr algn="just" eaLnBrk="1" hangingPunct="1">
              <a:defRPr/>
            </a:pPr>
            <a:r>
              <a:rPr lang="en-US" altLang="en-US" sz="2400">
                <a:solidFill>
                  <a:schemeClr val="bg1"/>
                </a:solidFill>
                <a:effectLst>
                  <a:outerShdw blurRad="38100" dist="38100" dir="2700000" algn="tl">
                    <a:srgbClr val="C0C0C0"/>
                  </a:outerShdw>
                </a:effectLst>
                <a:latin typeface="Times New Roman" pitchFamily="18" charset="0"/>
              </a:rPr>
              <a:t>We choose a random plaintext block and a random key, and determine what the </a:t>
            </a:r>
            <a:r>
              <a:rPr lang="en-US" altLang="en-US" sz="2400" err="1">
                <a:solidFill>
                  <a:schemeClr val="bg1"/>
                </a:solidFill>
                <a:effectLst>
                  <a:outerShdw blurRad="38100" dist="38100" dir="2700000" algn="tl">
                    <a:srgbClr val="C0C0C0"/>
                  </a:outerShdw>
                </a:effectLst>
                <a:latin typeface="Times New Roman" pitchFamily="18" charset="0"/>
              </a:rPr>
              <a:t>ciphertext</a:t>
            </a:r>
            <a:r>
              <a:rPr lang="en-US" altLang="en-US" sz="2400">
                <a:solidFill>
                  <a:schemeClr val="bg1"/>
                </a:solidFill>
                <a:effectLst>
                  <a:outerShdw blurRad="38100" dist="38100" dir="2700000" algn="tl">
                    <a:srgbClr val="C0C0C0"/>
                  </a:outerShdw>
                </a:effectLst>
                <a:latin typeface="Times New Roman" pitchFamily="18" charset="0"/>
              </a:rPr>
              <a:t> block would be (all in hexadecimal):</a:t>
            </a:r>
          </a:p>
        </p:txBody>
      </p:sp>
      <p:pic>
        <p:nvPicPr>
          <p:cNvPr id="7987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2590800"/>
            <a:ext cx="7678737"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73500"/>
            <a:ext cx="778827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9" name="Text Box 16"/>
          <p:cNvSpPr txBox="1">
            <a:spLocks noChangeArrowheads="1"/>
          </p:cNvSpPr>
          <p:nvPr/>
        </p:nvSpPr>
        <p:spPr bwMode="auto">
          <a:xfrm>
            <a:off x="685800" y="3429000"/>
            <a:ext cx="4973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Table  6.15  </a:t>
            </a:r>
            <a:r>
              <a:rPr lang="en-US" altLang="en-US" sz="2000" i="1">
                <a:solidFill>
                  <a:schemeClr val="bg1"/>
                </a:solidFill>
                <a:latin typeface="Times New Roman" panose="02020603050405020304" pitchFamily="18" charset="0"/>
              </a:rPr>
              <a:t>Trace of data for Example 6.5 </a:t>
            </a:r>
          </a:p>
        </p:txBody>
      </p:sp>
      <p:sp>
        <p:nvSpPr>
          <p:cNvPr id="79880" name="Rectangle 2"/>
          <p:cNvSpPr>
            <a:spLocks noChangeArrowheads="1"/>
          </p:cNvSpPr>
          <p:nvPr/>
        </p:nvSpPr>
        <p:spPr bwMode="auto">
          <a:xfrm>
            <a:off x="0" y="7620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bg1"/>
                </a:solidFill>
                <a:latin typeface="Times New Roman" panose="02020603050405020304" pitchFamily="18" charset="0"/>
              </a:rPr>
              <a:t>Examples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895475"/>
            <a:ext cx="7815262"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Text Box 15"/>
          <p:cNvSpPr txBox="1">
            <a:spLocks noChangeArrowheads="1"/>
          </p:cNvSpPr>
          <p:nvPr/>
        </p:nvSpPr>
        <p:spPr bwMode="auto">
          <a:xfrm>
            <a:off x="1884363" y="1371600"/>
            <a:ext cx="6221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6.15  </a:t>
            </a:r>
            <a:r>
              <a:rPr lang="en-US" altLang="en-US" sz="2000" i="1">
                <a:latin typeface="Times New Roman" panose="02020603050405020304" pitchFamily="18" charset="0"/>
              </a:rPr>
              <a:t>Trace of data for Example 6.5 (Conintued </a:t>
            </a:r>
          </a:p>
        </p:txBody>
      </p:sp>
      <p:sp>
        <p:nvSpPr>
          <p:cNvPr id="81926" name="Text Box 17"/>
          <p:cNvSpPr txBox="1">
            <a:spLocks noChangeArrowheads="1"/>
          </p:cNvSpPr>
          <p:nvPr/>
        </p:nvSpPr>
        <p:spPr bwMode="auto">
          <a:xfrm>
            <a:off x="3124200" y="762000"/>
            <a:ext cx="1725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latin typeface="Times New Roman" panose="02020603050405020304" pitchFamily="18" charset="0"/>
              </a:rPr>
              <a:t>Continued</a:t>
            </a:r>
          </a:p>
        </p:txBody>
      </p:sp>
      <p:sp>
        <p:nvSpPr>
          <p:cNvPr id="81927"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bg1"/>
                </a:solidFill>
                <a:latin typeface="Times New Roman" panose="02020603050405020304" pitchFamily="18" charset="0"/>
              </a:rPr>
              <a:t>6.2.4  Continued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0" y="0"/>
            <a:ext cx="9144000" cy="685800"/>
          </a:xfrm>
          <a:prstGeom prst="rect">
            <a:avLst/>
          </a:prstGeom>
          <a:solidFill>
            <a:schemeClr val="bg2">
              <a:lumMod val="10000"/>
              <a:lumOff val="90000"/>
            </a:schemeClr>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a:p>
        </p:txBody>
      </p:sp>
      <p:sp useBgFill="1">
        <p:nvSpPr>
          <p:cNvPr id="12291" name="Text Box 3"/>
          <p:cNvSpPr txBox="1">
            <a:spLocks noChangeArrowheads="1"/>
          </p:cNvSpPr>
          <p:nvPr/>
        </p:nvSpPr>
        <p:spPr bwMode="auto">
          <a:xfrm>
            <a:off x="228600" y="76200"/>
            <a:ext cx="8839200" cy="584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panose="02020603050405020304" pitchFamily="18" charset="0"/>
              </a:rPr>
              <a:t>DES structure</a:t>
            </a:r>
          </a:p>
        </p:txBody>
      </p:sp>
      <p:sp>
        <p:nvSpPr>
          <p:cNvPr id="12292"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pic>
        <p:nvPicPr>
          <p:cNvPr id="1229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1143000"/>
            <a:ext cx="5613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33600" y="5486400"/>
            <a:ext cx="5257800" cy="523875"/>
          </a:xfrm>
          <a:prstGeom prst="rect">
            <a:avLst/>
          </a:prstGeom>
          <a:noFill/>
        </p:spPr>
        <p:txBody>
          <a:bodyPr>
            <a:spAutoFit/>
          </a:bodyPr>
          <a:lstStyle/>
          <a:p>
            <a:pPr>
              <a:defRPr/>
            </a:pPr>
            <a:r>
              <a:rPr lang="en-US" altLang="en-US" sz="2800">
                <a:solidFill>
                  <a:schemeClr val="tx2">
                    <a:lumMod val="60000"/>
                    <a:lumOff val="40000"/>
                  </a:schemeClr>
                </a:solidFill>
                <a:latin typeface="Times New Roman" panose="02020603050405020304" pitchFamily="18" charset="0"/>
              </a:rPr>
              <a:t>Figure </a:t>
            </a:r>
            <a:r>
              <a:rPr lang="en-US" altLang="en-US" sz="2800" i="1">
                <a:solidFill>
                  <a:schemeClr val="tx2">
                    <a:lumMod val="60000"/>
                    <a:lumOff val="40000"/>
                  </a:schemeClr>
                </a:solidFill>
                <a:latin typeface="Times New Roman" panose="02020603050405020304" pitchFamily="18" charset="0"/>
              </a:rPr>
              <a:t>General structure of DES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67" name="Rectangle 11"/>
          <p:cNvSpPr>
            <a:spLocks noChangeArrowheads="1"/>
          </p:cNvSpPr>
          <p:nvPr/>
        </p:nvSpPr>
        <p:spPr bwMode="auto">
          <a:xfrm>
            <a:off x="228600" y="1092111"/>
            <a:ext cx="8229600" cy="1200329"/>
          </a:xfrm>
          <a:prstGeom prst="rect">
            <a:avLst/>
          </a:prstGeom>
          <a:noFill/>
          <a:ln>
            <a:noFill/>
          </a:ln>
          <a:effectLst/>
        </p:spPr>
        <p:txBody>
          <a:bodyPr anchor="ctr">
            <a:spAutoFit/>
          </a:bodyPr>
          <a:lstStyle/>
          <a:p>
            <a:pPr algn="just" eaLnBrk="1" hangingPunct="1">
              <a:defRPr/>
            </a:pPr>
            <a:r>
              <a:rPr lang="en-US" altLang="en-US" sz="2400">
                <a:solidFill>
                  <a:schemeClr val="bg1"/>
                </a:solidFill>
                <a:effectLst>
                  <a:outerShdw blurRad="38100" dist="38100" dir="2700000" algn="tl">
                    <a:srgbClr val="C0C0C0"/>
                  </a:outerShdw>
                </a:effectLst>
                <a:latin typeface="Times New Roman" pitchFamily="18" charset="0"/>
              </a:rPr>
              <a:t>Let us see how Bob, at the destination, can decipher the </a:t>
            </a:r>
            <a:r>
              <a:rPr lang="en-US" altLang="en-US" sz="2400" err="1">
                <a:solidFill>
                  <a:schemeClr val="bg1"/>
                </a:solidFill>
                <a:effectLst>
                  <a:outerShdw blurRad="38100" dist="38100" dir="2700000" algn="tl">
                    <a:srgbClr val="C0C0C0"/>
                  </a:outerShdw>
                </a:effectLst>
                <a:latin typeface="Times New Roman" pitchFamily="18" charset="0"/>
              </a:rPr>
              <a:t>ciphertext</a:t>
            </a:r>
            <a:r>
              <a:rPr lang="en-US" altLang="en-US" sz="2400">
                <a:solidFill>
                  <a:schemeClr val="bg1"/>
                </a:solidFill>
                <a:effectLst>
                  <a:outerShdw blurRad="38100" dist="38100" dir="2700000" algn="tl">
                    <a:srgbClr val="C0C0C0"/>
                  </a:outerShdw>
                </a:effectLst>
                <a:latin typeface="Times New Roman" pitchFamily="18" charset="0"/>
              </a:rPr>
              <a:t> received from Alice using the same key. Table 6.16 shows some interesting points. </a:t>
            </a:r>
          </a:p>
        </p:txBody>
      </p:sp>
      <p:pic>
        <p:nvPicPr>
          <p:cNvPr id="8397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2498725"/>
            <a:ext cx="78803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4"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bg1"/>
                </a:solidFill>
                <a:latin typeface="Times New Roman" panose="02020603050405020304" pitchFamily="18" charset="0"/>
              </a:rPr>
              <a:t>6.2.4  Continued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Rectangle 2"/>
          <p:cNvSpPr>
            <a:spLocks noChangeArrowheads="1"/>
          </p:cNvSpPr>
          <p:nvPr/>
        </p:nvSpPr>
        <p:spPr bwMode="auto">
          <a:xfrm>
            <a:off x="0" y="0"/>
            <a:ext cx="9144000" cy="9906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931843" name="Text Box 3"/>
          <p:cNvSpPr txBox="1">
            <a:spLocks noChangeArrowheads="1"/>
          </p:cNvSpPr>
          <p:nvPr/>
        </p:nvSpPr>
        <p:spPr bwMode="auto">
          <a:xfrm>
            <a:off x="228600" y="228600"/>
            <a:ext cx="8686800" cy="584775"/>
          </a:xfrm>
          <a:prstGeom prst="rect">
            <a:avLst/>
          </a:prstGeom>
          <a:noFill/>
          <a:ln>
            <a:noFill/>
          </a:ln>
          <a:effectLst/>
        </p:spPr>
        <p:txBody>
          <a:bodyPr wrap="square">
            <a:spAutoFit/>
          </a:bodyPr>
          <a:lstStyle/>
          <a:p>
            <a:pPr algn="ctr">
              <a:defRPr/>
            </a:pPr>
            <a:r>
              <a:rPr lang="en-US" altLang="en-US">
                <a:solidFill>
                  <a:srgbClr val="FF0000"/>
                </a:solidFill>
                <a:effectLst>
                  <a:outerShdw blurRad="38100" dist="38100" dir="2700000" algn="tl">
                    <a:srgbClr val="C0C0C0"/>
                  </a:outerShdw>
                </a:effectLst>
                <a:latin typeface="Times" pitchFamily="18" charset="0"/>
              </a:rPr>
              <a:t>DES ANALYSIS</a:t>
            </a:r>
          </a:p>
        </p:txBody>
      </p:sp>
      <p:sp>
        <p:nvSpPr>
          <p:cNvPr id="8602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931845" name="Rectangle 5"/>
          <p:cNvSpPr>
            <a:spLocks noChangeArrowheads="1"/>
          </p:cNvSpPr>
          <p:nvPr/>
        </p:nvSpPr>
        <p:spPr bwMode="auto">
          <a:xfrm>
            <a:off x="228600" y="1143000"/>
            <a:ext cx="8229600" cy="1373188"/>
          </a:xfrm>
          <a:prstGeom prst="rect">
            <a:avLst/>
          </a:prstGeom>
          <a:noFill/>
          <a:ln>
            <a:noFill/>
          </a:ln>
          <a:effectLst/>
        </p:spPr>
        <p:txBody>
          <a:bodyPr anchor="ctr">
            <a:spAutoFit/>
          </a:bodyPr>
          <a:lstStyle/>
          <a:p>
            <a:pPr algn="just" eaLnBrk="1" hangingPunct="1">
              <a:defRPr/>
            </a:pPr>
            <a:r>
              <a:rPr lang="en-US" altLang="en-US" sz="2800" i="1">
                <a:solidFill>
                  <a:srgbClr val="3366FF"/>
                </a:solidFill>
                <a:effectLst>
                  <a:outerShdw blurRad="38100" dist="38100" dir="2700000" algn="tl">
                    <a:srgbClr val="C0C0C0"/>
                  </a:outerShdw>
                </a:effectLst>
                <a:latin typeface="Times New Roman" pitchFamily="18" charset="0"/>
              </a:rPr>
              <a:t>Critics have used a strong magnifier to analyze DES. Tests have been done to measure the strength of some desired properties in a block cipher. </a:t>
            </a:r>
          </a:p>
        </p:txBody>
      </p:sp>
      <p:sp>
        <p:nvSpPr>
          <p:cNvPr id="3" name="TextBox 2"/>
          <p:cNvSpPr txBox="1"/>
          <p:nvPr/>
        </p:nvSpPr>
        <p:spPr>
          <a:xfrm>
            <a:off x="228600" y="2895600"/>
            <a:ext cx="8686800" cy="2062103"/>
          </a:xfrm>
          <a:prstGeom prst="rect">
            <a:avLst/>
          </a:prstGeom>
          <a:noFill/>
        </p:spPr>
        <p:txBody>
          <a:bodyPr wrap="square" rtlCol="0">
            <a:spAutoFit/>
          </a:bodyPr>
          <a:lstStyle/>
          <a:p>
            <a:pPr>
              <a:buClr>
                <a:schemeClr val="tx1"/>
              </a:buClr>
              <a:buSzPct val="117000"/>
            </a:pPr>
            <a:r>
              <a:rPr lang="en-US" altLang="en-US" i="1">
                <a:solidFill>
                  <a:srgbClr val="3366FF"/>
                </a:solidFill>
                <a:latin typeface="Times New Roman" panose="02020603050405020304" pitchFamily="18" charset="0"/>
              </a:rPr>
              <a:t>Two desired properties of a block cipher are the</a:t>
            </a:r>
          </a:p>
          <a:p>
            <a:pPr marL="457200" indent="-457200">
              <a:buClr>
                <a:schemeClr val="tx1"/>
              </a:buClr>
              <a:buSzPct val="117000"/>
              <a:buFont typeface="Wingdings" panose="05000000000000000000" pitchFamily="2" charset="2"/>
              <a:buChar char="Ø"/>
            </a:pPr>
            <a:r>
              <a:rPr lang="en-US" altLang="en-US" i="1">
                <a:solidFill>
                  <a:srgbClr val="3366FF"/>
                </a:solidFill>
                <a:latin typeface="Times New Roman" panose="02020603050405020304" pitchFamily="18" charset="0"/>
              </a:rPr>
              <a:t> </a:t>
            </a:r>
            <a:r>
              <a:rPr lang="en-US" altLang="en-US" i="1">
                <a:solidFill>
                  <a:schemeClr val="hlink"/>
                </a:solidFill>
                <a:latin typeface="Times New Roman" panose="02020603050405020304" pitchFamily="18" charset="0"/>
              </a:rPr>
              <a:t>avalanche effect</a:t>
            </a:r>
            <a:r>
              <a:rPr lang="en-US" altLang="en-US" i="1">
                <a:latin typeface="Times New Roman" panose="02020603050405020304" pitchFamily="18" charset="0"/>
              </a:rPr>
              <a:t> </a:t>
            </a:r>
          </a:p>
          <a:p>
            <a:pPr marL="457200" indent="-457200">
              <a:buClr>
                <a:schemeClr val="tx1"/>
              </a:buClr>
              <a:buSzPct val="117000"/>
              <a:buFont typeface="Wingdings" panose="05000000000000000000" pitchFamily="2" charset="2"/>
              <a:buChar char="Ø"/>
            </a:pPr>
            <a:r>
              <a:rPr lang="en-US" altLang="en-US" i="1">
                <a:solidFill>
                  <a:schemeClr val="hlink"/>
                </a:solidFill>
                <a:latin typeface="Times New Roman" panose="02020603050405020304" pitchFamily="18" charset="0"/>
              </a:rPr>
              <a:t>completeness</a:t>
            </a:r>
            <a:endParaRPr lang="en-US" altLang="en-US" i="1">
              <a:latin typeface="Times New Roman" panose="02020603050405020304" pitchFamily="18" charset="0"/>
            </a:endParaRPr>
          </a:p>
          <a:p>
            <a:pPr>
              <a:buClr>
                <a:schemeClr val="tx1"/>
              </a:buClr>
              <a:buSzPct val="117000"/>
              <a:buFont typeface="Wingdings" panose="05000000000000000000" pitchFamily="2" charset="2"/>
              <a:buNone/>
            </a:pPr>
            <a:endParaRPr lang="en-US" altLang="en-US">
              <a:solidFill>
                <a:srgbClr val="0033CC"/>
              </a:solidFill>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9"/>
          <p:cNvSpPr>
            <a:spLocks noChangeArrowheads="1"/>
          </p:cNvSpPr>
          <p:nvPr/>
        </p:nvSpPr>
        <p:spPr bwMode="auto">
          <a:xfrm>
            <a:off x="265906" y="919956"/>
            <a:ext cx="8686800" cy="954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rgbClr val="3366FF"/>
                </a:solidFill>
                <a:latin typeface="Times New Roman" panose="02020603050405020304" pitchFamily="18" charset="0"/>
              </a:rPr>
              <a:t>A small change in the PT or key ( a single bit) should create a significant change in CT</a:t>
            </a:r>
          </a:p>
        </p:txBody>
      </p:sp>
      <p:sp>
        <p:nvSpPr>
          <p:cNvPr id="1036308" name="Rectangle 20"/>
          <p:cNvSpPr>
            <a:spLocks noChangeArrowheads="1"/>
          </p:cNvSpPr>
          <p:nvPr/>
        </p:nvSpPr>
        <p:spPr bwMode="auto">
          <a:xfrm>
            <a:off x="228600" y="3037871"/>
            <a:ext cx="8229600" cy="1569660"/>
          </a:xfrm>
          <a:prstGeom prst="rect">
            <a:avLst/>
          </a:prstGeom>
          <a:noFill/>
          <a:ln>
            <a:noFill/>
          </a:ln>
          <a:effectLst/>
        </p:spPr>
        <p:txBody>
          <a:bodyPr anchor="ctr">
            <a:spAutoFit/>
          </a:bodyPr>
          <a:lstStyle/>
          <a:p>
            <a:pPr algn="just" eaLnBrk="1" hangingPunct="1">
              <a:defRPr/>
            </a:pPr>
            <a:r>
              <a:rPr lang="en-US" altLang="en-US" sz="2400">
                <a:solidFill>
                  <a:srgbClr val="3366FF"/>
                </a:solidFill>
                <a:effectLst>
                  <a:outerShdw blurRad="38100" dist="38100" dir="2700000" algn="tl">
                    <a:srgbClr val="C0C0C0"/>
                  </a:outerShdw>
                </a:effectLst>
                <a:latin typeface="Times New Roman" pitchFamily="18" charset="0"/>
              </a:rPr>
              <a:t>To check the avalanche effect in DES, let us encrypt two plaintext blocks (with the same key) </a:t>
            </a:r>
            <a:r>
              <a:rPr lang="en-US" altLang="en-US" sz="2400">
                <a:effectLst>
                  <a:outerShdw blurRad="38100" dist="38100" dir="2700000" algn="tl">
                    <a:srgbClr val="C0C0C0"/>
                  </a:outerShdw>
                </a:effectLst>
                <a:latin typeface="Times New Roman" pitchFamily="18" charset="0"/>
              </a:rPr>
              <a:t>that </a:t>
            </a:r>
            <a:r>
              <a:rPr lang="en-US" altLang="en-US" sz="2400">
                <a:solidFill>
                  <a:srgbClr val="996633"/>
                </a:solidFill>
                <a:effectLst>
                  <a:outerShdw blurRad="38100" dist="38100" dir="2700000" algn="tl">
                    <a:srgbClr val="C0C0C0"/>
                  </a:outerShdw>
                </a:effectLst>
                <a:latin typeface="Times New Roman" pitchFamily="18" charset="0"/>
              </a:rPr>
              <a:t>differ only in one bit </a:t>
            </a:r>
            <a:r>
              <a:rPr lang="en-US" altLang="en-US" sz="2400">
                <a:effectLst>
                  <a:outerShdw blurRad="38100" dist="38100" dir="2700000" algn="tl">
                    <a:srgbClr val="C0C0C0"/>
                  </a:outerShdw>
                </a:effectLst>
                <a:latin typeface="Times New Roman" pitchFamily="18" charset="0"/>
              </a:rPr>
              <a:t>and </a:t>
            </a:r>
            <a:r>
              <a:rPr lang="en-US" altLang="en-US" sz="2400">
                <a:solidFill>
                  <a:srgbClr val="3366FF"/>
                </a:solidFill>
                <a:effectLst>
                  <a:outerShdw blurRad="38100" dist="38100" dir="2700000" algn="tl">
                    <a:srgbClr val="C0C0C0"/>
                  </a:outerShdw>
                </a:effectLst>
                <a:latin typeface="Times New Roman" pitchFamily="18" charset="0"/>
              </a:rPr>
              <a:t>observe the differences in the number of bits in each round.</a:t>
            </a:r>
          </a:p>
        </p:txBody>
      </p:sp>
      <p:pic>
        <p:nvPicPr>
          <p:cNvPr id="8807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870450"/>
            <a:ext cx="7542213"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Rectangle 2"/>
          <p:cNvSpPr>
            <a:spLocks noChangeArrowheads="1"/>
          </p:cNvSpPr>
          <p:nvPr/>
        </p:nvSpPr>
        <p:spPr bwMode="auto">
          <a:xfrm>
            <a:off x="-76200" y="98425"/>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chemeClr val="hlink"/>
                </a:solidFill>
                <a:latin typeface="Times New Roman" panose="02020603050405020304" pitchFamily="18" charset="0"/>
              </a:rPr>
              <a:t>Avalanche Effect</a:t>
            </a:r>
            <a:r>
              <a:rPr lang="en-US" altLang="en-US" i="1">
                <a:latin typeface="Times New Roman" panose="02020603050405020304" pitchFamily="18" charset="0"/>
              </a:rPr>
              <a:t> </a:t>
            </a:r>
            <a:endParaRPr lang="en-US" altLang="en-US">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45" name="Rectangle 13"/>
          <p:cNvSpPr>
            <a:spLocks noChangeArrowheads="1"/>
          </p:cNvSpPr>
          <p:nvPr/>
        </p:nvSpPr>
        <p:spPr bwMode="auto">
          <a:xfrm>
            <a:off x="381000" y="1286858"/>
            <a:ext cx="8229600" cy="1569660"/>
          </a:xfrm>
          <a:prstGeom prst="rect">
            <a:avLst/>
          </a:prstGeom>
          <a:noFill/>
          <a:ln>
            <a:noFill/>
          </a:ln>
          <a:effectLst/>
        </p:spPr>
        <p:txBody>
          <a:bodyPr anchor="ctr">
            <a:spAutoFit/>
          </a:bodyPr>
          <a:lstStyle/>
          <a:p>
            <a:pPr marL="342900" indent="-342900" algn="just" eaLnBrk="1" hangingPunct="1">
              <a:buFont typeface="Wingdings" panose="05000000000000000000" pitchFamily="2" charset="2"/>
              <a:buChar char="Ø"/>
              <a:defRPr/>
            </a:pPr>
            <a:r>
              <a:rPr lang="en-US" altLang="en-US" sz="2400">
                <a:solidFill>
                  <a:srgbClr val="3366FF"/>
                </a:solidFill>
                <a:effectLst>
                  <a:outerShdw blurRad="38100" dist="38100" dir="2700000" algn="tl">
                    <a:srgbClr val="C0C0C0"/>
                  </a:outerShdw>
                </a:effectLst>
                <a:latin typeface="Times New Roman" pitchFamily="18" charset="0"/>
              </a:rPr>
              <a:t>Though the two PT blocks differ only in the rightmost bit, </a:t>
            </a:r>
          </a:p>
          <a:p>
            <a:pPr marL="342900" indent="-342900" algn="just" eaLnBrk="1" hangingPunct="1">
              <a:buFont typeface="Wingdings" panose="05000000000000000000" pitchFamily="2" charset="2"/>
              <a:buChar char="Ø"/>
              <a:defRPr/>
            </a:pPr>
            <a:r>
              <a:rPr lang="en-US" altLang="en-US" sz="2400">
                <a:solidFill>
                  <a:srgbClr val="3366FF"/>
                </a:solidFill>
                <a:effectLst>
                  <a:outerShdw blurRad="38100" dist="38100" dir="2700000" algn="tl">
                    <a:srgbClr val="C0C0C0"/>
                  </a:outerShdw>
                </a:effectLst>
                <a:latin typeface="Times New Roman" pitchFamily="18" charset="0"/>
              </a:rPr>
              <a:t>the CT blocks differ in 29 bits. </a:t>
            </a:r>
          </a:p>
          <a:p>
            <a:pPr marL="342900" indent="-342900" algn="just" eaLnBrk="1" hangingPunct="1">
              <a:buFont typeface="Wingdings" panose="05000000000000000000" pitchFamily="2" charset="2"/>
              <a:buChar char="Ø"/>
              <a:defRPr/>
            </a:pPr>
            <a:r>
              <a:rPr lang="en-US" altLang="en-US" sz="2400">
                <a:solidFill>
                  <a:srgbClr val="3366FF"/>
                </a:solidFill>
                <a:effectLst>
                  <a:outerShdw blurRad="38100" dist="38100" dir="2700000" algn="tl">
                    <a:srgbClr val="C0C0C0"/>
                  </a:outerShdw>
                </a:effectLst>
                <a:latin typeface="Times New Roman" pitchFamily="18" charset="0"/>
              </a:rPr>
              <a:t>This means that changing approximately 1.5 percent of PT creates a change of approximately 45 percent in CT.</a:t>
            </a:r>
          </a:p>
        </p:txBody>
      </p:sp>
      <p:pic>
        <p:nvPicPr>
          <p:cNvPr id="9011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3832225"/>
            <a:ext cx="77882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8" name="Text Box 15"/>
          <p:cNvSpPr txBox="1">
            <a:spLocks noChangeArrowheads="1"/>
          </p:cNvSpPr>
          <p:nvPr/>
        </p:nvSpPr>
        <p:spPr bwMode="auto">
          <a:xfrm>
            <a:off x="1295400" y="3200400"/>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400">
                <a:solidFill>
                  <a:schemeClr val="folHlink"/>
                </a:solidFill>
                <a:latin typeface="Times New Roman" panose="02020603050405020304" pitchFamily="18" charset="0"/>
              </a:rPr>
              <a:t>Table </a:t>
            </a:r>
            <a:r>
              <a:rPr lang="en-US" altLang="en-US" sz="2000" i="1">
                <a:latin typeface="Times New Roman" panose="02020603050405020304" pitchFamily="18" charset="0"/>
              </a:rPr>
              <a:t>Number of bit differences </a:t>
            </a:r>
          </a:p>
        </p:txBody>
      </p:sp>
      <p:sp>
        <p:nvSpPr>
          <p:cNvPr id="90120" name="Rectangle 2"/>
          <p:cNvSpPr>
            <a:spLocks noChangeArrowheads="1"/>
          </p:cNvSpPr>
          <p:nvPr/>
        </p:nvSpPr>
        <p:spPr bwMode="auto">
          <a:xfrm>
            <a:off x="-7620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chemeClr val="hlink"/>
                </a:solidFill>
                <a:latin typeface="Times New Roman" panose="02020603050405020304" pitchFamily="18" charset="0"/>
              </a:rPr>
              <a:t>Avalanche Effect</a:t>
            </a:r>
            <a:r>
              <a:rPr lang="en-US" altLang="en-US" i="1">
                <a:latin typeface="Times New Roman" panose="02020603050405020304" pitchFamily="18" charset="0"/>
              </a:rPr>
              <a:t> </a:t>
            </a:r>
            <a:endParaRPr lang="en-US" altLang="en-US">
              <a:latin typeface="Times New Roman" panose="02020603050405020304" pitchFamily="18" charset="0"/>
            </a:endParaRPr>
          </a:p>
          <a:p>
            <a:endParaRPr lang="en-US" altLang="en-US">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11"/>
          <p:cNvSpPr>
            <a:spLocks noChangeArrowheads="1"/>
          </p:cNvSpPr>
          <p:nvPr/>
        </p:nvSpPr>
        <p:spPr bwMode="auto">
          <a:xfrm>
            <a:off x="152400" y="1143000"/>
            <a:ext cx="8686800" cy="954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rgbClr val="3366FF"/>
                </a:solidFill>
                <a:latin typeface="Times New Roman" panose="02020603050405020304" pitchFamily="18" charset="0"/>
              </a:rPr>
              <a:t>Completeness effect means that </a:t>
            </a:r>
            <a:r>
              <a:rPr lang="en-US" altLang="en-US" sz="2800" i="1">
                <a:solidFill>
                  <a:srgbClr val="660066"/>
                </a:solidFill>
                <a:latin typeface="Times New Roman" panose="02020603050405020304" pitchFamily="18" charset="0"/>
              </a:rPr>
              <a:t>each bit </a:t>
            </a:r>
            <a:r>
              <a:rPr lang="en-US" altLang="en-US" sz="2800" i="1">
                <a:solidFill>
                  <a:srgbClr val="3366FF"/>
                </a:solidFill>
                <a:latin typeface="Times New Roman" panose="02020603050405020304" pitchFamily="18" charset="0"/>
              </a:rPr>
              <a:t>of the </a:t>
            </a:r>
            <a:r>
              <a:rPr lang="en-US" altLang="en-US" sz="2800" i="1" err="1">
                <a:solidFill>
                  <a:srgbClr val="3366FF"/>
                </a:solidFill>
                <a:latin typeface="Times New Roman" panose="02020603050405020304" pitchFamily="18" charset="0"/>
              </a:rPr>
              <a:t>ciphertext</a:t>
            </a:r>
            <a:r>
              <a:rPr lang="en-US" altLang="en-US" sz="2800" i="1">
                <a:solidFill>
                  <a:srgbClr val="3366FF"/>
                </a:solidFill>
                <a:latin typeface="Times New Roman" panose="02020603050405020304" pitchFamily="18" charset="0"/>
              </a:rPr>
              <a:t> needs to depend on </a:t>
            </a:r>
            <a:r>
              <a:rPr lang="en-US" altLang="en-US" sz="2800" i="1">
                <a:solidFill>
                  <a:srgbClr val="660066"/>
                </a:solidFill>
                <a:latin typeface="Times New Roman" panose="02020603050405020304" pitchFamily="18" charset="0"/>
              </a:rPr>
              <a:t>many bits </a:t>
            </a:r>
            <a:r>
              <a:rPr lang="en-US" altLang="en-US" sz="2800" i="1">
                <a:solidFill>
                  <a:srgbClr val="3366FF"/>
                </a:solidFill>
                <a:latin typeface="Times New Roman" panose="02020603050405020304" pitchFamily="18" charset="0"/>
              </a:rPr>
              <a:t>of the plaintext. </a:t>
            </a:r>
          </a:p>
        </p:txBody>
      </p:sp>
      <p:sp>
        <p:nvSpPr>
          <p:cNvPr id="92164" name="Rectangle 2"/>
          <p:cNvSpPr>
            <a:spLocks noChangeArrowheads="1"/>
          </p:cNvSpPr>
          <p:nvPr/>
        </p:nvSpPr>
        <p:spPr bwMode="auto">
          <a:xfrm>
            <a:off x="0" y="0"/>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i="1">
                <a:solidFill>
                  <a:srgbClr val="FF0000"/>
                </a:solidFill>
                <a:latin typeface="Times New Roman" panose="02020603050405020304" pitchFamily="18" charset="0"/>
              </a:rPr>
              <a:t>Completeness</a:t>
            </a:r>
            <a:r>
              <a:rPr lang="en-US" altLang="en-US" i="1">
                <a:solidFill>
                  <a:schemeClr val="folHlink"/>
                </a:solidFill>
                <a:latin typeface="Times New Roman" panose="02020603050405020304" pitchFamily="18" charset="0"/>
              </a:rPr>
              <a:t> </a:t>
            </a:r>
            <a:r>
              <a:rPr lang="en-US" altLang="en-US" i="1">
                <a:solidFill>
                  <a:srgbClr val="FF0000"/>
                </a:solidFill>
                <a:latin typeface="Times New Roman" panose="02020603050405020304" pitchFamily="18" charset="0"/>
              </a:rPr>
              <a:t>effect</a:t>
            </a:r>
          </a:p>
          <a:p>
            <a:endParaRPr lang="en-US" altLang="en-US">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7" name="Rectangle 2"/>
          <p:cNvSpPr>
            <a:spLocks noChangeArrowheads="1"/>
          </p:cNvSpPr>
          <p:nvPr/>
        </p:nvSpPr>
        <p:spPr bwMode="auto">
          <a:xfrm>
            <a:off x="0" y="0"/>
            <a:ext cx="9144000" cy="9906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1021955" name="Text Box 3"/>
          <p:cNvSpPr txBox="1">
            <a:spLocks noChangeArrowheads="1"/>
          </p:cNvSpPr>
          <p:nvPr/>
        </p:nvSpPr>
        <p:spPr bwMode="auto">
          <a:xfrm>
            <a:off x="228600" y="228600"/>
            <a:ext cx="8610600" cy="579438"/>
          </a:xfrm>
          <a:prstGeom prst="rect">
            <a:avLst/>
          </a:prstGeom>
          <a:noFill/>
          <a:ln>
            <a:noFill/>
          </a:ln>
          <a:effectLst/>
        </p:spPr>
        <p:txBody>
          <a:bodyPr wrap="square">
            <a:spAutoFit/>
          </a:bodyPr>
          <a:lstStyle/>
          <a:p>
            <a:pPr algn="ctr">
              <a:defRPr/>
            </a:pPr>
            <a:r>
              <a:rPr lang="en-US" altLang="en-US">
                <a:solidFill>
                  <a:srgbClr val="FF0000"/>
                </a:solidFill>
                <a:effectLst>
                  <a:outerShdw blurRad="38100" dist="38100" dir="2700000" algn="tl">
                    <a:srgbClr val="C0C0C0"/>
                  </a:outerShdw>
                </a:effectLst>
                <a:latin typeface="Times" pitchFamily="18" charset="0"/>
              </a:rPr>
              <a:t>Security of DES</a:t>
            </a:r>
          </a:p>
        </p:txBody>
      </p:sp>
      <p:sp>
        <p:nvSpPr>
          <p:cNvPr id="12902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29030" name="Rectangle 5"/>
          <p:cNvSpPr>
            <a:spLocks noChangeArrowheads="1"/>
          </p:cNvSpPr>
          <p:nvPr/>
        </p:nvSpPr>
        <p:spPr bwMode="auto">
          <a:xfrm>
            <a:off x="228600" y="1626383"/>
            <a:ext cx="8229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eaLnBrk="1" hangingPunct="1"/>
            <a:r>
              <a:rPr lang="en-US" altLang="en-US" sz="2800" i="1">
                <a:solidFill>
                  <a:srgbClr val="3366FF"/>
                </a:solidFill>
                <a:latin typeface="Times New Roman" panose="02020603050405020304" pitchFamily="18" charset="0"/>
              </a:rPr>
              <a:t>Among the attempted attacks on DES, three are of interest:</a:t>
            </a:r>
          </a:p>
        </p:txBody>
      </p:sp>
      <p:sp>
        <p:nvSpPr>
          <p:cNvPr id="3" name="TextBox 2"/>
          <p:cNvSpPr txBox="1"/>
          <p:nvPr/>
        </p:nvSpPr>
        <p:spPr>
          <a:xfrm>
            <a:off x="457200" y="3352800"/>
            <a:ext cx="7848600" cy="1200329"/>
          </a:xfrm>
          <a:prstGeom prst="rect">
            <a:avLst/>
          </a:prstGeom>
          <a:noFill/>
        </p:spPr>
        <p:txBody>
          <a:bodyPr wrap="square" rtlCol="0">
            <a:spAutoFit/>
          </a:bodyPr>
          <a:lstStyle/>
          <a:p>
            <a:pPr marL="457200" indent="-457200">
              <a:buClr>
                <a:schemeClr val="tx1"/>
              </a:buClr>
              <a:buSzPct val="117000"/>
              <a:buFont typeface="Wingdings" panose="05000000000000000000" pitchFamily="2" charset="2"/>
              <a:buChar char="Ø"/>
            </a:pPr>
            <a:r>
              <a:rPr lang="en-US" altLang="en-US" sz="2400">
                <a:solidFill>
                  <a:srgbClr val="0033CC"/>
                </a:solidFill>
                <a:latin typeface="Times New Roman" panose="02020603050405020304" pitchFamily="18" charset="0"/>
              </a:rPr>
              <a:t>Brute-Force Attack</a:t>
            </a:r>
          </a:p>
          <a:p>
            <a:pPr marL="457200" indent="-457200">
              <a:buClr>
                <a:schemeClr val="tx1"/>
              </a:buClr>
              <a:buSzPct val="117000"/>
              <a:buFont typeface="Wingdings" panose="05000000000000000000" pitchFamily="2" charset="2"/>
              <a:buChar char="Ø"/>
            </a:pPr>
            <a:r>
              <a:rPr lang="fr-FR" altLang="en-US" sz="2400" err="1">
                <a:solidFill>
                  <a:srgbClr val="0033CC"/>
                </a:solidFill>
                <a:latin typeface="Times New Roman" panose="02020603050405020304" pitchFamily="18" charset="0"/>
              </a:rPr>
              <a:t>Differential</a:t>
            </a:r>
            <a:r>
              <a:rPr lang="fr-FR" altLang="en-US" sz="2400">
                <a:solidFill>
                  <a:srgbClr val="0033CC"/>
                </a:solidFill>
                <a:latin typeface="Times New Roman" panose="02020603050405020304" pitchFamily="18" charset="0"/>
              </a:rPr>
              <a:t> </a:t>
            </a:r>
            <a:r>
              <a:rPr lang="fr-FR" altLang="en-US" sz="2400" err="1">
                <a:solidFill>
                  <a:srgbClr val="0033CC"/>
                </a:solidFill>
                <a:latin typeface="Times New Roman" panose="02020603050405020304" pitchFamily="18" charset="0"/>
              </a:rPr>
              <a:t>Cryptanalysis</a:t>
            </a:r>
            <a:endParaRPr lang="fr-FR" altLang="en-US" sz="2400">
              <a:solidFill>
                <a:srgbClr val="0033CC"/>
              </a:solidFill>
              <a:latin typeface="Times New Roman" panose="02020603050405020304" pitchFamily="18" charset="0"/>
            </a:endParaRPr>
          </a:p>
          <a:p>
            <a:pPr marL="457200" indent="-457200">
              <a:buClr>
                <a:schemeClr val="tx1"/>
              </a:buClr>
              <a:buSzPct val="117000"/>
              <a:buFont typeface="Wingdings" panose="05000000000000000000" pitchFamily="2" charset="2"/>
              <a:buChar char="Ø"/>
            </a:pPr>
            <a:r>
              <a:rPr lang="fr-FR" altLang="en-US" sz="2400" err="1">
                <a:solidFill>
                  <a:srgbClr val="0033CC"/>
                </a:solidFill>
                <a:latin typeface="Times New Roman" panose="02020603050405020304" pitchFamily="18" charset="0"/>
              </a:rPr>
              <a:t>Linear</a:t>
            </a:r>
            <a:r>
              <a:rPr lang="fr-FR" altLang="en-US" sz="2400">
                <a:solidFill>
                  <a:srgbClr val="0033CC"/>
                </a:solidFill>
                <a:latin typeface="Times New Roman" panose="02020603050405020304" pitchFamily="18" charset="0"/>
              </a:rPr>
              <a:t> </a:t>
            </a:r>
            <a:r>
              <a:rPr lang="fr-FR" altLang="en-US" sz="2400" err="1">
                <a:solidFill>
                  <a:srgbClr val="0033CC"/>
                </a:solidFill>
                <a:latin typeface="Times New Roman" panose="02020603050405020304" pitchFamily="18" charset="0"/>
              </a:rPr>
              <a:t>Cryptanalysis</a:t>
            </a:r>
            <a:endParaRPr lang="en-US" altLang="en-US" sz="2400">
              <a:solidFill>
                <a:srgbClr val="0033CC"/>
              </a:solidFill>
              <a:latin typeface="Times New Roman" panose="02020603050405020304" pitchFamily="18" charset="0"/>
            </a:endParaRPr>
          </a:p>
        </p:txBody>
      </p:sp>
    </p:spTree>
    <p:extLst>
      <p:ext uri="{BB962C8B-B14F-4D97-AF65-F5344CB8AC3E}">
        <p14:creationId xmlns:p14="http://schemas.microsoft.com/office/powerpoint/2010/main" val="25716911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9"/>
          <p:cNvSpPr>
            <a:spLocks noChangeArrowheads="1"/>
          </p:cNvSpPr>
          <p:nvPr/>
        </p:nvSpPr>
        <p:spPr bwMode="auto">
          <a:xfrm>
            <a:off x="228600" y="914400"/>
            <a:ext cx="8686800" cy="35394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rgbClr val="3366FF"/>
                </a:solidFill>
                <a:latin typeface="Times New Roman" panose="02020603050405020304" pitchFamily="18" charset="0"/>
              </a:rPr>
              <a:t>DES</a:t>
            </a:r>
          </a:p>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weakness of short cipher key </a:t>
            </a:r>
          </a:p>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Combined with the key complement weakness</a:t>
            </a:r>
          </a:p>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can be broken using 2</a:t>
            </a:r>
            <a:r>
              <a:rPr lang="en-US" altLang="en-US" sz="2800" i="1" baseline="30000">
                <a:solidFill>
                  <a:srgbClr val="3366FF"/>
                </a:solidFill>
                <a:latin typeface="Times New Roman" panose="02020603050405020304" pitchFamily="18" charset="0"/>
              </a:rPr>
              <a:t>55</a:t>
            </a:r>
            <a:r>
              <a:rPr lang="en-US" altLang="en-US" sz="2800" i="1">
                <a:solidFill>
                  <a:srgbClr val="3366FF"/>
                </a:solidFill>
                <a:latin typeface="Times New Roman" panose="02020603050405020304" pitchFamily="18" charset="0"/>
              </a:rPr>
              <a:t> encryptions. </a:t>
            </a:r>
          </a:p>
          <a:p>
            <a:pPr marL="457200" indent="-457200" algn="just">
              <a:buFont typeface="Wingdings" panose="05000000000000000000" pitchFamily="2" charset="2"/>
              <a:buChar char="Ø"/>
            </a:pPr>
            <a:endParaRPr lang="en-US" altLang="en-US" sz="2800" i="1">
              <a:solidFill>
                <a:srgbClr val="3366FF"/>
              </a:solidFill>
              <a:latin typeface="Times New Roman" panose="02020603050405020304" pitchFamily="18" charset="0"/>
            </a:endParaRPr>
          </a:p>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Key domain  is 2</a:t>
            </a:r>
            <a:r>
              <a:rPr lang="en-US" altLang="en-US" sz="2800" i="1" baseline="30000">
                <a:solidFill>
                  <a:srgbClr val="3366FF"/>
                </a:solidFill>
                <a:latin typeface="Times New Roman" panose="02020603050405020304" pitchFamily="18" charset="0"/>
              </a:rPr>
              <a:t>56 </a:t>
            </a:r>
          </a:p>
          <a:p>
            <a:pPr marL="457200" indent="-457200" algn="just">
              <a:buFont typeface="Wingdings" panose="05000000000000000000" pitchFamily="2" charset="2"/>
              <a:buChar char="Ø"/>
            </a:pPr>
            <a:r>
              <a:rPr lang="en-US" altLang="en-US" sz="2800" i="1">
                <a:solidFill>
                  <a:srgbClr val="FF0000"/>
                </a:solidFill>
                <a:latin typeface="Times New Roman" panose="02020603050405020304" pitchFamily="18" charset="0"/>
              </a:rPr>
              <a:t>But why 2</a:t>
            </a:r>
            <a:r>
              <a:rPr lang="en-US" altLang="en-US" sz="2800" i="1" baseline="30000">
                <a:solidFill>
                  <a:srgbClr val="FF0000"/>
                </a:solidFill>
                <a:latin typeface="Times New Roman" panose="02020603050405020304" pitchFamily="18" charset="0"/>
              </a:rPr>
              <a:t>55</a:t>
            </a:r>
            <a:r>
              <a:rPr lang="en-US" altLang="en-US" sz="2800" i="1">
                <a:solidFill>
                  <a:srgbClr val="FF0000"/>
                </a:solidFill>
                <a:latin typeface="Times New Roman" panose="02020603050405020304" pitchFamily="18" charset="0"/>
              </a:rPr>
              <a:t>   ???</a:t>
            </a:r>
            <a:endParaRPr lang="en-US" altLang="en-US" sz="2800" i="1" baseline="30000">
              <a:solidFill>
                <a:srgbClr val="FF0000"/>
              </a:solidFill>
              <a:latin typeface="Times New Roman" panose="02020603050405020304" pitchFamily="18" charset="0"/>
            </a:endParaRPr>
          </a:p>
          <a:p>
            <a:pPr marL="457200" indent="-457200" algn="just">
              <a:buFont typeface="Wingdings" panose="05000000000000000000" pitchFamily="2" charset="2"/>
              <a:buChar char="Ø"/>
            </a:pPr>
            <a:endParaRPr lang="en-US" altLang="en-US" sz="2800" i="1">
              <a:solidFill>
                <a:srgbClr val="3366FF"/>
              </a:solidFill>
              <a:latin typeface="Times New Roman" panose="02020603050405020304" pitchFamily="18" charset="0"/>
            </a:endParaRPr>
          </a:p>
        </p:txBody>
      </p:sp>
      <p:sp>
        <p:nvSpPr>
          <p:cNvPr id="131076" name="Rectangle 2"/>
          <p:cNvSpPr>
            <a:spLocks noChangeArrowheads="1"/>
          </p:cNvSpPr>
          <p:nvPr/>
        </p:nvSpPr>
        <p:spPr bwMode="auto">
          <a:xfrm>
            <a:off x="0" y="0"/>
            <a:ext cx="9144000" cy="655638"/>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Brute-Force Attack</a:t>
            </a:r>
          </a:p>
        </p:txBody>
      </p:sp>
    </p:spTree>
    <p:extLst>
      <p:ext uri="{BB962C8B-B14F-4D97-AF65-F5344CB8AC3E}">
        <p14:creationId xmlns:p14="http://schemas.microsoft.com/office/powerpoint/2010/main" val="436676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9"/>
          <p:cNvSpPr>
            <a:spLocks noChangeArrowheads="1"/>
          </p:cNvSpPr>
          <p:nvPr/>
        </p:nvSpPr>
        <p:spPr bwMode="auto">
          <a:xfrm>
            <a:off x="228600" y="914400"/>
            <a:ext cx="8686800" cy="5981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rgbClr val="3366FF"/>
                </a:solidFill>
                <a:latin typeface="Times New Roman" panose="02020603050405020304" pitchFamily="18" charset="0"/>
              </a:rPr>
              <a:t>DES</a:t>
            </a:r>
          </a:p>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weakness of short cipher key </a:t>
            </a:r>
          </a:p>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Combined with the key complement weakness</a:t>
            </a:r>
          </a:p>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can be broken using 2</a:t>
            </a:r>
            <a:r>
              <a:rPr lang="en-US" altLang="en-US" sz="2800" i="1" baseline="30000">
                <a:solidFill>
                  <a:srgbClr val="3366FF"/>
                </a:solidFill>
                <a:latin typeface="Times New Roman" panose="02020603050405020304" pitchFamily="18" charset="0"/>
              </a:rPr>
              <a:t>55</a:t>
            </a:r>
            <a:r>
              <a:rPr lang="en-US" altLang="en-US" sz="2800" i="1">
                <a:solidFill>
                  <a:srgbClr val="3366FF"/>
                </a:solidFill>
                <a:latin typeface="Times New Roman" panose="02020603050405020304" pitchFamily="18" charset="0"/>
              </a:rPr>
              <a:t> encryptions. </a:t>
            </a:r>
          </a:p>
          <a:p>
            <a:pPr marL="457200" indent="-457200" algn="just">
              <a:buFont typeface="Wingdings" panose="05000000000000000000" pitchFamily="2" charset="2"/>
              <a:buChar char="Ø"/>
            </a:pPr>
            <a:endParaRPr lang="en-US" altLang="en-US" sz="2800" i="1">
              <a:solidFill>
                <a:srgbClr val="3366FF"/>
              </a:solidFill>
              <a:latin typeface="Times New Roman" panose="02020603050405020304" pitchFamily="18" charset="0"/>
            </a:endParaRPr>
          </a:p>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Key domain  is 2</a:t>
            </a:r>
            <a:r>
              <a:rPr lang="en-US" altLang="en-US" sz="2800" i="1" baseline="30000">
                <a:solidFill>
                  <a:srgbClr val="3366FF"/>
                </a:solidFill>
                <a:latin typeface="Times New Roman" panose="02020603050405020304" pitchFamily="18" charset="0"/>
              </a:rPr>
              <a:t>56</a:t>
            </a:r>
          </a:p>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Half of the keys are complement of each other</a:t>
            </a:r>
          </a:p>
          <a:p>
            <a:pPr marL="457200" indent="-457200" algn="just">
              <a:buFont typeface="Wingdings" panose="05000000000000000000" pitchFamily="2" charset="2"/>
              <a:buChar char="Ø"/>
            </a:pPr>
            <a:r>
              <a:rPr lang="en-US" altLang="en-US" sz="2800" i="1">
                <a:solidFill>
                  <a:srgbClr val="3366FF"/>
                </a:solidFill>
                <a:latin typeface="Times New Roman" panose="02020603050405020304" pitchFamily="18" charset="0"/>
              </a:rPr>
              <a:t>2</a:t>
            </a:r>
            <a:r>
              <a:rPr lang="en-US" altLang="en-US" sz="2800" i="1" baseline="30000">
                <a:solidFill>
                  <a:srgbClr val="3366FF"/>
                </a:solidFill>
                <a:latin typeface="Times New Roman" panose="02020603050405020304" pitchFamily="18" charset="0"/>
              </a:rPr>
              <a:t>56   </a:t>
            </a:r>
            <a:r>
              <a:rPr lang="en-US" altLang="en-US" sz="2800" i="1">
                <a:solidFill>
                  <a:srgbClr val="3366FF"/>
                </a:solidFill>
                <a:latin typeface="Times New Roman" panose="02020603050405020304" pitchFamily="18" charset="0"/>
              </a:rPr>
              <a:t> / 2  = 2</a:t>
            </a:r>
            <a:r>
              <a:rPr lang="en-US" altLang="en-US" sz="2800" i="1" baseline="30000">
                <a:solidFill>
                  <a:srgbClr val="3366FF"/>
                </a:solidFill>
                <a:latin typeface="Times New Roman" panose="02020603050405020304" pitchFamily="18" charset="0"/>
              </a:rPr>
              <a:t>55</a:t>
            </a:r>
          </a:p>
          <a:p>
            <a:pPr marL="457200" indent="-457200" algn="just">
              <a:buFont typeface="Wingdings" panose="05000000000000000000" pitchFamily="2" charset="2"/>
              <a:buChar char="Ø"/>
            </a:pPr>
            <a:endParaRPr lang="en-US" altLang="en-US" sz="2800" i="1" baseline="30000">
              <a:solidFill>
                <a:srgbClr val="3366FF"/>
              </a:solidFill>
              <a:latin typeface="Times New Roman" panose="02020603050405020304" pitchFamily="18" charset="0"/>
            </a:endParaRPr>
          </a:p>
          <a:p>
            <a:pPr marL="457200" indent="-457200" algn="just">
              <a:buFont typeface="Wingdings" panose="05000000000000000000" pitchFamily="2" charset="2"/>
              <a:buChar char="Ø"/>
            </a:pPr>
            <a:r>
              <a:rPr lang="en-US" sz="2800">
                <a:solidFill>
                  <a:srgbClr val="996633"/>
                </a:solidFill>
              </a:rPr>
              <a:t>In January 1999, </a:t>
            </a:r>
            <a:r>
              <a:rPr lang="en-US" sz="2800">
                <a:solidFill>
                  <a:srgbClr val="996633"/>
                </a:solidFill>
                <a:hlinkClick r:id="rId3" tooltip="Distributed.net"/>
              </a:rPr>
              <a:t>distributed.net</a:t>
            </a:r>
            <a:r>
              <a:rPr lang="en-US" sz="2800">
                <a:solidFill>
                  <a:srgbClr val="996633"/>
                </a:solidFill>
              </a:rPr>
              <a:t> and the </a:t>
            </a:r>
            <a:r>
              <a:rPr lang="en-US" sz="2800">
                <a:solidFill>
                  <a:srgbClr val="FF0000"/>
                </a:solidFill>
                <a:hlinkClick r:id="rId4" tooltip="Electronic Frontier Foundation"/>
              </a:rPr>
              <a:t>Electronic Frontier Foundation</a:t>
            </a:r>
            <a:r>
              <a:rPr lang="en-US" sz="2800">
                <a:solidFill>
                  <a:srgbClr val="FF0000"/>
                </a:solidFill>
              </a:rPr>
              <a:t> </a:t>
            </a:r>
            <a:r>
              <a:rPr lang="en-US" sz="2800">
                <a:solidFill>
                  <a:srgbClr val="996633"/>
                </a:solidFill>
              </a:rPr>
              <a:t>collaborated to publicly break a DES key in 22 hours and 15 minutes </a:t>
            </a:r>
            <a:endParaRPr lang="en-US" altLang="en-US" sz="2800" i="1" baseline="30000">
              <a:solidFill>
                <a:srgbClr val="996633"/>
              </a:solidFill>
              <a:latin typeface="Times New Roman" panose="02020603050405020304" pitchFamily="18" charset="0"/>
            </a:endParaRPr>
          </a:p>
          <a:p>
            <a:pPr marL="457200" indent="-457200" algn="just">
              <a:buFont typeface="Wingdings" panose="05000000000000000000" pitchFamily="2" charset="2"/>
              <a:buChar char="Ø"/>
            </a:pPr>
            <a:endParaRPr lang="en-US" altLang="en-US" sz="2800" i="1">
              <a:solidFill>
                <a:srgbClr val="3366FF"/>
              </a:solidFill>
              <a:latin typeface="Times New Roman" panose="02020603050405020304" pitchFamily="18" charset="0"/>
            </a:endParaRPr>
          </a:p>
        </p:txBody>
      </p:sp>
      <p:sp>
        <p:nvSpPr>
          <p:cNvPr id="131076" name="Rectangle 2"/>
          <p:cNvSpPr>
            <a:spLocks noChangeArrowheads="1"/>
          </p:cNvSpPr>
          <p:nvPr/>
        </p:nvSpPr>
        <p:spPr bwMode="auto">
          <a:xfrm>
            <a:off x="0" y="0"/>
            <a:ext cx="9144000" cy="655638"/>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Brute-Force Attack</a:t>
            </a:r>
          </a:p>
        </p:txBody>
      </p:sp>
    </p:spTree>
    <p:extLst>
      <p:ext uri="{BB962C8B-B14F-4D97-AF65-F5344CB8AC3E}">
        <p14:creationId xmlns:p14="http://schemas.microsoft.com/office/powerpoint/2010/main" val="3526187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9"/>
          <p:cNvSpPr>
            <a:spLocks noChangeArrowheads="1"/>
          </p:cNvSpPr>
          <p:nvPr/>
        </p:nvSpPr>
        <p:spPr bwMode="auto">
          <a:xfrm>
            <a:off x="762000" y="1447800"/>
            <a:ext cx="8686800"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bg2">
                    <a:lumMod val="10000"/>
                    <a:lumOff val="90000"/>
                  </a:schemeClr>
                </a:solidFill>
                <a:latin typeface="Times New Roman" panose="02020603050405020304" pitchFamily="18" charset="0"/>
              </a:rPr>
              <a:t>DES</a:t>
            </a:r>
          </a:p>
          <a:p>
            <a:pPr marL="457200" indent="-457200" algn="just">
              <a:buFont typeface="Wingdings" panose="05000000000000000000" pitchFamily="2" charset="2"/>
              <a:buChar char="Ø"/>
            </a:pPr>
            <a:r>
              <a:rPr lang="en-US" altLang="en-US" sz="2800" i="1">
                <a:solidFill>
                  <a:schemeClr val="bg2">
                    <a:lumMod val="10000"/>
                    <a:lumOff val="90000"/>
                  </a:schemeClr>
                </a:solidFill>
                <a:latin typeface="Times New Roman" panose="02020603050405020304" pitchFamily="18" charset="0"/>
              </a:rPr>
              <a:t>weakness of short cipher key </a:t>
            </a:r>
          </a:p>
          <a:p>
            <a:pPr marL="457200" indent="-457200" algn="just">
              <a:buFont typeface="Wingdings" panose="05000000000000000000" pitchFamily="2" charset="2"/>
              <a:buChar char="Ø"/>
            </a:pPr>
            <a:r>
              <a:rPr lang="en-US" altLang="en-US" sz="2800" i="1">
                <a:solidFill>
                  <a:schemeClr val="bg2">
                    <a:lumMod val="10000"/>
                    <a:lumOff val="90000"/>
                  </a:schemeClr>
                </a:solidFill>
                <a:latin typeface="Times New Roman" panose="02020603050405020304" pitchFamily="18" charset="0"/>
              </a:rPr>
              <a:t>Combined with the key complement weakness</a:t>
            </a:r>
          </a:p>
          <a:p>
            <a:pPr marL="457200" indent="-457200" algn="just">
              <a:buFont typeface="Wingdings" panose="05000000000000000000" pitchFamily="2" charset="2"/>
              <a:buChar char="Ø"/>
            </a:pPr>
            <a:r>
              <a:rPr lang="en-US" altLang="en-US" sz="2800" i="1">
                <a:solidFill>
                  <a:schemeClr val="bg2">
                    <a:lumMod val="10000"/>
                    <a:lumOff val="90000"/>
                  </a:schemeClr>
                </a:solidFill>
                <a:latin typeface="Times New Roman" panose="02020603050405020304" pitchFamily="18" charset="0"/>
              </a:rPr>
              <a:t>can be broken using 2</a:t>
            </a:r>
            <a:r>
              <a:rPr lang="en-US" altLang="en-US" sz="2800" i="1" baseline="30000">
                <a:solidFill>
                  <a:schemeClr val="bg2">
                    <a:lumMod val="10000"/>
                    <a:lumOff val="90000"/>
                  </a:schemeClr>
                </a:solidFill>
                <a:latin typeface="Times New Roman" panose="02020603050405020304" pitchFamily="18" charset="0"/>
              </a:rPr>
              <a:t>55</a:t>
            </a:r>
            <a:r>
              <a:rPr lang="en-US" altLang="en-US" sz="2800" i="1">
                <a:solidFill>
                  <a:schemeClr val="bg2">
                    <a:lumMod val="10000"/>
                    <a:lumOff val="90000"/>
                  </a:schemeClr>
                </a:solidFill>
                <a:latin typeface="Times New Roman" panose="02020603050405020304" pitchFamily="18" charset="0"/>
              </a:rPr>
              <a:t> encryptions. </a:t>
            </a:r>
          </a:p>
        </p:txBody>
      </p:sp>
      <p:sp>
        <p:nvSpPr>
          <p:cNvPr id="131076" name="Rectangle 2"/>
          <p:cNvSpPr>
            <a:spLocks noChangeArrowheads="1"/>
          </p:cNvSpPr>
          <p:nvPr/>
        </p:nvSpPr>
        <p:spPr bwMode="auto">
          <a:xfrm>
            <a:off x="0" y="0"/>
            <a:ext cx="9144000" cy="655638"/>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chemeClr val="bg2">
                    <a:lumMod val="10000"/>
                    <a:lumOff val="90000"/>
                  </a:schemeClr>
                </a:solidFill>
                <a:latin typeface="Times New Roman" panose="02020603050405020304" pitchFamily="18" charset="0"/>
              </a:rPr>
              <a:t>Brute-Force Attack</a:t>
            </a:r>
          </a:p>
        </p:txBody>
      </p:sp>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124200"/>
            <a:ext cx="8583612"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7922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9"/>
          <p:cNvSpPr>
            <a:spLocks noChangeArrowheads="1"/>
          </p:cNvSpPr>
          <p:nvPr/>
        </p:nvSpPr>
        <p:spPr bwMode="auto">
          <a:xfrm>
            <a:off x="228600" y="9144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endParaRPr lang="en-US" altLang="en-US" sz="2800" i="1">
              <a:latin typeface="Times New Roman" panose="02020603050405020304" pitchFamily="18" charset="0"/>
            </a:endParaRPr>
          </a:p>
        </p:txBody>
      </p:sp>
      <p:sp>
        <p:nvSpPr>
          <p:cNvPr id="94212" name="Rectangle 11"/>
          <p:cNvSpPr>
            <a:spLocks noChangeArrowheads="1"/>
          </p:cNvSpPr>
          <p:nvPr/>
        </p:nvSpPr>
        <p:spPr bwMode="auto">
          <a:xfrm>
            <a:off x="152400" y="882650"/>
            <a:ext cx="86868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solidFill>
                  <a:schemeClr val="bg2">
                    <a:lumMod val="10000"/>
                    <a:lumOff val="90000"/>
                  </a:schemeClr>
                </a:solidFill>
                <a:latin typeface="Times New Roman" panose="02020603050405020304" pitchFamily="18" charset="0"/>
              </a:rPr>
              <a:t>S-</a:t>
            </a:r>
            <a:r>
              <a:rPr lang="en-US" altLang="en-US" sz="2800" i="1" dirty="0" err="1">
                <a:solidFill>
                  <a:schemeClr val="bg2">
                    <a:lumMod val="10000"/>
                    <a:lumOff val="90000"/>
                  </a:schemeClr>
                </a:solidFill>
                <a:latin typeface="Times New Roman" panose="02020603050405020304" pitchFamily="18" charset="0"/>
              </a:rPr>
              <a:t>Boxe</a:t>
            </a:r>
            <a:endParaRPr lang="en-US" altLang="en-US" sz="2800" i="1" dirty="0">
              <a:solidFill>
                <a:schemeClr val="bg2">
                  <a:lumMod val="10000"/>
                  <a:lumOff val="90000"/>
                </a:schemeClr>
              </a:solidFill>
              <a:latin typeface="Times New Roman" panose="02020603050405020304" pitchFamily="18" charset="0"/>
            </a:endParaRPr>
          </a:p>
          <a:p>
            <a:pPr algn="just"/>
            <a:r>
              <a:rPr lang="en-US" altLang="en-US" sz="2800" i="1" dirty="0">
                <a:solidFill>
                  <a:schemeClr val="bg2">
                    <a:lumMod val="10000"/>
                    <a:lumOff val="90000"/>
                  </a:schemeClr>
                </a:solidFill>
                <a:latin typeface="Times New Roman" panose="02020603050405020304" pitchFamily="18" charset="0"/>
              </a:rPr>
              <a:t>The design provides confusion and diffusion of bits from each round to the next. </a:t>
            </a:r>
          </a:p>
        </p:txBody>
      </p:sp>
      <p:sp>
        <p:nvSpPr>
          <p:cNvPr id="94213" name="Rectangle 12"/>
          <p:cNvSpPr>
            <a:spLocks noChangeArrowheads="1"/>
          </p:cNvSpPr>
          <p:nvPr/>
        </p:nvSpPr>
        <p:spPr bwMode="auto">
          <a:xfrm>
            <a:off x="76200" y="23622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bg2">
                    <a:lumMod val="10000"/>
                    <a:lumOff val="90000"/>
                  </a:schemeClr>
                </a:solidFill>
                <a:latin typeface="Times New Roman" panose="02020603050405020304" pitchFamily="18" charset="0"/>
              </a:rPr>
              <a:t>P-Boxes</a:t>
            </a:r>
          </a:p>
          <a:p>
            <a:pPr algn="just"/>
            <a:r>
              <a:rPr lang="en-US" altLang="en-US" sz="2800" i="1">
                <a:solidFill>
                  <a:schemeClr val="bg2">
                    <a:lumMod val="10000"/>
                    <a:lumOff val="90000"/>
                  </a:schemeClr>
                </a:solidFill>
                <a:latin typeface="Times New Roman" panose="02020603050405020304" pitchFamily="18" charset="0"/>
              </a:rPr>
              <a:t>They provide diffusion of bits.</a:t>
            </a:r>
          </a:p>
        </p:txBody>
      </p:sp>
      <p:sp>
        <p:nvSpPr>
          <p:cNvPr id="94214" name="Rectangle 13"/>
          <p:cNvSpPr>
            <a:spLocks noChangeArrowheads="1"/>
          </p:cNvSpPr>
          <p:nvPr/>
        </p:nvSpPr>
        <p:spPr bwMode="auto">
          <a:xfrm>
            <a:off x="152400" y="3838575"/>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bg2">
                    <a:lumMod val="10000"/>
                    <a:lumOff val="90000"/>
                  </a:schemeClr>
                </a:solidFill>
                <a:latin typeface="Times New Roman" panose="02020603050405020304" pitchFamily="18" charset="0"/>
              </a:rPr>
              <a:t>Number of Rounds</a:t>
            </a:r>
          </a:p>
          <a:p>
            <a:pPr algn="just"/>
            <a:r>
              <a:rPr lang="en-US" altLang="en-US" sz="2800" i="1">
                <a:solidFill>
                  <a:schemeClr val="bg2">
                    <a:lumMod val="10000"/>
                    <a:lumOff val="90000"/>
                  </a:schemeClr>
                </a:solidFill>
                <a:latin typeface="Times New Roman" panose="02020603050405020304" pitchFamily="18" charset="0"/>
              </a:rPr>
              <a:t>DES uses sixteen rounds of </a:t>
            </a:r>
            <a:r>
              <a:rPr lang="en-US" altLang="en-US" sz="2800" i="1" err="1">
                <a:solidFill>
                  <a:schemeClr val="bg2">
                    <a:lumMod val="10000"/>
                    <a:lumOff val="90000"/>
                  </a:schemeClr>
                </a:solidFill>
                <a:latin typeface="Times New Roman" panose="02020603050405020304" pitchFamily="18" charset="0"/>
              </a:rPr>
              <a:t>Feistel</a:t>
            </a:r>
            <a:r>
              <a:rPr lang="en-US" altLang="en-US" sz="2800" i="1">
                <a:solidFill>
                  <a:schemeClr val="bg2">
                    <a:lumMod val="10000"/>
                    <a:lumOff val="90000"/>
                  </a:schemeClr>
                </a:solidFill>
                <a:latin typeface="Times New Roman" panose="02020603050405020304" pitchFamily="18" charset="0"/>
              </a:rPr>
              <a:t> ciphers. the </a:t>
            </a:r>
            <a:r>
              <a:rPr lang="en-US" altLang="en-US" sz="2800" i="1" err="1">
                <a:solidFill>
                  <a:schemeClr val="bg2">
                    <a:lumMod val="10000"/>
                    <a:lumOff val="90000"/>
                  </a:schemeClr>
                </a:solidFill>
                <a:latin typeface="Times New Roman" panose="02020603050405020304" pitchFamily="18" charset="0"/>
              </a:rPr>
              <a:t>ciphertext</a:t>
            </a:r>
            <a:r>
              <a:rPr lang="en-US" altLang="en-US" sz="2800" i="1">
                <a:solidFill>
                  <a:schemeClr val="bg2">
                    <a:lumMod val="10000"/>
                    <a:lumOff val="90000"/>
                  </a:schemeClr>
                </a:solidFill>
                <a:latin typeface="Times New Roman" panose="02020603050405020304" pitchFamily="18" charset="0"/>
              </a:rPr>
              <a:t> is thoroughly a random function of plaintext and </a:t>
            </a:r>
            <a:r>
              <a:rPr lang="en-US" altLang="en-US" sz="2800" i="1" err="1">
                <a:solidFill>
                  <a:schemeClr val="bg2">
                    <a:lumMod val="10000"/>
                    <a:lumOff val="90000"/>
                  </a:schemeClr>
                </a:solidFill>
                <a:latin typeface="Times New Roman" panose="02020603050405020304" pitchFamily="18" charset="0"/>
              </a:rPr>
              <a:t>ciphertext</a:t>
            </a:r>
            <a:r>
              <a:rPr lang="en-US" altLang="en-US" sz="2800" i="1">
                <a:solidFill>
                  <a:schemeClr val="bg2">
                    <a:lumMod val="10000"/>
                    <a:lumOff val="90000"/>
                  </a:schemeClr>
                </a:solidFill>
                <a:latin typeface="Times New Roman" panose="02020603050405020304" pitchFamily="18" charset="0"/>
              </a:rPr>
              <a:t>. </a:t>
            </a:r>
          </a:p>
        </p:txBody>
      </p:sp>
      <p:sp>
        <p:nvSpPr>
          <p:cNvPr id="94215" name="Rectangle 2"/>
          <p:cNvSpPr>
            <a:spLocks noChangeArrowheads="1"/>
          </p:cNvSpPr>
          <p:nvPr/>
        </p:nvSpPr>
        <p:spPr bwMode="auto">
          <a:xfrm>
            <a:off x="0" y="84626"/>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bg1">
                    <a:lumMod val="95000"/>
                  </a:schemeClr>
                </a:solidFill>
                <a:latin typeface="Times New Roman" panose="02020603050405020304" pitchFamily="18" charset="0"/>
              </a:rPr>
              <a:t>6.3.2  Design Criteria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7688" y="1600200"/>
            <a:ext cx="54213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4339" name="Rectangle 2"/>
          <p:cNvSpPr>
            <a:spLocks noChangeArrowheads="1"/>
          </p:cNvSpPr>
          <p:nvPr/>
        </p:nvSpPr>
        <p:spPr bwMode="auto">
          <a:xfrm>
            <a:off x="0" y="0"/>
            <a:ext cx="9144000" cy="685800"/>
          </a:xfrm>
          <a:prstGeom prst="rect">
            <a:avLst/>
          </a:prstGeom>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Initial and Final Permutations</a:t>
            </a:r>
          </a:p>
        </p:txBody>
      </p:sp>
      <p:sp>
        <p:nvSpPr>
          <p:cNvPr id="14340" name="TextBox 1"/>
          <p:cNvSpPr txBox="1">
            <a:spLocks noChangeArrowheads="1"/>
          </p:cNvSpPr>
          <p:nvPr/>
        </p:nvSpPr>
        <p:spPr bwMode="auto">
          <a:xfrm>
            <a:off x="838200" y="5334000"/>
            <a:ext cx="7696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800">
                <a:solidFill>
                  <a:srgbClr val="3366FF"/>
                </a:solidFill>
                <a:latin typeface="Times New Roman" panose="02020603050405020304" pitchFamily="18" charset="0"/>
              </a:rPr>
              <a:t>Figure. </a:t>
            </a:r>
            <a:r>
              <a:rPr lang="en-US" altLang="en-US" sz="2800" i="1">
                <a:solidFill>
                  <a:srgbClr val="3366FF"/>
                </a:solidFill>
                <a:latin typeface="Times New Roman" panose="02020603050405020304" pitchFamily="18" charset="0"/>
              </a:rPr>
              <a:t>Initial and final permutation steps in DES</a:t>
            </a:r>
          </a:p>
          <a:p>
            <a:pPr algn="ctr"/>
            <a:endParaRPr lang="en-I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9"/>
          <p:cNvSpPr>
            <a:spLocks noChangeArrowheads="1"/>
          </p:cNvSpPr>
          <p:nvPr/>
        </p:nvSpPr>
        <p:spPr bwMode="auto">
          <a:xfrm>
            <a:off x="228600" y="9144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bg2">
                    <a:lumMod val="10000"/>
                    <a:lumOff val="90000"/>
                  </a:schemeClr>
                </a:solidFill>
                <a:latin typeface="Times New Roman" panose="02020603050405020304" pitchFamily="18" charset="0"/>
              </a:rPr>
              <a:t>During the last few years critics have found some weaknesses in DES.</a:t>
            </a:r>
          </a:p>
        </p:txBody>
      </p:sp>
      <p:sp>
        <p:nvSpPr>
          <p:cNvPr id="96260" name="Rectangle 11"/>
          <p:cNvSpPr>
            <a:spLocks noChangeArrowheads="1"/>
          </p:cNvSpPr>
          <p:nvPr/>
        </p:nvSpPr>
        <p:spPr bwMode="auto">
          <a:xfrm>
            <a:off x="152400" y="1828800"/>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bg2">
                    <a:lumMod val="10000"/>
                    <a:lumOff val="90000"/>
                  </a:schemeClr>
                </a:solidFill>
                <a:latin typeface="Times New Roman" panose="02020603050405020304" pitchFamily="18" charset="0"/>
              </a:rPr>
              <a:t>Weaknesses in Cipher Design</a:t>
            </a:r>
          </a:p>
          <a:p>
            <a:pPr algn="just"/>
            <a:r>
              <a:rPr lang="en-US" altLang="en-US" sz="2800" i="1">
                <a:solidFill>
                  <a:schemeClr val="bg2">
                    <a:lumMod val="10000"/>
                    <a:lumOff val="90000"/>
                  </a:schemeClr>
                </a:solidFill>
                <a:latin typeface="Times New Roman" panose="02020603050405020304" pitchFamily="18" charset="0"/>
              </a:rPr>
              <a:t>1. Weaknesses in S-boxes</a:t>
            </a:r>
          </a:p>
          <a:p>
            <a:pPr algn="just"/>
            <a:r>
              <a:rPr lang="en-US" altLang="en-US" sz="2800" i="1">
                <a:solidFill>
                  <a:schemeClr val="bg2">
                    <a:lumMod val="10000"/>
                    <a:lumOff val="90000"/>
                  </a:schemeClr>
                </a:solidFill>
                <a:latin typeface="Times New Roman" panose="02020603050405020304" pitchFamily="18" charset="0"/>
              </a:rPr>
              <a:t>2. Weaknesses in P-boxes</a:t>
            </a:r>
          </a:p>
          <a:p>
            <a:pPr algn="just"/>
            <a:r>
              <a:rPr lang="en-US" altLang="en-US" sz="2800" i="1">
                <a:solidFill>
                  <a:schemeClr val="bg2">
                    <a:lumMod val="10000"/>
                    <a:lumOff val="90000"/>
                  </a:schemeClr>
                </a:solidFill>
                <a:latin typeface="Times New Roman" panose="02020603050405020304" pitchFamily="18" charset="0"/>
              </a:rPr>
              <a:t>3. Weaknesses in Key</a:t>
            </a:r>
          </a:p>
        </p:txBody>
      </p:sp>
      <p:pic>
        <p:nvPicPr>
          <p:cNvPr id="9626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3924300"/>
            <a:ext cx="8262937"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Rectangle 2"/>
          <p:cNvSpPr>
            <a:spLocks noChangeArrowheads="1"/>
          </p:cNvSpPr>
          <p:nvPr/>
        </p:nvSpPr>
        <p:spPr bwMode="auto">
          <a:xfrm>
            <a:off x="423863" y="160094"/>
            <a:ext cx="9144000" cy="6858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bg2">
                    <a:lumMod val="10000"/>
                    <a:lumOff val="90000"/>
                  </a:schemeClr>
                </a:solidFill>
                <a:latin typeface="Times New Roman" panose="02020603050405020304" pitchFamily="18" charset="0"/>
              </a:rPr>
              <a:t>6.3.3  DES Weaknesses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2"/>
          <p:cNvSpPr txBox="1">
            <a:spLocks noChangeArrowheads="1"/>
          </p:cNvSpPr>
          <p:nvPr/>
        </p:nvSpPr>
        <p:spPr bwMode="auto">
          <a:xfrm>
            <a:off x="1219200" y="7620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6.8</a:t>
            </a:r>
            <a:endParaRPr lang="en-US" altLang="en-US" sz="2000" i="1">
              <a:solidFill>
                <a:schemeClr val="bg1"/>
              </a:solidFill>
              <a:latin typeface="Times New Roman" panose="02020603050405020304" pitchFamily="18" charset="0"/>
            </a:endParaRPr>
          </a:p>
        </p:txBody>
      </p:sp>
      <p:sp>
        <p:nvSpPr>
          <p:cNvPr id="1093643" name="Rectangle 11"/>
          <p:cNvSpPr>
            <a:spLocks noChangeArrowheads="1"/>
          </p:cNvSpPr>
          <p:nvPr/>
        </p:nvSpPr>
        <p:spPr bwMode="auto">
          <a:xfrm>
            <a:off x="381000" y="1112838"/>
            <a:ext cx="8229600" cy="1917700"/>
          </a:xfrm>
          <a:prstGeom prst="rect">
            <a:avLst/>
          </a:prstGeom>
          <a:noFill/>
          <a:ln>
            <a:noFill/>
          </a:ln>
          <a:effec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Let us try the first weak key in Table 6.18 to encrypt a block two times. After two encryptions</a:t>
            </a:r>
          </a:p>
          <a:p>
            <a:pPr algn="just" eaLnBrk="1" hangingPunct="1">
              <a:defRPr/>
            </a:pPr>
            <a:r>
              <a:rPr lang="en-US" altLang="en-US" sz="2400">
                <a:effectLst>
                  <a:outerShdw blurRad="38100" dist="38100" dir="2700000" algn="tl">
                    <a:srgbClr val="C0C0C0"/>
                  </a:outerShdw>
                </a:effectLst>
                <a:latin typeface="Times New Roman" pitchFamily="18" charset="0"/>
              </a:rPr>
              <a:t>with the same key the original plaintext block is created. Note that we have used the encryption algorithm two times, not one encryption followed by another decryption.</a:t>
            </a:r>
          </a:p>
        </p:txBody>
      </p:sp>
      <p:pic>
        <p:nvPicPr>
          <p:cNvPr id="9830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3429000"/>
            <a:ext cx="846455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0" name="Rectangle 2"/>
          <p:cNvSpPr>
            <a:spLocks noChangeArrowheads="1"/>
          </p:cNvSpPr>
          <p:nvPr/>
        </p:nvSpPr>
        <p:spPr bwMode="auto">
          <a:xfrm>
            <a:off x="0" y="0"/>
            <a:ext cx="9144000" cy="685800"/>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6.3.3</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2290763"/>
            <a:ext cx="7669212"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ext Box 11"/>
          <p:cNvSpPr txBox="1">
            <a:spLocks noChangeArrowheads="1"/>
          </p:cNvSpPr>
          <p:nvPr/>
        </p:nvSpPr>
        <p:spPr bwMode="auto">
          <a:xfrm>
            <a:off x="573088" y="1219200"/>
            <a:ext cx="708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6.11  </a:t>
            </a:r>
            <a:r>
              <a:rPr lang="en-US" altLang="en-US" sz="2000" i="1">
                <a:latin typeface="Times New Roman" panose="02020603050405020304" pitchFamily="18" charset="0"/>
              </a:rPr>
              <a:t>Double encryption and decryption with a weak key</a:t>
            </a:r>
          </a:p>
        </p:txBody>
      </p:sp>
      <p:sp>
        <p:nvSpPr>
          <p:cNvPr id="100357" name="Rectangle 2"/>
          <p:cNvSpPr>
            <a:spLocks noChangeArrowheads="1"/>
          </p:cNvSpPr>
          <p:nvPr/>
        </p:nvSpPr>
        <p:spPr bwMode="auto">
          <a:xfrm>
            <a:off x="0" y="0"/>
            <a:ext cx="9144000" cy="685800"/>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6.3.3</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1371600"/>
            <a:ext cx="8062912"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Rectangle 2"/>
          <p:cNvSpPr>
            <a:spLocks noChangeArrowheads="1"/>
          </p:cNvSpPr>
          <p:nvPr/>
        </p:nvSpPr>
        <p:spPr bwMode="auto">
          <a:xfrm>
            <a:off x="0" y="0"/>
            <a:ext cx="9144000" cy="685800"/>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6.3.3</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219200"/>
            <a:ext cx="8583612"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2"/>
          <p:cNvSpPr>
            <a:spLocks noChangeArrowheads="1"/>
          </p:cNvSpPr>
          <p:nvPr/>
        </p:nvSpPr>
        <p:spPr bwMode="auto">
          <a:xfrm>
            <a:off x="0" y="0"/>
            <a:ext cx="9144000" cy="685800"/>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6.3.3</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2155825"/>
            <a:ext cx="51371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0" name="Text Box 13"/>
          <p:cNvSpPr txBox="1">
            <a:spLocks noChangeArrowheads="1"/>
          </p:cNvSpPr>
          <p:nvPr/>
        </p:nvSpPr>
        <p:spPr bwMode="auto">
          <a:xfrm>
            <a:off x="533400" y="1143000"/>
            <a:ext cx="748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6.12  </a:t>
            </a:r>
            <a:r>
              <a:rPr lang="en-US" altLang="en-US" sz="2000" i="1">
                <a:latin typeface="Times New Roman" panose="02020603050405020304" pitchFamily="18" charset="0"/>
              </a:rPr>
              <a:t>A pair of semi-weak keys in encryption and decryption</a:t>
            </a:r>
          </a:p>
        </p:txBody>
      </p:sp>
      <p:sp>
        <p:nvSpPr>
          <p:cNvPr id="106501" name="Rectangle 2"/>
          <p:cNvSpPr>
            <a:spLocks noChangeArrowheads="1"/>
          </p:cNvSpPr>
          <p:nvPr/>
        </p:nvSpPr>
        <p:spPr bwMode="auto">
          <a:xfrm>
            <a:off x="0" y="0"/>
            <a:ext cx="9144000" cy="685800"/>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6.3.3</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2"/>
          <p:cNvSpPr txBox="1">
            <a:spLocks noChangeArrowheads="1"/>
          </p:cNvSpPr>
          <p:nvPr/>
        </p:nvSpPr>
        <p:spPr bwMode="auto">
          <a:xfrm>
            <a:off x="1143000" y="7620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6.9</a:t>
            </a:r>
            <a:endParaRPr lang="en-US" altLang="en-US" sz="2000" i="1">
              <a:solidFill>
                <a:schemeClr val="bg1"/>
              </a:solidFill>
              <a:latin typeface="Times New Roman" panose="02020603050405020304" pitchFamily="18" charset="0"/>
            </a:endParaRPr>
          </a:p>
        </p:txBody>
      </p:sp>
      <p:sp>
        <p:nvSpPr>
          <p:cNvPr id="1107979" name="Rectangle 11"/>
          <p:cNvSpPr>
            <a:spLocks noChangeArrowheads="1"/>
          </p:cNvSpPr>
          <p:nvPr/>
        </p:nvSpPr>
        <p:spPr bwMode="auto">
          <a:xfrm>
            <a:off x="381000" y="1219200"/>
            <a:ext cx="8229600" cy="822325"/>
          </a:xfrm>
          <a:prstGeom prst="rect">
            <a:avLst/>
          </a:prstGeom>
          <a:noFill/>
          <a:ln>
            <a:noFill/>
          </a:ln>
          <a:effec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What is the probability of randomly selecting a weak, a semi-weak, or a possible weak key?</a:t>
            </a:r>
          </a:p>
        </p:txBody>
      </p:sp>
      <p:sp>
        <p:nvSpPr>
          <p:cNvPr id="1107981" name="Rectangle 13"/>
          <p:cNvSpPr>
            <a:spLocks noChangeArrowheads="1"/>
          </p:cNvSpPr>
          <p:nvPr/>
        </p:nvSpPr>
        <p:spPr bwMode="auto">
          <a:xfrm>
            <a:off x="381000" y="2133600"/>
            <a:ext cx="8229600" cy="457200"/>
          </a:xfrm>
          <a:prstGeom prst="rect">
            <a:avLst/>
          </a:prstGeom>
          <a:noFill/>
          <a:ln>
            <a:noFill/>
          </a:ln>
          <a:effectLst/>
        </p:spPr>
        <p:txBody>
          <a:bodyPr anchor="ctr">
            <a:spAutoFit/>
          </a:bodyPr>
          <a:lstStyle/>
          <a:p>
            <a:pPr algn="just" eaLnBrk="1" hangingPunct="1">
              <a:defRPr/>
            </a:pPr>
            <a:r>
              <a:rPr lang="en-US" altLang="en-US" sz="2400">
                <a:solidFill>
                  <a:schemeClr val="hlink"/>
                </a:solidFill>
                <a:effectLst>
                  <a:outerShdw blurRad="38100" dist="38100" dir="2700000" algn="tl">
                    <a:srgbClr val="C0C0C0"/>
                  </a:outerShdw>
                </a:effectLst>
                <a:latin typeface="Times New Roman" pitchFamily="18" charset="0"/>
              </a:rPr>
              <a:t>Solution</a:t>
            </a:r>
          </a:p>
        </p:txBody>
      </p:sp>
      <p:sp>
        <p:nvSpPr>
          <p:cNvPr id="1107982" name="Rectangle 14"/>
          <p:cNvSpPr>
            <a:spLocks noChangeArrowheads="1"/>
          </p:cNvSpPr>
          <p:nvPr/>
        </p:nvSpPr>
        <p:spPr bwMode="auto">
          <a:xfrm>
            <a:off x="381000" y="2820988"/>
            <a:ext cx="8229600" cy="1187450"/>
          </a:xfrm>
          <a:prstGeom prst="rect">
            <a:avLst/>
          </a:prstGeom>
          <a:noFill/>
          <a:ln>
            <a:noFill/>
          </a:ln>
          <a:effec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DES has a key domain of 2</a:t>
            </a:r>
            <a:r>
              <a:rPr lang="en-US" altLang="en-US" sz="2400" baseline="30000">
                <a:effectLst>
                  <a:outerShdw blurRad="38100" dist="38100" dir="2700000" algn="tl">
                    <a:srgbClr val="C0C0C0"/>
                  </a:outerShdw>
                </a:effectLst>
                <a:latin typeface="Times New Roman" pitchFamily="18" charset="0"/>
              </a:rPr>
              <a:t>56</a:t>
            </a:r>
            <a:r>
              <a:rPr lang="en-US" altLang="en-US" sz="2400">
                <a:effectLst>
                  <a:outerShdw blurRad="38100" dist="38100" dir="2700000" algn="tl">
                    <a:srgbClr val="C0C0C0"/>
                  </a:outerShdw>
                </a:effectLst>
                <a:latin typeface="Times New Roman" pitchFamily="18" charset="0"/>
              </a:rPr>
              <a:t>. The total number of the above keys are 64 (4 + 12 + 48). The probability of choosing one of these keys is 8.8 × 10</a:t>
            </a:r>
            <a:r>
              <a:rPr lang="en-US" altLang="en-US" sz="2400" baseline="30000">
                <a:effectLst>
                  <a:outerShdw blurRad="38100" dist="38100" dir="2700000" algn="tl">
                    <a:srgbClr val="C0C0C0"/>
                  </a:outerShdw>
                </a:effectLst>
                <a:latin typeface="Times New Roman" pitchFamily="18" charset="0"/>
              </a:rPr>
              <a:t>−16</a:t>
            </a:r>
            <a:r>
              <a:rPr lang="en-US" altLang="en-US" sz="2400">
                <a:effectLst>
                  <a:outerShdw blurRad="38100" dist="38100" dir="2700000" algn="tl">
                    <a:srgbClr val="C0C0C0"/>
                  </a:outerShdw>
                </a:effectLst>
                <a:latin typeface="Times New Roman" pitchFamily="18" charset="0"/>
              </a:rPr>
              <a:t>, almost impossible.</a:t>
            </a:r>
          </a:p>
        </p:txBody>
      </p:sp>
      <p:sp>
        <p:nvSpPr>
          <p:cNvPr id="108551" name="Rectangle 2"/>
          <p:cNvSpPr>
            <a:spLocks noChangeArrowheads="1"/>
          </p:cNvSpPr>
          <p:nvPr/>
        </p:nvSpPr>
        <p:spPr bwMode="auto">
          <a:xfrm>
            <a:off x="0" y="0"/>
            <a:ext cx="9144000" cy="685800"/>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6.3.3</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206500"/>
            <a:ext cx="8583612"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Rectangle 2"/>
          <p:cNvSpPr>
            <a:spLocks noChangeArrowheads="1"/>
          </p:cNvSpPr>
          <p:nvPr/>
        </p:nvSpPr>
        <p:spPr bwMode="auto">
          <a:xfrm>
            <a:off x="0" y="0"/>
            <a:ext cx="9144000" cy="685800"/>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6.3.3</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Text Box 2"/>
          <p:cNvSpPr txBox="1">
            <a:spLocks noChangeArrowheads="1"/>
          </p:cNvSpPr>
          <p:nvPr/>
        </p:nvSpPr>
        <p:spPr bwMode="auto">
          <a:xfrm>
            <a:off x="1219200" y="762000"/>
            <a:ext cx="19446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6.10</a:t>
            </a:r>
            <a:endParaRPr lang="en-US" altLang="en-US" sz="2000" i="1">
              <a:solidFill>
                <a:schemeClr val="bg1"/>
              </a:solidFill>
              <a:latin typeface="Times New Roman" panose="02020603050405020304" pitchFamily="18" charset="0"/>
            </a:endParaRPr>
          </a:p>
        </p:txBody>
      </p:sp>
      <p:sp>
        <p:nvSpPr>
          <p:cNvPr id="112644" name="Rectangle 11"/>
          <p:cNvSpPr>
            <a:spLocks noChangeArrowheads="1"/>
          </p:cNvSpPr>
          <p:nvPr/>
        </p:nvSpPr>
        <p:spPr bwMode="auto">
          <a:xfrm>
            <a:off x="381000" y="1195388"/>
            <a:ext cx="82296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eaLnBrk="1" hangingPunct="1"/>
            <a:r>
              <a:rPr lang="en-US" altLang="en-US" sz="2400">
                <a:latin typeface="Times New Roman" panose="02020603050405020304" pitchFamily="18" charset="0"/>
              </a:rPr>
              <a:t>Let us test the claim about the complement keys. We have used an arbitrary key and plaintext to find the corresponding ciphertext. If we have the key complement and the plaintext, we can obtain the complement of the previous ciphertext (Table 6.20).</a:t>
            </a:r>
          </a:p>
        </p:txBody>
      </p:sp>
      <p:pic>
        <p:nvPicPr>
          <p:cNvPr id="11264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394075"/>
            <a:ext cx="8135938"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Rectangle 2"/>
          <p:cNvSpPr>
            <a:spLocks noChangeArrowheads="1"/>
          </p:cNvSpPr>
          <p:nvPr/>
        </p:nvSpPr>
        <p:spPr bwMode="auto">
          <a:xfrm>
            <a:off x="0" y="0"/>
            <a:ext cx="9144000" cy="685800"/>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6.3.3</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1" name="Rectangle 2"/>
          <p:cNvSpPr>
            <a:spLocks noChangeArrowheads="1"/>
          </p:cNvSpPr>
          <p:nvPr/>
        </p:nvSpPr>
        <p:spPr bwMode="auto">
          <a:xfrm>
            <a:off x="0" y="0"/>
            <a:ext cx="9144000" cy="990600"/>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933891" name="Text Box 3"/>
          <p:cNvSpPr txBox="1">
            <a:spLocks noChangeArrowheads="1"/>
          </p:cNvSpPr>
          <p:nvPr/>
        </p:nvSpPr>
        <p:spPr bwMode="auto">
          <a:xfrm>
            <a:off x="228600" y="228600"/>
            <a:ext cx="3411538" cy="579438"/>
          </a:xfrm>
          <a:prstGeom prst="rect">
            <a:avLst/>
          </a:prstGeom>
          <a:noFill/>
          <a:ln>
            <a:noFill/>
          </a:ln>
          <a:effectLst/>
        </p:spPr>
        <p:txBody>
          <a:bodyPr wrap="none">
            <a:spAutoFit/>
          </a:bodyPr>
          <a:lstStyle/>
          <a:p>
            <a:pPr>
              <a:defRPr/>
            </a:pPr>
            <a:r>
              <a:rPr lang="en-US" altLang="en-US">
                <a:effectLst>
                  <a:outerShdw blurRad="38100" dist="38100" dir="2700000" algn="tl">
                    <a:srgbClr val="C0C0C0"/>
                  </a:outerShdw>
                </a:effectLst>
                <a:latin typeface="Times" pitchFamily="18" charset="0"/>
              </a:rPr>
              <a:t>6-4   Multiple DES</a:t>
            </a:r>
          </a:p>
        </p:txBody>
      </p:sp>
      <p:sp>
        <p:nvSpPr>
          <p:cNvPr id="11469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933893" name="Rectangle 5"/>
          <p:cNvSpPr>
            <a:spLocks noChangeArrowheads="1"/>
          </p:cNvSpPr>
          <p:nvPr/>
        </p:nvSpPr>
        <p:spPr bwMode="auto">
          <a:xfrm>
            <a:off x="228600" y="1143000"/>
            <a:ext cx="8229600" cy="1373188"/>
          </a:xfrm>
          <a:prstGeom prst="rect">
            <a:avLst/>
          </a:prstGeom>
          <a:noFill/>
          <a:ln>
            <a:noFill/>
          </a:ln>
          <a:effec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itchFamily="18" charset="0"/>
              </a:rPr>
              <a:t>The major criticism of DES regards its key length. Fortunately DES is not a group. This means that we can use double or triple DES to increase the key size.</a:t>
            </a:r>
          </a:p>
        </p:txBody>
      </p:sp>
      <p:sp>
        <p:nvSpPr>
          <p:cNvPr id="114695" name="Rectangle 6"/>
          <p:cNvSpPr>
            <a:spLocks noChangeArrowheads="1"/>
          </p:cNvSpPr>
          <p:nvPr/>
        </p:nvSpPr>
        <p:spPr bwMode="auto">
          <a:xfrm>
            <a:off x="152400" y="5349875"/>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chemeClr val="hlink"/>
                </a:solidFill>
                <a:latin typeface="Times New Roman" panose="02020603050405020304" pitchFamily="18" charset="0"/>
              </a:rPr>
              <a:t>6.4.1</a:t>
            </a:r>
            <a:r>
              <a:rPr lang="en-US" altLang="en-US" sz="2400">
                <a:solidFill>
                  <a:srgbClr val="0033CC"/>
                </a:solidFill>
                <a:latin typeface="Times New Roman" panose="02020603050405020304" pitchFamily="18" charset="0"/>
              </a:rPr>
              <a:t>	Double DES</a:t>
            </a:r>
            <a:br>
              <a:rPr lang="fr-FR" altLang="en-US" sz="2400">
                <a:solidFill>
                  <a:srgbClr val="0033CC"/>
                </a:solidFill>
                <a:latin typeface="Times New Roman" panose="02020603050405020304" pitchFamily="18" charset="0"/>
              </a:rPr>
            </a:br>
            <a:r>
              <a:rPr lang="fr-FR" altLang="en-US" sz="2400">
                <a:solidFill>
                  <a:schemeClr val="hlink"/>
                </a:solidFill>
                <a:latin typeface="Times New Roman" panose="02020603050405020304" pitchFamily="18" charset="0"/>
              </a:rPr>
              <a:t>6.4.4 </a:t>
            </a:r>
            <a:r>
              <a:rPr lang="fr-FR" altLang="en-US" sz="2400">
                <a:solidFill>
                  <a:srgbClr val="0033CC"/>
                </a:solidFill>
                <a:latin typeface="Times New Roman" panose="02020603050405020304" pitchFamily="18" charset="0"/>
              </a:rPr>
              <a:t>   Triple DES</a:t>
            </a:r>
            <a:endParaRPr lang="en-US" altLang="en-US" sz="2400">
              <a:solidFill>
                <a:srgbClr val="0033CC"/>
              </a:solidFill>
              <a:latin typeface="Times New Roman" panose="02020603050405020304" pitchFamily="18" charset="0"/>
            </a:endParaRPr>
          </a:p>
        </p:txBody>
      </p:sp>
      <p:sp>
        <p:nvSpPr>
          <p:cNvPr id="933895" name="Text Box 7"/>
          <p:cNvSpPr txBox="1">
            <a:spLocks noChangeArrowheads="1"/>
          </p:cNvSpPr>
          <p:nvPr/>
        </p:nvSpPr>
        <p:spPr bwMode="auto">
          <a:xfrm>
            <a:off x="165100" y="4873625"/>
            <a:ext cx="4862513" cy="519113"/>
          </a:xfrm>
          <a:prstGeom prst="rect">
            <a:avLst/>
          </a:prstGeom>
          <a:noFill/>
          <a:ln>
            <a:noFill/>
          </a:ln>
          <a:effec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2"/>
          <p:cNvSpPr txBox="1">
            <a:spLocks noChangeArrowheads="1"/>
          </p:cNvSpPr>
          <p:nvPr/>
        </p:nvSpPr>
        <p:spPr bwMode="auto">
          <a:xfrm>
            <a:off x="1703388" y="1676400"/>
            <a:ext cx="4694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a:t>
            </a:r>
            <a:r>
              <a:rPr lang="en-US" altLang="en-US" sz="2000" i="1">
                <a:latin typeface="Times New Roman" panose="02020603050405020304" pitchFamily="18" charset="0"/>
              </a:rPr>
              <a:t>Initial and final permutation tables</a:t>
            </a:r>
          </a:p>
        </p:txBody>
      </p:sp>
      <p:pic>
        <p:nvPicPr>
          <p:cNvPr id="1638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2560550"/>
            <a:ext cx="6316662"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6388" name="Rectangle 2"/>
          <p:cNvSpPr>
            <a:spLocks noChangeArrowheads="1"/>
          </p:cNvSpPr>
          <p:nvPr/>
        </p:nvSpPr>
        <p:spPr bwMode="auto">
          <a:xfrm>
            <a:off x="0" y="0"/>
            <a:ext cx="9144000" cy="685800"/>
          </a:xfrm>
          <a:prstGeom prst="rect">
            <a:avLst/>
          </a:prstGeom>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solidFill>
                  <a:srgbClr val="FF0000"/>
                </a:solidFill>
                <a:latin typeface="Times New Roman" panose="02020603050405020304" pitchFamily="18" charset="0"/>
              </a:rPr>
              <a:t>Initial and Final Permutations</a:t>
            </a:r>
          </a:p>
          <a:p>
            <a:endParaRPr lang="en-US" altLang="en-US">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2"/>
          <p:cNvSpPr>
            <a:spLocks noChangeArrowheads="1"/>
          </p:cNvSpPr>
          <p:nvPr/>
        </p:nvSpPr>
        <p:spPr bwMode="auto">
          <a:xfrm>
            <a:off x="0" y="0"/>
            <a:ext cx="9144000" cy="655638"/>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116740" name="Text Box 3"/>
          <p:cNvSpPr txBox="1">
            <a:spLocks noChangeArrowheads="1"/>
          </p:cNvSpPr>
          <p:nvPr/>
        </p:nvSpPr>
        <p:spPr bwMode="auto">
          <a:xfrm>
            <a:off x="228600" y="76200"/>
            <a:ext cx="2857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panose="02020603050405020304" pitchFamily="18" charset="0"/>
              </a:rPr>
              <a:t>6-4   Continued</a:t>
            </a:r>
          </a:p>
        </p:txBody>
      </p:sp>
      <p:sp>
        <p:nvSpPr>
          <p:cNvPr id="11674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116165" name="Rectangle 5"/>
          <p:cNvSpPr>
            <a:spLocks noChangeArrowheads="1"/>
          </p:cNvSpPr>
          <p:nvPr/>
        </p:nvSpPr>
        <p:spPr bwMode="auto">
          <a:xfrm>
            <a:off x="228600" y="914400"/>
            <a:ext cx="8229600" cy="946150"/>
          </a:xfrm>
          <a:prstGeom prst="rect">
            <a:avLst/>
          </a:prstGeom>
          <a:noFill/>
          <a:ln>
            <a:noFill/>
          </a:ln>
          <a:effec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itchFamily="18" charset="0"/>
              </a:rPr>
              <a:t>A substitution that maps every possible input to every possible output is a group.</a:t>
            </a:r>
          </a:p>
        </p:txBody>
      </p:sp>
      <p:pic>
        <p:nvPicPr>
          <p:cNvPr id="11674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488" y="2924175"/>
            <a:ext cx="669131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4" name="Text Box 9"/>
          <p:cNvSpPr txBox="1">
            <a:spLocks noChangeArrowheads="1"/>
          </p:cNvSpPr>
          <p:nvPr/>
        </p:nvSpPr>
        <p:spPr bwMode="auto">
          <a:xfrm>
            <a:off x="1630363" y="2057400"/>
            <a:ext cx="438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6.13  </a:t>
            </a:r>
            <a:r>
              <a:rPr lang="en-US" altLang="en-US" sz="2000" i="1">
                <a:latin typeface="Times New Roman" panose="02020603050405020304" pitchFamily="18" charset="0"/>
              </a:rPr>
              <a:t>Composition of mapping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9"/>
          <p:cNvSpPr>
            <a:spLocks noChangeArrowheads="1"/>
          </p:cNvSpPr>
          <p:nvPr/>
        </p:nvSpPr>
        <p:spPr bwMode="auto">
          <a:xfrm>
            <a:off x="228600" y="9144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The first approach is to use double DES (2DES). </a:t>
            </a:r>
          </a:p>
        </p:txBody>
      </p:sp>
      <p:sp>
        <p:nvSpPr>
          <p:cNvPr id="118788" name="Rectangle 11"/>
          <p:cNvSpPr>
            <a:spLocks noChangeArrowheads="1"/>
          </p:cNvSpPr>
          <p:nvPr/>
        </p:nvSpPr>
        <p:spPr bwMode="auto">
          <a:xfrm>
            <a:off x="228600" y="1600200"/>
            <a:ext cx="8686800"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solidFill>
                  <a:schemeClr val="folHlink"/>
                </a:solidFill>
                <a:latin typeface="Times New Roman"/>
                <a:cs typeface="Times New Roman"/>
              </a:rPr>
              <a:t>Meet-in-the-Middle Attack</a:t>
            </a:r>
          </a:p>
          <a:p>
            <a:pPr algn="just"/>
            <a:r>
              <a:rPr lang="en-US" altLang="en-US" sz="2800" i="1" dirty="0">
                <a:latin typeface="Times New Roman"/>
                <a:cs typeface="Times New Roman"/>
              </a:rPr>
              <a:t>However, using a known-plaintext attack called meet-in-the-middle attack proves that double DES improves this vulnerability slightly (to 2</a:t>
            </a:r>
            <a:r>
              <a:rPr lang="en-US" altLang="en-US" sz="2800" i="1" baseline="30000" dirty="0">
                <a:latin typeface="Times New Roman"/>
                <a:cs typeface="Times New Roman"/>
              </a:rPr>
              <a:t>57</a:t>
            </a:r>
            <a:r>
              <a:rPr lang="en-US" altLang="en-US" sz="2800" i="1" dirty="0">
                <a:latin typeface="Times New Roman"/>
                <a:cs typeface="Times New Roman"/>
              </a:rPr>
              <a:t> tests), but not tremendously (to 2</a:t>
            </a:r>
            <a:r>
              <a:rPr lang="en-US" altLang="en-US" sz="2800" i="1" baseline="30000" dirty="0">
                <a:latin typeface="Times New Roman"/>
                <a:cs typeface="Times New Roman"/>
              </a:rPr>
              <a:t>112</a:t>
            </a:r>
            <a:r>
              <a:rPr lang="en-US" altLang="en-US" sz="2800" i="1" dirty="0">
                <a:latin typeface="Times New Roman"/>
                <a:cs typeface="Times New Roman"/>
              </a:rPr>
              <a:t>). </a:t>
            </a:r>
            <a:endParaRPr lang="en-US" altLang="en-US" sz="2800" i="1" dirty="0">
              <a:latin typeface="Times New Roman" panose="02020603050405020304" pitchFamily="18" charset="0"/>
              <a:cs typeface="Times New Roman"/>
            </a:endParaRPr>
          </a:p>
        </p:txBody>
      </p:sp>
      <p:sp>
        <p:nvSpPr>
          <p:cNvPr id="118789" name="Rectangle 2"/>
          <p:cNvSpPr>
            <a:spLocks noChangeArrowheads="1"/>
          </p:cNvSpPr>
          <p:nvPr/>
        </p:nvSpPr>
        <p:spPr bwMode="auto">
          <a:xfrm>
            <a:off x="0" y="0"/>
            <a:ext cx="9144000" cy="655638"/>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6.4.1  Double DES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9"/>
          <p:cNvSpPr>
            <a:spLocks noChangeArrowheads="1"/>
          </p:cNvSpPr>
          <p:nvPr/>
        </p:nvSpPr>
        <p:spPr bwMode="auto">
          <a:xfrm>
            <a:off x="228600" y="9144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 </a:t>
            </a:r>
          </a:p>
        </p:txBody>
      </p:sp>
      <p:pic>
        <p:nvPicPr>
          <p:cNvPr id="12083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1393825"/>
            <a:ext cx="6554787"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7" name="Text Box 12"/>
          <p:cNvSpPr txBox="1">
            <a:spLocks noChangeArrowheads="1"/>
          </p:cNvSpPr>
          <p:nvPr/>
        </p:nvSpPr>
        <p:spPr bwMode="auto">
          <a:xfrm>
            <a:off x="2093913" y="685800"/>
            <a:ext cx="621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6.14  </a:t>
            </a:r>
            <a:r>
              <a:rPr lang="en-US" altLang="en-US" sz="2000" i="1">
                <a:latin typeface="Times New Roman" panose="02020603050405020304" pitchFamily="18" charset="0"/>
              </a:rPr>
              <a:t>Meet-in-the-middle attack for double DES</a:t>
            </a:r>
          </a:p>
        </p:txBody>
      </p:sp>
      <p:sp>
        <p:nvSpPr>
          <p:cNvPr id="120838" name="Rectangle 2"/>
          <p:cNvSpPr>
            <a:spLocks noChangeArrowheads="1"/>
          </p:cNvSpPr>
          <p:nvPr/>
        </p:nvSpPr>
        <p:spPr bwMode="auto">
          <a:xfrm>
            <a:off x="0" y="-19050"/>
            <a:ext cx="9144000" cy="655638"/>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6.4.1</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9"/>
          <p:cNvSpPr>
            <a:spLocks noChangeArrowheads="1"/>
          </p:cNvSpPr>
          <p:nvPr/>
        </p:nvSpPr>
        <p:spPr bwMode="auto">
          <a:xfrm>
            <a:off x="228600" y="9144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endParaRPr lang="en-US" altLang="en-US" sz="2800" i="1">
              <a:latin typeface="Times New Roman" panose="02020603050405020304" pitchFamily="18" charset="0"/>
            </a:endParaRPr>
          </a:p>
        </p:txBody>
      </p:sp>
      <p:pic>
        <p:nvPicPr>
          <p:cNvPr id="12288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2052638"/>
            <a:ext cx="6856413"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5" name="Text Box 15"/>
          <p:cNvSpPr txBox="1">
            <a:spLocks noChangeArrowheads="1"/>
          </p:cNvSpPr>
          <p:nvPr/>
        </p:nvSpPr>
        <p:spPr bwMode="auto">
          <a:xfrm>
            <a:off x="1600200" y="1447800"/>
            <a:ext cx="5614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6.15  </a:t>
            </a:r>
            <a:r>
              <a:rPr lang="en-US" altLang="en-US" sz="2000" i="1">
                <a:latin typeface="Times New Roman" panose="02020603050405020304" pitchFamily="18" charset="0"/>
              </a:rPr>
              <a:t>Tables for meet-in-the-middle attack</a:t>
            </a:r>
          </a:p>
        </p:txBody>
      </p:sp>
      <p:sp>
        <p:nvSpPr>
          <p:cNvPr id="122886" name="Rectangle 2"/>
          <p:cNvSpPr>
            <a:spLocks noChangeArrowheads="1"/>
          </p:cNvSpPr>
          <p:nvPr/>
        </p:nvSpPr>
        <p:spPr bwMode="auto">
          <a:xfrm>
            <a:off x="0" y="0"/>
            <a:ext cx="9144000" cy="655638"/>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6.4.1</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47825"/>
            <a:ext cx="7075488"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Text Box 13"/>
          <p:cNvSpPr txBox="1">
            <a:spLocks noChangeArrowheads="1"/>
          </p:cNvSpPr>
          <p:nvPr/>
        </p:nvSpPr>
        <p:spPr bwMode="auto">
          <a:xfrm>
            <a:off x="1828800" y="838200"/>
            <a:ext cx="445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6.16  </a:t>
            </a:r>
            <a:r>
              <a:rPr lang="en-US" altLang="en-US" sz="2000" i="1">
                <a:latin typeface="Times New Roman" panose="02020603050405020304" pitchFamily="18" charset="0"/>
              </a:rPr>
              <a:t>Triple DES with two keys</a:t>
            </a:r>
          </a:p>
        </p:txBody>
      </p:sp>
      <p:sp>
        <p:nvSpPr>
          <p:cNvPr id="124933" name="Rectangle 2"/>
          <p:cNvSpPr>
            <a:spLocks noChangeArrowheads="1"/>
          </p:cNvSpPr>
          <p:nvPr/>
        </p:nvSpPr>
        <p:spPr bwMode="auto">
          <a:xfrm>
            <a:off x="0" y="0"/>
            <a:ext cx="9144000" cy="655638"/>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6.4.2  Triple DES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10"/>
          <p:cNvSpPr>
            <a:spLocks noChangeArrowheads="1"/>
          </p:cNvSpPr>
          <p:nvPr/>
        </p:nvSpPr>
        <p:spPr bwMode="auto">
          <a:xfrm>
            <a:off x="152400" y="990600"/>
            <a:ext cx="8686800"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Triple DES with Three Keys</a:t>
            </a:r>
          </a:p>
          <a:p>
            <a:pPr algn="just"/>
            <a:r>
              <a:rPr lang="en-US" altLang="en-US" sz="2800" i="1">
                <a:latin typeface="Times New Roman" panose="02020603050405020304" pitchFamily="18" charset="0"/>
              </a:rPr>
              <a:t>The possibility of known-plaintext attacks on triple DES with two keys has enticed some applications to use triple DES with three keys. Triple DES with three keys is used by many applications such as PGP (See Chapter 16).</a:t>
            </a:r>
          </a:p>
        </p:txBody>
      </p:sp>
      <p:sp>
        <p:nvSpPr>
          <p:cNvPr id="126980" name="Rectangle 2"/>
          <p:cNvSpPr>
            <a:spLocks noChangeArrowheads="1"/>
          </p:cNvSpPr>
          <p:nvPr/>
        </p:nvSpPr>
        <p:spPr bwMode="auto">
          <a:xfrm>
            <a:off x="0" y="0"/>
            <a:ext cx="9144000" cy="655638"/>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6.4.2</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Continuous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7" name="Rectangle 2"/>
          <p:cNvSpPr>
            <a:spLocks noChangeArrowheads="1"/>
          </p:cNvSpPr>
          <p:nvPr/>
        </p:nvSpPr>
        <p:spPr bwMode="auto">
          <a:xfrm>
            <a:off x="0" y="0"/>
            <a:ext cx="9144000" cy="990600"/>
          </a:xfrm>
          <a:prstGeom prst="rect">
            <a:avLst/>
          </a:prstGeom>
          <a:solidFill>
            <a:schemeClr val="bg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1021955" name="Text Box 3"/>
          <p:cNvSpPr txBox="1">
            <a:spLocks noChangeArrowheads="1"/>
          </p:cNvSpPr>
          <p:nvPr/>
        </p:nvSpPr>
        <p:spPr bwMode="auto">
          <a:xfrm>
            <a:off x="228600" y="228600"/>
            <a:ext cx="3806825" cy="579438"/>
          </a:xfrm>
          <a:prstGeom prst="rect">
            <a:avLst/>
          </a:prstGeom>
          <a:noFill/>
          <a:ln>
            <a:noFill/>
          </a:ln>
          <a:effectLst/>
        </p:spPr>
        <p:txBody>
          <a:bodyPr wrap="none">
            <a:spAutoFit/>
          </a:bodyPr>
          <a:lstStyle/>
          <a:p>
            <a:pPr>
              <a:defRPr/>
            </a:pPr>
            <a:r>
              <a:rPr lang="en-US" altLang="en-US">
                <a:effectLst>
                  <a:outerShdw blurRad="38100" dist="38100" dir="2700000" algn="tl">
                    <a:srgbClr val="C0C0C0"/>
                  </a:outerShdw>
                </a:effectLst>
                <a:latin typeface="Times" pitchFamily="18" charset="0"/>
              </a:rPr>
              <a:t>6-5   Security of DES</a:t>
            </a:r>
          </a:p>
        </p:txBody>
      </p:sp>
      <p:sp>
        <p:nvSpPr>
          <p:cNvPr id="12902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29030" name="Rectangle 5"/>
          <p:cNvSpPr>
            <a:spLocks noChangeArrowheads="1"/>
          </p:cNvSpPr>
          <p:nvPr/>
        </p:nvSpPr>
        <p:spPr bwMode="auto">
          <a:xfrm>
            <a:off x="228600" y="-1174380"/>
            <a:ext cx="82296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eaLnBrk="1" hangingPunct="1"/>
            <a:endParaRPr lang="en-US" altLang="en-US" sz="2800" i="1">
              <a:latin typeface="Times New Roman" panose="02020603050405020304" pitchFamily="18" charset="0"/>
            </a:endParaRPr>
          </a:p>
          <a:p>
            <a:pPr algn="just" eaLnBrk="1" hangingPunct="1"/>
            <a:endParaRPr lang="en-US" altLang="en-US" sz="2800" i="1">
              <a:latin typeface="Times New Roman" panose="02020603050405020304" pitchFamily="18" charset="0"/>
            </a:endParaRPr>
          </a:p>
          <a:p>
            <a:pPr algn="just" eaLnBrk="1" hangingPunct="1"/>
            <a:endParaRPr lang="en-US" altLang="en-US" sz="2800" i="1">
              <a:latin typeface="Times New Roman" panose="02020603050405020304" pitchFamily="18" charset="0"/>
            </a:endParaRPr>
          </a:p>
          <a:p>
            <a:pPr eaLnBrk="1" hangingPunct="1"/>
            <a:endParaRPr lang="en-US" altLang="en-US" sz="2800" i="1">
              <a:latin typeface="Times New Roman" panose="02020603050405020304" pitchFamily="18" charset="0"/>
            </a:endParaRPr>
          </a:p>
          <a:p>
            <a:pPr algn="just" eaLnBrk="1" hangingPunct="1"/>
            <a:endParaRPr lang="en-US" altLang="en-US" sz="2800" i="1">
              <a:latin typeface="Times New Roman" panose="02020603050405020304" pitchFamily="18" charset="0"/>
            </a:endParaRPr>
          </a:p>
          <a:p>
            <a:pPr algn="just" eaLnBrk="1" hangingPunct="1"/>
            <a:r>
              <a:rPr lang="en-US" altLang="en-US" sz="2800" i="1">
                <a:solidFill>
                  <a:srgbClr val="3366FF"/>
                </a:solidFill>
                <a:latin typeface="Times New Roman" panose="02020603050405020304" pitchFamily="18" charset="0"/>
              </a:rPr>
              <a:t>DES, as the first important block cipher, has gone through much scrutiny. Among the attempted attacks, three are of interest: brute-force, differential cryptanalysis, and linear cryptanalysis.</a:t>
            </a:r>
          </a:p>
          <a:p>
            <a:pPr algn="just" eaLnBrk="1" hangingPunct="1"/>
            <a:endParaRPr lang="en-US" altLang="en-US" sz="2800" i="1">
              <a:latin typeface="Times New Roman" panose="02020603050405020304" pitchFamily="18" charset="0"/>
            </a:endParaRPr>
          </a:p>
          <a:p>
            <a:pPr algn="just" eaLnBrk="1" hangingPunct="1"/>
            <a:r>
              <a:rPr lang="en-US" altLang="en-US" sz="2800">
                <a:solidFill>
                  <a:srgbClr val="0033CC"/>
                </a:solidFill>
                <a:latin typeface="Times New Roman" panose="02020603050405020304" pitchFamily="18" charset="0"/>
              </a:rPr>
              <a:t>Brute-Force Attack   - </a:t>
            </a:r>
            <a:r>
              <a:rPr lang="en-US" altLang="en-US" sz="2800" i="1">
                <a:latin typeface="Times New Roman" panose="02020603050405020304" pitchFamily="18" charset="0"/>
              </a:rPr>
              <a:t>DES can be broken using 2</a:t>
            </a:r>
            <a:r>
              <a:rPr lang="en-US" altLang="en-US" sz="2800" i="1" baseline="30000">
                <a:latin typeface="Times New Roman" panose="02020603050405020304" pitchFamily="18" charset="0"/>
              </a:rPr>
              <a:t>55</a:t>
            </a:r>
            <a:r>
              <a:rPr lang="en-US" altLang="en-US" sz="2800" i="1">
                <a:latin typeface="Times New Roman" panose="02020603050405020304" pitchFamily="18" charset="0"/>
              </a:rPr>
              <a:t> encryptions. </a:t>
            </a:r>
          </a:p>
          <a:p>
            <a:pPr algn="just" eaLnBrk="1" hangingPunct="1"/>
            <a:r>
              <a:rPr lang="fr-FR" altLang="en-US" sz="2800" err="1">
                <a:solidFill>
                  <a:srgbClr val="0033CC"/>
                </a:solidFill>
                <a:latin typeface="Times New Roman" panose="02020603050405020304" pitchFamily="18" charset="0"/>
              </a:rPr>
              <a:t>Differential</a:t>
            </a:r>
            <a:r>
              <a:rPr lang="fr-FR" altLang="en-US" sz="2800">
                <a:solidFill>
                  <a:srgbClr val="0033CC"/>
                </a:solidFill>
                <a:latin typeface="Times New Roman" panose="02020603050405020304" pitchFamily="18" charset="0"/>
              </a:rPr>
              <a:t> </a:t>
            </a:r>
            <a:r>
              <a:rPr lang="fr-FR" altLang="en-US" sz="2800" err="1">
                <a:solidFill>
                  <a:srgbClr val="0033CC"/>
                </a:solidFill>
                <a:latin typeface="Times New Roman" panose="02020603050405020304" pitchFamily="18" charset="0"/>
              </a:rPr>
              <a:t>Cryptanalysis</a:t>
            </a:r>
            <a:endParaRPr lang="fr-FR" altLang="en-US" sz="2800">
              <a:solidFill>
                <a:srgbClr val="0033CC"/>
              </a:solidFill>
              <a:latin typeface="Times New Roman" panose="02020603050405020304" pitchFamily="18" charset="0"/>
            </a:endParaRPr>
          </a:p>
          <a:p>
            <a:pPr algn="just" eaLnBrk="1" hangingPunct="1"/>
            <a:r>
              <a:rPr lang="fr-FR" altLang="en-US" sz="2800" err="1">
                <a:solidFill>
                  <a:srgbClr val="0033CC"/>
                </a:solidFill>
                <a:latin typeface="Times New Roman" panose="02020603050405020304" pitchFamily="18" charset="0"/>
              </a:rPr>
              <a:t>Linear</a:t>
            </a:r>
            <a:r>
              <a:rPr lang="fr-FR" altLang="en-US" sz="2800">
                <a:solidFill>
                  <a:srgbClr val="0033CC"/>
                </a:solidFill>
                <a:latin typeface="Times New Roman" panose="02020603050405020304" pitchFamily="18" charset="0"/>
              </a:rPr>
              <a:t> </a:t>
            </a:r>
            <a:r>
              <a:rPr lang="fr-FR" altLang="en-US" sz="2800" err="1">
                <a:solidFill>
                  <a:srgbClr val="0033CC"/>
                </a:solidFill>
                <a:latin typeface="Times New Roman" panose="02020603050405020304" pitchFamily="18" charset="0"/>
              </a:rPr>
              <a:t>Cryptanalysis</a:t>
            </a:r>
            <a:endParaRPr lang="en-US" altLang="en-US" sz="2800">
              <a:solidFill>
                <a:srgbClr val="0033CC"/>
              </a:solidFill>
              <a:latin typeface="Times New Roman" panose="02020603050405020304" pitchFamily="18" charset="0"/>
            </a:endParaRPr>
          </a:p>
          <a:p>
            <a:pPr algn="just" eaLnBrk="1" hangingPunct="1"/>
            <a:endParaRPr lang="en-US" altLang="en-US" sz="2800" i="1">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9"/>
          <p:cNvSpPr>
            <a:spLocks noChangeArrowheads="1"/>
          </p:cNvSpPr>
          <p:nvPr/>
        </p:nvSpPr>
        <p:spPr bwMode="auto">
          <a:xfrm>
            <a:off x="228600" y="914400"/>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We have discussed the weakness of short cipher key in DES. Combining this weakness with the key complement weakness, it is clear that DES can be broken using 2</a:t>
            </a:r>
            <a:r>
              <a:rPr lang="en-US" altLang="en-US" sz="2800" i="1" baseline="30000">
                <a:latin typeface="Times New Roman" panose="02020603050405020304" pitchFamily="18" charset="0"/>
              </a:rPr>
              <a:t>55</a:t>
            </a:r>
            <a:r>
              <a:rPr lang="en-US" altLang="en-US" sz="2800" i="1">
                <a:latin typeface="Times New Roman" panose="02020603050405020304" pitchFamily="18" charset="0"/>
              </a:rPr>
              <a:t> encryptions. </a:t>
            </a:r>
          </a:p>
        </p:txBody>
      </p:sp>
      <p:sp>
        <p:nvSpPr>
          <p:cNvPr id="131076" name="Rectangle 2"/>
          <p:cNvSpPr>
            <a:spLocks noChangeArrowheads="1"/>
          </p:cNvSpPr>
          <p:nvPr/>
        </p:nvSpPr>
        <p:spPr bwMode="auto">
          <a:xfrm>
            <a:off x="0" y="0"/>
            <a:ext cx="9144000" cy="655638"/>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6.5.1  Brute-Force Attack</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9"/>
          <p:cNvSpPr>
            <a:spLocks noChangeArrowheads="1"/>
          </p:cNvSpPr>
          <p:nvPr/>
        </p:nvSpPr>
        <p:spPr bwMode="auto">
          <a:xfrm>
            <a:off x="228600" y="914400"/>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It has been revealed that the designers of DES already knew about this type of attack and designed S-boxes and chose 16 as the number of rounds to make DES specifically resistant to this type of attack. </a:t>
            </a:r>
          </a:p>
        </p:txBody>
      </p:sp>
      <p:sp>
        <p:nvSpPr>
          <p:cNvPr id="133124" name="Line 11"/>
          <p:cNvSpPr>
            <a:spLocks noChangeShapeType="1"/>
          </p:cNvSpPr>
          <p:nvPr/>
        </p:nvSpPr>
        <p:spPr bwMode="auto">
          <a:xfrm>
            <a:off x="457200" y="52149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25" name="Line 12"/>
          <p:cNvSpPr>
            <a:spLocks noChangeShapeType="1"/>
          </p:cNvSpPr>
          <p:nvPr/>
        </p:nvSpPr>
        <p:spPr bwMode="auto">
          <a:xfrm>
            <a:off x="458788" y="39957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19" name="Rectangle 13"/>
          <p:cNvSpPr>
            <a:spLocks noChangeArrowheads="1"/>
          </p:cNvSpPr>
          <p:nvPr/>
        </p:nvSpPr>
        <p:spPr bwMode="auto">
          <a:xfrm>
            <a:off x="495300" y="4071938"/>
            <a:ext cx="8077200" cy="1066800"/>
          </a:xfrm>
          <a:prstGeom prst="rect">
            <a:avLst/>
          </a:prstGeom>
          <a:solidFill>
            <a:schemeClr val="accent3">
              <a:lumMod val="75000"/>
            </a:schemeClr>
          </a:solidFill>
          <a:ln>
            <a:noFill/>
          </a:ln>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a:defRPr/>
            </a:pPr>
            <a:r>
              <a:rPr lang="en-US" altLang="en-US">
                <a:latin typeface="Times New Roman" pitchFamily="18" charset="0"/>
              </a:rPr>
              <a:t>We show an example of DES differential cryptanalysis in Appendix N.</a:t>
            </a:r>
          </a:p>
        </p:txBody>
      </p:sp>
      <p:grpSp>
        <p:nvGrpSpPr>
          <p:cNvPr id="133127" name="Group 14"/>
          <p:cNvGrpSpPr>
            <a:grpSpLocks/>
          </p:cNvGrpSpPr>
          <p:nvPr/>
        </p:nvGrpSpPr>
        <p:grpSpPr bwMode="auto">
          <a:xfrm>
            <a:off x="457200" y="3352800"/>
            <a:ext cx="1143000" cy="566738"/>
            <a:chOff x="1200" y="1248"/>
            <a:chExt cx="720" cy="357"/>
          </a:xfrm>
        </p:grpSpPr>
        <p:pic>
          <p:nvPicPr>
            <p:cNvPr id="13312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30" name="Text Box 16"/>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
        <p:nvSpPr>
          <p:cNvPr id="133128" name="Rectangle 2"/>
          <p:cNvSpPr>
            <a:spLocks noChangeArrowheads="1"/>
          </p:cNvSpPr>
          <p:nvPr/>
        </p:nvSpPr>
        <p:spPr bwMode="auto">
          <a:xfrm>
            <a:off x="0" y="0"/>
            <a:ext cx="9144000" cy="655638"/>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6.5.2  Differential Cryptanalysis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9"/>
          <p:cNvSpPr>
            <a:spLocks noChangeArrowheads="1"/>
          </p:cNvSpPr>
          <p:nvPr/>
        </p:nvSpPr>
        <p:spPr bwMode="auto">
          <a:xfrm>
            <a:off x="228600" y="838200"/>
            <a:ext cx="8686800" cy="3081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Linear cryptanalysis is newer than differential cryptanalysis. DES is more vulnerable to linear cryptanalysis than to differential cryptanalysis. S-boxes are not very resistant to linear cryptanalysis. It has been shown that DES can be broken using 2</a:t>
            </a:r>
            <a:r>
              <a:rPr lang="en-US" altLang="en-US" sz="2800" i="1" baseline="30000">
                <a:latin typeface="Times New Roman" panose="02020603050405020304" pitchFamily="18" charset="0"/>
              </a:rPr>
              <a:t>43</a:t>
            </a:r>
            <a:r>
              <a:rPr lang="en-US" altLang="en-US" sz="2800" i="1">
                <a:latin typeface="Times New Roman" panose="02020603050405020304" pitchFamily="18" charset="0"/>
              </a:rPr>
              <a:t> pairs of known plaintexts. However, from the practical point of view, finding so many pairs is very unlikely.</a:t>
            </a:r>
          </a:p>
        </p:txBody>
      </p:sp>
      <p:sp>
        <p:nvSpPr>
          <p:cNvPr id="135172" name="Line 11"/>
          <p:cNvSpPr>
            <a:spLocks noChangeShapeType="1"/>
          </p:cNvSpPr>
          <p:nvPr/>
        </p:nvSpPr>
        <p:spPr bwMode="auto">
          <a:xfrm>
            <a:off x="457200" y="6172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5173" name="Line 12"/>
          <p:cNvSpPr>
            <a:spLocks noChangeShapeType="1"/>
          </p:cNvSpPr>
          <p:nvPr/>
        </p:nvSpPr>
        <p:spPr bwMode="auto">
          <a:xfrm>
            <a:off x="458788" y="4953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5543" name="Rectangle 13"/>
          <p:cNvSpPr>
            <a:spLocks noChangeArrowheads="1"/>
          </p:cNvSpPr>
          <p:nvPr/>
        </p:nvSpPr>
        <p:spPr bwMode="auto">
          <a:xfrm>
            <a:off x="495300" y="5029200"/>
            <a:ext cx="8077200" cy="1066800"/>
          </a:xfrm>
          <a:prstGeom prst="rect">
            <a:avLst/>
          </a:prstGeom>
          <a:solidFill>
            <a:schemeClr val="accent3">
              <a:lumMod val="75000"/>
            </a:schemeClr>
          </a:solidFill>
          <a:ln w="9525" algn="ctr">
            <a:solidFill>
              <a:schemeClr val="tx1"/>
            </a:solidFill>
            <a:round/>
            <a:headEnd/>
            <a:tailEnd/>
          </a:ln>
        </p:spPr>
        <p:txBody>
          <a:bodyPr/>
          <a:lstStyle/>
          <a:p>
            <a:pPr algn="ctr">
              <a:defRPr/>
            </a:pPr>
            <a:r>
              <a:rPr lang="en-US" altLang="en-US">
                <a:latin typeface="Arial" charset="0"/>
              </a:rPr>
              <a:t>We show an example of DES linear cryptanalysis in Appendix N.</a:t>
            </a:r>
          </a:p>
        </p:txBody>
      </p:sp>
      <p:grpSp>
        <p:nvGrpSpPr>
          <p:cNvPr id="135175" name="Group 14"/>
          <p:cNvGrpSpPr>
            <a:grpSpLocks/>
          </p:cNvGrpSpPr>
          <p:nvPr/>
        </p:nvGrpSpPr>
        <p:grpSpPr bwMode="auto">
          <a:xfrm>
            <a:off x="457200" y="4310063"/>
            <a:ext cx="1143000" cy="566737"/>
            <a:chOff x="1200" y="1248"/>
            <a:chExt cx="720" cy="357"/>
          </a:xfrm>
        </p:grpSpPr>
        <p:pic>
          <p:nvPicPr>
            <p:cNvPr id="13517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8" name="Text Box 16"/>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
        <p:nvSpPr>
          <p:cNvPr id="135176" name="Rectangle 2"/>
          <p:cNvSpPr>
            <a:spLocks noChangeArrowheads="1"/>
          </p:cNvSpPr>
          <p:nvPr/>
        </p:nvSpPr>
        <p:spPr bwMode="auto">
          <a:xfrm>
            <a:off x="0" y="0"/>
            <a:ext cx="9144000" cy="655638"/>
          </a:xfrm>
          <a:prstGeom prst="rect">
            <a:avLst/>
          </a:prstGeom>
          <a:solidFill>
            <a:srgbClr val="FF0000"/>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6.5.3  Linear Cryptanalysis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65113" y="1219200"/>
            <a:ext cx="1346200"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a:t>
            </a:r>
            <a:endParaRPr lang="en-US" altLang="en-US" sz="2000" i="1">
              <a:solidFill>
                <a:schemeClr val="bg1"/>
              </a:solidFill>
              <a:latin typeface="Times New Roman" panose="02020603050405020304" pitchFamily="18" charset="0"/>
            </a:endParaRPr>
          </a:p>
        </p:txBody>
      </p:sp>
      <p:sp>
        <p:nvSpPr>
          <p:cNvPr id="948235" name="Rectangle 11"/>
          <p:cNvSpPr>
            <a:spLocks noChangeArrowheads="1"/>
          </p:cNvSpPr>
          <p:nvPr/>
        </p:nvSpPr>
        <p:spPr bwMode="auto">
          <a:xfrm>
            <a:off x="228600" y="1844675"/>
            <a:ext cx="8229600" cy="822325"/>
          </a:xfrm>
          <a:prstGeom prst="rect">
            <a:avLst/>
          </a:prstGeom>
          <a:noFill/>
          <a:ln>
            <a:noFill/>
          </a:ln>
          <a:effec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Find the output of the initial permutation box when the input is given in hexadecimal as:</a:t>
            </a:r>
          </a:p>
        </p:txBody>
      </p:sp>
      <p:sp>
        <p:nvSpPr>
          <p:cNvPr id="12297" name="Rectangle 2"/>
          <p:cNvSpPr>
            <a:spLocks noChangeArrowheads="1"/>
          </p:cNvSpPr>
          <p:nvPr/>
        </p:nvSpPr>
        <p:spPr bwMode="auto">
          <a:xfrm>
            <a:off x="0" y="46038"/>
            <a:ext cx="9144000" cy="685800"/>
          </a:xfrm>
          <a:prstGeom prst="rect">
            <a:avLst/>
          </a:prstGeom>
          <a:solidFill>
            <a:schemeClr val="bg2">
              <a:lumMod val="10000"/>
              <a:lumOff val="90000"/>
            </a:schemeClr>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a:solidFill>
                  <a:srgbClr val="FF0000"/>
                </a:solidFill>
                <a:latin typeface="Times New Roman" panose="02020603050405020304" pitchFamily="18" charset="0"/>
              </a:rPr>
              <a:t>Initial and Final Permutations</a:t>
            </a:r>
          </a:p>
          <a:p>
            <a:pPr algn="ctr">
              <a:defRPr/>
            </a:pPr>
            <a:endParaRPr lang="en-US" altLang="en-US">
              <a:latin typeface="Times New Roman" panose="02020603050405020304" pitchFamily="18" charset="0"/>
            </a:endParaRPr>
          </a:p>
        </p:txBody>
      </p:sp>
      <p:sp>
        <p:nvSpPr>
          <p:cNvPr id="18437" name="TextBox 1"/>
          <p:cNvSpPr txBox="1">
            <a:spLocks noChangeArrowheads="1"/>
          </p:cNvSpPr>
          <p:nvPr/>
        </p:nvSpPr>
        <p:spPr bwMode="auto">
          <a:xfrm>
            <a:off x="2628900" y="3517900"/>
            <a:ext cx="388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IN" altLang="en-US" sz="2800" b="0"/>
              <a:t>0000 0080 0000 0002</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04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65113" y="1219200"/>
            <a:ext cx="1346200"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a:t>
            </a:r>
            <a:endParaRPr lang="en-US" altLang="en-US" sz="2000" i="1">
              <a:solidFill>
                <a:schemeClr val="bg1"/>
              </a:solidFill>
              <a:latin typeface="Times New Roman" panose="02020603050405020304" pitchFamily="18" charset="0"/>
            </a:endParaRPr>
          </a:p>
        </p:txBody>
      </p:sp>
      <p:sp>
        <p:nvSpPr>
          <p:cNvPr id="948235" name="Rectangle 11"/>
          <p:cNvSpPr>
            <a:spLocks noChangeArrowheads="1"/>
          </p:cNvSpPr>
          <p:nvPr/>
        </p:nvSpPr>
        <p:spPr bwMode="auto">
          <a:xfrm>
            <a:off x="260350" y="1270000"/>
            <a:ext cx="8229600" cy="1939925"/>
          </a:xfrm>
          <a:prstGeom prst="rect">
            <a:avLst/>
          </a:prstGeom>
          <a:noFill/>
          <a:ln>
            <a:noFill/>
          </a:ln>
          <a:effectLst/>
        </p:spPr>
        <p:txBody>
          <a:bodyPr anchor="ctr">
            <a:spAutoFit/>
          </a:bodyPr>
          <a:lstStyle/>
          <a:p>
            <a:pPr algn="just" eaLnBrk="1" hangingPunct="1">
              <a:defRPr/>
            </a:pPr>
            <a:endParaRPr lang="en-US" altLang="en-US" sz="2400">
              <a:effectLst>
                <a:outerShdw blurRad="38100" dist="38100" dir="2700000" algn="tl">
                  <a:srgbClr val="C0C0C0"/>
                </a:outerShdw>
              </a:effectLst>
              <a:latin typeface="Times New Roman" pitchFamily="18" charset="0"/>
            </a:endParaRPr>
          </a:p>
          <a:p>
            <a:pPr algn="just" eaLnBrk="1" hangingPunct="1">
              <a:defRPr/>
            </a:pPr>
            <a:r>
              <a:rPr lang="en-US" altLang="en-US" sz="2400">
                <a:effectLst>
                  <a:outerShdw blurRad="38100" dist="38100" dir="2700000" algn="tl">
                    <a:srgbClr val="C0C0C0"/>
                  </a:outerShdw>
                </a:effectLst>
                <a:latin typeface="Times New Roman" pitchFamily="18" charset="0"/>
              </a:rPr>
              <a:t>Find the output of the initial permutation box when the input is given in hexadecimal as:</a:t>
            </a:r>
          </a:p>
          <a:p>
            <a:pPr algn="ctr" eaLnBrk="1" hangingPunct="1">
              <a:defRPr/>
            </a:pPr>
            <a:r>
              <a:rPr lang="en-IN" sz="2400" b="0"/>
              <a:t>0000 0080 0000 0002</a:t>
            </a:r>
          </a:p>
          <a:p>
            <a:pPr algn="just" eaLnBrk="1" hangingPunct="1">
              <a:defRPr/>
            </a:pPr>
            <a:endParaRPr lang="en-US" altLang="en-US" sz="2400">
              <a:effectLst>
                <a:outerShdw blurRad="38100" dist="38100" dir="2700000" algn="tl">
                  <a:srgbClr val="C0C0C0"/>
                </a:outerShdw>
              </a:effectLst>
              <a:latin typeface="Times New Roman" pitchFamily="18" charset="0"/>
            </a:endParaRPr>
          </a:p>
        </p:txBody>
      </p:sp>
      <p:sp>
        <p:nvSpPr>
          <p:cNvPr id="948236" name="Rectangle 12"/>
          <p:cNvSpPr>
            <a:spLocks noChangeArrowheads="1"/>
          </p:cNvSpPr>
          <p:nvPr/>
        </p:nvSpPr>
        <p:spPr bwMode="auto">
          <a:xfrm>
            <a:off x="228600" y="3113088"/>
            <a:ext cx="8229600" cy="2676525"/>
          </a:xfrm>
          <a:prstGeom prst="rect">
            <a:avLst/>
          </a:prstGeom>
          <a:noFill/>
          <a:ln>
            <a:noFill/>
          </a:ln>
          <a:effectLst/>
        </p:spPr>
        <p:txBody>
          <a:bodyPr anchor="ctr">
            <a:spAutoFit/>
          </a:bodyPr>
          <a:lstStyle/>
          <a:p>
            <a:pPr algn="just" eaLnBrk="1" hangingPunct="1">
              <a:defRPr/>
            </a:pPr>
            <a:r>
              <a:rPr lang="en-US" altLang="en-US" sz="2400">
                <a:solidFill>
                  <a:srgbClr val="FF0000"/>
                </a:solidFill>
                <a:effectLst>
                  <a:outerShdw blurRad="38100" dist="38100" dir="2700000" algn="tl">
                    <a:srgbClr val="C0C0C0"/>
                  </a:outerShdw>
                </a:effectLst>
                <a:latin typeface="Times New Roman" pitchFamily="18" charset="0"/>
              </a:rPr>
              <a:t>Solution</a:t>
            </a:r>
          </a:p>
          <a:p>
            <a:pPr algn="just" eaLnBrk="1" hangingPunct="1">
              <a:defRPr/>
            </a:pPr>
            <a:endParaRPr lang="en-US" altLang="en-US" sz="2400">
              <a:solidFill>
                <a:srgbClr val="FF0000"/>
              </a:solidFill>
              <a:effectLst>
                <a:outerShdw blurRad="38100" dist="38100" dir="2700000" algn="tl">
                  <a:srgbClr val="C0C0C0"/>
                </a:outerShdw>
              </a:effectLst>
              <a:latin typeface="Times New Roman" pitchFamily="18" charset="0"/>
            </a:endParaRPr>
          </a:p>
          <a:p>
            <a:pPr algn="just" eaLnBrk="1" hangingPunct="1">
              <a:defRPr/>
            </a:pPr>
            <a:r>
              <a:rPr lang="en-US" altLang="en-US" sz="2400">
                <a:effectLst>
                  <a:outerShdw blurRad="38100" dist="38100" dir="2700000" algn="tl">
                    <a:srgbClr val="C0C0C0"/>
                  </a:outerShdw>
                </a:effectLst>
                <a:latin typeface="Times New Roman" pitchFamily="18" charset="0"/>
              </a:rPr>
              <a:t>          Four 4 digit combinations- 16 digits</a:t>
            </a:r>
          </a:p>
          <a:p>
            <a:pPr algn="just" eaLnBrk="1" hangingPunct="1">
              <a:defRPr/>
            </a:pPr>
            <a:r>
              <a:rPr lang="en-US" altLang="en-US" sz="2400">
                <a:effectLst>
                  <a:outerShdw blurRad="38100" dist="38100" dir="2700000" algn="tl">
                    <a:srgbClr val="C0C0C0"/>
                  </a:outerShdw>
                </a:effectLst>
                <a:latin typeface="Times New Roman" pitchFamily="18" charset="0"/>
              </a:rPr>
              <a:t>          Expand each digit in </a:t>
            </a:r>
            <a:r>
              <a:rPr lang="en-US" altLang="en-US" sz="2400" err="1">
                <a:effectLst>
                  <a:outerShdw blurRad="38100" dist="38100" dir="2700000" algn="tl">
                    <a:srgbClr val="C0C0C0"/>
                  </a:outerShdw>
                </a:effectLst>
                <a:latin typeface="Times New Roman" pitchFamily="18" charset="0"/>
              </a:rPr>
              <a:t>hexa</a:t>
            </a:r>
            <a:r>
              <a:rPr lang="en-US" altLang="en-US" sz="2400">
                <a:effectLst>
                  <a:outerShdw blurRad="38100" dist="38100" dir="2700000" algn="tl">
                    <a:srgbClr val="C0C0C0"/>
                  </a:outerShdw>
                </a:effectLst>
                <a:latin typeface="Times New Roman" pitchFamily="18" charset="0"/>
              </a:rPr>
              <a:t>  </a:t>
            </a:r>
          </a:p>
          <a:p>
            <a:pPr algn="just" eaLnBrk="1" hangingPunct="1">
              <a:defRPr/>
            </a:pPr>
            <a:r>
              <a:rPr lang="en-US" altLang="en-US" sz="2400">
                <a:effectLst>
                  <a:outerShdw blurRad="38100" dist="38100" dir="2700000" algn="tl">
                    <a:srgbClr val="C0C0C0"/>
                  </a:outerShdw>
                </a:effectLst>
                <a:latin typeface="Times New Roman" pitchFamily="18" charset="0"/>
              </a:rPr>
              <a:t>                   16 * 4  = 64 bits</a:t>
            </a:r>
          </a:p>
          <a:p>
            <a:pPr algn="just" eaLnBrk="1" hangingPunct="1">
              <a:defRPr/>
            </a:pPr>
            <a:r>
              <a:rPr lang="en-US" altLang="en-US" sz="2400">
                <a:effectLst>
                  <a:outerShdw blurRad="38100" dist="38100" dir="2700000" algn="tl">
                    <a:srgbClr val="C0C0C0"/>
                  </a:outerShdw>
                </a:effectLst>
                <a:latin typeface="Times New Roman" pitchFamily="18" charset="0"/>
              </a:rPr>
              <a:t> </a:t>
            </a:r>
          </a:p>
          <a:p>
            <a:pPr algn="just" eaLnBrk="1" hangingPunct="1">
              <a:defRPr/>
            </a:pPr>
            <a:endParaRPr lang="en-US" altLang="en-US" sz="2400">
              <a:effectLst>
                <a:outerShdw blurRad="38100" dist="38100" dir="2700000" algn="tl">
                  <a:srgbClr val="C0C0C0"/>
                </a:outerShdw>
              </a:effectLst>
              <a:latin typeface="Times New Roman" pitchFamily="18" charset="0"/>
            </a:endParaRPr>
          </a:p>
        </p:txBody>
      </p:sp>
      <p:sp>
        <p:nvSpPr>
          <p:cNvPr id="12297" name="Rectangle 2"/>
          <p:cNvSpPr>
            <a:spLocks noChangeArrowheads="1"/>
          </p:cNvSpPr>
          <p:nvPr/>
        </p:nvSpPr>
        <p:spPr bwMode="auto">
          <a:xfrm>
            <a:off x="0" y="46038"/>
            <a:ext cx="9144000" cy="685800"/>
          </a:xfrm>
          <a:prstGeom prst="rect">
            <a:avLst/>
          </a:prstGeom>
          <a:solidFill>
            <a:schemeClr val="bg2">
              <a:lumMod val="10000"/>
              <a:lumOff val="90000"/>
            </a:schemeClr>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a:solidFill>
                  <a:srgbClr val="FF0000"/>
                </a:solidFill>
                <a:latin typeface="Times New Roman" panose="02020603050405020304" pitchFamily="18" charset="0"/>
              </a:rPr>
              <a:t>Initial and Final Permutations</a:t>
            </a:r>
          </a:p>
          <a:p>
            <a:pPr algn="ctr">
              <a:defRPr/>
            </a:pPr>
            <a:endParaRPr lang="en-US" altLang="en-US">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65113" y="1219200"/>
            <a:ext cx="1346200"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a:t>
            </a:r>
            <a:endParaRPr lang="en-US" altLang="en-US" sz="2000" i="1">
              <a:solidFill>
                <a:schemeClr val="bg1"/>
              </a:solidFill>
              <a:latin typeface="Times New Roman" panose="02020603050405020304" pitchFamily="18" charset="0"/>
            </a:endParaRPr>
          </a:p>
        </p:txBody>
      </p:sp>
      <p:sp>
        <p:nvSpPr>
          <p:cNvPr id="948235" name="Rectangle 11"/>
          <p:cNvSpPr>
            <a:spLocks noChangeArrowheads="1"/>
          </p:cNvSpPr>
          <p:nvPr/>
        </p:nvSpPr>
        <p:spPr bwMode="auto">
          <a:xfrm>
            <a:off x="228600" y="1285875"/>
            <a:ext cx="8229600" cy="1939925"/>
          </a:xfrm>
          <a:prstGeom prst="rect">
            <a:avLst/>
          </a:prstGeom>
          <a:noFill/>
          <a:ln>
            <a:noFill/>
          </a:ln>
          <a:effectLst/>
        </p:spPr>
        <p:txBody>
          <a:bodyPr anchor="ctr">
            <a:spAutoFit/>
          </a:bodyPr>
          <a:lstStyle/>
          <a:p>
            <a:pPr algn="just" eaLnBrk="1" hangingPunct="1">
              <a:defRPr/>
            </a:pPr>
            <a:endParaRPr lang="en-US" altLang="en-US" sz="2400">
              <a:effectLst>
                <a:outerShdw blurRad="38100" dist="38100" dir="2700000" algn="tl">
                  <a:srgbClr val="C0C0C0"/>
                </a:outerShdw>
              </a:effectLst>
              <a:latin typeface="Times New Roman" pitchFamily="18" charset="0"/>
            </a:endParaRPr>
          </a:p>
          <a:p>
            <a:pPr algn="just" eaLnBrk="1" hangingPunct="1">
              <a:defRPr/>
            </a:pPr>
            <a:r>
              <a:rPr lang="en-US" altLang="en-US" sz="2400">
                <a:effectLst>
                  <a:outerShdw blurRad="38100" dist="38100" dir="2700000" algn="tl">
                    <a:srgbClr val="C0C0C0"/>
                  </a:outerShdw>
                </a:effectLst>
                <a:latin typeface="Times New Roman" pitchFamily="18" charset="0"/>
              </a:rPr>
              <a:t>Find the output of the initial permutation box when the input is given in hexadecimal as:</a:t>
            </a:r>
          </a:p>
          <a:p>
            <a:pPr algn="ctr" eaLnBrk="1" hangingPunct="1">
              <a:defRPr/>
            </a:pPr>
            <a:r>
              <a:rPr lang="en-IN" sz="2400" b="0"/>
              <a:t>0000 0080 0000 0002</a:t>
            </a:r>
          </a:p>
          <a:p>
            <a:pPr algn="just" eaLnBrk="1" hangingPunct="1">
              <a:defRPr/>
            </a:pPr>
            <a:endParaRPr lang="en-US" altLang="en-US" sz="2400">
              <a:effectLst>
                <a:outerShdw blurRad="38100" dist="38100" dir="2700000" algn="tl">
                  <a:srgbClr val="C0C0C0"/>
                </a:outerShdw>
              </a:effectLst>
              <a:latin typeface="Times New Roman" pitchFamily="18" charset="0"/>
            </a:endParaRPr>
          </a:p>
        </p:txBody>
      </p:sp>
      <p:sp>
        <p:nvSpPr>
          <p:cNvPr id="948236" name="Rectangle 12"/>
          <p:cNvSpPr>
            <a:spLocks noChangeArrowheads="1"/>
          </p:cNvSpPr>
          <p:nvPr/>
        </p:nvSpPr>
        <p:spPr bwMode="auto">
          <a:xfrm>
            <a:off x="228600" y="4035851"/>
            <a:ext cx="8229600" cy="830997"/>
          </a:xfrm>
          <a:prstGeom prst="rect">
            <a:avLst/>
          </a:prstGeom>
          <a:noFill/>
          <a:ln>
            <a:noFill/>
          </a:ln>
          <a:effec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itchFamily="18" charset="0"/>
              </a:rPr>
              <a:t>Only bit 25 and bit 63 are 1s; the other bits are 0s. In the final permutation. </a:t>
            </a:r>
          </a:p>
        </p:txBody>
      </p:sp>
      <p:sp>
        <p:nvSpPr>
          <p:cNvPr id="948237" name="Rectangle 13"/>
          <p:cNvSpPr>
            <a:spLocks noChangeArrowheads="1"/>
          </p:cNvSpPr>
          <p:nvPr/>
        </p:nvSpPr>
        <p:spPr bwMode="auto">
          <a:xfrm>
            <a:off x="228600" y="3429000"/>
            <a:ext cx="8229600" cy="457200"/>
          </a:xfrm>
          <a:prstGeom prst="rect">
            <a:avLst/>
          </a:prstGeom>
          <a:noFill/>
          <a:ln>
            <a:noFill/>
          </a:ln>
          <a:effectLst/>
        </p:spPr>
        <p:txBody>
          <a:bodyPr anchor="ctr">
            <a:spAutoFit/>
          </a:bodyPr>
          <a:lstStyle/>
          <a:p>
            <a:pPr algn="just" eaLnBrk="1" hangingPunct="1">
              <a:defRPr/>
            </a:pPr>
            <a:r>
              <a:rPr lang="en-US" altLang="en-US" sz="2400">
                <a:solidFill>
                  <a:schemeClr val="hlink"/>
                </a:solidFill>
                <a:effectLst>
                  <a:outerShdw blurRad="38100" dist="38100" dir="2700000" algn="tl">
                    <a:srgbClr val="C0C0C0"/>
                  </a:outerShdw>
                </a:effectLst>
                <a:latin typeface="Times New Roman" pitchFamily="18" charset="0"/>
              </a:rPr>
              <a:t>Solution</a:t>
            </a:r>
          </a:p>
        </p:txBody>
      </p:sp>
      <p:sp>
        <p:nvSpPr>
          <p:cNvPr id="12297" name="Rectangle 2"/>
          <p:cNvSpPr>
            <a:spLocks noChangeArrowheads="1"/>
          </p:cNvSpPr>
          <p:nvPr/>
        </p:nvSpPr>
        <p:spPr bwMode="auto">
          <a:xfrm>
            <a:off x="0" y="46038"/>
            <a:ext cx="9144000" cy="685800"/>
          </a:xfrm>
          <a:prstGeom prst="rect">
            <a:avLst/>
          </a:prstGeom>
          <a:solidFill>
            <a:schemeClr val="bg2">
              <a:lumMod val="10000"/>
              <a:lumOff val="90000"/>
            </a:schemeClr>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a:solidFill>
                  <a:srgbClr val="FF0000"/>
                </a:solidFill>
                <a:latin typeface="Times New Roman" panose="02020603050405020304" pitchFamily="18" charset="0"/>
              </a:rPr>
              <a:t>Initial and Final Permutations</a:t>
            </a:r>
          </a:p>
          <a:p>
            <a:pPr algn="ctr">
              <a:defRPr/>
            </a:pPr>
            <a:endParaRPr lang="en-US" altLang="en-US">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4D823A-882B-4F98-8166-0689C758E5F1}">
  <ds:schemaRefs>
    <ds:schemaRef ds:uri="77a78612-01b3-41d9-9a67-4ad76070f3c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A062D05-FD0E-47BF-9A21-18FF412D2696}">
  <ds:schemaRefs>
    <ds:schemaRef ds:uri="http://schemas.microsoft.com/sharepoint/v3/contenttype/forms"/>
  </ds:schemaRefs>
</ds:datastoreItem>
</file>

<file path=customXml/itemProps3.xml><?xml version="1.0" encoding="utf-8"?>
<ds:datastoreItem xmlns:ds="http://schemas.openxmlformats.org/officeDocument/2006/customXml" ds:itemID="{6A959F6E-812F-4A17-8EE9-97ACF7B8DA6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70</Slides>
  <Notes>69</Notes>
  <HiddenSlides>0</HiddenSlide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revision>8</cp:revision>
  <dcterms:created xsi:type="dcterms:W3CDTF">2000-01-15T04:50:39Z</dcterms:created>
  <dcterms:modified xsi:type="dcterms:W3CDTF">2022-05-08T07:27:45Z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