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7">
  <p:sldMasterIdLst>
    <p:sldMasterId id="2147483813" r:id="rId1"/>
  </p:sldMasterIdLst>
  <p:notesMasterIdLst>
    <p:notesMasterId r:id="rId12"/>
  </p:notesMasterIdLst>
  <p:sldIdLst>
    <p:sldId id="312" r:id="rId2"/>
    <p:sldId id="306" r:id="rId3"/>
    <p:sldId id="307" r:id="rId4"/>
    <p:sldId id="308" r:id="rId5"/>
    <p:sldId id="309" r:id="rId6"/>
    <p:sldId id="310" r:id="rId7"/>
    <p:sldId id="311" r:id="rId8"/>
    <p:sldId id="313" r:id="rId9"/>
    <p:sldId id="314" r:id="rId10"/>
    <p:sldId id="31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7AFB2-96BB-46C8-93F4-1C0E99A7EA10}" type="datetimeFigureOut">
              <a:rPr lang="en-IN" smtClean="0"/>
              <a:t>27-08-2021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9FEC5-822B-4342-BA2D-C43E0C5A87E1}" type="slidenum">
              <a:rPr lang="en-IN" smtClean="0"/>
              <a:t>‹#›</a:t>
            </a:fld>
            <a:endParaRPr lang="en-IN"/>
          </a:p>
        </p:txBody>
      </p:sp>
    </p:spTree>
    <p:extLst>
      <p:ext uri="{BB962C8B-B14F-4D97-AF65-F5344CB8AC3E}">
        <p14:creationId xmlns:p14="http://schemas.microsoft.com/office/powerpoint/2010/main" val="338255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363AF-1470-41EA-A87C-778D71A0D401}"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116013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72C06-C976-4679-A6D9-BABBC19586A1}"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30541489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72C06-C976-4679-A6D9-BABBC19586A1}"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482347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72C06-C976-4679-A6D9-BABBC19586A1}"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356516374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72C06-C976-4679-A6D9-BABBC19586A1}"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742931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772C06-C976-4679-A6D9-BABBC19586A1}"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38656124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4227-5F50-417C-B22C-033EA8BA8AFD}"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811949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A9623-1DD0-4251-AF56-6701EB2A4B40}"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218725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A82B3-D013-4903-BBC1-49F3CEBB3D11}"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426072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BA7A8-945C-4605-960A-9AA51C8D68E3}" type="datetime1">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218472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D05ED-6BEF-4840-9A3E-33DA7D90B569}" type="datetime1">
              <a:rPr lang="en-IN" smtClean="0"/>
              <a:t>27-08-2021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395589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3D024-F2E7-4A87-B1D1-8806C12F8C20}" type="datetime1">
              <a:rPr lang="en-IN" smtClean="0"/>
              <a:t>27-08-2021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237507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4B7AF0-7747-4C86-B6E8-2EDBCBFE8088}" type="datetime1">
              <a:rPr lang="en-IN" smtClean="0"/>
              <a:t>27-08-2021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113609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B0276-3553-4DBF-A21D-156492FE4A41}" type="datetime1">
              <a:rPr lang="en-IN" smtClean="0"/>
              <a:t>27-08-2021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50123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A06845-513A-4784-AEAE-7FBC86644D7A}" type="datetime1">
              <a:rPr lang="en-IN" smtClean="0"/>
              <a:t>27-08-2021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420713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D10373-C433-4245-82AA-F4A96EC1A244}" type="datetime1">
              <a:rPr lang="en-IN" smtClean="0"/>
              <a:t>27-08-2021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8FF7-D3A0-4801-A63A-9484EE1AA145}" type="slidenum">
              <a:rPr lang="en-IN" smtClean="0"/>
              <a:t>‹#›</a:t>
            </a:fld>
            <a:endParaRPr lang="en-IN"/>
          </a:p>
        </p:txBody>
      </p:sp>
    </p:spTree>
    <p:extLst>
      <p:ext uri="{BB962C8B-B14F-4D97-AF65-F5344CB8AC3E}">
        <p14:creationId xmlns:p14="http://schemas.microsoft.com/office/powerpoint/2010/main" val="22364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772C06-C976-4679-A6D9-BABBC19586A1}" type="datetime1">
              <a:rPr lang="en-IN" smtClean="0"/>
              <a:t>27-08-2021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88FF7-D3A0-4801-A63A-9484EE1AA145}" type="slidenum">
              <a:rPr lang="en-IN" smtClean="0"/>
              <a:t>‹#›</a:t>
            </a:fld>
            <a:endParaRPr lang="en-IN"/>
          </a:p>
        </p:txBody>
      </p:sp>
    </p:spTree>
    <p:extLst>
      <p:ext uri="{BB962C8B-B14F-4D97-AF65-F5344CB8AC3E}">
        <p14:creationId xmlns:p14="http://schemas.microsoft.com/office/powerpoint/2010/main" val="3898422456"/>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F4E60-ED7C-4F88-AE0A-AD2DE0D3864D}"/>
              </a:ext>
            </a:extLst>
          </p:cNvPr>
          <p:cNvSpPr>
            <a:spLocks noGrp="1"/>
          </p:cNvSpPr>
          <p:nvPr>
            <p:ph idx="1"/>
          </p:nvPr>
        </p:nvSpPr>
        <p:spPr>
          <a:xfrm>
            <a:off x="569167" y="690465"/>
            <a:ext cx="6102221" cy="5350897"/>
          </a:xfrm>
        </p:spPr>
        <p:txBody>
          <a:bodyPr/>
          <a:lstStyle/>
          <a:p>
            <a:endParaRPr lang="en-IN" dirty="0"/>
          </a:p>
          <a:p>
            <a:endParaRPr lang="en-IN" dirty="0"/>
          </a:p>
          <a:p>
            <a:endParaRPr lang="en-IN" dirty="0"/>
          </a:p>
          <a:p>
            <a:endParaRPr lang="en-IN" dirty="0"/>
          </a:p>
          <a:p>
            <a:pPr marL="3200400" lvl="7" indent="0">
              <a:buNone/>
            </a:pPr>
            <a:endParaRPr lang="en-IN" dirty="0"/>
          </a:p>
          <a:p>
            <a:pPr marL="3200400" lvl="7" indent="0">
              <a:buNone/>
            </a:pPr>
            <a:endParaRPr lang="en-IN" sz="2400" b="1" dirty="0">
              <a:latin typeface="Times New Roman" panose="02020603050405020304" pitchFamily="18" charset="0"/>
              <a:cs typeface="Times New Roman" panose="02020603050405020304" pitchFamily="18" charset="0"/>
            </a:endParaRPr>
          </a:p>
          <a:p>
            <a:pPr marL="3200400" lvl="7" indent="0">
              <a:buNone/>
            </a:pPr>
            <a:r>
              <a:rPr lang="en-IN" sz="2400" b="1" dirty="0">
                <a:latin typeface="Times New Roman" panose="02020603050405020304" pitchFamily="18" charset="0"/>
                <a:cs typeface="Times New Roman" panose="02020603050405020304" pitchFamily="18" charset="0"/>
              </a:rPr>
              <a:t>Professional Ethics </a:t>
            </a:r>
          </a:p>
        </p:txBody>
      </p:sp>
      <p:sp>
        <p:nvSpPr>
          <p:cNvPr id="4" name="Slide Number Placeholder 3">
            <a:extLst>
              <a:ext uri="{FF2B5EF4-FFF2-40B4-BE49-F238E27FC236}">
                <a16:creationId xmlns:a16="http://schemas.microsoft.com/office/drawing/2014/main" id="{74E90B60-EE02-47F3-A7B0-383B38635670}"/>
              </a:ext>
            </a:extLst>
          </p:cNvPr>
          <p:cNvSpPr>
            <a:spLocks noGrp="1"/>
          </p:cNvSpPr>
          <p:nvPr>
            <p:ph type="sldNum" sz="quarter" idx="12"/>
          </p:nvPr>
        </p:nvSpPr>
        <p:spPr/>
        <p:txBody>
          <a:bodyPr/>
          <a:lstStyle/>
          <a:p>
            <a:fld id="{6AA88FF7-D3A0-4801-A63A-9484EE1AA145}" type="slidenum">
              <a:rPr lang="en-IN" smtClean="0"/>
              <a:t>1</a:t>
            </a:fld>
            <a:endParaRPr lang="en-IN"/>
          </a:p>
        </p:txBody>
      </p:sp>
    </p:spTree>
    <p:extLst>
      <p:ext uri="{BB962C8B-B14F-4D97-AF65-F5344CB8AC3E}">
        <p14:creationId xmlns:p14="http://schemas.microsoft.com/office/powerpoint/2010/main" val="16691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6AB3A-E5C1-4287-B9FE-9AE962530333}"/>
              </a:ext>
            </a:extLst>
          </p:cNvPr>
          <p:cNvSpPr>
            <a:spLocks noGrp="1"/>
          </p:cNvSpPr>
          <p:nvPr>
            <p:ph idx="1"/>
          </p:nvPr>
        </p:nvSpPr>
        <p:spPr>
          <a:xfrm>
            <a:off x="541176" y="451513"/>
            <a:ext cx="8732826" cy="5589849"/>
          </a:xfrm>
        </p:spPr>
        <p:txBody>
          <a:bodyPr>
            <a:normAutofit/>
          </a:bodyPr>
          <a:lstStyle/>
          <a:p>
            <a:r>
              <a:rPr lang="en-IN" dirty="0"/>
              <a:t>Text Books: </a:t>
            </a:r>
          </a:p>
          <a:p>
            <a:r>
              <a:rPr lang="en-IN" dirty="0"/>
              <a:t> Mika Martin and Roland </a:t>
            </a:r>
            <a:r>
              <a:rPr lang="en-IN" dirty="0" err="1"/>
              <a:t>Scinger</a:t>
            </a:r>
            <a:r>
              <a:rPr lang="en-IN" dirty="0"/>
              <a:t>, ‘Ethics in </a:t>
            </a:r>
            <a:r>
              <a:rPr lang="en-IN" dirty="0" err="1"/>
              <a:t>Engineeering</a:t>
            </a:r>
            <a:r>
              <a:rPr lang="en-IN" dirty="0"/>
              <a:t>’, Pearson Education/Prentice Hall, New York 1996.</a:t>
            </a:r>
          </a:p>
          <a:p>
            <a:r>
              <a:rPr lang="en-IN" dirty="0"/>
              <a:t> Govindarajan M., Natarajan S., Senthil Kumar V. S., ‘Engineering Ethics’ Prentice Hall of India, New Delhi, 2004.</a:t>
            </a:r>
          </a:p>
          <a:p>
            <a:r>
              <a:rPr lang="en-IN" dirty="0"/>
              <a:t> Charles D. </a:t>
            </a:r>
            <a:r>
              <a:rPr lang="en-IN" dirty="0" err="1"/>
              <a:t>Fleddermann</a:t>
            </a:r>
            <a:r>
              <a:rPr lang="en-IN" dirty="0"/>
              <a:t>, ‘Ethics in Engineering’, Pearson Education/Prentice Hall, New Jersey, 2004 (Indian Reprint).</a:t>
            </a:r>
          </a:p>
          <a:p>
            <a:r>
              <a:rPr lang="en-IN" dirty="0"/>
              <a:t> Charles E. Harris, Michael S. </a:t>
            </a:r>
            <a:r>
              <a:rPr lang="en-IN" dirty="0" err="1"/>
              <a:t>Protchard</a:t>
            </a:r>
            <a:r>
              <a:rPr lang="en-IN" dirty="0"/>
              <a:t> and Michael J. </a:t>
            </a:r>
            <a:r>
              <a:rPr lang="en-IN" dirty="0" err="1"/>
              <a:t>Rabins</a:t>
            </a:r>
            <a:r>
              <a:rPr lang="en-IN" dirty="0"/>
              <a:t>, ‘Engineering Ethics –Concept and Cases’, Wadsworth Thompson Learning, United States, 2000 (Indian Reprint now available).</a:t>
            </a:r>
          </a:p>
          <a:p>
            <a:r>
              <a:rPr lang="en-IN" dirty="0"/>
              <a:t>‘Concepts and Cases’, Thompson Learning (2000).</a:t>
            </a:r>
          </a:p>
          <a:p>
            <a:r>
              <a:rPr lang="en-IN" dirty="0"/>
              <a:t>John R. Boatright, ‘Ethics and Conduct of Business’, Pearson Education, New Delhi, 2003.</a:t>
            </a:r>
          </a:p>
          <a:p>
            <a:r>
              <a:rPr lang="en-IN" dirty="0"/>
              <a:t>Edmund G. </a:t>
            </a:r>
            <a:r>
              <a:rPr lang="en-IN" dirty="0" err="1"/>
              <a:t>Seebauer</a:t>
            </a:r>
            <a:r>
              <a:rPr lang="en-IN" dirty="0"/>
              <a:t> and Robert L. Barry, ‘Fundamentals of Ethics for Scientists and Engineers’, Oxford University of Press, Oxford, 2001</a:t>
            </a:r>
          </a:p>
        </p:txBody>
      </p:sp>
      <p:sp>
        <p:nvSpPr>
          <p:cNvPr id="4" name="Slide Number Placeholder 3">
            <a:extLst>
              <a:ext uri="{FF2B5EF4-FFF2-40B4-BE49-F238E27FC236}">
                <a16:creationId xmlns:a16="http://schemas.microsoft.com/office/drawing/2014/main" id="{535B6749-ABC7-4534-A59B-076EE4B0FCB0}"/>
              </a:ext>
            </a:extLst>
          </p:cNvPr>
          <p:cNvSpPr>
            <a:spLocks noGrp="1"/>
          </p:cNvSpPr>
          <p:nvPr>
            <p:ph type="sldNum" sz="quarter" idx="12"/>
          </p:nvPr>
        </p:nvSpPr>
        <p:spPr/>
        <p:txBody>
          <a:bodyPr/>
          <a:lstStyle/>
          <a:p>
            <a:fld id="{6AA88FF7-D3A0-4801-A63A-9484EE1AA145}" type="slidenum">
              <a:rPr lang="en-IN" smtClean="0"/>
              <a:t>10</a:t>
            </a:fld>
            <a:endParaRPr lang="en-IN"/>
          </a:p>
        </p:txBody>
      </p:sp>
    </p:spTree>
    <p:extLst>
      <p:ext uri="{BB962C8B-B14F-4D97-AF65-F5344CB8AC3E}">
        <p14:creationId xmlns:p14="http://schemas.microsoft.com/office/powerpoint/2010/main" val="145220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3103-CA49-44CA-B8BB-F9E0BD2AE718}"/>
              </a:ext>
            </a:extLst>
          </p:cNvPr>
          <p:cNvSpPr>
            <a:spLocks noGrp="1"/>
          </p:cNvSpPr>
          <p:nvPr>
            <p:ph type="title"/>
          </p:nvPr>
        </p:nvSpPr>
        <p:spPr/>
        <p:txBody>
          <a:bodyPr/>
          <a:lstStyle/>
          <a:p>
            <a:r>
              <a:rPr lang="en-IN" dirty="0"/>
              <a:t>                                   Ethics</a:t>
            </a:r>
          </a:p>
        </p:txBody>
      </p:sp>
      <p:sp>
        <p:nvSpPr>
          <p:cNvPr id="3" name="Content Placeholder 2">
            <a:extLst>
              <a:ext uri="{FF2B5EF4-FFF2-40B4-BE49-F238E27FC236}">
                <a16:creationId xmlns:a16="http://schemas.microsoft.com/office/drawing/2014/main" id="{C7F2AA37-444A-4F8C-A239-B245C5978A31}"/>
              </a:ext>
            </a:extLst>
          </p:cNvPr>
          <p:cNvSpPr>
            <a:spLocks noGrp="1"/>
          </p:cNvSpPr>
          <p:nvPr>
            <p:ph idx="1"/>
          </p:nvPr>
        </p:nvSpPr>
        <p:spPr/>
        <p:txBody>
          <a:bodyPr/>
          <a:lstStyle/>
          <a:p>
            <a:r>
              <a:rPr lang="en-IN" sz="2000" b="1" dirty="0"/>
              <a:t>Definition of Ethics</a:t>
            </a:r>
          </a:p>
          <a:p>
            <a:r>
              <a:rPr lang="en-IN" sz="2000" dirty="0"/>
              <a:t>The word ‘Ethics’ is derived from the Greek word ‘Ethica’ </a:t>
            </a:r>
          </a:p>
          <a:p>
            <a:r>
              <a:rPr lang="en-IN" sz="2000" dirty="0"/>
              <a:t>The word ‘Ethica’ is again derived from the word ‘Ethos’</a:t>
            </a:r>
          </a:p>
          <a:p>
            <a:r>
              <a:rPr lang="en-IN" sz="2000" dirty="0"/>
              <a:t>‘Ethos’ means character, usages, or habits. </a:t>
            </a:r>
          </a:p>
          <a:p>
            <a:r>
              <a:rPr lang="en-IN" sz="2000" dirty="0"/>
              <a:t>Ethics is also called Moral Philosophy. </a:t>
            </a:r>
          </a:p>
          <a:p>
            <a:r>
              <a:rPr lang="en-IN" sz="2000" dirty="0"/>
              <a:t>The word ‘Moral’ comes from the Latin word ‘Mores’ which means customs or habits. </a:t>
            </a:r>
          </a:p>
          <a:p>
            <a:endParaRPr lang="en-IN" dirty="0"/>
          </a:p>
        </p:txBody>
      </p:sp>
      <p:sp>
        <p:nvSpPr>
          <p:cNvPr id="4" name="Slide Number Placeholder 3">
            <a:extLst>
              <a:ext uri="{FF2B5EF4-FFF2-40B4-BE49-F238E27FC236}">
                <a16:creationId xmlns:a16="http://schemas.microsoft.com/office/drawing/2014/main" id="{2ADDE5ED-07C5-4E90-80D7-83A356503C9A}"/>
              </a:ext>
            </a:extLst>
          </p:cNvPr>
          <p:cNvSpPr>
            <a:spLocks noGrp="1"/>
          </p:cNvSpPr>
          <p:nvPr>
            <p:ph type="sldNum" sz="quarter" idx="12"/>
          </p:nvPr>
        </p:nvSpPr>
        <p:spPr/>
        <p:txBody>
          <a:bodyPr/>
          <a:lstStyle/>
          <a:p>
            <a:fld id="{6AA88FF7-D3A0-4801-A63A-9484EE1AA145}" type="slidenum">
              <a:rPr lang="en-IN" smtClean="0"/>
              <a:t>2</a:t>
            </a:fld>
            <a:endParaRPr lang="en-IN"/>
          </a:p>
        </p:txBody>
      </p:sp>
    </p:spTree>
    <p:extLst>
      <p:ext uri="{BB962C8B-B14F-4D97-AF65-F5344CB8AC3E}">
        <p14:creationId xmlns:p14="http://schemas.microsoft.com/office/powerpoint/2010/main" val="71963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2FD4-0392-44B6-8304-1223A63A6836}"/>
              </a:ext>
            </a:extLst>
          </p:cNvPr>
          <p:cNvSpPr>
            <a:spLocks noGrp="1"/>
          </p:cNvSpPr>
          <p:nvPr>
            <p:ph type="title"/>
          </p:nvPr>
        </p:nvSpPr>
        <p:spPr/>
        <p:txBody>
          <a:bodyPr/>
          <a:lstStyle/>
          <a:p>
            <a:r>
              <a:rPr lang="en-IN" dirty="0"/>
              <a:t>Nature of Ethics </a:t>
            </a:r>
          </a:p>
        </p:txBody>
      </p:sp>
      <p:sp>
        <p:nvSpPr>
          <p:cNvPr id="3" name="Content Placeholder 2">
            <a:extLst>
              <a:ext uri="{FF2B5EF4-FFF2-40B4-BE49-F238E27FC236}">
                <a16:creationId xmlns:a16="http://schemas.microsoft.com/office/drawing/2014/main" id="{BEB821D6-91E2-4D45-BF13-5469A25C9993}"/>
              </a:ext>
            </a:extLst>
          </p:cNvPr>
          <p:cNvSpPr>
            <a:spLocks noGrp="1"/>
          </p:cNvSpPr>
          <p:nvPr>
            <p:ph idx="1"/>
          </p:nvPr>
        </p:nvSpPr>
        <p:spPr>
          <a:xfrm>
            <a:off x="677334" y="2015413"/>
            <a:ext cx="8596668" cy="4025950"/>
          </a:xfrm>
        </p:spPr>
        <p:txBody>
          <a:bodyPr/>
          <a:lstStyle/>
          <a:p>
            <a:r>
              <a:rPr lang="en-IN" sz="2000" dirty="0"/>
              <a:t>Ethics is a normative science. </a:t>
            </a:r>
          </a:p>
          <a:p>
            <a:r>
              <a:rPr lang="en-IN" sz="2000" dirty="0"/>
              <a:t>Ethics is not concerned with the nature, origin and growth of human conduct. Hence it is not a positive science. </a:t>
            </a:r>
          </a:p>
          <a:p>
            <a:r>
              <a:rPr lang="en-IN" sz="2000" dirty="0"/>
              <a:t>It is not concerned with conduct as a fact. </a:t>
            </a:r>
          </a:p>
          <a:p>
            <a:r>
              <a:rPr lang="en-IN" sz="2000" dirty="0"/>
              <a:t>It is concerned with judgement upon conduct, its rightness or wrongness. </a:t>
            </a:r>
          </a:p>
          <a:p>
            <a:r>
              <a:rPr lang="en-IN" sz="2000" dirty="0"/>
              <a:t>Ethics cannot be called a practical science either. </a:t>
            </a:r>
          </a:p>
          <a:p>
            <a:endParaRPr lang="en-IN" dirty="0"/>
          </a:p>
        </p:txBody>
      </p:sp>
      <p:sp>
        <p:nvSpPr>
          <p:cNvPr id="4" name="Slide Number Placeholder 3">
            <a:extLst>
              <a:ext uri="{FF2B5EF4-FFF2-40B4-BE49-F238E27FC236}">
                <a16:creationId xmlns:a16="http://schemas.microsoft.com/office/drawing/2014/main" id="{E040A317-7989-48BC-808A-46CE752B6830}"/>
              </a:ext>
            </a:extLst>
          </p:cNvPr>
          <p:cNvSpPr>
            <a:spLocks noGrp="1"/>
          </p:cNvSpPr>
          <p:nvPr>
            <p:ph type="sldNum" sz="quarter" idx="12"/>
          </p:nvPr>
        </p:nvSpPr>
        <p:spPr/>
        <p:txBody>
          <a:bodyPr/>
          <a:lstStyle/>
          <a:p>
            <a:fld id="{6AA88FF7-D3A0-4801-A63A-9484EE1AA145}" type="slidenum">
              <a:rPr lang="en-IN" smtClean="0"/>
              <a:t>3</a:t>
            </a:fld>
            <a:endParaRPr lang="en-IN"/>
          </a:p>
        </p:txBody>
      </p:sp>
    </p:spTree>
    <p:extLst>
      <p:ext uri="{BB962C8B-B14F-4D97-AF65-F5344CB8AC3E}">
        <p14:creationId xmlns:p14="http://schemas.microsoft.com/office/powerpoint/2010/main" val="11088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051A-8C07-4D5B-B8F6-6109A5533CC3}"/>
              </a:ext>
            </a:extLst>
          </p:cNvPr>
          <p:cNvSpPr>
            <a:spLocks noGrp="1"/>
          </p:cNvSpPr>
          <p:nvPr>
            <p:ph type="title"/>
          </p:nvPr>
        </p:nvSpPr>
        <p:spPr>
          <a:xfrm>
            <a:off x="677334" y="609600"/>
            <a:ext cx="8596668" cy="771331"/>
          </a:xfrm>
        </p:spPr>
        <p:txBody>
          <a:bodyPr/>
          <a:lstStyle/>
          <a:p>
            <a:r>
              <a:rPr lang="en-IN" dirty="0"/>
              <a:t>Scope of Ethics</a:t>
            </a:r>
          </a:p>
        </p:txBody>
      </p:sp>
      <p:sp>
        <p:nvSpPr>
          <p:cNvPr id="3" name="Content Placeholder 2">
            <a:extLst>
              <a:ext uri="{FF2B5EF4-FFF2-40B4-BE49-F238E27FC236}">
                <a16:creationId xmlns:a16="http://schemas.microsoft.com/office/drawing/2014/main" id="{AB0775BC-570D-4987-991E-DAB194A650C1}"/>
              </a:ext>
            </a:extLst>
          </p:cNvPr>
          <p:cNvSpPr>
            <a:spLocks noGrp="1"/>
          </p:cNvSpPr>
          <p:nvPr>
            <p:ph idx="1"/>
          </p:nvPr>
        </p:nvSpPr>
        <p:spPr>
          <a:xfrm>
            <a:off x="677334" y="1632857"/>
            <a:ext cx="8596668" cy="4926563"/>
          </a:xfrm>
        </p:spPr>
        <p:txBody>
          <a:bodyPr>
            <a:normAutofit/>
          </a:bodyPr>
          <a:lstStyle/>
          <a:p>
            <a:r>
              <a:rPr lang="en-IN" sz="2000" dirty="0"/>
              <a:t>The scope of ethics is the range of its subject matter. </a:t>
            </a:r>
          </a:p>
          <a:p>
            <a:r>
              <a:rPr lang="en-IN" sz="2000" dirty="0"/>
              <a:t>Ethics deals with: </a:t>
            </a:r>
          </a:p>
          <a:p>
            <a:pPr marL="0" indent="0">
              <a:buNone/>
            </a:pPr>
            <a:r>
              <a:rPr lang="en-IN" sz="2000" dirty="0"/>
              <a:t>	 1. It is primarily concerned with the moral attributes of rightness  	and wrongness of human action (Both voluntary and habitual actions)</a:t>
            </a:r>
          </a:p>
          <a:p>
            <a:pPr marL="0" indent="0">
              <a:buNone/>
            </a:pPr>
            <a:r>
              <a:rPr lang="en-IN" sz="2000" dirty="0"/>
              <a:t>	 2. Ascertainment of moral ideal or ultimate end is an important 	subject matter of Ethics. </a:t>
            </a:r>
          </a:p>
          <a:p>
            <a:pPr marL="0" indent="0">
              <a:buNone/>
            </a:pPr>
            <a:r>
              <a:rPr lang="en-IN" sz="2000" dirty="0"/>
              <a:t>	3. Ethics has to account for the sense of moral obligation. </a:t>
            </a:r>
          </a:p>
          <a:p>
            <a:pPr marL="0" indent="0">
              <a:buNone/>
            </a:pPr>
            <a:r>
              <a:rPr lang="en-IN" sz="2000" dirty="0"/>
              <a:t>	4. Our right actions have merit and wrong actions have demerit. 	Ethics enquires into the criterion of merit and demerit. </a:t>
            </a:r>
          </a:p>
          <a:p>
            <a:pPr marL="0" indent="0">
              <a:buNone/>
            </a:pPr>
            <a:r>
              <a:rPr lang="en-IN" sz="2000" dirty="0"/>
              <a:t>	5. Ethics deals with the moral judgement which leads to the 	questions as to 	which is the real subject of moral judgement. </a:t>
            </a:r>
          </a:p>
        </p:txBody>
      </p:sp>
      <p:sp>
        <p:nvSpPr>
          <p:cNvPr id="4" name="Slide Number Placeholder 3">
            <a:extLst>
              <a:ext uri="{FF2B5EF4-FFF2-40B4-BE49-F238E27FC236}">
                <a16:creationId xmlns:a16="http://schemas.microsoft.com/office/drawing/2014/main" id="{03F1CAC7-6A50-4798-A1E7-656CEB0727F1}"/>
              </a:ext>
            </a:extLst>
          </p:cNvPr>
          <p:cNvSpPr>
            <a:spLocks noGrp="1"/>
          </p:cNvSpPr>
          <p:nvPr>
            <p:ph type="sldNum" sz="quarter" idx="12"/>
          </p:nvPr>
        </p:nvSpPr>
        <p:spPr/>
        <p:txBody>
          <a:bodyPr/>
          <a:lstStyle/>
          <a:p>
            <a:fld id="{6AA88FF7-D3A0-4801-A63A-9484EE1AA145}" type="slidenum">
              <a:rPr lang="en-IN" smtClean="0"/>
              <a:t>4</a:t>
            </a:fld>
            <a:endParaRPr lang="en-IN"/>
          </a:p>
        </p:txBody>
      </p:sp>
    </p:spTree>
    <p:extLst>
      <p:ext uri="{BB962C8B-B14F-4D97-AF65-F5344CB8AC3E}">
        <p14:creationId xmlns:p14="http://schemas.microsoft.com/office/powerpoint/2010/main" val="251300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346D9-70E2-496C-AA09-C125FA699E96}"/>
              </a:ext>
            </a:extLst>
          </p:cNvPr>
          <p:cNvSpPr>
            <a:spLocks noGrp="1"/>
          </p:cNvSpPr>
          <p:nvPr>
            <p:ph idx="1"/>
          </p:nvPr>
        </p:nvSpPr>
        <p:spPr>
          <a:xfrm>
            <a:off x="410547" y="251927"/>
            <a:ext cx="8863455" cy="5789436"/>
          </a:xfrm>
        </p:spPr>
        <p:txBody>
          <a:bodyPr/>
          <a:lstStyle/>
          <a:p>
            <a:pPr marL="0" indent="0">
              <a:buNone/>
            </a:pPr>
            <a:r>
              <a:rPr lang="en-IN" dirty="0"/>
              <a:t>	</a:t>
            </a:r>
            <a:r>
              <a:rPr lang="en-IN" sz="2000" dirty="0"/>
              <a:t>6. Ethics concerns itself with the discussion of some postulates such as 	personality, reason, freedom of will. </a:t>
            </a:r>
          </a:p>
          <a:p>
            <a:pPr marL="0" indent="0">
              <a:buNone/>
            </a:pPr>
            <a:r>
              <a:rPr lang="en-IN" sz="2000" dirty="0"/>
              <a:t>	7. Ethics discusses the nature of human freedom. We are responsible 	for our 	own actions. Ethics, therefore, enquires into the nature of 	responsibility.</a:t>
            </a:r>
          </a:p>
          <a:p>
            <a:r>
              <a:rPr lang="en-IN" sz="2000" dirty="0"/>
              <a:t>Psychological Problem                                Philosophical Problem</a:t>
            </a:r>
          </a:p>
          <a:p>
            <a:pPr marL="0" indent="0">
              <a:buNone/>
            </a:pPr>
            <a:endParaRPr lang="en-IN" sz="2000" dirty="0"/>
          </a:p>
          <a:p>
            <a:pPr marL="0" indent="0">
              <a:buNone/>
            </a:pPr>
            <a:endParaRPr lang="en-IN" sz="2000" dirty="0"/>
          </a:p>
          <a:p>
            <a:pPr marL="0" indent="0">
              <a:buNone/>
            </a:pPr>
            <a:r>
              <a:rPr lang="en-IN" sz="2000" dirty="0"/>
              <a:t>							 Ethics indirectly</a:t>
            </a:r>
          </a:p>
          <a:p>
            <a:pPr marL="0" indent="0">
              <a:buNone/>
            </a:pPr>
            <a:r>
              <a:rPr lang="en-IN" sz="2000" dirty="0"/>
              <a:t>							      related to</a:t>
            </a:r>
          </a:p>
          <a:p>
            <a:endParaRPr lang="en-IN" sz="2000" dirty="0"/>
          </a:p>
          <a:p>
            <a:r>
              <a:rPr lang="en-IN" sz="2000" dirty="0"/>
              <a:t>Sociological Problem 						Political Problem </a:t>
            </a:r>
          </a:p>
        </p:txBody>
      </p:sp>
      <p:sp>
        <p:nvSpPr>
          <p:cNvPr id="4" name="Slide Number Placeholder 3">
            <a:extLst>
              <a:ext uri="{FF2B5EF4-FFF2-40B4-BE49-F238E27FC236}">
                <a16:creationId xmlns:a16="http://schemas.microsoft.com/office/drawing/2014/main" id="{F10F677C-C67B-43DE-9D7A-CB19B2B94C7F}"/>
              </a:ext>
            </a:extLst>
          </p:cNvPr>
          <p:cNvSpPr>
            <a:spLocks noGrp="1"/>
          </p:cNvSpPr>
          <p:nvPr>
            <p:ph type="sldNum" sz="quarter" idx="12"/>
          </p:nvPr>
        </p:nvSpPr>
        <p:spPr/>
        <p:txBody>
          <a:bodyPr/>
          <a:lstStyle/>
          <a:p>
            <a:fld id="{6AA88FF7-D3A0-4801-A63A-9484EE1AA145}" type="slidenum">
              <a:rPr lang="en-IN" smtClean="0"/>
              <a:t>5</a:t>
            </a:fld>
            <a:endParaRPr lang="en-IN"/>
          </a:p>
        </p:txBody>
      </p:sp>
      <p:cxnSp>
        <p:nvCxnSpPr>
          <p:cNvPr id="8" name="Straight Connector 7">
            <a:extLst>
              <a:ext uri="{FF2B5EF4-FFF2-40B4-BE49-F238E27FC236}">
                <a16:creationId xmlns:a16="http://schemas.microsoft.com/office/drawing/2014/main" id="{3FE0E42B-C5DA-4189-AA8F-E280FFBF15FE}"/>
              </a:ext>
            </a:extLst>
          </p:cNvPr>
          <p:cNvCxnSpPr/>
          <p:nvPr/>
        </p:nvCxnSpPr>
        <p:spPr>
          <a:xfrm flipH="1" flipV="1">
            <a:off x="2463282" y="2463282"/>
            <a:ext cx="1306285" cy="774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33B9235-23F8-458E-A9C0-640D79AB09D7}"/>
              </a:ext>
            </a:extLst>
          </p:cNvPr>
          <p:cNvCxnSpPr/>
          <p:nvPr/>
        </p:nvCxnSpPr>
        <p:spPr>
          <a:xfrm flipV="1">
            <a:off x="5271796" y="2323322"/>
            <a:ext cx="1315616"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AF3E8A-1D7A-4C74-9E1C-9A12C5EF32A4}"/>
              </a:ext>
            </a:extLst>
          </p:cNvPr>
          <p:cNvCxnSpPr/>
          <p:nvPr/>
        </p:nvCxnSpPr>
        <p:spPr>
          <a:xfrm flipH="1">
            <a:off x="2743200" y="3429000"/>
            <a:ext cx="1026367" cy="96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7D3A47-B953-404A-9F19-67D7CBA4B370}"/>
              </a:ext>
            </a:extLst>
          </p:cNvPr>
          <p:cNvCxnSpPr/>
          <p:nvPr/>
        </p:nvCxnSpPr>
        <p:spPr>
          <a:xfrm>
            <a:off x="5271796" y="3429000"/>
            <a:ext cx="1194318" cy="9657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26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9C61-118F-4B13-BEE5-2AEBF1B075FA}"/>
              </a:ext>
            </a:extLst>
          </p:cNvPr>
          <p:cNvSpPr>
            <a:spLocks noGrp="1"/>
          </p:cNvSpPr>
          <p:nvPr>
            <p:ph type="title"/>
          </p:nvPr>
        </p:nvSpPr>
        <p:spPr>
          <a:xfrm>
            <a:off x="677334" y="609600"/>
            <a:ext cx="8596668" cy="724678"/>
          </a:xfrm>
        </p:spPr>
        <p:txBody>
          <a:bodyPr/>
          <a:lstStyle/>
          <a:p>
            <a:r>
              <a:rPr lang="en-IN" dirty="0"/>
              <a:t>Moral and Non-Moral Actions</a:t>
            </a:r>
          </a:p>
        </p:txBody>
      </p:sp>
      <p:sp>
        <p:nvSpPr>
          <p:cNvPr id="3" name="Content Placeholder 2">
            <a:extLst>
              <a:ext uri="{FF2B5EF4-FFF2-40B4-BE49-F238E27FC236}">
                <a16:creationId xmlns:a16="http://schemas.microsoft.com/office/drawing/2014/main" id="{02CA875C-72AB-40E6-B28A-F3D261BFB7F2}"/>
              </a:ext>
            </a:extLst>
          </p:cNvPr>
          <p:cNvSpPr>
            <a:spLocks noGrp="1"/>
          </p:cNvSpPr>
          <p:nvPr>
            <p:ph idx="1"/>
          </p:nvPr>
        </p:nvSpPr>
        <p:spPr>
          <a:xfrm>
            <a:off x="677334" y="1436915"/>
            <a:ext cx="8596668" cy="4604448"/>
          </a:xfrm>
        </p:spPr>
        <p:txBody>
          <a:bodyPr>
            <a:normAutofit/>
          </a:bodyPr>
          <a:lstStyle/>
          <a:p>
            <a:r>
              <a:rPr lang="en-IN" sz="2000" dirty="0"/>
              <a:t>Moral actions are those actions in which moral quality i.e., rightness or wrongness is present. </a:t>
            </a:r>
          </a:p>
          <a:p>
            <a:r>
              <a:rPr lang="en-IN" sz="2000" dirty="0"/>
              <a:t>Non-moral actions are devoid of moral quality. </a:t>
            </a:r>
          </a:p>
          <a:p>
            <a:r>
              <a:rPr lang="en-IN" sz="2000" dirty="0"/>
              <a:t>All actions are not objects of moral judgements. Only voluntary and habitual actions are objects of moral judgement. </a:t>
            </a:r>
          </a:p>
          <a:p>
            <a:r>
              <a:rPr lang="en-IN" sz="2000" dirty="0"/>
              <a:t>By a voluntary action we mean an action that is performed by a rational agent with desire, pre-vision and choice of ends and means. Therefore they are objects of moral judgement. </a:t>
            </a:r>
          </a:p>
          <a:p>
            <a:r>
              <a:rPr lang="en-IN" sz="2000" dirty="0"/>
              <a:t>Habits are the result of repeated voluntary actions. They are also objects of moral judgements. </a:t>
            </a:r>
          </a:p>
          <a:p>
            <a:r>
              <a:rPr lang="en-IN" sz="2000" dirty="0"/>
              <a:t>Non- voluntary actions are non-moral. They are not objects of moral judgements. </a:t>
            </a:r>
          </a:p>
        </p:txBody>
      </p:sp>
      <p:sp>
        <p:nvSpPr>
          <p:cNvPr id="4" name="Slide Number Placeholder 3">
            <a:extLst>
              <a:ext uri="{FF2B5EF4-FFF2-40B4-BE49-F238E27FC236}">
                <a16:creationId xmlns:a16="http://schemas.microsoft.com/office/drawing/2014/main" id="{6BA6211C-3394-4BFA-93F9-1E16F0C88572}"/>
              </a:ext>
            </a:extLst>
          </p:cNvPr>
          <p:cNvSpPr>
            <a:spLocks noGrp="1"/>
          </p:cNvSpPr>
          <p:nvPr>
            <p:ph type="sldNum" sz="quarter" idx="12"/>
          </p:nvPr>
        </p:nvSpPr>
        <p:spPr/>
        <p:txBody>
          <a:bodyPr/>
          <a:lstStyle/>
          <a:p>
            <a:fld id="{6AA88FF7-D3A0-4801-A63A-9484EE1AA145}" type="slidenum">
              <a:rPr lang="en-IN" smtClean="0"/>
              <a:t>6</a:t>
            </a:fld>
            <a:endParaRPr lang="en-IN"/>
          </a:p>
        </p:txBody>
      </p:sp>
    </p:spTree>
    <p:extLst>
      <p:ext uri="{BB962C8B-B14F-4D97-AF65-F5344CB8AC3E}">
        <p14:creationId xmlns:p14="http://schemas.microsoft.com/office/powerpoint/2010/main" val="136773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AF520-BD84-4BDF-ABCB-9B647F57BCC8}"/>
              </a:ext>
            </a:extLst>
          </p:cNvPr>
          <p:cNvSpPr>
            <a:spLocks noGrp="1"/>
          </p:cNvSpPr>
          <p:nvPr>
            <p:ph idx="1"/>
          </p:nvPr>
        </p:nvSpPr>
        <p:spPr>
          <a:xfrm>
            <a:off x="317241" y="242596"/>
            <a:ext cx="8956761" cy="6163891"/>
          </a:xfrm>
        </p:spPr>
        <p:txBody>
          <a:bodyPr>
            <a:noAutofit/>
          </a:bodyPr>
          <a:lstStyle/>
          <a:p>
            <a:r>
              <a:rPr lang="en-IN" sz="2000" dirty="0"/>
              <a:t>Moral Action- 1. Voluntary Actions  2. Habitual Actions. </a:t>
            </a:r>
          </a:p>
          <a:p>
            <a:r>
              <a:rPr lang="en-IN" sz="2000" dirty="0"/>
              <a:t> Non-moral Action- 1. Instinctive acts   2. Imitative actions  3. Accidental Acts    4. Reflex Acts  5. Spontaneous Acts  6. Actions of inanimate things  7. Acts of insane person  8. Acts of children. </a:t>
            </a:r>
          </a:p>
          <a:p>
            <a:r>
              <a:rPr lang="en-IN" sz="2000" dirty="0"/>
              <a:t> Objects of moral judgements </a:t>
            </a:r>
          </a:p>
          <a:p>
            <a:r>
              <a:rPr lang="en-IN" sz="2000" dirty="0"/>
              <a:t>Only voluntary and habitual actions are the objects of moral judgements. </a:t>
            </a:r>
          </a:p>
          <a:p>
            <a:r>
              <a:rPr lang="en-IN" sz="2000" dirty="0"/>
              <a:t>Now the question arises- on which of the factors of an action does the moral quality depend?</a:t>
            </a:r>
          </a:p>
          <a:p>
            <a:r>
              <a:rPr lang="en-IN" sz="2000" dirty="0"/>
              <a:t> Do we judge an act by its motives or its consequences? </a:t>
            </a:r>
          </a:p>
          <a:p>
            <a:r>
              <a:rPr lang="en-IN" sz="2000" dirty="0"/>
              <a:t>Controversy between hedonists and intuitionists. </a:t>
            </a:r>
          </a:p>
          <a:p>
            <a:r>
              <a:rPr lang="en-IN" sz="2000" dirty="0"/>
              <a:t>The hedonists maintain that the rightness or wrongness of an action depends upon the consequences, while the intuitionists maintain that it depends upon the motive. </a:t>
            </a:r>
          </a:p>
        </p:txBody>
      </p:sp>
      <p:sp>
        <p:nvSpPr>
          <p:cNvPr id="4" name="Slide Number Placeholder 3">
            <a:extLst>
              <a:ext uri="{FF2B5EF4-FFF2-40B4-BE49-F238E27FC236}">
                <a16:creationId xmlns:a16="http://schemas.microsoft.com/office/drawing/2014/main" id="{B24F3DB2-2EF1-4441-921B-7C1F48220529}"/>
              </a:ext>
            </a:extLst>
          </p:cNvPr>
          <p:cNvSpPr>
            <a:spLocks noGrp="1"/>
          </p:cNvSpPr>
          <p:nvPr>
            <p:ph type="sldNum" sz="quarter" idx="12"/>
          </p:nvPr>
        </p:nvSpPr>
        <p:spPr/>
        <p:txBody>
          <a:bodyPr/>
          <a:lstStyle/>
          <a:p>
            <a:fld id="{6AA88FF7-D3A0-4801-A63A-9484EE1AA145}" type="slidenum">
              <a:rPr lang="en-IN" smtClean="0"/>
              <a:t>7</a:t>
            </a:fld>
            <a:endParaRPr lang="en-IN"/>
          </a:p>
        </p:txBody>
      </p:sp>
    </p:spTree>
    <p:extLst>
      <p:ext uri="{BB962C8B-B14F-4D97-AF65-F5344CB8AC3E}">
        <p14:creationId xmlns:p14="http://schemas.microsoft.com/office/powerpoint/2010/main" val="323395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BD150-D0C8-46AC-B0CE-61E8BC14CEE8}"/>
              </a:ext>
            </a:extLst>
          </p:cNvPr>
          <p:cNvSpPr>
            <a:spLocks noGrp="1"/>
          </p:cNvSpPr>
          <p:nvPr>
            <p:ph idx="1"/>
          </p:nvPr>
        </p:nvSpPr>
        <p:spPr>
          <a:xfrm>
            <a:off x="615821" y="451513"/>
            <a:ext cx="8760818" cy="6621091"/>
          </a:xfrm>
        </p:spPr>
        <p:txBody>
          <a:bodyPr>
            <a:normAutofit/>
          </a:bodyPr>
          <a:lstStyle/>
          <a:p>
            <a:r>
              <a:rPr lang="en-IN" sz="2000" dirty="0"/>
              <a:t>But sometimes it is found that the motive is good but the consequence turns out to be bad. </a:t>
            </a:r>
          </a:p>
          <a:p>
            <a:r>
              <a:rPr lang="en-IN" sz="2000" dirty="0"/>
              <a:t>Again sometimes the motive is bad, but the consequence turns out to be good. Thus when there is a conflict between the inner motive and the outer consequence, the moral quality of an action is determined by the inner motives and not by the consequence. </a:t>
            </a:r>
          </a:p>
          <a:p>
            <a:r>
              <a:rPr lang="en-IN" sz="2000" dirty="0"/>
              <a:t>Another question: Is motive or intention the object of moral judgement?</a:t>
            </a:r>
          </a:p>
          <a:p>
            <a:r>
              <a:rPr lang="en-IN" sz="2000" dirty="0"/>
              <a:t> We should not judge an action by motive alone. Sometimes the motive is good, but the means employed for the attainment of the end are bad. </a:t>
            </a:r>
          </a:p>
          <a:p>
            <a:r>
              <a:rPr lang="en-IN" sz="2000" dirty="0"/>
              <a:t> For example: a company adopts unfair means to gain wealth. The company’s motive is gain which is not wrong. But it adopts wrong means. This makes the company’s action wrong. </a:t>
            </a:r>
          </a:p>
          <a:p>
            <a:r>
              <a:rPr lang="en-IN" sz="2000" dirty="0"/>
              <a:t>If an act is judged by motive alone, we will thereby assume the dangerous principle that ‘the end justifies the means.’ Which means that a good end justifies wicked means. </a:t>
            </a:r>
          </a:p>
        </p:txBody>
      </p:sp>
      <p:sp>
        <p:nvSpPr>
          <p:cNvPr id="4" name="Slide Number Placeholder 3">
            <a:extLst>
              <a:ext uri="{FF2B5EF4-FFF2-40B4-BE49-F238E27FC236}">
                <a16:creationId xmlns:a16="http://schemas.microsoft.com/office/drawing/2014/main" id="{ED5DBE6A-124B-4826-8C25-7E9F4CE4EE92}"/>
              </a:ext>
            </a:extLst>
          </p:cNvPr>
          <p:cNvSpPr>
            <a:spLocks noGrp="1"/>
          </p:cNvSpPr>
          <p:nvPr>
            <p:ph type="sldNum" sz="quarter" idx="12"/>
          </p:nvPr>
        </p:nvSpPr>
        <p:spPr/>
        <p:txBody>
          <a:bodyPr/>
          <a:lstStyle/>
          <a:p>
            <a:fld id="{6AA88FF7-D3A0-4801-A63A-9484EE1AA145}" type="slidenum">
              <a:rPr lang="en-IN" smtClean="0"/>
              <a:t>8</a:t>
            </a:fld>
            <a:endParaRPr lang="en-IN"/>
          </a:p>
        </p:txBody>
      </p:sp>
    </p:spTree>
    <p:extLst>
      <p:ext uri="{BB962C8B-B14F-4D97-AF65-F5344CB8AC3E}">
        <p14:creationId xmlns:p14="http://schemas.microsoft.com/office/powerpoint/2010/main" val="204952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CDDAF-6621-4808-8D01-1748EA1956FA}"/>
              </a:ext>
            </a:extLst>
          </p:cNvPr>
          <p:cNvSpPr>
            <a:spLocks noGrp="1"/>
          </p:cNvSpPr>
          <p:nvPr>
            <p:ph idx="1"/>
          </p:nvPr>
        </p:nvSpPr>
        <p:spPr>
          <a:xfrm>
            <a:off x="671804" y="699797"/>
            <a:ext cx="8602198" cy="5341566"/>
          </a:xfrm>
        </p:spPr>
        <p:txBody>
          <a:bodyPr/>
          <a:lstStyle/>
          <a:p>
            <a:r>
              <a:rPr lang="en-IN" sz="2000" dirty="0"/>
              <a:t>Therefore motive alone is not the objects of moral judgements. The end never justifies the means. </a:t>
            </a:r>
          </a:p>
          <a:p>
            <a:r>
              <a:rPr lang="en-IN" sz="2000" dirty="0"/>
              <a:t>Thus we can come to the conclusion that ‘intention’ is the object of moral judgement. It includes the ‘motive’ or the idea of the ‘end’ as well as the idea of the ‘means.’</a:t>
            </a:r>
          </a:p>
          <a:p>
            <a:r>
              <a:rPr lang="en-IN" sz="2000" dirty="0"/>
              <a:t>An action is good if its intention is good. </a:t>
            </a:r>
          </a:p>
          <a:p>
            <a:r>
              <a:rPr lang="en-IN" sz="2000" dirty="0"/>
              <a:t>Intention = motive + means + foreseen consequences. </a:t>
            </a:r>
          </a:p>
          <a:p>
            <a:pPr marL="0" indent="0">
              <a:buNone/>
            </a:pPr>
            <a:endParaRPr lang="en-IN" dirty="0"/>
          </a:p>
        </p:txBody>
      </p:sp>
      <p:sp>
        <p:nvSpPr>
          <p:cNvPr id="4" name="Slide Number Placeholder 3">
            <a:extLst>
              <a:ext uri="{FF2B5EF4-FFF2-40B4-BE49-F238E27FC236}">
                <a16:creationId xmlns:a16="http://schemas.microsoft.com/office/drawing/2014/main" id="{7D586DB9-FC58-4C71-A9F0-6F9EDC63CCDC}"/>
              </a:ext>
            </a:extLst>
          </p:cNvPr>
          <p:cNvSpPr>
            <a:spLocks noGrp="1"/>
          </p:cNvSpPr>
          <p:nvPr>
            <p:ph type="sldNum" sz="quarter" idx="12"/>
          </p:nvPr>
        </p:nvSpPr>
        <p:spPr/>
        <p:txBody>
          <a:bodyPr/>
          <a:lstStyle/>
          <a:p>
            <a:fld id="{6AA88FF7-D3A0-4801-A63A-9484EE1AA145}" type="slidenum">
              <a:rPr lang="en-IN" smtClean="0"/>
              <a:t>9</a:t>
            </a:fld>
            <a:endParaRPr lang="en-IN"/>
          </a:p>
        </p:txBody>
      </p:sp>
    </p:spTree>
    <p:extLst>
      <p:ext uri="{BB962C8B-B14F-4D97-AF65-F5344CB8AC3E}">
        <p14:creationId xmlns:p14="http://schemas.microsoft.com/office/powerpoint/2010/main" val="3115674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743C8D-3639-4071-8740-C98AFB366F31}"/>
</file>

<file path=customXml/itemProps2.xml><?xml version="1.0" encoding="utf-8"?>
<ds:datastoreItem xmlns:ds="http://schemas.openxmlformats.org/officeDocument/2006/customXml" ds:itemID="{AA021BCD-177F-4B74-AFB5-E04ABC0E41A2}"/>
</file>

<file path=customXml/itemProps3.xml><?xml version="1.0" encoding="utf-8"?>
<ds:datastoreItem xmlns:ds="http://schemas.openxmlformats.org/officeDocument/2006/customXml" ds:itemID="{10AAAEEF-D016-417B-9F98-1D69735D8438}"/>
</file>

<file path=docProps/app.xml><?xml version="1.0" encoding="utf-8"?>
<Properties xmlns="http://schemas.openxmlformats.org/officeDocument/2006/extended-properties" xmlns:vt="http://schemas.openxmlformats.org/officeDocument/2006/docPropsVTypes">
  <Template>Facet</Template>
  <TotalTime>2713</TotalTime>
  <Words>1049</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PowerPoint Presentation</vt:lpstr>
      <vt:lpstr>                                   Ethics</vt:lpstr>
      <vt:lpstr>Nature of Ethics </vt:lpstr>
      <vt:lpstr>Scope of Ethics</vt:lpstr>
      <vt:lpstr>PowerPoint Presentation</vt:lpstr>
      <vt:lpstr>Moral and Non-Moral Actions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chandana deka</dc:creator>
  <cp:lastModifiedBy>chandana deka</cp:lastModifiedBy>
  <cp:revision>50</cp:revision>
  <dcterms:created xsi:type="dcterms:W3CDTF">2020-08-31T14:29:09Z</dcterms:created>
  <dcterms:modified xsi:type="dcterms:W3CDTF">2021-08-27T02:11:38Z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