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337" r:id="rId2"/>
    <p:sldId id="338" r:id="rId3"/>
    <p:sldId id="339" r:id="rId4"/>
    <p:sldId id="340" r:id="rId5"/>
    <p:sldId id="341" r:id="rId6"/>
    <p:sldId id="342" r:id="rId7"/>
    <p:sldId id="345" r:id="rId8"/>
    <p:sldId id="34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269C0-48B0-4418-9CC3-7F4B1698FE20}"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821C-B3AC-4995-8C5A-1822F8FCA825}" type="slidenum">
              <a:rPr lang="en-IN" smtClean="0"/>
              <a:t>‹#›</a:t>
            </a:fld>
            <a:endParaRPr lang="en-IN"/>
          </a:p>
        </p:txBody>
      </p:sp>
    </p:spTree>
    <p:extLst>
      <p:ext uri="{BB962C8B-B14F-4D97-AF65-F5344CB8AC3E}">
        <p14:creationId xmlns:p14="http://schemas.microsoft.com/office/powerpoint/2010/main" val="211504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86CED-1A34-49E3-9BFE-E0817F4E98C0}"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951C-6786-4565-90AC-B80BB2395031}"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C39655-3B3B-4269-862B-447614E445E7}"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2C167C-5A7F-4182-9C9D-B2CD8BCFC56A}"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D6A683-8A74-4808-ABEC-4F7FC18CBF99}"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10AEE9-83DB-4E98-AA42-515338680113}"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92A63-E460-4CB8-9454-79AA889C9BE1}"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5700B-3037-4BA9-B0EE-B7B5D5D53D5B}"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53371-D07B-436E-8649-D006061ED8E6}"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8C62E-653B-425C-9F1C-5DD772767693}" type="datetime1">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5D954-1A62-4CD6-8B54-54E61A2FAD1D}"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59B1D-54D2-441F-A5EA-ED54179D2CC9}" type="datetime1">
              <a:rPr lang="en-US" smtClean="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A466-D0B1-45CA-BF40-DE333B29A3FF}" type="datetime1">
              <a:rPr lang="en-US" smtClean="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FEF8-0B60-4468-BB85-7BA130319CBA}" type="datetime1">
              <a:rPr lang="en-US" smtClean="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02C45B-EF98-4DE0-833A-7EC01CBC2944}"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437C5-2F2B-4BDD-9BB2-440AC08CB9CA}" type="datetime1">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B5B7AF-C498-45CD-9C4F-C1FF5BD89B6C}" type="datetime1">
              <a:rPr lang="en-US" smtClean="0"/>
              <a:t>9/28/2021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F654-02D0-4225-A698-D6635F1D49AB}"/>
              </a:ext>
            </a:extLst>
          </p:cNvPr>
          <p:cNvSpPr>
            <a:spLocks noGrp="1"/>
          </p:cNvSpPr>
          <p:nvPr>
            <p:ph type="title"/>
          </p:nvPr>
        </p:nvSpPr>
        <p:spPr>
          <a:xfrm>
            <a:off x="1961965" y="624109"/>
            <a:ext cx="9542647" cy="1817249"/>
          </a:xfrm>
        </p:spPr>
        <p:txBody>
          <a:bodyPr>
            <a:noAutofit/>
          </a:bodyPr>
          <a:lstStyle/>
          <a:p>
            <a:r>
              <a:rPr lang="en-US" sz="2000" b="0" i="0" dirty="0">
                <a:solidFill>
                  <a:srgbClr val="333333"/>
                </a:solidFill>
                <a:effectLst/>
                <a:latin typeface="Helvetica Neue"/>
              </a:rPr>
              <a:t>Two things fill the mind with ever-increasing wonder and awe, the more often and the more intensely the mind of thought is drawn to them: the starry heavens above me and the moral law within me.</a:t>
            </a:r>
            <a:br>
              <a:rPr lang="en-US" sz="2000" dirty="0"/>
            </a:br>
            <a:br>
              <a:rPr lang="en-US" sz="2000" dirty="0"/>
            </a:br>
            <a:r>
              <a:rPr lang="en-US" sz="2000" b="0" i="0" dirty="0">
                <a:solidFill>
                  <a:srgbClr val="333333"/>
                </a:solidFill>
                <a:effectLst/>
                <a:latin typeface="Helvetica Neue"/>
              </a:rPr>
              <a:t>—Immanuel Kant, Critique of Practical Reason</a:t>
            </a:r>
            <a:endParaRPr lang="en-IN" sz="2000" dirty="0"/>
          </a:p>
        </p:txBody>
      </p:sp>
      <p:sp>
        <p:nvSpPr>
          <p:cNvPr id="3" name="Content Placeholder 2">
            <a:extLst>
              <a:ext uri="{FF2B5EF4-FFF2-40B4-BE49-F238E27FC236}">
                <a16:creationId xmlns:a16="http://schemas.microsoft.com/office/drawing/2014/main" id="{40885856-7F9E-4562-99D3-455337CF2D22}"/>
              </a:ext>
            </a:extLst>
          </p:cNvPr>
          <p:cNvSpPr>
            <a:spLocks noGrp="1"/>
          </p:cNvSpPr>
          <p:nvPr>
            <p:ph idx="1"/>
          </p:nvPr>
        </p:nvSpPr>
        <p:spPr>
          <a:xfrm>
            <a:off x="1811045" y="2778710"/>
            <a:ext cx="9693567" cy="3311372"/>
          </a:xfrm>
        </p:spPr>
        <p:txBody>
          <a:bodyPr>
            <a:normAutofit/>
          </a:bodyPr>
          <a:lstStyle/>
          <a:p>
            <a:pPr algn="just"/>
            <a:r>
              <a:rPr lang="en-IN" sz="2000" dirty="0">
                <a:latin typeface="Times New Roman" panose="02020603050405020304" pitchFamily="18" charset="0"/>
                <a:cs typeface="Times New Roman" panose="02020603050405020304" pitchFamily="18" charset="0"/>
              </a:rPr>
              <a:t> Duty Ethics: </a:t>
            </a:r>
            <a:r>
              <a:rPr lang="en-US" sz="2000" dirty="0">
                <a:latin typeface="Times New Roman" panose="02020603050405020304" pitchFamily="18" charset="0"/>
                <a:cs typeface="Times New Roman" panose="02020603050405020304" pitchFamily="18" charset="0"/>
              </a:rPr>
              <a:t>We are all familiar with the word “duty.” A duty is something we simply ought to do, whether we want to or not.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Duty is an inherently normative concept and is thus likely to have some connection with ethics. But what exactly is the nature of that connection?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Immanuel Kant (1724-1804) was a German philosopher who developed his approach to ethics as an attempt to answer this question. A more generic term for the ethics he developed is “deontological ethics” which literally means “the ethics of duty,” but since that is an awkward term, we’ll stick with calling it Kantian ethics in honor of its founder.</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E85E29-996B-4881-A02F-26D1027F46B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59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82FC7-95A4-48D9-B777-91DEFDCFB3E0}"/>
              </a:ext>
            </a:extLst>
          </p:cNvPr>
          <p:cNvSpPr>
            <a:spLocks noGrp="1"/>
          </p:cNvSpPr>
          <p:nvPr>
            <p:ph idx="1"/>
          </p:nvPr>
        </p:nvSpPr>
        <p:spPr>
          <a:xfrm>
            <a:off x="2589212" y="787782"/>
            <a:ext cx="8915400" cy="5123440"/>
          </a:xfrm>
        </p:spPr>
        <p:txBody>
          <a:bodyPr>
            <a:normAutofit/>
          </a:bodyPr>
          <a:lstStyle/>
          <a:p>
            <a:pPr algn="just"/>
            <a:r>
              <a:rPr lang="en-US" sz="2000" dirty="0">
                <a:latin typeface="Times New Roman" panose="02020603050405020304" pitchFamily="18" charset="0"/>
                <a:cs typeface="Times New Roman" panose="02020603050405020304" pitchFamily="18" charset="0"/>
              </a:rPr>
              <a:t>The duty ethics theory, proposed by Immanuel Kant (1724-1804) states, that actions are consequences of performance of one’s duties such as, ‘being honest’, ‘not cause suffering of others’, ‘being fair to others including the meek and week’, ‘being grateful’, ‘keeping promises’ etc.</a:t>
            </a:r>
          </a:p>
          <a:p>
            <a:pPr algn="just"/>
            <a:r>
              <a:rPr lang="en-US" sz="2000" dirty="0">
                <a:latin typeface="Times New Roman" panose="02020603050405020304" pitchFamily="18" charset="0"/>
                <a:cs typeface="Times New Roman" panose="02020603050405020304" pitchFamily="18" charset="0"/>
              </a:rPr>
              <a:t> The stress is on the universal principle of respect for autonomy i.e., respect and rationality of persons. As per Kant we have duties to ourselves, as we are rational and autonomous beings. </a:t>
            </a:r>
          </a:p>
          <a:p>
            <a:pPr algn="just"/>
            <a:r>
              <a:rPr lang="en-US" sz="2000" dirty="0">
                <a:latin typeface="Times New Roman" panose="02020603050405020304" pitchFamily="18" charset="0"/>
                <a:cs typeface="Times New Roman" panose="02020603050405020304" pitchFamily="18" charset="0"/>
              </a:rPr>
              <a:t>We have a duty not to commit suicide; a duty to develop our talents and a duty to avoid harmful drugs. </a:t>
            </a:r>
          </a:p>
          <a:p>
            <a:pPr algn="just"/>
            <a:r>
              <a:rPr lang="en-US" sz="2000" dirty="0">
                <a:latin typeface="Times New Roman" panose="02020603050405020304" pitchFamily="18" charset="0"/>
                <a:cs typeface="Times New Roman" panose="02020603050405020304" pitchFamily="18" charset="0"/>
              </a:rPr>
              <a:t>Kant insisted that moral duties are categorical imperatives. They are commands that we impose on ourselves as well as other rational beings. For example, we should be honest because honesty is required by duty. A businessman is to be honest because honesty pays — in terms of profits from customers and from avoiding jail for dishonesty (RS </a:t>
            </a:r>
            <a:r>
              <a:rPr lang="en-US" sz="2000" dirty="0" err="1">
                <a:latin typeface="Times New Roman" panose="02020603050405020304" pitchFamily="18" charset="0"/>
                <a:cs typeface="Times New Roman" panose="02020603050405020304" pitchFamily="18" charset="0"/>
              </a:rPr>
              <a:t>Naagarajan</a:t>
            </a:r>
            <a:r>
              <a:rPr lang="en-US" sz="2000" dirty="0">
                <a:latin typeface="Times New Roman" panose="02020603050405020304" pitchFamily="18" charset="0"/>
                <a:cs typeface="Times New Roman" panose="02020603050405020304" pitchFamily="18" charset="0"/>
              </a:rPr>
              <a:t>, 2006)</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29EEAC-66F1-49CE-924B-543C9DCC1CF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3729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84CAB-E3CC-48E4-AA5E-C9EEFC9F5FC6}"/>
              </a:ext>
            </a:extLst>
          </p:cNvPr>
          <p:cNvSpPr>
            <a:spLocks noGrp="1"/>
          </p:cNvSpPr>
          <p:nvPr>
            <p:ph idx="1"/>
          </p:nvPr>
        </p:nvSpPr>
        <p:spPr>
          <a:xfrm>
            <a:off x="2580334" y="1515751"/>
            <a:ext cx="8915400" cy="3180536"/>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Differences between deontological theories and utilitarianism </a:t>
            </a:r>
          </a:p>
          <a:p>
            <a:r>
              <a:rPr lang="en-US" sz="2000" dirty="0">
                <a:latin typeface="Times New Roman" panose="02020603050405020304" pitchFamily="18" charset="0"/>
                <a:cs typeface="Times New Roman" panose="02020603050405020304" pitchFamily="18" charset="0"/>
              </a:rPr>
              <a:t> Categorical Imperative and hypothetical imperative</a:t>
            </a:r>
          </a:p>
          <a:p>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Categorical imperatives are universal or absolute while hypothetical imperatives are not absolute or universal. Moreover, hypothetical imperatives teach us how to reach a specific goal while categorical imperatives help us to evaluate our moral actions and to make moral judgments”.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F3CB99-3259-4377-8938-A6DFA7AE515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26504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6C018-B358-47C7-ADD5-78E7FB5F8008}"/>
              </a:ext>
            </a:extLst>
          </p:cNvPr>
          <p:cNvSpPr>
            <a:spLocks noGrp="1"/>
          </p:cNvSpPr>
          <p:nvPr>
            <p:ph idx="1"/>
          </p:nvPr>
        </p:nvSpPr>
        <p:spPr>
          <a:xfrm>
            <a:off x="2589212" y="630315"/>
            <a:ext cx="8915400" cy="5280907"/>
          </a:xfrm>
        </p:spPr>
        <p:txBody>
          <a:bodyPr>
            <a:normAutofit/>
          </a:bodyPr>
          <a:lstStyle/>
          <a:p>
            <a:r>
              <a:rPr lang="en-US" sz="2000" dirty="0">
                <a:latin typeface="Times New Roman" panose="02020603050405020304" pitchFamily="18" charset="0"/>
                <a:cs typeface="Times New Roman" panose="02020603050405020304" pitchFamily="18" charset="0"/>
              </a:rPr>
              <a:t>Categorical Imperatives:</a:t>
            </a:r>
          </a:p>
          <a:p>
            <a:r>
              <a:rPr lang="en-US" sz="2000" dirty="0">
                <a:latin typeface="Times New Roman" panose="02020603050405020304" pitchFamily="18" charset="0"/>
                <a:cs typeface="Times New Roman" panose="02020603050405020304" pitchFamily="18" charset="0"/>
              </a:rPr>
              <a:t> There are three formulations of Kant’s categorical imperative.</a:t>
            </a:r>
          </a:p>
          <a:p>
            <a:r>
              <a:rPr lang="en-US" sz="2000" dirty="0">
                <a:latin typeface="Times New Roman" panose="02020603050405020304" pitchFamily="18" charset="0"/>
                <a:cs typeface="Times New Roman" panose="02020603050405020304" pitchFamily="18" charset="0"/>
              </a:rPr>
              <a:t> The First Formulation of the Imperative: “Act only according to that maxim whereby you can at the same time will that it should become a universal law without contradiction.” – Immanuel Kant, Groundwork of Metaphysic of Morals.</a:t>
            </a:r>
          </a:p>
          <a:p>
            <a:r>
              <a:rPr lang="en-US" sz="2000" dirty="0">
                <a:latin typeface="Times New Roman" panose="02020603050405020304" pitchFamily="18" charset="0"/>
                <a:cs typeface="Times New Roman" panose="02020603050405020304" pitchFamily="18" charset="0"/>
              </a:rPr>
              <a:t>The Second Formulation of the Imperative “Act in such a way that you treat humanity, whether in your own person or in the person of any other, never merely as a means to an end but always at the same time as an end.” – Immanuel Kant, Groundwork of Metaphysic of Morals.</a:t>
            </a:r>
          </a:p>
          <a:p>
            <a:r>
              <a:rPr lang="en-US" sz="2000" dirty="0">
                <a:latin typeface="Times New Roman" panose="02020603050405020304" pitchFamily="18" charset="0"/>
                <a:cs typeface="Times New Roman" panose="02020603050405020304" pitchFamily="18" charset="0"/>
              </a:rPr>
              <a:t>The Third Formulation of the Imperative “Therefore, every rational being must so act as if he were through his maxim always a legislating member in the universal kingdom of ends.” – Immanuel Kant, Groundwork of Metaphysic of Moral</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97FCB3-DA83-4A9C-A920-3BE8B03E4D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4522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1E56-6BF2-474E-AC0C-72AC74CA1E2E}"/>
              </a:ext>
            </a:extLst>
          </p:cNvPr>
          <p:cNvSpPr>
            <a:spLocks noGrp="1"/>
          </p:cNvSpPr>
          <p:nvPr>
            <p:ph idx="1"/>
          </p:nvPr>
        </p:nvSpPr>
        <p:spPr>
          <a:xfrm>
            <a:off x="2589212" y="692458"/>
            <a:ext cx="8915400" cy="5218764"/>
          </a:xfrm>
        </p:spPr>
        <p:txBody>
          <a:bodyPr>
            <a:normAutofit/>
          </a:bodyPr>
          <a:lstStyle/>
          <a:p>
            <a:pPr algn="just"/>
            <a:r>
              <a:rPr lang="en-US" sz="2000" dirty="0">
                <a:latin typeface="Times New Roman" panose="02020603050405020304" pitchFamily="18" charset="0"/>
                <a:cs typeface="Times New Roman" panose="02020603050405020304" pitchFamily="18" charset="0"/>
              </a:rPr>
              <a:t>Alternative Formulation of Categorical Imperative Kant expressed the categorical imperative in a few different ways. The most important of these is the formula of humanity: “Act in such a way that you treat humanity, whether in your own person or in the person of another, always at the same time as an end and never simply as a means.” </a:t>
            </a:r>
          </a:p>
          <a:p>
            <a:pPr algn="just"/>
            <a:r>
              <a:rPr lang="en-US" sz="2000" dirty="0">
                <a:latin typeface="Times New Roman" panose="02020603050405020304" pitchFamily="18" charset="0"/>
                <a:cs typeface="Times New Roman" panose="02020603050405020304" pitchFamily="18" charset="0"/>
              </a:rPr>
              <a:t>This is a personal perspective on the same moral theory. </a:t>
            </a:r>
          </a:p>
          <a:p>
            <a:pPr algn="just"/>
            <a:r>
              <a:rPr lang="en-US" sz="2000" dirty="0">
                <a:latin typeface="Times New Roman" panose="02020603050405020304" pitchFamily="18" charset="0"/>
                <a:cs typeface="Times New Roman" panose="02020603050405020304" pitchFamily="18" charset="0"/>
              </a:rPr>
              <a:t>To fail to do this would be to treat others in a way that contradicts the moral law.</a:t>
            </a:r>
          </a:p>
          <a:p>
            <a:pPr algn="just"/>
            <a:r>
              <a:rPr lang="en-US" sz="2000" dirty="0">
                <a:latin typeface="Times New Roman" panose="02020603050405020304" pitchFamily="18" charset="0"/>
                <a:cs typeface="Times New Roman" panose="02020603050405020304" pitchFamily="18" charset="0"/>
              </a:rPr>
              <a:t> For example, if I steal a book from a friend, I am treating him as a means only (to obtain a book). If I ask to have his book, I am respecting his right to say no and am thereby treating him as an end in himself, not as a means to an end. If I only ask for the book in order to appear nice and hope that my friend is likely to do more things for me in the future, then I am still treating him as a means only.</a:t>
            </a:r>
          </a:p>
        </p:txBody>
      </p:sp>
      <p:sp>
        <p:nvSpPr>
          <p:cNvPr id="4" name="Slide Number Placeholder 3">
            <a:extLst>
              <a:ext uri="{FF2B5EF4-FFF2-40B4-BE49-F238E27FC236}">
                <a16:creationId xmlns:a16="http://schemas.microsoft.com/office/drawing/2014/main" id="{A0A1164C-553D-4362-A9CD-19660FC516E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3520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FF35C-5EF9-4BED-825E-290FC86C87DF}"/>
              </a:ext>
            </a:extLst>
          </p:cNvPr>
          <p:cNvSpPr>
            <a:spLocks noGrp="1"/>
          </p:cNvSpPr>
          <p:nvPr>
            <p:ph idx="1"/>
          </p:nvPr>
        </p:nvSpPr>
        <p:spPr>
          <a:xfrm>
            <a:off x="2589212" y="787782"/>
            <a:ext cx="8915400" cy="5123440"/>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It is true that everyone uses people as a means to an end. Bus/taxi-drivers get us where we want to go; factory workers are the means to producing objects and ultimately profit for their employer.</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But using people only to get what we want and consistently disrespecting their human worth is against moral law. </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An example of this would be a factory owner providing unsafe working conditions, such as Foxconn in China or factories in countries that impose inhumane working conditions and pay less than minimum wage.</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lang="en-US" sz="2000" dirty="0">
                <a:latin typeface="Times New Roman" panose="02020603050405020304" pitchFamily="18" charset="0"/>
                <a:cs typeface="Times New Roman" panose="02020603050405020304" pitchFamily="18" charset="0"/>
              </a:rPr>
              <a:t>Criticisms: One of the biggest criticisms of Kantian ethics is that it discounts outcome as a valid factor in evaluating the morality of an action. While it is not necessarily wise to rely solely on outcome (as in utilitarianism/consequentialism), it is not a good idea to completely ignore the outcome altogether.</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A42DA9-0802-4E22-BD24-989A2ECB0BB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8927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19870-AA78-4642-B1A8-53EA522DEE34}"/>
              </a:ext>
            </a:extLst>
          </p:cNvPr>
          <p:cNvSpPr>
            <a:spLocks noGrp="1"/>
          </p:cNvSpPr>
          <p:nvPr>
            <p:ph idx="1"/>
          </p:nvPr>
        </p:nvSpPr>
        <p:spPr>
          <a:xfrm>
            <a:off x="2589212" y="674703"/>
            <a:ext cx="8915400" cy="5805996"/>
          </a:xfrm>
        </p:spPr>
        <p:txBody>
          <a:bodyPr>
            <a:normAutofit/>
          </a:bodyPr>
          <a:lstStyle/>
          <a:p>
            <a:r>
              <a:rPr lang="en-US" sz="2000" dirty="0">
                <a:latin typeface="Times New Roman" panose="02020603050405020304" pitchFamily="18" charset="0"/>
                <a:cs typeface="Times New Roman" panose="02020603050405020304" pitchFamily="18" charset="0"/>
              </a:rPr>
              <a:t>The Categorical Imperative is a rule for testing rules.</a:t>
            </a:r>
          </a:p>
          <a:p>
            <a:r>
              <a:rPr lang="en-US" sz="2000" dirty="0">
                <a:latin typeface="Times New Roman" panose="02020603050405020304" pitchFamily="18" charset="0"/>
                <a:cs typeface="Times New Roman" panose="02020603050405020304" pitchFamily="18" charset="0"/>
              </a:rPr>
              <a:t> It requires the following steps: </a:t>
            </a:r>
          </a:p>
          <a:p>
            <a:r>
              <a:rPr lang="en-US" sz="2000" dirty="0">
                <a:latin typeface="Times New Roman" panose="02020603050405020304" pitchFamily="18" charset="0"/>
                <a:cs typeface="Times New Roman" panose="02020603050405020304" pitchFamily="18" charset="0"/>
              </a:rPr>
              <a:t>Before you act, consider the maxim or principle on which you are acting.</a:t>
            </a:r>
          </a:p>
          <a:p>
            <a:r>
              <a:rPr lang="en-US" sz="2000" dirty="0">
                <a:latin typeface="Times New Roman" panose="02020603050405020304" pitchFamily="18" charset="0"/>
                <a:cs typeface="Times New Roman" panose="02020603050405020304" pitchFamily="18" charset="0"/>
              </a:rPr>
              <a:t> Generalize that principle.</a:t>
            </a:r>
          </a:p>
          <a:p>
            <a:r>
              <a:rPr lang="en-US" sz="2000" dirty="0">
                <a:latin typeface="Times New Roman" panose="02020603050405020304" pitchFamily="18" charset="0"/>
                <a:cs typeface="Times New Roman" panose="02020603050405020304" pitchFamily="18" charset="0"/>
              </a:rPr>
              <a:t> Perform test one </a:t>
            </a:r>
          </a:p>
          <a:p>
            <a:r>
              <a:rPr lang="en-US" sz="2000" dirty="0">
                <a:latin typeface="Times New Roman" panose="02020603050405020304" pitchFamily="18" charset="0"/>
                <a:cs typeface="Times New Roman" panose="02020603050405020304" pitchFamily="18" charset="0"/>
              </a:rPr>
              <a:t>If necessary perform test two </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Kant's example of a false promise (Using Test One)</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Maxim: I may make a false promise in order to reap financial gain.</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Generalized: Anyone may make a false promise to get something s/he wants. </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This is self-contradictory because: If anyone may make a "false promise," nobody would take a promise seriously; promising becomes meaningless.</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Result: I may not act on that maxim.</a:t>
            </a:r>
          </a:p>
          <a:p>
            <a:pPr marL="342900" marR="0" lvl="0" indent="-342900" algn="l"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The maxim fails Test One. </a:t>
            </a:r>
            <a:endPar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4977BB-B716-4BE3-B43C-ABC7C66107F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7313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A48BEA-6D4B-4F43-86C6-3A54329B1E20}"/>
              </a:ext>
            </a:extLst>
          </p:cNvPr>
          <p:cNvSpPr>
            <a:spLocks noGrp="1"/>
          </p:cNvSpPr>
          <p:nvPr>
            <p:ph idx="1"/>
          </p:nvPr>
        </p:nvSpPr>
        <p:spPr>
          <a:xfrm>
            <a:off x="2589212" y="550417"/>
            <a:ext cx="8915400" cy="5360806"/>
          </a:xfrm>
        </p:spPr>
        <p:txBody>
          <a:bodyPr>
            <a:noAutofit/>
          </a:bodyPr>
          <a:lstStyle/>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Similar reasoning leads Kant to conclude that any maxim permitting theft or lying must be rejected.</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 thief's maxim, once generalized, would overturn the institution of property, but unless the institution of property exists, there can be no theft. </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A liar's maxim, once generalized, would overturn the assumption of truthfulness, but without this assumption, no lie can even be attempted.</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Kant's example of the Bad Samaritan (Using Tests One and Two)</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Maxim: I may refuse to help another person in distress who cannot pay me even though I could do so at little cost to myself. </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Generalized: Anyone may refuse to help another person in distress who cannot pay her even though it would cost her little to help. Can it be conceived? Yes. Could you will this to be a universal law? Probably not, because you might find yourself in a situation of extreme need and nobody else would help you. </a:t>
            </a:r>
          </a:p>
          <a:p>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Result: You cannot act on the "Bad Samaritan" maxim.</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106D19-6097-40F5-B4B4-F49C72E4D1D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364427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07423B-591E-42AA-B588-9136DF9EC362}"/>
</file>

<file path=customXml/itemProps2.xml><?xml version="1.0" encoding="utf-8"?>
<ds:datastoreItem xmlns:ds="http://schemas.openxmlformats.org/officeDocument/2006/customXml" ds:itemID="{215BE3CC-CE99-4A11-9145-B3964C59DB24}"/>
</file>

<file path=customXml/itemProps3.xml><?xml version="1.0" encoding="utf-8"?>
<ds:datastoreItem xmlns:ds="http://schemas.openxmlformats.org/officeDocument/2006/customXml" ds:itemID="{D25E55C0-311C-4C2E-AD09-A4202A3AB6B7}"/>
</file>

<file path=docProps/app.xml><?xml version="1.0" encoding="utf-8"?>
<Properties xmlns="http://schemas.openxmlformats.org/officeDocument/2006/extended-properties" xmlns:vt="http://schemas.openxmlformats.org/officeDocument/2006/docPropsVTypes">
  <Template>Wisp</Template>
  <TotalTime>6349</TotalTime>
  <Words>1255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Helvetica Neue</vt:lpstr>
      <vt:lpstr>Times New Roman</vt:lpstr>
      <vt:lpstr>Wingdings 3</vt:lpstr>
      <vt:lpstr>Wisp</vt:lpstr>
      <vt:lpstr>Two things fill the mind with ever-increasing wonder and awe, the more often and the more intensely the mind of thought is drawn to them: the starry heavens above me and the moral law within me.  —Immanuel Kant, Critique of Practical Reason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Religion, Ethics, and Time</dc:title>
  <dc:creator>HSS</dc:creator>
  <cp:lastModifiedBy>chandana deka</cp:lastModifiedBy>
  <cp:revision>98</cp:revision>
  <dcterms:created xsi:type="dcterms:W3CDTF">2021-02-23T10:15:28Z</dcterms:created>
  <dcterms:modified xsi:type="dcterms:W3CDTF">2021-09-28T05:01:45Z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