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337" r:id="rId2"/>
    <p:sldId id="342" r:id="rId3"/>
    <p:sldId id="340" r:id="rId4"/>
    <p:sldId id="338" r:id="rId5"/>
    <p:sldId id="343" r:id="rId6"/>
    <p:sldId id="34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6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269C0-48B0-4418-9CC3-7F4B1698FE20}" type="datetimeFigureOut">
              <a:rPr lang="en-IN" smtClean="0"/>
              <a:t>04-10-2021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0821C-B3AC-4995-8C5A-1822F8FCA825}" type="slidenum">
              <a:rPr lang="en-IN" smtClean="0"/>
              <a:t>‹#›</a:t>
            </a:fld>
            <a:endParaRPr lang="en-IN"/>
          </a:p>
        </p:txBody>
      </p:sp>
    </p:spTree>
    <p:extLst>
      <p:ext uri="{BB962C8B-B14F-4D97-AF65-F5344CB8AC3E}">
        <p14:creationId xmlns:p14="http://schemas.microsoft.com/office/powerpoint/2010/main" val="2115042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486CED-1A34-49E3-9BFE-E0817F4E98C0}"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6E951C-6786-4565-90AC-B80BB2395031}"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C39655-3B3B-4269-862B-447614E445E7}"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2C167C-5A7F-4182-9C9D-B2CD8BCFC56A}" type="datetime1">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ED6A683-8A74-4808-ABEC-4F7FC18CBF99}" type="datetime1">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310AEE9-83DB-4E98-AA42-515338680113}" type="datetime1">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92A63-E460-4CB8-9454-79AA889C9BE1}"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5700B-3037-4BA9-B0EE-B7B5D5D53D5B}"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53371-D07B-436E-8649-D006061ED8E6}"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8C62E-653B-425C-9F1C-5DD772767693}"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25D954-1A62-4CD6-8B54-54E61A2FAD1D}" type="datetime1">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159B1D-54D2-441F-A5EA-ED54179D2CC9}" type="datetime1">
              <a:rPr lang="en-US" smtClean="0"/>
              <a:t>10/4/2021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7A466-D0B1-45CA-BF40-DE333B29A3FF}" type="datetime1">
              <a:rPr lang="en-US" smtClean="0"/>
              <a:t>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4FEF8-0B60-4468-BB85-7BA130319CBA}" type="datetime1">
              <a:rPr lang="en-US" smtClean="0"/>
              <a:t>10/4/2021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02C45B-EF98-4DE0-833A-7EC01CBC2944}" type="datetime1">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437C5-2F2B-4BDD-9BB2-440AC08CB9CA}" type="datetime1">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B5B7AF-C498-45CD-9C4F-C1FF5BD89B6C}" type="datetime1">
              <a:rPr lang="en-US" smtClean="0"/>
              <a:t>10/4/2021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85856-7F9E-4562-99D3-455337CF2D22}"/>
              </a:ext>
            </a:extLst>
          </p:cNvPr>
          <p:cNvSpPr>
            <a:spLocks noGrp="1"/>
          </p:cNvSpPr>
          <p:nvPr>
            <p:ph idx="1"/>
          </p:nvPr>
        </p:nvSpPr>
        <p:spPr>
          <a:xfrm>
            <a:off x="1811045" y="719091"/>
            <a:ext cx="9693567" cy="5743853"/>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Duty Ethics</a:t>
            </a:r>
          </a:p>
          <a:p>
            <a:pPr algn="just"/>
            <a:r>
              <a:rPr lang="en-US" sz="2000" dirty="0">
                <a:solidFill>
                  <a:schemeClr val="tx1"/>
                </a:solidFill>
                <a:latin typeface="Times New Roman" panose="02020603050405020304" pitchFamily="18" charset="0"/>
                <a:cs typeface="Times New Roman" panose="02020603050405020304" pitchFamily="18" charset="0"/>
              </a:rPr>
              <a:t>Immanuel Kant had three ideas on duty ethics</a:t>
            </a:r>
          </a:p>
          <a:p>
            <a:pPr algn="just"/>
            <a:r>
              <a:rPr lang="en-US" sz="2000" dirty="0">
                <a:solidFill>
                  <a:schemeClr val="tx1"/>
                </a:solidFill>
                <a:latin typeface="Times New Roman" panose="02020603050405020304" pitchFamily="18" charset="0"/>
                <a:cs typeface="Times New Roman" panose="02020603050405020304" pitchFamily="18" charset="0"/>
              </a:rPr>
              <a:t>Universality: it suggests that duty ethics apply to all rational agents or persons.</a:t>
            </a:r>
          </a:p>
          <a:p>
            <a:pPr algn="just"/>
            <a:r>
              <a:rPr lang="en-US" sz="2000" dirty="0">
                <a:solidFill>
                  <a:schemeClr val="tx1"/>
                </a:solidFill>
                <a:latin typeface="Times New Roman" panose="02020603050405020304" pitchFamily="18" charset="0"/>
                <a:cs typeface="Times New Roman" panose="02020603050405020304" pitchFamily="18" charset="0"/>
              </a:rPr>
              <a:t>Categorical imperatives: it suggests that rules command whatever is right. These rules are derived from the set of duties. It is so because it is the right way to do it.</a:t>
            </a:r>
          </a:p>
          <a:p>
            <a:pPr algn="just"/>
            <a:r>
              <a:rPr lang="en-US" sz="2000" dirty="0">
                <a:solidFill>
                  <a:schemeClr val="tx1"/>
                </a:solidFill>
                <a:latin typeface="Times New Roman" panose="02020603050405020304" pitchFamily="18" charset="0"/>
                <a:cs typeface="Times New Roman" panose="02020603050405020304" pitchFamily="18" charset="0"/>
              </a:rPr>
              <a:t>Absolutism: this idea says that whatever rule you derived from the set of duties there are no exceptions from it. Many ethicists rejected this idea because sometimes there are some duties which have some justified exceptions. These kinds of duties are known as prima facie duties.</a:t>
            </a:r>
          </a:p>
          <a:p>
            <a:pPr algn="just"/>
            <a:r>
              <a:rPr lang="en-US" sz="2000" dirty="0">
                <a:solidFill>
                  <a:schemeClr val="tx1"/>
                </a:solidFill>
                <a:latin typeface="Times New Roman" panose="02020603050405020304" pitchFamily="18" charset="0"/>
                <a:cs typeface="Times New Roman" panose="02020603050405020304" pitchFamily="18" charset="0"/>
              </a:rPr>
              <a:t> John Rawl's duty ethics: John Rawl gives importance to the actions that would be voluntarily agreed upon by all persons concerned, assuming impartiality.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E85E29-996B-4881-A02F-26D1027F46B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159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B5A76-CD5E-4D8D-8199-E036D61FD4C6}"/>
              </a:ext>
            </a:extLst>
          </p:cNvPr>
          <p:cNvSpPr>
            <a:spLocks noGrp="1"/>
          </p:cNvSpPr>
          <p:nvPr>
            <p:ph idx="1"/>
          </p:nvPr>
        </p:nvSpPr>
        <p:spPr>
          <a:xfrm>
            <a:off x="2260738" y="787782"/>
            <a:ext cx="9253600" cy="5364443"/>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“Justice is almost impossible to define. It has no social indicators. We realise when things go wrong or bad but not when things are right or good. We can define war but not peace; similarly, we can define injustice but not justice. John Rawls’ has done a remarkable job while addressing the concept of justice in his book ‘A Theory of Justice.’ In his book, he defends the concept of justice as fairness. Rawls’ is an anti-utilitarian; he believes that justice can’t be derived through utilitarianism which says- the greatest happiness of the greatest number – which unfortunately ignores the needs of the minority. He is a Contractarian and hence designed his work based on the social contract theory.” –Kura, 2017</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Rawl proposed two basic moral principles; (1) each person is entitled to the most extensive amount of liberty compatible with an equal amount for others. </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This principle is of prime importance and should be satisfied first. Without basic liberties other economic or social benefits can not be sustained for long.</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 differences in social power and economic benefits are justified only when they are likely to benefit every one, including members of the most disadvantaged groups.</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8E5446-6283-4D3F-B8E8-9BD387628ED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9464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F2AA1-BCA8-46DD-8A9B-8A6D298B48F7}"/>
              </a:ext>
            </a:extLst>
          </p:cNvPr>
          <p:cNvSpPr>
            <a:spLocks noGrp="1"/>
          </p:cNvSpPr>
          <p:nvPr>
            <p:ph idx="1"/>
          </p:nvPr>
        </p:nvSpPr>
        <p:spPr>
          <a:xfrm>
            <a:off x="2589212" y="787782"/>
            <a:ext cx="8915400" cy="5123440"/>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This principle insists that to allow some people with great wealth and power is justified only when all other groups are benefited. </a:t>
            </a:r>
          </a:p>
          <a:p>
            <a:r>
              <a:rPr lang="en-US" sz="2000" dirty="0">
                <a:solidFill>
                  <a:schemeClr val="tx1"/>
                </a:solidFill>
                <a:latin typeface="Times New Roman" panose="02020603050405020304" pitchFamily="18" charset="0"/>
                <a:cs typeface="Times New Roman" panose="02020603050405020304" pitchFamily="18" charset="0"/>
              </a:rPr>
              <a:t>In the business scenario, for example, the free enterprise is permissible so far it provides the capital needed to invest and prosper, thereby making job opportunities to the public and taxes to fund the government spending on the welfare schemes on the poor people. </a:t>
            </a:r>
          </a:p>
          <a:p>
            <a:r>
              <a:rPr lang="en-US" sz="2000" dirty="0">
                <a:solidFill>
                  <a:schemeClr val="tx1"/>
                </a:solidFill>
                <a:latin typeface="Times New Roman" panose="02020603050405020304" pitchFamily="18" charset="0"/>
                <a:cs typeface="Times New Roman" panose="02020603050405020304" pitchFamily="18" charset="0"/>
              </a:rPr>
              <a:t>C.W.D. Ross, the British philosopher introduced the term prima facie duties, which means duties might have justified exceptions. In fact, most duties are prima facie ones; some may have obligatory or permissible exceptions. Ross assumed that the prima facie duties are intuitively obvious (self-evident), while fixing priorities among duties.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F0C2AE-AB0D-4821-8274-3FD590BBCEB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70361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82FC7-95A4-48D9-B777-91DEFDCFB3E0}"/>
              </a:ext>
            </a:extLst>
          </p:cNvPr>
          <p:cNvSpPr>
            <a:spLocks noGrp="1"/>
          </p:cNvSpPr>
          <p:nvPr>
            <p:ph idx="1"/>
          </p:nvPr>
        </p:nvSpPr>
        <p:spPr>
          <a:xfrm>
            <a:off x="2589212" y="787781"/>
            <a:ext cx="8915400" cy="5648529"/>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Right Ethics</a:t>
            </a:r>
          </a:p>
          <a:p>
            <a:pPr algn="just"/>
            <a:r>
              <a:rPr lang="en-US" sz="2000" dirty="0">
                <a:solidFill>
                  <a:schemeClr val="tx1"/>
                </a:solidFill>
                <a:latin typeface="Times New Roman" panose="02020603050405020304" pitchFamily="18" charset="0"/>
                <a:cs typeface="Times New Roman" panose="02020603050405020304" pitchFamily="18" charset="0"/>
              </a:rPr>
              <a:t>Right ethics are ethics that most important to human rights. According to the right ethics theory, human rights is the ultimate appeal and it should be respected. Human rights are entirely different from legal rights. The RIGHTS approach to ethics has its roots in the 18th century philosopher Immanuel Kant, who focused on the individual’s right to choose for oneself. </a:t>
            </a:r>
          </a:p>
          <a:p>
            <a:pPr algn="just"/>
            <a:r>
              <a:rPr lang="en-US" sz="2000" dirty="0">
                <a:solidFill>
                  <a:schemeClr val="tx1"/>
                </a:solidFill>
                <a:latin typeface="Times New Roman" panose="02020603050405020304" pitchFamily="18" charset="0"/>
                <a:cs typeface="Times New Roman" panose="02020603050405020304" pitchFamily="18" charset="0"/>
              </a:rPr>
              <a:t>A few examples of human rights are freedom of speech, freedom of expression and right to privacy.</a:t>
            </a:r>
          </a:p>
          <a:p>
            <a:pPr algn="just"/>
            <a:r>
              <a:rPr lang="en-US" sz="2000" dirty="0">
                <a:solidFill>
                  <a:schemeClr val="tx1"/>
                </a:solidFill>
                <a:latin typeface="Times New Roman" panose="02020603050405020304" pitchFamily="18" charset="0"/>
                <a:cs typeface="Times New Roman" panose="02020603050405020304" pitchFamily="18" charset="0"/>
              </a:rPr>
              <a:t>Right ethics also applies to engineer. In the engineering code of ethics, we give paramount importance to the safety, health, and welfare of the public</a:t>
            </a:r>
          </a:p>
          <a:p>
            <a:pPr algn="just"/>
            <a:r>
              <a:rPr lang="en-US" sz="2000" dirty="0">
                <a:solidFill>
                  <a:schemeClr val="tx1"/>
                </a:solidFill>
                <a:latin typeface="Times New Roman" panose="02020603050405020304" pitchFamily="18" charset="0"/>
                <a:cs typeface="Times New Roman" panose="02020603050405020304" pitchFamily="18" charset="0"/>
              </a:rPr>
              <a:t>Example for Engineering Code of Ethics</a:t>
            </a:r>
          </a:p>
          <a:p>
            <a:pPr algn="just"/>
            <a:r>
              <a:rPr lang="en-US" sz="2000" dirty="0">
                <a:solidFill>
                  <a:schemeClr val="tx1"/>
                </a:solidFill>
                <a:latin typeface="Times New Roman" panose="02020603050405020304" pitchFamily="18" charset="0"/>
                <a:cs typeface="Times New Roman" panose="02020603050405020304" pitchFamily="18" charset="0"/>
              </a:rPr>
              <a:t>Rights not to be injured by dangerous products.</a:t>
            </a:r>
          </a:p>
          <a:p>
            <a:pPr algn="just"/>
            <a:r>
              <a:rPr lang="en-US" sz="2000" dirty="0">
                <a:solidFill>
                  <a:schemeClr val="tx1"/>
                </a:solidFill>
                <a:latin typeface="Times New Roman" panose="02020603050405020304" pitchFamily="18" charset="0"/>
                <a:cs typeface="Times New Roman" panose="02020603050405020304" pitchFamily="18" charset="0"/>
              </a:rPr>
              <a:t>Rights to privacy.</a:t>
            </a:r>
          </a:p>
          <a:p>
            <a:pPr algn="just"/>
            <a:r>
              <a:rPr lang="en-US" sz="2000" dirty="0">
                <a:solidFill>
                  <a:schemeClr val="tx1"/>
                </a:solidFill>
                <a:latin typeface="Times New Roman" panose="02020603050405020304" pitchFamily="18" charset="0"/>
                <a:cs typeface="Times New Roman" panose="02020603050405020304" pitchFamily="18" charset="0"/>
              </a:rPr>
              <a:t>Rights to receive benefits through a fair and honest exchange in a free market place.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29EEAC-66F1-49CE-924B-543C9DCC1CF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3729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723E7-6F11-4CE0-89BD-4EC18F7CA5AE}"/>
              </a:ext>
            </a:extLst>
          </p:cNvPr>
          <p:cNvSpPr>
            <a:spLocks noGrp="1"/>
          </p:cNvSpPr>
          <p:nvPr>
            <p:ph idx="1"/>
          </p:nvPr>
        </p:nvSpPr>
        <p:spPr>
          <a:xfrm>
            <a:off x="2414726" y="443883"/>
            <a:ext cx="9089886" cy="6001305"/>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In deciding whether an action is moral or immoral, we must ask, does the action respect the moral rights of everyone?</a:t>
            </a:r>
          </a:p>
          <a:p>
            <a:r>
              <a:rPr lang="en-US" sz="2000" dirty="0">
                <a:solidFill>
                  <a:schemeClr val="tx1"/>
                </a:solidFill>
                <a:latin typeface="Times New Roman" panose="02020603050405020304" pitchFamily="18" charset="0"/>
                <a:cs typeface="Times New Roman" panose="02020603050405020304" pitchFamily="18" charset="0"/>
              </a:rPr>
              <a:t> Actions are wrong to the extent that they violate the rights of individuals; the more serious is the violation, the more wrongful is the action.</a:t>
            </a:r>
          </a:p>
          <a:p>
            <a:r>
              <a:rPr lang="en-US" sz="2000" dirty="0">
                <a:solidFill>
                  <a:schemeClr val="tx1"/>
                </a:solidFill>
                <a:latin typeface="Times New Roman" panose="02020603050405020304" pitchFamily="18" charset="0"/>
                <a:cs typeface="Times New Roman" panose="02020603050405020304" pitchFamily="18" charset="0"/>
              </a:rPr>
              <a:t> The RIGHTS theory as promoted by John Locke states that the actions are right, if they respect human rights of every one affected. </a:t>
            </a:r>
          </a:p>
          <a:p>
            <a:r>
              <a:rPr lang="en-US" sz="2000" dirty="0">
                <a:solidFill>
                  <a:schemeClr val="tx1"/>
                </a:solidFill>
                <a:latin typeface="Times New Roman" panose="02020603050405020304" pitchFamily="18" charset="0"/>
                <a:cs typeface="Times New Roman" panose="02020603050405020304" pitchFamily="18" charset="0"/>
              </a:rPr>
              <a:t>He proposed the three basic human rights, namely life, liberty, and property. </a:t>
            </a:r>
          </a:p>
          <a:p>
            <a:r>
              <a:rPr lang="en-US" sz="2000" dirty="0">
                <a:solidFill>
                  <a:schemeClr val="tx1"/>
                </a:solidFill>
                <a:latin typeface="Times New Roman" panose="02020603050405020304" pitchFamily="18" charset="0"/>
                <a:cs typeface="Times New Roman" panose="02020603050405020304" pitchFamily="18" charset="0"/>
              </a:rPr>
              <a:t>As per A.I. Melden’s theory based on rights, nature mandates that we should not harm others’ life, health, liberty or property. </a:t>
            </a:r>
          </a:p>
          <a:p>
            <a:r>
              <a:rPr lang="en-IN" sz="2000" dirty="0">
                <a:solidFill>
                  <a:schemeClr val="tx1"/>
                </a:solidFill>
                <a:latin typeface="Times New Roman" panose="02020603050405020304" pitchFamily="18" charset="0"/>
                <a:cs typeface="Times New Roman" panose="02020603050405020304" pitchFamily="18" charset="0"/>
              </a:rPr>
              <a:t>Human rights and economic rights: </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Classification - Liberty and Welfare Rights</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Liberty rights: Liberty rights are the rights which as the name suggests, other people should not interfere with your freedom.</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Welfare rights: Welfare rights are the rights with some benefits. It has nothing to do with our freedom.</a:t>
            </a:r>
          </a:p>
          <a:p>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E771737-8760-4917-977F-9722ADCAF77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49032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D1FAB-ED65-4820-84B6-94B47166956E}"/>
              </a:ext>
            </a:extLst>
          </p:cNvPr>
          <p:cNvSpPr>
            <a:spLocks noGrp="1"/>
          </p:cNvSpPr>
          <p:nvPr>
            <p:ph idx="1"/>
          </p:nvPr>
        </p:nvSpPr>
        <p:spPr>
          <a:xfrm>
            <a:off x="2589212" y="787782"/>
            <a:ext cx="8915400" cy="5123440"/>
          </a:xfrm>
        </p:spPr>
        <p:txBody>
          <a:bodyPr>
            <a:norm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Many of the right ethicists say that both the liberty right and welfare right is important. John Locke was a right ethicist who focused on liberty rights and thus called libertarian.</a:t>
            </a:r>
          </a:p>
          <a:p>
            <a:pPr algn="just"/>
            <a:r>
              <a:rPr lang="en-US" sz="2000" dirty="0">
                <a:solidFill>
                  <a:schemeClr val="tx1"/>
                </a:solidFill>
                <a:latin typeface="Times New Roman" panose="02020603050405020304" pitchFamily="18" charset="0"/>
                <a:cs typeface="Times New Roman" panose="02020603050405020304" pitchFamily="18" charset="0"/>
              </a:rPr>
              <a:t>Economic rights: In the free-market economy, the very purpose of the existence of the manufacturer, the sellers and the service providers is to serve the consumer. The consumer is eligible to exercise some rights9 . The consumers’ six basic rights are: Right to Information, Right to Safety, Right to Choice, Right to be Heard, Right to Redressal, and Right to Consumer Education.</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E26A74-6A85-479C-85E5-8830B05B7D9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1608381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3259AE-A768-431D-BD8F-B6ADC1C4FE25}"/>
</file>

<file path=customXml/itemProps2.xml><?xml version="1.0" encoding="utf-8"?>
<ds:datastoreItem xmlns:ds="http://schemas.openxmlformats.org/officeDocument/2006/customXml" ds:itemID="{F71A88AF-DA1C-45E7-9E4F-04DD2E4CF40D}"/>
</file>

<file path=customXml/itemProps3.xml><?xml version="1.0" encoding="utf-8"?>
<ds:datastoreItem xmlns:ds="http://schemas.openxmlformats.org/officeDocument/2006/customXml" ds:itemID="{29A0AB2A-05A4-49D5-924C-61E9B952C2C0}"/>
</file>

<file path=docProps/app.xml><?xml version="1.0" encoding="utf-8"?>
<Properties xmlns="http://schemas.openxmlformats.org/officeDocument/2006/extended-properties" xmlns:vt="http://schemas.openxmlformats.org/officeDocument/2006/docPropsVTypes">
  <Template>Wisp</Template>
  <TotalTime>6394</TotalTime>
  <Words>940</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Religion, Ethics, and Time</dc:title>
  <dc:creator>HSS</dc:creator>
  <cp:lastModifiedBy>chandana deka</cp:lastModifiedBy>
  <cp:revision>96</cp:revision>
  <dcterms:created xsi:type="dcterms:W3CDTF">2021-02-23T10:15:28Z</dcterms:created>
  <dcterms:modified xsi:type="dcterms:W3CDTF">2021-10-04T04:50:17Z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