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71" r:id="rId2"/>
    <p:sldId id="257" r:id="rId3"/>
    <p:sldId id="329" r:id="rId4"/>
    <p:sldId id="330"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6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269C0-48B0-4418-9CC3-7F4B1698FE20}" type="datetimeFigureOut">
              <a:rPr lang="en-IN" smtClean="0"/>
              <a:t>30-08-2021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0821C-B3AC-4995-8C5A-1822F8FCA825}" type="slidenum">
              <a:rPr lang="en-IN" smtClean="0"/>
              <a:t>‹#›</a:t>
            </a:fld>
            <a:endParaRPr lang="en-IN"/>
          </a:p>
        </p:txBody>
      </p:sp>
    </p:spTree>
    <p:extLst>
      <p:ext uri="{BB962C8B-B14F-4D97-AF65-F5344CB8AC3E}">
        <p14:creationId xmlns:p14="http://schemas.microsoft.com/office/powerpoint/2010/main" val="2115042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486CED-1A34-49E3-9BFE-E0817F4E98C0}"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6E951C-6786-4565-90AC-B80BB2395031}"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C39655-3B3B-4269-862B-447614E445E7}"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E2C167C-5A7F-4182-9C9D-B2CD8BCFC56A}"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ED6A683-8A74-4808-ABEC-4F7FC18CBF99}"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310AEE9-83DB-4E98-AA42-515338680113}"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92A63-E460-4CB8-9454-79AA889C9BE1}"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5700B-3037-4BA9-B0EE-B7B5D5D53D5B}"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53371-D07B-436E-8649-D006061ED8E6}"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8C62E-653B-425C-9F1C-5DD772767693}"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25D954-1A62-4CD6-8B54-54E61A2FAD1D}"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159B1D-54D2-441F-A5EA-ED54179D2CC9}" type="datetime1">
              <a:rPr lang="en-US" smtClean="0"/>
              <a:t>8/30/2021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7A466-D0B1-45CA-BF40-DE333B29A3FF}" type="datetime1">
              <a:rPr lang="en-US" smtClean="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4FEF8-0B60-4468-BB85-7BA130319CBA}" type="datetime1">
              <a:rPr lang="en-US" smtClean="0"/>
              <a:t>8/30/2021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02C45B-EF98-4DE0-833A-7EC01CBC2944}"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437C5-2F2B-4BDD-9BB2-440AC08CB9CA}"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B5B7AF-C498-45CD-9C4F-C1FF5BD89B6C}" type="datetime1">
              <a:rPr lang="en-US" smtClean="0"/>
              <a:t>8/30/2021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201" y="787782"/>
            <a:ext cx="9736467" cy="5337809"/>
          </a:xfrm>
        </p:spPr>
        <p:txBody>
          <a:bodyPr>
            <a:normAutofit/>
          </a:bodyPr>
          <a:lstStyle/>
          <a:p>
            <a:pPr indent="457200" algn="just">
              <a:lnSpc>
                <a:spcPct val="110000"/>
              </a:lnSpc>
              <a:spcBef>
                <a:spcPts val="1200"/>
              </a:spcBef>
              <a:spcAft>
                <a:spcPts val="1200"/>
              </a:spcAft>
            </a:pPr>
            <a:r>
              <a:rPr lang="en-US" sz="2000" dirty="0">
                <a:latin typeface="Times New Roman" panose="02020603050405020304" pitchFamily="18" charset="0"/>
                <a:cs typeface="Times New Roman" panose="02020603050405020304" pitchFamily="18" charset="0"/>
              </a:rPr>
              <a:t>Ethics discusses men‘s habits, or their characters</a:t>
            </a:r>
            <a:r>
              <a:rPr lang="en-US" sz="200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considers what it is that constitutes the rightness or wrongness of these principles, the good or evil of </a:t>
            </a:r>
            <a:r>
              <a:rPr lang="en-US" sz="2000">
                <a:latin typeface="Times New Roman" panose="02020603050405020304" pitchFamily="18" charset="0"/>
                <a:cs typeface="Times New Roman" panose="02020603050405020304" pitchFamily="18" charset="0"/>
              </a:rPr>
              <a:t>these habits.</a:t>
            </a:r>
            <a:endParaRPr lang="en-US" sz="2000" dirty="0">
              <a:latin typeface="Times New Roman" panose="02020603050405020304" pitchFamily="18" charset="0"/>
              <a:cs typeface="Times New Roman" panose="02020603050405020304" pitchFamily="18" charset="0"/>
            </a:endParaRPr>
          </a:p>
          <a:p>
            <a:pPr indent="457200" algn="just">
              <a:lnSpc>
                <a:spcPct val="110000"/>
              </a:lnSpc>
              <a:spcBef>
                <a:spcPts val="1200"/>
              </a:spcBef>
              <a:spcAft>
                <a:spcPts val="1200"/>
              </a:spcAft>
            </a:pPr>
            <a:r>
              <a:rPr lang="en-US" sz="2000" dirty="0">
                <a:latin typeface="Times New Roman" panose="02020603050405020304" pitchFamily="18" charset="0"/>
                <a:cs typeface="Times New Roman" panose="02020603050405020304" pitchFamily="18" charset="0"/>
              </a:rPr>
              <a:t>Types of professional ethics: </a:t>
            </a:r>
          </a:p>
          <a:p>
            <a:pPr indent="457200" algn="just">
              <a:lnSpc>
                <a:spcPct val="110000"/>
              </a:lnSpc>
              <a:spcBef>
                <a:spcPts val="1200"/>
              </a:spcBef>
              <a:spcAft>
                <a:spcPts val="1200"/>
              </a:spcAft>
            </a:pPr>
            <a:r>
              <a:rPr lang="en-US" sz="2000" dirty="0">
                <a:latin typeface="Times New Roman" panose="02020603050405020304" pitchFamily="18" charset="0"/>
                <a:cs typeface="Times New Roman" panose="02020603050405020304" pitchFamily="18" charset="0"/>
              </a:rPr>
              <a:t> Meta ethics</a:t>
            </a:r>
          </a:p>
          <a:p>
            <a:pPr indent="457200" algn="just">
              <a:lnSpc>
                <a:spcPct val="110000"/>
              </a:lnSpc>
              <a:spcBef>
                <a:spcPts val="1200"/>
              </a:spcBef>
              <a:spcAft>
                <a:spcPts val="1200"/>
              </a:spcAft>
            </a:pPr>
            <a:r>
              <a:rPr lang="en-US" sz="2000" dirty="0">
                <a:latin typeface="Times New Roman" panose="02020603050405020304" pitchFamily="18" charset="0"/>
                <a:cs typeface="Times New Roman" panose="02020603050405020304" pitchFamily="18" charset="0"/>
              </a:rPr>
              <a:t> Descriptive ethics </a:t>
            </a:r>
          </a:p>
          <a:p>
            <a:pPr indent="457200" algn="just">
              <a:lnSpc>
                <a:spcPct val="110000"/>
              </a:lnSpc>
              <a:spcBef>
                <a:spcPts val="1200"/>
              </a:spcBef>
              <a:spcAft>
                <a:spcPts val="1200"/>
              </a:spcAft>
            </a:pPr>
            <a:r>
              <a:rPr lang="en-US" sz="2000" dirty="0">
                <a:latin typeface="Times New Roman" panose="02020603050405020304" pitchFamily="18" charset="0"/>
                <a:cs typeface="Times New Roman" panose="02020603050405020304" pitchFamily="18" charset="0"/>
              </a:rPr>
              <a:t> Normative ethics</a:t>
            </a:r>
          </a:p>
          <a:p>
            <a:pPr indent="457200" algn="just">
              <a:lnSpc>
                <a:spcPct val="110000"/>
              </a:lnSpc>
              <a:spcBef>
                <a:spcPts val="1200"/>
              </a:spcBef>
              <a:spcAft>
                <a:spcPts val="1200"/>
              </a:spcAft>
            </a:pPr>
            <a:r>
              <a:rPr lang="en-US" sz="2000" dirty="0">
                <a:latin typeface="Times New Roman" panose="02020603050405020304" pitchFamily="18" charset="0"/>
                <a:cs typeface="Times New Roman" panose="02020603050405020304" pitchFamily="18" charset="0"/>
              </a:rPr>
              <a:t>  Applied ethics</a:t>
            </a:r>
            <a:endParaRPr lang="en-IN" sz="2000" dirty="0">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89064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579" y="787782"/>
            <a:ext cx="10475137" cy="4890816"/>
          </a:xfrm>
        </p:spPr>
        <p:txBody>
          <a:bodyPr>
            <a:normAutofit/>
          </a:bodyPr>
          <a:lstStyle/>
          <a:p>
            <a:pPr algn="just"/>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Meaning of Professional Ethics</a:t>
            </a:r>
          </a:p>
          <a:p>
            <a:pPr algn="just"/>
            <a:r>
              <a:rPr lang="en-US" sz="2000" dirty="0">
                <a:latin typeface="Times New Roman" panose="02020603050405020304" pitchFamily="18" charset="0"/>
                <a:cs typeface="Times New Roman" panose="02020603050405020304" pitchFamily="18" charset="0"/>
              </a:rPr>
              <a:t> Professional Ethics is partly comprised of what a professional should or should not do in the work -place. It also encompasses a much greater part of the professional’s life. If a professional is to have ethics then that person needs to adopt that conduct in all of his dealings. Another aspect of this is the enhancement of the profession and the industry within which the professional works.</a:t>
            </a:r>
          </a:p>
          <a:p>
            <a:pPr algn="just"/>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Ethics in different Professions </a:t>
            </a:r>
          </a:p>
          <a:p>
            <a:pPr algn="just"/>
            <a:r>
              <a:rPr lang="en-US" sz="2000" dirty="0">
                <a:latin typeface="Times New Roman" panose="02020603050405020304" pitchFamily="18" charset="0"/>
                <a:cs typeface="Times New Roman" panose="02020603050405020304" pitchFamily="18" charset="0"/>
              </a:rPr>
              <a:t> All persons, whether in business, government, educational institutes, or any other professions are concerned with ethics. Encyclopedia of Social Sciences defines ethics as “the organization or criticism of conduct in terms of notions like, good, right or welfare… Ethics is the secular and critical manner of taking account of the rationalizing process in human conduct. Its temper is non-mystical, and its orientation is social rather than theological.”</a:t>
            </a: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95418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C29363-3444-4D7D-AB07-040E083F0BFD}"/>
              </a:ext>
            </a:extLst>
          </p:cNvPr>
          <p:cNvSpPr>
            <a:spLocks noGrp="1"/>
          </p:cNvSpPr>
          <p:nvPr>
            <p:ph idx="1"/>
          </p:nvPr>
        </p:nvSpPr>
        <p:spPr>
          <a:xfrm>
            <a:off x="2301073" y="1020932"/>
            <a:ext cx="9221295" cy="5424255"/>
          </a:xfrm>
        </p:spPr>
        <p:txBody>
          <a:bodyPr>
            <a:normAutofit/>
          </a:bodyPr>
          <a:lstStyle/>
          <a:p>
            <a:pPr algn="just"/>
            <a:r>
              <a:rPr lang="en-US" sz="2000" dirty="0">
                <a:latin typeface="Times New Roman" panose="02020603050405020304" pitchFamily="18" charset="0"/>
                <a:cs typeface="Times New Roman" panose="02020603050405020304" pitchFamily="18" charset="0"/>
              </a:rPr>
              <a:t>Implementation of Ethical Code in Organizations</a:t>
            </a:r>
          </a:p>
          <a:p>
            <a:pPr algn="just"/>
            <a:r>
              <a:rPr lang="en-US" sz="2000" dirty="0">
                <a:latin typeface="Times New Roman" panose="02020603050405020304" pitchFamily="18" charset="0"/>
                <a:cs typeface="Times New Roman" panose="02020603050405020304" pitchFamily="18" charset="0"/>
              </a:rPr>
              <a:t>By establishing appropriate company policy or a code of ethics.</a:t>
            </a:r>
          </a:p>
          <a:p>
            <a:pPr algn="just"/>
            <a:r>
              <a:rPr lang="en-US" sz="2000" dirty="0">
                <a:latin typeface="Times New Roman" panose="02020603050405020304" pitchFamily="18" charset="0"/>
                <a:cs typeface="Times New Roman" panose="02020603050405020304" pitchFamily="18" charset="0"/>
              </a:rPr>
              <a:t>By using a formally appointed ethics committee.</a:t>
            </a:r>
          </a:p>
          <a:p>
            <a:pPr algn="just"/>
            <a:r>
              <a:rPr lang="en-US" sz="2000" dirty="0">
                <a:latin typeface="Times New Roman" panose="02020603050405020304" pitchFamily="18" charset="0"/>
                <a:cs typeface="Times New Roman" panose="02020603050405020304" pitchFamily="18" charset="0"/>
              </a:rPr>
              <a:t>By teaching ethics in management development programmes.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Is there any difference between Professional Ethics and Morality? </a:t>
            </a:r>
          </a:p>
          <a:p>
            <a:pPr algn="just"/>
            <a:r>
              <a:rPr lang="en-US" sz="2000" dirty="0">
                <a:latin typeface="Times New Roman" panose="02020603050405020304" pitchFamily="18" charset="0"/>
                <a:cs typeface="Times New Roman" panose="02020603050405020304" pitchFamily="18" charset="0"/>
              </a:rPr>
              <a:t> Code of Professional Ethics: A Code is a statement of policies, principles or rules that guide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Certainly, codes of ethics do not apply only to business enterprises, but they should guide the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of persons in all organizations and in every life, so that we named it “Professional Ethics”. In the present time, every profession has its own codes, to </a:t>
            </a:r>
            <a:r>
              <a:rPr lang="en-US" sz="2000" dirty="0" err="1">
                <a:latin typeface="Times New Roman" panose="02020603050405020304" pitchFamily="18" charset="0"/>
                <a:cs typeface="Times New Roman" panose="02020603050405020304" pitchFamily="18" charset="0"/>
              </a:rPr>
              <a:t>practise</a:t>
            </a:r>
            <a:r>
              <a:rPr lang="en-US" sz="2000" dirty="0">
                <a:latin typeface="Times New Roman" panose="02020603050405020304" pitchFamily="18" charset="0"/>
                <a:cs typeface="Times New Roman" panose="02020603050405020304" pitchFamily="18" charset="0"/>
              </a:rPr>
              <a:t> by their professionals. </a:t>
            </a:r>
          </a:p>
          <a:p>
            <a:endParaRPr lang="en-US" dirty="0"/>
          </a:p>
          <a:p>
            <a:endParaRPr lang="en-IN" dirty="0"/>
          </a:p>
        </p:txBody>
      </p:sp>
      <p:sp>
        <p:nvSpPr>
          <p:cNvPr id="4" name="Slide Number Placeholder 3">
            <a:extLst>
              <a:ext uri="{FF2B5EF4-FFF2-40B4-BE49-F238E27FC236}">
                <a16:creationId xmlns:a16="http://schemas.microsoft.com/office/drawing/2014/main" id="{44F2F46F-41E6-4212-A1B5-4719D2A2D74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0747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8FABAD-9DD6-4BFA-975B-E2BC6D2FED7E}"/>
              </a:ext>
            </a:extLst>
          </p:cNvPr>
          <p:cNvSpPr>
            <a:spLocks noGrp="1"/>
          </p:cNvSpPr>
          <p:nvPr>
            <p:ph idx="1"/>
          </p:nvPr>
        </p:nvSpPr>
        <p:spPr>
          <a:xfrm>
            <a:off x="2371411" y="665825"/>
            <a:ext cx="9062180" cy="5166804"/>
          </a:xfrm>
        </p:spPr>
        <p:txBody>
          <a:bodyPr>
            <a:normAutofit/>
          </a:bodyPr>
          <a:lstStyle/>
          <a:p>
            <a:pPr marL="342900" marR="0" lvl="0" indent="-342900" algn="just"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Work Ethic: </a:t>
            </a:r>
          </a:p>
          <a:p>
            <a:pPr marL="342900" marR="0" lvl="0" indent="-342900" algn="just"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Work ethic is defined as a set of attitudes concerned with the value of work, which forms the motivational orientation. The ‗work ethic is aimed at ensuring the followings. economy (get job, create wealth, earn salary), productivity (wealth, profit), safety (in workplace), health and hygiene (working conditions), privacy (raise family), security (permanence against contractual, pension, and retirement benefits), cultural and social development (leisure, hobby, and happiness), welfare (social work), environment (anti-pollution activities), All above offer opportunities for all, according to their abilities, but without discrimination. </a:t>
            </a:r>
          </a:p>
          <a:p>
            <a:pPr marL="342900" marR="0" lvl="0" indent="-342900" algn="just"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lang="en-US" sz="2000" dirty="0">
                <a:latin typeface="Times New Roman" panose="02020603050405020304" pitchFamily="18" charset="0"/>
                <a:cs typeface="Times New Roman" panose="02020603050405020304" pitchFamily="18" charset="0"/>
              </a:rPr>
              <a:t>Values: A value is defined as a principle that promotes well-being or prevents harm. Another definition is: ―Values are our guidelines for our success—our paradigm about what is acceptable.” Personal values are defined as: ―Emotional beliefs in principles regarded as particularly favorable or important for the individual.”</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DF6E22-2840-4F02-8BE8-7D5390AADE44}"/>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83463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9499" y="547196"/>
            <a:ext cx="10190690" cy="5956917"/>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Our values associate emotions to our experiences and guide our choices, decisions and actions. Types of Values: The five core human values are: (1) Right conduct, (2) Peace, (3) Truth, (4) Love, and (5) Non-violence.</a:t>
            </a:r>
            <a:endParaRPr lang="en-US" sz="2000"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Impact of unethical conducts on society and professionals</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endParaRPr lang="en-US" sz="2400" b="1" dirty="0">
              <a:latin typeface="Times New Roman" panose="02020603050405020304" pitchFamily="18" charset="0"/>
            </a:endParaRPr>
          </a:p>
          <a:p>
            <a:pPr marL="0" indent="0" algn="just">
              <a:lnSpc>
                <a:spcPct val="250000"/>
              </a:lnSpc>
              <a:spcBef>
                <a:spcPts val="1200"/>
              </a:spcBef>
              <a:spcAft>
                <a:spcPts val="1200"/>
              </a:spcAft>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642358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D1101A-32DE-42D6-96BF-F1E1ADFACB75}"/>
</file>

<file path=customXml/itemProps2.xml><?xml version="1.0" encoding="utf-8"?>
<ds:datastoreItem xmlns:ds="http://schemas.openxmlformats.org/officeDocument/2006/customXml" ds:itemID="{1DFB7234-CF91-460C-AF7A-1159DCB619AD}"/>
</file>

<file path=customXml/itemProps3.xml><?xml version="1.0" encoding="utf-8"?>
<ds:datastoreItem xmlns:ds="http://schemas.openxmlformats.org/officeDocument/2006/customXml" ds:itemID="{63936885-66BB-46AD-8D47-039673B652D6}"/>
</file>

<file path=docProps/app.xml><?xml version="1.0" encoding="utf-8"?>
<Properties xmlns="http://schemas.openxmlformats.org/officeDocument/2006/extended-properties" xmlns:vt="http://schemas.openxmlformats.org/officeDocument/2006/docPropsVTypes">
  <Template>Wisp</Template>
  <TotalTime>3983</TotalTime>
  <Words>580</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Religion, Ethics, and Time</dc:title>
  <dc:creator>HSS</dc:creator>
  <cp:lastModifiedBy>chandana deka</cp:lastModifiedBy>
  <cp:revision>83</cp:revision>
  <dcterms:created xsi:type="dcterms:W3CDTF">2021-02-23T10:15:28Z</dcterms:created>
  <dcterms:modified xsi:type="dcterms:W3CDTF">2021-08-30T04:47:35Z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