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71" r:id="rId2"/>
    <p:sldId id="257" r:id="rId3"/>
    <p:sldId id="329" r:id="rId4"/>
    <p:sldId id="330" r:id="rId5"/>
    <p:sldId id="258" r:id="rId6"/>
    <p:sldId id="331" r:id="rId7"/>
    <p:sldId id="332" r:id="rId8"/>
    <p:sldId id="333" r:id="rId9"/>
    <p:sldId id="33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68" autoAdjust="0"/>
    <p:restoredTop sz="94660"/>
  </p:normalViewPr>
  <p:slideViewPr>
    <p:cSldViewPr snapToGrid="0">
      <p:cViewPr varScale="1">
        <p:scale>
          <a:sx n="86" d="100"/>
          <a:sy n="86"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9269C0-48B0-4418-9CC3-7F4B1698FE20}" type="datetimeFigureOut">
              <a:rPr lang="en-IN" smtClean="0"/>
              <a:t>06-09-2021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A0821C-B3AC-4995-8C5A-1822F8FCA825}" type="slidenum">
              <a:rPr lang="en-IN" smtClean="0"/>
              <a:t>‹#›</a:t>
            </a:fld>
            <a:endParaRPr lang="en-IN"/>
          </a:p>
        </p:txBody>
      </p:sp>
    </p:spTree>
    <p:extLst>
      <p:ext uri="{BB962C8B-B14F-4D97-AF65-F5344CB8AC3E}">
        <p14:creationId xmlns:p14="http://schemas.microsoft.com/office/powerpoint/2010/main" val="2115042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486CED-1A34-49E3-9BFE-E0817F4E98C0}" type="datetime1">
              <a:rPr lang="en-US" smtClean="0"/>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6E951C-6786-4565-90AC-B80BB2395031}" type="datetime1">
              <a:rPr lang="en-US" smtClean="0"/>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C39655-3B3B-4269-862B-447614E445E7}" type="datetime1">
              <a:rPr lang="en-US" smtClean="0"/>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E2C167C-5A7F-4182-9C9D-B2CD8BCFC56A}" type="datetime1">
              <a:rPr lang="en-US" smtClean="0"/>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ED6A683-8A74-4808-ABEC-4F7FC18CBF99}" type="datetime1">
              <a:rPr lang="en-US" smtClean="0"/>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310AEE9-83DB-4E98-AA42-515338680113}" type="datetime1">
              <a:rPr lang="en-US" smtClean="0"/>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692A63-E460-4CB8-9454-79AA889C9BE1}" type="datetime1">
              <a:rPr lang="en-US" smtClean="0"/>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5700B-3037-4BA9-B0EE-B7B5D5D53D5B}" type="datetime1">
              <a:rPr lang="en-US" smtClean="0"/>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453371-D07B-436E-8649-D006061ED8E6}" type="datetime1">
              <a:rPr lang="en-US" smtClean="0"/>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A8C62E-653B-425C-9F1C-5DD772767693}" type="datetime1">
              <a:rPr lang="en-US" smtClean="0"/>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25D954-1A62-4CD6-8B54-54E61A2FAD1D}" type="datetime1">
              <a:rPr lang="en-US" smtClean="0"/>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159B1D-54D2-441F-A5EA-ED54179D2CC9}" type="datetime1">
              <a:rPr lang="en-US" smtClean="0"/>
              <a:t>9/6/2021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E7A466-D0B1-45CA-BF40-DE333B29A3FF}" type="datetime1">
              <a:rPr lang="en-US" smtClean="0"/>
              <a:t>9/6/2021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94FEF8-0B60-4468-BB85-7BA130319CBA}" type="datetime1">
              <a:rPr lang="en-US" smtClean="0"/>
              <a:t>9/6/2021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D02C45B-EF98-4DE0-833A-7EC01CBC2944}" type="datetime1">
              <a:rPr lang="en-US" smtClean="0"/>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437C5-2F2B-4BDD-9BB2-440AC08CB9CA}" type="datetime1">
              <a:rPr lang="en-US" smtClean="0"/>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5B5B7AF-C498-45CD-9C4F-C1FF5BD89B6C}" type="datetime1">
              <a:rPr lang="en-US" smtClean="0"/>
              <a:t>9/6/2021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4201" y="787782"/>
            <a:ext cx="9736467" cy="5337809"/>
          </a:xfrm>
        </p:spPr>
        <p:txBody>
          <a:bodyPr>
            <a:normAutofit/>
          </a:bodyPr>
          <a:lstStyle/>
          <a:p>
            <a:pPr indent="457200" algn="just">
              <a:lnSpc>
                <a:spcPct val="110000"/>
              </a:lnSpc>
              <a:spcBef>
                <a:spcPts val="1200"/>
              </a:spcBef>
              <a:spcAft>
                <a:spcPts val="1200"/>
              </a:spcAft>
            </a:pPr>
            <a:r>
              <a:rPr lang="en-US" sz="2000" dirty="0">
                <a:latin typeface="Times New Roman" panose="02020603050405020304" pitchFamily="18" charset="0"/>
                <a:cs typeface="Times New Roman" panose="02020603050405020304" pitchFamily="18" charset="0"/>
              </a:rPr>
              <a:t>Ethics discusses men‘s habits, or their characters, and considers what it is that constitutes the rightness or wrongness of these principles, the good or evil of these habits.</a:t>
            </a:r>
          </a:p>
          <a:p>
            <a:pPr indent="0" algn="just">
              <a:lnSpc>
                <a:spcPct val="110000"/>
              </a:lnSpc>
              <a:spcBef>
                <a:spcPts val="1200"/>
              </a:spcBef>
              <a:spcAft>
                <a:spcPts val="1200"/>
              </a:spcAft>
              <a:buNone/>
            </a:pPr>
            <a:endParaRPr lang="en-US" sz="2000" dirty="0">
              <a:latin typeface="Times New Roman" panose="02020603050405020304" pitchFamily="18" charset="0"/>
              <a:cs typeface="Times New Roman" panose="02020603050405020304" pitchFamily="18" charset="0"/>
            </a:endParaRPr>
          </a:p>
          <a:p>
            <a:pPr indent="457200" algn="just">
              <a:lnSpc>
                <a:spcPct val="110000"/>
              </a:lnSpc>
              <a:spcBef>
                <a:spcPts val="1200"/>
              </a:spcBef>
              <a:spcAft>
                <a:spcPts val="1200"/>
              </a:spcAft>
            </a:pPr>
            <a:r>
              <a:rPr lang="en-US" sz="2000" dirty="0">
                <a:latin typeface="Times New Roman" panose="02020603050405020304" pitchFamily="18" charset="0"/>
                <a:cs typeface="Times New Roman" panose="02020603050405020304" pitchFamily="18" charset="0"/>
              </a:rPr>
              <a:t>Types of professional ethics: </a:t>
            </a:r>
          </a:p>
          <a:p>
            <a:pPr indent="457200" algn="just">
              <a:lnSpc>
                <a:spcPct val="110000"/>
              </a:lnSpc>
              <a:spcBef>
                <a:spcPts val="1200"/>
              </a:spcBef>
              <a:spcAft>
                <a:spcPts val="1200"/>
              </a:spcAft>
            </a:pPr>
            <a:r>
              <a:rPr lang="en-US" sz="2000" dirty="0">
                <a:latin typeface="Times New Roman" panose="02020603050405020304" pitchFamily="18" charset="0"/>
                <a:cs typeface="Times New Roman" panose="02020603050405020304" pitchFamily="18" charset="0"/>
              </a:rPr>
              <a:t> Meta ethics</a:t>
            </a:r>
          </a:p>
          <a:p>
            <a:pPr indent="457200" algn="just">
              <a:lnSpc>
                <a:spcPct val="110000"/>
              </a:lnSpc>
              <a:spcBef>
                <a:spcPts val="1200"/>
              </a:spcBef>
              <a:spcAft>
                <a:spcPts val="1200"/>
              </a:spcAft>
            </a:pPr>
            <a:r>
              <a:rPr lang="en-US" sz="2000" dirty="0">
                <a:latin typeface="Times New Roman" panose="02020603050405020304" pitchFamily="18" charset="0"/>
                <a:cs typeface="Times New Roman" panose="02020603050405020304" pitchFamily="18" charset="0"/>
              </a:rPr>
              <a:t> Descriptive ethics </a:t>
            </a:r>
          </a:p>
          <a:p>
            <a:pPr indent="457200" algn="just">
              <a:lnSpc>
                <a:spcPct val="110000"/>
              </a:lnSpc>
              <a:spcBef>
                <a:spcPts val="1200"/>
              </a:spcBef>
              <a:spcAft>
                <a:spcPts val="1200"/>
              </a:spcAft>
            </a:pPr>
            <a:r>
              <a:rPr lang="en-US" sz="2000" dirty="0">
                <a:latin typeface="Times New Roman" panose="02020603050405020304" pitchFamily="18" charset="0"/>
                <a:cs typeface="Times New Roman" panose="02020603050405020304" pitchFamily="18" charset="0"/>
              </a:rPr>
              <a:t> Normative ethics</a:t>
            </a:r>
          </a:p>
          <a:p>
            <a:pPr indent="457200" algn="just">
              <a:lnSpc>
                <a:spcPct val="110000"/>
              </a:lnSpc>
              <a:spcBef>
                <a:spcPts val="1200"/>
              </a:spcBef>
              <a:spcAft>
                <a:spcPts val="1200"/>
              </a:spcAft>
            </a:pPr>
            <a:r>
              <a:rPr lang="en-US" sz="2000" dirty="0">
                <a:latin typeface="Times New Roman" panose="02020603050405020304" pitchFamily="18" charset="0"/>
                <a:cs typeface="Times New Roman" panose="02020603050405020304" pitchFamily="18" charset="0"/>
              </a:rPr>
              <a:t>  Applied ethics</a:t>
            </a:r>
            <a:endParaRPr lang="en-IN" sz="2000" dirty="0">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890646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1579" y="787782"/>
            <a:ext cx="10475137" cy="4890816"/>
          </a:xfrm>
        </p:spPr>
        <p:txBody>
          <a:bodyPr>
            <a:normAutofit/>
          </a:bodyPr>
          <a:lstStyle/>
          <a:p>
            <a:pPr algn="just"/>
            <a:r>
              <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Meaning of Professional Ethics</a:t>
            </a:r>
          </a:p>
          <a:p>
            <a:pPr algn="just"/>
            <a:r>
              <a:rPr lang="en-US" sz="2000" dirty="0">
                <a:latin typeface="Times New Roman" panose="02020603050405020304" pitchFamily="18" charset="0"/>
                <a:cs typeface="Times New Roman" panose="02020603050405020304" pitchFamily="18" charset="0"/>
              </a:rPr>
              <a:t> Professional Ethics is partly comprised of what a professional should or should not do in the work -place. It also encompasses a much greater part of the professional’s life. If a professional is to have ethics then that person needs to adopt that conduct in all of his dealings. Another aspect of this is the enhancement of the profession and the industry within which the professional works.</a:t>
            </a:r>
          </a:p>
          <a:p>
            <a:pPr algn="just"/>
            <a:endPar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Ethics in different Professions </a:t>
            </a:r>
          </a:p>
          <a:p>
            <a:pPr algn="just"/>
            <a:r>
              <a:rPr lang="en-US" sz="2000" dirty="0">
                <a:latin typeface="Times New Roman" panose="02020603050405020304" pitchFamily="18" charset="0"/>
                <a:cs typeface="Times New Roman" panose="02020603050405020304" pitchFamily="18" charset="0"/>
              </a:rPr>
              <a:t> All persons, whether in business, government, educational institutes, or any other professions are concerned with ethics. Encyclopedia of Social Sciences defines ethics as “the organization or criticism of conduct in terms of notions like, good, right or welfare… Ethics is the secular and critical manner of taking account of the rationalizing process in human conduct. Its temper is non-mystical, and its orientation is social rather than theological.”</a:t>
            </a:r>
            <a:endPar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dirty="0"/>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954180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C29363-3444-4D7D-AB07-040E083F0BFD}"/>
              </a:ext>
            </a:extLst>
          </p:cNvPr>
          <p:cNvSpPr>
            <a:spLocks noGrp="1"/>
          </p:cNvSpPr>
          <p:nvPr>
            <p:ph idx="1"/>
          </p:nvPr>
        </p:nvSpPr>
        <p:spPr>
          <a:xfrm>
            <a:off x="2301073" y="1020932"/>
            <a:ext cx="9221295" cy="5424255"/>
          </a:xfrm>
        </p:spPr>
        <p:txBody>
          <a:bodyPr>
            <a:normAutofit/>
          </a:bodyPr>
          <a:lstStyle/>
          <a:p>
            <a:pPr algn="just"/>
            <a:r>
              <a:rPr lang="en-US" sz="2000" dirty="0">
                <a:latin typeface="Times New Roman" panose="02020603050405020304" pitchFamily="18" charset="0"/>
                <a:cs typeface="Times New Roman" panose="02020603050405020304" pitchFamily="18" charset="0"/>
              </a:rPr>
              <a:t>Implementation of Ethical Code in Organizations</a:t>
            </a:r>
          </a:p>
          <a:p>
            <a:pPr algn="just"/>
            <a:r>
              <a:rPr lang="en-US" sz="2000" dirty="0">
                <a:latin typeface="Times New Roman" panose="02020603050405020304" pitchFamily="18" charset="0"/>
                <a:cs typeface="Times New Roman" panose="02020603050405020304" pitchFamily="18" charset="0"/>
              </a:rPr>
              <a:t>By establishing appropriate company policy or a code of ethics.</a:t>
            </a:r>
          </a:p>
          <a:p>
            <a:pPr algn="just"/>
            <a:r>
              <a:rPr lang="en-US" sz="2000" dirty="0">
                <a:latin typeface="Times New Roman" panose="02020603050405020304" pitchFamily="18" charset="0"/>
                <a:cs typeface="Times New Roman" panose="02020603050405020304" pitchFamily="18" charset="0"/>
              </a:rPr>
              <a:t>By using a formally appointed ethics committee.</a:t>
            </a:r>
          </a:p>
          <a:p>
            <a:pPr algn="just"/>
            <a:r>
              <a:rPr lang="en-US" sz="2000" dirty="0">
                <a:latin typeface="Times New Roman" panose="02020603050405020304" pitchFamily="18" charset="0"/>
                <a:cs typeface="Times New Roman" panose="02020603050405020304" pitchFamily="18" charset="0"/>
              </a:rPr>
              <a:t>By teaching ethics in management development programmes.</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Is there any difference between Professional Ethics and Morality? </a:t>
            </a:r>
          </a:p>
          <a:p>
            <a:pPr algn="just"/>
            <a:r>
              <a:rPr lang="en-US" sz="2000" dirty="0">
                <a:latin typeface="Times New Roman" panose="02020603050405020304" pitchFamily="18" charset="0"/>
                <a:cs typeface="Times New Roman" panose="02020603050405020304" pitchFamily="18" charset="0"/>
              </a:rPr>
              <a:t> Code of Professional Ethics: A Code is a statement of policies, principles or rules that guide </a:t>
            </a:r>
            <a:r>
              <a:rPr lang="en-US" sz="2000" dirty="0" err="1">
                <a:latin typeface="Times New Roman" panose="02020603050405020304" pitchFamily="18" charset="0"/>
                <a:cs typeface="Times New Roman" panose="02020603050405020304" pitchFamily="18" charset="0"/>
              </a:rPr>
              <a:t>behaviour</a:t>
            </a:r>
            <a:r>
              <a:rPr lang="en-US" sz="2000" dirty="0">
                <a:latin typeface="Times New Roman" panose="02020603050405020304" pitchFamily="18" charset="0"/>
                <a:cs typeface="Times New Roman" panose="02020603050405020304" pitchFamily="18" charset="0"/>
              </a:rPr>
              <a:t>. Certainly, codes of ethics do not apply only to business enterprises, but they should guide the </a:t>
            </a:r>
            <a:r>
              <a:rPr lang="en-US" sz="2000" dirty="0" err="1">
                <a:latin typeface="Times New Roman" panose="02020603050405020304" pitchFamily="18" charset="0"/>
                <a:cs typeface="Times New Roman" panose="02020603050405020304" pitchFamily="18" charset="0"/>
              </a:rPr>
              <a:t>behaviour</a:t>
            </a:r>
            <a:r>
              <a:rPr lang="en-US" sz="2000" dirty="0">
                <a:latin typeface="Times New Roman" panose="02020603050405020304" pitchFamily="18" charset="0"/>
                <a:cs typeface="Times New Roman" panose="02020603050405020304" pitchFamily="18" charset="0"/>
              </a:rPr>
              <a:t> of persons in all organizations and in every life, so that we named it “Professional Ethics”. In the present time, every profession has its own codes, to </a:t>
            </a:r>
            <a:r>
              <a:rPr lang="en-US" sz="2000" dirty="0" err="1">
                <a:latin typeface="Times New Roman" panose="02020603050405020304" pitchFamily="18" charset="0"/>
                <a:cs typeface="Times New Roman" panose="02020603050405020304" pitchFamily="18" charset="0"/>
              </a:rPr>
              <a:t>practise</a:t>
            </a:r>
            <a:r>
              <a:rPr lang="en-US" sz="2000" dirty="0">
                <a:latin typeface="Times New Roman" panose="02020603050405020304" pitchFamily="18" charset="0"/>
                <a:cs typeface="Times New Roman" panose="02020603050405020304" pitchFamily="18" charset="0"/>
              </a:rPr>
              <a:t> by their professionals. </a:t>
            </a:r>
          </a:p>
          <a:p>
            <a:endParaRPr lang="en-US" dirty="0"/>
          </a:p>
          <a:p>
            <a:endParaRPr lang="en-IN" dirty="0"/>
          </a:p>
        </p:txBody>
      </p:sp>
      <p:sp>
        <p:nvSpPr>
          <p:cNvPr id="4" name="Slide Number Placeholder 3">
            <a:extLst>
              <a:ext uri="{FF2B5EF4-FFF2-40B4-BE49-F238E27FC236}">
                <a16:creationId xmlns:a16="http://schemas.microsoft.com/office/drawing/2014/main" id="{44F2F46F-41E6-4212-A1B5-4719D2A2D74C}"/>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507474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8FABAD-9DD6-4BFA-975B-E2BC6D2FED7E}"/>
              </a:ext>
            </a:extLst>
          </p:cNvPr>
          <p:cNvSpPr>
            <a:spLocks noGrp="1"/>
          </p:cNvSpPr>
          <p:nvPr>
            <p:ph idx="1"/>
          </p:nvPr>
        </p:nvSpPr>
        <p:spPr>
          <a:xfrm>
            <a:off x="2371411" y="665825"/>
            <a:ext cx="9062180" cy="5166804"/>
          </a:xfrm>
        </p:spPr>
        <p:txBody>
          <a:bodyPr>
            <a:normAutofit/>
          </a:bodyPr>
          <a:lstStyle/>
          <a:p>
            <a:pPr marL="342900" marR="0" lvl="0" indent="-342900" algn="just" defTabSz="457200" rtl="0" eaLnBrk="1" fontAlgn="auto" latinLnBrk="0" hangingPunct="1">
              <a:lnSpc>
                <a:spcPct val="100000"/>
              </a:lnSpc>
              <a:spcBef>
                <a:spcPts val="1000"/>
              </a:spcBef>
              <a:spcAft>
                <a:spcPts val="0"/>
              </a:spcAft>
              <a:buClr>
                <a:srgbClr val="E78712"/>
              </a:buClr>
              <a:buSzTx/>
              <a:buFont typeface="Wingdings 3" charset="2"/>
              <a:buChar char=""/>
              <a:tabLst/>
              <a:defRPr/>
            </a:pP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Work Ethic: </a:t>
            </a:r>
          </a:p>
          <a:p>
            <a:pPr marL="342900" marR="0" lvl="0" indent="-342900" algn="just" defTabSz="457200" rtl="0" eaLnBrk="1" fontAlgn="auto" latinLnBrk="0" hangingPunct="1">
              <a:lnSpc>
                <a:spcPct val="100000"/>
              </a:lnSpc>
              <a:spcBef>
                <a:spcPts val="1000"/>
              </a:spcBef>
              <a:spcAft>
                <a:spcPts val="0"/>
              </a:spcAft>
              <a:buClr>
                <a:srgbClr val="E78712"/>
              </a:buClr>
              <a:buSzTx/>
              <a:buFont typeface="Wingdings 3" charset="2"/>
              <a:buChar char=""/>
              <a:tabLst/>
              <a:defRPr/>
            </a:pP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Work ethic is defined as a set of attitudes concerned with the value of work, which forms the motivational orientation. The ‗work ethic is aimed at ensuring the followings. economy (get job, create wealth, earn salary), productivity (wealth, profit), safety (in workplace), health and hygiene (working conditions), privacy (raise family), security (permanence against contractual, pension, and retirement benefits), cultural and social development (leisure, hobby, and happiness), welfare (social work), environment (anti-pollution activities), All above offer opportunities for all, according to their abilities, but without discrimination. </a:t>
            </a:r>
          </a:p>
          <a:p>
            <a:pPr marL="342900" marR="0" lvl="0" indent="-342900" algn="just" defTabSz="457200" rtl="0" eaLnBrk="1" fontAlgn="auto" latinLnBrk="0" hangingPunct="1">
              <a:lnSpc>
                <a:spcPct val="100000"/>
              </a:lnSpc>
              <a:spcBef>
                <a:spcPts val="1000"/>
              </a:spcBef>
              <a:spcAft>
                <a:spcPts val="0"/>
              </a:spcAft>
              <a:buClr>
                <a:srgbClr val="E78712"/>
              </a:buClr>
              <a:buSzTx/>
              <a:buFont typeface="Wingdings 3" charset="2"/>
              <a:buChar char=""/>
              <a:tabLst/>
              <a:defRPr/>
            </a:pPr>
            <a:r>
              <a:rPr lang="en-US" sz="2000" dirty="0">
                <a:latin typeface="Times New Roman" panose="02020603050405020304" pitchFamily="18" charset="0"/>
                <a:cs typeface="Times New Roman" panose="02020603050405020304" pitchFamily="18" charset="0"/>
              </a:rPr>
              <a:t>Values: A value is defined as a principle that promotes well-being or prevents harm. Another definition is: ―Values are our guidelines for our success—our paradigm about what is acceptable.” Personal values are defined as: ―Emotional beliefs in principles regarded as particularly favorable or important for the individual.”</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DF6E22-2840-4F02-8BE8-7D5390AADE44}"/>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834632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9499" y="547196"/>
            <a:ext cx="10190690" cy="5956917"/>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Our values associate emotions to our experiences and guide our choices, decisions and actions. Types of Values: The five core human values are: (1) Right conduct, (2) Peace, (3) Truth, (4) Love, and (5) Non-violence.</a:t>
            </a:r>
            <a:endParaRPr lang="en-US" sz="2000" b="1"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IN" sz="2000" b="1" dirty="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Why focus on ethics?</a:t>
            </a:r>
          </a:p>
          <a:p>
            <a:pPr algn="just">
              <a:lnSpc>
                <a:spcPct val="150000"/>
              </a:lnSpc>
            </a:pPr>
            <a:r>
              <a:rPr lang="en-IN" sz="2000" dirty="0">
                <a:solidFill>
                  <a:schemeClr val="tx1"/>
                </a:solidFill>
                <a:latin typeface="Times New Roman" panose="02020603050405020304" pitchFamily="18" charset="0"/>
                <a:cs typeface="Times New Roman" panose="02020603050405020304" pitchFamily="18" charset="0"/>
              </a:rPr>
              <a:t>Make decisions</a:t>
            </a:r>
          </a:p>
          <a:p>
            <a:pPr algn="just">
              <a:lnSpc>
                <a:spcPct val="150000"/>
              </a:lnSpc>
            </a:pPr>
            <a:r>
              <a:rPr lang="en-IN" sz="2000" dirty="0">
                <a:solidFill>
                  <a:schemeClr val="tx1"/>
                </a:solidFill>
                <a:latin typeface="Times New Roman" panose="02020603050405020304" pitchFamily="18" charset="0"/>
                <a:cs typeface="Times New Roman" panose="02020603050405020304" pitchFamily="18" charset="0"/>
              </a:rPr>
              <a:t>Take action</a:t>
            </a:r>
          </a:p>
          <a:p>
            <a:pPr algn="just">
              <a:lnSpc>
                <a:spcPct val="150000"/>
              </a:lnSpc>
            </a:pPr>
            <a:r>
              <a:rPr lang="en-IN" sz="2000" dirty="0">
                <a:solidFill>
                  <a:schemeClr val="tx1"/>
                </a:solidFill>
                <a:latin typeface="Times New Roman" panose="02020603050405020304" pitchFamily="18" charset="0"/>
                <a:cs typeface="Times New Roman" panose="02020603050405020304" pitchFamily="18" charset="0"/>
              </a:rPr>
              <a:t>Personal integrity and self respect</a:t>
            </a:r>
          </a:p>
          <a:p>
            <a:pPr algn="just">
              <a:lnSpc>
                <a:spcPct val="150000"/>
              </a:lnSpc>
            </a:pPr>
            <a:r>
              <a:rPr lang="en-IN" sz="2000" dirty="0">
                <a:solidFill>
                  <a:schemeClr val="tx1"/>
                </a:solidFill>
                <a:latin typeface="Times New Roman" panose="02020603050405020304" pitchFamily="18" charset="0"/>
                <a:cs typeface="Times New Roman" panose="02020603050405020304" pitchFamily="18" charset="0"/>
              </a:rPr>
              <a:t>Element of professional reputation</a:t>
            </a:r>
          </a:p>
          <a:p>
            <a:pPr algn="just">
              <a:lnSpc>
                <a:spcPct val="150000"/>
              </a:lnSpc>
            </a:pPr>
            <a:r>
              <a:rPr lang="en-IN" sz="2000" dirty="0">
                <a:solidFill>
                  <a:schemeClr val="tx1"/>
                </a:solidFill>
                <a:latin typeface="Times New Roman" panose="02020603050405020304" pitchFamily="18" charset="0"/>
                <a:cs typeface="Times New Roman" panose="02020603050405020304" pitchFamily="18" charset="0"/>
              </a:rPr>
              <a:t>High Ethics</a:t>
            </a:r>
          </a:p>
          <a:p>
            <a:pPr algn="just">
              <a:lnSpc>
                <a:spcPct val="150000"/>
              </a:lnSpc>
            </a:pPr>
            <a:r>
              <a:rPr lang="en-IN" sz="2000" dirty="0">
                <a:solidFill>
                  <a:schemeClr val="tx1"/>
                </a:solidFill>
                <a:latin typeface="Times New Roman" panose="02020603050405020304" pitchFamily="18" charset="0"/>
                <a:cs typeface="Times New Roman" panose="02020603050405020304" pitchFamily="18" charset="0"/>
              </a:rPr>
              <a:t>Why we should learn engineering ethics?</a:t>
            </a:r>
          </a:p>
          <a:p>
            <a:pPr algn="just">
              <a:lnSpc>
                <a:spcPct val="150000"/>
              </a:lnSpc>
            </a:pPr>
            <a:endParaRPr lang="en-IN" sz="2000"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IN" sz="2000" dirty="0">
              <a:solidFill>
                <a:schemeClr val="tx1"/>
              </a:solidFill>
              <a:latin typeface="Times New Roman" panose="02020603050405020304" pitchFamily="18" charset="0"/>
              <a:cs typeface="Times New Roman" panose="02020603050405020304" pitchFamily="18" charset="0"/>
            </a:endParaRPr>
          </a:p>
          <a:p>
            <a:pPr algn="just">
              <a:lnSpc>
                <a:spcPct val="150000"/>
              </a:lnSpc>
              <a:spcBef>
                <a:spcPts val="1200"/>
              </a:spcBef>
              <a:spcAft>
                <a:spcPts val="1200"/>
              </a:spcAft>
            </a:pPr>
            <a:endParaRPr lang="en-US" sz="2400" b="1" dirty="0">
              <a:latin typeface="Times New Roman" panose="02020603050405020304" pitchFamily="18" charset="0"/>
            </a:endParaRPr>
          </a:p>
          <a:p>
            <a:pPr marL="0" indent="0" algn="just">
              <a:lnSpc>
                <a:spcPct val="250000"/>
              </a:lnSpc>
              <a:spcBef>
                <a:spcPts val="1200"/>
              </a:spcBef>
              <a:spcAft>
                <a:spcPts val="1200"/>
              </a:spcAft>
              <a:buNone/>
            </a:pP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642358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9197CA-08D1-4430-AE8C-51890BED4397}"/>
              </a:ext>
            </a:extLst>
          </p:cNvPr>
          <p:cNvSpPr>
            <a:spLocks noGrp="1"/>
          </p:cNvSpPr>
          <p:nvPr>
            <p:ph idx="1"/>
          </p:nvPr>
        </p:nvSpPr>
        <p:spPr>
          <a:xfrm>
            <a:off x="2589212" y="787782"/>
            <a:ext cx="8915400" cy="5123440"/>
          </a:xfrm>
        </p:spPr>
        <p:txBody>
          <a:bodyPr>
            <a:normAutofit lnSpcReduction="10000"/>
          </a:bodyPr>
          <a:lstStyle/>
          <a:p>
            <a:r>
              <a:rPr lang="en-IN" sz="2000" dirty="0">
                <a:latin typeface="Times New Roman" panose="02020603050405020304" pitchFamily="18" charset="0"/>
                <a:cs typeface="Times New Roman" panose="02020603050405020304" pitchFamily="18" charset="0"/>
              </a:rPr>
              <a:t>Increase ethical sensitivity</a:t>
            </a:r>
          </a:p>
          <a:p>
            <a:r>
              <a:rPr lang="en-IN" sz="2000" dirty="0">
                <a:latin typeface="Times New Roman" panose="02020603050405020304" pitchFamily="18" charset="0"/>
                <a:cs typeface="Times New Roman" panose="02020603050405020304" pitchFamily="18" charset="0"/>
              </a:rPr>
              <a:t>Increase knowledge of relevant standards of conduct</a:t>
            </a:r>
          </a:p>
          <a:p>
            <a:r>
              <a:rPr lang="en-IN" sz="2000" dirty="0">
                <a:latin typeface="Times New Roman" panose="02020603050405020304" pitchFamily="18" charset="0"/>
                <a:cs typeface="Times New Roman" panose="02020603050405020304" pitchFamily="18" charset="0"/>
              </a:rPr>
              <a:t>Improve ethical judgements</a:t>
            </a:r>
          </a:p>
          <a:p>
            <a:r>
              <a:rPr lang="en-IN" sz="2000" dirty="0">
                <a:latin typeface="Times New Roman" panose="02020603050405020304" pitchFamily="18" charset="0"/>
                <a:cs typeface="Times New Roman" panose="02020603050405020304" pitchFamily="18" charset="0"/>
              </a:rPr>
              <a:t>Improve ethical will power.</a:t>
            </a:r>
          </a:p>
          <a:p>
            <a:pPr marL="0" indent="0">
              <a:buNone/>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Scope of Engineering Ethics: </a:t>
            </a:r>
          </a:p>
          <a:p>
            <a:r>
              <a:rPr lang="en-IN" sz="2000" dirty="0">
                <a:latin typeface="Times New Roman" panose="02020603050405020304" pitchFamily="18" charset="0"/>
                <a:cs typeface="Times New Roman" panose="02020603050405020304" pitchFamily="18" charset="0"/>
              </a:rPr>
              <a:t>Moral reasoning and ethical theories</a:t>
            </a:r>
          </a:p>
          <a:p>
            <a:r>
              <a:rPr lang="en-IN" sz="2000" dirty="0">
                <a:latin typeface="Times New Roman" panose="02020603050405020304" pitchFamily="18" charset="0"/>
                <a:cs typeface="Times New Roman" panose="02020603050405020304" pitchFamily="18" charset="0"/>
              </a:rPr>
              <a:t>Engineering as social experimentation</a:t>
            </a:r>
          </a:p>
          <a:p>
            <a:r>
              <a:rPr lang="en-IN" sz="2000" dirty="0">
                <a:latin typeface="Times New Roman" panose="02020603050405020304" pitchFamily="18" charset="0"/>
                <a:cs typeface="Times New Roman" panose="02020603050405020304" pitchFamily="18" charset="0"/>
              </a:rPr>
              <a:t>The engineers’ responsibility for safety</a:t>
            </a:r>
          </a:p>
          <a:p>
            <a:r>
              <a:rPr lang="en-IN" sz="2000" dirty="0">
                <a:latin typeface="Times New Roman" panose="02020603050405020304" pitchFamily="18" charset="0"/>
                <a:cs typeface="Times New Roman" panose="02020603050405020304" pitchFamily="18" charset="0"/>
              </a:rPr>
              <a:t>Responsibility to employees </a:t>
            </a:r>
          </a:p>
          <a:p>
            <a:r>
              <a:rPr lang="en-IN" sz="2000" dirty="0">
                <a:latin typeface="Times New Roman" panose="02020603050405020304" pitchFamily="18" charset="0"/>
                <a:cs typeface="Times New Roman" panose="02020603050405020304" pitchFamily="18" charset="0"/>
              </a:rPr>
              <a:t>Rights of Engineers.</a:t>
            </a:r>
          </a:p>
          <a:p>
            <a:r>
              <a:rPr lang="en-IN" sz="2000" dirty="0">
                <a:latin typeface="Times New Roman" panose="02020603050405020304" pitchFamily="18" charset="0"/>
                <a:cs typeface="Times New Roman" panose="02020603050405020304" pitchFamily="18" charset="0"/>
              </a:rPr>
              <a:t>Global Issues</a:t>
            </a:r>
          </a:p>
          <a:p>
            <a:endParaRPr lang="en-IN" dirty="0"/>
          </a:p>
          <a:p>
            <a:endParaRPr lang="en-IN" dirty="0"/>
          </a:p>
        </p:txBody>
      </p:sp>
      <p:sp>
        <p:nvSpPr>
          <p:cNvPr id="4" name="Slide Number Placeholder 3">
            <a:extLst>
              <a:ext uri="{FF2B5EF4-FFF2-40B4-BE49-F238E27FC236}">
                <a16:creationId xmlns:a16="http://schemas.microsoft.com/office/drawing/2014/main" id="{634D648E-5AC1-4B11-A721-45EEEA65DEC4}"/>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221082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EC9C46-3311-4588-AD86-67FA2A427118}"/>
              </a:ext>
            </a:extLst>
          </p:cNvPr>
          <p:cNvSpPr>
            <a:spLocks noGrp="1"/>
          </p:cNvSpPr>
          <p:nvPr>
            <p:ph idx="1"/>
          </p:nvPr>
        </p:nvSpPr>
        <p:spPr>
          <a:xfrm>
            <a:off x="2589212" y="852256"/>
            <a:ext cx="8915400" cy="5388746"/>
          </a:xfrm>
        </p:spPr>
        <p:txBody>
          <a:bodyPr/>
          <a:lstStyle/>
          <a:p>
            <a:r>
              <a:rPr lang="en-IN" sz="2000" dirty="0">
                <a:latin typeface="Times New Roman" panose="02020603050405020304" pitchFamily="18" charset="0"/>
                <a:cs typeface="Times New Roman" panose="02020603050405020304" pitchFamily="18" charset="0"/>
              </a:rPr>
              <a:t>So why bother with ethics?</a:t>
            </a:r>
          </a:p>
          <a:p>
            <a:r>
              <a:rPr lang="en-IN" sz="2000" dirty="0">
                <a:latin typeface="Times New Roman" panose="02020603050405020304" pitchFamily="18" charset="0"/>
                <a:cs typeface="Times New Roman" panose="02020603050405020304" pitchFamily="18" charset="0"/>
              </a:rPr>
              <a:t>Results of ethical behaviour.</a:t>
            </a:r>
          </a:p>
          <a:p>
            <a:r>
              <a:rPr lang="en-IN" sz="2000" dirty="0">
                <a:latin typeface="Times New Roman" panose="02020603050405020304" pitchFamily="18" charset="0"/>
                <a:cs typeface="Times New Roman" panose="02020603050405020304" pitchFamily="18" charset="0"/>
              </a:rPr>
              <a:t>Ethical issues faced by Engineers:</a:t>
            </a:r>
          </a:p>
          <a:p>
            <a:r>
              <a:rPr lang="en-IN" sz="2000" dirty="0">
                <a:latin typeface="Times New Roman" panose="02020603050405020304" pitchFamily="18" charset="0"/>
                <a:cs typeface="Times New Roman" panose="02020603050405020304" pitchFamily="18" charset="0"/>
              </a:rPr>
              <a:t>Public Safety </a:t>
            </a:r>
          </a:p>
          <a:p>
            <a:r>
              <a:rPr lang="en-IN" sz="2000" dirty="0">
                <a:latin typeface="Times New Roman" panose="02020603050405020304" pitchFamily="18" charset="0"/>
                <a:cs typeface="Times New Roman" panose="02020603050405020304" pitchFamily="18" charset="0"/>
              </a:rPr>
              <a:t>Bribery and Fraud</a:t>
            </a:r>
          </a:p>
          <a:p>
            <a:r>
              <a:rPr lang="en-IN" sz="2000" dirty="0">
                <a:latin typeface="Times New Roman" panose="02020603050405020304" pitchFamily="18" charset="0"/>
                <a:cs typeface="Times New Roman" panose="02020603050405020304" pitchFamily="18" charset="0"/>
              </a:rPr>
              <a:t>Environmental Protection</a:t>
            </a:r>
          </a:p>
          <a:p>
            <a:r>
              <a:rPr lang="en-IN" sz="2000" dirty="0">
                <a:latin typeface="Times New Roman" panose="02020603050405020304" pitchFamily="18" charset="0"/>
                <a:cs typeface="Times New Roman" panose="02020603050405020304" pitchFamily="18" charset="0"/>
              </a:rPr>
              <a:t>Fairness</a:t>
            </a:r>
          </a:p>
          <a:p>
            <a:r>
              <a:rPr lang="en-IN" sz="2000" dirty="0">
                <a:latin typeface="Times New Roman" panose="02020603050405020304" pitchFamily="18" charset="0"/>
                <a:cs typeface="Times New Roman" panose="02020603050405020304" pitchFamily="18" charset="0"/>
              </a:rPr>
              <a:t>Honesty in research and testing</a:t>
            </a:r>
          </a:p>
          <a:p>
            <a:r>
              <a:rPr lang="en-IN" sz="2000" dirty="0">
                <a:latin typeface="Times New Roman" panose="02020603050405020304" pitchFamily="18" charset="0"/>
                <a:cs typeface="Times New Roman" panose="02020603050405020304" pitchFamily="18" charset="0"/>
              </a:rPr>
              <a:t>Conflict of interest</a:t>
            </a:r>
          </a:p>
          <a:p>
            <a:pPr marL="0" indent="0">
              <a:buNone/>
            </a:pPr>
            <a:endParaRPr lang="en-IN" dirty="0"/>
          </a:p>
        </p:txBody>
      </p:sp>
      <p:sp>
        <p:nvSpPr>
          <p:cNvPr id="4" name="Slide Number Placeholder 3">
            <a:extLst>
              <a:ext uri="{FF2B5EF4-FFF2-40B4-BE49-F238E27FC236}">
                <a16:creationId xmlns:a16="http://schemas.microsoft.com/office/drawing/2014/main" id="{253662B9-63AF-4022-9EEC-78CBF8E82F29}"/>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609349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CBA1A3-2FFC-4F1C-9FC9-1DE50EBF8814}"/>
              </a:ext>
            </a:extLst>
          </p:cNvPr>
          <p:cNvSpPr>
            <a:spLocks noGrp="1"/>
          </p:cNvSpPr>
          <p:nvPr>
            <p:ph idx="1"/>
          </p:nvPr>
        </p:nvSpPr>
        <p:spPr>
          <a:xfrm>
            <a:off x="2334827" y="1411550"/>
            <a:ext cx="9169785" cy="3124939"/>
          </a:xfrm>
        </p:spPr>
        <p:txBody>
          <a:bodyPr>
            <a:normAutofit/>
          </a:bodyPr>
          <a:lstStyle/>
          <a:p>
            <a:r>
              <a:rPr lang="en-IN" sz="2000" dirty="0">
                <a:latin typeface="Times New Roman" panose="02020603050405020304" pitchFamily="18" charset="0"/>
                <a:cs typeface="Times New Roman" panose="02020603050405020304" pitchFamily="18" charset="0"/>
              </a:rPr>
              <a:t>Service Learning, Curricular Connection, Students Voice, Reflection, Assessment</a:t>
            </a:r>
          </a:p>
          <a:p>
            <a:r>
              <a:rPr lang="en-IN" sz="2000" dirty="0">
                <a:latin typeface="Times New Roman" panose="02020603050405020304" pitchFamily="18" charset="0"/>
                <a:cs typeface="Times New Roman" panose="02020603050405020304" pitchFamily="18" charset="0"/>
              </a:rPr>
              <a:t>Civic Virtue: Civic Virtue is an individual’s duty to his/her communities and the societies that they should place above their own desires. </a:t>
            </a:r>
          </a:p>
          <a:p>
            <a:r>
              <a:rPr lang="en-IN" sz="2000" dirty="0">
                <a:latin typeface="Times New Roman" panose="02020603050405020304" pitchFamily="18" charset="0"/>
                <a:cs typeface="Times New Roman" panose="02020603050405020304" pitchFamily="18" charset="0"/>
              </a:rPr>
              <a:t>Characteristics:</a:t>
            </a:r>
          </a:p>
          <a:p>
            <a:r>
              <a:rPr lang="en-IN" sz="2000" dirty="0">
                <a:latin typeface="Times New Roman" panose="02020603050405020304" pitchFamily="18" charset="0"/>
                <a:cs typeface="Times New Roman" panose="02020603050405020304" pitchFamily="18" charset="0"/>
              </a:rPr>
              <a:t>Self- sacrifices, participation, doing one’s part, cooperation, </a:t>
            </a:r>
          </a:p>
          <a:p>
            <a:r>
              <a:rPr lang="en-IN" sz="2000" dirty="0">
                <a:latin typeface="Times New Roman" panose="02020603050405020304" pitchFamily="18" charset="0"/>
                <a:cs typeface="Times New Roman" panose="02020603050405020304" pitchFamily="18" charset="0"/>
              </a:rPr>
              <a:t>Ethical Theories and Engineering:</a:t>
            </a:r>
          </a:p>
          <a:p>
            <a:r>
              <a:rPr lang="en-IN" sz="2000" dirty="0">
                <a:latin typeface="Times New Roman" panose="02020603050405020304" pitchFamily="18" charset="0"/>
                <a:cs typeface="Times New Roman" panose="02020603050405020304" pitchFamily="18" charset="0"/>
              </a:rPr>
              <a:t>1. Kohlberg’s theory, 2. Gilligan’s theory</a:t>
            </a:r>
          </a:p>
        </p:txBody>
      </p:sp>
      <p:sp>
        <p:nvSpPr>
          <p:cNvPr id="4" name="Slide Number Placeholder 3">
            <a:extLst>
              <a:ext uri="{FF2B5EF4-FFF2-40B4-BE49-F238E27FC236}">
                <a16:creationId xmlns:a16="http://schemas.microsoft.com/office/drawing/2014/main" id="{56D08B00-EA68-4B4D-BF32-85D128EFBC46}"/>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523133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DB6453-F11F-4B1F-BF4F-C7422E301094}"/>
              </a:ext>
            </a:extLst>
          </p:cNvPr>
          <p:cNvSpPr>
            <a:spLocks noGrp="1"/>
          </p:cNvSpPr>
          <p:nvPr>
            <p:ph idx="1"/>
          </p:nvPr>
        </p:nvSpPr>
        <p:spPr>
          <a:xfrm>
            <a:off x="2565647" y="1562470"/>
            <a:ext cx="8938965" cy="4348752"/>
          </a:xfrm>
        </p:spPr>
        <p:txBody>
          <a:bodyPr/>
          <a:lstStyle/>
          <a:p>
            <a:r>
              <a:rPr kumimoji="0" lang="en-IN"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Kohlberg’s theory: Stages of Moral Development, Examples, and Criticisms. </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Six Stages: the obedience and punishment orientation stage, the individualism and exchange stage, the good interpersonal relationship stage, the maintainace of social order stage, the social contract and individual right stage, and the universal principles stage.</a:t>
            </a:r>
          </a:p>
          <a:p>
            <a:r>
              <a:rPr lang="en-IN" sz="2000" dirty="0">
                <a:latin typeface="Times New Roman" panose="02020603050405020304" pitchFamily="18" charset="0"/>
                <a:cs typeface="Times New Roman" panose="02020603050405020304" pitchFamily="18" charset="0"/>
              </a:rPr>
              <a:t>Heinz’s </a:t>
            </a:r>
            <a:r>
              <a:rPr lang="en-IN" sz="2000">
                <a:latin typeface="Times New Roman" panose="02020603050405020304" pitchFamily="18" charset="0"/>
                <a:cs typeface="Times New Roman" panose="02020603050405020304" pitchFamily="18" charset="0"/>
              </a:rPr>
              <a:t>Example </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Positive Points</a:t>
            </a:r>
          </a:p>
          <a:p>
            <a:r>
              <a:rPr lang="en-IN" sz="2000" dirty="0">
                <a:latin typeface="Times New Roman" panose="02020603050405020304" pitchFamily="18" charset="0"/>
                <a:cs typeface="Times New Roman" panose="02020603050405020304" pitchFamily="18" charset="0"/>
              </a:rPr>
              <a:t>Critical Points </a:t>
            </a:r>
          </a:p>
          <a:p>
            <a:endParaRPr lang="en-IN" dirty="0"/>
          </a:p>
        </p:txBody>
      </p:sp>
      <p:sp>
        <p:nvSpPr>
          <p:cNvPr id="4" name="Slide Number Placeholder 3">
            <a:extLst>
              <a:ext uri="{FF2B5EF4-FFF2-40B4-BE49-F238E27FC236}">
                <a16:creationId xmlns:a16="http://schemas.microsoft.com/office/drawing/2014/main" id="{12EAE5F0-EE89-4ACD-A519-B1586A2B9357}"/>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3732095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BB79442E78324998F03D1BFBE444E3" ma:contentTypeVersion="5" ma:contentTypeDescription="Create a new document." ma:contentTypeScope="" ma:versionID="c5dcad9668c68dcb90d167847b080d8f">
  <xsd:schema xmlns:xsd="http://www.w3.org/2001/XMLSchema" xmlns:xs="http://www.w3.org/2001/XMLSchema" xmlns:p="http://schemas.microsoft.com/office/2006/metadata/properties" xmlns:ns2="77a78612-01b3-41d9-9a67-4ad76070f3c1" targetNamespace="http://schemas.microsoft.com/office/2006/metadata/properties" ma:root="true" ma:fieldsID="a3867397882577f95dc4b4798d8da197" ns2:_="">
    <xsd:import namespace="77a78612-01b3-41d9-9a67-4ad76070f3c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a78612-01b3-41d9-9a67-4ad76070f3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D2FA6E-A2BC-4B8C-93CF-3AEABFCF25A8}"/>
</file>

<file path=customXml/itemProps2.xml><?xml version="1.0" encoding="utf-8"?>
<ds:datastoreItem xmlns:ds="http://schemas.openxmlformats.org/officeDocument/2006/customXml" ds:itemID="{D9E19BF6-1F7B-4987-86A7-D3204A61F6AC}"/>
</file>

<file path=customXml/itemProps3.xml><?xml version="1.0" encoding="utf-8"?>
<ds:datastoreItem xmlns:ds="http://schemas.openxmlformats.org/officeDocument/2006/customXml" ds:itemID="{05616849-514F-4A96-A9F5-A7C55C8F658A}"/>
</file>

<file path=docProps/app.xml><?xml version="1.0" encoding="utf-8"?>
<Properties xmlns="http://schemas.openxmlformats.org/officeDocument/2006/extended-properties" xmlns:vt="http://schemas.openxmlformats.org/officeDocument/2006/docPropsVTypes">
  <Template>Wisp</Template>
  <TotalTime>4861</TotalTime>
  <Words>810</Words>
  <Application>Microsoft Office PowerPoint</Application>
  <PresentationFormat>Widescreen</PresentationFormat>
  <Paragraphs>75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Religion, Ethics, and Time</dc:title>
  <dc:creator>HSS</dc:creator>
  <cp:lastModifiedBy>chandana deka</cp:lastModifiedBy>
  <cp:revision>89</cp:revision>
  <dcterms:created xsi:type="dcterms:W3CDTF">2021-02-23T10:15:28Z</dcterms:created>
  <dcterms:modified xsi:type="dcterms:W3CDTF">2021-09-06T02:14:42Z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0x01010031BB79442E78324998F03D1BFBE444E3</vt:lpwstr>
  </property>
</Properties>
</file>