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334" r:id="rId2"/>
    <p:sldId id="335" r:id="rId3"/>
    <p:sldId id="336" r:id="rId4"/>
    <p:sldId id="337" r:id="rId5"/>
    <p:sldId id="33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269C0-48B0-4418-9CC3-7F4B1698FE20}" type="datetimeFigureOut">
              <a:rPr lang="en-IN" smtClean="0"/>
              <a:t>15-09-2021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0821C-B3AC-4995-8C5A-1822F8FCA825}" type="slidenum">
              <a:rPr lang="en-IN" smtClean="0"/>
              <a:t>‹#›</a:t>
            </a:fld>
            <a:endParaRPr lang="en-IN"/>
          </a:p>
        </p:txBody>
      </p:sp>
    </p:spTree>
    <p:extLst>
      <p:ext uri="{BB962C8B-B14F-4D97-AF65-F5344CB8AC3E}">
        <p14:creationId xmlns:p14="http://schemas.microsoft.com/office/powerpoint/2010/main" val="2115042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486CED-1A34-49E3-9BFE-E0817F4E98C0}"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6E951C-6786-4565-90AC-B80BB2395031}"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C39655-3B3B-4269-862B-447614E445E7}"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2C167C-5A7F-4182-9C9D-B2CD8BCFC56A}" type="datetime1">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ED6A683-8A74-4808-ABEC-4F7FC18CBF99}" type="datetime1">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10AEE9-83DB-4E98-AA42-515338680113}" type="datetime1">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92A63-E460-4CB8-9454-79AA889C9BE1}"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5700B-3037-4BA9-B0EE-B7B5D5D53D5B}"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53371-D07B-436E-8649-D006061ED8E6}"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8C62E-653B-425C-9F1C-5DD772767693}"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5D954-1A62-4CD6-8B54-54E61A2FAD1D}" type="datetime1">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59B1D-54D2-441F-A5EA-ED54179D2CC9}" type="datetime1">
              <a:rPr lang="en-US" smtClean="0"/>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7A466-D0B1-45CA-BF40-DE333B29A3FF}" type="datetime1">
              <a:rPr lang="en-US" smtClean="0"/>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4FEF8-0B60-4468-BB85-7BA130319CBA}" type="datetime1">
              <a:rPr lang="en-US" smtClean="0"/>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02C45B-EF98-4DE0-833A-7EC01CBC2944}" type="datetime1">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437C5-2F2B-4BDD-9BB2-440AC08CB9CA}" type="datetime1">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B5B7AF-C498-45CD-9C4F-C1FF5BD89B6C}" type="datetime1">
              <a:rPr lang="en-US" smtClean="0"/>
              <a:t>9/15/2021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6453-F11F-4B1F-BF4F-C7422E301094}"/>
              </a:ext>
            </a:extLst>
          </p:cNvPr>
          <p:cNvSpPr>
            <a:spLocks noGrp="1"/>
          </p:cNvSpPr>
          <p:nvPr>
            <p:ph idx="1"/>
          </p:nvPr>
        </p:nvSpPr>
        <p:spPr>
          <a:xfrm>
            <a:off x="2565647" y="1562470"/>
            <a:ext cx="8938965" cy="4348752"/>
          </a:xfrm>
        </p:spPr>
        <p:txBody>
          <a:bodyPr/>
          <a:lstStyle/>
          <a:p>
            <a:r>
              <a:rPr kumimoji="0" lang="en-IN"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Kohlberg’s theory: Stages of Moral Development, Examples, and Criticisms.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Three </a:t>
            </a:r>
            <a:r>
              <a:rPr lang="en-IN" sz="2000">
                <a:latin typeface="Times New Roman" panose="02020603050405020304" pitchFamily="18" charset="0"/>
                <a:cs typeface="Times New Roman" panose="02020603050405020304" pitchFamily="18" charset="0"/>
              </a:rPr>
              <a:t>levels: (Six Stages): </a:t>
            </a:r>
            <a:r>
              <a:rPr lang="en-IN" sz="2000" dirty="0">
                <a:latin typeface="Times New Roman" panose="02020603050405020304" pitchFamily="18" charset="0"/>
                <a:cs typeface="Times New Roman" panose="02020603050405020304" pitchFamily="18" charset="0"/>
              </a:rPr>
              <a:t>the obedience and punishment orientation stage, the individualism and exchange stage, the good interpersonal relationship stage, the maintainace of social order stage, the social contract and individual right stage, and the universal principles stage.</a:t>
            </a:r>
          </a:p>
          <a:p>
            <a:r>
              <a:rPr lang="en-IN" sz="2000" dirty="0">
                <a:latin typeface="Times New Roman" panose="02020603050405020304" pitchFamily="18" charset="0"/>
                <a:cs typeface="Times New Roman" panose="02020603050405020304" pitchFamily="18" charset="0"/>
              </a:rPr>
              <a:t>Heinz’s Example </a:t>
            </a:r>
          </a:p>
          <a:p>
            <a:r>
              <a:rPr lang="en-IN" sz="2000" dirty="0">
                <a:latin typeface="Times New Roman" panose="02020603050405020304" pitchFamily="18" charset="0"/>
                <a:cs typeface="Times New Roman" panose="02020603050405020304" pitchFamily="18" charset="0"/>
              </a:rPr>
              <a:t>Positive Points</a:t>
            </a:r>
          </a:p>
          <a:p>
            <a:r>
              <a:rPr lang="en-IN" sz="2000" dirty="0">
                <a:latin typeface="Times New Roman" panose="02020603050405020304" pitchFamily="18" charset="0"/>
                <a:cs typeface="Times New Roman" panose="02020603050405020304" pitchFamily="18" charset="0"/>
              </a:rPr>
              <a:t>Critical Points </a:t>
            </a:r>
          </a:p>
          <a:p>
            <a:endParaRPr lang="en-IN" dirty="0"/>
          </a:p>
        </p:txBody>
      </p:sp>
      <p:sp>
        <p:nvSpPr>
          <p:cNvPr id="4" name="Slide Number Placeholder 3">
            <a:extLst>
              <a:ext uri="{FF2B5EF4-FFF2-40B4-BE49-F238E27FC236}">
                <a16:creationId xmlns:a16="http://schemas.microsoft.com/office/drawing/2014/main" id="{12EAE5F0-EE89-4ACD-A519-B1586A2B935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3732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2809-55CB-453D-8C15-8A5B165592FD}"/>
              </a:ext>
            </a:extLst>
          </p:cNvPr>
          <p:cNvSpPr>
            <a:spLocks noGrp="1"/>
          </p:cNvSpPr>
          <p:nvPr>
            <p:ph type="title"/>
          </p:nvPr>
        </p:nvSpPr>
        <p:spPr>
          <a:xfrm>
            <a:off x="2592925" y="1343201"/>
            <a:ext cx="8911687" cy="528797"/>
          </a:xfrm>
        </p:spPr>
        <p:txBody>
          <a:bodyPr>
            <a:normAutofit/>
          </a:bodyPr>
          <a:lstStyle/>
          <a:p>
            <a:r>
              <a:rPr lang="en-IN" sz="2400" dirty="0">
                <a:latin typeface="Times New Roman" panose="02020603050405020304" pitchFamily="18" charset="0"/>
                <a:cs typeface="Times New Roman" panose="02020603050405020304" pitchFamily="18" charset="0"/>
              </a:rPr>
              <a:t>Positive Points: </a:t>
            </a:r>
          </a:p>
        </p:txBody>
      </p:sp>
      <p:sp>
        <p:nvSpPr>
          <p:cNvPr id="3" name="Content Placeholder 2">
            <a:extLst>
              <a:ext uri="{FF2B5EF4-FFF2-40B4-BE49-F238E27FC236}">
                <a16:creationId xmlns:a16="http://schemas.microsoft.com/office/drawing/2014/main" id="{0BC87024-D006-4D42-A94A-6A8B9CA80768}"/>
              </a:ext>
            </a:extLst>
          </p:cNvPr>
          <p:cNvSpPr>
            <a:spLocks noGrp="1"/>
          </p:cNvSpPr>
          <p:nvPr>
            <p:ph idx="1"/>
          </p:nvPr>
        </p:nvSpPr>
        <p:spPr>
          <a:xfrm>
            <a:off x="2592925" y="2487967"/>
            <a:ext cx="8915400" cy="1882066"/>
          </a:xfrm>
        </p:spPr>
        <p:txBody>
          <a:bodyPr>
            <a:normAutofit/>
          </a:bodyPr>
          <a:lstStyle/>
          <a:p>
            <a:r>
              <a:rPr lang="en-IN" sz="2000" dirty="0">
                <a:latin typeface="Times New Roman" panose="02020603050405020304" pitchFamily="18" charset="0"/>
                <a:cs typeface="Times New Roman" panose="02020603050405020304" pitchFamily="18" charset="0"/>
              </a:rPr>
              <a:t>It has a positive effect on educational matters. It helps both young and adults to develop their sense of intellectual and morality. </a:t>
            </a:r>
          </a:p>
          <a:p>
            <a:r>
              <a:rPr lang="en-IN" sz="2000" dirty="0">
                <a:latin typeface="Times New Roman" panose="02020603050405020304" pitchFamily="18" charset="0"/>
                <a:cs typeface="Times New Roman" panose="02020603050405020304" pitchFamily="18" charset="0"/>
              </a:rPr>
              <a:t>This theory tries to enable human beings to be clear about complex stages of moral thoughts, principles of universal justice and the need for a sense of order in society. </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0BC935-A491-4550-8105-F79071DC01A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0444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305B-D9B5-478C-B29F-820768E66C2E}"/>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Criticisms of Kohlberg’s theory:</a:t>
            </a:r>
          </a:p>
        </p:txBody>
      </p:sp>
      <p:sp>
        <p:nvSpPr>
          <p:cNvPr id="3" name="Content Placeholder 2">
            <a:extLst>
              <a:ext uri="{FF2B5EF4-FFF2-40B4-BE49-F238E27FC236}">
                <a16:creationId xmlns:a16="http://schemas.microsoft.com/office/drawing/2014/main" id="{5A0A4A96-E47F-4556-B7CE-E5D839EF6000}"/>
              </a:ext>
            </a:extLst>
          </p:cNvPr>
          <p:cNvSpPr>
            <a:spLocks noGrp="1"/>
          </p:cNvSpPr>
          <p:nvPr>
            <p:ph idx="1"/>
          </p:nvPr>
        </p:nvSpPr>
        <p:spPr>
          <a:xfrm>
            <a:off x="2518191" y="1334610"/>
            <a:ext cx="8915400" cy="5012924"/>
          </a:xfrm>
        </p:spPr>
        <p:txBody>
          <a:bodyPr>
            <a:normAutofit/>
          </a:bodyPr>
          <a:lstStyle/>
          <a:p>
            <a:r>
              <a:rPr lang="en-IN" sz="2000" dirty="0">
                <a:latin typeface="Times New Roman" panose="02020603050405020304" pitchFamily="18" charset="0"/>
                <a:cs typeface="Times New Roman" panose="02020603050405020304" pitchFamily="18" charset="0"/>
              </a:rPr>
              <a:t>According to many critics Kohlberg was concerned with the process of thoughts, and not with the actual moral decision made. </a:t>
            </a:r>
          </a:p>
          <a:p>
            <a:r>
              <a:rPr lang="en-IN" sz="2000" dirty="0">
                <a:latin typeface="Times New Roman" panose="02020603050405020304" pitchFamily="18" charset="0"/>
                <a:cs typeface="Times New Roman" panose="02020603050405020304" pitchFamily="18" charset="0"/>
              </a:rPr>
              <a:t>His theory mainly focuses on the moral reasoning. Critics pointed out that knowing what to do and actually performing an act are two different things. Moral reasoning may not lead to moral behaviour. </a:t>
            </a:r>
          </a:p>
          <a:p>
            <a:r>
              <a:rPr lang="en-IN" sz="2000" dirty="0">
                <a:latin typeface="Times New Roman" panose="02020603050405020304" pitchFamily="18" charset="0"/>
                <a:cs typeface="Times New Roman" panose="02020603050405020304" pitchFamily="18" charset="0"/>
              </a:rPr>
              <a:t>“Overemphasis on the concept of justice” made his critic question his theory. Apart from justice, compassion, care, and other such feelings can also play significant roles in moral reasoning. </a:t>
            </a:r>
          </a:p>
          <a:p>
            <a:r>
              <a:rPr lang="en-IN" sz="2000" dirty="0">
                <a:latin typeface="Times New Roman" panose="02020603050405020304" pitchFamily="18" charset="0"/>
                <a:cs typeface="Times New Roman" panose="02020603050405020304" pitchFamily="18" charset="0"/>
              </a:rPr>
              <a:t>Cultural bias problem. His critic pointed out the fact that his theory of moral development borrows heavily from moral theories of western culture without a clear explanation on how the theory can be applied to non western cultures.</a:t>
            </a:r>
          </a:p>
          <a:p>
            <a:r>
              <a:rPr lang="en-IN" sz="2000" dirty="0">
                <a:latin typeface="Times New Roman" panose="02020603050405020304" pitchFamily="18" charset="0"/>
                <a:cs typeface="Times New Roman" panose="02020603050405020304" pitchFamily="18" charset="0"/>
              </a:rPr>
              <a:t>Carol Gilligan’s argument to criticise Kohlberg’s theory. According to Gilligan Kohlberg’s theory was gender-biased. </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6BF57D-7F87-4B3D-8629-2A1F9ADF21D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7937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6E86F-98FF-44A5-9258-C5A75DA79470}"/>
              </a:ext>
            </a:extLst>
          </p:cNvPr>
          <p:cNvSpPr>
            <a:spLocks noGrp="1"/>
          </p:cNvSpPr>
          <p:nvPr>
            <p:ph idx="1"/>
          </p:nvPr>
        </p:nvSpPr>
        <p:spPr>
          <a:xfrm>
            <a:off x="2544824" y="568170"/>
            <a:ext cx="8915400" cy="4952434"/>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Gilligan’s Theory: </a:t>
            </a:r>
          </a:p>
          <a:p>
            <a:pPr marL="0" indent="0">
              <a:buNone/>
            </a:pPr>
            <a:endParaRPr lang="en-IN" sz="24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She questioned Kohlberg’s position that all moral reasoning is justice reasoning. </a:t>
            </a:r>
          </a:p>
          <a:p>
            <a:r>
              <a:rPr lang="en-IN" sz="2000" dirty="0">
                <a:latin typeface="Times New Roman" panose="02020603050405020304" pitchFamily="18" charset="0"/>
                <a:cs typeface="Times New Roman" panose="02020603050405020304" pitchFamily="18" charset="0"/>
              </a:rPr>
              <a:t>She argued that his theory does not respect the experiences of women who prioritize interpersonal relationships. </a:t>
            </a:r>
          </a:p>
          <a:p>
            <a:r>
              <a:rPr lang="en-IN" sz="2000" dirty="0">
                <a:latin typeface="Times New Roman" panose="02020603050405020304" pitchFamily="18" charset="0"/>
                <a:cs typeface="Times New Roman" panose="02020603050405020304" pitchFamily="18" charset="0"/>
              </a:rPr>
              <a:t>She pointed out that Kohlberg’s theory separated women from the process of moral development. </a:t>
            </a:r>
          </a:p>
          <a:p>
            <a:r>
              <a:rPr lang="en-IN" sz="2000" dirty="0">
                <a:latin typeface="Times New Roman" panose="02020603050405020304" pitchFamily="18" charset="0"/>
                <a:cs typeface="Times New Roman" panose="02020603050405020304" pitchFamily="18" charset="0"/>
              </a:rPr>
              <a:t>For her “women’s moral judgements necessarily include feelings of compassion, care, empathy and commitments which arise out of relationships.” </a:t>
            </a:r>
          </a:p>
          <a:p>
            <a:r>
              <a:rPr lang="en-IN" sz="2000" dirty="0">
                <a:latin typeface="Times New Roman" panose="02020603050405020304" pitchFamily="18" charset="0"/>
                <a:cs typeface="Times New Roman" panose="02020603050405020304" pitchFamily="18" charset="0"/>
              </a:rPr>
              <a:t>She claims that women engage in care reasoning (not in justice reasoning). By doing that women consider their own responsibilities to be grounded in social context and interpersonal relationships. </a:t>
            </a:r>
          </a:p>
        </p:txBody>
      </p:sp>
      <p:sp>
        <p:nvSpPr>
          <p:cNvPr id="4" name="Slide Number Placeholder 3">
            <a:extLst>
              <a:ext uri="{FF2B5EF4-FFF2-40B4-BE49-F238E27FC236}">
                <a16:creationId xmlns:a16="http://schemas.microsoft.com/office/drawing/2014/main" id="{F895EBFC-C636-4172-8030-893404C826B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29771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FEB-8E10-4F44-8B08-4E4DA575EAF1}"/>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Stages offered by Gilligan: </a:t>
            </a:r>
          </a:p>
        </p:txBody>
      </p:sp>
      <p:sp>
        <p:nvSpPr>
          <p:cNvPr id="3" name="Content Placeholder 2">
            <a:extLst>
              <a:ext uri="{FF2B5EF4-FFF2-40B4-BE49-F238E27FC236}">
                <a16:creationId xmlns:a16="http://schemas.microsoft.com/office/drawing/2014/main" id="{A888458D-24A9-417C-BD23-898DA029FC8E}"/>
              </a:ext>
            </a:extLst>
          </p:cNvPr>
          <p:cNvSpPr>
            <a:spLocks noGrp="1"/>
          </p:cNvSpPr>
          <p:nvPr>
            <p:ph idx="1"/>
          </p:nvPr>
        </p:nvSpPr>
        <p:spPr>
          <a:xfrm>
            <a:off x="2589212" y="1152907"/>
            <a:ext cx="8915400" cy="1377229"/>
          </a:xfrm>
        </p:spPr>
        <p:txBody>
          <a:bodyPr/>
          <a:lstStyle/>
          <a:p>
            <a:r>
              <a:rPr lang="en-IN" dirty="0"/>
              <a:t>Self- Oriented</a:t>
            </a:r>
          </a:p>
          <a:p>
            <a:r>
              <a:rPr lang="en-IN" dirty="0"/>
              <a:t>Other- Oriented</a:t>
            </a:r>
          </a:p>
          <a:p>
            <a:r>
              <a:rPr lang="en-IN" dirty="0"/>
              <a:t>Universal Oriented</a:t>
            </a:r>
          </a:p>
          <a:p>
            <a:endParaRPr lang="en-IN" dirty="0"/>
          </a:p>
        </p:txBody>
      </p:sp>
      <p:sp>
        <p:nvSpPr>
          <p:cNvPr id="4" name="Slide Number Placeholder 3">
            <a:extLst>
              <a:ext uri="{FF2B5EF4-FFF2-40B4-BE49-F238E27FC236}">
                <a16:creationId xmlns:a16="http://schemas.microsoft.com/office/drawing/2014/main" id="{E38D7433-1E70-49F2-AD47-CCA5F56A5C9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735200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D78967-4908-43C0-8E81-0B55235DA690}"/>
</file>

<file path=customXml/itemProps2.xml><?xml version="1.0" encoding="utf-8"?>
<ds:datastoreItem xmlns:ds="http://schemas.openxmlformats.org/officeDocument/2006/customXml" ds:itemID="{E965CB7C-9C6C-4522-A6EE-F6865E30E729}"/>
</file>

<file path=customXml/itemProps3.xml><?xml version="1.0" encoding="utf-8"?>
<ds:datastoreItem xmlns:ds="http://schemas.openxmlformats.org/officeDocument/2006/customXml" ds:itemID="{B38ECE2A-5B67-450B-91FE-1134B9497A14}"/>
</file>

<file path=docProps/app.xml><?xml version="1.0" encoding="utf-8"?>
<Properties xmlns="http://schemas.openxmlformats.org/officeDocument/2006/extended-properties" xmlns:vt="http://schemas.openxmlformats.org/officeDocument/2006/docPropsVTypes">
  <Template>Wisp</Template>
  <TotalTime>6187</TotalTime>
  <Words>398</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 New Roman</vt:lpstr>
      <vt:lpstr>Wingdings 3</vt:lpstr>
      <vt:lpstr>Wisp</vt:lpstr>
      <vt:lpstr>PowerPoint Presentation</vt:lpstr>
      <vt:lpstr>Positive Points: </vt:lpstr>
      <vt:lpstr>Criticisms of Kohlberg’s theory:</vt:lpstr>
      <vt:lpstr>PowerPoint Presentation</vt:lpstr>
      <vt:lpstr>Stages offered by Gilligan: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Religion, Ethics, and Time</dc:title>
  <dc:creator>HSS</dc:creator>
  <cp:lastModifiedBy>chandana deka</cp:lastModifiedBy>
  <cp:revision>92</cp:revision>
  <dcterms:created xsi:type="dcterms:W3CDTF">2021-02-23T10:15:28Z</dcterms:created>
  <dcterms:modified xsi:type="dcterms:W3CDTF">2021-09-15T03:26:14Z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