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80" r:id="rId4"/>
    <p:sldId id="281" r:id="rId5"/>
    <p:sldId id="279" r:id="rId6"/>
    <p:sldId id="282" r:id="rId7"/>
    <p:sldId id="263" r:id="rId8"/>
    <p:sldId id="264" r:id="rId9"/>
    <p:sldId id="265" r:id="rId10"/>
    <p:sldId id="259" r:id="rId11"/>
    <p:sldId id="260" r:id="rId12"/>
    <p:sldId id="266" r:id="rId13"/>
    <p:sldId id="267" r:id="rId14"/>
    <p:sldId id="268" r:id="rId15"/>
    <p:sldId id="269" r:id="rId16"/>
    <p:sldId id="270" r:id="rId17"/>
    <p:sldId id="271" r:id="rId18"/>
    <p:sldId id="277" r:id="rId19"/>
    <p:sldId id="278" r:id="rId20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1574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48E12-3238-48B2-B12F-7C8B2D357470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F94A2-853E-432D-9C3E-50C107940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90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LM Roman 12"/>
                <a:cs typeface="LM Roman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LM Roman 12"/>
                <a:cs typeface="LM Roman 12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LM Roman 12"/>
                <a:cs typeface="LM Roman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LM Roman 12"/>
                <a:cs typeface="LM Roman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39212" y="326500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59595" y="326104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37397" y="326104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299713" y="325469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36544" y="326104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02394" y="326739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13493" y="326104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89694" y="3254691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66643" y="3254691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790442" y="326104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66643" y="3292792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1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3592" y="325469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5172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8677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469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180"/>
                </a:lnTo>
                <a:lnTo>
                  <a:pt x="4608004" y="35518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39212" y="326500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59595" y="326104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37397" y="326104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299713" y="325469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36544" y="326104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02394" y="326739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13493" y="326104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89694" y="3254691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66643" y="3254691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790442" y="326104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66643" y="3292792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1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3592" y="325469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5172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8677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469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5622" y="298993"/>
            <a:ext cx="3938854" cy="569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LM Roman 12"/>
                <a:cs typeface="LM Roman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844" y="658801"/>
            <a:ext cx="3228975" cy="1038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LM Roman 12"/>
                <a:cs typeface="LM Roman 12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13842" y="1565604"/>
            <a:ext cx="1510208" cy="6399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10"/>
              </a:lnSpc>
              <a:spcBef>
                <a:spcPts val="90"/>
              </a:spcBef>
            </a:pPr>
            <a:r>
              <a:rPr sz="1100" b="1" spc="-10" dirty="0">
                <a:latin typeface="LM Roman 10"/>
                <a:cs typeface="LM Roman 10"/>
              </a:rPr>
              <a:t>Presented</a:t>
            </a:r>
            <a:r>
              <a:rPr sz="1100" b="1" spc="-25" dirty="0">
                <a:latin typeface="LM Roman 10"/>
                <a:cs typeface="LM Roman 10"/>
              </a:rPr>
              <a:t> </a:t>
            </a:r>
            <a:r>
              <a:rPr sz="1100" b="1" spc="-10" dirty="0">
                <a:latin typeface="LM Roman 10"/>
                <a:cs typeface="LM Roman 10"/>
              </a:rPr>
              <a:t>By</a:t>
            </a:r>
            <a:endParaRPr sz="1100" dirty="0">
              <a:latin typeface="LM Roman 10"/>
              <a:cs typeface="LM Roman 10"/>
            </a:endParaRPr>
          </a:p>
          <a:p>
            <a:pPr marL="12700">
              <a:lnSpc>
                <a:spcPts val="1185"/>
              </a:lnSpc>
            </a:pPr>
            <a:r>
              <a:rPr lang="en-IN" sz="1000" spc="-10" dirty="0">
                <a:latin typeface="LM Roman 10"/>
                <a:cs typeface="LM Roman 10"/>
              </a:rPr>
              <a:t>Gouthami V</a:t>
            </a:r>
            <a:endParaRPr sz="1000" dirty="0">
              <a:latin typeface="LM Roman 10"/>
              <a:cs typeface="LM Roman 10"/>
            </a:endParaRPr>
          </a:p>
          <a:p>
            <a:pPr marL="12700">
              <a:lnSpc>
                <a:spcPts val="1195"/>
              </a:lnSpc>
            </a:pPr>
            <a:r>
              <a:rPr sz="1000" spc="-5" dirty="0">
                <a:latin typeface="LM Roman 10"/>
                <a:cs typeface="LM Roman 10"/>
              </a:rPr>
              <a:t>Roll No.:</a:t>
            </a:r>
            <a:r>
              <a:rPr sz="1000" spc="70" dirty="0">
                <a:latin typeface="LM Roman 10"/>
                <a:cs typeface="LM Roman 10"/>
              </a:rPr>
              <a:t> </a:t>
            </a:r>
            <a:r>
              <a:rPr sz="1000" spc="-5" dirty="0">
                <a:latin typeface="LM Roman 10"/>
                <a:cs typeface="LM Roman 10"/>
              </a:rPr>
              <a:t>40</a:t>
            </a:r>
            <a:r>
              <a:rPr lang="en-IN" sz="1000" spc="-5" dirty="0">
                <a:latin typeface="LM Roman 10"/>
                <a:cs typeface="LM Roman 10"/>
              </a:rPr>
              <a:t>6821001</a:t>
            </a:r>
            <a:endParaRPr sz="1000" dirty="0">
              <a:latin typeface="LM Roman 10"/>
              <a:cs typeface="LM Roman 10"/>
            </a:endParaRPr>
          </a:p>
          <a:p>
            <a:pPr marL="12700">
              <a:lnSpc>
                <a:spcPts val="1200"/>
              </a:lnSpc>
            </a:pPr>
            <a:r>
              <a:rPr sz="1000" spc="-10" dirty="0">
                <a:latin typeface="LM Roman 10"/>
                <a:cs typeface="LM Roman 10"/>
              </a:rPr>
              <a:t>Research</a:t>
            </a:r>
            <a:r>
              <a:rPr sz="1000" spc="-15" dirty="0">
                <a:latin typeface="LM Roman 10"/>
                <a:cs typeface="LM Roman 10"/>
              </a:rPr>
              <a:t> Scholar</a:t>
            </a:r>
            <a:r>
              <a:rPr lang="en-IN" sz="1000" spc="-15" dirty="0">
                <a:latin typeface="LM Roman 10"/>
                <a:cs typeface="LM Roman 10"/>
              </a:rPr>
              <a:t>(part-time)</a:t>
            </a:r>
            <a:endParaRPr sz="1000" dirty="0">
              <a:latin typeface="LM Roman 10"/>
              <a:cs typeface="LM Roman 1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05848" y="1565604"/>
            <a:ext cx="1562735" cy="486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10"/>
              </a:lnSpc>
              <a:spcBef>
                <a:spcPts val="90"/>
              </a:spcBef>
            </a:pPr>
            <a:r>
              <a:rPr sz="1100" b="1" spc="-10" dirty="0">
                <a:latin typeface="LM Roman 10"/>
                <a:cs typeface="LM Roman 10"/>
              </a:rPr>
              <a:t>Guide</a:t>
            </a:r>
            <a:endParaRPr sz="1100" dirty="0">
              <a:latin typeface="LM Roman 10"/>
              <a:cs typeface="LM Roman 10"/>
            </a:endParaRPr>
          </a:p>
          <a:p>
            <a:pPr marL="12700" marR="84455">
              <a:lnSpc>
                <a:spcPts val="1200"/>
              </a:lnSpc>
              <a:spcBef>
                <a:spcPts val="25"/>
              </a:spcBef>
            </a:pPr>
            <a:r>
              <a:rPr sz="1000" spc="-10" dirty="0">
                <a:latin typeface="LM Roman 10"/>
                <a:cs typeface="LM Roman 10"/>
              </a:rPr>
              <a:t>Dr. </a:t>
            </a:r>
            <a:r>
              <a:rPr sz="1000" spc="-5" dirty="0">
                <a:latin typeface="LM Roman 10"/>
                <a:cs typeface="LM Roman 10"/>
              </a:rPr>
              <a:t>B. </a:t>
            </a:r>
            <a:r>
              <a:rPr sz="1000" spc="-10" dirty="0">
                <a:latin typeface="LM Roman 10"/>
                <a:cs typeface="LM Roman 10"/>
              </a:rPr>
              <a:t>Shameedha </a:t>
            </a:r>
            <a:r>
              <a:rPr sz="1000" spc="-5" dirty="0">
                <a:latin typeface="LM Roman 10"/>
                <a:cs typeface="LM Roman 10"/>
              </a:rPr>
              <a:t>Begum  Assistant</a:t>
            </a:r>
            <a:r>
              <a:rPr sz="1000" spc="-15" dirty="0">
                <a:latin typeface="LM Roman 10"/>
                <a:cs typeface="LM Roman 10"/>
              </a:rPr>
              <a:t> </a:t>
            </a:r>
            <a:r>
              <a:rPr sz="1000" spc="-10" dirty="0">
                <a:latin typeface="LM Roman 10"/>
                <a:cs typeface="LM Roman 10"/>
              </a:rPr>
              <a:t>Professor</a:t>
            </a:r>
            <a:endParaRPr sz="1000" dirty="0">
              <a:latin typeface="LM Roman 10"/>
              <a:cs typeface="LM Roman 1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4282" y="105547"/>
            <a:ext cx="4483735" cy="1602740"/>
            <a:chOff x="87743" y="197421"/>
            <a:chExt cx="4483735" cy="1602740"/>
          </a:xfrm>
        </p:grpSpPr>
        <p:sp>
          <p:nvSpPr>
            <p:cNvPr id="9" name="object 9"/>
            <p:cNvSpPr/>
            <p:nvPr/>
          </p:nvSpPr>
          <p:spPr>
            <a:xfrm>
              <a:off x="1938566" y="1080000"/>
              <a:ext cx="719961" cy="71995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8544" y="949896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9344" y="937196"/>
              <a:ext cx="4381715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743" y="197421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7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7" y="82384"/>
                  </a:lnTo>
                  <a:lnTo>
                    <a:pt x="4432567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2" y="4008"/>
                  </a:lnTo>
                  <a:lnTo>
                    <a:pt x="4381767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11" y="247992"/>
              <a:ext cx="50749" cy="7019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743" y="241844"/>
              <a:ext cx="4432935" cy="759460"/>
            </a:xfrm>
            <a:custGeom>
              <a:avLst/>
              <a:gdLst/>
              <a:ahLst/>
              <a:cxnLst/>
              <a:rect l="l" t="t" r="r" b="b"/>
              <a:pathLst>
                <a:path w="4432935" h="759460">
                  <a:moveTo>
                    <a:pt x="4432567" y="0"/>
                  </a:moveTo>
                  <a:lnTo>
                    <a:pt x="0" y="0"/>
                  </a:lnTo>
                  <a:lnTo>
                    <a:pt x="0" y="708051"/>
                  </a:lnTo>
                  <a:lnTo>
                    <a:pt x="4008" y="727776"/>
                  </a:lnTo>
                  <a:lnTo>
                    <a:pt x="14922" y="743929"/>
                  </a:lnTo>
                  <a:lnTo>
                    <a:pt x="31075" y="754843"/>
                  </a:lnTo>
                  <a:lnTo>
                    <a:pt x="50800" y="758852"/>
                  </a:lnTo>
                  <a:lnTo>
                    <a:pt x="4381767" y="758852"/>
                  </a:lnTo>
                  <a:lnTo>
                    <a:pt x="4401492" y="754843"/>
                  </a:lnTo>
                  <a:lnTo>
                    <a:pt x="4417644" y="743929"/>
                  </a:lnTo>
                  <a:lnTo>
                    <a:pt x="4428558" y="727776"/>
                  </a:lnTo>
                  <a:lnTo>
                    <a:pt x="4432567" y="708051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20311" y="286082"/>
              <a:ext cx="0" cy="683260"/>
            </a:xfrm>
            <a:custGeom>
              <a:avLst/>
              <a:gdLst/>
              <a:ahLst/>
              <a:cxnLst/>
              <a:rect l="l" t="t" r="r" b="b"/>
              <a:pathLst>
                <a:path h="683260">
                  <a:moveTo>
                    <a:pt x="0" y="68286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20311" y="27338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20311" y="26068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20311" y="24798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38179" y="298993"/>
            <a:ext cx="4331745" cy="610936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1430" marR="5080" algn="ctr">
              <a:lnSpc>
                <a:spcPts val="1450"/>
              </a:lnSpc>
              <a:spcBef>
                <a:spcPts val="375"/>
              </a:spcBef>
            </a:pPr>
            <a:r>
              <a:rPr lang="en-IN" dirty="0">
                <a:effectLst/>
                <a:ea typeface="Calibri" panose="020F0502020204030204" pitchFamily="34" charset="0"/>
              </a:rPr>
              <a:t>Classification </a:t>
            </a:r>
            <a:r>
              <a:rPr lang="en-IN" dirty="0">
                <a:ea typeface="Calibri" panose="020F0502020204030204" pitchFamily="34" charset="0"/>
              </a:rPr>
              <a:t>of the</a:t>
            </a:r>
            <a:r>
              <a:rPr lang="en-IN" dirty="0">
                <a:effectLst/>
                <a:ea typeface="Calibri" panose="020F0502020204030204" pitchFamily="34" charset="0"/>
              </a:rPr>
              <a:t> Motor Imagery Signals for </a:t>
            </a:r>
            <a:br>
              <a:rPr lang="en-IN" dirty="0">
                <a:effectLst/>
                <a:ea typeface="Calibri" panose="020F0502020204030204" pitchFamily="34" charset="0"/>
              </a:rPr>
            </a:br>
            <a:r>
              <a:rPr lang="en-IN" dirty="0">
                <a:effectLst/>
                <a:ea typeface="Calibri" panose="020F0502020204030204" pitchFamily="34" charset="0"/>
              </a:rPr>
              <a:t>Brain-Computer Interface (BCI)  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sz="1000" spc="-5" dirty="0">
                <a:latin typeface="LM Roman 10"/>
                <a:cs typeface="LM Roman 10"/>
              </a:rPr>
              <a:t>Comprehensive </a:t>
            </a:r>
            <a:r>
              <a:rPr lang="en-IN" sz="1000" spc="-15" dirty="0">
                <a:latin typeface="LM Roman 10"/>
                <a:cs typeface="LM Roman 10"/>
              </a:rPr>
              <a:t>Viva-Voce</a:t>
            </a:r>
            <a:r>
              <a:rPr lang="en-IN" sz="1000" spc="-10" dirty="0">
                <a:latin typeface="LM Roman 10"/>
                <a:cs typeface="LM Roman 10"/>
              </a:rPr>
              <a:t> Examination</a:t>
            </a:r>
            <a:endParaRPr lang="en-IN" sz="1000" dirty="0">
              <a:latin typeface="LM Roman 10"/>
              <a:cs typeface="LM Roman 1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0028" y="2664007"/>
            <a:ext cx="2816860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LM Roman 10"/>
                <a:cs typeface="LM Roman 10"/>
              </a:rPr>
              <a:t>Department </a:t>
            </a:r>
            <a:r>
              <a:rPr sz="1000" spc="-5" dirty="0">
                <a:latin typeface="LM Roman 10"/>
                <a:cs typeface="LM Roman 10"/>
              </a:rPr>
              <a:t>of Computer </a:t>
            </a:r>
            <a:r>
              <a:rPr sz="1000" spc="-10" dirty="0">
                <a:latin typeface="LM Roman 10"/>
                <a:cs typeface="LM Roman 10"/>
              </a:rPr>
              <a:t>Science </a:t>
            </a:r>
            <a:r>
              <a:rPr sz="1000" spc="-5" dirty="0">
                <a:latin typeface="LM Roman 10"/>
                <a:cs typeface="LM Roman 10"/>
              </a:rPr>
              <a:t>and </a:t>
            </a:r>
            <a:r>
              <a:rPr sz="1000" spc="-10" dirty="0">
                <a:latin typeface="LM Roman 10"/>
                <a:cs typeface="LM Roman 10"/>
              </a:rPr>
              <a:t>Engineering  </a:t>
            </a:r>
            <a:r>
              <a:rPr sz="1000" spc="-5" dirty="0">
                <a:latin typeface="LM Roman 10"/>
                <a:cs typeface="LM Roman 10"/>
              </a:rPr>
              <a:t>National Institute of </a:t>
            </a:r>
            <a:r>
              <a:rPr sz="1000" spc="-20" dirty="0">
                <a:latin typeface="LM Roman 10"/>
                <a:cs typeface="LM Roman 10"/>
              </a:rPr>
              <a:t>Technology </a:t>
            </a:r>
            <a:r>
              <a:rPr sz="1000" spc="-10" dirty="0">
                <a:latin typeface="LM Roman 10"/>
                <a:cs typeface="LM Roman 10"/>
              </a:rPr>
              <a:t>Tiruchirappalli  </a:t>
            </a:r>
            <a:r>
              <a:rPr lang="en-IN" sz="1000" spc="-10" dirty="0">
                <a:latin typeface="LM Roman 10"/>
                <a:cs typeface="LM Roman 10"/>
              </a:rPr>
              <a:t>September</a:t>
            </a:r>
            <a:r>
              <a:rPr sz="1000" spc="-10" dirty="0">
                <a:latin typeface="LM Roman 10"/>
                <a:cs typeface="LM Roman 10"/>
              </a:rPr>
              <a:t> </a:t>
            </a:r>
            <a:r>
              <a:rPr lang="en-IN" sz="1000" spc="-5" dirty="0">
                <a:latin typeface="LM Roman 10"/>
                <a:cs typeface="LM Roman 10"/>
              </a:rPr>
              <a:t>30</a:t>
            </a:r>
            <a:r>
              <a:rPr sz="1000" spc="-5" dirty="0">
                <a:latin typeface="LM Roman 10"/>
                <a:cs typeface="LM Roman 10"/>
              </a:rPr>
              <a:t>, 202</a:t>
            </a:r>
            <a:r>
              <a:rPr lang="en-IN" sz="1000" spc="-5" dirty="0">
                <a:latin typeface="LM Roman 10"/>
                <a:cs typeface="LM Roman 10"/>
              </a:rPr>
              <a:t>2</a:t>
            </a:r>
            <a:endParaRPr sz="1000" dirty="0">
              <a:latin typeface="LM Roman 10"/>
              <a:cs typeface="LM Roman 10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180"/>
                </a:lnTo>
                <a:lnTo>
                  <a:pt x="4608004" y="35518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2405"/>
            <a:ext cx="10020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Introduction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472A41-FFA3-BA45-8C83-5F44ACDA636B}"/>
              </a:ext>
            </a:extLst>
          </p:cNvPr>
          <p:cNvSpPr txBox="1"/>
          <p:nvPr/>
        </p:nvSpPr>
        <p:spPr>
          <a:xfrm>
            <a:off x="138748" y="471120"/>
            <a:ext cx="42999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Motor imagery is a cognitive process in which a subject imagines that he/she performs a movement without actually performing the movement.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 as a </a:t>
            </a:r>
            <a:r>
              <a:rPr lang="en-US" sz="12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substitute</a:t>
            </a:r>
            <a:r>
              <a:rPr lang="en-US" sz="12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the imagined behavior</a:t>
            </a:r>
            <a:r>
              <a:rPr 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IN" sz="1200" dirty="0"/>
          </a:p>
          <a:p>
            <a:endParaRPr lang="en-IN" sz="1200" dirty="0">
              <a:latin typeface="LM Roman 1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0ADCF8-2064-254D-EECB-6973ED671A51}"/>
              </a:ext>
            </a:extLst>
          </p:cNvPr>
          <p:cNvSpPr txBox="1"/>
          <p:nvPr/>
        </p:nvSpPr>
        <p:spPr>
          <a:xfrm>
            <a:off x="138748" y="1605697"/>
            <a:ext cx="3581400" cy="313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dirty="0">
                <a:solidFill>
                  <a:schemeClr val="tx2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What is motor imagery EEG?</a:t>
            </a:r>
            <a:endParaRPr lang="en-IN" sz="1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A48447-E879-F689-167D-B7906BA82E6B}"/>
              </a:ext>
            </a:extLst>
          </p:cNvPr>
          <p:cNvSpPr txBox="1"/>
          <p:nvPr/>
        </p:nvSpPr>
        <p:spPr>
          <a:xfrm>
            <a:off x="172060" y="1985208"/>
            <a:ext cx="42665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2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Motor </a:t>
            </a:r>
            <a:r>
              <a:rPr lang="en-IN" sz="1200" dirty="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2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magery-based </a:t>
            </a:r>
            <a:r>
              <a:rPr lang="en-IN" sz="1200" dirty="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12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rain-Computer </a:t>
            </a:r>
            <a:r>
              <a:rPr lang="en-IN" sz="1200" dirty="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2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nterface (MI-BCI) creates a path through which the brain interacts with the external environment by recording and processing EEG signals made by imagining the movement of a particular action.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180"/>
                </a:lnTo>
                <a:lnTo>
                  <a:pt x="4608004" y="35518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2405"/>
            <a:ext cx="2285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IN" spc="15" dirty="0"/>
              <a:t>Types of Motor Imagery</a:t>
            </a:r>
            <a:endParaRPr spc="5" dirty="0"/>
          </a:p>
        </p:txBody>
      </p:sp>
      <p:sp>
        <p:nvSpPr>
          <p:cNvPr id="12" name="object 12"/>
          <p:cNvSpPr txBox="1"/>
          <p:nvPr/>
        </p:nvSpPr>
        <p:spPr>
          <a:xfrm>
            <a:off x="125844" y="491554"/>
            <a:ext cx="4389005" cy="421012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lang="en-IN" sz="1100" b="1" spc="-5" dirty="0" err="1">
                <a:latin typeface="LM Roman 10"/>
              </a:rPr>
              <a:t>Kinesthetic</a:t>
            </a:r>
            <a:r>
              <a:rPr lang="en-IN" sz="1100" b="1" spc="-5" dirty="0">
                <a:latin typeface="LM Roman 10"/>
              </a:rPr>
              <a:t> Motor Imagery </a:t>
            </a:r>
            <a:r>
              <a:rPr sz="1100" b="1" spc="-5" dirty="0">
                <a:latin typeface="LM Roman 10"/>
              </a:rPr>
              <a:t>(</a:t>
            </a:r>
            <a:r>
              <a:rPr lang="en-IN" sz="1100" b="1" spc="-5" dirty="0">
                <a:latin typeface="LM Roman 10"/>
              </a:rPr>
              <a:t>KM</a:t>
            </a:r>
            <a:r>
              <a:rPr sz="1100" b="1" spc="-5" dirty="0">
                <a:latin typeface="LM Roman 10"/>
              </a:rPr>
              <a:t>I)</a:t>
            </a:r>
          </a:p>
          <a:p>
            <a:pPr marL="289560" marR="1148715">
              <a:lnSpc>
                <a:spcPct val="125299"/>
              </a:lnSpc>
            </a:pPr>
            <a:endParaRPr lang="en-IN" sz="1100" spc="-5" dirty="0">
              <a:latin typeface="LM Roman 1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F54207-1D8B-D1AF-E2C9-C6CC7E3775B9}"/>
              </a:ext>
            </a:extLst>
          </p:cNvPr>
          <p:cNvSpPr txBox="1"/>
          <p:nvPr/>
        </p:nvSpPr>
        <p:spPr>
          <a:xfrm>
            <a:off x="125844" y="1764030"/>
            <a:ext cx="4608194" cy="957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8925" marR="1148715" indent="-288925">
              <a:lnSpc>
                <a:spcPct val="125299"/>
              </a:lnSpc>
              <a:tabLst>
                <a:tab pos="177800" algn="l"/>
              </a:tabLst>
            </a:pPr>
            <a:r>
              <a:rPr lang="en-IN" sz="11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Motor Imagery (VMI)</a:t>
            </a:r>
          </a:p>
          <a:p>
            <a:pPr marL="171450" marR="1148715" indent="-171450" defTabSz="1076325">
              <a:lnSpc>
                <a:spcPct val="125299"/>
              </a:lnSpc>
              <a:buFont typeface="Arial" panose="020B0604020202020204" pitchFamily="34" charset="0"/>
              <a:buChar char="•"/>
              <a:tabLst>
                <a:tab pos="3140075" algn="l"/>
                <a:tab pos="3768725" algn="l"/>
                <a:tab pos="3856038" algn="l"/>
              </a:tabLst>
            </a:pPr>
            <a:r>
              <a:rPr lang="en-IN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imagining seeing oneself performing the movement.</a:t>
            </a:r>
          </a:p>
          <a:p>
            <a:pPr marL="171450" marR="1148715" indent="-171450" defTabSz="1076325">
              <a:lnSpc>
                <a:spcPct val="125299"/>
              </a:lnSpc>
              <a:buFont typeface="Arial" panose="020B0604020202020204" pitchFamily="34" charset="0"/>
              <a:buChar char="•"/>
              <a:tabLst>
                <a:tab pos="3140075" algn="l"/>
                <a:tab pos="3768725" algn="l"/>
                <a:tab pos="3856038" algn="l"/>
              </a:tabLst>
            </a:pPr>
            <a:endParaRPr lang="en-IN" sz="11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718A57-6651-40C5-DDDE-068A5F548C46}"/>
              </a:ext>
            </a:extLst>
          </p:cNvPr>
          <p:cNvSpPr txBox="1"/>
          <p:nvPr/>
        </p:nvSpPr>
        <p:spPr>
          <a:xfrm>
            <a:off x="124573" y="849180"/>
            <a:ext cx="4483621" cy="763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1010" marR="1148715" indent="-171450" algn="just">
              <a:lnSpc>
                <a:spcPct val="125299"/>
              </a:lnSpc>
              <a:buFont typeface="Arial" panose="020B0604020202020204" pitchFamily="34" charset="0"/>
              <a:buChar char="•"/>
            </a:pPr>
            <a:r>
              <a:rPr lang="en-IN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imagine performing a movement.</a:t>
            </a:r>
          </a:p>
          <a:p>
            <a:pPr marL="461010" marR="1148715" indent="-171450" algn="just">
              <a:lnSpc>
                <a:spcPct val="125299"/>
              </a:lnSpc>
              <a:buFont typeface="Arial" panose="020B0604020202020204" pitchFamily="34" charset="0"/>
              <a:buChar char="•"/>
            </a:pPr>
            <a:r>
              <a:rPr lang="en-IN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Impression of the muscle contraction and sensation</a:t>
            </a:r>
            <a:r>
              <a:rPr lang="en-IN" sz="1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2405"/>
            <a:ext cx="14008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LM Roman 12"/>
                <a:cs typeface="LM Roman 12"/>
              </a:rPr>
              <a:t>Literature</a:t>
            </a:r>
            <a:r>
              <a:rPr sz="1400" spc="-65" dirty="0">
                <a:solidFill>
                  <a:srgbClr val="FFFFFF"/>
                </a:solidFill>
                <a:latin typeface="LM Roman 12"/>
                <a:cs typeface="LM Roman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Roman 12"/>
                <a:cs typeface="LM Roman 12"/>
              </a:rPr>
              <a:t>Survey</a:t>
            </a:r>
            <a:endParaRPr sz="1400">
              <a:latin typeface="LM Roman 12"/>
              <a:cs typeface="LM Roman 12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FF00E03-D836-1506-1BAA-F8769E191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060536"/>
              </p:ext>
            </p:extLst>
          </p:nvPr>
        </p:nvGraphicFramePr>
        <p:xfrm>
          <a:off x="95300" y="349867"/>
          <a:ext cx="4343401" cy="2875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00">
                  <a:extLst>
                    <a:ext uri="{9D8B030D-6E8A-4147-A177-3AD203B41FA5}">
                      <a16:colId xmlns:a16="http://schemas.microsoft.com/office/drawing/2014/main" val="3748204833"/>
                    </a:ext>
                  </a:extLst>
                </a:gridCol>
                <a:gridCol w="495928">
                  <a:extLst>
                    <a:ext uri="{9D8B030D-6E8A-4147-A177-3AD203B41FA5}">
                      <a16:colId xmlns:a16="http://schemas.microsoft.com/office/drawing/2014/main" val="3184306935"/>
                    </a:ext>
                  </a:extLst>
                </a:gridCol>
                <a:gridCol w="1143538">
                  <a:extLst>
                    <a:ext uri="{9D8B030D-6E8A-4147-A177-3AD203B41FA5}">
                      <a16:colId xmlns:a16="http://schemas.microsoft.com/office/drawing/2014/main" val="369846455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878433331"/>
                    </a:ext>
                  </a:extLst>
                </a:gridCol>
                <a:gridCol w="762717">
                  <a:extLst>
                    <a:ext uri="{9D8B030D-6E8A-4147-A177-3AD203B41FA5}">
                      <a16:colId xmlns:a16="http://schemas.microsoft.com/office/drawing/2014/main" val="4147703479"/>
                    </a:ext>
                  </a:extLst>
                </a:gridCol>
                <a:gridCol w="1448518">
                  <a:extLst>
                    <a:ext uri="{9D8B030D-6E8A-4147-A177-3AD203B41FA5}">
                      <a16:colId xmlns:a16="http://schemas.microsoft.com/office/drawing/2014/main" val="1160672169"/>
                    </a:ext>
                  </a:extLst>
                </a:gridCol>
              </a:tblGrid>
              <a:tr h="1794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600">
                          <a:effectLst/>
                        </a:rPr>
                        <a:t>S.No</a:t>
                      </a:r>
                      <a:endParaRPr lang="en-IN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71" marR="40971" marT="20486" marB="2048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600">
                          <a:effectLst/>
                        </a:rPr>
                        <a:t>Author</a:t>
                      </a:r>
                      <a:endParaRPr lang="en-IN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71" marR="40971" marT="20486" marB="2048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Paper</a:t>
                      </a:r>
                      <a:endParaRPr lang="en-IN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71" marR="40971" marT="20486" marB="2048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600">
                          <a:effectLst/>
                        </a:rPr>
                        <a:t>Year</a:t>
                      </a:r>
                      <a:endParaRPr lang="en-IN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600">
                          <a:effectLst/>
                        </a:rPr>
                        <a:t>Journal</a:t>
                      </a:r>
                      <a:endParaRPr lang="en-IN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71" marR="40971" marT="20486" marB="2048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600" dirty="0">
                          <a:effectLst/>
                        </a:rPr>
                        <a:t>Findings</a:t>
                      </a:r>
                      <a:endParaRPr lang="en-IN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71" marR="40971" marT="20486" marB="20486"/>
                </a:tc>
                <a:extLst>
                  <a:ext uri="{0D108BD9-81ED-4DB2-BD59-A6C34878D82A}">
                    <a16:rowId xmlns:a16="http://schemas.microsoft.com/office/drawing/2014/main" val="4048698252"/>
                  </a:ext>
                </a:extLst>
              </a:tr>
              <a:tr h="5471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6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71" marR="40971" marT="20486" marB="204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600">
                          <a:effectLst/>
                        </a:rPr>
                        <a:t>Jin Et Al.:</a:t>
                      </a:r>
                      <a:endParaRPr lang="en-IN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71" marR="40971" marT="20486" marB="204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dirty="0">
                          <a:effectLst/>
                        </a:rPr>
                        <a:t>Novel Classification Framework Using Graph Representations Of EEG.</a:t>
                      </a:r>
                      <a:endParaRPr lang="en-IN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71" marR="40971" marT="20486" marB="204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600">
                          <a:effectLst/>
                        </a:rPr>
                        <a:t>2022</a:t>
                      </a:r>
                      <a:endParaRPr lang="en-IN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600">
                          <a:effectLst/>
                        </a:rPr>
                        <a:t>Expert Systems With Applications</a:t>
                      </a:r>
                      <a:endParaRPr lang="en-IN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71" marR="40971" marT="20486" marB="20486"/>
                </a:tc>
                <a:tc>
                  <a:txBody>
                    <a:bodyPr/>
                    <a:lstStyle/>
                    <a:p>
                      <a:pPr marL="92075" lvl="0" indent="-92075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600" dirty="0">
                          <a:effectLst/>
                        </a:rPr>
                        <a:t>Synchronous collaboration between different regions of the brain.</a:t>
                      </a:r>
                    </a:p>
                    <a:p>
                      <a:pPr marL="92075" lvl="0" indent="-92075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600" dirty="0">
                          <a:effectLst/>
                        </a:rPr>
                        <a:t> The local structure extraction matrix    can effectively extract  features.</a:t>
                      </a:r>
                      <a:endParaRPr lang="en-IN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71" marR="40971" marT="20486" marB="20486"/>
                </a:tc>
                <a:extLst>
                  <a:ext uri="{0D108BD9-81ED-4DB2-BD59-A6C34878D82A}">
                    <a16:rowId xmlns:a16="http://schemas.microsoft.com/office/drawing/2014/main" val="3451520684"/>
                  </a:ext>
                </a:extLst>
              </a:tr>
              <a:tr h="489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600">
                          <a:effectLst/>
                        </a:rPr>
                        <a:t>2</a:t>
                      </a:r>
                      <a:endParaRPr lang="en-IN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71" marR="40971" marT="20486" marB="204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600">
                          <a:effectLst/>
                        </a:rPr>
                        <a:t>Huiyang Wang A,B , Hua Yu</a:t>
                      </a:r>
                      <a:endParaRPr lang="en-IN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71" marR="40971" marT="20486" marB="204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600" dirty="0">
                          <a:effectLst/>
                        </a:rPr>
                        <a:t>EEG_GENET: A Feature-Level Graph Embedding Method For Motor Imagery Classification Based On EEG Signals</a:t>
                      </a:r>
                      <a:endParaRPr lang="en-IN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71" marR="40971" marT="20486" marB="204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600">
                          <a:effectLst/>
                        </a:rPr>
                        <a:t>2022</a:t>
                      </a:r>
                      <a:endParaRPr lang="en-IN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600" dirty="0">
                          <a:effectLst/>
                        </a:rPr>
                        <a:t>Biocybernetics And Biomedical Engineering</a:t>
                      </a:r>
                      <a:endParaRPr lang="en-IN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71" marR="40971" marT="20486" marB="20486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600" dirty="0">
                          <a:effectLst/>
                        </a:rPr>
                        <a:t>Decoding of raw EEG Motor Imagery signals is explained and compared between two datasets.</a:t>
                      </a:r>
                      <a:endParaRPr lang="en-IN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71" marR="40971" marT="20486" marB="20486"/>
                </a:tc>
                <a:extLst>
                  <a:ext uri="{0D108BD9-81ED-4DB2-BD59-A6C34878D82A}">
                    <a16:rowId xmlns:a16="http://schemas.microsoft.com/office/drawing/2014/main" val="2600673146"/>
                  </a:ext>
                </a:extLst>
              </a:tr>
              <a:tr h="3526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600">
                          <a:effectLst/>
                        </a:rPr>
                        <a:t>3</a:t>
                      </a:r>
                      <a:endParaRPr lang="en-IN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71" marR="40971" marT="20486" marB="204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600">
                          <a:effectLst/>
                        </a:rPr>
                        <a:t>Duan Et Al</a:t>
                      </a:r>
                      <a:endParaRPr lang="en-IN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71" marR="40971" marT="20486" marB="204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600" dirty="0">
                          <a:effectLst/>
                        </a:rPr>
                        <a:t>ZSL For EEG classification In MI-Based BCI System.</a:t>
                      </a:r>
                      <a:endParaRPr lang="en-IN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71" marR="40971" marT="20486" marB="204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600">
                          <a:effectLst/>
                        </a:rPr>
                        <a:t>2022</a:t>
                      </a:r>
                      <a:endParaRPr lang="en-IN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600">
                          <a:effectLst/>
                        </a:rPr>
                        <a:t>IEEE Transactions On Neural Systems And Rehabilitation Engineering,</a:t>
                      </a:r>
                      <a:endParaRPr lang="en-IN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71" marR="40971" marT="20486" marB="20486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600" dirty="0">
                          <a:effectLst/>
                        </a:rPr>
                        <a:t>Help to extend the types of imagination tasks without increasing calibration time.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6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sz="6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sed a new type of motor imagery task to expand the MI command set, that is, imagine the left and right hands moving simultaneously.</a:t>
                      </a:r>
                      <a:endParaRPr lang="en-IN" sz="6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971" marR="40971" marT="20486" marB="20486"/>
                </a:tc>
                <a:extLst>
                  <a:ext uri="{0D108BD9-81ED-4DB2-BD59-A6C34878D82A}">
                    <a16:rowId xmlns:a16="http://schemas.microsoft.com/office/drawing/2014/main" val="3570671686"/>
                  </a:ext>
                </a:extLst>
              </a:tr>
              <a:tr h="489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600">
                          <a:effectLst/>
                        </a:rPr>
                        <a:t>4</a:t>
                      </a:r>
                      <a:endParaRPr lang="en-IN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71" marR="40971" marT="20486" marB="204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600">
                          <a:effectLst/>
                        </a:rPr>
                        <a:t>B. Xu Et Al</a:t>
                      </a:r>
                      <a:endParaRPr lang="en-IN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71" marR="40971" marT="20486" marB="204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600" dirty="0">
                          <a:effectLst/>
                        </a:rPr>
                        <a:t>Phase Synchronization Information For Classifying Mi EEG From The Same Limb</a:t>
                      </a:r>
                      <a:endParaRPr lang="en-IN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71" marR="40971" marT="20486" marB="204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600">
                          <a:effectLst/>
                        </a:rPr>
                        <a:t>2021</a:t>
                      </a:r>
                      <a:endParaRPr lang="en-IN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600">
                          <a:effectLst/>
                        </a:rPr>
                        <a:t>IEEE Xplore</a:t>
                      </a:r>
                      <a:endParaRPr lang="en-IN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71" marR="40971" marT="20486" marB="20486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600" dirty="0">
                          <a:effectLst/>
                        </a:rPr>
                        <a:t>Motor Imagery classification is done using Deep Learning model and is performed on Single limb.</a:t>
                      </a:r>
                      <a:endParaRPr lang="en-IN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71" marR="40971" marT="20486" marB="20486"/>
                </a:tc>
                <a:extLst>
                  <a:ext uri="{0D108BD9-81ED-4DB2-BD59-A6C34878D82A}">
                    <a16:rowId xmlns:a16="http://schemas.microsoft.com/office/drawing/2014/main" val="1051524858"/>
                  </a:ext>
                </a:extLst>
              </a:tr>
              <a:tr h="489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600" dirty="0">
                          <a:effectLst/>
                        </a:rPr>
                        <a:t>5</a:t>
                      </a:r>
                      <a:endParaRPr lang="en-IN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71" marR="40971" marT="20486" marB="204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600" dirty="0">
                          <a:effectLst/>
                        </a:rPr>
                        <a:t>J. F. </a:t>
                      </a:r>
                      <a:r>
                        <a:rPr lang="en-IN" sz="600" dirty="0" err="1">
                          <a:effectLst/>
                        </a:rPr>
                        <a:t>Hwaidi</a:t>
                      </a:r>
                      <a:r>
                        <a:rPr lang="en-IN" sz="600" dirty="0">
                          <a:effectLst/>
                        </a:rPr>
                        <a:t>, T. M. Chen</a:t>
                      </a:r>
                      <a:endParaRPr lang="en-IN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71" marR="40971" marT="20486" marB="204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600" dirty="0">
                          <a:effectLst/>
                        </a:rPr>
                        <a:t>Classification Of Motor Imagery EEG Signals based on Deep Autoencoder and Convolutional Neural Network approach</a:t>
                      </a:r>
                      <a:endParaRPr lang="en-IN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71" marR="40971" marT="20486" marB="2048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600" dirty="0">
                          <a:effectLst/>
                        </a:rPr>
                        <a:t>2021</a:t>
                      </a:r>
                      <a:endParaRPr lang="en-IN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600" dirty="0">
                          <a:effectLst/>
                        </a:rPr>
                        <a:t>IEEE Access</a:t>
                      </a:r>
                      <a:endParaRPr lang="en-IN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71" marR="40971" marT="20486" marB="20486"/>
                </a:tc>
                <a:tc>
                  <a:txBody>
                    <a:bodyPr/>
                    <a:lstStyle/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6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capable of distinguishing between MI tasks within subjects.</a:t>
                      </a:r>
                      <a:endParaRPr lang="en-IN" sz="6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600" dirty="0">
                          <a:effectLst/>
                        </a:rPr>
                        <a:t>Number of electrodes can be reduced even further.</a:t>
                      </a:r>
                      <a:endParaRPr lang="en-IN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71" marR="40971" marT="20486" marB="20486"/>
                </a:tc>
                <a:extLst>
                  <a:ext uri="{0D108BD9-81ED-4DB2-BD59-A6C34878D82A}">
                    <a16:rowId xmlns:a16="http://schemas.microsoft.com/office/drawing/2014/main" val="207284411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2405"/>
            <a:ext cx="14008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LM Roman 12"/>
                <a:cs typeface="LM Roman 12"/>
              </a:rPr>
              <a:t>Literature</a:t>
            </a:r>
            <a:r>
              <a:rPr sz="1400" spc="-65" dirty="0">
                <a:solidFill>
                  <a:srgbClr val="FFFFFF"/>
                </a:solidFill>
                <a:latin typeface="LM Roman 12"/>
                <a:cs typeface="LM Roman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Roman 12"/>
                <a:cs typeface="LM Roman 12"/>
              </a:rPr>
              <a:t>Survey</a:t>
            </a:r>
            <a:endParaRPr sz="1400">
              <a:latin typeface="LM Roman 12"/>
              <a:cs typeface="LM Roman 12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3C86AF5-D192-A725-8261-CA07FC0A8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074687"/>
              </p:ext>
            </p:extLst>
          </p:nvPr>
        </p:nvGraphicFramePr>
        <p:xfrm>
          <a:off x="220573" y="732470"/>
          <a:ext cx="4114800" cy="2064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877">
                  <a:extLst>
                    <a:ext uri="{9D8B030D-6E8A-4147-A177-3AD203B41FA5}">
                      <a16:colId xmlns:a16="http://schemas.microsoft.com/office/drawing/2014/main" val="3835641594"/>
                    </a:ext>
                  </a:extLst>
                </a:gridCol>
                <a:gridCol w="388150">
                  <a:extLst>
                    <a:ext uri="{9D8B030D-6E8A-4147-A177-3AD203B41FA5}">
                      <a16:colId xmlns:a16="http://schemas.microsoft.com/office/drawing/2014/main" val="1300939047"/>
                    </a:ext>
                  </a:extLst>
                </a:gridCol>
                <a:gridCol w="1083352">
                  <a:extLst>
                    <a:ext uri="{9D8B030D-6E8A-4147-A177-3AD203B41FA5}">
                      <a16:colId xmlns:a16="http://schemas.microsoft.com/office/drawing/2014/main" val="3221909621"/>
                    </a:ext>
                  </a:extLst>
                </a:gridCol>
                <a:gridCol w="216568">
                  <a:extLst>
                    <a:ext uri="{9D8B030D-6E8A-4147-A177-3AD203B41FA5}">
                      <a16:colId xmlns:a16="http://schemas.microsoft.com/office/drawing/2014/main" val="1336946345"/>
                    </a:ext>
                  </a:extLst>
                </a:gridCol>
                <a:gridCol w="722574">
                  <a:extLst>
                    <a:ext uri="{9D8B030D-6E8A-4147-A177-3AD203B41FA5}">
                      <a16:colId xmlns:a16="http://schemas.microsoft.com/office/drawing/2014/main" val="2242982268"/>
                    </a:ext>
                  </a:extLst>
                </a:gridCol>
                <a:gridCol w="1372279">
                  <a:extLst>
                    <a:ext uri="{9D8B030D-6E8A-4147-A177-3AD203B41FA5}">
                      <a16:colId xmlns:a16="http://schemas.microsoft.com/office/drawing/2014/main" val="1092573268"/>
                    </a:ext>
                  </a:extLst>
                </a:gridCol>
              </a:tblGrid>
              <a:tr h="3145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600" dirty="0" err="1">
                          <a:effectLst/>
                        </a:rPr>
                        <a:t>S.No</a:t>
                      </a:r>
                      <a:endParaRPr lang="en-IN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82" marR="57582" marT="28791" marB="2879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600" dirty="0">
                          <a:effectLst/>
                        </a:rPr>
                        <a:t>Author</a:t>
                      </a:r>
                      <a:endParaRPr lang="en-IN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82" marR="57582" marT="28791" marB="2879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dirty="0">
                          <a:effectLst/>
                        </a:rPr>
                        <a:t>Paper</a:t>
                      </a:r>
                      <a:endParaRPr lang="en-IN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82" marR="57582" marT="28791" marB="2879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600" dirty="0">
                          <a:effectLst/>
                        </a:rPr>
                        <a:t>Year</a:t>
                      </a:r>
                      <a:endParaRPr lang="en-IN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600" dirty="0">
                          <a:effectLst/>
                        </a:rPr>
                        <a:t>Journal</a:t>
                      </a:r>
                      <a:endParaRPr lang="en-IN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82" marR="57582" marT="28791" marB="28791"/>
                </a:tc>
                <a:tc>
                  <a:txBody>
                    <a:bodyPr/>
                    <a:lstStyle/>
                    <a:p>
                      <a:pPr marL="8953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600" dirty="0">
                          <a:effectLst/>
                        </a:rPr>
                        <a:t>Findings</a:t>
                      </a:r>
                      <a:endParaRPr lang="en-IN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82" marR="57582" marT="28791" marB="28791"/>
                </a:tc>
                <a:extLst>
                  <a:ext uri="{0D108BD9-81ED-4DB2-BD59-A6C34878D82A}">
                    <a16:rowId xmlns:a16="http://schemas.microsoft.com/office/drawing/2014/main" val="3077096414"/>
                  </a:ext>
                </a:extLst>
              </a:tr>
              <a:tr h="6500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600" dirty="0">
                          <a:effectLst/>
                        </a:rPr>
                        <a:t>6</a:t>
                      </a:r>
                      <a:endParaRPr lang="en-IN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82" marR="57582" marT="28791" marB="2879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600" dirty="0" err="1">
                          <a:effectLst/>
                        </a:rPr>
                        <a:t>Wenqie</a:t>
                      </a:r>
                      <a:r>
                        <a:rPr lang="en-IN" sz="600" dirty="0">
                          <a:effectLst/>
                        </a:rPr>
                        <a:t> Huang A ,</a:t>
                      </a:r>
                      <a:r>
                        <a:rPr lang="en-IN" sz="600" dirty="0" err="1">
                          <a:effectLst/>
                        </a:rPr>
                        <a:t>Wenwen</a:t>
                      </a:r>
                      <a:r>
                        <a:rPr lang="en-IN" sz="600" dirty="0">
                          <a:effectLst/>
                        </a:rPr>
                        <a:t> Chang</a:t>
                      </a:r>
                      <a:endParaRPr lang="en-IN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82" marR="57582" marT="28791" marB="2879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600" dirty="0">
                          <a:effectLst/>
                        </a:rPr>
                        <a:t>EEG-Based Motor Imagery Classification Using Convolutional Neural Networks with local reparameterization trick.</a:t>
                      </a:r>
                      <a:endParaRPr lang="en-IN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82" marR="57582" marT="28791" marB="2879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600" dirty="0">
                          <a:effectLst/>
                        </a:rPr>
                        <a:t>2021</a:t>
                      </a:r>
                      <a:endParaRPr lang="en-IN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600" dirty="0">
                          <a:effectLst/>
                        </a:rPr>
                        <a:t>Expert Systems With Applications</a:t>
                      </a:r>
                      <a:endParaRPr lang="en-IN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82" marR="57582" marT="28791" marB="28791"/>
                </a:tc>
                <a:tc>
                  <a:txBody>
                    <a:bodyPr/>
                    <a:lstStyle/>
                    <a:p>
                      <a:pPr marL="92075" lvl="0" indent="-92075">
                        <a:lnSpc>
                          <a:spcPct val="107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600" dirty="0">
                          <a:effectLst/>
                        </a:rPr>
                        <a:t>Classification by using Deep Learning Method is performed on group of people and individually.</a:t>
                      </a:r>
                    </a:p>
                    <a:p>
                      <a:pPr marL="92075" lvl="0" indent="-92075">
                        <a:lnSpc>
                          <a:spcPct val="107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Classification accuracy is seen more in individual subject.</a:t>
                      </a:r>
                    </a:p>
                  </a:txBody>
                  <a:tcPr marL="57582" marR="57582" marT="28791" marB="28791"/>
                </a:tc>
                <a:extLst>
                  <a:ext uri="{0D108BD9-81ED-4DB2-BD59-A6C34878D82A}">
                    <a16:rowId xmlns:a16="http://schemas.microsoft.com/office/drawing/2014/main" val="3830125895"/>
                  </a:ext>
                </a:extLst>
              </a:tr>
              <a:tr h="5500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600" dirty="0">
                          <a:effectLst/>
                        </a:rPr>
                        <a:t>7</a:t>
                      </a:r>
                      <a:endParaRPr lang="en-IN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82" marR="57582" marT="28791" marB="2879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600" dirty="0">
                          <a:effectLst/>
                        </a:rPr>
                        <a:t>Yu Zhang1 , </a:t>
                      </a:r>
                      <a:r>
                        <a:rPr lang="en-IN" sz="600" dirty="0" err="1">
                          <a:effectLst/>
                        </a:rPr>
                        <a:t>Huaqing</a:t>
                      </a:r>
                      <a:r>
                        <a:rPr lang="en-IN" sz="600" dirty="0">
                          <a:effectLst/>
                        </a:rPr>
                        <a:t> Li2 ,</a:t>
                      </a:r>
                      <a:endParaRPr lang="en-IN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82" marR="57582" marT="28791" marB="2879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dirty="0">
                          <a:effectLst/>
                        </a:rPr>
                        <a:t>Transfer Learning Algorithm Design for feature transfer problem In Motor Imagery Brain-Computer Interface</a:t>
                      </a:r>
                      <a:endParaRPr lang="en-IN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82" marR="57582" marT="28791" marB="2879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600" dirty="0">
                          <a:effectLst/>
                        </a:rPr>
                        <a:t>2021</a:t>
                      </a:r>
                      <a:endParaRPr lang="en-IN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600" dirty="0">
                          <a:effectLst/>
                        </a:rPr>
                        <a:t>Brain-Computer-Interface Inspired Communications</a:t>
                      </a:r>
                      <a:endParaRPr lang="en-IN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82" marR="57582" marT="28791" marB="28791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600" dirty="0">
                          <a:effectLst/>
                        </a:rPr>
                        <a:t>Nonstationary of the MI-EEG Signal and the changes of the experimental environment reduces the classification accuracy of MI-BCI.</a:t>
                      </a:r>
                      <a:endParaRPr lang="en-IN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82" marR="57582" marT="28791" marB="28791"/>
                </a:tc>
                <a:extLst>
                  <a:ext uri="{0D108BD9-81ED-4DB2-BD59-A6C34878D82A}">
                    <a16:rowId xmlns:a16="http://schemas.microsoft.com/office/drawing/2014/main" val="3874615942"/>
                  </a:ext>
                </a:extLst>
              </a:tr>
              <a:tr h="5500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600" dirty="0">
                          <a:effectLst/>
                        </a:rPr>
                        <a:t>8</a:t>
                      </a:r>
                      <a:endParaRPr lang="en-IN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82" marR="57582" marT="28791" marB="2879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600" dirty="0">
                          <a:effectLst/>
                        </a:rPr>
                        <a:t>Sun Et Al.:</a:t>
                      </a:r>
                      <a:endParaRPr lang="en-IN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82" marR="57582" marT="28791" marB="2879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dirty="0">
                          <a:effectLst/>
                        </a:rPr>
                        <a:t>Adaptive Spatiotemporal Graph Convolutional Networks for Motor Imagery classification</a:t>
                      </a:r>
                      <a:endParaRPr lang="en-IN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82" marR="57582" marT="28791" marB="2879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600" dirty="0">
                          <a:effectLst/>
                        </a:rPr>
                        <a:t>2021</a:t>
                      </a:r>
                      <a:endParaRPr lang="en-IN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600" dirty="0">
                          <a:effectLst/>
                        </a:rPr>
                        <a:t>IEEE Signal Processing</a:t>
                      </a:r>
                      <a:endParaRPr lang="en-IN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82" marR="57582" marT="28791" marB="28791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600" dirty="0">
                          <a:effectLst/>
                        </a:rPr>
                        <a:t>Adaptively determines the Importance of neighbor nodes and extracts the features in the time domain at the same time.</a:t>
                      </a:r>
                      <a:endParaRPr lang="en-IN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82" marR="57582" marT="28791" marB="28791"/>
                </a:tc>
                <a:extLst>
                  <a:ext uri="{0D108BD9-81ED-4DB2-BD59-A6C34878D82A}">
                    <a16:rowId xmlns:a16="http://schemas.microsoft.com/office/drawing/2014/main" val="159329046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180"/>
                </a:lnTo>
                <a:lnTo>
                  <a:pt x="4608004" y="35518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2405"/>
            <a:ext cx="218186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Research</a:t>
            </a:r>
            <a:r>
              <a:rPr spc="-75" dirty="0"/>
              <a:t> </a:t>
            </a:r>
            <a:r>
              <a:rPr spc="15" dirty="0"/>
              <a:t>Gaps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7650" y="968375"/>
            <a:ext cx="4242435" cy="1726882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000" b="1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sz="1000" b="1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Gaps</a:t>
            </a:r>
            <a:endParaRPr lang="en-US" sz="800" dirty="0">
              <a:latin typeface="Times New Roman" panose="02020603050405020304" pitchFamily="18" charset="0"/>
            </a:endParaRPr>
          </a:p>
          <a:p>
            <a:pPr marL="298450" marR="140970" indent="-285750">
              <a:lnSpc>
                <a:spcPct val="125299"/>
              </a:lnSpc>
              <a:spcBef>
                <a:spcPts val="434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</a:rPr>
              <a:t>The consistency of the accuracy of the classifier during long sessions is one of the issue as EEG signals are non-stationary.</a:t>
            </a:r>
            <a:endParaRPr lang="en-IN" sz="1200" dirty="0">
              <a:latin typeface="Times New Roman" panose="02020603050405020304" pitchFamily="18" charset="0"/>
            </a:endParaRPr>
          </a:p>
          <a:p>
            <a:pPr marL="298450" marR="140970" indent="-285750">
              <a:lnSpc>
                <a:spcPct val="125299"/>
              </a:lnSpc>
              <a:spcBef>
                <a:spcPts val="434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</a:rPr>
              <a:t>Changes in EEG signal is seen when there is a change in recording environment and state of mind. </a:t>
            </a:r>
          </a:p>
          <a:p>
            <a:pPr marL="298450" marR="140970" indent="-285750">
              <a:lnSpc>
                <a:spcPct val="125299"/>
              </a:lnSpc>
              <a:spcBef>
                <a:spcPts val="434"/>
              </a:spcBef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</a:rPr>
              <a:t>No detailed analysis on active brain regions and predominant EEG channels.</a:t>
            </a:r>
            <a:endParaRPr sz="1200" dirty="0">
              <a:latin typeface="Times New Roman" panose="02020603050405020304" pitchFamily="18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19464" y="3337905"/>
            <a:ext cx="170815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600" spc="-10" dirty="0">
                <a:solidFill>
                  <a:srgbClr val="FFFFFF"/>
                </a:solidFill>
                <a:latin typeface="LM Roman 6"/>
                <a:cs typeface="LM Roman 6"/>
              </a:rPr>
              <a:t>o</a:t>
            </a:r>
            <a:endParaRPr sz="600" dirty="0">
              <a:latin typeface="LM Roman 6"/>
              <a:cs typeface="LM Roman 6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180"/>
                </a:lnTo>
                <a:lnTo>
                  <a:pt x="4608004" y="35518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2405"/>
            <a:ext cx="15398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Problem</a:t>
            </a:r>
            <a:r>
              <a:rPr spc="-40" dirty="0"/>
              <a:t> </a:t>
            </a:r>
            <a:r>
              <a:rPr spc="10" dirty="0"/>
              <a:t>Statement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DB5C3D-B8A4-D36E-6D00-BCBE0AFC3D45}"/>
              </a:ext>
            </a:extLst>
          </p:cNvPr>
          <p:cNvSpPr txBox="1"/>
          <p:nvPr/>
        </p:nvSpPr>
        <p:spPr>
          <a:xfrm>
            <a:off x="169455" y="284655"/>
            <a:ext cx="4442918" cy="2834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research work aims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rgbClr val="2E2E2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IN" sz="100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esigning  BCI model to classify Motor Imagery tasks with better accuracy which would be helpful to the neuro rehabilitation patients who lost their physical movements.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Objectives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collect brainwave signals of different Motor Imagery tasks performed using a non-invasive EEG.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the EEG signals collected from the scalp using adaptive methods and identify Motor Imagery actions.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active brain regions and predominant EEG channels.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 new model to classify the Motor Imagery tasks with better accuracy.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2405"/>
            <a:ext cx="19240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LM Roman 12"/>
                <a:cs typeface="LM Roman 12"/>
              </a:rPr>
              <a:t>Experimental</a:t>
            </a:r>
            <a:r>
              <a:rPr sz="1400" spc="-65" dirty="0">
                <a:solidFill>
                  <a:srgbClr val="FFFFFF"/>
                </a:solidFill>
                <a:latin typeface="LM Roman 12"/>
                <a:cs typeface="LM Roman 12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LM Roman 12"/>
                <a:cs typeface="LM Roman 12"/>
              </a:rPr>
              <a:t>Procedure</a:t>
            </a:r>
            <a:endParaRPr sz="1400">
              <a:latin typeface="LM Roman 12"/>
              <a:cs typeface="LM Roman 1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7800" y="2834581"/>
            <a:ext cx="18707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3333B2"/>
                </a:solidFill>
                <a:latin typeface="LM Roman 10"/>
                <a:cs typeface="LM Roman 10"/>
              </a:rPr>
              <a:t>Figure </a:t>
            </a:r>
            <a:r>
              <a:rPr sz="1000" spc="-5" dirty="0">
                <a:solidFill>
                  <a:srgbClr val="3333B2"/>
                </a:solidFill>
                <a:latin typeface="LM Roman 10"/>
                <a:cs typeface="LM Roman 10"/>
              </a:rPr>
              <a:t>3:</a:t>
            </a:r>
            <a:r>
              <a:rPr sz="1000" spc="-5" dirty="0">
                <a:latin typeface="LM Roman 10"/>
                <a:cs typeface="LM Roman 10"/>
              </a:rPr>
              <a:t>Experimental</a:t>
            </a:r>
            <a:r>
              <a:rPr sz="1000" spc="-15" dirty="0">
                <a:latin typeface="LM Roman 10"/>
                <a:cs typeface="LM Roman 10"/>
              </a:rPr>
              <a:t> </a:t>
            </a:r>
            <a:r>
              <a:rPr sz="1000" spc="-5" dirty="0">
                <a:latin typeface="LM Roman 10"/>
                <a:cs typeface="LM Roman 10"/>
              </a:rPr>
              <a:t>Procedure</a:t>
            </a:r>
            <a:endParaRPr sz="1000" dirty="0">
              <a:latin typeface="LM Roman 10"/>
              <a:cs typeface="LM Roman 1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1635C16-6294-CCA3-DA65-89193081D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8" y="644276"/>
            <a:ext cx="4438650" cy="196105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180"/>
                </a:lnTo>
                <a:lnTo>
                  <a:pt x="4608004" y="35518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2405"/>
            <a:ext cx="9848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spc="15" dirty="0">
                <a:latin typeface="LM Roman 12"/>
                <a:cs typeface="LM Roman 12"/>
              </a:rPr>
              <a:t>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844" y="603191"/>
            <a:ext cx="4356735" cy="202837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Jamal F. </a:t>
            </a:r>
            <a:r>
              <a:rPr lang="en-IN" sz="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Hwaidi</a:t>
            </a:r>
            <a:r>
              <a:rPr lang="en-IN" sz="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Thomas M. Chen.</a:t>
            </a:r>
            <a:r>
              <a:rPr lang="en-IN" sz="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 of Motor Imagery EEG Signals Based on Deep Autoencoder and Convolutional Neural Network </a:t>
            </a:r>
            <a:r>
              <a:rPr lang="en-IN" sz="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Approach,IEEE</a:t>
            </a:r>
            <a:r>
              <a:rPr lang="en-IN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Access,10,48071-48081,2022.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Jing </a:t>
            </a:r>
            <a:r>
              <a:rPr lang="en-IN" sz="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Jin</a:t>
            </a:r>
            <a:r>
              <a:rPr lang="en-IN" sz="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Senior Member, IEEE, Hao Sun, Ian Daly , </a:t>
            </a:r>
            <a:r>
              <a:rPr lang="en-IN" sz="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Shurui</a:t>
            </a:r>
            <a:r>
              <a:rPr lang="en-IN" sz="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 , Chang Liu , </a:t>
            </a:r>
            <a:r>
              <a:rPr lang="en-IN" sz="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Xingyu</a:t>
            </a:r>
            <a:r>
              <a:rPr lang="en-IN" sz="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Wang, and Andrzej </a:t>
            </a:r>
            <a:r>
              <a:rPr lang="en-IN" sz="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Cichocki</a:t>
            </a:r>
            <a:r>
              <a:rPr lang="en-IN" sz="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Novel Classification Framework Using the Graph Representations of Electroencephalogram for Motor Imagery Based Brain-Computer Interface, IEEE Transactions On Neural Systems And Rehabilitation Engineering, VOL. 30, 20-30,2022.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Yu Zhang, </a:t>
            </a:r>
            <a:r>
              <a:rPr lang="en-IN" sz="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Huaqing</a:t>
            </a:r>
            <a:r>
              <a:rPr lang="en-IN" sz="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Li, Heng Dong, Zheng Dai, Xing Chen, </a:t>
            </a:r>
            <a:r>
              <a:rPr lang="en-IN" sz="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Zhuoming</a:t>
            </a:r>
            <a:r>
              <a:rPr lang="en-IN" sz="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Li, </a:t>
            </a:r>
            <a:r>
              <a:rPr lang="en-IN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Transfer Learning Algorithm Design for Feature Transfer Problem in Motor Imagery Brain-computer Interface, Brain-Computer-Interface Inspired Communications,39-46,2022.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Biao Sun , Member, IEEE, Han Zhang , </a:t>
            </a:r>
            <a:r>
              <a:rPr lang="en-IN" sz="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Zexu</a:t>
            </a:r>
            <a:r>
              <a:rPr lang="en-IN" sz="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Wu, </a:t>
            </a:r>
            <a:r>
              <a:rPr lang="en-IN" sz="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Yunyan</a:t>
            </a:r>
            <a:r>
              <a:rPr lang="en-IN" sz="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Zhang</a:t>
            </a:r>
            <a:r>
              <a:rPr lang="en-IN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Adaptive Spatiotemporal Graph Convolutional Networks for Motor Imagery Classification, IEEE Signal Processing Letters, Vol. 28, 219-224, 2021.</a:t>
            </a:r>
          </a:p>
        </p:txBody>
      </p:sp>
      <p:sp>
        <p:nvSpPr>
          <p:cNvPr id="5" name="object 5"/>
          <p:cNvSpPr/>
          <p:nvPr/>
        </p:nvSpPr>
        <p:spPr>
          <a:xfrm>
            <a:off x="2938501" y="339653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8884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36686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158109" y="3383695"/>
            <a:ext cx="203200" cy="55880"/>
            <a:chOff x="3158109" y="3383695"/>
            <a:chExt cx="203200" cy="55880"/>
          </a:xfrm>
        </p:grpSpPr>
        <p:sp>
          <p:nvSpPr>
            <p:cNvPr id="9" name="object 9"/>
            <p:cNvSpPr/>
            <p:nvPr/>
          </p:nvSpPr>
          <p:spPr>
            <a:xfrm>
              <a:off x="3221277" y="338622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58109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457346" y="3382429"/>
            <a:ext cx="203200" cy="58419"/>
            <a:chOff x="3457346" y="3382429"/>
            <a:chExt cx="203200" cy="58419"/>
          </a:xfrm>
        </p:grpSpPr>
        <p:sp>
          <p:nvSpPr>
            <p:cNvPr id="12" name="object 12"/>
            <p:cNvSpPr/>
            <p:nvPr/>
          </p:nvSpPr>
          <p:spPr>
            <a:xfrm>
              <a:off x="3546247" y="339892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57346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33547" y="338622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756583" y="3382429"/>
            <a:ext cx="203200" cy="58419"/>
            <a:chOff x="3756583" y="3382429"/>
            <a:chExt cx="203200" cy="58419"/>
          </a:xfrm>
        </p:grpSpPr>
        <p:sp>
          <p:nvSpPr>
            <p:cNvPr id="16" name="object 16"/>
            <p:cNvSpPr/>
            <p:nvPr/>
          </p:nvSpPr>
          <p:spPr>
            <a:xfrm>
              <a:off x="3832784" y="338622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56583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32784" y="342432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1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4132009" y="338622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337275" y="3383695"/>
            <a:ext cx="238760" cy="57150"/>
            <a:chOff x="4337275" y="3383695"/>
            <a:chExt cx="238760" cy="57150"/>
          </a:xfrm>
        </p:grpSpPr>
        <p:sp>
          <p:nvSpPr>
            <p:cNvPr id="21" name="object 21"/>
            <p:cNvSpPr/>
            <p:nvPr/>
          </p:nvSpPr>
          <p:spPr>
            <a:xfrm>
              <a:off x="4461727" y="341670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34663" y="339021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39806" y="338622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180"/>
                </a:lnTo>
                <a:lnTo>
                  <a:pt x="4608004" y="35518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2405"/>
            <a:ext cx="9848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spc="15" dirty="0">
                <a:latin typeface="LM Roman 12"/>
                <a:cs typeface="LM Roman 12"/>
              </a:rPr>
              <a:t>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844" y="603191"/>
            <a:ext cx="4356735" cy="226510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28600" indent="-2286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5"/>
            </a:pPr>
            <a:r>
              <a:rPr lang="en-IN" sz="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Lili Duan , </a:t>
            </a:r>
            <a:r>
              <a:rPr lang="en-IN" sz="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Jie</a:t>
            </a:r>
            <a:r>
              <a:rPr lang="en-IN" sz="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Li, </a:t>
            </a:r>
            <a:r>
              <a:rPr lang="en-IN" sz="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Hongfei</a:t>
            </a:r>
            <a:r>
              <a:rPr lang="en-IN" sz="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Ji, </a:t>
            </a:r>
            <a:r>
              <a:rPr lang="en-IN" sz="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Zilong</a:t>
            </a:r>
            <a:r>
              <a:rPr lang="en-IN" sz="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Pang, </a:t>
            </a:r>
            <a:r>
              <a:rPr lang="en-IN" sz="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Xuanci</a:t>
            </a:r>
            <a:r>
              <a:rPr lang="en-IN" sz="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Zheng, </a:t>
            </a:r>
            <a:r>
              <a:rPr lang="en-IN" sz="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Rongrong</a:t>
            </a:r>
            <a:r>
              <a:rPr lang="en-IN" sz="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Lu, </a:t>
            </a:r>
            <a:r>
              <a:rPr lang="en-IN" sz="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Maozhen</a:t>
            </a:r>
            <a:r>
              <a:rPr lang="en-IN" sz="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 , and </a:t>
            </a:r>
            <a:r>
              <a:rPr lang="en-IN" sz="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Jie</a:t>
            </a:r>
            <a:r>
              <a:rPr lang="en-IN" sz="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Zhuang,</a:t>
            </a:r>
            <a:r>
              <a:rPr lang="en-IN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Zero-Shot Learning for EEG Classification in Motor Imagery-Based BCI System, IEEE Transactions On Neural Systems And Rehabilitation Engineering, Vol. 28, No. 11,2411-2423,2020.</a:t>
            </a:r>
          </a:p>
          <a:p>
            <a:pPr marL="228600" indent="-2286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5"/>
            </a:pPr>
            <a:r>
              <a:rPr lang="en-IN" sz="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Baoguo</a:t>
            </a:r>
            <a:r>
              <a:rPr lang="en-IN" sz="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Xu, </a:t>
            </a:r>
            <a:r>
              <a:rPr lang="en-IN" sz="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Zhiwei</a:t>
            </a:r>
            <a:r>
              <a:rPr lang="en-IN" sz="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Wei, </a:t>
            </a:r>
            <a:r>
              <a:rPr lang="en-IN" sz="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Aiguo</a:t>
            </a:r>
            <a:r>
              <a:rPr lang="en-IN" sz="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Song, (Senior Member, IEEE), </a:t>
            </a:r>
            <a:r>
              <a:rPr lang="en-IN" sz="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Changcheng</a:t>
            </a:r>
            <a:r>
              <a:rPr lang="en-IN" sz="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Wu ,</a:t>
            </a:r>
            <a:r>
              <a:rPr lang="en-IN" sz="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Dalin</a:t>
            </a:r>
            <a:r>
              <a:rPr lang="en-IN" sz="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Zhang, </a:t>
            </a:r>
            <a:r>
              <a:rPr lang="en-IN" sz="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Wenlong</a:t>
            </a:r>
            <a:r>
              <a:rPr lang="en-IN" sz="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Li, </a:t>
            </a:r>
            <a:r>
              <a:rPr lang="en-IN" sz="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Guozheng</a:t>
            </a:r>
            <a:r>
              <a:rPr lang="en-IN" sz="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Xu, </a:t>
            </a:r>
            <a:r>
              <a:rPr lang="en-IN" sz="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Huijun</a:t>
            </a:r>
            <a:r>
              <a:rPr lang="en-IN" sz="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Li, And Hong Zeng,</a:t>
            </a:r>
            <a:r>
              <a:rPr lang="en-IN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Phase Synchronization Information for Classifying Motor Imagery EEG From the Same </a:t>
            </a:r>
            <a:r>
              <a:rPr lang="en-IN" sz="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Limb,IEEE</a:t>
            </a:r>
            <a:r>
              <a:rPr lang="en-IN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Access,153842-153853,2019.</a:t>
            </a:r>
          </a:p>
          <a:p>
            <a:pPr marL="228600" indent="-2286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5"/>
            </a:pPr>
            <a:r>
              <a:rPr lang="en-IN" sz="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Jamal F. </a:t>
            </a:r>
            <a:r>
              <a:rPr lang="en-IN" sz="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Hwaidi</a:t>
            </a:r>
            <a:r>
              <a:rPr lang="en-IN" sz="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Thomas M. Chen</a:t>
            </a:r>
            <a:r>
              <a:rPr lang="en-IN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Classification of Motor Imagery EEG Signals Based on Deep Autoencoder and Convolutional Neural Network Approach,10,48071-48082,2022.</a:t>
            </a:r>
          </a:p>
          <a:p>
            <a:pPr marL="228600" indent="-2286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5"/>
            </a:pPr>
            <a:r>
              <a:rPr lang="en-IN" sz="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Wenqie</a:t>
            </a:r>
            <a:r>
              <a:rPr lang="en-IN" sz="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Huang, </a:t>
            </a:r>
            <a:r>
              <a:rPr lang="en-IN" sz="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Wenwen</a:t>
            </a:r>
            <a:r>
              <a:rPr lang="en-IN" sz="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Chang , </a:t>
            </a:r>
            <a:r>
              <a:rPr lang="en-IN" sz="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Guanghui</a:t>
            </a:r>
            <a:r>
              <a:rPr lang="en-IN" sz="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 , Zhifei Yang, Hao Luo, </a:t>
            </a:r>
            <a:r>
              <a:rPr lang="en-IN" sz="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Huayan</a:t>
            </a:r>
            <a:r>
              <a:rPr lang="en-IN" sz="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Pei</a:t>
            </a:r>
            <a:r>
              <a:rPr lang="en-IN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EEG-based motor imagery classification using convolutional neural networks with local reparameterization trick, Expert Systems With Applications,187,1-14,2021</a:t>
            </a:r>
          </a:p>
          <a:p>
            <a:pPr marL="228600" indent="-2286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5"/>
            </a:pPr>
            <a:r>
              <a:rPr lang="en-IN" sz="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Huiyang</a:t>
            </a:r>
            <a:r>
              <a:rPr lang="en-IN" sz="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Wang, Hua Yu, </a:t>
            </a:r>
            <a:r>
              <a:rPr lang="en-IN" sz="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Haixian</a:t>
            </a:r>
            <a:r>
              <a:rPr lang="en-IN" sz="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Wang,</a:t>
            </a:r>
            <a:r>
              <a:rPr lang="en-IN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EEG_GENet</a:t>
            </a:r>
            <a:r>
              <a:rPr lang="en-IN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 feature-level graph embedding method for motor imagery classification based on EEG signals, </a:t>
            </a:r>
            <a:br>
              <a:rPr lang="en-IN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Biocybernetics and Biomedical Engineering,42(3),</a:t>
            </a:r>
            <a:r>
              <a:rPr lang="en-IN" sz="80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1023-1040</a:t>
            </a:r>
            <a:r>
              <a:rPr lang="en-IN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,2022.</a:t>
            </a:r>
          </a:p>
        </p:txBody>
      </p:sp>
      <p:sp>
        <p:nvSpPr>
          <p:cNvPr id="5" name="object 5"/>
          <p:cNvSpPr/>
          <p:nvPr/>
        </p:nvSpPr>
        <p:spPr>
          <a:xfrm>
            <a:off x="2938501" y="339653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8884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36686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158109" y="3383695"/>
            <a:ext cx="203200" cy="55880"/>
            <a:chOff x="3158109" y="3383695"/>
            <a:chExt cx="203200" cy="55880"/>
          </a:xfrm>
        </p:grpSpPr>
        <p:sp>
          <p:nvSpPr>
            <p:cNvPr id="9" name="object 9"/>
            <p:cNvSpPr/>
            <p:nvPr/>
          </p:nvSpPr>
          <p:spPr>
            <a:xfrm>
              <a:off x="3221277" y="338622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58109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457346" y="3382429"/>
            <a:ext cx="203200" cy="58419"/>
            <a:chOff x="3457346" y="3382429"/>
            <a:chExt cx="203200" cy="58419"/>
          </a:xfrm>
        </p:grpSpPr>
        <p:sp>
          <p:nvSpPr>
            <p:cNvPr id="12" name="object 12"/>
            <p:cNvSpPr/>
            <p:nvPr/>
          </p:nvSpPr>
          <p:spPr>
            <a:xfrm>
              <a:off x="3546247" y="339892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57346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33547" y="338622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756583" y="3382429"/>
            <a:ext cx="203200" cy="58419"/>
            <a:chOff x="3756583" y="3382429"/>
            <a:chExt cx="203200" cy="58419"/>
          </a:xfrm>
        </p:grpSpPr>
        <p:sp>
          <p:nvSpPr>
            <p:cNvPr id="16" name="object 16"/>
            <p:cNvSpPr/>
            <p:nvPr/>
          </p:nvSpPr>
          <p:spPr>
            <a:xfrm>
              <a:off x="3832784" y="338622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56583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32784" y="342432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1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4132009" y="338622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337275" y="3383695"/>
            <a:ext cx="238760" cy="57150"/>
            <a:chOff x="4337275" y="3383695"/>
            <a:chExt cx="238760" cy="57150"/>
          </a:xfrm>
        </p:grpSpPr>
        <p:sp>
          <p:nvSpPr>
            <p:cNvPr id="21" name="object 21"/>
            <p:cNvSpPr/>
            <p:nvPr/>
          </p:nvSpPr>
          <p:spPr>
            <a:xfrm>
              <a:off x="4461727" y="341670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34663" y="339021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39806" y="338622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78591531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180"/>
                </a:lnTo>
                <a:lnTo>
                  <a:pt x="4608004" y="35518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844" y="603191"/>
            <a:ext cx="4356735" cy="1401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28600" indent="-2286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5"/>
            </a:pPr>
            <a:endParaRPr lang="en-IN" sz="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38501" y="339653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8884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36686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158109" y="3383695"/>
            <a:ext cx="203200" cy="55880"/>
            <a:chOff x="3158109" y="3383695"/>
            <a:chExt cx="203200" cy="55880"/>
          </a:xfrm>
        </p:grpSpPr>
        <p:sp>
          <p:nvSpPr>
            <p:cNvPr id="9" name="object 9"/>
            <p:cNvSpPr/>
            <p:nvPr/>
          </p:nvSpPr>
          <p:spPr>
            <a:xfrm>
              <a:off x="3221277" y="338622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58109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457346" y="3382429"/>
            <a:ext cx="203200" cy="58419"/>
            <a:chOff x="3457346" y="3382429"/>
            <a:chExt cx="203200" cy="58419"/>
          </a:xfrm>
        </p:grpSpPr>
        <p:sp>
          <p:nvSpPr>
            <p:cNvPr id="12" name="object 12"/>
            <p:cNvSpPr/>
            <p:nvPr/>
          </p:nvSpPr>
          <p:spPr>
            <a:xfrm>
              <a:off x="3546247" y="339892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57346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33547" y="338622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756583" y="3382429"/>
            <a:ext cx="203200" cy="58419"/>
            <a:chOff x="3756583" y="3382429"/>
            <a:chExt cx="203200" cy="58419"/>
          </a:xfrm>
        </p:grpSpPr>
        <p:sp>
          <p:nvSpPr>
            <p:cNvPr id="16" name="object 16"/>
            <p:cNvSpPr/>
            <p:nvPr/>
          </p:nvSpPr>
          <p:spPr>
            <a:xfrm>
              <a:off x="3832784" y="338622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56583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32784" y="342432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1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4132009" y="338622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337275" y="3383695"/>
            <a:ext cx="238760" cy="57150"/>
            <a:chOff x="4337275" y="3383695"/>
            <a:chExt cx="238760" cy="57150"/>
          </a:xfrm>
        </p:grpSpPr>
        <p:sp>
          <p:nvSpPr>
            <p:cNvPr id="21" name="object 21"/>
            <p:cNvSpPr/>
            <p:nvPr/>
          </p:nvSpPr>
          <p:spPr>
            <a:xfrm>
              <a:off x="4461727" y="341670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34663" y="339021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39806" y="338622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CAD83D4F-F937-F72C-5D62-3020FB92DD8C}"/>
              </a:ext>
            </a:extLst>
          </p:cNvPr>
          <p:cNvSpPr/>
          <p:nvPr/>
        </p:nvSpPr>
        <p:spPr>
          <a:xfrm>
            <a:off x="489682" y="1268710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52953573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xfrm>
            <a:off x="111874" y="498783"/>
            <a:ext cx="3228975" cy="103886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pc="-10" dirty="0"/>
              <a:t>Details</a:t>
            </a:r>
          </a:p>
          <a:p>
            <a:pPr marL="12700">
              <a:lnSpc>
                <a:spcPts val="1200"/>
              </a:lnSpc>
              <a:spcBef>
                <a:spcPts val="250"/>
              </a:spcBef>
            </a:pPr>
            <a:r>
              <a:rPr sz="1000" b="1" spc="-10" dirty="0">
                <a:solidFill>
                  <a:srgbClr val="000000"/>
                </a:solidFill>
                <a:latin typeface="LM Roman 10"/>
                <a:cs typeface="LM Roman 10"/>
              </a:rPr>
              <a:t>Date </a:t>
            </a:r>
            <a:r>
              <a:rPr sz="1000" b="1" spc="-5" dirty="0">
                <a:solidFill>
                  <a:srgbClr val="000000"/>
                </a:solidFill>
                <a:latin typeface="LM Roman 10"/>
                <a:cs typeface="LM Roman 10"/>
              </a:rPr>
              <a:t>of </a:t>
            </a:r>
            <a:r>
              <a:rPr sz="1000" b="1" spc="-10" dirty="0">
                <a:solidFill>
                  <a:srgbClr val="000000"/>
                </a:solidFill>
                <a:latin typeface="LM Roman 10"/>
                <a:cs typeface="LM Roman 10"/>
              </a:rPr>
              <a:t>Registration </a:t>
            </a:r>
            <a:r>
              <a:rPr sz="1000" spc="-5" dirty="0">
                <a:solidFill>
                  <a:srgbClr val="000000"/>
                </a:solidFill>
                <a:latin typeface="LM Roman 10"/>
                <a:cs typeface="LM Roman 10"/>
              </a:rPr>
              <a:t>:</a:t>
            </a:r>
            <a:r>
              <a:rPr sz="1000" spc="75" dirty="0">
                <a:solidFill>
                  <a:srgbClr val="000000"/>
                </a:solidFill>
                <a:latin typeface="LM Roman 10"/>
                <a:cs typeface="LM Roman 10"/>
              </a:rPr>
              <a:t> </a:t>
            </a:r>
            <a:r>
              <a:rPr lang="en-IN" sz="1000" spc="-5" dirty="0">
                <a:solidFill>
                  <a:srgbClr val="000000"/>
                </a:solidFill>
                <a:latin typeface="LM Roman 10"/>
                <a:cs typeface="LM Roman 10"/>
              </a:rPr>
              <a:t>27</a:t>
            </a:r>
            <a:r>
              <a:rPr sz="1000" spc="-5" dirty="0">
                <a:solidFill>
                  <a:srgbClr val="000000"/>
                </a:solidFill>
                <a:latin typeface="LM Roman 10"/>
                <a:cs typeface="LM Roman 10"/>
              </a:rPr>
              <a:t>.0</a:t>
            </a:r>
            <a:r>
              <a:rPr lang="en-IN" sz="1000" spc="-5" dirty="0">
                <a:solidFill>
                  <a:srgbClr val="000000"/>
                </a:solidFill>
                <a:latin typeface="LM Roman 10"/>
                <a:cs typeface="LM Roman 10"/>
              </a:rPr>
              <a:t>8</a:t>
            </a:r>
            <a:r>
              <a:rPr sz="1000" spc="-5" dirty="0">
                <a:solidFill>
                  <a:srgbClr val="000000"/>
                </a:solidFill>
                <a:latin typeface="LM Roman 10"/>
                <a:cs typeface="LM Roman 10"/>
              </a:rPr>
              <a:t>.20</a:t>
            </a:r>
            <a:r>
              <a:rPr lang="en-IN" sz="1000" spc="-5" dirty="0">
                <a:solidFill>
                  <a:srgbClr val="000000"/>
                </a:solidFill>
                <a:latin typeface="LM Roman 10"/>
                <a:cs typeface="LM Roman 10"/>
              </a:rPr>
              <a:t>21</a:t>
            </a:r>
            <a:endParaRPr sz="1000" dirty="0">
              <a:latin typeface="LM Roman 10"/>
              <a:cs typeface="LM Roman 10"/>
            </a:endParaRPr>
          </a:p>
          <a:p>
            <a:pPr marL="12700">
              <a:lnSpc>
                <a:spcPts val="1195"/>
              </a:lnSpc>
            </a:pPr>
            <a:r>
              <a:rPr sz="1000" b="1" spc="-5" dirty="0">
                <a:solidFill>
                  <a:srgbClr val="000000"/>
                </a:solidFill>
                <a:latin typeface="LM Roman 10"/>
                <a:cs typeface="LM Roman 10"/>
              </a:rPr>
              <a:t>Area of </a:t>
            </a:r>
            <a:r>
              <a:rPr sz="1000" b="1" spc="-15" dirty="0">
                <a:solidFill>
                  <a:srgbClr val="000000"/>
                </a:solidFill>
                <a:latin typeface="LM Roman 10"/>
                <a:cs typeface="LM Roman 10"/>
              </a:rPr>
              <a:t>Research </a:t>
            </a:r>
            <a:r>
              <a:rPr sz="1000" spc="-5" dirty="0">
                <a:solidFill>
                  <a:srgbClr val="000000"/>
                </a:solidFill>
                <a:latin typeface="LM Roman 10"/>
                <a:cs typeface="LM Roman 10"/>
              </a:rPr>
              <a:t>: </a:t>
            </a:r>
            <a:r>
              <a:rPr lang="en-IN" sz="1000" spc="-10" dirty="0">
                <a:solidFill>
                  <a:srgbClr val="000000"/>
                </a:solidFill>
                <a:latin typeface="LM Roman 10"/>
                <a:cs typeface="LM Roman 10"/>
              </a:rPr>
              <a:t>Brain-Computer Interface</a:t>
            </a:r>
            <a:endParaRPr sz="1000" dirty="0">
              <a:latin typeface="LM Roman 10"/>
              <a:cs typeface="LM Roman 10"/>
            </a:endParaRPr>
          </a:p>
          <a:p>
            <a:pPr marL="12700">
              <a:lnSpc>
                <a:spcPts val="1200"/>
              </a:lnSpc>
            </a:pPr>
            <a:r>
              <a:rPr sz="1000" b="1" dirty="0">
                <a:solidFill>
                  <a:srgbClr val="000000"/>
                </a:solidFill>
                <a:latin typeface="LM Roman 10"/>
                <a:cs typeface="LM Roman 10"/>
              </a:rPr>
              <a:t>Doctoral </a:t>
            </a:r>
            <a:r>
              <a:rPr sz="1000" b="1" spc="-10" dirty="0">
                <a:solidFill>
                  <a:srgbClr val="000000"/>
                </a:solidFill>
                <a:latin typeface="LM Roman 10"/>
                <a:cs typeface="LM Roman 10"/>
              </a:rPr>
              <a:t>Committee </a:t>
            </a:r>
            <a:r>
              <a:rPr sz="1000" b="1" spc="-5" dirty="0">
                <a:solidFill>
                  <a:srgbClr val="000000"/>
                </a:solidFill>
                <a:latin typeface="LM Roman 10"/>
                <a:cs typeface="LM Roman 10"/>
              </a:rPr>
              <a:t>meeting </a:t>
            </a:r>
            <a:r>
              <a:rPr sz="1000" b="1" spc="-15" dirty="0">
                <a:solidFill>
                  <a:srgbClr val="000000"/>
                </a:solidFill>
                <a:latin typeface="LM Roman 10"/>
                <a:cs typeface="LM Roman 10"/>
              </a:rPr>
              <a:t>convened </a:t>
            </a:r>
            <a:r>
              <a:rPr sz="1000" spc="-5" dirty="0">
                <a:solidFill>
                  <a:srgbClr val="000000"/>
                </a:solidFill>
                <a:latin typeface="LM Roman 10"/>
                <a:cs typeface="LM Roman 10"/>
              </a:rPr>
              <a:t>:</a:t>
            </a:r>
            <a:r>
              <a:rPr sz="1000" spc="85" dirty="0">
                <a:solidFill>
                  <a:srgbClr val="000000"/>
                </a:solidFill>
                <a:latin typeface="LM Roman 10"/>
                <a:cs typeface="LM Roman 10"/>
              </a:rPr>
              <a:t> </a:t>
            </a:r>
            <a:r>
              <a:rPr lang="en-IN" sz="1000" spc="-5" dirty="0">
                <a:solidFill>
                  <a:schemeClr val="tx1"/>
                </a:solidFill>
                <a:latin typeface="LM Roman 10"/>
                <a:cs typeface="LM Roman 10"/>
              </a:rPr>
              <a:t>28</a:t>
            </a:r>
            <a:r>
              <a:rPr sz="1000" spc="-5" dirty="0">
                <a:solidFill>
                  <a:schemeClr val="tx1"/>
                </a:solidFill>
                <a:latin typeface="LM Roman 10"/>
                <a:cs typeface="LM Roman 10"/>
              </a:rPr>
              <a:t>.0</a:t>
            </a:r>
            <a:r>
              <a:rPr lang="en-IN" sz="1000" spc="-5" dirty="0">
                <a:solidFill>
                  <a:schemeClr val="tx1"/>
                </a:solidFill>
                <a:latin typeface="LM Roman 10"/>
                <a:cs typeface="LM Roman 10"/>
              </a:rPr>
              <a:t>9</a:t>
            </a:r>
            <a:r>
              <a:rPr sz="1000" spc="-5" dirty="0">
                <a:solidFill>
                  <a:schemeClr val="tx1"/>
                </a:solidFill>
                <a:latin typeface="LM Roman 10"/>
                <a:cs typeface="LM Roman 10"/>
              </a:rPr>
              <a:t>.20</a:t>
            </a:r>
            <a:r>
              <a:rPr lang="en-IN" sz="1000" spc="-5" dirty="0">
                <a:solidFill>
                  <a:schemeClr val="tx1"/>
                </a:solidFill>
                <a:latin typeface="LM Roman 10"/>
                <a:cs typeface="LM Roman 10"/>
              </a:rPr>
              <a:t>22</a:t>
            </a:r>
            <a:endParaRPr sz="1000" dirty="0">
              <a:solidFill>
                <a:schemeClr val="tx1"/>
              </a:solidFill>
              <a:latin typeface="LM Roman 10"/>
              <a:cs typeface="LM Roman 10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000" b="1" spc="-10" dirty="0">
                <a:solidFill>
                  <a:srgbClr val="000000"/>
                </a:solidFill>
                <a:latin typeface="LM Roman 10"/>
                <a:cs typeface="LM Roman 10"/>
              </a:rPr>
              <a:t>Course </a:t>
            </a:r>
            <a:r>
              <a:rPr sz="1000" b="1" spc="-15" dirty="0">
                <a:solidFill>
                  <a:srgbClr val="000000"/>
                </a:solidFill>
                <a:latin typeface="LM Roman 10"/>
                <a:cs typeface="LM Roman 10"/>
              </a:rPr>
              <a:t>work</a:t>
            </a:r>
            <a:r>
              <a:rPr sz="1000" b="1" spc="-5" dirty="0">
                <a:solidFill>
                  <a:srgbClr val="000000"/>
                </a:solidFill>
                <a:latin typeface="LM Roman 10"/>
                <a:cs typeface="LM Roman 10"/>
              </a:rPr>
              <a:t> </a:t>
            </a:r>
            <a:r>
              <a:rPr sz="1000" b="1" spc="-10" dirty="0">
                <a:solidFill>
                  <a:srgbClr val="000000"/>
                </a:solidFill>
                <a:latin typeface="LM Roman 10"/>
                <a:cs typeface="LM Roman 10"/>
              </a:rPr>
              <a:t>Details:</a:t>
            </a:r>
            <a:endParaRPr sz="1000" dirty="0">
              <a:latin typeface="LM Roman 10"/>
              <a:cs typeface="LM Roman 10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887034"/>
              </p:ext>
            </p:extLst>
          </p:nvPr>
        </p:nvGraphicFramePr>
        <p:xfrm>
          <a:off x="169868" y="1672320"/>
          <a:ext cx="4298314" cy="120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7446">
                <a:tc>
                  <a:txBody>
                    <a:bodyPr/>
                    <a:lstStyle/>
                    <a:p>
                      <a:pPr algn="ctr">
                        <a:lnSpc>
                          <a:spcPts val="775"/>
                        </a:lnSpc>
                      </a:pPr>
                      <a:r>
                        <a:rPr sz="700" b="1" spc="15" dirty="0">
                          <a:latin typeface="LM Roman 10"/>
                          <a:cs typeface="LM Roman 10"/>
                        </a:rPr>
                        <a:t>S.No</a:t>
                      </a:r>
                      <a:endParaRPr sz="700" dirty="0">
                        <a:latin typeface="LM Roman 10"/>
                        <a:cs typeface="LM Roman 10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46430" algn="ctr">
                        <a:lnSpc>
                          <a:spcPts val="775"/>
                        </a:lnSpc>
                      </a:pPr>
                      <a:r>
                        <a:rPr sz="700" b="1" spc="20" dirty="0">
                          <a:latin typeface="LM Roman 10"/>
                          <a:cs typeface="LM Roman 10"/>
                        </a:rPr>
                        <a:t>Subject </a:t>
                      </a:r>
                      <a:r>
                        <a:rPr sz="700" b="1" spc="25" dirty="0">
                          <a:latin typeface="LM Roman 10"/>
                          <a:cs typeface="LM Roman 10"/>
                        </a:rPr>
                        <a:t>code </a:t>
                      </a:r>
                      <a:r>
                        <a:rPr sz="700" b="1" spc="35" dirty="0">
                          <a:latin typeface="LM Roman 10"/>
                          <a:cs typeface="LM Roman 10"/>
                        </a:rPr>
                        <a:t>&amp;</a:t>
                      </a:r>
                      <a:r>
                        <a:rPr sz="700" b="1" spc="-10" dirty="0">
                          <a:latin typeface="LM Roman 10"/>
                          <a:cs typeface="LM Roman 10"/>
                        </a:rPr>
                        <a:t> </a:t>
                      </a:r>
                      <a:r>
                        <a:rPr sz="700" b="1" spc="15" dirty="0">
                          <a:latin typeface="LM Roman 10"/>
                          <a:cs typeface="LM Roman 10"/>
                        </a:rPr>
                        <a:t>Title</a:t>
                      </a:r>
                      <a:endParaRPr sz="700" dirty="0">
                        <a:latin typeface="LM Roman 10"/>
                        <a:cs typeface="LM Roman 10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75"/>
                        </a:lnSpc>
                      </a:pPr>
                      <a:r>
                        <a:rPr sz="700" b="1" spc="20" dirty="0">
                          <a:latin typeface="LM Roman 10"/>
                          <a:cs typeface="LM Roman 10"/>
                        </a:rPr>
                        <a:t>Month </a:t>
                      </a:r>
                      <a:r>
                        <a:rPr sz="700" spc="30" dirty="0">
                          <a:latin typeface="LM Roman 10"/>
                          <a:cs typeface="LM Roman 10"/>
                        </a:rPr>
                        <a:t>&amp; </a:t>
                      </a:r>
                      <a:r>
                        <a:rPr sz="700" b="1" spc="5" dirty="0">
                          <a:latin typeface="LM Roman 10"/>
                          <a:cs typeface="LM Roman 10"/>
                        </a:rPr>
                        <a:t>Year </a:t>
                      </a:r>
                      <a:r>
                        <a:rPr sz="700" b="1" spc="15" dirty="0">
                          <a:latin typeface="LM Roman 10"/>
                          <a:cs typeface="LM Roman 10"/>
                        </a:rPr>
                        <a:t>of</a:t>
                      </a:r>
                      <a:r>
                        <a:rPr sz="700" b="1" spc="-90" dirty="0">
                          <a:latin typeface="LM Roman 10"/>
                          <a:cs typeface="LM Roman 10"/>
                        </a:rPr>
                        <a:t> </a:t>
                      </a:r>
                      <a:r>
                        <a:rPr sz="700" b="1" spc="20" dirty="0">
                          <a:latin typeface="LM Roman 10"/>
                          <a:cs typeface="LM Roman 10"/>
                        </a:rPr>
                        <a:t>Exam</a:t>
                      </a:r>
                      <a:endParaRPr sz="700" dirty="0">
                        <a:latin typeface="LM Roman 10"/>
                        <a:cs typeface="LM Roman 10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75"/>
                        </a:lnSpc>
                      </a:pPr>
                      <a:r>
                        <a:rPr sz="700" b="1" spc="20" dirty="0">
                          <a:latin typeface="LM Roman 10"/>
                          <a:cs typeface="LM Roman 10"/>
                        </a:rPr>
                        <a:t>Grades</a:t>
                      </a:r>
                      <a:endParaRPr sz="700" dirty="0">
                        <a:latin typeface="LM Roman 10"/>
                        <a:cs typeface="LM Roman 10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436">
                <a:tc>
                  <a:txBody>
                    <a:bodyPr/>
                    <a:lstStyle/>
                    <a:p>
                      <a:pPr algn="ctr">
                        <a:lnSpc>
                          <a:spcPts val="775"/>
                        </a:lnSpc>
                      </a:pPr>
                      <a:r>
                        <a:rPr sz="700" dirty="0">
                          <a:latin typeface="LM Roman 10"/>
                          <a:cs typeface="LM Roman 10"/>
                        </a:rPr>
                        <a:t>1</a:t>
                      </a:r>
                      <a:endParaRPr sz="7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1440" algn="ctr">
                        <a:lnSpc>
                          <a:spcPts val="775"/>
                        </a:lnSpc>
                      </a:pPr>
                      <a:r>
                        <a:rPr sz="700" spc="20" dirty="0">
                          <a:latin typeface="LM Roman 10"/>
                          <a:cs typeface="LM Roman 10"/>
                        </a:rPr>
                        <a:t>CS605 </a:t>
                      </a:r>
                      <a:r>
                        <a:rPr sz="700" spc="10" dirty="0">
                          <a:latin typeface="LM Roman 10"/>
                          <a:cs typeface="LM Roman 10"/>
                        </a:rPr>
                        <a:t>- </a:t>
                      </a:r>
                      <a:r>
                        <a:rPr sz="700" spc="20" dirty="0">
                          <a:latin typeface="LM Roman 10"/>
                          <a:cs typeface="LM Roman 10"/>
                        </a:rPr>
                        <a:t>High </a:t>
                      </a:r>
                      <a:r>
                        <a:rPr sz="700" spc="15" dirty="0">
                          <a:latin typeface="LM Roman 10"/>
                          <a:cs typeface="LM Roman 10"/>
                        </a:rPr>
                        <a:t>Performance </a:t>
                      </a:r>
                      <a:r>
                        <a:rPr sz="700" spc="20" dirty="0">
                          <a:latin typeface="LM Roman 10"/>
                          <a:cs typeface="LM Roman 10"/>
                        </a:rPr>
                        <a:t>Computer</a:t>
                      </a:r>
                      <a:r>
                        <a:rPr sz="700" spc="-25" dirty="0">
                          <a:latin typeface="LM Roman 10"/>
                          <a:cs typeface="LM Roman 10"/>
                        </a:rPr>
                        <a:t> </a:t>
                      </a:r>
                      <a:r>
                        <a:rPr sz="700" spc="10" dirty="0">
                          <a:latin typeface="LM Roman 10"/>
                          <a:cs typeface="LM Roman 10"/>
                        </a:rPr>
                        <a:t>Architecture</a:t>
                      </a:r>
                      <a:endParaRPr sz="700" dirty="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75"/>
                        </a:lnSpc>
                      </a:pPr>
                      <a:r>
                        <a:rPr sz="700" spc="15" dirty="0">
                          <a:latin typeface="LM Roman 10"/>
                          <a:cs typeface="LM Roman 10"/>
                        </a:rPr>
                        <a:t>Dec </a:t>
                      </a:r>
                      <a:r>
                        <a:rPr lang="en-IN" sz="700" spc="10" dirty="0">
                          <a:latin typeface="LM Roman 10"/>
                          <a:cs typeface="LM Roman 10"/>
                        </a:rPr>
                        <a:t>–</a:t>
                      </a:r>
                      <a:r>
                        <a:rPr sz="700" spc="-10" dirty="0">
                          <a:latin typeface="LM Roman 10"/>
                          <a:cs typeface="LM Roman 10"/>
                        </a:rPr>
                        <a:t> </a:t>
                      </a:r>
                      <a:r>
                        <a:rPr sz="700" spc="20" dirty="0">
                          <a:latin typeface="LM Roman 10"/>
                          <a:cs typeface="LM Roman 10"/>
                        </a:rPr>
                        <a:t>20</a:t>
                      </a:r>
                      <a:r>
                        <a:rPr lang="en-IN" sz="700" spc="20" dirty="0">
                          <a:latin typeface="LM Roman 10"/>
                          <a:cs typeface="LM Roman 10"/>
                        </a:rPr>
                        <a:t>21</a:t>
                      </a:r>
                      <a:endParaRPr sz="700" dirty="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75"/>
                        </a:lnSpc>
                      </a:pPr>
                      <a:r>
                        <a:rPr lang="en-IN" sz="700" dirty="0">
                          <a:latin typeface="LM Roman 10"/>
                          <a:cs typeface="LM Roman 10"/>
                        </a:rPr>
                        <a:t>B</a:t>
                      </a:r>
                      <a:endParaRPr sz="700" dirty="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446">
                <a:tc>
                  <a:txBody>
                    <a:bodyPr/>
                    <a:lstStyle/>
                    <a:p>
                      <a:pPr algn="ctr">
                        <a:lnSpc>
                          <a:spcPts val="775"/>
                        </a:lnSpc>
                      </a:pPr>
                      <a:r>
                        <a:rPr sz="700" dirty="0">
                          <a:latin typeface="LM Roman 10"/>
                          <a:cs typeface="LM Roman 10"/>
                        </a:rPr>
                        <a:t>2</a:t>
                      </a:r>
                      <a:endParaRPr sz="7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ts val="775"/>
                        </a:lnSpc>
                      </a:pPr>
                      <a:r>
                        <a:rPr sz="700" spc="20" dirty="0">
                          <a:latin typeface="LM Roman 10"/>
                          <a:cs typeface="LM Roman 10"/>
                        </a:rPr>
                        <a:t>CS610 </a:t>
                      </a:r>
                      <a:r>
                        <a:rPr sz="700" spc="10" dirty="0">
                          <a:latin typeface="LM Roman 10"/>
                          <a:cs typeface="LM Roman 10"/>
                        </a:rPr>
                        <a:t>- Advanced Network Principles </a:t>
                      </a:r>
                      <a:r>
                        <a:rPr sz="700" spc="20" dirty="0">
                          <a:latin typeface="LM Roman 10"/>
                          <a:cs typeface="LM Roman 10"/>
                        </a:rPr>
                        <a:t>and </a:t>
                      </a:r>
                      <a:r>
                        <a:rPr sz="700" spc="15" dirty="0">
                          <a:latin typeface="LM Roman 10"/>
                          <a:cs typeface="LM Roman 10"/>
                        </a:rPr>
                        <a:t>Protocols</a:t>
                      </a:r>
                      <a:endParaRPr sz="700" dirty="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75"/>
                        </a:lnSpc>
                      </a:pPr>
                      <a:r>
                        <a:rPr sz="700" spc="15" dirty="0">
                          <a:latin typeface="LM Roman 10"/>
                          <a:cs typeface="LM Roman 10"/>
                        </a:rPr>
                        <a:t>Dec </a:t>
                      </a:r>
                      <a:r>
                        <a:rPr lang="en-IN" sz="700" spc="10" dirty="0">
                          <a:latin typeface="LM Roman 10"/>
                          <a:cs typeface="LM Roman 10"/>
                        </a:rPr>
                        <a:t>–</a:t>
                      </a:r>
                      <a:r>
                        <a:rPr sz="700" spc="-10" dirty="0">
                          <a:latin typeface="LM Roman 10"/>
                          <a:cs typeface="LM Roman 10"/>
                        </a:rPr>
                        <a:t> </a:t>
                      </a:r>
                      <a:r>
                        <a:rPr sz="700" spc="20" dirty="0">
                          <a:latin typeface="LM Roman 10"/>
                          <a:cs typeface="LM Roman 10"/>
                        </a:rPr>
                        <a:t>20</a:t>
                      </a:r>
                      <a:r>
                        <a:rPr lang="en-IN" sz="700" spc="20" dirty="0">
                          <a:latin typeface="LM Roman 10"/>
                          <a:cs typeface="LM Roman 10"/>
                        </a:rPr>
                        <a:t>21</a:t>
                      </a:r>
                      <a:endParaRPr sz="700" dirty="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75"/>
                        </a:lnSpc>
                      </a:pPr>
                      <a:r>
                        <a:rPr lang="en-IN" sz="700" dirty="0">
                          <a:latin typeface="LM Roman 10"/>
                          <a:cs typeface="LM Roman 10"/>
                        </a:rPr>
                        <a:t>B</a:t>
                      </a:r>
                      <a:endParaRPr sz="700" dirty="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436">
                <a:tc>
                  <a:txBody>
                    <a:bodyPr/>
                    <a:lstStyle/>
                    <a:p>
                      <a:pPr algn="ctr">
                        <a:lnSpc>
                          <a:spcPts val="775"/>
                        </a:lnSpc>
                      </a:pPr>
                      <a:r>
                        <a:rPr sz="700" dirty="0">
                          <a:latin typeface="LM Roman 10"/>
                          <a:cs typeface="LM Roman 10"/>
                        </a:rPr>
                        <a:t>3</a:t>
                      </a:r>
                      <a:endParaRPr sz="7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indent="-92075" algn="ctr">
                        <a:lnSpc>
                          <a:spcPts val="775"/>
                        </a:lnSpc>
                      </a:pPr>
                      <a:r>
                        <a:rPr sz="700" spc="20" dirty="0">
                          <a:latin typeface="LM Roman 10"/>
                          <a:cs typeface="LM Roman 10"/>
                        </a:rPr>
                        <a:t>CA605 </a:t>
                      </a:r>
                      <a:r>
                        <a:rPr sz="700" spc="10" dirty="0">
                          <a:latin typeface="LM Roman 10"/>
                          <a:cs typeface="LM Roman 10"/>
                        </a:rPr>
                        <a:t>- Machine </a:t>
                      </a:r>
                      <a:r>
                        <a:rPr sz="700" spc="15" dirty="0">
                          <a:latin typeface="LM Roman 10"/>
                          <a:cs typeface="LM Roman 10"/>
                        </a:rPr>
                        <a:t>Learning</a:t>
                      </a:r>
                      <a:r>
                        <a:rPr sz="700" dirty="0">
                          <a:latin typeface="LM Roman 10"/>
                          <a:cs typeface="LM Roman 10"/>
                        </a:rPr>
                        <a:t> </a:t>
                      </a:r>
                      <a:r>
                        <a:rPr sz="700" spc="5" dirty="0">
                          <a:latin typeface="LM Roman 10"/>
                          <a:cs typeface="LM Roman 10"/>
                        </a:rPr>
                        <a:t>Techniques</a:t>
                      </a:r>
                      <a:endParaRPr sz="700" dirty="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75"/>
                        </a:lnSpc>
                      </a:pPr>
                      <a:r>
                        <a:rPr sz="700" spc="15" dirty="0">
                          <a:latin typeface="LM Roman 10"/>
                          <a:cs typeface="LM Roman 10"/>
                        </a:rPr>
                        <a:t>Dec </a:t>
                      </a:r>
                      <a:r>
                        <a:rPr lang="en-IN" sz="700" spc="10" dirty="0">
                          <a:latin typeface="LM Roman 10"/>
                          <a:cs typeface="LM Roman 10"/>
                        </a:rPr>
                        <a:t>–</a:t>
                      </a:r>
                      <a:r>
                        <a:rPr sz="700" spc="-10" dirty="0">
                          <a:latin typeface="LM Roman 10"/>
                          <a:cs typeface="LM Roman 10"/>
                        </a:rPr>
                        <a:t> </a:t>
                      </a:r>
                      <a:r>
                        <a:rPr sz="700" spc="20" dirty="0">
                          <a:latin typeface="LM Roman 10"/>
                          <a:cs typeface="LM Roman 10"/>
                        </a:rPr>
                        <a:t>20</a:t>
                      </a:r>
                      <a:r>
                        <a:rPr lang="en-IN" sz="700" spc="20" dirty="0">
                          <a:latin typeface="LM Roman 10"/>
                          <a:cs typeface="LM Roman 10"/>
                        </a:rPr>
                        <a:t>21</a:t>
                      </a:r>
                      <a:endParaRPr sz="700" dirty="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75"/>
                        </a:lnSpc>
                      </a:pPr>
                      <a:r>
                        <a:rPr sz="700" dirty="0">
                          <a:latin typeface="LM Roman 10"/>
                          <a:cs typeface="LM Roman 10"/>
                        </a:rPr>
                        <a:t>A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446">
                <a:tc>
                  <a:txBody>
                    <a:bodyPr/>
                    <a:lstStyle/>
                    <a:p>
                      <a:pPr algn="ctr">
                        <a:lnSpc>
                          <a:spcPts val="775"/>
                        </a:lnSpc>
                      </a:pPr>
                      <a:r>
                        <a:rPr sz="700" dirty="0">
                          <a:latin typeface="LM Roman 10"/>
                          <a:cs typeface="LM Roman 10"/>
                        </a:rPr>
                        <a:t>4</a:t>
                      </a:r>
                      <a:endParaRPr sz="7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700" spc="10" dirty="0">
                          <a:solidFill>
                            <a:schemeClr val="tx1"/>
                          </a:solidFill>
                          <a:latin typeface="LM Roman 10"/>
                          <a:ea typeface="+mn-ea"/>
                          <a:cs typeface="+mn-cs"/>
                        </a:rPr>
                        <a:t>CC801- Research Methodology</a:t>
                      </a:r>
                    </a:p>
                    <a:p>
                      <a:pPr algn="ctr"/>
                      <a:endParaRPr sz="700" spc="10" dirty="0">
                        <a:solidFill>
                          <a:schemeClr val="tx1"/>
                        </a:solidFill>
                        <a:latin typeface="LM Roman 10"/>
                        <a:ea typeface="+mn-ea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75"/>
                        </a:lnSpc>
                      </a:pPr>
                      <a:r>
                        <a:rPr lang="en-IN" sz="700" spc="15" dirty="0">
                          <a:latin typeface="LM Roman 10"/>
                          <a:cs typeface="LM Roman 10"/>
                        </a:rPr>
                        <a:t>Dec</a:t>
                      </a:r>
                      <a:r>
                        <a:rPr sz="700" spc="15" dirty="0">
                          <a:latin typeface="LM Roman 10"/>
                          <a:cs typeface="LM Roman 10"/>
                        </a:rPr>
                        <a:t> </a:t>
                      </a:r>
                      <a:r>
                        <a:rPr sz="700" spc="10" dirty="0">
                          <a:latin typeface="LM Roman 10"/>
                          <a:cs typeface="LM Roman 10"/>
                        </a:rPr>
                        <a:t>-</a:t>
                      </a:r>
                      <a:r>
                        <a:rPr sz="700" spc="-10" dirty="0">
                          <a:latin typeface="LM Roman 10"/>
                          <a:cs typeface="LM Roman 10"/>
                        </a:rPr>
                        <a:t> </a:t>
                      </a:r>
                      <a:r>
                        <a:rPr sz="700" spc="20" dirty="0">
                          <a:latin typeface="LM Roman 10"/>
                          <a:cs typeface="LM Roman 10"/>
                        </a:rPr>
                        <a:t>202</a:t>
                      </a:r>
                      <a:r>
                        <a:rPr lang="en-IN" sz="700" spc="20" dirty="0">
                          <a:latin typeface="LM Roman 10"/>
                          <a:cs typeface="LM Roman 10"/>
                        </a:rPr>
                        <a:t>1</a:t>
                      </a:r>
                      <a:endParaRPr sz="700" dirty="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75"/>
                        </a:lnSpc>
                      </a:pPr>
                      <a:r>
                        <a:rPr lang="en-IN" sz="700" dirty="0">
                          <a:latin typeface="LM Roman 10"/>
                          <a:cs typeface="LM Roman 10"/>
                        </a:rPr>
                        <a:t>B</a:t>
                      </a:r>
                      <a:endParaRPr sz="700" dirty="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436">
                <a:tc gridSpan="3">
                  <a:txBody>
                    <a:bodyPr/>
                    <a:lstStyle/>
                    <a:p>
                      <a:pPr algn="ctr">
                        <a:lnSpc>
                          <a:spcPts val="775"/>
                        </a:lnSpc>
                      </a:pPr>
                      <a:r>
                        <a:rPr sz="700" b="1" spc="10" dirty="0">
                          <a:latin typeface="LM Roman 10"/>
                          <a:cs typeface="LM Roman 10"/>
                        </a:rPr>
                        <a:t>CGPA </a:t>
                      </a:r>
                      <a:r>
                        <a:rPr sz="700" b="1" spc="20" dirty="0">
                          <a:latin typeface="LM Roman 10"/>
                          <a:cs typeface="LM Roman 10"/>
                        </a:rPr>
                        <a:t>obtained</a:t>
                      </a:r>
                      <a:endParaRPr sz="700" dirty="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75"/>
                        </a:lnSpc>
                      </a:pPr>
                      <a:r>
                        <a:rPr lang="en-IN" sz="700" b="1" spc="15" dirty="0">
                          <a:latin typeface="LM Roman 10"/>
                          <a:cs typeface="LM Roman 10"/>
                        </a:rPr>
                        <a:t>8</a:t>
                      </a:r>
                      <a:r>
                        <a:rPr sz="700" b="1" spc="15" dirty="0">
                          <a:latin typeface="LM Roman 10"/>
                          <a:cs typeface="LM Roman 10"/>
                        </a:rPr>
                        <a:t>.5</a:t>
                      </a:r>
                      <a:endParaRPr sz="700" dirty="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8D32079-8756-DFA0-AAE9-F8099E564658}"/>
              </a:ext>
            </a:extLst>
          </p:cNvPr>
          <p:cNvSpPr txBox="1"/>
          <p:nvPr/>
        </p:nvSpPr>
        <p:spPr>
          <a:xfrm>
            <a:off x="83870" y="205629"/>
            <a:ext cx="2306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10" dirty="0"/>
              <a:t>Data</a:t>
            </a:r>
            <a:r>
              <a:rPr lang="en-IN" spc="-55" dirty="0"/>
              <a:t> </a:t>
            </a:r>
            <a:r>
              <a:rPr lang="en-IN" spc="15" dirty="0"/>
              <a:t>Sheet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1E387-1E70-1294-CB87-F843AC881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844" y="658801"/>
            <a:ext cx="3228975" cy="2031325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Introduction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Electroencephalogram(EEG)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Motor Imagery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Literature Survey &amp; Research Gaps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Problem Statement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References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E8B82114-568B-F112-384D-D7DD2E4BB5CD}"/>
              </a:ext>
            </a:extLst>
          </p:cNvPr>
          <p:cNvSpPr/>
          <p:nvPr/>
        </p:nvSpPr>
        <p:spPr>
          <a:xfrm>
            <a:off x="0" y="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180"/>
                </a:lnTo>
                <a:lnTo>
                  <a:pt x="4608004" y="35518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9AD57E-0BED-43D1-A034-CE399F9FA6D2}"/>
              </a:ext>
            </a:extLst>
          </p:cNvPr>
          <p:cNvSpPr txBox="1"/>
          <p:nvPr/>
        </p:nvSpPr>
        <p:spPr>
          <a:xfrm>
            <a:off x="24130" y="-15637"/>
            <a:ext cx="2306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20" dirty="0"/>
              <a:t>O</a:t>
            </a:r>
            <a:r>
              <a:rPr lang="en-IN" spc="-25" dirty="0"/>
              <a:t>v</a:t>
            </a:r>
            <a:r>
              <a:rPr lang="en-IN" spc="15" dirty="0"/>
              <a:t>erview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0087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57DF-972F-12D4-0386-D087AA030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587376"/>
            <a:ext cx="3938854" cy="304800"/>
          </a:xfrm>
        </p:spPr>
        <p:txBody>
          <a:bodyPr/>
          <a:lstStyle/>
          <a:p>
            <a:r>
              <a:rPr lang="en-US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Brain-Computer Interface</a:t>
            </a:r>
            <a:br>
              <a:rPr lang="en-US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</a:b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2D69F-5EB1-0DF6-E4B3-AEE400A2F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450" y="1044575"/>
            <a:ext cx="4236606" cy="107478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brain-computer interface (BCI) is a computer-based system that acquires brain signals, analyzes them, and translates them into commands that are relayed to an output device to carry out a desired action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521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E2072A-694F-CB50-D941-24C7AD730D68}"/>
              </a:ext>
            </a:extLst>
          </p:cNvPr>
          <p:cNvSpPr txBox="1"/>
          <p:nvPr/>
        </p:nvSpPr>
        <p:spPr>
          <a:xfrm>
            <a:off x="160021" y="0"/>
            <a:ext cx="405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BCI Signal acquisition methods 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71C13F9-F733-D633-7073-C6E7F57C8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015555"/>
              </p:ext>
            </p:extLst>
          </p:nvPr>
        </p:nvGraphicFramePr>
        <p:xfrm>
          <a:off x="323850" y="745567"/>
          <a:ext cx="3657600" cy="18049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8671">
                  <a:extLst>
                    <a:ext uri="{9D8B030D-6E8A-4147-A177-3AD203B41FA5}">
                      <a16:colId xmlns:a16="http://schemas.microsoft.com/office/drawing/2014/main" val="4042886777"/>
                    </a:ext>
                  </a:extLst>
                </a:gridCol>
                <a:gridCol w="1356693">
                  <a:extLst>
                    <a:ext uri="{9D8B030D-6E8A-4147-A177-3AD203B41FA5}">
                      <a16:colId xmlns:a16="http://schemas.microsoft.com/office/drawing/2014/main" val="1789818971"/>
                    </a:ext>
                  </a:extLst>
                </a:gridCol>
                <a:gridCol w="1422236">
                  <a:extLst>
                    <a:ext uri="{9D8B030D-6E8A-4147-A177-3AD203B41FA5}">
                      <a16:colId xmlns:a16="http://schemas.microsoft.com/office/drawing/2014/main" val="1423260716"/>
                    </a:ext>
                  </a:extLst>
                </a:gridCol>
              </a:tblGrid>
              <a:tr h="7343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dirty="0">
                          <a:effectLst/>
                        </a:rPr>
                        <a:t>Non-invasive</a:t>
                      </a:r>
                      <a:endParaRPr lang="en-IN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0" marR="4970" marT="4970" marB="497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 dirty="0">
                          <a:effectLst/>
                        </a:rPr>
                        <a:t>The sensors are placed on the scalp to measure the electrical potentials produced by the brain (EEG) or the magnetic field (MEG)</a:t>
                      </a:r>
                      <a:endParaRPr lang="en-IN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0" marR="4970" marT="4970" marB="497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500" dirty="0">
                          <a:effectLst/>
                        </a:rPr>
                        <a:t> </a:t>
                      </a:r>
                      <a:endParaRPr lang="en-IN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0" marR="4970" marT="4970" marB="4970" anchor="ctr"/>
                </a:tc>
                <a:extLst>
                  <a:ext uri="{0D108BD9-81ED-4DB2-BD59-A6C34878D82A}">
                    <a16:rowId xmlns:a16="http://schemas.microsoft.com/office/drawing/2014/main" val="3153659913"/>
                  </a:ext>
                </a:extLst>
              </a:tr>
              <a:tr h="6008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Semi-invasive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0" marR="4970" marT="4970" marB="497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 dirty="0">
                          <a:effectLst/>
                        </a:rPr>
                        <a:t>The electrodes are placed on the exposed surface of the brain(</a:t>
                      </a:r>
                      <a:r>
                        <a:rPr lang="en-IN" sz="700" dirty="0" err="1">
                          <a:effectLst/>
                        </a:rPr>
                        <a:t>ECoG</a:t>
                      </a:r>
                      <a:r>
                        <a:rPr lang="en-IN" sz="700" dirty="0">
                          <a:effectLst/>
                        </a:rPr>
                        <a:t>).</a:t>
                      </a:r>
                      <a:endParaRPr lang="en-IN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0" marR="4970" marT="4970" marB="497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500" dirty="0">
                          <a:effectLst/>
                        </a:rPr>
                        <a:t> </a:t>
                      </a:r>
                      <a:endParaRPr lang="en-IN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0" marR="4970" marT="4970" marB="4970" anchor="ctr"/>
                </a:tc>
                <a:extLst>
                  <a:ext uri="{0D108BD9-81ED-4DB2-BD59-A6C34878D82A}">
                    <a16:rowId xmlns:a16="http://schemas.microsoft.com/office/drawing/2014/main" val="2357704860"/>
                  </a:ext>
                </a:extLst>
              </a:tr>
              <a:tr h="4115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Invasive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0" marR="4970" marT="4970" marB="497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 dirty="0">
                          <a:effectLst/>
                        </a:rPr>
                        <a:t>The micro-electrodes are placed directly into the cortex, measuring the activity of a single neuron.</a:t>
                      </a:r>
                      <a:endParaRPr lang="en-IN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0" marR="4970" marT="4970" marB="497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500" dirty="0">
                          <a:effectLst/>
                        </a:rPr>
                        <a:t> </a:t>
                      </a:r>
                      <a:endParaRPr lang="en-IN" sz="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5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0" marR="4970" marT="4970" marB="4970" anchor="ctr"/>
                </a:tc>
                <a:extLst>
                  <a:ext uri="{0D108BD9-81ED-4DB2-BD59-A6C34878D82A}">
                    <a16:rowId xmlns:a16="http://schemas.microsoft.com/office/drawing/2014/main" val="90508230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C0879BD6-5F67-52A5-A453-0F033B86C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135" y="781524"/>
            <a:ext cx="678180" cy="6134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09A383-FFBA-1470-D571-6762C9CFB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780" y="1532381"/>
            <a:ext cx="781050" cy="5334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1A00D7-1DE2-ED1D-54F9-C0AFA50C6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265" y="2111142"/>
            <a:ext cx="781050" cy="38123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3B3AFD1-8D49-D9B9-FAB2-3B8384C9FE4F}"/>
              </a:ext>
            </a:extLst>
          </p:cNvPr>
          <p:cNvSpPr txBox="1"/>
          <p:nvPr/>
        </p:nvSpPr>
        <p:spPr>
          <a:xfrm>
            <a:off x="356234" y="2628211"/>
            <a:ext cx="34728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EEG is the most common used because of the cost and hardware portability.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15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387FE5-5BCB-88CB-0DA1-D03624DA0686}"/>
              </a:ext>
            </a:extLst>
          </p:cNvPr>
          <p:cNvSpPr txBox="1"/>
          <p:nvPr/>
        </p:nvSpPr>
        <p:spPr>
          <a:xfrm>
            <a:off x="171450" y="511175"/>
            <a:ext cx="4267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BCIs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E0BF2D-C9D6-95FE-8852-45D1249D935F}"/>
              </a:ext>
            </a:extLst>
          </p:cNvPr>
          <p:cNvSpPr txBox="1"/>
          <p:nvPr/>
        </p:nvSpPr>
        <p:spPr>
          <a:xfrm>
            <a:off x="209550" y="892175"/>
            <a:ext cx="4191000" cy="1584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AutoNum type="arabicPeriod"/>
            </a:pPr>
            <a:r>
              <a:rPr lang="en-US" sz="1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BCI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-results from voluntary controlled activities(Motor Imagery)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en-IN" sz="1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Reactive BCI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brain signals arising as a result of reaction to external stimulant.</a:t>
            </a: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en-US" sz="1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Passive BCI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-This system gets its results from unintentional affective/cognitive brain activities of brain.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65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180"/>
                </a:lnTo>
                <a:lnTo>
                  <a:pt x="4608004" y="35518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2405"/>
            <a:ext cx="22701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IN" spc="15" dirty="0"/>
              <a:t>Electroencephalogram(EEG</a:t>
            </a:r>
            <a:r>
              <a:rPr spc="15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EBEF35-7843-E1CF-2584-45CD283A816F}"/>
              </a:ext>
            </a:extLst>
          </p:cNvPr>
          <p:cNvSpPr txBox="1"/>
          <p:nvPr/>
        </p:nvSpPr>
        <p:spPr>
          <a:xfrm>
            <a:off x="95300" y="519904"/>
            <a:ext cx="4343350" cy="1074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 electrical activity of the brain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Picks up electrical potential and brain wave patterns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medical imaging tool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0EC665-5A54-9BA1-C950-8FDFA7BE9190}"/>
              </a:ext>
            </a:extLst>
          </p:cNvPr>
          <p:cNvSpPr txBox="1"/>
          <p:nvPr/>
        </p:nvSpPr>
        <p:spPr>
          <a:xfrm>
            <a:off x="95300" y="1821437"/>
            <a:ext cx="4343350" cy="1074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Non-invasive, Cost efficient &amp; Mobility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temporal resolution.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Relatively tolerant to movement of subject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2405"/>
            <a:ext cx="22701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IN" sz="1400" spc="15" dirty="0">
                <a:solidFill>
                  <a:srgbClr val="FFFFFF"/>
                </a:solidFill>
                <a:latin typeface="LM Roman 12"/>
                <a:cs typeface="LM Roman 12"/>
              </a:rPr>
              <a:t>Electroencephalogram(EEG)</a:t>
            </a:r>
            <a:endParaRPr lang="en-IN" sz="1400" dirty="0">
              <a:latin typeface="LM Roman 12"/>
              <a:cs typeface="LM Roman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4709" y="522979"/>
            <a:ext cx="2598420" cy="232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94397" y="2902018"/>
            <a:ext cx="23768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3333B2"/>
                </a:solidFill>
                <a:latin typeface="LM Roman 10"/>
                <a:cs typeface="LM Roman 10"/>
              </a:rPr>
              <a:t>Figure </a:t>
            </a:r>
            <a:r>
              <a:rPr sz="1000" spc="-5" dirty="0">
                <a:solidFill>
                  <a:srgbClr val="3333B2"/>
                </a:solidFill>
                <a:latin typeface="LM Roman 10"/>
                <a:cs typeface="LM Roman 10"/>
              </a:rPr>
              <a:t>1:</a:t>
            </a:r>
            <a:r>
              <a:rPr sz="1000" spc="-5" dirty="0">
                <a:latin typeface="LM Roman 10"/>
                <a:cs typeface="LM Roman 10"/>
              </a:rPr>
              <a:t>10-20 </a:t>
            </a:r>
            <a:r>
              <a:rPr sz="1000" dirty="0">
                <a:latin typeface="LM Roman 10"/>
                <a:cs typeface="LM Roman 10"/>
              </a:rPr>
              <a:t>electrode </a:t>
            </a:r>
            <a:r>
              <a:rPr sz="1000" spc="-10" dirty="0">
                <a:latin typeface="LM Roman 10"/>
                <a:cs typeface="LM Roman 10"/>
              </a:rPr>
              <a:t>placement</a:t>
            </a:r>
            <a:r>
              <a:rPr sz="1000" spc="-30" dirty="0">
                <a:latin typeface="LM Roman 10"/>
                <a:cs typeface="LM Roman 10"/>
              </a:rPr>
              <a:t> </a:t>
            </a:r>
            <a:r>
              <a:rPr sz="1000" spc="-5" dirty="0">
                <a:latin typeface="LM Roman 10"/>
                <a:cs typeface="LM Roman 10"/>
              </a:rPr>
              <a:t>system</a:t>
            </a:r>
            <a:endParaRPr sz="1000">
              <a:latin typeface="LM Roman 10"/>
              <a:cs typeface="LM Roman 10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2405"/>
            <a:ext cx="22701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LM Roman 12"/>
                <a:cs typeface="LM Roman 12"/>
              </a:rPr>
              <a:t>Electroencephalogram(EEG)</a:t>
            </a:r>
            <a:endParaRPr sz="1400" dirty="0">
              <a:latin typeface="LM Roman 12"/>
              <a:cs typeface="LM Roman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0422" y="678064"/>
            <a:ext cx="3892635" cy="1951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99209" y="2685331"/>
            <a:ext cx="17672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3333B2"/>
                </a:solidFill>
                <a:latin typeface="LM Roman 10"/>
                <a:cs typeface="LM Roman 10"/>
              </a:rPr>
              <a:t>Figure 2:</a:t>
            </a:r>
            <a:r>
              <a:rPr sz="1000" spc="-10" dirty="0">
                <a:latin typeface="LM Roman 10"/>
                <a:cs typeface="LM Roman 10"/>
              </a:rPr>
              <a:t>EEG </a:t>
            </a:r>
            <a:r>
              <a:rPr sz="1000" spc="-20" dirty="0">
                <a:latin typeface="LM Roman 10"/>
                <a:cs typeface="LM Roman 10"/>
              </a:rPr>
              <a:t>Frequency</a:t>
            </a:r>
            <a:r>
              <a:rPr sz="1000" spc="10" dirty="0">
                <a:latin typeface="LM Roman 10"/>
                <a:cs typeface="LM Roman 10"/>
              </a:rPr>
              <a:t> </a:t>
            </a:r>
            <a:r>
              <a:rPr sz="1000" spc="-10" dirty="0">
                <a:latin typeface="LM Roman 10"/>
                <a:cs typeface="LM Roman 10"/>
              </a:rPr>
              <a:t>bands</a:t>
            </a:r>
            <a:endParaRPr sz="1000">
              <a:latin typeface="LM Roman 10"/>
              <a:cs typeface="LM Roman 10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</TotalTime>
  <Words>1425</Words>
  <Application>Microsoft Office PowerPoint</Application>
  <PresentationFormat>Custom</PresentationFormat>
  <Paragraphs>184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Arial</vt:lpstr>
      <vt:lpstr>Book Antiqua</vt:lpstr>
      <vt:lpstr>Calibri</vt:lpstr>
      <vt:lpstr>LM Roman 10</vt:lpstr>
      <vt:lpstr>LM Roman 12</vt:lpstr>
      <vt:lpstr>LM Roman 6</vt:lpstr>
      <vt:lpstr>Times New Roman</vt:lpstr>
      <vt:lpstr>Wingdings</vt:lpstr>
      <vt:lpstr>Office Theme</vt:lpstr>
      <vt:lpstr>Classification of the Motor Imagery Signals for  Brain-Computer Interface (BCI)   Comprehensive Viva-Voce Examination</vt:lpstr>
      <vt:lpstr>PowerPoint Presentation</vt:lpstr>
      <vt:lpstr>PowerPoint Presentation</vt:lpstr>
      <vt:lpstr>Brain-Computer Interface </vt:lpstr>
      <vt:lpstr>PowerPoint Presentation</vt:lpstr>
      <vt:lpstr>PowerPoint Presentation</vt:lpstr>
      <vt:lpstr>Electroencephalogram(EEG)</vt:lpstr>
      <vt:lpstr>PowerPoint Presentation</vt:lpstr>
      <vt:lpstr>PowerPoint Presentation</vt:lpstr>
      <vt:lpstr>Introduction</vt:lpstr>
      <vt:lpstr>Types of Motor Imagery</vt:lpstr>
      <vt:lpstr>PowerPoint Presentation</vt:lpstr>
      <vt:lpstr>PowerPoint Presentation</vt:lpstr>
      <vt:lpstr>Research Gaps</vt:lpstr>
      <vt:lpstr>Problem Statement</vt:lpstr>
      <vt:lpstr>PowerPoint Presentation</vt:lpstr>
      <vt:lpstr>References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The Motor Imagery Signals For Brain Computer Interface (BCI) Using Deep Learning Frameworks  Comprehensive Viva-Voce Examination</dc:title>
  <dc:creator>[2.0 in]</dc:creator>
  <cp:lastModifiedBy>sanjana pammi</cp:lastModifiedBy>
  <cp:revision>98</cp:revision>
  <dcterms:created xsi:type="dcterms:W3CDTF">2022-09-25T08:21:59Z</dcterms:created>
  <dcterms:modified xsi:type="dcterms:W3CDTF">2022-09-30T08:20:55Z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2020-12-11T00:00:00Z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2022-09-25T00:00:00Z</vt:filetime>
  </property>
</Properties>
</file>