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5" r:id="rId7"/>
    <p:sldId id="264" r:id="rId8"/>
    <p:sldId id="259" r:id="rId9"/>
    <p:sldId id="260"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89"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DF07-9585-8077-A226-AA376899F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469688-37B0-AE45-DD9E-97D281423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76EFF8-74C4-DFDA-2D83-5399F9667D22}"/>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5" name="Footer Placeholder 4">
            <a:extLst>
              <a:ext uri="{FF2B5EF4-FFF2-40B4-BE49-F238E27FC236}">
                <a16:creationId xmlns:a16="http://schemas.microsoft.com/office/drawing/2014/main" id="{E7A9787A-C0B5-1CD6-2412-0925F6DDA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0E8C4-1B9D-F157-191C-D24453E12C9C}"/>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396259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6EBF-229D-7580-75C9-580468F303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5F662-FF52-1B1F-895C-625391A08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CFAE5-40D4-A3AA-52BC-B9449C6C32C3}"/>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5" name="Footer Placeholder 4">
            <a:extLst>
              <a:ext uri="{FF2B5EF4-FFF2-40B4-BE49-F238E27FC236}">
                <a16:creationId xmlns:a16="http://schemas.microsoft.com/office/drawing/2014/main" id="{2FC7FB0C-5682-C34D-6970-7A106FE32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BF656-4305-1918-A8DC-D582D1F757AB}"/>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66450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608A97-79BB-2A08-B067-8B56EA0B2A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256817-CB2D-9D37-6CAC-8267B22D4B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C4A0B-89D1-779E-517A-0142F01ADCBC}"/>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5" name="Footer Placeholder 4">
            <a:extLst>
              <a:ext uri="{FF2B5EF4-FFF2-40B4-BE49-F238E27FC236}">
                <a16:creationId xmlns:a16="http://schemas.microsoft.com/office/drawing/2014/main" id="{8D779A82-A03B-75FD-3D7A-0DCA04A40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2EBC7-3A95-68B7-C4E0-C075E57FED91}"/>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272391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77B1-9D91-8FB8-6FB4-32AF651CC9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5A6F73-4CA5-5C92-E681-29B527F53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99265-A203-AF75-BA78-AC84FDB62407}"/>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5" name="Footer Placeholder 4">
            <a:extLst>
              <a:ext uri="{FF2B5EF4-FFF2-40B4-BE49-F238E27FC236}">
                <a16:creationId xmlns:a16="http://schemas.microsoft.com/office/drawing/2014/main" id="{96013A3E-B0F1-248A-B3BF-DE9D2DBAA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56F7B-FA09-8D74-7D94-AB371BF53B24}"/>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106712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89C1-5F20-23B7-A355-2297290F8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64064B-4D0B-6D4E-9D9C-139E60C01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896188-5CD5-1CAF-6921-D3B77D6DF585}"/>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5" name="Footer Placeholder 4">
            <a:extLst>
              <a:ext uri="{FF2B5EF4-FFF2-40B4-BE49-F238E27FC236}">
                <a16:creationId xmlns:a16="http://schemas.microsoft.com/office/drawing/2014/main" id="{13882652-F346-0C18-0B2B-E44851B49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0507FC-EBE4-B22D-F064-9E70EA70B335}"/>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47418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44FD-7665-C8ED-002E-A4B84BA99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E25CF-4711-7592-8922-520DA4A828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AC5728-7459-7881-ACD3-8B9824C69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1F8090-A844-DBED-E261-1B46A5C1831D}"/>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6" name="Footer Placeholder 5">
            <a:extLst>
              <a:ext uri="{FF2B5EF4-FFF2-40B4-BE49-F238E27FC236}">
                <a16:creationId xmlns:a16="http://schemas.microsoft.com/office/drawing/2014/main" id="{7D61D72B-F53D-05B1-47ED-DDA0AD88A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06B82-7C9D-52AD-665C-77DB14A800C6}"/>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139909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FE50-1AA4-161C-15B5-FA400E1F08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4AC60C-4FCC-EB5A-ED88-4C9CC3629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DF8F72-89B6-D0CE-84D6-175902BDDE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5E9185-485E-2537-D035-D2456291B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5DF0E7-3B3B-2C5E-1809-4323F692A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94CCC4-FB8F-B983-4693-066911535D5A}"/>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8" name="Footer Placeholder 7">
            <a:extLst>
              <a:ext uri="{FF2B5EF4-FFF2-40B4-BE49-F238E27FC236}">
                <a16:creationId xmlns:a16="http://schemas.microsoft.com/office/drawing/2014/main" id="{B1173BDC-24AE-0CB9-4099-2873D118FE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7A334B-7C16-16DB-2C50-5E87ABB5D2A2}"/>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414949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B70F-3B5B-D98F-3E2D-BB4B780696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4E2038-2E4F-2FED-B0C8-88247D5609D0}"/>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4" name="Footer Placeholder 3">
            <a:extLst>
              <a:ext uri="{FF2B5EF4-FFF2-40B4-BE49-F238E27FC236}">
                <a16:creationId xmlns:a16="http://schemas.microsoft.com/office/drawing/2014/main" id="{B62D1DC4-2A7A-12E0-FE34-9D5E952272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13D3F9-30C0-EBF0-7BB8-CE2ACB088265}"/>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394976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2293B-1181-A184-9CCE-88AA5C0E262A}"/>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3" name="Footer Placeholder 2">
            <a:extLst>
              <a:ext uri="{FF2B5EF4-FFF2-40B4-BE49-F238E27FC236}">
                <a16:creationId xmlns:a16="http://schemas.microsoft.com/office/drawing/2014/main" id="{0E604022-F7A3-8156-F398-EE2897AE26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06E2A6-B585-D39C-1819-53C78677B30C}"/>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342595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5199-4D53-BFA4-6C19-160540B2B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6E3C47-B3B3-9553-6FF2-B70343277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D46B4E-F4C3-37F9-9514-7128561A6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F3626-1FBC-430F-5936-0EDC7A6A3A15}"/>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6" name="Footer Placeholder 5">
            <a:extLst>
              <a:ext uri="{FF2B5EF4-FFF2-40B4-BE49-F238E27FC236}">
                <a16:creationId xmlns:a16="http://schemas.microsoft.com/office/drawing/2014/main" id="{F2B15E70-AE64-D4CE-B71A-3A1174E398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747C2C-2787-8D40-409D-8621B6D41BDF}"/>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28080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C0D6-37D9-0CF5-397A-DCF2813A2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798BBC-927A-1474-5588-AB4E51AAF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A111FA-A5DB-E1CE-3954-44BC8193B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E1CDE-5829-394A-90EB-9FE8ED60F5B9}"/>
              </a:ext>
            </a:extLst>
          </p:cNvPr>
          <p:cNvSpPr>
            <a:spLocks noGrp="1"/>
          </p:cNvSpPr>
          <p:nvPr>
            <p:ph type="dt" sz="half" idx="10"/>
          </p:nvPr>
        </p:nvSpPr>
        <p:spPr/>
        <p:txBody>
          <a:bodyPr/>
          <a:lstStyle/>
          <a:p>
            <a:fld id="{3EC70C7B-9F1E-4812-8D97-272D88C67982}" type="datetimeFigureOut">
              <a:rPr lang="en-IN" smtClean="0"/>
              <a:t>20-02-2023</a:t>
            </a:fld>
            <a:endParaRPr lang="en-IN"/>
          </a:p>
        </p:txBody>
      </p:sp>
      <p:sp>
        <p:nvSpPr>
          <p:cNvPr id="6" name="Footer Placeholder 5">
            <a:extLst>
              <a:ext uri="{FF2B5EF4-FFF2-40B4-BE49-F238E27FC236}">
                <a16:creationId xmlns:a16="http://schemas.microsoft.com/office/drawing/2014/main" id="{828F80D4-7EB3-24AF-2B8C-385CB20624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61410C-E369-CC98-7B39-8EBF7EEB8604}"/>
              </a:ext>
            </a:extLst>
          </p:cNvPr>
          <p:cNvSpPr>
            <a:spLocks noGrp="1"/>
          </p:cNvSpPr>
          <p:nvPr>
            <p:ph type="sldNum" sz="quarter" idx="12"/>
          </p:nvPr>
        </p:nvSpPr>
        <p:spPr/>
        <p:txBody>
          <a:bodyPr/>
          <a:lstStyle/>
          <a:p>
            <a:fld id="{7AD8DF8A-2AC0-41D5-B363-3EC463D12198}" type="slidenum">
              <a:rPr lang="en-IN" smtClean="0"/>
              <a:t>‹#›</a:t>
            </a:fld>
            <a:endParaRPr lang="en-IN"/>
          </a:p>
        </p:txBody>
      </p:sp>
    </p:spTree>
    <p:extLst>
      <p:ext uri="{BB962C8B-B14F-4D97-AF65-F5344CB8AC3E}">
        <p14:creationId xmlns:p14="http://schemas.microsoft.com/office/powerpoint/2010/main" val="261958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89F59-D875-67CC-FE6E-E799FB43B2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93C16-F25D-5A82-FAF2-287457612A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4CE05B-EE94-5911-B515-161434D12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70C7B-9F1E-4812-8D97-272D88C67982}" type="datetimeFigureOut">
              <a:rPr lang="en-IN" smtClean="0"/>
              <a:t>20-02-2023</a:t>
            </a:fld>
            <a:endParaRPr lang="en-IN"/>
          </a:p>
        </p:txBody>
      </p:sp>
      <p:sp>
        <p:nvSpPr>
          <p:cNvPr id="5" name="Footer Placeholder 4">
            <a:extLst>
              <a:ext uri="{FF2B5EF4-FFF2-40B4-BE49-F238E27FC236}">
                <a16:creationId xmlns:a16="http://schemas.microsoft.com/office/drawing/2014/main" id="{7039853C-F20B-C4C6-25B4-68E071355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ABE7C-A233-E4BE-C18C-8B680A3E64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8DF8A-2AC0-41D5-B363-3EC463D12198}" type="slidenum">
              <a:rPr lang="en-IN" smtClean="0"/>
              <a:t>‹#›</a:t>
            </a:fld>
            <a:endParaRPr lang="en-IN"/>
          </a:p>
        </p:txBody>
      </p:sp>
    </p:spTree>
    <p:extLst>
      <p:ext uri="{BB962C8B-B14F-4D97-AF65-F5344CB8AC3E}">
        <p14:creationId xmlns:p14="http://schemas.microsoft.com/office/powerpoint/2010/main" val="77669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A8FF-0ABE-DF5A-01F9-33ABADCABCB4}"/>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Unit- 2</a:t>
            </a:r>
            <a:br>
              <a:rPr lang="en-US" dirty="0"/>
            </a:br>
            <a:r>
              <a:rPr lang="en-US" sz="6000" dirty="0">
                <a:latin typeface="Times New Roman" panose="02020603050405020304" pitchFamily="18" charset="0"/>
                <a:cs typeface="Times New Roman" panose="02020603050405020304" pitchFamily="18" charset="0"/>
              </a:rPr>
              <a:t>IoT Protocols</a:t>
            </a:r>
            <a:endParaRPr lang="en-IN" dirty="0"/>
          </a:p>
        </p:txBody>
      </p:sp>
      <p:sp>
        <p:nvSpPr>
          <p:cNvPr id="3" name="Subtitle 2">
            <a:extLst>
              <a:ext uri="{FF2B5EF4-FFF2-40B4-BE49-F238E27FC236}">
                <a16:creationId xmlns:a16="http://schemas.microsoft.com/office/drawing/2014/main" id="{467F1536-2223-A917-8532-DEDF161EA812}"/>
              </a:ext>
            </a:extLst>
          </p:cNvPr>
          <p:cNvSpPr>
            <a:spLocks noGrp="1"/>
          </p:cNvSpPr>
          <p:nvPr>
            <p:ph type="subTitle" idx="1"/>
          </p:nvPr>
        </p:nvSpPr>
        <p:spPr/>
        <p:txBody>
          <a:bodyPr>
            <a:normAutofit/>
          </a:bodyPr>
          <a:lstStyle/>
          <a:p>
            <a:r>
              <a:rPr lang="en-US" sz="3600" dirty="0">
                <a:latin typeface="Times New Roman" panose="02020603050405020304" pitchFamily="18" charset="0"/>
                <a:cs typeface="Times New Roman" panose="02020603050405020304" pitchFamily="18" charset="0"/>
              </a:rPr>
              <a:t>Dr. Madhukrishna Priyadarsini</a:t>
            </a:r>
          </a:p>
          <a:p>
            <a:r>
              <a:rPr lang="en-US" sz="3600" dirty="0">
                <a:latin typeface="Times New Roman" panose="02020603050405020304" pitchFamily="18" charset="0"/>
                <a:cs typeface="Times New Roman" panose="02020603050405020304" pitchFamily="18" charset="0"/>
              </a:rPr>
              <a:t>Department of CSE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77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8962-EAE9-D95B-677D-D167D2081306}"/>
              </a:ext>
            </a:extLst>
          </p:cNvPr>
          <p:cNvSpPr>
            <a:spLocks noGrp="1"/>
          </p:cNvSpPr>
          <p:nvPr>
            <p:ph type="title"/>
          </p:nvPr>
        </p:nvSpPr>
        <p:spPr/>
        <p:txBody>
          <a:bodyPr/>
          <a:lstStyle/>
          <a:p>
            <a:r>
              <a:rPr lang="en-IN" dirty="0"/>
              <a:t>6LoWPAN:</a:t>
            </a:r>
          </a:p>
        </p:txBody>
      </p:sp>
      <p:sp>
        <p:nvSpPr>
          <p:cNvPr id="3" name="Content Placeholder 2">
            <a:extLst>
              <a:ext uri="{FF2B5EF4-FFF2-40B4-BE49-F238E27FC236}">
                <a16:creationId xmlns:a16="http://schemas.microsoft.com/office/drawing/2014/main" id="{D2FD444E-495F-2407-8E54-6FAE4B4DD806}"/>
              </a:ext>
            </a:extLst>
          </p:cNvPr>
          <p:cNvSpPr>
            <a:spLocks noGrp="1"/>
          </p:cNvSpPr>
          <p:nvPr>
            <p:ph idx="1"/>
          </p:nvPr>
        </p:nvSpPr>
        <p:spPr/>
        <p:txBody>
          <a:bodyPr/>
          <a:lstStyle/>
          <a:p>
            <a:r>
              <a:rPr lang="en-IN" dirty="0"/>
              <a:t>Headers can be stacked in the adaptation layer to keep header compression, fragmentation and mesh addressing</a:t>
            </a:r>
          </a:p>
        </p:txBody>
      </p:sp>
      <p:pic>
        <p:nvPicPr>
          <p:cNvPr id="5" name="Picture 4">
            <a:extLst>
              <a:ext uri="{FF2B5EF4-FFF2-40B4-BE49-F238E27FC236}">
                <a16:creationId xmlns:a16="http://schemas.microsoft.com/office/drawing/2014/main" id="{7BC70ADC-75A7-D0BA-AAB6-314FD28F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204" y="2974019"/>
            <a:ext cx="8673484" cy="3211251"/>
          </a:xfrm>
          <a:prstGeom prst="rect">
            <a:avLst/>
          </a:prstGeom>
        </p:spPr>
      </p:pic>
    </p:spTree>
    <p:extLst>
      <p:ext uri="{BB962C8B-B14F-4D97-AF65-F5344CB8AC3E}">
        <p14:creationId xmlns:p14="http://schemas.microsoft.com/office/powerpoint/2010/main" val="62149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8D4C-6AD6-03B6-4C75-E0128C4707D1}"/>
              </a:ext>
            </a:extLst>
          </p:cNvPr>
          <p:cNvSpPr>
            <a:spLocks noGrp="1"/>
          </p:cNvSpPr>
          <p:nvPr>
            <p:ph type="title"/>
          </p:nvPr>
        </p:nvSpPr>
        <p:spPr>
          <a:xfrm>
            <a:off x="838200" y="115411"/>
            <a:ext cx="10515600" cy="754601"/>
          </a:xfrm>
        </p:spPr>
        <p:txBody>
          <a:bodyPr/>
          <a:lstStyle/>
          <a:p>
            <a:r>
              <a:rPr lang="en-IN" dirty="0"/>
              <a:t>Header Compression</a:t>
            </a:r>
          </a:p>
        </p:txBody>
      </p:sp>
      <p:sp>
        <p:nvSpPr>
          <p:cNvPr id="3" name="Content Placeholder 2">
            <a:extLst>
              <a:ext uri="{FF2B5EF4-FFF2-40B4-BE49-F238E27FC236}">
                <a16:creationId xmlns:a16="http://schemas.microsoft.com/office/drawing/2014/main" id="{07A3787C-F059-4143-DAA4-A53C8F0BF95F}"/>
              </a:ext>
            </a:extLst>
          </p:cNvPr>
          <p:cNvSpPr>
            <a:spLocks noGrp="1"/>
          </p:cNvSpPr>
          <p:nvPr>
            <p:ph idx="1"/>
          </p:nvPr>
        </p:nvSpPr>
        <p:spPr>
          <a:xfrm>
            <a:off x="248575" y="1056442"/>
            <a:ext cx="11709646" cy="5619565"/>
          </a:xfrm>
        </p:spPr>
        <p:txBody>
          <a:bodyPr>
            <a:normAutofit/>
          </a:bodyPr>
          <a:lstStyle/>
          <a:p>
            <a:r>
              <a:rPr lang="en-IN" sz="2400" dirty="0"/>
              <a:t>This technique shrinks the size of IPV6’s 40-byte headers and UDP’s 8-byte headers down as 6 bytes combined.</a:t>
            </a:r>
          </a:p>
          <a:p>
            <a:r>
              <a:rPr lang="en-IN" sz="2400" dirty="0"/>
              <a:t>6LoWPAN only supports IPV6, so the compression is applicable to only IPV6 header.</a:t>
            </a:r>
          </a:p>
          <a:p>
            <a:r>
              <a:rPr lang="en-IN" sz="2400" dirty="0"/>
              <a:t>It takes shared information known by all nodes from their participation in the local network and omits some standard header fields</a:t>
            </a:r>
          </a:p>
        </p:txBody>
      </p:sp>
      <p:pic>
        <p:nvPicPr>
          <p:cNvPr id="5" name="Picture 4">
            <a:extLst>
              <a:ext uri="{FF2B5EF4-FFF2-40B4-BE49-F238E27FC236}">
                <a16:creationId xmlns:a16="http://schemas.microsoft.com/office/drawing/2014/main" id="{66EA9AA3-F8B2-9BD6-7789-A85AB6B47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598" y="3160450"/>
            <a:ext cx="8202967" cy="3697549"/>
          </a:xfrm>
          <a:prstGeom prst="rect">
            <a:avLst/>
          </a:prstGeom>
        </p:spPr>
      </p:pic>
    </p:spTree>
    <p:extLst>
      <p:ext uri="{BB962C8B-B14F-4D97-AF65-F5344CB8AC3E}">
        <p14:creationId xmlns:p14="http://schemas.microsoft.com/office/powerpoint/2010/main" val="388827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21DC-A083-1B4B-BE13-3C609D91D6E6}"/>
              </a:ext>
            </a:extLst>
          </p:cNvPr>
          <p:cNvSpPr>
            <a:spLocks noGrp="1"/>
          </p:cNvSpPr>
          <p:nvPr>
            <p:ph type="title"/>
          </p:nvPr>
        </p:nvSpPr>
        <p:spPr>
          <a:xfrm>
            <a:off x="838200" y="79899"/>
            <a:ext cx="10515600" cy="754603"/>
          </a:xfrm>
        </p:spPr>
        <p:txBody>
          <a:bodyPr>
            <a:normAutofit/>
          </a:bodyPr>
          <a:lstStyle/>
          <a:p>
            <a:r>
              <a:rPr lang="en-IN" dirty="0"/>
              <a:t>Fragmentation</a:t>
            </a:r>
          </a:p>
        </p:txBody>
      </p:sp>
      <p:sp>
        <p:nvSpPr>
          <p:cNvPr id="3" name="Content Placeholder 2">
            <a:extLst>
              <a:ext uri="{FF2B5EF4-FFF2-40B4-BE49-F238E27FC236}">
                <a16:creationId xmlns:a16="http://schemas.microsoft.com/office/drawing/2014/main" id="{DBAE848B-13C8-C43A-6C74-37F99AF9C25B}"/>
              </a:ext>
            </a:extLst>
          </p:cNvPr>
          <p:cNvSpPr>
            <a:spLocks noGrp="1"/>
          </p:cNvSpPr>
          <p:nvPr>
            <p:ph idx="1"/>
          </p:nvPr>
        </p:nvSpPr>
        <p:spPr>
          <a:xfrm>
            <a:off x="230819" y="834502"/>
            <a:ext cx="11745157" cy="5877015"/>
          </a:xfrm>
        </p:spPr>
        <p:txBody>
          <a:bodyPr/>
          <a:lstStyle/>
          <a:p>
            <a:r>
              <a:rPr lang="en-IN" dirty="0"/>
              <a:t>The MTU for an IPV6 network must be at least 1280 bytes.</a:t>
            </a:r>
          </a:p>
          <a:p>
            <a:r>
              <a:rPr lang="en-IN" dirty="0"/>
              <a:t>Large IPV6 packets are fragmented in to multiple frames at layer-2.</a:t>
            </a:r>
          </a:p>
          <a:p>
            <a:endParaRPr lang="en-IN" dirty="0"/>
          </a:p>
          <a:p>
            <a:endParaRPr lang="en-IN" dirty="0"/>
          </a:p>
          <a:p>
            <a:endParaRPr lang="en-IN" dirty="0"/>
          </a:p>
          <a:p>
            <a:endParaRPr lang="en-IN" dirty="0"/>
          </a:p>
          <a:p>
            <a:endParaRPr lang="en-IN" dirty="0"/>
          </a:p>
          <a:p>
            <a:endParaRPr lang="en-IN" dirty="0"/>
          </a:p>
          <a:p>
            <a:r>
              <a:rPr lang="en-IN" dirty="0"/>
              <a:t>Datagram size-&gt; total size of unfragmented payload</a:t>
            </a:r>
          </a:p>
          <a:p>
            <a:r>
              <a:rPr lang="en-IN" dirty="0"/>
              <a:t>Datagram tag-&gt; set of fragments for a payload</a:t>
            </a:r>
          </a:p>
          <a:p>
            <a:r>
              <a:rPr lang="en-IN" dirty="0"/>
              <a:t>Datagram offset-&gt; how far into a payload a particular fragment occurs</a:t>
            </a:r>
          </a:p>
        </p:txBody>
      </p:sp>
      <p:pic>
        <p:nvPicPr>
          <p:cNvPr id="5" name="Picture 4">
            <a:extLst>
              <a:ext uri="{FF2B5EF4-FFF2-40B4-BE49-F238E27FC236}">
                <a16:creationId xmlns:a16="http://schemas.microsoft.com/office/drawing/2014/main" id="{7824DB78-EB88-6C90-84BD-5560D5434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088" y="1944210"/>
            <a:ext cx="7013359" cy="2743200"/>
          </a:xfrm>
          <a:prstGeom prst="rect">
            <a:avLst/>
          </a:prstGeom>
        </p:spPr>
      </p:pic>
    </p:spTree>
    <p:extLst>
      <p:ext uri="{BB962C8B-B14F-4D97-AF65-F5344CB8AC3E}">
        <p14:creationId xmlns:p14="http://schemas.microsoft.com/office/powerpoint/2010/main" val="338660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7DCA-4ED5-9FF0-FEBC-7A211112C87B}"/>
              </a:ext>
            </a:extLst>
          </p:cNvPr>
          <p:cNvSpPr>
            <a:spLocks noGrp="1"/>
          </p:cNvSpPr>
          <p:nvPr>
            <p:ph type="title"/>
          </p:nvPr>
        </p:nvSpPr>
        <p:spPr>
          <a:xfrm>
            <a:off x="426128" y="71021"/>
            <a:ext cx="10927672" cy="692459"/>
          </a:xfrm>
        </p:spPr>
        <p:txBody>
          <a:bodyPr>
            <a:normAutofit fontScale="90000"/>
          </a:bodyPr>
          <a:lstStyle/>
          <a:p>
            <a:r>
              <a:rPr lang="en-IN" dirty="0"/>
              <a:t>Mesh Addressing</a:t>
            </a:r>
          </a:p>
        </p:txBody>
      </p:sp>
      <p:sp>
        <p:nvSpPr>
          <p:cNvPr id="3" name="Content Placeholder 2">
            <a:extLst>
              <a:ext uri="{FF2B5EF4-FFF2-40B4-BE49-F238E27FC236}">
                <a16:creationId xmlns:a16="http://schemas.microsoft.com/office/drawing/2014/main" id="{0121080C-941C-56CF-87EC-675409C90382}"/>
              </a:ext>
            </a:extLst>
          </p:cNvPr>
          <p:cNvSpPr>
            <a:spLocks noGrp="1"/>
          </p:cNvSpPr>
          <p:nvPr>
            <p:ph idx="1"/>
          </p:nvPr>
        </p:nvSpPr>
        <p:spPr>
          <a:xfrm>
            <a:off x="257452" y="843380"/>
            <a:ext cx="11585360" cy="5770484"/>
          </a:xfrm>
        </p:spPr>
        <p:txBody>
          <a:bodyPr/>
          <a:lstStyle/>
          <a:p>
            <a:r>
              <a:rPr lang="en-IN" dirty="0"/>
              <a:t>It is used to forward packets over multiple hops.</a:t>
            </a:r>
          </a:p>
          <a:p>
            <a:pPr marL="0" indent="0">
              <a:buNone/>
            </a:pPr>
            <a:r>
              <a:rPr lang="en-IN" dirty="0"/>
              <a:t>3 fields are defined for this header:</a:t>
            </a:r>
          </a:p>
          <a:p>
            <a:pPr marL="514350" indent="-514350">
              <a:buFont typeface="+mj-lt"/>
              <a:buAutoNum type="arabicPeriod"/>
            </a:pPr>
            <a:r>
              <a:rPr lang="en-IN" dirty="0"/>
              <a:t>Hop limit: how many times a frame can be forwarded</a:t>
            </a:r>
          </a:p>
          <a:p>
            <a:pPr marL="514350" indent="-514350">
              <a:buFont typeface="+mj-lt"/>
              <a:buAutoNum type="arabicPeriod"/>
            </a:pPr>
            <a:r>
              <a:rPr lang="en-IN" dirty="0"/>
              <a:t>Source address:</a:t>
            </a:r>
          </a:p>
          <a:p>
            <a:pPr marL="514350" indent="-514350">
              <a:buFont typeface="+mj-lt"/>
              <a:buAutoNum type="arabicPeriod"/>
            </a:pPr>
            <a:r>
              <a:rPr lang="en-IN" dirty="0"/>
              <a:t>Destination Address:</a:t>
            </a:r>
          </a:p>
          <a:p>
            <a:r>
              <a:rPr lang="en-IN" dirty="0"/>
              <a:t>The mesh addressing is used in a single IP subnet and is a layer-2 type of routing known as mesh-under</a:t>
            </a:r>
          </a:p>
        </p:txBody>
      </p:sp>
      <p:pic>
        <p:nvPicPr>
          <p:cNvPr id="5" name="Picture 4">
            <a:extLst>
              <a:ext uri="{FF2B5EF4-FFF2-40B4-BE49-F238E27FC236}">
                <a16:creationId xmlns:a16="http://schemas.microsoft.com/office/drawing/2014/main" id="{4E45E3FD-9532-4118-6416-4DCE23CB7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816" y="4225771"/>
            <a:ext cx="7830104" cy="2561208"/>
          </a:xfrm>
          <a:prstGeom prst="rect">
            <a:avLst/>
          </a:prstGeom>
        </p:spPr>
      </p:pic>
    </p:spTree>
    <p:extLst>
      <p:ext uri="{BB962C8B-B14F-4D97-AF65-F5344CB8AC3E}">
        <p14:creationId xmlns:p14="http://schemas.microsoft.com/office/powerpoint/2010/main" val="175604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B57B-DA41-22E5-C7E5-EA684B38C319}"/>
              </a:ext>
            </a:extLst>
          </p:cNvPr>
          <p:cNvSpPr>
            <a:spLocks noGrp="1"/>
          </p:cNvSpPr>
          <p:nvPr>
            <p:ph type="title"/>
          </p:nvPr>
        </p:nvSpPr>
        <p:spPr>
          <a:xfrm>
            <a:off x="838200" y="213065"/>
            <a:ext cx="10515600" cy="639192"/>
          </a:xfrm>
        </p:spPr>
        <p:txBody>
          <a:bodyPr>
            <a:normAutofit fontScale="90000"/>
          </a:bodyPr>
          <a:lstStyle/>
          <a:p>
            <a:r>
              <a:rPr lang="en-IN" dirty="0"/>
              <a:t>Mesh-under Vs Mesh-over</a:t>
            </a:r>
          </a:p>
        </p:txBody>
      </p:sp>
      <p:sp>
        <p:nvSpPr>
          <p:cNvPr id="3" name="Content Placeholder 2">
            <a:extLst>
              <a:ext uri="{FF2B5EF4-FFF2-40B4-BE49-F238E27FC236}">
                <a16:creationId xmlns:a16="http://schemas.microsoft.com/office/drawing/2014/main" id="{CF522ECB-A463-4023-48C5-64EE6988D0C5}"/>
              </a:ext>
            </a:extLst>
          </p:cNvPr>
          <p:cNvSpPr>
            <a:spLocks noGrp="1"/>
          </p:cNvSpPr>
          <p:nvPr>
            <p:ph idx="1"/>
          </p:nvPr>
        </p:nvSpPr>
        <p:spPr>
          <a:xfrm>
            <a:off x="150920" y="1029810"/>
            <a:ext cx="11949344" cy="5615125"/>
          </a:xfrm>
        </p:spPr>
        <p:txBody>
          <a:bodyPr>
            <a:normAutofit lnSpcReduction="10000"/>
          </a:bodyPr>
          <a:lstStyle/>
          <a:p>
            <a:pPr marL="0" indent="0">
              <a:buNone/>
            </a:pPr>
            <a:r>
              <a:rPr lang="en-IN" sz="2400" dirty="0"/>
              <a:t>Mesh-under:</a:t>
            </a:r>
          </a:p>
          <a:p>
            <a:r>
              <a:rPr lang="en-IN" sz="2400" dirty="0"/>
              <a:t>The routing packets are handled at the 6LoWPAN adaptation layer</a:t>
            </a:r>
          </a:p>
          <a:p>
            <a:r>
              <a:rPr lang="en-IN" sz="2400" dirty="0"/>
              <a:t>Utilizes 6LoWPAN mesh addressing header to route an forward packets at the link layer</a:t>
            </a:r>
          </a:p>
          <a:p>
            <a:r>
              <a:rPr lang="en-IN" sz="2400" dirty="0"/>
              <a:t>The term mesh-under is used, because multiple link layer hops can be utilized to complete a single IP hop.</a:t>
            </a:r>
          </a:p>
          <a:p>
            <a:r>
              <a:rPr lang="en-IN" sz="2400" dirty="0"/>
              <a:t>Nodes have layer-2 forwarding table to route the packets to final destination</a:t>
            </a:r>
          </a:p>
          <a:p>
            <a:r>
              <a:rPr lang="en-IN" sz="2400" dirty="0"/>
              <a:t>An edge gateway terminates the mesh-under domain.</a:t>
            </a:r>
          </a:p>
          <a:p>
            <a:r>
              <a:rPr lang="en-IN" sz="2400" dirty="0"/>
              <a:t>The edge gateway is used to translate the configured layer2 protocol and any IP routing mechanism implemented on other layer-3 IP interfaces.</a:t>
            </a:r>
          </a:p>
          <a:p>
            <a:pPr marL="0" indent="0">
              <a:buNone/>
            </a:pPr>
            <a:r>
              <a:rPr lang="en-IN" sz="2400" dirty="0"/>
              <a:t>Mesh-over:</a:t>
            </a:r>
          </a:p>
          <a:p>
            <a:r>
              <a:rPr lang="en-IN" sz="2400" dirty="0"/>
              <a:t>Utilizes IP routing</a:t>
            </a:r>
          </a:p>
          <a:p>
            <a:r>
              <a:rPr lang="en-IN" sz="2400" dirty="0"/>
              <a:t>Each full functioning node acts as an IP router, so each link layer hop is an IP hop.</a:t>
            </a:r>
          </a:p>
          <a:p>
            <a:r>
              <a:rPr lang="en-IN" sz="2400" dirty="0"/>
              <a:t>For smart objects using mesh-over, a special routing protocol is required called RPL.</a:t>
            </a:r>
          </a:p>
        </p:txBody>
      </p:sp>
    </p:spTree>
    <p:extLst>
      <p:ext uri="{BB962C8B-B14F-4D97-AF65-F5344CB8AC3E}">
        <p14:creationId xmlns:p14="http://schemas.microsoft.com/office/powerpoint/2010/main" val="283004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3F38-D92C-9FB0-DB50-0B36721F7DED}"/>
              </a:ext>
            </a:extLst>
          </p:cNvPr>
          <p:cNvSpPr>
            <a:spLocks noGrp="1"/>
          </p:cNvSpPr>
          <p:nvPr>
            <p:ph type="title"/>
          </p:nvPr>
        </p:nvSpPr>
        <p:spPr>
          <a:xfrm>
            <a:off x="838200" y="-71020"/>
            <a:ext cx="10515600" cy="752058"/>
          </a:xfrm>
        </p:spPr>
        <p:txBody>
          <a:bodyPr>
            <a:normAutofit/>
          </a:bodyPr>
          <a:lstStyle/>
          <a:p>
            <a:r>
              <a:rPr lang="en-IN" dirty="0"/>
              <a:t>6Lo Working group:</a:t>
            </a:r>
          </a:p>
        </p:txBody>
      </p:sp>
      <p:sp>
        <p:nvSpPr>
          <p:cNvPr id="3" name="Content Placeholder 2">
            <a:extLst>
              <a:ext uri="{FF2B5EF4-FFF2-40B4-BE49-F238E27FC236}">
                <a16:creationId xmlns:a16="http://schemas.microsoft.com/office/drawing/2014/main" id="{13D9CD68-1D0F-F3A9-43E0-6FDFD05A6867}"/>
              </a:ext>
            </a:extLst>
          </p:cNvPr>
          <p:cNvSpPr>
            <a:spLocks noGrp="1"/>
          </p:cNvSpPr>
          <p:nvPr>
            <p:ph idx="1"/>
          </p:nvPr>
        </p:nvSpPr>
        <p:spPr>
          <a:xfrm>
            <a:off x="204185" y="772357"/>
            <a:ext cx="11754035" cy="5903651"/>
          </a:xfrm>
        </p:spPr>
        <p:txBody>
          <a:bodyPr/>
          <a:lstStyle/>
          <a:p>
            <a:r>
              <a:rPr lang="en-IN" dirty="0"/>
              <a:t>Focused on IPV6 connectivity over constrained-node networks, now called as IPV6 over networks of Resource-Constrained Nodes.</a:t>
            </a:r>
          </a:p>
          <a:p>
            <a:pPr marL="0" indent="0">
              <a:buNone/>
            </a:pPr>
            <a:r>
              <a:rPr lang="en-IN" dirty="0"/>
              <a:t>6LO Working group is focused on the following:</a:t>
            </a:r>
          </a:p>
          <a:p>
            <a:pPr marL="514350" indent="-514350">
              <a:buFont typeface="+mj-lt"/>
              <a:buAutoNum type="arabicPeriod"/>
            </a:pPr>
            <a:r>
              <a:rPr lang="en-IN" dirty="0"/>
              <a:t>IPV6 over adaptation layer specifications: IPV6 over low energy, over near-field communication, over 802.11ah, over ultra low energy, over wireless networks for industrial automation, over master-slave passing</a:t>
            </a:r>
          </a:p>
          <a:p>
            <a:pPr marL="514350" indent="-514350">
              <a:buFont typeface="+mj-lt"/>
              <a:buAutoNum type="arabicPeriod"/>
            </a:pPr>
            <a:r>
              <a:rPr lang="en-IN" dirty="0"/>
              <a:t>Information and data models such as MIB modules: definition for managed objects for IPV6 over low-power wireless personal area networks</a:t>
            </a:r>
          </a:p>
          <a:p>
            <a:pPr marL="514350" indent="-514350">
              <a:buFont typeface="+mj-lt"/>
              <a:buAutoNum type="arabicPeriod"/>
            </a:pPr>
            <a:r>
              <a:rPr lang="en-IN" dirty="0"/>
              <a:t>Optimizations that are applicable to more than one adaptation layer specification: generic header compression for IPV6 over low-power wireless personal area networks</a:t>
            </a:r>
          </a:p>
          <a:p>
            <a:pPr marL="514350" indent="-514350">
              <a:buFont typeface="+mj-lt"/>
              <a:buAutoNum type="arabicPeriod"/>
            </a:pPr>
            <a:r>
              <a:rPr lang="en-IN" dirty="0"/>
              <a:t>Informational and maintenance publications needed for the IETF specifications in </a:t>
            </a:r>
            <a:r>
              <a:rPr lang="en-IN"/>
              <a:t>this area.</a:t>
            </a:r>
            <a:endParaRPr lang="en-IN" dirty="0"/>
          </a:p>
        </p:txBody>
      </p:sp>
    </p:spTree>
    <p:extLst>
      <p:ext uri="{BB962C8B-B14F-4D97-AF65-F5344CB8AC3E}">
        <p14:creationId xmlns:p14="http://schemas.microsoft.com/office/powerpoint/2010/main" val="314239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E4F7-1338-D059-7C50-99491248F78F}"/>
              </a:ext>
            </a:extLst>
          </p:cNvPr>
          <p:cNvSpPr>
            <a:spLocks noGrp="1"/>
          </p:cNvSpPr>
          <p:nvPr>
            <p:ph type="title"/>
          </p:nvPr>
        </p:nvSpPr>
        <p:spPr>
          <a:xfrm>
            <a:off x="79899" y="1"/>
            <a:ext cx="11984854" cy="701335"/>
          </a:xfrm>
        </p:spPr>
        <p:txBody>
          <a:bodyPr>
            <a:normAutofit/>
          </a:bodyPr>
          <a:lstStyle/>
          <a:p>
            <a:r>
              <a:rPr lang="en-IN" dirty="0"/>
              <a:t>Routing over Low-power and Lossy Networks (RPL)</a:t>
            </a:r>
          </a:p>
        </p:txBody>
      </p:sp>
      <p:sp>
        <p:nvSpPr>
          <p:cNvPr id="3" name="Content Placeholder 2">
            <a:extLst>
              <a:ext uri="{FF2B5EF4-FFF2-40B4-BE49-F238E27FC236}">
                <a16:creationId xmlns:a16="http://schemas.microsoft.com/office/drawing/2014/main" id="{8E1FE106-4428-67C1-3155-366FA8020650}"/>
              </a:ext>
            </a:extLst>
          </p:cNvPr>
          <p:cNvSpPr>
            <a:spLocks noGrp="1"/>
          </p:cNvSpPr>
          <p:nvPr>
            <p:ph idx="1"/>
          </p:nvPr>
        </p:nvSpPr>
        <p:spPr>
          <a:xfrm>
            <a:off x="150919" y="701337"/>
            <a:ext cx="11913833" cy="6045692"/>
          </a:xfrm>
        </p:spPr>
        <p:txBody>
          <a:bodyPr>
            <a:normAutofit/>
          </a:bodyPr>
          <a:lstStyle/>
          <a:p>
            <a:r>
              <a:rPr lang="en-IN" sz="2400" dirty="0"/>
              <a:t>According to the characteristics and requirements of constrained networks, a new routing protocol is developed for use by IP smart objects.</a:t>
            </a:r>
          </a:p>
          <a:p>
            <a:r>
              <a:rPr lang="en-IN" sz="2400" dirty="0"/>
              <a:t>This new distance vector routing protocol was named the IPV6 Routing Protocol for Low Power and Lossy Networks (RPL).</a:t>
            </a:r>
          </a:p>
          <a:p>
            <a:r>
              <a:rPr lang="en-IN" sz="2400" dirty="0"/>
              <a:t>In RPL, each node acts as a router and becomes part of a mesh network.</a:t>
            </a:r>
          </a:p>
          <a:p>
            <a:r>
              <a:rPr lang="en-IN" sz="2400" dirty="0"/>
              <a:t>Each node examines every received IPV6 packet and determines the next hop destination.</a:t>
            </a:r>
          </a:p>
          <a:p>
            <a:pPr marL="0" indent="0">
              <a:buNone/>
            </a:pPr>
            <a:r>
              <a:rPr lang="en-IN" sz="2400" dirty="0"/>
              <a:t>Depending on the constraints of computing and memory, the RPL protocol defines 2 modes:</a:t>
            </a:r>
          </a:p>
          <a:p>
            <a:pPr marL="514350" indent="-514350">
              <a:buFont typeface="+mj-lt"/>
              <a:buAutoNum type="arabicPeriod"/>
            </a:pPr>
            <a:r>
              <a:rPr lang="en-IN" sz="2400" dirty="0"/>
              <a:t>Storing mode: all nodes contain the full routing table of the RPL domain. Every node knows how to reach other nodes.</a:t>
            </a:r>
          </a:p>
          <a:p>
            <a:pPr marL="514350" indent="-514350">
              <a:buFont typeface="+mj-lt"/>
              <a:buAutoNum type="arabicPeriod"/>
            </a:pPr>
            <a:r>
              <a:rPr lang="en-IN" sz="2400" dirty="0"/>
              <a:t>Non-storing mode:  only the border routers of the RPL domain contain the full routing table. All other nodes in the domain only maintain their list of parents and use this as a list of default routes towards the border router (saves memory and CPU).</a:t>
            </a:r>
          </a:p>
          <a:p>
            <a:pPr>
              <a:buFont typeface="Wingdings" panose="05000000000000000000" pitchFamily="2" charset="2"/>
              <a:buChar char="Ø"/>
            </a:pPr>
            <a:r>
              <a:rPr lang="en-IN" sz="2400" dirty="0"/>
              <a:t>RPL is based on the concept of DAG</a:t>
            </a:r>
          </a:p>
        </p:txBody>
      </p:sp>
    </p:spTree>
    <p:extLst>
      <p:ext uri="{BB962C8B-B14F-4D97-AF65-F5344CB8AC3E}">
        <p14:creationId xmlns:p14="http://schemas.microsoft.com/office/powerpoint/2010/main" val="403816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6DF1B-CD35-15E3-32B6-1F3CAC43FEBC}"/>
              </a:ext>
            </a:extLst>
          </p:cNvPr>
          <p:cNvSpPr>
            <a:spLocks noGrp="1"/>
          </p:cNvSpPr>
          <p:nvPr>
            <p:ph idx="1"/>
          </p:nvPr>
        </p:nvSpPr>
        <p:spPr>
          <a:xfrm>
            <a:off x="168675" y="319596"/>
            <a:ext cx="11851689" cy="6538404"/>
          </a:xfrm>
        </p:spPr>
        <p:txBody>
          <a:bodyPr>
            <a:normAutofit lnSpcReduction="10000"/>
          </a:bodyPr>
          <a:lstStyle/>
          <a:p>
            <a:pPr marL="0" indent="0">
              <a:buNone/>
            </a:pPr>
            <a:endParaRPr lang="en-IN" dirty="0"/>
          </a:p>
          <a:p>
            <a:endParaRPr lang="en-IN" dirty="0"/>
          </a:p>
          <a:p>
            <a:pPr marL="0" indent="0">
              <a:buNone/>
            </a:pPr>
            <a:endParaRPr lang="en-IN" dirty="0"/>
          </a:p>
          <a:p>
            <a:pPr marL="0" indent="0">
              <a:buNone/>
            </a:pPr>
            <a:endParaRPr lang="en-IN" dirty="0"/>
          </a:p>
          <a:p>
            <a:r>
              <a:rPr lang="en-IN" sz="2200" dirty="0"/>
              <a:t>A basic RPL involves building a destination-oriented directed acyclic graph (DODAG). DODAG is a DAG rooted to one destination. In RPL, the destination occurs at a border router known as DODAG root.</a:t>
            </a:r>
          </a:p>
          <a:p>
            <a:endParaRPr lang="en-IN" sz="2200" dirty="0"/>
          </a:p>
          <a:p>
            <a:endParaRPr lang="en-IN" sz="2200" dirty="0"/>
          </a:p>
          <a:p>
            <a:endParaRPr lang="en-IN" sz="2200" dirty="0"/>
          </a:p>
          <a:p>
            <a:endParaRPr lang="en-IN" sz="2200" dirty="0"/>
          </a:p>
          <a:p>
            <a:endParaRPr lang="en-IN" sz="2200" dirty="0"/>
          </a:p>
          <a:p>
            <a:endParaRPr lang="en-IN" sz="2200" dirty="0"/>
          </a:p>
          <a:p>
            <a:pPr marL="0" indent="0">
              <a:buNone/>
            </a:pPr>
            <a:endParaRPr lang="en-IN" sz="2200" dirty="0"/>
          </a:p>
          <a:p>
            <a:r>
              <a:rPr lang="en-IN" sz="2200" dirty="0"/>
              <a:t>In DODAG, each node maintains up to 3 parents that provide a path to the root. One of these parents is </a:t>
            </a:r>
            <a:r>
              <a:rPr lang="en-IN" sz="2200" b="1" dirty="0"/>
              <a:t>preferred parent</a:t>
            </a:r>
            <a:r>
              <a:rPr lang="en-IN" sz="2200" dirty="0"/>
              <a:t>, which means, it is the preferred next hop for upward routes toward the root.</a:t>
            </a:r>
          </a:p>
        </p:txBody>
      </p:sp>
      <p:pic>
        <p:nvPicPr>
          <p:cNvPr id="5" name="Picture 4">
            <a:extLst>
              <a:ext uri="{FF2B5EF4-FFF2-40B4-BE49-F238E27FC236}">
                <a16:creationId xmlns:a16="http://schemas.microsoft.com/office/drawing/2014/main" id="{43631DDA-34A2-7B35-60C8-296801CE6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876" y="-239697"/>
            <a:ext cx="3959440" cy="2286000"/>
          </a:xfrm>
          <a:prstGeom prst="rect">
            <a:avLst/>
          </a:prstGeom>
        </p:spPr>
      </p:pic>
      <p:pic>
        <p:nvPicPr>
          <p:cNvPr id="7" name="Picture 6">
            <a:extLst>
              <a:ext uri="{FF2B5EF4-FFF2-40B4-BE49-F238E27FC236}">
                <a16:creationId xmlns:a16="http://schemas.microsoft.com/office/drawing/2014/main" id="{366514DA-92C2-01B4-37B6-0CADB0532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535" y="3231472"/>
            <a:ext cx="4788576" cy="2441359"/>
          </a:xfrm>
          <a:prstGeom prst="rect">
            <a:avLst/>
          </a:prstGeom>
        </p:spPr>
      </p:pic>
    </p:spTree>
    <p:extLst>
      <p:ext uri="{BB962C8B-B14F-4D97-AF65-F5344CB8AC3E}">
        <p14:creationId xmlns:p14="http://schemas.microsoft.com/office/powerpoint/2010/main" val="39774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4E74E-FAD3-D32A-6223-942A849D04C2}"/>
              </a:ext>
            </a:extLst>
          </p:cNvPr>
          <p:cNvSpPr>
            <a:spLocks noGrp="1"/>
          </p:cNvSpPr>
          <p:nvPr>
            <p:ph idx="1"/>
          </p:nvPr>
        </p:nvSpPr>
        <p:spPr>
          <a:xfrm>
            <a:off x="159798" y="177552"/>
            <a:ext cx="11949344" cy="6542843"/>
          </a:xfrm>
        </p:spPr>
        <p:txBody>
          <a:bodyPr>
            <a:normAutofit lnSpcReduction="10000"/>
          </a:bodyPr>
          <a:lstStyle/>
          <a:p>
            <a:r>
              <a:rPr lang="en-IN" dirty="0"/>
              <a:t>Routing graph created by the set of DODAG parents across all nodes defines the full set of upward routes.</a:t>
            </a:r>
          </a:p>
          <a:p>
            <a:r>
              <a:rPr lang="en-IN" dirty="0"/>
              <a:t>The RPL implementation ensures that the routes are loop free by disallowing nodes from that are positioned further away from the border router.</a:t>
            </a:r>
          </a:p>
          <a:p>
            <a:r>
              <a:rPr lang="en-IN" dirty="0"/>
              <a:t>Upward routes in RPL are discovered and configured using </a:t>
            </a:r>
            <a:r>
              <a:rPr lang="en-IN" b="1" i="1" dirty="0"/>
              <a:t>DAG Information Object (DIO) messages</a:t>
            </a:r>
            <a:r>
              <a:rPr lang="en-IN" b="1" dirty="0"/>
              <a:t>. </a:t>
            </a:r>
            <a:r>
              <a:rPr lang="en-IN" dirty="0"/>
              <a:t>Nodes listen to DIOs to handle changes in the topology. The information in the DIO messages determines parents and the best path to DODAG root.</a:t>
            </a:r>
          </a:p>
          <a:p>
            <a:r>
              <a:rPr lang="en-IN" dirty="0"/>
              <a:t>Nodes establish downward routes by advertising their parent set toward the DODAG root using a </a:t>
            </a:r>
            <a:r>
              <a:rPr lang="en-IN" b="1" i="1" dirty="0"/>
              <a:t>Destination Advertisement Object (DAO) message</a:t>
            </a:r>
            <a:r>
              <a:rPr lang="en-IN" dirty="0"/>
              <a:t>. DAO messages allow nodes to inform their parents of their presence and reachability to descendants.</a:t>
            </a:r>
          </a:p>
          <a:p>
            <a:r>
              <a:rPr lang="en-IN" dirty="0"/>
              <a:t>In case of non-storing mode, the nodes sending DAO messages report their parent sets directly to the border router (DODAG root). The root uses the information to determine source routes to individual nodes downstream in the mesh.</a:t>
            </a:r>
          </a:p>
        </p:txBody>
      </p:sp>
    </p:spTree>
    <p:extLst>
      <p:ext uri="{BB962C8B-B14F-4D97-AF65-F5344CB8AC3E}">
        <p14:creationId xmlns:p14="http://schemas.microsoft.com/office/powerpoint/2010/main" val="381793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2CFC9-33C6-45FF-745F-EE8FE831398E}"/>
              </a:ext>
            </a:extLst>
          </p:cNvPr>
          <p:cNvSpPr>
            <a:spLocks noGrp="1"/>
          </p:cNvSpPr>
          <p:nvPr>
            <p:ph idx="1"/>
          </p:nvPr>
        </p:nvSpPr>
        <p:spPr>
          <a:xfrm>
            <a:off x="133165" y="142042"/>
            <a:ext cx="11949344" cy="6587231"/>
          </a:xfrm>
        </p:spPr>
        <p:txBody>
          <a:bodyPr/>
          <a:lstStyle/>
          <a:p>
            <a:r>
              <a:rPr lang="en-IN" sz="2400" dirty="0"/>
              <a:t>For storing mode, each node keeps track of the routing  information that is advertised in the DAO messages.</a:t>
            </a:r>
          </a:p>
          <a:p>
            <a:r>
              <a:rPr lang="en-IN" sz="2400" dirty="0"/>
              <a:t>Packets can take shorter paths between destinations in the mesh though it consumes more power and it is CPU-intensive.</a:t>
            </a:r>
          </a:p>
          <a:p>
            <a:endParaRPr lang="en-IN" sz="2400" dirty="0"/>
          </a:p>
          <a:p>
            <a:endParaRPr lang="en-IN" sz="2400" dirty="0"/>
          </a:p>
          <a:p>
            <a:endParaRPr lang="en-IN" sz="2400" dirty="0"/>
          </a:p>
          <a:p>
            <a:endParaRPr lang="en-IN" sz="2400" dirty="0"/>
          </a:p>
          <a:p>
            <a:endParaRPr lang="en-IN" sz="2400" dirty="0"/>
          </a:p>
          <a:p>
            <a:endParaRPr lang="en-IN" sz="2400" dirty="0"/>
          </a:p>
          <a:p>
            <a:pPr marL="0" indent="0">
              <a:buNone/>
            </a:pPr>
            <a:endParaRPr lang="en-IN" sz="2400" dirty="0"/>
          </a:p>
          <a:p>
            <a:pPr marL="0" indent="0">
              <a:buNone/>
            </a:pPr>
            <a:endParaRPr lang="en-IN" sz="2400" dirty="0"/>
          </a:p>
          <a:p>
            <a:endParaRPr lang="en-IN" sz="2400" dirty="0"/>
          </a:p>
          <a:p>
            <a:r>
              <a:rPr lang="en-IN" sz="2400" dirty="0"/>
              <a:t>RPL messages, such as DIO and DAO, run on top of IPV6. DAO and DIO messages move both up and down the DODAG, depending on the exact message type</a:t>
            </a:r>
          </a:p>
          <a:p>
            <a:endParaRPr lang="en-IN" dirty="0"/>
          </a:p>
        </p:txBody>
      </p:sp>
      <p:pic>
        <p:nvPicPr>
          <p:cNvPr id="5" name="Picture 4">
            <a:extLst>
              <a:ext uri="{FF2B5EF4-FFF2-40B4-BE49-F238E27FC236}">
                <a16:creationId xmlns:a16="http://schemas.microsoft.com/office/drawing/2014/main" id="{CE28145D-24B9-57C7-EB9A-F1C11EB5C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466" y="1793291"/>
            <a:ext cx="6711518" cy="3773008"/>
          </a:xfrm>
          <a:prstGeom prst="rect">
            <a:avLst/>
          </a:prstGeom>
        </p:spPr>
      </p:pic>
    </p:spTree>
    <p:extLst>
      <p:ext uri="{BB962C8B-B14F-4D97-AF65-F5344CB8AC3E}">
        <p14:creationId xmlns:p14="http://schemas.microsoft.com/office/powerpoint/2010/main" val="92007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E23-0CBD-4BC4-BAFC-225567825E2D}"/>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64C178D1-9146-1ACD-7BCE-C495BD9B1A75}"/>
              </a:ext>
            </a:extLst>
          </p:cNvPr>
          <p:cNvSpPr>
            <a:spLocks noGrp="1"/>
          </p:cNvSpPr>
          <p:nvPr>
            <p:ph idx="1"/>
          </p:nvPr>
        </p:nvSpPr>
        <p:spPr/>
        <p:txBody>
          <a:bodyPr/>
          <a:lstStyle/>
          <a:p>
            <a:r>
              <a:rPr lang="en-IN" dirty="0"/>
              <a:t>IP Versions</a:t>
            </a:r>
          </a:p>
          <a:p>
            <a:r>
              <a:rPr lang="en-IN" dirty="0"/>
              <a:t>Need for Optimization(Constrained Nodes and Constrained Networks)</a:t>
            </a:r>
          </a:p>
          <a:p>
            <a:r>
              <a:rPr lang="en-IN" dirty="0"/>
              <a:t>Optimizing IP for IoT (6LoWPAN to 6Lo, Routing)</a:t>
            </a:r>
          </a:p>
          <a:p>
            <a:r>
              <a:rPr lang="en-IN" dirty="0"/>
              <a:t>Application Transport Methods (Supervisory control and data acquisition)</a:t>
            </a:r>
          </a:p>
          <a:p>
            <a:r>
              <a:rPr lang="en-IN" dirty="0"/>
              <a:t>Application Layer Protocols (CoAP and MQTT)</a:t>
            </a:r>
          </a:p>
        </p:txBody>
      </p:sp>
    </p:spTree>
    <p:extLst>
      <p:ext uri="{BB962C8B-B14F-4D97-AF65-F5344CB8AC3E}">
        <p14:creationId xmlns:p14="http://schemas.microsoft.com/office/powerpoint/2010/main" val="3757624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B8DCA-43CD-8B53-F8D9-0F86254B977A}"/>
              </a:ext>
            </a:extLst>
          </p:cNvPr>
          <p:cNvSpPr>
            <a:spLocks noGrp="1"/>
          </p:cNvSpPr>
          <p:nvPr>
            <p:ph idx="1"/>
          </p:nvPr>
        </p:nvSpPr>
        <p:spPr>
          <a:xfrm>
            <a:off x="150920" y="133164"/>
            <a:ext cx="11904956" cy="6596109"/>
          </a:xfrm>
        </p:spPr>
        <p:txBody>
          <a:bodyPr>
            <a:normAutofit/>
          </a:bodyPr>
          <a:lstStyle/>
          <a:p>
            <a:r>
              <a:rPr lang="en-IN" sz="2400" dirty="0"/>
              <a:t>Objective Function (OF): An OF defines how metrics are used to select routes and establish a node’s rank. Whenever a node establishes its rank, it simply sets the rank to the current minimum expected number of transmissions among its parents.</a:t>
            </a:r>
          </a:p>
          <a:p>
            <a:r>
              <a:rPr lang="en-IN" sz="2400" dirty="0"/>
              <a:t>Rank: is a rough approximation of how “close” a node is to the root and helps avoid routing loops and the count-to-infinity problem. Nodes can only increase their rank when receiving a DIO message with a larger version number. Nodes decrease their rank whenever they have lower-cost routes.</a:t>
            </a:r>
          </a:p>
          <a:p>
            <a:r>
              <a:rPr lang="en-IN" sz="2400" dirty="0"/>
              <a:t>RPL Headers: specific network layer headers are defined for datagrams being forwarded within the RPL network.</a:t>
            </a:r>
          </a:p>
          <a:p>
            <a:pPr>
              <a:buFont typeface="Wingdings" panose="05000000000000000000" pitchFamily="2" charset="2"/>
              <a:buChar char="ü"/>
            </a:pPr>
            <a:r>
              <a:rPr lang="en-IN" sz="2400" dirty="0"/>
              <a:t>RFC 6553 used to carry hop-by-hop header</a:t>
            </a:r>
          </a:p>
          <a:p>
            <a:pPr>
              <a:buFont typeface="Wingdings" panose="05000000000000000000" pitchFamily="2" charset="2"/>
              <a:buChar char="ü"/>
            </a:pPr>
            <a:r>
              <a:rPr lang="en-IN" sz="2400" dirty="0"/>
              <a:t>RFC 6554 specifies the space routing header (SRH) used in RPL routers. SRH specifies a source route to deliver datagrams to nodes downstream in the mesh network.</a:t>
            </a:r>
          </a:p>
          <a:p>
            <a:r>
              <a:rPr lang="en-IN" sz="2400" dirty="0"/>
              <a:t>Metrics: RPL supports flexible set of metrics to support battery-powered nodes. Following are some of them:</a:t>
            </a:r>
          </a:p>
          <a:p>
            <a:pPr marL="457200" indent="-457200">
              <a:buFont typeface="+mj-lt"/>
              <a:buAutoNum type="arabicPeriod"/>
            </a:pPr>
            <a:r>
              <a:rPr lang="en-IN" sz="2400" dirty="0"/>
              <a:t>Expected Transmission Count (ETX)-&gt; assigns discrete value to the number of transmissions a node expects to deliver a packet.</a:t>
            </a:r>
          </a:p>
        </p:txBody>
      </p:sp>
    </p:spTree>
    <p:extLst>
      <p:ext uri="{BB962C8B-B14F-4D97-AF65-F5344CB8AC3E}">
        <p14:creationId xmlns:p14="http://schemas.microsoft.com/office/powerpoint/2010/main" val="279200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6F028-32A4-C234-7123-43C64907B2DC}"/>
              </a:ext>
            </a:extLst>
          </p:cNvPr>
          <p:cNvSpPr>
            <a:spLocks noGrp="1"/>
          </p:cNvSpPr>
          <p:nvPr>
            <p:ph idx="1"/>
          </p:nvPr>
        </p:nvSpPr>
        <p:spPr>
          <a:xfrm>
            <a:off x="284085" y="239697"/>
            <a:ext cx="11842812" cy="6480699"/>
          </a:xfrm>
        </p:spPr>
        <p:txBody>
          <a:bodyPr/>
          <a:lstStyle/>
          <a:p>
            <a:pPr marL="0" indent="0">
              <a:buNone/>
            </a:pPr>
            <a:r>
              <a:rPr lang="en-IN" dirty="0"/>
              <a:t>2. Hop count-&gt; number of nodes traversed in a path.</a:t>
            </a:r>
          </a:p>
          <a:p>
            <a:pPr marL="0" indent="0">
              <a:buNone/>
            </a:pPr>
            <a:r>
              <a:rPr lang="en-IN" dirty="0"/>
              <a:t>3. Latency-&gt; varies with power conservation.</a:t>
            </a:r>
          </a:p>
          <a:p>
            <a:pPr marL="0" indent="0">
              <a:buNone/>
            </a:pPr>
            <a:r>
              <a:rPr lang="en-IN" dirty="0"/>
              <a:t>4. Link quality level-&gt; measures the reliability of a link by taking packet error rates into account</a:t>
            </a:r>
          </a:p>
          <a:p>
            <a:pPr marL="0" indent="0">
              <a:buNone/>
            </a:pPr>
            <a:r>
              <a:rPr lang="en-IN" dirty="0"/>
              <a:t>5. Link </a:t>
            </a:r>
            <a:r>
              <a:rPr lang="en-IN" dirty="0" err="1"/>
              <a:t>color</a:t>
            </a:r>
            <a:r>
              <a:rPr lang="en-IN" dirty="0"/>
              <a:t>-&gt; sets values to make a link more or less desirable (used for different traffic type)</a:t>
            </a:r>
          </a:p>
          <a:p>
            <a:pPr marL="0" indent="0">
              <a:buNone/>
            </a:pPr>
            <a:r>
              <a:rPr lang="en-IN" dirty="0"/>
              <a:t>6. Node state and attribute-&gt; identifies nodes that function as traffic aggregators and nodes that are impacted by high workloads.</a:t>
            </a:r>
          </a:p>
          <a:p>
            <a:pPr marL="0" indent="0">
              <a:buNone/>
            </a:pPr>
            <a:r>
              <a:rPr lang="en-IN" dirty="0"/>
              <a:t>7. Node energy-&gt; avoids node with low power.</a:t>
            </a:r>
          </a:p>
          <a:p>
            <a:pPr marL="0" indent="0">
              <a:buNone/>
            </a:pPr>
            <a:r>
              <a:rPr lang="en-IN" dirty="0"/>
              <a:t>8. throughput-&gt; provides the amount of throughput for a node link.</a:t>
            </a:r>
          </a:p>
          <a:p>
            <a:r>
              <a:rPr lang="en-IN" dirty="0"/>
              <a:t>Constraints: ETX and RSSI (relative signal strength indicator)</a:t>
            </a:r>
          </a:p>
          <a:p>
            <a:pPr marL="0" indent="0">
              <a:buNone/>
            </a:pPr>
            <a:r>
              <a:rPr lang="en-IN" dirty="0"/>
              <a:t>RSSI-&gt;link quality(programmed constraints: RSSI exceeds a threshold and ETX falls below a threshold)</a:t>
            </a:r>
          </a:p>
        </p:txBody>
      </p:sp>
    </p:spTree>
    <p:extLst>
      <p:ext uri="{BB962C8B-B14F-4D97-AF65-F5344CB8AC3E}">
        <p14:creationId xmlns:p14="http://schemas.microsoft.com/office/powerpoint/2010/main" val="305905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D16A-10A5-0F57-FEBE-C8960A11314F}"/>
              </a:ext>
            </a:extLst>
          </p:cNvPr>
          <p:cNvSpPr>
            <a:spLocks noGrp="1"/>
          </p:cNvSpPr>
          <p:nvPr>
            <p:ph type="title"/>
          </p:nvPr>
        </p:nvSpPr>
        <p:spPr>
          <a:xfrm>
            <a:off x="408373" y="319597"/>
            <a:ext cx="10918794" cy="618893"/>
          </a:xfrm>
        </p:spPr>
        <p:txBody>
          <a:bodyPr>
            <a:normAutofit fontScale="90000"/>
          </a:bodyPr>
          <a:lstStyle/>
          <a:p>
            <a:r>
              <a:rPr lang="en-US" dirty="0"/>
              <a:t>Chapter-6: IoT Application protocols</a:t>
            </a:r>
            <a:endParaRPr lang="en-IN" dirty="0"/>
          </a:p>
        </p:txBody>
      </p:sp>
      <p:sp>
        <p:nvSpPr>
          <p:cNvPr id="3" name="Content Placeholder 2">
            <a:extLst>
              <a:ext uri="{FF2B5EF4-FFF2-40B4-BE49-F238E27FC236}">
                <a16:creationId xmlns:a16="http://schemas.microsoft.com/office/drawing/2014/main" id="{41B74B50-73BF-EAAE-9239-F2A1D4B9240A}"/>
              </a:ext>
            </a:extLst>
          </p:cNvPr>
          <p:cNvSpPr>
            <a:spLocks noGrp="1"/>
          </p:cNvSpPr>
          <p:nvPr>
            <p:ph idx="1"/>
          </p:nvPr>
        </p:nvSpPr>
        <p:spPr>
          <a:xfrm>
            <a:off x="301841" y="1677880"/>
            <a:ext cx="11727402" cy="4944862"/>
          </a:xfrm>
        </p:spPr>
        <p:txBody>
          <a:bodyPr/>
          <a:lstStyle/>
          <a:p>
            <a:pPr marL="0" indent="0">
              <a:buNone/>
            </a:pPr>
            <a:r>
              <a:rPr lang="en-US" dirty="0"/>
              <a:t>IoT application protocols are dependent on characteristics of the lower layers.</a:t>
            </a:r>
          </a:p>
          <a:p>
            <a:r>
              <a:rPr lang="en-US" dirty="0"/>
              <a:t>The Transport Layer: The constrained nature of IoT networks requires a closer look at the use of TCP or UDP mechanisms along with IP.</a:t>
            </a:r>
          </a:p>
          <a:p>
            <a:r>
              <a:rPr lang="en-US" dirty="0"/>
              <a:t>IoT Application Transport Methods: Various types of IoT application data and the ways this data can be carried across network.</a:t>
            </a:r>
          </a:p>
          <a:p>
            <a:pPr marL="0" indent="0">
              <a:buNone/>
            </a:pPr>
            <a:endParaRPr lang="en-US" dirty="0"/>
          </a:p>
          <a:p>
            <a:pPr marL="0" indent="0">
              <a:buNone/>
            </a:pPr>
            <a:r>
              <a:rPr lang="en-US" dirty="0"/>
              <a:t>The Transport Layer: TCP-&gt;industrial application layer protocols, cellular networks; UDP-&gt;CoAP, multicast operations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746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FEDD-2260-7FC3-656D-A14E7CA57DD6}"/>
              </a:ext>
            </a:extLst>
          </p:cNvPr>
          <p:cNvSpPr>
            <a:spLocks noGrp="1"/>
          </p:cNvSpPr>
          <p:nvPr>
            <p:ph type="title"/>
          </p:nvPr>
        </p:nvSpPr>
        <p:spPr>
          <a:xfrm>
            <a:off x="838200" y="337351"/>
            <a:ext cx="10515600" cy="1038688"/>
          </a:xfrm>
        </p:spPr>
        <p:txBody>
          <a:bodyPr>
            <a:normAutofit fontScale="90000"/>
          </a:bodyPr>
          <a:lstStyle/>
          <a:p>
            <a:r>
              <a:rPr lang="en-US" dirty="0"/>
              <a:t>IoT Application Transport Methods:</a:t>
            </a:r>
            <a:br>
              <a:rPr lang="en-US" dirty="0"/>
            </a:br>
            <a:endParaRPr lang="en-IN" dirty="0"/>
          </a:p>
        </p:txBody>
      </p:sp>
      <p:sp>
        <p:nvSpPr>
          <p:cNvPr id="3" name="Content Placeholder 2">
            <a:extLst>
              <a:ext uri="{FF2B5EF4-FFF2-40B4-BE49-F238E27FC236}">
                <a16:creationId xmlns:a16="http://schemas.microsoft.com/office/drawing/2014/main" id="{AF46D539-34EC-C72E-C658-BFEEF18F6186}"/>
              </a:ext>
            </a:extLst>
          </p:cNvPr>
          <p:cNvSpPr>
            <a:spLocks noGrp="1"/>
          </p:cNvSpPr>
          <p:nvPr>
            <p:ph idx="1"/>
          </p:nvPr>
        </p:nvSpPr>
        <p:spPr>
          <a:xfrm>
            <a:off x="230819" y="1127464"/>
            <a:ext cx="11754035" cy="5539666"/>
          </a:xfrm>
        </p:spPr>
        <p:txBody>
          <a:bodyPr/>
          <a:lstStyle/>
          <a:p>
            <a:pPr marL="0" indent="0">
              <a:buNone/>
            </a:pPr>
            <a:r>
              <a:rPr lang="en-US" dirty="0"/>
              <a:t>Categories of IoT transport methods:</a:t>
            </a:r>
          </a:p>
          <a:p>
            <a:pPr>
              <a:buFont typeface="Wingdings" panose="05000000000000000000" pitchFamily="2" charset="2"/>
              <a:buChar char="Ø"/>
            </a:pPr>
            <a:r>
              <a:rPr lang="en-US" dirty="0"/>
              <a:t>Application layer protocol not present-&gt; data payload is directly transported on top of the lower layers(no application layer protocol is required)</a:t>
            </a:r>
          </a:p>
          <a:p>
            <a:pPr>
              <a:buFont typeface="Wingdings" panose="05000000000000000000" pitchFamily="2" charset="2"/>
              <a:buChar char="Ø"/>
            </a:pPr>
            <a:r>
              <a:rPr lang="en-US" dirty="0"/>
              <a:t>Supervisory control and data acquisition(SCADA)-&gt; most common industrial protocol, designed before IP, has been adapted for IP network</a:t>
            </a:r>
          </a:p>
          <a:p>
            <a:pPr>
              <a:buFont typeface="Wingdings" panose="05000000000000000000" pitchFamily="2" charset="2"/>
              <a:buChar char="Ø"/>
            </a:pPr>
            <a:r>
              <a:rPr lang="en-US" dirty="0"/>
              <a:t>Generic web-based protocols-&gt; such as Ethernet, wi-fi,4G/LTE are communicating over non-constrained networks</a:t>
            </a:r>
          </a:p>
          <a:p>
            <a:pPr>
              <a:buFont typeface="Wingdings" panose="05000000000000000000" pitchFamily="2" charset="2"/>
              <a:buChar char="Ø"/>
            </a:pPr>
            <a:r>
              <a:rPr lang="en-US" dirty="0"/>
              <a:t>IoT application layer protocols-&gt; are devised to run on constrained nodes; MQTT(message queue telemetry transport) and CoAP(constrained application protocol) are 2 well known examples</a:t>
            </a:r>
            <a:endParaRPr lang="en-IN" dirty="0"/>
          </a:p>
        </p:txBody>
      </p:sp>
    </p:spTree>
    <p:extLst>
      <p:ext uri="{BB962C8B-B14F-4D97-AF65-F5344CB8AC3E}">
        <p14:creationId xmlns:p14="http://schemas.microsoft.com/office/powerpoint/2010/main" val="155843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FC40-9B90-64DB-6F9E-40DB60A60051}"/>
              </a:ext>
            </a:extLst>
          </p:cNvPr>
          <p:cNvSpPr>
            <a:spLocks noGrp="1"/>
          </p:cNvSpPr>
          <p:nvPr>
            <p:ph type="title"/>
          </p:nvPr>
        </p:nvSpPr>
        <p:spPr>
          <a:xfrm>
            <a:off x="838200" y="88778"/>
            <a:ext cx="10515600" cy="701336"/>
          </a:xfrm>
        </p:spPr>
        <p:txBody>
          <a:bodyPr/>
          <a:lstStyle/>
          <a:p>
            <a:r>
              <a:rPr lang="en-US" dirty="0"/>
              <a:t>Application layer protocol not present</a:t>
            </a:r>
            <a:endParaRPr lang="en-IN" dirty="0"/>
          </a:p>
        </p:txBody>
      </p:sp>
      <p:sp>
        <p:nvSpPr>
          <p:cNvPr id="3" name="Content Placeholder 2">
            <a:extLst>
              <a:ext uri="{FF2B5EF4-FFF2-40B4-BE49-F238E27FC236}">
                <a16:creationId xmlns:a16="http://schemas.microsoft.com/office/drawing/2014/main" id="{18E9534E-36B6-5590-EF3D-79842F95D3A0}"/>
              </a:ext>
            </a:extLst>
          </p:cNvPr>
          <p:cNvSpPr>
            <a:spLocks noGrp="1"/>
          </p:cNvSpPr>
          <p:nvPr>
            <p:ph idx="1"/>
          </p:nvPr>
        </p:nvSpPr>
        <p:spPr>
          <a:xfrm>
            <a:off x="186431" y="914400"/>
            <a:ext cx="11816179" cy="5734975"/>
          </a:xfrm>
        </p:spPr>
        <p:txBody>
          <a:bodyPr/>
          <a:lstStyle/>
          <a:p>
            <a:r>
              <a:rPr lang="en-US" dirty="0"/>
              <a:t>Class 0 or severely constrained nodes do not implement a fully structured network protocol stack; IP, TCP or UDP, or an application layer protocol.</a:t>
            </a:r>
          </a:p>
          <a:p>
            <a:pPr marL="0" indent="0">
              <a:buNone/>
            </a:pPr>
            <a:r>
              <a:rPr lang="en-US" dirty="0"/>
              <a:t>Ex: low-cost temperature and relative humidity sensor (RH) sending data over a </a:t>
            </a:r>
            <a:r>
              <a:rPr lang="en-US" dirty="0" err="1"/>
              <a:t>LoRaWAN</a:t>
            </a:r>
            <a:r>
              <a:rPr lang="en-US" dirty="0"/>
              <a:t> infrastructure</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(Decoding temperature and </a:t>
            </a:r>
            <a:r>
              <a:rPr lang="en-US" dirty="0" err="1"/>
              <a:t>and</a:t>
            </a:r>
            <a:r>
              <a:rPr lang="en-US" dirty="0"/>
              <a:t> RH sensor data)</a:t>
            </a:r>
            <a:endParaRPr lang="en-IN" dirty="0"/>
          </a:p>
        </p:txBody>
      </p:sp>
      <p:pic>
        <p:nvPicPr>
          <p:cNvPr id="5" name="Picture 4">
            <a:extLst>
              <a:ext uri="{FF2B5EF4-FFF2-40B4-BE49-F238E27FC236}">
                <a16:creationId xmlns:a16="http://schemas.microsoft.com/office/drawing/2014/main" id="{F69E86EC-975B-0E48-76C7-3117BAD47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982" y="2987335"/>
            <a:ext cx="9223898" cy="1815484"/>
          </a:xfrm>
          <a:prstGeom prst="rect">
            <a:avLst/>
          </a:prstGeom>
        </p:spPr>
      </p:pic>
    </p:spTree>
    <p:extLst>
      <p:ext uri="{BB962C8B-B14F-4D97-AF65-F5344CB8AC3E}">
        <p14:creationId xmlns:p14="http://schemas.microsoft.com/office/powerpoint/2010/main" val="950220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3074-A3E7-0181-4983-82D35335A0C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3E65FC6-0D51-662F-BCA2-9F8930B9A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490" y="550416"/>
            <a:ext cx="8966447" cy="5942459"/>
          </a:xfrm>
        </p:spPr>
      </p:pic>
    </p:spTree>
    <p:extLst>
      <p:ext uri="{BB962C8B-B14F-4D97-AF65-F5344CB8AC3E}">
        <p14:creationId xmlns:p14="http://schemas.microsoft.com/office/powerpoint/2010/main" val="118217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21D3-66B8-EF89-50FD-509B8CF92435}"/>
              </a:ext>
            </a:extLst>
          </p:cNvPr>
          <p:cNvSpPr>
            <a:spLocks noGrp="1"/>
          </p:cNvSpPr>
          <p:nvPr>
            <p:ph type="title"/>
          </p:nvPr>
        </p:nvSpPr>
        <p:spPr>
          <a:xfrm>
            <a:off x="634014" y="71022"/>
            <a:ext cx="10515600" cy="665826"/>
          </a:xfrm>
        </p:spPr>
        <p:txBody>
          <a:bodyPr>
            <a:normAutofit fontScale="90000"/>
          </a:bodyPr>
          <a:lstStyle/>
          <a:p>
            <a:r>
              <a:rPr lang="en-US" dirty="0"/>
              <a:t>SCADA</a:t>
            </a:r>
            <a:endParaRPr lang="en-IN" dirty="0"/>
          </a:p>
        </p:txBody>
      </p:sp>
      <p:sp>
        <p:nvSpPr>
          <p:cNvPr id="3" name="Content Placeholder 2">
            <a:extLst>
              <a:ext uri="{FF2B5EF4-FFF2-40B4-BE49-F238E27FC236}">
                <a16:creationId xmlns:a16="http://schemas.microsoft.com/office/drawing/2014/main" id="{88D15918-48D9-F0EA-45C8-93FB1980491C}"/>
              </a:ext>
            </a:extLst>
          </p:cNvPr>
          <p:cNvSpPr>
            <a:spLocks noGrp="1"/>
          </p:cNvSpPr>
          <p:nvPr>
            <p:ph idx="1"/>
          </p:nvPr>
        </p:nvSpPr>
        <p:spPr>
          <a:xfrm>
            <a:off x="248575" y="1020933"/>
            <a:ext cx="11780668" cy="5579614"/>
          </a:xfrm>
        </p:spPr>
        <p:txBody>
          <a:bodyPr>
            <a:normAutofit lnSpcReduction="10000"/>
          </a:bodyPr>
          <a:lstStyle/>
          <a:p>
            <a:r>
              <a:rPr lang="en-US" dirty="0"/>
              <a:t>Older protocols that connected sensors and actuators have evolved and adapted themselves to utilize IP. A prime example is supervisory control and data acquisition (SCADA).</a:t>
            </a:r>
          </a:p>
          <a:p>
            <a:r>
              <a:rPr lang="en-US" dirty="0"/>
              <a:t>SCADA is an automation control system initially implemented without IP over serial links, before being adapted to Ethernet and IPV4.</a:t>
            </a:r>
          </a:p>
          <a:p>
            <a:r>
              <a:rPr lang="en-US" dirty="0"/>
              <a:t>SCADA system collects sensor data and telemetry from remote devices and also having ability to control them.</a:t>
            </a:r>
          </a:p>
          <a:p>
            <a:r>
              <a:rPr lang="en-US" dirty="0"/>
              <a:t>Now-a-days, SCADA is allow global, real-time, data-driven decisions to be made about how to improve business process.</a:t>
            </a:r>
          </a:p>
          <a:p>
            <a:r>
              <a:rPr lang="en-IN" dirty="0"/>
              <a:t>It is mainly used in manufacturing/industrial verticals. Ex: Modbus protocol,DNP3 protocol</a:t>
            </a:r>
          </a:p>
          <a:p>
            <a:r>
              <a:rPr lang="en-IN" dirty="0"/>
              <a:t>To be compatible with current IoT networks, these protocols require certain accommodations and adjustments.</a:t>
            </a:r>
            <a:endParaRPr lang="en-US" dirty="0"/>
          </a:p>
        </p:txBody>
      </p:sp>
    </p:spTree>
    <p:extLst>
      <p:ext uri="{BB962C8B-B14F-4D97-AF65-F5344CB8AC3E}">
        <p14:creationId xmlns:p14="http://schemas.microsoft.com/office/powerpoint/2010/main" val="3240903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C1AF-7E78-AD3A-72C2-C572A5D3277D}"/>
              </a:ext>
            </a:extLst>
          </p:cNvPr>
          <p:cNvSpPr>
            <a:spLocks noGrp="1"/>
          </p:cNvSpPr>
          <p:nvPr>
            <p:ph type="title"/>
          </p:nvPr>
        </p:nvSpPr>
        <p:spPr>
          <a:xfrm>
            <a:off x="838200" y="124287"/>
            <a:ext cx="10515600" cy="665827"/>
          </a:xfrm>
        </p:spPr>
        <p:txBody>
          <a:bodyPr>
            <a:normAutofit fontScale="90000"/>
          </a:bodyPr>
          <a:lstStyle/>
          <a:p>
            <a:r>
              <a:rPr lang="en-US" dirty="0"/>
              <a:t>Adapting SCADA for IP</a:t>
            </a:r>
            <a:endParaRPr lang="en-IN" dirty="0"/>
          </a:p>
        </p:txBody>
      </p:sp>
      <p:sp>
        <p:nvSpPr>
          <p:cNvPr id="3" name="Content Placeholder 2">
            <a:extLst>
              <a:ext uri="{FF2B5EF4-FFF2-40B4-BE49-F238E27FC236}">
                <a16:creationId xmlns:a16="http://schemas.microsoft.com/office/drawing/2014/main" id="{26A92F59-7166-F135-8590-9F9C627F14A4}"/>
              </a:ext>
            </a:extLst>
          </p:cNvPr>
          <p:cNvSpPr>
            <a:spLocks noGrp="1"/>
          </p:cNvSpPr>
          <p:nvPr>
            <p:ph idx="1"/>
          </p:nvPr>
        </p:nvSpPr>
        <p:spPr>
          <a:xfrm>
            <a:off x="142043" y="710214"/>
            <a:ext cx="11931588" cy="5948038"/>
          </a:xfrm>
        </p:spPr>
        <p:txBody>
          <a:bodyPr/>
          <a:lstStyle/>
          <a:p>
            <a:r>
              <a:rPr lang="en-US" dirty="0"/>
              <a:t>Benefits of moving to Ethernet and IP from the non-IP protocols include the ability to leverage existing equipment and standards while integrating seamlessly the SCADA subnetworks to the corporate WAN infrastructures.</a:t>
            </a:r>
          </a:p>
          <a:p>
            <a:r>
              <a:rPr lang="en-US" dirty="0"/>
              <a:t>Further benefits include </a:t>
            </a:r>
            <a:r>
              <a:rPr lang="en-US" dirty="0" err="1"/>
              <a:t>updation</a:t>
            </a:r>
            <a:r>
              <a:rPr lang="en-US" dirty="0"/>
              <a:t> of protocol specification and documentation of IP for each protocol. This also includes assignment of TCP/UDP port numbers to the protocols, such as following:</a:t>
            </a:r>
          </a:p>
          <a:p>
            <a:pPr marL="514350" indent="-514350">
              <a:buFont typeface="+mj-lt"/>
              <a:buAutoNum type="arabicPeriod"/>
            </a:pPr>
            <a:r>
              <a:rPr lang="en-US" dirty="0"/>
              <a:t>DNP3 specifies the use of TCP or UDP on port 20000 for transporting DNP3 messages over IP.</a:t>
            </a:r>
          </a:p>
          <a:p>
            <a:pPr marL="514350" indent="-514350">
              <a:buFont typeface="+mj-lt"/>
              <a:buAutoNum type="arabicPeriod"/>
            </a:pPr>
            <a:r>
              <a:rPr lang="en-US" dirty="0"/>
              <a:t>The Modbus messaging services utilizes TCP port 502.</a:t>
            </a:r>
          </a:p>
          <a:p>
            <a:pPr marL="514350" indent="-514350">
              <a:buFont typeface="+mj-lt"/>
              <a:buAutoNum type="arabicPeriod"/>
            </a:pPr>
            <a:r>
              <a:rPr lang="en-US" dirty="0"/>
              <a:t>DLMS user association specified a communication profile based on TCP/IP  allowing data exchange via IP and port 4059.</a:t>
            </a:r>
          </a:p>
          <a:p>
            <a:r>
              <a:rPr lang="en-US" dirty="0"/>
              <a:t>These protocols have adapted and evolved to utilize IP and TCP/UDP as both networking and transport mechanisms.</a:t>
            </a:r>
            <a:endParaRPr lang="en-IN" dirty="0"/>
          </a:p>
        </p:txBody>
      </p:sp>
    </p:spTree>
    <p:extLst>
      <p:ext uri="{BB962C8B-B14F-4D97-AF65-F5344CB8AC3E}">
        <p14:creationId xmlns:p14="http://schemas.microsoft.com/office/powerpoint/2010/main" val="1778616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1512-425E-3EDC-282D-0D5CDE7FF47F}"/>
              </a:ext>
            </a:extLst>
          </p:cNvPr>
          <p:cNvSpPr>
            <a:spLocks noGrp="1"/>
          </p:cNvSpPr>
          <p:nvPr>
            <p:ph type="title"/>
          </p:nvPr>
        </p:nvSpPr>
        <p:spPr>
          <a:xfrm>
            <a:off x="838200" y="1"/>
            <a:ext cx="10515600" cy="681036"/>
          </a:xfrm>
        </p:spPr>
        <p:txBody>
          <a:bodyPr>
            <a:normAutofit fontScale="90000"/>
          </a:bodyPr>
          <a:lstStyle/>
          <a:p>
            <a:r>
              <a:rPr lang="en-US" dirty="0"/>
              <a:t>Use case: DNP3</a:t>
            </a:r>
            <a:endParaRPr lang="en-IN" dirty="0"/>
          </a:p>
        </p:txBody>
      </p:sp>
      <p:sp>
        <p:nvSpPr>
          <p:cNvPr id="3" name="Content Placeholder 2">
            <a:extLst>
              <a:ext uri="{FF2B5EF4-FFF2-40B4-BE49-F238E27FC236}">
                <a16:creationId xmlns:a16="http://schemas.microsoft.com/office/drawing/2014/main" id="{B1519D73-BC3E-98D0-3D02-B8D3AB6236F0}"/>
              </a:ext>
            </a:extLst>
          </p:cNvPr>
          <p:cNvSpPr>
            <a:spLocks noGrp="1"/>
          </p:cNvSpPr>
          <p:nvPr>
            <p:ph idx="1"/>
          </p:nvPr>
        </p:nvSpPr>
        <p:spPr>
          <a:xfrm>
            <a:off x="257452" y="852256"/>
            <a:ext cx="11674136" cy="5859262"/>
          </a:xfrm>
        </p:spPr>
        <p:txBody>
          <a:bodyPr/>
          <a:lstStyle/>
          <a:p>
            <a:r>
              <a:rPr lang="en-US" dirty="0"/>
              <a:t>DNP3 is based on master/slave relationship.</a:t>
            </a:r>
          </a:p>
          <a:p>
            <a:r>
              <a:rPr lang="en-US" i="1" dirty="0"/>
              <a:t>Master </a:t>
            </a:r>
            <a:r>
              <a:rPr lang="en-US" dirty="0"/>
              <a:t> refers to a powerful computer located in the control center, and a </a:t>
            </a:r>
            <a:r>
              <a:rPr lang="en-US" i="1" dirty="0"/>
              <a:t>slave</a:t>
            </a:r>
            <a:r>
              <a:rPr lang="en-US" dirty="0"/>
              <a:t> is a remote device with computing resources found in a location such as substation. In DNP3 slave specifically means outstations.</a:t>
            </a:r>
          </a:p>
          <a:p>
            <a:r>
              <a:rPr lang="en-US" dirty="0"/>
              <a:t>Outstations monitor and collect data from devices that indicate their state, such as whether a circuit breaker is on or off, and take measurements, including voltage, current, temperature and so on.</a:t>
            </a:r>
          </a:p>
          <a:p>
            <a:r>
              <a:rPr lang="en-US" dirty="0"/>
              <a:t>This data is then transmitted to the master when it is requested. The master also issue control commands, such as to start a motor or reset a circuit breaker.</a:t>
            </a:r>
          </a:p>
          <a:p>
            <a:pPr marL="0" indent="0">
              <a:buNone/>
            </a:pPr>
            <a:endParaRPr lang="en-IN" dirty="0"/>
          </a:p>
        </p:txBody>
      </p:sp>
    </p:spTree>
    <p:extLst>
      <p:ext uri="{BB962C8B-B14F-4D97-AF65-F5344CB8AC3E}">
        <p14:creationId xmlns:p14="http://schemas.microsoft.com/office/powerpoint/2010/main" val="1222226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81BAA-091E-EAB0-02BD-3AE0244DDBFB}"/>
              </a:ext>
            </a:extLst>
          </p:cNvPr>
          <p:cNvSpPr>
            <a:spLocks noGrp="1"/>
          </p:cNvSpPr>
          <p:nvPr>
            <p:ph idx="1"/>
          </p:nvPr>
        </p:nvSpPr>
        <p:spPr>
          <a:xfrm>
            <a:off x="301841" y="239697"/>
            <a:ext cx="11718524" cy="6454066"/>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pPr marL="0" indent="0">
              <a:buNone/>
            </a:pPr>
            <a:r>
              <a:rPr lang="en-IN" sz="2000" dirty="0"/>
              <a:t>TCP active open									TCP passive open</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Dual end point is a process that listens for both connection requests and perform an active open on the channel</a:t>
            </a:r>
          </a:p>
        </p:txBody>
      </p:sp>
      <p:pic>
        <p:nvPicPr>
          <p:cNvPr id="5" name="Picture 4">
            <a:extLst>
              <a:ext uri="{FF2B5EF4-FFF2-40B4-BE49-F238E27FC236}">
                <a16:creationId xmlns:a16="http://schemas.microsoft.com/office/drawing/2014/main" id="{A5958C78-4D79-E3BB-B4BB-A42FBF34E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9" y="716871"/>
            <a:ext cx="7412855" cy="5424257"/>
          </a:xfrm>
          <a:prstGeom prst="rect">
            <a:avLst/>
          </a:prstGeom>
        </p:spPr>
      </p:pic>
    </p:spTree>
    <p:extLst>
      <p:ext uri="{BB962C8B-B14F-4D97-AF65-F5344CB8AC3E}">
        <p14:creationId xmlns:p14="http://schemas.microsoft.com/office/powerpoint/2010/main" val="325150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1566-D62E-A30D-44AB-65222C7CFAB2}"/>
              </a:ext>
            </a:extLst>
          </p:cNvPr>
          <p:cNvSpPr>
            <a:spLocks noGrp="1"/>
          </p:cNvSpPr>
          <p:nvPr>
            <p:ph type="title"/>
          </p:nvPr>
        </p:nvSpPr>
        <p:spPr>
          <a:xfrm>
            <a:off x="838200" y="124287"/>
            <a:ext cx="10515600" cy="736847"/>
          </a:xfrm>
        </p:spPr>
        <p:txBody>
          <a:bodyPr>
            <a:normAutofit/>
          </a:bodyPr>
          <a:lstStyle/>
          <a:p>
            <a:r>
              <a:rPr lang="en-US" dirty="0"/>
              <a:t>Chapter 5: IP as the IoT Network Architecture</a:t>
            </a:r>
            <a:endParaRPr lang="en-IN" dirty="0"/>
          </a:p>
        </p:txBody>
      </p:sp>
      <p:sp>
        <p:nvSpPr>
          <p:cNvPr id="3" name="Content Placeholder 2">
            <a:extLst>
              <a:ext uri="{FF2B5EF4-FFF2-40B4-BE49-F238E27FC236}">
                <a16:creationId xmlns:a16="http://schemas.microsoft.com/office/drawing/2014/main" id="{A00FBAAF-13CF-FA70-1791-CB565F9C025F}"/>
              </a:ext>
            </a:extLst>
          </p:cNvPr>
          <p:cNvSpPr>
            <a:spLocks noGrp="1"/>
          </p:cNvSpPr>
          <p:nvPr>
            <p:ph idx="1"/>
          </p:nvPr>
        </p:nvSpPr>
        <p:spPr>
          <a:xfrm>
            <a:off x="186431" y="861133"/>
            <a:ext cx="11780668" cy="5779363"/>
          </a:xfrm>
        </p:spPr>
        <p:txBody>
          <a:bodyPr/>
          <a:lstStyle/>
          <a:p>
            <a:pPr marL="0" indent="0">
              <a:buNone/>
            </a:pPr>
            <a:r>
              <a:rPr lang="en-US" dirty="0"/>
              <a:t>Internet protocol (IP):</a:t>
            </a:r>
            <a:r>
              <a:rPr lang="en-IN" dirty="0"/>
              <a:t> is the backbone network of both IT and OT environment.</a:t>
            </a:r>
          </a:p>
          <a:p>
            <a:pPr marL="0" indent="0">
              <a:buNone/>
            </a:pPr>
            <a:r>
              <a:rPr lang="en-IN" dirty="0"/>
              <a:t>Key advantages of IP protocol:</a:t>
            </a:r>
          </a:p>
          <a:p>
            <a:pPr>
              <a:buFont typeface="Wingdings" panose="05000000000000000000" pitchFamily="2" charset="2"/>
              <a:buChar char="Ø"/>
            </a:pPr>
            <a:r>
              <a:rPr lang="en-IN" dirty="0"/>
              <a:t>Open and standards-based</a:t>
            </a:r>
          </a:p>
          <a:p>
            <a:pPr>
              <a:buFont typeface="Wingdings" panose="05000000000000000000" pitchFamily="2" charset="2"/>
              <a:buChar char="Ø"/>
            </a:pPr>
            <a:r>
              <a:rPr lang="en-IN" dirty="0"/>
              <a:t>Versatile</a:t>
            </a:r>
          </a:p>
          <a:p>
            <a:pPr>
              <a:buFont typeface="Wingdings" panose="05000000000000000000" pitchFamily="2" charset="2"/>
              <a:buChar char="Ø"/>
            </a:pPr>
            <a:r>
              <a:rPr lang="en-IN" dirty="0"/>
              <a:t>Ubiquitous</a:t>
            </a:r>
          </a:p>
          <a:p>
            <a:pPr>
              <a:buFont typeface="Wingdings" panose="05000000000000000000" pitchFamily="2" charset="2"/>
              <a:buChar char="Ø"/>
            </a:pPr>
            <a:r>
              <a:rPr lang="en-IN" dirty="0"/>
              <a:t>Scalable</a:t>
            </a:r>
          </a:p>
          <a:p>
            <a:pPr>
              <a:buFont typeface="Wingdings" panose="05000000000000000000" pitchFamily="2" charset="2"/>
              <a:buChar char="Ø"/>
            </a:pPr>
            <a:r>
              <a:rPr lang="en-IN" dirty="0"/>
              <a:t>Manageable and highly secure</a:t>
            </a:r>
          </a:p>
          <a:p>
            <a:pPr>
              <a:buFont typeface="Wingdings" panose="05000000000000000000" pitchFamily="2" charset="2"/>
              <a:buChar char="Ø"/>
            </a:pPr>
            <a:r>
              <a:rPr lang="en-IN" dirty="0"/>
              <a:t>Stable and resilient</a:t>
            </a:r>
          </a:p>
          <a:p>
            <a:pPr>
              <a:buFont typeface="Wingdings" panose="05000000000000000000" pitchFamily="2" charset="2"/>
              <a:buChar char="Ø"/>
            </a:pPr>
            <a:r>
              <a:rPr lang="en-IN" dirty="0"/>
              <a:t>Consumers’ market adoption</a:t>
            </a:r>
          </a:p>
          <a:p>
            <a:pPr>
              <a:buFont typeface="Wingdings" panose="05000000000000000000" pitchFamily="2" charset="2"/>
              <a:buChar char="Ø"/>
            </a:pPr>
            <a:r>
              <a:rPr lang="en-IN" dirty="0"/>
              <a:t>The innovation factor</a:t>
            </a:r>
          </a:p>
        </p:txBody>
      </p:sp>
    </p:spTree>
    <p:extLst>
      <p:ext uri="{BB962C8B-B14F-4D97-AF65-F5344CB8AC3E}">
        <p14:creationId xmlns:p14="http://schemas.microsoft.com/office/powerpoint/2010/main" val="1712058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BACE5-18BA-4A92-C383-21FC0C879987}"/>
              </a:ext>
            </a:extLst>
          </p:cNvPr>
          <p:cNvSpPr>
            <a:spLocks noGrp="1"/>
          </p:cNvSpPr>
          <p:nvPr>
            <p:ph idx="1"/>
          </p:nvPr>
        </p:nvSpPr>
        <p:spPr>
          <a:xfrm>
            <a:off x="838200" y="1047565"/>
            <a:ext cx="10515600" cy="5370990"/>
          </a:xfrm>
        </p:spPr>
        <p:txBody>
          <a:bodyPr/>
          <a:lstStyle/>
          <a:p>
            <a:r>
              <a:rPr lang="en-US" dirty="0"/>
              <a:t>Master stations may send multiple DNP3 data link layer frames from a single UDP datagram, but DNP3 data link layer frames can not span multiple UDP datagrams.</a:t>
            </a:r>
          </a:p>
          <a:p>
            <a:r>
              <a:rPr lang="en-US" dirty="0"/>
              <a:t>Single or multiple connections to the master may get established while a TCP keepalive timer monitors the status of the connection.</a:t>
            </a:r>
          </a:p>
          <a:p>
            <a:r>
              <a:rPr lang="en-US" dirty="0"/>
              <a:t>Keepalive messages are implemented as DNP3 data link layer status requests.</a:t>
            </a:r>
          </a:p>
          <a:p>
            <a:r>
              <a:rPr lang="en-US" dirty="0"/>
              <a:t>If a message is not received to a keepalive message, the connection is deemed broken, and the appropriate action is taken.</a:t>
            </a:r>
            <a:endParaRPr lang="en-IN" dirty="0"/>
          </a:p>
        </p:txBody>
      </p:sp>
    </p:spTree>
    <p:extLst>
      <p:ext uri="{BB962C8B-B14F-4D97-AF65-F5344CB8AC3E}">
        <p14:creationId xmlns:p14="http://schemas.microsoft.com/office/powerpoint/2010/main" val="833970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B25A-AF45-FE6C-A8BB-29FEA2DFDF56}"/>
              </a:ext>
            </a:extLst>
          </p:cNvPr>
          <p:cNvSpPr>
            <a:spLocks noGrp="1"/>
          </p:cNvSpPr>
          <p:nvPr>
            <p:ph type="title"/>
          </p:nvPr>
        </p:nvSpPr>
        <p:spPr>
          <a:xfrm>
            <a:off x="838200" y="159799"/>
            <a:ext cx="10515600" cy="816746"/>
          </a:xfrm>
        </p:spPr>
        <p:txBody>
          <a:bodyPr>
            <a:normAutofit/>
          </a:bodyPr>
          <a:lstStyle/>
          <a:p>
            <a:r>
              <a:rPr lang="en-US" dirty="0"/>
              <a:t>Tunneling legacy SCADA over IP networks</a:t>
            </a:r>
            <a:endParaRPr lang="en-IN" dirty="0"/>
          </a:p>
        </p:txBody>
      </p:sp>
      <p:sp>
        <p:nvSpPr>
          <p:cNvPr id="3" name="Content Placeholder 2">
            <a:extLst>
              <a:ext uri="{FF2B5EF4-FFF2-40B4-BE49-F238E27FC236}">
                <a16:creationId xmlns:a16="http://schemas.microsoft.com/office/drawing/2014/main" id="{EB8D545A-93CB-1DC9-4001-33228828BAFE}"/>
              </a:ext>
            </a:extLst>
          </p:cNvPr>
          <p:cNvSpPr>
            <a:spLocks noGrp="1"/>
          </p:cNvSpPr>
          <p:nvPr>
            <p:ph idx="1"/>
          </p:nvPr>
        </p:nvSpPr>
        <p:spPr>
          <a:xfrm>
            <a:off x="284085" y="1171852"/>
            <a:ext cx="11727402" cy="5397624"/>
          </a:xfrm>
        </p:spPr>
        <p:txBody>
          <a:bodyPr/>
          <a:lstStyle/>
          <a:p>
            <a:r>
              <a:rPr lang="en-US" dirty="0"/>
              <a:t>Deployment of legacy industrial protocols, call for flexibility when integrating several generations of devices with various versions of application servers. For this native IP support is preferred by (1) tunneling using raw sockets over TCP or UDP (2) by installing and intermediate device that performs protocol translation between serial protocol version and its IP implementation.</a:t>
            </a:r>
          </a:p>
          <a:p>
            <a:r>
              <a:rPr lang="en-US" dirty="0"/>
              <a:t>A raw socket connection denotes that the serial data is being packaged directly into a TCP or UDP transport. Modern industrial application servers support this capability.</a:t>
            </a:r>
          </a:p>
          <a:p>
            <a:r>
              <a:rPr lang="en-US" dirty="0"/>
              <a:t>Older industrial applications require another device or software to handle the translation from pure serial data to serial over IP using raw socket.</a:t>
            </a:r>
            <a:endParaRPr lang="en-IN" dirty="0"/>
          </a:p>
        </p:txBody>
      </p:sp>
    </p:spTree>
    <p:extLst>
      <p:ext uri="{BB962C8B-B14F-4D97-AF65-F5344CB8AC3E}">
        <p14:creationId xmlns:p14="http://schemas.microsoft.com/office/powerpoint/2010/main" val="128845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FEFB62-31B1-A344-F6E1-83683FE2C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699" y="0"/>
            <a:ext cx="7723573" cy="6858000"/>
          </a:xfrm>
        </p:spPr>
      </p:pic>
      <p:sp>
        <p:nvSpPr>
          <p:cNvPr id="6" name="Rectangle 5">
            <a:extLst>
              <a:ext uri="{FF2B5EF4-FFF2-40B4-BE49-F238E27FC236}">
                <a16:creationId xmlns:a16="http://schemas.microsoft.com/office/drawing/2014/main" id="{746EEC99-6EA3-FB8A-9885-39266A38BAF1}"/>
              </a:ext>
            </a:extLst>
          </p:cNvPr>
          <p:cNvSpPr/>
          <p:nvPr/>
        </p:nvSpPr>
        <p:spPr>
          <a:xfrm>
            <a:off x="9428085" y="5468645"/>
            <a:ext cx="1260630" cy="49714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Native raw sockets</a:t>
            </a:r>
            <a:endParaRPr lang="en-IN" dirty="0"/>
          </a:p>
        </p:txBody>
      </p:sp>
    </p:spTree>
    <p:extLst>
      <p:ext uri="{BB962C8B-B14F-4D97-AF65-F5344CB8AC3E}">
        <p14:creationId xmlns:p14="http://schemas.microsoft.com/office/powerpoint/2010/main" val="122304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5595-D100-136A-860B-F6CEAB78C2F4}"/>
              </a:ext>
            </a:extLst>
          </p:cNvPr>
          <p:cNvSpPr>
            <a:spLocks noGrp="1"/>
          </p:cNvSpPr>
          <p:nvPr>
            <p:ph type="title"/>
          </p:nvPr>
        </p:nvSpPr>
        <p:spPr>
          <a:xfrm>
            <a:off x="838200" y="97655"/>
            <a:ext cx="10515600" cy="648069"/>
          </a:xfrm>
        </p:spPr>
        <p:txBody>
          <a:bodyPr>
            <a:normAutofit fontScale="90000"/>
          </a:bodyPr>
          <a:lstStyle/>
          <a:p>
            <a:r>
              <a:rPr lang="en-US" dirty="0"/>
              <a:t>SCADA protocol Translation</a:t>
            </a:r>
            <a:endParaRPr lang="en-IN" dirty="0"/>
          </a:p>
        </p:txBody>
      </p:sp>
      <p:sp>
        <p:nvSpPr>
          <p:cNvPr id="3" name="Content Placeholder 2">
            <a:extLst>
              <a:ext uri="{FF2B5EF4-FFF2-40B4-BE49-F238E27FC236}">
                <a16:creationId xmlns:a16="http://schemas.microsoft.com/office/drawing/2014/main" id="{1066BF65-609F-103F-2186-B20F2C236059}"/>
              </a:ext>
            </a:extLst>
          </p:cNvPr>
          <p:cNvSpPr>
            <a:spLocks noGrp="1"/>
          </p:cNvSpPr>
          <p:nvPr>
            <p:ph idx="1"/>
          </p:nvPr>
        </p:nvSpPr>
        <p:spPr>
          <a:xfrm>
            <a:off x="328474" y="834501"/>
            <a:ext cx="11567604" cy="5797118"/>
          </a:xfrm>
        </p:spPr>
        <p:txBody>
          <a:bodyPr>
            <a:normAutofit/>
          </a:bodyPr>
          <a:lstStyle/>
          <a:p>
            <a:r>
              <a:rPr lang="en-US" sz="2400" dirty="0"/>
              <a:t>With protocol translation, the legacy serial protocol is translated to a corresponding IP version.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IN" sz="2400" dirty="0"/>
          </a:p>
          <a:p>
            <a:pPr marL="0" indent="0">
              <a:buNone/>
            </a:pPr>
            <a:endParaRPr lang="en-IN" sz="2400" dirty="0"/>
          </a:p>
          <a:p>
            <a:r>
              <a:rPr lang="en-IN" sz="2400" dirty="0"/>
              <a:t>The IoT gateway implements a computing function close to the edge helps scale distributed intelligence in IoT networks.</a:t>
            </a:r>
          </a:p>
        </p:txBody>
      </p:sp>
      <p:pic>
        <p:nvPicPr>
          <p:cNvPr id="5" name="Picture 4">
            <a:extLst>
              <a:ext uri="{FF2B5EF4-FFF2-40B4-BE49-F238E27FC236}">
                <a16:creationId xmlns:a16="http://schemas.microsoft.com/office/drawing/2014/main" id="{02F4431A-5D45-AF97-DD83-3E06304A5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264" y="1535836"/>
            <a:ext cx="6880194" cy="3879543"/>
          </a:xfrm>
          <a:prstGeom prst="rect">
            <a:avLst/>
          </a:prstGeom>
        </p:spPr>
      </p:pic>
    </p:spTree>
    <p:extLst>
      <p:ext uri="{BB962C8B-B14F-4D97-AF65-F5344CB8AC3E}">
        <p14:creationId xmlns:p14="http://schemas.microsoft.com/office/powerpoint/2010/main" val="585964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E979-686B-B2C7-AFF7-9B47CE7A2DA0}"/>
              </a:ext>
            </a:extLst>
          </p:cNvPr>
          <p:cNvSpPr>
            <a:spLocks noGrp="1"/>
          </p:cNvSpPr>
          <p:nvPr>
            <p:ph type="title"/>
          </p:nvPr>
        </p:nvSpPr>
        <p:spPr>
          <a:xfrm>
            <a:off x="838200" y="159799"/>
            <a:ext cx="10515600" cy="825622"/>
          </a:xfrm>
        </p:spPr>
        <p:txBody>
          <a:bodyPr/>
          <a:lstStyle/>
          <a:p>
            <a:r>
              <a:rPr lang="en-US" dirty="0"/>
              <a:t>SCADA transport over LLNs with MAP-T</a:t>
            </a:r>
            <a:endParaRPr lang="en-IN" dirty="0"/>
          </a:p>
        </p:txBody>
      </p:sp>
      <p:sp>
        <p:nvSpPr>
          <p:cNvPr id="3" name="Content Placeholder 2">
            <a:extLst>
              <a:ext uri="{FF2B5EF4-FFF2-40B4-BE49-F238E27FC236}">
                <a16:creationId xmlns:a16="http://schemas.microsoft.com/office/drawing/2014/main" id="{974655C9-21C1-740D-D52A-C92EEE460957}"/>
              </a:ext>
            </a:extLst>
          </p:cNvPr>
          <p:cNvSpPr>
            <a:spLocks noGrp="1"/>
          </p:cNvSpPr>
          <p:nvPr>
            <p:ph idx="1"/>
          </p:nvPr>
        </p:nvSpPr>
        <p:spPr>
          <a:xfrm>
            <a:off x="159798" y="1091953"/>
            <a:ext cx="11762913" cy="5606248"/>
          </a:xfrm>
        </p:spPr>
        <p:txBody>
          <a:bodyPr/>
          <a:lstStyle/>
          <a:p>
            <a:r>
              <a:rPr lang="en-US" dirty="0"/>
              <a:t>Due to the constrained nature of LLNs, the implementation of industrial protocols need minimum UDP. This requires that both the application servers and devices support and implement UDP.</a:t>
            </a:r>
          </a:p>
          <a:p>
            <a:r>
              <a:rPr lang="en-US" dirty="0"/>
              <a:t>But the implementation of SCADA and legacy industrial protocols support IPV6, and the industrial devices support IPV4 only.</a:t>
            </a:r>
          </a:p>
          <a:p>
            <a:r>
              <a:rPr lang="en-US" dirty="0"/>
              <a:t>When deployed over LLN subnetworks that are IPV6 only, a transition mechanism, such as MAP-T(mapping of address and port using translation), needs to be implemented.</a:t>
            </a:r>
          </a:p>
          <a:p>
            <a:r>
              <a:rPr lang="en-US" dirty="0"/>
              <a:t>MAP-T allows legacy IPV4 traffic to be forwarded across IPV6 networks.(older devices and protocols continue with IPV4 even though network requires IPV6).</a:t>
            </a:r>
          </a:p>
          <a:p>
            <a:pPr marL="0" indent="0">
              <a:buNone/>
            </a:pPr>
            <a:endParaRPr lang="en-IN" dirty="0"/>
          </a:p>
        </p:txBody>
      </p:sp>
    </p:spTree>
    <p:extLst>
      <p:ext uri="{BB962C8B-B14F-4D97-AF65-F5344CB8AC3E}">
        <p14:creationId xmlns:p14="http://schemas.microsoft.com/office/powerpoint/2010/main" val="2324315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7131-74A9-1103-7209-E22A5BB01B4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58C0EF7-BE19-5769-357D-44CF25EB6E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900" y="1690689"/>
            <a:ext cx="8629095" cy="4710112"/>
          </a:xfrm>
        </p:spPr>
      </p:pic>
    </p:spTree>
    <p:extLst>
      <p:ext uri="{BB962C8B-B14F-4D97-AF65-F5344CB8AC3E}">
        <p14:creationId xmlns:p14="http://schemas.microsoft.com/office/powerpoint/2010/main" val="158722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CB77-2DBE-0284-F8AF-52B1A013C0C7}"/>
              </a:ext>
            </a:extLst>
          </p:cNvPr>
          <p:cNvSpPr>
            <a:spLocks noGrp="1"/>
          </p:cNvSpPr>
          <p:nvPr>
            <p:ph type="title"/>
          </p:nvPr>
        </p:nvSpPr>
        <p:spPr>
          <a:xfrm>
            <a:off x="838200" y="142043"/>
            <a:ext cx="10515600" cy="798991"/>
          </a:xfrm>
        </p:spPr>
        <p:txBody>
          <a:bodyPr>
            <a:normAutofit/>
          </a:bodyPr>
          <a:lstStyle/>
          <a:p>
            <a:r>
              <a:rPr lang="en-US" dirty="0"/>
              <a:t>Generic Web-Based Protocols</a:t>
            </a:r>
            <a:endParaRPr lang="en-IN" dirty="0"/>
          </a:p>
        </p:txBody>
      </p:sp>
      <p:sp>
        <p:nvSpPr>
          <p:cNvPr id="3" name="Content Placeholder 2">
            <a:extLst>
              <a:ext uri="{FF2B5EF4-FFF2-40B4-BE49-F238E27FC236}">
                <a16:creationId xmlns:a16="http://schemas.microsoft.com/office/drawing/2014/main" id="{3DFD3C28-AD26-13C5-F5EB-76A525816B55}"/>
              </a:ext>
            </a:extLst>
          </p:cNvPr>
          <p:cNvSpPr>
            <a:spLocks noGrp="1"/>
          </p:cNvSpPr>
          <p:nvPr>
            <p:ph idx="1"/>
          </p:nvPr>
        </p:nvSpPr>
        <p:spPr>
          <a:xfrm>
            <a:off x="257451" y="941034"/>
            <a:ext cx="11603115" cy="5774923"/>
          </a:xfrm>
        </p:spPr>
        <p:txBody>
          <a:bodyPr>
            <a:normAutofit lnSpcReduction="10000"/>
          </a:bodyPr>
          <a:lstStyle/>
          <a:p>
            <a:r>
              <a:rPr lang="en-US" dirty="0"/>
              <a:t>On non-constrained networks, such as Ethernet, Wi-Fi, 3G/4G, where bandwidth is not a potential issue, data payloads on data model representation, including XML or JSON, can be transported over HTTP/HTTPS or WebSocket. (similar to development of web application)</a:t>
            </a:r>
          </a:p>
          <a:p>
            <a:r>
              <a:rPr lang="en-US" dirty="0"/>
              <a:t>For some constrained devices embedded web server software is used for web application development which supports HTTP/HTTPS.</a:t>
            </a:r>
          </a:p>
          <a:p>
            <a:r>
              <a:rPr lang="en-US" dirty="0"/>
              <a:t>IoT devices that only push data to an application(ex: weather map application, health application), implements web services on client side using HTTP</a:t>
            </a:r>
          </a:p>
          <a:p>
            <a:r>
              <a:rPr lang="en-US" dirty="0"/>
              <a:t>IoT devices uses real-time communication such as video surveillance camera, instant messaging, implements XMPP(extensible messaging and presence protocol) protocol.</a:t>
            </a:r>
          </a:p>
          <a:p>
            <a:r>
              <a:rPr lang="en-US" dirty="0"/>
              <a:t>For accessing web services IoT uses SOAP(simple object access protocol) and REST(representational state transfer protocol)</a:t>
            </a:r>
            <a:endParaRPr lang="en-IN" dirty="0"/>
          </a:p>
        </p:txBody>
      </p:sp>
    </p:spTree>
    <p:extLst>
      <p:ext uri="{BB962C8B-B14F-4D97-AF65-F5344CB8AC3E}">
        <p14:creationId xmlns:p14="http://schemas.microsoft.com/office/powerpoint/2010/main" val="2809576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EE50-4E64-0E43-FF67-BD098ADA929F}"/>
              </a:ext>
            </a:extLst>
          </p:cNvPr>
          <p:cNvSpPr>
            <a:spLocks noGrp="1"/>
          </p:cNvSpPr>
          <p:nvPr>
            <p:ph type="title"/>
          </p:nvPr>
        </p:nvSpPr>
        <p:spPr>
          <a:xfrm>
            <a:off x="838200" y="204186"/>
            <a:ext cx="10515600" cy="683582"/>
          </a:xfrm>
        </p:spPr>
        <p:txBody>
          <a:bodyPr>
            <a:normAutofit fontScale="90000"/>
          </a:bodyPr>
          <a:lstStyle/>
          <a:p>
            <a:r>
              <a:rPr lang="en-US" dirty="0"/>
              <a:t>IoT Application Layer Protocols</a:t>
            </a:r>
            <a:endParaRPr lang="en-IN" dirty="0"/>
          </a:p>
        </p:txBody>
      </p:sp>
      <p:sp>
        <p:nvSpPr>
          <p:cNvPr id="3" name="Content Placeholder 2">
            <a:extLst>
              <a:ext uri="{FF2B5EF4-FFF2-40B4-BE49-F238E27FC236}">
                <a16:creationId xmlns:a16="http://schemas.microsoft.com/office/drawing/2014/main" id="{597CD0C2-4AC0-83A1-1B3A-77007CCCB9E8}"/>
              </a:ext>
            </a:extLst>
          </p:cNvPr>
          <p:cNvSpPr>
            <a:spLocks noGrp="1"/>
          </p:cNvSpPr>
          <p:nvPr>
            <p:ph idx="1"/>
          </p:nvPr>
        </p:nvSpPr>
        <p:spPr>
          <a:xfrm>
            <a:off x="275208" y="1029811"/>
            <a:ext cx="11611992" cy="5624004"/>
          </a:xfrm>
        </p:spPr>
        <p:txBody>
          <a:bodyPr/>
          <a:lstStyle/>
          <a:p>
            <a:r>
              <a:rPr lang="en-IN" dirty="0"/>
              <a:t>Web-based and data model protocols are too heavy for IoT applications. Two light weight protocols are better suited to large number of constrained nodes and networks are CoAP and MQTT.</a:t>
            </a:r>
          </a:p>
          <a:p>
            <a:r>
              <a:rPr lang="en-IN" dirty="0"/>
              <a:t>CoAP deployed over UDP and MQTT running over TCP.</a:t>
            </a:r>
          </a:p>
        </p:txBody>
      </p:sp>
      <p:pic>
        <p:nvPicPr>
          <p:cNvPr id="5" name="Picture 4">
            <a:extLst>
              <a:ext uri="{FF2B5EF4-FFF2-40B4-BE49-F238E27FC236}">
                <a16:creationId xmlns:a16="http://schemas.microsoft.com/office/drawing/2014/main" id="{3601F7DC-19AF-D07A-032C-39132AE4D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285" y="2938509"/>
            <a:ext cx="5779364" cy="3857349"/>
          </a:xfrm>
          <a:prstGeom prst="rect">
            <a:avLst/>
          </a:prstGeom>
        </p:spPr>
      </p:pic>
    </p:spTree>
    <p:extLst>
      <p:ext uri="{BB962C8B-B14F-4D97-AF65-F5344CB8AC3E}">
        <p14:creationId xmlns:p14="http://schemas.microsoft.com/office/powerpoint/2010/main" val="2062145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5B09-FD98-12E0-E03E-A1DCEE6E2364}"/>
              </a:ext>
            </a:extLst>
          </p:cNvPr>
          <p:cNvSpPr>
            <a:spLocks noGrp="1"/>
          </p:cNvSpPr>
          <p:nvPr>
            <p:ph type="title"/>
          </p:nvPr>
        </p:nvSpPr>
        <p:spPr>
          <a:xfrm>
            <a:off x="838200" y="88778"/>
            <a:ext cx="10515600" cy="754602"/>
          </a:xfrm>
        </p:spPr>
        <p:txBody>
          <a:bodyPr/>
          <a:lstStyle/>
          <a:p>
            <a:r>
              <a:rPr lang="en-IN" dirty="0"/>
              <a:t>CoAP(Constrained Application Protocol)</a:t>
            </a:r>
          </a:p>
        </p:txBody>
      </p:sp>
      <p:sp>
        <p:nvSpPr>
          <p:cNvPr id="3" name="Content Placeholder 2">
            <a:extLst>
              <a:ext uri="{FF2B5EF4-FFF2-40B4-BE49-F238E27FC236}">
                <a16:creationId xmlns:a16="http://schemas.microsoft.com/office/drawing/2014/main" id="{83D1389C-3D7D-208B-E3F8-C231B0DB15F9}"/>
              </a:ext>
            </a:extLst>
          </p:cNvPr>
          <p:cNvSpPr>
            <a:spLocks noGrp="1"/>
          </p:cNvSpPr>
          <p:nvPr>
            <p:ph idx="1"/>
          </p:nvPr>
        </p:nvSpPr>
        <p:spPr>
          <a:xfrm>
            <a:off x="257452" y="1029810"/>
            <a:ext cx="11691892" cy="5548543"/>
          </a:xfrm>
        </p:spPr>
        <p:txBody>
          <a:bodyPr>
            <a:normAutofit fontScale="92500" lnSpcReduction="10000"/>
          </a:bodyPr>
          <a:lstStyle/>
          <a:p>
            <a:r>
              <a:rPr lang="en-IN" dirty="0"/>
              <a:t>CoAP provides a generic framework for resource-oriented applications targeting constrained nodes and networks.</a:t>
            </a:r>
          </a:p>
          <a:p>
            <a:r>
              <a:rPr lang="en-IN" dirty="0"/>
              <a:t>It defines simple and flexible ways to manipulate sensors and actuators for data or device management.</a:t>
            </a:r>
          </a:p>
          <a:p>
            <a:r>
              <a:rPr lang="en-IN" dirty="0"/>
              <a:t>CoAP is having multiple-standards-track specifications as follows:</a:t>
            </a:r>
          </a:p>
          <a:p>
            <a:pPr marL="514350" indent="-514350">
              <a:buFont typeface="+mj-lt"/>
              <a:buAutoNum type="arabicPeriod"/>
            </a:pPr>
            <a:r>
              <a:rPr lang="en-IN" dirty="0"/>
              <a:t>RFC 6690: Constrained RESTful Environments (</a:t>
            </a:r>
            <a:r>
              <a:rPr lang="en-IN" dirty="0" err="1"/>
              <a:t>CoRE</a:t>
            </a:r>
            <a:r>
              <a:rPr lang="en-IN" dirty="0"/>
              <a:t>) Link format</a:t>
            </a:r>
          </a:p>
          <a:p>
            <a:pPr marL="514350" indent="-514350">
              <a:buFont typeface="+mj-lt"/>
              <a:buAutoNum type="arabicPeriod"/>
            </a:pPr>
            <a:r>
              <a:rPr lang="en-IN" dirty="0"/>
              <a:t>RFC 7252: Constrained Application Protocol (CoAP)</a:t>
            </a:r>
          </a:p>
          <a:p>
            <a:pPr marL="514350" indent="-514350">
              <a:buFont typeface="+mj-lt"/>
              <a:buAutoNum type="arabicPeriod"/>
            </a:pPr>
            <a:r>
              <a:rPr lang="en-IN" dirty="0"/>
              <a:t>RFC 7641: Observing resources in the Constrained Application Protocol</a:t>
            </a:r>
          </a:p>
          <a:p>
            <a:pPr marL="514350" indent="-514350">
              <a:buFont typeface="+mj-lt"/>
              <a:buAutoNum type="arabicPeriod"/>
            </a:pPr>
            <a:r>
              <a:rPr lang="en-IN" dirty="0"/>
              <a:t>RFC 7959: Block-wise transfers in the Constrained Application Protocol</a:t>
            </a:r>
          </a:p>
          <a:p>
            <a:pPr marL="0" indent="0">
              <a:buNone/>
            </a:pPr>
            <a:endParaRPr lang="en-IN" dirty="0"/>
          </a:p>
          <a:p>
            <a:r>
              <a:rPr lang="en-IN" dirty="0"/>
              <a:t>The CoAP messaging model is designed to facilitate the exchange of messages over UDP between end points, including the secure transport protocol datagram transport layer security (DTLS).  </a:t>
            </a:r>
          </a:p>
        </p:txBody>
      </p:sp>
    </p:spTree>
    <p:extLst>
      <p:ext uri="{BB962C8B-B14F-4D97-AF65-F5344CB8AC3E}">
        <p14:creationId xmlns:p14="http://schemas.microsoft.com/office/powerpoint/2010/main" val="736233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F97C6-FE15-7A88-16F2-268F5C912EA4}"/>
              </a:ext>
            </a:extLst>
          </p:cNvPr>
          <p:cNvSpPr>
            <a:spLocks noGrp="1"/>
          </p:cNvSpPr>
          <p:nvPr>
            <p:ph idx="1"/>
          </p:nvPr>
        </p:nvSpPr>
        <p:spPr>
          <a:xfrm>
            <a:off x="125767" y="184212"/>
            <a:ext cx="11940466" cy="6489576"/>
          </a:xfrm>
        </p:spPr>
        <p:txBody>
          <a:bodyPr/>
          <a:lstStyle/>
          <a:p>
            <a:r>
              <a:rPr lang="en-IN" dirty="0"/>
              <a:t>RFC 7252 specifies securing CoAP with DTLS. It ensures how a CoAP endpoint is provisioned with keys and filtering list.</a:t>
            </a:r>
          </a:p>
          <a:p>
            <a:r>
              <a:rPr lang="en-IN" dirty="0"/>
              <a:t>Four types of security modes are defined in CoAP: </a:t>
            </a:r>
            <a:r>
              <a:rPr lang="en-IN" dirty="0" err="1"/>
              <a:t>NoSec</a:t>
            </a:r>
            <a:r>
              <a:rPr lang="en-IN" dirty="0"/>
              <a:t>, </a:t>
            </a:r>
            <a:r>
              <a:rPr lang="en-IN" dirty="0" err="1"/>
              <a:t>NoSharedKey</a:t>
            </a:r>
            <a:r>
              <a:rPr lang="en-IN" dirty="0"/>
              <a:t>, </a:t>
            </a:r>
            <a:r>
              <a:rPr lang="en-IN" dirty="0" err="1"/>
              <a:t>RawPublicKey</a:t>
            </a:r>
            <a:r>
              <a:rPr lang="en-IN" dirty="0"/>
              <a:t>, and Certificate.</a:t>
            </a:r>
          </a:p>
          <a:p>
            <a:endParaRPr lang="en-IN" dirty="0"/>
          </a:p>
          <a:p>
            <a:endParaRPr lang="en-IN" dirty="0"/>
          </a:p>
          <a:p>
            <a:endParaRPr lang="en-IN" dirty="0"/>
          </a:p>
          <a:p>
            <a:endParaRPr lang="en-IN" dirty="0"/>
          </a:p>
          <a:p>
            <a:endParaRPr lang="en-IN" dirty="0"/>
          </a:p>
          <a:p>
            <a:endParaRPr lang="en-IN" dirty="0"/>
          </a:p>
          <a:p>
            <a:pPr marL="0" indent="0">
              <a:buNone/>
            </a:pPr>
            <a:r>
              <a:rPr lang="en-IN" dirty="0"/>
              <a:t>				(CoAP Message Format)</a:t>
            </a:r>
          </a:p>
          <a:p>
            <a:r>
              <a:rPr lang="en-IN" dirty="0"/>
              <a:t>CoAP message is composed of a short fixed-length header filed(4 bytes), a variable-length but mandatory token field(0-8 bytes), options and payload field.</a:t>
            </a:r>
          </a:p>
          <a:p>
            <a:pPr marL="0" indent="0">
              <a:buNone/>
            </a:pPr>
            <a:endParaRPr lang="en-IN" dirty="0"/>
          </a:p>
        </p:txBody>
      </p:sp>
      <p:pic>
        <p:nvPicPr>
          <p:cNvPr id="5" name="Picture 4">
            <a:extLst>
              <a:ext uri="{FF2B5EF4-FFF2-40B4-BE49-F238E27FC236}">
                <a16:creationId xmlns:a16="http://schemas.microsoft.com/office/drawing/2014/main" id="{22658882-A2C3-7484-D23F-2E6197CB2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917" y="1988599"/>
            <a:ext cx="5406501" cy="3187083"/>
          </a:xfrm>
          <a:prstGeom prst="rect">
            <a:avLst/>
          </a:prstGeom>
        </p:spPr>
      </p:pic>
    </p:spTree>
    <p:extLst>
      <p:ext uri="{BB962C8B-B14F-4D97-AF65-F5344CB8AC3E}">
        <p14:creationId xmlns:p14="http://schemas.microsoft.com/office/powerpoint/2010/main" val="354724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BCA2-54AF-C266-DAF5-4BF1853711F6}"/>
              </a:ext>
            </a:extLst>
          </p:cNvPr>
          <p:cNvSpPr>
            <a:spLocks noGrp="1"/>
          </p:cNvSpPr>
          <p:nvPr>
            <p:ph type="title"/>
          </p:nvPr>
        </p:nvSpPr>
        <p:spPr>
          <a:xfrm>
            <a:off x="838200" y="142044"/>
            <a:ext cx="10515600" cy="692458"/>
          </a:xfrm>
        </p:spPr>
        <p:txBody>
          <a:bodyPr>
            <a:normAutofit fontScale="90000"/>
          </a:bodyPr>
          <a:lstStyle/>
          <a:p>
            <a:r>
              <a:rPr lang="en-IN" dirty="0"/>
              <a:t>Adoption or Adaptation of the IP</a:t>
            </a:r>
          </a:p>
        </p:txBody>
      </p:sp>
      <p:sp>
        <p:nvSpPr>
          <p:cNvPr id="3" name="Content Placeholder 2">
            <a:extLst>
              <a:ext uri="{FF2B5EF4-FFF2-40B4-BE49-F238E27FC236}">
                <a16:creationId xmlns:a16="http://schemas.microsoft.com/office/drawing/2014/main" id="{018B29A4-5FEB-633E-295B-CF650A4B04E9}"/>
              </a:ext>
            </a:extLst>
          </p:cNvPr>
          <p:cNvSpPr>
            <a:spLocks noGrp="1"/>
          </p:cNvSpPr>
          <p:nvPr>
            <p:ph idx="1"/>
          </p:nvPr>
        </p:nvSpPr>
        <p:spPr>
          <a:xfrm>
            <a:off x="292963" y="834502"/>
            <a:ext cx="11700769" cy="5881454"/>
          </a:xfrm>
        </p:spPr>
        <p:txBody>
          <a:bodyPr/>
          <a:lstStyle/>
          <a:p>
            <a:r>
              <a:rPr lang="en-IN" dirty="0"/>
              <a:t>Adoption: application layer gateways (ALGs) must be implemented to ensure the translation between IP and non-IP layers.</a:t>
            </a:r>
          </a:p>
          <a:p>
            <a:r>
              <a:rPr lang="en-IN" dirty="0"/>
              <a:t>Adaptation: involves replacing all non-IP layers with their IP layer counterparts, simplifying the deployment model and operations.</a:t>
            </a:r>
          </a:p>
          <a:p>
            <a:pPr marL="0" indent="0">
              <a:buNone/>
            </a:pPr>
            <a:r>
              <a:rPr lang="en-IN" dirty="0"/>
              <a:t>Factors affecting the last-mile connectivity:</a:t>
            </a:r>
          </a:p>
          <a:p>
            <a:pPr marL="514350" indent="-514350">
              <a:buFont typeface="+mj-lt"/>
              <a:buAutoNum type="arabicPeriod"/>
            </a:pPr>
            <a:r>
              <a:rPr lang="en-IN" dirty="0"/>
              <a:t>Bidirectional Vs unidirectional data flow</a:t>
            </a:r>
          </a:p>
          <a:p>
            <a:pPr marL="514350" indent="-514350">
              <a:buFont typeface="+mj-lt"/>
              <a:buAutoNum type="arabicPeriod"/>
            </a:pPr>
            <a:r>
              <a:rPr lang="en-IN" dirty="0"/>
              <a:t>Overhead for last mile communication paths</a:t>
            </a:r>
          </a:p>
          <a:p>
            <a:pPr marL="514350" indent="-514350">
              <a:buFont typeface="+mj-lt"/>
              <a:buAutoNum type="arabicPeriod"/>
            </a:pPr>
            <a:r>
              <a:rPr lang="en-IN" dirty="0"/>
              <a:t>Data flow model</a:t>
            </a:r>
          </a:p>
          <a:p>
            <a:pPr marL="514350" indent="-514350">
              <a:buFont typeface="+mj-lt"/>
              <a:buAutoNum type="arabicPeriod"/>
            </a:pPr>
            <a:r>
              <a:rPr lang="en-IN" dirty="0"/>
              <a:t>Network diversity</a:t>
            </a:r>
          </a:p>
        </p:txBody>
      </p:sp>
    </p:spTree>
    <p:extLst>
      <p:ext uri="{BB962C8B-B14F-4D97-AF65-F5344CB8AC3E}">
        <p14:creationId xmlns:p14="http://schemas.microsoft.com/office/powerpoint/2010/main" val="3388329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EAA24-03A9-98C5-5131-8C43EF01093E}"/>
              </a:ext>
            </a:extLst>
          </p:cNvPr>
          <p:cNvSpPr>
            <a:spLocks noGrp="1"/>
          </p:cNvSpPr>
          <p:nvPr>
            <p:ph idx="1"/>
          </p:nvPr>
        </p:nvSpPr>
        <p:spPr>
          <a:xfrm>
            <a:off x="150919" y="159798"/>
            <a:ext cx="11869445" cy="6516209"/>
          </a:xfrm>
        </p:spPr>
        <p:txBody>
          <a:bodyPr/>
          <a:lstStyle/>
          <a:p>
            <a:r>
              <a:rPr lang="en-IN" dirty="0"/>
              <a:t>CoAP message format allows to deliver low overhead, while being easy to parse and process for constrained devices.</a:t>
            </a:r>
          </a:p>
        </p:txBody>
      </p:sp>
      <p:pic>
        <p:nvPicPr>
          <p:cNvPr id="5" name="Picture 4">
            <a:extLst>
              <a:ext uri="{FF2B5EF4-FFF2-40B4-BE49-F238E27FC236}">
                <a16:creationId xmlns:a16="http://schemas.microsoft.com/office/drawing/2014/main" id="{D2950724-1061-427C-F137-FD3B0CC98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52" y="1109708"/>
            <a:ext cx="10386875" cy="5588494"/>
          </a:xfrm>
          <a:prstGeom prst="rect">
            <a:avLst/>
          </a:prstGeom>
        </p:spPr>
      </p:pic>
    </p:spTree>
    <p:extLst>
      <p:ext uri="{BB962C8B-B14F-4D97-AF65-F5344CB8AC3E}">
        <p14:creationId xmlns:p14="http://schemas.microsoft.com/office/powerpoint/2010/main" val="1788427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A4E36-D8DE-A58D-F1AE-958F813F542D}"/>
              </a:ext>
            </a:extLst>
          </p:cNvPr>
          <p:cNvSpPr>
            <a:spLocks noGrp="1"/>
          </p:cNvSpPr>
          <p:nvPr>
            <p:ph idx="1"/>
          </p:nvPr>
        </p:nvSpPr>
        <p:spPr>
          <a:xfrm>
            <a:off x="97653" y="159798"/>
            <a:ext cx="11931589" cy="6542843"/>
          </a:xfrm>
        </p:spPr>
        <p:txBody>
          <a:bodyPr/>
          <a:lstStyle/>
          <a:p>
            <a:r>
              <a:rPr lang="en-IN" dirty="0"/>
              <a:t>CoAP can run over IPV4 or IPV6. However, it is recommended to fit the message within a single IP packet and UDP payload to avoid fragmentation.</a:t>
            </a:r>
          </a:p>
          <a:p>
            <a:r>
              <a:rPr lang="en-IN" dirty="0"/>
              <a:t>CoAP message size is 1152 bytes, including 1024 bytes for the payload.</a:t>
            </a:r>
          </a:p>
          <a:p>
            <a:r>
              <a:rPr lang="en-IN" dirty="0"/>
              <a:t>CoAP does not rely on IP fragmentation, but refines a pair of Block options for transferring multiple blocks of information from resource representation in multiple request/response pairs.</a:t>
            </a:r>
          </a:p>
          <a:p>
            <a:pPr marL="0" indent="0">
              <a:buNone/>
            </a:pPr>
            <a:endParaRPr lang="en-IN" dirty="0"/>
          </a:p>
        </p:txBody>
      </p:sp>
      <p:pic>
        <p:nvPicPr>
          <p:cNvPr id="5" name="Picture 4">
            <a:extLst>
              <a:ext uri="{FF2B5EF4-FFF2-40B4-BE49-F238E27FC236}">
                <a16:creationId xmlns:a16="http://schemas.microsoft.com/office/drawing/2014/main" id="{A065FB19-D6B4-0137-A8C5-838ECB69F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83" y="2902998"/>
            <a:ext cx="7510508" cy="3955002"/>
          </a:xfrm>
          <a:prstGeom prst="rect">
            <a:avLst/>
          </a:prstGeom>
        </p:spPr>
      </p:pic>
    </p:spTree>
    <p:extLst>
      <p:ext uri="{BB962C8B-B14F-4D97-AF65-F5344CB8AC3E}">
        <p14:creationId xmlns:p14="http://schemas.microsoft.com/office/powerpoint/2010/main" val="1160024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D562D-C0CE-3F28-259B-7EC79F2FA51D}"/>
              </a:ext>
            </a:extLst>
          </p:cNvPr>
          <p:cNvSpPr>
            <a:spLocks noGrp="1"/>
          </p:cNvSpPr>
          <p:nvPr>
            <p:ph idx="1"/>
          </p:nvPr>
        </p:nvSpPr>
        <p:spPr>
          <a:xfrm>
            <a:off x="133165" y="79899"/>
            <a:ext cx="11931588" cy="6667130"/>
          </a:xfrm>
        </p:spPr>
        <p:txBody>
          <a:bodyPr>
            <a:normAutofit fontScale="92500"/>
          </a:bodyPr>
          <a:lstStyle/>
          <a:p>
            <a:r>
              <a:rPr lang="en-IN" dirty="0"/>
              <a:t>CoAP supports proxy mechanisms, defined in RFC7252 where a basic HTTP mapping for CoAP is also defined.</a:t>
            </a:r>
          </a:p>
          <a:p>
            <a:r>
              <a:rPr lang="en-IN" dirty="0"/>
              <a:t>Just like HTTP, CoAP is also based on the REST architecture, where both client and server are “things”.</a:t>
            </a:r>
          </a:p>
          <a:p>
            <a:r>
              <a:rPr lang="en-IN" dirty="0"/>
              <a:t>Through exchange of “asynchronous messages”, a client requests an action via </a:t>
            </a:r>
            <a:r>
              <a:rPr lang="en-IN" i="1" dirty="0"/>
              <a:t>method code </a:t>
            </a:r>
            <a:r>
              <a:rPr lang="en-IN" dirty="0"/>
              <a:t>on a server resource.</a:t>
            </a:r>
          </a:p>
          <a:p>
            <a:r>
              <a:rPr lang="en-IN" dirty="0"/>
              <a:t>Using URI, the server identifies the resource and responds with a </a:t>
            </a:r>
            <a:r>
              <a:rPr lang="en-IN" i="1" dirty="0"/>
              <a:t>response code.</a:t>
            </a:r>
          </a:p>
          <a:p>
            <a:r>
              <a:rPr lang="en-IN" dirty="0"/>
              <a:t>The CoAP request/response semantics include GET, POST, PUT, and DELETE methods.</a:t>
            </a:r>
          </a:p>
          <a:p>
            <a:endParaRPr lang="en-IN" dirty="0"/>
          </a:p>
          <a:p>
            <a:pPr marL="0" indent="0">
              <a:buNone/>
            </a:pPr>
            <a:endParaRPr lang="en-IN" dirty="0"/>
          </a:p>
          <a:p>
            <a:pPr marL="0" indent="0">
              <a:buNone/>
            </a:pPr>
            <a:endParaRPr lang="en-IN" dirty="0"/>
          </a:p>
          <a:p>
            <a:r>
              <a:rPr lang="en-IN" dirty="0"/>
              <a:t>The </a:t>
            </a:r>
            <a:r>
              <a:rPr lang="en-IN" b="1" dirty="0" err="1"/>
              <a:t>coap</a:t>
            </a:r>
            <a:r>
              <a:rPr lang="en-IN" b="1" dirty="0"/>
              <a:t>/</a:t>
            </a:r>
            <a:r>
              <a:rPr lang="en-IN" b="1" dirty="0" err="1"/>
              <a:t>coaps</a:t>
            </a:r>
            <a:r>
              <a:rPr lang="en-IN" dirty="0"/>
              <a:t> URI scheme identifies a resource, including host information and optional UDP port, indicated by the host and port parameters</a:t>
            </a:r>
            <a:endParaRPr lang="en-IN" b="1" dirty="0"/>
          </a:p>
          <a:p>
            <a:pPr marL="0" indent="0">
              <a:buNone/>
            </a:pPr>
            <a:r>
              <a:rPr lang="en-IN" i="1" dirty="0"/>
              <a:t> </a:t>
            </a:r>
          </a:p>
        </p:txBody>
      </p:sp>
      <p:sp>
        <p:nvSpPr>
          <p:cNvPr id="4" name="Rectangle 3">
            <a:extLst>
              <a:ext uri="{FF2B5EF4-FFF2-40B4-BE49-F238E27FC236}">
                <a16:creationId xmlns:a16="http://schemas.microsoft.com/office/drawing/2014/main" id="{56A57E3E-1E57-4464-8704-1B2EB503D4B2}"/>
              </a:ext>
            </a:extLst>
          </p:cNvPr>
          <p:cNvSpPr/>
          <p:nvPr/>
        </p:nvSpPr>
        <p:spPr>
          <a:xfrm>
            <a:off x="2163191" y="3861786"/>
            <a:ext cx="6853561" cy="798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dirty="0" err="1"/>
              <a:t>coap</a:t>
            </a:r>
            <a:r>
              <a:rPr lang="en-IN" dirty="0"/>
              <a:t>-URI= “</a:t>
            </a:r>
            <a:r>
              <a:rPr lang="en-IN" dirty="0" err="1"/>
              <a:t>coap</a:t>
            </a:r>
            <a:r>
              <a:rPr lang="en-IN" dirty="0"/>
              <a:t>:” “//” host [“:”port] path-</a:t>
            </a:r>
            <a:r>
              <a:rPr lang="en-IN" dirty="0" err="1"/>
              <a:t>abempty</a:t>
            </a:r>
            <a:r>
              <a:rPr lang="en-IN" dirty="0"/>
              <a:t> [“?” query]</a:t>
            </a:r>
          </a:p>
          <a:p>
            <a:pPr algn="just"/>
            <a:r>
              <a:rPr lang="en-IN" dirty="0" err="1"/>
              <a:t>coaps</a:t>
            </a:r>
            <a:r>
              <a:rPr lang="en-IN" dirty="0"/>
              <a:t>-URI= “</a:t>
            </a:r>
            <a:r>
              <a:rPr lang="en-IN" dirty="0" err="1"/>
              <a:t>coaps</a:t>
            </a:r>
            <a:r>
              <a:rPr lang="en-IN" dirty="0"/>
              <a:t>:” “//” host [“:”port] path-</a:t>
            </a:r>
            <a:r>
              <a:rPr lang="en-IN" dirty="0" err="1"/>
              <a:t>abempty</a:t>
            </a:r>
            <a:r>
              <a:rPr lang="en-IN" dirty="0"/>
              <a:t> [“?” query]</a:t>
            </a:r>
          </a:p>
          <a:p>
            <a:pPr algn="just"/>
            <a:endParaRPr lang="en-IN" dirty="0"/>
          </a:p>
        </p:txBody>
      </p:sp>
    </p:spTree>
    <p:extLst>
      <p:ext uri="{BB962C8B-B14F-4D97-AF65-F5344CB8AC3E}">
        <p14:creationId xmlns:p14="http://schemas.microsoft.com/office/powerpoint/2010/main" val="1733990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C68D3-5F40-EFB8-1294-C1D2D5E06031}"/>
              </a:ext>
            </a:extLst>
          </p:cNvPr>
          <p:cNvSpPr>
            <a:spLocks noGrp="1"/>
          </p:cNvSpPr>
          <p:nvPr>
            <p:ph idx="1"/>
          </p:nvPr>
        </p:nvSpPr>
        <p:spPr>
          <a:xfrm>
            <a:off x="97655" y="106532"/>
            <a:ext cx="11975976" cy="6578353"/>
          </a:xfrm>
        </p:spPr>
        <p:txBody>
          <a:bodyPr/>
          <a:lstStyle/>
          <a:p>
            <a:r>
              <a:rPr lang="en-IN" dirty="0"/>
              <a:t>CoAP supports 4 types of messages: confirmable, non-confirmable, acknowledgement, and reset.</a:t>
            </a:r>
          </a:p>
          <a:p>
            <a:r>
              <a:rPr lang="en-IN" dirty="0"/>
              <a:t>CoAP code, method and response codes, option numbers, and content format have been assigned by IANA as Constrained RESTful Environments (CORE) parameters.</a:t>
            </a:r>
          </a:p>
          <a:p>
            <a:r>
              <a:rPr lang="en-IN" dirty="0"/>
              <a:t>When a CoAP header is marked as “confirmable” it offers reliable transmission of messages over UDP.</a:t>
            </a:r>
          </a:p>
          <a:p>
            <a:r>
              <a:rPr lang="en-IN" dirty="0"/>
              <a:t>In addition, it supports basic congestion control with a default time-out, simple stop-and-wait retransmission with exponential back-off mechanism, and detection of duplicate messages through a message ID.</a:t>
            </a:r>
          </a:p>
          <a:p>
            <a:r>
              <a:rPr lang="en-IN" dirty="0"/>
              <a:t>If a request or response is “confirmable”, the recipient must acknowledge or reject the message, using the same message ID.</a:t>
            </a:r>
          </a:p>
          <a:p>
            <a:r>
              <a:rPr lang="en-IN" dirty="0"/>
              <a:t>If a recipient can not process a non-confirmable message, a reset message is sent.</a:t>
            </a:r>
          </a:p>
        </p:txBody>
      </p:sp>
    </p:spTree>
    <p:extLst>
      <p:ext uri="{BB962C8B-B14F-4D97-AF65-F5344CB8AC3E}">
        <p14:creationId xmlns:p14="http://schemas.microsoft.com/office/powerpoint/2010/main" val="1003819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C2A16-59A4-D125-BACB-A6F1570A4A8B}"/>
              </a:ext>
            </a:extLst>
          </p:cNvPr>
          <p:cNvSpPr>
            <a:spLocks noGrp="1"/>
          </p:cNvSpPr>
          <p:nvPr>
            <p:ph idx="1"/>
          </p:nvPr>
        </p:nvSpPr>
        <p:spPr>
          <a:xfrm>
            <a:off x="150920" y="115410"/>
            <a:ext cx="11878323" cy="6587231"/>
          </a:xfrm>
        </p:spPr>
        <p:txBody>
          <a:bodyPr/>
          <a:lstStyle/>
          <a:p>
            <a:endParaRPr lang="en-IN" dirty="0"/>
          </a:p>
          <a:p>
            <a:endParaRPr lang="en-IN" dirty="0"/>
          </a:p>
          <a:p>
            <a:endParaRPr lang="en-IN" dirty="0"/>
          </a:p>
          <a:p>
            <a:endParaRPr lang="en-IN" dirty="0"/>
          </a:p>
          <a:p>
            <a:endParaRPr lang="en-IN" dirty="0"/>
          </a:p>
          <a:p>
            <a:pPr marL="0" indent="0">
              <a:buNone/>
            </a:pPr>
            <a:endParaRPr lang="en-IN" dirty="0"/>
          </a:p>
          <a:p>
            <a:r>
              <a:rPr lang="en-IN" dirty="0"/>
              <a:t>CoAP supports data requests sent to a group of devices by using IP multicast.</a:t>
            </a:r>
          </a:p>
          <a:p>
            <a:r>
              <a:rPr lang="en-IN" dirty="0"/>
              <a:t>The IPV4 multicast address is 224.0.1.187, and for IPV6 is FFOX::FD using default CoAP port 5683.</a:t>
            </a:r>
          </a:p>
          <a:p>
            <a:r>
              <a:rPr lang="en-IN" dirty="0"/>
              <a:t>Endpoints can find available CoAP services through multicast service discovery.</a:t>
            </a:r>
          </a:p>
          <a:p>
            <a:r>
              <a:rPr lang="en-IN" dirty="0"/>
              <a:t>A typical use case for multicasting in CoAP is smart meters.</a:t>
            </a:r>
          </a:p>
          <a:p>
            <a:r>
              <a:rPr lang="en-IN" dirty="0"/>
              <a:t>The services provided by CoAP servers can either be discovered by learning URI or through the “all CoAP nodes” multicast address.</a:t>
            </a:r>
          </a:p>
          <a:p>
            <a:pPr marL="0" indent="0">
              <a:buNone/>
            </a:pPr>
            <a:endParaRPr lang="en-IN" dirty="0"/>
          </a:p>
        </p:txBody>
      </p:sp>
      <p:pic>
        <p:nvPicPr>
          <p:cNvPr id="5" name="Picture 4">
            <a:extLst>
              <a:ext uri="{FF2B5EF4-FFF2-40B4-BE49-F238E27FC236}">
                <a16:creationId xmlns:a16="http://schemas.microsoft.com/office/drawing/2014/main" id="{5AAB5903-CA3A-BB22-EC72-213801B34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503" y="0"/>
            <a:ext cx="5894773" cy="3168957"/>
          </a:xfrm>
          <a:prstGeom prst="rect">
            <a:avLst/>
          </a:prstGeom>
        </p:spPr>
      </p:pic>
    </p:spTree>
    <p:extLst>
      <p:ext uri="{BB962C8B-B14F-4D97-AF65-F5344CB8AC3E}">
        <p14:creationId xmlns:p14="http://schemas.microsoft.com/office/powerpoint/2010/main" val="2731949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F58AC-91EA-AF5A-80C2-049FBBA33E3C}"/>
              </a:ext>
            </a:extLst>
          </p:cNvPr>
          <p:cNvSpPr>
            <a:spLocks noGrp="1"/>
          </p:cNvSpPr>
          <p:nvPr>
            <p:ph idx="1"/>
          </p:nvPr>
        </p:nvSpPr>
        <p:spPr>
          <a:xfrm>
            <a:off x="106532" y="97654"/>
            <a:ext cx="11913833" cy="6604987"/>
          </a:xfrm>
        </p:spPr>
        <p:txBody>
          <a:bodyPr/>
          <a:lstStyle/>
          <a:p>
            <a:r>
              <a:rPr lang="en-IN" dirty="0"/>
              <a:t>Port number 5683 is used for discovering the services for non-secured CoAP, and for secured CoAP the port number is 5684.</a:t>
            </a:r>
          </a:p>
          <a:p>
            <a:r>
              <a:rPr lang="en-IN" dirty="0"/>
              <a:t>One default standard is defined for accessing the web server resources by </a:t>
            </a:r>
            <a:r>
              <a:rPr lang="en-IN" dirty="0" err="1"/>
              <a:t>CoRE</a:t>
            </a:r>
            <a:r>
              <a:rPr lang="en-IN" dirty="0"/>
              <a:t> group which is a well known relative URI, such as </a:t>
            </a:r>
            <a:r>
              <a:rPr lang="en-IN" i="1" u="sng" dirty="0">
                <a:solidFill>
                  <a:srgbClr val="FF0000"/>
                </a:solidFill>
              </a:rPr>
              <a:t>/.well-known/core.</a:t>
            </a:r>
            <a:endParaRPr lang="en-IN" dirty="0"/>
          </a:p>
          <a:p>
            <a:r>
              <a:rPr lang="en-IN" dirty="0"/>
              <a:t>To improve the response time and reduce the bandwidth consumption, CoAP supports caching capabilities based on the response code.</a:t>
            </a:r>
          </a:p>
          <a:p>
            <a:r>
              <a:rPr lang="en-IN" dirty="0"/>
              <a:t>For a cache entry, CoAP endpoints validate the request and store the response for all options. This confirms that the stored response is valid.</a:t>
            </a:r>
          </a:p>
          <a:p>
            <a:pPr marL="0" indent="0">
              <a:buNone/>
            </a:pPr>
            <a:endParaRPr lang="en-IN" dirty="0"/>
          </a:p>
          <a:p>
            <a:pPr marL="0" indent="0">
              <a:buNone/>
            </a:pPr>
            <a:r>
              <a:rPr lang="en-IN" dirty="0"/>
              <a:t>Summary:</a:t>
            </a:r>
          </a:p>
          <a:p>
            <a:pPr marL="0" indent="0">
              <a:buNone/>
            </a:pPr>
            <a:r>
              <a:rPr lang="en-IN" dirty="0"/>
              <a:t>CoAP is fully optimized for IoT constrained nodes and networks, while supporting traditional web programming techniques to make it easily understandable by the development community.</a:t>
            </a:r>
          </a:p>
        </p:txBody>
      </p:sp>
    </p:spTree>
    <p:extLst>
      <p:ext uri="{BB962C8B-B14F-4D97-AF65-F5344CB8AC3E}">
        <p14:creationId xmlns:p14="http://schemas.microsoft.com/office/powerpoint/2010/main" val="1342191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A68D-5752-9081-FB98-87276109D41B}"/>
              </a:ext>
            </a:extLst>
          </p:cNvPr>
          <p:cNvSpPr>
            <a:spLocks noGrp="1"/>
          </p:cNvSpPr>
          <p:nvPr>
            <p:ph type="title"/>
          </p:nvPr>
        </p:nvSpPr>
        <p:spPr>
          <a:xfrm>
            <a:off x="159798" y="88778"/>
            <a:ext cx="11194002" cy="592260"/>
          </a:xfrm>
        </p:spPr>
        <p:txBody>
          <a:bodyPr>
            <a:normAutofit fontScale="90000"/>
          </a:bodyPr>
          <a:lstStyle/>
          <a:p>
            <a:r>
              <a:rPr lang="en-IN" dirty="0"/>
              <a:t>Message Queuing Telemetry Transport (MQTT)</a:t>
            </a:r>
          </a:p>
        </p:txBody>
      </p:sp>
      <p:sp>
        <p:nvSpPr>
          <p:cNvPr id="3" name="Content Placeholder 2">
            <a:extLst>
              <a:ext uri="{FF2B5EF4-FFF2-40B4-BE49-F238E27FC236}">
                <a16:creationId xmlns:a16="http://schemas.microsoft.com/office/drawing/2014/main" id="{BF55FD9D-883E-DC58-022D-0ED9B6845B85}"/>
              </a:ext>
            </a:extLst>
          </p:cNvPr>
          <p:cNvSpPr>
            <a:spLocks noGrp="1"/>
          </p:cNvSpPr>
          <p:nvPr>
            <p:ph idx="1"/>
          </p:nvPr>
        </p:nvSpPr>
        <p:spPr>
          <a:xfrm>
            <a:off x="97654" y="852256"/>
            <a:ext cx="11958222" cy="5916966"/>
          </a:xfrm>
        </p:spPr>
        <p:txBody>
          <a:bodyPr/>
          <a:lstStyle/>
          <a:p>
            <a:r>
              <a:rPr lang="en-IN" dirty="0"/>
              <a:t>MQTT is a reliable, lightweight, cost-effective protocol used to monitor and control a large number of sensors and their data from central server location.</a:t>
            </a:r>
          </a:p>
          <a:p>
            <a:endParaRPr lang="en-IN" dirty="0"/>
          </a:p>
          <a:p>
            <a:endParaRPr lang="en-IN" dirty="0"/>
          </a:p>
          <a:p>
            <a:endParaRPr lang="en-IN" dirty="0"/>
          </a:p>
          <a:p>
            <a:endParaRPr lang="en-IN" dirty="0"/>
          </a:p>
          <a:p>
            <a:endParaRPr lang="en-IN" dirty="0"/>
          </a:p>
          <a:p>
            <a:endParaRPr lang="en-IN" dirty="0"/>
          </a:p>
          <a:p>
            <a:endParaRPr lang="en-IN" dirty="0"/>
          </a:p>
          <a:p>
            <a:r>
              <a:rPr lang="en-IN" dirty="0"/>
              <a:t>MQTT server handles the subscription and un-subscription process and pushes the application data to MQTT clients acting as subscribers.</a:t>
            </a:r>
          </a:p>
          <a:p>
            <a:r>
              <a:rPr lang="en-IN" dirty="0"/>
              <a:t>Ex: Twitter</a:t>
            </a:r>
          </a:p>
          <a:p>
            <a:pPr marL="0" indent="0">
              <a:buNone/>
            </a:pPr>
            <a:endParaRPr lang="en-IN" dirty="0"/>
          </a:p>
        </p:txBody>
      </p:sp>
      <p:pic>
        <p:nvPicPr>
          <p:cNvPr id="5" name="Picture 4">
            <a:extLst>
              <a:ext uri="{FF2B5EF4-FFF2-40B4-BE49-F238E27FC236}">
                <a16:creationId xmlns:a16="http://schemas.microsoft.com/office/drawing/2014/main" id="{E681A4F0-0D02-A919-7EA7-EE7C39393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408" y="1748900"/>
            <a:ext cx="5797118" cy="3266983"/>
          </a:xfrm>
          <a:prstGeom prst="rect">
            <a:avLst/>
          </a:prstGeom>
        </p:spPr>
      </p:pic>
    </p:spTree>
    <p:extLst>
      <p:ext uri="{BB962C8B-B14F-4D97-AF65-F5344CB8AC3E}">
        <p14:creationId xmlns:p14="http://schemas.microsoft.com/office/powerpoint/2010/main" val="3041444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63E0F-5EC0-7780-B02E-E545C32038C0}"/>
              </a:ext>
            </a:extLst>
          </p:cNvPr>
          <p:cNvSpPr>
            <a:spLocks noGrp="1"/>
          </p:cNvSpPr>
          <p:nvPr>
            <p:ph idx="1"/>
          </p:nvPr>
        </p:nvSpPr>
        <p:spPr>
          <a:xfrm>
            <a:off x="133165" y="168676"/>
            <a:ext cx="11878322" cy="6569475"/>
          </a:xfrm>
        </p:spPr>
        <p:txBody>
          <a:bodyPr/>
          <a:lstStyle/>
          <a:p>
            <a:r>
              <a:rPr lang="en-IN" dirty="0"/>
              <a:t>MQTT broker/server ensures that the data can be buffered and cached in case of network failures. Thus, publishers and subscribers need not have to be online at the same time.</a:t>
            </a:r>
          </a:p>
          <a:p>
            <a:r>
              <a:rPr lang="en-IN" dirty="0"/>
              <a:t> MQTT transport packets run over TCP using port 1883 which ensures an ordered, lossless stream of bytes between the MQTT client and server.</a:t>
            </a:r>
          </a:p>
          <a:p>
            <a:r>
              <a:rPr lang="en-IN" dirty="0"/>
              <a:t>MQTT is secured using TLS on port 8883, and WebSocket can also be used.</a:t>
            </a:r>
          </a:p>
          <a:p>
            <a:r>
              <a:rPr lang="en-IN" dirty="0"/>
              <a:t>Each control packet is having 2 bytes fixed header and payload up to 256MB</a:t>
            </a:r>
          </a:p>
          <a:p>
            <a:pPr marL="0" indent="0">
              <a:buNone/>
            </a:pPr>
            <a:endParaRPr lang="en-IN" dirty="0"/>
          </a:p>
          <a:p>
            <a:endParaRPr lang="en-IN" dirty="0"/>
          </a:p>
        </p:txBody>
      </p:sp>
      <p:pic>
        <p:nvPicPr>
          <p:cNvPr id="5" name="Picture 4">
            <a:extLst>
              <a:ext uri="{FF2B5EF4-FFF2-40B4-BE49-F238E27FC236}">
                <a16:creationId xmlns:a16="http://schemas.microsoft.com/office/drawing/2014/main" id="{62561355-74F0-CA06-8320-A0D982E6D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109" y="3355759"/>
            <a:ext cx="7688061" cy="3502241"/>
          </a:xfrm>
          <a:prstGeom prst="rect">
            <a:avLst/>
          </a:prstGeom>
        </p:spPr>
      </p:pic>
    </p:spTree>
    <p:extLst>
      <p:ext uri="{BB962C8B-B14F-4D97-AF65-F5344CB8AC3E}">
        <p14:creationId xmlns:p14="http://schemas.microsoft.com/office/powerpoint/2010/main" val="38571135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795A7-E488-EC99-47A8-3B5D522CB406}"/>
              </a:ext>
            </a:extLst>
          </p:cNvPr>
          <p:cNvSpPr>
            <a:spLocks noGrp="1"/>
          </p:cNvSpPr>
          <p:nvPr>
            <p:ph idx="1"/>
          </p:nvPr>
        </p:nvSpPr>
        <p:spPr>
          <a:xfrm>
            <a:off x="124287" y="71021"/>
            <a:ext cx="11975977" cy="6720396"/>
          </a:xfrm>
        </p:spPr>
        <p:txBody>
          <a:bodyPr>
            <a:normAutofit/>
          </a:bodyPr>
          <a:lstStyle/>
          <a:p>
            <a:r>
              <a:rPr lang="en-IN" sz="2400" dirty="0"/>
              <a:t>Message Type-&gt;identifies the kind of MQTT packet within a message. 14 different control packets are specified and each of them is coded with an unique value. Values 0 and 15 are reserved.</a:t>
            </a:r>
          </a:p>
        </p:txBody>
      </p:sp>
      <p:pic>
        <p:nvPicPr>
          <p:cNvPr id="5" name="Picture 4">
            <a:extLst>
              <a:ext uri="{FF2B5EF4-FFF2-40B4-BE49-F238E27FC236}">
                <a16:creationId xmlns:a16="http://schemas.microsoft.com/office/drawing/2014/main" id="{5D2E302E-E178-21A1-3479-51660EE7A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39" y="967667"/>
            <a:ext cx="7927759" cy="5819312"/>
          </a:xfrm>
          <a:prstGeom prst="rect">
            <a:avLst/>
          </a:prstGeom>
        </p:spPr>
      </p:pic>
    </p:spTree>
    <p:extLst>
      <p:ext uri="{BB962C8B-B14F-4D97-AF65-F5344CB8AC3E}">
        <p14:creationId xmlns:p14="http://schemas.microsoft.com/office/powerpoint/2010/main" val="772235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E445B-5651-344C-E45A-3CE754F26274}"/>
              </a:ext>
            </a:extLst>
          </p:cNvPr>
          <p:cNvSpPr>
            <a:spLocks noGrp="1"/>
          </p:cNvSpPr>
          <p:nvPr>
            <p:ph idx="1"/>
          </p:nvPr>
        </p:nvSpPr>
        <p:spPr>
          <a:xfrm>
            <a:off x="142043" y="97654"/>
            <a:ext cx="11931588" cy="6613864"/>
          </a:xfrm>
        </p:spPr>
        <p:txBody>
          <a:bodyPr/>
          <a:lstStyle/>
          <a:p>
            <a:r>
              <a:rPr lang="en-IN" dirty="0"/>
              <a:t>DUP-&gt; Duplication flag when set, allows the client to notate that the packet has been sent previously, but an acknowledgement was not received.</a:t>
            </a:r>
          </a:p>
          <a:p>
            <a:r>
              <a:rPr lang="en-IN" dirty="0"/>
              <a:t>QoS-&gt; allows for the selection of 3 different QoS levels.</a:t>
            </a:r>
          </a:p>
          <a:p>
            <a:r>
              <a:rPr lang="en-IN" dirty="0"/>
              <a:t>Retain-&gt; only found in PUBLISH message. It notifies the server to hold onto message data. Allows the subscribers to get the last known value without waiting for the next update from publisher.</a:t>
            </a:r>
          </a:p>
          <a:p>
            <a:r>
              <a:rPr lang="en-IN" dirty="0"/>
              <a:t>Remaining length-&gt; specifies the number of bytes in the MQTT packet</a:t>
            </a:r>
          </a:p>
          <a:p>
            <a:pPr marL="0" indent="0">
              <a:buNone/>
            </a:pPr>
            <a:endParaRPr lang="en-IN" dirty="0"/>
          </a:p>
          <a:p>
            <a:pPr marL="0" indent="0">
              <a:buNone/>
            </a:pPr>
            <a:r>
              <a:rPr lang="en-IN" dirty="0"/>
              <a:t>MQTT session between each client and server consists of 4 phases:</a:t>
            </a:r>
          </a:p>
          <a:p>
            <a:pPr marL="514350" indent="-514350">
              <a:buFont typeface="+mj-lt"/>
              <a:buAutoNum type="arabicPeriod"/>
            </a:pPr>
            <a:r>
              <a:rPr lang="en-IN" dirty="0"/>
              <a:t>Session establishment</a:t>
            </a:r>
          </a:p>
          <a:p>
            <a:pPr marL="514350" indent="-514350">
              <a:buFont typeface="+mj-lt"/>
              <a:buAutoNum type="arabicPeriod"/>
            </a:pPr>
            <a:r>
              <a:rPr lang="en-IN" dirty="0"/>
              <a:t>Authentication</a:t>
            </a:r>
          </a:p>
          <a:p>
            <a:pPr marL="514350" indent="-514350">
              <a:buFont typeface="+mj-lt"/>
              <a:buAutoNum type="arabicPeriod"/>
            </a:pPr>
            <a:r>
              <a:rPr lang="en-IN" dirty="0"/>
              <a:t>Data exchange</a:t>
            </a:r>
          </a:p>
          <a:p>
            <a:pPr marL="514350" indent="-514350">
              <a:buFont typeface="+mj-lt"/>
              <a:buAutoNum type="arabicPeriod"/>
            </a:pPr>
            <a:r>
              <a:rPr lang="en-IN" dirty="0"/>
              <a:t>Session termination</a:t>
            </a:r>
          </a:p>
        </p:txBody>
      </p:sp>
    </p:spTree>
    <p:extLst>
      <p:ext uri="{BB962C8B-B14F-4D97-AF65-F5344CB8AC3E}">
        <p14:creationId xmlns:p14="http://schemas.microsoft.com/office/powerpoint/2010/main" val="387587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4DDA-D2A1-B42A-C5F3-E106FADF87CF}"/>
              </a:ext>
            </a:extLst>
          </p:cNvPr>
          <p:cNvSpPr>
            <a:spLocks noGrp="1"/>
          </p:cNvSpPr>
          <p:nvPr>
            <p:ph type="title"/>
          </p:nvPr>
        </p:nvSpPr>
        <p:spPr>
          <a:xfrm>
            <a:off x="394316" y="173115"/>
            <a:ext cx="11128900" cy="611419"/>
          </a:xfrm>
        </p:spPr>
        <p:txBody>
          <a:bodyPr>
            <a:normAutofit fontScale="90000"/>
          </a:bodyPr>
          <a:lstStyle/>
          <a:p>
            <a:r>
              <a:rPr lang="en-IN" dirty="0"/>
              <a:t>Thee Need for Optimization</a:t>
            </a:r>
          </a:p>
        </p:txBody>
      </p:sp>
      <p:sp>
        <p:nvSpPr>
          <p:cNvPr id="3" name="Content Placeholder 2">
            <a:extLst>
              <a:ext uri="{FF2B5EF4-FFF2-40B4-BE49-F238E27FC236}">
                <a16:creationId xmlns:a16="http://schemas.microsoft.com/office/drawing/2014/main" id="{FA6AA768-6859-056D-4EF2-F8AEB64A6207}"/>
              </a:ext>
            </a:extLst>
          </p:cNvPr>
          <p:cNvSpPr>
            <a:spLocks noGrp="1"/>
          </p:cNvSpPr>
          <p:nvPr>
            <p:ph idx="1"/>
          </p:nvPr>
        </p:nvSpPr>
        <p:spPr>
          <a:xfrm>
            <a:off x="301841" y="1154097"/>
            <a:ext cx="11674136" cy="5530788"/>
          </a:xfrm>
        </p:spPr>
        <p:txBody>
          <a:bodyPr>
            <a:normAutofit/>
          </a:bodyPr>
          <a:lstStyle/>
          <a:p>
            <a:r>
              <a:rPr lang="en-IN" dirty="0"/>
              <a:t>Constrained Nodes</a:t>
            </a:r>
            <a:r>
              <a:rPr lang="en-IN" dirty="0">
                <a:sym typeface="Wingdings" panose="05000000000000000000" pitchFamily="2" charset="2"/>
              </a:rPr>
              <a:t>(power consumption, unpredictable throughput, and low convergence are the main problems)</a:t>
            </a:r>
          </a:p>
          <a:p>
            <a:pPr marL="0" indent="0">
              <a:buNone/>
            </a:pPr>
            <a:r>
              <a:rPr lang="en-IN" dirty="0">
                <a:sym typeface="Wingdings" panose="05000000000000000000" pitchFamily="2" charset="2"/>
              </a:rPr>
              <a:t>IoT constrained nodes are classified as follows:</a:t>
            </a:r>
            <a:endParaRPr lang="en-IN" dirty="0"/>
          </a:p>
          <a:p>
            <a:pPr>
              <a:buFont typeface="Wingdings" panose="05000000000000000000" pitchFamily="2" charset="2"/>
              <a:buChar char="Ø"/>
            </a:pPr>
            <a:r>
              <a:rPr lang="en-IN" dirty="0"/>
              <a:t>Devices that are very constrained in resources, may communicate infrequently to transmit a few bytes, and may have limited security and management capabilities(Solution: use of gateways and proxies)</a:t>
            </a:r>
          </a:p>
          <a:p>
            <a:pPr>
              <a:buFont typeface="Wingdings" panose="05000000000000000000" pitchFamily="2" charset="2"/>
              <a:buChar char="Ø"/>
            </a:pPr>
            <a:r>
              <a:rPr lang="en-IN" dirty="0"/>
              <a:t>Devices with enough power and capacities to implement a stripped-down IP stack or non-IP stack(Solution: IP stack-&gt;application server, IP or non-IP stack-&gt;gateways and proxies)</a:t>
            </a:r>
          </a:p>
          <a:p>
            <a:pPr>
              <a:buFont typeface="Wingdings" panose="05000000000000000000" pitchFamily="2" charset="2"/>
              <a:buChar char="Ø"/>
            </a:pPr>
            <a:r>
              <a:rPr lang="en-IN" dirty="0"/>
              <a:t>Devices that are similar to generic PCs in terms of computing and power resources but have constrained networking capacities, such as bandwidth(Solution: full IP stack considering bandwidth)</a:t>
            </a:r>
          </a:p>
        </p:txBody>
      </p:sp>
    </p:spTree>
    <p:extLst>
      <p:ext uri="{BB962C8B-B14F-4D97-AF65-F5344CB8AC3E}">
        <p14:creationId xmlns:p14="http://schemas.microsoft.com/office/powerpoint/2010/main" val="1989241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6C858-257B-3728-F8A1-EAE2287E3ADE}"/>
              </a:ext>
            </a:extLst>
          </p:cNvPr>
          <p:cNvSpPr>
            <a:spLocks noGrp="1"/>
          </p:cNvSpPr>
          <p:nvPr>
            <p:ph idx="1"/>
          </p:nvPr>
        </p:nvSpPr>
        <p:spPr>
          <a:xfrm>
            <a:off x="79899" y="133165"/>
            <a:ext cx="12020365" cy="6604986"/>
          </a:xfrm>
        </p:spPr>
        <p:txBody>
          <a:bodyPr/>
          <a:lstStyle/>
          <a:p>
            <a:r>
              <a:rPr lang="en-IN" dirty="0"/>
              <a:t>When the server is delivering an application message to more than one client, each client is treated independently using their unique client ID.</a:t>
            </a:r>
          </a:p>
          <a:p>
            <a:r>
              <a:rPr lang="en-IN" dirty="0"/>
              <a:t>Subscription to resources generate SUBSCRIBE/SUBACK control packets, while un subscription is performed through the exchange of UNSUBSCRIBE/UNSUBACK control packets. </a:t>
            </a:r>
          </a:p>
          <a:p>
            <a:r>
              <a:rPr lang="en-IN" dirty="0"/>
              <a:t>Graceful termination is done through DISCONNECT control packet (reconnection by resending unique client ID to resume the operations).</a:t>
            </a:r>
          </a:p>
          <a:p>
            <a:r>
              <a:rPr lang="en-IN" dirty="0"/>
              <a:t>A message broker uses topic string or topic name to filter messages for its subscribers.</a:t>
            </a:r>
          </a:p>
          <a:p>
            <a:r>
              <a:rPr lang="en-IN" dirty="0"/>
              <a:t>When subscribing to a resource, the subscriber indicates one or more topic levels to structure the topic name.</a:t>
            </a:r>
          </a:p>
          <a:p>
            <a:r>
              <a:rPr lang="en-IN" dirty="0"/>
              <a:t>Forward slash (/) is used to separate each level in a topic tree and provides a hierarchical structure to the topic names.</a:t>
            </a:r>
          </a:p>
          <a:p>
            <a:pPr marL="0" indent="0">
              <a:buNone/>
            </a:pPr>
            <a:r>
              <a:rPr lang="en-IN" dirty="0"/>
              <a:t>Ex: </a:t>
            </a:r>
            <a:r>
              <a:rPr lang="en-IN" dirty="0" err="1"/>
              <a:t>adt</a:t>
            </a:r>
            <a:r>
              <a:rPr lang="en-IN" dirty="0"/>
              <a:t>/lora/</a:t>
            </a:r>
            <a:r>
              <a:rPr lang="en-IN" dirty="0" err="1"/>
              <a:t>adeunis</a:t>
            </a:r>
            <a:r>
              <a:rPr lang="en-IN" dirty="0"/>
              <a:t>/0018B2000000023A</a:t>
            </a:r>
          </a:p>
        </p:txBody>
      </p:sp>
    </p:spTree>
    <p:extLst>
      <p:ext uri="{BB962C8B-B14F-4D97-AF65-F5344CB8AC3E}">
        <p14:creationId xmlns:p14="http://schemas.microsoft.com/office/powerpoint/2010/main" val="3972000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545D2-EA51-04E7-95B9-EA6ABD7C0B7D}"/>
              </a:ext>
            </a:extLst>
          </p:cNvPr>
          <p:cNvSpPr>
            <a:spLocks noGrp="1"/>
          </p:cNvSpPr>
          <p:nvPr>
            <p:ph idx="1"/>
          </p:nvPr>
        </p:nvSpPr>
        <p:spPr>
          <a:xfrm>
            <a:off x="88777" y="150920"/>
            <a:ext cx="11984854" cy="6551721"/>
          </a:xfrm>
        </p:spPr>
        <p:txBody>
          <a:bodyPr>
            <a:normAutofit lnSpcReduction="10000"/>
          </a:bodyPr>
          <a:lstStyle/>
          <a:p>
            <a:r>
              <a:rPr lang="en-IN" dirty="0"/>
              <a:t>One subscriber can have subscription to multiple topics at once using wildcard characters (ex: #-&gt; matches any number of levels within a topic)</a:t>
            </a:r>
          </a:p>
          <a:p>
            <a:r>
              <a:rPr lang="en-IN" dirty="0"/>
              <a:t>The multilevel wildcard represents the parent and any number of child levels.</a:t>
            </a:r>
          </a:p>
          <a:p>
            <a:pPr marL="0" indent="0">
              <a:buNone/>
            </a:pPr>
            <a:r>
              <a:rPr lang="en-IN" dirty="0"/>
              <a:t>Ex: </a:t>
            </a:r>
            <a:r>
              <a:rPr lang="en-IN" dirty="0" err="1"/>
              <a:t>adt</a:t>
            </a:r>
            <a:r>
              <a:rPr lang="en-IN" dirty="0"/>
              <a:t>/lora/</a:t>
            </a:r>
            <a:r>
              <a:rPr lang="en-IN" dirty="0" err="1"/>
              <a:t>adeunis</a:t>
            </a:r>
            <a:r>
              <a:rPr lang="en-IN" dirty="0"/>
              <a:t>/# results the whole subtree as follows</a:t>
            </a:r>
          </a:p>
          <a:p>
            <a:pPr>
              <a:buFont typeface="Wingdings" panose="05000000000000000000" pitchFamily="2" charset="2"/>
              <a:buChar char="ü"/>
            </a:pPr>
            <a:r>
              <a:rPr lang="en-IN" dirty="0" err="1"/>
              <a:t>adt</a:t>
            </a:r>
            <a:r>
              <a:rPr lang="en-IN" dirty="0"/>
              <a:t>/lora/</a:t>
            </a:r>
            <a:r>
              <a:rPr lang="en-IN" dirty="0" err="1"/>
              <a:t>adeunis</a:t>
            </a:r>
            <a:r>
              <a:rPr lang="en-IN" dirty="0"/>
              <a:t>/0018B2000000E9E</a:t>
            </a:r>
          </a:p>
          <a:p>
            <a:pPr>
              <a:buFont typeface="Wingdings" panose="05000000000000000000" pitchFamily="2" charset="2"/>
              <a:buChar char="ü"/>
            </a:pPr>
            <a:r>
              <a:rPr lang="en-IN" dirty="0" err="1"/>
              <a:t>adt</a:t>
            </a:r>
            <a:r>
              <a:rPr lang="en-IN" dirty="0"/>
              <a:t>/lora/</a:t>
            </a:r>
            <a:r>
              <a:rPr lang="en-IN" dirty="0" err="1"/>
              <a:t>adeunis</a:t>
            </a:r>
            <a:r>
              <a:rPr lang="en-IN" dirty="0"/>
              <a:t>/0018B2000000E8E</a:t>
            </a:r>
          </a:p>
          <a:p>
            <a:pPr>
              <a:buFont typeface="Wingdings" panose="05000000000000000000" pitchFamily="2" charset="2"/>
              <a:buChar char="ü"/>
            </a:pPr>
            <a:r>
              <a:rPr lang="en-IN" dirty="0" err="1"/>
              <a:t>adt</a:t>
            </a:r>
            <a:r>
              <a:rPr lang="en-IN" dirty="0"/>
              <a:t>/lora/</a:t>
            </a:r>
            <a:r>
              <a:rPr lang="en-IN" dirty="0" err="1"/>
              <a:t>adeunis</a:t>
            </a:r>
            <a:r>
              <a:rPr lang="en-IN" dirty="0"/>
              <a:t>/0018B2000000E9A</a:t>
            </a:r>
          </a:p>
          <a:p>
            <a:r>
              <a:rPr lang="en-IN" dirty="0"/>
              <a:t>The + is a wildcard character that matches only one topic level.</a:t>
            </a:r>
          </a:p>
          <a:p>
            <a:pPr marL="0" indent="0">
              <a:buNone/>
            </a:pPr>
            <a:r>
              <a:rPr lang="en-IN" dirty="0"/>
              <a:t>Ex: </a:t>
            </a:r>
            <a:r>
              <a:rPr lang="en-IN" dirty="0" err="1"/>
              <a:t>adt</a:t>
            </a:r>
            <a:r>
              <a:rPr lang="en-IN" dirty="0"/>
              <a:t>/lora/+ allows to access </a:t>
            </a:r>
            <a:r>
              <a:rPr lang="en-IN" dirty="0" err="1"/>
              <a:t>adt</a:t>
            </a:r>
            <a:r>
              <a:rPr lang="en-IN" dirty="0"/>
              <a:t>/lora/</a:t>
            </a:r>
            <a:r>
              <a:rPr lang="en-IN" dirty="0" err="1"/>
              <a:t>adeunis</a:t>
            </a:r>
            <a:r>
              <a:rPr lang="en-IN"/>
              <a:t> or </a:t>
            </a:r>
            <a:r>
              <a:rPr lang="en-IN" dirty="0" err="1"/>
              <a:t>adt</a:t>
            </a:r>
            <a:r>
              <a:rPr lang="en-IN" dirty="0"/>
              <a:t>/lora/</a:t>
            </a:r>
            <a:r>
              <a:rPr lang="en-IN" dirty="0" err="1"/>
              <a:t>abeeway</a:t>
            </a:r>
            <a:endParaRPr lang="en-IN" dirty="0"/>
          </a:p>
          <a:p>
            <a:r>
              <a:rPr lang="en-IN" dirty="0"/>
              <a:t>Topic names begin with $ are used for message broker internal statistics and deleted by the server when subscriptions starts with wildcard characters.</a:t>
            </a:r>
          </a:p>
          <a:p>
            <a:pPr marL="0" indent="0">
              <a:buNone/>
            </a:pPr>
            <a:r>
              <a:rPr lang="en-IN" dirty="0"/>
              <a:t>Ex: a subscription to +/monitor/Temp does not receive any messages published to $SYS/monitor/Temp. This topic could be the control channel for the temperature sensor.</a:t>
            </a:r>
          </a:p>
          <a:p>
            <a:pPr marL="0" indent="0">
              <a:buNone/>
            </a:pPr>
            <a:endParaRPr lang="en-IN" dirty="0"/>
          </a:p>
          <a:p>
            <a:endParaRPr lang="en-IN" dirty="0"/>
          </a:p>
        </p:txBody>
      </p:sp>
    </p:spTree>
    <p:extLst>
      <p:ext uri="{BB962C8B-B14F-4D97-AF65-F5344CB8AC3E}">
        <p14:creationId xmlns:p14="http://schemas.microsoft.com/office/powerpoint/2010/main" val="4072409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5575C-DA57-C69E-0E03-BDA3498403E6}"/>
              </a:ext>
            </a:extLst>
          </p:cNvPr>
          <p:cNvSpPr>
            <a:spLocks noGrp="1"/>
          </p:cNvSpPr>
          <p:nvPr>
            <p:ph idx="1"/>
          </p:nvPr>
        </p:nvSpPr>
        <p:spPr>
          <a:xfrm>
            <a:off x="124287" y="656948"/>
            <a:ext cx="11896078" cy="6063447"/>
          </a:xfrm>
        </p:spPr>
        <p:txBody>
          <a:bodyPr/>
          <a:lstStyle/>
          <a:p>
            <a:r>
              <a:rPr lang="en-IN" dirty="0"/>
              <a:t>PINGREQ/PINGRESP control packets are used to validate the connections between the client and server.</a:t>
            </a:r>
          </a:p>
          <a:p>
            <a:r>
              <a:rPr lang="en-IN" dirty="0"/>
              <a:t>Securing MQTT connections through TLS is considered optional because it calls for more resources on constrained nodes.</a:t>
            </a:r>
          </a:p>
          <a:p>
            <a:r>
              <a:rPr lang="en-IN" dirty="0"/>
              <a:t>When TLS is not used, the client sends a clear-text username and password during the connection initiation.</a:t>
            </a:r>
          </a:p>
          <a:p>
            <a:r>
              <a:rPr lang="en-IN" dirty="0"/>
              <a:t>QoS for MQTT is implemented when exchanging application messages with publishers and subscribers</a:t>
            </a:r>
          </a:p>
          <a:p>
            <a:r>
              <a:rPr lang="en-IN" dirty="0"/>
              <a:t>The delivery protocol is symmetric, i.e., client and server can each take the role of either sender or receiver.</a:t>
            </a:r>
          </a:p>
          <a:p>
            <a:r>
              <a:rPr lang="en-IN" dirty="0"/>
              <a:t>Delivery protocol-&gt; delivery of an application message from a single sender to a single receiver.</a:t>
            </a:r>
          </a:p>
        </p:txBody>
      </p:sp>
    </p:spTree>
    <p:extLst>
      <p:ext uri="{BB962C8B-B14F-4D97-AF65-F5344CB8AC3E}">
        <p14:creationId xmlns:p14="http://schemas.microsoft.com/office/powerpoint/2010/main" val="2641444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652D6-ACE4-E0B3-FA3D-E0B9ACB6A0C1}"/>
              </a:ext>
            </a:extLst>
          </p:cNvPr>
          <p:cNvSpPr>
            <a:spLocks noGrp="1"/>
          </p:cNvSpPr>
          <p:nvPr>
            <p:ph idx="1"/>
          </p:nvPr>
        </p:nvSpPr>
        <p:spPr>
          <a:xfrm>
            <a:off x="133165" y="230819"/>
            <a:ext cx="11896078" cy="6516210"/>
          </a:xfrm>
        </p:spPr>
        <p:txBody>
          <a:bodyPr>
            <a:normAutofit lnSpcReduction="10000"/>
          </a:bodyPr>
          <a:lstStyle/>
          <a:p>
            <a:pPr marL="0" indent="0">
              <a:buNone/>
            </a:pPr>
            <a:r>
              <a:rPr lang="en-IN" dirty="0"/>
              <a:t>MQTT protocol offers 3 levels of QoS</a:t>
            </a:r>
          </a:p>
          <a:p>
            <a:r>
              <a:rPr lang="en-IN" b="1" dirty="0"/>
              <a:t>QoS 0:</a:t>
            </a:r>
            <a:r>
              <a:rPr lang="en-IN" dirty="0"/>
              <a:t> is the best-effort and unacknowledged data service referred to as “at most once” delivery. Message arrives either once or not at all.</a:t>
            </a:r>
            <a:endParaRPr lang="en-IN" b="1" dirty="0"/>
          </a:p>
          <a:p>
            <a:r>
              <a:rPr lang="en-IN" b="1" dirty="0"/>
              <a:t>QoS 1: </a:t>
            </a:r>
            <a:r>
              <a:rPr lang="en-IN" dirty="0"/>
              <a:t>ensures the message delivery between the publisher and server and then between the server and subscribers occurs at least once. It uses PUBLISH and PUBACK as message identifier. It guarantees “at least once</a:t>
            </a:r>
            <a:r>
              <a:rPr lang="en-IN"/>
              <a:t>” delivery using </a:t>
            </a:r>
            <a:r>
              <a:rPr lang="en-IN" dirty="0"/>
              <a:t>ACK.</a:t>
            </a:r>
            <a:endParaRPr lang="en-IN" b="1" dirty="0"/>
          </a:p>
          <a:p>
            <a:r>
              <a:rPr lang="en-IN" b="1" dirty="0"/>
              <a:t>QoS 2: </a:t>
            </a:r>
            <a:r>
              <a:rPr lang="en-IN" dirty="0"/>
              <a:t>used when neither loss nor duplication of messages is acceptable. Each packet contains an optional variable header with a packet identifier which increases the overhead. Confirming the receipt of a PUBLISH message requires 2-step acknowledgement process such as PUBLISH/PUBREC packet pair, and PUBREL/PUBCOMP packet pair. It provides a guaranteed service known as “exactly once” delivery, with no consideration for the number of retries.</a:t>
            </a:r>
          </a:p>
          <a:p>
            <a:r>
              <a:rPr lang="en-IN" dirty="0"/>
              <a:t>The QoS process is symmetric where 2 separate transactions exist. One occurs between publishing client and MQTT server, another between MQTT server and subscribing client.</a:t>
            </a:r>
          </a:p>
          <a:p>
            <a:endParaRPr lang="en-IN" dirty="0"/>
          </a:p>
        </p:txBody>
      </p:sp>
    </p:spTree>
    <p:extLst>
      <p:ext uri="{BB962C8B-B14F-4D97-AF65-F5344CB8AC3E}">
        <p14:creationId xmlns:p14="http://schemas.microsoft.com/office/powerpoint/2010/main" val="2204782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9819D-EED6-FDA6-9658-C8BE743B0C54}"/>
              </a:ext>
            </a:extLst>
          </p:cNvPr>
          <p:cNvSpPr>
            <a:spLocks noGrp="1"/>
          </p:cNvSpPr>
          <p:nvPr>
            <p:ph idx="1"/>
          </p:nvPr>
        </p:nvSpPr>
        <p:spPr>
          <a:xfrm>
            <a:off x="177553" y="142042"/>
            <a:ext cx="11833934" cy="6569475"/>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r>
              <a:rPr lang="en-IN" dirty="0"/>
              <a:t>With CoAP, a wide range of MQTT implementations are now available. Ex: Facebook Messenger</a:t>
            </a:r>
          </a:p>
        </p:txBody>
      </p:sp>
      <p:pic>
        <p:nvPicPr>
          <p:cNvPr id="5" name="Picture 4">
            <a:extLst>
              <a:ext uri="{FF2B5EF4-FFF2-40B4-BE49-F238E27FC236}">
                <a16:creationId xmlns:a16="http://schemas.microsoft.com/office/drawing/2014/main" id="{3F0EDF50-63C4-FCBE-4DE8-C2BE23E77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375" y="142041"/>
            <a:ext cx="7581530" cy="5273337"/>
          </a:xfrm>
          <a:prstGeom prst="rect">
            <a:avLst/>
          </a:prstGeom>
        </p:spPr>
      </p:pic>
    </p:spTree>
    <p:extLst>
      <p:ext uri="{BB962C8B-B14F-4D97-AF65-F5344CB8AC3E}">
        <p14:creationId xmlns:p14="http://schemas.microsoft.com/office/powerpoint/2010/main" val="486030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2F5D06-93D2-7035-D15A-5E5057330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422" y="0"/>
            <a:ext cx="9436962" cy="6782540"/>
          </a:xfrm>
        </p:spPr>
      </p:pic>
    </p:spTree>
    <p:extLst>
      <p:ext uri="{BB962C8B-B14F-4D97-AF65-F5344CB8AC3E}">
        <p14:creationId xmlns:p14="http://schemas.microsoft.com/office/powerpoint/2010/main" val="325764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DE49-41F1-21B0-5071-416CB0414A9D}"/>
              </a:ext>
            </a:extLst>
          </p:cNvPr>
          <p:cNvSpPr>
            <a:spLocks noGrp="1"/>
          </p:cNvSpPr>
          <p:nvPr>
            <p:ph type="title"/>
          </p:nvPr>
        </p:nvSpPr>
        <p:spPr>
          <a:xfrm>
            <a:off x="838200" y="195309"/>
            <a:ext cx="10515600" cy="683581"/>
          </a:xfrm>
        </p:spPr>
        <p:txBody>
          <a:bodyPr>
            <a:normAutofit fontScale="90000"/>
          </a:bodyPr>
          <a:lstStyle/>
          <a:p>
            <a:r>
              <a:rPr lang="en-IN" dirty="0"/>
              <a:t>Constrained Node Networks(LLNs):</a:t>
            </a:r>
          </a:p>
        </p:txBody>
      </p:sp>
      <p:sp>
        <p:nvSpPr>
          <p:cNvPr id="3" name="Content Placeholder 2">
            <a:extLst>
              <a:ext uri="{FF2B5EF4-FFF2-40B4-BE49-F238E27FC236}">
                <a16:creationId xmlns:a16="http://schemas.microsoft.com/office/drawing/2014/main" id="{41156040-844A-1863-9CD6-FCE60CBD1EFE}"/>
              </a:ext>
            </a:extLst>
          </p:cNvPr>
          <p:cNvSpPr>
            <a:spLocks noGrp="1"/>
          </p:cNvSpPr>
          <p:nvPr>
            <p:ph idx="1"/>
          </p:nvPr>
        </p:nvSpPr>
        <p:spPr>
          <a:xfrm>
            <a:off x="328474" y="1260629"/>
            <a:ext cx="11407806" cy="5308847"/>
          </a:xfrm>
        </p:spPr>
        <p:txBody>
          <a:bodyPr/>
          <a:lstStyle/>
          <a:p>
            <a:r>
              <a:rPr lang="en-IN" dirty="0"/>
              <a:t>High speed network infrastructure can not be utilized by many IoT devices due to low bandwidth, regulated transmit power, lack/limited network services</a:t>
            </a:r>
          </a:p>
          <a:p>
            <a:r>
              <a:rPr lang="en-IN" dirty="0"/>
              <a:t>When the link layer characteristics are not present, then the network is constrained. A constrained network can have high latency and high potential for packet loss.</a:t>
            </a:r>
          </a:p>
          <a:p>
            <a:r>
              <a:rPr lang="en-IN" dirty="0"/>
              <a:t>Constrained networks operate between few Kbps and few hundred Kbps, utilize star, mesh or combined network topologies, and packet delivery rate(PDR) oscillates frequently between low and high percentage.</a:t>
            </a:r>
          </a:p>
          <a:p>
            <a:r>
              <a:rPr lang="en-IN" dirty="0"/>
              <a:t>Another challenge is latency and control plane reactivity (the network which overreacts to low bandwidth collapses early).</a:t>
            </a:r>
          </a:p>
          <a:p>
            <a:r>
              <a:rPr lang="en-IN" dirty="0"/>
              <a:t>Keep the control plane traffic as minimum as possible.</a:t>
            </a:r>
          </a:p>
        </p:txBody>
      </p:sp>
    </p:spTree>
    <p:extLst>
      <p:ext uri="{BB962C8B-B14F-4D97-AF65-F5344CB8AC3E}">
        <p14:creationId xmlns:p14="http://schemas.microsoft.com/office/powerpoint/2010/main" val="90962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DB5C-730C-105D-ACBD-944095589966}"/>
              </a:ext>
            </a:extLst>
          </p:cNvPr>
          <p:cNvSpPr>
            <a:spLocks noGrp="1"/>
          </p:cNvSpPr>
          <p:nvPr>
            <p:ph type="title"/>
          </p:nvPr>
        </p:nvSpPr>
        <p:spPr>
          <a:xfrm>
            <a:off x="838200" y="71021"/>
            <a:ext cx="10515600" cy="807869"/>
          </a:xfrm>
        </p:spPr>
        <p:txBody>
          <a:bodyPr>
            <a:normAutofit/>
          </a:bodyPr>
          <a:lstStyle/>
          <a:p>
            <a:r>
              <a:rPr lang="en-IN" dirty="0"/>
              <a:t>IP Versions</a:t>
            </a:r>
          </a:p>
        </p:txBody>
      </p:sp>
      <p:sp>
        <p:nvSpPr>
          <p:cNvPr id="3" name="Content Placeholder 2">
            <a:extLst>
              <a:ext uri="{FF2B5EF4-FFF2-40B4-BE49-F238E27FC236}">
                <a16:creationId xmlns:a16="http://schemas.microsoft.com/office/drawing/2014/main" id="{012A9AFF-56E3-1C7B-77F3-80C816DB8E9B}"/>
              </a:ext>
            </a:extLst>
          </p:cNvPr>
          <p:cNvSpPr>
            <a:spLocks noGrp="1"/>
          </p:cNvSpPr>
          <p:nvPr>
            <p:ph idx="1"/>
          </p:nvPr>
        </p:nvSpPr>
        <p:spPr>
          <a:xfrm>
            <a:off x="838200" y="1438184"/>
            <a:ext cx="10515600" cy="5131292"/>
          </a:xfrm>
        </p:spPr>
        <p:txBody>
          <a:bodyPr>
            <a:normAutofit/>
          </a:bodyPr>
          <a:lstStyle/>
          <a:p>
            <a:pPr marL="0" indent="0">
              <a:buNone/>
            </a:pPr>
            <a:r>
              <a:rPr lang="en-IN" dirty="0"/>
              <a:t>Interoperability between IPV4 to IPV6 need to employ tunnelling and transition techniques.</a:t>
            </a:r>
          </a:p>
          <a:p>
            <a:pPr marL="0" indent="0">
              <a:buNone/>
            </a:pPr>
            <a:r>
              <a:rPr lang="en-IN" dirty="0"/>
              <a:t>Factors applicable to both IPV4 and IPV6 support in an IoT solution are as follows:</a:t>
            </a:r>
          </a:p>
          <a:p>
            <a:r>
              <a:rPr lang="en-IN" dirty="0"/>
              <a:t>Application protocol(choice of IP versions: SCADA-&gt;IPV4, </a:t>
            </a:r>
            <a:r>
              <a:rPr lang="en-IN" dirty="0" err="1"/>
              <a:t>HTTP,CoAP,MQTT,XMPP</a:t>
            </a:r>
            <a:r>
              <a:rPr lang="en-IN" dirty="0"/>
              <a:t>-&gt;IPV4 &amp; IPV6)</a:t>
            </a:r>
          </a:p>
          <a:p>
            <a:r>
              <a:rPr lang="en-IN" dirty="0"/>
              <a:t>Cellular provider and technology(</a:t>
            </a:r>
            <a:r>
              <a:rPr lang="en-IN" dirty="0" err="1"/>
              <a:t>GPRS,Edge</a:t>
            </a:r>
            <a:r>
              <a:rPr lang="en-IN" dirty="0"/>
              <a:t>, and 3G-&gt;IPV4, 4G,LTE-&gt;either IPV4 or IPV6)</a:t>
            </a:r>
          </a:p>
          <a:p>
            <a:r>
              <a:rPr lang="en-IN" dirty="0"/>
              <a:t>Serial communications</a:t>
            </a:r>
          </a:p>
          <a:p>
            <a:r>
              <a:rPr lang="en-IN" dirty="0"/>
              <a:t>IPV6 adaptation layer(recently standardized IoT protocols support only for IPV6; ethernet, </a:t>
            </a:r>
            <a:r>
              <a:rPr lang="en-IN" dirty="0" err="1"/>
              <a:t>wifi</a:t>
            </a:r>
            <a:r>
              <a:rPr lang="en-IN" dirty="0"/>
              <a:t>-&gt;IPV4)</a:t>
            </a:r>
          </a:p>
        </p:txBody>
      </p:sp>
    </p:spTree>
    <p:extLst>
      <p:ext uri="{BB962C8B-B14F-4D97-AF65-F5344CB8AC3E}">
        <p14:creationId xmlns:p14="http://schemas.microsoft.com/office/powerpoint/2010/main" val="74767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06E6-E272-BC30-FEF0-13316F5E1807}"/>
              </a:ext>
            </a:extLst>
          </p:cNvPr>
          <p:cNvSpPr>
            <a:spLocks noGrp="1"/>
          </p:cNvSpPr>
          <p:nvPr>
            <p:ph type="title"/>
          </p:nvPr>
        </p:nvSpPr>
        <p:spPr>
          <a:xfrm>
            <a:off x="838200" y="159798"/>
            <a:ext cx="10515600" cy="630315"/>
          </a:xfrm>
        </p:spPr>
        <p:txBody>
          <a:bodyPr>
            <a:normAutofit fontScale="90000"/>
          </a:bodyPr>
          <a:lstStyle/>
          <a:p>
            <a:r>
              <a:rPr lang="en-IN" dirty="0"/>
              <a:t>Optimizing IP for IoT</a:t>
            </a:r>
          </a:p>
        </p:txBody>
      </p:sp>
      <p:sp>
        <p:nvSpPr>
          <p:cNvPr id="3" name="Content Placeholder 2">
            <a:extLst>
              <a:ext uri="{FF2B5EF4-FFF2-40B4-BE49-F238E27FC236}">
                <a16:creationId xmlns:a16="http://schemas.microsoft.com/office/drawing/2014/main" id="{7A2277C6-D08D-6689-EC0D-984D33AEE58D}"/>
              </a:ext>
            </a:extLst>
          </p:cNvPr>
          <p:cNvSpPr>
            <a:spLocks noGrp="1"/>
          </p:cNvSpPr>
          <p:nvPr>
            <p:ph idx="1"/>
          </p:nvPr>
        </p:nvSpPr>
        <p:spPr>
          <a:xfrm>
            <a:off x="284084" y="914400"/>
            <a:ext cx="11709647" cy="5783802"/>
          </a:xfrm>
        </p:spPr>
        <p:txBody>
          <a:bodyPr/>
          <a:lstStyle/>
          <a:p>
            <a:r>
              <a:rPr lang="en-IN" dirty="0"/>
              <a:t>Internet protocol is the key for a successful IoT environment. Constrained nodes and constrained networks require optimization of IP architecture at various layers.</a:t>
            </a:r>
          </a:p>
          <a:p>
            <a:r>
              <a:rPr lang="en-IN" dirty="0"/>
              <a:t>Various existing technologies have already optimized the IP architecture by introducing a new layer called “Adaptation Layer”.</a:t>
            </a:r>
          </a:p>
        </p:txBody>
      </p:sp>
      <p:pic>
        <p:nvPicPr>
          <p:cNvPr id="5" name="Picture 4">
            <a:extLst>
              <a:ext uri="{FF2B5EF4-FFF2-40B4-BE49-F238E27FC236}">
                <a16:creationId xmlns:a16="http://schemas.microsoft.com/office/drawing/2014/main" id="{D141B7B0-A10A-33B4-76CD-A3E4BE07B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215" y="3133817"/>
            <a:ext cx="7102136" cy="3795205"/>
          </a:xfrm>
          <a:prstGeom prst="rect">
            <a:avLst/>
          </a:prstGeom>
        </p:spPr>
      </p:pic>
    </p:spTree>
    <p:extLst>
      <p:ext uri="{BB962C8B-B14F-4D97-AF65-F5344CB8AC3E}">
        <p14:creationId xmlns:p14="http://schemas.microsoft.com/office/powerpoint/2010/main" val="421730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BBC1-736F-7FBE-4C49-057C5078F116}"/>
              </a:ext>
            </a:extLst>
          </p:cNvPr>
          <p:cNvSpPr>
            <a:spLocks noGrp="1"/>
          </p:cNvSpPr>
          <p:nvPr>
            <p:ph type="title"/>
          </p:nvPr>
        </p:nvSpPr>
        <p:spPr>
          <a:xfrm>
            <a:off x="731668" y="18256"/>
            <a:ext cx="10515600" cy="662782"/>
          </a:xfrm>
        </p:spPr>
        <p:txBody>
          <a:bodyPr>
            <a:normAutofit fontScale="90000"/>
          </a:bodyPr>
          <a:lstStyle/>
          <a:p>
            <a:r>
              <a:rPr lang="en-IN" dirty="0"/>
              <a:t>From 6LoWPAN to 6Lo:</a:t>
            </a:r>
          </a:p>
        </p:txBody>
      </p:sp>
      <p:sp>
        <p:nvSpPr>
          <p:cNvPr id="3" name="Content Placeholder 2">
            <a:extLst>
              <a:ext uri="{FF2B5EF4-FFF2-40B4-BE49-F238E27FC236}">
                <a16:creationId xmlns:a16="http://schemas.microsoft.com/office/drawing/2014/main" id="{043B555C-D44A-F8D7-81E1-FFFB27DC4892}"/>
              </a:ext>
            </a:extLst>
          </p:cNvPr>
          <p:cNvSpPr>
            <a:spLocks noGrp="1"/>
          </p:cNvSpPr>
          <p:nvPr>
            <p:ph idx="1"/>
          </p:nvPr>
        </p:nvSpPr>
        <p:spPr>
          <a:xfrm>
            <a:off x="124287" y="681038"/>
            <a:ext cx="11816179" cy="6158706"/>
          </a:xfrm>
        </p:spPr>
        <p:txBody>
          <a:bodyPr>
            <a:normAutofit/>
          </a:bodyPr>
          <a:lstStyle/>
          <a:p>
            <a:r>
              <a:rPr lang="en-IN" sz="2400" dirty="0"/>
              <a:t>The model for packaging IP  into lower-layer protocols are referred as an “adaptation layer”.</a:t>
            </a:r>
          </a:p>
          <a:p>
            <a:r>
              <a:rPr lang="en-IN" sz="2400" dirty="0"/>
              <a:t>The adaptation layer designed for IoT may include some optimizations to deal with constrained node networks. The example of adaptation layers optimized for constrained nodes are under 6LoWPAN working group and its successor, the 6Lo working group.</a:t>
            </a:r>
          </a:p>
          <a:p>
            <a:r>
              <a:rPr lang="en-IN" sz="2400" dirty="0"/>
              <a:t>The initial focus of 6LoWPAN was to optimize the transmission of IPV6 packets over constrained networks such as IEEE 802.15.4</a:t>
            </a:r>
          </a:p>
        </p:txBody>
      </p:sp>
      <p:pic>
        <p:nvPicPr>
          <p:cNvPr id="5" name="Picture 4">
            <a:extLst>
              <a:ext uri="{FF2B5EF4-FFF2-40B4-BE49-F238E27FC236}">
                <a16:creationId xmlns:a16="http://schemas.microsoft.com/office/drawing/2014/main" id="{AD8CB6F3-42A1-DC5E-A9EE-6A5ABD202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050" y="3293616"/>
            <a:ext cx="6303146" cy="3417902"/>
          </a:xfrm>
          <a:prstGeom prst="rect">
            <a:avLst/>
          </a:prstGeom>
        </p:spPr>
      </p:pic>
    </p:spTree>
    <p:extLst>
      <p:ext uri="{BB962C8B-B14F-4D97-AF65-F5344CB8AC3E}">
        <p14:creationId xmlns:p14="http://schemas.microsoft.com/office/powerpoint/2010/main" val="2112862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4202</TotalTime>
  <Words>4845</Words>
  <Application>Microsoft Office PowerPoint</Application>
  <PresentationFormat>Widescreen</PresentationFormat>
  <Paragraphs>368</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Times New Roman</vt:lpstr>
      <vt:lpstr>Wingdings</vt:lpstr>
      <vt:lpstr>Office Theme</vt:lpstr>
      <vt:lpstr>Unit- 2 IoT Protocols</vt:lpstr>
      <vt:lpstr>Outline</vt:lpstr>
      <vt:lpstr>Chapter 5: IP as the IoT Network Architecture</vt:lpstr>
      <vt:lpstr>Adoption or Adaptation of the IP</vt:lpstr>
      <vt:lpstr>Thee Need for Optimization</vt:lpstr>
      <vt:lpstr>Constrained Node Networks(LLNs):</vt:lpstr>
      <vt:lpstr>IP Versions</vt:lpstr>
      <vt:lpstr>Optimizing IP for IoT</vt:lpstr>
      <vt:lpstr>From 6LoWPAN to 6Lo:</vt:lpstr>
      <vt:lpstr>6LoWPAN:</vt:lpstr>
      <vt:lpstr>Header Compression</vt:lpstr>
      <vt:lpstr>Fragmentation</vt:lpstr>
      <vt:lpstr>Mesh Addressing</vt:lpstr>
      <vt:lpstr>Mesh-under Vs Mesh-over</vt:lpstr>
      <vt:lpstr>6Lo Working group:</vt:lpstr>
      <vt:lpstr>Routing over Low-power and Lossy Networks (RPL)</vt:lpstr>
      <vt:lpstr>PowerPoint Presentation</vt:lpstr>
      <vt:lpstr>PowerPoint Presentation</vt:lpstr>
      <vt:lpstr>PowerPoint Presentation</vt:lpstr>
      <vt:lpstr>PowerPoint Presentation</vt:lpstr>
      <vt:lpstr>PowerPoint Presentation</vt:lpstr>
      <vt:lpstr>Chapter-6: IoT Application protocols</vt:lpstr>
      <vt:lpstr>IoT Application Transport Methods: </vt:lpstr>
      <vt:lpstr>Application layer protocol not present</vt:lpstr>
      <vt:lpstr>PowerPoint Presentation</vt:lpstr>
      <vt:lpstr>SCADA</vt:lpstr>
      <vt:lpstr>Adapting SCADA for IP</vt:lpstr>
      <vt:lpstr>Use case: DNP3</vt:lpstr>
      <vt:lpstr>PowerPoint Presentation</vt:lpstr>
      <vt:lpstr>PowerPoint Presentation</vt:lpstr>
      <vt:lpstr>Tunneling legacy SCADA over IP networks</vt:lpstr>
      <vt:lpstr>PowerPoint Presentation</vt:lpstr>
      <vt:lpstr>SCADA protocol Translation</vt:lpstr>
      <vt:lpstr>SCADA transport over LLNs with MAP-T</vt:lpstr>
      <vt:lpstr>PowerPoint Presentation</vt:lpstr>
      <vt:lpstr>Generic Web-Based Protocols</vt:lpstr>
      <vt:lpstr>IoT Application Layer Protocols</vt:lpstr>
      <vt:lpstr>CoAP(Constrained Application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Message Queuing Telemetry Transport (MQTT)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IoT Protocols</dc:title>
  <dc:creator>Madhukrishna Priyadarsini</dc:creator>
  <cp:lastModifiedBy>Madhukrishna Priyadarsini</cp:lastModifiedBy>
  <cp:revision>78</cp:revision>
  <dcterms:created xsi:type="dcterms:W3CDTF">2023-02-05T09:46:36Z</dcterms:created>
  <dcterms:modified xsi:type="dcterms:W3CDTF">2023-02-20T04:51:29Z</dcterms:modified>
</cp:coreProperties>
</file>