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89" r:id="rId2"/>
    <p:sldMasterId id="2147483701" r:id="rId3"/>
    <p:sldMasterId id="2147483713" r:id="rId4"/>
    <p:sldMasterId id="2147483725" r:id="rId5"/>
    <p:sldMasterId id="2147483737" r:id="rId6"/>
    <p:sldMasterId id="2147483749" r:id="rId7"/>
  </p:sldMasterIdLst>
  <p:notesMasterIdLst>
    <p:notesMasterId r:id="rId8"/>
  </p:notesMasterIdLst>
  <p:sldIdLst>
    <p:sldId id="259" r:id="rId9"/>
    <p:sldId id="262" r:id="rId10"/>
    <p:sldId id="265" r:id="rId11"/>
    <p:sldId id="268" r:id="rId12"/>
    <p:sldId id="271" r:id="rId13"/>
    <p:sldId id="274" r:id="rId14"/>
    <p:sldId id="277" r:id="rId15"/>
    <p:sldId id="280" r:id="rId16"/>
    <p:sldId id="283" r:id="rId17"/>
    <p:sldId id="286" r:id="rId18"/>
    <p:sldId id="289" r:id="rId19"/>
    <p:sldId id="292" r:id="rId20"/>
    <p:sldId id="295" r:id="rId21"/>
    <p:sldId id="298" r:id="rId22"/>
    <p:sldId id="301" r:id="rId23"/>
    <p:sldId id="304" r:id="rId24"/>
    <p:sldId id="307" r:id="rId25"/>
    <p:sldId id="310" r:id="rId26"/>
    <p:sldId id="313" r:id="rId27"/>
    <p:sldId id="316" r:id="rId28"/>
    <p:sldId id="319" r:id="rId29"/>
    <p:sldId id="322" r:id="rId30"/>
    <p:sldId id="325" r:id="rId31"/>
    <p:sldId id="328" r:id="rId32"/>
    <p:sldId id="331" r:id="rId33"/>
    <p:sldId id="334" r:id="rId34"/>
    <p:sldId id="337" r:id="rId35"/>
    <p:sldId id="340" r:id="rId36"/>
    <p:sldId id="343" r:id="rId37"/>
    <p:sldId id="346" r:id="rId38"/>
    <p:sldId id="349" r:id="rId39"/>
    <p:sldId id="352" r:id="rId40"/>
    <p:sldId id="355" r:id="rId41"/>
    <p:sldId id="358" r:id="rId42"/>
    <p:sldId id="361" r:id="rId43"/>
    <p:sldId id="364" r:id="rId44"/>
    <p:sldId id="367" r:id="rId45"/>
    <p:sldId id="370" r:id="rId46"/>
    <p:sldId id="373" r:id="rId47"/>
    <p:sldId id="376" r:id="rId48"/>
    <p:sldId id="379" r:id="rId49"/>
    <p:sldId id="382" r:id="rId50"/>
    <p:sldId id="385" r:id="rId51"/>
    <p:sldId id="388" r:id="rId52"/>
    <p:sldId id="391" r:id="rId53"/>
    <p:sldId id="394" r:id="rId54"/>
    <p:sldId id="397" r:id="rId55"/>
    <p:sldId id="400" r:id="rId56"/>
    <p:sldId id="403" r:id="rId57"/>
    <p:sldId id="406" r:id="rId58"/>
    <p:sldId id="409" r:id="rId59"/>
    <p:sldId id="412" r:id="rId60"/>
    <p:sldId id="415" r:id="rId61"/>
    <p:sldId id="418" r:id="rId62"/>
    <p:sldId id="421" r:id="rId63"/>
    <p:sldId id="424" r:id="rId64"/>
    <p:sldId id="427" r:id="rId65"/>
    <p:sldId id="430" r:id="rId66"/>
    <p:sldId id="433" r:id="rId67"/>
    <p:sldId id="436" r:id="rId68"/>
    <p:sldId id="439" r:id="rId69"/>
    <p:sldId id="442" r:id="rId70"/>
    <p:sldId id="445" r:id="rId71"/>
    <p:sldId id="448" r:id="rId72"/>
    <p:sldId id="451" r:id="rId73"/>
    <p:sldId id="454" r:id="rId74"/>
    <p:sldId id="457" r:id="rId75"/>
    <p:sldId id="460" r:id="rId76"/>
    <p:sldId id="463" r:id="rId77"/>
    <p:sldId id="466" r:id="rId78"/>
    <p:sldId id="469" r:id="rId79"/>
    <p:sldId id="472" r:id="rId80"/>
    <p:sldId id="475" r:id="rId81"/>
    <p:sldId id="478" r:id="rId82"/>
    <p:sldId id="481" r:id="rId83"/>
    <p:sldId id="484" r:id="rId84"/>
    <p:sldId id="487" r:id="rId85"/>
    <p:sldId id="490" r:id="rId86"/>
    <p:sldId id="493" r:id="rId87"/>
    <p:sldId id="496" r:id="rId88"/>
    <p:sldId id="499" r:id="rId89"/>
    <p:sldId id="502" r:id="rId90"/>
    <p:sldId id="505" r:id="rId91"/>
    <p:sldId id="508" r:id="rId92"/>
    <p:sldId id="511" r:id="rId93"/>
    <p:sldId id="514" r:id="rId94"/>
    <p:sldId id="517" r:id="rId95"/>
    <p:sldId id="520" r:id="rId96"/>
    <p:sldId id="523" r:id="rId97"/>
    <p:sldId id="526" r:id="rId98"/>
    <p:sldId id="529" r:id="rId99"/>
    <p:sldId id="532" r:id="rId100"/>
    <p:sldId id="535" r:id="rId101"/>
    <p:sldId id="538" r:id="rId102"/>
    <p:sldId id="541" r:id="rId103"/>
    <p:sldId id="544" r:id="rId104"/>
    <p:sldId id="547" r:id="rId105"/>
    <p:sldId id="550" r:id="rId106"/>
    <p:sldId id="553" r:id="rId107"/>
    <p:sldId id="556" r:id="rId108"/>
    <p:sldId id="559" r:id="rId109"/>
    <p:sldId id="562" r:id="rId110"/>
  </p:sldIdLst>
  <p:sldSz cx="12192000" cy="6858000"/>
  <p:notesSz cx="6858000" cy="9144000"/>
  <p:custDataLst>
    <p:tags r:id="rId1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F2DE63D5-997A-4646-A377-4702673A728D}" styleName="Light Style 2 - Accent 3">
    <a:wholeTbl>
      <a:tcTxStyle>
        <a:fontRef idx="minor"/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fill>
          <a:solidFill>
            <a:schemeClr val="accent3">
              <a:tint val="40000"/>
            </a:schemeClr>
          </a:solidFill>
        </a:fill>
      </a:tcStyle>
    </a:band1H>
    <a:band1V>
      <a:tcStyle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00" Type="http://schemas.openxmlformats.org/officeDocument/2006/relationships/slide" Target="slides/slide92.xml" /><Relationship Id="rId101" Type="http://schemas.openxmlformats.org/officeDocument/2006/relationships/slide" Target="slides/slide93.xml" /><Relationship Id="rId102" Type="http://schemas.openxmlformats.org/officeDocument/2006/relationships/slide" Target="slides/slide94.xml" /><Relationship Id="rId103" Type="http://schemas.openxmlformats.org/officeDocument/2006/relationships/slide" Target="slides/slide95.xml" /><Relationship Id="rId104" Type="http://schemas.openxmlformats.org/officeDocument/2006/relationships/slide" Target="slides/slide96.xml" /><Relationship Id="rId105" Type="http://schemas.openxmlformats.org/officeDocument/2006/relationships/slide" Target="slides/slide97.xml" /><Relationship Id="rId106" Type="http://schemas.openxmlformats.org/officeDocument/2006/relationships/slide" Target="slides/slide98.xml" /><Relationship Id="rId107" Type="http://schemas.openxmlformats.org/officeDocument/2006/relationships/slide" Target="slides/slide99.xml" /><Relationship Id="rId108" Type="http://schemas.openxmlformats.org/officeDocument/2006/relationships/slide" Target="slides/slide100.xml" /><Relationship Id="rId109" Type="http://schemas.openxmlformats.org/officeDocument/2006/relationships/slide" Target="slides/slide101.xml" /><Relationship Id="rId11" Type="http://schemas.openxmlformats.org/officeDocument/2006/relationships/slide" Target="slides/slide3.xml" /><Relationship Id="rId110" Type="http://schemas.openxmlformats.org/officeDocument/2006/relationships/slide" Target="slides/slide102.xml" /><Relationship Id="rId111" Type="http://schemas.openxmlformats.org/officeDocument/2006/relationships/tags" Target="tags/tag1.xml" /><Relationship Id="rId112" Type="http://schemas.openxmlformats.org/officeDocument/2006/relationships/presProps" Target="presProps.xml" /><Relationship Id="rId113" Type="http://schemas.openxmlformats.org/officeDocument/2006/relationships/viewProps" Target="viewProps.xml" /><Relationship Id="rId114" Type="http://schemas.openxmlformats.org/officeDocument/2006/relationships/theme" Target="theme/theme1.xml" /><Relationship Id="rId115" Type="http://schemas.openxmlformats.org/officeDocument/2006/relationships/tableStyles" Target="tableStyles.xml" /><Relationship Id="rId12" Type="http://schemas.openxmlformats.org/officeDocument/2006/relationships/slide" Target="slides/slide4.xml" /><Relationship Id="rId13" Type="http://schemas.openxmlformats.org/officeDocument/2006/relationships/slide" Target="slides/slide5.xml" /><Relationship Id="rId14" Type="http://schemas.openxmlformats.org/officeDocument/2006/relationships/slide" Target="slides/slide6.xml" /><Relationship Id="rId15" Type="http://schemas.openxmlformats.org/officeDocument/2006/relationships/slide" Target="slides/slide7.xml" /><Relationship Id="rId16" Type="http://schemas.openxmlformats.org/officeDocument/2006/relationships/slide" Target="slides/slide8.xml" /><Relationship Id="rId17" Type="http://schemas.openxmlformats.org/officeDocument/2006/relationships/slide" Target="slides/slide9.xml" /><Relationship Id="rId18" Type="http://schemas.openxmlformats.org/officeDocument/2006/relationships/slide" Target="slides/slide10.xml" /><Relationship Id="rId19" Type="http://schemas.openxmlformats.org/officeDocument/2006/relationships/slide" Target="slides/slide11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2.xml" /><Relationship Id="rId21" Type="http://schemas.openxmlformats.org/officeDocument/2006/relationships/slide" Target="slides/slide13.xml" /><Relationship Id="rId22" Type="http://schemas.openxmlformats.org/officeDocument/2006/relationships/slide" Target="slides/slide14.xml" /><Relationship Id="rId23" Type="http://schemas.openxmlformats.org/officeDocument/2006/relationships/slide" Target="slides/slide15.xml" /><Relationship Id="rId24" Type="http://schemas.openxmlformats.org/officeDocument/2006/relationships/slide" Target="slides/slide16.xml" /><Relationship Id="rId25" Type="http://schemas.openxmlformats.org/officeDocument/2006/relationships/slide" Target="slides/slide17.xml" /><Relationship Id="rId26" Type="http://schemas.openxmlformats.org/officeDocument/2006/relationships/slide" Target="slides/slide18.xml" /><Relationship Id="rId27" Type="http://schemas.openxmlformats.org/officeDocument/2006/relationships/slide" Target="slides/slide19.xml" /><Relationship Id="rId28" Type="http://schemas.openxmlformats.org/officeDocument/2006/relationships/slide" Target="slides/slide20.xml" /><Relationship Id="rId29" Type="http://schemas.openxmlformats.org/officeDocument/2006/relationships/slide" Target="slides/slide21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2.xml" /><Relationship Id="rId31" Type="http://schemas.openxmlformats.org/officeDocument/2006/relationships/slide" Target="slides/slide23.xml" /><Relationship Id="rId32" Type="http://schemas.openxmlformats.org/officeDocument/2006/relationships/slide" Target="slides/slide24.xml" /><Relationship Id="rId33" Type="http://schemas.openxmlformats.org/officeDocument/2006/relationships/slide" Target="slides/slide25.xml" /><Relationship Id="rId34" Type="http://schemas.openxmlformats.org/officeDocument/2006/relationships/slide" Target="slides/slide26.xml" /><Relationship Id="rId35" Type="http://schemas.openxmlformats.org/officeDocument/2006/relationships/slide" Target="slides/slide27.xml" /><Relationship Id="rId36" Type="http://schemas.openxmlformats.org/officeDocument/2006/relationships/slide" Target="slides/slide28.xml" /><Relationship Id="rId37" Type="http://schemas.openxmlformats.org/officeDocument/2006/relationships/slide" Target="slides/slide29.xml" /><Relationship Id="rId38" Type="http://schemas.openxmlformats.org/officeDocument/2006/relationships/slide" Target="slides/slide30.xml" /><Relationship Id="rId39" Type="http://schemas.openxmlformats.org/officeDocument/2006/relationships/slide" Target="slides/slide31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2.xml" /><Relationship Id="rId41" Type="http://schemas.openxmlformats.org/officeDocument/2006/relationships/slide" Target="slides/slide33.xml" /><Relationship Id="rId42" Type="http://schemas.openxmlformats.org/officeDocument/2006/relationships/slide" Target="slides/slide34.xml" /><Relationship Id="rId43" Type="http://schemas.openxmlformats.org/officeDocument/2006/relationships/slide" Target="slides/slide35.xml" /><Relationship Id="rId44" Type="http://schemas.openxmlformats.org/officeDocument/2006/relationships/slide" Target="slides/slide36.xml" /><Relationship Id="rId45" Type="http://schemas.openxmlformats.org/officeDocument/2006/relationships/slide" Target="slides/slide37.xml" /><Relationship Id="rId46" Type="http://schemas.openxmlformats.org/officeDocument/2006/relationships/slide" Target="slides/slide38.xml" /><Relationship Id="rId47" Type="http://schemas.openxmlformats.org/officeDocument/2006/relationships/slide" Target="slides/slide39.xml" /><Relationship Id="rId48" Type="http://schemas.openxmlformats.org/officeDocument/2006/relationships/slide" Target="slides/slide40.xml" /><Relationship Id="rId49" Type="http://schemas.openxmlformats.org/officeDocument/2006/relationships/slide" Target="slides/slide41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2.xml" /><Relationship Id="rId51" Type="http://schemas.openxmlformats.org/officeDocument/2006/relationships/slide" Target="slides/slide43.xml" /><Relationship Id="rId52" Type="http://schemas.openxmlformats.org/officeDocument/2006/relationships/slide" Target="slides/slide44.xml" /><Relationship Id="rId53" Type="http://schemas.openxmlformats.org/officeDocument/2006/relationships/slide" Target="slides/slide45.xml" /><Relationship Id="rId54" Type="http://schemas.openxmlformats.org/officeDocument/2006/relationships/slide" Target="slides/slide46.xml" /><Relationship Id="rId55" Type="http://schemas.openxmlformats.org/officeDocument/2006/relationships/slide" Target="slides/slide47.xml" /><Relationship Id="rId56" Type="http://schemas.openxmlformats.org/officeDocument/2006/relationships/slide" Target="slides/slide48.xml" /><Relationship Id="rId57" Type="http://schemas.openxmlformats.org/officeDocument/2006/relationships/slide" Target="slides/slide49.xml" /><Relationship Id="rId58" Type="http://schemas.openxmlformats.org/officeDocument/2006/relationships/slide" Target="slides/slide50.xml" /><Relationship Id="rId59" Type="http://schemas.openxmlformats.org/officeDocument/2006/relationships/slide" Target="slides/slide51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52.xml" /><Relationship Id="rId61" Type="http://schemas.openxmlformats.org/officeDocument/2006/relationships/slide" Target="slides/slide53.xml" /><Relationship Id="rId62" Type="http://schemas.openxmlformats.org/officeDocument/2006/relationships/slide" Target="slides/slide54.xml" /><Relationship Id="rId63" Type="http://schemas.openxmlformats.org/officeDocument/2006/relationships/slide" Target="slides/slide55.xml" /><Relationship Id="rId64" Type="http://schemas.openxmlformats.org/officeDocument/2006/relationships/slide" Target="slides/slide56.xml" /><Relationship Id="rId65" Type="http://schemas.openxmlformats.org/officeDocument/2006/relationships/slide" Target="slides/slide57.xml" /><Relationship Id="rId66" Type="http://schemas.openxmlformats.org/officeDocument/2006/relationships/slide" Target="slides/slide58.xml" /><Relationship Id="rId67" Type="http://schemas.openxmlformats.org/officeDocument/2006/relationships/slide" Target="slides/slide59.xml" /><Relationship Id="rId68" Type="http://schemas.openxmlformats.org/officeDocument/2006/relationships/slide" Target="slides/slide60.xml" /><Relationship Id="rId69" Type="http://schemas.openxmlformats.org/officeDocument/2006/relationships/slide" Target="slides/slide61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62.xml" /><Relationship Id="rId71" Type="http://schemas.openxmlformats.org/officeDocument/2006/relationships/slide" Target="slides/slide63.xml" /><Relationship Id="rId72" Type="http://schemas.openxmlformats.org/officeDocument/2006/relationships/slide" Target="slides/slide64.xml" /><Relationship Id="rId73" Type="http://schemas.openxmlformats.org/officeDocument/2006/relationships/slide" Target="slides/slide65.xml" /><Relationship Id="rId74" Type="http://schemas.openxmlformats.org/officeDocument/2006/relationships/slide" Target="slides/slide66.xml" /><Relationship Id="rId75" Type="http://schemas.openxmlformats.org/officeDocument/2006/relationships/slide" Target="slides/slide67.xml" /><Relationship Id="rId76" Type="http://schemas.openxmlformats.org/officeDocument/2006/relationships/slide" Target="slides/slide68.xml" /><Relationship Id="rId77" Type="http://schemas.openxmlformats.org/officeDocument/2006/relationships/slide" Target="slides/slide69.xml" /><Relationship Id="rId78" Type="http://schemas.openxmlformats.org/officeDocument/2006/relationships/slide" Target="slides/slide70.xml" /><Relationship Id="rId79" Type="http://schemas.openxmlformats.org/officeDocument/2006/relationships/slide" Target="slides/slide71.xml" /><Relationship Id="rId8" Type="http://schemas.openxmlformats.org/officeDocument/2006/relationships/notesMaster" Target="notesMasters/notesMaster1.xml" /><Relationship Id="rId80" Type="http://schemas.openxmlformats.org/officeDocument/2006/relationships/slide" Target="slides/slide72.xml" /><Relationship Id="rId81" Type="http://schemas.openxmlformats.org/officeDocument/2006/relationships/slide" Target="slides/slide73.xml" /><Relationship Id="rId82" Type="http://schemas.openxmlformats.org/officeDocument/2006/relationships/slide" Target="slides/slide74.xml" /><Relationship Id="rId83" Type="http://schemas.openxmlformats.org/officeDocument/2006/relationships/slide" Target="slides/slide75.xml" /><Relationship Id="rId84" Type="http://schemas.openxmlformats.org/officeDocument/2006/relationships/slide" Target="slides/slide76.xml" /><Relationship Id="rId85" Type="http://schemas.openxmlformats.org/officeDocument/2006/relationships/slide" Target="slides/slide77.xml" /><Relationship Id="rId86" Type="http://schemas.openxmlformats.org/officeDocument/2006/relationships/slide" Target="slides/slide78.xml" /><Relationship Id="rId87" Type="http://schemas.openxmlformats.org/officeDocument/2006/relationships/slide" Target="slides/slide79.xml" /><Relationship Id="rId88" Type="http://schemas.openxmlformats.org/officeDocument/2006/relationships/slide" Target="slides/slide80.xml" /><Relationship Id="rId89" Type="http://schemas.openxmlformats.org/officeDocument/2006/relationships/slide" Target="slides/slide81.xml" /><Relationship Id="rId9" Type="http://schemas.openxmlformats.org/officeDocument/2006/relationships/slide" Target="slides/slide1.xml" /><Relationship Id="rId90" Type="http://schemas.openxmlformats.org/officeDocument/2006/relationships/slide" Target="slides/slide82.xml" /><Relationship Id="rId91" Type="http://schemas.openxmlformats.org/officeDocument/2006/relationships/slide" Target="slides/slide83.xml" /><Relationship Id="rId92" Type="http://schemas.openxmlformats.org/officeDocument/2006/relationships/slide" Target="slides/slide84.xml" /><Relationship Id="rId93" Type="http://schemas.openxmlformats.org/officeDocument/2006/relationships/slide" Target="slides/slide85.xml" /><Relationship Id="rId94" Type="http://schemas.openxmlformats.org/officeDocument/2006/relationships/slide" Target="slides/slide86.xml" /><Relationship Id="rId95" Type="http://schemas.openxmlformats.org/officeDocument/2006/relationships/slide" Target="slides/slide87.xml" /><Relationship Id="rId96" Type="http://schemas.openxmlformats.org/officeDocument/2006/relationships/slide" Target="slides/slide88.xml" /><Relationship Id="rId97" Type="http://schemas.openxmlformats.org/officeDocument/2006/relationships/slide" Target="slides/slide89.xml" /><Relationship Id="rId98" Type="http://schemas.openxmlformats.org/officeDocument/2006/relationships/slide" Target="slides/slide90.xml" /><Relationship Id="rId99" Type="http://schemas.openxmlformats.org/officeDocument/2006/relationships/slide" Target="slides/slide9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8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DB98-9C85-4489-8DD3-180E90124CE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882A7-E643-40BB-8B1D-4942F3C4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7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8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49393E5-9BE1-0EF1-7633-3CA22FD5E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8A7558-E590-4411-B638-9EAF20F18ACD}" type="slidenum">
              <a:rPr lang="en-US" altLang="en-US"/>
              <a:pPr>
                <a:spcBef>
                  <a:spcPct val="0"/>
                </a:spcBef>
              </a:pPr>
              <a:t>97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9D4BD39-31AD-C9C5-2264-3A8BB4CF5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5FE7D58-5378-5E46-DA14-0E7B622A1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632" tIns="45816" rIns="91632" bIns="45816"/>
          <a:lstStyle/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don’t rules #4 and #5 have similar options – suppose rule #4 had option (</a:t>
            </a:r>
            <a:r>
              <a:rPr lang="en-US" altLang="en-US" sz="600">
                <a:cs typeface="Times New Roman" panose="02020603050405020304" pitchFamily="18" charset="0"/>
              </a:rPr>
              <a:t>q</a:t>
            </a:r>
            <a:r>
              <a:rPr lang="en-US" altLang="en-US" sz="600" baseline="-25000">
                <a:cs typeface="Times New Roman" panose="02020603050405020304" pitchFamily="18" charset="0"/>
              </a:rPr>
              <a:t>2</a:t>
            </a:r>
            <a:r>
              <a:rPr lang="en-US" altLang="en-US" sz="600">
                <a:cs typeface="Times New Roman" panose="02020603050405020304" pitchFamily="18" charset="0"/>
              </a:rPr>
              <a:t>, λ). Then 0100 would be accepted.</a:t>
            </a:r>
            <a:endParaRPr lang="en-US" altLang="en-US" sz="10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B22F10D-0432-03F7-37DB-3B9DFAFA5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1D9AA7-412A-43AE-96ED-C93640E77C2D}" type="slidenum">
              <a:rPr lang="en-US" altLang="en-US"/>
              <a:pPr>
                <a:spcBef>
                  <a:spcPct val="0"/>
                </a:spcBef>
              </a:pPr>
              <a:t>98</a:t>
            </a:fld>
            <a:endParaRPr lang="en-US" altLang="en-US"/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5776C427-7BC1-059D-54A7-8BC89CF6B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F14B850B-A3A9-A304-2331-3126AF47A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632" tIns="45816" rIns="91632" bIns="45816"/>
          <a:lstStyle/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don’t rules #4 and #5 have similar options – suppose rule #4 had option (</a:t>
            </a:r>
            <a:r>
              <a:rPr lang="en-US" altLang="en-US" sz="600">
                <a:cs typeface="Times New Roman" panose="02020603050405020304" pitchFamily="18" charset="0"/>
              </a:rPr>
              <a:t>q</a:t>
            </a:r>
            <a:r>
              <a:rPr lang="en-US" altLang="en-US" sz="600" baseline="-25000">
                <a:cs typeface="Times New Roman" panose="02020603050405020304" pitchFamily="18" charset="0"/>
              </a:rPr>
              <a:t>2</a:t>
            </a:r>
            <a:r>
              <a:rPr lang="en-US" altLang="en-US" sz="600">
                <a:cs typeface="Times New Roman" panose="02020603050405020304" pitchFamily="18" charset="0"/>
              </a:rPr>
              <a:t>, λ). Then 0100 would be accepted.</a:t>
            </a:r>
            <a:endParaRPr lang="en-US" altLang="en-US" sz="10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992B835-685B-F8A4-A5D8-1364BAACB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D4D71-4B4D-4194-8021-6AB20E3AA211}" type="slidenum">
              <a:rPr lang="en-US" altLang="en-US"/>
              <a:pPr>
                <a:spcBef>
                  <a:spcPct val="0"/>
                </a:spcBef>
              </a:pPr>
              <a:t>99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1AA4978-6CE8-9AD0-E56F-95D396A1E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F41A80A-E710-49AA-3764-04B37BF75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632" tIns="45816" rIns="91632" bIns="45816"/>
          <a:lstStyle/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don’t rules #4 and #5 have similar options – suppose rule #4 had option (</a:t>
            </a:r>
            <a:r>
              <a:rPr lang="en-US" altLang="en-US" sz="600">
                <a:cs typeface="Times New Roman" panose="02020603050405020304" pitchFamily="18" charset="0"/>
              </a:rPr>
              <a:t>q</a:t>
            </a:r>
            <a:r>
              <a:rPr lang="en-US" altLang="en-US" sz="600" baseline="-25000">
                <a:cs typeface="Times New Roman" panose="02020603050405020304" pitchFamily="18" charset="0"/>
              </a:rPr>
              <a:t>2</a:t>
            </a:r>
            <a:r>
              <a:rPr lang="en-US" altLang="en-US" sz="600">
                <a:cs typeface="Times New Roman" panose="02020603050405020304" pitchFamily="18" charset="0"/>
              </a:rPr>
              <a:t>, λ). Then 0100 would be accepted.</a:t>
            </a:r>
            <a:endParaRPr lang="en-US" altLang="en-US" sz="10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0A337F-BB4F-463F-A39B-65507E486B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20F8CA-3E38-4784-AC17-94492A6FD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C689EE-5619-4E7B-99A6-D5930B6865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8742-AE4E-6937-BD8C-6144C076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76F-F900-7DC3-1E59-F8412146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F599-EB27-F4B1-2911-D79B0D2A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C82B-874B-1300-6673-0F586D1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1F22-7700-1D20-2619-0FADB896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411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9874-28FB-1979-8E40-0486D96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8A23-579F-96F3-8A51-FF1B1998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0C44-6811-5377-52BE-1E4BA48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FB1C-3A61-CC8B-20CE-90B832E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3345-8542-7C7F-CAFC-F98BE6B9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8105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B7E-8E9E-946F-B681-344FA495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3A5B-3AC4-56D7-AB67-A447209C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1717-B89D-DD6B-9546-26CAC2A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63DB-6F72-4309-1AFD-1122A452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D547-39FC-1D95-D518-EC082371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052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98DF-6F3D-24B0-AEC5-581D3A1D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EAE7-AE7A-F2D1-A174-D69B267D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0A03-AD83-3590-9DE7-F882D3D3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B82E9-C2DA-981A-200C-1C8A446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89AF2-9EB1-D635-56E9-44EB14FA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C756-10C6-3F69-2589-55F9965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6171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C45-12CF-C0BB-C8F5-D9550E90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A0FB-3872-E27E-6FE3-F8DF1544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EF7EC-8150-9589-6A71-654D2E7E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EA075-8283-B6B0-1723-4E31FC600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355F-DA33-2345-261C-16A05CF7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7C974-583E-575A-CF63-2BE42928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A0497-23A3-F791-4338-E90EAFDA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53E9A-493F-D5DE-B90D-F3AEECC1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8109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CB7-7F59-F1A4-7A1E-5D1CDE8B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E574-EFDA-393C-0C08-77416598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CD338-AF47-BB18-ED8B-8303C4D4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58D7D-9467-0381-38FE-A3DF972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2845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B3A7E-5B30-E55D-A670-D5CE3F8C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EE1C-E72B-6837-43B0-DAF480CF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57FAF-7E42-786C-C37F-A095669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0989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8F44-B49D-D738-C77B-B0D04050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B49C-27DB-2BA7-041E-689D4E88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51F9-7187-644F-8BB1-AD6412E4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FB91-62E5-ACF4-0E19-B51C2E8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84EB-2636-097D-DEF4-68E0503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2C6E-6BCA-5FE3-C1BD-3126046C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23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563EF5-3C3F-4060-8D30-92067B0BF7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740-9273-D1FB-F078-1656E3FD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0D6D-8B72-68AB-1A32-6A29A18F7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A9584-BD5E-A8AC-78EA-51500B51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B98F-AFBE-9F94-357D-7B7D88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1DE1-D19C-2C95-6464-A728D451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F78D-7F57-0D91-D455-C4F4251E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5875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92D5-B2DF-5B5E-C9C1-3768B6CC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6359-5967-DB18-9A3A-32E1937E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C057-39F9-5C8C-D8F6-CEF663AA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FFED-643C-AE21-773D-6B116F82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5D0E-35F7-1660-2DAD-198E4AF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5052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2E7EC-D62A-496B-EBE4-0E52661C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4D31-5D24-3E53-FAAE-56D88067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C7D5-DBBF-2A0D-E329-9462E19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C84D-6204-BE3F-F4A3-3F5EA14D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43B3-B9FC-5C9E-1192-0E7A020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4810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8742-AE4E-6937-BD8C-6144C076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76F-F900-7DC3-1E59-F8412146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F599-EB27-F4B1-2911-D79B0D2A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C82B-874B-1300-6673-0F586D1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1F22-7700-1D20-2619-0FADB896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41150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9874-28FB-1979-8E40-0486D96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8A23-579F-96F3-8A51-FF1B1998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0C44-6811-5377-52BE-1E4BA48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FB1C-3A61-CC8B-20CE-90B832E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3345-8542-7C7F-CAFC-F98BE6B9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8105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B7E-8E9E-946F-B681-344FA495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3A5B-3AC4-56D7-AB67-A447209C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1717-B89D-DD6B-9546-26CAC2A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63DB-6F72-4309-1AFD-1122A452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D547-39FC-1D95-D518-EC082371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0525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98DF-6F3D-24B0-AEC5-581D3A1D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EAE7-AE7A-F2D1-A174-D69B267D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0A03-AD83-3590-9DE7-F882D3D3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B82E9-C2DA-981A-200C-1C8A446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89AF2-9EB1-D635-56E9-44EB14FA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C756-10C6-3F69-2589-55F9965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6171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C45-12CF-C0BB-C8F5-D9550E90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A0FB-3872-E27E-6FE3-F8DF1544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EF7EC-8150-9589-6A71-654D2E7E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EA075-8283-B6B0-1723-4E31FC600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355F-DA33-2345-261C-16A05CF7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7C974-583E-575A-CF63-2BE42928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A0497-23A3-F791-4338-E90EAFDA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53E9A-493F-D5DE-B90D-F3AEECC1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8109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CB7-7F59-F1A4-7A1E-5D1CDE8B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E574-EFDA-393C-0C08-77416598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CD338-AF47-BB18-ED8B-8303C4D4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58D7D-9467-0381-38FE-A3DF972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2845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B3A7E-5B30-E55D-A670-D5CE3F8C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EE1C-E72B-6837-43B0-DAF480CF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57FAF-7E42-786C-C37F-A095669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0989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9E3E71-0BF1-4D88-8E90-5DFC303139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8F44-B49D-D738-C77B-B0D04050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B49C-27DB-2BA7-041E-689D4E88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51F9-7187-644F-8BB1-AD6412E4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FB91-62E5-ACF4-0E19-B51C2E8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84EB-2636-097D-DEF4-68E0503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2C6E-6BCA-5FE3-C1BD-3126046C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2342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740-9273-D1FB-F078-1656E3FD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0D6D-8B72-68AB-1A32-6A29A18F7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A9584-BD5E-A8AC-78EA-51500B51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B98F-AFBE-9F94-357D-7B7D88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1DE1-D19C-2C95-6464-A728D451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F78D-7F57-0D91-D455-C4F4251E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58757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92D5-B2DF-5B5E-C9C1-3768B6CC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6359-5967-DB18-9A3A-32E1937E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C057-39F9-5C8C-D8F6-CEF663AA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FFED-643C-AE21-773D-6B116F82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5D0E-35F7-1660-2DAD-198E4AF7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50523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2E7EC-D62A-496B-EBE4-0E52661C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4D31-5D24-3E53-FAAE-56D88067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C7D5-DBBF-2A0D-E329-9462E19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C84D-6204-BE3F-F4A3-3F5EA14D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43B3-B9FC-5C9E-1192-0E7A020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4810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4C36-C636-529E-593E-2E1604FE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A783-9E7F-14B7-02B9-AC910F5E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2BA9-62A5-1A06-A811-294965F5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9913-8846-069D-B212-D28EEFB4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F6C-ADF9-C0B6-EE39-DADAEE2E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95097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258B-7C1D-2BBE-A9B4-042168D0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816C-2AD9-AC35-C12C-9CE69E05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03C7-19CC-B2B0-57B4-8503BA4E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0B9D-D678-A6CE-B922-FE43226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1B17-4618-6CD3-19F6-1743933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06963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6A0D-997C-BA27-E32D-239B4FB1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FFD-B1FB-3727-9CCC-BCDF051E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1C0C-45B9-D562-F328-8FBFB3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2087-9E27-F620-70A3-8F947CCB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CE54-8EEB-6814-85BC-E21C0A78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98867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1CFD-F781-F23B-EB70-57480187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C210-6E7D-6B69-659D-240DD933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C0694-E1F9-F2D6-E796-2EE594B2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172C-FA21-D483-7CBE-AE62EFAD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3FB7-0926-020A-4850-9BF61B7F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A382-F0CE-75CC-3469-B238947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46921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2E3-51F7-C1E8-F5E7-C2B0CDE5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AE8-C083-88D9-2326-ED6749C5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DD7C-9792-E786-BBE4-DF0FB266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F1C7F-27DC-1F13-EA17-5F46A6B5E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AE645-3CE9-2F5E-C4F5-19FEAD3B3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0B736-AD21-40BD-C4B7-EFA347A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8664-1A35-42C5-3BDD-441365D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F594-4340-C9B6-25B2-0745E97B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4839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B8C2-EB90-B813-D8CB-96FAD3C9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722A1-86BC-9A8D-570E-695566A4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19F9-F56E-964D-2685-C36A182F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C02-895E-8E08-9EF4-92019F8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2095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BF158-FB7F-4F3E-8217-91ADFE9E43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FFD40-E661-AB09-7DC6-A6F5FDB5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CD350-6869-7D27-B436-C49ADBCE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7A19-C3F0-766E-5336-BEE02F27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9231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9D5B-9D9B-0116-DBAB-CBDA764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040B-B717-40A9-83EB-60F041E3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CE23-AE3F-BA90-BEEA-D8F3A6B9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4E4A-E3AE-DFB5-ECB9-205C1940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343B-0E9A-D5CA-DB53-22C4A7B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D474-BD44-DE28-7DE1-4643D339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66218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DC0E-5C5A-5A18-FE36-6439F60D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EB8FE-F22E-0103-6B15-7F99BA69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68C7-BE34-C0B3-ED88-9D62346E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9496-22A8-B440-B807-5C923F8D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D092-C099-0285-CDDC-327F2A37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B0C6-8CE8-F718-901E-5A4763D5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4864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EF03-1349-B5AB-A527-28981D5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C090D-E557-38FF-5171-7F8D83A7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E48A-C566-5264-9E38-A6C83BC6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2A6-B5D9-E017-9A82-374A5471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AF1C-F092-AEFE-181E-DFC892B3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02185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8B27B-57C4-D8D8-E569-C73179BA9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5DA0-60B7-D6D8-CFB7-A83D6BC0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F0C1-E97D-A4BA-310E-18395368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F176-1CA8-E4D4-9E57-FBEDACF0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D022-4832-A0C4-0655-7A2C258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6867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4C36-C636-529E-593E-2E1604FE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A783-9E7F-14B7-02B9-AC910F5E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2BA9-62A5-1A06-A811-294965F5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9913-8846-069D-B212-D28EEFB4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F6C-ADF9-C0B6-EE39-DADAEE2E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95097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258B-7C1D-2BBE-A9B4-042168D0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816C-2AD9-AC35-C12C-9CE69E05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03C7-19CC-B2B0-57B4-8503BA4E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0B9D-D678-A6CE-B922-FE43226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1B17-4618-6CD3-19F6-1743933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06963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6A0D-997C-BA27-E32D-239B4FB1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FFD-B1FB-3727-9CCC-BCDF051E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1C0C-45B9-D562-F328-8FBFB3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2087-9E27-F620-70A3-8F947CCB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CE54-8EEB-6814-85BC-E21C0A78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98867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1CFD-F781-F23B-EB70-57480187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C210-6E7D-6B69-659D-240DD933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C0694-E1F9-F2D6-E796-2EE594B2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172C-FA21-D483-7CBE-AE62EFAD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3FB7-0926-020A-4850-9BF61B7F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A382-F0CE-75CC-3469-B2389471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46921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2E3-51F7-C1E8-F5E7-C2B0CDE5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AE8-C083-88D9-2326-ED6749C5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DD7C-9792-E786-BBE4-DF0FB266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F1C7F-27DC-1F13-EA17-5F46A6B5E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AE645-3CE9-2F5E-C4F5-19FEAD3B3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0B736-AD21-40BD-C4B7-EFA347A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8664-1A35-42C5-3BDD-441365D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F594-4340-C9B6-25B2-0745E97B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4839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9C444E-46CF-4842-800F-D19DE6311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B8C2-EB90-B813-D8CB-96FAD3C9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722A1-86BC-9A8D-570E-695566A4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19F9-F56E-964D-2685-C36A182F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C02-895E-8E08-9EF4-92019F82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20956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FFD40-E661-AB09-7DC6-A6F5FDB5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CD350-6869-7D27-B436-C49ADBCE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7A19-C3F0-766E-5336-BEE02F27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9231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9D5B-9D9B-0116-DBAB-CBDA764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040B-B717-40A9-83EB-60F041E3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CE23-AE3F-BA90-BEEA-D8F3A6B9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4E4A-E3AE-DFB5-ECB9-205C1940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343B-0E9A-D5CA-DB53-22C4A7B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D474-BD44-DE28-7DE1-4643D339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66218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DC0E-5C5A-5A18-FE36-6439F60D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EB8FE-F22E-0103-6B15-7F99BA69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68C7-BE34-C0B3-ED88-9D62346E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9496-22A8-B440-B807-5C923F8D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D092-C099-0285-CDDC-327F2A37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B0C6-8CE8-F718-901E-5A4763D5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4864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EF03-1349-B5AB-A527-28981D5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C090D-E557-38FF-5171-7F8D83A7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E48A-C566-5264-9E38-A6C83BC6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2A6-B5D9-E017-9A82-374A5471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AF1C-F092-AEFE-181E-DFC892B3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02185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8B27B-57C4-D8D8-E569-C73179BA9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5DA0-60B7-D6D8-CFB7-A83D6BC0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F0C1-E97D-A4BA-310E-18395368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F176-1CA8-E4D4-9E57-FBEDACF0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D022-4832-A0C4-0655-7A2C258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68671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45EA-D319-88F6-690D-8603EBF0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F105C-2281-6B40-C010-487E9549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DF47-3EA8-0227-D20E-885413F2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EBC8-FCDD-9307-CCD0-5DE5A4D8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138B-5823-D65A-3939-185C337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81976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F1C-4BDA-E40F-39B8-CEBF9EF2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6715-19E4-F6E6-793D-281FC78A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E058-C8C1-EB35-4BC4-CEE5884C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A9F3-AAD3-C22D-328A-9CAA3F1D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AF2A-12DD-3877-434A-A5A21167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7457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B67B-89CF-0C50-993F-A4094029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2E32-1C8B-B652-412E-B4CF0FA7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AD82-250A-0DE7-B2C8-88E0C72D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941A-6F0B-381B-2BCB-A394890D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54E9-164D-4AFB-941F-4F64C53F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5810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0E4-7E75-D5C5-134E-F8391C1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BDC1-471C-9D70-064B-F0858961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5B7DC-F482-2EF1-CE8F-F5EE7345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95EC-6C62-4D7E-4921-8F7F97D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C71E-DE56-F305-B366-E40B2C5B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6B93-817A-DB46-AB53-BBB8DC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12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E799A7C-0F34-43D7-9BFC-7DE2BA1A13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41EC-B0A5-6A88-2D1F-7F7F2A9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351E-7286-D98F-B45C-AFF0C3A1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0729-E488-9530-594E-2539758C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CB5E2-AA89-FF9C-AAB4-0CE5648A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5084-64E8-8DB0-7295-D1A4EB4A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AE864-7060-4432-D1B8-A93BF13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C7C13-6DCF-9B22-F12D-405369DB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DC0FF-FFBB-E254-E137-E1CE0D40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7838"/>
      </p:ext>
    </p:extLst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CD7-A77A-779B-FF51-4D78BCE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6C826-1645-5428-E7F4-B08D8EB1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64AB-4FE4-AE5F-2E0A-B08F40C9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AF843-A306-04DB-813F-087D0D94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076"/>
      </p:ext>
    </p:extLst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F97B3-E8F8-0360-4082-B333BDD4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4FAFE-F9C9-0CE6-C5C0-6694B4F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6FA16-4B93-7E94-2F04-322AFF5A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1698"/>
      </p:ext>
    </p:extLst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529D-CC55-8F02-652D-A3D6F37B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1FD-A394-87C6-2146-9F8E5DC6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1C92-5E33-5308-3A36-FB341641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1264-6D9B-F83A-1326-4DCD5F1A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DE6-172F-6421-8597-9A61F9F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684E-5491-068E-719C-941E89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813"/>
      </p:ext>
    </p:extLst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A8B6-AF00-26C9-FF8F-19A1D5F0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D917A-7E2D-562E-8595-D85F542B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F592-1FB8-124F-5E4C-67644DE0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AC0A-D8AF-613C-6D5F-E1590683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FC10-5CFE-5602-1B2C-6899548D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CEC0-68DE-3347-FD81-B12AB08F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5369"/>
      </p:ext>
    </p:extLst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1F08-212D-816B-F3D3-2F781811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D0E0-5119-97C8-9804-E5A4904F8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4E8D-4F30-3622-1787-8123D573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4777-934F-1176-6CFE-07398428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FA8D-B46A-E413-3FEB-8E9F1659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480"/>
      </p:ext>
    </p:extLst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5FBE1-EBAF-CEB9-FDFE-47BB9CE2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2DBB7-49CE-DE2D-BFD6-096EB67A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32BE-9F02-7F9D-06B1-0723ED58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F79F-641C-AF9F-BAA1-26294209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432A-42CB-7777-C03D-2CD2B91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3159"/>
      </p:ext>
    </p:extLst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45EA-D319-88F6-690D-8603EBF0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F105C-2281-6B40-C010-487E9549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DF47-3EA8-0227-D20E-885413F2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EBC8-FCDD-9307-CCD0-5DE5A4D8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138B-5823-D65A-3939-185C337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81976"/>
      </p:ext>
    </p:extLst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F1C-4BDA-E40F-39B8-CEBF9EF2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6715-19E4-F6E6-793D-281FC78A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E058-C8C1-EB35-4BC4-CEE5884C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A9F3-AAD3-C22D-328A-9CAA3F1D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AF2A-12DD-3877-434A-A5A21167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7457"/>
      </p:ext>
    </p:extLst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B67B-89CF-0C50-993F-A4094029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2E32-1C8B-B652-412E-B4CF0FA7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AD82-250A-0DE7-B2C8-88E0C72D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941A-6F0B-381B-2BCB-A394890D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54E9-164D-4AFB-941F-4F64C53F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581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6E239E2-DBFB-430C-AE48-6335F14892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0E4-7E75-D5C5-134E-F8391C1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BDC1-471C-9D70-064B-F0858961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5B7DC-F482-2EF1-CE8F-F5EE7345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95EC-6C62-4D7E-4921-8F7F97D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C71E-DE56-F305-B366-E40B2C5B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6B93-817A-DB46-AB53-BBB8DC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120"/>
      </p:ext>
    </p:extLst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41EC-B0A5-6A88-2D1F-7F7F2A9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351E-7286-D98F-B45C-AFF0C3A1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0729-E488-9530-594E-2539758C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CB5E2-AA89-FF9C-AAB4-0CE5648A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5084-64E8-8DB0-7295-D1A4EB4A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AE864-7060-4432-D1B8-A93BF13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C7C13-6DCF-9B22-F12D-405369DB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DC0FF-FFBB-E254-E137-E1CE0D40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7838"/>
      </p:ext>
    </p:extLst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CD7-A77A-779B-FF51-4D78BCE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6C826-1645-5428-E7F4-B08D8EB1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64AB-4FE4-AE5F-2E0A-B08F40C9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AF843-A306-04DB-813F-087D0D94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076"/>
      </p:ext>
    </p:extLst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F97B3-E8F8-0360-4082-B333BDD4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4FAFE-F9C9-0CE6-C5C0-6694B4F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6FA16-4B93-7E94-2F04-322AFF5A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1698"/>
      </p:ext>
    </p:extLst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529D-CC55-8F02-652D-A3D6F37B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41FD-A394-87C6-2146-9F8E5DC6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1C92-5E33-5308-3A36-FB341641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1264-6D9B-F83A-1326-4DCD5F1A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DE6-172F-6421-8597-9A61F9F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684E-5491-068E-719C-941E89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6813"/>
      </p:ext>
    </p:extLst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A8B6-AF00-26C9-FF8F-19A1D5F0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D917A-7E2D-562E-8595-D85F542B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F592-1FB8-124F-5E4C-67644DE0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AC0A-D8AF-613C-6D5F-E1590683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FC10-5CFE-5602-1B2C-6899548D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CEC0-68DE-3347-FD81-B12AB08F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5369"/>
      </p:ext>
    </p:extLst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1F08-212D-816B-F3D3-2F781811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D0E0-5119-97C8-9804-E5A4904F8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4E8D-4F30-3622-1787-8123D573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4777-934F-1176-6CFE-07398428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FA8D-B46A-E413-3FEB-8E9F1659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480"/>
      </p:ext>
    </p:extLst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5FBE1-EBAF-CEB9-FDFE-47BB9CE2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2DBB7-49CE-DE2D-BFD6-096EB67A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32BE-9F02-7F9D-06B1-0723ED58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F79F-641C-AF9F-BAA1-26294209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432A-42CB-7777-C03D-2CD2B91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315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ECF91D-FBA2-4F01-81DC-1CC8815BB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A3C4E3-F6EA-4604-B7B2-B4D180D2C3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A7DA-68CB-B396-E0E2-7DAD74A2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2627-9C52-6BF6-AC67-0588666C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1C13-79C5-039F-4B32-EAD5309AC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A3B6-014E-A262-673D-444FBDFAC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AA93-0C49-C524-CA79-9EEE7A7C5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A7DA-68CB-B396-E0E2-7DAD74A2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2627-9C52-6BF6-AC67-0588666C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1C13-79C5-039F-4B32-EAD5309AC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9D9AF-B329-4FE0-849E-5A06EFFEF397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A3B6-014E-A262-673D-444FBDFAC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AA93-0C49-C524-CA79-9EEE7A7C5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D8AF76-4B07-4A55-8AB6-EC560EA99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70C54-D119-8CD1-487C-3A57BE7F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3345-82C8-5266-27DA-46BF1B3F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763-90E3-0AAC-ED34-29A55037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2776-19B8-44E4-B10D-178C144A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8D4E-123C-0C15-C688-18E2E955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5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70C54-D119-8CD1-487C-3A57BE7F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3345-82C8-5266-27DA-46BF1B3F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763-90E3-0AAC-ED34-29A55037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24B0E-829D-4F38-904C-31679632D967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2776-19B8-44E4-B10D-178C144A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8D4E-123C-0C15-C688-18E2E955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944394-EDD1-4C8E-84F3-22F9F9553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5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AA9CC-BDF6-1971-E5AD-E70166C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6717B-52CE-BEFF-565A-1D367762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E7F0-5911-E9D3-68FA-57BA18C00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A0BE-4626-94AC-94D3-B2209866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A892-F95D-63A9-5749-56A3D529C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AA9CC-BDF6-1971-E5AD-E70166C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6717B-52CE-BEFF-565A-1D367762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E7F0-5911-E9D3-68FA-57BA18C00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24B0B9-D242-42C6-9CB1-8CC20A4C04E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A0BE-4626-94AC-94D3-B2209866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A892-F95D-63A9-5749-56A3D529C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AB8E04-C438-48AA-AE04-1DDD72D3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5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6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7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8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9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1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2.xml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CC1-E927-46F3-022A-0195BDEF1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89396"/>
            <a:ext cx="8915399" cy="2262781"/>
          </a:xfrm>
        </p:spPr>
        <p:txBody>
          <a:bodyPr>
            <a:normAutofit/>
          </a:bodyPr>
          <a:lstStyle/>
          <a:p>
            <a:r>
              <a:rPr lang="en-US">
                <a:latin typeface="Georgia Pro Black" panose="02040a02050405020203" pitchFamily="18" charset="0"/>
              </a:rPr>
              <a:t>THEORY OF COMPUTATION</a:t>
            </a:r>
            <a:endParaRPr lang="en-IN">
              <a:latin typeface="Georgia Pro Black" panose="02040a02050405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17E3-EED3-E0AF-DFDF-2F813F881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2436" y="5255362"/>
            <a:ext cx="1828800" cy="563548"/>
          </a:xfrm>
        </p:spPr>
        <p:txBody>
          <a:bodyPr>
            <a:normAutofit/>
          </a:bodyPr>
          <a:lstStyle/>
          <a:p>
            <a:r>
              <a:rPr lang="en-US" b="1"/>
              <a:t> 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083139077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1FD6-96E9-15BE-7DF2-DB81EC15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table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3811-C70F-E97D-6E9F-E12F88F8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</a:rPr>
              <a:t>It is basically a tabular representation of the transition function that takes two arguments (a current state &amp; a symbol) and returns a value (the ‘next state’).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16E95E-FB2B-4332-3556-DA99B1274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435"/>
              </p:ext>
            </p:extLst>
          </p:nvPr>
        </p:nvGraphicFramePr>
        <p:xfrm>
          <a:off x="2032000" y="3450643"/>
          <a:ext cx="8127999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3320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543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5573487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State/Input symbol</a:t>
                      </a:r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095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-&gt; q0</a:t>
                      </a:r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13294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q0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31917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16637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56FD8-627B-45A2-E437-7D57B04442FD}"/>
              </a:ext>
            </a:extLst>
          </p:cNvPr>
          <p:cNvSpPr txBox="1"/>
          <p:nvPr/>
        </p:nvSpPr>
        <p:spPr>
          <a:xfrm>
            <a:off x="2067541" y="5219984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Transition table for L that accepts set of strings over {a, b}  </a:t>
            </a:r>
          </a:p>
          <a:p>
            <a:pPr algn="ctr"/>
            <a:r>
              <a:rPr lang="en-US"/>
              <a:t>that contains the substring bb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16132"/>
      </p:ext>
    </p:extLst>
  </p:cSld>
  <p:clrMapOvr>
    <a:masterClrMapping/>
  </p:clrMapOvr>
  <p:transition/>
  <p:timing/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1DD6-5FF1-CA1E-8884-50F59AD8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Each transition of the PDA simulates one derivation step. Thus, the i</a:t>
            </a:r>
            <a:r>
              <a:rPr lang="en-US" altLang="en-US" sz="2800" baseline="30000" err="1">
                <a:cs typeface="Times New Roman" panose="02020603050405020304" pitchFamily="18" charset="0"/>
              </a:rPr>
              <a:t>th</a:t>
            </a:r>
            <a:r>
              <a:rPr lang="en-US" altLang="en-US" sz="2800">
                <a:cs typeface="Times New Roman" panose="02020603050405020304" pitchFamily="18" charset="0"/>
              </a:rPr>
              <a:t> step of the PDAs’ computation corresponds to the i</a:t>
            </a:r>
            <a:r>
              <a:rPr lang="en-US" altLang="en-US" sz="2800" baseline="30000" err="1">
                <a:cs typeface="Times New Roman" panose="02020603050405020304" pitchFamily="18" charset="0"/>
              </a:rPr>
              <a:t>th</a:t>
            </a:r>
            <a:r>
              <a:rPr lang="en-US" altLang="en-US" sz="2800">
                <a:cs typeface="Times New Roman" panose="02020603050405020304" pitchFamily="18" charset="0"/>
              </a:rPr>
              <a:t> step in a corresponding leftmost derivation with the grammar.</a:t>
            </a:r>
          </a:p>
          <a:p>
            <a:pPr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For each leftmost derivation of a string generated by the grammar, there is an equivalent accepting computation of that string by the PDA.</a:t>
            </a:r>
          </a:p>
          <a:p>
            <a:pPr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Each sentential form in the leftmost derivation corresponds to an instantaneous description in the PDA’s corresponding computation.</a:t>
            </a:r>
          </a:p>
          <a:p>
            <a:endParaRPr lang="en-US" altLang="en-US" sz="2800"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3628"/>
      </p:ext>
    </p:extLst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77B9-6202-4B8A-E7D2-1651B4D0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7A4B-5D30-F9CC-E45F-D3E1244E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applications of Pushdown automata are as follows −</a:t>
            </a:r>
          </a:p>
          <a:p>
            <a:r>
              <a:rPr lang="en-US"/>
              <a:t>Used in the Syntax Analysis phase.</a:t>
            </a:r>
          </a:p>
          <a:p>
            <a:r>
              <a:rPr lang="en-US"/>
              <a:t>Implementation of stack applications.</a:t>
            </a:r>
          </a:p>
          <a:p>
            <a:r>
              <a:rPr lang="en-US"/>
              <a:t>Used in evaluations of the arithmetic expressions.</a:t>
            </a:r>
          </a:p>
          <a:p>
            <a:r>
              <a:rPr lang="en-US"/>
              <a:t>Used for solving the Tower of Hanoi Problem</a:t>
            </a:r>
          </a:p>
        </p:txBody>
      </p:sp>
    </p:spTree>
    <p:extLst>
      <p:ext uri="{BB962C8B-B14F-4D97-AF65-F5344CB8AC3E}">
        <p14:creationId xmlns:p14="http://schemas.microsoft.com/office/powerpoint/2010/main" val="1499482087"/>
      </p:ext>
    </p:extLst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DCFE-CD22-5901-2226-2B762B0A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7926-3CD6-3F9B-6F27-E6A38046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Pushdown automata is a way to implement a CFG in the same way we design DFA for a regular grammar....</a:t>
            </a:r>
          </a:p>
          <a:p>
            <a:pPr marL="0" indent="0">
              <a:buNone/>
            </a:pPr>
            <a:r>
              <a:rPr lang="en-US"/>
              <a:t>This scenario can be written in the ID form as:</a:t>
            </a:r>
          </a:p>
          <a:p>
            <a:r>
              <a:rPr lang="el-GR"/>
              <a:t>δ(</a:t>
            </a:r>
            <a:r>
              <a:rPr lang="en-US"/>
              <a:t>q0, 0, Z) = </a:t>
            </a:r>
            <a:r>
              <a:rPr lang="el-GR"/>
              <a:t>δ(</a:t>
            </a:r>
            <a:r>
              <a:rPr lang="en-US"/>
              <a:t>q0, 0Z)</a:t>
            </a:r>
          </a:p>
          <a:p>
            <a:r>
              <a:rPr lang="el-GR"/>
              <a:t>δ(</a:t>
            </a:r>
            <a:r>
              <a:rPr lang="en-US"/>
              <a:t>q0, 0, 0) = </a:t>
            </a:r>
            <a:r>
              <a:rPr lang="el-GR"/>
              <a:t>δ(</a:t>
            </a:r>
            <a:r>
              <a:rPr lang="en-US"/>
              <a:t>q0, 00)</a:t>
            </a:r>
          </a:p>
          <a:p>
            <a:r>
              <a:rPr lang="el-GR"/>
              <a:t>δ(</a:t>
            </a:r>
            <a:r>
              <a:rPr lang="en-US"/>
              <a:t>q0, 1, 0) = </a:t>
            </a:r>
            <a:r>
              <a:rPr lang="el-GR"/>
              <a:t>δ(</a:t>
            </a:r>
            <a:r>
              <a:rPr lang="en-US"/>
              <a:t>q1, 0)</a:t>
            </a:r>
          </a:p>
          <a:p>
            <a:r>
              <a:rPr lang="el-GR"/>
              <a:t>δ(</a:t>
            </a:r>
            <a:r>
              <a:rPr lang="en-US"/>
              <a:t>q0, 1, 0) = </a:t>
            </a:r>
            <a:r>
              <a:rPr lang="el-GR"/>
              <a:t>δ(</a:t>
            </a:r>
            <a:r>
              <a:rPr lang="en-US"/>
              <a:t>q1, 0)</a:t>
            </a:r>
          </a:p>
          <a:p>
            <a:r>
              <a:rPr lang="el-GR"/>
              <a:t>δ(</a:t>
            </a:r>
            <a:r>
              <a:rPr lang="en-US"/>
              <a:t>q1, 0, 0) = </a:t>
            </a:r>
            <a:r>
              <a:rPr lang="el-GR"/>
              <a:t>δ(</a:t>
            </a:r>
            <a:r>
              <a:rPr lang="en-US"/>
              <a:t>q1, </a:t>
            </a:r>
            <a:r>
              <a:rPr lang="el-GR"/>
              <a:t>ε)</a:t>
            </a:r>
            <a:endParaRPr lang="en-US"/>
          </a:p>
          <a:p>
            <a:r>
              <a:rPr lang="el-GR"/>
              <a:t>δ(</a:t>
            </a:r>
            <a:r>
              <a:rPr lang="en-US"/>
              <a:t>q0, </a:t>
            </a:r>
            <a:r>
              <a:rPr lang="el-GR"/>
              <a:t>ε, </a:t>
            </a:r>
            <a:r>
              <a:rPr lang="en-US"/>
              <a:t>Z) = </a:t>
            </a:r>
            <a:r>
              <a:rPr lang="el-GR"/>
              <a:t>δ(</a:t>
            </a:r>
            <a:r>
              <a:rPr lang="en-US"/>
              <a:t>q2, Z) (ACCEPT state)</a:t>
            </a:r>
          </a:p>
        </p:txBody>
      </p:sp>
    </p:spTree>
    <p:extLst>
      <p:ext uri="{BB962C8B-B14F-4D97-AF65-F5344CB8AC3E}">
        <p14:creationId xmlns:p14="http://schemas.microsoft.com/office/powerpoint/2010/main" val="2159083126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CB7E-DDDD-042A-C877-592DA96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59D-16F5-FCBE-34E1-CF46AA40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The transition function is denoted by δ. The two parameters mentioned below are the passes to this transition function.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Current state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Input symbol</a:t>
            </a:r>
          </a:p>
          <a:p>
            <a:pPr lvl="1"/>
            <a:endParaRPr lang="en-US" b="0" i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The transition function returns a state which can be called as the next state.</a:t>
            </a:r>
          </a:p>
          <a:p>
            <a:pPr lvl="1" algn="just"/>
            <a:r>
              <a:rPr lang="en-US" b="1" i="0">
                <a:solidFill>
                  <a:srgbClr val="000000"/>
                </a:solidFill>
                <a:effectLst/>
              </a:rPr>
              <a:t>δ (current_state, current_input_symbol) = next_state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lvl="1" algn="just"/>
            <a:r>
              <a:rPr lang="en-US" b="0" i="0">
                <a:solidFill>
                  <a:srgbClr val="000000"/>
                </a:solidFill>
                <a:effectLst/>
              </a:rPr>
              <a:t>For example, δ(q0,a)=q0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606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AC9-22A0-8145-2DCE-E92EA332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375"/>
          </a:xfrm>
        </p:spPr>
        <p:txBody>
          <a:bodyPr/>
          <a:lstStyle/>
          <a:p>
            <a:r>
              <a:rPr lang="en-US"/>
              <a:t>Finite Automata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4B19-00F8-F2D5-5682-AE0E4762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500"/>
            <a:ext cx="10515600" cy="4792463"/>
          </a:xfrm>
        </p:spPr>
        <p:txBody>
          <a:bodyPr/>
          <a:lstStyle/>
          <a:p>
            <a:pPr algn="just"/>
            <a:r>
              <a:rPr lang="en-US" b="1" i="0">
                <a:solidFill>
                  <a:srgbClr val="333333"/>
                </a:solidFill>
                <a:effectLst/>
              </a:rPr>
              <a:t>Input tape:</a:t>
            </a:r>
            <a:r>
              <a:rPr lang="en-US" b="0" i="0">
                <a:solidFill>
                  <a:srgbClr val="333333"/>
                </a:solidFill>
                <a:effectLst/>
              </a:rPr>
              <a:t> It is a linear tape having some number of cells. Each input symbol is placed in each cell.</a:t>
            </a:r>
          </a:p>
          <a:p>
            <a:pPr algn="just"/>
            <a:r>
              <a:rPr lang="en-US" b="1" i="0">
                <a:solidFill>
                  <a:srgbClr val="333333"/>
                </a:solidFill>
                <a:effectLst/>
              </a:rPr>
              <a:t>Finite control:</a:t>
            </a:r>
            <a:r>
              <a:rPr lang="en-US" b="0" i="0">
                <a:solidFill>
                  <a:srgbClr val="333333"/>
                </a:solidFill>
                <a:effectLst/>
              </a:rPr>
              <a:t> The finite control decides the next state on receiving particular input from input tape. The tape reader reads the cells one by one from left to right, and at a time only one input symbol is read.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54D12-1B2A-575B-B285-7054129A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13" y="3583113"/>
            <a:ext cx="5006774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2804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28F9-B247-B8BD-2150-AD65DAF0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C83F-DCEA-3F95-F051-865BD2B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0" i="0">
                <a:solidFill>
                  <a:srgbClr val="000000"/>
                </a:solidFill>
                <a:effectLst/>
              </a:rPr>
              <a:t>The different types of Finite Automata are as follows −</a:t>
            </a:r>
          </a:p>
          <a:p>
            <a:pPr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Finite Automata without output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Deterministic Finite Automata (DFA).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Non-Deterministic Finite Automata (NFA or NDFA).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Non-Deterministic Finite Automata with epsilon moves (e-NFA or e-NDFA).</a:t>
            </a:r>
          </a:p>
          <a:p>
            <a:pPr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Finite Automata with Output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Moore machine.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IN" b="0" i="0">
                <a:solidFill>
                  <a:srgbClr val="000000"/>
                </a:solidFill>
                <a:effectLst/>
              </a:rPr>
              <a:t>Mealy machine.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989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DF2-B856-E856-017C-ABE32AED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81D1-EF61-09CE-CE30-E125ABA6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Deterministic refers to the uniqueness of the computation. </a:t>
            </a: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The finite automata are deterministic FA, if the machine reads an input string one symbol at a time.</a:t>
            </a: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In DFA, there is only one path input from the current state to the next state. </a:t>
            </a: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It does not accept the null move, i.e., it cannot change state without any input. </a:t>
            </a: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It can contain multiple final states.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1975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E310-C3B1-F979-2916-1529D11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Formal definition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8082-CA4A-15E9-F9E2-8E72D484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>
                <a:solidFill>
                  <a:srgbClr val="333333"/>
                </a:solidFill>
                <a:effectLst/>
              </a:rPr>
              <a:t>A DFA is a collection of 5-tuples</a:t>
            </a:r>
          </a:p>
          <a:p>
            <a:pPr marL="457200" lvl="1" indent="0" algn="just">
              <a:buNone/>
            </a:pPr>
            <a:r>
              <a:rPr lang="el-GR" b="0" i="0">
                <a:solidFill>
                  <a:srgbClr val="000000"/>
                </a:solidFill>
                <a:effectLst/>
              </a:rPr>
              <a:t>M=(Q, Σ, δ,q0,F)</a:t>
            </a:r>
            <a:endParaRPr lang="en-US" b="0" i="0">
              <a:solidFill>
                <a:srgbClr val="333333"/>
              </a:solidFill>
              <a:effectLst/>
            </a:endParaRP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Q: finite set of states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∑: finite set of the input symbol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q0: initial state 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F: </a:t>
            </a:r>
            <a:r>
              <a:rPr lang="en-US" sz="2400" i="0">
                <a:effectLst/>
              </a:rPr>
              <a:t>final</a:t>
            </a:r>
            <a:r>
              <a:rPr lang="en-US" sz="2400" b="0" i="0">
                <a:effectLst/>
              </a:rPr>
              <a:t> state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δ: Transition function </a:t>
            </a: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</a:rPr>
              <a:t>Transition function can be defined as:</a:t>
            </a:r>
          </a:p>
          <a:p>
            <a:pPr marL="457200" lvl="1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</a:rPr>
              <a:t>δ: Q x ∑→Q 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97142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B08-F2B2-36EA-3299-1630FB0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6F63-8BB6-C3A4-6230-B36C24EF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 = Set of all strings start with 0</a:t>
            </a:r>
          </a:p>
          <a:p>
            <a:pPr marL="0" indent="0">
              <a:buNone/>
            </a:pPr>
            <a:r>
              <a:rPr lang="en-IN"/>
              <a:t>	The strings are 0, 01, 010, 011, 001 ….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5186E3E-8684-47DD-7BAC-BE2EEA61652E}"/>
              </a:ext>
            </a:extLst>
          </p:cNvPr>
          <p:cNvSpPr/>
          <p:nvPr/>
        </p:nvSpPr>
        <p:spPr>
          <a:xfrm>
            <a:off x="3503712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791100-30DF-83FE-30CE-CEA84F993A87}"/>
              </a:ext>
            </a:extLst>
          </p:cNvPr>
          <p:cNvSpPr/>
          <p:nvPr/>
        </p:nvSpPr>
        <p:spPr>
          <a:xfrm>
            <a:off x="5943601" y="3499123"/>
            <a:ext cx="1088503" cy="10043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75C7343-2CEB-8A92-B33E-FEF7E6F52865}"/>
              </a:ext>
            </a:extLst>
          </p:cNvPr>
          <p:cNvSpPr/>
          <p:nvPr/>
        </p:nvSpPr>
        <p:spPr>
          <a:xfrm>
            <a:off x="6019800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40381-974F-C291-9172-C3D47975ED4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439816" y="4001294"/>
            <a:ext cx="1503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9D61B-A7EA-40E8-568F-E2BA6E97A74C}"/>
              </a:ext>
            </a:extLst>
          </p:cNvPr>
          <p:cNvCxnSpPr>
            <a:endCxn id="4" idx="2"/>
          </p:cNvCxnSpPr>
          <p:nvPr/>
        </p:nvCxnSpPr>
        <p:spPr>
          <a:xfrm>
            <a:off x="2999656" y="400129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4EB3F7F-923C-874E-5D58-6CFA23F31142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6508892" y="3478083"/>
            <a:ext cx="502171" cy="544251"/>
          </a:xfrm>
          <a:prstGeom prst="curvedConnector4">
            <a:avLst>
              <a:gd name="adj1" fmla="val -45522"/>
              <a:gd name="adj2" fmla="val 142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35878-E905-C924-A88C-3C20CA3B043D}"/>
              </a:ext>
            </a:extLst>
          </p:cNvPr>
          <p:cNvSpPr txBox="1"/>
          <p:nvPr/>
        </p:nvSpPr>
        <p:spPr>
          <a:xfrm>
            <a:off x="4933394" y="36319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CB659-1F49-EC56-1952-FBD3B4CA37F2}"/>
              </a:ext>
            </a:extLst>
          </p:cNvPr>
          <p:cNvSpPr txBox="1"/>
          <p:nvPr/>
        </p:nvSpPr>
        <p:spPr>
          <a:xfrm>
            <a:off x="7252318" y="32983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0, 1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92791CC-4758-822B-2AF4-790E0651A668}"/>
              </a:ext>
            </a:extLst>
          </p:cNvPr>
          <p:cNvSpPr/>
          <p:nvPr/>
        </p:nvSpPr>
        <p:spPr>
          <a:xfrm>
            <a:off x="5943600" y="5013175"/>
            <a:ext cx="1088503" cy="100433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FD020E-AAAE-2EB6-7CCB-F0DF6DAD15B6}"/>
              </a:ext>
            </a:extLst>
          </p:cNvPr>
          <p:cNvCxnSpPr>
            <a:stCxn id="4" idx="5"/>
            <a:endCxn id="18" idx="2"/>
          </p:cNvCxnSpPr>
          <p:nvPr/>
        </p:nvCxnSpPr>
        <p:spPr>
          <a:xfrm>
            <a:off x="4302727" y="4306798"/>
            <a:ext cx="1640873" cy="1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429DEFA-1FC2-E41A-C8E8-FECC43BDA6DD}"/>
              </a:ext>
            </a:extLst>
          </p:cNvPr>
          <p:cNvCxnSpPr>
            <a:stCxn id="18" idx="0"/>
            <a:endCxn id="18" idx="6"/>
          </p:cNvCxnSpPr>
          <p:nvPr/>
        </p:nvCxnSpPr>
        <p:spPr>
          <a:xfrm rot="16200000" flipH="1">
            <a:off x="6508892" y="4992134"/>
            <a:ext cx="502169" cy="544251"/>
          </a:xfrm>
          <a:prstGeom prst="curvedConnector4">
            <a:avLst>
              <a:gd name="adj1" fmla="val -45523"/>
              <a:gd name="adj2" fmla="val 142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9D3064-3168-7BFA-DADC-FD3D50E233B8}"/>
              </a:ext>
            </a:extLst>
          </p:cNvPr>
          <p:cNvSpPr txBox="1"/>
          <p:nvPr/>
        </p:nvSpPr>
        <p:spPr>
          <a:xfrm>
            <a:off x="7240203" y="48285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0, 1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71577-2D9B-FC0F-BB4F-51E5901F5BFD}"/>
              </a:ext>
            </a:extLst>
          </p:cNvPr>
          <p:cNvSpPr txBox="1"/>
          <p:nvPr/>
        </p:nvSpPr>
        <p:spPr>
          <a:xfrm>
            <a:off x="4565925" y="48285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654F89-64EC-60E4-2CEF-D2CFC768ABA4}"/>
              </a:ext>
            </a:extLst>
          </p:cNvPr>
          <p:cNvSpPr txBox="1"/>
          <p:nvPr/>
        </p:nvSpPr>
        <p:spPr>
          <a:xfrm>
            <a:off x="7584473" y="5373216"/>
            <a:ext cx="244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Dead state/</a:t>
            </a:r>
          </a:p>
          <a:p>
            <a:r>
              <a:rPr lang="en-IN"/>
              <a:t>Trap state</a:t>
            </a:r>
          </a:p>
        </p:txBody>
      </p:sp>
    </p:spTree>
    <p:extLst>
      <p:ext uri="{BB962C8B-B14F-4D97-AF65-F5344CB8AC3E}">
        <p14:creationId xmlns:p14="http://schemas.microsoft.com/office/powerpoint/2010/main" val="2206102230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084-D2B0-4871-0A6F-BA1F6CDA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Non - Deterministic Finite Automata (NFA)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8FC0-99CD-FDD0-CD16-2CE8C656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finite automata are called NFA when there exist many paths for specific input from the current state to the next state.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NFA is defined in the same way as DFA but it contains multiple next states.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Every NFA is not DFA, but each NFA can be translated into DFA.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37168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CD21-E67A-6D9C-8722-FAAC9C57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Formal definition of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6830-46D6-0A14-1596-E96DD6EA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Nunito" pitchFamily="2" charset="0"/>
              </a:rPr>
              <a:t>Non-deterministic finite automata is defined as a 5 tuple,</a:t>
            </a:r>
          </a:p>
          <a:p>
            <a:pPr marL="457200" lvl="1" indent="0" algn="just">
              <a:buNone/>
            </a:pPr>
            <a:r>
              <a:rPr lang="el-GR" b="0" i="0">
                <a:solidFill>
                  <a:srgbClr val="000000"/>
                </a:solidFill>
                <a:effectLst/>
              </a:rPr>
              <a:t>M=(Q, Σ, δ,q0,F)</a:t>
            </a:r>
            <a:endParaRPr lang="en-US" b="0" i="0">
              <a:solidFill>
                <a:srgbClr val="333333"/>
              </a:solidFill>
              <a:effectLst/>
            </a:endParaRP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Q: finite set of states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∑: finite set of the input symbol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q0: initial state 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F: </a:t>
            </a:r>
            <a:r>
              <a:rPr lang="en-US" sz="2400" i="0">
                <a:effectLst/>
              </a:rPr>
              <a:t>final</a:t>
            </a:r>
            <a:r>
              <a:rPr lang="en-US" sz="2400" b="0" i="0">
                <a:effectLst/>
              </a:rPr>
              <a:t> state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δ: Transition function </a:t>
            </a:r>
            <a:endParaRPr lang="en-IN" b="0" i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</a:rPr>
              <a:t>Transition function can be defined as:</a:t>
            </a:r>
          </a:p>
          <a:p>
            <a:pPr marL="457200" lvl="1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</a:rPr>
              <a:t>δ: Q x ∑→2</a:t>
            </a:r>
            <a:r>
              <a:rPr lang="en-US" sz="2500" b="0" i="0" baseline="30000">
                <a:solidFill>
                  <a:srgbClr val="000000"/>
                </a:solidFill>
                <a:effectLst/>
              </a:rPr>
              <a:t>Q</a:t>
            </a:r>
            <a:r>
              <a:rPr lang="en-US" b="0" i="0">
                <a:solidFill>
                  <a:srgbClr val="000000"/>
                </a:solidFill>
                <a:effectLst/>
              </a:rPr>
              <a:t> 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4931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B08-F2B2-36EA-3299-1630FB0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6F63-8BB6-C3A4-6230-B36C24EF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 = Set of all strings start with 0</a:t>
            </a:r>
          </a:p>
          <a:p>
            <a:pPr marL="0" indent="0">
              <a:buNone/>
            </a:pPr>
            <a:r>
              <a:rPr lang="en-IN"/>
              <a:t>	The strings are 0, 01, 010, 011, 001 ….</a:t>
            </a:r>
          </a:p>
          <a:p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99AA34B-7685-8108-F82E-359533D19A68}"/>
              </a:ext>
            </a:extLst>
          </p:cNvPr>
          <p:cNvSpPr/>
          <p:nvPr/>
        </p:nvSpPr>
        <p:spPr>
          <a:xfrm>
            <a:off x="3503712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235D292-5A6A-A60B-C660-CB709D58CABB}"/>
              </a:ext>
            </a:extLst>
          </p:cNvPr>
          <p:cNvSpPr/>
          <p:nvPr/>
        </p:nvSpPr>
        <p:spPr>
          <a:xfrm>
            <a:off x="5943601" y="3499123"/>
            <a:ext cx="1088503" cy="10043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F4B20F5-21F0-6EB7-1A24-33929A052079}"/>
              </a:ext>
            </a:extLst>
          </p:cNvPr>
          <p:cNvSpPr/>
          <p:nvPr/>
        </p:nvSpPr>
        <p:spPr>
          <a:xfrm>
            <a:off x="6019800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AB8BE-72AE-EC65-754C-C337A05DB6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439816" y="4001294"/>
            <a:ext cx="1503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E2A1D4-18BF-09B9-F415-F9A10D0F1301}"/>
              </a:ext>
            </a:extLst>
          </p:cNvPr>
          <p:cNvCxnSpPr>
            <a:endCxn id="4" idx="2"/>
          </p:cNvCxnSpPr>
          <p:nvPr/>
        </p:nvCxnSpPr>
        <p:spPr>
          <a:xfrm>
            <a:off x="2999656" y="400129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8F33C28-5F0E-BC9A-69FE-BCAA3A568C08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6508892" y="3478083"/>
            <a:ext cx="502171" cy="544251"/>
          </a:xfrm>
          <a:prstGeom prst="curvedConnector4">
            <a:avLst>
              <a:gd name="adj1" fmla="val -45522"/>
              <a:gd name="adj2" fmla="val 142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95F98-466E-9DE9-2395-599EBC48E30C}"/>
              </a:ext>
            </a:extLst>
          </p:cNvPr>
          <p:cNvSpPr txBox="1"/>
          <p:nvPr/>
        </p:nvSpPr>
        <p:spPr>
          <a:xfrm>
            <a:off x="4933394" y="36319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92619-B301-D3FF-B046-88F0C4F9B3F1}"/>
              </a:ext>
            </a:extLst>
          </p:cNvPr>
          <p:cNvSpPr txBox="1"/>
          <p:nvPr/>
        </p:nvSpPr>
        <p:spPr>
          <a:xfrm>
            <a:off x="7252318" y="32983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153093809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A5E-1017-A2C8-74FB-400DF48A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D8D0-9150-A28E-1771-17B415C2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</a:rPr>
              <a:t>It is the study of abstract machines and the computation problems that can be solved using these machines. </a:t>
            </a:r>
          </a:p>
          <a:p>
            <a:r>
              <a:rPr lang="en-US" b="0" i="0">
                <a:solidFill>
                  <a:srgbClr val="333333"/>
                </a:solidFill>
                <a:effectLst/>
              </a:rPr>
              <a:t>The abstract machine is called the automata.</a:t>
            </a:r>
          </a:p>
          <a:p>
            <a:r>
              <a:rPr lang="en-US" b="0" i="0">
                <a:solidFill>
                  <a:srgbClr val="333333"/>
                </a:solidFill>
                <a:effectLst/>
              </a:rPr>
              <a:t>Automata is the machine which takes some string as input and this input goes through a finite number of states and may enter in the final state.</a:t>
            </a:r>
          </a:p>
          <a:p>
            <a:r>
              <a:rPr lang="en-US" b="0" i="0">
                <a:solidFill>
                  <a:srgbClr val="333333"/>
                </a:solidFill>
                <a:effectLst/>
              </a:rPr>
              <a:t>The automaton consists of states and transitions. The </a:t>
            </a:r>
            <a:r>
              <a:rPr lang="en-US" i="0">
                <a:solidFill>
                  <a:srgbClr val="333333"/>
                </a:solidFill>
                <a:effectLst/>
              </a:rPr>
              <a:t>State</a:t>
            </a:r>
            <a:r>
              <a:rPr lang="en-US" b="0" i="0">
                <a:solidFill>
                  <a:srgbClr val="333333"/>
                </a:solidFill>
                <a:effectLst/>
              </a:rPr>
              <a:t> are represented by </a:t>
            </a:r>
            <a:r>
              <a:rPr lang="en-US" i="0">
                <a:solidFill>
                  <a:srgbClr val="333333"/>
                </a:solidFill>
                <a:effectLst/>
              </a:rPr>
              <a:t>circles</a:t>
            </a:r>
            <a:r>
              <a:rPr lang="en-US" b="0" i="0">
                <a:solidFill>
                  <a:srgbClr val="333333"/>
                </a:solidFill>
                <a:effectLst/>
              </a:rPr>
              <a:t>, and the </a:t>
            </a:r>
            <a:r>
              <a:rPr lang="en-US" i="0">
                <a:solidFill>
                  <a:srgbClr val="333333"/>
                </a:solidFill>
                <a:effectLst/>
              </a:rPr>
              <a:t>Transitions</a:t>
            </a:r>
            <a:r>
              <a:rPr lang="en-US" b="0" i="0">
                <a:solidFill>
                  <a:srgbClr val="333333"/>
                </a:solidFill>
                <a:effectLst/>
              </a:rPr>
              <a:t> are represented by </a:t>
            </a:r>
            <a:r>
              <a:rPr lang="en-US" i="0">
                <a:solidFill>
                  <a:srgbClr val="333333"/>
                </a:solidFill>
                <a:effectLst/>
              </a:rPr>
              <a:t>arrows</a:t>
            </a:r>
            <a:r>
              <a:rPr lang="en-US" b="0" i="0">
                <a:solidFill>
                  <a:srgbClr val="333333"/>
                </a:solidFill>
                <a:effectLst/>
              </a:rPr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61354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1B6C-3DC1-9942-C4A5-0D9F8EFC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</a:rPr>
              <a:t>Non-Deterministic Finite Automata with epsilon moves (</a:t>
            </a:r>
            <a:r>
              <a:rPr lang="en-US"/>
              <a:t>ε </a:t>
            </a:r>
            <a:r>
              <a:rPr lang="en-IN" b="0" i="0">
                <a:solidFill>
                  <a:srgbClr val="000000"/>
                </a:solidFill>
                <a:effectLst/>
              </a:rPr>
              <a:t>-NFA).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A673-69C3-9A3C-E0F5-570D38BB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An epsilon nondeterministic finite automaton (NFA) has null or epsilon transitions from one state to another.</a:t>
            </a:r>
          </a:p>
          <a:p>
            <a:r>
              <a:rPr lang="en-US"/>
              <a:t>The automaton may be allowed to change its state without reading the input symbol.</a:t>
            </a:r>
          </a:p>
          <a:p>
            <a:r>
              <a:rPr lang="en-US"/>
              <a:t>In diagrams, such transitions are depicted by labeling the appropriate arcs with ε.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5769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E940-848E-8872-82D9-C7932BA2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Formal definition of </a:t>
            </a:r>
            <a:r>
              <a:rPr lang="en-US"/>
              <a:t>ε-NFA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1AAE-F3B5-A640-0A2A-127869A9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Nunito" pitchFamily="2" charset="0"/>
              </a:rPr>
              <a:t>Non-deterministic finite automata with epsilon is defined as a 5 tuple,</a:t>
            </a:r>
          </a:p>
          <a:p>
            <a:pPr marL="457200" lvl="1" indent="0" algn="just">
              <a:buNone/>
            </a:pPr>
            <a:r>
              <a:rPr lang="el-GR" b="0" i="0">
                <a:solidFill>
                  <a:srgbClr val="000000"/>
                </a:solidFill>
                <a:effectLst/>
              </a:rPr>
              <a:t>M=(Q, Σ, δ,q0,F)</a:t>
            </a:r>
            <a:endParaRPr lang="en-US" b="0" i="0">
              <a:solidFill>
                <a:srgbClr val="333333"/>
              </a:solidFill>
              <a:effectLst/>
            </a:endParaRP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Q: finite set of states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∑: finite set of the input symbol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q0: initial state 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F: </a:t>
            </a:r>
            <a:r>
              <a:rPr lang="en-US" sz="2400" i="0">
                <a:effectLst/>
              </a:rPr>
              <a:t>final</a:t>
            </a:r>
            <a:r>
              <a:rPr lang="en-US" sz="2400" b="0" i="0">
                <a:effectLst/>
              </a:rPr>
              <a:t> state  </a:t>
            </a:r>
          </a:p>
          <a:p>
            <a:pPr lvl="2" algn="just">
              <a:buFont typeface="+mj-lt"/>
              <a:buAutoNum type="arabicPeriod"/>
            </a:pPr>
            <a:r>
              <a:rPr lang="en-US" sz="2400" b="0" i="0">
                <a:solidFill>
                  <a:srgbClr val="000000"/>
                </a:solidFill>
                <a:effectLst/>
              </a:rPr>
              <a:t>δ: Transition function </a:t>
            </a:r>
            <a:endParaRPr lang="en-IN" b="0" i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</a:rPr>
              <a:t>Transition function can be defined as:</a:t>
            </a:r>
          </a:p>
          <a:p>
            <a:pPr marL="457200" lvl="1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</a:rPr>
              <a:t>δ: Q x (∑ U ∈)→2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Q</a:t>
            </a:r>
            <a:r>
              <a:rPr lang="en-US" b="0" i="0">
                <a:solidFill>
                  <a:srgbClr val="000000"/>
                </a:solidFill>
                <a:effectLst/>
              </a:rPr>
              <a:t>  		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53332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3BA-9ABF-FCDB-F04C-EB6EEA36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E673-DEC8-E1D7-FD71-49B4B7BE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 = Set of all strings start with 0</a:t>
            </a:r>
          </a:p>
          <a:p>
            <a:pPr marL="0" indent="0">
              <a:buNone/>
            </a:pPr>
            <a:r>
              <a:rPr lang="en-IN"/>
              <a:t>	The strings are 0, 01, 010, 011, 001 ….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D03D51F-3FED-833C-27AA-D1F8FE509C8D}"/>
              </a:ext>
            </a:extLst>
          </p:cNvPr>
          <p:cNvSpPr/>
          <p:nvPr/>
        </p:nvSpPr>
        <p:spPr>
          <a:xfrm>
            <a:off x="2650723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DC31652-FA3B-20B6-45DC-D9A142F97C44}"/>
              </a:ext>
            </a:extLst>
          </p:cNvPr>
          <p:cNvSpPr/>
          <p:nvPr/>
        </p:nvSpPr>
        <p:spPr>
          <a:xfrm>
            <a:off x="6928033" y="3499123"/>
            <a:ext cx="1088503" cy="10043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7C035F4-8D7C-5ED6-877D-8266EAB143AF}"/>
              </a:ext>
            </a:extLst>
          </p:cNvPr>
          <p:cNvSpPr/>
          <p:nvPr/>
        </p:nvSpPr>
        <p:spPr>
          <a:xfrm>
            <a:off x="7004231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396B6E-2084-061C-0962-A7DA675ED249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5662864" y="4001294"/>
            <a:ext cx="1265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73DCA-7A5C-B628-B5E3-580FA7D24208}"/>
              </a:ext>
            </a:extLst>
          </p:cNvPr>
          <p:cNvCxnSpPr>
            <a:endCxn id="6" idx="2"/>
          </p:cNvCxnSpPr>
          <p:nvPr/>
        </p:nvCxnSpPr>
        <p:spPr>
          <a:xfrm>
            <a:off x="2146667" y="400129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66971CF-E5AB-E778-9EA6-DB9AA0A3107E}"/>
              </a:ext>
            </a:extLst>
          </p:cNvPr>
          <p:cNvCxnSpPr>
            <a:stCxn id="7" idx="0"/>
            <a:endCxn id="7" idx="6"/>
          </p:cNvCxnSpPr>
          <p:nvPr/>
        </p:nvCxnSpPr>
        <p:spPr>
          <a:xfrm rot="16200000" flipH="1">
            <a:off x="7493324" y="3478083"/>
            <a:ext cx="502171" cy="544251"/>
          </a:xfrm>
          <a:prstGeom prst="curvedConnector4">
            <a:avLst>
              <a:gd name="adj1" fmla="val -45522"/>
              <a:gd name="adj2" fmla="val 142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76A837-8A78-8AB5-0E22-8082734672D7}"/>
              </a:ext>
            </a:extLst>
          </p:cNvPr>
          <p:cNvSpPr txBox="1"/>
          <p:nvPr/>
        </p:nvSpPr>
        <p:spPr>
          <a:xfrm>
            <a:off x="3905450" y="36319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2CDCADE-F5CA-4B19-D73D-A4A61AF383A7}"/>
              </a:ext>
            </a:extLst>
          </p:cNvPr>
          <p:cNvSpPr/>
          <p:nvPr/>
        </p:nvSpPr>
        <p:spPr>
          <a:xfrm>
            <a:off x="4726760" y="356924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CEB7A8-0FE9-0A5F-FB2E-CD60A79AB50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3586827" y="4001294"/>
            <a:ext cx="1139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2255A9-7F3F-D742-9EDB-085D44741933}"/>
              </a:ext>
            </a:extLst>
          </p:cNvPr>
          <p:cNvSpPr txBox="1"/>
          <p:nvPr/>
        </p:nvSpPr>
        <p:spPr>
          <a:xfrm>
            <a:off x="8256240" y="32849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0,1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529E3-D5F7-F23E-D85E-8F6C0683B04D}"/>
              </a:ext>
            </a:extLst>
          </p:cNvPr>
          <p:cNvSpPr txBox="1"/>
          <p:nvPr/>
        </p:nvSpPr>
        <p:spPr>
          <a:xfrm>
            <a:off x="6067535" y="3585215"/>
            <a:ext cx="44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ε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504033527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3F1-0FBE-1FBD-250E-E5E57890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C21C-51A5-49DE-4005-2D27AD9C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0" i="0">
                <a:solidFill>
                  <a:srgbClr val="303030"/>
                </a:solidFill>
                <a:effectLst/>
                <a:latin typeface="Arimo"/>
              </a:rPr>
              <a:t>Convert the following Non-Deterministic Finite Automata (NFA) to Deterministic Finite Automata (DFA)-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02959-74E3-EE8F-3C33-9AEA4200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13" y="2925947"/>
            <a:ext cx="461812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6003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B663-20C1-53B5-4607-6B98F93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773E-2E36-66A5-5BB7-0A45690C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Solution</a:t>
            </a:r>
          </a:p>
          <a:p>
            <a:pPr marL="0" indent="0">
              <a:buNone/>
            </a:pPr>
            <a:r>
              <a:rPr lang="en-US"/>
              <a:t>	Transition table for the given Non-Deterministic Finite Automata (NFA) is</a:t>
            </a:r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64709C-1335-8214-5E52-11DE9F15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13619"/>
              </p:ext>
            </p:extLst>
          </p:nvPr>
        </p:nvGraphicFramePr>
        <p:xfrm>
          <a:off x="3409732" y="3286065"/>
          <a:ext cx="5786820" cy="2515645"/>
        </p:xfrm>
        <a:graphic>
          <a:graphicData uri="http://schemas.openxmlformats.org/drawingml/2006/table">
            <a:tbl>
              <a:tblPr/>
              <a:tblGrid>
                <a:gridCol w="2084651">
                  <a:extLst>
                    <a:ext uri="{9D8B030D-6E8A-4147-A177-3AD203B41FA5}">
                      <a16:colId xmlns:a16="http://schemas.microsoft.com/office/drawing/2014/main" val="2048642158"/>
                    </a:ext>
                  </a:extLst>
                </a:gridCol>
                <a:gridCol w="1703469">
                  <a:extLst>
                    <a:ext uri="{9D8B030D-6E8A-4147-A177-3AD203B41FA5}">
                      <a16:colId xmlns:a16="http://schemas.microsoft.com/office/drawing/2014/main" val="2866657657"/>
                    </a:ext>
                  </a:extLst>
                </a:gridCol>
                <a:gridCol w="1998700">
                  <a:extLst>
                    <a:ext uri="{9D8B030D-6E8A-4147-A177-3AD203B41FA5}">
                      <a16:colId xmlns:a16="http://schemas.microsoft.com/office/drawing/2014/main" val="3862475637"/>
                    </a:ext>
                  </a:extLst>
                </a:gridCol>
              </a:tblGrid>
              <a:tr h="513397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State / Alphabet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3364"/>
                  </a:ext>
                </a:extLst>
              </a:tr>
              <a:tr h="66741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→</a:t>
                      </a:r>
                      <a:r>
                        <a:rPr lang="en-IN" sz="2000" b="1">
                          <a:effectLst/>
                        </a:rPr>
                        <a:t>q0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q1, q2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68688"/>
                  </a:ext>
                </a:extLst>
              </a:tr>
              <a:tr h="66741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q1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q1, q2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36065"/>
                  </a:ext>
                </a:extLst>
              </a:tr>
              <a:tr h="66741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q2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q0, q1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q1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1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41228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537-5EF1-3B20-F8F8-0E6B5C13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3C98-92AB-F50F-D825-D9999A06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Step-01:</a:t>
            </a:r>
          </a:p>
          <a:p>
            <a:pPr lvl="1"/>
            <a:r>
              <a:rPr lang="en-US"/>
              <a:t>Let Q’ be a new set of states of the Deterministic Finite Automata (DFA).</a:t>
            </a:r>
          </a:p>
          <a:p>
            <a:pPr lvl="1"/>
            <a:r>
              <a:rPr lang="en-US"/>
              <a:t>Let T’ be a new transition table of the DFA. </a:t>
            </a:r>
          </a:p>
          <a:p>
            <a:pPr marL="0" indent="0">
              <a:buNone/>
            </a:pPr>
            <a:r>
              <a:rPr lang="en-US"/>
              <a:t>Step-02: </a:t>
            </a:r>
          </a:p>
          <a:p>
            <a:pPr lvl="1"/>
            <a:r>
              <a:rPr lang="en-US"/>
              <a:t>Add transitions of start state q0 to the transition table T’.</a:t>
            </a:r>
          </a:p>
          <a:p>
            <a:pPr lvl="1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B9BCF8-6D7F-2035-75CB-4373B00C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86248"/>
              </p:ext>
            </p:extLst>
          </p:nvPr>
        </p:nvGraphicFramePr>
        <p:xfrm>
          <a:off x="3174124" y="4428538"/>
          <a:ext cx="5780690" cy="1057862"/>
        </p:xfrm>
        <a:graphic>
          <a:graphicData uri="http://schemas.openxmlformats.org/drawingml/2006/table">
            <a:tbl>
              <a:tblPr/>
              <a:tblGrid>
                <a:gridCol w="2082443">
                  <a:extLst>
                    <a:ext uri="{9D8B030D-6E8A-4147-A177-3AD203B41FA5}">
                      <a16:colId xmlns:a16="http://schemas.microsoft.com/office/drawing/2014/main" val="2060168353"/>
                    </a:ext>
                  </a:extLst>
                </a:gridCol>
                <a:gridCol w="1846438">
                  <a:extLst>
                    <a:ext uri="{9D8B030D-6E8A-4147-A177-3AD203B41FA5}">
                      <a16:colId xmlns:a16="http://schemas.microsoft.com/office/drawing/2014/main" val="2769748509"/>
                    </a:ext>
                  </a:extLst>
                </a:gridCol>
                <a:gridCol w="1851809">
                  <a:extLst>
                    <a:ext uri="{9D8B030D-6E8A-4147-A177-3AD203B41FA5}">
                      <a16:colId xmlns:a16="http://schemas.microsoft.com/office/drawing/2014/main" val="1378559670"/>
                    </a:ext>
                  </a:extLst>
                </a:gridCol>
              </a:tblGrid>
              <a:tr h="528931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State / Alphabet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23933"/>
                  </a:ext>
                </a:extLst>
              </a:tr>
              <a:tr h="528931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→</a:t>
                      </a:r>
                      <a:r>
                        <a:rPr lang="en-IN" sz="2000" b="1">
                          <a:effectLst/>
                        </a:rPr>
                        <a:t>q0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79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1646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686B-C490-FB85-5A1B-9642C46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3214-5CE0-C3B5-BC22-CE4B6593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Step-03:</a:t>
            </a:r>
          </a:p>
          <a:p>
            <a:pPr lvl="1"/>
            <a:r>
              <a:rPr lang="en-US"/>
              <a:t>New state present in state Q’ is {q1, q2}.</a:t>
            </a:r>
          </a:p>
          <a:p>
            <a:pPr lvl="1"/>
            <a:r>
              <a:rPr lang="en-US"/>
              <a:t>Add transitions for set of states {q1, q2} to the transition table T’.</a:t>
            </a:r>
          </a:p>
          <a:p>
            <a:pPr lvl="1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720ED-D36B-DFC1-E64E-C7DDEB28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85914"/>
              </p:ext>
            </p:extLst>
          </p:nvPr>
        </p:nvGraphicFramePr>
        <p:xfrm>
          <a:off x="3714533" y="3452654"/>
          <a:ext cx="4762934" cy="1584960"/>
        </p:xfrm>
        <a:graphic>
          <a:graphicData uri="http://schemas.openxmlformats.org/drawingml/2006/table">
            <a:tbl>
              <a:tblPr/>
              <a:tblGrid>
                <a:gridCol w="1715805">
                  <a:extLst>
                    <a:ext uri="{9D8B030D-6E8A-4147-A177-3AD203B41FA5}">
                      <a16:colId xmlns:a16="http://schemas.microsoft.com/office/drawing/2014/main" val="2100518926"/>
                    </a:ext>
                  </a:extLst>
                </a:gridCol>
                <a:gridCol w="1521352">
                  <a:extLst>
                    <a:ext uri="{9D8B030D-6E8A-4147-A177-3AD203B41FA5}">
                      <a16:colId xmlns:a16="http://schemas.microsoft.com/office/drawing/2014/main" val="476944990"/>
                    </a:ext>
                  </a:extLst>
                </a:gridCol>
                <a:gridCol w="1525777">
                  <a:extLst>
                    <a:ext uri="{9D8B030D-6E8A-4147-A177-3AD203B41FA5}">
                      <a16:colId xmlns:a16="http://schemas.microsoft.com/office/drawing/2014/main" val="4134269199"/>
                    </a:ext>
                  </a:extLst>
                </a:gridCol>
              </a:tblGrid>
              <a:tr h="1905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State / Alphabet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6536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→</a:t>
                      </a:r>
                      <a:r>
                        <a:rPr lang="en-IN" sz="2000" b="1">
                          <a:effectLst/>
                        </a:rPr>
                        <a:t>q0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79521"/>
                  </a:ext>
                </a:extLst>
              </a:tr>
              <a:tr h="1905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{q1, q2}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{q0, 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9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132498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F33E-4DF3-72C0-0CA2-F644D249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65C9-469B-B137-AA7B-02378DB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Step-04:</a:t>
            </a:r>
          </a:p>
          <a:p>
            <a:pPr lvl="1"/>
            <a:r>
              <a:rPr lang="en-US"/>
              <a:t>New state present in state Q’ is {q0, q1, q2}.</a:t>
            </a:r>
          </a:p>
          <a:p>
            <a:pPr lvl="1"/>
            <a:r>
              <a:rPr lang="en-US"/>
              <a:t>Add transitions for set of states {q0, q1, q2} to the transition table T’.</a:t>
            </a:r>
          </a:p>
          <a:p>
            <a:pPr lvl="1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F0AFAC-9C93-31C8-6397-89B7532CE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50129"/>
              </p:ext>
            </p:extLst>
          </p:nvPr>
        </p:nvGraphicFramePr>
        <p:xfrm>
          <a:off x="3368565" y="3428999"/>
          <a:ext cx="5617780" cy="1857704"/>
        </p:xfrm>
        <a:graphic>
          <a:graphicData uri="http://schemas.openxmlformats.org/drawingml/2006/table">
            <a:tbl>
              <a:tblPr/>
              <a:tblGrid>
                <a:gridCol w="2023756">
                  <a:extLst>
                    <a:ext uri="{9D8B030D-6E8A-4147-A177-3AD203B41FA5}">
                      <a16:colId xmlns:a16="http://schemas.microsoft.com/office/drawing/2014/main" val="1600226003"/>
                    </a:ext>
                  </a:extLst>
                </a:gridCol>
                <a:gridCol w="1794402">
                  <a:extLst>
                    <a:ext uri="{9D8B030D-6E8A-4147-A177-3AD203B41FA5}">
                      <a16:colId xmlns:a16="http://schemas.microsoft.com/office/drawing/2014/main" val="1437551057"/>
                    </a:ext>
                  </a:extLst>
                </a:gridCol>
                <a:gridCol w="1799622">
                  <a:extLst>
                    <a:ext uri="{9D8B030D-6E8A-4147-A177-3AD203B41FA5}">
                      <a16:colId xmlns:a16="http://schemas.microsoft.com/office/drawing/2014/main" val="2938929865"/>
                    </a:ext>
                  </a:extLst>
                </a:gridCol>
              </a:tblGrid>
              <a:tr h="46442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State / Alphabet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785830"/>
                  </a:ext>
                </a:extLst>
              </a:tr>
              <a:tr h="46442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→</a:t>
                      </a:r>
                      <a:r>
                        <a:rPr lang="en-IN" sz="2000" b="1">
                          <a:effectLst/>
                        </a:rPr>
                        <a:t>q0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12649"/>
                  </a:ext>
                </a:extLst>
              </a:tr>
              <a:tr h="46442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{q1, q2}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{q0, 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93578"/>
                  </a:ext>
                </a:extLst>
              </a:tr>
              <a:tr h="464426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{q0, q1, q2}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{q0, 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4152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755-B02D-0FF8-2C6D-2AE5A652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307F-48DE-4BA4-4F93-721F4E3F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Step-05:</a:t>
            </a:r>
          </a:p>
          <a:p>
            <a:pPr lvl="1"/>
            <a:r>
              <a:rPr lang="en-US"/>
              <a:t>Since no new states are left to be added in the transition table T’, so we stop.</a:t>
            </a:r>
          </a:p>
          <a:p>
            <a:pPr lvl="1"/>
            <a:r>
              <a:rPr lang="en-US"/>
              <a:t>States containing q2 as its component are treated as final states of the DFA.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Finally, Transition table for Deterministic Finite Automata (DFA) is-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7A61A6-9108-9D21-1167-FBE27B14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81686"/>
              </p:ext>
            </p:extLst>
          </p:nvPr>
        </p:nvGraphicFramePr>
        <p:xfrm>
          <a:off x="3598920" y="3980273"/>
          <a:ext cx="5692226" cy="2027013"/>
        </p:xfrm>
        <a:graphic>
          <a:graphicData uri="http://schemas.openxmlformats.org/drawingml/2006/table">
            <a:tbl>
              <a:tblPr/>
              <a:tblGrid>
                <a:gridCol w="2050574">
                  <a:extLst>
                    <a:ext uri="{9D8B030D-6E8A-4147-A177-3AD203B41FA5}">
                      <a16:colId xmlns:a16="http://schemas.microsoft.com/office/drawing/2014/main" val="1468870115"/>
                    </a:ext>
                  </a:extLst>
                </a:gridCol>
                <a:gridCol w="1818182">
                  <a:extLst>
                    <a:ext uri="{9D8B030D-6E8A-4147-A177-3AD203B41FA5}">
                      <a16:colId xmlns:a16="http://schemas.microsoft.com/office/drawing/2014/main" val="2484785842"/>
                    </a:ext>
                  </a:extLst>
                </a:gridCol>
                <a:gridCol w="1823470">
                  <a:extLst>
                    <a:ext uri="{9D8B030D-6E8A-4147-A177-3AD203B41FA5}">
                      <a16:colId xmlns:a16="http://schemas.microsoft.com/office/drawing/2014/main" val="1123110647"/>
                    </a:ext>
                  </a:extLst>
                </a:gridCol>
              </a:tblGrid>
              <a:tr h="410332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State / Alphabet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1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58197"/>
                  </a:ext>
                </a:extLst>
              </a:tr>
              <a:tr h="533431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→</a:t>
                      </a:r>
                      <a:r>
                        <a:rPr lang="en-IN" sz="2000" b="1">
                          <a:effectLst/>
                        </a:rPr>
                        <a:t>q0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q0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53547"/>
                  </a:ext>
                </a:extLst>
              </a:tr>
              <a:tr h="533431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{q1, q2}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{q0, 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14824"/>
                  </a:ext>
                </a:extLst>
              </a:tr>
              <a:tr h="533431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 b="1">
                          <a:effectLst/>
                        </a:rPr>
                        <a:t>{q0, q1, q2}</a:t>
                      </a:r>
                      <a:endParaRPr lang="en-IN" sz="2000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{q0, 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{q1, q2}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1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38778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6839-9C79-3493-BFC7-B9C8D6F3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8879-BD34-434C-9ABF-BDE93DDD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303030"/>
                </a:solidFill>
                <a:effectLst/>
                <a:latin typeface="Arimo"/>
              </a:rPr>
              <a:t>Now, Deterministic Finite Automata (DFA) may be drawn as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BA657-3FAB-9FD9-370F-BBA5F683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04" y="2686061"/>
            <a:ext cx="6218459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648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C5B7-6490-7BA4-D256-CA0315E5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Terminologies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2F27-03FF-C0F0-AB1B-315F06F4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cs typeface="Heebo" panose="020b0604020202020204" pitchFamily="2" charset="-79"/>
              </a:rPr>
              <a:t>Symbol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It</a:t>
            </a:r>
            <a:r>
              <a:rPr lang="en-US" b="0" i="0">
                <a:solidFill>
                  <a:srgbClr val="000000"/>
                </a:solidFill>
                <a:effectLst/>
              </a:rPr>
              <a:t> is an atomic unit, such as a digit, character, letter, etc. </a:t>
            </a:r>
          </a:p>
          <a:p>
            <a:pPr lvl="1" algn="just"/>
            <a:r>
              <a:rPr lang="en-US" b="0" i="0">
                <a:solidFill>
                  <a:srgbClr val="000000"/>
                </a:solidFill>
                <a:effectLst/>
              </a:rPr>
              <a:t>For example,</a:t>
            </a:r>
          </a:p>
          <a:p>
            <a:pPr lvl="2"/>
            <a:r>
              <a:rPr lang="en-US" b="0" i="0">
                <a:solidFill>
                  <a:srgbClr val="000000"/>
                </a:solidFill>
                <a:effectLst/>
              </a:rPr>
              <a:t>a, b, c,……………z</a:t>
            </a:r>
          </a:p>
          <a:p>
            <a:pPr lvl="2"/>
            <a:r>
              <a:rPr lang="en-US" b="0" i="0">
                <a:solidFill>
                  <a:srgbClr val="000000"/>
                </a:solidFill>
                <a:effectLst/>
              </a:rPr>
              <a:t>0, 1, 2,…………..9</a:t>
            </a:r>
          </a:p>
          <a:p>
            <a:pPr lvl="2"/>
            <a:r>
              <a:rPr lang="en-US" b="0" i="0">
                <a:solidFill>
                  <a:srgbClr val="000000"/>
                </a:solidFill>
                <a:effectLst/>
              </a:rPr>
              <a:t>+, -, *, %,…………special characters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cs typeface="Heebo" panose="020b0604020202020204" pitchFamily="2" charset="-79"/>
              </a:rPr>
              <a:t>Alphabet</a:t>
            </a:r>
          </a:p>
          <a:p>
            <a:pPr lvl="1" algn="just"/>
            <a:r>
              <a:rPr lang="en-US">
                <a:solidFill>
                  <a:srgbClr val="000000"/>
                </a:solidFill>
              </a:rPr>
              <a:t>It </a:t>
            </a:r>
            <a:r>
              <a:rPr lang="en-US" b="0" i="0">
                <a:solidFill>
                  <a:srgbClr val="000000"/>
                </a:solidFill>
                <a:effectLst/>
              </a:rPr>
              <a:t>is a finite set of symbols, denoted by Σ.</a:t>
            </a:r>
          </a:p>
          <a:p>
            <a:pPr lvl="1" algn="just"/>
            <a:r>
              <a:rPr lang="en-US" b="0" i="0">
                <a:solidFill>
                  <a:srgbClr val="000000"/>
                </a:solidFill>
                <a:effectLst/>
              </a:rPr>
              <a:t>For example,</a:t>
            </a:r>
          </a:p>
          <a:p>
            <a:pPr lvl="2" algn="just"/>
            <a:r>
              <a:rPr lang="en-US" b="0" i="0">
                <a:solidFill>
                  <a:srgbClr val="3A3A3A"/>
                </a:solidFill>
                <a:effectLst/>
              </a:rPr>
              <a:t>∑ = {0, 1} is an alphabet of binary digits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lvl="2" algn="just"/>
            <a:endParaRPr lang="en-US" b="0" i="0">
              <a:solidFill>
                <a:srgbClr val="000000"/>
              </a:solidFill>
              <a:effectLst/>
            </a:endParaRPr>
          </a:p>
          <a:p>
            <a:pPr lvl="2"/>
            <a:endParaRPr lang="en-US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51300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2D21-79D7-7F3E-3FCE-64C7586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78E4-6FE5-6830-D08C-E1076358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the NFA with ε into its equivalent DFA. 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28C5D-77D1-BDCD-ED51-60DC4D1D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50" y="2998789"/>
            <a:ext cx="4389500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893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7F1A-C82D-72FF-612B-9D72E18A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8551-298D-D54E-3505-D1D63C64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Solution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IN"/>
              <a:t>Let us obtain </a:t>
            </a:r>
            <a:r>
              <a:rPr lang="el-GR"/>
              <a:t>ε-</a:t>
            </a:r>
            <a:r>
              <a:rPr lang="en-IN"/>
              <a:t>closure of each state. </a:t>
            </a:r>
          </a:p>
          <a:p>
            <a:pPr marL="0" indent="0">
              <a:buNone/>
            </a:pPr>
            <a:r>
              <a:rPr lang="en-IN"/>
              <a:t>		1. </a:t>
            </a:r>
            <a:r>
              <a:rPr lang="el-GR"/>
              <a:t>ε-</a:t>
            </a:r>
            <a:r>
              <a:rPr lang="en-IN"/>
              <a:t>closure {q0} = {q0, q1, q2} </a:t>
            </a:r>
          </a:p>
          <a:p>
            <a:pPr marL="0" indent="0">
              <a:buNone/>
            </a:pPr>
            <a:r>
              <a:rPr lang="en-IN"/>
              <a:t>		2. </a:t>
            </a:r>
            <a:r>
              <a:rPr lang="el-GR"/>
              <a:t>ε-</a:t>
            </a:r>
            <a:r>
              <a:rPr lang="en-IN"/>
              <a:t>closure {q1} = {q1} </a:t>
            </a:r>
          </a:p>
          <a:p>
            <a:pPr marL="0" indent="0">
              <a:buNone/>
            </a:pPr>
            <a:r>
              <a:rPr lang="en-IN"/>
              <a:t>		3. </a:t>
            </a:r>
            <a:r>
              <a:rPr lang="el-GR"/>
              <a:t>ε-</a:t>
            </a:r>
            <a:r>
              <a:rPr lang="en-IN"/>
              <a:t>closure {q2} = {q2} </a:t>
            </a:r>
          </a:p>
          <a:p>
            <a:pPr marL="0" indent="0">
              <a:buNone/>
            </a:pPr>
            <a:r>
              <a:rPr lang="en-IN"/>
              <a:t>		4. </a:t>
            </a:r>
            <a:r>
              <a:rPr lang="el-GR"/>
              <a:t>ε-</a:t>
            </a:r>
            <a:r>
              <a:rPr lang="en-IN"/>
              <a:t>closure {q3} = {q3} </a:t>
            </a:r>
          </a:p>
          <a:p>
            <a:pPr marL="0" indent="0">
              <a:buNone/>
            </a:pPr>
            <a:r>
              <a:rPr lang="en-IN"/>
              <a:t>		5. </a:t>
            </a:r>
            <a:r>
              <a:rPr lang="el-GR"/>
              <a:t>ε-</a:t>
            </a:r>
            <a:r>
              <a:rPr lang="en-IN"/>
              <a:t>closure {q4} = {q4} </a:t>
            </a:r>
          </a:p>
        </p:txBody>
      </p:sp>
    </p:spTree>
    <p:extLst>
      <p:ext uri="{BB962C8B-B14F-4D97-AF65-F5344CB8AC3E}">
        <p14:creationId xmlns:p14="http://schemas.microsoft.com/office/powerpoint/2010/main" val="2320519152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5683-AE0A-EDF6-F6D9-7CC7B35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1BD1-6984-5D73-50D1-0A4DBC5D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926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/>
              <a:t>	Now, let </a:t>
            </a:r>
            <a:r>
              <a:rPr lang="el-GR"/>
              <a:t>ε-</a:t>
            </a:r>
            <a:r>
              <a:rPr lang="en-IN"/>
              <a:t>closure {q0} = {q0, q1, q2} be state A. </a:t>
            </a:r>
          </a:p>
          <a:p>
            <a:pPr marL="0" indent="0">
              <a:buNone/>
            </a:pPr>
            <a:r>
              <a:rPr lang="en-IN"/>
              <a:t>	Hence </a:t>
            </a:r>
          </a:p>
          <a:p>
            <a:pPr marL="0" indent="0">
              <a:buNone/>
            </a:pPr>
            <a:r>
              <a:rPr lang="en-IN"/>
              <a:t>	         </a:t>
            </a:r>
            <a:r>
              <a:rPr lang="el-GR"/>
              <a:t>δ'(</a:t>
            </a:r>
            <a:r>
              <a:rPr lang="en-IN"/>
              <a:t>A, 0)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δ((</a:t>
            </a:r>
            <a:r>
              <a:rPr lang="en-IN"/>
              <a:t>q0, q1, q2), 0) } </a:t>
            </a:r>
          </a:p>
          <a:p>
            <a:pPr marL="0" indent="0">
              <a:buNone/>
            </a:pPr>
            <a:r>
              <a:rPr lang="en-IN"/>
              <a:t>			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</a:t>
            </a:r>
            <a:r>
              <a:rPr lang="en-IN"/>
              <a:t>q0, 0) ∪ </a:t>
            </a:r>
            <a:r>
              <a:rPr lang="el-GR"/>
              <a:t>δ(</a:t>
            </a:r>
            <a:r>
              <a:rPr lang="en-IN"/>
              <a:t>q1, 0) </a:t>
            </a:r>
            <a:r>
              <a:rPr lang="el-GR"/>
              <a:t>∪ δ(</a:t>
            </a:r>
            <a:r>
              <a:rPr lang="en-IN"/>
              <a:t>q2, 0) } </a:t>
            </a:r>
          </a:p>
          <a:p>
            <a:pPr marL="0" indent="0">
              <a:buNone/>
            </a:pPr>
            <a:r>
              <a:rPr lang="en-IN"/>
              <a:t>			= </a:t>
            </a:r>
            <a:r>
              <a:rPr lang="el-GR"/>
              <a:t>ε-</a:t>
            </a:r>
            <a:r>
              <a:rPr lang="en-IN"/>
              <a:t>closure {q3} </a:t>
            </a:r>
          </a:p>
          <a:p>
            <a:pPr marL="0" indent="0">
              <a:buNone/>
            </a:pPr>
            <a:r>
              <a:rPr lang="en-IN"/>
              <a:t>			= {q3} 	</a:t>
            </a:r>
            <a:r>
              <a:rPr lang="en-IN" i="1"/>
              <a:t>call it as state B </a:t>
            </a:r>
          </a:p>
          <a:p>
            <a:pPr marL="0" indent="0">
              <a:buNone/>
            </a:pPr>
            <a:r>
              <a:rPr lang="en-IN"/>
              <a:t>	         </a:t>
            </a:r>
            <a:r>
              <a:rPr lang="el-GR"/>
              <a:t>δ'(</a:t>
            </a:r>
            <a:r>
              <a:rPr lang="en-IN"/>
              <a:t>A, 1)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δ((</a:t>
            </a:r>
            <a:r>
              <a:rPr lang="en-IN"/>
              <a:t>q0, q1, q2), 1) } </a:t>
            </a:r>
          </a:p>
          <a:p>
            <a:pPr marL="0" indent="0">
              <a:buNone/>
            </a:pPr>
            <a:r>
              <a:rPr lang="en-IN"/>
              <a:t>			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δ((</a:t>
            </a:r>
            <a:r>
              <a:rPr lang="en-IN"/>
              <a:t>q0, 1) ∪ </a:t>
            </a:r>
            <a:r>
              <a:rPr lang="el-GR"/>
              <a:t>δ(</a:t>
            </a:r>
            <a:r>
              <a:rPr lang="en-IN"/>
              <a:t>q1, 1) </a:t>
            </a:r>
            <a:r>
              <a:rPr lang="el-GR"/>
              <a:t>∪ δ(</a:t>
            </a:r>
            <a:r>
              <a:rPr lang="en-IN"/>
              <a:t>q2, 1) } </a:t>
            </a:r>
          </a:p>
          <a:p>
            <a:pPr marL="0" indent="0">
              <a:buNone/>
            </a:pPr>
            <a:r>
              <a:rPr lang="en-IN"/>
              <a:t>			= </a:t>
            </a:r>
            <a:r>
              <a:rPr lang="el-GR"/>
              <a:t>ε-</a:t>
            </a:r>
            <a:r>
              <a:rPr lang="en-IN"/>
              <a:t>closure {q3} </a:t>
            </a:r>
          </a:p>
          <a:p>
            <a:pPr marL="0" indent="0">
              <a:buNone/>
            </a:pPr>
            <a:r>
              <a:rPr lang="en-IN"/>
              <a:t>			= {q3} = B.</a:t>
            </a:r>
          </a:p>
        </p:txBody>
      </p:sp>
    </p:spTree>
    <p:extLst>
      <p:ext uri="{BB962C8B-B14F-4D97-AF65-F5344CB8AC3E}">
        <p14:creationId xmlns:p14="http://schemas.microsoft.com/office/powerpoint/2010/main" val="2772784496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BF4-459F-41E3-406E-E9D51AB8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1D1D-F5DC-F012-2BF0-59AD4C0E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4631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	The partial DFA will be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IN"/>
              <a:t>	</a:t>
            </a:r>
          </a:p>
          <a:p>
            <a:pPr marL="0" indent="0">
              <a:buNone/>
            </a:pPr>
            <a:r>
              <a:rPr lang="en-IN"/>
              <a:t>		Now, </a:t>
            </a:r>
            <a:r>
              <a:rPr lang="el-GR"/>
              <a:t>δ'(</a:t>
            </a:r>
            <a:r>
              <a:rPr lang="en-IN"/>
              <a:t>B, 0) 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</a:t>
            </a:r>
            <a:r>
              <a:rPr lang="en-IN"/>
              <a:t>q3, 0) } </a:t>
            </a:r>
          </a:p>
          <a:p>
            <a:pPr marL="0" indent="0">
              <a:buNone/>
            </a:pPr>
            <a:r>
              <a:rPr lang="en-IN"/>
              <a:t>				= </a:t>
            </a:r>
            <a:r>
              <a:rPr lang="el-GR"/>
              <a:t>ϕ </a:t>
            </a:r>
            <a:endParaRPr lang="en-US"/>
          </a:p>
          <a:p>
            <a:pPr marL="0" indent="0">
              <a:buNone/>
            </a:pPr>
            <a:r>
              <a:rPr lang="en-US"/>
              <a:t>		           </a:t>
            </a:r>
            <a:r>
              <a:rPr lang="el-GR"/>
              <a:t>δ'(</a:t>
            </a:r>
            <a:r>
              <a:rPr lang="en-IN"/>
              <a:t>B, 1)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</a:t>
            </a:r>
            <a:r>
              <a:rPr lang="en-IN"/>
              <a:t>q3, 1) } </a:t>
            </a:r>
          </a:p>
          <a:p>
            <a:pPr marL="0" indent="0">
              <a:buNone/>
            </a:pPr>
            <a:r>
              <a:rPr lang="en-IN"/>
              <a:t>				= </a:t>
            </a:r>
            <a:r>
              <a:rPr lang="el-GR"/>
              <a:t>ε-</a:t>
            </a:r>
            <a:r>
              <a:rPr lang="en-IN"/>
              <a:t>closure {q4} </a:t>
            </a:r>
          </a:p>
          <a:p>
            <a:pPr marL="0" indent="0">
              <a:buNone/>
            </a:pPr>
            <a:r>
              <a:rPr lang="en-IN"/>
              <a:t>				= {q4} i.e. state C</a:t>
            </a:r>
            <a:r>
              <a:rPr lang="en-US"/>
              <a:t> 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8E9CE-DA13-22EF-6789-5AA24E1E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9" r="15233" b="7306"/>
          <a:stretch>
            <a:fillRect/>
          </a:stretch>
        </p:blipFill>
        <p:spPr>
          <a:xfrm>
            <a:off x="3634936" y="2259724"/>
            <a:ext cx="3869450" cy="12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842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E1CB-4948-6090-FE23-2A9A4CFE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FC9D-8083-E267-E761-0B9BEBD9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en-IN"/>
              <a:t>For state C: </a:t>
            </a:r>
          </a:p>
          <a:p>
            <a:pPr marL="0" indent="0">
              <a:buNone/>
            </a:pPr>
            <a:r>
              <a:rPr lang="en-IN"/>
              <a:t>		 </a:t>
            </a:r>
            <a:r>
              <a:rPr lang="el-GR"/>
              <a:t>δ'(</a:t>
            </a:r>
            <a:r>
              <a:rPr lang="en-IN"/>
              <a:t>C, 0)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</a:t>
            </a:r>
            <a:r>
              <a:rPr lang="en-IN"/>
              <a:t>q4, 0) } </a:t>
            </a:r>
          </a:p>
          <a:p>
            <a:pPr marL="0" indent="0">
              <a:buNone/>
            </a:pPr>
            <a:r>
              <a:rPr lang="en-IN"/>
              <a:t>			   = </a:t>
            </a:r>
            <a:r>
              <a:rPr lang="el-GR"/>
              <a:t>ϕ 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l-GR"/>
              <a:t>δ'(</a:t>
            </a:r>
            <a:r>
              <a:rPr lang="en-IN"/>
              <a:t>C, 1)  = </a:t>
            </a:r>
            <a:r>
              <a:rPr lang="el-GR"/>
              <a:t>ε-</a:t>
            </a:r>
            <a:r>
              <a:rPr lang="en-IN"/>
              <a:t>closure {</a:t>
            </a:r>
            <a:r>
              <a:rPr lang="el-GR"/>
              <a:t>δ(</a:t>
            </a:r>
            <a:r>
              <a:rPr lang="en-IN"/>
              <a:t>q4, 1) }</a:t>
            </a:r>
          </a:p>
          <a:p>
            <a:pPr marL="0" indent="0">
              <a:buNone/>
            </a:pPr>
            <a:r>
              <a:rPr lang="en-IN"/>
              <a:t>			   = </a:t>
            </a:r>
            <a:r>
              <a:rPr lang="el-GR"/>
              <a:t>ϕ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06185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2D1C-3F33-29A4-DCF9-7C0F956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</a:t>
            </a:r>
            <a:r>
              <a:rPr lang="el-GR"/>
              <a:t>ε</a:t>
            </a:r>
            <a:r>
              <a:rPr lang="en-IN"/>
              <a:t>-</a:t>
            </a:r>
            <a:r>
              <a:rPr lang="en-US"/>
              <a:t>NFA to DFA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D181-A70E-7598-0A82-C4CD59A8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	The DFA will be,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20C36-200E-1733-92AC-A8D64AB6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8" r="8735"/>
          <a:stretch>
            <a:fillRect/>
          </a:stretch>
        </p:blipFill>
        <p:spPr>
          <a:xfrm>
            <a:off x="4187946" y="2680138"/>
            <a:ext cx="3463586" cy="24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4635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E79A-B57C-84F3-5E98-1D8D1922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Minimization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208C-43F4-560A-00C8-2DA0D27A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Minimization of DFA means reducing the number of states from given FA. Thus, we get the FSM(finite state machine) with redundant states after minimizing the FSM.</a:t>
            </a:r>
          </a:p>
          <a:p>
            <a:r>
              <a:rPr lang="en-US"/>
              <a:t>Steps to minimize the DFA:</a:t>
            </a:r>
          </a:p>
          <a:p>
            <a:pPr lvl="1"/>
            <a:r>
              <a:rPr lang="en-US" b="1"/>
              <a:t>Step 1: </a:t>
            </a:r>
            <a:r>
              <a:rPr lang="en-US"/>
              <a:t>Remove all the states that are unreachable from the initial state via any set of the transition of DFA.</a:t>
            </a:r>
          </a:p>
          <a:p>
            <a:pPr lvl="1"/>
            <a:r>
              <a:rPr lang="en-US" b="1"/>
              <a:t>Step 2:</a:t>
            </a:r>
            <a:r>
              <a:rPr lang="en-US"/>
              <a:t> Draw the transition table for all pair of states.</a:t>
            </a:r>
          </a:p>
          <a:p>
            <a:pPr lvl="1"/>
            <a:r>
              <a:rPr lang="en-US" b="1"/>
              <a:t>Step 3: </a:t>
            </a:r>
            <a:r>
              <a:rPr lang="en-US"/>
              <a:t>Now split the transition table into two tables T1 and T2. T1 contains all final states, and T2 contains non-final states.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85867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CBEB-B479-D5B7-9D73-053202D1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5E35-13DC-B1F1-74BB-505FBEED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i="0">
                <a:solidFill>
                  <a:srgbClr val="333333"/>
                </a:solidFill>
                <a:effectLst/>
              </a:rPr>
              <a:t>Step 4:</a:t>
            </a:r>
            <a:r>
              <a:rPr lang="en-US" b="0" i="0">
                <a:solidFill>
                  <a:srgbClr val="333333"/>
                </a:solidFill>
                <a:effectLst/>
              </a:rPr>
              <a:t> Find similar rows from T1 such that:</a:t>
            </a: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</a:rPr>
              <a:t>		 δ (q, a) = p  ,    δ (r, a) = p  </a:t>
            </a:r>
          </a:p>
          <a:p>
            <a:pPr marL="457200" lvl="1" indent="0" algn="just">
              <a:buNone/>
            </a:pPr>
            <a:r>
              <a:rPr lang="en-US" b="0" i="0">
                <a:solidFill>
                  <a:srgbClr val="333333"/>
                </a:solidFill>
                <a:effectLst/>
              </a:rPr>
              <a:t>		That means, find the two states which have the same value for a and 	b and remove one of them.</a:t>
            </a:r>
          </a:p>
          <a:p>
            <a:pPr lvl="1" algn="just"/>
            <a:r>
              <a:rPr lang="en-US" b="1" i="0">
                <a:solidFill>
                  <a:srgbClr val="333333"/>
                </a:solidFill>
                <a:effectLst/>
              </a:rPr>
              <a:t>Step 5:</a:t>
            </a:r>
            <a:r>
              <a:rPr lang="en-US" b="0" i="0">
                <a:solidFill>
                  <a:srgbClr val="333333"/>
                </a:solidFill>
                <a:effectLst/>
              </a:rPr>
              <a:t> Repeat step 3 until we find no similar rows available in the transition table T1.</a:t>
            </a:r>
          </a:p>
          <a:p>
            <a:pPr lvl="1" algn="just"/>
            <a:r>
              <a:rPr lang="en-US" b="1" i="0">
                <a:solidFill>
                  <a:srgbClr val="333333"/>
                </a:solidFill>
                <a:effectLst/>
              </a:rPr>
              <a:t>Step 6:</a:t>
            </a:r>
            <a:r>
              <a:rPr lang="en-US" b="0" i="0">
                <a:solidFill>
                  <a:srgbClr val="333333"/>
                </a:solidFill>
                <a:effectLst/>
              </a:rPr>
              <a:t> Repeat step 3 and step 4 for table T2 also.</a:t>
            </a:r>
          </a:p>
          <a:p>
            <a:pPr lvl="1" algn="just"/>
            <a:r>
              <a:rPr lang="en-US" b="1" i="0">
                <a:solidFill>
                  <a:srgbClr val="333333"/>
                </a:solidFill>
                <a:effectLst/>
              </a:rPr>
              <a:t>Step 7:</a:t>
            </a:r>
            <a:r>
              <a:rPr lang="en-US" b="0" i="0">
                <a:solidFill>
                  <a:srgbClr val="333333"/>
                </a:solidFill>
                <a:effectLst/>
              </a:rPr>
              <a:t> Now combine the reduced T1 and T2 tables. The combined transition table is the transition table of minimized DFA.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34677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0FF3-6C78-4F9F-98B7-3CF1B26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F002-16A7-17D9-B02E-E09DCAFA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Find the minimization for the following DFA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D809-53E3-34A8-F907-653C4666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708920"/>
            <a:ext cx="713293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9551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108B-0330-6C11-52F1-95144FC5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DCD3-3A8D-2177-1E21-96174E58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Solution</a:t>
            </a:r>
          </a:p>
          <a:p>
            <a:r>
              <a:rPr lang="en-US"/>
              <a:t>Step 1: In the given DFA, q2 and q4 are the unreachable states so remove them.</a:t>
            </a:r>
          </a:p>
          <a:p>
            <a:r>
              <a:rPr lang="en-US"/>
              <a:t>Step 2: Draw the transition table for the rest of the states.</a:t>
            </a:r>
            <a:endParaRPr lang="en-IN"/>
          </a:p>
          <a:p>
            <a:pPr lvl="1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8C24C8-0D3E-6F53-DA62-2043A478B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9697"/>
              </p:ext>
            </p:extLst>
          </p:nvPr>
        </p:nvGraphicFramePr>
        <p:xfrm>
          <a:off x="3211095" y="3972831"/>
          <a:ext cx="5769810" cy="2042160"/>
        </p:xfrm>
        <a:graphic>
          <a:graphicData uri="http://schemas.openxmlformats.org/drawingml/2006/table">
            <a:tbl>
              <a:tblPr/>
              <a:tblGrid>
                <a:gridCol w="1923270">
                  <a:extLst>
                    <a:ext uri="{9D8B030D-6E8A-4147-A177-3AD203B41FA5}">
                      <a16:colId xmlns:a16="http://schemas.microsoft.com/office/drawing/2014/main" val="45345788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3461472712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2306124561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C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37462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93870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7549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50735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2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45849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7407-E59A-F11C-304A-ACFDEA5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Terminologies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1B0E-DCF0-34AB-1063-2E3DC854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9809"/>
          </a:xfrm>
        </p:spPr>
        <p:txBody>
          <a:bodyPr>
            <a:normAutofit/>
          </a:bodyPr>
          <a:lstStyle/>
          <a:p>
            <a:r>
              <a:rPr lang="en-US"/>
              <a:t>String</a:t>
            </a:r>
          </a:p>
          <a:p>
            <a:pPr lvl="1"/>
            <a:r>
              <a:rPr lang="en-US"/>
              <a:t>It is a finite sequence of symbols selected from some alphabet, generally denoted as w.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For example,</a:t>
            </a:r>
            <a:endParaRPr lang="en-US"/>
          </a:p>
          <a:p>
            <a:pPr lvl="2"/>
            <a:r>
              <a:rPr lang="en-US" b="0" i="0">
                <a:solidFill>
                  <a:srgbClr val="000000"/>
                </a:solidFill>
                <a:effectLst/>
              </a:rPr>
              <a:t>01101 is a string from the binary alphabet Σ={0,1}</a:t>
            </a:r>
          </a:p>
          <a:p>
            <a:pPr lvl="2"/>
            <a:r>
              <a:rPr lang="en-US" b="0" i="0" err="1">
                <a:solidFill>
                  <a:srgbClr val="000000"/>
                </a:solidFill>
                <a:effectLst/>
              </a:rPr>
              <a:t>aaba is a string from the alphabet Σ={a, b}.</a:t>
            </a:r>
          </a:p>
          <a:p>
            <a:r>
              <a:rPr lang="en-US" err="1"/>
              <a:t>Kleen closure</a:t>
            </a:r>
          </a:p>
          <a:p>
            <a:pPr lvl="1"/>
            <a:r>
              <a:rPr lang="en-US" b="0" i="0">
                <a:solidFill>
                  <a:srgbClr val="273239"/>
                </a:solidFill>
                <a:effectLst/>
              </a:rPr>
              <a:t>It is the infinite set of all possible strings of all possible lengths including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є</a:t>
            </a: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rgbClr val="273239"/>
                </a:solidFill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lang="en-US" b="0" i="0">
              <a:solidFill>
                <a:srgbClr val="273239"/>
              </a:solidFill>
              <a:effectLst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For example,</a:t>
            </a:r>
            <a:endParaRPr lang="en-US"/>
          </a:p>
          <a:p>
            <a:pPr lvl="2"/>
            <a:r>
              <a:rPr lang="en-US" b="0" i="0">
                <a:solidFill>
                  <a:srgbClr val="3A3A3A"/>
                </a:solidFill>
                <a:effectLst/>
              </a:rPr>
              <a:t>For ∑ = {0, 1} we have set of strings as ∑* = {є, 0, 1, 01, 10, 00, 11, 10101,…}.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6439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CF25-314D-303E-4FA9-336DBEAC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6261-81EC-BF15-9649-190E52A5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3: Now divide rows of transition table into two sets as:</a:t>
            </a:r>
          </a:p>
          <a:p>
            <a:pPr marL="0" indent="0">
              <a:buNone/>
            </a:pPr>
            <a:r>
              <a:rPr lang="en-US"/>
              <a:t>	1. One set contains those rows, which start from non-final states: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2. Another set contains those rows, which starts from final states.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67C70-EEAA-2B34-BEFD-8D6877E4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75483"/>
              </p:ext>
            </p:extLst>
          </p:nvPr>
        </p:nvGraphicFramePr>
        <p:xfrm>
          <a:off x="3287688" y="2996952"/>
          <a:ext cx="5769810" cy="1249680"/>
        </p:xfrm>
        <a:graphic>
          <a:graphicData uri="http://schemas.openxmlformats.org/drawingml/2006/table">
            <a:tbl>
              <a:tblPr/>
              <a:tblGrid>
                <a:gridCol w="1923270">
                  <a:extLst>
                    <a:ext uri="{9D8B030D-6E8A-4147-A177-3AD203B41FA5}">
                      <a16:colId xmlns:a16="http://schemas.microsoft.com/office/drawing/2014/main" val="119479883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2432558425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324791863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29479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31765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6EEF01-76A6-54C1-C555-FC705D2A5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46482"/>
              </p:ext>
            </p:extLst>
          </p:nvPr>
        </p:nvGraphicFramePr>
        <p:xfrm>
          <a:off x="3211095" y="5062220"/>
          <a:ext cx="5769810" cy="1249680"/>
        </p:xfrm>
        <a:graphic>
          <a:graphicData uri="http://schemas.openxmlformats.org/drawingml/2006/table">
            <a:tbl>
              <a:tblPr/>
              <a:tblGrid>
                <a:gridCol w="1923270">
                  <a:extLst>
                    <a:ext uri="{9D8B030D-6E8A-4147-A177-3AD203B41FA5}">
                      <a16:colId xmlns:a16="http://schemas.microsoft.com/office/drawing/2014/main" val="489815507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4057554020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3301955807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3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171799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75708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84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41988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F4CF-BB6F-1F60-8617-B73DCCDF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8840-FE29-8682-01E7-2D87B98C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4: Set 1 has no similar rows so set 1 will be the same.</a:t>
            </a:r>
          </a:p>
          <a:p>
            <a:r>
              <a:rPr lang="en-US"/>
              <a:t>Step 5: In set 2, row 1 and row 2 are similar since q3 and q5 transit to the same state on 0 and 1. So skip q5 and then replace q5 by q3 in the rest.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42066-691C-3393-B400-4EEA2456D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88955"/>
              </p:ext>
            </p:extLst>
          </p:nvPr>
        </p:nvGraphicFramePr>
        <p:xfrm>
          <a:off x="3211095" y="3861048"/>
          <a:ext cx="5769810" cy="853440"/>
        </p:xfrm>
        <a:graphic>
          <a:graphicData uri="http://schemas.openxmlformats.org/drawingml/2006/table">
            <a:tbl>
              <a:tblPr/>
              <a:tblGrid>
                <a:gridCol w="1923270">
                  <a:extLst>
                    <a:ext uri="{9D8B030D-6E8A-4147-A177-3AD203B41FA5}">
                      <a16:colId xmlns:a16="http://schemas.microsoft.com/office/drawing/2014/main" val="3132398364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2342491683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318048555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5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01683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1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60112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2DD0-95CE-3D34-1460-75D38143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5C1-4945-215A-ADCF-9F7404EC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>
                <a:solidFill>
                  <a:srgbClr val="333333"/>
                </a:solidFill>
                <a:effectLst/>
              </a:rPr>
              <a:t>Step 6: </a:t>
            </a:r>
            <a:r>
              <a:rPr lang="en-US" b="0" i="0">
                <a:solidFill>
                  <a:srgbClr val="333333"/>
                </a:solidFill>
                <a:effectLst/>
              </a:rPr>
              <a:t>Now combine set 1 and set 2 as: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BB5E7-71C2-F2FD-FFA6-12D7EB47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18691"/>
              </p:ext>
            </p:extLst>
          </p:nvPr>
        </p:nvGraphicFramePr>
        <p:xfrm>
          <a:off x="3211095" y="3178334"/>
          <a:ext cx="5769810" cy="1645920"/>
        </p:xfrm>
        <a:graphic>
          <a:graphicData uri="http://schemas.openxmlformats.org/drawingml/2006/table">
            <a:tbl>
              <a:tblPr/>
              <a:tblGrid>
                <a:gridCol w="1923270">
                  <a:extLst>
                    <a:ext uri="{9D8B030D-6E8A-4147-A177-3AD203B41FA5}">
                      <a16:colId xmlns:a16="http://schemas.microsoft.com/office/drawing/2014/main" val="492017122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4103976631"/>
                    </a:ext>
                  </a:extLst>
                </a:gridCol>
                <a:gridCol w="1923270">
                  <a:extLst>
                    <a:ext uri="{9D8B030D-6E8A-4147-A177-3AD203B41FA5}">
                      <a16:colId xmlns:a16="http://schemas.microsoft.com/office/drawing/2014/main" val="259748707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24861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18669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03508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4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10721"/>
      </p:ext>
    </p:extLst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D47C-F905-6707-EF7F-991FC85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for minimization of DFA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7890-FEE4-EAE1-3A4F-09D16F75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This is the  </a:t>
            </a:r>
            <a:r>
              <a:rPr lang="en-US" i="0">
                <a:solidFill>
                  <a:srgbClr val="333333"/>
                </a:solidFill>
                <a:effectLst/>
              </a:rPr>
              <a:t>the transition graph of minimized DFA.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9A6B8-5B72-51F7-A6CE-9753D2A1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27"/>
          <a:stretch>
            <a:fillRect/>
          </a:stretch>
        </p:blipFill>
        <p:spPr>
          <a:xfrm>
            <a:off x="2948667" y="2420888"/>
            <a:ext cx="6294665" cy="31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098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E563-FBF4-F2E0-523F-C30A7054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633A-2354-D7F6-A1A4-9ED2C8A0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Moore machine is a finite state machine in which the next state is decided by the current state and the current input symbol.</a:t>
            </a:r>
          </a:p>
          <a:p>
            <a:pPr algn="just"/>
            <a:r>
              <a:rPr lang="en-US" b="0" i="0">
                <a:solidFill>
                  <a:srgbClr val="000000"/>
                </a:solidFill>
                <a:effectLst/>
                <a:latin typeface="Nunito" pitchFamily="2" charset="0"/>
              </a:rPr>
              <a:t>The output symbol at a given time depends only on the present state of the machine.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8668"/>
      </p:ext>
    </p:extLst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FA7E-EEBC-3248-9B52-A96B40A0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Formal definition of Moore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762-C373-B99D-23BC-0FA1B9DA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The Moore machine has 6 tuples</a:t>
            </a:r>
          </a:p>
          <a:p>
            <a:pPr marL="0" indent="0">
              <a:buNone/>
            </a:pPr>
            <a:r>
              <a:rPr lang="en-IN"/>
              <a:t>		(Q, q0, </a:t>
            </a:r>
            <a:r>
              <a:rPr lang="el-GR"/>
              <a:t>Σ, </a:t>
            </a:r>
            <a:r>
              <a:rPr lang="en-IN"/>
              <a:t>O, </a:t>
            </a:r>
            <a:r>
              <a:rPr lang="el-GR"/>
              <a:t>δ, λ)</a:t>
            </a:r>
          </a:p>
          <a:p>
            <a:pPr marL="0" indent="0">
              <a:buNone/>
            </a:pPr>
            <a:r>
              <a:rPr lang="en-IN"/>
              <a:t>	Where,</a:t>
            </a:r>
          </a:p>
          <a:p>
            <a:pPr lvl="3"/>
            <a:r>
              <a:rPr lang="en-IN" sz="2400"/>
              <a:t>Q: Finite set of states</a:t>
            </a:r>
          </a:p>
          <a:p>
            <a:pPr lvl="3"/>
            <a:r>
              <a:rPr lang="en-IN" sz="2400"/>
              <a:t>q0: Initial state of machine</a:t>
            </a:r>
          </a:p>
          <a:p>
            <a:pPr lvl="3"/>
            <a:r>
              <a:rPr lang="el-GR" sz="2400"/>
              <a:t>Σ: </a:t>
            </a:r>
            <a:r>
              <a:rPr lang="en-IN" sz="2400"/>
              <a:t>Finite set of input symbols</a:t>
            </a:r>
          </a:p>
          <a:p>
            <a:pPr lvl="3"/>
            <a:r>
              <a:rPr lang="en-IN" sz="2400"/>
              <a:t>O: Output alphabet</a:t>
            </a:r>
          </a:p>
          <a:p>
            <a:pPr lvl="3"/>
            <a:r>
              <a:rPr lang="el-GR" sz="2400"/>
              <a:t>δ: </a:t>
            </a:r>
            <a:r>
              <a:rPr lang="en-IN" sz="2400"/>
              <a:t>Transition function where Q × </a:t>
            </a:r>
            <a:r>
              <a:rPr lang="el-GR" sz="2400"/>
              <a:t>Σ → </a:t>
            </a:r>
            <a:r>
              <a:rPr lang="en-IN" sz="2400"/>
              <a:t>Q</a:t>
            </a:r>
          </a:p>
          <a:p>
            <a:pPr lvl="3"/>
            <a:r>
              <a:rPr lang="el-GR" sz="2400"/>
              <a:t>λ: </a:t>
            </a:r>
            <a:r>
              <a:rPr lang="en-IN" sz="2400"/>
              <a:t>Output function where Q → O</a:t>
            </a:r>
          </a:p>
        </p:txBody>
      </p:sp>
    </p:spTree>
    <p:extLst>
      <p:ext uri="{BB962C8B-B14F-4D97-AF65-F5344CB8AC3E}">
        <p14:creationId xmlns:p14="http://schemas.microsoft.com/office/powerpoint/2010/main" val="3927147449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44A-8546-7172-13D8-C1905876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C258-15A3-2A33-A48C-D1ABB295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b="0" i="1">
                <a:solidFill>
                  <a:srgbClr val="333333"/>
                </a:solidFill>
                <a:effectLst/>
              </a:rPr>
              <a:t>Construct a Moore machine that determines whether an input string contains an even or odd number of 1's. The machine should give 1 as output if an even number of 1's are in the string and 0 otherwise.</a:t>
            </a:r>
            <a:endParaRPr lang="en-US" i="1">
              <a:solidFill>
                <a:srgbClr val="333333"/>
              </a:solidFill>
            </a:endParaRPr>
          </a:p>
          <a:p>
            <a:pPr marL="457200" lvl="1" indent="0">
              <a:buNone/>
            </a:pPr>
            <a:endParaRPr lang="en-US" i="1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333333"/>
                </a:solidFill>
              </a:rPr>
              <a:t>Solution:</a:t>
            </a:r>
          </a:p>
          <a:p>
            <a:endParaRPr lang="en-US" b="0" i="0">
              <a:solidFill>
                <a:srgbClr val="333333"/>
              </a:solidFill>
              <a:effectLst/>
            </a:endParaRPr>
          </a:p>
          <a:p>
            <a:endParaRPr lang="en-US">
              <a:solidFill>
                <a:srgbClr val="333333"/>
              </a:solidFill>
            </a:endParaRPr>
          </a:p>
          <a:p>
            <a:endParaRPr lang="en-US" b="0" i="0">
              <a:solidFill>
                <a:srgbClr val="333333"/>
              </a:solidFill>
              <a:effectLst/>
            </a:endParaRPr>
          </a:p>
          <a:p>
            <a:endParaRPr lang="en-US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	In this machine, state q1 accepts an odd number of 1's and state q0 accepts even number of 1's. There is no restriction on a number of zeros.</a:t>
            </a:r>
            <a:endParaRPr lang="en-US" b="0" i="0">
              <a:solidFill>
                <a:srgbClr val="333333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6E335-A6A2-7A89-14F2-55C67B84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996952"/>
            <a:ext cx="378746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3019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5D78-412D-BAA0-F268-8DF381B3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21DC-A2CD-1F70-78F4-9C41D2A1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Mealy machine is a machine in which output symbol depends upon the present input symbol and present state of the machine. </a:t>
            </a:r>
          </a:p>
          <a:p>
            <a:r>
              <a:rPr lang="en-US"/>
              <a:t>In the Mealy machine, the output is represented with each input symbol for each state separated by /.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95462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811E-0758-A6FD-34C3-4DC8E1A6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Formal definition of Mealy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0020-DB44-D520-E453-434C08CB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The mealy machine can be described by 6 tuples</a:t>
            </a:r>
          </a:p>
          <a:p>
            <a:pPr marL="0" indent="0">
              <a:buNone/>
            </a:pPr>
            <a:r>
              <a:rPr lang="en-IN"/>
              <a:t>		(Q, q0, </a:t>
            </a:r>
            <a:r>
              <a:rPr lang="el-GR"/>
              <a:t>Σ, </a:t>
            </a:r>
            <a:r>
              <a:rPr lang="en-IN"/>
              <a:t>O, </a:t>
            </a:r>
            <a:r>
              <a:rPr lang="el-GR"/>
              <a:t>δ, λ’)</a:t>
            </a:r>
          </a:p>
          <a:p>
            <a:pPr marL="0" indent="0">
              <a:buNone/>
            </a:pPr>
            <a:r>
              <a:rPr lang="en-IN"/>
              <a:t>	Where,</a:t>
            </a:r>
          </a:p>
          <a:p>
            <a:pPr lvl="3"/>
            <a:r>
              <a:rPr lang="en-IN" sz="2400"/>
              <a:t>Q: Finite set of states</a:t>
            </a:r>
          </a:p>
          <a:p>
            <a:pPr lvl="3"/>
            <a:r>
              <a:rPr lang="en-IN" sz="2400"/>
              <a:t>q0: Initial state of machine</a:t>
            </a:r>
          </a:p>
          <a:p>
            <a:pPr lvl="3"/>
            <a:r>
              <a:rPr lang="el-GR" sz="2400"/>
              <a:t>Σ: </a:t>
            </a:r>
            <a:r>
              <a:rPr lang="en-IN" sz="2400"/>
              <a:t>Finite set of input alphabet</a:t>
            </a:r>
          </a:p>
          <a:p>
            <a:pPr lvl="3"/>
            <a:r>
              <a:rPr lang="en-IN" sz="2400"/>
              <a:t>O: Output alphabet</a:t>
            </a:r>
          </a:p>
          <a:p>
            <a:pPr lvl="3"/>
            <a:r>
              <a:rPr lang="el-GR" sz="2400"/>
              <a:t>δ: </a:t>
            </a:r>
            <a:r>
              <a:rPr lang="en-IN" sz="2400"/>
              <a:t>Transition function, where Q × </a:t>
            </a:r>
            <a:r>
              <a:rPr lang="el-GR" sz="2400"/>
              <a:t>Σ → </a:t>
            </a:r>
            <a:r>
              <a:rPr lang="en-IN" sz="2400"/>
              <a:t>Q</a:t>
            </a:r>
          </a:p>
          <a:p>
            <a:pPr lvl="3"/>
            <a:r>
              <a:rPr lang="el-GR" sz="2400"/>
              <a:t>λ': </a:t>
            </a:r>
            <a:r>
              <a:rPr lang="en-IN" sz="2400"/>
              <a:t>Output function, where Q × </a:t>
            </a:r>
            <a:r>
              <a:rPr lang="el-GR" sz="2400"/>
              <a:t>Σ →</a:t>
            </a:r>
            <a:r>
              <a:rPr lang="en-IN" sz="2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48109311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568C-3DAE-807F-53B4-E8BB7428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CB13-102A-C957-A80E-8721F029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/>
          <a:lstStyle/>
          <a:p>
            <a:r>
              <a:rPr lang="en-US" i="1"/>
              <a:t>Design a Mealy machine for a binary input sequence {0,1}. If the input has a substring 101, the output is A. If the input has substring 110, its output is B Otherwise, its output is C.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/>
              <a:t>Solution</a:t>
            </a:r>
          </a:p>
          <a:p>
            <a:pPr marL="0" indent="0">
              <a:buNone/>
            </a:pPr>
            <a:endParaRPr lang="en-IN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F39C-02BB-2F98-32E1-76CFF43C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3212976"/>
            <a:ext cx="3770601" cy="2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3037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C5D2-78ED-9D41-11DA-B82BF6F5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0916"/>
          </a:xfrm>
        </p:spPr>
        <p:txBody>
          <a:bodyPr/>
          <a:lstStyle/>
          <a:p>
            <a:r>
              <a:rPr lang="en-US"/>
              <a:t>Basic Terminologies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952E-A3BB-30F2-2AA4-D23AE8A4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705515"/>
          </a:xfrm>
        </p:spPr>
        <p:txBody>
          <a:bodyPr/>
          <a:lstStyle/>
          <a:p>
            <a:r>
              <a:rPr lang="en-US"/>
              <a:t>Positive closure</a:t>
            </a:r>
          </a:p>
          <a:p>
            <a:pPr lvl="1"/>
            <a:r>
              <a:rPr lang="en-US" b="0" i="0">
                <a:solidFill>
                  <a:srgbClr val="273239"/>
                </a:solidFill>
                <a:effectLst/>
              </a:rPr>
              <a:t>It is the infinite set of all possible strings of all possible lengths excluding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є</a:t>
            </a:r>
            <a:r>
              <a:rPr kumimoji="0" lang="en-US" u="none" strike="noStrike" kern="1200" cap="none" spc="0" normalizeH="0" baseline="0" noProof="0">
                <a:ln>
                  <a:noFill/>
                </a:ln>
                <a:solidFill>
                  <a:srgbClr val="273239"/>
                </a:solidFill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lang="en-US" b="0" i="0">
              <a:solidFill>
                <a:srgbClr val="273239"/>
              </a:solidFill>
              <a:effectLst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For example,</a:t>
            </a:r>
            <a:endParaRPr lang="en-US"/>
          </a:p>
          <a:p>
            <a:pPr lvl="2"/>
            <a:r>
              <a:rPr lang="en-US" b="0" i="0">
                <a:solidFill>
                  <a:srgbClr val="3A3A3A"/>
                </a:solidFill>
                <a:effectLst/>
              </a:rPr>
              <a:t>For ∑ = {0, 1} we have set of strings as ∑</a:t>
            </a:r>
            <a:r>
              <a:rPr lang="en-US" sz="2400" b="0" i="0" baseline="42000">
                <a:solidFill>
                  <a:srgbClr val="3A3A3A"/>
                </a:solidFill>
                <a:effectLst/>
              </a:rPr>
              <a:t>+</a:t>
            </a:r>
            <a:r>
              <a:rPr lang="en-US" b="0" i="0">
                <a:solidFill>
                  <a:srgbClr val="3A3A3A"/>
                </a:solidFill>
                <a:effectLst/>
              </a:rPr>
              <a:t> = {1, 01, 10, 00, 11, 10101,…}.</a:t>
            </a:r>
            <a:endParaRPr lang="en-US"/>
          </a:p>
          <a:p>
            <a:r>
              <a:rPr lang="en-US"/>
              <a:t>Language</a:t>
            </a:r>
          </a:p>
          <a:p>
            <a:pPr lvl="1"/>
            <a:r>
              <a:rPr lang="en-US" b="0">
                <a:solidFill>
                  <a:srgbClr val="273239"/>
                </a:solidFill>
                <a:effectLst/>
              </a:rPr>
              <a:t>It </a:t>
            </a:r>
            <a:r>
              <a:rPr lang="en-US" b="0" i="0">
                <a:solidFill>
                  <a:srgbClr val="273239"/>
                </a:solidFill>
                <a:effectLst/>
              </a:rPr>
              <a:t>is a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subset of Σ*</a:t>
            </a:r>
            <a:r>
              <a:rPr lang="en-IN">
                <a:solidFill>
                  <a:srgbClr val="273239"/>
                </a:solidFill>
                <a:latin typeface="urw-din"/>
              </a:rPr>
              <a:t>or</a:t>
            </a:r>
            <a:r>
              <a:rPr lang="en-US" b="0" i="0">
                <a:solidFill>
                  <a:srgbClr val="273239"/>
                </a:solidFill>
                <a:effectLst/>
              </a:rPr>
              <a:t> </a:t>
            </a:r>
            <a:r>
              <a:rPr lang="en-US" b="0" i="1">
                <a:solidFill>
                  <a:srgbClr val="273239"/>
                </a:solidFill>
                <a:effectLst/>
              </a:rPr>
              <a:t>set of strings</a:t>
            </a:r>
            <a:r>
              <a:rPr lang="en-US" b="0" i="0">
                <a:solidFill>
                  <a:srgbClr val="273239"/>
                </a:solidFill>
                <a:effectLst/>
              </a:rPr>
              <a:t>, chosen from some Σ*, denoted by L.</a:t>
            </a:r>
          </a:p>
          <a:p>
            <a:pPr lvl="1"/>
            <a:r>
              <a:rPr lang="en-US"/>
              <a:t>Finite language – finite number of strings.</a:t>
            </a:r>
          </a:p>
          <a:p>
            <a:pPr lvl="2"/>
            <a:r>
              <a:rPr lang="en-US" err="1"/>
              <a:t>Eg: If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</a:rPr>
              <a:t>L1 = {set of string of length 2} then {00, 01, 10, 11} over the alphabet </a:t>
            </a:r>
            <a:r>
              <a:rPr lang="en-US" b="0" i="0">
                <a:solidFill>
                  <a:srgbClr val="3A3A3A"/>
                </a:solidFill>
                <a:effectLst/>
              </a:rPr>
              <a:t>∑ = {0, 1}.</a:t>
            </a:r>
            <a:endParaRPr lang="en-US">
              <a:solidFill>
                <a:srgbClr val="273239"/>
              </a:solidFill>
            </a:endParaRPr>
          </a:p>
          <a:p>
            <a:pPr lvl="1"/>
            <a:r>
              <a:rPr lang="en-US"/>
              <a:t>Infinite language – infinite number of strings.</a:t>
            </a:r>
          </a:p>
          <a:p>
            <a:pPr lvl="2"/>
            <a:r>
              <a:rPr lang="en-US" err="1"/>
              <a:t>Eg: If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</a:rPr>
              <a:t>L2 = {set of string that starts with 0} then {0, 00, 01, 010, 011 …..} over the alphabet </a:t>
            </a:r>
            <a:r>
              <a:rPr lang="en-US" b="0" i="0">
                <a:solidFill>
                  <a:srgbClr val="3A3A3A"/>
                </a:solidFill>
                <a:effectLst/>
              </a:rPr>
              <a:t>∑ = {0, 1}.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5409"/>
      </p:ext>
    </p:extLst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4A9-6E51-8674-D513-7C061C11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Moore machine to Mealy Machine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0C67-4C05-B043-486C-421FAF4C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040"/>
            <a:ext cx="10515600" cy="4913312"/>
          </a:xfrm>
        </p:spPr>
        <p:txBody>
          <a:bodyPr/>
          <a:lstStyle/>
          <a:p>
            <a:r>
              <a:rPr lang="en-IN" i="1"/>
              <a:t>Given below is the Moore machine that counts the occurrences of ‘abb’ in any input binary string over {a, b}. Convert it into equivalent mealy machine.</a:t>
            </a:r>
          </a:p>
          <a:p>
            <a:pPr marL="0" indent="0">
              <a:buNone/>
            </a:pPr>
            <a:r>
              <a:rPr lang="en-IN" i="1"/>
              <a:t>	</a:t>
            </a:r>
            <a:r>
              <a:rPr lang="en-IN"/>
              <a:t>		</a:t>
            </a:r>
            <a:r>
              <a:rPr lang="el-GR" sz="2800"/>
              <a:t> Σ</a:t>
            </a:r>
            <a:r>
              <a:rPr lang="en-IN" sz="2800"/>
              <a:t>={a, b} 	O= {0, 1}</a:t>
            </a:r>
            <a:endParaRPr lang="en-IN"/>
          </a:p>
          <a:p>
            <a:pPr marL="0" indent="0">
              <a:buNone/>
            </a:pPr>
            <a:r>
              <a:rPr lang="en-IN" i="1"/>
              <a:t>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3954C9C-8247-0B29-0121-9609A1D88A32}"/>
              </a:ext>
            </a:extLst>
          </p:cNvPr>
          <p:cNvSpPr/>
          <p:nvPr/>
        </p:nvSpPr>
        <p:spPr>
          <a:xfrm>
            <a:off x="2790301" y="4509120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q0/0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DB5ED3B-C041-7A80-4E3B-4DDA443A5556}"/>
              </a:ext>
            </a:extLst>
          </p:cNvPr>
          <p:cNvSpPr/>
          <p:nvPr/>
        </p:nvSpPr>
        <p:spPr>
          <a:xfrm>
            <a:off x="4681994" y="4509120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q1/0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0C59B66-0B4B-084A-F3EE-CA972CB20F66}"/>
              </a:ext>
            </a:extLst>
          </p:cNvPr>
          <p:cNvSpPr/>
          <p:nvPr/>
        </p:nvSpPr>
        <p:spPr>
          <a:xfrm>
            <a:off x="6573687" y="4509120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q2/0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C7BF73-9D85-F81C-CE3A-CFF3B7162CDC}"/>
              </a:ext>
            </a:extLst>
          </p:cNvPr>
          <p:cNvSpPr/>
          <p:nvPr/>
        </p:nvSpPr>
        <p:spPr>
          <a:xfrm>
            <a:off x="8419491" y="4505049"/>
            <a:ext cx="936104" cy="94448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q3/1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05484E-3747-7FF7-B9B4-42AAD793E21B}"/>
              </a:ext>
            </a:extLst>
          </p:cNvPr>
          <p:cNvCxnSpPr>
            <a:endCxn id="4" idx="2"/>
          </p:cNvCxnSpPr>
          <p:nvPr/>
        </p:nvCxnSpPr>
        <p:spPr>
          <a:xfrm>
            <a:off x="2279576" y="4937097"/>
            <a:ext cx="510725" cy="40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11BFF-7463-703E-EB76-4DA9C7A56F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26405" y="4941168"/>
            <a:ext cx="95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92146-B87A-0A4C-9A4A-83C431B385A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618098" y="4941168"/>
            <a:ext cx="95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C5EA5-B315-DA30-DF55-C6AF61AC335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509791" y="4941168"/>
            <a:ext cx="909700" cy="3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5D9239B-C8D3-3E99-3C3D-B4A895AC2465}"/>
              </a:ext>
            </a:extLst>
          </p:cNvPr>
          <p:cNvCxnSpPr>
            <a:stCxn id="4" idx="1"/>
            <a:endCxn id="4" idx="7"/>
          </p:cNvCxnSpPr>
          <p:nvPr/>
        </p:nvCxnSpPr>
        <p:spPr>
          <a:xfrm rot="5400000" flipH="1" flipV="1">
            <a:off x="3258353" y="4304701"/>
            <a:ext cx="12700" cy="661926"/>
          </a:xfrm>
          <a:prstGeom prst="curvedConnector3">
            <a:avLst>
              <a:gd name="adj1" fmla="val 2961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7AB6AD6-7266-B38E-BA58-2A3F35B211A4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150046" y="4304701"/>
            <a:ext cx="12700" cy="661926"/>
          </a:xfrm>
          <a:prstGeom prst="curvedConnector3">
            <a:avLst>
              <a:gd name="adj1" fmla="val 3292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78EAC55-3B28-BCED-A5E5-A22579C607BE}"/>
              </a:ext>
            </a:extLst>
          </p:cNvPr>
          <p:cNvCxnSpPr>
            <a:stCxn id="6" idx="3"/>
            <a:endCxn id="5" idx="5"/>
          </p:cNvCxnSpPr>
          <p:nvPr/>
        </p:nvCxnSpPr>
        <p:spPr>
          <a:xfrm rot="5400000">
            <a:off x="6095893" y="4631789"/>
            <a:ext cx="12700" cy="1229767"/>
          </a:xfrm>
          <a:prstGeom prst="curvedConnector3">
            <a:avLst>
              <a:gd name="adj1" fmla="val 2796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04C593F-2451-0A8D-CB11-8DD2AEA534D1}"/>
              </a:ext>
            </a:extLst>
          </p:cNvPr>
          <p:cNvCxnSpPr>
            <a:stCxn id="7" idx="3"/>
            <a:endCxn id="5" idx="4"/>
          </p:cNvCxnSpPr>
          <p:nvPr/>
        </p:nvCxnSpPr>
        <p:spPr>
          <a:xfrm rot="5400000">
            <a:off x="6822315" y="3638951"/>
            <a:ext cx="61996" cy="3406534"/>
          </a:xfrm>
          <a:prstGeom prst="curvedConnector3">
            <a:avLst>
              <a:gd name="adj1" fmla="val 9987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4FCA30A-9286-DD70-1B49-80EF447CD1DF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 flipH="1">
            <a:off x="6034787" y="2596782"/>
            <a:ext cx="76321" cy="5629190"/>
          </a:xfrm>
          <a:prstGeom prst="curvedConnector3">
            <a:avLst>
              <a:gd name="adj1" fmla="val -11946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61EA40-A08D-264B-1FB3-343A1DA1C763}"/>
              </a:ext>
            </a:extLst>
          </p:cNvPr>
          <p:cNvSpPr txBox="1"/>
          <p:nvPr/>
        </p:nvSpPr>
        <p:spPr>
          <a:xfrm>
            <a:off x="4020157" y="4551072"/>
            <a:ext cx="4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7D4C0D-960A-91B3-4DC6-558B581CD549}"/>
              </a:ext>
            </a:extLst>
          </p:cNvPr>
          <p:cNvSpPr txBox="1"/>
          <p:nvPr/>
        </p:nvSpPr>
        <p:spPr>
          <a:xfrm>
            <a:off x="5015880" y="3899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975DA-B79B-587F-A151-FD407975FD34}"/>
              </a:ext>
            </a:extLst>
          </p:cNvPr>
          <p:cNvSpPr txBox="1"/>
          <p:nvPr/>
        </p:nvSpPr>
        <p:spPr>
          <a:xfrm>
            <a:off x="5888274" y="4518806"/>
            <a:ext cx="4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167FD-8512-6589-EF51-CB4924A871F8}"/>
              </a:ext>
            </a:extLst>
          </p:cNvPr>
          <p:cNvSpPr txBox="1"/>
          <p:nvPr/>
        </p:nvSpPr>
        <p:spPr>
          <a:xfrm>
            <a:off x="5979621" y="52403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47DE6-B6F3-B7DC-BA44-24C073D500AF}"/>
              </a:ext>
            </a:extLst>
          </p:cNvPr>
          <p:cNvSpPr txBox="1"/>
          <p:nvPr/>
        </p:nvSpPr>
        <p:spPr>
          <a:xfrm>
            <a:off x="6839516" y="55777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CA3787-BFD5-439D-A3A6-14B496D70A19}"/>
              </a:ext>
            </a:extLst>
          </p:cNvPr>
          <p:cNvSpPr txBox="1"/>
          <p:nvPr/>
        </p:nvSpPr>
        <p:spPr>
          <a:xfrm>
            <a:off x="7857789" y="4505049"/>
            <a:ext cx="4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D901E-BDEE-BD52-24A3-6818FF71927B}"/>
              </a:ext>
            </a:extLst>
          </p:cNvPr>
          <p:cNvSpPr txBox="1"/>
          <p:nvPr/>
        </p:nvSpPr>
        <p:spPr>
          <a:xfrm>
            <a:off x="5271588" y="5932453"/>
            <a:ext cx="4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DB83FD-4CA9-D399-C203-61A180D97BE6}"/>
              </a:ext>
            </a:extLst>
          </p:cNvPr>
          <p:cNvSpPr txBox="1"/>
          <p:nvPr/>
        </p:nvSpPr>
        <p:spPr>
          <a:xfrm>
            <a:off x="3163677" y="3923765"/>
            <a:ext cx="4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36766636"/>
      </p:ext>
    </p:extLst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7DD2-875E-E1FA-0F48-624E43CE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Moore machine to Mealy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9A9D-8684-8044-E269-7B659291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Solution</a:t>
            </a:r>
          </a:p>
          <a:p>
            <a:r>
              <a:rPr lang="en-IN"/>
              <a:t>Transition table for Moore machine</a:t>
            </a: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CEE68D-5394-3A15-5C81-7EBC02C5A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7216"/>
              </p:ext>
            </p:extLst>
          </p:nvPr>
        </p:nvGraphicFramePr>
        <p:xfrm>
          <a:off x="2566484" y="3074194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2301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5364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065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768113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Q/</a:t>
                      </a:r>
                      <a:r>
                        <a:rPr lang="el-GR" sz="1800"/>
                        <a:t>Σ</a:t>
                      </a:r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320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205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6346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614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193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7B8E-3C17-D280-A71D-AF33BC95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Moore machine to Mealy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CC66-AB95-7F3B-0074-02192D2A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Transition table for Mealy machine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6E29A9-E756-A343-D87F-73F357C80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81854"/>
              </p:ext>
            </p:extLst>
          </p:nvPr>
        </p:nvGraphicFramePr>
        <p:xfrm>
          <a:off x="2566484" y="3074194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3011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53643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06534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Q/</a:t>
                      </a:r>
                      <a:r>
                        <a:rPr lang="el-GR" sz="1800"/>
                        <a:t>Σ</a:t>
                      </a:r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320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205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q2,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6346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614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29765"/>
      </p:ext>
    </p:extLst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0A81-EEEE-2F41-48AC-2D9476F9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Moore machine to Mealy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9C32-5CEF-744D-98DA-57697216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6020"/>
          </a:xfrm>
        </p:spPr>
        <p:txBody>
          <a:bodyPr/>
          <a:lstStyle/>
          <a:p>
            <a:endParaRPr lang="en-IN"/>
          </a:p>
          <a:p>
            <a:r>
              <a:rPr lang="en-IN"/>
              <a:t>Equivalent mealy machine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57565D-2132-FC56-5021-13D0C4637C2F}"/>
              </a:ext>
            </a:extLst>
          </p:cNvPr>
          <p:cNvSpPr/>
          <p:nvPr/>
        </p:nvSpPr>
        <p:spPr>
          <a:xfrm>
            <a:off x="2631602" y="3765218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B125AC2-9BE3-4F6F-F980-F77077EB36DE}"/>
              </a:ext>
            </a:extLst>
          </p:cNvPr>
          <p:cNvSpPr/>
          <p:nvPr/>
        </p:nvSpPr>
        <p:spPr>
          <a:xfrm>
            <a:off x="4604172" y="3754065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508E3C-1E04-8A36-2196-36C7440C94C8}"/>
              </a:ext>
            </a:extLst>
          </p:cNvPr>
          <p:cNvSpPr/>
          <p:nvPr/>
        </p:nvSpPr>
        <p:spPr>
          <a:xfrm>
            <a:off x="6553660" y="3748488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C3618BE-5ADB-1341-0882-951382D55602}"/>
              </a:ext>
            </a:extLst>
          </p:cNvPr>
          <p:cNvSpPr/>
          <p:nvPr/>
        </p:nvSpPr>
        <p:spPr>
          <a:xfrm>
            <a:off x="8480855" y="3709922"/>
            <a:ext cx="933474" cy="9412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49CC17-2A45-9F0A-8C87-8B156FDBB36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567706" y="4186113"/>
            <a:ext cx="1036466" cy="1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2480C-555E-EE3A-E83C-A520706E759B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40276" y="4180536"/>
            <a:ext cx="1013384" cy="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82F74-06E0-907B-F806-2982E455906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7489764" y="4180536"/>
            <a:ext cx="99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3FD2BF3-1FC5-BEB5-FF20-E62C7EB769BA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3099654" y="3560799"/>
            <a:ext cx="12700" cy="661926"/>
          </a:xfrm>
          <a:prstGeom prst="curvedConnector3">
            <a:avLst>
              <a:gd name="adj1" fmla="val 2796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4651436-9C9B-78AE-3EAA-0F5F3673CBCA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5072224" y="3549646"/>
            <a:ext cx="12700" cy="661926"/>
          </a:xfrm>
          <a:prstGeom prst="curvedConnector3">
            <a:avLst>
              <a:gd name="adj1" fmla="val 2796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CF1ABC-41AC-EE50-15FB-803B4CC540FE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6044180" y="3845047"/>
            <a:ext cx="5577" cy="1287562"/>
          </a:xfrm>
          <a:prstGeom prst="curvedConnector3">
            <a:avLst>
              <a:gd name="adj1" fmla="val 64680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D1C1E18-4FF8-D2B9-FA16-75CDA8228465}"/>
              </a:ext>
            </a:extLst>
          </p:cNvPr>
          <p:cNvCxnSpPr>
            <a:stCxn id="8" idx="3"/>
            <a:endCxn id="6" idx="4"/>
          </p:cNvCxnSpPr>
          <p:nvPr/>
        </p:nvCxnSpPr>
        <p:spPr>
          <a:xfrm rot="5400000">
            <a:off x="6792466" y="2793068"/>
            <a:ext cx="104852" cy="3545335"/>
          </a:xfrm>
          <a:prstGeom prst="curvedConnector3">
            <a:avLst>
              <a:gd name="adj1" fmla="val 6602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3F1EE21-BE2E-85EA-0C39-DD52E4A165A6}"/>
              </a:ext>
            </a:extLst>
          </p:cNvPr>
          <p:cNvCxnSpPr>
            <a:stCxn id="8" idx="4"/>
            <a:endCxn id="5" idx="4"/>
          </p:cNvCxnSpPr>
          <p:nvPr/>
        </p:nvCxnSpPr>
        <p:spPr>
          <a:xfrm rot="5400000" flipH="1">
            <a:off x="6012705" y="1716263"/>
            <a:ext cx="21835" cy="5847938"/>
          </a:xfrm>
          <a:prstGeom prst="curvedConnector3">
            <a:avLst>
              <a:gd name="adj1" fmla="val -45126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877830-F386-D0F0-149D-53E8D8375140}"/>
              </a:ext>
            </a:extLst>
          </p:cNvPr>
          <p:cNvSpPr txBox="1"/>
          <p:nvPr/>
        </p:nvSpPr>
        <p:spPr>
          <a:xfrm>
            <a:off x="3758663" y="3840208"/>
            <a:ext cx="53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8BE7A-67FE-6AAE-7850-791C80B02496}"/>
              </a:ext>
            </a:extLst>
          </p:cNvPr>
          <p:cNvSpPr txBox="1"/>
          <p:nvPr/>
        </p:nvSpPr>
        <p:spPr>
          <a:xfrm>
            <a:off x="5781486" y="3840560"/>
            <a:ext cx="6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8A4DB-0A66-1D34-F7EF-6058A61861BE}"/>
              </a:ext>
            </a:extLst>
          </p:cNvPr>
          <p:cNvSpPr txBox="1"/>
          <p:nvPr/>
        </p:nvSpPr>
        <p:spPr>
          <a:xfrm>
            <a:off x="4762224" y="3228914"/>
            <a:ext cx="6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A00F2-8B7B-FC01-C3E6-E1E8455BCF28}"/>
              </a:ext>
            </a:extLst>
          </p:cNvPr>
          <p:cNvSpPr txBox="1"/>
          <p:nvPr/>
        </p:nvSpPr>
        <p:spPr>
          <a:xfrm>
            <a:off x="7728094" y="3832987"/>
            <a:ext cx="5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CBB98-691C-1347-F091-BDB1DCE20B02}"/>
              </a:ext>
            </a:extLst>
          </p:cNvPr>
          <p:cNvSpPr txBox="1"/>
          <p:nvPr/>
        </p:nvSpPr>
        <p:spPr>
          <a:xfrm>
            <a:off x="5787724" y="4474850"/>
            <a:ext cx="6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095893-51C0-DBA0-BE5E-7EA2125D4CD2}"/>
              </a:ext>
            </a:extLst>
          </p:cNvPr>
          <p:cNvSpPr txBox="1"/>
          <p:nvPr/>
        </p:nvSpPr>
        <p:spPr>
          <a:xfrm>
            <a:off x="6807816" y="4832334"/>
            <a:ext cx="6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782D3-F266-6D05-0AD0-F8CD316AF836}"/>
              </a:ext>
            </a:extLst>
          </p:cNvPr>
          <p:cNvSpPr txBox="1"/>
          <p:nvPr/>
        </p:nvSpPr>
        <p:spPr>
          <a:xfrm>
            <a:off x="5208153" y="5274503"/>
            <a:ext cx="6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D4B0C6-14F2-D53E-7DFC-68FE6A913B2B}"/>
              </a:ext>
            </a:extLst>
          </p:cNvPr>
          <p:cNvSpPr txBox="1"/>
          <p:nvPr/>
        </p:nvSpPr>
        <p:spPr>
          <a:xfrm>
            <a:off x="2900048" y="3201224"/>
            <a:ext cx="66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CD2E08-0914-4367-EAC9-8E66A97864D8}"/>
              </a:ext>
            </a:extLst>
          </p:cNvPr>
          <p:cNvCxnSpPr>
            <a:endCxn id="5" idx="2"/>
          </p:cNvCxnSpPr>
          <p:nvPr/>
        </p:nvCxnSpPr>
        <p:spPr>
          <a:xfrm flipV="1">
            <a:off x="2135560" y="4197266"/>
            <a:ext cx="496042" cy="1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73827"/>
      </p:ext>
    </p:extLst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C545-FFCA-FB2D-0AE8-9FF60F0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Mealy machine to Moore Machine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1DD6-C865-9E59-9F63-47EEBC7A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25625"/>
            <a:ext cx="10801200" cy="4351338"/>
          </a:xfrm>
        </p:spPr>
        <p:txBody>
          <a:bodyPr/>
          <a:lstStyle/>
          <a:p>
            <a:r>
              <a:rPr lang="en-IN" i="1"/>
              <a:t>Given below is the mealy machine that prints ‘1’ whenever the sequence ‘aa’ or ‘bb’ is encountered in any input binary string over {a, b}. Convert the mealy machine to its equivalent moore machine.</a:t>
            </a:r>
          </a:p>
          <a:p>
            <a:pPr marL="0" indent="0">
              <a:buNone/>
            </a:pPr>
            <a:r>
              <a:rPr lang="en-IN" i="1"/>
              <a:t>	</a:t>
            </a:r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A223079-D106-B5A5-AD43-94D427999CE2}"/>
              </a:ext>
            </a:extLst>
          </p:cNvPr>
          <p:cNvSpPr/>
          <p:nvPr/>
        </p:nvSpPr>
        <p:spPr>
          <a:xfrm>
            <a:off x="4079776" y="4195796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08D8589-7E72-70BB-A2F4-2849327723BD}"/>
              </a:ext>
            </a:extLst>
          </p:cNvPr>
          <p:cNvSpPr/>
          <p:nvPr/>
        </p:nvSpPr>
        <p:spPr>
          <a:xfrm>
            <a:off x="6384032" y="3326781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BD3FF2E-7ED6-AEE7-7BF5-C4035510293B}"/>
              </a:ext>
            </a:extLst>
          </p:cNvPr>
          <p:cNvSpPr/>
          <p:nvPr/>
        </p:nvSpPr>
        <p:spPr>
          <a:xfrm>
            <a:off x="6384032" y="5059892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84F224-E33E-0150-301A-2273A8D1613B}"/>
              </a:ext>
            </a:extLst>
          </p:cNvPr>
          <p:cNvCxnSpPr>
            <a:endCxn id="4" idx="2"/>
          </p:cNvCxnSpPr>
          <p:nvPr/>
        </p:nvCxnSpPr>
        <p:spPr>
          <a:xfrm>
            <a:off x="3647728" y="462784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05FCA-BC89-D0C1-9BC6-8E68721AEE7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H="1">
            <a:off x="6521121" y="4064333"/>
            <a:ext cx="0" cy="11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A672F-9D8A-4D86-5C8E-C8E45C7D869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4878791" y="3758829"/>
            <a:ext cx="1505241" cy="5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9AF64E-CD04-93F8-4B85-B90DCBEBE8B5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4878791" y="4933348"/>
            <a:ext cx="1505241" cy="55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EEFDEDD-3CBE-A379-25CB-9A95AEDDD05F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6870086" y="3308779"/>
            <a:ext cx="432048" cy="468052"/>
          </a:xfrm>
          <a:prstGeom prst="curvedConnector4">
            <a:avLst>
              <a:gd name="adj1" fmla="val -52911"/>
              <a:gd name="adj2" fmla="val 148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6B6F664-AE82-FF4C-1447-B4D73E1BB3F0}"/>
              </a:ext>
            </a:extLst>
          </p:cNvPr>
          <p:cNvCxnSpPr>
            <a:stCxn id="6" idx="4"/>
            <a:endCxn id="6" idx="6"/>
          </p:cNvCxnSpPr>
          <p:nvPr/>
        </p:nvCxnSpPr>
        <p:spPr>
          <a:xfrm rot="5400000" flipH="1" flipV="1">
            <a:off x="6870086" y="5473938"/>
            <a:ext cx="432048" cy="468052"/>
          </a:xfrm>
          <a:prstGeom prst="curvedConnector4">
            <a:avLst>
              <a:gd name="adj1" fmla="val -52911"/>
              <a:gd name="adj2" fmla="val 148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C26E40-CA81-C2DF-C975-476571E776FF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H="1" flipV="1">
            <a:off x="7183047" y="4064333"/>
            <a:ext cx="0" cy="11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55DAA4-6678-0C47-4A1E-E43F124F0CE0}"/>
              </a:ext>
            </a:extLst>
          </p:cNvPr>
          <p:cNvSpPr txBox="1"/>
          <p:nvPr/>
        </p:nvSpPr>
        <p:spPr>
          <a:xfrm>
            <a:off x="5159896" y="3758829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C0C0E2-28EC-592C-2E50-7424F8B569D5}"/>
              </a:ext>
            </a:extLst>
          </p:cNvPr>
          <p:cNvSpPr txBox="1"/>
          <p:nvPr/>
        </p:nvSpPr>
        <p:spPr>
          <a:xfrm>
            <a:off x="7301790" y="4496381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10A84-AF84-8110-0340-AC32C9F04101}"/>
              </a:ext>
            </a:extLst>
          </p:cNvPr>
          <p:cNvSpPr txBox="1"/>
          <p:nvPr/>
        </p:nvSpPr>
        <p:spPr>
          <a:xfrm>
            <a:off x="7572162" y="295744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50E5AF-6075-99FD-49C4-AD5B076D1340}"/>
              </a:ext>
            </a:extLst>
          </p:cNvPr>
          <p:cNvSpPr txBox="1"/>
          <p:nvPr/>
        </p:nvSpPr>
        <p:spPr>
          <a:xfrm>
            <a:off x="5948519" y="4385056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7C7AB0-1787-61DA-0B5B-DBB8ECE5E3E2}"/>
              </a:ext>
            </a:extLst>
          </p:cNvPr>
          <p:cNvSpPr txBox="1"/>
          <p:nvPr/>
        </p:nvSpPr>
        <p:spPr>
          <a:xfrm>
            <a:off x="5185939" y="5286861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5E170E-0AC6-9181-1562-6CEF56CC6CE2}"/>
              </a:ext>
            </a:extLst>
          </p:cNvPr>
          <p:cNvSpPr txBox="1"/>
          <p:nvPr/>
        </p:nvSpPr>
        <p:spPr>
          <a:xfrm>
            <a:off x="7625826" y="573932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b/1</a:t>
            </a:r>
          </a:p>
        </p:txBody>
      </p:sp>
    </p:spTree>
    <p:extLst>
      <p:ext uri="{BB962C8B-B14F-4D97-AF65-F5344CB8AC3E}">
        <p14:creationId xmlns:p14="http://schemas.microsoft.com/office/powerpoint/2010/main" val="2837784389"/>
      </p:ext>
    </p:extLst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7C02-AE2F-A70E-1C69-95706998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Mealy machine to Moore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B0D8-58CA-E360-2032-26CD4DFC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Solution</a:t>
            </a:r>
          </a:p>
          <a:p>
            <a:r>
              <a:rPr lang="en-IN"/>
              <a:t>Transition table for Mealy machine</a:t>
            </a:r>
          </a:p>
          <a:p>
            <a:endParaRPr lang="en-IN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46EAA1-8287-C94A-012B-EF65420D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12256"/>
              </p:ext>
            </p:extLst>
          </p:nvPr>
        </p:nvGraphicFramePr>
        <p:xfrm>
          <a:off x="2032000" y="3259614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3011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53643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065348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Q/</a:t>
                      </a:r>
                      <a:r>
                        <a:rPr lang="el-GR" sz="1800"/>
                        <a:t>Σ</a:t>
                      </a:r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320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205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q2,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6346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q1,0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48518"/>
      </p:ext>
    </p:extLst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7DD2-875E-E1FA-0F48-624E43CE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Mealy machine to Moore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9A9D-8684-8044-E269-7B659291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Transition table for Moore machine</a:t>
            </a: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CEE68D-5394-3A15-5C81-7EBC02C5A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89217"/>
              </p:ext>
            </p:extLst>
          </p:nvPr>
        </p:nvGraphicFramePr>
        <p:xfrm>
          <a:off x="2032000" y="3078350"/>
          <a:ext cx="8128000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2301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5364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065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768113"/>
                    </a:ext>
                  </a:extLst>
                </a:gridCol>
              </a:tblGrid>
              <a:tr h="306207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Q/</a:t>
                      </a:r>
                      <a:r>
                        <a:rPr lang="el-GR" sz="1800"/>
                        <a:t>Σ</a:t>
                      </a:r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320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205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6346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2713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614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q10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q21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8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55205"/>
      </p:ext>
    </p:extLst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E36D-6B50-0567-849B-808A698F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from Mealy machine to Moore Machine 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64D5-4B7E-97DD-4CC2-56DE130E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Equivalent Moore machine</a:t>
            </a:r>
          </a:p>
          <a:p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5241325-27BD-22EC-775F-1DBF29E222B1}"/>
              </a:ext>
            </a:extLst>
          </p:cNvPr>
          <p:cNvSpPr/>
          <p:nvPr/>
        </p:nvSpPr>
        <p:spPr>
          <a:xfrm>
            <a:off x="3052103" y="3632285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q0/0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CC26E3-1E88-01A7-79ED-184250A43D19}"/>
              </a:ext>
            </a:extLst>
          </p:cNvPr>
          <p:cNvCxnSpPr/>
          <p:nvPr/>
        </p:nvCxnSpPr>
        <p:spPr>
          <a:xfrm flipH="1">
            <a:off x="5519936" y="3632285"/>
            <a:ext cx="0" cy="11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2C326E-A2C3-F20B-1FEC-936D90DB1CE1}"/>
              </a:ext>
            </a:extLst>
          </p:cNvPr>
          <p:cNvCxnSpPr>
            <a:stCxn id="4" idx="7"/>
          </p:cNvCxnSpPr>
          <p:nvPr/>
        </p:nvCxnSpPr>
        <p:spPr>
          <a:xfrm flipV="1">
            <a:off x="3851118" y="3195318"/>
            <a:ext cx="1505241" cy="5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DBF3B-9758-5E70-1AE3-0250F325F1DF}"/>
              </a:ext>
            </a:extLst>
          </p:cNvPr>
          <p:cNvCxnSpPr>
            <a:stCxn id="4" idx="5"/>
          </p:cNvCxnSpPr>
          <p:nvPr/>
        </p:nvCxnSpPr>
        <p:spPr>
          <a:xfrm>
            <a:off x="3851118" y="4369837"/>
            <a:ext cx="1505241" cy="55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8EDE5-7DBF-CB5B-B1FD-0B96C05F9FCE}"/>
              </a:ext>
            </a:extLst>
          </p:cNvPr>
          <p:cNvCxnSpPr/>
          <p:nvPr/>
        </p:nvCxnSpPr>
        <p:spPr>
          <a:xfrm flipH="1" flipV="1">
            <a:off x="6023992" y="3653246"/>
            <a:ext cx="0" cy="94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AC558F-9E57-59CB-DE13-CC9BC8612AC5}"/>
              </a:ext>
            </a:extLst>
          </p:cNvPr>
          <p:cNvSpPr txBox="1"/>
          <p:nvPr/>
        </p:nvSpPr>
        <p:spPr>
          <a:xfrm>
            <a:off x="4322172" y="3140699"/>
            <a:ext cx="5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52593-80C0-0AA1-1C5B-B0A8903176AA}"/>
              </a:ext>
            </a:extLst>
          </p:cNvPr>
          <p:cNvSpPr txBox="1"/>
          <p:nvPr/>
        </p:nvSpPr>
        <p:spPr>
          <a:xfrm>
            <a:off x="6065021" y="4012909"/>
            <a:ext cx="3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03C10-8456-496B-AD03-D86EA21BC3A8}"/>
              </a:ext>
            </a:extLst>
          </p:cNvPr>
          <p:cNvSpPr txBox="1"/>
          <p:nvPr/>
        </p:nvSpPr>
        <p:spPr>
          <a:xfrm>
            <a:off x="5180187" y="3984686"/>
            <a:ext cx="33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3B89-A9DF-214C-CA04-73AC8277654F}"/>
              </a:ext>
            </a:extLst>
          </p:cNvPr>
          <p:cNvSpPr txBox="1"/>
          <p:nvPr/>
        </p:nvSpPr>
        <p:spPr>
          <a:xfrm>
            <a:off x="4392106" y="4743763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67C8633-FA56-96AA-C045-0857D231EAE7}"/>
              </a:ext>
            </a:extLst>
          </p:cNvPr>
          <p:cNvSpPr/>
          <p:nvPr/>
        </p:nvSpPr>
        <p:spPr>
          <a:xfrm>
            <a:off x="5372072" y="4601579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q20/0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B289201-7E3A-A90E-1D44-1FF601019053}"/>
              </a:ext>
            </a:extLst>
          </p:cNvPr>
          <p:cNvSpPr/>
          <p:nvPr/>
        </p:nvSpPr>
        <p:spPr>
          <a:xfrm>
            <a:off x="5336405" y="2865655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q10/0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0F6773B-F81A-6B51-A0D8-7AC54C5ED079}"/>
              </a:ext>
            </a:extLst>
          </p:cNvPr>
          <p:cNvSpPr/>
          <p:nvPr/>
        </p:nvSpPr>
        <p:spPr>
          <a:xfrm>
            <a:off x="8018360" y="4601579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q21/1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41D164B-462A-739C-8EBA-ED93AC538038}"/>
              </a:ext>
            </a:extLst>
          </p:cNvPr>
          <p:cNvSpPr/>
          <p:nvPr/>
        </p:nvSpPr>
        <p:spPr>
          <a:xfrm>
            <a:off x="8018360" y="2865655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q11/1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DA8366-787E-0406-7028-99067DEC69FC}"/>
              </a:ext>
            </a:extLst>
          </p:cNvPr>
          <p:cNvCxnSpPr>
            <a:endCxn id="4" idx="2"/>
          </p:cNvCxnSpPr>
          <p:nvPr/>
        </p:nvCxnSpPr>
        <p:spPr>
          <a:xfrm>
            <a:off x="2639616" y="4064333"/>
            <a:ext cx="41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E5DF25-7F04-544E-E874-F2096FF1BA4A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272509" y="3297703"/>
            <a:ext cx="1745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B4060E-1D3C-AF5C-C31E-40E408FC60A7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6308176" y="5033627"/>
            <a:ext cx="1710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6228E-C7B4-B94F-5E56-7124D904FE26}"/>
              </a:ext>
            </a:extLst>
          </p:cNvPr>
          <p:cNvCxnSpPr>
            <a:stCxn id="16" idx="3"/>
            <a:endCxn id="13" idx="7"/>
          </p:cNvCxnSpPr>
          <p:nvPr/>
        </p:nvCxnSpPr>
        <p:spPr>
          <a:xfrm flipH="1">
            <a:off x="6171087" y="3603207"/>
            <a:ext cx="1984362" cy="112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CBC73A-B86B-C011-6953-A909B75F7E91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6135420" y="3603207"/>
            <a:ext cx="2020029" cy="112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CC0497A-F80F-4865-2B7E-BAB44A7C12ED}"/>
              </a:ext>
            </a:extLst>
          </p:cNvPr>
          <p:cNvCxnSpPr>
            <a:stCxn id="16" idx="0"/>
            <a:endCxn id="16" idx="6"/>
          </p:cNvCxnSpPr>
          <p:nvPr/>
        </p:nvCxnSpPr>
        <p:spPr>
          <a:xfrm rot="16200000" flipH="1">
            <a:off x="8504414" y="2847653"/>
            <a:ext cx="432048" cy="468052"/>
          </a:xfrm>
          <a:prstGeom prst="curvedConnector4">
            <a:avLst>
              <a:gd name="adj1" fmla="val -52911"/>
              <a:gd name="adj2" fmla="val 148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11B021A-FAAA-DECF-F4B9-511528E2DFCC}"/>
              </a:ext>
            </a:extLst>
          </p:cNvPr>
          <p:cNvCxnSpPr>
            <a:stCxn id="15" idx="6"/>
            <a:endCxn id="15" idx="0"/>
          </p:cNvCxnSpPr>
          <p:nvPr/>
        </p:nvCxnSpPr>
        <p:spPr>
          <a:xfrm flipH="1" flipV="1">
            <a:off x="8486412" y="4601579"/>
            <a:ext cx="468052" cy="432048"/>
          </a:xfrm>
          <a:prstGeom prst="curvedConnector4">
            <a:avLst>
              <a:gd name="adj1" fmla="val -48841"/>
              <a:gd name="adj2" fmla="val 1529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ED0088-5738-0329-F54A-5170D86DE620}"/>
              </a:ext>
            </a:extLst>
          </p:cNvPr>
          <p:cNvSpPr txBox="1"/>
          <p:nvPr/>
        </p:nvSpPr>
        <p:spPr>
          <a:xfrm>
            <a:off x="9140950" y="2491969"/>
            <a:ext cx="5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36C0E-FE2B-A1DE-CCF9-65E89325779B}"/>
              </a:ext>
            </a:extLst>
          </p:cNvPr>
          <p:cNvSpPr txBox="1"/>
          <p:nvPr/>
        </p:nvSpPr>
        <p:spPr>
          <a:xfrm>
            <a:off x="6949396" y="2928371"/>
            <a:ext cx="5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900EB-AE9E-D41C-A937-171B0F84B5AE}"/>
              </a:ext>
            </a:extLst>
          </p:cNvPr>
          <p:cNvSpPr txBox="1"/>
          <p:nvPr/>
        </p:nvSpPr>
        <p:spPr>
          <a:xfrm>
            <a:off x="7672927" y="4169352"/>
            <a:ext cx="5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474F55-7300-3D08-A38A-EF1E77F24E56}"/>
              </a:ext>
            </a:extLst>
          </p:cNvPr>
          <p:cNvSpPr txBox="1"/>
          <p:nvPr/>
        </p:nvSpPr>
        <p:spPr>
          <a:xfrm>
            <a:off x="7024854" y="5047506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EB78D8-057F-D492-B854-737967326711}"/>
              </a:ext>
            </a:extLst>
          </p:cNvPr>
          <p:cNvSpPr txBox="1"/>
          <p:nvPr/>
        </p:nvSpPr>
        <p:spPr>
          <a:xfrm>
            <a:off x="7587986" y="346248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CA97A-8517-1C6C-86FC-BBD3EDA861AC}"/>
              </a:ext>
            </a:extLst>
          </p:cNvPr>
          <p:cNvSpPr txBox="1"/>
          <p:nvPr/>
        </p:nvSpPr>
        <p:spPr>
          <a:xfrm>
            <a:off x="9194616" y="4416913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40912097"/>
      </p:ext>
    </p:extLst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796F-51D7-4A33-CA83-FCC26E9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7B6-717B-3911-17F7-4A6FD2E6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language accepted by finite automata can be easily described by simple expressions called Regular Expressions. </a:t>
            </a:r>
          </a:p>
          <a:p>
            <a:r>
              <a:rPr lang="en-US"/>
              <a:t>The languages accepted by some regular expression are referred to as Regular languages.</a:t>
            </a:r>
          </a:p>
          <a:p>
            <a:r>
              <a:rPr lang="en-US"/>
              <a:t>A regular expression can also be described as a sequence of pattern that defines a string.</a:t>
            </a:r>
          </a:p>
          <a:p>
            <a:r>
              <a:rPr lang="en-US"/>
              <a:t>Regular expressions are used to match character combinations in strings.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01749"/>
      </p:ext>
    </p:extLst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5BCF-425F-D09A-84C9-7D851D62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en-IN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F5F-C33C-2097-2F3B-B01462E4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764187"/>
          </a:xfrm>
        </p:spPr>
        <p:txBody>
          <a:bodyPr>
            <a:normAutofit lnSpcReduction="10000"/>
          </a:bodyPr>
          <a:lstStyle/>
          <a:p>
            <a:r>
              <a:rPr lang="en-US" i="1"/>
              <a:t>Write the regular expression for the language accepting all the string which are starting with 1 and </a:t>
            </a:r>
            <a:r>
              <a:rPr lang="en-US"/>
              <a:t>ending</a:t>
            </a:r>
            <a:r>
              <a:rPr lang="en-US" i="1"/>
              <a:t> with 0, over ∑ = {0, 1}.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/>
              <a:t>Solution</a:t>
            </a:r>
          </a:p>
          <a:p>
            <a:pPr marL="0" indent="0">
              <a:buNone/>
            </a:pPr>
            <a:r>
              <a:rPr lang="en-US"/>
              <a:t>		In a regular expression, the first symbol should be 1, and the last symbol should be 0. The r.e. is R = 1 (0+1)* 0 </a:t>
            </a:r>
          </a:p>
          <a:p>
            <a:pPr marL="0" indent="0">
              <a:buNone/>
            </a:pPr>
            <a:endParaRPr lang="en-US"/>
          </a:p>
          <a:p>
            <a:r>
              <a:rPr lang="en-US" i="1"/>
              <a:t>Write the regular expression for the language containing the string in which every 0 is immediately followed by 11.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/>
              <a:t>Solution</a:t>
            </a:r>
          </a:p>
          <a:p>
            <a:pPr marL="0" indent="0">
              <a:buNone/>
            </a:pPr>
            <a:r>
              <a:rPr lang="en-US"/>
              <a:t>		The regular expression will be R = (011 + 1)*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98431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8BDC-2FF4-D994-D990-EFDCAA1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Automata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7A0E-B8A7-C6AC-89AC-E29EF77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Finite automata are used to recognize patterns.</a:t>
            </a:r>
          </a:p>
          <a:p>
            <a:pPr algn="just">
              <a:buFont typeface="Arial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It takes the string of symbol as input and changes its state accordingly. When the desired symbol is found, then the transition occurs.</a:t>
            </a:r>
          </a:p>
          <a:p>
            <a:pPr algn="just">
              <a:buFont typeface="Arial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At the time of transition, the automata can either move to the next state or stay in the same state.</a:t>
            </a:r>
          </a:p>
          <a:p>
            <a:pPr algn="just">
              <a:buFont typeface="Arial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Finite automata have two states, </a:t>
            </a:r>
            <a:r>
              <a:rPr lang="en-US" b="1" i="0">
                <a:solidFill>
                  <a:srgbClr val="000000"/>
                </a:solidFill>
                <a:effectLst/>
              </a:rPr>
              <a:t>Accept state</a:t>
            </a:r>
            <a:r>
              <a:rPr lang="en-US" b="0" i="0">
                <a:solidFill>
                  <a:srgbClr val="000000"/>
                </a:solidFill>
                <a:effectLst/>
              </a:rPr>
              <a:t> or </a:t>
            </a:r>
            <a:r>
              <a:rPr lang="en-US" b="1" i="0">
                <a:solidFill>
                  <a:srgbClr val="000000"/>
                </a:solidFill>
                <a:effectLst/>
              </a:rPr>
              <a:t>Reject state</a:t>
            </a:r>
            <a:r>
              <a:rPr lang="en-US" b="0" i="0">
                <a:solidFill>
                  <a:srgbClr val="000000"/>
                </a:solidFill>
                <a:effectLst/>
              </a:rPr>
              <a:t>. When the input string is processed successfully, and the automata reached its final state, then it will accept.</a:t>
            </a:r>
          </a:p>
        </p:txBody>
      </p:sp>
    </p:spTree>
    <p:extLst>
      <p:ext uri="{BB962C8B-B14F-4D97-AF65-F5344CB8AC3E}">
        <p14:creationId xmlns:p14="http://schemas.microsoft.com/office/powerpoint/2010/main" val="2574976918"/>
      </p:ext>
    </p:extLst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B522-BE3F-9F7C-4306-4534783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Conversion of RE to 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20D3-F92F-E767-D014-6DED768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err="1"/>
              <a:t>ba*b</a:t>
            </a:r>
          </a:p>
          <a:p>
            <a:pPr marL="457200" lvl="1" indent="0">
              <a:buNone/>
            </a:pPr>
            <a:r>
              <a:rPr lang="en-IN"/>
              <a:t>	The strings accepted by the regular expression are bb, bab, baab, ..</a:t>
            </a:r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4593870-F99D-2E32-9040-BB209714B142}"/>
              </a:ext>
            </a:extLst>
          </p:cNvPr>
          <p:cNvSpPr/>
          <p:nvPr/>
        </p:nvSpPr>
        <p:spPr>
          <a:xfrm>
            <a:off x="3719736" y="3637141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B969606-4C25-C1D9-AE6C-A62CA5C08042}"/>
              </a:ext>
            </a:extLst>
          </p:cNvPr>
          <p:cNvSpPr/>
          <p:nvPr/>
        </p:nvSpPr>
        <p:spPr>
          <a:xfrm>
            <a:off x="5627948" y="3637141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435FBFE-D0B6-BA23-7010-5B903E45DB1B}"/>
              </a:ext>
            </a:extLst>
          </p:cNvPr>
          <p:cNvSpPr/>
          <p:nvPr/>
        </p:nvSpPr>
        <p:spPr>
          <a:xfrm>
            <a:off x="7536160" y="3533070"/>
            <a:ext cx="1152128" cy="107223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374984D-F9EA-5F56-0B46-42BB19E0FE49}"/>
              </a:ext>
            </a:extLst>
          </p:cNvPr>
          <p:cNvSpPr/>
          <p:nvPr/>
        </p:nvSpPr>
        <p:spPr>
          <a:xfrm>
            <a:off x="7631759" y="3618868"/>
            <a:ext cx="972107" cy="9006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D90D29-4309-A6C6-18C8-C71F44BB7326}"/>
              </a:ext>
            </a:extLst>
          </p:cNvPr>
          <p:cNvCxnSpPr>
            <a:endCxn id="4" idx="2"/>
          </p:cNvCxnSpPr>
          <p:nvPr/>
        </p:nvCxnSpPr>
        <p:spPr>
          <a:xfrm>
            <a:off x="3215680" y="406918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1F709B-E8DE-CF9D-7533-C7B6293D25F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655840" y="4069189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E7D80A-EDE7-CC68-7527-A95FD46302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564052" y="4069189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5C370B-8078-7CE5-298D-C582883908A1}"/>
              </a:ext>
            </a:extLst>
          </p:cNvPr>
          <p:cNvCxnSpPr>
            <a:stCxn id="5" idx="7"/>
            <a:endCxn id="5" idx="1"/>
          </p:cNvCxnSpPr>
          <p:nvPr/>
        </p:nvCxnSpPr>
        <p:spPr>
          <a:xfrm rot="16200000" flipV="1">
            <a:off x="6096000" y="3432722"/>
            <a:ext cx="12700" cy="661926"/>
          </a:xfrm>
          <a:prstGeom prst="curvedConnector3">
            <a:avLst>
              <a:gd name="adj1" fmla="val 34584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CB4679-CBA7-C671-C8EF-573C0DA4454C}"/>
              </a:ext>
            </a:extLst>
          </p:cNvPr>
          <p:cNvSpPr txBox="1"/>
          <p:nvPr/>
        </p:nvSpPr>
        <p:spPr>
          <a:xfrm>
            <a:off x="4871864" y="366849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22B09-5C68-8135-188E-0CB7B210CE34}"/>
              </a:ext>
            </a:extLst>
          </p:cNvPr>
          <p:cNvSpPr txBox="1"/>
          <p:nvPr/>
        </p:nvSpPr>
        <p:spPr>
          <a:xfrm>
            <a:off x="6001265" y="29737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49FC9-BE34-54E3-52C5-6DA8CA5D4DC9}"/>
              </a:ext>
            </a:extLst>
          </p:cNvPr>
          <p:cNvSpPr txBox="1"/>
          <p:nvPr/>
        </p:nvSpPr>
        <p:spPr>
          <a:xfrm>
            <a:off x="6873025" y="3699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0813599"/>
      </p:ext>
    </p:extLst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19A9-29C8-C833-11FE-C1671767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542391"/>
            <a:ext cx="10515600" cy="1119659"/>
          </a:xfrm>
        </p:spPr>
        <p:txBody>
          <a:bodyPr/>
          <a:lstStyle/>
          <a:p>
            <a:r>
              <a:rPr lang="en-IN"/>
              <a:t>Conversion of RE to FA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33B6-CEF7-9E7A-51D2-C695E777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/>
              <a:t>(a+b)c</a:t>
            </a:r>
          </a:p>
          <a:p>
            <a:pPr marL="457200" lvl="1" indent="0">
              <a:buNone/>
            </a:pPr>
            <a:r>
              <a:rPr lang="en-IN"/>
              <a:t>	The strings accepted by the regular expression are ac and bc.</a:t>
            </a:r>
          </a:p>
          <a:p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AEB0559-2F7A-3263-1C7C-53334E61C334}"/>
              </a:ext>
            </a:extLst>
          </p:cNvPr>
          <p:cNvSpPr/>
          <p:nvPr/>
        </p:nvSpPr>
        <p:spPr>
          <a:xfrm>
            <a:off x="3713786" y="3706442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24BBF02-7484-E6EB-B435-356FE6BF2FB1}"/>
              </a:ext>
            </a:extLst>
          </p:cNvPr>
          <p:cNvSpPr/>
          <p:nvPr/>
        </p:nvSpPr>
        <p:spPr>
          <a:xfrm>
            <a:off x="7536160" y="3636059"/>
            <a:ext cx="1133518" cy="10043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535159-EBCD-2EE5-DF61-406B55E5DD97}"/>
              </a:ext>
            </a:extLst>
          </p:cNvPr>
          <p:cNvSpPr/>
          <p:nvPr/>
        </p:nvSpPr>
        <p:spPr>
          <a:xfrm>
            <a:off x="5627948" y="3706182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A62BCB3-2183-375D-41F2-F56480D94829}"/>
              </a:ext>
            </a:extLst>
          </p:cNvPr>
          <p:cNvSpPr/>
          <p:nvPr/>
        </p:nvSpPr>
        <p:spPr>
          <a:xfrm>
            <a:off x="7634867" y="3706182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E5A3EB-1DC2-E698-6E71-7524D84A5082}"/>
              </a:ext>
            </a:extLst>
          </p:cNvPr>
          <p:cNvCxnSpPr>
            <a:endCxn id="4" idx="2"/>
          </p:cNvCxnSpPr>
          <p:nvPr/>
        </p:nvCxnSpPr>
        <p:spPr>
          <a:xfrm>
            <a:off x="2999656" y="4138490"/>
            <a:ext cx="7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086DE-7C82-7A36-8CF8-048431B9B6DF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564052" y="4138230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3F186-6022-8C54-8F98-C2C4812ED91D}"/>
              </a:ext>
            </a:extLst>
          </p:cNvPr>
          <p:cNvSpPr txBox="1"/>
          <p:nvPr/>
        </p:nvSpPr>
        <p:spPr>
          <a:xfrm>
            <a:off x="6905228" y="37375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30076E8-6BB7-E89A-0710-E7EBA958C276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5138789" y="2749231"/>
            <a:ext cx="260" cy="1914162"/>
          </a:xfrm>
          <a:prstGeom prst="curvedConnector3">
            <a:avLst>
              <a:gd name="adj1" fmla="val 127988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ADDC3DB-583D-8C8B-967D-A6A24FD45D81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5400000" flipH="1" flipV="1">
            <a:off x="5138789" y="3613327"/>
            <a:ext cx="260" cy="1914162"/>
          </a:xfrm>
          <a:prstGeom prst="curvedConnector3">
            <a:avLst>
              <a:gd name="adj1" fmla="val -15664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83260B-00F0-B34B-5604-D0713D94C97D}"/>
              </a:ext>
            </a:extLst>
          </p:cNvPr>
          <p:cNvSpPr txBox="1"/>
          <p:nvPr/>
        </p:nvSpPr>
        <p:spPr>
          <a:xfrm>
            <a:off x="5015880" y="507998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ED118-9EA5-1987-8084-2E879DAF8C8D}"/>
              </a:ext>
            </a:extLst>
          </p:cNvPr>
          <p:cNvSpPr txBox="1"/>
          <p:nvPr/>
        </p:nvSpPr>
        <p:spPr>
          <a:xfrm>
            <a:off x="5015880" y="29596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30558302"/>
      </p:ext>
    </p:extLst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044-82FE-4DB9-91A4-D398D6BA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Conversion of RE to FA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FCA2-4BE5-E492-E3AF-E5A1F220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/>
              <a:t>a(bc)*</a:t>
            </a:r>
          </a:p>
          <a:p>
            <a:pPr marL="457200" lvl="1" indent="0">
              <a:buNone/>
            </a:pPr>
            <a:r>
              <a:rPr lang="en-IN"/>
              <a:t>The strings accepted by the regular expression are a, abc, abcbc, ..</a:t>
            </a:r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C70B27-4089-234E-ADF2-2DCBEAF5ADEA}"/>
              </a:ext>
            </a:extLst>
          </p:cNvPr>
          <p:cNvSpPr/>
          <p:nvPr/>
        </p:nvSpPr>
        <p:spPr>
          <a:xfrm>
            <a:off x="3575720" y="4005064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C060C2-6DCC-FC5D-078A-CA8603EE5B7C}"/>
              </a:ext>
            </a:extLst>
          </p:cNvPr>
          <p:cNvSpPr/>
          <p:nvPr/>
        </p:nvSpPr>
        <p:spPr>
          <a:xfrm>
            <a:off x="5537387" y="3943783"/>
            <a:ext cx="1117225" cy="100811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FDC3774-539E-99A5-281F-3E18946BD2EA}"/>
              </a:ext>
            </a:extLst>
          </p:cNvPr>
          <p:cNvSpPr/>
          <p:nvPr/>
        </p:nvSpPr>
        <p:spPr>
          <a:xfrm>
            <a:off x="5626846" y="4005064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50BDB74-A054-94F4-6E6E-74FAB84842D8}"/>
              </a:ext>
            </a:extLst>
          </p:cNvPr>
          <p:cNvSpPr/>
          <p:nvPr/>
        </p:nvSpPr>
        <p:spPr>
          <a:xfrm>
            <a:off x="7680175" y="4001294"/>
            <a:ext cx="936104" cy="86409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IN" sz="2000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CAA36B-004B-73EF-0A0C-532DD4FDC172}"/>
              </a:ext>
            </a:extLst>
          </p:cNvPr>
          <p:cNvCxnSpPr>
            <a:endCxn id="4" idx="2"/>
          </p:cNvCxnSpPr>
          <p:nvPr/>
        </p:nvCxnSpPr>
        <p:spPr>
          <a:xfrm>
            <a:off x="2675012" y="4437112"/>
            <a:ext cx="90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16FBA5-D504-1A76-EC79-5759E99724B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11824" y="4437112"/>
            <a:ext cx="1025563" cy="1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1492961-E20A-46E2-20EF-11500F961761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7093359" y="2946425"/>
            <a:ext cx="57511" cy="2052227"/>
          </a:xfrm>
          <a:prstGeom prst="curvedConnector3">
            <a:avLst>
              <a:gd name="adj1" fmla="val 605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6BABEB1-1049-14B5-4CF4-6393019CC3F4}"/>
              </a:ext>
            </a:extLst>
          </p:cNvPr>
          <p:cNvCxnSpPr>
            <a:stCxn id="5" idx="4"/>
            <a:endCxn id="7" idx="4"/>
          </p:cNvCxnSpPr>
          <p:nvPr/>
        </p:nvCxnSpPr>
        <p:spPr>
          <a:xfrm rot="5400000" flipH="1" flipV="1">
            <a:off x="7078860" y="3882529"/>
            <a:ext cx="86505" cy="2052227"/>
          </a:xfrm>
          <a:prstGeom prst="curvedConnector3">
            <a:avLst>
              <a:gd name="adj1" fmla="val -397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F7AE4C-DFC9-35BA-50E3-73451A788A73}"/>
              </a:ext>
            </a:extLst>
          </p:cNvPr>
          <p:cNvSpPr txBox="1"/>
          <p:nvPr/>
        </p:nvSpPr>
        <p:spPr>
          <a:xfrm>
            <a:off x="4849191" y="4073143"/>
            <a:ext cx="37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5293B-CBCA-DCF2-C684-214306932D1E}"/>
              </a:ext>
            </a:extLst>
          </p:cNvPr>
          <p:cNvSpPr txBox="1"/>
          <p:nvPr/>
        </p:nvSpPr>
        <p:spPr>
          <a:xfrm>
            <a:off x="6933395" y="3270990"/>
            <a:ext cx="37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</a:t>
            </a:r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44AFC4-F8EC-B3BE-DEE4-038B227FF9C8}"/>
              </a:ext>
            </a:extLst>
          </p:cNvPr>
          <p:cNvSpPr txBox="1"/>
          <p:nvPr/>
        </p:nvSpPr>
        <p:spPr>
          <a:xfrm>
            <a:off x="6933395" y="5301208"/>
            <a:ext cx="37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39701"/>
      </p:ext>
    </p:extLst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CFE-3FC3-DE83-3075-0E8651079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CONTEXT FREE GRAMMAR</a:t>
            </a:r>
          </a:p>
        </p:txBody>
      </p:sp>
    </p:spTree>
    <p:extLst>
      <p:ext uri="{BB962C8B-B14F-4D97-AF65-F5344CB8AC3E}">
        <p14:creationId xmlns:p14="http://schemas.microsoft.com/office/powerpoint/2010/main" val="2241839659"/>
      </p:ext>
    </p:extLst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5211-58D7-72A8-3CDA-423F644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28F0-1D33-FF31-3A10-8883E288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Context-free grammar (CFG) is a type of formal grammar used to describe the syntax of a programming language or other formal language.</a:t>
            </a:r>
          </a:p>
          <a:p>
            <a:r>
              <a:rPr lang="en-US" sz="2400"/>
              <a:t> A CFG consists of a set of rules that specify how symbols can be combined to form valid strings of a language. </a:t>
            </a:r>
          </a:p>
          <a:p>
            <a:r>
              <a:rPr lang="en-US" sz="2400"/>
              <a:t>The rules are generally expressed in the form of a set of production rules, where each rule indicates how a single symbol may be replaced with a sequence of symbols.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06723868"/>
      </p:ext>
    </p:extLst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0378C6-A637-C690-58FA-FCDD799F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754063"/>
            <a:ext cx="10615612" cy="5422900"/>
          </a:xfrm>
        </p:spPr>
        <p:txBody>
          <a:bodyPr/>
          <a:lstStyle/>
          <a:p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The structure of a CFG consists of four components:</a:t>
            </a:r>
          </a:p>
          <a:p>
            <a:pPr marL="0" indent="0">
              <a:buNone/>
            </a:pPr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  1. A set of terminal symbols is the characters used to form words or phrases in the language. </a:t>
            </a:r>
          </a:p>
          <a:p>
            <a:pPr marL="0" indent="0">
              <a:buNone/>
            </a:pPr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 2. A set of non-terminal symbols, which are used to denote the different types of phrases or elements within the language</a:t>
            </a:r>
          </a:p>
          <a:p>
            <a:pPr marL="0" indent="0">
              <a:buNone/>
            </a:pPr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 . 3. A set of production rules indicates how the symbols may be      combined to form valid strings. </a:t>
            </a:r>
          </a:p>
          <a:p>
            <a:pPr marL="0" indent="0">
              <a:buNone/>
            </a:pPr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 4. A start symbol is a symbol from which all valid strings begin. </a:t>
            </a:r>
          </a:p>
          <a:p>
            <a:r>
              <a:rPr lang="en-US" b="0" i="0">
                <a:solidFill>
                  <a:srgbClr val="353740"/>
                </a:solidFill>
                <a:effectLst/>
                <a:latin typeface="ColfaxAI"/>
              </a:rPr>
              <a:t>A CFG can be used to define the syntax of a language and to generate valid strings of that language. In addition, it can be used to prove that certain strings are valid or invalid in the language.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98010"/>
      </p:ext>
    </p:extLst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20DD-B046-D27C-0BAC-3254B2B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INFORMAL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7B67-1120-A126-545F-6E024C5C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/>
              <a:t>Context-free grammar is a notation for describing languages.</a:t>
            </a:r>
          </a:p>
          <a:p>
            <a:r>
              <a:rPr lang="en-US"/>
              <a:t>It is more powerful than finite automata or RE’s, but still cannot define all possible languages.</a:t>
            </a:r>
          </a:p>
          <a:p>
            <a:r>
              <a:rPr lang="en-US"/>
              <a:t>Useful for nested structures, e.g., parentheses in programming languages.</a:t>
            </a:r>
          </a:p>
          <a:p>
            <a:r>
              <a:rPr lang="en-US"/>
              <a:t>Basic idea is to use “variables” to stand for sets of strings (i.e., languages).</a:t>
            </a:r>
          </a:p>
          <a:p>
            <a:r>
              <a:rPr lang="en-US"/>
              <a:t>These variables are defined recursively, in terms of one another.</a:t>
            </a:r>
          </a:p>
          <a:p>
            <a:r>
              <a:rPr lang="en-US"/>
              <a:t>Recursive rules (“productions”) involve only concatenation.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87532"/>
      </p:ext>
    </p:extLst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72BC-C147-B9BC-61DC-B7070E9F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/>
              <a:t>EXAMPLES:</a:t>
            </a:r>
          </a:p>
          <a:p>
            <a:pPr marL="0" indent="0">
              <a:buNone/>
            </a:pPr>
            <a:r>
              <a:rPr lang="pt-BR" sz="2000"/>
              <a:t>                                    </a:t>
            </a:r>
            <a:r>
              <a:rPr lang="pt-BR" sz="2400"/>
              <a:t>CFG for { 0n1n | n &gt; 1}</a:t>
            </a:r>
          </a:p>
          <a:p>
            <a:r>
              <a:rPr lang="en-US" sz="3200"/>
              <a:t>Productions: S -&gt; 01 S -&gt; 0S1</a:t>
            </a:r>
          </a:p>
          <a:p>
            <a:r>
              <a:rPr lang="en-US" sz="3200"/>
              <a:t>Basis: 01 is in the language.</a:t>
            </a:r>
          </a:p>
          <a:p>
            <a:r>
              <a:rPr lang="en-US" sz="3200"/>
              <a:t>Induction: if w is in the language, then so is 0w1.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568165240"/>
      </p:ext>
    </p:extLst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F933-4A9C-F9D0-CCD0-41534126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CFG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3623-F31D-0C97-B6B1-41C3712E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Terminals = symbols of the alphabet of the language being defined.</a:t>
            </a:r>
          </a:p>
          <a:p>
            <a:r>
              <a:rPr lang="en-US" sz="3200"/>
              <a:t>Variables = nonterminals = a finite set of other symbols, each of which represents a language.</a:t>
            </a:r>
          </a:p>
          <a:p>
            <a:r>
              <a:rPr lang="en-US" sz="3200"/>
              <a:t>Start symbol = the variable whose language is the one being defined</a:t>
            </a:r>
            <a:r>
              <a:rPr lang="en-US" sz="2000"/>
              <a:t>.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4125844252"/>
      </p:ext>
    </p:extLst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654D-0561-C013-12F3-552FB6D5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9E41-682E-8BBD-531C-5C60CD6A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production has the form variable -&gt; string of variables and terminals.</a:t>
            </a:r>
          </a:p>
          <a:p>
            <a:r>
              <a:rPr lang="en-IN" b="1"/>
              <a:t>Convention: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/>
              <a:t> </a:t>
            </a:r>
            <a:r>
              <a:rPr lang="en-US"/>
              <a:t>A, B, C,… are variables</a:t>
            </a:r>
            <a:r>
              <a:rPr lang="en-IN" b="1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a, b, c,… are terminals</a:t>
            </a:r>
            <a:r>
              <a:rPr lang="en-IN" b="1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…, X, Y, Z are either terminals or variables.</a:t>
            </a:r>
            <a:r>
              <a:rPr lang="en-IN" b="1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/>
              <a:t> </a:t>
            </a:r>
            <a:r>
              <a:rPr lang="en-US"/>
              <a:t>…, w, x, y, z are strings of terminals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/>
              <a:t>,</a:t>
            </a:r>
            <a:r>
              <a:rPr lang="el-GR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β</a:t>
            </a:r>
            <a:r>
              <a:rPr lang="en-US"/>
              <a:t>,</a:t>
            </a:r>
            <a:r>
              <a:rPr lang="el-GR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γ</a:t>
            </a:r>
            <a:r>
              <a:rPr lang="en-US"/>
              <a:t>,… are strings of terminals and/or variables.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06124051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00F-8FDD-62DC-3154-77C59576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Finite Automata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6A5D-89A4-820B-EAF2-1DDA069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</a:rPr>
              <a:t>A finite automaton is a collection of 5-tuple </a:t>
            </a:r>
          </a:p>
          <a:p>
            <a:pPr marL="0" indent="0">
              <a:buNone/>
            </a:pPr>
            <a:r>
              <a:rPr lang="en-US">
                <a:solidFill>
                  <a:srgbClr val="333333"/>
                </a:solidFill>
              </a:rPr>
              <a:t>			M=</a:t>
            </a:r>
            <a:r>
              <a:rPr lang="en-US" b="0" i="0">
                <a:solidFill>
                  <a:srgbClr val="333333"/>
                </a:solidFill>
                <a:effectLst/>
              </a:rPr>
              <a:t>(Q, ∑, δ, q0, F)</a:t>
            </a:r>
            <a:endParaRPr lang="en-US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</a:rPr>
              <a:t>	Where,</a:t>
            </a:r>
          </a:p>
          <a:p>
            <a:pPr lvl="3"/>
            <a:r>
              <a:rPr lang="en-US" sz="2400" b="0" i="0">
                <a:solidFill>
                  <a:srgbClr val="000000"/>
                </a:solidFill>
                <a:effectLst/>
              </a:rPr>
              <a:t>Q: Finite set called states</a:t>
            </a:r>
          </a:p>
          <a:p>
            <a:pPr lvl="3"/>
            <a:r>
              <a:rPr lang="en-US" sz="2400" b="0" i="0">
                <a:solidFill>
                  <a:srgbClr val="000000"/>
                </a:solidFill>
                <a:effectLst/>
              </a:rPr>
              <a:t>Σ: Finite set called alphabets</a:t>
            </a:r>
          </a:p>
          <a:p>
            <a:pPr lvl="3"/>
            <a:r>
              <a:rPr lang="en-US" sz="2400" b="0" i="0">
                <a:solidFill>
                  <a:srgbClr val="000000"/>
                </a:solidFill>
                <a:effectLst/>
              </a:rPr>
              <a:t>δ: Q × Σ → Q is the transition function</a:t>
            </a:r>
          </a:p>
          <a:p>
            <a:pPr lvl="3"/>
            <a:r>
              <a:rPr lang="en-US" sz="2400" b="0" i="0">
                <a:solidFill>
                  <a:srgbClr val="000000"/>
                </a:solidFill>
                <a:effectLst/>
              </a:rPr>
              <a:t>q0 ∈ Q is the start or initial state</a:t>
            </a:r>
          </a:p>
          <a:p>
            <a:pPr lvl="3"/>
            <a:r>
              <a:rPr lang="en-US" sz="2400" b="0" i="0">
                <a:solidFill>
                  <a:srgbClr val="000000"/>
                </a:solidFill>
                <a:effectLst/>
              </a:rPr>
              <a:t>F: Final or accept state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09811"/>
      </p:ext>
    </p:extLst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091B-1093-8E96-FAB9-4F84D184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1331495"/>
            <a:ext cx="10487526" cy="4845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/>
              <a:t>Example: Formal CFG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/>
              <a:t>Here is a formal CFG for { 0n1n | n &gt; 1}.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Terminals = {0, 1}.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Variables = {S}.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Start symbol =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Productions = </a:t>
            </a:r>
          </a:p>
          <a:p>
            <a:pPr marL="0" indent="0">
              <a:buNone/>
            </a:pPr>
            <a:r>
              <a:rPr lang="en-US"/>
              <a:t>            S -&gt; 01</a:t>
            </a:r>
          </a:p>
          <a:p>
            <a:pPr marL="0" indent="0">
              <a:buNone/>
            </a:pPr>
            <a:r>
              <a:rPr lang="en-US"/>
              <a:t>            S -&gt; 0S1</a:t>
            </a: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4068980145"/>
      </p:ext>
    </p:extLst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706D-3AF7-EDE8-E4ED-1E9D4972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  Derivations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B143-F2C3-41AE-C7EA-BE21FD06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We derive strings in the language of a CFG by starting with the start </a:t>
            </a:r>
            <a:r>
              <a:rPr lang="en-US"/>
              <a:t>symbol, and repeatedly replacing some variable A by the right side of one </a:t>
            </a:r>
            <a:r>
              <a:rPr lang="en-US" sz="3200"/>
              <a:t>of its productions.</a:t>
            </a:r>
          </a:p>
          <a:p>
            <a:pPr marL="0" indent="0">
              <a:buNone/>
            </a:pPr>
            <a:r>
              <a:rPr lang="en-US" sz="3200"/>
              <a:t> -&gt; </a:t>
            </a:r>
            <a:r>
              <a:rPr lang="en-US" sz="2400"/>
              <a:t>That is, the “productions for A” are those that have A on the left side of the -&gt;.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692990869"/>
      </p:ext>
    </p:extLst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D49E-33FE-F5EB-EFBF-1FBAF1B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  Derivations –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AA9-5D2F-CBE7-2F8A-E878B39A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We say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 sz="3200"/>
              <a:t>A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β</a:t>
            </a:r>
            <a:r>
              <a:rPr lang="en-US" sz="3200"/>
              <a:t> =&gt;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αγβ</a:t>
            </a:r>
            <a:r>
              <a:rPr lang="en-US" sz="3200"/>
              <a:t> if A -&gt;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γ</a:t>
            </a:r>
            <a:r>
              <a:rPr lang="en-US" sz="3200"/>
              <a:t> is a production.</a:t>
            </a:r>
          </a:p>
          <a:p>
            <a:r>
              <a:rPr lang="en-US" sz="3200"/>
              <a:t>Example: S -&gt; 01;</a:t>
            </a:r>
          </a:p>
          <a:p>
            <a:pPr marL="0" indent="0">
              <a:buNone/>
            </a:pPr>
            <a:r>
              <a:rPr lang="en-US" sz="3200"/>
              <a:t>                    S -&gt; 0S1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43476295"/>
      </p:ext>
    </p:extLst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371-FE66-F119-0732-520D09B1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    Iterated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473A-58F3-076E-2741-C42BF6C1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=&gt;* means “zero or more derivation steps.”</a:t>
            </a:r>
          </a:p>
          <a:p>
            <a:pPr marL="0" indent="0">
              <a:buNone/>
            </a:pPr>
            <a:endParaRPr lang="en-US" sz="3200"/>
          </a:p>
          <a:p>
            <a:r>
              <a:rPr lang="en-IN" sz="3200"/>
              <a:t>Basis: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IN" sz="3200"/>
              <a:t> =&gt;*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IN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IN" sz="3200"/>
              <a:t>for any string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IN" sz="3200"/>
              <a:t>.</a:t>
            </a:r>
          </a:p>
          <a:p>
            <a:pPr marL="0" indent="0">
              <a:buNone/>
            </a:pPr>
            <a:endParaRPr lang="en-IN" sz="3200"/>
          </a:p>
          <a:p>
            <a:r>
              <a:rPr lang="en-IN" sz="3200"/>
              <a:t>Induction: if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 </a:t>
            </a:r>
            <a:r>
              <a:rPr lang="en-IN" sz="3200"/>
              <a:t>=&gt;*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β</a:t>
            </a:r>
            <a:r>
              <a:rPr lang="en-IN" sz="3200"/>
              <a:t> and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β </a:t>
            </a:r>
            <a:r>
              <a:rPr lang="en-IN" sz="3200"/>
              <a:t>=&gt;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γ</a:t>
            </a:r>
            <a:r>
              <a:rPr lang="en-IN" sz="3200"/>
              <a:t>, then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 </a:t>
            </a:r>
            <a:r>
              <a:rPr lang="en-IN" sz="3200"/>
              <a:t>=&gt;*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γ</a:t>
            </a:r>
            <a:r>
              <a:rPr lang="en-IN" sz="320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57759653"/>
      </p:ext>
    </p:extLst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42D0-122F-2F95-8C73-F757EE00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Example: Iterated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452D-2491-02A2-EB96-60D0878F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/>
              <a:t>S -&gt; 01; S -&gt; 0S1.</a:t>
            </a:r>
          </a:p>
          <a:p>
            <a:pPr marL="0" indent="0">
              <a:buNone/>
            </a:pPr>
            <a:endParaRPr lang="en-IN" sz="3200"/>
          </a:p>
          <a:p>
            <a:r>
              <a:rPr lang="en-IN" sz="3200"/>
              <a:t>S =&gt; 0S1 =&gt; 00S11 =&gt; 000111.</a:t>
            </a:r>
          </a:p>
          <a:p>
            <a:pPr marL="0" indent="0">
              <a:buNone/>
            </a:pPr>
            <a:endParaRPr lang="en-IN" sz="3200"/>
          </a:p>
          <a:p>
            <a:r>
              <a:rPr lang="en-IN" sz="3200"/>
              <a:t>So S =&gt;* S; S =&gt;* 0S1; S =&gt;* 00S11; S =&gt;* 000111.</a:t>
            </a:r>
          </a:p>
        </p:txBody>
      </p:sp>
    </p:spTree>
    <p:extLst>
      <p:ext uri="{BB962C8B-B14F-4D97-AF65-F5344CB8AC3E}">
        <p14:creationId xmlns:p14="http://schemas.microsoft.com/office/powerpoint/2010/main" val="767172760"/>
      </p:ext>
    </p:extLst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78E5-0C2C-CB15-90A3-2AB8FF32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SENTENTIAL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EAE4-BBDF-C363-A4E3-B38C3DB4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Any string of variables and/or terminals derived from the start symbol is called a sentential form.</a:t>
            </a:r>
          </a:p>
          <a:p>
            <a:r>
              <a:rPr lang="en-US" sz="3200"/>
              <a:t>Formally,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 sz="3200"/>
              <a:t> is a sentential form i</a:t>
            </a:r>
            <a:r>
              <a:rPr lang="en-US" sz="3200" b="1" err="1"/>
              <a:t>ff</a:t>
            </a:r>
            <a:r>
              <a:rPr lang="en-US" sz="3200"/>
              <a:t> S =&gt;* 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 sz="2000"/>
              <a:t>.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778923654"/>
      </p:ext>
    </p:extLst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A07F-276F-D5DD-A5BF-C0BBD22E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Language of 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76B1-2929-5E89-6AB3-BA04CDE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G is a CFG, then L(G), the language of G, is {w | S =&gt;* w}.</a:t>
            </a:r>
          </a:p>
          <a:p>
            <a:pPr marL="0" indent="0">
              <a:buNone/>
            </a:pPr>
            <a:r>
              <a:rPr lang="en-US"/>
              <a:t>        Note: w must be a terminal string, S is the start symbol.</a:t>
            </a:r>
          </a:p>
          <a:p>
            <a:r>
              <a:rPr lang="en-US"/>
              <a:t>Example: G has productions S -&gt; ε and S -&gt; 0S1.</a:t>
            </a:r>
          </a:p>
          <a:p>
            <a:r>
              <a:rPr lang="pt-BR"/>
              <a:t>L(G) = {0n 1 n | n &gt; 0}. 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					</a:t>
            </a:r>
            <a:r>
              <a:rPr lang="en-US"/>
              <a:t>Note: ε is a legitimate right side.</a:t>
            </a:r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C1697B-7BBC-EC6D-A77D-5869A18B2794}"/>
              </a:ext>
            </a:extLst>
          </p:cNvPr>
          <p:cNvCxnSpPr/>
          <p:nvPr/>
        </p:nvCxnSpPr>
        <p:spPr>
          <a:xfrm flipH="1" flipV="1">
            <a:off x="5999584" y="3303037"/>
            <a:ext cx="353090" cy="165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77923"/>
      </p:ext>
    </p:extLst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68B0-B67A-B68C-BFBB-4804CEC8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Context-Free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1666-3BA1-5403-B963-6B21B263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language that is defined by some CFG is called a context-free language.</a:t>
            </a:r>
          </a:p>
          <a:p>
            <a:r>
              <a:rPr lang="en-US" sz="3200"/>
              <a:t>There are CFLs that are not regular languages, such as the example just given.</a:t>
            </a:r>
          </a:p>
          <a:p>
            <a:r>
              <a:rPr lang="en-US" sz="3200"/>
              <a:t>But not all languages are CFL’s.</a:t>
            </a:r>
          </a:p>
          <a:p>
            <a:r>
              <a:rPr lang="en-US" sz="3200"/>
              <a:t>Intuitively: CFL’s can count two things, not three.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762831277"/>
      </p:ext>
    </p:extLst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961C-A866-4344-26E5-9DB89971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 BNF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770E-B79B-01FC-148D-A285481B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Grammars for programming languages are often written in BNF (Backus-Naur Form ).</a:t>
            </a:r>
          </a:p>
          <a:p>
            <a:r>
              <a:rPr lang="en-US" sz="3200"/>
              <a:t>Variables are words in ; Example: &lt;statement&gt; .</a:t>
            </a:r>
          </a:p>
          <a:p>
            <a:r>
              <a:rPr lang="en-US" sz="3200"/>
              <a:t>Terminals are often multicharacter strings indicated by boldface or underline; for Example: while or WHILE.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438023508"/>
      </p:ext>
    </p:extLst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912-BDEE-35AC-3D46-59D2CAEF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             BNF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C91A-B0B8-57C3-CC9A-9DA2D874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Symbol::= is often used for -&gt;.</a:t>
            </a:r>
          </a:p>
          <a:p>
            <a:r>
              <a:rPr lang="en-US"/>
              <a:t>Symbol | is used for “or.”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           </a:t>
            </a:r>
            <a:r>
              <a:rPr lang="en-US"/>
              <a:t>Shorthand for a list of productions with the same left side.</a:t>
            </a:r>
          </a:p>
          <a:p>
            <a:r>
              <a:rPr lang="en-US"/>
              <a:t>Example: S -&gt; 0S1 | 01 is shorthand for S -&gt; 0S1 and S -&gt; 01.</a:t>
            </a:r>
          </a:p>
          <a:p>
            <a:r>
              <a:rPr lang="en-US"/>
              <a:t>Symbol … is used for “one or more.”</a:t>
            </a:r>
          </a:p>
          <a:p>
            <a:r>
              <a:rPr lang="en-IN"/>
              <a:t>Example: ::= 0|1|2|3|4|5|6|7|8|9</a:t>
            </a:r>
          </a:p>
          <a:p>
            <a:pPr marL="0" indent="0">
              <a:buNone/>
            </a:pPr>
            <a:r>
              <a:rPr lang="en-IN"/>
              <a:t>   &lt;unsigned integer&gt; ::= &lt;digit&gt;…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US"/>
              <a:t> Note: that’s not exactly the * of RE’s.</a:t>
            </a:r>
          </a:p>
          <a:p>
            <a:r>
              <a:rPr lang="en-US"/>
              <a:t>Translation: Replace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 </a:t>
            </a:r>
            <a:r>
              <a:rPr lang="en-US"/>
              <a:t>… with a new variable A and productions A -&gt; A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α</a:t>
            </a:r>
            <a:r>
              <a:rPr lang="en-US"/>
              <a:t> |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/>
              <a:t> 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71469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6F29-E203-22FF-AB7E-3ACE76D9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Finite Automata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262C-34E3-A749-837E-1C150C74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57"/>
            <a:ext cx="10515600" cy="3061685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Finite Automata can be represented as follows −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</a:rPr>
              <a:t>Transition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</a:rPr>
              <a:t>Transition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</a:rPr>
              <a:t>Transition function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76498"/>
      </p:ext>
    </p:extLst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45C-D6E4-2B83-9D71-9F045529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Example: Kleene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5326-521F-35A1-43D5-23DF3432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Grammar for unsigned integers can be replaced by:</a:t>
            </a:r>
          </a:p>
          <a:p>
            <a:pPr marL="0" indent="0">
              <a:buNone/>
            </a:pPr>
            <a:r>
              <a:rPr lang="en-US" sz="3200"/>
              <a:t>   </a:t>
            </a:r>
          </a:p>
          <a:p>
            <a:pPr marL="0" indent="0">
              <a:buNone/>
            </a:pPr>
            <a:r>
              <a:rPr lang="en-US" sz="3200"/>
              <a:t>		</a:t>
            </a:r>
            <a:r>
              <a:rPr lang="en-US"/>
              <a:t>	</a:t>
            </a:r>
            <a:r>
              <a:rPr lang="en-IN"/>
              <a:t> U -&gt; UD | D</a:t>
            </a:r>
          </a:p>
          <a:p>
            <a:pPr marL="0" indent="0">
              <a:buNone/>
            </a:pPr>
            <a:r>
              <a:rPr lang="en-IN"/>
              <a:t>			 D -&gt; 0|1|2|3|4|5|6|7|8|9</a:t>
            </a:r>
          </a:p>
        </p:txBody>
      </p:sp>
    </p:spTree>
    <p:extLst>
      <p:ext uri="{BB962C8B-B14F-4D97-AF65-F5344CB8AC3E}">
        <p14:creationId xmlns:p14="http://schemas.microsoft.com/office/powerpoint/2010/main" val="3309346275"/>
      </p:ext>
    </p:extLst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EB72-D9AE-1F63-5417-37768AA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BNF Notation: Optional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DCD4-C934-AC9B-BF43-C52194C8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en-US" sz="3200"/>
              <a:t>Surround one or more symbols by […] to make them optional.</a:t>
            </a:r>
          </a:p>
          <a:p>
            <a:r>
              <a:rPr lang="en-IN" sz="3200"/>
              <a:t>Example: &lt;statement&gt; ::= if  &lt;condition&gt; then &lt;statement&gt; [; else &lt;statement&gt; ]</a:t>
            </a:r>
          </a:p>
          <a:p>
            <a:r>
              <a:rPr lang="en-US" sz="3200"/>
              <a:t>Translation: replace [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 sz="3200"/>
              <a:t> ] with a new variable A with productions A -&gt;</a:t>
            </a:r>
            <a:r>
              <a:rPr lang="el-GR" sz="32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α</a:t>
            </a:r>
            <a:r>
              <a:rPr lang="en-US" sz="3200"/>
              <a:t>  | ε.</a:t>
            </a:r>
          </a:p>
          <a:p>
            <a:pPr marL="0" indent="0">
              <a:buNone/>
            </a:pPr>
            <a:r>
              <a:rPr lang="en-IN" sz="3200" b="1"/>
              <a:t>Example: </a:t>
            </a:r>
            <a:r>
              <a:rPr lang="en-US" sz="3200"/>
              <a:t>Grammar for if-then-else can be replaced by:</a:t>
            </a:r>
            <a:endParaRPr lang="en-IN" sz="3200" b="1"/>
          </a:p>
          <a:p>
            <a:pPr marL="0" indent="0">
              <a:buNone/>
            </a:pPr>
            <a:r>
              <a:rPr lang="en-IN" sz="3200" b="1"/>
              <a:t>		</a:t>
            </a:r>
            <a:r>
              <a:rPr lang="en-IN" sz="2000"/>
              <a:t> </a:t>
            </a:r>
            <a:r>
              <a:rPr lang="en-IN"/>
              <a:t>S -&gt; iCtSA</a:t>
            </a:r>
            <a:endParaRPr lang="en-IN"/>
          </a:p>
          <a:p>
            <a:pPr marL="0" indent="0">
              <a:buNone/>
            </a:pPr>
            <a:r>
              <a:rPr lang="en-IN" b="1"/>
              <a:t>		</a:t>
            </a:r>
            <a:r>
              <a:rPr lang="en-IN"/>
              <a:t> A -&gt; ;eS | </a:t>
            </a:r>
            <a:r>
              <a:rPr lang="el-GR"/>
              <a:t>ε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63792961"/>
      </p:ext>
    </p:extLst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D40-2FA0-22D0-6132-24537F1D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Leftmost and Rightmost 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0ADB-D6B2-5E71-E453-31539C2B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/>
          <a:lstStyle/>
          <a:p>
            <a:r>
              <a:rPr lang="en-US"/>
              <a:t>Derivations allow us to replace any of the variables in a string.</a:t>
            </a:r>
          </a:p>
          <a:p>
            <a:r>
              <a:rPr lang="en-US"/>
              <a:t>Leads to many different derivations of the same string.</a:t>
            </a:r>
          </a:p>
          <a:p>
            <a:r>
              <a:rPr lang="en-US"/>
              <a:t>By forcing the leftmost variable (or alternatively, the rightmost variable) to be replaced, we avoid these “distinctions without a difference.”</a:t>
            </a:r>
          </a:p>
          <a:p>
            <a:r>
              <a:rPr lang="en-US"/>
              <a:t>Say wA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α</a:t>
            </a:r>
            <a:r>
              <a:rPr lang="en-US"/>
              <a:t> =&gt;lm w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β α</a:t>
            </a:r>
            <a:r>
              <a:rPr lang="en-US"/>
              <a:t> if w is a string of terminals only and A -&gt;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β</a:t>
            </a:r>
            <a:r>
              <a:rPr lang="en-US"/>
              <a:t> is a production.</a:t>
            </a:r>
          </a:p>
          <a:p>
            <a:r>
              <a:rPr lang="en-US"/>
              <a:t>Also,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/>
              <a:t> =&gt;*lm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β</a:t>
            </a:r>
            <a:r>
              <a:rPr lang="en-US"/>
              <a:t> if </a:t>
            </a:r>
            <a:r>
              <a:rPr lang="el-GR" sz="2800" b="0" i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α</a:t>
            </a:r>
            <a:r>
              <a:rPr lang="en-US"/>
              <a:t> becomes  by a sequence of 0 or more =&gt;lm steps.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01257"/>
      </p:ext>
    </p:extLst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CFE-3FC3-DE83-3075-0E8651079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PUSH DOWN AUTOMATA(PDA)</a:t>
            </a:r>
          </a:p>
        </p:txBody>
      </p:sp>
    </p:spTree>
    <p:extLst>
      <p:ext uri="{BB962C8B-B14F-4D97-AF65-F5344CB8AC3E}">
        <p14:creationId xmlns:p14="http://schemas.microsoft.com/office/powerpoint/2010/main" val="2241839659"/>
      </p:ext>
    </p:extLst>
  </p:cSld>
  <p:clrMapOvr>
    <a:masterClrMapping/>
  </p:clrMapOvr>
  <p:transition/>
  <p:timing/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1BB3DEE-FECE-9CE8-1C5A-D20B8B34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48AF6-E4EB-4ADF-B213-84579B369C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2D0E7B0-1ED3-61B9-48F3-6D3F9B403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14801"/>
            <a:ext cx="7772400" cy="9144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b="1"/>
              <a:t>INTRODUCTION OF PUSH DOWN AUTOMATA:</a:t>
            </a:r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ADC7CBF-73CD-BDF3-8E24-79C5F8DA5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5042" y="2378183"/>
            <a:ext cx="8867384" cy="4724400"/>
          </a:xfrm>
        </p:spPr>
        <p:txBody>
          <a:bodyPr>
            <a:noAutofit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/>
              <a:t>Pushdown Automata is a finite automata with extra memory called stack which helps Pushdown automata to recognize Context Free Languages</a:t>
            </a: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It “remember” only a finite amount of information, whereas a PDA can “remember” an infinite amount of (certain types of) information, in one memory-stack</a:t>
            </a:r>
          </a:p>
          <a:p>
            <a:pPr marL="0" indent="0"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1BB3DEE-FECE-9CE8-1C5A-D20B8B34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48AF6-E4EB-4ADF-B213-84579B369C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2D0E7B0-1ED3-61B9-48F3-6D3F9B403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/>
              <a:t>Formal Definition of a PDA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ADC7CBF-73CD-BDF3-8E24-79C5F8DA5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04164" y="1631949"/>
            <a:ext cx="7978036" cy="5089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A </a:t>
            </a:r>
            <a:r>
              <a:rPr lang="en-US" altLang="en-US" sz="2000" u="sng">
                <a:cs typeface="Times New Roman" panose="02020603050405020304" pitchFamily="18" charset="0"/>
              </a:rPr>
              <a:t>pushdown automaton (PDA)</a:t>
            </a:r>
            <a:r>
              <a:rPr lang="en-US" altLang="en-US" sz="2000">
                <a:cs typeface="Times New Roman" panose="02020603050405020304" pitchFamily="18" charset="0"/>
              </a:rPr>
              <a:t> is a seven-tuple: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M = (Q, Σ, Г, δ, q</a:t>
            </a:r>
            <a:r>
              <a:rPr lang="en-US" altLang="en-US" sz="2000" baseline="-25000">
                <a:cs typeface="Times New Roman" panose="02020603050405020304" pitchFamily="18" charset="0"/>
              </a:rPr>
              <a:t>0</a:t>
            </a:r>
            <a:r>
              <a:rPr lang="en-US" altLang="en-US" sz="2000">
                <a:cs typeface="Times New Roman" panose="02020603050405020304" pitchFamily="18" charset="0"/>
              </a:rPr>
              <a:t>, z</a:t>
            </a:r>
            <a:r>
              <a:rPr lang="en-US" altLang="en-US" sz="2000" baseline="-25000">
                <a:cs typeface="Times New Roman" panose="02020603050405020304" pitchFamily="18" charset="0"/>
              </a:rPr>
              <a:t>0</a:t>
            </a:r>
            <a:r>
              <a:rPr lang="en-US" altLang="en-US" sz="2000">
                <a:cs typeface="Times New Roman" panose="02020603050405020304" pitchFamily="18" charset="0"/>
              </a:rPr>
              <a:t>, F)</a:t>
            </a:r>
          </a:p>
          <a:p>
            <a:pPr eaLnBrk="1" hangingPunct="1"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Q	A </a:t>
            </a:r>
            <a:r>
              <a:rPr lang="en-US" altLang="en-US" sz="2000" u="sng">
                <a:cs typeface="Times New Roman" panose="02020603050405020304" pitchFamily="18" charset="0"/>
              </a:rPr>
              <a:t>finite</a:t>
            </a:r>
            <a:r>
              <a:rPr lang="en-US" altLang="en-US" sz="2000">
                <a:cs typeface="Times New Roman" panose="02020603050405020304" pitchFamily="18" charset="0"/>
              </a:rPr>
              <a:t> set of states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Σ	A </a:t>
            </a:r>
            <a:r>
              <a:rPr lang="en-US" altLang="en-US" sz="2000" u="sng">
                <a:cs typeface="Times New Roman" panose="02020603050405020304" pitchFamily="18" charset="0"/>
              </a:rPr>
              <a:t>finite</a:t>
            </a:r>
            <a:r>
              <a:rPr lang="en-US" altLang="en-US" sz="2000">
                <a:cs typeface="Times New Roman" panose="02020603050405020304" pitchFamily="18" charset="0"/>
              </a:rPr>
              <a:t> input alphabet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Г	A </a:t>
            </a:r>
            <a:r>
              <a:rPr lang="en-US" altLang="en-US" sz="2000" u="sng">
                <a:cs typeface="Times New Roman" panose="02020603050405020304" pitchFamily="18" charset="0"/>
              </a:rPr>
              <a:t>finite</a:t>
            </a:r>
            <a:r>
              <a:rPr lang="en-US" altLang="en-US" sz="2000">
                <a:cs typeface="Times New Roman" panose="02020603050405020304" pitchFamily="18" charset="0"/>
              </a:rPr>
              <a:t> stack alphabet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q</a:t>
            </a:r>
            <a:r>
              <a:rPr lang="en-US" altLang="en-US" sz="2000" baseline="-25000">
                <a:cs typeface="Times New Roman" panose="02020603050405020304" pitchFamily="18" charset="0"/>
              </a:rPr>
              <a:t>0	</a:t>
            </a:r>
            <a:r>
              <a:rPr lang="en-US" altLang="en-US" sz="2000">
                <a:cs typeface="Times New Roman" panose="02020603050405020304" pitchFamily="18" charset="0"/>
              </a:rPr>
              <a:t>The initial/starting state, q</a:t>
            </a:r>
            <a:r>
              <a:rPr lang="en-US" altLang="en-US" sz="2000" baseline="-25000">
                <a:cs typeface="Times New Roman" panose="02020603050405020304" pitchFamily="18" charset="0"/>
              </a:rPr>
              <a:t>0</a:t>
            </a:r>
            <a:r>
              <a:rPr lang="en-US" altLang="en-US" sz="2000">
                <a:cs typeface="Times New Roman" panose="02020603050405020304" pitchFamily="18" charset="0"/>
              </a:rPr>
              <a:t> is in Q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z</a:t>
            </a:r>
            <a:r>
              <a:rPr lang="en-US" altLang="en-US" sz="2000" baseline="-25000">
                <a:cs typeface="Times New Roman" panose="02020603050405020304" pitchFamily="18" charset="0"/>
              </a:rPr>
              <a:t>0</a:t>
            </a:r>
            <a:r>
              <a:rPr lang="en-US" altLang="en-US" sz="2000">
                <a:cs typeface="Times New Roman" panose="02020603050405020304" pitchFamily="18" charset="0"/>
              </a:rPr>
              <a:t>	A starting stack symbol, is in Г    // need not always remain at the bottom of stack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F	A set of final/accepting states, which is a subset of Q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δ	A transition function, where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δ: Q x (Σ U {ε}) x Г –</a:t>
            </a:r>
            <a:r>
              <a:rPr lang="en-US" altLang="en-US" sz="2000" baseline="-2000">
                <a:cs typeface="Times New Roman" panose="02020603050405020304" pitchFamily="18" charset="0"/>
              </a:rPr>
              <a:t>&gt;</a:t>
            </a:r>
            <a:r>
              <a:rPr lang="en-US" altLang="en-US" sz="2000">
                <a:cs typeface="Times New Roman" panose="02020603050405020304" pitchFamily="18" charset="0"/>
              </a:rPr>
              <a:t> finite subsets of Q x Г*</a:t>
            </a:r>
          </a:p>
        </p:txBody>
      </p:sp>
    </p:spTree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78E0B34-84AE-A202-A740-E0BECC0C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431FC-0618-46BA-8C16-992881153A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DE0EAD-4903-2A96-E1E1-FA6970ED6E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3397" y="411314"/>
            <a:ext cx="10125206" cy="6127598"/>
          </a:xfrm>
        </p:spPr>
        <p:txBody>
          <a:bodyPr>
            <a:no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Consider the various parts of δ: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Q x (Σ U {ε}) x Г –</a:t>
            </a:r>
            <a:r>
              <a:rPr lang="en-US" altLang="en-US" sz="2400" baseline="-2000">
                <a:cs typeface="Times New Roman" panose="02020603050405020304" pitchFamily="18" charset="0"/>
              </a:rPr>
              <a:t>&gt;</a:t>
            </a:r>
            <a:r>
              <a:rPr lang="en-US" altLang="en-US" sz="2400">
                <a:cs typeface="Times New Roman" panose="02020603050405020304" pitchFamily="18" charset="0"/>
              </a:rPr>
              <a:t> finite subsets of Q x Г*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Q on the LHS means that at each step in a computation, a PDA must consider its’ current state.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Г on the LHS means that at each step in a computation, a PDA must consider the symbol on top of its’ stack.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Σ U {ε} on the LHS means that at each step in a computation, a PDA may or may not consider the current input symbol, i.e., it may have epsilon transitions.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“Finite subsets” on the RHS means that at each step in a computation, a PDA may have several options.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Q on the RHS means that each option specifies a new state.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Г* on the RHS means that each option specifies zero or more stack symbols that will replace the top stack symbol, but </a:t>
            </a:r>
            <a:r>
              <a:rPr lang="en-US" altLang="en-US" i="1">
                <a:cs typeface="Times New Roman" panose="02020603050405020304" pitchFamily="18" charset="0"/>
              </a:rPr>
              <a:t>in a specific sequence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5E3A607-D28D-6F97-7D49-B86C17D3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A1181-3E57-4088-BDE4-E2DF4DEFA3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8FB5A2B-98E7-4087-7FF8-4D48FEECA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90389" y="337594"/>
            <a:ext cx="8591811" cy="6140450"/>
          </a:xfrm>
        </p:spPr>
        <p:txBody>
          <a:bodyPr>
            <a:normAutofit lnSpcReduction="10000"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Two types of PDA transitions: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	δ(q, a, z) = {(p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,γ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), (p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,γ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),…, (p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m</a:t>
            </a:r>
            <a:r>
              <a:rPr lang="en-US" altLang="en-US" sz="2000" err="1">
                <a:cs typeface="Times New Roman" panose="02020603050405020304" pitchFamily="18" charset="0"/>
              </a:rPr>
              <a:t>,γ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m</a:t>
            </a:r>
            <a:r>
              <a:rPr lang="en-US" altLang="en-US" sz="2000">
                <a:cs typeface="Times New Roman" panose="02020603050405020304" pitchFamily="18" charset="0"/>
              </a:rPr>
              <a:t>)}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Current state is q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Current input symbol is a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from q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Replace z with γ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Move the input head to the next input symbol</a:t>
            </a:r>
          </a:p>
          <a:p>
            <a:pPr marL="457200" lvl="1" indent="0"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																: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 b="1">
              <a:cs typeface="Times New Roman" panose="02020603050405020304" pitchFamily="18" charset="0"/>
            </a:endParaRPr>
          </a:p>
        </p:txBody>
      </p:sp>
      <p:sp>
        <p:nvSpPr>
          <p:cNvPr id="11268" name="Oval 3">
            <a:extLst>
              <a:ext uri="{FF2B5EF4-FFF2-40B4-BE49-F238E27FC236}">
                <a16:creationId xmlns:a16="http://schemas.microsoft.com/office/drawing/2014/main" id="{C85ECE83-0CE3-3421-22D3-A8A49826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44958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q</a:t>
            </a:r>
            <a:endParaRPr lang="en-US" altLang="en-US" sz="2000" baseline="-25000">
              <a:cs typeface="Times New Roman" panose="02020603050405020304" pitchFamily="18" charset="0"/>
            </a:endParaRPr>
          </a:p>
        </p:txBody>
      </p:sp>
      <p:sp>
        <p:nvSpPr>
          <p:cNvPr id="11269" name="Oval 4">
            <a:extLst>
              <a:ext uri="{FF2B5EF4-FFF2-40B4-BE49-F238E27FC236}">
                <a16:creationId xmlns:a16="http://schemas.microsoft.com/office/drawing/2014/main" id="{996131DF-3D07-540A-7E32-5BC4F49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8100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0" name="Oval 5">
            <a:extLst>
              <a:ext uri="{FF2B5EF4-FFF2-40B4-BE49-F238E27FC236}">
                <a16:creationId xmlns:a16="http://schemas.microsoft.com/office/drawing/2014/main" id="{23ECBCEB-9D1B-4EA2-85BD-D65641B5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44958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1" name="Oval 6">
            <a:extLst>
              <a:ext uri="{FF2B5EF4-FFF2-40B4-BE49-F238E27FC236}">
                <a16:creationId xmlns:a16="http://schemas.microsoft.com/office/drawing/2014/main" id="{E6DCB6DA-5A7A-F246-0F7B-69851BC1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7912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3EB78508-BD4B-6EA9-082A-CA3CCEB9D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114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9A541FAC-D8D6-499C-0317-20970ABE2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841F368E-D482-B105-B92B-5DCD0CD80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9530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75" name="Text Box 10">
            <a:extLst>
              <a:ext uri="{FF2B5EF4-FFF2-40B4-BE49-F238E27FC236}">
                <a16:creationId xmlns:a16="http://schemas.microsoft.com/office/drawing/2014/main" id="{2CCE0768-1FE9-E20F-4503-471D9EDA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39624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6" name="Text Box 11">
            <a:extLst>
              <a:ext uri="{FF2B5EF4-FFF2-40B4-BE49-F238E27FC236}">
                <a16:creationId xmlns:a16="http://schemas.microsoft.com/office/drawing/2014/main" id="{25EC97AD-A01F-98A4-73F5-B21CBE77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4958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7" name="Text Box 12">
            <a:extLst>
              <a:ext uri="{FF2B5EF4-FFF2-40B4-BE49-F238E27FC236}">
                <a16:creationId xmlns:a16="http://schemas.microsoft.com/office/drawing/2014/main" id="{6256B8E7-8762-4EF6-4E0A-3732256A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4953000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8" name="Line 7">
            <a:extLst>
              <a:ext uri="{FF2B5EF4-FFF2-40B4-BE49-F238E27FC236}">
                <a16:creationId xmlns:a16="http://schemas.microsoft.com/office/drawing/2014/main" id="{647E92F2-A9AA-4FC0-BF4F-EB1674DC2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8" y="4425950"/>
            <a:ext cx="4191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79" name="Line 7">
            <a:extLst>
              <a:ext uri="{FF2B5EF4-FFF2-40B4-BE49-F238E27FC236}">
                <a16:creationId xmlns:a16="http://schemas.microsoft.com/office/drawing/2014/main" id="{08C8365E-CD64-FC01-DAFB-059C11877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4816476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80" name="Line 7">
            <a:extLst>
              <a:ext uri="{FF2B5EF4-FFF2-40B4-BE49-F238E27FC236}">
                <a16:creationId xmlns:a16="http://schemas.microsoft.com/office/drawing/2014/main" id="{B17A6A2E-1D67-AEA7-7A86-FAA646839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713" y="4953001"/>
            <a:ext cx="361950" cy="32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F33E0DE-1E4D-CB23-C19D-2EC3ED7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7C56B-37B2-45D7-A92F-FB72B281C7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E2BD69D-B8DF-E83B-84B7-56C4AD3B6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412750"/>
            <a:ext cx="7772400" cy="6140450"/>
          </a:xfrm>
        </p:spPr>
        <p:txBody>
          <a:bodyPr>
            <a:norm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Two types of PDA transitions:</a:t>
            </a:r>
            <a:endParaRPr lang="en-US" altLang="en-US" sz="20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	δ(q, ε, z) = {(p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,γ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), (p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,γ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r>
              <a:rPr lang="en-US" altLang="en-US" sz="2000">
                <a:cs typeface="Times New Roman" panose="02020603050405020304" pitchFamily="18" charset="0"/>
              </a:rPr>
              <a:t>),…, (p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m</a:t>
            </a:r>
            <a:r>
              <a:rPr lang="en-US" altLang="en-US" sz="2000" err="1">
                <a:cs typeface="Times New Roman" panose="02020603050405020304" pitchFamily="18" charset="0"/>
              </a:rPr>
              <a:t>,γ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m</a:t>
            </a:r>
            <a:r>
              <a:rPr lang="en-US" altLang="en-US" sz="2000">
                <a:cs typeface="Times New Roman" panose="02020603050405020304" pitchFamily="18" charset="0"/>
              </a:rPr>
              <a:t>)}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Current state is q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Current input symbol is not considered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from q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Replace z with γ</a:t>
            </a:r>
            <a:r>
              <a:rPr lang="en-US" altLang="en-US" sz="2000" baseline="-25000" err="1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 b="1">
                <a:cs typeface="Times New Roman" panose="02020603050405020304" pitchFamily="18" charset="0"/>
              </a:rPr>
              <a:t>No input symbol is read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																: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000" b="1">
              <a:cs typeface="Times New Roman" panose="02020603050405020304" pitchFamily="18" charset="0"/>
            </a:endParaRPr>
          </a:p>
        </p:txBody>
      </p:sp>
      <p:sp>
        <p:nvSpPr>
          <p:cNvPr id="12292" name="Oval 3">
            <a:extLst>
              <a:ext uri="{FF2B5EF4-FFF2-40B4-BE49-F238E27FC236}">
                <a16:creationId xmlns:a16="http://schemas.microsoft.com/office/drawing/2014/main" id="{F07385E8-A999-3863-A5BB-9CF37C08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44958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q</a:t>
            </a:r>
            <a:endParaRPr lang="en-US" altLang="en-US" sz="2000" baseline="-25000">
              <a:cs typeface="Times New Roman" panose="02020603050405020304" pitchFamily="18" charset="0"/>
            </a:endParaRPr>
          </a:p>
        </p:txBody>
      </p:sp>
      <p:sp>
        <p:nvSpPr>
          <p:cNvPr id="12293" name="Oval 4">
            <a:extLst>
              <a:ext uri="{FF2B5EF4-FFF2-40B4-BE49-F238E27FC236}">
                <a16:creationId xmlns:a16="http://schemas.microsoft.com/office/drawing/2014/main" id="{0815019C-A036-7696-43F0-6F3AEDB1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38100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4" name="Oval 5">
            <a:extLst>
              <a:ext uri="{FF2B5EF4-FFF2-40B4-BE49-F238E27FC236}">
                <a16:creationId xmlns:a16="http://schemas.microsoft.com/office/drawing/2014/main" id="{A668D6C1-7A4E-1386-1142-E8C8EF7E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44958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4F78C939-6F7C-C320-B472-8F02CE43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7912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p</a:t>
            </a:r>
            <a:r>
              <a:rPr lang="en-US" altLang="en-US" sz="2000" baseline="-25000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824B906F-E88A-3EB4-F8CA-BE33678D0E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114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297" name="Line 8">
            <a:extLst>
              <a:ext uri="{FF2B5EF4-FFF2-40B4-BE49-F238E27FC236}">
                <a16:creationId xmlns:a16="http://schemas.microsoft.com/office/drawing/2014/main" id="{11429234-2273-AACD-443F-806F20FA5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907BFD9E-9220-BA15-36AF-83E19CBBF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9530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CAF696F4-3BCD-7A16-CD53-423F764E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ε</a:t>
            </a:r>
            <a:r>
              <a:rPr lang="en-US" altLang="en-US" sz="1600"/>
              <a:t>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00" name="Text Box 11">
            <a:extLst>
              <a:ext uri="{FF2B5EF4-FFF2-40B4-BE49-F238E27FC236}">
                <a16:creationId xmlns:a16="http://schemas.microsoft.com/office/drawing/2014/main" id="{E0F6964A-BA86-1854-A80B-ACAFC3F0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ε</a:t>
            </a:r>
            <a:r>
              <a:rPr lang="en-US" altLang="en-US" sz="1600"/>
              <a:t>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01" name="Text Box 12">
            <a:extLst>
              <a:ext uri="{FF2B5EF4-FFF2-40B4-BE49-F238E27FC236}">
                <a16:creationId xmlns:a16="http://schemas.microsoft.com/office/drawing/2014/main" id="{74E97292-7BA1-73DF-B8FA-0474058C8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ε</a:t>
            </a:r>
            <a:r>
              <a:rPr lang="en-US" altLang="en-US" sz="1600"/>
              <a:t>/z/ </a:t>
            </a:r>
            <a:r>
              <a:rPr lang="en-US" altLang="en-US" sz="1600">
                <a:cs typeface="Times New Roman" panose="02020603050405020304" pitchFamily="18" charset="0"/>
              </a:rPr>
              <a:t>γ</a:t>
            </a:r>
            <a:r>
              <a:rPr lang="en-US" altLang="en-US" sz="1600" baseline="-25000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302" name="Line 7">
            <a:extLst>
              <a:ext uri="{FF2B5EF4-FFF2-40B4-BE49-F238E27FC236}">
                <a16:creationId xmlns:a16="http://schemas.microsoft.com/office/drawing/2014/main" id="{450A0613-4345-2824-1986-5CC965928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4495801"/>
            <a:ext cx="419100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303" name="Line 7">
            <a:extLst>
              <a:ext uri="{FF2B5EF4-FFF2-40B4-BE49-F238E27FC236}">
                <a16:creationId xmlns:a16="http://schemas.microsoft.com/office/drawing/2014/main" id="{A6FD44DC-2C65-0398-EBAF-54ECA8D5B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875214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A6536DF-3953-2FCE-942E-5095CE8F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EDF3-30C3-46FC-92EC-3286ABD719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6F45E53-AD2D-C413-BDC4-BCDFCF7887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0370" y="705850"/>
            <a:ext cx="10031260" cy="5650500"/>
          </a:xfrm>
        </p:spPr>
        <p:txBody>
          <a:bodyPr>
            <a:no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Example:</a:t>
            </a:r>
            <a:r>
              <a:rPr lang="en-US" altLang="en-US" sz="2400">
                <a:cs typeface="Times New Roman" panose="02020603050405020304" pitchFamily="18" charset="0"/>
              </a:rPr>
              <a:t> balanced parentheses, 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e.g. in-language: ((())()),  or  (())(), but not-in-language: ((())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M = ({q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}, {“(“, “)”}, {L, #}, δ, 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#, Ø)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δ:</a:t>
            </a:r>
            <a:endParaRPr lang="en-US" altLang="en-US" sz="24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		</a:t>
            </a:r>
            <a:r>
              <a:rPr lang="en-US" altLang="en-US" sz="2400">
                <a:cs typeface="Times New Roman" panose="02020603050405020304" pitchFamily="18" charset="0"/>
              </a:rPr>
              <a:t>(1)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(, #) = {(q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L#)}   // stack order: L-on top-then- # lower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(2)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), #) = Ø			// illegal, string rejected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(3)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(, L) = {(q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LL)}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(4) 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), L) = {(q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ε)}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(5)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ε, #) = {(q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ε)}	//if ε  read &amp; stack hits bottom, accept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(6)		δ(q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, ε, L) = Ø				// illegal, string rejected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										// </a:t>
            </a:r>
            <a:r>
              <a:rPr lang="en-US" altLang="en-US" sz="2400" i="1">
                <a:cs typeface="Times New Roman" panose="02020603050405020304" pitchFamily="18" charset="0"/>
              </a:rPr>
              <a:t>What does it mean? When will it happen?</a:t>
            </a:r>
            <a:endParaRPr lang="en-US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5D1B-072B-801E-7E23-51A9403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r>
              <a:rPr lang="en-US"/>
              <a:t>Transition diagram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B2AA-BA06-DDAF-6C96-229BB5A3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</a:rPr>
              <a:t>It is a directed graph associated with the vertices of the graph corresponding to the state of finite automata.</a:t>
            </a:r>
          </a:p>
          <a:p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D2C2420-BF8F-2065-1A95-17AA1BEFACB8}"/>
              </a:ext>
            </a:extLst>
          </p:cNvPr>
          <p:cNvSpPr/>
          <p:nvPr/>
        </p:nvSpPr>
        <p:spPr>
          <a:xfrm>
            <a:off x="3791744" y="3423250"/>
            <a:ext cx="877494" cy="80929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chemeClr val="tx1"/>
                </a:solidFill>
              </a:rPr>
              <a:t>q</a:t>
            </a:r>
            <a:r>
              <a:rPr lang="en-US" sz="2800" baseline="-25000">
                <a:solidFill>
                  <a:schemeClr val="tx1"/>
                </a:solidFill>
              </a:rPr>
              <a:t>0</a:t>
            </a:r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AFE779D-97CB-59ED-D09D-C2DFBF6701E1}"/>
              </a:ext>
            </a:extLst>
          </p:cNvPr>
          <p:cNvSpPr/>
          <p:nvPr/>
        </p:nvSpPr>
        <p:spPr>
          <a:xfrm>
            <a:off x="5657253" y="3420395"/>
            <a:ext cx="877494" cy="80929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chemeClr val="tx1"/>
                </a:solidFill>
              </a:rPr>
              <a:t>q</a:t>
            </a:r>
            <a:r>
              <a:rPr lang="en-US" sz="2800" baseline="-25000">
                <a:solidFill>
                  <a:schemeClr val="tx1"/>
                </a:solidFill>
              </a:rPr>
              <a:t>1</a:t>
            </a:r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FACC4F6-6556-3F69-1418-0DA0147494C2}"/>
              </a:ext>
            </a:extLst>
          </p:cNvPr>
          <p:cNvSpPr/>
          <p:nvPr/>
        </p:nvSpPr>
        <p:spPr>
          <a:xfrm>
            <a:off x="7392144" y="3284984"/>
            <a:ext cx="1152129" cy="1080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chemeClr val="tx1"/>
                </a:solidFill>
              </a:rPr>
              <a:t>q</a:t>
            </a:r>
            <a:r>
              <a:rPr lang="en-US" sz="2800" baseline="-25000">
                <a:solidFill>
                  <a:schemeClr val="tx1"/>
                </a:solidFill>
              </a:rPr>
              <a:t>2</a:t>
            </a:r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7FF3933-E616-5969-FA91-B8BC0F490EF9}"/>
              </a:ext>
            </a:extLst>
          </p:cNvPr>
          <p:cNvSpPr/>
          <p:nvPr/>
        </p:nvSpPr>
        <p:spPr>
          <a:xfrm>
            <a:off x="7532262" y="3423250"/>
            <a:ext cx="877494" cy="80929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chemeClr val="tx1"/>
                </a:solidFill>
              </a:rPr>
              <a:t>q</a:t>
            </a:r>
            <a:r>
              <a:rPr lang="en-US" sz="2800" baseline="-25000">
                <a:solidFill>
                  <a:schemeClr val="tx1"/>
                </a:solidFill>
              </a:rPr>
              <a:t>2</a:t>
            </a:r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9C2BD-608C-26FA-5E1C-7C78B171186F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669238" y="3825044"/>
            <a:ext cx="988015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1A319D-4D2D-F67B-D832-2CAFD6CBF7DE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6534747" y="3825044"/>
            <a:ext cx="85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B889C-E85E-05B7-541B-56335616C4FA}"/>
              </a:ext>
            </a:extLst>
          </p:cNvPr>
          <p:cNvCxnSpPr>
            <a:endCxn id="4" idx="2"/>
          </p:cNvCxnSpPr>
          <p:nvPr/>
        </p:nvCxnSpPr>
        <p:spPr>
          <a:xfrm>
            <a:off x="3431704" y="38278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AE1A828-3B66-6B24-4ED9-DAAC756A894E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4230491" y="3231528"/>
            <a:ext cx="12700" cy="620482"/>
          </a:xfrm>
          <a:prstGeom prst="curvedConnector3">
            <a:avLst>
              <a:gd name="adj1" fmla="val 3796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9A8A23-30E6-7777-4682-5DA76EDBDCF8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7968209" y="3035824"/>
            <a:ext cx="12700" cy="814679"/>
          </a:xfrm>
          <a:prstGeom prst="curvedConnector3">
            <a:avLst>
              <a:gd name="adj1" fmla="val 3955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6AB6CF5-38F2-9AB1-3EE4-85CB76A563BB}"/>
              </a:ext>
            </a:extLst>
          </p:cNvPr>
          <p:cNvCxnSpPr>
            <a:stCxn id="5" idx="4"/>
            <a:endCxn id="4" idx="4"/>
          </p:cNvCxnSpPr>
          <p:nvPr/>
        </p:nvCxnSpPr>
        <p:spPr>
          <a:xfrm rot="5400000">
            <a:off x="5161819" y="3298365"/>
            <a:ext cx="2855" cy="1865509"/>
          </a:xfrm>
          <a:prstGeom prst="curvedConnector3">
            <a:avLst>
              <a:gd name="adj1" fmla="val 15837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B3FF40-E3CB-98D3-6056-4B84EFE64C71}"/>
              </a:ext>
            </a:extLst>
          </p:cNvPr>
          <p:cNvSpPr txBox="1"/>
          <p:nvPr/>
        </p:nvSpPr>
        <p:spPr>
          <a:xfrm>
            <a:off x="4952917" y="347479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EB7B3-1AD4-1ECD-B45C-11C09B6C59EE}"/>
              </a:ext>
            </a:extLst>
          </p:cNvPr>
          <p:cNvSpPr txBox="1"/>
          <p:nvPr/>
        </p:nvSpPr>
        <p:spPr>
          <a:xfrm>
            <a:off x="6819978" y="34485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28A6F-FA17-0E1F-9727-720170972AC8}"/>
              </a:ext>
            </a:extLst>
          </p:cNvPr>
          <p:cNvSpPr txBox="1"/>
          <p:nvPr/>
        </p:nvSpPr>
        <p:spPr>
          <a:xfrm>
            <a:off x="5087888" y="472945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C9262A-CB43-3BF5-B796-1068F078B52E}"/>
              </a:ext>
            </a:extLst>
          </p:cNvPr>
          <p:cNvSpPr txBox="1"/>
          <p:nvPr/>
        </p:nvSpPr>
        <p:spPr>
          <a:xfrm>
            <a:off x="7774297" y="2610630"/>
            <a:ext cx="6354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a, b</a:t>
            </a:r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D07D33-AB47-6D11-417E-1A7508295B75}"/>
              </a:ext>
            </a:extLst>
          </p:cNvPr>
          <p:cNvSpPr txBox="1"/>
          <p:nvPr/>
        </p:nvSpPr>
        <p:spPr>
          <a:xfrm>
            <a:off x="4090225" y="271313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49418-CF17-7BA5-5413-E563225F23D8}"/>
              </a:ext>
            </a:extLst>
          </p:cNvPr>
          <p:cNvSpPr txBox="1"/>
          <p:nvPr/>
        </p:nvSpPr>
        <p:spPr>
          <a:xfrm>
            <a:off x="3676791" y="5107838"/>
            <a:ext cx="511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Transition diagram for L that accepts set of strings over {a, b}  that contains the substring bb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8394"/>
      </p:ext>
    </p:extLst>
  </p:cSld>
  <p:clrMapOvr>
    <a:masterClrMapping/>
  </p:clrMapOvr>
  <p:transition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E231-02B7-8B04-B47E-B31A8EDD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4"/>
            <a:ext cx="10515600" cy="4351338"/>
          </a:xfrm>
        </p:spPr>
        <p:txBody>
          <a:bodyPr>
            <a:norm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Goal:</a:t>
            </a:r>
            <a:r>
              <a:rPr lang="en-US" altLang="en-US" sz="2400">
                <a:cs typeface="Times New Roman" panose="02020603050405020304" pitchFamily="18" charset="0"/>
              </a:rPr>
              <a:t> (acceptance)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Read the entire input string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Terminate with an empty stack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Informally, a string is accepted if there exists a computation that uses up all the input and leaves the stack empty.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i="1">
                <a:cs typeface="Times New Roman" panose="02020603050405020304" pitchFamily="18" charset="0"/>
              </a:rPr>
              <a:t>How many rules should be in delta?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5724820"/>
      </p:ext>
    </p:extLst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FA363CCB-4C80-CACD-E88C-FE981B83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AECBC-6BBB-4653-90CB-7742C4360C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AA0E877-6909-4536-F312-DC1FBA3B1A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0602" y="581025"/>
            <a:ext cx="7772400" cy="6140450"/>
          </a:xfrm>
        </p:spPr>
        <p:txBody>
          <a:bodyPr>
            <a:norm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Transition Diagram: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Times New Roman" panose="02020603050405020304" pitchFamily="18" charset="0"/>
              </a:rPr>
              <a:t>Notes:</a:t>
            </a:r>
          </a:p>
          <a:p>
            <a:pPr lvl="1"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Stack grows leftwards</a:t>
            </a:r>
          </a:p>
          <a:p>
            <a:pPr lvl="1"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Only rule #8 is non-deterministic.</a:t>
            </a:r>
          </a:p>
          <a:p>
            <a:pPr lvl="1" defTabSz="341313" eaLnBrk="1" hangingPunct="1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Rule #8 is used to pop the final stack symbol off at the end of a computation.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1600">
              <a:cs typeface="Times New Roman" panose="02020603050405020304" pitchFamily="18" charset="0"/>
            </a:endParaRPr>
          </a:p>
        </p:txBody>
      </p:sp>
      <p:sp>
        <p:nvSpPr>
          <p:cNvPr id="16388" name="Oval 3">
            <a:extLst>
              <a:ext uri="{FF2B5EF4-FFF2-40B4-BE49-F238E27FC236}">
                <a16:creationId xmlns:a16="http://schemas.microsoft.com/office/drawing/2014/main" id="{D3A5E65F-7241-5922-09EB-B0E9C6F8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1447801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q</a:t>
            </a:r>
            <a:r>
              <a:rPr lang="en-US" altLang="en-US" sz="2000" baseline="-25000"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6389" name="AutoShape 4">
            <a:extLst>
              <a:ext uri="{FF2B5EF4-FFF2-40B4-BE49-F238E27FC236}">
                <a16:creationId xmlns:a16="http://schemas.microsoft.com/office/drawing/2014/main" id="{FB4B30B1-29AE-8E50-3BB6-25DFCEE7BBA8}"/>
              </a:ext>
            </a:extLst>
          </p:cNvPr>
          <p:cNvCxnSpPr>
            <a:cxnSpLocks noChangeShapeType="1"/>
            <a:stCxn id="16388" idx="1"/>
            <a:endCxn id="16388" idx="7"/>
          </p:cNvCxnSpPr>
          <p:nvPr/>
        </p:nvCxnSpPr>
        <p:spPr bwMode="auto">
          <a:xfrm rot="5400000" flipV="1">
            <a:off x="5522914" y="1331914"/>
            <a:ext cx="1587" cy="376237"/>
          </a:xfrm>
          <a:prstGeom prst="curvedConnector3">
            <a:avLst>
              <a:gd name="adj1" fmla="val -189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0" name="AutoShape 5">
            <a:extLst>
              <a:ext uri="{FF2B5EF4-FFF2-40B4-BE49-F238E27FC236}">
                <a16:creationId xmlns:a16="http://schemas.microsoft.com/office/drawing/2014/main" id="{E0A36C49-996C-EA23-8A50-EE721761ADBF}"/>
              </a:ext>
            </a:extLst>
          </p:cNvPr>
          <p:cNvCxnSpPr>
            <a:cxnSpLocks noChangeShapeType="1"/>
            <a:stCxn id="16388" idx="7"/>
            <a:endCxn id="16388" idx="5"/>
          </p:cNvCxnSpPr>
          <p:nvPr/>
        </p:nvCxnSpPr>
        <p:spPr bwMode="auto">
          <a:xfrm rot="5400000" flipV="1">
            <a:off x="5541169" y="1689894"/>
            <a:ext cx="342900" cy="1588"/>
          </a:xfrm>
          <a:prstGeom prst="curvedConnector5">
            <a:avLst>
              <a:gd name="adj1" fmla="val -463"/>
              <a:gd name="adj2" fmla="val 17199995"/>
              <a:gd name="adj3" fmla="val 84722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AutoShape 6">
            <a:extLst>
              <a:ext uri="{FF2B5EF4-FFF2-40B4-BE49-F238E27FC236}">
                <a16:creationId xmlns:a16="http://schemas.microsoft.com/office/drawing/2014/main" id="{7EB2D5E1-AAFC-E2D3-FD92-606729C9F3C7}"/>
              </a:ext>
            </a:extLst>
          </p:cNvPr>
          <p:cNvCxnSpPr>
            <a:cxnSpLocks noChangeShapeType="1"/>
            <a:stCxn id="16388" idx="5"/>
            <a:endCxn id="16388" idx="3"/>
          </p:cNvCxnSpPr>
          <p:nvPr/>
        </p:nvCxnSpPr>
        <p:spPr bwMode="auto">
          <a:xfrm rot="5400000">
            <a:off x="5522914" y="1674814"/>
            <a:ext cx="1587" cy="376237"/>
          </a:xfrm>
          <a:prstGeom prst="curvedConnector3">
            <a:avLst>
              <a:gd name="adj1" fmla="val 189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AutoShape 7">
            <a:extLst>
              <a:ext uri="{FF2B5EF4-FFF2-40B4-BE49-F238E27FC236}">
                <a16:creationId xmlns:a16="http://schemas.microsoft.com/office/drawing/2014/main" id="{91E20AF4-78ED-D4F6-50BE-FAC86C4C0CFA}"/>
              </a:ext>
            </a:extLst>
          </p:cNvPr>
          <p:cNvCxnSpPr>
            <a:cxnSpLocks noChangeShapeType="1"/>
            <a:stCxn id="16388" idx="3"/>
            <a:endCxn id="16388" idx="1"/>
          </p:cNvCxnSpPr>
          <p:nvPr/>
        </p:nvCxnSpPr>
        <p:spPr bwMode="auto">
          <a:xfrm rot="5400000" flipH="1" flipV="1">
            <a:off x="5164932" y="1689895"/>
            <a:ext cx="342900" cy="1587"/>
          </a:xfrm>
          <a:prstGeom prst="curvedConnector5">
            <a:avLst>
              <a:gd name="adj1" fmla="val 10644"/>
              <a:gd name="adj2" fmla="val -18100005"/>
              <a:gd name="adj3" fmla="val 96292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 Box 8">
            <a:extLst>
              <a:ext uri="{FF2B5EF4-FFF2-40B4-BE49-F238E27FC236}">
                <a16:creationId xmlns:a16="http://schemas.microsoft.com/office/drawing/2014/main" id="{4C2464AF-6149-BBF5-483B-28274AAF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838201"/>
            <a:ext cx="90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(, # | L#</a:t>
            </a:r>
            <a:endParaRPr lang="en-US" altLang="en-US" sz="1600" baseline="-25000">
              <a:cs typeface="Times New Roman" panose="02020603050405020304" pitchFamily="18" charset="0"/>
            </a:endParaRP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5DB360FB-57D0-8D7D-13B9-A87E3754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008" y="1524000"/>
            <a:ext cx="76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ε, # | ε</a:t>
            </a: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75B29509-0F37-1FB6-564C-925136806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24001"/>
            <a:ext cx="954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(, L | LL</a:t>
            </a:r>
            <a:endParaRPr lang="en-US" altLang="en-US" sz="1600" baseline="-25000">
              <a:cs typeface="Times New Roman" panose="02020603050405020304" pitchFamily="18" charset="0"/>
            </a:endParaRPr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EB882409-7D70-BB83-D6F5-BC5F037C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09801"/>
            <a:ext cx="76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), L | ε</a:t>
            </a:r>
          </a:p>
        </p:txBody>
      </p:sp>
    </p:spTree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C1B6-44AE-1630-AED7-3070A32F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Example Computation: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</a:t>
            </a:r>
            <a:r>
              <a:rPr lang="en-US" altLang="en-US" sz="2400" u="sng">
                <a:cs typeface="Times New Roman" panose="02020603050405020304" pitchFamily="18" charset="0"/>
              </a:rPr>
              <a:t>Current Input</a:t>
            </a:r>
            <a:r>
              <a:rPr lang="en-US" altLang="en-US" sz="2400">
                <a:cs typeface="Times New Roman" panose="02020603050405020304" pitchFamily="18" charset="0"/>
              </a:rPr>
              <a:t>			</a:t>
            </a:r>
            <a:r>
              <a:rPr lang="en-US" altLang="en-US" sz="2400" u="sng">
                <a:cs typeface="Times New Roman" panose="02020603050405020304" pitchFamily="18" charset="0"/>
              </a:rPr>
              <a:t>Stack</a:t>
            </a:r>
            <a:r>
              <a:rPr lang="en-US" altLang="en-US" sz="2400">
                <a:cs typeface="Times New Roman" panose="02020603050405020304" pitchFamily="18" charset="0"/>
              </a:rPr>
              <a:t>			</a:t>
            </a:r>
            <a:r>
              <a:rPr lang="en-US" altLang="en-US" sz="2400" u="sng">
                <a:cs typeface="Times New Roman" panose="02020603050405020304" pitchFamily="18" charset="0"/>
              </a:rPr>
              <a:t>Transition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(())										#					-- initial status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())									L#					(1)				- Could have applied rule (5), but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))										LL#				  (3)				   it would have done no good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)										L#				  (4)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ε 										#					  (4)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ε 										-					  (5)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660058"/>
      </p:ext>
    </p:extLst>
  </p:cSld>
  <p:clrMapOvr>
    <a:masterClrMapping/>
  </p:clrMapOvr>
  <p:transition/>
  <p:timing/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413F-7C65-2B3D-6D5B-ABAD1EB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8594-4932-DDC3-E4CC-01028BE2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2B2A2A"/>
                </a:solidFill>
                <a:effectLst/>
              </a:rPr>
              <a:t> Develop PDAs for any of the regular or context-free languages that we have discussed. </a:t>
            </a:r>
          </a:p>
          <a:p>
            <a:r>
              <a:rPr lang="en-US" b="0" i="0">
                <a:solidFill>
                  <a:srgbClr val="2B2A2A"/>
                </a:solidFill>
                <a:effectLst/>
              </a:rPr>
              <a:t> Note that for regular languages an NFA that simply ignores it’s stack will work. </a:t>
            </a:r>
          </a:p>
          <a:p>
            <a:r>
              <a:rPr lang="en-US" b="0" i="0">
                <a:solidFill>
                  <a:srgbClr val="2B2A2A"/>
                </a:solidFill>
                <a:effectLst/>
              </a:rPr>
              <a:t> For languages which are context-free but not regular, first try to envision a Java (or other high-level language) program that uses a stack to accept the language, and then convert it to a PDA. </a:t>
            </a:r>
          </a:p>
          <a:p>
            <a:r>
              <a:rPr lang="en-US" b="0" i="0">
                <a:solidFill>
                  <a:srgbClr val="2B2A2A"/>
                </a:solidFill>
                <a:effectLst/>
              </a:rPr>
              <a:t> For example, for the set of all strings of the form aibjck, such that either i ≠ j or j ≠ k. Or the set of all strings not of the form ww.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2039"/>
      </p:ext>
    </p:extLst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3736A49-1B26-F49C-45AF-ACC8600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02092E-1F48-47F3-9F00-B63A843529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ABE8412-127B-FE60-4C4A-84893913F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29007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/>
              <a:t>Formal Definitions for PDAs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C8EF1C1-A182-19F8-4710-6C5DE3C54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9866" y="1692275"/>
            <a:ext cx="7772400" cy="5029200"/>
          </a:xfrm>
        </p:spPr>
        <p:txBody>
          <a:bodyPr>
            <a:normAutofit/>
          </a:bodyPr>
          <a:lstStyle/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>
                <a:cs typeface="Times New Roman" panose="02020603050405020304" pitchFamily="18" charset="0"/>
              </a:rPr>
              <a:t>Let M = (Q, Σ, Г, δ, q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, z</a:t>
            </a:r>
            <a:r>
              <a:rPr lang="en-US" altLang="en-US" baseline="-25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, F) be a PDA.</a:t>
            </a: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b="1">
                <a:cs typeface="Times New Roman" panose="02020603050405020304" pitchFamily="18" charset="0"/>
              </a:rPr>
              <a:t>Definition:</a:t>
            </a:r>
            <a:r>
              <a:rPr lang="en-US" altLang="en-US">
                <a:cs typeface="Times New Roman" panose="02020603050405020304" pitchFamily="18" charset="0"/>
              </a:rPr>
              <a:t> An </a:t>
            </a:r>
            <a:r>
              <a:rPr lang="en-US" altLang="en-US" i="1">
                <a:cs typeface="Times New Roman" panose="02020603050405020304" pitchFamily="18" charset="0"/>
              </a:rPr>
              <a:t>instantaneous description</a:t>
            </a:r>
            <a:r>
              <a:rPr lang="en-US" altLang="en-US">
                <a:cs typeface="Times New Roman" panose="02020603050405020304" pitchFamily="18" charset="0"/>
              </a:rPr>
              <a:t> (ID) is a triple (q, w, γ), where q is in Q, w is in Σ* and γ is in Г*.</a:t>
            </a:r>
          </a:p>
          <a:p>
            <a:pPr lvl="1"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q is the current state</a:t>
            </a:r>
          </a:p>
          <a:p>
            <a:pPr lvl="1"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w is the unused input</a:t>
            </a:r>
          </a:p>
          <a:p>
            <a:pPr lvl="1"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γ is the current stack contents</a:t>
            </a: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6701-72D5-6A6C-F66E-556581B1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 b="1">
                <a:cs typeface="Times New Roman" panose="02020603050405020304" pitchFamily="18" charset="0"/>
              </a:rPr>
              <a:t>Example:</a:t>
            </a:r>
            <a:r>
              <a:rPr lang="en-US" altLang="en-US" sz="2800">
                <a:cs typeface="Times New Roman" panose="02020603050405020304" pitchFamily="18" charset="0"/>
              </a:rPr>
              <a:t> (for PDA #2)</a:t>
            </a:r>
            <a:endParaRPr lang="en-US" altLang="en-US" sz="2800" b="1">
              <a:cs typeface="Times New Roman" panose="02020603050405020304" pitchFamily="18" charset="0"/>
            </a:endParaRP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	(q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111, GBR)						(q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11, GGBR)</a:t>
            </a: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	(q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111, GBR)						(q</a:t>
            </a:r>
            <a:r>
              <a:rPr lang="en-US" altLang="en-US" sz="2800" baseline="-25000">
                <a:cs typeface="Times New Roman" panose="02020603050405020304" pitchFamily="18" charset="0"/>
              </a:rPr>
              <a:t>2</a:t>
            </a:r>
            <a:r>
              <a:rPr lang="en-US" altLang="en-US" sz="2800">
                <a:cs typeface="Times New Roman" panose="02020603050405020304" pitchFamily="18" charset="0"/>
              </a:rPr>
              <a:t>, 11, BR)</a:t>
            </a: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	(q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000, GR)						(q</a:t>
            </a:r>
            <a:r>
              <a:rPr lang="en-US" altLang="en-US" sz="2800" baseline="-25000">
                <a:cs typeface="Times New Roman" panose="02020603050405020304" pitchFamily="18" charset="0"/>
              </a:rPr>
              <a:t>2</a:t>
            </a:r>
            <a:r>
              <a:rPr lang="en-US" altLang="en-US" sz="2800">
                <a:cs typeface="Times New Roman" panose="02020603050405020304" pitchFamily="18" charset="0"/>
              </a:rPr>
              <a:t>, 00, R)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34991"/>
      </p:ext>
    </p:extLst>
  </p:cSld>
  <p:clrMapOvr>
    <a:masterClrMapping/>
  </p:clrMapOvr>
  <p:transition/>
  <p:timing/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9D4196B-5CEE-C62D-ADF4-6F39DA24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442BD3-CC52-4B0A-BB38-1C5772CF95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4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0D61988B-5785-F34B-966C-F40C0B6B04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3810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Let M = (Q, Σ, Г, δ, 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F) be a PDA.</a:t>
            </a: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Definition:</a:t>
            </a:r>
            <a:r>
              <a:rPr lang="en-US" altLang="en-US" sz="2400">
                <a:cs typeface="Times New Roman" panose="02020603050405020304" pitchFamily="18" charset="0"/>
              </a:rPr>
              <a:t> Let a be in Σ U {ε}, w be in Σ*, z be in Г, and α and β both be in Г*. Then:</a:t>
            </a: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			(q, aw, zα) |—</a:t>
            </a:r>
            <a:r>
              <a:rPr lang="en-US" altLang="en-US" sz="2400" baseline="-25000">
                <a:cs typeface="Times New Roman" panose="02020603050405020304" pitchFamily="18" charset="0"/>
              </a:rPr>
              <a:t>M</a:t>
            </a:r>
            <a:r>
              <a:rPr lang="en-US" altLang="en-US" sz="2400">
                <a:cs typeface="Times New Roman" panose="02020603050405020304" pitchFamily="18" charset="0"/>
              </a:rPr>
              <a:t> (p, w, βα)</a:t>
            </a: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if δ(q, a, z) contains (p, β).</a:t>
            </a:r>
          </a:p>
          <a:p>
            <a:pPr>
              <a:buNone/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tabLst>
                <a:tab pos="917575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Intuitively, if I and J are instantaneous descriptions, then I |— J means that J follows from I by one transition.</a:t>
            </a:r>
          </a:p>
        </p:txBody>
      </p:sp>
    </p:spTree>
  </p:cSld>
  <p:clrMapOvr>
    <a:masterClrMapping/>
  </p:clrMapOvr>
  <p:transition/>
  <p:timing/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A099F3D-2026-AD9F-DD74-31FBE8F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A4481-C171-485A-90A8-E47CAE5F25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DE35999-8FB3-9D04-0384-48F873063B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412750"/>
            <a:ext cx="9144000" cy="6140450"/>
          </a:xfrm>
        </p:spPr>
        <p:txBody>
          <a:bodyPr>
            <a:no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marL="0" indent="0"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Definition:</a:t>
            </a:r>
            <a:r>
              <a:rPr lang="en-US" altLang="en-US" sz="2400">
                <a:cs typeface="Times New Roman" panose="02020603050405020304" pitchFamily="18" charset="0"/>
              </a:rPr>
              <a:t> |—* is the reflexive and transitive closure of |—.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I |—* I for each instantaneous description I</a:t>
            </a:r>
          </a:p>
          <a:p>
            <a:pPr lvl="1"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>
                <a:cs typeface="Times New Roman" panose="02020603050405020304" pitchFamily="18" charset="0"/>
              </a:rPr>
              <a:t>If I |— J and J |—* K then I |—* K 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Intuitively, if I and J are instantaneous descriptions, then I |—* J means that J follows from I by zero or more transitions.</a:t>
            </a:r>
          </a:p>
        </p:txBody>
      </p:sp>
    </p:spTree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094B0142-1E1D-3712-8F33-892B19D9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1B2FB-EF9A-45E1-8F08-7447590414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78E2054-C7FC-6397-B794-C57DD23911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412750"/>
            <a:ext cx="10515600" cy="6140450"/>
          </a:xfrm>
        </p:spPr>
        <p:txBody>
          <a:bodyPr>
            <a:noAutofit/>
          </a:bodyPr>
          <a:lstStyle/>
          <a:p>
            <a:pPr marL="0" indent="0"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Definition:</a:t>
            </a:r>
            <a:r>
              <a:rPr lang="en-US" altLang="en-US" sz="2400">
                <a:cs typeface="Times New Roman" panose="02020603050405020304" pitchFamily="18" charset="0"/>
              </a:rPr>
              <a:t> Let M = (Q, Σ, Г, δ, 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F) be a PDA. The </a:t>
            </a:r>
            <a:r>
              <a:rPr lang="en-US" altLang="en-US" sz="2400" i="1">
                <a:cs typeface="Times New Roman" panose="02020603050405020304" pitchFamily="18" charset="0"/>
              </a:rPr>
              <a:t>language accepted by empty stack</a:t>
            </a:r>
            <a:r>
              <a:rPr lang="en-US" altLang="en-US" sz="2400">
                <a:cs typeface="Times New Roman" panose="02020603050405020304" pitchFamily="18" charset="0"/>
              </a:rPr>
              <a:t>, denoted L</a:t>
            </a:r>
            <a:r>
              <a:rPr lang="en-US" altLang="en-US" sz="2400" baseline="-25000">
                <a:cs typeface="Times New Roman" panose="02020603050405020304" pitchFamily="18" charset="0"/>
              </a:rPr>
              <a:t>E</a:t>
            </a:r>
            <a:r>
              <a:rPr lang="en-US" altLang="en-US" sz="2400">
                <a:cs typeface="Times New Roman" panose="02020603050405020304" pitchFamily="18" charset="0"/>
              </a:rPr>
              <a:t>(M), is the set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	{w | (q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w,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) |—* (p, ε, ε) for some p in Q}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Definition:</a:t>
            </a:r>
            <a:r>
              <a:rPr lang="en-US" altLang="en-US" sz="2400">
                <a:cs typeface="Times New Roman" panose="02020603050405020304" pitchFamily="18" charset="0"/>
              </a:rPr>
              <a:t> Let M = (Q, Σ, Г, δ, 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F) be a PDA. The </a:t>
            </a:r>
            <a:r>
              <a:rPr lang="en-US" altLang="en-US" sz="2400" i="1">
                <a:cs typeface="Times New Roman" panose="02020603050405020304" pitchFamily="18" charset="0"/>
              </a:rPr>
              <a:t>language accepted by final state</a:t>
            </a:r>
            <a:r>
              <a:rPr lang="en-US" altLang="en-US" sz="2400">
                <a:cs typeface="Times New Roman" panose="02020603050405020304" pitchFamily="18" charset="0"/>
              </a:rPr>
              <a:t>, denoted L</a:t>
            </a:r>
            <a:r>
              <a:rPr lang="en-US" altLang="en-US" sz="2400" baseline="-25000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(M), is the set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	{w | (q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w,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) |—* (p, ε, γ) for some p in F and γ in Г*}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Definition:</a:t>
            </a:r>
            <a:r>
              <a:rPr lang="en-US" altLang="en-US" sz="2400">
                <a:cs typeface="Times New Roman" panose="02020603050405020304" pitchFamily="18" charset="0"/>
              </a:rPr>
              <a:t> Let M = (Q, Σ, Г, δ, 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F) be a PDA. The </a:t>
            </a:r>
            <a:r>
              <a:rPr lang="en-US" altLang="en-US" sz="2400" i="1">
                <a:cs typeface="Times New Roman" panose="02020603050405020304" pitchFamily="18" charset="0"/>
              </a:rPr>
              <a:t>language accepted by empty stack and final state</a:t>
            </a:r>
            <a:r>
              <a:rPr lang="en-US" altLang="en-US" sz="2400">
                <a:cs typeface="Times New Roman" panose="02020603050405020304" pitchFamily="18" charset="0"/>
              </a:rPr>
              <a:t>, denoted L(M), is the set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			{w | (q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, w, z</a:t>
            </a:r>
            <a:r>
              <a:rPr lang="en-US" altLang="en-US" sz="2400" baseline="-25000">
                <a:cs typeface="Times New Roman" panose="02020603050405020304" pitchFamily="18" charset="0"/>
              </a:rPr>
              <a:t>0</a:t>
            </a:r>
            <a:r>
              <a:rPr lang="en-US" altLang="en-US" sz="2400">
                <a:cs typeface="Times New Roman" panose="02020603050405020304" pitchFamily="18" charset="0"/>
              </a:rPr>
              <a:t>) |—* (p, ε, ε) for some p in F}</a:t>
            </a: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995B0066-60CD-9B42-7CA0-13B54B3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D9834-5D37-4024-BBA0-61463317DB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16702B8-C096-1D22-B98C-E10B9326E2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827" y="412750"/>
            <a:ext cx="10434181" cy="6140450"/>
          </a:xfrm>
        </p:spPr>
        <p:txBody>
          <a:bodyPr>
            <a:noAutofit/>
          </a:bodyPr>
          <a:lstStyle/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Lemma 1:</a:t>
            </a:r>
            <a:r>
              <a:rPr lang="en-US" altLang="en-US" sz="2400">
                <a:cs typeface="Times New Roman" panose="02020603050405020304" pitchFamily="18" charset="0"/>
              </a:rPr>
              <a:t> Let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E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) for some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. Then there exits a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such that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).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Lemma 2:</a:t>
            </a:r>
            <a:r>
              <a:rPr lang="en-US" altLang="en-US" sz="2400">
                <a:cs typeface="Times New Roman" panose="02020603050405020304" pitchFamily="18" charset="0"/>
              </a:rPr>
              <a:t> Let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) for some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. Then there exits a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such that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E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).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Theorem:</a:t>
            </a:r>
            <a:r>
              <a:rPr lang="en-US" altLang="en-US" sz="2400">
                <a:cs typeface="Times New Roman" panose="02020603050405020304" pitchFamily="18" charset="0"/>
              </a:rPr>
              <a:t> Let L be a language. Then there exits a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 such that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) if and only if there exists a PDA 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such that L = L</a:t>
            </a:r>
            <a:r>
              <a:rPr lang="en-US" altLang="en-US" sz="2400" baseline="-25000">
                <a:cs typeface="Times New Roman" panose="02020603050405020304" pitchFamily="18" charset="0"/>
              </a:rPr>
              <a:t>E</a:t>
            </a:r>
            <a:r>
              <a:rPr lang="en-US" altLang="en-US" sz="2400">
                <a:cs typeface="Times New Roman" panose="02020603050405020304" pitchFamily="18" charset="0"/>
              </a:rPr>
              <a:t>(M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).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Corollary:</a:t>
            </a:r>
            <a:r>
              <a:rPr lang="en-US" altLang="en-US" sz="2400">
                <a:cs typeface="Times New Roman" panose="02020603050405020304" pitchFamily="18" charset="0"/>
              </a:rPr>
              <a:t> The PDAs that accept by empty stack and the PDAs that accept by final state define the same class of languages.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r>
              <a:rPr lang="en-US" altLang="en-US" sz="2400" b="1">
                <a:cs typeface="Times New Roman" panose="02020603050405020304" pitchFamily="18" charset="0"/>
              </a:rPr>
              <a:t>Note:</a:t>
            </a:r>
            <a:r>
              <a:rPr lang="en-US" altLang="en-US" sz="2400">
                <a:cs typeface="Times New Roman" panose="02020603050405020304" pitchFamily="18" charset="0"/>
              </a:rPr>
              <a:t> Similar lemmas and theorems could be stated for PDAs that accept by both final state and empty stack.</a:t>
            </a:r>
          </a:p>
          <a:p>
            <a:pPr defTabSz="341313">
              <a:tabLst>
                <a:tab pos="692150"/>
                <a:tab pos="1143000"/>
                <a:tab pos="1368425"/>
                <a:tab pos="1593850"/>
                <a:tab pos="1835150"/>
                <a:tab pos="2060575"/>
                <a:tab pos="2286000"/>
                <a:tab pos="2511425"/>
                <a:tab pos="2736850"/>
                <a:tab pos="2978150"/>
                <a:tab pos="3203575"/>
                <a:tab pos="3429000"/>
                <a:tab pos="3654425"/>
                <a:tab pos="3879850"/>
                <a:tab pos="4121150"/>
                <a:tab pos="4402138"/>
                <a:tab pos="4629150"/>
                <a:tab pos="4797425"/>
                <a:tab pos="5264150"/>
              </a:tabLst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4.0.1094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665</Paragraphs>
  <Slides>102</Slides>
  <Notes>3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baseType="lpstr" size="117">
      <vt:lpstr>Arial</vt:lpstr>
      <vt:lpstr>Calibri</vt:lpstr>
      <vt:lpstr>Calibri Light</vt:lpstr>
      <vt:lpstr>Georgia Pro Black</vt:lpstr>
      <vt:lpstr>Heebo</vt:lpstr>
      <vt:lpstr>urw-din</vt:lpstr>
      <vt:lpstr>inter-regular</vt:lpstr>
      <vt:lpstr>Nunito</vt:lpstr>
      <vt:lpstr>Arimo</vt:lpstr>
      <vt:lpstr>times new roman</vt:lpstr>
      <vt:lpstr>ColfaxAI</vt:lpstr>
      <vt:lpstr>Wingdings</vt:lpstr>
      <vt:lpstr>Roboto</vt:lpstr>
      <vt:lpstr>Times New Roman</vt:lpstr>
      <vt:lpstr>Office Theme</vt:lpstr>
      <vt:lpstr>THEORY OF COMPUTATION</vt:lpstr>
      <vt:lpstr>Introduction</vt:lpstr>
      <vt:lpstr>Basic Terminologies</vt:lpstr>
      <vt:lpstr>Basic Terminologies (Continued)</vt:lpstr>
      <vt:lpstr>Basic Terminologies (Continued)</vt:lpstr>
      <vt:lpstr>Finite Automata</vt:lpstr>
      <vt:lpstr>Formal definition of Finite Automata</vt:lpstr>
      <vt:lpstr>Representation of Finite Automata</vt:lpstr>
      <vt:lpstr>Transition diagram</vt:lpstr>
      <vt:lpstr>Transition table</vt:lpstr>
      <vt:lpstr>Transition function</vt:lpstr>
      <vt:lpstr>Finite Automata model</vt:lpstr>
      <vt:lpstr>Types of Automata</vt:lpstr>
      <vt:lpstr>Deterministic Finite Automata (DFA)</vt:lpstr>
      <vt:lpstr>Formal definition of DFA</vt:lpstr>
      <vt:lpstr>Example</vt:lpstr>
      <vt:lpstr>Non - Deterministic Finite Automata (NFA)</vt:lpstr>
      <vt:lpstr>Formal definition of NFA</vt:lpstr>
      <vt:lpstr>Example</vt:lpstr>
      <vt:lpstr>Non-Deterministic Finite Automata with epsilon moves (ε -NFA).</vt:lpstr>
      <vt:lpstr>Formal definition of ε-NFA</vt:lpstr>
      <vt:lpstr>Example</vt:lpstr>
      <vt:lpstr>Conversion from NFA to DFA</vt:lpstr>
      <vt:lpstr>Conversion from NFA to DFA (Continued)</vt:lpstr>
      <vt:lpstr>Conversion from NFA to DFA (Continued)</vt:lpstr>
      <vt:lpstr>Conversion from NFA to DFA (Continued)</vt:lpstr>
      <vt:lpstr>Conversion from NFA to DFA (Continued)</vt:lpstr>
      <vt:lpstr>Conversion from NFA to DFA (Continued)</vt:lpstr>
      <vt:lpstr>Conversion from NFA to DFA (Continued)</vt:lpstr>
      <vt:lpstr>Conversion from ε-NFA to DFA</vt:lpstr>
      <vt:lpstr>Conversion from ε-NFA to DFA (Continued)</vt:lpstr>
      <vt:lpstr>Conversion from ε-NFA to DFA (Continued)</vt:lpstr>
      <vt:lpstr>Conversion from ε-NFA to DFA (Continued)</vt:lpstr>
      <vt:lpstr>Conversion from ε-NFA to DFA (Continued)</vt:lpstr>
      <vt:lpstr>Conversion from ε-NFA to DFA (Continued)</vt:lpstr>
      <vt:lpstr>Minimization of DFA</vt:lpstr>
      <vt:lpstr>Minimization of DFA (Continued)</vt:lpstr>
      <vt:lpstr>Example for minimization of DFA</vt:lpstr>
      <vt:lpstr>Example for minimization of DFA (Continued)</vt:lpstr>
      <vt:lpstr>Example for minimization of DFA (Continued)</vt:lpstr>
      <vt:lpstr>Example for minimization of DFA (Continued)</vt:lpstr>
      <vt:lpstr>Example for minimization of DFA (Continued)</vt:lpstr>
      <vt:lpstr>Example for minimization of DFA (Continued)</vt:lpstr>
      <vt:lpstr>Moore Machine</vt:lpstr>
      <vt:lpstr>Formal definition of Moore Machine</vt:lpstr>
      <vt:lpstr>Example</vt:lpstr>
      <vt:lpstr>Mealy Machine</vt:lpstr>
      <vt:lpstr>Formal definition of Mealy Machine</vt:lpstr>
      <vt:lpstr>Example</vt:lpstr>
      <vt:lpstr>Conversion from Moore machine to Mealy Machine</vt:lpstr>
      <vt:lpstr>Conversion from Moore machine to Mealy Machine (Continued)</vt:lpstr>
      <vt:lpstr>Conversion from Moore machine to Mealy Machine (Continued)</vt:lpstr>
      <vt:lpstr>Conversion from Moore machine to Mealy Machine (Continued)</vt:lpstr>
      <vt:lpstr>Conversion from Mealy machine to Moore Machine</vt:lpstr>
      <vt:lpstr>Conversion from Mealy machine to Moore Machine (Continued)</vt:lpstr>
      <vt:lpstr>Conversion from Mealy machine to Moore Machine (Continued)</vt:lpstr>
      <vt:lpstr>Conversion from Mealy machine to Moore Machine (Continued)</vt:lpstr>
      <vt:lpstr>Regular Expression</vt:lpstr>
      <vt:lpstr>Examples</vt:lpstr>
      <vt:lpstr>Conversion of RE to FA</vt:lpstr>
      <vt:lpstr>Conversion of RE to FA (Continued) </vt:lpstr>
      <vt:lpstr>Conversion of RE to FA (Continued)</vt:lpstr>
      <vt:lpstr>CONTEXT FREE GRAMMAR</vt:lpstr>
      <vt:lpstr>INTRODUCTION</vt:lpstr>
      <vt:lpstr>PowerPoint Presentation</vt:lpstr>
      <vt:lpstr>INFORMAL COMMENTS</vt:lpstr>
      <vt:lpstr>PowerPoint Presentation</vt:lpstr>
      <vt:lpstr>CFG FORMALISM</vt:lpstr>
      <vt:lpstr>Productions</vt:lpstr>
      <vt:lpstr>PowerPoint Presentation</vt:lpstr>
      <vt:lpstr>               Derivations – Intuition</vt:lpstr>
      <vt:lpstr>               Derivations – Formalism</vt:lpstr>
      <vt:lpstr>                 Iterated Derivation</vt:lpstr>
      <vt:lpstr>Example: Iterated Derivation</vt:lpstr>
      <vt:lpstr>             SENTENTIAL FORMS</vt:lpstr>
      <vt:lpstr>Language of a Grammar</vt:lpstr>
      <vt:lpstr>             Context-Free Languages</vt:lpstr>
      <vt:lpstr>              BNF Notation</vt:lpstr>
      <vt:lpstr>              BNF Notation</vt:lpstr>
      <vt:lpstr>Example: Kleene Closure</vt:lpstr>
      <vt:lpstr>BNF Notation: Optional Elements</vt:lpstr>
      <vt:lpstr>Leftmost and Rightmost Derivations</vt:lpstr>
      <vt:lpstr>PUSH DOWN AUTOMATA(PDA)</vt:lpstr>
      <vt:lpstr>INTRODUCTION OF PUSH DOWN AUTOMATA:</vt:lpstr>
      <vt:lpstr>Formal Definition of a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Formal Definitions for 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:</vt:lpstr>
      <vt:lpstr>DERIVATIVE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2023-03-22T05:11:36.413</cp:lastPrinted>
  <dcterms:created xsi:type="dcterms:W3CDTF">2023-03-22T05:11:36Z</dcterms:created>
  <dcterms:modified xsi:type="dcterms:W3CDTF">2023-03-22T05:11:43Z</dcterms:modified>
</cp:coreProperties>
</file>