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292" r:id="rId18"/>
    <p:sldId id="267" r:id="rId19"/>
    <p:sldId id="268" r:id="rId20"/>
    <p:sldId id="269" r:id="rId21"/>
    <p:sldId id="270" r:id="rId22"/>
    <p:sldId id="272" r:id="rId23"/>
    <p:sldId id="273" r:id="rId24"/>
    <p:sldId id="274" r:id="rId25"/>
    <p:sldId id="310" r:id="rId26"/>
    <p:sldId id="311" r:id="rId27"/>
    <p:sldId id="312" r:id="rId28"/>
    <p:sldId id="293" r:id="rId29"/>
    <p:sldId id="276" r:id="rId30"/>
    <p:sldId id="286" r:id="rId31"/>
    <p:sldId id="313" r:id="rId32"/>
    <p:sldId id="281" r:id="rId33"/>
    <p:sldId id="301" r:id="rId34"/>
    <p:sldId id="282" r:id="rId35"/>
    <p:sldId id="283" r:id="rId36"/>
    <p:sldId id="302" r:id="rId37"/>
    <p:sldId id="303" r:id="rId38"/>
    <p:sldId id="304" r:id="rId39"/>
    <p:sldId id="305" r:id="rId40"/>
    <p:sldId id="287" r:id="rId41"/>
    <p:sldId id="306" r:id="rId42"/>
    <p:sldId id="307" r:id="rId43"/>
    <p:sldId id="308" r:id="rId44"/>
    <p:sldId id="309" r:id="rId45"/>
    <p:sldId id="290" r:id="rId46"/>
    <p:sldId id="294" r:id="rId47"/>
    <p:sldId id="295" r:id="rId48"/>
    <p:sldId id="296" r:id="rId49"/>
    <p:sldId id="297" r:id="rId50"/>
    <p:sldId id="298" r:id="rId51"/>
    <p:sldId id="300" r:id="rId52"/>
    <p:sldId id="284" r:id="rId53"/>
    <p:sldId id="275" r:id="rId54"/>
    <p:sldId id="277" r:id="rId55"/>
    <p:sldId id="278" r:id="rId56"/>
    <p:sldId id="279" r:id="rId57"/>
    <p:sldId id="280" r:id="rId58"/>
    <p:sldId id="33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914"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sorterViewPr>
    <p:cViewPr>
      <p:scale>
        <a:sx n="100" d="100"/>
        <a:sy n="100" d="100"/>
      </p:scale>
      <p:origin x="0" y="-33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4AC-85D3-4CB1-8351-FAD949BF2FAC}"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IN"/>
        </a:p>
      </dgm:t>
    </dgm:pt>
    <dgm:pt modelId="{B56EE84C-CF5C-40E3-B335-AE659E63AC6D}">
      <dgm:prSet phldrT="[Text]" custT="1"/>
      <dgm:spPr/>
      <dgm:t>
        <a:bodyPr/>
        <a:lstStyle/>
        <a:p>
          <a:r>
            <a:rPr lang="en-US" sz="2000" dirty="0"/>
            <a:t>Data Manipulation Language</a:t>
          </a:r>
          <a:endParaRPr lang="en-IN" sz="2000" dirty="0"/>
        </a:p>
      </dgm:t>
    </dgm:pt>
    <dgm:pt modelId="{FF26C681-9C03-4485-9915-FA2DEA330E82}" type="parTrans" cxnId="{BF9BDE0E-618B-46A1-894C-D07CBCCF1ACD}">
      <dgm:prSet/>
      <dgm:spPr/>
      <dgm:t>
        <a:bodyPr/>
        <a:lstStyle/>
        <a:p>
          <a:endParaRPr lang="en-IN"/>
        </a:p>
      </dgm:t>
    </dgm:pt>
    <dgm:pt modelId="{BC5300A2-C1D4-424F-9785-2C0608AA0CF0}" type="sibTrans" cxnId="{BF9BDE0E-618B-46A1-894C-D07CBCCF1ACD}">
      <dgm:prSet/>
      <dgm:spPr/>
      <dgm:t>
        <a:bodyPr/>
        <a:lstStyle/>
        <a:p>
          <a:endParaRPr lang="en-IN"/>
        </a:p>
      </dgm:t>
    </dgm:pt>
    <dgm:pt modelId="{8B2A588B-CD64-447A-8BF5-0564794C192D}">
      <dgm:prSet phldrT="[Text]" custT="1"/>
      <dgm:spPr/>
      <dgm:t>
        <a:bodyPr/>
        <a:lstStyle/>
        <a:p>
          <a:r>
            <a:rPr lang="en-US" sz="2000" dirty="0"/>
            <a:t>Data Definition Language</a:t>
          </a:r>
          <a:endParaRPr lang="en-IN" sz="2000" dirty="0"/>
        </a:p>
      </dgm:t>
    </dgm:pt>
    <dgm:pt modelId="{4B267E41-3A19-472C-8FA7-073F646D50D6}" type="parTrans" cxnId="{52116330-AD50-4271-A1B1-7D6DF6786580}">
      <dgm:prSet/>
      <dgm:spPr/>
      <dgm:t>
        <a:bodyPr/>
        <a:lstStyle/>
        <a:p>
          <a:endParaRPr lang="en-IN"/>
        </a:p>
      </dgm:t>
    </dgm:pt>
    <dgm:pt modelId="{0E3F0177-4862-4DC5-819D-4EAEEB928FF3}" type="sibTrans" cxnId="{52116330-AD50-4271-A1B1-7D6DF6786580}">
      <dgm:prSet/>
      <dgm:spPr/>
      <dgm:t>
        <a:bodyPr/>
        <a:lstStyle/>
        <a:p>
          <a:endParaRPr lang="en-IN"/>
        </a:p>
      </dgm:t>
    </dgm:pt>
    <dgm:pt modelId="{7152E907-76D6-4390-87C5-CA34B8841684}">
      <dgm:prSet phldrT="[Text]" custT="1"/>
      <dgm:spPr/>
      <dgm:t>
        <a:bodyPr/>
        <a:lstStyle/>
        <a:p>
          <a:r>
            <a:rPr lang="en-US" sz="2000" dirty="0"/>
            <a:t>SQL Commands</a:t>
          </a:r>
          <a:endParaRPr lang="en-IN" sz="2000" dirty="0"/>
        </a:p>
      </dgm:t>
    </dgm:pt>
    <dgm:pt modelId="{67ED4F87-ABCA-479C-9003-EC555437C3BB}" type="sibTrans" cxnId="{74CAEA87-139B-4358-98FD-B99442EA1D2F}">
      <dgm:prSet/>
      <dgm:spPr/>
      <dgm:t>
        <a:bodyPr/>
        <a:lstStyle/>
        <a:p>
          <a:endParaRPr lang="en-IN"/>
        </a:p>
      </dgm:t>
    </dgm:pt>
    <dgm:pt modelId="{B45D6DF5-D4C1-4503-A3F4-A9ADE0188279}" type="parTrans" cxnId="{74CAEA87-139B-4358-98FD-B99442EA1D2F}">
      <dgm:prSet/>
      <dgm:spPr/>
      <dgm:t>
        <a:bodyPr/>
        <a:lstStyle/>
        <a:p>
          <a:endParaRPr lang="en-IN"/>
        </a:p>
      </dgm:t>
    </dgm:pt>
    <dgm:pt modelId="{B76DB411-58F0-4EC8-A3A7-9906203BED41}">
      <dgm:prSet phldrT="[Text]" custT="1"/>
      <dgm:spPr/>
      <dgm:t>
        <a:bodyPr/>
        <a:lstStyle/>
        <a:p>
          <a:r>
            <a:rPr lang="en-IN" sz="2000" dirty="0"/>
            <a:t>Transaction Control Language</a:t>
          </a:r>
        </a:p>
      </dgm:t>
    </dgm:pt>
    <dgm:pt modelId="{D284A600-9F6F-41FC-8293-55B20FE055E0}" type="parTrans" cxnId="{5D30A01A-A3CC-437A-A007-DC324AF9D7CC}">
      <dgm:prSet/>
      <dgm:spPr/>
      <dgm:t>
        <a:bodyPr/>
        <a:lstStyle/>
        <a:p>
          <a:endParaRPr lang="en-IN"/>
        </a:p>
      </dgm:t>
    </dgm:pt>
    <dgm:pt modelId="{A3BF289B-5791-4C1C-A9C8-D3C68DB693C7}" type="sibTrans" cxnId="{5D30A01A-A3CC-437A-A007-DC324AF9D7CC}">
      <dgm:prSet/>
      <dgm:spPr/>
      <dgm:t>
        <a:bodyPr/>
        <a:lstStyle/>
        <a:p>
          <a:endParaRPr lang="en-IN"/>
        </a:p>
      </dgm:t>
    </dgm:pt>
    <dgm:pt modelId="{AF12FFC1-0853-4DB1-A4FB-5F50F9506F9F}" type="pres">
      <dgm:prSet presAssocID="{F66F34AC-85D3-4CB1-8351-FAD949BF2FAC}" presName="hierChild1" presStyleCnt="0">
        <dgm:presLayoutVars>
          <dgm:orgChart val="1"/>
          <dgm:chPref val="1"/>
          <dgm:dir/>
          <dgm:animOne val="branch"/>
          <dgm:animLvl val="lvl"/>
          <dgm:resizeHandles/>
        </dgm:presLayoutVars>
      </dgm:prSet>
      <dgm:spPr/>
    </dgm:pt>
    <dgm:pt modelId="{11BB97E5-AF12-4E92-A56E-CB8C37523F8E}" type="pres">
      <dgm:prSet presAssocID="{7152E907-76D6-4390-87C5-CA34B8841684}" presName="hierRoot1" presStyleCnt="0">
        <dgm:presLayoutVars>
          <dgm:hierBranch val="init"/>
        </dgm:presLayoutVars>
      </dgm:prSet>
      <dgm:spPr/>
    </dgm:pt>
    <dgm:pt modelId="{EFD15453-07FA-462B-AC22-486B875CED33}" type="pres">
      <dgm:prSet presAssocID="{7152E907-76D6-4390-87C5-CA34B8841684}" presName="rootComposite1" presStyleCnt="0"/>
      <dgm:spPr/>
    </dgm:pt>
    <dgm:pt modelId="{18FB21FA-44A2-4898-A397-D1B532932C15}" type="pres">
      <dgm:prSet presAssocID="{7152E907-76D6-4390-87C5-CA34B8841684}" presName="rootText1" presStyleLbl="node0" presStyleIdx="0" presStyleCnt="1">
        <dgm:presLayoutVars>
          <dgm:chPref val="3"/>
        </dgm:presLayoutVars>
      </dgm:prSet>
      <dgm:spPr/>
    </dgm:pt>
    <dgm:pt modelId="{5EEB5F26-60E0-4B4D-88C6-96DF4F577EB5}" type="pres">
      <dgm:prSet presAssocID="{7152E907-76D6-4390-87C5-CA34B8841684}" presName="rootConnector1" presStyleLbl="node1" presStyleIdx="0" presStyleCnt="0"/>
      <dgm:spPr/>
    </dgm:pt>
    <dgm:pt modelId="{83397A11-638C-4062-BE5B-2FED9E7F1C35}" type="pres">
      <dgm:prSet presAssocID="{7152E907-76D6-4390-87C5-CA34B8841684}" presName="hierChild2" presStyleCnt="0"/>
      <dgm:spPr/>
    </dgm:pt>
    <dgm:pt modelId="{FABCE7CB-9F54-4097-B8E8-CE69B9959988}" type="pres">
      <dgm:prSet presAssocID="{4B267E41-3A19-472C-8FA7-073F646D50D6}" presName="Name37" presStyleLbl="parChTrans1D2" presStyleIdx="0" presStyleCnt="3"/>
      <dgm:spPr/>
    </dgm:pt>
    <dgm:pt modelId="{4DDC5142-80AF-4725-A0FE-4DB7AAEF153C}" type="pres">
      <dgm:prSet presAssocID="{8B2A588B-CD64-447A-8BF5-0564794C192D}" presName="hierRoot2" presStyleCnt="0">
        <dgm:presLayoutVars>
          <dgm:hierBranch val="init"/>
        </dgm:presLayoutVars>
      </dgm:prSet>
      <dgm:spPr/>
    </dgm:pt>
    <dgm:pt modelId="{16723DC3-4BEE-4834-9600-A72A043F24C2}" type="pres">
      <dgm:prSet presAssocID="{8B2A588B-CD64-447A-8BF5-0564794C192D}" presName="rootComposite" presStyleCnt="0"/>
      <dgm:spPr/>
    </dgm:pt>
    <dgm:pt modelId="{88EE66D1-F69B-42F7-82DD-BCA37F34035F}" type="pres">
      <dgm:prSet presAssocID="{8B2A588B-CD64-447A-8BF5-0564794C192D}" presName="rootText" presStyleLbl="node2" presStyleIdx="0" presStyleCnt="3">
        <dgm:presLayoutVars>
          <dgm:chPref val="3"/>
        </dgm:presLayoutVars>
      </dgm:prSet>
      <dgm:spPr/>
    </dgm:pt>
    <dgm:pt modelId="{CD7B9D27-2841-4F2E-87CE-C88211474813}" type="pres">
      <dgm:prSet presAssocID="{8B2A588B-CD64-447A-8BF5-0564794C192D}" presName="rootConnector" presStyleLbl="node2" presStyleIdx="0" presStyleCnt="3"/>
      <dgm:spPr/>
    </dgm:pt>
    <dgm:pt modelId="{23CC04B3-A575-4CD3-B78E-23DD020C0F84}" type="pres">
      <dgm:prSet presAssocID="{8B2A588B-CD64-447A-8BF5-0564794C192D}" presName="hierChild4" presStyleCnt="0"/>
      <dgm:spPr/>
    </dgm:pt>
    <dgm:pt modelId="{C8CEBFB8-3FFC-4EFA-A1C3-3D0E5D43FBDE}" type="pres">
      <dgm:prSet presAssocID="{8B2A588B-CD64-447A-8BF5-0564794C192D}" presName="hierChild5" presStyleCnt="0"/>
      <dgm:spPr/>
    </dgm:pt>
    <dgm:pt modelId="{B720160B-C94E-4724-BA41-C413B55360D4}" type="pres">
      <dgm:prSet presAssocID="{FF26C681-9C03-4485-9915-FA2DEA330E82}" presName="Name37" presStyleLbl="parChTrans1D2" presStyleIdx="1" presStyleCnt="3"/>
      <dgm:spPr/>
    </dgm:pt>
    <dgm:pt modelId="{A8B30D95-B466-4954-B106-F2457D741C4A}" type="pres">
      <dgm:prSet presAssocID="{B56EE84C-CF5C-40E3-B335-AE659E63AC6D}" presName="hierRoot2" presStyleCnt="0">
        <dgm:presLayoutVars>
          <dgm:hierBranch val="init"/>
        </dgm:presLayoutVars>
      </dgm:prSet>
      <dgm:spPr/>
    </dgm:pt>
    <dgm:pt modelId="{9D34B063-0661-4323-93ED-FC4649B70F6F}" type="pres">
      <dgm:prSet presAssocID="{B56EE84C-CF5C-40E3-B335-AE659E63AC6D}" presName="rootComposite" presStyleCnt="0"/>
      <dgm:spPr/>
    </dgm:pt>
    <dgm:pt modelId="{CF5F2C70-9AC9-431B-A40A-A3729DC933DD}" type="pres">
      <dgm:prSet presAssocID="{B56EE84C-CF5C-40E3-B335-AE659E63AC6D}" presName="rootText" presStyleLbl="node2" presStyleIdx="1" presStyleCnt="3">
        <dgm:presLayoutVars>
          <dgm:chPref val="3"/>
        </dgm:presLayoutVars>
      </dgm:prSet>
      <dgm:spPr/>
    </dgm:pt>
    <dgm:pt modelId="{05A32BEB-807D-434C-86AF-1DACB5B7C192}" type="pres">
      <dgm:prSet presAssocID="{B56EE84C-CF5C-40E3-B335-AE659E63AC6D}" presName="rootConnector" presStyleLbl="node2" presStyleIdx="1" presStyleCnt="3"/>
      <dgm:spPr/>
    </dgm:pt>
    <dgm:pt modelId="{75C79E14-D79A-4AB5-8F6C-5450F4FC6608}" type="pres">
      <dgm:prSet presAssocID="{B56EE84C-CF5C-40E3-B335-AE659E63AC6D}" presName="hierChild4" presStyleCnt="0"/>
      <dgm:spPr/>
    </dgm:pt>
    <dgm:pt modelId="{E03FC192-83FB-477B-B76C-14EBC42CE791}" type="pres">
      <dgm:prSet presAssocID="{B56EE84C-CF5C-40E3-B335-AE659E63AC6D}" presName="hierChild5" presStyleCnt="0"/>
      <dgm:spPr/>
    </dgm:pt>
    <dgm:pt modelId="{3C6CDC92-2D24-47F1-9E2C-5334448179D5}" type="pres">
      <dgm:prSet presAssocID="{D284A600-9F6F-41FC-8293-55B20FE055E0}" presName="Name37" presStyleLbl="parChTrans1D2" presStyleIdx="2" presStyleCnt="3"/>
      <dgm:spPr/>
    </dgm:pt>
    <dgm:pt modelId="{2A861C69-736D-4115-829A-16967441A820}" type="pres">
      <dgm:prSet presAssocID="{B76DB411-58F0-4EC8-A3A7-9906203BED41}" presName="hierRoot2" presStyleCnt="0">
        <dgm:presLayoutVars>
          <dgm:hierBranch val="init"/>
        </dgm:presLayoutVars>
      </dgm:prSet>
      <dgm:spPr/>
    </dgm:pt>
    <dgm:pt modelId="{BDB6ACE0-3A77-46C6-9C2A-D85CCCA7FC4A}" type="pres">
      <dgm:prSet presAssocID="{B76DB411-58F0-4EC8-A3A7-9906203BED41}" presName="rootComposite" presStyleCnt="0"/>
      <dgm:spPr/>
    </dgm:pt>
    <dgm:pt modelId="{526DF3CE-C127-4397-B253-2AD79E2B5AF6}" type="pres">
      <dgm:prSet presAssocID="{B76DB411-58F0-4EC8-A3A7-9906203BED41}" presName="rootText" presStyleLbl="node2" presStyleIdx="2" presStyleCnt="3">
        <dgm:presLayoutVars>
          <dgm:chPref val="3"/>
        </dgm:presLayoutVars>
      </dgm:prSet>
      <dgm:spPr/>
    </dgm:pt>
    <dgm:pt modelId="{CEB36BBE-FC05-4C05-9F39-FE91E1C5BC4A}" type="pres">
      <dgm:prSet presAssocID="{B76DB411-58F0-4EC8-A3A7-9906203BED41}" presName="rootConnector" presStyleLbl="node2" presStyleIdx="2" presStyleCnt="3"/>
      <dgm:spPr/>
    </dgm:pt>
    <dgm:pt modelId="{06B8CE45-FEFE-4290-973B-8E365D1ED4D2}" type="pres">
      <dgm:prSet presAssocID="{B76DB411-58F0-4EC8-A3A7-9906203BED41}" presName="hierChild4" presStyleCnt="0"/>
      <dgm:spPr/>
    </dgm:pt>
    <dgm:pt modelId="{A972A19E-9F20-4EB8-B307-60B552CFAF3F}" type="pres">
      <dgm:prSet presAssocID="{B76DB411-58F0-4EC8-A3A7-9906203BED41}" presName="hierChild5" presStyleCnt="0"/>
      <dgm:spPr/>
    </dgm:pt>
    <dgm:pt modelId="{5E2800BC-536B-456E-BC9E-F4AA13CA9CCA}" type="pres">
      <dgm:prSet presAssocID="{7152E907-76D6-4390-87C5-CA34B8841684}" presName="hierChild3" presStyleCnt="0"/>
      <dgm:spPr/>
    </dgm:pt>
  </dgm:ptLst>
  <dgm:cxnLst>
    <dgm:cxn modelId="{66670409-4AF6-49F4-82C4-62249809D309}" type="presOf" srcId="{7152E907-76D6-4390-87C5-CA34B8841684}" destId="{18FB21FA-44A2-4898-A397-D1B532932C15}" srcOrd="0" destOrd="0" presId="urn:microsoft.com/office/officeart/2005/8/layout/orgChart1"/>
    <dgm:cxn modelId="{BF9BDE0E-618B-46A1-894C-D07CBCCF1ACD}" srcId="{7152E907-76D6-4390-87C5-CA34B8841684}" destId="{B56EE84C-CF5C-40E3-B335-AE659E63AC6D}" srcOrd="1" destOrd="0" parTransId="{FF26C681-9C03-4485-9915-FA2DEA330E82}" sibTransId="{BC5300A2-C1D4-424F-9785-2C0608AA0CF0}"/>
    <dgm:cxn modelId="{5D30A01A-A3CC-437A-A007-DC324AF9D7CC}" srcId="{7152E907-76D6-4390-87C5-CA34B8841684}" destId="{B76DB411-58F0-4EC8-A3A7-9906203BED41}" srcOrd="2" destOrd="0" parTransId="{D284A600-9F6F-41FC-8293-55B20FE055E0}" sibTransId="{A3BF289B-5791-4C1C-A9C8-D3C68DB693C7}"/>
    <dgm:cxn modelId="{AACAC222-8A7D-4BE4-9E26-F34D9778485F}" type="presOf" srcId="{D284A600-9F6F-41FC-8293-55B20FE055E0}" destId="{3C6CDC92-2D24-47F1-9E2C-5334448179D5}" srcOrd="0" destOrd="0" presId="urn:microsoft.com/office/officeart/2005/8/layout/orgChart1"/>
    <dgm:cxn modelId="{21FAF723-48BC-4DEA-8965-26C4D1F91645}" type="presOf" srcId="{B56EE84C-CF5C-40E3-B335-AE659E63AC6D}" destId="{CF5F2C70-9AC9-431B-A40A-A3729DC933DD}" srcOrd="0" destOrd="0" presId="urn:microsoft.com/office/officeart/2005/8/layout/orgChart1"/>
    <dgm:cxn modelId="{15BBEE27-BC86-4499-8240-B1253634A5E1}" type="presOf" srcId="{FF26C681-9C03-4485-9915-FA2DEA330E82}" destId="{B720160B-C94E-4724-BA41-C413B55360D4}" srcOrd="0" destOrd="0" presId="urn:microsoft.com/office/officeart/2005/8/layout/orgChart1"/>
    <dgm:cxn modelId="{52116330-AD50-4271-A1B1-7D6DF6786580}" srcId="{7152E907-76D6-4390-87C5-CA34B8841684}" destId="{8B2A588B-CD64-447A-8BF5-0564794C192D}" srcOrd="0" destOrd="0" parTransId="{4B267E41-3A19-472C-8FA7-073F646D50D6}" sibTransId="{0E3F0177-4862-4DC5-819D-4EAEEB928FF3}"/>
    <dgm:cxn modelId="{2E7EC25B-588E-4758-8CD7-FB82A9AD3DB6}" type="presOf" srcId="{F66F34AC-85D3-4CB1-8351-FAD949BF2FAC}" destId="{AF12FFC1-0853-4DB1-A4FB-5F50F9506F9F}" srcOrd="0" destOrd="0" presId="urn:microsoft.com/office/officeart/2005/8/layout/orgChart1"/>
    <dgm:cxn modelId="{99C0CA6C-83B1-4BBC-8148-882D6A8F15E8}" type="presOf" srcId="{B76DB411-58F0-4EC8-A3A7-9906203BED41}" destId="{526DF3CE-C127-4397-B253-2AD79E2B5AF6}" srcOrd="0" destOrd="0" presId="urn:microsoft.com/office/officeart/2005/8/layout/orgChart1"/>
    <dgm:cxn modelId="{F9AD286E-4ADF-4072-8503-6E98D048A1EE}" type="presOf" srcId="{4B267E41-3A19-472C-8FA7-073F646D50D6}" destId="{FABCE7CB-9F54-4097-B8E8-CE69B9959988}" srcOrd="0" destOrd="0" presId="urn:microsoft.com/office/officeart/2005/8/layout/orgChart1"/>
    <dgm:cxn modelId="{4A50BB70-8AD4-434F-9F29-3DEC30FEE657}" type="presOf" srcId="{B76DB411-58F0-4EC8-A3A7-9906203BED41}" destId="{CEB36BBE-FC05-4C05-9F39-FE91E1C5BC4A}" srcOrd="1" destOrd="0" presId="urn:microsoft.com/office/officeart/2005/8/layout/orgChart1"/>
    <dgm:cxn modelId="{81582753-E162-4727-A593-1A8F5C2E6C43}" type="presOf" srcId="{8B2A588B-CD64-447A-8BF5-0564794C192D}" destId="{CD7B9D27-2841-4F2E-87CE-C88211474813}" srcOrd="1" destOrd="0" presId="urn:microsoft.com/office/officeart/2005/8/layout/orgChart1"/>
    <dgm:cxn modelId="{93E90B7D-C85D-4832-A8B8-BBF57811D981}" type="presOf" srcId="{8B2A588B-CD64-447A-8BF5-0564794C192D}" destId="{88EE66D1-F69B-42F7-82DD-BCA37F34035F}" srcOrd="0" destOrd="0" presId="urn:microsoft.com/office/officeart/2005/8/layout/orgChart1"/>
    <dgm:cxn modelId="{74CAEA87-139B-4358-98FD-B99442EA1D2F}" srcId="{F66F34AC-85D3-4CB1-8351-FAD949BF2FAC}" destId="{7152E907-76D6-4390-87C5-CA34B8841684}" srcOrd="0" destOrd="0" parTransId="{B45D6DF5-D4C1-4503-A3F4-A9ADE0188279}" sibTransId="{67ED4F87-ABCA-479C-9003-EC555437C3BB}"/>
    <dgm:cxn modelId="{815B528B-6CDF-42B4-93A9-B9E3AA324B95}" type="presOf" srcId="{B56EE84C-CF5C-40E3-B335-AE659E63AC6D}" destId="{05A32BEB-807D-434C-86AF-1DACB5B7C192}" srcOrd="1" destOrd="0" presId="urn:microsoft.com/office/officeart/2005/8/layout/orgChart1"/>
    <dgm:cxn modelId="{C58E7CBA-F3B1-4D0F-A6B1-E0E06AF9CDF1}" type="presOf" srcId="{7152E907-76D6-4390-87C5-CA34B8841684}" destId="{5EEB5F26-60E0-4B4D-88C6-96DF4F577EB5}" srcOrd="1" destOrd="0" presId="urn:microsoft.com/office/officeart/2005/8/layout/orgChart1"/>
    <dgm:cxn modelId="{D60E95FE-DDB0-4411-A144-FE8E28DB6CEE}" type="presParOf" srcId="{AF12FFC1-0853-4DB1-A4FB-5F50F9506F9F}" destId="{11BB97E5-AF12-4E92-A56E-CB8C37523F8E}" srcOrd="0" destOrd="0" presId="urn:microsoft.com/office/officeart/2005/8/layout/orgChart1"/>
    <dgm:cxn modelId="{536BF814-C2AE-4F21-9865-C1C312E0E112}" type="presParOf" srcId="{11BB97E5-AF12-4E92-A56E-CB8C37523F8E}" destId="{EFD15453-07FA-462B-AC22-486B875CED33}" srcOrd="0" destOrd="0" presId="urn:microsoft.com/office/officeart/2005/8/layout/orgChart1"/>
    <dgm:cxn modelId="{7B0B0148-AA3E-402D-B0FF-95EF08829AF5}" type="presParOf" srcId="{EFD15453-07FA-462B-AC22-486B875CED33}" destId="{18FB21FA-44A2-4898-A397-D1B532932C15}" srcOrd="0" destOrd="0" presId="urn:microsoft.com/office/officeart/2005/8/layout/orgChart1"/>
    <dgm:cxn modelId="{2ED44A29-9821-44E7-8454-27148197E2BC}" type="presParOf" srcId="{EFD15453-07FA-462B-AC22-486B875CED33}" destId="{5EEB5F26-60E0-4B4D-88C6-96DF4F577EB5}" srcOrd="1" destOrd="0" presId="urn:microsoft.com/office/officeart/2005/8/layout/orgChart1"/>
    <dgm:cxn modelId="{7F5EA16F-08DA-4A4F-8C0C-71B5CE89BA33}" type="presParOf" srcId="{11BB97E5-AF12-4E92-A56E-CB8C37523F8E}" destId="{83397A11-638C-4062-BE5B-2FED9E7F1C35}" srcOrd="1" destOrd="0" presId="urn:microsoft.com/office/officeart/2005/8/layout/orgChart1"/>
    <dgm:cxn modelId="{B1BB1EDB-EB43-4ADF-8EE1-882C3149F6C4}" type="presParOf" srcId="{83397A11-638C-4062-BE5B-2FED9E7F1C35}" destId="{FABCE7CB-9F54-4097-B8E8-CE69B9959988}" srcOrd="0" destOrd="0" presId="urn:microsoft.com/office/officeart/2005/8/layout/orgChart1"/>
    <dgm:cxn modelId="{D26D84D2-7A05-4365-A84C-95EEFC345394}" type="presParOf" srcId="{83397A11-638C-4062-BE5B-2FED9E7F1C35}" destId="{4DDC5142-80AF-4725-A0FE-4DB7AAEF153C}" srcOrd="1" destOrd="0" presId="urn:microsoft.com/office/officeart/2005/8/layout/orgChart1"/>
    <dgm:cxn modelId="{30EE2C06-EEC2-4ED5-9891-5EACD8AEC79B}" type="presParOf" srcId="{4DDC5142-80AF-4725-A0FE-4DB7AAEF153C}" destId="{16723DC3-4BEE-4834-9600-A72A043F24C2}" srcOrd="0" destOrd="0" presId="urn:microsoft.com/office/officeart/2005/8/layout/orgChart1"/>
    <dgm:cxn modelId="{90EF3D63-D973-4B2F-9BC1-0EDF6280FF70}" type="presParOf" srcId="{16723DC3-4BEE-4834-9600-A72A043F24C2}" destId="{88EE66D1-F69B-42F7-82DD-BCA37F34035F}" srcOrd="0" destOrd="0" presId="urn:microsoft.com/office/officeart/2005/8/layout/orgChart1"/>
    <dgm:cxn modelId="{82898647-BA6D-4748-831A-DA9120BE743A}" type="presParOf" srcId="{16723DC3-4BEE-4834-9600-A72A043F24C2}" destId="{CD7B9D27-2841-4F2E-87CE-C88211474813}" srcOrd="1" destOrd="0" presId="urn:microsoft.com/office/officeart/2005/8/layout/orgChart1"/>
    <dgm:cxn modelId="{C79ABFAD-1B7E-46B4-92D7-84431D64C72E}" type="presParOf" srcId="{4DDC5142-80AF-4725-A0FE-4DB7AAEF153C}" destId="{23CC04B3-A575-4CD3-B78E-23DD020C0F84}" srcOrd="1" destOrd="0" presId="urn:microsoft.com/office/officeart/2005/8/layout/orgChart1"/>
    <dgm:cxn modelId="{3E36B706-6C67-466E-9367-83025E56BEEA}" type="presParOf" srcId="{4DDC5142-80AF-4725-A0FE-4DB7AAEF153C}" destId="{C8CEBFB8-3FFC-4EFA-A1C3-3D0E5D43FBDE}" srcOrd="2" destOrd="0" presId="urn:microsoft.com/office/officeart/2005/8/layout/orgChart1"/>
    <dgm:cxn modelId="{FE5ABE01-CAF8-4152-BD61-1AA427D92341}" type="presParOf" srcId="{83397A11-638C-4062-BE5B-2FED9E7F1C35}" destId="{B720160B-C94E-4724-BA41-C413B55360D4}" srcOrd="2" destOrd="0" presId="urn:microsoft.com/office/officeart/2005/8/layout/orgChart1"/>
    <dgm:cxn modelId="{83BE82DB-FE05-49CF-B3B0-C4B66D5BC22F}" type="presParOf" srcId="{83397A11-638C-4062-BE5B-2FED9E7F1C35}" destId="{A8B30D95-B466-4954-B106-F2457D741C4A}" srcOrd="3" destOrd="0" presId="urn:microsoft.com/office/officeart/2005/8/layout/orgChart1"/>
    <dgm:cxn modelId="{8841F868-F8A1-4772-826E-77519286278E}" type="presParOf" srcId="{A8B30D95-B466-4954-B106-F2457D741C4A}" destId="{9D34B063-0661-4323-93ED-FC4649B70F6F}" srcOrd="0" destOrd="0" presId="urn:microsoft.com/office/officeart/2005/8/layout/orgChart1"/>
    <dgm:cxn modelId="{4DD2D6D0-2EB7-40AC-94BE-06F708469C59}" type="presParOf" srcId="{9D34B063-0661-4323-93ED-FC4649B70F6F}" destId="{CF5F2C70-9AC9-431B-A40A-A3729DC933DD}" srcOrd="0" destOrd="0" presId="urn:microsoft.com/office/officeart/2005/8/layout/orgChart1"/>
    <dgm:cxn modelId="{1E1BB548-C70A-4BEC-B55E-8944F62C8309}" type="presParOf" srcId="{9D34B063-0661-4323-93ED-FC4649B70F6F}" destId="{05A32BEB-807D-434C-86AF-1DACB5B7C192}" srcOrd="1" destOrd="0" presId="urn:microsoft.com/office/officeart/2005/8/layout/orgChart1"/>
    <dgm:cxn modelId="{BB684F2E-CC62-479C-B911-407C9B183F7E}" type="presParOf" srcId="{A8B30D95-B466-4954-B106-F2457D741C4A}" destId="{75C79E14-D79A-4AB5-8F6C-5450F4FC6608}" srcOrd="1" destOrd="0" presId="urn:microsoft.com/office/officeart/2005/8/layout/orgChart1"/>
    <dgm:cxn modelId="{CFCE2205-40BE-4724-8547-5880F3072D58}" type="presParOf" srcId="{A8B30D95-B466-4954-B106-F2457D741C4A}" destId="{E03FC192-83FB-477B-B76C-14EBC42CE791}" srcOrd="2" destOrd="0" presId="urn:microsoft.com/office/officeart/2005/8/layout/orgChart1"/>
    <dgm:cxn modelId="{ACC63828-C576-40FE-96C9-D839922B8DA2}" type="presParOf" srcId="{83397A11-638C-4062-BE5B-2FED9E7F1C35}" destId="{3C6CDC92-2D24-47F1-9E2C-5334448179D5}" srcOrd="4" destOrd="0" presId="urn:microsoft.com/office/officeart/2005/8/layout/orgChart1"/>
    <dgm:cxn modelId="{B28BE28D-C0C7-45AA-9E7D-8778028DACA3}" type="presParOf" srcId="{83397A11-638C-4062-BE5B-2FED9E7F1C35}" destId="{2A861C69-736D-4115-829A-16967441A820}" srcOrd="5" destOrd="0" presId="urn:microsoft.com/office/officeart/2005/8/layout/orgChart1"/>
    <dgm:cxn modelId="{2A450186-270D-4ACC-8986-3D61F9EB5DD6}" type="presParOf" srcId="{2A861C69-736D-4115-829A-16967441A820}" destId="{BDB6ACE0-3A77-46C6-9C2A-D85CCCA7FC4A}" srcOrd="0" destOrd="0" presId="urn:microsoft.com/office/officeart/2005/8/layout/orgChart1"/>
    <dgm:cxn modelId="{3CD7D9C2-81D3-4066-A4A5-E5798E057FED}" type="presParOf" srcId="{BDB6ACE0-3A77-46C6-9C2A-D85CCCA7FC4A}" destId="{526DF3CE-C127-4397-B253-2AD79E2B5AF6}" srcOrd="0" destOrd="0" presId="urn:microsoft.com/office/officeart/2005/8/layout/orgChart1"/>
    <dgm:cxn modelId="{1458526A-E7C9-4ABA-BCC9-A8DFFBEC473B}" type="presParOf" srcId="{BDB6ACE0-3A77-46C6-9C2A-D85CCCA7FC4A}" destId="{CEB36BBE-FC05-4C05-9F39-FE91E1C5BC4A}" srcOrd="1" destOrd="0" presId="urn:microsoft.com/office/officeart/2005/8/layout/orgChart1"/>
    <dgm:cxn modelId="{D87E4854-AD22-4E97-A9AA-F9D0BA6B515E}" type="presParOf" srcId="{2A861C69-736D-4115-829A-16967441A820}" destId="{06B8CE45-FEFE-4290-973B-8E365D1ED4D2}" srcOrd="1" destOrd="0" presId="urn:microsoft.com/office/officeart/2005/8/layout/orgChart1"/>
    <dgm:cxn modelId="{56F39C4C-F7CF-47CE-80CA-4621EA14E7A6}" type="presParOf" srcId="{2A861C69-736D-4115-829A-16967441A820}" destId="{A972A19E-9F20-4EB8-B307-60B552CFAF3F}" srcOrd="2" destOrd="0" presId="urn:microsoft.com/office/officeart/2005/8/layout/orgChart1"/>
    <dgm:cxn modelId="{04E121D3-805C-4700-B4F5-6BEA4E0190AE}" type="presParOf" srcId="{11BB97E5-AF12-4E92-A56E-CB8C37523F8E}" destId="{5E2800BC-536B-456E-BC9E-F4AA13CA9C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CDC92-2D24-47F1-9E2C-5334448179D5}">
      <dsp:nvSpPr>
        <dsp:cNvPr id="0" name=""/>
        <dsp:cNvSpPr/>
      </dsp:nvSpPr>
      <dsp:spPr>
        <a:xfrm>
          <a:off x="5292557" y="2437055"/>
          <a:ext cx="3744523" cy="649875"/>
        </a:xfrm>
        <a:custGeom>
          <a:avLst/>
          <a:gdLst/>
          <a:ahLst/>
          <a:cxnLst/>
          <a:rect l="0" t="0" r="0" b="0"/>
          <a:pathLst>
            <a:path>
              <a:moveTo>
                <a:pt x="0" y="0"/>
              </a:moveTo>
              <a:lnTo>
                <a:pt x="0" y="324937"/>
              </a:lnTo>
              <a:lnTo>
                <a:pt x="3744523" y="324937"/>
              </a:lnTo>
              <a:lnTo>
                <a:pt x="3744523" y="649875"/>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20160B-C94E-4724-BA41-C413B55360D4}">
      <dsp:nvSpPr>
        <dsp:cNvPr id="0" name=""/>
        <dsp:cNvSpPr/>
      </dsp:nvSpPr>
      <dsp:spPr>
        <a:xfrm>
          <a:off x="5246837" y="2437055"/>
          <a:ext cx="91440" cy="649875"/>
        </a:xfrm>
        <a:custGeom>
          <a:avLst/>
          <a:gdLst/>
          <a:ahLst/>
          <a:cxnLst/>
          <a:rect l="0" t="0" r="0" b="0"/>
          <a:pathLst>
            <a:path>
              <a:moveTo>
                <a:pt x="45720" y="0"/>
              </a:moveTo>
              <a:lnTo>
                <a:pt x="45720" y="649875"/>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BCE7CB-9F54-4097-B8E8-CE69B9959988}">
      <dsp:nvSpPr>
        <dsp:cNvPr id="0" name=""/>
        <dsp:cNvSpPr/>
      </dsp:nvSpPr>
      <dsp:spPr>
        <a:xfrm>
          <a:off x="1548034" y="2437055"/>
          <a:ext cx="3744523" cy="649875"/>
        </a:xfrm>
        <a:custGeom>
          <a:avLst/>
          <a:gdLst/>
          <a:ahLst/>
          <a:cxnLst/>
          <a:rect l="0" t="0" r="0" b="0"/>
          <a:pathLst>
            <a:path>
              <a:moveTo>
                <a:pt x="3744523" y="0"/>
              </a:moveTo>
              <a:lnTo>
                <a:pt x="3744523" y="324937"/>
              </a:lnTo>
              <a:lnTo>
                <a:pt x="0" y="324937"/>
              </a:lnTo>
              <a:lnTo>
                <a:pt x="0" y="649875"/>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FB21FA-44A2-4898-A397-D1B532932C15}">
      <dsp:nvSpPr>
        <dsp:cNvPr id="0" name=""/>
        <dsp:cNvSpPr/>
      </dsp:nvSpPr>
      <dsp:spPr>
        <a:xfrm>
          <a:off x="3745233" y="889731"/>
          <a:ext cx="3094647" cy="15473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SQL Commands</a:t>
          </a:r>
          <a:endParaRPr lang="en-IN" sz="2000" kern="1200" dirty="0"/>
        </a:p>
      </dsp:txBody>
      <dsp:txXfrm>
        <a:off x="3745233" y="889731"/>
        <a:ext cx="3094647" cy="1547323"/>
      </dsp:txXfrm>
    </dsp:sp>
    <dsp:sp modelId="{88EE66D1-F69B-42F7-82DD-BCA37F34035F}">
      <dsp:nvSpPr>
        <dsp:cNvPr id="0" name=""/>
        <dsp:cNvSpPr/>
      </dsp:nvSpPr>
      <dsp:spPr>
        <a:xfrm>
          <a:off x="710" y="3086931"/>
          <a:ext cx="3094647" cy="15473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 Definition Language</a:t>
          </a:r>
          <a:endParaRPr lang="en-IN" sz="2000" kern="1200" dirty="0"/>
        </a:p>
      </dsp:txBody>
      <dsp:txXfrm>
        <a:off x="710" y="3086931"/>
        <a:ext cx="3094647" cy="1547323"/>
      </dsp:txXfrm>
    </dsp:sp>
    <dsp:sp modelId="{CF5F2C70-9AC9-431B-A40A-A3729DC933DD}">
      <dsp:nvSpPr>
        <dsp:cNvPr id="0" name=""/>
        <dsp:cNvSpPr/>
      </dsp:nvSpPr>
      <dsp:spPr>
        <a:xfrm>
          <a:off x="3745233" y="3086931"/>
          <a:ext cx="3094647" cy="15473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 Manipulation Language</a:t>
          </a:r>
          <a:endParaRPr lang="en-IN" sz="2000" kern="1200" dirty="0"/>
        </a:p>
      </dsp:txBody>
      <dsp:txXfrm>
        <a:off x="3745233" y="3086931"/>
        <a:ext cx="3094647" cy="1547323"/>
      </dsp:txXfrm>
    </dsp:sp>
    <dsp:sp modelId="{526DF3CE-C127-4397-B253-2AD79E2B5AF6}">
      <dsp:nvSpPr>
        <dsp:cNvPr id="0" name=""/>
        <dsp:cNvSpPr/>
      </dsp:nvSpPr>
      <dsp:spPr>
        <a:xfrm>
          <a:off x="7489757" y="3086931"/>
          <a:ext cx="3094647" cy="154732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Transaction Control Language</a:t>
          </a:r>
        </a:p>
      </dsp:txBody>
      <dsp:txXfrm>
        <a:off x="7489757" y="3086931"/>
        <a:ext cx="3094647" cy="15473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E3AC0-3E1D-4B2C-B887-3FF1B1EC1E32}"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700DF-1CC6-4B53-9C6B-03D4B8C693DD}" type="slidenum">
              <a:rPr lang="en-IN" smtClean="0"/>
              <a:t>‹#›</a:t>
            </a:fld>
            <a:endParaRPr lang="en-IN"/>
          </a:p>
        </p:txBody>
      </p:sp>
    </p:spTree>
    <p:extLst>
      <p:ext uri="{BB962C8B-B14F-4D97-AF65-F5344CB8AC3E}">
        <p14:creationId xmlns:p14="http://schemas.microsoft.com/office/powerpoint/2010/main" val="17670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entity type should have a key attribute which uniquely identifies each entity in the entity set, but there exists some entity type for which </a:t>
            </a:r>
            <a:r>
              <a:rPr lang="en-US" b="1" dirty="0"/>
              <a:t>key attribute can’t be defined</a:t>
            </a:r>
            <a:r>
              <a:rPr lang="en-US" dirty="0"/>
              <a:t>. These are called </a:t>
            </a:r>
            <a:r>
              <a:rPr lang="en-US" b="1" dirty="0"/>
              <a:t>Weak Entity type</a:t>
            </a:r>
            <a:r>
              <a:rPr lang="en-US" dirty="0"/>
              <a:t>. </a:t>
            </a:r>
            <a:br>
              <a:rPr lang="en-US" dirty="0"/>
            </a:br>
            <a:br>
              <a:rPr lang="en-US" dirty="0"/>
            </a:br>
            <a:r>
              <a:rPr lang="en-US" dirty="0"/>
              <a:t>The entity sets which do not have sufficient attributes to form a primary key are known as weak entity sets and the entity sets which have a </a:t>
            </a:r>
            <a:r>
              <a:rPr lang="en-US" b="1" dirty="0"/>
              <a:t>primary key </a:t>
            </a:r>
            <a:r>
              <a:rPr lang="en-US" dirty="0"/>
              <a:t>are known as </a:t>
            </a:r>
            <a:r>
              <a:rPr lang="en-US" b="1" dirty="0"/>
              <a:t>strong entity sets</a:t>
            </a:r>
            <a:r>
              <a:rPr lang="en-US" dirty="0"/>
              <a:t>. </a:t>
            </a:r>
          </a:p>
          <a:p>
            <a:endParaRPr lang="en-US" dirty="0"/>
          </a:p>
          <a:p>
            <a:r>
              <a:rPr lang="en-US" dirty="0"/>
              <a:t>e.g.; E1 is an entity having Entity Type </a:t>
            </a:r>
            <a:r>
              <a:rPr lang="en-US" i="1" dirty="0"/>
              <a:t>Student</a:t>
            </a:r>
            <a:r>
              <a:rPr lang="en-US" dirty="0"/>
              <a:t> and set of all students is called </a:t>
            </a:r>
            <a:r>
              <a:rPr lang="en-US" b="1" dirty="0"/>
              <a:t>Entity Set</a:t>
            </a:r>
            <a:r>
              <a:rPr lang="en-US" dirty="0"/>
              <a:t>. In ER diagram</a:t>
            </a:r>
            <a:r>
              <a:rPr lang="en-US" b="1" dirty="0"/>
              <a:t>, Entity Type </a:t>
            </a:r>
            <a:r>
              <a:rPr lang="en-US" dirty="0"/>
              <a:t>is represented as: </a:t>
            </a:r>
            <a:endParaRPr lang="en-IN" dirty="0"/>
          </a:p>
        </p:txBody>
      </p:sp>
      <p:sp>
        <p:nvSpPr>
          <p:cNvPr id="4" name="Slide Number Placeholder 3"/>
          <p:cNvSpPr>
            <a:spLocks noGrp="1"/>
          </p:cNvSpPr>
          <p:nvPr>
            <p:ph type="sldNum" sz="quarter" idx="5"/>
          </p:nvPr>
        </p:nvSpPr>
        <p:spPr/>
        <p:txBody>
          <a:bodyPr/>
          <a:lstStyle/>
          <a:p>
            <a:fld id="{75F700DF-1CC6-4B53-9C6B-03D4B8C693DD}" type="slidenum">
              <a:rPr lang="en-IN" smtClean="0"/>
              <a:t>4</a:t>
            </a:fld>
            <a:endParaRPr lang="en-IN"/>
          </a:p>
        </p:txBody>
      </p:sp>
    </p:spTree>
    <p:extLst>
      <p:ext uri="{BB962C8B-B14F-4D97-AF65-F5344CB8AC3E}">
        <p14:creationId xmlns:p14="http://schemas.microsoft.com/office/powerpoint/2010/main" val="1162660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don’t cancel me </a:t>
            </a:r>
            <a:r>
              <a:rPr lang="en-US" dirty="0">
                <a:sym typeface="Wingdings" panose="05000000000000000000" pitchFamily="2" charset="2"/>
              </a:rPr>
              <a:t></a:t>
            </a:r>
            <a:endParaRPr lang="en-IN" dirty="0"/>
          </a:p>
        </p:txBody>
      </p:sp>
      <p:sp>
        <p:nvSpPr>
          <p:cNvPr id="4" name="Slide Number Placeholder 3"/>
          <p:cNvSpPr>
            <a:spLocks noGrp="1"/>
          </p:cNvSpPr>
          <p:nvPr>
            <p:ph type="sldNum" sz="quarter" idx="5"/>
          </p:nvPr>
        </p:nvSpPr>
        <p:spPr/>
        <p:txBody>
          <a:bodyPr/>
          <a:lstStyle/>
          <a:p>
            <a:fld id="{75F700DF-1CC6-4B53-9C6B-03D4B8C693DD}" type="slidenum">
              <a:rPr lang="en-IN" smtClean="0"/>
              <a:t>10</a:t>
            </a:fld>
            <a:endParaRPr lang="en-IN"/>
          </a:p>
        </p:txBody>
      </p:sp>
    </p:spTree>
    <p:extLst>
      <p:ext uri="{BB962C8B-B14F-4D97-AF65-F5344CB8AC3E}">
        <p14:creationId xmlns:p14="http://schemas.microsoft.com/office/powerpoint/2010/main" val="176222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Total Participation-</a:t>
            </a:r>
          </a:p>
          <a:p>
            <a:pPr marL="0" indent="0">
              <a:buNone/>
            </a:pPr>
            <a:r>
              <a:rPr lang="en-US" dirty="0"/>
              <a:t>      Double line between the entity set “Student” and relationship set “Enrolled in” signifies total participation. It specifies that each student must be enrolled in at least one course.</a:t>
            </a:r>
            <a:br>
              <a:rPr lang="en-US" dirty="0"/>
            </a:br>
            <a:br>
              <a:rPr lang="en-US" dirty="0"/>
            </a:br>
            <a:br>
              <a:rPr lang="en-US" dirty="0"/>
            </a:br>
            <a:r>
              <a:rPr lang="en-US" dirty="0"/>
              <a:t>2. Partial Participation-</a:t>
            </a:r>
            <a:br>
              <a:rPr lang="en-US" dirty="0"/>
            </a:br>
            <a:r>
              <a:rPr lang="en-US" dirty="0"/>
              <a:t>    Single line between the entity set “Course” and relationship set “Enrolled in” signifies partial participation. It specifies that there might exist some courses for which no enrollments are made.</a:t>
            </a:r>
            <a:endParaRPr lang="en-IN" dirty="0"/>
          </a:p>
        </p:txBody>
      </p:sp>
      <p:sp>
        <p:nvSpPr>
          <p:cNvPr id="4" name="Slide Number Placeholder 3"/>
          <p:cNvSpPr>
            <a:spLocks noGrp="1"/>
          </p:cNvSpPr>
          <p:nvPr>
            <p:ph type="sldNum" sz="quarter" idx="5"/>
          </p:nvPr>
        </p:nvSpPr>
        <p:spPr/>
        <p:txBody>
          <a:bodyPr/>
          <a:lstStyle/>
          <a:p>
            <a:fld id="{75F700DF-1CC6-4B53-9C6B-03D4B8C693DD}" type="slidenum">
              <a:rPr lang="en-IN" smtClean="0"/>
              <a:t>12</a:t>
            </a:fld>
            <a:endParaRPr lang="en-IN"/>
          </a:p>
        </p:txBody>
      </p:sp>
    </p:spTree>
    <p:extLst>
      <p:ext uri="{BB962C8B-B14F-4D97-AF65-F5344CB8AC3E}">
        <p14:creationId xmlns:p14="http://schemas.microsoft.com/office/powerpoint/2010/main" val="421826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F700DF-1CC6-4B53-9C6B-03D4B8C693DD}" type="slidenum">
              <a:rPr lang="en-IN" smtClean="0"/>
              <a:t>15</a:t>
            </a:fld>
            <a:endParaRPr lang="en-IN"/>
          </a:p>
        </p:txBody>
      </p:sp>
    </p:spTree>
    <p:extLst>
      <p:ext uri="{BB962C8B-B14F-4D97-AF65-F5344CB8AC3E}">
        <p14:creationId xmlns:p14="http://schemas.microsoft.com/office/powerpoint/2010/main" val="252651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F700DF-1CC6-4B53-9C6B-03D4B8C693DD}" type="slidenum">
              <a:rPr lang="en-IN" smtClean="0"/>
              <a:t>16</a:t>
            </a:fld>
            <a:endParaRPr lang="en-IN"/>
          </a:p>
        </p:txBody>
      </p:sp>
    </p:spTree>
    <p:extLst>
      <p:ext uri="{BB962C8B-B14F-4D97-AF65-F5344CB8AC3E}">
        <p14:creationId xmlns:p14="http://schemas.microsoft.com/office/powerpoint/2010/main" val="119665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a:t>
            </a:r>
            <a:r>
              <a:rPr lang="en-US" b="0" i="0" dirty="0">
                <a:solidFill>
                  <a:srgbClr val="000000"/>
                </a:solidFill>
                <a:effectLst/>
                <a:latin typeface="Nunito" pitchFamily="2" charset="0"/>
              </a:rPr>
              <a:t>relational database systems are expected to be equipped with a query language that can assist its users to query the database instances.</a:t>
            </a:r>
          </a:p>
          <a:p>
            <a:endParaRPr lang="en-US" b="0" i="0" dirty="0">
              <a:solidFill>
                <a:srgbClr val="000000"/>
              </a:solidFill>
              <a:effectLst/>
              <a:latin typeface="Nunito" pitchFamily="2" charset="0"/>
            </a:endParaRPr>
          </a:p>
          <a:p>
            <a:r>
              <a:rPr lang="en-US" b="0" i="0" dirty="0">
                <a:solidFill>
                  <a:srgbClr val="000000"/>
                </a:solidFill>
                <a:effectLst/>
                <a:latin typeface="Nunito" pitchFamily="2" charset="0"/>
              </a:rPr>
              <a:t>The first query language that we are going to see is relational algebra.</a:t>
            </a:r>
            <a:endParaRPr lang="en-US" dirty="0"/>
          </a:p>
        </p:txBody>
      </p:sp>
      <p:sp>
        <p:nvSpPr>
          <p:cNvPr id="4" name="Slide Number Placeholder 3"/>
          <p:cNvSpPr>
            <a:spLocks noGrp="1"/>
          </p:cNvSpPr>
          <p:nvPr>
            <p:ph type="sldNum" sz="quarter" idx="5"/>
          </p:nvPr>
        </p:nvSpPr>
        <p:spPr/>
        <p:txBody>
          <a:bodyPr/>
          <a:lstStyle/>
          <a:p>
            <a:fld id="{75F700DF-1CC6-4B53-9C6B-03D4B8C693DD}" type="slidenum">
              <a:rPr lang="en-IN" smtClean="0"/>
              <a:t>18</a:t>
            </a:fld>
            <a:endParaRPr lang="en-IN"/>
          </a:p>
        </p:txBody>
      </p:sp>
    </p:spTree>
    <p:extLst>
      <p:ext uri="{BB962C8B-B14F-4D97-AF65-F5344CB8AC3E}">
        <p14:creationId xmlns:p14="http://schemas.microsoft.com/office/powerpoint/2010/main" val="2789779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54F3AF5-BCE1-4CC9-AF0E-24823D9158EB}" type="datetimeFigureOut">
              <a:rPr lang="en-US" smtClean="0"/>
              <a:t>30-Mar-23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6EB6EC9-59C1-418A-8000-EA05B71DD692}" type="slidenum">
              <a:rPr lang="en-US" smtClean="0"/>
              <a:t>‹#›</a:t>
            </a:fld>
            <a:endParaRPr lang="en-US"/>
          </a:p>
        </p:txBody>
      </p:sp>
    </p:spTree>
    <p:extLst>
      <p:ext uri="{BB962C8B-B14F-4D97-AF65-F5344CB8AC3E}">
        <p14:creationId xmlns:p14="http://schemas.microsoft.com/office/powerpoint/2010/main" val="42088923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F3AF5-BCE1-4CC9-AF0E-24823D9158EB}"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6EC9-59C1-418A-8000-EA05B71DD692}" type="slidenum">
              <a:rPr lang="en-US" smtClean="0"/>
              <a:t>‹#›</a:t>
            </a:fld>
            <a:endParaRPr lang="en-US"/>
          </a:p>
        </p:txBody>
      </p:sp>
    </p:spTree>
    <p:extLst>
      <p:ext uri="{BB962C8B-B14F-4D97-AF65-F5344CB8AC3E}">
        <p14:creationId xmlns:p14="http://schemas.microsoft.com/office/powerpoint/2010/main" val="190789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F3AF5-BCE1-4CC9-AF0E-24823D9158EB}"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B6EC9-59C1-418A-8000-EA05B71DD692}" type="slidenum">
              <a:rPr lang="en-US" smtClean="0"/>
              <a:t>‹#›</a:t>
            </a:fld>
            <a:endParaRPr lang="en-US"/>
          </a:p>
        </p:txBody>
      </p:sp>
    </p:spTree>
    <p:extLst>
      <p:ext uri="{BB962C8B-B14F-4D97-AF65-F5344CB8AC3E}">
        <p14:creationId xmlns:p14="http://schemas.microsoft.com/office/powerpoint/2010/main" val="347711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F3AF5-BCE1-4CC9-AF0E-24823D9158EB}" type="datetimeFigureOut">
              <a:rPr lang="en-US" smtClean="0"/>
              <a:t>30-Mar-23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EB6EC9-59C1-418A-8000-EA05B71DD692}" type="slidenum">
              <a:rPr lang="en-US" smtClean="0"/>
              <a:t>‹#›</a:t>
            </a:fld>
            <a:endParaRPr lang="en-US"/>
          </a:p>
        </p:txBody>
      </p:sp>
    </p:spTree>
    <p:extLst>
      <p:ext uri="{BB962C8B-B14F-4D97-AF65-F5344CB8AC3E}">
        <p14:creationId xmlns:p14="http://schemas.microsoft.com/office/powerpoint/2010/main" val="418164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54F3AF5-BCE1-4CC9-AF0E-24823D9158EB}" type="datetimeFigureOut">
              <a:rPr lang="en-US" smtClean="0"/>
              <a:t>30-Mar-23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66EB6EC9-59C1-418A-8000-EA05B71DD692}" type="slidenum">
              <a:rPr lang="en-US" smtClean="0"/>
              <a:t>‹#›</a:t>
            </a:fld>
            <a:endParaRPr lang="en-US"/>
          </a:p>
        </p:txBody>
      </p:sp>
    </p:spTree>
    <p:extLst>
      <p:ext uri="{BB962C8B-B14F-4D97-AF65-F5344CB8AC3E}">
        <p14:creationId xmlns:p14="http://schemas.microsoft.com/office/powerpoint/2010/main" val="15422502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F3AF5-BCE1-4CC9-AF0E-24823D9158EB}" type="datetimeFigureOut">
              <a:rPr lang="en-US" smtClean="0"/>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B6EC9-59C1-418A-8000-EA05B71DD692}" type="slidenum">
              <a:rPr lang="en-US" smtClean="0"/>
              <a:t>‹#›</a:t>
            </a:fld>
            <a:endParaRPr lang="en-US"/>
          </a:p>
        </p:txBody>
      </p:sp>
    </p:spTree>
    <p:extLst>
      <p:ext uri="{BB962C8B-B14F-4D97-AF65-F5344CB8AC3E}">
        <p14:creationId xmlns:p14="http://schemas.microsoft.com/office/powerpoint/2010/main" val="201863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F3AF5-BCE1-4CC9-AF0E-24823D9158EB}" type="datetimeFigureOut">
              <a:rPr lang="en-US" smtClean="0"/>
              <a:t>30-Mar-23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EB6EC9-59C1-418A-8000-EA05B71DD692}" type="slidenum">
              <a:rPr lang="en-US" smtClean="0"/>
              <a:t>‹#›</a:t>
            </a:fld>
            <a:endParaRPr lang="en-US"/>
          </a:p>
        </p:txBody>
      </p:sp>
    </p:spTree>
    <p:extLst>
      <p:ext uri="{BB962C8B-B14F-4D97-AF65-F5344CB8AC3E}">
        <p14:creationId xmlns:p14="http://schemas.microsoft.com/office/powerpoint/2010/main" val="53273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F3AF5-BCE1-4CC9-AF0E-24823D9158EB}" type="datetimeFigureOut">
              <a:rPr lang="en-US" smtClean="0"/>
              <a:t>30-Mar-23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EB6EC9-59C1-418A-8000-EA05B71DD692}" type="slidenum">
              <a:rPr lang="en-US" smtClean="0"/>
              <a:t>‹#›</a:t>
            </a:fld>
            <a:endParaRPr lang="en-US"/>
          </a:p>
        </p:txBody>
      </p:sp>
    </p:spTree>
    <p:extLst>
      <p:ext uri="{BB962C8B-B14F-4D97-AF65-F5344CB8AC3E}">
        <p14:creationId xmlns:p14="http://schemas.microsoft.com/office/powerpoint/2010/main" val="10820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F3AF5-BCE1-4CC9-AF0E-24823D9158EB}" type="datetimeFigureOut">
              <a:rPr lang="en-US" smtClean="0"/>
              <a:t>30-Mar-23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EB6EC9-59C1-418A-8000-EA05B71DD692}" type="slidenum">
              <a:rPr lang="en-US" smtClean="0"/>
              <a:t>‹#›</a:t>
            </a:fld>
            <a:endParaRPr lang="en-US"/>
          </a:p>
        </p:txBody>
      </p:sp>
    </p:spTree>
    <p:extLst>
      <p:ext uri="{BB962C8B-B14F-4D97-AF65-F5344CB8AC3E}">
        <p14:creationId xmlns:p14="http://schemas.microsoft.com/office/powerpoint/2010/main" val="142711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54F3AF5-BCE1-4CC9-AF0E-24823D9158EB}" type="datetimeFigureOut">
              <a:rPr lang="en-US" smtClean="0"/>
              <a:t>30-Mar-23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6EB6EC9-59C1-418A-8000-EA05B71DD692}"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511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54F3AF5-BCE1-4CC9-AF0E-24823D9158EB}" type="datetimeFigureOut">
              <a:rPr lang="en-US" smtClean="0"/>
              <a:t>30-Mar-23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6EB6EC9-59C1-418A-8000-EA05B71DD692}"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8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54F3AF5-BCE1-4CC9-AF0E-24823D9158EB}" type="datetimeFigureOut">
              <a:rPr lang="en-US" smtClean="0"/>
              <a:t>30-Mar-23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6EB6EC9-59C1-418A-8000-EA05B71DD692}" type="slidenum">
              <a:rPr lang="en-US" smtClean="0"/>
              <a:t>‹#›</a:t>
            </a:fld>
            <a:endParaRPr lang="en-US"/>
          </a:p>
        </p:txBody>
      </p:sp>
    </p:spTree>
    <p:extLst>
      <p:ext uri="{BB962C8B-B14F-4D97-AF65-F5344CB8AC3E}">
        <p14:creationId xmlns:p14="http://schemas.microsoft.com/office/powerpoint/2010/main" val="22392462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5D71-497F-E4C9-A872-406C758A72FA}"/>
              </a:ext>
            </a:extLst>
          </p:cNvPr>
          <p:cNvSpPr>
            <a:spLocks noGrp="1"/>
          </p:cNvSpPr>
          <p:nvPr>
            <p:ph type="ctrTitle"/>
          </p:nvPr>
        </p:nvSpPr>
        <p:spPr>
          <a:xfrm>
            <a:off x="1561707" y="1989663"/>
            <a:ext cx="9068586" cy="2590800"/>
          </a:xfrm>
        </p:spPr>
        <p:txBody>
          <a:bodyPr/>
          <a:lstStyle/>
          <a:p>
            <a:r>
              <a:rPr lang="en-US" dirty="0"/>
              <a:t>Databases</a:t>
            </a:r>
          </a:p>
        </p:txBody>
      </p:sp>
      <p:sp>
        <p:nvSpPr>
          <p:cNvPr id="3" name="Subtitle 2">
            <a:extLst>
              <a:ext uri="{FF2B5EF4-FFF2-40B4-BE49-F238E27FC236}">
                <a16:creationId xmlns:a16="http://schemas.microsoft.com/office/drawing/2014/main" id="{4A607A38-FA80-B615-CE8A-28ECA4234F94}"/>
              </a:ext>
            </a:extLst>
          </p:cNvPr>
          <p:cNvSpPr>
            <a:spLocks noGrp="1"/>
          </p:cNvSpPr>
          <p:nvPr>
            <p:ph type="subTitle" idx="1"/>
          </p:nvPr>
        </p:nvSpPr>
        <p:spPr>
          <a:xfrm>
            <a:off x="1562100" y="4075289"/>
            <a:ext cx="9070848" cy="1275643"/>
          </a:xfrm>
        </p:spPr>
        <p:txBody>
          <a:bodyPr>
            <a:normAutofit fontScale="92500" lnSpcReduction="20000"/>
          </a:bodyPr>
          <a:lstStyle/>
          <a:p>
            <a:r>
              <a:rPr lang="en-US" b="1" dirty="0"/>
              <a:t>Group 19</a:t>
            </a:r>
          </a:p>
          <a:p>
            <a:endParaRPr lang="en-US" dirty="0"/>
          </a:p>
          <a:p>
            <a:r>
              <a:rPr lang="en-US" dirty="0"/>
              <a:t>Girish Kumar M P – 106119038</a:t>
            </a:r>
          </a:p>
          <a:p>
            <a:r>
              <a:rPr lang="en-US" dirty="0"/>
              <a:t>Mohan Kumar G – 106119078</a:t>
            </a:r>
          </a:p>
          <a:p>
            <a:r>
              <a:rPr lang="en-US" dirty="0"/>
              <a:t>M Shriram – 106119080</a:t>
            </a:r>
          </a:p>
          <a:p>
            <a:r>
              <a:rPr lang="en-US" dirty="0"/>
              <a:t>S </a:t>
            </a:r>
            <a:r>
              <a:rPr lang="en-US" dirty="0" err="1"/>
              <a:t>Suseendhar</a:t>
            </a:r>
            <a:r>
              <a:rPr lang="en-US" dirty="0"/>
              <a:t> - 106119122</a:t>
            </a:r>
          </a:p>
        </p:txBody>
      </p:sp>
    </p:spTree>
    <p:extLst>
      <p:ext uri="{BB962C8B-B14F-4D97-AF65-F5344CB8AC3E}">
        <p14:creationId xmlns:p14="http://schemas.microsoft.com/office/powerpoint/2010/main" val="108217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2E68-146B-8DB1-39C3-9333AD502A98}"/>
              </a:ext>
            </a:extLst>
          </p:cNvPr>
          <p:cNvSpPr>
            <a:spLocks noGrp="1"/>
          </p:cNvSpPr>
          <p:nvPr>
            <p:ph type="title"/>
          </p:nvPr>
        </p:nvSpPr>
        <p:spPr>
          <a:xfrm>
            <a:off x="838200" y="365126"/>
            <a:ext cx="10515600" cy="872548"/>
          </a:xfrm>
        </p:spPr>
        <p:txBody>
          <a:bodyPr>
            <a:normAutofit fontScale="90000"/>
          </a:bodyPr>
          <a:lstStyle/>
          <a:p>
            <a:r>
              <a:rPr lang="en-US" dirty="0"/>
              <a:t>Types of relation based on Cardinality</a:t>
            </a:r>
          </a:p>
        </p:txBody>
      </p:sp>
      <p:sp>
        <p:nvSpPr>
          <p:cNvPr id="3" name="Content Placeholder 2">
            <a:extLst>
              <a:ext uri="{FF2B5EF4-FFF2-40B4-BE49-F238E27FC236}">
                <a16:creationId xmlns:a16="http://schemas.microsoft.com/office/drawing/2014/main" id="{02E57E5B-393A-3942-EB58-C862C7DECED1}"/>
              </a:ext>
            </a:extLst>
          </p:cNvPr>
          <p:cNvSpPr>
            <a:spLocks noGrp="1"/>
          </p:cNvSpPr>
          <p:nvPr>
            <p:ph idx="1"/>
          </p:nvPr>
        </p:nvSpPr>
        <p:spPr>
          <a:xfrm>
            <a:off x="838200" y="1237674"/>
            <a:ext cx="10515600" cy="4994707"/>
          </a:xfrm>
        </p:spPr>
        <p:txBody>
          <a:bodyPr>
            <a:normAutofit/>
          </a:bodyPr>
          <a:lstStyle/>
          <a:p>
            <a:pPr marL="0" indent="0">
              <a:buNone/>
            </a:pPr>
            <a:r>
              <a:rPr lang="en-US" sz="1800" dirty="0"/>
              <a:t>The number of times an entity of an entity set participates in a relationship set is known as cardinality. Cardinality can be of different types: </a:t>
            </a:r>
          </a:p>
          <a:p>
            <a:endParaRPr lang="en-US" sz="1800" dirty="0"/>
          </a:p>
          <a:p>
            <a:pPr marL="0" indent="0">
              <a:buNone/>
            </a:pPr>
            <a:r>
              <a:rPr lang="en-US" sz="1800" b="1" dirty="0"/>
              <a:t>1. One-to-one</a:t>
            </a:r>
            <a:r>
              <a:rPr lang="en-US" sz="1800" dirty="0"/>
              <a:t> – When each entity in each entity set can take part only once in the relationship, the cardinality is one-to-one</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2. Many to one</a:t>
            </a:r>
            <a:r>
              <a:rPr lang="en-US" sz="1800" dirty="0"/>
              <a:t> – When entities in one entity set can take part only once in the relationship set and entities in other entity sets can take part more than once in the relationship set, cardinality is many to one</a:t>
            </a:r>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300E3034-2181-67BA-0A0D-CB393C48874E}"/>
              </a:ext>
            </a:extLst>
          </p:cNvPr>
          <p:cNvPicPr>
            <a:picLocks noChangeAspect="1"/>
          </p:cNvPicPr>
          <p:nvPr/>
        </p:nvPicPr>
        <p:blipFill>
          <a:blip r:embed="rId3"/>
          <a:stretch>
            <a:fillRect/>
          </a:stretch>
        </p:blipFill>
        <p:spPr>
          <a:xfrm>
            <a:off x="2703118" y="2769406"/>
            <a:ext cx="6582063" cy="1060198"/>
          </a:xfrm>
          <a:prstGeom prst="rect">
            <a:avLst/>
          </a:prstGeom>
          <a:ln>
            <a:solidFill>
              <a:schemeClr val="tx1"/>
            </a:solidFill>
          </a:ln>
        </p:spPr>
      </p:pic>
      <p:pic>
        <p:nvPicPr>
          <p:cNvPr id="5" name="Picture 4">
            <a:extLst>
              <a:ext uri="{FF2B5EF4-FFF2-40B4-BE49-F238E27FC236}">
                <a16:creationId xmlns:a16="http://schemas.microsoft.com/office/drawing/2014/main" id="{6513A9AE-42BF-2608-FCCA-98ED84DA456C}"/>
              </a:ext>
            </a:extLst>
          </p:cNvPr>
          <p:cNvPicPr>
            <a:picLocks noChangeAspect="1"/>
          </p:cNvPicPr>
          <p:nvPr/>
        </p:nvPicPr>
        <p:blipFill>
          <a:blip r:embed="rId4"/>
          <a:stretch>
            <a:fillRect/>
          </a:stretch>
        </p:blipFill>
        <p:spPr>
          <a:xfrm>
            <a:off x="2913579" y="4850532"/>
            <a:ext cx="6064828" cy="1126723"/>
          </a:xfrm>
          <a:prstGeom prst="rect">
            <a:avLst/>
          </a:prstGeom>
          <a:ln>
            <a:solidFill>
              <a:schemeClr val="tx1"/>
            </a:solidFill>
          </a:ln>
        </p:spPr>
      </p:pic>
    </p:spTree>
    <p:extLst>
      <p:ext uri="{BB962C8B-B14F-4D97-AF65-F5344CB8AC3E}">
        <p14:creationId xmlns:p14="http://schemas.microsoft.com/office/powerpoint/2010/main" val="64868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4ACFB-D948-24D2-5A86-3FE55AB1B1AD}"/>
              </a:ext>
            </a:extLst>
          </p:cNvPr>
          <p:cNvSpPr>
            <a:spLocks noGrp="1"/>
          </p:cNvSpPr>
          <p:nvPr>
            <p:ph idx="1"/>
          </p:nvPr>
        </p:nvSpPr>
        <p:spPr>
          <a:xfrm>
            <a:off x="1066800" y="666206"/>
            <a:ext cx="10058400" cy="3931920"/>
          </a:xfrm>
        </p:spPr>
        <p:txBody>
          <a:bodyPr/>
          <a:lstStyle/>
          <a:p>
            <a:pPr marL="0" indent="0">
              <a:buNone/>
            </a:pPr>
            <a:r>
              <a:rPr lang="en-US" b="1" dirty="0"/>
              <a:t>3. Many to many</a:t>
            </a:r>
            <a:r>
              <a:rPr lang="en-US" dirty="0"/>
              <a:t> – When entities in all entity sets can take part more than once in the relationship cardinality is many to many</a:t>
            </a:r>
          </a:p>
          <a:p>
            <a:pPr marL="0" indent="0">
              <a:buNone/>
            </a:pPr>
            <a:endParaRPr lang="en-US" dirty="0"/>
          </a:p>
        </p:txBody>
      </p:sp>
      <p:pic>
        <p:nvPicPr>
          <p:cNvPr id="4" name="Picture 3">
            <a:extLst>
              <a:ext uri="{FF2B5EF4-FFF2-40B4-BE49-F238E27FC236}">
                <a16:creationId xmlns:a16="http://schemas.microsoft.com/office/drawing/2014/main" id="{CEF25A77-B37A-6709-5C52-FEF778920D23}"/>
              </a:ext>
            </a:extLst>
          </p:cNvPr>
          <p:cNvPicPr>
            <a:picLocks noChangeAspect="1"/>
          </p:cNvPicPr>
          <p:nvPr/>
        </p:nvPicPr>
        <p:blipFill>
          <a:blip r:embed="rId2"/>
          <a:stretch>
            <a:fillRect/>
          </a:stretch>
        </p:blipFill>
        <p:spPr>
          <a:xfrm>
            <a:off x="2935709" y="1493463"/>
            <a:ext cx="5859392" cy="1117312"/>
          </a:xfrm>
          <a:prstGeom prst="rect">
            <a:avLst/>
          </a:prstGeom>
          <a:ln>
            <a:solidFill>
              <a:schemeClr val="tx1"/>
            </a:solidFill>
          </a:ln>
        </p:spPr>
      </p:pic>
    </p:spTree>
    <p:extLst>
      <p:ext uri="{BB962C8B-B14F-4D97-AF65-F5344CB8AC3E}">
        <p14:creationId xmlns:p14="http://schemas.microsoft.com/office/powerpoint/2010/main" val="289584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96A-D0E5-17C7-0D14-545A0E56B9FE}"/>
              </a:ext>
            </a:extLst>
          </p:cNvPr>
          <p:cNvSpPr>
            <a:spLocks noGrp="1"/>
          </p:cNvSpPr>
          <p:nvPr>
            <p:ph type="title"/>
          </p:nvPr>
        </p:nvSpPr>
        <p:spPr>
          <a:xfrm>
            <a:off x="838200" y="365126"/>
            <a:ext cx="10515600" cy="1020330"/>
          </a:xfrm>
        </p:spPr>
        <p:txBody>
          <a:bodyPr/>
          <a:lstStyle/>
          <a:p>
            <a:r>
              <a:rPr lang="en-US" dirty="0"/>
              <a:t>Participation Constraint</a:t>
            </a:r>
          </a:p>
        </p:txBody>
      </p:sp>
      <p:sp>
        <p:nvSpPr>
          <p:cNvPr id="3" name="Content Placeholder 2">
            <a:extLst>
              <a:ext uri="{FF2B5EF4-FFF2-40B4-BE49-F238E27FC236}">
                <a16:creationId xmlns:a16="http://schemas.microsoft.com/office/drawing/2014/main" id="{7ACA148F-5115-CBA1-7931-0ADBD5476E97}"/>
              </a:ext>
            </a:extLst>
          </p:cNvPr>
          <p:cNvSpPr>
            <a:spLocks noGrp="1"/>
          </p:cNvSpPr>
          <p:nvPr>
            <p:ph idx="1"/>
          </p:nvPr>
        </p:nvSpPr>
        <p:spPr>
          <a:xfrm>
            <a:off x="838200" y="1385456"/>
            <a:ext cx="10515600" cy="4791507"/>
          </a:xfrm>
        </p:spPr>
        <p:txBody>
          <a:bodyPr>
            <a:normAutofit/>
          </a:bodyPr>
          <a:lstStyle/>
          <a:p>
            <a:pPr marL="0" indent="0">
              <a:buNone/>
            </a:pPr>
            <a:r>
              <a:rPr lang="en-US" sz="1800" dirty="0"/>
              <a:t>Participation Constraint is applied to the entity participating in the relationship set.  </a:t>
            </a:r>
          </a:p>
          <a:p>
            <a:pPr marL="0" indent="0">
              <a:buNone/>
            </a:pPr>
            <a:endParaRPr lang="en-US" sz="1800" dirty="0"/>
          </a:p>
          <a:p>
            <a:pPr marL="0" indent="0">
              <a:buNone/>
            </a:pPr>
            <a:r>
              <a:rPr lang="en-US" sz="1800" b="1" dirty="0"/>
              <a:t>1. Total Participation</a:t>
            </a:r>
            <a:r>
              <a:rPr lang="en-US" sz="1800" dirty="0"/>
              <a:t> – Each entity in the entity set must participate in the relationship. If each student must enroll in a course, the participation of students will be total. Total participation is shown by a double line in the ER diagram. </a:t>
            </a:r>
          </a:p>
          <a:p>
            <a:pPr marL="0" indent="0">
              <a:buNone/>
            </a:pPr>
            <a:endParaRPr lang="en-US" sz="1800" dirty="0"/>
          </a:p>
          <a:p>
            <a:pPr marL="0" indent="0">
              <a:buNone/>
            </a:pPr>
            <a:r>
              <a:rPr lang="en-US" sz="1800" b="1" dirty="0"/>
              <a:t>2. Partial Participation</a:t>
            </a:r>
            <a:r>
              <a:rPr lang="en-US" sz="1800" dirty="0"/>
              <a:t> – The entity in the entity set may or may </a:t>
            </a:r>
            <a:r>
              <a:rPr lang="en-US" dirty="0"/>
              <a:t>not</a:t>
            </a:r>
            <a:r>
              <a:rPr lang="en-US" sz="1800" dirty="0"/>
              <a:t> participate in the relationship. If some courses are not enrolled by any of the students, the participation of the course will be partial. </a:t>
            </a:r>
          </a:p>
          <a:p>
            <a:pPr marL="0" indent="0">
              <a:buNone/>
            </a:pPr>
            <a:r>
              <a:rPr lang="en-US" sz="1800" dirty="0"/>
              <a:t>The diagram depicts the ‘</a:t>
            </a:r>
            <a:r>
              <a:rPr lang="en-US" sz="1800" i="1" dirty="0"/>
              <a:t>Enrolled in</a:t>
            </a:r>
            <a:r>
              <a:rPr lang="en-US" sz="1800" dirty="0"/>
              <a:t>’ relationship set with </a:t>
            </a:r>
            <a:r>
              <a:rPr lang="en-US" sz="1800" i="1" dirty="0"/>
              <a:t>Student</a:t>
            </a:r>
            <a:r>
              <a:rPr lang="en-US" sz="1800" dirty="0"/>
              <a:t> Entity set having total participation and </a:t>
            </a:r>
            <a:r>
              <a:rPr lang="en-US" sz="1800" i="1" dirty="0"/>
              <a:t>Course</a:t>
            </a:r>
            <a:r>
              <a:rPr lang="en-US" sz="1800" dirty="0"/>
              <a:t> Entity set having partial participation. </a:t>
            </a:r>
          </a:p>
          <a:p>
            <a:pPr marL="0" indent="0">
              <a:buNone/>
            </a:pPr>
            <a:endParaRPr lang="en-US" sz="1800" dirty="0"/>
          </a:p>
        </p:txBody>
      </p:sp>
      <p:pic>
        <p:nvPicPr>
          <p:cNvPr id="4" name="Picture 3">
            <a:extLst>
              <a:ext uri="{FF2B5EF4-FFF2-40B4-BE49-F238E27FC236}">
                <a16:creationId xmlns:a16="http://schemas.microsoft.com/office/drawing/2014/main" id="{D18E57E9-B741-8D73-C62D-404E80177F68}"/>
              </a:ext>
            </a:extLst>
          </p:cNvPr>
          <p:cNvPicPr>
            <a:picLocks noChangeAspect="1"/>
          </p:cNvPicPr>
          <p:nvPr/>
        </p:nvPicPr>
        <p:blipFill>
          <a:blip r:embed="rId3"/>
          <a:stretch>
            <a:fillRect/>
          </a:stretch>
        </p:blipFill>
        <p:spPr>
          <a:xfrm>
            <a:off x="2975436" y="4899737"/>
            <a:ext cx="6241127" cy="1220261"/>
          </a:xfrm>
          <a:prstGeom prst="rect">
            <a:avLst/>
          </a:prstGeom>
          <a:ln>
            <a:solidFill>
              <a:schemeClr val="tx1"/>
            </a:solidFill>
          </a:ln>
        </p:spPr>
      </p:pic>
    </p:spTree>
    <p:extLst>
      <p:ext uri="{BB962C8B-B14F-4D97-AF65-F5344CB8AC3E}">
        <p14:creationId xmlns:p14="http://schemas.microsoft.com/office/powerpoint/2010/main" val="359817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3D24-AC16-DE9F-CA24-A0EDF14237F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4E7592-D73C-83EC-ADE9-9082B0DFE7C3}"/>
              </a:ext>
            </a:extLst>
          </p:cNvPr>
          <p:cNvSpPr>
            <a:spLocks noGrp="1"/>
          </p:cNvSpPr>
          <p:nvPr>
            <p:ph idx="1"/>
          </p:nvPr>
        </p:nvSpPr>
        <p:spPr>
          <a:xfrm>
            <a:off x="1066800" y="1874520"/>
            <a:ext cx="10058400" cy="4583430"/>
          </a:xfrm>
        </p:spPr>
        <p:txBody>
          <a:bodyPr>
            <a:normAutofit/>
          </a:bodyPr>
          <a:lstStyle/>
          <a:p>
            <a:r>
              <a:rPr lang="en-US" dirty="0"/>
              <a:t>Which one of the following is used to represent the supporting many-one relationships of a weak entity set in an entity-relationship diagram? [GATE 2020]</a:t>
            </a:r>
          </a:p>
          <a:p>
            <a:pPr marL="0" indent="0">
              <a:buNone/>
            </a:pPr>
            <a:r>
              <a:rPr lang="en-US" dirty="0"/>
              <a:t>	A. Rectangles with double/bold border</a:t>
            </a:r>
          </a:p>
          <a:p>
            <a:pPr marL="0" indent="0">
              <a:buNone/>
            </a:pPr>
            <a:r>
              <a:rPr lang="en-US" dirty="0"/>
              <a:t>	B. Diamonds with double/bold border</a:t>
            </a:r>
          </a:p>
          <a:p>
            <a:pPr marL="0" indent="0">
              <a:buNone/>
            </a:pPr>
            <a:r>
              <a:rPr lang="en-US" dirty="0"/>
              <a:t>	C. Ovals that contain underlined identifiers</a:t>
            </a:r>
          </a:p>
          <a:p>
            <a:pPr marL="0" indent="0">
              <a:buNone/>
            </a:pPr>
            <a:r>
              <a:rPr lang="en-US" dirty="0"/>
              <a:t>	D. Ovals with double/bold border</a:t>
            </a:r>
          </a:p>
          <a:p>
            <a:pPr marL="0" indent="0">
              <a:buNone/>
            </a:pPr>
            <a:endParaRPr lang="en-US" dirty="0"/>
          </a:p>
        </p:txBody>
      </p:sp>
    </p:spTree>
    <p:extLst>
      <p:ext uri="{BB962C8B-B14F-4D97-AF65-F5344CB8AC3E}">
        <p14:creationId xmlns:p14="http://schemas.microsoft.com/office/powerpoint/2010/main" val="3931092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3D24-AC16-DE9F-CA24-A0EDF14237F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4E7592-D73C-83EC-ADE9-9082B0DFE7C3}"/>
              </a:ext>
            </a:extLst>
          </p:cNvPr>
          <p:cNvSpPr>
            <a:spLocks noGrp="1"/>
          </p:cNvSpPr>
          <p:nvPr>
            <p:ph idx="1"/>
          </p:nvPr>
        </p:nvSpPr>
        <p:spPr>
          <a:xfrm>
            <a:off x="1066800" y="1874520"/>
            <a:ext cx="10058400" cy="4583430"/>
          </a:xfrm>
        </p:spPr>
        <p:txBody>
          <a:bodyPr>
            <a:normAutofit/>
          </a:bodyPr>
          <a:lstStyle/>
          <a:p>
            <a:r>
              <a:rPr lang="en-US" dirty="0"/>
              <a:t>Which one of the following is used to represent the supporting many-one relationships of a weak entity set in an entity-relationship diagram? [GATE 2020]</a:t>
            </a:r>
          </a:p>
          <a:p>
            <a:pPr marL="0" indent="0">
              <a:buNone/>
            </a:pPr>
            <a:r>
              <a:rPr lang="en-US" dirty="0"/>
              <a:t>	A. Rectangles with double/bold border</a:t>
            </a:r>
          </a:p>
          <a:p>
            <a:pPr marL="0" indent="0">
              <a:buNone/>
            </a:pPr>
            <a:r>
              <a:rPr lang="en-US" dirty="0"/>
              <a:t>	B. Diamonds with double/bold border</a:t>
            </a:r>
          </a:p>
          <a:p>
            <a:pPr marL="0" indent="0">
              <a:buNone/>
            </a:pPr>
            <a:r>
              <a:rPr lang="en-US" dirty="0"/>
              <a:t>	C. Ovals that contain underlined identifiers</a:t>
            </a:r>
          </a:p>
          <a:p>
            <a:pPr marL="0" indent="0">
              <a:buNone/>
            </a:pPr>
            <a:r>
              <a:rPr lang="en-US" dirty="0"/>
              <a:t>	D. Ovals with double/bold border</a:t>
            </a:r>
          </a:p>
          <a:p>
            <a:pPr marL="0" indent="0">
              <a:buNone/>
            </a:pPr>
            <a:endParaRPr lang="en-US" dirty="0"/>
          </a:p>
          <a:p>
            <a:pPr marL="0" indent="0">
              <a:buNone/>
            </a:pPr>
            <a:r>
              <a:rPr lang="en-US" b="1" dirty="0"/>
              <a:t>    Ans:</a:t>
            </a:r>
            <a:r>
              <a:rPr lang="en-US" dirty="0"/>
              <a:t> B</a:t>
            </a:r>
          </a:p>
          <a:p>
            <a:pPr marL="0" indent="0">
              <a:buNone/>
            </a:pPr>
            <a:r>
              <a:rPr lang="en-US" b="1" dirty="0"/>
              <a:t>    Explanation: 	</a:t>
            </a:r>
            <a:r>
              <a:rPr lang="en-US" dirty="0"/>
              <a:t>A – Weak entity set</a:t>
            </a:r>
          </a:p>
          <a:p>
            <a:pPr marL="0" indent="0">
              <a:buNone/>
            </a:pPr>
            <a:r>
              <a:rPr lang="en-US" dirty="0"/>
              <a:t>		B – Relationship of a weak entity set</a:t>
            </a:r>
          </a:p>
          <a:p>
            <a:pPr marL="0" indent="0">
              <a:buNone/>
            </a:pPr>
            <a:r>
              <a:rPr lang="en-US" dirty="0"/>
              <a:t>		C – Key Attribute</a:t>
            </a:r>
          </a:p>
          <a:p>
            <a:pPr marL="0" indent="0">
              <a:buNone/>
            </a:pPr>
            <a:r>
              <a:rPr lang="en-US" dirty="0"/>
              <a:t>		D – Multivalued Attribute</a:t>
            </a:r>
          </a:p>
        </p:txBody>
      </p:sp>
    </p:spTree>
    <p:extLst>
      <p:ext uri="{BB962C8B-B14F-4D97-AF65-F5344CB8AC3E}">
        <p14:creationId xmlns:p14="http://schemas.microsoft.com/office/powerpoint/2010/main" val="80303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3D24-AC16-DE9F-CA24-A0EDF14237F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4E7592-D73C-83EC-ADE9-9082B0DFE7C3}"/>
              </a:ext>
            </a:extLst>
          </p:cNvPr>
          <p:cNvSpPr>
            <a:spLocks noGrp="1"/>
          </p:cNvSpPr>
          <p:nvPr>
            <p:ph idx="1"/>
          </p:nvPr>
        </p:nvSpPr>
        <p:spPr/>
        <p:txBody>
          <a:bodyPr/>
          <a:lstStyle/>
          <a:p>
            <a:r>
              <a:rPr lang="en-US" dirty="0"/>
              <a:t>Which of the following is incorrect about an ER Model. </a:t>
            </a:r>
            <a:r>
              <a:rPr lang="en-US" dirty="0">
                <a:solidFill>
                  <a:srgbClr val="FF0000"/>
                </a:solidFill>
                <a:effectLst/>
              </a:rPr>
              <a:t> </a:t>
            </a:r>
            <a:r>
              <a:rPr lang="en-US" b="1" dirty="0">
                <a:solidFill>
                  <a:srgbClr val="FF0000"/>
                </a:solidFill>
                <a:effectLst/>
              </a:rPr>
              <a:t>[ Gate 2012]</a:t>
            </a:r>
          </a:p>
          <a:p>
            <a:pPr marL="0" indent="0" algn="just">
              <a:buNone/>
            </a:pPr>
            <a:r>
              <a:rPr lang="en-US" dirty="0">
                <a:effectLst/>
              </a:rPr>
              <a:t>	(a) An attribute of an Entity can have more than one value.</a:t>
            </a:r>
          </a:p>
          <a:p>
            <a:pPr marL="0" indent="0" algn="just">
              <a:buNone/>
            </a:pPr>
            <a:r>
              <a:rPr lang="en-US" dirty="0">
                <a:effectLst/>
              </a:rPr>
              <a:t>	(b) An attribute of an entity can be composite.</a:t>
            </a:r>
          </a:p>
          <a:p>
            <a:pPr marL="0" indent="0" algn="just">
              <a:buNone/>
            </a:pPr>
            <a:r>
              <a:rPr lang="en-US" dirty="0">
                <a:effectLst/>
              </a:rPr>
              <a:t>	(c) In a row of a relational table an attribute can have more than one value.</a:t>
            </a:r>
          </a:p>
          <a:p>
            <a:pPr marL="0" indent="0" algn="just">
              <a:buNone/>
            </a:pPr>
            <a:r>
              <a:rPr lang="en-US" dirty="0">
                <a:effectLst/>
              </a:rPr>
              <a:t>	(d) In a row of a relational table an attribute can have exactly one value or NULL.</a:t>
            </a:r>
          </a:p>
          <a:p>
            <a:pPr marL="0" indent="0">
              <a:buNone/>
            </a:pPr>
            <a:endParaRPr lang="en-US" dirty="0"/>
          </a:p>
        </p:txBody>
      </p:sp>
    </p:spTree>
    <p:extLst>
      <p:ext uri="{BB962C8B-B14F-4D97-AF65-F5344CB8AC3E}">
        <p14:creationId xmlns:p14="http://schemas.microsoft.com/office/powerpoint/2010/main" val="51957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3D24-AC16-DE9F-CA24-A0EDF14237F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4E7592-D73C-83EC-ADE9-9082B0DFE7C3}"/>
              </a:ext>
            </a:extLst>
          </p:cNvPr>
          <p:cNvSpPr>
            <a:spLocks noGrp="1"/>
          </p:cNvSpPr>
          <p:nvPr>
            <p:ph idx="1"/>
          </p:nvPr>
        </p:nvSpPr>
        <p:spPr/>
        <p:txBody>
          <a:bodyPr/>
          <a:lstStyle/>
          <a:p>
            <a:r>
              <a:rPr lang="en-US" dirty="0"/>
              <a:t>Which of the following is incorrect about an ER Model. </a:t>
            </a:r>
            <a:r>
              <a:rPr lang="en-US" dirty="0">
                <a:solidFill>
                  <a:srgbClr val="FF0000"/>
                </a:solidFill>
                <a:effectLst/>
              </a:rPr>
              <a:t> </a:t>
            </a:r>
            <a:r>
              <a:rPr lang="en-US" b="1" dirty="0">
                <a:solidFill>
                  <a:srgbClr val="FF0000"/>
                </a:solidFill>
                <a:effectLst/>
              </a:rPr>
              <a:t>[ Gate 2012]</a:t>
            </a:r>
          </a:p>
          <a:p>
            <a:pPr marL="0" indent="0" algn="just">
              <a:buNone/>
            </a:pPr>
            <a:r>
              <a:rPr lang="en-US" dirty="0">
                <a:effectLst/>
              </a:rPr>
              <a:t>	(a) An attribute of an Entity can have more than one value.</a:t>
            </a:r>
          </a:p>
          <a:p>
            <a:pPr marL="0" indent="0" algn="just">
              <a:buNone/>
            </a:pPr>
            <a:r>
              <a:rPr lang="en-US" dirty="0">
                <a:effectLst/>
              </a:rPr>
              <a:t>	(b) An attribute of an entity can be composite.</a:t>
            </a:r>
          </a:p>
          <a:p>
            <a:pPr marL="0" indent="0" algn="just">
              <a:buNone/>
            </a:pPr>
            <a:r>
              <a:rPr lang="en-US" dirty="0">
                <a:effectLst/>
              </a:rPr>
              <a:t>	(c) In a row of a relational table an attribute can have more than one value.</a:t>
            </a:r>
          </a:p>
          <a:p>
            <a:pPr marL="0" indent="0" algn="just">
              <a:buNone/>
            </a:pPr>
            <a:r>
              <a:rPr lang="en-US" dirty="0">
                <a:effectLst/>
              </a:rPr>
              <a:t>	(d) In a row of a relational table an attribute can have exactly one value or NULL.</a:t>
            </a:r>
          </a:p>
          <a:p>
            <a:pPr marL="0" indent="0">
              <a:buNone/>
            </a:pPr>
            <a:endParaRPr lang="en-US" dirty="0"/>
          </a:p>
          <a:p>
            <a:pPr marL="0" indent="0">
              <a:buNone/>
            </a:pPr>
            <a:r>
              <a:rPr lang="en-US" b="1" dirty="0"/>
              <a:t>    Ans:</a:t>
            </a:r>
            <a:r>
              <a:rPr lang="en-US" dirty="0"/>
              <a:t> c</a:t>
            </a:r>
          </a:p>
          <a:p>
            <a:pPr marL="0" indent="0">
              <a:buNone/>
            </a:pPr>
            <a:r>
              <a:rPr lang="en-US" b="1" dirty="0"/>
              <a:t>    Explanation:</a:t>
            </a:r>
            <a:r>
              <a:rPr lang="en-US" dirty="0"/>
              <a:t> In </a:t>
            </a:r>
            <a:r>
              <a:rPr lang="en-US" b="1" dirty="0">
                <a:solidFill>
                  <a:srgbClr val="DE0B8A"/>
                </a:solidFill>
                <a:effectLst/>
              </a:rPr>
              <a:t>Relational Database Model</a:t>
            </a:r>
            <a:r>
              <a:rPr lang="en-US" dirty="0"/>
              <a:t> in a Table or Relation, Row or tuple of the table can not have more than one value for an attribute.</a:t>
            </a:r>
          </a:p>
          <a:p>
            <a:pPr marL="0" indent="0">
              <a:buNone/>
            </a:pPr>
            <a:endParaRPr lang="en-US" dirty="0"/>
          </a:p>
        </p:txBody>
      </p:sp>
    </p:spTree>
    <p:extLst>
      <p:ext uri="{BB962C8B-B14F-4D97-AF65-F5344CB8AC3E}">
        <p14:creationId xmlns:p14="http://schemas.microsoft.com/office/powerpoint/2010/main" val="376220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164D-0664-F960-B4F8-0C26C3A1C9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D307D6-C2A0-1BD5-100E-CE4DE016BF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803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85F7-B092-6E76-A1A0-FC544DBE5C51}"/>
              </a:ext>
            </a:extLst>
          </p:cNvPr>
          <p:cNvSpPr>
            <a:spLocks noGrp="1"/>
          </p:cNvSpPr>
          <p:nvPr>
            <p:ph type="title"/>
          </p:nvPr>
        </p:nvSpPr>
        <p:spPr/>
        <p:txBody>
          <a:bodyPr>
            <a:normAutofit fontScale="90000"/>
          </a:bodyPr>
          <a:lstStyle/>
          <a:p>
            <a:r>
              <a:rPr lang="en-US" dirty="0"/>
              <a:t>Relational Model: Relational Algebra</a:t>
            </a:r>
          </a:p>
        </p:txBody>
      </p:sp>
      <p:sp>
        <p:nvSpPr>
          <p:cNvPr id="3" name="Content Placeholder 2">
            <a:extLst>
              <a:ext uri="{FF2B5EF4-FFF2-40B4-BE49-F238E27FC236}">
                <a16:creationId xmlns:a16="http://schemas.microsoft.com/office/drawing/2014/main" id="{1F4093AD-2124-E8E0-2EF0-C3AFBE86EB50}"/>
              </a:ext>
            </a:extLst>
          </p:cNvPr>
          <p:cNvSpPr>
            <a:spLocks noGrp="1"/>
          </p:cNvSpPr>
          <p:nvPr>
            <p:ph idx="1"/>
          </p:nvPr>
        </p:nvSpPr>
        <p:spPr/>
        <p:txBody>
          <a:bodyPr/>
          <a:lstStyle/>
          <a:p>
            <a:r>
              <a:rPr lang="en-US" b="0" i="0" dirty="0">
                <a:solidFill>
                  <a:srgbClr val="333333"/>
                </a:solidFill>
                <a:effectLst/>
                <a:latin typeface="inter-regular"/>
              </a:rPr>
              <a:t>Relational algebra is a procedural query language, which takes instances of relations as input and yields instances of relations as output</a:t>
            </a:r>
          </a:p>
          <a:p>
            <a:r>
              <a:rPr lang="en-US" b="0" i="0" dirty="0">
                <a:solidFill>
                  <a:srgbClr val="333333"/>
                </a:solidFill>
                <a:effectLst/>
                <a:latin typeface="inter-regular"/>
              </a:rPr>
              <a:t>It gives a step-by-step process to obtain the result of the query. </a:t>
            </a:r>
          </a:p>
          <a:p>
            <a:r>
              <a:rPr lang="en-US" b="0" i="0" dirty="0">
                <a:solidFill>
                  <a:srgbClr val="333333"/>
                </a:solidFill>
                <a:effectLst/>
                <a:latin typeface="inter-regular"/>
              </a:rPr>
              <a:t>It uses operators to perform queries.</a:t>
            </a:r>
            <a:endParaRPr lang="en-US" dirty="0"/>
          </a:p>
        </p:txBody>
      </p:sp>
    </p:spTree>
    <p:extLst>
      <p:ext uri="{BB962C8B-B14F-4D97-AF65-F5344CB8AC3E}">
        <p14:creationId xmlns:p14="http://schemas.microsoft.com/office/powerpoint/2010/main" val="1193573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83DA-C040-0665-256A-80A76CE1AAE3}"/>
              </a:ext>
            </a:extLst>
          </p:cNvPr>
          <p:cNvSpPr>
            <a:spLocks noGrp="1"/>
          </p:cNvSpPr>
          <p:nvPr>
            <p:ph type="title"/>
          </p:nvPr>
        </p:nvSpPr>
        <p:spPr>
          <a:xfrm>
            <a:off x="1066800" y="439394"/>
            <a:ext cx="10058400" cy="1073317"/>
          </a:xfrm>
        </p:spPr>
        <p:txBody>
          <a:bodyPr/>
          <a:lstStyle/>
          <a:p>
            <a:r>
              <a:rPr lang="en-US" dirty="0"/>
              <a:t>Types of relational operators</a:t>
            </a:r>
          </a:p>
        </p:txBody>
      </p:sp>
      <p:sp>
        <p:nvSpPr>
          <p:cNvPr id="3" name="Content Placeholder 2">
            <a:extLst>
              <a:ext uri="{FF2B5EF4-FFF2-40B4-BE49-F238E27FC236}">
                <a16:creationId xmlns:a16="http://schemas.microsoft.com/office/drawing/2014/main" id="{FE109BF3-C895-5DD3-D282-48AFD94F8257}"/>
              </a:ext>
            </a:extLst>
          </p:cNvPr>
          <p:cNvSpPr>
            <a:spLocks noGrp="1"/>
          </p:cNvSpPr>
          <p:nvPr>
            <p:ph idx="1"/>
          </p:nvPr>
        </p:nvSpPr>
        <p:spPr>
          <a:xfrm>
            <a:off x="1066800" y="1512711"/>
            <a:ext cx="10058400" cy="4522329"/>
          </a:xfrm>
        </p:spPr>
        <p:txBody>
          <a:bodyPr>
            <a:noAutofit/>
          </a:bodyPr>
          <a:lstStyle/>
          <a:p>
            <a:pPr marL="0" indent="0">
              <a:buNone/>
            </a:pPr>
            <a:r>
              <a:rPr lang="en-US" sz="1700" b="1" dirty="0"/>
              <a:t>1. Select Operation:</a:t>
            </a:r>
          </a:p>
          <a:p>
            <a:r>
              <a:rPr lang="en-US" sz="1700" dirty="0"/>
              <a:t>The select operation selects tuples that satisfy a given predicate.</a:t>
            </a:r>
          </a:p>
          <a:p>
            <a:r>
              <a:rPr lang="en-US" sz="1700" dirty="0"/>
              <a:t>It is denoted by sigma (σ).</a:t>
            </a:r>
          </a:p>
          <a:p>
            <a:pPr marL="0" indent="0">
              <a:buNone/>
            </a:pPr>
            <a:r>
              <a:rPr lang="en-US" sz="1700" b="1" dirty="0"/>
              <a:t>Notation:  σ p(r)  </a:t>
            </a:r>
          </a:p>
          <a:p>
            <a:pPr marL="0" indent="0">
              <a:buNone/>
            </a:pPr>
            <a:r>
              <a:rPr lang="en-US" sz="1700" dirty="0"/>
              <a:t>Where:</a:t>
            </a:r>
          </a:p>
          <a:p>
            <a:pPr marL="0" indent="0">
              <a:buNone/>
            </a:pPr>
            <a:r>
              <a:rPr lang="en-US" sz="1700" dirty="0"/>
              <a:t>	σ is used for selection prediction</a:t>
            </a:r>
          </a:p>
          <a:p>
            <a:pPr marL="0" indent="0">
              <a:buNone/>
            </a:pPr>
            <a:r>
              <a:rPr lang="en-US" sz="1700" dirty="0"/>
              <a:t>	r is used for relation</a:t>
            </a:r>
          </a:p>
          <a:p>
            <a:pPr marL="0" indent="0">
              <a:buNone/>
            </a:pPr>
            <a:r>
              <a:rPr lang="en-US" sz="1700" dirty="0"/>
              <a:t>	p is used as a propositional logic formula which may use connectors like: AND OR and NOT. These relational can use as relational operators like =, ≠, ≥, &lt;, &gt;, ≤.</a:t>
            </a:r>
          </a:p>
          <a:p>
            <a:pPr marL="0" indent="0">
              <a:buNone/>
            </a:pPr>
            <a:r>
              <a:rPr lang="en-US" sz="1700" dirty="0"/>
              <a:t>E.g.,</a:t>
            </a:r>
          </a:p>
          <a:p>
            <a:pPr marL="0" indent="0">
              <a:buNone/>
            </a:pPr>
            <a:r>
              <a:rPr lang="en-US" sz="1700" dirty="0"/>
              <a:t>σ(subject = "database“ and price = "450" ) (Books)</a:t>
            </a:r>
          </a:p>
          <a:p>
            <a:pPr marL="0" indent="0">
              <a:buNone/>
            </a:pPr>
            <a:r>
              <a:rPr lang="en-US" sz="1700" dirty="0"/>
              <a:t>Output − Selects tuples from books where subject is 'database’ and 'price' is 450.</a:t>
            </a:r>
          </a:p>
        </p:txBody>
      </p:sp>
    </p:spTree>
    <p:extLst>
      <p:ext uri="{BB962C8B-B14F-4D97-AF65-F5344CB8AC3E}">
        <p14:creationId xmlns:p14="http://schemas.microsoft.com/office/powerpoint/2010/main" val="221176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F3FB-066D-F672-9072-B17777872FDC}"/>
              </a:ext>
            </a:extLst>
          </p:cNvPr>
          <p:cNvSpPr>
            <a:spLocks noGrp="1"/>
          </p:cNvSpPr>
          <p:nvPr>
            <p:ph type="title"/>
          </p:nvPr>
        </p:nvSpPr>
        <p:spPr/>
        <p:txBody>
          <a:bodyPr/>
          <a:lstStyle/>
          <a:p>
            <a:r>
              <a:rPr lang="en-US" dirty="0"/>
              <a:t>Entity relationship(ER) Model </a:t>
            </a:r>
          </a:p>
        </p:txBody>
      </p:sp>
      <p:sp>
        <p:nvSpPr>
          <p:cNvPr id="3" name="Content Placeholder 2">
            <a:extLst>
              <a:ext uri="{FF2B5EF4-FFF2-40B4-BE49-F238E27FC236}">
                <a16:creationId xmlns:a16="http://schemas.microsoft.com/office/drawing/2014/main" id="{92F72780-A246-AFDF-5498-33242CF2FAD7}"/>
              </a:ext>
            </a:extLst>
          </p:cNvPr>
          <p:cNvSpPr>
            <a:spLocks noGrp="1"/>
          </p:cNvSpPr>
          <p:nvPr>
            <p:ph idx="1"/>
          </p:nvPr>
        </p:nvSpPr>
        <p:spPr>
          <a:xfrm>
            <a:off x="1066800" y="2014194"/>
            <a:ext cx="10131425" cy="2362200"/>
          </a:xfrm>
        </p:spPr>
        <p:txBody>
          <a:bodyPr/>
          <a:lstStyle/>
          <a:p>
            <a:r>
              <a:rPr lang="en-US" dirty="0"/>
              <a:t>Entity Relational model is a model for identifying entities to be represented in the database and representation of how those entities are related.</a:t>
            </a:r>
          </a:p>
          <a:p>
            <a:r>
              <a:rPr lang="en-US" dirty="0"/>
              <a:t>The ER data model specifies enterprise schema that represents the overall logical structure of a database graphically. </a:t>
            </a:r>
          </a:p>
          <a:p>
            <a:r>
              <a:rPr lang="en-US" dirty="0"/>
              <a:t>E-R diagrams are used to model real-world objects like a person, a car, a company and the relation between these real-world objects.</a:t>
            </a:r>
          </a:p>
        </p:txBody>
      </p:sp>
    </p:spTree>
    <p:extLst>
      <p:ext uri="{BB962C8B-B14F-4D97-AF65-F5344CB8AC3E}">
        <p14:creationId xmlns:p14="http://schemas.microsoft.com/office/powerpoint/2010/main" val="2512107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8D0327-EC7F-D5E8-BE76-4D2294C24CD3}"/>
              </a:ext>
            </a:extLst>
          </p:cNvPr>
          <p:cNvSpPr>
            <a:spLocks noGrp="1"/>
          </p:cNvSpPr>
          <p:nvPr>
            <p:ph idx="1"/>
          </p:nvPr>
        </p:nvSpPr>
        <p:spPr>
          <a:xfrm>
            <a:off x="838200" y="480291"/>
            <a:ext cx="10515600" cy="6112420"/>
          </a:xfrm>
        </p:spPr>
        <p:txBody>
          <a:bodyPr>
            <a:normAutofit fontScale="92500" lnSpcReduction="20000"/>
          </a:bodyPr>
          <a:lstStyle/>
          <a:p>
            <a:pPr marL="0" indent="0">
              <a:buNone/>
            </a:pPr>
            <a:r>
              <a:rPr lang="en-US" sz="1800" b="1" dirty="0"/>
              <a:t>2. Project Operation:</a:t>
            </a:r>
          </a:p>
          <a:p>
            <a:pPr marL="0" indent="0">
              <a:buNone/>
            </a:pPr>
            <a:r>
              <a:rPr lang="en-US" sz="1800" dirty="0"/>
              <a:t>	This operation shows the list of those attributes that we wish to appear in the result. Rest of the attributes are eliminated from the table.</a:t>
            </a:r>
          </a:p>
          <a:p>
            <a:pPr marL="0" indent="0">
              <a:buNone/>
            </a:pPr>
            <a:r>
              <a:rPr lang="en-US" sz="1800" dirty="0"/>
              <a:t>	It is denoted by ∏.</a:t>
            </a:r>
          </a:p>
          <a:p>
            <a:pPr marL="0" indent="0">
              <a:buNone/>
            </a:pPr>
            <a:r>
              <a:rPr lang="en-US" sz="1800" b="1" dirty="0"/>
              <a:t>Notation: ∏ A1, A2, An (r)   </a:t>
            </a:r>
          </a:p>
          <a:p>
            <a:pPr marL="0" indent="0">
              <a:buNone/>
            </a:pPr>
            <a:r>
              <a:rPr lang="en-US" sz="1800" dirty="0"/>
              <a:t>Where</a:t>
            </a:r>
            <a:r>
              <a:rPr lang="en-US" dirty="0"/>
              <a:t>:</a:t>
            </a:r>
            <a:endParaRPr lang="en-US" sz="1800" dirty="0"/>
          </a:p>
          <a:p>
            <a:pPr marL="0" indent="0">
              <a:buNone/>
            </a:pPr>
            <a:r>
              <a:rPr lang="en-US" sz="1800" dirty="0"/>
              <a:t>	A1, A2, A3 is used as an attribute name of relation r.</a:t>
            </a:r>
          </a:p>
          <a:p>
            <a:pPr marL="0" indent="0">
              <a:buNone/>
            </a:pPr>
            <a:r>
              <a:rPr lang="en-US" sz="1800" dirty="0"/>
              <a:t>E.g., ∏(subject, author) (Books) - Selects and projects columns named as subject and author from the relation Books.</a:t>
            </a:r>
          </a:p>
          <a:p>
            <a:pPr marL="0" indent="0">
              <a:buNone/>
            </a:pPr>
            <a:endParaRPr lang="en-US" sz="1800" dirty="0"/>
          </a:p>
          <a:p>
            <a:pPr marL="0" indent="0">
              <a:buNone/>
            </a:pPr>
            <a:r>
              <a:rPr lang="en-US" sz="1800" b="1" dirty="0"/>
              <a:t>3. Union Operation:</a:t>
            </a:r>
          </a:p>
          <a:p>
            <a:pPr marL="0" indent="0">
              <a:buNone/>
            </a:pPr>
            <a:r>
              <a:rPr lang="en-US" sz="1800" dirty="0"/>
              <a:t>	Suppose there are two tuples R and S. The union operation contains all the tuples that are either in R or S or both in R &amp; S.</a:t>
            </a:r>
          </a:p>
          <a:p>
            <a:pPr marL="0" indent="0">
              <a:buNone/>
            </a:pPr>
            <a:r>
              <a:rPr lang="en-US" sz="1800" dirty="0"/>
              <a:t>	It eliminates the duplicate tuples. It is denoted by ∪.</a:t>
            </a:r>
          </a:p>
          <a:p>
            <a:pPr marL="0" indent="0">
              <a:buNone/>
            </a:pPr>
            <a:r>
              <a:rPr lang="en-US" sz="1800" b="1" dirty="0"/>
              <a:t>Notation: R ∪ S   </a:t>
            </a:r>
          </a:p>
          <a:p>
            <a:pPr marL="0" indent="0">
              <a:buNone/>
            </a:pPr>
            <a:r>
              <a:rPr lang="en-US" sz="1800" dirty="0"/>
              <a:t>A union operation must hold the following condition:</a:t>
            </a:r>
          </a:p>
          <a:p>
            <a:pPr marL="0" indent="0">
              <a:buNone/>
            </a:pPr>
            <a:r>
              <a:rPr lang="en-US" sz="1800" dirty="0"/>
              <a:t>	R and S must have the attribute of the same number.</a:t>
            </a:r>
          </a:p>
          <a:p>
            <a:pPr marL="0" indent="0">
              <a:buNone/>
            </a:pPr>
            <a:r>
              <a:rPr lang="en-US" sz="1800" dirty="0"/>
              <a:t>	Duplicate tuples are eliminated automatically.</a:t>
            </a:r>
          </a:p>
          <a:p>
            <a:pPr marL="0" indent="0">
              <a:buNone/>
            </a:pPr>
            <a:r>
              <a:rPr lang="en-US" dirty="0"/>
              <a:t>E.g., ∏ author (Books) ∪ ∏ author (Articles) - Projects the names of the authors who have either written a book or an article or both.</a:t>
            </a:r>
            <a:endParaRPr lang="en-US" sz="1800" dirty="0"/>
          </a:p>
          <a:p>
            <a:pPr marL="0" indent="0">
              <a:buNone/>
            </a:pPr>
            <a:endParaRPr lang="en-US" sz="1800" dirty="0"/>
          </a:p>
        </p:txBody>
      </p:sp>
    </p:spTree>
    <p:extLst>
      <p:ext uri="{BB962C8B-B14F-4D97-AF65-F5344CB8AC3E}">
        <p14:creationId xmlns:p14="http://schemas.microsoft.com/office/powerpoint/2010/main" val="120180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B19C2-7C80-C35F-AC6E-FC6270E56522}"/>
              </a:ext>
            </a:extLst>
          </p:cNvPr>
          <p:cNvSpPr>
            <a:spLocks noGrp="1"/>
          </p:cNvSpPr>
          <p:nvPr>
            <p:ph idx="1"/>
          </p:nvPr>
        </p:nvSpPr>
        <p:spPr>
          <a:xfrm>
            <a:off x="838200" y="695838"/>
            <a:ext cx="10515600" cy="5789036"/>
          </a:xfrm>
        </p:spPr>
        <p:txBody>
          <a:bodyPr>
            <a:normAutofit/>
          </a:bodyPr>
          <a:lstStyle/>
          <a:p>
            <a:pPr marL="0" indent="0">
              <a:buNone/>
            </a:pPr>
            <a:r>
              <a:rPr lang="en-US" sz="1800" b="1" dirty="0"/>
              <a:t>4. Set Intersection:</a:t>
            </a:r>
          </a:p>
          <a:p>
            <a:pPr marL="0" indent="0">
              <a:buNone/>
            </a:pPr>
            <a:r>
              <a:rPr lang="en-US" sz="1800" dirty="0"/>
              <a:t>	Suppose there are two tuples R and S. The set intersection operation contains all tuples that are in both R &amp; S.</a:t>
            </a:r>
          </a:p>
          <a:p>
            <a:pPr marL="0" indent="0">
              <a:buNone/>
            </a:pPr>
            <a:r>
              <a:rPr lang="en-US" sz="1800" dirty="0"/>
              <a:t>	It is denoted by intersection ∩.</a:t>
            </a:r>
          </a:p>
          <a:p>
            <a:pPr marL="0" indent="0">
              <a:buNone/>
            </a:pPr>
            <a:r>
              <a:rPr lang="en-US" sz="1800" b="1" dirty="0"/>
              <a:t>Notation: R ∩ S </a:t>
            </a:r>
          </a:p>
          <a:p>
            <a:pPr marL="0" indent="0">
              <a:buNone/>
            </a:pPr>
            <a:r>
              <a:rPr lang="en-US" sz="1800" dirty="0"/>
              <a:t>E.g., ∏ author (Books) </a:t>
            </a:r>
            <a:r>
              <a:rPr lang="en-US" sz="1800" b="1" dirty="0"/>
              <a:t>∩</a:t>
            </a:r>
            <a:r>
              <a:rPr lang="en-US" sz="1800" dirty="0"/>
              <a:t> ∏ author (Articles) - Projects the names of the authors who have written both a book and an article.</a:t>
            </a:r>
          </a:p>
          <a:p>
            <a:pPr marL="0" indent="0">
              <a:buNone/>
            </a:pPr>
            <a:endParaRPr lang="en-US" sz="1800" dirty="0"/>
          </a:p>
          <a:p>
            <a:pPr marL="0" indent="0">
              <a:buNone/>
            </a:pPr>
            <a:r>
              <a:rPr lang="en-US" sz="1800" b="1" dirty="0"/>
              <a:t>5. Set Difference:</a:t>
            </a:r>
          </a:p>
          <a:p>
            <a:pPr marL="0" indent="0">
              <a:buNone/>
            </a:pPr>
            <a:r>
              <a:rPr lang="en-US" sz="1800" dirty="0"/>
              <a:t>	Suppose there are two tuples R and S. The set intersection operation contains all tuples that are in R but not in S.</a:t>
            </a:r>
          </a:p>
          <a:p>
            <a:pPr marL="0" indent="0">
              <a:buNone/>
            </a:pPr>
            <a:r>
              <a:rPr lang="en-US" sz="1800" dirty="0"/>
              <a:t>	It is denoted by intersection minus (-).</a:t>
            </a:r>
          </a:p>
          <a:p>
            <a:pPr marL="0" indent="0">
              <a:buNone/>
            </a:pPr>
            <a:r>
              <a:rPr lang="en-US" sz="1800" b="1" dirty="0"/>
              <a:t>Notation: R - S </a:t>
            </a:r>
          </a:p>
          <a:p>
            <a:pPr marL="0" indent="0">
              <a:buNone/>
            </a:pPr>
            <a:r>
              <a:rPr lang="en-US" sz="1800" dirty="0"/>
              <a:t>E.g., ∏ author (Books) − ∏ author (Articles)</a:t>
            </a:r>
          </a:p>
          <a:p>
            <a:pPr marL="0" indent="0">
              <a:buNone/>
            </a:pPr>
            <a:r>
              <a:rPr lang="en-US" sz="1800" dirty="0"/>
              <a:t>Output − Provides the name of authors who have written books but not articles.</a:t>
            </a:r>
          </a:p>
          <a:p>
            <a:pPr marL="0" indent="0">
              <a:buNone/>
            </a:pPr>
            <a:endParaRPr lang="en-US" sz="1800" dirty="0"/>
          </a:p>
        </p:txBody>
      </p:sp>
    </p:spTree>
    <p:extLst>
      <p:ext uri="{BB962C8B-B14F-4D97-AF65-F5344CB8AC3E}">
        <p14:creationId xmlns:p14="http://schemas.microsoft.com/office/powerpoint/2010/main" val="2023460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6002A-BD95-46EA-5124-E9D119A1C415}"/>
              </a:ext>
            </a:extLst>
          </p:cNvPr>
          <p:cNvSpPr>
            <a:spLocks noGrp="1"/>
          </p:cNvSpPr>
          <p:nvPr>
            <p:ph idx="1"/>
          </p:nvPr>
        </p:nvSpPr>
        <p:spPr>
          <a:xfrm>
            <a:off x="838200" y="295564"/>
            <a:ext cx="10515600" cy="5881399"/>
          </a:xfrm>
        </p:spPr>
        <p:txBody>
          <a:bodyPr>
            <a:normAutofit/>
          </a:bodyPr>
          <a:lstStyle/>
          <a:p>
            <a:pPr marL="0" indent="0">
              <a:buNone/>
            </a:pPr>
            <a:endParaRPr lang="en-US" sz="1800" dirty="0"/>
          </a:p>
          <a:p>
            <a:pPr marL="0" indent="0">
              <a:buNone/>
            </a:pPr>
            <a:r>
              <a:rPr lang="en-US" sz="1800" b="1" dirty="0"/>
              <a:t>6. Cartesian product</a:t>
            </a:r>
          </a:p>
          <a:p>
            <a:pPr marL="0" indent="0">
              <a:buNone/>
            </a:pPr>
            <a:r>
              <a:rPr lang="en-US" sz="1800" dirty="0"/>
              <a:t>	The Cartesian product is used to combine each row in one table with each row in the other table. It is also known as a cross product.</a:t>
            </a:r>
          </a:p>
          <a:p>
            <a:pPr marL="0" indent="0">
              <a:buNone/>
            </a:pPr>
            <a:r>
              <a:rPr lang="en-US" sz="1800" dirty="0"/>
              <a:t>	It is denoted by X.</a:t>
            </a:r>
          </a:p>
          <a:p>
            <a:pPr marL="0" indent="0">
              <a:buNone/>
            </a:pPr>
            <a:r>
              <a:rPr lang="en-US" sz="1800" b="1" dirty="0"/>
              <a:t>Notation: E X D </a:t>
            </a:r>
          </a:p>
          <a:p>
            <a:pPr marL="0" indent="0">
              <a:buNone/>
            </a:pPr>
            <a:endParaRPr lang="en-US" sz="1800" dirty="0"/>
          </a:p>
          <a:p>
            <a:pPr marL="0" indent="0">
              <a:buNone/>
            </a:pPr>
            <a:r>
              <a:rPr lang="en-US" sz="1800" b="1" dirty="0"/>
              <a:t>7. Rename Operation:</a:t>
            </a:r>
          </a:p>
          <a:p>
            <a:pPr marL="0" indent="0">
              <a:buNone/>
            </a:pPr>
            <a:r>
              <a:rPr lang="en-US" sz="1800" dirty="0"/>
              <a:t>	The rename operation is used to rename the output relation. It is denoted by rho (ρ).</a:t>
            </a:r>
          </a:p>
          <a:p>
            <a:pPr marL="0" indent="0">
              <a:buNone/>
            </a:pPr>
            <a:r>
              <a:rPr lang="en-US" sz="1800" dirty="0"/>
              <a:t>Example: We can use the rename operator to rename STUDENT relation to STUDENT1.</a:t>
            </a:r>
          </a:p>
          <a:p>
            <a:pPr marL="0" indent="0">
              <a:buNone/>
            </a:pPr>
            <a:r>
              <a:rPr lang="en-US" sz="1800" dirty="0"/>
              <a:t>	ρ(STUDENT1, STUDENT) </a:t>
            </a:r>
          </a:p>
        </p:txBody>
      </p:sp>
    </p:spTree>
    <p:extLst>
      <p:ext uri="{BB962C8B-B14F-4D97-AF65-F5344CB8AC3E}">
        <p14:creationId xmlns:p14="http://schemas.microsoft.com/office/powerpoint/2010/main" val="616294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E7E0-9711-30D8-127F-CAA2A6C67EE4}"/>
              </a:ext>
            </a:extLst>
          </p:cNvPr>
          <p:cNvSpPr>
            <a:spLocks noGrp="1"/>
          </p:cNvSpPr>
          <p:nvPr>
            <p:ph type="title"/>
          </p:nvPr>
        </p:nvSpPr>
        <p:spPr/>
        <p:txBody>
          <a:bodyPr/>
          <a:lstStyle/>
          <a:p>
            <a:r>
              <a:rPr lang="en-US" dirty="0"/>
              <a:t>Relational Calculus</a:t>
            </a:r>
          </a:p>
        </p:txBody>
      </p:sp>
      <p:sp>
        <p:nvSpPr>
          <p:cNvPr id="3" name="Content Placeholder 2">
            <a:extLst>
              <a:ext uri="{FF2B5EF4-FFF2-40B4-BE49-F238E27FC236}">
                <a16:creationId xmlns:a16="http://schemas.microsoft.com/office/drawing/2014/main" id="{11000A51-6BD9-8952-9AD7-01EE48CBFE69}"/>
              </a:ext>
            </a:extLst>
          </p:cNvPr>
          <p:cNvSpPr>
            <a:spLocks noGrp="1"/>
          </p:cNvSpPr>
          <p:nvPr>
            <p:ph idx="1"/>
          </p:nvPr>
        </p:nvSpPr>
        <p:spPr>
          <a:xfrm>
            <a:off x="1066800" y="1819469"/>
            <a:ext cx="10058400" cy="4215571"/>
          </a:xfrm>
        </p:spPr>
        <p:txBody>
          <a:bodyPr>
            <a:normAutofit/>
          </a:bodyPr>
          <a:lstStyle/>
          <a:p>
            <a:r>
              <a:rPr lang="en-US" sz="1800" dirty="0"/>
              <a:t>In contrast to Relational Algebra, Relational Calculus is a non-procedural query language, that is, it tells what to do but never explains how to do it. </a:t>
            </a:r>
          </a:p>
          <a:p>
            <a:r>
              <a:rPr lang="en-US" sz="1800" dirty="0"/>
              <a:t>In the non-procedural query language, the user is concerned with the details of how to obtain the end results. </a:t>
            </a:r>
          </a:p>
          <a:p>
            <a:r>
              <a:rPr lang="en-US" sz="1800" dirty="0"/>
              <a:t>The relational calculus tells what to do but never explains how to do</a:t>
            </a:r>
          </a:p>
          <a:p>
            <a:pPr marL="0" indent="0">
              <a:buNone/>
            </a:pPr>
            <a:endParaRPr lang="en-US" sz="1800" dirty="0"/>
          </a:p>
          <a:p>
            <a:pPr marL="0" indent="0">
              <a:buNone/>
            </a:pPr>
            <a:r>
              <a:rPr lang="en-US" sz="1800" dirty="0"/>
              <a:t>Many of the calculus expressions involves the use of Quantifiers. There are two types of quantifiers:</a:t>
            </a:r>
          </a:p>
          <a:p>
            <a:r>
              <a:rPr lang="en-US" sz="1800" b="1" dirty="0"/>
              <a:t>Universal Quantifiers:</a:t>
            </a:r>
            <a:r>
              <a:rPr lang="en-US" sz="1800" dirty="0"/>
              <a:t> The universal quantifier denoted by </a:t>
            </a:r>
            <a:r>
              <a:rPr lang="en-US" sz="1800" b="1" dirty="0"/>
              <a:t>∀</a:t>
            </a:r>
            <a:r>
              <a:rPr lang="en-US" sz="1800" dirty="0"/>
              <a:t> is read as </a:t>
            </a:r>
            <a:r>
              <a:rPr lang="en-US" sz="1800" b="1" i="1" dirty="0"/>
              <a:t>for all </a:t>
            </a:r>
            <a:r>
              <a:rPr lang="en-US" sz="1800" dirty="0"/>
              <a:t>which means that in a given set of tuples exactly all tuples satisfy a given condition.</a:t>
            </a:r>
          </a:p>
          <a:p>
            <a:r>
              <a:rPr lang="en-US" sz="1800" b="1" dirty="0"/>
              <a:t>Existential Quantifiers:</a:t>
            </a:r>
            <a:r>
              <a:rPr lang="en-US" sz="1800" dirty="0"/>
              <a:t> The existential quantifier denoted by </a:t>
            </a:r>
            <a:r>
              <a:rPr lang="en-US" sz="1800" b="1" dirty="0"/>
              <a:t>∃</a:t>
            </a:r>
            <a:r>
              <a:rPr lang="en-US" sz="1800" dirty="0"/>
              <a:t> is read as </a:t>
            </a:r>
            <a:r>
              <a:rPr lang="en-US" sz="1800" b="1" i="1" dirty="0"/>
              <a:t>there exists</a:t>
            </a:r>
            <a:r>
              <a:rPr lang="en-US" sz="1800" dirty="0"/>
              <a:t> which means that in a given set of tuples there is at least one occurrences whose value satisfy a given condition.</a:t>
            </a:r>
          </a:p>
          <a:p>
            <a:pPr marL="0" indent="0">
              <a:buNone/>
            </a:pPr>
            <a:endParaRPr lang="en-US" sz="1800" dirty="0"/>
          </a:p>
        </p:txBody>
      </p:sp>
    </p:spTree>
    <p:extLst>
      <p:ext uri="{BB962C8B-B14F-4D97-AF65-F5344CB8AC3E}">
        <p14:creationId xmlns:p14="http://schemas.microsoft.com/office/powerpoint/2010/main" val="1382471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44B6-05AB-E4CC-9EE3-3CC2B44FC35E}"/>
              </a:ext>
            </a:extLst>
          </p:cNvPr>
          <p:cNvSpPr>
            <a:spLocks noGrp="1"/>
          </p:cNvSpPr>
          <p:nvPr>
            <p:ph type="title"/>
          </p:nvPr>
        </p:nvSpPr>
        <p:spPr/>
        <p:txBody>
          <a:bodyPr/>
          <a:lstStyle/>
          <a:p>
            <a:r>
              <a:rPr lang="en-US" dirty="0"/>
              <a:t>Types of Relational calculus:</a:t>
            </a:r>
          </a:p>
        </p:txBody>
      </p:sp>
      <p:sp>
        <p:nvSpPr>
          <p:cNvPr id="3" name="Content Placeholder 2">
            <a:extLst>
              <a:ext uri="{FF2B5EF4-FFF2-40B4-BE49-F238E27FC236}">
                <a16:creationId xmlns:a16="http://schemas.microsoft.com/office/drawing/2014/main" id="{EFE62429-7FD9-4A76-20BE-20BC9A7EB2BF}"/>
              </a:ext>
            </a:extLst>
          </p:cNvPr>
          <p:cNvSpPr>
            <a:spLocks noGrp="1"/>
          </p:cNvSpPr>
          <p:nvPr>
            <p:ph idx="1"/>
          </p:nvPr>
        </p:nvSpPr>
        <p:spPr/>
        <p:txBody>
          <a:bodyPr>
            <a:normAutofit fontScale="92500" lnSpcReduction="20000"/>
          </a:bodyPr>
          <a:lstStyle/>
          <a:p>
            <a:pPr marL="0" indent="0" algn="l" rtl="0" eaLnBrk="1" latinLnBrk="0" hangingPunct="1">
              <a:lnSpc>
                <a:spcPct val="90000"/>
              </a:lnSpc>
              <a:spcBef>
                <a:spcPts val="1000"/>
              </a:spcBef>
              <a:spcAft>
                <a:spcPts val="0"/>
              </a:spcAft>
              <a:buNone/>
            </a:pPr>
            <a:r>
              <a:rPr lang="en-US" sz="1800" b="1" kern="1200" dirty="0">
                <a:solidFill>
                  <a:srgbClr val="000000"/>
                </a:solidFill>
                <a:effectLst/>
                <a:latin typeface="Calibri" panose="020F0502020204030204" pitchFamily="34" charset="0"/>
                <a:ea typeface="+mn-ea"/>
                <a:cs typeface="+mn-cs"/>
              </a:rPr>
              <a:t>1. Tuple Relational Calculus (TRC)</a:t>
            </a:r>
            <a:endParaRPr lang="en-US" sz="1800" b="1" dirty="0">
              <a:effectLst/>
            </a:endParaRPr>
          </a:p>
          <a:p>
            <a:pPr marL="0" indent="0" algn="l" rtl="0" eaLnBrk="1" latinLnBrk="0" hangingPunct="1">
              <a:lnSpc>
                <a:spcPct val="90000"/>
              </a:lnSpc>
              <a:spcBef>
                <a:spcPts val="1000"/>
              </a:spcBef>
              <a:spcAft>
                <a:spcPts val="0"/>
              </a:spcAft>
              <a:buNone/>
            </a:pPr>
            <a:r>
              <a:rPr lang="en-US" sz="1800" dirty="0">
                <a:solidFill>
                  <a:srgbClr val="000000"/>
                </a:solidFill>
                <a:latin typeface="Calibri" panose="020F0502020204030204" pitchFamily="34" charset="0"/>
              </a:rPr>
              <a:t>	</a:t>
            </a:r>
            <a:r>
              <a:rPr lang="en-US" sz="1800" kern="1200" dirty="0">
                <a:solidFill>
                  <a:srgbClr val="000000"/>
                </a:solidFill>
                <a:effectLst/>
                <a:latin typeface="Calibri" panose="020F0502020204030204" pitchFamily="34" charset="0"/>
                <a:ea typeface="+mn-ea"/>
                <a:cs typeface="+mn-cs"/>
              </a:rPr>
              <a:t>Filtering variable ranges over tuples</a:t>
            </a:r>
            <a:endParaRPr lang="en-US" sz="1800" dirty="0">
              <a:effectLst/>
            </a:endParaRPr>
          </a:p>
          <a:p>
            <a:pPr marL="0" indent="0" algn="l" rtl="0" eaLnBrk="1" latinLnBrk="0" hangingPunct="1">
              <a:lnSpc>
                <a:spcPct val="90000"/>
              </a:lnSpc>
              <a:spcBef>
                <a:spcPts val="1000"/>
              </a:spcBef>
              <a:spcAft>
                <a:spcPts val="0"/>
              </a:spcAft>
              <a:buNone/>
            </a:pPr>
            <a:r>
              <a:rPr lang="en-US" sz="1800" dirty="0">
                <a:solidFill>
                  <a:srgbClr val="000000"/>
                </a:solidFill>
                <a:latin typeface="Calibri" panose="020F0502020204030204" pitchFamily="34" charset="0"/>
              </a:rPr>
              <a:t>	</a:t>
            </a:r>
            <a:r>
              <a:rPr lang="en-US" sz="1800" kern="1200" dirty="0">
                <a:solidFill>
                  <a:srgbClr val="000000"/>
                </a:solidFill>
                <a:effectLst/>
                <a:latin typeface="Calibri" panose="020F0502020204030204" pitchFamily="34" charset="0"/>
                <a:ea typeface="+mn-ea"/>
                <a:cs typeface="+mn-cs"/>
              </a:rPr>
              <a:t>Notation − {T | Condition}</a:t>
            </a:r>
            <a:endParaRPr lang="en-US" sz="1800" dirty="0">
              <a:effectLst/>
            </a:endParaRPr>
          </a:p>
          <a:p>
            <a:pPr marL="0" indent="0" algn="l" rtl="0" eaLnBrk="1" latinLnBrk="0" hangingPunct="1">
              <a:lnSpc>
                <a:spcPct val="90000"/>
              </a:lnSpc>
              <a:spcBef>
                <a:spcPts val="1000"/>
              </a:spcBef>
              <a:spcAft>
                <a:spcPts val="0"/>
              </a:spcAft>
              <a:buNone/>
            </a:pPr>
            <a:r>
              <a:rPr lang="en-US" sz="1800" dirty="0">
                <a:solidFill>
                  <a:srgbClr val="000000"/>
                </a:solidFill>
                <a:latin typeface="Calibri" panose="020F0502020204030204" pitchFamily="34" charset="0"/>
              </a:rPr>
              <a:t>	</a:t>
            </a:r>
            <a:r>
              <a:rPr lang="en-US" sz="1800" kern="1200" dirty="0">
                <a:solidFill>
                  <a:srgbClr val="000000"/>
                </a:solidFill>
                <a:effectLst/>
                <a:latin typeface="Calibri" panose="020F0502020204030204" pitchFamily="34" charset="0"/>
                <a:ea typeface="+mn-ea"/>
                <a:cs typeface="+mn-cs"/>
              </a:rPr>
              <a:t>Returns all tuples T that satisfies a condition.</a:t>
            </a:r>
            <a:endParaRPr lang="en-US" sz="1800" dirty="0">
              <a:effectLst/>
            </a:endParaRPr>
          </a:p>
          <a:p>
            <a:pPr marL="0" indent="0" algn="l" rtl="0" eaLnBrk="1" latinLnBrk="0" hangingPunct="1">
              <a:lnSpc>
                <a:spcPct val="90000"/>
              </a:lnSpc>
              <a:spcBef>
                <a:spcPts val="1000"/>
              </a:spcBef>
              <a:spcAft>
                <a:spcPts val="0"/>
              </a:spcAft>
              <a:buNone/>
            </a:pPr>
            <a:r>
              <a:rPr lang="en-US" sz="1800" dirty="0">
                <a:solidFill>
                  <a:srgbClr val="000000"/>
                </a:solidFill>
                <a:latin typeface="Calibri" panose="020F0502020204030204" pitchFamily="34" charset="0"/>
              </a:rPr>
              <a:t>	</a:t>
            </a:r>
            <a:r>
              <a:rPr lang="en-US" sz="1800" kern="1200" dirty="0">
                <a:solidFill>
                  <a:srgbClr val="000000"/>
                </a:solidFill>
                <a:effectLst/>
                <a:latin typeface="Calibri" panose="020F0502020204030204" pitchFamily="34" charset="0"/>
                <a:ea typeface="+mn-ea"/>
                <a:cs typeface="+mn-cs"/>
              </a:rPr>
              <a:t>example: { T.name |  Author(T) AND </a:t>
            </a:r>
            <a:r>
              <a:rPr lang="en-US" sz="1800" kern="1200" dirty="0" err="1">
                <a:solidFill>
                  <a:srgbClr val="000000"/>
                </a:solidFill>
                <a:effectLst/>
                <a:latin typeface="Calibri" panose="020F0502020204030204" pitchFamily="34" charset="0"/>
                <a:ea typeface="+mn-ea"/>
                <a:cs typeface="+mn-cs"/>
              </a:rPr>
              <a:t>T.article</a:t>
            </a:r>
            <a:r>
              <a:rPr lang="en-US" sz="1800" kern="1200" dirty="0">
                <a:solidFill>
                  <a:srgbClr val="000000"/>
                </a:solidFill>
                <a:effectLst/>
                <a:latin typeface="Calibri" panose="020F0502020204030204" pitchFamily="34" charset="0"/>
                <a:ea typeface="+mn-ea"/>
                <a:cs typeface="+mn-cs"/>
              </a:rPr>
              <a:t> = 'database’ }</a:t>
            </a:r>
          </a:p>
          <a:p>
            <a:pPr marL="0" indent="0" algn="l" rtl="0" eaLnBrk="1" latinLnBrk="0" hangingPunct="1">
              <a:lnSpc>
                <a:spcPct val="90000"/>
              </a:lnSpc>
              <a:spcBef>
                <a:spcPts val="1000"/>
              </a:spcBef>
              <a:spcAft>
                <a:spcPts val="0"/>
              </a:spcAft>
              <a:buNone/>
            </a:pPr>
            <a:endParaRPr lang="en-US" sz="1800" dirty="0">
              <a:effectLst/>
            </a:endParaRPr>
          </a:p>
          <a:p>
            <a:pPr marL="0" indent="0">
              <a:buNone/>
            </a:pPr>
            <a:r>
              <a:rPr lang="fr-FR" sz="1800" b="1" dirty="0"/>
              <a:t>2. Domain </a:t>
            </a:r>
            <a:r>
              <a:rPr lang="fr-FR" sz="1800" b="1" dirty="0" err="1"/>
              <a:t>Relational</a:t>
            </a:r>
            <a:r>
              <a:rPr lang="fr-FR" sz="1800" b="1" dirty="0"/>
              <a:t> </a:t>
            </a:r>
            <a:r>
              <a:rPr lang="fr-FR" sz="1800" b="1" dirty="0" err="1"/>
              <a:t>Calculus</a:t>
            </a:r>
            <a:r>
              <a:rPr lang="fr-FR" sz="1800" b="1" dirty="0"/>
              <a:t> (DRC)</a:t>
            </a:r>
          </a:p>
          <a:p>
            <a:pPr marL="0" indent="0">
              <a:buNone/>
            </a:pPr>
            <a:r>
              <a:rPr lang="en-US" sz="1800" dirty="0"/>
              <a:t>	In DRC, the filtering variable uses the domain of attributes instead of entire tuple values (as done in TRC, mentioned above).</a:t>
            </a:r>
          </a:p>
          <a:p>
            <a:pPr marL="0" indent="0">
              <a:buNone/>
            </a:pPr>
            <a:r>
              <a:rPr lang="en-US" sz="1800" dirty="0"/>
              <a:t>	Notation − { a1, a2, a3, ..., an | P (a1, a2, a3, ... ,an)}</a:t>
            </a:r>
          </a:p>
          <a:p>
            <a:pPr marL="0" indent="0">
              <a:buNone/>
            </a:pPr>
            <a:r>
              <a:rPr lang="en-US" sz="1800" dirty="0"/>
              <a:t>	Where a1, a2 are attributes and P stands for formulae built by inner attributes.</a:t>
            </a:r>
          </a:p>
          <a:p>
            <a:pPr marL="0" indent="0">
              <a:buNone/>
            </a:pPr>
            <a:r>
              <a:rPr lang="en-US" sz="1800" dirty="0"/>
              <a:t>	For example − {&lt; article, page, subject &gt; |  ∈ </a:t>
            </a:r>
            <a:r>
              <a:rPr lang="en-US" sz="1800" dirty="0" err="1"/>
              <a:t>TutorialsPoint</a:t>
            </a:r>
            <a:r>
              <a:rPr lang="en-US" sz="1800" dirty="0"/>
              <a:t> ∧ subject = 'database'}</a:t>
            </a:r>
          </a:p>
        </p:txBody>
      </p:sp>
    </p:spTree>
    <p:extLst>
      <p:ext uri="{BB962C8B-B14F-4D97-AF65-F5344CB8AC3E}">
        <p14:creationId xmlns:p14="http://schemas.microsoft.com/office/powerpoint/2010/main" val="2534431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9CD8-9AAD-F522-A296-AF743064A750}"/>
              </a:ext>
            </a:extLst>
          </p:cNvPr>
          <p:cNvSpPr>
            <a:spLocks noGrp="1"/>
          </p:cNvSpPr>
          <p:nvPr>
            <p:ph type="title"/>
          </p:nvPr>
        </p:nvSpPr>
        <p:spPr>
          <a:xfrm>
            <a:off x="838200" y="579733"/>
            <a:ext cx="10515600" cy="807893"/>
          </a:xfrm>
        </p:spPr>
        <p:txBody>
          <a:bodyPr/>
          <a:lstStyle/>
          <a:p>
            <a:r>
              <a:rPr lang="en-US" dirty="0"/>
              <a:t>Tuple Relational Calculus</a:t>
            </a:r>
          </a:p>
        </p:txBody>
      </p:sp>
      <p:sp>
        <p:nvSpPr>
          <p:cNvPr id="3" name="Content Placeholder 2">
            <a:extLst>
              <a:ext uri="{FF2B5EF4-FFF2-40B4-BE49-F238E27FC236}">
                <a16:creationId xmlns:a16="http://schemas.microsoft.com/office/drawing/2014/main" id="{71111D2E-6B85-BC0C-A2B7-587CBAB2D25D}"/>
              </a:ext>
            </a:extLst>
          </p:cNvPr>
          <p:cNvSpPr>
            <a:spLocks noGrp="1"/>
          </p:cNvSpPr>
          <p:nvPr>
            <p:ph idx="1"/>
          </p:nvPr>
        </p:nvSpPr>
        <p:spPr>
          <a:xfrm>
            <a:off x="838200" y="1499593"/>
            <a:ext cx="10515600" cy="5003945"/>
          </a:xfrm>
        </p:spPr>
        <p:txBody>
          <a:bodyPr>
            <a:normAutofit/>
          </a:bodyPr>
          <a:lstStyle/>
          <a:p>
            <a:r>
              <a:rPr lang="en-US" sz="1800" dirty="0"/>
              <a:t>Tuple Relational Calculus (TRC) is a non-procedural query language used in relational database management systems (RDBMS) to retrieve data from tables. </a:t>
            </a:r>
          </a:p>
          <a:p>
            <a:r>
              <a:rPr lang="en-US" sz="1800" dirty="0"/>
              <a:t>TRC is based on the concept of tuples, which are ordered sets of attribute values that represent a single row or record in a database table.</a:t>
            </a:r>
          </a:p>
          <a:p>
            <a:r>
              <a:rPr lang="en-US" sz="1800" dirty="0"/>
              <a:t>TRC is a declarative language, meaning that it specifies what data is required from the database, rather than how to retrieve it. TRC queries are expressed as logical formulas that describe the desired tuples.</a:t>
            </a:r>
          </a:p>
          <a:p>
            <a:r>
              <a:rPr lang="en-US" sz="1800" dirty="0"/>
              <a:t>The basic syntax of TRC is as follows:</a:t>
            </a:r>
          </a:p>
          <a:p>
            <a:pPr marL="0" indent="0">
              <a:buNone/>
            </a:pPr>
            <a:r>
              <a:rPr lang="en-US" sz="1800" dirty="0"/>
              <a:t>	{ t | P(t) }</a:t>
            </a:r>
          </a:p>
          <a:p>
            <a:pPr marL="0" indent="0">
              <a:buNone/>
            </a:pPr>
            <a:r>
              <a:rPr lang="en-US" sz="1800" dirty="0"/>
              <a:t>	where t is a tuple variable and P(t) is a logical formula that describes the conditions that the tuples in the result must satisfy. The curly braces {} are used to indicate that the expression is a set of tuples.</a:t>
            </a:r>
          </a:p>
        </p:txBody>
      </p:sp>
    </p:spTree>
    <p:extLst>
      <p:ext uri="{BB962C8B-B14F-4D97-AF65-F5344CB8AC3E}">
        <p14:creationId xmlns:p14="http://schemas.microsoft.com/office/powerpoint/2010/main" val="378637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AF13-D27A-BC79-89C6-857E9ECF3F19}"/>
              </a:ext>
            </a:extLst>
          </p:cNvPr>
          <p:cNvSpPr>
            <a:spLocks noGrp="1"/>
          </p:cNvSpPr>
          <p:nvPr>
            <p:ph type="title"/>
          </p:nvPr>
        </p:nvSpPr>
        <p:spPr>
          <a:xfrm>
            <a:off x="838200" y="318473"/>
            <a:ext cx="10515600" cy="724766"/>
          </a:xfrm>
        </p:spPr>
        <p:txBody>
          <a:bodyPr>
            <a:normAutofit fontScale="90000"/>
          </a:bodyPr>
          <a:lstStyle/>
          <a:p>
            <a:r>
              <a:rPr lang="en-US" dirty="0"/>
              <a:t>TRC example</a:t>
            </a:r>
          </a:p>
        </p:txBody>
      </p:sp>
      <p:graphicFrame>
        <p:nvGraphicFramePr>
          <p:cNvPr id="15" name="Table 14">
            <a:extLst>
              <a:ext uri="{FF2B5EF4-FFF2-40B4-BE49-F238E27FC236}">
                <a16:creationId xmlns:a16="http://schemas.microsoft.com/office/drawing/2014/main" id="{DD4D891E-5A60-98E0-C82D-6F7B8EED6B15}"/>
              </a:ext>
            </a:extLst>
          </p:cNvPr>
          <p:cNvGraphicFramePr>
            <a:graphicFrameLocks noGrp="1"/>
          </p:cNvGraphicFramePr>
          <p:nvPr>
            <p:extLst>
              <p:ext uri="{D42A27DB-BD31-4B8C-83A1-F6EECF244321}">
                <p14:modId xmlns:p14="http://schemas.microsoft.com/office/powerpoint/2010/main" val="1965150278"/>
              </p:ext>
            </p:extLst>
          </p:nvPr>
        </p:nvGraphicFramePr>
        <p:xfrm>
          <a:off x="4054760" y="1419702"/>
          <a:ext cx="3752274" cy="1981200"/>
        </p:xfrm>
        <a:graphic>
          <a:graphicData uri="http://schemas.openxmlformats.org/drawingml/2006/table">
            <a:tbl>
              <a:tblPr>
                <a:tableStyleId>{284E427A-3D55-4303-BF80-6455036E1DE7}</a:tableStyleId>
              </a:tblPr>
              <a:tblGrid>
                <a:gridCol w="1250758">
                  <a:extLst>
                    <a:ext uri="{9D8B030D-6E8A-4147-A177-3AD203B41FA5}">
                      <a16:colId xmlns:a16="http://schemas.microsoft.com/office/drawing/2014/main" val="3971857201"/>
                    </a:ext>
                  </a:extLst>
                </a:gridCol>
                <a:gridCol w="1250758">
                  <a:extLst>
                    <a:ext uri="{9D8B030D-6E8A-4147-A177-3AD203B41FA5}">
                      <a16:colId xmlns:a16="http://schemas.microsoft.com/office/drawing/2014/main" val="3522947123"/>
                    </a:ext>
                  </a:extLst>
                </a:gridCol>
                <a:gridCol w="1250758">
                  <a:extLst>
                    <a:ext uri="{9D8B030D-6E8A-4147-A177-3AD203B41FA5}">
                      <a16:colId xmlns:a16="http://schemas.microsoft.com/office/drawing/2014/main" val="1009618898"/>
                    </a:ext>
                  </a:extLst>
                </a:gridCol>
              </a:tblGrid>
              <a:tr h="364913">
                <a:tc>
                  <a:txBody>
                    <a:bodyPr/>
                    <a:lstStyle/>
                    <a:p>
                      <a:pPr algn="ctr" fontAlgn="base"/>
                      <a:r>
                        <a:rPr lang="en-US" sz="1400" b="1">
                          <a:effectLst/>
                        </a:rPr>
                        <a:t>Loan number</a:t>
                      </a:r>
                    </a:p>
                  </a:txBody>
                  <a:tcPr marL="38100" marR="38100" marT="76200" marB="76200" anchor="ctr"/>
                </a:tc>
                <a:tc>
                  <a:txBody>
                    <a:bodyPr/>
                    <a:lstStyle/>
                    <a:p>
                      <a:pPr algn="ctr" fontAlgn="base"/>
                      <a:r>
                        <a:rPr lang="en-US" sz="1400" b="1" dirty="0">
                          <a:effectLst/>
                        </a:rPr>
                        <a:t>Branch name</a:t>
                      </a:r>
                    </a:p>
                  </a:txBody>
                  <a:tcPr marL="76200" marR="76200" marT="76200" marB="76200" anchor="ctr"/>
                </a:tc>
                <a:tc>
                  <a:txBody>
                    <a:bodyPr/>
                    <a:lstStyle/>
                    <a:p>
                      <a:pPr algn="ctr" fontAlgn="base"/>
                      <a:r>
                        <a:rPr lang="en-US" sz="1400" b="1">
                          <a:effectLst/>
                        </a:rPr>
                        <a:t>Amount</a:t>
                      </a:r>
                    </a:p>
                  </a:txBody>
                  <a:tcPr marL="76200" marR="76200" marT="76200" marB="76200" anchor="ctr"/>
                </a:tc>
                <a:extLst>
                  <a:ext uri="{0D108BD9-81ED-4DB2-BD59-A6C34878D82A}">
                    <a16:rowId xmlns:a16="http://schemas.microsoft.com/office/drawing/2014/main" val="2184241040"/>
                  </a:ext>
                </a:extLst>
              </a:tr>
              <a:tr h="402924">
                <a:tc>
                  <a:txBody>
                    <a:bodyPr/>
                    <a:lstStyle/>
                    <a:p>
                      <a:pPr algn="l" fontAlgn="ctr"/>
                      <a:r>
                        <a:rPr lang="en-US" sz="1250" b="0">
                          <a:effectLst/>
                        </a:rPr>
                        <a:t>L33</a:t>
                      </a:r>
                    </a:p>
                  </a:txBody>
                  <a:tcPr marL="76200" marR="76200" marT="106680" marB="106680" anchor="ctr"/>
                </a:tc>
                <a:tc>
                  <a:txBody>
                    <a:bodyPr/>
                    <a:lstStyle/>
                    <a:p>
                      <a:pPr algn="l" fontAlgn="ctr"/>
                      <a:r>
                        <a:rPr lang="en-US" sz="1250" b="0">
                          <a:effectLst/>
                        </a:rPr>
                        <a:t>ABC</a:t>
                      </a:r>
                    </a:p>
                  </a:txBody>
                  <a:tcPr marL="76200" marR="76200" marT="106680" marB="106680" anchor="ctr"/>
                </a:tc>
                <a:tc>
                  <a:txBody>
                    <a:bodyPr/>
                    <a:lstStyle/>
                    <a:p>
                      <a:pPr algn="l" fontAlgn="ctr"/>
                      <a:r>
                        <a:rPr lang="en-US" sz="1250" b="0">
                          <a:effectLst/>
                        </a:rPr>
                        <a:t>10000</a:t>
                      </a:r>
                    </a:p>
                  </a:txBody>
                  <a:tcPr marL="76200" marR="76200" marT="106680" marB="106680" anchor="ctr"/>
                </a:tc>
                <a:extLst>
                  <a:ext uri="{0D108BD9-81ED-4DB2-BD59-A6C34878D82A}">
                    <a16:rowId xmlns:a16="http://schemas.microsoft.com/office/drawing/2014/main" val="1466812493"/>
                  </a:ext>
                </a:extLst>
              </a:tr>
              <a:tr h="402924">
                <a:tc>
                  <a:txBody>
                    <a:bodyPr/>
                    <a:lstStyle/>
                    <a:p>
                      <a:pPr algn="l" fontAlgn="ctr"/>
                      <a:r>
                        <a:rPr lang="en-US" sz="1250" b="0">
                          <a:effectLst/>
                        </a:rPr>
                        <a:t>L35</a:t>
                      </a:r>
                    </a:p>
                  </a:txBody>
                  <a:tcPr marL="76200" marR="76200" marT="106680" marB="106680" anchor="ctr"/>
                </a:tc>
                <a:tc>
                  <a:txBody>
                    <a:bodyPr/>
                    <a:lstStyle/>
                    <a:p>
                      <a:pPr algn="l" fontAlgn="ctr"/>
                      <a:r>
                        <a:rPr lang="en-US" sz="1250" b="0">
                          <a:effectLst/>
                        </a:rPr>
                        <a:t>DEF</a:t>
                      </a:r>
                    </a:p>
                  </a:txBody>
                  <a:tcPr marL="76200" marR="76200" marT="106680" marB="106680" anchor="ctr"/>
                </a:tc>
                <a:tc>
                  <a:txBody>
                    <a:bodyPr/>
                    <a:lstStyle/>
                    <a:p>
                      <a:pPr algn="l" fontAlgn="ctr"/>
                      <a:r>
                        <a:rPr lang="en-US" sz="1250" b="0">
                          <a:effectLst/>
                        </a:rPr>
                        <a:t>15000</a:t>
                      </a:r>
                    </a:p>
                  </a:txBody>
                  <a:tcPr marL="76200" marR="76200" marT="106680" marB="106680" anchor="ctr"/>
                </a:tc>
                <a:extLst>
                  <a:ext uri="{0D108BD9-81ED-4DB2-BD59-A6C34878D82A}">
                    <a16:rowId xmlns:a16="http://schemas.microsoft.com/office/drawing/2014/main" val="3547298808"/>
                  </a:ext>
                </a:extLst>
              </a:tr>
              <a:tr h="402924">
                <a:tc>
                  <a:txBody>
                    <a:bodyPr/>
                    <a:lstStyle/>
                    <a:p>
                      <a:pPr algn="l" fontAlgn="ctr"/>
                      <a:r>
                        <a:rPr lang="en-US" sz="1250" b="0">
                          <a:effectLst/>
                        </a:rPr>
                        <a:t>L49</a:t>
                      </a:r>
                    </a:p>
                  </a:txBody>
                  <a:tcPr marL="76200" marR="76200" marT="106680" marB="106680" anchor="ctr"/>
                </a:tc>
                <a:tc>
                  <a:txBody>
                    <a:bodyPr/>
                    <a:lstStyle/>
                    <a:p>
                      <a:pPr algn="l" fontAlgn="ctr"/>
                      <a:r>
                        <a:rPr lang="en-US" sz="1250" b="0" dirty="0">
                          <a:effectLst/>
                        </a:rPr>
                        <a:t>GHI</a:t>
                      </a:r>
                    </a:p>
                  </a:txBody>
                  <a:tcPr marL="76200" marR="76200" marT="106680" marB="106680" anchor="ctr"/>
                </a:tc>
                <a:tc>
                  <a:txBody>
                    <a:bodyPr/>
                    <a:lstStyle/>
                    <a:p>
                      <a:pPr algn="l" fontAlgn="ctr"/>
                      <a:r>
                        <a:rPr lang="en-US" sz="1250" b="0">
                          <a:effectLst/>
                        </a:rPr>
                        <a:t>9000</a:t>
                      </a:r>
                    </a:p>
                  </a:txBody>
                  <a:tcPr marL="76200" marR="76200" marT="106680" marB="106680" anchor="ctr"/>
                </a:tc>
                <a:extLst>
                  <a:ext uri="{0D108BD9-81ED-4DB2-BD59-A6C34878D82A}">
                    <a16:rowId xmlns:a16="http://schemas.microsoft.com/office/drawing/2014/main" val="1739497247"/>
                  </a:ext>
                </a:extLst>
              </a:tr>
              <a:tr h="397999">
                <a:tc>
                  <a:txBody>
                    <a:bodyPr/>
                    <a:lstStyle/>
                    <a:p>
                      <a:pPr algn="l" fontAlgn="ctr"/>
                      <a:r>
                        <a:rPr lang="en-US" sz="1250" b="0">
                          <a:effectLst/>
                        </a:rPr>
                        <a:t>L98</a:t>
                      </a:r>
                    </a:p>
                  </a:txBody>
                  <a:tcPr marL="76200" marR="76200" marT="106680" marB="106680" anchor="ctr"/>
                </a:tc>
                <a:tc>
                  <a:txBody>
                    <a:bodyPr/>
                    <a:lstStyle/>
                    <a:p>
                      <a:pPr algn="l" fontAlgn="ctr"/>
                      <a:r>
                        <a:rPr lang="en-US" sz="1250" b="0">
                          <a:effectLst/>
                        </a:rPr>
                        <a:t>DEF</a:t>
                      </a:r>
                    </a:p>
                  </a:txBody>
                  <a:tcPr marL="76200" marR="76200" marT="106680" marB="106680" anchor="ctr"/>
                </a:tc>
                <a:tc>
                  <a:txBody>
                    <a:bodyPr/>
                    <a:lstStyle/>
                    <a:p>
                      <a:pPr algn="l" fontAlgn="ctr"/>
                      <a:r>
                        <a:rPr lang="en-US" sz="1250" b="0" dirty="0">
                          <a:effectLst/>
                        </a:rPr>
                        <a:t>65000</a:t>
                      </a:r>
                    </a:p>
                  </a:txBody>
                  <a:tcPr marL="76200" marR="76200" marT="106680" marB="106680" anchor="ctr"/>
                </a:tc>
                <a:extLst>
                  <a:ext uri="{0D108BD9-81ED-4DB2-BD59-A6C34878D82A}">
                    <a16:rowId xmlns:a16="http://schemas.microsoft.com/office/drawing/2014/main" val="3320702451"/>
                  </a:ext>
                </a:extLst>
              </a:tr>
            </a:tbl>
          </a:graphicData>
        </a:graphic>
      </p:graphicFrame>
      <p:sp>
        <p:nvSpPr>
          <p:cNvPr id="17" name="TextBox 16">
            <a:extLst>
              <a:ext uri="{FF2B5EF4-FFF2-40B4-BE49-F238E27FC236}">
                <a16:creationId xmlns:a16="http://schemas.microsoft.com/office/drawing/2014/main" id="{539F4B51-688E-3196-23B4-27B86DCD055B}"/>
              </a:ext>
            </a:extLst>
          </p:cNvPr>
          <p:cNvSpPr txBox="1"/>
          <p:nvPr/>
        </p:nvSpPr>
        <p:spPr>
          <a:xfrm>
            <a:off x="5079612" y="1050370"/>
            <a:ext cx="1507841" cy="369332"/>
          </a:xfrm>
          <a:prstGeom prst="rect">
            <a:avLst/>
          </a:prstGeom>
          <a:noFill/>
        </p:spPr>
        <p:txBody>
          <a:bodyPr wrap="square">
            <a:spAutoFit/>
          </a:bodyPr>
          <a:lstStyle/>
          <a:p>
            <a:r>
              <a:rPr lang="en-US" dirty="0"/>
              <a:t>Table: Loan </a:t>
            </a:r>
          </a:p>
        </p:txBody>
      </p:sp>
      <p:sp>
        <p:nvSpPr>
          <p:cNvPr id="6" name="Content Placeholder 5">
            <a:extLst>
              <a:ext uri="{FF2B5EF4-FFF2-40B4-BE49-F238E27FC236}">
                <a16:creationId xmlns:a16="http://schemas.microsoft.com/office/drawing/2014/main" id="{6190D79F-8E31-C654-BD82-CF0D41A74638}"/>
              </a:ext>
            </a:extLst>
          </p:cNvPr>
          <p:cNvSpPr>
            <a:spLocks noGrp="1"/>
          </p:cNvSpPr>
          <p:nvPr>
            <p:ph idx="1"/>
          </p:nvPr>
        </p:nvSpPr>
        <p:spPr>
          <a:xfrm>
            <a:off x="410630" y="933099"/>
            <a:ext cx="11040533" cy="4991801"/>
          </a:xfrm>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1800" b="1" dirty="0"/>
              <a:t>Queries-1:</a:t>
            </a:r>
            <a:r>
              <a:rPr lang="en-US" sz="1800" dirty="0"/>
              <a:t> Find the loan number, branch, amount of loans of greater than or equal to 10000 amount.  </a:t>
            </a:r>
          </a:p>
          <a:p>
            <a:pPr marL="0" indent="0">
              <a:buNone/>
            </a:pPr>
            <a:r>
              <a:rPr lang="en-US" b="1" dirty="0"/>
              <a:t>Result</a:t>
            </a:r>
            <a:r>
              <a:rPr lang="en-US" sz="1800" b="1" dirty="0"/>
              <a:t>:</a:t>
            </a:r>
          </a:p>
          <a:p>
            <a:pPr marL="0" indent="0">
              <a:buNone/>
            </a:pPr>
            <a:r>
              <a:rPr lang="en-US" sz="1800" dirty="0"/>
              <a:t>{t| t ∈ loan  ∧ t[amount]&gt;=10000}</a:t>
            </a:r>
          </a:p>
          <a:p>
            <a:pPr marL="0" indent="0">
              <a:buNone/>
            </a:pPr>
            <a:endParaRPr lang="en-US" dirty="0"/>
          </a:p>
        </p:txBody>
      </p:sp>
      <p:graphicFrame>
        <p:nvGraphicFramePr>
          <p:cNvPr id="7" name="Table 6">
            <a:extLst>
              <a:ext uri="{FF2B5EF4-FFF2-40B4-BE49-F238E27FC236}">
                <a16:creationId xmlns:a16="http://schemas.microsoft.com/office/drawing/2014/main" id="{C90E9FC2-DE2A-4010-3B54-197632F2EAA7}"/>
              </a:ext>
            </a:extLst>
          </p:cNvPr>
          <p:cNvGraphicFramePr>
            <a:graphicFrameLocks noGrp="1"/>
          </p:cNvGraphicFramePr>
          <p:nvPr>
            <p:extLst>
              <p:ext uri="{D42A27DB-BD31-4B8C-83A1-F6EECF244321}">
                <p14:modId xmlns:p14="http://schemas.microsoft.com/office/powerpoint/2010/main" val="1501597083"/>
              </p:ext>
            </p:extLst>
          </p:nvPr>
        </p:nvGraphicFramePr>
        <p:xfrm>
          <a:off x="4150235" y="4515621"/>
          <a:ext cx="3656799" cy="1577340"/>
        </p:xfrm>
        <a:graphic>
          <a:graphicData uri="http://schemas.openxmlformats.org/drawingml/2006/table">
            <a:tbl>
              <a:tblPr>
                <a:tableStyleId>{284E427A-3D55-4303-BF80-6455036E1DE7}</a:tableStyleId>
              </a:tblPr>
              <a:tblGrid>
                <a:gridCol w="1218933">
                  <a:extLst>
                    <a:ext uri="{9D8B030D-6E8A-4147-A177-3AD203B41FA5}">
                      <a16:colId xmlns:a16="http://schemas.microsoft.com/office/drawing/2014/main" val="2725799441"/>
                    </a:ext>
                  </a:extLst>
                </a:gridCol>
                <a:gridCol w="1218933">
                  <a:extLst>
                    <a:ext uri="{9D8B030D-6E8A-4147-A177-3AD203B41FA5}">
                      <a16:colId xmlns:a16="http://schemas.microsoft.com/office/drawing/2014/main" val="2011852060"/>
                    </a:ext>
                  </a:extLst>
                </a:gridCol>
                <a:gridCol w="1218933">
                  <a:extLst>
                    <a:ext uri="{9D8B030D-6E8A-4147-A177-3AD203B41FA5}">
                      <a16:colId xmlns:a16="http://schemas.microsoft.com/office/drawing/2014/main" val="3532584587"/>
                    </a:ext>
                  </a:extLst>
                </a:gridCol>
              </a:tblGrid>
              <a:tr h="358053">
                <a:tc>
                  <a:txBody>
                    <a:bodyPr/>
                    <a:lstStyle/>
                    <a:p>
                      <a:pPr algn="ctr" fontAlgn="base"/>
                      <a:r>
                        <a:rPr lang="en-US" sz="1400" b="1">
                          <a:effectLst/>
                        </a:rPr>
                        <a:t>Loan number</a:t>
                      </a:r>
                    </a:p>
                  </a:txBody>
                  <a:tcPr marL="38100" marR="38100" marT="76200" marB="76200" anchor="ctr"/>
                </a:tc>
                <a:tc>
                  <a:txBody>
                    <a:bodyPr/>
                    <a:lstStyle/>
                    <a:p>
                      <a:pPr algn="ctr" fontAlgn="base"/>
                      <a:r>
                        <a:rPr lang="en-US" sz="1400" b="1">
                          <a:effectLst/>
                        </a:rPr>
                        <a:t>Branch name</a:t>
                      </a:r>
                    </a:p>
                  </a:txBody>
                  <a:tcPr marL="76200" marR="76200" marT="76200" marB="76200" anchor="ctr"/>
                </a:tc>
                <a:tc>
                  <a:txBody>
                    <a:bodyPr/>
                    <a:lstStyle/>
                    <a:p>
                      <a:pPr algn="ctr" fontAlgn="base"/>
                      <a:r>
                        <a:rPr lang="en-US" sz="1400" b="1" dirty="0">
                          <a:effectLst/>
                        </a:rPr>
                        <a:t>Amount</a:t>
                      </a:r>
                    </a:p>
                  </a:txBody>
                  <a:tcPr marL="76200" marR="76200" marT="76200" marB="76200" anchor="ctr"/>
                </a:tc>
                <a:extLst>
                  <a:ext uri="{0D108BD9-81ED-4DB2-BD59-A6C34878D82A}">
                    <a16:rowId xmlns:a16="http://schemas.microsoft.com/office/drawing/2014/main" val="2987760716"/>
                  </a:ext>
                </a:extLst>
              </a:tr>
              <a:tr h="395350">
                <a:tc>
                  <a:txBody>
                    <a:bodyPr/>
                    <a:lstStyle/>
                    <a:p>
                      <a:pPr algn="l" fontAlgn="ctr"/>
                      <a:r>
                        <a:rPr lang="en-US" sz="1250" b="0">
                          <a:effectLst/>
                        </a:rPr>
                        <a:t>L33</a:t>
                      </a:r>
                    </a:p>
                  </a:txBody>
                  <a:tcPr marL="76200" marR="76200" marT="106680" marB="106680" anchor="ctr"/>
                </a:tc>
                <a:tc>
                  <a:txBody>
                    <a:bodyPr/>
                    <a:lstStyle/>
                    <a:p>
                      <a:pPr algn="l" fontAlgn="ctr"/>
                      <a:r>
                        <a:rPr lang="en-US" sz="1250" b="0">
                          <a:effectLst/>
                        </a:rPr>
                        <a:t>ABC</a:t>
                      </a:r>
                    </a:p>
                  </a:txBody>
                  <a:tcPr marL="76200" marR="76200" marT="106680" marB="106680" anchor="ctr"/>
                </a:tc>
                <a:tc>
                  <a:txBody>
                    <a:bodyPr/>
                    <a:lstStyle/>
                    <a:p>
                      <a:pPr algn="l" fontAlgn="ctr"/>
                      <a:r>
                        <a:rPr lang="en-US" sz="1250" b="0" dirty="0">
                          <a:effectLst/>
                        </a:rPr>
                        <a:t>10000</a:t>
                      </a:r>
                    </a:p>
                  </a:txBody>
                  <a:tcPr marL="76200" marR="76200" marT="106680" marB="106680" anchor="ctr"/>
                </a:tc>
                <a:extLst>
                  <a:ext uri="{0D108BD9-81ED-4DB2-BD59-A6C34878D82A}">
                    <a16:rowId xmlns:a16="http://schemas.microsoft.com/office/drawing/2014/main" val="13411576"/>
                  </a:ext>
                </a:extLst>
              </a:tr>
              <a:tr h="395350">
                <a:tc>
                  <a:txBody>
                    <a:bodyPr/>
                    <a:lstStyle/>
                    <a:p>
                      <a:pPr algn="l" fontAlgn="ctr"/>
                      <a:r>
                        <a:rPr lang="en-US" sz="1250" b="0">
                          <a:effectLst/>
                        </a:rPr>
                        <a:t>L35</a:t>
                      </a:r>
                    </a:p>
                  </a:txBody>
                  <a:tcPr marL="76200" marR="76200" marT="106680" marB="106680" anchor="ctr"/>
                </a:tc>
                <a:tc>
                  <a:txBody>
                    <a:bodyPr/>
                    <a:lstStyle/>
                    <a:p>
                      <a:pPr algn="l" fontAlgn="ctr"/>
                      <a:r>
                        <a:rPr lang="en-US" sz="1250" b="0">
                          <a:effectLst/>
                        </a:rPr>
                        <a:t>DEF</a:t>
                      </a:r>
                    </a:p>
                  </a:txBody>
                  <a:tcPr marL="76200" marR="76200" marT="106680" marB="106680" anchor="ctr"/>
                </a:tc>
                <a:tc>
                  <a:txBody>
                    <a:bodyPr/>
                    <a:lstStyle/>
                    <a:p>
                      <a:pPr algn="l" fontAlgn="ctr"/>
                      <a:r>
                        <a:rPr lang="en-US" sz="1250" b="0">
                          <a:effectLst/>
                        </a:rPr>
                        <a:t>15000</a:t>
                      </a:r>
                    </a:p>
                  </a:txBody>
                  <a:tcPr marL="76200" marR="76200" marT="106680" marB="106680" anchor="ctr"/>
                </a:tc>
                <a:extLst>
                  <a:ext uri="{0D108BD9-81ED-4DB2-BD59-A6C34878D82A}">
                    <a16:rowId xmlns:a16="http://schemas.microsoft.com/office/drawing/2014/main" val="1849382238"/>
                  </a:ext>
                </a:extLst>
              </a:tr>
              <a:tr h="395350">
                <a:tc>
                  <a:txBody>
                    <a:bodyPr/>
                    <a:lstStyle/>
                    <a:p>
                      <a:pPr algn="l" fontAlgn="ctr"/>
                      <a:r>
                        <a:rPr lang="en-US" sz="1250" b="0">
                          <a:effectLst/>
                        </a:rPr>
                        <a:t>L98</a:t>
                      </a:r>
                    </a:p>
                  </a:txBody>
                  <a:tcPr marL="76200" marR="76200" marT="106680" marB="106680" anchor="ctr"/>
                </a:tc>
                <a:tc>
                  <a:txBody>
                    <a:bodyPr/>
                    <a:lstStyle/>
                    <a:p>
                      <a:pPr algn="l" fontAlgn="ctr"/>
                      <a:r>
                        <a:rPr lang="en-US" sz="1250" b="0" dirty="0">
                          <a:effectLst/>
                        </a:rPr>
                        <a:t>DEF</a:t>
                      </a:r>
                    </a:p>
                  </a:txBody>
                  <a:tcPr marL="76200" marR="76200" marT="106680" marB="106680" anchor="ctr"/>
                </a:tc>
                <a:tc>
                  <a:txBody>
                    <a:bodyPr/>
                    <a:lstStyle/>
                    <a:p>
                      <a:pPr algn="l" fontAlgn="ctr"/>
                      <a:r>
                        <a:rPr lang="en-US" sz="1250" b="0" dirty="0">
                          <a:effectLst/>
                        </a:rPr>
                        <a:t>65000</a:t>
                      </a:r>
                    </a:p>
                  </a:txBody>
                  <a:tcPr marL="76200" marR="76200" marT="106680" marB="106680" anchor="ctr"/>
                </a:tc>
                <a:extLst>
                  <a:ext uri="{0D108BD9-81ED-4DB2-BD59-A6C34878D82A}">
                    <a16:rowId xmlns:a16="http://schemas.microsoft.com/office/drawing/2014/main" val="3355243327"/>
                  </a:ext>
                </a:extLst>
              </a:tr>
            </a:tbl>
          </a:graphicData>
        </a:graphic>
      </p:graphicFrame>
    </p:spTree>
    <p:extLst>
      <p:ext uri="{BB962C8B-B14F-4D97-AF65-F5344CB8AC3E}">
        <p14:creationId xmlns:p14="http://schemas.microsoft.com/office/powerpoint/2010/main" val="2269528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8350C-41B7-BFD3-6221-28674BAA50ED}"/>
              </a:ext>
            </a:extLst>
          </p:cNvPr>
          <p:cNvSpPr>
            <a:spLocks noGrp="1"/>
          </p:cNvSpPr>
          <p:nvPr>
            <p:ph idx="1"/>
          </p:nvPr>
        </p:nvSpPr>
        <p:spPr>
          <a:xfrm>
            <a:off x="838200" y="369455"/>
            <a:ext cx="10515600" cy="580750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dirty="0"/>
          </a:p>
          <a:p>
            <a:pPr marL="0" indent="0">
              <a:buNone/>
            </a:pPr>
            <a:endParaRPr lang="en-US" sz="1800" dirty="0"/>
          </a:p>
          <a:p>
            <a:pPr marL="0" indent="0">
              <a:buNone/>
            </a:pPr>
            <a:endParaRPr lang="en-US" sz="1800" dirty="0"/>
          </a:p>
          <a:p>
            <a:pPr marL="0" indent="0">
              <a:buNone/>
            </a:pPr>
            <a:r>
              <a:rPr lang="en-US" sz="1800" b="1" dirty="0"/>
              <a:t>Query-2:</a:t>
            </a:r>
            <a:r>
              <a:rPr lang="en-US" sz="1800" dirty="0"/>
              <a:t> Find the loan number for each loan of an amount greater or equal to 10000.  </a:t>
            </a:r>
          </a:p>
          <a:p>
            <a:pPr marL="0" indent="0">
              <a:buNone/>
            </a:pPr>
            <a:r>
              <a:rPr lang="en-US" b="1" dirty="0"/>
              <a:t>Result</a:t>
            </a:r>
            <a:r>
              <a:rPr lang="en-US" sz="1800" b="1" dirty="0"/>
              <a:t>:</a:t>
            </a:r>
          </a:p>
          <a:p>
            <a:pPr marL="0" indent="0">
              <a:buNone/>
            </a:pPr>
            <a:r>
              <a:rPr lang="en-US" sz="1800" dirty="0"/>
              <a:t>{t| ∃ s ∈ loan(t[loan number] = s[loan number] ∧ s[amount]&gt;=10000)}</a:t>
            </a:r>
          </a:p>
        </p:txBody>
      </p:sp>
      <p:graphicFrame>
        <p:nvGraphicFramePr>
          <p:cNvPr id="5" name="Table 4">
            <a:extLst>
              <a:ext uri="{FF2B5EF4-FFF2-40B4-BE49-F238E27FC236}">
                <a16:creationId xmlns:a16="http://schemas.microsoft.com/office/drawing/2014/main" id="{1D8CCCAE-A4FA-63E7-63F7-43E578523553}"/>
              </a:ext>
            </a:extLst>
          </p:cNvPr>
          <p:cNvGraphicFramePr>
            <a:graphicFrameLocks noGrp="1"/>
          </p:cNvGraphicFramePr>
          <p:nvPr>
            <p:extLst>
              <p:ext uri="{D42A27DB-BD31-4B8C-83A1-F6EECF244321}">
                <p14:modId xmlns:p14="http://schemas.microsoft.com/office/powerpoint/2010/main" val="2375852840"/>
              </p:ext>
            </p:extLst>
          </p:nvPr>
        </p:nvGraphicFramePr>
        <p:xfrm>
          <a:off x="4342144" y="4389739"/>
          <a:ext cx="1618673" cy="1577340"/>
        </p:xfrm>
        <a:graphic>
          <a:graphicData uri="http://schemas.openxmlformats.org/drawingml/2006/table">
            <a:tbl>
              <a:tblPr>
                <a:tableStyleId>{35758FB7-9AC5-4552-8A53-C91805E547FA}</a:tableStyleId>
              </a:tblPr>
              <a:tblGrid>
                <a:gridCol w="1618673">
                  <a:extLst>
                    <a:ext uri="{9D8B030D-6E8A-4147-A177-3AD203B41FA5}">
                      <a16:colId xmlns:a16="http://schemas.microsoft.com/office/drawing/2014/main" val="3445416933"/>
                    </a:ext>
                  </a:extLst>
                </a:gridCol>
              </a:tblGrid>
              <a:tr h="0">
                <a:tc>
                  <a:txBody>
                    <a:bodyPr/>
                    <a:lstStyle/>
                    <a:p>
                      <a:pPr algn="ctr" fontAlgn="base"/>
                      <a:r>
                        <a:rPr lang="en-US" sz="1400" b="1">
                          <a:effectLst/>
                        </a:rPr>
                        <a:t>Loan number</a:t>
                      </a:r>
                    </a:p>
                  </a:txBody>
                  <a:tcPr marL="38100" marR="38100" marT="76200" marB="76200" anchor="ctr"/>
                </a:tc>
                <a:extLst>
                  <a:ext uri="{0D108BD9-81ED-4DB2-BD59-A6C34878D82A}">
                    <a16:rowId xmlns:a16="http://schemas.microsoft.com/office/drawing/2014/main" val="2041163351"/>
                  </a:ext>
                </a:extLst>
              </a:tr>
              <a:tr h="0">
                <a:tc>
                  <a:txBody>
                    <a:bodyPr/>
                    <a:lstStyle/>
                    <a:p>
                      <a:pPr algn="l" fontAlgn="ctr"/>
                      <a:r>
                        <a:rPr lang="en-US" sz="1250" b="0">
                          <a:effectLst/>
                        </a:rPr>
                        <a:t>L33</a:t>
                      </a:r>
                    </a:p>
                  </a:txBody>
                  <a:tcPr marL="76200" marR="76200" marT="106680" marB="106680" anchor="ctr"/>
                </a:tc>
                <a:extLst>
                  <a:ext uri="{0D108BD9-81ED-4DB2-BD59-A6C34878D82A}">
                    <a16:rowId xmlns:a16="http://schemas.microsoft.com/office/drawing/2014/main" val="1464167444"/>
                  </a:ext>
                </a:extLst>
              </a:tr>
              <a:tr h="0">
                <a:tc>
                  <a:txBody>
                    <a:bodyPr/>
                    <a:lstStyle/>
                    <a:p>
                      <a:pPr algn="l" fontAlgn="ctr"/>
                      <a:r>
                        <a:rPr lang="en-US" sz="1250" b="0">
                          <a:effectLst/>
                        </a:rPr>
                        <a:t>L35</a:t>
                      </a:r>
                    </a:p>
                  </a:txBody>
                  <a:tcPr marL="76200" marR="76200" marT="106680" marB="106680" anchor="ctr"/>
                </a:tc>
                <a:extLst>
                  <a:ext uri="{0D108BD9-81ED-4DB2-BD59-A6C34878D82A}">
                    <a16:rowId xmlns:a16="http://schemas.microsoft.com/office/drawing/2014/main" val="3594611646"/>
                  </a:ext>
                </a:extLst>
              </a:tr>
              <a:tr h="0">
                <a:tc>
                  <a:txBody>
                    <a:bodyPr/>
                    <a:lstStyle/>
                    <a:p>
                      <a:pPr algn="l" fontAlgn="ctr"/>
                      <a:r>
                        <a:rPr lang="en-US" sz="1250" b="0" dirty="0">
                          <a:effectLst/>
                        </a:rPr>
                        <a:t>L98</a:t>
                      </a:r>
                    </a:p>
                  </a:txBody>
                  <a:tcPr marL="76200" marR="76200" marT="106680" marB="106680" anchor="ctr"/>
                </a:tc>
                <a:extLst>
                  <a:ext uri="{0D108BD9-81ED-4DB2-BD59-A6C34878D82A}">
                    <a16:rowId xmlns:a16="http://schemas.microsoft.com/office/drawing/2014/main" val="2876632175"/>
                  </a:ext>
                </a:extLst>
              </a:tr>
            </a:tbl>
          </a:graphicData>
        </a:graphic>
      </p:graphicFrame>
      <p:pic>
        <p:nvPicPr>
          <p:cNvPr id="6" name="Picture 5">
            <a:extLst>
              <a:ext uri="{FF2B5EF4-FFF2-40B4-BE49-F238E27FC236}">
                <a16:creationId xmlns:a16="http://schemas.microsoft.com/office/drawing/2014/main" id="{674C1138-BFC0-1989-05C7-B4006C27BB24}"/>
              </a:ext>
            </a:extLst>
          </p:cNvPr>
          <p:cNvPicPr>
            <a:picLocks noChangeAspect="1"/>
          </p:cNvPicPr>
          <p:nvPr/>
        </p:nvPicPr>
        <p:blipFill>
          <a:blip r:embed="rId2"/>
          <a:stretch>
            <a:fillRect/>
          </a:stretch>
        </p:blipFill>
        <p:spPr>
          <a:xfrm>
            <a:off x="3557417" y="865703"/>
            <a:ext cx="3767655" cy="1993565"/>
          </a:xfrm>
          <a:prstGeom prst="rect">
            <a:avLst/>
          </a:prstGeom>
        </p:spPr>
      </p:pic>
      <p:sp>
        <p:nvSpPr>
          <p:cNvPr id="7" name="TextBox 6">
            <a:extLst>
              <a:ext uri="{FF2B5EF4-FFF2-40B4-BE49-F238E27FC236}">
                <a16:creationId xmlns:a16="http://schemas.microsoft.com/office/drawing/2014/main" id="{63448DA0-0AB7-6BC2-3893-380903FF13DF}"/>
              </a:ext>
            </a:extLst>
          </p:cNvPr>
          <p:cNvSpPr txBox="1"/>
          <p:nvPr/>
        </p:nvSpPr>
        <p:spPr>
          <a:xfrm>
            <a:off x="4530591" y="496371"/>
            <a:ext cx="1241777" cy="369332"/>
          </a:xfrm>
          <a:prstGeom prst="rect">
            <a:avLst/>
          </a:prstGeom>
          <a:noFill/>
        </p:spPr>
        <p:txBody>
          <a:bodyPr wrap="square" rtlCol="0">
            <a:spAutoFit/>
          </a:bodyPr>
          <a:lstStyle/>
          <a:p>
            <a:r>
              <a:rPr lang="en-US" dirty="0"/>
              <a:t>Table: Loan</a:t>
            </a:r>
          </a:p>
        </p:txBody>
      </p:sp>
    </p:spTree>
    <p:extLst>
      <p:ext uri="{BB962C8B-B14F-4D97-AF65-F5344CB8AC3E}">
        <p14:creationId xmlns:p14="http://schemas.microsoft.com/office/powerpoint/2010/main" val="942695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AF13-D27A-BC79-89C6-857E9ECF3F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B266A8-07BD-01AD-FF63-9A3512DE28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2185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B12A-377D-B401-89D8-53AA6271370C}"/>
              </a:ext>
            </a:extLst>
          </p:cNvPr>
          <p:cNvSpPr>
            <a:spLocks noGrp="1"/>
          </p:cNvSpPr>
          <p:nvPr>
            <p:ph type="title"/>
          </p:nvPr>
        </p:nvSpPr>
        <p:spPr/>
        <p:txBody>
          <a:bodyPr/>
          <a:lstStyle/>
          <a:p>
            <a:r>
              <a:rPr lang="en-US" dirty="0"/>
              <a:t>SQL</a:t>
            </a:r>
          </a:p>
        </p:txBody>
      </p:sp>
      <p:sp>
        <p:nvSpPr>
          <p:cNvPr id="3" name="Content Placeholder 2">
            <a:extLst>
              <a:ext uri="{FF2B5EF4-FFF2-40B4-BE49-F238E27FC236}">
                <a16:creationId xmlns:a16="http://schemas.microsoft.com/office/drawing/2014/main" id="{3A681791-9706-63A7-795D-EF8950D99640}"/>
              </a:ext>
            </a:extLst>
          </p:cNvPr>
          <p:cNvSpPr>
            <a:spLocks noGrp="1"/>
          </p:cNvSpPr>
          <p:nvPr>
            <p:ph idx="1"/>
          </p:nvPr>
        </p:nvSpPr>
        <p:spPr/>
        <p:txBody>
          <a:bodyPr/>
          <a:lstStyle/>
          <a:p>
            <a:r>
              <a:rPr lang="en-US" dirty="0"/>
              <a:t>SQL stands for </a:t>
            </a:r>
            <a:r>
              <a:rPr lang="en-US" b="1" i="1" dirty="0"/>
              <a:t>Structured Query Language</a:t>
            </a:r>
            <a:r>
              <a:rPr lang="en-US" i="1" dirty="0"/>
              <a:t>.</a:t>
            </a:r>
          </a:p>
          <a:p>
            <a:r>
              <a:rPr lang="en-US" b="0" i="0" dirty="0">
                <a:solidFill>
                  <a:srgbClr val="000000"/>
                </a:solidFill>
                <a:effectLst/>
              </a:rPr>
              <a:t>SQL lets you access and manipulate databases.</a:t>
            </a:r>
            <a:endParaRPr lang="en-US" dirty="0"/>
          </a:p>
          <a:p>
            <a:r>
              <a:rPr lang="en-US" dirty="0"/>
              <a:t>SQL is a database computer language designed for the retrieval and management of data in a relational databases like MySQL, MS Access, SQL Server, MS Access, Oracle, Sybase, Informix, Postgres etc. </a:t>
            </a:r>
          </a:p>
        </p:txBody>
      </p:sp>
    </p:spTree>
    <p:extLst>
      <p:ext uri="{BB962C8B-B14F-4D97-AF65-F5344CB8AC3E}">
        <p14:creationId xmlns:p14="http://schemas.microsoft.com/office/powerpoint/2010/main" val="374344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5D2A-AF00-D36D-C518-0970DB463791}"/>
              </a:ext>
            </a:extLst>
          </p:cNvPr>
          <p:cNvSpPr>
            <a:spLocks noGrp="1"/>
          </p:cNvSpPr>
          <p:nvPr>
            <p:ph type="title"/>
          </p:nvPr>
        </p:nvSpPr>
        <p:spPr>
          <a:xfrm>
            <a:off x="1066800" y="319088"/>
            <a:ext cx="10058400" cy="1371600"/>
          </a:xfrm>
        </p:spPr>
        <p:txBody>
          <a:bodyPr/>
          <a:lstStyle/>
          <a:p>
            <a:r>
              <a:rPr lang="en-US" dirty="0"/>
              <a:t>Components of ER Model</a:t>
            </a:r>
          </a:p>
        </p:txBody>
      </p:sp>
      <p:pic>
        <p:nvPicPr>
          <p:cNvPr id="6" name="Picture 5">
            <a:extLst>
              <a:ext uri="{FF2B5EF4-FFF2-40B4-BE49-F238E27FC236}">
                <a16:creationId xmlns:a16="http://schemas.microsoft.com/office/drawing/2014/main" id="{11CE1B41-3C57-5025-51C7-F98448C64564}"/>
              </a:ext>
            </a:extLst>
          </p:cNvPr>
          <p:cNvPicPr>
            <a:picLocks noChangeAspect="1"/>
          </p:cNvPicPr>
          <p:nvPr/>
        </p:nvPicPr>
        <p:blipFill>
          <a:blip r:embed="rId2"/>
          <a:stretch>
            <a:fillRect/>
          </a:stretch>
        </p:blipFill>
        <p:spPr>
          <a:xfrm>
            <a:off x="515440" y="1690688"/>
            <a:ext cx="5120803" cy="4571513"/>
          </a:xfrm>
          <a:prstGeom prst="rect">
            <a:avLst/>
          </a:prstGeom>
          <a:ln>
            <a:solidFill>
              <a:schemeClr val="tx1"/>
            </a:solidFill>
          </a:ln>
        </p:spPr>
      </p:pic>
      <p:pic>
        <p:nvPicPr>
          <p:cNvPr id="5" name="Picture 4" descr="Chart&#10;&#10;Description automatically generated">
            <a:extLst>
              <a:ext uri="{FF2B5EF4-FFF2-40B4-BE49-F238E27FC236}">
                <a16:creationId xmlns:a16="http://schemas.microsoft.com/office/drawing/2014/main" id="{7EE9035E-3B3E-E9AA-A273-BC1BD3F886FF}"/>
              </a:ext>
            </a:extLst>
          </p:cNvPr>
          <p:cNvPicPr>
            <a:picLocks noChangeAspect="1"/>
          </p:cNvPicPr>
          <p:nvPr/>
        </p:nvPicPr>
        <p:blipFill rotWithShape="1">
          <a:blip r:embed="rId3">
            <a:extLst>
              <a:ext uri="{28A0092B-C50C-407E-A947-70E740481C1C}">
                <a14:useLocalDpi xmlns:a14="http://schemas.microsoft.com/office/drawing/2010/main" val="0"/>
              </a:ext>
            </a:extLst>
          </a:blip>
          <a:srcRect l="11292" t="4353" r="2380" b="48436"/>
          <a:stretch/>
        </p:blipFill>
        <p:spPr>
          <a:xfrm>
            <a:off x="6096000" y="2309996"/>
            <a:ext cx="5456351" cy="2238007"/>
          </a:xfrm>
          <a:prstGeom prst="rect">
            <a:avLst/>
          </a:prstGeom>
          <a:ln>
            <a:solidFill>
              <a:schemeClr val="tx1"/>
            </a:solidFill>
          </a:ln>
        </p:spPr>
      </p:pic>
    </p:spTree>
    <p:extLst>
      <p:ext uri="{BB962C8B-B14F-4D97-AF65-F5344CB8AC3E}">
        <p14:creationId xmlns:p14="http://schemas.microsoft.com/office/powerpoint/2010/main" val="376383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849A-0099-6B13-AFB0-6FEE4D59E40C}"/>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68A0821C-7108-2147-22AB-517008B05C53}"/>
              </a:ext>
            </a:extLst>
          </p:cNvPr>
          <p:cNvSpPr>
            <a:spLocks noGrp="1"/>
          </p:cNvSpPr>
          <p:nvPr>
            <p:ph idx="1"/>
          </p:nvPr>
        </p:nvSpPr>
        <p:spPr/>
        <p:txBody>
          <a:bodyPr>
            <a:normAutofit/>
          </a:bodyPr>
          <a:lstStyle/>
          <a:p>
            <a:r>
              <a:rPr lang="en-US" dirty="0"/>
              <a:t>RDBMS stands for </a:t>
            </a:r>
            <a:r>
              <a:rPr lang="en-US" b="1" i="1" dirty="0"/>
              <a:t>Relational Database Management System</a:t>
            </a:r>
            <a:r>
              <a:rPr lang="en-US" dirty="0"/>
              <a:t>. RDBMS is the basis for </a:t>
            </a:r>
            <a:r>
              <a:rPr lang="en-US" i="1" dirty="0"/>
              <a:t>SQL</a:t>
            </a:r>
            <a:r>
              <a:rPr lang="en-US" dirty="0"/>
              <a:t>, and for all modern database systems like </a:t>
            </a:r>
            <a:r>
              <a:rPr lang="en-US" i="1" dirty="0"/>
              <a:t>MS SQL Server, IBM DB2, Oracle, MySQL, </a:t>
            </a:r>
            <a:r>
              <a:rPr lang="en-US" dirty="0"/>
              <a:t>and</a:t>
            </a:r>
            <a:r>
              <a:rPr lang="en-US" i="1" dirty="0"/>
              <a:t> Microsoft Access.</a:t>
            </a:r>
          </a:p>
          <a:p>
            <a:r>
              <a:rPr lang="en-US" b="1" dirty="0"/>
              <a:t>Table</a:t>
            </a:r>
            <a:r>
              <a:rPr lang="en-US" dirty="0"/>
              <a:t>: The data in an RDBMS is stored in database objects which are called as tables. This table is basically a collection of related data entries, and it consists of numerous columns and rows.</a:t>
            </a:r>
          </a:p>
          <a:p>
            <a:r>
              <a:rPr lang="en-US" b="1" dirty="0"/>
              <a:t>Field</a:t>
            </a:r>
            <a:r>
              <a:rPr lang="en-US" dirty="0"/>
              <a:t>: Every table is broken up into smaller entities called fields</a:t>
            </a:r>
          </a:p>
          <a:p>
            <a:r>
              <a:rPr lang="en-US" b="1" dirty="0"/>
              <a:t>Row/Record</a:t>
            </a:r>
            <a:r>
              <a:rPr lang="en-US" dirty="0"/>
              <a:t>: A record is also called as a row of data is each individual entry that exists in a table</a:t>
            </a:r>
          </a:p>
          <a:p>
            <a:r>
              <a:rPr lang="en-US" b="1" dirty="0"/>
              <a:t>Column</a:t>
            </a:r>
            <a:r>
              <a:rPr lang="en-US" dirty="0"/>
              <a:t>: A column is a vertical entity in a table that contains all information associated with a specific field in a table</a:t>
            </a:r>
          </a:p>
          <a:p>
            <a:endParaRPr lang="en-US" dirty="0"/>
          </a:p>
        </p:txBody>
      </p:sp>
    </p:spTree>
    <p:extLst>
      <p:ext uri="{BB962C8B-B14F-4D97-AF65-F5344CB8AC3E}">
        <p14:creationId xmlns:p14="http://schemas.microsoft.com/office/powerpoint/2010/main" val="834546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86FD-99A6-4998-E35A-A09D1B1EB071}"/>
              </a:ext>
            </a:extLst>
          </p:cNvPr>
          <p:cNvSpPr>
            <a:spLocks noGrp="1"/>
          </p:cNvSpPr>
          <p:nvPr>
            <p:ph type="title"/>
          </p:nvPr>
        </p:nvSpPr>
        <p:spPr/>
        <p:txBody>
          <a:bodyPr/>
          <a:lstStyle/>
          <a:p>
            <a:endParaRPr lang="en-IN"/>
          </a:p>
        </p:txBody>
      </p:sp>
      <p:pic>
        <p:nvPicPr>
          <p:cNvPr id="1026" name="Picture 2" descr="What is RDBMS - Lemborco">
            <a:extLst>
              <a:ext uri="{FF2B5EF4-FFF2-40B4-BE49-F238E27FC236}">
                <a16:creationId xmlns:a16="http://schemas.microsoft.com/office/drawing/2014/main" id="{6B8F25FA-1704-4866-8D26-921F98CA90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3947" y="1766398"/>
            <a:ext cx="7864106" cy="3325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08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F072-E5C2-A6AB-F97D-0047B17E1AA7}"/>
              </a:ext>
            </a:extLst>
          </p:cNvPr>
          <p:cNvSpPr>
            <a:spLocks noGrp="1"/>
          </p:cNvSpPr>
          <p:nvPr>
            <p:ph type="title"/>
          </p:nvPr>
        </p:nvSpPr>
        <p:spPr/>
        <p:txBody>
          <a:bodyPr/>
          <a:lstStyle/>
          <a:p>
            <a:r>
              <a:rPr lang="en-US" dirty="0"/>
              <a:t>SQL Basic Commands</a:t>
            </a:r>
          </a:p>
        </p:txBody>
      </p:sp>
      <p:graphicFrame>
        <p:nvGraphicFramePr>
          <p:cNvPr id="4" name="Diagram 3">
            <a:extLst>
              <a:ext uri="{FF2B5EF4-FFF2-40B4-BE49-F238E27FC236}">
                <a16:creationId xmlns:a16="http://schemas.microsoft.com/office/drawing/2014/main" id="{4D1E7953-1E29-0A8E-5C3A-089D4E282235}"/>
              </a:ext>
            </a:extLst>
          </p:cNvPr>
          <p:cNvGraphicFramePr/>
          <p:nvPr>
            <p:extLst>
              <p:ext uri="{D42A27DB-BD31-4B8C-83A1-F6EECF244321}">
                <p14:modId xmlns:p14="http://schemas.microsoft.com/office/powerpoint/2010/main" val="2125646851"/>
              </p:ext>
            </p:extLst>
          </p:nvPr>
        </p:nvGraphicFramePr>
        <p:xfrm>
          <a:off x="803442" y="860772"/>
          <a:ext cx="10585115" cy="5523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0995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C6AA4-E290-89D2-0521-97A703784EE9}"/>
              </a:ext>
            </a:extLst>
          </p:cNvPr>
          <p:cNvSpPr txBox="1">
            <a:spLocks/>
          </p:cNvSpPr>
          <p:nvPr/>
        </p:nvSpPr>
        <p:spPr>
          <a:xfrm>
            <a:off x="1066800" y="731519"/>
            <a:ext cx="10058400" cy="5315597"/>
          </a:xfrm>
          <a:prstGeom prst="rect">
            <a:avLst/>
          </a:prstGeom>
        </p:spPr>
        <p:txBody>
          <a:bodyP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b="1" dirty="0"/>
              <a:t>DDL - Data Definition Language</a:t>
            </a:r>
          </a:p>
          <a:p>
            <a:r>
              <a:rPr lang="en-US" dirty="0"/>
              <a:t>CREATE</a:t>
            </a:r>
            <a:br>
              <a:rPr lang="en-US" dirty="0"/>
            </a:br>
            <a:r>
              <a:rPr lang="en-US" dirty="0">
                <a:solidFill>
                  <a:srgbClr val="0A0A23"/>
                </a:solidFill>
                <a:cs typeface="Kigelia Arabic" panose="020B0604020202020204" pitchFamily="34" charset="-78"/>
              </a:rPr>
              <a:t>C</a:t>
            </a:r>
            <a:r>
              <a:rPr lang="en-US" b="0" i="0" dirty="0">
                <a:solidFill>
                  <a:srgbClr val="0A0A23"/>
                </a:solidFill>
                <a:effectLst/>
                <a:cs typeface="Kigelia Arabic" panose="020B0604020202020204" pitchFamily="34" charset="-78"/>
              </a:rPr>
              <a:t>reates a table in the database. </a:t>
            </a:r>
            <a:r>
              <a:rPr lang="en-US" dirty="0">
                <a:solidFill>
                  <a:srgbClr val="0A0A23"/>
                </a:solidFill>
                <a:cs typeface="Kigelia Arabic" panose="020B0604020202020204" pitchFamily="34" charset="-78"/>
              </a:rPr>
              <a:t>We</a:t>
            </a:r>
            <a:r>
              <a:rPr lang="en-US" b="0" i="0" dirty="0">
                <a:solidFill>
                  <a:srgbClr val="0A0A23"/>
                </a:solidFill>
                <a:effectLst/>
                <a:cs typeface="Kigelia Arabic" panose="020B0604020202020204" pitchFamily="34" charset="-78"/>
              </a:rPr>
              <a:t> can specify the name of the table and the columns that should be in the table.</a:t>
            </a:r>
          </a:p>
          <a:p>
            <a:pPr marL="0" indent="0">
              <a:buNone/>
            </a:pP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CREATE TABLE </a:t>
            </a:r>
            <a:r>
              <a:rPr kumimoji="0" lang="en-US" altLang="en-US" sz="1500" b="0" i="1" u="none" strike="noStrike" cap="none" normalizeH="0" baseline="0" dirty="0" err="1">
                <a:ln>
                  <a:noFill/>
                </a:ln>
                <a:solidFill>
                  <a:srgbClr val="000000"/>
                </a:solidFill>
                <a:effectLst/>
                <a:latin typeface="Consolas" panose="020B0609020204030204" pitchFamily="49" charset="0"/>
              </a:rPr>
              <a:t>table_name</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1" u="none" strike="noStrike" cap="none" normalizeH="0" baseline="0" dirty="0">
                <a:ln>
                  <a:noFill/>
                </a:ln>
                <a:solidFill>
                  <a:srgbClr val="000000"/>
                </a:solidFill>
                <a:effectLst/>
                <a:latin typeface="Consolas" panose="020B0609020204030204" pitchFamily="49" charset="0"/>
              </a:rPr>
              <a:t>column_1 </a:t>
            </a:r>
            <a:r>
              <a:rPr kumimoji="0" lang="en-US" altLang="en-US" sz="1500" b="0" i="0" u="none" strike="noStrike" cap="none" normalizeH="0" baseline="0" dirty="0">
                <a:ln>
                  <a:noFill/>
                </a:ln>
                <a:solidFill>
                  <a:srgbClr val="000000"/>
                </a:solidFill>
                <a:effectLst/>
                <a:latin typeface="Consolas" panose="020B0609020204030204" pitchFamily="49" charset="0"/>
              </a:rPr>
              <a:t>datatype, </a:t>
            </a:r>
            <a:r>
              <a:rPr kumimoji="0" lang="en-US" altLang="en-US" sz="1500" b="0" i="1" u="none" strike="noStrike" cap="none" normalizeH="0" baseline="0" dirty="0">
                <a:ln>
                  <a:noFill/>
                </a:ln>
                <a:solidFill>
                  <a:srgbClr val="000000"/>
                </a:solidFill>
                <a:effectLst/>
                <a:latin typeface="Consolas" panose="020B0609020204030204" pitchFamily="49" charset="0"/>
              </a:rPr>
              <a:t>column_2 </a:t>
            </a:r>
            <a:r>
              <a:rPr kumimoji="0" lang="en-US" altLang="en-US" sz="1500" b="0" i="0" u="none" strike="noStrike" cap="none" normalizeH="0" baseline="0" dirty="0">
                <a:ln>
                  <a:noFill/>
                </a:ln>
                <a:solidFill>
                  <a:srgbClr val="000000"/>
                </a:solidFill>
                <a:effectLst/>
                <a:latin typeface="Consolas" panose="020B0609020204030204" pitchFamily="49" charset="0"/>
              </a:rPr>
              <a:t>datatype, </a:t>
            </a:r>
            <a:r>
              <a:rPr kumimoji="0" lang="en-US" altLang="en-US" sz="1500" b="0" i="1" u="none" strike="noStrike" cap="none" normalizeH="0" baseline="0" dirty="0">
                <a:ln>
                  <a:noFill/>
                </a:ln>
                <a:solidFill>
                  <a:srgbClr val="000000"/>
                </a:solidFill>
                <a:effectLst/>
                <a:latin typeface="Consolas" panose="020B0609020204030204" pitchFamily="49" charset="0"/>
              </a:rPr>
              <a:t>column_3 </a:t>
            </a:r>
            <a:r>
              <a:rPr kumimoji="0" lang="en-US" altLang="en-US" sz="1500" b="0" i="0" u="none" strike="noStrike" cap="none" normalizeH="0" baseline="0" dirty="0">
                <a:ln>
                  <a:noFill/>
                </a:ln>
                <a:solidFill>
                  <a:srgbClr val="000000"/>
                </a:solidFill>
                <a:effectLst/>
                <a:latin typeface="Consolas" panose="020B0609020204030204" pitchFamily="49" charset="0"/>
              </a:rPr>
              <a:t>datatype);</a:t>
            </a:r>
            <a:r>
              <a:rPr kumimoji="0" lang="en-US" altLang="en-US" sz="1500" b="0" i="0" u="none" strike="noStrike" cap="none" normalizeH="0" baseline="0" dirty="0">
                <a:ln>
                  <a:noFill/>
                </a:ln>
                <a:solidFill>
                  <a:schemeClr val="tx1"/>
                </a:solidFill>
                <a:effectLst/>
              </a:rPr>
              <a:t> </a:t>
            </a:r>
            <a:endParaRPr lang="en-US" sz="1500" dirty="0"/>
          </a:p>
          <a:p>
            <a:r>
              <a:rPr lang="en-US" dirty="0"/>
              <a:t>ALTER</a:t>
            </a:r>
            <a:br>
              <a:rPr lang="en-US" dirty="0"/>
            </a:br>
            <a:r>
              <a:rPr lang="en-US" dirty="0"/>
              <a:t>Modifies an existing database object, such as a table.</a:t>
            </a:r>
          </a:p>
          <a:p>
            <a:pPr marL="0" indent="0">
              <a:buNone/>
            </a:pPr>
            <a:r>
              <a:rPr lang="en-US" dirty="0"/>
              <a:t> 	</a:t>
            </a:r>
            <a:r>
              <a:rPr kumimoji="0" lang="en-US" altLang="en-US" sz="1500" b="0" i="0" u="none" strike="noStrike" cap="none" normalizeH="0" baseline="0" dirty="0">
                <a:ln>
                  <a:noFill/>
                </a:ln>
                <a:solidFill>
                  <a:srgbClr val="000000"/>
                </a:solidFill>
                <a:effectLst/>
                <a:latin typeface="Consolas" panose="020B0609020204030204" pitchFamily="49" charset="0"/>
              </a:rPr>
              <a:t>ALTER TABLE </a:t>
            </a:r>
            <a:r>
              <a:rPr kumimoji="0" lang="en-US" altLang="en-US" sz="1500" b="0" i="1" u="none" strike="noStrike" cap="none" normalizeH="0" baseline="0" dirty="0" err="1">
                <a:ln>
                  <a:noFill/>
                </a:ln>
                <a:solidFill>
                  <a:srgbClr val="000000"/>
                </a:solidFill>
                <a:effectLst/>
                <a:latin typeface="Consolas" panose="020B0609020204030204" pitchFamily="49" charset="0"/>
              </a:rPr>
              <a:t>table_name</a:t>
            </a:r>
            <a:r>
              <a:rPr kumimoji="0" lang="en-US" altLang="en-US" sz="1500" b="0" i="1"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ADD </a:t>
            </a:r>
            <a:r>
              <a:rPr kumimoji="0" lang="en-US" altLang="en-US" sz="1500" b="0" i="1" u="none" strike="noStrike" cap="none" normalizeH="0" baseline="0" dirty="0" err="1">
                <a:ln>
                  <a:noFill/>
                </a:ln>
                <a:solidFill>
                  <a:srgbClr val="000000"/>
                </a:solidFill>
                <a:effectLst/>
                <a:latin typeface="Consolas" panose="020B0609020204030204" pitchFamily="49" charset="0"/>
              </a:rPr>
              <a:t>column_name</a:t>
            </a:r>
            <a:r>
              <a:rPr kumimoji="0" lang="en-US" altLang="en-US" sz="1500" b="0" i="1"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datatype;</a:t>
            </a:r>
            <a:r>
              <a:rPr kumimoji="0" lang="en-US" altLang="en-US" sz="1500" b="0" i="0" u="none" strike="noStrike" cap="none" normalizeH="0" baseline="0" dirty="0">
                <a:ln>
                  <a:noFill/>
                </a:ln>
                <a:solidFill>
                  <a:schemeClr val="tx1"/>
                </a:solidFill>
                <a:effectLst/>
              </a:rPr>
              <a:t> </a:t>
            </a:r>
            <a:endParaRPr lang="en-US" sz="1500" dirty="0"/>
          </a:p>
          <a:p>
            <a:r>
              <a:rPr lang="en-US" dirty="0"/>
              <a:t>DROP</a:t>
            </a:r>
            <a:br>
              <a:rPr lang="en-US" dirty="0"/>
            </a:br>
            <a:r>
              <a:rPr lang="en-US" dirty="0"/>
              <a:t>Deletes an entire table, a view of a table or other objects in the database.</a:t>
            </a:r>
          </a:p>
          <a:p>
            <a:pPr marL="0" indent="0">
              <a:buNone/>
            </a:pPr>
            <a:r>
              <a:rPr lang="en-US" dirty="0"/>
              <a:t> 	</a:t>
            </a:r>
            <a:r>
              <a:rPr lang="en-IN" sz="1500" b="0" i="0" dirty="0">
                <a:effectLst/>
                <a:latin typeface="Consolas" panose="020B0609020204030204" pitchFamily="49" charset="0"/>
              </a:rPr>
              <a:t>DROP DATABASE </a:t>
            </a:r>
            <a:r>
              <a:rPr lang="en-IN" sz="1500" b="0" i="1" dirty="0" err="1">
                <a:effectLst/>
                <a:latin typeface="Consolas" panose="020B0609020204030204" pitchFamily="49" charset="0"/>
              </a:rPr>
              <a:t>database_name</a:t>
            </a:r>
            <a:r>
              <a:rPr lang="en-IN" sz="1500" b="0" i="0" dirty="0">
                <a:effectLst/>
                <a:latin typeface="Consolas" panose="020B0609020204030204" pitchFamily="49" charset="0"/>
              </a:rPr>
              <a:t>;</a:t>
            </a:r>
          </a:p>
          <a:p>
            <a:pPr marL="0" indent="0">
              <a:buNone/>
            </a:pPr>
            <a:r>
              <a:rPr lang="en-US" sz="1500" dirty="0">
                <a:latin typeface="Consolas" panose="020B0609020204030204" pitchFamily="49" charset="0"/>
              </a:rPr>
              <a:t> 	</a:t>
            </a:r>
            <a:r>
              <a:rPr lang="en-IN" sz="1500" b="0" i="0" dirty="0">
                <a:effectLst/>
                <a:latin typeface="Consolas" panose="020B0609020204030204" pitchFamily="49" charset="0"/>
              </a:rPr>
              <a:t>DROP TABLE </a:t>
            </a:r>
            <a:r>
              <a:rPr lang="en-IN" sz="1500" b="0" i="1" dirty="0" err="1">
                <a:effectLst/>
                <a:latin typeface="Consolas" panose="020B0609020204030204" pitchFamily="49" charset="0"/>
              </a:rPr>
              <a:t>table_name</a:t>
            </a:r>
            <a:r>
              <a:rPr lang="en-IN" sz="1500" b="0" i="0" dirty="0">
                <a:effectLst/>
                <a:latin typeface="Consolas" panose="020B0609020204030204" pitchFamily="49" charset="0"/>
              </a:rPr>
              <a:t>;</a:t>
            </a:r>
            <a:endParaRPr lang="en-US" sz="1500" dirty="0">
              <a:latin typeface="Consolas" panose="020B0609020204030204" pitchFamily="49" charset="0"/>
            </a:endParaRPr>
          </a:p>
          <a:p>
            <a:r>
              <a:rPr lang="en-US" dirty="0"/>
              <a:t>TRUNCATE</a:t>
            </a:r>
            <a:br>
              <a:rPr lang="en-US" dirty="0"/>
            </a:br>
            <a:r>
              <a:rPr lang="en-US" dirty="0">
                <a:solidFill>
                  <a:srgbClr val="000000"/>
                </a:solidFill>
              </a:rPr>
              <a:t>D</a:t>
            </a:r>
            <a:r>
              <a:rPr lang="en-US" b="0" i="0" dirty="0">
                <a:solidFill>
                  <a:srgbClr val="000000"/>
                </a:solidFill>
                <a:effectLst/>
              </a:rPr>
              <a:t>eletes the data inside a table, but not the table itself.</a:t>
            </a:r>
          </a:p>
          <a:p>
            <a:pPr marL="0" indent="0">
              <a:buNone/>
            </a:pPr>
            <a:r>
              <a:rPr lang="en-US" b="0" i="0" dirty="0">
                <a:solidFill>
                  <a:srgbClr val="000000"/>
                </a:solidFill>
                <a:effectLst/>
              </a:rPr>
              <a:t> 	</a:t>
            </a:r>
            <a:r>
              <a:rPr lang="en-IN" sz="1500" b="0" i="0" dirty="0">
                <a:effectLst/>
                <a:latin typeface="Consolas" panose="020B0609020204030204" pitchFamily="49" charset="0"/>
              </a:rPr>
              <a:t>TRUNCATE TABLE </a:t>
            </a:r>
            <a:r>
              <a:rPr lang="en-IN" sz="1500" b="0" i="1" dirty="0" err="1">
                <a:effectLst/>
                <a:latin typeface="Consolas" panose="020B0609020204030204" pitchFamily="49" charset="0"/>
              </a:rPr>
              <a:t>table_name</a:t>
            </a:r>
            <a:r>
              <a:rPr lang="en-IN" sz="1500" b="0" i="0" dirty="0">
                <a:effectLst/>
                <a:latin typeface="Consolas" panose="020B0609020204030204" pitchFamily="49" charset="0"/>
              </a:rPr>
              <a:t>;</a:t>
            </a:r>
            <a:endParaRPr lang="en-US" sz="1500" b="0" i="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451277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A369F-F5FF-DA07-4482-13FF1D388B10}"/>
              </a:ext>
            </a:extLst>
          </p:cNvPr>
          <p:cNvSpPr>
            <a:spLocks noGrp="1"/>
          </p:cNvSpPr>
          <p:nvPr>
            <p:ph idx="1"/>
          </p:nvPr>
        </p:nvSpPr>
        <p:spPr>
          <a:xfrm>
            <a:off x="1066800" y="733245"/>
            <a:ext cx="10058400" cy="5538159"/>
          </a:xfrm>
        </p:spPr>
        <p:txBody>
          <a:bodyPr>
            <a:normAutofit lnSpcReduction="10000"/>
          </a:bodyPr>
          <a:lstStyle/>
          <a:p>
            <a:pPr marL="0" indent="0">
              <a:buNone/>
            </a:pPr>
            <a:r>
              <a:rPr lang="en-US" b="1" dirty="0"/>
              <a:t>DML - Data Manipulation Language	</a:t>
            </a:r>
          </a:p>
          <a:p>
            <a:r>
              <a:rPr lang="en-US" dirty="0"/>
              <a:t>SELECT</a:t>
            </a:r>
            <a:br>
              <a:rPr lang="en-US" dirty="0"/>
            </a:br>
            <a:r>
              <a:rPr lang="en-US" dirty="0"/>
              <a:t>Retrieves certain records or all records from one or more tables.</a:t>
            </a:r>
          </a:p>
          <a:p>
            <a:pPr marL="0" indent="0">
              <a:buNone/>
            </a:pPr>
            <a:r>
              <a:rPr lang="en-US" dirty="0"/>
              <a:t> 	</a:t>
            </a:r>
            <a:r>
              <a:rPr lang="en-US" sz="1400" b="0" i="0" dirty="0">
                <a:effectLst/>
                <a:latin typeface="Consolas" panose="020B0609020204030204" pitchFamily="49" charset="0"/>
              </a:rPr>
              <a:t>SELECT </a:t>
            </a:r>
            <a:r>
              <a:rPr lang="en-US" sz="1400" b="0" i="1" dirty="0">
                <a:effectLst/>
                <a:latin typeface="Consolas" panose="020B0609020204030204" pitchFamily="49" charset="0"/>
              </a:rPr>
              <a:t>column1</a:t>
            </a:r>
            <a:r>
              <a:rPr lang="en-US" sz="1400" b="0" i="0" dirty="0">
                <a:effectLst/>
                <a:latin typeface="Consolas" panose="020B0609020204030204" pitchFamily="49" charset="0"/>
              </a:rPr>
              <a:t>,</a:t>
            </a:r>
            <a:r>
              <a:rPr lang="en-US" sz="1400" b="0" i="1" dirty="0">
                <a:effectLst/>
                <a:latin typeface="Consolas" panose="020B0609020204030204" pitchFamily="49" charset="0"/>
              </a:rPr>
              <a:t> column2, ...</a:t>
            </a:r>
            <a:br>
              <a:rPr lang="en-US" sz="1400" dirty="0">
                <a:latin typeface="Consolas" panose="020B0609020204030204" pitchFamily="49" charset="0"/>
              </a:rPr>
            </a:br>
            <a:r>
              <a:rPr lang="en-US" sz="1400" dirty="0">
                <a:latin typeface="Consolas" panose="020B0609020204030204" pitchFamily="49" charset="0"/>
              </a:rPr>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r>
              <a:rPr lang="en-US" sz="1400" b="0" i="0" dirty="0">
                <a:effectLst/>
                <a:latin typeface="Consolas" panose="020B0609020204030204" pitchFamily="49" charset="0"/>
              </a:rPr>
              <a:t>;</a:t>
            </a:r>
          </a:p>
          <a:p>
            <a:pPr marL="0" indent="0">
              <a:buNone/>
            </a:pPr>
            <a:r>
              <a:rPr lang="en-US" sz="1400" dirty="0">
                <a:latin typeface="Consolas" panose="020B0609020204030204" pitchFamily="49" charset="0"/>
              </a:rPr>
              <a:t> 	SELECT * FROM </a:t>
            </a:r>
            <a:r>
              <a:rPr lang="en-US" sz="1400" i="1" dirty="0" err="1">
                <a:latin typeface="Consolas" panose="020B0609020204030204" pitchFamily="49" charset="0"/>
              </a:rPr>
              <a:t>table_name</a:t>
            </a:r>
            <a:r>
              <a:rPr lang="en-US" sz="1400" i="1" dirty="0">
                <a:latin typeface="Consolas" panose="020B0609020204030204" pitchFamily="49" charset="0"/>
              </a:rPr>
              <a:t>;</a:t>
            </a:r>
            <a:endParaRPr lang="en-US" sz="1400" dirty="0">
              <a:latin typeface="Consolas" panose="020B0609020204030204" pitchFamily="49" charset="0"/>
            </a:endParaRPr>
          </a:p>
          <a:p>
            <a:r>
              <a:rPr lang="en-US" dirty="0"/>
              <a:t>INSERT</a:t>
            </a:r>
            <a:br>
              <a:rPr lang="en-US" dirty="0"/>
            </a:br>
            <a:r>
              <a:rPr lang="en-US" dirty="0"/>
              <a:t>Inserts data into a table. </a:t>
            </a:r>
          </a:p>
          <a:p>
            <a:pPr marL="0" indent="0">
              <a:buNone/>
            </a:pPr>
            <a:r>
              <a:rPr lang="en-US" dirty="0"/>
              <a:t> 	</a:t>
            </a:r>
            <a:r>
              <a:rPr kumimoji="0" lang="en-US" altLang="en-US" sz="1500" b="0" i="0" u="none" strike="noStrike" cap="none" normalizeH="0" baseline="0" dirty="0">
                <a:ln>
                  <a:noFill/>
                </a:ln>
                <a:solidFill>
                  <a:srgbClr val="000000"/>
                </a:solidFill>
                <a:effectLst/>
                <a:latin typeface="Consolas" panose="020B0609020204030204" pitchFamily="49" charset="0"/>
              </a:rPr>
              <a:t>INSERT INTO </a:t>
            </a:r>
            <a:r>
              <a:rPr kumimoji="0" lang="en-US" altLang="en-US" sz="1500" b="0" i="1" u="none" strike="noStrike" cap="none" normalizeH="0" baseline="0" dirty="0" err="1">
                <a:ln>
                  <a:noFill/>
                </a:ln>
                <a:solidFill>
                  <a:srgbClr val="000000"/>
                </a:solidFill>
                <a:effectLst/>
                <a:latin typeface="Consolas" panose="020B0609020204030204" pitchFamily="49" charset="0"/>
              </a:rPr>
              <a:t>table_name</a:t>
            </a:r>
            <a:r>
              <a:rPr kumimoji="0" lang="en-US" altLang="en-US" sz="1500" b="0" i="1"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1" u="none" strike="noStrike" cap="none" normalizeH="0" baseline="0" dirty="0">
                <a:ln>
                  <a:noFill/>
                </a:ln>
                <a:solidFill>
                  <a:srgbClr val="000000"/>
                </a:solidFill>
                <a:effectLst/>
                <a:latin typeface="Consolas" panose="020B0609020204030204" pitchFamily="49" charset="0"/>
              </a:rPr>
              <a:t>column_1</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1" u="none" strike="noStrike" cap="none" normalizeH="0" baseline="0" dirty="0">
                <a:ln>
                  <a:noFill/>
                </a:ln>
                <a:solidFill>
                  <a:srgbClr val="000000"/>
                </a:solidFill>
                <a:effectLst/>
                <a:latin typeface="Consolas" panose="020B0609020204030204" pitchFamily="49" charset="0"/>
              </a:rPr>
              <a:t>column_2</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1" u="none" strike="noStrike" cap="none" normalizeH="0" baseline="0" dirty="0">
                <a:ln>
                  <a:noFill/>
                </a:ln>
                <a:solidFill>
                  <a:srgbClr val="000000"/>
                </a:solidFill>
                <a:effectLst/>
                <a:latin typeface="Consolas" panose="020B0609020204030204" pitchFamily="49" charset="0"/>
              </a:rPr>
              <a:t>column_3</a:t>
            </a:r>
            <a:r>
              <a:rPr kumimoji="0" lang="en-US" altLang="en-US" sz="1500" b="0" i="0" u="none" strike="noStrike" cap="none" normalizeH="0" baseline="0" dirty="0">
                <a:ln>
                  <a:noFill/>
                </a:ln>
                <a:solidFill>
                  <a:srgbClr val="000000"/>
                </a:solidFill>
                <a:effectLst/>
                <a:latin typeface="Consolas" panose="020B0609020204030204" pitchFamily="49" charset="0"/>
              </a:rPr>
              <a:t>) VALUES (</a:t>
            </a:r>
            <a:r>
              <a:rPr kumimoji="0" lang="en-US" altLang="en-US" sz="1500" b="0" i="1" u="none" strike="noStrike" cap="none" normalizeH="0" baseline="0" dirty="0">
                <a:ln>
                  <a:noFill/>
                </a:ln>
                <a:solidFill>
                  <a:srgbClr val="000000"/>
                </a:solidFill>
                <a:effectLst/>
                <a:latin typeface="Consolas" panose="020B0609020204030204" pitchFamily="49" charset="0"/>
              </a:rPr>
              <a:t>value_1</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1" u="none" strike="noStrike" cap="none" normalizeH="0" baseline="0" dirty="0">
                <a:ln>
                  <a:noFill/>
                </a:ln>
                <a:solidFill>
                  <a:srgbClr val="000000"/>
                </a:solidFill>
                <a:effectLst/>
                <a:latin typeface="Consolas" panose="020B0609020204030204" pitchFamily="49" charset="0"/>
              </a:rPr>
              <a:t>value_2</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1" u="none" strike="noStrike" cap="none" normalizeH="0" baseline="0" dirty="0">
                <a:ln>
                  <a:noFill/>
                </a:ln>
                <a:solidFill>
                  <a:srgbClr val="000000"/>
                </a:solidFill>
                <a:effectLst/>
                <a:latin typeface="Consolas" panose="020B0609020204030204" pitchFamily="49" charset="0"/>
              </a:rPr>
              <a:t>value_3</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chemeClr val="tx1"/>
                </a:solidFill>
                <a:effectLst/>
              </a:rPr>
              <a:t> </a:t>
            </a:r>
            <a:endParaRPr lang="en-US" sz="1500" dirty="0"/>
          </a:p>
          <a:p>
            <a:r>
              <a:rPr lang="en-US" dirty="0"/>
              <a:t>UPDATE</a:t>
            </a:r>
            <a:br>
              <a:rPr lang="en-US" dirty="0"/>
            </a:br>
            <a:r>
              <a:rPr lang="en-US" dirty="0"/>
              <a:t>Modifies existing records.</a:t>
            </a:r>
          </a:p>
          <a:p>
            <a:pPr marL="0" indent="0">
              <a:buNone/>
            </a:pPr>
            <a:r>
              <a:rPr lang="en-US" dirty="0"/>
              <a:t> 	</a:t>
            </a:r>
            <a:r>
              <a:rPr lang="en-US" sz="1600" b="0" i="0" dirty="0">
                <a:effectLst/>
                <a:latin typeface="Consolas" panose="020B0609020204030204" pitchFamily="49" charset="0"/>
              </a:rPr>
              <a:t>UPDATE </a:t>
            </a:r>
            <a:r>
              <a:rPr lang="en-US" sz="1600" b="0" i="1" dirty="0" err="1">
                <a:effectLst/>
                <a:latin typeface="Consolas" panose="020B0609020204030204" pitchFamily="49" charset="0"/>
              </a:rPr>
              <a:t>table_name</a:t>
            </a:r>
            <a:br>
              <a:rPr lang="en-US" sz="1600" dirty="0">
                <a:latin typeface="Consolas" panose="020B0609020204030204" pitchFamily="49" charset="0"/>
              </a:rPr>
            </a:br>
            <a:r>
              <a:rPr lang="en-US" sz="1600" dirty="0">
                <a:latin typeface="Consolas" panose="020B0609020204030204" pitchFamily="49" charset="0"/>
              </a:rPr>
              <a:t>	</a:t>
            </a:r>
            <a:r>
              <a:rPr lang="en-US" sz="1600" b="0" i="0" dirty="0">
                <a:effectLst/>
                <a:latin typeface="Consolas" panose="020B0609020204030204" pitchFamily="49" charset="0"/>
              </a:rPr>
              <a:t>SET </a:t>
            </a:r>
            <a:r>
              <a:rPr lang="en-US" sz="1600" b="0" i="1" dirty="0">
                <a:effectLst/>
                <a:latin typeface="Consolas" panose="020B0609020204030204" pitchFamily="49" charset="0"/>
              </a:rPr>
              <a:t>column1 </a:t>
            </a:r>
            <a:r>
              <a:rPr lang="en-US" sz="1600" b="0" i="0" dirty="0">
                <a:effectLst/>
                <a:latin typeface="Consolas" panose="020B0609020204030204" pitchFamily="49" charset="0"/>
              </a:rPr>
              <a:t>=</a:t>
            </a:r>
            <a:r>
              <a:rPr lang="en-US" sz="1600" b="0" i="1" dirty="0">
                <a:effectLst/>
                <a:latin typeface="Consolas" panose="020B0609020204030204" pitchFamily="49" charset="0"/>
              </a:rPr>
              <a:t> value1</a:t>
            </a:r>
            <a:r>
              <a:rPr lang="en-US" sz="1600" b="0" i="0" dirty="0">
                <a:effectLst/>
                <a:latin typeface="Consolas" panose="020B0609020204030204" pitchFamily="49" charset="0"/>
              </a:rPr>
              <a:t>,</a:t>
            </a:r>
            <a:r>
              <a:rPr lang="en-US" sz="1600" b="0" i="1" dirty="0">
                <a:effectLst/>
                <a:latin typeface="Consolas" panose="020B0609020204030204" pitchFamily="49" charset="0"/>
              </a:rPr>
              <a:t> column2 </a:t>
            </a:r>
            <a:r>
              <a:rPr lang="en-US" sz="1600" b="0" i="0" dirty="0">
                <a:effectLst/>
                <a:latin typeface="Consolas" panose="020B0609020204030204" pitchFamily="49" charset="0"/>
              </a:rPr>
              <a:t>=</a:t>
            </a:r>
            <a:r>
              <a:rPr lang="en-US" sz="1600" b="0" i="1" dirty="0">
                <a:effectLst/>
                <a:latin typeface="Consolas" panose="020B0609020204030204" pitchFamily="49" charset="0"/>
              </a:rPr>
              <a:t> value2</a:t>
            </a:r>
            <a:r>
              <a:rPr lang="en-US" sz="1600" b="0" i="0" dirty="0">
                <a:effectLst/>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b="0" i="0" dirty="0">
                <a:effectLst/>
                <a:latin typeface="Consolas" panose="020B0609020204030204" pitchFamily="49" charset="0"/>
              </a:rPr>
              <a:t>WHERE </a:t>
            </a:r>
            <a:r>
              <a:rPr lang="en-US" sz="1600" b="0" i="1" dirty="0">
                <a:effectLst/>
                <a:latin typeface="Consolas" panose="020B0609020204030204" pitchFamily="49" charset="0"/>
              </a:rPr>
              <a:t>condition</a:t>
            </a:r>
            <a:r>
              <a:rPr lang="en-US" sz="1600" b="0" i="0" dirty="0">
                <a:effectLst/>
                <a:latin typeface="Consolas" panose="020B0609020204030204" pitchFamily="49" charset="0"/>
              </a:rPr>
              <a:t>;</a:t>
            </a:r>
            <a:endParaRPr lang="en-US" sz="1600" dirty="0">
              <a:latin typeface="Consolas" panose="020B0609020204030204" pitchFamily="49" charset="0"/>
            </a:endParaRPr>
          </a:p>
          <a:p>
            <a:r>
              <a:rPr lang="en-US" dirty="0"/>
              <a:t>DELETE</a:t>
            </a:r>
            <a:br>
              <a:rPr lang="en-US" dirty="0"/>
            </a:br>
            <a:r>
              <a:rPr lang="en-US" dirty="0"/>
              <a:t>Deletes existing records.</a:t>
            </a:r>
          </a:p>
          <a:p>
            <a:pPr marL="0" indent="0">
              <a:buNone/>
            </a:pPr>
            <a:r>
              <a:rPr lang="en-US" dirty="0"/>
              <a:t> 	</a:t>
            </a:r>
            <a:r>
              <a:rPr lang="en-US" sz="1400" b="0" i="0" dirty="0">
                <a:effectLst/>
                <a:latin typeface="Consolas" panose="020B0609020204030204" pitchFamily="49" charset="0"/>
              </a:rPr>
              <a:t>DELETE FROM </a:t>
            </a:r>
            <a:r>
              <a:rPr lang="en-US" sz="1400" b="0" i="1" dirty="0" err="1">
                <a:effectLst/>
                <a:latin typeface="Consolas" panose="020B0609020204030204" pitchFamily="49" charset="0"/>
              </a:rPr>
              <a:t>table_name</a:t>
            </a:r>
            <a:r>
              <a:rPr lang="en-US" sz="1400" b="0" i="1" dirty="0">
                <a:effectLst/>
                <a:latin typeface="Consolas" panose="020B0609020204030204" pitchFamily="49" charset="0"/>
              </a:rPr>
              <a:t> </a:t>
            </a:r>
            <a:r>
              <a:rPr lang="en-US" sz="1400" b="0" i="0" dirty="0">
                <a:effectLst/>
                <a:latin typeface="Consolas" panose="020B0609020204030204" pitchFamily="49" charset="0"/>
              </a:rPr>
              <a:t>WHERE </a:t>
            </a:r>
            <a:r>
              <a:rPr lang="en-US" sz="1400" b="0" i="1" dirty="0">
                <a:effectLst/>
                <a:latin typeface="Consolas" panose="020B0609020204030204" pitchFamily="49" charset="0"/>
              </a:rPr>
              <a:t>condition</a:t>
            </a:r>
            <a:r>
              <a:rPr lang="en-US" sz="1400" b="0" i="0" dirty="0">
                <a:effectLst/>
                <a:latin typeface="Consolas" panose="020B0609020204030204" pitchFamily="49" charset="0"/>
              </a:rPr>
              <a:t>;</a:t>
            </a:r>
            <a:endParaRPr lang="en-US" sz="1400" dirty="0"/>
          </a:p>
        </p:txBody>
      </p:sp>
    </p:spTree>
    <p:extLst>
      <p:ext uri="{BB962C8B-B14F-4D97-AF65-F5344CB8AC3E}">
        <p14:creationId xmlns:p14="http://schemas.microsoft.com/office/powerpoint/2010/main" val="2325168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7C00C-7BD0-109E-03BC-14435EA4FF26}"/>
              </a:ext>
            </a:extLst>
          </p:cNvPr>
          <p:cNvSpPr>
            <a:spLocks noGrp="1"/>
          </p:cNvSpPr>
          <p:nvPr>
            <p:ph idx="1"/>
          </p:nvPr>
        </p:nvSpPr>
        <p:spPr>
          <a:xfrm>
            <a:off x="1066800" y="750180"/>
            <a:ext cx="10058400" cy="5409987"/>
          </a:xfrm>
        </p:spPr>
        <p:txBody>
          <a:bodyPr>
            <a:normAutofit/>
          </a:bodyPr>
          <a:lstStyle/>
          <a:p>
            <a:pPr marL="0" indent="0">
              <a:buNone/>
            </a:pPr>
            <a:r>
              <a:rPr lang="en-US" sz="1800" b="1" dirty="0"/>
              <a:t>TCL (Transaction Control Language):</a:t>
            </a:r>
          </a:p>
          <a:p>
            <a:pPr marL="0" indent="0">
              <a:buNone/>
            </a:pPr>
            <a:r>
              <a:rPr lang="en-US" b="0" i="0" dirty="0">
                <a:effectLst/>
              </a:rPr>
              <a:t>A transaction is a sequence of queries and update statements executed as a single unit. Transactions are started implicitly.</a:t>
            </a:r>
            <a:endParaRPr lang="en-US" sz="1800" b="1" dirty="0"/>
          </a:p>
          <a:p>
            <a:r>
              <a:rPr lang="en-US" sz="1800" dirty="0"/>
              <a:t>BEGIN: Opens a Transaction.</a:t>
            </a:r>
          </a:p>
          <a:p>
            <a:r>
              <a:rPr lang="en-US" sz="1800" dirty="0"/>
              <a:t>COMMIT: Commits a Transaction.</a:t>
            </a:r>
          </a:p>
          <a:p>
            <a:r>
              <a:rPr lang="en-US" sz="1800" dirty="0"/>
              <a:t>ROLLBACK: Rollbacks a transaction in case of any error occurs.</a:t>
            </a:r>
          </a:p>
          <a:p>
            <a:r>
              <a:rPr lang="en-US" sz="1800" dirty="0"/>
              <a:t>SAVEPOINT: Sets a save point within a transaction.</a:t>
            </a:r>
          </a:p>
          <a:p>
            <a:r>
              <a:rPr lang="en-US" sz="1800" dirty="0"/>
              <a:t>SET TRANSACTION: Specifies characteristics for the transaction.</a:t>
            </a:r>
          </a:p>
          <a:p>
            <a:pPr marL="0" indent="0">
              <a:buNone/>
            </a:pPr>
            <a:endParaRPr lang="en-US" dirty="0"/>
          </a:p>
        </p:txBody>
      </p:sp>
    </p:spTree>
    <p:extLst>
      <p:ext uri="{BB962C8B-B14F-4D97-AF65-F5344CB8AC3E}">
        <p14:creationId xmlns:p14="http://schemas.microsoft.com/office/powerpoint/2010/main" val="1531975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3E63-E77B-C1C5-87F2-511512D7768C}"/>
              </a:ext>
            </a:extLst>
          </p:cNvPr>
          <p:cNvSpPr>
            <a:spLocks noGrp="1"/>
          </p:cNvSpPr>
          <p:nvPr>
            <p:ph type="title"/>
          </p:nvPr>
        </p:nvSpPr>
        <p:spPr>
          <a:xfrm>
            <a:off x="838200" y="365125"/>
            <a:ext cx="10515600" cy="854075"/>
          </a:xfrm>
        </p:spPr>
        <p:txBody>
          <a:bodyPr/>
          <a:lstStyle/>
          <a:p>
            <a:r>
              <a:rPr lang="en-US" dirty="0"/>
              <a:t>SQL Clauses</a:t>
            </a:r>
          </a:p>
        </p:txBody>
      </p:sp>
      <p:sp>
        <p:nvSpPr>
          <p:cNvPr id="3" name="Content Placeholder 2">
            <a:extLst>
              <a:ext uri="{FF2B5EF4-FFF2-40B4-BE49-F238E27FC236}">
                <a16:creationId xmlns:a16="http://schemas.microsoft.com/office/drawing/2014/main" id="{FFF7548E-028F-7180-D3F0-34468ED003DD}"/>
              </a:ext>
            </a:extLst>
          </p:cNvPr>
          <p:cNvSpPr>
            <a:spLocks noGrp="1"/>
          </p:cNvSpPr>
          <p:nvPr>
            <p:ph idx="1"/>
          </p:nvPr>
        </p:nvSpPr>
        <p:spPr>
          <a:xfrm>
            <a:off x="1014663" y="1570009"/>
            <a:ext cx="10515600" cy="4295954"/>
          </a:xfrm>
        </p:spPr>
        <p:txBody>
          <a:bodyPr>
            <a:normAutofit/>
          </a:bodyPr>
          <a:lstStyle/>
          <a:p>
            <a:r>
              <a:rPr lang="en-US" sz="1800" dirty="0"/>
              <a:t>SQL DISTINCT Clause – returns only distinct (different) values.</a:t>
            </a:r>
          </a:p>
          <a:p>
            <a:pPr marL="0" indent="0">
              <a:buNone/>
            </a:pPr>
            <a:r>
              <a:rPr lang="en-US" sz="1400" b="0" i="0" dirty="0">
                <a:effectLst/>
                <a:latin typeface="Consolas" panose="020B0609020204030204" pitchFamily="49" charset="0"/>
              </a:rPr>
              <a:t> 	SELECT DISTINCT </a:t>
            </a:r>
            <a:r>
              <a:rPr lang="en-US" sz="1400" b="0" i="1" dirty="0">
                <a:effectLst/>
                <a:latin typeface="Consolas" panose="020B0609020204030204" pitchFamily="49" charset="0"/>
              </a:rPr>
              <a:t>column1</a:t>
            </a:r>
            <a:r>
              <a:rPr lang="en-US" sz="1400" b="0" i="0" dirty="0">
                <a:effectLst/>
                <a:latin typeface="Consolas" panose="020B0609020204030204" pitchFamily="49" charset="0"/>
              </a:rPr>
              <a:t>,</a:t>
            </a:r>
            <a:r>
              <a:rPr lang="en-US" sz="1400" b="0" i="1" dirty="0">
                <a:effectLst/>
                <a:latin typeface="Consolas" panose="020B0609020204030204" pitchFamily="49" charset="0"/>
              </a:rPr>
              <a:t> column2, ...</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r>
              <a:rPr lang="en-US" sz="1400" b="0" i="0" dirty="0">
                <a:effectLst/>
                <a:latin typeface="Consolas" panose="020B0609020204030204" pitchFamily="49" charset="0"/>
              </a:rPr>
              <a:t>;</a:t>
            </a:r>
            <a:endParaRPr lang="en-US" sz="1400" dirty="0"/>
          </a:p>
          <a:p>
            <a:r>
              <a:rPr lang="en-US" sz="1800" dirty="0"/>
              <a:t>SQL WHERE Clause – used to filter records</a:t>
            </a:r>
          </a:p>
          <a:p>
            <a:pPr marL="0" indent="0">
              <a:buNone/>
            </a:pPr>
            <a:r>
              <a:rPr lang="en-US" sz="1400" b="0" i="0" dirty="0">
                <a:effectLst/>
                <a:latin typeface="Consolas" panose="020B0609020204030204" pitchFamily="49" charset="0"/>
              </a:rPr>
              <a:t> 	SELECT </a:t>
            </a:r>
            <a:r>
              <a:rPr lang="en-US" sz="1400" b="0" i="1" dirty="0">
                <a:effectLst/>
                <a:latin typeface="Consolas" panose="020B0609020204030204" pitchFamily="49" charset="0"/>
              </a:rPr>
              <a:t>column1</a:t>
            </a:r>
            <a:r>
              <a:rPr lang="en-US" sz="1400" b="0" i="0" dirty="0">
                <a:effectLst/>
                <a:latin typeface="Consolas" panose="020B0609020204030204" pitchFamily="49" charset="0"/>
              </a:rPr>
              <a:t>,</a:t>
            </a:r>
            <a:r>
              <a:rPr lang="en-US" sz="1400" b="0" i="1" dirty="0">
                <a:effectLst/>
                <a:latin typeface="Consolas" panose="020B0609020204030204" pitchFamily="49" charset="0"/>
              </a:rPr>
              <a:t> column2, ...</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a:effectLst/>
                <a:latin typeface="Consolas" panose="020B0609020204030204" pitchFamily="49" charset="0"/>
              </a:rPr>
              <a:t>condition</a:t>
            </a:r>
            <a:r>
              <a:rPr lang="en-US" sz="1400" b="0" i="0" dirty="0">
                <a:effectLst/>
                <a:latin typeface="Consolas" panose="020B0609020204030204" pitchFamily="49" charset="0"/>
              </a:rPr>
              <a:t>;</a:t>
            </a:r>
            <a:endParaRPr lang="en-US" sz="1400" dirty="0"/>
          </a:p>
          <a:p>
            <a:r>
              <a:rPr lang="en-US" sz="1800" dirty="0"/>
              <a:t>SQL AND, OR and NOT operators – used in combination with WHERE clause</a:t>
            </a:r>
          </a:p>
          <a:p>
            <a:pPr lvl="1"/>
            <a:r>
              <a:rPr lang="en-US" dirty="0"/>
              <a:t>AND – displays records if all conditions are true.</a:t>
            </a:r>
          </a:p>
          <a:p>
            <a:pPr lvl="1"/>
            <a:r>
              <a:rPr lang="en-US" dirty="0"/>
              <a:t>OR – displays records if any one condition is true.</a:t>
            </a:r>
          </a:p>
          <a:p>
            <a:pPr lvl="1"/>
            <a:r>
              <a:rPr lang="en-US" dirty="0"/>
              <a:t>NOT – displays records if conditions are not true.</a:t>
            </a:r>
          </a:p>
          <a:p>
            <a:pPr marL="0" indent="0">
              <a:buNone/>
            </a:pPr>
            <a:r>
              <a:rPr lang="en-US" sz="1400" b="0" i="0" dirty="0">
                <a:effectLst/>
                <a:latin typeface="Consolas" panose="020B0609020204030204" pitchFamily="49" charset="0"/>
              </a:rPr>
              <a:t> 	SELECT </a:t>
            </a:r>
            <a:r>
              <a:rPr lang="en-US" sz="1400" b="0" i="1" dirty="0">
                <a:effectLst/>
                <a:latin typeface="Consolas" panose="020B0609020204030204" pitchFamily="49" charset="0"/>
              </a:rPr>
              <a:t>column1</a:t>
            </a:r>
            <a:r>
              <a:rPr lang="en-US" sz="1400" b="0" i="0" dirty="0">
                <a:effectLst/>
                <a:latin typeface="Consolas" panose="020B0609020204030204" pitchFamily="49" charset="0"/>
              </a:rPr>
              <a:t>,</a:t>
            </a:r>
            <a:r>
              <a:rPr lang="en-US" sz="1400" b="0" i="1" dirty="0">
                <a:effectLst/>
                <a:latin typeface="Consolas" panose="020B0609020204030204" pitchFamily="49" charset="0"/>
              </a:rPr>
              <a:t> column2, ...</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a:effectLst/>
                <a:latin typeface="Consolas" panose="020B0609020204030204" pitchFamily="49" charset="0"/>
              </a:rPr>
              <a:t>condition1</a:t>
            </a:r>
            <a:r>
              <a:rPr lang="en-US" sz="1400" b="0" i="0" dirty="0">
                <a:effectLst/>
                <a:latin typeface="Consolas" panose="020B0609020204030204" pitchFamily="49" charset="0"/>
              </a:rPr>
              <a:t> AND </a:t>
            </a:r>
            <a:r>
              <a:rPr lang="en-US" sz="1400" b="0" i="1" dirty="0">
                <a:effectLst/>
                <a:latin typeface="Consolas" panose="020B0609020204030204" pitchFamily="49" charset="0"/>
              </a:rPr>
              <a:t>condition2</a:t>
            </a:r>
            <a:r>
              <a:rPr lang="en-US" sz="1400" b="0" i="0" dirty="0">
                <a:effectLst/>
                <a:latin typeface="Consolas" panose="020B0609020204030204" pitchFamily="49" charset="0"/>
              </a:rPr>
              <a:t> AND </a:t>
            </a:r>
            <a:r>
              <a:rPr lang="en-US" sz="1400" b="0" i="1" dirty="0">
                <a:effectLst/>
                <a:latin typeface="Consolas" panose="020B0609020204030204" pitchFamily="49" charset="0"/>
              </a:rPr>
              <a:t>condition3 ...</a:t>
            </a:r>
            <a:r>
              <a:rPr lang="en-US" sz="1400" b="0" i="0" dirty="0">
                <a:effectLst/>
                <a:latin typeface="Consolas" panose="020B0609020204030204" pitchFamily="49" charset="0"/>
              </a:rPr>
              <a:t>;</a:t>
            </a:r>
            <a:endParaRPr lang="en-US" sz="1400" dirty="0"/>
          </a:p>
        </p:txBody>
      </p:sp>
    </p:spTree>
    <p:extLst>
      <p:ext uri="{BB962C8B-B14F-4D97-AF65-F5344CB8AC3E}">
        <p14:creationId xmlns:p14="http://schemas.microsoft.com/office/powerpoint/2010/main" val="1559851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D7306-2527-2E2E-DC05-A3CE1AD4F5F8}"/>
              </a:ext>
            </a:extLst>
          </p:cNvPr>
          <p:cNvSpPr>
            <a:spLocks noGrp="1"/>
          </p:cNvSpPr>
          <p:nvPr>
            <p:ph idx="1"/>
          </p:nvPr>
        </p:nvSpPr>
        <p:spPr>
          <a:xfrm>
            <a:off x="838200" y="1043797"/>
            <a:ext cx="10515600" cy="5201728"/>
          </a:xfrm>
        </p:spPr>
        <p:txBody>
          <a:bodyPr>
            <a:noAutofit/>
          </a:bodyPr>
          <a:lstStyle/>
          <a:p>
            <a:r>
              <a:rPr lang="en-US" sz="1800" dirty="0"/>
              <a:t>SQL IN Clause – allows us to specify multiple values in a WHERE clause.</a:t>
            </a:r>
          </a:p>
          <a:p>
            <a:pPr marL="0" indent="0">
              <a:buNone/>
            </a:pPr>
            <a:r>
              <a:rPr lang="en-US" sz="1400" b="0" i="0" dirty="0">
                <a:effectLst/>
                <a:latin typeface="Consolas" panose="020B0609020204030204" pitchFamily="49" charset="0"/>
              </a:rPr>
              <a:t> 	SELECT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(s)</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err="1">
                <a:effectLst/>
                <a:latin typeface="Consolas" panose="020B0609020204030204" pitchFamily="49" charset="0"/>
              </a:rPr>
              <a:t>column_name</a:t>
            </a:r>
            <a:r>
              <a:rPr lang="en-US" sz="1400" b="0" i="0" dirty="0">
                <a:effectLst/>
                <a:latin typeface="Consolas" panose="020B0609020204030204" pitchFamily="49" charset="0"/>
              </a:rPr>
              <a:t> IN (</a:t>
            </a:r>
            <a:r>
              <a:rPr lang="en-US" sz="1400" b="0" i="1" dirty="0">
                <a:effectLst/>
                <a:latin typeface="Consolas" panose="020B0609020204030204" pitchFamily="49" charset="0"/>
              </a:rPr>
              <a:t>value1</a:t>
            </a:r>
            <a:r>
              <a:rPr lang="en-US" sz="1400" b="0" i="0" dirty="0">
                <a:effectLst/>
                <a:latin typeface="Consolas" panose="020B0609020204030204" pitchFamily="49" charset="0"/>
              </a:rPr>
              <a:t>,</a:t>
            </a:r>
            <a:r>
              <a:rPr lang="en-US" sz="1400" b="0" i="1" dirty="0">
                <a:effectLst/>
                <a:latin typeface="Consolas" panose="020B0609020204030204" pitchFamily="49" charset="0"/>
              </a:rPr>
              <a:t> value2</a:t>
            </a:r>
            <a:r>
              <a:rPr lang="en-US" sz="1400" b="0" i="0" dirty="0">
                <a:effectLst/>
                <a:latin typeface="Consolas" panose="020B0609020204030204" pitchFamily="49" charset="0"/>
              </a:rPr>
              <a:t>, ...);</a:t>
            </a:r>
            <a:endParaRPr lang="en-US" sz="1400" dirty="0"/>
          </a:p>
          <a:p>
            <a:r>
              <a:rPr lang="en-US" sz="1800" dirty="0"/>
              <a:t>SQL BETWEEN Clause – selects values within a given range.</a:t>
            </a:r>
          </a:p>
          <a:p>
            <a:pPr marL="0" indent="0">
              <a:buNone/>
            </a:pPr>
            <a:r>
              <a:rPr lang="en-US" sz="1400" b="0" i="0" dirty="0">
                <a:effectLst/>
                <a:latin typeface="Consolas" panose="020B0609020204030204" pitchFamily="49" charset="0"/>
              </a:rPr>
              <a:t> 	SELECT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(s)</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 </a:t>
            </a:r>
            <a:r>
              <a:rPr lang="en-US" sz="1400" b="0" i="0" dirty="0">
                <a:effectLst/>
                <a:latin typeface="Consolas" panose="020B0609020204030204" pitchFamily="49" charset="0"/>
              </a:rPr>
              <a:t>BETWEEN </a:t>
            </a:r>
            <a:r>
              <a:rPr lang="en-US" sz="1400" b="0" i="1" dirty="0">
                <a:effectLst/>
                <a:latin typeface="Consolas" panose="020B0609020204030204" pitchFamily="49" charset="0"/>
              </a:rPr>
              <a:t>value1</a:t>
            </a:r>
            <a:r>
              <a:rPr lang="en-US" sz="1400" b="0" i="0" dirty="0">
                <a:effectLst/>
                <a:latin typeface="Consolas" panose="020B0609020204030204" pitchFamily="49" charset="0"/>
              </a:rPr>
              <a:t> AND </a:t>
            </a:r>
            <a:r>
              <a:rPr lang="en-US" sz="1400" b="0" i="1" dirty="0">
                <a:effectLst/>
                <a:latin typeface="Consolas" panose="020B0609020204030204" pitchFamily="49" charset="0"/>
              </a:rPr>
              <a:t>value2;</a:t>
            </a:r>
            <a:endParaRPr lang="en-US" sz="1400" dirty="0">
              <a:latin typeface="Arial" panose="020B0604020202020204" pitchFamily="34" charset="0"/>
              <a:cs typeface="Arial" panose="020B0604020202020204" pitchFamily="34" charset="0"/>
            </a:endParaRPr>
          </a:p>
          <a:p>
            <a:r>
              <a:rPr lang="en-US" sz="1800" dirty="0"/>
              <a:t>SQL LIKE Clause – </a:t>
            </a:r>
            <a:r>
              <a:rPr lang="en-US" b="0" i="0" dirty="0">
                <a:solidFill>
                  <a:srgbClr val="0A0A23"/>
                </a:solidFill>
                <a:effectLst/>
              </a:rPr>
              <a:t>select rows when a column has a certain pattern of characters contained in it.</a:t>
            </a:r>
          </a:p>
          <a:p>
            <a:pPr marL="0" indent="0">
              <a:buNone/>
            </a:pPr>
            <a:r>
              <a:rPr lang="en-US" sz="1800" dirty="0"/>
              <a:t> 	</a:t>
            </a:r>
            <a:r>
              <a:rPr lang="en-US" sz="1400" b="0" i="0" dirty="0">
                <a:effectLst/>
                <a:latin typeface="Consolas" panose="020B0609020204030204" pitchFamily="49" charset="0"/>
              </a:rPr>
              <a:t>SELECT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(s)</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 </a:t>
            </a:r>
            <a:r>
              <a:rPr lang="en-US" sz="1400" dirty="0">
                <a:latin typeface="Consolas" panose="020B0609020204030204" pitchFamily="49" charset="0"/>
              </a:rPr>
              <a:t>LIKE</a:t>
            </a:r>
            <a:r>
              <a:rPr lang="en-US" sz="1400" b="0" i="0" dirty="0">
                <a:effectLst/>
                <a:latin typeface="Consolas" panose="020B0609020204030204" pitchFamily="49" charset="0"/>
              </a:rPr>
              <a:t> </a:t>
            </a:r>
            <a:r>
              <a:rPr lang="en-US" sz="1400" i="1" dirty="0">
                <a:latin typeface="Consolas" panose="020B0609020204030204" pitchFamily="49" charset="0"/>
              </a:rPr>
              <a:t>{pattern}</a:t>
            </a:r>
            <a:r>
              <a:rPr lang="en-US" sz="1400" b="0" i="1" dirty="0">
                <a:effectLst/>
                <a:latin typeface="Consolas" panose="020B0609020204030204" pitchFamily="49" charset="0"/>
              </a:rPr>
              <a:t>;</a:t>
            </a:r>
          </a:p>
          <a:p>
            <a:r>
              <a:rPr lang="en-US" sz="1800" dirty="0"/>
              <a:t>SQL ORDER BY Clause – used to sort the result-set in ascending or descending order.</a:t>
            </a:r>
          </a:p>
          <a:p>
            <a:pPr marL="0" indent="0">
              <a:buNone/>
            </a:pPr>
            <a:r>
              <a:rPr lang="en-US" sz="1400" b="0" i="0" dirty="0">
                <a:effectLst/>
                <a:latin typeface="Consolas" panose="020B0609020204030204" pitchFamily="49" charset="0"/>
              </a:rPr>
              <a:t> 	SELECT </a:t>
            </a:r>
            <a:r>
              <a:rPr lang="en-US" sz="1400" b="0" i="1" dirty="0">
                <a:effectLst/>
                <a:latin typeface="Consolas" panose="020B0609020204030204" pitchFamily="49" charset="0"/>
              </a:rPr>
              <a:t>column1</a:t>
            </a:r>
            <a:r>
              <a:rPr lang="en-US" sz="1400" b="0" i="0" dirty="0">
                <a:effectLst/>
                <a:latin typeface="Consolas" panose="020B0609020204030204" pitchFamily="49" charset="0"/>
              </a:rPr>
              <a:t>,</a:t>
            </a:r>
            <a:r>
              <a:rPr lang="en-US" sz="1400" b="0" i="1" dirty="0">
                <a:effectLst/>
                <a:latin typeface="Consolas" panose="020B0609020204030204" pitchFamily="49" charset="0"/>
              </a:rPr>
              <a:t> column2, ...</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ORDER BY </a:t>
            </a:r>
            <a:r>
              <a:rPr lang="en-US" sz="1400" b="0" i="1" dirty="0">
                <a:effectLst/>
                <a:latin typeface="Consolas" panose="020B0609020204030204" pitchFamily="49" charset="0"/>
              </a:rPr>
              <a:t>column1, column2, ... </a:t>
            </a:r>
            <a:r>
              <a:rPr lang="en-US" sz="1400" b="0" i="0" dirty="0">
                <a:effectLst/>
                <a:latin typeface="Consolas" panose="020B0609020204030204" pitchFamily="49" charset="0"/>
              </a:rPr>
              <a:t>ASC|DESC;</a:t>
            </a:r>
            <a:endParaRPr lang="en-US" sz="1400" dirty="0"/>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4901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4947B-6D8E-EEDA-1852-A4771A6F9388}"/>
              </a:ext>
            </a:extLst>
          </p:cNvPr>
          <p:cNvSpPr>
            <a:spLocks noGrp="1"/>
          </p:cNvSpPr>
          <p:nvPr>
            <p:ph idx="1"/>
          </p:nvPr>
        </p:nvSpPr>
        <p:spPr>
          <a:xfrm>
            <a:off x="838200" y="983411"/>
            <a:ext cx="10515600" cy="5193552"/>
          </a:xfrm>
        </p:spPr>
        <p:txBody>
          <a:bodyPr>
            <a:normAutofit/>
          </a:bodyPr>
          <a:lstStyle/>
          <a:p>
            <a:r>
              <a:rPr lang="en-US" sz="1800" dirty="0"/>
              <a:t>SQL GROUP BY Clause – groups rows that have the same values into summary rows</a:t>
            </a:r>
          </a:p>
          <a:p>
            <a:pPr marL="0" indent="0">
              <a:buNone/>
            </a:pPr>
            <a:r>
              <a:rPr lang="en-US" sz="1400" b="0" i="0" dirty="0">
                <a:effectLst/>
                <a:latin typeface="Consolas" panose="020B0609020204030204" pitchFamily="49" charset="0"/>
              </a:rPr>
              <a:t> 	SELECT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(s)</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a:effectLst/>
                <a:latin typeface="Consolas" panose="020B0609020204030204" pitchFamily="49" charset="0"/>
              </a:rPr>
              <a:t>condition</a:t>
            </a:r>
            <a:br>
              <a:rPr lang="en-US" sz="1400" dirty="0"/>
            </a:br>
            <a:r>
              <a:rPr lang="en-US" sz="1400" dirty="0"/>
              <a:t>	</a:t>
            </a:r>
            <a:r>
              <a:rPr lang="en-US" sz="1400" b="0" i="0" dirty="0">
                <a:effectLst/>
                <a:latin typeface="Consolas" panose="020B0609020204030204" pitchFamily="49" charset="0"/>
              </a:rPr>
              <a:t>GROUP BY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(s)</a:t>
            </a:r>
            <a:r>
              <a:rPr lang="en-US" sz="1400" i="1" dirty="0">
                <a:latin typeface="Consolas" panose="020B0609020204030204" pitchFamily="49" charset="0"/>
              </a:rPr>
              <a:t>;</a:t>
            </a:r>
          </a:p>
          <a:p>
            <a:r>
              <a:rPr lang="en-US" dirty="0"/>
              <a:t>SQL COUNT()  - returns the </a:t>
            </a:r>
            <a:r>
              <a:rPr lang="en-US" dirty="0" err="1"/>
              <a:t>no.of</a:t>
            </a:r>
            <a:r>
              <a:rPr lang="en-US" dirty="0"/>
              <a:t> rows that matches a specified criterion.</a:t>
            </a:r>
          </a:p>
          <a:p>
            <a:pPr marL="0" indent="0">
              <a:buNone/>
            </a:pPr>
            <a:r>
              <a:rPr lang="en-US" sz="1400" b="0" i="0" dirty="0">
                <a:effectLst/>
                <a:latin typeface="Consolas" panose="020B0609020204030204" pitchFamily="49" charset="0"/>
              </a:rPr>
              <a:t>	SELECT COUNT(</a:t>
            </a:r>
            <a:r>
              <a:rPr lang="en-US" sz="1400" b="0" i="1" dirty="0" err="1">
                <a:effectLst/>
                <a:latin typeface="Consolas" panose="020B0609020204030204" pitchFamily="49" charset="0"/>
              </a:rPr>
              <a:t>column_name</a:t>
            </a:r>
            <a:r>
              <a:rPr lang="en-US" sz="1400" b="0" i="0" dirty="0">
                <a:effectLst/>
                <a:latin typeface="Consolas" panose="020B0609020204030204" pitchFamily="49" charset="0"/>
              </a:rPr>
              <a:t>)</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a:effectLst/>
                <a:latin typeface="Consolas" panose="020B0609020204030204" pitchFamily="49" charset="0"/>
              </a:rPr>
              <a:t>condition</a:t>
            </a:r>
            <a:r>
              <a:rPr lang="en-US" sz="1400" b="0" i="0" dirty="0">
                <a:effectLst/>
                <a:latin typeface="Consolas" panose="020B0609020204030204" pitchFamily="49" charset="0"/>
              </a:rPr>
              <a:t>;</a:t>
            </a:r>
          </a:p>
          <a:p>
            <a:r>
              <a:rPr lang="en-US" dirty="0"/>
              <a:t>SQL AVG() - returns the average value of a numeric column.</a:t>
            </a:r>
          </a:p>
          <a:p>
            <a:pPr marL="0" indent="0">
              <a:buNone/>
            </a:pPr>
            <a:r>
              <a:rPr lang="en-US" sz="1400" b="0" i="0" dirty="0">
                <a:solidFill>
                  <a:srgbClr val="0000CD"/>
                </a:solidFill>
                <a:effectLst/>
                <a:latin typeface="Consolas" panose="020B0609020204030204" pitchFamily="49" charset="0"/>
              </a:rPr>
              <a:t>	</a:t>
            </a:r>
            <a:r>
              <a:rPr lang="en-US" sz="1400" b="0" i="0" dirty="0">
                <a:effectLst/>
                <a:latin typeface="Consolas" panose="020B0609020204030204" pitchFamily="49" charset="0"/>
              </a:rPr>
              <a:t>SELECT AVG(</a:t>
            </a:r>
            <a:r>
              <a:rPr lang="en-US" sz="1400" b="0" i="1" dirty="0" err="1">
                <a:effectLst/>
                <a:latin typeface="Consolas" panose="020B0609020204030204" pitchFamily="49" charset="0"/>
              </a:rPr>
              <a:t>column_name</a:t>
            </a:r>
            <a:r>
              <a:rPr lang="en-US" sz="1400" b="0" i="0" dirty="0">
                <a:effectLst/>
                <a:latin typeface="Consolas" panose="020B0609020204030204" pitchFamily="49" charset="0"/>
              </a:rPr>
              <a:t>)</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a:effectLst/>
                <a:latin typeface="Consolas" panose="020B0609020204030204" pitchFamily="49" charset="0"/>
              </a:rPr>
              <a:t>condition</a:t>
            </a:r>
            <a:r>
              <a:rPr lang="en-US" sz="1400" b="0" i="0" dirty="0">
                <a:effectLst/>
                <a:latin typeface="Consolas" panose="020B0609020204030204" pitchFamily="49" charset="0"/>
              </a:rPr>
              <a:t>;</a:t>
            </a:r>
          </a:p>
          <a:p>
            <a:r>
              <a:rPr lang="en-US" dirty="0"/>
              <a:t>SQL SUM()  - returns the total sum of a numeric column.</a:t>
            </a:r>
          </a:p>
          <a:p>
            <a:pPr marL="0" indent="0">
              <a:buNone/>
            </a:pPr>
            <a:r>
              <a:rPr lang="en-US" sz="1400" b="0" i="0" dirty="0">
                <a:solidFill>
                  <a:srgbClr val="0000CD"/>
                </a:solidFill>
                <a:effectLst/>
                <a:latin typeface="Consolas" panose="020B0609020204030204" pitchFamily="49" charset="0"/>
              </a:rPr>
              <a:t>	</a:t>
            </a:r>
            <a:r>
              <a:rPr lang="en-US" sz="1400" b="0" i="0" dirty="0">
                <a:effectLst/>
                <a:latin typeface="Consolas" panose="020B0609020204030204" pitchFamily="49" charset="0"/>
              </a:rPr>
              <a:t>SELECT SUM(</a:t>
            </a:r>
            <a:r>
              <a:rPr lang="en-US" sz="1400" b="0" i="1" dirty="0" err="1">
                <a:effectLst/>
                <a:latin typeface="Consolas" panose="020B0609020204030204" pitchFamily="49" charset="0"/>
              </a:rPr>
              <a:t>column_name</a:t>
            </a:r>
            <a:r>
              <a:rPr lang="en-US" sz="1400" b="0" i="0" dirty="0">
                <a:effectLst/>
                <a:latin typeface="Consolas" panose="020B0609020204030204" pitchFamily="49" charset="0"/>
              </a:rPr>
              <a:t>)</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a:effectLst/>
                <a:latin typeface="Consolas" panose="020B0609020204030204" pitchFamily="49" charset="0"/>
              </a:rPr>
              <a:t>condition</a:t>
            </a:r>
            <a:r>
              <a:rPr lang="en-US" sz="1400" b="0" i="0" dirty="0">
                <a:effectLst/>
                <a:latin typeface="Consolas" panose="020B0609020204030204" pitchFamily="49" charset="0"/>
              </a:rPr>
              <a:t>;</a:t>
            </a:r>
          </a:p>
          <a:p>
            <a:pPr marL="0" indent="0">
              <a:buNone/>
            </a:pPr>
            <a:endParaRPr lang="en-US" sz="1400" dirty="0"/>
          </a:p>
        </p:txBody>
      </p:sp>
    </p:spTree>
    <p:extLst>
      <p:ext uri="{BB962C8B-B14F-4D97-AF65-F5344CB8AC3E}">
        <p14:creationId xmlns:p14="http://schemas.microsoft.com/office/powerpoint/2010/main" val="2502696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3CA8E-5F00-94E0-362F-F206802486F8}"/>
              </a:ext>
            </a:extLst>
          </p:cNvPr>
          <p:cNvSpPr>
            <a:spLocks noGrp="1"/>
          </p:cNvSpPr>
          <p:nvPr>
            <p:ph idx="1"/>
          </p:nvPr>
        </p:nvSpPr>
        <p:spPr>
          <a:xfrm>
            <a:off x="838200" y="554181"/>
            <a:ext cx="10515600" cy="5622781"/>
          </a:xfrm>
        </p:spPr>
        <p:txBody>
          <a:bodyPr>
            <a:normAutofit/>
          </a:bodyPr>
          <a:lstStyle/>
          <a:p>
            <a:pPr marL="0" indent="0">
              <a:buNone/>
            </a:pPr>
            <a:endParaRPr lang="en-US" sz="1800" dirty="0"/>
          </a:p>
          <a:p>
            <a:r>
              <a:rPr lang="en-US" sz="1800" dirty="0"/>
              <a:t>SQL HAVING Clause</a:t>
            </a:r>
          </a:p>
          <a:p>
            <a:pPr marL="0" indent="0">
              <a:buNone/>
            </a:pPr>
            <a:r>
              <a:rPr lang="en-US" sz="1400" b="0" i="0" dirty="0">
                <a:effectLst/>
                <a:latin typeface="Consolas" panose="020B0609020204030204" pitchFamily="49" charset="0"/>
              </a:rPr>
              <a:t>	SELECT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(s)</a:t>
            </a:r>
            <a:br>
              <a:rPr lang="en-US" sz="1400" dirty="0"/>
            </a:br>
            <a:r>
              <a:rPr lang="en-US" sz="1400" dirty="0"/>
              <a:t>	</a:t>
            </a:r>
            <a:r>
              <a:rPr lang="en-US" sz="1400" b="0" i="0" dirty="0">
                <a:effectLst/>
                <a:latin typeface="Consolas" panose="020B0609020204030204" pitchFamily="49" charset="0"/>
              </a:rPr>
              <a:t>FROM </a:t>
            </a:r>
            <a:r>
              <a:rPr lang="en-US" sz="1400" b="0" i="1" dirty="0" err="1">
                <a:effectLst/>
                <a:latin typeface="Consolas" panose="020B0609020204030204" pitchFamily="49" charset="0"/>
              </a:rPr>
              <a:t>table_name</a:t>
            </a:r>
            <a:br>
              <a:rPr lang="en-US" sz="1400" dirty="0"/>
            </a:br>
            <a:r>
              <a:rPr lang="en-US" sz="1400" dirty="0"/>
              <a:t>	</a:t>
            </a:r>
            <a:r>
              <a:rPr lang="en-US" sz="1400" b="0" i="0" dirty="0">
                <a:effectLst/>
                <a:latin typeface="Consolas" panose="020B0609020204030204" pitchFamily="49" charset="0"/>
              </a:rPr>
              <a:t>WHERE </a:t>
            </a:r>
            <a:r>
              <a:rPr lang="en-US" sz="1400" b="0" i="1" dirty="0">
                <a:effectLst/>
                <a:latin typeface="Consolas" panose="020B0609020204030204" pitchFamily="49" charset="0"/>
              </a:rPr>
              <a:t>condition</a:t>
            </a:r>
            <a:br>
              <a:rPr lang="en-US" sz="1400" dirty="0"/>
            </a:br>
            <a:r>
              <a:rPr lang="en-US" sz="1400" dirty="0"/>
              <a:t>	</a:t>
            </a:r>
            <a:r>
              <a:rPr lang="en-US" sz="1400" b="0" i="0" dirty="0">
                <a:effectLst/>
                <a:latin typeface="Consolas" panose="020B0609020204030204" pitchFamily="49" charset="0"/>
              </a:rPr>
              <a:t>GROUP BY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(s)</a:t>
            </a:r>
            <a:br>
              <a:rPr lang="en-US" sz="1400" b="0" i="1" dirty="0">
                <a:effectLst/>
                <a:latin typeface="Consolas" panose="020B0609020204030204" pitchFamily="49" charset="0"/>
              </a:rPr>
            </a:br>
            <a:r>
              <a:rPr lang="en-US" sz="1400" b="0" i="1" dirty="0">
                <a:effectLst/>
                <a:latin typeface="Consolas" panose="020B0609020204030204" pitchFamily="49" charset="0"/>
              </a:rPr>
              <a:t>	</a:t>
            </a:r>
            <a:r>
              <a:rPr lang="en-US" sz="1400" b="0" i="0" dirty="0">
                <a:effectLst/>
                <a:latin typeface="Consolas" panose="020B0609020204030204" pitchFamily="49" charset="0"/>
              </a:rPr>
              <a:t>HAVING </a:t>
            </a:r>
            <a:r>
              <a:rPr lang="en-US" sz="1400" b="0" i="1" dirty="0">
                <a:effectLst/>
                <a:latin typeface="Consolas" panose="020B0609020204030204" pitchFamily="49" charset="0"/>
              </a:rPr>
              <a:t>condition</a:t>
            </a:r>
            <a:br>
              <a:rPr lang="en-US" sz="1400" b="0" i="1" dirty="0">
                <a:effectLst/>
                <a:latin typeface="Consolas" panose="020B0609020204030204" pitchFamily="49" charset="0"/>
              </a:rPr>
            </a:br>
            <a:r>
              <a:rPr lang="en-US" sz="1400" b="0" i="1" dirty="0">
                <a:effectLst/>
                <a:latin typeface="Consolas" panose="020B0609020204030204" pitchFamily="49" charset="0"/>
              </a:rPr>
              <a:t>	</a:t>
            </a:r>
            <a:r>
              <a:rPr lang="en-US" sz="1400" b="0" i="0" dirty="0">
                <a:effectLst/>
                <a:latin typeface="Consolas" panose="020B0609020204030204" pitchFamily="49" charset="0"/>
              </a:rPr>
              <a:t>ORDER BY </a:t>
            </a:r>
            <a:r>
              <a:rPr lang="en-US" sz="1400" b="0" i="1" dirty="0" err="1">
                <a:effectLst/>
                <a:latin typeface="Consolas" panose="020B0609020204030204" pitchFamily="49" charset="0"/>
              </a:rPr>
              <a:t>column_name</a:t>
            </a:r>
            <a:r>
              <a:rPr lang="en-US" sz="1400" b="0" i="1" dirty="0">
                <a:effectLst/>
                <a:latin typeface="Consolas" panose="020B0609020204030204" pitchFamily="49" charset="0"/>
              </a:rPr>
              <a:t>(s);</a:t>
            </a:r>
            <a:endParaRPr lang="en-US" sz="1400" dirty="0"/>
          </a:p>
        </p:txBody>
      </p:sp>
    </p:spTree>
    <p:extLst>
      <p:ext uri="{BB962C8B-B14F-4D97-AF65-F5344CB8AC3E}">
        <p14:creationId xmlns:p14="http://schemas.microsoft.com/office/powerpoint/2010/main" val="99558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A5BD-700C-C12D-7CB7-1A3688F8FCBF}"/>
              </a:ext>
            </a:extLst>
          </p:cNvPr>
          <p:cNvSpPr>
            <a:spLocks noGrp="1"/>
          </p:cNvSpPr>
          <p:nvPr>
            <p:ph type="title"/>
          </p:nvPr>
        </p:nvSpPr>
        <p:spPr>
          <a:xfrm>
            <a:off x="1094792" y="390667"/>
            <a:ext cx="10058400" cy="1371600"/>
          </a:xfrm>
        </p:spPr>
        <p:txBody>
          <a:bodyPr/>
          <a:lstStyle/>
          <a:p>
            <a:r>
              <a:rPr lang="en-US" dirty="0"/>
              <a:t>Entity and Entity Set</a:t>
            </a:r>
          </a:p>
        </p:txBody>
      </p:sp>
      <p:sp>
        <p:nvSpPr>
          <p:cNvPr id="3" name="Content Placeholder 2">
            <a:extLst>
              <a:ext uri="{FF2B5EF4-FFF2-40B4-BE49-F238E27FC236}">
                <a16:creationId xmlns:a16="http://schemas.microsoft.com/office/drawing/2014/main" id="{82FC181A-1D7D-DD75-1795-EFF2E2A240E1}"/>
              </a:ext>
            </a:extLst>
          </p:cNvPr>
          <p:cNvSpPr>
            <a:spLocks noGrp="1"/>
          </p:cNvSpPr>
          <p:nvPr>
            <p:ph idx="1"/>
          </p:nvPr>
        </p:nvSpPr>
        <p:spPr>
          <a:xfrm>
            <a:off x="838200" y="1514764"/>
            <a:ext cx="9164782" cy="4662199"/>
          </a:xfrm>
        </p:spPr>
        <p:txBody>
          <a:bodyPr>
            <a:normAutofit lnSpcReduction="10000"/>
          </a:bodyPr>
          <a:lstStyle/>
          <a:p>
            <a:r>
              <a:rPr lang="en-US" sz="1800" dirty="0"/>
              <a:t>An entity may be any object, class, person or place. In the ER diagram, an entity can be represented as rectangles.</a:t>
            </a:r>
          </a:p>
          <a:p>
            <a:r>
              <a:rPr lang="en-US" sz="1800" dirty="0"/>
              <a:t>Consider an organization as an example – manager, product, employee, department etc. can be taken as an entity.</a:t>
            </a:r>
          </a:p>
          <a:p>
            <a:endParaRPr lang="en-US" sz="1800" dirty="0"/>
          </a:p>
          <a:p>
            <a:pPr marL="0" indent="0">
              <a:buNone/>
            </a:pPr>
            <a:r>
              <a:rPr lang="en-US" sz="1800" b="1" i="1" dirty="0"/>
              <a:t>Weak Entity </a:t>
            </a:r>
          </a:p>
          <a:p>
            <a:pPr marL="0" indent="0">
              <a:buNone/>
            </a:pPr>
            <a:r>
              <a:rPr lang="en-US" sz="1800" dirty="0"/>
              <a:t>An entity that depends on another entity called a weak entity. The weak entity doesn't contain any key attribute of its own. The weak entity is represented by a double rectangle.</a:t>
            </a:r>
          </a:p>
          <a:p>
            <a:endParaRPr lang="en-US" sz="1800" dirty="0"/>
          </a:p>
          <a:p>
            <a:endParaRPr lang="en-US" sz="1800" dirty="0"/>
          </a:p>
          <a:p>
            <a:endParaRPr lang="en-US" sz="1800" dirty="0"/>
          </a:p>
          <a:p>
            <a:endParaRPr lang="en-US" sz="1800" dirty="0"/>
          </a:p>
          <a:p>
            <a:pPr marL="0" indent="0">
              <a:buNone/>
            </a:pPr>
            <a:r>
              <a:rPr lang="en-US" sz="1800" dirty="0"/>
              <a:t>An Entity is an object of </a:t>
            </a:r>
            <a:r>
              <a:rPr lang="en-US" sz="1800" i="1" dirty="0"/>
              <a:t>Entity Type</a:t>
            </a:r>
            <a:r>
              <a:rPr lang="en-US" sz="1800" dirty="0"/>
              <a:t>, and a set of all entities is called as an </a:t>
            </a:r>
            <a:r>
              <a:rPr lang="en-US" sz="1800" i="1" dirty="0"/>
              <a:t>entity set</a:t>
            </a:r>
          </a:p>
          <a:p>
            <a:endParaRPr lang="en-US" sz="1800" dirty="0"/>
          </a:p>
        </p:txBody>
      </p:sp>
      <p:sp>
        <p:nvSpPr>
          <p:cNvPr id="6" name="AutoShape 4">
            <a:extLst>
              <a:ext uri="{FF2B5EF4-FFF2-40B4-BE49-F238E27FC236}">
                <a16:creationId xmlns:a16="http://schemas.microsoft.com/office/drawing/2014/main" id="{C68376EB-6CA7-D5F3-CFA0-4060E1369A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A5C2347-1F00-B464-D394-02BAC5D7D4C9}"/>
              </a:ext>
            </a:extLst>
          </p:cNvPr>
          <p:cNvPicPr>
            <a:picLocks noChangeAspect="1"/>
          </p:cNvPicPr>
          <p:nvPr/>
        </p:nvPicPr>
        <p:blipFill>
          <a:blip r:embed="rId3"/>
          <a:stretch>
            <a:fillRect/>
          </a:stretch>
        </p:blipFill>
        <p:spPr>
          <a:xfrm>
            <a:off x="9839089" y="2211355"/>
            <a:ext cx="1960420" cy="3444624"/>
          </a:xfrm>
          <a:prstGeom prst="rect">
            <a:avLst/>
          </a:prstGeom>
          <a:ln>
            <a:solidFill>
              <a:schemeClr val="tx1"/>
            </a:solidFill>
          </a:ln>
        </p:spPr>
      </p:pic>
      <p:pic>
        <p:nvPicPr>
          <p:cNvPr id="8" name="Picture 7">
            <a:extLst>
              <a:ext uri="{FF2B5EF4-FFF2-40B4-BE49-F238E27FC236}">
                <a16:creationId xmlns:a16="http://schemas.microsoft.com/office/drawing/2014/main" id="{280D41CF-B6CE-58E3-9AA2-66F926EA04BC}"/>
              </a:ext>
            </a:extLst>
          </p:cNvPr>
          <p:cNvPicPr>
            <a:picLocks noChangeAspect="1"/>
          </p:cNvPicPr>
          <p:nvPr/>
        </p:nvPicPr>
        <p:blipFill>
          <a:blip r:embed="rId4"/>
          <a:stretch>
            <a:fillRect/>
          </a:stretch>
        </p:blipFill>
        <p:spPr>
          <a:xfrm>
            <a:off x="1584181" y="4000211"/>
            <a:ext cx="5915025" cy="1343025"/>
          </a:xfrm>
          <a:prstGeom prst="rect">
            <a:avLst/>
          </a:prstGeom>
        </p:spPr>
      </p:pic>
    </p:spTree>
    <p:extLst>
      <p:ext uri="{BB962C8B-B14F-4D97-AF65-F5344CB8AC3E}">
        <p14:creationId xmlns:p14="http://schemas.microsoft.com/office/powerpoint/2010/main" val="3016859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045A-4EE3-AE75-5DB7-A574F44044D9}"/>
              </a:ext>
            </a:extLst>
          </p:cNvPr>
          <p:cNvSpPr>
            <a:spLocks noGrp="1"/>
          </p:cNvSpPr>
          <p:nvPr>
            <p:ph type="title"/>
          </p:nvPr>
        </p:nvSpPr>
        <p:spPr>
          <a:xfrm>
            <a:off x="838200" y="514415"/>
            <a:ext cx="10515600" cy="660111"/>
          </a:xfrm>
        </p:spPr>
        <p:txBody>
          <a:bodyPr>
            <a:normAutofit fontScale="90000"/>
          </a:bodyPr>
          <a:lstStyle/>
          <a:p>
            <a:r>
              <a:rPr lang="en-US" dirty="0"/>
              <a:t>SQL constraints</a:t>
            </a:r>
          </a:p>
        </p:txBody>
      </p:sp>
      <p:sp>
        <p:nvSpPr>
          <p:cNvPr id="3" name="Content Placeholder 2">
            <a:extLst>
              <a:ext uri="{FF2B5EF4-FFF2-40B4-BE49-F238E27FC236}">
                <a16:creationId xmlns:a16="http://schemas.microsoft.com/office/drawing/2014/main" id="{CBCA9987-129C-874D-6A80-C06C7EA7844E}"/>
              </a:ext>
            </a:extLst>
          </p:cNvPr>
          <p:cNvSpPr>
            <a:spLocks noGrp="1"/>
          </p:cNvSpPr>
          <p:nvPr>
            <p:ph idx="1"/>
          </p:nvPr>
        </p:nvSpPr>
        <p:spPr>
          <a:xfrm>
            <a:off x="838200" y="1342477"/>
            <a:ext cx="10515600" cy="5151727"/>
          </a:xfrm>
        </p:spPr>
        <p:txBody>
          <a:bodyPr>
            <a:normAutofit/>
          </a:bodyPr>
          <a:lstStyle/>
          <a:p>
            <a:r>
              <a:rPr lang="en-US" dirty="0"/>
              <a:t>Constraints are the rules enforced on data columns on a table. These are used to limit the type of data that can go into a table. This ensures the accuracy and reliability of the data in the database.</a:t>
            </a:r>
          </a:p>
          <a:p>
            <a:r>
              <a:rPr lang="en-US" dirty="0"/>
              <a:t>Constraints can either be </a:t>
            </a:r>
            <a:r>
              <a:rPr lang="en-US" i="1" dirty="0"/>
              <a:t>column level </a:t>
            </a:r>
            <a:r>
              <a:rPr lang="en-US" dirty="0"/>
              <a:t>or</a:t>
            </a:r>
            <a:r>
              <a:rPr lang="en-US" i="1" dirty="0"/>
              <a:t> table level</a:t>
            </a:r>
            <a:r>
              <a:rPr lang="en-US" dirty="0"/>
              <a:t>. Column level constraints are applied only to one column whereas, table level constraints are applied to the entire table.</a:t>
            </a:r>
          </a:p>
          <a:p>
            <a:r>
              <a:rPr lang="en-US" dirty="0"/>
              <a:t>NOT NULL Constraint – Ensures that a column cannot have a NULL value.</a:t>
            </a:r>
          </a:p>
          <a:p>
            <a:r>
              <a:rPr lang="en-US" dirty="0"/>
              <a:t>DEFAULT Constraint – Provides a default value for a column when none is specified.</a:t>
            </a:r>
          </a:p>
          <a:p>
            <a:r>
              <a:rPr lang="en-US" dirty="0"/>
              <a:t>UNIQUE Constraint – Ensures that all the values in a column are different.</a:t>
            </a:r>
          </a:p>
          <a:p>
            <a:r>
              <a:rPr lang="en-US" dirty="0"/>
              <a:t>PRIMARY Key – Uniquely identifies each row/record in a database table.</a:t>
            </a:r>
          </a:p>
          <a:p>
            <a:r>
              <a:rPr lang="en-US" dirty="0"/>
              <a:t>FOREIGN Key – Uniquely identifies a row/record in any another database table.</a:t>
            </a:r>
          </a:p>
          <a:p>
            <a:r>
              <a:rPr lang="en-US" dirty="0"/>
              <a:t>CHECK Constraint – Ensures that all values in a column satisfy certain conditions.</a:t>
            </a:r>
          </a:p>
          <a:p>
            <a:r>
              <a:rPr lang="en-US" dirty="0"/>
              <a:t>INDEX – Used to create and retrieve data from the database very quickly.</a:t>
            </a:r>
          </a:p>
        </p:txBody>
      </p:sp>
    </p:spTree>
    <p:extLst>
      <p:ext uri="{BB962C8B-B14F-4D97-AF65-F5344CB8AC3E}">
        <p14:creationId xmlns:p14="http://schemas.microsoft.com/office/powerpoint/2010/main" val="629870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41E0-90BD-CB2E-F684-67942FDA2095}"/>
              </a:ext>
            </a:extLst>
          </p:cNvPr>
          <p:cNvSpPr>
            <a:spLocks noGrp="1"/>
          </p:cNvSpPr>
          <p:nvPr>
            <p:ph type="title"/>
          </p:nvPr>
        </p:nvSpPr>
        <p:spPr>
          <a:xfrm>
            <a:off x="838200" y="309707"/>
            <a:ext cx="10515600" cy="743239"/>
          </a:xfrm>
        </p:spPr>
        <p:txBody>
          <a:bodyPr>
            <a:normAutofit fontScale="90000"/>
          </a:bodyPr>
          <a:lstStyle/>
          <a:p>
            <a:r>
              <a:rPr lang="en-US" dirty="0"/>
              <a:t>Data Types</a:t>
            </a:r>
          </a:p>
        </p:txBody>
      </p:sp>
      <p:graphicFrame>
        <p:nvGraphicFramePr>
          <p:cNvPr id="4" name="Content Placeholder 3">
            <a:extLst>
              <a:ext uri="{FF2B5EF4-FFF2-40B4-BE49-F238E27FC236}">
                <a16:creationId xmlns:a16="http://schemas.microsoft.com/office/drawing/2014/main" id="{68BA1302-D3A1-72C4-7AB8-4CC9168CAFE5}"/>
              </a:ext>
            </a:extLst>
          </p:cNvPr>
          <p:cNvGraphicFramePr>
            <a:graphicFrameLocks noGrp="1"/>
          </p:cNvGraphicFramePr>
          <p:nvPr>
            <p:ph idx="1"/>
            <p:extLst>
              <p:ext uri="{D42A27DB-BD31-4B8C-83A1-F6EECF244321}">
                <p14:modId xmlns:p14="http://schemas.microsoft.com/office/powerpoint/2010/main" val="1251190374"/>
              </p:ext>
            </p:extLst>
          </p:nvPr>
        </p:nvGraphicFramePr>
        <p:xfrm>
          <a:off x="1058419" y="1807155"/>
          <a:ext cx="4755015" cy="4351334"/>
        </p:xfrm>
        <a:graphic>
          <a:graphicData uri="http://schemas.openxmlformats.org/drawingml/2006/table">
            <a:tbl>
              <a:tblPr/>
              <a:tblGrid>
                <a:gridCol w="1585005">
                  <a:extLst>
                    <a:ext uri="{9D8B030D-6E8A-4147-A177-3AD203B41FA5}">
                      <a16:colId xmlns:a16="http://schemas.microsoft.com/office/drawing/2014/main" val="2816914217"/>
                    </a:ext>
                  </a:extLst>
                </a:gridCol>
                <a:gridCol w="1629996">
                  <a:extLst>
                    <a:ext uri="{9D8B030D-6E8A-4147-A177-3AD203B41FA5}">
                      <a16:colId xmlns:a16="http://schemas.microsoft.com/office/drawing/2014/main" val="892490802"/>
                    </a:ext>
                  </a:extLst>
                </a:gridCol>
                <a:gridCol w="1540014">
                  <a:extLst>
                    <a:ext uri="{9D8B030D-6E8A-4147-A177-3AD203B41FA5}">
                      <a16:colId xmlns:a16="http://schemas.microsoft.com/office/drawing/2014/main" val="1391969837"/>
                    </a:ext>
                  </a:extLst>
                </a:gridCol>
              </a:tblGrid>
              <a:tr h="340767">
                <a:tc>
                  <a:txBody>
                    <a:bodyPr/>
                    <a:lstStyle/>
                    <a:p>
                      <a:pPr algn="ctr" fontAlgn="t"/>
                      <a:r>
                        <a:rPr lang="en-US" sz="1500">
                          <a:effectLst/>
                        </a:rPr>
                        <a:t>DATA TYPE</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1500">
                          <a:effectLst/>
                        </a:rPr>
                        <a:t>FROM</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1500">
                          <a:effectLst/>
                        </a:rPr>
                        <a:t>TO</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476914186"/>
                  </a:ext>
                </a:extLst>
              </a:tr>
              <a:tr h="812599">
                <a:tc>
                  <a:txBody>
                    <a:bodyPr/>
                    <a:lstStyle/>
                    <a:p>
                      <a:pPr algn="ctr" fontAlgn="t"/>
                      <a:r>
                        <a:rPr lang="en-US" sz="1500">
                          <a:effectLst/>
                        </a:rPr>
                        <a:t>bigint</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a:effectLst/>
                        </a:rPr>
                        <a:t>-9,223,372,036,854,775,808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9,223,372,036,854,775,807</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633721"/>
                  </a:ext>
                </a:extLst>
              </a:tr>
              <a:tr h="340767">
                <a:tc>
                  <a:txBody>
                    <a:bodyPr/>
                    <a:lstStyle/>
                    <a:p>
                      <a:pPr algn="ctr" fontAlgn="t"/>
                      <a:r>
                        <a:rPr lang="en-US" sz="1500" dirty="0">
                          <a:effectLst/>
                        </a:rPr>
                        <a:t>int</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-2,147,483,648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2,147,483,647</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490808"/>
                  </a:ext>
                </a:extLst>
              </a:tr>
              <a:tr h="340767">
                <a:tc>
                  <a:txBody>
                    <a:bodyPr/>
                    <a:lstStyle/>
                    <a:p>
                      <a:pPr algn="ctr" fontAlgn="t"/>
                      <a:r>
                        <a:rPr lang="en-US" sz="1500">
                          <a:effectLst/>
                        </a:rPr>
                        <a:t>smallint</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-32,768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32,767</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498360"/>
                  </a:ext>
                </a:extLst>
              </a:tr>
              <a:tr h="340767">
                <a:tc>
                  <a:txBody>
                    <a:bodyPr/>
                    <a:lstStyle/>
                    <a:p>
                      <a:pPr algn="ctr" fontAlgn="t"/>
                      <a:r>
                        <a:rPr lang="en-US" sz="1500">
                          <a:effectLst/>
                        </a:rPr>
                        <a:t>tinyint</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255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965995"/>
                  </a:ext>
                </a:extLst>
              </a:tr>
              <a:tr h="340767">
                <a:tc>
                  <a:txBody>
                    <a:bodyPr/>
                    <a:lstStyle/>
                    <a:p>
                      <a:pPr algn="ctr" fontAlgn="t"/>
                      <a:r>
                        <a:rPr lang="en-US" sz="1500">
                          <a:effectLst/>
                        </a:rPr>
                        <a:t>bit</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1</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5410041"/>
                  </a:ext>
                </a:extLst>
              </a:tr>
              <a:tr h="340767">
                <a:tc>
                  <a:txBody>
                    <a:bodyPr/>
                    <a:lstStyle/>
                    <a:p>
                      <a:pPr algn="ctr" fontAlgn="t"/>
                      <a:r>
                        <a:rPr lang="en-US" sz="1500">
                          <a:effectLst/>
                        </a:rPr>
                        <a:t>decimal</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-10^38 +1</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10^38 -1</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98188"/>
                  </a:ext>
                </a:extLst>
              </a:tr>
              <a:tr h="340767">
                <a:tc>
                  <a:txBody>
                    <a:bodyPr/>
                    <a:lstStyle/>
                    <a:p>
                      <a:pPr algn="ctr" fontAlgn="t"/>
                      <a:r>
                        <a:rPr lang="en-US" sz="1500">
                          <a:effectLst/>
                        </a:rPr>
                        <a:t>numeric</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-10^38 +1</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10^38 -1</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521604"/>
                  </a:ext>
                </a:extLst>
              </a:tr>
              <a:tr h="812599">
                <a:tc>
                  <a:txBody>
                    <a:bodyPr/>
                    <a:lstStyle/>
                    <a:p>
                      <a:pPr algn="ctr" fontAlgn="t"/>
                      <a:r>
                        <a:rPr lang="en-US" sz="1500">
                          <a:effectLst/>
                        </a:rPr>
                        <a:t>money</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-922,337,203,685,477.5808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+922,337,203,685,477.5807</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381940"/>
                  </a:ext>
                </a:extLst>
              </a:tr>
              <a:tr h="340767">
                <a:tc>
                  <a:txBody>
                    <a:bodyPr/>
                    <a:lstStyle/>
                    <a:p>
                      <a:pPr algn="ctr" fontAlgn="t"/>
                      <a:r>
                        <a:rPr lang="en-US" sz="1500">
                          <a:effectLst/>
                        </a:rPr>
                        <a:t>smallmoney</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a:effectLst/>
                        </a:rPr>
                        <a:t>-214,748.3648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a:effectLst/>
                        </a:rPr>
                        <a:t>+214,748.3647</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20313"/>
                  </a:ext>
                </a:extLst>
              </a:tr>
            </a:tbl>
          </a:graphicData>
        </a:graphic>
      </p:graphicFrame>
      <p:graphicFrame>
        <p:nvGraphicFramePr>
          <p:cNvPr id="5" name="Table 4">
            <a:extLst>
              <a:ext uri="{FF2B5EF4-FFF2-40B4-BE49-F238E27FC236}">
                <a16:creationId xmlns:a16="http://schemas.microsoft.com/office/drawing/2014/main" id="{BE64C63E-9198-AC48-818B-2AE5B9DE87EC}"/>
              </a:ext>
            </a:extLst>
          </p:cNvPr>
          <p:cNvGraphicFramePr>
            <a:graphicFrameLocks noGrp="1"/>
          </p:cNvGraphicFramePr>
          <p:nvPr>
            <p:extLst>
              <p:ext uri="{D42A27DB-BD31-4B8C-83A1-F6EECF244321}">
                <p14:modId xmlns:p14="http://schemas.microsoft.com/office/powerpoint/2010/main" val="2457204252"/>
              </p:ext>
            </p:extLst>
          </p:nvPr>
        </p:nvGraphicFramePr>
        <p:xfrm>
          <a:off x="6096000" y="1806914"/>
          <a:ext cx="5529072" cy="1188720"/>
        </p:xfrm>
        <a:graphic>
          <a:graphicData uri="http://schemas.openxmlformats.org/drawingml/2006/table">
            <a:tbl>
              <a:tblPr/>
              <a:tblGrid>
                <a:gridCol w="1843024">
                  <a:extLst>
                    <a:ext uri="{9D8B030D-6E8A-4147-A177-3AD203B41FA5}">
                      <a16:colId xmlns:a16="http://schemas.microsoft.com/office/drawing/2014/main" val="3279368900"/>
                    </a:ext>
                  </a:extLst>
                </a:gridCol>
                <a:gridCol w="1843024">
                  <a:extLst>
                    <a:ext uri="{9D8B030D-6E8A-4147-A177-3AD203B41FA5}">
                      <a16:colId xmlns:a16="http://schemas.microsoft.com/office/drawing/2014/main" val="1712389864"/>
                    </a:ext>
                  </a:extLst>
                </a:gridCol>
                <a:gridCol w="1843024">
                  <a:extLst>
                    <a:ext uri="{9D8B030D-6E8A-4147-A177-3AD203B41FA5}">
                      <a16:colId xmlns:a16="http://schemas.microsoft.com/office/drawing/2014/main" val="3827862510"/>
                    </a:ext>
                  </a:extLst>
                </a:gridCol>
              </a:tblGrid>
              <a:tr h="0">
                <a:tc>
                  <a:txBody>
                    <a:bodyPr/>
                    <a:lstStyle/>
                    <a:p>
                      <a:pPr algn="ctr" fontAlgn="t"/>
                      <a:r>
                        <a:rPr lang="en-US">
                          <a:effectLst/>
                        </a:rPr>
                        <a:t>DATA TYPE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a:effectLst/>
                        </a:rPr>
                        <a:t>FROM</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a:effectLst/>
                        </a:rPr>
                        <a:t>TO</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3615006674"/>
                  </a:ext>
                </a:extLst>
              </a:tr>
              <a:tr h="0">
                <a:tc>
                  <a:txBody>
                    <a:bodyPr/>
                    <a:lstStyle/>
                    <a:p>
                      <a:pPr fontAlgn="t"/>
                      <a:r>
                        <a:rPr lang="en-US" dirty="0">
                          <a:effectLst/>
                        </a:rPr>
                        <a:t>float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-1.79E + 308</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1.79E + 308</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0956271"/>
                  </a:ext>
                </a:extLst>
              </a:tr>
              <a:tr h="0">
                <a:tc>
                  <a:txBody>
                    <a:bodyPr/>
                    <a:lstStyle/>
                    <a:p>
                      <a:pPr fontAlgn="t"/>
                      <a:r>
                        <a:rPr lang="en-US">
                          <a:effectLst/>
                        </a:rPr>
                        <a:t>real</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-3.40E + 38</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3.40E + 38</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03275"/>
                  </a:ext>
                </a:extLst>
              </a:tr>
            </a:tbl>
          </a:graphicData>
        </a:graphic>
      </p:graphicFrame>
      <p:graphicFrame>
        <p:nvGraphicFramePr>
          <p:cNvPr id="6" name="Table 5">
            <a:extLst>
              <a:ext uri="{FF2B5EF4-FFF2-40B4-BE49-F238E27FC236}">
                <a16:creationId xmlns:a16="http://schemas.microsoft.com/office/drawing/2014/main" id="{104231BD-1386-582A-E662-3A489620C41E}"/>
              </a:ext>
            </a:extLst>
          </p:cNvPr>
          <p:cNvGraphicFramePr>
            <a:graphicFrameLocks noGrp="1"/>
          </p:cNvGraphicFramePr>
          <p:nvPr>
            <p:extLst>
              <p:ext uri="{D42A27DB-BD31-4B8C-83A1-F6EECF244321}">
                <p14:modId xmlns:p14="http://schemas.microsoft.com/office/powerpoint/2010/main" val="857996712"/>
              </p:ext>
            </p:extLst>
          </p:nvPr>
        </p:nvGraphicFramePr>
        <p:xfrm>
          <a:off x="6096000" y="3749603"/>
          <a:ext cx="5529072" cy="1981200"/>
        </p:xfrm>
        <a:graphic>
          <a:graphicData uri="http://schemas.openxmlformats.org/drawingml/2006/table">
            <a:tbl>
              <a:tblPr/>
              <a:tblGrid>
                <a:gridCol w="1843024">
                  <a:extLst>
                    <a:ext uri="{9D8B030D-6E8A-4147-A177-3AD203B41FA5}">
                      <a16:colId xmlns:a16="http://schemas.microsoft.com/office/drawing/2014/main" val="842328197"/>
                    </a:ext>
                  </a:extLst>
                </a:gridCol>
                <a:gridCol w="1843024">
                  <a:extLst>
                    <a:ext uri="{9D8B030D-6E8A-4147-A177-3AD203B41FA5}">
                      <a16:colId xmlns:a16="http://schemas.microsoft.com/office/drawing/2014/main" val="2328823922"/>
                    </a:ext>
                  </a:extLst>
                </a:gridCol>
                <a:gridCol w="1843024">
                  <a:extLst>
                    <a:ext uri="{9D8B030D-6E8A-4147-A177-3AD203B41FA5}">
                      <a16:colId xmlns:a16="http://schemas.microsoft.com/office/drawing/2014/main" val="3818680919"/>
                    </a:ext>
                  </a:extLst>
                </a:gridCol>
              </a:tblGrid>
              <a:tr h="0">
                <a:tc>
                  <a:txBody>
                    <a:bodyPr/>
                    <a:lstStyle/>
                    <a:p>
                      <a:pPr algn="ctr" fontAlgn="t"/>
                      <a:r>
                        <a:rPr lang="en-US">
                          <a:effectLst/>
                        </a:rPr>
                        <a:t>DATA TYPE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a:effectLst/>
                        </a:rPr>
                        <a:t>FROM</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a:effectLst/>
                        </a:rPr>
                        <a:t>TO</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2892428510"/>
                  </a:ext>
                </a:extLst>
              </a:tr>
              <a:tr h="0">
                <a:tc>
                  <a:txBody>
                    <a:bodyPr/>
                    <a:lstStyle/>
                    <a:p>
                      <a:pPr fontAlgn="t"/>
                      <a:r>
                        <a:rPr lang="en-US">
                          <a:effectLst/>
                        </a:rPr>
                        <a:t>datetime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Jan 1, 1753</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Dec 31, 9999</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575706"/>
                  </a:ext>
                </a:extLst>
              </a:tr>
              <a:tr h="0">
                <a:tc>
                  <a:txBody>
                    <a:bodyPr/>
                    <a:lstStyle/>
                    <a:p>
                      <a:pPr fontAlgn="t"/>
                      <a:r>
                        <a:rPr lang="en-US" dirty="0" err="1">
                          <a:effectLst/>
                        </a:rPr>
                        <a:t>smalldatetime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Jan 1, 1900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Jun 6, 2079</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8588081"/>
                  </a:ext>
                </a:extLst>
              </a:tr>
              <a:tr h="0">
                <a:tc>
                  <a:txBody>
                    <a:bodyPr/>
                    <a:lstStyle/>
                    <a:p>
                      <a:pPr fontAlgn="t"/>
                      <a:r>
                        <a:rPr lang="en-US">
                          <a:effectLst/>
                        </a:rPr>
                        <a:t>date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fontAlgn="t"/>
                      <a:r>
                        <a:rPr lang="en-US">
                          <a:effectLst/>
                        </a:rPr>
                        <a:t>Stores a date like June 30, 1991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663524543"/>
                  </a:ext>
                </a:extLst>
              </a:tr>
              <a:tr h="0">
                <a:tc>
                  <a:txBody>
                    <a:bodyPr/>
                    <a:lstStyle/>
                    <a:p>
                      <a:pPr fontAlgn="t"/>
                      <a:r>
                        <a:rPr lang="en-US">
                          <a:effectLst/>
                        </a:rPr>
                        <a:t>time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fontAlgn="t"/>
                      <a:r>
                        <a:rPr lang="en-US" dirty="0">
                          <a:effectLst/>
                        </a:rPr>
                        <a:t>Stores a time of day like 12:30 P.M.</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13625097"/>
                  </a:ext>
                </a:extLst>
              </a:tr>
            </a:tbl>
          </a:graphicData>
        </a:graphic>
      </p:graphicFrame>
      <p:sp>
        <p:nvSpPr>
          <p:cNvPr id="7" name="TextBox 6">
            <a:extLst>
              <a:ext uri="{FF2B5EF4-FFF2-40B4-BE49-F238E27FC236}">
                <a16:creationId xmlns:a16="http://schemas.microsoft.com/office/drawing/2014/main" id="{8E89D6F1-14CD-F18E-8A67-26E5D78164CB}"/>
              </a:ext>
            </a:extLst>
          </p:cNvPr>
          <p:cNvSpPr txBox="1"/>
          <p:nvPr/>
        </p:nvSpPr>
        <p:spPr>
          <a:xfrm>
            <a:off x="1058419" y="1199295"/>
            <a:ext cx="3042526" cy="646331"/>
          </a:xfrm>
          <a:prstGeom prst="rect">
            <a:avLst/>
          </a:prstGeom>
          <a:noFill/>
        </p:spPr>
        <p:txBody>
          <a:bodyPr wrap="square" rtlCol="0">
            <a:spAutoFit/>
          </a:bodyPr>
          <a:lstStyle/>
          <a:p>
            <a:r>
              <a:rPr lang="en-US" b="0" i="0" dirty="0">
                <a:solidFill>
                  <a:srgbClr val="000000"/>
                </a:solidFill>
                <a:effectLst/>
                <a:latin typeface="Heebo" pitchFamily="2" charset="-79"/>
                <a:cs typeface="Heebo" pitchFamily="2" charset="-79"/>
              </a:rPr>
              <a:t>Exact Numeric Data Types</a:t>
            </a:r>
          </a:p>
          <a:p>
            <a:endParaRPr lang="en-US" dirty="0"/>
          </a:p>
        </p:txBody>
      </p:sp>
      <p:sp>
        <p:nvSpPr>
          <p:cNvPr id="8" name="TextBox 7">
            <a:extLst>
              <a:ext uri="{FF2B5EF4-FFF2-40B4-BE49-F238E27FC236}">
                <a16:creationId xmlns:a16="http://schemas.microsoft.com/office/drawing/2014/main" id="{A419CCD3-9CDD-4D12-2F83-650108D2D36F}"/>
              </a:ext>
            </a:extLst>
          </p:cNvPr>
          <p:cNvSpPr txBox="1"/>
          <p:nvPr/>
        </p:nvSpPr>
        <p:spPr>
          <a:xfrm>
            <a:off x="6096000" y="1170355"/>
            <a:ext cx="3685310" cy="369332"/>
          </a:xfrm>
          <a:prstGeom prst="rect">
            <a:avLst/>
          </a:prstGeom>
          <a:noFill/>
        </p:spPr>
        <p:txBody>
          <a:bodyPr wrap="square" rtlCol="0">
            <a:spAutoFit/>
          </a:bodyPr>
          <a:lstStyle/>
          <a:p>
            <a:r>
              <a:rPr lang="en-US" b="0" i="0" dirty="0">
                <a:solidFill>
                  <a:srgbClr val="000000"/>
                </a:solidFill>
                <a:effectLst/>
                <a:latin typeface="Heebo" pitchFamily="2" charset="-79"/>
                <a:cs typeface="Heebo" pitchFamily="2" charset="-79"/>
              </a:rPr>
              <a:t>Approximate Numeric Data Types</a:t>
            </a:r>
          </a:p>
        </p:txBody>
      </p:sp>
      <p:sp>
        <p:nvSpPr>
          <p:cNvPr id="10" name="TextBox 9">
            <a:extLst>
              <a:ext uri="{FF2B5EF4-FFF2-40B4-BE49-F238E27FC236}">
                <a16:creationId xmlns:a16="http://schemas.microsoft.com/office/drawing/2014/main" id="{2A1AB61C-DADF-D170-4FF4-233405AF13FF}"/>
              </a:ext>
            </a:extLst>
          </p:cNvPr>
          <p:cNvSpPr txBox="1"/>
          <p:nvPr/>
        </p:nvSpPr>
        <p:spPr>
          <a:xfrm>
            <a:off x="6096000" y="3327394"/>
            <a:ext cx="4119418" cy="369332"/>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Date and Time Data Types</a:t>
            </a:r>
          </a:p>
        </p:txBody>
      </p:sp>
    </p:spTree>
    <p:extLst>
      <p:ext uri="{BB962C8B-B14F-4D97-AF65-F5344CB8AC3E}">
        <p14:creationId xmlns:p14="http://schemas.microsoft.com/office/powerpoint/2010/main" val="4264115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B80491C-EAD4-3B37-3CFE-A01E35B253DD}"/>
              </a:ext>
            </a:extLst>
          </p:cNvPr>
          <p:cNvGraphicFramePr>
            <a:graphicFrameLocks noGrp="1"/>
          </p:cNvGraphicFramePr>
          <p:nvPr>
            <p:ph idx="1"/>
            <p:extLst>
              <p:ext uri="{D42A27DB-BD31-4B8C-83A1-F6EECF244321}">
                <p14:modId xmlns:p14="http://schemas.microsoft.com/office/powerpoint/2010/main" val="1625302994"/>
              </p:ext>
            </p:extLst>
          </p:nvPr>
        </p:nvGraphicFramePr>
        <p:xfrm>
          <a:off x="505281" y="1119980"/>
          <a:ext cx="4971883" cy="5416072"/>
        </p:xfrm>
        <a:graphic>
          <a:graphicData uri="http://schemas.openxmlformats.org/drawingml/2006/table">
            <a:tbl>
              <a:tblPr/>
              <a:tblGrid>
                <a:gridCol w="827493">
                  <a:extLst>
                    <a:ext uri="{9D8B030D-6E8A-4147-A177-3AD203B41FA5}">
                      <a16:colId xmlns:a16="http://schemas.microsoft.com/office/drawing/2014/main" val="3937136697"/>
                    </a:ext>
                  </a:extLst>
                </a:gridCol>
                <a:gridCol w="4144390">
                  <a:extLst>
                    <a:ext uri="{9D8B030D-6E8A-4147-A177-3AD203B41FA5}">
                      <a16:colId xmlns:a16="http://schemas.microsoft.com/office/drawing/2014/main" val="1117895186"/>
                    </a:ext>
                  </a:extLst>
                </a:gridCol>
              </a:tblGrid>
              <a:tr h="370189">
                <a:tc>
                  <a:txBody>
                    <a:bodyPr/>
                    <a:lstStyle/>
                    <a:p>
                      <a:pPr algn="l" fontAlgn="t"/>
                      <a:r>
                        <a:rPr lang="en-US" sz="1800">
                          <a:effectLst/>
                        </a:rPr>
                        <a:t>Sr.No.</a:t>
                      </a:r>
                    </a:p>
                  </a:txBody>
                  <a:tcPr marL="60142" marR="60142" marT="60142" marB="60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1800">
                          <a:effectLst/>
                        </a:rPr>
                        <a:t>DATA TYPE &amp; Description</a:t>
                      </a:r>
                    </a:p>
                  </a:txBody>
                  <a:tcPr marL="60142" marR="60142" marT="60142" marB="60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2877300943"/>
                  </a:ext>
                </a:extLst>
              </a:tr>
              <a:tr h="1128420">
                <a:tc>
                  <a:txBody>
                    <a:bodyPr/>
                    <a:lstStyle/>
                    <a:p>
                      <a:pPr algn="ctr" fontAlgn="ctr"/>
                      <a:r>
                        <a:rPr lang="en-US" sz="1800">
                          <a:effectLst/>
                        </a:rPr>
                        <a:t>1</a:t>
                      </a:r>
                    </a:p>
                  </a:txBody>
                  <a:tcPr marL="60142" marR="60142" marT="60142" marB="601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a:solidFill>
                            <a:srgbClr val="000000"/>
                          </a:solidFill>
                          <a:effectLst/>
                        </a:rPr>
                        <a:t>char</a:t>
                      </a:r>
                      <a:endParaRPr lang="en-US" sz="1800">
                        <a:solidFill>
                          <a:srgbClr val="000000"/>
                        </a:solidFill>
                        <a:effectLst/>
                      </a:endParaRPr>
                    </a:p>
                    <a:p>
                      <a:pPr algn="just" fontAlgn="t"/>
                      <a:r>
                        <a:rPr lang="en-US" sz="1800">
                          <a:solidFill>
                            <a:srgbClr val="000000"/>
                          </a:solidFill>
                          <a:effectLst/>
                        </a:rPr>
                        <a:t>Maximum length of 8,000 characters.( Fixed length non-Unicode characters)</a:t>
                      </a:r>
                    </a:p>
                  </a:txBody>
                  <a:tcPr marL="60142" marR="60142" marT="60142" marB="60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4658992"/>
                  </a:ext>
                </a:extLst>
              </a:tr>
              <a:tr h="1128420">
                <a:tc>
                  <a:txBody>
                    <a:bodyPr/>
                    <a:lstStyle/>
                    <a:p>
                      <a:pPr algn="ctr" fontAlgn="ctr"/>
                      <a:r>
                        <a:rPr lang="en-US" sz="1800">
                          <a:effectLst/>
                        </a:rPr>
                        <a:t>2</a:t>
                      </a:r>
                    </a:p>
                  </a:txBody>
                  <a:tcPr marL="60142" marR="60142" marT="60142" marB="601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a:solidFill>
                            <a:srgbClr val="000000"/>
                          </a:solidFill>
                          <a:effectLst/>
                        </a:rPr>
                        <a:t>varchar</a:t>
                      </a:r>
                      <a:endParaRPr lang="en-US" sz="1800">
                        <a:solidFill>
                          <a:srgbClr val="000000"/>
                        </a:solidFill>
                        <a:effectLst/>
                      </a:endParaRPr>
                    </a:p>
                    <a:p>
                      <a:pPr algn="just" fontAlgn="t"/>
                      <a:r>
                        <a:rPr lang="en-US" sz="1800">
                          <a:solidFill>
                            <a:srgbClr val="000000"/>
                          </a:solidFill>
                          <a:effectLst/>
                        </a:rPr>
                        <a:t>Maximum of 8,000 characters.(Variable-length non-Unicode data).</a:t>
                      </a:r>
                    </a:p>
                  </a:txBody>
                  <a:tcPr marL="60142" marR="60142" marT="60142" marB="60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022485"/>
                  </a:ext>
                </a:extLst>
              </a:tr>
              <a:tr h="1382314">
                <a:tc>
                  <a:txBody>
                    <a:bodyPr/>
                    <a:lstStyle/>
                    <a:p>
                      <a:pPr algn="ctr" fontAlgn="ctr"/>
                      <a:r>
                        <a:rPr lang="en-US" sz="1800">
                          <a:effectLst/>
                        </a:rPr>
                        <a:t>3</a:t>
                      </a:r>
                    </a:p>
                  </a:txBody>
                  <a:tcPr marL="60142" marR="60142" marT="60142" marB="601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a:solidFill>
                            <a:srgbClr val="000000"/>
                          </a:solidFill>
                          <a:effectLst/>
                        </a:rPr>
                        <a:t>varchar(max)</a:t>
                      </a:r>
                      <a:endParaRPr lang="en-US" sz="1800">
                        <a:solidFill>
                          <a:srgbClr val="000000"/>
                        </a:solidFill>
                        <a:effectLst/>
                      </a:endParaRPr>
                    </a:p>
                    <a:p>
                      <a:pPr algn="just" fontAlgn="t"/>
                      <a:r>
                        <a:rPr lang="en-US" sz="1800">
                          <a:solidFill>
                            <a:srgbClr val="000000"/>
                          </a:solidFill>
                          <a:effectLst/>
                        </a:rPr>
                        <a:t>Maximum length of 2E + 31 characters, Variable-length non-Unicode data (SQL Server 2005 only).</a:t>
                      </a:r>
                    </a:p>
                  </a:txBody>
                  <a:tcPr marL="60142" marR="60142" marT="60142" marB="60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772839"/>
                  </a:ext>
                </a:extLst>
              </a:tr>
              <a:tr h="1382314">
                <a:tc>
                  <a:txBody>
                    <a:bodyPr/>
                    <a:lstStyle/>
                    <a:p>
                      <a:pPr algn="ctr" fontAlgn="ctr"/>
                      <a:r>
                        <a:rPr lang="en-US" sz="1800">
                          <a:effectLst/>
                        </a:rPr>
                        <a:t>4</a:t>
                      </a:r>
                    </a:p>
                  </a:txBody>
                  <a:tcPr marL="60142" marR="60142" marT="60142" marB="601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dirty="0">
                          <a:solidFill>
                            <a:srgbClr val="000000"/>
                          </a:solidFill>
                          <a:effectLst/>
                        </a:rPr>
                        <a:t>text</a:t>
                      </a:r>
                      <a:endParaRPr lang="en-US" sz="1800" dirty="0">
                        <a:solidFill>
                          <a:srgbClr val="000000"/>
                        </a:solidFill>
                        <a:effectLst/>
                      </a:endParaRPr>
                    </a:p>
                    <a:p>
                      <a:pPr algn="just" fontAlgn="t"/>
                      <a:r>
                        <a:rPr lang="en-US" sz="1800" dirty="0">
                          <a:solidFill>
                            <a:srgbClr val="000000"/>
                          </a:solidFill>
                          <a:effectLst/>
                        </a:rPr>
                        <a:t>Variable-length non-Unicode data with a maximum length of 2,147,483,647 characters.</a:t>
                      </a:r>
                    </a:p>
                  </a:txBody>
                  <a:tcPr marL="60142" marR="60142" marT="60142" marB="60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208023"/>
                  </a:ext>
                </a:extLst>
              </a:tr>
            </a:tbl>
          </a:graphicData>
        </a:graphic>
      </p:graphicFrame>
      <p:sp>
        <p:nvSpPr>
          <p:cNvPr id="9" name="Rectangle 3">
            <a:extLst>
              <a:ext uri="{FF2B5EF4-FFF2-40B4-BE49-F238E27FC236}">
                <a16:creationId xmlns:a16="http://schemas.microsoft.com/office/drawing/2014/main" id="{C12822BD-EA72-A8CA-7C8B-7169685D9743}"/>
              </a:ext>
            </a:extLst>
          </p:cNvPr>
          <p:cNvSpPr>
            <a:spLocks noChangeArrowheads="1"/>
          </p:cNvSpPr>
          <p:nvPr/>
        </p:nvSpPr>
        <p:spPr bwMode="auto">
          <a:xfrm>
            <a:off x="505281" y="652038"/>
            <a:ext cx="3491345"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Heebo" pitchFamily="2" charset="-79"/>
                <a:cs typeface="Heebo" pitchFamily="2" charset="-79"/>
              </a:rPr>
              <a:t>Character Strings Data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B4DDFD8E-4E7E-8032-9FD8-5E6A8D6AD3E7}"/>
              </a:ext>
            </a:extLst>
          </p:cNvPr>
          <p:cNvGraphicFramePr>
            <a:graphicFrameLocks noGrp="1"/>
          </p:cNvGraphicFramePr>
          <p:nvPr>
            <p:extLst>
              <p:ext uri="{D42A27DB-BD31-4B8C-83A1-F6EECF244321}">
                <p14:modId xmlns:p14="http://schemas.microsoft.com/office/powerpoint/2010/main" val="1257811529"/>
              </p:ext>
            </p:extLst>
          </p:nvPr>
        </p:nvGraphicFramePr>
        <p:xfrm>
          <a:off x="6096000" y="1110744"/>
          <a:ext cx="5590719" cy="5391657"/>
        </p:xfrm>
        <a:graphic>
          <a:graphicData uri="http://schemas.openxmlformats.org/drawingml/2006/table">
            <a:tbl>
              <a:tblPr/>
              <a:tblGrid>
                <a:gridCol w="830510">
                  <a:extLst>
                    <a:ext uri="{9D8B030D-6E8A-4147-A177-3AD203B41FA5}">
                      <a16:colId xmlns:a16="http://schemas.microsoft.com/office/drawing/2014/main" val="3834217113"/>
                    </a:ext>
                  </a:extLst>
                </a:gridCol>
                <a:gridCol w="4760209">
                  <a:extLst>
                    <a:ext uri="{9D8B030D-6E8A-4147-A177-3AD203B41FA5}">
                      <a16:colId xmlns:a16="http://schemas.microsoft.com/office/drawing/2014/main" val="749159471"/>
                    </a:ext>
                  </a:extLst>
                </a:gridCol>
              </a:tblGrid>
              <a:tr h="385118">
                <a:tc>
                  <a:txBody>
                    <a:bodyPr/>
                    <a:lstStyle/>
                    <a:p>
                      <a:pPr algn="l" fontAlgn="t"/>
                      <a:r>
                        <a:rPr lang="en-US" sz="1400">
                          <a:effectLst/>
                        </a:rPr>
                        <a:t>Sr.No.</a:t>
                      </a:r>
                    </a:p>
                  </a:txBody>
                  <a:tcPr marL="47817" marR="47817" marT="47817" marB="478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1400">
                          <a:effectLst/>
                        </a:rPr>
                        <a:t>DATA TYPE &amp; Description</a:t>
                      </a:r>
                    </a:p>
                  </a:txBody>
                  <a:tcPr marL="47817" marR="47817" marT="47817" marB="478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1238476641"/>
                  </a:ext>
                </a:extLst>
              </a:tr>
              <a:tr h="1184980">
                <a:tc>
                  <a:txBody>
                    <a:bodyPr/>
                    <a:lstStyle/>
                    <a:p>
                      <a:pPr algn="ctr" fontAlgn="ctr"/>
                      <a:r>
                        <a:rPr lang="en-US" sz="1400">
                          <a:effectLst/>
                        </a:rPr>
                        <a:t>1</a:t>
                      </a:r>
                    </a:p>
                  </a:txBody>
                  <a:tcPr marL="47817" marR="47817" marT="47817" marB="47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400" b="1" dirty="0" err="1">
                          <a:solidFill>
                            <a:srgbClr val="000000"/>
                          </a:solidFill>
                          <a:effectLst/>
                        </a:rPr>
                        <a:t>nchar</a:t>
                      </a:r>
                      <a:endParaRPr lang="en-US" sz="1400" dirty="0">
                        <a:solidFill>
                          <a:srgbClr val="000000"/>
                        </a:solidFill>
                        <a:effectLst/>
                      </a:endParaRPr>
                    </a:p>
                    <a:p>
                      <a:pPr algn="just" fontAlgn="t"/>
                      <a:r>
                        <a:rPr lang="en-US" sz="1400" dirty="0">
                          <a:solidFill>
                            <a:srgbClr val="000000"/>
                          </a:solidFill>
                          <a:effectLst/>
                        </a:rPr>
                        <a:t>Maximum length of 4,000 characters.( Fixed length Unicode)</a:t>
                      </a:r>
                    </a:p>
                  </a:txBody>
                  <a:tcPr marL="47817" marR="47817" marT="47817" marB="478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234388"/>
                  </a:ext>
                </a:extLst>
              </a:tr>
              <a:tr h="1184980">
                <a:tc>
                  <a:txBody>
                    <a:bodyPr/>
                    <a:lstStyle/>
                    <a:p>
                      <a:pPr algn="ctr" fontAlgn="ctr"/>
                      <a:r>
                        <a:rPr lang="en-US" sz="1400">
                          <a:effectLst/>
                        </a:rPr>
                        <a:t>2</a:t>
                      </a:r>
                    </a:p>
                  </a:txBody>
                  <a:tcPr marL="47817" marR="47817" marT="47817" marB="47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400" b="1">
                          <a:solidFill>
                            <a:srgbClr val="000000"/>
                          </a:solidFill>
                          <a:effectLst/>
                        </a:rPr>
                        <a:t>nvarchar</a:t>
                      </a:r>
                      <a:endParaRPr lang="en-US" sz="1400">
                        <a:solidFill>
                          <a:srgbClr val="000000"/>
                        </a:solidFill>
                        <a:effectLst/>
                      </a:endParaRPr>
                    </a:p>
                    <a:p>
                      <a:pPr algn="just" fontAlgn="t"/>
                      <a:r>
                        <a:rPr lang="en-US" sz="1400">
                          <a:solidFill>
                            <a:srgbClr val="000000"/>
                          </a:solidFill>
                          <a:effectLst/>
                        </a:rPr>
                        <a:t>Maximum length of 4,000 characters.(Variable length Unicode)</a:t>
                      </a:r>
                    </a:p>
                  </a:txBody>
                  <a:tcPr marL="47817" marR="47817" marT="47817" marB="478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8169777"/>
                  </a:ext>
                </a:extLst>
              </a:tr>
              <a:tr h="1451599">
                <a:tc>
                  <a:txBody>
                    <a:bodyPr/>
                    <a:lstStyle/>
                    <a:p>
                      <a:pPr algn="ctr" fontAlgn="ctr"/>
                      <a:r>
                        <a:rPr lang="en-US" sz="1400">
                          <a:effectLst/>
                        </a:rPr>
                        <a:t>3</a:t>
                      </a:r>
                    </a:p>
                  </a:txBody>
                  <a:tcPr marL="47817" marR="47817" marT="47817" marB="47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400" b="1">
                          <a:solidFill>
                            <a:srgbClr val="000000"/>
                          </a:solidFill>
                          <a:effectLst/>
                        </a:rPr>
                        <a:t>nvarchar(max)</a:t>
                      </a:r>
                      <a:endParaRPr lang="en-US" sz="1400">
                        <a:solidFill>
                          <a:srgbClr val="000000"/>
                        </a:solidFill>
                        <a:effectLst/>
                      </a:endParaRPr>
                    </a:p>
                    <a:p>
                      <a:pPr algn="just" fontAlgn="t"/>
                      <a:r>
                        <a:rPr lang="en-US" sz="1400">
                          <a:solidFill>
                            <a:srgbClr val="000000"/>
                          </a:solidFill>
                          <a:effectLst/>
                        </a:rPr>
                        <a:t>Maximum length of 2E + 31 characters (SQL Server 2005 only).( Variable length Unicode)</a:t>
                      </a:r>
                    </a:p>
                  </a:txBody>
                  <a:tcPr marL="47817" marR="47817" marT="47817" marB="478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059429"/>
                  </a:ext>
                </a:extLst>
              </a:tr>
              <a:tr h="1184980">
                <a:tc>
                  <a:txBody>
                    <a:bodyPr/>
                    <a:lstStyle/>
                    <a:p>
                      <a:pPr algn="ctr" fontAlgn="ctr"/>
                      <a:r>
                        <a:rPr lang="en-US" sz="1400">
                          <a:effectLst/>
                        </a:rPr>
                        <a:t>4</a:t>
                      </a:r>
                    </a:p>
                  </a:txBody>
                  <a:tcPr marL="47817" marR="47817" marT="47817" marB="47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400" b="1" dirty="0" err="1">
                          <a:solidFill>
                            <a:srgbClr val="000000"/>
                          </a:solidFill>
                          <a:effectLst/>
                        </a:rPr>
                        <a:t>ntext</a:t>
                      </a:r>
                      <a:endParaRPr lang="en-US" sz="1400" dirty="0">
                        <a:solidFill>
                          <a:srgbClr val="000000"/>
                        </a:solidFill>
                        <a:effectLst/>
                      </a:endParaRPr>
                    </a:p>
                    <a:p>
                      <a:pPr algn="just" fontAlgn="t"/>
                      <a:r>
                        <a:rPr lang="en-US" sz="1400" dirty="0">
                          <a:solidFill>
                            <a:srgbClr val="000000"/>
                          </a:solidFill>
                          <a:effectLst/>
                        </a:rPr>
                        <a:t>Maximum length of 1,073,741,823 characters. ( Variable length Unicode )</a:t>
                      </a:r>
                    </a:p>
                  </a:txBody>
                  <a:tcPr marL="47817" marR="47817" marT="47817" marB="478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100247"/>
                  </a:ext>
                </a:extLst>
              </a:tr>
            </a:tbl>
          </a:graphicData>
        </a:graphic>
      </p:graphicFrame>
      <p:sp>
        <p:nvSpPr>
          <p:cNvPr id="12" name="TextBox 11">
            <a:extLst>
              <a:ext uri="{FF2B5EF4-FFF2-40B4-BE49-F238E27FC236}">
                <a16:creationId xmlns:a16="http://schemas.microsoft.com/office/drawing/2014/main" id="{2DCA819C-81F1-6C76-A98B-CB6067D2B730}"/>
              </a:ext>
            </a:extLst>
          </p:cNvPr>
          <p:cNvSpPr txBox="1"/>
          <p:nvPr/>
        </p:nvSpPr>
        <p:spPr>
          <a:xfrm>
            <a:off x="6126430" y="652038"/>
            <a:ext cx="4137891" cy="369332"/>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Unicode Character Strings Data Types</a:t>
            </a:r>
          </a:p>
        </p:txBody>
      </p:sp>
    </p:spTree>
    <p:extLst>
      <p:ext uri="{BB962C8B-B14F-4D97-AF65-F5344CB8AC3E}">
        <p14:creationId xmlns:p14="http://schemas.microsoft.com/office/powerpoint/2010/main" val="2017402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C2CF5F3-2D22-597F-981D-769AEB438178}"/>
              </a:ext>
            </a:extLst>
          </p:cNvPr>
          <p:cNvGraphicFramePr>
            <a:graphicFrameLocks noGrp="1"/>
          </p:cNvGraphicFramePr>
          <p:nvPr>
            <p:ph idx="1"/>
            <p:extLst>
              <p:ext uri="{D42A27DB-BD31-4B8C-83A1-F6EECF244321}">
                <p14:modId xmlns:p14="http://schemas.microsoft.com/office/powerpoint/2010/main" val="2953397631"/>
              </p:ext>
            </p:extLst>
          </p:nvPr>
        </p:nvGraphicFramePr>
        <p:xfrm>
          <a:off x="440483" y="1030907"/>
          <a:ext cx="5581626" cy="5000438"/>
        </p:xfrm>
        <a:graphic>
          <a:graphicData uri="http://schemas.openxmlformats.org/drawingml/2006/table">
            <a:tbl>
              <a:tblPr/>
              <a:tblGrid>
                <a:gridCol w="888685">
                  <a:extLst>
                    <a:ext uri="{9D8B030D-6E8A-4147-A177-3AD203B41FA5}">
                      <a16:colId xmlns:a16="http://schemas.microsoft.com/office/drawing/2014/main" val="2020289772"/>
                    </a:ext>
                  </a:extLst>
                </a:gridCol>
                <a:gridCol w="4692941">
                  <a:extLst>
                    <a:ext uri="{9D8B030D-6E8A-4147-A177-3AD203B41FA5}">
                      <a16:colId xmlns:a16="http://schemas.microsoft.com/office/drawing/2014/main" val="3608570148"/>
                    </a:ext>
                  </a:extLst>
                </a:gridCol>
              </a:tblGrid>
              <a:tr h="474494">
                <a:tc>
                  <a:txBody>
                    <a:bodyPr/>
                    <a:lstStyle/>
                    <a:p>
                      <a:pPr algn="l" fontAlgn="t"/>
                      <a:r>
                        <a:rPr lang="en-US">
                          <a:effectLst/>
                        </a:rPr>
                        <a:t>Sr.No.</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a:effectLst/>
                        </a:rPr>
                        <a:t>DATA TYPE &amp; Description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287572152"/>
                  </a:ext>
                </a:extLst>
              </a:tr>
              <a:tr h="1131486">
                <a:tc>
                  <a:txBody>
                    <a:bodyPr/>
                    <a:lstStyle/>
                    <a:p>
                      <a:pPr algn="ctr" fontAlgn="ctr"/>
                      <a:r>
                        <a:rPr lang="en-US">
                          <a:effectLst/>
                        </a:rPr>
                        <a: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b="1" dirty="0">
                          <a:solidFill>
                            <a:srgbClr val="000000"/>
                          </a:solidFill>
                          <a:effectLst/>
                        </a:rPr>
                        <a:t>binary</a:t>
                      </a:r>
                      <a:endParaRPr lang="en-US" dirty="0">
                        <a:solidFill>
                          <a:srgbClr val="000000"/>
                        </a:solidFill>
                        <a:effectLst/>
                      </a:endParaRPr>
                    </a:p>
                    <a:p>
                      <a:pPr algn="just" fontAlgn="t"/>
                      <a:r>
                        <a:rPr lang="en-US" dirty="0">
                          <a:solidFill>
                            <a:srgbClr val="000000"/>
                          </a:solidFill>
                          <a:effectLst/>
                        </a:rPr>
                        <a:t>Maximum length of 8,000 bytes(Fixed-length binary data )</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992326"/>
                  </a:ext>
                </a:extLst>
              </a:tr>
              <a:tr h="1131486">
                <a:tc>
                  <a:txBody>
                    <a:bodyPr/>
                    <a:lstStyle/>
                    <a:p>
                      <a:pPr algn="ctr" fontAlgn="ctr"/>
                      <a:r>
                        <a:rPr lang="en-US">
                          <a:effectLst/>
                        </a:rPr>
                        <a:t>2</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b="1">
                          <a:solidFill>
                            <a:srgbClr val="000000"/>
                          </a:solidFill>
                          <a:effectLst/>
                        </a:rPr>
                        <a:t>varbinary</a:t>
                      </a:r>
                      <a:endParaRPr lang="en-US">
                        <a:solidFill>
                          <a:srgbClr val="000000"/>
                        </a:solidFill>
                        <a:effectLst/>
                      </a:endParaRPr>
                    </a:p>
                    <a:p>
                      <a:pPr algn="just" fontAlgn="t"/>
                      <a:r>
                        <a:rPr lang="en-US">
                          <a:solidFill>
                            <a:srgbClr val="000000"/>
                          </a:solidFill>
                          <a:effectLst/>
                        </a:rPr>
                        <a:t>Maximum length of 8,000 bytes.(Variable length binary data)</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035276"/>
                  </a:ext>
                </a:extLst>
              </a:tr>
              <a:tr h="1131486">
                <a:tc>
                  <a:txBody>
                    <a:bodyPr/>
                    <a:lstStyle/>
                    <a:p>
                      <a:pPr algn="ctr" fontAlgn="ctr"/>
                      <a:r>
                        <a:rPr lang="en-US">
                          <a:effectLst/>
                        </a:rPr>
                        <a:t>3</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b="1">
                          <a:solidFill>
                            <a:srgbClr val="000000"/>
                          </a:solidFill>
                          <a:effectLst/>
                        </a:rPr>
                        <a:t>varbinary(max)</a:t>
                      </a:r>
                      <a:endParaRPr lang="en-US">
                        <a:solidFill>
                          <a:srgbClr val="000000"/>
                        </a:solidFill>
                        <a:effectLst/>
                      </a:endParaRPr>
                    </a:p>
                    <a:p>
                      <a:pPr algn="just" fontAlgn="t"/>
                      <a:r>
                        <a:rPr lang="en-US">
                          <a:solidFill>
                            <a:srgbClr val="000000"/>
                          </a:solidFill>
                          <a:effectLst/>
                        </a:rPr>
                        <a:t>Maximum length of 2E + 31 bytes (SQL Server 2005 only). ( Variable length Binary data)</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5852745"/>
                  </a:ext>
                </a:extLst>
              </a:tr>
              <a:tr h="1131486">
                <a:tc>
                  <a:txBody>
                    <a:bodyPr/>
                    <a:lstStyle/>
                    <a:p>
                      <a:pPr algn="ctr" fontAlgn="ctr"/>
                      <a:r>
                        <a:rPr lang="en-US">
                          <a:effectLst/>
                        </a:rPr>
                        <a:t>4</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b="1" dirty="0">
                          <a:solidFill>
                            <a:srgbClr val="000000"/>
                          </a:solidFill>
                          <a:effectLst/>
                        </a:rPr>
                        <a:t>image</a:t>
                      </a:r>
                      <a:endParaRPr lang="en-US" dirty="0">
                        <a:solidFill>
                          <a:srgbClr val="000000"/>
                        </a:solidFill>
                        <a:effectLst/>
                      </a:endParaRPr>
                    </a:p>
                    <a:p>
                      <a:pPr algn="just" fontAlgn="t"/>
                      <a:r>
                        <a:rPr lang="en-US" dirty="0">
                          <a:solidFill>
                            <a:srgbClr val="000000"/>
                          </a:solidFill>
                          <a:effectLst/>
                        </a:rPr>
                        <a:t>Maximum length of 2,147,483,647 bytes. ( Variable length Binary Data)</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47253"/>
                  </a:ext>
                </a:extLst>
              </a:tr>
            </a:tbl>
          </a:graphicData>
        </a:graphic>
      </p:graphicFrame>
      <p:graphicFrame>
        <p:nvGraphicFramePr>
          <p:cNvPr id="5" name="Table 4">
            <a:extLst>
              <a:ext uri="{FF2B5EF4-FFF2-40B4-BE49-F238E27FC236}">
                <a16:creationId xmlns:a16="http://schemas.microsoft.com/office/drawing/2014/main" id="{6FDDE42E-1458-36A7-6EDF-71F47B6BA812}"/>
              </a:ext>
            </a:extLst>
          </p:cNvPr>
          <p:cNvGraphicFramePr>
            <a:graphicFrameLocks noGrp="1"/>
          </p:cNvGraphicFramePr>
          <p:nvPr>
            <p:extLst>
              <p:ext uri="{D42A27DB-BD31-4B8C-83A1-F6EECF244321}">
                <p14:modId xmlns:p14="http://schemas.microsoft.com/office/powerpoint/2010/main" val="576035545"/>
              </p:ext>
            </p:extLst>
          </p:nvPr>
        </p:nvGraphicFramePr>
        <p:xfrm>
          <a:off x="6169893" y="1030907"/>
          <a:ext cx="4886034" cy="5000439"/>
        </p:xfrm>
        <a:graphic>
          <a:graphicData uri="http://schemas.openxmlformats.org/drawingml/2006/table">
            <a:tbl>
              <a:tblPr/>
              <a:tblGrid>
                <a:gridCol w="1145628">
                  <a:extLst>
                    <a:ext uri="{9D8B030D-6E8A-4147-A177-3AD203B41FA5}">
                      <a16:colId xmlns:a16="http://schemas.microsoft.com/office/drawing/2014/main" val="635533638"/>
                    </a:ext>
                  </a:extLst>
                </a:gridCol>
                <a:gridCol w="3740406">
                  <a:extLst>
                    <a:ext uri="{9D8B030D-6E8A-4147-A177-3AD203B41FA5}">
                      <a16:colId xmlns:a16="http://schemas.microsoft.com/office/drawing/2014/main" val="141949249"/>
                    </a:ext>
                  </a:extLst>
                </a:gridCol>
              </a:tblGrid>
              <a:tr h="273277">
                <a:tc>
                  <a:txBody>
                    <a:bodyPr/>
                    <a:lstStyle/>
                    <a:p>
                      <a:pPr algn="l" fontAlgn="t"/>
                      <a:r>
                        <a:rPr lang="en-US" sz="1100">
                          <a:effectLst/>
                        </a:rPr>
                        <a:t>Sr.No.</a:t>
                      </a:r>
                    </a:p>
                  </a:txBody>
                  <a:tcPr marL="35667" marR="35667" marT="35667" marB="35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US" sz="1100">
                          <a:effectLst/>
                        </a:rPr>
                        <a:t>DATA TYPE &amp; Description</a:t>
                      </a:r>
                    </a:p>
                  </a:txBody>
                  <a:tcPr marL="35667" marR="35667" marT="35667" marB="35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1776537372"/>
                  </a:ext>
                </a:extLst>
              </a:tr>
              <a:tr h="999267">
                <a:tc>
                  <a:txBody>
                    <a:bodyPr/>
                    <a:lstStyle/>
                    <a:p>
                      <a:pPr algn="ctr" fontAlgn="ctr"/>
                      <a:r>
                        <a:rPr lang="en-US" sz="1100">
                          <a:effectLst/>
                        </a:rPr>
                        <a:t>1</a:t>
                      </a:r>
                    </a:p>
                  </a:txBody>
                  <a:tcPr marL="35667" marR="35667"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100" b="1">
                          <a:solidFill>
                            <a:srgbClr val="000000"/>
                          </a:solidFill>
                          <a:effectLst/>
                        </a:rPr>
                        <a:t>sql_variant</a:t>
                      </a:r>
                      <a:endParaRPr lang="en-US" sz="1100">
                        <a:solidFill>
                          <a:srgbClr val="000000"/>
                        </a:solidFill>
                        <a:effectLst/>
                      </a:endParaRPr>
                    </a:p>
                    <a:p>
                      <a:pPr algn="just" fontAlgn="t"/>
                      <a:r>
                        <a:rPr lang="en-US" sz="1100">
                          <a:solidFill>
                            <a:srgbClr val="000000"/>
                          </a:solidFill>
                          <a:effectLst/>
                        </a:rPr>
                        <a:t>Stores values of various SQL Server-supported data types, except text, ntext, and timestamp.</a:t>
                      </a:r>
                    </a:p>
                  </a:txBody>
                  <a:tcPr marL="35667" marR="35667" marT="35667" marB="35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740748"/>
                  </a:ext>
                </a:extLst>
              </a:tr>
              <a:tr h="999267">
                <a:tc>
                  <a:txBody>
                    <a:bodyPr/>
                    <a:lstStyle/>
                    <a:p>
                      <a:pPr algn="ctr" fontAlgn="ctr"/>
                      <a:r>
                        <a:rPr lang="en-US" sz="1100">
                          <a:effectLst/>
                        </a:rPr>
                        <a:t>2</a:t>
                      </a:r>
                    </a:p>
                  </a:txBody>
                  <a:tcPr marL="35667" marR="35667"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100" b="1">
                          <a:solidFill>
                            <a:srgbClr val="000000"/>
                          </a:solidFill>
                          <a:effectLst/>
                        </a:rPr>
                        <a:t>timestamp</a:t>
                      </a:r>
                      <a:endParaRPr lang="en-US" sz="1100">
                        <a:solidFill>
                          <a:srgbClr val="000000"/>
                        </a:solidFill>
                        <a:effectLst/>
                      </a:endParaRPr>
                    </a:p>
                    <a:p>
                      <a:pPr algn="just" fontAlgn="t"/>
                      <a:r>
                        <a:rPr lang="en-US" sz="1100">
                          <a:solidFill>
                            <a:srgbClr val="000000"/>
                          </a:solidFill>
                          <a:effectLst/>
                        </a:rPr>
                        <a:t>Stores a database-wide unique number that gets updated every time a row gets updated</a:t>
                      </a:r>
                    </a:p>
                  </a:txBody>
                  <a:tcPr marL="35667" marR="35667" marT="35667" marB="35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793573"/>
                  </a:ext>
                </a:extLst>
              </a:tr>
              <a:tr h="632190">
                <a:tc>
                  <a:txBody>
                    <a:bodyPr/>
                    <a:lstStyle/>
                    <a:p>
                      <a:pPr algn="ctr" fontAlgn="ctr"/>
                      <a:r>
                        <a:rPr lang="en-US" sz="1100">
                          <a:effectLst/>
                        </a:rPr>
                        <a:t>3</a:t>
                      </a:r>
                    </a:p>
                  </a:txBody>
                  <a:tcPr marL="35667" marR="35667"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100" b="1">
                          <a:solidFill>
                            <a:srgbClr val="000000"/>
                          </a:solidFill>
                          <a:effectLst/>
                        </a:rPr>
                        <a:t>uniqueidentifier</a:t>
                      </a:r>
                      <a:endParaRPr lang="en-US" sz="1100">
                        <a:solidFill>
                          <a:srgbClr val="000000"/>
                        </a:solidFill>
                        <a:effectLst/>
                      </a:endParaRPr>
                    </a:p>
                    <a:p>
                      <a:pPr algn="just" fontAlgn="t"/>
                      <a:r>
                        <a:rPr lang="en-US" sz="1100">
                          <a:solidFill>
                            <a:srgbClr val="000000"/>
                          </a:solidFill>
                          <a:effectLst/>
                        </a:rPr>
                        <a:t>Stores a globally unique identifier (GUID)</a:t>
                      </a:r>
                    </a:p>
                  </a:txBody>
                  <a:tcPr marL="35667" marR="35667" marT="35667" marB="35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0567554"/>
                  </a:ext>
                </a:extLst>
              </a:tr>
              <a:tr h="999267">
                <a:tc>
                  <a:txBody>
                    <a:bodyPr/>
                    <a:lstStyle/>
                    <a:p>
                      <a:pPr algn="ctr" fontAlgn="ctr"/>
                      <a:r>
                        <a:rPr lang="en-US" sz="1100">
                          <a:effectLst/>
                        </a:rPr>
                        <a:t>4</a:t>
                      </a:r>
                    </a:p>
                  </a:txBody>
                  <a:tcPr marL="35667" marR="35667"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100" b="1">
                          <a:solidFill>
                            <a:srgbClr val="000000"/>
                          </a:solidFill>
                          <a:effectLst/>
                        </a:rPr>
                        <a:t>xml</a:t>
                      </a:r>
                      <a:endParaRPr lang="en-US" sz="1100">
                        <a:solidFill>
                          <a:srgbClr val="000000"/>
                        </a:solidFill>
                        <a:effectLst/>
                      </a:endParaRPr>
                    </a:p>
                    <a:p>
                      <a:pPr algn="just" fontAlgn="t"/>
                      <a:r>
                        <a:rPr lang="en-US" sz="1100">
                          <a:solidFill>
                            <a:srgbClr val="000000"/>
                          </a:solidFill>
                          <a:effectLst/>
                        </a:rPr>
                        <a:t>Stores XML data. You can store xml instances in a column or a variable (SQL Server 2005 only).</a:t>
                      </a:r>
                    </a:p>
                  </a:txBody>
                  <a:tcPr marL="35667" marR="35667" marT="35667" marB="35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01015"/>
                  </a:ext>
                </a:extLst>
              </a:tr>
              <a:tr h="464981">
                <a:tc>
                  <a:txBody>
                    <a:bodyPr/>
                    <a:lstStyle/>
                    <a:p>
                      <a:pPr algn="ctr" fontAlgn="ctr"/>
                      <a:r>
                        <a:rPr lang="en-US" sz="1100">
                          <a:effectLst/>
                        </a:rPr>
                        <a:t>5</a:t>
                      </a:r>
                    </a:p>
                  </a:txBody>
                  <a:tcPr marL="35667" marR="35667"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100" b="1">
                          <a:solidFill>
                            <a:srgbClr val="000000"/>
                          </a:solidFill>
                          <a:effectLst/>
                        </a:rPr>
                        <a:t>cursor</a:t>
                      </a:r>
                      <a:endParaRPr lang="en-US" sz="1100">
                        <a:solidFill>
                          <a:srgbClr val="000000"/>
                        </a:solidFill>
                        <a:effectLst/>
                      </a:endParaRPr>
                    </a:p>
                    <a:p>
                      <a:pPr algn="just" fontAlgn="t"/>
                      <a:r>
                        <a:rPr lang="en-US" sz="1100">
                          <a:solidFill>
                            <a:srgbClr val="000000"/>
                          </a:solidFill>
                          <a:effectLst/>
                        </a:rPr>
                        <a:t>Reference to a cursor object</a:t>
                      </a:r>
                    </a:p>
                  </a:txBody>
                  <a:tcPr marL="35667" marR="35667" marT="35667" marB="35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69280"/>
                  </a:ext>
                </a:extLst>
              </a:tr>
              <a:tr h="632190">
                <a:tc>
                  <a:txBody>
                    <a:bodyPr/>
                    <a:lstStyle/>
                    <a:p>
                      <a:pPr algn="ctr" fontAlgn="ctr"/>
                      <a:r>
                        <a:rPr lang="en-US" sz="1100">
                          <a:effectLst/>
                        </a:rPr>
                        <a:t>6</a:t>
                      </a:r>
                    </a:p>
                  </a:txBody>
                  <a:tcPr marL="35667" marR="35667"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100" b="1" dirty="0">
                          <a:solidFill>
                            <a:srgbClr val="000000"/>
                          </a:solidFill>
                          <a:effectLst/>
                        </a:rPr>
                        <a:t>table</a:t>
                      </a:r>
                      <a:endParaRPr lang="en-US" sz="1100" dirty="0">
                        <a:solidFill>
                          <a:srgbClr val="000000"/>
                        </a:solidFill>
                        <a:effectLst/>
                      </a:endParaRPr>
                    </a:p>
                    <a:p>
                      <a:pPr algn="just" fontAlgn="t"/>
                      <a:r>
                        <a:rPr lang="en-US" sz="1100" dirty="0">
                          <a:solidFill>
                            <a:srgbClr val="000000"/>
                          </a:solidFill>
                          <a:effectLst/>
                        </a:rPr>
                        <a:t>Stores a result set for later processing</a:t>
                      </a:r>
                    </a:p>
                  </a:txBody>
                  <a:tcPr marL="35667" marR="35667" marT="35667" marB="356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025260"/>
                  </a:ext>
                </a:extLst>
              </a:tr>
            </a:tbl>
          </a:graphicData>
        </a:graphic>
      </p:graphicFrame>
      <p:sp>
        <p:nvSpPr>
          <p:cNvPr id="7" name="TextBox 6">
            <a:extLst>
              <a:ext uri="{FF2B5EF4-FFF2-40B4-BE49-F238E27FC236}">
                <a16:creationId xmlns:a16="http://schemas.microsoft.com/office/drawing/2014/main" id="{2A13B560-5669-4FBE-931B-E07F1A120CF7}"/>
              </a:ext>
            </a:extLst>
          </p:cNvPr>
          <p:cNvSpPr txBox="1"/>
          <p:nvPr/>
        </p:nvSpPr>
        <p:spPr>
          <a:xfrm>
            <a:off x="6169893" y="457323"/>
            <a:ext cx="2733964" cy="369332"/>
          </a:xfrm>
          <a:prstGeom prst="rect">
            <a:avLst/>
          </a:prstGeom>
          <a:noFill/>
        </p:spPr>
        <p:txBody>
          <a:bodyPr wrap="square">
            <a:spAutoFit/>
          </a:bodyPr>
          <a:lstStyle/>
          <a:p>
            <a:pPr algn="l"/>
            <a:r>
              <a:rPr lang="en-US" b="0" i="0" dirty="0" err="1">
                <a:solidFill>
                  <a:srgbClr val="000000"/>
                </a:solidFill>
                <a:effectLst/>
                <a:latin typeface="Heebo" pitchFamily="2" charset="-79"/>
                <a:cs typeface="Heebo" pitchFamily="2" charset="-79"/>
              </a:rPr>
              <a:t>Misc</a:t>
            </a:r>
            <a:r>
              <a:rPr lang="en-US" b="0" i="0" dirty="0">
                <a:solidFill>
                  <a:srgbClr val="000000"/>
                </a:solidFill>
                <a:effectLst/>
                <a:latin typeface="Heebo" pitchFamily="2" charset="-79"/>
                <a:cs typeface="Heebo" pitchFamily="2" charset="-79"/>
              </a:rPr>
              <a:t> Data Types</a:t>
            </a:r>
          </a:p>
        </p:txBody>
      </p:sp>
      <p:sp>
        <p:nvSpPr>
          <p:cNvPr id="9" name="TextBox 8">
            <a:extLst>
              <a:ext uri="{FF2B5EF4-FFF2-40B4-BE49-F238E27FC236}">
                <a16:creationId xmlns:a16="http://schemas.microsoft.com/office/drawing/2014/main" id="{88B65FED-1F16-821D-1F56-39913A7B05FF}"/>
              </a:ext>
            </a:extLst>
          </p:cNvPr>
          <p:cNvSpPr txBox="1"/>
          <p:nvPr/>
        </p:nvSpPr>
        <p:spPr>
          <a:xfrm>
            <a:off x="350982" y="457323"/>
            <a:ext cx="2798618" cy="369332"/>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Binary Data Types</a:t>
            </a:r>
          </a:p>
        </p:txBody>
      </p:sp>
    </p:spTree>
    <p:extLst>
      <p:ext uri="{BB962C8B-B14F-4D97-AF65-F5344CB8AC3E}">
        <p14:creationId xmlns:p14="http://schemas.microsoft.com/office/powerpoint/2010/main" val="2036421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F94B-5D83-BCC9-A9FA-CF24B9339A43}"/>
              </a:ext>
            </a:extLst>
          </p:cNvPr>
          <p:cNvSpPr>
            <a:spLocks noGrp="1"/>
          </p:cNvSpPr>
          <p:nvPr>
            <p:ph type="title"/>
          </p:nvPr>
        </p:nvSpPr>
        <p:spPr>
          <a:xfrm>
            <a:off x="838200" y="365126"/>
            <a:ext cx="10515600" cy="826366"/>
          </a:xfrm>
        </p:spPr>
        <p:txBody>
          <a:bodyPr/>
          <a:lstStyle/>
          <a:p>
            <a:r>
              <a:rPr lang="en-US" dirty="0"/>
              <a:t>Operators</a:t>
            </a:r>
          </a:p>
        </p:txBody>
      </p:sp>
      <p:sp>
        <p:nvSpPr>
          <p:cNvPr id="6" name="TextBox 5">
            <a:extLst>
              <a:ext uri="{FF2B5EF4-FFF2-40B4-BE49-F238E27FC236}">
                <a16:creationId xmlns:a16="http://schemas.microsoft.com/office/drawing/2014/main" id="{38A960E9-275E-1A7E-1010-53DEA8241FD6}"/>
              </a:ext>
            </a:extLst>
          </p:cNvPr>
          <p:cNvSpPr txBox="1"/>
          <p:nvPr/>
        </p:nvSpPr>
        <p:spPr>
          <a:xfrm>
            <a:off x="838200" y="1371517"/>
            <a:ext cx="3604491" cy="2031325"/>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SQL Arithmetic Operators</a:t>
            </a:r>
            <a:endParaRPr lang="en-US" dirty="0">
              <a:solidFill>
                <a:srgbClr val="000000"/>
              </a:solidFill>
              <a:latin typeface="Heebo" pitchFamily="2" charset="-79"/>
              <a:cs typeface="Heebo" pitchFamily="2" charset="-79"/>
            </a:endParaRPr>
          </a:p>
          <a:p>
            <a:pPr marL="285750" indent="-285750">
              <a:buFont typeface="Arial" panose="020B0604020202020204" pitchFamily="34" charset="0"/>
              <a:buChar char="•"/>
            </a:pPr>
            <a:r>
              <a:rPr lang="en-US" sz="1800" dirty="0"/>
              <a:t>Addition (+)</a:t>
            </a:r>
          </a:p>
          <a:p>
            <a:pPr marL="285750" indent="-285750">
              <a:buFont typeface="Arial" panose="020B0604020202020204" pitchFamily="34" charset="0"/>
              <a:buChar char="•"/>
            </a:pPr>
            <a:r>
              <a:rPr lang="en-US" sz="1800" dirty="0"/>
              <a:t>Subtraction (-)</a:t>
            </a:r>
          </a:p>
          <a:p>
            <a:pPr marL="285750" indent="-285750">
              <a:buFont typeface="Arial" panose="020B0604020202020204" pitchFamily="34" charset="0"/>
              <a:buChar char="•"/>
            </a:pPr>
            <a:r>
              <a:rPr lang="en-US" sz="1800" dirty="0"/>
              <a:t>Multiplication (*)</a:t>
            </a:r>
          </a:p>
          <a:p>
            <a:pPr marL="285750" indent="-285750">
              <a:buFont typeface="Arial" panose="020B0604020202020204" pitchFamily="34" charset="0"/>
              <a:buChar char="•"/>
            </a:pPr>
            <a:r>
              <a:rPr lang="en-US" sz="1800" dirty="0"/>
              <a:t>Division (/)</a:t>
            </a:r>
          </a:p>
          <a:p>
            <a:pPr marL="285750" indent="-285750">
              <a:buFont typeface="Arial" panose="020B0604020202020204" pitchFamily="34" charset="0"/>
              <a:buChar char="•"/>
            </a:pPr>
            <a:r>
              <a:rPr lang="en-US" sz="1800" dirty="0"/>
              <a:t>Modulus (%)</a:t>
            </a:r>
          </a:p>
          <a:p>
            <a:pPr algn="l"/>
            <a:endParaRPr lang="en-US" b="0" i="0" dirty="0">
              <a:solidFill>
                <a:srgbClr val="000000"/>
              </a:solidFill>
              <a:effectLst/>
              <a:latin typeface="Heebo" pitchFamily="2" charset="-79"/>
              <a:cs typeface="Heebo" pitchFamily="2" charset="-79"/>
            </a:endParaRPr>
          </a:p>
        </p:txBody>
      </p:sp>
      <p:sp>
        <p:nvSpPr>
          <p:cNvPr id="10" name="TextBox 9">
            <a:extLst>
              <a:ext uri="{FF2B5EF4-FFF2-40B4-BE49-F238E27FC236}">
                <a16:creationId xmlns:a16="http://schemas.microsoft.com/office/drawing/2014/main" id="{DB07B320-5BD9-B076-A7B7-1446292DB22F}"/>
              </a:ext>
            </a:extLst>
          </p:cNvPr>
          <p:cNvSpPr txBox="1"/>
          <p:nvPr/>
        </p:nvSpPr>
        <p:spPr>
          <a:xfrm>
            <a:off x="838200" y="3542534"/>
            <a:ext cx="5661890" cy="2862322"/>
          </a:xfrm>
          <a:prstGeom prst="rect">
            <a:avLst/>
          </a:prstGeom>
          <a:noFill/>
        </p:spPr>
        <p:txBody>
          <a:bodyPr wrap="square" rtlCol="0">
            <a:spAutoFit/>
          </a:bodyPr>
          <a:lstStyle/>
          <a:p>
            <a:pPr algn="l"/>
            <a:r>
              <a:rPr lang="en-US" b="0" i="0" dirty="0">
                <a:solidFill>
                  <a:srgbClr val="000000"/>
                </a:solidFill>
                <a:effectLst/>
                <a:latin typeface="Heebo" pitchFamily="2" charset="-79"/>
                <a:cs typeface="Heebo" pitchFamily="2" charset="-79"/>
              </a:rPr>
              <a:t>SQL Comparison Operators</a:t>
            </a:r>
            <a:endParaRPr lang="en-US" dirty="0">
              <a:solidFill>
                <a:srgbClr val="000000"/>
              </a:solidFill>
              <a:latin typeface="Heebo" pitchFamily="2" charset="-79"/>
              <a:cs typeface="Heebo" pitchFamily="2" charset="-79"/>
            </a:endParaRP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&lt;&gt;</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&gt;</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&lt;</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&gt;=</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&lt;=</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!&gt;</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!&lt;</a:t>
            </a:r>
            <a:endParaRPr lang="en-US" b="0" i="0" dirty="0">
              <a:solidFill>
                <a:srgbClr val="000000"/>
              </a:solidFill>
              <a:effectLst/>
              <a:latin typeface="Heebo" pitchFamily="2" charset="-79"/>
              <a:cs typeface="Heebo" pitchFamily="2" charset="-79"/>
            </a:endParaRPr>
          </a:p>
        </p:txBody>
      </p:sp>
      <p:sp>
        <p:nvSpPr>
          <p:cNvPr id="12" name="TextBox 11">
            <a:extLst>
              <a:ext uri="{FF2B5EF4-FFF2-40B4-BE49-F238E27FC236}">
                <a16:creationId xmlns:a16="http://schemas.microsoft.com/office/drawing/2014/main" id="{BEF391B1-C696-38BD-A589-7B3318E64A7B}"/>
              </a:ext>
            </a:extLst>
          </p:cNvPr>
          <p:cNvSpPr txBox="1"/>
          <p:nvPr/>
        </p:nvSpPr>
        <p:spPr>
          <a:xfrm>
            <a:off x="6576292" y="1371517"/>
            <a:ext cx="6096000" cy="3693319"/>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SQL Logical Operators</a:t>
            </a:r>
            <a:endParaRPr lang="en-US" dirty="0">
              <a:solidFill>
                <a:srgbClr val="000000"/>
              </a:solidFill>
              <a:latin typeface="Heebo" pitchFamily="2" charset="-79"/>
              <a:cs typeface="Heebo" pitchFamily="2" charset="-79"/>
            </a:endParaRP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ALL</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AND</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ANY</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BETWEEN</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EXISTS</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IN</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LIKE</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NOT</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OR</a:t>
            </a:r>
          </a:p>
          <a:p>
            <a:pPr marL="285750" indent="-285750" algn="l">
              <a:buFont typeface="Arial" panose="020B0604020202020204" pitchFamily="34" charset="0"/>
              <a:buChar char="•"/>
            </a:pPr>
            <a:r>
              <a:rPr lang="en-US" dirty="0">
                <a:solidFill>
                  <a:srgbClr val="000000"/>
                </a:solidFill>
                <a:latin typeface="Heebo" pitchFamily="2" charset="-79"/>
                <a:cs typeface="Heebo" pitchFamily="2" charset="-79"/>
              </a:rPr>
              <a:t>IS NULL</a:t>
            </a:r>
          </a:p>
          <a:p>
            <a:pPr marL="285750" indent="-285750" algn="l">
              <a:buFont typeface="Arial" panose="020B0604020202020204" pitchFamily="34" charset="0"/>
              <a:buChar char="•"/>
            </a:pPr>
            <a:r>
              <a:rPr lang="en-US" b="0" i="0" dirty="0">
                <a:solidFill>
                  <a:srgbClr val="000000"/>
                </a:solidFill>
                <a:effectLst/>
                <a:latin typeface="Heebo" pitchFamily="2" charset="-79"/>
                <a:cs typeface="Heebo" pitchFamily="2" charset="-79"/>
              </a:rPr>
              <a:t>UNIQUE</a:t>
            </a:r>
          </a:p>
          <a:p>
            <a:pPr algn="l"/>
            <a:endParaRPr lang="en-US" b="0" i="0" dirty="0">
              <a:solidFill>
                <a:srgbClr val="000000"/>
              </a:solidFill>
              <a:effectLst/>
              <a:latin typeface="Heebo" pitchFamily="2" charset="-79"/>
              <a:cs typeface="Heebo" pitchFamily="2" charset="-79"/>
            </a:endParaRPr>
          </a:p>
        </p:txBody>
      </p:sp>
    </p:spTree>
    <p:extLst>
      <p:ext uri="{BB962C8B-B14F-4D97-AF65-F5344CB8AC3E}">
        <p14:creationId xmlns:p14="http://schemas.microsoft.com/office/powerpoint/2010/main" val="721664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0568-8327-88EB-A8A1-68D14095B3D1}"/>
              </a:ext>
            </a:extLst>
          </p:cNvPr>
          <p:cNvSpPr>
            <a:spLocks noGrp="1"/>
          </p:cNvSpPr>
          <p:nvPr>
            <p:ph type="title"/>
          </p:nvPr>
        </p:nvSpPr>
        <p:spPr/>
        <p:txBody>
          <a:bodyPr/>
          <a:lstStyle/>
          <a:p>
            <a:r>
              <a:rPr lang="en-US" dirty="0"/>
              <a:t>SQL Join</a:t>
            </a:r>
          </a:p>
        </p:txBody>
      </p:sp>
      <p:sp>
        <p:nvSpPr>
          <p:cNvPr id="3" name="Content Placeholder 2">
            <a:extLst>
              <a:ext uri="{FF2B5EF4-FFF2-40B4-BE49-F238E27FC236}">
                <a16:creationId xmlns:a16="http://schemas.microsoft.com/office/drawing/2014/main" id="{9582FE2E-D916-E720-699A-ABCF30B06FE3}"/>
              </a:ext>
            </a:extLst>
          </p:cNvPr>
          <p:cNvSpPr>
            <a:spLocks noGrp="1"/>
          </p:cNvSpPr>
          <p:nvPr>
            <p:ph idx="1"/>
          </p:nvPr>
        </p:nvSpPr>
        <p:spPr>
          <a:xfrm>
            <a:off x="1066800" y="2014194"/>
            <a:ext cx="10058400" cy="3931920"/>
          </a:xfrm>
        </p:spPr>
        <p:txBody>
          <a:bodyPr/>
          <a:lstStyle/>
          <a:p>
            <a:pPr marL="0" indent="0">
              <a:buNone/>
            </a:pPr>
            <a:r>
              <a:rPr lang="en-US" b="1" dirty="0"/>
              <a:t>SQL Join</a:t>
            </a:r>
            <a:r>
              <a:rPr lang="en-US" dirty="0"/>
              <a:t> statement is used to combine data or rows from two or more tables based on a common field between them. Different types of Joins are as follows: </a:t>
            </a:r>
          </a:p>
          <a:p>
            <a:pPr lvl="1"/>
            <a:r>
              <a:rPr lang="en-US" dirty="0"/>
              <a:t>INNER JOIN</a:t>
            </a:r>
          </a:p>
          <a:p>
            <a:pPr lvl="1"/>
            <a:r>
              <a:rPr lang="en-US" dirty="0"/>
              <a:t>LEFT JOIN</a:t>
            </a:r>
          </a:p>
          <a:p>
            <a:pPr lvl="1"/>
            <a:r>
              <a:rPr lang="en-US" dirty="0"/>
              <a:t>RIGHT JOIN</a:t>
            </a:r>
          </a:p>
          <a:p>
            <a:pPr lvl="1"/>
            <a:r>
              <a:rPr lang="en-US" dirty="0"/>
              <a:t>FULL JOIN</a:t>
            </a:r>
          </a:p>
          <a:p>
            <a:pPr lvl="1"/>
            <a:r>
              <a:rPr lang="en-US" dirty="0"/>
              <a:t>NATURAL JOIN</a:t>
            </a:r>
          </a:p>
          <a:p>
            <a:endParaRPr lang="en-US" dirty="0"/>
          </a:p>
        </p:txBody>
      </p:sp>
    </p:spTree>
    <p:extLst>
      <p:ext uri="{BB962C8B-B14F-4D97-AF65-F5344CB8AC3E}">
        <p14:creationId xmlns:p14="http://schemas.microsoft.com/office/powerpoint/2010/main" val="324669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E23AC-0B79-BC17-9542-4B4762EA5AD7}"/>
              </a:ext>
            </a:extLst>
          </p:cNvPr>
          <p:cNvSpPr>
            <a:spLocks noGrp="1"/>
          </p:cNvSpPr>
          <p:nvPr>
            <p:ph idx="1"/>
          </p:nvPr>
        </p:nvSpPr>
        <p:spPr>
          <a:xfrm>
            <a:off x="838200" y="286074"/>
            <a:ext cx="10515600" cy="5790876"/>
          </a:xfrm>
        </p:spPr>
        <p:txBody>
          <a:bodyPr/>
          <a:lstStyle/>
          <a:p>
            <a:endParaRPr lang="en-US" dirty="0"/>
          </a:p>
          <a:p>
            <a:pPr marL="0" indent="0">
              <a:buNone/>
            </a:pPr>
            <a:r>
              <a:rPr lang="en-US" dirty="0"/>
              <a:t>Consider the two tables below:</a:t>
            </a:r>
            <a:br>
              <a:rPr lang="en-US" dirty="0"/>
            </a:br>
            <a:endParaRPr lang="en-US" dirty="0"/>
          </a:p>
          <a:p>
            <a:pPr marL="457200" lvl="1" indent="0">
              <a:buNone/>
            </a:pPr>
            <a:r>
              <a:rPr lang="en-US" b="1" dirty="0"/>
              <a:t>Student							Student Course</a:t>
            </a:r>
            <a:br>
              <a:rPr lang="en-US" b="1" dirty="0"/>
            </a:br>
            <a:endParaRPr lang="en-IN"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marL="457200" lvl="1" indent="0">
              <a:buNone/>
            </a:pPr>
            <a:endParaRPr lang="en-US" b="1" dirty="0"/>
          </a:p>
        </p:txBody>
      </p:sp>
      <p:pic>
        <p:nvPicPr>
          <p:cNvPr id="6" name="Picture 5" descr="Table&#10;&#10;Description automatically generated">
            <a:extLst>
              <a:ext uri="{FF2B5EF4-FFF2-40B4-BE49-F238E27FC236}">
                <a16:creationId xmlns:a16="http://schemas.microsoft.com/office/drawing/2014/main" id="{C5108DA4-8161-F852-1643-E1CFC83DA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46" y="1952037"/>
            <a:ext cx="6095238" cy="3028571"/>
          </a:xfrm>
          <a:prstGeom prst="rect">
            <a:avLst/>
          </a:prstGeom>
        </p:spPr>
      </p:pic>
      <p:pic>
        <p:nvPicPr>
          <p:cNvPr id="9" name="Picture 8" descr="Table&#10;&#10;Description automatically generated">
            <a:extLst>
              <a:ext uri="{FF2B5EF4-FFF2-40B4-BE49-F238E27FC236}">
                <a16:creationId xmlns:a16="http://schemas.microsoft.com/office/drawing/2014/main" id="{BF35E1BB-BFCC-2B76-74D1-A0A150894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860" y="1943294"/>
            <a:ext cx="3438525" cy="2952750"/>
          </a:xfrm>
          <a:prstGeom prst="rect">
            <a:avLst/>
          </a:prstGeom>
        </p:spPr>
      </p:pic>
    </p:spTree>
    <p:extLst>
      <p:ext uri="{BB962C8B-B14F-4D97-AF65-F5344CB8AC3E}">
        <p14:creationId xmlns:p14="http://schemas.microsoft.com/office/powerpoint/2010/main" val="1385309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BBD6-A0BE-07E9-CEBB-7956D9C66289}"/>
              </a:ext>
            </a:extLst>
          </p:cNvPr>
          <p:cNvSpPr>
            <a:spLocks noGrp="1"/>
          </p:cNvSpPr>
          <p:nvPr>
            <p:ph idx="1"/>
          </p:nvPr>
        </p:nvSpPr>
        <p:spPr>
          <a:xfrm>
            <a:off x="838200" y="522516"/>
            <a:ext cx="10515600" cy="5831730"/>
          </a:xfrm>
        </p:spPr>
        <p:txBody>
          <a:bodyPr/>
          <a:lstStyle/>
          <a:p>
            <a:pPr marL="0" indent="0" algn="ctr">
              <a:buNone/>
            </a:pPr>
            <a:r>
              <a:rPr lang="en-US" b="1" dirty="0">
                <a:effectLst/>
              </a:rPr>
              <a:t>A. INNER JOIN</a:t>
            </a:r>
          </a:p>
          <a:p>
            <a:pPr marL="0" indent="0">
              <a:buNone/>
            </a:pPr>
            <a:r>
              <a:rPr lang="en-US" dirty="0"/>
              <a:t>The INNER JOIN keyword selects all rows from both the tables if the condition is satisfied. </a:t>
            </a:r>
          </a:p>
          <a:p>
            <a:pPr marL="0" indent="0">
              <a:buNone/>
            </a:pPr>
            <a:r>
              <a:rPr lang="en-US" sz="1400" i="1" dirty="0"/>
              <a:t>	</a:t>
            </a:r>
            <a:r>
              <a:rPr lang="en-US" sz="1800" i="1" dirty="0">
                <a:latin typeface="Arial" panose="020B0604020202020204" pitchFamily="34" charset="0"/>
                <a:cs typeface="Arial" panose="020B0604020202020204" pitchFamily="34" charset="0"/>
              </a:rPr>
              <a:t>SELECT StudentCourse.COURSE_ID, Student.NAME, Student.AGE </a:t>
            </a:r>
            <a:br>
              <a:rPr lang="en-US" sz="1800" i="1" dirty="0">
                <a:latin typeface="Arial" panose="020B0604020202020204" pitchFamily="34" charset="0"/>
                <a:cs typeface="Arial" panose="020B0604020202020204" pitchFamily="34" charset="0"/>
              </a:rPr>
            </a:br>
            <a:r>
              <a:rPr lang="en-US" sz="1800" i="1" dirty="0">
                <a:latin typeface="Arial" panose="020B0604020202020204" pitchFamily="34" charset="0"/>
                <a:cs typeface="Arial" panose="020B0604020202020204" pitchFamily="34" charset="0"/>
              </a:rPr>
              <a:t>	FROM Student</a:t>
            </a:r>
            <a:br>
              <a:rPr lang="en-US" sz="1800" i="1" dirty="0">
                <a:latin typeface="Arial" panose="020B0604020202020204" pitchFamily="34" charset="0"/>
                <a:cs typeface="Arial" panose="020B0604020202020204" pitchFamily="34" charset="0"/>
              </a:rPr>
            </a:br>
            <a:r>
              <a:rPr lang="en-US" sz="1800" i="1" dirty="0">
                <a:latin typeface="Arial" panose="020B0604020202020204" pitchFamily="34" charset="0"/>
                <a:cs typeface="Arial" panose="020B0604020202020204" pitchFamily="34" charset="0"/>
              </a:rPr>
              <a:t>	INNER JOIN StudentCourse</a:t>
            </a:r>
            <a:br>
              <a:rPr lang="en-US" sz="1800" i="1" dirty="0">
                <a:latin typeface="Arial" panose="020B0604020202020204" pitchFamily="34" charset="0"/>
                <a:cs typeface="Arial" panose="020B0604020202020204" pitchFamily="34" charset="0"/>
              </a:rPr>
            </a:br>
            <a:r>
              <a:rPr lang="en-US" sz="1800" i="1" dirty="0">
                <a:latin typeface="Arial" panose="020B0604020202020204" pitchFamily="34" charset="0"/>
                <a:cs typeface="Arial" panose="020B0604020202020204" pitchFamily="34" charset="0"/>
              </a:rPr>
              <a:t>	ON Student.ROLL_NO = StudentCourse.ROLL_NO;</a:t>
            </a:r>
          </a:p>
          <a:p>
            <a:endParaRPr lang="en-US" dirty="0"/>
          </a:p>
          <a:p>
            <a:endParaRPr lang="en-IN" dirty="0"/>
          </a:p>
        </p:txBody>
      </p:sp>
      <p:pic>
        <p:nvPicPr>
          <p:cNvPr id="8" name="Picture 7" descr="Table&#10;&#10;Description automatically generated">
            <a:extLst>
              <a:ext uri="{FF2B5EF4-FFF2-40B4-BE49-F238E27FC236}">
                <a16:creationId xmlns:a16="http://schemas.microsoft.com/office/drawing/2014/main" id="{A20E5D9F-5623-0263-5D3C-5DC319571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31575"/>
            <a:ext cx="6950722" cy="2647894"/>
          </a:xfrm>
          <a:prstGeom prst="rect">
            <a:avLst/>
          </a:prstGeom>
        </p:spPr>
      </p:pic>
      <p:pic>
        <p:nvPicPr>
          <p:cNvPr id="10" name="Picture 9" descr="Diagram, venn diagram&#10;&#10;Description automatically generated">
            <a:extLst>
              <a:ext uri="{FF2B5EF4-FFF2-40B4-BE49-F238E27FC236}">
                <a16:creationId xmlns:a16="http://schemas.microsoft.com/office/drawing/2014/main" id="{5EE53E52-B515-9456-A761-F78D2D338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422" y="3438381"/>
            <a:ext cx="2769019" cy="1814755"/>
          </a:xfrm>
          <a:prstGeom prst="rect">
            <a:avLst/>
          </a:prstGeom>
          <a:ln>
            <a:solidFill>
              <a:schemeClr val="tx1"/>
            </a:solidFill>
          </a:ln>
        </p:spPr>
      </p:pic>
    </p:spTree>
    <p:extLst>
      <p:ext uri="{BB962C8B-B14F-4D97-AF65-F5344CB8AC3E}">
        <p14:creationId xmlns:p14="http://schemas.microsoft.com/office/powerpoint/2010/main" val="3162549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BBD6-A0BE-07E9-CEBB-7956D9C66289}"/>
              </a:ext>
            </a:extLst>
          </p:cNvPr>
          <p:cNvSpPr>
            <a:spLocks noGrp="1"/>
          </p:cNvSpPr>
          <p:nvPr>
            <p:ph idx="1"/>
          </p:nvPr>
        </p:nvSpPr>
        <p:spPr>
          <a:xfrm>
            <a:off x="838200" y="578498"/>
            <a:ext cx="10515600" cy="5831730"/>
          </a:xfrm>
        </p:spPr>
        <p:txBody>
          <a:bodyPr/>
          <a:lstStyle/>
          <a:p>
            <a:pPr marL="0" indent="0" algn="ctr">
              <a:buNone/>
            </a:pPr>
            <a:r>
              <a:rPr lang="en-US" b="1" dirty="0"/>
              <a:t>B</a:t>
            </a:r>
            <a:r>
              <a:rPr lang="en-US" b="1" dirty="0">
                <a:effectLst/>
              </a:rPr>
              <a:t>. LEFT (OUTER) JOIN</a:t>
            </a:r>
          </a:p>
          <a:p>
            <a:pPr marL="0" indent="0">
              <a:buNone/>
            </a:pPr>
            <a:r>
              <a:rPr lang="en-US" dirty="0"/>
              <a:t>This join returns all the rows of the table on the left side of the join and matches rows for the table on the right side of the join. For the rows for which there is no matching row on the right side, the result-set will contain </a:t>
            </a:r>
            <a:r>
              <a:rPr lang="en-US" i="1" dirty="0"/>
              <a:t>null</a:t>
            </a:r>
            <a:r>
              <a:rPr lang="en-US" dirty="0"/>
              <a:t>.</a:t>
            </a:r>
            <a:br>
              <a:rPr lang="en-US" dirty="0"/>
            </a:br>
            <a:br>
              <a:rPr lang="en-US" dirty="0"/>
            </a:br>
            <a:r>
              <a:rPr lang="en-US" sz="1400" i="1" dirty="0"/>
              <a:t>	</a:t>
            </a:r>
            <a:r>
              <a:rPr lang="en-IN" sz="1800" i="1" dirty="0">
                <a:latin typeface="Arial" panose="020B0604020202020204" pitchFamily="34" charset="0"/>
                <a:cs typeface="Arial" panose="020B0604020202020204" pitchFamily="34" charset="0"/>
              </a:rPr>
              <a:t>SELECT </a:t>
            </a:r>
            <a:r>
              <a:rPr lang="en-IN" sz="1800" i="1" dirty="0" err="1">
                <a:latin typeface="Arial" panose="020B0604020202020204" pitchFamily="34" charset="0"/>
                <a:cs typeface="Arial" panose="020B0604020202020204" pitchFamily="34" charset="0"/>
              </a:rPr>
              <a:t>Student.NAME,StudentCourse.COURSE_ID</a:t>
            </a:r>
            <a:r>
              <a:rPr lang="en-IN" sz="1800" i="1" dirty="0">
                <a:latin typeface="Arial" panose="020B0604020202020204" pitchFamily="34" charset="0"/>
                <a:cs typeface="Arial" panose="020B0604020202020204" pitchFamily="34" charset="0"/>
              </a:rPr>
              <a:t> 	</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FROM Student</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LEFT JOIN </a:t>
            </a:r>
            <a:r>
              <a:rPr lang="en-IN" sz="1800" i="1" dirty="0" err="1">
                <a:latin typeface="Arial" panose="020B0604020202020204" pitchFamily="34" charset="0"/>
                <a:cs typeface="Arial" panose="020B0604020202020204" pitchFamily="34" charset="0"/>
              </a:rPr>
              <a:t>StudentCourse</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ON </a:t>
            </a:r>
            <a:r>
              <a:rPr lang="en-IN" sz="1800" i="1" dirty="0" err="1">
                <a:latin typeface="Arial" panose="020B0604020202020204" pitchFamily="34" charset="0"/>
                <a:cs typeface="Arial" panose="020B0604020202020204" pitchFamily="34" charset="0"/>
              </a:rPr>
              <a:t>StudentCourse.ROLL_NO</a:t>
            </a:r>
            <a:r>
              <a:rPr lang="en-IN" sz="1800" i="1" dirty="0">
                <a:latin typeface="Arial" panose="020B0604020202020204" pitchFamily="34" charset="0"/>
                <a:cs typeface="Arial" panose="020B0604020202020204" pitchFamily="34" charset="0"/>
              </a:rPr>
              <a:t> </a:t>
            </a:r>
            <a:r>
              <a:rPr lang="en-IN" sz="1800" i="1" dirty="0"/>
              <a:t>= </a:t>
            </a:r>
            <a:r>
              <a:rPr lang="en-IN" sz="1800" i="1" dirty="0" err="1"/>
              <a:t>Student.ROLL_NO</a:t>
            </a:r>
            <a:r>
              <a:rPr lang="en-IN" sz="1800" i="1" dirty="0"/>
              <a:t>;</a:t>
            </a:r>
          </a:p>
        </p:txBody>
      </p:sp>
      <p:pic>
        <p:nvPicPr>
          <p:cNvPr id="6" name="Picture 5" descr="Table&#10;&#10;Description automatically generated">
            <a:extLst>
              <a:ext uri="{FF2B5EF4-FFF2-40B4-BE49-F238E27FC236}">
                <a16:creationId xmlns:a16="http://schemas.microsoft.com/office/drawing/2014/main" id="{7F56380B-6149-1D4E-4D03-4F7DC6E49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761" y="2424987"/>
            <a:ext cx="4145319" cy="3569580"/>
          </a:xfrm>
          <a:prstGeom prst="rect">
            <a:avLst/>
          </a:prstGeom>
        </p:spPr>
      </p:pic>
      <p:pic>
        <p:nvPicPr>
          <p:cNvPr id="9" name="Picture 8">
            <a:extLst>
              <a:ext uri="{FF2B5EF4-FFF2-40B4-BE49-F238E27FC236}">
                <a16:creationId xmlns:a16="http://schemas.microsoft.com/office/drawing/2014/main" id="{7BD0C8C6-3994-A752-57A5-4E56715CA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833" y="3494363"/>
            <a:ext cx="3194127" cy="2093362"/>
          </a:xfrm>
          <a:prstGeom prst="rect">
            <a:avLst/>
          </a:prstGeom>
          <a:ln>
            <a:solidFill>
              <a:schemeClr val="tx1"/>
            </a:solidFill>
          </a:ln>
        </p:spPr>
      </p:pic>
    </p:spTree>
    <p:extLst>
      <p:ext uri="{BB962C8B-B14F-4D97-AF65-F5344CB8AC3E}">
        <p14:creationId xmlns:p14="http://schemas.microsoft.com/office/powerpoint/2010/main" val="1360141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BBD6-A0BE-07E9-CEBB-7956D9C66289}"/>
              </a:ext>
            </a:extLst>
          </p:cNvPr>
          <p:cNvSpPr>
            <a:spLocks noGrp="1"/>
          </p:cNvSpPr>
          <p:nvPr>
            <p:ph idx="1"/>
          </p:nvPr>
        </p:nvSpPr>
        <p:spPr>
          <a:xfrm>
            <a:off x="838200" y="513135"/>
            <a:ext cx="10515600" cy="5831730"/>
          </a:xfrm>
        </p:spPr>
        <p:txBody>
          <a:bodyPr/>
          <a:lstStyle/>
          <a:p>
            <a:pPr marL="0" indent="0" algn="ctr">
              <a:buNone/>
            </a:pPr>
            <a:r>
              <a:rPr lang="en-US" b="1" dirty="0">
                <a:effectLst/>
              </a:rPr>
              <a:t>C. RIGHT (OUTER) JOIN</a:t>
            </a:r>
          </a:p>
          <a:p>
            <a:pPr marL="0" indent="0">
              <a:buNone/>
            </a:pPr>
            <a:r>
              <a:rPr lang="en-US" dirty="0"/>
              <a:t>This join returns all the rows of the table on the right side of the join and matching rows for the table on the left side of the join. For the rows for which there is no matching row on the left side, the result-set will contain </a:t>
            </a:r>
            <a:r>
              <a:rPr lang="en-US" i="1" dirty="0"/>
              <a:t>null</a:t>
            </a:r>
            <a:r>
              <a:rPr lang="en-US" dirty="0"/>
              <a:t>.</a:t>
            </a:r>
            <a:br>
              <a:rPr lang="en-US" dirty="0"/>
            </a:br>
            <a:br>
              <a:rPr lang="en-US" dirty="0"/>
            </a:br>
            <a:r>
              <a:rPr lang="en-US" sz="1400" i="1" dirty="0"/>
              <a:t>	</a:t>
            </a:r>
            <a:r>
              <a:rPr lang="en-IN" sz="1800" i="1" dirty="0">
                <a:latin typeface="Arial" panose="020B0604020202020204" pitchFamily="34" charset="0"/>
                <a:cs typeface="Arial" panose="020B0604020202020204" pitchFamily="34" charset="0"/>
              </a:rPr>
              <a:t>SELECT </a:t>
            </a:r>
            <a:r>
              <a:rPr lang="en-IN" sz="1800" i="1" dirty="0" err="1">
                <a:latin typeface="Arial" panose="020B0604020202020204" pitchFamily="34" charset="0"/>
                <a:cs typeface="Arial" panose="020B0604020202020204" pitchFamily="34" charset="0"/>
              </a:rPr>
              <a:t>Student.NAME,StudentCourse.COURSE_ID</a:t>
            </a:r>
            <a:r>
              <a:rPr lang="en-IN" sz="1800" i="1" dirty="0">
                <a:latin typeface="Arial" panose="020B0604020202020204" pitchFamily="34" charset="0"/>
                <a:cs typeface="Arial" panose="020B0604020202020204" pitchFamily="34" charset="0"/>
              </a:rPr>
              <a:t> </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FROM Student</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RIGHT JOIN </a:t>
            </a:r>
            <a:r>
              <a:rPr lang="en-IN" sz="1800" i="1" dirty="0" err="1">
                <a:latin typeface="Arial" panose="020B0604020202020204" pitchFamily="34" charset="0"/>
                <a:cs typeface="Arial" panose="020B0604020202020204" pitchFamily="34" charset="0"/>
              </a:rPr>
              <a:t>StudentCourse</a:t>
            </a:r>
            <a:r>
              <a:rPr lang="en-IN" sz="1800" i="1" dirty="0">
                <a:latin typeface="Arial" panose="020B0604020202020204" pitchFamily="34" charset="0"/>
                <a:cs typeface="Arial" panose="020B0604020202020204" pitchFamily="34" charset="0"/>
              </a:rPr>
              <a:t> </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ON </a:t>
            </a:r>
            <a:r>
              <a:rPr lang="en-IN" sz="1800" i="1" dirty="0" err="1">
                <a:latin typeface="Arial" panose="020B0604020202020204" pitchFamily="34" charset="0"/>
                <a:cs typeface="Arial" panose="020B0604020202020204" pitchFamily="34" charset="0"/>
              </a:rPr>
              <a:t>StudentCourse.ROLL_NO</a:t>
            </a:r>
            <a:r>
              <a:rPr lang="en-IN" sz="1800" i="1" dirty="0">
                <a:latin typeface="Arial" panose="020B0604020202020204" pitchFamily="34" charset="0"/>
                <a:cs typeface="Arial" panose="020B0604020202020204" pitchFamily="34" charset="0"/>
              </a:rPr>
              <a:t> = </a:t>
            </a:r>
            <a:r>
              <a:rPr lang="en-IN" sz="1800" i="1" dirty="0" err="1">
                <a:latin typeface="Arial" panose="020B0604020202020204" pitchFamily="34" charset="0"/>
                <a:cs typeface="Arial" panose="020B0604020202020204" pitchFamily="34" charset="0"/>
              </a:rPr>
              <a:t>Student.ROLL_NO</a:t>
            </a:r>
            <a:r>
              <a:rPr lang="en-IN" sz="1800" i="1" dirty="0">
                <a:latin typeface="Arial" panose="020B0604020202020204" pitchFamily="34" charset="0"/>
                <a:cs typeface="Arial" panose="020B0604020202020204" pitchFamily="34" charset="0"/>
              </a:rPr>
              <a:t>;</a:t>
            </a:r>
            <a:endParaRPr lang="en-IN" sz="1800" i="1" dirty="0"/>
          </a:p>
        </p:txBody>
      </p:sp>
      <p:pic>
        <p:nvPicPr>
          <p:cNvPr id="4" name="Picture 3" descr="Table&#10;&#10;Description automatically generated">
            <a:extLst>
              <a:ext uri="{FF2B5EF4-FFF2-40B4-BE49-F238E27FC236}">
                <a16:creationId xmlns:a16="http://schemas.microsoft.com/office/drawing/2014/main" id="{621E98B4-21C9-F9A0-1337-DF678BB2C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5169" y="2297275"/>
            <a:ext cx="4069647" cy="3562350"/>
          </a:xfrm>
          <a:prstGeom prst="rect">
            <a:avLst/>
          </a:prstGeom>
        </p:spPr>
      </p:pic>
      <p:pic>
        <p:nvPicPr>
          <p:cNvPr id="7" name="Picture 6">
            <a:extLst>
              <a:ext uri="{FF2B5EF4-FFF2-40B4-BE49-F238E27FC236}">
                <a16:creationId xmlns:a16="http://schemas.microsoft.com/office/drawing/2014/main" id="{D38E6829-B2E0-651D-ECF0-947E22D3F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852" y="3429000"/>
            <a:ext cx="3396148" cy="2150134"/>
          </a:xfrm>
          <a:prstGeom prst="rect">
            <a:avLst/>
          </a:prstGeom>
          <a:ln>
            <a:solidFill>
              <a:schemeClr val="tx1"/>
            </a:solidFill>
          </a:ln>
        </p:spPr>
      </p:pic>
    </p:spTree>
    <p:extLst>
      <p:ext uri="{BB962C8B-B14F-4D97-AF65-F5344CB8AC3E}">
        <p14:creationId xmlns:p14="http://schemas.microsoft.com/office/powerpoint/2010/main" val="50449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7864-67AC-75AB-4853-AFC7A4A2208B}"/>
              </a:ext>
            </a:extLst>
          </p:cNvPr>
          <p:cNvSpPr>
            <a:spLocks noGrp="1"/>
          </p:cNvSpPr>
          <p:nvPr>
            <p:ph type="title"/>
          </p:nvPr>
        </p:nvSpPr>
        <p:spPr>
          <a:xfrm>
            <a:off x="1066800" y="276731"/>
            <a:ext cx="10058400" cy="1371600"/>
          </a:xfrm>
        </p:spPr>
        <p:txBody>
          <a:bodyPr/>
          <a:lstStyle/>
          <a:p>
            <a:r>
              <a:rPr lang="en-US" dirty="0"/>
              <a:t>Attributes</a:t>
            </a:r>
          </a:p>
        </p:txBody>
      </p:sp>
      <p:sp>
        <p:nvSpPr>
          <p:cNvPr id="3" name="Content Placeholder 2">
            <a:extLst>
              <a:ext uri="{FF2B5EF4-FFF2-40B4-BE49-F238E27FC236}">
                <a16:creationId xmlns:a16="http://schemas.microsoft.com/office/drawing/2014/main" id="{24C784BD-3D60-1EF4-93AB-9356C02D97E3}"/>
              </a:ext>
            </a:extLst>
          </p:cNvPr>
          <p:cNvSpPr>
            <a:spLocks noGrp="1"/>
          </p:cNvSpPr>
          <p:nvPr>
            <p:ph idx="1"/>
          </p:nvPr>
        </p:nvSpPr>
        <p:spPr>
          <a:xfrm>
            <a:off x="838201" y="1403927"/>
            <a:ext cx="8735008" cy="4773036"/>
          </a:xfrm>
        </p:spPr>
        <p:txBody>
          <a:bodyPr>
            <a:normAutofit/>
          </a:bodyPr>
          <a:lstStyle/>
          <a:p>
            <a:pPr marL="0" indent="0" algn="just">
              <a:buNone/>
            </a:pPr>
            <a:r>
              <a:rPr lang="en-US" sz="1800" b="0" i="0" dirty="0">
                <a:solidFill>
                  <a:srgbClr val="333333"/>
                </a:solidFill>
                <a:effectLst/>
                <a:latin typeface="inter-regular"/>
              </a:rPr>
              <a:t>Attributes are the properties that define the entity type. For example, </a:t>
            </a:r>
            <a:r>
              <a:rPr lang="en-US" sz="1800" b="0" i="1" dirty="0" err="1">
                <a:solidFill>
                  <a:srgbClr val="333333"/>
                </a:solidFill>
                <a:effectLst/>
                <a:latin typeface="inter-regular"/>
              </a:rPr>
              <a:t>Roll_No</a:t>
            </a:r>
            <a:r>
              <a:rPr lang="en-US" sz="1800" b="0" i="1" dirty="0">
                <a:solidFill>
                  <a:srgbClr val="333333"/>
                </a:solidFill>
                <a:effectLst/>
                <a:latin typeface="inter-regular"/>
              </a:rPr>
              <a:t>, Name, DOB, Age, Address, </a:t>
            </a:r>
            <a:r>
              <a:rPr lang="en-US" sz="1800" b="0" i="1" dirty="0" err="1">
                <a:solidFill>
                  <a:srgbClr val="333333"/>
                </a:solidFill>
                <a:effectLst/>
                <a:latin typeface="inter-regular"/>
              </a:rPr>
              <a:t>Mobile_No</a:t>
            </a:r>
            <a:r>
              <a:rPr lang="en-US" sz="1800" b="0" i="1" dirty="0">
                <a:solidFill>
                  <a:srgbClr val="333333"/>
                </a:solidFill>
                <a:effectLst/>
                <a:latin typeface="inter-regular"/>
              </a:rPr>
              <a:t> </a:t>
            </a:r>
            <a:r>
              <a:rPr lang="en-US" sz="1800" b="0" i="0" dirty="0">
                <a:solidFill>
                  <a:srgbClr val="333333"/>
                </a:solidFill>
                <a:effectLst/>
                <a:latin typeface="inter-regular"/>
              </a:rPr>
              <a:t>are the attributes that define entity type </a:t>
            </a:r>
            <a:r>
              <a:rPr lang="en-US" sz="1800" b="0" i="1" dirty="0">
                <a:solidFill>
                  <a:srgbClr val="333333"/>
                </a:solidFill>
                <a:effectLst/>
                <a:latin typeface="inter-regular"/>
              </a:rPr>
              <a:t>Student</a:t>
            </a:r>
            <a:r>
              <a:rPr lang="en-US" sz="1800" b="0" i="0" dirty="0">
                <a:solidFill>
                  <a:srgbClr val="333333"/>
                </a:solidFill>
                <a:effectLst/>
                <a:latin typeface="inter-regular"/>
              </a:rPr>
              <a:t>. In ER diagram, the attribute is represented by an ellipse. </a:t>
            </a:r>
          </a:p>
          <a:p>
            <a:pPr algn="just"/>
            <a:endParaRPr lang="en-US" sz="1800" b="0" i="0" dirty="0">
              <a:solidFill>
                <a:srgbClr val="333333"/>
              </a:solidFill>
              <a:effectLst/>
              <a:latin typeface="inter-regular"/>
            </a:endParaRPr>
          </a:p>
          <a:p>
            <a:pPr marL="0" indent="0" algn="just">
              <a:buNone/>
            </a:pPr>
            <a:r>
              <a:rPr lang="en-US" sz="1800" b="1" dirty="0">
                <a:solidFill>
                  <a:srgbClr val="333333"/>
                </a:solidFill>
                <a:latin typeface="inter-regular"/>
              </a:rPr>
              <a:t>1. Key Attribute – </a:t>
            </a:r>
          </a:p>
          <a:p>
            <a:pPr marL="0" indent="0" algn="just">
              <a:buNone/>
            </a:pPr>
            <a:r>
              <a:rPr lang="en-US" sz="1800" dirty="0">
                <a:solidFill>
                  <a:srgbClr val="333333"/>
                </a:solidFill>
                <a:latin typeface="inter-regular"/>
              </a:rPr>
              <a:t>The attribute which uniquely identifies each entity in the entity set is called key attribute. For example, </a:t>
            </a:r>
            <a:r>
              <a:rPr lang="en-US" sz="1800" i="1" dirty="0" err="1">
                <a:solidFill>
                  <a:srgbClr val="333333"/>
                </a:solidFill>
                <a:latin typeface="inter-regular"/>
              </a:rPr>
              <a:t>Roll_No</a:t>
            </a:r>
            <a:r>
              <a:rPr lang="en-US" sz="1800" i="1" dirty="0">
                <a:solidFill>
                  <a:srgbClr val="333333"/>
                </a:solidFill>
                <a:latin typeface="inter-regular"/>
              </a:rPr>
              <a:t> </a:t>
            </a:r>
            <a:r>
              <a:rPr lang="en-US" sz="1800" dirty="0">
                <a:solidFill>
                  <a:srgbClr val="333333"/>
                </a:solidFill>
                <a:latin typeface="inter-regular"/>
              </a:rPr>
              <a:t>will be unique for each student. In ER diagram, key attribute is represented by an ellipse with underlying lines.</a:t>
            </a:r>
          </a:p>
          <a:p>
            <a:pPr marL="0" indent="0" algn="just">
              <a:buNone/>
            </a:pPr>
            <a:endParaRPr lang="en-US" sz="1800" dirty="0">
              <a:solidFill>
                <a:srgbClr val="333333"/>
              </a:solidFill>
              <a:latin typeface="inter-regular"/>
            </a:endParaRPr>
          </a:p>
          <a:p>
            <a:pPr marL="0" indent="0" algn="just">
              <a:buNone/>
            </a:pPr>
            <a:r>
              <a:rPr lang="en-US" sz="1800" b="1" dirty="0">
                <a:solidFill>
                  <a:srgbClr val="333333"/>
                </a:solidFill>
                <a:latin typeface="inter-regular"/>
              </a:rPr>
              <a:t>2. Multivalued Attribute – </a:t>
            </a:r>
          </a:p>
          <a:p>
            <a:pPr marL="0" indent="0" algn="just">
              <a:buNone/>
            </a:pPr>
            <a:r>
              <a:rPr lang="en-US" sz="1800" dirty="0">
                <a:solidFill>
                  <a:srgbClr val="333333"/>
                </a:solidFill>
                <a:latin typeface="inter-regular"/>
              </a:rPr>
              <a:t>An attribute consisting more than one value for a given entity. For example, </a:t>
            </a:r>
            <a:r>
              <a:rPr lang="en-US" sz="1800" i="1" dirty="0" err="1">
                <a:solidFill>
                  <a:srgbClr val="333333"/>
                </a:solidFill>
                <a:latin typeface="inter-regular"/>
              </a:rPr>
              <a:t>Phone_No</a:t>
            </a:r>
            <a:r>
              <a:rPr lang="en-US" sz="1800" i="1" dirty="0">
                <a:solidFill>
                  <a:srgbClr val="333333"/>
                </a:solidFill>
                <a:latin typeface="inter-regular"/>
              </a:rPr>
              <a:t> </a:t>
            </a:r>
            <a:r>
              <a:rPr lang="en-US" sz="1800" dirty="0">
                <a:solidFill>
                  <a:srgbClr val="333333"/>
                </a:solidFill>
                <a:latin typeface="inter-regular"/>
              </a:rPr>
              <a:t>(can be more than one for a given student). In ER diagram, a multivalued attribute is represented by a double ellipse. </a:t>
            </a:r>
          </a:p>
          <a:p>
            <a:pPr marL="0" indent="0" algn="just">
              <a:buNone/>
            </a:pPr>
            <a:r>
              <a:rPr lang="en-US" sz="1800" dirty="0">
                <a:solidFill>
                  <a:srgbClr val="333333"/>
                </a:solidFill>
                <a:latin typeface="inter-regular"/>
              </a:rPr>
              <a:t> </a:t>
            </a:r>
          </a:p>
        </p:txBody>
      </p:sp>
      <p:pic>
        <p:nvPicPr>
          <p:cNvPr id="4" name="Picture 3">
            <a:extLst>
              <a:ext uri="{FF2B5EF4-FFF2-40B4-BE49-F238E27FC236}">
                <a16:creationId xmlns:a16="http://schemas.microsoft.com/office/drawing/2014/main" id="{85692F5F-23EA-B37D-AEBF-E3BC96FDF66C}"/>
              </a:ext>
            </a:extLst>
          </p:cNvPr>
          <p:cNvPicPr>
            <a:picLocks noChangeAspect="1"/>
          </p:cNvPicPr>
          <p:nvPr/>
        </p:nvPicPr>
        <p:blipFill>
          <a:blip r:embed="rId2"/>
          <a:stretch>
            <a:fillRect/>
          </a:stretch>
        </p:blipFill>
        <p:spPr>
          <a:xfrm>
            <a:off x="9699666" y="1174977"/>
            <a:ext cx="2209800" cy="1162050"/>
          </a:xfrm>
          <a:prstGeom prst="rect">
            <a:avLst/>
          </a:prstGeom>
          <a:ln>
            <a:solidFill>
              <a:schemeClr val="tx1"/>
            </a:solidFill>
          </a:ln>
        </p:spPr>
      </p:pic>
      <p:pic>
        <p:nvPicPr>
          <p:cNvPr id="6" name="Picture 5">
            <a:extLst>
              <a:ext uri="{FF2B5EF4-FFF2-40B4-BE49-F238E27FC236}">
                <a16:creationId xmlns:a16="http://schemas.microsoft.com/office/drawing/2014/main" id="{35FFDF6B-EF99-61F4-1C39-48C2C2153A38}"/>
              </a:ext>
            </a:extLst>
          </p:cNvPr>
          <p:cNvPicPr>
            <a:picLocks noChangeAspect="1"/>
          </p:cNvPicPr>
          <p:nvPr/>
        </p:nvPicPr>
        <p:blipFill>
          <a:blip r:embed="rId3"/>
          <a:stretch>
            <a:fillRect/>
          </a:stretch>
        </p:blipFill>
        <p:spPr>
          <a:xfrm>
            <a:off x="9699666" y="2847975"/>
            <a:ext cx="2209800" cy="1162050"/>
          </a:xfrm>
          <a:prstGeom prst="rect">
            <a:avLst/>
          </a:prstGeom>
          <a:ln>
            <a:solidFill>
              <a:schemeClr val="tx1"/>
            </a:solidFill>
          </a:ln>
        </p:spPr>
      </p:pic>
      <p:pic>
        <p:nvPicPr>
          <p:cNvPr id="9" name="Picture 8">
            <a:extLst>
              <a:ext uri="{FF2B5EF4-FFF2-40B4-BE49-F238E27FC236}">
                <a16:creationId xmlns:a16="http://schemas.microsoft.com/office/drawing/2014/main" id="{2601BC7C-7E77-B222-E8C9-F22D732B9B9E}"/>
              </a:ext>
            </a:extLst>
          </p:cNvPr>
          <p:cNvPicPr>
            <a:picLocks noChangeAspect="1"/>
          </p:cNvPicPr>
          <p:nvPr/>
        </p:nvPicPr>
        <p:blipFill>
          <a:blip r:embed="rId4"/>
          <a:stretch>
            <a:fillRect/>
          </a:stretch>
        </p:blipFill>
        <p:spPr>
          <a:xfrm>
            <a:off x="9699666" y="4520973"/>
            <a:ext cx="2216173" cy="1248796"/>
          </a:xfrm>
          <a:prstGeom prst="rect">
            <a:avLst/>
          </a:prstGeom>
          <a:ln>
            <a:solidFill>
              <a:schemeClr val="tx1"/>
            </a:solidFill>
          </a:ln>
        </p:spPr>
      </p:pic>
    </p:spTree>
    <p:extLst>
      <p:ext uri="{BB962C8B-B14F-4D97-AF65-F5344CB8AC3E}">
        <p14:creationId xmlns:p14="http://schemas.microsoft.com/office/powerpoint/2010/main" val="3961847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BBD6-A0BE-07E9-CEBB-7956D9C66289}"/>
              </a:ext>
            </a:extLst>
          </p:cNvPr>
          <p:cNvSpPr>
            <a:spLocks noGrp="1"/>
          </p:cNvSpPr>
          <p:nvPr>
            <p:ph idx="1"/>
          </p:nvPr>
        </p:nvSpPr>
        <p:spPr>
          <a:xfrm>
            <a:off x="838200" y="648305"/>
            <a:ext cx="10515600" cy="5831730"/>
          </a:xfrm>
        </p:spPr>
        <p:txBody>
          <a:bodyPr/>
          <a:lstStyle/>
          <a:p>
            <a:pPr marL="0" indent="0" algn="ctr">
              <a:buNone/>
            </a:pPr>
            <a:r>
              <a:rPr lang="en-US" b="1" dirty="0"/>
              <a:t>D</a:t>
            </a:r>
            <a:r>
              <a:rPr lang="en-US" b="1" dirty="0">
                <a:effectLst/>
              </a:rPr>
              <a:t>. FULL JOIN</a:t>
            </a:r>
          </a:p>
          <a:p>
            <a:pPr marL="0" indent="0">
              <a:buNone/>
            </a:pPr>
            <a:r>
              <a:rPr lang="en-US" dirty="0"/>
              <a:t>FULL JOIN creates the result-set by combining results of both LEFT JOIN and RIGHT JOIN. The result-set will contain all the rows from both tables. For the rows for which there is no matching, the result-set will contain </a:t>
            </a:r>
            <a:r>
              <a:rPr lang="en-US" i="1" dirty="0"/>
              <a:t>NULL</a:t>
            </a:r>
            <a:r>
              <a:rPr lang="en-US" dirty="0"/>
              <a:t> values.</a:t>
            </a:r>
            <a:br>
              <a:rPr lang="en-US" dirty="0"/>
            </a:br>
            <a:br>
              <a:rPr lang="en-US" dirty="0"/>
            </a:br>
            <a:r>
              <a:rPr lang="en-US" sz="1400" i="1" dirty="0"/>
              <a:t>	</a:t>
            </a:r>
            <a:r>
              <a:rPr lang="en-IN" sz="1800" i="1" dirty="0">
                <a:latin typeface="Arial" panose="020B0604020202020204" pitchFamily="34" charset="0"/>
                <a:cs typeface="Arial" panose="020B0604020202020204" pitchFamily="34" charset="0"/>
              </a:rPr>
              <a:t>SELECT </a:t>
            </a:r>
            <a:r>
              <a:rPr lang="en-IN" sz="1800" i="1" dirty="0" err="1">
                <a:latin typeface="Arial" panose="020B0604020202020204" pitchFamily="34" charset="0"/>
                <a:cs typeface="Arial" panose="020B0604020202020204" pitchFamily="34" charset="0"/>
              </a:rPr>
              <a:t>Student.NAME,StudentCourse.COURSE_ID</a:t>
            </a:r>
            <a:r>
              <a:rPr lang="en-IN" sz="1800" i="1" dirty="0">
                <a:latin typeface="Arial" panose="020B0604020202020204" pitchFamily="34" charset="0"/>
                <a:cs typeface="Arial" panose="020B0604020202020204" pitchFamily="34" charset="0"/>
              </a:rPr>
              <a:t> </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FROM Student</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FULL JOIN </a:t>
            </a:r>
            <a:r>
              <a:rPr lang="en-IN" sz="1800" i="1" dirty="0" err="1">
                <a:latin typeface="Arial" panose="020B0604020202020204" pitchFamily="34" charset="0"/>
                <a:cs typeface="Arial" panose="020B0604020202020204" pitchFamily="34" charset="0"/>
              </a:rPr>
              <a:t>StudentCourse</a:t>
            </a:r>
            <a:r>
              <a:rPr lang="en-IN" sz="1800" i="1" dirty="0">
                <a:latin typeface="Arial" panose="020B0604020202020204" pitchFamily="34" charset="0"/>
                <a:cs typeface="Arial" panose="020B0604020202020204" pitchFamily="34" charset="0"/>
              </a:rPr>
              <a:t> </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ON </a:t>
            </a:r>
            <a:r>
              <a:rPr lang="en-IN" sz="1800" i="1" dirty="0" err="1">
                <a:latin typeface="Arial" panose="020B0604020202020204" pitchFamily="34" charset="0"/>
                <a:cs typeface="Arial" panose="020B0604020202020204" pitchFamily="34" charset="0"/>
              </a:rPr>
              <a:t>StudentCourse.ROLL_NO</a:t>
            </a:r>
            <a:r>
              <a:rPr lang="en-IN" sz="1800" i="1" dirty="0">
                <a:latin typeface="Arial" panose="020B0604020202020204" pitchFamily="34" charset="0"/>
                <a:cs typeface="Arial" panose="020B0604020202020204" pitchFamily="34" charset="0"/>
              </a:rPr>
              <a:t> = </a:t>
            </a:r>
            <a:r>
              <a:rPr lang="en-IN" sz="1800" i="1" dirty="0" err="1">
                <a:latin typeface="Arial" panose="020B0604020202020204" pitchFamily="34" charset="0"/>
                <a:cs typeface="Arial" panose="020B0604020202020204" pitchFamily="34" charset="0"/>
              </a:rPr>
              <a:t>Student.ROLL_NO</a:t>
            </a:r>
            <a:r>
              <a:rPr lang="en-IN" sz="1800" i="1" dirty="0">
                <a:latin typeface="Arial" panose="020B0604020202020204" pitchFamily="34" charset="0"/>
                <a:cs typeface="Arial" panose="020B0604020202020204" pitchFamily="34" charset="0"/>
              </a:rPr>
              <a:t>;</a:t>
            </a:r>
            <a:endParaRPr lang="en-IN" sz="1800" i="1" dirty="0"/>
          </a:p>
        </p:txBody>
      </p:sp>
      <p:graphicFrame>
        <p:nvGraphicFramePr>
          <p:cNvPr id="5" name="Table 4">
            <a:extLst>
              <a:ext uri="{FF2B5EF4-FFF2-40B4-BE49-F238E27FC236}">
                <a16:creationId xmlns:a16="http://schemas.microsoft.com/office/drawing/2014/main" id="{2423EF64-B34E-3031-C3E9-A3EC5FF12125}"/>
              </a:ext>
            </a:extLst>
          </p:cNvPr>
          <p:cNvGraphicFramePr>
            <a:graphicFrameLocks noGrp="1"/>
          </p:cNvGraphicFramePr>
          <p:nvPr>
            <p:extLst>
              <p:ext uri="{D42A27DB-BD31-4B8C-83A1-F6EECF244321}">
                <p14:modId xmlns:p14="http://schemas.microsoft.com/office/powerpoint/2010/main" val="2721526214"/>
              </p:ext>
            </p:extLst>
          </p:nvPr>
        </p:nvGraphicFramePr>
        <p:xfrm>
          <a:off x="7573509" y="2128703"/>
          <a:ext cx="3669880" cy="4351332"/>
        </p:xfrm>
        <a:graphic>
          <a:graphicData uri="http://schemas.openxmlformats.org/drawingml/2006/table">
            <a:tbl>
              <a:tblPr/>
              <a:tblGrid>
                <a:gridCol w="1834940">
                  <a:extLst>
                    <a:ext uri="{9D8B030D-6E8A-4147-A177-3AD203B41FA5}">
                      <a16:colId xmlns:a16="http://schemas.microsoft.com/office/drawing/2014/main" val="1162640817"/>
                    </a:ext>
                  </a:extLst>
                </a:gridCol>
                <a:gridCol w="1834940">
                  <a:extLst>
                    <a:ext uri="{9D8B030D-6E8A-4147-A177-3AD203B41FA5}">
                      <a16:colId xmlns:a16="http://schemas.microsoft.com/office/drawing/2014/main" val="1136616284"/>
                    </a:ext>
                  </a:extLst>
                </a:gridCol>
              </a:tblGrid>
              <a:tr h="362611">
                <a:tc>
                  <a:txBody>
                    <a:bodyPr/>
                    <a:lstStyle/>
                    <a:p>
                      <a:pPr algn="ctr"/>
                      <a:r>
                        <a:rPr lang="en-IN" sz="1400" b="1" dirty="0">
                          <a:effectLst/>
                          <a:latin typeface="Arial" panose="020B0604020202020204" pitchFamily="34" charset="0"/>
                          <a:cs typeface="Arial" panose="020B0604020202020204" pitchFamily="34" charset="0"/>
                        </a:rPr>
                        <a:t>NAME</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effectLst/>
                          <a:latin typeface="Arial" panose="020B0604020202020204" pitchFamily="34" charset="0"/>
                          <a:cs typeface="Arial" panose="020B0604020202020204" pitchFamily="34" charset="0"/>
                        </a:rPr>
                        <a:t>COURSE_ID</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1258246"/>
                  </a:ext>
                </a:extLst>
              </a:tr>
              <a:tr h="362611">
                <a:tc>
                  <a:txBody>
                    <a:bodyPr/>
                    <a:lstStyle/>
                    <a:p>
                      <a:pPr algn="ctr"/>
                      <a:r>
                        <a:rPr lang="en-IN" sz="1400">
                          <a:effectLst/>
                          <a:latin typeface="Arial" panose="020B0604020202020204" pitchFamily="34" charset="0"/>
                          <a:cs typeface="Arial" panose="020B0604020202020204" pitchFamily="34" charset="0"/>
                        </a:rPr>
                        <a:t>HARSH</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975523"/>
                  </a:ext>
                </a:extLst>
              </a:tr>
              <a:tr h="362611">
                <a:tc>
                  <a:txBody>
                    <a:bodyPr/>
                    <a:lstStyle/>
                    <a:p>
                      <a:pPr algn="ctr"/>
                      <a:r>
                        <a:rPr lang="en-IN" sz="1400" dirty="0">
                          <a:effectLst/>
                          <a:latin typeface="Arial" panose="020B0604020202020204" pitchFamily="34" charset="0"/>
                          <a:cs typeface="Arial" panose="020B0604020202020204" pitchFamily="34" charset="0"/>
                        </a:rPr>
                        <a:t>PRATIK</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7789451"/>
                  </a:ext>
                </a:extLst>
              </a:tr>
              <a:tr h="362611">
                <a:tc>
                  <a:txBody>
                    <a:bodyPr/>
                    <a:lstStyle/>
                    <a:p>
                      <a:pPr algn="ctr"/>
                      <a:r>
                        <a:rPr lang="en-IN" sz="1400" dirty="0">
                          <a:effectLst/>
                          <a:latin typeface="Arial" panose="020B0604020202020204" pitchFamily="34" charset="0"/>
                          <a:cs typeface="Arial" panose="020B0604020202020204" pitchFamily="34" charset="0"/>
                        </a:rPr>
                        <a:t>RIYANKA</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4704997"/>
                  </a:ext>
                </a:extLst>
              </a:tr>
              <a:tr h="362611">
                <a:tc>
                  <a:txBody>
                    <a:bodyPr/>
                    <a:lstStyle/>
                    <a:p>
                      <a:pPr algn="ctr"/>
                      <a:r>
                        <a:rPr lang="en-IN" sz="1400">
                          <a:effectLst/>
                          <a:latin typeface="Arial" panose="020B0604020202020204" pitchFamily="34" charset="0"/>
                          <a:cs typeface="Arial" panose="020B0604020202020204" pitchFamily="34" charset="0"/>
                        </a:rPr>
                        <a:t>DEEP</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1857709"/>
                  </a:ext>
                </a:extLst>
              </a:tr>
              <a:tr h="362611">
                <a:tc>
                  <a:txBody>
                    <a:bodyPr/>
                    <a:lstStyle/>
                    <a:p>
                      <a:pPr algn="ctr"/>
                      <a:r>
                        <a:rPr lang="en-IN" sz="1400">
                          <a:effectLst/>
                          <a:latin typeface="Arial" panose="020B0604020202020204" pitchFamily="34" charset="0"/>
                          <a:cs typeface="Arial" panose="020B0604020202020204" pitchFamily="34" charset="0"/>
                        </a:rPr>
                        <a:t>SAPTARHI</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8575220"/>
                  </a:ext>
                </a:extLst>
              </a:tr>
              <a:tr h="362611">
                <a:tc>
                  <a:txBody>
                    <a:bodyPr/>
                    <a:lstStyle/>
                    <a:p>
                      <a:pPr algn="ctr"/>
                      <a:r>
                        <a:rPr lang="en-IN" sz="1400">
                          <a:effectLst/>
                          <a:latin typeface="Arial" panose="020B0604020202020204" pitchFamily="34" charset="0"/>
                          <a:cs typeface="Arial" panose="020B0604020202020204" pitchFamily="34" charset="0"/>
                        </a:rPr>
                        <a:t>DHANRAJ</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NULL</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1562441"/>
                  </a:ext>
                </a:extLst>
              </a:tr>
              <a:tr h="362611">
                <a:tc>
                  <a:txBody>
                    <a:bodyPr/>
                    <a:lstStyle/>
                    <a:p>
                      <a:pPr algn="ctr"/>
                      <a:r>
                        <a:rPr lang="en-IN" sz="1400">
                          <a:effectLst/>
                          <a:latin typeface="Arial" panose="020B0604020202020204" pitchFamily="34" charset="0"/>
                          <a:cs typeface="Arial" panose="020B0604020202020204" pitchFamily="34" charset="0"/>
                        </a:rPr>
                        <a:t>ROHIT</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NULL</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0003234"/>
                  </a:ext>
                </a:extLst>
              </a:tr>
              <a:tr h="362611">
                <a:tc>
                  <a:txBody>
                    <a:bodyPr/>
                    <a:lstStyle/>
                    <a:p>
                      <a:pPr algn="ctr"/>
                      <a:r>
                        <a:rPr lang="en-IN" sz="1400">
                          <a:effectLst/>
                          <a:latin typeface="Arial" panose="020B0604020202020204" pitchFamily="34" charset="0"/>
                          <a:cs typeface="Arial" panose="020B0604020202020204" pitchFamily="34" charset="0"/>
                        </a:rPr>
                        <a:t>NIRAJ</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NULL</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0393393"/>
                  </a:ext>
                </a:extLst>
              </a:tr>
              <a:tr h="362611">
                <a:tc>
                  <a:txBody>
                    <a:bodyPr/>
                    <a:lstStyle/>
                    <a:p>
                      <a:pPr algn="ctr"/>
                      <a:r>
                        <a:rPr lang="en-IN" sz="1400">
                          <a:effectLst/>
                          <a:latin typeface="Arial" panose="020B0604020202020204" pitchFamily="34" charset="0"/>
                          <a:cs typeface="Arial" panose="020B0604020202020204" pitchFamily="34" charset="0"/>
                        </a:rPr>
                        <a:t>NULL</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482322"/>
                  </a:ext>
                </a:extLst>
              </a:tr>
              <a:tr h="362611">
                <a:tc>
                  <a:txBody>
                    <a:bodyPr/>
                    <a:lstStyle/>
                    <a:p>
                      <a:pPr algn="ctr"/>
                      <a:r>
                        <a:rPr lang="en-IN" sz="1400">
                          <a:effectLst/>
                          <a:latin typeface="Arial" panose="020B0604020202020204" pitchFamily="34" charset="0"/>
                          <a:cs typeface="Arial" panose="020B0604020202020204" pitchFamily="34" charset="0"/>
                        </a:rPr>
                        <a:t>NULL</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a:effectLst/>
                          <a:latin typeface="Arial" panose="020B0604020202020204" pitchFamily="34" charset="0"/>
                          <a:cs typeface="Arial" panose="020B0604020202020204" pitchFamily="34" charset="0"/>
                        </a:rPr>
                        <a:t>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8189082"/>
                  </a:ext>
                </a:extLst>
              </a:tr>
              <a:tr h="362611">
                <a:tc>
                  <a:txBody>
                    <a:bodyPr/>
                    <a:lstStyle/>
                    <a:p>
                      <a:pPr algn="ctr"/>
                      <a:r>
                        <a:rPr lang="en-IN" sz="1400">
                          <a:effectLst/>
                          <a:latin typeface="Arial" panose="020B0604020202020204" pitchFamily="34" charset="0"/>
                          <a:cs typeface="Arial" panose="020B0604020202020204" pitchFamily="34" charset="0"/>
                        </a:rPr>
                        <a:t>NULL</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dirty="0">
                          <a:effectLst/>
                          <a:latin typeface="Arial" panose="020B0604020202020204" pitchFamily="34" charset="0"/>
                          <a:cs typeface="Arial" panose="020B0604020202020204" pitchFamily="34" charset="0"/>
                        </a:rPr>
                        <a:t>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796328"/>
                  </a:ext>
                </a:extLst>
              </a:tr>
            </a:tbl>
          </a:graphicData>
        </a:graphic>
      </p:graphicFrame>
      <p:pic>
        <p:nvPicPr>
          <p:cNvPr id="7" name="Picture 6" descr="Venn diagram&#10;&#10;Description automatically generated">
            <a:extLst>
              <a:ext uri="{FF2B5EF4-FFF2-40B4-BE49-F238E27FC236}">
                <a16:creationId xmlns:a16="http://schemas.microsoft.com/office/drawing/2014/main" id="{94FB9AE4-6681-EE03-81B0-C72E68840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273" y="3601592"/>
            <a:ext cx="3320727" cy="2176333"/>
          </a:xfrm>
          <a:prstGeom prst="rect">
            <a:avLst/>
          </a:prstGeom>
          <a:ln>
            <a:solidFill>
              <a:schemeClr val="tx1"/>
            </a:solidFill>
          </a:ln>
        </p:spPr>
      </p:pic>
    </p:spTree>
    <p:extLst>
      <p:ext uri="{BB962C8B-B14F-4D97-AF65-F5344CB8AC3E}">
        <p14:creationId xmlns:p14="http://schemas.microsoft.com/office/powerpoint/2010/main" val="13986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BBD6-A0BE-07E9-CEBB-7956D9C66289}"/>
              </a:ext>
            </a:extLst>
          </p:cNvPr>
          <p:cNvSpPr>
            <a:spLocks noGrp="1"/>
          </p:cNvSpPr>
          <p:nvPr>
            <p:ph idx="1"/>
          </p:nvPr>
        </p:nvSpPr>
        <p:spPr>
          <a:xfrm>
            <a:off x="838200" y="513135"/>
            <a:ext cx="10515600" cy="5831730"/>
          </a:xfrm>
        </p:spPr>
        <p:txBody>
          <a:bodyPr/>
          <a:lstStyle/>
          <a:p>
            <a:pPr marL="0" indent="0" algn="ctr">
              <a:buNone/>
            </a:pPr>
            <a:r>
              <a:rPr lang="en-US" b="1" dirty="0">
                <a:effectLst/>
              </a:rPr>
              <a:t>E. NATURAL JOIN</a:t>
            </a:r>
          </a:p>
          <a:p>
            <a:pPr marL="0" indent="0">
              <a:buNone/>
            </a:pPr>
            <a:r>
              <a:rPr lang="en-US" dirty="0"/>
              <a:t>Natural Join joins two tables based on same attribute name and datatypes. The resulting table will contain all the attributes of both the tables but keep only one copy of each common column. </a:t>
            </a:r>
            <a:br>
              <a:rPr lang="en-US" dirty="0"/>
            </a:br>
            <a:r>
              <a:rPr lang="en-US" sz="1400" i="1" dirty="0"/>
              <a:t>	</a:t>
            </a:r>
            <a:br>
              <a:rPr lang="en-US" sz="1400" i="1" dirty="0"/>
            </a:br>
            <a:r>
              <a:rPr lang="en-US" sz="1400" i="1" dirty="0"/>
              <a:t>	</a:t>
            </a:r>
            <a:r>
              <a:rPr lang="en-IN" sz="1800" i="1" dirty="0">
                <a:latin typeface="Arial" panose="020B0604020202020204" pitchFamily="34" charset="0"/>
                <a:cs typeface="Arial" panose="020B0604020202020204" pitchFamily="34" charset="0"/>
              </a:rPr>
              <a:t>SELECT *</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FROM Student</a:t>
            </a:r>
            <a:br>
              <a:rPr lang="en-IN" sz="1800" i="1" dirty="0">
                <a:latin typeface="Arial" panose="020B0604020202020204" pitchFamily="34" charset="0"/>
                <a:cs typeface="Arial" panose="020B0604020202020204" pitchFamily="34" charset="0"/>
              </a:rPr>
            </a:br>
            <a:r>
              <a:rPr lang="en-IN" sz="1800" i="1" dirty="0">
                <a:latin typeface="Arial" panose="020B0604020202020204" pitchFamily="34" charset="0"/>
                <a:cs typeface="Arial" panose="020B0604020202020204" pitchFamily="34" charset="0"/>
              </a:rPr>
              <a:t>	NATURAL JOIN </a:t>
            </a:r>
            <a:r>
              <a:rPr lang="en-IN" sz="1800" i="1" dirty="0" err="1">
                <a:latin typeface="Arial" panose="020B0604020202020204" pitchFamily="34" charset="0"/>
                <a:cs typeface="Arial" panose="020B0604020202020204" pitchFamily="34" charset="0"/>
              </a:rPr>
              <a:t>StudentCourse</a:t>
            </a:r>
            <a:r>
              <a:rPr lang="en-IN" sz="1800" i="1" dirty="0">
                <a:latin typeface="Arial" panose="020B0604020202020204" pitchFamily="34" charset="0"/>
                <a:cs typeface="Arial" panose="020B0604020202020204" pitchFamily="34" charset="0"/>
              </a:rPr>
              <a:t> </a:t>
            </a:r>
            <a:br>
              <a:rPr lang="en-IN" sz="1800" i="1" dirty="0">
                <a:latin typeface="Arial" panose="020B0604020202020204" pitchFamily="34" charset="0"/>
                <a:cs typeface="Arial" panose="020B0604020202020204" pitchFamily="34" charset="0"/>
              </a:rPr>
            </a:br>
            <a:endParaRPr lang="en-IN" sz="1800" i="1" dirty="0"/>
          </a:p>
        </p:txBody>
      </p:sp>
      <p:pic>
        <p:nvPicPr>
          <p:cNvPr id="2" name="Picture 1" descr="Table&#10;&#10;Description automatically generated">
            <a:extLst>
              <a:ext uri="{FF2B5EF4-FFF2-40B4-BE49-F238E27FC236}">
                <a16:creationId xmlns:a16="http://schemas.microsoft.com/office/drawing/2014/main" id="{64461426-3F3D-9AA8-68AA-F710D25B0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03" y="3169491"/>
            <a:ext cx="7924994" cy="3019045"/>
          </a:xfrm>
          <a:prstGeom prst="rect">
            <a:avLst/>
          </a:prstGeom>
        </p:spPr>
      </p:pic>
    </p:spTree>
    <p:extLst>
      <p:ext uri="{BB962C8B-B14F-4D97-AF65-F5344CB8AC3E}">
        <p14:creationId xmlns:p14="http://schemas.microsoft.com/office/powerpoint/2010/main" val="2566851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4E31-6967-CB63-C41B-E4E84926E452}"/>
              </a:ext>
            </a:extLst>
          </p:cNvPr>
          <p:cNvSpPr>
            <a:spLocks noGrp="1"/>
          </p:cNvSpPr>
          <p:nvPr>
            <p:ph type="title"/>
          </p:nvPr>
        </p:nvSpPr>
        <p:spPr/>
        <p:txBody>
          <a:bodyPr/>
          <a:lstStyle/>
          <a:p>
            <a:r>
              <a:rPr lang="en-US" dirty="0"/>
              <a:t>Data Integrity</a:t>
            </a:r>
          </a:p>
        </p:txBody>
      </p:sp>
      <p:sp>
        <p:nvSpPr>
          <p:cNvPr id="3" name="Content Placeholder 2">
            <a:extLst>
              <a:ext uri="{FF2B5EF4-FFF2-40B4-BE49-F238E27FC236}">
                <a16:creationId xmlns:a16="http://schemas.microsoft.com/office/drawing/2014/main" id="{12E135DC-C597-D6F2-E323-6DB646E1D477}"/>
              </a:ext>
            </a:extLst>
          </p:cNvPr>
          <p:cNvSpPr>
            <a:spLocks noGrp="1"/>
          </p:cNvSpPr>
          <p:nvPr>
            <p:ph idx="1"/>
          </p:nvPr>
        </p:nvSpPr>
        <p:spPr/>
        <p:txBody>
          <a:bodyPr>
            <a:normAutofit/>
          </a:bodyPr>
          <a:lstStyle/>
          <a:p>
            <a:pPr marL="0" indent="0">
              <a:buNone/>
            </a:pPr>
            <a:r>
              <a:rPr lang="en-US" dirty="0"/>
              <a:t>The following categories of data integrity exist with each RDBMS −</a:t>
            </a:r>
          </a:p>
          <a:p>
            <a:r>
              <a:rPr lang="en-US" b="1" dirty="0"/>
              <a:t>Entity Integrity </a:t>
            </a:r>
            <a:r>
              <a:rPr lang="en-US" dirty="0"/>
              <a:t>− This ensures that there are no duplicate rows in a table.</a:t>
            </a:r>
          </a:p>
          <a:p>
            <a:r>
              <a:rPr lang="en-US" b="1" dirty="0"/>
              <a:t>Domain Integrity</a:t>
            </a:r>
            <a:r>
              <a:rPr lang="en-US" dirty="0"/>
              <a:t> − Enforces valid entries for a given column by restricting the type, the format, or the range of values.</a:t>
            </a:r>
          </a:p>
          <a:p>
            <a:r>
              <a:rPr lang="en-US" b="1" dirty="0"/>
              <a:t>Referential integrity</a:t>
            </a:r>
            <a:r>
              <a:rPr lang="en-US" dirty="0"/>
              <a:t> − Rows cannot be deleted, which are used by other records.</a:t>
            </a:r>
          </a:p>
          <a:p>
            <a:r>
              <a:rPr lang="en-US" b="1" dirty="0"/>
              <a:t>User-Defined Integrity</a:t>
            </a:r>
            <a:r>
              <a:rPr lang="en-US" dirty="0"/>
              <a:t> − Enforces some specific business rules that do not fall into entity, domain or referential integrity.</a:t>
            </a:r>
          </a:p>
        </p:txBody>
      </p:sp>
    </p:spTree>
    <p:extLst>
      <p:ext uri="{BB962C8B-B14F-4D97-AF65-F5344CB8AC3E}">
        <p14:creationId xmlns:p14="http://schemas.microsoft.com/office/powerpoint/2010/main" val="283093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7934-F197-A3FD-93FE-BA7FE73E7D60}"/>
              </a:ext>
            </a:extLst>
          </p:cNvPr>
          <p:cNvSpPr>
            <a:spLocks noGrp="1"/>
          </p:cNvSpPr>
          <p:nvPr>
            <p:ph type="title"/>
          </p:nvPr>
        </p:nvSpPr>
        <p:spPr/>
        <p:txBody>
          <a:bodyPr/>
          <a:lstStyle/>
          <a:p>
            <a:r>
              <a:rPr lang="en-US" dirty="0"/>
              <a:t>Integrity Constraints</a:t>
            </a:r>
          </a:p>
        </p:txBody>
      </p:sp>
      <p:sp>
        <p:nvSpPr>
          <p:cNvPr id="3" name="Content Placeholder 2">
            <a:extLst>
              <a:ext uri="{FF2B5EF4-FFF2-40B4-BE49-F238E27FC236}">
                <a16:creationId xmlns:a16="http://schemas.microsoft.com/office/drawing/2014/main" id="{375D15FE-CD80-ECE5-CBFD-BAA2BA0203DC}"/>
              </a:ext>
            </a:extLst>
          </p:cNvPr>
          <p:cNvSpPr>
            <a:spLocks noGrp="1"/>
          </p:cNvSpPr>
          <p:nvPr>
            <p:ph idx="1"/>
          </p:nvPr>
        </p:nvSpPr>
        <p:spPr>
          <a:xfrm>
            <a:off x="1066800" y="1966323"/>
            <a:ext cx="10058400" cy="3931920"/>
          </a:xfrm>
        </p:spPr>
        <p:txBody>
          <a:bodyPr>
            <a:normAutofit/>
          </a:bodyPr>
          <a:lstStyle/>
          <a:p>
            <a:r>
              <a:rPr lang="en-US" sz="1800" dirty="0"/>
              <a:t>Integrity constraints are a set of rules. It is used to maintain the quality of information.</a:t>
            </a:r>
          </a:p>
          <a:p>
            <a:r>
              <a:rPr lang="en-US" sz="1800" dirty="0"/>
              <a:t>Integrity constraints ensure that the data insertion, updating, and other processes have to be performed in such a way that data integrity is not affected.</a:t>
            </a:r>
          </a:p>
          <a:p>
            <a:r>
              <a:rPr lang="en-US" sz="1800" dirty="0"/>
              <a:t>Thus, integrity constraint is used to guard against accidental damage to the database.</a:t>
            </a:r>
          </a:p>
          <a:p>
            <a:pPr marL="0" indent="0">
              <a:buNone/>
            </a:pPr>
            <a:endParaRPr lang="en-US" sz="1800" dirty="0"/>
          </a:p>
          <a:p>
            <a:pPr marL="0" indent="0">
              <a:buNone/>
            </a:pPr>
            <a:r>
              <a:rPr lang="en-US" sz="1800" dirty="0"/>
              <a:t>Types of Integrity Constraints:</a:t>
            </a:r>
          </a:p>
          <a:p>
            <a:pPr marL="0" indent="0">
              <a:buNone/>
            </a:pPr>
            <a:r>
              <a:rPr lang="en-US" sz="1800" dirty="0"/>
              <a:t>	Domain constraints</a:t>
            </a:r>
          </a:p>
          <a:p>
            <a:pPr marL="0" indent="0">
              <a:buNone/>
            </a:pPr>
            <a:r>
              <a:rPr lang="en-US" sz="1800" dirty="0"/>
              <a:t>	Entity Integrity Constraint</a:t>
            </a:r>
          </a:p>
          <a:p>
            <a:pPr marL="0" indent="0">
              <a:buNone/>
            </a:pPr>
            <a:r>
              <a:rPr lang="en-US" sz="1800" dirty="0"/>
              <a:t>	Referential Integrity Constraint</a:t>
            </a:r>
          </a:p>
          <a:p>
            <a:pPr marL="0" indent="0">
              <a:buNone/>
            </a:pPr>
            <a:r>
              <a:rPr lang="en-US" sz="1800" dirty="0"/>
              <a:t>	Key Constraint</a:t>
            </a:r>
          </a:p>
        </p:txBody>
      </p:sp>
    </p:spTree>
    <p:extLst>
      <p:ext uri="{BB962C8B-B14F-4D97-AF65-F5344CB8AC3E}">
        <p14:creationId xmlns:p14="http://schemas.microsoft.com/office/powerpoint/2010/main" val="800478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C50B4-A9C4-D319-0C08-5EFF5FA907C5}"/>
              </a:ext>
            </a:extLst>
          </p:cNvPr>
          <p:cNvSpPr>
            <a:spLocks noGrp="1"/>
          </p:cNvSpPr>
          <p:nvPr>
            <p:ph idx="1"/>
          </p:nvPr>
        </p:nvSpPr>
        <p:spPr>
          <a:xfrm>
            <a:off x="1066800" y="666206"/>
            <a:ext cx="10058400" cy="3931920"/>
          </a:xfrm>
        </p:spPr>
        <p:txBody>
          <a:bodyPr>
            <a:normAutofit/>
          </a:bodyPr>
          <a:lstStyle/>
          <a:p>
            <a:pPr marL="0" indent="0">
              <a:buNone/>
            </a:pPr>
            <a:r>
              <a:rPr lang="en-US" sz="2000" b="1" dirty="0"/>
              <a:t>1. Domain constraints</a:t>
            </a:r>
          </a:p>
          <a:p>
            <a:r>
              <a:rPr lang="en-US" sz="2000" dirty="0"/>
              <a:t>Domain constraints can be defined as the definition of a valid set of values for an attribute.</a:t>
            </a:r>
          </a:p>
          <a:p>
            <a:r>
              <a:rPr lang="en-US" sz="2000" dirty="0"/>
              <a:t>The data type of domain includes </a:t>
            </a:r>
            <a:r>
              <a:rPr lang="en-US" sz="2000" i="1" dirty="0"/>
              <a:t>string, character, integer, time, date, currency</a:t>
            </a:r>
            <a:r>
              <a:rPr lang="en-US" sz="2000" dirty="0"/>
              <a:t>, etc. The value of the attribute must be available in the corresponding domain.</a:t>
            </a:r>
          </a:p>
          <a:p>
            <a:pPr marL="0" indent="0">
              <a:buNone/>
            </a:pPr>
            <a:endParaRPr lang="en-US" sz="2000" dirty="0"/>
          </a:p>
        </p:txBody>
      </p:sp>
      <p:pic>
        <p:nvPicPr>
          <p:cNvPr id="5" name="Picture 4">
            <a:extLst>
              <a:ext uri="{FF2B5EF4-FFF2-40B4-BE49-F238E27FC236}">
                <a16:creationId xmlns:a16="http://schemas.microsoft.com/office/drawing/2014/main" id="{DB9AD786-3C1B-656F-ED06-DE5C31E3DDBD}"/>
              </a:ext>
            </a:extLst>
          </p:cNvPr>
          <p:cNvPicPr>
            <a:picLocks noChangeAspect="1"/>
          </p:cNvPicPr>
          <p:nvPr/>
        </p:nvPicPr>
        <p:blipFill>
          <a:blip r:embed="rId2"/>
          <a:stretch>
            <a:fillRect/>
          </a:stretch>
        </p:blipFill>
        <p:spPr>
          <a:xfrm>
            <a:off x="3143250" y="2607401"/>
            <a:ext cx="5905500" cy="1990725"/>
          </a:xfrm>
          <a:prstGeom prst="rect">
            <a:avLst/>
          </a:prstGeom>
          <a:ln>
            <a:solidFill>
              <a:schemeClr val="tx1"/>
            </a:solidFill>
          </a:ln>
        </p:spPr>
      </p:pic>
    </p:spTree>
    <p:extLst>
      <p:ext uri="{BB962C8B-B14F-4D97-AF65-F5344CB8AC3E}">
        <p14:creationId xmlns:p14="http://schemas.microsoft.com/office/powerpoint/2010/main" val="1775099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AAE40-016D-A809-1F22-96557E005BDD}"/>
              </a:ext>
            </a:extLst>
          </p:cNvPr>
          <p:cNvSpPr>
            <a:spLocks noGrp="1"/>
          </p:cNvSpPr>
          <p:nvPr>
            <p:ph idx="1"/>
          </p:nvPr>
        </p:nvSpPr>
        <p:spPr>
          <a:xfrm>
            <a:off x="1066800" y="843487"/>
            <a:ext cx="10058400" cy="3931920"/>
          </a:xfrm>
        </p:spPr>
        <p:txBody>
          <a:bodyPr>
            <a:normAutofit/>
          </a:bodyPr>
          <a:lstStyle/>
          <a:p>
            <a:pPr marL="0" indent="0">
              <a:buNone/>
            </a:pPr>
            <a:r>
              <a:rPr lang="en-US" sz="2000" b="1" dirty="0"/>
              <a:t>2. Entity integrity constraints</a:t>
            </a:r>
          </a:p>
          <a:p>
            <a:r>
              <a:rPr lang="en-US" sz="2000" dirty="0"/>
              <a:t>The entity integrity constraint states that primary key value can't be null.</a:t>
            </a:r>
          </a:p>
          <a:p>
            <a:r>
              <a:rPr lang="en-US" sz="2000" dirty="0"/>
              <a:t>This is because the primary key value is used to identify individual rows in relation and if the primary key has a null value, then we can't identify those rows.</a:t>
            </a:r>
          </a:p>
          <a:p>
            <a:r>
              <a:rPr lang="en-US" sz="2000" dirty="0"/>
              <a:t>A table can contain a null value other than the primary key field.</a:t>
            </a:r>
          </a:p>
          <a:p>
            <a:pPr marL="0" indent="0">
              <a:buNone/>
            </a:pPr>
            <a:endParaRPr lang="en-US" sz="2000" dirty="0"/>
          </a:p>
        </p:txBody>
      </p:sp>
      <p:pic>
        <p:nvPicPr>
          <p:cNvPr id="4" name="Picture 3">
            <a:extLst>
              <a:ext uri="{FF2B5EF4-FFF2-40B4-BE49-F238E27FC236}">
                <a16:creationId xmlns:a16="http://schemas.microsoft.com/office/drawing/2014/main" id="{1B95F5BA-9CEC-D4AB-68D6-1F262CD5C798}"/>
              </a:ext>
            </a:extLst>
          </p:cNvPr>
          <p:cNvPicPr>
            <a:picLocks noChangeAspect="1"/>
          </p:cNvPicPr>
          <p:nvPr/>
        </p:nvPicPr>
        <p:blipFill>
          <a:blip r:embed="rId2"/>
          <a:stretch>
            <a:fillRect/>
          </a:stretch>
        </p:blipFill>
        <p:spPr>
          <a:xfrm>
            <a:off x="3426894" y="3090206"/>
            <a:ext cx="5338212" cy="2237574"/>
          </a:xfrm>
          <a:prstGeom prst="rect">
            <a:avLst/>
          </a:prstGeom>
          <a:ln>
            <a:solidFill>
              <a:schemeClr val="tx1"/>
            </a:solidFill>
          </a:ln>
        </p:spPr>
      </p:pic>
    </p:spTree>
    <p:extLst>
      <p:ext uri="{BB962C8B-B14F-4D97-AF65-F5344CB8AC3E}">
        <p14:creationId xmlns:p14="http://schemas.microsoft.com/office/powerpoint/2010/main" val="2404215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426B4-48D4-D53F-8825-4A8F60AE56C9}"/>
              </a:ext>
            </a:extLst>
          </p:cNvPr>
          <p:cNvSpPr>
            <a:spLocks noGrp="1"/>
          </p:cNvSpPr>
          <p:nvPr>
            <p:ph idx="1"/>
          </p:nvPr>
        </p:nvSpPr>
        <p:spPr>
          <a:xfrm>
            <a:off x="838200" y="639853"/>
            <a:ext cx="10515600" cy="4874636"/>
          </a:xfrm>
        </p:spPr>
        <p:txBody>
          <a:bodyPr>
            <a:normAutofit/>
          </a:bodyPr>
          <a:lstStyle/>
          <a:p>
            <a:pPr marL="0" indent="0">
              <a:buNone/>
            </a:pPr>
            <a:r>
              <a:rPr lang="en-US" sz="2000" b="1" dirty="0"/>
              <a:t>3. Referential Integrity Constraints</a:t>
            </a:r>
          </a:p>
          <a:p>
            <a:r>
              <a:rPr lang="en-US" sz="2000" dirty="0"/>
              <a:t>A referential integrity constraint is specified between two tables.</a:t>
            </a:r>
          </a:p>
          <a:p>
            <a:r>
              <a:rPr lang="en-US" sz="2000" dirty="0"/>
              <a:t>In the Referential integrity constraints, if a foreign key in </a:t>
            </a:r>
            <a:r>
              <a:rPr lang="en-US" sz="2000" i="1" dirty="0"/>
              <a:t>Table 1 </a:t>
            </a:r>
            <a:r>
              <a:rPr lang="en-US" sz="2000" dirty="0"/>
              <a:t>refers to the Primary Key of </a:t>
            </a:r>
            <a:r>
              <a:rPr lang="en-US" sz="2000" i="1" dirty="0"/>
              <a:t>Table 2</a:t>
            </a:r>
            <a:r>
              <a:rPr lang="en-US" sz="2000" dirty="0"/>
              <a:t>, then every value of the Foreign Key in </a:t>
            </a:r>
            <a:r>
              <a:rPr lang="en-US" sz="2000" i="1" dirty="0"/>
              <a:t>Table 1</a:t>
            </a:r>
            <a:r>
              <a:rPr lang="en-US" sz="2000" dirty="0"/>
              <a:t> must be null or be available in </a:t>
            </a:r>
            <a:r>
              <a:rPr lang="en-US" sz="2000" i="1" dirty="0"/>
              <a:t>Table 2</a:t>
            </a:r>
            <a:r>
              <a:rPr lang="en-US" sz="2000" dirty="0"/>
              <a:t>.</a:t>
            </a:r>
          </a:p>
          <a:p>
            <a:pPr marL="0" indent="0">
              <a:buNone/>
            </a:pPr>
            <a:endParaRPr lang="en-US" sz="2000" dirty="0"/>
          </a:p>
        </p:txBody>
      </p:sp>
      <p:pic>
        <p:nvPicPr>
          <p:cNvPr id="4" name="Picture 3">
            <a:extLst>
              <a:ext uri="{FF2B5EF4-FFF2-40B4-BE49-F238E27FC236}">
                <a16:creationId xmlns:a16="http://schemas.microsoft.com/office/drawing/2014/main" id="{62EC8226-8D7B-274C-2258-6108B367C626}"/>
              </a:ext>
            </a:extLst>
          </p:cNvPr>
          <p:cNvPicPr>
            <a:picLocks noChangeAspect="1"/>
          </p:cNvPicPr>
          <p:nvPr/>
        </p:nvPicPr>
        <p:blipFill>
          <a:blip r:embed="rId2"/>
          <a:stretch>
            <a:fillRect/>
          </a:stretch>
        </p:blipFill>
        <p:spPr>
          <a:xfrm>
            <a:off x="3686175" y="2442965"/>
            <a:ext cx="4819650" cy="3676650"/>
          </a:xfrm>
          <a:prstGeom prst="rect">
            <a:avLst/>
          </a:prstGeom>
          <a:ln>
            <a:solidFill>
              <a:schemeClr val="tx1"/>
            </a:solidFill>
          </a:ln>
        </p:spPr>
      </p:pic>
    </p:spTree>
    <p:extLst>
      <p:ext uri="{BB962C8B-B14F-4D97-AF65-F5344CB8AC3E}">
        <p14:creationId xmlns:p14="http://schemas.microsoft.com/office/powerpoint/2010/main" val="641661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38C8B-7497-2D1C-E2D7-6E2AA139C68E}"/>
              </a:ext>
            </a:extLst>
          </p:cNvPr>
          <p:cNvSpPr>
            <a:spLocks noGrp="1"/>
          </p:cNvSpPr>
          <p:nvPr>
            <p:ph idx="1"/>
          </p:nvPr>
        </p:nvSpPr>
        <p:spPr>
          <a:xfrm>
            <a:off x="838200" y="686131"/>
            <a:ext cx="10515600" cy="4837690"/>
          </a:xfrm>
        </p:spPr>
        <p:txBody>
          <a:bodyPr>
            <a:normAutofit/>
          </a:bodyPr>
          <a:lstStyle/>
          <a:p>
            <a:pPr marL="0" indent="0">
              <a:buNone/>
            </a:pPr>
            <a:r>
              <a:rPr lang="en-US" sz="2000" b="1" dirty="0"/>
              <a:t>4. Key constraints</a:t>
            </a:r>
          </a:p>
          <a:p>
            <a:r>
              <a:rPr lang="en-US" sz="2000" dirty="0"/>
              <a:t>Keys are the entity set that is used to identify an entity within its entity set uniquely.</a:t>
            </a:r>
          </a:p>
          <a:p>
            <a:r>
              <a:rPr lang="en-US" sz="2000" dirty="0"/>
              <a:t>An entity set can have multiple keys, but out of which one key will be the primary key. A primary key can contain a unique and null value in the relational table.</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C3429EE8-BBC7-1C10-ABF3-992835490B70}"/>
              </a:ext>
            </a:extLst>
          </p:cNvPr>
          <p:cNvPicPr>
            <a:picLocks noChangeAspect="1"/>
          </p:cNvPicPr>
          <p:nvPr/>
        </p:nvPicPr>
        <p:blipFill>
          <a:blip r:embed="rId2"/>
          <a:stretch>
            <a:fillRect/>
          </a:stretch>
        </p:blipFill>
        <p:spPr>
          <a:xfrm>
            <a:off x="3600553" y="2586172"/>
            <a:ext cx="4990893" cy="2088464"/>
          </a:xfrm>
          <a:prstGeom prst="rect">
            <a:avLst/>
          </a:prstGeom>
          <a:ln>
            <a:solidFill>
              <a:schemeClr val="tx1"/>
            </a:solidFill>
          </a:ln>
        </p:spPr>
      </p:pic>
    </p:spTree>
    <p:extLst>
      <p:ext uri="{BB962C8B-B14F-4D97-AF65-F5344CB8AC3E}">
        <p14:creationId xmlns:p14="http://schemas.microsoft.com/office/powerpoint/2010/main" val="3027796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A338F-4573-BB23-ECA9-9F3AFBAA99FF}"/>
              </a:ext>
            </a:extLst>
          </p:cNvPr>
          <p:cNvSpPr>
            <a:spLocks noGrp="1"/>
          </p:cNvSpPr>
          <p:nvPr>
            <p:ph idx="1"/>
          </p:nvPr>
        </p:nvSpPr>
        <p:spPr>
          <a:xfrm>
            <a:off x="1066800" y="666044"/>
            <a:ext cx="10058400" cy="5368996"/>
          </a:xfrm>
        </p:spPr>
        <p:txBody>
          <a:bodyPr>
            <a:normAutofit/>
          </a:bodyPr>
          <a:lstStyle/>
          <a:p>
            <a:pPr marL="0" indent="0" algn="ctr">
              <a:buNone/>
            </a:pPr>
            <a:endParaRPr lang="en-US" sz="10000" b="1" dirty="0"/>
          </a:p>
          <a:p>
            <a:pPr marL="0" indent="0" algn="ctr">
              <a:buNone/>
            </a:pPr>
            <a:r>
              <a:rPr lang="en-US" sz="10000" b="1" dirty="0"/>
              <a:t>Thank You</a:t>
            </a:r>
          </a:p>
        </p:txBody>
      </p:sp>
    </p:spTree>
    <p:extLst>
      <p:ext uri="{BB962C8B-B14F-4D97-AF65-F5344CB8AC3E}">
        <p14:creationId xmlns:p14="http://schemas.microsoft.com/office/powerpoint/2010/main" val="137904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DCAE5-1EFB-55E7-78C7-97B0B8FA685F}"/>
              </a:ext>
            </a:extLst>
          </p:cNvPr>
          <p:cNvSpPr>
            <a:spLocks noGrp="1"/>
          </p:cNvSpPr>
          <p:nvPr>
            <p:ph idx="1"/>
          </p:nvPr>
        </p:nvSpPr>
        <p:spPr>
          <a:xfrm>
            <a:off x="838200" y="258618"/>
            <a:ext cx="10515600" cy="5918345"/>
          </a:xfrm>
        </p:spPr>
        <p:txBody>
          <a:bodyPr>
            <a:normAutofit/>
          </a:bodyPr>
          <a:lstStyle/>
          <a:p>
            <a:pPr marL="0" indent="0" algn="just">
              <a:buNone/>
            </a:pPr>
            <a:r>
              <a:rPr lang="en-US" sz="1800" b="1" dirty="0">
                <a:solidFill>
                  <a:srgbClr val="333333"/>
                </a:solidFill>
                <a:latin typeface="inter-regular"/>
              </a:rPr>
              <a:t>3. Composite Attribute</a:t>
            </a:r>
          </a:p>
          <a:p>
            <a:pPr marL="0" indent="0" algn="just">
              <a:buNone/>
            </a:pPr>
            <a:r>
              <a:rPr lang="en-US" sz="1800" dirty="0">
                <a:solidFill>
                  <a:srgbClr val="333333"/>
                </a:solidFill>
                <a:latin typeface="inter-regular"/>
              </a:rPr>
              <a:t>An attribute composed of many other attribute is called as composite attribute. For example, </a:t>
            </a:r>
            <a:r>
              <a:rPr lang="en-US" sz="1800" i="1" dirty="0">
                <a:solidFill>
                  <a:srgbClr val="333333"/>
                </a:solidFill>
                <a:latin typeface="inter-regular"/>
              </a:rPr>
              <a:t>Address</a:t>
            </a:r>
            <a:r>
              <a:rPr lang="en-US" sz="1800" dirty="0">
                <a:solidFill>
                  <a:srgbClr val="333333"/>
                </a:solidFill>
                <a:latin typeface="inter-regular"/>
              </a:rPr>
              <a:t> attribute of student Entity type consists of </a:t>
            </a:r>
            <a:r>
              <a:rPr lang="en-US" sz="1800" i="1" dirty="0">
                <a:solidFill>
                  <a:srgbClr val="333333"/>
                </a:solidFill>
                <a:latin typeface="inter-regular"/>
              </a:rPr>
              <a:t>Street, City, State,</a:t>
            </a:r>
            <a:r>
              <a:rPr lang="en-US" sz="1800" dirty="0">
                <a:solidFill>
                  <a:srgbClr val="333333"/>
                </a:solidFill>
                <a:latin typeface="inter-regular"/>
              </a:rPr>
              <a:t> and </a:t>
            </a:r>
            <a:r>
              <a:rPr lang="en-US" sz="1800" i="1" dirty="0">
                <a:solidFill>
                  <a:srgbClr val="333333"/>
                </a:solidFill>
                <a:latin typeface="inter-regular"/>
              </a:rPr>
              <a:t>Country</a:t>
            </a:r>
            <a:r>
              <a:rPr lang="en-US" sz="1800" dirty="0">
                <a:solidFill>
                  <a:srgbClr val="333333"/>
                </a:solidFill>
                <a:latin typeface="inter-regular"/>
              </a:rPr>
              <a:t>. In ER diagram, composite attribute is represented by an ellipse comprising of ellipses. </a:t>
            </a:r>
          </a:p>
          <a:p>
            <a:pPr marL="0" indent="0" algn="just">
              <a:buNone/>
            </a:pPr>
            <a:endParaRPr lang="en-US" sz="1800" dirty="0">
              <a:solidFill>
                <a:srgbClr val="333333"/>
              </a:solidFill>
              <a:latin typeface="inter-regular"/>
            </a:endParaRPr>
          </a:p>
          <a:p>
            <a:pPr marL="0" indent="0" algn="just">
              <a:buNone/>
            </a:pPr>
            <a:endParaRPr lang="en-US" sz="1800" dirty="0">
              <a:solidFill>
                <a:srgbClr val="333333"/>
              </a:solidFill>
              <a:latin typeface="inter-regular"/>
            </a:endParaRPr>
          </a:p>
          <a:p>
            <a:pPr marL="0" indent="0" algn="just">
              <a:buNone/>
            </a:pPr>
            <a:endParaRPr lang="en-US" sz="1800" dirty="0">
              <a:solidFill>
                <a:srgbClr val="333333"/>
              </a:solidFill>
              <a:latin typeface="inter-regular"/>
            </a:endParaRPr>
          </a:p>
          <a:p>
            <a:pPr marL="0" indent="0" algn="just">
              <a:buNone/>
            </a:pPr>
            <a:endParaRPr lang="en-US" sz="1800" dirty="0">
              <a:solidFill>
                <a:srgbClr val="333333"/>
              </a:solidFill>
              <a:latin typeface="inter-regular"/>
            </a:endParaRPr>
          </a:p>
          <a:p>
            <a:pPr marL="0" indent="0" algn="just">
              <a:buNone/>
            </a:pPr>
            <a:endParaRPr lang="en-US" sz="1800" dirty="0">
              <a:solidFill>
                <a:srgbClr val="333333"/>
              </a:solidFill>
              <a:latin typeface="inter-regular"/>
            </a:endParaRPr>
          </a:p>
          <a:p>
            <a:pPr marL="0" indent="0" algn="just">
              <a:buNone/>
            </a:pPr>
            <a:endParaRPr lang="en-US" sz="1800" dirty="0">
              <a:solidFill>
                <a:srgbClr val="333333"/>
              </a:solidFill>
              <a:latin typeface="inter-regular"/>
            </a:endParaRPr>
          </a:p>
          <a:p>
            <a:pPr marL="0" indent="0">
              <a:buNone/>
            </a:pPr>
            <a:r>
              <a:rPr lang="en-US" sz="1800" b="1" dirty="0"/>
              <a:t>4. Derived Attribute</a:t>
            </a:r>
          </a:p>
          <a:p>
            <a:pPr marL="0" indent="0">
              <a:buNone/>
            </a:pPr>
            <a:r>
              <a:rPr lang="en-US" sz="1800" dirty="0"/>
              <a:t>An attribute that can be derived from other attributes of the entity type is known as a derived attribute. </a:t>
            </a:r>
            <a:br>
              <a:rPr lang="en-US" sz="1800" dirty="0"/>
            </a:br>
            <a:r>
              <a:rPr lang="en-US" sz="1800" dirty="0"/>
              <a:t>e.g.; </a:t>
            </a:r>
            <a:r>
              <a:rPr lang="en-US" sz="1800" i="1" dirty="0"/>
              <a:t>Age</a:t>
            </a:r>
            <a:r>
              <a:rPr lang="en-US" sz="1800" dirty="0"/>
              <a:t> (can be derived from </a:t>
            </a:r>
            <a:r>
              <a:rPr lang="en-US" sz="1800" i="1" dirty="0"/>
              <a:t>DOB</a:t>
            </a:r>
            <a:r>
              <a:rPr lang="en-US" sz="1800" dirty="0"/>
              <a:t>). In ER diagram, the derived attribute is represented by a dashed ellipse. </a:t>
            </a:r>
          </a:p>
          <a:p>
            <a:endParaRPr lang="en-US" sz="1800" dirty="0"/>
          </a:p>
          <a:p>
            <a:endParaRPr lang="en-US" sz="1800" dirty="0"/>
          </a:p>
        </p:txBody>
      </p:sp>
      <p:pic>
        <p:nvPicPr>
          <p:cNvPr id="4" name="Picture 3">
            <a:extLst>
              <a:ext uri="{FF2B5EF4-FFF2-40B4-BE49-F238E27FC236}">
                <a16:creationId xmlns:a16="http://schemas.microsoft.com/office/drawing/2014/main" id="{3C38C925-3E6D-5F83-FFBA-F17005E5F49B}"/>
              </a:ext>
            </a:extLst>
          </p:cNvPr>
          <p:cNvPicPr>
            <a:picLocks noChangeAspect="1"/>
          </p:cNvPicPr>
          <p:nvPr/>
        </p:nvPicPr>
        <p:blipFill>
          <a:blip r:embed="rId2"/>
          <a:stretch>
            <a:fillRect/>
          </a:stretch>
        </p:blipFill>
        <p:spPr>
          <a:xfrm>
            <a:off x="3006697" y="1612608"/>
            <a:ext cx="5792072" cy="1920822"/>
          </a:xfrm>
          <a:prstGeom prst="rect">
            <a:avLst/>
          </a:prstGeom>
          <a:ln>
            <a:solidFill>
              <a:schemeClr val="tx1"/>
            </a:solidFill>
          </a:ln>
        </p:spPr>
      </p:pic>
      <p:pic>
        <p:nvPicPr>
          <p:cNvPr id="5" name="Picture 4">
            <a:extLst>
              <a:ext uri="{FF2B5EF4-FFF2-40B4-BE49-F238E27FC236}">
                <a16:creationId xmlns:a16="http://schemas.microsoft.com/office/drawing/2014/main" id="{61B41263-79D2-F914-38E7-DE91ED1B621C}"/>
              </a:ext>
            </a:extLst>
          </p:cNvPr>
          <p:cNvPicPr>
            <a:picLocks noChangeAspect="1"/>
          </p:cNvPicPr>
          <p:nvPr/>
        </p:nvPicPr>
        <p:blipFill>
          <a:blip r:embed="rId3"/>
          <a:stretch>
            <a:fillRect/>
          </a:stretch>
        </p:blipFill>
        <p:spPr>
          <a:xfrm>
            <a:off x="4797833" y="5014913"/>
            <a:ext cx="2209800" cy="1162050"/>
          </a:xfrm>
          <a:prstGeom prst="rect">
            <a:avLst/>
          </a:prstGeom>
          <a:ln>
            <a:solidFill>
              <a:schemeClr val="tx1"/>
            </a:solidFill>
          </a:ln>
        </p:spPr>
      </p:pic>
    </p:spTree>
    <p:extLst>
      <p:ext uri="{BB962C8B-B14F-4D97-AF65-F5344CB8AC3E}">
        <p14:creationId xmlns:p14="http://schemas.microsoft.com/office/powerpoint/2010/main" val="55985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4FFC-B80D-EECC-F245-EF06C40292CA}"/>
              </a:ext>
            </a:extLst>
          </p:cNvPr>
          <p:cNvSpPr>
            <a:spLocks noGrp="1"/>
          </p:cNvSpPr>
          <p:nvPr>
            <p:ph type="title"/>
          </p:nvPr>
        </p:nvSpPr>
        <p:spPr>
          <a:xfrm>
            <a:off x="838200" y="365126"/>
            <a:ext cx="10515600" cy="937202"/>
          </a:xfrm>
        </p:spPr>
        <p:txBody>
          <a:bodyPr/>
          <a:lstStyle/>
          <a:p>
            <a:r>
              <a:rPr lang="en-US" dirty="0"/>
              <a:t>Relation</a:t>
            </a:r>
          </a:p>
        </p:txBody>
      </p:sp>
      <p:sp>
        <p:nvSpPr>
          <p:cNvPr id="6" name="Content Placeholder 5">
            <a:extLst>
              <a:ext uri="{FF2B5EF4-FFF2-40B4-BE49-F238E27FC236}">
                <a16:creationId xmlns:a16="http://schemas.microsoft.com/office/drawing/2014/main" id="{2C011CB9-7E0D-F018-92D0-50FB7FDE4114}"/>
              </a:ext>
            </a:extLst>
          </p:cNvPr>
          <p:cNvSpPr>
            <a:spLocks noGrp="1"/>
          </p:cNvSpPr>
          <p:nvPr>
            <p:ph idx="1"/>
          </p:nvPr>
        </p:nvSpPr>
        <p:spPr>
          <a:xfrm>
            <a:off x="838200" y="1191491"/>
            <a:ext cx="10515600" cy="4985472"/>
          </a:xfrm>
        </p:spPr>
        <p:txBody>
          <a:bodyPr>
            <a:noAutofit/>
          </a:bodyPr>
          <a:lstStyle/>
          <a:p>
            <a:r>
              <a:rPr lang="en-US" sz="1800" dirty="0"/>
              <a:t>A relationship type represents the association between entity types. For example, ‘</a:t>
            </a:r>
            <a:r>
              <a:rPr lang="en-US" sz="1800" i="1" dirty="0"/>
              <a:t>Enrolled in</a:t>
            </a:r>
            <a:r>
              <a:rPr lang="en-US" sz="1800" dirty="0"/>
              <a:t>’ is a relationship type that exists between entity type </a:t>
            </a:r>
            <a:r>
              <a:rPr lang="en-US" sz="1800" i="1" dirty="0"/>
              <a:t>Student</a:t>
            </a:r>
            <a:r>
              <a:rPr lang="en-US" sz="1800" dirty="0"/>
              <a:t> and </a:t>
            </a:r>
            <a:r>
              <a:rPr lang="en-US" sz="1800" i="1" dirty="0"/>
              <a:t>Course</a:t>
            </a:r>
            <a:r>
              <a:rPr lang="en-US" sz="1800" dirty="0"/>
              <a:t>. In ER diagram, the relationship type is represented by a diamond and connecting the entities with lines.</a:t>
            </a:r>
          </a:p>
          <a:p>
            <a:endParaRPr lang="en-US" sz="1800" dirty="0"/>
          </a:p>
          <a:p>
            <a:endParaRPr lang="en-US" sz="1800" dirty="0"/>
          </a:p>
          <a:p>
            <a:endParaRPr lang="en-US" sz="1800" dirty="0"/>
          </a:p>
          <a:p>
            <a:endParaRPr lang="en-US" sz="1800" dirty="0"/>
          </a:p>
          <a:p>
            <a:r>
              <a:rPr lang="en-US" sz="1800" dirty="0"/>
              <a:t>A set of relationships of the same type is known as a relationship set. The following relationship set depicts </a:t>
            </a:r>
            <a:r>
              <a:rPr lang="en-US" sz="1800" i="1" dirty="0"/>
              <a:t>S1 is enrolled in C2, S2 is enrolled in C1, </a:t>
            </a:r>
            <a:r>
              <a:rPr lang="en-US" sz="1800" dirty="0"/>
              <a:t>and</a:t>
            </a:r>
            <a:r>
              <a:rPr lang="en-US" sz="1800" i="1" dirty="0"/>
              <a:t> S3 is enrolled in C3</a:t>
            </a:r>
            <a:r>
              <a:rPr lang="en-US" sz="1800" dirty="0"/>
              <a:t>.  </a:t>
            </a:r>
          </a:p>
          <a:p>
            <a:endParaRPr lang="en-US" sz="1800" dirty="0"/>
          </a:p>
          <a:p>
            <a:endParaRPr lang="en-US" sz="1800" dirty="0"/>
          </a:p>
          <a:p>
            <a:endParaRPr lang="en-US" sz="1800" dirty="0"/>
          </a:p>
        </p:txBody>
      </p:sp>
      <p:pic>
        <p:nvPicPr>
          <p:cNvPr id="7" name="Picture 6">
            <a:extLst>
              <a:ext uri="{FF2B5EF4-FFF2-40B4-BE49-F238E27FC236}">
                <a16:creationId xmlns:a16="http://schemas.microsoft.com/office/drawing/2014/main" id="{81DFA18A-1B41-46C8-2C0F-00E0D57DB6CD}"/>
              </a:ext>
            </a:extLst>
          </p:cNvPr>
          <p:cNvPicPr>
            <a:picLocks noChangeAspect="1"/>
          </p:cNvPicPr>
          <p:nvPr/>
        </p:nvPicPr>
        <p:blipFill>
          <a:blip r:embed="rId2"/>
          <a:stretch>
            <a:fillRect/>
          </a:stretch>
        </p:blipFill>
        <p:spPr>
          <a:xfrm>
            <a:off x="3153064" y="2128693"/>
            <a:ext cx="6046355" cy="1123291"/>
          </a:xfrm>
          <a:prstGeom prst="rect">
            <a:avLst/>
          </a:prstGeom>
          <a:ln>
            <a:solidFill>
              <a:schemeClr val="tx1"/>
            </a:solidFill>
          </a:ln>
        </p:spPr>
      </p:pic>
      <p:pic>
        <p:nvPicPr>
          <p:cNvPr id="8" name="Picture 7">
            <a:extLst>
              <a:ext uri="{FF2B5EF4-FFF2-40B4-BE49-F238E27FC236}">
                <a16:creationId xmlns:a16="http://schemas.microsoft.com/office/drawing/2014/main" id="{C14C369D-08C6-5F6F-EA06-6EED82C28415}"/>
              </a:ext>
            </a:extLst>
          </p:cNvPr>
          <p:cNvPicPr>
            <a:picLocks noChangeAspect="1"/>
          </p:cNvPicPr>
          <p:nvPr/>
        </p:nvPicPr>
        <p:blipFill>
          <a:blip r:embed="rId3"/>
          <a:stretch>
            <a:fillRect/>
          </a:stretch>
        </p:blipFill>
        <p:spPr>
          <a:xfrm>
            <a:off x="4043501" y="4432347"/>
            <a:ext cx="4104998" cy="2060527"/>
          </a:xfrm>
          <a:prstGeom prst="rect">
            <a:avLst/>
          </a:prstGeom>
          <a:ln>
            <a:solidFill>
              <a:schemeClr val="tx1"/>
            </a:solidFill>
          </a:ln>
        </p:spPr>
      </p:pic>
    </p:spTree>
    <p:extLst>
      <p:ext uri="{BB962C8B-B14F-4D97-AF65-F5344CB8AC3E}">
        <p14:creationId xmlns:p14="http://schemas.microsoft.com/office/powerpoint/2010/main" val="194983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AF33-5F4A-47B6-EA82-4AD51A431D9C}"/>
              </a:ext>
            </a:extLst>
          </p:cNvPr>
          <p:cNvSpPr>
            <a:spLocks noGrp="1"/>
          </p:cNvSpPr>
          <p:nvPr>
            <p:ph type="title"/>
          </p:nvPr>
        </p:nvSpPr>
        <p:spPr>
          <a:xfrm>
            <a:off x="838200" y="365125"/>
            <a:ext cx="10515600" cy="909493"/>
          </a:xfrm>
        </p:spPr>
        <p:txBody>
          <a:bodyPr>
            <a:normAutofit/>
          </a:bodyPr>
          <a:lstStyle/>
          <a:p>
            <a:r>
              <a:rPr lang="en-US" sz="4000" dirty="0"/>
              <a:t>Degree of a relationship set</a:t>
            </a:r>
          </a:p>
        </p:txBody>
      </p:sp>
      <p:sp>
        <p:nvSpPr>
          <p:cNvPr id="3" name="Content Placeholder 2">
            <a:extLst>
              <a:ext uri="{FF2B5EF4-FFF2-40B4-BE49-F238E27FC236}">
                <a16:creationId xmlns:a16="http://schemas.microsoft.com/office/drawing/2014/main" id="{C9B1EC7F-C4B0-8200-452E-E458B14E4AB2}"/>
              </a:ext>
            </a:extLst>
          </p:cNvPr>
          <p:cNvSpPr>
            <a:spLocks noGrp="1"/>
          </p:cNvSpPr>
          <p:nvPr>
            <p:ph idx="1"/>
          </p:nvPr>
        </p:nvSpPr>
        <p:spPr>
          <a:xfrm>
            <a:off x="838200" y="1358595"/>
            <a:ext cx="10900581" cy="4902345"/>
          </a:xfrm>
        </p:spPr>
        <p:txBody>
          <a:bodyPr>
            <a:normAutofit/>
          </a:bodyPr>
          <a:lstStyle/>
          <a:p>
            <a:pPr marL="0" indent="0">
              <a:buNone/>
            </a:pPr>
            <a:r>
              <a:rPr lang="en-US" sz="1800" dirty="0"/>
              <a:t>	</a:t>
            </a:r>
          </a:p>
          <a:p>
            <a:pPr marL="0" indent="0">
              <a:buNone/>
            </a:pPr>
            <a:endParaRPr lang="en-US" sz="800" dirty="0"/>
          </a:p>
          <a:p>
            <a:pPr marL="0" indent="0">
              <a:buNone/>
            </a:pPr>
            <a:r>
              <a:rPr lang="en-US" sz="1800" b="1" dirty="0"/>
              <a:t>1. Unary Relationship – </a:t>
            </a:r>
          </a:p>
          <a:p>
            <a:pPr marL="0" indent="0">
              <a:buNone/>
            </a:pPr>
            <a:r>
              <a:rPr lang="en-US" sz="1800" dirty="0"/>
              <a:t>When there is only ONE entity set participating in a relation, the relationship is called a unary relationship. For example, </a:t>
            </a:r>
            <a:r>
              <a:rPr lang="en-US" sz="1800" i="1" dirty="0"/>
              <a:t>one person is married to only one person</a:t>
            </a:r>
            <a:r>
              <a:rPr lang="en-US" sz="1800" dirty="0"/>
              <a:t>. </a:t>
            </a:r>
          </a:p>
          <a:p>
            <a:pPr marL="0" indent="0">
              <a:buNone/>
            </a:pPr>
            <a:endParaRPr lang="en-US" sz="1800" dirty="0"/>
          </a:p>
          <a:p>
            <a:pPr marL="0" indent="0">
              <a:buNone/>
            </a:pPr>
            <a:endParaRPr lang="en-US" sz="1800" dirty="0"/>
          </a:p>
          <a:p>
            <a:pPr marL="0" indent="0">
              <a:buNone/>
            </a:pPr>
            <a:endParaRPr lang="en-US" sz="1800" b="1" dirty="0"/>
          </a:p>
          <a:p>
            <a:pPr marL="0" indent="0">
              <a:buNone/>
            </a:pPr>
            <a:r>
              <a:rPr lang="en-US" sz="1800" b="1" dirty="0"/>
              <a:t>2. Binary Relationship – </a:t>
            </a:r>
          </a:p>
          <a:p>
            <a:pPr marL="0" indent="0">
              <a:buNone/>
            </a:pPr>
            <a:r>
              <a:rPr lang="en-US" sz="1800" dirty="0"/>
              <a:t>When there are TWO entities set participating in a relationship, the relationship is called a binary relationship. For example, </a:t>
            </a:r>
            <a:r>
              <a:rPr lang="en-US" sz="1800" i="1" dirty="0"/>
              <a:t>a Student is enrolled in a Course</a:t>
            </a:r>
            <a:r>
              <a:rPr lang="en-US" sz="1800" dirty="0"/>
              <a:t>. </a:t>
            </a:r>
          </a:p>
          <a:p>
            <a:endParaRPr lang="en-US" sz="1800" dirty="0"/>
          </a:p>
          <a:p>
            <a:endParaRPr lang="en-US" sz="1800" dirty="0"/>
          </a:p>
          <a:p>
            <a:pPr marL="0" indent="0">
              <a:buNone/>
            </a:pPr>
            <a:endParaRPr lang="en-US" sz="1800" b="1" dirty="0"/>
          </a:p>
        </p:txBody>
      </p:sp>
      <p:pic>
        <p:nvPicPr>
          <p:cNvPr id="4" name="Picture 3">
            <a:extLst>
              <a:ext uri="{FF2B5EF4-FFF2-40B4-BE49-F238E27FC236}">
                <a16:creationId xmlns:a16="http://schemas.microsoft.com/office/drawing/2014/main" id="{AC5BD285-7149-BB17-E6A1-3D7001B067AA}"/>
              </a:ext>
            </a:extLst>
          </p:cNvPr>
          <p:cNvPicPr>
            <a:picLocks noChangeAspect="1"/>
          </p:cNvPicPr>
          <p:nvPr/>
        </p:nvPicPr>
        <p:blipFill rotWithShape="1">
          <a:blip r:embed="rId2"/>
          <a:srcRect t="7790" b="8354"/>
          <a:stretch/>
        </p:blipFill>
        <p:spPr>
          <a:xfrm>
            <a:off x="5937380" y="2950620"/>
            <a:ext cx="3458547" cy="956759"/>
          </a:xfrm>
          <a:prstGeom prst="rect">
            <a:avLst/>
          </a:prstGeom>
          <a:ln>
            <a:solidFill>
              <a:schemeClr val="tx1"/>
            </a:solidFill>
          </a:ln>
        </p:spPr>
      </p:pic>
      <p:sp>
        <p:nvSpPr>
          <p:cNvPr id="5" name="TextBox 4">
            <a:extLst>
              <a:ext uri="{FF2B5EF4-FFF2-40B4-BE49-F238E27FC236}">
                <a16:creationId xmlns:a16="http://schemas.microsoft.com/office/drawing/2014/main" id="{99492D01-60A2-CBFB-ED7C-BC17A841F0F2}"/>
              </a:ext>
            </a:extLst>
          </p:cNvPr>
          <p:cNvSpPr txBox="1"/>
          <p:nvPr/>
        </p:nvSpPr>
        <p:spPr>
          <a:xfrm>
            <a:off x="838200" y="1182810"/>
            <a:ext cx="10487891" cy="646331"/>
          </a:xfrm>
          <a:prstGeom prst="rect">
            <a:avLst/>
          </a:prstGeom>
          <a:noFill/>
        </p:spPr>
        <p:txBody>
          <a:bodyPr wrap="square" rtlCol="0">
            <a:spAutoFit/>
          </a:bodyPr>
          <a:lstStyle/>
          <a:p>
            <a:r>
              <a:rPr lang="en-US" sz="1800" dirty="0"/>
              <a:t>The number of different entity sets participating in a relationship set is called as the degree of a relationship set.</a:t>
            </a:r>
            <a:endParaRPr lang="en-US" dirty="0"/>
          </a:p>
        </p:txBody>
      </p:sp>
      <p:pic>
        <p:nvPicPr>
          <p:cNvPr id="7" name="Picture 6">
            <a:extLst>
              <a:ext uri="{FF2B5EF4-FFF2-40B4-BE49-F238E27FC236}">
                <a16:creationId xmlns:a16="http://schemas.microsoft.com/office/drawing/2014/main" id="{AA55B899-B66A-6171-B9EF-2818F34F2C39}"/>
              </a:ext>
            </a:extLst>
          </p:cNvPr>
          <p:cNvPicPr>
            <a:picLocks noChangeAspect="1"/>
          </p:cNvPicPr>
          <p:nvPr/>
        </p:nvPicPr>
        <p:blipFill>
          <a:blip r:embed="rId3"/>
          <a:stretch>
            <a:fillRect/>
          </a:stretch>
        </p:blipFill>
        <p:spPr>
          <a:xfrm>
            <a:off x="5355850" y="5196811"/>
            <a:ext cx="5149958" cy="956758"/>
          </a:xfrm>
          <a:prstGeom prst="rect">
            <a:avLst/>
          </a:prstGeom>
          <a:ln>
            <a:solidFill>
              <a:schemeClr val="tx1"/>
            </a:solidFill>
          </a:ln>
        </p:spPr>
      </p:pic>
    </p:spTree>
    <p:extLst>
      <p:ext uri="{BB962C8B-B14F-4D97-AF65-F5344CB8AC3E}">
        <p14:creationId xmlns:p14="http://schemas.microsoft.com/office/powerpoint/2010/main" val="371159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7DA15-4839-8544-98CC-3F01521406AD}"/>
              </a:ext>
            </a:extLst>
          </p:cNvPr>
          <p:cNvSpPr>
            <a:spLocks noGrp="1"/>
          </p:cNvSpPr>
          <p:nvPr>
            <p:ph idx="1"/>
          </p:nvPr>
        </p:nvSpPr>
        <p:spPr>
          <a:xfrm>
            <a:off x="1066800" y="605790"/>
            <a:ext cx="10058400" cy="5429250"/>
          </a:xfrm>
        </p:spPr>
        <p:txBody>
          <a:bodyPr/>
          <a:lstStyle/>
          <a:p>
            <a:pPr marL="0" indent="0">
              <a:buNone/>
            </a:pPr>
            <a:r>
              <a:rPr lang="en-US" sz="1800" b="1" dirty="0"/>
              <a:t>3. </a:t>
            </a:r>
            <a:r>
              <a:rPr lang="en-US" b="1" dirty="0"/>
              <a:t>Tern</a:t>
            </a:r>
            <a:r>
              <a:rPr lang="en-US" sz="1800" b="1" dirty="0"/>
              <a:t>ary Relationship – </a:t>
            </a:r>
          </a:p>
          <a:p>
            <a:pPr marL="0" indent="0">
              <a:buNone/>
            </a:pPr>
            <a:r>
              <a:rPr lang="en-US" dirty="0"/>
              <a:t>In the Ternary relationship, there are three types of entity associates. So, we can say that a Ternary relationship exists when there are </a:t>
            </a:r>
            <a:r>
              <a:rPr lang="en-US" i="1" dirty="0"/>
              <a:t>three types of entity</a:t>
            </a:r>
            <a:r>
              <a:rPr lang="en-US" dirty="0"/>
              <a:t>,</a:t>
            </a:r>
            <a:r>
              <a:rPr lang="en-US" i="1" dirty="0"/>
              <a:t> </a:t>
            </a:r>
            <a:r>
              <a:rPr lang="en-US" dirty="0"/>
              <a:t>and we call them a degree of relationship is 3.</a:t>
            </a:r>
            <a:endParaRPr lang="en-US" sz="1800"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sz="1800" b="1" dirty="0"/>
              <a:t>4. n-</a:t>
            </a:r>
            <a:r>
              <a:rPr lang="en-US" sz="1800" b="1" dirty="0" err="1"/>
              <a:t>ary</a:t>
            </a:r>
            <a:r>
              <a:rPr lang="en-US" sz="1800" b="1" dirty="0"/>
              <a:t> Relationship – </a:t>
            </a:r>
          </a:p>
          <a:p>
            <a:pPr marL="0" indent="0">
              <a:buNone/>
            </a:pPr>
            <a:r>
              <a:rPr lang="en-US" sz="1800" dirty="0"/>
              <a:t>When there are n entities set participating in a relation, the relationship is called an </a:t>
            </a:r>
            <a:r>
              <a:rPr lang="en-US" sz="1800" dirty="0" err="1"/>
              <a:t>an</a:t>
            </a:r>
            <a:r>
              <a:rPr lang="en-US" sz="1800" dirty="0"/>
              <a:t> n-</a:t>
            </a:r>
            <a:r>
              <a:rPr lang="en-US" sz="1800" dirty="0" err="1"/>
              <a:t>ary</a:t>
            </a:r>
            <a:r>
              <a:rPr lang="en-US" sz="1800" dirty="0"/>
              <a:t> relationship. </a:t>
            </a:r>
          </a:p>
          <a:p>
            <a:endParaRPr lang="en-IN" dirty="0"/>
          </a:p>
        </p:txBody>
      </p:sp>
      <p:pic>
        <p:nvPicPr>
          <p:cNvPr id="5" name="Picture 4" descr="Diagram&#10;&#10;Description automatically generated">
            <a:extLst>
              <a:ext uri="{FF2B5EF4-FFF2-40B4-BE49-F238E27FC236}">
                <a16:creationId xmlns:a16="http://schemas.microsoft.com/office/drawing/2014/main" id="{46FBD848-F173-699D-2760-C312A0380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1773484"/>
            <a:ext cx="3857625" cy="1550740"/>
          </a:xfrm>
          <a:prstGeom prst="rect">
            <a:avLst/>
          </a:prstGeom>
          <a:ln>
            <a:solidFill>
              <a:schemeClr val="tx1"/>
            </a:solidFill>
          </a:ln>
        </p:spPr>
      </p:pic>
      <p:pic>
        <p:nvPicPr>
          <p:cNvPr id="7" name="Picture 6" descr="Diagram&#10;&#10;Description automatically generated">
            <a:extLst>
              <a:ext uri="{FF2B5EF4-FFF2-40B4-BE49-F238E27FC236}">
                <a16:creationId xmlns:a16="http://schemas.microsoft.com/office/drawing/2014/main" id="{A97504E8-0854-C6D5-E90E-54634F5E4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152" y="4491918"/>
            <a:ext cx="4417696" cy="1775884"/>
          </a:xfrm>
          <a:prstGeom prst="rect">
            <a:avLst/>
          </a:prstGeom>
          <a:ln>
            <a:solidFill>
              <a:schemeClr val="tx1"/>
            </a:solidFill>
          </a:ln>
        </p:spPr>
      </p:pic>
    </p:spTree>
    <p:extLst>
      <p:ext uri="{BB962C8B-B14F-4D97-AF65-F5344CB8AC3E}">
        <p14:creationId xmlns:p14="http://schemas.microsoft.com/office/powerpoint/2010/main" val="1758246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Custom 1">
      <a:majorFont>
        <a:latin typeface="Century Gothic"/>
        <a:ea typeface=""/>
        <a:cs typeface=""/>
      </a:majorFont>
      <a:minorFont>
        <a:latin typeface="Inter regular"/>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1854</TotalTime>
  <Words>5357</Words>
  <Application>Microsoft Office PowerPoint</Application>
  <PresentationFormat>Widescreen</PresentationFormat>
  <Paragraphs>585</Paragraphs>
  <Slides>58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Century Gothic</vt:lpstr>
      <vt:lpstr>Consolas</vt:lpstr>
      <vt:lpstr>Garamond</vt:lpstr>
      <vt:lpstr>Heebo</vt:lpstr>
      <vt:lpstr>Inter regular</vt:lpstr>
      <vt:lpstr>inter-regular</vt:lpstr>
      <vt:lpstr>Nunito</vt:lpstr>
      <vt:lpstr>Savon</vt:lpstr>
      <vt:lpstr>Databases</vt:lpstr>
      <vt:lpstr>Entity relationship(ER) Model </vt:lpstr>
      <vt:lpstr>Components of ER Model</vt:lpstr>
      <vt:lpstr>Entity and Entity Set</vt:lpstr>
      <vt:lpstr>Attributes</vt:lpstr>
      <vt:lpstr>PowerPoint Presentation</vt:lpstr>
      <vt:lpstr>Relation</vt:lpstr>
      <vt:lpstr>Degree of a relationship set</vt:lpstr>
      <vt:lpstr>PowerPoint Presentation</vt:lpstr>
      <vt:lpstr>Types of relation based on Cardinality</vt:lpstr>
      <vt:lpstr>PowerPoint Presentation</vt:lpstr>
      <vt:lpstr>Participation Constraint</vt:lpstr>
      <vt:lpstr>Questions</vt:lpstr>
      <vt:lpstr>Questions</vt:lpstr>
      <vt:lpstr>Questions</vt:lpstr>
      <vt:lpstr>Questions</vt:lpstr>
      <vt:lpstr>PowerPoint Presentation</vt:lpstr>
      <vt:lpstr>Relational Model: Relational Algebra</vt:lpstr>
      <vt:lpstr>Types of relational operators</vt:lpstr>
      <vt:lpstr>PowerPoint Presentation</vt:lpstr>
      <vt:lpstr>PowerPoint Presentation</vt:lpstr>
      <vt:lpstr>PowerPoint Presentation</vt:lpstr>
      <vt:lpstr>Relational Calculus</vt:lpstr>
      <vt:lpstr>Types of Relational calculus:</vt:lpstr>
      <vt:lpstr>Tuple Relational Calculus</vt:lpstr>
      <vt:lpstr>TRC example</vt:lpstr>
      <vt:lpstr>PowerPoint Presentation</vt:lpstr>
      <vt:lpstr>PowerPoint Presentation</vt:lpstr>
      <vt:lpstr>SQL</vt:lpstr>
      <vt:lpstr>RDBMS</vt:lpstr>
      <vt:lpstr>PowerPoint Presentation</vt:lpstr>
      <vt:lpstr>SQL Basic Commands</vt:lpstr>
      <vt:lpstr>PowerPoint Presentation</vt:lpstr>
      <vt:lpstr>PowerPoint Presentation</vt:lpstr>
      <vt:lpstr>PowerPoint Presentation</vt:lpstr>
      <vt:lpstr>SQL Clauses</vt:lpstr>
      <vt:lpstr>PowerPoint Presentation</vt:lpstr>
      <vt:lpstr>PowerPoint Presentation</vt:lpstr>
      <vt:lpstr>PowerPoint Presentation</vt:lpstr>
      <vt:lpstr>SQL constraints</vt:lpstr>
      <vt:lpstr>Data Types</vt:lpstr>
      <vt:lpstr>PowerPoint Presentation</vt:lpstr>
      <vt:lpstr>PowerPoint Presentation</vt:lpstr>
      <vt:lpstr>Operators</vt:lpstr>
      <vt:lpstr>SQL Join</vt:lpstr>
      <vt:lpstr>PowerPoint Presentation</vt:lpstr>
      <vt:lpstr>PowerPoint Presentation</vt:lpstr>
      <vt:lpstr>PowerPoint Presentation</vt:lpstr>
      <vt:lpstr>PowerPoint Presentation</vt:lpstr>
      <vt:lpstr>PowerPoint Presentation</vt:lpstr>
      <vt:lpstr>PowerPoint Presentation</vt:lpstr>
      <vt:lpstr>Data Integrity</vt:lpstr>
      <vt:lpstr>Integrity Constraints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Kumar</dc:creator>
  <cp:lastModifiedBy>Mohan Kumar</cp:lastModifiedBy>
  <cp:revision>135</cp:revision>
  <dcterms:created xsi:type="dcterms:W3CDTF">2023-03-27T11:48:10Z</dcterms:created>
  <dcterms:modified xsi:type="dcterms:W3CDTF">2023-03-30T10:21:22Z</dcterms:modified>
</cp:coreProperties>
</file>